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ppt/slides/slide94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s/slide83.xml" ContentType="application/vnd.openxmlformats-officedocument.presentationml.slide+xml"/>
  <Override PartName="/ppt/slides/slide102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slides/slide72.xml" ContentType="application/vnd.openxmlformats-officedocument.presentationml.slide+xml"/>
  <Override PartName="/ppt/slides/slide90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s/slide79.xml" ContentType="application/vnd.openxmlformats-officedocument.presentationml.slide+xml"/>
  <Override PartName="/ppt/slides/slide99.xml" ContentType="application/vnd.openxmlformats-officedocument.presentationml.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slides/slide77.xml" ContentType="application/vnd.openxmlformats-officedocument.presentationml.slide+xml"/>
  <Override PartName="/ppt/slides/slide88.xml" ContentType="application/vnd.openxmlformats-officedocument.presentationml.slide+xml"/>
  <Override PartName="/ppt/slides/slide9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s/slide75.xml" ContentType="application/vnd.openxmlformats-officedocument.presentationml.slide+xml"/>
  <Override PartName="/ppt/slides/slide86.xml" ContentType="application/vnd.openxmlformats-officedocument.presentationml.slide+xml"/>
  <Override PartName="/ppt/slides/slide9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slides/slide73.xml" ContentType="application/vnd.openxmlformats-officedocument.presentationml.slide+xml"/>
  <Override PartName="/ppt/slides/slide84.xml" ContentType="application/vnd.openxmlformats-officedocument.presentationml.slide+xml"/>
  <Override PartName="/ppt/slides/slide93.xml" ContentType="application/vnd.openxmlformats-officedocument.presentationml.slide+xml"/>
  <Override PartName="/ppt/slides/slide101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Override PartName="/ppt/slides/slide80.xml" ContentType="application/vnd.openxmlformats-officedocument.presentationml.slide+xml"/>
  <Override PartName="/ppt/slides/slide82.xml" ContentType="application/vnd.openxmlformats-officedocument.presentationml.slide+xml"/>
  <Override PartName="/ppt/slides/slide9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Default Extension="gif" ContentType="image/gif"/>
  <Override PartName="/ppt/slides/slide89.xml" ContentType="application/vnd.openxmlformats-officedocument.presentationml.slide+xml"/>
  <Override PartName="/ppt/slides/slide98.xml" ContentType="application/vnd.openxmlformats-officedocument.presentationml.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slides/slide78.xml" ContentType="application/vnd.openxmlformats-officedocument.presentationml.slide+xml"/>
  <Override PartName="/ppt/slides/slide87.xml" ContentType="application/vnd.openxmlformats-officedocument.presentationml.slide+xml"/>
  <Override PartName="/ppt/slides/slide96.xml" ContentType="application/vnd.openxmlformats-officedocument.presentationml.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s/slide85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s/slide92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81.xml" ContentType="application/vnd.openxmlformats-officedocument.presentationml.slide+xml"/>
  <Override PartName="/ppt/slides/slide100.xml" ContentType="application/vnd.openxmlformats-officedocument.presentationml.slide+xml"/>
  <Default Extension="wmf" ContentType="image/x-wmf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s/slide70.xml" ContentType="application/vnd.openxmlformats-officedocument.presentationml.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04"/>
  </p:notesMasterIdLst>
  <p:sldIdLst>
    <p:sldId id="256" r:id="rId2"/>
    <p:sldId id="388" r:id="rId3"/>
    <p:sldId id="257" r:id="rId4"/>
    <p:sldId id="339" r:id="rId5"/>
    <p:sldId id="338" r:id="rId6"/>
    <p:sldId id="258" r:id="rId7"/>
    <p:sldId id="259" r:id="rId8"/>
    <p:sldId id="362" r:id="rId9"/>
    <p:sldId id="363" r:id="rId10"/>
    <p:sldId id="261" r:id="rId11"/>
    <p:sldId id="263" r:id="rId12"/>
    <p:sldId id="264" r:id="rId13"/>
    <p:sldId id="265" r:id="rId14"/>
    <p:sldId id="266" r:id="rId15"/>
    <p:sldId id="267" r:id="rId16"/>
    <p:sldId id="340" r:id="rId17"/>
    <p:sldId id="268" r:id="rId18"/>
    <p:sldId id="269" r:id="rId19"/>
    <p:sldId id="270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387" r:id="rId28"/>
    <p:sldId id="386" r:id="rId29"/>
    <p:sldId id="329" r:id="rId30"/>
    <p:sldId id="369" r:id="rId31"/>
    <p:sldId id="279" r:id="rId32"/>
    <p:sldId id="372" r:id="rId33"/>
    <p:sldId id="331" r:id="rId34"/>
    <p:sldId id="330" r:id="rId35"/>
    <p:sldId id="344" r:id="rId36"/>
    <p:sldId id="371" r:id="rId37"/>
    <p:sldId id="283" r:id="rId38"/>
    <p:sldId id="282" r:id="rId39"/>
    <p:sldId id="336" r:id="rId40"/>
    <p:sldId id="285" r:id="rId41"/>
    <p:sldId id="286" r:id="rId42"/>
    <p:sldId id="287" r:id="rId43"/>
    <p:sldId id="360" r:id="rId44"/>
    <p:sldId id="288" r:id="rId45"/>
    <p:sldId id="289" r:id="rId46"/>
    <p:sldId id="364" r:id="rId47"/>
    <p:sldId id="361" r:id="rId48"/>
    <p:sldId id="373" r:id="rId49"/>
    <p:sldId id="382" r:id="rId50"/>
    <p:sldId id="290" r:id="rId51"/>
    <p:sldId id="374" r:id="rId52"/>
    <p:sldId id="348" r:id="rId53"/>
    <p:sldId id="359" r:id="rId54"/>
    <p:sldId id="347" r:id="rId55"/>
    <p:sldId id="292" r:id="rId56"/>
    <p:sldId id="341" r:id="rId57"/>
    <p:sldId id="378" r:id="rId58"/>
    <p:sldId id="351" r:id="rId59"/>
    <p:sldId id="349" r:id="rId60"/>
    <p:sldId id="350" r:id="rId61"/>
    <p:sldId id="352" r:id="rId62"/>
    <p:sldId id="354" r:id="rId63"/>
    <p:sldId id="356" r:id="rId64"/>
    <p:sldId id="357" r:id="rId65"/>
    <p:sldId id="353" r:id="rId66"/>
    <p:sldId id="293" r:id="rId67"/>
    <p:sldId id="294" r:id="rId68"/>
    <p:sldId id="332" r:id="rId69"/>
    <p:sldId id="322" r:id="rId70"/>
    <p:sldId id="323" r:id="rId71"/>
    <p:sldId id="375" r:id="rId72"/>
    <p:sldId id="377" r:id="rId73"/>
    <p:sldId id="376" r:id="rId74"/>
    <p:sldId id="321" r:id="rId75"/>
    <p:sldId id="345" r:id="rId76"/>
    <p:sldId id="302" r:id="rId77"/>
    <p:sldId id="346" r:id="rId78"/>
    <p:sldId id="325" r:id="rId79"/>
    <p:sldId id="326" r:id="rId80"/>
    <p:sldId id="327" r:id="rId81"/>
    <p:sldId id="328" r:id="rId82"/>
    <p:sldId id="301" r:id="rId83"/>
    <p:sldId id="300" r:id="rId84"/>
    <p:sldId id="365" r:id="rId85"/>
    <p:sldId id="380" r:id="rId86"/>
    <p:sldId id="342" r:id="rId87"/>
    <p:sldId id="383" r:id="rId88"/>
    <p:sldId id="343" r:id="rId89"/>
    <p:sldId id="299" r:id="rId90"/>
    <p:sldId id="381" r:id="rId91"/>
    <p:sldId id="385" r:id="rId92"/>
    <p:sldId id="366" r:id="rId93"/>
    <p:sldId id="368" r:id="rId94"/>
    <p:sldId id="367" r:id="rId95"/>
    <p:sldId id="297" r:id="rId96"/>
    <p:sldId id="296" r:id="rId97"/>
    <p:sldId id="295" r:id="rId98"/>
    <p:sldId id="304" r:id="rId99"/>
    <p:sldId id="305" r:id="rId100"/>
    <p:sldId id="306" r:id="rId101"/>
    <p:sldId id="389" r:id="rId102"/>
    <p:sldId id="307" r:id="rId10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Times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Times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Times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Times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Times"/>
        <a:ea typeface="+mn-ea"/>
        <a:cs typeface="+mn-cs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Times"/>
        <a:ea typeface="+mn-ea"/>
        <a:cs typeface="+mn-cs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Times"/>
        <a:ea typeface="+mn-ea"/>
        <a:cs typeface="+mn-cs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Times"/>
        <a:ea typeface="+mn-ea"/>
        <a:cs typeface="+mn-cs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Times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88028" autoAdjust="0"/>
  </p:normalViewPr>
  <p:slideViewPr>
    <p:cSldViewPr>
      <p:cViewPr varScale="1">
        <p:scale>
          <a:sx n="92" d="100"/>
          <a:sy n="92" d="100"/>
        </p:scale>
        <p:origin x="-4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07" Type="http://schemas.openxmlformats.org/officeDocument/2006/relationships/theme" Target="theme/theme1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102" Type="http://schemas.openxmlformats.org/officeDocument/2006/relationships/slide" Target="slides/slide10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slide" Target="slides/slide102.xml"/><Relationship Id="rId108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viewProps" Target="view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" charset="0"/>
              </a:defRPr>
            </a:lvl1pPr>
          </a:lstStyle>
          <a:p>
            <a:pPr>
              <a:defRPr/>
            </a:pPr>
            <a:fld id="{9A879198-0DF0-4082-B037-E6C3087E99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1 - Θέση εικόνας διαφάνειας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lvl="1">
              <a:defRPr/>
            </a:pPr>
            <a:r>
              <a:rPr lang="en-US" b="1" dirty="0" smtClean="0"/>
              <a:t>Circular causality</a:t>
            </a:r>
            <a:r>
              <a:rPr lang="en-US" dirty="0" smtClean="0"/>
              <a:t> </a:t>
            </a:r>
            <a:r>
              <a:rPr lang="en-US" b="1" dirty="0" smtClean="0"/>
              <a:t>: </a:t>
            </a:r>
            <a:r>
              <a:rPr lang="en-US" sz="2400" dirty="0" smtClean="0"/>
              <a:t>each family member’s behavior is caused by and causes the other family members’ behaviors.  They are each impacting the other, in a circular manner.</a:t>
            </a:r>
            <a:endParaRPr lang="en-US" sz="2400" kern="0" dirty="0" smtClean="0">
              <a:solidFill>
                <a:schemeClr val="hlink"/>
              </a:solidFill>
            </a:endParaRPr>
          </a:p>
        </p:txBody>
      </p:sp>
      <p:sp>
        <p:nvSpPr>
          <p:cNvPr id="123908" name="3 - Θέση αριθμού διαφάνειας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4D15FF0-5B03-46AA-8059-DEB171FA0F7A}" type="slidenum">
              <a:rPr lang="en-US" smtClean="0">
                <a:latin typeface="Times"/>
              </a:rPr>
              <a:pPr/>
              <a:t>33</a:t>
            </a:fld>
            <a:endParaRPr lang="en-US" smtClean="0">
              <a:latin typeface="Time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A879198-0DF0-4082-B037-E6C3087E990A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© Allyn &amp; Bacon 2003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© Allyn &amp; Bacon 2003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© Allyn &amp; Bacon 2003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© Allyn &amp; Bacon 2003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© Allyn &amp; Bacon 2003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© Allyn &amp; Bacon 2003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© Allyn &amp; Bacon 2003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© Allyn &amp; Bacon 2003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© Allyn &amp; Bacon 2003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© Allyn &amp; Bacon 2003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 smtClean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© Allyn &amp; Bacon 2003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38100" cap="rnd">
            <a:solidFill>
              <a:schemeClr val="folHlink"/>
            </a:solidFill>
            <a:prstDash val="sysDot"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latin typeface="Time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26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latin typeface="Times" charset="0"/>
              </a:defRPr>
            </a:lvl1pPr>
          </a:lstStyle>
          <a:p>
            <a:pPr>
              <a:defRPr/>
            </a:pPr>
            <a:r>
              <a:rPr lang="en-US"/>
              <a:t>Copyright © Allyn &amp; Bacon 2003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folHlink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folHlink"/>
          </a:solidFill>
          <a:latin typeface="Time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folHlink"/>
          </a:solidFill>
          <a:latin typeface="Time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folHlink"/>
          </a:solidFill>
          <a:latin typeface="Time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folHlink"/>
          </a:solidFill>
          <a:latin typeface="Time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folHlink"/>
          </a:solidFill>
          <a:latin typeface="Time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folHlink"/>
          </a:solidFill>
          <a:latin typeface="Time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folHlink"/>
          </a:solidFill>
          <a:latin typeface="Time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folHlink"/>
          </a:solidFill>
          <a:latin typeface="Times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hlink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hlink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hlink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hlink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hlink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hlink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hlink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hlink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hlink"/>
          </a:solidFill>
          <a:latin typeface="+mn-lt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wmf"/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jpeg"/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arrativeapproaches.com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amilyprocess.org/" TargetMode="External"/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gif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wmf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emf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bacon.com/famtherapy/jackson.html" TargetMode="External"/><Relationship Id="rId2" Type="http://schemas.openxmlformats.org/officeDocument/2006/relationships/hyperlink" Target="http://www.abacon.com/famtherapy/whitaker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abacon.com/famtherapy/satir.html" TargetMode="External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eg"/><Relationship Id="rId2" Type="http://schemas.openxmlformats.org/officeDocument/2006/relationships/image" Target="../media/image30.wmf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4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gif"/><Relationship Id="rId2" Type="http://schemas.openxmlformats.org/officeDocument/2006/relationships/image" Target="../media/image32.wmf"/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emf"/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685800"/>
            <a:ext cx="7772400" cy="1600200"/>
          </a:xfrm>
        </p:spPr>
        <p:txBody>
          <a:bodyPr/>
          <a:lstStyle/>
          <a:p>
            <a:pPr eaLnBrk="1" hangingPunct="1"/>
            <a:r>
              <a:rPr lang="el-GR" b="1" dirty="0" smtClean="0"/>
              <a:t>Συμβουλευτική οικογένειας</a:t>
            </a:r>
            <a:r>
              <a:rPr lang="en-US" b="1" dirty="0" smtClean="0"/>
              <a:t>– </a:t>
            </a:r>
            <a:r>
              <a:rPr lang="el-GR" b="1" dirty="0" smtClean="0"/>
              <a:t>Παρέμβαση σε κρίση</a:t>
            </a:r>
            <a:endParaRPr lang="en-US" b="1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600" y="5181600"/>
            <a:ext cx="8610600" cy="990600"/>
          </a:xfrm>
        </p:spPr>
        <p:txBody>
          <a:bodyPr/>
          <a:lstStyle/>
          <a:p>
            <a:pPr eaLnBrk="1" hangingPunct="1"/>
            <a:r>
              <a:rPr lang="el-GR" sz="2800" dirty="0" smtClean="0"/>
              <a:t>Αργυρούλα Καλαϊτζάκη</a:t>
            </a:r>
            <a:endParaRPr lang="en-US" sz="2800" dirty="0" smtClean="0"/>
          </a:p>
          <a:p>
            <a:pPr eaLnBrk="1" hangingPunct="1"/>
            <a:r>
              <a:rPr lang="el-GR" sz="2400" dirty="0" err="1" smtClean="0"/>
              <a:t>Επικ</a:t>
            </a:r>
            <a:r>
              <a:rPr lang="el-GR" sz="2400" dirty="0" smtClean="0"/>
              <a:t>. Καθηγήτρια Κλινικής Ψυχολογίας</a:t>
            </a:r>
            <a:endParaRPr lang="en-US" sz="2400" dirty="0" smtClean="0"/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2133600" y="5334000"/>
            <a:ext cx="4968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l-GR" sz="2400"/>
          </a:p>
        </p:txBody>
      </p:sp>
      <p:sp>
        <p:nvSpPr>
          <p:cNvPr id="2053" name="Rectangle 9"/>
          <p:cNvSpPr>
            <a:spLocks noChangeArrowheads="1"/>
          </p:cNvSpPr>
          <p:nvPr/>
        </p:nvSpPr>
        <p:spPr bwMode="auto">
          <a:xfrm>
            <a:off x="1960563" y="6224588"/>
            <a:ext cx="1841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endParaRPr lang="el-GR"/>
          </a:p>
        </p:txBody>
      </p:sp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67000" y="2590800"/>
            <a:ext cx="3344522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077200" cy="1447800"/>
          </a:xfrm>
        </p:spPr>
        <p:txBody>
          <a:bodyPr/>
          <a:lstStyle/>
          <a:p>
            <a:pPr eaLnBrk="1" hangingPunct="1"/>
            <a:r>
              <a:rPr lang="el-GR" sz="4000" dirty="0" smtClean="0"/>
              <a:t>Άλλες διαφορές μεταξύ των σχολών:</a:t>
            </a:r>
            <a:endParaRPr lang="en-US" sz="4000" dirty="0" smtClean="0"/>
          </a:p>
        </p:txBody>
      </p:sp>
      <p:sp>
        <p:nvSpPr>
          <p:cNvPr id="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2133600"/>
            <a:ext cx="3962400" cy="4191000"/>
          </a:xfrm>
          <a:ln w="12700">
            <a:solidFill>
              <a:schemeClr val="hlink"/>
            </a:solidFill>
          </a:ln>
        </p:spPr>
        <p:txBody>
          <a:bodyPr/>
          <a:lstStyle/>
          <a:p>
            <a:pPr eaLnBrk="1" hangingPunct="1">
              <a:lnSpc>
                <a:spcPct val="90000"/>
              </a:lnSpc>
              <a:buNone/>
            </a:pPr>
            <a:r>
              <a:rPr lang="el-GR" dirty="0" smtClean="0"/>
              <a:t>Ατομικές θεραπείες</a:t>
            </a:r>
            <a:endParaRPr lang="en-US" dirty="0" smtClean="0"/>
          </a:p>
          <a:p>
            <a:pPr marL="446088" lvl="1" indent="-352425" eaLnBrk="1" hangingPunct="1">
              <a:lnSpc>
                <a:spcPct val="90000"/>
              </a:lnSpc>
              <a:tabLst>
                <a:tab pos="446088" algn="l"/>
              </a:tabLst>
            </a:pPr>
            <a:r>
              <a:rPr lang="el-GR" dirty="0" smtClean="0"/>
              <a:t>Εστιάζονται στο περιεχόμενο</a:t>
            </a:r>
            <a:endParaRPr lang="en-US" dirty="0" smtClean="0"/>
          </a:p>
          <a:p>
            <a:pPr marL="446088" lvl="1" indent="-352425" eaLnBrk="1" hangingPunct="1">
              <a:tabLst>
                <a:tab pos="446088" algn="l"/>
              </a:tabLst>
            </a:pPr>
            <a:r>
              <a:rPr lang="el-GR" dirty="0" smtClean="0"/>
              <a:t>Δεν εστιάζονται στην κατανόηση του περιβάλλοντος / πλαισίου</a:t>
            </a:r>
            <a:endParaRPr lang="en-US" dirty="0" smtClean="0"/>
          </a:p>
          <a:p>
            <a:pPr marL="446088" lvl="1" indent="-352425" eaLnBrk="1" hangingPunct="1">
              <a:lnSpc>
                <a:spcPct val="90000"/>
              </a:lnSpc>
              <a:tabLst>
                <a:tab pos="446088" algn="l"/>
              </a:tabLst>
            </a:pPr>
            <a:r>
              <a:rPr lang="el-GR" dirty="0" smtClean="0"/>
              <a:t>Υπεραπλουστευμένες</a:t>
            </a:r>
            <a:endParaRPr lang="en-US" dirty="0" smtClean="0"/>
          </a:p>
          <a:p>
            <a:pPr marL="446088" lvl="1" indent="-352425" eaLnBrk="1" hangingPunct="1">
              <a:lnSpc>
                <a:spcPct val="90000"/>
              </a:lnSpc>
              <a:tabLst>
                <a:tab pos="446088" algn="l"/>
              </a:tabLst>
            </a:pPr>
            <a:r>
              <a:rPr lang="el-GR" dirty="0" smtClean="0"/>
              <a:t>Αναγνωρίζουν την αναπτυξιακή πορεία του ατόμου</a:t>
            </a:r>
            <a:endParaRPr lang="en-US" dirty="0" smtClean="0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419600" y="2133600"/>
            <a:ext cx="4114800" cy="4114800"/>
          </a:xfrm>
          <a:ln w="12700">
            <a:solidFill>
              <a:schemeClr val="hlink"/>
            </a:solidFill>
          </a:ln>
        </p:spPr>
        <p:txBody>
          <a:bodyPr/>
          <a:lstStyle/>
          <a:p>
            <a:pPr eaLnBrk="1" hangingPunct="1">
              <a:buNone/>
            </a:pPr>
            <a:r>
              <a:rPr lang="el-GR" dirty="0" smtClean="0"/>
              <a:t>Οικογενειακές θεραπείες</a:t>
            </a:r>
            <a:endParaRPr lang="en-US" dirty="0" smtClean="0"/>
          </a:p>
          <a:p>
            <a:pPr marL="446088" lvl="1" indent="-352425" eaLnBrk="1" hangingPunct="1">
              <a:lnSpc>
                <a:spcPct val="90000"/>
              </a:lnSpc>
            </a:pPr>
            <a:r>
              <a:rPr lang="el-GR" dirty="0" smtClean="0"/>
              <a:t>Εστιάζονται στην πορεία</a:t>
            </a:r>
            <a:endParaRPr lang="en-US" dirty="0" smtClean="0"/>
          </a:p>
          <a:p>
            <a:pPr marL="446088" lvl="1" indent="-352425" eaLnBrk="1" hangingPunct="1"/>
            <a:r>
              <a:rPr lang="el-GR" dirty="0" smtClean="0"/>
              <a:t>Προσπαθούν να κατανοήσουν το περιβάλλον / πλαίσιο</a:t>
            </a:r>
            <a:endParaRPr lang="en-US" dirty="0" smtClean="0"/>
          </a:p>
          <a:p>
            <a:pPr marL="446088" lvl="1" indent="-352425" eaLnBrk="1" hangingPunct="1"/>
            <a:r>
              <a:rPr lang="el-GR" dirty="0" smtClean="0"/>
              <a:t>Πιο πολύπλοκες</a:t>
            </a:r>
            <a:endParaRPr lang="en-US" dirty="0" smtClean="0"/>
          </a:p>
          <a:p>
            <a:pPr marL="446088" lvl="1" indent="-352425" eaLnBrk="1" hangingPunct="1">
              <a:lnSpc>
                <a:spcPct val="90000"/>
              </a:lnSpc>
            </a:pPr>
            <a:r>
              <a:rPr lang="el-GR" dirty="0" smtClean="0"/>
              <a:t>Αναγνωρίζουν την αναπτυξιακή πορεία του ατόμου και της οικογένειας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17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17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1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1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71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1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bldLvl="2" autoUpdateAnimBg="0"/>
      <p:bldP spid="7172" grpId="0" build="p" bldLvl="2" animBg="1" autoUpdateAnimBg="0"/>
    </p:bld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447800"/>
          </a:xfrm>
        </p:spPr>
        <p:txBody>
          <a:bodyPr/>
          <a:lstStyle/>
          <a:p>
            <a:pPr eaLnBrk="1" hangingPunct="1"/>
            <a:r>
              <a:rPr lang="el-GR" dirty="0" smtClean="0"/>
              <a:t>Αφηγηματική θεραπεία </a:t>
            </a:r>
            <a:r>
              <a:rPr lang="en-US" dirty="0" smtClean="0"/>
              <a:t>:</a:t>
            </a:r>
            <a:br>
              <a:rPr lang="en-US" dirty="0" smtClean="0"/>
            </a:br>
            <a:r>
              <a:rPr lang="el-GR" dirty="0" smtClean="0"/>
              <a:t> Θεραπευτικές τεχνικές</a:t>
            </a:r>
            <a:endParaRPr lang="en-US" dirty="0" smtClean="0"/>
          </a:p>
        </p:txBody>
      </p:sp>
      <p:sp>
        <p:nvSpPr>
          <p:cNvPr id="3" name="Rectangle 4"/>
          <p:cNvSpPr txBox="1">
            <a:spLocks noChangeArrowheads="1"/>
          </p:cNvSpPr>
          <p:nvPr/>
        </p:nvSpPr>
        <p:spPr>
          <a:xfrm>
            <a:off x="3810000" y="1981200"/>
            <a:ext cx="4648200" cy="4114800"/>
          </a:xfrm>
          <a:prstGeom prst="rect">
            <a:avLst/>
          </a:prstGeom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l-GR" sz="2400" kern="0" dirty="0" smtClean="0">
                <a:solidFill>
                  <a:schemeClr val="hlink"/>
                </a:solidFill>
                <a:latin typeface="+mn-lt"/>
              </a:rPr>
              <a:t>Ο στόχος της θεραπείας είναι να αλλάξει τις ιστορίες των πελατών</a:t>
            </a:r>
            <a:r>
              <a:rPr lang="en-US" sz="2400" kern="0" dirty="0" smtClean="0">
                <a:solidFill>
                  <a:schemeClr val="hlink"/>
                </a:solidFill>
                <a:latin typeface="+mn-lt"/>
              </a:rPr>
              <a:t>.</a:t>
            </a:r>
            <a:endParaRPr lang="en-US" sz="2400" kern="0" dirty="0">
              <a:solidFill>
                <a:schemeClr val="hlink"/>
              </a:solidFill>
              <a:latin typeface="+mn-lt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l-GR" sz="2400" kern="0" dirty="0" smtClean="0">
                <a:solidFill>
                  <a:schemeClr val="hlink"/>
                </a:solidFill>
                <a:latin typeface="+mn-lt"/>
              </a:rPr>
              <a:t>Αυτό γίνεται με τον αποχωρισμό των ανθρώπων από τα προβλήματά τους</a:t>
            </a:r>
            <a:r>
              <a:rPr lang="en-US" sz="2400" kern="0" dirty="0" smtClean="0">
                <a:solidFill>
                  <a:schemeClr val="hlink"/>
                </a:solidFill>
                <a:latin typeface="+mn-lt"/>
              </a:rPr>
              <a:t>.</a:t>
            </a:r>
            <a:endParaRPr lang="en-US" sz="2400" kern="0" dirty="0">
              <a:solidFill>
                <a:schemeClr val="hlink"/>
              </a:solidFill>
              <a:latin typeface="+mn-lt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l-GR" sz="2400" kern="0" dirty="0" smtClean="0">
                <a:solidFill>
                  <a:schemeClr val="hlink"/>
                </a:solidFill>
                <a:latin typeface="+mn-lt"/>
              </a:rPr>
              <a:t>Το κέντρο της θεραπείας είναι το «</a:t>
            </a:r>
            <a:r>
              <a:rPr lang="en-US" sz="2400" kern="0" dirty="0" smtClean="0">
                <a:solidFill>
                  <a:schemeClr val="hlink"/>
                </a:solidFill>
                <a:latin typeface="+mn-lt"/>
              </a:rPr>
              <a:t>questioning</a:t>
            </a:r>
            <a:r>
              <a:rPr lang="el-GR" sz="2400" kern="0" dirty="0" smtClean="0">
                <a:solidFill>
                  <a:schemeClr val="hlink"/>
                </a:solidFill>
                <a:latin typeface="+mn-lt"/>
              </a:rPr>
              <a:t>»</a:t>
            </a:r>
            <a:r>
              <a:rPr lang="en-US" sz="2400" kern="0" dirty="0" smtClean="0">
                <a:solidFill>
                  <a:schemeClr val="hlink"/>
                </a:solidFill>
                <a:latin typeface="+mn-lt"/>
              </a:rPr>
              <a:t>.</a:t>
            </a:r>
            <a:endParaRPr lang="en-US" sz="2400" kern="0" dirty="0">
              <a:solidFill>
                <a:schemeClr val="hlink"/>
              </a:solidFill>
              <a:latin typeface="+mn-lt"/>
            </a:endParaRPr>
          </a:p>
        </p:txBody>
      </p:sp>
      <p:pic>
        <p:nvPicPr>
          <p:cNvPr id="108548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2438400"/>
            <a:ext cx="2735263" cy="2360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447800"/>
          </a:xfrm>
        </p:spPr>
        <p:txBody>
          <a:bodyPr/>
          <a:lstStyle/>
          <a:p>
            <a:pPr eaLnBrk="1" hangingPunct="1"/>
            <a:r>
              <a:rPr lang="el-GR" sz="3200" b="1" dirty="0" smtClean="0"/>
              <a:t>Συγκινησιακά Εστιασμένη Θεραπεία</a:t>
            </a:r>
            <a:r>
              <a:rPr lang="en-US" sz="3200" dirty="0" smtClean="0"/>
              <a:t>: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l-GR" sz="3200" dirty="0" smtClean="0"/>
              <a:t> </a:t>
            </a:r>
            <a:r>
              <a:rPr lang="el-GR" sz="3200" dirty="0" smtClean="0"/>
              <a:t>Βασικές αρχές</a:t>
            </a:r>
            <a:endParaRPr lang="en-US" sz="3200" dirty="0" smtClean="0"/>
          </a:p>
        </p:txBody>
      </p:sp>
      <p:sp>
        <p:nvSpPr>
          <p:cNvPr id="3" name="Rectangle 4"/>
          <p:cNvSpPr txBox="1">
            <a:spLocks noChangeArrowheads="1"/>
          </p:cNvSpPr>
          <p:nvPr/>
        </p:nvSpPr>
        <p:spPr>
          <a:xfrm>
            <a:off x="2286000" y="1828800"/>
            <a:ext cx="6705600" cy="4800600"/>
          </a:xfrm>
          <a:prstGeom prst="rect">
            <a:avLst/>
          </a:prstGeom>
        </p:spPr>
        <p:txBody>
          <a:bodyPr/>
          <a:lstStyle/>
          <a:p>
            <a:pPr marL="363538" indent="-363538">
              <a:buFont typeface="Arial" pitchFamily="34" charset="0"/>
              <a:buChar char="•"/>
            </a:pPr>
            <a:r>
              <a:rPr lang="el-GR" sz="2000" dirty="0" smtClean="0">
                <a:solidFill>
                  <a:srgbClr val="0070C0"/>
                </a:solidFill>
              </a:rPr>
              <a:t>Το EFT είναι μια </a:t>
            </a:r>
            <a:r>
              <a:rPr lang="el-GR" sz="2000" dirty="0" smtClean="0">
                <a:solidFill>
                  <a:srgbClr val="0070C0"/>
                </a:solidFill>
              </a:rPr>
              <a:t>προσέγγιση </a:t>
            </a:r>
            <a:r>
              <a:rPr lang="el-GR" sz="2000" dirty="0" smtClean="0">
                <a:solidFill>
                  <a:srgbClr val="0070C0"/>
                </a:solidFill>
              </a:rPr>
              <a:t>στην </a:t>
            </a:r>
            <a:r>
              <a:rPr lang="el-GR" sz="2000" dirty="0" smtClean="0">
                <a:solidFill>
                  <a:srgbClr val="0070C0"/>
                </a:solidFill>
              </a:rPr>
              <a:t>ψυχοθεραπεία </a:t>
            </a:r>
            <a:r>
              <a:rPr lang="el-GR" sz="2000" dirty="0" smtClean="0">
                <a:solidFill>
                  <a:srgbClr val="0070C0"/>
                </a:solidFill>
              </a:rPr>
              <a:t>του ζεύγους και της οικογένειας. </a:t>
            </a:r>
            <a:r>
              <a:rPr lang="el-GR" sz="2000" dirty="0" smtClean="0">
                <a:solidFill>
                  <a:srgbClr val="0070C0"/>
                </a:solidFill>
              </a:rPr>
              <a:t>Διεθνώς </a:t>
            </a:r>
            <a:r>
              <a:rPr lang="el-GR" sz="2000" dirty="0" smtClean="0">
                <a:solidFill>
                  <a:srgbClr val="0070C0"/>
                </a:solidFill>
              </a:rPr>
              <a:t>αναγνωρισμένο μοντέλο </a:t>
            </a:r>
            <a:r>
              <a:rPr lang="el-GR" sz="2000" dirty="0" smtClean="0">
                <a:solidFill>
                  <a:srgbClr val="0070C0"/>
                </a:solidFill>
              </a:rPr>
              <a:t>για </a:t>
            </a:r>
            <a:r>
              <a:rPr lang="el-GR" sz="2000" dirty="0" smtClean="0">
                <a:solidFill>
                  <a:srgbClr val="0070C0"/>
                </a:solidFill>
              </a:rPr>
              <a:t>τα </a:t>
            </a:r>
            <a:r>
              <a:rPr lang="el-GR" sz="2000" dirty="0" smtClean="0">
                <a:solidFill>
                  <a:srgbClr val="0070C0"/>
                </a:solidFill>
              </a:rPr>
              <a:t>ζευγάρια.</a:t>
            </a:r>
            <a:endParaRPr lang="el-GR" sz="2000" dirty="0" smtClean="0">
              <a:solidFill>
                <a:srgbClr val="0070C0"/>
              </a:solidFill>
            </a:endParaRPr>
          </a:p>
          <a:p>
            <a:pPr marL="363538" indent="-363538">
              <a:buFont typeface="Arial" pitchFamily="34" charset="0"/>
              <a:buChar char="•"/>
            </a:pPr>
            <a:r>
              <a:rPr lang="el-GR" sz="2000" dirty="0" smtClean="0">
                <a:solidFill>
                  <a:srgbClr val="0070C0"/>
                </a:solidFill>
              </a:rPr>
              <a:t>Ε</a:t>
            </a:r>
            <a:r>
              <a:rPr lang="el-GR" sz="2000" dirty="0" smtClean="0">
                <a:solidFill>
                  <a:srgbClr val="0070C0"/>
                </a:solidFill>
              </a:rPr>
              <a:t>στιάζει </a:t>
            </a:r>
            <a:r>
              <a:rPr lang="el-GR" sz="2000" dirty="0" smtClean="0">
                <a:solidFill>
                  <a:srgbClr val="0070C0"/>
                </a:solidFill>
              </a:rPr>
              <a:t>στα συναισθήματα ως κατευθυντήρια δύναμη στις ζωές μας. </a:t>
            </a:r>
          </a:p>
          <a:p>
            <a:pPr marL="363538" indent="-363538">
              <a:buFont typeface="Arial" pitchFamily="34" charset="0"/>
              <a:buChar char="•"/>
            </a:pPr>
            <a:r>
              <a:rPr lang="el-GR" sz="2000" dirty="0" smtClean="0">
                <a:solidFill>
                  <a:srgbClr val="0070C0"/>
                </a:solidFill>
              </a:rPr>
              <a:t>Έχει </a:t>
            </a:r>
            <a:r>
              <a:rPr lang="el-GR" sz="2000" dirty="0" smtClean="0">
                <a:solidFill>
                  <a:srgbClr val="0070C0"/>
                </a:solidFill>
              </a:rPr>
              <a:t>θεωρητικές ρίζες στη </a:t>
            </a:r>
            <a:r>
              <a:rPr lang="el-GR" sz="2000" b="1" dirty="0" err="1" smtClean="0">
                <a:solidFill>
                  <a:srgbClr val="0070C0"/>
                </a:solidFill>
              </a:rPr>
              <a:t>συστημική</a:t>
            </a:r>
            <a:r>
              <a:rPr lang="el-GR" sz="2000" dirty="0" smtClean="0">
                <a:solidFill>
                  <a:srgbClr val="0070C0"/>
                </a:solidFill>
              </a:rPr>
              <a:t> προσέγγιση,  </a:t>
            </a:r>
            <a:r>
              <a:rPr lang="el-GR" sz="2000" dirty="0" smtClean="0">
                <a:solidFill>
                  <a:srgbClr val="0070C0"/>
                </a:solidFill>
              </a:rPr>
              <a:t>μέσα από την οποία </a:t>
            </a:r>
            <a:r>
              <a:rPr lang="el-GR" sz="2000" dirty="0" smtClean="0">
                <a:solidFill>
                  <a:srgbClr val="0070C0"/>
                </a:solidFill>
              </a:rPr>
              <a:t>διερευνά </a:t>
            </a:r>
            <a:r>
              <a:rPr lang="el-GR" sz="2000" dirty="0" smtClean="0">
                <a:solidFill>
                  <a:srgbClr val="0070C0"/>
                </a:solidFill>
              </a:rPr>
              <a:t>τα μοτίβα (</a:t>
            </a:r>
            <a:r>
              <a:rPr lang="el-GR" sz="2000" dirty="0" err="1" smtClean="0">
                <a:solidFill>
                  <a:srgbClr val="0070C0"/>
                </a:solidFill>
              </a:rPr>
              <a:t>patterns</a:t>
            </a:r>
            <a:r>
              <a:rPr lang="el-GR" sz="2000" dirty="0" smtClean="0">
                <a:solidFill>
                  <a:srgbClr val="0070C0"/>
                </a:solidFill>
              </a:rPr>
              <a:t>) επικοινωνίας και συμπεριφοράς </a:t>
            </a:r>
            <a:r>
              <a:rPr lang="el-GR" sz="2000" dirty="0" smtClean="0">
                <a:solidFill>
                  <a:srgbClr val="0070C0"/>
                </a:solidFill>
              </a:rPr>
              <a:t>των συντρόφων.</a:t>
            </a:r>
          </a:p>
          <a:p>
            <a:pPr marL="363538" indent="-363538">
              <a:buFont typeface="Arial" pitchFamily="34" charset="0"/>
              <a:buChar char="•"/>
            </a:pPr>
            <a:r>
              <a:rPr lang="el-GR" sz="2000" dirty="0" smtClean="0">
                <a:solidFill>
                  <a:srgbClr val="0070C0"/>
                </a:solidFill>
              </a:rPr>
              <a:t>Αξιοποιεί και </a:t>
            </a:r>
            <a:r>
              <a:rPr lang="el-GR" sz="2000" dirty="0" smtClean="0">
                <a:solidFill>
                  <a:srgbClr val="0070C0"/>
                </a:solidFill>
              </a:rPr>
              <a:t>τη </a:t>
            </a:r>
            <a:r>
              <a:rPr lang="el-GR" sz="2000" b="1" dirty="0" smtClean="0">
                <a:solidFill>
                  <a:srgbClr val="0070C0"/>
                </a:solidFill>
              </a:rPr>
              <a:t>Θεωρία του Δεσμού </a:t>
            </a:r>
            <a:r>
              <a:rPr lang="el-GR" sz="2000" dirty="0" smtClean="0">
                <a:solidFill>
                  <a:srgbClr val="0070C0"/>
                </a:solidFill>
              </a:rPr>
              <a:t>ως το πλαίσιο κατανόησης των αναγκών της ενήλικης σχέσης αγάπης και, επιπλέον, χρησιμοποιεί συγκεκριμένες </a:t>
            </a:r>
            <a:r>
              <a:rPr lang="el-GR" sz="2000" b="1" dirty="0" smtClean="0">
                <a:solidFill>
                  <a:srgbClr val="0070C0"/>
                </a:solidFill>
              </a:rPr>
              <a:t>τεχνικές της Βιωματικής Θεραπείας</a:t>
            </a:r>
            <a:r>
              <a:rPr lang="el-GR" sz="2000" dirty="0" smtClean="0">
                <a:solidFill>
                  <a:srgbClr val="0070C0"/>
                </a:solidFill>
              </a:rPr>
              <a:t>. </a:t>
            </a:r>
            <a:endParaRPr lang="el-GR" sz="2000" dirty="0" smtClean="0">
              <a:solidFill>
                <a:srgbClr val="0070C0"/>
              </a:solidFill>
            </a:endParaRPr>
          </a:p>
          <a:p>
            <a:pPr marL="363538" indent="-363538">
              <a:buFont typeface="Arial" pitchFamily="34" charset="0"/>
              <a:buChar char="•"/>
            </a:pPr>
            <a:r>
              <a:rPr lang="el-GR" sz="2000" dirty="0" smtClean="0">
                <a:solidFill>
                  <a:srgbClr val="0070C0"/>
                </a:solidFill>
              </a:rPr>
              <a:t>Ουσιαστικά </a:t>
            </a:r>
            <a:r>
              <a:rPr lang="el-GR" sz="2000" dirty="0" smtClean="0">
                <a:solidFill>
                  <a:srgbClr val="0070C0"/>
                </a:solidFill>
              </a:rPr>
              <a:t>το EFT </a:t>
            </a:r>
            <a:r>
              <a:rPr lang="el-GR" sz="2000" dirty="0" err="1" smtClean="0">
                <a:solidFill>
                  <a:srgbClr val="0070C0"/>
                </a:solidFill>
              </a:rPr>
              <a:t>απαρτιώνει</a:t>
            </a:r>
            <a:r>
              <a:rPr lang="el-GR" sz="2000" dirty="0" smtClean="0">
                <a:solidFill>
                  <a:srgbClr val="0070C0"/>
                </a:solidFill>
              </a:rPr>
              <a:t> 3 προσεγγίσεις</a:t>
            </a:r>
            <a:r>
              <a:rPr lang="el-GR" sz="2000" dirty="0" smtClean="0">
                <a:solidFill>
                  <a:srgbClr val="0070C0"/>
                </a:solidFill>
              </a:rPr>
              <a:t>: τη θεωρία του δεσμού, την </a:t>
            </a:r>
            <a:r>
              <a:rPr lang="el-GR" sz="2000" dirty="0" err="1" smtClean="0">
                <a:solidFill>
                  <a:srgbClr val="0070C0"/>
                </a:solidFill>
              </a:rPr>
              <a:t>ενδοπροσωπική</a:t>
            </a:r>
            <a:r>
              <a:rPr lang="el-GR" sz="2000" dirty="0" smtClean="0">
                <a:solidFill>
                  <a:srgbClr val="0070C0"/>
                </a:solidFill>
              </a:rPr>
              <a:t>-βιωματική και τη διαπροσωπική-</a:t>
            </a:r>
            <a:r>
              <a:rPr lang="el-GR" sz="2000" dirty="0" err="1" smtClean="0">
                <a:solidFill>
                  <a:srgbClr val="0070C0"/>
                </a:solidFill>
              </a:rPr>
              <a:t>συστημική</a:t>
            </a:r>
            <a:r>
              <a:rPr lang="el-GR" sz="2000" dirty="0" smtClean="0">
                <a:solidFill>
                  <a:srgbClr val="0070C0"/>
                </a:solidFill>
              </a:rPr>
              <a:t> προσέγγιση</a:t>
            </a:r>
            <a:r>
              <a:rPr lang="el-GR" sz="2000" dirty="0" smtClean="0">
                <a:solidFill>
                  <a:srgbClr val="0070C0"/>
                </a:solidFill>
              </a:rPr>
              <a:t>.</a:t>
            </a:r>
            <a:endParaRPr lang="el-GR" sz="2000" dirty="0" smtClean="0">
              <a:solidFill>
                <a:srgbClr val="0070C0"/>
              </a:solidFill>
            </a:endParaRPr>
          </a:p>
        </p:txBody>
      </p:sp>
      <p:sp>
        <p:nvSpPr>
          <p:cNvPr id="1028" name="AutoShape 4" descr="data:image/jpeg;base64,/9j/4AAQSkZJRgABAQAAAQABAAD/2wCEAAkGBhMSERUUExQUFRUUGBgYFxgYFxodHxscHBoYGhgfFxcbHCYeGBolGxgYHy8gJCcpLCwsGB8xNTAqNSYrLCkBCQoKDgwOGg8PGiwkHyQsLCwsLCwsLCwsLDAsLCksLCwsLCwsLCwsLCwsLCwpLCwsLCwsLywpLCksLCwsLCwsLP/AABEIAQAAwAMBIgACEQEDEQH/xAAcAAABBQEBAQAAAAAAAAAAAAAFAgMEBgcAAQj/xABDEAACAQIEAwYEBAQEBQIHAAABAgMAEQQSITEFBkETIlFhcYEHMpGhQlKx0RQjwfBikuHxFTNygqLC0hY0Q0Rjk7L/xAAaAQADAQEBAQAAAAAAAAAAAAABAgMABAUG/8QALxEAAgIBAwMCBAYCAwAAAAAAAAECEQMSITEEQVETImFxofAFMoGxwdGR4RQjM//aAAwDAQACEQMRAD8A22VQRa+1QpYvvtRDKPrXZB4bbUCkZ6QUIRU+CID1NetAt76edLDL5Vh55NSFZx4iuvSJbBToKHY7iCxMFZXYmxZhsoJsCT01oiwxubqIQmfunWgnMHEnieMI1ha589QNaLt8pHhqKrfOQ1jPipH6VkdfRQjLMov4/sHeKY0xwmRQLm33pHCOI9tHmNgymxqr4nmSR4+zyqFsB4nSoWEEjnJHmJPQG17eNGjtj+Hf9TU6Tvn4BTjVknLIwN+8LHY9fvVow2JDqknRhrVMxnBpIgoYAs97Iup09Ks/L6FsKg8z+prMXrIQ9GMk7ra/v5BcsPGuzDxoDjOZII2ygGQjcjb61K4dxGKcHISp6qf260DzpdLkjHXJOgpmFdnHiKFNxSMS9mUYC+XPbu5t7X8alsLA5iAq6k1icsTjV9xHFcXljYqRf+xQtcAyOMtzdgc1/wDMCOt+lMz83R3KrHmTa5Nr+1EOF8Thm0jurD8J/p41qZ3LFlwY7cdu/wDvwFlbT03r3MPrTILflHn50uMg9NvtWPNaIuNjF7/X1qIsOulFXhB3HW9KCDwFCi0c2lUDlwx8gPWp0EQXTr1peQeAr3L1oiSyOR7XV1dWJEaeQDMW+VBc1A4XxiPEZgqlWXWxFtDsfSp88IbMh2dSP6GqJwniJixyrK5JA7JrgC1r5Rp+HY3PiaKVnp9L06zY51+ZK0WnivHocObPd3tew6evhVT4pzB2zs3eQFQuUHexuM/iN6NcegwAlMk0hzHdVN9tLkAaVA5l4OnZRS4VLobg5QTvsSN/Gij0eijghouMrl3apXzS/guUDZgh6Mn9KH8d4YZoSq/PHqvn/uKe4MrCCAOCGCi4Pp19qnzr+IbilPG1vDluL4e36Mz/AIXzCcPdWjVrG9iLMD4XqJDxfJP2q2BzMQOmt9PSrTzZxOGEIXhWRnvqdBp5gXv5VUp+Yb6JFEmnRbnTwJ9PCqJXvR9L0y9eLyLF+bl3s/v5BTAxz4mTtCSuo/mk5cg6hOmtWDmDFrBhAIjo1lBB6dTfx/eqJg8LPiiUiJfKLm7aC59atUnK0iYAxXzSK2cAa28QPas1RHq8WOGWGua2a9q8eX9pCOXOX45Yu0lvqbLY29/Oh2OhfBYgWJ07ynxHUH+tL5Z5sWFDFKCVv3SNwfA38/vTHHcZJi8QqiMr+BUPzDUXLruu/XoK1OykIZ11M1l/I754r4fyTOaZiJFdWOSQLIB0zWte3jYDWifM/EycJERoJbE+lr2p3jvKxmSIIwBjXKb+Gn7V3MXBicGqJdjDl9SALH7UuxwQzYJeir3T+na/oRuAcvwyYcPJclzoQTpbag+PhOExQCsTlKkHyPjSuWuapECwLGJCScgJym+5G1MBzicYWkIAXvy2vZFXcE21Itb3pqZ3wx5oZsjyv2U3XPy27eArx/jbx4wEMbR5e6NiNyPejOA5kw87hRmDt0P7+NUTiHERJO0xUlHc2GozAbi/ja3perfy3wzCE9tCzMyj5WbVSfK2++tBqluc/V9NixYIuadpVa8+H+pYlYjSxNLSW+hFjVe5w5hfDhFjsGa5JIvoKmcJ45HOkZzqJSNVuL366UtOrPGfS5PSWZrZhmupuN76HcU5QONqhOU66+nlXZTprtv50qurGsakjO4Oo2/aqfzfynJO4mgsWIAZCbXIIsQfsfarrTbQjfUelFNp2jq6Xqp9PNThz9PkZ9w/4dSk3nkVR1C6k79Tp/vV5weHCIscWiILC9SBAPX1pwCs5OXJTquvy9T/AOj/AE4Q0ITuTrSyl766HpSq6gcNshYmNSrCRVZUGbUeFUflfjD4yeWLKiwvG+ioBlB0XXqdavOOw2dZI727RCAfUWrIZOE4/AyEqsinbOgup+g/WqQSaa7n0X4Vix5seSDklN1pv90aFypyo2EMrO4ctoLX2v1v1/1o9FHpcG56j+lZphubMYO6JJpZu0AX+WOzZP8AKGve/tWnRk5hfQldR50Jp3bOX8Sw58c9eaSbl4+FdqQD4lynhpnzkNG/XLpf/XzqfgOFRxMWRS0jfNI5ux9WNFCK6lt8HBLq8so6HJ14sYGG1uSTXCAjY6/rT9Rsfj0hTO97XtoLknyH1+lAjFyk9K3IU3AsO7Fmw6ljubftSMRwSEwvCiiEP1UDcG4v46+NS14leVFFikiFlPjYj+hpnEcVZJAjxHKxIU5l7xAuAB5260dzqjLPaVvbdb+Pg/FA5uU4nWTtnzyybyAAZbCwygaD+tdy7yyuELt2hdmFhpbT+tTeFYwtPKrK6aIyq4F+oa1idL2+9FlQDYVrfBTN1WeKeKUtnW21cLjx42Kvzdy4+KMbx65QQy3APlYnTffyqFwHlGVXikmEcXYi3c1Mh/M56GrKeJRduYcxElr+R8h52qZHGp65red6OqSVD/8AOz4sKw8Kttt6d/p3PFGYkg26Cnra7+1e11KeW3Z1MTYxVIBO/wBugJ8ATpTubfQ6ff0pqSBWKkqb/p666/esNFK/cP11Jz76HT7+ldm20Ov29awtCq6oPE+NRYdC8zBANr7n/pG5qh8V+LLG4w8IA6PJ+uQfvQs1GlV1YlLzpjnOb+KZb9FCgewKn9abbm/Hj/7qX6J/7a1mpeTb3QHem+zbxuPOso4Z8SMbGR2mSdOumVvqP2q78E+IWFxHdzGKT8klhc+Ctex+taxlfYPiNvBR52pyOO2p1Jr3Ptodft612ffQ6emvpRM22KrqTm1GhrzPpsfTSsLQuhnMOFeSEoiBydu8FykbG9Es2trH1pOfTY+mlYfHN45Ka7FaxqhewE47PIGI7Mk3sLZARrmOhoxi+FRz5GcEhQbKfE21PUMKnE67bbH9qBcUx0onGRgqxx52Vho12t3iNRYdReidkZzzNKHtavvtv47q7okwiVJmzIpj6SlhdUyju23OoolDiFcXVgw8jeo2GxhaItKmSwNxcMCLXuDppbxFAuG4xVmZkkjUSSaxgA90AAEFToxrC+k8qk2qcV23T/ff6D/HuVmmlEscgRrWOh8xoR5G1E+CcIGGiCAljuSep/ap2ffQ6emvpXZtdjRcm1ROfU5Z41ik9kKrqRn02PppXubW1j60pzUJedRuQNL+1OUzNhVYgkbf3r5U9WC6pUdQPm7mdcDAZCMzscsafmbz8huaOVjPxA4z/E4xlHyQ/wAtdd23c/YD60GBArH4uWdjNM5kJ6jZfABfwioraC6m466W+oNNS4gIpe9rbgdf3oJi+INJ3kuoXdB+vmPLpR4Ndk7EcbjBsBc+K7f6+1RcVxeZAGULlOx3B8j51HjwnbKTGLOurL0I/Mn7VP4Rwhy2RiMkmjLvvsfIg1gEbB8YebRSEl6AfK/kPA0vCcZM38tlXtOg2z+Xk9LPJzqxIY5lO9vDrTvGuUn7XMjasFb0YjWx9axi68ifFXs2EGJYmMaAt80f/UfxJ57ithRwQCDcHUEdawAcnzYhFlst1VpJbBb3FgzZt9VQd29r3tuaufwx5vtM+AlNgoDYck3OW1yp8+o+nSl4G5NOrqh4/i8UNu0cKTsN2Poo7x9hUFeZ1PyxTMPEKB9mYGjaMoSfCJeN4nlfso7NKVzWN7KNgXI2BP1sabM2IRczCNzpdRcetienrQ7D8ejWWRpQ8ecqFzIdgOpW9hcnfzoumNjdMyOrqb6qQR9RXFlnJNu6K6a2odweNWQXG43B3HrTfEuGLMpBLKToSu5HgfEeVQ8FH/PJH5bN5693Tx86MVfp8ryQUmB3incSNgcGY0CF2e3VrbeFQJsFL/Fo6qgiCkMbC5ve/ne+W3vRdttN6D4jHMRlO9xb+/Gr2UwynKTarfZ/r3JXE8YUsF661Jwk2ZAagcYjPdbytTC48qgVfO5/ahYyxa8a08hyuqHwzNlJa+p0vUyicso6XR5euvXhQa6DXfzrsg00Gm3l6VgbDeMnyRu/5VZvoCa+fZJDct1LZ/dhnN/832rbec5MmAxLAC/ZN+lqwfjeI7NXy79wj0yrf9qHcPYEcb4ie27vyDVfMHx/SnuFcOJmVhfszYjzDaFf1pvC8L7VxHboJEI6odSv1+hBqzYnFJhIE0HaAHIvgPE+nnWbrdgSt0hxcPDhO9KQLXsq6k+vlQvE82G5ESBAOv708OScbicMMYo7XOSct+/YdQOvpQHAY44eXvoHG0kb/iHUHqp8+lc0sr7HVHFHuPycdmY6vuf7/Wpc2IxMUmWUFWFiQfDoR4jwIqzYf4fYTiEZlwE+Q270EupQ+F97eB1otw3krGyBMNj4o5YY9I8QklpIx0sbd9f8JFLcvIah4K7w/nK6qhBVbZbnqeuvXrpUPimCzSvjMOWV41zBRuGW2UjxHl52o7ivhtiMOzoVE+Gf8aaPGR8rlNzbawvpegIgnw7dhMroGPdYg2YDYjTw1tVYZL2kSnjS3iaXyxiUngSdRd5BeRmN2z/iBY7egt0o/hJQpuReqRyLjAXnjAspKug9rNb9aubsMo369f78qdbHfBqcF8T3ENf0qBJw5L5lvG/5k0PuNmHlUrNUNeKxEqAwJYkC3iN6OnV2LxxOS2VjnDuIyYYWmvKvWZR3vWRP/boBVkgx8bqGSVSrag3BvVSh4mS3fTLGxZUcncrfNfw2qCuLVHaSE5kv/NQeH5lHRhv5itoePtsTy9E+f9mgLP4FW9DrSHRWdTbUXP0tagMcgYBlIIIBBHUHUGn4sUykG97bXo2c3/HreLDeMUFCDr4evSmcPwxV1OppvDYtZGAIA8uhNEMgve2tE5pOWNaTr17emYmVrgAaHXTrTuUXvbXxokWqI8hJBa5HgP3rxI97nvDW/j7eFSWW+hobxCUKLDc7m9Atj970oCc64xpMHOijeNvf/SsM4tKHaHwy9m2vU/KfT9q3eWMMCp/ECD7i1YXNwxhipcKwI0yj1TVSPUAUE9yvUY1FKgny1CIorSjVGJB6gbkenX3qDLhXxsgfMoMs3ZAbZVVQxbyAU/aiXFZgcPmUgFrBh57XXyq0fB/lSMxvipAGzFo0Uj5QD3z6k/pUsrvYni2WosPCObURUigwmLeGMBFlWPum2lwN7daLcU5PwmL70sCs1vmtlbXxt19aMNKiAAlVHQEgfSnI5BuNRU6Gb8FS4f8ACnBQuJI+1VlNxaQj9N6tvZgCl56QTTUlwLbfJWuLYfiM0pEEkeGiXQEjM7+fgB5UjmThUs3DpExBRpY1Lh1BAuutxfUEgUfxvEI4lLyMqqNyxsP9/Kq9xjnHCyYacRTxM5jYKobUkgjQe9KPRUuRrviUJZbGA7HYaEXHjWhrhV/NWEx84yYA2iVWcxhbtqBbfQHehvGObOIMQJcRItwGGQ5BZhcWy2uOntXQhoZVCNH0V/DJ1b70Pi5cgWTtFazakC4sPSvnEcwYoH/5nEf/ALW/einDuZnVx2+IxaKkblWjdiXk3jMiuSuXWxsALAddaNtbDw6uUU9Le/JsPG+V5S5MS51LZvm0AIsRk2Gut/amuF8NMRYsbs2h8KzThvxO4lCoaQ9ojEWLpbbcIwt9dav/ACv8RIOIns5B2M/4bnRvK/U08ssnGj0sf4nKUVilx9Q7wJ7B4+kbd0eCtqP60UoZw5bTSg9FjB/8qJ1JcEnV7HUU4fxEnutv0P70LrqYlkxqapho8O72bMRc3sKm1EwGMzrY/MPvUumPLyarqXYbkJF9d9hbr/WgOMku3j0Hn4mjOLkt7An32H9aE4FAxN6VnV0/tTkyOq1Ref8AhypNBiQO/cqfMAEi/na4960PGIAbCgPM3B/4mBkFs47yE/mHQ+R296DOia9SDMx4/GREuQXjvcN5k6Af19603BQT4Lh0EOGjEmIZRa+wLd5mc+ArNsYhOHaM3DoSCp3Hr5g1qHI3HGxHDopAvaSKvZspYC5XTfpcVOa9xwwvTRkXC8HiOJ44QvP33LEsSbC2+Vb/AGFaV8OcFiYTLE0oljidkYXuVYbFD+Ujdehqg4jlPFRhlGDkE3al0nR9VXXu2vY+taN8L+Fz4fDSRzx5CzlwS1ySd7jpU0kVlZaHxJ6UuJ2sSbkfc+gp9rDXQAbn9zQxOO4cy5P4mIudFQMv28TWoGrwircR+H8/EHMmMnMa/ghjsQg8ydC3nQbmD4WwYOCXExyuzQozhSq2J2Go161peMxJA0qvc0kzYKWJSQ8y9mub8zEAWt0tf6UNh1CWnUYbi+EtJgoMQgLEvJHJYXOa4ZSbeIq4cA+G+I4hg4xMDh2hJWN3Bu8R1Atv3Wvb/qNaB8PeQhw6Fld+0eQhn07gK7ZAf1q3iqOXZHOl3ZkvD+ROGYPEiJjLjsULERAABevft3R4941ok/LOFmZJZcNH2iCwuAbDw00NS+H8KjhzlFAaRi0jdWPmfKo/H+YIsJC0srBVX7m2ir4k0rfkdLwUn43cIDYCORVA7CTQAWADCx0FYdGCCGU2I1Ft9PCvomeZ+JcJlDRMsjIWCstgSO8oXxuNL1i3F+AiHI4b+TMM8TdY2/Eki9CDcH61SDVE5p2af8MeMticM7yMWlD5XJ8AO59r1bu2GbL1tesL5R49Pg5wIhHaYhSGbuMehzbrr1rZOEYSUF5Z8okkyjKhJVVGwudzckk0y8HdhyaooMYW2db7XpyfBkZj0BsPOowNqkYrGGS3gOlMUkpak1wdgnswF7ZtP2o3GSd+mlvP1quA1YEf5W6MBf1tRRy9VHhkXij2V/RR9yaFRtYCiHGT3W/7f/VUbBYYPcE2Nhag+SuFqOK398DRe+9IojicP2cVja5b+/tQ6sVhJSVopPxAwmYXjwrvJaxmXTKPO3ze9QvhBxcRyy4ZjbtAHS/VhuPpY+1XvH4cyRsgOXMLEjcA7287Vl3PeA/h8WhiBjCImQrpbL1FvOpPHKT9pPKlFOTNZxjG4t767+3Sp+BJtrWecvfFJCqrjFKsNO1UXDebLuD42q88P5iwsgHZzxG/TMAfodaWWOUH7lRF5ozjUSnfEjCYybERxBimGZehIBbXNntqTa1htVfi5GUSwBGLOZUGw0UG7EddAK1vFSQutnMZXfVh7Ea71WcZzDgMCWKEyzEaKrZiB4Zjog0pVByltuVh1EYYnFr9S04uJbEsQABqSbADzNV7h+IjnnRs6hEuYluM0jbF8u4QDY+d6zHnLm/E4vS9kGvZKTYrpofzEi+talyNwTDx4dZ4rO8ygtIdToNFH5Qu1hVMmGeN+5UcsMqlGossorwuPGh68aR5pIUN3iCl7dM3yi/id6kRwE71Oxku7KzzdzLjYJOzw+CeYEAiS/d+2twarvC+XMbjTO3EHEYyiMKEBKg2Y9nc2UHQE6k23FakKgY9SQa1bj493QzhMZljQZgQO6Oh7ulyvQaVlHxm4XFFLh2jGXtu0Zx0LXGtuhN9a0iKDXasx+MuPz4yCEG/Zxm/kX119gKouUP1OOMFsZrEnet1/rWwfD3n3tY1ixF8y2USHY/lDnofA9ay1cMGKNlkbMtisds2fZLXBuM1rjfe1S+DcTOExCyMt0a6TRkezqwOx61WS7nJhyOEj6Ip7CTBWudrEfWg3CJrfy7llCq8ZO5Q9CepB0onQPU2kqFyyXOgsPCi+Fa8S+RH60FotgW/lAa7/wBaKOfqF7V8xPG0upPgP12oWrbEVYMRFmuPzL+n+9V1BbQ7jSsw9NK4V4Fyzk/M31NR3xNnC+NLmhDCx+tMwYMhrk3ttS7nZFQS3JDuACToALms15wwGIlMeMkTs4JO4l7khRsZB0zDUVoHGEvh5R4ow+1WpcEpiEZAKhQtiLjQeBqmObhNSXY87q3cdD7mOY/gEaYdHVgSQCQBfs77X03J06G+wNVV8Gt/lFx1tr5671rHMPw4B72GkMfjG2qML3t4j9BWWTYoIzKwIsSPobGva6XqMeRaZvf4/wBniZcUo7xPFi/u5/SvJHWNfD0qZwzh8+KZlw0ZkK2JtoBfa7GjvDvhLipWBneOMeAuzDyAGg9afL1eHFtCr+/v9wQwznvLgqvCMG88qqvzyGw8ABqT6Crvi+H4rh4jw0Mo7Ocm5Y5MrkHKEcAhMxt06W61K/4Vh8FMghQ5Y5BHJO7XJZh8qjYKCQCfG9TOOYASxyRsdwbN4HdSD4ivHz5fXVdlx/b+Z7/R9GtDb5f2q+AT5L5UGBRs8rSSzWaYt+by66bUeSGXtWPaKYiBZLd5WG9m6g6adLVROW+bTIqR4hgkqHs8x0DEeJH4ra61bf8A4eglmGIJZnChe7Icth/hBsd64WqFyQ01b3GeLyzTTxw4dyioweeQDoNowfEnfwAo3Il6T3UFu6o8yB+tN4WYTqTGSEuVDjrbcr5bi9LwSugRzJzBBgIWllYXAOVOrnoAPC+56V858T4nJiXkxMh77yAny0JsPIAWr6F5h+GeFxMTLZhLY5JS7Mwbe5udayDAcmuIZWeMEQygSqSbXAI3BuAfLWqYmmTyTcitwYl0PaxMVkiImRh0udfLRraV7iZTI0ruSxnQzEnfPc5j9b0rsGCMLbKUA8SWW17dTqaJcu8vSYmURRgaKFLEaKoN2Y+pvYdas3ROMXJ0jVuVEbs8MG+aPDrm9W2B9hf3qzIL1B4VwxYIwiksd2Y7sfE/tU5GtrSJUj10qQ7Jh7UTwC91B4XY+97UNMuaw8aNYeKw/v2pkcmeTUUmez9D4H7daD8Ww2Vs42bejXZjXTfeo8kC2ysO7+E+HlRZHDk0OwFXV7NCYzY/KdjXlKepzuiDxhx2YU377ooA3N2Gg9r0Y4dzEpXJKcki6G+x9/Gq/wAW4XLipY4oXCNFebN4MO7GNNrkk/8AbUDEc0zw2ix+D7QjTOB830FjVIU07PO6npsuaalhkrXMX3L/AIDHLNCsi3AcXF9xWC8QW0kg8Hf/APo1oHK+HnlgR4biMkhQW2UMQAR5Vn2LvnkvvncH2YivT/DYrW2ndx/lHjZskpJxlFqn/nngvPwdF2xV/wD8P6PWnWA8BWOfDeORpJljIBsjG/UC67/933q9nheJAOadBfe5/eubqIL1ZNvuMs04pRjBvYrmMmjaSeJ7BHlky6794qbno2YE28CKh4c4lm/h417cqNCCMwUbZ7kC3S99aJrhM2HnjEisUeQlgAwa93sb+N96N4bgSRxQT4WJkdQmYbO0Z1ZXv8x6i/tXBbWyPo49W8WOO2/b4fMg4DkQw5MQjAYgpllWTWN79CPwkbAi/vSsdgsOWjjRezmaVVfsXdVFhmcZ7AE5RtvqKW/Gv47uPFkgVwTnNzIuuQ5RsC41v4UYi5fQxFCFUEfKmiq17hlHRhprUZ5Fwjgbleqb3YP4hwSFmEEaZmb/AJjszN2adT3ibO17L7npVjw+HWNFRAFVQAAOgFDeWcKUg7+sjMxkY7u17XPsBp0qVxLHdkjNa5A0HiTooHmSQPeouaS2Fdt6SSZBe1xfe1YR8Q+Ovh8fiI1UiJipIsQGawzG/U2Nahw/iyxhzKXkcG8zpGWRLbpmGllG9AnxcT4WeXERBlRnlIcA5lOqMvky2p8LknuUjiUtrM84Dy0+IMQRXSOW7mRltZRvlv8AMddPWrnwXgeIwjyQwRqI5JA38QXBIQAd3JuW3HhrWYcV5zxOLyRu4WJD/LjXRR0AJGpAGlR8HxaSI9rG790gOhY6ehvtXQtT3YIThDb6n0XXVXOV+M9rFDJcmOYWAJuUcbrm6g2NvSrZgsGXP+Ebn9qZbnoa0lbJPCcL+M+370VpsQKBawt4UvIL367U55eSeuVkXiDOACl/OwpnCTmW6tsN/P1og21ROH4Urcnc/pQGjJaH57Cp4gRlfUdG8PWhGIwBjPkdj0/0qwkUw+GFtOvTp9K1DYs7gAuUO82Jcjvdrk9FRRlH/kT/AN1S+ZMTlibxayL/ANT6XHoLt/20nhcfY4qWM6CVVlUeJHdkt6fy/rUrjnDFniaNtnFrjcHoR5g60j/LsJJp5LKPwb4eNJGkq4qWLMobKtxb01qlYzgskbYgDvDDsQ7E62udSOtbLy1irwhWsGj/AJbj/Emn3GvvQ/jHI8ci4lomKy4kd4sSUvprl6bdK6emzvE018vqv4QOplLMtM+3H+DNuV+AdtiRC0rxF48yMnU6EeF9Aau0fwojP/NxM0n2/Ump/CeSezkwsrSjPhouzIUaMdRe51Ghq1lqE8rm9Q2LPkxR0QdIpOE4NHh5J8OgIQ5WAJ3VkCHXzKtScXh5UjJE87AWDrmHejG4Hd0IW+o1NqJcbI/i4iDq0cgYdSoKlSfIEn6052Rrmq7O2FZIXLk6ThuaNJYTGJEH8sr8rx9EbyI+h1qfwriiyrexUg5XVt1Ybhv32O9Ao8M8cixxStGJMxKZVcLYXJQN8tz0GlOw4BAjTr2pmOjSHQtbYEbZRci3S9cUotSOaUezLG84ANvWq3j5mkiknF8iaQ/4mY5O09Bc5fS9Oz4ZmiDyM8gNv5YAUb/itqRpUziWKBgCsjDtVK2A+XTp5jcelBLuxargI4DDrHEsajuqoA89NfrvVD594ZaGSOEfPBIuW+5Vs49gMwA86Lw8wNCqpOsgc6KVUsJABultb23XcU3hy8spmdSihckaN81ibszjoSbadBXbakqQ2LG9R83T4dkNmFr7HxHiD1FSV0aUnbLY+bG1h9a3TGcjxszND3Lgl48iujb/AIW+X1FU74a8hDFSvNM2RA91UWuxudR5C3Sntk54tDqyx/DvgzjC4WBhZw/bOPyIblc3gxuLD1rVUQAWGgpjAcOjhTJGoUfc+p3JqTTJUJOblt2PA41123r2q1xDtxOQL5XAzZB0Btp1vY1YoUAUAbAACiPlw+mk7uz2x11Hlp/d66x01Hnp+mulR8ViyjLoCDcnx0tsPe/tSlxqkgC+uxsbfWsJolV0PWOuo8tP111rrHTX10pVRJMdaQJbf+tYEU5cDPE+HM+R0KiWJiUJGljoyt1sR9wD0qncx8exMkjQG0Cx27Qq12a4uMraZU87dDWhVWOdOEQlVxEgH8pl7ToGjJtZ7bgEhtfA0Nlu0Smpzjpg6fkp+DOOSKSbAqOzCkt2mokK/iQHUta/eO9V8/GHGqNVhPnlt/WjvOHxDDxnD4RrRjuyTAaEflhH9azCeEMQqiwLKLepA+tI/c7opCOiKjd/PkuR+MOO6RwH2/1qJifijxNwRnijB6ogv7E0B5k4G2BxTQtmy6MpPUGoxYC3ntRUUwybTo0H4c8deSaRZ27SRxmDta+nzC+9ttBpvWoYWYAaisC5dx5hnWQfgN/br9r1taThlDDUEX9rXrVR24X6kKfYH8xSntYVS+bMzXVspygWPesdCdNqayTdQ7eZmIP2UUrgmIEzNIzAOTYI2hjUHQEbgnc+oooRXj58rlNtFaQIYuD/AMi3mJ5P7/2po4tx/wDTmBv+DEbf5gaN2pjExi1c/qTW4yjFg7g0/aTSF+0zqEyCUgkIRZspGliw1O9WaDAE2zXHkNz+wqp4ucpIjxa4hTZFXUsCRnUrtbrc7GtEgSwvaxOpvv7mvW6TJ6kOOCObI8eyGYsHYW0A6D9/zUF4Ty3JDIFHY9hGzMlk79mJbJc/KoYnbyqyV5euyjgcm+Tyx11Hlp/rrXWN/L0pVdRBYjIfK/jbp9aVY38v7617XVjWDplEcgI1L5jY2J6aKdxqaVA57U5lIJGl9bW3AO1qmG1721Xrb9K9z7b6+X6+FYt6lrjsN4uJmWymx/vrQ6HBydoCw2Op0or2m+h08v08a7Ptvr5frQBDJKCpIVVY+JUwXhmIJ6qB75hVk7TQmx08v0qk/GTEFeGOBe7Og+5++lZkktzIsBwd5kGS5W2g8Dv/AGabSAxzxqRr2iX037w0FG+VucWw0dlsWC6nTy0H70J4hxNpMVA5IKmVSDt+IXB8Kz4CnuaX8auXEkwYxIsHg3v1Vja31t96xDAsei3/AMRNX/4uc9DGSjCQH+TG13Yfjfy8l19apqKEUDoKyM/iHOX1h/mGYsFCNbKLkm3dH1rXeDqRh4gRY5F09qzbkjg3azrcAon8x7/+A+uvtWq0r5O7pYUtRXudsOBhmlQZZEK5XGjDXxqoYfnHGRm2ZZAOjr/6hrWi8WgDwODta59Abn7VRObhBcGEELp4HpsT41GeKEnuhssmpBnhPMWKnws2IVYgIcxK5W1Ci51zaafpVZx/O2LkFgVjB/KP0J1FHPhnxY9jioHikkw5uWZRfLmBVwfHSxsPOgHH8A2HVI3TQklJxfLIp+W3RbAbb61NdPj8E/UkW7knnSBMMsZyjGkhLsD/ADSTZWLjfTfUVesNjJklWOYo3aA5GRSveUXZSCx6XN/Ksp+GfLzYjGCYg9lh9STszn5VHpufatF5xxuUxCMkThs6sBcKo0fN0sQctvOrL2rbgi4656VyyzUAxrzLJKI4yc5UhgbbAD+h+tQcBzuV0xShRoO0S5XXQZgdRr7Ubx3DVkIIzXJBOrWI6jTbSrRknwUxxeGdZF98+UO46J8pZZGTKp0ABBtrrcVFwcsmaEs5YSqbggaEC4tYVJeRVtEobY6joB113rsPhSCp7V2G/S31tTAi6hTrvW3zHZscFkVD+IE39PGpCsCLg3FQ8bgUlsWDd24Frjf+lSY1C2UCwA000oEZKOlVz3HK6urqxIS8gFrm1zYete3oXx+JyhKkZVsbW1uDpY09weJlSzqQb3JJvcmsXeJenrv9CfWd/HOcDhyrfV5kA9g160Sse+NGNlixmEc6xIM6Ai65w1zmGxNgNPCgyKM7i4Y9ggG6ggggizC4OYG3tvUTEYeVWVHNrkW8L7An671eeEci43ijPO2XCwyMXVQLZr9VQbDzNQuPchY7CKVlVZYtAsqnQE6C4Oq9PKs+DJblUxvCJcJiAk6FSD7EHYg9RrvUvF4NgCCLg7Eag+FjW3x8qxYvCxQYmzlI1XONwwH4T/e1Ubi/wfxWGDtDOskI1Ia4YDqSBoQB4a0Lpbhq3sW74S8GH/DRI3zzsWvbUBTlUemhPvRyaEqSD0ojy1wlcNhYYUOYIgGb8x3J9yb09xPC5luN1/StWx0YMumWl8FdxtyFUNkDuqM1gbAmx30B6a0wvwnwl+/JO69ULqAf8qg/erJHgI+xbtQCrC7X2AGu/S29VXAzyDOYJZFjZmy5wWuulmXNqOoHkBSSdFJas06h2D0kMHD8N2eHREuwRFvu7kKLk6nU3PkKl/8ABh/Cfw5Ia0ZQEjS9iAbeutUrG8KS1zdmYEM7ElrnrfofMVceVuKdvhlYkFlujn/EuhPvv70ISti5+nliipXyDMNxQYTDCOPCuHjFjGosunzPnsQQd76nXaoK4h5nMzle8AEVTcKu/wA34iTqTYbVdnBINtDas54hzBDhIAjradGZWXxNyb+Sm970s46e43SyjqtoDc4sWZMNH887KLevj/fStcwsORFX8oA+gqgfDzlqR5Dj8UCHf/lKein8VulxoB4VolNijW5PqsvqSK/xrWW/atCwUqLqbN10I9aIjC2hQJIVyC+YAWOnUHpUmWJWZb7rcgeuh0rsTAWQqpy+1/t4VczzXGMeK+X9f2QMFxOQ9nnVbS3sVPgCdVPSw8aK1Aw2GfOpkCdwHKykjfQgqfKp9Anm06vav8ffg6upPZjXz3ruzGnltWJbHOgIsRcUqkdmNfPevcg0PhWMKqr/ABD4b2uFBGH/AIhkkRgulwAe9bytoRVl7IWI8da9yC9+u1BqzLYzyLnfGx6f8NlA8L+HoKTjua8diY2i/wCGvllUr3ttdL+29aJ2Ytb33Ne5Be9ag2jJpuUOJ4AXwrmRLA2W1wdL9w6HW+orofitiobriYFa2hBBjPuW0PtWsdkNPLamsRgI5L50V7/mAP61tzbAvknGmXAwuVK3XQG+wJA1O+lHKQsIAAAsF28q4xDXz3rLYDpsD84yZcHIbEqMpe35LjNt5VS8f8S8NIRkDNbQBB9K0xogdx0t7VGTg8C7QxjW+iKP0FJKLfBfFmWPsZT/ABGPx5y4eFo4zpnYEAeN2Ov0FaVyry6uCw6wqcx1Z28WO58hRbIL3rzsha3Qa1oY1HcGXM8nIuh3EOXsPO6vLEjunysRr4+4vrY1PyC9/GvOyGnltTtWRWwuupPZjXz3ruzGnltRNsJMAzX97ee1/pTlI7IWI8d6SrKSLEX1tr9aweR2upHZC1velZRe/WsDY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1030" name="AutoShape 6" descr="data:image/jpeg;base64,/9j/4AAQSkZJRgABAQAAAQABAAD/2wCEAAkGBhMSERUUExQUFRUUGBgYFxgYFxodHxscHBoYGhgfFxcbHCYeGBolGxgYHy8gJCcpLCwsGB8xNTAqNSYrLCkBCQoKDgwOGg8PGiwkHyQsLCwsLCwsLCwsLDAsLCksLCwsLCwsLCwsLCwsLCwpLCwsLCwsLywpLCksLCwsLCwsLP/AABEIAQAAwAMBIgACEQEDEQH/xAAcAAABBQEBAQAAAAAAAAAAAAAFAgMEBgcAAQj/xABDEAACAQIEAwYEBAQEBQIHAAABAgMAEQQSITEFBkETIlFhcYEHMpGhQlKx0RQjwfBikuHxFTNygqLC0hY0Q0Rjk7L/xAAaAQADAQEBAQAAAAAAAAAAAAABAgMABAUG/8QALxEAAgIBAwMCBAYCAwAAAAAAAAECEQMSITEEQVETImFxofAFMoGxwdGR4RQjM//aAAwDAQACEQMRAD8A22VQRa+1QpYvvtRDKPrXZB4bbUCkZ6QUIRU+CID1NetAt76edLDL5Vh55NSFZx4iuvSJbBToKHY7iCxMFZXYmxZhsoJsCT01oiwxubqIQmfunWgnMHEnieMI1ha589QNaLt8pHhqKrfOQ1jPipH6VkdfRQjLMov4/sHeKY0xwmRQLm33pHCOI9tHmNgymxqr4nmSR4+zyqFsB4nSoWEEjnJHmJPQG17eNGjtj+Hf9TU6Tvn4BTjVknLIwN+8LHY9fvVow2JDqknRhrVMxnBpIgoYAs97Iup09Ks/L6FsKg8z+prMXrIQ9GMk7ra/v5BcsPGuzDxoDjOZII2ygGQjcjb61K4dxGKcHISp6qf260DzpdLkjHXJOgpmFdnHiKFNxSMS9mUYC+XPbu5t7X8alsLA5iAq6k1icsTjV9xHFcXljYqRf+xQtcAyOMtzdgc1/wDMCOt+lMz83R3KrHmTa5Nr+1EOF8Thm0jurD8J/p41qZ3LFlwY7cdu/wDvwFlbT03r3MPrTILflHn50uMg9NvtWPNaIuNjF7/X1qIsOulFXhB3HW9KCDwFCi0c2lUDlwx8gPWp0EQXTr1peQeAr3L1oiSyOR7XV1dWJEaeQDMW+VBc1A4XxiPEZgqlWXWxFtDsfSp88IbMh2dSP6GqJwniJixyrK5JA7JrgC1r5Rp+HY3PiaKVnp9L06zY51+ZK0WnivHocObPd3tew6evhVT4pzB2zs3eQFQuUHexuM/iN6NcegwAlMk0hzHdVN9tLkAaVA5l4OnZRS4VLobg5QTvsSN/Gij0eijghouMrl3apXzS/guUDZgh6Mn9KH8d4YZoSq/PHqvn/uKe4MrCCAOCGCi4Pp19qnzr+IbilPG1vDluL4e36Mz/AIXzCcPdWjVrG9iLMD4XqJDxfJP2q2BzMQOmt9PSrTzZxOGEIXhWRnvqdBp5gXv5VUp+Yb6JFEmnRbnTwJ9PCqJXvR9L0y9eLyLF+bl3s/v5BTAxz4mTtCSuo/mk5cg6hOmtWDmDFrBhAIjo1lBB6dTfx/eqJg8LPiiUiJfKLm7aC59atUnK0iYAxXzSK2cAa28QPas1RHq8WOGWGua2a9q8eX9pCOXOX45Yu0lvqbLY29/Oh2OhfBYgWJ07ynxHUH+tL5Z5sWFDFKCVv3SNwfA38/vTHHcZJi8QqiMr+BUPzDUXLruu/XoK1OykIZ11M1l/I754r4fyTOaZiJFdWOSQLIB0zWte3jYDWifM/EycJERoJbE+lr2p3jvKxmSIIwBjXKb+Gn7V3MXBicGqJdjDl9SALH7UuxwQzYJeir3T+na/oRuAcvwyYcPJclzoQTpbag+PhOExQCsTlKkHyPjSuWuapECwLGJCScgJym+5G1MBzicYWkIAXvy2vZFXcE21Itb3pqZ3wx5oZsjyv2U3XPy27eArx/jbx4wEMbR5e6NiNyPejOA5kw87hRmDt0P7+NUTiHERJO0xUlHc2GozAbi/ja3perfy3wzCE9tCzMyj5WbVSfK2++tBqluc/V9NixYIuadpVa8+H+pYlYjSxNLSW+hFjVe5w5hfDhFjsGa5JIvoKmcJ45HOkZzqJSNVuL366UtOrPGfS5PSWZrZhmupuN76HcU5QONqhOU66+nlXZTprtv50qurGsakjO4Oo2/aqfzfynJO4mgsWIAZCbXIIsQfsfarrTbQjfUelFNp2jq6Xqp9PNThz9PkZ9w/4dSk3nkVR1C6k79Tp/vV5weHCIscWiILC9SBAPX1pwCs5OXJTquvy9T/AOj/AE4Q0ITuTrSyl766HpSq6gcNshYmNSrCRVZUGbUeFUflfjD4yeWLKiwvG+ioBlB0XXqdavOOw2dZI727RCAfUWrIZOE4/AyEqsinbOgup+g/WqQSaa7n0X4Vix5seSDklN1pv90aFypyo2EMrO4ctoLX2v1v1/1o9FHpcG56j+lZphubMYO6JJpZu0AX+WOzZP8AKGve/tWnRk5hfQldR50Jp3bOX8Sw58c9eaSbl4+FdqQD4lynhpnzkNG/XLpf/XzqfgOFRxMWRS0jfNI5ux9WNFCK6lt8HBLq8so6HJ14sYGG1uSTXCAjY6/rT9Rsfj0hTO97XtoLknyH1+lAjFyk9K3IU3AsO7Fmw6ljubftSMRwSEwvCiiEP1UDcG4v46+NS14leVFFikiFlPjYj+hpnEcVZJAjxHKxIU5l7xAuAB5260dzqjLPaVvbdb+Pg/FA5uU4nWTtnzyybyAAZbCwygaD+tdy7yyuELt2hdmFhpbT+tTeFYwtPKrK6aIyq4F+oa1idL2+9FlQDYVrfBTN1WeKeKUtnW21cLjx42Kvzdy4+KMbx65QQy3APlYnTffyqFwHlGVXikmEcXYi3c1Mh/M56GrKeJRduYcxElr+R8h52qZHGp65red6OqSVD/8AOz4sKw8Kttt6d/p3PFGYkg26Cnra7+1e11KeW3Z1MTYxVIBO/wBugJ8ATpTubfQ6ff0pqSBWKkqb/p666/esNFK/cP11Jz76HT7+ldm20Ov29awtCq6oPE+NRYdC8zBANr7n/pG5qh8V+LLG4w8IA6PJ+uQfvQs1GlV1YlLzpjnOb+KZb9FCgewKn9abbm/Hj/7qX6J/7a1mpeTb3QHem+zbxuPOso4Z8SMbGR2mSdOumVvqP2q78E+IWFxHdzGKT8klhc+Ctex+taxlfYPiNvBR52pyOO2p1Jr3Ptodft612ffQ6emvpRM22KrqTm1GhrzPpsfTSsLQuhnMOFeSEoiBydu8FykbG9Es2trH1pOfTY+mlYfHN45Ka7FaxqhewE47PIGI7Mk3sLZARrmOhoxi+FRz5GcEhQbKfE21PUMKnE67bbH9qBcUx0onGRgqxx52Vho12t3iNRYdReidkZzzNKHtavvtv47q7okwiVJmzIpj6SlhdUyju23OoolDiFcXVgw8jeo2GxhaItKmSwNxcMCLXuDppbxFAuG4xVmZkkjUSSaxgA90AAEFToxrC+k8qk2qcV23T/ff6D/HuVmmlEscgRrWOh8xoR5G1E+CcIGGiCAljuSep/ap2ffQ6emvpXZtdjRcm1ROfU5Z41ik9kKrqRn02PppXubW1j60pzUJedRuQNL+1OUzNhVYgkbf3r5U9WC6pUdQPm7mdcDAZCMzscsafmbz8huaOVjPxA4z/E4xlHyQ/wAtdd23c/YD60GBArH4uWdjNM5kJ6jZfABfwioraC6m466W+oNNS4gIpe9rbgdf3oJi+INJ3kuoXdB+vmPLpR4Ndk7EcbjBsBc+K7f6+1RcVxeZAGULlOx3B8j51HjwnbKTGLOurL0I/Mn7VP4Rwhy2RiMkmjLvvsfIg1gEbB8YebRSEl6AfK/kPA0vCcZM38tlXtOg2z+Xk9LPJzqxIY5lO9vDrTvGuUn7XMjasFb0YjWx9axi68ifFXs2EGJYmMaAt80f/UfxJ57ithRwQCDcHUEdawAcnzYhFlst1VpJbBb3FgzZt9VQd29r3tuaufwx5vtM+AlNgoDYck3OW1yp8+o+nSl4G5NOrqh4/i8UNu0cKTsN2Poo7x9hUFeZ1PyxTMPEKB9mYGjaMoSfCJeN4nlfso7NKVzWN7KNgXI2BP1sabM2IRczCNzpdRcetienrQ7D8ejWWRpQ8ecqFzIdgOpW9hcnfzoumNjdMyOrqb6qQR9RXFlnJNu6K6a2odweNWQXG43B3HrTfEuGLMpBLKToSu5HgfEeVQ8FH/PJH5bN5693Tx86MVfp8ryQUmB3incSNgcGY0CF2e3VrbeFQJsFL/Fo6qgiCkMbC5ve/ne+W3vRdttN6D4jHMRlO9xb+/Gr2UwynKTarfZ/r3JXE8YUsF661Jwk2ZAagcYjPdbytTC48qgVfO5/ahYyxa8a08hyuqHwzNlJa+p0vUyicso6XR5euvXhQa6DXfzrsg00Gm3l6VgbDeMnyRu/5VZvoCa+fZJDct1LZ/dhnN/832rbec5MmAxLAC/ZN+lqwfjeI7NXy79wj0yrf9qHcPYEcb4ie27vyDVfMHx/SnuFcOJmVhfszYjzDaFf1pvC8L7VxHboJEI6odSv1+hBqzYnFJhIE0HaAHIvgPE+nnWbrdgSt0hxcPDhO9KQLXsq6k+vlQvE82G5ESBAOv708OScbicMMYo7XOSct+/YdQOvpQHAY44eXvoHG0kb/iHUHqp8+lc0sr7HVHFHuPycdmY6vuf7/Wpc2IxMUmWUFWFiQfDoR4jwIqzYf4fYTiEZlwE+Q270EupQ+F97eB1otw3krGyBMNj4o5YY9I8QklpIx0sbd9f8JFLcvIah4K7w/nK6qhBVbZbnqeuvXrpUPimCzSvjMOWV41zBRuGW2UjxHl52o7ivhtiMOzoVE+Gf8aaPGR8rlNzbawvpegIgnw7dhMroGPdYg2YDYjTw1tVYZL2kSnjS3iaXyxiUngSdRd5BeRmN2z/iBY7egt0o/hJQpuReqRyLjAXnjAspKug9rNb9aubsMo369f78qdbHfBqcF8T3ENf0qBJw5L5lvG/5k0PuNmHlUrNUNeKxEqAwJYkC3iN6OnV2LxxOS2VjnDuIyYYWmvKvWZR3vWRP/boBVkgx8bqGSVSrag3BvVSh4mS3fTLGxZUcncrfNfw2qCuLVHaSE5kv/NQeH5lHRhv5itoePtsTy9E+f9mgLP4FW9DrSHRWdTbUXP0tagMcgYBlIIIBBHUHUGn4sUykG97bXo2c3/HreLDeMUFCDr4evSmcPwxV1OppvDYtZGAIA8uhNEMgve2tE5pOWNaTr17emYmVrgAaHXTrTuUXvbXxokWqI8hJBa5HgP3rxI97nvDW/j7eFSWW+hobxCUKLDc7m9Atj970oCc64xpMHOijeNvf/SsM4tKHaHwy9m2vU/KfT9q3eWMMCp/ECD7i1YXNwxhipcKwI0yj1TVSPUAUE9yvUY1FKgny1CIorSjVGJB6gbkenX3qDLhXxsgfMoMs3ZAbZVVQxbyAU/aiXFZgcPmUgFrBh57XXyq0fB/lSMxvipAGzFo0Uj5QD3z6k/pUsrvYni2WosPCObURUigwmLeGMBFlWPum2lwN7daLcU5PwmL70sCs1vmtlbXxt19aMNKiAAlVHQEgfSnI5BuNRU6Gb8FS4f8ACnBQuJI+1VlNxaQj9N6tvZgCl56QTTUlwLbfJWuLYfiM0pEEkeGiXQEjM7+fgB5UjmThUs3DpExBRpY1Lh1BAuutxfUEgUfxvEI4lLyMqqNyxsP9/Kq9xjnHCyYacRTxM5jYKobUkgjQe9KPRUuRrviUJZbGA7HYaEXHjWhrhV/NWEx84yYA2iVWcxhbtqBbfQHehvGObOIMQJcRItwGGQ5BZhcWy2uOntXQhoZVCNH0V/DJ1b70Pi5cgWTtFazakC4sPSvnEcwYoH/5nEf/ALW/einDuZnVx2+IxaKkblWjdiXk3jMiuSuXWxsALAddaNtbDw6uUU9Le/JsPG+V5S5MS51LZvm0AIsRk2Gut/amuF8NMRYsbs2h8KzThvxO4lCoaQ9ojEWLpbbcIwt9dav/ACv8RIOIns5B2M/4bnRvK/U08ssnGj0sf4nKUVilx9Q7wJ7B4+kbd0eCtqP60UoZw5bTSg9FjB/8qJ1JcEnV7HUU4fxEnutv0P70LrqYlkxqapho8O72bMRc3sKm1EwGMzrY/MPvUumPLyarqXYbkJF9d9hbr/WgOMku3j0Hn4mjOLkt7An32H9aE4FAxN6VnV0/tTkyOq1Ref8AhypNBiQO/cqfMAEi/na4960PGIAbCgPM3B/4mBkFs47yE/mHQ+R296DOia9SDMx4/GREuQXjvcN5k6Af19603BQT4Lh0EOGjEmIZRa+wLd5mc+ArNsYhOHaM3DoSCp3Hr5g1qHI3HGxHDopAvaSKvZspYC5XTfpcVOa9xwwvTRkXC8HiOJ44QvP33LEsSbC2+Vb/AGFaV8OcFiYTLE0oljidkYXuVYbFD+Ujdehqg4jlPFRhlGDkE3al0nR9VXXu2vY+taN8L+Fz4fDSRzx5CzlwS1ySd7jpU0kVlZaHxJ6UuJ2sSbkfc+gp9rDXQAbn9zQxOO4cy5P4mIudFQMv28TWoGrwircR+H8/EHMmMnMa/ghjsQg8ydC3nQbmD4WwYOCXExyuzQozhSq2J2Go161peMxJA0qvc0kzYKWJSQ8y9mub8zEAWt0tf6UNh1CWnUYbi+EtJgoMQgLEvJHJYXOa4ZSbeIq4cA+G+I4hg4xMDh2hJWN3Bu8R1Atv3Wvb/qNaB8PeQhw6Fld+0eQhn07gK7ZAf1q3iqOXZHOl3ZkvD+ROGYPEiJjLjsULERAABevft3R4941ok/LOFmZJZcNH2iCwuAbDw00NS+H8KjhzlFAaRi0jdWPmfKo/H+YIsJC0srBVX7m2ir4k0rfkdLwUn43cIDYCORVA7CTQAWADCx0FYdGCCGU2I1Ft9PCvomeZ+JcJlDRMsjIWCstgSO8oXxuNL1i3F+AiHI4b+TMM8TdY2/Eki9CDcH61SDVE5p2af8MeMticM7yMWlD5XJ8AO59r1bu2GbL1tesL5R49Pg5wIhHaYhSGbuMehzbrr1rZOEYSUF5Z8okkyjKhJVVGwudzckk0y8HdhyaooMYW2db7XpyfBkZj0BsPOowNqkYrGGS3gOlMUkpak1wdgnswF7ZtP2o3GSd+mlvP1quA1YEf5W6MBf1tRRy9VHhkXij2V/RR9yaFRtYCiHGT3W/7f/VUbBYYPcE2Nhag+SuFqOK398DRe+9IojicP2cVja5b+/tQ6sVhJSVopPxAwmYXjwrvJaxmXTKPO3ze9QvhBxcRyy4ZjbtAHS/VhuPpY+1XvH4cyRsgOXMLEjcA7287Vl3PeA/h8WhiBjCImQrpbL1FvOpPHKT9pPKlFOTNZxjG4t767+3Sp+BJtrWecvfFJCqrjFKsNO1UXDebLuD42q88P5iwsgHZzxG/TMAfodaWWOUH7lRF5ozjUSnfEjCYybERxBimGZehIBbXNntqTa1htVfi5GUSwBGLOZUGw0UG7EddAK1vFSQutnMZXfVh7Ea71WcZzDgMCWKEyzEaKrZiB4Zjog0pVByltuVh1EYYnFr9S04uJbEsQABqSbADzNV7h+IjnnRs6hEuYluM0jbF8u4QDY+d6zHnLm/E4vS9kGvZKTYrpofzEi+talyNwTDx4dZ4rO8ygtIdToNFH5Qu1hVMmGeN+5UcsMqlGossorwuPGh68aR5pIUN3iCl7dM3yi/id6kRwE71Oxku7KzzdzLjYJOzw+CeYEAiS/d+2twarvC+XMbjTO3EHEYyiMKEBKg2Y9nc2UHQE6k23FakKgY9SQa1bj493QzhMZljQZgQO6Oh7ulyvQaVlHxm4XFFLh2jGXtu0Zx0LXGtuhN9a0iKDXasx+MuPz4yCEG/Zxm/kX119gKouUP1OOMFsZrEnet1/rWwfD3n3tY1ixF8y2USHY/lDnofA9ay1cMGKNlkbMtisds2fZLXBuM1rjfe1S+DcTOExCyMt0a6TRkezqwOx61WS7nJhyOEj6Ip7CTBWudrEfWg3CJrfy7llCq8ZO5Q9CepB0onQPU2kqFyyXOgsPCi+Fa8S+RH60FotgW/lAa7/wBaKOfqF7V8xPG0upPgP12oWrbEVYMRFmuPzL+n+9V1BbQ7jSsw9NK4V4Fyzk/M31NR3xNnC+NLmhDCx+tMwYMhrk3ttS7nZFQS3JDuACToALms15wwGIlMeMkTs4JO4l7khRsZB0zDUVoHGEvh5R4ow+1WpcEpiEZAKhQtiLjQeBqmObhNSXY87q3cdD7mOY/gEaYdHVgSQCQBfs77X03J06G+wNVV8Gt/lFx1tr5671rHMPw4B72GkMfjG2qML3t4j9BWWTYoIzKwIsSPobGva6XqMeRaZvf4/wBniZcUo7xPFi/u5/SvJHWNfD0qZwzh8+KZlw0ZkK2JtoBfa7GjvDvhLipWBneOMeAuzDyAGg9afL1eHFtCr+/v9wQwznvLgqvCMG88qqvzyGw8ABqT6Crvi+H4rh4jw0Mo7Ocm5Y5MrkHKEcAhMxt06W61K/4Vh8FMghQ5Y5BHJO7XJZh8qjYKCQCfG9TOOYASxyRsdwbN4HdSD4ivHz5fXVdlx/b+Z7/R9GtDb5f2q+AT5L5UGBRs8rSSzWaYt+by66bUeSGXtWPaKYiBZLd5WG9m6g6adLVROW+bTIqR4hgkqHs8x0DEeJH4ra61bf8A4eglmGIJZnChe7Icth/hBsd64WqFyQ01b3GeLyzTTxw4dyioweeQDoNowfEnfwAo3Il6T3UFu6o8yB+tN4WYTqTGSEuVDjrbcr5bi9LwSugRzJzBBgIWllYXAOVOrnoAPC+56V858T4nJiXkxMh77yAny0JsPIAWr6F5h+GeFxMTLZhLY5JS7Mwbe5udayDAcmuIZWeMEQygSqSbXAI3BuAfLWqYmmTyTcitwYl0PaxMVkiImRh0udfLRraV7iZTI0ruSxnQzEnfPc5j9b0rsGCMLbKUA8SWW17dTqaJcu8vSYmURRgaKFLEaKoN2Y+pvYdas3ROMXJ0jVuVEbs8MG+aPDrm9W2B9hf3qzIL1B4VwxYIwiksd2Y7sfE/tU5GtrSJUj10qQ7Jh7UTwC91B4XY+97UNMuaw8aNYeKw/v2pkcmeTUUmez9D4H7daD8Ww2Vs42bejXZjXTfeo8kC2ysO7+E+HlRZHDk0OwFXV7NCYzY/KdjXlKepzuiDxhx2YU377ooA3N2Gg9r0Y4dzEpXJKcki6G+x9/Gq/wAW4XLipY4oXCNFebN4MO7GNNrkk/8AbUDEc0zw2ix+D7QjTOB830FjVIU07PO6npsuaalhkrXMX3L/AIDHLNCsi3AcXF9xWC8QW0kg8Hf/APo1oHK+HnlgR4biMkhQW2UMQAR5Vn2LvnkvvncH2YivT/DYrW2ndx/lHjZskpJxlFqn/nngvPwdF2xV/wD8P6PWnWA8BWOfDeORpJljIBsjG/UC67/933q9nheJAOadBfe5/eubqIL1ZNvuMs04pRjBvYrmMmjaSeJ7BHlky6794qbno2YE28CKh4c4lm/h417cqNCCMwUbZ7kC3S99aJrhM2HnjEisUeQlgAwa93sb+N96N4bgSRxQT4WJkdQmYbO0Z1ZXv8x6i/tXBbWyPo49W8WOO2/b4fMg4DkQw5MQjAYgpllWTWN79CPwkbAi/vSsdgsOWjjRezmaVVfsXdVFhmcZ7AE5RtvqKW/Gv47uPFkgVwTnNzIuuQ5RsC41v4UYi5fQxFCFUEfKmiq17hlHRhprUZ5Fwjgbleqb3YP4hwSFmEEaZmb/AJjszN2adT3ibO17L7npVjw+HWNFRAFVQAAOgFDeWcKUg7+sjMxkY7u17XPsBp0qVxLHdkjNa5A0HiTooHmSQPeouaS2Fdt6SSZBe1xfe1YR8Q+Ovh8fiI1UiJipIsQGawzG/U2Nahw/iyxhzKXkcG8zpGWRLbpmGllG9AnxcT4WeXERBlRnlIcA5lOqMvky2p8LknuUjiUtrM84Dy0+IMQRXSOW7mRltZRvlv8AMddPWrnwXgeIwjyQwRqI5JA38QXBIQAd3JuW3HhrWYcV5zxOLyRu4WJD/LjXRR0AJGpAGlR8HxaSI9rG790gOhY6ehvtXQtT3YIThDb6n0XXVXOV+M9rFDJcmOYWAJuUcbrm6g2NvSrZgsGXP+Ebn9qZbnoa0lbJPCcL+M+370VpsQKBawt4UvIL367U55eSeuVkXiDOACl/OwpnCTmW6tsN/P1og21ROH4Urcnc/pQGjJaH57Cp4gRlfUdG8PWhGIwBjPkdj0/0qwkUw+GFtOvTp9K1DYs7gAuUO82Jcjvdrk9FRRlH/kT/AN1S+ZMTlibxayL/ANT6XHoLt/20nhcfY4qWM6CVVlUeJHdkt6fy/rUrjnDFniaNtnFrjcHoR5g60j/LsJJp5LKPwb4eNJGkq4qWLMobKtxb01qlYzgskbYgDvDDsQ7E62udSOtbLy1irwhWsGj/AJbj/Emn3GvvQ/jHI8ci4lomKy4kd4sSUvprl6bdK6emzvE018vqv4QOplLMtM+3H+DNuV+AdtiRC0rxF48yMnU6EeF9Aau0fwojP/NxM0n2/Ump/CeSezkwsrSjPhouzIUaMdRe51Ghq1lqE8rm9Q2LPkxR0QdIpOE4NHh5J8OgIQ5WAJ3VkCHXzKtScXh5UjJE87AWDrmHejG4Hd0IW+o1NqJcbI/i4iDq0cgYdSoKlSfIEn6052Rrmq7O2FZIXLk6ThuaNJYTGJEH8sr8rx9EbyI+h1qfwriiyrexUg5XVt1Ybhv32O9Ao8M8cixxStGJMxKZVcLYXJQN8tz0GlOw4BAjTr2pmOjSHQtbYEbZRci3S9cUotSOaUezLG84ANvWq3j5mkiknF8iaQ/4mY5O09Bc5fS9Oz4ZmiDyM8gNv5YAUb/itqRpUziWKBgCsjDtVK2A+XTp5jcelBLuxargI4DDrHEsajuqoA89NfrvVD594ZaGSOEfPBIuW+5Vs49gMwA86Lw8wNCqpOsgc6KVUsJABultb23XcU3hy8spmdSihckaN81ibszjoSbadBXbakqQ2LG9R83T4dkNmFr7HxHiD1FSV0aUnbLY+bG1h9a3TGcjxszND3Lgl48iujb/AIW+X1FU74a8hDFSvNM2RA91UWuxudR5C3Sntk54tDqyx/DvgzjC4WBhZw/bOPyIblc3gxuLD1rVUQAWGgpjAcOjhTJGoUfc+p3JqTTJUJOblt2PA41123r2q1xDtxOQL5XAzZB0Btp1vY1YoUAUAbAACiPlw+mk7uz2x11Hlp/d66x01Hnp+mulR8ViyjLoCDcnx0tsPe/tSlxqkgC+uxsbfWsJolV0PWOuo8tP111rrHTX10pVRJMdaQJbf+tYEU5cDPE+HM+R0KiWJiUJGljoyt1sR9wD0qncx8exMkjQG0Cx27Qq12a4uMraZU87dDWhVWOdOEQlVxEgH8pl7ToGjJtZ7bgEhtfA0Nlu0Smpzjpg6fkp+DOOSKSbAqOzCkt2mokK/iQHUta/eO9V8/GHGqNVhPnlt/WjvOHxDDxnD4RrRjuyTAaEflhH9azCeEMQqiwLKLepA+tI/c7opCOiKjd/PkuR+MOO6RwH2/1qJifijxNwRnijB6ogv7E0B5k4G2BxTQtmy6MpPUGoxYC3ntRUUwybTo0H4c8deSaRZ27SRxmDta+nzC+9ttBpvWoYWYAaisC5dx5hnWQfgN/br9r1taThlDDUEX9rXrVR24X6kKfYH8xSntYVS+bMzXVspygWPesdCdNqayTdQ7eZmIP2UUrgmIEzNIzAOTYI2hjUHQEbgnc+oooRXj58rlNtFaQIYuD/AMi3mJ5P7/2po4tx/wDTmBv+DEbf5gaN2pjExi1c/qTW4yjFg7g0/aTSF+0zqEyCUgkIRZspGliw1O9WaDAE2zXHkNz+wqp4ucpIjxa4hTZFXUsCRnUrtbrc7GtEgSwvaxOpvv7mvW6TJ6kOOCObI8eyGYsHYW0A6D9/zUF4Ty3JDIFHY9hGzMlk79mJbJc/KoYnbyqyV5euyjgcm+Tyx11Hlp/rrXWN/L0pVdRBYjIfK/jbp9aVY38v7617XVjWDplEcgI1L5jY2J6aKdxqaVA57U5lIJGl9bW3AO1qmG1721Xrb9K9z7b6+X6+FYt6lrjsN4uJmWymx/vrQ6HBydoCw2Op0or2m+h08v08a7Ptvr5frQBDJKCpIVVY+JUwXhmIJ6qB75hVk7TQmx08v0qk/GTEFeGOBe7Og+5++lZkktzIsBwd5kGS5W2g8Dv/AGabSAxzxqRr2iX037w0FG+VucWw0dlsWC6nTy0H70J4hxNpMVA5IKmVSDt+IXB8Kz4CnuaX8auXEkwYxIsHg3v1Vja31t96xDAsei3/AMRNX/4uc9DGSjCQH+TG13Yfjfy8l19apqKEUDoKyM/iHOX1h/mGYsFCNbKLkm3dH1rXeDqRh4gRY5F09qzbkjg3azrcAon8x7/+A+uvtWq0r5O7pYUtRXudsOBhmlQZZEK5XGjDXxqoYfnHGRm2ZZAOjr/6hrWi8WgDwODta59Abn7VRObhBcGEELp4HpsT41GeKEnuhssmpBnhPMWKnws2IVYgIcxK5W1Ci51zaafpVZx/O2LkFgVjB/KP0J1FHPhnxY9jioHikkw5uWZRfLmBVwfHSxsPOgHH8A2HVI3TQklJxfLIp+W3RbAbb61NdPj8E/UkW7knnSBMMsZyjGkhLsD/ADSTZWLjfTfUVesNjJklWOYo3aA5GRSveUXZSCx6XN/Ksp+GfLzYjGCYg9lh9STszn5VHpufatF5xxuUxCMkThs6sBcKo0fN0sQctvOrL2rbgi4656VyyzUAxrzLJKI4yc5UhgbbAD+h+tQcBzuV0xShRoO0S5XXQZgdRr7Ubx3DVkIIzXJBOrWI6jTbSrRknwUxxeGdZF98+UO46J8pZZGTKp0ABBtrrcVFwcsmaEs5YSqbggaEC4tYVJeRVtEobY6joB113rsPhSCp7V2G/S31tTAi6hTrvW3zHZscFkVD+IE39PGpCsCLg3FQ8bgUlsWDd24Frjf+lSY1C2UCwA000oEZKOlVz3HK6urqxIS8gFrm1zYete3oXx+JyhKkZVsbW1uDpY09weJlSzqQb3JJvcmsXeJenrv9CfWd/HOcDhyrfV5kA9g160Sse+NGNlixmEc6xIM6Ai65w1zmGxNgNPCgyKM7i4Y9ggG6ggggizC4OYG3tvUTEYeVWVHNrkW8L7An671eeEci43ijPO2XCwyMXVQLZr9VQbDzNQuPchY7CKVlVZYtAsqnQE6C4Oq9PKs+DJblUxvCJcJiAk6FSD7EHYg9RrvUvF4NgCCLg7Eag+FjW3x8qxYvCxQYmzlI1XONwwH4T/e1Ubi/wfxWGDtDOskI1Ia4YDqSBoQB4a0Lpbhq3sW74S8GH/DRI3zzsWvbUBTlUemhPvRyaEqSD0ojy1wlcNhYYUOYIgGb8x3J9yb09xPC5luN1/StWx0YMumWl8FdxtyFUNkDuqM1gbAmx30B6a0wvwnwl+/JO69ULqAf8qg/erJHgI+xbtQCrC7X2AGu/S29VXAzyDOYJZFjZmy5wWuulmXNqOoHkBSSdFJas06h2D0kMHD8N2eHREuwRFvu7kKLk6nU3PkKl/8ABh/Cfw5Ia0ZQEjS9iAbeutUrG8KS1zdmYEM7ElrnrfofMVceVuKdvhlYkFlujn/EuhPvv70ISti5+nliipXyDMNxQYTDCOPCuHjFjGosunzPnsQQd76nXaoK4h5nMzle8AEVTcKu/wA34iTqTYbVdnBINtDas54hzBDhIAjradGZWXxNyb+Sm970s46e43SyjqtoDc4sWZMNH887KLevj/fStcwsORFX8oA+gqgfDzlqR5Dj8UCHf/lKein8VulxoB4VolNijW5PqsvqSK/xrWW/atCwUqLqbN10I9aIjC2hQJIVyC+YAWOnUHpUmWJWZb7rcgeuh0rsTAWQqpy+1/t4VczzXGMeK+X9f2QMFxOQ9nnVbS3sVPgCdVPSw8aK1Aw2GfOpkCdwHKykjfQgqfKp9Anm06vav8ffg6upPZjXz3ruzGnltWJbHOgIsRcUqkdmNfPevcg0PhWMKqr/ABD4b2uFBGH/AIhkkRgulwAe9bytoRVl7IWI8da9yC9+u1BqzLYzyLnfGx6f8NlA8L+HoKTjua8diY2i/wCGvllUr3ttdL+29aJ2Ytb33Ne5Be9ag2jJpuUOJ4AXwrmRLA2W1wdL9w6HW+orofitiobriYFa2hBBjPuW0PtWsdkNPLamsRgI5L50V7/mAP61tzbAvknGmXAwuVK3XQG+wJA1O+lHKQsIAAAsF28q4xDXz3rLYDpsD84yZcHIbEqMpe35LjNt5VS8f8S8NIRkDNbQBB9K0xogdx0t7VGTg8C7QxjW+iKP0FJKLfBfFmWPsZT/ABGPx5y4eFo4zpnYEAeN2Ov0FaVyry6uCw6wqcx1Z28WO58hRbIL3rzsha3Qa1oY1HcGXM8nIuh3EOXsPO6vLEjunysRr4+4vrY1PyC9/GvOyGnltTtWRWwuupPZjXz3ruzGnltRNsJMAzX97ee1/pTlI7IWI8d6SrKSLEX1tr9aweR2upHZC1velZRe/WsDY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pic>
        <p:nvPicPr>
          <p:cNvPr id="1032" name="Picture 8" descr="https://encrypted-tbn2.gstatic.com/images?q=tbn:ANd9GcQuub1UdQ11rZ4LC8ic6dd88bHkKp8qwwAE_HaskETRcFt835D8sw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2667000"/>
            <a:ext cx="2133600" cy="2590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dirty="0" err="1" smtClean="0"/>
              <a:t>Μεταμοντερισμός</a:t>
            </a:r>
            <a:r>
              <a:rPr lang="el-GR" dirty="0" smtClean="0"/>
              <a:t> </a:t>
            </a:r>
            <a:r>
              <a:rPr lang="en-US" dirty="0" smtClean="0"/>
              <a:t>online: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n-US" sz="3200" kern="0" dirty="0">
                <a:solidFill>
                  <a:schemeClr val="hlink"/>
                </a:solidFill>
                <a:latin typeface="+mn-lt"/>
              </a:rPr>
              <a:t>Solution-Focused Therapy</a:t>
            </a:r>
          </a:p>
          <a:p>
            <a:pPr marL="342900" indent="103188">
              <a:spcBef>
                <a:spcPct val="20000"/>
              </a:spcBef>
              <a:defRPr/>
            </a:pPr>
            <a:r>
              <a:rPr lang="en-US" sz="3200" kern="0" dirty="0" smtClean="0">
                <a:solidFill>
                  <a:schemeClr val="hlink"/>
                </a:solidFill>
                <a:latin typeface="+mn-lt"/>
              </a:rPr>
              <a:t>http://www.solutionfocused.net/solutionfocusedtherapy.html/</a:t>
            </a: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n-US" sz="3200" kern="0" dirty="0" smtClean="0">
                <a:solidFill>
                  <a:schemeClr val="hlink"/>
                </a:solidFill>
                <a:latin typeface="+mn-lt"/>
              </a:rPr>
              <a:t>Narrative Therapy</a:t>
            </a:r>
          </a:p>
          <a:p>
            <a:pPr marL="342900" indent="103188">
              <a:spcBef>
                <a:spcPct val="20000"/>
              </a:spcBef>
              <a:defRPr/>
            </a:pPr>
            <a:r>
              <a:rPr lang="en-US" sz="3200" kern="0" dirty="0" smtClean="0">
                <a:solidFill>
                  <a:schemeClr val="hlink"/>
                </a:solidFill>
                <a:latin typeface="+mn-lt"/>
                <a:hlinkClick r:id="rId2"/>
              </a:rPr>
              <a:t>http://www.narrativeapproaches.com/</a:t>
            </a:r>
            <a:endParaRPr lang="en-US" sz="3200" kern="0" dirty="0" smtClean="0">
              <a:solidFill>
                <a:schemeClr val="hlink"/>
              </a:solidFill>
              <a:latin typeface="+mn-lt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n-US" sz="3200" kern="0" dirty="0" smtClean="0">
                <a:solidFill>
                  <a:schemeClr val="hlink"/>
                </a:solidFill>
                <a:latin typeface="+mn-lt"/>
              </a:rPr>
              <a:t>Emotional-Focused Therapy</a:t>
            </a:r>
          </a:p>
          <a:p>
            <a:pPr marL="800100" lvl="1" indent="-342900">
              <a:spcBef>
                <a:spcPct val="20000"/>
              </a:spcBef>
              <a:defRPr/>
            </a:pPr>
            <a:r>
              <a:rPr lang="en-US" sz="3200" kern="0" dirty="0" smtClean="0">
                <a:solidFill>
                  <a:schemeClr val="hlink"/>
                </a:solidFill>
                <a:latin typeface="+mn-lt"/>
              </a:rPr>
              <a:t>http://eft.net.gr/eft/</a:t>
            </a:r>
            <a:endParaRPr lang="en-US" sz="3200" kern="0" dirty="0" smtClean="0">
              <a:solidFill>
                <a:schemeClr val="hlink"/>
              </a:solidFill>
              <a:latin typeface="+mn-lt"/>
            </a:endParaRPr>
          </a:p>
          <a:p>
            <a:pPr marL="342900" indent="103188">
              <a:spcBef>
                <a:spcPct val="20000"/>
              </a:spcBef>
              <a:defRPr/>
            </a:pPr>
            <a:endParaRPr lang="en-US" sz="3200" kern="0" dirty="0" smtClean="0">
              <a:solidFill>
                <a:schemeClr val="hlink"/>
              </a:solidFill>
              <a:latin typeface="+mn-lt"/>
            </a:endParaRPr>
          </a:p>
          <a:p>
            <a:pPr marL="342900" indent="103188">
              <a:spcBef>
                <a:spcPct val="20000"/>
              </a:spcBef>
              <a:defRPr/>
            </a:pPr>
            <a:endParaRPr lang="el-GR" sz="3200" kern="0" dirty="0" smtClean="0">
              <a:solidFill>
                <a:schemeClr val="hlink"/>
              </a:solidFill>
              <a:latin typeface="+mn-lt"/>
            </a:endParaRPr>
          </a:p>
          <a:p>
            <a:pPr marL="342900" indent="103188">
              <a:spcBef>
                <a:spcPct val="20000"/>
              </a:spcBef>
              <a:defRPr/>
            </a:pPr>
            <a:endParaRPr lang="en-US" sz="3200" kern="0" dirty="0">
              <a:solidFill>
                <a:schemeClr val="hlink"/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533400" y="1600200"/>
            <a:ext cx="7772400" cy="2133600"/>
          </a:xfrm>
          <a:prstGeom prst="rect">
            <a:avLst/>
          </a:prstGeom>
          <a:noFill/>
          <a:ln w="38100" cap="rnd">
            <a:solidFill>
              <a:schemeClr val="folHlink"/>
            </a:solidFill>
            <a:prstDash val="sysDot"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4400" b="1" kern="0" dirty="0">
                <a:solidFill>
                  <a:schemeClr val="folHlink"/>
                </a:solidFill>
                <a:latin typeface="+mj-lt"/>
                <a:ea typeface="+mj-ea"/>
                <a:cs typeface="+mj-cs"/>
              </a:rPr>
              <a:t>II. </a:t>
            </a:r>
            <a:r>
              <a:rPr lang="el-GR" sz="4400" b="1" kern="0" dirty="0" smtClean="0">
                <a:solidFill>
                  <a:schemeClr val="folHlink"/>
                </a:solidFill>
                <a:latin typeface="+mj-lt"/>
                <a:ea typeface="+mj-ea"/>
                <a:cs typeface="+mj-cs"/>
              </a:rPr>
              <a:t>Ίδρυση της Οικογενειακής Θεραπείας</a:t>
            </a:r>
            <a:endParaRPr lang="en-US" sz="4400" b="1" kern="0" dirty="0">
              <a:solidFill>
                <a:schemeClr val="folHlink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752600"/>
          </a:xfrm>
        </p:spPr>
        <p:txBody>
          <a:bodyPr/>
          <a:lstStyle/>
          <a:p>
            <a:pPr eaLnBrk="1" hangingPunct="1"/>
            <a:r>
              <a:rPr lang="el-GR" sz="3200" b="1" dirty="0" smtClean="0"/>
              <a:t>Πολλά γεγονότα επηρέασαν την ανάπτυξη της οικογενειακής θεραπείας και της </a:t>
            </a:r>
            <a:r>
              <a:rPr lang="el-GR" sz="3200" b="1" dirty="0" err="1" smtClean="0"/>
              <a:t>συστημικής</a:t>
            </a:r>
            <a:r>
              <a:rPr lang="el-GR" sz="3200" b="1" dirty="0" smtClean="0"/>
              <a:t> προσέγγισης τις δεκαετίες του ‘40 και ’50</a:t>
            </a:r>
            <a:r>
              <a:rPr lang="en-US" sz="3200" b="1" dirty="0" smtClean="0"/>
              <a:t>:</a:t>
            </a:r>
            <a:endParaRPr lang="en-US" sz="3200" dirty="0" smtClean="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685800" y="2286000"/>
            <a:ext cx="78486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l-GR" sz="2800" kern="0" dirty="0" smtClean="0">
                <a:solidFill>
                  <a:srgbClr val="0070C0"/>
                </a:solidFill>
                <a:latin typeface="+mn-lt"/>
              </a:rPr>
              <a:t>Ο 2</a:t>
            </a:r>
            <a:r>
              <a:rPr lang="el-GR" sz="2800" kern="0" baseline="30000" dirty="0" smtClean="0">
                <a:solidFill>
                  <a:srgbClr val="0070C0"/>
                </a:solidFill>
                <a:latin typeface="+mn-lt"/>
              </a:rPr>
              <a:t>ος</a:t>
            </a:r>
            <a:r>
              <a:rPr lang="el-GR" sz="2800" kern="0" dirty="0" smtClean="0">
                <a:solidFill>
                  <a:srgbClr val="0070C0"/>
                </a:solidFill>
                <a:latin typeface="+mn-lt"/>
              </a:rPr>
              <a:t> Παγκόσμιος Πόλεμος</a:t>
            </a:r>
            <a:endParaRPr lang="en-US" sz="2800" kern="0" dirty="0">
              <a:solidFill>
                <a:srgbClr val="0070C0"/>
              </a:solidFill>
              <a:latin typeface="+mn-lt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l-GR" sz="2800" dirty="0" smtClean="0">
                <a:solidFill>
                  <a:srgbClr val="0070C0"/>
                </a:solidFill>
                <a:latin typeface="+mn-lt"/>
              </a:rPr>
              <a:t>Οι μελέτες στα δυναμικά των μικρών ομάδων</a:t>
            </a:r>
            <a:endParaRPr lang="en-US" sz="2800" kern="0" dirty="0">
              <a:solidFill>
                <a:srgbClr val="0070C0"/>
              </a:solidFill>
              <a:latin typeface="+mn-lt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l-GR" sz="2800" kern="0" dirty="0" smtClean="0">
                <a:solidFill>
                  <a:srgbClr val="0070C0"/>
                </a:solidFill>
                <a:latin typeface="+mn-lt"/>
              </a:rPr>
              <a:t>Η Συμβουλευτική γάμου (</a:t>
            </a:r>
            <a:r>
              <a:rPr lang="en-US" sz="2800" dirty="0" smtClean="0">
                <a:solidFill>
                  <a:srgbClr val="0070C0"/>
                </a:solidFill>
                <a:latin typeface="+mn-lt"/>
              </a:rPr>
              <a:t>Marriage counseling</a:t>
            </a:r>
            <a:r>
              <a:rPr lang="el-GR" sz="2800" dirty="0" smtClean="0">
                <a:solidFill>
                  <a:srgbClr val="0070C0"/>
                </a:solidFill>
                <a:latin typeface="+mn-lt"/>
              </a:rPr>
              <a:t>)</a:t>
            </a:r>
            <a:endParaRPr lang="en-US" sz="2800" kern="0" dirty="0">
              <a:solidFill>
                <a:srgbClr val="0070C0"/>
              </a:solidFill>
              <a:latin typeface="+mn-lt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l-GR" sz="2800" kern="0" dirty="0" smtClean="0">
                <a:solidFill>
                  <a:srgbClr val="0070C0"/>
                </a:solidFill>
                <a:latin typeface="+mn-lt"/>
              </a:rPr>
              <a:t>Η έρευνα για τη σχιζοφρένεια</a:t>
            </a:r>
            <a:r>
              <a:rPr lang="en-US" sz="2800" kern="0" dirty="0" smtClean="0">
                <a:solidFill>
                  <a:srgbClr val="0070C0"/>
                </a:solidFill>
                <a:latin typeface="+mn-lt"/>
              </a:rPr>
              <a:t> (</a:t>
            </a:r>
            <a:r>
              <a:rPr lang="el-GR" sz="2800" kern="0" dirty="0" smtClean="0">
                <a:solidFill>
                  <a:srgbClr val="0070C0"/>
                </a:solidFill>
                <a:latin typeface="+mn-lt"/>
              </a:rPr>
              <a:t>οικογενειακά </a:t>
            </a:r>
            <a:r>
              <a:rPr lang="el-GR" sz="2800" dirty="0" smtClean="0">
                <a:solidFill>
                  <a:srgbClr val="0070C0"/>
                </a:solidFill>
                <a:latin typeface="+mn-lt"/>
              </a:rPr>
              <a:t>δυναμικά και αιτιολογία</a:t>
            </a:r>
            <a:r>
              <a:rPr lang="en-US" sz="2800" dirty="0" smtClean="0">
                <a:solidFill>
                  <a:srgbClr val="0070C0"/>
                </a:solidFill>
                <a:latin typeface="+mn-lt"/>
              </a:rPr>
              <a:t>)</a:t>
            </a:r>
            <a:endParaRPr lang="en-US" sz="2800" kern="0" dirty="0">
              <a:solidFill>
                <a:srgbClr val="0070C0"/>
              </a:solidFill>
              <a:latin typeface="+mn-lt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l-GR" sz="2800" kern="0" dirty="0" smtClean="0">
                <a:solidFill>
                  <a:srgbClr val="0070C0"/>
                </a:solidFill>
                <a:latin typeface="+mn-lt"/>
              </a:rPr>
              <a:t>Η Κίνηση της Καθοδήγησης Παιδιών (</a:t>
            </a:r>
            <a:r>
              <a:rPr lang="en-US" sz="2800" kern="0" dirty="0" smtClean="0">
                <a:solidFill>
                  <a:srgbClr val="0070C0"/>
                </a:solidFill>
                <a:latin typeface="+mn-lt"/>
              </a:rPr>
              <a:t>The </a:t>
            </a:r>
            <a:r>
              <a:rPr lang="en-US" sz="2800" kern="0" dirty="0">
                <a:solidFill>
                  <a:srgbClr val="0070C0"/>
                </a:solidFill>
                <a:latin typeface="+mn-lt"/>
              </a:rPr>
              <a:t>Child Guidance </a:t>
            </a:r>
            <a:r>
              <a:rPr lang="en-US" sz="2800" kern="0" dirty="0" smtClean="0">
                <a:solidFill>
                  <a:srgbClr val="0070C0"/>
                </a:solidFill>
                <a:latin typeface="+mn-lt"/>
              </a:rPr>
              <a:t>Movement</a:t>
            </a:r>
            <a:r>
              <a:rPr lang="el-GR" sz="2800" kern="0" dirty="0" smtClean="0">
                <a:solidFill>
                  <a:srgbClr val="0070C0"/>
                </a:solidFill>
                <a:latin typeface="+mn-lt"/>
              </a:rPr>
              <a:t>)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l-GR" sz="2800" dirty="0" smtClean="0">
                <a:solidFill>
                  <a:srgbClr val="0070C0"/>
                </a:solidFill>
                <a:latin typeface="+mn-lt"/>
              </a:rPr>
              <a:t>Η ανάπτυξη στο πεδίο της Κοινωνικής Εργασίας</a:t>
            </a:r>
            <a:endParaRPr lang="en-US" sz="2800" kern="0" dirty="0">
              <a:solidFill>
                <a:schemeClr val="hlink"/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838200" y="762000"/>
            <a:ext cx="7772400" cy="1143000"/>
          </a:xfrm>
          <a:prstGeom prst="rect">
            <a:avLst/>
          </a:prstGeom>
          <a:noFill/>
          <a:ln w="38100" cap="rnd">
            <a:solidFill>
              <a:schemeClr val="folHlink"/>
            </a:solidFill>
            <a:prstDash val="sysDot"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l-GR" sz="4400" kern="0" dirty="0" smtClean="0">
                <a:solidFill>
                  <a:srgbClr val="00B050"/>
                </a:solidFill>
              </a:rPr>
              <a:t>2</a:t>
            </a:r>
            <a:r>
              <a:rPr lang="el-GR" sz="4400" kern="0" baseline="30000" dirty="0" smtClean="0">
                <a:solidFill>
                  <a:srgbClr val="00B050"/>
                </a:solidFill>
              </a:rPr>
              <a:t>ος</a:t>
            </a:r>
            <a:r>
              <a:rPr lang="el-GR" sz="4400" kern="0" dirty="0" smtClean="0">
                <a:solidFill>
                  <a:srgbClr val="00B050"/>
                </a:solidFill>
              </a:rPr>
              <a:t> Παγκόσμιος Πόλεμος</a:t>
            </a:r>
            <a:endParaRPr lang="en-US" sz="4400" kern="0" dirty="0">
              <a:solidFill>
                <a:srgbClr val="00B05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762000" y="2057400"/>
            <a:ext cx="80010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l-GR" sz="3200" kern="0" dirty="0" smtClean="0">
                <a:solidFill>
                  <a:schemeClr val="hlink"/>
                </a:solidFill>
                <a:latin typeface="+mn-lt"/>
              </a:rPr>
              <a:t>Οι ερευνητές χρησιμοποίησαν νέες τεχνολογίες για να κατασκευάσουν </a:t>
            </a:r>
            <a:r>
              <a:rPr lang="el-GR" sz="3200" dirty="0" err="1" smtClean="0">
                <a:solidFill>
                  <a:srgbClr val="0070C0"/>
                </a:solidFill>
                <a:latin typeface="+mn-lt"/>
              </a:rPr>
              <a:t>αυτoκατευθυνόμενα</a:t>
            </a:r>
            <a:r>
              <a:rPr lang="el-GR" sz="3200" dirty="0" smtClean="0">
                <a:solidFill>
                  <a:srgbClr val="0070C0"/>
                </a:solidFill>
                <a:latin typeface="+mn-lt"/>
              </a:rPr>
              <a:t> βλήματα που βασίζονταν στην ανάδραση για την εξεύρεση του στόχου.</a:t>
            </a:r>
            <a:endParaRPr lang="en-US" sz="3200" kern="0" dirty="0">
              <a:solidFill>
                <a:schemeClr val="hlink"/>
              </a:solidFill>
              <a:latin typeface="+mn-lt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l-GR" sz="3200" kern="0" dirty="0" smtClean="0">
                <a:solidFill>
                  <a:schemeClr val="hlink"/>
                </a:solidFill>
                <a:latin typeface="+mn-lt"/>
              </a:rPr>
              <a:t>Ο </a:t>
            </a:r>
            <a:r>
              <a:rPr lang="en-US" sz="3200" kern="0" dirty="0" smtClean="0">
                <a:solidFill>
                  <a:schemeClr val="hlink"/>
                </a:solidFill>
                <a:latin typeface="+mn-lt"/>
              </a:rPr>
              <a:t>Gregory </a:t>
            </a:r>
            <a:r>
              <a:rPr lang="en-US" sz="3200" kern="0" dirty="0">
                <a:solidFill>
                  <a:schemeClr val="hlink"/>
                </a:solidFill>
                <a:latin typeface="+mn-lt"/>
              </a:rPr>
              <a:t>Bateson </a:t>
            </a:r>
            <a:r>
              <a:rPr lang="el-GR" sz="3200" kern="0" dirty="0" smtClean="0">
                <a:solidFill>
                  <a:schemeClr val="hlink"/>
                </a:solidFill>
                <a:latin typeface="+mn-lt"/>
              </a:rPr>
              <a:t>χρησιμοποίησε την έννοια των βρόγχων ανατροφοδότησης (</a:t>
            </a:r>
            <a:r>
              <a:rPr lang="en-US" sz="3200" kern="0" dirty="0" smtClean="0">
                <a:solidFill>
                  <a:schemeClr val="hlink"/>
                </a:solidFill>
                <a:latin typeface="+mn-lt"/>
              </a:rPr>
              <a:t>feedback loops</a:t>
            </a:r>
            <a:r>
              <a:rPr lang="el-GR" sz="3200" kern="0" dirty="0" smtClean="0">
                <a:solidFill>
                  <a:schemeClr val="hlink"/>
                </a:solidFill>
                <a:latin typeface="+mn-lt"/>
              </a:rPr>
              <a:t>) για την περιγραφή </a:t>
            </a:r>
            <a:r>
              <a:rPr lang="en-US" sz="3200" kern="0" dirty="0" smtClean="0">
                <a:solidFill>
                  <a:schemeClr val="hlink"/>
                </a:solidFill>
                <a:latin typeface="+mn-lt"/>
              </a:rPr>
              <a:t> </a:t>
            </a:r>
            <a:r>
              <a:rPr lang="el-GR" sz="3200" kern="0" dirty="0" smtClean="0">
                <a:solidFill>
                  <a:schemeClr val="hlink"/>
                </a:solidFill>
                <a:latin typeface="+mn-lt"/>
              </a:rPr>
              <a:t>  των οικογενειών και των μεταξύ των μελών αλληλεπιδράσεων.</a:t>
            </a:r>
            <a:endParaRPr lang="en-US" sz="3200" kern="0" dirty="0">
              <a:solidFill>
                <a:schemeClr val="hlink"/>
              </a:solidFill>
              <a:latin typeface="+mn-lt"/>
            </a:endParaRPr>
          </a:p>
        </p:txBody>
      </p:sp>
      <p:pic>
        <p:nvPicPr>
          <p:cNvPr id="15364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72400" y="5410200"/>
            <a:ext cx="12192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5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43800" y="2514600"/>
            <a:ext cx="1328738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dirty="0" smtClean="0"/>
              <a:t>Τα δυναμικά σε μικρές ομάδες</a:t>
            </a:r>
            <a:endParaRPr lang="en-US" dirty="0" smtClean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381000" y="1981200"/>
            <a:ext cx="38100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l-GR" sz="3000" kern="0" dirty="0" smtClean="0">
                <a:solidFill>
                  <a:schemeClr val="hlink"/>
                </a:solidFill>
                <a:latin typeface="+mn-lt"/>
              </a:rPr>
              <a:t>Οι επαγγελματίες ανακάλυψαν τη θεραπευτική δύναμη της ομάδας</a:t>
            </a:r>
            <a:r>
              <a:rPr lang="en-US" sz="3000" kern="0" dirty="0" smtClean="0">
                <a:solidFill>
                  <a:schemeClr val="hlink"/>
                </a:solidFill>
                <a:latin typeface="+mn-lt"/>
              </a:rPr>
              <a:t>.</a:t>
            </a:r>
            <a:endParaRPr lang="en-US" sz="3000" kern="0" dirty="0">
              <a:solidFill>
                <a:schemeClr val="hlink"/>
              </a:solidFill>
              <a:latin typeface="+mn-lt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l-GR" sz="3000" kern="0" dirty="0" smtClean="0">
                <a:solidFill>
                  <a:schemeClr val="hlink"/>
                </a:solidFill>
                <a:latin typeface="+mn-lt"/>
              </a:rPr>
              <a:t>Επιδίωξαν να εφαρμόσουν την ομαδική θεραπεία στην οικογένεια</a:t>
            </a:r>
            <a:r>
              <a:rPr lang="en-US" sz="3000" kern="0" dirty="0" smtClean="0">
                <a:solidFill>
                  <a:schemeClr val="hlink"/>
                </a:solidFill>
                <a:latin typeface="+mn-lt"/>
              </a:rPr>
              <a:t>.</a:t>
            </a:r>
            <a:endParaRPr lang="en-US" sz="3000" kern="0" dirty="0">
              <a:solidFill>
                <a:schemeClr val="hlink"/>
              </a:solidFill>
              <a:latin typeface="+mn-lt"/>
            </a:endParaRPr>
          </a:p>
        </p:txBody>
      </p:sp>
      <p:sp>
        <p:nvSpPr>
          <p:cNvPr id="6" name="Rectangle 4"/>
          <p:cNvSpPr txBox="1">
            <a:spLocks noChangeArrowheads="1"/>
          </p:cNvSpPr>
          <p:nvPr/>
        </p:nvSpPr>
        <p:spPr>
          <a:xfrm>
            <a:off x="4419600" y="1981200"/>
            <a:ext cx="4495800" cy="4114800"/>
          </a:xfrm>
          <a:prstGeom prst="rect">
            <a:avLst/>
          </a:prstGeom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l-GR" sz="3000" kern="0" dirty="0" smtClean="0">
                <a:solidFill>
                  <a:schemeClr val="hlink"/>
                </a:solidFill>
                <a:latin typeface="+mn-lt"/>
              </a:rPr>
              <a:t>Ομάδες</a:t>
            </a:r>
            <a:r>
              <a:rPr lang="en-US" sz="3000" kern="0" dirty="0" smtClean="0">
                <a:solidFill>
                  <a:schemeClr val="hlink"/>
                </a:solidFill>
                <a:latin typeface="+mn-lt"/>
              </a:rPr>
              <a:t>:</a:t>
            </a:r>
            <a:endParaRPr lang="en-US" sz="3000" kern="0" dirty="0">
              <a:solidFill>
                <a:schemeClr val="hlink"/>
              </a:solidFill>
              <a:latin typeface="+mn-lt"/>
            </a:endParaRPr>
          </a:p>
          <a:p>
            <a:pPr marL="742950" lvl="1" indent="-285750">
              <a:spcBef>
                <a:spcPct val="20000"/>
              </a:spcBef>
              <a:buFontTx/>
              <a:buChar char="–"/>
              <a:defRPr/>
            </a:pPr>
            <a:r>
              <a:rPr lang="el-GR" sz="2400" kern="0" dirty="0" smtClean="0">
                <a:solidFill>
                  <a:srgbClr val="0070C0"/>
                </a:solidFill>
                <a:latin typeface="+mn-lt"/>
              </a:rPr>
              <a:t>Εστιάζονται λιγότερο στο περιεχόμενο </a:t>
            </a:r>
            <a:r>
              <a:rPr lang="en-US" sz="2400" kern="0" dirty="0" smtClean="0">
                <a:solidFill>
                  <a:srgbClr val="0070C0"/>
                </a:solidFill>
                <a:latin typeface="+mn-lt"/>
              </a:rPr>
              <a:t>(</a:t>
            </a:r>
            <a:r>
              <a:rPr lang="el-GR" sz="2400" dirty="0" smtClean="0">
                <a:solidFill>
                  <a:srgbClr val="0070C0"/>
                </a:solidFill>
                <a:latin typeface="+mn-lt"/>
              </a:rPr>
              <a:t>τι λέγεται</a:t>
            </a:r>
            <a:r>
              <a:rPr lang="en-US" sz="2400" dirty="0" smtClean="0">
                <a:solidFill>
                  <a:srgbClr val="0070C0"/>
                </a:solidFill>
                <a:latin typeface="+mn-lt"/>
              </a:rPr>
              <a:t>) </a:t>
            </a:r>
            <a:r>
              <a:rPr lang="el-GR" sz="2400" kern="0" dirty="0" smtClean="0">
                <a:solidFill>
                  <a:srgbClr val="0070C0"/>
                </a:solidFill>
                <a:latin typeface="+mn-lt"/>
              </a:rPr>
              <a:t>&amp; περισσότερο στις </a:t>
            </a:r>
            <a:r>
              <a:rPr lang="el-GR" sz="2400" u="sng" kern="0" dirty="0" smtClean="0">
                <a:solidFill>
                  <a:srgbClr val="0070C0"/>
                </a:solidFill>
                <a:latin typeface="+mn-lt"/>
              </a:rPr>
              <a:t>αλληλεπιδράσεις </a:t>
            </a:r>
            <a:r>
              <a:rPr lang="el-GR" sz="2400" kern="0" dirty="0" smtClean="0">
                <a:solidFill>
                  <a:srgbClr val="0070C0"/>
                </a:solidFill>
                <a:latin typeface="+mn-lt"/>
              </a:rPr>
              <a:t>μεταξύ των μελών / στη </a:t>
            </a:r>
            <a:r>
              <a:rPr lang="el-GR" sz="2400" u="sng" kern="0" dirty="0" err="1" smtClean="0">
                <a:solidFill>
                  <a:srgbClr val="0070C0"/>
                </a:solidFill>
                <a:latin typeface="+mn-lt"/>
              </a:rPr>
              <a:t>διαδικα</a:t>
            </a:r>
            <a:r>
              <a:rPr lang="el-GR" sz="2400" u="sng" kern="0" dirty="0" smtClean="0">
                <a:solidFill>
                  <a:srgbClr val="0070C0"/>
                </a:solidFill>
                <a:latin typeface="+mn-lt"/>
              </a:rPr>
              <a:t>-σία</a:t>
            </a:r>
            <a:r>
              <a:rPr lang="en-US" sz="2400" dirty="0" smtClean="0">
                <a:solidFill>
                  <a:srgbClr val="0070C0"/>
                </a:solidFill>
                <a:latin typeface="+mn-lt"/>
              </a:rPr>
              <a:t> (</a:t>
            </a:r>
            <a:r>
              <a:rPr lang="el-GR" sz="2400" dirty="0" smtClean="0">
                <a:solidFill>
                  <a:srgbClr val="0070C0"/>
                </a:solidFill>
                <a:latin typeface="+mn-lt"/>
              </a:rPr>
              <a:t>πως </a:t>
            </a:r>
            <a:r>
              <a:rPr lang="el-GR" sz="2400" dirty="0" err="1" smtClean="0">
                <a:solidFill>
                  <a:srgbClr val="0070C0"/>
                </a:solidFill>
                <a:latin typeface="+mn-lt"/>
              </a:rPr>
              <a:t>επικοινωνούνται</a:t>
            </a:r>
            <a:r>
              <a:rPr lang="el-GR" sz="2400" dirty="0" smtClean="0">
                <a:solidFill>
                  <a:srgbClr val="0070C0"/>
                </a:solidFill>
                <a:latin typeface="+mn-lt"/>
              </a:rPr>
              <a:t> οι ιδέες</a:t>
            </a:r>
            <a:r>
              <a:rPr lang="en-US" sz="2400" dirty="0" smtClean="0">
                <a:solidFill>
                  <a:srgbClr val="0070C0"/>
                </a:solidFill>
                <a:latin typeface="+mn-lt"/>
              </a:rPr>
              <a:t>) </a:t>
            </a:r>
            <a:endParaRPr lang="en-US" sz="2400" kern="0" dirty="0">
              <a:solidFill>
                <a:srgbClr val="0070C0"/>
              </a:solidFill>
              <a:latin typeface="+mn-lt"/>
            </a:endParaRPr>
          </a:p>
          <a:p>
            <a:pPr marL="742950" lvl="1" indent="-285750">
              <a:spcBef>
                <a:spcPct val="20000"/>
              </a:spcBef>
              <a:buFontTx/>
              <a:buChar char="–"/>
              <a:defRPr/>
            </a:pPr>
            <a:r>
              <a:rPr lang="el-GR" sz="2400" kern="0" dirty="0" smtClean="0">
                <a:solidFill>
                  <a:schemeClr val="hlink"/>
                </a:solidFill>
                <a:latin typeface="+mn-lt"/>
              </a:rPr>
              <a:t>Επιτρέπει στα μέλη να αναλάβουν καινούργιους ρόλους</a:t>
            </a:r>
            <a:endParaRPr lang="en-US" sz="2400" kern="0" dirty="0">
              <a:solidFill>
                <a:schemeClr val="hlink"/>
              </a:solidFill>
              <a:latin typeface="+mn-lt"/>
            </a:endParaRPr>
          </a:p>
        </p:txBody>
      </p:sp>
      <p:pic>
        <p:nvPicPr>
          <p:cNvPr id="16389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05200" y="3200400"/>
            <a:ext cx="1516063" cy="151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el-GR" sz="3600" dirty="0" smtClean="0">
                <a:solidFill>
                  <a:srgbClr val="00B050"/>
                </a:solidFill>
              </a:rPr>
              <a:t>Η Κίνηση της Καθοδήγησης Παιδιών (</a:t>
            </a:r>
            <a:r>
              <a:rPr lang="en-US" sz="3600" dirty="0" smtClean="0">
                <a:solidFill>
                  <a:srgbClr val="00B050"/>
                </a:solidFill>
              </a:rPr>
              <a:t>The Child Guidance Movement</a:t>
            </a:r>
            <a:r>
              <a:rPr lang="el-GR" sz="3600" dirty="0" smtClean="0">
                <a:solidFill>
                  <a:srgbClr val="00B050"/>
                </a:solidFill>
              </a:rPr>
              <a:t>)</a:t>
            </a:r>
            <a:endParaRPr lang="en-US" sz="3600" dirty="0">
              <a:solidFill>
                <a:srgbClr val="00B050"/>
              </a:solidFill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457200" y="1600200"/>
            <a:ext cx="66294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l-GR" sz="2400" dirty="0" smtClean="0">
                <a:solidFill>
                  <a:srgbClr val="0070C0"/>
                </a:solidFill>
                <a:latin typeface="+mn-lt"/>
              </a:rPr>
              <a:t>Ιδρύθηκαν βάσει του αξιώματος ότι τα ψυχολογικά προβλήματα ξεκινούν στην παιδική ηλικία</a:t>
            </a:r>
            <a:endParaRPr lang="en-US" sz="2400" dirty="0">
              <a:solidFill>
                <a:srgbClr val="0070C0"/>
              </a:solidFill>
              <a:latin typeface="+mn-lt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l-GR" sz="2400" dirty="0" smtClean="0">
                <a:solidFill>
                  <a:srgbClr val="0070C0"/>
                </a:solidFill>
                <a:latin typeface="+mn-lt"/>
              </a:rPr>
              <a:t>Ο </a:t>
            </a:r>
            <a:r>
              <a:rPr lang="en-US" sz="2400" dirty="0" smtClean="0">
                <a:solidFill>
                  <a:srgbClr val="0070C0"/>
                </a:solidFill>
                <a:latin typeface="+mn-lt"/>
              </a:rPr>
              <a:t>John </a:t>
            </a:r>
            <a:r>
              <a:rPr lang="en-US" sz="2400" dirty="0" err="1">
                <a:solidFill>
                  <a:srgbClr val="0070C0"/>
                </a:solidFill>
                <a:latin typeface="+mn-lt"/>
              </a:rPr>
              <a:t>Bowlby</a:t>
            </a:r>
            <a:r>
              <a:rPr lang="en-US" sz="2400" dirty="0">
                <a:solidFill>
                  <a:srgbClr val="0070C0"/>
                </a:solidFill>
                <a:latin typeface="+mn-lt"/>
              </a:rPr>
              <a:t> </a:t>
            </a:r>
            <a:r>
              <a:rPr lang="el-GR" sz="2400" dirty="0" smtClean="0">
                <a:solidFill>
                  <a:srgbClr val="0070C0"/>
                </a:solidFill>
                <a:latin typeface="+mn-lt"/>
              </a:rPr>
              <a:t>υποστήριξε ότι τα συμπτώματα στα παιδιά είναι συχνά το αποτελέσματα στρες (δυσλειτουργίας) στην οικογένεια</a:t>
            </a:r>
            <a:endParaRPr lang="en-US" sz="2400" dirty="0">
              <a:solidFill>
                <a:srgbClr val="0070C0"/>
              </a:solidFill>
              <a:latin typeface="+mn-lt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l-GR" sz="2400" kern="0" dirty="0" smtClean="0">
                <a:solidFill>
                  <a:srgbClr val="0070C0"/>
                </a:solidFill>
                <a:latin typeface="+mn-lt"/>
              </a:rPr>
              <a:t>Μελετούν και αντιμετωπίζουν προβλήματα της παιδικής ηλικίας.</a:t>
            </a:r>
            <a:endParaRPr lang="en-US" sz="2400" kern="0" dirty="0">
              <a:solidFill>
                <a:srgbClr val="0070C0"/>
              </a:solidFill>
              <a:latin typeface="+mn-lt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l-GR" sz="2400" kern="0" dirty="0" smtClean="0">
                <a:solidFill>
                  <a:srgbClr val="0070C0"/>
                </a:solidFill>
                <a:latin typeface="+mn-lt"/>
              </a:rPr>
              <a:t>Η κίνηση αυτή, που ξεκίνησε στα χρόνια μετά το 2</a:t>
            </a:r>
            <a:r>
              <a:rPr lang="el-GR" sz="2400" kern="0" baseline="30000" dirty="0" smtClean="0">
                <a:solidFill>
                  <a:srgbClr val="0070C0"/>
                </a:solidFill>
                <a:latin typeface="+mn-lt"/>
              </a:rPr>
              <a:t>ο</a:t>
            </a:r>
            <a:r>
              <a:rPr lang="el-GR" sz="2400" kern="0" dirty="0" smtClean="0">
                <a:solidFill>
                  <a:srgbClr val="0070C0"/>
                </a:solidFill>
                <a:latin typeface="+mn-lt"/>
              </a:rPr>
              <a:t> ΠΠ</a:t>
            </a:r>
            <a:r>
              <a:rPr lang="en-US" sz="2400" kern="0" dirty="0" smtClean="0">
                <a:solidFill>
                  <a:srgbClr val="0070C0"/>
                </a:solidFill>
                <a:latin typeface="+mn-lt"/>
              </a:rPr>
              <a:t>, </a:t>
            </a:r>
            <a:r>
              <a:rPr lang="el-GR" sz="2400" kern="0" dirty="0" smtClean="0">
                <a:solidFill>
                  <a:srgbClr val="0070C0"/>
                </a:solidFill>
                <a:latin typeface="+mn-lt"/>
              </a:rPr>
              <a:t>συμπεριέλαβε τους γονείς στη θεραπεία</a:t>
            </a:r>
            <a:r>
              <a:rPr lang="en-US" sz="2400" kern="0" dirty="0" smtClean="0">
                <a:solidFill>
                  <a:srgbClr val="0070C0"/>
                </a:solidFill>
                <a:latin typeface="+mn-lt"/>
              </a:rPr>
              <a:t>.</a:t>
            </a:r>
            <a:endParaRPr lang="en-US" sz="2400" kern="0" dirty="0">
              <a:solidFill>
                <a:srgbClr val="0070C0"/>
              </a:solidFill>
              <a:latin typeface="+mn-lt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l-GR" sz="2400" kern="0" dirty="0" smtClean="0">
                <a:solidFill>
                  <a:srgbClr val="0070C0"/>
                </a:solidFill>
                <a:latin typeface="+mn-lt"/>
              </a:rPr>
              <a:t>Τώρα οι κλινικές εφαρμόζουν ευρέως οικογενειακή θεραπεία</a:t>
            </a:r>
            <a:r>
              <a:rPr lang="el-GR" sz="2600" kern="0" dirty="0" smtClean="0">
                <a:solidFill>
                  <a:srgbClr val="0070C0"/>
                </a:solidFill>
                <a:latin typeface="+mn-lt"/>
              </a:rPr>
              <a:t>.</a:t>
            </a:r>
            <a:endParaRPr lang="en-US" sz="2600" kern="0" dirty="0">
              <a:solidFill>
                <a:srgbClr val="0070C0"/>
              </a:solidFill>
              <a:latin typeface="+mn-lt"/>
            </a:endParaRPr>
          </a:p>
        </p:txBody>
      </p:sp>
      <p:pic>
        <p:nvPicPr>
          <p:cNvPr id="17412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77000" y="3048000"/>
            <a:ext cx="2514600" cy="2268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el-GR" sz="4000" dirty="0" smtClean="0">
                <a:solidFill>
                  <a:srgbClr val="00B050"/>
                </a:solidFill>
              </a:rPr>
              <a:t>Η επίδραση της Κοινωνικής Εργασίας</a:t>
            </a:r>
            <a:endParaRPr lang="en-US" sz="4000" dirty="0">
              <a:solidFill>
                <a:srgbClr val="00B050"/>
              </a:solidFill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381000" y="1828800"/>
            <a:ext cx="83058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742950" lvl="1" indent="-285750">
              <a:spcBef>
                <a:spcPct val="20000"/>
              </a:spcBef>
              <a:buFontTx/>
              <a:buChar char="–"/>
              <a:defRPr/>
            </a:pPr>
            <a:r>
              <a:rPr lang="el-GR" sz="2800" kern="0" dirty="0" smtClean="0">
                <a:solidFill>
                  <a:schemeClr val="hlink"/>
                </a:solidFill>
                <a:latin typeface="+mn-lt"/>
              </a:rPr>
              <a:t>Οι ψυχοθεραπευτές άρχισαν να αναγνωρίζουν ότι οι Κ.Λ. επισκέπτονταν τους πελάτες στο σπίτι τους. </a:t>
            </a:r>
            <a:endParaRPr lang="en-US" sz="2800" kern="0" dirty="0">
              <a:solidFill>
                <a:schemeClr val="hlink"/>
              </a:solidFill>
              <a:latin typeface="+mn-lt"/>
            </a:endParaRPr>
          </a:p>
          <a:p>
            <a:pPr marL="742950" lvl="1" indent="-285750">
              <a:spcBef>
                <a:spcPct val="20000"/>
              </a:spcBef>
              <a:buFontTx/>
              <a:buChar char="–"/>
              <a:defRPr/>
            </a:pPr>
            <a:r>
              <a:rPr lang="el-GR" sz="2800" kern="0" dirty="0" smtClean="0">
                <a:solidFill>
                  <a:schemeClr val="hlink"/>
                </a:solidFill>
                <a:latin typeface="+mn-lt"/>
              </a:rPr>
              <a:t>Η συνέντευξη κάθε μέλους χωριστά για να σχηματιστεί μία ολοκληρωμένη εικόνα της οικογένειας</a:t>
            </a:r>
            <a:endParaRPr lang="en-US" sz="2800" kern="0" dirty="0">
              <a:solidFill>
                <a:schemeClr val="hlink"/>
              </a:solidFill>
              <a:latin typeface="+mn-lt"/>
            </a:endParaRPr>
          </a:p>
          <a:p>
            <a:pPr marL="742950" lvl="1" indent="-285750">
              <a:spcBef>
                <a:spcPct val="20000"/>
              </a:spcBef>
              <a:buFontTx/>
              <a:buChar char="–"/>
              <a:defRPr/>
            </a:pPr>
            <a:r>
              <a:rPr lang="el-GR" sz="2800" kern="0" dirty="0" smtClean="0">
                <a:solidFill>
                  <a:schemeClr val="hlink"/>
                </a:solidFill>
                <a:latin typeface="+mn-lt"/>
              </a:rPr>
              <a:t>Μόλις εξελίχθηκε το πεδίο, πολλοί Κ.Λ. έγιναν οικογενειακοί θεραπευτές. </a:t>
            </a:r>
            <a:endParaRPr lang="en-US" sz="2800" kern="0" dirty="0">
              <a:solidFill>
                <a:schemeClr val="hlink"/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7772400" cy="1143000"/>
          </a:xfrm>
        </p:spPr>
        <p:txBody>
          <a:bodyPr/>
          <a:lstStyle/>
          <a:p>
            <a:pPr algn="l" eaLnBrk="1" hangingPunct="1"/>
            <a:r>
              <a:rPr lang="el-GR" sz="4000" dirty="0" smtClean="0"/>
              <a:t>Η έρευνα στην σχιζοφρένεια</a:t>
            </a:r>
            <a:endParaRPr lang="en-US" sz="4000" dirty="0" smtClean="0"/>
          </a:p>
        </p:txBody>
      </p:sp>
      <p:sp>
        <p:nvSpPr>
          <p:cNvPr id="5" name="Rectangle 4"/>
          <p:cNvSpPr txBox="1">
            <a:spLocks noChangeArrowheads="1"/>
          </p:cNvSpPr>
          <p:nvPr/>
        </p:nvSpPr>
        <p:spPr>
          <a:xfrm>
            <a:off x="0" y="1524000"/>
            <a:ext cx="4953000" cy="5105400"/>
          </a:xfrm>
          <a:prstGeom prst="rect">
            <a:avLst/>
          </a:prstGeom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l-GR" sz="2000" kern="0" dirty="0" smtClean="0">
                <a:solidFill>
                  <a:srgbClr val="0070C0"/>
                </a:solidFill>
                <a:latin typeface="+mn-lt"/>
              </a:rPr>
              <a:t>Χρηματοδότηση το ‘4</a:t>
            </a:r>
            <a:r>
              <a:rPr lang="en-US" sz="2000" kern="0" dirty="0" smtClean="0">
                <a:solidFill>
                  <a:srgbClr val="0070C0"/>
                </a:solidFill>
                <a:latin typeface="+mn-lt"/>
              </a:rPr>
              <a:t>0 </a:t>
            </a:r>
            <a:r>
              <a:rPr lang="el-GR" sz="2000" kern="0" dirty="0" smtClean="0">
                <a:solidFill>
                  <a:srgbClr val="0070C0"/>
                </a:solidFill>
                <a:latin typeface="+mn-lt"/>
              </a:rPr>
              <a:t>και</a:t>
            </a:r>
            <a:r>
              <a:rPr lang="en-US" sz="2000" kern="0" dirty="0" smtClean="0">
                <a:solidFill>
                  <a:srgbClr val="0070C0"/>
                </a:solidFill>
                <a:latin typeface="+mn-lt"/>
              </a:rPr>
              <a:t> </a:t>
            </a:r>
            <a:r>
              <a:rPr lang="el-GR" sz="2000" kern="0" dirty="0" smtClean="0">
                <a:solidFill>
                  <a:srgbClr val="0070C0"/>
                </a:solidFill>
                <a:latin typeface="+mn-lt"/>
              </a:rPr>
              <a:t>‘</a:t>
            </a:r>
            <a:r>
              <a:rPr lang="en-US" sz="2000" kern="0" dirty="0" smtClean="0">
                <a:solidFill>
                  <a:srgbClr val="0070C0"/>
                </a:solidFill>
                <a:latin typeface="+mn-lt"/>
              </a:rPr>
              <a:t>50.</a:t>
            </a:r>
            <a:endParaRPr lang="en-US" sz="2000" kern="0" dirty="0">
              <a:solidFill>
                <a:srgbClr val="0070C0"/>
              </a:solidFill>
              <a:latin typeface="+mn-lt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l-GR" sz="2000" kern="0" dirty="0" smtClean="0">
                <a:solidFill>
                  <a:srgbClr val="0070C0"/>
                </a:solidFill>
                <a:latin typeface="+mn-lt"/>
              </a:rPr>
              <a:t>Οι ερευνητές παρατήρησαν ότι κάποιοι ασθενείς βελτιώνονταν όταν </a:t>
            </a:r>
            <a:r>
              <a:rPr lang="el-GR" sz="2000" kern="0" dirty="0" err="1" smtClean="0">
                <a:solidFill>
                  <a:srgbClr val="0070C0"/>
                </a:solidFill>
                <a:latin typeface="+mn-lt"/>
              </a:rPr>
              <a:t>απομα</a:t>
            </a:r>
            <a:r>
              <a:rPr lang="el-GR" sz="2000" kern="0" dirty="0" smtClean="0">
                <a:solidFill>
                  <a:srgbClr val="0070C0"/>
                </a:solidFill>
                <a:latin typeface="+mn-lt"/>
              </a:rPr>
              <a:t>-</a:t>
            </a:r>
            <a:r>
              <a:rPr lang="el-GR" sz="2000" kern="0" dirty="0" err="1" smtClean="0">
                <a:solidFill>
                  <a:srgbClr val="0070C0"/>
                </a:solidFill>
                <a:latin typeface="+mn-lt"/>
              </a:rPr>
              <a:t>κρύνονταν</a:t>
            </a:r>
            <a:r>
              <a:rPr lang="el-GR" sz="2000" kern="0" dirty="0" smtClean="0">
                <a:solidFill>
                  <a:srgbClr val="0070C0"/>
                </a:solidFill>
                <a:latin typeface="+mn-lt"/>
              </a:rPr>
              <a:t> από την οικογένειά τους.</a:t>
            </a:r>
            <a:endParaRPr lang="en-US" sz="2000" kern="0" dirty="0">
              <a:solidFill>
                <a:srgbClr val="0070C0"/>
              </a:solidFill>
              <a:latin typeface="+mn-lt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l-GR" sz="2000" b="1" i="1" dirty="0" smtClean="0">
                <a:solidFill>
                  <a:srgbClr val="0070C0"/>
                </a:solidFill>
                <a:latin typeface="+mn-lt"/>
              </a:rPr>
              <a:t>Διπλά μηνύματα</a:t>
            </a:r>
            <a:r>
              <a:rPr lang="en-US" sz="2000" b="1" i="1" dirty="0" smtClean="0">
                <a:solidFill>
                  <a:srgbClr val="0070C0"/>
                </a:solidFill>
                <a:latin typeface="+mn-lt"/>
              </a:rPr>
              <a:t>: </a:t>
            </a:r>
            <a:r>
              <a:rPr lang="el-GR" sz="2000" dirty="0" smtClean="0">
                <a:solidFill>
                  <a:srgbClr val="0070C0"/>
                </a:solidFill>
                <a:latin typeface="+mn-lt"/>
              </a:rPr>
              <a:t>όταν ένα άτομο λαμβάνει κατ’ επανάληψη ένα σημαντικό μήνυμα με διφορούμενη έννοια και δεν μπορεί να ανταποκριθεί </a:t>
            </a:r>
            <a:r>
              <a:rPr lang="el-GR" sz="2000" dirty="0" err="1" smtClean="0">
                <a:solidFill>
                  <a:srgbClr val="0070C0"/>
                </a:solidFill>
                <a:latin typeface="+mn-lt"/>
              </a:rPr>
              <a:t>σ΄</a:t>
            </a:r>
            <a:r>
              <a:rPr lang="el-GR" sz="2000" dirty="0" smtClean="0">
                <a:solidFill>
                  <a:srgbClr val="0070C0"/>
                </a:solidFill>
                <a:latin typeface="+mn-lt"/>
              </a:rPr>
              <a:t> αυτό, το άτομο μπορεί να αρχίσει να εμφανίζει συμπτώματα σχιζοφρένειας</a:t>
            </a:r>
            <a:r>
              <a:rPr lang="en-US" sz="2000" dirty="0" smtClean="0">
                <a:solidFill>
                  <a:srgbClr val="0070C0"/>
                </a:solidFill>
                <a:latin typeface="+mn-lt"/>
              </a:rPr>
              <a:t>.</a:t>
            </a:r>
            <a:endParaRPr lang="en-US" sz="2000" dirty="0">
              <a:solidFill>
                <a:srgbClr val="0070C0"/>
              </a:solidFill>
              <a:latin typeface="+mn-lt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l-GR" sz="2000" b="1" i="1" dirty="0" smtClean="0">
                <a:solidFill>
                  <a:srgbClr val="0070C0"/>
                </a:solidFill>
                <a:latin typeface="+mn-lt"/>
              </a:rPr>
              <a:t>Διάσταση (</a:t>
            </a:r>
            <a:r>
              <a:rPr lang="en-US" sz="2000" b="1" i="1" dirty="0" smtClean="0">
                <a:solidFill>
                  <a:srgbClr val="0070C0"/>
                </a:solidFill>
                <a:latin typeface="+mn-lt"/>
              </a:rPr>
              <a:t>Marital schism</a:t>
            </a:r>
            <a:r>
              <a:rPr lang="el-GR" sz="2000" b="1" i="1" dirty="0" smtClean="0">
                <a:solidFill>
                  <a:srgbClr val="0070C0"/>
                </a:solidFill>
                <a:latin typeface="+mn-lt"/>
              </a:rPr>
              <a:t>)</a:t>
            </a:r>
            <a:r>
              <a:rPr lang="en-US" sz="2000" b="1" i="1" dirty="0" smtClean="0">
                <a:solidFill>
                  <a:srgbClr val="0070C0"/>
                </a:solidFill>
                <a:latin typeface="+mn-lt"/>
              </a:rPr>
              <a:t>: </a:t>
            </a:r>
            <a:r>
              <a:rPr lang="el-GR" sz="2000" dirty="0" smtClean="0">
                <a:solidFill>
                  <a:srgbClr val="0070C0"/>
                </a:solidFill>
                <a:latin typeface="+mn-lt"/>
              </a:rPr>
              <a:t>Κατάσταση στην οποία ένα γονέας προσπαθεί να υπονομεύσει την αξία του άλλου, ανταγωνιζόμενος για συμπάθεια ή υποστήριξη από τα παιδιά του</a:t>
            </a:r>
            <a:r>
              <a:rPr lang="en-US" sz="2000" dirty="0" smtClean="0">
                <a:solidFill>
                  <a:srgbClr val="0070C0"/>
                </a:solidFill>
                <a:latin typeface="+mn-lt"/>
              </a:rPr>
              <a:t>.</a:t>
            </a:r>
            <a:endParaRPr lang="en-US" sz="2000" kern="0" dirty="0">
              <a:solidFill>
                <a:srgbClr val="0070C0"/>
              </a:solidFill>
              <a:latin typeface="+mn-lt"/>
            </a:endParaRPr>
          </a:p>
        </p:txBody>
      </p:sp>
      <p:pic>
        <p:nvPicPr>
          <p:cNvPr id="19460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10400" y="1"/>
            <a:ext cx="21336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4"/>
          <p:cNvSpPr txBox="1">
            <a:spLocks noChangeArrowheads="1"/>
          </p:cNvSpPr>
          <p:nvPr/>
        </p:nvSpPr>
        <p:spPr>
          <a:xfrm>
            <a:off x="4724400" y="1752600"/>
            <a:ext cx="4267200" cy="4876800"/>
          </a:xfrm>
          <a:prstGeom prst="rect">
            <a:avLst/>
          </a:prstGeom>
        </p:spPr>
        <p:txBody>
          <a:bodyPr/>
          <a:lstStyle/>
          <a:p>
            <a:pPr marL="363538" indent="-363538" eaLnBrk="0" hangingPunct="0">
              <a:buFont typeface="Arial" pitchFamily="34" charset="0"/>
              <a:buChar char="•"/>
              <a:defRPr/>
            </a:pPr>
            <a:r>
              <a:rPr lang="el-GR" sz="2200" b="1" i="1" dirty="0" smtClean="0">
                <a:solidFill>
                  <a:srgbClr val="0070C0"/>
                </a:solidFill>
                <a:latin typeface="Times" charset="0"/>
              </a:rPr>
              <a:t>Μετατόπιση της δομής (</a:t>
            </a:r>
            <a:r>
              <a:rPr lang="en-US" sz="2200" b="1" i="1" dirty="0" smtClean="0">
                <a:solidFill>
                  <a:srgbClr val="0070C0"/>
                </a:solidFill>
                <a:latin typeface="Times" charset="0"/>
              </a:rPr>
              <a:t>Marital skew</a:t>
            </a:r>
            <a:r>
              <a:rPr lang="el-GR" sz="2200" b="1" i="1" dirty="0" smtClean="0">
                <a:solidFill>
                  <a:srgbClr val="0070C0"/>
                </a:solidFill>
                <a:latin typeface="Times" charset="0"/>
              </a:rPr>
              <a:t>)</a:t>
            </a:r>
            <a:r>
              <a:rPr lang="en-US" sz="2200" b="1" i="1" dirty="0" smtClean="0">
                <a:solidFill>
                  <a:srgbClr val="0070C0"/>
                </a:solidFill>
                <a:latin typeface="Times" charset="0"/>
              </a:rPr>
              <a:t>: </a:t>
            </a:r>
            <a:r>
              <a:rPr lang="el-GR" sz="2000" dirty="0" smtClean="0">
                <a:solidFill>
                  <a:srgbClr val="0070C0"/>
                </a:solidFill>
              </a:rPr>
              <a:t>Κατάσταση στην οποία η ψυχική διαταραχή του ενός γονέα κυριαρχεί στις οικογενειακές αλληλεπιδράσεις. Δημιουργείται μία μη-πραγματική κατάσταση ώστε να </a:t>
            </a:r>
            <a:r>
              <a:rPr lang="el-GR" sz="2000" dirty="0" err="1" smtClean="0">
                <a:solidFill>
                  <a:srgbClr val="0070C0"/>
                </a:solidFill>
              </a:rPr>
              <a:t>αντιμετωπι</a:t>
            </a:r>
            <a:r>
              <a:rPr lang="el-GR" sz="2000" dirty="0" smtClean="0">
                <a:solidFill>
                  <a:srgbClr val="0070C0"/>
                </a:solidFill>
              </a:rPr>
              <a:t>-</a:t>
            </a:r>
            <a:r>
              <a:rPr lang="el-GR" sz="2000" dirty="0" err="1" smtClean="0">
                <a:solidFill>
                  <a:srgbClr val="0070C0"/>
                </a:solidFill>
              </a:rPr>
              <a:t>στεί</a:t>
            </a:r>
            <a:r>
              <a:rPr lang="el-GR" sz="2000" dirty="0" smtClean="0">
                <a:solidFill>
                  <a:srgbClr val="0070C0"/>
                </a:solidFill>
              </a:rPr>
              <a:t> η διαταραχή (π.χ. </a:t>
            </a:r>
            <a:r>
              <a:rPr lang="el-GR" sz="2000" dirty="0" err="1" smtClean="0">
                <a:solidFill>
                  <a:srgbClr val="0070C0"/>
                </a:solidFill>
              </a:rPr>
              <a:t>Καλύπτε</a:t>
            </a:r>
            <a:r>
              <a:rPr lang="en-US" sz="2000" dirty="0" smtClean="0">
                <a:solidFill>
                  <a:srgbClr val="0070C0"/>
                </a:solidFill>
              </a:rPr>
              <a:t>-</a:t>
            </a:r>
            <a:r>
              <a:rPr lang="el-GR" sz="2000" dirty="0" err="1" smtClean="0">
                <a:solidFill>
                  <a:srgbClr val="0070C0"/>
                </a:solidFill>
              </a:rPr>
              <a:t>ται</a:t>
            </a:r>
            <a:r>
              <a:rPr lang="el-GR" sz="2000" dirty="0" smtClean="0">
                <a:solidFill>
                  <a:srgbClr val="0070C0"/>
                </a:solidFill>
              </a:rPr>
              <a:t> ή θεωρείται φυσιολογική)</a:t>
            </a:r>
            <a:r>
              <a:rPr lang="en-US" sz="2000" dirty="0" smtClean="0">
                <a:solidFill>
                  <a:srgbClr val="0070C0"/>
                </a:solidFill>
                <a:latin typeface="Times" charset="0"/>
              </a:rPr>
              <a:t>.</a:t>
            </a:r>
            <a:endParaRPr lang="en-US" sz="2000" dirty="0">
              <a:solidFill>
                <a:srgbClr val="0070C0"/>
              </a:solidFill>
              <a:latin typeface="Times" charset="0"/>
            </a:endParaRPr>
          </a:p>
          <a:p>
            <a:pPr marL="363538" indent="-363538" eaLnBrk="0" hangingPunct="0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el-GR" sz="2200" b="1" i="1" dirty="0" err="1" smtClean="0">
                <a:solidFill>
                  <a:srgbClr val="0070C0"/>
                </a:solidFill>
                <a:latin typeface="Times" charset="0"/>
              </a:rPr>
              <a:t>Ψευδοαμοιβαιότητα</a:t>
            </a:r>
            <a:r>
              <a:rPr lang="en-US" sz="2200" b="1" i="1" dirty="0" smtClean="0">
                <a:solidFill>
                  <a:srgbClr val="0070C0"/>
                </a:solidFill>
                <a:latin typeface="Times" charset="0"/>
              </a:rPr>
              <a:t>: </a:t>
            </a:r>
            <a:r>
              <a:rPr lang="el-GR" sz="2000" dirty="0" smtClean="0">
                <a:solidFill>
                  <a:srgbClr val="0070C0"/>
                </a:solidFill>
              </a:rPr>
              <a:t>Κατάσταση στην οποία καλύπτονται διαταραγμένες σχέσεις</a:t>
            </a:r>
            <a:r>
              <a:rPr lang="en-US" sz="2000" dirty="0" smtClean="0">
                <a:solidFill>
                  <a:srgbClr val="0070C0"/>
                </a:solidFill>
                <a:latin typeface="Times" charset="0"/>
              </a:rPr>
              <a:t>. </a:t>
            </a:r>
            <a:r>
              <a:rPr lang="el-GR" sz="2000" dirty="0" smtClean="0">
                <a:solidFill>
                  <a:srgbClr val="0070C0"/>
                </a:solidFill>
                <a:latin typeface="Times" charset="0"/>
              </a:rPr>
              <a:t>Τα μέλη αναλαμβάνουν ρόλους που παίζουν και δεν σχετίζονται με ειλικρίνεια</a:t>
            </a:r>
            <a:r>
              <a:rPr lang="en-US" sz="2000" dirty="0" smtClean="0">
                <a:solidFill>
                  <a:srgbClr val="0070C0"/>
                </a:solidFill>
                <a:latin typeface="Times" charset="0"/>
              </a:rPr>
              <a:t>.</a:t>
            </a:r>
            <a:endParaRPr lang="en-US" sz="2000" kern="0" dirty="0">
              <a:solidFill>
                <a:schemeClr val="hlink"/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sz="4000" dirty="0" smtClean="0"/>
              <a:t>Συμβουλευτική γάμου</a:t>
            </a:r>
            <a:endParaRPr lang="en-US" sz="4000" dirty="0" smtClean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914400" y="1981200"/>
            <a:ext cx="7467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l-GR" sz="3200" kern="0" dirty="0" smtClean="0">
                <a:solidFill>
                  <a:schemeClr val="hlink"/>
                </a:solidFill>
                <a:latin typeface="+mn-lt"/>
              </a:rPr>
              <a:t>Αναπτύχθηκε ως μία μέθοδος θεραπείας, ξεχωριστή από την Κίνηση Καθοδήγησης των Παιδιών</a:t>
            </a:r>
            <a:r>
              <a:rPr lang="en-US" sz="3200" kern="0" dirty="0" smtClean="0">
                <a:solidFill>
                  <a:schemeClr val="hlink"/>
                </a:solidFill>
                <a:latin typeface="+mn-lt"/>
              </a:rPr>
              <a:t>.</a:t>
            </a:r>
            <a:endParaRPr lang="en-US" sz="3200" kern="0" dirty="0">
              <a:solidFill>
                <a:schemeClr val="hlink"/>
              </a:solidFill>
              <a:latin typeface="+mn-lt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l-GR" sz="3200" kern="0" dirty="0" smtClean="0">
                <a:solidFill>
                  <a:schemeClr val="hlink"/>
                </a:solidFill>
                <a:latin typeface="+mn-lt"/>
              </a:rPr>
              <a:t>Τα πρώτα επαγγελματικά κέντρα ιδρύθηκαν τη δεκαετία του ‘30</a:t>
            </a:r>
            <a:r>
              <a:rPr lang="en-US" sz="3200" kern="0" dirty="0" smtClean="0">
                <a:solidFill>
                  <a:schemeClr val="hlink"/>
                </a:solidFill>
                <a:latin typeface="+mn-lt"/>
              </a:rPr>
              <a:t>.</a:t>
            </a:r>
            <a:endParaRPr lang="en-US" sz="3200" kern="0" dirty="0">
              <a:solidFill>
                <a:schemeClr val="hlink"/>
              </a:solidFill>
              <a:latin typeface="+mn-lt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l-GR" sz="3200" kern="0" dirty="0" smtClean="0">
                <a:solidFill>
                  <a:schemeClr val="hlink"/>
                </a:solidFill>
                <a:latin typeface="+mn-lt"/>
              </a:rPr>
              <a:t>Τελικά το πεδίο αυτό «απορροφήθηκε» από την οικογενειακή θεραπεία.</a:t>
            </a:r>
            <a:endParaRPr lang="en-US" sz="3200" kern="0" dirty="0">
              <a:solidFill>
                <a:schemeClr val="hlink"/>
              </a:solidFill>
              <a:latin typeface="+mn-lt"/>
            </a:endParaRPr>
          </a:p>
        </p:txBody>
      </p:sp>
      <p:pic>
        <p:nvPicPr>
          <p:cNvPr id="20484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29400" y="4114800"/>
            <a:ext cx="2362200" cy="213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sz="4000" dirty="0" smtClean="0"/>
              <a:t>Εν κατακλείδι…</a:t>
            </a:r>
            <a:endParaRPr lang="en-US" sz="4000" dirty="0" smtClean="0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685800" y="1981200"/>
            <a:ext cx="77724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l-GR" sz="3200" kern="0" dirty="0" smtClean="0">
                <a:solidFill>
                  <a:schemeClr val="hlink"/>
                </a:solidFill>
                <a:latin typeface="+mn-lt"/>
              </a:rPr>
              <a:t>Η οικογενειακή θεραπεία δέχτηκε πολλές διαφορετικές επιδράσεις.</a:t>
            </a:r>
            <a:endParaRPr lang="en-US" sz="3200" kern="0" dirty="0">
              <a:solidFill>
                <a:schemeClr val="hlink"/>
              </a:solidFill>
              <a:latin typeface="+mn-lt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l-GR" sz="3200" kern="0" dirty="0" smtClean="0">
                <a:solidFill>
                  <a:schemeClr val="hlink"/>
                </a:solidFill>
                <a:latin typeface="+mn-lt"/>
              </a:rPr>
              <a:t>Η έναρξή της εντοπίζεται τη δεκαετία του ‘4</a:t>
            </a:r>
            <a:r>
              <a:rPr lang="en-US" sz="3200" kern="0" dirty="0" smtClean="0">
                <a:solidFill>
                  <a:schemeClr val="hlink"/>
                </a:solidFill>
                <a:latin typeface="+mn-lt"/>
              </a:rPr>
              <a:t>0.</a:t>
            </a:r>
            <a:endParaRPr lang="en-US" sz="3200" kern="0" dirty="0">
              <a:solidFill>
                <a:schemeClr val="hlink"/>
              </a:solidFill>
              <a:latin typeface="+mn-lt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l-GR" sz="3200" kern="0" dirty="0" smtClean="0">
                <a:solidFill>
                  <a:schemeClr val="hlink"/>
                </a:solidFill>
                <a:latin typeface="+mn-lt"/>
              </a:rPr>
              <a:t>Το πεδίο είναι σχετικά νέο και συνεχίζει να εξελίσσεται</a:t>
            </a:r>
            <a:r>
              <a:rPr lang="en-US" sz="3200" kern="0" dirty="0" smtClean="0">
                <a:solidFill>
                  <a:schemeClr val="hlink"/>
                </a:solidFill>
                <a:latin typeface="+mn-lt"/>
              </a:rPr>
              <a:t>.</a:t>
            </a:r>
            <a:endParaRPr lang="en-US" sz="3200" kern="0" dirty="0">
              <a:solidFill>
                <a:schemeClr val="hlink"/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600200"/>
            <a:ext cx="7772400" cy="1524000"/>
          </a:xfrm>
        </p:spPr>
        <p:txBody>
          <a:bodyPr/>
          <a:lstStyle/>
          <a:p>
            <a:pPr eaLnBrk="1" hangingPunct="1"/>
            <a:r>
              <a:rPr lang="en-US" b="1" dirty="0" smtClean="0"/>
              <a:t>I. </a:t>
            </a:r>
            <a:r>
              <a:rPr lang="el-GR" b="1" dirty="0" smtClean="0"/>
              <a:t>Η </a:t>
            </a:r>
            <a:r>
              <a:rPr lang="el-GR" b="1" dirty="0" err="1" smtClean="0"/>
              <a:t>συστημική</a:t>
            </a:r>
            <a:r>
              <a:rPr lang="el-GR" b="1" dirty="0" smtClean="0"/>
              <a:t> προσέγγιση</a:t>
            </a:r>
            <a:endParaRPr lang="en-US" b="1" dirty="0" smtClean="0"/>
          </a:p>
        </p:txBody>
      </p:sp>
      <p:sp>
        <p:nvSpPr>
          <p:cNvPr id="3075" name="Text Box 4"/>
          <p:cNvSpPr txBox="1">
            <a:spLocks noChangeArrowheads="1"/>
          </p:cNvSpPr>
          <p:nvPr/>
        </p:nvSpPr>
        <p:spPr bwMode="auto">
          <a:xfrm>
            <a:off x="2133600" y="5334000"/>
            <a:ext cx="4968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l-GR" sz="2400"/>
          </a:p>
        </p:txBody>
      </p:sp>
      <p:sp>
        <p:nvSpPr>
          <p:cNvPr id="3076" name="Rectangle 9"/>
          <p:cNvSpPr>
            <a:spLocks noChangeArrowheads="1"/>
          </p:cNvSpPr>
          <p:nvPr/>
        </p:nvSpPr>
        <p:spPr bwMode="auto">
          <a:xfrm>
            <a:off x="1960563" y="6224588"/>
            <a:ext cx="1841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endParaRPr lang="el-GR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533400" y="990600"/>
            <a:ext cx="7772400" cy="2438400"/>
          </a:xfrm>
          <a:prstGeom prst="rect">
            <a:avLst/>
          </a:prstGeom>
          <a:noFill/>
          <a:ln w="38100" cap="rnd">
            <a:solidFill>
              <a:schemeClr val="folHlink"/>
            </a:solidFill>
            <a:prstDash val="sysDot"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4400" b="1" kern="0" dirty="0">
                <a:solidFill>
                  <a:schemeClr val="folHlink"/>
                </a:solidFill>
                <a:latin typeface="+mj-lt"/>
                <a:ea typeface="+mj-ea"/>
                <a:cs typeface="+mj-cs"/>
              </a:rPr>
              <a:t>III. </a:t>
            </a:r>
            <a:r>
              <a:rPr lang="el-GR" sz="4400" b="1" kern="0" dirty="0" smtClean="0">
                <a:solidFill>
                  <a:schemeClr val="folHlink"/>
                </a:solidFill>
                <a:latin typeface="+mj-lt"/>
                <a:ea typeface="+mj-ea"/>
                <a:cs typeface="+mj-cs"/>
              </a:rPr>
              <a:t>Τα πρώτα μοντέλα /   θεωρίες της </a:t>
            </a:r>
            <a:r>
              <a:rPr lang="el-GR" sz="4400" b="1" kern="0" dirty="0" smtClean="0">
                <a:solidFill>
                  <a:schemeClr val="folHlink"/>
                </a:solidFill>
              </a:rPr>
              <a:t>Οικογενειακής </a:t>
            </a:r>
            <a:r>
              <a:rPr lang="el-GR" sz="4400" b="1" kern="0" dirty="0">
                <a:solidFill>
                  <a:schemeClr val="folHlink"/>
                </a:solidFill>
              </a:rPr>
              <a:t>Θεραπείας</a:t>
            </a:r>
            <a:endParaRPr lang="en-US" sz="4400" b="1" kern="0" dirty="0">
              <a:solidFill>
                <a:schemeClr val="folHlink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sz="3600" dirty="0" smtClean="0"/>
              <a:t>Στις αρχές του ‘50, η Ο.Θ. ξεκίνησε σε 4 διαφορετικά μέρη ανεξάρτητα</a:t>
            </a:r>
            <a:r>
              <a:rPr lang="en-US" sz="3600" dirty="0" smtClean="0"/>
              <a:t>:</a:t>
            </a:r>
            <a:endParaRPr lang="en-US" sz="4000" dirty="0" smtClean="0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685800" y="1981200"/>
            <a:ext cx="60960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n-US" sz="2800" kern="0" dirty="0">
                <a:solidFill>
                  <a:schemeClr val="hlink"/>
                </a:solidFill>
                <a:latin typeface="+mn-lt"/>
              </a:rPr>
              <a:t>John Bell, Clark University</a:t>
            </a: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n-US" sz="2800" kern="0" dirty="0">
                <a:solidFill>
                  <a:schemeClr val="hlink"/>
                </a:solidFill>
                <a:latin typeface="+mn-lt"/>
              </a:rPr>
              <a:t>Murray Bowen, Menninger Clinic</a:t>
            </a: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n-US" sz="2800" kern="0" dirty="0">
                <a:solidFill>
                  <a:schemeClr val="hlink"/>
                </a:solidFill>
                <a:latin typeface="+mn-lt"/>
              </a:rPr>
              <a:t>Nathan Ackerman, New York</a:t>
            </a: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n-US" sz="2800" kern="0" dirty="0">
                <a:solidFill>
                  <a:schemeClr val="hlink"/>
                </a:solidFill>
                <a:latin typeface="+mn-lt"/>
              </a:rPr>
              <a:t>Jon Jackson &amp; Jay Haley, Palo Alto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3429000" cy="1143000"/>
          </a:xfrm>
        </p:spPr>
        <p:txBody>
          <a:bodyPr/>
          <a:lstStyle/>
          <a:p>
            <a:pPr eaLnBrk="1" hangingPunct="1"/>
            <a:r>
              <a:rPr lang="en-US" sz="4000" dirty="0" smtClean="0"/>
              <a:t>John Bell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685800" y="1981200"/>
            <a:ext cx="34290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l-GR" sz="2400" kern="0" dirty="0" smtClean="0">
                <a:solidFill>
                  <a:schemeClr val="hlink"/>
                </a:solidFill>
                <a:latin typeface="+mn-lt"/>
              </a:rPr>
              <a:t>Ξεκίνησε να θεραπεύει οικογένειες το</a:t>
            </a:r>
            <a:r>
              <a:rPr lang="en-US" sz="2400" kern="0" dirty="0" smtClean="0">
                <a:solidFill>
                  <a:schemeClr val="hlink"/>
                </a:solidFill>
                <a:latin typeface="+mn-lt"/>
              </a:rPr>
              <a:t> </a:t>
            </a:r>
            <a:r>
              <a:rPr lang="en-US" sz="2400" kern="0" dirty="0">
                <a:solidFill>
                  <a:schemeClr val="hlink"/>
                </a:solidFill>
                <a:latin typeface="+mn-lt"/>
              </a:rPr>
              <a:t>1951</a:t>
            </a: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l-GR" sz="2400" kern="0" dirty="0" smtClean="0">
                <a:solidFill>
                  <a:schemeClr val="hlink"/>
                </a:solidFill>
                <a:latin typeface="+mn-lt"/>
              </a:rPr>
              <a:t>Η προσέγγισή του προέρχεται κατευθείαν από την ομαδική θεραπεία</a:t>
            </a: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l-GR" sz="2400" kern="0" dirty="0" smtClean="0">
                <a:solidFill>
                  <a:schemeClr val="hlink"/>
                </a:solidFill>
                <a:latin typeface="+mn-lt"/>
              </a:rPr>
              <a:t>Οι ιδέες του δεν έτυχαν ευρείας αποδοχής</a:t>
            </a:r>
            <a:endParaRPr lang="en-US" sz="2400" kern="0" dirty="0">
              <a:solidFill>
                <a:schemeClr val="hlink"/>
              </a:solidFill>
              <a:latin typeface="+mn-lt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4648200" y="609600"/>
            <a:ext cx="3657600" cy="1143000"/>
          </a:xfrm>
          <a:prstGeom prst="rect">
            <a:avLst/>
          </a:prstGeom>
          <a:noFill/>
          <a:ln w="38100" cap="rnd">
            <a:solidFill>
              <a:schemeClr val="folHlink"/>
            </a:solidFill>
            <a:prstDash val="sysDot"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4000" kern="0" dirty="0">
                <a:solidFill>
                  <a:schemeClr val="folHlink"/>
                </a:solidFill>
                <a:latin typeface="+mj-lt"/>
                <a:ea typeface="+mj-ea"/>
                <a:cs typeface="+mj-cs"/>
              </a:rPr>
              <a:t>Murray Bowen</a:t>
            </a:r>
          </a:p>
        </p:txBody>
      </p:sp>
      <p:sp>
        <p:nvSpPr>
          <p:cNvPr id="5" name="Rectangle 4"/>
          <p:cNvSpPr txBox="1">
            <a:spLocks noChangeArrowheads="1"/>
          </p:cNvSpPr>
          <p:nvPr/>
        </p:nvSpPr>
        <p:spPr>
          <a:xfrm>
            <a:off x="4495800" y="1981200"/>
            <a:ext cx="3962400" cy="3429000"/>
          </a:xfrm>
          <a:prstGeom prst="rect">
            <a:avLst/>
          </a:prstGeom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l-GR" sz="2400" kern="0" dirty="0" smtClean="0">
                <a:solidFill>
                  <a:schemeClr val="hlink"/>
                </a:solidFill>
                <a:latin typeface="+mn-lt"/>
              </a:rPr>
              <a:t>Ήταν ψυχίατρος</a:t>
            </a:r>
            <a:endParaRPr lang="en-US" sz="2400" kern="0" dirty="0">
              <a:solidFill>
                <a:schemeClr val="hlink"/>
              </a:solidFill>
              <a:latin typeface="+mn-lt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l-GR" sz="2400" kern="0" dirty="0" smtClean="0">
                <a:solidFill>
                  <a:schemeClr val="hlink"/>
                </a:solidFill>
                <a:latin typeface="+mn-lt"/>
              </a:rPr>
              <a:t>Εστιάστηκε στη διαφοροποίηση του εαυτού από την πατρική οικογένεια</a:t>
            </a: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l-GR" sz="2400" kern="0" dirty="0" smtClean="0">
                <a:solidFill>
                  <a:schemeClr val="hlink"/>
                </a:solidFill>
              </a:rPr>
              <a:t>Οι ιδέες του έτυχαν ευρείας αποδοχής</a:t>
            </a:r>
            <a:endParaRPr lang="en-US" sz="2400" kern="0" dirty="0">
              <a:solidFill>
                <a:schemeClr val="hlink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57200"/>
            <a:ext cx="3733800" cy="1143000"/>
          </a:xfrm>
        </p:spPr>
        <p:txBody>
          <a:bodyPr/>
          <a:lstStyle/>
          <a:p>
            <a:pPr eaLnBrk="1" hangingPunct="1"/>
            <a:r>
              <a:rPr lang="en-US" sz="4000" dirty="0" smtClean="0"/>
              <a:t>Nathan Ackerman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304800" y="1828800"/>
            <a:ext cx="37338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l-GR" sz="2400" kern="0" dirty="0" smtClean="0">
                <a:solidFill>
                  <a:schemeClr val="hlink"/>
                </a:solidFill>
                <a:latin typeface="+mn-lt"/>
              </a:rPr>
              <a:t>Δημοσίευσε το πρώτο άρθρο του για τη λειτουργικότητα της οικογένειας το </a:t>
            </a:r>
            <a:r>
              <a:rPr lang="en-US" sz="2400" kern="0" dirty="0" smtClean="0">
                <a:solidFill>
                  <a:schemeClr val="hlink"/>
                </a:solidFill>
                <a:latin typeface="+mn-lt"/>
              </a:rPr>
              <a:t>1937</a:t>
            </a:r>
            <a:r>
              <a:rPr lang="en-US" sz="2400" kern="0" dirty="0">
                <a:solidFill>
                  <a:schemeClr val="hlink"/>
                </a:solidFill>
                <a:latin typeface="+mn-lt"/>
              </a:rPr>
              <a:t>.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l-GR" sz="2400" kern="0" dirty="0" smtClean="0">
                <a:solidFill>
                  <a:schemeClr val="hlink"/>
                </a:solidFill>
                <a:latin typeface="+mn-lt"/>
              </a:rPr>
              <a:t>Ήταν παιδοψυχίατρος</a:t>
            </a:r>
            <a:r>
              <a:rPr lang="en-US" sz="2400" kern="0" dirty="0" smtClean="0">
                <a:solidFill>
                  <a:schemeClr val="hlink"/>
                </a:solidFill>
                <a:latin typeface="+mn-lt"/>
              </a:rPr>
              <a:t>. </a:t>
            </a:r>
            <a:endParaRPr lang="en-US" sz="2400" kern="0" dirty="0">
              <a:solidFill>
                <a:schemeClr val="hlink"/>
              </a:solidFill>
              <a:latin typeface="+mn-lt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l-GR" sz="2400" kern="0" dirty="0" smtClean="0">
                <a:solidFill>
                  <a:schemeClr val="hlink"/>
                </a:solidFill>
                <a:latin typeface="+mn-lt"/>
              </a:rPr>
              <a:t>Θεωρούσε ότι τα οικογενειακά προβλήματα έχουν τις ρίζες τους στις συγκρούσεις</a:t>
            </a:r>
            <a:r>
              <a:rPr lang="en-US" sz="2400" kern="0" dirty="0" smtClean="0">
                <a:solidFill>
                  <a:schemeClr val="hlink"/>
                </a:solidFill>
                <a:latin typeface="+mn-lt"/>
              </a:rPr>
              <a:t>.</a:t>
            </a:r>
            <a:endParaRPr lang="en-US" sz="2400" kern="0" dirty="0">
              <a:solidFill>
                <a:schemeClr val="hlink"/>
              </a:solidFill>
              <a:latin typeface="+mn-lt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l-GR" sz="2400" kern="0" dirty="0" smtClean="0">
                <a:solidFill>
                  <a:schemeClr val="hlink"/>
                </a:solidFill>
                <a:latin typeface="+mn-lt"/>
              </a:rPr>
              <a:t>Ίδρυσε το γνωστό </a:t>
            </a:r>
            <a:r>
              <a:rPr lang="en-US" sz="2400" kern="0" dirty="0" smtClean="0">
                <a:solidFill>
                  <a:schemeClr val="hlink"/>
                </a:solidFill>
                <a:latin typeface="+mn-lt"/>
              </a:rPr>
              <a:t>Ackerman </a:t>
            </a:r>
            <a:r>
              <a:rPr lang="en-US" sz="2400" kern="0" dirty="0">
                <a:solidFill>
                  <a:schemeClr val="hlink"/>
                </a:solidFill>
                <a:latin typeface="+mn-lt"/>
              </a:rPr>
              <a:t>Family Institute </a:t>
            </a:r>
            <a:r>
              <a:rPr lang="el-GR" sz="2400" kern="0" dirty="0" smtClean="0">
                <a:solidFill>
                  <a:schemeClr val="hlink"/>
                </a:solidFill>
                <a:latin typeface="+mn-lt"/>
              </a:rPr>
              <a:t>το</a:t>
            </a:r>
            <a:r>
              <a:rPr lang="en-US" sz="2400" kern="0" dirty="0" smtClean="0">
                <a:solidFill>
                  <a:schemeClr val="hlink"/>
                </a:solidFill>
                <a:latin typeface="+mn-lt"/>
              </a:rPr>
              <a:t>1960</a:t>
            </a:r>
            <a:r>
              <a:rPr lang="en-US" sz="2400" kern="0" dirty="0">
                <a:solidFill>
                  <a:schemeClr val="hlink"/>
                </a:solidFill>
                <a:latin typeface="+mn-lt"/>
              </a:rPr>
              <a:t>.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4343400" y="457200"/>
            <a:ext cx="4343400" cy="1143000"/>
          </a:xfrm>
          <a:prstGeom prst="rect">
            <a:avLst/>
          </a:prstGeom>
          <a:noFill/>
          <a:ln w="38100" cap="rnd">
            <a:solidFill>
              <a:schemeClr val="folHlink"/>
            </a:solidFill>
            <a:prstDash val="sysDot"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4000" kern="0" dirty="0">
                <a:solidFill>
                  <a:schemeClr val="folHlink"/>
                </a:solidFill>
                <a:latin typeface="+mj-lt"/>
                <a:ea typeface="+mj-ea"/>
                <a:cs typeface="+mj-cs"/>
              </a:rPr>
              <a:t>Haley &amp; Jackson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4267200" y="1828800"/>
            <a:ext cx="47244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l-GR" sz="2200" kern="0" dirty="0" smtClean="0">
                <a:solidFill>
                  <a:schemeClr val="hlink"/>
                </a:solidFill>
                <a:latin typeface="+mn-lt"/>
              </a:rPr>
              <a:t>Ήταν μέλη της ομάδας του </a:t>
            </a:r>
            <a:r>
              <a:rPr lang="en-US" sz="2200" kern="0" dirty="0" smtClean="0">
                <a:solidFill>
                  <a:schemeClr val="hlink"/>
                </a:solidFill>
                <a:latin typeface="+mn-lt"/>
              </a:rPr>
              <a:t>Palo </a:t>
            </a:r>
            <a:r>
              <a:rPr lang="en-US" sz="2200" kern="0" dirty="0">
                <a:solidFill>
                  <a:schemeClr val="hlink"/>
                </a:solidFill>
                <a:latin typeface="+mn-lt"/>
              </a:rPr>
              <a:t>Alto </a:t>
            </a:r>
            <a:r>
              <a:rPr lang="el-GR" sz="2200" kern="0" dirty="0" smtClean="0">
                <a:solidFill>
                  <a:schemeClr val="hlink"/>
                </a:solidFill>
                <a:latin typeface="+mn-lt"/>
              </a:rPr>
              <a:t>που ανακάλυψαν την Ο.Θ. ενώ μελετούσαν τη σχιζοφρένεια</a:t>
            </a:r>
            <a:r>
              <a:rPr lang="en-US" sz="2200" kern="0" dirty="0" smtClean="0">
                <a:solidFill>
                  <a:schemeClr val="hlink"/>
                </a:solidFill>
                <a:latin typeface="+mn-lt"/>
              </a:rPr>
              <a:t>.</a:t>
            </a:r>
            <a:endParaRPr lang="en-US" sz="2200" kern="0" dirty="0">
              <a:solidFill>
                <a:schemeClr val="hlink"/>
              </a:solidFill>
              <a:latin typeface="+mn-lt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l-GR" sz="2200" kern="0" dirty="0" smtClean="0">
                <a:solidFill>
                  <a:schemeClr val="hlink"/>
                </a:solidFill>
                <a:latin typeface="+mn-lt"/>
              </a:rPr>
              <a:t>Η έννοια της οικογενειακής ομοιόστασης (</a:t>
            </a:r>
            <a:r>
              <a:rPr lang="en-US" sz="2200" kern="0" dirty="0" smtClean="0">
                <a:solidFill>
                  <a:schemeClr val="hlink"/>
                </a:solidFill>
                <a:latin typeface="+mn-lt"/>
              </a:rPr>
              <a:t>family homeostasis</a:t>
            </a:r>
            <a:r>
              <a:rPr lang="el-GR" sz="2200" kern="0" dirty="0" smtClean="0">
                <a:solidFill>
                  <a:schemeClr val="hlink"/>
                </a:solidFill>
                <a:latin typeface="+mn-lt"/>
              </a:rPr>
              <a:t>) του</a:t>
            </a:r>
            <a:r>
              <a:rPr lang="en-US" sz="2200" kern="0" dirty="0" smtClean="0">
                <a:solidFill>
                  <a:schemeClr val="hlink"/>
                </a:solidFill>
                <a:latin typeface="+mn-lt"/>
              </a:rPr>
              <a:t> Jackson </a:t>
            </a:r>
            <a:r>
              <a:rPr lang="el-GR" sz="2200" kern="0" dirty="0" smtClean="0">
                <a:solidFill>
                  <a:schemeClr val="hlink"/>
                </a:solidFill>
                <a:latin typeface="+mn-lt"/>
              </a:rPr>
              <a:t>ορίζει τις οικογένειες ως μονάδες που αντιστέκονται στην αλλαγή –μία ιδέα που κυριάρχησε στην Ο.Θ. για 30 χρόνια.</a:t>
            </a:r>
            <a:endParaRPr lang="en-US" sz="2200" kern="0" dirty="0">
              <a:solidFill>
                <a:schemeClr val="hlink"/>
              </a:solidFill>
              <a:latin typeface="+mn-lt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l-GR" sz="2200" kern="0" dirty="0" smtClean="0">
                <a:solidFill>
                  <a:schemeClr val="hlink"/>
                </a:solidFill>
                <a:latin typeface="+mn-lt"/>
              </a:rPr>
              <a:t>Ο </a:t>
            </a:r>
            <a:r>
              <a:rPr lang="en-US" sz="2200" kern="0" dirty="0" smtClean="0">
                <a:solidFill>
                  <a:schemeClr val="hlink"/>
                </a:solidFill>
                <a:latin typeface="+mn-lt"/>
              </a:rPr>
              <a:t>Haley </a:t>
            </a:r>
            <a:r>
              <a:rPr lang="el-GR" sz="2200" kern="0" dirty="0" smtClean="0">
                <a:solidFill>
                  <a:schemeClr val="hlink"/>
                </a:solidFill>
                <a:latin typeface="+mn-lt"/>
              </a:rPr>
              <a:t>θεώρησε όλες τις συμπεριφορές, ακόμα και τις συμπτωματικές, ως φυσιολογικές (</a:t>
            </a:r>
            <a:r>
              <a:rPr lang="en-US" sz="2200" kern="0" dirty="0" smtClean="0">
                <a:solidFill>
                  <a:schemeClr val="hlink"/>
                </a:solidFill>
                <a:latin typeface="+mn-lt"/>
              </a:rPr>
              <a:t>“</a:t>
            </a:r>
            <a:r>
              <a:rPr lang="en-US" sz="2200" kern="0" dirty="0">
                <a:solidFill>
                  <a:schemeClr val="hlink"/>
                </a:solidFill>
                <a:latin typeface="+mn-lt"/>
              </a:rPr>
              <a:t>normal</a:t>
            </a:r>
            <a:r>
              <a:rPr lang="en-US" sz="2200" kern="0" dirty="0" smtClean="0">
                <a:solidFill>
                  <a:schemeClr val="hlink"/>
                </a:solidFill>
                <a:latin typeface="+mn-lt"/>
              </a:rPr>
              <a:t>”</a:t>
            </a:r>
            <a:r>
              <a:rPr lang="el-GR" sz="2200" kern="0" dirty="0" smtClean="0">
                <a:solidFill>
                  <a:schemeClr val="hlink"/>
                </a:solidFill>
                <a:latin typeface="+mn-lt"/>
              </a:rPr>
              <a:t>) δεδομένου του πλαισίου τους.</a:t>
            </a:r>
            <a:endParaRPr lang="en-US" sz="2200" kern="0" dirty="0">
              <a:solidFill>
                <a:schemeClr val="hlink"/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71800" y="2956547"/>
            <a:ext cx="3106738" cy="39014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609600"/>
            <a:ext cx="7848600" cy="1143000"/>
          </a:xfrm>
        </p:spPr>
        <p:txBody>
          <a:bodyPr/>
          <a:lstStyle/>
          <a:p>
            <a:pPr eaLnBrk="1" hangingPunct="1"/>
            <a:r>
              <a:rPr lang="el-GR" sz="4000" dirty="0" smtClean="0"/>
              <a:t>Το πρώτο περιοδικό για την Ο.Θ.:</a:t>
            </a:r>
            <a:endParaRPr lang="en-US" sz="4000" dirty="0" smtClean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533400" y="1981200"/>
            <a:ext cx="7315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n-US" sz="3000" i="1" kern="0" dirty="0">
                <a:solidFill>
                  <a:schemeClr val="hlink"/>
                </a:solidFill>
                <a:latin typeface="+mn-lt"/>
              </a:rPr>
              <a:t>Family </a:t>
            </a:r>
            <a:r>
              <a:rPr lang="en-US" sz="3000" i="1" kern="0" dirty="0" smtClean="0">
                <a:solidFill>
                  <a:schemeClr val="hlink"/>
                </a:solidFill>
                <a:latin typeface="+mn-lt"/>
              </a:rPr>
              <a:t>Process</a:t>
            </a:r>
            <a:r>
              <a:rPr lang="el-GR" sz="3000" i="1" kern="0" dirty="0" smtClean="0">
                <a:solidFill>
                  <a:schemeClr val="hlink"/>
                </a:solidFill>
                <a:latin typeface="+mn-lt"/>
              </a:rPr>
              <a:t> </a:t>
            </a:r>
            <a:r>
              <a:rPr lang="el-GR" sz="3000" kern="0" dirty="0" smtClean="0">
                <a:solidFill>
                  <a:schemeClr val="hlink"/>
                </a:solidFill>
                <a:latin typeface="+mn-lt"/>
              </a:rPr>
              <a:t>(</a:t>
            </a:r>
            <a:r>
              <a:rPr lang="en-US" sz="3000" kern="0" dirty="0" smtClean="0">
                <a:solidFill>
                  <a:srgbClr val="000000"/>
                </a:solidFill>
                <a:latin typeface="+mn-lt"/>
                <a:hlinkClick r:id="rId3"/>
              </a:rPr>
              <a:t>http://www.familyprocess.org/</a:t>
            </a:r>
            <a:r>
              <a:rPr lang="el-GR" sz="3000" kern="0" dirty="0" smtClean="0">
                <a:solidFill>
                  <a:srgbClr val="000000"/>
                </a:solidFill>
                <a:latin typeface="+mn-lt"/>
              </a:rPr>
              <a:t>) </a:t>
            </a:r>
            <a:endParaRPr lang="en-US" sz="3200" kern="0" dirty="0">
              <a:solidFill>
                <a:srgbClr val="000000"/>
              </a:solidFill>
              <a:latin typeface="+mn-lt"/>
            </a:endParaRPr>
          </a:p>
          <a:p>
            <a:pPr marL="742950" lvl="1" indent="-285750">
              <a:spcBef>
                <a:spcPct val="20000"/>
              </a:spcBef>
              <a:buFontTx/>
              <a:buChar char="–"/>
              <a:defRPr/>
            </a:pPr>
            <a:endParaRPr lang="en-US" sz="2800" i="1" kern="0" dirty="0">
              <a:solidFill>
                <a:schemeClr val="hlink"/>
              </a:solidFill>
              <a:latin typeface="+mn-lt"/>
            </a:endParaRPr>
          </a:p>
          <a:p>
            <a:pPr marL="742950" lvl="1" indent="-285750">
              <a:spcBef>
                <a:spcPct val="20000"/>
              </a:spcBef>
              <a:buFontTx/>
              <a:buChar char="–"/>
              <a:defRPr/>
            </a:pPr>
            <a:endParaRPr lang="en-US" sz="2800" i="1" kern="0" dirty="0">
              <a:solidFill>
                <a:schemeClr val="hlink"/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838200" y="762000"/>
            <a:ext cx="7772400" cy="2514600"/>
          </a:xfrm>
          <a:prstGeom prst="rect">
            <a:avLst/>
          </a:prstGeom>
          <a:noFill/>
          <a:ln w="38100" cap="rnd">
            <a:solidFill>
              <a:schemeClr val="folHlink"/>
            </a:solidFill>
            <a:prstDash val="sysDot"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4800" b="1" kern="0" dirty="0">
                <a:solidFill>
                  <a:schemeClr val="folHlink"/>
                </a:solidFill>
                <a:latin typeface="+mj-lt"/>
                <a:ea typeface="+mj-ea"/>
                <a:cs typeface="+mj-cs"/>
              </a:rPr>
              <a:t>IV. </a:t>
            </a:r>
            <a:r>
              <a:rPr lang="el-GR" sz="4800" b="1" kern="0" dirty="0" smtClean="0">
                <a:solidFill>
                  <a:schemeClr val="folHlink"/>
                </a:solidFill>
                <a:latin typeface="+mj-lt"/>
                <a:ea typeface="+mj-ea"/>
                <a:cs typeface="+mj-cs"/>
              </a:rPr>
              <a:t>Βασικές έννοιες της </a:t>
            </a:r>
            <a:r>
              <a:rPr lang="el-GR" sz="4800" b="1" kern="0" dirty="0" smtClean="0">
                <a:solidFill>
                  <a:schemeClr val="folHlink"/>
                </a:solidFill>
              </a:rPr>
              <a:t>Οικογενειακής </a:t>
            </a:r>
            <a:r>
              <a:rPr lang="el-GR" sz="4800" b="1" kern="0" dirty="0">
                <a:solidFill>
                  <a:schemeClr val="folHlink"/>
                </a:solidFill>
              </a:rPr>
              <a:t>Θεραπείας</a:t>
            </a:r>
            <a:endParaRPr lang="en-US" sz="4400" b="1" kern="0" dirty="0">
              <a:solidFill>
                <a:schemeClr val="folHlink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28675" name="Picture 7" descr="j0197594"/>
          <p:cNvPicPr>
            <a:picLocks noGrp="1" noChangeAspect="1" noChangeArrowheads="1"/>
          </p:cNvPicPr>
          <p:nvPr>
            <p:ph/>
          </p:nvPr>
        </p:nvPicPr>
        <p:blipFill>
          <a:blip r:embed="rId2"/>
          <a:srcRect/>
          <a:stretch>
            <a:fillRect/>
          </a:stretch>
        </p:blipFill>
        <p:spPr>
          <a:xfrm>
            <a:off x="1600200" y="3657600"/>
            <a:ext cx="5867400" cy="2362200"/>
          </a:xfr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457200"/>
            <a:ext cx="7772400" cy="1143000"/>
          </a:xfrm>
        </p:spPr>
        <p:txBody>
          <a:bodyPr/>
          <a:lstStyle/>
          <a:p>
            <a:pPr eaLnBrk="1" hangingPunct="1"/>
            <a:r>
              <a:rPr lang="el-GR" sz="4800" dirty="0" smtClean="0"/>
              <a:t>Τι είναι το σύστημα;</a:t>
            </a:r>
            <a:endParaRPr lang="en-US" sz="4000" dirty="0" smtClean="0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533400" y="1752600"/>
            <a:ext cx="82296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49263" indent="-449263">
              <a:lnSpc>
                <a:spcPct val="90000"/>
              </a:lnSpc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l-GR" sz="2600" dirty="0" smtClean="0">
                <a:solidFill>
                  <a:srgbClr val="0070C0"/>
                </a:solidFill>
                <a:latin typeface="+mn-lt"/>
              </a:rPr>
              <a:t>Μία ομάδα αλληλοεπηρεαζόμενων, </a:t>
            </a:r>
            <a:r>
              <a:rPr lang="el-GR" sz="2600" dirty="0" err="1" smtClean="0">
                <a:solidFill>
                  <a:srgbClr val="0070C0"/>
                </a:solidFill>
                <a:latin typeface="+mn-lt"/>
              </a:rPr>
              <a:t>αλληλοσχετι</a:t>
            </a:r>
            <a:r>
              <a:rPr lang="el-GR" sz="2600" dirty="0" smtClean="0">
                <a:solidFill>
                  <a:srgbClr val="0070C0"/>
                </a:solidFill>
                <a:latin typeface="+mn-lt"/>
              </a:rPr>
              <a:t>-</a:t>
            </a:r>
            <a:r>
              <a:rPr lang="el-GR" sz="2600" dirty="0" err="1" smtClean="0">
                <a:solidFill>
                  <a:srgbClr val="0070C0"/>
                </a:solidFill>
                <a:latin typeface="+mn-lt"/>
              </a:rPr>
              <a:t>ζόμενων</a:t>
            </a:r>
            <a:r>
              <a:rPr lang="el-GR" sz="2600" dirty="0" smtClean="0">
                <a:solidFill>
                  <a:srgbClr val="0070C0"/>
                </a:solidFill>
                <a:latin typeface="+mn-lt"/>
              </a:rPr>
              <a:t> ή αλληλοεξαρτώμενων στοιχείων ή μερών που λειτουργούν μαζί ως σύνολο για την επίτευξη ενός στόχου.</a:t>
            </a:r>
          </a:p>
          <a:p>
            <a:pPr marL="449263" indent="-449263">
              <a:lnSpc>
                <a:spcPct val="90000"/>
              </a:lnSpc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l-GR" sz="2600" dirty="0" smtClean="0">
                <a:solidFill>
                  <a:srgbClr val="0070C0"/>
                </a:solidFill>
                <a:latin typeface="+mn-lt"/>
              </a:rPr>
              <a:t>Όλα τα συστήματα έχουν κοινά στοιχεία: </a:t>
            </a:r>
            <a:endParaRPr lang="en-US" sz="2600" dirty="0">
              <a:solidFill>
                <a:srgbClr val="0070C0"/>
              </a:solidFill>
              <a:latin typeface="+mn-lt"/>
            </a:endParaRPr>
          </a:p>
          <a:p>
            <a:pPr marL="906463" lvl="1" indent="-449263">
              <a:lnSpc>
                <a:spcPct val="90000"/>
              </a:lnSpc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n-US" sz="2200" dirty="0">
                <a:solidFill>
                  <a:srgbClr val="0070C0"/>
                </a:solidFill>
                <a:latin typeface="+mn-lt"/>
              </a:rPr>
              <a:t>Input, Output, </a:t>
            </a:r>
            <a:r>
              <a:rPr lang="el-GR" sz="2200" dirty="0" smtClean="0">
                <a:solidFill>
                  <a:srgbClr val="0070C0"/>
                </a:solidFill>
                <a:latin typeface="+mn-lt"/>
              </a:rPr>
              <a:t>βρόγχους ανατροφοδότησης,</a:t>
            </a:r>
            <a:r>
              <a:rPr lang="en-US" sz="2200" dirty="0" smtClean="0">
                <a:solidFill>
                  <a:srgbClr val="0070C0"/>
                </a:solidFill>
                <a:latin typeface="+mn-lt"/>
              </a:rPr>
              <a:t> </a:t>
            </a:r>
            <a:r>
              <a:rPr lang="el-GR" sz="2200" dirty="0" smtClean="0">
                <a:solidFill>
                  <a:srgbClr val="0070C0"/>
                </a:solidFill>
                <a:latin typeface="+mn-lt"/>
              </a:rPr>
              <a:t>όρια, ισορροπία</a:t>
            </a:r>
            <a:r>
              <a:rPr lang="en-US" sz="2200" dirty="0" smtClean="0">
                <a:solidFill>
                  <a:srgbClr val="0070C0"/>
                </a:solidFill>
                <a:latin typeface="+mn-lt"/>
              </a:rPr>
              <a:t>.</a:t>
            </a:r>
            <a:endParaRPr lang="en-US" sz="2200" dirty="0">
              <a:solidFill>
                <a:srgbClr val="0070C0"/>
              </a:solidFill>
              <a:latin typeface="+mn-lt"/>
            </a:endParaRPr>
          </a:p>
          <a:p>
            <a:pPr marL="449263" indent="-449263">
              <a:lnSpc>
                <a:spcPct val="90000"/>
              </a:lnSpc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l-GR" sz="2600" dirty="0" smtClean="0">
                <a:solidFill>
                  <a:srgbClr val="0070C0"/>
                </a:solidFill>
                <a:latin typeface="+mn-lt"/>
              </a:rPr>
              <a:t>Τα μεγάλα συστήματα περιλαμβάνουν </a:t>
            </a:r>
            <a:r>
              <a:rPr lang="el-GR" sz="2600" dirty="0" err="1" smtClean="0">
                <a:solidFill>
                  <a:srgbClr val="0070C0"/>
                </a:solidFill>
                <a:latin typeface="+mn-lt"/>
              </a:rPr>
              <a:t>υποσυστή</a:t>
            </a:r>
            <a:r>
              <a:rPr lang="el-GR" sz="2600" dirty="0" smtClean="0">
                <a:solidFill>
                  <a:srgbClr val="0070C0"/>
                </a:solidFill>
                <a:latin typeface="+mn-lt"/>
              </a:rPr>
              <a:t>-</a:t>
            </a:r>
            <a:r>
              <a:rPr lang="el-GR" sz="2600" dirty="0" err="1" smtClean="0">
                <a:solidFill>
                  <a:srgbClr val="0070C0"/>
                </a:solidFill>
                <a:latin typeface="+mn-lt"/>
              </a:rPr>
              <a:t>ματα</a:t>
            </a:r>
            <a:r>
              <a:rPr lang="el-GR" sz="2600" dirty="0" smtClean="0">
                <a:solidFill>
                  <a:srgbClr val="0070C0"/>
                </a:solidFill>
                <a:latin typeface="+mn-lt"/>
              </a:rPr>
              <a:t>. Π.χ. η γη είναι ένα υποσύστημα του ηλιακού μας συστήματος, το οποίο είναι </a:t>
            </a:r>
            <a:r>
              <a:rPr lang="el-GR" sz="2600" dirty="0" smtClean="0">
                <a:solidFill>
                  <a:srgbClr val="0070C0"/>
                </a:solidFill>
              </a:rPr>
              <a:t>ένα υποσύστημα του Γαλαξία, το οποίο είναι ένα υποσύστημα του σύμπαντος.</a:t>
            </a:r>
            <a:endParaRPr lang="en-US" sz="2600" dirty="0">
              <a:solidFill>
                <a:srgbClr val="0070C0"/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85800"/>
            <a:ext cx="7772400" cy="1143000"/>
          </a:xfrm>
        </p:spPr>
        <p:txBody>
          <a:bodyPr/>
          <a:lstStyle/>
          <a:p>
            <a:pPr eaLnBrk="1" hangingPunct="1"/>
            <a:r>
              <a:rPr lang="el-GR" dirty="0" err="1" smtClean="0"/>
              <a:t>Συστημική</a:t>
            </a:r>
            <a:r>
              <a:rPr lang="el-GR" dirty="0" smtClean="0"/>
              <a:t> Θεωρία</a:t>
            </a:r>
            <a:endParaRPr lang="en-US" dirty="0" smtClean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l-GR" sz="2400" kern="0" dirty="0" smtClean="0">
                <a:solidFill>
                  <a:srgbClr val="0070C0"/>
                </a:solidFill>
                <a:latin typeface="+mn-lt"/>
              </a:rPr>
              <a:t>Προτάθηκε από τον </a:t>
            </a:r>
            <a:r>
              <a:rPr lang="en-US" sz="2400" kern="0" dirty="0" smtClean="0">
                <a:solidFill>
                  <a:srgbClr val="0070C0"/>
                </a:solidFill>
                <a:latin typeface="+mn-lt"/>
              </a:rPr>
              <a:t>Ludwig </a:t>
            </a:r>
            <a:r>
              <a:rPr lang="en-US" sz="2400" kern="0" dirty="0">
                <a:solidFill>
                  <a:srgbClr val="0070C0"/>
                </a:solidFill>
                <a:latin typeface="+mn-lt"/>
              </a:rPr>
              <a:t>von </a:t>
            </a:r>
            <a:r>
              <a:rPr lang="en-US" sz="2400" kern="0" dirty="0" err="1">
                <a:solidFill>
                  <a:srgbClr val="0070C0"/>
                </a:solidFill>
                <a:latin typeface="+mn-lt"/>
              </a:rPr>
              <a:t>Bartalanffy</a:t>
            </a:r>
            <a:r>
              <a:rPr lang="en-US" sz="2400" kern="0" dirty="0">
                <a:solidFill>
                  <a:srgbClr val="0070C0"/>
                </a:solidFill>
                <a:latin typeface="+mn-lt"/>
              </a:rPr>
              <a:t> </a:t>
            </a:r>
            <a:r>
              <a:rPr lang="el-GR" sz="2400" kern="0" dirty="0" smtClean="0">
                <a:solidFill>
                  <a:srgbClr val="0070C0"/>
                </a:solidFill>
                <a:latin typeface="+mn-lt"/>
              </a:rPr>
              <a:t>τη δεκαετία του ’</a:t>
            </a:r>
            <a:r>
              <a:rPr lang="en-US" sz="2400" kern="0" dirty="0" smtClean="0">
                <a:solidFill>
                  <a:srgbClr val="0070C0"/>
                </a:solidFill>
                <a:latin typeface="+mn-lt"/>
              </a:rPr>
              <a:t>40</a:t>
            </a:r>
            <a:r>
              <a:rPr lang="el-GR" sz="2400" kern="0" dirty="0" smtClean="0">
                <a:solidFill>
                  <a:srgbClr val="0070C0"/>
                </a:solidFill>
                <a:latin typeface="+mn-lt"/>
              </a:rPr>
              <a:t>.</a:t>
            </a:r>
            <a:r>
              <a:rPr lang="en-US" sz="2400" kern="0" dirty="0" smtClean="0">
                <a:solidFill>
                  <a:srgbClr val="0070C0"/>
                </a:solidFill>
                <a:latin typeface="+mn-lt"/>
              </a:rPr>
              <a:t> </a:t>
            </a:r>
            <a:endParaRPr lang="el-GR" sz="2400" kern="0" dirty="0" smtClean="0">
              <a:solidFill>
                <a:srgbClr val="0070C0"/>
              </a:solidFill>
              <a:latin typeface="+mn-lt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l-GR" sz="2400" kern="0" dirty="0" smtClean="0">
                <a:solidFill>
                  <a:srgbClr val="0070C0"/>
                </a:solidFill>
                <a:latin typeface="+mn-lt"/>
              </a:rPr>
              <a:t>Δύο υποθέσεις:</a:t>
            </a:r>
            <a:endParaRPr lang="en-US" sz="2400" dirty="0">
              <a:solidFill>
                <a:srgbClr val="0070C0"/>
              </a:solidFill>
              <a:latin typeface="+mn-lt"/>
            </a:endParaRPr>
          </a:p>
          <a:p>
            <a:pPr marL="800100" lvl="1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2400" dirty="0">
                <a:solidFill>
                  <a:srgbClr val="0070C0"/>
                </a:solidFill>
                <a:latin typeface="+mn-lt"/>
              </a:rPr>
              <a:t>1. </a:t>
            </a:r>
            <a:r>
              <a:rPr lang="el-GR" sz="2400" dirty="0" smtClean="0">
                <a:solidFill>
                  <a:srgbClr val="0070C0"/>
                </a:solidFill>
                <a:latin typeface="+mn-lt"/>
              </a:rPr>
              <a:t>όλα τα φαινόμενα μπορούν να θεωρηθούν ως ένα πλέγμα σχέσεων μεταξύ των στοιχείων που τα αποτελούν</a:t>
            </a:r>
            <a:r>
              <a:rPr lang="en-US" sz="2400" dirty="0" smtClean="0">
                <a:solidFill>
                  <a:srgbClr val="0070C0"/>
                </a:solidFill>
                <a:latin typeface="+mn-lt"/>
              </a:rPr>
              <a:t>.</a:t>
            </a:r>
            <a:endParaRPr lang="en-US" sz="2400" dirty="0">
              <a:solidFill>
                <a:srgbClr val="0070C0"/>
              </a:solidFill>
              <a:latin typeface="+mn-lt"/>
            </a:endParaRPr>
          </a:p>
          <a:p>
            <a:pPr marL="800100" lvl="1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2400" dirty="0">
                <a:solidFill>
                  <a:srgbClr val="0070C0"/>
                </a:solidFill>
                <a:latin typeface="+mn-lt"/>
              </a:rPr>
              <a:t>2. </a:t>
            </a:r>
            <a:r>
              <a:rPr lang="el-GR" sz="2400" dirty="0" smtClean="0">
                <a:solidFill>
                  <a:srgbClr val="0070C0"/>
                </a:solidFill>
              </a:rPr>
              <a:t>όλα τα συστήματα έχουν κοινά μοντέλα, συμπεριφορές και ιδιότητες που μπορούν να κατανοηθούν και να χρησιμοποιηθούν για την ανάπτυξη περισσότερης ενόρασης</a:t>
            </a:r>
            <a:r>
              <a:rPr lang="en-US" sz="2400" dirty="0" smtClean="0">
                <a:solidFill>
                  <a:srgbClr val="0070C0"/>
                </a:solidFill>
                <a:latin typeface="+mn-lt"/>
              </a:rPr>
              <a:t>.</a:t>
            </a:r>
            <a:endParaRPr lang="en-US" sz="2400" dirty="0">
              <a:solidFill>
                <a:srgbClr val="0070C0"/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457200"/>
            <a:ext cx="7772400" cy="1143000"/>
          </a:xfrm>
        </p:spPr>
        <p:txBody>
          <a:bodyPr/>
          <a:lstStyle/>
          <a:p>
            <a:pPr eaLnBrk="1" hangingPunct="1"/>
            <a:r>
              <a:rPr lang="el-GR" sz="4000" dirty="0" smtClean="0"/>
              <a:t>Έ</a:t>
            </a:r>
            <a:r>
              <a:rPr lang="el-GR" sz="4000" kern="0" dirty="0" smtClean="0">
                <a:solidFill>
                  <a:schemeClr val="folHlink"/>
                </a:solidFill>
                <a:latin typeface="+mj-lt"/>
                <a:ea typeface="+mj-ea"/>
                <a:cs typeface="+mj-cs"/>
              </a:rPr>
              <a:t>ννοιες της </a:t>
            </a:r>
            <a:r>
              <a:rPr lang="el-GR" sz="4000" kern="0" dirty="0" smtClean="0">
                <a:solidFill>
                  <a:schemeClr val="folHlink"/>
                </a:solidFill>
              </a:rPr>
              <a:t>Οικογενειακής Θεραπείας</a:t>
            </a:r>
            <a:endParaRPr lang="en-US" sz="4000" dirty="0" smtClean="0"/>
          </a:p>
        </p:txBody>
      </p:sp>
      <p:sp>
        <p:nvSpPr>
          <p:cNvPr id="31747" name="Rectangle 3"/>
          <p:cNvSpPr txBox="1">
            <a:spLocks noChangeArrowheads="1"/>
          </p:cNvSpPr>
          <p:nvPr/>
        </p:nvSpPr>
        <p:spPr bwMode="auto">
          <a:xfrm>
            <a:off x="457200" y="1752600"/>
            <a:ext cx="63246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l-GR" sz="2400" dirty="0" smtClean="0">
                <a:solidFill>
                  <a:srgbClr val="0070C0"/>
                </a:solidFill>
              </a:rPr>
              <a:t>Η οικογενειακή </a:t>
            </a:r>
            <a:r>
              <a:rPr lang="el-GR" sz="2400" dirty="0" err="1" smtClean="0">
                <a:solidFill>
                  <a:srgbClr val="0070C0"/>
                </a:solidFill>
              </a:rPr>
              <a:t>συστημική</a:t>
            </a:r>
            <a:r>
              <a:rPr lang="el-GR" sz="2400" dirty="0" smtClean="0">
                <a:solidFill>
                  <a:srgbClr val="0070C0"/>
                </a:solidFill>
              </a:rPr>
              <a:t> θεωρία προτείνει:</a:t>
            </a:r>
            <a:endParaRPr lang="en-US" sz="2400" dirty="0">
              <a:solidFill>
                <a:srgbClr val="0070C0"/>
              </a:solidFill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l-GR" sz="2400" dirty="0" smtClean="0">
                <a:solidFill>
                  <a:srgbClr val="0070C0"/>
                </a:solidFill>
              </a:rPr>
              <a:t>Το άτομο δεν μπορεί να κατανοηθεί χωριστά από τα υπόλοιπα</a:t>
            </a:r>
            <a:endParaRPr lang="en-US" sz="2400" dirty="0">
              <a:solidFill>
                <a:srgbClr val="0070C0"/>
              </a:solidFill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l-GR" sz="2400" dirty="0" smtClean="0">
                <a:solidFill>
                  <a:srgbClr val="0070C0"/>
                </a:solidFill>
              </a:rPr>
              <a:t>Οι οικογένειες είναι </a:t>
            </a:r>
            <a:r>
              <a:rPr lang="el-GR" sz="2400" b="1" u="sng" dirty="0" smtClean="0">
                <a:solidFill>
                  <a:srgbClr val="0070C0"/>
                </a:solidFill>
              </a:rPr>
              <a:t>συστήματα </a:t>
            </a:r>
            <a:r>
              <a:rPr lang="el-GR" sz="2400" dirty="0" err="1" smtClean="0">
                <a:solidFill>
                  <a:srgbClr val="0070C0"/>
                </a:solidFill>
              </a:rPr>
              <a:t>αλληλο</a:t>
            </a:r>
            <a:r>
              <a:rPr lang="el-GR" sz="2400" dirty="0" smtClean="0">
                <a:solidFill>
                  <a:srgbClr val="0070C0"/>
                </a:solidFill>
              </a:rPr>
              <a:t>-συνδεόμενων και αλληλοεξαρτώμενων ατόμων και κανένα από τα οποία δεν μπορεί κατανοηθεί χωριστά από τα άλλα.</a:t>
            </a:r>
            <a:endParaRPr lang="en-US" sz="2400" dirty="0">
              <a:solidFill>
                <a:srgbClr val="0070C0"/>
              </a:solidFill>
            </a:endParaRPr>
          </a:p>
        </p:txBody>
      </p:sp>
      <p:pic>
        <p:nvPicPr>
          <p:cNvPr id="3174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34200" y="1981200"/>
            <a:ext cx="18415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381000" y="4495800"/>
            <a:ext cx="84582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l-GR" sz="2500" kern="0" dirty="0" smtClean="0">
                <a:solidFill>
                  <a:schemeClr val="hlink"/>
                </a:solidFill>
                <a:latin typeface="+mn-lt"/>
              </a:rPr>
              <a:t>Το οικογενειακό </a:t>
            </a:r>
            <a:r>
              <a:rPr lang="el-GR" sz="2500" b="1" i="1" kern="0" dirty="0" smtClean="0">
                <a:solidFill>
                  <a:schemeClr val="hlink"/>
                </a:solidFill>
                <a:latin typeface="+mn-lt"/>
              </a:rPr>
              <a:t>σύστημα </a:t>
            </a:r>
            <a:r>
              <a:rPr lang="el-GR" sz="2500" kern="0" dirty="0" smtClean="0">
                <a:solidFill>
                  <a:schemeClr val="hlink"/>
                </a:solidFill>
                <a:latin typeface="+mn-lt"/>
              </a:rPr>
              <a:t>έχει δικά του χαρακτηριστικά</a:t>
            </a:r>
            <a:r>
              <a:rPr lang="en-US" sz="2500" kern="0" dirty="0" smtClean="0">
                <a:solidFill>
                  <a:schemeClr val="hlink"/>
                </a:solidFill>
                <a:latin typeface="+mn-lt"/>
              </a:rPr>
              <a:t>.</a:t>
            </a:r>
            <a:endParaRPr lang="en-US" sz="2500" kern="0" dirty="0">
              <a:solidFill>
                <a:schemeClr val="hlink"/>
              </a:solidFill>
              <a:latin typeface="+mn-lt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l-GR" sz="2500" kern="0" dirty="0" smtClean="0">
                <a:solidFill>
                  <a:schemeClr val="hlink"/>
                </a:solidFill>
                <a:latin typeface="+mn-lt"/>
              </a:rPr>
              <a:t>Πολλά προβλήματα είναι το προϊόν των σχέσεων που τα περιβάλλουν</a:t>
            </a:r>
            <a:r>
              <a:rPr lang="en-US" sz="2500" kern="0" dirty="0" smtClean="0">
                <a:solidFill>
                  <a:schemeClr val="hlink"/>
                </a:solidFill>
                <a:latin typeface="+mn-lt"/>
              </a:rPr>
              <a:t>.</a:t>
            </a:r>
            <a:endParaRPr lang="en-US" sz="2500" kern="0" dirty="0">
              <a:solidFill>
                <a:schemeClr val="hlink"/>
              </a:solidFill>
              <a:latin typeface="+mn-lt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l-GR" sz="2500" kern="0" dirty="0" smtClean="0">
                <a:solidFill>
                  <a:schemeClr val="hlink"/>
                </a:solidFill>
                <a:latin typeface="+mn-lt"/>
              </a:rPr>
              <a:t>Η εστίαση της παρέμβασης είναι στις </a:t>
            </a:r>
            <a:r>
              <a:rPr lang="el-GR" sz="2500" b="1" kern="0" dirty="0" smtClean="0">
                <a:solidFill>
                  <a:schemeClr val="hlink"/>
                </a:solidFill>
                <a:latin typeface="+mn-lt"/>
              </a:rPr>
              <a:t>αλληλεπιδράσεις μέσα και μεταξύ των συστημάτων και των ατόμων</a:t>
            </a:r>
            <a:r>
              <a:rPr lang="en-US" sz="2500" kern="0" dirty="0" smtClean="0">
                <a:solidFill>
                  <a:schemeClr val="hlink"/>
                </a:solidFill>
                <a:latin typeface="+mn-lt"/>
              </a:rPr>
              <a:t>.</a:t>
            </a:r>
            <a:endParaRPr lang="en-US" sz="2500" kern="0" dirty="0">
              <a:solidFill>
                <a:schemeClr val="hlink"/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pPr eaLnBrk="1" hangingPunct="1"/>
            <a:r>
              <a:rPr lang="el-GR" sz="4000" dirty="0" smtClean="0"/>
              <a:t>Τι σημαίνει ότι η οικογένεια είναι ένα </a:t>
            </a:r>
            <a:r>
              <a:rPr lang="el-GR" sz="4000" b="1" u="sng" dirty="0" smtClean="0"/>
              <a:t>σύστημα</a:t>
            </a:r>
            <a:r>
              <a:rPr lang="el-GR" sz="4000" dirty="0" smtClean="0"/>
              <a:t>;</a:t>
            </a:r>
            <a:endParaRPr lang="en-US" sz="4000" dirty="0" smtClean="0"/>
          </a:p>
        </p:txBody>
      </p:sp>
      <p:sp>
        <p:nvSpPr>
          <p:cNvPr id="7" name="Rectangle 6"/>
          <p:cNvSpPr txBox="1">
            <a:spLocks noChangeArrowheads="1"/>
          </p:cNvSpPr>
          <p:nvPr/>
        </p:nvSpPr>
        <p:spPr bwMode="auto">
          <a:xfrm>
            <a:off x="457200" y="1752600"/>
            <a:ext cx="6096000" cy="437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l-GR" sz="2600" kern="0" dirty="0" smtClean="0">
                <a:solidFill>
                  <a:schemeClr val="hlink"/>
                </a:solidFill>
                <a:latin typeface="+mn-lt"/>
              </a:rPr>
              <a:t>Σκεφτείτε ένα εκκρεμές</a:t>
            </a:r>
            <a:r>
              <a:rPr lang="en-US" sz="2600" kern="0" dirty="0" smtClean="0">
                <a:solidFill>
                  <a:schemeClr val="hlink"/>
                </a:solidFill>
                <a:latin typeface="+mn-lt"/>
              </a:rPr>
              <a:t>.  </a:t>
            </a:r>
            <a:endParaRPr lang="el-GR" sz="2600" kern="0" dirty="0" smtClean="0">
              <a:solidFill>
                <a:schemeClr val="hlink"/>
              </a:solidFill>
              <a:latin typeface="+mn-lt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l-GR" sz="2600" kern="0" dirty="0" smtClean="0">
                <a:solidFill>
                  <a:schemeClr val="hlink"/>
                </a:solidFill>
                <a:latin typeface="+mn-lt"/>
              </a:rPr>
              <a:t>Όταν κινείται ένα τμήμα του, όλα τα υπόλοιπα επίσης κινούνται</a:t>
            </a:r>
            <a:r>
              <a:rPr lang="en-US" sz="2600" kern="0" dirty="0" smtClean="0">
                <a:solidFill>
                  <a:schemeClr val="hlink"/>
                </a:solidFill>
                <a:latin typeface="+mn-lt"/>
              </a:rPr>
              <a:t>!  </a:t>
            </a:r>
            <a:r>
              <a:rPr lang="el-GR" sz="2600" kern="0" dirty="0" smtClean="0">
                <a:solidFill>
                  <a:schemeClr val="hlink"/>
                </a:solidFill>
                <a:latin typeface="+mn-lt"/>
              </a:rPr>
              <a:t>Δεν υπάρχουν χωριστά το ένα από τα άλλα και η κίνηση σε οποιοδήποτε μέρος του «συστήματος» θα επηρεάσει όλα τα υπόλοιπα μέρη του συστήματος.</a:t>
            </a:r>
            <a:endParaRPr lang="en-US" sz="2600" kern="0" dirty="0">
              <a:solidFill>
                <a:schemeClr val="hlink"/>
              </a:solidFill>
              <a:latin typeface="+mn-lt"/>
            </a:endParaRPr>
          </a:p>
        </p:txBody>
      </p:sp>
      <p:pic>
        <p:nvPicPr>
          <p:cNvPr id="32772" name="Picture 4" descr="42mvhpbx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00800" y="2057400"/>
            <a:ext cx="2373312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/>
            <a:r>
              <a:rPr lang="el-GR" dirty="0" smtClean="0"/>
              <a:t>Ιστορία της οικογενειακής θεραπείας</a:t>
            </a:r>
            <a:endParaRPr lang="en-US" dirty="0" smtClean="0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152400" y="1600200"/>
            <a:ext cx="8763000" cy="453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l-GR" sz="2800" kern="0" dirty="0" smtClean="0">
                <a:solidFill>
                  <a:schemeClr val="hlink"/>
                </a:solidFill>
                <a:latin typeface="+mn-lt"/>
              </a:rPr>
              <a:t>Οι πρώτες ψυχοθεραπευτικές προσεγγίσεις εστίαζαν στο άτομο και στην σχέση ασθενή-θεραπευτή για τη θεραπεία των ψυχικών διαταραχών. </a:t>
            </a:r>
            <a:endParaRPr lang="en-US" sz="2800" kern="0" dirty="0">
              <a:solidFill>
                <a:schemeClr val="hlink"/>
              </a:solidFill>
              <a:latin typeface="+mn-lt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l-GR" sz="2800" kern="0" dirty="0" smtClean="0">
                <a:solidFill>
                  <a:schemeClr val="hlink"/>
                </a:solidFill>
                <a:latin typeface="+mn-lt"/>
              </a:rPr>
              <a:t>Αν και οι θεωρητικοί αντιλαμβάνονταν ότι η οικογένεια επηρεάζει την ανάπτυξη της προσωπικό-</a:t>
            </a:r>
            <a:r>
              <a:rPr lang="el-GR" sz="2800" kern="0" dirty="0" err="1" smtClean="0">
                <a:solidFill>
                  <a:schemeClr val="hlink"/>
                </a:solidFill>
                <a:latin typeface="+mn-lt"/>
              </a:rPr>
              <a:t>τητας</a:t>
            </a:r>
            <a:r>
              <a:rPr lang="el-GR" sz="2800" kern="0" dirty="0" smtClean="0">
                <a:solidFill>
                  <a:schemeClr val="hlink"/>
                </a:solidFill>
                <a:latin typeface="+mn-lt"/>
              </a:rPr>
              <a:t> του ατόμου, θεωρούσαν ότι οι σημαντικότεροι παράγοντες που κυβερνούν την ανθρώπινη συμπεριφορά είναι εσωτερικοί και υποκειμενικοί. </a:t>
            </a:r>
            <a:endParaRPr lang="en-US" sz="2800" kern="0" dirty="0">
              <a:solidFill>
                <a:schemeClr val="hlink"/>
              </a:solidFill>
              <a:latin typeface="+mn-lt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l-GR" sz="2800" kern="0" dirty="0" smtClean="0">
                <a:solidFill>
                  <a:schemeClr val="hlink"/>
                </a:solidFill>
                <a:latin typeface="+mn-lt"/>
              </a:rPr>
              <a:t>Επομένως η θεραπεία εστιάζονταν στις συγκρούσεις και στις καταστρεπτικές αλληλεπιδράσεις στην πατρική οικογένεια. </a:t>
            </a:r>
            <a:endParaRPr lang="en-US" sz="2800" kern="0" dirty="0">
              <a:solidFill>
                <a:schemeClr val="hlink"/>
              </a:solidFill>
              <a:latin typeface="+mn-lt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l-GR" sz="2800" kern="0" dirty="0" smtClean="0">
                <a:solidFill>
                  <a:schemeClr val="hlink"/>
                </a:solidFill>
                <a:latin typeface="+mn-lt"/>
              </a:rPr>
              <a:t>Οι ασθενείς αντιμετωπίζονταν χωριστά από την οικογένειά τους.</a:t>
            </a:r>
            <a:endParaRPr lang="en-US" sz="2800" kern="0" dirty="0">
              <a:solidFill>
                <a:schemeClr val="hlink"/>
              </a:solidFill>
              <a:latin typeface="+mn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sz="4800" dirty="0" err="1" smtClean="0"/>
              <a:t>Συστημικές</a:t>
            </a:r>
            <a:r>
              <a:rPr lang="el-GR" sz="4800" dirty="0" smtClean="0"/>
              <a:t> έννοιες</a:t>
            </a:r>
            <a:endParaRPr lang="en-US" sz="4000" dirty="0" smtClean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381000" y="1828800"/>
            <a:ext cx="8229600" cy="453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l-GR" sz="2800" b="1" kern="0" dirty="0" smtClean="0">
                <a:solidFill>
                  <a:schemeClr val="hlink"/>
                </a:solidFill>
                <a:latin typeface="+mn-lt"/>
              </a:rPr>
              <a:t>Ανοικτά συστήματα</a:t>
            </a:r>
            <a:endParaRPr lang="en-US" sz="2800" b="1" kern="0" dirty="0">
              <a:solidFill>
                <a:schemeClr val="hlink"/>
              </a:solidFill>
              <a:latin typeface="+mn-lt"/>
            </a:endParaRPr>
          </a:p>
          <a:p>
            <a:pPr marL="742950" lvl="1" indent="-285750">
              <a:spcBef>
                <a:spcPct val="20000"/>
              </a:spcBef>
              <a:buFontTx/>
              <a:buChar char="–"/>
              <a:defRPr/>
            </a:pPr>
            <a:r>
              <a:rPr lang="el-GR" sz="2400" kern="0" dirty="0" smtClean="0">
                <a:solidFill>
                  <a:schemeClr val="hlink"/>
                </a:solidFill>
                <a:latin typeface="+mn-lt"/>
              </a:rPr>
              <a:t>Επιτρέπουν την εισροή νέας πληροφορίας</a:t>
            </a:r>
            <a:endParaRPr lang="en-US" sz="2400" kern="0" dirty="0">
              <a:solidFill>
                <a:schemeClr val="hlink"/>
              </a:solidFill>
              <a:latin typeface="+mn-lt"/>
            </a:endParaRPr>
          </a:p>
          <a:p>
            <a:pPr marL="742950" lvl="1" indent="-285750">
              <a:spcBef>
                <a:spcPct val="20000"/>
              </a:spcBef>
              <a:buFontTx/>
              <a:buChar char="–"/>
              <a:defRPr/>
            </a:pPr>
            <a:r>
              <a:rPr lang="el-GR" sz="2400" kern="0" dirty="0" smtClean="0">
                <a:solidFill>
                  <a:schemeClr val="hlink"/>
                </a:solidFill>
                <a:latin typeface="+mn-lt"/>
              </a:rPr>
              <a:t>Είναι προτιμότερα των κλειστών </a:t>
            </a:r>
            <a:endParaRPr lang="en-US" sz="2400" kern="0" dirty="0">
              <a:solidFill>
                <a:schemeClr val="hlink"/>
              </a:solidFill>
              <a:latin typeface="+mn-lt"/>
            </a:endParaRPr>
          </a:p>
          <a:p>
            <a:pPr marL="742950" lvl="1" indent="-285750">
              <a:spcBef>
                <a:spcPct val="20000"/>
              </a:spcBef>
              <a:buFontTx/>
              <a:buChar char="–"/>
              <a:defRPr/>
            </a:pPr>
            <a:r>
              <a:rPr lang="el-GR" sz="2400" kern="0" dirty="0" smtClean="0">
                <a:solidFill>
                  <a:schemeClr val="hlink"/>
                </a:solidFill>
                <a:latin typeface="+mn-lt"/>
              </a:rPr>
              <a:t>Επιτρέπουν τη θεώρηση των καταστάσεων από διαφορετικές οπτικές</a:t>
            </a:r>
            <a:endParaRPr lang="en-US" sz="2400" kern="0" dirty="0" smtClean="0">
              <a:solidFill>
                <a:schemeClr val="hlink"/>
              </a:solidFill>
              <a:latin typeface="+mn-lt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l-GR" sz="2800" b="1" kern="0" dirty="0" smtClean="0">
                <a:solidFill>
                  <a:schemeClr val="hlink"/>
                </a:solidFill>
              </a:rPr>
              <a:t>Κλειστά συστήματα</a:t>
            </a:r>
            <a:endParaRPr lang="en-US" sz="2800" b="1" kern="0" dirty="0" smtClean="0">
              <a:solidFill>
                <a:schemeClr val="hlink"/>
              </a:solidFill>
            </a:endParaRPr>
          </a:p>
          <a:p>
            <a:pPr marL="742950" lvl="1" indent="-285750">
              <a:spcBef>
                <a:spcPct val="20000"/>
              </a:spcBef>
              <a:buFontTx/>
              <a:buChar char="–"/>
              <a:defRPr/>
            </a:pPr>
            <a:r>
              <a:rPr lang="el-GR" sz="2400" kern="0" dirty="0" smtClean="0">
                <a:solidFill>
                  <a:schemeClr val="hlink"/>
                </a:solidFill>
                <a:latin typeface="+mn-lt"/>
              </a:rPr>
              <a:t>Ανακυκλώνεται η πληροφορία εσωτερικά</a:t>
            </a:r>
            <a:endParaRPr lang="en-US" sz="2400" kern="0" dirty="0">
              <a:solidFill>
                <a:schemeClr val="hlink"/>
              </a:solidFill>
              <a:latin typeface="+mn-lt"/>
            </a:endParaRPr>
          </a:p>
          <a:p>
            <a:pPr marL="742950" lvl="1" indent="-285750">
              <a:spcBef>
                <a:spcPct val="20000"/>
              </a:spcBef>
              <a:buFontTx/>
              <a:buChar char="–"/>
              <a:defRPr/>
            </a:pPr>
            <a:r>
              <a:rPr lang="el-GR" sz="2400" kern="0" dirty="0" smtClean="0">
                <a:solidFill>
                  <a:schemeClr val="hlink"/>
                </a:solidFill>
                <a:latin typeface="+mn-lt"/>
              </a:rPr>
              <a:t>Αυτοί που βρίσκονται εκτός συστήματος θεωρούνται ότι δεν μπορούν να συνεισφέρουν τίποτε στο σύστημα </a:t>
            </a:r>
            <a:r>
              <a:rPr lang="en-US" sz="2400" kern="0" dirty="0" smtClean="0">
                <a:solidFill>
                  <a:schemeClr val="hlink"/>
                </a:solidFill>
                <a:latin typeface="+mn-lt"/>
              </a:rPr>
              <a:t>(</a:t>
            </a:r>
            <a:r>
              <a:rPr lang="el-GR" sz="2400" kern="0" dirty="0" smtClean="0">
                <a:solidFill>
                  <a:schemeClr val="hlink"/>
                </a:solidFill>
                <a:latin typeface="+mn-lt"/>
              </a:rPr>
              <a:t>π.χ.</a:t>
            </a:r>
            <a:r>
              <a:rPr lang="en-US" sz="2400" kern="0" dirty="0" smtClean="0">
                <a:solidFill>
                  <a:schemeClr val="hlink"/>
                </a:solidFill>
                <a:latin typeface="+mn-lt"/>
              </a:rPr>
              <a:t> </a:t>
            </a:r>
            <a:r>
              <a:rPr lang="el-GR" sz="2400" kern="0" dirty="0" smtClean="0">
                <a:solidFill>
                  <a:schemeClr val="hlink"/>
                </a:solidFill>
                <a:latin typeface="+mn-lt"/>
              </a:rPr>
              <a:t>«Δεν καταλαβαίνουν πως το κάνουμε εμείς»).</a:t>
            </a:r>
            <a:endParaRPr lang="en-US" sz="2400" kern="0" dirty="0">
              <a:solidFill>
                <a:schemeClr val="hlink"/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6629400" cy="1143000"/>
          </a:xfrm>
        </p:spPr>
        <p:txBody>
          <a:bodyPr/>
          <a:lstStyle/>
          <a:p>
            <a:pPr eaLnBrk="1" hangingPunct="1"/>
            <a:r>
              <a:rPr lang="el-GR" sz="3500" dirty="0" err="1" smtClean="0"/>
              <a:t>Συστημικές</a:t>
            </a:r>
            <a:r>
              <a:rPr lang="el-GR" sz="3500" dirty="0" smtClean="0"/>
              <a:t> έννοιες από την Κυβερνητική</a:t>
            </a:r>
            <a:endParaRPr lang="en-US" sz="3500" dirty="0" smtClean="0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228600" y="1447800"/>
            <a:ext cx="86106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l-GR" sz="2400" kern="0" dirty="0" smtClean="0">
                <a:solidFill>
                  <a:schemeClr val="hlink"/>
                </a:solidFill>
                <a:latin typeface="+mn-lt"/>
              </a:rPr>
              <a:t>Η Κυβερνητική ενδιαφέρεται για την μελέτη των μηχανισμών ανατροφοδότησης στα συστήματα</a:t>
            </a:r>
            <a:r>
              <a:rPr lang="en-US" sz="2400" kern="0" dirty="0" smtClean="0">
                <a:solidFill>
                  <a:schemeClr val="hlink"/>
                </a:solidFill>
                <a:latin typeface="+mn-lt"/>
              </a:rPr>
              <a:t>.</a:t>
            </a:r>
            <a:endParaRPr lang="en-US" sz="2400" kern="0" dirty="0">
              <a:solidFill>
                <a:schemeClr val="hlink"/>
              </a:solidFill>
              <a:latin typeface="+mn-lt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l-GR" sz="2400" kern="0" dirty="0" smtClean="0">
                <a:solidFill>
                  <a:schemeClr val="hlink"/>
                </a:solidFill>
                <a:latin typeface="+mn-lt"/>
              </a:rPr>
              <a:t>Δύο τύποι βρόγχων </a:t>
            </a:r>
            <a:r>
              <a:rPr lang="el-GR" sz="2400" b="1" kern="0" dirty="0" smtClean="0">
                <a:solidFill>
                  <a:schemeClr val="hlink"/>
                </a:solidFill>
                <a:latin typeface="+mn-lt"/>
              </a:rPr>
              <a:t>ανατροφοδότησης</a:t>
            </a:r>
            <a:r>
              <a:rPr lang="en-US" sz="2400" kern="0" dirty="0" smtClean="0">
                <a:solidFill>
                  <a:schemeClr val="hlink"/>
                </a:solidFill>
                <a:latin typeface="+mn-lt"/>
              </a:rPr>
              <a:t>:</a:t>
            </a:r>
            <a:endParaRPr lang="en-US" sz="2400" kern="0" dirty="0">
              <a:solidFill>
                <a:schemeClr val="hlink"/>
              </a:solidFill>
              <a:latin typeface="+mn-lt"/>
            </a:endParaRPr>
          </a:p>
          <a:p>
            <a:pPr marL="620713" lvl="1" indent="-263525">
              <a:spcBef>
                <a:spcPct val="20000"/>
              </a:spcBef>
              <a:buFontTx/>
              <a:buChar char="–"/>
              <a:tabLst>
                <a:tab pos="620713" algn="l"/>
              </a:tabLst>
              <a:defRPr/>
            </a:pPr>
            <a:r>
              <a:rPr lang="el-GR" sz="2200" b="1" kern="0" dirty="0" smtClean="0">
                <a:solidFill>
                  <a:srgbClr val="0070C0"/>
                </a:solidFill>
                <a:latin typeface="+mn-lt"/>
              </a:rPr>
              <a:t>Αρνητική: </a:t>
            </a:r>
            <a:r>
              <a:rPr lang="el-GR" sz="2200" kern="0" dirty="0" smtClean="0">
                <a:solidFill>
                  <a:srgbClr val="0070C0"/>
                </a:solidFill>
                <a:latin typeface="+mn-lt"/>
              </a:rPr>
              <a:t>προστατεύει το σύστημα από τη διαταραχή</a:t>
            </a:r>
            <a:r>
              <a:rPr lang="el-GR" sz="2200" b="1" kern="0" dirty="0" smtClean="0">
                <a:solidFill>
                  <a:srgbClr val="0070C0"/>
                </a:solidFill>
                <a:latin typeface="+mn-lt"/>
              </a:rPr>
              <a:t> </a:t>
            </a:r>
            <a:r>
              <a:rPr lang="el-GR" sz="2200" kern="0" dirty="0" smtClean="0">
                <a:solidFill>
                  <a:srgbClr val="0070C0"/>
                </a:solidFill>
                <a:latin typeface="+mn-lt"/>
              </a:rPr>
              <a:t>προκειμένου να παρέχει μία κατάσταση σταθερότητας και ισορροπίας </a:t>
            </a:r>
            <a:r>
              <a:rPr lang="en-US" sz="2200" dirty="0" smtClean="0">
                <a:solidFill>
                  <a:srgbClr val="0070C0"/>
                </a:solidFill>
                <a:latin typeface="+mn-lt"/>
              </a:rPr>
              <a:t>/ </a:t>
            </a:r>
            <a:r>
              <a:rPr lang="el-GR" sz="2200" dirty="0" smtClean="0">
                <a:solidFill>
                  <a:srgbClr val="0070C0"/>
                </a:solidFill>
                <a:latin typeface="+mn-lt"/>
              </a:rPr>
              <a:t>το σύστημα αποθηκεύει το </a:t>
            </a:r>
            <a:r>
              <a:rPr lang="en-US" sz="2200" kern="0" dirty="0" smtClean="0">
                <a:solidFill>
                  <a:srgbClr val="0070C0"/>
                </a:solidFill>
                <a:latin typeface="+mn-lt"/>
              </a:rPr>
              <a:t>status quo / </a:t>
            </a:r>
            <a:r>
              <a:rPr lang="el-GR" sz="2200" kern="0" dirty="0" smtClean="0">
                <a:solidFill>
                  <a:srgbClr val="0070C0"/>
                </a:solidFill>
                <a:latin typeface="+mn-lt"/>
              </a:rPr>
              <a:t>Η πληροφορία που επιστρέφει στο σύστημα για να μειώσει τη συμπεριφορά που προκαλεί αστάθεια - ανισορροπία</a:t>
            </a:r>
            <a:r>
              <a:rPr lang="en-US" sz="2200" dirty="0" smtClean="0">
                <a:solidFill>
                  <a:srgbClr val="0070C0"/>
                </a:solidFill>
                <a:latin typeface="+mn-lt"/>
              </a:rPr>
              <a:t>.</a:t>
            </a:r>
          </a:p>
          <a:p>
            <a:pPr marL="620713" lvl="1" indent="-263525">
              <a:spcBef>
                <a:spcPct val="20000"/>
              </a:spcBef>
              <a:buFontTx/>
              <a:buChar char="–"/>
              <a:tabLst>
                <a:tab pos="620713" algn="l"/>
              </a:tabLst>
              <a:defRPr/>
            </a:pPr>
            <a:r>
              <a:rPr lang="el-GR" sz="2200" b="1" kern="0" dirty="0" smtClean="0">
                <a:solidFill>
                  <a:srgbClr val="0070C0"/>
                </a:solidFill>
                <a:latin typeface="+mn-lt"/>
              </a:rPr>
              <a:t>Θετική: </a:t>
            </a:r>
            <a:r>
              <a:rPr lang="el-GR" sz="2200" kern="0" dirty="0" smtClean="0">
                <a:solidFill>
                  <a:srgbClr val="0070C0"/>
                </a:solidFill>
                <a:latin typeface="+mn-lt"/>
              </a:rPr>
              <a:t>επιτείνει ή α</a:t>
            </a:r>
            <a:r>
              <a:rPr lang="el-GR" sz="2200" dirty="0" smtClean="0">
                <a:solidFill>
                  <a:srgbClr val="0070C0"/>
                </a:solidFill>
                <a:latin typeface="+mn-lt"/>
              </a:rPr>
              <a:t>υξάνει την αλλαγή προκειμένου να προσαρμοστεί σε διάφορες αλλαγές γεγονότων και συμπεριφορών</a:t>
            </a:r>
            <a:r>
              <a:rPr lang="en-US" sz="2200" dirty="0" smtClean="0">
                <a:solidFill>
                  <a:srgbClr val="0070C0"/>
                </a:solidFill>
                <a:latin typeface="+mn-lt"/>
              </a:rPr>
              <a:t> </a:t>
            </a:r>
            <a:r>
              <a:rPr lang="en-US" sz="2200" kern="0" dirty="0" smtClean="0">
                <a:solidFill>
                  <a:srgbClr val="0070C0"/>
                </a:solidFill>
                <a:latin typeface="+mn-lt"/>
              </a:rPr>
              <a:t>/ </a:t>
            </a:r>
            <a:r>
              <a:rPr lang="el-GR" sz="2200" kern="0" dirty="0" smtClean="0">
                <a:solidFill>
                  <a:srgbClr val="0070C0"/>
                </a:solidFill>
                <a:latin typeface="+mn-lt"/>
              </a:rPr>
              <a:t>Η πληροφορία που οδηγεί σε απόκλιση από το φυσιολογικό το σύστημα</a:t>
            </a:r>
            <a:r>
              <a:rPr lang="en-US" sz="2200" dirty="0" smtClean="0">
                <a:solidFill>
                  <a:srgbClr val="0070C0"/>
                </a:solidFill>
                <a:latin typeface="+mn-lt"/>
              </a:rPr>
              <a:t>, </a:t>
            </a:r>
            <a:r>
              <a:rPr lang="el-GR" sz="2200" dirty="0" smtClean="0">
                <a:solidFill>
                  <a:srgbClr val="0070C0"/>
                </a:solidFill>
                <a:latin typeface="+mn-lt"/>
              </a:rPr>
              <a:t>φέρνοντας αλλαγή και απώλεια της σταθερότητας</a:t>
            </a:r>
            <a:r>
              <a:rPr lang="en-US" sz="2200" dirty="0" smtClean="0">
                <a:solidFill>
                  <a:srgbClr val="0070C0"/>
                </a:solidFill>
                <a:latin typeface="+mn-lt"/>
              </a:rPr>
              <a:t>.</a:t>
            </a:r>
          </a:p>
          <a:p>
            <a:pPr marL="363538" lvl="1">
              <a:spcBef>
                <a:spcPct val="20000"/>
              </a:spcBef>
              <a:defRPr/>
            </a:pPr>
            <a:r>
              <a:rPr lang="el-GR" sz="2200" b="1" u="sng" kern="0" dirty="0" smtClean="0">
                <a:solidFill>
                  <a:srgbClr val="0070C0"/>
                </a:solidFill>
                <a:latin typeface="+mn-lt"/>
              </a:rPr>
              <a:t>Και οι δύο τύποι</a:t>
            </a:r>
            <a:r>
              <a:rPr lang="el-GR" sz="2200" kern="0" dirty="0" smtClean="0">
                <a:solidFill>
                  <a:srgbClr val="0070C0"/>
                </a:solidFill>
                <a:latin typeface="+mn-lt"/>
              </a:rPr>
              <a:t> έχουν ως αποτέλεσμα την ομοιόσταση.</a:t>
            </a:r>
            <a:endParaRPr lang="en-US" sz="2200" b="1" kern="0" dirty="0" smtClean="0">
              <a:solidFill>
                <a:srgbClr val="0070C0"/>
              </a:solidFill>
              <a:latin typeface="+mn-lt"/>
            </a:endParaRPr>
          </a:p>
          <a:p>
            <a:pPr marL="363538" lvl="1">
              <a:spcBef>
                <a:spcPct val="20000"/>
              </a:spcBef>
              <a:defRPr/>
            </a:pPr>
            <a:endParaRPr lang="en-US" sz="2400" i="1" dirty="0">
              <a:solidFill>
                <a:srgbClr val="0070C0"/>
              </a:solidFill>
              <a:latin typeface="+mn-lt"/>
            </a:endParaRPr>
          </a:p>
        </p:txBody>
      </p:sp>
      <p:pic>
        <p:nvPicPr>
          <p:cNvPr id="34820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88188" y="0"/>
            <a:ext cx="2055812" cy="206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5638800" cy="1143000"/>
          </a:xfrm>
        </p:spPr>
        <p:txBody>
          <a:bodyPr/>
          <a:lstStyle/>
          <a:p>
            <a:pPr eaLnBrk="1" hangingPunct="1"/>
            <a:r>
              <a:rPr lang="el-GR" sz="3500" dirty="0" err="1" smtClean="0"/>
              <a:t>Συστημικές</a:t>
            </a:r>
            <a:r>
              <a:rPr lang="el-GR" sz="3500" dirty="0" smtClean="0"/>
              <a:t> έννοιες από την Κυβερνητική</a:t>
            </a:r>
            <a:endParaRPr lang="en-US" sz="3500" dirty="0" smtClean="0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228600" y="1676400"/>
            <a:ext cx="86106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3538" lvl="1" indent="-363538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l-GR" sz="2400" b="1" kern="0" dirty="0" smtClean="0">
                <a:solidFill>
                  <a:srgbClr val="0070C0"/>
                </a:solidFill>
                <a:latin typeface="Times" charset="0"/>
              </a:rPr>
              <a:t>Ομοιόσταση </a:t>
            </a:r>
            <a:r>
              <a:rPr lang="en-US" sz="2400" kern="0" dirty="0" smtClean="0">
                <a:solidFill>
                  <a:srgbClr val="0070C0"/>
                </a:solidFill>
                <a:latin typeface="Times" charset="0"/>
              </a:rPr>
              <a:t>(</a:t>
            </a:r>
            <a:r>
              <a:rPr lang="el-GR" sz="2400" kern="0" dirty="0" smtClean="0">
                <a:solidFill>
                  <a:srgbClr val="0070C0"/>
                </a:solidFill>
                <a:latin typeface="Times" charset="0"/>
              </a:rPr>
              <a:t>ή ισορροπία του συστήματος):</a:t>
            </a:r>
            <a:endParaRPr lang="en-US" sz="2400" dirty="0">
              <a:solidFill>
                <a:srgbClr val="0070C0"/>
              </a:solidFill>
              <a:latin typeface="Times" charset="0"/>
            </a:endParaRPr>
          </a:p>
          <a:p>
            <a:pPr marL="820738" lvl="2" indent="-363538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l-GR" sz="2400" dirty="0" smtClean="0">
                <a:solidFill>
                  <a:srgbClr val="0070C0"/>
                </a:solidFill>
                <a:latin typeface="Times" charset="0"/>
              </a:rPr>
              <a:t>Η τάση του συστήματος να κάνει πράγματα με τον τρόπο που πάντοτε τα έκανε</a:t>
            </a:r>
            <a:r>
              <a:rPr lang="en-US" sz="2400" dirty="0" smtClean="0">
                <a:solidFill>
                  <a:srgbClr val="0070C0"/>
                </a:solidFill>
                <a:latin typeface="Times" charset="0"/>
              </a:rPr>
              <a:t>. </a:t>
            </a:r>
            <a:endParaRPr lang="en-US" sz="2400" dirty="0">
              <a:solidFill>
                <a:srgbClr val="0070C0"/>
              </a:solidFill>
              <a:latin typeface="Times" charset="0"/>
            </a:endParaRPr>
          </a:p>
          <a:p>
            <a:pPr marL="820738" lvl="2" indent="-363538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l-GR" sz="2400" dirty="0" smtClean="0">
                <a:solidFill>
                  <a:srgbClr val="0070C0"/>
                </a:solidFill>
                <a:latin typeface="Times" charset="0"/>
              </a:rPr>
              <a:t>Μία δυναμική κατάσταση </a:t>
            </a:r>
            <a:r>
              <a:rPr lang="el-GR" sz="2400" b="1" dirty="0" smtClean="0">
                <a:solidFill>
                  <a:srgbClr val="0070C0"/>
                </a:solidFill>
                <a:latin typeface="Times" charset="0"/>
              </a:rPr>
              <a:t>ισορροπίας </a:t>
            </a:r>
            <a:r>
              <a:rPr lang="el-GR" sz="2400" dirty="0" smtClean="0">
                <a:solidFill>
                  <a:srgbClr val="0070C0"/>
                </a:solidFill>
                <a:latin typeface="Times" charset="0"/>
              </a:rPr>
              <a:t>ή </a:t>
            </a:r>
            <a:r>
              <a:rPr lang="el-GR" sz="2400" b="1" dirty="0" smtClean="0">
                <a:solidFill>
                  <a:srgbClr val="0070C0"/>
                </a:solidFill>
                <a:latin typeface="Times" charset="0"/>
              </a:rPr>
              <a:t>ευστάθειας </a:t>
            </a:r>
            <a:r>
              <a:rPr lang="el-GR" sz="2400" dirty="0" smtClean="0">
                <a:solidFill>
                  <a:srgbClr val="0070C0"/>
                </a:solidFill>
                <a:latin typeface="Times" charset="0"/>
              </a:rPr>
              <a:t>σ’ ένα σύστημα</a:t>
            </a:r>
            <a:r>
              <a:rPr lang="en-US" sz="2400" dirty="0" smtClean="0">
                <a:solidFill>
                  <a:srgbClr val="0070C0"/>
                </a:solidFill>
                <a:latin typeface="Times" charset="0"/>
              </a:rPr>
              <a:t>, </a:t>
            </a:r>
            <a:r>
              <a:rPr lang="el-GR" sz="2400" dirty="0" smtClean="0">
                <a:solidFill>
                  <a:srgbClr val="0070C0"/>
                </a:solidFill>
                <a:latin typeface="Times" charset="0"/>
              </a:rPr>
              <a:t>ή μία τάση επίτευξης και διατήρησης μίας τέτοιας κατάστασης στην προσπάθειά του να εξασφαλίσει ένα σταθερό περιβάλλον</a:t>
            </a:r>
            <a:r>
              <a:rPr lang="en-US" sz="2400" b="1" kern="0" dirty="0" smtClean="0">
                <a:solidFill>
                  <a:srgbClr val="0070C0"/>
                </a:solidFill>
                <a:latin typeface="Times" charset="0"/>
              </a:rPr>
              <a:t> </a:t>
            </a:r>
            <a:r>
              <a:rPr lang="en-US" sz="2400" b="1" dirty="0" smtClean="0">
                <a:solidFill>
                  <a:srgbClr val="0070C0"/>
                </a:solidFill>
                <a:latin typeface="Times" charset="0"/>
              </a:rPr>
              <a:t>(</a:t>
            </a:r>
            <a:r>
              <a:rPr lang="el-GR" sz="2400" b="1" dirty="0" smtClean="0">
                <a:solidFill>
                  <a:srgbClr val="0070C0"/>
                </a:solidFill>
                <a:latin typeface="Times" charset="0"/>
              </a:rPr>
              <a:t>π.χ. ένα η μαμά και ο μπαμπάς έχουν προβλήματα μεταξύ τους, το παιδί μπορεί να εμφανίσει ένα πρόβλημα προκειμένου να στρέψει το ενδιαφέρον</a:t>
            </a:r>
            <a:r>
              <a:rPr lang="en-US" sz="2400" b="1" dirty="0" smtClean="0">
                <a:solidFill>
                  <a:srgbClr val="0070C0"/>
                </a:solidFill>
                <a:latin typeface="Times" charset="0"/>
              </a:rPr>
              <a:t>)</a:t>
            </a:r>
            <a:endParaRPr lang="en-US" sz="2400" b="1" dirty="0">
              <a:solidFill>
                <a:srgbClr val="0070C0"/>
              </a:solidFill>
              <a:latin typeface="Times" charset="0"/>
            </a:endParaRPr>
          </a:p>
          <a:p>
            <a:pPr marL="820738" lvl="2" indent="-363538"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en-US" sz="1200" b="1" kern="0" dirty="0">
              <a:solidFill>
                <a:srgbClr val="0070C0"/>
              </a:solidFill>
              <a:latin typeface="Times" charset="0"/>
            </a:endParaRPr>
          </a:p>
          <a:p>
            <a:pPr marL="363538" lvl="1" indent="-363538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b="1" dirty="0" err="1">
                <a:solidFill>
                  <a:srgbClr val="0070C0"/>
                </a:solidFill>
                <a:latin typeface="Times" charset="0"/>
              </a:rPr>
              <a:t>Equifinality</a:t>
            </a:r>
            <a:r>
              <a:rPr lang="en-US" sz="2400" b="1" dirty="0">
                <a:solidFill>
                  <a:srgbClr val="0070C0"/>
                </a:solidFill>
                <a:latin typeface="Times" charset="0"/>
              </a:rPr>
              <a:t>: </a:t>
            </a:r>
            <a:r>
              <a:rPr lang="el-GR" sz="2400" dirty="0" smtClean="0">
                <a:solidFill>
                  <a:srgbClr val="0070C0"/>
                </a:solidFill>
                <a:latin typeface="Times" charset="0"/>
              </a:rPr>
              <a:t>η ικανότητα του συστήματος να φτάνει στον ίδιο προορισμό από διαφορετικά μονοπάτια.</a:t>
            </a:r>
            <a:endParaRPr lang="en-US" sz="2400" i="1" dirty="0">
              <a:solidFill>
                <a:srgbClr val="0070C0"/>
              </a:solidFill>
              <a:latin typeface="Times" charset="0"/>
            </a:endParaRPr>
          </a:p>
        </p:txBody>
      </p:sp>
      <p:pic>
        <p:nvPicPr>
          <p:cNvPr id="35844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88188" y="0"/>
            <a:ext cx="2055812" cy="206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sz="4800" dirty="0" err="1" smtClean="0"/>
              <a:t>Συστημικές</a:t>
            </a:r>
            <a:r>
              <a:rPr lang="el-GR" sz="4800" dirty="0" smtClean="0"/>
              <a:t> έννοιες</a:t>
            </a:r>
            <a:endParaRPr lang="en-US" sz="4000" dirty="0" smtClean="0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228600" y="1905000"/>
            <a:ext cx="66294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l-GR" sz="2600" b="1" kern="0" dirty="0" smtClean="0">
                <a:solidFill>
                  <a:schemeClr val="hlink"/>
                </a:solidFill>
                <a:latin typeface="+mn-lt"/>
              </a:rPr>
              <a:t>Κυκλική αιτιότητα (</a:t>
            </a:r>
            <a:r>
              <a:rPr lang="en-US" sz="2600" b="1" kern="0" dirty="0" smtClean="0">
                <a:solidFill>
                  <a:schemeClr val="hlink"/>
                </a:solidFill>
                <a:latin typeface="+mn-lt"/>
              </a:rPr>
              <a:t>Circular causality</a:t>
            </a:r>
            <a:r>
              <a:rPr lang="el-GR" sz="2600" b="1" kern="0" dirty="0" smtClean="0">
                <a:solidFill>
                  <a:schemeClr val="hlink"/>
                </a:solidFill>
                <a:latin typeface="+mn-lt"/>
              </a:rPr>
              <a:t>)</a:t>
            </a:r>
            <a:endParaRPr lang="en-US" sz="2600" b="1" kern="0" dirty="0">
              <a:solidFill>
                <a:schemeClr val="hlink"/>
              </a:solidFill>
              <a:latin typeface="+mn-lt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–"/>
              <a:defRPr/>
            </a:pPr>
            <a:r>
              <a:rPr lang="el-GR" sz="2400" kern="0" dirty="0" smtClean="0">
                <a:solidFill>
                  <a:schemeClr val="hlink"/>
                </a:solidFill>
                <a:latin typeface="+mn-lt"/>
              </a:rPr>
              <a:t>Αμοιβαία επίδραση των μελών</a:t>
            </a:r>
            <a:endParaRPr lang="en-US" sz="2400" kern="0" dirty="0">
              <a:solidFill>
                <a:schemeClr val="hlink"/>
              </a:solidFill>
              <a:latin typeface="+mn-lt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l-GR" sz="2600" b="1" kern="0" dirty="0" smtClean="0">
                <a:solidFill>
                  <a:schemeClr val="hlink"/>
                </a:solidFill>
                <a:latin typeface="+mn-lt"/>
              </a:rPr>
              <a:t>Μοντέλα αλληλεπιδράσεων (</a:t>
            </a:r>
            <a:r>
              <a:rPr lang="en-US" sz="2600" b="1" kern="0" dirty="0" smtClean="0">
                <a:solidFill>
                  <a:schemeClr val="hlink"/>
                </a:solidFill>
                <a:latin typeface="+mn-lt"/>
              </a:rPr>
              <a:t>Patterns </a:t>
            </a:r>
            <a:r>
              <a:rPr lang="en-US" sz="2600" b="1" kern="0" dirty="0">
                <a:solidFill>
                  <a:schemeClr val="hlink"/>
                </a:solidFill>
                <a:latin typeface="+mn-lt"/>
              </a:rPr>
              <a:t>of </a:t>
            </a:r>
            <a:r>
              <a:rPr lang="en-US" sz="2600" b="1" kern="0" dirty="0" smtClean="0">
                <a:solidFill>
                  <a:schemeClr val="hlink"/>
                </a:solidFill>
                <a:latin typeface="+mn-lt"/>
              </a:rPr>
              <a:t>Interaction</a:t>
            </a:r>
            <a:r>
              <a:rPr lang="el-GR" sz="2600" b="1" kern="0" dirty="0" smtClean="0">
                <a:solidFill>
                  <a:schemeClr val="hlink"/>
                </a:solidFill>
                <a:latin typeface="+mn-lt"/>
              </a:rPr>
              <a:t>)</a:t>
            </a:r>
            <a:endParaRPr lang="en-US" sz="2600" b="1" kern="0" dirty="0">
              <a:solidFill>
                <a:schemeClr val="hlink"/>
              </a:solidFill>
              <a:latin typeface="+mn-lt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–"/>
              <a:defRPr/>
            </a:pPr>
            <a:r>
              <a:rPr lang="el-GR" sz="2400" kern="0" dirty="0" smtClean="0">
                <a:solidFill>
                  <a:schemeClr val="hlink"/>
                </a:solidFill>
                <a:latin typeface="+mn-lt"/>
              </a:rPr>
              <a:t>Οι χαρακτηριστικοί τρόποι συμπεριφοράς των μελών της οικογένειας</a:t>
            </a:r>
            <a:r>
              <a:rPr lang="en-US" sz="2400" kern="0" dirty="0" smtClean="0">
                <a:solidFill>
                  <a:schemeClr val="hlink"/>
                </a:solidFill>
                <a:latin typeface="+mn-lt"/>
              </a:rPr>
              <a:t>. </a:t>
            </a:r>
            <a:endParaRPr lang="en-US" sz="2400" kern="0" dirty="0">
              <a:solidFill>
                <a:schemeClr val="hlink"/>
              </a:solidFill>
              <a:latin typeface="+mn-lt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l-GR" sz="2600" b="1" kern="0" dirty="0" smtClean="0">
                <a:solidFill>
                  <a:schemeClr val="hlink"/>
                </a:solidFill>
                <a:latin typeface="+mn-lt"/>
              </a:rPr>
              <a:t>Η κεντρικότητας της επικοινωνίας (</a:t>
            </a:r>
            <a:r>
              <a:rPr lang="en-US" sz="2600" b="1" kern="0" dirty="0" smtClean="0">
                <a:solidFill>
                  <a:schemeClr val="hlink"/>
                </a:solidFill>
                <a:latin typeface="+mn-lt"/>
              </a:rPr>
              <a:t>Centrality </a:t>
            </a:r>
            <a:r>
              <a:rPr lang="en-US" sz="2600" b="1" kern="0" dirty="0">
                <a:solidFill>
                  <a:schemeClr val="hlink"/>
                </a:solidFill>
                <a:latin typeface="+mn-lt"/>
              </a:rPr>
              <a:t>of </a:t>
            </a:r>
            <a:r>
              <a:rPr lang="en-US" sz="2600" b="1" kern="0" dirty="0" smtClean="0">
                <a:solidFill>
                  <a:schemeClr val="hlink"/>
                </a:solidFill>
                <a:latin typeface="+mn-lt"/>
              </a:rPr>
              <a:t>Communication</a:t>
            </a:r>
            <a:r>
              <a:rPr lang="el-GR" sz="2600" b="1" kern="0" dirty="0" smtClean="0">
                <a:solidFill>
                  <a:schemeClr val="hlink"/>
                </a:solidFill>
                <a:latin typeface="+mn-lt"/>
              </a:rPr>
              <a:t>)</a:t>
            </a:r>
            <a:endParaRPr lang="en-US" sz="2600" b="1" kern="0" dirty="0">
              <a:solidFill>
                <a:schemeClr val="hlink"/>
              </a:solidFill>
              <a:latin typeface="+mn-lt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–"/>
              <a:defRPr/>
            </a:pPr>
            <a:r>
              <a:rPr lang="el-GR" sz="2400" kern="0" dirty="0" smtClean="0">
                <a:solidFill>
                  <a:schemeClr val="hlink"/>
                </a:solidFill>
                <a:latin typeface="+mn-lt"/>
              </a:rPr>
              <a:t>Τα μοντέλα αλληλεπίδρασης που εκφράζονται είναι λεκτικά και μη λεκτικά</a:t>
            </a:r>
            <a:r>
              <a:rPr lang="en-US" sz="2400" kern="0" dirty="0" smtClean="0">
                <a:solidFill>
                  <a:schemeClr val="hlink"/>
                </a:solidFill>
                <a:latin typeface="+mn-lt"/>
              </a:rPr>
              <a:t>.</a:t>
            </a:r>
            <a:endParaRPr lang="en-US" sz="2400" kern="0" dirty="0">
              <a:solidFill>
                <a:schemeClr val="hlink"/>
              </a:solidFill>
              <a:latin typeface="+mn-lt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–"/>
              <a:defRPr/>
            </a:pPr>
            <a:r>
              <a:rPr lang="en-US" sz="2400" kern="0" dirty="0">
                <a:solidFill>
                  <a:schemeClr val="hlink"/>
                </a:solidFill>
                <a:latin typeface="+mn-lt"/>
              </a:rPr>
              <a:t>“One cannot not communicate.”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endParaRPr lang="en-US" sz="2800" kern="0" dirty="0">
              <a:solidFill>
                <a:schemeClr val="hlink"/>
              </a:solidFill>
              <a:latin typeface="+mn-lt"/>
            </a:endParaRPr>
          </a:p>
        </p:txBody>
      </p:sp>
      <p:pic>
        <p:nvPicPr>
          <p:cNvPr id="3686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05600" y="1828800"/>
            <a:ext cx="2438400" cy="2495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sz="4800" dirty="0" err="1" smtClean="0"/>
              <a:t>Συστημικές</a:t>
            </a:r>
            <a:r>
              <a:rPr lang="el-GR" sz="4800" dirty="0" smtClean="0"/>
              <a:t> έννοιες</a:t>
            </a:r>
            <a:endParaRPr lang="en-US" sz="4000" dirty="0" smtClean="0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152400" y="1905000"/>
            <a:ext cx="43434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l-GR" sz="2400" b="1" kern="0" dirty="0" smtClean="0">
                <a:solidFill>
                  <a:schemeClr val="hlink"/>
                </a:solidFill>
                <a:latin typeface="+mn-lt"/>
              </a:rPr>
              <a:t>Κανόνες (</a:t>
            </a:r>
            <a:r>
              <a:rPr lang="en-US" sz="2400" b="1" kern="0" dirty="0" smtClean="0">
                <a:solidFill>
                  <a:schemeClr val="hlink"/>
                </a:solidFill>
                <a:latin typeface="+mn-lt"/>
              </a:rPr>
              <a:t>Rules</a:t>
            </a:r>
            <a:r>
              <a:rPr lang="el-GR" sz="2400" b="1" kern="0" dirty="0" smtClean="0">
                <a:solidFill>
                  <a:schemeClr val="hlink"/>
                </a:solidFill>
                <a:latin typeface="+mn-lt"/>
              </a:rPr>
              <a:t>)</a:t>
            </a:r>
            <a:endParaRPr lang="en-US" sz="2400" b="1" kern="0" dirty="0">
              <a:solidFill>
                <a:schemeClr val="hlink"/>
              </a:solidFill>
              <a:latin typeface="+mn-lt"/>
            </a:endParaRPr>
          </a:p>
          <a:p>
            <a:pPr marL="623888" lvl="1" indent="-260350">
              <a:spcBef>
                <a:spcPct val="20000"/>
              </a:spcBef>
              <a:buFontTx/>
              <a:buChar char="–"/>
              <a:defRPr/>
            </a:pPr>
            <a:r>
              <a:rPr lang="el-GR" sz="1900" kern="0" dirty="0" smtClean="0">
                <a:solidFill>
                  <a:schemeClr val="hlink"/>
                </a:solidFill>
                <a:latin typeface="+mn-lt"/>
              </a:rPr>
              <a:t>Ορίζουν την οικογένεια</a:t>
            </a:r>
            <a:endParaRPr lang="en-US" sz="1900" kern="0" dirty="0">
              <a:solidFill>
                <a:schemeClr val="hlink"/>
              </a:solidFill>
              <a:latin typeface="+mn-lt"/>
            </a:endParaRPr>
          </a:p>
          <a:p>
            <a:pPr marL="623888" lvl="1" indent="-260350">
              <a:spcBef>
                <a:spcPct val="20000"/>
              </a:spcBef>
              <a:buFontTx/>
              <a:buChar char="–"/>
              <a:defRPr/>
            </a:pPr>
            <a:r>
              <a:rPr lang="el-GR" sz="1900" kern="0" dirty="0" smtClean="0">
                <a:solidFill>
                  <a:schemeClr val="hlink"/>
                </a:solidFill>
                <a:latin typeface="+mn-lt"/>
              </a:rPr>
              <a:t>Φανεροί ή καλυμμένοι </a:t>
            </a:r>
            <a:endParaRPr lang="en-US" sz="1900" kern="0" dirty="0">
              <a:solidFill>
                <a:schemeClr val="hlink"/>
              </a:solidFill>
              <a:latin typeface="+mn-lt"/>
            </a:endParaRPr>
          </a:p>
          <a:p>
            <a:pPr marL="742950" lvl="1" indent="-285750">
              <a:spcBef>
                <a:spcPct val="20000"/>
              </a:spcBef>
              <a:buFont typeface="Courier New" pitchFamily="49" charset="0"/>
              <a:buChar char="o"/>
              <a:defRPr/>
            </a:pPr>
            <a:r>
              <a:rPr lang="el-GR" sz="1800" i="1" dirty="0" smtClean="0">
                <a:solidFill>
                  <a:srgbClr val="0070C0"/>
                </a:solidFill>
                <a:latin typeface="+mn-lt"/>
              </a:rPr>
              <a:t>Εκφράζουν θυμό ή τον κρατάνε κρυμμένο;</a:t>
            </a:r>
            <a:endParaRPr lang="en-US" sz="1800" i="1" dirty="0">
              <a:solidFill>
                <a:srgbClr val="0070C0"/>
              </a:solidFill>
              <a:latin typeface="+mn-lt"/>
            </a:endParaRPr>
          </a:p>
          <a:p>
            <a:pPr marL="742950" lvl="1" indent="-285750">
              <a:spcBef>
                <a:spcPct val="20000"/>
              </a:spcBef>
              <a:buFont typeface="Courier New" pitchFamily="49" charset="0"/>
              <a:buChar char="o"/>
              <a:defRPr/>
            </a:pPr>
            <a:r>
              <a:rPr lang="el-GR" sz="1800" i="1" dirty="0" smtClean="0">
                <a:solidFill>
                  <a:srgbClr val="0070C0"/>
                </a:solidFill>
                <a:latin typeface="+mn-lt"/>
              </a:rPr>
              <a:t>Πόσο συναισθηματικά ή στοργικά επιτρέπεται ή αναμένεται από τα μέλη της οικογένειας να είναι το ένα με το άλλο;</a:t>
            </a:r>
            <a:endParaRPr lang="en-US" sz="1800" i="1" dirty="0">
              <a:solidFill>
                <a:srgbClr val="0070C0"/>
              </a:solidFill>
              <a:latin typeface="+mn-lt"/>
            </a:endParaRPr>
          </a:p>
          <a:p>
            <a:pPr marL="742950" lvl="1" indent="-285750">
              <a:spcBef>
                <a:spcPct val="20000"/>
              </a:spcBef>
              <a:buFont typeface="Courier New" pitchFamily="49" charset="0"/>
              <a:buChar char="o"/>
              <a:defRPr/>
            </a:pPr>
            <a:r>
              <a:rPr lang="el-GR" sz="1800" i="1" dirty="0" smtClean="0">
                <a:solidFill>
                  <a:srgbClr val="0070C0"/>
                </a:solidFill>
                <a:latin typeface="+mn-lt"/>
              </a:rPr>
              <a:t>Πως παίρνονται οι αποφάσεις στην οικογένεια;</a:t>
            </a:r>
            <a:r>
              <a:rPr lang="en-US" sz="1800" i="1" dirty="0" smtClean="0">
                <a:solidFill>
                  <a:srgbClr val="0070C0"/>
                </a:solidFill>
                <a:latin typeface="+mn-lt"/>
              </a:rPr>
              <a:t> </a:t>
            </a:r>
            <a:endParaRPr lang="en-US" sz="1800" i="1" dirty="0">
              <a:solidFill>
                <a:srgbClr val="0070C0"/>
              </a:solidFill>
              <a:latin typeface="+mn-lt"/>
            </a:endParaRPr>
          </a:p>
          <a:p>
            <a:pPr marL="742950" lvl="1" indent="-285750">
              <a:spcBef>
                <a:spcPct val="20000"/>
              </a:spcBef>
              <a:buFont typeface="Courier New" pitchFamily="49" charset="0"/>
              <a:buChar char="o"/>
              <a:defRPr/>
            </a:pPr>
            <a:r>
              <a:rPr lang="el-GR" sz="1800" i="1" dirty="0" smtClean="0">
                <a:solidFill>
                  <a:srgbClr val="0070C0"/>
                </a:solidFill>
                <a:latin typeface="+mn-lt"/>
              </a:rPr>
              <a:t>Υπάρχουν όρια στο «πόσο πολύ» ή με ποιο τρόπο μπορούν να παιδιά να διαφωνούν με τους γονείς τους;</a:t>
            </a:r>
            <a:endParaRPr lang="en-US" sz="1800" i="1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4343400" y="1905000"/>
            <a:ext cx="4648200" cy="4648200"/>
          </a:xfrm>
          <a:prstGeom prst="rect">
            <a:avLst/>
          </a:prstGeom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l-GR" sz="2400" b="1" kern="0" dirty="0" smtClean="0">
                <a:solidFill>
                  <a:schemeClr val="hlink"/>
                </a:solidFill>
                <a:latin typeface="Times" charset="0"/>
              </a:rPr>
              <a:t>Όρια (</a:t>
            </a:r>
            <a:r>
              <a:rPr lang="en-US" sz="2400" b="1" kern="0" dirty="0" smtClean="0">
                <a:solidFill>
                  <a:schemeClr val="hlink"/>
                </a:solidFill>
                <a:latin typeface="Times" charset="0"/>
              </a:rPr>
              <a:t>Boundaries</a:t>
            </a:r>
            <a:r>
              <a:rPr lang="el-GR" sz="2400" b="1" kern="0" dirty="0" smtClean="0">
                <a:solidFill>
                  <a:schemeClr val="hlink"/>
                </a:solidFill>
                <a:latin typeface="Times" charset="0"/>
              </a:rPr>
              <a:t>)</a:t>
            </a:r>
            <a:endParaRPr lang="en-US" sz="2400" b="1" kern="0" dirty="0">
              <a:solidFill>
                <a:schemeClr val="hlink"/>
              </a:solidFill>
              <a:latin typeface="Times" charset="0"/>
            </a:endParaRPr>
          </a:p>
          <a:p>
            <a:pPr marL="623888" lvl="1" indent="-260350">
              <a:spcBef>
                <a:spcPct val="20000"/>
              </a:spcBef>
              <a:buFontTx/>
              <a:buChar char="–"/>
              <a:defRPr/>
            </a:pPr>
            <a:r>
              <a:rPr lang="el-GR" sz="1900" kern="0" dirty="0" smtClean="0">
                <a:solidFill>
                  <a:schemeClr val="hlink"/>
                </a:solidFill>
                <a:latin typeface="Times" charset="0"/>
              </a:rPr>
              <a:t>Ρυθμίζουν τη ροή της πληροφορίας προς και από το σύστημα</a:t>
            </a:r>
            <a:endParaRPr lang="en-US" sz="1900" kern="0" dirty="0">
              <a:solidFill>
                <a:schemeClr val="hlink"/>
              </a:solidFill>
              <a:latin typeface="Times" charset="0"/>
            </a:endParaRPr>
          </a:p>
          <a:p>
            <a:pPr marL="363538" indent="-363538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l-GR" sz="2400" b="1" kern="0" dirty="0" smtClean="0">
                <a:solidFill>
                  <a:schemeClr val="hlink"/>
                </a:solidFill>
                <a:latin typeface="+mn-lt"/>
              </a:rPr>
              <a:t>Τρίγωνα (</a:t>
            </a:r>
            <a:r>
              <a:rPr lang="en-US" sz="2400" b="1" kern="0" dirty="0" smtClean="0">
                <a:solidFill>
                  <a:schemeClr val="hlink"/>
                </a:solidFill>
                <a:latin typeface="+mn-lt"/>
              </a:rPr>
              <a:t>Triangles</a:t>
            </a:r>
            <a:r>
              <a:rPr lang="el-GR" sz="2400" b="1" kern="0" dirty="0" smtClean="0">
                <a:solidFill>
                  <a:schemeClr val="hlink"/>
                </a:solidFill>
                <a:latin typeface="+mn-lt"/>
              </a:rPr>
              <a:t>)</a:t>
            </a:r>
            <a:endParaRPr lang="en-US" sz="2400" b="1" kern="0" dirty="0">
              <a:solidFill>
                <a:schemeClr val="hlink"/>
              </a:solidFill>
              <a:latin typeface="+mn-lt"/>
            </a:endParaRPr>
          </a:p>
          <a:p>
            <a:pPr marL="623888" lvl="1" indent="-260350">
              <a:lnSpc>
                <a:spcPct val="90000"/>
              </a:lnSpc>
              <a:spcBef>
                <a:spcPct val="20000"/>
              </a:spcBef>
              <a:buFontTx/>
              <a:buChar char="–"/>
              <a:defRPr/>
            </a:pPr>
            <a:r>
              <a:rPr lang="el-GR" sz="1900" kern="0" dirty="0" smtClean="0">
                <a:solidFill>
                  <a:schemeClr val="hlink"/>
                </a:solidFill>
                <a:latin typeface="+mn-lt"/>
              </a:rPr>
              <a:t>Ένα σύστημα 4 ατόμων</a:t>
            </a:r>
            <a:endParaRPr lang="en-US" sz="1900" kern="0" dirty="0">
              <a:solidFill>
                <a:schemeClr val="hlink"/>
              </a:solidFill>
              <a:latin typeface="+mn-lt"/>
            </a:endParaRPr>
          </a:p>
          <a:p>
            <a:pPr marL="623888" lvl="1" indent="-260350">
              <a:lnSpc>
                <a:spcPct val="90000"/>
              </a:lnSpc>
              <a:spcBef>
                <a:spcPct val="20000"/>
              </a:spcBef>
              <a:buFontTx/>
              <a:buChar char="–"/>
              <a:defRPr/>
            </a:pPr>
            <a:r>
              <a:rPr lang="el-GR" sz="1900" kern="0" dirty="0" smtClean="0">
                <a:solidFill>
                  <a:schemeClr val="hlink"/>
                </a:solidFill>
                <a:latin typeface="+mn-lt"/>
              </a:rPr>
              <a:t>Οι θεωρητικοί διαφωνούν για τη σταθερότητά του</a:t>
            </a:r>
            <a:endParaRPr lang="en-US" sz="1900" kern="0" dirty="0">
              <a:solidFill>
                <a:schemeClr val="hlink"/>
              </a:solidFill>
              <a:latin typeface="+mn-lt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l-GR" sz="2400" b="1" kern="0" dirty="0" smtClean="0">
                <a:solidFill>
                  <a:schemeClr val="hlink"/>
                </a:solidFill>
                <a:latin typeface="+mn-lt"/>
              </a:rPr>
              <a:t>Αλλαγή (</a:t>
            </a:r>
            <a:r>
              <a:rPr lang="en-US" sz="2400" b="1" kern="0" dirty="0" smtClean="0">
                <a:solidFill>
                  <a:schemeClr val="hlink"/>
                </a:solidFill>
                <a:latin typeface="+mn-lt"/>
              </a:rPr>
              <a:t>Change</a:t>
            </a:r>
            <a:r>
              <a:rPr lang="el-GR" sz="2400" b="1" kern="0" dirty="0" smtClean="0">
                <a:solidFill>
                  <a:schemeClr val="hlink"/>
                </a:solidFill>
                <a:latin typeface="+mn-lt"/>
              </a:rPr>
              <a:t>)</a:t>
            </a:r>
            <a:endParaRPr lang="en-US" sz="2400" b="1" kern="0" dirty="0">
              <a:solidFill>
                <a:schemeClr val="hlink"/>
              </a:solidFill>
              <a:latin typeface="+mn-lt"/>
            </a:endParaRPr>
          </a:p>
          <a:p>
            <a:pPr marL="623888" lvl="1" indent="-260350">
              <a:lnSpc>
                <a:spcPct val="90000"/>
              </a:lnSpc>
              <a:spcBef>
                <a:spcPct val="20000"/>
              </a:spcBef>
              <a:buFontTx/>
              <a:buChar char="–"/>
              <a:defRPr/>
            </a:pPr>
            <a:r>
              <a:rPr lang="el-GR" sz="1900" b="1" kern="0" dirty="0" smtClean="0">
                <a:solidFill>
                  <a:schemeClr val="hlink"/>
                </a:solidFill>
                <a:latin typeface="+mn-lt"/>
              </a:rPr>
              <a:t>Αλλαγή 1</a:t>
            </a:r>
            <a:r>
              <a:rPr lang="el-GR" sz="1900" b="1" kern="0" baseline="30000" dirty="0" smtClean="0">
                <a:solidFill>
                  <a:schemeClr val="hlink"/>
                </a:solidFill>
                <a:latin typeface="+mn-lt"/>
              </a:rPr>
              <a:t>ου</a:t>
            </a:r>
            <a:r>
              <a:rPr lang="el-GR" sz="1900" b="1" kern="0" dirty="0" smtClean="0">
                <a:solidFill>
                  <a:schemeClr val="hlink"/>
                </a:solidFill>
                <a:latin typeface="+mn-lt"/>
              </a:rPr>
              <a:t> επιπέδου είναι </a:t>
            </a:r>
            <a:r>
              <a:rPr lang="el-GR" sz="1900" b="1" kern="0" dirty="0" err="1" smtClean="0">
                <a:solidFill>
                  <a:schemeClr val="hlink"/>
                </a:solidFill>
                <a:latin typeface="+mn-lt"/>
              </a:rPr>
              <a:t>επι</a:t>
            </a:r>
            <a:r>
              <a:rPr lang="el-GR" sz="1900" b="1" kern="0" dirty="0" smtClean="0">
                <a:solidFill>
                  <a:schemeClr val="hlink"/>
                </a:solidFill>
                <a:latin typeface="+mn-lt"/>
              </a:rPr>
              <a:t>-</a:t>
            </a:r>
            <a:r>
              <a:rPr lang="el-GR" sz="1900" b="1" kern="0" dirty="0" err="1" smtClean="0">
                <a:solidFill>
                  <a:schemeClr val="hlink"/>
                </a:solidFill>
                <a:latin typeface="+mn-lt"/>
              </a:rPr>
              <a:t>φανειακή</a:t>
            </a:r>
            <a:r>
              <a:rPr lang="el-GR" sz="1900" b="1" kern="0" dirty="0" smtClean="0">
                <a:solidFill>
                  <a:schemeClr val="hlink"/>
                </a:solidFill>
                <a:latin typeface="+mn-lt"/>
              </a:rPr>
              <a:t> </a:t>
            </a:r>
            <a:r>
              <a:rPr lang="el-GR" sz="1900" kern="0" dirty="0" smtClean="0">
                <a:solidFill>
                  <a:schemeClr val="hlink"/>
                </a:solidFill>
                <a:latin typeface="+mn-lt"/>
              </a:rPr>
              <a:t>(</a:t>
            </a:r>
            <a:r>
              <a:rPr lang="el-GR" sz="1900" dirty="0" smtClean="0">
                <a:solidFill>
                  <a:srgbClr val="0070C0"/>
                </a:solidFill>
                <a:latin typeface="+mn-lt"/>
              </a:rPr>
              <a:t>όταν αλλάζει μόνο μία συγκεκριμένη συμπεριφορά στο σύστημα</a:t>
            </a:r>
            <a:r>
              <a:rPr lang="en-US" sz="1900" dirty="0" smtClean="0">
                <a:solidFill>
                  <a:srgbClr val="0070C0"/>
                </a:solidFill>
                <a:latin typeface="+mn-lt"/>
              </a:rPr>
              <a:t>)</a:t>
            </a:r>
            <a:r>
              <a:rPr lang="en-US" sz="1900" kern="0" dirty="0" smtClean="0">
                <a:solidFill>
                  <a:schemeClr val="hlink"/>
                </a:solidFill>
                <a:latin typeface="+mn-lt"/>
              </a:rPr>
              <a:t>.</a:t>
            </a:r>
            <a:endParaRPr lang="en-US" sz="1900" kern="0" dirty="0">
              <a:solidFill>
                <a:schemeClr val="hlink"/>
              </a:solidFill>
              <a:latin typeface="+mn-lt"/>
            </a:endParaRPr>
          </a:p>
          <a:p>
            <a:pPr marL="623888" lvl="1" indent="-260350">
              <a:lnSpc>
                <a:spcPct val="90000"/>
              </a:lnSpc>
              <a:spcBef>
                <a:spcPct val="20000"/>
              </a:spcBef>
              <a:buFontTx/>
              <a:buChar char="–"/>
              <a:defRPr/>
            </a:pPr>
            <a:r>
              <a:rPr lang="el-GR" sz="1900" b="1" kern="0" dirty="0" smtClean="0">
                <a:solidFill>
                  <a:schemeClr val="hlink"/>
                </a:solidFill>
              </a:rPr>
              <a:t>Αλλαγή 2</a:t>
            </a:r>
            <a:r>
              <a:rPr lang="el-GR" sz="1900" b="1" kern="0" baseline="30000" dirty="0" smtClean="0">
                <a:solidFill>
                  <a:schemeClr val="hlink"/>
                </a:solidFill>
              </a:rPr>
              <a:t>ου</a:t>
            </a:r>
            <a:r>
              <a:rPr lang="el-GR" sz="1900" b="1" kern="0" dirty="0" smtClean="0">
                <a:solidFill>
                  <a:schemeClr val="hlink"/>
                </a:solidFill>
              </a:rPr>
              <a:t> επιπέδου αλλάζει το σύστημα </a:t>
            </a:r>
            <a:r>
              <a:rPr lang="en-US" sz="1900" kern="0" dirty="0" smtClean="0">
                <a:solidFill>
                  <a:srgbClr val="0070C0"/>
                </a:solidFill>
                <a:latin typeface="+mn-lt"/>
              </a:rPr>
              <a:t>(</a:t>
            </a:r>
            <a:r>
              <a:rPr lang="el-GR" sz="1900" kern="0" dirty="0" smtClean="0">
                <a:solidFill>
                  <a:srgbClr val="0070C0"/>
                </a:solidFill>
                <a:latin typeface="+mn-lt"/>
              </a:rPr>
              <a:t>βασικές αλλαγές στη δομή και τη λειτουργία του</a:t>
            </a:r>
            <a:r>
              <a:rPr lang="en-US" sz="1900" dirty="0" smtClean="0">
                <a:solidFill>
                  <a:srgbClr val="0070C0"/>
                </a:solidFill>
                <a:latin typeface="+mn-lt"/>
              </a:rPr>
              <a:t>)</a:t>
            </a:r>
            <a:r>
              <a:rPr lang="en-US" sz="1900" kern="0" dirty="0" smtClean="0">
                <a:solidFill>
                  <a:srgbClr val="0070C0"/>
                </a:solidFill>
                <a:latin typeface="+mn-lt"/>
              </a:rPr>
              <a:t>.</a:t>
            </a:r>
            <a:endParaRPr lang="en-US" sz="1900" kern="0" dirty="0">
              <a:solidFill>
                <a:srgbClr val="0070C0"/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sz="4800" dirty="0" err="1" smtClean="0"/>
              <a:t>Συστημικές</a:t>
            </a:r>
            <a:r>
              <a:rPr lang="el-GR" sz="4800" dirty="0" smtClean="0"/>
              <a:t> έννοιες</a:t>
            </a:r>
            <a:endParaRPr lang="en-US" sz="4000" dirty="0" smtClean="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609600" y="1981200"/>
            <a:ext cx="8001000" cy="438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l-GR" sz="2800" b="1" dirty="0" smtClean="0">
                <a:solidFill>
                  <a:srgbClr val="0070C0"/>
                </a:solidFill>
                <a:latin typeface="Times" charset="0"/>
              </a:rPr>
              <a:t>Οικογενειακοί ρόλοι (</a:t>
            </a:r>
            <a:r>
              <a:rPr lang="en-US" sz="2800" b="1" dirty="0" smtClean="0">
                <a:solidFill>
                  <a:srgbClr val="0070C0"/>
                </a:solidFill>
                <a:latin typeface="Times" charset="0"/>
              </a:rPr>
              <a:t>Family Roles</a:t>
            </a:r>
            <a:r>
              <a:rPr lang="el-GR" sz="2800" b="1" dirty="0" smtClean="0">
                <a:solidFill>
                  <a:srgbClr val="0070C0"/>
                </a:solidFill>
                <a:latin typeface="Times" charset="0"/>
              </a:rPr>
              <a:t>): </a:t>
            </a:r>
            <a:r>
              <a:rPr lang="el-GR" sz="2800" dirty="0" smtClean="0">
                <a:solidFill>
                  <a:srgbClr val="0070C0"/>
                </a:solidFill>
                <a:latin typeface="Times" charset="0"/>
              </a:rPr>
              <a:t>τι </a:t>
            </a:r>
            <a:r>
              <a:rPr lang="el-GR" sz="2800" dirty="0" err="1" smtClean="0">
                <a:solidFill>
                  <a:srgbClr val="0070C0"/>
                </a:solidFill>
                <a:latin typeface="Times" charset="0"/>
              </a:rPr>
              <a:t>περιμέ</a:t>
            </a:r>
            <a:r>
              <a:rPr lang="el-GR" sz="2800" dirty="0" smtClean="0">
                <a:solidFill>
                  <a:srgbClr val="0070C0"/>
                </a:solidFill>
                <a:latin typeface="Times" charset="0"/>
              </a:rPr>
              <a:t>-</a:t>
            </a:r>
            <a:r>
              <a:rPr lang="el-GR" sz="2800" dirty="0" err="1" smtClean="0">
                <a:solidFill>
                  <a:srgbClr val="0070C0"/>
                </a:solidFill>
                <a:latin typeface="Times" charset="0"/>
              </a:rPr>
              <a:t>νει</a:t>
            </a:r>
            <a:r>
              <a:rPr lang="el-GR" sz="2800" dirty="0" smtClean="0">
                <a:solidFill>
                  <a:srgbClr val="0070C0"/>
                </a:solidFill>
                <a:latin typeface="Times" charset="0"/>
              </a:rPr>
              <a:t> η οικογένεια από κάθε μέλος της.</a:t>
            </a:r>
          </a:p>
          <a:p>
            <a:pPr marL="444500" indent="-444500">
              <a:lnSpc>
                <a:spcPct val="90000"/>
              </a:lnSpc>
              <a:buFont typeface="Arial" pitchFamily="34" charset="0"/>
              <a:buChar char="•"/>
              <a:defRPr/>
            </a:pPr>
            <a:endParaRPr lang="el-GR" sz="1200" dirty="0" smtClean="0">
              <a:solidFill>
                <a:srgbClr val="0070C0"/>
              </a:solidFill>
              <a:latin typeface="Times" charset="0"/>
            </a:endParaRPr>
          </a:p>
          <a:p>
            <a:pPr marL="444500" indent="-444500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el-GR" sz="2400" dirty="0" smtClean="0">
                <a:solidFill>
                  <a:srgbClr val="0070C0"/>
                </a:solidFill>
                <a:latin typeface="Times" charset="0"/>
              </a:rPr>
              <a:t>Οι πιο βασικοί ρόλοι είναι ο «πατέρας», η «μητέρα», η «κόρη», η «θεία», ο «παππούς» </a:t>
            </a:r>
            <a:r>
              <a:rPr lang="el-GR" sz="2400" dirty="0" err="1" smtClean="0">
                <a:solidFill>
                  <a:srgbClr val="0070C0"/>
                </a:solidFill>
                <a:latin typeface="Times" charset="0"/>
              </a:rPr>
              <a:t>κ.άλ</a:t>
            </a:r>
            <a:r>
              <a:rPr lang="el-GR" sz="2400" dirty="0" smtClean="0">
                <a:solidFill>
                  <a:srgbClr val="0070C0"/>
                </a:solidFill>
                <a:latin typeface="Times" charset="0"/>
              </a:rPr>
              <a:t>.</a:t>
            </a:r>
            <a:r>
              <a:rPr lang="en-US" sz="2400" dirty="0" smtClean="0">
                <a:solidFill>
                  <a:srgbClr val="0070C0"/>
                </a:solidFill>
                <a:latin typeface="Times" charset="0"/>
              </a:rPr>
              <a:t> </a:t>
            </a:r>
            <a:r>
              <a:rPr lang="el-GR" sz="2400" dirty="0" smtClean="0">
                <a:solidFill>
                  <a:srgbClr val="0070C0"/>
                </a:solidFill>
                <a:latin typeface="Times" charset="0"/>
              </a:rPr>
              <a:t>Τι περιμένουν από τους ανθρώπους σε αυτούς τους ρόλους;</a:t>
            </a:r>
            <a:endParaRPr lang="en-US" sz="2400" dirty="0">
              <a:solidFill>
                <a:srgbClr val="0070C0"/>
              </a:solidFill>
              <a:latin typeface="Times" charset="0"/>
            </a:endParaRPr>
          </a:p>
          <a:p>
            <a:pPr marL="444500" indent="-444500">
              <a:lnSpc>
                <a:spcPct val="90000"/>
              </a:lnSpc>
              <a:defRPr/>
            </a:pPr>
            <a:endParaRPr lang="en-US" sz="2400" dirty="0">
              <a:solidFill>
                <a:srgbClr val="0070C0"/>
              </a:solidFill>
              <a:latin typeface="Times" charset="0"/>
            </a:endParaRPr>
          </a:p>
          <a:p>
            <a:pPr marL="444500" indent="-444500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el-GR" sz="2400" dirty="0" smtClean="0">
                <a:solidFill>
                  <a:srgbClr val="0070C0"/>
                </a:solidFill>
                <a:latin typeface="Times" charset="0"/>
              </a:rPr>
              <a:t>Υπάρχουν και ρόλοι πέρα από αυτό το επίπεδο</a:t>
            </a:r>
            <a:r>
              <a:rPr lang="en-US" sz="2400" dirty="0" smtClean="0">
                <a:solidFill>
                  <a:srgbClr val="0070C0"/>
                </a:solidFill>
                <a:latin typeface="Times" charset="0"/>
              </a:rPr>
              <a:t>.  </a:t>
            </a:r>
            <a:r>
              <a:rPr lang="el-GR" sz="2400" dirty="0" smtClean="0">
                <a:solidFill>
                  <a:srgbClr val="0070C0"/>
                </a:solidFill>
                <a:latin typeface="Times" charset="0"/>
              </a:rPr>
              <a:t>Π.χ. ένα άτομο μπορεί να είναι ο «κλόουν» της οικογένειας, άλλο το «υπεύθυνο», άλλο το «συναισθηματικό», το «ευαίσθητο»</a:t>
            </a:r>
            <a:r>
              <a:rPr lang="en-US" sz="2400" dirty="0" smtClean="0">
                <a:solidFill>
                  <a:srgbClr val="0070C0"/>
                </a:solidFill>
                <a:latin typeface="Times" charset="0"/>
              </a:rPr>
              <a:t>. </a:t>
            </a:r>
            <a:r>
              <a:rPr lang="el-GR" sz="2400" dirty="0" smtClean="0">
                <a:solidFill>
                  <a:srgbClr val="0070C0"/>
                </a:solidFill>
                <a:latin typeface="Times" charset="0"/>
              </a:rPr>
              <a:t>Άλλος ρόλος «ο τρελός θείος Αντώνης»</a:t>
            </a:r>
            <a:r>
              <a:rPr lang="en-US" sz="2400" dirty="0" smtClean="0">
                <a:solidFill>
                  <a:srgbClr val="0070C0"/>
                </a:solidFill>
                <a:latin typeface="Times" charset="0"/>
              </a:rPr>
              <a:t>.  </a:t>
            </a:r>
            <a:endParaRPr lang="en-US" sz="2400" dirty="0">
              <a:solidFill>
                <a:srgbClr val="0070C0"/>
              </a:solidFill>
              <a:latin typeface="Times" charset="0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/>
            <a:r>
              <a:rPr lang="el-GR" dirty="0" smtClean="0"/>
              <a:t>Οικογένειες</a:t>
            </a:r>
            <a:endParaRPr lang="en-US" dirty="0" smtClean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457200" y="1828800"/>
            <a:ext cx="8229600" cy="430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l-GR" sz="3000" b="1" kern="0" dirty="0" smtClean="0">
                <a:solidFill>
                  <a:schemeClr val="hlink"/>
                </a:solidFill>
                <a:latin typeface="+mn-lt"/>
              </a:rPr>
              <a:t>Υγιείς οικογένειες </a:t>
            </a:r>
            <a:r>
              <a:rPr lang="el-GR" sz="3000" kern="0" dirty="0" smtClean="0">
                <a:solidFill>
                  <a:schemeClr val="hlink"/>
                </a:solidFill>
                <a:latin typeface="+mn-lt"/>
              </a:rPr>
              <a:t>έχουν μία ξεκάθαρη, εύκαμπτη δομή δύναμης, με τα πιο ικανά μέλη να έχουν περισσότερη δύναμη.</a:t>
            </a:r>
            <a:endParaRPr lang="en-US" sz="3000" kern="0" dirty="0">
              <a:solidFill>
                <a:schemeClr val="hlink"/>
              </a:solidFill>
              <a:latin typeface="+mn-lt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endParaRPr lang="en-US" sz="3000" b="1" kern="0" dirty="0">
              <a:solidFill>
                <a:schemeClr val="hlink"/>
              </a:solidFill>
              <a:latin typeface="+mn-lt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l-GR" sz="3000" b="1" kern="0" dirty="0" smtClean="0">
                <a:solidFill>
                  <a:schemeClr val="hlink"/>
                </a:solidFill>
                <a:latin typeface="+mn-lt"/>
              </a:rPr>
              <a:t>Δυσλειτουργικές οικογένειες </a:t>
            </a:r>
            <a:r>
              <a:rPr lang="el-GR" sz="3000" kern="0" dirty="0" smtClean="0">
                <a:solidFill>
                  <a:schemeClr val="hlink"/>
                </a:solidFill>
                <a:latin typeface="+mn-lt"/>
              </a:rPr>
              <a:t>είναι συχνά </a:t>
            </a:r>
            <a:r>
              <a:rPr lang="el-GR" sz="3000" kern="0" dirty="0" err="1" smtClean="0">
                <a:solidFill>
                  <a:schemeClr val="hlink"/>
                </a:solidFill>
                <a:latin typeface="+mn-lt"/>
              </a:rPr>
              <a:t>απεμπλεγμένες</a:t>
            </a:r>
            <a:r>
              <a:rPr lang="el-GR" sz="3000" kern="0" dirty="0" smtClean="0">
                <a:solidFill>
                  <a:schemeClr val="hlink"/>
                </a:solidFill>
                <a:latin typeface="+mn-lt"/>
              </a:rPr>
              <a:t> (</a:t>
            </a:r>
            <a:r>
              <a:rPr lang="en-US" sz="3000" kern="0" dirty="0" smtClean="0">
                <a:solidFill>
                  <a:schemeClr val="hlink"/>
                </a:solidFill>
                <a:latin typeface="+mn-lt"/>
              </a:rPr>
              <a:t>disengaged</a:t>
            </a:r>
            <a:r>
              <a:rPr lang="el-GR" sz="3000" kern="0" dirty="0" smtClean="0">
                <a:solidFill>
                  <a:schemeClr val="hlink"/>
                </a:solidFill>
                <a:latin typeface="+mn-lt"/>
              </a:rPr>
              <a:t>)</a:t>
            </a:r>
            <a:r>
              <a:rPr lang="en-US" sz="3000" kern="0" dirty="0" smtClean="0">
                <a:solidFill>
                  <a:schemeClr val="hlink"/>
                </a:solidFill>
                <a:latin typeface="+mn-lt"/>
              </a:rPr>
              <a:t> (</a:t>
            </a:r>
            <a:r>
              <a:rPr lang="el-GR" sz="3000" kern="0" dirty="0" smtClean="0">
                <a:solidFill>
                  <a:schemeClr val="hlink"/>
                </a:solidFill>
                <a:latin typeface="+mn-lt"/>
              </a:rPr>
              <a:t>απομονωμένοι ο ένας από τον άλλο</a:t>
            </a:r>
            <a:r>
              <a:rPr lang="en-US" sz="3000" kern="0" dirty="0" smtClean="0">
                <a:solidFill>
                  <a:schemeClr val="hlink"/>
                </a:solidFill>
                <a:latin typeface="+mn-lt"/>
              </a:rPr>
              <a:t>) </a:t>
            </a:r>
            <a:r>
              <a:rPr lang="el-GR" sz="3000" kern="0" dirty="0" smtClean="0">
                <a:solidFill>
                  <a:schemeClr val="hlink"/>
                </a:solidFill>
                <a:latin typeface="+mn-lt"/>
              </a:rPr>
              <a:t>ή </a:t>
            </a:r>
            <a:r>
              <a:rPr lang="el-GR" sz="3000" kern="0" dirty="0" err="1" smtClean="0">
                <a:solidFill>
                  <a:schemeClr val="hlink"/>
                </a:solidFill>
                <a:latin typeface="+mn-lt"/>
              </a:rPr>
              <a:t>εμπλεγμένες</a:t>
            </a:r>
            <a:r>
              <a:rPr lang="el-GR" sz="3000" kern="0" dirty="0" smtClean="0">
                <a:solidFill>
                  <a:schemeClr val="hlink"/>
                </a:solidFill>
                <a:latin typeface="+mn-lt"/>
              </a:rPr>
              <a:t> (</a:t>
            </a:r>
            <a:r>
              <a:rPr lang="en-US" sz="3000" kern="0" dirty="0" smtClean="0">
                <a:solidFill>
                  <a:schemeClr val="hlink"/>
                </a:solidFill>
                <a:latin typeface="+mn-lt"/>
              </a:rPr>
              <a:t>enmeshed</a:t>
            </a:r>
            <a:r>
              <a:rPr lang="el-GR" sz="3000" kern="0" dirty="0" smtClean="0">
                <a:solidFill>
                  <a:schemeClr val="hlink"/>
                </a:solidFill>
                <a:latin typeface="+mn-lt"/>
              </a:rPr>
              <a:t>)</a:t>
            </a:r>
            <a:r>
              <a:rPr lang="en-US" sz="3000" kern="0" dirty="0" smtClean="0">
                <a:solidFill>
                  <a:schemeClr val="hlink"/>
                </a:solidFill>
                <a:latin typeface="+mn-lt"/>
              </a:rPr>
              <a:t> (</a:t>
            </a:r>
            <a:r>
              <a:rPr lang="el-GR" sz="3000" kern="0" dirty="0" smtClean="0">
                <a:solidFill>
                  <a:schemeClr val="hlink"/>
                </a:solidFill>
                <a:latin typeface="+mn-lt"/>
              </a:rPr>
              <a:t>υπερβολικά μπερδεμένοι ο </a:t>
            </a:r>
            <a:r>
              <a:rPr lang="el-GR" sz="3000" kern="0" dirty="0" smtClean="0">
                <a:solidFill>
                  <a:schemeClr val="hlink"/>
                </a:solidFill>
              </a:rPr>
              <a:t>ένας με τον άλλο</a:t>
            </a:r>
            <a:r>
              <a:rPr lang="en-US" sz="3000" kern="0" dirty="0" smtClean="0">
                <a:solidFill>
                  <a:schemeClr val="hlink"/>
                </a:solidFill>
                <a:latin typeface="+mn-lt"/>
              </a:rPr>
              <a:t>)</a:t>
            </a:r>
            <a:endParaRPr lang="en-US" sz="3000" kern="0" dirty="0">
              <a:solidFill>
                <a:schemeClr val="hlink"/>
              </a:solidFill>
              <a:latin typeface="+mn-lt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endParaRPr lang="en-US" sz="3200" kern="0" dirty="0">
              <a:solidFill>
                <a:schemeClr val="hlink"/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762000"/>
          </a:xfrm>
        </p:spPr>
        <p:txBody>
          <a:bodyPr/>
          <a:lstStyle/>
          <a:p>
            <a:pPr eaLnBrk="1" hangingPunct="1"/>
            <a:r>
              <a:rPr lang="el-GR" sz="4800" dirty="0" smtClean="0"/>
              <a:t>Ο κύκλος της οικογένειας</a:t>
            </a:r>
            <a:endParaRPr lang="en-US" sz="4000" dirty="0" smtClean="0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381000" y="1295400"/>
            <a:ext cx="8534400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l-GR" sz="2400" kern="0" dirty="0" smtClean="0">
                <a:solidFill>
                  <a:schemeClr val="hlink"/>
                </a:solidFill>
                <a:latin typeface="+mn-lt"/>
              </a:rPr>
              <a:t>Τον υιοθετούν πολλοί οικογενειακοί θεραπευτές</a:t>
            </a:r>
            <a:r>
              <a:rPr lang="en-US" sz="2400" kern="0" dirty="0" smtClean="0">
                <a:solidFill>
                  <a:schemeClr val="hlink"/>
                </a:solidFill>
                <a:latin typeface="+mn-lt"/>
              </a:rPr>
              <a:t>.</a:t>
            </a:r>
            <a:endParaRPr lang="en-US" sz="2400" kern="0" dirty="0">
              <a:solidFill>
                <a:schemeClr val="hlink"/>
              </a:solidFill>
              <a:latin typeface="+mn-lt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l-GR" sz="2400" kern="0" dirty="0" smtClean="0">
                <a:solidFill>
                  <a:schemeClr val="hlink"/>
                </a:solidFill>
                <a:latin typeface="+mn-lt"/>
              </a:rPr>
              <a:t>Περιλαμβάνει αναμενόμενα στάδια ζωής και </a:t>
            </a:r>
            <a:r>
              <a:rPr lang="el-GR" sz="2400" kern="0" dirty="0" err="1" smtClean="0">
                <a:solidFill>
                  <a:schemeClr val="hlink"/>
                </a:solidFill>
                <a:latin typeface="+mn-lt"/>
              </a:rPr>
              <a:t>συναισθημα</a:t>
            </a:r>
            <a:r>
              <a:rPr lang="el-GR" sz="2400" kern="0" dirty="0" smtClean="0">
                <a:solidFill>
                  <a:schemeClr val="hlink"/>
                </a:solidFill>
                <a:latin typeface="+mn-lt"/>
              </a:rPr>
              <a:t>-</a:t>
            </a:r>
            <a:r>
              <a:rPr lang="el-GR" sz="2400" kern="0" dirty="0" err="1" smtClean="0">
                <a:solidFill>
                  <a:schemeClr val="hlink"/>
                </a:solidFill>
                <a:latin typeface="+mn-lt"/>
              </a:rPr>
              <a:t>τικά</a:t>
            </a:r>
            <a:r>
              <a:rPr lang="el-GR" sz="2400" kern="0" dirty="0" smtClean="0">
                <a:solidFill>
                  <a:schemeClr val="hlink"/>
                </a:solidFill>
                <a:latin typeface="+mn-lt"/>
              </a:rPr>
              <a:t> θέματα πέρα από αυτά που περιγράφονται από τα ατομικά μοντέλα</a:t>
            </a:r>
            <a:r>
              <a:rPr lang="en-US" sz="2400" kern="0" dirty="0" smtClean="0">
                <a:solidFill>
                  <a:schemeClr val="hlink"/>
                </a:solidFill>
                <a:latin typeface="+mn-lt"/>
              </a:rPr>
              <a:t>.</a:t>
            </a:r>
            <a:endParaRPr lang="en-US" sz="2400" kern="0" dirty="0">
              <a:solidFill>
                <a:schemeClr val="hlink"/>
              </a:solidFill>
              <a:latin typeface="+mn-lt"/>
            </a:endParaRPr>
          </a:p>
          <a:p>
            <a:pPr marL="800100" lvl="1" indent="-342900">
              <a:spcBef>
                <a:spcPct val="20000"/>
              </a:spcBef>
              <a:buFontTx/>
              <a:buChar char="•"/>
              <a:defRPr/>
            </a:pPr>
            <a:r>
              <a:rPr lang="el-GR" sz="2100" dirty="0" smtClean="0">
                <a:solidFill>
                  <a:srgbClr val="0070C0"/>
                </a:solidFill>
                <a:latin typeface="+mn-lt"/>
              </a:rPr>
              <a:t>Ο νεαρός ενήλικας φεύγει από το σπίτι</a:t>
            </a:r>
            <a:r>
              <a:rPr lang="en-US" sz="2100" dirty="0" smtClean="0">
                <a:solidFill>
                  <a:srgbClr val="0070C0"/>
                </a:solidFill>
                <a:latin typeface="+mn-lt"/>
              </a:rPr>
              <a:t>.</a:t>
            </a:r>
            <a:endParaRPr lang="en-US" sz="2100" dirty="0">
              <a:solidFill>
                <a:srgbClr val="0070C0"/>
              </a:solidFill>
              <a:latin typeface="+mn-lt"/>
            </a:endParaRPr>
          </a:p>
          <a:p>
            <a:pPr marL="800100" lvl="1" indent="-342900">
              <a:spcBef>
                <a:spcPct val="20000"/>
              </a:spcBef>
              <a:buFontTx/>
              <a:buChar char="•"/>
              <a:defRPr/>
            </a:pPr>
            <a:r>
              <a:rPr lang="el-GR" sz="2100" dirty="0" smtClean="0">
                <a:solidFill>
                  <a:srgbClr val="0070C0"/>
                </a:solidFill>
                <a:latin typeface="+mn-lt"/>
              </a:rPr>
              <a:t>Δημιουργία οικογένειας μέσω του γάμου</a:t>
            </a:r>
            <a:r>
              <a:rPr lang="en-US" sz="2100" dirty="0" smtClean="0">
                <a:solidFill>
                  <a:srgbClr val="0070C0"/>
                </a:solidFill>
                <a:latin typeface="+mn-lt"/>
              </a:rPr>
              <a:t>.</a:t>
            </a:r>
            <a:endParaRPr lang="en-US" sz="2100" dirty="0">
              <a:solidFill>
                <a:srgbClr val="0070C0"/>
              </a:solidFill>
              <a:latin typeface="+mn-lt"/>
            </a:endParaRPr>
          </a:p>
          <a:p>
            <a:pPr marL="800100" lvl="1" indent="-342900">
              <a:spcBef>
                <a:spcPct val="20000"/>
              </a:spcBef>
              <a:buFontTx/>
              <a:buChar char="•"/>
              <a:defRPr/>
            </a:pPr>
            <a:r>
              <a:rPr lang="el-GR" sz="2100" dirty="0" smtClean="0">
                <a:solidFill>
                  <a:srgbClr val="0070C0"/>
                </a:solidFill>
                <a:latin typeface="+mn-lt"/>
              </a:rPr>
              <a:t>Οικογένειες με μικρά παιδιά</a:t>
            </a:r>
            <a:r>
              <a:rPr lang="en-US" sz="2100" dirty="0" smtClean="0">
                <a:solidFill>
                  <a:srgbClr val="0070C0"/>
                </a:solidFill>
                <a:latin typeface="+mn-lt"/>
              </a:rPr>
              <a:t>.</a:t>
            </a:r>
            <a:endParaRPr lang="en-US" sz="2100" dirty="0">
              <a:solidFill>
                <a:srgbClr val="0070C0"/>
              </a:solidFill>
              <a:latin typeface="+mn-lt"/>
            </a:endParaRPr>
          </a:p>
          <a:p>
            <a:pPr marL="800100" lvl="1" indent="-342900">
              <a:spcBef>
                <a:spcPct val="20000"/>
              </a:spcBef>
              <a:buFontTx/>
              <a:buChar char="•"/>
              <a:defRPr/>
            </a:pPr>
            <a:r>
              <a:rPr lang="el-GR" sz="2100" dirty="0" smtClean="0">
                <a:solidFill>
                  <a:srgbClr val="0070C0"/>
                </a:solidFill>
              </a:rPr>
              <a:t>Οικογένειες με εφήβους</a:t>
            </a:r>
            <a:r>
              <a:rPr lang="en-US" sz="2100" dirty="0" smtClean="0">
                <a:solidFill>
                  <a:srgbClr val="0070C0"/>
                </a:solidFill>
                <a:latin typeface="+mn-lt"/>
              </a:rPr>
              <a:t>.</a:t>
            </a:r>
            <a:endParaRPr lang="en-US" sz="2100" dirty="0">
              <a:solidFill>
                <a:srgbClr val="0070C0"/>
              </a:solidFill>
              <a:latin typeface="+mn-lt"/>
            </a:endParaRPr>
          </a:p>
          <a:p>
            <a:pPr marL="800100" lvl="1" indent="-342900">
              <a:spcBef>
                <a:spcPct val="20000"/>
              </a:spcBef>
              <a:buFontTx/>
              <a:buChar char="•"/>
              <a:defRPr/>
            </a:pPr>
            <a:r>
              <a:rPr lang="el-GR" sz="2100" dirty="0" smtClean="0">
                <a:solidFill>
                  <a:srgbClr val="0070C0"/>
                </a:solidFill>
                <a:latin typeface="+mn-lt"/>
              </a:rPr>
              <a:t>Τα παιδιά φεύγουν (</a:t>
            </a:r>
            <a:r>
              <a:rPr lang="en-US" sz="2100" dirty="0" smtClean="0">
                <a:solidFill>
                  <a:srgbClr val="0070C0"/>
                </a:solidFill>
                <a:latin typeface="+mn-lt"/>
              </a:rPr>
              <a:t>Launching</a:t>
            </a:r>
            <a:r>
              <a:rPr lang="el-GR" sz="2100" dirty="0" smtClean="0">
                <a:solidFill>
                  <a:srgbClr val="0070C0"/>
                </a:solidFill>
                <a:latin typeface="+mn-lt"/>
              </a:rPr>
              <a:t>) από το σπίτι</a:t>
            </a:r>
            <a:r>
              <a:rPr lang="en-US" sz="2100" dirty="0" smtClean="0">
                <a:solidFill>
                  <a:srgbClr val="0070C0"/>
                </a:solidFill>
                <a:latin typeface="+mn-lt"/>
              </a:rPr>
              <a:t>.</a:t>
            </a:r>
            <a:endParaRPr lang="en-US" sz="2100" dirty="0">
              <a:solidFill>
                <a:srgbClr val="0070C0"/>
              </a:solidFill>
              <a:latin typeface="+mn-lt"/>
            </a:endParaRPr>
          </a:p>
          <a:p>
            <a:pPr marL="800100" lvl="1" indent="-342900">
              <a:spcBef>
                <a:spcPct val="20000"/>
              </a:spcBef>
              <a:buFontTx/>
              <a:buChar char="•"/>
              <a:defRPr/>
            </a:pPr>
            <a:r>
              <a:rPr lang="el-GR" sz="2100" dirty="0" smtClean="0">
                <a:solidFill>
                  <a:srgbClr val="0070C0"/>
                </a:solidFill>
                <a:latin typeface="+mn-lt"/>
              </a:rPr>
              <a:t>Η «άδεια φωλιά» (</a:t>
            </a:r>
            <a:r>
              <a:rPr lang="en-US" sz="2100" dirty="0" smtClean="0">
                <a:solidFill>
                  <a:srgbClr val="0070C0"/>
                </a:solidFill>
                <a:latin typeface="+mn-lt"/>
              </a:rPr>
              <a:t>Empty nest</a:t>
            </a:r>
            <a:r>
              <a:rPr lang="el-GR" sz="2100" dirty="0" smtClean="0">
                <a:solidFill>
                  <a:srgbClr val="0070C0"/>
                </a:solidFill>
                <a:latin typeface="+mn-lt"/>
              </a:rPr>
              <a:t>)</a:t>
            </a:r>
            <a:r>
              <a:rPr lang="en-US" sz="2100" dirty="0" smtClean="0">
                <a:solidFill>
                  <a:srgbClr val="0070C0"/>
                </a:solidFill>
                <a:latin typeface="+mn-lt"/>
              </a:rPr>
              <a:t>.</a:t>
            </a:r>
            <a:endParaRPr lang="en-US" sz="2100" kern="0" dirty="0">
              <a:solidFill>
                <a:srgbClr val="0070C0"/>
              </a:solidFill>
              <a:latin typeface="+mn-lt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l-GR" sz="2400" dirty="0" smtClean="0">
                <a:solidFill>
                  <a:srgbClr val="0070C0"/>
                </a:solidFill>
                <a:latin typeface="Arial" charset="0"/>
              </a:rPr>
              <a:t>Συχνά η δυσλειτουργία στην οικογένεια προέρχεται από αναπτυξιακά καθήκοντα που δεν ικανοποιήθηκαν</a:t>
            </a:r>
            <a:r>
              <a:rPr lang="en-US" sz="2400" dirty="0" smtClean="0">
                <a:solidFill>
                  <a:srgbClr val="0070C0"/>
                </a:solidFill>
                <a:latin typeface="Arial" charset="0"/>
              </a:rPr>
              <a:t>.</a:t>
            </a:r>
            <a:endParaRPr lang="en-US" sz="2400" dirty="0">
              <a:solidFill>
                <a:srgbClr val="0070C0"/>
              </a:solidFill>
              <a:latin typeface="Arial" charset="0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l-GR" sz="2400" kern="0" dirty="0" smtClean="0">
                <a:solidFill>
                  <a:schemeClr val="hlink"/>
                </a:solidFill>
                <a:latin typeface="+mn-lt"/>
              </a:rPr>
              <a:t>Αναγνωρίζεται η επίδραση πολλών γενεών στην ανάπτυξη.</a:t>
            </a:r>
            <a:endParaRPr lang="en-US" sz="2400" kern="0" dirty="0">
              <a:solidFill>
                <a:schemeClr val="hlink"/>
              </a:solidFill>
              <a:latin typeface="+mn-lt"/>
            </a:endParaRPr>
          </a:p>
        </p:txBody>
      </p:sp>
      <p:pic>
        <p:nvPicPr>
          <p:cNvPr id="40964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53200" y="2971800"/>
            <a:ext cx="1524000" cy="1403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8" name="Picture 7" descr="pe03329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19400" y="1752600"/>
            <a:ext cx="3208338" cy="2436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685800" y="1143000"/>
            <a:ext cx="7772400" cy="2133600"/>
          </a:xfrm>
          <a:prstGeom prst="rect">
            <a:avLst/>
          </a:prstGeom>
          <a:noFill/>
          <a:ln w="38100" cap="rnd">
            <a:solidFill>
              <a:schemeClr val="folHlink"/>
            </a:solidFill>
            <a:prstDash val="sysDot"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4400" b="1" kern="0" dirty="0">
                <a:solidFill>
                  <a:schemeClr val="folHlink"/>
                </a:solidFill>
                <a:latin typeface="+mj-lt"/>
                <a:ea typeface="+mj-ea"/>
                <a:cs typeface="+mj-cs"/>
              </a:rPr>
              <a:t>V. </a:t>
            </a:r>
            <a:r>
              <a:rPr lang="el-GR" sz="4400" b="1" kern="0" dirty="0" smtClean="0">
                <a:solidFill>
                  <a:schemeClr val="folHlink"/>
                </a:solidFill>
                <a:latin typeface="+mj-lt"/>
                <a:ea typeface="+mj-ea"/>
                <a:cs typeface="+mj-cs"/>
              </a:rPr>
              <a:t>Βασικές σχολές της Οικογενειακής Θεραπείας</a:t>
            </a:r>
            <a:endParaRPr lang="en-US" sz="4400" b="1" kern="0" dirty="0">
              <a:solidFill>
                <a:schemeClr val="folHlink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43011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43200" y="3505200"/>
            <a:ext cx="3040063" cy="267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/>
            <a:r>
              <a:rPr lang="el-GR" dirty="0" smtClean="0"/>
              <a:t>Ιστορία της οικογενειακής θεραπείας</a:t>
            </a:r>
            <a:endParaRPr lang="en-US" dirty="0" smtClean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457200" y="1752600"/>
            <a:ext cx="8229600" cy="438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l-GR" sz="2800" kern="0" dirty="0" smtClean="0">
                <a:solidFill>
                  <a:schemeClr val="hlink"/>
                </a:solidFill>
                <a:latin typeface="+mn-lt"/>
              </a:rPr>
              <a:t>Οι οικογενειακοί θεραπευτές υπέθεταν ότι τα ψυχικά προβλήματα αναπτύσσονται και παραμένουν στο οικογενειακό πλαίσιο. </a:t>
            </a:r>
            <a:endParaRPr lang="en-US" sz="2800" kern="0" dirty="0">
              <a:solidFill>
                <a:schemeClr val="hlink"/>
              </a:solidFill>
              <a:latin typeface="+mn-lt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l-GR" sz="2800" kern="0" dirty="0" smtClean="0">
                <a:solidFill>
                  <a:schemeClr val="hlink"/>
                </a:solidFill>
                <a:latin typeface="+mn-lt"/>
              </a:rPr>
              <a:t>Η προσωπικότητα θεωρούνταν το αποτέλεσμα αμφίδρομων μοντέλων σχέσεων με τους άλλους</a:t>
            </a:r>
            <a:endParaRPr lang="en-US" sz="2800" kern="0" dirty="0">
              <a:solidFill>
                <a:schemeClr val="hlink"/>
              </a:solidFill>
              <a:latin typeface="+mn-lt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l-GR" sz="2800" kern="0" dirty="0" smtClean="0">
                <a:solidFill>
                  <a:schemeClr val="hlink"/>
                </a:solidFill>
                <a:latin typeface="+mn-lt"/>
              </a:rPr>
              <a:t>Οι ψυχικές διαταραχές ερμηνεύονταν σε σχέση με κυκλικά, επαναλαμβανόμενα διαπροσωπικά γεγονότα. </a:t>
            </a:r>
            <a:endParaRPr lang="en-US" sz="2800" kern="0" dirty="0">
              <a:solidFill>
                <a:schemeClr val="hlink"/>
              </a:solidFill>
              <a:latin typeface="+mn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371600"/>
          </a:xfrm>
        </p:spPr>
        <p:txBody>
          <a:bodyPr/>
          <a:lstStyle/>
          <a:p>
            <a:pPr eaLnBrk="1" hangingPunct="1"/>
            <a:r>
              <a:rPr lang="el-GR" dirty="0" smtClean="0"/>
              <a:t>Θεωρίες επικοινωνίας</a:t>
            </a:r>
            <a:r>
              <a:rPr lang="en-US" dirty="0" smtClean="0"/>
              <a:t>:</a:t>
            </a:r>
            <a:br>
              <a:rPr lang="en-US" dirty="0" smtClean="0"/>
            </a:br>
            <a:r>
              <a:rPr lang="el-GR" dirty="0" smtClean="0"/>
              <a:t>Βασικές έννοιες</a:t>
            </a:r>
            <a:endParaRPr lang="en-US" dirty="0" smtClean="0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685800" y="1981200"/>
            <a:ext cx="57912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2800" kern="0" dirty="0">
                <a:solidFill>
                  <a:schemeClr val="hlink"/>
                </a:solidFill>
                <a:latin typeface="+mn-lt"/>
              </a:rPr>
              <a:t>One cannot not communicate.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l-GR" sz="2800" kern="0" dirty="0" smtClean="0">
                <a:solidFill>
                  <a:schemeClr val="hlink"/>
                </a:solidFill>
                <a:latin typeface="+mn-lt"/>
              </a:rPr>
              <a:t>Η συμπεριφορά και η </a:t>
            </a:r>
            <a:r>
              <a:rPr lang="el-GR" sz="2800" kern="0" dirty="0" err="1" smtClean="0">
                <a:solidFill>
                  <a:schemeClr val="hlink"/>
                </a:solidFill>
                <a:latin typeface="+mn-lt"/>
              </a:rPr>
              <a:t>επικοινω</a:t>
            </a:r>
            <a:r>
              <a:rPr lang="el-GR" sz="2800" kern="0" dirty="0" smtClean="0">
                <a:solidFill>
                  <a:schemeClr val="hlink"/>
                </a:solidFill>
                <a:latin typeface="+mn-lt"/>
              </a:rPr>
              <a:t>-</a:t>
            </a:r>
            <a:r>
              <a:rPr lang="el-GR" sz="2800" kern="0" dirty="0" err="1" smtClean="0">
                <a:solidFill>
                  <a:schemeClr val="hlink"/>
                </a:solidFill>
                <a:latin typeface="+mn-lt"/>
              </a:rPr>
              <a:t>νία</a:t>
            </a:r>
            <a:r>
              <a:rPr lang="el-GR" sz="2800" kern="0" dirty="0" smtClean="0">
                <a:solidFill>
                  <a:schemeClr val="hlink"/>
                </a:solidFill>
                <a:latin typeface="+mn-lt"/>
              </a:rPr>
              <a:t> πρέπει να παρατηρηθεί μέσα στο πλαίσιο</a:t>
            </a:r>
            <a:r>
              <a:rPr lang="en-US" sz="2800" kern="0" dirty="0" smtClean="0">
                <a:solidFill>
                  <a:schemeClr val="hlink"/>
                </a:solidFill>
                <a:latin typeface="+mn-lt"/>
              </a:rPr>
              <a:t>.</a:t>
            </a:r>
            <a:endParaRPr lang="en-US" sz="2800" kern="0" dirty="0">
              <a:solidFill>
                <a:schemeClr val="hlink"/>
              </a:solidFill>
              <a:latin typeface="+mn-lt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l-GR" sz="2800" kern="0" dirty="0" smtClean="0">
                <a:solidFill>
                  <a:schemeClr val="hlink"/>
                </a:solidFill>
                <a:latin typeface="+mn-lt"/>
              </a:rPr>
              <a:t>Κάθε σύστημα χαρακτηρίζεται από κανόνες που διατηρούν το σύστημα.</a:t>
            </a:r>
            <a:endParaRPr lang="en-US" sz="2800" kern="0" dirty="0">
              <a:solidFill>
                <a:schemeClr val="hlink"/>
              </a:solidFill>
              <a:latin typeface="+mn-lt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l-GR" sz="2800" kern="0" dirty="0" smtClean="0">
                <a:solidFill>
                  <a:schemeClr val="hlink"/>
                </a:solidFill>
                <a:latin typeface="+mn-lt"/>
              </a:rPr>
              <a:t>Οι σχέσεις είναι συμμετρικές ή συμπληρωματικές.</a:t>
            </a:r>
            <a:endParaRPr lang="en-US" sz="2800" kern="0" dirty="0">
              <a:solidFill>
                <a:schemeClr val="hlink"/>
              </a:solidFill>
              <a:latin typeface="+mn-lt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endParaRPr lang="en-US" sz="2800" kern="0" dirty="0">
              <a:solidFill>
                <a:schemeClr val="hlink"/>
              </a:solidFill>
              <a:latin typeface="+mn-lt"/>
            </a:endParaRPr>
          </a:p>
        </p:txBody>
      </p:sp>
      <p:pic>
        <p:nvPicPr>
          <p:cNvPr id="45060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72200" y="3733800"/>
            <a:ext cx="2628900" cy="198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447800"/>
          </a:xfrm>
        </p:spPr>
        <p:txBody>
          <a:bodyPr/>
          <a:lstStyle/>
          <a:p>
            <a:pPr eaLnBrk="1" hangingPunct="1"/>
            <a:r>
              <a:rPr lang="el-GR" dirty="0" smtClean="0"/>
              <a:t>Θεωρίες επικοινωνίας</a:t>
            </a:r>
            <a:r>
              <a:rPr lang="en-US" dirty="0" smtClean="0"/>
              <a:t>:</a:t>
            </a:r>
            <a:br>
              <a:rPr lang="en-US" dirty="0" smtClean="0"/>
            </a:br>
            <a:r>
              <a:rPr lang="el-GR" dirty="0" smtClean="0"/>
              <a:t>Θεραπευτικές τεχνικές</a:t>
            </a:r>
            <a:endParaRPr lang="en-US" dirty="0" smtClean="0"/>
          </a:p>
        </p:txBody>
      </p:sp>
      <p:sp>
        <p:nvSpPr>
          <p:cNvPr id="3" name="Rectangle 4"/>
          <p:cNvSpPr txBox="1">
            <a:spLocks noChangeArrowheads="1"/>
          </p:cNvSpPr>
          <p:nvPr/>
        </p:nvSpPr>
        <p:spPr>
          <a:xfrm>
            <a:off x="4343400" y="1981200"/>
            <a:ext cx="4495800" cy="4114800"/>
          </a:xfrm>
          <a:prstGeom prst="rect">
            <a:avLst/>
          </a:prstGeom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l-GR" sz="2800" kern="0" dirty="0" smtClean="0">
                <a:solidFill>
                  <a:schemeClr val="hlink"/>
                </a:solidFill>
                <a:latin typeface="+mn-lt"/>
              </a:rPr>
              <a:t>Σαφής προσδιορισμός του προβλήματος</a:t>
            </a:r>
            <a:r>
              <a:rPr lang="en-US" sz="2800" kern="0" dirty="0" smtClean="0">
                <a:solidFill>
                  <a:schemeClr val="hlink"/>
                </a:solidFill>
                <a:latin typeface="+mn-lt"/>
              </a:rPr>
              <a:t>.</a:t>
            </a:r>
            <a:endParaRPr lang="en-US" sz="2800" kern="0" dirty="0">
              <a:solidFill>
                <a:schemeClr val="hlink"/>
              </a:solidFill>
              <a:latin typeface="+mn-lt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l-GR" sz="2800" kern="0" dirty="0" smtClean="0">
                <a:solidFill>
                  <a:schemeClr val="hlink"/>
                </a:solidFill>
                <a:latin typeface="+mn-lt"/>
              </a:rPr>
              <a:t>Διερευνά όλες τις προηγούμενες λύσεις</a:t>
            </a:r>
            <a:r>
              <a:rPr lang="en-US" sz="2800" kern="0" dirty="0" smtClean="0">
                <a:solidFill>
                  <a:schemeClr val="hlink"/>
                </a:solidFill>
                <a:latin typeface="+mn-lt"/>
              </a:rPr>
              <a:t>.</a:t>
            </a:r>
            <a:endParaRPr lang="en-US" sz="2800" kern="0" dirty="0">
              <a:solidFill>
                <a:schemeClr val="hlink"/>
              </a:solidFill>
              <a:latin typeface="+mn-lt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l-GR" sz="2800" kern="0" dirty="0" smtClean="0">
                <a:solidFill>
                  <a:schemeClr val="hlink"/>
                </a:solidFill>
                <a:latin typeface="+mn-lt"/>
              </a:rPr>
              <a:t>Προσδιορίζει ποια αλλαγή πρέπει να γίνει</a:t>
            </a:r>
            <a:r>
              <a:rPr lang="en-US" sz="2800" kern="0" dirty="0" smtClean="0">
                <a:solidFill>
                  <a:schemeClr val="hlink"/>
                </a:solidFill>
                <a:latin typeface="+mn-lt"/>
              </a:rPr>
              <a:t>.</a:t>
            </a:r>
            <a:endParaRPr lang="en-US" sz="2800" kern="0" dirty="0">
              <a:solidFill>
                <a:schemeClr val="hlink"/>
              </a:solidFill>
              <a:latin typeface="+mn-lt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l-GR" sz="2800" kern="0" dirty="0" smtClean="0">
                <a:solidFill>
                  <a:schemeClr val="hlink"/>
                </a:solidFill>
                <a:latin typeface="+mn-lt"/>
              </a:rPr>
              <a:t>Εφαρμόζει μία στρατηγική για να γίνει η αλλαγή.</a:t>
            </a:r>
            <a:r>
              <a:rPr lang="en-US" sz="2800" kern="0" dirty="0" smtClean="0">
                <a:solidFill>
                  <a:schemeClr val="hlink"/>
                </a:solidFill>
                <a:latin typeface="+mn-lt"/>
              </a:rPr>
              <a:t>.</a:t>
            </a:r>
            <a:endParaRPr lang="en-US" sz="2800" kern="0" dirty="0">
              <a:solidFill>
                <a:schemeClr val="hlink"/>
              </a:solidFill>
              <a:latin typeface="+mn-lt"/>
            </a:endParaRPr>
          </a:p>
        </p:txBody>
      </p:sp>
      <p:pic>
        <p:nvPicPr>
          <p:cNvPr id="47108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2574925"/>
            <a:ext cx="3505200" cy="292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7772400" cy="1143000"/>
          </a:xfrm>
        </p:spPr>
        <p:txBody>
          <a:bodyPr/>
          <a:lstStyle/>
          <a:p>
            <a:r>
              <a:rPr lang="el-GR" sz="4000" dirty="0" smtClean="0"/>
              <a:t>Συμπεριφοριστικές προσεγγίσεις</a:t>
            </a:r>
            <a:endParaRPr lang="en-US" sz="4000" dirty="0" smtClean="0"/>
          </a:p>
        </p:txBody>
      </p:sp>
      <p:sp>
        <p:nvSpPr>
          <p:cNvPr id="48131" name="Rectangle 4"/>
          <p:cNvSpPr txBox="1">
            <a:spLocks noChangeArrowheads="1"/>
          </p:cNvSpPr>
          <p:nvPr/>
        </p:nvSpPr>
        <p:spPr bwMode="auto">
          <a:xfrm>
            <a:off x="609600" y="1905000"/>
            <a:ext cx="78486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el-GR" sz="2800" dirty="0" smtClean="0">
                <a:solidFill>
                  <a:srgbClr val="0070C0"/>
                </a:solidFill>
              </a:rPr>
              <a:t>Ενδιαφέρεται για το </a:t>
            </a:r>
            <a:r>
              <a:rPr lang="el-GR" sz="2800" i="1" dirty="0" smtClean="0">
                <a:solidFill>
                  <a:srgbClr val="0070C0"/>
                </a:solidFill>
              </a:rPr>
              <a:t>πως</a:t>
            </a:r>
            <a:r>
              <a:rPr lang="en-US" sz="2800" i="1" dirty="0" smtClean="0">
                <a:solidFill>
                  <a:srgbClr val="0070C0"/>
                </a:solidFill>
              </a:rPr>
              <a:t>,</a:t>
            </a:r>
            <a:r>
              <a:rPr lang="el-GR" sz="2800" i="1" dirty="0" smtClean="0">
                <a:solidFill>
                  <a:srgbClr val="0070C0"/>
                </a:solidFill>
              </a:rPr>
              <a:t> πότε</a:t>
            </a:r>
            <a:r>
              <a:rPr lang="en-US" sz="2800" i="1" dirty="0" smtClean="0">
                <a:solidFill>
                  <a:srgbClr val="0070C0"/>
                </a:solidFill>
              </a:rPr>
              <a:t>,</a:t>
            </a:r>
            <a:r>
              <a:rPr lang="el-GR" sz="2800" i="1" dirty="0" smtClean="0">
                <a:solidFill>
                  <a:srgbClr val="0070C0"/>
                </a:solidFill>
              </a:rPr>
              <a:t> που</a:t>
            </a:r>
            <a:r>
              <a:rPr lang="en-US" sz="2800" i="1" dirty="0" smtClean="0">
                <a:solidFill>
                  <a:srgbClr val="0070C0"/>
                </a:solidFill>
              </a:rPr>
              <a:t>, </a:t>
            </a:r>
            <a:r>
              <a:rPr lang="el-GR" sz="2800" i="1" dirty="0" smtClean="0">
                <a:solidFill>
                  <a:srgbClr val="0070C0"/>
                </a:solidFill>
              </a:rPr>
              <a:t>και</a:t>
            </a:r>
            <a:r>
              <a:rPr lang="en-US" sz="2800" i="1" dirty="0" smtClean="0">
                <a:solidFill>
                  <a:srgbClr val="0070C0"/>
                </a:solidFill>
              </a:rPr>
              <a:t> </a:t>
            </a:r>
            <a:r>
              <a:rPr lang="el-GR" sz="2800" i="1" dirty="0" smtClean="0">
                <a:solidFill>
                  <a:srgbClr val="0070C0"/>
                </a:solidFill>
              </a:rPr>
              <a:t>τι </a:t>
            </a:r>
            <a:r>
              <a:rPr lang="el-GR" sz="2800" dirty="0" smtClean="0">
                <a:solidFill>
                  <a:srgbClr val="0070C0"/>
                </a:solidFill>
              </a:rPr>
              <a:t>και όχι για το </a:t>
            </a:r>
            <a:r>
              <a:rPr lang="el-GR" sz="2800" i="1" dirty="0" smtClean="0">
                <a:solidFill>
                  <a:srgbClr val="0070C0"/>
                </a:solidFill>
              </a:rPr>
              <a:t>γιατί</a:t>
            </a:r>
            <a:r>
              <a:rPr lang="en-US" sz="2800" i="1" dirty="0" smtClean="0">
                <a:solidFill>
                  <a:srgbClr val="0070C0"/>
                </a:solidFill>
              </a:rPr>
              <a:t>.  </a:t>
            </a:r>
            <a:r>
              <a:rPr lang="el-GR" sz="2800" dirty="0" smtClean="0">
                <a:solidFill>
                  <a:srgbClr val="0070C0"/>
                </a:solidFill>
              </a:rPr>
              <a:t>Ανταμοιβή / τιμωρία</a:t>
            </a:r>
            <a:r>
              <a:rPr lang="en-US" sz="2800" dirty="0" smtClean="0">
                <a:solidFill>
                  <a:srgbClr val="0070C0"/>
                </a:solidFill>
              </a:rPr>
              <a:t>.</a:t>
            </a:r>
            <a:endParaRPr lang="el-GR" sz="2800" dirty="0">
              <a:solidFill>
                <a:srgbClr val="0070C0"/>
              </a:solidFill>
            </a:endParaRPr>
          </a:p>
          <a:p>
            <a:pPr eaLnBrk="0" hangingPunct="0"/>
            <a:r>
              <a:rPr lang="en-US" sz="2800" dirty="0">
                <a:solidFill>
                  <a:srgbClr val="0070C0"/>
                </a:solidFill>
              </a:rPr>
              <a:t> </a:t>
            </a:r>
            <a:endParaRPr lang="el-GR" sz="2800" dirty="0">
              <a:solidFill>
                <a:srgbClr val="0070C0"/>
              </a:solidFill>
            </a:endParaRPr>
          </a:p>
          <a:p>
            <a:pPr eaLnBrk="0" hangingPunct="0"/>
            <a:r>
              <a:rPr lang="el-GR" sz="2800" dirty="0" smtClean="0">
                <a:solidFill>
                  <a:srgbClr val="0070C0"/>
                </a:solidFill>
              </a:rPr>
              <a:t>Καθοδηγείται από </a:t>
            </a:r>
            <a:r>
              <a:rPr lang="en-US" sz="2800" dirty="0" smtClean="0">
                <a:solidFill>
                  <a:srgbClr val="0070C0"/>
                </a:solidFill>
              </a:rPr>
              <a:t>«</a:t>
            </a:r>
            <a:r>
              <a:rPr lang="el-GR" sz="2800" dirty="0" smtClean="0">
                <a:solidFill>
                  <a:srgbClr val="0070C0"/>
                </a:solidFill>
              </a:rPr>
              <a:t>τη βασική πεποίθηση ότι η συμπεριφορά καθορίζεται περισσότερο από τις συνέπειές της παρά από αυτό που προηγείται».</a:t>
            </a:r>
            <a:r>
              <a:rPr lang="en-US" sz="2800" dirty="0" smtClean="0">
                <a:solidFill>
                  <a:srgbClr val="0070C0"/>
                </a:solidFill>
              </a:rPr>
              <a:t>  </a:t>
            </a:r>
            <a:endParaRPr lang="el-GR" sz="2800" dirty="0">
              <a:solidFill>
                <a:srgbClr val="0070C0"/>
              </a:solidFill>
            </a:endParaRPr>
          </a:p>
          <a:p>
            <a:pPr eaLnBrk="0" hangingPunct="0"/>
            <a:r>
              <a:rPr lang="en-US" sz="2800" dirty="0">
                <a:solidFill>
                  <a:srgbClr val="0070C0"/>
                </a:solidFill>
              </a:rPr>
              <a:t> </a:t>
            </a:r>
            <a:endParaRPr lang="el-GR" sz="2800" dirty="0">
              <a:solidFill>
                <a:srgbClr val="0070C0"/>
              </a:solidFill>
            </a:endParaRPr>
          </a:p>
          <a:p>
            <a:pPr eaLnBrk="0" hangingPunct="0"/>
            <a:r>
              <a:rPr lang="el-GR" sz="2800" dirty="0" smtClean="0">
                <a:solidFill>
                  <a:srgbClr val="0070C0"/>
                </a:solidFill>
              </a:rPr>
              <a:t>Εστιάζεται στην αύξηση της συχνότητας των θετικών συμπεριφορών από το ζευγάρι / οικογένεια</a:t>
            </a:r>
            <a:r>
              <a:rPr lang="en-US" sz="2800" dirty="0" smtClean="0">
                <a:solidFill>
                  <a:srgbClr val="0070C0"/>
                </a:solidFill>
              </a:rPr>
              <a:t>.</a:t>
            </a:r>
            <a:endParaRPr lang="el-GR" sz="28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371600"/>
          </a:xfrm>
        </p:spPr>
        <p:txBody>
          <a:bodyPr/>
          <a:lstStyle/>
          <a:p>
            <a:pPr eaLnBrk="1" hangingPunct="1"/>
            <a:r>
              <a:rPr lang="el-GR" dirty="0" smtClean="0"/>
              <a:t>Ψυχοδυναμικές προσεγγίσεις </a:t>
            </a:r>
            <a:r>
              <a:rPr lang="en-US" dirty="0" smtClean="0"/>
              <a:t>:</a:t>
            </a:r>
            <a:br>
              <a:rPr lang="en-US" dirty="0" smtClean="0"/>
            </a:br>
            <a:r>
              <a:rPr lang="el-GR" dirty="0" smtClean="0"/>
              <a:t> Βασικές έννοιες</a:t>
            </a:r>
            <a:endParaRPr lang="en-US" dirty="0" smtClean="0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304800" y="1981200"/>
            <a:ext cx="83820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l-GR" sz="3200" kern="0" dirty="0" smtClean="0">
                <a:solidFill>
                  <a:schemeClr val="hlink"/>
                </a:solidFill>
                <a:latin typeface="+mn-lt"/>
              </a:rPr>
              <a:t>Η επίλυση των προβλημάτων στις σχέσεις απαιτεί την </a:t>
            </a:r>
            <a:r>
              <a:rPr lang="el-GR" sz="3200" kern="0" dirty="0" err="1" smtClean="0">
                <a:solidFill>
                  <a:schemeClr val="hlink"/>
                </a:solidFill>
                <a:latin typeface="+mn-lt"/>
              </a:rPr>
              <a:t>ενδοψυχική</a:t>
            </a:r>
            <a:r>
              <a:rPr lang="el-GR" sz="3200" kern="0" dirty="0" smtClean="0">
                <a:solidFill>
                  <a:schemeClr val="hlink"/>
                </a:solidFill>
                <a:latin typeface="+mn-lt"/>
              </a:rPr>
              <a:t> εξερεύνηση.</a:t>
            </a:r>
            <a:endParaRPr lang="en-US" sz="3200" kern="0" dirty="0">
              <a:solidFill>
                <a:schemeClr val="hlink"/>
              </a:solidFill>
              <a:latin typeface="+mn-lt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l-GR" sz="3200" kern="0" dirty="0" smtClean="0">
                <a:solidFill>
                  <a:schemeClr val="hlink"/>
                </a:solidFill>
                <a:latin typeface="+mn-lt"/>
              </a:rPr>
              <a:t>Εστίαση στην οικογένεια καταγωγής (</a:t>
            </a:r>
            <a:r>
              <a:rPr lang="en-US" sz="3200" kern="0" dirty="0" smtClean="0">
                <a:solidFill>
                  <a:schemeClr val="hlink"/>
                </a:solidFill>
                <a:latin typeface="+mn-lt"/>
              </a:rPr>
              <a:t>family-of-origin</a:t>
            </a:r>
            <a:r>
              <a:rPr lang="el-GR" sz="3200" kern="0" dirty="0" smtClean="0">
                <a:solidFill>
                  <a:schemeClr val="hlink"/>
                </a:solidFill>
                <a:latin typeface="+mn-lt"/>
              </a:rPr>
              <a:t>)</a:t>
            </a:r>
            <a:r>
              <a:rPr lang="en-US" sz="3200" kern="0" dirty="0" smtClean="0">
                <a:solidFill>
                  <a:schemeClr val="hlink"/>
                </a:solidFill>
                <a:latin typeface="+mn-lt"/>
              </a:rPr>
              <a:t>.</a:t>
            </a:r>
            <a:endParaRPr lang="en-US" sz="3200" kern="0" dirty="0">
              <a:solidFill>
                <a:schemeClr val="hlink"/>
              </a:solidFill>
              <a:latin typeface="+mn-lt"/>
            </a:endParaRPr>
          </a:p>
        </p:txBody>
      </p:sp>
      <p:pic>
        <p:nvPicPr>
          <p:cNvPr id="49156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0" y="3657600"/>
            <a:ext cx="2125662" cy="272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371600"/>
          </a:xfrm>
        </p:spPr>
        <p:txBody>
          <a:bodyPr/>
          <a:lstStyle/>
          <a:p>
            <a:pPr eaLnBrk="1" hangingPunct="1"/>
            <a:r>
              <a:rPr lang="el-GR" dirty="0" smtClean="0"/>
              <a:t>Ψυχοδυναμικές προσεγγίσεις </a:t>
            </a:r>
            <a:r>
              <a:rPr lang="en-US" dirty="0" smtClean="0"/>
              <a:t>:</a:t>
            </a:r>
            <a:br>
              <a:rPr lang="en-US" dirty="0" smtClean="0"/>
            </a:br>
            <a:r>
              <a:rPr lang="el-GR" dirty="0" smtClean="0"/>
              <a:t> Θεραπευτικές τεχνικές</a:t>
            </a:r>
            <a:endParaRPr lang="en-US" dirty="0" smtClean="0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685800" y="1981200"/>
            <a:ext cx="38100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l-GR" sz="2800" kern="0" dirty="0" smtClean="0">
                <a:solidFill>
                  <a:schemeClr val="hlink"/>
                </a:solidFill>
                <a:latin typeface="+mn-lt"/>
              </a:rPr>
              <a:t>Τα άτομα και όχι οι οικογένειες είναι οι βασικοί πελάτες</a:t>
            </a:r>
            <a:r>
              <a:rPr lang="en-US" sz="2800" kern="0" dirty="0" smtClean="0">
                <a:solidFill>
                  <a:schemeClr val="hlink"/>
                </a:solidFill>
                <a:latin typeface="+mn-lt"/>
              </a:rPr>
              <a:t>.</a:t>
            </a:r>
            <a:endParaRPr lang="en-US" sz="2800" kern="0" dirty="0">
              <a:solidFill>
                <a:schemeClr val="hlink"/>
              </a:solidFill>
              <a:latin typeface="+mn-lt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l-GR" sz="2800" kern="0" dirty="0" smtClean="0">
                <a:solidFill>
                  <a:schemeClr val="hlink"/>
                </a:solidFill>
                <a:latin typeface="+mn-lt"/>
              </a:rPr>
              <a:t>Κάθε σχέση, συχνά με τους γονείς, πρέπει να «</a:t>
            </a:r>
            <a:r>
              <a:rPr lang="el-GR" sz="2800" kern="0" dirty="0" err="1" smtClean="0">
                <a:solidFill>
                  <a:schemeClr val="hlink"/>
                </a:solidFill>
                <a:latin typeface="+mn-lt"/>
              </a:rPr>
              <a:t>δουλευ</a:t>
            </a:r>
            <a:r>
              <a:rPr lang="el-GR" sz="2800" kern="0" dirty="0" smtClean="0">
                <a:solidFill>
                  <a:schemeClr val="hlink"/>
                </a:solidFill>
                <a:latin typeface="+mn-lt"/>
              </a:rPr>
              <a:t>-</a:t>
            </a:r>
            <a:r>
              <a:rPr lang="el-GR" sz="2800" kern="0" dirty="0" err="1" smtClean="0">
                <a:solidFill>
                  <a:schemeClr val="hlink"/>
                </a:solidFill>
                <a:latin typeface="+mn-lt"/>
              </a:rPr>
              <a:t>τεί</a:t>
            </a:r>
            <a:r>
              <a:rPr lang="el-GR" sz="2800" kern="0" dirty="0" smtClean="0">
                <a:solidFill>
                  <a:schemeClr val="hlink"/>
                </a:solidFill>
                <a:latin typeface="+mn-lt"/>
              </a:rPr>
              <a:t>» προκειμένου να βελτιωθούν οι σχέσεις στο παρόν</a:t>
            </a:r>
            <a:endParaRPr lang="en-US" sz="2800" kern="0" dirty="0">
              <a:solidFill>
                <a:schemeClr val="hlink"/>
              </a:solidFill>
              <a:latin typeface="+mn-lt"/>
            </a:endParaRPr>
          </a:p>
        </p:txBody>
      </p:sp>
      <p:pic>
        <p:nvPicPr>
          <p:cNvPr id="50180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48200" y="2028825"/>
            <a:ext cx="3810000" cy="401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8001000" cy="1447800"/>
          </a:xfrm>
        </p:spPr>
        <p:txBody>
          <a:bodyPr/>
          <a:lstStyle/>
          <a:p>
            <a:pPr eaLnBrk="1" hangingPunct="1">
              <a:defRPr/>
            </a:pPr>
            <a:r>
              <a:rPr lang="el-GR" sz="3600" dirty="0" smtClean="0">
                <a:latin typeface="+mn-lt"/>
              </a:rPr>
              <a:t>Η θεωρία του </a:t>
            </a:r>
            <a:r>
              <a:rPr lang="en-US" sz="3600" dirty="0" smtClean="0">
                <a:latin typeface="+mn-lt"/>
              </a:rPr>
              <a:t>Bowen </a:t>
            </a:r>
            <a:r>
              <a:rPr lang="el-GR" sz="3600" dirty="0" smtClean="0">
                <a:latin typeface="+mn-lt"/>
              </a:rPr>
              <a:t>ή η </a:t>
            </a:r>
            <a:r>
              <a:rPr lang="el-GR" sz="3600" dirty="0" err="1" smtClean="0">
                <a:latin typeface="+mn-lt"/>
              </a:rPr>
              <a:t>Διαγενεακή</a:t>
            </a:r>
            <a:r>
              <a:rPr lang="el-GR" sz="3600" dirty="0" smtClean="0">
                <a:latin typeface="+mn-lt"/>
              </a:rPr>
              <a:t> οικογενειακή θεωρία:</a:t>
            </a:r>
            <a:r>
              <a:rPr lang="en-US" sz="3600" dirty="0" smtClean="0">
                <a:latin typeface="+mn-lt"/>
              </a:rPr>
              <a:t/>
            </a:r>
            <a:br>
              <a:rPr lang="en-US" sz="3600" dirty="0" smtClean="0">
                <a:latin typeface="+mn-lt"/>
              </a:rPr>
            </a:br>
            <a:r>
              <a:rPr lang="el-GR" sz="3600" dirty="0" smtClean="0"/>
              <a:t> Βασικές έννοιες</a:t>
            </a:r>
            <a:endParaRPr lang="en-US" sz="3600" dirty="0" smtClean="0">
              <a:latin typeface="+mn-lt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381000" y="1981200"/>
            <a:ext cx="83058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l-GR" sz="2400" dirty="0" smtClean="0">
                <a:solidFill>
                  <a:srgbClr val="0070C0"/>
                </a:solidFill>
                <a:latin typeface="Times" charset="0"/>
              </a:rPr>
              <a:t>Γέφυρα μεταξύ ψυχοδυναμικών και </a:t>
            </a:r>
            <a:r>
              <a:rPr lang="el-GR" sz="2400" dirty="0" err="1" smtClean="0">
                <a:solidFill>
                  <a:srgbClr val="0070C0"/>
                </a:solidFill>
                <a:latin typeface="Times" charset="0"/>
              </a:rPr>
              <a:t>συστημικών</a:t>
            </a:r>
            <a:r>
              <a:rPr lang="el-GR" sz="2400" dirty="0" smtClean="0">
                <a:solidFill>
                  <a:srgbClr val="0070C0"/>
                </a:solidFill>
                <a:latin typeface="Times" charset="0"/>
              </a:rPr>
              <a:t> προσεγγίσεων</a:t>
            </a:r>
            <a:r>
              <a:rPr lang="en-US" sz="2400" dirty="0" smtClean="0">
                <a:solidFill>
                  <a:srgbClr val="0070C0"/>
                </a:solidFill>
                <a:latin typeface="Times" charset="0"/>
              </a:rPr>
              <a:t>.</a:t>
            </a:r>
            <a:endParaRPr lang="el-GR" sz="2400" dirty="0">
              <a:solidFill>
                <a:srgbClr val="0070C0"/>
              </a:solidFill>
              <a:latin typeface="Times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l-GR" sz="2400" kern="0" dirty="0" smtClean="0">
                <a:solidFill>
                  <a:srgbClr val="0070C0"/>
                </a:solidFill>
                <a:latin typeface="+mn-lt"/>
              </a:rPr>
              <a:t>Για τον </a:t>
            </a:r>
            <a:r>
              <a:rPr lang="en-US" sz="2400" kern="0" dirty="0" smtClean="0">
                <a:solidFill>
                  <a:srgbClr val="0070C0"/>
                </a:solidFill>
                <a:latin typeface="+mn-lt"/>
              </a:rPr>
              <a:t>Murray </a:t>
            </a:r>
            <a:r>
              <a:rPr lang="en-US" sz="2400" kern="0" dirty="0">
                <a:solidFill>
                  <a:srgbClr val="0070C0"/>
                </a:solidFill>
                <a:latin typeface="+mn-lt"/>
              </a:rPr>
              <a:t>Bowen, </a:t>
            </a:r>
            <a:r>
              <a:rPr lang="el-GR" sz="2400" kern="0" dirty="0" smtClean="0">
                <a:solidFill>
                  <a:srgbClr val="0070C0"/>
                </a:solidFill>
                <a:latin typeface="+mn-lt"/>
              </a:rPr>
              <a:t>η οικογένεια είναι ένα </a:t>
            </a:r>
            <a:r>
              <a:rPr lang="el-GR" sz="2400" kern="0" dirty="0" err="1" smtClean="0">
                <a:solidFill>
                  <a:srgbClr val="0070C0"/>
                </a:solidFill>
                <a:latin typeface="+mn-lt"/>
              </a:rPr>
              <a:t>συναισθη</a:t>
            </a:r>
            <a:r>
              <a:rPr lang="el-GR" sz="2400" kern="0" dirty="0" smtClean="0">
                <a:solidFill>
                  <a:srgbClr val="0070C0"/>
                </a:solidFill>
                <a:latin typeface="+mn-lt"/>
              </a:rPr>
              <a:t>-</a:t>
            </a:r>
            <a:r>
              <a:rPr lang="el-GR" sz="2400" kern="0" dirty="0" err="1" smtClean="0">
                <a:solidFill>
                  <a:srgbClr val="0070C0"/>
                </a:solidFill>
                <a:latin typeface="+mn-lt"/>
              </a:rPr>
              <a:t>ματικό</a:t>
            </a:r>
            <a:r>
              <a:rPr lang="el-GR" sz="2400" kern="0" dirty="0" smtClean="0">
                <a:solidFill>
                  <a:srgbClr val="0070C0"/>
                </a:solidFill>
                <a:latin typeface="+mn-lt"/>
              </a:rPr>
              <a:t> σύστημα  που αποτελείται από </a:t>
            </a:r>
            <a:r>
              <a:rPr lang="el-GR" sz="2400" b="1" kern="0" dirty="0" smtClean="0">
                <a:solidFill>
                  <a:srgbClr val="0070C0"/>
                </a:solidFill>
                <a:latin typeface="+mn-lt"/>
              </a:rPr>
              <a:t>πολλές γενεές</a:t>
            </a:r>
            <a:r>
              <a:rPr lang="en-US" sz="2400" kern="0" dirty="0" smtClean="0">
                <a:solidFill>
                  <a:srgbClr val="0070C0"/>
                </a:solidFill>
                <a:latin typeface="+mn-lt"/>
              </a:rPr>
              <a:t>,</a:t>
            </a:r>
            <a:r>
              <a:rPr lang="el-GR" sz="2400" kern="0" dirty="0" smtClean="0">
                <a:solidFill>
                  <a:srgbClr val="0070C0"/>
                </a:solidFill>
                <a:latin typeface="+mn-lt"/>
              </a:rPr>
              <a:t> ζωντανές ή πεθαμένες</a:t>
            </a:r>
            <a:r>
              <a:rPr lang="en-US" sz="2400" kern="0" dirty="0" smtClean="0">
                <a:solidFill>
                  <a:srgbClr val="0070C0"/>
                </a:solidFill>
                <a:latin typeface="+mn-lt"/>
              </a:rPr>
              <a:t>.</a:t>
            </a:r>
            <a:endParaRPr lang="en-US" sz="2400" kern="0" dirty="0">
              <a:solidFill>
                <a:srgbClr val="0070C0"/>
              </a:solidFill>
              <a:latin typeface="+mn-lt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l-GR" sz="2400" kern="0" dirty="0" smtClean="0">
                <a:solidFill>
                  <a:srgbClr val="0070C0"/>
                </a:solidFill>
                <a:latin typeface="Times" charset="0"/>
              </a:rPr>
              <a:t>Ο σκοπός της θεραπείας είναι η </a:t>
            </a:r>
            <a:r>
              <a:rPr lang="el-GR" sz="2400" b="1" kern="0" dirty="0" smtClean="0">
                <a:solidFill>
                  <a:srgbClr val="0070C0"/>
                </a:solidFill>
                <a:latin typeface="Times" charset="0"/>
              </a:rPr>
              <a:t>διαφοροποίηση του εαυτού </a:t>
            </a:r>
            <a:r>
              <a:rPr lang="el-GR" sz="2400" kern="0" dirty="0" smtClean="0">
                <a:solidFill>
                  <a:srgbClr val="0070C0"/>
                </a:solidFill>
                <a:latin typeface="Times" charset="0"/>
              </a:rPr>
              <a:t>από την πατρική οικογένεια.</a:t>
            </a:r>
            <a:endParaRPr lang="en-US" sz="2400" kern="0" dirty="0">
              <a:solidFill>
                <a:srgbClr val="0070C0"/>
              </a:solidFill>
              <a:latin typeface="Times" charset="0"/>
            </a:endParaRPr>
          </a:p>
          <a:p>
            <a:pPr marL="800100" lvl="1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l-GR" sz="2200" dirty="0" smtClean="0">
                <a:solidFill>
                  <a:srgbClr val="0070C0"/>
                </a:solidFill>
                <a:latin typeface="Times" charset="0"/>
              </a:rPr>
              <a:t>Ψυχολογικός αποχωρισμός από τους άλλους </a:t>
            </a:r>
            <a:r>
              <a:rPr lang="en-US" sz="2200" dirty="0" smtClean="0">
                <a:solidFill>
                  <a:srgbClr val="0070C0"/>
                </a:solidFill>
                <a:latin typeface="Times" charset="0"/>
              </a:rPr>
              <a:t>(</a:t>
            </a:r>
            <a:r>
              <a:rPr lang="el-GR" sz="2200" dirty="0" smtClean="0">
                <a:solidFill>
                  <a:srgbClr val="0070C0"/>
                </a:solidFill>
                <a:latin typeface="Times" charset="0"/>
              </a:rPr>
              <a:t>νοητικός και συναισθηματικός αποχωρισμός του εαυτού από τους άλλους</a:t>
            </a:r>
            <a:r>
              <a:rPr lang="en-US" sz="2200" dirty="0" smtClean="0">
                <a:solidFill>
                  <a:srgbClr val="0070C0"/>
                </a:solidFill>
                <a:latin typeface="Times" charset="0"/>
              </a:rPr>
              <a:t>). </a:t>
            </a:r>
            <a:endParaRPr lang="en-US" sz="2200" dirty="0">
              <a:solidFill>
                <a:srgbClr val="0070C0"/>
              </a:solidFill>
              <a:latin typeface="Times" charset="0"/>
            </a:endParaRPr>
          </a:p>
          <a:p>
            <a:pPr marL="800100" lvl="1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l-GR" sz="2200" dirty="0" smtClean="0">
                <a:solidFill>
                  <a:srgbClr val="0070C0"/>
                </a:solidFill>
                <a:latin typeface="Times" charset="0"/>
              </a:rPr>
              <a:t>Όσο μεγαλύτερη η διαφοροποίηση, τόσο καλύτερη η ικανότητα του ατόμου να απέχει από δυσλειτουργικά μοντέλα με άλλα μέλη της οικογένειας</a:t>
            </a:r>
            <a:r>
              <a:rPr lang="en-US" sz="2200" dirty="0" smtClean="0">
                <a:solidFill>
                  <a:srgbClr val="0070C0"/>
                </a:solidFill>
                <a:latin typeface="Times" charset="0"/>
              </a:rPr>
              <a:t>.</a:t>
            </a:r>
            <a:endParaRPr lang="en-US" sz="2200" dirty="0">
              <a:solidFill>
                <a:srgbClr val="0070C0"/>
              </a:solidFill>
              <a:latin typeface="Times" charset="0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sz="4000" dirty="0" smtClean="0"/>
              <a:t>Η </a:t>
            </a:r>
            <a:r>
              <a:rPr lang="el-GR" sz="4000" dirty="0" err="1" smtClean="0"/>
              <a:t>συστημική</a:t>
            </a:r>
            <a:r>
              <a:rPr lang="el-GR" sz="4000" dirty="0" smtClean="0"/>
              <a:t> οικογενειακή θεωρία του </a:t>
            </a:r>
            <a:r>
              <a:rPr lang="en-US" sz="4000" dirty="0" smtClean="0"/>
              <a:t>Bowen:</a:t>
            </a:r>
            <a:r>
              <a:rPr lang="el-GR" sz="4000" dirty="0" smtClean="0"/>
              <a:t> Βασικές έννοιες</a:t>
            </a:r>
            <a:endParaRPr lang="en-US" dirty="0" smtClean="0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381000" y="2057400"/>
            <a:ext cx="8305800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l-GR" sz="2600" b="1" dirty="0" smtClean="0">
                <a:solidFill>
                  <a:srgbClr val="0070C0"/>
                </a:solidFill>
                <a:latin typeface="Times" charset="0"/>
              </a:rPr>
              <a:t>Συγχώνευση (</a:t>
            </a:r>
            <a:r>
              <a:rPr lang="en-US" sz="2600" b="1" dirty="0" smtClean="0">
                <a:solidFill>
                  <a:srgbClr val="0070C0"/>
                </a:solidFill>
                <a:latin typeface="Times" charset="0"/>
              </a:rPr>
              <a:t>Fusion</a:t>
            </a:r>
            <a:r>
              <a:rPr lang="el-GR" sz="2600" b="1" dirty="0" smtClean="0">
                <a:solidFill>
                  <a:srgbClr val="0070C0"/>
                </a:solidFill>
                <a:latin typeface="Times" charset="0"/>
              </a:rPr>
              <a:t>) έναντι Διαφοροποίησης (</a:t>
            </a:r>
            <a:r>
              <a:rPr lang="en-US" sz="2600" b="1" dirty="0" smtClean="0">
                <a:solidFill>
                  <a:srgbClr val="0070C0"/>
                </a:solidFill>
                <a:latin typeface="Times" charset="0"/>
              </a:rPr>
              <a:t>Differentiation</a:t>
            </a:r>
            <a:r>
              <a:rPr lang="el-GR" sz="2600" b="1" dirty="0" smtClean="0">
                <a:solidFill>
                  <a:srgbClr val="0070C0"/>
                </a:solidFill>
                <a:latin typeface="Times" charset="0"/>
              </a:rPr>
              <a:t>)</a:t>
            </a:r>
            <a:r>
              <a:rPr lang="en-US" sz="2600" dirty="0" smtClean="0">
                <a:solidFill>
                  <a:srgbClr val="0070C0"/>
                </a:solidFill>
                <a:latin typeface="Times" charset="0"/>
              </a:rPr>
              <a:t>: </a:t>
            </a:r>
            <a:r>
              <a:rPr lang="el-GR" sz="2600" dirty="0" smtClean="0">
                <a:solidFill>
                  <a:srgbClr val="0070C0"/>
                </a:solidFill>
                <a:latin typeface="Times" charset="0"/>
              </a:rPr>
              <a:t>συνένωση σκέψεων &amp; συναισθημάτων μεταξύ των μελών της οικογένειας έναντι αντίληψης και αποδοχής των διαφορών στον εαυτό σου και στα μέλη της οικογένειας.</a:t>
            </a:r>
            <a:endParaRPr lang="en-US" sz="2600" dirty="0">
              <a:solidFill>
                <a:srgbClr val="0070C0"/>
              </a:solidFill>
              <a:latin typeface="Times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endParaRPr lang="en-US" sz="900" kern="0" dirty="0">
              <a:solidFill>
                <a:srgbClr val="0070C0"/>
              </a:solidFill>
              <a:latin typeface="+mn-lt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l-GR" sz="2600" kern="0" dirty="0" smtClean="0">
                <a:solidFill>
                  <a:srgbClr val="0070C0"/>
                </a:solidFill>
                <a:latin typeface="+mn-lt"/>
              </a:rPr>
              <a:t>Τα άτομα που </a:t>
            </a:r>
            <a:r>
              <a:rPr lang="el-GR" sz="2600" b="1" kern="0" dirty="0" smtClean="0">
                <a:solidFill>
                  <a:srgbClr val="0070C0"/>
                </a:solidFill>
                <a:latin typeface="+mn-lt"/>
              </a:rPr>
              <a:t>δεν έχουν διαφοροποιηθεί </a:t>
            </a:r>
            <a:r>
              <a:rPr lang="el-GR" sz="2600" kern="0" dirty="0" smtClean="0">
                <a:solidFill>
                  <a:srgbClr val="0070C0"/>
                </a:solidFill>
                <a:latin typeface="+mn-lt"/>
              </a:rPr>
              <a:t>από ασταθείς σχέσεις είναι επιρρεπή στην </a:t>
            </a:r>
            <a:r>
              <a:rPr lang="el-GR" sz="2600" b="1" i="1" kern="0" dirty="0" err="1" smtClean="0">
                <a:solidFill>
                  <a:srgbClr val="0070C0"/>
                </a:solidFill>
                <a:latin typeface="+mn-lt"/>
              </a:rPr>
              <a:t>τριγωνοποίηση</a:t>
            </a:r>
            <a:r>
              <a:rPr lang="el-GR" sz="2600" kern="0" dirty="0" smtClean="0">
                <a:solidFill>
                  <a:srgbClr val="0070C0"/>
                </a:solidFill>
                <a:latin typeface="+mn-lt"/>
              </a:rPr>
              <a:t> (</a:t>
            </a:r>
            <a:r>
              <a:rPr lang="en-US" sz="2600" b="1" i="1" kern="0" dirty="0" smtClean="0">
                <a:solidFill>
                  <a:srgbClr val="0070C0"/>
                </a:solidFill>
                <a:latin typeface="+mn-lt"/>
              </a:rPr>
              <a:t>triangulation</a:t>
            </a:r>
            <a:r>
              <a:rPr lang="el-GR" sz="2600" b="1" i="1" kern="0" dirty="0" smtClean="0">
                <a:solidFill>
                  <a:srgbClr val="0070C0"/>
                </a:solidFill>
                <a:latin typeface="+mn-lt"/>
              </a:rPr>
              <a:t>)</a:t>
            </a:r>
            <a:r>
              <a:rPr lang="en-US" sz="2600" kern="0" dirty="0" smtClean="0">
                <a:solidFill>
                  <a:srgbClr val="0070C0"/>
                </a:solidFill>
                <a:latin typeface="+mn-lt"/>
              </a:rPr>
              <a:t>.</a:t>
            </a:r>
            <a:endParaRPr lang="en-US" sz="2600" kern="0" dirty="0">
              <a:solidFill>
                <a:srgbClr val="0070C0"/>
              </a:solidFill>
              <a:latin typeface="+mn-lt"/>
            </a:endParaRPr>
          </a:p>
          <a:p>
            <a:pPr marL="800100" lvl="1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l-GR" sz="2400" dirty="0" smtClean="0">
                <a:solidFill>
                  <a:srgbClr val="0070C0"/>
                </a:solidFill>
                <a:latin typeface="Times" charset="0"/>
              </a:rPr>
              <a:t>Ένα μοντέλο αλληλεπίδραση </a:t>
            </a:r>
            <a:r>
              <a:rPr lang="el-GR" sz="2400" u="sng" dirty="0" smtClean="0">
                <a:solidFill>
                  <a:srgbClr val="0070C0"/>
                </a:solidFill>
                <a:latin typeface="Times" charset="0"/>
              </a:rPr>
              <a:t>ενός-έναντι-δύο</a:t>
            </a:r>
          </a:p>
          <a:p>
            <a:pPr marL="800100" lvl="1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l-GR" sz="2400" dirty="0" smtClean="0">
                <a:solidFill>
                  <a:srgbClr val="0070C0"/>
                </a:solidFill>
                <a:latin typeface="Times" charset="0"/>
              </a:rPr>
              <a:t>Ένα τρίτο μέλος στρατολογείται για να μειώσει το άγχος και να σταθεροποιήσει τη σχέση του ζευγαριού.</a:t>
            </a:r>
            <a:endParaRPr lang="en-US" sz="2400" dirty="0">
              <a:solidFill>
                <a:srgbClr val="0070C0"/>
              </a:solidFill>
              <a:latin typeface="Times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endParaRPr lang="en-US" sz="2600" kern="0" dirty="0">
              <a:solidFill>
                <a:srgbClr val="0070C0"/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7772400" cy="1143000"/>
          </a:xfrm>
        </p:spPr>
        <p:txBody>
          <a:bodyPr/>
          <a:lstStyle/>
          <a:p>
            <a:pPr eaLnBrk="1" hangingPunct="1"/>
            <a:r>
              <a:rPr lang="el-GR" sz="4000" dirty="0" smtClean="0"/>
              <a:t>Η </a:t>
            </a:r>
            <a:r>
              <a:rPr lang="el-GR" sz="4000" dirty="0" err="1" smtClean="0"/>
              <a:t>συστημική</a:t>
            </a:r>
            <a:r>
              <a:rPr lang="el-GR" sz="4000" dirty="0" smtClean="0"/>
              <a:t> οικογενειακή θεωρία του </a:t>
            </a:r>
            <a:r>
              <a:rPr lang="en-US" sz="4000" dirty="0" smtClean="0"/>
              <a:t>Bowen:</a:t>
            </a:r>
            <a:r>
              <a:rPr lang="el-GR" sz="4000" dirty="0" smtClean="0"/>
              <a:t> Βασικές έννοιες</a:t>
            </a:r>
            <a:endParaRPr lang="en-US" dirty="0" smtClean="0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228600" y="1676400"/>
            <a:ext cx="87630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r>
              <a:rPr lang="en-US" sz="2600" b="1" dirty="0">
                <a:solidFill>
                  <a:srgbClr val="0070C0"/>
                </a:solidFill>
                <a:latin typeface="Times" charset="0"/>
              </a:rPr>
              <a:t>8 </a:t>
            </a:r>
            <a:r>
              <a:rPr lang="el-GR" sz="2600" b="1" dirty="0" smtClean="0">
                <a:solidFill>
                  <a:srgbClr val="0070C0"/>
                </a:solidFill>
                <a:latin typeface="Times" charset="0"/>
              </a:rPr>
              <a:t>αλληλένδετες έννοιες ή δυνάμεις ορίζουν την οικογενειακή λειτουργία:</a:t>
            </a:r>
            <a:endParaRPr lang="el-GR" sz="2600" b="1" dirty="0">
              <a:solidFill>
                <a:srgbClr val="0070C0"/>
              </a:solidFill>
              <a:latin typeface="Times" charset="0"/>
            </a:endParaRPr>
          </a:p>
          <a:p>
            <a:pPr eaLnBrk="0" hangingPunct="0">
              <a:defRPr/>
            </a:pPr>
            <a:r>
              <a:rPr lang="en-US" sz="2300" b="1" dirty="0">
                <a:solidFill>
                  <a:srgbClr val="0070C0"/>
                </a:solidFill>
                <a:latin typeface="Times" charset="0"/>
              </a:rPr>
              <a:t>1) </a:t>
            </a:r>
            <a:r>
              <a:rPr lang="el-GR" sz="2300" b="1" dirty="0" smtClean="0">
                <a:solidFill>
                  <a:srgbClr val="0070C0"/>
                </a:solidFill>
                <a:latin typeface="Times" charset="0"/>
              </a:rPr>
              <a:t>Διαφοροποίηση εαυτού </a:t>
            </a:r>
            <a:r>
              <a:rPr lang="el-GR" sz="2300" dirty="0" smtClean="0">
                <a:solidFill>
                  <a:srgbClr val="0070C0"/>
                </a:solidFill>
                <a:latin typeface="Times" charset="0"/>
              </a:rPr>
              <a:t>(</a:t>
            </a:r>
            <a:r>
              <a:rPr lang="en-US" sz="2300" dirty="0" smtClean="0">
                <a:solidFill>
                  <a:srgbClr val="0070C0"/>
                </a:solidFill>
                <a:latin typeface="Times" charset="0"/>
              </a:rPr>
              <a:t>Differentiation </a:t>
            </a:r>
            <a:r>
              <a:rPr lang="en-US" sz="2300" dirty="0">
                <a:solidFill>
                  <a:srgbClr val="0070C0"/>
                </a:solidFill>
                <a:latin typeface="Times" charset="0"/>
              </a:rPr>
              <a:t>of </a:t>
            </a:r>
            <a:r>
              <a:rPr lang="en-US" sz="2300" dirty="0" smtClean="0">
                <a:solidFill>
                  <a:srgbClr val="0070C0"/>
                </a:solidFill>
                <a:latin typeface="Times" charset="0"/>
              </a:rPr>
              <a:t>Self</a:t>
            </a:r>
            <a:r>
              <a:rPr lang="el-GR" sz="2300" dirty="0" smtClean="0">
                <a:solidFill>
                  <a:srgbClr val="0070C0"/>
                </a:solidFill>
                <a:latin typeface="Times" charset="0"/>
              </a:rPr>
              <a:t>)</a:t>
            </a:r>
            <a:r>
              <a:rPr lang="en-US" sz="2300" dirty="0" smtClean="0">
                <a:solidFill>
                  <a:srgbClr val="0070C0"/>
                </a:solidFill>
                <a:latin typeface="Times" charset="0"/>
              </a:rPr>
              <a:t> </a:t>
            </a:r>
            <a:endParaRPr lang="el-GR" sz="2300" dirty="0">
              <a:solidFill>
                <a:srgbClr val="0070C0"/>
              </a:solidFill>
              <a:latin typeface="Times" charset="0"/>
            </a:endParaRPr>
          </a:p>
          <a:p>
            <a:pPr eaLnBrk="0" hangingPunct="0">
              <a:defRPr/>
            </a:pPr>
            <a:r>
              <a:rPr lang="en-US" sz="2300" b="1" dirty="0">
                <a:solidFill>
                  <a:srgbClr val="0070C0"/>
                </a:solidFill>
                <a:latin typeface="Times" charset="0"/>
              </a:rPr>
              <a:t>2) </a:t>
            </a:r>
            <a:r>
              <a:rPr lang="el-GR" sz="2300" b="1" dirty="0" smtClean="0">
                <a:solidFill>
                  <a:srgbClr val="0070C0"/>
                </a:solidFill>
                <a:latin typeface="Times" charset="0"/>
              </a:rPr>
              <a:t>Τρίγωνα </a:t>
            </a:r>
            <a:r>
              <a:rPr lang="el-GR" sz="2300" dirty="0" smtClean="0">
                <a:solidFill>
                  <a:srgbClr val="0070C0"/>
                </a:solidFill>
                <a:latin typeface="Times" charset="0"/>
              </a:rPr>
              <a:t>(</a:t>
            </a:r>
            <a:r>
              <a:rPr lang="en-US" sz="2300" dirty="0" smtClean="0">
                <a:solidFill>
                  <a:srgbClr val="0070C0"/>
                </a:solidFill>
                <a:latin typeface="Times" charset="0"/>
              </a:rPr>
              <a:t>Triangles</a:t>
            </a:r>
            <a:r>
              <a:rPr lang="el-GR" sz="2300" dirty="0" smtClean="0">
                <a:solidFill>
                  <a:srgbClr val="0070C0"/>
                </a:solidFill>
                <a:latin typeface="Times" charset="0"/>
              </a:rPr>
              <a:t>)</a:t>
            </a:r>
            <a:endParaRPr lang="el-GR" sz="2300" dirty="0">
              <a:solidFill>
                <a:srgbClr val="0070C0"/>
              </a:solidFill>
              <a:latin typeface="Times" charset="0"/>
            </a:endParaRPr>
          </a:p>
          <a:p>
            <a:pPr eaLnBrk="0" hangingPunct="0">
              <a:defRPr/>
            </a:pPr>
            <a:r>
              <a:rPr lang="en-US" sz="2300" b="1" dirty="0">
                <a:solidFill>
                  <a:srgbClr val="0070C0"/>
                </a:solidFill>
                <a:latin typeface="Times" charset="0"/>
              </a:rPr>
              <a:t>3) </a:t>
            </a:r>
            <a:r>
              <a:rPr lang="el-GR" sz="2300" b="1" dirty="0" smtClean="0">
                <a:solidFill>
                  <a:srgbClr val="0070C0"/>
                </a:solidFill>
                <a:latin typeface="Times" charset="0"/>
              </a:rPr>
              <a:t>Πυρηνικό Οικογενειακό Συναισθηματικό Σύστημα / διαδικασία </a:t>
            </a:r>
            <a:r>
              <a:rPr lang="el-GR" sz="2300" dirty="0" smtClean="0">
                <a:solidFill>
                  <a:srgbClr val="0070C0"/>
                </a:solidFill>
                <a:latin typeface="Times" charset="0"/>
              </a:rPr>
              <a:t>(</a:t>
            </a:r>
            <a:r>
              <a:rPr lang="en-US" sz="2300" dirty="0" smtClean="0">
                <a:solidFill>
                  <a:srgbClr val="0070C0"/>
                </a:solidFill>
                <a:latin typeface="Times" charset="0"/>
              </a:rPr>
              <a:t>Nuclear </a:t>
            </a:r>
            <a:r>
              <a:rPr lang="en-US" sz="2300" dirty="0">
                <a:solidFill>
                  <a:srgbClr val="0070C0"/>
                </a:solidFill>
                <a:latin typeface="Times" charset="0"/>
              </a:rPr>
              <a:t>Family Emotional System / </a:t>
            </a:r>
            <a:r>
              <a:rPr lang="en-US" sz="2300" dirty="0" smtClean="0">
                <a:solidFill>
                  <a:srgbClr val="0070C0"/>
                </a:solidFill>
                <a:latin typeface="Times" charset="0"/>
              </a:rPr>
              <a:t>process</a:t>
            </a:r>
            <a:r>
              <a:rPr lang="el-GR" sz="2300" dirty="0" smtClean="0">
                <a:solidFill>
                  <a:srgbClr val="0070C0"/>
                </a:solidFill>
                <a:latin typeface="Times" charset="0"/>
              </a:rPr>
              <a:t>)</a:t>
            </a:r>
            <a:endParaRPr lang="en-US" sz="2300" dirty="0">
              <a:solidFill>
                <a:srgbClr val="0070C0"/>
              </a:solidFill>
              <a:latin typeface="Times" charset="0"/>
            </a:endParaRPr>
          </a:p>
          <a:p>
            <a:pPr marL="542925" indent="-279400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el-GR" sz="2000" dirty="0" smtClean="0">
                <a:solidFill>
                  <a:srgbClr val="0070C0"/>
                </a:solidFill>
                <a:latin typeface="Times" charset="0"/>
              </a:rPr>
              <a:t>Οι αδιαφοροποίητοι άνθρωποι έχουν δυσκολία διαχείρισης του άγχους και του στρες</a:t>
            </a:r>
            <a:endParaRPr lang="en-US" sz="2000" dirty="0">
              <a:solidFill>
                <a:srgbClr val="0070C0"/>
              </a:solidFill>
              <a:latin typeface="Times" charset="0"/>
            </a:endParaRPr>
          </a:p>
          <a:p>
            <a:pPr marL="542925" indent="-279400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el-GR" sz="2000" dirty="0" smtClean="0">
                <a:solidFill>
                  <a:srgbClr val="0070C0"/>
                </a:solidFill>
                <a:latin typeface="Times" charset="0"/>
              </a:rPr>
              <a:t>Έλλειψη διαφοροποίησης Χ Άγχος </a:t>
            </a:r>
            <a:r>
              <a:rPr lang="en-US" sz="2000" dirty="0" smtClean="0">
                <a:solidFill>
                  <a:srgbClr val="0070C0"/>
                </a:solidFill>
                <a:latin typeface="Times" charset="0"/>
              </a:rPr>
              <a:t>= </a:t>
            </a:r>
            <a:r>
              <a:rPr lang="el-GR" sz="2000" dirty="0" smtClean="0">
                <a:solidFill>
                  <a:srgbClr val="0070C0"/>
                </a:solidFill>
                <a:latin typeface="Times" charset="0"/>
              </a:rPr>
              <a:t>Συγχώνευση μεταξύ των συζύγων</a:t>
            </a:r>
            <a:r>
              <a:rPr lang="en-US" sz="2000" dirty="0" smtClean="0">
                <a:solidFill>
                  <a:srgbClr val="0070C0"/>
                </a:solidFill>
                <a:latin typeface="Times" charset="0"/>
              </a:rPr>
              <a:t>.</a:t>
            </a:r>
            <a:endParaRPr lang="en-US" sz="2000" dirty="0">
              <a:solidFill>
                <a:srgbClr val="0070C0"/>
              </a:solidFill>
              <a:latin typeface="Times" charset="0"/>
            </a:endParaRPr>
          </a:p>
          <a:p>
            <a:pPr marL="542925" indent="-279400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el-GR" sz="2000" dirty="0" smtClean="0">
                <a:solidFill>
                  <a:srgbClr val="0070C0"/>
                </a:solidFill>
                <a:latin typeface="Times" charset="0"/>
              </a:rPr>
              <a:t>Η συναισθηματική συγχώνευση είναι ασταθής. Τείνει να παράγει 4 μοντέλα σχέσεων που καλλιεργούν την ανάπτυξη προβλημάτων</a:t>
            </a:r>
            <a:r>
              <a:rPr lang="en-US" sz="2000" dirty="0" smtClean="0">
                <a:solidFill>
                  <a:srgbClr val="0070C0"/>
                </a:solidFill>
                <a:latin typeface="Times" charset="0"/>
              </a:rPr>
              <a:t>: </a:t>
            </a:r>
            <a:endParaRPr lang="en-US" sz="2000" dirty="0">
              <a:solidFill>
                <a:srgbClr val="0070C0"/>
              </a:solidFill>
              <a:latin typeface="Times" charset="0"/>
            </a:endParaRPr>
          </a:p>
          <a:p>
            <a:pPr marL="898525" lvl="1" indent="-277813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el-GR" sz="1900" dirty="0" smtClean="0">
                <a:solidFill>
                  <a:srgbClr val="0070C0"/>
                </a:solidFill>
                <a:latin typeface="Times" charset="0"/>
              </a:rPr>
              <a:t>Φανερή συζυγική σύγκρουση (</a:t>
            </a:r>
            <a:r>
              <a:rPr lang="en-US" sz="1900" dirty="0" smtClean="0">
                <a:solidFill>
                  <a:srgbClr val="0070C0"/>
                </a:solidFill>
                <a:latin typeface="Times" charset="0"/>
              </a:rPr>
              <a:t>overt marital conflict)</a:t>
            </a:r>
            <a:endParaRPr lang="en-US" sz="1900" dirty="0">
              <a:solidFill>
                <a:srgbClr val="0070C0"/>
              </a:solidFill>
              <a:latin typeface="Times" charset="0"/>
            </a:endParaRPr>
          </a:p>
          <a:p>
            <a:pPr marL="898525" lvl="1" indent="-277813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el-GR" sz="1900" dirty="0" smtClean="0">
                <a:solidFill>
                  <a:srgbClr val="0070C0"/>
                </a:solidFill>
                <a:latin typeface="Times" charset="0"/>
              </a:rPr>
              <a:t>Αντιδραστική συναισθηματική απόσταση </a:t>
            </a:r>
            <a:r>
              <a:rPr lang="en-US" sz="1900" dirty="0" smtClean="0">
                <a:solidFill>
                  <a:srgbClr val="0070C0"/>
                </a:solidFill>
                <a:latin typeface="Times" charset="0"/>
              </a:rPr>
              <a:t>(reactive emotional distance)</a:t>
            </a:r>
            <a:endParaRPr lang="en-US" sz="1900" dirty="0">
              <a:solidFill>
                <a:srgbClr val="0070C0"/>
              </a:solidFill>
              <a:latin typeface="Times" charset="0"/>
            </a:endParaRPr>
          </a:p>
          <a:p>
            <a:pPr marL="898525" lvl="1" indent="-277813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el-GR" sz="1900" dirty="0" smtClean="0">
                <a:solidFill>
                  <a:srgbClr val="0070C0"/>
                </a:solidFill>
                <a:latin typeface="Times" charset="0"/>
              </a:rPr>
              <a:t>σωματικά ή συναισθηματικά συμπτώματα (συνήθως ο πιο βολικός σύζυγος</a:t>
            </a:r>
            <a:r>
              <a:rPr lang="en-US" sz="1900" dirty="0" smtClean="0">
                <a:solidFill>
                  <a:srgbClr val="0070C0"/>
                </a:solidFill>
                <a:latin typeface="Times" charset="0"/>
              </a:rPr>
              <a:t>)</a:t>
            </a:r>
            <a:endParaRPr lang="en-US" sz="1900" dirty="0">
              <a:solidFill>
                <a:srgbClr val="0070C0"/>
              </a:solidFill>
              <a:latin typeface="Times" charset="0"/>
            </a:endParaRPr>
          </a:p>
          <a:p>
            <a:pPr marL="898525" lvl="1" indent="-277813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el-GR" sz="1900" dirty="0" smtClean="0">
                <a:solidFill>
                  <a:srgbClr val="0070C0"/>
                </a:solidFill>
                <a:latin typeface="Times" charset="0"/>
              </a:rPr>
              <a:t>Προβολή των προβλημάτων στα παιδιά</a:t>
            </a:r>
            <a:endParaRPr lang="en-US" sz="1900" dirty="0">
              <a:solidFill>
                <a:srgbClr val="0070C0"/>
              </a:solidFill>
              <a:latin typeface="Times" charset="0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pPr eaLnBrk="1" hangingPunct="1"/>
            <a:r>
              <a:rPr lang="el-GR" sz="4000" dirty="0" smtClean="0"/>
              <a:t>Η </a:t>
            </a:r>
            <a:r>
              <a:rPr lang="el-GR" sz="4000" dirty="0" err="1" smtClean="0"/>
              <a:t>συστημική</a:t>
            </a:r>
            <a:r>
              <a:rPr lang="el-GR" sz="4000" dirty="0" smtClean="0"/>
              <a:t> οικογενειακή θεωρία του </a:t>
            </a:r>
            <a:r>
              <a:rPr lang="en-US" sz="4000" dirty="0" smtClean="0"/>
              <a:t>Bowen:</a:t>
            </a:r>
            <a:r>
              <a:rPr lang="el-GR" sz="4000" dirty="0" smtClean="0"/>
              <a:t> Βασικές έννοιες</a:t>
            </a:r>
            <a:endParaRPr lang="en-US" dirty="0" smtClean="0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304800" y="1676400"/>
            <a:ext cx="86106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defRPr/>
            </a:pPr>
            <a:r>
              <a:rPr lang="en-US" sz="2400" b="1" dirty="0">
                <a:solidFill>
                  <a:srgbClr val="0070C0"/>
                </a:solidFill>
                <a:latin typeface="Times" charset="0"/>
              </a:rPr>
              <a:t>4) </a:t>
            </a:r>
            <a:r>
              <a:rPr lang="el-GR" sz="2400" b="1" dirty="0" smtClean="0">
                <a:solidFill>
                  <a:srgbClr val="0070C0"/>
                </a:solidFill>
                <a:latin typeface="Times" charset="0"/>
              </a:rPr>
              <a:t>Διαδικασία οικογενειακής προβολής </a:t>
            </a:r>
            <a:r>
              <a:rPr lang="el-GR" sz="2400" dirty="0" smtClean="0">
                <a:solidFill>
                  <a:srgbClr val="0070C0"/>
                </a:solidFill>
                <a:latin typeface="Times" charset="0"/>
              </a:rPr>
              <a:t>(</a:t>
            </a:r>
            <a:r>
              <a:rPr lang="en-US" sz="2400" dirty="0" smtClean="0">
                <a:solidFill>
                  <a:srgbClr val="0070C0"/>
                </a:solidFill>
                <a:latin typeface="Times" charset="0"/>
              </a:rPr>
              <a:t>Family </a:t>
            </a:r>
            <a:r>
              <a:rPr lang="en-US" sz="2400" dirty="0">
                <a:solidFill>
                  <a:srgbClr val="0070C0"/>
                </a:solidFill>
                <a:latin typeface="Times" charset="0"/>
              </a:rPr>
              <a:t>Projection </a:t>
            </a:r>
            <a:r>
              <a:rPr lang="en-US" sz="2400" dirty="0" smtClean="0">
                <a:solidFill>
                  <a:srgbClr val="0070C0"/>
                </a:solidFill>
                <a:latin typeface="Times" charset="0"/>
              </a:rPr>
              <a:t>Process</a:t>
            </a:r>
            <a:r>
              <a:rPr lang="el-GR" sz="2400" dirty="0" smtClean="0">
                <a:solidFill>
                  <a:srgbClr val="0070C0"/>
                </a:solidFill>
                <a:latin typeface="Times" charset="0"/>
              </a:rPr>
              <a:t>)</a:t>
            </a:r>
            <a:endParaRPr lang="en-US" sz="2400" dirty="0">
              <a:solidFill>
                <a:srgbClr val="0070C0"/>
              </a:solidFill>
              <a:latin typeface="Times" charset="0"/>
            </a:endParaRPr>
          </a:p>
          <a:p>
            <a:pPr marL="357188" indent="-357188" eaLnBrk="0" hangingPunct="0">
              <a:buFont typeface="Arial" pitchFamily="34" charset="0"/>
              <a:buChar char="•"/>
              <a:defRPr/>
            </a:pPr>
            <a:r>
              <a:rPr lang="en-US" sz="2200" dirty="0" smtClean="0">
                <a:solidFill>
                  <a:srgbClr val="0070C0"/>
                </a:solidFill>
                <a:latin typeface="Times" charset="0"/>
              </a:rPr>
              <a:t>“</a:t>
            </a:r>
            <a:r>
              <a:rPr lang="el-GR" sz="2200" dirty="0" smtClean="0">
                <a:solidFill>
                  <a:srgbClr val="0070C0"/>
                </a:solidFill>
                <a:latin typeface="Times" charset="0"/>
              </a:rPr>
              <a:t>η διαδικασία προβολής των γονέων μέρους της ανωριμότητάς τους σε ένα ή περισσότερα παιδιά</a:t>
            </a:r>
            <a:r>
              <a:rPr lang="en-US" sz="2200" dirty="0" smtClean="0">
                <a:solidFill>
                  <a:srgbClr val="0070C0"/>
                </a:solidFill>
                <a:latin typeface="Times" charset="0"/>
              </a:rPr>
              <a:t>” </a:t>
            </a:r>
            <a:r>
              <a:rPr lang="en-US" sz="2200" dirty="0">
                <a:solidFill>
                  <a:srgbClr val="0070C0"/>
                </a:solidFill>
                <a:latin typeface="Times" charset="0"/>
              </a:rPr>
              <a:t>(Bowen, 1978, p. 477).</a:t>
            </a:r>
          </a:p>
          <a:p>
            <a:pPr marL="357188" indent="-357188" eaLnBrk="0" hangingPunct="0">
              <a:buFont typeface="Arial" pitchFamily="34" charset="0"/>
              <a:buChar char="•"/>
              <a:defRPr/>
            </a:pPr>
            <a:r>
              <a:rPr lang="el-GR" sz="2200" dirty="0" smtClean="0">
                <a:solidFill>
                  <a:srgbClr val="0070C0"/>
                </a:solidFill>
                <a:latin typeface="Times" charset="0"/>
              </a:rPr>
              <a:t>Η </a:t>
            </a:r>
            <a:r>
              <a:rPr lang="el-GR" sz="2200" dirty="0" err="1" smtClean="0">
                <a:solidFill>
                  <a:srgbClr val="0070C0"/>
                </a:solidFill>
                <a:latin typeface="Times" charset="0"/>
              </a:rPr>
              <a:t>γονεϊκή</a:t>
            </a:r>
            <a:r>
              <a:rPr lang="el-GR" sz="2200" dirty="0" smtClean="0">
                <a:solidFill>
                  <a:srgbClr val="0070C0"/>
                </a:solidFill>
                <a:latin typeface="Times" charset="0"/>
              </a:rPr>
              <a:t> προβολή είναι σημαντική πηγή μεταβίβαση του οικογενειακού άγχους</a:t>
            </a:r>
            <a:endParaRPr lang="en-US" sz="2200" dirty="0">
              <a:solidFill>
                <a:srgbClr val="0070C0"/>
              </a:solidFill>
              <a:latin typeface="Times" charset="0"/>
            </a:endParaRPr>
          </a:p>
          <a:p>
            <a:pPr marL="357188" indent="-357188" eaLnBrk="0" hangingPunct="0">
              <a:defRPr/>
            </a:pPr>
            <a:endParaRPr lang="en-US" sz="1500" dirty="0">
              <a:solidFill>
                <a:srgbClr val="0070C0"/>
              </a:solidFill>
              <a:latin typeface="Times" charset="0"/>
            </a:endParaRPr>
          </a:p>
          <a:p>
            <a:pPr eaLnBrk="0" hangingPunct="0">
              <a:defRPr/>
            </a:pPr>
            <a:r>
              <a:rPr lang="en-US" sz="2400" b="1" dirty="0">
                <a:solidFill>
                  <a:srgbClr val="0070C0"/>
                </a:solidFill>
                <a:latin typeface="Times" charset="0"/>
              </a:rPr>
              <a:t>5) </a:t>
            </a:r>
            <a:r>
              <a:rPr lang="el-GR" sz="2400" b="1" dirty="0" smtClean="0">
                <a:solidFill>
                  <a:srgbClr val="0070C0"/>
                </a:solidFill>
                <a:latin typeface="Times" charset="0"/>
              </a:rPr>
              <a:t>Συναισθηματική αποκοπή (</a:t>
            </a:r>
            <a:r>
              <a:rPr lang="en-US" sz="2400" b="1" dirty="0" smtClean="0">
                <a:solidFill>
                  <a:srgbClr val="0070C0"/>
                </a:solidFill>
                <a:latin typeface="Times" charset="0"/>
              </a:rPr>
              <a:t>Emotional Cutoff</a:t>
            </a:r>
            <a:r>
              <a:rPr lang="el-GR" sz="2400" b="1" dirty="0" smtClean="0">
                <a:solidFill>
                  <a:srgbClr val="0070C0"/>
                </a:solidFill>
                <a:latin typeface="Times" charset="0"/>
              </a:rPr>
              <a:t>)</a:t>
            </a:r>
            <a:endParaRPr lang="en-US" sz="2400" b="1" dirty="0">
              <a:solidFill>
                <a:srgbClr val="0070C0"/>
              </a:solidFill>
              <a:latin typeface="Times" charset="0"/>
            </a:endParaRPr>
          </a:p>
          <a:p>
            <a:pPr marL="449263" indent="-449263" eaLnBrk="0" hangingPunct="0">
              <a:buFont typeface="Arial" pitchFamily="34" charset="0"/>
              <a:buChar char="•"/>
              <a:defRPr/>
            </a:pPr>
            <a:r>
              <a:rPr lang="el-GR" sz="2200" dirty="0" smtClean="0">
                <a:solidFill>
                  <a:srgbClr val="0070C0"/>
                </a:solidFill>
                <a:latin typeface="Times" charset="0"/>
              </a:rPr>
              <a:t>Η προσπάθεια ενός ατόμου να απομακρυνθεί συναισθηματικά από συγκεκριμένα μέλη ή ολόκληρη την οικογένεια</a:t>
            </a:r>
            <a:r>
              <a:rPr lang="en-US" sz="2200" dirty="0" smtClean="0">
                <a:solidFill>
                  <a:srgbClr val="0070C0"/>
                </a:solidFill>
                <a:latin typeface="Times" charset="0"/>
              </a:rPr>
              <a:t>.</a:t>
            </a:r>
            <a:r>
              <a:rPr lang="el-GR" sz="2200" dirty="0" smtClean="0">
                <a:solidFill>
                  <a:srgbClr val="0070C0"/>
                </a:solidFill>
                <a:latin typeface="Times" charset="0"/>
              </a:rPr>
              <a:t> Είναι το αποτέλεσμα της αδυναμίας ενός ατόμου να επιλύσει απευθείας προβλήματα συγχώνευσης</a:t>
            </a:r>
            <a:r>
              <a:rPr lang="en-US" sz="2200" dirty="0" smtClean="0">
                <a:solidFill>
                  <a:srgbClr val="0070C0"/>
                </a:solidFill>
                <a:latin typeface="Times" charset="0"/>
              </a:rPr>
              <a:t>,</a:t>
            </a:r>
            <a:r>
              <a:rPr lang="el-GR" sz="2200" dirty="0" smtClean="0">
                <a:solidFill>
                  <a:srgbClr val="0070C0"/>
                </a:solidFill>
                <a:latin typeface="Times" charset="0"/>
              </a:rPr>
              <a:t> η οποία το εμποδίζει να δημιουργήσει μία μοναδική ταυτότητα ή ικανοποιητικές σχέσεις με τους άλλους</a:t>
            </a:r>
            <a:r>
              <a:rPr lang="en-US" sz="2200" dirty="0" smtClean="0">
                <a:solidFill>
                  <a:srgbClr val="0070C0"/>
                </a:solidFill>
                <a:latin typeface="Times" charset="0"/>
              </a:rPr>
              <a:t>.</a:t>
            </a:r>
            <a:endParaRPr lang="en-US" sz="2200" dirty="0">
              <a:solidFill>
                <a:srgbClr val="0070C0"/>
              </a:solidFill>
              <a:latin typeface="Times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endParaRPr lang="en-US" sz="2500" kern="0" dirty="0">
              <a:solidFill>
                <a:schemeClr val="hlink"/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457200"/>
            <a:ext cx="7772400" cy="1143000"/>
          </a:xfrm>
        </p:spPr>
        <p:txBody>
          <a:bodyPr/>
          <a:lstStyle/>
          <a:p>
            <a:pPr eaLnBrk="1" hangingPunct="1"/>
            <a:r>
              <a:rPr lang="el-GR" sz="4000" dirty="0" smtClean="0"/>
              <a:t>Η </a:t>
            </a:r>
            <a:r>
              <a:rPr lang="el-GR" sz="4000" dirty="0" err="1" smtClean="0"/>
              <a:t>συστημική</a:t>
            </a:r>
            <a:r>
              <a:rPr lang="el-GR" sz="4000" dirty="0" smtClean="0"/>
              <a:t> οικογενειακή θεωρία του </a:t>
            </a:r>
            <a:r>
              <a:rPr lang="en-US" sz="4000" dirty="0" smtClean="0"/>
              <a:t>Bowen:</a:t>
            </a:r>
            <a:r>
              <a:rPr lang="el-GR" sz="4000" dirty="0" smtClean="0"/>
              <a:t> Βασικές έννοιες</a:t>
            </a:r>
            <a:endParaRPr lang="en-US" dirty="0" smtClean="0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304800" y="1676400"/>
            <a:ext cx="86106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defRPr/>
            </a:pPr>
            <a:r>
              <a:rPr lang="en-US" sz="2400" b="1" dirty="0">
                <a:solidFill>
                  <a:srgbClr val="0070C0"/>
                </a:solidFill>
                <a:latin typeface="Times" charset="0"/>
              </a:rPr>
              <a:t>6) </a:t>
            </a:r>
            <a:r>
              <a:rPr lang="el-GR" sz="2400" b="1" dirty="0" err="1" smtClean="0">
                <a:solidFill>
                  <a:srgbClr val="0070C0"/>
                </a:solidFill>
                <a:latin typeface="Times" charset="0"/>
              </a:rPr>
              <a:t>Πολυγενεακή</a:t>
            </a:r>
            <a:r>
              <a:rPr lang="el-GR" sz="2400" b="1" dirty="0" smtClean="0">
                <a:solidFill>
                  <a:srgbClr val="0070C0"/>
                </a:solidFill>
                <a:latin typeface="Times" charset="0"/>
              </a:rPr>
              <a:t> διαδικασία μεταβίβασης (</a:t>
            </a:r>
            <a:r>
              <a:rPr lang="en-US" sz="2400" b="1" dirty="0" smtClean="0">
                <a:solidFill>
                  <a:srgbClr val="0070C0"/>
                </a:solidFill>
                <a:latin typeface="Times" charset="0"/>
              </a:rPr>
              <a:t>Multigenerational </a:t>
            </a:r>
            <a:r>
              <a:rPr lang="en-US" sz="2400" b="1" dirty="0">
                <a:solidFill>
                  <a:srgbClr val="0070C0"/>
                </a:solidFill>
                <a:latin typeface="Times" charset="0"/>
              </a:rPr>
              <a:t>Transmission </a:t>
            </a:r>
            <a:r>
              <a:rPr lang="en-US" sz="2400" b="1" dirty="0" smtClean="0">
                <a:solidFill>
                  <a:srgbClr val="0070C0"/>
                </a:solidFill>
                <a:latin typeface="Times" charset="0"/>
              </a:rPr>
              <a:t>Process</a:t>
            </a:r>
            <a:r>
              <a:rPr lang="el-GR" sz="2400" b="1" dirty="0" smtClean="0">
                <a:solidFill>
                  <a:srgbClr val="0070C0"/>
                </a:solidFill>
                <a:latin typeface="Times" charset="0"/>
              </a:rPr>
              <a:t>)</a:t>
            </a:r>
            <a:endParaRPr lang="en-US" sz="2400" b="1" dirty="0">
              <a:solidFill>
                <a:srgbClr val="0070C0"/>
              </a:solidFill>
              <a:latin typeface="Times" charset="0"/>
            </a:endParaRPr>
          </a:p>
          <a:p>
            <a:pPr marL="620713" indent="-263525">
              <a:buFont typeface="Arial" pitchFamily="34" charset="0"/>
              <a:buChar char="•"/>
              <a:defRPr/>
            </a:pPr>
            <a:r>
              <a:rPr lang="el-GR" sz="2100" dirty="0" smtClean="0">
                <a:solidFill>
                  <a:srgbClr val="0070C0"/>
                </a:solidFill>
                <a:latin typeface="+mn-lt"/>
              </a:rPr>
              <a:t>Αφορά στην μεταβίβαση της διαδικασίας οικογενειακής προβολής</a:t>
            </a:r>
            <a:r>
              <a:rPr lang="en-US" sz="2100" dirty="0" smtClean="0">
                <a:solidFill>
                  <a:srgbClr val="0070C0"/>
                </a:solidFill>
                <a:latin typeface="+mn-lt"/>
              </a:rPr>
              <a:t>.</a:t>
            </a:r>
            <a:endParaRPr lang="en-US" sz="2100" dirty="0">
              <a:solidFill>
                <a:srgbClr val="0070C0"/>
              </a:solidFill>
              <a:latin typeface="+mn-lt"/>
            </a:endParaRPr>
          </a:p>
          <a:p>
            <a:pPr marL="620713" indent="-263525">
              <a:buFont typeface="Arial" pitchFamily="34" charset="0"/>
              <a:buChar char="•"/>
              <a:defRPr/>
            </a:pPr>
            <a:r>
              <a:rPr lang="el-GR" sz="2100" dirty="0" smtClean="0">
                <a:solidFill>
                  <a:srgbClr val="0070C0"/>
                </a:solidFill>
                <a:latin typeface="+mn-lt"/>
              </a:rPr>
              <a:t>Η φύση και ο βαθμός της έντασης των συναισθηματικών αντιδράσεων περνάνε από γενιά σε γενιά. </a:t>
            </a:r>
            <a:endParaRPr lang="el-GR" sz="2100" b="1" dirty="0">
              <a:solidFill>
                <a:srgbClr val="0070C0"/>
              </a:solidFill>
              <a:latin typeface="+mn-lt"/>
            </a:endParaRPr>
          </a:p>
          <a:p>
            <a:pPr eaLnBrk="0" hangingPunct="0">
              <a:defRPr/>
            </a:pPr>
            <a:r>
              <a:rPr lang="en-US" sz="2400" b="1" dirty="0">
                <a:solidFill>
                  <a:srgbClr val="0070C0"/>
                </a:solidFill>
                <a:latin typeface="Times" charset="0"/>
              </a:rPr>
              <a:t>7) </a:t>
            </a:r>
            <a:r>
              <a:rPr lang="el-GR" sz="2400" b="1" dirty="0" smtClean="0">
                <a:solidFill>
                  <a:srgbClr val="0070C0"/>
                </a:solidFill>
                <a:latin typeface="Times" charset="0"/>
              </a:rPr>
              <a:t>Η θέση των αδελφών (</a:t>
            </a:r>
            <a:r>
              <a:rPr lang="en-US" sz="2400" b="1" dirty="0" smtClean="0">
                <a:solidFill>
                  <a:srgbClr val="0070C0"/>
                </a:solidFill>
                <a:latin typeface="Times" charset="0"/>
              </a:rPr>
              <a:t>Sibling Positions</a:t>
            </a:r>
            <a:r>
              <a:rPr lang="el-GR" sz="2400" b="1" dirty="0" smtClean="0">
                <a:solidFill>
                  <a:srgbClr val="0070C0"/>
                </a:solidFill>
                <a:latin typeface="Times" charset="0"/>
              </a:rPr>
              <a:t>)</a:t>
            </a:r>
            <a:endParaRPr lang="en-US" sz="2400" b="1" dirty="0">
              <a:solidFill>
                <a:srgbClr val="0070C0"/>
              </a:solidFill>
              <a:latin typeface="Times" charset="0"/>
            </a:endParaRPr>
          </a:p>
          <a:p>
            <a:pPr marL="620713" indent="-263525">
              <a:buFont typeface="Arial" pitchFamily="34" charset="0"/>
              <a:buChar char="•"/>
              <a:defRPr/>
            </a:pPr>
            <a:r>
              <a:rPr lang="el-GR" sz="2100" dirty="0" smtClean="0">
                <a:solidFill>
                  <a:srgbClr val="0070C0"/>
                </a:solidFill>
                <a:latin typeface="Times" charset="0"/>
              </a:rPr>
              <a:t>Τα χαρακτηριστικά προσωπικότητας επηρεάζονται από τη θέση των αδελφών</a:t>
            </a:r>
            <a:r>
              <a:rPr lang="en-US" sz="2100" dirty="0" smtClean="0">
                <a:solidFill>
                  <a:srgbClr val="0070C0"/>
                </a:solidFill>
                <a:latin typeface="Times" charset="0"/>
              </a:rPr>
              <a:t>.</a:t>
            </a:r>
            <a:endParaRPr lang="en-US" sz="2100" dirty="0">
              <a:solidFill>
                <a:srgbClr val="0070C0"/>
              </a:solidFill>
              <a:latin typeface="Times" charset="0"/>
            </a:endParaRPr>
          </a:p>
          <a:p>
            <a:pPr marL="620713" indent="-263525">
              <a:buFont typeface="Arial" pitchFamily="34" charset="0"/>
              <a:buChar char="•"/>
              <a:defRPr/>
            </a:pPr>
            <a:r>
              <a:rPr lang="el-GR" sz="2100" dirty="0" smtClean="0">
                <a:solidFill>
                  <a:srgbClr val="0070C0"/>
                </a:solidFill>
                <a:latin typeface="Times" charset="0"/>
              </a:rPr>
              <a:t>Οι συγκρούσεις μεταξύ των αδελφών συχνά μπορεί να είναι το αποτέλεσμα τριγωνικών σχέσεων</a:t>
            </a:r>
            <a:r>
              <a:rPr lang="en-US" sz="2100" dirty="0" smtClean="0">
                <a:solidFill>
                  <a:srgbClr val="0070C0"/>
                </a:solidFill>
                <a:latin typeface="Times" charset="0"/>
              </a:rPr>
              <a:t> (</a:t>
            </a:r>
            <a:r>
              <a:rPr lang="el-GR" sz="2100" dirty="0" smtClean="0">
                <a:solidFill>
                  <a:srgbClr val="0070C0"/>
                </a:solidFill>
                <a:latin typeface="Times" charset="0"/>
              </a:rPr>
              <a:t>π.χ. οι συμμαχίες με τους γονείς μπορεί να δημιουργήσουν ανταγωνισμό μεταξύ των αδελφών</a:t>
            </a:r>
            <a:r>
              <a:rPr lang="en-US" sz="2100" dirty="0" smtClean="0">
                <a:solidFill>
                  <a:srgbClr val="0070C0"/>
                </a:solidFill>
                <a:latin typeface="Times" charset="0"/>
              </a:rPr>
              <a:t>).</a:t>
            </a:r>
            <a:endParaRPr lang="en-US" sz="2100" dirty="0">
              <a:solidFill>
                <a:srgbClr val="0070C0"/>
              </a:solidFill>
              <a:latin typeface="Times" charset="0"/>
            </a:endParaRPr>
          </a:p>
          <a:p>
            <a:pPr eaLnBrk="0" hangingPunct="0">
              <a:defRPr/>
            </a:pPr>
            <a:r>
              <a:rPr lang="en-US" sz="2400" b="1" dirty="0">
                <a:solidFill>
                  <a:srgbClr val="0070C0"/>
                </a:solidFill>
                <a:latin typeface="Times" charset="0"/>
              </a:rPr>
              <a:t>8) </a:t>
            </a:r>
            <a:r>
              <a:rPr lang="el-GR" sz="2400" b="1" dirty="0" smtClean="0">
                <a:solidFill>
                  <a:srgbClr val="0070C0"/>
                </a:solidFill>
                <a:latin typeface="Times" charset="0"/>
              </a:rPr>
              <a:t>Κοινωνική παλινδρόμηση (</a:t>
            </a:r>
            <a:r>
              <a:rPr lang="en-US" sz="2400" b="1" dirty="0" smtClean="0">
                <a:solidFill>
                  <a:srgbClr val="0070C0"/>
                </a:solidFill>
                <a:latin typeface="Times" charset="0"/>
              </a:rPr>
              <a:t>Societal Regression</a:t>
            </a:r>
            <a:r>
              <a:rPr lang="el-GR" sz="2400" b="1" dirty="0" smtClean="0">
                <a:solidFill>
                  <a:srgbClr val="0070C0"/>
                </a:solidFill>
                <a:latin typeface="Times" charset="0"/>
              </a:rPr>
              <a:t>)</a:t>
            </a:r>
            <a:endParaRPr lang="en-US" sz="2400" b="1" dirty="0">
              <a:solidFill>
                <a:srgbClr val="0070C0"/>
              </a:solidFill>
              <a:latin typeface="Times" charset="0"/>
            </a:endParaRPr>
          </a:p>
          <a:p>
            <a:pPr marL="620713" indent="-263525" eaLnBrk="0" hangingPunct="0">
              <a:buFont typeface="Arial" pitchFamily="34" charset="0"/>
              <a:buChar char="•"/>
              <a:defRPr/>
            </a:pPr>
            <a:r>
              <a:rPr lang="el-GR" sz="2100" dirty="0" smtClean="0">
                <a:solidFill>
                  <a:srgbClr val="0070C0"/>
                </a:solidFill>
                <a:latin typeface="Times" charset="0"/>
              </a:rPr>
              <a:t>Κοινωνικές δυνάμεις </a:t>
            </a:r>
            <a:r>
              <a:rPr lang="en-US" sz="2100" dirty="0" smtClean="0">
                <a:solidFill>
                  <a:srgbClr val="0070C0"/>
                </a:solidFill>
                <a:latin typeface="Times" charset="0"/>
              </a:rPr>
              <a:t>(</a:t>
            </a:r>
            <a:r>
              <a:rPr lang="el-GR" sz="2100" dirty="0" smtClean="0">
                <a:solidFill>
                  <a:srgbClr val="0070C0"/>
                </a:solidFill>
                <a:latin typeface="Times" charset="0"/>
              </a:rPr>
              <a:t>σεξισμός, ρατσισμός, φτώχεια</a:t>
            </a:r>
            <a:r>
              <a:rPr lang="en-US" sz="2100" dirty="0" smtClean="0">
                <a:solidFill>
                  <a:srgbClr val="0070C0"/>
                </a:solidFill>
                <a:latin typeface="Times" charset="0"/>
              </a:rPr>
              <a:t>) </a:t>
            </a:r>
            <a:r>
              <a:rPr lang="el-GR" sz="2100" dirty="0" smtClean="0">
                <a:solidFill>
                  <a:srgbClr val="0070C0"/>
                </a:solidFill>
                <a:latin typeface="Times" charset="0"/>
              </a:rPr>
              <a:t>επηρεάζουν τον τρόπο αλληλεπίδρασης στις οικογένειες.</a:t>
            </a:r>
            <a:endParaRPr lang="en-US" sz="2100" dirty="0">
              <a:solidFill>
                <a:srgbClr val="0070C0"/>
              </a:solidFill>
              <a:latin typeface="Times" charset="0"/>
            </a:endParaRPr>
          </a:p>
          <a:p>
            <a:pPr eaLnBrk="0" hangingPunct="0">
              <a:defRPr/>
            </a:pPr>
            <a:endParaRPr lang="en-US" sz="2600" b="1" dirty="0">
              <a:solidFill>
                <a:srgbClr val="0070C0"/>
              </a:solidFill>
              <a:latin typeface="+mn-lt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endParaRPr lang="en-US" sz="2500" kern="0" dirty="0">
              <a:solidFill>
                <a:schemeClr val="hlink"/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1295400"/>
          </a:xfrm>
        </p:spPr>
        <p:txBody>
          <a:bodyPr/>
          <a:lstStyle/>
          <a:p>
            <a:pPr eaLnBrk="1" hangingPunct="1"/>
            <a:r>
              <a:rPr lang="el-GR" sz="3500" dirty="0" smtClean="0"/>
              <a:t>Η οικογενειακή θεραπεία προέρχεται από τη </a:t>
            </a:r>
            <a:r>
              <a:rPr lang="el-GR" sz="3500" dirty="0" err="1" smtClean="0"/>
              <a:t>Συστημική</a:t>
            </a:r>
            <a:r>
              <a:rPr lang="el-GR" sz="3500" dirty="0" smtClean="0"/>
              <a:t> Θεωρία…</a:t>
            </a:r>
            <a:endParaRPr lang="en-US" sz="3500" dirty="0" smtClean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1534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l-GR" sz="2800" dirty="0" smtClean="0"/>
              <a:t>Εμφανίστηκε τη δεκαετία του ‘</a:t>
            </a:r>
            <a:r>
              <a:rPr lang="en-US" sz="2800" dirty="0" smtClean="0"/>
              <a:t>40.</a:t>
            </a:r>
          </a:p>
          <a:p>
            <a:pPr eaLnBrk="1" hangingPunct="1">
              <a:lnSpc>
                <a:spcPct val="90000"/>
              </a:lnSpc>
            </a:pPr>
            <a:r>
              <a:rPr lang="el-GR" sz="2800" dirty="0" smtClean="0"/>
              <a:t>Οι θεραπευτές ήταν δυσαρεστημένοι με την έλλειψη προόδου των ασθενών με την ατομική θεραπεία.</a:t>
            </a:r>
            <a:endParaRPr lang="en-US" sz="2800" dirty="0" smtClean="0"/>
          </a:p>
          <a:p>
            <a:pPr eaLnBrk="1" hangingPunct="1">
              <a:lnSpc>
                <a:spcPct val="90000"/>
              </a:lnSpc>
            </a:pPr>
            <a:r>
              <a:rPr lang="el-GR" sz="2800" dirty="0" smtClean="0"/>
              <a:t>Παράλληλα έβλεπαν ότι οι ομαδικές θεραπείες είχαν θετική επίδραση στη συμπεριφορά.</a:t>
            </a:r>
            <a:r>
              <a:rPr lang="en-US" sz="2800" dirty="0" smtClean="0"/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el-GR" sz="2800" dirty="0" smtClean="0"/>
              <a:t>Επιπλέον</a:t>
            </a:r>
            <a:r>
              <a:rPr lang="en-US" sz="2800" dirty="0" smtClean="0"/>
              <a:t>, </a:t>
            </a:r>
            <a:r>
              <a:rPr lang="el-GR" sz="2800" dirty="0" smtClean="0"/>
              <a:t>ο 2</a:t>
            </a:r>
            <a:r>
              <a:rPr lang="el-GR" sz="2800" baseline="30000" dirty="0" smtClean="0"/>
              <a:t>ος</a:t>
            </a:r>
            <a:r>
              <a:rPr lang="el-GR" sz="2800" dirty="0" smtClean="0"/>
              <a:t> Παγκόσμιος Πόλεμος προώθησε την ανάπτυξη τεχνολογιών που οι θεωρητικοί αργότερα εφάρμοσαν στις οικογένειες.</a:t>
            </a:r>
            <a:endParaRPr lang="en-US" sz="28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0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0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0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0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 build="p" autoUpdateAnimBg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8001000" cy="1143000"/>
          </a:xfrm>
        </p:spPr>
        <p:txBody>
          <a:bodyPr/>
          <a:lstStyle/>
          <a:p>
            <a:pPr eaLnBrk="1" hangingPunct="1"/>
            <a:r>
              <a:rPr lang="el-GR" sz="4000" dirty="0" smtClean="0"/>
              <a:t>Η </a:t>
            </a:r>
            <a:r>
              <a:rPr lang="el-GR" sz="4000" dirty="0" err="1" smtClean="0"/>
              <a:t>συστημική</a:t>
            </a:r>
            <a:r>
              <a:rPr lang="el-GR" sz="4000" dirty="0" smtClean="0"/>
              <a:t> οικογενειακή θεωρία του </a:t>
            </a:r>
            <a:r>
              <a:rPr lang="en-US" sz="4000" dirty="0" smtClean="0"/>
              <a:t>Bowen:</a:t>
            </a:r>
            <a:r>
              <a:rPr lang="el-GR" sz="4000" dirty="0" smtClean="0"/>
              <a:t> Θεραπευτικές τεχνικές</a:t>
            </a:r>
            <a:endParaRPr lang="en-US" dirty="0" smtClean="0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228600" y="1905000"/>
            <a:ext cx="4191000" cy="4572000"/>
          </a:xfrm>
          <a:prstGeom prst="rect">
            <a:avLst/>
          </a:prstGeom>
          <a:noFill/>
          <a:ln w="19050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l-GR" sz="2250" b="1" kern="0" dirty="0" smtClean="0">
                <a:solidFill>
                  <a:srgbClr val="0070C0"/>
                </a:solidFill>
                <a:latin typeface="+mn-lt"/>
              </a:rPr>
              <a:t>ΣΤΟΧΟΣ ΤΗΣ ΘΕΡΑΠΕΙΑΣ</a:t>
            </a:r>
            <a:r>
              <a:rPr lang="en-US" sz="2250" kern="0" dirty="0" smtClean="0">
                <a:solidFill>
                  <a:srgbClr val="0070C0"/>
                </a:solidFill>
                <a:latin typeface="+mn-lt"/>
              </a:rPr>
              <a:t>: </a:t>
            </a:r>
            <a:r>
              <a:rPr lang="el-GR" sz="2250" b="1" dirty="0" smtClean="0">
                <a:solidFill>
                  <a:srgbClr val="0070C0"/>
                </a:solidFill>
                <a:latin typeface="+mn-lt"/>
              </a:rPr>
              <a:t>μείωση άγχους </a:t>
            </a:r>
            <a:r>
              <a:rPr lang="el-GR" sz="2250" dirty="0" smtClean="0">
                <a:solidFill>
                  <a:srgbClr val="0070C0"/>
                </a:solidFill>
                <a:latin typeface="+mn-lt"/>
              </a:rPr>
              <a:t>και αύξηση της </a:t>
            </a:r>
            <a:r>
              <a:rPr lang="el-GR" sz="2250" b="1" dirty="0" smtClean="0">
                <a:solidFill>
                  <a:srgbClr val="0070C0"/>
                </a:solidFill>
                <a:latin typeface="+mn-lt"/>
              </a:rPr>
              <a:t>διαφοροποίησης του εαυτού</a:t>
            </a:r>
            <a:r>
              <a:rPr lang="en-US" sz="2250" kern="0" dirty="0" smtClean="0">
                <a:solidFill>
                  <a:srgbClr val="0070C0"/>
                </a:solidFill>
                <a:latin typeface="+mn-lt"/>
              </a:rPr>
              <a:t>.</a:t>
            </a:r>
            <a:endParaRPr lang="en-US" sz="2250" kern="0" dirty="0">
              <a:solidFill>
                <a:srgbClr val="0070C0"/>
              </a:solidFill>
              <a:latin typeface="+mn-lt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l-GR" sz="2250" kern="0" dirty="0" smtClean="0">
                <a:solidFill>
                  <a:schemeClr val="hlink"/>
                </a:solidFill>
                <a:latin typeface="+mn-lt"/>
              </a:rPr>
              <a:t>Εστιάζεται στην οικογένεια και στα </a:t>
            </a:r>
            <a:r>
              <a:rPr lang="el-GR" sz="2250" b="1" kern="0" dirty="0" smtClean="0">
                <a:solidFill>
                  <a:schemeClr val="hlink"/>
                </a:solidFill>
                <a:latin typeface="+mn-lt"/>
              </a:rPr>
              <a:t>μοντέλα σχέσεων </a:t>
            </a:r>
            <a:r>
              <a:rPr lang="en-US" sz="2250" kern="0" dirty="0" smtClean="0">
                <a:solidFill>
                  <a:srgbClr val="0070C0"/>
                </a:solidFill>
                <a:latin typeface="+mn-lt"/>
              </a:rPr>
              <a:t>(</a:t>
            </a:r>
            <a:r>
              <a:rPr lang="el-GR" sz="2250" kern="0" dirty="0" smtClean="0">
                <a:solidFill>
                  <a:srgbClr val="0070C0"/>
                </a:solidFill>
                <a:latin typeface="+mn-lt"/>
              </a:rPr>
              <a:t>διαδικασία &amp; δομή</a:t>
            </a:r>
            <a:r>
              <a:rPr lang="en-US" sz="2250" dirty="0" smtClean="0">
                <a:solidFill>
                  <a:srgbClr val="0070C0"/>
                </a:solidFill>
                <a:latin typeface="+mn-lt"/>
              </a:rPr>
              <a:t>) </a:t>
            </a:r>
            <a:r>
              <a:rPr lang="el-GR" sz="2250" dirty="0" smtClean="0">
                <a:solidFill>
                  <a:srgbClr val="0070C0"/>
                </a:solidFill>
                <a:latin typeface="+mn-lt"/>
              </a:rPr>
              <a:t>παρά σε συγκεκριμένα θέματα</a:t>
            </a:r>
            <a:r>
              <a:rPr lang="en-US" sz="2250" kern="0" dirty="0" smtClean="0">
                <a:solidFill>
                  <a:schemeClr val="hlink"/>
                </a:solidFill>
                <a:latin typeface="+mn-lt"/>
              </a:rPr>
              <a:t>.</a:t>
            </a:r>
            <a:endParaRPr lang="en-US" sz="2250" kern="0" dirty="0">
              <a:solidFill>
                <a:schemeClr val="hlink"/>
              </a:solidFill>
              <a:latin typeface="+mn-lt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l-GR" sz="2250" kern="0" dirty="0" smtClean="0">
                <a:solidFill>
                  <a:schemeClr val="hlink"/>
                </a:solidFill>
                <a:latin typeface="+mn-lt"/>
              </a:rPr>
              <a:t>Αναζητά σημάδια </a:t>
            </a:r>
            <a:r>
              <a:rPr lang="el-GR" sz="2250" b="1" i="1" kern="0" dirty="0" err="1" smtClean="0">
                <a:solidFill>
                  <a:schemeClr val="hlink"/>
                </a:solidFill>
                <a:latin typeface="+mn-lt"/>
              </a:rPr>
              <a:t>συναισθη</a:t>
            </a:r>
            <a:r>
              <a:rPr lang="el-GR" sz="2250" b="1" i="1" kern="0" dirty="0" smtClean="0">
                <a:solidFill>
                  <a:schemeClr val="hlink"/>
                </a:solidFill>
                <a:latin typeface="+mn-lt"/>
              </a:rPr>
              <a:t>-</a:t>
            </a:r>
            <a:r>
              <a:rPr lang="el-GR" sz="2250" b="1" i="1" kern="0" dirty="0" err="1" smtClean="0">
                <a:solidFill>
                  <a:schemeClr val="hlink"/>
                </a:solidFill>
                <a:latin typeface="+mn-lt"/>
              </a:rPr>
              <a:t>ματικής</a:t>
            </a:r>
            <a:r>
              <a:rPr lang="el-GR" sz="2250" b="1" i="1" kern="0" dirty="0" smtClean="0">
                <a:solidFill>
                  <a:schemeClr val="hlink"/>
                </a:solidFill>
                <a:latin typeface="+mn-lt"/>
              </a:rPr>
              <a:t> αποκοπής </a:t>
            </a:r>
            <a:r>
              <a:rPr lang="el-GR" sz="2250" kern="0" dirty="0" smtClean="0">
                <a:solidFill>
                  <a:schemeClr val="hlink"/>
                </a:solidFill>
                <a:latin typeface="+mn-lt"/>
              </a:rPr>
              <a:t>(</a:t>
            </a:r>
            <a:r>
              <a:rPr lang="en-US" sz="2250" i="1" kern="0" dirty="0" smtClean="0">
                <a:solidFill>
                  <a:schemeClr val="hlink"/>
                </a:solidFill>
                <a:latin typeface="+mn-lt"/>
              </a:rPr>
              <a:t>emotional cut-off</a:t>
            </a:r>
            <a:r>
              <a:rPr lang="el-GR" sz="2250" kern="0" dirty="0" smtClean="0">
                <a:solidFill>
                  <a:schemeClr val="hlink"/>
                </a:solidFill>
                <a:latin typeface="+mn-lt"/>
              </a:rPr>
              <a:t>)</a:t>
            </a:r>
            <a:r>
              <a:rPr lang="el-GR" sz="2250" b="1" kern="0" dirty="0" smtClean="0">
                <a:solidFill>
                  <a:schemeClr val="hlink"/>
                </a:solidFill>
                <a:latin typeface="+mn-lt"/>
              </a:rPr>
              <a:t> </a:t>
            </a:r>
            <a:r>
              <a:rPr lang="el-GR" sz="2250" kern="0" dirty="0" smtClean="0">
                <a:solidFill>
                  <a:schemeClr val="hlink"/>
                </a:solidFill>
                <a:latin typeface="+mn-lt"/>
              </a:rPr>
              <a:t>και</a:t>
            </a:r>
            <a:r>
              <a:rPr lang="el-GR" sz="2250" b="1" kern="0" dirty="0" smtClean="0">
                <a:solidFill>
                  <a:schemeClr val="hlink"/>
                </a:solidFill>
                <a:latin typeface="+mn-lt"/>
              </a:rPr>
              <a:t> τρίγωνα.</a:t>
            </a:r>
            <a:endParaRPr lang="en-US" sz="2250" kern="0" dirty="0">
              <a:solidFill>
                <a:schemeClr val="hlink"/>
              </a:solidFill>
              <a:latin typeface="+mn-lt"/>
            </a:endParaRPr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4495800" y="1981200"/>
            <a:ext cx="4191000" cy="4495800"/>
          </a:xfrm>
          <a:prstGeom prst="rect">
            <a:avLst/>
          </a:prstGeom>
          <a:ln w="19050">
            <a:solidFill>
              <a:schemeClr val="accent2"/>
            </a:solidFill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l-GR" sz="2400" b="1" kern="0" dirty="0" smtClean="0">
                <a:solidFill>
                  <a:schemeClr val="hlink"/>
                </a:solidFill>
                <a:latin typeface="+mn-lt"/>
              </a:rPr>
              <a:t>ΘΕΡΑΠΕΥΤΗΣ</a:t>
            </a:r>
            <a:r>
              <a:rPr lang="en-US" sz="2400" b="1" kern="0" dirty="0" smtClean="0">
                <a:solidFill>
                  <a:schemeClr val="hlink"/>
                </a:solidFill>
                <a:latin typeface="+mn-lt"/>
              </a:rPr>
              <a:t>:</a:t>
            </a:r>
            <a:endParaRPr lang="en-US" sz="2400" b="1" kern="0" dirty="0">
              <a:solidFill>
                <a:schemeClr val="hlink"/>
              </a:solidFill>
              <a:latin typeface="+mn-lt"/>
            </a:endParaRPr>
          </a:p>
          <a:p>
            <a:pPr marL="357188" indent="-357188" eaLnBrk="0" hangingPunct="0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en-US" sz="2300" b="1" dirty="0" smtClean="0">
                <a:solidFill>
                  <a:srgbClr val="0070C0"/>
                </a:solidFill>
                <a:latin typeface="+mn-lt"/>
              </a:rPr>
              <a:t>Coaching: </a:t>
            </a:r>
            <a:r>
              <a:rPr lang="el-GR" sz="2300" dirty="0" smtClean="0">
                <a:solidFill>
                  <a:srgbClr val="0070C0"/>
                </a:solidFill>
                <a:latin typeface="+mn-lt"/>
              </a:rPr>
              <a:t>Παίρνει το ρόλο του </a:t>
            </a:r>
            <a:r>
              <a:rPr lang="en-US" sz="2300" dirty="0" smtClean="0">
                <a:solidFill>
                  <a:srgbClr val="0070C0"/>
                </a:solidFill>
                <a:latin typeface="+mn-lt"/>
              </a:rPr>
              <a:t>“</a:t>
            </a:r>
            <a:r>
              <a:rPr lang="en-US" sz="2300" b="1" dirty="0" smtClean="0">
                <a:solidFill>
                  <a:srgbClr val="0070C0"/>
                </a:solidFill>
                <a:latin typeface="+mn-lt"/>
              </a:rPr>
              <a:t>coach</a:t>
            </a:r>
            <a:r>
              <a:rPr lang="en-US" sz="2300" dirty="0" smtClean="0">
                <a:solidFill>
                  <a:srgbClr val="0070C0"/>
                </a:solidFill>
                <a:latin typeface="+mn-lt"/>
              </a:rPr>
              <a:t>” </a:t>
            </a:r>
            <a:r>
              <a:rPr lang="en-US" sz="2100" dirty="0" smtClean="0">
                <a:solidFill>
                  <a:srgbClr val="0070C0"/>
                </a:solidFill>
                <a:latin typeface="+mn-lt"/>
              </a:rPr>
              <a:t>(</a:t>
            </a:r>
            <a:r>
              <a:rPr lang="el-GR" sz="2100" dirty="0" smtClean="0">
                <a:solidFill>
                  <a:srgbClr val="0070C0"/>
                </a:solidFill>
                <a:latin typeface="+mn-lt"/>
              </a:rPr>
              <a:t>ρωτάει </a:t>
            </a:r>
            <a:r>
              <a:rPr lang="el-GR" sz="2100" dirty="0" err="1" smtClean="0">
                <a:solidFill>
                  <a:srgbClr val="0070C0"/>
                </a:solidFill>
                <a:latin typeface="+mn-lt"/>
              </a:rPr>
              <a:t>ερωτή</a:t>
            </a:r>
            <a:r>
              <a:rPr lang="el-GR" sz="2100" dirty="0" smtClean="0">
                <a:solidFill>
                  <a:srgbClr val="0070C0"/>
                </a:solidFill>
                <a:latin typeface="+mn-lt"/>
              </a:rPr>
              <a:t>-σεις και κάνει υποδείξεις που συζητούν μεταξύ τους τα μέλη της οικογένειας</a:t>
            </a:r>
            <a:r>
              <a:rPr lang="en-US" sz="2100" dirty="0" smtClean="0">
                <a:solidFill>
                  <a:srgbClr val="0070C0"/>
                </a:solidFill>
                <a:latin typeface="+mn-lt"/>
              </a:rPr>
              <a:t>).</a:t>
            </a:r>
          </a:p>
          <a:p>
            <a:pPr marL="357188" indent="-357188" eaLnBrk="0" hangingPunct="0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el-GR" sz="2100" dirty="0" smtClean="0">
                <a:solidFill>
                  <a:srgbClr val="0070C0"/>
                </a:solidFill>
                <a:latin typeface="+mn-lt"/>
              </a:rPr>
              <a:t>Μπορεί να ζητήσει από τα μέλη της οικογένειας να μιλούν στο θεραπευτή για να μειωθεί η μεταξύ τους ένταση.</a:t>
            </a:r>
            <a:endParaRPr lang="en-US" sz="2100" dirty="0" smtClean="0">
              <a:solidFill>
                <a:srgbClr val="0070C0"/>
              </a:solidFill>
              <a:latin typeface="+mn-lt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defRPr/>
            </a:pPr>
            <a:endParaRPr lang="en-US" sz="2300" kern="0" dirty="0">
              <a:solidFill>
                <a:srgbClr val="0070C0"/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772400" cy="1143000"/>
          </a:xfrm>
        </p:spPr>
        <p:txBody>
          <a:bodyPr/>
          <a:lstStyle/>
          <a:p>
            <a:pPr eaLnBrk="1" hangingPunct="1"/>
            <a:r>
              <a:rPr lang="en-US" sz="4000" smtClean="0"/>
              <a:t>Bowen Family Systems Theory:</a:t>
            </a:r>
            <a:br>
              <a:rPr lang="en-US" sz="4000" smtClean="0"/>
            </a:br>
            <a:r>
              <a:rPr lang="en-US" sz="4000" smtClean="0"/>
              <a:t>Therapeutic Techniques</a:t>
            </a:r>
            <a:endParaRPr lang="en-US" smtClean="0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304800" y="1676400"/>
            <a:ext cx="8534400" cy="4876800"/>
          </a:xfrm>
          <a:prstGeom prst="rect">
            <a:avLst/>
          </a:prstGeom>
          <a:noFill/>
          <a:ln w="19050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268288" indent="-268288" eaLnBrk="0" hangingPunct="0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en-US" sz="2300" b="1" dirty="0" smtClean="0">
                <a:solidFill>
                  <a:srgbClr val="0070C0"/>
                </a:solidFill>
                <a:latin typeface="+mn-lt"/>
              </a:rPr>
              <a:t>The “I-Position</a:t>
            </a:r>
            <a:r>
              <a:rPr lang="en-US" sz="2300" b="1" dirty="0">
                <a:solidFill>
                  <a:srgbClr val="0070C0"/>
                </a:solidFill>
                <a:latin typeface="+mn-lt"/>
              </a:rPr>
              <a:t>”: </a:t>
            </a:r>
            <a:r>
              <a:rPr lang="el-GR" sz="2300" dirty="0" smtClean="0">
                <a:solidFill>
                  <a:srgbClr val="0070C0"/>
                </a:solidFill>
                <a:latin typeface="+mn-lt"/>
              </a:rPr>
              <a:t>πάρε μία προσωπική θέση και πες πως αισθάνεσαι</a:t>
            </a:r>
            <a:r>
              <a:rPr lang="en-US" sz="2300" dirty="0" smtClean="0">
                <a:solidFill>
                  <a:srgbClr val="0070C0"/>
                </a:solidFill>
                <a:latin typeface="+mn-lt"/>
              </a:rPr>
              <a:t>.  </a:t>
            </a:r>
            <a:endParaRPr lang="en-US" sz="2300" dirty="0">
              <a:solidFill>
                <a:srgbClr val="0070C0"/>
              </a:solidFill>
              <a:latin typeface="+mn-lt"/>
            </a:endParaRPr>
          </a:p>
          <a:p>
            <a:pPr marL="268288" indent="-268288" eaLnBrk="0" hangingPunct="0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el-GR" sz="2300" b="1" dirty="0" err="1" smtClean="0">
                <a:solidFill>
                  <a:srgbClr val="0070C0"/>
                </a:solidFill>
                <a:latin typeface="+mn-lt"/>
              </a:rPr>
              <a:t>Γενεόγραμμα</a:t>
            </a:r>
            <a:r>
              <a:rPr lang="en-US" sz="2300" b="1" dirty="0" smtClean="0">
                <a:solidFill>
                  <a:srgbClr val="0070C0"/>
                </a:solidFill>
                <a:latin typeface="+mn-lt"/>
              </a:rPr>
              <a:t>:</a:t>
            </a:r>
            <a:r>
              <a:rPr lang="en-US" sz="2300" dirty="0" smtClean="0">
                <a:solidFill>
                  <a:srgbClr val="0070C0"/>
                </a:solidFill>
                <a:latin typeface="+mn-lt"/>
              </a:rPr>
              <a:t> </a:t>
            </a:r>
            <a:r>
              <a:rPr lang="el-GR" sz="2300" dirty="0" smtClean="0">
                <a:solidFill>
                  <a:srgbClr val="0070C0"/>
                </a:solidFill>
                <a:latin typeface="+mn-lt"/>
              </a:rPr>
              <a:t>διάγραμμα της οικογένειας για τη συλλογή και οργάνωση πληροφοριών για την </a:t>
            </a:r>
            <a:r>
              <a:rPr lang="el-GR" sz="2300" dirty="0" err="1" smtClean="0">
                <a:solidFill>
                  <a:srgbClr val="0070C0"/>
                </a:solidFill>
                <a:latin typeface="+mn-lt"/>
              </a:rPr>
              <a:t>πολυγενειακή</a:t>
            </a:r>
            <a:r>
              <a:rPr lang="el-GR" sz="2300" dirty="0" smtClean="0">
                <a:solidFill>
                  <a:srgbClr val="0070C0"/>
                </a:solidFill>
                <a:latin typeface="+mn-lt"/>
              </a:rPr>
              <a:t> διαδικασία (δυνατότητες και αδυναμίες</a:t>
            </a:r>
            <a:r>
              <a:rPr lang="en-US" sz="2300" dirty="0" smtClean="0">
                <a:solidFill>
                  <a:srgbClr val="0070C0"/>
                </a:solidFill>
                <a:latin typeface="+mn-lt"/>
              </a:rPr>
              <a:t>)</a:t>
            </a:r>
            <a:r>
              <a:rPr lang="el-GR" sz="2300" dirty="0" smtClean="0">
                <a:solidFill>
                  <a:srgbClr val="0070C0"/>
                </a:solidFill>
                <a:latin typeface="+mn-lt"/>
              </a:rPr>
              <a:t> βοηθάει στην ενόραση</a:t>
            </a:r>
            <a:r>
              <a:rPr lang="en-US" sz="2300" dirty="0" smtClean="0">
                <a:solidFill>
                  <a:srgbClr val="0070C0"/>
                </a:solidFill>
                <a:latin typeface="+mn-lt"/>
              </a:rPr>
              <a:t>.</a:t>
            </a:r>
            <a:endParaRPr lang="en-US" sz="2300" dirty="0">
              <a:solidFill>
                <a:srgbClr val="0070C0"/>
              </a:solidFill>
              <a:latin typeface="+mn-lt"/>
            </a:endParaRPr>
          </a:p>
          <a:p>
            <a:pPr marL="630238" lvl="1" indent="-173038" eaLnBrk="0" hangingPunct="0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el-GR" sz="2100" dirty="0" err="1" smtClean="0">
                <a:solidFill>
                  <a:srgbClr val="0070C0"/>
                </a:solidFill>
                <a:latin typeface="+mn-lt"/>
              </a:rPr>
              <a:t>Π.χ</a:t>
            </a:r>
            <a:r>
              <a:rPr lang="en-US" sz="2100" dirty="0" smtClean="0">
                <a:solidFill>
                  <a:srgbClr val="0070C0"/>
                </a:solidFill>
                <a:latin typeface="+mn-lt"/>
              </a:rPr>
              <a:t>., </a:t>
            </a:r>
            <a:r>
              <a:rPr lang="el-GR" sz="2100" dirty="0" smtClean="0">
                <a:solidFill>
                  <a:srgbClr val="0070C0"/>
                </a:solidFill>
                <a:latin typeface="+mn-lt"/>
              </a:rPr>
              <a:t>γιαγιά</a:t>
            </a:r>
            <a:r>
              <a:rPr lang="en-US" sz="2100" dirty="0" smtClean="0">
                <a:solidFill>
                  <a:srgbClr val="0070C0"/>
                </a:solidFill>
                <a:latin typeface="+mn-lt"/>
              </a:rPr>
              <a:t>, </a:t>
            </a:r>
            <a:r>
              <a:rPr lang="el-GR" sz="2100" dirty="0" smtClean="0">
                <a:solidFill>
                  <a:srgbClr val="0070C0"/>
                </a:solidFill>
                <a:latin typeface="+mn-lt"/>
              </a:rPr>
              <a:t>μαμά και κόρη έχουν κακοποιηθεί σεξουαλικά</a:t>
            </a:r>
            <a:endParaRPr lang="en-US" sz="2100" dirty="0" smtClean="0">
              <a:solidFill>
                <a:srgbClr val="0070C0"/>
              </a:solidFill>
              <a:latin typeface="+mn-lt"/>
            </a:endParaRPr>
          </a:p>
          <a:p>
            <a:pPr marL="268288" indent="-268288" eaLnBrk="0" hangingPunct="0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en-US" sz="2300" b="1" dirty="0" smtClean="0">
                <a:solidFill>
                  <a:srgbClr val="0070C0"/>
                </a:solidFill>
                <a:latin typeface="+mn-lt"/>
              </a:rPr>
              <a:t>Relationship experiments</a:t>
            </a:r>
            <a:r>
              <a:rPr lang="en-US" sz="2300" dirty="0" smtClean="0">
                <a:solidFill>
                  <a:srgbClr val="0070C0"/>
                </a:solidFill>
                <a:latin typeface="+mn-lt"/>
              </a:rPr>
              <a:t>: </a:t>
            </a:r>
            <a:r>
              <a:rPr lang="el-GR" sz="2300" dirty="0" smtClean="0">
                <a:solidFill>
                  <a:srgbClr val="0070C0"/>
                </a:solidFill>
                <a:latin typeface="+mn-lt"/>
              </a:rPr>
              <a:t>ζητάει από πελάτες να δοκιμάσουν νέες συμπεριφορές και να δώσουν σημασία στη διαδικασία</a:t>
            </a:r>
            <a:r>
              <a:rPr lang="en-US" sz="2300" dirty="0" smtClean="0">
                <a:solidFill>
                  <a:srgbClr val="0070C0"/>
                </a:solidFill>
                <a:latin typeface="+mn-lt"/>
              </a:rPr>
              <a:t>.</a:t>
            </a:r>
          </a:p>
          <a:p>
            <a:pPr marL="268288" indent="-268288" eaLnBrk="0" hangingPunct="0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el-GR" sz="2300" b="1" dirty="0" err="1" smtClean="0">
                <a:solidFill>
                  <a:srgbClr val="0070C0"/>
                </a:solidFill>
                <a:latin typeface="+mn-lt"/>
              </a:rPr>
              <a:t>Αποτριγωνοποίηση</a:t>
            </a:r>
            <a:r>
              <a:rPr lang="el-GR" sz="2300" b="1" dirty="0" smtClean="0">
                <a:solidFill>
                  <a:srgbClr val="0070C0"/>
                </a:solidFill>
                <a:latin typeface="+mn-lt"/>
              </a:rPr>
              <a:t> (</a:t>
            </a:r>
            <a:r>
              <a:rPr lang="en-US" sz="2300" b="1" dirty="0" err="1" smtClean="0">
                <a:solidFill>
                  <a:srgbClr val="0070C0"/>
                </a:solidFill>
                <a:latin typeface="+mn-lt"/>
              </a:rPr>
              <a:t>Detriangulation</a:t>
            </a:r>
            <a:r>
              <a:rPr lang="el-GR" sz="2300" b="1" dirty="0" smtClean="0">
                <a:solidFill>
                  <a:srgbClr val="0070C0"/>
                </a:solidFill>
                <a:latin typeface="+mn-lt"/>
              </a:rPr>
              <a:t>)</a:t>
            </a:r>
            <a:endParaRPr lang="en-US" sz="2300" b="1" dirty="0">
              <a:solidFill>
                <a:srgbClr val="0070C0"/>
              </a:solidFill>
              <a:latin typeface="+mn-lt"/>
            </a:endParaRPr>
          </a:p>
          <a:p>
            <a:pPr marL="268288" indent="-268288" eaLnBrk="0" hangingPunct="0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el-GR" sz="2300" b="1" dirty="0" smtClean="0">
                <a:solidFill>
                  <a:srgbClr val="0070C0"/>
                </a:solidFill>
                <a:latin typeface="+mn-lt"/>
              </a:rPr>
              <a:t>Αύξηση ενόρασης (</a:t>
            </a:r>
            <a:r>
              <a:rPr lang="en-US" sz="2300" b="1" dirty="0" smtClean="0">
                <a:solidFill>
                  <a:srgbClr val="0070C0"/>
                </a:solidFill>
                <a:latin typeface="+mn-lt"/>
              </a:rPr>
              <a:t>Increase insight</a:t>
            </a:r>
            <a:r>
              <a:rPr lang="el-GR" sz="2300" b="1" dirty="0" smtClean="0">
                <a:solidFill>
                  <a:srgbClr val="0070C0"/>
                </a:solidFill>
                <a:latin typeface="+mn-lt"/>
              </a:rPr>
              <a:t>)</a:t>
            </a:r>
            <a:endParaRPr lang="en-US" sz="2300" b="1" kern="0" dirty="0">
              <a:solidFill>
                <a:srgbClr val="0070C0"/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924800" cy="1371600"/>
          </a:xfrm>
        </p:spPr>
        <p:txBody>
          <a:bodyPr/>
          <a:lstStyle/>
          <a:p>
            <a:pPr eaLnBrk="1" hangingPunct="1"/>
            <a:r>
              <a:rPr lang="el-GR" sz="3600" dirty="0" smtClean="0"/>
              <a:t>Εμπειρική (</a:t>
            </a:r>
            <a:r>
              <a:rPr lang="en-US" sz="3600" dirty="0" smtClean="0"/>
              <a:t>Experiential</a:t>
            </a:r>
            <a:r>
              <a:rPr lang="el-GR" sz="3600" dirty="0" smtClean="0"/>
              <a:t>) Οικογενειακή θεραπεία</a:t>
            </a:r>
            <a:r>
              <a:rPr lang="en-US" sz="3600" dirty="0" smtClean="0"/>
              <a:t>:</a:t>
            </a:r>
            <a:r>
              <a:rPr lang="el-GR" sz="3600" dirty="0" smtClean="0"/>
              <a:t>Βασικές έννοιες</a:t>
            </a:r>
            <a:endParaRPr lang="en-US" sz="3600" dirty="0" smtClean="0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762000" y="19812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l-GR" sz="2800" kern="0" dirty="0" smtClean="0">
                <a:solidFill>
                  <a:schemeClr val="hlink"/>
                </a:solidFill>
                <a:latin typeface="+mn-lt"/>
              </a:rPr>
              <a:t>Ρίζες στην υπαρξιστική/ ανθρωπιστική προσέγγιση της ατομικής ψυχολογίας</a:t>
            </a:r>
            <a:r>
              <a:rPr lang="en-US" sz="2800" kern="0" dirty="0" smtClean="0">
                <a:solidFill>
                  <a:schemeClr val="hlink"/>
                </a:solidFill>
                <a:latin typeface="+mn-lt"/>
              </a:rPr>
              <a:t>.</a:t>
            </a:r>
            <a:endParaRPr lang="en-US" sz="2800" kern="0" dirty="0">
              <a:solidFill>
                <a:schemeClr val="hlink"/>
              </a:solidFill>
              <a:latin typeface="+mn-lt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l-GR" sz="2800" kern="0" dirty="0" smtClean="0">
                <a:solidFill>
                  <a:schemeClr val="hlink"/>
                </a:solidFill>
                <a:latin typeface="+mn-lt"/>
              </a:rPr>
              <a:t>Η δυσλειτουργία θεωρείται το αποτέλεσμα </a:t>
            </a:r>
            <a:r>
              <a:rPr lang="el-GR" sz="2800" kern="0" dirty="0" err="1" smtClean="0">
                <a:solidFill>
                  <a:schemeClr val="hlink"/>
                </a:solidFill>
                <a:latin typeface="+mn-lt"/>
              </a:rPr>
              <a:t>ενορμήσεων</a:t>
            </a:r>
            <a:r>
              <a:rPr lang="el-GR" sz="2800" kern="0" dirty="0" smtClean="0">
                <a:solidFill>
                  <a:schemeClr val="hlink"/>
                </a:solidFill>
                <a:latin typeface="+mn-lt"/>
              </a:rPr>
              <a:t> και συναισθημάτων που τα έχουν αρνηθεί</a:t>
            </a:r>
            <a:r>
              <a:rPr lang="en-US" sz="2800" kern="0" dirty="0" smtClean="0">
                <a:solidFill>
                  <a:schemeClr val="hlink"/>
                </a:solidFill>
                <a:latin typeface="+mn-lt"/>
              </a:rPr>
              <a:t>.</a:t>
            </a:r>
            <a:endParaRPr lang="en-US" sz="2800" kern="0" dirty="0">
              <a:solidFill>
                <a:schemeClr val="hlink"/>
              </a:solidFill>
              <a:latin typeface="+mn-lt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l-GR" sz="2800" kern="0" dirty="0" smtClean="0">
                <a:solidFill>
                  <a:schemeClr val="hlink"/>
                </a:solidFill>
                <a:latin typeface="+mn-lt"/>
              </a:rPr>
              <a:t>Έμφαση στην προαγωγή της υγείας και στην ανάπτυξη</a:t>
            </a:r>
            <a:r>
              <a:rPr lang="en-US" sz="2800" kern="0" dirty="0" smtClean="0">
                <a:solidFill>
                  <a:schemeClr val="hlink"/>
                </a:solidFill>
                <a:latin typeface="+mn-lt"/>
              </a:rPr>
              <a:t>.</a:t>
            </a:r>
            <a:endParaRPr lang="en-US" sz="2800" kern="0" dirty="0">
              <a:solidFill>
                <a:schemeClr val="hlink"/>
              </a:solidFill>
              <a:latin typeface="+mn-lt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endParaRPr lang="en-US" sz="2800" kern="0" dirty="0">
              <a:solidFill>
                <a:schemeClr val="hlink"/>
              </a:solidFill>
              <a:latin typeface="+mn-lt"/>
            </a:endParaRPr>
          </a:p>
        </p:txBody>
      </p:sp>
      <p:pic>
        <p:nvPicPr>
          <p:cNvPr id="58372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67400" y="3048000"/>
            <a:ext cx="3048000" cy="184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Content Placeholder 1"/>
          <p:cNvSpPr>
            <a:spLocks noGrp="1"/>
          </p:cNvSpPr>
          <p:nvPr>
            <p:ph idx="1"/>
          </p:nvPr>
        </p:nvSpPr>
        <p:spPr>
          <a:xfrm>
            <a:off x="457200" y="1752600"/>
            <a:ext cx="7772400" cy="4495800"/>
          </a:xfrm>
        </p:spPr>
        <p:txBody>
          <a:bodyPr/>
          <a:lstStyle/>
          <a:p>
            <a:pPr eaLnBrk="1" hangingPunct="1"/>
            <a:r>
              <a:rPr lang="en-US" dirty="0" smtClean="0"/>
              <a:t>Carl Whitaker (1912-1995)</a:t>
            </a:r>
          </a:p>
          <a:p>
            <a:pPr lvl="1" eaLnBrk="1" hangingPunct="1"/>
            <a:r>
              <a:rPr lang="el-GR" sz="3200" dirty="0" smtClean="0"/>
              <a:t>Να είσαι ο εαυτός σου</a:t>
            </a:r>
            <a:endParaRPr lang="en-US" sz="3200" dirty="0" smtClean="0"/>
          </a:p>
          <a:p>
            <a:pPr lvl="1" eaLnBrk="1" hangingPunct="1"/>
            <a:r>
              <a:rPr lang="el-GR" sz="3200" dirty="0" smtClean="0"/>
              <a:t>Διαίσθηση</a:t>
            </a:r>
            <a:endParaRPr lang="en-US" sz="3200" dirty="0" smtClean="0"/>
          </a:p>
          <a:p>
            <a:pPr eaLnBrk="1" hangingPunct="1"/>
            <a:r>
              <a:rPr lang="en-US" dirty="0" smtClean="0"/>
              <a:t>Virginia </a:t>
            </a:r>
            <a:r>
              <a:rPr lang="en-US" dirty="0" err="1" smtClean="0"/>
              <a:t>Satir</a:t>
            </a:r>
            <a:r>
              <a:rPr lang="en-US" dirty="0" smtClean="0"/>
              <a:t> (1916-1988)</a:t>
            </a:r>
          </a:p>
          <a:p>
            <a:pPr lvl="1" eaLnBrk="1" hangingPunct="1"/>
            <a:r>
              <a:rPr lang="el-GR" sz="3200" dirty="0" smtClean="0"/>
              <a:t>Επικοινωνία</a:t>
            </a:r>
            <a:endParaRPr lang="en-US" sz="3200" dirty="0" smtClean="0"/>
          </a:p>
          <a:p>
            <a:pPr lvl="1" eaLnBrk="1" hangingPunct="1"/>
            <a:r>
              <a:rPr lang="el-GR" sz="3200" dirty="0" smtClean="0"/>
              <a:t>Ατομική έκφραση του εαυτού</a:t>
            </a:r>
            <a:endParaRPr lang="en-US" dirty="0" smtClean="0"/>
          </a:p>
          <a:p>
            <a:pPr lvl="1" eaLnBrk="1" hangingPunct="1"/>
            <a:endParaRPr lang="en-US" dirty="0" smtClean="0"/>
          </a:p>
        </p:txBody>
      </p:sp>
      <p:sp>
        <p:nvSpPr>
          <p:cNvPr id="59395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 smtClean="0"/>
              <a:t>Innovators and History</a:t>
            </a:r>
          </a:p>
        </p:txBody>
      </p:sp>
      <p:pic>
        <p:nvPicPr>
          <p:cNvPr id="59396" name="Picture 4" descr="Put_Name_Her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81800" y="1752600"/>
            <a:ext cx="1282700" cy="163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9397" name="Picture 5" descr="http://www.odu.edu/~eneukrug/therapists/images/225px-VirginiaSatir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0" y="4191000"/>
            <a:ext cx="1295400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3352800" cy="1371600"/>
          </a:xfrm>
        </p:spPr>
        <p:txBody>
          <a:bodyPr/>
          <a:lstStyle/>
          <a:p>
            <a:pPr eaLnBrk="1" hangingPunct="1"/>
            <a:r>
              <a:rPr lang="el-GR" sz="3600" dirty="0" smtClean="0"/>
              <a:t>Βασικές έννοιες</a:t>
            </a:r>
            <a:endParaRPr lang="en-US" sz="3600" dirty="0" smtClean="0"/>
          </a:p>
        </p:txBody>
      </p:sp>
      <p:sp>
        <p:nvSpPr>
          <p:cNvPr id="60419" name="Content Placeholder 1"/>
          <p:cNvSpPr>
            <a:spLocks noGrp="1"/>
          </p:cNvSpPr>
          <p:nvPr>
            <p:ph idx="1"/>
          </p:nvPr>
        </p:nvSpPr>
        <p:spPr>
          <a:xfrm>
            <a:off x="457200" y="2133600"/>
            <a:ext cx="4343400" cy="3873500"/>
          </a:xfrm>
        </p:spPr>
        <p:txBody>
          <a:bodyPr/>
          <a:lstStyle/>
          <a:p>
            <a:pPr eaLnBrk="1" hangingPunct="1"/>
            <a:r>
              <a:rPr lang="el-GR" sz="2600" dirty="0" smtClean="0"/>
              <a:t>Έμφαση στην ελευθερία</a:t>
            </a:r>
            <a:endParaRPr lang="en-US" sz="2600" dirty="0" smtClean="0"/>
          </a:p>
          <a:p>
            <a:pPr eaLnBrk="1" hangingPunct="1"/>
            <a:r>
              <a:rPr lang="el-GR" sz="2600" dirty="0" smtClean="0"/>
              <a:t>Συναισθηματικές εμπειρίες</a:t>
            </a:r>
            <a:endParaRPr lang="en-US" sz="2600" dirty="0" smtClean="0"/>
          </a:p>
          <a:p>
            <a:pPr eaLnBrk="1" hangingPunct="1"/>
            <a:r>
              <a:rPr lang="el-GR" sz="2600" dirty="0" smtClean="0"/>
              <a:t>Εδώ-και-τώρα</a:t>
            </a:r>
            <a:endParaRPr lang="en-US" sz="2600" dirty="0" smtClean="0"/>
          </a:p>
          <a:p>
            <a:pPr eaLnBrk="1" hangingPunct="1"/>
            <a:r>
              <a:rPr lang="el-GR" sz="2600" dirty="0" smtClean="0"/>
              <a:t>Ειλικρινές συναίσθημα</a:t>
            </a:r>
            <a:endParaRPr lang="en-US" sz="2600" dirty="0" smtClean="0"/>
          </a:p>
          <a:p>
            <a:pPr eaLnBrk="1" hangingPunct="1"/>
            <a:r>
              <a:rPr lang="el-GR" sz="2600" dirty="0" smtClean="0"/>
              <a:t>Το άτομο πριν την οικογένεια</a:t>
            </a:r>
            <a:endParaRPr lang="en-US" sz="2600" dirty="0" smtClean="0"/>
          </a:p>
          <a:p>
            <a:pPr eaLnBrk="1" hangingPunct="1"/>
            <a:endParaRPr lang="en-US" dirty="0" smtClean="0"/>
          </a:p>
          <a:p>
            <a:pPr eaLnBrk="1" hangingPunct="1">
              <a:buFont typeface="Wingdings 3" pitchFamily="18" charset="2"/>
              <a:buNone/>
            </a:pPr>
            <a:endParaRPr lang="en-US" dirty="0" smtClean="0"/>
          </a:p>
        </p:txBody>
      </p:sp>
      <p:sp>
        <p:nvSpPr>
          <p:cNvPr id="7" name="Content Placeholder 1"/>
          <p:cNvSpPr txBox="1">
            <a:spLocks/>
          </p:cNvSpPr>
          <p:nvPr/>
        </p:nvSpPr>
        <p:spPr bwMode="auto">
          <a:xfrm>
            <a:off x="4495800" y="2209800"/>
            <a:ext cx="4038600" cy="414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l-GR" sz="2600" kern="0" dirty="0" smtClean="0">
                <a:solidFill>
                  <a:srgbClr val="0070C0"/>
                </a:solidFill>
                <a:latin typeface="+mn-lt"/>
              </a:rPr>
              <a:t>Υπαρξισμός</a:t>
            </a:r>
            <a:r>
              <a:rPr lang="en-US" sz="2600" dirty="0" smtClean="0">
                <a:solidFill>
                  <a:srgbClr val="0070C0"/>
                </a:solidFill>
                <a:latin typeface="+mn-lt"/>
              </a:rPr>
              <a:t>- </a:t>
            </a:r>
            <a:r>
              <a:rPr lang="el-GR" sz="2600" dirty="0" smtClean="0">
                <a:solidFill>
                  <a:srgbClr val="0070C0"/>
                </a:solidFill>
                <a:latin typeface="+mn-lt"/>
              </a:rPr>
              <a:t>ελευθερία επιλογών</a:t>
            </a:r>
            <a:endParaRPr lang="en-US" sz="2600" kern="0" dirty="0">
              <a:solidFill>
                <a:srgbClr val="0070C0"/>
              </a:solidFill>
              <a:latin typeface="+mn-lt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l-GR" sz="2600" kern="0" dirty="0" smtClean="0">
                <a:solidFill>
                  <a:srgbClr val="0070C0"/>
                </a:solidFill>
                <a:latin typeface="+mn-lt"/>
              </a:rPr>
              <a:t>Ανθρωπισμός</a:t>
            </a:r>
            <a:endParaRPr lang="en-US" sz="2600" kern="0" dirty="0">
              <a:solidFill>
                <a:srgbClr val="0070C0"/>
              </a:solidFill>
              <a:latin typeface="+mn-lt"/>
            </a:endParaRPr>
          </a:p>
          <a:p>
            <a:pPr marL="742950" lvl="1" indent="-285750">
              <a:spcBef>
                <a:spcPct val="20000"/>
              </a:spcBef>
              <a:buFontTx/>
              <a:buChar char="–"/>
              <a:defRPr/>
            </a:pPr>
            <a:r>
              <a:rPr lang="el-GR" sz="2200" kern="0" dirty="0" smtClean="0">
                <a:solidFill>
                  <a:srgbClr val="0070C0"/>
                </a:solidFill>
                <a:latin typeface="+mn-lt"/>
              </a:rPr>
              <a:t>Οι άνθρωποι είναι καλοί</a:t>
            </a:r>
            <a:endParaRPr lang="en-US" sz="2200" kern="0" dirty="0">
              <a:solidFill>
                <a:srgbClr val="0070C0"/>
              </a:solidFill>
              <a:latin typeface="+mn-lt"/>
            </a:endParaRPr>
          </a:p>
          <a:p>
            <a:pPr marL="742950" lvl="1" indent="-285750">
              <a:spcBef>
                <a:spcPct val="20000"/>
              </a:spcBef>
              <a:buFontTx/>
              <a:buChar char="–"/>
              <a:defRPr/>
            </a:pPr>
            <a:r>
              <a:rPr lang="el-GR" sz="2200" kern="0" dirty="0" smtClean="0">
                <a:solidFill>
                  <a:srgbClr val="0070C0"/>
                </a:solidFill>
                <a:latin typeface="+mn-lt"/>
              </a:rPr>
              <a:t>Ειλικρινή συναισθήματα</a:t>
            </a:r>
            <a:endParaRPr lang="en-US" sz="2200" kern="0" dirty="0">
              <a:solidFill>
                <a:srgbClr val="0070C0"/>
              </a:solidFill>
              <a:latin typeface="+mn-lt"/>
            </a:endParaRPr>
          </a:p>
          <a:p>
            <a:pPr marL="742950" lvl="1" indent="-285750">
              <a:spcBef>
                <a:spcPct val="20000"/>
              </a:spcBef>
              <a:buFontTx/>
              <a:buChar char="–"/>
              <a:defRPr/>
            </a:pPr>
            <a:r>
              <a:rPr lang="el-GR" sz="2200" kern="0" dirty="0" smtClean="0">
                <a:solidFill>
                  <a:srgbClr val="0070C0"/>
                </a:solidFill>
              </a:rPr>
              <a:t>Οι άνθρωποι είναι </a:t>
            </a:r>
            <a:r>
              <a:rPr lang="el-GR" sz="2200" kern="0" dirty="0" smtClean="0">
                <a:solidFill>
                  <a:srgbClr val="0070C0"/>
                </a:solidFill>
                <a:latin typeface="+mn-lt"/>
              </a:rPr>
              <a:t>επινοητικοί, ενεργητικοί</a:t>
            </a:r>
            <a:r>
              <a:rPr lang="en-US" sz="2200" kern="0" dirty="0" smtClean="0">
                <a:solidFill>
                  <a:srgbClr val="0070C0"/>
                </a:solidFill>
                <a:latin typeface="+mn-lt"/>
              </a:rPr>
              <a:t>, </a:t>
            </a:r>
            <a:r>
              <a:rPr lang="el-GR" sz="2200" kern="0" dirty="0" smtClean="0">
                <a:solidFill>
                  <a:srgbClr val="0070C0"/>
                </a:solidFill>
                <a:latin typeface="+mn-lt"/>
              </a:rPr>
              <a:t>δημιουργικοί</a:t>
            </a:r>
            <a:endParaRPr lang="en-US" sz="2200" kern="0" dirty="0">
              <a:solidFill>
                <a:srgbClr val="0070C0"/>
              </a:solidFill>
              <a:latin typeface="+mn-lt"/>
            </a:endParaRPr>
          </a:p>
          <a:p>
            <a:pPr marL="742950" lvl="1" indent="-285750">
              <a:spcBef>
                <a:spcPct val="20000"/>
              </a:spcBef>
              <a:buFontTx/>
              <a:buChar char="–"/>
              <a:defRPr/>
            </a:pPr>
            <a:endParaRPr lang="en-US" sz="2200" kern="0" dirty="0">
              <a:solidFill>
                <a:schemeClr val="hlink"/>
              </a:solidFill>
              <a:latin typeface="+mn-lt"/>
            </a:endParaRPr>
          </a:p>
        </p:txBody>
      </p:sp>
      <p:sp>
        <p:nvSpPr>
          <p:cNvPr id="8" name="Title 2"/>
          <p:cNvSpPr txBox="1">
            <a:spLocks/>
          </p:cNvSpPr>
          <p:nvPr/>
        </p:nvSpPr>
        <p:spPr bwMode="auto">
          <a:xfrm>
            <a:off x="4495800" y="685800"/>
            <a:ext cx="4038600" cy="1295400"/>
          </a:xfrm>
          <a:prstGeom prst="rect">
            <a:avLst/>
          </a:prstGeom>
          <a:noFill/>
          <a:ln w="38100" cap="rnd">
            <a:solidFill>
              <a:schemeClr val="folHlink"/>
            </a:solidFill>
            <a:prstDash val="sysDot"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el-GR" sz="3600" kern="0" dirty="0" smtClean="0">
                <a:solidFill>
                  <a:schemeClr val="folHlink"/>
                </a:solidFill>
                <a:latin typeface="+mj-lt"/>
                <a:ea typeface="+mj-ea"/>
                <a:cs typeface="+mj-cs"/>
              </a:rPr>
              <a:t>Θεωρία - Φιλοσοφία</a:t>
            </a:r>
            <a:endParaRPr lang="en-US" sz="3600" kern="0" dirty="0">
              <a:solidFill>
                <a:schemeClr val="folHlink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371600"/>
          </a:xfrm>
        </p:spPr>
        <p:txBody>
          <a:bodyPr/>
          <a:lstStyle/>
          <a:p>
            <a:pPr eaLnBrk="1" hangingPunct="1"/>
            <a:r>
              <a:rPr lang="el-GR" sz="4000" dirty="0" smtClean="0"/>
              <a:t>Εμπειρική Οικογενειακή θεραπεία</a:t>
            </a:r>
            <a:r>
              <a:rPr lang="en-US" sz="4000" dirty="0" smtClean="0"/>
              <a:t>: </a:t>
            </a:r>
            <a:r>
              <a:rPr lang="el-GR" sz="4000" dirty="0" smtClean="0"/>
              <a:t>Θεραπευτικές τεχνικές</a:t>
            </a:r>
            <a:endParaRPr lang="en-US" sz="4000" dirty="0" smtClean="0"/>
          </a:p>
        </p:txBody>
      </p:sp>
      <p:sp>
        <p:nvSpPr>
          <p:cNvPr id="3" name="Rectangle 4"/>
          <p:cNvSpPr txBox="1">
            <a:spLocks noChangeArrowheads="1"/>
          </p:cNvSpPr>
          <p:nvPr/>
        </p:nvSpPr>
        <p:spPr>
          <a:xfrm>
            <a:off x="3048000" y="1981200"/>
            <a:ext cx="5410200" cy="4114800"/>
          </a:xfrm>
          <a:prstGeom prst="rect">
            <a:avLst/>
          </a:prstGeom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l-GR" sz="2800" kern="0" dirty="0" smtClean="0">
                <a:solidFill>
                  <a:schemeClr val="hlink"/>
                </a:solidFill>
                <a:latin typeface="+mn-lt"/>
              </a:rPr>
              <a:t>Ο βασικός θεραπευτικός στόχος είναι η ανάπτυξη όλων των μελών της οικογένειας</a:t>
            </a:r>
            <a:r>
              <a:rPr lang="en-US" sz="2800" kern="0" dirty="0" smtClean="0">
                <a:solidFill>
                  <a:schemeClr val="hlink"/>
                </a:solidFill>
                <a:latin typeface="+mn-lt"/>
              </a:rPr>
              <a:t>.</a:t>
            </a:r>
            <a:endParaRPr lang="en-US" sz="2800" kern="0" dirty="0">
              <a:solidFill>
                <a:schemeClr val="hlink"/>
              </a:solidFill>
              <a:latin typeface="+mn-lt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l-GR" sz="2800" kern="0" dirty="0" smtClean="0">
                <a:solidFill>
                  <a:schemeClr val="hlink"/>
                </a:solidFill>
                <a:latin typeface="+mn-lt"/>
              </a:rPr>
              <a:t>Ο θεραπευτής σκηνοθετεί οικογενειακά «πειράματα» στις συνεδρίες για να διευκολύνει την υιοθέτηση νέων ρόλων &amp; συμπεριφορών</a:t>
            </a:r>
            <a:endParaRPr lang="en-US" sz="2800" kern="0" dirty="0">
              <a:solidFill>
                <a:schemeClr val="hlink"/>
              </a:solidFill>
              <a:latin typeface="+mn-lt"/>
            </a:endParaRPr>
          </a:p>
        </p:txBody>
      </p:sp>
      <p:pic>
        <p:nvPicPr>
          <p:cNvPr id="61444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2209800"/>
            <a:ext cx="1927225" cy="345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/>
              <a:t>Virginia Satir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228600" y="1524000"/>
            <a:ext cx="85344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57188" lvl="1" indent="-357188">
              <a:spcBef>
                <a:spcPct val="20000"/>
              </a:spcBef>
              <a:buFontTx/>
              <a:buChar char="–"/>
              <a:defRPr/>
            </a:pPr>
            <a:r>
              <a:rPr lang="el-GR" sz="2100" dirty="0" smtClean="0">
                <a:solidFill>
                  <a:srgbClr val="0070C0"/>
                </a:solidFill>
                <a:latin typeface="+mn-lt"/>
              </a:rPr>
              <a:t>Επινόησε τον όρο </a:t>
            </a:r>
            <a:r>
              <a:rPr lang="en-US" sz="2100" dirty="0" smtClean="0">
                <a:solidFill>
                  <a:srgbClr val="0070C0"/>
                </a:solidFill>
                <a:latin typeface="+mn-lt"/>
              </a:rPr>
              <a:t>“</a:t>
            </a:r>
            <a:r>
              <a:rPr lang="en-US" sz="2100" b="1" dirty="0" smtClean="0">
                <a:solidFill>
                  <a:srgbClr val="0070C0"/>
                </a:solidFill>
                <a:latin typeface="+mn-lt"/>
              </a:rPr>
              <a:t>conjoint </a:t>
            </a:r>
            <a:r>
              <a:rPr lang="en-US" sz="2100" b="1" dirty="0">
                <a:solidFill>
                  <a:srgbClr val="0070C0"/>
                </a:solidFill>
                <a:latin typeface="+mn-lt"/>
              </a:rPr>
              <a:t>family therapy</a:t>
            </a:r>
            <a:r>
              <a:rPr lang="en-US" sz="2100" dirty="0">
                <a:solidFill>
                  <a:srgbClr val="0070C0"/>
                </a:solidFill>
                <a:latin typeface="+mn-lt"/>
              </a:rPr>
              <a:t>”</a:t>
            </a:r>
            <a:endParaRPr lang="en-US" sz="2100" kern="0" dirty="0">
              <a:solidFill>
                <a:srgbClr val="0070C0"/>
              </a:solidFill>
              <a:latin typeface="+mn-lt"/>
            </a:endParaRPr>
          </a:p>
          <a:p>
            <a:pPr marL="357188" lvl="1" indent="-357188">
              <a:spcBef>
                <a:spcPct val="20000"/>
              </a:spcBef>
              <a:buFontTx/>
              <a:buChar char="–"/>
              <a:defRPr/>
            </a:pPr>
            <a:r>
              <a:rPr lang="el-GR" sz="2100" dirty="0" smtClean="0">
                <a:solidFill>
                  <a:srgbClr val="0070C0"/>
                </a:solidFill>
                <a:latin typeface="+mn-lt"/>
              </a:rPr>
              <a:t>Η προσέγγιση της </a:t>
            </a:r>
            <a:r>
              <a:rPr lang="en-US" sz="2100" dirty="0" err="1" smtClean="0">
                <a:solidFill>
                  <a:srgbClr val="0070C0"/>
                </a:solidFill>
                <a:latin typeface="+mn-lt"/>
              </a:rPr>
              <a:t>Satir</a:t>
            </a:r>
            <a:r>
              <a:rPr lang="en-US" sz="2100" dirty="0" smtClean="0">
                <a:solidFill>
                  <a:srgbClr val="0070C0"/>
                </a:solidFill>
                <a:latin typeface="+mn-lt"/>
              </a:rPr>
              <a:t> </a:t>
            </a:r>
            <a:r>
              <a:rPr lang="el-GR" sz="2100" dirty="0" smtClean="0">
                <a:solidFill>
                  <a:srgbClr val="0070C0"/>
                </a:solidFill>
                <a:latin typeface="+mn-lt"/>
              </a:rPr>
              <a:t>αφορά στην οικογένεια ως ένα </a:t>
            </a:r>
            <a:r>
              <a:rPr lang="el-GR" sz="2100" b="1" dirty="0" smtClean="0">
                <a:solidFill>
                  <a:srgbClr val="0070C0"/>
                </a:solidFill>
                <a:latin typeface="+mn-lt"/>
              </a:rPr>
              <a:t>ισορροπημένο σύστημα</a:t>
            </a:r>
            <a:r>
              <a:rPr lang="en-US" sz="2100" dirty="0" smtClean="0">
                <a:solidFill>
                  <a:srgbClr val="0070C0"/>
                </a:solidFill>
                <a:latin typeface="+mn-lt"/>
              </a:rPr>
              <a:t>. </a:t>
            </a:r>
            <a:r>
              <a:rPr lang="el-GR" sz="2100" dirty="0" smtClean="0">
                <a:solidFill>
                  <a:srgbClr val="0070C0"/>
                </a:solidFill>
                <a:latin typeface="+mn-lt"/>
              </a:rPr>
              <a:t>Για τη </a:t>
            </a:r>
            <a:r>
              <a:rPr lang="en-US" sz="2100" dirty="0" err="1" smtClean="0">
                <a:solidFill>
                  <a:srgbClr val="0070C0"/>
                </a:solidFill>
                <a:latin typeface="+mn-lt"/>
              </a:rPr>
              <a:t>Satir</a:t>
            </a:r>
            <a:r>
              <a:rPr lang="en-US" sz="2100" dirty="0">
                <a:solidFill>
                  <a:srgbClr val="0070C0"/>
                </a:solidFill>
                <a:latin typeface="+mn-lt"/>
              </a:rPr>
              <a:t>, </a:t>
            </a:r>
            <a:r>
              <a:rPr lang="el-GR" sz="2100" dirty="0" smtClean="0">
                <a:solidFill>
                  <a:srgbClr val="0070C0"/>
                </a:solidFill>
                <a:latin typeface="+mn-lt"/>
              </a:rPr>
              <a:t>οι </a:t>
            </a:r>
            <a:r>
              <a:rPr lang="el-GR" sz="2100" b="1" dirty="0" smtClean="0">
                <a:solidFill>
                  <a:srgbClr val="0070C0"/>
                </a:solidFill>
                <a:latin typeface="+mn-lt"/>
              </a:rPr>
              <a:t>κανόνες</a:t>
            </a:r>
            <a:r>
              <a:rPr lang="el-GR" sz="2100" dirty="0" smtClean="0">
                <a:solidFill>
                  <a:srgbClr val="0070C0"/>
                </a:solidFill>
                <a:latin typeface="+mn-lt"/>
              </a:rPr>
              <a:t> σχετίζονται με το πώς οι γονείς επιτυγχάνουν και διατηρούν τη δική τους </a:t>
            </a:r>
            <a:r>
              <a:rPr lang="el-GR" sz="2100" b="1" dirty="0" smtClean="0">
                <a:solidFill>
                  <a:srgbClr val="0070C0"/>
                </a:solidFill>
                <a:latin typeface="+mn-lt"/>
              </a:rPr>
              <a:t>αυτοεκτίμηση</a:t>
            </a:r>
            <a:r>
              <a:rPr lang="el-GR" sz="2100" dirty="0" smtClean="0">
                <a:solidFill>
                  <a:srgbClr val="0070C0"/>
                </a:solidFill>
                <a:latin typeface="+mn-lt"/>
              </a:rPr>
              <a:t>: οι κανόνες στη συνέχεια διαμορφώνουν το πλαίσιο μέσα στο οποίο αναπτύσσονται τα παιδιά και δημιουργούν τη δική τους αυτοεκτίμηση</a:t>
            </a:r>
            <a:r>
              <a:rPr lang="en-US" sz="2100" dirty="0" smtClean="0">
                <a:solidFill>
                  <a:srgbClr val="0070C0"/>
                </a:solidFill>
                <a:latin typeface="+mn-lt"/>
              </a:rPr>
              <a:t>.</a:t>
            </a:r>
            <a:endParaRPr lang="en-US" sz="2100" dirty="0">
              <a:solidFill>
                <a:srgbClr val="0070C0"/>
              </a:solidFill>
              <a:latin typeface="+mn-lt"/>
            </a:endParaRPr>
          </a:p>
          <a:p>
            <a:pPr marL="357188" lvl="1" indent="-357188">
              <a:spcBef>
                <a:spcPct val="20000"/>
              </a:spcBef>
              <a:buFontTx/>
              <a:buChar char="–"/>
              <a:defRPr/>
            </a:pPr>
            <a:r>
              <a:rPr lang="el-GR" sz="2100" kern="0" dirty="0" smtClean="0">
                <a:solidFill>
                  <a:schemeClr val="hlink"/>
                </a:solidFill>
                <a:latin typeface="+mn-lt"/>
              </a:rPr>
              <a:t>Ρόλοι στην οικογένεια που σταθεροποιούν τα μοντέλα συμπεριφορών σε μία οικογένεια</a:t>
            </a:r>
            <a:endParaRPr lang="en-US" sz="2100" kern="0" dirty="0">
              <a:solidFill>
                <a:schemeClr val="hlink"/>
              </a:solidFill>
              <a:latin typeface="+mn-lt"/>
            </a:endParaRPr>
          </a:p>
          <a:p>
            <a:pPr marL="685800" lvl="1" indent="-228600">
              <a:spcBef>
                <a:spcPct val="20000"/>
              </a:spcBef>
              <a:buFontTx/>
              <a:buChar char="•"/>
              <a:defRPr/>
            </a:pPr>
            <a:r>
              <a:rPr lang="el-GR" sz="2100" kern="0" dirty="0" err="1" smtClean="0">
                <a:solidFill>
                  <a:schemeClr val="hlink"/>
                </a:solidFill>
                <a:latin typeface="+mn-lt"/>
              </a:rPr>
              <a:t>Π.χ</a:t>
            </a:r>
            <a:r>
              <a:rPr lang="en-US" sz="2100" kern="0" dirty="0" smtClean="0">
                <a:solidFill>
                  <a:schemeClr val="hlink"/>
                </a:solidFill>
                <a:latin typeface="+mn-lt"/>
              </a:rPr>
              <a:t>., </a:t>
            </a:r>
            <a:r>
              <a:rPr lang="el-GR" sz="2100" kern="0" dirty="0" smtClean="0">
                <a:solidFill>
                  <a:schemeClr val="hlink"/>
                </a:solidFill>
                <a:latin typeface="+mn-lt"/>
              </a:rPr>
              <a:t>εάν ένα παιδί είναι το «κακό παιδί»</a:t>
            </a:r>
            <a:r>
              <a:rPr lang="en-US" sz="2100" kern="0" dirty="0" smtClean="0">
                <a:solidFill>
                  <a:schemeClr val="hlink"/>
                </a:solidFill>
                <a:latin typeface="+mn-lt"/>
              </a:rPr>
              <a:t>,</a:t>
            </a:r>
            <a:r>
              <a:rPr lang="el-GR" sz="2100" kern="0" dirty="0" smtClean="0">
                <a:solidFill>
                  <a:schemeClr val="hlink"/>
                </a:solidFill>
                <a:latin typeface="+mn-lt"/>
              </a:rPr>
              <a:t> ο αδελφός μπορεί να πάρει το ρόλο του «καλούν παιδιού» προκειμένου να μειωθεί το στρες στην οικογένεια</a:t>
            </a:r>
            <a:endParaRPr lang="en-US" sz="2100" kern="0" dirty="0">
              <a:solidFill>
                <a:schemeClr val="hlink"/>
              </a:solidFill>
              <a:latin typeface="+mn-lt"/>
            </a:endParaRPr>
          </a:p>
          <a:p>
            <a:pPr marL="357188" lvl="1" indent="-357188">
              <a:spcBef>
                <a:spcPct val="20000"/>
              </a:spcBef>
              <a:buFontTx/>
              <a:buChar char="–"/>
              <a:defRPr/>
            </a:pPr>
            <a:r>
              <a:rPr lang="el-GR" sz="2100" kern="0" dirty="0" smtClean="0">
                <a:solidFill>
                  <a:schemeClr val="hlink"/>
                </a:solidFill>
                <a:latin typeface="+mn-lt"/>
              </a:rPr>
              <a:t>Η αμοιβαιότητα των ρόλων εξηγεί γιατί τα δυναμικά μέσα στην οικογένεια είναι ανθεκτικά στην αλλαγή.</a:t>
            </a:r>
            <a:endParaRPr lang="en-US" sz="2100" kern="0" dirty="0">
              <a:solidFill>
                <a:schemeClr val="hlink"/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228600" y="1524000"/>
            <a:ext cx="85344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57188" lvl="1" indent="-357188">
              <a:spcBef>
                <a:spcPct val="20000"/>
              </a:spcBef>
              <a:buFontTx/>
              <a:buChar char="–"/>
              <a:defRPr/>
            </a:pPr>
            <a:endParaRPr lang="en-US" sz="2500" kern="0" dirty="0">
              <a:solidFill>
                <a:schemeClr val="hlink"/>
              </a:solidFill>
              <a:latin typeface="+mn-lt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228600" y="1143000"/>
            <a:ext cx="86868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el-GR" sz="2100" kern="0" dirty="0" smtClean="0">
                <a:solidFill>
                  <a:schemeClr val="hlink"/>
                </a:solidFill>
                <a:latin typeface="+mn-lt"/>
              </a:rPr>
              <a:t>Η </a:t>
            </a:r>
            <a:r>
              <a:rPr lang="en-US" sz="2100" kern="0" dirty="0" err="1" smtClean="0">
                <a:solidFill>
                  <a:schemeClr val="hlink"/>
                </a:solidFill>
                <a:latin typeface="+mn-lt"/>
              </a:rPr>
              <a:t>Satir</a:t>
            </a:r>
            <a:r>
              <a:rPr lang="en-US" sz="2100" kern="0" dirty="0" smtClean="0">
                <a:solidFill>
                  <a:schemeClr val="hlink"/>
                </a:solidFill>
                <a:latin typeface="+mn-lt"/>
              </a:rPr>
              <a:t> </a:t>
            </a:r>
            <a:r>
              <a:rPr lang="el-GR" sz="2100" kern="0" dirty="0" smtClean="0">
                <a:solidFill>
                  <a:schemeClr val="hlink"/>
                </a:solidFill>
                <a:latin typeface="+mn-lt"/>
              </a:rPr>
              <a:t>υποστήριξε ότι </a:t>
            </a:r>
            <a:r>
              <a:rPr lang="el-GR" sz="2100" b="1" kern="0" dirty="0" smtClean="0">
                <a:solidFill>
                  <a:schemeClr val="hlink"/>
                </a:solidFill>
                <a:latin typeface="+mn-lt"/>
              </a:rPr>
              <a:t>ο τρόπος με τον οποίο η οικογένεια </a:t>
            </a:r>
            <a:r>
              <a:rPr lang="el-GR" sz="2100" b="1" kern="0" dirty="0" err="1" smtClean="0">
                <a:solidFill>
                  <a:schemeClr val="hlink"/>
                </a:solidFill>
                <a:latin typeface="+mn-lt"/>
              </a:rPr>
              <a:t>επι</a:t>
            </a:r>
            <a:r>
              <a:rPr lang="el-GR" sz="2100" b="1" kern="0" dirty="0" smtClean="0">
                <a:solidFill>
                  <a:schemeClr val="hlink"/>
                </a:solidFill>
                <a:latin typeface="+mn-lt"/>
              </a:rPr>
              <a:t>-κοινωνεί</a:t>
            </a:r>
            <a:r>
              <a:rPr lang="el-GR" sz="2100" kern="0" dirty="0" smtClean="0">
                <a:solidFill>
                  <a:schemeClr val="hlink"/>
                </a:solidFill>
                <a:latin typeface="+mn-lt"/>
              </a:rPr>
              <a:t> </a:t>
            </a:r>
            <a:r>
              <a:rPr lang="el-GR" sz="2100" b="1" kern="0" dirty="0" smtClean="0">
                <a:solidFill>
                  <a:schemeClr val="hlink"/>
                </a:solidFill>
                <a:latin typeface="+mn-lt"/>
              </a:rPr>
              <a:t>αντανακλά τα συναισθήματα </a:t>
            </a:r>
            <a:r>
              <a:rPr lang="el-GR" sz="2100" b="1" kern="0" dirty="0" err="1" smtClean="0">
                <a:solidFill>
                  <a:schemeClr val="hlink"/>
                </a:solidFill>
                <a:latin typeface="+mn-lt"/>
              </a:rPr>
              <a:t>αυτο</a:t>
            </a:r>
            <a:r>
              <a:rPr lang="el-GR" sz="2100" b="1" kern="0" dirty="0" smtClean="0">
                <a:solidFill>
                  <a:schemeClr val="hlink"/>
                </a:solidFill>
                <a:latin typeface="+mn-lt"/>
              </a:rPr>
              <a:t>-αξίας</a:t>
            </a:r>
            <a:r>
              <a:rPr lang="el-GR" sz="2100" kern="0" dirty="0" smtClean="0">
                <a:solidFill>
                  <a:schemeClr val="hlink"/>
                </a:solidFill>
                <a:latin typeface="+mn-lt"/>
              </a:rPr>
              <a:t> των μελών της</a:t>
            </a:r>
            <a:r>
              <a:rPr lang="en-US" sz="2100" kern="0" dirty="0" smtClean="0">
                <a:solidFill>
                  <a:schemeClr val="hlink"/>
                </a:solidFill>
                <a:latin typeface="+mn-lt"/>
              </a:rPr>
              <a:t>.</a:t>
            </a:r>
            <a:endParaRPr lang="en-US" sz="2100" kern="0" dirty="0">
              <a:solidFill>
                <a:schemeClr val="hlink"/>
              </a:solidFill>
              <a:latin typeface="+mn-lt"/>
            </a:endParaRP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el-GR" sz="2100" kern="0" dirty="0" smtClean="0">
                <a:solidFill>
                  <a:schemeClr val="hlink"/>
                </a:solidFill>
                <a:latin typeface="+mn-lt"/>
              </a:rPr>
              <a:t>Δυσλειτουργική επικοινωνία </a:t>
            </a:r>
            <a:r>
              <a:rPr lang="en-US" sz="2100" kern="0" dirty="0" smtClean="0">
                <a:solidFill>
                  <a:schemeClr val="hlink"/>
                </a:solidFill>
                <a:latin typeface="+mn-lt"/>
              </a:rPr>
              <a:t>(</a:t>
            </a:r>
            <a:r>
              <a:rPr lang="el-GR" sz="2100" kern="0" dirty="0" smtClean="0">
                <a:solidFill>
                  <a:schemeClr val="hlink"/>
                </a:solidFill>
                <a:latin typeface="+mn-lt"/>
              </a:rPr>
              <a:t>έμμεση, ακατάλληλη</a:t>
            </a:r>
            <a:r>
              <a:rPr lang="en-US" sz="2100" kern="0" dirty="0" smtClean="0">
                <a:solidFill>
                  <a:schemeClr val="hlink"/>
                </a:solidFill>
                <a:latin typeface="+mn-lt"/>
              </a:rPr>
              <a:t>,</a:t>
            </a:r>
            <a:r>
              <a:rPr lang="el-GR" sz="2100" kern="0" dirty="0" smtClean="0">
                <a:solidFill>
                  <a:schemeClr val="hlink"/>
                </a:solidFill>
                <a:latin typeface="+mn-lt"/>
              </a:rPr>
              <a:t> ασαφής, </a:t>
            </a:r>
            <a:r>
              <a:rPr lang="en-US" sz="2100" kern="0" dirty="0" smtClean="0">
                <a:solidFill>
                  <a:schemeClr val="hlink"/>
                </a:solidFill>
                <a:latin typeface="+mn-lt"/>
              </a:rPr>
              <a:t> </a:t>
            </a:r>
            <a:r>
              <a:rPr lang="el-GR" sz="2100" kern="0" dirty="0" err="1" smtClean="0">
                <a:solidFill>
                  <a:schemeClr val="hlink"/>
                </a:solidFill>
                <a:latin typeface="+mn-lt"/>
              </a:rPr>
              <a:t>ανακρι</a:t>
            </a:r>
            <a:r>
              <a:rPr lang="el-GR" sz="2100" kern="0" dirty="0" smtClean="0">
                <a:solidFill>
                  <a:schemeClr val="hlink"/>
                </a:solidFill>
                <a:latin typeface="+mn-lt"/>
              </a:rPr>
              <a:t>-</a:t>
            </a:r>
            <a:r>
              <a:rPr lang="el-GR" sz="2100" kern="0" dirty="0" err="1" smtClean="0">
                <a:solidFill>
                  <a:schemeClr val="hlink"/>
                </a:solidFill>
                <a:latin typeface="+mn-lt"/>
              </a:rPr>
              <a:t>βής</a:t>
            </a:r>
            <a:r>
              <a:rPr lang="en-US" sz="2100" kern="0" dirty="0" smtClean="0">
                <a:solidFill>
                  <a:schemeClr val="hlink"/>
                </a:solidFill>
                <a:latin typeface="+mn-lt"/>
              </a:rPr>
              <a:t>) </a:t>
            </a:r>
            <a:r>
              <a:rPr lang="el-GR" sz="2100" kern="0" dirty="0" smtClean="0">
                <a:solidFill>
                  <a:schemeClr val="hlink"/>
                </a:solidFill>
                <a:latin typeface="+mn-lt"/>
              </a:rPr>
              <a:t>χαρακτηρίζει μία ένα δυσλειτουργικό οικογενειακό σύστημα</a:t>
            </a:r>
            <a:r>
              <a:rPr lang="en-US" sz="2100" kern="0" dirty="0" smtClean="0">
                <a:solidFill>
                  <a:schemeClr val="hlink"/>
                </a:solidFill>
                <a:latin typeface="+mn-lt"/>
              </a:rPr>
              <a:t>.</a:t>
            </a:r>
            <a:endParaRPr lang="en-US" sz="2100" kern="0" dirty="0">
              <a:solidFill>
                <a:schemeClr val="hlink"/>
              </a:solidFill>
              <a:latin typeface="+mn-lt"/>
            </a:endParaRPr>
          </a:p>
          <a:p>
            <a:pPr marL="623888" indent="-260350" eaLnBrk="0" hangingPunct="0">
              <a:spcBef>
                <a:spcPct val="20000"/>
              </a:spcBef>
              <a:buFontTx/>
              <a:buChar char="–"/>
              <a:defRPr/>
            </a:pPr>
            <a:r>
              <a:rPr lang="el-GR" sz="2000" kern="0" dirty="0" err="1" smtClean="0">
                <a:solidFill>
                  <a:schemeClr val="hlink"/>
                </a:solidFill>
                <a:latin typeface="+mn-lt"/>
              </a:rPr>
              <a:t>Εξευμενιστής</a:t>
            </a:r>
            <a:r>
              <a:rPr lang="el-GR" sz="2000" kern="0" dirty="0" smtClean="0">
                <a:solidFill>
                  <a:schemeClr val="hlink"/>
                </a:solidFill>
                <a:latin typeface="+mn-lt"/>
              </a:rPr>
              <a:t> (</a:t>
            </a:r>
            <a:r>
              <a:rPr lang="en-US" sz="2000" kern="0" dirty="0" err="1" smtClean="0">
                <a:solidFill>
                  <a:schemeClr val="hlink"/>
                </a:solidFill>
                <a:latin typeface="+mn-lt"/>
              </a:rPr>
              <a:t>Placater</a:t>
            </a:r>
            <a:r>
              <a:rPr lang="el-GR" sz="2000" kern="0" dirty="0" smtClean="0">
                <a:solidFill>
                  <a:schemeClr val="hlink"/>
                </a:solidFill>
                <a:latin typeface="+mn-lt"/>
              </a:rPr>
              <a:t>)</a:t>
            </a:r>
            <a:r>
              <a:rPr lang="en-US" sz="2000" kern="0" dirty="0" smtClean="0">
                <a:solidFill>
                  <a:schemeClr val="hlink"/>
                </a:solidFill>
                <a:latin typeface="+mn-lt"/>
              </a:rPr>
              <a:t>: </a:t>
            </a:r>
            <a:r>
              <a:rPr lang="el-GR" sz="2000" kern="0" dirty="0" smtClean="0">
                <a:solidFill>
                  <a:schemeClr val="hlink"/>
                </a:solidFill>
                <a:latin typeface="+mn-lt"/>
              </a:rPr>
              <a:t>συμπεριφέρεται αδύναμα</a:t>
            </a:r>
            <a:r>
              <a:rPr lang="en-US" sz="2000" kern="0" dirty="0" smtClean="0">
                <a:solidFill>
                  <a:schemeClr val="hlink"/>
                </a:solidFill>
                <a:latin typeface="+mn-lt"/>
              </a:rPr>
              <a:t>, </a:t>
            </a:r>
            <a:r>
              <a:rPr lang="el-GR" sz="2000" kern="0" dirty="0" smtClean="0">
                <a:solidFill>
                  <a:schemeClr val="hlink"/>
                </a:solidFill>
                <a:latin typeface="+mn-lt"/>
              </a:rPr>
              <a:t>διερευνητικά</a:t>
            </a:r>
            <a:r>
              <a:rPr lang="en-US" sz="2000" kern="0" dirty="0" smtClean="0">
                <a:solidFill>
                  <a:schemeClr val="hlink"/>
                </a:solidFill>
                <a:latin typeface="+mn-lt"/>
              </a:rPr>
              <a:t>, </a:t>
            </a:r>
            <a:r>
              <a:rPr lang="el-GR" sz="2000" kern="0" dirty="0" smtClean="0">
                <a:solidFill>
                  <a:schemeClr val="hlink"/>
                </a:solidFill>
                <a:latin typeface="+mn-lt"/>
              </a:rPr>
              <a:t>αυτό-ταπεινωτικά</a:t>
            </a:r>
            <a:r>
              <a:rPr lang="en-US" sz="2000" kern="0" dirty="0" smtClean="0">
                <a:solidFill>
                  <a:schemeClr val="hlink"/>
                </a:solidFill>
                <a:latin typeface="+mn-lt"/>
              </a:rPr>
              <a:t>, </a:t>
            </a:r>
            <a:r>
              <a:rPr lang="el-GR" sz="2000" kern="0" dirty="0" smtClean="0">
                <a:solidFill>
                  <a:schemeClr val="hlink"/>
                </a:solidFill>
                <a:latin typeface="+mn-lt"/>
              </a:rPr>
              <a:t>πάντα συμφωνεί</a:t>
            </a:r>
            <a:r>
              <a:rPr lang="en-US" sz="2000" kern="0" dirty="0" smtClean="0">
                <a:solidFill>
                  <a:schemeClr val="hlink"/>
                </a:solidFill>
                <a:latin typeface="+mn-lt"/>
              </a:rPr>
              <a:t>, </a:t>
            </a:r>
            <a:r>
              <a:rPr lang="el-GR" sz="2000" kern="0" dirty="0" smtClean="0">
                <a:solidFill>
                  <a:schemeClr val="hlink"/>
                </a:solidFill>
                <a:latin typeface="+mn-lt"/>
              </a:rPr>
              <a:t>είναι απολογητικός, προσπαθεί να ευχαριστεί τους άλλους</a:t>
            </a:r>
            <a:r>
              <a:rPr lang="en-US" sz="2000" kern="0" dirty="0" smtClean="0">
                <a:solidFill>
                  <a:schemeClr val="hlink"/>
                </a:solidFill>
                <a:latin typeface="+mn-lt"/>
              </a:rPr>
              <a:t>.</a:t>
            </a:r>
            <a:endParaRPr lang="en-US" sz="2000" kern="0" dirty="0">
              <a:solidFill>
                <a:schemeClr val="hlink"/>
              </a:solidFill>
              <a:latin typeface="+mn-lt"/>
            </a:endParaRPr>
          </a:p>
          <a:p>
            <a:pPr marL="623888" indent="-260350" eaLnBrk="0" hangingPunct="0">
              <a:spcBef>
                <a:spcPct val="20000"/>
              </a:spcBef>
              <a:buFontTx/>
              <a:buChar char="–"/>
              <a:defRPr/>
            </a:pPr>
            <a:r>
              <a:rPr lang="el-GR" sz="2000" kern="0" dirty="0" smtClean="0">
                <a:solidFill>
                  <a:schemeClr val="hlink"/>
                </a:solidFill>
                <a:latin typeface="+mn-lt"/>
              </a:rPr>
              <a:t>Επικριτής (</a:t>
            </a:r>
            <a:r>
              <a:rPr lang="en-US" sz="2000" kern="0" dirty="0" smtClean="0">
                <a:solidFill>
                  <a:schemeClr val="hlink"/>
                </a:solidFill>
                <a:latin typeface="+mn-lt"/>
              </a:rPr>
              <a:t>Blamer</a:t>
            </a:r>
            <a:r>
              <a:rPr lang="el-GR" sz="2000" kern="0" dirty="0" smtClean="0">
                <a:solidFill>
                  <a:schemeClr val="hlink"/>
                </a:solidFill>
                <a:latin typeface="+mn-lt"/>
              </a:rPr>
              <a:t>)</a:t>
            </a:r>
            <a:r>
              <a:rPr lang="en-US" sz="2000" kern="0" dirty="0" smtClean="0">
                <a:solidFill>
                  <a:schemeClr val="hlink"/>
                </a:solidFill>
                <a:latin typeface="+mn-lt"/>
              </a:rPr>
              <a:t>:  </a:t>
            </a:r>
            <a:r>
              <a:rPr lang="el-GR" sz="2000" kern="0" dirty="0" smtClean="0">
                <a:solidFill>
                  <a:schemeClr val="hlink"/>
                </a:solidFill>
                <a:latin typeface="+mn-lt"/>
              </a:rPr>
              <a:t>κυριαρχεί</a:t>
            </a:r>
            <a:r>
              <a:rPr lang="en-US" sz="2000" kern="0" dirty="0" smtClean="0">
                <a:solidFill>
                  <a:schemeClr val="hlink"/>
                </a:solidFill>
                <a:latin typeface="+mn-lt"/>
              </a:rPr>
              <a:t>, </a:t>
            </a:r>
            <a:r>
              <a:rPr lang="el-GR" sz="2000" kern="0" dirty="0" smtClean="0">
                <a:solidFill>
                  <a:schemeClr val="hlink"/>
                </a:solidFill>
                <a:latin typeface="+mn-lt"/>
              </a:rPr>
              <a:t>σταθερά βρίσκει ελαττώματα στους άλλους</a:t>
            </a:r>
            <a:r>
              <a:rPr lang="en-US" sz="2000" kern="0" dirty="0" smtClean="0">
                <a:solidFill>
                  <a:schemeClr val="hlink"/>
                </a:solidFill>
                <a:latin typeface="+mn-lt"/>
              </a:rPr>
              <a:t>, </a:t>
            </a:r>
            <a:r>
              <a:rPr lang="el-GR" sz="2000" kern="0" dirty="0" smtClean="0">
                <a:solidFill>
                  <a:schemeClr val="hlink"/>
                </a:solidFill>
                <a:latin typeface="+mn-lt"/>
              </a:rPr>
              <a:t>και κατηγορεί</a:t>
            </a:r>
            <a:endParaRPr lang="en-US" sz="2000" kern="0" dirty="0">
              <a:solidFill>
                <a:schemeClr val="hlink"/>
              </a:solidFill>
              <a:latin typeface="+mn-lt"/>
            </a:endParaRPr>
          </a:p>
          <a:p>
            <a:pPr marL="623888" indent="-260350" eaLnBrk="0" hangingPunct="0">
              <a:spcBef>
                <a:spcPct val="20000"/>
              </a:spcBef>
              <a:buFontTx/>
              <a:buChar char="–"/>
              <a:defRPr/>
            </a:pPr>
            <a:r>
              <a:rPr lang="el-GR" sz="2000" kern="0" dirty="0" err="1" smtClean="0">
                <a:solidFill>
                  <a:schemeClr val="hlink"/>
                </a:solidFill>
                <a:latin typeface="+mn-lt"/>
              </a:rPr>
              <a:t>Υπερ</a:t>
            </a:r>
            <a:r>
              <a:rPr lang="el-GR" sz="2000" kern="0" dirty="0" smtClean="0">
                <a:solidFill>
                  <a:schemeClr val="hlink"/>
                </a:solidFill>
                <a:latin typeface="+mn-lt"/>
              </a:rPr>
              <a:t>-λογικός (</a:t>
            </a:r>
            <a:r>
              <a:rPr lang="en-US" sz="2000" kern="0" dirty="0" smtClean="0">
                <a:solidFill>
                  <a:schemeClr val="hlink"/>
                </a:solidFill>
                <a:latin typeface="+mn-lt"/>
              </a:rPr>
              <a:t>Super-Reasonable</a:t>
            </a:r>
            <a:r>
              <a:rPr lang="el-GR" sz="2000" kern="0" dirty="0" smtClean="0">
                <a:solidFill>
                  <a:schemeClr val="hlink"/>
                </a:solidFill>
                <a:latin typeface="+mn-lt"/>
              </a:rPr>
              <a:t>)</a:t>
            </a:r>
            <a:r>
              <a:rPr lang="en-US" sz="2000" kern="0" dirty="0" smtClean="0">
                <a:solidFill>
                  <a:schemeClr val="hlink"/>
                </a:solidFill>
                <a:latin typeface="+mn-lt"/>
              </a:rPr>
              <a:t>: </a:t>
            </a:r>
            <a:r>
              <a:rPr lang="el-GR" sz="2000" kern="0" dirty="0" smtClean="0">
                <a:solidFill>
                  <a:schemeClr val="hlink"/>
                </a:solidFill>
                <a:latin typeface="+mn-lt"/>
              </a:rPr>
              <a:t>άκαμπτη στάση</a:t>
            </a:r>
            <a:r>
              <a:rPr lang="en-US" sz="2000" kern="0" dirty="0" smtClean="0">
                <a:solidFill>
                  <a:schemeClr val="hlink"/>
                </a:solidFill>
                <a:latin typeface="+mn-lt"/>
              </a:rPr>
              <a:t>, </a:t>
            </a:r>
            <a:r>
              <a:rPr lang="el-GR" sz="2000" kern="0" dirty="0" smtClean="0">
                <a:solidFill>
                  <a:schemeClr val="hlink"/>
                </a:solidFill>
                <a:latin typeface="+mn-lt"/>
              </a:rPr>
              <a:t>παραμένει απομακρυσμένος</a:t>
            </a:r>
            <a:r>
              <a:rPr lang="en-US" sz="2000" kern="0" dirty="0" smtClean="0">
                <a:solidFill>
                  <a:schemeClr val="hlink"/>
                </a:solidFill>
                <a:latin typeface="+mn-lt"/>
              </a:rPr>
              <a:t>, </a:t>
            </a:r>
            <a:r>
              <a:rPr lang="el-GR" sz="2000" kern="0" dirty="0" smtClean="0">
                <a:solidFill>
                  <a:schemeClr val="hlink"/>
                </a:solidFill>
                <a:latin typeface="+mn-lt"/>
              </a:rPr>
              <a:t>ήρεμος</a:t>
            </a:r>
            <a:r>
              <a:rPr lang="en-US" sz="2000" kern="0" dirty="0" smtClean="0">
                <a:solidFill>
                  <a:schemeClr val="hlink"/>
                </a:solidFill>
                <a:latin typeface="+mn-lt"/>
              </a:rPr>
              <a:t>, </a:t>
            </a:r>
            <a:r>
              <a:rPr lang="el-GR" sz="2000" kern="0" dirty="0" smtClean="0">
                <a:solidFill>
                  <a:schemeClr val="hlink"/>
                </a:solidFill>
                <a:latin typeface="+mn-lt"/>
              </a:rPr>
              <a:t>διατηρεί νοητικό έλεγχο και δεν εμπλέκεται συναισθηματικά</a:t>
            </a:r>
            <a:endParaRPr lang="en-US" sz="2000" kern="0" dirty="0">
              <a:solidFill>
                <a:schemeClr val="hlink"/>
              </a:solidFill>
              <a:latin typeface="+mn-lt"/>
            </a:endParaRPr>
          </a:p>
          <a:p>
            <a:pPr marL="623888" indent="-260350" eaLnBrk="0" hangingPunct="0">
              <a:spcBef>
                <a:spcPct val="20000"/>
              </a:spcBef>
              <a:buFontTx/>
              <a:buChar char="–"/>
              <a:defRPr/>
            </a:pPr>
            <a:r>
              <a:rPr lang="el-GR" sz="2000" kern="0" dirty="0" smtClean="0">
                <a:solidFill>
                  <a:schemeClr val="hlink"/>
                </a:solidFill>
                <a:latin typeface="+mn-lt"/>
              </a:rPr>
              <a:t>Άσχετος - Ασυνάρτητος (</a:t>
            </a:r>
            <a:r>
              <a:rPr lang="en-US" sz="2000" kern="0" dirty="0" smtClean="0">
                <a:solidFill>
                  <a:schemeClr val="hlink"/>
                </a:solidFill>
                <a:latin typeface="+mn-lt"/>
              </a:rPr>
              <a:t>Irrelevant</a:t>
            </a:r>
            <a:r>
              <a:rPr lang="el-GR" sz="2000" kern="0" dirty="0" smtClean="0">
                <a:solidFill>
                  <a:schemeClr val="hlink"/>
                </a:solidFill>
                <a:latin typeface="+mn-lt"/>
              </a:rPr>
              <a:t>)</a:t>
            </a:r>
            <a:r>
              <a:rPr lang="en-US" sz="2000" kern="0" dirty="0" smtClean="0">
                <a:solidFill>
                  <a:schemeClr val="hlink"/>
                </a:solidFill>
                <a:latin typeface="+mn-lt"/>
              </a:rPr>
              <a:t>:  </a:t>
            </a:r>
            <a:r>
              <a:rPr lang="el-GR" sz="2000" kern="0" dirty="0" smtClean="0">
                <a:solidFill>
                  <a:schemeClr val="hlink"/>
                </a:solidFill>
                <a:latin typeface="+mn-lt"/>
              </a:rPr>
              <a:t>αποσπά την προσοχή των άλλων και φαίνεται ανίκανος να σχετιστεί με οτιδήποτε συμβαίνει</a:t>
            </a:r>
            <a:endParaRPr lang="en-US" sz="2000" kern="0" dirty="0">
              <a:solidFill>
                <a:schemeClr val="hlink"/>
              </a:solidFill>
              <a:latin typeface="+mn-lt"/>
            </a:endParaRPr>
          </a:p>
          <a:p>
            <a:pPr marL="623888" indent="-260350" eaLnBrk="0" hangingPunct="0">
              <a:spcBef>
                <a:spcPct val="20000"/>
              </a:spcBef>
              <a:buFontTx/>
              <a:buChar char="–"/>
              <a:defRPr/>
            </a:pPr>
            <a:r>
              <a:rPr lang="el-GR" sz="2000" kern="0" dirty="0" smtClean="0">
                <a:solidFill>
                  <a:schemeClr val="hlink"/>
                </a:solidFill>
                <a:latin typeface="+mn-lt"/>
              </a:rPr>
              <a:t>Συνεπής (</a:t>
            </a:r>
            <a:r>
              <a:rPr lang="en-US" sz="2000" kern="0" dirty="0" smtClean="0">
                <a:solidFill>
                  <a:schemeClr val="hlink"/>
                </a:solidFill>
                <a:latin typeface="+mn-lt"/>
              </a:rPr>
              <a:t>Congruent</a:t>
            </a:r>
            <a:r>
              <a:rPr lang="el-GR" sz="2000" kern="0" dirty="0" smtClean="0">
                <a:solidFill>
                  <a:schemeClr val="hlink"/>
                </a:solidFill>
                <a:latin typeface="+mn-lt"/>
              </a:rPr>
              <a:t>)</a:t>
            </a:r>
            <a:r>
              <a:rPr lang="en-US" sz="2000" kern="0" dirty="0" smtClean="0">
                <a:solidFill>
                  <a:schemeClr val="hlink"/>
                </a:solidFill>
                <a:latin typeface="+mn-lt"/>
              </a:rPr>
              <a:t>: </a:t>
            </a:r>
            <a:r>
              <a:rPr lang="el-GR" sz="2000" kern="0" dirty="0" smtClean="0">
                <a:solidFill>
                  <a:schemeClr val="hlink"/>
                </a:solidFill>
                <a:latin typeface="+mn-lt"/>
              </a:rPr>
              <a:t>πραγματικός</a:t>
            </a:r>
            <a:r>
              <a:rPr lang="en-US" sz="2000" kern="0" dirty="0" smtClean="0">
                <a:solidFill>
                  <a:schemeClr val="hlink"/>
                </a:solidFill>
                <a:latin typeface="+mn-lt"/>
              </a:rPr>
              <a:t>, </a:t>
            </a:r>
            <a:r>
              <a:rPr lang="el-GR" sz="2000" kern="0" dirty="0" smtClean="0">
                <a:solidFill>
                  <a:schemeClr val="hlink"/>
                </a:solidFill>
                <a:latin typeface="+mn-lt"/>
              </a:rPr>
              <a:t>εκφράζεται με ειλικρίνεια, στέλνει ξεκάθαρα και όχι </a:t>
            </a:r>
            <a:r>
              <a:rPr lang="en-US" sz="2000" kern="0" dirty="0" smtClean="0">
                <a:solidFill>
                  <a:schemeClr val="hlink"/>
                </a:solidFill>
                <a:latin typeface="+mn-lt"/>
              </a:rPr>
              <a:t>double binding</a:t>
            </a:r>
            <a:r>
              <a:rPr lang="el-GR" sz="2000" kern="0" dirty="0" smtClean="0">
                <a:solidFill>
                  <a:schemeClr val="hlink"/>
                </a:solidFill>
                <a:latin typeface="+mn-lt"/>
              </a:rPr>
              <a:t> μηνύματα</a:t>
            </a:r>
            <a:r>
              <a:rPr lang="en-US" sz="2000" kern="0" dirty="0" smtClean="0">
                <a:solidFill>
                  <a:schemeClr val="hlink"/>
                </a:solidFill>
                <a:latin typeface="+mn-lt"/>
              </a:rPr>
              <a:t>.</a:t>
            </a:r>
            <a:endParaRPr lang="en-US" sz="2000" kern="0" dirty="0">
              <a:solidFill>
                <a:schemeClr val="hlink"/>
              </a:solidFill>
              <a:latin typeface="+mn-lt"/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838200" y="228600"/>
            <a:ext cx="7772400" cy="762000"/>
          </a:xfrm>
          <a:prstGeom prst="rect">
            <a:avLst/>
          </a:prstGeom>
          <a:noFill/>
          <a:ln w="38100" cap="rnd">
            <a:solidFill>
              <a:schemeClr val="folHlink"/>
            </a:solidFill>
            <a:prstDash val="sysDot"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en-US" sz="4400" kern="0">
                <a:solidFill>
                  <a:schemeClr val="folHlink"/>
                </a:solidFill>
                <a:latin typeface="+mj-lt"/>
                <a:ea typeface="+mj-ea"/>
                <a:cs typeface="+mj-cs"/>
              </a:rPr>
              <a:t>Satir’s Communication Styles</a:t>
            </a:r>
            <a:endParaRPr lang="en-US" sz="4400" kern="0" dirty="0">
              <a:solidFill>
                <a:schemeClr val="folHlink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382000" cy="1143000"/>
          </a:xfrm>
        </p:spPr>
        <p:txBody>
          <a:bodyPr/>
          <a:lstStyle/>
          <a:p>
            <a:pPr eaLnBrk="1" hangingPunct="1"/>
            <a:r>
              <a:rPr lang="el-GR" dirty="0" smtClean="0"/>
              <a:t>Η δυσλειτουργία στην οικογένεια</a:t>
            </a:r>
            <a:endParaRPr lang="en-US" dirty="0" smtClean="0"/>
          </a:p>
        </p:txBody>
      </p:sp>
      <p:sp>
        <p:nvSpPr>
          <p:cNvPr id="64515" name="4 - Θέση περιεχομένου"/>
          <p:cNvSpPr>
            <a:spLocks noGrp="1"/>
          </p:cNvSpPr>
          <p:nvPr>
            <p:ph idx="1"/>
          </p:nvPr>
        </p:nvSpPr>
        <p:spPr>
          <a:xfrm>
            <a:off x="457200" y="1447800"/>
            <a:ext cx="8382000" cy="5029200"/>
          </a:xfrm>
        </p:spPr>
        <p:txBody>
          <a:bodyPr/>
          <a:lstStyle/>
          <a:p>
            <a:pPr eaLnBrk="1" hangingPunct="1"/>
            <a:r>
              <a:rPr lang="el-GR" sz="2600" dirty="0" smtClean="0"/>
              <a:t>Παρατηρήσεις της </a:t>
            </a:r>
            <a:r>
              <a:rPr lang="en-US" sz="2600" dirty="0" err="1" smtClean="0"/>
              <a:t>Satir</a:t>
            </a:r>
            <a:endParaRPr lang="en-US" sz="2600" dirty="0" smtClean="0"/>
          </a:p>
          <a:p>
            <a:pPr lvl="1" eaLnBrk="1" hangingPunct="1"/>
            <a:r>
              <a:rPr lang="el-GR" sz="2200" dirty="0" smtClean="0"/>
              <a:t>Συναισθηματική απονέκρωση (</a:t>
            </a:r>
            <a:r>
              <a:rPr lang="en-US" sz="2200" dirty="0" smtClean="0"/>
              <a:t>Emotional deadness</a:t>
            </a:r>
            <a:r>
              <a:rPr lang="el-GR" sz="2200" dirty="0" smtClean="0"/>
              <a:t>)</a:t>
            </a:r>
            <a:endParaRPr lang="en-US" sz="2200" dirty="0" smtClean="0"/>
          </a:p>
          <a:p>
            <a:pPr lvl="1" eaLnBrk="1" hangingPunct="1"/>
            <a:r>
              <a:rPr lang="el-GR" sz="2200" dirty="0" smtClean="0"/>
              <a:t>Ψυχρό συναίσθημα (</a:t>
            </a:r>
            <a:r>
              <a:rPr lang="en-US" sz="2200" dirty="0" smtClean="0"/>
              <a:t>Cold affect</a:t>
            </a:r>
            <a:r>
              <a:rPr lang="el-GR" sz="2200" dirty="0" smtClean="0"/>
              <a:t>)</a:t>
            </a:r>
            <a:endParaRPr lang="en-US" sz="2200" dirty="0" smtClean="0"/>
          </a:p>
          <a:p>
            <a:pPr lvl="1" eaLnBrk="1" hangingPunct="1"/>
            <a:r>
              <a:rPr lang="el-GR" sz="2200" dirty="0" smtClean="0"/>
              <a:t>Δεν διασκεδάζουν στην οικογένεια</a:t>
            </a:r>
            <a:endParaRPr lang="en-US" sz="2200" dirty="0" smtClean="0"/>
          </a:p>
          <a:p>
            <a:pPr lvl="1" eaLnBrk="1" hangingPunct="1"/>
            <a:r>
              <a:rPr lang="el-GR" sz="2200" dirty="0" smtClean="0"/>
              <a:t>Έλλειψη ζεστασιάς</a:t>
            </a:r>
            <a:endParaRPr lang="en-US" sz="2200" dirty="0" smtClean="0"/>
          </a:p>
          <a:p>
            <a:pPr lvl="1" eaLnBrk="1" hangingPunct="1"/>
            <a:r>
              <a:rPr lang="el-GR" sz="2200" dirty="0" smtClean="0"/>
              <a:t>Αποφυγή μέσω του σχολείου/εργασίας</a:t>
            </a:r>
            <a:endParaRPr lang="en-US" sz="2200" dirty="0" smtClean="0"/>
          </a:p>
          <a:p>
            <a:pPr eaLnBrk="1" hangingPunct="1"/>
            <a:r>
              <a:rPr lang="el-GR" sz="2600" dirty="0" smtClean="0"/>
              <a:t>Καταστροφική επικοινωνία</a:t>
            </a:r>
            <a:r>
              <a:rPr lang="en-US" sz="2600" dirty="0" smtClean="0"/>
              <a:t>:</a:t>
            </a:r>
          </a:p>
          <a:p>
            <a:pPr lvl="1" eaLnBrk="1" hangingPunct="1"/>
            <a:r>
              <a:rPr lang="en-US" sz="2200" dirty="0" smtClean="0"/>
              <a:t>Blaming</a:t>
            </a:r>
          </a:p>
          <a:p>
            <a:pPr lvl="1" eaLnBrk="1" hangingPunct="1"/>
            <a:r>
              <a:rPr lang="en-US" sz="2200" dirty="0" smtClean="0"/>
              <a:t>Placating</a:t>
            </a:r>
          </a:p>
          <a:p>
            <a:pPr lvl="1" eaLnBrk="1" hangingPunct="1"/>
            <a:r>
              <a:rPr lang="en-US" sz="2200" dirty="0" smtClean="0"/>
              <a:t>Being irrelevant</a:t>
            </a:r>
          </a:p>
          <a:p>
            <a:pPr lvl="1" eaLnBrk="1" hangingPunct="1"/>
            <a:r>
              <a:rPr lang="en-US" sz="2200" dirty="0" smtClean="0"/>
              <a:t>Being super reasonable.</a:t>
            </a:r>
          </a:p>
          <a:p>
            <a:pPr eaLnBrk="1" hangingPunct="1"/>
            <a:r>
              <a:rPr lang="el-GR" sz="2600" dirty="0" smtClean="0"/>
              <a:t>Όλα οφείλονται στην χαμηλή </a:t>
            </a:r>
            <a:r>
              <a:rPr lang="el-GR" sz="2600" dirty="0" err="1" smtClean="0"/>
              <a:t>αυτοεκίμηση</a:t>
            </a:r>
            <a:endParaRPr lang="en-US" sz="2600" dirty="0" smtClean="0"/>
          </a:p>
          <a:p>
            <a:endParaRPr lang="el-GR" sz="2600" dirty="0" smtClean="0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/>
            <a:r>
              <a:rPr lang="el-GR" dirty="0" smtClean="0"/>
              <a:t>Η προσέγγιση της </a:t>
            </a:r>
            <a:r>
              <a:rPr lang="en-US" dirty="0" err="1" smtClean="0"/>
              <a:t>Satir</a:t>
            </a:r>
            <a:endParaRPr lang="en-US" dirty="0" smtClean="0"/>
          </a:p>
        </p:txBody>
      </p:sp>
      <p:sp>
        <p:nvSpPr>
          <p:cNvPr id="65539" name="Content Placeholder 1"/>
          <p:cNvSpPr>
            <a:spLocks noGrp="1"/>
          </p:cNvSpPr>
          <p:nvPr>
            <p:ph idx="1"/>
          </p:nvPr>
        </p:nvSpPr>
        <p:spPr>
          <a:xfrm>
            <a:off x="457200" y="1481138"/>
            <a:ext cx="8229600" cy="4525962"/>
          </a:xfrm>
        </p:spPr>
        <p:txBody>
          <a:bodyPr/>
          <a:lstStyle/>
          <a:p>
            <a:pPr eaLnBrk="1" hangingPunct="1"/>
            <a:r>
              <a:rPr lang="el-GR" sz="2800" dirty="0" smtClean="0"/>
              <a:t>Αυθόρμητη</a:t>
            </a:r>
            <a:endParaRPr lang="en-US" sz="2800" dirty="0" smtClean="0"/>
          </a:p>
          <a:p>
            <a:pPr eaLnBrk="1" hangingPunct="1"/>
            <a:r>
              <a:rPr lang="el-GR" sz="2800" dirty="0" smtClean="0"/>
              <a:t>Δεν επέτρεπε τα παράπονα</a:t>
            </a:r>
            <a:endParaRPr lang="en-US" sz="2800" dirty="0" smtClean="0"/>
          </a:p>
          <a:p>
            <a:pPr eaLnBrk="1" hangingPunct="1"/>
            <a:r>
              <a:rPr lang="el-GR" sz="2800" dirty="0" smtClean="0"/>
              <a:t>Θετική </a:t>
            </a:r>
            <a:r>
              <a:rPr lang="el-GR" sz="2800" dirty="0" err="1" smtClean="0"/>
              <a:t>σημασιοδότηση</a:t>
            </a:r>
            <a:r>
              <a:rPr lang="el-GR" sz="2800" dirty="0" smtClean="0"/>
              <a:t> (</a:t>
            </a:r>
            <a:r>
              <a:rPr lang="en-US" sz="2800" dirty="0" smtClean="0"/>
              <a:t>positive connotation</a:t>
            </a:r>
            <a:r>
              <a:rPr lang="el-GR" sz="2800" dirty="0" smtClean="0"/>
              <a:t>)</a:t>
            </a:r>
            <a:endParaRPr lang="en-US" sz="2800" dirty="0" smtClean="0"/>
          </a:p>
          <a:p>
            <a:pPr eaLnBrk="1" hangingPunct="1"/>
            <a:r>
              <a:rPr lang="el-GR" sz="2800" dirty="0" smtClean="0"/>
              <a:t>Δίδασκε ζεστασιά</a:t>
            </a:r>
            <a:endParaRPr lang="en-US" sz="2800" dirty="0" smtClean="0"/>
          </a:p>
          <a:p>
            <a:pPr eaLnBrk="1" hangingPunct="1"/>
            <a:r>
              <a:rPr lang="el-GR" sz="2800" dirty="0" smtClean="0"/>
              <a:t>Γεμάτη αγάπη, αλλά και ισχυρή</a:t>
            </a:r>
            <a:endParaRPr lang="en-US" sz="2800" dirty="0" smtClean="0"/>
          </a:p>
          <a:p>
            <a:pPr eaLnBrk="1" hangingPunct="1"/>
            <a:r>
              <a:rPr lang="el-GR" sz="2800" dirty="0" smtClean="0"/>
              <a:t>Χρησιμοποιούσε το άγγιγμα ως επικοινωνία</a:t>
            </a:r>
            <a:endParaRPr lang="en-US" sz="2800" dirty="0" smtClean="0"/>
          </a:p>
          <a:p>
            <a:pPr eaLnBrk="1" hangingPunct="1"/>
            <a:r>
              <a:rPr lang="el-GR" sz="2800" dirty="0" smtClean="0"/>
              <a:t>Ήταν παρούσα και υποστηρικτική</a:t>
            </a:r>
            <a:endParaRPr lang="en-US" sz="2800" dirty="0" smtClean="0"/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685800"/>
            <a:ext cx="7924800" cy="1600200"/>
          </a:xfrm>
        </p:spPr>
        <p:txBody>
          <a:bodyPr/>
          <a:lstStyle/>
          <a:p>
            <a:pPr eaLnBrk="1" hangingPunct="1"/>
            <a:r>
              <a:rPr lang="el-GR" sz="3700" dirty="0" smtClean="0"/>
              <a:t>Οι ατομικές θεραπείες είναι αρχαιότερες από τις οικογενειακές</a:t>
            </a:r>
            <a:r>
              <a:rPr lang="en-US" sz="3700" dirty="0" smtClean="0"/>
              <a:t>… </a:t>
            </a:r>
          </a:p>
        </p:txBody>
      </p:sp>
      <p:sp>
        <p:nvSpPr>
          <p:cNvPr id="2" name="Rectangle 3"/>
          <p:cNvSpPr>
            <a:spLocks noChangeArrowheads="1"/>
          </p:cNvSpPr>
          <p:nvPr/>
        </p:nvSpPr>
        <p:spPr bwMode="auto">
          <a:xfrm>
            <a:off x="990600" y="2514600"/>
            <a:ext cx="2667000" cy="1938992"/>
          </a:xfrm>
          <a:prstGeom prst="rect">
            <a:avLst/>
          </a:prstGeom>
          <a:noFill/>
          <a:ln w="12700">
            <a:solidFill>
              <a:schemeClr val="hlink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l-GR" sz="2400" dirty="0" smtClean="0">
                <a:solidFill>
                  <a:schemeClr val="hlink"/>
                </a:solidFill>
              </a:rPr>
              <a:t>Αποτελούν τα κυρίαρχα μοντέλα που υιοθετούν οι κλινικοί στις μέρες μας.</a:t>
            </a:r>
            <a:endParaRPr lang="en-US" sz="2400" dirty="0">
              <a:solidFill>
                <a:schemeClr val="hlink"/>
              </a:solidFill>
            </a:endParaRP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5410200" y="2819400"/>
            <a:ext cx="3276600" cy="3785652"/>
          </a:xfrm>
          <a:prstGeom prst="rect">
            <a:avLst/>
          </a:prstGeom>
          <a:noFill/>
          <a:ln w="12700">
            <a:solidFill>
              <a:schemeClr val="hlink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l-GR" sz="2400" dirty="0" smtClean="0">
                <a:solidFill>
                  <a:schemeClr val="hlink"/>
                </a:solidFill>
              </a:rPr>
              <a:t>Ωστόσο</a:t>
            </a:r>
            <a:r>
              <a:rPr lang="en-US" sz="2400" dirty="0" smtClean="0">
                <a:solidFill>
                  <a:schemeClr val="hlink"/>
                </a:solidFill>
              </a:rPr>
              <a:t>, </a:t>
            </a:r>
            <a:r>
              <a:rPr lang="el-GR" sz="2400" dirty="0" smtClean="0">
                <a:solidFill>
                  <a:schemeClr val="hlink"/>
                </a:solidFill>
              </a:rPr>
              <a:t>η </a:t>
            </a:r>
            <a:r>
              <a:rPr lang="el-GR" sz="2400" dirty="0" err="1" smtClean="0">
                <a:solidFill>
                  <a:schemeClr val="hlink"/>
                </a:solidFill>
              </a:rPr>
              <a:t>συστημική</a:t>
            </a:r>
            <a:r>
              <a:rPr lang="el-GR" sz="2400" dirty="0" smtClean="0">
                <a:solidFill>
                  <a:schemeClr val="hlink"/>
                </a:solidFill>
              </a:rPr>
              <a:t> θεωρία αναπαριστά μία εναλλακτική θεώρηση, της οποίας η επίδραση στην κατανόηση και θεραπεία της ψυχοπαθολογίας, αναπτύσσεται συνεχώς.</a:t>
            </a:r>
            <a:endParaRPr lang="en-US" sz="2400" dirty="0">
              <a:solidFill>
                <a:schemeClr val="hlink"/>
              </a:solidFill>
            </a:endParaRPr>
          </a:p>
        </p:txBody>
      </p:sp>
      <p:pic>
        <p:nvPicPr>
          <p:cNvPr id="7173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98913" y="2590800"/>
            <a:ext cx="954087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 autoUpdateAnimBg="0"/>
      <p:bldP spid="4100" grpId="0" animBg="1" autoUpdateAnimBg="0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Content Placeholder 1"/>
          <p:cNvSpPr>
            <a:spLocks noGrp="1"/>
          </p:cNvSpPr>
          <p:nvPr>
            <p:ph idx="1"/>
          </p:nvPr>
        </p:nvSpPr>
        <p:spPr>
          <a:xfrm>
            <a:off x="457200" y="1481138"/>
            <a:ext cx="8229600" cy="4525962"/>
          </a:xfrm>
        </p:spPr>
        <p:txBody>
          <a:bodyPr/>
          <a:lstStyle/>
          <a:p>
            <a:pPr eaLnBrk="1" hangingPunct="1"/>
            <a:r>
              <a:rPr lang="el-GR" dirty="0" smtClean="0"/>
              <a:t>Επινοητικός και αυθόρμητος</a:t>
            </a:r>
            <a:endParaRPr lang="en-US" dirty="0" smtClean="0"/>
          </a:p>
          <a:p>
            <a:pPr eaLnBrk="1" hangingPunct="1"/>
            <a:r>
              <a:rPr lang="el-GR" dirty="0" smtClean="0"/>
              <a:t>Αποδεσμευμένη επίγνωση</a:t>
            </a:r>
            <a:endParaRPr lang="en-US" dirty="0" smtClean="0"/>
          </a:p>
          <a:p>
            <a:pPr eaLnBrk="1" hangingPunct="1"/>
            <a:r>
              <a:rPr lang="el-GR" dirty="0" smtClean="0"/>
              <a:t>Υποστηρίζει την εξατομίκευση</a:t>
            </a:r>
            <a:endParaRPr lang="en-US" dirty="0" smtClean="0"/>
          </a:p>
          <a:p>
            <a:pPr eaLnBrk="1" hangingPunct="1"/>
            <a:r>
              <a:rPr lang="el-GR" dirty="0" smtClean="0"/>
              <a:t>Νοιάζεται και δέχεται</a:t>
            </a:r>
            <a:endParaRPr lang="en-US" dirty="0" smtClean="0"/>
          </a:p>
          <a:p>
            <a:pPr eaLnBrk="1" hangingPunct="1"/>
            <a:r>
              <a:rPr lang="el-GR" dirty="0" smtClean="0"/>
              <a:t>Αυξάνει τα επίπεδα εμπειρίας &amp; συναισθήματος</a:t>
            </a:r>
            <a:endParaRPr lang="en-US" dirty="0" smtClean="0"/>
          </a:p>
          <a:p>
            <a:pPr eaLnBrk="1" hangingPunct="1"/>
            <a:r>
              <a:rPr lang="el-GR" dirty="0" smtClean="0"/>
              <a:t>Δεν κάνει διαγνώσεις</a:t>
            </a:r>
            <a:endParaRPr lang="en-US" dirty="0" smtClean="0"/>
          </a:p>
          <a:p>
            <a:pPr eaLnBrk="1" hangingPunct="1">
              <a:buFont typeface="Wingdings 3" pitchFamily="18" charset="2"/>
              <a:buNone/>
            </a:pPr>
            <a:r>
              <a:rPr lang="en-US" dirty="0" smtClean="0"/>
              <a:t> </a:t>
            </a:r>
          </a:p>
        </p:txBody>
      </p:sp>
      <p:sp>
        <p:nvSpPr>
          <p:cNvPr id="6656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/>
            <a:r>
              <a:rPr lang="el-GR" dirty="0" smtClean="0"/>
              <a:t>Χαρακτηριστικά του θεραπευτή</a:t>
            </a:r>
            <a:endParaRPr lang="en-US" dirty="0" smtClean="0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Content Placeholder 1"/>
          <p:cNvSpPr>
            <a:spLocks noGrp="1"/>
          </p:cNvSpPr>
          <p:nvPr>
            <p:ph idx="1"/>
          </p:nvPr>
        </p:nvSpPr>
        <p:spPr>
          <a:xfrm>
            <a:off x="457200" y="1481138"/>
            <a:ext cx="8229600" cy="5072062"/>
          </a:xfrm>
        </p:spPr>
        <p:txBody>
          <a:bodyPr/>
          <a:lstStyle/>
          <a:p>
            <a:pPr eaLnBrk="1" hangingPunct="1"/>
            <a:r>
              <a:rPr lang="el-GR" sz="2400" b="1" dirty="0" smtClean="0"/>
              <a:t>Προσωπική ακεραιότητα</a:t>
            </a:r>
            <a:endParaRPr lang="en-US" sz="2400" b="1" dirty="0" smtClean="0"/>
          </a:p>
          <a:p>
            <a:pPr eaLnBrk="1" hangingPunct="1"/>
            <a:r>
              <a:rPr lang="el-GR" sz="2400" b="1" dirty="0" smtClean="0"/>
              <a:t>Επέκταση της εμπειρίας</a:t>
            </a:r>
            <a:endParaRPr lang="en-US" sz="2400" b="1" dirty="0" smtClean="0"/>
          </a:p>
          <a:p>
            <a:pPr eaLnBrk="1" hangingPunct="1"/>
            <a:r>
              <a:rPr lang="el-GR" sz="2400" b="1" dirty="0" smtClean="0"/>
              <a:t>Απελευθέρωση συναισθήματος και </a:t>
            </a:r>
            <a:r>
              <a:rPr lang="el-GR" sz="2400" b="1" dirty="0" err="1" smtClean="0"/>
              <a:t>ενορμήσεων</a:t>
            </a:r>
            <a:endParaRPr lang="en-US" sz="2400" b="1" dirty="0" smtClean="0"/>
          </a:p>
          <a:p>
            <a:pPr eaLnBrk="1" hangingPunct="1"/>
            <a:r>
              <a:rPr lang="el-GR" sz="2400" b="1" dirty="0" smtClean="0"/>
              <a:t>Μικρή επικέντρωση στο παρουσιαζόμενο πρόβλημα</a:t>
            </a:r>
            <a:endParaRPr lang="en-US" sz="2400" b="1" dirty="0" smtClean="0"/>
          </a:p>
          <a:p>
            <a:pPr eaLnBrk="1" hangingPunct="1"/>
            <a:r>
              <a:rPr lang="el-GR" sz="2400" b="1" dirty="0" smtClean="0"/>
              <a:t>Προαγωγή της αλληλεπίδρασης</a:t>
            </a:r>
            <a:endParaRPr lang="en-US" sz="2400" b="1" dirty="0" smtClean="0"/>
          </a:p>
          <a:p>
            <a:pPr eaLnBrk="1" hangingPunct="1">
              <a:lnSpc>
                <a:spcPct val="90000"/>
              </a:lnSpc>
            </a:pPr>
            <a:r>
              <a:rPr lang="el-GR" sz="2400" b="1" dirty="0" smtClean="0"/>
              <a:t>Προαγωγή της ανοιχτής επικοινωνίας</a:t>
            </a:r>
            <a:r>
              <a:rPr lang="en-US" sz="2400" b="1" dirty="0" smtClean="0"/>
              <a:t>: </a:t>
            </a:r>
            <a:r>
              <a:rPr lang="el-GR" sz="2400" dirty="0" smtClean="0"/>
              <a:t>επιτρέπεται στα μέλη με ειλικρίνεια να εκφράσουν την αντίληψή τους</a:t>
            </a:r>
            <a:endParaRPr lang="en-US" sz="2400" dirty="0" smtClean="0"/>
          </a:p>
          <a:p>
            <a:pPr eaLnBrk="1" hangingPunct="1">
              <a:lnSpc>
                <a:spcPct val="90000"/>
              </a:lnSpc>
            </a:pPr>
            <a:r>
              <a:rPr lang="el-GR" sz="2400" b="1" dirty="0" smtClean="0"/>
              <a:t>Αύξηση της αυτό-εκτίμησης</a:t>
            </a:r>
            <a:endParaRPr lang="en-US" sz="2400" dirty="0" smtClean="0"/>
          </a:p>
          <a:p>
            <a:pPr eaLnBrk="1" hangingPunct="1">
              <a:lnSpc>
                <a:spcPct val="90000"/>
              </a:lnSpc>
            </a:pPr>
            <a:r>
              <a:rPr lang="el-GR" sz="2400" b="1" dirty="0" smtClean="0"/>
              <a:t>Ενθάρρυνση της ανάπτυξης</a:t>
            </a:r>
            <a:r>
              <a:rPr lang="en-US" sz="2400" b="1" dirty="0" smtClean="0"/>
              <a:t>: </a:t>
            </a:r>
            <a:r>
              <a:rPr lang="el-GR" sz="2400" dirty="0" smtClean="0"/>
              <a:t>οι διαφορές αναγνωρίζονται και θεωρούνται ευκαιρίες για ανάπτυξη</a:t>
            </a:r>
            <a:endParaRPr lang="en-US" sz="2400" dirty="0" smtClean="0"/>
          </a:p>
          <a:p>
            <a:pPr eaLnBrk="1" hangingPunct="1">
              <a:lnSpc>
                <a:spcPct val="90000"/>
              </a:lnSpc>
            </a:pPr>
            <a:r>
              <a:rPr lang="el-GR" sz="2400" b="1" dirty="0" smtClean="0"/>
              <a:t>Μετατροπή των εξωτερικών κανόνων σε χρήσιμους και λειτουργικούς</a:t>
            </a:r>
            <a:r>
              <a:rPr lang="en-US" sz="2400" b="1" dirty="0" smtClean="0"/>
              <a:t>: </a:t>
            </a:r>
            <a:r>
              <a:rPr lang="el-GR" sz="2400" dirty="0" smtClean="0"/>
              <a:t>οι οικογένειες έχουν πολλούς </a:t>
            </a:r>
            <a:r>
              <a:rPr lang="en-US" sz="2400" dirty="0" smtClean="0"/>
              <a:t>spoken &amp; unspoken </a:t>
            </a:r>
            <a:r>
              <a:rPr lang="el-GR" sz="2400" dirty="0" smtClean="0"/>
              <a:t>κανόνες</a:t>
            </a:r>
            <a:endParaRPr lang="en-US" dirty="0" smtClean="0"/>
          </a:p>
        </p:txBody>
      </p:sp>
      <p:sp>
        <p:nvSpPr>
          <p:cNvPr id="67587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/>
            <a:r>
              <a:rPr lang="el-GR" dirty="0" smtClean="0"/>
              <a:t>Στόχοι της θεραπείας</a:t>
            </a:r>
            <a:endParaRPr lang="en-US" dirty="0" smtClean="0"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81138"/>
            <a:ext cx="8610600" cy="5072062"/>
          </a:xfrm>
        </p:spPr>
        <p:txBody>
          <a:bodyPr/>
          <a:lstStyle/>
          <a:p>
            <a:pPr eaLnBrk="1" hangingPunct="1">
              <a:spcBef>
                <a:spcPct val="0"/>
              </a:spcBef>
              <a:defRPr/>
            </a:pPr>
            <a:r>
              <a:rPr lang="en-US" sz="2200" b="1" u="sng" dirty="0" smtClean="0"/>
              <a:t>Family Sculpting</a:t>
            </a:r>
            <a:r>
              <a:rPr lang="en-US" sz="2200" dirty="0" smtClean="0"/>
              <a:t>: </a:t>
            </a:r>
            <a:r>
              <a:rPr lang="el-GR" sz="2200" dirty="0" smtClean="0"/>
              <a:t>Εξετάζει τη δύναμη και την εγγύτητα στην οικογένεια ζητώντας από τα μέλη να τοποθετήσουν τον εαυτό τους σε στάσεις συμβολικές για τα δυναμικά της οικογένειας</a:t>
            </a:r>
            <a:r>
              <a:rPr lang="en-US" sz="2200" dirty="0" smtClean="0"/>
              <a:t>.</a:t>
            </a:r>
            <a:r>
              <a:rPr lang="el-GR" sz="2200" dirty="0" smtClean="0"/>
              <a:t> Η</a:t>
            </a:r>
            <a:r>
              <a:rPr lang="en-US" sz="2200" dirty="0" smtClean="0"/>
              <a:t> </a:t>
            </a:r>
            <a:r>
              <a:rPr lang="en-US" sz="2200" dirty="0" err="1" smtClean="0"/>
              <a:t>Satir</a:t>
            </a:r>
            <a:r>
              <a:rPr lang="el-GR" sz="2200" dirty="0" smtClean="0"/>
              <a:t> τοποθετούσε η ίδια τους ανθρώπους σε θέσεις για να ενεργοποιήσει την εμπειρία του δεξιού ημισφαιρίου. Κάθε μέλος «σμιλεύει» τον τρόπο που βλέπει την οικογένεια τη δεδομένη στιγμή. Ακολουθεί ο τρόπος που θα θέλανε να είναι</a:t>
            </a:r>
            <a:r>
              <a:rPr lang="en-US" sz="2200" dirty="0" smtClean="0"/>
              <a:t>. </a:t>
            </a:r>
            <a:r>
              <a:rPr lang="el-GR" sz="2200" dirty="0" smtClean="0"/>
              <a:t>Οι </a:t>
            </a:r>
            <a:r>
              <a:rPr lang="en-US" sz="2200" dirty="0" smtClean="0"/>
              <a:t>‘physical movements’ </a:t>
            </a:r>
            <a:r>
              <a:rPr lang="el-GR" sz="2200" dirty="0" smtClean="0"/>
              <a:t>ανάμεσα στα δύο σενάρια δείχνει τις αλλαγές που χρειάζονται να γίνουν προκειμένου να δημιουργήσουν την ιδανική οικογένεια</a:t>
            </a:r>
            <a:r>
              <a:rPr lang="en-US" sz="2200" dirty="0" smtClean="0"/>
              <a:t>. (</a:t>
            </a:r>
            <a:r>
              <a:rPr lang="en-US" sz="2200" b="1" u="sng" dirty="0" smtClean="0"/>
              <a:t>Family Choreography</a:t>
            </a:r>
            <a:r>
              <a:rPr lang="en-US" sz="2200" dirty="0" smtClean="0"/>
              <a:t>: </a:t>
            </a:r>
            <a:r>
              <a:rPr lang="el-GR" sz="2200" dirty="0" smtClean="0"/>
              <a:t>ένα κινούμενο γλυπτό</a:t>
            </a:r>
            <a:r>
              <a:rPr lang="en-US" sz="2200" dirty="0" smtClean="0"/>
              <a:t>)</a:t>
            </a:r>
          </a:p>
          <a:p>
            <a:pPr indent="20638" eaLnBrk="1" hangingPunct="1">
              <a:spcBef>
                <a:spcPct val="0"/>
              </a:spcBef>
              <a:buFontTx/>
              <a:buNone/>
              <a:defRPr/>
            </a:pPr>
            <a:endParaRPr lang="en-US" sz="1200" dirty="0" smtClean="0"/>
          </a:p>
          <a:p>
            <a:pPr eaLnBrk="1" hangingPunct="1">
              <a:spcBef>
                <a:spcPct val="0"/>
              </a:spcBef>
              <a:defRPr/>
            </a:pPr>
            <a:r>
              <a:rPr lang="en-US" sz="2200" b="1" u="sng" dirty="0" smtClean="0"/>
              <a:t>Family puppet interviews</a:t>
            </a:r>
            <a:r>
              <a:rPr lang="el-GR" sz="2200" b="1" u="sng" dirty="0" smtClean="0"/>
              <a:t>:</a:t>
            </a:r>
            <a:r>
              <a:rPr lang="el-GR" sz="2200" dirty="0" smtClean="0"/>
              <a:t> Ζητείται από ένα μέλος για δημιουργήσει μία ιστορία χρησιμοποιώντας κούκλες / μαριονέτες</a:t>
            </a:r>
            <a:r>
              <a:rPr lang="en-US" sz="2200" dirty="0" smtClean="0"/>
              <a:t>. </a:t>
            </a:r>
            <a:r>
              <a:rPr lang="el-GR" sz="2200" dirty="0" smtClean="0"/>
              <a:t>Χρήσιμο στον προσδιορισμό συγκρούσεων και συμμαχιών.</a:t>
            </a:r>
            <a:endParaRPr lang="en-US" sz="2200" dirty="0" smtClean="0"/>
          </a:p>
        </p:txBody>
      </p:sp>
      <p:sp>
        <p:nvSpPr>
          <p:cNvPr id="68611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/>
            <a:r>
              <a:rPr lang="el-GR" dirty="0" smtClean="0"/>
              <a:t>Βασικές τεχνικές</a:t>
            </a:r>
            <a:endParaRPr lang="en-US" dirty="0" smtClean="0"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Content Placeholder 1"/>
          <p:cNvSpPr>
            <a:spLocks noGrp="1"/>
          </p:cNvSpPr>
          <p:nvPr>
            <p:ph idx="1"/>
          </p:nvPr>
        </p:nvSpPr>
        <p:spPr>
          <a:xfrm>
            <a:off x="304800" y="1481138"/>
            <a:ext cx="8610600" cy="5148262"/>
          </a:xfrm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sz="2300" b="1" u="sng" dirty="0" smtClean="0"/>
              <a:t>Family art therapy</a:t>
            </a:r>
            <a:r>
              <a:rPr lang="el-GR" sz="2300" b="1" u="sng" dirty="0" smtClean="0"/>
              <a:t>:</a:t>
            </a:r>
            <a:r>
              <a:rPr lang="el-GR" sz="2300" dirty="0" smtClean="0"/>
              <a:t> Η χρήση της τέχνης και της δημιουργικότητας μπορεί να οδηγήσει σε μεγαλύτερη αυτογνωσία</a:t>
            </a:r>
            <a:r>
              <a:rPr lang="en-US" sz="2300" dirty="0" smtClean="0"/>
              <a:t>. </a:t>
            </a:r>
            <a:r>
              <a:rPr lang="el-GR" sz="2300" dirty="0" smtClean="0"/>
              <a:t>Βοηθητική στην αναγνώριση συναισθηματικών θεμάτων και στη θεραπευτική διαδικασία</a:t>
            </a:r>
            <a:r>
              <a:rPr lang="en-US" sz="2300" dirty="0" smtClean="0"/>
              <a:t>. </a:t>
            </a:r>
            <a:r>
              <a:rPr lang="el-GR" sz="2300" dirty="0" smtClean="0"/>
              <a:t>Βοηθάει στη βελτίωση της ψυχικής υγείας των πελατών</a:t>
            </a:r>
            <a:r>
              <a:rPr lang="en-US" sz="2300" dirty="0" smtClean="0"/>
              <a:t>. </a:t>
            </a:r>
            <a:r>
              <a:rPr lang="el-GR" sz="2300" dirty="0" smtClean="0"/>
              <a:t>Μπορεί να χρησιμοποιηθεί με παιδιά και ενήλικες για τη θεραπεία ενός μεγάλου εύρους συναισθηματικών προβλημάτων</a:t>
            </a:r>
            <a:r>
              <a:rPr lang="en-US" sz="2300" dirty="0" smtClean="0"/>
              <a:t>. </a:t>
            </a:r>
          </a:p>
          <a:p>
            <a:pPr eaLnBrk="1" hangingPunct="1">
              <a:spcBef>
                <a:spcPct val="0"/>
              </a:spcBef>
            </a:pPr>
            <a:endParaRPr lang="en-US" sz="800" b="1" u="sng" dirty="0" smtClean="0"/>
          </a:p>
          <a:p>
            <a:pPr eaLnBrk="1" hangingPunct="1">
              <a:spcBef>
                <a:spcPct val="0"/>
              </a:spcBef>
            </a:pPr>
            <a:r>
              <a:rPr lang="en-US" sz="2300" b="1" u="sng" dirty="0" smtClean="0"/>
              <a:t>Conjoint family drawings</a:t>
            </a:r>
            <a:r>
              <a:rPr lang="el-GR" sz="2300" b="1" u="sng" dirty="0" smtClean="0"/>
              <a:t>:</a:t>
            </a:r>
            <a:r>
              <a:rPr lang="en-US" sz="2300" dirty="0" smtClean="0"/>
              <a:t>«Draw a picture of your family, make sure everyone is in the picture, have everyone doing something”. </a:t>
            </a:r>
            <a:r>
              <a:rPr lang="el-GR" sz="2300" dirty="0" smtClean="0"/>
              <a:t>Ακολουθεί συζήτηση με την οικογένεια και το θεραπευτή για το τι ζωγράφισαν και γιατί</a:t>
            </a:r>
            <a:r>
              <a:rPr lang="en-US" sz="2300" dirty="0" smtClean="0"/>
              <a:t>, </a:t>
            </a:r>
            <a:r>
              <a:rPr lang="el-GR" sz="2300" dirty="0" smtClean="0"/>
              <a:t>τι μπορεί να δείχνει για τον τρόπο που τα μέλη αντιλαμβάνονται την οικογένεια και πιθανά εναλλακτικά μοντέλα που η οικογένεια θα επιθυμούσε να εξερευνήσει</a:t>
            </a:r>
            <a:r>
              <a:rPr lang="en-US" sz="2300" dirty="0" smtClean="0"/>
              <a:t>. </a:t>
            </a:r>
          </a:p>
        </p:txBody>
      </p:sp>
      <p:sp>
        <p:nvSpPr>
          <p:cNvPr id="69635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/>
            <a:r>
              <a:rPr lang="el-GR" dirty="0" smtClean="0"/>
              <a:t>Βασικές τεχνικές</a:t>
            </a:r>
            <a:endParaRPr lang="en-US" dirty="0" smtClean="0"/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Content Placeholder 1"/>
          <p:cNvSpPr>
            <a:spLocks noGrp="1"/>
          </p:cNvSpPr>
          <p:nvPr>
            <p:ph idx="1"/>
          </p:nvPr>
        </p:nvSpPr>
        <p:spPr>
          <a:xfrm>
            <a:off x="304800" y="1481138"/>
            <a:ext cx="8610600" cy="5148262"/>
          </a:xfrm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sz="2200" b="1" u="sng" dirty="0" smtClean="0"/>
              <a:t>Animal attribution</a:t>
            </a:r>
            <a:r>
              <a:rPr lang="el-GR" sz="2200" b="1" u="sng" dirty="0" smtClean="0"/>
              <a:t>:</a:t>
            </a:r>
            <a:r>
              <a:rPr lang="el-GR" sz="2200" dirty="0" smtClean="0"/>
              <a:t> Μία τεχνική</a:t>
            </a:r>
            <a:r>
              <a:rPr lang="en-US" sz="2200" dirty="0" smtClean="0"/>
              <a:t> story-telling </a:t>
            </a:r>
            <a:r>
              <a:rPr lang="el-GR" sz="2200" dirty="0" smtClean="0"/>
              <a:t>που απαιτεί από τα μέλη να αποδώσουν ένα αντίστοιχο χαρακτηριστικό ζώου σε κάθε μέλος και μετά να διηγηθούν μία ιστορία όπου το ζώο αυτό πρωταγωνιστεί.</a:t>
            </a:r>
            <a:endParaRPr lang="en-US" sz="2200" dirty="0" smtClean="0"/>
          </a:p>
          <a:p>
            <a:pPr eaLnBrk="1" hangingPunct="1">
              <a:spcBef>
                <a:spcPct val="0"/>
              </a:spcBef>
            </a:pPr>
            <a:endParaRPr lang="en-US" sz="800" b="1" u="sng" dirty="0" smtClean="0"/>
          </a:p>
          <a:p>
            <a:pPr eaLnBrk="1" hangingPunct="1">
              <a:spcBef>
                <a:spcPct val="0"/>
              </a:spcBef>
            </a:pPr>
            <a:r>
              <a:rPr lang="en-US" sz="2200" b="1" u="sng" dirty="0" smtClean="0"/>
              <a:t>Play therapy</a:t>
            </a:r>
            <a:r>
              <a:rPr lang="el-GR" sz="2200" b="1" u="sng" dirty="0" smtClean="0"/>
              <a:t>:</a:t>
            </a:r>
            <a:r>
              <a:rPr lang="en-US" sz="2200" dirty="0" smtClean="0"/>
              <a:t> </a:t>
            </a:r>
            <a:r>
              <a:rPr lang="el-GR" sz="2200" dirty="0" smtClean="0"/>
              <a:t>Για παιδιά ηλικίας 3 - </a:t>
            </a:r>
            <a:r>
              <a:rPr lang="en-US" sz="2200" dirty="0" smtClean="0"/>
              <a:t>11, </a:t>
            </a:r>
            <a:r>
              <a:rPr lang="el-GR" sz="2200" dirty="0" smtClean="0"/>
              <a:t>αν και μπορεί να χρησιμοποιηθεί και σε ενήλικες</a:t>
            </a:r>
            <a:r>
              <a:rPr lang="en-US" sz="2200" dirty="0" smtClean="0"/>
              <a:t>. </a:t>
            </a:r>
            <a:r>
              <a:rPr lang="el-GR" sz="2200" dirty="0" smtClean="0"/>
              <a:t>Χρησιμοποιούνται μαριονέτες, κουκλόσπιτα</a:t>
            </a:r>
            <a:r>
              <a:rPr lang="en-US" sz="2200" dirty="0" smtClean="0"/>
              <a:t>, </a:t>
            </a:r>
            <a:r>
              <a:rPr lang="el-GR" sz="2200" dirty="0" smtClean="0"/>
              <a:t>κούκλες</a:t>
            </a:r>
            <a:r>
              <a:rPr lang="en-US" sz="2200" dirty="0" smtClean="0"/>
              <a:t>, </a:t>
            </a:r>
            <a:r>
              <a:rPr lang="el-GR" sz="2200" dirty="0" smtClean="0"/>
              <a:t>άμμος</a:t>
            </a:r>
            <a:r>
              <a:rPr lang="en-US" sz="2200" dirty="0" smtClean="0"/>
              <a:t>, </a:t>
            </a:r>
            <a:r>
              <a:rPr lang="el-GR" sz="2200" dirty="0" err="1" smtClean="0"/>
              <a:t>δαχτυλομπογιές</a:t>
            </a:r>
            <a:r>
              <a:rPr lang="el-GR" sz="2200" dirty="0" smtClean="0"/>
              <a:t> </a:t>
            </a:r>
            <a:r>
              <a:rPr lang="el-GR" sz="2200" dirty="0" err="1" smtClean="0"/>
              <a:t>κ.άλ</a:t>
            </a:r>
            <a:r>
              <a:rPr lang="el-GR" sz="2200" dirty="0" smtClean="0"/>
              <a:t>. προκειμένου τα</a:t>
            </a:r>
            <a:r>
              <a:rPr lang="en-US" sz="2200" dirty="0" smtClean="0"/>
              <a:t> </a:t>
            </a:r>
            <a:r>
              <a:rPr lang="el-GR" sz="2200" dirty="0" smtClean="0"/>
              <a:t>παιδιά να εκφράσουν τις σκέψεις και τα συναισθήματά τους</a:t>
            </a:r>
            <a:r>
              <a:rPr lang="en-US" sz="2200" dirty="0" smtClean="0"/>
              <a:t>.</a:t>
            </a:r>
          </a:p>
          <a:p>
            <a:pPr eaLnBrk="1" hangingPunct="1">
              <a:spcBef>
                <a:spcPct val="0"/>
              </a:spcBef>
            </a:pPr>
            <a:endParaRPr lang="en-US" sz="800" b="1" u="sng" dirty="0" smtClean="0"/>
          </a:p>
          <a:p>
            <a:pPr eaLnBrk="1" hangingPunct="1">
              <a:spcBef>
                <a:spcPct val="0"/>
              </a:spcBef>
            </a:pPr>
            <a:r>
              <a:rPr lang="en-US" sz="2200" b="1" u="sng" dirty="0" smtClean="0"/>
              <a:t>Role playing</a:t>
            </a:r>
            <a:r>
              <a:rPr lang="el-GR" sz="2200" b="1" u="sng" dirty="0" smtClean="0"/>
              <a:t>:</a:t>
            </a:r>
            <a:r>
              <a:rPr lang="el-GR" sz="2200" dirty="0" smtClean="0"/>
              <a:t> Γεγονότα του παρελθόντος ή ελπίδες για το μέλλον ή μελλοντικά γεγονότα που τρομάζουν μπορούν να βιωθούν πιο άμεσα μέσω του </a:t>
            </a:r>
            <a:r>
              <a:rPr lang="en-US" sz="2200" dirty="0" smtClean="0"/>
              <a:t>role-playing </a:t>
            </a:r>
            <a:r>
              <a:rPr lang="el-GR" sz="2200" dirty="0" smtClean="0"/>
              <a:t>στο </a:t>
            </a:r>
            <a:r>
              <a:rPr lang="en-US" sz="2200" dirty="0" smtClean="0"/>
              <a:t>“</a:t>
            </a:r>
            <a:r>
              <a:rPr lang="el-GR" sz="2200" dirty="0" smtClean="0"/>
              <a:t>εδώ-και-τώρα</a:t>
            </a:r>
            <a:r>
              <a:rPr lang="en-US" sz="2200" dirty="0" smtClean="0"/>
              <a:t>”</a:t>
            </a:r>
            <a:r>
              <a:rPr lang="el-GR" sz="2200" dirty="0" smtClean="0"/>
              <a:t> της θεραπείας</a:t>
            </a:r>
            <a:r>
              <a:rPr lang="en-US" sz="2200" dirty="0" smtClean="0"/>
              <a:t>.</a:t>
            </a:r>
          </a:p>
          <a:p>
            <a:pPr eaLnBrk="1" hangingPunct="1">
              <a:spcBef>
                <a:spcPct val="0"/>
              </a:spcBef>
            </a:pPr>
            <a:endParaRPr lang="en-US" sz="800" b="1" u="sng" dirty="0" smtClean="0"/>
          </a:p>
          <a:p>
            <a:pPr eaLnBrk="1" hangingPunct="1">
              <a:spcBef>
                <a:spcPct val="0"/>
              </a:spcBef>
            </a:pPr>
            <a:r>
              <a:rPr lang="en-US" sz="2200" b="1" u="sng" dirty="0" smtClean="0"/>
              <a:t>Gestalt Techniques</a:t>
            </a:r>
            <a:r>
              <a:rPr lang="el-GR" sz="2200" b="1" u="sng" dirty="0" smtClean="0"/>
              <a:t>:</a:t>
            </a:r>
            <a:r>
              <a:rPr lang="el-GR" sz="2200" dirty="0" smtClean="0"/>
              <a:t> π.χ.</a:t>
            </a:r>
            <a:r>
              <a:rPr lang="en-US" sz="2200" dirty="0" smtClean="0"/>
              <a:t>“empty chair”.</a:t>
            </a:r>
            <a:endParaRPr lang="en-US" sz="2200" b="1" u="sng" dirty="0" smtClean="0"/>
          </a:p>
        </p:txBody>
      </p:sp>
      <p:sp>
        <p:nvSpPr>
          <p:cNvPr id="70659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/>
            <a:r>
              <a:rPr lang="el-GR" dirty="0" smtClean="0"/>
              <a:t>Βασικές τεχνικές</a:t>
            </a:r>
            <a:endParaRPr lang="en-US" dirty="0" smtClean="0"/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Διάσημα αποφθέγματα της </a:t>
            </a:r>
            <a:r>
              <a:rPr lang="en-US" dirty="0" smtClean="0"/>
              <a:t>Virginia </a:t>
            </a:r>
            <a:r>
              <a:rPr lang="en-US" dirty="0" err="1" smtClean="0"/>
              <a:t>Satir</a:t>
            </a:r>
            <a:endParaRPr lang="en-US" dirty="0" smtClean="0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685800" y="2133600"/>
            <a:ext cx="77724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en-US" sz="3200" kern="0">
                <a:solidFill>
                  <a:schemeClr val="hlink"/>
                </a:solidFill>
                <a:latin typeface="+mn-lt"/>
              </a:rPr>
              <a:t>“Feelings of worth can flourish only in an atmosphere where individual differences are appreciated, mistakes are tolerated, communication is open, and rules are flexible--the kind of atmosphere that is found in a nurturing family.”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sites 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n-US" sz="2400" kern="0">
                <a:solidFill>
                  <a:schemeClr val="hlink"/>
                </a:solidFill>
                <a:latin typeface="+mn-lt"/>
              </a:rPr>
              <a:t>Carl Whitaker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400" kern="0">
                <a:solidFill>
                  <a:schemeClr val="hlink"/>
                </a:solidFill>
                <a:latin typeface="+mn-lt"/>
                <a:hlinkClick r:id="rId2"/>
              </a:rPr>
              <a:t>http://www.abacon.com/famtherapy/whitaker.html</a:t>
            </a:r>
            <a:endParaRPr lang="en-US" sz="2400" kern="0">
              <a:solidFill>
                <a:schemeClr val="hlink"/>
              </a:solidFill>
              <a:latin typeface="+mn-lt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n-US" sz="2400" kern="0">
                <a:solidFill>
                  <a:schemeClr val="hlink"/>
                </a:solidFill>
                <a:latin typeface="+mn-lt"/>
              </a:rPr>
              <a:t>Don Jackson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400" kern="0">
                <a:solidFill>
                  <a:schemeClr val="hlink"/>
                </a:solidFill>
                <a:latin typeface="+mn-lt"/>
                <a:hlinkClick r:id="rId3"/>
              </a:rPr>
              <a:t>http://www.abacon.com/famtherapy/jackson.html</a:t>
            </a:r>
            <a:endParaRPr lang="en-US" sz="2400" kern="0">
              <a:solidFill>
                <a:schemeClr val="hlink"/>
              </a:solidFill>
              <a:latin typeface="+mn-lt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n-US" sz="2400" kern="0">
                <a:solidFill>
                  <a:schemeClr val="hlink"/>
                </a:solidFill>
                <a:latin typeface="+mn-lt"/>
              </a:rPr>
              <a:t>Virginia Satir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400" kern="0">
                <a:solidFill>
                  <a:schemeClr val="hlink"/>
                </a:solidFill>
                <a:latin typeface="+mn-lt"/>
                <a:hlinkClick r:id="rId4"/>
              </a:rPr>
              <a:t>http://www.abacon.com/famtherapy/satir.html</a:t>
            </a:r>
            <a:endParaRPr lang="en-US" sz="2400" kern="0">
              <a:solidFill>
                <a:schemeClr val="hlink"/>
              </a:solidFill>
              <a:latin typeface="+mn-lt"/>
            </a:endParaRPr>
          </a:p>
          <a:p>
            <a:pPr marL="342900" indent="-342900">
              <a:spcBef>
                <a:spcPct val="20000"/>
              </a:spcBef>
              <a:defRPr/>
            </a:pPr>
            <a:endParaRPr lang="en-US" sz="2400" kern="0">
              <a:solidFill>
                <a:schemeClr val="hlink"/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>
          <a:xfrm>
            <a:off x="3733800" y="381000"/>
            <a:ext cx="4724400" cy="1371600"/>
          </a:xfrm>
        </p:spPr>
        <p:txBody>
          <a:bodyPr/>
          <a:lstStyle/>
          <a:p>
            <a:pPr eaLnBrk="1" hangingPunct="1"/>
            <a:r>
              <a:rPr lang="el-GR" sz="3400" b="1" dirty="0" smtClean="0"/>
              <a:t>Δομική οικογενειακή θεραπεία </a:t>
            </a:r>
            <a:r>
              <a:rPr lang="el-GR" sz="3400" dirty="0" smtClean="0"/>
              <a:t>(</a:t>
            </a:r>
            <a:r>
              <a:rPr lang="en-US" sz="3400" dirty="0" smtClean="0"/>
              <a:t>Structural Family Therapy</a:t>
            </a:r>
            <a:r>
              <a:rPr lang="el-GR" sz="3400" dirty="0" smtClean="0"/>
              <a:t>)</a:t>
            </a:r>
            <a:endParaRPr lang="en-US" sz="3400" dirty="0" smtClean="0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381000" y="2514600"/>
            <a:ext cx="82296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n-US" sz="2800" b="1" kern="0" dirty="0">
                <a:solidFill>
                  <a:schemeClr val="hlink"/>
                </a:solidFill>
                <a:latin typeface="+mn-lt"/>
              </a:rPr>
              <a:t>Salvador </a:t>
            </a:r>
            <a:r>
              <a:rPr lang="en-US" sz="2800" b="1" kern="0" dirty="0" err="1">
                <a:solidFill>
                  <a:schemeClr val="hlink"/>
                </a:solidFill>
                <a:latin typeface="+mn-lt"/>
              </a:rPr>
              <a:t>Minuchin</a:t>
            </a:r>
            <a:r>
              <a:rPr lang="en-US" sz="2800" kern="0" dirty="0">
                <a:solidFill>
                  <a:schemeClr val="hlink"/>
                </a:solidFill>
                <a:latin typeface="+mn-lt"/>
              </a:rPr>
              <a:t>.</a:t>
            </a: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l-GR" sz="2800" kern="0" dirty="0" smtClean="0">
                <a:solidFill>
                  <a:srgbClr val="0070C0"/>
                </a:solidFill>
                <a:latin typeface="+mn-lt"/>
              </a:rPr>
              <a:t>Έμφαση στη δομή της οικογένειας ή οργάνωση</a:t>
            </a:r>
            <a:r>
              <a:rPr lang="en-US" sz="2800" dirty="0" smtClean="0">
                <a:solidFill>
                  <a:srgbClr val="0070C0"/>
                </a:solidFill>
                <a:latin typeface="+mn-lt"/>
              </a:rPr>
              <a:t>, </a:t>
            </a:r>
            <a:r>
              <a:rPr lang="el-GR" sz="2800" dirty="0" smtClean="0">
                <a:solidFill>
                  <a:srgbClr val="0070C0"/>
                </a:solidFill>
                <a:latin typeface="+mn-lt"/>
              </a:rPr>
              <a:t>στα όρια </a:t>
            </a:r>
            <a:r>
              <a:rPr lang="en-US" sz="2800" dirty="0" smtClean="0">
                <a:solidFill>
                  <a:srgbClr val="0070C0"/>
                </a:solidFill>
                <a:latin typeface="+mn-lt"/>
              </a:rPr>
              <a:t>(</a:t>
            </a:r>
            <a:r>
              <a:rPr lang="el-GR" sz="2800" dirty="0" smtClean="0">
                <a:solidFill>
                  <a:srgbClr val="0070C0"/>
                </a:solidFill>
                <a:latin typeface="+mn-lt"/>
              </a:rPr>
              <a:t>διαπερατότητα</a:t>
            </a:r>
            <a:r>
              <a:rPr lang="en-US" sz="2800" dirty="0" smtClean="0">
                <a:solidFill>
                  <a:srgbClr val="0070C0"/>
                </a:solidFill>
                <a:latin typeface="+mn-lt"/>
              </a:rPr>
              <a:t>) </a:t>
            </a:r>
            <a:endParaRPr lang="en-US" sz="2800" dirty="0">
              <a:solidFill>
                <a:srgbClr val="0070C0"/>
              </a:solidFill>
              <a:latin typeface="+mn-lt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l-GR" sz="2800" b="1" dirty="0" smtClean="0">
                <a:solidFill>
                  <a:srgbClr val="0070C0"/>
                </a:solidFill>
                <a:latin typeface="+mn-lt"/>
              </a:rPr>
              <a:t>Εμπλοκή έναντι απεμπλοκής</a:t>
            </a:r>
            <a:endParaRPr lang="en-US" sz="2800" b="1" dirty="0">
              <a:solidFill>
                <a:srgbClr val="0070C0"/>
              </a:solidFill>
              <a:latin typeface="+mn-lt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endParaRPr lang="en-US" sz="2800" kern="0" dirty="0">
              <a:solidFill>
                <a:schemeClr val="hlink"/>
              </a:solidFill>
              <a:latin typeface="+mn-lt"/>
            </a:endParaRPr>
          </a:p>
        </p:txBody>
      </p:sp>
      <p:pic>
        <p:nvPicPr>
          <p:cNvPr id="73733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19800" y="4267200"/>
            <a:ext cx="2911475" cy="222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3734" name="Picture 7" descr="salvador_minuchin25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200" y="0"/>
            <a:ext cx="25908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447800"/>
          </a:xfrm>
        </p:spPr>
        <p:txBody>
          <a:bodyPr/>
          <a:lstStyle/>
          <a:p>
            <a:pPr eaLnBrk="1" hangingPunct="1"/>
            <a:r>
              <a:rPr lang="el-GR" sz="4200" dirty="0" smtClean="0"/>
              <a:t>Δομική Οικογενειακή θεραπεία</a:t>
            </a:r>
            <a:r>
              <a:rPr lang="en-US" sz="4200" dirty="0" smtClean="0"/>
              <a:t>:</a:t>
            </a:r>
            <a:br>
              <a:rPr lang="en-US" sz="4200" dirty="0" smtClean="0"/>
            </a:br>
            <a:r>
              <a:rPr lang="el-GR" sz="4200" dirty="0" smtClean="0"/>
              <a:t>Βασικές έννοιες</a:t>
            </a:r>
            <a:endParaRPr lang="en-US" sz="4200" dirty="0" smtClean="0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304800" y="1905000"/>
            <a:ext cx="8534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68288" indent="-268288">
              <a:buFont typeface="Arial" pitchFamily="34" charset="0"/>
              <a:buChar char="•"/>
              <a:defRPr/>
            </a:pPr>
            <a:r>
              <a:rPr lang="el-GR" sz="2200" dirty="0" smtClean="0">
                <a:solidFill>
                  <a:srgbClr val="0070C0"/>
                </a:solidFill>
                <a:latin typeface="+mn-lt"/>
              </a:rPr>
              <a:t>Έμφαση στις </a:t>
            </a:r>
            <a:r>
              <a:rPr lang="el-GR" sz="2200" b="1" dirty="0" smtClean="0">
                <a:solidFill>
                  <a:srgbClr val="0070C0"/>
                </a:solidFill>
                <a:latin typeface="+mn-lt"/>
              </a:rPr>
              <a:t>αλληλεπιδράσεις </a:t>
            </a:r>
            <a:r>
              <a:rPr lang="el-GR" sz="2200" dirty="0" smtClean="0">
                <a:solidFill>
                  <a:srgbClr val="0070C0"/>
                </a:solidFill>
                <a:latin typeface="+mn-lt"/>
              </a:rPr>
              <a:t>για την κατανόηση της </a:t>
            </a:r>
            <a:r>
              <a:rPr lang="el-GR" sz="2200" b="1" dirty="0" smtClean="0">
                <a:solidFill>
                  <a:srgbClr val="0070C0"/>
                </a:solidFill>
                <a:latin typeface="+mn-lt"/>
              </a:rPr>
              <a:t>δομής/οργάνωσης </a:t>
            </a:r>
            <a:r>
              <a:rPr lang="el-GR" sz="2200" dirty="0" smtClean="0">
                <a:solidFill>
                  <a:srgbClr val="0070C0"/>
                </a:solidFill>
                <a:latin typeface="+mn-lt"/>
              </a:rPr>
              <a:t>της οικογένειας </a:t>
            </a:r>
            <a:r>
              <a:rPr lang="en-US" sz="2200" dirty="0" smtClean="0">
                <a:solidFill>
                  <a:srgbClr val="0070C0"/>
                </a:solidFill>
                <a:latin typeface="+mn-lt"/>
              </a:rPr>
              <a:t>(</a:t>
            </a:r>
            <a:r>
              <a:rPr lang="el-GR" sz="2200" dirty="0" smtClean="0">
                <a:solidFill>
                  <a:srgbClr val="0070C0"/>
                </a:solidFill>
                <a:latin typeface="+mn-lt"/>
              </a:rPr>
              <a:t>τα μοντέλα των αλληλεπιδράσεων</a:t>
            </a:r>
            <a:r>
              <a:rPr lang="el-GR" sz="2200" b="1" dirty="0" smtClean="0">
                <a:solidFill>
                  <a:srgbClr val="0070C0"/>
                </a:solidFill>
                <a:latin typeface="+mn-lt"/>
              </a:rPr>
              <a:t> </a:t>
            </a:r>
            <a:r>
              <a:rPr lang="el-GR" sz="2200" kern="0" dirty="0" smtClean="0">
                <a:solidFill>
                  <a:schemeClr val="hlink"/>
                </a:solidFill>
                <a:latin typeface="+mn-lt"/>
              </a:rPr>
              <a:t>προσδιορίζουν τη </a:t>
            </a:r>
            <a:r>
              <a:rPr lang="el-GR" sz="2200" i="1" kern="0" dirty="0" smtClean="0">
                <a:solidFill>
                  <a:schemeClr val="hlink"/>
                </a:solidFill>
                <a:latin typeface="+mn-lt"/>
              </a:rPr>
              <a:t>δομή</a:t>
            </a:r>
            <a:r>
              <a:rPr lang="el-GR" sz="2200" kern="0" dirty="0" smtClean="0">
                <a:solidFill>
                  <a:schemeClr val="hlink"/>
                </a:solidFill>
                <a:latin typeface="+mn-lt"/>
              </a:rPr>
              <a:t> &amp; την </a:t>
            </a:r>
            <a:r>
              <a:rPr lang="el-GR" sz="2200" i="1" kern="0" dirty="0" smtClean="0">
                <a:solidFill>
                  <a:schemeClr val="hlink"/>
                </a:solidFill>
                <a:latin typeface="+mn-lt"/>
              </a:rPr>
              <a:t>οργάνωση</a:t>
            </a:r>
            <a:r>
              <a:rPr lang="el-GR" sz="2200" kern="0" dirty="0" smtClean="0">
                <a:solidFill>
                  <a:schemeClr val="hlink"/>
                </a:solidFill>
                <a:latin typeface="+mn-lt"/>
              </a:rPr>
              <a:t> του συστήματος</a:t>
            </a:r>
            <a:r>
              <a:rPr lang="en-US" sz="2200" kern="0" dirty="0" smtClean="0">
                <a:solidFill>
                  <a:schemeClr val="hlink"/>
                </a:solidFill>
                <a:latin typeface="+mn-lt"/>
              </a:rPr>
              <a:t>).</a:t>
            </a:r>
            <a:endParaRPr lang="en-US" sz="2200" kern="0" dirty="0">
              <a:solidFill>
                <a:schemeClr val="hlink"/>
              </a:solidFill>
              <a:latin typeface="+mn-lt"/>
            </a:endParaRPr>
          </a:p>
          <a:p>
            <a:pPr marL="268288" indent="-268288">
              <a:buFont typeface="Arial" pitchFamily="34" charset="0"/>
              <a:buChar char="•"/>
              <a:defRPr/>
            </a:pPr>
            <a:r>
              <a:rPr lang="el-GR" sz="2200" b="1" dirty="0" smtClean="0">
                <a:solidFill>
                  <a:srgbClr val="0070C0"/>
                </a:solidFill>
                <a:latin typeface="+mn-lt"/>
              </a:rPr>
              <a:t>Συμπτώματα/παρουσιαζόμενο πρόβλημα </a:t>
            </a:r>
            <a:r>
              <a:rPr lang="el-GR" sz="2200" dirty="0" smtClean="0">
                <a:solidFill>
                  <a:srgbClr val="0070C0"/>
                </a:solidFill>
                <a:latin typeface="+mn-lt"/>
              </a:rPr>
              <a:t>θεωρείται προϊόν ελαττωμάτων στη δομική</a:t>
            </a:r>
            <a:endParaRPr lang="en-US" sz="2200" dirty="0">
              <a:solidFill>
                <a:srgbClr val="0070C0"/>
              </a:solidFill>
              <a:latin typeface="+mn-lt"/>
            </a:endParaRPr>
          </a:p>
          <a:p>
            <a:pPr marL="268288" indent="-268288">
              <a:spcBef>
                <a:spcPct val="20000"/>
              </a:spcBef>
              <a:buFontTx/>
              <a:buChar char="•"/>
              <a:defRPr/>
            </a:pPr>
            <a:r>
              <a:rPr lang="el-GR" sz="2200" b="1" kern="0" dirty="0" smtClean="0">
                <a:solidFill>
                  <a:schemeClr val="hlink"/>
                </a:solidFill>
                <a:latin typeface="+mn-lt"/>
              </a:rPr>
              <a:t>Τρία υποσυστήματα </a:t>
            </a:r>
            <a:r>
              <a:rPr lang="en-US" sz="2200" kern="0" dirty="0" smtClean="0">
                <a:solidFill>
                  <a:schemeClr val="hlink"/>
                </a:solidFill>
                <a:latin typeface="+mn-lt"/>
              </a:rPr>
              <a:t>(</a:t>
            </a:r>
            <a:r>
              <a:rPr lang="el-GR" sz="2200" kern="0" dirty="0" smtClean="0">
                <a:solidFill>
                  <a:schemeClr val="hlink"/>
                </a:solidFill>
                <a:latin typeface="+mn-lt"/>
              </a:rPr>
              <a:t>συζυγικό</a:t>
            </a:r>
            <a:r>
              <a:rPr lang="en-US" sz="2200" kern="0" dirty="0" smtClean="0">
                <a:solidFill>
                  <a:schemeClr val="hlink"/>
                </a:solidFill>
                <a:latin typeface="+mn-lt"/>
              </a:rPr>
              <a:t>, </a:t>
            </a:r>
            <a:r>
              <a:rPr lang="el-GR" sz="2200" kern="0" dirty="0" err="1" smtClean="0">
                <a:solidFill>
                  <a:schemeClr val="hlink"/>
                </a:solidFill>
                <a:latin typeface="+mn-lt"/>
              </a:rPr>
              <a:t>γονεϊκό</a:t>
            </a:r>
            <a:r>
              <a:rPr lang="el-GR" sz="2200" kern="0" dirty="0" smtClean="0">
                <a:solidFill>
                  <a:schemeClr val="hlink"/>
                </a:solidFill>
                <a:latin typeface="+mn-lt"/>
              </a:rPr>
              <a:t> και των αδελφών</a:t>
            </a:r>
            <a:r>
              <a:rPr lang="en-US" sz="2200" kern="0" dirty="0" smtClean="0">
                <a:solidFill>
                  <a:schemeClr val="hlink"/>
                </a:solidFill>
                <a:latin typeface="+mn-lt"/>
              </a:rPr>
              <a:t>) </a:t>
            </a:r>
            <a:r>
              <a:rPr lang="el-GR" sz="2200" kern="0" dirty="0" smtClean="0">
                <a:solidFill>
                  <a:schemeClr val="hlink"/>
                </a:solidFill>
                <a:latin typeface="+mn-lt"/>
              </a:rPr>
              <a:t>πρέπει να έχουν τα κατάλληλα όρια γύρω τους</a:t>
            </a:r>
            <a:r>
              <a:rPr lang="en-US" sz="2200" kern="0" dirty="0" smtClean="0">
                <a:solidFill>
                  <a:schemeClr val="hlink"/>
                </a:solidFill>
                <a:latin typeface="+mn-lt"/>
              </a:rPr>
              <a:t>.</a:t>
            </a:r>
            <a:endParaRPr lang="en-US" sz="2200" kern="0" dirty="0">
              <a:solidFill>
                <a:schemeClr val="hlink"/>
              </a:solidFill>
              <a:latin typeface="+mn-lt"/>
            </a:endParaRPr>
          </a:p>
          <a:p>
            <a:pPr marL="268288" indent="-268288">
              <a:spcBef>
                <a:spcPct val="20000"/>
              </a:spcBef>
              <a:buFontTx/>
              <a:buChar char="•"/>
              <a:defRPr/>
            </a:pPr>
            <a:r>
              <a:rPr lang="el-GR" sz="2200" b="1" kern="0" dirty="0" smtClean="0">
                <a:solidFill>
                  <a:schemeClr val="hlink"/>
                </a:solidFill>
                <a:latin typeface="+mn-lt"/>
              </a:rPr>
              <a:t>Δυσλειτουργικά όρια </a:t>
            </a:r>
            <a:r>
              <a:rPr lang="el-GR" sz="2200" kern="0" dirty="0" smtClean="0">
                <a:solidFill>
                  <a:schemeClr val="hlink"/>
                </a:solidFill>
                <a:latin typeface="+mn-lt"/>
              </a:rPr>
              <a:t>μπορεί να είναι </a:t>
            </a:r>
            <a:r>
              <a:rPr lang="el-GR" sz="2200" b="1" i="1" kern="0" dirty="0" smtClean="0">
                <a:solidFill>
                  <a:schemeClr val="hlink"/>
                </a:solidFill>
                <a:latin typeface="+mn-lt"/>
              </a:rPr>
              <a:t>άκαμπτα </a:t>
            </a:r>
            <a:r>
              <a:rPr lang="el-GR" sz="2200" kern="0" dirty="0" smtClean="0">
                <a:solidFill>
                  <a:schemeClr val="hlink"/>
                </a:solidFill>
                <a:latin typeface="+mn-lt"/>
              </a:rPr>
              <a:t>(δηλ. να επιτρέπουν λίγη εισροή ή εκροή πληροφορίας)</a:t>
            </a:r>
            <a:r>
              <a:rPr lang="en-US" sz="2200" kern="0" dirty="0" smtClean="0">
                <a:solidFill>
                  <a:schemeClr val="hlink"/>
                </a:solidFill>
                <a:latin typeface="+mn-lt"/>
              </a:rPr>
              <a:t> </a:t>
            </a:r>
            <a:r>
              <a:rPr lang="el-GR" sz="2200" kern="0" dirty="0" smtClean="0">
                <a:solidFill>
                  <a:schemeClr val="hlink"/>
                </a:solidFill>
                <a:latin typeface="+mn-lt"/>
              </a:rPr>
              <a:t>ή </a:t>
            </a:r>
            <a:r>
              <a:rPr lang="el-GR" sz="2200" b="1" i="1" kern="0" dirty="0" smtClean="0">
                <a:solidFill>
                  <a:schemeClr val="hlink"/>
                </a:solidFill>
                <a:latin typeface="+mn-lt"/>
              </a:rPr>
              <a:t>συγκεχυμένα </a:t>
            </a:r>
            <a:r>
              <a:rPr lang="el-GR" sz="2200" kern="0" dirty="0" smtClean="0">
                <a:solidFill>
                  <a:schemeClr val="hlink"/>
                </a:solidFill>
                <a:latin typeface="+mn-lt"/>
              </a:rPr>
              <a:t>(δηλ. να επιτρέπουν πολλή εισροή ή εκροή πληροφορίας)</a:t>
            </a:r>
            <a:r>
              <a:rPr lang="en-US" sz="2200" kern="0" dirty="0" smtClean="0">
                <a:solidFill>
                  <a:schemeClr val="hlink"/>
                </a:solidFill>
                <a:latin typeface="+mn-lt"/>
              </a:rPr>
              <a:t>.</a:t>
            </a:r>
            <a:endParaRPr lang="en-US" sz="2200" kern="0" dirty="0">
              <a:solidFill>
                <a:schemeClr val="hlink"/>
              </a:solidFill>
              <a:latin typeface="+mn-lt"/>
            </a:endParaRPr>
          </a:p>
          <a:p>
            <a:pPr marL="268288" indent="-268288">
              <a:spcBef>
                <a:spcPct val="20000"/>
              </a:spcBef>
              <a:buFontTx/>
              <a:buChar char="•"/>
              <a:defRPr/>
            </a:pPr>
            <a:r>
              <a:rPr lang="el-GR" sz="2200" kern="0" dirty="0" smtClean="0">
                <a:solidFill>
                  <a:schemeClr val="hlink"/>
                </a:solidFill>
                <a:latin typeface="+mn-lt"/>
              </a:rPr>
              <a:t>Τα</a:t>
            </a:r>
            <a:r>
              <a:rPr lang="el-GR" sz="2200" b="1" i="1" kern="0" dirty="0" smtClean="0">
                <a:solidFill>
                  <a:schemeClr val="hlink"/>
                </a:solidFill>
                <a:latin typeface="+mn-lt"/>
              </a:rPr>
              <a:t> σαφή </a:t>
            </a:r>
            <a:r>
              <a:rPr lang="el-GR" sz="2200" kern="0" dirty="0" smtClean="0">
                <a:solidFill>
                  <a:schemeClr val="hlink"/>
                </a:solidFill>
                <a:latin typeface="+mn-lt"/>
              </a:rPr>
              <a:t>όρια είναι σταθερά αλλά και εύκαμπτα</a:t>
            </a:r>
            <a:r>
              <a:rPr lang="en-US" sz="2200" kern="0" dirty="0" smtClean="0">
                <a:solidFill>
                  <a:schemeClr val="hlink"/>
                </a:solidFill>
                <a:latin typeface="+mn-lt"/>
              </a:rPr>
              <a:t>.</a:t>
            </a:r>
            <a:endParaRPr lang="en-US" sz="2200" dirty="0">
              <a:solidFill>
                <a:srgbClr val="0070C0"/>
              </a:solidFill>
              <a:latin typeface="+mn-lt"/>
            </a:endParaRPr>
          </a:p>
          <a:p>
            <a:pPr marL="268288" indent="-268288">
              <a:buFont typeface="Arial" pitchFamily="34" charset="0"/>
              <a:buChar char="•"/>
              <a:defRPr/>
            </a:pPr>
            <a:endParaRPr lang="en-US" sz="2400" dirty="0">
              <a:solidFill>
                <a:srgbClr val="0070C0"/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609600"/>
          </a:xfrm>
        </p:spPr>
        <p:txBody>
          <a:bodyPr/>
          <a:lstStyle/>
          <a:p>
            <a:pPr eaLnBrk="1" hangingPunct="1"/>
            <a:r>
              <a:rPr lang="el-GR" dirty="0" smtClean="0"/>
              <a:t>Δομή οικογένειας</a:t>
            </a:r>
            <a:endParaRPr lang="en-US" dirty="0" smtClean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304800" y="1066800"/>
            <a:ext cx="8610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68288" indent="-268288">
              <a:spcBef>
                <a:spcPct val="20000"/>
              </a:spcBef>
              <a:buFontTx/>
              <a:buChar char="•"/>
              <a:defRPr/>
            </a:pPr>
            <a:r>
              <a:rPr lang="en-US" sz="3200" kern="0" dirty="0">
                <a:solidFill>
                  <a:schemeClr val="hlink"/>
                </a:solidFill>
                <a:latin typeface="+mn-lt"/>
              </a:rPr>
              <a:t> </a:t>
            </a:r>
            <a:r>
              <a:rPr lang="el-GR" sz="2800" kern="0" dirty="0" smtClean="0">
                <a:solidFill>
                  <a:schemeClr val="hlink"/>
                </a:solidFill>
                <a:latin typeface="+mn-lt"/>
              </a:rPr>
              <a:t>αόρατοι κανόνες που οργανώνουν τον τρόπο που τα μέλη της οικογένειας σχετίζονται μεταξύ τους.</a:t>
            </a:r>
            <a:endParaRPr lang="en-US" sz="2800" kern="0" dirty="0">
              <a:solidFill>
                <a:schemeClr val="hlink"/>
              </a:solidFill>
              <a:latin typeface="+mn-lt"/>
            </a:endParaRP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381000" y="2362200"/>
            <a:ext cx="8229600" cy="685800"/>
          </a:xfrm>
          <a:prstGeom prst="rect">
            <a:avLst/>
          </a:prstGeom>
          <a:noFill/>
          <a:ln w="38100" cap="rnd">
            <a:solidFill>
              <a:schemeClr val="folHlink"/>
            </a:solidFill>
            <a:prstDash val="sysDot"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l-GR" sz="4400" kern="0" dirty="0" smtClean="0">
                <a:solidFill>
                  <a:schemeClr val="folHlink"/>
                </a:solidFill>
                <a:latin typeface="+mj-lt"/>
                <a:ea typeface="+mj-ea"/>
                <a:cs typeface="+mj-cs"/>
              </a:rPr>
              <a:t>Οικογενειακά υποσυστήματα</a:t>
            </a:r>
            <a:endParaRPr lang="en-US" sz="4400" kern="0" dirty="0">
              <a:solidFill>
                <a:schemeClr val="folHlink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04800" y="3200400"/>
            <a:ext cx="838200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l-GR" sz="2600" b="1" kern="0" dirty="0" smtClean="0">
                <a:solidFill>
                  <a:schemeClr val="hlink"/>
                </a:solidFill>
                <a:latin typeface="+mn-lt"/>
              </a:rPr>
              <a:t>Συζυγικό</a:t>
            </a:r>
            <a:r>
              <a:rPr lang="en-US" sz="2600" kern="0" dirty="0" smtClean="0">
                <a:solidFill>
                  <a:schemeClr val="hlink"/>
                </a:solidFill>
                <a:latin typeface="+mn-lt"/>
              </a:rPr>
              <a:t>: </a:t>
            </a:r>
            <a:r>
              <a:rPr lang="el-GR" sz="2600" kern="0" dirty="0" smtClean="0">
                <a:solidFill>
                  <a:schemeClr val="hlink"/>
                </a:solidFill>
                <a:latin typeface="+mn-lt"/>
              </a:rPr>
              <a:t>άντρας και γυναίκα</a:t>
            </a:r>
            <a:endParaRPr lang="en-US" sz="2600" kern="0" dirty="0">
              <a:solidFill>
                <a:schemeClr val="hlink"/>
              </a:solidFill>
              <a:latin typeface="+mn-lt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l-GR" sz="2600" b="1" kern="0" dirty="0" smtClean="0">
                <a:solidFill>
                  <a:schemeClr val="hlink"/>
                </a:solidFill>
                <a:latin typeface="+mn-lt"/>
              </a:rPr>
              <a:t>Γονικό</a:t>
            </a:r>
            <a:r>
              <a:rPr lang="en-US" sz="2600" kern="0" dirty="0" smtClean="0">
                <a:solidFill>
                  <a:schemeClr val="hlink"/>
                </a:solidFill>
                <a:latin typeface="+mn-lt"/>
              </a:rPr>
              <a:t>: </a:t>
            </a:r>
            <a:r>
              <a:rPr lang="el-GR" sz="2600" kern="0" dirty="0" smtClean="0">
                <a:solidFill>
                  <a:schemeClr val="hlink"/>
                </a:solidFill>
                <a:latin typeface="+mn-lt"/>
              </a:rPr>
              <a:t>μητέρα και πατέρας</a:t>
            </a:r>
            <a:endParaRPr lang="en-US" sz="2600" kern="0" dirty="0">
              <a:solidFill>
                <a:schemeClr val="hlink"/>
              </a:solidFill>
              <a:latin typeface="+mn-lt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l-GR" sz="2600" b="1" kern="0" dirty="0" smtClean="0">
                <a:solidFill>
                  <a:schemeClr val="hlink"/>
                </a:solidFill>
                <a:latin typeface="+mn-lt"/>
              </a:rPr>
              <a:t>Αδελφών</a:t>
            </a:r>
            <a:r>
              <a:rPr lang="en-US" sz="2600" kern="0" dirty="0" smtClean="0">
                <a:solidFill>
                  <a:schemeClr val="hlink"/>
                </a:solidFill>
                <a:latin typeface="+mn-lt"/>
              </a:rPr>
              <a:t>: </a:t>
            </a:r>
            <a:r>
              <a:rPr lang="el-GR" sz="2600" kern="0" dirty="0" smtClean="0">
                <a:solidFill>
                  <a:schemeClr val="hlink"/>
                </a:solidFill>
                <a:latin typeface="+mn-lt"/>
              </a:rPr>
              <a:t>παιδιά</a:t>
            </a:r>
            <a:endParaRPr lang="en-US" sz="2600" kern="0" dirty="0">
              <a:solidFill>
                <a:schemeClr val="hlink"/>
              </a:solidFill>
              <a:latin typeface="+mn-lt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l-GR" sz="2600" b="1" kern="0" dirty="0" smtClean="0">
                <a:solidFill>
                  <a:schemeClr val="hlink"/>
                </a:solidFill>
                <a:latin typeface="+mn-lt"/>
              </a:rPr>
              <a:t>Εκτεταμένο</a:t>
            </a:r>
            <a:r>
              <a:rPr lang="en-US" sz="2600" kern="0" dirty="0" smtClean="0">
                <a:solidFill>
                  <a:schemeClr val="hlink"/>
                </a:solidFill>
                <a:latin typeface="+mn-lt"/>
              </a:rPr>
              <a:t>: </a:t>
            </a:r>
            <a:r>
              <a:rPr lang="el-GR" sz="2600" kern="0" dirty="0" smtClean="0">
                <a:solidFill>
                  <a:schemeClr val="hlink"/>
                </a:solidFill>
                <a:latin typeface="+mn-lt"/>
              </a:rPr>
              <a:t>παππούς-γιαγιά, άλλοι συγγενείς</a:t>
            </a:r>
            <a:endParaRPr lang="en-US" sz="2600" kern="0" dirty="0">
              <a:solidFill>
                <a:schemeClr val="hlink"/>
              </a:solidFill>
              <a:latin typeface="+mn-lt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l-GR" sz="2600" kern="0" dirty="0" smtClean="0">
                <a:solidFill>
                  <a:schemeClr val="hlink"/>
                </a:solidFill>
                <a:latin typeface="+mn-lt"/>
              </a:rPr>
              <a:t>Τα μέλη της οικογένειας παίζουν διαφορετικούς ρόλους σε κάθε υποσύστημα που ανήκουν</a:t>
            </a:r>
            <a:endParaRPr lang="en-US" sz="2600" kern="0" dirty="0">
              <a:solidFill>
                <a:schemeClr val="hlink"/>
              </a:solidFill>
              <a:latin typeface="+mn-lt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l-GR" sz="2600" kern="0" dirty="0" smtClean="0">
                <a:solidFill>
                  <a:schemeClr val="hlink"/>
                </a:solidFill>
                <a:latin typeface="+mn-lt"/>
              </a:rPr>
              <a:t>Πρόβλημα στη δομή – όταν ένα υποσύστημα αναλαμβάνει ή εισβάλλει σε ένα άλλο</a:t>
            </a:r>
            <a:endParaRPr lang="en-US" sz="2600" kern="0" dirty="0">
              <a:solidFill>
                <a:schemeClr val="hlink"/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33400"/>
            <a:ext cx="7772400" cy="1219200"/>
          </a:xfrm>
        </p:spPr>
        <p:txBody>
          <a:bodyPr/>
          <a:lstStyle/>
          <a:p>
            <a:pPr eaLnBrk="1" hangingPunct="1"/>
            <a:r>
              <a:rPr lang="el-GR" sz="4000" dirty="0" smtClean="0"/>
              <a:t>Παραδοσιακά μοντέλα</a:t>
            </a:r>
            <a:r>
              <a:rPr lang="en-US" sz="4000" dirty="0" smtClean="0"/>
              <a:t>:</a:t>
            </a:r>
            <a:endParaRPr lang="en-US" dirty="0" smtClean="0"/>
          </a:p>
        </p:txBody>
      </p:sp>
      <p:sp>
        <p:nvSpPr>
          <p:cNvPr id="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Char char="Ø"/>
            </a:pPr>
            <a:r>
              <a:rPr lang="el-GR" sz="2500" dirty="0" smtClean="0"/>
              <a:t>Θεωρούν το άτομο ως τον παράγοντα / συντελεστή της αλλαγής</a:t>
            </a:r>
            <a:endParaRPr lang="en-US" sz="2500" dirty="0" smtClean="0"/>
          </a:p>
          <a:p>
            <a:pPr eaLnBrk="1" hangingPunct="1">
              <a:buFont typeface="Wingdings" pitchFamily="2" charset="2"/>
              <a:buChar char="Ø"/>
            </a:pPr>
            <a:r>
              <a:rPr lang="el-GR" sz="2500" dirty="0" smtClean="0"/>
              <a:t>Ρωτούν «γιατί»</a:t>
            </a:r>
            <a:endParaRPr lang="en-US" sz="2500" dirty="0" smtClean="0"/>
          </a:p>
          <a:p>
            <a:pPr eaLnBrk="1" hangingPunct="1">
              <a:buFont typeface="Wingdings" pitchFamily="2" charset="2"/>
              <a:buChar char="Ø"/>
            </a:pPr>
            <a:r>
              <a:rPr lang="el-GR" sz="2500" dirty="0" smtClean="0"/>
              <a:t>Υιοθετούν γραμμική θεώρηση </a:t>
            </a:r>
            <a:r>
              <a:rPr lang="en-US" sz="2500" dirty="0" smtClean="0"/>
              <a:t>(</a:t>
            </a:r>
            <a:r>
              <a:rPr lang="el-GR" sz="2500" dirty="0" smtClean="0"/>
              <a:t>το </a:t>
            </a:r>
            <a:r>
              <a:rPr lang="en-US" sz="2500" dirty="0" smtClean="0"/>
              <a:t>A </a:t>
            </a:r>
            <a:r>
              <a:rPr lang="el-GR" sz="2500" i="1" dirty="0" smtClean="0"/>
              <a:t>προκαλεί το </a:t>
            </a:r>
            <a:r>
              <a:rPr lang="en-US" sz="2500" dirty="0" smtClean="0"/>
              <a:t>B)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el-GR" sz="2500" dirty="0" smtClean="0"/>
              <a:t>Θεραπεύουν το «μυαλό»</a:t>
            </a:r>
            <a:endParaRPr lang="en-US" sz="2500" dirty="0" smtClean="0"/>
          </a:p>
          <a:p>
            <a:pPr eaLnBrk="1" hangingPunct="1">
              <a:buFont typeface="Wingdings" pitchFamily="2" charset="2"/>
              <a:buChar char="Ø"/>
            </a:pPr>
            <a:r>
              <a:rPr lang="el-GR" sz="2500" dirty="0" smtClean="0"/>
              <a:t>Εστιάζονται στο παρελθόν</a:t>
            </a:r>
            <a:endParaRPr lang="en-US" sz="2500" dirty="0" smtClean="0"/>
          </a:p>
        </p:txBody>
      </p:sp>
      <p:pic>
        <p:nvPicPr>
          <p:cNvPr id="8196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0" y="4800600"/>
            <a:ext cx="2514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7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24600" y="3733800"/>
            <a:ext cx="24003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utoUpdateAnimBg="0"/>
    </p:bld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pPr eaLnBrk="1" hangingPunct="1"/>
            <a:r>
              <a:rPr lang="el-GR" dirty="0" smtClean="0"/>
              <a:t>Όρια</a:t>
            </a:r>
            <a:endParaRPr lang="en-US" dirty="0" smtClean="0"/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381000" y="1752600"/>
            <a:ext cx="83820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l-GR" sz="2600" kern="0" dirty="0" smtClean="0">
                <a:solidFill>
                  <a:schemeClr val="hlink"/>
                </a:solidFill>
                <a:latin typeface="+mn-lt"/>
              </a:rPr>
              <a:t>Συναισθηματικοί</a:t>
            </a:r>
            <a:r>
              <a:rPr lang="en-US" sz="2600" kern="0" dirty="0" smtClean="0">
                <a:solidFill>
                  <a:schemeClr val="hlink"/>
                </a:solidFill>
                <a:latin typeface="+mn-lt"/>
              </a:rPr>
              <a:t>/</a:t>
            </a:r>
            <a:r>
              <a:rPr lang="el-GR" sz="2600" kern="0" dirty="0" smtClean="0">
                <a:solidFill>
                  <a:schemeClr val="hlink"/>
                </a:solidFill>
                <a:latin typeface="+mn-lt"/>
              </a:rPr>
              <a:t>φυσικοί περιορισμοί που ορίζουν το ποσό και το είδος της επαφής που επιτρέπεται μεταξύ των μελών</a:t>
            </a:r>
            <a:endParaRPr lang="en-US" sz="2600" kern="0" dirty="0">
              <a:solidFill>
                <a:schemeClr val="hlink"/>
              </a:solidFill>
              <a:latin typeface="+mn-lt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l-GR" sz="2600" kern="0" dirty="0" smtClean="0">
                <a:solidFill>
                  <a:schemeClr val="hlink"/>
                </a:solidFill>
                <a:latin typeface="+mn-lt"/>
              </a:rPr>
              <a:t>Ακραία όρια μπορεί να οδηγήσουν σε δυσλειτουργία</a:t>
            </a:r>
            <a:endParaRPr lang="en-US" sz="2600" kern="0" dirty="0">
              <a:solidFill>
                <a:schemeClr val="hlink"/>
              </a:solidFill>
              <a:latin typeface="+mn-lt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n-US" sz="2600" b="1" kern="0" dirty="0">
                <a:solidFill>
                  <a:schemeClr val="hlink"/>
                </a:solidFill>
                <a:latin typeface="+mn-lt"/>
              </a:rPr>
              <a:t>Disengagement </a:t>
            </a:r>
            <a:r>
              <a:rPr lang="en-US" sz="2600" kern="0" dirty="0" smtClean="0">
                <a:solidFill>
                  <a:schemeClr val="hlink"/>
                </a:solidFill>
                <a:latin typeface="+mn-lt"/>
              </a:rPr>
              <a:t>–</a:t>
            </a:r>
            <a:r>
              <a:rPr lang="el-GR" sz="2600" kern="0" dirty="0" smtClean="0">
                <a:solidFill>
                  <a:schemeClr val="hlink"/>
                </a:solidFill>
                <a:latin typeface="+mn-lt"/>
              </a:rPr>
              <a:t> </a:t>
            </a:r>
            <a:r>
              <a:rPr lang="en-US" sz="2600" b="1" kern="0" dirty="0" smtClean="0">
                <a:solidFill>
                  <a:schemeClr val="hlink"/>
                </a:solidFill>
                <a:latin typeface="+mn-lt"/>
              </a:rPr>
              <a:t>rigid</a:t>
            </a:r>
            <a:r>
              <a:rPr lang="en-US" sz="2600" kern="0" dirty="0" smtClean="0">
                <a:solidFill>
                  <a:schemeClr val="hlink"/>
                </a:solidFill>
                <a:latin typeface="+mn-lt"/>
              </a:rPr>
              <a:t> –</a:t>
            </a:r>
            <a:r>
              <a:rPr lang="el-GR" sz="2600" kern="0" dirty="0" smtClean="0">
                <a:solidFill>
                  <a:schemeClr val="hlink"/>
                </a:solidFill>
                <a:latin typeface="+mn-lt"/>
              </a:rPr>
              <a:t> μικρή εμπλοκή</a:t>
            </a:r>
            <a:r>
              <a:rPr lang="en-US" sz="2600" kern="0" dirty="0" smtClean="0">
                <a:solidFill>
                  <a:schemeClr val="hlink"/>
                </a:solidFill>
                <a:latin typeface="+mn-lt"/>
              </a:rPr>
              <a:t>/</a:t>
            </a:r>
            <a:r>
              <a:rPr lang="el-GR" sz="2600" kern="0" dirty="0" smtClean="0">
                <a:solidFill>
                  <a:schemeClr val="hlink"/>
                </a:solidFill>
                <a:latin typeface="+mn-lt"/>
              </a:rPr>
              <a:t> εγγύτητα στην οικογένεια</a:t>
            </a:r>
            <a:endParaRPr lang="en-US" sz="2600" kern="0" dirty="0">
              <a:solidFill>
                <a:schemeClr val="hlink"/>
              </a:solidFill>
              <a:latin typeface="+mn-lt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n-US" sz="2600" b="1" kern="0" dirty="0">
                <a:solidFill>
                  <a:schemeClr val="hlink"/>
                </a:solidFill>
                <a:latin typeface="+mn-lt"/>
              </a:rPr>
              <a:t>Enmeshment </a:t>
            </a:r>
            <a:r>
              <a:rPr lang="en-US" sz="2600" kern="0" dirty="0">
                <a:solidFill>
                  <a:schemeClr val="hlink"/>
                </a:solidFill>
                <a:latin typeface="+mn-lt"/>
              </a:rPr>
              <a:t>–</a:t>
            </a:r>
            <a:r>
              <a:rPr lang="en-US" sz="2600" b="1" kern="0" dirty="0">
                <a:solidFill>
                  <a:schemeClr val="hlink"/>
                </a:solidFill>
                <a:latin typeface="+mn-lt"/>
              </a:rPr>
              <a:t>diffuse</a:t>
            </a:r>
            <a:r>
              <a:rPr lang="en-US" sz="2600" kern="0" dirty="0">
                <a:solidFill>
                  <a:schemeClr val="hlink"/>
                </a:solidFill>
                <a:latin typeface="+mn-lt"/>
              </a:rPr>
              <a:t> </a:t>
            </a:r>
            <a:r>
              <a:rPr lang="en-US" sz="2600" kern="0" dirty="0" smtClean="0">
                <a:solidFill>
                  <a:schemeClr val="hlink"/>
                </a:solidFill>
                <a:latin typeface="+mn-lt"/>
              </a:rPr>
              <a:t>–</a:t>
            </a:r>
            <a:r>
              <a:rPr lang="el-GR" sz="2600" kern="0" dirty="0" smtClean="0">
                <a:solidFill>
                  <a:schemeClr val="hlink"/>
                </a:solidFill>
                <a:latin typeface="+mn-lt"/>
              </a:rPr>
              <a:t> εξάρτηση στους γονείς ή σε άλλα μέλη</a:t>
            </a:r>
            <a:endParaRPr lang="en-US" sz="2600" kern="0" dirty="0" smtClean="0">
              <a:solidFill>
                <a:schemeClr val="hlink"/>
              </a:solidFill>
              <a:latin typeface="+mn-lt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l-GR" sz="2600" kern="0" dirty="0" smtClean="0">
                <a:solidFill>
                  <a:schemeClr val="hlink"/>
                </a:solidFill>
                <a:latin typeface="+mn-lt"/>
              </a:rPr>
              <a:t>Σαφή και υγιή όρια – αίσθηση προσωπικής ταυτότητας και αίσθηση του </a:t>
            </a:r>
            <a:r>
              <a:rPr lang="el-GR" sz="2600" kern="0" dirty="0" err="1" smtClean="0">
                <a:solidFill>
                  <a:schemeClr val="hlink"/>
                </a:solidFill>
                <a:latin typeface="+mn-lt"/>
              </a:rPr>
              <a:t>ανήκειν</a:t>
            </a:r>
            <a:r>
              <a:rPr lang="el-GR" sz="2600" kern="0" dirty="0" smtClean="0">
                <a:solidFill>
                  <a:schemeClr val="hlink"/>
                </a:solidFill>
                <a:latin typeface="+mn-lt"/>
              </a:rPr>
              <a:t> στο οικογενειακό σύστημα.</a:t>
            </a:r>
            <a:endParaRPr lang="en-US" sz="2600" kern="0" dirty="0" smtClean="0">
              <a:solidFill>
                <a:schemeClr val="hlink"/>
              </a:solidFill>
              <a:latin typeface="+mn-lt"/>
            </a:endParaRPr>
          </a:p>
          <a:p>
            <a:pPr marL="342900" indent="-342900">
              <a:spcBef>
                <a:spcPct val="20000"/>
              </a:spcBef>
              <a:buFont typeface="Wingdings" pitchFamily="2" charset="2"/>
              <a:buNone/>
              <a:defRPr/>
            </a:pPr>
            <a:endParaRPr lang="en-US" sz="2700" kern="0" dirty="0">
              <a:solidFill>
                <a:schemeClr val="hlink"/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219200"/>
          </a:xfrm>
        </p:spPr>
        <p:txBody>
          <a:bodyPr/>
          <a:lstStyle/>
          <a:p>
            <a:pPr eaLnBrk="1" hangingPunct="1"/>
            <a:r>
              <a:rPr lang="el-GR" sz="4200" dirty="0" smtClean="0"/>
              <a:t>Δομική Οικογενειακή Θεραπεία</a:t>
            </a:r>
            <a:r>
              <a:rPr lang="en-US" sz="4200" dirty="0" smtClean="0"/>
              <a:t>:</a:t>
            </a:r>
            <a:br>
              <a:rPr lang="en-US" sz="4200" dirty="0" smtClean="0"/>
            </a:br>
            <a:r>
              <a:rPr lang="el-GR" sz="4200" dirty="0" smtClean="0"/>
              <a:t>Βασικές έννοιες</a:t>
            </a:r>
            <a:endParaRPr lang="en-US" sz="4200" dirty="0" smtClean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228600" y="1600200"/>
            <a:ext cx="86106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57188" indent="-357188" eaLnBrk="0" hangingPunct="0">
              <a:buFont typeface="Arial" pitchFamily="34" charset="0"/>
              <a:buChar char="•"/>
              <a:defRPr/>
            </a:pPr>
            <a:r>
              <a:rPr lang="en-US" sz="2400" b="1" dirty="0">
                <a:solidFill>
                  <a:srgbClr val="0070C0"/>
                </a:solidFill>
                <a:latin typeface="+mn-lt"/>
              </a:rPr>
              <a:t>Alignment: </a:t>
            </a:r>
            <a:r>
              <a:rPr lang="el-GR" sz="2400" dirty="0" smtClean="0">
                <a:solidFill>
                  <a:srgbClr val="0070C0"/>
                </a:solidFill>
                <a:latin typeface="+mn-lt"/>
              </a:rPr>
              <a:t>ποιος είναι με ποιον ή εναντίον ποιου στις αλληλεπιδράσεις που δημιουργούν το πρόβλημα</a:t>
            </a:r>
            <a:endParaRPr lang="en-US" sz="2400" dirty="0">
              <a:solidFill>
                <a:srgbClr val="0070C0"/>
              </a:solidFill>
              <a:latin typeface="+mn-lt"/>
            </a:endParaRPr>
          </a:p>
          <a:p>
            <a:pPr marL="357188" indent="-357188" eaLnBrk="0" hangingPunct="0">
              <a:buFont typeface="Arial" pitchFamily="34" charset="0"/>
              <a:buChar char="•"/>
              <a:defRPr/>
            </a:pPr>
            <a:r>
              <a:rPr lang="el-GR" sz="2400" b="1" dirty="0" smtClean="0">
                <a:solidFill>
                  <a:srgbClr val="0070C0"/>
                </a:solidFill>
                <a:latin typeface="+mn-lt"/>
              </a:rPr>
              <a:t>Δύναμη</a:t>
            </a:r>
            <a:r>
              <a:rPr lang="en-US" sz="2400" b="1" dirty="0" smtClean="0">
                <a:solidFill>
                  <a:srgbClr val="0070C0"/>
                </a:solidFill>
                <a:latin typeface="+mn-lt"/>
              </a:rPr>
              <a:t>: </a:t>
            </a:r>
            <a:r>
              <a:rPr lang="el-GR" sz="2400" dirty="0" smtClean="0">
                <a:solidFill>
                  <a:srgbClr val="0070C0"/>
                </a:solidFill>
                <a:latin typeface="+mn-lt"/>
              </a:rPr>
              <a:t>Ποια είναι η επίδραση των συμμετεχόντων σε μία σχέση που δημιουργούν το πρόβλημα;</a:t>
            </a:r>
            <a:r>
              <a:rPr lang="en-US" sz="2400" dirty="0" smtClean="0">
                <a:solidFill>
                  <a:srgbClr val="0070C0"/>
                </a:solidFill>
                <a:latin typeface="+mn-lt"/>
              </a:rPr>
              <a:t> </a:t>
            </a:r>
            <a:endParaRPr lang="en-US" sz="2400" dirty="0">
              <a:solidFill>
                <a:srgbClr val="0070C0"/>
              </a:solidFill>
              <a:latin typeface="+mn-lt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l-GR" sz="2400" b="1" kern="0" dirty="0" smtClean="0">
                <a:solidFill>
                  <a:srgbClr val="0070C0"/>
                </a:solidFill>
                <a:latin typeface="+mn-lt"/>
              </a:rPr>
              <a:t>Μοντέλα αλληλεπιδράσεων (</a:t>
            </a:r>
            <a:r>
              <a:rPr lang="en-US" sz="2400" b="1" kern="0" dirty="0" smtClean="0">
                <a:solidFill>
                  <a:srgbClr val="0070C0"/>
                </a:solidFill>
                <a:latin typeface="+mn-lt"/>
              </a:rPr>
              <a:t>Transactional patterns</a:t>
            </a:r>
            <a:r>
              <a:rPr lang="el-GR" sz="2400" b="1" kern="0" dirty="0" smtClean="0">
                <a:solidFill>
                  <a:srgbClr val="0070C0"/>
                </a:solidFill>
                <a:latin typeface="+mn-lt"/>
              </a:rPr>
              <a:t>): </a:t>
            </a:r>
            <a:r>
              <a:rPr lang="el-GR" sz="2400" kern="0" dirty="0" smtClean="0">
                <a:solidFill>
                  <a:schemeClr val="hlink"/>
                </a:solidFill>
                <a:latin typeface="+mn-lt"/>
              </a:rPr>
              <a:t>Επαναλαμβανόμενες αλληλεπιδράσεις εδραιώνουν μοντέλα του πως, πότε και με ποιον να αλληλεπιδρά κανείς</a:t>
            </a:r>
            <a:endParaRPr lang="en-US" sz="2400" kern="0" dirty="0">
              <a:solidFill>
                <a:schemeClr val="hlink"/>
              </a:solidFill>
              <a:latin typeface="+mn-lt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2400" kern="0" dirty="0">
                <a:solidFill>
                  <a:schemeClr val="hlink"/>
                </a:solidFill>
                <a:latin typeface="+mn-lt"/>
              </a:rPr>
              <a:t> </a:t>
            </a:r>
            <a:r>
              <a:rPr lang="el-GR" sz="2400" b="1" kern="0" dirty="0" smtClean="0">
                <a:solidFill>
                  <a:schemeClr val="hlink"/>
                </a:solidFill>
                <a:latin typeface="+mn-lt"/>
              </a:rPr>
              <a:t>Όρια</a:t>
            </a:r>
            <a:endParaRPr lang="en-US" sz="2400" b="1" kern="0" dirty="0">
              <a:solidFill>
                <a:schemeClr val="hlink"/>
              </a:solidFill>
              <a:latin typeface="+mn-lt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Tx/>
              <a:buChar char="–"/>
              <a:defRPr/>
            </a:pPr>
            <a:r>
              <a:rPr lang="el-GR" sz="2300" dirty="0" smtClean="0">
                <a:solidFill>
                  <a:srgbClr val="0070C0"/>
                </a:solidFill>
                <a:latin typeface="+mn-lt"/>
              </a:rPr>
              <a:t>Κρυφοί οικογενειακοί </a:t>
            </a:r>
            <a:r>
              <a:rPr lang="el-GR" sz="2300" b="1" dirty="0" smtClean="0">
                <a:solidFill>
                  <a:srgbClr val="0070C0"/>
                </a:solidFill>
                <a:latin typeface="+mn-lt"/>
              </a:rPr>
              <a:t>κανόνες</a:t>
            </a:r>
            <a:r>
              <a:rPr lang="el-GR" sz="2300" dirty="0" smtClean="0">
                <a:solidFill>
                  <a:srgbClr val="0070C0"/>
                </a:solidFill>
                <a:latin typeface="+mn-lt"/>
              </a:rPr>
              <a:t> που ορίζουν στο σύστημα ποιος συμμετέχει, πως και πότε</a:t>
            </a:r>
            <a:endParaRPr lang="en-US" sz="2300" kern="0" dirty="0">
              <a:solidFill>
                <a:schemeClr val="hlink"/>
              </a:solidFill>
              <a:latin typeface="+mn-lt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Tx/>
              <a:buChar char="–"/>
              <a:defRPr/>
            </a:pPr>
            <a:r>
              <a:rPr lang="el-GR" sz="2300" kern="0" dirty="0" smtClean="0">
                <a:solidFill>
                  <a:schemeClr val="hlink"/>
                </a:solidFill>
                <a:latin typeface="+mn-lt"/>
              </a:rPr>
              <a:t>Καθορίζει τα υποσυστήματα</a:t>
            </a:r>
            <a:endParaRPr lang="en-US" sz="2300" kern="0" dirty="0">
              <a:solidFill>
                <a:schemeClr val="hlink"/>
              </a:solidFill>
              <a:latin typeface="+mn-lt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Tx/>
              <a:buChar char="–"/>
              <a:defRPr/>
            </a:pPr>
            <a:r>
              <a:rPr lang="el-GR" sz="2300" kern="0" dirty="0" smtClean="0">
                <a:solidFill>
                  <a:srgbClr val="0070C0"/>
                </a:solidFill>
                <a:latin typeface="+mn-lt"/>
              </a:rPr>
              <a:t>Απουσία ορίων </a:t>
            </a:r>
            <a:r>
              <a:rPr lang="en-US" sz="2300" kern="0" dirty="0" smtClean="0">
                <a:solidFill>
                  <a:srgbClr val="0070C0"/>
                </a:solidFill>
                <a:latin typeface="+mn-lt"/>
              </a:rPr>
              <a:t>– </a:t>
            </a:r>
            <a:r>
              <a:rPr lang="el-GR" sz="2300" kern="0" dirty="0" smtClean="0">
                <a:solidFill>
                  <a:srgbClr val="0070C0"/>
                </a:solidFill>
                <a:latin typeface="+mn-lt"/>
              </a:rPr>
              <a:t>οι οικογένειες γίνονται συντηγμένες (</a:t>
            </a:r>
            <a:r>
              <a:rPr lang="en-US" sz="2300" dirty="0" smtClean="0">
                <a:solidFill>
                  <a:srgbClr val="0070C0"/>
                </a:solidFill>
                <a:latin typeface="+mn-lt"/>
              </a:rPr>
              <a:t>fused</a:t>
            </a:r>
            <a:r>
              <a:rPr lang="el-GR" sz="2300" dirty="0" smtClean="0">
                <a:solidFill>
                  <a:srgbClr val="0070C0"/>
                </a:solidFill>
                <a:latin typeface="+mn-lt"/>
              </a:rPr>
              <a:t>)</a:t>
            </a:r>
            <a:r>
              <a:rPr lang="en-US" sz="2300" dirty="0" smtClean="0">
                <a:solidFill>
                  <a:srgbClr val="0070C0"/>
                </a:solidFill>
                <a:latin typeface="+mn-lt"/>
              </a:rPr>
              <a:t> </a:t>
            </a:r>
            <a:r>
              <a:rPr lang="el-GR" sz="2300" dirty="0" smtClean="0">
                <a:solidFill>
                  <a:srgbClr val="0070C0"/>
                </a:solidFill>
                <a:latin typeface="+mn-lt"/>
              </a:rPr>
              <a:t>ή </a:t>
            </a:r>
            <a:r>
              <a:rPr lang="el-GR" sz="2300" dirty="0" err="1" smtClean="0">
                <a:solidFill>
                  <a:srgbClr val="0070C0"/>
                </a:solidFill>
                <a:latin typeface="+mn-lt"/>
              </a:rPr>
              <a:t>εμπλεγμένες</a:t>
            </a:r>
            <a:r>
              <a:rPr lang="el-GR" sz="2300" dirty="0" smtClean="0">
                <a:solidFill>
                  <a:srgbClr val="0070C0"/>
                </a:solidFill>
                <a:latin typeface="+mn-lt"/>
              </a:rPr>
              <a:t> (</a:t>
            </a:r>
            <a:r>
              <a:rPr lang="en-US" sz="2300" dirty="0" smtClean="0">
                <a:solidFill>
                  <a:srgbClr val="0070C0"/>
                </a:solidFill>
                <a:latin typeface="+mn-lt"/>
              </a:rPr>
              <a:t>enmeshed</a:t>
            </a:r>
            <a:r>
              <a:rPr lang="el-GR" sz="2300" dirty="0" smtClean="0">
                <a:solidFill>
                  <a:srgbClr val="0070C0"/>
                </a:solidFill>
                <a:latin typeface="+mn-lt"/>
              </a:rPr>
              <a:t>)</a:t>
            </a:r>
            <a:r>
              <a:rPr lang="en-US" sz="2300" dirty="0" smtClean="0">
                <a:solidFill>
                  <a:srgbClr val="0070C0"/>
                </a:solidFill>
                <a:latin typeface="+mn-lt"/>
              </a:rPr>
              <a:t> </a:t>
            </a:r>
            <a:r>
              <a:rPr lang="en-US" sz="2300" dirty="0">
                <a:solidFill>
                  <a:srgbClr val="0070C0"/>
                </a:solidFill>
                <a:latin typeface="+mn-lt"/>
              </a:rPr>
              <a:t>/ </a:t>
            </a:r>
            <a:r>
              <a:rPr lang="el-GR" sz="2300" dirty="0" smtClean="0">
                <a:solidFill>
                  <a:srgbClr val="0070C0"/>
                </a:solidFill>
                <a:latin typeface="+mn-lt"/>
              </a:rPr>
              <a:t>Πολύ αυστηρά - </a:t>
            </a:r>
            <a:r>
              <a:rPr lang="el-GR" sz="2300" kern="0" dirty="0" smtClean="0">
                <a:solidFill>
                  <a:srgbClr val="0070C0"/>
                </a:solidFill>
                <a:latin typeface="+mn-lt"/>
              </a:rPr>
              <a:t>οι οικογένειες γίνονται</a:t>
            </a:r>
            <a:r>
              <a:rPr lang="en-US" sz="2300" dirty="0" smtClean="0">
                <a:solidFill>
                  <a:srgbClr val="0070C0"/>
                </a:solidFill>
                <a:latin typeface="+mn-lt"/>
              </a:rPr>
              <a:t> </a:t>
            </a:r>
            <a:r>
              <a:rPr lang="el-GR" sz="2300" dirty="0" err="1" smtClean="0">
                <a:solidFill>
                  <a:srgbClr val="0070C0"/>
                </a:solidFill>
                <a:latin typeface="+mn-lt"/>
              </a:rPr>
              <a:t>απεμπλεγμένες</a:t>
            </a:r>
            <a:r>
              <a:rPr lang="el-GR" sz="2300" dirty="0" smtClean="0">
                <a:solidFill>
                  <a:srgbClr val="0070C0"/>
                </a:solidFill>
                <a:latin typeface="+mn-lt"/>
              </a:rPr>
              <a:t> (</a:t>
            </a:r>
            <a:r>
              <a:rPr lang="en-US" sz="2300" dirty="0" smtClean="0">
                <a:solidFill>
                  <a:srgbClr val="0070C0"/>
                </a:solidFill>
                <a:latin typeface="+mn-lt"/>
              </a:rPr>
              <a:t>disengaged</a:t>
            </a:r>
            <a:r>
              <a:rPr lang="el-GR" sz="2300" dirty="0" smtClean="0">
                <a:solidFill>
                  <a:srgbClr val="0070C0"/>
                </a:solidFill>
                <a:latin typeface="+mn-lt"/>
              </a:rPr>
              <a:t>)</a:t>
            </a:r>
            <a:r>
              <a:rPr lang="en-US" sz="2300" dirty="0" smtClean="0">
                <a:solidFill>
                  <a:srgbClr val="0070C0"/>
                </a:solidFill>
                <a:latin typeface="+mn-lt"/>
              </a:rPr>
              <a:t>.</a:t>
            </a:r>
            <a:endParaRPr lang="en-US" sz="2300" kern="0" dirty="0">
              <a:solidFill>
                <a:schemeClr val="hlink"/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457200" y="1905000"/>
            <a:ext cx="8229600" cy="422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l-GR" sz="2800" b="1" kern="0" dirty="0" err="1" smtClean="0">
                <a:solidFill>
                  <a:schemeClr val="hlink"/>
                </a:solidFill>
                <a:latin typeface="+mn-lt"/>
              </a:rPr>
              <a:t>Υπο</a:t>
            </a:r>
            <a:r>
              <a:rPr lang="el-GR" sz="2800" b="1" kern="0" dirty="0" smtClean="0">
                <a:solidFill>
                  <a:schemeClr val="hlink"/>
                </a:solidFill>
                <a:latin typeface="+mn-lt"/>
              </a:rPr>
              <a:t>-σύστημα</a:t>
            </a:r>
            <a:r>
              <a:rPr lang="en-US" sz="2800" kern="0" dirty="0">
                <a:solidFill>
                  <a:schemeClr val="hlink"/>
                </a:solidFill>
                <a:latin typeface="+mn-lt"/>
              </a:rPr>
              <a:t>        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–"/>
              <a:defRPr/>
            </a:pPr>
            <a:r>
              <a:rPr lang="el-GR" sz="2400" kern="0" dirty="0" smtClean="0">
                <a:solidFill>
                  <a:schemeClr val="hlink"/>
                </a:solidFill>
                <a:latin typeface="+mn-lt"/>
              </a:rPr>
              <a:t>Τα άτομα ανήκουν σε διαφορετικά υποσυστήματα</a:t>
            </a:r>
            <a:r>
              <a:rPr lang="en-US" sz="2400" kern="0" dirty="0" smtClean="0">
                <a:solidFill>
                  <a:schemeClr val="hlink"/>
                </a:solidFill>
                <a:latin typeface="+mn-lt"/>
              </a:rPr>
              <a:t>, </a:t>
            </a:r>
            <a:r>
              <a:rPr lang="el-GR" sz="2400" kern="0" dirty="0" smtClean="0">
                <a:solidFill>
                  <a:schemeClr val="hlink"/>
                </a:solidFill>
                <a:latin typeface="+mn-lt"/>
              </a:rPr>
              <a:t>με διαφορετικά επίπεδα δύναμης και δεξιοτήτων</a:t>
            </a:r>
            <a:endParaRPr lang="en-US" sz="2400" kern="0" dirty="0">
              <a:solidFill>
                <a:schemeClr val="hlink"/>
              </a:solidFill>
              <a:latin typeface="+mn-lt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2800" kern="0" dirty="0">
                <a:solidFill>
                  <a:schemeClr val="hlink"/>
                </a:solidFill>
                <a:latin typeface="+mn-lt"/>
              </a:rPr>
              <a:t> </a:t>
            </a:r>
            <a:r>
              <a:rPr lang="el-GR" sz="2800" b="1" kern="0" dirty="0" smtClean="0">
                <a:solidFill>
                  <a:schemeClr val="hlink"/>
                </a:solidFill>
                <a:latin typeface="+mn-lt"/>
              </a:rPr>
              <a:t>Δυσλειτουργία</a:t>
            </a:r>
            <a:r>
              <a:rPr lang="en-US" sz="2800" kern="0" dirty="0">
                <a:solidFill>
                  <a:schemeClr val="hlink"/>
                </a:solidFill>
                <a:latin typeface="+mn-lt"/>
              </a:rPr>
              <a:t> 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–"/>
              <a:defRPr/>
            </a:pPr>
            <a:r>
              <a:rPr lang="el-GR" sz="2400" kern="0" dirty="0" smtClean="0">
                <a:solidFill>
                  <a:schemeClr val="hlink"/>
                </a:solidFill>
                <a:latin typeface="+mn-lt"/>
              </a:rPr>
              <a:t>Απόκλιση από το υγιές ή το φυσιολογικό</a:t>
            </a:r>
            <a:endParaRPr lang="en-US" sz="2400" kern="0" dirty="0">
              <a:solidFill>
                <a:schemeClr val="hlink"/>
              </a:solidFill>
              <a:latin typeface="+mn-lt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l-GR" sz="2800" b="1" kern="0" dirty="0" smtClean="0">
                <a:solidFill>
                  <a:schemeClr val="hlink"/>
                </a:solidFill>
              </a:rPr>
              <a:t>Η δυσλειτουργία </a:t>
            </a:r>
            <a:r>
              <a:rPr lang="el-GR" sz="2800" b="1" kern="0" dirty="0" smtClean="0">
                <a:solidFill>
                  <a:schemeClr val="hlink"/>
                </a:solidFill>
                <a:latin typeface="+mn-lt"/>
              </a:rPr>
              <a:t>οφείλεται σε</a:t>
            </a:r>
            <a:endParaRPr lang="en-US" sz="2800" b="1" kern="0" dirty="0">
              <a:solidFill>
                <a:schemeClr val="hlink"/>
              </a:solidFill>
              <a:latin typeface="+mn-lt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–"/>
              <a:defRPr/>
            </a:pPr>
            <a:r>
              <a:rPr lang="el-GR" sz="2400" kern="0" dirty="0" smtClean="0">
                <a:solidFill>
                  <a:schemeClr val="hlink"/>
                </a:solidFill>
                <a:latin typeface="+mn-lt"/>
              </a:rPr>
              <a:t>Αυστηρά, συγκεχυμένα ή ασαφή όρια</a:t>
            </a:r>
            <a:endParaRPr lang="en-US" sz="2400" kern="0" dirty="0">
              <a:solidFill>
                <a:schemeClr val="hlink"/>
              </a:solidFill>
              <a:latin typeface="+mn-lt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–"/>
              <a:defRPr/>
            </a:pPr>
            <a:r>
              <a:rPr lang="el-GR" sz="2400" kern="0" dirty="0" smtClean="0">
                <a:solidFill>
                  <a:schemeClr val="hlink"/>
                </a:solidFill>
                <a:latin typeface="+mn-lt"/>
              </a:rPr>
              <a:t>Συμμαχίες εναντίον ενός τρίτου ατόμου</a:t>
            </a:r>
            <a:r>
              <a:rPr lang="en-US" sz="2400" kern="0" dirty="0">
                <a:solidFill>
                  <a:schemeClr val="hlink"/>
                </a:solidFill>
                <a:latin typeface="+mn-lt"/>
              </a:rPr>
              <a:t>	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–"/>
              <a:defRPr/>
            </a:pPr>
            <a:r>
              <a:rPr lang="el-GR" sz="2400" kern="0" dirty="0" smtClean="0">
                <a:solidFill>
                  <a:schemeClr val="hlink"/>
                </a:solidFill>
              </a:rPr>
              <a:t>Συμμαχίες </a:t>
            </a:r>
            <a:r>
              <a:rPr lang="el-GR" sz="2400" kern="0" dirty="0" smtClean="0">
                <a:solidFill>
                  <a:schemeClr val="hlink"/>
                </a:solidFill>
                <a:latin typeface="+mn-lt"/>
              </a:rPr>
              <a:t>μεταξύ γενεών</a:t>
            </a:r>
            <a:endParaRPr lang="en-US" sz="2400" kern="0" dirty="0">
              <a:solidFill>
                <a:schemeClr val="hlink"/>
              </a:solidFill>
              <a:latin typeface="+mn-lt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–"/>
              <a:defRPr/>
            </a:pPr>
            <a:r>
              <a:rPr lang="el-GR" sz="2400" kern="0" dirty="0" smtClean="0">
                <a:solidFill>
                  <a:schemeClr val="hlink"/>
                </a:solidFill>
                <a:latin typeface="+mn-lt"/>
              </a:rPr>
              <a:t>Αρνούμενες ή καλυμμένες συμμαχίες</a:t>
            </a:r>
            <a:r>
              <a:rPr lang="en-US" sz="2400" kern="0" dirty="0">
                <a:solidFill>
                  <a:schemeClr val="hlink"/>
                </a:solidFill>
                <a:latin typeface="+mn-lt"/>
              </a:rPr>
              <a:t> 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219200"/>
          </a:xfrm>
        </p:spPr>
        <p:txBody>
          <a:bodyPr/>
          <a:lstStyle/>
          <a:p>
            <a:pPr eaLnBrk="1" hangingPunct="1"/>
            <a:r>
              <a:rPr lang="el-GR" sz="4200" dirty="0" smtClean="0"/>
              <a:t>Δομική Οικογενειακή Θεραπεία</a:t>
            </a:r>
            <a:r>
              <a:rPr lang="en-US" sz="4200" dirty="0" smtClean="0"/>
              <a:t>:</a:t>
            </a:r>
            <a:br>
              <a:rPr lang="en-US" sz="4200" dirty="0" smtClean="0"/>
            </a:br>
            <a:r>
              <a:rPr lang="el-GR" sz="4200" dirty="0" smtClean="0"/>
              <a:t>Βασικές έννοιες</a:t>
            </a:r>
            <a:endParaRPr lang="en-US" sz="4200" dirty="0" smtClean="0"/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457200" y="1981200"/>
            <a:ext cx="8229600" cy="415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l-GR" sz="3200" b="1" kern="0" dirty="0" smtClean="0">
                <a:solidFill>
                  <a:schemeClr val="hlink"/>
                </a:solidFill>
                <a:latin typeface="+mn-lt"/>
              </a:rPr>
              <a:t>Προσαρμογή</a:t>
            </a:r>
            <a:endParaRPr lang="en-US" sz="3200" b="1" kern="0" dirty="0">
              <a:solidFill>
                <a:schemeClr val="hlink"/>
              </a:solidFill>
              <a:latin typeface="+mn-lt"/>
            </a:endParaRPr>
          </a:p>
          <a:p>
            <a:pPr marL="742950" lvl="1" indent="-285750">
              <a:spcBef>
                <a:spcPct val="20000"/>
              </a:spcBef>
              <a:buFontTx/>
              <a:buChar char="–"/>
              <a:defRPr/>
            </a:pPr>
            <a:r>
              <a:rPr lang="el-GR" sz="2800" kern="0" dirty="0" smtClean="0">
                <a:solidFill>
                  <a:schemeClr val="hlink"/>
                </a:solidFill>
                <a:latin typeface="+mn-lt"/>
              </a:rPr>
              <a:t>Αναπτυξιακές αλλαγές στην οικογένεια που απαιτούν αλλαγές των ορίων</a:t>
            </a:r>
            <a:endParaRPr lang="en-US" sz="2800" kern="0" dirty="0">
              <a:solidFill>
                <a:schemeClr val="hlink"/>
              </a:solidFill>
              <a:latin typeface="+mn-lt"/>
            </a:endParaRPr>
          </a:p>
          <a:p>
            <a:pPr marL="742950" lvl="1" indent="-285750">
              <a:spcBef>
                <a:spcPct val="20000"/>
              </a:spcBef>
              <a:buFontTx/>
              <a:buChar char="–"/>
              <a:defRPr/>
            </a:pPr>
            <a:r>
              <a:rPr lang="el-GR" sz="2800" kern="0" dirty="0" smtClean="0">
                <a:solidFill>
                  <a:schemeClr val="hlink"/>
                </a:solidFill>
                <a:latin typeface="+mn-lt"/>
              </a:rPr>
              <a:t>Όταν δεν υπάρχει προσαρμογή, το αποτέλεσμα είναι η δυσλειτουργία</a:t>
            </a:r>
            <a:endParaRPr lang="en-US" sz="2800" kern="0" dirty="0">
              <a:solidFill>
                <a:schemeClr val="hlink"/>
              </a:solidFill>
              <a:latin typeface="+mn-lt"/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219200"/>
          </a:xfrm>
        </p:spPr>
        <p:txBody>
          <a:bodyPr/>
          <a:lstStyle/>
          <a:p>
            <a:pPr eaLnBrk="1" hangingPunct="1"/>
            <a:r>
              <a:rPr lang="el-GR" sz="4200" dirty="0" smtClean="0"/>
              <a:t>Δομική Οικογενειακή Θεραπεία</a:t>
            </a:r>
            <a:r>
              <a:rPr lang="en-US" sz="4200" dirty="0" smtClean="0"/>
              <a:t>:</a:t>
            </a:r>
            <a:br>
              <a:rPr lang="en-US" sz="4200" dirty="0" smtClean="0"/>
            </a:br>
            <a:r>
              <a:rPr lang="el-GR" sz="4200" dirty="0" smtClean="0"/>
              <a:t>Βασικές έννοιες</a:t>
            </a:r>
            <a:endParaRPr lang="en-US" sz="4200" dirty="0" smtClean="0"/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447800"/>
          </a:xfrm>
        </p:spPr>
        <p:txBody>
          <a:bodyPr/>
          <a:lstStyle/>
          <a:p>
            <a:pPr eaLnBrk="1" hangingPunct="1"/>
            <a:r>
              <a:rPr lang="el-GR" dirty="0" smtClean="0"/>
              <a:t>Ρόλος/Στόχος του Δομικού Οικογενειακού Θεραπευτή</a:t>
            </a:r>
            <a:endParaRPr lang="en-US" dirty="0" smtClean="0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685800" y="1981200"/>
            <a:ext cx="77724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l-GR" sz="2400" b="1" dirty="0" smtClean="0">
                <a:solidFill>
                  <a:srgbClr val="0070C0"/>
                </a:solidFill>
                <a:latin typeface="Times" charset="0"/>
              </a:rPr>
              <a:t>Ο στόχος είναι η αναδόμηση του οικογενειακού συστήματος προκειμένου να έχει σαφή και εύκαμπτα όρια</a:t>
            </a:r>
            <a:endParaRPr lang="en-US" sz="2600" b="1" dirty="0">
              <a:solidFill>
                <a:srgbClr val="0070C0"/>
              </a:solidFill>
              <a:latin typeface="Times" charset="0"/>
            </a:endParaRPr>
          </a:p>
          <a:p>
            <a:pPr marL="363538" lvl="1" indent="-363538">
              <a:lnSpc>
                <a:spcPct val="80000"/>
              </a:lnSpc>
              <a:buFont typeface="Arial" pitchFamily="34" charset="0"/>
              <a:buChar char="•"/>
              <a:defRPr/>
            </a:pPr>
            <a:endParaRPr lang="en-US" sz="2600" dirty="0">
              <a:solidFill>
                <a:srgbClr val="0070C0"/>
              </a:solidFill>
              <a:latin typeface="Times" charset="0"/>
            </a:endParaRPr>
          </a:p>
          <a:p>
            <a:pPr marL="363538" lvl="1" indent="-363538">
              <a:lnSpc>
                <a:spcPct val="80000"/>
              </a:lnSpc>
              <a:buFont typeface="Arial" pitchFamily="34" charset="0"/>
              <a:buChar char="•"/>
              <a:defRPr/>
            </a:pPr>
            <a:endParaRPr lang="en-US" sz="2600" dirty="0">
              <a:solidFill>
                <a:srgbClr val="0070C0"/>
              </a:solidFill>
              <a:latin typeface="Times" charset="0"/>
            </a:endParaRPr>
          </a:p>
          <a:p>
            <a:pPr marL="363538" lvl="1" indent="-363538">
              <a:lnSpc>
                <a:spcPct val="80000"/>
              </a:lnSpc>
              <a:buFont typeface="Arial" pitchFamily="34" charset="0"/>
              <a:buChar char="•"/>
              <a:defRPr/>
            </a:pPr>
            <a:r>
              <a:rPr lang="el-GR" sz="2600" dirty="0" smtClean="0">
                <a:solidFill>
                  <a:srgbClr val="0070C0"/>
                </a:solidFill>
                <a:latin typeface="Times" charset="0"/>
              </a:rPr>
              <a:t>Προκαλεί τους οικογενειακούς κανόνες</a:t>
            </a:r>
            <a:r>
              <a:rPr lang="en-US" sz="2600" dirty="0" smtClean="0">
                <a:solidFill>
                  <a:srgbClr val="0070C0"/>
                </a:solidFill>
                <a:latin typeface="Times" charset="0"/>
              </a:rPr>
              <a:t>, </a:t>
            </a:r>
            <a:r>
              <a:rPr lang="el-GR" sz="2600" dirty="0" smtClean="0">
                <a:solidFill>
                  <a:srgbClr val="0070C0"/>
                </a:solidFill>
                <a:latin typeface="Times" charset="0"/>
              </a:rPr>
              <a:t>προκαλεί την αναδόμηση των ορίων</a:t>
            </a:r>
            <a:r>
              <a:rPr lang="en-US" sz="2600" dirty="0" smtClean="0">
                <a:solidFill>
                  <a:srgbClr val="0070C0"/>
                </a:solidFill>
                <a:latin typeface="Times" charset="0"/>
              </a:rPr>
              <a:t>, </a:t>
            </a:r>
            <a:r>
              <a:rPr lang="el-GR" sz="2600" dirty="0" smtClean="0">
                <a:solidFill>
                  <a:srgbClr val="0070C0"/>
                </a:solidFill>
                <a:latin typeface="Times" charset="0"/>
              </a:rPr>
              <a:t>προτρέπει την επίλυση των συγκρούσεων</a:t>
            </a:r>
            <a:r>
              <a:rPr lang="en-US" sz="2600" dirty="0" smtClean="0">
                <a:solidFill>
                  <a:srgbClr val="0070C0"/>
                </a:solidFill>
                <a:latin typeface="Times" charset="0"/>
              </a:rPr>
              <a:t>, </a:t>
            </a:r>
            <a:r>
              <a:rPr lang="el-GR" sz="2600" dirty="0" smtClean="0">
                <a:solidFill>
                  <a:srgbClr val="0070C0"/>
                </a:solidFill>
                <a:latin typeface="Times" charset="0"/>
              </a:rPr>
              <a:t>δημιουργεί μία αποτελεσματική ιεραρχική δομή, αυξάνει το βαθμό της ευκαμψίας στις οικογενειακές αλληλεπιδράσεις</a:t>
            </a:r>
            <a:r>
              <a:rPr lang="en-US" sz="2600" dirty="0" smtClean="0">
                <a:solidFill>
                  <a:srgbClr val="0070C0"/>
                </a:solidFill>
                <a:latin typeface="Times" charset="0"/>
              </a:rPr>
              <a:t>, </a:t>
            </a:r>
            <a:r>
              <a:rPr lang="el-GR" sz="2600" dirty="0" smtClean="0">
                <a:solidFill>
                  <a:srgbClr val="0070C0"/>
                </a:solidFill>
                <a:latin typeface="Times" charset="0"/>
              </a:rPr>
              <a:t>τροποποιεί τις δυσλειτουργικές </a:t>
            </a:r>
            <a:r>
              <a:rPr lang="el-GR" sz="2800" dirty="0" smtClean="0">
                <a:solidFill>
                  <a:srgbClr val="0070C0"/>
                </a:solidFill>
                <a:latin typeface="Times" charset="0"/>
              </a:rPr>
              <a:t>οικογενειακές δομές</a:t>
            </a:r>
            <a:r>
              <a:rPr lang="el-GR" sz="2600" dirty="0" smtClean="0">
                <a:solidFill>
                  <a:srgbClr val="0070C0"/>
                </a:solidFill>
                <a:latin typeface="Times" charset="0"/>
              </a:rPr>
              <a:t> και υποστηρίζει μεγαλύτερη εξατομίκευση των μελών.</a:t>
            </a:r>
            <a:endParaRPr lang="en-US" sz="2400" dirty="0">
              <a:solidFill>
                <a:srgbClr val="0070C0"/>
              </a:solidFill>
              <a:latin typeface="Times" charset="0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endParaRPr lang="en-US" sz="2400" kern="0" dirty="0">
              <a:solidFill>
                <a:schemeClr val="hlink"/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295400"/>
          </a:xfrm>
        </p:spPr>
        <p:txBody>
          <a:bodyPr/>
          <a:lstStyle/>
          <a:p>
            <a:pPr eaLnBrk="1" hangingPunct="1"/>
            <a:r>
              <a:rPr lang="el-GR" dirty="0" smtClean="0"/>
              <a:t>Ρόλος/Στόχος Δομικού Οικογενειακού Θεραπευτή</a:t>
            </a:r>
            <a:endParaRPr lang="en-US" dirty="0" smtClean="0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381000" y="1676400"/>
            <a:ext cx="8458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l-GR" sz="2300" b="1" dirty="0" smtClean="0">
                <a:solidFill>
                  <a:srgbClr val="0070C0"/>
                </a:solidFill>
                <a:latin typeface="+mn-lt"/>
              </a:rPr>
              <a:t>Δομικές αλλαγές </a:t>
            </a:r>
            <a:r>
              <a:rPr lang="el-GR" sz="2300" dirty="0" smtClean="0">
                <a:solidFill>
                  <a:srgbClr val="0070C0"/>
                </a:solidFill>
                <a:latin typeface="+mn-lt"/>
              </a:rPr>
              <a:t>πρέπει να γίνουν στην οικογένεια πριν την μείωση των συμπτωμάτων στο άτομο</a:t>
            </a:r>
            <a:endParaRPr lang="en-US" sz="2300" dirty="0">
              <a:solidFill>
                <a:srgbClr val="0070C0"/>
              </a:solidFill>
              <a:latin typeface="+mn-lt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l-GR" sz="2300" dirty="0" smtClean="0">
                <a:solidFill>
                  <a:srgbClr val="0070C0"/>
                </a:solidFill>
                <a:latin typeface="+mn-lt"/>
              </a:rPr>
              <a:t>Ο θεραπευτικός στόχος είναι να </a:t>
            </a:r>
            <a:r>
              <a:rPr lang="el-GR" sz="2300" b="1" dirty="0" smtClean="0">
                <a:solidFill>
                  <a:srgbClr val="0070C0"/>
                </a:solidFill>
                <a:latin typeface="+mn-lt"/>
              </a:rPr>
              <a:t>βοηθηθεί η οικογένεια να μετακινηθεί από ένα δυσλειτουργικό στάδιο σε ένα νέο</a:t>
            </a:r>
            <a:endParaRPr lang="en-US" sz="2300" dirty="0">
              <a:solidFill>
                <a:srgbClr val="0070C0"/>
              </a:solidFill>
              <a:latin typeface="+mn-lt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l-GR" sz="2300" b="1" dirty="0" smtClean="0">
                <a:solidFill>
                  <a:srgbClr val="0070C0"/>
                </a:solidFill>
                <a:latin typeface="+mn-lt"/>
              </a:rPr>
              <a:t>Εμπλέκει ενεργά την οικογένεια </a:t>
            </a:r>
            <a:r>
              <a:rPr lang="el-GR" sz="2300" dirty="0" smtClean="0">
                <a:solidFill>
                  <a:srgbClr val="0070C0"/>
                </a:solidFill>
                <a:latin typeface="+mn-lt"/>
              </a:rPr>
              <a:t>προκειμένου να ξεκινήσει δομικές αλλαγές με τη</a:t>
            </a:r>
            <a:r>
              <a:rPr lang="el-GR" sz="2300" b="1" dirty="0" smtClean="0">
                <a:solidFill>
                  <a:srgbClr val="0070C0"/>
                </a:solidFill>
                <a:latin typeface="+mn-lt"/>
              </a:rPr>
              <a:t> </a:t>
            </a:r>
            <a:r>
              <a:rPr lang="el-GR" sz="2300" dirty="0" smtClean="0">
                <a:solidFill>
                  <a:srgbClr val="0070C0"/>
                </a:solidFill>
                <a:latin typeface="+mn-lt"/>
              </a:rPr>
              <a:t>σύνδεση και τη διευκόλυνση</a:t>
            </a:r>
            <a:endParaRPr lang="en-US" sz="2300" dirty="0">
              <a:solidFill>
                <a:srgbClr val="0070C0"/>
              </a:solidFill>
              <a:latin typeface="+mn-lt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l-GR" sz="2300" b="1" dirty="0" smtClean="0">
                <a:solidFill>
                  <a:srgbClr val="0070C0"/>
                </a:solidFill>
                <a:latin typeface="+mn-lt"/>
              </a:rPr>
              <a:t>Προκαλεί τα αυστηρά μοντέλα αλληλεπιδράσεων</a:t>
            </a:r>
            <a:endParaRPr lang="en-US" sz="2300" b="1" dirty="0" smtClean="0">
              <a:solidFill>
                <a:srgbClr val="0070C0"/>
              </a:solidFill>
              <a:latin typeface="+mn-lt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l-GR" sz="2300" b="1" i="1" kern="0" dirty="0" smtClean="0">
                <a:solidFill>
                  <a:schemeClr val="hlink"/>
                </a:solidFill>
                <a:latin typeface="+mn-lt"/>
              </a:rPr>
              <a:t>Δομικοί χάρτες </a:t>
            </a:r>
            <a:r>
              <a:rPr lang="el-GR" sz="2300" kern="0" dirty="0" smtClean="0">
                <a:solidFill>
                  <a:schemeClr val="hlink"/>
                </a:solidFill>
                <a:latin typeface="+mn-lt"/>
              </a:rPr>
              <a:t>αναπαριστούν οπτικά τα όρια και τις ιεραρχίες μεταξύ των υποσυστημάτων</a:t>
            </a:r>
            <a:r>
              <a:rPr lang="en-US" sz="2300" kern="0" dirty="0" smtClean="0">
                <a:solidFill>
                  <a:schemeClr val="hlink"/>
                </a:solidFill>
                <a:latin typeface="+mn-lt"/>
              </a:rPr>
              <a:t>.</a:t>
            </a:r>
          </a:p>
          <a:p>
            <a:pPr marL="712788" lvl="1" indent="-255588">
              <a:lnSpc>
                <a:spcPct val="80000"/>
              </a:lnSpc>
              <a:buFont typeface="Wingdings" pitchFamily="2" charset="2"/>
              <a:buChar char="§"/>
              <a:defRPr/>
            </a:pPr>
            <a:r>
              <a:rPr lang="el-GR" sz="2400" dirty="0" smtClean="0">
                <a:solidFill>
                  <a:srgbClr val="0070C0"/>
                </a:solidFill>
                <a:latin typeface="+mn-lt"/>
              </a:rPr>
              <a:t>Παρατηρεί την οικογένεια για να δει τη δομή, εστιάζεται στο πως, πότε και με ποιόν</a:t>
            </a:r>
            <a:endParaRPr lang="en-US" sz="2400" dirty="0">
              <a:solidFill>
                <a:srgbClr val="0070C0"/>
              </a:solidFill>
              <a:latin typeface="+mn-lt"/>
            </a:endParaRPr>
          </a:p>
          <a:p>
            <a:pPr marL="712788" lvl="1" indent="-255588">
              <a:lnSpc>
                <a:spcPct val="80000"/>
              </a:lnSpc>
              <a:buFont typeface="Wingdings" pitchFamily="2" charset="2"/>
              <a:buChar char="§"/>
              <a:defRPr/>
            </a:pPr>
            <a:r>
              <a:rPr lang="el-GR" sz="2400" dirty="0" smtClean="0">
                <a:solidFill>
                  <a:srgbClr val="0070C0"/>
                </a:solidFill>
                <a:latin typeface="+mn-lt"/>
              </a:rPr>
              <a:t>Ποιος λέει τι σε ποιον, με ποιο τρόπο και με ποιο αποτέλεσμα</a:t>
            </a:r>
            <a:endParaRPr lang="en-US" sz="2400" kern="0" dirty="0">
              <a:solidFill>
                <a:schemeClr val="hlink"/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81000"/>
            <a:ext cx="8305800" cy="1371600"/>
          </a:xfrm>
        </p:spPr>
        <p:txBody>
          <a:bodyPr/>
          <a:lstStyle/>
          <a:p>
            <a:pPr eaLnBrk="1" hangingPunct="1"/>
            <a:r>
              <a:rPr lang="el-GR" dirty="0" smtClean="0"/>
              <a:t>Δομική Οικογενειακή Θεραπεία</a:t>
            </a:r>
            <a:r>
              <a:rPr lang="en-US" dirty="0" smtClean="0"/>
              <a:t>:</a:t>
            </a:r>
            <a:br>
              <a:rPr lang="en-US" dirty="0" smtClean="0"/>
            </a:br>
            <a:r>
              <a:rPr lang="el-GR" dirty="0" smtClean="0"/>
              <a:t>θεραπευτικές τεχνικές</a:t>
            </a:r>
            <a:endParaRPr lang="en-US" dirty="0" smtClean="0"/>
          </a:p>
        </p:txBody>
      </p:sp>
      <p:sp>
        <p:nvSpPr>
          <p:cNvPr id="6" name="Rectangle 5"/>
          <p:cNvSpPr txBox="1">
            <a:spLocks noChangeArrowheads="1"/>
          </p:cNvSpPr>
          <p:nvPr/>
        </p:nvSpPr>
        <p:spPr bwMode="auto">
          <a:xfrm>
            <a:off x="304800" y="1828800"/>
            <a:ext cx="85344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9" tIns="45714" rIns="91429" bIns="45714"/>
          <a:lstStyle/>
          <a:p>
            <a:pPr marL="382588" indent="-382588" defTabSz="1019175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2300" b="1" kern="0" dirty="0" smtClean="0">
                <a:solidFill>
                  <a:srgbClr val="0070C0"/>
                </a:solidFill>
                <a:latin typeface="+mn-lt"/>
              </a:rPr>
              <a:t>Joining</a:t>
            </a:r>
            <a:r>
              <a:rPr lang="el-GR" sz="2300" b="1" kern="0" dirty="0" smtClean="0">
                <a:solidFill>
                  <a:srgbClr val="0070C0"/>
                </a:solidFill>
                <a:latin typeface="+mn-lt"/>
              </a:rPr>
              <a:t>: </a:t>
            </a:r>
            <a:r>
              <a:rPr lang="el-GR" sz="2300" dirty="0" smtClean="0">
                <a:solidFill>
                  <a:srgbClr val="0070C0"/>
                </a:solidFill>
                <a:latin typeface="+mn-lt"/>
              </a:rPr>
              <a:t>Ο θεραπευτής χρησιμοποιεί τη γλώσσα της οικογένειας και τον τρόπο επικοινωνίας της για να συνεργαστεί μαζί της με ένα μη-κριτικό τρόπο</a:t>
            </a:r>
            <a:r>
              <a:rPr lang="en-US" sz="2300" dirty="0">
                <a:solidFill>
                  <a:srgbClr val="0070C0"/>
                </a:solidFill>
                <a:latin typeface="+mn-lt"/>
              </a:rPr>
              <a:t> </a:t>
            </a:r>
            <a:endParaRPr lang="en-US" sz="2300" b="1" dirty="0">
              <a:solidFill>
                <a:srgbClr val="0070C0"/>
              </a:solidFill>
              <a:latin typeface="+mn-lt"/>
            </a:endParaRPr>
          </a:p>
          <a:p>
            <a:pPr marL="382588" indent="-382588" defTabSz="1019175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2300" b="1" kern="0" dirty="0" smtClean="0">
                <a:solidFill>
                  <a:srgbClr val="0070C0"/>
                </a:solidFill>
                <a:latin typeface="+mn-lt"/>
              </a:rPr>
              <a:t>Focusing</a:t>
            </a:r>
            <a:r>
              <a:rPr lang="el-GR" sz="2300" b="1" kern="0" dirty="0" smtClean="0">
                <a:solidFill>
                  <a:srgbClr val="0070C0"/>
                </a:solidFill>
                <a:latin typeface="+mn-lt"/>
              </a:rPr>
              <a:t>: </a:t>
            </a:r>
            <a:r>
              <a:rPr lang="el-GR" sz="2300" dirty="0" smtClean="0">
                <a:solidFill>
                  <a:srgbClr val="0070C0"/>
                </a:solidFill>
                <a:latin typeface="+mn-lt"/>
              </a:rPr>
              <a:t>Διερεύνηση συγκεκριμένων περιοχών</a:t>
            </a:r>
            <a:endParaRPr lang="en-US" sz="2300" dirty="0">
              <a:solidFill>
                <a:srgbClr val="0070C0"/>
              </a:solidFill>
              <a:latin typeface="+mn-lt"/>
            </a:endParaRPr>
          </a:p>
          <a:p>
            <a:pPr marL="382588" indent="-382588" defTabSz="1019175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l-GR" sz="2300" b="1" kern="0" dirty="0" smtClean="0">
                <a:solidFill>
                  <a:srgbClr val="0070C0"/>
                </a:solidFill>
                <a:latin typeface="+mn-lt"/>
              </a:rPr>
              <a:t>Προσδίδοντας μία </a:t>
            </a:r>
            <a:r>
              <a:rPr lang="el-GR" sz="2300" b="1" kern="0" dirty="0" err="1" smtClean="0">
                <a:solidFill>
                  <a:srgbClr val="0070C0"/>
                </a:solidFill>
                <a:latin typeface="+mn-lt"/>
              </a:rPr>
              <a:t>συστημική</a:t>
            </a:r>
            <a:r>
              <a:rPr lang="el-GR" sz="2300" b="1" kern="0" dirty="0" smtClean="0">
                <a:solidFill>
                  <a:srgbClr val="0070C0"/>
                </a:solidFill>
                <a:latin typeface="+mn-lt"/>
              </a:rPr>
              <a:t> οπτική</a:t>
            </a:r>
            <a:endParaRPr lang="en-US" sz="2300" b="1" kern="0" dirty="0">
              <a:solidFill>
                <a:srgbClr val="0070C0"/>
              </a:solidFill>
              <a:latin typeface="+mn-lt"/>
            </a:endParaRPr>
          </a:p>
          <a:p>
            <a:pPr marL="382588" indent="-382588" defTabSz="1019175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l-GR" sz="2300" b="1" kern="0" dirty="0" smtClean="0">
                <a:solidFill>
                  <a:srgbClr val="0070C0"/>
                </a:solidFill>
                <a:latin typeface="+mn-lt"/>
              </a:rPr>
              <a:t>Αναδόμηση: </a:t>
            </a:r>
            <a:r>
              <a:rPr lang="el-GR" sz="2300" dirty="0" smtClean="0">
                <a:solidFill>
                  <a:srgbClr val="0070C0"/>
                </a:solidFill>
                <a:latin typeface="+mn-lt"/>
              </a:rPr>
              <a:t>Αλλαγή της δομής της οικογένειας</a:t>
            </a:r>
            <a:r>
              <a:rPr lang="en-US" sz="2300" dirty="0" smtClean="0">
                <a:solidFill>
                  <a:srgbClr val="0070C0"/>
                </a:solidFill>
                <a:latin typeface="+mn-lt"/>
              </a:rPr>
              <a:t>)</a:t>
            </a:r>
            <a:endParaRPr lang="en-US" sz="2300" b="1" kern="0" dirty="0">
              <a:solidFill>
                <a:srgbClr val="0070C0"/>
              </a:solidFill>
              <a:latin typeface="+mn-lt"/>
            </a:endParaRPr>
          </a:p>
          <a:p>
            <a:pPr marL="382588" indent="-382588" defTabSz="1019175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l-GR" sz="2300" b="1" kern="0" dirty="0" err="1" smtClean="0">
                <a:solidFill>
                  <a:srgbClr val="0070C0"/>
                </a:solidFill>
                <a:latin typeface="+mn-lt"/>
              </a:rPr>
              <a:t>Αναπλαισίωση</a:t>
            </a:r>
            <a:r>
              <a:rPr lang="el-GR" sz="2300" b="1" kern="0" dirty="0" smtClean="0">
                <a:solidFill>
                  <a:srgbClr val="0070C0"/>
                </a:solidFill>
                <a:latin typeface="+mn-lt"/>
              </a:rPr>
              <a:t>: </a:t>
            </a:r>
            <a:r>
              <a:rPr lang="el-GR" sz="2300" dirty="0" smtClean="0">
                <a:solidFill>
                  <a:srgbClr val="0070C0"/>
                </a:solidFill>
                <a:latin typeface="+mn-lt"/>
              </a:rPr>
              <a:t>Αλλαγή του νοήματος μίας κατάστασης</a:t>
            </a:r>
            <a:r>
              <a:rPr lang="en-US" sz="2300" dirty="0" smtClean="0">
                <a:solidFill>
                  <a:srgbClr val="0070C0"/>
                </a:solidFill>
                <a:latin typeface="+mn-lt"/>
              </a:rPr>
              <a:t>)</a:t>
            </a:r>
            <a:endParaRPr lang="en-US" sz="2300" b="1" kern="0" dirty="0">
              <a:solidFill>
                <a:srgbClr val="0070C0"/>
              </a:solidFill>
              <a:latin typeface="+mn-lt"/>
            </a:endParaRPr>
          </a:p>
          <a:p>
            <a:pPr marL="382588" indent="-382588" defTabSz="1019175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l-GR" sz="2300" b="1" kern="0" dirty="0" smtClean="0">
                <a:solidFill>
                  <a:srgbClr val="0070C0"/>
                </a:solidFill>
                <a:latin typeface="+mn-lt"/>
              </a:rPr>
              <a:t>Φτιάχνοντας κανόνες</a:t>
            </a:r>
            <a:r>
              <a:rPr lang="en-US" sz="2300" b="1" kern="0" dirty="0" smtClean="0">
                <a:solidFill>
                  <a:srgbClr val="0070C0"/>
                </a:solidFill>
                <a:latin typeface="+mn-lt"/>
              </a:rPr>
              <a:t>/ </a:t>
            </a:r>
            <a:r>
              <a:rPr lang="el-GR" sz="2300" b="1" kern="0" dirty="0" smtClean="0">
                <a:solidFill>
                  <a:srgbClr val="0070C0"/>
                </a:solidFill>
                <a:latin typeface="+mn-lt"/>
              </a:rPr>
              <a:t>Σχέσεις</a:t>
            </a:r>
            <a:endParaRPr lang="en-US" sz="2300" b="1" kern="0" dirty="0">
              <a:solidFill>
                <a:srgbClr val="0070C0"/>
              </a:solidFill>
              <a:latin typeface="+mn-lt"/>
            </a:endParaRPr>
          </a:p>
          <a:p>
            <a:pPr marL="382588" indent="-382588" defTabSz="1019175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l-GR" sz="2300" b="1" dirty="0" smtClean="0">
                <a:solidFill>
                  <a:srgbClr val="0070C0"/>
                </a:solidFill>
                <a:latin typeface="+mn-lt"/>
              </a:rPr>
              <a:t>Ουδετερότητα: </a:t>
            </a:r>
            <a:r>
              <a:rPr lang="el-GR" sz="2300" dirty="0" smtClean="0">
                <a:solidFill>
                  <a:srgbClr val="0070C0"/>
                </a:solidFill>
                <a:latin typeface="+mn-lt"/>
              </a:rPr>
              <a:t>Ο θεραπευτής είναι παρατηρητής και παραμένει ουδέτερος</a:t>
            </a:r>
            <a:r>
              <a:rPr lang="en-US" sz="2300" dirty="0">
                <a:solidFill>
                  <a:srgbClr val="0070C0"/>
                </a:solidFill>
                <a:latin typeface="+mn-lt"/>
              </a:rPr>
              <a:t> </a:t>
            </a:r>
            <a:endParaRPr lang="en-US" sz="2300" b="1" dirty="0">
              <a:solidFill>
                <a:srgbClr val="0070C0"/>
              </a:solidFill>
              <a:latin typeface="+mn-lt"/>
            </a:endParaRPr>
          </a:p>
          <a:p>
            <a:pPr marL="382588" indent="-382588" defTabSz="1019175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l-GR" sz="2300" b="1" dirty="0" smtClean="0">
                <a:solidFill>
                  <a:srgbClr val="0070C0"/>
                </a:solidFill>
                <a:latin typeface="+mn-lt"/>
              </a:rPr>
              <a:t>Κάνοντας υποθέσεις: </a:t>
            </a:r>
            <a:r>
              <a:rPr lang="el-GR" sz="2300" dirty="0" smtClean="0">
                <a:solidFill>
                  <a:srgbClr val="0070C0"/>
                </a:solidFill>
                <a:latin typeface="+mn-lt"/>
              </a:rPr>
              <a:t>Ο θεραπευτής κάνει υποθέσεις για τα συμπτώματα του ασθενή και για το πλαίσιο στο οποίο αυτά εμφανίζονται</a:t>
            </a:r>
            <a:r>
              <a:rPr lang="en-US" sz="2300" b="1" dirty="0">
                <a:solidFill>
                  <a:srgbClr val="0070C0"/>
                </a:solidFill>
                <a:latin typeface="+mn-lt"/>
              </a:rPr>
              <a:t> 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1371600"/>
          </a:xfrm>
        </p:spPr>
        <p:txBody>
          <a:bodyPr/>
          <a:lstStyle/>
          <a:p>
            <a:pPr eaLnBrk="1" hangingPunct="1"/>
            <a:r>
              <a:rPr lang="el-GR" dirty="0" smtClean="0"/>
              <a:t>Δομική Οικογενειακή Θεραπεία</a:t>
            </a:r>
            <a:r>
              <a:rPr lang="en-US" dirty="0" smtClean="0"/>
              <a:t>:</a:t>
            </a:r>
            <a:br>
              <a:rPr lang="en-US" dirty="0" smtClean="0"/>
            </a:br>
            <a:r>
              <a:rPr lang="el-GR" dirty="0" smtClean="0"/>
              <a:t>θεραπευτικές τεχνικές</a:t>
            </a:r>
            <a:endParaRPr lang="en-US" dirty="0" smtClean="0"/>
          </a:p>
        </p:txBody>
      </p:sp>
      <p:sp>
        <p:nvSpPr>
          <p:cNvPr id="6" name="Rectangle 5"/>
          <p:cNvSpPr txBox="1">
            <a:spLocks noChangeArrowheads="1"/>
          </p:cNvSpPr>
          <p:nvPr/>
        </p:nvSpPr>
        <p:spPr bwMode="auto">
          <a:xfrm>
            <a:off x="457200" y="1905000"/>
            <a:ext cx="83058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9" tIns="45714" rIns="91429" bIns="45714"/>
          <a:lstStyle/>
          <a:p>
            <a:pPr marL="382588" indent="-382588" defTabSz="1019175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l-GR" sz="2400" b="1" dirty="0" smtClean="0">
                <a:solidFill>
                  <a:srgbClr val="0070C0"/>
                </a:solidFill>
                <a:latin typeface="+mn-lt"/>
              </a:rPr>
              <a:t>Κυκλικές ερωτήσεις: </a:t>
            </a:r>
            <a:r>
              <a:rPr lang="el-GR" sz="2400" dirty="0" smtClean="0">
                <a:solidFill>
                  <a:srgbClr val="0070C0"/>
                </a:solidFill>
                <a:latin typeface="+mn-lt"/>
              </a:rPr>
              <a:t>Η ίδια ερώτηση γίνεται σε κάθε μέλος χωριστά. </a:t>
            </a:r>
            <a:endParaRPr lang="en-US" sz="2400" dirty="0">
              <a:solidFill>
                <a:srgbClr val="0070C0"/>
              </a:solidFill>
              <a:latin typeface="+mn-lt"/>
            </a:endParaRPr>
          </a:p>
          <a:p>
            <a:pPr marL="839788" lvl="1" indent="-382588" defTabSz="1019175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l-GR" sz="2000" dirty="0" smtClean="0">
                <a:solidFill>
                  <a:srgbClr val="0070C0"/>
                </a:solidFill>
                <a:latin typeface="+mn-lt"/>
              </a:rPr>
              <a:t>Ποιο είναι το σύμπτωμα που εμφανίζει ο ασθενής; Ποια λειτουργία μπορεί να εξυπηρετεί;</a:t>
            </a:r>
            <a:endParaRPr lang="en-US" sz="2000" dirty="0">
              <a:solidFill>
                <a:srgbClr val="0070C0"/>
              </a:solidFill>
              <a:latin typeface="+mn-lt"/>
            </a:endParaRPr>
          </a:p>
          <a:p>
            <a:pPr marL="839788" lvl="1" indent="-382588" defTabSz="1019175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l-GR" sz="2000" dirty="0" smtClean="0">
                <a:solidFill>
                  <a:srgbClr val="0070C0"/>
                </a:solidFill>
                <a:latin typeface="+mn-lt"/>
              </a:rPr>
              <a:t>Ποιο είναι το πλαίσιο στο οποίο εμφανίζεται τι σύμπτωμα. Δηλ. τι συμβαίνει όταν </a:t>
            </a:r>
            <a:r>
              <a:rPr lang="el-GR" sz="2000" dirty="0" smtClean="0">
                <a:solidFill>
                  <a:srgbClr val="0070C0"/>
                </a:solidFill>
              </a:rPr>
              <a:t>εμφανίζεται;</a:t>
            </a:r>
            <a:endParaRPr lang="en-US" sz="2000" dirty="0">
              <a:solidFill>
                <a:srgbClr val="0070C0"/>
              </a:solidFill>
              <a:latin typeface="+mn-lt"/>
            </a:endParaRPr>
          </a:p>
          <a:p>
            <a:pPr marL="839788" lvl="1" indent="-382588" defTabSz="1019175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l-GR" sz="2000" dirty="0" smtClean="0">
                <a:solidFill>
                  <a:srgbClr val="0070C0"/>
                </a:solidFill>
                <a:latin typeface="+mn-lt"/>
              </a:rPr>
              <a:t>Γιατί τώρα; Γιατί αυτό το σύμπτωμα; Ποιος μπορεί να το βελτιώσει και ποιος να το επιδεινώσει;</a:t>
            </a:r>
            <a:endParaRPr lang="en-US" sz="2000" dirty="0">
              <a:solidFill>
                <a:srgbClr val="0070C0"/>
              </a:solidFill>
              <a:latin typeface="+mn-lt"/>
            </a:endParaRPr>
          </a:p>
          <a:p>
            <a:pPr marL="839788" lvl="1" indent="-382588" defTabSz="1019175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l-GR" sz="2000" dirty="0" smtClean="0">
                <a:solidFill>
                  <a:srgbClr val="0070C0"/>
                </a:solidFill>
                <a:latin typeface="+mn-lt"/>
              </a:rPr>
              <a:t>Ποιος επηρεάζεται από </a:t>
            </a:r>
            <a:r>
              <a:rPr lang="el-GR" sz="2000" dirty="0" smtClean="0">
                <a:solidFill>
                  <a:srgbClr val="0070C0"/>
                </a:solidFill>
              </a:rPr>
              <a:t>το σύμπτωμα;</a:t>
            </a:r>
            <a:r>
              <a:rPr lang="en-US" sz="2000" dirty="0" smtClean="0">
                <a:solidFill>
                  <a:srgbClr val="0070C0"/>
                </a:solidFill>
                <a:latin typeface="+mn-lt"/>
              </a:rPr>
              <a:t>  </a:t>
            </a:r>
            <a:r>
              <a:rPr lang="el-GR" sz="2000" dirty="0" smtClean="0">
                <a:solidFill>
                  <a:srgbClr val="0070C0"/>
                </a:solidFill>
                <a:latin typeface="+mn-lt"/>
              </a:rPr>
              <a:t>Πως;</a:t>
            </a:r>
            <a:r>
              <a:rPr lang="en-US" sz="2000" dirty="0" smtClean="0">
                <a:solidFill>
                  <a:srgbClr val="0070C0"/>
                </a:solidFill>
                <a:latin typeface="+mn-lt"/>
              </a:rPr>
              <a:t> </a:t>
            </a:r>
            <a:r>
              <a:rPr lang="el-GR" sz="2000" dirty="0" smtClean="0">
                <a:solidFill>
                  <a:srgbClr val="0070C0"/>
                </a:solidFill>
                <a:latin typeface="+mn-lt"/>
              </a:rPr>
              <a:t>Πως </a:t>
            </a:r>
            <a:r>
              <a:rPr lang="el-GR" sz="2000" dirty="0" smtClean="0">
                <a:solidFill>
                  <a:srgbClr val="0070C0"/>
                </a:solidFill>
              </a:rPr>
              <a:t>επηρεάζει την οικογένεια και πως η οικογένεια το αντιμετωπίζει;</a:t>
            </a:r>
            <a:endParaRPr lang="en-US" sz="2000" b="1" dirty="0">
              <a:solidFill>
                <a:srgbClr val="0070C0"/>
              </a:solidFill>
              <a:latin typeface="+mn-lt"/>
            </a:endParaRPr>
          </a:p>
          <a:p>
            <a:pPr marL="382588" indent="-382588" defTabSz="1019175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l-GR" sz="2400" b="1" kern="0" dirty="0" smtClean="0">
                <a:solidFill>
                  <a:srgbClr val="0070C0"/>
                </a:solidFill>
                <a:latin typeface="+mn-lt"/>
              </a:rPr>
              <a:t>Αποσταθεροποίηση (</a:t>
            </a:r>
            <a:r>
              <a:rPr lang="en-US" sz="2400" b="1" kern="0" dirty="0" smtClean="0">
                <a:solidFill>
                  <a:srgbClr val="0070C0"/>
                </a:solidFill>
                <a:latin typeface="+mn-lt"/>
              </a:rPr>
              <a:t>Unbalancing</a:t>
            </a:r>
            <a:r>
              <a:rPr lang="el-GR" sz="2400" b="1" kern="0" dirty="0" smtClean="0">
                <a:solidFill>
                  <a:srgbClr val="0070C0"/>
                </a:solidFill>
                <a:latin typeface="+mn-lt"/>
              </a:rPr>
              <a:t>)</a:t>
            </a:r>
            <a:endParaRPr lang="en-US" sz="2400" b="1" kern="0" dirty="0">
              <a:solidFill>
                <a:srgbClr val="0070C0"/>
              </a:solidFill>
              <a:latin typeface="+mn-lt"/>
            </a:endParaRPr>
          </a:p>
          <a:p>
            <a:pPr marL="839788" lvl="1" indent="-382588" defTabSz="1019175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l-GR" sz="2000" dirty="0" smtClean="0">
                <a:solidFill>
                  <a:srgbClr val="0070C0"/>
                </a:solidFill>
                <a:latin typeface="+mn-lt"/>
              </a:rPr>
              <a:t>Συνειδητή προσπάθεια δημιουργίας συμμαχίας με ένα μέλος εναντίον ενός άλλου ή υποστήριξης ενός μέλους εις βάρους κάποιου άλλου προκειμένου να χαλάσει την ισορροπία της οικογένειας.</a:t>
            </a:r>
            <a:endParaRPr lang="en-US" sz="2400" kern="0" dirty="0">
              <a:solidFill>
                <a:srgbClr val="0070C0"/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/>
          <p:cNvSpPr txBox="1">
            <a:spLocks noChangeArrowheads="1"/>
          </p:cNvSpPr>
          <p:nvPr/>
        </p:nvSpPr>
        <p:spPr>
          <a:xfrm>
            <a:off x="304800" y="2057400"/>
            <a:ext cx="8610600" cy="4038600"/>
          </a:xfrm>
          <a:prstGeom prst="rect">
            <a:avLst/>
          </a:prstGeom>
        </p:spPr>
        <p:txBody>
          <a:bodyPr/>
          <a:lstStyle/>
          <a:p>
            <a:pPr marL="363538" lvl="1" indent="-363538">
              <a:lnSpc>
                <a:spcPct val="80000"/>
              </a:lnSpc>
              <a:buFont typeface="Arial" pitchFamily="34" charset="0"/>
              <a:buChar char="•"/>
              <a:defRPr/>
            </a:pPr>
            <a:endParaRPr lang="en-US" sz="2600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5" name="Rectangle 6"/>
          <p:cNvSpPr txBox="1">
            <a:spLocks noChangeArrowheads="1"/>
          </p:cNvSpPr>
          <p:nvPr/>
        </p:nvSpPr>
        <p:spPr bwMode="auto">
          <a:xfrm>
            <a:off x="228600" y="1676400"/>
            <a:ext cx="86106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9" tIns="45714" rIns="91429" bIns="45714"/>
          <a:lstStyle/>
          <a:p>
            <a:pPr marL="382588" indent="-382588" defTabSz="1019175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200" b="1" kern="0" dirty="0">
                <a:solidFill>
                  <a:srgbClr val="0070C0"/>
                </a:solidFill>
                <a:latin typeface="+mn-lt"/>
              </a:rPr>
              <a:t>Triangulation/</a:t>
            </a:r>
            <a:r>
              <a:rPr lang="en-US" sz="2200" b="1" kern="0" dirty="0" err="1">
                <a:solidFill>
                  <a:srgbClr val="0070C0"/>
                </a:solidFill>
                <a:latin typeface="+mn-lt"/>
              </a:rPr>
              <a:t>Detriangulation</a:t>
            </a:r>
            <a:endParaRPr lang="en-US" sz="2200" b="1" kern="0" dirty="0">
              <a:solidFill>
                <a:srgbClr val="0070C0"/>
              </a:solidFill>
              <a:latin typeface="+mn-lt"/>
            </a:endParaRPr>
          </a:p>
          <a:p>
            <a:pPr marL="382588" indent="-382588" defTabSz="1019175">
              <a:spcBef>
                <a:spcPct val="20000"/>
              </a:spcBef>
              <a:buFontTx/>
              <a:buChar char="•"/>
              <a:defRPr/>
            </a:pPr>
            <a:r>
              <a:rPr lang="en-US" sz="2200" b="1" kern="0" dirty="0">
                <a:solidFill>
                  <a:srgbClr val="0070C0"/>
                </a:solidFill>
                <a:latin typeface="+mn-lt"/>
              </a:rPr>
              <a:t>Enactment </a:t>
            </a:r>
            <a:r>
              <a:rPr lang="el-GR" sz="2200" b="1" kern="0" dirty="0" smtClean="0">
                <a:solidFill>
                  <a:srgbClr val="0070C0"/>
                </a:solidFill>
                <a:latin typeface="+mn-lt"/>
              </a:rPr>
              <a:t>(Αναπαράσταση): </a:t>
            </a:r>
            <a:r>
              <a:rPr lang="el-GR" sz="2200" dirty="0" smtClean="0">
                <a:solidFill>
                  <a:srgbClr val="0070C0"/>
                </a:solidFill>
                <a:latin typeface="+mn-lt"/>
              </a:rPr>
              <a:t>Ο θεραπευτής ζητάει από την οικογένεια να παίξει μία κατάσταση (παρά να την περιγράψει λεκτικά) ώστε να τη βοηθήσει να δοκιμάσει νέους τρόπους αλληλεπίδρασης</a:t>
            </a:r>
            <a:r>
              <a:rPr lang="en-US" sz="2200" dirty="0">
                <a:solidFill>
                  <a:srgbClr val="0070C0"/>
                </a:solidFill>
                <a:latin typeface="+mn-lt"/>
              </a:rPr>
              <a:t> </a:t>
            </a:r>
            <a:endParaRPr lang="en-US" sz="2200" b="1" dirty="0">
              <a:solidFill>
                <a:srgbClr val="0070C0"/>
              </a:solidFill>
              <a:latin typeface="+mn-lt"/>
            </a:endParaRPr>
          </a:p>
          <a:p>
            <a:pPr marL="382588" indent="-382588" defTabSz="1019175">
              <a:spcBef>
                <a:spcPct val="20000"/>
              </a:spcBef>
              <a:buFontTx/>
              <a:buChar char="•"/>
              <a:defRPr/>
            </a:pPr>
            <a:r>
              <a:rPr lang="el-GR" sz="2200" b="1" kern="0" dirty="0" smtClean="0">
                <a:solidFill>
                  <a:srgbClr val="0070C0"/>
                </a:solidFill>
                <a:latin typeface="+mn-lt"/>
              </a:rPr>
              <a:t>Δημιουργία ορίων</a:t>
            </a:r>
          </a:p>
          <a:p>
            <a:pPr marL="382588" indent="-382588" defTabSz="1019175">
              <a:spcBef>
                <a:spcPct val="20000"/>
              </a:spcBef>
              <a:buFontTx/>
              <a:buChar char="•"/>
              <a:defRPr/>
            </a:pPr>
            <a:r>
              <a:rPr lang="en-US" sz="2200" b="1" dirty="0" smtClean="0">
                <a:solidFill>
                  <a:srgbClr val="0070C0"/>
                </a:solidFill>
                <a:latin typeface="+mn-lt"/>
              </a:rPr>
              <a:t>Positive </a:t>
            </a:r>
            <a:r>
              <a:rPr lang="en-US" sz="2200" b="1" dirty="0">
                <a:solidFill>
                  <a:srgbClr val="0070C0"/>
                </a:solidFill>
                <a:latin typeface="+mn-lt"/>
              </a:rPr>
              <a:t>Connotation / </a:t>
            </a:r>
            <a:r>
              <a:rPr lang="en-US" sz="2200" kern="0" dirty="0" smtClean="0">
                <a:solidFill>
                  <a:srgbClr val="0070C0"/>
                </a:solidFill>
                <a:latin typeface="+mn-lt"/>
              </a:rPr>
              <a:t>Reframing</a:t>
            </a:r>
            <a:r>
              <a:rPr lang="el-GR" sz="2200" kern="0" dirty="0" smtClean="0">
                <a:solidFill>
                  <a:srgbClr val="0070C0"/>
                </a:solidFill>
                <a:latin typeface="+mn-lt"/>
              </a:rPr>
              <a:t> </a:t>
            </a:r>
            <a:r>
              <a:rPr lang="en-US" sz="2200" kern="0" dirty="0" smtClean="0">
                <a:solidFill>
                  <a:srgbClr val="0070C0"/>
                </a:solidFill>
                <a:latin typeface="+mn-lt"/>
              </a:rPr>
              <a:t>/Relabeling</a:t>
            </a:r>
            <a:r>
              <a:rPr lang="el-GR" sz="2200" kern="0" dirty="0" smtClean="0">
                <a:solidFill>
                  <a:srgbClr val="0070C0"/>
                </a:solidFill>
                <a:latin typeface="+mn-lt"/>
              </a:rPr>
              <a:t>: </a:t>
            </a:r>
            <a:r>
              <a:rPr lang="el-GR" sz="2200" dirty="0" smtClean="0">
                <a:solidFill>
                  <a:srgbClr val="0070C0"/>
                </a:solidFill>
                <a:latin typeface="+mn-lt"/>
              </a:rPr>
              <a:t>Τα συμπτώματα </a:t>
            </a:r>
            <a:r>
              <a:rPr lang="el-GR" sz="2200" dirty="0" err="1" smtClean="0">
                <a:solidFill>
                  <a:srgbClr val="0070C0"/>
                </a:solidFill>
                <a:latin typeface="+mn-lt"/>
              </a:rPr>
              <a:t>σημασιοδοτούνται</a:t>
            </a:r>
            <a:r>
              <a:rPr lang="el-GR" sz="2200" dirty="0" smtClean="0">
                <a:solidFill>
                  <a:srgbClr val="0070C0"/>
                </a:solidFill>
                <a:latin typeface="+mn-lt"/>
              </a:rPr>
              <a:t> θετικά</a:t>
            </a:r>
            <a:endParaRPr lang="en-US" sz="2200" kern="0" dirty="0">
              <a:solidFill>
                <a:srgbClr val="0070C0"/>
              </a:solidFill>
              <a:latin typeface="+mn-lt"/>
            </a:endParaRPr>
          </a:p>
          <a:p>
            <a:pPr marL="382588" indent="-382588" defTabSz="1019175">
              <a:spcBef>
                <a:spcPct val="20000"/>
              </a:spcBef>
              <a:buFontTx/>
              <a:buChar char="•"/>
              <a:defRPr/>
            </a:pPr>
            <a:r>
              <a:rPr lang="el-GR" sz="2200" b="1" kern="0" dirty="0" smtClean="0">
                <a:solidFill>
                  <a:srgbClr val="0070C0"/>
                </a:solidFill>
                <a:latin typeface="+mn-lt"/>
              </a:rPr>
              <a:t>Παράδοξες τεχνικές</a:t>
            </a:r>
            <a:endParaRPr lang="en-US" sz="2200" b="1" kern="0" dirty="0">
              <a:solidFill>
                <a:srgbClr val="0070C0"/>
              </a:solidFill>
              <a:latin typeface="+mn-lt"/>
            </a:endParaRPr>
          </a:p>
          <a:p>
            <a:pPr marL="742950" lvl="1" indent="-285750" defTabSz="1019175">
              <a:spcBef>
                <a:spcPts val="0"/>
              </a:spcBef>
              <a:buFontTx/>
              <a:buChar char="–"/>
              <a:defRPr/>
            </a:pPr>
            <a:r>
              <a:rPr lang="en-US" sz="2200" b="1" kern="0" dirty="0" smtClean="0">
                <a:solidFill>
                  <a:srgbClr val="0070C0"/>
                </a:solidFill>
                <a:latin typeface="+mn-lt"/>
              </a:rPr>
              <a:t>Restraining</a:t>
            </a:r>
            <a:r>
              <a:rPr lang="el-GR" sz="2200" kern="0" dirty="0" smtClean="0">
                <a:solidFill>
                  <a:srgbClr val="0070C0"/>
                </a:solidFill>
                <a:latin typeface="+mn-lt"/>
              </a:rPr>
              <a:t> (συγκράτηση της αλλαγής)</a:t>
            </a:r>
            <a:endParaRPr lang="en-US" sz="2200" kern="0" dirty="0">
              <a:solidFill>
                <a:srgbClr val="0070C0"/>
              </a:solidFill>
              <a:latin typeface="+mn-lt"/>
            </a:endParaRPr>
          </a:p>
          <a:p>
            <a:pPr marL="742950" lvl="1" indent="-285750" defTabSz="1019175">
              <a:spcBef>
                <a:spcPts val="0"/>
              </a:spcBef>
              <a:buFontTx/>
              <a:buChar char="–"/>
              <a:defRPr/>
            </a:pPr>
            <a:r>
              <a:rPr lang="en-US" sz="2200" b="1" kern="0" dirty="0">
                <a:solidFill>
                  <a:srgbClr val="0070C0"/>
                </a:solidFill>
                <a:latin typeface="+mn-lt"/>
              </a:rPr>
              <a:t>Prescribing the symptom </a:t>
            </a:r>
            <a:r>
              <a:rPr lang="en-US" sz="2200" kern="0" dirty="0" smtClean="0">
                <a:solidFill>
                  <a:srgbClr val="0070C0"/>
                </a:solidFill>
                <a:latin typeface="+mn-lt"/>
              </a:rPr>
              <a:t>(</a:t>
            </a:r>
            <a:r>
              <a:rPr lang="en-US" sz="2200" dirty="0" smtClean="0">
                <a:solidFill>
                  <a:srgbClr val="0070C0"/>
                </a:solidFill>
                <a:latin typeface="+mn-lt"/>
              </a:rPr>
              <a:t>“</a:t>
            </a:r>
            <a:r>
              <a:rPr lang="en-US" sz="2200" dirty="0">
                <a:solidFill>
                  <a:srgbClr val="0070C0"/>
                </a:solidFill>
                <a:latin typeface="+mn-lt"/>
              </a:rPr>
              <a:t>more of the </a:t>
            </a:r>
            <a:r>
              <a:rPr lang="en-US" sz="2200" dirty="0" smtClean="0">
                <a:solidFill>
                  <a:srgbClr val="0070C0"/>
                </a:solidFill>
                <a:latin typeface="+mn-lt"/>
              </a:rPr>
              <a:t>same“)</a:t>
            </a:r>
            <a:r>
              <a:rPr lang="el-GR" sz="2200" dirty="0" smtClean="0">
                <a:solidFill>
                  <a:srgbClr val="0070C0"/>
                </a:solidFill>
                <a:latin typeface="+mn-lt"/>
              </a:rPr>
              <a:t>: </a:t>
            </a:r>
            <a:r>
              <a:rPr lang="el-GR" sz="2200" dirty="0" err="1" smtClean="0">
                <a:solidFill>
                  <a:srgbClr val="0070C0"/>
                </a:solidFill>
                <a:latin typeface="+mn-lt"/>
              </a:rPr>
              <a:t>συνταγογρά</a:t>
            </a:r>
            <a:r>
              <a:rPr lang="el-GR" sz="2200" dirty="0" smtClean="0">
                <a:solidFill>
                  <a:srgbClr val="0070C0"/>
                </a:solidFill>
                <a:latin typeface="+mn-lt"/>
              </a:rPr>
              <a:t>-</a:t>
            </a:r>
            <a:r>
              <a:rPr lang="el-GR" sz="2200" dirty="0" err="1" smtClean="0">
                <a:solidFill>
                  <a:srgbClr val="0070C0"/>
                </a:solidFill>
                <a:latin typeface="+mn-lt"/>
              </a:rPr>
              <a:t>φηση</a:t>
            </a:r>
            <a:r>
              <a:rPr lang="el-GR" sz="2200" dirty="0" smtClean="0">
                <a:solidFill>
                  <a:srgbClr val="0070C0"/>
                </a:solidFill>
                <a:latin typeface="+mn-lt"/>
              </a:rPr>
              <a:t> του συμπτώματος</a:t>
            </a:r>
            <a:endParaRPr lang="en-US" sz="2200" kern="0" dirty="0">
              <a:solidFill>
                <a:srgbClr val="0070C0"/>
              </a:solidFill>
              <a:latin typeface="+mn-lt"/>
            </a:endParaRPr>
          </a:p>
          <a:p>
            <a:pPr marL="742950" lvl="1" indent="-285750" defTabSz="1019175">
              <a:spcBef>
                <a:spcPts val="0"/>
              </a:spcBef>
              <a:buFontTx/>
              <a:buChar char="–"/>
              <a:defRPr/>
            </a:pPr>
            <a:r>
              <a:rPr lang="en-US" sz="2200" b="1" dirty="0">
                <a:solidFill>
                  <a:srgbClr val="0070C0"/>
                </a:solidFill>
                <a:latin typeface="+mn-lt"/>
              </a:rPr>
              <a:t>Intensification </a:t>
            </a:r>
            <a:r>
              <a:rPr lang="en-US" sz="2200" dirty="0" smtClean="0">
                <a:solidFill>
                  <a:srgbClr val="0070C0"/>
                </a:solidFill>
                <a:latin typeface="+mn-lt"/>
              </a:rPr>
              <a:t>(</a:t>
            </a:r>
            <a:r>
              <a:rPr lang="el-GR" sz="2200" dirty="0" smtClean="0">
                <a:solidFill>
                  <a:srgbClr val="0070C0"/>
                </a:solidFill>
                <a:latin typeface="+mn-lt"/>
              </a:rPr>
              <a:t>εντατικοποίηση): Ο θεραπευτής αυξάνει το συναίσθημα σε μία αλληλεπίδραση</a:t>
            </a:r>
            <a:endParaRPr lang="en-US" sz="2200" kern="0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1371600"/>
          </a:xfrm>
        </p:spPr>
        <p:txBody>
          <a:bodyPr/>
          <a:lstStyle/>
          <a:p>
            <a:pPr eaLnBrk="1" hangingPunct="1"/>
            <a:r>
              <a:rPr lang="el-GR" dirty="0" smtClean="0"/>
              <a:t>Δομική Οικογενειακή Θεραπεία</a:t>
            </a:r>
            <a:r>
              <a:rPr lang="en-US" dirty="0" smtClean="0"/>
              <a:t>:</a:t>
            </a:r>
            <a:br>
              <a:rPr lang="en-US" dirty="0" smtClean="0"/>
            </a:br>
            <a:r>
              <a:rPr lang="el-GR" dirty="0" smtClean="0"/>
              <a:t>θεραπευτικές τεχνικές</a:t>
            </a:r>
            <a:endParaRPr lang="en-US" dirty="0" smtClean="0"/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/>
          <p:cNvSpPr txBox="1">
            <a:spLocks noChangeArrowheads="1"/>
          </p:cNvSpPr>
          <p:nvPr/>
        </p:nvSpPr>
        <p:spPr>
          <a:xfrm>
            <a:off x="304800" y="2057400"/>
            <a:ext cx="8610600" cy="4038600"/>
          </a:xfrm>
          <a:prstGeom prst="rect">
            <a:avLst/>
          </a:prstGeom>
        </p:spPr>
        <p:txBody>
          <a:bodyPr/>
          <a:lstStyle/>
          <a:p>
            <a:pPr marL="363538" lvl="1" indent="-363538">
              <a:lnSpc>
                <a:spcPct val="80000"/>
              </a:lnSpc>
              <a:buFont typeface="Arial" pitchFamily="34" charset="0"/>
              <a:buChar char="•"/>
              <a:defRPr/>
            </a:pPr>
            <a:endParaRPr lang="en-US" sz="2600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86019" name="Title 3"/>
          <p:cNvSpPr>
            <a:spLocks noGrp="1"/>
          </p:cNvSpPr>
          <p:nvPr>
            <p:ph type="title" idx="4294967295"/>
          </p:nvPr>
        </p:nvSpPr>
        <p:spPr>
          <a:xfrm>
            <a:off x="304800" y="304800"/>
            <a:ext cx="4191000" cy="1524000"/>
          </a:xfrm>
        </p:spPr>
        <p:txBody>
          <a:bodyPr anchor="b"/>
          <a:lstStyle/>
          <a:p>
            <a:pPr eaLnBrk="1" hangingPunct="1"/>
            <a:r>
              <a:rPr lang="el-GR" sz="2800" b="1" dirty="0" smtClean="0">
                <a:solidFill>
                  <a:srgbClr val="C00000"/>
                </a:solidFill>
              </a:rPr>
              <a:t>Πιθανή Δομική </a:t>
            </a:r>
            <a:r>
              <a:rPr lang="el-GR" sz="2800" b="1" dirty="0" err="1" smtClean="0">
                <a:solidFill>
                  <a:srgbClr val="C00000"/>
                </a:solidFill>
              </a:rPr>
              <a:t>παρέμ</a:t>
            </a:r>
            <a:r>
              <a:rPr lang="el-GR" sz="2800" b="1" dirty="0" smtClean="0">
                <a:solidFill>
                  <a:srgbClr val="C00000"/>
                </a:solidFill>
              </a:rPr>
              <a:t>-</a:t>
            </a:r>
            <a:r>
              <a:rPr lang="el-GR" sz="2800" b="1" dirty="0" err="1" smtClean="0">
                <a:solidFill>
                  <a:srgbClr val="C00000"/>
                </a:solidFill>
              </a:rPr>
              <a:t>βαση</a:t>
            </a:r>
            <a:r>
              <a:rPr lang="el-GR" sz="2800" b="1" dirty="0" smtClean="0">
                <a:solidFill>
                  <a:srgbClr val="C00000"/>
                </a:solidFill>
              </a:rPr>
              <a:t> στο πρόβλημα της κόρης της </a:t>
            </a:r>
            <a:r>
              <a:rPr lang="el-GR" sz="2800" b="1" dirty="0" err="1" smtClean="0">
                <a:solidFill>
                  <a:srgbClr val="C00000"/>
                </a:solidFill>
              </a:rPr>
              <a:t>κας</a:t>
            </a:r>
            <a:r>
              <a:rPr lang="el-GR" sz="2800" b="1" dirty="0" smtClean="0">
                <a:solidFill>
                  <a:srgbClr val="C00000"/>
                </a:solidFill>
              </a:rPr>
              <a:t> Ν.</a:t>
            </a:r>
            <a:endParaRPr lang="en-US" sz="2800" b="1" dirty="0" smtClean="0">
              <a:solidFill>
                <a:srgbClr val="C00000"/>
              </a:solidFill>
            </a:endParaRPr>
          </a:p>
        </p:txBody>
      </p:sp>
      <p:sp>
        <p:nvSpPr>
          <p:cNvPr id="11" name="Content Placeholder 4"/>
          <p:cNvSpPr>
            <a:spLocks noGrp="1"/>
          </p:cNvSpPr>
          <p:nvPr>
            <p:ph idx="4294967295"/>
          </p:nvPr>
        </p:nvSpPr>
        <p:spPr>
          <a:xfrm>
            <a:off x="4343400" y="273050"/>
            <a:ext cx="4343400" cy="6280150"/>
          </a:xfrm>
        </p:spPr>
        <p:txBody>
          <a:bodyPr/>
          <a:lstStyle/>
          <a:p>
            <a:pPr eaLnBrk="1" hangingPunct="1"/>
            <a:r>
              <a:rPr lang="el-GR" sz="2800" dirty="0" smtClean="0">
                <a:solidFill>
                  <a:srgbClr val="0000FF"/>
                </a:solidFill>
              </a:rPr>
              <a:t>Δομική προσέγγιση</a:t>
            </a:r>
            <a:r>
              <a:rPr lang="en-US" sz="2800" dirty="0" smtClean="0">
                <a:solidFill>
                  <a:srgbClr val="0000FF"/>
                </a:solidFill>
              </a:rPr>
              <a:t>:</a:t>
            </a:r>
          </a:p>
          <a:p>
            <a:pPr lvl="1" eaLnBrk="1" hangingPunct="1"/>
            <a:r>
              <a:rPr lang="en-US" sz="2400" dirty="0" smtClean="0">
                <a:solidFill>
                  <a:srgbClr val="0000FF"/>
                </a:solidFill>
              </a:rPr>
              <a:t>“</a:t>
            </a:r>
            <a:r>
              <a:rPr lang="el-GR" sz="2400" dirty="0" smtClean="0">
                <a:solidFill>
                  <a:srgbClr val="0000FF"/>
                </a:solidFill>
              </a:rPr>
              <a:t>Κα Ν., θα λέγατε στο σύζυγό σας να υπενθυμίζει στην </a:t>
            </a:r>
            <a:r>
              <a:rPr lang="en-US" sz="2400" dirty="0" smtClean="0">
                <a:solidFill>
                  <a:srgbClr val="0000FF"/>
                </a:solidFill>
              </a:rPr>
              <a:t>Becky </a:t>
            </a:r>
            <a:r>
              <a:rPr lang="el-GR" sz="2400" dirty="0" smtClean="0">
                <a:solidFill>
                  <a:srgbClr val="0000FF"/>
                </a:solidFill>
              </a:rPr>
              <a:t>ότι είστε καλά και ότι δεν χρειάζεστε βοήθεια; Ότι ξέρετε ακριβώς τι πρέπει να κάνετε. Ζητήστε από το σύζυγό σας να το κάνει αυτό για σας.</a:t>
            </a:r>
            <a:r>
              <a:rPr lang="en-US" sz="2400" dirty="0" smtClean="0">
                <a:solidFill>
                  <a:srgbClr val="0000FF"/>
                </a:solidFill>
              </a:rPr>
              <a:t>”</a:t>
            </a:r>
          </a:p>
          <a:p>
            <a:pPr lvl="1" eaLnBrk="1" hangingPunct="1">
              <a:buFont typeface="Wingdings" pitchFamily="2" charset="2"/>
              <a:buNone/>
            </a:pPr>
            <a:endParaRPr lang="en-US" sz="2400" dirty="0" smtClean="0">
              <a:solidFill>
                <a:srgbClr val="0000FF"/>
              </a:solidFill>
            </a:endParaRPr>
          </a:p>
          <a:p>
            <a:pPr lvl="1" eaLnBrk="1" hangingPunct="1">
              <a:buFont typeface="Wingdings" pitchFamily="2" charset="2"/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	</a:t>
            </a:r>
            <a:r>
              <a:rPr lang="el-GR" sz="2400" dirty="0" smtClean="0">
                <a:solidFill>
                  <a:srgbClr val="0000FF"/>
                </a:solidFill>
              </a:rPr>
              <a:t>Μητέρα</a:t>
            </a:r>
            <a:r>
              <a:rPr lang="en-US" sz="2400" dirty="0" smtClean="0">
                <a:solidFill>
                  <a:srgbClr val="0000FF"/>
                </a:solidFill>
              </a:rPr>
              <a:t>		</a:t>
            </a:r>
            <a:r>
              <a:rPr lang="el-GR" sz="2400" dirty="0" smtClean="0">
                <a:solidFill>
                  <a:srgbClr val="0000FF"/>
                </a:solidFill>
              </a:rPr>
              <a:t>Πατέρας</a:t>
            </a:r>
            <a:endParaRPr lang="en-US" sz="2400" dirty="0" smtClean="0">
              <a:solidFill>
                <a:srgbClr val="0000FF"/>
              </a:solidFill>
            </a:endParaRPr>
          </a:p>
          <a:p>
            <a:pPr lvl="1" eaLnBrk="1" hangingPunct="1">
              <a:buFont typeface="Wingdings" pitchFamily="2" charset="2"/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     ― ― ― ― ― ― ― ― </a:t>
            </a:r>
          </a:p>
          <a:p>
            <a:pPr lvl="1" algn="ctr" eaLnBrk="1" hangingPunct="1">
              <a:buFont typeface="Wingdings" pitchFamily="2" charset="2"/>
              <a:buNone/>
            </a:pPr>
            <a:r>
              <a:rPr lang="el-GR" sz="2400" dirty="0" smtClean="0">
                <a:solidFill>
                  <a:srgbClr val="0000FF"/>
                </a:solidFill>
              </a:rPr>
              <a:t>Κόρη</a:t>
            </a:r>
            <a:endParaRPr lang="en-US" sz="2400" dirty="0" smtClean="0">
              <a:solidFill>
                <a:srgbClr val="0000FF"/>
              </a:solidFill>
            </a:endParaRPr>
          </a:p>
        </p:txBody>
      </p:sp>
      <p:sp>
        <p:nvSpPr>
          <p:cNvPr id="12" name="Text Placeholder 5"/>
          <p:cNvSpPr txBox="1">
            <a:spLocks/>
          </p:cNvSpPr>
          <p:nvPr/>
        </p:nvSpPr>
        <p:spPr bwMode="auto">
          <a:xfrm>
            <a:off x="381000" y="1828800"/>
            <a:ext cx="3886200" cy="4660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el-GR" sz="1800" kern="0" dirty="0" smtClean="0">
                <a:solidFill>
                  <a:schemeClr val="hlink"/>
                </a:solidFill>
                <a:latin typeface="+mn-lt"/>
              </a:rPr>
              <a:t>Πρόβλημα</a:t>
            </a:r>
            <a:r>
              <a:rPr lang="en-US" sz="1800" kern="0" dirty="0" smtClean="0">
                <a:solidFill>
                  <a:schemeClr val="hlink"/>
                </a:solidFill>
                <a:latin typeface="+mn-lt"/>
              </a:rPr>
              <a:t>: </a:t>
            </a:r>
            <a:endParaRPr lang="en-US" sz="1800" kern="0" dirty="0">
              <a:solidFill>
                <a:schemeClr val="hlink"/>
              </a:solidFill>
              <a:latin typeface="+mn-lt"/>
            </a:endParaRPr>
          </a:p>
          <a:p>
            <a:pPr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el-GR" sz="1800" kern="0" dirty="0" smtClean="0">
                <a:solidFill>
                  <a:schemeClr val="hlink"/>
                </a:solidFill>
                <a:latin typeface="+mn-lt"/>
              </a:rPr>
              <a:t>Πώς να σταματήσει η κόρη να διακόπτει και να προσκολλάται στην μητέρα της</a:t>
            </a:r>
            <a:r>
              <a:rPr lang="en-US" sz="1800" kern="0" dirty="0" smtClean="0">
                <a:solidFill>
                  <a:schemeClr val="hlink"/>
                </a:solidFill>
                <a:latin typeface="+mn-lt"/>
              </a:rPr>
              <a:t>.</a:t>
            </a:r>
            <a:endParaRPr lang="en-US" sz="1800" kern="0" dirty="0">
              <a:solidFill>
                <a:schemeClr val="hlink"/>
              </a:solidFill>
              <a:latin typeface="+mn-lt"/>
            </a:endParaRPr>
          </a:p>
          <a:p>
            <a:pPr>
              <a:spcBef>
                <a:spcPct val="20000"/>
              </a:spcBef>
              <a:buFont typeface="Wingdings" pitchFamily="2" charset="2"/>
              <a:buNone/>
              <a:defRPr/>
            </a:pPr>
            <a:endParaRPr lang="en-US" sz="1800" kern="0" dirty="0">
              <a:solidFill>
                <a:schemeClr val="hlink"/>
              </a:solidFill>
              <a:latin typeface="+mn-lt"/>
            </a:endParaRPr>
          </a:p>
          <a:p>
            <a:pPr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el-GR" sz="1800" kern="0" dirty="0" smtClean="0">
                <a:solidFill>
                  <a:schemeClr val="hlink"/>
                </a:solidFill>
                <a:latin typeface="+mn-lt"/>
              </a:rPr>
              <a:t>Εναλλακτική προσέγγιση</a:t>
            </a:r>
            <a:r>
              <a:rPr lang="en-US" sz="1800" kern="0" dirty="0" smtClean="0">
                <a:solidFill>
                  <a:schemeClr val="hlink"/>
                </a:solidFill>
                <a:latin typeface="+mn-lt"/>
              </a:rPr>
              <a:t>:</a:t>
            </a:r>
            <a:endParaRPr lang="en-US" sz="1800" kern="0" dirty="0">
              <a:solidFill>
                <a:schemeClr val="hlink"/>
              </a:solidFill>
              <a:latin typeface="+mn-lt"/>
            </a:endParaRPr>
          </a:p>
          <a:p>
            <a:pPr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en-US" sz="1800" kern="0" dirty="0" smtClean="0">
                <a:solidFill>
                  <a:schemeClr val="hlink"/>
                </a:solidFill>
                <a:latin typeface="+mn-lt"/>
              </a:rPr>
              <a:t>“</a:t>
            </a:r>
            <a:r>
              <a:rPr lang="el-GR" sz="1800" kern="0" dirty="0" smtClean="0">
                <a:solidFill>
                  <a:schemeClr val="hlink"/>
                </a:solidFill>
                <a:latin typeface="+mn-lt"/>
              </a:rPr>
              <a:t>Θα ήταν καλό να σταματήσει, διότι ταυτίζεται μαζί σας</a:t>
            </a:r>
            <a:r>
              <a:rPr lang="en-US" sz="1800" kern="0" dirty="0" smtClean="0">
                <a:solidFill>
                  <a:schemeClr val="hlink"/>
                </a:solidFill>
                <a:latin typeface="+mn-lt"/>
              </a:rPr>
              <a:t>, </a:t>
            </a:r>
            <a:r>
              <a:rPr lang="el-GR" sz="1800" kern="0" dirty="0" smtClean="0">
                <a:solidFill>
                  <a:schemeClr val="hlink"/>
                </a:solidFill>
                <a:latin typeface="+mn-lt"/>
              </a:rPr>
              <a:t>συμπεριφέρεται τώρα ανεπαρκώς</a:t>
            </a:r>
            <a:r>
              <a:rPr lang="en-US" sz="1800" kern="0" dirty="0" smtClean="0">
                <a:solidFill>
                  <a:schemeClr val="hlink"/>
                </a:solidFill>
                <a:latin typeface="+mn-lt"/>
              </a:rPr>
              <a:t>, </a:t>
            </a:r>
            <a:r>
              <a:rPr lang="el-GR" sz="1800" kern="0" dirty="0" smtClean="0">
                <a:solidFill>
                  <a:schemeClr val="hlink"/>
                </a:solidFill>
                <a:latin typeface="+mn-lt"/>
              </a:rPr>
              <a:t>όπως αισθάνεστε και σεις για τον εαυτό σας</a:t>
            </a:r>
            <a:r>
              <a:rPr lang="en-US" sz="1800" kern="0" dirty="0" smtClean="0">
                <a:solidFill>
                  <a:schemeClr val="hlink"/>
                </a:solidFill>
                <a:latin typeface="+mn-lt"/>
              </a:rPr>
              <a:t>.</a:t>
            </a:r>
            <a:r>
              <a:rPr lang="el-GR" sz="1800" kern="0" dirty="0" smtClean="0">
                <a:solidFill>
                  <a:schemeClr val="hlink"/>
                </a:solidFill>
                <a:latin typeface="+mn-lt"/>
              </a:rPr>
              <a:t> Έτσι, θέλει να είναι σαν κι εσάς, να προσκολλάται</a:t>
            </a:r>
            <a:r>
              <a:rPr lang="en-US" sz="1800" kern="0" dirty="0" smtClean="0">
                <a:solidFill>
                  <a:schemeClr val="hlink"/>
                </a:solidFill>
                <a:latin typeface="+mn-lt"/>
              </a:rPr>
              <a:t>” </a:t>
            </a:r>
            <a:endParaRPr lang="en-US" sz="1800" kern="0" dirty="0">
              <a:solidFill>
                <a:schemeClr val="hlink"/>
              </a:solidFill>
              <a:latin typeface="+mn-lt"/>
            </a:endParaRPr>
          </a:p>
          <a:p>
            <a:pPr>
              <a:spcBef>
                <a:spcPct val="20000"/>
              </a:spcBef>
              <a:buFont typeface="Wingdings" pitchFamily="2" charset="2"/>
              <a:buNone/>
              <a:defRPr/>
            </a:pPr>
            <a:endParaRPr lang="en-US" sz="1800" kern="0" dirty="0">
              <a:solidFill>
                <a:schemeClr val="hlink"/>
              </a:solidFill>
              <a:latin typeface="+mn-lt"/>
            </a:endParaRPr>
          </a:p>
          <a:p>
            <a:pPr algn="ctr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el-GR" sz="1800" kern="0" dirty="0" smtClean="0">
                <a:solidFill>
                  <a:schemeClr val="hlink"/>
                </a:solidFill>
                <a:latin typeface="+mn-lt"/>
              </a:rPr>
              <a:t>Μητέρα =</a:t>
            </a:r>
            <a:r>
              <a:rPr lang="en-US" sz="1800" kern="0" dirty="0" smtClean="0">
                <a:solidFill>
                  <a:schemeClr val="hlink"/>
                </a:solidFill>
                <a:latin typeface="+mn-lt"/>
              </a:rPr>
              <a:t> </a:t>
            </a:r>
            <a:r>
              <a:rPr lang="el-GR" sz="1800" kern="0" dirty="0" smtClean="0">
                <a:solidFill>
                  <a:schemeClr val="hlink"/>
                </a:solidFill>
                <a:latin typeface="+mn-lt"/>
              </a:rPr>
              <a:t>Κόρη </a:t>
            </a:r>
            <a:r>
              <a:rPr lang="en-US" sz="1800" kern="0" dirty="0" smtClean="0">
                <a:solidFill>
                  <a:schemeClr val="hlink"/>
                </a:solidFill>
                <a:latin typeface="+mn-lt"/>
              </a:rPr>
              <a:t>| </a:t>
            </a:r>
            <a:r>
              <a:rPr lang="el-GR" sz="1800" kern="0" dirty="0" smtClean="0">
                <a:solidFill>
                  <a:schemeClr val="hlink"/>
                </a:solidFill>
                <a:latin typeface="+mn-lt"/>
              </a:rPr>
              <a:t>Πατέρας</a:t>
            </a:r>
            <a:endParaRPr lang="en-US" sz="1800" kern="0" dirty="0">
              <a:solidFill>
                <a:schemeClr val="hlink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2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sz="4000" dirty="0" smtClean="0"/>
              <a:t>Η </a:t>
            </a:r>
            <a:r>
              <a:rPr lang="el-GR" sz="4000" dirty="0" err="1" smtClean="0"/>
              <a:t>συστημική</a:t>
            </a:r>
            <a:r>
              <a:rPr lang="el-GR" sz="4000" dirty="0" smtClean="0"/>
              <a:t> θεώρηση….</a:t>
            </a:r>
            <a:endParaRPr lang="en-US" sz="4000" dirty="0" smtClean="0"/>
          </a:p>
        </p:txBody>
      </p:sp>
      <p:sp>
        <p:nvSpPr>
          <p:cNvPr id="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981200"/>
            <a:ext cx="4038600" cy="2667000"/>
          </a:xfrm>
          <a:ln w="12700">
            <a:solidFill>
              <a:schemeClr val="hlink"/>
            </a:solidFill>
          </a:ln>
        </p:spPr>
        <p:txBody>
          <a:bodyPr/>
          <a:lstStyle/>
          <a:p>
            <a:pPr eaLnBrk="1" hangingPunct="1">
              <a:buFont typeface="Wingdings" pitchFamily="2" charset="2"/>
              <a:buChar char="v"/>
            </a:pPr>
            <a:r>
              <a:rPr lang="el-GR" sz="2400" dirty="0" smtClean="0"/>
              <a:t>Οι σχέσεις είναι ο παράγοντας της αλλαγής</a:t>
            </a:r>
            <a:endParaRPr lang="en-US" sz="2400" dirty="0" smtClean="0"/>
          </a:p>
          <a:p>
            <a:pPr eaLnBrk="1" hangingPunct="1">
              <a:buFont typeface="Wingdings" pitchFamily="2" charset="2"/>
              <a:buChar char="v"/>
            </a:pPr>
            <a:r>
              <a:rPr lang="el-GR" sz="2400" dirty="0" smtClean="0"/>
              <a:t>Υιοθετούν κυκλική θεώρηση </a:t>
            </a:r>
            <a:r>
              <a:rPr lang="en-US" sz="2400" dirty="0" smtClean="0"/>
              <a:t>(</a:t>
            </a:r>
            <a:r>
              <a:rPr lang="el-GR" sz="2400" dirty="0" smtClean="0"/>
              <a:t>το </a:t>
            </a:r>
            <a:r>
              <a:rPr lang="en-US" sz="2400" dirty="0" smtClean="0"/>
              <a:t>A </a:t>
            </a:r>
            <a:r>
              <a:rPr lang="el-GR" sz="2400" dirty="0" smtClean="0"/>
              <a:t>και το </a:t>
            </a:r>
            <a:r>
              <a:rPr lang="en-US" sz="2400" dirty="0" smtClean="0"/>
              <a:t>B</a:t>
            </a:r>
            <a:r>
              <a:rPr lang="el-GR" sz="2400" dirty="0" smtClean="0"/>
              <a:t> ταυτόχρονα επηρεάζουν το ένα το άλλο</a:t>
            </a:r>
            <a:r>
              <a:rPr lang="en-US" sz="2400" dirty="0" smtClean="0"/>
              <a:t>)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800600" y="4572000"/>
            <a:ext cx="3886200" cy="1905000"/>
          </a:xfrm>
          <a:ln w="12700">
            <a:solidFill>
              <a:schemeClr val="hlink"/>
            </a:solidFill>
          </a:ln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Char char="v"/>
            </a:pPr>
            <a:r>
              <a:rPr lang="el-GR" sz="2400" dirty="0" smtClean="0"/>
              <a:t>Ρωτούν «πως»</a:t>
            </a:r>
            <a:endParaRPr lang="en-US" sz="24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v"/>
            </a:pPr>
            <a:r>
              <a:rPr lang="el-GR" sz="2400" dirty="0" smtClean="0"/>
              <a:t>Θεραπεύουν τις αλληλεπιδράσεις μεταξύ των ατόμων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v"/>
            </a:pPr>
            <a:r>
              <a:rPr lang="el-GR" sz="2400" dirty="0" smtClean="0"/>
              <a:t>Εστιάζονται στο παρόν</a:t>
            </a:r>
            <a:endParaRPr lang="en-US" sz="2400" dirty="0" smtClean="0"/>
          </a:p>
        </p:txBody>
      </p:sp>
      <p:pic>
        <p:nvPicPr>
          <p:cNvPr id="9221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72200" y="1752600"/>
            <a:ext cx="1425575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2" name="Picture 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76400" y="4876800"/>
            <a:ext cx="1303338" cy="1303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utoUpdateAnimBg="0"/>
      <p:bldP spid="6148" grpId="0" build="p" autoUpdateAnimBg="0"/>
    </p:bld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/>
          <p:cNvSpPr txBox="1">
            <a:spLocks noChangeArrowheads="1"/>
          </p:cNvSpPr>
          <p:nvPr/>
        </p:nvSpPr>
        <p:spPr>
          <a:xfrm>
            <a:off x="304800" y="2057400"/>
            <a:ext cx="8610600" cy="4038600"/>
          </a:xfrm>
          <a:prstGeom prst="rect">
            <a:avLst/>
          </a:prstGeom>
        </p:spPr>
        <p:txBody>
          <a:bodyPr/>
          <a:lstStyle/>
          <a:p>
            <a:pPr marL="363538" lvl="1" indent="-363538">
              <a:lnSpc>
                <a:spcPct val="80000"/>
              </a:lnSpc>
              <a:buFont typeface="Arial" pitchFamily="34" charset="0"/>
              <a:buChar char="•"/>
              <a:defRPr/>
            </a:pPr>
            <a:endParaRPr lang="en-US" sz="2600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87043" name="Title 1"/>
          <p:cNvSpPr>
            <a:spLocks noGrp="1"/>
          </p:cNvSpPr>
          <p:nvPr>
            <p:ph type="title" idx="4294967295"/>
          </p:nvPr>
        </p:nvSpPr>
        <p:spPr>
          <a:xfrm>
            <a:off x="609600" y="457200"/>
            <a:ext cx="2855913" cy="1663700"/>
          </a:xfrm>
        </p:spPr>
        <p:txBody>
          <a:bodyPr anchor="b"/>
          <a:lstStyle/>
          <a:p>
            <a:pPr eaLnBrk="1" hangingPunct="1"/>
            <a:r>
              <a:rPr lang="el-GR" sz="2000" b="1" dirty="0" smtClean="0">
                <a:solidFill>
                  <a:srgbClr val="FF0000"/>
                </a:solidFill>
              </a:rPr>
              <a:t>Πιθανή θεραπευτική αντίδραση στο πρόβλημα 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</a:rPr>
              <a:t>Scapegoating</a:t>
            </a:r>
            <a:r>
              <a:rPr lang="en-US" sz="2000" b="1" dirty="0" smtClean="0">
                <a:solidFill>
                  <a:srgbClr val="FF0000"/>
                </a:solidFill>
              </a:rPr>
              <a:t>* </a:t>
            </a:r>
            <a:r>
              <a:rPr lang="el-GR" sz="2000" b="1" dirty="0" smtClean="0">
                <a:solidFill>
                  <a:srgbClr val="FF0000"/>
                </a:solidFill>
              </a:rPr>
              <a:t>στην οικογένεια </a:t>
            </a:r>
            <a:r>
              <a:rPr lang="en-US" sz="2000" b="1" dirty="0" smtClean="0">
                <a:solidFill>
                  <a:srgbClr val="FF0000"/>
                </a:solidFill>
              </a:rPr>
              <a:t>Fletcher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4294967295"/>
          </p:nvPr>
        </p:nvSpPr>
        <p:spPr>
          <a:xfrm>
            <a:off x="3733800" y="304800"/>
            <a:ext cx="4876800" cy="5364163"/>
          </a:xfrm>
        </p:spPr>
        <p:txBody>
          <a:bodyPr/>
          <a:lstStyle/>
          <a:p>
            <a:pPr eaLnBrk="1" hangingPunct="1"/>
            <a:r>
              <a:rPr lang="el-GR" dirty="0" smtClean="0">
                <a:solidFill>
                  <a:srgbClr val="0000FF"/>
                </a:solidFill>
              </a:rPr>
              <a:t>Δομικός θεραπευτής</a:t>
            </a:r>
            <a:r>
              <a:rPr lang="en-US" dirty="0" smtClean="0">
                <a:solidFill>
                  <a:srgbClr val="0000FF"/>
                </a:solidFill>
              </a:rPr>
              <a:t>: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dirty="0" smtClean="0">
                <a:solidFill>
                  <a:srgbClr val="0000FF"/>
                </a:solidFill>
              </a:rPr>
              <a:t>	</a:t>
            </a:r>
          </a:p>
          <a:p>
            <a:pPr marL="176213" indent="-176213" eaLnBrk="1" hangingPunct="1">
              <a:buFont typeface="Wingdings" pitchFamily="2" charset="2"/>
              <a:buNone/>
            </a:pPr>
            <a:r>
              <a:rPr lang="en-US" dirty="0" smtClean="0">
                <a:solidFill>
                  <a:srgbClr val="0000FF"/>
                </a:solidFill>
              </a:rPr>
              <a:t>“</a:t>
            </a:r>
            <a:r>
              <a:rPr lang="el-GR" dirty="0" smtClean="0">
                <a:solidFill>
                  <a:srgbClr val="0000FF"/>
                </a:solidFill>
              </a:rPr>
              <a:t>Μόνο ο </a:t>
            </a:r>
            <a:r>
              <a:rPr lang="en-US" dirty="0" smtClean="0">
                <a:solidFill>
                  <a:srgbClr val="0000FF"/>
                </a:solidFill>
              </a:rPr>
              <a:t>Irving </a:t>
            </a:r>
            <a:r>
              <a:rPr lang="el-GR" dirty="0" smtClean="0">
                <a:solidFill>
                  <a:srgbClr val="0000FF"/>
                </a:solidFill>
              </a:rPr>
              <a:t>δεν έχει  πει έως τώρα τίποτε</a:t>
            </a:r>
            <a:r>
              <a:rPr lang="en-US" dirty="0" smtClean="0">
                <a:solidFill>
                  <a:srgbClr val="0000FF"/>
                </a:solidFill>
              </a:rPr>
              <a:t>.</a:t>
            </a:r>
            <a:r>
              <a:rPr lang="el-GR" dirty="0" smtClean="0">
                <a:solidFill>
                  <a:srgbClr val="0000FF"/>
                </a:solidFill>
              </a:rPr>
              <a:t> Ποιος μπορεί να πάρει το μέρος του;</a:t>
            </a:r>
            <a:r>
              <a:rPr lang="en-US" dirty="0" smtClean="0">
                <a:solidFill>
                  <a:srgbClr val="0000FF"/>
                </a:solidFill>
              </a:rPr>
              <a:t>”</a:t>
            </a:r>
          </a:p>
        </p:txBody>
      </p:sp>
      <p:sp>
        <p:nvSpPr>
          <p:cNvPr id="6" name="Text Placeholder 3"/>
          <p:cNvSpPr txBox="1">
            <a:spLocks/>
          </p:cNvSpPr>
          <p:nvPr/>
        </p:nvSpPr>
        <p:spPr bwMode="auto">
          <a:xfrm>
            <a:off x="381000" y="2362200"/>
            <a:ext cx="32004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el-GR" sz="2000" kern="0" dirty="0" smtClean="0">
                <a:solidFill>
                  <a:schemeClr val="hlink"/>
                </a:solidFill>
                <a:latin typeface="+mn-lt"/>
              </a:rPr>
              <a:t>Πρόβλημα</a:t>
            </a:r>
            <a:r>
              <a:rPr lang="en-US" sz="2000" kern="0" dirty="0" smtClean="0">
                <a:solidFill>
                  <a:schemeClr val="hlink"/>
                </a:solidFill>
                <a:latin typeface="+mn-lt"/>
              </a:rPr>
              <a:t>:</a:t>
            </a:r>
            <a:r>
              <a:rPr lang="el-GR" sz="2000" kern="0" dirty="0" smtClean="0">
                <a:solidFill>
                  <a:schemeClr val="hlink"/>
                </a:solidFill>
                <a:latin typeface="+mn-lt"/>
              </a:rPr>
              <a:t> Δημιουργία αποδιοπομπαίου τράγου.</a:t>
            </a:r>
            <a:endParaRPr lang="en-US" sz="2000" kern="0" dirty="0">
              <a:solidFill>
                <a:schemeClr val="hlink"/>
              </a:solidFill>
              <a:latin typeface="+mn-lt"/>
            </a:endParaRPr>
          </a:p>
          <a:p>
            <a:pPr>
              <a:spcBef>
                <a:spcPct val="20000"/>
              </a:spcBef>
              <a:buFont typeface="Wingdings" pitchFamily="2" charset="2"/>
              <a:buNone/>
              <a:defRPr/>
            </a:pPr>
            <a:endParaRPr lang="en-US" sz="2000" kern="0" dirty="0">
              <a:solidFill>
                <a:schemeClr val="hlink"/>
              </a:solidFill>
              <a:latin typeface="+mn-lt"/>
            </a:endParaRPr>
          </a:p>
          <a:p>
            <a:pPr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el-GR" sz="2000" kern="0" dirty="0" smtClean="0">
                <a:solidFill>
                  <a:schemeClr val="hlink"/>
                </a:solidFill>
                <a:latin typeface="+mn-lt"/>
              </a:rPr>
              <a:t>Άλλου τύπου θεραπευτής</a:t>
            </a:r>
            <a:r>
              <a:rPr lang="en-US" sz="2000" kern="0" dirty="0" smtClean="0">
                <a:solidFill>
                  <a:schemeClr val="hlink"/>
                </a:solidFill>
                <a:latin typeface="+mn-lt"/>
              </a:rPr>
              <a:t>:</a:t>
            </a:r>
            <a:endParaRPr lang="en-US" sz="2000" kern="0" dirty="0">
              <a:solidFill>
                <a:schemeClr val="hlink"/>
              </a:solidFill>
              <a:latin typeface="+mn-lt"/>
            </a:endParaRPr>
          </a:p>
          <a:p>
            <a:pPr algn="ctr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en-US" sz="2000" kern="0" dirty="0">
                <a:solidFill>
                  <a:schemeClr val="hlink"/>
                </a:solidFill>
                <a:latin typeface="+mn-lt"/>
              </a:rPr>
              <a:t>“Irving, </a:t>
            </a:r>
            <a:r>
              <a:rPr lang="el-GR" sz="2000" kern="0" dirty="0" smtClean="0">
                <a:solidFill>
                  <a:schemeClr val="hlink"/>
                </a:solidFill>
                <a:latin typeface="+mn-lt"/>
              </a:rPr>
              <a:t>θα πρέπει να έχεις θυμώσει πολύ με όλο αυτό που συμβαίνει</a:t>
            </a:r>
            <a:r>
              <a:rPr lang="en-US" sz="2000" kern="0" dirty="0" smtClean="0">
                <a:solidFill>
                  <a:schemeClr val="hlink"/>
                </a:solidFill>
                <a:latin typeface="+mn-lt"/>
              </a:rPr>
              <a:t>”</a:t>
            </a:r>
            <a:endParaRPr lang="en-US" sz="2000" kern="0" dirty="0">
              <a:solidFill>
                <a:schemeClr val="hlink"/>
              </a:solidFill>
              <a:latin typeface="+mn-lt"/>
            </a:endParaRPr>
          </a:p>
          <a:p>
            <a:pPr algn="ctr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el-GR" sz="2000" kern="0" dirty="0" smtClean="0">
                <a:solidFill>
                  <a:schemeClr val="hlink"/>
                </a:solidFill>
                <a:latin typeface="+mn-lt"/>
              </a:rPr>
              <a:t>Ή</a:t>
            </a:r>
            <a:endParaRPr lang="en-US" sz="2000" kern="0" dirty="0">
              <a:solidFill>
                <a:schemeClr val="hlink"/>
              </a:solidFill>
              <a:latin typeface="+mn-lt"/>
            </a:endParaRPr>
          </a:p>
          <a:p>
            <a:pPr algn="ctr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en-US" sz="2000" kern="0" dirty="0">
                <a:solidFill>
                  <a:schemeClr val="hlink"/>
                </a:solidFill>
                <a:latin typeface="+mn-lt"/>
              </a:rPr>
              <a:t>“Irving, </a:t>
            </a:r>
            <a:r>
              <a:rPr lang="el-GR" sz="2000" i="1" kern="0" dirty="0" smtClean="0">
                <a:solidFill>
                  <a:schemeClr val="hlink"/>
                </a:solidFill>
                <a:latin typeface="+mn-lt"/>
              </a:rPr>
              <a:t>με</a:t>
            </a:r>
            <a:r>
              <a:rPr lang="el-GR" sz="2000" kern="0" dirty="0" smtClean="0">
                <a:solidFill>
                  <a:schemeClr val="hlink"/>
                </a:solidFill>
                <a:latin typeface="+mn-lt"/>
              </a:rPr>
              <a:t> ενδιαφέρει να μάθω τι σκέφτεσαι για αυτό που</a:t>
            </a:r>
            <a:r>
              <a:rPr lang="el-GR" sz="2000" kern="0" dirty="0" smtClean="0">
                <a:solidFill>
                  <a:schemeClr val="hlink"/>
                </a:solidFill>
              </a:rPr>
              <a:t> συμβαίνει</a:t>
            </a:r>
            <a:r>
              <a:rPr lang="en-US" sz="2000" kern="0" dirty="0" smtClean="0">
                <a:solidFill>
                  <a:schemeClr val="hlink"/>
                </a:solidFill>
                <a:latin typeface="+mn-lt"/>
              </a:rPr>
              <a:t>”</a:t>
            </a:r>
            <a:endParaRPr lang="en-US" sz="2000" kern="0" dirty="0">
              <a:solidFill>
                <a:schemeClr val="hlink"/>
              </a:solidFill>
              <a:latin typeface="+mn-lt"/>
            </a:endParaRPr>
          </a:p>
        </p:txBody>
      </p:sp>
      <p:sp>
        <p:nvSpPr>
          <p:cNvPr id="87046" name="Title 1"/>
          <p:cNvSpPr>
            <a:spLocks noGrp="1"/>
          </p:cNvSpPr>
          <p:nvPr>
            <p:ph type="title" idx="4294967295"/>
          </p:nvPr>
        </p:nvSpPr>
        <p:spPr>
          <a:xfrm>
            <a:off x="3733800" y="4191000"/>
            <a:ext cx="4953000" cy="2133600"/>
          </a:xfrm>
        </p:spPr>
        <p:txBody>
          <a:bodyPr anchor="b"/>
          <a:lstStyle/>
          <a:p>
            <a:pPr eaLnBrk="1" hangingPunct="1"/>
            <a:r>
              <a:rPr lang="en-US" sz="1800" dirty="0" smtClean="0">
                <a:solidFill>
                  <a:srgbClr val="FF0000"/>
                </a:solidFill>
              </a:rPr>
              <a:t>* </a:t>
            </a:r>
            <a:r>
              <a:rPr lang="en-US" sz="1800" dirty="0" err="1" smtClean="0">
                <a:solidFill>
                  <a:srgbClr val="FF0000"/>
                </a:solidFill>
              </a:rPr>
              <a:t>Scapegoating</a:t>
            </a:r>
            <a:r>
              <a:rPr lang="en-US" sz="1800" dirty="0" smtClean="0">
                <a:solidFill>
                  <a:srgbClr val="FF0000"/>
                </a:solidFill>
              </a:rPr>
              <a:t>: </a:t>
            </a:r>
            <a:r>
              <a:rPr lang="el-GR" sz="1800" dirty="0" smtClean="0">
                <a:solidFill>
                  <a:srgbClr val="00B050"/>
                </a:solidFill>
              </a:rPr>
              <a:t>Συχνά οι οικογένειες κάνουν ένα μέλος τους αποδιοπομπαίο τράγο για όλα τα προβλήματα της. Το άτομο αυτό μπορεί να έχει δυσκολίες, αλλά κατηγορείται υπερβολικά, καθώς εμφανίζει τα συμπτώματα ενός μη-υγιούς οικογενειακού περιβάλλοντος ή έχει μία καλόπιστη ασθένεια.</a:t>
            </a:r>
            <a:endParaRPr lang="en-US" sz="18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/>
          <p:cNvSpPr txBox="1">
            <a:spLocks noChangeArrowheads="1"/>
          </p:cNvSpPr>
          <p:nvPr/>
        </p:nvSpPr>
        <p:spPr>
          <a:xfrm>
            <a:off x="304800" y="2057400"/>
            <a:ext cx="8610600" cy="4038600"/>
          </a:xfrm>
          <a:prstGeom prst="rect">
            <a:avLst/>
          </a:prstGeom>
        </p:spPr>
        <p:txBody>
          <a:bodyPr/>
          <a:lstStyle/>
          <a:p>
            <a:pPr marL="363538" lvl="1" indent="-363538">
              <a:lnSpc>
                <a:spcPct val="80000"/>
              </a:lnSpc>
              <a:buFont typeface="Arial" pitchFamily="34" charset="0"/>
              <a:buChar char="•"/>
              <a:defRPr/>
            </a:pPr>
            <a:endParaRPr lang="en-US" sz="2600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88067" name="Title 4"/>
          <p:cNvSpPr>
            <a:spLocks noGrp="1"/>
          </p:cNvSpPr>
          <p:nvPr>
            <p:ph type="title" idx="4294967295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pPr eaLnBrk="1" hangingPunct="1"/>
            <a:r>
              <a:rPr lang="el-GR" sz="4000" dirty="0" smtClean="0">
                <a:solidFill>
                  <a:srgbClr val="FF0000"/>
                </a:solidFill>
              </a:rPr>
              <a:t>Πιθανές θεραπευτικές παρεμβάσεις στην οικογένεια </a:t>
            </a:r>
            <a:r>
              <a:rPr lang="en-US" sz="4000" dirty="0" smtClean="0">
                <a:solidFill>
                  <a:srgbClr val="FF0000"/>
                </a:solidFill>
              </a:rPr>
              <a:t>Fletcher</a:t>
            </a:r>
          </a:p>
        </p:txBody>
      </p:sp>
      <p:sp>
        <p:nvSpPr>
          <p:cNvPr id="8" name="Content Placeholder 5"/>
          <p:cNvSpPr>
            <a:spLocks noGrp="1"/>
          </p:cNvSpPr>
          <p:nvPr>
            <p:ph idx="4294967295"/>
          </p:nvPr>
        </p:nvSpPr>
        <p:spPr>
          <a:xfrm>
            <a:off x="457200" y="1981200"/>
            <a:ext cx="8229600" cy="3886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>
                <a:solidFill>
                  <a:srgbClr val="0000FF"/>
                </a:solidFill>
              </a:rPr>
              <a:t>ACCOMMODATION</a:t>
            </a:r>
          </a:p>
          <a:p>
            <a:pPr lvl="1" eaLnBrk="1" hangingPunct="1">
              <a:lnSpc>
                <a:spcPct val="90000"/>
              </a:lnSpc>
            </a:pPr>
            <a:r>
              <a:rPr lang="el-GR" sz="2600" dirty="0" smtClean="0">
                <a:solidFill>
                  <a:srgbClr val="00B050"/>
                </a:solidFill>
              </a:rPr>
              <a:t>«κα </a:t>
            </a:r>
            <a:r>
              <a:rPr lang="en-US" sz="2600" dirty="0" smtClean="0">
                <a:solidFill>
                  <a:srgbClr val="00B050"/>
                </a:solidFill>
              </a:rPr>
              <a:t>Fletcher, </a:t>
            </a:r>
            <a:r>
              <a:rPr lang="el-GR" sz="2600" dirty="0" smtClean="0">
                <a:solidFill>
                  <a:srgbClr val="00B050"/>
                </a:solidFill>
              </a:rPr>
              <a:t>αναρωτιέμαι εάν θα μπορούσατε να δείτε την πλευρά του</a:t>
            </a:r>
            <a:r>
              <a:rPr lang="en-US" sz="2600" dirty="0" smtClean="0">
                <a:solidFill>
                  <a:srgbClr val="00B050"/>
                </a:solidFill>
              </a:rPr>
              <a:t> Irving</a:t>
            </a:r>
            <a:r>
              <a:rPr lang="el-GR" sz="2600" dirty="0" smtClean="0">
                <a:solidFill>
                  <a:srgbClr val="00B050"/>
                </a:solidFill>
              </a:rPr>
              <a:t> σ’ αυτή την ιστορία;»</a:t>
            </a:r>
            <a:endParaRPr lang="en-US" sz="2600" dirty="0" smtClean="0">
              <a:solidFill>
                <a:srgbClr val="0000FF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l-GR" dirty="0" smtClean="0">
                <a:solidFill>
                  <a:srgbClr val="0000FF"/>
                </a:solidFill>
              </a:rPr>
              <a:t>Αναδόμηση των συμμαχιών</a:t>
            </a:r>
            <a:endParaRPr lang="en-US" dirty="0" smtClean="0">
              <a:solidFill>
                <a:srgbClr val="0000FF"/>
              </a:solidFill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sz="2600" dirty="0" smtClean="0">
                <a:solidFill>
                  <a:srgbClr val="00B050"/>
                </a:solidFill>
              </a:rPr>
              <a:t>“</a:t>
            </a:r>
            <a:r>
              <a:rPr lang="el-GR" sz="2600" dirty="0" smtClean="0">
                <a:solidFill>
                  <a:srgbClr val="00B050"/>
                </a:solidFill>
              </a:rPr>
              <a:t>κ</a:t>
            </a:r>
            <a:r>
              <a:rPr lang="en-US" sz="2600" dirty="0" smtClean="0">
                <a:solidFill>
                  <a:srgbClr val="00B050"/>
                </a:solidFill>
              </a:rPr>
              <a:t>. Fletcher,</a:t>
            </a:r>
            <a:r>
              <a:rPr lang="el-GR" sz="2600" dirty="0" smtClean="0">
                <a:solidFill>
                  <a:srgbClr val="00B050"/>
                </a:solidFill>
              </a:rPr>
              <a:t> ίσως εσύ και ο </a:t>
            </a:r>
            <a:r>
              <a:rPr lang="en-US" sz="2600" dirty="0" smtClean="0">
                <a:solidFill>
                  <a:srgbClr val="00B050"/>
                </a:solidFill>
              </a:rPr>
              <a:t>Irving </a:t>
            </a:r>
            <a:r>
              <a:rPr lang="el-GR" sz="2600" dirty="0" smtClean="0">
                <a:solidFill>
                  <a:srgbClr val="00B050"/>
                </a:solidFill>
              </a:rPr>
              <a:t>θα μπορούσατε να συζητήσετε τη δική του πλευρά / άποψη</a:t>
            </a:r>
            <a:r>
              <a:rPr lang="en-US" sz="2600" dirty="0" smtClean="0">
                <a:solidFill>
                  <a:srgbClr val="00B050"/>
                </a:solidFill>
              </a:rPr>
              <a:t>”</a:t>
            </a:r>
            <a:r>
              <a:rPr lang="el-GR" sz="2600" dirty="0" smtClean="0">
                <a:solidFill>
                  <a:srgbClr val="00B050"/>
                </a:solidFill>
              </a:rPr>
              <a:t>.</a:t>
            </a:r>
            <a:endParaRPr lang="en-US" sz="2600" dirty="0" smtClean="0">
              <a:solidFill>
                <a:srgbClr val="00B050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l-GR" dirty="0" smtClean="0">
                <a:solidFill>
                  <a:srgbClr val="0000FF"/>
                </a:solidFill>
              </a:rPr>
              <a:t>Αναδόμηση της ιεραρχίας</a:t>
            </a:r>
            <a:endParaRPr lang="en-US" dirty="0" smtClean="0">
              <a:solidFill>
                <a:srgbClr val="0000FF"/>
              </a:solidFill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sz="2600" dirty="0" smtClean="0">
                <a:solidFill>
                  <a:srgbClr val="00B050"/>
                </a:solidFill>
              </a:rPr>
              <a:t>“</a:t>
            </a:r>
            <a:r>
              <a:rPr lang="el-GR" sz="2600" dirty="0" smtClean="0">
                <a:solidFill>
                  <a:srgbClr val="00B050"/>
                </a:solidFill>
              </a:rPr>
              <a:t>κ</a:t>
            </a:r>
            <a:r>
              <a:rPr lang="en-US" sz="2600" dirty="0" smtClean="0">
                <a:solidFill>
                  <a:srgbClr val="00B050"/>
                </a:solidFill>
              </a:rPr>
              <a:t>. Fletcher, </a:t>
            </a:r>
            <a:r>
              <a:rPr lang="el-GR" sz="2600" dirty="0" smtClean="0">
                <a:solidFill>
                  <a:srgbClr val="00B050"/>
                </a:solidFill>
              </a:rPr>
              <a:t>ίσως θα μπορούσατε να κάνετε τη γυναίκα σας να μάθει περισσότερα για την  άποψη του γιου σας σ’ αυτό το θέμα</a:t>
            </a:r>
            <a:r>
              <a:rPr lang="en-US" sz="2600" dirty="0" smtClean="0">
                <a:solidFill>
                  <a:srgbClr val="00B050"/>
                </a:solidFill>
              </a:rPr>
              <a:t>.”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1295400"/>
          </a:xfrm>
        </p:spPr>
        <p:txBody>
          <a:bodyPr/>
          <a:lstStyle/>
          <a:p>
            <a:pPr eaLnBrk="1" hangingPunct="1"/>
            <a:r>
              <a:rPr lang="el-GR" sz="3300" dirty="0" smtClean="0"/>
              <a:t>Στρατηγική ή Οικογενειακή θεραπεία επικεντρωμένη στη λύση του προβλήματος</a:t>
            </a:r>
            <a:endParaRPr lang="en-US" sz="3300" dirty="0" smtClean="0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304800" y="1981200"/>
            <a:ext cx="57912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l-GR" sz="2800" kern="0" dirty="0" smtClean="0">
                <a:solidFill>
                  <a:srgbClr val="0070C0"/>
                </a:solidFill>
                <a:latin typeface="+mn-lt"/>
              </a:rPr>
              <a:t>Σχετίζεται με τον </a:t>
            </a:r>
            <a:r>
              <a:rPr lang="en-US" sz="2800" kern="0" dirty="0" smtClean="0">
                <a:solidFill>
                  <a:srgbClr val="0070C0"/>
                </a:solidFill>
                <a:latin typeface="+mn-lt"/>
              </a:rPr>
              <a:t>Jay </a:t>
            </a:r>
            <a:r>
              <a:rPr lang="en-US" sz="2800" kern="0" dirty="0">
                <a:solidFill>
                  <a:srgbClr val="0070C0"/>
                </a:solidFill>
                <a:latin typeface="+mn-lt"/>
              </a:rPr>
              <a:t>Haley &amp; </a:t>
            </a:r>
            <a:r>
              <a:rPr lang="el-GR" sz="2800" kern="0" dirty="0" smtClean="0">
                <a:solidFill>
                  <a:srgbClr val="0070C0"/>
                </a:solidFill>
                <a:latin typeface="+mn-lt"/>
              </a:rPr>
              <a:t>την ομάδα του Μιλάνου</a:t>
            </a:r>
            <a:r>
              <a:rPr lang="en-US" sz="2800" kern="0" dirty="0" smtClean="0">
                <a:solidFill>
                  <a:srgbClr val="0070C0"/>
                </a:solidFill>
                <a:latin typeface="+mn-lt"/>
              </a:rPr>
              <a:t>.</a:t>
            </a:r>
            <a:endParaRPr lang="en-US" sz="2800" kern="0" dirty="0">
              <a:solidFill>
                <a:srgbClr val="0070C0"/>
              </a:solidFill>
              <a:latin typeface="+mn-lt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l-GR" sz="2800" smtClean="0">
                <a:solidFill>
                  <a:srgbClr val="0070C0"/>
                </a:solidFill>
                <a:latin typeface="+mn-lt"/>
              </a:rPr>
              <a:t>Η Στρατηγική οικογενειακή </a:t>
            </a:r>
            <a:r>
              <a:rPr lang="el-GR" sz="2800" dirty="0" smtClean="0">
                <a:solidFill>
                  <a:srgbClr val="0070C0"/>
                </a:solidFill>
                <a:latin typeface="+mn-lt"/>
              </a:rPr>
              <a:t>συμβουλευτική είναι σύντομης διάρκειας</a:t>
            </a:r>
            <a:r>
              <a:rPr lang="en-US" sz="2800" dirty="0" smtClean="0">
                <a:solidFill>
                  <a:srgbClr val="0070C0"/>
                </a:solidFill>
                <a:latin typeface="+mn-lt"/>
              </a:rPr>
              <a:t> </a:t>
            </a:r>
            <a:r>
              <a:rPr lang="en-US" sz="2800" dirty="0">
                <a:solidFill>
                  <a:srgbClr val="0070C0"/>
                </a:solidFill>
                <a:latin typeface="+mn-lt"/>
              </a:rPr>
              <a:t>(</a:t>
            </a:r>
            <a:r>
              <a:rPr lang="en-US" sz="2800" dirty="0" smtClean="0">
                <a:solidFill>
                  <a:srgbClr val="0070C0"/>
                </a:solidFill>
                <a:latin typeface="+mn-lt"/>
              </a:rPr>
              <a:t>10 </a:t>
            </a:r>
            <a:r>
              <a:rPr lang="el-GR" sz="2800" dirty="0" smtClean="0">
                <a:solidFill>
                  <a:srgbClr val="0070C0"/>
                </a:solidFill>
                <a:latin typeface="+mn-lt"/>
              </a:rPr>
              <a:t>συνεδρίες</a:t>
            </a:r>
            <a:r>
              <a:rPr lang="en-US" sz="2800" dirty="0" smtClean="0">
                <a:solidFill>
                  <a:srgbClr val="0070C0"/>
                </a:solidFill>
                <a:latin typeface="+mn-lt"/>
              </a:rPr>
              <a:t>).  </a:t>
            </a:r>
            <a:r>
              <a:rPr lang="el-GR" sz="2800" dirty="0" smtClean="0">
                <a:solidFill>
                  <a:srgbClr val="0070C0"/>
                </a:solidFill>
                <a:latin typeface="+mn-lt"/>
              </a:rPr>
              <a:t>Μερικές φορές ονομάζεται </a:t>
            </a:r>
            <a:r>
              <a:rPr lang="en-US" sz="2800" i="1" dirty="0" smtClean="0">
                <a:solidFill>
                  <a:srgbClr val="0070C0"/>
                </a:solidFill>
                <a:latin typeface="+mn-lt"/>
              </a:rPr>
              <a:t>brief </a:t>
            </a:r>
            <a:r>
              <a:rPr lang="en-US" sz="2800" i="1" dirty="0">
                <a:solidFill>
                  <a:srgbClr val="0070C0"/>
                </a:solidFill>
                <a:latin typeface="+mn-lt"/>
              </a:rPr>
              <a:t>family counseling</a:t>
            </a:r>
            <a:r>
              <a:rPr lang="en-US" sz="2800" dirty="0">
                <a:solidFill>
                  <a:srgbClr val="0070C0"/>
                </a:solidFill>
                <a:latin typeface="+mn-lt"/>
              </a:rPr>
              <a:t>.</a:t>
            </a: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l-GR" sz="2800" kern="0" dirty="0" smtClean="0">
                <a:solidFill>
                  <a:srgbClr val="0070C0"/>
                </a:solidFill>
                <a:latin typeface="+mn-lt"/>
              </a:rPr>
              <a:t>Θεωρεί τον χειρισμό (</a:t>
            </a:r>
            <a:r>
              <a:rPr lang="en-US" sz="2800" kern="0" dirty="0" smtClean="0">
                <a:solidFill>
                  <a:srgbClr val="0070C0"/>
                </a:solidFill>
                <a:latin typeface="+mn-lt"/>
              </a:rPr>
              <a:t>manipulation</a:t>
            </a:r>
            <a:r>
              <a:rPr lang="el-GR" sz="2800" kern="0" dirty="0" smtClean="0">
                <a:solidFill>
                  <a:srgbClr val="0070C0"/>
                </a:solidFill>
                <a:latin typeface="+mn-lt"/>
              </a:rPr>
              <a:t>) αναπόφευκτο όταν κάποιος είναι σε μία σχέση</a:t>
            </a:r>
            <a:r>
              <a:rPr lang="en-US" sz="2800" kern="0" dirty="0" smtClean="0">
                <a:solidFill>
                  <a:srgbClr val="0070C0"/>
                </a:solidFill>
                <a:latin typeface="+mn-lt"/>
              </a:rPr>
              <a:t>.</a:t>
            </a:r>
            <a:endParaRPr lang="en-US" sz="2800" kern="0" dirty="0">
              <a:solidFill>
                <a:srgbClr val="0070C0"/>
              </a:solidFill>
              <a:latin typeface="+mn-lt"/>
            </a:endParaRPr>
          </a:p>
          <a:p>
            <a:pPr marL="342900" indent="-342900">
              <a:spcBef>
                <a:spcPct val="20000"/>
              </a:spcBef>
              <a:defRPr/>
            </a:pPr>
            <a:endParaRPr lang="en-US" sz="2800" kern="0" dirty="0">
              <a:solidFill>
                <a:srgbClr val="0070C0"/>
              </a:solidFill>
              <a:latin typeface="+mn-lt"/>
            </a:endParaRPr>
          </a:p>
        </p:txBody>
      </p:sp>
      <p:pic>
        <p:nvPicPr>
          <p:cNvPr id="89092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48400" y="4876800"/>
            <a:ext cx="2286000" cy="165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9093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96000" y="1981200"/>
            <a:ext cx="2236788" cy="233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447800"/>
          </a:xfrm>
        </p:spPr>
        <p:txBody>
          <a:bodyPr/>
          <a:lstStyle/>
          <a:p>
            <a:pPr eaLnBrk="1" hangingPunct="1"/>
            <a:r>
              <a:rPr lang="el-GR" sz="3800" dirty="0" smtClean="0"/>
              <a:t>Στρατηγική Οικογενειακή θεραπεία</a:t>
            </a:r>
            <a:r>
              <a:rPr lang="en-US" sz="3800" dirty="0" smtClean="0"/>
              <a:t>:</a:t>
            </a:r>
            <a:br>
              <a:rPr lang="en-US" sz="3800" dirty="0" smtClean="0"/>
            </a:br>
            <a:r>
              <a:rPr lang="el-GR" sz="3800" dirty="0" smtClean="0"/>
              <a:t>Βασικές έννοιες</a:t>
            </a:r>
            <a:endParaRPr lang="en-US" sz="3800" dirty="0" smtClean="0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685800" y="1981200"/>
            <a:ext cx="38100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l-GR" sz="2800" kern="0" dirty="0" smtClean="0">
                <a:solidFill>
                  <a:schemeClr val="hlink"/>
                </a:solidFill>
                <a:latin typeface="+mn-lt"/>
              </a:rPr>
              <a:t>Οι άνθρωποι συμπεριφέρονται με τρόπους συνεπείς με τα εννοιολογικά τους πλαίσια (</a:t>
            </a:r>
            <a:r>
              <a:rPr lang="en-US" sz="2800" i="1" kern="0" dirty="0" smtClean="0">
                <a:solidFill>
                  <a:schemeClr val="hlink"/>
                </a:solidFill>
                <a:latin typeface="+mn-lt"/>
              </a:rPr>
              <a:t>conceptual frames</a:t>
            </a:r>
            <a:r>
              <a:rPr lang="el-GR" sz="2800" kern="0" dirty="0" smtClean="0">
                <a:solidFill>
                  <a:schemeClr val="hlink"/>
                </a:solidFill>
                <a:latin typeface="+mn-lt"/>
              </a:rPr>
              <a:t>).</a:t>
            </a:r>
            <a:r>
              <a:rPr lang="el-GR" sz="2800" b="1" i="1" kern="0" dirty="0" smtClean="0">
                <a:solidFill>
                  <a:schemeClr val="hlink"/>
                </a:solidFill>
                <a:latin typeface="+mn-lt"/>
              </a:rPr>
              <a:t> </a:t>
            </a:r>
            <a:r>
              <a:rPr lang="el-GR" sz="2800" kern="0" dirty="0" smtClean="0">
                <a:solidFill>
                  <a:schemeClr val="hlink"/>
                </a:solidFill>
                <a:latin typeface="+mn-lt"/>
              </a:rPr>
              <a:t>Έτσι, η  αλλαγή του ορισμού ενός προβλήματος</a:t>
            </a:r>
            <a:r>
              <a:rPr lang="en-US" sz="2800" kern="0" dirty="0" smtClean="0">
                <a:solidFill>
                  <a:schemeClr val="hlink"/>
                </a:solidFill>
                <a:latin typeface="+mn-lt"/>
              </a:rPr>
              <a:t>,</a:t>
            </a:r>
            <a:r>
              <a:rPr lang="el-GR" sz="2800" kern="0" dirty="0" smtClean="0">
                <a:solidFill>
                  <a:schemeClr val="hlink"/>
                </a:solidFill>
                <a:latin typeface="+mn-lt"/>
              </a:rPr>
              <a:t> φέρνει την αλλαγή του προβλήματος</a:t>
            </a:r>
            <a:endParaRPr lang="en-US" sz="2800" kern="0" dirty="0">
              <a:solidFill>
                <a:schemeClr val="hlink"/>
              </a:solidFill>
              <a:latin typeface="+mn-lt"/>
            </a:endParaRPr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4572000" y="1981200"/>
            <a:ext cx="3962400" cy="4114800"/>
          </a:xfrm>
          <a:prstGeom prst="rect">
            <a:avLst/>
          </a:prstGeom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l-GR" sz="2800" kern="0" dirty="0" smtClean="0">
                <a:solidFill>
                  <a:schemeClr val="hlink"/>
                </a:solidFill>
                <a:latin typeface="+mn-lt"/>
              </a:rPr>
              <a:t>Οι οικογένειες με ένα μέλος που εμφανίζει συμπτώματα δεν έχουν πρόσβαση σε </a:t>
            </a:r>
            <a:r>
              <a:rPr lang="el-GR" sz="2800" u="sng" kern="0" dirty="0" smtClean="0">
                <a:solidFill>
                  <a:schemeClr val="hlink"/>
                </a:solidFill>
                <a:latin typeface="+mn-lt"/>
              </a:rPr>
              <a:t>εναλλακτικά </a:t>
            </a:r>
            <a:r>
              <a:rPr lang="el-GR" sz="2800" kern="0" dirty="0" smtClean="0">
                <a:solidFill>
                  <a:schemeClr val="hlink"/>
                </a:solidFill>
              </a:rPr>
              <a:t>εννοιολογικά πλαίσια</a:t>
            </a:r>
            <a:r>
              <a:rPr lang="en-US" sz="2800" kern="0" dirty="0" smtClean="0">
                <a:solidFill>
                  <a:schemeClr val="hlink"/>
                </a:solidFill>
                <a:latin typeface="+mn-lt"/>
              </a:rPr>
              <a:t>.</a:t>
            </a:r>
            <a:endParaRPr lang="en-US" sz="2800" kern="0" dirty="0">
              <a:solidFill>
                <a:schemeClr val="hlink"/>
              </a:solidFill>
              <a:latin typeface="+mn-lt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l-GR" sz="2800" kern="0" dirty="0" smtClean="0">
                <a:solidFill>
                  <a:schemeClr val="hlink"/>
                </a:solidFill>
                <a:latin typeface="+mn-lt"/>
              </a:rPr>
              <a:t>Έτσι</a:t>
            </a:r>
            <a:r>
              <a:rPr lang="en-US" sz="2800" kern="0" dirty="0" smtClean="0">
                <a:solidFill>
                  <a:schemeClr val="hlink"/>
                </a:solidFill>
                <a:latin typeface="+mn-lt"/>
              </a:rPr>
              <a:t>, </a:t>
            </a:r>
            <a:r>
              <a:rPr lang="el-GR" sz="2800" kern="0" dirty="0" smtClean="0">
                <a:solidFill>
                  <a:schemeClr val="hlink"/>
                </a:solidFill>
                <a:latin typeface="+mn-lt"/>
              </a:rPr>
              <a:t>τα </a:t>
            </a:r>
            <a:r>
              <a:rPr lang="el-GR" sz="2800" kern="0" dirty="0" smtClean="0">
                <a:solidFill>
                  <a:schemeClr val="hlink"/>
                </a:solidFill>
              </a:rPr>
              <a:t>συμπτώματα έχουν έννοια μέσα στο πλαίσιο που συμβαίνουν</a:t>
            </a:r>
            <a:r>
              <a:rPr lang="en-US" sz="2800" kern="0" dirty="0" smtClean="0">
                <a:solidFill>
                  <a:schemeClr val="hlink"/>
                </a:solidFill>
                <a:latin typeface="+mn-lt"/>
              </a:rPr>
              <a:t>.</a:t>
            </a:r>
            <a:endParaRPr lang="en-US" sz="2800" kern="0" dirty="0">
              <a:solidFill>
                <a:schemeClr val="hlink"/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447800"/>
          </a:xfrm>
        </p:spPr>
        <p:txBody>
          <a:bodyPr/>
          <a:lstStyle/>
          <a:p>
            <a:pPr eaLnBrk="1" hangingPunct="1"/>
            <a:r>
              <a:rPr lang="el-GR" sz="3800" dirty="0" smtClean="0"/>
              <a:t>Στρατηγική Οικογενειακή θεραπεία</a:t>
            </a:r>
            <a:r>
              <a:rPr lang="en-US" sz="3800" dirty="0" smtClean="0"/>
              <a:t>:</a:t>
            </a:r>
            <a:br>
              <a:rPr lang="en-US" sz="3800" dirty="0" smtClean="0"/>
            </a:br>
            <a:r>
              <a:rPr lang="el-GR" sz="3800" dirty="0" smtClean="0"/>
              <a:t>Βασικές έννοιες</a:t>
            </a:r>
            <a:endParaRPr lang="en-US" sz="3800" dirty="0" smtClean="0"/>
          </a:p>
        </p:txBody>
      </p:sp>
      <p:sp>
        <p:nvSpPr>
          <p:cNvPr id="91139" name="Rectangle 4"/>
          <p:cNvSpPr txBox="1">
            <a:spLocks noChangeArrowheads="1"/>
          </p:cNvSpPr>
          <p:nvPr/>
        </p:nvSpPr>
        <p:spPr bwMode="auto">
          <a:xfrm>
            <a:off x="457200" y="1905000"/>
            <a:ext cx="81534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44500" indent="-444500">
              <a:lnSpc>
                <a:spcPct val="9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l-GR" sz="2700" dirty="0" smtClean="0">
                <a:solidFill>
                  <a:srgbClr val="0070C0"/>
                </a:solidFill>
              </a:rPr>
              <a:t>Τα παρουσιαζόμενα προβλήματα γίνονται αποδεκτά ως «πραγματικά»</a:t>
            </a:r>
            <a:r>
              <a:rPr lang="en-US" sz="2700" dirty="0" smtClean="0">
                <a:solidFill>
                  <a:srgbClr val="0070C0"/>
                </a:solidFill>
              </a:rPr>
              <a:t> </a:t>
            </a:r>
            <a:r>
              <a:rPr lang="el-GR" sz="2700" dirty="0" smtClean="0">
                <a:solidFill>
                  <a:srgbClr val="0070C0"/>
                </a:solidFill>
              </a:rPr>
              <a:t>και όχι ως σύμπτωμα της δυσλειτουργίας του συστήματος. </a:t>
            </a:r>
            <a:endParaRPr lang="en-US" sz="2700" dirty="0" smtClean="0">
              <a:solidFill>
                <a:srgbClr val="0070C0"/>
              </a:solidFill>
            </a:endParaRPr>
          </a:p>
          <a:p>
            <a:pPr marL="444500" indent="-444500">
              <a:lnSpc>
                <a:spcPct val="9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l-GR" sz="2700" dirty="0" smtClean="0">
                <a:solidFill>
                  <a:srgbClr val="0070C0"/>
                </a:solidFill>
              </a:rPr>
              <a:t>Η θεραπεία είναι σύντομη</a:t>
            </a:r>
            <a:r>
              <a:rPr lang="en-US" sz="2700" dirty="0" smtClean="0">
                <a:solidFill>
                  <a:srgbClr val="0070C0"/>
                </a:solidFill>
              </a:rPr>
              <a:t>, </a:t>
            </a:r>
            <a:r>
              <a:rPr lang="el-GR" sz="2700" dirty="0" smtClean="0">
                <a:solidFill>
                  <a:srgbClr val="0070C0"/>
                </a:solidFill>
              </a:rPr>
              <a:t>εστιασμένη στη διαδικασία και προσανατολισμένη στην επίλυση του προβλήματος.</a:t>
            </a:r>
            <a:endParaRPr lang="en-US" sz="2700" dirty="0" smtClean="0">
              <a:solidFill>
                <a:srgbClr val="0070C0"/>
              </a:solidFill>
            </a:endParaRPr>
          </a:p>
          <a:p>
            <a:pPr marL="444500" indent="-444500">
              <a:lnSpc>
                <a:spcPct val="9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l-GR" sz="2700" dirty="0" smtClean="0">
                <a:solidFill>
                  <a:srgbClr val="0070C0"/>
                </a:solidFill>
              </a:rPr>
              <a:t>Ο θεραπευτής σχεδιάζει στρατηγικές για αλλαγή.</a:t>
            </a:r>
            <a:endParaRPr lang="en-US" sz="2700" dirty="0" smtClean="0">
              <a:solidFill>
                <a:srgbClr val="0070C0"/>
              </a:solidFill>
            </a:endParaRPr>
          </a:p>
          <a:p>
            <a:pPr marL="444500" indent="-444500">
              <a:lnSpc>
                <a:spcPct val="9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l-GR" sz="2700" dirty="0" smtClean="0">
                <a:solidFill>
                  <a:srgbClr val="0070C0"/>
                </a:solidFill>
              </a:rPr>
              <a:t>Η αλλαγή έρχεται όταν η οικογένεια ακολουθεί τις οδηγίες του θεραπευτή και αλλάζει τις αλληλεπιδράσεις.</a:t>
            </a:r>
            <a:endParaRPr lang="en-US" sz="27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04800"/>
            <a:ext cx="8458200" cy="762000"/>
          </a:xfrm>
        </p:spPr>
        <p:txBody>
          <a:bodyPr/>
          <a:lstStyle/>
          <a:p>
            <a:r>
              <a:rPr lang="el-GR" sz="3600" dirty="0" smtClean="0"/>
              <a:t>Στρατηγική Οικογενειακή θεραπεία</a:t>
            </a:r>
            <a:endParaRPr lang="en-US" sz="3600" dirty="0" smtClean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304800" y="1219200"/>
            <a:ext cx="8534400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el-GR" sz="2100" b="1" kern="0" dirty="0" smtClean="0">
                <a:solidFill>
                  <a:schemeClr val="hlink"/>
                </a:solidFill>
                <a:latin typeface="+mn-lt"/>
              </a:rPr>
              <a:t>Οικογενειακοί κανόνες</a:t>
            </a:r>
            <a:r>
              <a:rPr lang="en-US" sz="2100" kern="0" dirty="0" smtClean="0">
                <a:solidFill>
                  <a:schemeClr val="hlink"/>
                </a:solidFill>
                <a:latin typeface="+mn-lt"/>
              </a:rPr>
              <a:t>:</a:t>
            </a:r>
            <a:r>
              <a:rPr lang="el-GR" sz="2100" kern="0" dirty="0" smtClean="0">
                <a:solidFill>
                  <a:schemeClr val="hlink"/>
                </a:solidFill>
                <a:latin typeface="+mn-lt"/>
              </a:rPr>
              <a:t> ανοιχτοί και καλυμμένοι.</a:t>
            </a:r>
            <a:endParaRPr lang="en-US" sz="2100" kern="0" dirty="0">
              <a:solidFill>
                <a:schemeClr val="hlink"/>
              </a:solidFill>
              <a:latin typeface="+mn-lt"/>
            </a:endParaRP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el-GR" sz="2100" b="1" kern="0" dirty="0" smtClean="0">
                <a:solidFill>
                  <a:schemeClr val="hlink"/>
                </a:solidFill>
              </a:rPr>
              <a:t>Οικογενειακή ομοιόσταση</a:t>
            </a:r>
            <a:r>
              <a:rPr lang="en-US" sz="2100" kern="0" dirty="0" smtClean="0">
                <a:solidFill>
                  <a:schemeClr val="hlink"/>
                </a:solidFill>
                <a:latin typeface="+mn-lt"/>
              </a:rPr>
              <a:t>: </a:t>
            </a:r>
            <a:r>
              <a:rPr lang="el-GR" sz="2100" kern="0" dirty="0" smtClean="0">
                <a:solidFill>
                  <a:schemeClr val="hlink"/>
                </a:solidFill>
                <a:latin typeface="+mn-lt"/>
              </a:rPr>
              <a:t>η τάση της οικογένειας να παραμένει στο ίδιο μοντέλο λειτουργικότητας</a:t>
            </a:r>
            <a:r>
              <a:rPr lang="en-US" sz="2100" kern="0" dirty="0" smtClean="0">
                <a:solidFill>
                  <a:schemeClr val="hlink"/>
                </a:solidFill>
                <a:latin typeface="+mn-lt"/>
              </a:rPr>
              <a:t>.</a:t>
            </a:r>
            <a:endParaRPr lang="en-US" sz="2100" kern="0" dirty="0">
              <a:solidFill>
                <a:schemeClr val="hlink"/>
              </a:solidFill>
              <a:latin typeface="+mn-lt"/>
            </a:endParaRP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el-GR" sz="2100" b="1" kern="0" dirty="0" smtClean="0">
                <a:solidFill>
                  <a:schemeClr val="hlink"/>
                </a:solidFill>
                <a:latin typeface="+mn-lt"/>
              </a:rPr>
              <a:t>Ανταπόδοση (</a:t>
            </a:r>
            <a:r>
              <a:rPr lang="en-US" sz="2100" b="1" kern="0" dirty="0" smtClean="0">
                <a:solidFill>
                  <a:schemeClr val="hlink"/>
                </a:solidFill>
                <a:latin typeface="+mn-lt"/>
              </a:rPr>
              <a:t>Quid </a:t>
            </a:r>
            <a:r>
              <a:rPr lang="en-US" sz="2100" b="1" kern="0" dirty="0">
                <a:solidFill>
                  <a:schemeClr val="hlink"/>
                </a:solidFill>
                <a:latin typeface="+mn-lt"/>
              </a:rPr>
              <a:t>pro </a:t>
            </a:r>
            <a:r>
              <a:rPr lang="en-US" sz="2100" b="1" kern="0" dirty="0" smtClean="0">
                <a:solidFill>
                  <a:schemeClr val="hlink"/>
                </a:solidFill>
                <a:latin typeface="+mn-lt"/>
              </a:rPr>
              <a:t>quo</a:t>
            </a:r>
            <a:r>
              <a:rPr lang="el-GR" sz="2100" b="1" kern="0" dirty="0" smtClean="0">
                <a:solidFill>
                  <a:schemeClr val="hlink"/>
                </a:solidFill>
                <a:latin typeface="+mn-lt"/>
              </a:rPr>
              <a:t>)</a:t>
            </a:r>
            <a:r>
              <a:rPr lang="en-US" sz="2100" kern="0" dirty="0" smtClean="0">
                <a:solidFill>
                  <a:schemeClr val="hlink"/>
                </a:solidFill>
                <a:latin typeface="+mn-lt"/>
              </a:rPr>
              <a:t>: </a:t>
            </a:r>
            <a:r>
              <a:rPr lang="el-GR" sz="2100" kern="0" dirty="0" smtClean="0">
                <a:solidFill>
                  <a:schemeClr val="hlink"/>
                </a:solidFill>
                <a:latin typeface="+mn-lt"/>
              </a:rPr>
              <a:t>το γεγονός ότι τα μέλη της οικογένειας συμπεριφέρονται στους άλλους με τον ίδιο τρόπο που τους συμπεριφέρονται</a:t>
            </a:r>
            <a:endParaRPr lang="en-US" sz="2100" kern="0" dirty="0">
              <a:solidFill>
                <a:schemeClr val="hlink"/>
              </a:solidFill>
              <a:latin typeface="+mn-lt"/>
            </a:endParaRP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el-GR" sz="2100" b="1" kern="0" dirty="0" smtClean="0">
                <a:solidFill>
                  <a:schemeClr val="hlink"/>
                </a:solidFill>
                <a:latin typeface="+mn-lt"/>
              </a:rPr>
              <a:t>Η αρχή του πλεονασμού (</a:t>
            </a:r>
            <a:r>
              <a:rPr lang="en-US" sz="2100" b="1" kern="0" dirty="0" smtClean="0">
                <a:solidFill>
                  <a:schemeClr val="hlink"/>
                </a:solidFill>
                <a:latin typeface="+mn-lt"/>
              </a:rPr>
              <a:t>Redundancy principle</a:t>
            </a:r>
            <a:r>
              <a:rPr lang="el-GR" sz="2100" b="1" kern="0" dirty="0" smtClean="0">
                <a:solidFill>
                  <a:schemeClr val="hlink"/>
                </a:solidFill>
                <a:latin typeface="+mn-lt"/>
              </a:rPr>
              <a:t>)</a:t>
            </a:r>
            <a:r>
              <a:rPr lang="en-US" sz="2100" kern="0" dirty="0" smtClean="0">
                <a:solidFill>
                  <a:schemeClr val="hlink"/>
                </a:solidFill>
                <a:latin typeface="+mn-lt"/>
              </a:rPr>
              <a:t>:  </a:t>
            </a:r>
            <a:r>
              <a:rPr lang="el-GR" sz="2100" kern="0" dirty="0" smtClean="0">
                <a:solidFill>
                  <a:schemeClr val="hlink"/>
                </a:solidFill>
                <a:latin typeface="+mn-lt"/>
              </a:rPr>
              <a:t>το γεγονός ότι μία οικογένεια αλληλεπιδρά μέσα σε ένα περιορισμένο εύρος επαναλαμβανόμενων </a:t>
            </a:r>
            <a:r>
              <a:rPr lang="el-GR" sz="2100" kern="0" dirty="0" err="1" smtClean="0">
                <a:solidFill>
                  <a:schemeClr val="hlink"/>
                </a:solidFill>
                <a:latin typeface="+mn-lt"/>
              </a:rPr>
              <a:t>συμπεριφορικών</a:t>
            </a:r>
            <a:r>
              <a:rPr lang="el-GR" sz="2100" kern="0" dirty="0" smtClean="0">
                <a:solidFill>
                  <a:schemeClr val="hlink"/>
                </a:solidFill>
                <a:latin typeface="+mn-lt"/>
              </a:rPr>
              <a:t> ακολουθιών.</a:t>
            </a:r>
            <a:endParaRPr lang="en-US" sz="2100" kern="0" dirty="0">
              <a:solidFill>
                <a:schemeClr val="hlink"/>
              </a:solidFill>
              <a:latin typeface="+mn-lt"/>
            </a:endParaRP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el-GR" sz="2100" b="1" kern="0" dirty="0" smtClean="0">
                <a:solidFill>
                  <a:schemeClr val="hlink"/>
                </a:solidFill>
                <a:latin typeface="+mn-lt"/>
              </a:rPr>
              <a:t>Στίξη (</a:t>
            </a:r>
            <a:r>
              <a:rPr lang="en-US" sz="2100" b="1" kern="0" dirty="0" smtClean="0">
                <a:solidFill>
                  <a:schemeClr val="hlink"/>
                </a:solidFill>
                <a:latin typeface="+mn-lt"/>
              </a:rPr>
              <a:t>Punctuation</a:t>
            </a:r>
            <a:r>
              <a:rPr lang="el-GR" sz="2100" b="1" kern="0" dirty="0" smtClean="0">
                <a:solidFill>
                  <a:schemeClr val="hlink"/>
                </a:solidFill>
                <a:latin typeface="+mn-lt"/>
              </a:rPr>
              <a:t>)</a:t>
            </a:r>
            <a:r>
              <a:rPr lang="en-US" sz="2100" kern="0" dirty="0" smtClean="0">
                <a:solidFill>
                  <a:schemeClr val="hlink"/>
                </a:solidFill>
                <a:latin typeface="+mn-lt"/>
              </a:rPr>
              <a:t>: </a:t>
            </a:r>
            <a:r>
              <a:rPr lang="el-GR" sz="2100" kern="0" dirty="0" smtClean="0">
                <a:solidFill>
                  <a:schemeClr val="hlink"/>
                </a:solidFill>
                <a:latin typeface="+mn-lt"/>
              </a:rPr>
              <a:t>η ιδέα ότι οι άνθρωποι σε μία σχέση </a:t>
            </a:r>
            <a:r>
              <a:rPr lang="el-GR" sz="2100" kern="0" dirty="0" err="1" smtClean="0">
                <a:solidFill>
                  <a:schemeClr val="hlink"/>
                </a:solidFill>
                <a:latin typeface="+mn-lt"/>
              </a:rPr>
              <a:t>πιστεύ</a:t>
            </a:r>
            <a:r>
              <a:rPr lang="el-GR" sz="2100" kern="0" dirty="0" smtClean="0">
                <a:solidFill>
                  <a:schemeClr val="hlink"/>
                </a:solidFill>
                <a:latin typeface="+mn-lt"/>
              </a:rPr>
              <a:t>-</a:t>
            </a:r>
            <a:r>
              <a:rPr lang="el-GR" sz="2100" kern="0" dirty="0" err="1" smtClean="0">
                <a:solidFill>
                  <a:schemeClr val="hlink"/>
                </a:solidFill>
                <a:latin typeface="+mn-lt"/>
              </a:rPr>
              <a:t>ουν</a:t>
            </a:r>
            <a:r>
              <a:rPr lang="el-GR" sz="2100" kern="0" dirty="0" smtClean="0">
                <a:solidFill>
                  <a:schemeClr val="hlink"/>
                </a:solidFill>
                <a:latin typeface="+mn-lt"/>
              </a:rPr>
              <a:t> ότι αυτό που λένε προέρχεται από αυτό που λένε οι άλλοι</a:t>
            </a:r>
            <a:endParaRPr lang="en-US" sz="2100" kern="0" dirty="0">
              <a:solidFill>
                <a:schemeClr val="hlink"/>
              </a:solidFill>
              <a:latin typeface="+mn-lt"/>
            </a:endParaRP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el-GR" sz="2100" b="1" kern="0" dirty="0" smtClean="0">
                <a:solidFill>
                  <a:schemeClr val="hlink"/>
                </a:solidFill>
                <a:latin typeface="+mn-lt"/>
              </a:rPr>
              <a:t>Συμμετρικές και συμπληρωματικές σχέσεις</a:t>
            </a:r>
            <a:r>
              <a:rPr lang="en-US" sz="2100" kern="0" dirty="0" smtClean="0">
                <a:solidFill>
                  <a:schemeClr val="hlink"/>
                </a:solidFill>
                <a:latin typeface="+mn-lt"/>
              </a:rPr>
              <a:t>: </a:t>
            </a:r>
            <a:r>
              <a:rPr lang="el-GR" sz="2100" kern="0" dirty="0" smtClean="0">
                <a:solidFill>
                  <a:schemeClr val="hlink"/>
                </a:solidFill>
                <a:latin typeface="+mn-lt"/>
              </a:rPr>
              <a:t>σχέσεις μεταξύ ίσων (συμμετρικές) και άνισων</a:t>
            </a:r>
            <a:r>
              <a:rPr lang="en-US" sz="2100" kern="0" dirty="0" smtClean="0">
                <a:solidFill>
                  <a:schemeClr val="hlink"/>
                </a:solidFill>
                <a:latin typeface="+mn-lt"/>
              </a:rPr>
              <a:t> (</a:t>
            </a:r>
            <a:r>
              <a:rPr lang="el-GR" sz="2100" kern="0" dirty="0" smtClean="0">
                <a:solidFill>
                  <a:schemeClr val="hlink"/>
                </a:solidFill>
                <a:latin typeface="+mn-lt"/>
              </a:rPr>
              <a:t>συμπληρωματικές</a:t>
            </a:r>
            <a:r>
              <a:rPr lang="en-US" sz="2100" kern="0" dirty="0" smtClean="0">
                <a:solidFill>
                  <a:schemeClr val="hlink"/>
                </a:solidFill>
                <a:latin typeface="+mn-lt"/>
              </a:rPr>
              <a:t>)</a:t>
            </a:r>
            <a:endParaRPr lang="en-US" sz="2100" kern="0" dirty="0">
              <a:solidFill>
                <a:schemeClr val="hlink"/>
              </a:solidFill>
              <a:latin typeface="+mn-lt"/>
            </a:endParaRP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el-GR" sz="2100" b="1" kern="0" dirty="0" smtClean="0">
                <a:solidFill>
                  <a:schemeClr val="hlink"/>
                </a:solidFill>
                <a:latin typeface="+mn-lt"/>
              </a:rPr>
              <a:t>Κυκλική αιτιότητα</a:t>
            </a:r>
            <a:r>
              <a:rPr lang="en-US" sz="2100" kern="0" dirty="0" smtClean="0">
                <a:solidFill>
                  <a:schemeClr val="hlink"/>
                </a:solidFill>
                <a:latin typeface="+mn-lt"/>
              </a:rPr>
              <a:t>: </a:t>
            </a:r>
            <a:r>
              <a:rPr lang="el-GR" sz="2100" kern="0" dirty="0" smtClean="0">
                <a:solidFill>
                  <a:schemeClr val="hlink"/>
                </a:solidFill>
                <a:latin typeface="+mn-lt"/>
              </a:rPr>
              <a:t>γεγονότα σε μία οικογένεια που αλληλοσυνδέονται</a:t>
            </a:r>
            <a:endParaRPr lang="en-US" sz="2100" kern="0" dirty="0">
              <a:solidFill>
                <a:schemeClr val="hlink"/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pPr eaLnBrk="1" hangingPunct="1"/>
            <a:r>
              <a:rPr lang="en-US" smtClean="0"/>
              <a:t>Jay Haley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381000" y="1447800"/>
            <a:ext cx="83820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ts val="1200"/>
              </a:spcBef>
              <a:buFontTx/>
              <a:buChar char="•"/>
              <a:defRPr/>
            </a:pPr>
            <a:r>
              <a:rPr lang="el-GR" sz="2600" kern="0" dirty="0" smtClean="0">
                <a:solidFill>
                  <a:srgbClr val="0070C0"/>
                </a:solidFill>
                <a:latin typeface="+mn-lt"/>
              </a:rPr>
              <a:t>Ανέπτυξε ένα βραχύ θεραπευτικό μοντέλο το οποίο επικεντρώνεται στο </a:t>
            </a:r>
            <a:r>
              <a:rPr lang="el-GR" sz="2600" b="1" kern="0" dirty="0" smtClean="0">
                <a:solidFill>
                  <a:srgbClr val="0070C0"/>
                </a:solidFill>
                <a:latin typeface="+mn-lt"/>
              </a:rPr>
              <a:t>πλαίσιο</a:t>
            </a:r>
            <a:r>
              <a:rPr lang="el-GR" sz="2600" kern="0" dirty="0" smtClean="0">
                <a:solidFill>
                  <a:srgbClr val="0070C0"/>
                </a:solidFill>
                <a:latin typeface="+mn-lt"/>
              </a:rPr>
              <a:t> και τη </a:t>
            </a:r>
            <a:r>
              <a:rPr lang="el-GR" sz="2600" b="1" kern="0" dirty="0" smtClean="0">
                <a:solidFill>
                  <a:srgbClr val="0070C0"/>
                </a:solidFill>
                <a:latin typeface="+mn-lt"/>
              </a:rPr>
              <a:t>λειτουργία</a:t>
            </a:r>
            <a:r>
              <a:rPr lang="el-GR" sz="2600" kern="0" dirty="0" smtClean="0">
                <a:solidFill>
                  <a:srgbClr val="0070C0"/>
                </a:solidFill>
                <a:latin typeface="+mn-lt"/>
              </a:rPr>
              <a:t> των συμπτωμάτων</a:t>
            </a:r>
            <a:endParaRPr lang="en-US" sz="2600" b="1" kern="0" dirty="0">
              <a:solidFill>
                <a:srgbClr val="0070C0"/>
              </a:solidFill>
              <a:latin typeface="+mn-lt"/>
            </a:endParaRPr>
          </a:p>
          <a:p>
            <a:pPr marL="342900" indent="-342900">
              <a:lnSpc>
                <a:spcPct val="80000"/>
              </a:lnSpc>
              <a:spcBef>
                <a:spcPts val="1200"/>
              </a:spcBef>
              <a:buFontTx/>
              <a:buChar char="•"/>
              <a:defRPr/>
            </a:pPr>
            <a:r>
              <a:rPr lang="el-GR" sz="2600" dirty="0" smtClean="0">
                <a:solidFill>
                  <a:srgbClr val="0070C0"/>
                </a:solidFill>
                <a:latin typeface="+mn-lt"/>
              </a:rPr>
              <a:t>Τόνισε τη σημασία των κανόνων που περιβάλλουν την </a:t>
            </a:r>
            <a:r>
              <a:rPr lang="el-GR" sz="2600" u="sng" dirty="0" smtClean="0">
                <a:solidFill>
                  <a:srgbClr val="0070C0"/>
                </a:solidFill>
                <a:latin typeface="+mn-lt"/>
              </a:rPr>
              <a:t>ιεραρχική δομή της οικογένειας</a:t>
            </a:r>
            <a:endParaRPr lang="en-US" sz="2600" b="1" u="sng" dirty="0">
              <a:solidFill>
                <a:srgbClr val="0070C0"/>
              </a:solidFill>
              <a:latin typeface="+mn-lt"/>
            </a:endParaRPr>
          </a:p>
          <a:p>
            <a:pPr marL="342900" indent="-342900">
              <a:lnSpc>
                <a:spcPct val="80000"/>
              </a:lnSpc>
              <a:spcBef>
                <a:spcPts val="1200"/>
              </a:spcBef>
              <a:buFontTx/>
              <a:buChar char="•"/>
              <a:defRPr/>
            </a:pPr>
            <a:r>
              <a:rPr lang="el-GR" sz="2600" dirty="0" smtClean="0">
                <a:solidFill>
                  <a:srgbClr val="0070C0"/>
                </a:solidFill>
                <a:latin typeface="+mn-lt"/>
              </a:rPr>
              <a:t>Πίστευε ότι το αίτιο των περισσότερων </a:t>
            </a:r>
            <a:r>
              <a:rPr lang="el-GR" sz="2600" dirty="0" err="1" smtClean="0">
                <a:solidFill>
                  <a:srgbClr val="0070C0"/>
                </a:solidFill>
                <a:latin typeface="+mn-lt"/>
              </a:rPr>
              <a:t>συμπεριφορι</a:t>
            </a:r>
            <a:r>
              <a:rPr lang="el-GR" sz="2600" dirty="0" smtClean="0">
                <a:solidFill>
                  <a:srgbClr val="0070C0"/>
                </a:solidFill>
                <a:latin typeface="+mn-lt"/>
              </a:rPr>
              <a:t>-</a:t>
            </a:r>
            <a:r>
              <a:rPr lang="el-GR" sz="2600" dirty="0" err="1" smtClean="0">
                <a:solidFill>
                  <a:srgbClr val="0070C0"/>
                </a:solidFill>
                <a:latin typeface="+mn-lt"/>
              </a:rPr>
              <a:t>κών</a:t>
            </a:r>
            <a:r>
              <a:rPr lang="el-GR" sz="2600" dirty="0" smtClean="0">
                <a:solidFill>
                  <a:srgbClr val="0070C0"/>
                </a:solidFill>
                <a:latin typeface="+mn-lt"/>
              </a:rPr>
              <a:t> προβλημάτων είναι οι αναποτελεσματικές γονικές ιεραρχίες</a:t>
            </a:r>
          </a:p>
          <a:p>
            <a:pPr marL="342900" indent="-342900">
              <a:lnSpc>
                <a:spcPct val="80000"/>
              </a:lnSpc>
              <a:spcBef>
                <a:spcPts val="1200"/>
              </a:spcBef>
              <a:buFontTx/>
              <a:buChar char="•"/>
              <a:defRPr/>
            </a:pPr>
            <a:r>
              <a:rPr lang="el-GR" sz="2600" kern="0" dirty="0" smtClean="0">
                <a:solidFill>
                  <a:schemeClr val="hlink"/>
                </a:solidFill>
                <a:latin typeface="Times" charset="0"/>
              </a:rPr>
              <a:t>Εστιάζονταν στους ασθενείς να κάνουν ενεργά κάτι για τα προβλήματά τους. </a:t>
            </a:r>
            <a:endParaRPr lang="en-US" sz="2600" kern="0" dirty="0">
              <a:solidFill>
                <a:schemeClr val="hlink"/>
              </a:solidFill>
              <a:latin typeface="Times" charset="0"/>
            </a:endParaRPr>
          </a:p>
          <a:p>
            <a:pPr eaLnBrk="0" hangingPunct="0">
              <a:defRPr/>
            </a:pPr>
            <a:r>
              <a:rPr lang="en-US" sz="2600" dirty="0">
                <a:latin typeface="Times" charset="0"/>
              </a:rPr>
              <a:t> </a:t>
            </a:r>
            <a:endParaRPr lang="en-US" sz="2600" dirty="0">
              <a:solidFill>
                <a:srgbClr val="0070C0"/>
              </a:solidFill>
              <a:latin typeface="+mn-lt"/>
            </a:endParaRPr>
          </a:p>
          <a:p>
            <a:pPr marL="342900" indent="-342900">
              <a:lnSpc>
                <a:spcPct val="80000"/>
              </a:lnSpc>
              <a:spcBef>
                <a:spcPts val="1200"/>
              </a:spcBef>
              <a:buFontTx/>
              <a:buChar char="•"/>
              <a:defRPr/>
            </a:pPr>
            <a:endParaRPr lang="en-US" sz="2600" kern="0" dirty="0">
              <a:solidFill>
                <a:srgbClr val="0070C0"/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pPr eaLnBrk="1" hangingPunct="1"/>
            <a:r>
              <a:rPr lang="en-US" smtClean="0"/>
              <a:t>Jay Haley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381000" y="1447800"/>
            <a:ext cx="84582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70000"/>
              </a:lnSpc>
              <a:spcBef>
                <a:spcPts val="1200"/>
              </a:spcBef>
              <a:buFontTx/>
              <a:buChar char="•"/>
              <a:defRPr/>
            </a:pPr>
            <a:r>
              <a:rPr lang="el-GR" sz="2500" kern="0" dirty="0" smtClean="0">
                <a:solidFill>
                  <a:schemeClr val="hlink"/>
                </a:solidFill>
                <a:latin typeface="+mn-lt"/>
              </a:rPr>
              <a:t>Μελέτησε έννοιες όπως τις </a:t>
            </a:r>
            <a:r>
              <a:rPr lang="el-GR" sz="2500" b="1" kern="0" dirty="0" smtClean="0">
                <a:solidFill>
                  <a:schemeClr val="hlink"/>
                </a:solidFill>
                <a:latin typeface="+mn-lt"/>
              </a:rPr>
              <a:t>τριγωνικές </a:t>
            </a:r>
            <a:r>
              <a:rPr lang="el-GR" sz="2500" kern="0" dirty="0" smtClean="0">
                <a:solidFill>
                  <a:schemeClr val="hlink"/>
                </a:solidFill>
                <a:latin typeface="+mn-lt"/>
              </a:rPr>
              <a:t>και </a:t>
            </a:r>
            <a:r>
              <a:rPr lang="el-GR" sz="2500" b="1" kern="0" dirty="0" err="1" smtClean="0">
                <a:solidFill>
                  <a:schemeClr val="hlink"/>
                </a:solidFill>
                <a:latin typeface="+mn-lt"/>
              </a:rPr>
              <a:t>διαγενεακές</a:t>
            </a:r>
            <a:r>
              <a:rPr lang="el-GR" sz="2500" kern="0" dirty="0" smtClean="0">
                <a:solidFill>
                  <a:schemeClr val="hlink"/>
                </a:solidFill>
                <a:latin typeface="+mn-lt"/>
              </a:rPr>
              <a:t> σχέσεις.</a:t>
            </a:r>
            <a:r>
              <a:rPr lang="en-US" sz="2500" dirty="0">
                <a:latin typeface="+mn-lt"/>
              </a:rPr>
              <a:t> </a:t>
            </a:r>
            <a:endParaRPr lang="el-GR" sz="2500" dirty="0">
              <a:latin typeface="+mn-lt"/>
            </a:endParaRPr>
          </a:p>
          <a:p>
            <a:pPr marL="342900" indent="-342900">
              <a:lnSpc>
                <a:spcPct val="70000"/>
              </a:lnSpc>
              <a:spcBef>
                <a:spcPts val="1200"/>
              </a:spcBef>
              <a:buFontTx/>
              <a:buChar char="•"/>
              <a:defRPr/>
            </a:pPr>
            <a:r>
              <a:rPr lang="el-GR" sz="2500" dirty="0" smtClean="0">
                <a:solidFill>
                  <a:srgbClr val="0070C0"/>
                </a:solidFill>
                <a:latin typeface="+mn-lt"/>
              </a:rPr>
              <a:t>Ενδιαφέρονταν βασικά για 4 αλληλοσχετιζόμενα στοιχεία: </a:t>
            </a:r>
            <a:r>
              <a:rPr lang="el-GR" sz="2500" b="1" i="1" dirty="0" smtClean="0">
                <a:solidFill>
                  <a:srgbClr val="0070C0"/>
                </a:solidFill>
                <a:latin typeface="+mn-lt"/>
              </a:rPr>
              <a:t>συμπτώματα</a:t>
            </a:r>
            <a:r>
              <a:rPr lang="en-US" sz="2500" b="1" i="1" dirty="0" smtClean="0">
                <a:solidFill>
                  <a:srgbClr val="0070C0"/>
                </a:solidFill>
                <a:latin typeface="+mn-lt"/>
              </a:rPr>
              <a:t>, </a:t>
            </a:r>
            <a:r>
              <a:rPr lang="el-GR" sz="2500" b="1" i="1" dirty="0" smtClean="0">
                <a:solidFill>
                  <a:srgbClr val="0070C0"/>
                </a:solidFill>
                <a:latin typeface="+mn-lt"/>
              </a:rPr>
              <a:t>μεταφορές</a:t>
            </a:r>
            <a:r>
              <a:rPr lang="en-US" sz="2500" b="1" i="1" dirty="0" smtClean="0">
                <a:solidFill>
                  <a:srgbClr val="0070C0"/>
                </a:solidFill>
                <a:latin typeface="+mn-lt"/>
              </a:rPr>
              <a:t>, </a:t>
            </a:r>
            <a:r>
              <a:rPr lang="el-GR" sz="2500" b="1" i="1" dirty="0" smtClean="0">
                <a:solidFill>
                  <a:srgbClr val="0070C0"/>
                </a:solidFill>
                <a:latin typeface="+mn-lt"/>
              </a:rPr>
              <a:t>ιεραρχία </a:t>
            </a:r>
            <a:r>
              <a:rPr lang="el-GR" sz="2500" i="1" dirty="0" smtClean="0">
                <a:solidFill>
                  <a:srgbClr val="0070C0"/>
                </a:solidFill>
                <a:latin typeface="+mn-lt"/>
              </a:rPr>
              <a:t>και</a:t>
            </a:r>
            <a:r>
              <a:rPr lang="el-GR" sz="2500" b="1" i="1" dirty="0" smtClean="0">
                <a:solidFill>
                  <a:srgbClr val="0070C0"/>
                </a:solidFill>
                <a:latin typeface="+mn-lt"/>
              </a:rPr>
              <a:t> δύναμη</a:t>
            </a:r>
            <a:r>
              <a:rPr lang="en-US" sz="2500" i="1" dirty="0" smtClean="0">
                <a:solidFill>
                  <a:srgbClr val="0070C0"/>
                </a:solidFill>
                <a:latin typeface="+mn-lt"/>
              </a:rPr>
              <a:t>.</a:t>
            </a:r>
            <a:r>
              <a:rPr lang="en-US" sz="2500" dirty="0" smtClean="0">
                <a:solidFill>
                  <a:srgbClr val="0070C0"/>
                </a:solidFill>
                <a:latin typeface="+mn-lt"/>
              </a:rPr>
              <a:t> </a:t>
            </a:r>
            <a:endParaRPr lang="en-US" sz="2500" dirty="0">
              <a:solidFill>
                <a:srgbClr val="0070C0"/>
              </a:solidFill>
              <a:latin typeface="+mn-lt"/>
            </a:endParaRPr>
          </a:p>
          <a:p>
            <a:pPr marL="800100" lvl="1" indent="-342900">
              <a:lnSpc>
                <a:spcPct val="70000"/>
              </a:lnSpc>
              <a:spcBef>
                <a:spcPts val="1200"/>
              </a:spcBef>
              <a:buFontTx/>
              <a:buChar char="•"/>
              <a:defRPr/>
            </a:pPr>
            <a:r>
              <a:rPr lang="el-GR" sz="2400" dirty="0" smtClean="0">
                <a:solidFill>
                  <a:srgbClr val="0070C0"/>
                </a:solidFill>
                <a:latin typeface="+mn-lt"/>
              </a:rPr>
              <a:t>Έμφαση στα συμπτώματα που θεωρούνται ένας </a:t>
            </a:r>
            <a:r>
              <a:rPr lang="el-GR" sz="2400" dirty="0" err="1" smtClean="0">
                <a:solidFill>
                  <a:srgbClr val="0070C0"/>
                </a:solidFill>
                <a:latin typeface="+mn-lt"/>
              </a:rPr>
              <a:t>μετα</a:t>
            </a:r>
            <a:r>
              <a:rPr lang="el-GR" sz="2400" dirty="0" smtClean="0">
                <a:solidFill>
                  <a:srgbClr val="0070C0"/>
                </a:solidFill>
                <a:latin typeface="+mn-lt"/>
              </a:rPr>
              <a:t>-</a:t>
            </a:r>
            <a:r>
              <a:rPr lang="el-GR" sz="2400" dirty="0" err="1" smtClean="0">
                <a:solidFill>
                  <a:srgbClr val="0070C0"/>
                </a:solidFill>
                <a:latin typeface="+mn-lt"/>
              </a:rPr>
              <a:t>φορικός</a:t>
            </a:r>
            <a:r>
              <a:rPr lang="el-GR" sz="2400" dirty="0" smtClean="0">
                <a:solidFill>
                  <a:srgbClr val="0070C0"/>
                </a:solidFill>
                <a:latin typeface="+mn-lt"/>
              </a:rPr>
              <a:t> τρόπος επικοινωνίας μέσα στην οικογένεια</a:t>
            </a:r>
            <a:r>
              <a:rPr lang="en-US" sz="2400" dirty="0" smtClean="0">
                <a:solidFill>
                  <a:srgbClr val="0070C0"/>
                </a:solidFill>
                <a:latin typeface="+mn-lt"/>
              </a:rPr>
              <a:t>. </a:t>
            </a:r>
            <a:endParaRPr lang="en-US" sz="2400" dirty="0">
              <a:solidFill>
                <a:srgbClr val="0070C0"/>
              </a:solidFill>
              <a:latin typeface="+mn-lt"/>
            </a:endParaRPr>
          </a:p>
          <a:p>
            <a:pPr marL="342900" indent="-342900">
              <a:lnSpc>
                <a:spcPct val="70000"/>
              </a:lnSpc>
              <a:spcBef>
                <a:spcPts val="1200"/>
              </a:spcBef>
              <a:buFontTx/>
              <a:buChar char="•"/>
              <a:defRPr/>
            </a:pPr>
            <a:r>
              <a:rPr lang="el-GR" sz="2500" dirty="0" smtClean="0">
                <a:solidFill>
                  <a:srgbClr val="0070C0"/>
                </a:solidFill>
                <a:latin typeface="+mn-lt"/>
              </a:rPr>
              <a:t>Ο θεραπευτής υιοθετεί μία </a:t>
            </a:r>
            <a:r>
              <a:rPr lang="el-GR" sz="2500" b="1" dirty="0" smtClean="0">
                <a:solidFill>
                  <a:srgbClr val="0070C0"/>
                </a:solidFill>
                <a:latin typeface="+mn-lt"/>
              </a:rPr>
              <a:t>αυταρχική</a:t>
            </a:r>
            <a:r>
              <a:rPr lang="el-GR" sz="2500" dirty="0" smtClean="0">
                <a:solidFill>
                  <a:srgbClr val="0070C0"/>
                </a:solidFill>
                <a:latin typeface="+mn-lt"/>
              </a:rPr>
              <a:t> στάση, είναι πολύ </a:t>
            </a:r>
            <a:r>
              <a:rPr lang="el-GR" sz="2500" b="1" dirty="0" smtClean="0">
                <a:solidFill>
                  <a:srgbClr val="0070C0"/>
                </a:solidFill>
                <a:latin typeface="+mn-lt"/>
              </a:rPr>
              <a:t>καθοδηγητικός</a:t>
            </a:r>
            <a:r>
              <a:rPr lang="el-GR" sz="2500" dirty="0" smtClean="0">
                <a:solidFill>
                  <a:srgbClr val="0070C0"/>
                </a:solidFill>
                <a:latin typeface="+mn-lt"/>
              </a:rPr>
              <a:t> και χρησιμοποιεί πολύ χειριστικές διαδικασίες.</a:t>
            </a:r>
            <a:endParaRPr lang="el-GR" sz="2500" dirty="0">
              <a:solidFill>
                <a:srgbClr val="0070C0"/>
              </a:solidFill>
              <a:latin typeface="+mn-lt"/>
            </a:endParaRPr>
          </a:p>
          <a:p>
            <a:pPr marL="800100" lvl="1" indent="-342900">
              <a:lnSpc>
                <a:spcPct val="70000"/>
              </a:lnSpc>
              <a:spcBef>
                <a:spcPts val="1200"/>
              </a:spcBef>
              <a:buFontTx/>
              <a:buChar char="•"/>
              <a:defRPr/>
            </a:pPr>
            <a:r>
              <a:rPr lang="el-GR" sz="2400" dirty="0" smtClean="0">
                <a:solidFill>
                  <a:srgbClr val="0070C0"/>
                </a:solidFill>
              </a:rPr>
              <a:t>Χρησιμοποιούσε </a:t>
            </a:r>
            <a:r>
              <a:rPr lang="el-GR" sz="2400" kern="0" dirty="0" smtClean="0">
                <a:solidFill>
                  <a:schemeClr val="hlink"/>
                </a:solidFill>
                <a:latin typeface="+mn-lt"/>
              </a:rPr>
              <a:t>οδηγίες για να εκπαιδεύσει τους ασθενείς να συμπεριφέρονται με τρόπους </a:t>
            </a:r>
            <a:r>
              <a:rPr lang="el-GR" sz="2400" kern="0" dirty="0" err="1" smtClean="0">
                <a:solidFill>
                  <a:schemeClr val="hlink"/>
                </a:solidFill>
                <a:latin typeface="+mn-lt"/>
              </a:rPr>
              <a:t>αντιπαραγω</a:t>
            </a:r>
            <a:r>
              <a:rPr lang="el-GR" sz="2400" kern="0" dirty="0" smtClean="0">
                <a:solidFill>
                  <a:schemeClr val="hlink"/>
                </a:solidFill>
                <a:latin typeface="+mn-lt"/>
              </a:rPr>
              <a:t>-</a:t>
            </a:r>
            <a:r>
              <a:rPr lang="el-GR" sz="2400" kern="0" dirty="0" err="1" smtClean="0">
                <a:solidFill>
                  <a:schemeClr val="hlink"/>
                </a:solidFill>
                <a:latin typeface="+mn-lt"/>
              </a:rPr>
              <a:t>γικούς</a:t>
            </a:r>
            <a:r>
              <a:rPr lang="el-GR" sz="2400" kern="0" dirty="0" smtClean="0">
                <a:solidFill>
                  <a:schemeClr val="hlink"/>
                </a:solidFill>
                <a:latin typeface="+mn-lt"/>
              </a:rPr>
              <a:t> προς τη </a:t>
            </a:r>
            <a:r>
              <a:rPr lang="el-GR" sz="2400" kern="0" dirty="0" err="1" smtClean="0">
                <a:solidFill>
                  <a:schemeClr val="hlink"/>
                </a:solidFill>
                <a:latin typeface="+mn-lt"/>
              </a:rPr>
              <a:t>δυσπροσαρμοστική</a:t>
            </a:r>
            <a:r>
              <a:rPr lang="el-GR" sz="2400" kern="0" dirty="0" smtClean="0">
                <a:solidFill>
                  <a:schemeClr val="hlink"/>
                </a:solidFill>
                <a:latin typeface="+mn-lt"/>
              </a:rPr>
              <a:t> συμπεριφορά τους.</a:t>
            </a:r>
            <a:endParaRPr lang="en-US" sz="2400" kern="0" dirty="0">
              <a:solidFill>
                <a:schemeClr val="hlink"/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/>
            <a:r>
              <a:rPr lang="el-GR" sz="4000" dirty="0" smtClean="0"/>
              <a:t>Η Οικογενειακή θεραπεία σύμφωνα με τον </a:t>
            </a:r>
            <a:r>
              <a:rPr lang="en-US" sz="4000" dirty="0" smtClean="0"/>
              <a:t>Haley</a:t>
            </a:r>
            <a:r>
              <a:rPr lang="el-GR" sz="4000" dirty="0" smtClean="0"/>
              <a:t> </a:t>
            </a:r>
            <a:endParaRPr lang="en-US" sz="4000" dirty="0" smtClean="0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457200" y="1600200"/>
            <a:ext cx="8229600" cy="453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ts val="1200"/>
              </a:spcBef>
              <a:buFontTx/>
              <a:buChar char="•"/>
              <a:defRPr/>
            </a:pPr>
            <a:r>
              <a:rPr lang="el-GR" sz="2800" kern="0" dirty="0" smtClean="0">
                <a:solidFill>
                  <a:schemeClr val="hlink"/>
                </a:solidFill>
                <a:latin typeface="+mn-lt"/>
              </a:rPr>
              <a:t>Τα συμπτώματα του ασθενή θεωρούνταν αποτέλεσμα της ασυμφωνίας μεταξύ των φανερών και καλυμμένων επιπέδων επικοινωνίας (τα προβλήματα είναι αποτέλεσμα </a:t>
            </a:r>
            <a:r>
              <a:rPr lang="el-GR" sz="2800" dirty="0" smtClean="0">
                <a:solidFill>
                  <a:srgbClr val="0070C0"/>
                </a:solidFill>
                <a:latin typeface="+mn-lt"/>
              </a:rPr>
              <a:t>ασυμβίβαστων ιεραρχιών</a:t>
            </a:r>
            <a:r>
              <a:rPr lang="en-US" sz="2800" i="1" dirty="0" smtClean="0">
                <a:solidFill>
                  <a:srgbClr val="0070C0"/>
                </a:solidFill>
                <a:latin typeface="+mn-lt"/>
              </a:rPr>
              <a:t>)</a:t>
            </a:r>
            <a:endParaRPr lang="en-US" sz="2800" kern="0" dirty="0">
              <a:solidFill>
                <a:srgbClr val="0070C0"/>
              </a:solidFill>
              <a:latin typeface="+mn-lt"/>
            </a:endParaRPr>
          </a:p>
          <a:p>
            <a:pPr marL="342900" indent="-342900">
              <a:lnSpc>
                <a:spcPct val="90000"/>
              </a:lnSpc>
              <a:spcBef>
                <a:spcPts val="1200"/>
              </a:spcBef>
              <a:buFontTx/>
              <a:buChar char="•"/>
              <a:defRPr/>
            </a:pPr>
            <a:r>
              <a:rPr lang="el-GR" sz="2800" kern="0" dirty="0" smtClean="0">
                <a:solidFill>
                  <a:schemeClr val="hlink"/>
                </a:solidFill>
              </a:rPr>
              <a:t>Τα συμπτώματα θεωρούνται ότι δίνουν στον ασθενή μία αίσθηση ελέγχου στις διαπροσωπικές του σχέσεις </a:t>
            </a:r>
            <a:r>
              <a:rPr lang="en-US" sz="2800" kern="0" dirty="0" smtClean="0">
                <a:solidFill>
                  <a:srgbClr val="0070C0"/>
                </a:solidFill>
                <a:latin typeface="+mn-lt"/>
              </a:rPr>
              <a:t>(</a:t>
            </a:r>
            <a:r>
              <a:rPr lang="el-GR" sz="2800" dirty="0" smtClean="0">
                <a:solidFill>
                  <a:srgbClr val="0070C0"/>
                </a:solidFill>
                <a:latin typeface="+mn-lt"/>
              </a:rPr>
              <a:t>έτσι τα </a:t>
            </a:r>
            <a:r>
              <a:rPr lang="el-GR" sz="2800" i="1" dirty="0" err="1" smtClean="0">
                <a:solidFill>
                  <a:srgbClr val="0070C0"/>
                </a:solidFill>
                <a:latin typeface="+mn-lt"/>
              </a:rPr>
              <a:t>συμπτώμα</a:t>
            </a:r>
            <a:r>
              <a:rPr lang="el-GR" sz="2800" i="1" dirty="0" smtClean="0">
                <a:solidFill>
                  <a:srgbClr val="0070C0"/>
                </a:solidFill>
                <a:latin typeface="+mn-lt"/>
              </a:rPr>
              <a:t>-τα εξυπηρετούν μία λειτουργία </a:t>
            </a:r>
            <a:r>
              <a:rPr lang="el-GR" sz="2800" dirty="0" smtClean="0">
                <a:solidFill>
                  <a:srgbClr val="0070C0"/>
                </a:solidFill>
                <a:latin typeface="+mn-lt"/>
              </a:rPr>
              <a:t>για το σύστημα</a:t>
            </a:r>
            <a:r>
              <a:rPr lang="en-US" sz="2800" i="1" dirty="0" smtClean="0">
                <a:solidFill>
                  <a:srgbClr val="0070C0"/>
                </a:solidFill>
                <a:latin typeface="+mn-lt"/>
              </a:rPr>
              <a:t>)</a:t>
            </a:r>
            <a:endParaRPr lang="en-US" sz="2800" kern="0" dirty="0">
              <a:solidFill>
                <a:srgbClr val="0070C0"/>
              </a:solidFill>
              <a:latin typeface="+mn-lt"/>
            </a:endParaRPr>
          </a:p>
          <a:p>
            <a:pPr marL="342900" indent="-342900">
              <a:lnSpc>
                <a:spcPct val="90000"/>
              </a:lnSpc>
              <a:spcBef>
                <a:spcPts val="1200"/>
              </a:spcBef>
              <a:buFontTx/>
              <a:buChar char="•"/>
              <a:defRPr/>
            </a:pPr>
            <a:r>
              <a:rPr lang="el-GR" sz="2800" kern="0" dirty="0" smtClean="0">
                <a:solidFill>
                  <a:schemeClr val="hlink"/>
                </a:solidFill>
                <a:latin typeface="+mn-lt"/>
              </a:rPr>
              <a:t>Η θεραπεία εστιάζεται στο να πάρει ο ασθενής την ευθύνη των πράξεών του</a:t>
            </a:r>
            <a:endParaRPr lang="en-US" sz="2800" kern="0" dirty="0">
              <a:solidFill>
                <a:schemeClr val="hlink"/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066800"/>
          </a:xfrm>
        </p:spPr>
        <p:txBody>
          <a:bodyPr/>
          <a:lstStyle/>
          <a:p>
            <a:r>
              <a:rPr lang="el-GR" sz="3600" dirty="0" smtClean="0"/>
              <a:t>Παρεμβάσεις / Τεχνικές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Haley &amp; </a:t>
            </a:r>
            <a:r>
              <a:rPr lang="en-US" sz="3600" dirty="0" err="1" smtClean="0"/>
              <a:t>Madanes</a:t>
            </a:r>
            <a:endParaRPr lang="en-US" dirty="0" smtClean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304800" y="1295400"/>
            <a:ext cx="85344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l-GR" sz="2100" b="1" kern="0" dirty="0" smtClean="0">
                <a:solidFill>
                  <a:schemeClr val="hlink"/>
                </a:solidFill>
                <a:latin typeface="+mn-lt"/>
              </a:rPr>
              <a:t>Η θεραπεία είναι εστιασμένη στην επίλυση του προβλήματος</a:t>
            </a:r>
            <a:r>
              <a:rPr lang="en-US" sz="2100" kern="0" dirty="0" smtClean="0">
                <a:solidFill>
                  <a:schemeClr val="hlink"/>
                </a:solidFill>
                <a:latin typeface="+mn-lt"/>
              </a:rPr>
              <a:t>.</a:t>
            </a:r>
            <a:endParaRPr lang="en-US" sz="2100" kern="0" dirty="0">
              <a:solidFill>
                <a:schemeClr val="hlink"/>
              </a:solidFill>
              <a:latin typeface="+mn-lt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l-GR" sz="2100" b="1" kern="0" dirty="0" smtClean="0">
                <a:solidFill>
                  <a:schemeClr val="hlink"/>
                </a:solidFill>
                <a:latin typeface="+mn-lt"/>
              </a:rPr>
              <a:t>Ο στόχος είναι η αλλαγή των εννοιολογικών πλαισίων</a:t>
            </a:r>
            <a:r>
              <a:rPr lang="en-US" sz="2100" kern="0" dirty="0" smtClean="0">
                <a:solidFill>
                  <a:schemeClr val="hlink"/>
                </a:solidFill>
                <a:latin typeface="+mn-lt"/>
              </a:rPr>
              <a:t>.</a:t>
            </a:r>
            <a:endParaRPr lang="en-US" sz="2100" kern="0" dirty="0">
              <a:solidFill>
                <a:schemeClr val="hlink"/>
              </a:solidFill>
              <a:latin typeface="+mn-lt"/>
            </a:endParaRP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el-GR" sz="2100" b="1" kern="0" dirty="0" smtClean="0">
                <a:solidFill>
                  <a:schemeClr val="hlink"/>
                </a:solidFill>
                <a:latin typeface="+mn-lt"/>
              </a:rPr>
              <a:t>ΟΔΗΓΙΕΣ</a:t>
            </a:r>
            <a:r>
              <a:rPr lang="en-US" sz="2100" kern="0" dirty="0" smtClean="0">
                <a:solidFill>
                  <a:schemeClr val="hlink"/>
                </a:solidFill>
                <a:latin typeface="+mn-lt"/>
              </a:rPr>
              <a:t>:  </a:t>
            </a:r>
            <a:r>
              <a:rPr lang="el-GR" sz="2100" kern="0" dirty="0" smtClean="0">
                <a:solidFill>
                  <a:schemeClr val="hlink"/>
                </a:solidFill>
                <a:latin typeface="+mn-lt"/>
              </a:rPr>
              <a:t>οδηγίες προς την οικογένεια για να συμπεριφερθεί με ένα διαφορετικό τρόπο </a:t>
            </a:r>
            <a:r>
              <a:rPr lang="en-US" sz="2100" kern="0" dirty="0" smtClean="0">
                <a:solidFill>
                  <a:srgbClr val="0070C0"/>
                </a:solidFill>
                <a:latin typeface="+mn-lt"/>
              </a:rPr>
              <a:t>(</a:t>
            </a:r>
            <a:r>
              <a:rPr lang="el-GR" sz="2100" kern="0" dirty="0" smtClean="0">
                <a:solidFill>
                  <a:srgbClr val="0070C0"/>
                </a:solidFill>
                <a:latin typeface="+mn-lt"/>
              </a:rPr>
              <a:t>οι εργασίες στο σπίτι </a:t>
            </a:r>
            <a:r>
              <a:rPr lang="en-US" sz="2100" kern="0" dirty="0" smtClean="0">
                <a:solidFill>
                  <a:srgbClr val="0070C0"/>
                </a:solidFill>
                <a:latin typeface="+mn-lt"/>
              </a:rPr>
              <a:t>–h</a:t>
            </a:r>
            <a:r>
              <a:rPr lang="en-US" sz="2100" dirty="0" smtClean="0">
                <a:solidFill>
                  <a:srgbClr val="0070C0"/>
                </a:solidFill>
                <a:latin typeface="+mn-lt"/>
              </a:rPr>
              <a:t>omework assignments- </a:t>
            </a:r>
            <a:r>
              <a:rPr lang="el-GR" sz="2100" dirty="0" smtClean="0">
                <a:solidFill>
                  <a:srgbClr val="0070C0"/>
                </a:solidFill>
                <a:latin typeface="+mn-lt"/>
              </a:rPr>
              <a:t>στοχεύουν να βοηθήσουν τις οικογένειες να </a:t>
            </a:r>
            <a:r>
              <a:rPr lang="el-GR" sz="2100" dirty="0" err="1" smtClean="0">
                <a:solidFill>
                  <a:srgbClr val="0070C0"/>
                </a:solidFill>
                <a:latin typeface="+mn-lt"/>
              </a:rPr>
              <a:t>διακό</a:t>
            </a:r>
            <a:r>
              <a:rPr lang="el-GR" sz="2100" dirty="0" smtClean="0">
                <a:solidFill>
                  <a:srgbClr val="0070C0"/>
                </a:solidFill>
                <a:latin typeface="+mn-lt"/>
              </a:rPr>
              <a:t>-</a:t>
            </a:r>
            <a:r>
              <a:rPr lang="el-GR" sz="2100" dirty="0" err="1" smtClean="0">
                <a:solidFill>
                  <a:srgbClr val="0070C0"/>
                </a:solidFill>
                <a:latin typeface="+mn-lt"/>
              </a:rPr>
              <a:t>ψουν</a:t>
            </a:r>
            <a:r>
              <a:rPr lang="el-GR" sz="2100" dirty="0" smtClean="0">
                <a:solidFill>
                  <a:srgbClr val="0070C0"/>
                </a:solidFill>
                <a:latin typeface="+mn-lt"/>
              </a:rPr>
              <a:t> τα </a:t>
            </a:r>
            <a:r>
              <a:rPr lang="el-GR" sz="2100" dirty="0" err="1" smtClean="0">
                <a:solidFill>
                  <a:srgbClr val="0070C0"/>
                </a:solidFill>
                <a:latin typeface="+mn-lt"/>
              </a:rPr>
              <a:t>ομοιοστατικά</a:t>
            </a:r>
            <a:r>
              <a:rPr lang="el-GR" sz="2100" dirty="0" smtClean="0">
                <a:solidFill>
                  <a:srgbClr val="0070C0"/>
                </a:solidFill>
                <a:latin typeface="+mn-lt"/>
              </a:rPr>
              <a:t> μοντέλα των συμπεριφορών που διατηρούν το πρόβλημα</a:t>
            </a:r>
            <a:r>
              <a:rPr lang="en-US" sz="2100" dirty="0" smtClean="0">
                <a:solidFill>
                  <a:srgbClr val="0070C0"/>
                </a:solidFill>
                <a:latin typeface="+mn-lt"/>
              </a:rPr>
              <a:t>).</a:t>
            </a:r>
            <a:r>
              <a:rPr lang="en-US" sz="2100" kern="0" dirty="0" smtClean="0">
                <a:solidFill>
                  <a:srgbClr val="0070C0"/>
                </a:solidFill>
                <a:latin typeface="+mn-lt"/>
              </a:rPr>
              <a:t> </a:t>
            </a:r>
            <a:r>
              <a:rPr lang="el-GR" sz="2100" kern="0" dirty="0" smtClean="0">
                <a:solidFill>
                  <a:srgbClr val="0070C0"/>
                </a:solidFill>
                <a:latin typeface="+mn-lt"/>
              </a:rPr>
              <a:t>Οι οδηγίες μπορεί να είναι μη λεκτικά μηνύματα </a:t>
            </a:r>
            <a:r>
              <a:rPr lang="en-US" sz="2100" kern="0" dirty="0" smtClean="0">
                <a:solidFill>
                  <a:schemeClr val="hlink"/>
                </a:solidFill>
                <a:latin typeface="+mn-lt"/>
              </a:rPr>
              <a:t>(</a:t>
            </a:r>
            <a:r>
              <a:rPr lang="el-GR" sz="2100" kern="0" dirty="0" smtClean="0">
                <a:solidFill>
                  <a:schemeClr val="hlink"/>
                </a:solidFill>
                <a:latin typeface="+mn-lt"/>
              </a:rPr>
              <a:t>π.χ., σιωπή, τόνος φωνής, στάση</a:t>
            </a:r>
            <a:r>
              <a:rPr lang="en-US" sz="2100" kern="0" dirty="0" smtClean="0">
                <a:solidFill>
                  <a:schemeClr val="hlink"/>
                </a:solidFill>
                <a:latin typeface="+mn-lt"/>
              </a:rPr>
              <a:t>), </a:t>
            </a:r>
            <a:r>
              <a:rPr lang="el-GR" sz="2100" kern="0" dirty="0" smtClean="0">
                <a:solidFill>
                  <a:schemeClr val="hlink"/>
                </a:solidFill>
                <a:latin typeface="+mn-lt"/>
              </a:rPr>
              <a:t>άμεσες και έμμεσες υποδείξεις </a:t>
            </a:r>
            <a:r>
              <a:rPr lang="en-US" sz="2100" kern="0" dirty="0" smtClean="0">
                <a:solidFill>
                  <a:schemeClr val="hlink"/>
                </a:solidFill>
                <a:latin typeface="+mn-lt"/>
              </a:rPr>
              <a:t>(</a:t>
            </a:r>
            <a:r>
              <a:rPr lang="el-GR" sz="2100" kern="0" dirty="0" smtClean="0">
                <a:solidFill>
                  <a:schemeClr val="hlink"/>
                </a:solidFill>
                <a:latin typeface="+mn-lt"/>
              </a:rPr>
              <a:t>π.χ., </a:t>
            </a:r>
            <a:r>
              <a:rPr lang="en-US" sz="2100" kern="0" dirty="0" smtClean="0">
                <a:solidFill>
                  <a:schemeClr val="hlink"/>
                </a:solidFill>
                <a:latin typeface="+mn-lt"/>
              </a:rPr>
              <a:t>“</a:t>
            </a:r>
            <a:r>
              <a:rPr lang="el-GR" sz="2100" kern="0" dirty="0" smtClean="0">
                <a:solidFill>
                  <a:schemeClr val="hlink"/>
                </a:solidFill>
                <a:latin typeface="+mn-lt"/>
              </a:rPr>
              <a:t>κάνε γρήγορα</a:t>
            </a:r>
            <a:r>
              <a:rPr lang="en-US" sz="2100" kern="0" dirty="0" smtClean="0">
                <a:solidFill>
                  <a:schemeClr val="hlink"/>
                </a:solidFill>
                <a:latin typeface="+mn-lt"/>
              </a:rPr>
              <a:t>”, “</a:t>
            </a:r>
            <a:r>
              <a:rPr lang="el-GR" sz="2100" kern="0" dirty="0" smtClean="0">
                <a:solidFill>
                  <a:schemeClr val="hlink"/>
                </a:solidFill>
                <a:latin typeface="+mn-lt"/>
              </a:rPr>
              <a:t>μπορεί να θέλεις να μιλάς πιο αργά</a:t>
            </a:r>
            <a:r>
              <a:rPr lang="en-US" sz="2100" kern="0" dirty="0" smtClean="0">
                <a:solidFill>
                  <a:schemeClr val="hlink"/>
                </a:solidFill>
                <a:latin typeface="+mn-lt"/>
              </a:rPr>
              <a:t>”) </a:t>
            </a:r>
            <a:r>
              <a:rPr lang="el-GR" sz="2100" kern="0" dirty="0" smtClean="0">
                <a:solidFill>
                  <a:schemeClr val="hlink"/>
                </a:solidFill>
                <a:latin typeface="+mn-lt"/>
              </a:rPr>
              <a:t>και συμπεριφορές που έχουν ανατεθεί (π.χ. </a:t>
            </a:r>
            <a:r>
              <a:rPr lang="en-US" sz="2100" kern="0" dirty="0" smtClean="0">
                <a:solidFill>
                  <a:schemeClr val="hlink"/>
                </a:solidFill>
                <a:latin typeface="+mn-lt"/>
              </a:rPr>
              <a:t> </a:t>
            </a:r>
            <a:r>
              <a:rPr lang="el-GR" sz="2100" kern="0" dirty="0" smtClean="0">
                <a:solidFill>
                  <a:schemeClr val="hlink"/>
                </a:solidFill>
                <a:latin typeface="+mn-lt"/>
              </a:rPr>
              <a:t>Όταν πιστεύεις ότι δεν θα κοιμηθείς</a:t>
            </a:r>
            <a:r>
              <a:rPr lang="en-US" sz="2100" kern="0" dirty="0" smtClean="0">
                <a:solidFill>
                  <a:schemeClr val="hlink"/>
                </a:solidFill>
                <a:latin typeface="+mn-lt"/>
              </a:rPr>
              <a:t>, </a:t>
            </a:r>
            <a:r>
              <a:rPr lang="el-GR" sz="2100" kern="0" dirty="0" smtClean="0">
                <a:solidFill>
                  <a:schemeClr val="hlink"/>
                </a:solidFill>
                <a:latin typeface="+mn-lt"/>
              </a:rPr>
              <a:t>πίεσε τον εαυτό σου να μείνεις ξύπνιος όλη νύχτα</a:t>
            </a:r>
            <a:r>
              <a:rPr lang="en-US" sz="2100" kern="0" dirty="0" smtClean="0">
                <a:solidFill>
                  <a:schemeClr val="hlink"/>
                </a:solidFill>
                <a:latin typeface="+mn-lt"/>
              </a:rPr>
              <a:t>).</a:t>
            </a:r>
            <a:endParaRPr lang="en-US" sz="2100" kern="0" dirty="0">
              <a:solidFill>
                <a:schemeClr val="hlink"/>
              </a:solidFill>
              <a:latin typeface="+mn-lt"/>
            </a:endParaRP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el-GR" sz="2100" b="1" kern="0" dirty="0" err="1" smtClean="0">
                <a:solidFill>
                  <a:schemeClr val="hlink"/>
                </a:solidFill>
                <a:latin typeface="+mn-lt"/>
              </a:rPr>
              <a:t>Αναπλαισίωση</a:t>
            </a:r>
            <a:r>
              <a:rPr lang="en-US" sz="2100" kern="0" dirty="0" smtClean="0">
                <a:solidFill>
                  <a:schemeClr val="hlink"/>
                </a:solidFill>
                <a:latin typeface="+mn-lt"/>
              </a:rPr>
              <a:t>: </a:t>
            </a:r>
            <a:r>
              <a:rPr lang="el-GR" sz="2100" kern="0" dirty="0" smtClean="0">
                <a:solidFill>
                  <a:schemeClr val="hlink"/>
                </a:solidFill>
                <a:latin typeface="+mn-lt"/>
              </a:rPr>
              <a:t>διαφορετική ερμηνεία για μία κατάσταση ή συμπεριφορά της οικογένειας / το πρόβλημα μπαίνει σε νέο πλαίσιο</a:t>
            </a:r>
            <a:endParaRPr lang="en-US" sz="2100" kern="0" dirty="0">
              <a:solidFill>
                <a:schemeClr val="hlink"/>
              </a:solidFill>
              <a:latin typeface="+mn-lt"/>
            </a:endParaRPr>
          </a:p>
          <a:p>
            <a:pPr marL="742950" lvl="1" indent="-285750">
              <a:lnSpc>
                <a:spcPct val="90000"/>
              </a:lnSpc>
              <a:spcBef>
                <a:spcPts val="0"/>
              </a:spcBef>
              <a:buFontTx/>
              <a:buChar char="–"/>
              <a:defRPr/>
            </a:pPr>
            <a:r>
              <a:rPr lang="el-GR" sz="2100" i="1" kern="0" dirty="0" smtClean="0">
                <a:solidFill>
                  <a:schemeClr val="hlink"/>
                </a:solidFill>
                <a:latin typeface="+mn-lt"/>
              </a:rPr>
              <a:t>Το νέο πλαίσιο πρέπει να είναι αποδεκτό από την οικογένεια</a:t>
            </a:r>
            <a:r>
              <a:rPr lang="en-US" sz="2100" i="1" kern="0" dirty="0" smtClean="0">
                <a:solidFill>
                  <a:schemeClr val="hlink"/>
                </a:solidFill>
                <a:latin typeface="+mn-lt"/>
              </a:rPr>
              <a:t>.</a:t>
            </a:r>
            <a:endParaRPr lang="en-US" sz="2100" i="1" kern="0" dirty="0">
              <a:solidFill>
                <a:schemeClr val="hlink"/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4"/>
          <p:cNvSpPr txBox="1">
            <a:spLocks noChangeArrowheads="1"/>
          </p:cNvSpPr>
          <p:nvPr/>
        </p:nvSpPr>
        <p:spPr bwMode="auto">
          <a:xfrm>
            <a:off x="457200" y="1371600"/>
            <a:ext cx="82296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l-GR" sz="2700" kern="0" dirty="0" smtClean="0">
                <a:solidFill>
                  <a:schemeClr val="hlink"/>
                </a:solidFill>
                <a:latin typeface="+mn-lt"/>
              </a:rPr>
              <a:t>Τα άτομα - γίνονται κατανοητά μέσω της αξιολόγησης των </a:t>
            </a:r>
            <a:r>
              <a:rPr lang="el-GR" sz="2700" u="sng" kern="0" dirty="0" smtClean="0">
                <a:solidFill>
                  <a:schemeClr val="hlink"/>
                </a:solidFill>
                <a:latin typeface="+mn-lt"/>
              </a:rPr>
              <a:t>αλληλεπιδράσεών τους με ολόκληρη την οικογένεια</a:t>
            </a:r>
            <a:endParaRPr lang="en-US" sz="2700" u="sng" kern="0" dirty="0">
              <a:solidFill>
                <a:schemeClr val="hlink"/>
              </a:solidFill>
              <a:latin typeface="+mn-lt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l-GR" sz="2700" kern="0" dirty="0" smtClean="0">
                <a:solidFill>
                  <a:schemeClr val="hlink"/>
                </a:solidFill>
                <a:latin typeface="+mn-lt"/>
              </a:rPr>
              <a:t>Τα συμπτώματα - κατανοούνται ως έκφραση της </a:t>
            </a:r>
            <a:r>
              <a:rPr lang="el-GR" sz="2700" u="sng" kern="0" dirty="0" smtClean="0">
                <a:solidFill>
                  <a:schemeClr val="hlink"/>
                </a:solidFill>
                <a:latin typeface="+mn-lt"/>
              </a:rPr>
              <a:t>δυσλειτουργίας μέσα στην οικογένεια</a:t>
            </a:r>
            <a:endParaRPr lang="en-US" sz="2700" u="sng" kern="0" dirty="0">
              <a:solidFill>
                <a:schemeClr val="hlink"/>
              </a:solidFill>
              <a:latin typeface="+mn-lt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l-GR" sz="2700" kern="0" dirty="0" smtClean="0">
                <a:solidFill>
                  <a:schemeClr val="hlink"/>
                </a:solidFill>
                <a:latin typeface="+mn-lt"/>
              </a:rPr>
              <a:t>Προβληματικές συμπεριφορές</a:t>
            </a:r>
            <a:r>
              <a:rPr lang="en-US" sz="2700" kern="0" dirty="0" smtClean="0">
                <a:solidFill>
                  <a:schemeClr val="hlink"/>
                </a:solidFill>
                <a:latin typeface="+mn-lt"/>
              </a:rPr>
              <a:t>– </a:t>
            </a:r>
            <a:endParaRPr lang="en-US" sz="2700" kern="0" dirty="0">
              <a:solidFill>
                <a:schemeClr val="hlink"/>
              </a:solidFill>
              <a:latin typeface="+mn-lt"/>
            </a:endParaRPr>
          </a:p>
          <a:p>
            <a:pPr marL="742950" lvl="1" indent="-285750">
              <a:lnSpc>
                <a:spcPct val="90000"/>
              </a:lnSpc>
              <a:buFontTx/>
              <a:buChar char="–"/>
              <a:defRPr/>
            </a:pPr>
            <a:r>
              <a:rPr lang="el-GR" sz="2400" kern="0" dirty="0" smtClean="0">
                <a:solidFill>
                  <a:schemeClr val="hlink"/>
                </a:solidFill>
                <a:latin typeface="+mn-lt"/>
              </a:rPr>
              <a:t>Εξυπηρετούν ένα </a:t>
            </a:r>
            <a:r>
              <a:rPr lang="el-GR" sz="2400" u="sng" kern="0" dirty="0" smtClean="0">
                <a:solidFill>
                  <a:schemeClr val="hlink"/>
                </a:solidFill>
                <a:latin typeface="+mn-lt"/>
              </a:rPr>
              <a:t>σκοπό</a:t>
            </a:r>
            <a:r>
              <a:rPr lang="el-GR" sz="2400" kern="0" dirty="0" smtClean="0">
                <a:solidFill>
                  <a:schemeClr val="hlink"/>
                </a:solidFill>
                <a:latin typeface="+mn-lt"/>
              </a:rPr>
              <a:t> για την οικογένεια</a:t>
            </a:r>
            <a:endParaRPr lang="en-US" sz="2400" kern="0" dirty="0">
              <a:solidFill>
                <a:schemeClr val="hlink"/>
              </a:solidFill>
              <a:latin typeface="+mn-lt"/>
            </a:endParaRPr>
          </a:p>
          <a:p>
            <a:pPr marL="742950" lvl="1" indent="-285750">
              <a:lnSpc>
                <a:spcPct val="90000"/>
              </a:lnSpc>
              <a:buFontTx/>
              <a:buChar char="–"/>
              <a:defRPr/>
            </a:pPr>
            <a:r>
              <a:rPr lang="el-GR" sz="2400" kern="0" dirty="0" smtClean="0">
                <a:solidFill>
                  <a:schemeClr val="hlink"/>
                </a:solidFill>
                <a:latin typeface="+mn-lt"/>
              </a:rPr>
              <a:t>Εκφράζουν την ανικανότητα της οικογένειας να συνεργαστεί παραγωγικά</a:t>
            </a:r>
            <a:endParaRPr lang="en-US" sz="2400" u="sng" kern="0" dirty="0">
              <a:solidFill>
                <a:schemeClr val="hlink"/>
              </a:solidFill>
              <a:latin typeface="+mn-lt"/>
            </a:endParaRPr>
          </a:p>
          <a:p>
            <a:pPr marL="742950" lvl="1" indent="-285750">
              <a:lnSpc>
                <a:spcPct val="90000"/>
              </a:lnSpc>
              <a:buFontTx/>
              <a:buChar char="–"/>
              <a:defRPr/>
            </a:pPr>
            <a:r>
              <a:rPr lang="el-GR" sz="2400" kern="0" dirty="0" smtClean="0">
                <a:solidFill>
                  <a:schemeClr val="hlink"/>
                </a:solidFill>
                <a:latin typeface="+mn-lt"/>
              </a:rPr>
              <a:t>Αποτελούν μοντέλα συμπτωμάτων που μεταφέρονται από γενιά σε </a:t>
            </a:r>
            <a:r>
              <a:rPr lang="el-GR" sz="2400" kern="0" dirty="0" err="1" smtClean="0">
                <a:solidFill>
                  <a:schemeClr val="hlink"/>
                </a:solidFill>
                <a:latin typeface="+mn-lt"/>
              </a:rPr>
              <a:t>γενιάσ</a:t>
            </a:r>
            <a:endParaRPr lang="en-US" sz="2400" kern="0" dirty="0">
              <a:solidFill>
                <a:schemeClr val="hlink"/>
              </a:solidFill>
              <a:latin typeface="+mn-lt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l-GR" sz="2700" kern="0" dirty="0" smtClean="0">
                <a:solidFill>
                  <a:schemeClr val="hlink"/>
                </a:solidFill>
                <a:latin typeface="+mn-lt"/>
              </a:rPr>
              <a:t>Η οικογένεια</a:t>
            </a:r>
            <a:r>
              <a:rPr lang="en-US" sz="2700" kern="0" dirty="0" smtClean="0">
                <a:solidFill>
                  <a:schemeClr val="hlink"/>
                </a:solidFill>
                <a:latin typeface="+mn-lt"/>
              </a:rPr>
              <a:t>– </a:t>
            </a:r>
            <a:r>
              <a:rPr lang="el-GR" sz="2700" kern="0" dirty="0" smtClean="0">
                <a:solidFill>
                  <a:schemeClr val="hlink"/>
                </a:solidFill>
                <a:latin typeface="+mn-lt"/>
              </a:rPr>
              <a:t>είναι μία </a:t>
            </a:r>
            <a:r>
              <a:rPr lang="el-GR" sz="2700" kern="0" dirty="0" err="1" smtClean="0">
                <a:solidFill>
                  <a:schemeClr val="hlink"/>
                </a:solidFill>
                <a:latin typeface="+mn-lt"/>
              </a:rPr>
              <a:t>διαδραστική</a:t>
            </a:r>
            <a:r>
              <a:rPr lang="el-GR" sz="2700" kern="0" dirty="0" smtClean="0">
                <a:solidFill>
                  <a:schemeClr val="hlink"/>
                </a:solidFill>
                <a:latin typeface="+mn-lt"/>
              </a:rPr>
              <a:t> μονάδα και η  αλλαγή στο ένα μέλος της επηρεάζει όλα τα μέλη</a:t>
            </a:r>
            <a:endParaRPr lang="en-US" sz="2700" kern="0" dirty="0">
              <a:solidFill>
                <a:schemeClr val="hlink"/>
              </a:solidFill>
              <a:latin typeface="+mn-lt"/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title"/>
          </p:nvPr>
        </p:nvSpPr>
        <p:spPr>
          <a:xfrm>
            <a:off x="533400" y="457200"/>
            <a:ext cx="8077200" cy="762000"/>
          </a:xfrm>
        </p:spPr>
        <p:txBody>
          <a:bodyPr/>
          <a:lstStyle/>
          <a:p>
            <a:pPr eaLnBrk="1" hangingPunct="1"/>
            <a:r>
              <a:rPr lang="el-GR" sz="4000" dirty="0" smtClean="0"/>
              <a:t>Η </a:t>
            </a:r>
            <a:r>
              <a:rPr lang="el-GR" sz="4000" dirty="0" err="1" smtClean="0"/>
              <a:t>συστημική</a:t>
            </a:r>
            <a:r>
              <a:rPr lang="el-GR" sz="4000" dirty="0" smtClean="0"/>
              <a:t> θεώρηση….</a:t>
            </a:r>
            <a:endParaRPr lang="en-US" sz="4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371600"/>
          </a:xfrm>
        </p:spPr>
        <p:txBody>
          <a:bodyPr/>
          <a:lstStyle/>
          <a:p>
            <a:pPr eaLnBrk="1" hangingPunct="1"/>
            <a:r>
              <a:rPr lang="el-GR" sz="3800" dirty="0" smtClean="0"/>
              <a:t>Στρατηγική Οικογενειακή θεραπεία</a:t>
            </a:r>
            <a:r>
              <a:rPr lang="en-US" sz="3800" dirty="0" smtClean="0"/>
              <a:t>:</a:t>
            </a:r>
            <a:br>
              <a:rPr lang="en-US" sz="3800" dirty="0" smtClean="0"/>
            </a:br>
            <a:r>
              <a:rPr lang="el-GR" sz="3800" dirty="0" smtClean="0"/>
              <a:t>θεραπευτικές τεχνικές</a:t>
            </a:r>
            <a:endParaRPr lang="en-US" sz="3800" dirty="0" smtClean="0"/>
          </a:p>
        </p:txBody>
      </p:sp>
      <p:sp>
        <p:nvSpPr>
          <p:cNvPr id="3" name="Rectangle 4"/>
          <p:cNvSpPr txBox="1">
            <a:spLocks noChangeArrowheads="1"/>
          </p:cNvSpPr>
          <p:nvPr/>
        </p:nvSpPr>
        <p:spPr>
          <a:xfrm>
            <a:off x="228600" y="1905000"/>
            <a:ext cx="8229600" cy="4495800"/>
          </a:xfrm>
          <a:prstGeom prst="rect">
            <a:avLst/>
          </a:prstGeom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el-GR" sz="2200" b="1" kern="0" dirty="0" smtClean="0">
                <a:solidFill>
                  <a:schemeClr val="hlink"/>
                </a:solidFill>
                <a:latin typeface="Times" charset="0"/>
              </a:rPr>
              <a:t>Παράδοξο</a:t>
            </a:r>
            <a:r>
              <a:rPr lang="en-US" sz="2200" kern="0" dirty="0" smtClean="0">
                <a:solidFill>
                  <a:schemeClr val="hlink"/>
                </a:solidFill>
                <a:latin typeface="Times" charset="0"/>
              </a:rPr>
              <a:t>: </a:t>
            </a:r>
            <a:r>
              <a:rPr lang="el-GR" sz="2400" kern="0" dirty="0" smtClean="0">
                <a:solidFill>
                  <a:schemeClr val="hlink"/>
                </a:solidFill>
                <a:latin typeface="+mn-lt"/>
              </a:rPr>
              <a:t>μία παρέμβαση «</a:t>
            </a:r>
            <a:r>
              <a:rPr lang="en-US" sz="2400" kern="0" dirty="0" smtClean="0">
                <a:solidFill>
                  <a:schemeClr val="hlink"/>
                </a:solidFill>
                <a:latin typeface="+mn-lt"/>
              </a:rPr>
              <a:t>more </a:t>
            </a:r>
            <a:r>
              <a:rPr lang="en-US" sz="2400" kern="0" dirty="0">
                <a:solidFill>
                  <a:schemeClr val="hlink"/>
                </a:solidFill>
                <a:latin typeface="+mn-lt"/>
              </a:rPr>
              <a:t>of the </a:t>
            </a:r>
            <a:r>
              <a:rPr lang="en-US" sz="2400" kern="0" dirty="0" smtClean="0">
                <a:solidFill>
                  <a:schemeClr val="hlink"/>
                </a:solidFill>
                <a:latin typeface="+mn-lt"/>
              </a:rPr>
              <a:t>same</a:t>
            </a:r>
            <a:r>
              <a:rPr lang="el-GR" sz="2400" kern="0" dirty="0" smtClean="0">
                <a:solidFill>
                  <a:schemeClr val="hlink"/>
                </a:solidFill>
                <a:latin typeface="+mn-lt"/>
              </a:rPr>
              <a:t>».</a:t>
            </a:r>
            <a:r>
              <a:rPr lang="en-US" sz="2400" kern="0" dirty="0" smtClean="0">
                <a:solidFill>
                  <a:schemeClr val="hlink"/>
                </a:solidFill>
                <a:latin typeface="+mn-lt"/>
              </a:rPr>
              <a:t> </a:t>
            </a:r>
            <a:r>
              <a:rPr lang="el-GR" sz="2200" kern="0" dirty="0" smtClean="0">
                <a:solidFill>
                  <a:schemeClr val="hlink"/>
                </a:solidFill>
                <a:latin typeface="Times" charset="0"/>
              </a:rPr>
              <a:t>Δίνει άδεια στην οικογένεια να κάνει κάτι που ήδη το κάνει, με σκοπό να μειωθεί ή εξαλειφθεί η αντίσταση στην αλλαγή</a:t>
            </a:r>
            <a:r>
              <a:rPr lang="en-US" sz="2200" kern="0" dirty="0" smtClean="0">
                <a:solidFill>
                  <a:schemeClr val="hlink"/>
                </a:solidFill>
                <a:latin typeface="Times" charset="0"/>
              </a:rPr>
              <a:t>.</a:t>
            </a:r>
            <a:endParaRPr lang="en-US" sz="2200" kern="0" dirty="0">
              <a:solidFill>
                <a:schemeClr val="hlink"/>
              </a:solidFill>
              <a:latin typeface="Times" charset="0"/>
            </a:endParaRPr>
          </a:p>
          <a:p>
            <a:pPr marL="742950" lvl="1" indent="-285750" eaLnBrk="0" hangingPunct="0">
              <a:spcBef>
                <a:spcPct val="20000"/>
              </a:spcBef>
              <a:buFontTx/>
              <a:buChar char="–"/>
              <a:defRPr/>
            </a:pPr>
            <a:r>
              <a:rPr lang="el-GR" sz="2200" b="1" kern="0" dirty="0" smtClean="0">
                <a:solidFill>
                  <a:schemeClr val="hlink"/>
                </a:solidFill>
                <a:latin typeface="Times" charset="0"/>
              </a:rPr>
              <a:t>Συγκράτηση (</a:t>
            </a:r>
            <a:r>
              <a:rPr lang="en-US" sz="2200" b="1" kern="0" dirty="0" smtClean="0">
                <a:solidFill>
                  <a:schemeClr val="hlink"/>
                </a:solidFill>
                <a:latin typeface="Times" charset="0"/>
              </a:rPr>
              <a:t>Restraining</a:t>
            </a:r>
            <a:r>
              <a:rPr lang="el-GR" sz="2200" b="1" kern="0" dirty="0" smtClean="0">
                <a:solidFill>
                  <a:schemeClr val="hlink"/>
                </a:solidFill>
                <a:latin typeface="Times" charset="0"/>
              </a:rPr>
              <a:t>)</a:t>
            </a:r>
            <a:r>
              <a:rPr lang="en-US" sz="2200" kern="0" dirty="0" smtClean="0">
                <a:solidFill>
                  <a:schemeClr val="hlink"/>
                </a:solidFill>
                <a:latin typeface="Times" charset="0"/>
              </a:rPr>
              <a:t>: </a:t>
            </a:r>
            <a:r>
              <a:rPr lang="el-GR" sz="2200" kern="0" dirty="0" smtClean="0">
                <a:solidFill>
                  <a:schemeClr val="hlink"/>
                </a:solidFill>
                <a:latin typeface="Times" charset="0"/>
              </a:rPr>
              <a:t> ο σύμβουλος λέει στην οικογένεια ότι είναι ανίκανοι να κάνουν κάτι άλλο από αυτό που ήδη κάνουν</a:t>
            </a:r>
            <a:r>
              <a:rPr lang="en-US" sz="2200" kern="0" dirty="0" smtClean="0">
                <a:solidFill>
                  <a:schemeClr val="hlink"/>
                </a:solidFill>
                <a:latin typeface="Times" charset="0"/>
              </a:rPr>
              <a:t>.</a:t>
            </a:r>
            <a:endParaRPr lang="en-US" sz="2200" kern="0" dirty="0">
              <a:solidFill>
                <a:schemeClr val="hlink"/>
              </a:solidFill>
              <a:latin typeface="Times" charset="0"/>
            </a:endParaRPr>
          </a:p>
          <a:p>
            <a:pPr marL="742950" lvl="1" indent="-285750" eaLnBrk="0" hangingPunct="0">
              <a:spcBef>
                <a:spcPct val="20000"/>
              </a:spcBef>
              <a:buFontTx/>
              <a:buChar char="–"/>
              <a:defRPr/>
            </a:pPr>
            <a:r>
              <a:rPr lang="el-GR" sz="2200" b="1" kern="0" dirty="0" err="1" smtClean="0">
                <a:solidFill>
                  <a:schemeClr val="hlink"/>
                </a:solidFill>
                <a:latin typeface="Times" charset="0"/>
              </a:rPr>
              <a:t>Συνταγογράφηαη</a:t>
            </a:r>
            <a:r>
              <a:rPr lang="el-GR" sz="2200" b="1" kern="0" dirty="0" smtClean="0">
                <a:solidFill>
                  <a:schemeClr val="hlink"/>
                </a:solidFill>
                <a:latin typeface="Times" charset="0"/>
              </a:rPr>
              <a:t> (</a:t>
            </a:r>
            <a:r>
              <a:rPr lang="en-US" sz="2200" b="1" kern="0" dirty="0" smtClean="0">
                <a:solidFill>
                  <a:schemeClr val="hlink"/>
                </a:solidFill>
                <a:latin typeface="Times" charset="0"/>
              </a:rPr>
              <a:t>Prescribing</a:t>
            </a:r>
            <a:r>
              <a:rPr lang="el-GR" sz="2200" b="1" kern="0" dirty="0" smtClean="0">
                <a:solidFill>
                  <a:schemeClr val="hlink"/>
                </a:solidFill>
                <a:latin typeface="Times" charset="0"/>
              </a:rPr>
              <a:t>)</a:t>
            </a:r>
            <a:r>
              <a:rPr lang="en-US" sz="2200" kern="0" dirty="0" smtClean="0">
                <a:solidFill>
                  <a:schemeClr val="hlink"/>
                </a:solidFill>
                <a:latin typeface="Times" charset="0"/>
              </a:rPr>
              <a:t>:  </a:t>
            </a:r>
            <a:r>
              <a:rPr lang="el-GR" sz="2200" kern="0" dirty="0" smtClean="0">
                <a:solidFill>
                  <a:schemeClr val="hlink"/>
                </a:solidFill>
                <a:latin typeface="Times" charset="0"/>
              </a:rPr>
              <a:t>δίνεται η οδηγία στα μέλη της οικογένειας να εμφανίζουν μία «προβληματική» συμπεριφορά</a:t>
            </a:r>
            <a:r>
              <a:rPr lang="en-US" sz="2200" kern="0" dirty="0" smtClean="0">
                <a:solidFill>
                  <a:schemeClr val="hlink"/>
                </a:solidFill>
                <a:latin typeface="Times" charset="0"/>
              </a:rPr>
              <a:t>.</a:t>
            </a:r>
            <a:endParaRPr lang="en-US" sz="2200" kern="0" dirty="0">
              <a:solidFill>
                <a:schemeClr val="hlink"/>
              </a:solidFill>
              <a:latin typeface="Times" charset="0"/>
            </a:endParaRPr>
          </a:p>
          <a:p>
            <a:pPr marL="742950" lvl="1" indent="-285750" eaLnBrk="0" hangingPunct="0">
              <a:spcBef>
                <a:spcPct val="20000"/>
              </a:spcBef>
              <a:buFontTx/>
              <a:buChar char="–"/>
              <a:defRPr/>
            </a:pPr>
            <a:r>
              <a:rPr lang="el-GR" sz="2200" b="1" kern="0" dirty="0" smtClean="0">
                <a:solidFill>
                  <a:schemeClr val="hlink"/>
                </a:solidFill>
                <a:latin typeface="Times" charset="0"/>
              </a:rPr>
              <a:t>Επαναπροσδιορισμός (</a:t>
            </a:r>
            <a:r>
              <a:rPr lang="en-US" sz="2200" b="1" kern="0" dirty="0" smtClean="0">
                <a:solidFill>
                  <a:schemeClr val="hlink"/>
                </a:solidFill>
                <a:latin typeface="Times" charset="0"/>
              </a:rPr>
              <a:t>Redefining</a:t>
            </a:r>
            <a:r>
              <a:rPr lang="el-GR" sz="2200" b="1" kern="0" dirty="0" smtClean="0">
                <a:solidFill>
                  <a:schemeClr val="hlink"/>
                </a:solidFill>
                <a:latin typeface="Times" charset="0"/>
              </a:rPr>
              <a:t>)</a:t>
            </a:r>
            <a:r>
              <a:rPr lang="en-US" sz="2200" kern="0" dirty="0" smtClean="0">
                <a:solidFill>
                  <a:schemeClr val="hlink"/>
                </a:solidFill>
                <a:latin typeface="Times" charset="0"/>
              </a:rPr>
              <a:t>: </a:t>
            </a:r>
            <a:r>
              <a:rPr lang="el-GR" sz="2200" kern="0" dirty="0" smtClean="0">
                <a:solidFill>
                  <a:schemeClr val="hlink"/>
                </a:solidFill>
                <a:latin typeface="Times" charset="0"/>
              </a:rPr>
              <a:t>απόδοση θετικής </a:t>
            </a:r>
            <a:r>
              <a:rPr lang="el-GR" sz="2200" kern="0" dirty="0" err="1" smtClean="0">
                <a:solidFill>
                  <a:schemeClr val="hlink"/>
                </a:solidFill>
                <a:latin typeface="Times" charset="0"/>
              </a:rPr>
              <a:t>σημασιοδότησης</a:t>
            </a:r>
            <a:r>
              <a:rPr lang="el-GR" sz="2200" kern="0" dirty="0" smtClean="0">
                <a:solidFill>
                  <a:schemeClr val="hlink"/>
                </a:solidFill>
                <a:latin typeface="Times" charset="0"/>
              </a:rPr>
              <a:t> σε συμπτωματική ή προβληματική συμπεριφορά</a:t>
            </a:r>
            <a:r>
              <a:rPr lang="en-US" sz="2200" kern="0" dirty="0" smtClean="0">
                <a:solidFill>
                  <a:schemeClr val="hlink"/>
                </a:solidFill>
                <a:latin typeface="Times" charset="0"/>
              </a:rPr>
              <a:t>.</a:t>
            </a:r>
            <a:endParaRPr lang="en-US" sz="2200" kern="0" dirty="0">
              <a:solidFill>
                <a:schemeClr val="hlink"/>
              </a:solidFill>
              <a:latin typeface="Times" charset="0"/>
            </a:endParaRP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698500"/>
          </a:xfrm>
        </p:spPr>
        <p:txBody>
          <a:bodyPr/>
          <a:lstStyle/>
          <a:p>
            <a:pPr eaLnBrk="1" hangingPunct="1"/>
            <a:r>
              <a:rPr lang="el-GR" sz="4000" dirty="0" smtClean="0"/>
              <a:t>Το μοντέλο του Μιλάνου</a:t>
            </a:r>
            <a:endParaRPr lang="en-US" sz="4000" dirty="0" smtClean="0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228600" y="1143000"/>
            <a:ext cx="86106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l-GR" sz="2400" b="1" u="sng" kern="0" dirty="0" smtClean="0">
                <a:solidFill>
                  <a:schemeClr val="hlink"/>
                </a:solidFill>
                <a:latin typeface="+mn-lt"/>
              </a:rPr>
              <a:t>Θετική </a:t>
            </a:r>
            <a:r>
              <a:rPr lang="el-GR" sz="2400" b="1" u="sng" kern="0" dirty="0" err="1" smtClean="0">
                <a:solidFill>
                  <a:schemeClr val="hlink"/>
                </a:solidFill>
                <a:latin typeface="+mn-lt"/>
              </a:rPr>
              <a:t>σημασιοδότηση</a:t>
            </a:r>
            <a:endParaRPr lang="en-US" sz="2400" kern="0" dirty="0">
              <a:solidFill>
                <a:schemeClr val="hlink"/>
              </a:solidFill>
              <a:latin typeface="+mn-lt"/>
            </a:endParaRPr>
          </a:p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l-GR" sz="2400" kern="0" dirty="0" smtClean="0">
                <a:solidFill>
                  <a:schemeClr val="hlink"/>
                </a:solidFill>
                <a:latin typeface="+mn-lt"/>
              </a:rPr>
              <a:t>Η πιο γνωστή τεχνική που προήλθε από το μοντέλο του Μιλάνου</a:t>
            </a:r>
            <a:endParaRPr lang="en-US" sz="2400" kern="0" dirty="0">
              <a:solidFill>
                <a:schemeClr val="hlink"/>
              </a:solidFill>
              <a:latin typeface="+mn-lt"/>
            </a:endParaRPr>
          </a:p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l-GR" sz="2400" kern="0" dirty="0" smtClean="0">
                <a:solidFill>
                  <a:schemeClr val="hlink"/>
                </a:solidFill>
                <a:latin typeface="+mn-lt"/>
              </a:rPr>
              <a:t>Είναι η τεχνική με την οποία η </a:t>
            </a:r>
            <a:r>
              <a:rPr lang="en-US" sz="2400" kern="0" dirty="0" err="1" smtClean="0">
                <a:solidFill>
                  <a:schemeClr val="hlink"/>
                </a:solidFill>
                <a:latin typeface="+mn-lt"/>
              </a:rPr>
              <a:t>Selvini</a:t>
            </a:r>
            <a:r>
              <a:rPr lang="en-US" sz="2400" kern="0" dirty="0" smtClean="0">
                <a:solidFill>
                  <a:schemeClr val="hlink"/>
                </a:solidFill>
                <a:latin typeface="+mn-lt"/>
              </a:rPr>
              <a:t> </a:t>
            </a:r>
            <a:r>
              <a:rPr lang="en-US" sz="2400" kern="0" dirty="0" err="1" smtClean="0">
                <a:solidFill>
                  <a:schemeClr val="hlink"/>
                </a:solidFill>
                <a:latin typeface="+mn-lt"/>
              </a:rPr>
              <a:t>Palazzoli</a:t>
            </a:r>
            <a:r>
              <a:rPr lang="en-US" sz="2400" kern="0" dirty="0" smtClean="0">
                <a:solidFill>
                  <a:schemeClr val="hlink"/>
                </a:solidFill>
                <a:latin typeface="+mn-lt"/>
              </a:rPr>
              <a:t> </a:t>
            </a:r>
            <a:r>
              <a:rPr lang="el-GR" sz="2400" kern="0" dirty="0" smtClean="0">
                <a:solidFill>
                  <a:schemeClr val="hlink"/>
                </a:solidFill>
                <a:latin typeface="+mn-lt"/>
              </a:rPr>
              <a:t>αποδίδει θετικά κίνητρα στις συμπεριφορές της οικογένειας προκειμένου να προωθήσει την οικογενειακή συνοχή και να αποφευχθεί η αντίσταση στην αλλαγή</a:t>
            </a:r>
            <a:endParaRPr lang="en-US" sz="2400" kern="0" dirty="0">
              <a:solidFill>
                <a:schemeClr val="hlink"/>
              </a:solidFill>
              <a:latin typeface="+mn-lt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l-GR" sz="2400" b="1" u="sng" kern="0" dirty="0" smtClean="0">
                <a:solidFill>
                  <a:schemeClr val="hlink"/>
                </a:solidFill>
                <a:latin typeface="+mn-lt"/>
              </a:rPr>
              <a:t>Τελετουργίες </a:t>
            </a:r>
            <a:r>
              <a:rPr lang="el-GR" sz="2400" kern="0" dirty="0" smtClean="0">
                <a:solidFill>
                  <a:schemeClr val="hlink"/>
                </a:solidFill>
                <a:latin typeface="+mn-lt"/>
              </a:rPr>
              <a:t>προσπάθεια εμπλοκής της οικογένειας σε μία σειρά συμπεριφορών, οι οποίοι αντιτίθενται ή υπερβάλλουν τους αυστηρούς οικογενειακούς κανόνες</a:t>
            </a:r>
            <a:endParaRPr lang="en-US" sz="2400" kern="0" dirty="0">
              <a:solidFill>
                <a:schemeClr val="hlink"/>
              </a:solidFill>
              <a:latin typeface="+mn-lt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l-GR" sz="2400" b="1" u="sng" dirty="0" smtClean="0">
                <a:solidFill>
                  <a:srgbClr val="0070C0"/>
                </a:solidFill>
                <a:latin typeface="+mn-lt"/>
              </a:rPr>
              <a:t>Κυκλικές ερωτήσεις</a:t>
            </a:r>
            <a:endParaRPr lang="en-US" sz="2400" dirty="0">
              <a:solidFill>
                <a:srgbClr val="0070C0"/>
              </a:solidFill>
              <a:latin typeface="+mn-lt"/>
            </a:endParaRPr>
          </a:p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l-GR" sz="2400" dirty="0" smtClean="0">
                <a:solidFill>
                  <a:srgbClr val="0070C0"/>
                </a:solidFill>
                <a:latin typeface="+mn-lt"/>
              </a:rPr>
              <a:t>Χαρακτηριστικό γνώρισμα του μοντέλου του Μιλάνου</a:t>
            </a:r>
            <a:endParaRPr lang="en-US" sz="2400" dirty="0">
              <a:solidFill>
                <a:srgbClr val="0070C0"/>
              </a:solidFill>
              <a:latin typeface="+mn-lt"/>
            </a:endParaRPr>
          </a:p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l-GR" sz="2400" dirty="0" smtClean="0">
                <a:solidFill>
                  <a:srgbClr val="0070C0"/>
                </a:solidFill>
                <a:latin typeface="+mn-lt"/>
              </a:rPr>
              <a:t>Σχεδιάστηκε με σκοπό να κάνουν τους πελάτες να δουν τον εαυτό τους σε ένα πλαίσιο σχέσεων και να δουν το πλαίσιο αυτό από την πλευρά των άλλων μελών της οικογένειας</a:t>
            </a:r>
            <a:endParaRPr lang="en-US" sz="2400" b="1" u="sng" kern="0" dirty="0">
              <a:solidFill>
                <a:srgbClr val="0070C0"/>
              </a:solidFill>
              <a:latin typeface="+mn-lt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endParaRPr lang="en-US" sz="2400" b="1" u="sng" kern="0" dirty="0">
              <a:solidFill>
                <a:srgbClr val="0070C0"/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533400" y="1828800"/>
            <a:ext cx="8229600" cy="438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indent="-457200">
              <a:spcBef>
                <a:spcPct val="20000"/>
              </a:spcBef>
              <a:buClr>
                <a:srgbClr val="A50021"/>
              </a:buClr>
              <a:buSzPct val="75000"/>
              <a:buFont typeface="Wingdings" pitchFamily="2" charset="2"/>
              <a:buChar char="n"/>
              <a:defRPr/>
            </a:pPr>
            <a:r>
              <a:rPr lang="el-GR" sz="2800" b="1" kern="0" dirty="0" smtClean="0">
                <a:solidFill>
                  <a:srgbClr val="0070C0"/>
                </a:solidFill>
                <a:latin typeface="+mn-lt"/>
              </a:rPr>
              <a:t>Βασικές υποθέσεις/ αρχές</a:t>
            </a:r>
            <a:endParaRPr lang="en-US" sz="2800" b="1" kern="0" dirty="0">
              <a:solidFill>
                <a:srgbClr val="0070C0"/>
              </a:solidFill>
              <a:latin typeface="+mn-lt"/>
            </a:endParaRPr>
          </a:p>
          <a:p>
            <a:pPr marL="1027113" lvl="1" indent="-455613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n"/>
              <a:defRPr/>
            </a:pPr>
            <a:r>
              <a:rPr lang="el-GR" sz="2400" kern="0" dirty="0" smtClean="0">
                <a:solidFill>
                  <a:srgbClr val="0070C0"/>
                </a:solidFill>
                <a:latin typeface="+mn-lt"/>
              </a:rPr>
              <a:t>Η προβληματική συμπεριφορά ενός μέλους της οικογένειας προέρχεται από τις αλληλεπιδράσεις στην οικογένεια και την κοινωνία</a:t>
            </a:r>
            <a:endParaRPr lang="en-US" sz="2400" kern="0" dirty="0">
              <a:solidFill>
                <a:srgbClr val="0070C0"/>
              </a:solidFill>
              <a:latin typeface="+mn-lt"/>
            </a:endParaRPr>
          </a:p>
          <a:p>
            <a:pPr marL="457200" indent="-457200">
              <a:spcBef>
                <a:spcPct val="20000"/>
              </a:spcBef>
              <a:buClr>
                <a:srgbClr val="A50021"/>
              </a:buClr>
              <a:buSzPct val="75000"/>
              <a:buFont typeface="Wingdings" pitchFamily="2" charset="2"/>
              <a:buChar char="n"/>
              <a:defRPr/>
            </a:pPr>
            <a:r>
              <a:rPr lang="el-GR" sz="2800" b="1" kern="0" dirty="0" smtClean="0">
                <a:solidFill>
                  <a:srgbClr val="0070C0"/>
                </a:solidFill>
                <a:latin typeface="+mn-lt"/>
              </a:rPr>
              <a:t>Στόχος της οικογενειακής θεραπείας</a:t>
            </a:r>
            <a:endParaRPr lang="en-US" sz="2800" b="1" kern="0" dirty="0" smtClean="0">
              <a:solidFill>
                <a:srgbClr val="0070C0"/>
              </a:solidFill>
              <a:latin typeface="+mn-lt"/>
            </a:endParaRPr>
          </a:p>
          <a:p>
            <a:pPr marL="1027113" lvl="1" indent="-455613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n"/>
              <a:defRPr/>
            </a:pPr>
            <a:r>
              <a:rPr lang="el-GR" sz="2400" kern="0" dirty="0" smtClean="0">
                <a:solidFill>
                  <a:srgbClr val="0070C0"/>
                </a:solidFill>
                <a:latin typeface="+mn-lt"/>
              </a:rPr>
              <a:t>Βραχυπρόθεσμη</a:t>
            </a:r>
            <a:r>
              <a:rPr lang="en-US" sz="2400" kern="0" dirty="0" smtClean="0">
                <a:solidFill>
                  <a:srgbClr val="0070C0"/>
                </a:solidFill>
                <a:latin typeface="+mn-lt"/>
              </a:rPr>
              <a:t>, </a:t>
            </a:r>
            <a:r>
              <a:rPr lang="el-GR" sz="2400" kern="0" dirty="0" smtClean="0">
                <a:solidFill>
                  <a:srgbClr val="0070C0"/>
                </a:solidFill>
                <a:latin typeface="+mn-lt"/>
              </a:rPr>
              <a:t>εστιασμένη προς τη λύση, εστιασμένη στη δράση, αλληλεπίδραση στο εδώ και τώρα.</a:t>
            </a:r>
            <a:r>
              <a:rPr lang="en-US" sz="2400" kern="0" dirty="0" smtClean="0">
                <a:solidFill>
                  <a:srgbClr val="0070C0"/>
                </a:solidFill>
                <a:latin typeface="+mn-lt"/>
              </a:rPr>
              <a:t> </a:t>
            </a:r>
          </a:p>
          <a:p>
            <a:pPr marL="1027113" lvl="1" indent="-455613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n"/>
              <a:defRPr/>
            </a:pPr>
            <a:r>
              <a:rPr lang="el-GR" sz="2400" kern="0" dirty="0" smtClean="0">
                <a:solidFill>
                  <a:srgbClr val="0070C0"/>
                </a:solidFill>
                <a:latin typeface="+mn-lt"/>
              </a:rPr>
              <a:t>Εστιάζεται στο πως οι παρούσες οικογενειακές σχέσεις συμβάλλουν στην ανάπτυξη και διατήρηση των συμπτωμάτων</a:t>
            </a:r>
            <a:r>
              <a:rPr lang="en-US" sz="2400" kern="0" dirty="0" smtClean="0">
                <a:solidFill>
                  <a:srgbClr val="0070C0"/>
                </a:solidFill>
                <a:latin typeface="+mn-lt"/>
              </a:rPr>
              <a:t>.</a:t>
            </a:r>
            <a:endParaRPr lang="en-US" sz="2400" kern="0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1003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dirty="0" smtClean="0"/>
              <a:t>Η οικογενειακή θεραπεία ΣΥΝΟΛΙΚΑ</a:t>
            </a:r>
            <a:endParaRPr lang="en-US" dirty="0" smtClean="0"/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dirty="0" smtClean="0"/>
              <a:t>Η οικογενειακή θεραπεία ΣΥΝΟΛΙΚΑ</a:t>
            </a:r>
            <a:endParaRPr lang="en-US" dirty="0" smtClean="0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533400" y="1873250"/>
            <a:ext cx="7924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l-GR" sz="2800" b="1" kern="0" dirty="0" smtClean="0">
                <a:solidFill>
                  <a:schemeClr val="hlink"/>
                </a:solidFill>
                <a:latin typeface="+mn-lt"/>
              </a:rPr>
              <a:t>Στόχοι</a:t>
            </a:r>
            <a:endParaRPr lang="en-US" sz="2800" b="1" kern="0" dirty="0">
              <a:solidFill>
                <a:schemeClr val="hlink"/>
              </a:solidFill>
              <a:latin typeface="+mn-lt"/>
            </a:endParaRPr>
          </a:p>
          <a:p>
            <a:pPr marL="742950" lvl="1" indent="-285750">
              <a:spcBef>
                <a:spcPct val="20000"/>
              </a:spcBef>
              <a:buFontTx/>
              <a:buChar char="–"/>
              <a:defRPr/>
            </a:pPr>
            <a:r>
              <a:rPr lang="el-GR" sz="2500" kern="0" dirty="0" smtClean="0">
                <a:solidFill>
                  <a:schemeClr val="hlink"/>
                </a:solidFill>
                <a:latin typeface="+mn-lt"/>
              </a:rPr>
              <a:t>Βασικός στόχος είναι η μείωση του στρες στην οικογένεια</a:t>
            </a:r>
            <a:endParaRPr lang="en-US" sz="2500" kern="0" dirty="0" smtClean="0">
              <a:solidFill>
                <a:schemeClr val="hlink"/>
              </a:solidFill>
              <a:latin typeface="+mn-lt"/>
            </a:endParaRPr>
          </a:p>
          <a:p>
            <a:pPr marL="742950" lvl="1" indent="-285750">
              <a:spcBef>
                <a:spcPct val="20000"/>
              </a:spcBef>
              <a:buFontTx/>
              <a:buChar char="–"/>
              <a:defRPr/>
            </a:pPr>
            <a:r>
              <a:rPr lang="el-GR" sz="2500" kern="0" dirty="0" smtClean="0">
                <a:solidFill>
                  <a:schemeClr val="hlink"/>
                </a:solidFill>
                <a:latin typeface="+mn-lt"/>
              </a:rPr>
              <a:t>Καθορίζονται συγκεκριμένοι στόχοι από το θεραπευτή</a:t>
            </a:r>
            <a:endParaRPr lang="en-US" sz="2500" kern="0" dirty="0">
              <a:solidFill>
                <a:schemeClr val="hlink"/>
              </a:solidFill>
              <a:latin typeface="+mn-lt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l-GR" sz="2800" b="1" kern="0" dirty="0" smtClean="0">
                <a:solidFill>
                  <a:schemeClr val="hlink"/>
                </a:solidFill>
                <a:latin typeface="+mn-lt"/>
              </a:rPr>
              <a:t>Αλλαγή οικογένειας</a:t>
            </a:r>
            <a:endParaRPr lang="en-US" sz="2800" b="1" kern="0" dirty="0">
              <a:solidFill>
                <a:schemeClr val="hlink"/>
              </a:solidFill>
              <a:latin typeface="+mn-lt"/>
            </a:endParaRPr>
          </a:p>
          <a:p>
            <a:pPr marL="742950" lvl="1" indent="-285750">
              <a:spcBef>
                <a:spcPct val="20000"/>
              </a:spcBef>
              <a:buFontTx/>
              <a:buChar char="–"/>
              <a:defRPr/>
            </a:pPr>
            <a:r>
              <a:rPr lang="el-GR" sz="2500" kern="0" dirty="0" smtClean="0">
                <a:solidFill>
                  <a:schemeClr val="hlink"/>
                </a:solidFill>
                <a:latin typeface="+mn-lt"/>
              </a:rPr>
              <a:t>Γνωστική</a:t>
            </a:r>
            <a:r>
              <a:rPr lang="en-US" sz="2500" kern="0" dirty="0" smtClean="0">
                <a:solidFill>
                  <a:schemeClr val="hlink"/>
                </a:solidFill>
                <a:latin typeface="+mn-lt"/>
              </a:rPr>
              <a:t>, </a:t>
            </a:r>
            <a:r>
              <a:rPr lang="el-GR" sz="2500" kern="0" dirty="0" smtClean="0">
                <a:solidFill>
                  <a:schemeClr val="hlink"/>
                </a:solidFill>
                <a:latin typeface="+mn-lt"/>
              </a:rPr>
              <a:t>συναισθηματική, ή συμπεριφοριστική</a:t>
            </a:r>
            <a:endParaRPr lang="en-US" sz="2500" kern="0" dirty="0">
              <a:solidFill>
                <a:schemeClr val="hlink"/>
              </a:solidFill>
              <a:latin typeface="+mn-lt"/>
            </a:endParaRPr>
          </a:p>
          <a:p>
            <a:pPr marL="742950" lvl="1" indent="-285750">
              <a:spcBef>
                <a:spcPct val="20000"/>
              </a:spcBef>
              <a:buFontTx/>
              <a:buChar char="–"/>
              <a:defRPr/>
            </a:pPr>
            <a:r>
              <a:rPr lang="el-GR" sz="2500" kern="0" dirty="0" smtClean="0">
                <a:solidFill>
                  <a:schemeClr val="hlink"/>
                </a:solidFill>
                <a:latin typeface="+mn-lt"/>
              </a:rPr>
              <a:t>Αλλαγή πρέπει να συμβεί στις σχέσεις, όχι απλά στο άτομο</a:t>
            </a:r>
            <a:endParaRPr lang="en-US" sz="2500" kern="0" dirty="0">
              <a:solidFill>
                <a:schemeClr val="hlink"/>
              </a:solidFill>
              <a:latin typeface="+mn-lt"/>
            </a:endParaRPr>
          </a:p>
          <a:p>
            <a:pPr marL="342900" indent="-342900">
              <a:spcBef>
                <a:spcPct val="20000"/>
              </a:spcBef>
              <a:buFont typeface="Wingdings" pitchFamily="2" charset="2"/>
              <a:buNone/>
              <a:defRPr/>
            </a:pPr>
            <a:endParaRPr lang="en-US" sz="3200" kern="0" dirty="0">
              <a:solidFill>
                <a:schemeClr val="hlink"/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838200"/>
            <a:ext cx="7772400" cy="1143000"/>
          </a:xfrm>
        </p:spPr>
        <p:txBody>
          <a:bodyPr/>
          <a:lstStyle/>
          <a:p>
            <a:pPr eaLnBrk="1" hangingPunct="1"/>
            <a:r>
              <a:rPr lang="el-GR" dirty="0" smtClean="0"/>
              <a:t>Η οικογενειακή θεραπεία ΣΥΝΟΛΙΚΑ</a:t>
            </a:r>
            <a:endParaRPr lang="en-US" dirty="0" smtClean="0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685800" y="210185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l-GR" sz="2800" b="1" kern="0" dirty="0" smtClean="0">
                <a:solidFill>
                  <a:schemeClr val="hlink"/>
                </a:solidFill>
                <a:latin typeface="+mn-lt"/>
              </a:rPr>
              <a:t>Τεχνικές της </a:t>
            </a:r>
            <a:r>
              <a:rPr lang="el-GR" sz="2800" b="1" kern="0" dirty="0" smtClean="0">
                <a:solidFill>
                  <a:srgbClr val="0070C0"/>
                </a:solidFill>
                <a:latin typeface="+mn-lt"/>
              </a:rPr>
              <a:t>οικογενειακής θεραπείας</a:t>
            </a:r>
            <a:endParaRPr lang="en-US" sz="2800" b="1" kern="0" dirty="0">
              <a:solidFill>
                <a:schemeClr val="hlink"/>
              </a:solidFill>
              <a:latin typeface="+mn-lt"/>
            </a:endParaRPr>
          </a:p>
          <a:p>
            <a:pPr marL="742950" lvl="1" indent="-285750">
              <a:spcBef>
                <a:spcPct val="20000"/>
              </a:spcBef>
              <a:buFontTx/>
              <a:buChar char="–"/>
              <a:defRPr/>
            </a:pPr>
            <a:r>
              <a:rPr lang="el-GR" sz="2800" kern="0" dirty="0" smtClean="0">
                <a:solidFill>
                  <a:schemeClr val="hlink"/>
                </a:solidFill>
                <a:latin typeface="+mn-lt"/>
              </a:rPr>
              <a:t>Οι τεχνικές είναι τα εργαλεία με τα οποία επιτυγχάνονται οι θεραπευτικοί στόχοι</a:t>
            </a:r>
            <a:endParaRPr lang="en-US" sz="2800" kern="0" dirty="0">
              <a:solidFill>
                <a:schemeClr val="hlink"/>
              </a:solidFill>
              <a:latin typeface="+mn-lt"/>
            </a:endParaRPr>
          </a:p>
          <a:p>
            <a:pPr marL="742950" lvl="1" indent="-285750">
              <a:spcBef>
                <a:spcPct val="20000"/>
              </a:spcBef>
              <a:buFontTx/>
              <a:buChar char="–"/>
              <a:defRPr/>
            </a:pPr>
            <a:r>
              <a:rPr lang="el-GR" sz="2800" kern="0" dirty="0" smtClean="0">
                <a:solidFill>
                  <a:schemeClr val="hlink"/>
                </a:solidFill>
                <a:latin typeface="+mn-lt"/>
              </a:rPr>
              <a:t>Τα προσωπικά χαρακτηριστικά </a:t>
            </a:r>
            <a:r>
              <a:rPr lang="en-US" sz="2800" kern="0" dirty="0" smtClean="0">
                <a:solidFill>
                  <a:schemeClr val="hlink"/>
                </a:solidFill>
                <a:latin typeface="+mn-lt"/>
              </a:rPr>
              <a:t>(</a:t>
            </a:r>
            <a:r>
              <a:rPr lang="el-GR" sz="2800" kern="0" dirty="0" smtClean="0">
                <a:solidFill>
                  <a:schemeClr val="hlink"/>
                </a:solidFill>
                <a:latin typeface="+mn-lt"/>
              </a:rPr>
              <a:t>σεβασμός, εμπάθεια, ευαισθησία</a:t>
            </a:r>
            <a:r>
              <a:rPr lang="en-US" sz="2800" kern="0" dirty="0" smtClean="0">
                <a:solidFill>
                  <a:schemeClr val="hlink"/>
                </a:solidFill>
                <a:latin typeface="+mn-lt"/>
              </a:rPr>
              <a:t>) </a:t>
            </a:r>
            <a:r>
              <a:rPr lang="el-GR" sz="2800" kern="0" dirty="0" smtClean="0">
                <a:solidFill>
                  <a:schemeClr val="hlink"/>
                </a:solidFill>
                <a:latin typeface="+mn-lt"/>
              </a:rPr>
              <a:t>είναι πολύ σημαντικά</a:t>
            </a:r>
            <a:endParaRPr lang="en-US" sz="2800" kern="0" dirty="0">
              <a:solidFill>
                <a:schemeClr val="hlink"/>
              </a:solidFill>
              <a:latin typeface="+mn-lt"/>
            </a:endParaRPr>
          </a:p>
          <a:p>
            <a:pPr marL="742950" lvl="1" indent="-285750">
              <a:spcBef>
                <a:spcPct val="20000"/>
              </a:spcBef>
              <a:buFontTx/>
              <a:buChar char="–"/>
              <a:defRPr/>
            </a:pPr>
            <a:r>
              <a:rPr lang="el-GR" sz="2800" kern="0" dirty="0" smtClean="0">
                <a:solidFill>
                  <a:schemeClr val="hlink"/>
                </a:solidFill>
                <a:latin typeface="+mn-lt"/>
              </a:rPr>
              <a:t>Πάντα λαμβάνεται υπόψη τι είναι για το καλό της οικογένειας</a:t>
            </a:r>
            <a:r>
              <a:rPr lang="en-US" sz="2800" kern="0" dirty="0" smtClean="0">
                <a:solidFill>
                  <a:schemeClr val="hlink"/>
                </a:solidFill>
                <a:latin typeface="+mn-lt"/>
              </a:rPr>
              <a:t>.</a:t>
            </a:r>
            <a:endParaRPr lang="en-US" sz="2800" kern="0" dirty="0">
              <a:solidFill>
                <a:schemeClr val="hlink"/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685800" y="1905000"/>
            <a:ext cx="7772400" cy="2362200"/>
          </a:xfrm>
          <a:prstGeom prst="rect">
            <a:avLst/>
          </a:prstGeom>
          <a:noFill/>
          <a:ln w="38100" cap="rnd">
            <a:solidFill>
              <a:schemeClr val="folHlink"/>
            </a:solidFill>
            <a:prstDash val="sysDot"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4400" b="1" kern="0" dirty="0">
                <a:solidFill>
                  <a:schemeClr val="folHlink"/>
                </a:solidFill>
                <a:latin typeface="+mj-lt"/>
                <a:ea typeface="+mj-ea"/>
                <a:cs typeface="+mj-cs"/>
              </a:rPr>
              <a:t>VII. </a:t>
            </a:r>
            <a:r>
              <a:rPr lang="el-GR" sz="4400" b="1" kern="0" dirty="0" smtClean="0">
                <a:solidFill>
                  <a:schemeClr val="folHlink"/>
                </a:solidFill>
                <a:latin typeface="+mj-lt"/>
                <a:ea typeface="+mj-ea"/>
                <a:cs typeface="+mj-cs"/>
              </a:rPr>
              <a:t>Σύγχρονα μοντέλα Οικογενειακής Θεραπείας</a:t>
            </a:r>
            <a:endParaRPr lang="en-US" sz="4400" b="1" kern="0" dirty="0"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dirty="0" smtClean="0"/>
              <a:t>Μεταμοντερνισμός (</a:t>
            </a:r>
            <a:r>
              <a:rPr lang="en-US" dirty="0" smtClean="0"/>
              <a:t>Postmodernism</a:t>
            </a:r>
            <a:r>
              <a:rPr lang="el-GR" dirty="0" smtClean="0"/>
              <a:t>)</a:t>
            </a:r>
            <a:endParaRPr lang="en-US" dirty="0" smtClean="0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685800" y="1981200"/>
            <a:ext cx="7848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l-GR" sz="2400" kern="0" dirty="0" smtClean="0">
                <a:solidFill>
                  <a:schemeClr val="hlink"/>
                </a:solidFill>
                <a:latin typeface="+mn-lt"/>
              </a:rPr>
              <a:t>Από την ίδρυση των κλασσικών σχολών στην οικογενειακή θεραπεία, υπήρξε μία στροφή στην έμφαση</a:t>
            </a:r>
            <a:r>
              <a:rPr lang="en-US" sz="2400" kern="0" dirty="0" smtClean="0">
                <a:solidFill>
                  <a:schemeClr val="hlink"/>
                </a:solidFill>
                <a:latin typeface="+mn-lt"/>
              </a:rPr>
              <a:t>.</a:t>
            </a:r>
            <a:endParaRPr lang="en-US" sz="2400" kern="0" dirty="0">
              <a:solidFill>
                <a:schemeClr val="hlink"/>
              </a:solidFill>
              <a:latin typeface="+mn-lt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l-GR" sz="2400" kern="0" dirty="0" smtClean="0">
                <a:solidFill>
                  <a:schemeClr val="hlink"/>
                </a:solidFill>
                <a:latin typeface="+mn-lt"/>
              </a:rPr>
              <a:t>Η μεταμοντέρνα ή </a:t>
            </a:r>
            <a:r>
              <a:rPr lang="el-GR" sz="2400" i="1" kern="0" dirty="0" err="1" smtClean="0">
                <a:solidFill>
                  <a:schemeClr val="hlink"/>
                </a:solidFill>
                <a:latin typeface="+mn-lt"/>
              </a:rPr>
              <a:t>κονστρουκτιβιστική</a:t>
            </a:r>
            <a:r>
              <a:rPr lang="el-GR" sz="2400" kern="0" dirty="0" smtClean="0">
                <a:solidFill>
                  <a:schemeClr val="hlink"/>
                </a:solidFill>
                <a:latin typeface="+mn-lt"/>
              </a:rPr>
              <a:t> (</a:t>
            </a:r>
            <a:r>
              <a:rPr lang="en-US" sz="2400" i="1" kern="0" dirty="0" smtClean="0">
                <a:solidFill>
                  <a:schemeClr val="hlink"/>
                </a:solidFill>
                <a:latin typeface="+mn-lt"/>
              </a:rPr>
              <a:t>constructivist</a:t>
            </a:r>
            <a:r>
              <a:rPr lang="el-GR" sz="2400" i="1" kern="0" dirty="0" smtClean="0">
                <a:solidFill>
                  <a:schemeClr val="hlink"/>
                </a:solidFill>
                <a:latin typeface="+mn-lt"/>
              </a:rPr>
              <a:t>)</a:t>
            </a:r>
            <a:r>
              <a:rPr lang="en-US" sz="2400" kern="0" dirty="0" smtClean="0">
                <a:solidFill>
                  <a:schemeClr val="hlink"/>
                </a:solidFill>
                <a:latin typeface="+mn-lt"/>
              </a:rPr>
              <a:t> </a:t>
            </a:r>
            <a:r>
              <a:rPr lang="el-GR" sz="2400" kern="0" dirty="0" smtClean="0">
                <a:solidFill>
                  <a:schemeClr val="hlink"/>
                </a:solidFill>
                <a:latin typeface="+mn-lt"/>
              </a:rPr>
              <a:t>άποψη υποθέτει ότι δεν υπάρχει αντικειμενική πραγματικότητα</a:t>
            </a:r>
            <a:r>
              <a:rPr lang="en-US" sz="2400" kern="0" dirty="0" smtClean="0">
                <a:solidFill>
                  <a:schemeClr val="hlink"/>
                </a:solidFill>
                <a:latin typeface="+mn-lt"/>
              </a:rPr>
              <a:t>. </a:t>
            </a:r>
            <a:endParaRPr lang="en-US" sz="2400" kern="0" dirty="0">
              <a:solidFill>
                <a:schemeClr val="hlink"/>
              </a:solidFill>
              <a:latin typeface="+mn-lt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l-GR" sz="2400" kern="0" dirty="0" smtClean="0">
                <a:solidFill>
                  <a:schemeClr val="hlink"/>
                </a:solidFill>
                <a:latin typeface="+mn-lt"/>
              </a:rPr>
              <a:t>Η πραγματικότητά μας δεν είναι παρά μία από τις πολλές που διαμορφώνονται από την χρήση της γλώσσας.</a:t>
            </a:r>
            <a:endParaRPr lang="en-US" sz="2400" kern="0" dirty="0">
              <a:solidFill>
                <a:schemeClr val="hlink"/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447800"/>
          </a:xfrm>
        </p:spPr>
        <p:txBody>
          <a:bodyPr/>
          <a:lstStyle/>
          <a:p>
            <a:pPr eaLnBrk="1" hangingPunct="1"/>
            <a:r>
              <a:rPr lang="el-GR" sz="3400" dirty="0" smtClean="0"/>
              <a:t>Θεραπεία εστιασμένη στη λύση</a:t>
            </a:r>
            <a:br>
              <a:rPr lang="el-GR" sz="3400" dirty="0" smtClean="0"/>
            </a:br>
            <a:r>
              <a:rPr lang="el-GR" sz="3400" dirty="0" smtClean="0"/>
              <a:t>(</a:t>
            </a:r>
            <a:r>
              <a:rPr lang="en-US" sz="3400" dirty="0" smtClean="0"/>
              <a:t>Solution-Focused Therapy</a:t>
            </a:r>
            <a:r>
              <a:rPr lang="el-GR" sz="3400" dirty="0" smtClean="0"/>
              <a:t>)</a:t>
            </a:r>
            <a:r>
              <a:rPr lang="en-US" sz="3400" dirty="0" smtClean="0"/>
              <a:t/>
            </a:r>
            <a:br>
              <a:rPr lang="en-US" sz="3400" dirty="0" smtClean="0"/>
            </a:br>
            <a:r>
              <a:rPr lang="el-GR" sz="3400" dirty="0" smtClean="0"/>
              <a:t>Βασικές αρχές</a:t>
            </a:r>
            <a:endParaRPr lang="en-US" sz="3400" dirty="0" smtClean="0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685800" y="2133600"/>
            <a:ext cx="7772400" cy="3886200"/>
          </a:xfrm>
          <a:prstGeom prst="rect">
            <a:avLst/>
          </a:prstGeom>
          <a:noFill/>
          <a:ln w="31750" cap="flat">
            <a:solidFill>
              <a:schemeClr val="accent2"/>
            </a:solidFill>
            <a:prstDash val="dashDot"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l-GR" sz="2800" kern="0" dirty="0" smtClean="0">
                <a:solidFill>
                  <a:schemeClr val="hlink"/>
                </a:solidFill>
                <a:latin typeface="+mn-lt"/>
              </a:rPr>
              <a:t>Αυτό το δημοφιλές μοντέλο έχει τις ρίζες του στη στρατηγική προσέγγιση</a:t>
            </a:r>
            <a:r>
              <a:rPr lang="en-US" sz="2800" kern="0" dirty="0" smtClean="0">
                <a:solidFill>
                  <a:schemeClr val="hlink"/>
                </a:solidFill>
                <a:latin typeface="+mn-lt"/>
              </a:rPr>
              <a:t>.</a:t>
            </a:r>
            <a:endParaRPr lang="en-US" sz="2800" kern="0" dirty="0">
              <a:solidFill>
                <a:schemeClr val="hlink"/>
              </a:solidFill>
              <a:latin typeface="+mn-lt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l-GR" sz="2800" kern="0" dirty="0" smtClean="0">
                <a:solidFill>
                  <a:schemeClr val="hlink"/>
                </a:solidFill>
                <a:latin typeface="+mn-lt"/>
              </a:rPr>
              <a:t>Υποθέτει ότι οι άνθρωποι περιορίζονται από πεσιμιστικές απόψεις των προβλημάτων τους</a:t>
            </a:r>
            <a:r>
              <a:rPr lang="en-US" sz="2800" kern="0" dirty="0" smtClean="0">
                <a:solidFill>
                  <a:schemeClr val="hlink"/>
                </a:solidFill>
                <a:latin typeface="+mn-lt"/>
              </a:rPr>
              <a:t>.</a:t>
            </a:r>
            <a:endParaRPr lang="en-US" sz="2800" kern="0" dirty="0">
              <a:solidFill>
                <a:schemeClr val="hlink"/>
              </a:solidFill>
              <a:latin typeface="+mn-lt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l-GR" sz="2800" kern="0" dirty="0" smtClean="0">
                <a:solidFill>
                  <a:schemeClr val="hlink"/>
                </a:solidFill>
                <a:latin typeface="+mn-lt"/>
              </a:rPr>
              <a:t>Οι θεραπευτές έχουν στόχο να κάνουν του πελάτες τους να επικεντρωθούν στις λύσεις των προβλημάτων που έχουν δουλέψει</a:t>
            </a:r>
            <a:r>
              <a:rPr lang="en-US" sz="2800" kern="0" dirty="0" smtClean="0">
                <a:solidFill>
                  <a:schemeClr val="hlink"/>
                </a:solidFill>
                <a:latin typeface="+mn-lt"/>
              </a:rPr>
              <a:t>.</a:t>
            </a:r>
            <a:endParaRPr lang="en-US" sz="2800" kern="0" dirty="0">
              <a:solidFill>
                <a:schemeClr val="hlink"/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447800"/>
          </a:xfrm>
        </p:spPr>
        <p:txBody>
          <a:bodyPr/>
          <a:lstStyle/>
          <a:p>
            <a:pPr eaLnBrk="1" hangingPunct="1"/>
            <a:r>
              <a:rPr lang="el-GR" sz="3800" dirty="0" smtClean="0"/>
              <a:t>Θεραπεία εστιασμένη στη λύση</a:t>
            </a:r>
            <a:r>
              <a:rPr lang="en-US" sz="3800" dirty="0" smtClean="0"/>
              <a:t>:</a:t>
            </a:r>
            <a:br>
              <a:rPr lang="en-US" sz="3800" dirty="0" smtClean="0"/>
            </a:br>
            <a:r>
              <a:rPr lang="el-GR" sz="3800" dirty="0" smtClean="0"/>
              <a:t>Θεραπευτικές τεχνικές</a:t>
            </a:r>
            <a:endParaRPr lang="en-US" sz="3800" dirty="0" smtClean="0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685800" y="1981200"/>
            <a:ext cx="60198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2800" i="1" kern="0" dirty="0">
                <a:solidFill>
                  <a:schemeClr val="hlink"/>
                </a:solidFill>
                <a:latin typeface="+mn-lt"/>
              </a:rPr>
              <a:t>Formula first session </a:t>
            </a:r>
            <a:r>
              <a:rPr lang="en-US" sz="2800" i="1" kern="0" dirty="0" smtClean="0">
                <a:solidFill>
                  <a:schemeClr val="hlink"/>
                </a:solidFill>
                <a:latin typeface="+mn-lt"/>
              </a:rPr>
              <a:t>task</a:t>
            </a:r>
            <a:r>
              <a:rPr lang="en-US" sz="2800" kern="0" dirty="0" smtClean="0">
                <a:solidFill>
                  <a:schemeClr val="hlink"/>
                </a:solidFill>
                <a:latin typeface="+mn-lt"/>
              </a:rPr>
              <a:t>–</a:t>
            </a:r>
            <a:r>
              <a:rPr lang="el-GR" sz="2800" kern="0" dirty="0" smtClean="0">
                <a:solidFill>
                  <a:schemeClr val="hlink"/>
                </a:solidFill>
                <a:latin typeface="+mn-lt"/>
              </a:rPr>
              <a:t>ζητάει από τον πελάτη να αναγνωρίσει τι συμβαίνει στη ζωή του που θέλει να το συνεχίσει</a:t>
            </a:r>
            <a:r>
              <a:rPr lang="en-US" sz="2800" kern="0" dirty="0" smtClean="0">
                <a:solidFill>
                  <a:schemeClr val="hlink"/>
                </a:solidFill>
                <a:latin typeface="+mn-lt"/>
              </a:rPr>
              <a:t>.</a:t>
            </a:r>
            <a:endParaRPr lang="en-US" sz="2800" kern="0" dirty="0">
              <a:solidFill>
                <a:schemeClr val="hlink"/>
              </a:solidFill>
              <a:latin typeface="+mn-lt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2800" i="1" kern="0" dirty="0">
                <a:solidFill>
                  <a:schemeClr val="hlink"/>
                </a:solidFill>
                <a:latin typeface="+mn-lt"/>
              </a:rPr>
              <a:t>The miracle question</a:t>
            </a:r>
            <a:r>
              <a:rPr lang="en-US" sz="2800" kern="0" dirty="0" smtClean="0">
                <a:solidFill>
                  <a:schemeClr val="hlink"/>
                </a:solidFill>
                <a:latin typeface="+mn-lt"/>
              </a:rPr>
              <a:t>–</a:t>
            </a:r>
            <a:r>
              <a:rPr lang="el-GR" sz="2800" kern="0" dirty="0" smtClean="0">
                <a:solidFill>
                  <a:schemeClr val="hlink"/>
                </a:solidFill>
                <a:latin typeface="+mn-lt"/>
              </a:rPr>
              <a:t> βοηθάει τους πελάτες να δουν πέρα από το πρόβλημα και προς το στόχο</a:t>
            </a:r>
            <a:r>
              <a:rPr lang="en-US" sz="2800" kern="0" dirty="0" smtClean="0">
                <a:solidFill>
                  <a:schemeClr val="hlink"/>
                </a:solidFill>
                <a:latin typeface="+mn-lt"/>
              </a:rPr>
              <a:t>.</a:t>
            </a:r>
            <a:endParaRPr lang="en-US" sz="2800" kern="0" dirty="0">
              <a:solidFill>
                <a:schemeClr val="hlink"/>
              </a:solidFill>
              <a:latin typeface="+mn-lt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2800" i="1" kern="0" dirty="0">
                <a:solidFill>
                  <a:schemeClr val="hlink"/>
                </a:solidFill>
                <a:latin typeface="+mn-lt"/>
              </a:rPr>
              <a:t>Scaling questions</a:t>
            </a:r>
            <a:r>
              <a:rPr lang="en-US" sz="2800" kern="0" dirty="0" smtClean="0">
                <a:solidFill>
                  <a:schemeClr val="hlink"/>
                </a:solidFill>
                <a:latin typeface="+mn-lt"/>
              </a:rPr>
              <a:t>–”</a:t>
            </a:r>
            <a:r>
              <a:rPr lang="el-GR" sz="2800" kern="0" dirty="0" smtClean="0">
                <a:solidFill>
                  <a:schemeClr val="hlink"/>
                </a:solidFill>
                <a:latin typeface="+mn-lt"/>
              </a:rPr>
              <a:t>Σε μία κλίμακα από το </a:t>
            </a:r>
            <a:r>
              <a:rPr lang="en-US" sz="2800" kern="0" dirty="0" smtClean="0">
                <a:solidFill>
                  <a:schemeClr val="hlink"/>
                </a:solidFill>
                <a:latin typeface="+mn-lt"/>
              </a:rPr>
              <a:t>1 </a:t>
            </a:r>
            <a:r>
              <a:rPr lang="el-GR" sz="2800" kern="0" dirty="0" smtClean="0">
                <a:solidFill>
                  <a:schemeClr val="hlink"/>
                </a:solidFill>
                <a:latin typeface="+mn-lt"/>
              </a:rPr>
              <a:t>έως το </a:t>
            </a:r>
            <a:r>
              <a:rPr lang="en-US" sz="2800" kern="0" dirty="0" smtClean="0">
                <a:solidFill>
                  <a:schemeClr val="hlink"/>
                </a:solidFill>
                <a:latin typeface="+mn-lt"/>
              </a:rPr>
              <a:t>10</a:t>
            </a:r>
            <a:r>
              <a:rPr lang="en-US" sz="2800" kern="0" dirty="0">
                <a:solidFill>
                  <a:schemeClr val="hlink"/>
                </a:solidFill>
                <a:latin typeface="+mn-lt"/>
              </a:rPr>
              <a:t>, </a:t>
            </a:r>
            <a:r>
              <a:rPr lang="el-GR" sz="2800" kern="0" dirty="0" smtClean="0">
                <a:solidFill>
                  <a:schemeClr val="hlink"/>
                </a:solidFill>
                <a:latin typeface="+mn-lt"/>
              </a:rPr>
              <a:t>πόσο θλίψη νιώθεις τώρα;</a:t>
            </a:r>
            <a:r>
              <a:rPr lang="en-US" sz="2800" kern="0" dirty="0" smtClean="0">
                <a:solidFill>
                  <a:schemeClr val="hlink"/>
                </a:solidFill>
                <a:latin typeface="+mn-lt"/>
              </a:rPr>
              <a:t>”</a:t>
            </a:r>
            <a:endParaRPr lang="en-US" sz="2800" i="1" kern="0" dirty="0">
              <a:solidFill>
                <a:schemeClr val="hlink"/>
              </a:solidFill>
              <a:latin typeface="+mn-lt"/>
            </a:endParaRPr>
          </a:p>
        </p:txBody>
      </p:sp>
      <p:pic>
        <p:nvPicPr>
          <p:cNvPr id="106500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05600" y="2819400"/>
            <a:ext cx="2008187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447800"/>
          </a:xfrm>
        </p:spPr>
        <p:txBody>
          <a:bodyPr/>
          <a:lstStyle/>
          <a:p>
            <a:pPr eaLnBrk="1" hangingPunct="1"/>
            <a:r>
              <a:rPr lang="el-GR" sz="3600" dirty="0" smtClean="0"/>
              <a:t>Αφηγηματική θεραπεία </a:t>
            </a:r>
            <a:br>
              <a:rPr lang="el-GR" sz="3600" dirty="0" smtClean="0"/>
            </a:br>
            <a:r>
              <a:rPr lang="el-GR" sz="3600" dirty="0" smtClean="0"/>
              <a:t>(</a:t>
            </a:r>
            <a:r>
              <a:rPr lang="en-US" sz="3600" dirty="0" smtClean="0"/>
              <a:t>Narrative Therapy</a:t>
            </a:r>
            <a:r>
              <a:rPr lang="el-GR" sz="3600" dirty="0" smtClean="0"/>
              <a:t>)</a:t>
            </a:r>
            <a:r>
              <a:rPr lang="en-US" sz="3600" dirty="0" smtClean="0"/>
              <a:t>:</a:t>
            </a:r>
            <a:br>
              <a:rPr lang="en-US" sz="3600" dirty="0" smtClean="0"/>
            </a:br>
            <a:r>
              <a:rPr lang="el-GR" sz="3600" dirty="0" smtClean="0"/>
              <a:t> Βασικές αρχές</a:t>
            </a:r>
            <a:endParaRPr lang="en-US" sz="3600" dirty="0" smtClean="0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533400" y="1981200"/>
            <a:ext cx="8153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l-GR" sz="2800" kern="0" dirty="0" smtClean="0">
                <a:solidFill>
                  <a:schemeClr val="hlink"/>
                </a:solidFill>
                <a:latin typeface="+mn-lt"/>
              </a:rPr>
              <a:t>Το ενδιαφέρον εστιάζεται στον τρόπο με τον οποίο οι άνθρωποι κατασκευάζουν το νόημα και όχι στον τρόπο με τον οποίο συμπεριφέρονται</a:t>
            </a:r>
            <a:r>
              <a:rPr lang="en-US" sz="2800" kern="0" dirty="0" smtClean="0">
                <a:solidFill>
                  <a:schemeClr val="hlink"/>
                </a:solidFill>
                <a:latin typeface="+mn-lt"/>
              </a:rPr>
              <a:t>.</a:t>
            </a:r>
            <a:endParaRPr lang="en-US" sz="2800" kern="0" dirty="0">
              <a:solidFill>
                <a:schemeClr val="hlink"/>
              </a:solidFill>
              <a:latin typeface="+mn-lt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l-GR" sz="2800" kern="0" dirty="0" smtClean="0">
                <a:solidFill>
                  <a:schemeClr val="hlink"/>
                </a:solidFill>
                <a:latin typeface="+mn-lt"/>
              </a:rPr>
              <a:t>Η προσωπική εμπειρία είναι διφορούμενη και κατασκευάζεται από τις λέξεις που χρησιμοποιεί κανείς για την περιγράψει</a:t>
            </a:r>
            <a:r>
              <a:rPr lang="en-US" sz="2800" kern="0" dirty="0" smtClean="0">
                <a:solidFill>
                  <a:schemeClr val="hlink"/>
                </a:solidFill>
                <a:latin typeface="+mn-lt"/>
              </a:rPr>
              <a:t>.</a:t>
            </a:r>
            <a:endParaRPr lang="en-US" sz="2800" kern="0" dirty="0">
              <a:solidFill>
                <a:schemeClr val="hlink"/>
              </a:solidFill>
              <a:latin typeface="+mn-lt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l-GR" sz="2800" kern="0" dirty="0" smtClean="0">
                <a:solidFill>
                  <a:schemeClr val="hlink"/>
                </a:solidFill>
                <a:latin typeface="+mn-lt"/>
              </a:rPr>
              <a:t>Οι ερμηνείες μας για τις εμπειρίες μας είναι οι ιστορίες μας, βάσει των οποίων οργανώνουμε τη ζωή μας.</a:t>
            </a:r>
            <a:endParaRPr lang="en-US" sz="2800" kern="0" dirty="0">
              <a:solidFill>
                <a:schemeClr val="hlink"/>
              </a:solidFill>
              <a:latin typeface="+mn-l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Blank Presentation">
      <a:majorFont>
        <a:latin typeface="Times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1431</TotalTime>
  <Words>6298</Words>
  <Application>Microsoft PowerPoint</Application>
  <PresentationFormat>Προβολή στην οθόνη (4:3)</PresentationFormat>
  <Paragraphs>616</Paragraphs>
  <Slides>102</Slides>
  <Notes>2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102</vt:i4>
      </vt:variant>
    </vt:vector>
  </HeadingPairs>
  <TitlesOfParts>
    <vt:vector size="103" baseType="lpstr">
      <vt:lpstr>Blank Presentation</vt:lpstr>
      <vt:lpstr>Συμβουλευτική οικογένειας– Παρέμβαση σε κρίση</vt:lpstr>
      <vt:lpstr>I. Η συστημική προσέγγιση</vt:lpstr>
      <vt:lpstr>Ιστορία της οικογενειακής θεραπείας</vt:lpstr>
      <vt:lpstr>Ιστορία της οικογενειακής θεραπείας</vt:lpstr>
      <vt:lpstr>Η οικογενειακή θεραπεία προέρχεται από τη Συστημική Θεωρία…</vt:lpstr>
      <vt:lpstr>Οι ατομικές θεραπείες είναι αρχαιότερες από τις οικογενειακές… </vt:lpstr>
      <vt:lpstr>Παραδοσιακά μοντέλα:</vt:lpstr>
      <vt:lpstr>Η συστημική θεώρηση….</vt:lpstr>
      <vt:lpstr>Η συστημική θεώρηση….</vt:lpstr>
      <vt:lpstr>Άλλες διαφορές μεταξύ των σχολών:</vt:lpstr>
      <vt:lpstr>Διαφάνεια 11</vt:lpstr>
      <vt:lpstr>Πολλά γεγονότα επηρέασαν την ανάπτυξη της οικογενειακής θεραπείας και της συστημικής προσέγγισης τις δεκαετίες του ‘40 και ’50:</vt:lpstr>
      <vt:lpstr>Διαφάνεια 13</vt:lpstr>
      <vt:lpstr>Τα δυναμικά σε μικρές ομάδες</vt:lpstr>
      <vt:lpstr>Η Κίνηση της Καθοδήγησης Παιδιών (The Child Guidance Movement)</vt:lpstr>
      <vt:lpstr>Η επίδραση της Κοινωνικής Εργασίας</vt:lpstr>
      <vt:lpstr>Η έρευνα στην σχιζοφρένεια</vt:lpstr>
      <vt:lpstr>Συμβουλευτική γάμου</vt:lpstr>
      <vt:lpstr>Εν κατακλείδι…</vt:lpstr>
      <vt:lpstr>Διαφάνεια 20</vt:lpstr>
      <vt:lpstr>Στις αρχές του ‘50, η Ο.Θ. ξεκίνησε σε 4 διαφορετικά μέρη ανεξάρτητα:</vt:lpstr>
      <vt:lpstr>John Bell</vt:lpstr>
      <vt:lpstr>Nathan Ackerman</vt:lpstr>
      <vt:lpstr>Το πρώτο περιοδικό για την Ο.Θ.:</vt:lpstr>
      <vt:lpstr>Διαφάνεια 25</vt:lpstr>
      <vt:lpstr>Τι είναι το σύστημα;</vt:lpstr>
      <vt:lpstr>Συστημική Θεωρία</vt:lpstr>
      <vt:lpstr>Έννοιες της Οικογενειακής Θεραπείας</vt:lpstr>
      <vt:lpstr>Τι σημαίνει ότι η οικογένεια είναι ένα σύστημα;</vt:lpstr>
      <vt:lpstr>Συστημικές έννοιες</vt:lpstr>
      <vt:lpstr>Συστημικές έννοιες από την Κυβερνητική</vt:lpstr>
      <vt:lpstr>Συστημικές έννοιες από την Κυβερνητική</vt:lpstr>
      <vt:lpstr>Συστημικές έννοιες</vt:lpstr>
      <vt:lpstr>Συστημικές έννοιες</vt:lpstr>
      <vt:lpstr>Συστημικές έννοιες</vt:lpstr>
      <vt:lpstr>Οικογένειες</vt:lpstr>
      <vt:lpstr>Ο κύκλος της οικογένειας</vt:lpstr>
      <vt:lpstr>Διαφάνεια 38</vt:lpstr>
      <vt:lpstr>Διαφάνεια 39</vt:lpstr>
      <vt:lpstr>Θεωρίες επικοινωνίας: Βασικές έννοιες</vt:lpstr>
      <vt:lpstr>Θεωρίες επικοινωνίας: Θεραπευτικές τεχνικές</vt:lpstr>
      <vt:lpstr>Συμπεριφοριστικές προσεγγίσεις</vt:lpstr>
      <vt:lpstr>Ψυχοδυναμικές προσεγγίσεις :  Βασικές έννοιες</vt:lpstr>
      <vt:lpstr>Ψυχοδυναμικές προσεγγίσεις :  Θεραπευτικές τεχνικές</vt:lpstr>
      <vt:lpstr>Η θεωρία του Bowen ή η Διαγενεακή οικογενειακή θεωρία:  Βασικές έννοιες</vt:lpstr>
      <vt:lpstr>Η συστημική οικογενειακή θεωρία του Bowen: Βασικές έννοιες</vt:lpstr>
      <vt:lpstr>Η συστημική οικογενειακή θεωρία του Bowen: Βασικές έννοιες</vt:lpstr>
      <vt:lpstr>Η συστημική οικογενειακή θεωρία του Bowen: Βασικές έννοιες</vt:lpstr>
      <vt:lpstr>Η συστημική οικογενειακή θεωρία του Bowen: Βασικές έννοιες</vt:lpstr>
      <vt:lpstr>Η συστημική οικογενειακή θεωρία του Bowen: Θεραπευτικές τεχνικές</vt:lpstr>
      <vt:lpstr>Bowen Family Systems Theory: Therapeutic Techniques</vt:lpstr>
      <vt:lpstr>Εμπειρική (Experiential) Οικογενειακή θεραπεία:Βασικές έννοιες</vt:lpstr>
      <vt:lpstr>Innovators and History</vt:lpstr>
      <vt:lpstr>Βασικές έννοιες</vt:lpstr>
      <vt:lpstr>Εμπειρική Οικογενειακή θεραπεία: Θεραπευτικές τεχνικές</vt:lpstr>
      <vt:lpstr>Virginia Satir</vt:lpstr>
      <vt:lpstr>Διαφάνεια 57</vt:lpstr>
      <vt:lpstr>Η δυσλειτουργία στην οικογένεια</vt:lpstr>
      <vt:lpstr>Η προσέγγιση της Satir</vt:lpstr>
      <vt:lpstr>Χαρακτηριστικά του θεραπευτή</vt:lpstr>
      <vt:lpstr>Στόχοι της θεραπείας</vt:lpstr>
      <vt:lpstr>Βασικές τεχνικές</vt:lpstr>
      <vt:lpstr>Βασικές τεχνικές</vt:lpstr>
      <vt:lpstr>Βασικές τεχνικές</vt:lpstr>
      <vt:lpstr>Διάσημα αποφθέγματα της Virginia Satir</vt:lpstr>
      <vt:lpstr>sites </vt:lpstr>
      <vt:lpstr>Δομική οικογενειακή θεραπεία (Structural Family Therapy)</vt:lpstr>
      <vt:lpstr>Δομική Οικογενειακή θεραπεία: Βασικές έννοιες</vt:lpstr>
      <vt:lpstr>Δομή οικογένειας</vt:lpstr>
      <vt:lpstr>Όρια</vt:lpstr>
      <vt:lpstr>Δομική Οικογενειακή Θεραπεία: Βασικές έννοιες</vt:lpstr>
      <vt:lpstr>Δομική Οικογενειακή Θεραπεία: Βασικές έννοιες</vt:lpstr>
      <vt:lpstr>Δομική Οικογενειακή Θεραπεία: Βασικές έννοιες</vt:lpstr>
      <vt:lpstr>Ρόλος/Στόχος του Δομικού Οικογενειακού Θεραπευτή</vt:lpstr>
      <vt:lpstr>Ρόλος/Στόχος Δομικού Οικογενειακού Θεραπευτή</vt:lpstr>
      <vt:lpstr>Δομική Οικογενειακή Θεραπεία: θεραπευτικές τεχνικές</vt:lpstr>
      <vt:lpstr>Δομική Οικογενειακή Θεραπεία: θεραπευτικές τεχνικές</vt:lpstr>
      <vt:lpstr>Δομική Οικογενειακή Θεραπεία: θεραπευτικές τεχνικές</vt:lpstr>
      <vt:lpstr>Πιθανή Δομική παρέμ-βαση στο πρόβλημα της κόρης της κας Ν.</vt:lpstr>
      <vt:lpstr>Πιθανή θεραπευτική αντίδραση στο πρόβλημα  Scapegoating* στην οικογένεια Fletcher</vt:lpstr>
      <vt:lpstr>Πιθανές θεραπευτικές παρεμβάσεις στην οικογένεια Fletcher</vt:lpstr>
      <vt:lpstr>Στρατηγική ή Οικογενειακή θεραπεία επικεντρωμένη στη λύση του προβλήματος</vt:lpstr>
      <vt:lpstr>Στρατηγική Οικογενειακή θεραπεία: Βασικές έννοιες</vt:lpstr>
      <vt:lpstr>Στρατηγική Οικογενειακή θεραπεία: Βασικές έννοιες</vt:lpstr>
      <vt:lpstr>Στρατηγική Οικογενειακή θεραπεία</vt:lpstr>
      <vt:lpstr>Jay Haley</vt:lpstr>
      <vt:lpstr>Jay Haley</vt:lpstr>
      <vt:lpstr>Η Οικογενειακή θεραπεία σύμφωνα με τον Haley </vt:lpstr>
      <vt:lpstr>Παρεμβάσεις / Τεχνικές Haley &amp; Madanes</vt:lpstr>
      <vt:lpstr>Στρατηγική Οικογενειακή θεραπεία: θεραπευτικές τεχνικές</vt:lpstr>
      <vt:lpstr>Το μοντέλο του Μιλάνου</vt:lpstr>
      <vt:lpstr>Η οικογενειακή θεραπεία ΣΥΝΟΛΙΚΑ</vt:lpstr>
      <vt:lpstr>Η οικογενειακή θεραπεία ΣΥΝΟΛΙΚΑ</vt:lpstr>
      <vt:lpstr>Η οικογενειακή θεραπεία ΣΥΝΟΛΙΚΑ</vt:lpstr>
      <vt:lpstr>Διαφάνεια 95</vt:lpstr>
      <vt:lpstr>Μεταμοντερνισμός (Postmodernism)</vt:lpstr>
      <vt:lpstr>Θεραπεία εστιασμένη στη λύση (Solution-Focused Therapy) Βασικές αρχές</vt:lpstr>
      <vt:lpstr>Θεραπεία εστιασμένη στη λύση: Θεραπευτικές τεχνικές</vt:lpstr>
      <vt:lpstr>Αφηγηματική θεραπεία  (Narrative Therapy):  Βασικές αρχές</vt:lpstr>
      <vt:lpstr>Αφηγηματική θεραπεία :  Θεραπευτικές τεχνικές</vt:lpstr>
      <vt:lpstr>Συγκινησιακά Εστιασμένη Θεραπεία:  Βασικές αρχές</vt:lpstr>
      <vt:lpstr>Μεταμοντερισμός online:</vt:lpstr>
    </vt:vector>
  </TitlesOfParts>
  <Company>Francis Marion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I. The Systemic Perspective</dc:title>
  <dc:creator>Leslie Barnes-Young</dc:creator>
  <cp:lastModifiedBy>user</cp:lastModifiedBy>
  <cp:revision>1371</cp:revision>
  <dcterms:created xsi:type="dcterms:W3CDTF">2002-09-30T01:08:31Z</dcterms:created>
  <dcterms:modified xsi:type="dcterms:W3CDTF">2014-05-14T10:01:18Z</dcterms:modified>
</cp:coreProperties>
</file>