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713" r:id="rId3"/>
  </p:sldMasterIdLst>
  <p:notesMasterIdLst>
    <p:notesMasterId r:id="rId30"/>
  </p:notesMasterIdLst>
  <p:sldIdLst>
    <p:sldId id="276" r:id="rId4"/>
    <p:sldId id="256" r:id="rId5"/>
    <p:sldId id="258" r:id="rId6"/>
    <p:sldId id="279" r:id="rId7"/>
    <p:sldId id="259" r:id="rId8"/>
    <p:sldId id="260" r:id="rId9"/>
    <p:sldId id="261" r:id="rId10"/>
    <p:sldId id="262" r:id="rId11"/>
    <p:sldId id="280" r:id="rId12"/>
    <p:sldId id="28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5" r:id="rId27"/>
    <p:sldId id="286" r:id="rId28"/>
    <p:sldId id="287" r:id="rId29"/>
  </p:sldIdLst>
  <p:sldSz cx="10080625" cy="7559675"/>
  <p:notesSz cx="7559675" cy="10691813"/>
  <p:defaultTextStyle>
    <a:defPPr>
      <a:defRPr lang="en-US"/>
    </a:defPPr>
    <a:lvl1pPr marL="0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3" d="100"/>
          <a:sy n="63" d="100"/>
        </p:scale>
        <p:origin x="-1404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 dirty="0">
                <a:latin typeface="Arial"/>
              </a:rPr>
              <a:t>Πατήστε για επεξεργασία της μορφής των σημειώσεων</a:t>
            </a:r>
            <a:endParaRPr dirty="0"/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dirty="0" smtClean="0">
                <a:latin typeface="Times New Roman"/>
              </a:rPr>
              <a:t>&lt;κεφαλίδα&gt;</a:t>
            </a:r>
            <a:endParaRPr lang="el-GR" dirty="0">
              <a:latin typeface="Helvetica Neue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 dirty="0" smtClean="0">
                <a:latin typeface="Times New Roman"/>
              </a:rPr>
              <a:t>&lt;ημερομηνία/ώρα&gt;</a:t>
            </a:r>
            <a:endParaRPr lang="el-GR" dirty="0">
              <a:latin typeface="Helvetica Neue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 dirty="0" smtClean="0">
                <a:latin typeface="Times New Roman"/>
              </a:rPr>
              <a:t>&lt;υποσέλιδο&gt;</a:t>
            </a:r>
            <a:endParaRPr lang="el-GR" dirty="0">
              <a:latin typeface="Helvetica Neue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03FF516-C999-48DD-9084-B1988774CCDF}" type="slidenum">
              <a:rPr lang="el-GR" sz="1400" smtClean="0">
                <a:latin typeface="Times New Roman"/>
              </a:rPr>
              <a:pPr algn="r"/>
              <a:t>‹#›</a:t>
            </a:fld>
            <a:endParaRPr lang="el-GR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51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2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152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37BCFED-7667-4A83-A4C1-13C4E7A85641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</a:t>
            </a:fld>
            <a:endParaRPr dirty="0">
              <a:latin typeface="Helvetica Neue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D40F8CDF-32D2-443C-A25E-0C2A3149BDF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14</a:t>
            </a:fld>
            <a:endParaRPr dirty="0">
              <a:latin typeface="Helvetica Neue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4517B03-DF1F-4081-82FB-A22236EFF892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15</a:t>
            </a:fld>
            <a:endParaRPr dirty="0">
              <a:latin typeface="Helvetica Neue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5B943831-5387-4412-ACB6-B926C0CB635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16</a:t>
            </a:fld>
            <a:endParaRPr dirty="0">
              <a:latin typeface="Helvetica Neue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7FD5CC2-525A-4146-94CE-E0EADF08A3CE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17</a:t>
            </a:fld>
            <a:endParaRPr dirty="0">
              <a:latin typeface="Helvetica Neue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55784F74-9F02-4373-A77E-EB4B9A0ABCD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18</a:t>
            </a:fld>
            <a:endParaRPr dirty="0">
              <a:latin typeface="Helvetica Neue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FA37429-7237-44F5-A604-A7381A58005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19</a:t>
            </a:fld>
            <a:endParaRPr dirty="0">
              <a:latin typeface="Helvetica Neue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AB14D81-0CFC-408E-BD0E-6AA55DED1D41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20</a:t>
            </a:fld>
            <a:endParaRPr dirty="0">
              <a:latin typeface="Helvetica Neue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AF4B4A9-B877-40A1-802A-F597EF3F17A8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21</a:t>
            </a:fld>
            <a:endParaRPr dirty="0">
              <a:latin typeface="Helvetica Neue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3A3653A-FBBB-4798-A01D-1160D22B8B4F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22</a:t>
            </a:fld>
            <a:endParaRPr dirty="0">
              <a:latin typeface="Helvetica Neue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F609E4E-B8D4-4C67-BB98-3DAA8882D99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23</a:t>
            </a:fld>
            <a:endParaRPr dirty="0">
              <a:latin typeface="Helvetica Neue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1C4B35E-9F13-463C-98A2-0E1B54F96B6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3</a:t>
            </a:fld>
            <a:endParaRPr dirty="0">
              <a:latin typeface="Helvetica Neue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A7717D9-FA8E-4521-A91E-93010D2D23D1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5</a:t>
            </a:fld>
            <a:endParaRPr dirty="0">
              <a:latin typeface="Helvetica Neue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20B0B2B-918B-407F-877F-2FCE81648E1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6</a:t>
            </a:fld>
            <a:endParaRPr dirty="0">
              <a:latin typeface="Helvetica Neue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93D6CBF-9801-479C-A156-9526B077ED9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7</a:t>
            </a:fld>
            <a:endParaRPr dirty="0">
              <a:latin typeface="Helvetica Neue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3968104-B50A-445C-A152-8864518941EB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8</a:t>
            </a:fld>
            <a:endParaRPr dirty="0">
              <a:latin typeface="Helvetica Neue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E674554-B365-4477-8507-F7CD7A41133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11</a:t>
            </a:fld>
            <a:endParaRPr dirty="0">
              <a:latin typeface="Helvetica Neue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994CD7C-73FA-4A6C-BC15-1D0F9A529648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12</a:t>
            </a:fld>
            <a:endParaRPr dirty="0">
              <a:latin typeface="Helvetica Neue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D6AB163-6B87-4B00-A4EC-C704EA9943AD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pPr algn="r">
                <a:lnSpc>
                  <a:spcPct val="92000"/>
                </a:lnSpc>
              </a:pPr>
              <a:t>13</a:t>
            </a:fld>
            <a:endParaRPr dirty="0">
              <a:latin typeface="Helvetica Neue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1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1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 cstate="print"/>
          <a:stretch/>
        </p:blipFill>
        <p:spPr>
          <a:xfrm>
            <a:off x="2292481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 cstate="print"/>
          <a:stretch/>
        </p:blipFill>
        <p:spPr>
          <a:xfrm>
            <a:off x="2292481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504001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504001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1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001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4001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1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Picture 108"/>
          <p:cNvPicPr/>
          <p:nvPr/>
        </p:nvPicPr>
        <p:blipFill>
          <a:blip r:embed="rId2" cstate="print"/>
          <a:stretch/>
        </p:blipFill>
        <p:spPr>
          <a:xfrm>
            <a:off x="2292481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2" cstate="print"/>
          <a:stretch/>
        </p:blipFill>
        <p:spPr>
          <a:xfrm>
            <a:off x="2292481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vert="horz" lIns="50397" tIns="0" rIns="5039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6542" y="7073196"/>
            <a:ext cx="840052" cy="402483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tIns="50397" rIns="50397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1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1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1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dirty="0">
                <a:latin typeface="Arial"/>
              </a:rPr>
              <a:t>Πατήστε για επεξεργασία της μορφής κειμένου του τίτλου</a:t>
            </a:r>
            <a:endParaRPr dirty="0"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l-GR" sz="3200" dirty="0">
                <a:latin typeface="Arial"/>
              </a:rPr>
              <a:t>Πατήστε για επεξεργασία της μορφής κειμένου διάρθρωσης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l-GR" sz="2800" dirty="0">
                <a:latin typeface="Arial"/>
              </a:rPr>
              <a:t>Δεύτερο επίπεδο διάρθρωσης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l-GR" sz="2400" dirty="0">
                <a:latin typeface="Arial"/>
              </a:rPr>
              <a:t>Τρίτο επίπεδο διάρθρωσης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l-GR" sz="2000" dirty="0">
                <a:latin typeface="Arial"/>
              </a:rPr>
              <a:t>Τέταρτο επίπεδο διάρθρωσης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Πέμπτο επίπεδο διάρθρωσης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Έκτο επίπεδο διάρθρωσης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Έβδομο επίπεδο διάρθρωσης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>
        <a:defRPr>
          <a:latin typeface="Helvetica Neue"/>
        </a:defRPr>
      </a:lvl1pPr>
    </p:titleStyle>
    <p:bodyStyle>
      <a:lvl1pPr>
        <a:defRPr>
          <a:latin typeface="Helvetica Neue"/>
        </a:defRPr>
      </a:lvl1pPr>
      <a:lvl2pPr>
        <a:defRPr>
          <a:latin typeface="Helvetica Neue"/>
        </a:defRPr>
      </a:lvl2pPr>
      <a:lvl3pPr>
        <a:defRPr>
          <a:latin typeface="Helvetica Neue"/>
        </a:defRPr>
      </a:lvl3pPr>
      <a:lvl4pPr>
        <a:defRPr>
          <a:latin typeface="Helvetica Neue"/>
        </a:defRPr>
      </a:lvl4pPr>
      <a:lvl5pPr>
        <a:defRPr>
          <a:latin typeface="Helvetica Neue"/>
        </a:defRPr>
      </a:lvl5pPr>
      <a:lvl6pPr>
        <a:defRPr>
          <a:latin typeface="Helvetica Neue"/>
        </a:defRPr>
      </a:lvl6pPr>
      <a:lvl7pPr>
        <a:defRPr>
          <a:latin typeface="Helvetica Neue"/>
        </a:defRPr>
      </a:lvl7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3281" y="301681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4400" strike="noStrike" dirty="0">
                <a:solidFill>
                  <a:srgbClr val="FFFFFF"/>
                </a:solidFill>
                <a:latin typeface="Arial"/>
                <a:ea typeface="ＭＳ Ｐゴシック"/>
              </a:rPr>
              <a:t>Πα</a:t>
            </a:r>
            <a:r>
              <a:rPr lang="en-GB" sz="4400" strike="noStrike" dirty="0" err="1">
                <a:solidFill>
                  <a:srgbClr val="FFFFFF"/>
                </a:solidFill>
                <a:latin typeface="Arial"/>
                <a:ea typeface="ＭＳ Ｐゴシック"/>
              </a:rPr>
              <a:t>τήστε</a:t>
            </a:r>
            <a:r>
              <a:rPr lang="en-GB" sz="4400" strike="noStrike" dirty="0">
                <a:solidFill>
                  <a:srgbClr val="FFFFFF"/>
                </a:solidFill>
                <a:latin typeface="Arial"/>
                <a:ea typeface="ＭＳ Ｐゴシック"/>
              </a:rPr>
              <a:t> για επ</a:t>
            </a:r>
            <a:r>
              <a:rPr lang="en-GB" sz="4400" strike="noStrike" dirty="0" err="1">
                <a:solidFill>
                  <a:srgbClr val="FFFFFF"/>
                </a:solidFill>
                <a:latin typeface="Arial"/>
                <a:ea typeface="ＭＳ Ｐゴシック"/>
              </a:rPr>
              <a:t>εξεργ</a:t>
            </a:r>
            <a:r>
              <a:rPr lang="en-GB" sz="4400" strike="noStrike" dirty="0">
                <a:solidFill>
                  <a:srgbClr val="FFFFFF"/>
                </a:solidFill>
                <a:latin typeface="Arial"/>
                <a:ea typeface="ＭＳ Ｐゴシック"/>
              </a:rPr>
              <a:t>α</a:t>
            </a:r>
            <a:r>
              <a:rPr lang="en-GB" sz="4400" strike="noStrike" dirty="0" err="1">
                <a:solidFill>
                  <a:srgbClr val="FFFFFF"/>
                </a:solidFill>
                <a:latin typeface="Arial"/>
                <a:ea typeface="ＭＳ Ｐゴシック"/>
              </a:rPr>
              <a:t>σί</a:t>
            </a:r>
            <a:r>
              <a:rPr lang="en-GB" sz="4400" strike="noStrike" dirty="0">
                <a:solidFill>
                  <a:srgbClr val="FFFFFF"/>
                </a:solidFill>
                <a:latin typeface="Arial"/>
                <a:ea typeface="ＭＳ Ｐゴシック"/>
              </a:rPr>
              <a:t>α της μορφής κειμένου του </a:t>
            </a:r>
            <a:r>
              <a:rPr lang="en-GB" sz="4400" strike="noStrike" dirty="0" err="1">
                <a:solidFill>
                  <a:srgbClr val="FFFFFF"/>
                </a:solidFill>
                <a:latin typeface="Arial"/>
                <a:ea typeface="ＭＳ Ｐゴシック"/>
              </a:rPr>
              <a:t>τίτλουClick</a:t>
            </a:r>
            <a:r>
              <a:rPr lang="en-GB" sz="4400" strike="noStrike" dirty="0">
                <a:solidFill>
                  <a:srgbClr val="FFFFFF"/>
                </a:solidFill>
                <a:latin typeface="Arial"/>
                <a:ea typeface="ＭＳ Ｐゴシック"/>
              </a:rPr>
              <a:t> to edit Master title style</a:t>
            </a:r>
            <a:endParaRPr dirty="0"/>
          </a:p>
        </p:txBody>
      </p:sp>
      <p:sp>
        <p:nvSpPr>
          <p:cNvPr id="73" name="PlaceHolder 2"/>
          <p:cNvSpPr>
            <a:spLocks noGrp="1"/>
          </p:cNvSpPr>
          <p:nvPr>
            <p:ph type="dt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74" name="PlaceHolder 3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561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75" name="PlaceHolder 4"/>
          <p:cNvSpPr>
            <a:spLocks noGrp="1"/>
          </p:cNvSpPr>
          <p:nvPr>
            <p:ph type="sldNum"/>
          </p:nvPr>
        </p:nvSpPr>
        <p:spPr>
          <a:xfrm>
            <a:off x="7226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fld id="{7BEBA134-0167-46BB-B999-6C24577F50F0}" type="slidenum">
              <a:rPr lang="el-GR" sz="1400" smtClean="0">
                <a:solidFill>
                  <a:srgbClr val="FFFFFF"/>
                </a:solidFill>
                <a:ea typeface="ＭＳ Ｐゴシック"/>
              </a:rPr>
              <a:pPr/>
              <a:t>‹#›</a:t>
            </a:fld>
            <a:endParaRPr lang="el-GR" dirty="0"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1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 dirty="0">
                <a:latin typeface="Arial"/>
              </a:rPr>
              <a:t>Πα</a:t>
            </a:r>
            <a:r>
              <a:rPr lang="en-GB" sz="3200" dirty="0" err="1">
                <a:latin typeface="Arial"/>
              </a:rPr>
              <a:t>τήστε</a:t>
            </a:r>
            <a:r>
              <a:rPr lang="en-GB" sz="3200" dirty="0">
                <a:latin typeface="Arial"/>
              </a:rPr>
              <a:t> για επ</a:t>
            </a:r>
            <a:r>
              <a:rPr lang="en-GB" sz="3200" dirty="0" err="1">
                <a:latin typeface="Arial"/>
              </a:rPr>
              <a:t>εξεργ</a:t>
            </a:r>
            <a:r>
              <a:rPr lang="en-GB" sz="3200" dirty="0">
                <a:latin typeface="Arial"/>
              </a:rPr>
              <a:t>α</a:t>
            </a:r>
            <a:r>
              <a:rPr lang="en-GB" sz="3200" dirty="0" err="1">
                <a:latin typeface="Arial"/>
              </a:rPr>
              <a:t>σί</a:t>
            </a:r>
            <a:r>
              <a:rPr lang="en-GB" sz="3200" dirty="0">
                <a:latin typeface="Arial"/>
              </a:rPr>
              <a:t>α της μορφής κειμένου διάρθρωσης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GB" sz="2400" dirty="0">
                <a:latin typeface="Arial"/>
              </a:rPr>
              <a:t>Δεύτερο επ</a:t>
            </a:r>
            <a:r>
              <a:rPr lang="en-GB" sz="2400" dirty="0" err="1">
                <a:latin typeface="Arial"/>
              </a:rPr>
              <a:t>ί</a:t>
            </a:r>
            <a:r>
              <a:rPr lang="en-GB" sz="2400" dirty="0">
                <a:latin typeface="Arial"/>
              </a:rPr>
              <a:t>π</a:t>
            </a:r>
            <a:r>
              <a:rPr lang="en-GB" sz="2400" dirty="0" err="1">
                <a:latin typeface="Arial"/>
              </a:rPr>
              <a:t>εδο</a:t>
            </a:r>
            <a:r>
              <a:rPr lang="en-GB" sz="2400" dirty="0">
                <a:latin typeface="Arial"/>
              </a:rPr>
              <a:t> διάρθρωσης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n-GB" sz="2000" dirty="0">
                <a:latin typeface="Arial"/>
              </a:rPr>
              <a:t>Τρίτο επ</a:t>
            </a:r>
            <a:r>
              <a:rPr lang="en-GB" sz="2000" dirty="0" err="1">
                <a:latin typeface="Arial"/>
              </a:rPr>
              <a:t>ί</a:t>
            </a:r>
            <a:r>
              <a:rPr lang="en-GB" sz="2000" dirty="0">
                <a:latin typeface="Arial"/>
              </a:rPr>
              <a:t>π</a:t>
            </a:r>
            <a:r>
              <a:rPr lang="en-GB" sz="2000" dirty="0" err="1">
                <a:latin typeface="Arial"/>
              </a:rPr>
              <a:t>εδο</a:t>
            </a:r>
            <a:r>
              <a:rPr lang="en-GB" sz="2000" dirty="0">
                <a:latin typeface="Arial"/>
              </a:rPr>
              <a:t> διάρθρωσης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n-GB" sz="2000" dirty="0" err="1">
                <a:latin typeface="Arial"/>
              </a:rPr>
              <a:t>Τέτ</a:t>
            </a:r>
            <a:r>
              <a:rPr lang="en-GB" sz="2000" dirty="0">
                <a:latin typeface="Arial"/>
              </a:rPr>
              <a:t>α</a:t>
            </a:r>
            <a:r>
              <a:rPr lang="en-GB" sz="2000" dirty="0" err="1">
                <a:latin typeface="Arial"/>
              </a:rPr>
              <a:t>ρτο</a:t>
            </a:r>
            <a:r>
              <a:rPr lang="en-GB" sz="2000" dirty="0">
                <a:latin typeface="Arial"/>
              </a:rPr>
              <a:t> επ</a:t>
            </a:r>
            <a:r>
              <a:rPr lang="en-GB" sz="2000" dirty="0" err="1">
                <a:latin typeface="Arial"/>
              </a:rPr>
              <a:t>ί</a:t>
            </a:r>
            <a:r>
              <a:rPr lang="en-GB" sz="2000" dirty="0">
                <a:latin typeface="Arial"/>
              </a:rPr>
              <a:t>π</a:t>
            </a:r>
            <a:r>
              <a:rPr lang="en-GB" sz="2000" dirty="0" err="1">
                <a:latin typeface="Arial"/>
              </a:rPr>
              <a:t>εδο</a:t>
            </a:r>
            <a:r>
              <a:rPr lang="en-GB" sz="2000" dirty="0">
                <a:latin typeface="Arial"/>
              </a:rPr>
              <a:t> διάρθρωσης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n-GB" sz="2000" dirty="0" err="1">
                <a:latin typeface="Arial"/>
              </a:rPr>
              <a:t>Πέμ</a:t>
            </a:r>
            <a:r>
              <a:rPr lang="en-GB" sz="2000" dirty="0">
                <a:latin typeface="Arial"/>
              </a:rPr>
              <a:t>πτο επ</a:t>
            </a:r>
            <a:r>
              <a:rPr lang="en-GB" sz="2000" dirty="0" err="1">
                <a:latin typeface="Arial"/>
              </a:rPr>
              <a:t>ί</a:t>
            </a:r>
            <a:r>
              <a:rPr lang="en-GB" sz="2000" dirty="0">
                <a:latin typeface="Arial"/>
              </a:rPr>
              <a:t>π</a:t>
            </a:r>
            <a:r>
              <a:rPr lang="en-GB" sz="2000" dirty="0" err="1">
                <a:latin typeface="Arial"/>
              </a:rPr>
              <a:t>εδο</a:t>
            </a:r>
            <a:r>
              <a:rPr lang="en-GB" sz="2000" dirty="0">
                <a:latin typeface="Arial"/>
              </a:rPr>
              <a:t> διάρθρωσης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n-GB" sz="2000" dirty="0">
                <a:latin typeface="Arial"/>
              </a:rPr>
              <a:t>Έκτο επ</a:t>
            </a:r>
            <a:r>
              <a:rPr lang="en-GB" sz="2000" dirty="0" err="1">
                <a:latin typeface="Arial"/>
              </a:rPr>
              <a:t>ί</a:t>
            </a:r>
            <a:r>
              <a:rPr lang="en-GB" sz="2000" dirty="0">
                <a:latin typeface="Arial"/>
              </a:rPr>
              <a:t>π</a:t>
            </a:r>
            <a:r>
              <a:rPr lang="en-GB" sz="2000" dirty="0" err="1">
                <a:latin typeface="Arial"/>
              </a:rPr>
              <a:t>εδο</a:t>
            </a:r>
            <a:r>
              <a:rPr lang="en-GB" sz="2000" dirty="0">
                <a:latin typeface="Arial"/>
              </a:rPr>
              <a:t> διάρθρωσης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n-GB" sz="2000" dirty="0" err="1">
                <a:latin typeface="Arial"/>
              </a:rPr>
              <a:t>Έ</a:t>
            </a:r>
            <a:r>
              <a:rPr lang="en-GB" sz="2000" dirty="0">
                <a:latin typeface="Arial"/>
              </a:rPr>
              <a:t>β</a:t>
            </a:r>
            <a:r>
              <a:rPr lang="en-GB" sz="2000" dirty="0" err="1">
                <a:latin typeface="Arial"/>
              </a:rPr>
              <a:t>δομο</a:t>
            </a:r>
            <a:r>
              <a:rPr lang="en-GB" sz="2000" dirty="0">
                <a:latin typeface="Arial"/>
              </a:rPr>
              <a:t> επ</a:t>
            </a:r>
            <a:r>
              <a:rPr lang="en-GB" sz="2000" dirty="0" err="1">
                <a:latin typeface="Arial"/>
              </a:rPr>
              <a:t>ί</a:t>
            </a:r>
            <a:r>
              <a:rPr lang="en-GB" sz="2000" dirty="0">
                <a:latin typeface="Arial"/>
              </a:rPr>
              <a:t>π</a:t>
            </a:r>
            <a:r>
              <a:rPr lang="en-GB" sz="2000" dirty="0" err="1">
                <a:latin typeface="Arial"/>
              </a:rPr>
              <a:t>εδο</a:t>
            </a:r>
            <a:r>
              <a:rPr lang="en-GB" sz="2000" dirty="0">
                <a:latin typeface="Arial"/>
              </a:rPr>
              <a:t> διάρθρωσης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>
        <a:defRPr>
          <a:latin typeface="Helvetica Neue"/>
        </a:defRPr>
      </a:lvl1pPr>
    </p:titleStyle>
    <p:bodyStyle>
      <a:lvl1pPr>
        <a:defRPr>
          <a:latin typeface="Helvetica Neue"/>
        </a:defRPr>
      </a:lvl1pPr>
      <a:lvl2pPr>
        <a:defRPr>
          <a:latin typeface="Helvetica Neue"/>
        </a:defRPr>
      </a:lvl2pPr>
      <a:lvl3pPr>
        <a:defRPr>
          <a:latin typeface="Helvetica Neue"/>
        </a:defRPr>
      </a:lvl3pPr>
      <a:lvl4pPr>
        <a:defRPr>
          <a:latin typeface="Helvetica Neue"/>
        </a:defRPr>
      </a:lvl4pPr>
      <a:lvl5pPr>
        <a:defRPr>
          <a:latin typeface="Helvetica Neue"/>
        </a:defRPr>
      </a:lvl5pPr>
      <a:lvl6pPr>
        <a:defRPr>
          <a:latin typeface="Helvetica Neue"/>
        </a:defRPr>
      </a:lvl6pPr>
      <a:lvl7pPr>
        <a:defRPr>
          <a:latin typeface="Helvetica Neue"/>
        </a:defRPr>
      </a:lvl7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04031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12/5/2016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444214" y="7073196"/>
            <a:ext cx="3192198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6542" y="7073196"/>
            <a:ext cx="840052" cy="402483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66" indent="-45357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546" indent="-31246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49" indent="-25198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6" indent="-20158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424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640081"/>
            <a:ext cx="10080625" cy="1605560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ctr">
              <a:lnSpc>
                <a:spcPts val="3500"/>
              </a:lnSpc>
              <a:tabLst>
                <a:tab pos="927003" algn="l"/>
                <a:tab pos="1053991" algn="l"/>
              </a:tabLst>
            </a:pPr>
            <a:r>
              <a:rPr lang="en-US" altLang="zh-CN" sz="3200" b="1" u="sng" dirty="0" smtClean="0">
                <a:solidFill>
                  <a:srgbClr val="FFC000"/>
                </a:solidFill>
                <a:latin typeface="Arial Black" pitchFamily="34" charset="0"/>
                <a:cs typeface="Calibri" pitchFamily="18" charset="0"/>
              </a:rPr>
              <a:t>ΑΝΑΤΟΜΙΑ ΤΟΥ ΑΝΘΡΩΠΟΥ</a:t>
            </a:r>
          </a:p>
          <a:p>
            <a:pPr algn="ctr">
              <a:lnSpc>
                <a:spcPts val="1000"/>
              </a:lnSpc>
            </a:pPr>
            <a:endParaRPr lang="en-US" altLang="zh-CN" sz="3200" dirty="0" smtClean="0">
              <a:latin typeface="Arial Black" pitchFamily="34" charset="0"/>
            </a:endParaRPr>
          </a:p>
          <a:p>
            <a:pPr algn="ctr">
              <a:lnSpc>
                <a:spcPts val="1000"/>
              </a:lnSpc>
            </a:pPr>
            <a:endParaRPr lang="en-US" altLang="zh-CN" sz="3200" dirty="0" smtClean="0">
              <a:latin typeface="Arial Black" pitchFamily="34" charset="0"/>
            </a:endParaRPr>
          </a:p>
          <a:p>
            <a:pPr algn="ctr">
              <a:lnSpc>
                <a:spcPts val="3500"/>
              </a:lnSpc>
              <a:tabLst>
                <a:tab pos="927003" algn="l"/>
                <a:tab pos="1053991" algn="l"/>
              </a:tabLst>
            </a:pPr>
            <a:r>
              <a:rPr lang="en-US" altLang="zh-CN" sz="3200" b="1" dirty="0" smtClean="0">
                <a:solidFill>
                  <a:srgbClr val="DAEDEF"/>
                </a:solidFill>
                <a:latin typeface="Arial Black" pitchFamily="34" charset="0"/>
                <a:cs typeface="Times New Roman" pitchFamily="18" charset="0"/>
              </a:rPr>
              <a:t>ΤΜΗΜΑ</a:t>
            </a:r>
            <a:r>
              <a:rPr lang="en-US" altLang="zh-CN" sz="32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DAEDEF"/>
                </a:solidFill>
                <a:latin typeface="Arial Black" pitchFamily="34" charset="0"/>
                <a:cs typeface="Times New Roman" pitchFamily="18" charset="0"/>
              </a:rPr>
              <a:t>ΔΙΑΤΡΟΦΗΣ</a:t>
            </a:r>
            <a:r>
              <a:rPr lang="en-US" altLang="zh-CN" sz="32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DAEDEF"/>
                </a:solidFill>
                <a:latin typeface="Arial Black" pitchFamily="34" charset="0"/>
                <a:cs typeface="Times New Roman" pitchFamily="18" charset="0"/>
              </a:rPr>
              <a:t>&amp;</a:t>
            </a:r>
            <a:r>
              <a:rPr lang="en-US" altLang="zh-CN" sz="32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DAEDEF"/>
                </a:solidFill>
                <a:latin typeface="Arial Black" pitchFamily="34" charset="0"/>
                <a:cs typeface="Times New Roman" pitchFamily="18" charset="0"/>
              </a:rPr>
              <a:t>ΔΙΑΙΤΟΛΟΓΙΑΣ</a:t>
            </a:r>
          </a:p>
          <a:p>
            <a:pPr algn="ctr">
              <a:lnSpc>
                <a:spcPts val="2800"/>
              </a:lnSpc>
              <a:tabLst>
                <a:tab pos="927003" algn="l"/>
                <a:tab pos="1053991" algn="l"/>
              </a:tabLst>
            </a:pPr>
            <a:r>
              <a:rPr lang="en-US" altLang="zh-CN" sz="3200" dirty="0" smtClean="0">
                <a:latin typeface="Arial Black" pitchFamily="34" charset="0"/>
              </a:rPr>
              <a:t>	</a:t>
            </a:r>
            <a:r>
              <a:rPr lang="en-US" altLang="zh-CN" sz="3200" b="1" dirty="0" smtClean="0">
                <a:solidFill>
                  <a:srgbClr val="DAEDEF"/>
                </a:solidFill>
                <a:latin typeface="Arial Black" pitchFamily="34" charset="0"/>
                <a:cs typeface="Times New Roman" pitchFamily="18" charset="0"/>
              </a:rPr>
              <a:t>Τ.Ε.Ι.</a:t>
            </a:r>
            <a:r>
              <a:rPr lang="en-US" altLang="zh-CN" sz="32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DAEDEF"/>
                </a:solidFill>
                <a:latin typeface="Arial Black" pitchFamily="34" charset="0"/>
                <a:cs typeface="Times New Roman" pitchFamily="18" charset="0"/>
              </a:rPr>
              <a:t>ΚΡΗΤΗΣ</a:t>
            </a:r>
            <a:r>
              <a:rPr lang="en-US" altLang="zh-CN" sz="32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DAEDEF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en-US" altLang="zh-CN" sz="32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DAEDEF"/>
                </a:solidFill>
                <a:latin typeface="Arial Black" pitchFamily="34" charset="0"/>
                <a:cs typeface="Times New Roman" pitchFamily="18" charset="0"/>
              </a:rPr>
              <a:t>ΣΗΤΕΙΑ</a:t>
            </a:r>
          </a:p>
        </p:txBody>
      </p:sp>
      <p:pic>
        <p:nvPicPr>
          <p:cNvPr id="46082" name="Picture 2" descr="http://cretedoc.gr/wp-content/uploads/2016/01/sitia-paraliakos-dromos-diavrosi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" y="2263985"/>
            <a:ext cx="8581390" cy="4746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0081162" cy="7558976"/>
          </a:xfrm>
          <a:prstGeom prst="rect">
            <a:avLst/>
          </a:prstGeom>
          <a:noFill/>
        </p:spPr>
      </p:pic>
      <p:sp useBgFill="1">
        <p:nvSpPr>
          <p:cNvPr id="4" name="Freeform 3"/>
          <p:cNvSpPr/>
          <p:nvPr/>
        </p:nvSpPr>
        <p:spPr>
          <a:xfrm>
            <a:off x="540" y="1"/>
            <a:ext cx="10080623" cy="7558975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9" tIns="44179" rIns="88359" bIns="4417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844956" y="5215556"/>
            <a:ext cx="995759" cy="1302747"/>
          </a:xfrm>
          <a:custGeom>
            <a:avLst/>
            <a:gdLst>
              <a:gd name="connsiteX0" fmla="*/ 7619 w 1056132"/>
              <a:gd name="connsiteY0" fmla="*/ 0 h 1303020"/>
              <a:gd name="connsiteX1" fmla="*/ 1056131 w 1056132"/>
              <a:gd name="connsiteY1" fmla="*/ 1296924 h 1303020"/>
              <a:gd name="connsiteX2" fmla="*/ 1048511 w 1056132"/>
              <a:gd name="connsiteY2" fmla="*/ 1303020 h 1303020"/>
              <a:gd name="connsiteX3" fmla="*/ 0 w 1056132"/>
              <a:gd name="connsiteY3" fmla="*/ 6096 h 1303020"/>
              <a:gd name="connsiteX4" fmla="*/ 7619 w 1056132"/>
              <a:gd name="connsiteY4" fmla="*/ 0 h 1303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56132" h="1303020">
                <a:moveTo>
                  <a:pt x="7619" y="0"/>
                </a:moveTo>
                <a:lnTo>
                  <a:pt x="1056131" y="1296924"/>
                </a:lnTo>
                <a:lnTo>
                  <a:pt x="1048511" y="1303020"/>
                </a:lnTo>
                <a:lnTo>
                  <a:pt x="0" y="6096"/>
                </a:lnTo>
                <a:lnTo>
                  <a:pt x="761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9" tIns="44179" rIns="88359" bIns="44179"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41" y="2780716"/>
            <a:ext cx="3041400" cy="444406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393" y="672961"/>
            <a:ext cx="2873764" cy="290768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45298" y="7021626"/>
            <a:ext cx="1128514" cy="198499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1160"/>
              </a:lnSpc>
            </a:pP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ΦΛΟΙΩΔΕΣ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ΤΜΗΜΑ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38492" y="4685317"/>
            <a:ext cx="1091324" cy="2237518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1160"/>
              </a:lnSpc>
              <a:tabLst>
                <a:tab pos="417249" algn="l"/>
                <a:tab pos="490881" algn="l"/>
              </a:tabLst>
            </a:pPr>
            <a:r>
              <a:rPr lang="en-US" altLang="zh-CN" dirty="0" smtClean="0"/>
              <a:t>		</a:t>
            </a: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ΝΕΦΡΙΚΗ</a:t>
            </a:r>
          </a:p>
          <a:p>
            <a:pPr>
              <a:lnSpc>
                <a:spcPts val="966"/>
              </a:lnSpc>
              <a:tabLst>
                <a:tab pos="417249" algn="l"/>
                <a:tab pos="490881" algn="l"/>
              </a:tabLst>
            </a:pPr>
            <a:r>
              <a:rPr lang="en-US" altLang="zh-CN" dirty="0" smtClean="0"/>
              <a:t>		</a:t>
            </a: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ΠΥΕΛΟΣ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1160"/>
              </a:lnSpc>
              <a:tabLst>
                <a:tab pos="417249" algn="l"/>
                <a:tab pos="490881" algn="l"/>
              </a:tabLst>
            </a:pPr>
            <a:r>
              <a:rPr lang="en-US" altLang="zh-CN" dirty="0" smtClean="0"/>
              <a:t>	</a:t>
            </a: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ΜΥΕΛΩΔΕΣ</a:t>
            </a:r>
          </a:p>
          <a:p>
            <a:pPr>
              <a:lnSpc>
                <a:spcPts val="966"/>
              </a:lnSpc>
              <a:tabLst>
                <a:tab pos="417249" algn="l"/>
                <a:tab pos="490881" algn="l"/>
              </a:tabLst>
            </a:pPr>
            <a:r>
              <a:rPr lang="en-US" altLang="zh-CN" dirty="0" smtClean="0"/>
              <a:t>	</a:t>
            </a: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ΤΜΗΜΑ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1739"/>
              </a:lnSpc>
              <a:tabLst>
                <a:tab pos="417249" algn="l"/>
                <a:tab pos="490881" algn="l"/>
              </a:tabLst>
            </a:pP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ΝΕΦΡΙΚΗ</a:t>
            </a:r>
          </a:p>
          <a:p>
            <a:pPr>
              <a:lnSpc>
                <a:spcPts val="966"/>
              </a:lnSpc>
              <a:tabLst>
                <a:tab pos="417249" algn="l"/>
                <a:tab pos="490881" algn="l"/>
              </a:tabLst>
            </a:pP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ΠΥΡΑΜΙΔΑ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81869" y="749143"/>
            <a:ext cx="5579220" cy="3122376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513"/>
              </a:lnSpc>
              <a:tabLst>
                <a:tab pos="61360" algn="l"/>
                <a:tab pos="343617" algn="l"/>
                <a:tab pos="1938977" algn="l"/>
              </a:tabLst>
            </a:pP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19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9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ουροφόρα</a:t>
            </a:r>
            <a:r>
              <a:rPr lang="en-US" altLang="zh-CN" sz="19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σωληνάρια</a:t>
            </a:r>
            <a:r>
              <a:rPr lang="en-US" altLang="zh-CN" sz="19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αρχίζουν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</a:p>
          <a:p>
            <a:pPr>
              <a:lnSpc>
                <a:spcPts val="2319"/>
              </a:lnSpc>
              <a:tabLst>
                <a:tab pos="61360" algn="l"/>
                <a:tab pos="343617" algn="l"/>
                <a:tab pos="1938977" algn="l"/>
              </a:tabLst>
            </a:pP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φλοιώδη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ουσία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τυφλό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άκρο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</a:p>
          <a:p>
            <a:pPr>
              <a:lnSpc>
                <a:spcPts val="2319"/>
              </a:lnSpc>
              <a:tabLst>
                <a:tab pos="61360" algn="l"/>
                <a:tab pos="343617" algn="l"/>
                <a:tab pos="1938977" algn="l"/>
              </a:tabLst>
            </a:pPr>
            <a:r>
              <a:rPr lang="en-US" altLang="zh-CN" dirty="0" smtClean="0"/>
              <a:t>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ονομάζεται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u="sng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βωμάνειο</a:t>
            </a:r>
            <a:r>
              <a:rPr lang="en-US" altLang="zh-CN" sz="190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u="sng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έλυτρο</a:t>
            </a:r>
            <a:r>
              <a:rPr lang="en-US" sz="2000" dirty="0" smtClean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r>
              <a:rPr lang="el-GR" sz="2000" dirty="0" smtClean="0">
                <a:solidFill>
                  <a:srgbClr val="FFFFFF"/>
                </a:solidFill>
                <a:latin typeface="Helvetica Neue"/>
                <a:ea typeface="Helvetica Neue"/>
              </a:rPr>
              <a:t>(</a:t>
            </a:r>
            <a:r>
              <a:rPr lang="en-US" sz="2000" dirty="0" smtClean="0">
                <a:solidFill>
                  <a:srgbClr val="FFFFFF"/>
                </a:solidFill>
                <a:latin typeface="Helvetica Neue"/>
                <a:ea typeface="Helvetica Neue"/>
              </a:rPr>
              <a:t>Bowman</a:t>
            </a:r>
            <a:r>
              <a:rPr lang="el-GR" sz="2000" dirty="0" smtClean="0">
                <a:solidFill>
                  <a:srgbClr val="FFFFFF"/>
                </a:solidFill>
                <a:latin typeface="Helvetica Neue"/>
                <a:ea typeface="Helvetica Neue"/>
              </a:rPr>
              <a:t>)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καταλήγει</a:t>
            </a:r>
          </a:p>
          <a:p>
            <a:pPr>
              <a:lnSpc>
                <a:spcPts val="2222"/>
              </a:lnSpc>
              <a:tabLst>
                <a:tab pos="61360" algn="l"/>
                <a:tab pos="343617" algn="l"/>
                <a:tab pos="1938977" algn="l"/>
              </a:tabLst>
            </a:pPr>
            <a:r>
              <a:rPr lang="en-US" altLang="zh-CN" dirty="0" smtClean="0"/>
              <a:t>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μετά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μια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πορεία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αθροιστικό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σωληνάριο.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1256"/>
              </a:lnSpc>
              <a:tabLst>
                <a:tab pos="61360" algn="l"/>
                <a:tab pos="343617" algn="l"/>
                <a:tab pos="1938977" algn="l"/>
              </a:tabLst>
            </a:pPr>
            <a:r>
              <a:rPr lang="en-US" altLang="zh-CN" dirty="0" smtClean="0"/>
              <a:t>		</a:t>
            </a: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ΒΩΜΑΝΕΙΟ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ΕΛΥΤΡΟ</a:t>
            </a:r>
          </a:p>
          <a:p>
            <a:pPr>
              <a:lnSpc>
                <a:spcPts val="1642"/>
              </a:lnSpc>
              <a:tabLst>
                <a:tab pos="61360" algn="l"/>
                <a:tab pos="343617" algn="l"/>
                <a:tab pos="1938977" algn="l"/>
              </a:tabLst>
            </a:pPr>
            <a:r>
              <a:rPr lang="en-US" altLang="zh-CN" dirty="0" smtClean="0"/>
              <a:t>			</a:t>
            </a: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ΑΘΡΟΙΣΤΙΚΟ</a:t>
            </a:r>
          </a:p>
          <a:p>
            <a:pPr>
              <a:lnSpc>
                <a:spcPts val="966"/>
              </a:lnSpc>
              <a:tabLst>
                <a:tab pos="61360" algn="l"/>
                <a:tab pos="343617" algn="l"/>
                <a:tab pos="1938977" algn="l"/>
              </a:tabLst>
            </a:pPr>
            <a:r>
              <a:rPr lang="en-US" altLang="zh-CN" dirty="0" smtClean="0"/>
              <a:t>			</a:t>
            </a:r>
            <a:r>
              <a:rPr lang="en-US" altLang="zh-CN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ΣΩΛΗΝΑΡΙΟ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963401" y="4113936"/>
            <a:ext cx="4380366" cy="2442703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513"/>
              </a:lnSpc>
              <a:tabLst>
                <a:tab pos="73633" algn="l"/>
                <a:tab pos="208625" algn="l"/>
                <a:tab pos="282256" algn="l"/>
              </a:tabLst>
            </a:pPr>
            <a:r>
              <a:rPr lang="en-US" altLang="zh-CN" dirty="0" smtClean="0"/>
              <a:t>	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Πολλά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αθροιστικά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σωληνάρια</a:t>
            </a:r>
          </a:p>
          <a:p>
            <a:pPr>
              <a:lnSpc>
                <a:spcPts val="2319"/>
              </a:lnSpc>
              <a:tabLst>
                <a:tab pos="73633" algn="l"/>
                <a:tab pos="208625" algn="l"/>
                <a:tab pos="282256" algn="l"/>
              </a:tabLst>
            </a:pPr>
            <a:r>
              <a:rPr lang="en-US" altLang="zh-CN" dirty="0" smtClean="0"/>
              <a:t>		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ενωμένα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καταλήγουν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</a:p>
          <a:p>
            <a:pPr>
              <a:lnSpc>
                <a:spcPts val="2319"/>
              </a:lnSpc>
              <a:tabLst>
                <a:tab pos="73633" algn="l"/>
                <a:tab pos="208625" algn="l"/>
                <a:tab pos="282256" algn="l"/>
              </a:tabLst>
            </a:pPr>
            <a:r>
              <a:rPr lang="en-US" altLang="zh-CN" dirty="0" smtClean="0"/>
              <a:t>		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θηλή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νεφρικής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πυραμίδας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2706"/>
              </a:lnSpc>
              <a:tabLst>
                <a:tab pos="73633" algn="l"/>
                <a:tab pos="208625" algn="l"/>
                <a:tab pos="282256" algn="l"/>
              </a:tabLst>
            </a:pP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τοιχώματα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ουροφόρων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σωληνάριων</a:t>
            </a:r>
          </a:p>
          <a:p>
            <a:pPr>
              <a:lnSpc>
                <a:spcPts val="2319"/>
              </a:lnSpc>
              <a:tabLst>
                <a:tab pos="73633" algn="l"/>
                <a:tab pos="208625" algn="l"/>
                <a:tab pos="282256" algn="l"/>
              </a:tabLst>
            </a:pPr>
            <a:r>
              <a:rPr lang="en-US" altLang="zh-CN" dirty="0" smtClean="0"/>
              <a:t>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υπάρχουν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αδενικά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κύτταρα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ξεχωρίζουν</a:t>
            </a:r>
          </a:p>
          <a:p>
            <a:pPr>
              <a:lnSpc>
                <a:spcPts val="2319"/>
              </a:lnSpc>
              <a:tabLst>
                <a:tab pos="73633" algn="l"/>
                <a:tab pos="208625" algn="l"/>
                <a:tab pos="282256" algn="l"/>
              </a:tabLst>
            </a:pPr>
            <a:r>
              <a:rPr lang="en-US" altLang="zh-CN" dirty="0" smtClean="0"/>
              <a:t>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αίμα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βλαβερά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προϊόντα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</a:p>
          <a:p>
            <a:pPr>
              <a:lnSpc>
                <a:spcPts val="2319"/>
              </a:lnSpc>
              <a:tabLst>
                <a:tab pos="73633" algn="l"/>
                <a:tab pos="208625" algn="l"/>
                <a:tab pos="282256" algn="l"/>
              </a:tabLst>
            </a:pPr>
            <a:r>
              <a:rPr lang="en-US" altLang="zh-CN" dirty="0" smtClean="0"/>
              <a:t>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μεταβολισμού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5A52437-1F9C-4672-B48B-B51FE786CFA5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11</a:t>
            </a:fld>
            <a:endParaRPr dirty="0">
              <a:latin typeface="Helvetica Neue"/>
            </a:endParaRPr>
          </a:p>
        </p:txBody>
      </p:sp>
      <p:sp>
        <p:nvSpPr>
          <p:cNvPr id="18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5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289081" y="1296000"/>
            <a:ext cx="9358920" cy="18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0000"/>
                </a:solidFill>
                <a:latin typeface="Helvetica Neue"/>
                <a:ea typeface="Helvetica Neue"/>
              </a:rPr>
              <a:t>Μυελώδης μοίρα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8-12 νεφρικές πυραμίδες </a:t>
            </a: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Malpighi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Κορυφή = θηλή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Ηθμός</a:t>
            </a:r>
            <a:endParaRPr dirty="0">
              <a:latin typeface="Helvetica Neue"/>
            </a:endParaRPr>
          </a:p>
        </p:txBody>
      </p:sp>
      <p:pic>
        <p:nvPicPr>
          <p:cNvPr id="188" name="Picture 18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064721" y="512641"/>
            <a:ext cx="1850400" cy="2160000"/>
          </a:xfrm>
          <a:prstGeom prst="rect">
            <a:avLst/>
          </a:prstGeom>
          <a:ln>
            <a:noFill/>
          </a:ln>
        </p:spPr>
      </p:pic>
      <p:pic>
        <p:nvPicPr>
          <p:cNvPr id="189" name="Picture 18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25881" y="2349361"/>
            <a:ext cx="2156040" cy="2808360"/>
          </a:xfrm>
          <a:prstGeom prst="rect">
            <a:avLst/>
          </a:prstGeom>
          <a:ln>
            <a:noFill/>
          </a:ln>
        </p:spPr>
      </p:pic>
      <p:sp>
        <p:nvSpPr>
          <p:cNvPr id="190" name="Line 7"/>
          <p:cNvSpPr/>
          <p:nvPr/>
        </p:nvSpPr>
        <p:spPr>
          <a:xfrm flipH="1">
            <a:off x="5040000" y="3068640"/>
            <a:ext cx="1395360" cy="289080"/>
          </a:xfrm>
          <a:prstGeom prst="line">
            <a:avLst/>
          </a:prstGeom>
          <a:ln w="28440">
            <a:solidFill>
              <a:srgbClr val="FFFF00"/>
            </a:solidFill>
            <a:miter/>
            <a:headEnd type="triangle"/>
          </a:ln>
        </p:spPr>
      </p:sp>
      <p:sp>
        <p:nvSpPr>
          <p:cNvPr id="191" name="Line 8"/>
          <p:cNvSpPr/>
          <p:nvPr/>
        </p:nvSpPr>
        <p:spPr>
          <a:xfrm flipH="1" flipV="1">
            <a:off x="5040000" y="3357721"/>
            <a:ext cx="1468080" cy="145800"/>
          </a:xfrm>
          <a:prstGeom prst="line">
            <a:avLst/>
          </a:prstGeom>
          <a:ln w="28440">
            <a:solidFill>
              <a:srgbClr val="FFFF00"/>
            </a:solidFill>
            <a:miter/>
            <a:headEnd type="triangle"/>
            <a:tailEnd type="none"/>
          </a:ln>
        </p:spPr>
      </p:sp>
      <p:pic>
        <p:nvPicPr>
          <p:cNvPr id="192" name="Picture 191"/>
          <p:cNvPicPr/>
          <p:nvPr/>
        </p:nvPicPr>
        <p:blipFill>
          <a:blip r:embed="rId5" cstate="print"/>
          <a:stretch/>
        </p:blipFill>
        <p:spPr>
          <a:xfrm>
            <a:off x="7010281" y="4221001"/>
            <a:ext cx="1944719" cy="2611440"/>
          </a:xfrm>
          <a:prstGeom prst="rect">
            <a:avLst/>
          </a:prstGeom>
          <a:ln>
            <a:noFill/>
          </a:ln>
        </p:spPr>
      </p:pic>
      <p:sp>
        <p:nvSpPr>
          <p:cNvPr id="193" name="Line 9"/>
          <p:cNvSpPr/>
          <p:nvPr/>
        </p:nvSpPr>
        <p:spPr>
          <a:xfrm>
            <a:off x="5040000" y="4869000"/>
            <a:ext cx="3267361" cy="43308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94" name="Line 10"/>
          <p:cNvSpPr/>
          <p:nvPr/>
        </p:nvSpPr>
        <p:spPr>
          <a:xfrm>
            <a:off x="5112000" y="5760000"/>
            <a:ext cx="2906280" cy="117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95" name="TextShape 11"/>
          <p:cNvSpPr txBox="1"/>
          <p:nvPr/>
        </p:nvSpPr>
        <p:spPr>
          <a:xfrm>
            <a:off x="2973240" y="3212640"/>
            <a:ext cx="2079695" cy="352481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Πυραμίδες </a:t>
            </a:r>
            <a:r>
              <a:rPr lang="en-US" sz="1700" dirty="0">
                <a:solidFill>
                  <a:srgbClr val="FFFFFF"/>
                </a:solidFill>
                <a:latin typeface="Helvetica Neue"/>
                <a:ea typeface="Helvetica Neue"/>
              </a:rPr>
              <a:t>Malpighi</a:t>
            </a:r>
            <a:endParaRPr dirty="0">
              <a:latin typeface="Helvetica Neue"/>
            </a:endParaRPr>
          </a:p>
        </p:txBody>
      </p:sp>
      <p:sp>
        <p:nvSpPr>
          <p:cNvPr id="196" name="TextShape 12"/>
          <p:cNvSpPr txBox="1"/>
          <p:nvPr/>
        </p:nvSpPr>
        <p:spPr>
          <a:xfrm>
            <a:off x="4074480" y="4724640"/>
            <a:ext cx="951694" cy="352481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Κορυφή</a:t>
            </a:r>
            <a:endParaRPr dirty="0">
              <a:latin typeface="Helvetica Neue"/>
            </a:endParaRPr>
          </a:p>
        </p:txBody>
      </p:sp>
      <p:sp>
        <p:nvSpPr>
          <p:cNvPr id="197" name="TextShape 13"/>
          <p:cNvSpPr txBox="1"/>
          <p:nvPr/>
        </p:nvSpPr>
        <p:spPr>
          <a:xfrm>
            <a:off x="4247640" y="5616000"/>
            <a:ext cx="813323" cy="352481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Ηθμός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A7B55013-9C0C-49FF-AA97-56D3C3255E17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12</a:t>
            </a:fld>
            <a:endParaRPr dirty="0">
              <a:latin typeface="Helvetica Neue"/>
            </a:endParaRPr>
          </a:p>
        </p:txBody>
      </p:sp>
      <p:sp>
        <p:nvSpPr>
          <p:cNvPr id="19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1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03" name="CustomShape 6"/>
          <p:cNvSpPr/>
          <p:nvPr/>
        </p:nvSpPr>
        <p:spPr>
          <a:xfrm>
            <a:off x="289081" y="1296001"/>
            <a:ext cx="9358920" cy="139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0000"/>
                </a:solidFill>
                <a:latin typeface="Helvetica Neue"/>
                <a:ea typeface="Helvetica Neue"/>
              </a:rPr>
              <a:t>Φλοιώδης μοίρα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Ν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εφρικοί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στύλοι </a:t>
            </a:r>
            <a:r>
              <a:rPr lang="en-US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Bertini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Μυελώδεις ακτίνες</a:t>
            </a:r>
            <a:endParaRPr dirty="0">
              <a:latin typeface="Helvetica Neue"/>
            </a:endParaRPr>
          </a:p>
        </p:txBody>
      </p:sp>
      <p:pic>
        <p:nvPicPr>
          <p:cNvPr id="204" name="Picture 20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064721" y="512641"/>
            <a:ext cx="1850400" cy="2160000"/>
          </a:xfrm>
          <a:prstGeom prst="rect">
            <a:avLst/>
          </a:prstGeom>
          <a:ln>
            <a:noFill/>
          </a:ln>
        </p:spPr>
      </p:pic>
      <p:pic>
        <p:nvPicPr>
          <p:cNvPr id="205" name="Picture 204"/>
          <p:cNvPicPr/>
          <p:nvPr/>
        </p:nvPicPr>
        <p:blipFill>
          <a:blip r:embed="rId4" cstate="print"/>
          <a:stretch/>
        </p:blipFill>
        <p:spPr>
          <a:xfrm>
            <a:off x="6180481" y="3849121"/>
            <a:ext cx="1944719" cy="2611440"/>
          </a:xfrm>
          <a:prstGeom prst="rect">
            <a:avLst/>
          </a:prstGeom>
          <a:ln>
            <a:noFill/>
          </a:ln>
        </p:spPr>
      </p:pic>
      <p:sp>
        <p:nvSpPr>
          <p:cNvPr id="206" name="Line 7"/>
          <p:cNvSpPr/>
          <p:nvPr/>
        </p:nvSpPr>
        <p:spPr>
          <a:xfrm>
            <a:off x="4704480" y="4569840"/>
            <a:ext cx="2773080" cy="36036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07" name="Line 8"/>
          <p:cNvSpPr/>
          <p:nvPr/>
        </p:nvSpPr>
        <p:spPr>
          <a:xfrm>
            <a:off x="4704481" y="3804480"/>
            <a:ext cx="2123640" cy="54972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08" name="TextShape 9"/>
          <p:cNvSpPr txBox="1"/>
          <p:nvPr/>
        </p:nvSpPr>
        <p:spPr>
          <a:xfrm>
            <a:off x="2449800" y="3636000"/>
            <a:ext cx="2381509" cy="352481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FFFFFF"/>
                </a:solidFill>
                <a:latin typeface="Helvetica Neue"/>
                <a:ea typeface="Helvetica Neue"/>
              </a:rPr>
              <a:t>Ν</a:t>
            </a:r>
            <a:r>
              <a:rPr lang="el-GR" sz="1700" dirty="0" err="1">
                <a:solidFill>
                  <a:srgbClr val="FFFFFF"/>
                </a:solidFill>
                <a:latin typeface="Helvetica Neue"/>
                <a:ea typeface="Helvetica Neue"/>
              </a:rPr>
              <a:t>εφρικοί</a:t>
            </a: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 στύλοι </a:t>
            </a:r>
            <a:r>
              <a:rPr lang="en-US" sz="1700" dirty="0" err="1">
                <a:solidFill>
                  <a:srgbClr val="FFFFFF"/>
                </a:solidFill>
                <a:latin typeface="Helvetica Neue"/>
                <a:ea typeface="Helvetica Neue"/>
              </a:rPr>
              <a:t>Bertini</a:t>
            </a:r>
            <a:endParaRPr dirty="0">
              <a:latin typeface="Helvetica Neue"/>
            </a:endParaRPr>
          </a:p>
        </p:txBody>
      </p:sp>
      <p:sp>
        <p:nvSpPr>
          <p:cNvPr id="209" name="TextShape 10"/>
          <p:cNvSpPr txBox="1"/>
          <p:nvPr/>
        </p:nvSpPr>
        <p:spPr>
          <a:xfrm>
            <a:off x="2844001" y="4411800"/>
            <a:ext cx="1972230" cy="352481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Μυελώδεις ακτίνες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494E53A9-4759-4099-8E7C-6CF1C4B05A0A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13</a:t>
            </a:fld>
            <a:endParaRPr dirty="0">
              <a:latin typeface="Helvetica Neue"/>
            </a:endParaRPr>
          </a:p>
        </p:txBody>
      </p:sp>
      <p:sp>
        <p:nvSpPr>
          <p:cNvPr id="21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3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289081" y="1296000"/>
            <a:ext cx="9358920" cy="18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FF0000"/>
                </a:solidFill>
                <a:latin typeface="Helvetica Neue"/>
                <a:ea typeface="Helvetica Neue"/>
              </a:rPr>
              <a:t>Ουροφόρ</a:t>
            </a: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</a:rPr>
              <a:t>α </a:t>
            </a:r>
            <a:r>
              <a:rPr lang="en-US" sz="2800" dirty="0" err="1">
                <a:solidFill>
                  <a:srgbClr val="FF0000"/>
                </a:solidFill>
                <a:latin typeface="Helvetica Neue"/>
                <a:ea typeface="Helvetica Neue"/>
              </a:rPr>
              <a:t>σωληνάρι</a:t>
            </a: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</a:rPr>
              <a:t>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5,5</a:t>
            </a: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cm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Τυφλό άκρο του </a:t>
            </a: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Bowman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Α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νοικτό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προς θηλή</a:t>
            </a:r>
            <a:endParaRPr dirty="0">
              <a:latin typeface="Helvetica Neue"/>
            </a:endParaRPr>
          </a:p>
        </p:txBody>
      </p:sp>
      <p:pic>
        <p:nvPicPr>
          <p:cNvPr id="216" name="Picture 215"/>
          <p:cNvPicPr/>
          <p:nvPr/>
        </p:nvPicPr>
        <p:blipFill>
          <a:blip r:embed="rId3" cstate="print"/>
          <a:stretch/>
        </p:blipFill>
        <p:spPr>
          <a:xfrm>
            <a:off x="6587640" y="800280"/>
            <a:ext cx="2663640" cy="1605240"/>
          </a:xfrm>
          <a:prstGeom prst="rect">
            <a:avLst/>
          </a:prstGeom>
          <a:ln>
            <a:noFill/>
          </a:ln>
        </p:spPr>
      </p:pic>
      <p:pic>
        <p:nvPicPr>
          <p:cNvPr id="217" name="Picture 216"/>
          <p:cNvPicPr/>
          <p:nvPr/>
        </p:nvPicPr>
        <p:blipFill>
          <a:blip r:embed="rId4" cstate="print"/>
          <a:stretch/>
        </p:blipFill>
        <p:spPr>
          <a:xfrm>
            <a:off x="7416361" y="2743920"/>
            <a:ext cx="1944719" cy="2306520"/>
          </a:xfrm>
          <a:prstGeom prst="rect">
            <a:avLst/>
          </a:prstGeom>
          <a:ln>
            <a:noFill/>
          </a:ln>
        </p:spPr>
      </p:pic>
      <p:pic>
        <p:nvPicPr>
          <p:cNvPr id="218" name="Picture 217"/>
          <p:cNvPicPr/>
          <p:nvPr/>
        </p:nvPicPr>
        <p:blipFill>
          <a:blip r:embed="rId5" cstate="print"/>
          <a:stretch/>
        </p:blipFill>
        <p:spPr>
          <a:xfrm>
            <a:off x="2268000" y="3571921"/>
            <a:ext cx="3600000" cy="305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8F365648-43FD-4448-BD8E-031236786CCD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14</a:t>
            </a:fld>
            <a:endParaRPr dirty="0">
              <a:latin typeface="Helvetica Neue"/>
            </a:endParaRPr>
          </a:p>
        </p:txBody>
      </p:sp>
      <p:sp>
        <p:nvSpPr>
          <p:cNvPr id="22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2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289081" y="1296001"/>
            <a:ext cx="9358920" cy="139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0000"/>
                </a:solidFill>
                <a:latin typeface="Helvetica Neue"/>
                <a:ea typeface="Helvetica Neue"/>
              </a:rPr>
              <a:t>Ουροφόρα σωληνάρια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Έ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λυτρο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Bowman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Αγγειώδες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σπείραμα</a:t>
            </a:r>
            <a:endParaRPr dirty="0">
              <a:latin typeface="Helvetica Neue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2229840" y="4087440"/>
            <a:ext cx="20948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1" tIns="46795" rIns="89991" bIns="46795"/>
          <a:lstStyle/>
          <a:p>
            <a:pPr algn="ctr"/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Προσαγωγό</a:t>
            </a:r>
            <a:endParaRPr dirty="0">
              <a:latin typeface="Helvetica Neue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4271760" y="5937120"/>
            <a:ext cx="31266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1" tIns="46795" rIns="89991" bIns="46795"/>
          <a:lstStyle/>
          <a:p>
            <a:pPr algn="ctr"/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Ουροφόρος πόλος</a:t>
            </a:r>
            <a:endParaRPr dirty="0">
              <a:latin typeface="Helvetica Neue"/>
            </a:endParaRPr>
          </a:p>
        </p:txBody>
      </p:sp>
      <p:pic>
        <p:nvPicPr>
          <p:cNvPr id="227" name="Picture 226"/>
          <p:cNvPicPr/>
          <p:nvPr/>
        </p:nvPicPr>
        <p:blipFill>
          <a:blip r:embed="rId3" cstate="print"/>
          <a:stretch/>
        </p:blipFill>
        <p:spPr>
          <a:xfrm>
            <a:off x="4952520" y="3560040"/>
            <a:ext cx="1447560" cy="2073240"/>
          </a:xfrm>
          <a:prstGeom prst="rect">
            <a:avLst/>
          </a:prstGeom>
          <a:ln>
            <a:noFill/>
          </a:ln>
        </p:spPr>
      </p:pic>
      <p:sp>
        <p:nvSpPr>
          <p:cNvPr id="228" name="CustomShape 9"/>
          <p:cNvSpPr/>
          <p:nvPr/>
        </p:nvSpPr>
        <p:spPr>
          <a:xfrm>
            <a:off x="4880881" y="3488400"/>
            <a:ext cx="1654200" cy="2230560"/>
          </a:xfrm>
          <a:prstGeom prst="ellipse">
            <a:avLst/>
          </a:prstGeom>
          <a:noFill/>
          <a:ln w="381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9" name="Picture 2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2721960" y="4857120"/>
            <a:ext cx="1077840" cy="1368360"/>
          </a:xfrm>
          <a:prstGeom prst="rect">
            <a:avLst/>
          </a:prstGeom>
          <a:ln>
            <a:noFill/>
          </a:ln>
        </p:spPr>
      </p:pic>
      <p:pic>
        <p:nvPicPr>
          <p:cNvPr id="230" name="Picture 229"/>
          <p:cNvPicPr/>
          <p:nvPr/>
        </p:nvPicPr>
        <p:blipFill>
          <a:blip r:embed="rId5" cstate="print"/>
          <a:stretch/>
        </p:blipFill>
        <p:spPr>
          <a:xfrm>
            <a:off x="7596720" y="4724640"/>
            <a:ext cx="1252440" cy="1729080"/>
          </a:xfrm>
          <a:prstGeom prst="rect">
            <a:avLst/>
          </a:prstGeom>
          <a:ln>
            <a:noFill/>
          </a:ln>
        </p:spPr>
      </p:pic>
      <p:sp>
        <p:nvSpPr>
          <p:cNvPr id="231" name="CustomShape 10"/>
          <p:cNvSpPr/>
          <p:nvPr/>
        </p:nvSpPr>
        <p:spPr>
          <a:xfrm>
            <a:off x="7114320" y="4115160"/>
            <a:ext cx="16941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1" tIns="46795" rIns="89991" bIns="46795" anchorCtr="1"/>
          <a:lstStyle/>
          <a:p>
            <a:pPr algn="ctr"/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Απαγωγό</a:t>
            </a:r>
            <a:endParaRPr dirty="0">
              <a:latin typeface="Helvetica Neue"/>
            </a:endParaRPr>
          </a:p>
        </p:txBody>
      </p:sp>
      <p:pic>
        <p:nvPicPr>
          <p:cNvPr id="232" name="Picture 231"/>
          <p:cNvPicPr/>
          <p:nvPr/>
        </p:nvPicPr>
        <p:blipFill>
          <a:blip r:embed="rId6" cstate="print"/>
          <a:stretch/>
        </p:blipFill>
        <p:spPr>
          <a:xfrm>
            <a:off x="7380720" y="981000"/>
            <a:ext cx="1517760" cy="1800360"/>
          </a:xfrm>
          <a:prstGeom prst="rect">
            <a:avLst/>
          </a:prstGeom>
          <a:ln>
            <a:noFill/>
          </a:ln>
        </p:spPr>
      </p:pic>
      <p:pic>
        <p:nvPicPr>
          <p:cNvPr id="233" name="Picture 232"/>
          <p:cNvPicPr/>
          <p:nvPr/>
        </p:nvPicPr>
        <p:blipFill>
          <a:blip r:embed="rId7" cstate="print"/>
          <a:stretch/>
        </p:blipFill>
        <p:spPr>
          <a:xfrm>
            <a:off x="8533440" y="1917721"/>
            <a:ext cx="834840" cy="1224000"/>
          </a:xfrm>
          <a:prstGeom prst="rect">
            <a:avLst/>
          </a:prstGeom>
          <a:ln>
            <a:noFill/>
          </a:ln>
        </p:spPr>
      </p:pic>
      <p:pic>
        <p:nvPicPr>
          <p:cNvPr id="234" name="Picture 23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6588720" y="765361"/>
            <a:ext cx="1152360" cy="904680"/>
          </a:xfrm>
          <a:prstGeom prst="rect">
            <a:avLst/>
          </a:prstGeom>
          <a:ln>
            <a:noFill/>
          </a:ln>
        </p:spPr>
      </p:pic>
      <p:pic>
        <p:nvPicPr>
          <p:cNvPr id="235" name="Picture 23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22721" y="1051920"/>
            <a:ext cx="2347920" cy="2449441"/>
          </a:xfrm>
          <a:prstGeom prst="rect">
            <a:avLst/>
          </a:prstGeom>
          <a:ln>
            <a:noFill/>
          </a:ln>
        </p:spPr>
      </p:pic>
      <p:sp>
        <p:nvSpPr>
          <p:cNvPr id="236" name="Line 11"/>
          <p:cNvSpPr/>
          <p:nvPr/>
        </p:nvSpPr>
        <p:spPr>
          <a:xfrm flipH="1" flipV="1">
            <a:off x="5040000" y="1584000"/>
            <a:ext cx="1944000" cy="1656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37" name="CustomShape 12"/>
          <p:cNvSpPr/>
          <p:nvPr/>
        </p:nvSpPr>
        <p:spPr>
          <a:xfrm>
            <a:off x="6772680" y="3164761"/>
            <a:ext cx="29012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1" tIns="46795" rIns="89991" bIns="46795"/>
          <a:lstStyle/>
          <a:p>
            <a:pPr algn="ctr"/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Νεφρικό Σωμάτιο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0F8B4C9-08B0-44E7-9681-F0CE9661DC8D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15</a:t>
            </a:fld>
            <a:endParaRPr dirty="0">
              <a:latin typeface="Helvetica Neue"/>
            </a:endParaRPr>
          </a:p>
        </p:txBody>
      </p:sp>
      <p:sp>
        <p:nvSpPr>
          <p:cNvPr id="23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1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289081" y="1296000"/>
            <a:ext cx="9358920" cy="309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0000"/>
                </a:solidFill>
                <a:latin typeface="Helvetica Neue"/>
                <a:ea typeface="Helvetica Neue"/>
              </a:rPr>
              <a:t>Ουροφόρα σωληνάρια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1</a:t>
            </a:r>
            <a:r>
              <a:rPr lang="el-GR" sz="2800" baseline="30000" dirty="0">
                <a:solidFill>
                  <a:srgbClr val="FFFFFF"/>
                </a:solidFill>
                <a:latin typeface="Helvetica Neue"/>
                <a:ea typeface="Helvetica Neue"/>
              </a:rPr>
              <a:t>ο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εσπειραμένο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νεφρικό σωληνάριο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Αγκύλη </a:t>
            </a:r>
            <a:r>
              <a:rPr lang="en-US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Henle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Ε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μβόλιμο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νεφρικό σωληνάριο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Πρωτογενή αθροιστικά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Τεταρτογενή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Θηλαίοι πόροι</a:t>
            </a:r>
            <a:endParaRPr dirty="0">
              <a:latin typeface="Helvetica Neue"/>
            </a:endParaRPr>
          </a:p>
        </p:txBody>
      </p:sp>
      <p:pic>
        <p:nvPicPr>
          <p:cNvPr id="244" name="Picture 2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45321" y="2023560"/>
            <a:ext cx="3527279" cy="4681440"/>
          </a:xfrm>
          <a:prstGeom prst="rect">
            <a:avLst/>
          </a:prstGeom>
          <a:ln>
            <a:noFill/>
          </a:ln>
        </p:spPr>
      </p:pic>
      <p:sp>
        <p:nvSpPr>
          <p:cNvPr id="245" name="Line 7"/>
          <p:cNvSpPr/>
          <p:nvPr/>
        </p:nvSpPr>
        <p:spPr>
          <a:xfrm flipH="1">
            <a:off x="5662801" y="2241000"/>
            <a:ext cx="3100320" cy="21564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46" name="Line 8"/>
          <p:cNvSpPr/>
          <p:nvPr/>
        </p:nvSpPr>
        <p:spPr>
          <a:xfrm flipH="1">
            <a:off x="6312240" y="3536280"/>
            <a:ext cx="2450880" cy="263966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47" name="Line 9"/>
          <p:cNvSpPr/>
          <p:nvPr/>
        </p:nvSpPr>
        <p:spPr>
          <a:xfrm flipV="1">
            <a:off x="4464000" y="3247201"/>
            <a:ext cx="2351520" cy="16866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48" name="Line 10"/>
          <p:cNvSpPr/>
          <p:nvPr/>
        </p:nvSpPr>
        <p:spPr>
          <a:xfrm flipH="1" flipV="1">
            <a:off x="8254800" y="4902841"/>
            <a:ext cx="507960" cy="86652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49" name="Line 11"/>
          <p:cNvSpPr/>
          <p:nvPr/>
        </p:nvSpPr>
        <p:spPr>
          <a:xfrm flipV="1">
            <a:off x="7272000" y="6271560"/>
            <a:ext cx="766800" cy="20844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50" name="TextShape 12"/>
          <p:cNvSpPr txBox="1"/>
          <p:nvPr/>
        </p:nvSpPr>
        <p:spPr>
          <a:xfrm>
            <a:off x="8487360" y="3246480"/>
            <a:ext cx="1522748" cy="352481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Αγκύλη </a:t>
            </a:r>
            <a:r>
              <a:rPr lang="en-US" sz="1700" dirty="0" err="1">
                <a:solidFill>
                  <a:srgbClr val="FFFFFF"/>
                </a:solidFill>
                <a:latin typeface="Helvetica Neue"/>
                <a:ea typeface="Helvetica Neue"/>
              </a:rPr>
              <a:t>Henle</a:t>
            </a:r>
            <a:endParaRPr dirty="0">
              <a:latin typeface="Helvetica Neue"/>
            </a:endParaRPr>
          </a:p>
        </p:txBody>
      </p:sp>
      <p:sp>
        <p:nvSpPr>
          <p:cNvPr id="251" name="TextShape 13"/>
          <p:cNvSpPr txBox="1"/>
          <p:nvPr/>
        </p:nvSpPr>
        <p:spPr>
          <a:xfrm>
            <a:off x="6552728" y="1817820"/>
            <a:ext cx="3606908" cy="352481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1</a:t>
            </a:r>
            <a:r>
              <a:rPr lang="el-GR" sz="1700" baseline="30000" dirty="0">
                <a:solidFill>
                  <a:srgbClr val="FFFFFF"/>
                </a:solidFill>
                <a:latin typeface="Helvetica Neue"/>
                <a:ea typeface="Helvetica Neue"/>
              </a:rPr>
              <a:t>ο</a:t>
            </a: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r>
              <a:rPr lang="el-GR" sz="1700" dirty="0" err="1">
                <a:solidFill>
                  <a:srgbClr val="FFFFFF"/>
                </a:solidFill>
                <a:latin typeface="Helvetica Neue"/>
                <a:ea typeface="Helvetica Neue"/>
              </a:rPr>
              <a:t>εσπειραμένο</a:t>
            </a: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 νεφρικό σωληνάριο</a:t>
            </a:r>
            <a:endParaRPr dirty="0">
              <a:latin typeface="Helvetica Neue"/>
            </a:endParaRPr>
          </a:p>
        </p:txBody>
      </p:sp>
      <p:sp>
        <p:nvSpPr>
          <p:cNvPr id="252" name="TextShape 14"/>
          <p:cNvSpPr txBox="1"/>
          <p:nvPr/>
        </p:nvSpPr>
        <p:spPr>
          <a:xfrm>
            <a:off x="5751360" y="6372000"/>
            <a:ext cx="1550641" cy="352481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Θηλαίοι πόροι</a:t>
            </a:r>
            <a:endParaRPr dirty="0">
              <a:latin typeface="Helvetica Neue"/>
            </a:endParaRPr>
          </a:p>
        </p:txBody>
      </p:sp>
      <p:sp>
        <p:nvSpPr>
          <p:cNvPr id="253" name="TextShape 15"/>
          <p:cNvSpPr txBox="1"/>
          <p:nvPr/>
        </p:nvSpPr>
        <p:spPr>
          <a:xfrm>
            <a:off x="1683361" y="4758840"/>
            <a:ext cx="3028866" cy="352481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FFFFFF"/>
                </a:solidFill>
                <a:latin typeface="Helvetica Neue"/>
                <a:ea typeface="Helvetica Neue"/>
              </a:rPr>
              <a:t>Ε</a:t>
            </a:r>
            <a:r>
              <a:rPr lang="el-GR" sz="1700" dirty="0" err="1">
                <a:solidFill>
                  <a:srgbClr val="FFFFFF"/>
                </a:solidFill>
                <a:latin typeface="Helvetica Neue"/>
                <a:ea typeface="Helvetica Neue"/>
              </a:rPr>
              <a:t>μβόλιμο</a:t>
            </a: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 νεφρικό σωληνάριο</a:t>
            </a:r>
            <a:endParaRPr dirty="0">
              <a:latin typeface="Helvetica Neue"/>
            </a:endParaRPr>
          </a:p>
        </p:txBody>
      </p:sp>
      <p:sp>
        <p:nvSpPr>
          <p:cNvPr id="254" name="TextShape 16"/>
          <p:cNvSpPr txBox="1"/>
          <p:nvPr/>
        </p:nvSpPr>
        <p:spPr>
          <a:xfrm>
            <a:off x="7695362" y="5838840"/>
            <a:ext cx="2377021" cy="352481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Πρωτογενή αθροιστικά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6BBA47E-8AFF-4443-B442-010AC9D28193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16</a:t>
            </a:fld>
            <a:endParaRPr dirty="0">
              <a:latin typeface="Helvetica Neue"/>
            </a:endParaRPr>
          </a:p>
        </p:txBody>
      </p:sp>
      <p:sp>
        <p:nvSpPr>
          <p:cNvPr id="25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5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58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60" name="CustomShape 6"/>
          <p:cNvSpPr/>
          <p:nvPr/>
        </p:nvSpPr>
        <p:spPr>
          <a:xfrm>
            <a:off x="289081" y="1296000"/>
            <a:ext cx="9358920" cy="224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</a:rPr>
              <a:t>Νεφρώνας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Ν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εφρικό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σωμάτιο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Εσπειραμένο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Αγκυλωτό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Εμβόλιμο</a:t>
            </a:r>
            <a:endParaRPr dirty="0">
              <a:latin typeface="Helvetica Neue"/>
            </a:endParaRPr>
          </a:p>
        </p:txBody>
      </p:sp>
      <p:pic>
        <p:nvPicPr>
          <p:cNvPr id="261" name="Picture 26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84720" y="1341720"/>
            <a:ext cx="2673360" cy="4762440"/>
          </a:xfrm>
          <a:prstGeom prst="rect">
            <a:avLst/>
          </a:prstGeom>
          <a:ln>
            <a:noFill/>
          </a:ln>
        </p:spPr>
      </p:pic>
      <p:pic>
        <p:nvPicPr>
          <p:cNvPr id="262" name="Picture 26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63640" y="1845000"/>
            <a:ext cx="2808360" cy="424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782A098-46AC-45D6-A5AC-32A3ECDE4F20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17</a:t>
            </a:fld>
            <a:endParaRPr dirty="0">
              <a:latin typeface="Helvetica Neue"/>
            </a:endParaRPr>
          </a:p>
        </p:txBody>
      </p:sp>
      <p:sp>
        <p:nvSpPr>
          <p:cNvPr id="26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6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66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268" name="CustomShape 6"/>
          <p:cNvSpPr/>
          <p:nvPr/>
        </p:nvSpPr>
        <p:spPr>
          <a:xfrm>
            <a:off x="289081" y="1296001"/>
            <a:ext cx="9358920" cy="267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</a:rPr>
              <a:t>Απ</a:t>
            </a:r>
            <a:r>
              <a:rPr lang="en-US" sz="2800" dirty="0" err="1">
                <a:solidFill>
                  <a:srgbClr val="FF0000"/>
                </a:solidFill>
                <a:latin typeface="Helvetica Neue"/>
                <a:ea typeface="Helvetica Neue"/>
              </a:rPr>
              <a:t>οχετευτική</a:t>
            </a: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elvetica Neue"/>
                <a:ea typeface="Helvetica Neue"/>
              </a:rPr>
              <a:t>μοίρ</a:t>
            </a: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</a:rPr>
              <a:t>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Νεφρικοί κάλυκες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Μείζονες 2-3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Ελάσσονες 9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Πύελος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Ουρητήρ</a:t>
            </a: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ας</a:t>
            </a:r>
            <a:endParaRPr dirty="0">
              <a:latin typeface="Helvetica Neue"/>
            </a:endParaRPr>
          </a:p>
        </p:txBody>
      </p:sp>
      <p:pic>
        <p:nvPicPr>
          <p:cNvPr id="269" name="Picture 268"/>
          <p:cNvPicPr/>
          <p:nvPr/>
        </p:nvPicPr>
        <p:blipFill>
          <a:blip r:embed="rId3" cstate="print"/>
          <a:stretch/>
        </p:blipFill>
        <p:spPr>
          <a:xfrm>
            <a:off x="5976361" y="907561"/>
            <a:ext cx="3549600" cy="5759999"/>
          </a:xfrm>
          <a:prstGeom prst="rect">
            <a:avLst/>
          </a:prstGeom>
          <a:ln>
            <a:noFill/>
          </a:ln>
        </p:spPr>
      </p:pic>
      <p:sp>
        <p:nvSpPr>
          <p:cNvPr id="270" name="TextShape 7"/>
          <p:cNvSpPr txBox="1"/>
          <p:nvPr/>
        </p:nvSpPr>
        <p:spPr>
          <a:xfrm>
            <a:off x="3611520" y="2753640"/>
            <a:ext cx="1932480" cy="318960"/>
          </a:xfrm>
          <a:prstGeom prst="rect">
            <a:avLst/>
          </a:prstGeom>
          <a:noFill/>
          <a:ln>
            <a:noFill/>
          </a:ln>
        </p:spPr>
        <p:txBody>
          <a:bodyPr lIns="89991" tIns="44996" rIns="89991" bIns="44996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FFFFFF"/>
                </a:solidFill>
                <a:latin typeface="Helvetica Neue"/>
                <a:ea typeface="Helvetica Neue"/>
              </a:rPr>
              <a:t>Νεφρικοί κάλυκες</a:t>
            </a:r>
            <a:endParaRPr dirty="0">
              <a:latin typeface="Helvetica Neue"/>
            </a:endParaRPr>
          </a:p>
        </p:txBody>
      </p:sp>
      <p:sp>
        <p:nvSpPr>
          <p:cNvPr id="271" name="TextShape 8"/>
          <p:cNvSpPr txBox="1"/>
          <p:nvPr/>
        </p:nvSpPr>
        <p:spPr>
          <a:xfrm>
            <a:off x="5148000" y="6120001"/>
            <a:ext cx="1716480" cy="318960"/>
          </a:xfrm>
          <a:prstGeom prst="rect">
            <a:avLst/>
          </a:prstGeom>
          <a:noFill/>
          <a:ln>
            <a:noFill/>
          </a:ln>
        </p:spPr>
        <p:txBody>
          <a:bodyPr lIns="89991" tIns="44996" rIns="89991" bIns="44996"/>
          <a:lstStyle/>
          <a:p>
            <a:pPr>
              <a:lnSpc>
                <a:spcPct val="100000"/>
              </a:lnSpc>
            </a:pPr>
            <a:r>
              <a:rPr lang="en-US" sz="1700" dirty="0" err="1">
                <a:solidFill>
                  <a:srgbClr val="FFFFFF"/>
                </a:solidFill>
                <a:latin typeface="Helvetica Neue"/>
                <a:ea typeface="Helvetica Neue"/>
              </a:rPr>
              <a:t>Ουρητήρ</a:t>
            </a:r>
            <a:r>
              <a:rPr lang="en-US" sz="1700" dirty="0">
                <a:solidFill>
                  <a:srgbClr val="FFFFFF"/>
                </a:solidFill>
                <a:latin typeface="Helvetica Neue"/>
                <a:ea typeface="Helvetica Neue"/>
              </a:rPr>
              <a:t>ας</a:t>
            </a:r>
            <a:endParaRPr dirty="0">
              <a:latin typeface="Helvetica Neue"/>
            </a:endParaRPr>
          </a:p>
        </p:txBody>
      </p:sp>
      <p:sp>
        <p:nvSpPr>
          <p:cNvPr id="272" name="TextShape 9"/>
          <p:cNvSpPr txBox="1"/>
          <p:nvPr/>
        </p:nvSpPr>
        <p:spPr>
          <a:xfrm>
            <a:off x="4475520" y="4433040"/>
            <a:ext cx="1716480" cy="318960"/>
          </a:xfrm>
          <a:prstGeom prst="rect">
            <a:avLst/>
          </a:prstGeom>
          <a:noFill/>
          <a:ln>
            <a:noFill/>
          </a:ln>
        </p:spPr>
        <p:txBody>
          <a:bodyPr lIns="89991" tIns="44996" rIns="89991" bIns="44996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FFFFFF"/>
                </a:solidFill>
                <a:latin typeface="Helvetica Neue"/>
                <a:ea typeface="Helvetica Neue"/>
              </a:rPr>
              <a:t>Πύελος</a:t>
            </a:r>
            <a:endParaRPr dirty="0">
              <a:latin typeface="Helvetica Neue"/>
            </a:endParaRPr>
          </a:p>
        </p:txBody>
      </p:sp>
      <p:sp>
        <p:nvSpPr>
          <p:cNvPr id="273" name="Line 10"/>
          <p:cNvSpPr/>
          <p:nvPr/>
        </p:nvSpPr>
        <p:spPr>
          <a:xfrm flipV="1">
            <a:off x="5400000" y="2160001"/>
            <a:ext cx="1944000" cy="720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74" name="Line 11"/>
          <p:cNvSpPr/>
          <p:nvPr/>
        </p:nvSpPr>
        <p:spPr>
          <a:xfrm>
            <a:off x="5400001" y="2952000"/>
            <a:ext cx="1008000" cy="792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75" name="Line 12"/>
          <p:cNvSpPr/>
          <p:nvPr/>
        </p:nvSpPr>
        <p:spPr>
          <a:xfrm flipV="1">
            <a:off x="5328000" y="3744000"/>
            <a:ext cx="2592001" cy="792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276" name="Line 13"/>
          <p:cNvSpPr/>
          <p:nvPr/>
        </p:nvSpPr>
        <p:spPr>
          <a:xfrm flipV="1">
            <a:off x="6336000" y="5689440"/>
            <a:ext cx="2256120" cy="57456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8B57C69-45C2-4064-9256-A21DAA1A581F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18</a:t>
            </a:fld>
            <a:endParaRPr dirty="0">
              <a:latin typeface="Helvetica Neue"/>
            </a:endParaRPr>
          </a:p>
        </p:txBody>
      </p:sp>
      <p:sp>
        <p:nvSpPr>
          <p:cNvPr id="27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7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80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Ουρητήρας</a:t>
            </a:r>
            <a:endParaRPr dirty="0">
              <a:latin typeface="Helvetica Neue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289081" y="1296000"/>
            <a:ext cx="9358920" cy="32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Σ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ωλήνας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26-30</a:t>
            </a: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cm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Διασταυρώνεται: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Σπερματικά αγγεία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Σπερματικό πόρο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Λαγόνια αγγεία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dirty="0" err="1">
                <a:solidFill>
                  <a:srgbClr val="FFFFFF"/>
                </a:solidFill>
                <a:latin typeface="Helvetica Neue"/>
                <a:ea typeface="Helvetica Neue"/>
              </a:rPr>
              <a:t>Θυροειδή</a:t>
            </a: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 αγγεία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Ακουμπά σε ωοθήκες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Μπροστά από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</a:rPr>
              <a:t>ψοΐτη</a:t>
            </a:r>
            <a:endParaRPr dirty="0">
              <a:latin typeface="Helvetica Neue"/>
            </a:endParaRPr>
          </a:p>
        </p:txBody>
      </p:sp>
      <p:pic>
        <p:nvPicPr>
          <p:cNvPr id="283" name="Picture 28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76360" y="1449361"/>
            <a:ext cx="1655640" cy="3560760"/>
          </a:xfrm>
          <a:prstGeom prst="rect">
            <a:avLst/>
          </a:prstGeom>
          <a:ln>
            <a:noFill/>
          </a:ln>
        </p:spPr>
      </p:pic>
      <p:pic>
        <p:nvPicPr>
          <p:cNvPr id="284" name="Picture 28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32001" y="2744641"/>
            <a:ext cx="1727280" cy="142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A37A451-3FDE-4A33-A87F-E5A5DCECFE7B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19</a:t>
            </a:fld>
            <a:endParaRPr dirty="0">
              <a:latin typeface="Helvetica Neue"/>
            </a:endParaRPr>
          </a:p>
        </p:txBody>
      </p:sp>
      <p:sp>
        <p:nvSpPr>
          <p:cNvPr id="28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8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88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 err="1">
                <a:solidFill>
                  <a:srgbClr val="FF0000"/>
                </a:solidFill>
                <a:latin typeface="Helvetica Neue"/>
                <a:ea typeface="Helvetica Neue"/>
              </a:rPr>
              <a:t>Αγγείωση</a:t>
            </a:r>
            <a:endParaRPr dirty="0">
              <a:latin typeface="Helvetica Neue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289081" y="1296000"/>
            <a:ext cx="9358920" cy="267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Νεφρική αρτηρία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0000"/>
                </a:solidFill>
                <a:latin typeface="Helvetica Neue"/>
                <a:ea typeface="Helvetica Neue"/>
              </a:rPr>
              <a:t>Ουρητήρας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Νεφρική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Ορχική (Ωοθηκική) αρτηρία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Αορτή</a:t>
            </a:r>
            <a:endParaRPr dirty="0">
              <a:latin typeface="Helvetica Neue"/>
            </a:endParaRPr>
          </a:p>
        </p:txBody>
      </p:sp>
      <p:pic>
        <p:nvPicPr>
          <p:cNvPr id="291" name="Picture 290"/>
          <p:cNvPicPr/>
          <p:nvPr/>
        </p:nvPicPr>
        <p:blipFill>
          <a:blip r:embed="rId3" cstate="print"/>
          <a:stretch/>
        </p:blipFill>
        <p:spPr>
          <a:xfrm>
            <a:off x="6119280" y="2565720"/>
            <a:ext cx="3284280" cy="2768400"/>
          </a:xfrm>
          <a:prstGeom prst="rect">
            <a:avLst/>
          </a:prstGeom>
          <a:ln>
            <a:noFill/>
          </a:ln>
        </p:spPr>
      </p:pic>
      <p:pic>
        <p:nvPicPr>
          <p:cNvPr id="292" name="Picture 29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00001" y="765360"/>
            <a:ext cx="3024359" cy="1855800"/>
          </a:xfrm>
          <a:prstGeom prst="rect">
            <a:avLst/>
          </a:prstGeom>
          <a:ln>
            <a:noFill/>
          </a:ln>
        </p:spPr>
      </p:pic>
      <p:pic>
        <p:nvPicPr>
          <p:cNvPr id="293" name="Picture 292"/>
          <p:cNvPicPr/>
          <p:nvPr/>
        </p:nvPicPr>
        <p:blipFill>
          <a:blip r:embed="rId5" cstate="print"/>
          <a:stretch/>
        </p:blipFill>
        <p:spPr>
          <a:xfrm>
            <a:off x="791641" y="4724640"/>
            <a:ext cx="2458800" cy="198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17" name="Line 2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18" name="CustomShape 3"/>
          <p:cNvSpPr/>
          <p:nvPr/>
        </p:nvSpPr>
        <p:spPr>
          <a:xfrm>
            <a:off x="539640" y="79200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2" h="1669">
                <a:moveTo>
                  <a:pt x="0" y="0"/>
                </a:moveTo>
                <a:lnTo>
                  <a:pt x="24991" y="0"/>
                </a:lnTo>
                <a:lnTo>
                  <a:pt x="24991" y="1668"/>
                </a:lnTo>
                <a:lnTo>
                  <a:pt x="0" y="1668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pPr algn="ctr">
              <a:lnSpc>
                <a:spcPct val="74000"/>
              </a:lnSpc>
            </a:pPr>
            <a:r>
              <a:rPr lang="el-GR" sz="5400" dirty="0">
                <a:solidFill>
                  <a:srgbClr val="FF0000"/>
                </a:solidFill>
                <a:latin typeface="Helvetica Neue"/>
                <a:ea typeface="ＭＳ Ｐゴシック"/>
              </a:rPr>
              <a:t>Ουροποιητικό Σύστημα</a:t>
            </a:r>
            <a:endParaRPr sz="5400" dirty="0">
              <a:solidFill>
                <a:srgbClr val="FF0000"/>
              </a:solidFill>
              <a:latin typeface="Helvetica Neue"/>
            </a:endParaRPr>
          </a:p>
        </p:txBody>
      </p:sp>
      <p:pic>
        <p:nvPicPr>
          <p:cNvPr id="120" name="Picture 119"/>
          <p:cNvPicPr/>
          <p:nvPr/>
        </p:nvPicPr>
        <p:blipFill>
          <a:blip r:embed="rId3" cstate="print"/>
          <a:stretch/>
        </p:blipFill>
        <p:spPr>
          <a:xfrm>
            <a:off x="756361" y="1735920"/>
            <a:ext cx="3987360" cy="476244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4" cstate="print"/>
          <a:stretch/>
        </p:blipFill>
        <p:spPr>
          <a:xfrm>
            <a:off x="5745480" y="1735920"/>
            <a:ext cx="4334880" cy="476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D08126B-9AE9-4627-BED4-5A2A8C86BFE3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20</a:t>
            </a:fld>
            <a:endParaRPr dirty="0">
              <a:latin typeface="Helvetica Neue"/>
            </a:endParaRPr>
          </a:p>
        </p:txBody>
      </p:sp>
      <p:sp>
        <p:nvSpPr>
          <p:cNvPr id="295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96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97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Ουροδόχος Κύστη</a:t>
            </a:r>
            <a:endParaRPr dirty="0">
              <a:latin typeface="Helvetica Neue"/>
            </a:endParaRPr>
          </a:p>
        </p:txBody>
      </p:sp>
      <p:sp>
        <p:nvSpPr>
          <p:cNvPr id="299" name="CustomShape 6"/>
          <p:cNvSpPr/>
          <p:nvPr/>
        </p:nvSpPr>
        <p:spPr>
          <a:xfrm>
            <a:off x="289081" y="1296001"/>
            <a:ext cx="9358920" cy="5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Πίσω από την Ηβική Σύμφυση</a:t>
            </a:r>
            <a:endParaRPr dirty="0">
              <a:latin typeface="Helvetica Neue"/>
            </a:endParaRPr>
          </a:p>
        </p:txBody>
      </p:sp>
      <p:pic>
        <p:nvPicPr>
          <p:cNvPr id="300" name="Picture 29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46920" y="3141361"/>
            <a:ext cx="2201760" cy="2879640"/>
          </a:xfrm>
          <a:prstGeom prst="rect">
            <a:avLst/>
          </a:prstGeom>
          <a:ln>
            <a:noFill/>
          </a:ln>
        </p:spPr>
      </p:pic>
      <p:pic>
        <p:nvPicPr>
          <p:cNvPr id="301" name="Picture 3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768" t="3198" r="36723" b="7839"/>
          <a:stretch/>
        </p:blipFill>
        <p:spPr>
          <a:xfrm>
            <a:off x="5615280" y="3212640"/>
            <a:ext cx="2070360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2CFE265-A80A-4CA2-9BA9-14FED935B2DA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21</a:t>
            </a:fld>
            <a:endParaRPr dirty="0">
              <a:latin typeface="Helvetica Neue"/>
            </a:endParaRPr>
          </a:p>
        </p:txBody>
      </p:sp>
      <p:sp>
        <p:nvSpPr>
          <p:cNvPr id="30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5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Ουροδόχος Κύστη</a:t>
            </a:r>
            <a:endParaRPr dirty="0">
              <a:latin typeface="Helvetica Neue"/>
            </a:endParaRPr>
          </a:p>
        </p:txBody>
      </p:sp>
      <p:sp>
        <p:nvSpPr>
          <p:cNvPr id="307" name="CustomShape 6"/>
          <p:cNvSpPr/>
          <p:nvPr/>
        </p:nvSpPr>
        <p:spPr>
          <a:xfrm>
            <a:off x="289081" y="1296001"/>
            <a:ext cx="9358920" cy="331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Κ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οίλο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μυώδες όργανο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Κατακράτηση-εξώθηση ούρων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Συγκρατείται στην θέση της από: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Ουρητήρες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Ομφαλοκυστικούς συνδέσμους</a:t>
            </a:r>
            <a:endParaRPr dirty="0">
              <a:latin typeface="Helvetica Neue"/>
            </a:endParaRPr>
          </a:p>
          <a:p>
            <a:r>
              <a:rPr lang="el-GR" sz="2400" dirty="0" err="1">
                <a:solidFill>
                  <a:srgbClr val="FFFFFF"/>
                </a:solidFill>
                <a:latin typeface="Helvetica Neue"/>
                <a:ea typeface="Helvetica Neue"/>
              </a:rPr>
              <a:t>Ηβοκυστικούς</a:t>
            </a: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 συνδέσμους</a:t>
            </a:r>
            <a:endParaRPr dirty="0">
              <a:latin typeface="Helvetica Neue"/>
            </a:endParaRPr>
          </a:p>
          <a:p>
            <a:r>
              <a:rPr lang="el-GR" sz="2400" dirty="0" err="1">
                <a:solidFill>
                  <a:srgbClr val="FFFFFF"/>
                </a:solidFill>
                <a:latin typeface="Helvetica Neue"/>
                <a:ea typeface="Helvetica Neue"/>
              </a:rPr>
              <a:t>Προκυστική</a:t>
            </a: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r>
              <a:rPr lang="el-GR" sz="2400" dirty="0" err="1">
                <a:solidFill>
                  <a:srgbClr val="FFFFFF"/>
                </a:solidFill>
                <a:latin typeface="Helvetica Neue"/>
                <a:ea typeface="Helvetica Neue"/>
              </a:rPr>
              <a:t>περιτονία</a:t>
            </a:r>
            <a:endParaRPr dirty="0">
              <a:latin typeface="Helvetica Neue"/>
            </a:endParaRPr>
          </a:p>
        </p:txBody>
      </p:sp>
      <p:pic>
        <p:nvPicPr>
          <p:cNvPr id="308" name="Picture 30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19640" y="836641"/>
            <a:ext cx="2765520" cy="3455999"/>
          </a:xfrm>
          <a:prstGeom prst="rect">
            <a:avLst/>
          </a:prstGeom>
          <a:ln>
            <a:noFill/>
          </a:ln>
        </p:spPr>
      </p:pic>
      <p:pic>
        <p:nvPicPr>
          <p:cNvPr id="309" name="Picture 30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75281" y="4724280"/>
            <a:ext cx="2374920" cy="1619280"/>
          </a:xfrm>
          <a:prstGeom prst="rect">
            <a:avLst/>
          </a:prstGeom>
          <a:ln>
            <a:noFill/>
          </a:ln>
        </p:spPr>
      </p:pic>
      <p:sp>
        <p:nvSpPr>
          <p:cNvPr id="310" name="TextShape 7"/>
          <p:cNvSpPr txBox="1"/>
          <p:nvPr/>
        </p:nvSpPr>
        <p:spPr>
          <a:xfrm>
            <a:off x="1640161" y="5608081"/>
            <a:ext cx="4983840" cy="810719"/>
          </a:xfrm>
          <a:prstGeom prst="rect">
            <a:avLst/>
          </a:prstGeom>
          <a:noFill/>
          <a:ln>
            <a:noFill/>
          </a:ln>
        </p:spPr>
        <p:txBody>
          <a:bodyPr lIns="89991" tIns="44996" rIns="89991" bIns="44996"/>
          <a:lstStyle/>
          <a:p>
            <a:pPr>
              <a:lnSpc>
                <a:spcPct val="110000"/>
              </a:lnSpc>
            </a:pPr>
            <a:r>
              <a:rPr lang="el-GR" sz="2400" dirty="0">
                <a:solidFill>
                  <a:srgbClr val="FFFFFF"/>
                </a:solidFill>
                <a:latin typeface="Helvetica Neue"/>
              </a:rPr>
              <a:t>Σημείο </a:t>
            </a:r>
            <a:r>
              <a:rPr lang="el-GR" sz="2400" dirty="0" err="1">
                <a:solidFill>
                  <a:srgbClr val="FFFFFF"/>
                </a:solidFill>
                <a:latin typeface="Helvetica Neue"/>
              </a:rPr>
              <a:t>υπερηβικής</a:t>
            </a:r>
            <a:r>
              <a:rPr lang="el-GR" sz="2400" dirty="0">
                <a:solidFill>
                  <a:srgbClr val="FFFFFF"/>
                </a:solidFill>
                <a:latin typeface="Helvetica Neue"/>
              </a:rPr>
              <a:t> παρακέντησης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9A48995-12DD-4379-B9D9-5A9C027F3EAF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22</a:t>
            </a:fld>
            <a:endParaRPr dirty="0">
              <a:latin typeface="Helvetica Neue"/>
            </a:endParaRPr>
          </a:p>
        </p:txBody>
      </p:sp>
      <p:sp>
        <p:nvSpPr>
          <p:cNvPr id="312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13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14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Ουροδόχος Κύστη</a:t>
            </a:r>
            <a:endParaRPr dirty="0">
              <a:latin typeface="Helvetica Neue"/>
            </a:endParaRPr>
          </a:p>
        </p:txBody>
      </p:sp>
      <p:sp>
        <p:nvSpPr>
          <p:cNvPr id="316" name="CustomShape 6"/>
          <p:cNvSpPr/>
          <p:nvPr/>
        </p:nvSpPr>
        <p:spPr>
          <a:xfrm>
            <a:off x="289081" y="1296000"/>
            <a:ext cx="9358920" cy="4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20000"/>
              </a:lnSpc>
            </a:pPr>
            <a:r>
              <a:rPr lang="el-GR" sz="2400" dirty="0" err="1">
                <a:solidFill>
                  <a:srgbClr val="FFFFFF"/>
                </a:solidFill>
                <a:latin typeface="Helvetica Neue"/>
                <a:ea typeface="Helvetica Neue"/>
              </a:rPr>
              <a:t>Βλενογόνος</a:t>
            </a: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 με πτυχές - </a:t>
            </a:r>
            <a:r>
              <a:rPr lang="el-GR" sz="2400" dirty="0" err="1">
                <a:solidFill>
                  <a:srgbClr val="FFFFFF"/>
                </a:solidFill>
                <a:latin typeface="Helvetica Neue"/>
                <a:ea typeface="Helvetica Neue"/>
              </a:rPr>
              <a:t>ακρολοφίες</a:t>
            </a:r>
            <a:endParaRPr dirty="0">
              <a:latin typeface="Helvetica Neue"/>
            </a:endParaRPr>
          </a:p>
        </p:txBody>
      </p:sp>
      <p:pic>
        <p:nvPicPr>
          <p:cNvPr id="317" name="Picture 316"/>
          <p:cNvPicPr/>
          <p:nvPr/>
        </p:nvPicPr>
        <p:blipFill>
          <a:blip r:embed="rId3" cstate="print"/>
          <a:stretch/>
        </p:blipFill>
        <p:spPr>
          <a:xfrm>
            <a:off x="4143961" y="3286080"/>
            <a:ext cx="1939680" cy="2519640"/>
          </a:xfrm>
          <a:prstGeom prst="rect">
            <a:avLst/>
          </a:prstGeom>
          <a:ln>
            <a:noFill/>
          </a:ln>
        </p:spPr>
      </p:pic>
      <p:sp>
        <p:nvSpPr>
          <p:cNvPr id="318" name="CustomShape 7"/>
          <p:cNvSpPr/>
          <p:nvPr/>
        </p:nvSpPr>
        <p:spPr>
          <a:xfrm>
            <a:off x="5003640" y="2853720"/>
            <a:ext cx="205236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6795" rIns="89991" bIns="46795"/>
          <a:lstStyle/>
          <a:p>
            <a:pPr>
              <a:lnSpc>
                <a:spcPct val="110000"/>
              </a:lnSpc>
            </a:pPr>
            <a:r>
              <a:rPr lang="el-GR" sz="1700" dirty="0" err="1">
                <a:solidFill>
                  <a:srgbClr val="FFFFFF"/>
                </a:solidFill>
                <a:latin typeface="Helvetica Neue"/>
              </a:rPr>
              <a:t>Ουρητηρικό</a:t>
            </a:r>
            <a:r>
              <a:rPr lang="el-GR" sz="1700" dirty="0">
                <a:solidFill>
                  <a:srgbClr val="FFFFFF"/>
                </a:solidFill>
                <a:latin typeface="Helvetica Neue"/>
              </a:rPr>
              <a:t> όγκωμα</a:t>
            </a:r>
            <a:endParaRPr dirty="0">
              <a:latin typeface="Helvetica Neue"/>
            </a:endParaRPr>
          </a:p>
        </p:txBody>
      </p:sp>
      <p:pic>
        <p:nvPicPr>
          <p:cNvPr id="319" name="Picture 318"/>
          <p:cNvPicPr/>
          <p:nvPr/>
        </p:nvPicPr>
        <p:blipFill>
          <a:blip r:embed="rId4" cstate="print"/>
          <a:stretch/>
        </p:blipFill>
        <p:spPr>
          <a:xfrm>
            <a:off x="1115279" y="2960640"/>
            <a:ext cx="2497321" cy="2521080"/>
          </a:xfrm>
          <a:prstGeom prst="rect">
            <a:avLst/>
          </a:prstGeom>
          <a:ln>
            <a:noFill/>
          </a:ln>
        </p:spPr>
      </p:pic>
      <p:pic>
        <p:nvPicPr>
          <p:cNvPr id="320" name="Picture 319"/>
          <p:cNvPicPr/>
          <p:nvPr/>
        </p:nvPicPr>
        <p:blipFill>
          <a:blip r:embed="rId5" cstate="print"/>
          <a:stretch/>
        </p:blipFill>
        <p:spPr>
          <a:xfrm>
            <a:off x="7452720" y="2745000"/>
            <a:ext cx="1720800" cy="1800000"/>
          </a:xfrm>
          <a:prstGeom prst="rect">
            <a:avLst/>
          </a:prstGeom>
          <a:ln>
            <a:noFill/>
          </a:ln>
        </p:spPr>
      </p:pic>
      <p:sp>
        <p:nvSpPr>
          <p:cNvPr id="321" name="CustomShape 8"/>
          <p:cNvSpPr/>
          <p:nvPr/>
        </p:nvSpPr>
        <p:spPr>
          <a:xfrm>
            <a:off x="5543640" y="5337721"/>
            <a:ext cx="2448360" cy="1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6795" rIns="89991" bIns="46795"/>
          <a:lstStyle/>
          <a:p>
            <a:pPr>
              <a:lnSpc>
                <a:spcPct val="11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</a:rPr>
              <a:t>Έσω στόμιο ουρήθρας</a:t>
            </a:r>
            <a:endParaRPr dirty="0">
              <a:latin typeface="Helvetica Neue"/>
            </a:endParaRPr>
          </a:p>
        </p:txBody>
      </p:sp>
      <p:sp>
        <p:nvSpPr>
          <p:cNvPr id="322" name="CustomShape 9"/>
          <p:cNvSpPr/>
          <p:nvPr/>
        </p:nvSpPr>
        <p:spPr>
          <a:xfrm>
            <a:off x="6335640" y="4657681"/>
            <a:ext cx="2196360" cy="8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6795" rIns="89991" bIns="46795"/>
          <a:lstStyle/>
          <a:p>
            <a:pPr>
              <a:lnSpc>
                <a:spcPct val="11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</a:rPr>
              <a:t>Κυστικό τρίγωνο</a:t>
            </a:r>
            <a:endParaRPr dirty="0">
              <a:latin typeface="Helvetica Neue"/>
            </a:endParaRPr>
          </a:p>
        </p:txBody>
      </p:sp>
      <p:sp>
        <p:nvSpPr>
          <p:cNvPr id="323" name="Line 10"/>
          <p:cNvSpPr/>
          <p:nvPr/>
        </p:nvSpPr>
        <p:spPr>
          <a:xfrm flipH="1">
            <a:off x="5976000" y="3240000"/>
            <a:ext cx="648000" cy="49068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324" name="Line 11"/>
          <p:cNvSpPr/>
          <p:nvPr/>
        </p:nvSpPr>
        <p:spPr>
          <a:xfrm flipH="1" flipV="1">
            <a:off x="5161681" y="4581361"/>
            <a:ext cx="1173960" cy="31464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325" name="Line 12"/>
          <p:cNvSpPr/>
          <p:nvPr/>
        </p:nvSpPr>
        <p:spPr>
          <a:xfrm flipH="1" flipV="1">
            <a:off x="5173561" y="4904280"/>
            <a:ext cx="370080" cy="57168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3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40000" y="4616281"/>
            <a:ext cx="2232360" cy="1765440"/>
          </a:xfrm>
          <a:prstGeom prst="rect">
            <a:avLst/>
          </a:prstGeom>
          <a:ln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01B50E5-8219-4EEA-BD43-EDD0FDE031AA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23</a:t>
            </a:fld>
            <a:endParaRPr dirty="0">
              <a:latin typeface="Helvetica Neue"/>
            </a:endParaRPr>
          </a:p>
        </p:txBody>
      </p:sp>
      <p:sp>
        <p:nvSpPr>
          <p:cNvPr id="32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2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30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Ουρήθρα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32" name="CustomShape 6"/>
          <p:cNvSpPr/>
          <p:nvPr/>
        </p:nvSpPr>
        <p:spPr>
          <a:xfrm>
            <a:off x="289081" y="1296000"/>
            <a:ext cx="9358920" cy="1647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Α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μιγής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ουροσωλήνας</a:t>
            </a:r>
            <a:endParaRPr dirty="0">
              <a:latin typeface="Helvetica Neue"/>
            </a:endParaRPr>
          </a:p>
          <a:p>
            <a:pPr>
              <a:lnSpc>
                <a:spcPct val="13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Έσω στόμιο</a:t>
            </a:r>
            <a:endParaRPr dirty="0">
              <a:latin typeface="Helvetica Neue"/>
            </a:endParaRPr>
          </a:p>
          <a:p>
            <a:pPr>
              <a:lnSpc>
                <a:spcPct val="13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Έξω στόμιο</a:t>
            </a:r>
            <a:endParaRPr dirty="0">
              <a:latin typeface="Helvetica Neue"/>
            </a:endParaRPr>
          </a:p>
        </p:txBody>
      </p:sp>
      <p:sp>
        <p:nvSpPr>
          <p:cNvPr id="333" name="Line 7"/>
          <p:cNvSpPr/>
          <p:nvPr/>
        </p:nvSpPr>
        <p:spPr>
          <a:xfrm>
            <a:off x="5328001" y="4320000"/>
            <a:ext cx="2232000" cy="936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pic>
        <p:nvPicPr>
          <p:cNvPr id="334" name="Picture 333"/>
          <p:cNvPicPr/>
          <p:nvPr/>
        </p:nvPicPr>
        <p:blipFill>
          <a:blip r:embed="rId4" cstate="print"/>
          <a:stretch/>
        </p:blipFill>
        <p:spPr>
          <a:xfrm>
            <a:off x="431999" y="3048030"/>
            <a:ext cx="2913120" cy="3781440"/>
          </a:xfrm>
          <a:prstGeom prst="rect">
            <a:avLst/>
          </a:prstGeom>
          <a:ln>
            <a:noFill/>
          </a:ln>
        </p:spPr>
      </p:pic>
      <p:sp>
        <p:nvSpPr>
          <p:cNvPr id="335" name="TextShape 8"/>
          <p:cNvSpPr txBox="1"/>
          <p:nvPr/>
        </p:nvSpPr>
        <p:spPr>
          <a:xfrm>
            <a:off x="4226400" y="3765241"/>
            <a:ext cx="2034000" cy="488519"/>
          </a:xfrm>
          <a:prstGeom prst="rect">
            <a:avLst/>
          </a:prstGeom>
          <a:noFill/>
          <a:ln>
            <a:noFill/>
          </a:ln>
        </p:spPr>
        <p:txBody>
          <a:bodyPr lIns="89991" tIns="44996" rIns="89991" bIns="44996"/>
          <a:lstStyle/>
          <a:p>
            <a:pPr>
              <a:lnSpc>
                <a:spcPct val="13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Έξω στόμιο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0081162" cy="7558976"/>
          </a:xfrm>
          <a:prstGeom prst="rect">
            <a:avLst/>
          </a:prstGeom>
          <a:noFill/>
        </p:spPr>
      </p:pic>
      <p:sp useBgFill="1">
        <p:nvSpPr>
          <p:cNvPr id="4" name="Freeform 3"/>
          <p:cNvSpPr/>
          <p:nvPr/>
        </p:nvSpPr>
        <p:spPr>
          <a:xfrm>
            <a:off x="2" y="1"/>
            <a:ext cx="10080624" cy="7558975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9" tIns="44179" rIns="88359" bIns="44179"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922" y="2971176"/>
            <a:ext cx="3616153" cy="383459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881" y="1676048"/>
            <a:ext cx="4649745" cy="55019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4234" y="685656"/>
            <a:ext cx="7662162" cy="1365485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609"/>
              </a:lnSpc>
              <a:tabLst>
                <a:tab pos="171808" algn="l"/>
                <a:tab pos="724049" algn="l"/>
              </a:tabLst>
            </a:pPr>
            <a:r>
              <a:rPr lang="en-US" altLang="zh-CN" dirty="0" smtClean="0"/>
              <a:t>		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ΓΥΝΑΙΚΕΙΑ ΟΥΡΗΘΡΑ</a:t>
            </a:r>
          </a:p>
          <a:p>
            <a:pPr>
              <a:lnSpc>
                <a:spcPts val="2899"/>
              </a:lnSpc>
              <a:tabLst>
                <a:tab pos="171808" algn="l"/>
                <a:tab pos="724049" algn="l"/>
              </a:tabLst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ένας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αμιγής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ουροσωλήνας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ξεκινάει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έσω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στόμιο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κύστη</a:t>
            </a:r>
          </a:p>
          <a:p>
            <a:pPr>
              <a:lnSpc>
                <a:spcPts val="2029"/>
              </a:lnSpc>
              <a:tabLst>
                <a:tab pos="171808" algn="l"/>
                <a:tab pos="724049" algn="l"/>
              </a:tabLst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καταλήγει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έξω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στόμιο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πρόδομο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κολεού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κάτω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κλειτορίδα,</a:t>
            </a:r>
          </a:p>
          <a:p>
            <a:pPr>
              <a:lnSpc>
                <a:spcPts val="2803"/>
              </a:lnSpc>
              <a:tabLst>
                <a:tab pos="171808" algn="l"/>
                <a:tab pos="724049" algn="l"/>
              </a:tabLst>
            </a:pPr>
            <a:r>
              <a:rPr lang="en-US" altLang="zh-CN" dirty="0" smtClean="0"/>
              <a:t>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Αποτελείται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μυικό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χιτώνα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14234" y="2247429"/>
            <a:ext cx="4616648" cy="583219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222"/>
              </a:lnSpc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έσω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σφιγκτήρας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αποτελείται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λείες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μυικές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ίνες</a:t>
            </a:r>
          </a:p>
          <a:p>
            <a:pPr>
              <a:lnSpc>
                <a:spcPts val="2029"/>
              </a:lnSpc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εξωτερικός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γραμμωτές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μυικές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ίνες.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004800" y="3733016"/>
            <a:ext cx="545021" cy="185675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1063"/>
              </a:lnSpc>
            </a:pP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ΟΥΡΗΘΡΑ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939113" y="2399797"/>
            <a:ext cx="705321" cy="749932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1063"/>
              </a:lnSpc>
              <a:tabLst>
                <a:tab pos="134992" algn="l"/>
                <a:tab pos="171808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ΜΗΤΡΑ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1353"/>
              </a:lnSpc>
              <a:tabLst>
                <a:tab pos="134992" algn="l"/>
                <a:tab pos="171808" algn="l"/>
              </a:tabLst>
            </a:pP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ΟΥΡΟΔΟΧΟΣ</a:t>
            </a:r>
          </a:p>
          <a:p>
            <a:pPr>
              <a:lnSpc>
                <a:spcPts val="966"/>
              </a:lnSpc>
              <a:tabLst>
                <a:tab pos="134992" algn="l"/>
                <a:tab pos="171808" algn="l"/>
              </a:tabLst>
            </a:pPr>
            <a:r>
              <a:rPr lang="en-US" altLang="zh-CN" dirty="0" smtClean="0"/>
              <a:t>		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ΚΥΣΤΗ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878903" y="3809200"/>
            <a:ext cx="484107" cy="185675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1063"/>
              </a:lnSpc>
            </a:pP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ΚΟΛΠΟΣ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0081162" cy="7558976"/>
          </a:xfrm>
          <a:prstGeom prst="rect">
            <a:avLst/>
          </a:prstGeom>
          <a:noFill/>
        </p:spPr>
      </p:pic>
      <p:sp useBgFill="1">
        <p:nvSpPr>
          <p:cNvPr id="4" name="Freeform 3"/>
          <p:cNvSpPr/>
          <p:nvPr/>
        </p:nvSpPr>
        <p:spPr>
          <a:xfrm>
            <a:off x="2" y="1"/>
            <a:ext cx="10080624" cy="7558975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9" tIns="44179" rIns="88359" bIns="44179"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164" y="749143"/>
            <a:ext cx="2730076" cy="289499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548" y="3644137"/>
            <a:ext cx="4369213" cy="35806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4234" y="1015786"/>
            <a:ext cx="4538678" cy="4366306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609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dirty="0" smtClean="0"/>
              <a:t>				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ΑΝΔΡΙΚΗ ΟΥΡΗΘΡΑ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2609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ένας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μικτός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ουρογεννητικός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σωλήνας.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2416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έσω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στόμιο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βρίσκεται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πυθμένα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</a:p>
          <a:p>
            <a:pPr>
              <a:lnSpc>
                <a:spcPts val="2029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ουροδόχου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κύστεος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διαπερνάει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αρχή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</a:p>
          <a:p>
            <a:pPr>
              <a:lnSpc>
                <a:spcPts val="2029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προστάτη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περίνεο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τέλος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καταλήγει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</a:p>
          <a:p>
            <a:pPr>
              <a:lnSpc>
                <a:spcPts val="2029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σηραγγώδες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στόμιο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ουρήθρας,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εκβάλει</a:t>
            </a:r>
          </a:p>
          <a:p>
            <a:pPr>
              <a:lnSpc>
                <a:spcPts val="2029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έξω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στόμιο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κορυφή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πέους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2319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dirty="0" smtClean="0"/>
              <a:t>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προστατική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μοίρα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ουρήθρας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</a:p>
          <a:p>
            <a:pPr>
              <a:lnSpc>
                <a:spcPts val="2029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dirty="0" smtClean="0"/>
              <a:t>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εκβολή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σπερματικών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πόρων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αδένων</a:t>
            </a:r>
          </a:p>
          <a:p>
            <a:pPr>
              <a:lnSpc>
                <a:spcPts val="2029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dirty="0" smtClean="0"/>
              <a:t>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προστάτη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2996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σηραγγώδη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μοίρα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ουρήθρας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εκβάλλουν</a:t>
            </a:r>
          </a:p>
          <a:p>
            <a:pPr>
              <a:lnSpc>
                <a:spcPts val="2029"/>
              </a:lnSpc>
              <a:tabLst>
                <a:tab pos="171808" algn="l"/>
                <a:tab pos="233167" algn="l"/>
                <a:tab pos="294528" algn="l"/>
                <a:tab pos="589056" algn="l"/>
              </a:tabLst>
            </a:pPr>
            <a:r>
              <a:rPr lang="en-US" altLang="zh-CN" dirty="0" smtClean="0"/>
              <a:t>		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Κωπήρειοι αδένες</a:t>
            </a:r>
            <a:r>
              <a:rPr lang="en-US" altLang="zh-CN" sz="17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573396" y="4863078"/>
            <a:ext cx="710451" cy="1237245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1063"/>
              </a:lnSpc>
              <a:tabLst>
                <a:tab pos="36816" algn="l"/>
                <a:tab pos="159537" algn="l"/>
                <a:tab pos="171808" algn="l"/>
              </a:tabLst>
            </a:pP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ΟΥΡΟΔΟΧΟΣ</a:t>
            </a:r>
          </a:p>
          <a:p>
            <a:pPr>
              <a:lnSpc>
                <a:spcPts val="966"/>
              </a:lnSpc>
              <a:tabLst>
                <a:tab pos="36816" algn="l"/>
                <a:tab pos="159537" algn="l"/>
                <a:tab pos="171808" algn="l"/>
              </a:tabLst>
            </a:pPr>
            <a:r>
              <a:rPr lang="en-US" altLang="zh-CN" dirty="0" smtClean="0"/>
              <a:t>			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ΚΥΣΤΗ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1353"/>
              </a:lnSpc>
              <a:tabLst>
                <a:tab pos="36816" algn="l"/>
                <a:tab pos="159537" algn="l"/>
                <a:tab pos="171808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ΠΡΟΣΤΑΤΗΣ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1835"/>
              </a:lnSpc>
              <a:tabLst>
                <a:tab pos="36816" algn="l"/>
                <a:tab pos="159537" algn="l"/>
                <a:tab pos="171808" algn="l"/>
              </a:tabLst>
            </a:pPr>
            <a:r>
              <a:rPr lang="en-US" altLang="zh-CN" dirty="0" smtClean="0"/>
              <a:t>		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ΟΥΡΗΘΡΑ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0081162" cy="7558976"/>
          </a:xfrm>
          <a:prstGeom prst="rect">
            <a:avLst/>
          </a:prstGeom>
          <a:noFill/>
        </p:spPr>
      </p:pic>
      <p:sp useBgFill="1">
        <p:nvSpPr>
          <p:cNvPr id="4" name="Freeform 3"/>
          <p:cNvSpPr/>
          <p:nvPr/>
        </p:nvSpPr>
        <p:spPr>
          <a:xfrm>
            <a:off x="2" y="0"/>
            <a:ext cx="10080624" cy="7558976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9" tIns="44179" rIns="88359" bIns="44179"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791" y="4126634"/>
            <a:ext cx="5053035" cy="284420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2280" y="1612561"/>
            <a:ext cx="2742050" cy="23744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38802" y="723748"/>
            <a:ext cx="2436564" cy="378804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609"/>
              </a:lnSpc>
            </a:pPr>
            <a:r>
              <a:rPr lang="en-US" altLang="zh-CN" sz="2800" b="1" u="sng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ΕΠΙΝΕΦΡΙΔΙΑ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81870" y="1663351"/>
            <a:ext cx="3879973" cy="326739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222"/>
              </a:lnSpc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επινεφρίδια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κάθονται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άνω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πόλο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41740" y="1929995"/>
            <a:ext cx="1788951" cy="326739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222"/>
              </a:lnSpc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αντίστοιχου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νεφρού</a:t>
            </a:r>
            <a:r>
              <a:rPr lang="en-US" altLang="zh-CN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89635" y="2310915"/>
            <a:ext cx="4292522" cy="326739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222"/>
              </a:lnSpc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Αποτελούνται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εξωτερικά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φλοιώδες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μοίρα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78621" y="2577559"/>
            <a:ext cx="3332322" cy="326739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222"/>
              </a:lnSpc>
            </a:pPr>
            <a:r>
              <a:rPr lang="en-US" altLang="zh-CN" sz="17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εσωτερικά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μυελώδη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μοίρα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14233" y="3098150"/>
            <a:ext cx="4117602" cy="326739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222"/>
              </a:lnSpc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φλοιώδες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μοίρα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παράγει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ορμόνες(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κορτίνες)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14233" y="3390189"/>
            <a:ext cx="5051063" cy="583219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222"/>
              </a:lnSpc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μυελώδης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μοίρα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επινεφρίνη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έκκριση</a:t>
            </a:r>
          </a:p>
          <a:p>
            <a:pPr>
              <a:lnSpc>
                <a:spcPts val="2029"/>
              </a:lnSpc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παρασυμπαθητικό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νευρικό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σύστημα</a:t>
            </a:r>
            <a:r>
              <a:rPr lang="en-US" altLang="zh-CN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13584" y="1231641"/>
            <a:ext cx="5646739" cy="326739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222"/>
              </a:lnSpc>
            </a:pP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ενδοκρινείς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αδένες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διακρίνονται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δεξιό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αριστερό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8CC7B90-B3A9-4BB1-AA08-50C65738273B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</a:t>
            </a:fld>
            <a:endParaRPr dirty="0">
              <a:latin typeface="Helvetica Neue"/>
            </a:endParaRPr>
          </a:p>
        </p:txBody>
      </p:sp>
      <p:sp>
        <p:nvSpPr>
          <p:cNvPr id="12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1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Ουροποιητικό Σύστημα</a:t>
            </a:r>
            <a:endParaRPr dirty="0">
              <a:latin typeface="Helvetica Neue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287281" y="1487521"/>
            <a:ext cx="9358920" cy="39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</a:rPr>
              <a:t>Ε</a:t>
            </a:r>
            <a:r>
              <a:rPr lang="el-GR" sz="2800" dirty="0" err="1">
                <a:solidFill>
                  <a:srgbClr val="FF0000"/>
                </a:solidFill>
                <a:latin typeface="Helvetica Neue"/>
                <a:ea typeface="Helvetica Neue"/>
              </a:rPr>
              <a:t>κκριτική</a:t>
            </a:r>
            <a:r>
              <a:rPr lang="el-GR" sz="2800" dirty="0">
                <a:solidFill>
                  <a:srgbClr val="FF0000"/>
                </a:solidFill>
                <a:latin typeface="Helvetica Neue"/>
                <a:ea typeface="Helvetica Neue"/>
              </a:rPr>
              <a:t> μοίρα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Νεφροί</a:t>
            </a:r>
            <a:endParaRPr dirty="0">
              <a:latin typeface="Helvetica Neue"/>
            </a:endParaRPr>
          </a:p>
          <a:p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</a:rPr>
              <a:t>Α</a:t>
            </a:r>
            <a:r>
              <a:rPr lang="el-GR" sz="2800" dirty="0" err="1">
                <a:solidFill>
                  <a:srgbClr val="FF0000"/>
                </a:solidFill>
                <a:latin typeface="Helvetica Neue"/>
                <a:ea typeface="Helvetica Neue"/>
              </a:rPr>
              <a:t>ποχετευτική</a:t>
            </a:r>
            <a:r>
              <a:rPr lang="el-GR" sz="2800" dirty="0">
                <a:solidFill>
                  <a:srgbClr val="FF0000"/>
                </a:solidFill>
                <a:latin typeface="Helvetica Neue"/>
                <a:ea typeface="Helvetica Neue"/>
              </a:rPr>
              <a:t> μοίρα</a:t>
            </a:r>
            <a:endParaRPr dirty="0">
              <a:latin typeface="Helvetica Neue"/>
            </a:endParaRP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  <a:ea typeface="Helvetica Neue"/>
              </a:rPr>
              <a:t>Νεφρικοί κάλυκες </a:t>
            </a:r>
            <a:endParaRPr lang="el-GR" sz="2400" dirty="0" smtClean="0">
              <a:latin typeface="Helvetica Neue"/>
            </a:endParaRP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  <a:ea typeface="Helvetica Neue"/>
              </a:rPr>
              <a:t>Νεφρική </a:t>
            </a: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πύελος</a:t>
            </a:r>
            <a:endParaRPr dirty="0">
              <a:latin typeface="Helvetica Neue"/>
            </a:endParaRP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  <a:ea typeface="Helvetica Neue"/>
              </a:rPr>
              <a:t>Ουρητήρες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Ουροδόχος κύστη</a:t>
            </a:r>
            <a:endParaRPr dirty="0">
              <a:latin typeface="Helvetica Neue"/>
            </a:endParaRPr>
          </a:p>
          <a:p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Ουρήθρα</a:t>
            </a:r>
            <a:endParaRPr dirty="0">
              <a:latin typeface="Helvetica Neue"/>
            </a:endParaRPr>
          </a:p>
        </p:txBody>
      </p:sp>
      <p:pic>
        <p:nvPicPr>
          <p:cNvPr id="134" name="Picture 13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86921" y="1268640"/>
            <a:ext cx="2826000" cy="5400000"/>
          </a:xfrm>
          <a:prstGeom prst="rect">
            <a:avLst/>
          </a:prstGeom>
          <a:ln>
            <a:noFill/>
          </a:ln>
        </p:spPr>
      </p:pic>
      <p:sp>
        <p:nvSpPr>
          <p:cNvPr id="135" name="Line 7"/>
          <p:cNvSpPr/>
          <p:nvPr/>
        </p:nvSpPr>
        <p:spPr>
          <a:xfrm flipH="1" flipV="1">
            <a:off x="5832000" y="2232001"/>
            <a:ext cx="1296000" cy="64872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36" name="Line 8"/>
          <p:cNvSpPr/>
          <p:nvPr/>
        </p:nvSpPr>
        <p:spPr>
          <a:xfrm flipH="1" flipV="1">
            <a:off x="6048001" y="2735999"/>
            <a:ext cx="1008000" cy="107964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37" name="Line 9"/>
          <p:cNvSpPr/>
          <p:nvPr/>
        </p:nvSpPr>
        <p:spPr>
          <a:xfrm flipH="1" flipV="1">
            <a:off x="5832000" y="3960001"/>
            <a:ext cx="1152000" cy="359999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38" name="Line 10"/>
          <p:cNvSpPr/>
          <p:nvPr/>
        </p:nvSpPr>
        <p:spPr>
          <a:xfrm flipH="1">
            <a:off x="5543641" y="5256001"/>
            <a:ext cx="1440360" cy="864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39" name="Line 11"/>
          <p:cNvSpPr/>
          <p:nvPr/>
        </p:nvSpPr>
        <p:spPr>
          <a:xfrm flipH="1">
            <a:off x="5328001" y="6264000"/>
            <a:ext cx="1656000" cy="216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</p:sp>
      <p:sp>
        <p:nvSpPr>
          <p:cNvPr id="140" name="TextShape 12"/>
          <p:cNvSpPr txBox="1"/>
          <p:nvPr/>
        </p:nvSpPr>
        <p:spPr>
          <a:xfrm>
            <a:off x="7110361" y="2676601"/>
            <a:ext cx="928739" cy="430964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3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41" name="TextShape 13"/>
          <p:cNvSpPr txBox="1"/>
          <p:nvPr/>
        </p:nvSpPr>
        <p:spPr>
          <a:xfrm>
            <a:off x="7117561" y="3621240"/>
            <a:ext cx="1741397" cy="430964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3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Νεφρική πύελος</a:t>
            </a:r>
            <a:endParaRPr dirty="0">
              <a:latin typeface="Helvetica Neue"/>
            </a:endParaRPr>
          </a:p>
        </p:txBody>
      </p:sp>
      <p:sp>
        <p:nvSpPr>
          <p:cNvPr id="142" name="TextShape 14"/>
          <p:cNvSpPr txBox="1"/>
          <p:nvPr/>
        </p:nvSpPr>
        <p:spPr>
          <a:xfrm>
            <a:off x="7078321" y="4140001"/>
            <a:ext cx="1279797" cy="430964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3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Ουρητήρας</a:t>
            </a:r>
            <a:endParaRPr dirty="0">
              <a:latin typeface="Helvetica Neue"/>
            </a:endParaRPr>
          </a:p>
        </p:txBody>
      </p:sp>
      <p:sp>
        <p:nvSpPr>
          <p:cNvPr id="143" name="TextShape 15"/>
          <p:cNvSpPr txBox="1"/>
          <p:nvPr/>
        </p:nvSpPr>
        <p:spPr>
          <a:xfrm>
            <a:off x="7091281" y="6066721"/>
            <a:ext cx="1087437" cy="430964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3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Ουρήθρα</a:t>
            </a:r>
            <a:endParaRPr dirty="0">
              <a:latin typeface="Helvetica Neue"/>
            </a:endParaRPr>
          </a:p>
        </p:txBody>
      </p:sp>
      <p:sp>
        <p:nvSpPr>
          <p:cNvPr id="144" name="TextShape 16"/>
          <p:cNvSpPr txBox="1"/>
          <p:nvPr/>
        </p:nvSpPr>
        <p:spPr>
          <a:xfrm>
            <a:off x="7118641" y="5062321"/>
            <a:ext cx="1920549" cy="430964"/>
          </a:xfrm>
          <a:prstGeom prst="rect">
            <a:avLst/>
          </a:prstGeom>
          <a:noFill/>
          <a:ln>
            <a:noFill/>
          </a:ln>
        </p:spPr>
        <p:txBody>
          <a:bodyPr wrap="none" lIns="89991" tIns="44996" rIns="89991" bIns="44996">
            <a:spAutoFit/>
          </a:bodyPr>
          <a:lstStyle/>
          <a:p>
            <a:pPr>
              <a:lnSpc>
                <a:spcPct val="130000"/>
              </a:lnSpc>
            </a:pPr>
            <a:r>
              <a:rPr lang="el-GR" sz="1700" dirty="0">
                <a:solidFill>
                  <a:srgbClr val="FFFFFF"/>
                </a:solidFill>
                <a:latin typeface="Helvetica Neue"/>
                <a:ea typeface="Helvetica Neue"/>
              </a:rPr>
              <a:t>Ουροδόχος κύστη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0081162" cy="7558976"/>
          </a:xfrm>
          <a:prstGeom prst="rect">
            <a:avLst/>
          </a:prstGeom>
          <a:noFill/>
        </p:spPr>
      </p:pic>
      <p:sp useBgFill="1">
        <p:nvSpPr>
          <p:cNvPr id="4" name="Freeform 3"/>
          <p:cNvSpPr/>
          <p:nvPr/>
        </p:nvSpPr>
        <p:spPr>
          <a:xfrm>
            <a:off x="2" y="0"/>
            <a:ext cx="10080624" cy="7558976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9" tIns="44179" rIns="88359" bIns="44179"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791" y="4913868"/>
            <a:ext cx="2813894" cy="218394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0437" y="1612562"/>
            <a:ext cx="2586387" cy="27426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5428" y="4609133"/>
            <a:ext cx="2725683" cy="365211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513"/>
              </a:lnSpc>
            </a:pPr>
            <a:r>
              <a:rPr lang="en-US" altLang="zh-CN" sz="19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χείλη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έξω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έσω)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14234" y="698354"/>
            <a:ext cx="7838171" cy="3737929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3189"/>
              </a:lnSpc>
              <a:tabLst>
                <a:tab pos="49088" algn="l"/>
                <a:tab pos="61360" algn="l"/>
                <a:tab pos="306800" algn="l"/>
                <a:tab pos="368159" algn="l"/>
                <a:tab pos="3583426" algn="l"/>
              </a:tabLst>
            </a:pPr>
            <a:r>
              <a:rPr lang="en-US" altLang="zh-CN" dirty="0" smtClean="0"/>
              <a:t>					</a:t>
            </a:r>
            <a:r>
              <a:rPr lang="en-US" altLang="zh-CN" sz="2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ΝΕΦΡΟΙ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2706"/>
              </a:lnSpc>
              <a:tabLst>
                <a:tab pos="49088" algn="l"/>
                <a:tab pos="61360" algn="l"/>
                <a:tab pos="306800" algn="l"/>
                <a:tab pos="368159" algn="l"/>
                <a:tab pos="3583426" algn="l"/>
              </a:tabLst>
            </a:pPr>
            <a:r>
              <a:rPr lang="en-US" altLang="zh-CN" dirty="0" smtClean="0"/>
              <a:t>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βρίσκονται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δεξιά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αριστερά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σπονδυλικής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στήλης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ύψος</a:t>
            </a:r>
          </a:p>
          <a:p>
            <a:pPr>
              <a:lnSpc>
                <a:spcPts val="2319"/>
              </a:lnSpc>
              <a:tabLst>
                <a:tab pos="49088" algn="l"/>
                <a:tab pos="61360" algn="l"/>
                <a:tab pos="306800" algn="l"/>
                <a:tab pos="368159" algn="l"/>
                <a:tab pos="3583426" algn="l"/>
              </a:tabLst>
            </a:pPr>
            <a:r>
              <a:rPr lang="en-US" altLang="zh-CN" dirty="0" smtClean="0"/>
              <a:t>	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Θ12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Ο1,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έχουν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φασολιού,</a:t>
            </a:r>
          </a:p>
          <a:p>
            <a:pPr>
              <a:lnSpc>
                <a:spcPts val="3092"/>
              </a:lnSpc>
              <a:tabLst>
                <a:tab pos="49088" algn="l"/>
                <a:tab pos="61360" algn="l"/>
                <a:tab pos="306800" algn="l"/>
                <a:tab pos="368159" algn="l"/>
                <a:tab pos="3583426" algn="l"/>
              </a:tabLst>
            </a:pP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αριστερός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πιο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παχύς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βρίσκεται </a:t>
            </a:r>
            <a:endParaRPr lang="en-US" altLang="zh-CN" sz="19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319"/>
              </a:lnSpc>
              <a:tabLst>
                <a:tab pos="49088" algn="l"/>
                <a:tab pos="61360" algn="l"/>
                <a:tab pos="306800" algn="l"/>
                <a:tab pos="368159" algn="l"/>
                <a:tab pos="3583426" algn="l"/>
              </a:tabLst>
            </a:pPr>
            <a:r>
              <a:rPr lang="en-US" altLang="zh-CN" dirty="0" smtClean="0"/>
              <a:t>	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ψηλότερα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τοποθετημένος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</a:p>
          <a:p>
            <a:pPr>
              <a:lnSpc>
                <a:spcPts val="2319"/>
              </a:lnSpc>
              <a:tabLst>
                <a:tab pos="49088" algn="l"/>
                <a:tab pos="61360" algn="l"/>
                <a:tab pos="306800" algn="l"/>
                <a:tab pos="368159" algn="l"/>
                <a:tab pos="3583426" algn="l"/>
              </a:tabLst>
            </a:pPr>
            <a:r>
              <a:rPr lang="en-US" altLang="zh-CN" dirty="0" smtClean="0"/>
              <a:t>	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δεξιό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3286"/>
              </a:lnSpc>
              <a:tabLst>
                <a:tab pos="49088" algn="l"/>
                <a:tab pos="61360" algn="l"/>
                <a:tab pos="306800" algn="l"/>
                <a:tab pos="368159" algn="l"/>
                <a:tab pos="3583426" algn="l"/>
              </a:tabLst>
            </a:pPr>
            <a:r>
              <a:rPr lang="en-US" altLang="zh-CN" dirty="0" smtClean="0"/>
              <a:t>		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Αποτελούνται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από:</a:t>
            </a:r>
          </a:p>
          <a:p>
            <a:pPr>
              <a:lnSpc>
                <a:spcPts val="2319"/>
              </a:lnSpc>
              <a:tabLst>
                <a:tab pos="49088" algn="l"/>
                <a:tab pos="61360" algn="l"/>
                <a:tab pos="306800" algn="l"/>
                <a:tab pos="368159" algn="l"/>
                <a:tab pos="3583426" algn="l"/>
              </a:tabLst>
            </a:pPr>
            <a:r>
              <a:rPr lang="en-US" altLang="zh-CN" dirty="0" smtClean="0"/>
              <a:t>				</a:t>
            </a:r>
            <a:r>
              <a:rPr lang="en-US" altLang="zh-CN" sz="19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επιφάνειες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πρόσθια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οπίσθια)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3286"/>
              </a:lnSpc>
              <a:tabLst>
                <a:tab pos="49088" algn="l"/>
                <a:tab pos="61360" algn="l"/>
                <a:tab pos="306800" algn="l"/>
                <a:tab pos="368159" algn="l"/>
                <a:tab pos="3583426" algn="l"/>
              </a:tabLst>
            </a:pPr>
            <a:r>
              <a:rPr lang="en-US" altLang="zh-CN" dirty="0" smtClean="0"/>
              <a:t>			</a:t>
            </a:r>
            <a:r>
              <a:rPr lang="en-US" altLang="zh-CN" sz="19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πόλους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άνω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κάτω)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238803" y="4888473"/>
            <a:ext cx="4396203" cy="2057982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513"/>
              </a:lnSpc>
              <a:tabLst>
                <a:tab pos="61360" algn="l"/>
              </a:tabLst>
            </a:pP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έσω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χείλος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παρουσιάζει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μία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εντομή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</a:p>
          <a:p>
            <a:pPr>
              <a:lnSpc>
                <a:spcPts val="2319"/>
              </a:lnSpc>
              <a:tabLst>
                <a:tab pos="61360" algn="l"/>
              </a:tabLst>
            </a:pPr>
            <a:r>
              <a:rPr lang="en-US" altLang="zh-CN" dirty="0" smtClean="0"/>
              <a:t>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μέσο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ονομάζεται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πύλη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νεφρού,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</a:p>
          <a:p>
            <a:pPr>
              <a:lnSpc>
                <a:spcPts val="2319"/>
              </a:lnSpc>
              <a:tabLst>
                <a:tab pos="61360" algn="l"/>
              </a:tabLst>
            </a:pPr>
            <a:r>
              <a:rPr lang="en-US" altLang="zh-CN" dirty="0" smtClean="0"/>
              <a:t>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εισέρχεται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νεφρική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αρτηρία</a:t>
            </a:r>
          </a:p>
          <a:p>
            <a:pPr>
              <a:lnSpc>
                <a:spcPts val="2319"/>
              </a:lnSpc>
              <a:tabLst>
                <a:tab pos="61360" algn="l"/>
              </a:tabLst>
            </a:pPr>
            <a:r>
              <a:rPr lang="en-US" altLang="zh-CN" dirty="0" smtClean="0"/>
              <a:t>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εξέρχεται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νεφρική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φλέβα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ουρητήρας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2996"/>
              </a:lnSpc>
              <a:tabLst>
                <a:tab pos="61360" algn="l"/>
              </a:tabLst>
            </a:pP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άνω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πόλο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επικάθεται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αντίστοιχο</a:t>
            </a:r>
          </a:p>
          <a:p>
            <a:pPr>
              <a:lnSpc>
                <a:spcPts val="2319"/>
              </a:lnSpc>
              <a:tabLst>
                <a:tab pos="61360" algn="l"/>
              </a:tabLst>
            </a:pP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επινεφρίδιο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3AAAC68-619A-4FA9-90FE-2DDA7D271F64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5</a:t>
            </a:fld>
            <a:endParaRPr dirty="0">
              <a:latin typeface="Helvetica Neue"/>
            </a:endParaRPr>
          </a:p>
        </p:txBody>
      </p:sp>
      <p:sp>
        <p:nvSpPr>
          <p:cNvPr id="14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4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48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288001" y="1260001"/>
            <a:ext cx="9358920" cy="18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Σ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χήμα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φασολιού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135 – 155 </a:t>
            </a: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gr</a:t>
            </a:r>
            <a:endParaRPr dirty="0">
              <a:latin typeface="Helvetica Neue"/>
            </a:endParaRPr>
          </a:p>
          <a:p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Οπισθοπεριτοναϊκό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χώρος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Θ12 – Ο3</a:t>
            </a:r>
            <a:endParaRPr dirty="0">
              <a:latin typeface="Helvetica Neue"/>
            </a:endParaRPr>
          </a:p>
        </p:txBody>
      </p:sp>
      <p:pic>
        <p:nvPicPr>
          <p:cNvPr id="151" name="Picture 150"/>
          <p:cNvPicPr/>
          <p:nvPr/>
        </p:nvPicPr>
        <p:blipFill>
          <a:blip r:embed="rId3" cstate="print"/>
          <a:stretch/>
        </p:blipFill>
        <p:spPr>
          <a:xfrm>
            <a:off x="864721" y="3105360"/>
            <a:ext cx="2617200" cy="3600000"/>
          </a:xfrm>
          <a:prstGeom prst="rect">
            <a:avLst/>
          </a:prstGeom>
          <a:ln>
            <a:noFill/>
          </a:ln>
        </p:spPr>
      </p:pic>
      <p:pic>
        <p:nvPicPr>
          <p:cNvPr id="15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38681" y="1441080"/>
            <a:ext cx="5054400" cy="50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F0708AE-F448-4CA7-BD22-138D80CBE1B8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6</a:t>
            </a:fld>
            <a:endParaRPr dirty="0">
              <a:latin typeface="Helvetica Neue"/>
            </a:endParaRPr>
          </a:p>
        </p:txBody>
      </p:sp>
      <p:sp>
        <p:nvSpPr>
          <p:cNvPr id="15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6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288001" y="1260000"/>
            <a:ext cx="9358920" cy="224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</a:rPr>
              <a:t>Σχέσεις</a:t>
            </a:r>
            <a:r>
              <a:rPr lang="en-US" sz="2800" dirty="0">
                <a:solidFill>
                  <a:srgbClr val="FFCC00"/>
                </a:solidFill>
                <a:latin typeface="Helvetica Neue"/>
                <a:ea typeface="Helvetica Neue"/>
              </a:rPr>
              <a:t> 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ΔΕ χαμηλότερα ΑΡ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ΔΕ ήπαρ, 12δάκτυλο, ΔΕ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κολική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καμπή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ΑΡ σπλήνας, πάγκρεας, ΑΡ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κολική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καμπή</a:t>
            </a:r>
            <a:endParaRPr dirty="0">
              <a:latin typeface="Helvetica Neue"/>
            </a:endParaRP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Οπίσθια επιφάνεια με διάφραγμα, 12</a:t>
            </a:r>
            <a:r>
              <a:rPr lang="el-GR" sz="2800" baseline="30000" dirty="0">
                <a:solidFill>
                  <a:srgbClr val="FFFFFF"/>
                </a:solidFill>
                <a:latin typeface="Helvetica Neue"/>
                <a:ea typeface="Helvetica Neue"/>
              </a:rPr>
              <a:t>η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πλευρά</a:t>
            </a:r>
            <a:endParaRPr dirty="0">
              <a:latin typeface="Helvetica Neue"/>
            </a:endParaRPr>
          </a:p>
        </p:txBody>
      </p:sp>
      <p:pic>
        <p:nvPicPr>
          <p:cNvPr id="159" name="Picture 15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8207639" y="476281"/>
            <a:ext cx="1084320" cy="1295640"/>
          </a:xfrm>
          <a:prstGeom prst="rect">
            <a:avLst/>
          </a:prstGeom>
          <a:ln>
            <a:noFill/>
          </a:ln>
        </p:spPr>
      </p:pic>
      <p:pic>
        <p:nvPicPr>
          <p:cNvPr id="160" name="Picture 159"/>
          <p:cNvPicPr/>
          <p:nvPr/>
        </p:nvPicPr>
        <p:blipFill>
          <a:blip r:embed="rId4" cstate="print"/>
          <a:stretch/>
        </p:blipFill>
        <p:spPr>
          <a:xfrm>
            <a:off x="323641" y="3616920"/>
            <a:ext cx="3780000" cy="3143160"/>
          </a:xfrm>
          <a:prstGeom prst="rect">
            <a:avLst/>
          </a:prstGeom>
          <a:ln>
            <a:noFill/>
          </a:ln>
        </p:spPr>
      </p:pic>
      <p:pic>
        <p:nvPicPr>
          <p:cNvPr id="161" name="Picture 16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42161" y="4366080"/>
            <a:ext cx="784079" cy="2303640"/>
          </a:xfrm>
          <a:prstGeom prst="rect">
            <a:avLst/>
          </a:prstGeom>
          <a:ln>
            <a:noFill/>
          </a:ln>
        </p:spPr>
      </p:pic>
      <p:pic>
        <p:nvPicPr>
          <p:cNvPr id="162" name="Picture 16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528040" y="4366080"/>
            <a:ext cx="831960" cy="230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07AAE93-63AD-4030-B9C0-A794D6AD63B3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7</a:t>
            </a:fld>
            <a:endParaRPr dirty="0">
              <a:latin typeface="Helvetica Neue"/>
            </a:endParaRPr>
          </a:p>
        </p:txBody>
      </p:sp>
      <p:sp>
        <p:nvSpPr>
          <p:cNvPr id="16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6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288001" y="1260000"/>
            <a:ext cx="9358920" cy="254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Helvetica Neue"/>
                <a:ea typeface="Helvetica Neue"/>
              </a:rPr>
              <a:t>Κ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αλύπτεται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από περιτόναιο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Χωρίζεται από νεφρική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περιτονία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Πρόσθιο πέταλο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dirty="0">
                <a:solidFill>
                  <a:srgbClr val="FFFFFF"/>
                </a:solidFill>
                <a:latin typeface="Helvetica Neue"/>
                <a:ea typeface="Helvetica Neue"/>
              </a:rPr>
              <a:t>Πέταλο </a:t>
            </a:r>
            <a:r>
              <a:rPr lang="en-US" sz="2400" dirty="0" err="1">
                <a:solidFill>
                  <a:srgbClr val="FFFFFF"/>
                </a:solidFill>
                <a:latin typeface="Helvetica Neue"/>
                <a:ea typeface="Helvetica Neue"/>
              </a:rPr>
              <a:t>Zuckerkandl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 err="1">
                <a:solidFill>
                  <a:srgbClr val="FFFFFF"/>
                </a:solidFill>
                <a:latin typeface="Helvetica Neue"/>
                <a:ea typeface="Helvetica Neue"/>
              </a:rPr>
              <a:t>Περινεφρικό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 λίπος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Ινώδης χιτώνας νεφρού</a:t>
            </a:r>
            <a:endParaRPr dirty="0">
              <a:latin typeface="Helvetica Neue"/>
            </a:endParaRPr>
          </a:p>
        </p:txBody>
      </p:sp>
      <p:pic>
        <p:nvPicPr>
          <p:cNvPr id="169" name="Picture 16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8207639" y="476281"/>
            <a:ext cx="1084320" cy="1295640"/>
          </a:xfrm>
          <a:prstGeom prst="rect">
            <a:avLst/>
          </a:prstGeom>
          <a:ln>
            <a:noFill/>
          </a:ln>
        </p:spPr>
      </p:pic>
      <p:pic>
        <p:nvPicPr>
          <p:cNvPr id="170" name="Picture 169"/>
          <p:cNvPicPr/>
          <p:nvPr/>
        </p:nvPicPr>
        <p:blipFill>
          <a:blip r:embed="rId4" cstate="print"/>
          <a:stretch/>
        </p:blipFill>
        <p:spPr>
          <a:xfrm>
            <a:off x="5796720" y="1448280"/>
            <a:ext cx="1238400" cy="790560"/>
          </a:xfrm>
          <a:prstGeom prst="rect">
            <a:avLst/>
          </a:prstGeom>
          <a:ln>
            <a:noFill/>
          </a:ln>
        </p:spPr>
      </p:pic>
      <p:pic>
        <p:nvPicPr>
          <p:cNvPr id="171" name="Picture 170"/>
          <p:cNvPicPr/>
          <p:nvPr/>
        </p:nvPicPr>
        <p:blipFill>
          <a:blip r:embed="rId5" cstate="print"/>
          <a:stretch/>
        </p:blipFill>
        <p:spPr>
          <a:xfrm>
            <a:off x="5759640" y="4329000"/>
            <a:ext cx="2592360" cy="2239920"/>
          </a:xfrm>
          <a:prstGeom prst="rect">
            <a:avLst/>
          </a:prstGeom>
          <a:ln>
            <a:noFill/>
          </a:ln>
        </p:spPr>
      </p:pic>
      <p:pic>
        <p:nvPicPr>
          <p:cNvPr id="172" name="Picture 171"/>
          <p:cNvPicPr/>
          <p:nvPr/>
        </p:nvPicPr>
        <p:blipFill>
          <a:blip r:embed="rId6" cstate="print"/>
          <a:stretch/>
        </p:blipFill>
        <p:spPr>
          <a:xfrm>
            <a:off x="5796360" y="2887920"/>
            <a:ext cx="1440000" cy="108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7226281" y="6886441"/>
            <a:ext cx="2345400" cy="518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3144623-A3D8-45BD-BE44-9DC5DB1CA12E}" type="slidenum">
              <a:rPr lang="el-GR" sz="1400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8</a:t>
            </a:fld>
            <a:endParaRPr dirty="0">
              <a:latin typeface="Helvetica Neue"/>
            </a:endParaRPr>
          </a:p>
        </p:txBody>
      </p:sp>
      <p:sp>
        <p:nvSpPr>
          <p:cNvPr id="1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6" name="CustomShape 4"/>
          <p:cNvSpPr/>
          <p:nvPr/>
        </p:nvSpPr>
        <p:spPr>
          <a:xfrm>
            <a:off x="287280" y="539641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ea typeface="Helvetica Neue"/>
              </a:rPr>
              <a:t>Νεφρός</a:t>
            </a:r>
            <a:endParaRPr dirty="0">
              <a:latin typeface="Helvetica Neue"/>
            </a:endParaRPr>
          </a:p>
        </p:txBody>
      </p:sp>
      <p:sp>
        <p:nvSpPr>
          <p:cNvPr id="178" name="CustomShape 6"/>
          <p:cNvSpPr/>
          <p:nvPr/>
        </p:nvSpPr>
        <p:spPr>
          <a:xfrm>
            <a:off x="289081" y="1296000"/>
            <a:ext cx="9358920" cy="18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66233" rIns="89991" bIns="44996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Helvetica Neue"/>
                <a:ea typeface="Helvetica Neue"/>
              </a:rPr>
              <a:t>Μοίρες 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Μυελώδης μοίρα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Φλοιώδης μοίρα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Ουροφόρα σωληνάρια</a:t>
            </a:r>
            <a:endParaRPr dirty="0">
              <a:latin typeface="Helvetica Neue"/>
            </a:endParaRPr>
          </a:p>
        </p:txBody>
      </p:sp>
      <p:pic>
        <p:nvPicPr>
          <p:cNvPr id="179" name="Picture 17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8207639" y="476281"/>
            <a:ext cx="1084320" cy="1295640"/>
          </a:xfrm>
          <a:prstGeom prst="rect">
            <a:avLst/>
          </a:prstGeom>
          <a:ln>
            <a:noFill/>
          </a:ln>
        </p:spPr>
      </p:pic>
      <p:pic>
        <p:nvPicPr>
          <p:cNvPr id="180" name="Picture 179"/>
          <p:cNvPicPr/>
          <p:nvPr/>
        </p:nvPicPr>
        <p:blipFill>
          <a:blip r:embed="rId4" cstate="print"/>
          <a:stretch/>
        </p:blipFill>
        <p:spPr>
          <a:xfrm>
            <a:off x="4175640" y="3969000"/>
            <a:ext cx="4824360" cy="2728800"/>
          </a:xfrm>
          <a:prstGeom prst="rect">
            <a:avLst/>
          </a:prstGeom>
          <a:ln>
            <a:noFill/>
          </a:ln>
        </p:spPr>
      </p:pic>
      <p:pic>
        <p:nvPicPr>
          <p:cNvPr id="181" name="Picture 180"/>
          <p:cNvPicPr/>
          <p:nvPr/>
        </p:nvPicPr>
        <p:blipFill>
          <a:blip r:embed="rId5" cstate="print"/>
          <a:stretch/>
        </p:blipFill>
        <p:spPr>
          <a:xfrm>
            <a:off x="1151281" y="3105360"/>
            <a:ext cx="2421000" cy="333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0081162" cy="7558976"/>
          </a:xfrm>
          <a:prstGeom prst="rect">
            <a:avLst/>
          </a:prstGeom>
          <a:noFill/>
        </p:spPr>
      </p:pic>
      <p:sp useBgFill="1">
        <p:nvSpPr>
          <p:cNvPr id="4" name="Freeform 3"/>
          <p:cNvSpPr/>
          <p:nvPr/>
        </p:nvSpPr>
        <p:spPr>
          <a:xfrm>
            <a:off x="2" y="1"/>
            <a:ext cx="10080624" cy="7558975"/>
          </a:xfrm>
          <a:custGeom>
            <a:avLst/>
            <a:gdLst>
              <a:gd name="connsiteX0" fmla="*/ 0 w 9144000"/>
              <a:gd name="connsiteY0" fmla="*/ 6857999 h 6858000"/>
              <a:gd name="connsiteX1" fmla="*/ 9143999 w 9144000"/>
              <a:gd name="connsiteY1" fmla="*/ 6857999 h 6858000"/>
              <a:gd name="connsiteX2" fmla="*/ 9143999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9" tIns="44179" rIns="88359" bIns="44179"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077" y="1891902"/>
            <a:ext cx="2682180" cy="388538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646" y="2107757"/>
            <a:ext cx="2275063" cy="36314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13585" y="774538"/>
            <a:ext cx="6913431" cy="1545021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222"/>
              </a:lnSpc>
              <a:tabLst>
                <a:tab pos="2012609" algn="l"/>
                <a:tab pos="2638482" algn="l"/>
              </a:tabLst>
            </a:pPr>
            <a:r>
              <a:rPr lang="en-US" altLang="zh-CN" dirty="0" smtClean="0"/>
              <a:t>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Εσωτερικά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αποτελείται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τμήματα</a:t>
            </a:r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966"/>
              </a:lnSpc>
            </a:pPr>
            <a:endParaRPr lang="en-US" altLang="zh-CN" dirty="0" smtClean="0"/>
          </a:p>
          <a:p>
            <a:pPr>
              <a:lnSpc>
                <a:spcPts val="2513"/>
              </a:lnSpc>
              <a:tabLst>
                <a:tab pos="2012609" algn="l"/>
                <a:tab pos="2638482" algn="l"/>
              </a:tabLst>
            </a:pPr>
            <a:r>
              <a:rPr lang="en-US" altLang="zh-CN" sz="17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εξωτερικό</a:t>
            </a:r>
            <a:r>
              <a:rPr lang="en-US" altLang="zh-CN" sz="1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ή</a:t>
            </a:r>
            <a:r>
              <a:rPr lang="en-US" altLang="zh-CN" sz="1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φλοιώδες</a:t>
            </a:r>
            <a:r>
              <a:rPr lang="en-US" altLang="zh-CN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κοκκώδης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σύσταση,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ανοικτό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χρώμα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2029"/>
              </a:lnSpc>
              <a:tabLst>
                <a:tab pos="2012609" algn="l"/>
                <a:tab pos="2638482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αποτελείται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ουροφόρα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σωληνάρια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  <a:p>
            <a:pPr>
              <a:lnSpc>
                <a:spcPts val="2029"/>
              </a:lnSpc>
              <a:tabLst>
                <a:tab pos="2012609" algn="l"/>
                <a:tab pos="2638482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σαν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σπείραμα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21999" y="5916957"/>
            <a:ext cx="7744108" cy="660164"/>
          </a:xfrm>
          <a:prstGeom prst="rect">
            <a:avLst/>
          </a:prstGeom>
          <a:noFill/>
        </p:spPr>
        <p:txBody>
          <a:bodyPr wrap="none" lIns="0" tIns="0" rIns="0" bIns="44179" rtlCol="0">
            <a:spAutoFit/>
          </a:bodyPr>
          <a:lstStyle/>
          <a:p>
            <a:pPr>
              <a:lnSpc>
                <a:spcPts val="2513"/>
              </a:lnSpc>
              <a:tabLst>
                <a:tab pos="2908466" algn="l"/>
              </a:tabLst>
            </a:pPr>
            <a:r>
              <a:rPr lang="en-US" altLang="zh-CN" sz="19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εσωτερικό</a:t>
            </a:r>
            <a:r>
              <a:rPr lang="en-US" altLang="zh-CN" sz="19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ή</a:t>
            </a:r>
            <a:r>
              <a:rPr lang="en-US" altLang="zh-CN" sz="19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μυελώδες,</a:t>
            </a:r>
            <a:r>
              <a:rPr lang="en-US" altLang="zh-CN" sz="19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γραμμοειδής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σύσταση,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σκοτεινό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χρώμα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</a:p>
          <a:p>
            <a:pPr>
              <a:lnSpc>
                <a:spcPts val="2319"/>
              </a:lnSpc>
              <a:tabLst>
                <a:tab pos="2908466" algn="l"/>
              </a:tabLst>
            </a:pPr>
            <a:r>
              <a:rPr lang="en-US" altLang="zh-CN" dirty="0" smtClean="0"/>
              <a:t>	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ουροφόρα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σωληνάρια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έχουν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ευθεία</a:t>
            </a: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πορεία.</a:t>
            </a: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457</Words>
  <Application>Microsoft Office PowerPoint</Application>
  <PresentationFormat>Προσαρμογή</PresentationFormat>
  <Paragraphs>296</Paragraphs>
  <Slides>26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26</vt:i4>
      </vt:variant>
    </vt:vector>
  </HeadingPairs>
  <TitlesOfParts>
    <vt:vector size="29" baseType="lpstr">
      <vt:lpstr>Office Theme</vt:lpstr>
      <vt:lpstr>Office Theme</vt:lpstr>
      <vt:lpstr>Αποκορύφωμα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ΟΥΡΟΠΟΙΗΤΙΚΟ ΣΥΣΤΗΜΑ</dc:title>
  <dc:creator>fotios psarakis</dc:creator>
  <cp:lastModifiedBy>fotios psarakis</cp:lastModifiedBy>
  <cp:revision>19</cp:revision>
  <dcterms:modified xsi:type="dcterms:W3CDTF">2016-12-05T14:36:10Z</dcterms:modified>
</cp:coreProperties>
</file>