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3"/>
  </p:sldMasterIdLst>
  <p:notesMasterIdLst>
    <p:notesMasterId r:id="rId20"/>
  </p:notesMasterIdLst>
  <p:sldIdLst>
    <p:sldId id="256" r:id="rId4"/>
    <p:sldId id="292" r:id="rId5"/>
    <p:sldId id="257" r:id="rId6"/>
    <p:sldId id="275" r:id="rId7"/>
    <p:sldId id="290" r:id="rId8"/>
    <p:sldId id="277" r:id="rId9"/>
    <p:sldId id="276" r:id="rId10"/>
    <p:sldId id="259" r:id="rId11"/>
    <p:sldId id="278" r:id="rId12"/>
    <p:sldId id="295" r:id="rId13"/>
    <p:sldId id="294" r:id="rId14"/>
    <p:sldId id="273" r:id="rId15"/>
    <p:sldId id="270" r:id="rId16"/>
    <p:sldId id="271" r:id="rId17"/>
    <p:sldId id="272" r:id="rId18"/>
    <p:sldId id="29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84666" autoAdjust="0"/>
  </p:normalViewPr>
  <p:slideViewPr>
    <p:cSldViewPr>
      <p:cViewPr varScale="1">
        <p:scale>
          <a:sx n="68" d="100"/>
          <a:sy n="68" d="100"/>
        </p:scale>
        <p:origin x="-85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DFC60F-2C00-4990-A0F9-2280412B45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18C6D4-A53F-4BFA-A7B5-8B6864FB17B4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Κάντε κλικ για να προσθέσετε σημειώσεις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8EE934-B825-4D18-B5D2-DC9F9D8D929E}" type="slidenum">
              <a:rPr lang="en-US"/>
              <a:pPr/>
              <a:t>3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Char char="•"/>
            </a:pPr>
            <a:r>
              <a:rPr lang="el-GR" dirty="0"/>
              <a:t>Με ποιόν τρόπο θα επωφεληθεί το ακροατήριο από την παρουσίαση: Οι ενήλικες εκπαιδευόμενοι ενδιαφέρονται περισσότερο για ένα θέμα αν γνωρίζουν τους λόγους για τους οποίους το θέμα είναι σημαντικό.</a:t>
            </a:r>
          </a:p>
          <a:p>
            <a:pPr lvl="1">
              <a:buFontTx/>
              <a:buChar char="•"/>
            </a:pPr>
            <a:r>
              <a:rPr lang="el-GR" dirty="0"/>
              <a:t>Επίπεδο εμπειρίας του παρουσιαστή στο θέμα αυτό: Αναφέρετε συνοπτικά τις πιστοποιήσεις σας σε αυτόν τον τομέα ή τους λόγους για τους οποίους θα πρέπει να σας παρακολουθήσουν οι συμμετέχοντες.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88F15-81FC-40B8-AA7F-FB2144808ADE}" type="slidenum">
              <a:rPr lang="en-US"/>
              <a:pPr/>
              <a:t>8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Οι περιγραφές των μαθημάτων πρέπει να είναι σύντομες σε αυτήν τη διαφάνεια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33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2BFD2AC-FF50-4E8C-80DB-3895827A0A8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357B8-E06D-4605-961E-9A825D5C2D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822A6-0CE1-47C9-B72D-0F261E5DE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1ADFE3-82A3-49F4-ADF8-08F1DD47D2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41022-0A74-4A15-8368-23E3BA6EDC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3FDD9-EC4C-4BB0-A2EE-B78A915D3B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E9D2-CA5C-46DA-AA61-A510138FA9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E810F-AE6B-40C9-8225-4FA3BEC0BD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CD3A4-D40B-407D-AE3C-B727AD9BD0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B3202-6F43-462A-926D-18BBC64390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2A7CE-EBEF-47E4-9947-10E23CBCE5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F9816-79E6-4A3B-B042-739D5035A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τίτλων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την επεξεργασία υποδειγμάτων στυλ κειμένου</a:t>
            </a:r>
          </a:p>
          <a:p>
            <a:pPr lvl="1"/>
            <a:r>
              <a:rPr lang="en-US" smtClean="0"/>
              <a:t>Δεύτερο επίπεδο</a:t>
            </a:r>
          </a:p>
          <a:p>
            <a:pPr lvl="2"/>
            <a:r>
              <a:rPr lang="en-US" smtClean="0"/>
              <a:t>Τρίτο επίπεδο</a:t>
            </a:r>
          </a:p>
          <a:p>
            <a:pPr lvl="3"/>
            <a:r>
              <a:rPr lang="en-US" smtClean="0"/>
              <a:t>Τέταρτο επίπεδο</a:t>
            </a:r>
          </a:p>
          <a:p>
            <a:pPr lvl="4"/>
            <a:r>
              <a:rPr lang="en-US" smtClean="0"/>
              <a:t>Πέμπτο επίπεδο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574C9AC-8BD6-4E98-9E78-6869362590F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5368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7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8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539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Εργαστήρια Ε Εξαμήνου στον κλινικό χώρο</a:t>
            </a:r>
            <a:endParaRPr lang="el-G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Παρουσίαση από</a:t>
            </a:r>
          </a:p>
          <a:p>
            <a:r>
              <a:rPr lang="el-GR" dirty="0" err="1" smtClean="0"/>
              <a:t>Ρουμπελάκη</a:t>
            </a:r>
            <a:r>
              <a:rPr lang="el-GR" dirty="0" smtClean="0"/>
              <a:t> Μαρία</a:t>
            </a:r>
            <a:endParaRPr lang="el-GR" dirty="0"/>
          </a:p>
        </p:txBody>
      </p:sp>
      <p:pic>
        <p:nvPicPr>
          <p:cNvPr id="2052" name="Picture 4" descr="σημειωματάριο και μολύβ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724400"/>
            <a:ext cx="2514600" cy="1558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Βασικοί στόχοι  του εργαστηρίου στο χειρουργείο </a:t>
            </a:r>
            <a:br>
              <a:rPr lang="el-GR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 smtClean="0"/>
              <a:t>Παρακολούθηση χειρουργικών επεμβάσεων</a:t>
            </a:r>
          </a:p>
          <a:p>
            <a:r>
              <a:rPr lang="el-GR" sz="2800" dirty="0" smtClean="0"/>
              <a:t>Εξοικείωση με υλικά που χρησιμοποιούνται στο χειρουργείο</a:t>
            </a:r>
          </a:p>
          <a:p>
            <a:r>
              <a:rPr lang="el-GR" sz="2800" dirty="0" smtClean="0"/>
              <a:t>Χειρουργικό πλύσιμο ή τρίψιμο των χεριών και ντύσιμο για την είσοδο στην χειρουργική αίθουσα.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maria\Desktop\Νέος φάκελος\IMG036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091362" y="-5318125"/>
            <a:ext cx="23328313" cy="17495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Ο Παιδιατρικός ασθενής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ιδιαιτερότητα της επικοινωνίας  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Αξιολόγηση παιδιατρικού ασθενή και διαμόρφωση παιδιατρικού νοσηλευτικού ιστορικού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Νοσηλευτική φροντίδα του κακοποιημένου και παραμελημένου παιδιού.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Μαιευτικά θέματα –δεξιότητες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Παραλαβή Επιτόκου σε Επείγουσα Κατάσταση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Παρακολούθηση μετά από Φυσιολογικό Τοκετό, Καισαρική Τομή και Χειρουργείο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Διαχείριση Μαιευτικού Επείγοντος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Αιμορραγία μετά από Φυσιολογικό Τοκετό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Ψυχολογία Ζεύγους κατά την Εγκυμοσύνη, τον Τοκετό και τη Λοχεία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Ψύχωση της Λοχείας</a:t>
            </a:r>
          </a:p>
          <a:p>
            <a:r>
              <a:rPr lang="el-G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Τοξικοεξάρτηση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και Κύηση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Κύηση υψηλού κινδύνου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Μητρικός θηλασμός 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Παραμονή του Νεογνού με τη Μητέρα του (</a:t>
            </a:r>
            <a:r>
              <a:rPr lang="el-G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rooming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l-G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και Μητρικός Θηλασμός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Φάρμακα και Μητρικός Θηλασμός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Πρόωρα και Μητρικό Γάλα 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Μητρικός Θηλασμός: Ψυχολογικές Προεκτάσεις 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Ασφαλής Φυσιολογικός Τοκετός μετά από Καισαρική Τομή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Ηλικία κύησης ?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venizeleio.gr/Images/Hosp_Entran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5" y="142852"/>
            <a:ext cx="4200525" cy="3286148"/>
          </a:xfrm>
          <a:prstGeom prst="rect">
            <a:avLst/>
          </a:prstGeom>
          <a:noFill/>
        </p:spPr>
      </p:pic>
      <p:pic>
        <p:nvPicPr>
          <p:cNvPr id="1030" name="Picture 6" descr="ΠΑΓΝΗ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9"/>
            <a:ext cx="4071967" cy="3071834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00035" y="3643314"/>
            <a:ext cx="3286148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</a:rPr>
              <a:t>ΠαΓΝΗ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5715008" y="3714752"/>
            <a:ext cx="2571768" cy="6429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 smtClean="0">
                <a:solidFill>
                  <a:schemeClr val="tx1"/>
                </a:solidFill>
              </a:rPr>
              <a:t>ΒΕΝΙΖΕΛΕΙΟ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/>
              <a:t>Εισαγωγή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91513" cy="4878387"/>
          </a:xfrm>
        </p:spPr>
        <p:txBody>
          <a:bodyPr/>
          <a:lstStyle/>
          <a:p>
            <a:r>
              <a:rPr lang="el-GR" dirty="0" smtClean="0"/>
              <a:t>Τα εργαστήρια πραγματοποιούνται στις παιδιατρικές κλινικές, στις μονάδες νεογνών , στις μαιευτικές κλινικές</a:t>
            </a:r>
            <a:r>
              <a:rPr lang="en-US" dirty="0" smtClean="0"/>
              <a:t>-</a:t>
            </a:r>
            <a:r>
              <a:rPr lang="el-GR" dirty="0" smtClean="0"/>
              <a:t>μαιευτήριο καθώς επίσης και στους χώρους των χειρουργείων.</a:t>
            </a:r>
          </a:p>
          <a:p>
            <a:r>
              <a:rPr lang="el-GR" dirty="0" smtClean="0"/>
              <a:t>Για να αποτελέσουν χώρους βιωματικής εξάσκησης δεξιοτήτων απαιτείται συνεργασία του φοιτητή με τον κλινικό εκπαιδευτή και το προσωπικό του τμήματος.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3"/>
            <a:ext cx="8229600" cy="4143405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Άσκηση στην παραλαβή και παρακολούθηση της επιτόκου</a:t>
            </a:r>
          </a:p>
          <a:p>
            <a:r>
              <a:rPr lang="el-GR" dirty="0" smtClean="0"/>
              <a:t>Παρακολούθηση του τοκετού</a:t>
            </a:r>
          </a:p>
          <a:p>
            <a:r>
              <a:rPr lang="el-GR" dirty="0" smtClean="0"/>
              <a:t>Άσκηση στην φροντίδα της </a:t>
            </a:r>
            <a:r>
              <a:rPr lang="el-GR" dirty="0" err="1" smtClean="0"/>
              <a:t>λεχωϊδας</a:t>
            </a:r>
            <a:endParaRPr lang="en-US" dirty="0" smtClean="0"/>
          </a:p>
          <a:p>
            <a:r>
              <a:rPr lang="el-GR" dirty="0" smtClean="0"/>
              <a:t>Άσκηση στην φροντίδα του νεογνού</a:t>
            </a:r>
          </a:p>
          <a:p>
            <a:r>
              <a:rPr lang="el-GR" dirty="0" smtClean="0"/>
              <a:t>Άσκηση στην προετοιμασία και την πραγματοποίηση του θηλασμού </a:t>
            </a:r>
          </a:p>
          <a:p>
            <a:r>
              <a:rPr lang="el-GR" dirty="0" smtClean="0"/>
              <a:t>Άσκηση στην νοσηλεία γυναικών με νοσήματα</a:t>
            </a:r>
            <a:r>
              <a:rPr lang="en-US" dirty="0" smtClean="0"/>
              <a:t>-</a:t>
            </a:r>
            <a:r>
              <a:rPr lang="el-GR" dirty="0" smtClean="0"/>
              <a:t>επεμβάσεις του γεννητικού συστήματος 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500034" y="285728"/>
            <a:ext cx="7500990" cy="9286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tx2">
                    <a:lumMod val="75000"/>
                  </a:schemeClr>
                </a:solidFill>
              </a:rPr>
              <a:t>Βασικοί στόχοι του εργαστηρίου στην  μαιευτική-γυναικολογία</a:t>
            </a:r>
            <a:endParaRPr lang="el-G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Δεξιότητες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Υποδοχή της επιτόκου </a:t>
            </a:r>
          </a:p>
          <a:p>
            <a:r>
              <a:rPr lang="el-GR" dirty="0" smtClean="0"/>
              <a:t>Παρακολούθηση της καρδιακής λειτουργίας του εμβρύου </a:t>
            </a:r>
            <a:r>
              <a:rPr lang="en-US" dirty="0" smtClean="0"/>
              <a:t>(NST)</a:t>
            </a:r>
          </a:p>
          <a:p>
            <a:r>
              <a:rPr lang="el-GR" dirty="0" smtClean="0"/>
              <a:t>Προετοιμασία της επιτόκου πριν την έναρξη του τοκετού</a:t>
            </a:r>
          </a:p>
          <a:p>
            <a:r>
              <a:rPr lang="el-GR" dirty="0" smtClean="0"/>
              <a:t>Αναγνώριση των σταδίων του τοκετού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Άσκηση στην προσέγγιση και επικοινωνία με τον παιδιατρικό ασθενή και το περιβάλλον του.</a:t>
            </a:r>
          </a:p>
          <a:p>
            <a:r>
              <a:rPr lang="el-GR" dirty="0" smtClean="0"/>
              <a:t> Άσκηση στις νοσηλευτικές πράξεις που αφορούν τους παιδιατρικούς ασθενείς</a:t>
            </a:r>
          </a:p>
          <a:p>
            <a:r>
              <a:rPr lang="el-GR" dirty="0" smtClean="0"/>
              <a:t> Εφαρμογή της μεθόδου υπολογισμού των δόσεων των φαρμάκων σε παιδιατρικούς ασθενείς.</a:t>
            </a:r>
          </a:p>
          <a:p>
            <a:r>
              <a:rPr lang="el-GR" dirty="0" smtClean="0"/>
              <a:t>Εξοικείωση με το περιβάλλον της μονάδας νεογνών και άσκηση στην φροντίδα των νεογνών 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7929586" cy="1428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tx2">
                    <a:lumMod val="75000"/>
                  </a:schemeClr>
                </a:solidFill>
              </a:rPr>
              <a:t>Βασικοί στόχοι του εργαστηρίου στα παιδιατρικά τμήματα</a:t>
            </a:r>
            <a:endParaRPr lang="el-G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0042"/>
            <a:ext cx="7543800" cy="1357322"/>
          </a:xfrm>
        </p:spPr>
        <p:txBody>
          <a:bodyPr/>
          <a:lstStyle/>
          <a:p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l-GR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l-GR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Βασικοί στόχοι  του εργαστηρίου στην μονάδα νεογνών  </a:t>
            </a:r>
            <a:br>
              <a:rPr lang="el-GR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Ποια είναι τα χαρακτηριστικά των νεογνών που νοσηλεύονται στην μονάδα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900" dirty="0" smtClean="0"/>
              <a:t>Θέματα που σχετίζονται με τα νεογνά- δεξιότητες </a:t>
            </a:r>
            <a:endParaRPr lang="el-GR" sz="39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5"/>
            <a:ext cx="8229600" cy="4519626"/>
          </a:xfrm>
        </p:spPr>
        <p:txBody>
          <a:bodyPr/>
          <a:lstStyle/>
          <a:p>
            <a:r>
              <a:rPr lang="el-GR" dirty="0" smtClean="0"/>
              <a:t>Η υγιεινή του νεογνού</a:t>
            </a:r>
            <a:endParaRPr lang="el-GR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σίτιση του νεογνού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λήψη εργαστηριακών δειγμάτων </a:t>
            </a:r>
          </a:p>
          <a:p>
            <a:r>
              <a:rPr lang="el-GR" dirty="0" smtClean="0"/>
              <a:t>Η χορήγηση της φαρμακευτικής αγωγής </a:t>
            </a: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προστασία από τις λοιμώξεις </a:t>
            </a:r>
          </a:p>
          <a:p>
            <a:r>
              <a:rPr lang="el-GR" dirty="0" smtClean="0"/>
              <a:t>Η επικοινωνία με την οικογένεια του νεογνού </a:t>
            </a:r>
            <a:endParaRPr lang="el-GR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αντιμετώπιση ιδιαίτερων προβλημάτων (Νεκρωτική Εντεροκολίτιδα ,σηψαιμία ,σύνδρομο  αναπνευστικής  </a:t>
            </a:r>
            <a:r>
              <a:rPr lang="el-GR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δυσχέρειας,συγγενείς</a:t>
            </a:r>
            <a:r>
              <a:rPr lang="el-G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ανωμαλίες) 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l-GR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l-GR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643050"/>
            <a:ext cx="8401080" cy="4857784"/>
          </a:xfrm>
        </p:spPr>
        <p:txBody>
          <a:bodyPr>
            <a:noAutofit/>
          </a:bodyPr>
          <a:lstStyle/>
          <a:p>
            <a:r>
              <a:rPr lang="el-GR" sz="3200" dirty="0" smtClean="0"/>
              <a:t>Εξοικείωση με το περιβάλλον του χειρουργείου(ζώνες –κίνηση-εφοδιασμός)</a:t>
            </a:r>
          </a:p>
          <a:p>
            <a:r>
              <a:rPr lang="el-GR" sz="3200" dirty="0" smtClean="0"/>
              <a:t>Συμμετοχή στις πρακτικές για την είσοδο, την παραμονή και την έξοδο των ασθενών καθώς και  της χειρουργικής ομάδας  από την χειρουργική αίθουσα</a:t>
            </a:r>
          </a:p>
          <a:p>
            <a:r>
              <a:rPr lang="el-GR" sz="3200" dirty="0" smtClean="0"/>
              <a:t>Παρακολούθηση και συμμετοχή στις πρακτικές που στοχεύουν στην  ασφάλεια των χειρουργικών ασθενών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7929586" cy="12858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tx2">
                    <a:lumMod val="75000"/>
                  </a:schemeClr>
                </a:solidFill>
              </a:rPr>
              <a:t>Βασικοί στόχοι  του εργαστηρίου στο χειρουργείο </a:t>
            </a:r>
            <a:endParaRPr lang="el-GR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006088808">
  <a:themeElements>
    <a:clrScheme name="trainingpres1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trainingpres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ainingpres1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pres1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pres1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430AE22-2802-46AF-9A75-8CCDFEB8A7E5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D18DAE5-878C-4C0C-A19D-084504760E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TS006088808</Template>
  <TotalTime>226</TotalTime>
  <Words>513</Words>
  <Application>Microsoft PowerPoint</Application>
  <PresentationFormat>Προβολή στην οθόνη (4:3)</PresentationFormat>
  <Paragraphs>71</Paragraphs>
  <Slides>16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TS006088808</vt:lpstr>
      <vt:lpstr>Εργαστήρια Ε Εξαμήνου στον κλινικό χώρο</vt:lpstr>
      <vt:lpstr>Διαφάνεια 2</vt:lpstr>
      <vt:lpstr>Εισαγωγή</vt:lpstr>
      <vt:lpstr>Διαφάνεια 4</vt:lpstr>
      <vt:lpstr>Δεξιότητες </vt:lpstr>
      <vt:lpstr>Διαφάνεια 6</vt:lpstr>
      <vt:lpstr>  Βασικοί στόχοι  του εργαστηρίου στην μονάδα νεογνών   </vt:lpstr>
      <vt:lpstr>Θέματα που σχετίζονται με τα νεογνά- δεξιότητες </vt:lpstr>
      <vt:lpstr>Διαφάνεια 9</vt:lpstr>
      <vt:lpstr>Βασικοί στόχοι  του εργαστηρίου στο χειρουργείο  </vt:lpstr>
      <vt:lpstr>Διαφάνεια 11</vt:lpstr>
      <vt:lpstr> Ο Παιδιατρικός ασθενής </vt:lpstr>
      <vt:lpstr>Μαιευτικά θέματα –δεξιότητες </vt:lpstr>
      <vt:lpstr>Διαφάνεια 14</vt:lpstr>
      <vt:lpstr>Διαφάνεια 15</vt:lpstr>
      <vt:lpstr>Διαφάνεια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εκπαιδευτικής παρουσίασης</dc:title>
  <dc:creator>maria</dc:creator>
  <cp:lastModifiedBy>maria</cp:lastModifiedBy>
  <cp:revision>29</cp:revision>
  <dcterms:created xsi:type="dcterms:W3CDTF">2015-10-06T20:39:48Z</dcterms:created>
  <dcterms:modified xsi:type="dcterms:W3CDTF">2018-10-05T17:42:23Z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TC060888089990</vt:lpwstr>
  </property>
</Properties>
</file>