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324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388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296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9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815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38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059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60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899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834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731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12BA7-971D-4EAF-8395-A810955CE71D}" type="datetimeFigureOut">
              <a:rPr lang="el-GR" smtClean="0"/>
              <a:t>23/6/2020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DFD11-E00D-4A7E-90E1-BF4A0975E0D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530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ΔΙΔΑΣΚΑΛΙΑ ΤΗΣ ΗΘΙΚΗΣ ΣΕ ΝΟΣΗΛΕΥΤΕΣ</a:t>
            </a:r>
            <a:endParaRPr lang="el-GR" sz="36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86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Οι αλλαγές στην παροχή της φροντίδας υγείας, η χρήση νέων τεχνολογιών η επέκταση του ρόλου των Νοσηλευτών και οι αλλαγές στις κοινωνικές συνθήκες οδήγησαν στο ερώτημα:</a:t>
            </a:r>
          </a:p>
          <a:p>
            <a:pPr marL="0" indent="0">
              <a:buNone/>
            </a:pPr>
            <a:r>
              <a:rPr lang="el-GR" dirty="0" smtClean="0"/>
              <a:t>Οι Νοσηλευτές είναι επαρκώς προετοιμασμένοι για τη λήψη πολύπλοκων ηθικών αποφάσεων στο πλαίσιο των νέων υπεύθυνων ρόλων στη φροντίδα υγείας?</a:t>
            </a:r>
          </a:p>
          <a:p>
            <a:pPr marL="0" indent="0">
              <a:buNone/>
            </a:pPr>
            <a:r>
              <a:rPr lang="el-GR" dirty="0" smtClean="0"/>
              <a:t>Έγιναν πολλές μελέτες και κατέληξαν ότι είναι σημαντικό ζήτημα τόσο για τους  Κλινικούς Νοσηλευτές όσο και για τους  εκπαιδευτές η διδασκαλία της ηθικής 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241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Σκοπός της διδασκαλίας της ηθικής στους</a:t>
            </a:r>
            <a:br>
              <a:rPr lang="el-GR" dirty="0" smtClean="0"/>
            </a:br>
            <a:r>
              <a:rPr lang="el-GR" dirty="0" smtClean="0"/>
              <a:t>                        Νοσηλευτές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Να αυξήσει τις ικανότητες των Νοσηλευτών:</a:t>
            </a:r>
          </a:p>
          <a:p>
            <a:pPr marL="0" indent="0">
              <a:buNone/>
            </a:pPr>
            <a:r>
              <a:rPr lang="el-GR" dirty="0" smtClean="0"/>
              <a:t>1.Να αναλύουν τις ηθικές συγκρούσεις που αντιμετωπίζουν στην κλινική πρακτική.</a:t>
            </a:r>
          </a:p>
          <a:p>
            <a:pPr marL="0" indent="0">
              <a:buNone/>
            </a:pPr>
            <a:r>
              <a:rPr lang="el-GR" dirty="0" smtClean="0"/>
              <a:t>2.Να παίρνουν περισσότερο θεμελιωμένες ηθικές αποφάσεις.</a:t>
            </a:r>
          </a:p>
          <a:p>
            <a:pPr marL="0" indent="0">
              <a:buNone/>
            </a:pPr>
            <a:r>
              <a:rPr lang="el-GR" dirty="0" smtClean="0"/>
              <a:t>3.Να δημιουργηθούν υπεύθυνοι επαγγελματίες υγείας</a:t>
            </a:r>
            <a:r>
              <a:rPr lang="en-US" dirty="0" smtClean="0"/>
              <a:t> </a:t>
            </a:r>
            <a:r>
              <a:rPr lang="el-GR" dirty="0" smtClean="0"/>
              <a:t>ικανοί να λαμβάνουν ηθικές αποφάσεις.</a:t>
            </a:r>
          </a:p>
          <a:p>
            <a:pPr marL="0" indent="0">
              <a:buNone/>
            </a:pPr>
            <a:r>
              <a:rPr lang="el-GR" dirty="0" smtClean="0"/>
              <a:t>4.Να εξετάζει τις προσωπικές δεσμεύσεις και αξίες σε σχέση με τη φροντίδα των ασθενών.</a:t>
            </a:r>
          </a:p>
          <a:p>
            <a:pPr marL="0" indent="0">
              <a:buNone/>
            </a:pPr>
            <a:r>
              <a:rPr lang="el-GR" dirty="0" smtClean="0"/>
              <a:t>5.Να υπάρξει ηθική σκέψη.</a:t>
            </a:r>
          </a:p>
          <a:p>
            <a:pPr marL="0" indent="0">
              <a:buNone/>
            </a:pPr>
            <a:r>
              <a:rPr lang="el-GR" dirty="0" smtClean="0"/>
              <a:t>6.Να αναπτυχθεί η δυνατότητα χρήσης της ηθικής για </a:t>
            </a:r>
            <a:r>
              <a:rPr lang="el-GR" dirty="0" err="1" smtClean="0"/>
              <a:t>αναστοχαστική</a:t>
            </a:r>
            <a:r>
              <a:rPr lang="el-GR" dirty="0" smtClean="0"/>
              <a:t> επεξεργασία ευρύτερων θεμάτων που έχουν σχέση με την έρευνα και τις ηθικές βάσεις της πρακτικής.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8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r>
              <a:rPr lang="el-GR" sz="3600" dirty="0" smtClean="0"/>
              <a:t>ΜΕΘΟΔΟΙ ΕΝΣΩΜΑΤΩΣΗΣ ΤΗΣ ΗΘΙΚΗΣ ΣΤΟ </a:t>
            </a:r>
            <a:br>
              <a:rPr lang="el-GR" sz="3600" dirty="0" smtClean="0"/>
            </a:br>
            <a:r>
              <a:rPr lang="el-GR" sz="3600" dirty="0"/>
              <a:t> </a:t>
            </a:r>
            <a:r>
              <a:rPr lang="el-GR" sz="3600" dirty="0" smtClean="0"/>
              <a:t>                  ΠΡΟΓΡΑΜΜΑ ΣΠΟΥΔΩΝ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199" y="1825624"/>
            <a:ext cx="10710333" cy="4879975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Ο κύριος στόχος του προγράμματος σπουδών είναι:</a:t>
            </a:r>
          </a:p>
          <a:p>
            <a:pPr marL="0" indent="0">
              <a:buNone/>
            </a:pPr>
            <a:r>
              <a:rPr lang="el-GR" dirty="0" smtClean="0"/>
              <a:t>-Να εκτιμηθεί η φύση και η πολυπλοκότητα των ηθικών ζητημάτων στη Νοσηλευτική πρακτική.</a:t>
            </a:r>
          </a:p>
          <a:p>
            <a:pPr marL="0" indent="0">
              <a:buNone/>
            </a:pPr>
            <a:r>
              <a:rPr lang="el-GR" dirty="0" smtClean="0"/>
              <a:t>-Να αρθρωθεί μια προσωπική ηθική φιλοσοφία και να συνδεθεί με την αναπτυγμένη Νοσηλευτική φιλοσοφία.</a:t>
            </a:r>
          </a:p>
          <a:p>
            <a:pPr marL="0" indent="0">
              <a:buNone/>
            </a:pPr>
            <a:r>
              <a:rPr lang="el-GR" dirty="0"/>
              <a:t>-</a:t>
            </a:r>
            <a:r>
              <a:rPr lang="el-GR" dirty="0" smtClean="0"/>
              <a:t>Να </a:t>
            </a:r>
            <a:r>
              <a:rPr lang="el-GR" dirty="0" err="1" smtClean="0"/>
              <a:t>περιγραφούν</a:t>
            </a:r>
            <a:r>
              <a:rPr lang="el-GR" dirty="0" smtClean="0"/>
              <a:t> οι θεσμοί ,που είναι σχετικοί με την ηθική όπως επιτροπές, οργανισμοί, μέσα ενημέρωσης.</a:t>
            </a:r>
          </a:p>
          <a:p>
            <a:pPr marL="0" indent="0">
              <a:buNone/>
            </a:pPr>
            <a:r>
              <a:rPr lang="el-GR" dirty="0" smtClean="0"/>
              <a:t>-Να λαμβάνονται ηθικές αποφάσεις μετά από κριτική ανάλυση της</a:t>
            </a:r>
          </a:p>
          <a:p>
            <a:pPr marL="0" indent="0">
              <a:buNone/>
            </a:pPr>
            <a:r>
              <a:rPr lang="el-GR" dirty="0"/>
              <a:t>κ</a:t>
            </a:r>
            <a:r>
              <a:rPr lang="el-GR" dirty="0" smtClean="0"/>
              <a:t>άθε κατάστασης και να εφαρμόζονται ηθικές αρχές ,θεωρίες και κώδικες.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42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ΜΕΘΟΔΟΙ ΕΝΣΩΜΑΤΩΣΗΣ ΤΗΣ ΗΘΙΚΗΣ ΣΤΟ </a:t>
            </a:r>
            <a:br>
              <a:rPr lang="el-GR" dirty="0"/>
            </a:br>
            <a:r>
              <a:rPr lang="el-GR" dirty="0"/>
              <a:t>                   ΠΡΟΓΡΑΜΜΑ ΣΠΟΥΔΩΝ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-Να εφαρμόζονται ενέργειες που να είναι σύμφωνες με την ηθική απόφαση.</a:t>
            </a:r>
          </a:p>
          <a:p>
            <a:pPr marL="0" indent="0">
              <a:buNone/>
            </a:pPr>
            <a:r>
              <a:rPr lang="el-GR" dirty="0" smtClean="0"/>
              <a:t>-Να αξιολογείται η σχέση μεταξύ της προσωπικής ηθικής φιλοσοφίας των φοιτητών και της προσωπικής και επαγγελματικής τους συμπεριφοράς.</a:t>
            </a:r>
          </a:p>
          <a:p>
            <a:pPr marL="0" indent="0">
              <a:buNone/>
            </a:pPr>
            <a:r>
              <a:rPr lang="el-GR" dirty="0" smtClean="0"/>
              <a:t>-Να υπάρξει πρόοδος στο επίπεδο του ηθικού συλλογισμού με άξονα τη λογική με βάση τις αρχές.</a:t>
            </a:r>
          </a:p>
          <a:p>
            <a:pPr marL="0" indent="0">
              <a:buNone/>
            </a:pPr>
            <a:r>
              <a:rPr lang="el-GR" dirty="0" smtClean="0"/>
              <a:t>- Να αναγνωριστεί η ανεξάρτητη ευθύνη του Νοσηλευτή όσον αφορά στα ηθικά θέματα της πρακτικής.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994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ΜΕΘΟΔΟΣ  ΠΡΟΣΕΓΓΙΣΗΣ ΤΩΝ ΗΘΙΚΩΝ ΕΝΝΟΙΩΝ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Η προσέγγιση των ηθικών αξιών περιλαμβάνει τα είδη των ηθικών προβλημάτων που βιώνονται στη Νοσηλευτική πρακτική.</a:t>
            </a:r>
          </a:p>
          <a:p>
            <a:pPr marL="0" indent="0">
              <a:buNone/>
            </a:pPr>
            <a:r>
              <a:rPr lang="el-GR" dirty="0" smtClean="0"/>
              <a:t>1.Ηθικό πρόβλημα:&lt;ηθική αβεβαιότης&gt;</a:t>
            </a:r>
          </a:p>
          <a:p>
            <a:pPr marL="0" indent="0">
              <a:buNone/>
            </a:pPr>
            <a:r>
              <a:rPr lang="el-GR" dirty="0" smtClean="0"/>
              <a:t>2.Ηθικό πρόβλημα:&lt;ηθικό δίλημμα&gt;</a:t>
            </a:r>
          </a:p>
          <a:p>
            <a:pPr marL="0" indent="0">
              <a:buNone/>
            </a:pPr>
            <a:r>
              <a:rPr lang="el-GR" dirty="0" smtClean="0"/>
              <a:t>3.Ηθικό πρόβλημα:&lt;ηθικό αδιέξοδο&gt;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456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ΜΕΘΟΔΟΣ ΠΡΟΣΕΓΓΙΣΗΣ ΤΩΝ ΗΘΙΚΩΝ ΖΗΤΗΜΑΤΩΝ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ΠΡΟΣΕΓΓΙΣΗ ΗΘΙΚΩΝ ΖΗΤΗΜΑΤΩΝ</a:t>
            </a:r>
          </a:p>
          <a:p>
            <a:pPr marL="0" indent="0">
              <a:buNone/>
            </a:pPr>
            <a:r>
              <a:rPr lang="el-GR" dirty="0" smtClean="0"/>
              <a:t>-Ιστορική εξέλιξη του ζητήματος</a:t>
            </a:r>
          </a:p>
          <a:p>
            <a:pPr marL="0" indent="0">
              <a:buNone/>
            </a:pPr>
            <a:r>
              <a:rPr lang="el-GR" dirty="0" smtClean="0"/>
              <a:t>-Νομικές και πολιτικές διαστάσεις</a:t>
            </a:r>
          </a:p>
          <a:p>
            <a:pPr marL="0" indent="0">
              <a:buNone/>
            </a:pPr>
            <a:r>
              <a:rPr lang="el-GR" dirty="0" smtClean="0"/>
              <a:t>ΗΘΙΚΑ ΖΗΤΗΜΑΤΑ</a:t>
            </a:r>
          </a:p>
          <a:p>
            <a:pPr marL="0" indent="0">
              <a:buNone/>
            </a:pPr>
            <a:r>
              <a:rPr lang="el-GR" dirty="0" smtClean="0"/>
              <a:t>-Αποφάσεις διακοπής θεραπείας</a:t>
            </a:r>
          </a:p>
          <a:p>
            <a:pPr marL="0" indent="0">
              <a:buNone/>
            </a:pPr>
            <a:r>
              <a:rPr lang="el-GR" dirty="0" smtClean="0"/>
              <a:t>-έκτρωση</a:t>
            </a:r>
          </a:p>
          <a:p>
            <a:pPr marL="0" indent="0">
              <a:buNone/>
            </a:pPr>
            <a:r>
              <a:rPr lang="el-GR" dirty="0" smtClean="0"/>
              <a:t>-</a:t>
            </a:r>
            <a:r>
              <a:rPr lang="en-US" dirty="0" smtClean="0"/>
              <a:t>in vitro </a:t>
            </a:r>
            <a:r>
              <a:rPr lang="el-GR" dirty="0" smtClean="0"/>
              <a:t>γονιμοποίηση</a:t>
            </a:r>
          </a:p>
          <a:p>
            <a:pPr marL="0" indent="0">
              <a:buNone/>
            </a:pPr>
            <a:r>
              <a:rPr lang="el-GR" dirty="0" smtClean="0"/>
              <a:t>-υποκατάστατη μητρότητα</a:t>
            </a:r>
          </a:p>
          <a:p>
            <a:pPr marL="0" indent="0">
              <a:buNone/>
            </a:pPr>
            <a:r>
              <a:rPr lang="el-GR" dirty="0" smtClean="0"/>
              <a:t>-Ευθανασία και υποβοηθούμενη αυτοκτονία</a:t>
            </a:r>
          </a:p>
          <a:p>
            <a:pPr marL="0" indent="0">
              <a:buNone/>
            </a:pPr>
            <a:r>
              <a:rPr lang="el-GR" dirty="0" smtClean="0"/>
              <a:t>-θεραπεία βρεφών με αναπηρία και ατόμων με νοητική υστέρηση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522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                     ΑΛΛΕΣ ΜΕΘΟΟΙ ΔΙΔΑΣΚΑΛΙΑΣ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1.Η Ανάπτυξη </a:t>
            </a:r>
            <a:r>
              <a:rPr lang="el-GR" smtClean="0"/>
              <a:t>της </a:t>
            </a:r>
            <a:r>
              <a:rPr lang="el-GR" smtClean="0"/>
              <a:t>διαίσθησης </a:t>
            </a:r>
            <a:r>
              <a:rPr lang="el-GR" dirty="0" smtClean="0"/>
              <a:t>προκύπτει από μια βάση γνώσεων (σιωπηρή γνώση):</a:t>
            </a:r>
          </a:p>
          <a:p>
            <a:pPr marL="0" indent="0">
              <a:buNone/>
            </a:pPr>
            <a:r>
              <a:rPr lang="el-GR" dirty="0" smtClean="0"/>
              <a:t>-μη συνειδητή αναγνώριση, επίγνωση ή ενόραση μιας κατάστασης</a:t>
            </a:r>
          </a:p>
          <a:p>
            <a:pPr marL="0" indent="0">
              <a:buNone/>
            </a:pPr>
            <a:r>
              <a:rPr lang="el-GR" dirty="0" smtClean="0"/>
              <a:t>-από βαθιά ενασχόληση με ένα θέμα ή πρόβλημα</a:t>
            </a:r>
          </a:p>
          <a:p>
            <a:pPr marL="0" indent="0">
              <a:buNone/>
            </a:pPr>
            <a:r>
              <a:rPr lang="el-GR" dirty="0"/>
              <a:t>-</a:t>
            </a:r>
            <a:r>
              <a:rPr lang="el-GR" dirty="0" smtClean="0"/>
              <a:t>είναι αυθόρμητη και συχνά δεν εξηγείται</a:t>
            </a:r>
          </a:p>
          <a:p>
            <a:pPr marL="0" indent="0">
              <a:buNone/>
            </a:pPr>
            <a:r>
              <a:rPr lang="el-GR" dirty="0" smtClean="0"/>
              <a:t>2.Η ανάπτυξη της φαντασίας παίζει σημαντικό ρόλο:</a:t>
            </a:r>
          </a:p>
          <a:p>
            <a:pPr marL="0" indent="0">
              <a:buNone/>
            </a:pPr>
            <a:r>
              <a:rPr lang="el-GR" dirty="0" smtClean="0"/>
              <a:t>-στην ποιότητα της εκτέλεσης του ρόλου</a:t>
            </a:r>
          </a:p>
          <a:p>
            <a:pPr marL="0" indent="0">
              <a:buNone/>
            </a:pPr>
            <a:r>
              <a:rPr lang="el-GR" dirty="0" smtClean="0"/>
              <a:t>-στις ηθικές στρατηγικές που χρησιμοποιεί στην πρακτική</a:t>
            </a:r>
          </a:p>
          <a:p>
            <a:pPr marL="0" indent="0">
              <a:buNone/>
            </a:pPr>
            <a:r>
              <a:rPr lang="el-GR" dirty="0" smtClean="0"/>
              <a:t>-στην ικανότητα επικοινωνίας</a:t>
            </a:r>
          </a:p>
          <a:p>
            <a:pPr marL="0" indent="0">
              <a:buNone/>
            </a:pPr>
            <a:r>
              <a:rPr lang="el-GR" dirty="0" smtClean="0"/>
              <a:t>-στην εξέλιξη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5015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ΣΤΡΑΤΗΓΙΚΕΣ ΔΙΔΑΣΚΑΛΙΑΣ ΤΗΣ ΚΛΙΝΙΚΗΣ ΗΘΙΚΗΣ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1.Κλινική συνάντηση</a:t>
            </a:r>
          </a:p>
          <a:p>
            <a:pPr marL="0" indent="0">
              <a:buNone/>
            </a:pPr>
            <a:r>
              <a:rPr lang="el-GR" dirty="0" smtClean="0"/>
              <a:t>2.Η παρουσίαση κλινικής περίπτωσης</a:t>
            </a:r>
          </a:p>
          <a:p>
            <a:pPr marL="0" indent="0">
              <a:buNone/>
            </a:pPr>
            <a:r>
              <a:rPr lang="el-GR" dirty="0" smtClean="0"/>
              <a:t>3.Επισκέψεις στους ασθενείς για ηθικά ζητήματα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29699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502</Words>
  <Application>Microsoft Office PowerPoint</Application>
  <PresentationFormat>Ευρεία οθόνη</PresentationFormat>
  <Paragraphs>54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ΔΙΔΑΣΚΑΛΙΑ ΤΗΣ ΗΘΙΚΗΣ ΣΕ ΝΟΣΗΛΕΥΤΕΣ</vt:lpstr>
      <vt:lpstr>Παρουσίαση του PowerPoint</vt:lpstr>
      <vt:lpstr>Σκοπός της διδασκαλίας της ηθικής στους                         Νοσηλευτές</vt:lpstr>
      <vt:lpstr>  ΜΕΘΟΔΟΙ ΕΝΣΩΜΑΤΩΣΗΣ ΤΗΣ ΗΘΙΚΗΣ ΣΤΟ                     ΠΡΟΓΡΑΜΜΑ ΣΠΟΥΔΩΝ</vt:lpstr>
      <vt:lpstr>ΜΕΘΟΔΟΙ ΕΝΣΩΜΑΤΩΣΗΣ ΤΗΣ ΗΘΙΚΗΣ ΣΤΟ                     ΠΡΟΓΡΑΜΜΑ ΣΠΟΥΔΩΝ</vt:lpstr>
      <vt:lpstr>ΜΕΘΟΔΟΣ  ΠΡΟΣΕΓΓΙΣΗΣ ΤΩΝ ΗΘΙΚΩΝ ΕΝΝΟΙΩΝ</vt:lpstr>
      <vt:lpstr>ΜΕΘΟΔΟΣ ΠΡΟΣΕΓΓΙΣΗΣ ΤΩΝ ΗΘΙΚΩΝ ΖΗΤΗΜΑΤΩΝ</vt:lpstr>
      <vt:lpstr>                     ΑΛΛΕΣ ΜΕΘΟΟΙ ΔΙΔΑΣΚΑΛΙΑΣ</vt:lpstr>
      <vt:lpstr>ΣΤΡΑΤΗΓΙΚΕΣ ΔΙΔΑΣΚΑΛΙΑΣ ΤΗΣ ΚΛΙΝΙΚΗΣ ΗΘΙΚΗΣ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ΔΙΔΑΣΚΑΛΙΑ ΤΗΣ ΗΘΙΚΗΣ ΣΕ ΝΟΣΗΛΕΥΤΕΣ</dc:title>
  <dc:creator>user</dc:creator>
  <cp:lastModifiedBy>user</cp:lastModifiedBy>
  <cp:revision>20</cp:revision>
  <dcterms:created xsi:type="dcterms:W3CDTF">2020-04-22T19:36:01Z</dcterms:created>
  <dcterms:modified xsi:type="dcterms:W3CDTF">2020-06-23T21:04:07Z</dcterms:modified>
</cp:coreProperties>
</file>