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8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2F5C6-ADF2-4EAE-AD18-E27A6F77C851}" type="datetimeFigureOut">
              <a:rPr lang="el-GR" smtClean="0"/>
              <a:t>17/4/2021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5C959-4D13-4872-973E-4FCF8E4816F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21444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2F5C6-ADF2-4EAE-AD18-E27A6F77C851}" type="datetimeFigureOut">
              <a:rPr lang="el-GR" smtClean="0"/>
              <a:t>17/4/2021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5C959-4D13-4872-973E-4FCF8E4816F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03301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2F5C6-ADF2-4EAE-AD18-E27A6F77C851}" type="datetimeFigureOut">
              <a:rPr lang="el-GR" smtClean="0"/>
              <a:t>17/4/2021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5C959-4D13-4872-973E-4FCF8E4816F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6404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2F5C6-ADF2-4EAE-AD18-E27A6F77C851}" type="datetimeFigureOut">
              <a:rPr lang="el-GR" smtClean="0"/>
              <a:t>17/4/2021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5C959-4D13-4872-973E-4FCF8E4816F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02717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2F5C6-ADF2-4EAE-AD18-E27A6F77C851}" type="datetimeFigureOut">
              <a:rPr lang="el-GR" smtClean="0"/>
              <a:t>17/4/2021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5C959-4D13-4872-973E-4FCF8E4816F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08522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2F5C6-ADF2-4EAE-AD18-E27A6F77C851}" type="datetimeFigureOut">
              <a:rPr lang="el-GR" smtClean="0"/>
              <a:t>17/4/2021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5C959-4D13-4872-973E-4FCF8E4816F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74443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2F5C6-ADF2-4EAE-AD18-E27A6F77C851}" type="datetimeFigureOut">
              <a:rPr lang="el-GR" smtClean="0"/>
              <a:t>17/4/2021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5C959-4D13-4872-973E-4FCF8E4816F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92600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2F5C6-ADF2-4EAE-AD18-E27A6F77C851}" type="datetimeFigureOut">
              <a:rPr lang="el-GR" smtClean="0"/>
              <a:t>17/4/2021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5C959-4D13-4872-973E-4FCF8E4816F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65238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2F5C6-ADF2-4EAE-AD18-E27A6F77C851}" type="datetimeFigureOut">
              <a:rPr lang="el-GR" smtClean="0"/>
              <a:t>17/4/2021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5C959-4D13-4872-973E-4FCF8E4816F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67362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2F5C6-ADF2-4EAE-AD18-E27A6F77C851}" type="datetimeFigureOut">
              <a:rPr lang="el-GR" smtClean="0"/>
              <a:t>17/4/2021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5C959-4D13-4872-973E-4FCF8E4816F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42124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2F5C6-ADF2-4EAE-AD18-E27A6F77C851}" type="datetimeFigureOut">
              <a:rPr lang="el-GR" smtClean="0"/>
              <a:t>17/4/2021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5C959-4D13-4872-973E-4FCF8E4816F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04352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A2F5C6-ADF2-4EAE-AD18-E27A6F77C851}" type="datetimeFigureOut">
              <a:rPr lang="el-GR" smtClean="0"/>
              <a:t>17/4/2021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5C959-4D13-4872-973E-4FCF8E4816F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35192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3600" b="1" dirty="0" smtClean="0"/>
              <a:t>Ηθικά ζητήματα στην κλινική Έρευνα</a:t>
            </a:r>
            <a:endParaRPr lang="el-GR" sz="3600" b="1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33660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-Με τη συνεχιζόμενη εκπαίδευση, την έρευνα, την επιστημονική εξέλιξη </a:t>
            </a:r>
            <a:r>
              <a:rPr lang="en-US" dirty="0" smtClean="0"/>
              <a:t>o </a:t>
            </a:r>
            <a:r>
              <a:rPr lang="el-GR" dirty="0" smtClean="0"/>
              <a:t>κάθε Νοσηλευτής μπορεί να συνεισφέρει στην ανάπτυξη της Νοσηλευτικής γνώσης.</a:t>
            </a:r>
          </a:p>
          <a:p>
            <a:pPr marL="0" indent="0">
              <a:buNone/>
            </a:pPr>
            <a:r>
              <a:rPr lang="el-GR" dirty="0" smtClean="0"/>
              <a:t>-Ο Νοσηλευτής μπορεί να είναι Καθηγητής, Ερευνητής ,Κλινικός Νοσηλευτής, που χρησιμοποιεί ερευνητικά δεδομένα στη φροντίδα των ασθενών.</a:t>
            </a:r>
          </a:p>
          <a:p>
            <a:pPr marL="0" indent="0">
              <a:buNone/>
            </a:pPr>
            <a:r>
              <a:rPr lang="el-GR" dirty="0" smtClean="0"/>
              <a:t>-Ο Κώδικας Ηθικής για Νοσηλευτές(2000) </a:t>
            </a:r>
            <a:r>
              <a:rPr lang="en-US" dirty="0" smtClean="0"/>
              <a:t>ICN,</a:t>
            </a:r>
            <a:r>
              <a:rPr lang="el-GR" dirty="0" smtClean="0"/>
              <a:t>αναφέρει ότι &lt;ο Νοσηλευτής είναι ενεργός στην ανάπτυξη ενός πυρήνα επαγγελματικών γνώσεων διαμέσου της έρευνας&gt;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85377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dirty="0" smtClean="0"/>
              <a:t>-Οι έννοιες της ηθικής όπως η συνηγορία ,υπευθυνότητα ,συνεργασία και στάση φροντίδας είναι πολύ σημαντικές αξίες που συνδέονται με τα επαγγελματικά πρότυπα και την εκπαίδευση, την έρευνα, και τις κοινωνικές και οικονομικές συνθήκες της Νοσηλευτικής.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-</a:t>
            </a:r>
            <a:r>
              <a:rPr lang="el-GR" dirty="0" smtClean="0"/>
              <a:t>Οι Νοσηλευτές μπορούν να συμβάλουν στην εξέλιξη του επαγγέλματος με τη διεξαγωγή και συμμετοχή στην έρευνα με ανθρώπους.</a:t>
            </a:r>
          </a:p>
          <a:p>
            <a:pPr marL="0" indent="0">
              <a:buNone/>
            </a:pPr>
            <a:r>
              <a:rPr lang="el-GR" dirty="0" smtClean="0"/>
              <a:t>-Η Νοσηλευτική έρευνα είναι αναγκαία για την παραγωγή νέας γνώσης, την αξιολόγηση υπαρκτών πρακτικών και υπηρεσιών και την παροχή ευρημάτων που θα ενημερώσουν τη Νοσηλευτική εκπαίδευση, την έρευνα και τη διοίκηση.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72531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Απόσπασμα από το κείμενο θέσεων του </a:t>
            </a:r>
            <a:r>
              <a:rPr lang="en-US" dirty="0" smtClean="0"/>
              <a:t>     ICN,1999.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-</a:t>
            </a:r>
            <a:r>
              <a:rPr lang="el-GR" dirty="0" smtClean="0"/>
              <a:t>Η έρευνα κατευθύνεται προς την κατανόηση των βασικών μηχανισμών που  επηρεάζουν την </a:t>
            </a:r>
            <a:r>
              <a:rPr lang="el-GR" dirty="0" smtClean="0"/>
              <a:t>ικανότητ</a:t>
            </a:r>
            <a:r>
              <a:rPr lang="el-GR" dirty="0"/>
              <a:t>α</a:t>
            </a:r>
            <a:r>
              <a:rPr lang="el-GR" dirty="0" smtClean="0"/>
              <a:t> </a:t>
            </a:r>
            <a:r>
              <a:rPr lang="el-GR" dirty="0" smtClean="0"/>
              <a:t>των </a:t>
            </a:r>
            <a:r>
              <a:rPr lang="el-GR" dirty="0" err="1" smtClean="0"/>
              <a:t>ατόμων,οικογενειών</a:t>
            </a:r>
            <a:r>
              <a:rPr lang="el-GR" dirty="0" smtClean="0"/>
              <a:t> και κοινοτήτων να διατηρούν και να προάγουν τη λειτουργικότητά τους και να ελαχιστοποιούν τα αρνητικά αποτελέσματα της ασθένειας.</a:t>
            </a:r>
          </a:p>
          <a:p>
            <a:pPr marL="0" indent="0">
              <a:buNone/>
            </a:pPr>
            <a:r>
              <a:rPr lang="el-GR" dirty="0" smtClean="0"/>
              <a:t>-Η Νοσηλευτική έρευνα πρέπει να κατευθύνεται προς τα αποτελέσματα των Νοσηλευτικών παρεμβάσεων και τη διατήρηση της ποιότητας, της </a:t>
            </a:r>
            <a:r>
              <a:rPr lang="el-GR" dirty="0" err="1" smtClean="0"/>
              <a:t>αποτελεσμακότητας</a:t>
            </a:r>
            <a:r>
              <a:rPr lang="el-GR" dirty="0" smtClean="0"/>
              <a:t> και του κόστους της Νοσηλευτικής φροντίδας.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79057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  Από το κείμενο των θέσεων του </a:t>
            </a:r>
            <a:r>
              <a:rPr lang="en-US" dirty="0" smtClean="0"/>
              <a:t>ICN</a:t>
            </a:r>
            <a:r>
              <a:rPr lang="el-GR" dirty="0" smtClean="0"/>
              <a:t>                           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0" y="682624"/>
            <a:ext cx="10698480" cy="56381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 smtClean="0"/>
              <a:t>   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  Η Νοσηλευτική έρευνα ενθαρρύνει:</a:t>
            </a:r>
          </a:p>
          <a:p>
            <a:pPr marL="0" indent="0">
              <a:buNone/>
            </a:pPr>
            <a:r>
              <a:rPr lang="el-GR" dirty="0" smtClean="0"/>
              <a:t>-Τη γνώση των πολιτικών και των συστημάτων που παρέχουν αποτελεσματικά και αποδοτικά τη Νοσηλευτική φροντίδα.</a:t>
            </a:r>
          </a:p>
          <a:p>
            <a:pPr marL="0" indent="0">
              <a:buNone/>
            </a:pPr>
            <a:r>
              <a:rPr lang="el-GR" dirty="0" smtClean="0"/>
              <a:t>-Την ενημέρωση για το επάγγελμα και την ιστορική του εξέλιξη.</a:t>
            </a:r>
          </a:p>
          <a:p>
            <a:pPr marL="0" indent="0">
              <a:buNone/>
            </a:pPr>
            <a:r>
              <a:rPr lang="el-GR" dirty="0" smtClean="0"/>
              <a:t>-Την κατανόηση των ηθικών κατευθύνσεων και την παροχή των Νοσηλευτικών υπηρεσιών.</a:t>
            </a:r>
          </a:p>
          <a:p>
            <a:pPr marL="0" indent="0">
              <a:buNone/>
            </a:pPr>
            <a:r>
              <a:rPr lang="el-GR" dirty="0" smtClean="0"/>
              <a:t>-Τη γνώση των συστημάτων που προετοιμάζουν τους Νοσηλευτές αποτελεσματικά για να ανταποκριθούν στις παρούσες και μελλοντικές κοινωνικές απαιτήσεις.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736061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        Συμμετοχή σε έρευνα με ανθρώπους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 </a:t>
            </a:r>
            <a:r>
              <a:rPr lang="el-GR" dirty="0" smtClean="0"/>
              <a:t>                                           Ερωτήματα:</a:t>
            </a:r>
          </a:p>
          <a:p>
            <a:pPr marL="0" indent="0">
              <a:buNone/>
            </a:pPr>
            <a:r>
              <a:rPr lang="el-GR" dirty="0" smtClean="0"/>
              <a:t>-Πόσες πληροφορίες πρέπει να δίδονται σε ασθενείς-συμμετέχοντες</a:t>
            </a:r>
          </a:p>
          <a:p>
            <a:pPr marL="0" indent="0">
              <a:buNone/>
            </a:pPr>
            <a:r>
              <a:rPr lang="el-GR" dirty="0"/>
              <a:t>γ</a:t>
            </a:r>
            <a:r>
              <a:rPr lang="el-GR" dirty="0" smtClean="0"/>
              <a:t>ια το συγκεκριμένο ερευνητικό πρόγραμμα?</a:t>
            </a:r>
          </a:p>
          <a:p>
            <a:pPr marL="0" indent="0">
              <a:buNone/>
            </a:pPr>
            <a:r>
              <a:rPr lang="el-GR" dirty="0" smtClean="0"/>
              <a:t>-Πως ο ερευνητής Νοσηλευτής αξιολογεί κινδύνους και οφέλη της πειραματικής θεραπείας?</a:t>
            </a:r>
          </a:p>
          <a:p>
            <a:pPr marL="0" indent="0">
              <a:buNone/>
            </a:pPr>
            <a:r>
              <a:rPr lang="el-GR" dirty="0" smtClean="0"/>
              <a:t>-Ποιος θα πάρει τη συγκεκριμένη απόφαση ο </a:t>
            </a:r>
            <a:r>
              <a:rPr lang="el-GR" dirty="0" err="1" smtClean="0"/>
              <a:t>Νοσ</a:t>
            </a:r>
            <a:r>
              <a:rPr lang="el-GR" dirty="0" smtClean="0"/>
              <a:t>. ή ο συμμετέχων?</a:t>
            </a:r>
          </a:p>
          <a:p>
            <a:pPr marL="0" indent="0">
              <a:buNone/>
            </a:pPr>
            <a:r>
              <a:rPr lang="el-GR" dirty="0" smtClean="0"/>
              <a:t>-Ποιος αποφασίζει για το τι συνιστά όφελος ή κίνδυνο?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389236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         Ηθικές αρχές στην Κλινική έρευνα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-Αυτονομία ατόμου.</a:t>
            </a:r>
          </a:p>
          <a:p>
            <a:pPr marL="0" indent="0">
              <a:buNone/>
            </a:pPr>
            <a:r>
              <a:rPr lang="el-GR" dirty="0" smtClean="0"/>
              <a:t>-Αρχές της ευεργεσίας και της μη βλαπτικότητας.</a:t>
            </a:r>
          </a:p>
          <a:p>
            <a:pPr marL="0" indent="0">
              <a:buNone/>
            </a:pPr>
            <a:r>
              <a:rPr lang="el-GR" dirty="0" smtClean="0"/>
              <a:t>Η αρχή της δικαιοσύνης.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534835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      Ηθικά ζητήματα στην κλινική έρευνα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-Συναίνεση μετά από πληροφόρηση.</a:t>
            </a:r>
          </a:p>
          <a:p>
            <a:pPr marL="0" indent="0">
              <a:buNone/>
            </a:pPr>
            <a:r>
              <a:rPr lang="el-GR" dirty="0" smtClean="0"/>
              <a:t>   Στο πρωτόκολλο περιλαμβάνονται όλες οι δυνατότητες συναίνεσης μετά από πληροφόρηση.</a:t>
            </a:r>
          </a:p>
          <a:p>
            <a:pPr marL="0" indent="0">
              <a:buNone/>
            </a:pPr>
            <a:r>
              <a:rPr lang="el-GR" dirty="0" smtClean="0"/>
              <a:t>  &lt;Εθελοντική συναίνεση&gt; για συμμετοχή στην έρευνα σημαίνει ότι ο ασθενής έχει ασκήσει το δικαίωμα της επιλογής ελεύθερος για </a:t>
            </a:r>
          </a:p>
          <a:p>
            <a:pPr marL="0" indent="0">
              <a:buNone/>
            </a:pPr>
            <a:r>
              <a:rPr lang="el-GR" dirty="0"/>
              <a:t>ε</a:t>
            </a:r>
            <a:r>
              <a:rPr lang="el-GR" dirty="0" smtClean="0"/>
              <a:t>ξαναγκασμό και άλλες μορφές ελέγχου.</a:t>
            </a:r>
          </a:p>
          <a:p>
            <a:pPr marL="0" indent="0">
              <a:buNone/>
            </a:pPr>
            <a:r>
              <a:rPr lang="el-GR" dirty="0" smtClean="0"/>
              <a:t>-Προσδιορισμός της αναλογίας οφέλους-προς κίνδυνο.</a:t>
            </a:r>
          </a:p>
          <a:p>
            <a:pPr marL="0" indent="0">
              <a:buNone/>
            </a:pPr>
            <a:r>
              <a:rPr lang="el-GR" dirty="0" smtClean="0"/>
              <a:t>Σωστός ερευνητικός σχεδιασμός</a:t>
            </a:r>
          </a:p>
          <a:p>
            <a:pPr marL="0" indent="0">
              <a:buNone/>
            </a:pPr>
            <a:r>
              <a:rPr lang="el-GR" dirty="0" smtClean="0"/>
              <a:t>Αναγνώριση κινδύνων(</a:t>
            </a:r>
            <a:r>
              <a:rPr lang="el-GR" dirty="0" err="1" smtClean="0"/>
              <a:t>φυσικός,ψυχολογικός,κοινωνικός</a:t>
            </a:r>
            <a:r>
              <a:rPr lang="el-GR" dirty="0" smtClean="0"/>
              <a:t>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011539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dirty="0" smtClean="0"/>
              <a:t>                                          Παράδειγμα</a:t>
            </a:r>
          </a:p>
          <a:p>
            <a:pPr marL="0" indent="0">
              <a:buNone/>
            </a:pPr>
            <a:endParaRPr lang="el-GR" dirty="0" smtClean="0"/>
          </a:p>
          <a:p>
            <a:pPr>
              <a:buFontTx/>
              <a:buChar char="-"/>
            </a:pPr>
            <a:r>
              <a:rPr lang="el-GR" dirty="0" smtClean="0"/>
              <a:t>Οφέλη –κίνδυνοι σε Νοσηλευτική Έρευνα.</a:t>
            </a:r>
          </a:p>
          <a:p>
            <a:pPr>
              <a:buFontTx/>
              <a:buChar char="-"/>
            </a:pPr>
            <a:endParaRPr lang="el-GR" dirty="0"/>
          </a:p>
          <a:p>
            <a:pPr marL="0" indent="0">
              <a:buNone/>
            </a:pPr>
            <a:r>
              <a:rPr lang="el-GR" dirty="0" smtClean="0"/>
              <a:t>- </a:t>
            </a:r>
            <a:r>
              <a:rPr lang="el-GR" smtClean="0"/>
              <a:t>Σύγκρουση αξιών.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30259679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483</Words>
  <Application>Microsoft Office PowerPoint</Application>
  <PresentationFormat>Ευρεία οθόνη</PresentationFormat>
  <Paragraphs>46</Paragraphs>
  <Slides>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Θέμα του Office</vt:lpstr>
      <vt:lpstr>Ηθικά ζητήματα στην κλινική Έρευνα</vt:lpstr>
      <vt:lpstr> </vt:lpstr>
      <vt:lpstr>Παρουσίαση του PowerPoint</vt:lpstr>
      <vt:lpstr>Απόσπασμα από το κείμενο θέσεων του      ICN,1999.</vt:lpstr>
      <vt:lpstr>  Από το κείμενο των θέσεων του ICN                            </vt:lpstr>
      <vt:lpstr>        Συμμετοχή σε έρευνα με ανθρώπους</vt:lpstr>
      <vt:lpstr>         Ηθικές αρχές στην Κλινική έρευνα</vt:lpstr>
      <vt:lpstr>      Ηθικά ζητήματα στην κλινική έρευνα</vt:lpstr>
      <vt:lpstr>Παρουσίαση του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user</dc:creator>
  <cp:lastModifiedBy>user</cp:lastModifiedBy>
  <cp:revision>18</cp:revision>
  <dcterms:created xsi:type="dcterms:W3CDTF">2020-04-07T20:48:09Z</dcterms:created>
  <dcterms:modified xsi:type="dcterms:W3CDTF">2021-04-17T21:30:01Z</dcterms:modified>
</cp:coreProperties>
</file>