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8" r:id="rId3"/>
    <p:sldId id="269" r:id="rId4"/>
    <p:sldId id="270" r:id="rId5"/>
    <p:sldId id="271" r:id="rId6"/>
    <p:sldId id="272" r:id="rId7"/>
    <p:sldId id="277" r:id="rId8"/>
    <p:sldId id="278" r:id="rId9"/>
    <p:sldId id="279" r:id="rId10"/>
    <p:sldId id="283" r:id="rId11"/>
    <p:sldId id="284" r:id="rId12"/>
    <p:sldId id="285" r:id="rId13"/>
    <p:sldId id="286" r:id="rId14"/>
    <p:sldId id="290" r:id="rId15"/>
    <p:sldId id="291" r:id="rId16"/>
    <p:sldId id="292" r:id="rId17"/>
    <p:sldId id="297" r:id="rId18"/>
    <p:sldId id="298" r:id="rId1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102" y="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712C1791-01C5-4EFB-876C-B749C95882CD}" type="datetimeFigureOut">
              <a:rPr lang="el-GR" smtClean="0"/>
              <a:t>11/3/2021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FD1098-762A-456D-A1F4-C6E2FF914516}" type="slidenum">
              <a:rPr lang="el-GR" smtClean="0"/>
              <a:t>‹#›</a:t>
            </a:fld>
            <a:endParaRPr lang="el-GR"/>
          </a:p>
        </p:txBody>
      </p:sp>
    </p:spTree>
    <p:extLst>
      <p:ext uri="{BB962C8B-B14F-4D97-AF65-F5344CB8AC3E}">
        <p14:creationId xmlns:p14="http://schemas.microsoft.com/office/powerpoint/2010/main" val="4059761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712C1791-01C5-4EFB-876C-B749C95882CD}" type="datetimeFigureOut">
              <a:rPr lang="el-GR" smtClean="0"/>
              <a:t>11/3/2021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FD1098-762A-456D-A1F4-C6E2FF914516}" type="slidenum">
              <a:rPr lang="el-GR" smtClean="0"/>
              <a:t>‹#›</a:t>
            </a:fld>
            <a:endParaRPr lang="el-GR"/>
          </a:p>
        </p:txBody>
      </p:sp>
    </p:spTree>
    <p:extLst>
      <p:ext uri="{BB962C8B-B14F-4D97-AF65-F5344CB8AC3E}">
        <p14:creationId xmlns:p14="http://schemas.microsoft.com/office/powerpoint/2010/main" val="2809992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712C1791-01C5-4EFB-876C-B749C95882CD}" type="datetimeFigureOut">
              <a:rPr lang="el-GR" smtClean="0"/>
              <a:t>11/3/2021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FD1098-762A-456D-A1F4-C6E2FF914516}" type="slidenum">
              <a:rPr lang="el-GR" smtClean="0"/>
              <a:t>‹#›</a:t>
            </a:fld>
            <a:endParaRPr lang="el-GR"/>
          </a:p>
        </p:txBody>
      </p:sp>
    </p:spTree>
    <p:extLst>
      <p:ext uri="{BB962C8B-B14F-4D97-AF65-F5344CB8AC3E}">
        <p14:creationId xmlns:p14="http://schemas.microsoft.com/office/powerpoint/2010/main" val="2602506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712C1791-01C5-4EFB-876C-B749C95882CD}" type="datetimeFigureOut">
              <a:rPr lang="el-GR" smtClean="0"/>
              <a:t>11/3/2021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FD1098-762A-456D-A1F4-C6E2FF914516}" type="slidenum">
              <a:rPr lang="el-GR" smtClean="0"/>
              <a:t>‹#›</a:t>
            </a:fld>
            <a:endParaRPr lang="el-GR"/>
          </a:p>
        </p:txBody>
      </p:sp>
    </p:spTree>
    <p:extLst>
      <p:ext uri="{BB962C8B-B14F-4D97-AF65-F5344CB8AC3E}">
        <p14:creationId xmlns:p14="http://schemas.microsoft.com/office/powerpoint/2010/main" val="2494170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712C1791-01C5-4EFB-876C-B749C95882CD}" type="datetimeFigureOut">
              <a:rPr lang="el-GR" smtClean="0"/>
              <a:t>11/3/2021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FD1098-762A-456D-A1F4-C6E2FF914516}" type="slidenum">
              <a:rPr lang="el-GR" smtClean="0"/>
              <a:t>‹#›</a:t>
            </a:fld>
            <a:endParaRPr lang="el-GR"/>
          </a:p>
        </p:txBody>
      </p:sp>
    </p:spTree>
    <p:extLst>
      <p:ext uri="{BB962C8B-B14F-4D97-AF65-F5344CB8AC3E}">
        <p14:creationId xmlns:p14="http://schemas.microsoft.com/office/powerpoint/2010/main" val="2559876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712C1791-01C5-4EFB-876C-B749C95882CD}" type="datetimeFigureOut">
              <a:rPr lang="el-GR" smtClean="0"/>
              <a:t>11/3/2021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FFD1098-762A-456D-A1F4-C6E2FF914516}" type="slidenum">
              <a:rPr lang="el-GR" smtClean="0"/>
              <a:t>‹#›</a:t>
            </a:fld>
            <a:endParaRPr lang="el-GR"/>
          </a:p>
        </p:txBody>
      </p:sp>
    </p:spTree>
    <p:extLst>
      <p:ext uri="{BB962C8B-B14F-4D97-AF65-F5344CB8AC3E}">
        <p14:creationId xmlns:p14="http://schemas.microsoft.com/office/powerpoint/2010/main" val="1910243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712C1791-01C5-4EFB-876C-B749C95882CD}" type="datetimeFigureOut">
              <a:rPr lang="el-GR" smtClean="0"/>
              <a:t>11/3/2021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5FFD1098-762A-456D-A1F4-C6E2FF914516}" type="slidenum">
              <a:rPr lang="el-GR" smtClean="0"/>
              <a:t>‹#›</a:t>
            </a:fld>
            <a:endParaRPr lang="el-GR"/>
          </a:p>
        </p:txBody>
      </p:sp>
    </p:spTree>
    <p:extLst>
      <p:ext uri="{BB962C8B-B14F-4D97-AF65-F5344CB8AC3E}">
        <p14:creationId xmlns:p14="http://schemas.microsoft.com/office/powerpoint/2010/main" val="2611981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712C1791-01C5-4EFB-876C-B749C95882CD}" type="datetimeFigureOut">
              <a:rPr lang="el-GR" smtClean="0"/>
              <a:t>11/3/2021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5FFD1098-762A-456D-A1F4-C6E2FF914516}" type="slidenum">
              <a:rPr lang="el-GR" smtClean="0"/>
              <a:t>‹#›</a:t>
            </a:fld>
            <a:endParaRPr lang="el-GR"/>
          </a:p>
        </p:txBody>
      </p:sp>
    </p:spTree>
    <p:extLst>
      <p:ext uri="{BB962C8B-B14F-4D97-AF65-F5344CB8AC3E}">
        <p14:creationId xmlns:p14="http://schemas.microsoft.com/office/powerpoint/2010/main" val="3898428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712C1791-01C5-4EFB-876C-B749C95882CD}" type="datetimeFigureOut">
              <a:rPr lang="el-GR" smtClean="0"/>
              <a:t>11/3/2021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5FFD1098-762A-456D-A1F4-C6E2FF914516}" type="slidenum">
              <a:rPr lang="el-GR" smtClean="0"/>
              <a:t>‹#›</a:t>
            </a:fld>
            <a:endParaRPr lang="el-GR"/>
          </a:p>
        </p:txBody>
      </p:sp>
    </p:spTree>
    <p:extLst>
      <p:ext uri="{BB962C8B-B14F-4D97-AF65-F5344CB8AC3E}">
        <p14:creationId xmlns:p14="http://schemas.microsoft.com/office/powerpoint/2010/main" val="1272686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712C1791-01C5-4EFB-876C-B749C95882CD}" type="datetimeFigureOut">
              <a:rPr lang="el-GR" smtClean="0"/>
              <a:t>11/3/2021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FFD1098-762A-456D-A1F4-C6E2FF914516}" type="slidenum">
              <a:rPr lang="el-GR" smtClean="0"/>
              <a:t>‹#›</a:t>
            </a:fld>
            <a:endParaRPr lang="el-GR"/>
          </a:p>
        </p:txBody>
      </p:sp>
    </p:spTree>
    <p:extLst>
      <p:ext uri="{BB962C8B-B14F-4D97-AF65-F5344CB8AC3E}">
        <p14:creationId xmlns:p14="http://schemas.microsoft.com/office/powerpoint/2010/main" val="3246865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712C1791-01C5-4EFB-876C-B749C95882CD}" type="datetimeFigureOut">
              <a:rPr lang="el-GR" smtClean="0"/>
              <a:t>11/3/2021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FFD1098-762A-456D-A1F4-C6E2FF914516}" type="slidenum">
              <a:rPr lang="el-GR" smtClean="0"/>
              <a:t>‹#›</a:t>
            </a:fld>
            <a:endParaRPr lang="el-GR"/>
          </a:p>
        </p:txBody>
      </p:sp>
    </p:spTree>
    <p:extLst>
      <p:ext uri="{BB962C8B-B14F-4D97-AF65-F5344CB8AC3E}">
        <p14:creationId xmlns:p14="http://schemas.microsoft.com/office/powerpoint/2010/main" val="422812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2C1791-01C5-4EFB-876C-B749C95882CD}" type="datetimeFigureOut">
              <a:rPr lang="el-GR" smtClean="0"/>
              <a:t>11/3/2021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FD1098-762A-456D-A1F4-C6E2FF914516}" type="slidenum">
              <a:rPr lang="el-GR" smtClean="0"/>
              <a:t>‹#›</a:t>
            </a:fld>
            <a:endParaRPr lang="el-GR"/>
          </a:p>
        </p:txBody>
      </p:sp>
    </p:spTree>
    <p:extLst>
      <p:ext uri="{BB962C8B-B14F-4D97-AF65-F5344CB8AC3E}">
        <p14:creationId xmlns:p14="http://schemas.microsoft.com/office/powerpoint/2010/main" val="5517839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pPr marL="0" indent="0">
              <a:buNone/>
            </a:pPr>
            <a:r>
              <a:rPr lang="el-GR" sz="3200" dirty="0" smtClean="0"/>
              <a:t>                  </a:t>
            </a:r>
            <a:endParaRPr lang="el-GR" dirty="0" smtClean="0"/>
          </a:p>
          <a:p>
            <a:pPr marL="0" indent="0">
              <a:buNone/>
            </a:pPr>
            <a:r>
              <a:rPr lang="el-GR" sz="3200" dirty="0" smtClean="0"/>
              <a:t>                 Ηθικά διλήμματα και </a:t>
            </a:r>
            <a:r>
              <a:rPr lang="el-GR" sz="3200" smtClean="0"/>
              <a:t>λήψη αποφάσεων</a:t>
            </a:r>
            <a:endParaRPr lang="el-GR" sz="3200" dirty="0" smtClean="0"/>
          </a:p>
          <a:p>
            <a:pPr marL="0" indent="0">
              <a:buNone/>
            </a:pPr>
            <a:endParaRPr lang="el-GR" sz="3200" dirty="0"/>
          </a:p>
        </p:txBody>
      </p:sp>
    </p:spTree>
    <p:extLst>
      <p:ext uri="{BB962C8B-B14F-4D97-AF65-F5344CB8AC3E}">
        <p14:creationId xmlns:p14="http://schemas.microsoft.com/office/powerpoint/2010/main" val="3842540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981200" y="274639"/>
            <a:ext cx="8229600" cy="274637"/>
          </a:xfrm>
        </p:spPr>
        <p:txBody>
          <a:bodyPr>
            <a:normAutofit fontScale="90000"/>
          </a:bodyPr>
          <a:lstStyle/>
          <a:p>
            <a:pPr eaLnBrk="1" hangingPunct="1"/>
            <a:endParaRPr lang="el-GR" altLang="el-GR" sz="4000"/>
          </a:p>
        </p:txBody>
      </p:sp>
      <p:sp>
        <p:nvSpPr>
          <p:cNvPr id="27651" name="Rectangle 3"/>
          <p:cNvSpPr>
            <a:spLocks noGrp="1" noChangeArrowheads="1"/>
          </p:cNvSpPr>
          <p:nvPr>
            <p:ph type="body" idx="1"/>
          </p:nvPr>
        </p:nvSpPr>
        <p:spPr>
          <a:xfrm>
            <a:off x="1981200" y="692150"/>
            <a:ext cx="8229600" cy="5761038"/>
          </a:xfrm>
        </p:spPr>
        <p:txBody>
          <a:bodyPr/>
          <a:lstStyle/>
          <a:p>
            <a:pPr eaLnBrk="1" hangingPunct="1">
              <a:lnSpc>
                <a:spcPct val="90000"/>
              </a:lnSpc>
            </a:pPr>
            <a:r>
              <a:rPr lang="el-GR" altLang="el-GR" smtClean="0"/>
              <a:t>Επίσης, οι πεποιθήσεις κάποιου ατόμου συχνά υπερβαίνουν τη δυνατότητα λογικής απόδειξης (πχ ύπαρξη του Θεού)</a:t>
            </a:r>
          </a:p>
          <a:p>
            <a:pPr eaLnBrk="1" hangingPunct="1">
              <a:lnSpc>
                <a:spcPct val="90000"/>
              </a:lnSpc>
            </a:pPr>
            <a:r>
              <a:rPr lang="el-GR" altLang="el-GR" smtClean="0"/>
              <a:t>Σε τέτοιες περιπτώσεις ένας επαγγελματίας υγείας μπορεί να έρθει σε σύγκρουση με το επάγγελμά του</a:t>
            </a:r>
          </a:p>
          <a:p>
            <a:pPr eaLnBrk="1" hangingPunct="1">
              <a:lnSpc>
                <a:spcPct val="90000"/>
              </a:lnSpc>
            </a:pPr>
            <a:r>
              <a:rPr lang="el-GR" altLang="el-GR" smtClean="0"/>
              <a:t>Τότε παρατηρείται η λήψη αποφάσεων με μετατόπιση της ηθικής ευθύνης από τον επαγγελματία στο επάγγελμα, ή γενικά σε ανώτερες δυνάμεις</a:t>
            </a:r>
          </a:p>
          <a:p>
            <a:pPr eaLnBrk="1" hangingPunct="1">
              <a:lnSpc>
                <a:spcPct val="90000"/>
              </a:lnSpc>
            </a:pPr>
            <a:r>
              <a:rPr lang="el-GR" altLang="el-GR" smtClean="0"/>
              <a:t>Αυτό είναι επικίνδυνο και πρέπει να αποφεύγεται</a:t>
            </a:r>
            <a:endParaRPr lang="en-GB" altLang="el-GR" smtClean="0"/>
          </a:p>
        </p:txBody>
      </p:sp>
    </p:spTree>
    <p:extLst>
      <p:ext uri="{BB962C8B-B14F-4D97-AF65-F5344CB8AC3E}">
        <p14:creationId xmlns:p14="http://schemas.microsoft.com/office/powerpoint/2010/main" val="5600639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l-GR" altLang="el-GR" smtClean="0"/>
              <a:t>Σύγκρουση ηθικών αξιών</a:t>
            </a:r>
            <a:endParaRPr lang="en-GB" altLang="el-GR" smtClean="0"/>
          </a:p>
        </p:txBody>
      </p:sp>
      <p:sp>
        <p:nvSpPr>
          <p:cNvPr id="31747" name="Rectangle 3"/>
          <p:cNvSpPr>
            <a:spLocks noGrp="1" noChangeArrowheads="1"/>
          </p:cNvSpPr>
          <p:nvPr>
            <p:ph type="body" idx="1"/>
          </p:nvPr>
        </p:nvSpPr>
        <p:spPr/>
        <p:txBody>
          <a:bodyPr/>
          <a:lstStyle/>
          <a:p>
            <a:pPr eaLnBrk="1" hangingPunct="1"/>
            <a:r>
              <a:rPr lang="el-GR" altLang="el-GR" smtClean="0"/>
              <a:t>Τα διλήμματα στο χώρο της υγείας ενέχουν συχνά σύγκρουση ηθικών αξιών</a:t>
            </a:r>
          </a:p>
          <a:p>
            <a:pPr eaLnBrk="1" hangingPunct="1"/>
            <a:r>
              <a:rPr lang="el-GR" altLang="el-GR" smtClean="0"/>
              <a:t>Η συνειδητή αντιμετώπισή τους είναι δύσκολη, αλλά αποτελεί μέρος της ευθύνης του κάθε επαγγελματία</a:t>
            </a:r>
          </a:p>
          <a:p>
            <a:pPr eaLnBrk="1" hangingPunct="1"/>
            <a:r>
              <a:rPr lang="el-GR" altLang="el-GR" smtClean="0"/>
              <a:t>Η έννοια του επαγγέλματος εμπεριέχει ανάθεση ειδικών δικαιωμάτων αλλά και υποχρεώσεων απέναντι στην κοινωνία</a:t>
            </a:r>
            <a:endParaRPr lang="en-GB" altLang="el-GR" smtClean="0"/>
          </a:p>
        </p:txBody>
      </p:sp>
    </p:spTree>
    <p:extLst>
      <p:ext uri="{BB962C8B-B14F-4D97-AF65-F5344CB8AC3E}">
        <p14:creationId xmlns:p14="http://schemas.microsoft.com/office/powerpoint/2010/main" val="2668878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l-GR" altLang="el-GR" smtClean="0"/>
              <a:t>Τεχνικές Λήψης Αποφάσεων</a:t>
            </a:r>
            <a:endParaRPr lang="en-GB" altLang="el-GR" smtClean="0"/>
          </a:p>
        </p:txBody>
      </p:sp>
      <p:sp>
        <p:nvSpPr>
          <p:cNvPr id="32771" name="Rectangle 3"/>
          <p:cNvSpPr>
            <a:spLocks noGrp="1" noChangeArrowheads="1"/>
          </p:cNvSpPr>
          <p:nvPr>
            <p:ph type="body" idx="1"/>
          </p:nvPr>
        </p:nvSpPr>
        <p:spPr/>
        <p:txBody>
          <a:bodyPr/>
          <a:lstStyle/>
          <a:p>
            <a:pPr eaLnBrk="1" hangingPunct="1">
              <a:lnSpc>
                <a:spcPct val="90000"/>
              </a:lnSpc>
            </a:pPr>
            <a:r>
              <a:rPr lang="el-GR" altLang="el-GR"/>
              <a:t>Υπολογισμός υπέρ και κατά</a:t>
            </a:r>
          </a:p>
          <a:p>
            <a:pPr eaLnBrk="1" hangingPunct="1">
              <a:lnSpc>
                <a:spcPct val="90000"/>
              </a:lnSpc>
            </a:pPr>
            <a:r>
              <a:rPr lang="el-GR" altLang="el-GR"/>
              <a:t>Απλή ιεράρχηση (με βάση πιθανότητες για μεγαλύτερη ωφέλεια)</a:t>
            </a:r>
          </a:p>
          <a:p>
            <a:pPr eaLnBrk="1" hangingPunct="1">
              <a:lnSpc>
                <a:spcPct val="90000"/>
              </a:lnSpc>
            </a:pPr>
            <a:r>
              <a:rPr lang="el-GR" altLang="el-GR"/>
              <a:t>Δέντρο προτιμήσεων (σταδιακός αποκλεισμός επιλογών με βάση σημαντικές παραμέτρους)</a:t>
            </a:r>
          </a:p>
          <a:p>
            <a:pPr eaLnBrk="1" hangingPunct="1">
              <a:lnSpc>
                <a:spcPct val="90000"/>
              </a:lnSpc>
            </a:pPr>
            <a:r>
              <a:rPr lang="el-GR" altLang="el-GR"/>
              <a:t>Εμπιστοσύνη σε αυθεντίες</a:t>
            </a:r>
          </a:p>
          <a:p>
            <a:pPr eaLnBrk="1" hangingPunct="1">
              <a:lnSpc>
                <a:spcPct val="90000"/>
              </a:lnSpc>
            </a:pPr>
            <a:r>
              <a:rPr lang="el-GR" altLang="el-GR"/>
              <a:t>Κλήρωση</a:t>
            </a:r>
          </a:p>
          <a:p>
            <a:pPr eaLnBrk="1" hangingPunct="1">
              <a:lnSpc>
                <a:spcPct val="90000"/>
              </a:lnSpc>
            </a:pPr>
            <a:r>
              <a:rPr lang="el-GR" altLang="el-GR"/>
              <a:t>Γραφειοκρατική προσέγγιση (προσπάθεια αυτοματισμού των αποφάσεων)</a:t>
            </a:r>
            <a:endParaRPr lang="en-GB" altLang="el-GR"/>
          </a:p>
        </p:txBody>
      </p:sp>
    </p:spTree>
    <p:extLst>
      <p:ext uri="{BB962C8B-B14F-4D97-AF65-F5344CB8AC3E}">
        <p14:creationId xmlns:p14="http://schemas.microsoft.com/office/powerpoint/2010/main" val="20347061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l-GR" altLang="el-GR" smtClean="0"/>
              <a:t>Λάθη κατά τη λήψη αποφάσεων</a:t>
            </a:r>
            <a:endParaRPr lang="en-GB" altLang="el-GR" smtClean="0"/>
          </a:p>
        </p:txBody>
      </p:sp>
      <p:sp>
        <p:nvSpPr>
          <p:cNvPr id="33795" name="Rectangle 3"/>
          <p:cNvSpPr>
            <a:spLocks noGrp="1" noChangeArrowheads="1"/>
          </p:cNvSpPr>
          <p:nvPr>
            <p:ph type="body" idx="1"/>
          </p:nvPr>
        </p:nvSpPr>
        <p:spPr/>
        <p:txBody>
          <a:bodyPr/>
          <a:lstStyle/>
          <a:p>
            <a:pPr eaLnBrk="1" hangingPunct="1">
              <a:lnSpc>
                <a:spcPct val="90000"/>
              </a:lnSpc>
            </a:pPr>
            <a:r>
              <a:rPr lang="el-GR" altLang="el-GR" smtClean="0"/>
              <a:t>Επιλεκτική αναζήτηση αποδείξεων</a:t>
            </a:r>
          </a:p>
          <a:p>
            <a:pPr eaLnBrk="1" hangingPunct="1">
              <a:lnSpc>
                <a:spcPct val="90000"/>
              </a:lnSpc>
            </a:pPr>
            <a:r>
              <a:rPr lang="el-GR" altLang="el-GR" smtClean="0"/>
              <a:t>Πρόωρη διακοπή αναζήτησης</a:t>
            </a:r>
          </a:p>
          <a:p>
            <a:pPr eaLnBrk="1" hangingPunct="1">
              <a:lnSpc>
                <a:spcPct val="90000"/>
              </a:lnSpc>
            </a:pPr>
            <a:r>
              <a:rPr lang="el-GR" altLang="el-GR" smtClean="0"/>
              <a:t>Γνωστική απροθυμία προσαρμογής</a:t>
            </a:r>
          </a:p>
          <a:p>
            <a:pPr eaLnBrk="1" hangingPunct="1">
              <a:lnSpc>
                <a:spcPct val="90000"/>
              </a:lnSpc>
            </a:pPr>
            <a:r>
              <a:rPr lang="el-GR" altLang="el-GR" smtClean="0"/>
              <a:t>Υπεραισιοδοξία </a:t>
            </a:r>
            <a:endParaRPr lang="en-GB" altLang="el-GR" smtClean="0"/>
          </a:p>
          <a:p>
            <a:pPr eaLnBrk="1" hangingPunct="1">
              <a:lnSpc>
                <a:spcPct val="90000"/>
              </a:lnSpc>
            </a:pPr>
            <a:r>
              <a:rPr lang="el-GR" altLang="el-GR" smtClean="0"/>
              <a:t>Άσκηση εξωτερικών πιέσεων</a:t>
            </a:r>
          </a:p>
          <a:p>
            <a:pPr eaLnBrk="1" hangingPunct="1">
              <a:lnSpc>
                <a:spcPct val="90000"/>
              </a:lnSpc>
            </a:pPr>
            <a:r>
              <a:rPr lang="el-GR" altLang="el-GR" smtClean="0"/>
              <a:t>Προκαταλήψεις</a:t>
            </a:r>
          </a:p>
          <a:p>
            <a:pPr eaLnBrk="1" hangingPunct="1">
              <a:lnSpc>
                <a:spcPct val="90000"/>
              </a:lnSpc>
            </a:pPr>
            <a:r>
              <a:rPr lang="el-GR" altLang="el-GR" smtClean="0"/>
              <a:t>Επιρροή ρόλων</a:t>
            </a:r>
          </a:p>
          <a:p>
            <a:pPr eaLnBrk="1" hangingPunct="1">
              <a:lnSpc>
                <a:spcPct val="90000"/>
              </a:lnSpc>
            </a:pPr>
            <a:r>
              <a:rPr lang="el-GR" altLang="el-GR" smtClean="0"/>
              <a:t>Έλλειψη αξιοπιστίας ορισμένων πηγών</a:t>
            </a:r>
          </a:p>
          <a:p>
            <a:pPr eaLnBrk="1" hangingPunct="1">
              <a:lnSpc>
                <a:spcPct val="90000"/>
              </a:lnSpc>
            </a:pPr>
            <a:endParaRPr lang="en-GB" altLang="el-GR" smtClean="0"/>
          </a:p>
        </p:txBody>
      </p:sp>
    </p:spTree>
    <p:extLst>
      <p:ext uri="{BB962C8B-B14F-4D97-AF65-F5344CB8AC3E}">
        <p14:creationId xmlns:p14="http://schemas.microsoft.com/office/powerpoint/2010/main" val="8527972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l-GR" altLang="el-GR" smtClean="0"/>
              <a:t>Δίλημμα προς συζήτηση</a:t>
            </a:r>
            <a:endParaRPr lang="en-GB" altLang="el-GR" smtClean="0"/>
          </a:p>
        </p:txBody>
      </p:sp>
      <p:sp>
        <p:nvSpPr>
          <p:cNvPr id="34819" name="Rectangle 3"/>
          <p:cNvSpPr>
            <a:spLocks noGrp="1" noChangeArrowheads="1"/>
          </p:cNvSpPr>
          <p:nvPr>
            <p:ph type="body" idx="1"/>
          </p:nvPr>
        </p:nvSpPr>
        <p:spPr/>
        <p:txBody>
          <a:bodyPr/>
          <a:lstStyle/>
          <a:p>
            <a:pPr eaLnBrk="1" hangingPunct="1">
              <a:lnSpc>
                <a:spcPct val="80000"/>
              </a:lnSpc>
            </a:pPr>
            <a:r>
              <a:rPr lang="el-GR" altLang="el-GR" dirty="0"/>
              <a:t>Είναι ηθική η καταπάτηση των θρησκευτικών πεποιθήσεων για τη διατήρηση της ζωής; </a:t>
            </a:r>
            <a:endParaRPr lang="el-GR" altLang="el-GR" dirty="0">
              <a:solidFill>
                <a:schemeClr val="accent2"/>
              </a:solidFill>
            </a:endParaRPr>
          </a:p>
          <a:p>
            <a:pPr eaLnBrk="1" hangingPunct="1">
              <a:lnSpc>
                <a:spcPct val="80000"/>
              </a:lnSpc>
            </a:pPr>
            <a:r>
              <a:rPr lang="el-GR" altLang="el-GR" dirty="0"/>
              <a:t>Γυναίκα μάρτυρας του Ιεχωβά αρνείται τη μετάγγιση αίματος κατά την κύηση, θέτοντας σε κίνδυνο την ίδια και το έμβρυο. Ο σύζυγός της συμφωνεί. Όταν έδειξε σημεία καρδιακής ανεπάρκειας και δεν αντιδρούσε, η νοσηλεύτρια χορήγησε </a:t>
            </a:r>
            <a:r>
              <a:rPr lang="el-GR" altLang="el-GR" dirty="0" smtClean="0"/>
              <a:t>αίμα</a:t>
            </a:r>
            <a:r>
              <a:rPr lang="en-US" altLang="el-GR" dirty="0" smtClean="0"/>
              <a:t>(</a:t>
            </a:r>
            <a:r>
              <a:rPr lang="el-GR" altLang="el-GR" dirty="0" smtClean="0"/>
              <a:t>με ιατρική οδηγία)</a:t>
            </a:r>
            <a:r>
              <a:rPr lang="el-GR" altLang="el-GR" dirty="0" smtClean="0"/>
              <a:t> </a:t>
            </a:r>
            <a:r>
              <a:rPr lang="el-GR" altLang="el-GR" dirty="0"/>
              <a:t>– το παιδί επέζησε αλλά η μητέρα τελικά πέθανε. Δικαιολογείται η απόφαση </a:t>
            </a:r>
            <a:r>
              <a:rPr lang="el-GR" altLang="el-GR" dirty="0" smtClean="0"/>
              <a:t>Ιατρού και </a:t>
            </a:r>
            <a:r>
              <a:rPr lang="el-GR" altLang="el-GR" dirty="0" smtClean="0"/>
              <a:t> </a:t>
            </a:r>
            <a:r>
              <a:rPr lang="el-GR" altLang="el-GR" dirty="0"/>
              <a:t>Ν</a:t>
            </a:r>
            <a:r>
              <a:rPr lang="el-GR" altLang="el-GR" dirty="0" smtClean="0"/>
              <a:t>οσηλεύτριας</a:t>
            </a:r>
            <a:r>
              <a:rPr lang="el-GR" altLang="el-GR" dirty="0"/>
              <a:t>; Πρέπει να ενημερωθεί ο σύζυγος για τη μετάγγιση;</a:t>
            </a:r>
            <a:endParaRPr lang="en-GB" altLang="el-GR" dirty="0"/>
          </a:p>
        </p:txBody>
      </p:sp>
    </p:spTree>
    <p:extLst>
      <p:ext uri="{BB962C8B-B14F-4D97-AF65-F5344CB8AC3E}">
        <p14:creationId xmlns:p14="http://schemas.microsoft.com/office/powerpoint/2010/main" val="33581156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l-GR" altLang="el-GR" sz="4000"/>
              <a:t>Κανένα δίλημμα δεν έχει λύση που </a:t>
            </a:r>
            <a:r>
              <a:rPr lang="en-US" altLang="el-GR" sz="4000"/>
              <a:t/>
            </a:r>
            <a:br>
              <a:rPr lang="en-US" altLang="el-GR" sz="4000"/>
            </a:br>
            <a:r>
              <a:rPr lang="el-GR" altLang="el-GR" sz="4000"/>
              <a:t>να τους ικανοποιεί όλους</a:t>
            </a:r>
            <a:endParaRPr lang="en-GB" altLang="el-GR" sz="4000"/>
          </a:p>
        </p:txBody>
      </p:sp>
      <p:sp>
        <p:nvSpPr>
          <p:cNvPr id="35843" name="Θέση περιεχομένου 1"/>
          <p:cNvSpPr>
            <a:spLocks noGrp="1"/>
          </p:cNvSpPr>
          <p:nvPr>
            <p:ph idx="1"/>
          </p:nvPr>
        </p:nvSpPr>
        <p:spPr/>
        <p:txBody>
          <a:bodyPr/>
          <a:lstStyle/>
          <a:p>
            <a:endParaRPr lang="el-GR" altLang="el-GR" smtClean="0"/>
          </a:p>
        </p:txBody>
      </p:sp>
    </p:spTree>
    <p:extLst>
      <p:ext uri="{BB962C8B-B14F-4D97-AF65-F5344CB8AC3E}">
        <p14:creationId xmlns:p14="http://schemas.microsoft.com/office/powerpoint/2010/main" val="3518016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981200" y="274639"/>
            <a:ext cx="8229600" cy="922337"/>
          </a:xfrm>
        </p:spPr>
        <p:txBody>
          <a:bodyPr/>
          <a:lstStyle/>
          <a:p>
            <a:pPr eaLnBrk="1" hangingPunct="1"/>
            <a:r>
              <a:rPr lang="el-GR" altLang="el-GR" sz="4000"/>
              <a:t>Παράδειγμα:</a:t>
            </a:r>
            <a:endParaRPr lang="en-GB" altLang="el-GR" sz="4000"/>
          </a:p>
        </p:txBody>
      </p:sp>
      <p:sp>
        <p:nvSpPr>
          <p:cNvPr id="11267" name="Rectangle 3"/>
          <p:cNvSpPr>
            <a:spLocks noGrp="1" noChangeArrowheads="1"/>
          </p:cNvSpPr>
          <p:nvPr>
            <p:ph type="body" idx="1"/>
          </p:nvPr>
        </p:nvSpPr>
        <p:spPr>
          <a:xfrm>
            <a:off x="1992313" y="1268414"/>
            <a:ext cx="8229600" cy="3844925"/>
          </a:xfrm>
        </p:spPr>
        <p:txBody>
          <a:bodyPr/>
          <a:lstStyle/>
          <a:p>
            <a:pPr eaLnBrk="1" hangingPunct="1">
              <a:lnSpc>
                <a:spcPct val="90000"/>
              </a:lnSpc>
            </a:pPr>
            <a:r>
              <a:rPr lang="el-GR" altLang="el-GR" sz="2400"/>
              <a:t>Υποθέστε ότι είσαστε ναυαγός σε ένα έρημο νησί μαζί με έναν άλλο ναυαγό, ο οποίος πεθαίνει. Πριν πεθάνει, του δίνετε την υπόσχεση ότι θα εκπληρώσετε την τελευταία του επιθυμία, να δωρίσετε το πολύτιμο χρυσό του ρολόι στην Χαρτοπαικτική Λέσχη Εκάλης. Στη συνέχεια σας δίνει το ρολόι και πεθαίνει, ακριβώς πριν φτάσει ένα πλοίο που σας σώζει και σας μεταφέρει στον πολιτισμό. Θα δωρίσετε το χρυσό ρολόι στη Λέσχη ή στο παιδιατρικό νοσοκομείο που χρειάζεται μία νέα συσκευή ακτινοθεραπείας, για την οποία του λείπουν κονδύλια ίσης αξίας με το ρολόι; </a:t>
            </a:r>
            <a:endParaRPr lang="en-GB" altLang="el-GR" sz="2400"/>
          </a:p>
        </p:txBody>
      </p:sp>
    </p:spTree>
    <p:extLst>
      <p:ext uri="{BB962C8B-B14F-4D97-AF65-F5344CB8AC3E}">
        <p14:creationId xmlns:p14="http://schemas.microsoft.com/office/powerpoint/2010/main" val="16058886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774825" y="274638"/>
            <a:ext cx="8642350" cy="1143000"/>
          </a:xfrm>
        </p:spPr>
        <p:txBody>
          <a:bodyPr/>
          <a:lstStyle/>
          <a:p>
            <a:pPr eaLnBrk="1" hangingPunct="1"/>
            <a:r>
              <a:rPr lang="el-GR" altLang="el-GR" sz="4000"/>
              <a:t>Παράδειγμα: </a:t>
            </a:r>
            <a:endParaRPr lang="en-GB" altLang="el-GR" sz="4000"/>
          </a:p>
        </p:txBody>
      </p:sp>
      <p:sp>
        <p:nvSpPr>
          <p:cNvPr id="13315" name="Rectangle 3"/>
          <p:cNvSpPr>
            <a:spLocks noGrp="1" noChangeArrowheads="1"/>
          </p:cNvSpPr>
          <p:nvPr>
            <p:ph type="body" idx="1"/>
          </p:nvPr>
        </p:nvSpPr>
        <p:spPr>
          <a:xfrm>
            <a:off x="1981200" y="1600200"/>
            <a:ext cx="8229600" cy="4781550"/>
          </a:xfrm>
        </p:spPr>
        <p:txBody>
          <a:bodyPr/>
          <a:lstStyle/>
          <a:p>
            <a:pPr eaLnBrk="1" hangingPunct="1">
              <a:lnSpc>
                <a:spcPct val="90000"/>
              </a:lnSpc>
            </a:pPr>
            <a:r>
              <a:rPr lang="el-GR" altLang="el-GR" smtClean="0"/>
              <a:t>Μετά από ένα ναυάγιο υπάρχουν δύο επιζώντες στη θάλασσα και μία σανίδα που μπορεί να αντέξει το βάρος μόνο του ενός. Ο ναυαγός Α προλαβαίνει και αρπάζεται από τη σανίδα, αλλά ο ναυαγός Β τον σπρώχνει και σώζεται εκείνος, ενώ ο Α πνίγεται. Μπορεί να δικαστεί για φόνο ο Β, αφού αν δεν έσπρωχνε τον Α θα πνιγόταν εκείνος; Συνιστά η πράξη του αυτοάμυνα;</a:t>
            </a:r>
            <a:endParaRPr lang="en-GB" altLang="el-GR" smtClean="0"/>
          </a:p>
        </p:txBody>
      </p:sp>
    </p:spTree>
    <p:extLst>
      <p:ext uri="{BB962C8B-B14F-4D97-AF65-F5344CB8AC3E}">
        <p14:creationId xmlns:p14="http://schemas.microsoft.com/office/powerpoint/2010/main" val="27889803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l-GR" altLang="el-GR" sz="4000"/>
              <a:t>Παράδειγμα: παραβίαση κόκκινου</a:t>
            </a:r>
            <a:endParaRPr lang="en-GB" altLang="el-GR" sz="4000"/>
          </a:p>
        </p:txBody>
      </p:sp>
      <p:sp>
        <p:nvSpPr>
          <p:cNvPr id="13315" name="Rectangle 3"/>
          <p:cNvSpPr>
            <a:spLocks noGrp="1" noChangeArrowheads="1"/>
          </p:cNvSpPr>
          <p:nvPr>
            <p:ph type="body" idx="1"/>
          </p:nvPr>
        </p:nvSpPr>
        <p:spPr/>
        <p:txBody>
          <a:bodyPr/>
          <a:lstStyle/>
          <a:p>
            <a:pPr eaLnBrk="1" hangingPunct="1"/>
            <a:r>
              <a:rPr lang="el-GR" altLang="el-GR" smtClean="0"/>
              <a:t>Επιτρέπεται να παραβιάζεται ένας τόσο βασικός κανόνας του κώδικα οδικής κυκλοφορίας;</a:t>
            </a:r>
          </a:p>
          <a:p>
            <a:pPr eaLnBrk="1" hangingPunct="1"/>
            <a:r>
              <a:rPr lang="el-GR" altLang="el-GR" smtClean="0"/>
              <a:t>Ισχύουν διαφορετικοί κανόνες ανάλογα με τον οδηγό;</a:t>
            </a:r>
          </a:p>
          <a:p>
            <a:pPr lvl="1" eaLnBrk="1" hangingPunct="1"/>
            <a:r>
              <a:rPr lang="el-GR" altLang="el-GR" smtClean="0"/>
              <a:t>Ερασιτέχνης οδηγός</a:t>
            </a:r>
          </a:p>
          <a:p>
            <a:pPr lvl="1" eaLnBrk="1" hangingPunct="1"/>
            <a:r>
              <a:rPr lang="el-GR" altLang="el-GR" smtClean="0"/>
              <a:t>Επαγγελματίας οδηγός</a:t>
            </a:r>
          </a:p>
          <a:p>
            <a:pPr lvl="1" eaLnBrk="1" hangingPunct="1"/>
            <a:r>
              <a:rPr lang="el-GR" altLang="el-GR" smtClean="0"/>
              <a:t>Οδηγός ασθενοφόρου</a:t>
            </a:r>
            <a:endParaRPr lang="en-GB" altLang="el-GR" smtClean="0"/>
          </a:p>
        </p:txBody>
      </p:sp>
    </p:spTree>
    <p:extLst>
      <p:ext uri="{BB962C8B-B14F-4D97-AF65-F5344CB8AC3E}">
        <p14:creationId xmlns:p14="http://schemas.microsoft.com/office/powerpoint/2010/main" val="13019166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5">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981201" y="274638"/>
            <a:ext cx="8435975" cy="1143000"/>
          </a:xfrm>
        </p:spPr>
        <p:txBody>
          <a:bodyPr/>
          <a:lstStyle/>
          <a:p>
            <a:pPr eaLnBrk="1" hangingPunct="1"/>
            <a:r>
              <a:rPr lang="el-GR" altLang="el-GR" sz="4000"/>
              <a:t>Παράδειγμα: αποκάλυψη διάγνωσης</a:t>
            </a:r>
            <a:endParaRPr lang="en-GB" altLang="el-GR" sz="4000"/>
          </a:p>
        </p:txBody>
      </p:sp>
      <p:sp>
        <p:nvSpPr>
          <p:cNvPr id="17411" name="Rectangle 3"/>
          <p:cNvSpPr>
            <a:spLocks noGrp="1" noChangeArrowheads="1"/>
          </p:cNvSpPr>
          <p:nvPr>
            <p:ph type="body" idx="1"/>
          </p:nvPr>
        </p:nvSpPr>
        <p:spPr>
          <a:xfrm>
            <a:off x="1981200" y="1600200"/>
            <a:ext cx="8229600" cy="4852988"/>
          </a:xfrm>
        </p:spPr>
        <p:txBody>
          <a:bodyPr/>
          <a:lstStyle/>
          <a:p>
            <a:pPr eaLnBrk="1" hangingPunct="1">
              <a:lnSpc>
                <a:spcPct val="90000"/>
              </a:lnSpc>
            </a:pPr>
            <a:r>
              <a:rPr lang="el-GR" altLang="el-GR" smtClean="0"/>
              <a:t>Ένας ηλικιωμένος ασθενής διαγιγνώσκεται με επιθετική μορφή καρκίνου που δεν επιτρέπει θεραπεία, παρά μόνο ανακουφιστική φροντίδα</a:t>
            </a:r>
          </a:p>
          <a:p>
            <a:pPr eaLnBrk="1" hangingPunct="1">
              <a:lnSpc>
                <a:spcPct val="90000"/>
              </a:lnSpc>
            </a:pPr>
            <a:r>
              <a:rPr lang="el-GR" altLang="el-GR" smtClean="0"/>
              <a:t>Οι συγγενείς προτιμούν να μην αναστατώσουν τον ασθενή με την αποκάλυψη της διάγνωσης</a:t>
            </a:r>
          </a:p>
          <a:p>
            <a:pPr eaLnBrk="1" hangingPunct="1">
              <a:lnSpc>
                <a:spcPct val="90000"/>
              </a:lnSpc>
            </a:pPr>
            <a:r>
              <a:rPr lang="el-GR" altLang="el-GR" smtClean="0"/>
              <a:t>Η ευεργεσία και το μη βλάπτειν έρχονται σε σύγκρουση με την αρχή της αυτονομίας</a:t>
            </a:r>
          </a:p>
          <a:p>
            <a:pPr eaLnBrk="1" hangingPunct="1">
              <a:lnSpc>
                <a:spcPct val="90000"/>
              </a:lnSpc>
            </a:pPr>
            <a:r>
              <a:rPr lang="el-GR" altLang="el-GR" smtClean="0"/>
              <a:t>Η απόφαση λαμβάνεται περιπτωσιολογικά</a:t>
            </a:r>
            <a:endParaRPr lang="en-GB" altLang="el-GR" smtClean="0"/>
          </a:p>
        </p:txBody>
      </p:sp>
    </p:spTree>
    <p:extLst>
      <p:ext uri="{BB962C8B-B14F-4D97-AF65-F5344CB8AC3E}">
        <p14:creationId xmlns:p14="http://schemas.microsoft.com/office/powerpoint/2010/main" val="7453793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981200" y="274639"/>
            <a:ext cx="8229600" cy="490537"/>
          </a:xfrm>
        </p:spPr>
        <p:txBody>
          <a:bodyPr>
            <a:normAutofit fontScale="90000"/>
          </a:bodyPr>
          <a:lstStyle/>
          <a:p>
            <a:pPr eaLnBrk="1" hangingPunct="1"/>
            <a:endParaRPr lang="el-GR" altLang="el-GR" sz="4000"/>
          </a:p>
        </p:txBody>
      </p:sp>
      <p:sp>
        <p:nvSpPr>
          <p:cNvPr id="23555" name="Rectangle 3"/>
          <p:cNvSpPr>
            <a:spLocks noGrp="1" noChangeArrowheads="1"/>
          </p:cNvSpPr>
          <p:nvPr>
            <p:ph type="body" idx="1"/>
          </p:nvPr>
        </p:nvSpPr>
        <p:spPr>
          <a:xfrm>
            <a:off x="1981200" y="981075"/>
            <a:ext cx="8229600" cy="5145088"/>
          </a:xfrm>
        </p:spPr>
        <p:txBody>
          <a:bodyPr/>
          <a:lstStyle/>
          <a:p>
            <a:pPr eaLnBrk="1" hangingPunct="1">
              <a:lnSpc>
                <a:spcPct val="90000"/>
              </a:lnSpc>
            </a:pPr>
            <a:r>
              <a:rPr lang="el-GR" altLang="el-GR" smtClean="0"/>
              <a:t>Επίσης, η απόφαση εξαρτάται από τον εκάστοτε επαγγελματία υγείας και από τους γενικότερους παράγοντες που επηρεάζουν τη λήψη αποφάσεων</a:t>
            </a:r>
            <a:r>
              <a:rPr lang="en-US" altLang="el-GR" smtClean="0"/>
              <a:t>.</a:t>
            </a:r>
            <a:endParaRPr lang="el-GR" altLang="el-GR" smtClean="0"/>
          </a:p>
          <a:p>
            <a:pPr eaLnBrk="1" hangingPunct="1">
              <a:lnSpc>
                <a:spcPct val="90000"/>
              </a:lnSpc>
            </a:pPr>
            <a:r>
              <a:rPr lang="el-GR" altLang="el-GR" smtClean="0"/>
              <a:t>Για παράδειγμα, οι Έλληνες ιατροί δε νιώθουν τόση υποχρέωση να αποκαλύψουν τη διάγνωση σε σύγκριση με τους Αμερικανούς ή Βρετανούς συναδέλφους τους</a:t>
            </a:r>
            <a:r>
              <a:rPr lang="en-US" altLang="el-GR" smtClean="0"/>
              <a:t>.</a:t>
            </a:r>
            <a:endParaRPr lang="el-GR" altLang="el-GR" smtClean="0"/>
          </a:p>
          <a:p>
            <a:pPr eaLnBrk="1" hangingPunct="1">
              <a:lnSpc>
                <a:spcPct val="90000"/>
              </a:lnSpc>
              <a:buFontTx/>
              <a:buNone/>
            </a:pPr>
            <a:r>
              <a:rPr lang="el-GR" altLang="el-GR" smtClean="0"/>
              <a:t>	</a:t>
            </a:r>
            <a:endParaRPr lang="en-GB" altLang="el-GR" smtClean="0"/>
          </a:p>
        </p:txBody>
      </p:sp>
    </p:spTree>
    <p:extLst>
      <p:ext uri="{BB962C8B-B14F-4D97-AF65-F5344CB8AC3E}">
        <p14:creationId xmlns:p14="http://schemas.microsoft.com/office/powerpoint/2010/main" val="3063710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981200" y="274639"/>
            <a:ext cx="8229600" cy="346075"/>
          </a:xfrm>
        </p:spPr>
        <p:txBody>
          <a:bodyPr>
            <a:normAutofit fontScale="90000"/>
          </a:bodyPr>
          <a:lstStyle/>
          <a:p>
            <a:pPr eaLnBrk="1" hangingPunct="1"/>
            <a:endParaRPr lang="el-GR" altLang="el-GR" sz="4000"/>
          </a:p>
        </p:txBody>
      </p:sp>
      <p:sp>
        <p:nvSpPr>
          <p:cNvPr id="22531" name="Rectangle 3"/>
          <p:cNvSpPr>
            <a:spLocks noGrp="1" noChangeArrowheads="1"/>
          </p:cNvSpPr>
          <p:nvPr>
            <p:ph type="body" idx="1"/>
          </p:nvPr>
        </p:nvSpPr>
        <p:spPr>
          <a:xfrm>
            <a:off x="1981200" y="908051"/>
            <a:ext cx="8229600" cy="5218113"/>
          </a:xfrm>
        </p:spPr>
        <p:txBody>
          <a:bodyPr/>
          <a:lstStyle/>
          <a:p>
            <a:pPr eaLnBrk="1" hangingPunct="1">
              <a:lnSpc>
                <a:spcPct val="90000"/>
              </a:lnSpc>
            </a:pPr>
            <a:r>
              <a:rPr lang="el-GR" altLang="el-GR" smtClean="0"/>
              <a:t>Όπως είπαμε, ο επαγγελματίας υγείας πρέπει να είναι σε θέση να αιτιολογήσει τις πράξεις του με βάση κάποιες ηθικές αρχές (κυρίως με τις 4 θεμελιώδεις αρχές)</a:t>
            </a:r>
          </a:p>
          <a:p>
            <a:pPr eaLnBrk="1" hangingPunct="1">
              <a:lnSpc>
                <a:spcPct val="90000"/>
              </a:lnSpc>
            </a:pPr>
            <a:r>
              <a:rPr lang="el-GR" altLang="el-GR" smtClean="0"/>
              <a:t>Πότε όμως υπάρχει επαρκής αιτιολόγηση ώστε να μπορεί να υποστηριχθεί μία συγκεκριμένη πράξη;</a:t>
            </a:r>
          </a:p>
          <a:p>
            <a:pPr eaLnBrk="1" hangingPunct="1">
              <a:lnSpc>
                <a:spcPct val="90000"/>
              </a:lnSpc>
            </a:pPr>
            <a:r>
              <a:rPr lang="el-GR" altLang="el-GR" smtClean="0"/>
              <a:t>Υπάρχουν αποδείξεις στην ηθική;</a:t>
            </a:r>
          </a:p>
          <a:p>
            <a:pPr eaLnBrk="1" hangingPunct="1">
              <a:lnSpc>
                <a:spcPct val="90000"/>
              </a:lnSpc>
            </a:pPr>
            <a:r>
              <a:rPr lang="el-GR" altLang="el-GR" smtClean="0"/>
              <a:t>Οι καλοί λόγοι που παρατίθενται μπορεί να ισοδυναμούν με απόδειξη για την ορθότητα μίας ηθικής απόφασης;</a:t>
            </a:r>
            <a:endParaRPr lang="en-GB" altLang="el-GR" smtClean="0"/>
          </a:p>
        </p:txBody>
      </p:sp>
    </p:spTree>
    <p:extLst>
      <p:ext uri="{BB962C8B-B14F-4D97-AF65-F5344CB8AC3E}">
        <p14:creationId xmlns:p14="http://schemas.microsoft.com/office/powerpoint/2010/main" val="40272714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981200" y="274638"/>
            <a:ext cx="8229600" cy="850900"/>
          </a:xfrm>
        </p:spPr>
        <p:txBody>
          <a:bodyPr>
            <a:normAutofit fontScale="90000"/>
          </a:bodyPr>
          <a:lstStyle/>
          <a:p>
            <a:pPr eaLnBrk="1" hangingPunct="1"/>
            <a:r>
              <a:rPr lang="el-GR" altLang="el-GR" smtClean="0"/>
              <a:t>Η παγίδα του σχετικισμού(η σχέση γνώσης –αλήθειας)</a:t>
            </a:r>
            <a:endParaRPr lang="en-GB" altLang="el-GR" smtClean="0"/>
          </a:p>
        </p:txBody>
      </p:sp>
      <p:sp>
        <p:nvSpPr>
          <p:cNvPr id="25603" name="Rectangle 3"/>
          <p:cNvSpPr>
            <a:spLocks noGrp="1" noChangeArrowheads="1"/>
          </p:cNvSpPr>
          <p:nvPr>
            <p:ph type="body" idx="1"/>
          </p:nvPr>
        </p:nvSpPr>
        <p:spPr>
          <a:xfrm>
            <a:off x="1981200" y="1341438"/>
            <a:ext cx="8229600" cy="5111750"/>
          </a:xfrm>
        </p:spPr>
        <p:txBody>
          <a:bodyPr/>
          <a:lstStyle/>
          <a:p>
            <a:pPr eaLnBrk="1" hangingPunct="1">
              <a:lnSpc>
                <a:spcPct val="80000"/>
              </a:lnSpc>
            </a:pPr>
            <a:r>
              <a:rPr lang="el-GR" altLang="el-GR"/>
              <a:t>Με βάση το ότι στην ηθική δεν υπάρχουν αποδείξεις, ο σχετικισμός πρεσβεύει ότι οι ηθικές κρίσεις δεν είναι παρά γνώμες, συναισθήματα και πεποιθήσεις – σε ένα δίλημμα δεν υπάρχουν αντικειμενικά σωστές και λανθασμένες αποφάσεις</a:t>
            </a:r>
            <a:r>
              <a:rPr lang="en-US" altLang="el-GR"/>
              <a:t>.</a:t>
            </a:r>
            <a:endParaRPr lang="el-GR" altLang="el-GR"/>
          </a:p>
          <a:p>
            <a:pPr eaLnBrk="1" hangingPunct="1">
              <a:lnSpc>
                <a:spcPct val="80000"/>
              </a:lnSpc>
            </a:pPr>
            <a:r>
              <a:rPr lang="el-GR" altLang="el-GR"/>
              <a:t>Ο σχετικισμός πρέπει να απορριφθεί, </a:t>
            </a:r>
            <a:r>
              <a:rPr lang="el-GR" altLang="el-GR" i="1"/>
              <a:t>– </a:t>
            </a:r>
            <a:r>
              <a:rPr lang="el-GR" altLang="el-GR"/>
              <a:t>τα ανθρώπινα δικαιώματα υπερισχύουν</a:t>
            </a:r>
            <a:r>
              <a:rPr lang="en-US" altLang="el-GR"/>
              <a:t>.</a:t>
            </a:r>
            <a:endParaRPr lang="el-GR" altLang="el-GR" i="1"/>
          </a:p>
          <a:p>
            <a:pPr eaLnBrk="1" hangingPunct="1">
              <a:lnSpc>
                <a:spcPct val="80000"/>
              </a:lnSpc>
            </a:pPr>
            <a:r>
              <a:rPr lang="el-GR" altLang="el-GR"/>
              <a:t>Η ‘σωστή’ απάντηση σε ένα ηθικό ερώτημα είναι εκείνη που έχει την καλύτερη λογική αιτιολόγηση με το μέρος της</a:t>
            </a:r>
            <a:r>
              <a:rPr lang="en-US" altLang="el-GR"/>
              <a:t>.</a:t>
            </a:r>
            <a:endParaRPr lang="en-GB" altLang="el-GR"/>
          </a:p>
        </p:txBody>
      </p:sp>
    </p:spTree>
    <p:extLst>
      <p:ext uri="{BB962C8B-B14F-4D97-AF65-F5344CB8AC3E}">
        <p14:creationId xmlns:p14="http://schemas.microsoft.com/office/powerpoint/2010/main" val="1631509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l-GR" altLang="el-GR" smtClean="0"/>
              <a:t>Παράδειγμα: έκτρωση</a:t>
            </a:r>
            <a:endParaRPr lang="en-GB" altLang="el-GR" smtClean="0"/>
          </a:p>
        </p:txBody>
      </p:sp>
      <p:sp>
        <p:nvSpPr>
          <p:cNvPr id="24579" name="Rectangle 3"/>
          <p:cNvSpPr>
            <a:spLocks noGrp="1" noChangeArrowheads="1"/>
          </p:cNvSpPr>
          <p:nvPr>
            <p:ph type="body" idx="1"/>
          </p:nvPr>
        </p:nvSpPr>
        <p:spPr>
          <a:xfrm>
            <a:off x="1981200" y="1600200"/>
            <a:ext cx="8218488" cy="4781550"/>
          </a:xfrm>
        </p:spPr>
        <p:txBody>
          <a:bodyPr/>
          <a:lstStyle/>
          <a:p>
            <a:pPr eaLnBrk="1" hangingPunct="1"/>
            <a:r>
              <a:rPr lang="el-GR" altLang="el-GR" smtClean="0"/>
              <a:t>Το ζήτημα της έκτρωσης προσεγγίζει κατά πολύ το σχετικισμό, αφού υπάρχουν εξίσου καλοί λόγοι υπέρ και κατά, ενώ οι πεποιθήσεις φαίνεται να παίζουν μεγαλύτερο ρόλο από τα λογικά επιχειρήματα</a:t>
            </a:r>
            <a:r>
              <a:rPr lang="en-US" altLang="el-GR" smtClean="0"/>
              <a:t>.</a:t>
            </a:r>
            <a:endParaRPr lang="el-GR" altLang="el-GR" smtClean="0"/>
          </a:p>
          <a:p>
            <a:pPr eaLnBrk="1" hangingPunct="1"/>
            <a:r>
              <a:rPr lang="el-GR" altLang="el-GR" smtClean="0"/>
              <a:t>Πότε μπορεί να θεωρηθεί ως πρόσωπο ένας οργανισμός; (4 βασικές απόψεις)</a:t>
            </a:r>
          </a:p>
          <a:p>
            <a:pPr eaLnBrk="1" hangingPunct="1"/>
            <a:r>
              <a:rPr lang="el-GR" altLang="el-GR" smtClean="0"/>
              <a:t>Δεν φαίνεται ότι θα υπάρξει συμφωνία</a:t>
            </a:r>
          </a:p>
          <a:p>
            <a:pPr eaLnBrk="1" hangingPunct="1"/>
            <a:endParaRPr lang="en-GB" altLang="el-GR" smtClean="0"/>
          </a:p>
        </p:txBody>
      </p:sp>
    </p:spTree>
    <p:extLst>
      <p:ext uri="{BB962C8B-B14F-4D97-AF65-F5344CB8AC3E}">
        <p14:creationId xmlns:p14="http://schemas.microsoft.com/office/powerpoint/2010/main" val="5714931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981200" y="274639"/>
            <a:ext cx="8229600" cy="1209675"/>
          </a:xfrm>
        </p:spPr>
        <p:txBody>
          <a:bodyPr/>
          <a:lstStyle/>
          <a:p>
            <a:pPr eaLnBrk="1" hangingPunct="1"/>
            <a:r>
              <a:rPr lang="el-GR" altLang="el-GR" sz="4000"/>
              <a:t>Πότε εντοπίζεται η αρχή ενός προσώπου;</a:t>
            </a:r>
            <a:endParaRPr lang="en-GB" altLang="el-GR" sz="4000"/>
          </a:p>
        </p:txBody>
      </p:sp>
      <p:sp>
        <p:nvSpPr>
          <p:cNvPr id="45059" name="Rectangle 3"/>
          <p:cNvSpPr>
            <a:spLocks noGrp="1" noChangeArrowheads="1"/>
          </p:cNvSpPr>
          <p:nvPr>
            <p:ph type="body" idx="1"/>
          </p:nvPr>
        </p:nvSpPr>
        <p:spPr>
          <a:xfrm>
            <a:off x="1981200" y="1844675"/>
            <a:ext cx="8229600" cy="4679950"/>
          </a:xfrm>
        </p:spPr>
        <p:txBody>
          <a:bodyPr/>
          <a:lstStyle/>
          <a:p>
            <a:pPr eaLnBrk="1" hangingPunct="1">
              <a:lnSpc>
                <a:spcPct val="80000"/>
              </a:lnSpc>
            </a:pPr>
            <a:r>
              <a:rPr lang="el-GR" altLang="el-GR"/>
              <a:t>Άποψη 1: Η συνένωση ωαρίου με σπερματοζωάριο αποτελεί ένα μελλοντικό πρόσωπο (εν δυνάμει πρόσωπο)</a:t>
            </a:r>
          </a:p>
          <a:p>
            <a:pPr eaLnBrk="1" hangingPunct="1">
              <a:lnSpc>
                <a:spcPct val="80000"/>
              </a:lnSpc>
            </a:pPr>
            <a:r>
              <a:rPr lang="el-GR" altLang="el-GR"/>
              <a:t>Άποψη 2: Το ωάριο και το σπερματοζωάριο δεν μετράνε ως πρόσωπο παρά μόνο όταν σχηματιστούν νευρικά κύτταρα και το έμβρυο είναι σε θέση να νιώθει πόνο</a:t>
            </a:r>
          </a:p>
          <a:p>
            <a:pPr eaLnBrk="1" hangingPunct="1">
              <a:lnSpc>
                <a:spcPct val="80000"/>
              </a:lnSpc>
            </a:pPr>
            <a:r>
              <a:rPr lang="el-GR" altLang="el-GR"/>
              <a:t>Άποψη 3: Το έμβρυο μετράει ως πρόσωπο από τη στιγμή που γεννιέται</a:t>
            </a:r>
          </a:p>
          <a:p>
            <a:pPr eaLnBrk="1" hangingPunct="1">
              <a:lnSpc>
                <a:spcPct val="80000"/>
              </a:lnSpc>
            </a:pPr>
            <a:r>
              <a:rPr lang="el-GR" altLang="el-GR"/>
              <a:t>Άποψη 4: Το πρόσωπο υπάρχει από τη στιγμή που το βρέφος αρχίσει να έχει συνείδηση της ύπαρξής του</a:t>
            </a:r>
            <a:r>
              <a:rPr lang="en-GB" altLang="el-GR"/>
              <a:t> </a:t>
            </a:r>
          </a:p>
        </p:txBody>
      </p:sp>
    </p:spTree>
    <p:extLst>
      <p:ext uri="{BB962C8B-B14F-4D97-AF65-F5344CB8AC3E}">
        <p14:creationId xmlns:p14="http://schemas.microsoft.com/office/powerpoint/2010/main" val="14210390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50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981200" y="274639"/>
            <a:ext cx="8229600" cy="274637"/>
          </a:xfrm>
        </p:spPr>
        <p:txBody>
          <a:bodyPr>
            <a:normAutofit fontScale="90000"/>
          </a:bodyPr>
          <a:lstStyle/>
          <a:p>
            <a:pPr eaLnBrk="1" hangingPunct="1"/>
            <a:endParaRPr lang="el-GR" altLang="el-GR" sz="4000"/>
          </a:p>
        </p:txBody>
      </p:sp>
      <p:sp>
        <p:nvSpPr>
          <p:cNvPr id="28675" name="Rectangle 3"/>
          <p:cNvSpPr>
            <a:spLocks noGrp="1" noChangeArrowheads="1"/>
          </p:cNvSpPr>
          <p:nvPr>
            <p:ph type="body" idx="1"/>
          </p:nvPr>
        </p:nvSpPr>
        <p:spPr>
          <a:xfrm>
            <a:off x="1981200" y="836613"/>
            <a:ext cx="8229600" cy="5289550"/>
          </a:xfrm>
        </p:spPr>
        <p:txBody>
          <a:bodyPr/>
          <a:lstStyle/>
          <a:p>
            <a:pPr eaLnBrk="1" hangingPunct="1"/>
            <a:r>
              <a:rPr lang="el-GR" altLang="el-GR" smtClean="0"/>
              <a:t>Όμως, πάντα σκεφτόμαστε τα πιο δύσκολα ερωτήματα και αποφαινόμαστε ότι δεν υπάρχουν αποδείξεις στην ηθική, όπως συμβαίνει με την έκτρωση</a:t>
            </a:r>
          </a:p>
          <a:p>
            <a:pPr eaLnBrk="1" hangingPunct="1"/>
            <a:r>
              <a:rPr lang="el-GR" altLang="el-GR" smtClean="0"/>
              <a:t>Αλλά και στην επιστήμη υπάρχουν δύσκολα ερωτήματα που αποτελούν αντικείμενο διαφωνίας των επιστημόνων – δεν συμπεραίνουμε όμως ότι δεν υπάρχει απόδειξη, αλλά ότι δεν έχει βρεθεί ακόμα</a:t>
            </a:r>
            <a:r>
              <a:rPr lang="en-US" altLang="el-GR" smtClean="0"/>
              <a:t>.</a:t>
            </a:r>
            <a:endParaRPr lang="el-GR" altLang="el-GR" smtClean="0"/>
          </a:p>
          <a:p>
            <a:pPr eaLnBrk="1" hangingPunct="1"/>
            <a:r>
              <a:rPr lang="el-GR" altLang="el-GR" smtClean="0"/>
              <a:t>Αυτό μπορεί να ισχύει και στην ηθική</a:t>
            </a:r>
            <a:r>
              <a:rPr lang="en-US" altLang="el-GR" smtClean="0"/>
              <a:t>.</a:t>
            </a:r>
            <a:endParaRPr lang="en-GB" altLang="el-GR" smtClean="0"/>
          </a:p>
        </p:txBody>
      </p:sp>
    </p:spTree>
    <p:extLst>
      <p:ext uri="{BB962C8B-B14F-4D97-AF65-F5344CB8AC3E}">
        <p14:creationId xmlns:p14="http://schemas.microsoft.com/office/powerpoint/2010/main" val="42416001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4294967295"/>
          </p:nvPr>
        </p:nvSpPr>
        <p:spPr>
          <a:xfrm>
            <a:off x="2376488" y="404814"/>
            <a:ext cx="8291512" cy="6453187"/>
          </a:xfrm>
        </p:spPr>
        <p:txBody>
          <a:bodyPr/>
          <a:lstStyle/>
          <a:p>
            <a:pPr eaLnBrk="1" hangingPunct="1">
              <a:lnSpc>
                <a:spcPct val="80000"/>
              </a:lnSpc>
            </a:pPr>
            <a:r>
              <a:rPr lang="el-GR" altLang="el-GR"/>
              <a:t>Επίσης,</a:t>
            </a:r>
            <a:r>
              <a:rPr lang="en-GB" altLang="el-GR"/>
              <a:t> </a:t>
            </a:r>
            <a:r>
              <a:rPr lang="el-GR" altLang="el-GR"/>
              <a:t>συγχέουμε συχνά δύο πράγματα:</a:t>
            </a:r>
            <a:endParaRPr lang="en-GB" altLang="el-GR"/>
          </a:p>
          <a:p>
            <a:pPr lvl="1" eaLnBrk="1" hangingPunct="1">
              <a:lnSpc>
                <a:spcPct val="80000"/>
              </a:lnSpc>
            </a:pPr>
            <a:r>
              <a:rPr lang="el-GR" altLang="el-GR"/>
              <a:t>1) το να αποδείξουμε ότι μία γνώμη είναι σωστή</a:t>
            </a:r>
            <a:endParaRPr lang="en-GB" altLang="el-GR"/>
          </a:p>
          <a:p>
            <a:pPr lvl="1" eaLnBrk="1" hangingPunct="1">
              <a:lnSpc>
                <a:spcPct val="80000"/>
              </a:lnSpc>
            </a:pPr>
            <a:r>
              <a:rPr lang="el-GR" altLang="el-GR"/>
              <a:t>2) το να πείσουμε κάποιον να την αποδεχθεί ως σωστή</a:t>
            </a:r>
            <a:endParaRPr lang="en-GB" altLang="el-GR"/>
          </a:p>
          <a:p>
            <a:pPr eaLnBrk="1" hangingPunct="1">
              <a:lnSpc>
                <a:spcPct val="80000"/>
              </a:lnSpc>
            </a:pPr>
            <a:r>
              <a:rPr lang="el-GR" altLang="el-GR"/>
              <a:t>Αν κάποιος δεν πείθεται δεν σημαίνει απαραίτητα ότι το επιχείρημα είναι λανθασμένο ή η απόδειξη ανεπαρκής. Μπορεί απλά να σημαίνει ότι κάποιος συμπεριφέρεται παράλογα και δεν πείθεται</a:t>
            </a:r>
            <a:r>
              <a:rPr lang="en-US" altLang="el-GR"/>
              <a:t>.</a:t>
            </a:r>
            <a:endParaRPr lang="en-GB" altLang="el-GR"/>
          </a:p>
          <a:p>
            <a:pPr eaLnBrk="1" hangingPunct="1">
              <a:lnSpc>
                <a:spcPct val="80000"/>
              </a:lnSpc>
            </a:pPr>
            <a:r>
              <a:rPr lang="el-GR" altLang="el-GR"/>
              <a:t>Είναι πολύ συνηθισμένο στην ηθική να εμφανίζονται απόψεις που δεν υπακούουν στη λογική. Σε τελική ανάλυση, η ηθική μας ζητά συχνά να κάνουμε πράγματα που δεν θέλουμε </a:t>
            </a:r>
            <a:r>
              <a:rPr lang="en-US" altLang="el-GR"/>
              <a:t>,</a:t>
            </a:r>
            <a:r>
              <a:rPr lang="el-GR" altLang="el-GR"/>
              <a:t>και να είναι αναπόφευκτο κατά καιρούς να αποφεύγουμε να αντιμετωπίζουμε με λογική στις απαιτήσεις της.</a:t>
            </a:r>
            <a:endParaRPr lang="en-GB" altLang="el-GR"/>
          </a:p>
          <a:p>
            <a:pPr eaLnBrk="1" hangingPunct="1">
              <a:lnSpc>
                <a:spcPct val="80000"/>
              </a:lnSpc>
              <a:buFontTx/>
              <a:buNone/>
            </a:pPr>
            <a:r>
              <a:rPr lang="el-GR" altLang="el-GR"/>
              <a:t>	</a:t>
            </a:r>
            <a:endParaRPr lang="en-GB" altLang="el-GR" sz="2000">
              <a:solidFill>
                <a:schemeClr val="accent2"/>
              </a:solidFill>
            </a:endParaRPr>
          </a:p>
        </p:txBody>
      </p:sp>
    </p:spTree>
    <p:extLst>
      <p:ext uri="{BB962C8B-B14F-4D97-AF65-F5344CB8AC3E}">
        <p14:creationId xmlns:p14="http://schemas.microsoft.com/office/powerpoint/2010/main" val="36391292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662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TotalTime>
  <Words>1013</Words>
  <Application>Microsoft Office PowerPoint</Application>
  <PresentationFormat>Ευρεία οθόνη</PresentationFormat>
  <Paragraphs>74</Paragraphs>
  <Slides>18</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18</vt:i4>
      </vt:variant>
    </vt:vector>
  </HeadingPairs>
  <TitlesOfParts>
    <vt:vector size="22" baseType="lpstr">
      <vt:lpstr>Arial</vt:lpstr>
      <vt:lpstr>Calibri</vt:lpstr>
      <vt:lpstr>Calibri Light</vt:lpstr>
      <vt:lpstr>Θέμα του Office</vt:lpstr>
      <vt:lpstr>Παρουσίαση του PowerPoint</vt:lpstr>
      <vt:lpstr>Παράδειγμα: αποκάλυψη διάγνωσης</vt:lpstr>
      <vt:lpstr>Παρουσίαση του PowerPoint</vt:lpstr>
      <vt:lpstr>Παρουσίαση του PowerPoint</vt:lpstr>
      <vt:lpstr>Η παγίδα του σχετικισμού(η σχέση γνώσης –αλήθειας)</vt:lpstr>
      <vt:lpstr>Παράδειγμα: έκτρωση</vt:lpstr>
      <vt:lpstr>Πότε εντοπίζεται η αρχή ενός προσώπου;</vt:lpstr>
      <vt:lpstr>Παρουσίαση του PowerPoint</vt:lpstr>
      <vt:lpstr>Παρουσίαση του PowerPoint</vt:lpstr>
      <vt:lpstr>Παρουσίαση του PowerPoint</vt:lpstr>
      <vt:lpstr>Σύγκρουση ηθικών αξιών</vt:lpstr>
      <vt:lpstr>Τεχνικές Λήψης Αποφάσεων</vt:lpstr>
      <vt:lpstr>Λάθη κατά τη λήψη αποφάσεων</vt:lpstr>
      <vt:lpstr>Δίλημμα προς συζήτηση</vt:lpstr>
      <vt:lpstr>Κανένα δίλημμα δεν έχει λύση που  να τους ικανοποιεί όλους</vt:lpstr>
      <vt:lpstr>Παράδειγμα:</vt:lpstr>
      <vt:lpstr>Παράδειγμα: </vt:lpstr>
      <vt:lpstr>Παράδειγμα: παραβίαση κόκκινου</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19</cp:revision>
  <dcterms:created xsi:type="dcterms:W3CDTF">2016-05-17T08:52:59Z</dcterms:created>
  <dcterms:modified xsi:type="dcterms:W3CDTF">2021-03-11T20:24:57Z</dcterms:modified>
</cp:coreProperties>
</file>