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7" r:id="rId3"/>
    <p:sldId id="278" r:id="rId4"/>
    <p:sldId id="282" r:id="rId5"/>
    <p:sldId id="286" r:id="rId6"/>
    <p:sldId id="287" r:id="rId7"/>
    <p:sldId id="283" r:id="rId8"/>
    <p:sldId id="290" r:id="rId9"/>
    <p:sldId id="296" r:id="rId10"/>
    <p:sldId id="297" r:id="rId11"/>
    <p:sldId id="298" r:id="rId12"/>
    <p:sldId id="299" r:id="rId13"/>
    <p:sldId id="300" r:id="rId14"/>
    <p:sldId id="303" r:id="rId15"/>
    <p:sldId id="307" r:id="rId16"/>
    <p:sldId id="308" r:id="rId1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976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9992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2506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417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987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0243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1981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84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2686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6865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81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C1791-01C5-4EFB-876C-B749C95882CD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D1098-762A-456D-A1F4-C6E2FF9145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178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dirty="0" smtClean="0"/>
              <a:t>                  </a:t>
            </a:r>
            <a:endParaRPr lang="el-GR" dirty="0" smtClean="0"/>
          </a:p>
          <a:p>
            <a:pPr marL="0" indent="0">
              <a:buNone/>
            </a:pPr>
            <a:r>
              <a:rPr lang="el-GR" sz="3200" dirty="0" smtClean="0"/>
              <a:t>                 </a:t>
            </a:r>
            <a:r>
              <a:rPr lang="el-GR" sz="3200" dirty="0" smtClean="0"/>
              <a:t>        Ηθική </a:t>
            </a:r>
            <a:r>
              <a:rPr lang="el-GR" sz="3200" dirty="0" smtClean="0"/>
              <a:t>και Δεοντολογία </a:t>
            </a:r>
          </a:p>
          <a:p>
            <a:pPr marL="0" indent="0">
              <a:buNone/>
            </a:pPr>
            <a:endParaRPr lang="el-GR" sz="3200" dirty="0" smtClean="0"/>
          </a:p>
          <a:p>
            <a:pPr marL="0" indent="0">
              <a:buNone/>
            </a:pPr>
            <a:r>
              <a:rPr lang="el-GR" sz="3200" dirty="0" smtClean="0"/>
              <a:t>                                 </a:t>
            </a:r>
            <a:r>
              <a:rPr lang="el-GR" sz="3200" dirty="0"/>
              <a:t> </a:t>
            </a:r>
            <a:r>
              <a:rPr lang="el-GR" sz="3200" dirty="0" smtClean="0"/>
              <a:t> Ορισμός</a:t>
            </a:r>
          </a:p>
          <a:p>
            <a:pPr marL="0" indent="0">
              <a:buNone/>
            </a:pP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3842540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Ηθικές αξίες</a:t>
            </a:r>
          </a:p>
        </p:txBody>
      </p:sp>
      <p:sp>
        <p:nvSpPr>
          <p:cNvPr id="55299" name="Θέση περιεχομένου 2"/>
          <p:cNvSpPr>
            <a:spLocks noGrp="1"/>
          </p:cNvSpPr>
          <p:nvPr>
            <p:ph idx="1"/>
          </p:nvPr>
        </p:nvSpPr>
        <p:spPr>
          <a:xfrm>
            <a:off x="1981200" y="1600200"/>
            <a:ext cx="8362950" cy="4997450"/>
          </a:xfrm>
        </p:spPr>
        <p:txBody>
          <a:bodyPr/>
          <a:lstStyle/>
          <a:p>
            <a:pPr marL="0" indent="0">
              <a:buNone/>
            </a:pPr>
            <a:endParaRPr lang="el-GR" altLang="el-GR" smtClean="0"/>
          </a:p>
          <a:p>
            <a:pPr marL="0" indent="0">
              <a:buNone/>
            </a:pPr>
            <a:r>
              <a:rPr lang="el-GR" altLang="el-GR" smtClean="0"/>
              <a:t>1.Ηθικής φύσεως</a:t>
            </a:r>
          </a:p>
          <a:p>
            <a:pPr marL="0" indent="0">
              <a:buNone/>
            </a:pPr>
            <a:r>
              <a:rPr lang="el-GR" altLang="el-GR" smtClean="0"/>
              <a:t>Εκπηγάζουν από σημαντικά ηθικά συμφέροντα όπως η ζωή,η ελευθερία,το αυτεξούσιο,η ευημερία,η ευεξία.</a:t>
            </a:r>
          </a:p>
          <a:p>
            <a:pPr marL="0" indent="0">
              <a:buNone/>
            </a:pPr>
            <a:r>
              <a:rPr lang="el-GR" altLang="el-GR" smtClean="0"/>
              <a:t>2.Μη ηθικής φύσεως </a:t>
            </a:r>
          </a:p>
          <a:p>
            <a:pPr marL="0" indent="0">
              <a:buNone/>
            </a:pPr>
            <a:r>
              <a:rPr lang="el-GR" altLang="el-GR" smtClean="0"/>
              <a:t>Είναι θέματα αισθητικής,αποδοτικότητας,ρουτίνας και επαγγελματικών οδηγιών.</a:t>
            </a:r>
          </a:p>
        </p:txBody>
      </p:sp>
    </p:spTree>
    <p:extLst>
      <p:ext uri="{BB962C8B-B14F-4D97-AF65-F5344CB8AC3E}">
        <p14:creationId xmlns:p14="http://schemas.microsoft.com/office/powerpoint/2010/main" val="1300043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Πολιτισμικές αξίες</a:t>
            </a:r>
          </a:p>
        </p:txBody>
      </p:sp>
      <p:sp>
        <p:nvSpPr>
          <p:cNvPr id="56323" name="Θέση περιεχομένου 2"/>
          <p:cNvSpPr>
            <a:spLocks noGrp="1"/>
          </p:cNvSpPr>
          <p:nvPr>
            <p:ph idx="1"/>
          </p:nvPr>
        </p:nvSpPr>
        <p:spPr>
          <a:xfrm>
            <a:off x="1981201" y="1600200"/>
            <a:ext cx="8435975" cy="5257800"/>
          </a:xfrm>
        </p:spPr>
        <p:txBody>
          <a:bodyPr/>
          <a:lstStyle/>
          <a:p>
            <a:r>
              <a:rPr lang="el-GR" altLang="el-GR" smtClean="0"/>
              <a:t>Οι αξίες που είναι αποδεκτές και επικρατούν σε συγκεκριμένη πολιτισμική ομάδα.</a:t>
            </a:r>
          </a:p>
          <a:p>
            <a:r>
              <a:rPr lang="el-GR" altLang="el-GR" smtClean="0"/>
              <a:t>Κουλτούρα –έθιμα –παραδόσεις</a:t>
            </a:r>
          </a:p>
          <a:p>
            <a:r>
              <a:rPr lang="el-GR" altLang="el-GR" smtClean="0"/>
              <a:t>Όλες οι κουλτούρες έχουν κάποιο ηθικό σύστημα,ηθικές αξίες, πεπιθήσεις,για το τι είναι σωστή ή λάθος συμπεριφορά.</a:t>
            </a:r>
          </a:p>
          <a:p>
            <a:r>
              <a:rPr lang="el-GR" altLang="el-GR" smtClean="0"/>
              <a:t>Έχουν αξίες σχετικά με την υγεία,την αρρώστια,παροχή φροντίδας,προαγωγή υγείας. </a:t>
            </a:r>
          </a:p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512526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Πολιτισμικές αξίες</a:t>
            </a:r>
          </a:p>
        </p:txBody>
      </p:sp>
      <p:sp>
        <p:nvSpPr>
          <p:cNvPr id="57347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Άλλες κουλτούρες δίνουν αξία στην κυριαρχία του ατόμου να κάνει τις επιλογές του χωρίς την παρέμβαση άλλων.</a:t>
            </a:r>
          </a:p>
          <a:p>
            <a:r>
              <a:rPr lang="el-GR" altLang="el-GR" smtClean="0"/>
              <a:t>Άλλες δίνουν αξία στην οικογένεια(συλλογική ευθύνη)</a:t>
            </a:r>
          </a:p>
          <a:p>
            <a:r>
              <a:rPr lang="el-GR" altLang="el-GR" smtClean="0"/>
              <a:t>Άλλες στην φυσική άσκηση.</a:t>
            </a:r>
          </a:p>
        </p:txBody>
      </p:sp>
    </p:spTree>
    <p:extLst>
      <p:ext uri="{BB962C8B-B14F-4D97-AF65-F5344CB8AC3E}">
        <p14:creationId xmlns:p14="http://schemas.microsoft.com/office/powerpoint/2010/main" val="788288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Θρησκευτικές αξίες</a:t>
            </a:r>
          </a:p>
        </p:txBody>
      </p:sp>
      <p:sp>
        <p:nvSpPr>
          <p:cNvPr id="5837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Λειτουργούν στο άτομο ασυνείδητα και δεν μπορούν να αμφισβητηθούν.</a:t>
            </a:r>
          </a:p>
          <a:p>
            <a:r>
              <a:rPr lang="el-GR" altLang="el-GR" smtClean="0"/>
              <a:t>Π.χ Πεποιθήσεις για τη ζωή,τον θάνατο,τη μετά θάνατον ζωή.</a:t>
            </a:r>
          </a:p>
        </p:txBody>
      </p:sp>
    </p:spTree>
    <p:extLst>
      <p:ext uri="{BB962C8B-B14F-4D97-AF65-F5344CB8AC3E}">
        <p14:creationId xmlns:p14="http://schemas.microsoft.com/office/powerpoint/2010/main" val="333400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Προσωπικές αξίες</a:t>
            </a:r>
          </a:p>
        </p:txBody>
      </p:sp>
      <p:sp>
        <p:nvSpPr>
          <p:cNvPr id="5939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Αφορούν πεποιθήσεις ,στάσεις ,πρότυπα και ιδανικά του ατόμου που καθοδηγούν την συμπεριφορά και το πώς το άτομο βιώνει τη ζωή.</a:t>
            </a:r>
          </a:p>
        </p:txBody>
      </p:sp>
    </p:spTree>
    <p:extLst>
      <p:ext uri="{BB962C8B-B14F-4D97-AF65-F5344CB8AC3E}">
        <p14:creationId xmlns:p14="http://schemas.microsoft.com/office/powerpoint/2010/main" val="665830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Επαγγελματικές αξίες</a:t>
            </a:r>
          </a:p>
        </p:txBody>
      </p:sp>
      <p:sp>
        <p:nvSpPr>
          <p:cNvPr id="6041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Είναι συμφωνημένα πρότυπα που υποστηρίζονται από μια επαγγελματική ομάδα.</a:t>
            </a:r>
          </a:p>
          <a:p>
            <a:r>
              <a:rPr lang="el-GR" altLang="el-GR" smtClean="0"/>
              <a:t>Για τους Νοσηλευτές επαγγελματικοί κώδικες είναι ο κώδικας Ηθικής για Νοσηλευτές του </a:t>
            </a:r>
            <a:r>
              <a:rPr lang="en-US" altLang="el-GR" smtClean="0"/>
              <a:t>ICN.</a:t>
            </a: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57403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Σύγκρουση αξιών</a:t>
            </a:r>
          </a:p>
        </p:txBody>
      </p:sp>
      <p:sp>
        <p:nvSpPr>
          <p:cNvPr id="6144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Όταν οι αξίες συγκρούονται μεταξύ τους</a:t>
            </a:r>
          </a:p>
          <a:p>
            <a:r>
              <a:rPr lang="el-GR" altLang="el-GR" smtClean="0"/>
              <a:t>Ο Νοσηλευτής οφείλει να σέβεται τις αξίες των άλλων και να εξισορροπεί τα δικαιώματα των ασθενών με τα επαγγελματικά καθήκοντα.</a:t>
            </a:r>
          </a:p>
        </p:txBody>
      </p:sp>
    </p:spTree>
    <p:extLst>
      <p:ext uri="{BB962C8B-B14F-4D97-AF65-F5344CB8AC3E}">
        <p14:creationId xmlns:p14="http://schemas.microsoft.com/office/powerpoint/2010/main" val="2208960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       ΗΘΙΚΗ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l-GR" dirty="0" smtClean="0"/>
              <a:t>   1.Ηθική σύμφωνα με ένα γενικό ορισμό είναι η ικανότητα του </a:t>
            </a:r>
          </a:p>
          <a:p>
            <a:pPr marL="0" indent="0" algn="just">
              <a:buNone/>
            </a:pPr>
            <a:r>
              <a:rPr lang="el-GR" dirty="0"/>
              <a:t> </a:t>
            </a:r>
            <a:r>
              <a:rPr lang="el-GR" dirty="0" smtClean="0"/>
              <a:t>      ατόμου  να αξιολογεί τις πράξεις του, να διακρίνει το «καλό» </a:t>
            </a:r>
          </a:p>
          <a:p>
            <a:pPr marL="0" indent="0" algn="just">
              <a:buNone/>
            </a:pPr>
            <a:r>
              <a:rPr lang="el-GR" dirty="0" smtClean="0"/>
              <a:t>       από το «κακό» και να </a:t>
            </a:r>
            <a:r>
              <a:rPr lang="el-GR" dirty="0" err="1" smtClean="0"/>
              <a:t>δρά</a:t>
            </a:r>
            <a:r>
              <a:rPr lang="el-GR" dirty="0" smtClean="0"/>
              <a:t> αποβλέποντας προς το «καλό».</a:t>
            </a:r>
          </a:p>
          <a:p>
            <a:pPr marL="0" indent="0" algn="just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l-GR" dirty="0" smtClean="0"/>
              <a:t>    2.Εσωτερική κατάσταση στάσεων, κινήτρων και συναισθημάτων η </a:t>
            </a:r>
          </a:p>
          <a:p>
            <a:pPr marL="0" indent="0" algn="just">
              <a:buNone/>
            </a:pPr>
            <a:r>
              <a:rPr lang="el-GR" dirty="0"/>
              <a:t> </a:t>
            </a:r>
            <a:r>
              <a:rPr lang="el-GR" dirty="0" smtClean="0"/>
              <a:t>       οποία προσδίδει ένα σταθερό προσανατολισμό τόσο στην </a:t>
            </a:r>
          </a:p>
          <a:p>
            <a:pPr marL="0" indent="0" algn="just">
              <a:buNone/>
            </a:pPr>
            <a:r>
              <a:rPr lang="el-GR" dirty="0"/>
              <a:t> </a:t>
            </a:r>
            <a:r>
              <a:rPr lang="el-GR" dirty="0" smtClean="0"/>
              <a:t>       πρόθεση όσο και στην εκφ</a:t>
            </a:r>
            <a:r>
              <a:rPr lang="el-GR" dirty="0"/>
              <a:t>ρ</a:t>
            </a:r>
            <a:r>
              <a:rPr lang="el-GR" dirty="0" smtClean="0"/>
              <a:t>ασμένη συμπεριφορά του ατόμου προς </a:t>
            </a:r>
          </a:p>
          <a:p>
            <a:pPr marL="0" indent="0" algn="just">
              <a:buNone/>
            </a:pPr>
            <a:r>
              <a:rPr lang="el-GR" dirty="0"/>
              <a:t> </a:t>
            </a:r>
            <a:r>
              <a:rPr lang="el-GR" dirty="0" smtClean="0"/>
              <a:t>       τις αξίες που αποσκοπούν να διασφαλίσουν τα ανθρώπινα </a:t>
            </a:r>
          </a:p>
          <a:p>
            <a:pPr marL="0" indent="0" algn="just">
              <a:buNone/>
            </a:pPr>
            <a:r>
              <a:rPr lang="el-GR" dirty="0"/>
              <a:t> </a:t>
            </a:r>
            <a:r>
              <a:rPr lang="el-GR" dirty="0" smtClean="0"/>
              <a:t>       δικαιώματα και την κοινωνική ευημερία.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4625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ΑΝΑΠΤΥΞΗ ΗΘΙΚΗΣ ΙΚΑΝΟΤΗΤΑΣ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 smtClean="0"/>
              <a:t>  - Ξεκινά από τη συμμόρφωση-πειθαρχία σε εξωτερικά </a:t>
            </a:r>
          </a:p>
          <a:p>
            <a:pPr marL="0" indent="0" algn="just">
              <a:buNone/>
            </a:pPr>
            <a:r>
              <a:rPr lang="el-GR" dirty="0"/>
              <a:t> </a:t>
            </a:r>
            <a:r>
              <a:rPr lang="el-GR" dirty="0" smtClean="0"/>
              <a:t>   επιβαλλόμενους κανόνες ή μαθημένα πρότυπα, για να εξελιχθεί </a:t>
            </a:r>
          </a:p>
          <a:p>
            <a:pPr marL="0" indent="0" algn="just">
              <a:buNone/>
            </a:pPr>
            <a:r>
              <a:rPr lang="el-GR" dirty="0"/>
              <a:t> </a:t>
            </a:r>
            <a:r>
              <a:rPr lang="el-GR" dirty="0" smtClean="0"/>
              <a:t>   μέχρι το επίπεδο της συνειδητής ηθικής επιλογής και του </a:t>
            </a:r>
          </a:p>
          <a:p>
            <a:pPr marL="0" indent="0" algn="just">
              <a:buNone/>
            </a:pPr>
            <a:r>
              <a:rPr lang="el-GR" dirty="0"/>
              <a:t> </a:t>
            </a:r>
            <a:r>
              <a:rPr lang="el-GR" dirty="0" smtClean="0"/>
              <a:t>   </a:t>
            </a:r>
            <a:r>
              <a:rPr lang="el-GR" dirty="0" err="1" smtClean="0"/>
              <a:t>αναστοχασμού</a:t>
            </a:r>
            <a:r>
              <a:rPr lang="el-GR" dirty="0" smtClean="0"/>
              <a:t>.</a:t>
            </a:r>
          </a:p>
          <a:p>
            <a:pPr marL="0" indent="0" algn="just">
              <a:buNone/>
            </a:pPr>
            <a:r>
              <a:rPr lang="el-GR" dirty="0"/>
              <a:t> </a:t>
            </a:r>
            <a:r>
              <a:rPr lang="el-GR" dirty="0" smtClean="0"/>
              <a:t> - Η ψυχοδυναμική προσέγγιση, τοποθετεί την αφετηρία της ηθικής</a:t>
            </a:r>
          </a:p>
          <a:p>
            <a:pPr marL="0" indent="0" algn="just">
              <a:buNone/>
            </a:pPr>
            <a:r>
              <a:rPr lang="el-GR" dirty="0"/>
              <a:t> </a:t>
            </a:r>
            <a:r>
              <a:rPr lang="el-GR" dirty="0" smtClean="0"/>
              <a:t>   στη χρονική περίοδο που αναπτύσσεται το υπερεγώ(5-6 ετών) στη </a:t>
            </a:r>
          </a:p>
          <a:p>
            <a:pPr marL="0" indent="0" algn="just">
              <a:buNone/>
            </a:pPr>
            <a:r>
              <a:rPr lang="el-GR" dirty="0"/>
              <a:t> </a:t>
            </a:r>
            <a:r>
              <a:rPr lang="el-GR" dirty="0" smtClean="0"/>
              <a:t>   βάση της ενοχής που νιώθει το παιδί απέναντι στις διάφορες</a:t>
            </a:r>
          </a:p>
          <a:p>
            <a:pPr marL="0" indent="0" algn="just">
              <a:buNone/>
            </a:pPr>
            <a:r>
              <a:rPr lang="el-GR"/>
              <a:t> </a:t>
            </a:r>
            <a:r>
              <a:rPr lang="el-GR" smtClean="0"/>
              <a:t>   απαγορευμένες </a:t>
            </a:r>
            <a:r>
              <a:rPr lang="el-GR" dirty="0" smtClean="0"/>
              <a:t>πράξεις.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1165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</a:t>
            </a:r>
            <a:r>
              <a:rPr lang="en-US" dirty="0" smtClean="0"/>
              <a:t>Freud</a:t>
            </a:r>
            <a:r>
              <a:rPr lang="el-GR" dirty="0" smtClean="0"/>
              <a:t> αναγνωρίζει ότι η ουσιαστικ</a:t>
            </a:r>
            <a:r>
              <a:rPr lang="el-GR" dirty="0"/>
              <a:t>ή</a:t>
            </a:r>
            <a:r>
              <a:rPr lang="el-GR" dirty="0" smtClean="0"/>
              <a:t> ηθική ικανότητα έγκειται στη δυνατότητα του ατόμου να στοχάζεται.</a:t>
            </a:r>
          </a:p>
          <a:p>
            <a:endParaRPr lang="el-GR" dirty="0"/>
          </a:p>
          <a:p>
            <a:r>
              <a:rPr lang="el-GR" dirty="0" err="1"/>
              <a:t>Α</a:t>
            </a:r>
            <a:r>
              <a:rPr lang="el-GR" dirty="0" err="1" smtClean="0"/>
              <a:t>ναστοχασμός</a:t>
            </a:r>
            <a:r>
              <a:rPr lang="el-GR" dirty="0" smtClean="0"/>
              <a:t> είναι η ικανότητα του ατόμου να κατανοεί τις εμπειρίες του ,να προχωρά σε </a:t>
            </a:r>
            <a:r>
              <a:rPr lang="el-GR" dirty="0" err="1" smtClean="0"/>
              <a:t>αυτοαξιολόγηση</a:t>
            </a:r>
            <a:r>
              <a:rPr lang="el-GR" dirty="0" smtClean="0"/>
              <a:t> και να τροποποιεί  ανάλογα  τις σκέψεις του, τη συμπεριφορά του (</a:t>
            </a:r>
            <a:r>
              <a:rPr lang="el-GR" dirty="0" err="1" smtClean="0"/>
              <a:t>π.χ</a:t>
            </a:r>
            <a:r>
              <a:rPr lang="el-GR" dirty="0" smtClean="0"/>
              <a:t> συνεργασία, ειρηνική επίλυση συγκρούσεων </a:t>
            </a:r>
            <a:r>
              <a:rPr lang="el-GR" dirty="0" err="1" smtClean="0"/>
              <a:t>κ.λ.π</a:t>
            </a:r>
            <a:r>
              <a:rPr lang="el-GR" dirty="0" smtClean="0"/>
              <a:t>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9868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ΛΗΨΗ ΗΘΙΚΩΝ ΑΠΟΦΑΣΕΩΝ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   -Αποτελεί ένα από τα σημαντικότερα στοιχεία των επαγγελματιών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υγείας.</a:t>
            </a:r>
          </a:p>
          <a:p>
            <a:pPr>
              <a:buFontTx/>
              <a:buChar char="-"/>
            </a:pPr>
            <a:r>
              <a:rPr lang="el-GR" dirty="0" smtClean="0"/>
              <a:t>Προϋποθέτει όχι μόνο καλή γνώση του κώδικα δεοντολογίας</a:t>
            </a:r>
          </a:p>
          <a:p>
            <a:pPr marL="0" indent="0">
              <a:buNone/>
            </a:pPr>
            <a:r>
              <a:rPr lang="el-GR" dirty="0" smtClean="0"/>
              <a:t>   (Νοσηλευτή),αλλά και ανάπτυξη διευρυμένης ηθικής φαντασίας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για αναζήτηση σφαιρικών λύσεων στα ηθικά διλήμματα.</a:t>
            </a:r>
          </a:p>
          <a:p>
            <a:pPr marL="0" indent="0">
              <a:buNone/>
            </a:pPr>
            <a:r>
              <a:rPr lang="el-GR" dirty="0" smtClean="0"/>
              <a:t>-Σε περίπλοκες καταστάσεις όπου ο επαγγελματίας υγείας χρειάζεται να αποφασίσει γρήγορα για ένα άρρωστο ,ο φόρτος εργασίας, η πίεση για αποτελεσματικότητα, το θεσμικό πλαίσιο, οι περιορισμένοι διαθέσιμοι πόροι δυσκολεύουν στη λήψη κάποιας ηθικής απόφασης.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9850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δεοντολογικές αρχές των επαγγελμάτων υγείας έχουν ως βασικό γνώμονα </a:t>
            </a:r>
            <a:r>
              <a:rPr lang="el-GR" smtClean="0"/>
              <a:t>την ευεργεσία </a:t>
            </a:r>
            <a:r>
              <a:rPr lang="el-GR" dirty="0" smtClean="0"/>
              <a:t>/ «το καλό » του αρρώστου.</a:t>
            </a:r>
          </a:p>
          <a:p>
            <a:r>
              <a:rPr lang="el-GR" dirty="0" smtClean="0"/>
              <a:t>Βασικές δεοντολογικές αρχές είναι η αυτονομία του </a:t>
            </a:r>
            <a:r>
              <a:rPr lang="el-GR" dirty="0" err="1" smtClean="0"/>
              <a:t>ατόμου,η</a:t>
            </a:r>
            <a:r>
              <a:rPr lang="el-GR" dirty="0" smtClean="0"/>
              <a:t> αξιοπρέπεια, η </a:t>
            </a:r>
            <a:r>
              <a:rPr lang="el-GR" dirty="0" err="1" smtClean="0"/>
              <a:t>ιδιωτικότητα</a:t>
            </a:r>
            <a:r>
              <a:rPr lang="el-GR" dirty="0" smtClean="0"/>
              <a:t>, η ισότητα ,η ειλικρίνεια, η εμπιστοσύνη</a:t>
            </a:r>
          </a:p>
          <a:p>
            <a:pPr marL="0" indent="0">
              <a:buNone/>
            </a:pPr>
            <a:r>
              <a:rPr lang="el-GR" dirty="0" smtClean="0"/>
              <a:t>    </a:t>
            </a:r>
            <a:r>
              <a:rPr lang="el-GR" dirty="0" err="1"/>
              <a:t>κ</a:t>
            </a:r>
            <a:r>
              <a:rPr lang="el-GR" dirty="0" err="1" smtClean="0"/>
              <a:t>.λ.π</a:t>
            </a:r>
            <a:r>
              <a:rPr lang="el-GR" dirty="0" smtClean="0"/>
              <a:t>.</a:t>
            </a:r>
          </a:p>
          <a:p>
            <a:r>
              <a:rPr lang="el-GR" dirty="0" smtClean="0"/>
              <a:t>Η γνώση του κώδικα δεοντολογίας από τον επαγγελματία υγείας δεν αρκεί για την αντιμετώπιση προβλημάτων. Πρέπει να διαθέτει δημιουργική σκέψη και να βλέπει σφαιρικά τις καταστάσεις.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92590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Ο </a:t>
            </a:r>
            <a:r>
              <a:rPr lang="en-US" dirty="0" smtClean="0"/>
              <a:t>Piaget</a:t>
            </a:r>
            <a:r>
              <a:rPr lang="el-GR" dirty="0" smtClean="0"/>
              <a:t> λέει ότι </a:t>
            </a:r>
            <a:r>
              <a:rPr lang="en-US" dirty="0" smtClean="0"/>
              <a:t> </a:t>
            </a:r>
            <a:r>
              <a:rPr lang="el-GR" dirty="0" smtClean="0"/>
              <a:t>το παιδί εξελίσσεται από την ετερόνομη ηθική(η τήρηση των ηθικών κανόνων εκλαμβάνεται ως υπακοή) προς την αυτόνομη ηθική (9ο έτος) όπου το παιδί μπορεί να αντιληφθεί τη λειτουργικότητα των ηθικών κανόνων.</a:t>
            </a:r>
            <a:endParaRPr lang="en-US" dirty="0" smtClean="0"/>
          </a:p>
          <a:p>
            <a:r>
              <a:rPr lang="el-GR" dirty="0"/>
              <a:t> </a:t>
            </a:r>
            <a:r>
              <a:rPr lang="el-GR" dirty="0" smtClean="0"/>
              <a:t>Άλλη προσέγγιση είναι η </a:t>
            </a:r>
            <a:r>
              <a:rPr lang="el-GR" dirty="0" err="1" smtClean="0"/>
              <a:t>ενσυναίσθηση</a:t>
            </a:r>
            <a:r>
              <a:rPr lang="el-GR" dirty="0" smtClean="0"/>
              <a:t> που ξεκινά από τις συναισθηματικές συναλλαγές του βρέφους με το άτομο που το φροντίζει και οδηγεί σταδιακά στην ανάπτυξη των γνωστικών δεξιοτήτων.</a:t>
            </a:r>
          </a:p>
          <a:p>
            <a:r>
              <a:rPr lang="el-GR" dirty="0" smtClean="0"/>
              <a:t>Άλλη προσέγγιση λέει ότι η ηθική συμπεριφορά καθορίζεται από τις κοινωνικές ομάδες όπου εντάσσονται κάποια άτομα(επαγγελματικές ,θρησκευτικές, ιδεολογικές </a:t>
            </a:r>
            <a:r>
              <a:rPr lang="el-GR" dirty="0" err="1" smtClean="0"/>
              <a:t>κ.λ.π</a:t>
            </a:r>
            <a:r>
              <a:rPr lang="el-GR" dirty="0" smtClean="0"/>
              <a:t>) και διαφοροποιούνται από τις άλλες ομάδες.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0682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5325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4400"/>
              <a:t>          ΗΘΙΚΕΣ ΑΞΙΕΣ</a:t>
            </a:r>
          </a:p>
        </p:txBody>
      </p:sp>
    </p:spTree>
    <p:extLst>
      <p:ext uri="{BB962C8B-B14F-4D97-AF65-F5344CB8AC3E}">
        <p14:creationId xmlns:p14="http://schemas.microsoft.com/office/powerpoint/2010/main" val="797300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Ηθικές αξίες</a:t>
            </a:r>
            <a:br>
              <a:rPr lang="el-GR" altLang="el-GR" smtClean="0"/>
            </a:br>
            <a:endParaRPr lang="el-GR" altLang="el-GR" smtClean="0"/>
          </a:p>
        </p:txBody>
      </p:sp>
      <p:sp>
        <p:nvSpPr>
          <p:cNvPr id="54275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altLang="el-GR" smtClean="0"/>
              <a:t>Οι αξίες εκπηγάζουν από πολλές πηγές:</a:t>
            </a:r>
          </a:p>
          <a:p>
            <a:pPr marL="0" indent="0">
              <a:buNone/>
            </a:pPr>
            <a:r>
              <a:rPr lang="el-GR" altLang="el-GR" smtClean="0"/>
              <a:t>-Κουλτούρα του ατόμου</a:t>
            </a:r>
          </a:p>
          <a:p>
            <a:pPr marL="0" indent="0">
              <a:buNone/>
            </a:pPr>
            <a:r>
              <a:rPr lang="el-GR" altLang="el-GR" smtClean="0"/>
              <a:t>-Οικογένεια</a:t>
            </a:r>
          </a:p>
          <a:p>
            <a:pPr marL="0" indent="0">
              <a:buNone/>
            </a:pPr>
            <a:r>
              <a:rPr lang="el-GR" altLang="el-GR" smtClean="0"/>
              <a:t>-Συνάδελφοι</a:t>
            </a:r>
          </a:p>
          <a:p>
            <a:pPr marL="0" indent="0">
              <a:buNone/>
            </a:pPr>
            <a:r>
              <a:rPr lang="el-GR" altLang="el-GR" smtClean="0"/>
              <a:t>-Εργασιακό περιβάλλον</a:t>
            </a:r>
          </a:p>
          <a:p>
            <a:pPr marL="0" indent="0">
              <a:buNone/>
            </a:pPr>
            <a:r>
              <a:rPr lang="el-GR" altLang="el-GR" smtClean="0"/>
              <a:t>Εκφράζονται με το λόγο ή με τα πρότυπα συμπεριφοράς</a:t>
            </a:r>
          </a:p>
          <a:p>
            <a:pPr marL="0" indent="0">
              <a:buNone/>
            </a:pPr>
            <a:r>
              <a:rPr lang="el-GR" altLang="el-GR" smtClean="0"/>
              <a:t>Οι αξίες κινητοποιούν τις επιλογές και τις αποφάσεις του ατόμου.</a:t>
            </a:r>
          </a:p>
          <a:p>
            <a:pPr marL="0" indent="0">
              <a:buNone/>
            </a:pPr>
            <a:endParaRPr lang="el-GR" altLang="el-GR" smtClean="0"/>
          </a:p>
          <a:p>
            <a:pPr marL="0" indent="0">
              <a:buNone/>
            </a:pPr>
            <a:r>
              <a:rPr lang="el-GR" altLang="el-GR" smtClean="0"/>
              <a:t>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57701965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721</Words>
  <Application>Microsoft Office PowerPoint</Application>
  <PresentationFormat>Ευρεία οθόνη</PresentationFormat>
  <Paragraphs>77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Θέμα του Office</vt:lpstr>
      <vt:lpstr>Παρουσίαση του PowerPoint</vt:lpstr>
      <vt:lpstr>                          ΗΘΙΚΗ</vt:lpstr>
      <vt:lpstr>             ΑΝΑΠΤΥΞΗ ΗΘΙΚΗΣ ΙΚΑΝΟΤΗΤΑΣ</vt:lpstr>
      <vt:lpstr>Παρουσίαση του PowerPoint</vt:lpstr>
      <vt:lpstr>               ΛΗΨΗ ΗΘΙΚΩΝ ΑΠΟΦΑΣΕΩΝ</vt:lpstr>
      <vt:lpstr>Παρουσίαση του PowerPoint</vt:lpstr>
      <vt:lpstr>Παρουσίαση του PowerPoint</vt:lpstr>
      <vt:lpstr>Παρουσίαση του PowerPoint</vt:lpstr>
      <vt:lpstr>Ηθικές αξίες </vt:lpstr>
      <vt:lpstr>Ηθικές αξίες</vt:lpstr>
      <vt:lpstr>Πολιτισμικές αξίες</vt:lpstr>
      <vt:lpstr>Πολιτισμικές αξίες</vt:lpstr>
      <vt:lpstr>Θρησκευτικές αξίες</vt:lpstr>
      <vt:lpstr>Προσωπικές αξίες</vt:lpstr>
      <vt:lpstr>Επαγγελματικές αξίες</vt:lpstr>
      <vt:lpstr>Σύγκρουση αξιών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76</cp:revision>
  <dcterms:created xsi:type="dcterms:W3CDTF">2016-05-17T08:52:59Z</dcterms:created>
  <dcterms:modified xsi:type="dcterms:W3CDTF">2021-02-17T20:16:45Z</dcterms:modified>
</cp:coreProperties>
</file>