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5" d="100"/>
          <a:sy n="85" d="100"/>
        </p:scale>
        <p:origin x="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75C5F57-BFF0-47E4-8297-0E546CD9C4F5}" type="datetimeFigureOut">
              <a:rPr lang="el-GR" smtClean="0"/>
              <a:t>9/5/2020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CCF319D-8B70-4229-AB5A-30CB18F0ECF4}" type="slidenum">
              <a:rPr lang="el-GR" smtClean="0"/>
              <a:t>‹#›</a:t>
            </a:fld>
            <a:endParaRPr lang="el-GR"/>
          </a:p>
        </p:txBody>
      </p:sp>
    </p:spTree>
    <p:extLst>
      <p:ext uri="{BB962C8B-B14F-4D97-AF65-F5344CB8AC3E}">
        <p14:creationId xmlns:p14="http://schemas.microsoft.com/office/powerpoint/2010/main" val="257337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75C5F57-BFF0-47E4-8297-0E546CD9C4F5}" type="datetimeFigureOut">
              <a:rPr lang="el-GR" smtClean="0"/>
              <a:t>9/5/2020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CCF319D-8B70-4229-AB5A-30CB18F0ECF4}" type="slidenum">
              <a:rPr lang="el-GR" smtClean="0"/>
              <a:t>‹#›</a:t>
            </a:fld>
            <a:endParaRPr lang="el-GR"/>
          </a:p>
        </p:txBody>
      </p:sp>
    </p:spTree>
    <p:extLst>
      <p:ext uri="{BB962C8B-B14F-4D97-AF65-F5344CB8AC3E}">
        <p14:creationId xmlns:p14="http://schemas.microsoft.com/office/powerpoint/2010/main" val="3624596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75C5F57-BFF0-47E4-8297-0E546CD9C4F5}" type="datetimeFigureOut">
              <a:rPr lang="el-GR" smtClean="0"/>
              <a:t>9/5/2020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CCF319D-8B70-4229-AB5A-30CB18F0ECF4}" type="slidenum">
              <a:rPr lang="el-GR" smtClean="0"/>
              <a:t>‹#›</a:t>
            </a:fld>
            <a:endParaRPr lang="el-GR"/>
          </a:p>
        </p:txBody>
      </p:sp>
    </p:spTree>
    <p:extLst>
      <p:ext uri="{BB962C8B-B14F-4D97-AF65-F5344CB8AC3E}">
        <p14:creationId xmlns:p14="http://schemas.microsoft.com/office/powerpoint/2010/main" val="267308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75C5F57-BFF0-47E4-8297-0E546CD9C4F5}" type="datetimeFigureOut">
              <a:rPr lang="el-GR" smtClean="0"/>
              <a:t>9/5/2020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CCF319D-8B70-4229-AB5A-30CB18F0ECF4}" type="slidenum">
              <a:rPr lang="el-GR" smtClean="0"/>
              <a:t>‹#›</a:t>
            </a:fld>
            <a:endParaRPr lang="el-GR"/>
          </a:p>
        </p:txBody>
      </p:sp>
    </p:spTree>
    <p:extLst>
      <p:ext uri="{BB962C8B-B14F-4D97-AF65-F5344CB8AC3E}">
        <p14:creationId xmlns:p14="http://schemas.microsoft.com/office/powerpoint/2010/main" val="2009085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875C5F57-BFF0-47E4-8297-0E546CD9C4F5}" type="datetimeFigureOut">
              <a:rPr lang="el-GR" smtClean="0"/>
              <a:t>9/5/2020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CCF319D-8B70-4229-AB5A-30CB18F0ECF4}" type="slidenum">
              <a:rPr lang="el-GR" smtClean="0"/>
              <a:t>‹#›</a:t>
            </a:fld>
            <a:endParaRPr lang="el-GR"/>
          </a:p>
        </p:txBody>
      </p:sp>
    </p:spTree>
    <p:extLst>
      <p:ext uri="{BB962C8B-B14F-4D97-AF65-F5344CB8AC3E}">
        <p14:creationId xmlns:p14="http://schemas.microsoft.com/office/powerpoint/2010/main" val="1582090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75C5F57-BFF0-47E4-8297-0E546CD9C4F5}" type="datetimeFigureOut">
              <a:rPr lang="el-GR" smtClean="0"/>
              <a:t>9/5/2020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CCF319D-8B70-4229-AB5A-30CB18F0ECF4}" type="slidenum">
              <a:rPr lang="el-GR" smtClean="0"/>
              <a:t>‹#›</a:t>
            </a:fld>
            <a:endParaRPr lang="el-GR"/>
          </a:p>
        </p:txBody>
      </p:sp>
    </p:spTree>
    <p:extLst>
      <p:ext uri="{BB962C8B-B14F-4D97-AF65-F5344CB8AC3E}">
        <p14:creationId xmlns:p14="http://schemas.microsoft.com/office/powerpoint/2010/main" val="1880764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75C5F57-BFF0-47E4-8297-0E546CD9C4F5}" type="datetimeFigureOut">
              <a:rPr lang="el-GR" smtClean="0"/>
              <a:t>9/5/2020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BCCF319D-8B70-4229-AB5A-30CB18F0ECF4}" type="slidenum">
              <a:rPr lang="el-GR" smtClean="0"/>
              <a:t>‹#›</a:t>
            </a:fld>
            <a:endParaRPr lang="el-GR"/>
          </a:p>
        </p:txBody>
      </p:sp>
    </p:spTree>
    <p:extLst>
      <p:ext uri="{BB962C8B-B14F-4D97-AF65-F5344CB8AC3E}">
        <p14:creationId xmlns:p14="http://schemas.microsoft.com/office/powerpoint/2010/main" val="277058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75C5F57-BFF0-47E4-8297-0E546CD9C4F5}" type="datetimeFigureOut">
              <a:rPr lang="el-GR" smtClean="0"/>
              <a:t>9/5/2020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BCCF319D-8B70-4229-AB5A-30CB18F0ECF4}" type="slidenum">
              <a:rPr lang="el-GR" smtClean="0"/>
              <a:t>‹#›</a:t>
            </a:fld>
            <a:endParaRPr lang="el-GR"/>
          </a:p>
        </p:txBody>
      </p:sp>
    </p:spTree>
    <p:extLst>
      <p:ext uri="{BB962C8B-B14F-4D97-AF65-F5344CB8AC3E}">
        <p14:creationId xmlns:p14="http://schemas.microsoft.com/office/powerpoint/2010/main" val="36717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75C5F57-BFF0-47E4-8297-0E546CD9C4F5}" type="datetimeFigureOut">
              <a:rPr lang="el-GR" smtClean="0"/>
              <a:t>9/5/2020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BCCF319D-8B70-4229-AB5A-30CB18F0ECF4}" type="slidenum">
              <a:rPr lang="el-GR" smtClean="0"/>
              <a:t>‹#›</a:t>
            </a:fld>
            <a:endParaRPr lang="el-GR"/>
          </a:p>
        </p:txBody>
      </p:sp>
    </p:spTree>
    <p:extLst>
      <p:ext uri="{BB962C8B-B14F-4D97-AF65-F5344CB8AC3E}">
        <p14:creationId xmlns:p14="http://schemas.microsoft.com/office/powerpoint/2010/main" val="3906447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75C5F57-BFF0-47E4-8297-0E546CD9C4F5}" type="datetimeFigureOut">
              <a:rPr lang="el-GR" smtClean="0"/>
              <a:t>9/5/2020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CCF319D-8B70-4229-AB5A-30CB18F0ECF4}" type="slidenum">
              <a:rPr lang="el-GR" smtClean="0"/>
              <a:t>‹#›</a:t>
            </a:fld>
            <a:endParaRPr lang="el-GR"/>
          </a:p>
        </p:txBody>
      </p:sp>
    </p:spTree>
    <p:extLst>
      <p:ext uri="{BB962C8B-B14F-4D97-AF65-F5344CB8AC3E}">
        <p14:creationId xmlns:p14="http://schemas.microsoft.com/office/powerpoint/2010/main" val="3272432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75C5F57-BFF0-47E4-8297-0E546CD9C4F5}" type="datetimeFigureOut">
              <a:rPr lang="el-GR" smtClean="0"/>
              <a:t>9/5/2020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CCF319D-8B70-4229-AB5A-30CB18F0ECF4}" type="slidenum">
              <a:rPr lang="el-GR" smtClean="0"/>
              <a:t>‹#›</a:t>
            </a:fld>
            <a:endParaRPr lang="el-GR"/>
          </a:p>
        </p:txBody>
      </p:sp>
    </p:spTree>
    <p:extLst>
      <p:ext uri="{BB962C8B-B14F-4D97-AF65-F5344CB8AC3E}">
        <p14:creationId xmlns:p14="http://schemas.microsoft.com/office/powerpoint/2010/main" val="15485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5C5F57-BFF0-47E4-8297-0E546CD9C4F5}" type="datetimeFigureOut">
              <a:rPr lang="el-GR" smtClean="0"/>
              <a:t>9/5/2020</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CF319D-8B70-4229-AB5A-30CB18F0ECF4}" type="slidenum">
              <a:rPr lang="el-GR" smtClean="0"/>
              <a:t>‹#›</a:t>
            </a:fld>
            <a:endParaRPr lang="el-GR"/>
          </a:p>
        </p:txBody>
      </p:sp>
    </p:spTree>
    <p:extLst>
      <p:ext uri="{BB962C8B-B14F-4D97-AF65-F5344CB8AC3E}">
        <p14:creationId xmlns:p14="http://schemas.microsoft.com/office/powerpoint/2010/main" val="520605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3600" dirty="0" smtClean="0"/>
              <a:t>Νοσηλευτές και ανθρώπινα δικαιώματα</a:t>
            </a:r>
            <a:endParaRPr lang="el-GR" sz="3600" dirty="0"/>
          </a:p>
        </p:txBody>
      </p:sp>
      <p:sp>
        <p:nvSpPr>
          <p:cNvPr id="3" name="Υπότιτλος 2"/>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8779494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Συμπέρασμα</a:t>
            </a: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dirty="0" smtClean="0"/>
              <a:t>Αν ορισμένοι ασθενείς δεν θα μεταμοσχευτούν αυτό πιθανόν να οφείλεται σε πολιτισμικές πρακτικές παρά σε ανισότητες του συστήματος και κυρίως στη φροντίδα που παρέχεται από το Νοσηλευτή. Η ευθύνη για την αποκατάσταση της υγείας είναι πολύ ισχυρή ηθική ευθύνη για το Νοσηλευτή. Ωστόσο υπάρχουν περιπτώσεις που η υγεία του ασθενούς δεν μπορεί να αποκατασταθεί και τότε ο Νοσηλευτής στρέφεται προς την ευθύνη για παροχή ανακουφιστικής φροντίδας.</a:t>
            </a:r>
          </a:p>
          <a:p>
            <a:pPr marL="0" indent="0">
              <a:buNone/>
            </a:pPr>
            <a:r>
              <a:rPr lang="el-GR" dirty="0" smtClean="0"/>
              <a:t>Όταν Νοσηλευτής νοσηλεύει </a:t>
            </a:r>
            <a:r>
              <a:rPr lang="el-GR" dirty="0" err="1" smtClean="0"/>
              <a:t>ματαμοσχευθέντα</a:t>
            </a:r>
            <a:r>
              <a:rPr lang="el-GR" dirty="0" smtClean="0"/>
              <a:t> ασθενή είναι σημαντική ευκαιρία να ενημερώσει </a:t>
            </a:r>
            <a:r>
              <a:rPr lang="el-GR" smtClean="0"/>
              <a:t>το συγγενικό περιβάλλον </a:t>
            </a:r>
            <a:r>
              <a:rPr lang="el-GR" dirty="0" smtClean="0"/>
              <a:t>του αλλά και την κοινότητα για τη δωρεά </a:t>
            </a:r>
            <a:r>
              <a:rPr lang="el-GR" smtClean="0"/>
              <a:t>οργάνων .</a:t>
            </a:r>
            <a:endParaRPr lang="el-GR" dirty="0"/>
          </a:p>
        </p:txBody>
      </p:sp>
    </p:spTree>
    <p:extLst>
      <p:ext uri="{BB962C8B-B14F-4D97-AF65-F5344CB8AC3E}">
        <p14:creationId xmlns:p14="http://schemas.microsoft.com/office/powerpoint/2010/main" val="3379341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dirty="0" smtClean="0"/>
              <a:t>Ο Νοσηλευτής κατά την παροχή φροντίδας</a:t>
            </a:r>
            <a:endParaRPr lang="el-GR" sz="3600" dirty="0"/>
          </a:p>
        </p:txBody>
      </p:sp>
      <p:sp>
        <p:nvSpPr>
          <p:cNvPr id="3" name="Θέση περιεχομένου 2"/>
          <p:cNvSpPr>
            <a:spLocks noGrp="1"/>
          </p:cNvSpPr>
          <p:nvPr>
            <p:ph idx="1"/>
          </p:nvPr>
        </p:nvSpPr>
        <p:spPr/>
        <p:txBody>
          <a:bodyPr/>
          <a:lstStyle/>
          <a:p>
            <a:pPr marL="0" indent="0">
              <a:buNone/>
            </a:pPr>
            <a:r>
              <a:rPr lang="el-GR" dirty="0" smtClean="0"/>
              <a:t>-Προάγει ένα περιβάλλον όπου είναι σεβαστά τα ανθρώπινα δικαιώματα ,οι αξίες ,τα έθιμα και οι πνευματικές πεποιθήσεις των ατόμων ,των οικογενειών και της Κοινότητας.</a:t>
            </a:r>
          </a:p>
          <a:p>
            <a:pPr marL="0" indent="0">
              <a:buNone/>
            </a:pPr>
            <a:r>
              <a:rPr lang="el-GR" dirty="0" smtClean="0"/>
              <a:t>-Ο Νοσηλευτής τηρεί εμπιστευτικές και προσωπικές πληροφορίες και χρησιμοποιεί την κρίση του προκειμένου να αποφασίσει σε ποιον θα αποκαλύψει αυτές τις πληροφορίες.</a:t>
            </a:r>
          </a:p>
          <a:p>
            <a:pPr marL="0" indent="0">
              <a:buNone/>
            </a:pPr>
            <a:r>
              <a:rPr lang="el-GR" dirty="0" smtClean="0"/>
              <a:t>- Ο Νοσηλευτής οφείλει να παρέχει την απαιτούμενη φροντίδα με δίκαιο τρόπο. </a:t>
            </a:r>
            <a:endParaRPr lang="el-GR" dirty="0"/>
          </a:p>
        </p:txBody>
      </p:sp>
    </p:spTree>
    <p:extLst>
      <p:ext uri="{BB962C8B-B14F-4D97-AF65-F5344CB8AC3E}">
        <p14:creationId xmlns:p14="http://schemas.microsoft.com/office/powerpoint/2010/main" val="586905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Είναι ορισμένοι ασθενείς πιο σημαντικοί από τους άλλους?</a:t>
            </a:r>
            <a:br>
              <a:rPr lang="el-GR" sz="3200" dirty="0" smtClean="0"/>
            </a:br>
            <a:endParaRPr lang="el-GR" sz="3200" dirty="0"/>
          </a:p>
        </p:txBody>
      </p:sp>
      <p:sp>
        <p:nvSpPr>
          <p:cNvPr id="3" name="Θέση περιεχομένου 2"/>
          <p:cNvSpPr>
            <a:spLocks noGrp="1"/>
          </p:cNvSpPr>
          <p:nvPr>
            <p:ph idx="1"/>
          </p:nvPr>
        </p:nvSpPr>
        <p:spPr/>
        <p:txBody>
          <a:bodyPr/>
          <a:lstStyle/>
          <a:p>
            <a:pPr marL="0" indent="0">
              <a:buNone/>
            </a:pPr>
            <a:r>
              <a:rPr lang="el-GR" dirty="0"/>
              <a:t> </a:t>
            </a:r>
            <a:r>
              <a:rPr lang="el-GR" dirty="0" smtClean="0"/>
              <a:t>                                            Παράδειγμα</a:t>
            </a:r>
          </a:p>
          <a:p>
            <a:pPr marL="0" indent="0">
              <a:buNone/>
            </a:pPr>
            <a:r>
              <a:rPr lang="el-GR" dirty="0" smtClean="0"/>
              <a:t>Νοσηλευτής παρέχει φροντίδα σε τρεις ασθενείς που είναι σε αναμονή για μεταμόσχευση πτωματικών νεφρών.</a:t>
            </a:r>
          </a:p>
          <a:p>
            <a:pPr marL="0" indent="0">
              <a:buNone/>
            </a:pPr>
            <a:r>
              <a:rPr lang="el-GR" dirty="0" smtClean="0"/>
              <a:t>-Μία 45χρονη νοικοκυρά με 3 παιδιά</a:t>
            </a:r>
          </a:p>
          <a:p>
            <a:pPr marL="0" indent="0">
              <a:buNone/>
            </a:pPr>
            <a:r>
              <a:rPr lang="el-GR" dirty="0" smtClean="0"/>
              <a:t>-Ένα 63χρονο χήρος συνταξιούχο επιχειρηματία με κατάθλιψη</a:t>
            </a:r>
          </a:p>
          <a:p>
            <a:pPr marL="0" indent="0">
              <a:buNone/>
            </a:pPr>
            <a:r>
              <a:rPr lang="el-GR" dirty="0" smtClean="0"/>
              <a:t>-Ένας 39χρονος άνεργος εργάτης με ιστορικό χρήσης ναρκωτικών</a:t>
            </a:r>
          </a:p>
          <a:p>
            <a:pPr marL="0" indent="0">
              <a:buNone/>
            </a:pPr>
            <a:r>
              <a:rPr lang="el-GR" dirty="0" smtClean="0"/>
              <a:t>Απάντηση στο ερώτημα γιατί να πάρει ο ένας ασθενής τον πτωματικό νεφρό και όχι ο άλλος? </a:t>
            </a:r>
            <a:r>
              <a:rPr lang="el-GR" dirty="0" err="1" smtClean="0"/>
              <a:t>Ποιός</a:t>
            </a:r>
            <a:r>
              <a:rPr lang="el-GR" dirty="0" smtClean="0"/>
              <a:t> από τους τρείς?</a:t>
            </a:r>
          </a:p>
          <a:p>
            <a:pPr marL="0" indent="0">
              <a:buNone/>
            </a:pPr>
            <a:endParaRPr lang="el-GR" dirty="0"/>
          </a:p>
        </p:txBody>
      </p:sp>
    </p:spTree>
    <p:extLst>
      <p:ext uri="{BB962C8B-B14F-4D97-AF65-F5344CB8AC3E}">
        <p14:creationId xmlns:p14="http://schemas.microsoft.com/office/powerpoint/2010/main" val="4186263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Μεταμόσχευση οργάνων</a:t>
            </a:r>
            <a:endParaRPr lang="el-GR" dirty="0"/>
          </a:p>
        </p:txBody>
      </p:sp>
      <p:sp>
        <p:nvSpPr>
          <p:cNvPr id="3" name="Θέση περιεχομένου 2"/>
          <p:cNvSpPr>
            <a:spLocks noGrp="1"/>
          </p:cNvSpPr>
          <p:nvPr>
            <p:ph idx="1"/>
          </p:nvPr>
        </p:nvSpPr>
        <p:spPr/>
        <p:txBody>
          <a:bodyPr/>
          <a:lstStyle/>
          <a:p>
            <a:pPr marL="0" indent="0">
              <a:buNone/>
            </a:pPr>
            <a:r>
              <a:rPr lang="el-GR" dirty="0" smtClean="0"/>
              <a:t>-Η μεταμόσχευση οργάνων είναι </a:t>
            </a:r>
            <a:r>
              <a:rPr lang="el-GR" dirty="0" err="1" smtClean="0"/>
              <a:t>αλτρουϊστική</a:t>
            </a:r>
            <a:r>
              <a:rPr lang="el-GR" dirty="0" smtClean="0"/>
              <a:t> υπόθεση και περιλαμβάνει το δώρο ενός οργάνου σώματος από ένα πρόσωπο σε άλλο που έχει ανάγκη το όργανο προκειμένου να ζήσει.</a:t>
            </a:r>
          </a:p>
          <a:p>
            <a:pPr marL="0" indent="0">
              <a:buNone/>
            </a:pPr>
            <a:r>
              <a:rPr lang="el-GR" dirty="0" smtClean="0"/>
              <a:t>Ο </a:t>
            </a:r>
            <a:r>
              <a:rPr lang="en-US" dirty="0" smtClean="0"/>
              <a:t>WHO</a:t>
            </a:r>
            <a:r>
              <a:rPr lang="el-GR" dirty="0" smtClean="0"/>
              <a:t> στο 40η Συνέλευση υιοθέτησε ένα σχέδιο αρχών για την καθοδήγηση της μεταμόσχευσης ανθρώπινων οργάνων ώστε να υπάρχει ένα τακτικό, ηθικό και αποδεκτό πλαίσιο για θεραπευτικούς σκοπούς. </a:t>
            </a:r>
            <a:endParaRPr lang="el-GR" dirty="0"/>
          </a:p>
        </p:txBody>
      </p:sp>
    </p:spTree>
    <p:extLst>
      <p:ext uri="{BB962C8B-B14F-4D97-AF65-F5344CB8AC3E}">
        <p14:creationId xmlns:p14="http://schemas.microsoft.com/office/powerpoint/2010/main" val="1141949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dirty="0" smtClean="0"/>
              <a:t>Καθοδηγητικές αρχές για τα ανθρώπινα μοσχεύματα.</a:t>
            </a:r>
            <a:br>
              <a:rPr lang="el-GR" sz="3600" dirty="0" smtClean="0"/>
            </a:br>
            <a:r>
              <a:rPr lang="en-US" sz="3600" dirty="0" smtClean="0"/>
              <a:t>                   </a:t>
            </a:r>
            <a:r>
              <a:rPr lang="el-GR" sz="3600" dirty="0" smtClean="0"/>
              <a:t>(</a:t>
            </a:r>
            <a:r>
              <a:rPr lang="en-US" sz="3600" dirty="0" smtClean="0"/>
              <a:t>world Health Organization 1991)</a:t>
            </a:r>
            <a:endParaRPr lang="el-GR" sz="3600" dirty="0"/>
          </a:p>
        </p:txBody>
      </p:sp>
      <p:sp>
        <p:nvSpPr>
          <p:cNvPr id="3" name="Θέση περιεχομένου 2"/>
          <p:cNvSpPr>
            <a:spLocks noGrp="1"/>
          </p:cNvSpPr>
          <p:nvPr>
            <p:ph idx="1"/>
          </p:nvPr>
        </p:nvSpPr>
        <p:spPr/>
        <p:txBody>
          <a:bodyPr/>
          <a:lstStyle/>
          <a:p>
            <a:pPr marL="0" indent="0">
              <a:buNone/>
            </a:pPr>
            <a:r>
              <a:rPr lang="el-GR" dirty="0" smtClean="0"/>
              <a:t>Καθοδηγητική αρχή 1.Τα όργανα αφαιρούνται από το σώμα των νεκρών εάν λαμβάνονται οι συναινέσεις που απαιτούνται από το </a:t>
            </a:r>
            <a:r>
              <a:rPr lang="el-GR" dirty="0" smtClean="0"/>
              <a:t>νόμο και </a:t>
            </a:r>
            <a:r>
              <a:rPr lang="el-GR" dirty="0" smtClean="0"/>
              <a:t>ο αποθανών δεν απέρριπτε μια τέτοια απόφαση, εφόσον δεν έχει αφήσει επίσημη συναίνεση κατά τη διάρκεια της ζωής του.</a:t>
            </a:r>
          </a:p>
          <a:p>
            <a:pPr marL="0" indent="0">
              <a:buNone/>
            </a:pPr>
            <a:r>
              <a:rPr lang="el-GR" dirty="0"/>
              <a:t>Καθοδηγητική </a:t>
            </a:r>
            <a:r>
              <a:rPr lang="el-GR" dirty="0" smtClean="0"/>
              <a:t>αρχή 2.Οι γιατροί που διαπιστώνουν το θάνατο του πιθανού δότη δεν πρέπει να εμπλέκονται άμεσα με την αφαίρεση των οργάνων του </a:t>
            </a:r>
            <a:r>
              <a:rPr lang="el-GR" dirty="0" smtClean="0"/>
              <a:t>δότη και </a:t>
            </a:r>
            <a:r>
              <a:rPr lang="el-GR" dirty="0" smtClean="0"/>
              <a:t>να μην πραγματοποιούν την επέμβαση </a:t>
            </a:r>
            <a:r>
              <a:rPr lang="el-GR" dirty="0" smtClean="0"/>
              <a:t>της  μεταμόσχευσης </a:t>
            </a:r>
            <a:r>
              <a:rPr lang="el-GR" dirty="0" smtClean="0"/>
              <a:t>ή να είναι υπεύθυνη για τη φροντίδα των πιθανών δεκτών των οργάνων.</a:t>
            </a:r>
            <a:endParaRPr lang="el-GR" dirty="0"/>
          </a:p>
        </p:txBody>
      </p:sp>
    </p:spTree>
    <p:extLst>
      <p:ext uri="{BB962C8B-B14F-4D97-AF65-F5344CB8AC3E}">
        <p14:creationId xmlns:p14="http://schemas.microsoft.com/office/powerpoint/2010/main" val="3080808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dirty="0"/>
              <a:t>Καθοδηγητικές αρχές για τα ανθρώπινα μοσχεύματα.</a:t>
            </a:r>
            <a:br>
              <a:rPr lang="el-GR" sz="3600" dirty="0"/>
            </a:br>
            <a:r>
              <a:rPr lang="en-US" sz="3600" dirty="0"/>
              <a:t>                   </a:t>
            </a:r>
            <a:r>
              <a:rPr lang="el-GR" sz="3600" dirty="0"/>
              <a:t>(</a:t>
            </a:r>
            <a:r>
              <a:rPr lang="en-US" sz="3600" dirty="0"/>
              <a:t>world Health Organization 1991)</a:t>
            </a:r>
            <a:endParaRPr lang="el-GR" sz="3600" dirty="0"/>
          </a:p>
        </p:txBody>
      </p:sp>
      <p:sp>
        <p:nvSpPr>
          <p:cNvPr id="3" name="Θέση περιεχομένου 2"/>
          <p:cNvSpPr>
            <a:spLocks noGrp="1"/>
          </p:cNvSpPr>
          <p:nvPr>
            <p:ph idx="1"/>
          </p:nvPr>
        </p:nvSpPr>
        <p:spPr/>
        <p:txBody>
          <a:bodyPr/>
          <a:lstStyle/>
          <a:p>
            <a:pPr marL="0" indent="0">
              <a:buNone/>
            </a:pPr>
            <a:r>
              <a:rPr lang="el-GR" dirty="0"/>
              <a:t>Καθοδηγητική </a:t>
            </a:r>
            <a:r>
              <a:rPr lang="el-GR" dirty="0" smtClean="0"/>
              <a:t>αρχή 3.Τα όργανα είναι προτιμότερο να αφαιρούνται από νεκρά σώματα. Όμως ενήλικα ζώντα άτομα μπορούν να γίνουν δότες </a:t>
            </a:r>
            <a:r>
              <a:rPr lang="el-GR" dirty="0" smtClean="0"/>
              <a:t>οργάνων </a:t>
            </a:r>
            <a:r>
              <a:rPr lang="el-GR" dirty="0" smtClean="0"/>
              <a:t>αλλά αυτοί οι δότες πρέπει να συνδέονται γενετικά με </a:t>
            </a:r>
            <a:r>
              <a:rPr lang="el-GR" dirty="0" smtClean="0"/>
              <a:t>τους </a:t>
            </a:r>
            <a:r>
              <a:rPr lang="el-GR" dirty="0" smtClean="0"/>
              <a:t>δέκτες.</a:t>
            </a:r>
          </a:p>
          <a:p>
            <a:pPr marL="0" indent="0">
              <a:buNone/>
            </a:pPr>
            <a:r>
              <a:rPr lang="el-GR" dirty="0" smtClean="0"/>
              <a:t>Ένα όργανο μπορεί να αφαιρεθεί από ζώντα δότη με σκοπό τη μεταμόσχευση εάν ο δότης δώσει ελεύθερα τη συναίνεσή του. Ο δότης πρέπει να είναι ελεύθερος από κάθε επιρροή και πίεση και επαρκώς ενημερωμένος ώστε να είναι δυνατό να κατανοήσει και να σταθμίσει τους κινδύνους ,τα οφέλη και τις συνέπειες της συναίνεσης.</a:t>
            </a:r>
            <a:endParaRPr lang="el-GR" dirty="0"/>
          </a:p>
        </p:txBody>
      </p:sp>
    </p:spTree>
    <p:extLst>
      <p:ext uri="{BB962C8B-B14F-4D97-AF65-F5344CB8AC3E}">
        <p14:creationId xmlns:p14="http://schemas.microsoft.com/office/powerpoint/2010/main" val="3664792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dirty="0"/>
              <a:t>Καθοδηγητικές αρχές για τα ανθρώπινα μοσχεύματα.</a:t>
            </a:r>
            <a:br>
              <a:rPr lang="el-GR" sz="3600" dirty="0"/>
            </a:br>
            <a:r>
              <a:rPr lang="en-US" sz="3600" dirty="0"/>
              <a:t>                   </a:t>
            </a:r>
            <a:r>
              <a:rPr lang="el-GR" sz="3600" dirty="0"/>
              <a:t>(</a:t>
            </a:r>
            <a:r>
              <a:rPr lang="en-US" sz="3600" dirty="0"/>
              <a:t>world Health Organization 1991)</a:t>
            </a:r>
            <a:endParaRPr lang="el-GR" sz="3600" dirty="0"/>
          </a:p>
        </p:txBody>
      </p:sp>
      <p:sp>
        <p:nvSpPr>
          <p:cNvPr id="3" name="Θέση περιεχομένου 2"/>
          <p:cNvSpPr>
            <a:spLocks noGrp="1"/>
          </p:cNvSpPr>
          <p:nvPr>
            <p:ph idx="1"/>
          </p:nvPr>
        </p:nvSpPr>
        <p:spPr/>
        <p:txBody>
          <a:bodyPr/>
          <a:lstStyle/>
          <a:p>
            <a:pPr marL="0" indent="0">
              <a:buNone/>
            </a:pPr>
            <a:r>
              <a:rPr lang="el-GR" dirty="0" smtClean="0"/>
              <a:t>Καθοδηγητική αρχή 4:Δεν πρέπει να αφαιρείται κανένα όργανο από ζώντα δότη που ανήκει σε μειονότητα με σκοπό τη </a:t>
            </a:r>
            <a:r>
              <a:rPr lang="el-GR" dirty="0" smtClean="0"/>
              <a:t>μεταμόσχευση</a:t>
            </a:r>
            <a:r>
              <a:rPr lang="el-GR" dirty="0" smtClean="0"/>
              <a:t>.</a:t>
            </a:r>
          </a:p>
          <a:p>
            <a:pPr marL="0" indent="0">
              <a:buNone/>
            </a:pPr>
            <a:r>
              <a:rPr lang="el-GR" dirty="0"/>
              <a:t>Καθοδηγητική </a:t>
            </a:r>
            <a:r>
              <a:rPr lang="el-GR" dirty="0" smtClean="0"/>
              <a:t>αρχή 5:Το ανθρώπινο σώμα και τα μέρη του δεν πρέπει να αποτελούν αντικείμενο εμπορικών συναλλαγών. Επομένως απαγορεύεται η παροχή ή αποδοχή πληρωμής για όργανα(περιλαμβανομένης οποιασδήποτε αποζημίωσης ή αμοιβής).</a:t>
            </a:r>
          </a:p>
          <a:p>
            <a:pPr marL="0" indent="0">
              <a:buNone/>
            </a:pPr>
            <a:r>
              <a:rPr lang="el-GR" dirty="0"/>
              <a:t>Καθοδηγητική </a:t>
            </a:r>
            <a:r>
              <a:rPr lang="el-GR" dirty="0" smtClean="0"/>
              <a:t>αρχή 6:Απαγορεύεται η διαφήμιση της ανάγκης </a:t>
            </a:r>
            <a:r>
              <a:rPr lang="el-GR" dirty="0"/>
              <a:t>ή</a:t>
            </a:r>
            <a:r>
              <a:rPr lang="el-GR" dirty="0" smtClean="0"/>
              <a:t> </a:t>
            </a:r>
            <a:r>
              <a:rPr lang="el-GR" dirty="0" smtClean="0"/>
              <a:t>της διαθεσιμότητας οργάνων, με στόχο την προσφορά ή αναζήτηση αμοιβής.</a:t>
            </a:r>
          </a:p>
          <a:p>
            <a:pPr marL="0" indent="0">
              <a:buNone/>
            </a:pPr>
            <a:endParaRPr lang="el-GR" dirty="0"/>
          </a:p>
        </p:txBody>
      </p:sp>
    </p:spTree>
    <p:extLst>
      <p:ext uri="{BB962C8B-B14F-4D97-AF65-F5344CB8AC3E}">
        <p14:creationId xmlns:p14="http://schemas.microsoft.com/office/powerpoint/2010/main" val="1249877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dirty="0"/>
              <a:t>Καθοδηγητικές αρχές για τα ανθρώπινα μοσχεύματα.</a:t>
            </a:r>
            <a:br>
              <a:rPr lang="el-GR" sz="3600" dirty="0"/>
            </a:br>
            <a:r>
              <a:rPr lang="en-US" sz="3600" dirty="0"/>
              <a:t>                   </a:t>
            </a:r>
            <a:r>
              <a:rPr lang="el-GR" sz="3600" dirty="0"/>
              <a:t>(</a:t>
            </a:r>
            <a:r>
              <a:rPr lang="en-US" sz="3600" dirty="0"/>
              <a:t>world Health Organization 1991)</a:t>
            </a:r>
            <a:endParaRPr lang="el-GR" sz="3600" dirty="0"/>
          </a:p>
        </p:txBody>
      </p:sp>
      <p:sp>
        <p:nvSpPr>
          <p:cNvPr id="3" name="Θέση περιεχομένου 2"/>
          <p:cNvSpPr>
            <a:spLocks noGrp="1"/>
          </p:cNvSpPr>
          <p:nvPr>
            <p:ph idx="1"/>
          </p:nvPr>
        </p:nvSpPr>
        <p:spPr/>
        <p:txBody>
          <a:bodyPr>
            <a:normAutofit fontScale="92500"/>
          </a:bodyPr>
          <a:lstStyle/>
          <a:p>
            <a:pPr marL="0" indent="0">
              <a:buNone/>
            </a:pPr>
            <a:r>
              <a:rPr lang="el-GR" dirty="0" smtClean="0"/>
              <a:t>Καθοδηγητική αργή 7:Πρέπει να απαγορεύεται </a:t>
            </a:r>
            <a:r>
              <a:rPr lang="el-GR" dirty="0" smtClean="0"/>
              <a:t>στους </a:t>
            </a:r>
            <a:r>
              <a:rPr lang="el-GR" dirty="0" smtClean="0"/>
              <a:t>Γιατρούς και άλλους επαγγελματίες υγείας να εμπλέκονται στις </a:t>
            </a:r>
            <a:r>
              <a:rPr lang="el-GR" dirty="0" err="1" smtClean="0"/>
              <a:t>διαδιακασίες</a:t>
            </a:r>
            <a:r>
              <a:rPr lang="el-GR" dirty="0" smtClean="0"/>
              <a:t> μεταμόσχευσης οργάνων όταν υπάρχει υπόνοια ότι τα συγκεκριμένα όργανα είναι αντικείμενο εμπορικών </a:t>
            </a:r>
            <a:r>
              <a:rPr lang="el-GR" dirty="0" smtClean="0"/>
              <a:t>συναλλαγών</a:t>
            </a:r>
            <a:r>
              <a:rPr lang="el-GR" dirty="0" smtClean="0"/>
              <a:t>.</a:t>
            </a:r>
          </a:p>
          <a:p>
            <a:pPr marL="0" indent="0">
              <a:buNone/>
            </a:pPr>
            <a:r>
              <a:rPr lang="el-GR" dirty="0"/>
              <a:t>Καθοδηγητική αργή </a:t>
            </a:r>
            <a:r>
              <a:rPr lang="el-GR" dirty="0" smtClean="0"/>
              <a:t>8:Πρέπει να </a:t>
            </a:r>
            <a:r>
              <a:rPr lang="el-GR" dirty="0" err="1" smtClean="0"/>
              <a:t>απαγοεύεται</a:t>
            </a:r>
            <a:r>
              <a:rPr lang="el-GR" dirty="0" smtClean="0"/>
              <a:t> σε οποιονδήποτε πρόσωπο ή υπηρεσία που εμπλέκεται σε διαδικασίες μεταμόσχευσης να λαμβάνουν οποιανδήποτε αμοιβή που ξεπερνά τη δικαιολογημένη αμοιβή για τις υπηρεσίες που παρασχέθηκαν.</a:t>
            </a:r>
          </a:p>
          <a:p>
            <a:pPr marL="0" indent="0">
              <a:buNone/>
            </a:pPr>
            <a:r>
              <a:rPr lang="el-GR" dirty="0" smtClean="0"/>
              <a:t>Καθοδηγητική αρχή 9:Στο πλαίσιο των αρχών δίκαιης κατανομής και ισότητας τα όργανα πρέπει να είναι διαθέσιμα στους ασθενείς με βάση  την ιατρική ανάγκη και όχι με βάση οικονομικούς ή άλλους λόγους.</a:t>
            </a:r>
            <a:endParaRPr lang="el-GR" dirty="0"/>
          </a:p>
        </p:txBody>
      </p:sp>
    </p:spTree>
    <p:extLst>
      <p:ext uri="{BB962C8B-B14F-4D97-AF65-F5344CB8AC3E}">
        <p14:creationId xmlns:p14="http://schemas.microsoft.com/office/powerpoint/2010/main" val="1535094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Συμπέρασμα</a:t>
            </a:r>
            <a:endParaRPr lang="el-GR" dirty="0"/>
          </a:p>
        </p:txBody>
      </p:sp>
      <p:sp>
        <p:nvSpPr>
          <p:cNvPr id="3" name="Θέση περιεχομένου 2"/>
          <p:cNvSpPr>
            <a:spLocks noGrp="1"/>
          </p:cNvSpPr>
          <p:nvPr>
            <p:ph idx="1"/>
          </p:nvPr>
        </p:nvSpPr>
        <p:spPr/>
        <p:txBody>
          <a:bodyPr/>
          <a:lstStyle/>
          <a:p>
            <a:pPr marL="0" indent="0">
              <a:buNone/>
            </a:pPr>
            <a:r>
              <a:rPr lang="el-GR" dirty="0" smtClean="0"/>
              <a:t>Οι καθοδηγητικές αρχές απαγορεύουν με σαφήνεια τις εμπορικές πράξεις, την </a:t>
            </a:r>
            <a:r>
              <a:rPr lang="el-GR" dirty="0"/>
              <a:t>ά</a:t>
            </a:r>
            <a:r>
              <a:rPr lang="el-GR" dirty="0" smtClean="0"/>
              <a:t>σκηση πίεσης και /ή την ακατάλληλη παρακίνηση των μειονοτήτων και άλλων ευάλωτων </a:t>
            </a:r>
            <a:r>
              <a:rPr lang="el-GR" dirty="0" smtClean="0"/>
              <a:t>ομάδων να </a:t>
            </a:r>
            <a:r>
              <a:rPr lang="el-GR" dirty="0" smtClean="0"/>
              <a:t>δωρίσουν τα όργανά τους.</a:t>
            </a:r>
          </a:p>
          <a:p>
            <a:pPr marL="0" indent="0">
              <a:buNone/>
            </a:pPr>
            <a:r>
              <a:rPr lang="el-GR" dirty="0" smtClean="0"/>
              <a:t>Οι Νοσηλευτές συνεισφέρουν σημαντικά στην αποκατάσταση της υγείας της κοινότητας όταν εκπαιδεύουν τα μέλη της για θέματα που συνδέονται με τη δωρεά οργάνων και το σύστημα που ισχύει σε κάθε χώρα, λόγω της στενής επαφής με τις οικογένειες ή τους ίδιους τους ασθενείς συχνά οι Νοσηλευτές είναι τα άτομα που αρχικά επικοινωνούν εάν πρόκειται να δωρίσουν ένα όργανο.</a:t>
            </a:r>
            <a:endParaRPr lang="el-GR" dirty="0"/>
          </a:p>
        </p:txBody>
      </p:sp>
    </p:spTree>
    <p:extLst>
      <p:ext uri="{BB962C8B-B14F-4D97-AF65-F5344CB8AC3E}">
        <p14:creationId xmlns:p14="http://schemas.microsoft.com/office/powerpoint/2010/main" val="368786035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759</Words>
  <Application>Microsoft Office PowerPoint</Application>
  <PresentationFormat>Ευρεία οθόνη</PresentationFormat>
  <Paragraphs>35</Paragraphs>
  <Slides>10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10</vt:i4>
      </vt:variant>
    </vt:vector>
  </HeadingPairs>
  <TitlesOfParts>
    <vt:vector size="14" baseType="lpstr">
      <vt:lpstr>Arial</vt:lpstr>
      <vt:lpstr>Calibri</vt:lpstr>
      <vt:lpstr>Calibri Light</vt:lpstr>
      <vt:lpstr>Θέμα του Office</vt:lpstr>
      <vt:lpstr>Νοσηλευτές και ανθρώπινα δικαιώματα</vt:lpstr>
      <vt:lpstr>Ο Νοσηλευτής κατά την παροχή φροντίδας</vt:lpstr>
      <vt:lpstr>Είναι ορισμένοι ασθενείς πιο σημαντικοί από τους άλλους? </vt:lpstr>
      <vt:lpstr>                Μεταμόσχευση οργάνων</vt:lpstr>
      <vt:lpstr>Καθοδηγητικές αρχές για τα ανθρώπινα μοσχεύματα.                    (world Health Organization 1991)</vt:lpstr>
      <vt:lpstr>Καθοδηγητικές αρχές για τα ανθρώπινα μοσχεύματα.                    (world Health Organization 1991)</vt:lpstr>
      <vt:lpstr>Καθοδηγητικές αρχές για τα ανθρώπινα μοσχεύματα.                    (world Health Organization 1991)</vt:lpstr>
      <vt:lpstr>Καθοδηγητικές αρχές για τα ανθρώπινα μοσχεύματα.                    (world Health Organization 1991)</vt:lpstr>
      <vt:lpstr>                           Συμπέρασμα</vt:lpstr>
      <vt:lpstr>                              Συμπέρασμα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24</cp:revision>
  <dcterms:created xsi:type="dcterms:W3CDTF">2020-04-09T20:01:18Z</dcterms:created>
  <dcterms:modified xsi:type="dcterms:W3CDTF">2020-05-09T07:23:15Z</dcterms:modified>
</cp:coreProperties>
</file>