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3" r:id="rId5"/>
    <p:sldId id="284" r:id="rId6"/>
    <p:sldId id="285" r:id="rId7"/>
    <p:sldId id="286" r:id="rId8"/>
    <p:sldId id="287" r:id="rId9"/>
    <p:sldId id="288" r:id="rId10"/>
    <p:sldId id="289" r:id="rId11"/>
    <p:sldId id="290" r:id="rId12"/>
    <p:sldId id="291" r:id="rId13"/>
    <p:sldId id="292" r:id="rId14"/>
    <p:sldId id="293" r:id="rId1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0" autoAdjust="0"/>
    <p:restoredTop sz="94660"/>
  </p:normalViewPr>
  <p:slideViewPr>
    <p:cSldViewPr snapToGrid="0">
      <p:cViewPr varScale="1">
        <p:scale>
          <a:sx n="88" d="100"/>
          <a:sy n="88" d="100"/>
        </p:scale>
        <p:origin x="-240" y="-7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9B6C9351-FB8E-4E04-8543-4F6A31BDA6B8}" type="datetimeFigureOut">
              <a:rPr lang="el-GR" smtClean="0"/>
              <a:pPr/>
              <a:t>8/5/2021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197933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B6C9351-FB8E-4E04-8543-4F6A31BDA6B8}" type="datetimeFigureOut">
              <a:rPr lang="el-GR" smtClean="0"/>
              <a:pPr/>
              <a:t>8/5/2021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3721907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B6C9351-FB8E-4E04-8543-4F6A31BDA6B8}" type="datetimeFigureOut">
              <a:rPr lang="el-GR" smtClean="0"/>
              <a:pPr/>
              <a:t>8/5/2021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4218642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B6C9351-FB8E-4E04-8543-4F6A31BDA6B8}" type="datetimeFigureOut">
              <a:rPr lang="el-GR" smtClean="0"/>
              <a:pPr/>
              <a:t>8/5/2021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137710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9B6C9351-FB8E-4E04-8543-4F6A31BDA6B8}" type="datetimeFigureOut">
              <a:rPr lang="el-GR" smtClean="0"/>
              <a:pPr/>
              <a:t>8/5/2021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2562346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9B6C9351-FB8E-4E04-8543-4F6A31BDA6B8}" type="datetimeFigureOut">
              <a:rPr lang="el-GR" smtClean="0"/>
              <a:pPr/>
              <a:t>8/5/2021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1444416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9B6C9351-FB8E-4E04-8543-4F6A31BDA6B8}" type="datetimeFigureOut">
              <a:rPr lang="el-GR" smtClean="0"/>
              <a:pPr/>
              <a:t>8/5/2021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2384218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9B6C9351-FB8E-4E04-8543-4F6A31BDA6B8}" type="datetimeFigureOut">
              <a:rPr lang="el-GR" smtClean="0"/>
              <a:pPr/>
              <a:t>8/5/2021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1891388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B6C9351-FB8E-4E04-8543-4F6A31BDA6B8}" type="datetimeFigureOut">
              <a:rPr lang="el-GR" smtClean="0"/>
              <a:pPr/>
              <a:t>8/5/2021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3514271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B6C9351-FB8E-4E04-8543-4F6A31BDA6B8}" type="datetimeFigureOut">
              <a:rPr lang="el-GR" smtClean="0"/>
              <a:pPr/>
              <a:t>8/5/2021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512830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B6C9351-FB8E-4E04-8543-4F6A31BDA6B8}" type="datetimeFigureOut">
              <a:rPr lang="el-GR" smtClean="0"/>
              <a:pPr/>
              <a:t>8/5/2021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2108914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6C9351-FB8E-4E04-8543-4F6A31BDA6B8}" type="datetimeFigureOut">
              <a:rPr lang="el-GR" smtClean="0"/>
              <a:pPr/>
              <a:t>8/5/2021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D3FC26-5314-491A-B0FB-ECAF230567EB}" type="slidenum">
              <a:rPr lang="el-GR" smtClean="0"/>
              <a:pPr/>
              <a:t>‹#›</a:t>
            </a:fld>
            <a:endParaRPr lang="el-GR"/>
          </a:p>
        </p:txBody>
      </p:sp>
    </p:spTree>
    <p:extLst>
      <p:ext uri="{BB962C8B-B14F-4D97-AF65-F5344CB8AC3E}">
        <p14:creationId xmlns:p14="http://schemas.microsoft.com/office/powerpoint/2010/main" xmlns="" val="3109356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ΝΟΣΗΛΕΥΤΕΣ </a:t>
            </a:r>
            <a:r>
              <a:rPr lang="en-US" dirty="0"/>
              <a:t>-</a:t>
            </a:r>
            <a:r>
              <a:rPr lang="el-GR" dirty="0" smtClean="0"/>
              <a:t>ΣΥΝΕΡΓΑΤΕΣ</a:t>
            </a:r>
            <a:endParaRPr lang="el-GR" dirty="0"/>
          </a:p>
        </p:txBody>
      </p:sp>
      <p:sp>
        <p:nvSpPr>
          <p:cNvPr id="3" name="Υπότιτλος 2"/>
          <p:cNvSpPr>
            <a:spLocks noGrp="1"/>
          </p:cNvSpPr>
          <p:nvPr>
            <p:ph type="subTitle" idx="1"/>
          </p:nvPr>
        </p:nvSpPr>
        <p:spPr/>
        <p:txBody>
          <a:bodyPr/>
          <a:lstStyle/>
          <a:p>
            <a:endParaRPr lang="el-GR"/>
          </a:p>
        </p:txBody>
      </p:sp>
    </p:spTree>
    <p:extLst>
      <p:ext uri="{BB962C8B-B14F-4D97-AF65-F5344CB8AC3E}">
        <p14:creationId xmlns:p14="http://schemas.microsoft.com/office/powerpoint/2010/main" xmlns="" val="2475991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0" indent="0">
              <a:buNone/>
            </a:pPr>
            <a:r>
              <a:rPr lang="el-GR" dirty="0" smtClean="0"/>
              <a:t>Οι αρχές που πρέπει να τηρούνται σε περίπτωση απεργίας.</a:t>
            </a:r>
          </a:p>
          <a:p>
            <a:pPr marL="0" indent="0">
              <a:buNone/>
            </a:pPr>
            <a:r>
              <a:rPr lang="el-GR" dirty="0" smtClean="0"/>
              <a:t>-Τη νοσηλευτική φροντίδα που απαιτείται για να μην τεθεί σε κίνδυνο η ζωή των ασθενών.</a:t>
            </a:r>
          </a:p>
          <a:p>
            <a:pPr marL="0" indent="0">
              <a:buNone/>
            </a:pPr>
            <a:r>
              <a:rPr lang="el-GR" dirty="0" smtClean="0"/>
              <a:t>-Τη νοσηλευτική φροντίδα που απαιτείται για επείγουσες διαγνωστικές διαδικασίες και συλλογή πληροφοριών για καταστάσεις απειλητικές για τη ζωή.</a:t>
            </a:r>
          </a:p>
          <a:p>
            <a:pPr marL="0" indent="0">
              <a:buNone/>
            </a:pPr>
            <a:r>
              <a:rPr lang="el-GR" dirty="0" smtClean="0"/>
              <a:t>-Τη συμμόρφωση με τη νομοθεσία που αφορά στην προσφυγή σε απεργία.</a:t>
            </a:r>
            <a:endParaRPr lang="el-GR" dirty="0"/>
          </a:p>
        </p:txBody>
      </p:sp>
    </p:spTree>
    <p:extLst>
      <p:ext uri="{BB962C8B-B14F-4D97-AF65-F5344CB8AC3E}">
        <p14:creationId xmlns:p14="http://schemas.microsoft.com/office/powerpoint/2010/main" xmlns="" val="2569669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p:nvPr>
        </p:nvSpPr>
        <p:spPr/>
        <p:txBody>
          <a:bodyPr>
            <a:normAutofit/>
          </a:bodyPr>
          <a:lstStyle/>
          <a:p>
            <a:pPr eaLnBrk="1" hangingPunct="1"/>
            <a:r>
              <a:rPr lang="el-GR" altLang="el-GR" sz="4000" dirty="0"/>
              <a:t>Σχετικά Άρθρα του Κώδικα Νοσηλευτικής Δεοντολογίας</a:t>
            </a:r>
            <a:br>
              <a:rPr lang="el-GR" altLang="el-GR" sz="4000" dirty="0"/>
            </a:br>
            <a:r>
              <a:rPr lang="el-GR" altLang="el-GR" sz="4000" dirty="0"/>
              <a:t>Προεδρικό διάταγμα 216/25-7-2001</a:t>
            </a:r>
            <a:endParaRPr lang="en-GB" altLang="el-GR" sz="4000" dirty="0"/>
          </a:p>
        </p:txBody>
      </p:sp>
      <p:sp>
        <p:nvSpPr>
          <p:cNvPr id="4099" name="Rectangle 5"/>
          <p:cNvSpPr>
            <a:spLocks noGrp="1" noChangeArrowheads="1"/>
          </p:cNvSpPr>
          <p:nvPr>
            <p:ph type="subTitle" idx="1"/>
          </p:nvPr>
        </p:nvSpPr>
        <p:spPr/>
        <p:txBody>
          <a:bodyPr/>
          <a:lstStyle/>
          <a:p>
            <a:pPr eaLnBrk="1" hangingPunct="1"/>
            <a:endParaRPr lang="en-GB" altLang="el-GR" dirty="0" smtClean="0"/>
          </a:p>
        </p:txBody>
      </p:sp>
    </p:spTree>
    <p:extLst>
      <p:ext uri="{BB962C8B-B14F-4D97-AF65-F5344CB8AC3E}">
        <p14:creationId xmlns:p14="http://schemas.microsoft.com/office/powerpoint/2010/main" xmlns="" val="2777312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l-GR" altLang="el-GR" smtClean="0"/>
              <a:t>Άρθρο 12</a:t>
            </a:r>
            <a:endParaRPr lang="en-GB" altLang="el-GR" smtClean="0"/>
          </a:p>
        </p:txBody>
      </p:sp>
      <p:sp>
        <p:nvSpPr>
          <p:cNvPr id="5123" name="Rectangle 3"/>
          <p:cNvSpPr>
            <a:spLocks noGrp="1" noChangeArrowheads="1"/>
          </p:cNvSpPr>
          <p:nvPr>
            <p:ph type="body" idx="1"/>
          </p:nvPr>
        </p:nvSpPr>
        <p:spPr/>
        <p:txBody>
          <a:bodyPr/>
          <a:lstStyle/>
          <a:p>
            <a:pPr eaLnBrk="1" hangingPunct="1"/>
            <a:r>
              <a:rPr lang="el-GR" altLang="el-GR"/>
              <a:t>Ο Νοσηλευτής οφείλει να διατηρεί άριστες σχέσεις με τους συναδέλφους Νοσηλευτές, τους ιατρούς και το λοιπό προσωπικό κατά την εκτέλεση των καθηκόντων του, παραμερίζοντας κάθε διαφορά με γνώμονα το συμφέρον του ασθενή και την εύρυθμη λειτουργία του φορέα παροχής υπηρεσιών. Οφείλει να σέβεται και να τιμά τους συναδέλφους Νοσηλευτές κάθε βαθμίδος, εκπαίδευσης, ή ειδίκευσης, τηρώντας την ιεραρχία. </a:t>
            </a:r>
            <a:endParaRPr lang="en-GB" altLang="el-GR"/>
          </a:p>
        </p:txBody>
      </p:sp>
    </p:spTree>
    <p:extLst>
      <p:ext uri="{BB962C8B-B14F-4D97-AF65-F5344CB8AC3E}">
        <p14:creationId xmlns:p14="http://schemas.microsoft.com/office/powerpoint/2010/main" xmlns="" val="946065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l-GR" altLang="el-GR" smtClean="0"/>
              <a:t>Άρθρο 13</a:t>
            </a:r>
            <a:endParaRPr lang="en-GB" altLang="el-GR" smtClean="0"/>
          </a:p>
        </p:txBody>
      </p:sp>
      <p:sp>
        <p:nvSpPr>
          <p:cNvPr id="8195" name="Rectangle 3"/>
          <p:cNvSpPr>
            <a:spLocks noGrp="1" noChangeArrowheads="1"/>
          </p:cNvSpPr>
          <p:nvPr>
            <p:ph type="body" idx="1"/>
          </p:nvPr>
        </p:nvSpPr>
        <p:spPr/>
        <p:txBody>
          <a:bodyPr/>
          <a:lstStyle/>
          <a:p>
            <a:pPr eaLnBrk="1" hangingPunct="1"/>
            <a:r>
              <a:rPr lang="el-GR" altLang="el-GR" smtClean="0"/>
              <a:t>Ο Νοσηλευτής οφείλει να σέβεται και να συνεργάζεται αρμονικά με τους ιατρούς, ακολουθώντας με ακρίβεια τις ιατρικές οδηγίες, διατηρώντας συγχρόνως την επιστημονική του ανεξαρτησία και την ιδιότητά του ως ισότιμου μέλους της θεραπευτικής ομάδας.</a:t>
            </a:r>
            <a:endParaRPr lang="en-GB" altLang="el-GR" smtClean="0"/>
          </a:p>
        </p:txBody>
      </p:sp>
    </p:spTree>
    <p:extLst>
      <p:ext uri="{BB962C8B-B14F-4D97-AF65-F5344CB8AC3E}">
        <p14:creationId xmlns:p14="http://schemas.microsoft.com/office/powerpoint/2010/main" xmlns="" val="1844455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981200" y="274639"/>
            <a:ext cx="8229600" cy="777875"/>
          </a:xfrm>
        </p:spPr>
        <p:txBody>
          <a:bodyPr/>
          <a:lstStyle/>
          <a:p>
            <a:pPr eaLnBrk="1" hangingPunct="1"/>
            <a:r>
              <a:rPr lang="el-GR" altLang="el-GR" sz="3600"/>
              <a:t>Κώδικας Νοσηλευτικής Δεοντολογίας</a:t>
            </a:r>
            <a:endParaRPr lang="en-GB" altLang="el-GR" sz="3600"/>
          </a:p>
        </p:txBody>
      </p:sp>
      <p:sp>
        <p:nvSpPr>
          <p:cNvPr id="33795" name="Rectangle 3"/>
          <p:cNvSpPr>
            <a:spLocks noGrp="1" noChangeArrowheads="1"/>
          </p:cNvSpPr>
          <p:nvPr>
            <p:ph type="body" idx="1"/>
          </p:nvPr>
        </p:nvSpPr>
        <p:spPr>
          <a:xfrm>
            <a:off x="1981200" y="1268414"/>
            <a:ext cx="8229600" cy="5184775"/>
          </a:xfrm>
        </p:spPr>
        <p:txBody>
          <a:bodyPr/>
          <a:lstStyle/>
          <a:p>
            <a:pPr eaLnBrk="1" hangingPunct="1">
              <a:lnSpc>
                <a:spcPct val="80000"/>
              </a:lnSpc>
            </a:pPr>
            <a:r>
              <a:rPr lang="el-GR" altLang="el-GR" i="1"/>
              <a:t>Άρθρο 14: Απαγορεύεται στο Νοσηλευτή να προβαίνει σε επικρίσεις ή αποδοκιμασίες του έργου των συναδέλφων του, των ιατρών και του λοιπού προσωπικού.</a:t>
            </a:r>
            <a:endParaRPr lang="el-GR" altLang="el-GR"/>
          </a:p>
          <a:p>
            <a:pPr eaLnBrk="1" hangingPunct="1">
              <a:lnSpc>
                <a:spcPct val="80000"/>
              </a:lnSpc>
            </a:pPr>
            <a:r>
              <a:rPr lang="el-GR" altLang="el-GR" i="1"/>
              <a:t>Άρθρο 8. Ο Νοσηλευτής οφείλει να παρέχει τις υπηρεσίες του με αποκλειστικό γνώμονα το συμφέρον του ασθενή, στα πλαίσια και όρια των καθηκόντων του.</a:t>
            </a:r>
          </a:p>
          <a:p>
            <a:pPr eaLnBrk="1" hangingPunct="1">
              <a:lnSpc>
                <a:spcPct val="80000"/>
              </a:lnSpc>
            </a:pPr>
            <a:r>
              <a:rPr lang="el-GR" altLang="el-GR" i="1"/>
              <a:t>Άρθρο 9. Ο Νοσηλευτής οφείλει να παρέχει τη συνδρομή του στον ασθενή με κάθε θεμιτό μέσο και να τον προστατεύει από οποιαδήποτε βλάβη ή κίνδυνο στο χώρο παροχής των υπηρεσιών του, δημιουργώντας ένα ασφαλές περιβάλλον.</a:t>
            </a:r>
            <a:r>
              <a:rPr lang="en-GB" altLang="el-GR"/>
              <a:t> </a:t>
            </a:r>
          </a:p>
        </p:txBody>
      </p:sp>
    </p:spTree>
    <p:extLst>
      <p:ext uri="{BB962C8B-B14F-4D97-AF65-F5344CB8AC3E}">
        <p14:creationId xmlns:p14="http://schemas.microsoft.com/office/powerpoint/2010/main" xmlns="" val="22012415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        </a:t>
            </a:r>
            <a:r>
              <a:rPr lang="el-GR" dirty="0" smtClean="0"/>
              <a:t>Οι Νοσηλευτές και οι συνεργάτες</a:t>
            </a:r>
            <a:endParaRPr lang="el-GR" dirty="0"/>
          </a:p>
        </p:txBody>
      </p:sp>
      <p:sp>
        <p:nvSpPr>
          <p:cNvPr id="3" name="Θέση περιεχομένου 2"/>
          <p:cNvSpPr>
            <a:spLocks noGrp="1"/>
          </p:cNvSpPr>
          <p:nvPr>
            <p:ph idx="1"/>
          </p:nvPr>
        </p:nvSpPr>
        <p:spPr>
          <a:xfrm>
            <a:off x="1981200" y="1600200"/>
            <a:ext cx="8363272" cy="5141168"/>
          </a:xfrm>
        </p:spPr>
        <p:txBody>
          <a:bodyPr>
            <a:normAutofit/>
          </a:bodyPr>
          <a:lstStyle/>
          <a:p>
            <a:pPr marL="0" indent="0">
              <a:buNone/>
            </a:pPr>
            <a:endParaRPr lang="en-US" dirty="0" smtClean="0"/>
          </a:p>
          <a:p>
            <a:pPr marL="0" indent="0">
              <a:buNone/>
            </a:pPr>
            <a:r>
              <a:rPr lang="el-GR" dirty="0" smtClean="0"/>
              <a:t>-Οι Νοσηλευτές οφείλουν να αναπτύξουν και να διατηρήσουν συνεργατική σχέση με τους συναδέλφους Νοσηλευτές και τους άλλους επιστήμονες.</a:t>
            </a:r>
          </a:p>
          <a:p>
            <a:pPr marL="0" indent="0">
              <a:buNone/>
            </a:pPr>
            <a:r>
              <a:rPr lang="el-GR" dirty="0" smtClean="0"/>
              <a:t>-Οι Νοσηλευτές συμμετέχουν στο σχεδιασμό με άλλους επιστήμονες υγείας σε όλα  τα ρυθμιστικά και διοικητικά επίπεδα του συστήματος φροντίδας υγείας.</a:t>
            </a:r>
          </a:p>
          <a:p>
            <a:pPr marL="0" indent="0">
              <a:buNone/>
            </a:pPr>
            <a:r>
              <a:rPr lang="el-GR" dirty="0" smtClean="0"/>
              <a:t>- Οι Νοσηλευτές επιδιώκουν τη διεπιστημονική προσέγγιση στην παροχή των υπηρεσιών υγείας.</a:t>
            </a:r>
          </a:p>
          <a:p>
            <a:pPr marL="0" indent="0">
              <a:buNone/>
            </a:pPr>
            <a:endParaRPr lang="el-GR" dirty="0"/>
          </a:p>
        </p:txBody>
      </p:sp>
    </p:spTree>
    <p:extLst>
      <p:ext uri="{BB962C8B-B14F-4D97-AF65-F5344CB8AC3E}">
        <p14:creationId xmlns:p14="http://schemas.microsoft.com/office/powerpoint/2010/main" xmlns="" val="1355288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Συνεργασία γιατρών -Νοσηλευτών</a:t>
            </a:r>
            <a:endParaRPr lang="el-GR" dirty="0"/>
          </a:p>
        </p:txBody>
      </p:sp>
      <p:sp>
        <p:nvSpPr>
          <p:cNvPr id="3" name="Θέση περιεχομένου 2"/>
          <p:cNvSpPr>
            <a:spLocks noGrp="1"/>
          </p:cNvSpPr>
          <p:nvPr>
            <p:ph idx="1"/>
          </p:nvPr>
        </p:nvSpPr>
        <p:spPr>
          <a:xfrm>
            <a:off x="1981200" y="1600200"/>
            <a:ext cx="8435280" cy="5141168"/>
          </a:xfrm>
        </p:spPr>
        <p:txBody>
          <a:bodyPr/>
          <a:lstStyle/>
          <a:p>
            <a:pPr marL="0" indent="0">
              <a:buNone/>
            </a:pPr>
            <a:r>
              <a:rPr lang="el-GR" dirty="0" smtClean="0"/>
              <a:t>-Η συνεργασία Γιατρών –Νοσηλευτών πέρασε από διάφορα στάδια με το πέρασμα των χρόνων.</a:t>
            </a:r>
          </a:p>
          <a:p>
            <a:pPr marL="0" indent="0">
              <a:buNone/>
            </a:pPr>
            <a:r>
              <a:rPr lang="el-GR" dirty="0" smtClean="0"/>
              <a:t>-Σήμερα οι Γιατροί εξαρτώνται από την εξειδίκευση των Νοσηλευτών και υπάρχουν σχέσεις ισότιμων συνεργατών στις </a:t>
            </a:r>
            <a:r>
              <a:rPr lang="el-GR" dirty="0" smtClean="0"/>
              <a:t>εργασιακ</a:t>
            </a:r>
            <a:r>
              <a:rPr lang="el-GR" dirty="0" smtClean="0"/>
              <a:t>ές</a:t>
            </a:r>
            <a:r>
              <a:rPr lang="el-GR" dirty="0" smtClean="0"/>
              <a:t> </a:t>
            </a:r>
            <a:r>
              <a:rPr lang="el-GR" smtClean="0"/>
              <a:t>τους </a:t>
            </a:r>
            <a:r>
              <a:rPr lang="el-GR" smtClean="0"/>
              <a:t>σχέσεις.</a:t>
            </a:r>
            <a:endParaRPr lang="el-GR" dirty="0" smtClean="0"/>
          </a:p>
          <a:p>
            <a:pPr marL="0" indent="0">
              <a:buNone/>
            </a:pPr>
            <a:r>
              <a:rPr lang="el-GR" dirty="0" smtClean="0"/>
              <a:t>-Η αλλαγή στις σχέσεις Γιατρών – Νοσηλευτών οφείλεται στην προηγμένη εκπαίδευση των Νοσηλευτών.</a:t>
            </a:r>
            <a:endParaRPr lang="el-GR" dirty="0"/>
          </a:p>
        </p:txBody>
      </p:sp>
    </p:spTree>
    <p:extLst>
      <p:ext uri="{BB962C8B-B14F-4D97-AF65-F5344CB8AC3E}">
        <p14:creationId xmlns:p14="http://schemas.microsoft.com/office/powerpoint/2010/main" xmlns="" val="87650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Συνεργασία μεταξύ των Νοσηλευτών</a:t>
            </a:r>
            <a:endParaRPr lang="el-GR" dirty="0"/>
          </a:p>
        </p:txBody>
      </p:sp>
      <p:sp>
        <p:nvSpPr>
          <p:cNvPr id="3" name="Θέση περιεχομένου 2"/>
          <p:cNvSpPr>
            <a:spLocks noGrp="1"/>
          </p:cNvSpPr>
          <p:nvPr>
            <p:ph idx="1"/>
          </p:nvPr>
        </p:nvSpPr>
        <p:spPr>
          <a:xfrm>
            <a:off x="1981200" y="1600200"/>
            <a:ext cx="8363272" cy="5257800"/>
          </a:xfrm>
        </p:spPr>
        <p:txBody>
          <a:bodyPr/>
          <a:lstStyle/>
          <a:p>
            <a:pPr marL="0" indent="0">
              <a:buNone/>
            </a:pPr>
            <a:r>
              <a:rPr lang="el-GR" dirty="0" smtClean="0"/>
              <a:t>-Η έννοια της συνεργασίας ορίζεται ως η ενεργός συμμετοχή με άλλους συνεργάτες για την επίτευξη ποιοτικής φροντίδας των ασθενών, συνεργασίας στο σχεδιασμό της Νοσηλευτικής φροντίδας και αμοιβαιότητας με τους άλλους Νοσηλευτές.</a:t>
            </a:r>
          </a:p>
          <a:p>
            <a:pPr marL="0" indent="0">
              <a:buNone/>
            </a:pPr>
            <a:r>
              <a:rPr lang="el-GR" dirty="0" smtClean="0"/>
              <a:t>-Ηθική σύγκρουση μπορεί να προκύψει οποτεδήποτε ο Νοσηλευτής δεν είναι βέβαιος σχετικά με το </a:t>
            </a:r>
            <a:r>
              <a:rPr lang="el-GR" dirty="0" err="1" smtClean="0"/>
              <a:t>ποιές</a:t>
            </a:r>
            <a:r>
              <a:rPr lang="el-GR" dirty="0" smtClean="0"/>
              <a:t> ή τίνος αξίες  προάγονται από τη συνεργασία μεταξύ των Νοσηλευτών.</a:t>
            </a:r>
            <a:endParaRPr lang="el-GR" dirty="0"/>
          </a:p>
        </p:txBody>
      </p:sp>
    </p:spTree>
    <p:extLst>
      <p:ext uri="{BB962C8B-B14F-4D97-AF65-F5344CB8AC3E}">
        <p14:creationId xmlns:p14="http://schemas.microsoft.com/office/powerpoint/2010/main" xmlns="" val="1074847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Συνεργασία μεταξύ των Νοσηλευτών </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dirty="0" smtClean="0"/>
              <a:t>-Η Κοινωνία αναμένει από κάθε Νοσηλευτή να προάγει το προσωπικό αγαθό της υγείας με την παροχή υψηλής ποιότητας Νοσηλευτικής φροντίδας.</a:t>
            </a:r>
          </a:p>
          <a:p>
            <a:pPr marL="0" indent="0">
              <a:buNone/>
            </a:pPr>
            <a:r>
              <a:rPr lang="el-GR" dirty="0" smtClean="0"/>
              <a:t>-Οι εργασιακές συνθήκες και η ανεπάρκεια στελέχωσης με προσωπικό εμποδίσουν τη δυνατότητα των Νοσηλευτών να παρέχουν  εξειδικευμένη φροντίδα για την ικανοποίηση των αναγκών των ασθενών.</a:t>
            </a:r>
            <a:endParaRPr lang="el-GR" dirty="0"/>
          </a:p>
        </p:txBody>
      </p:sp>
    </p:spTree>
    <p:extLst>
      <p:ext uri="{BB962C8B-B14F-4D97-AF65-F5344CB8AC3E}">
        <p14:creationId xmlns:p14="http://schemas.microsoft.com/office/powerpoint/2010/main" xmlns="" val="1818679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Μη ικανή Νοσηλευτική φροντίδα</a:t>
            </a:r>
            <a:endParaRPr lang="el-GR" dirty="0"/>
          </a:p>
        </p:txBody>
      </p:sp>
      <p:sp>
        <p:nvSpPr>
          <p:cNvPr id="3" name="Θέση περιεχομένου 2"/>
          <p:cNvSpPr>
            <a:spLocks noGrp="1"/>
          </p:cNvSpPr>
          <p:nvPr>
            <p:ph idx="1"/>
          </p:nvPr>
        </p:nvSpPr>
        <p:spPr/>
        <p:txBody>
          <a:bodyPr/>
          <a:lstStyle/>
          <a:p>
            <a:pPr marL="0" indent="0">
              <a:buNone/>
            </a:pPr>
            <a:r>
              <a:rPr lang="el-GR" dirty="0" smtClean="0"/>
              <a:t>-Οι Νοσηλευτές έχουν την ευθύνη να προστατεύσουν τους ασθενείς από την ελλιπή ή λάθος Νοσηλευτική φροντίδα κάποιου μέλους της φροντίδας υγείας.</a:t>
            </a:r>
          </a:p>
          <a:p>
            <a:pPr marL="0" indent="0">
              <a:buNone/>
            </a:pPr>
            <a:r>
              <a:rPr lang="el-GR" dirty="0" smtClean="0"/>
              <a:t>-Είναι δύσκολη η αναφορά και η τεκμηρίωση μιας </a:t>
            </a:r>
            <a:r>
              <a:rPr lang="el-GR" dirty="0"/>
              <a:t>λ</a:t>
            </a:r>
            <a:r>
              <a:rPr lang="el-GR" dirty="0" smtClean="0"/>
              <a:t>άθος ή ανεπαρκούς συμπεριφοράς άλλου επαγγελματία υγείας ως προς τη φροντίδα των ασθενών. </a:t>
            </a:r>
            <a:endParaRPr lang="el-GR" dirty="0"/>
          </a:p>
        </p:txBody>
      </p:sp>
    </p:spTree>
    <p:extLst>
      <p:ext uri="{BB962C8B-B14F-4D97-AF65-F5344CB8AC3E}">
        <p14:creationId xmlns:p14="http://schemas.microsoft.com/office/powerpoint/2010/main" xmlns="" val="3060985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Αρνητικές εκβάσεις της πορείας των ασθενών</a:t>
            </a:r>
            <a:endParaRPr lang="el-GR" dirty="0"/>
          </a:p>
        </p:txBody>
      </p:sp>
      <p:sp>
        <p:nvSpPr>
          <p:cNvPr id="3" name="Θέση περιεχομένου 2"/>
          <p:cNvSpPr>
            <a:spLocks noGrp="1"/>
          </p:cNvSpPr>
          <p:nvPr>
            <p:ph idx="1"/>
          </p:nvPr>
        </p:nvSpPr>
        <p:spPr/>
        <p:txBody>
          <a:bodyPr/>
          <a:lstStyle/>
          <a:p>
            <a:pPr marL="0" indent="0">
              <a:buNone/>
            </a:pPr>
            <a:r>
              <a:rPr lang="el-GR" dirty="0" smtClean="0"/>
              <a:t>1.Ένα ατύχημα που μπορεί να συμβεί ανεξάρτητα από την απόφαση ή την ενέργεια ενός επαγγελματία υγείας(τυχαίο συμβάν).</a:t>
            </a:r>
          </a:p>
          <a:p>
            <a:pPr marL="0" indent="0">
              <a:buNone/>
            </a:pPr>
            <a:r>
              <a:rPr lang="el-GR" dirty="0" smtClean="0"/>
              <a:t>2.Μια καλά αιτιολογημένη απόφαση η οποία καταλήγει </a:t>
            </a:r>
            <a:r>
              <a:rPr lang="el-GR" dirty="0"/>
              <a:t>δ</a:t>
            </a:r>
            <a:r>
              <a:rPr lang="el-GR" dirty="0" smtClean="0"/>
              <a:t>υστυχώς σε κακό   αποτέλεσμα(μετάγγιση αίματος).</a:t>
            </a:r>
          </a:p>
          <a:p>
            <a:pPr marL="0" indent="0">
              <a:buNone/>
            </a:pPr>
            <a:r>
              <a:rPr lang="el-GR" dirty="0" smtClean="0"/>
              <a:t>3.Δεν υπάρχει ομόφωνη συμφωνία για ποια </a:t>
            </a:r>
            <a:r>
              <a:rPr lang="el-GR" dirty="0"/>
              <a:t>π</a:t>
            </a:r>
            <a:r>
              <a:rPr lang="el-GR" dirty="0" smtClean="0"/>
              <a:t>αρέμβαση θα ακολουθήσουν.</a:t>
            </a:r>
          </a:p>
          <a:p>
            <a:pPr marL="0" indent="0">
              <a:buNone/>
            </a:pPr>
            <a:endParaRPr lang="el-GR" dirty="0"/>
          </a:p>
        </p:txBody>
      </p:sp>
    </p:spTree>
    <p:extLst>
      <p:ext uri="{BB962C8B-B14F-4D97-AF65-F5344CB8AC3E}">
        <p14:creationId xmlns:p14="http://schemas.microsoft.com/office/powerpoint/2010/main" xmlns="" val="2896530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Αρνητικές εκβάσεις της πορείας των ασθενών</a:t>
            </a:r>
            <a:endParaRPr lang="el-GR" dirty="0"/>
          </a:p>
        </p:txBody>
      </p:sp>
      <p:sp>
        <p:nvSpPr>
          <p:cNvPr id="3" name="Θέση περιεχομένου 2"/>
          <p:cNvSpPr>
            <a:spLocks noGrp="1"/>
          </p:cNvSpPr>
          <p:nvPr>
            <p:ph idx="1"/>
          </p:nvPr>
        </p:nvSpPr>
        <p:spPr/>
        <p:txBody>
          <a:bodyPr/>
          <a:lstStyle/>
          <a:p>
            <a:pPr marL="0" indent="0">
              <a:buNone/>
            </a:pPr>
            <a:r>
              <a:rPr lang="el-GR" dirty="0" smtClean="0"/>
              <a:t>4.Ο επαγγελματίας υγείας κάνει ανεπαρκή κρίση ή κακό χειρισμό κάποιων γεγονότων ή συμπτωμάτων των ασθενών.</a:t>
            </a:r>
          </a:p>
          <a:p>
            <a:pPr marL="0" indent="0">
              <a:buNone/>
            </a:pPr>
            <a:r>
              <a:rPr lang="el-GR" dirty="0" smtClean="0"/>
              <a:t>5.Όταν υπάρχουν πραγματικές παραβιάσεις της ποιότητας φροντίδας </a:t>
            </a:r>
            <a:r>
              <a:rPr lang="el-GR" smtClean="0"/>
              <a:t>των ασθενών.</a:t>
            </a:r>
            <a:endParaRPr lang="el-GR" dirty="0"/>
          </a:p>
        </p:txBody>
      </p:sp>
      <p:sp>
        <p:nvSpPr>
          <p:cNvPr id="4" name="Ορθογώνιο 3"/>
          <p:cNvSpPr/>
          <p:nvPr/>
        </p:nvSpPr>
        <p:spPr>
          <a:xfrm>
            <a:off x="3846186" y="3244334"/>
            <a:ext cx="184731" cy="369332"/>
          </a:xfrm>
          <a:prstGeom prst="rect">
            <a:avLst/>
          </a:prstGeom>
        </p:spPr>
        <p:txBody>
          <a:bodyPr wrap="none">
            <a:spAutoFit/>
          </a:bodyPr>
          <a:lstStyle/>
          <a:p>
            <a:endParaRPr lang="el-GR" dirty="0"/>
          </a:p>
        </p:txBody>
      </p:sp>
    </p:spTree>
    <p:extLst>
      <p:ext uri="{BB962C8B-B14F-4D97-AF65-F5344CB8AC3E}">
        <p14:creationId xmlns:p14="http://schemas.microsoft.com/office/powerpoint/2010/main" xmlns="" val="3621525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Θέσεις του </a:t>
            </a:r>
            <a:r>
              <a:rPr lang="en-US" dirty="0" smtClean="0"/>
              <a:t>ICN </a:t>
            </a:r>
            <a:r>
              <a:rPr lang="el-GR" dirty="0" smtClean="0"/>
              <a:t>σε περίπτωση απεργίας Νοσηλευτών.</a:t>
            </a:r>
            <a:endParaRPr lang="el-GR" dirty="0"/>
          </a:p>
        </p:txBody>
      </p:sp>
      <p:sp>
        <p:nvSpPr>
          <p:cNvPr id="3" name="Θέση περιεχομένου 2"/>
          <p:cNvSpPr>
            <a:spLocks noGrp="1"/>
          </p:cNvSpPr>
          <p:nvPr>
            <p:ph idx="1"/>
          </p:nvPr>
        </p:nvSpPr>
        <p:spPr/>
        <p:txBody>
          <a:bodyPr/>
          <a:lstStyle/>
          <a:p>
            <a:pPr marL="0" indent="0">
              <a:buNone/>
            </a:pPr>
            <a:r>
              <a:rPr lang="el-GR" dirty="0" smtClean="0"/>
              <a:t>   Οι αρχές που πρέπει να τηρούνται.</a:t>
            </a:r>
          </a:p>
          <a:p>
            <a:pPr marL="0" indent="0">
              <a:buNone/>
            </a:pPr>
            <a:r>
              <a:rPr lang="el-GR" dirty="0" smtClean="0"/>
              <a:t>-Το ελάχιστο επίπεδο αναστάτωσης στο γενικό πληθυσμό.</a:t>
            </a:r>
          </a:p>
          <a:p>
            <a:pPr marL="0" indent="0">
              <a:buNone/>
            </a:pPr>
            <a:r>
              <a:rPr lang="el-GR" dirty="0" smtClean="0"/>
              <a:t>-Την παροχή των αναγκαίων νοσηλευτικών υπηρεσιών με μειωμένο αριθμό ατόμων.</a:t>
            </a:r>
          </a:p>
          <a:p>
            <a:pPr marL="0" indent="0">
              <a:buNone/>
            </a:pPr>
            <a:r>
              <a:rPr lang="el-GR" dirty="0" smtClean="0"/>
              <a:t>-Την παροχή υπηρεσιών σε καταστάσεις κρίσης</a:t>
            </a:r>
          </a:p>
          <a:p>
            <a:pPr marL="0" indent="0">
              <a:buNone/>
            </a:pPr>
            <a:r>
              <a:rPr lang="el-GR" dirty="0" smtClean="0"/>
              <a:t>-Τη νοσηλευτική φροντίδα ατόμων που δεν έχουν δυνατότητα </a:t>
            </a:r>
            <a:r>
              <a:rPr lang="el-GR" dirty="0" err="1" smtClean="0"/>
              <a:t>αυτοφροντίδας</a:t>
            </a:r>
            <a:r>
              <a:rPr lang="el-GR" dirty="0" smtClean="0"/>
              <a:t>.</a:t>
            </a:r>
            <a:endParaRPr lang="el-GR" dirty="0"/>
          </a:p>
        </p:txBody>
      </p:sp>
    </p:spTree>
    <p:extLst>
      <p:ext uri="{BB962C8B-B14F-4D97-AF65-F5344CB8AC3E}">
        <p14:creationId xmlns:p14="http://schemas.microsoft.com/office/powerpoint/2010/main" xmlns="" val="149082379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685</Words>
  <Application>Microsoft Office PowerPoint</Application>
  <PresentationFormat>Προσαρμογή</PresentationFormat>
  <Paragraphs>45</Paragraphs>
  <Slides>14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Θέμα του Office</vt:lpstr>
      <vt:lpstr>ΝΟΣΗΛΕΥΤΕΣ -ΣΥΝΕΡΓΑΤΕΣ</vt:lpstr>
      <vt:lpstr>        Οι Νοσηλευτές και οι συνεργάτες</vt:lpstr>
      <vt:lpstr>Συνεργασία γιατρών -Νοσηλευτών</vt:lpstr>
      <vt:lpstr>Συνεργασία μεταξύ των Νοσηλευτών</vt:lpstr>
      <vt:lpstr>Συνεργασία μεταξύ των Νοσηλευτών </vt:lpstr>
      <vt:lpstr>Μη ικανή Νοσηλευτική φροντίδα</vt:lpstr>
      <vt:lpstr>Αρνητικές εκβάσεις της πορείας των ασθενών</vt:lpstr>
      <vt:lpstr>Αρνητικές εκβάσεις της πορείας των ασθενών</vt:lpstr>
      <vt:lpstr>Θέσεις του ICN σε περίπτωση απεργίας Νοσηλευτών.</vt:lpstr>
      <vt:lpstr>Διαφάνεια 10</vt:lpstr>
      <vt:lpstr>Σχετικά Άρθρα του Κώδικα Νοσηλευτικής Δεοντολογίας Προεδρικό διάταγμα 216/25-7-2001</vt:lpstr>
      <vt:lpstr>Άρθρο 12</vt:lpstr>
      <vt:lpstr>Άρθρο 13</vt:lpstr>
      <vt:lpstr>Κώδικας Νοσηλευτικής Δεοντολογίας</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7</cp:revision>
  <dcterms:created xsi:type="dcterms:W3CDTF">2020-04-07T13:48:35Z</dcterms:created>
  <dcterms:modified xsi:type="dcterms:W3CDTF">2021-05-08T12:55:36Z</dcterms:modified>
</cp:coreProperties>
</file>