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1" r:id="rId2"/>
    <p:sldId id="262" r:id="rId3"/>
    <p:sldId id="263" r:id="rId4"/>
    <p:sldId id="264" r:id="rId5"/>
    <p:sldId id="283" r:id="rId6"/>
    <p:sldId id="284" r:id="rId7"/>
    <p:sldId id="285" r:id="rId8"/>
    <p:sldId id="286" r:id="rId9"/>
    <p:sldId id="287" r:id="rId10"/>
    <p:sldId id="288" r:id="rId11"/>
    <p:sldId id="289" r:id="rId12"/>
    <p:sldId id="290" r:id="rId13"/>
    <p:sldId id="291" r:id="rId14"/>
    <p:sldId id="292" r:id="rId15"/>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85" autoAdjust="0"/>
    <p:restoredTop sz="94660"/>
  </p:normalViewPr>
  <p:slideViewPr>
    <p:cSldViewPr snapToGrid="0">
      <p:cViewPr varScale="1">
        <p:scale>
          <a:sx n="85" d="100"/>
          <a:sy n="85" d="100"/>
        </p:scale>
        <p:origin x="96"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1524000" y="1122363"/>
            <a:ext cx="9144000" cy="2387600"/>
          </a:xfrm>
        </p:spPr>
        <p:txBody>
          <a:bodyPr anchor="b"/>
          <a:lstStyle>
            <a:lvl1pPr algn="ctr">
              <a:defRPr sz="6000"/>
            </a:lvl1pPr>
          </a:lstStyle>
          <a:p>
            <a:r>
              <a:rPr lang="el-GR" smtClean="0"/>
              <a:t>Στυλ κύριου τίτλου</a:t>
            </a:r>
            <a:endParaRPr lang="el-GR"/>
          </a:p>
        </p:txBody>
      </p:sp>
      <p:sp>
        <p:nvSpPr>
          <p:cNvPr id="3" name="Υπότιτλος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smtClean="0"/>
              <a:t>Στυλ κύριου υπότιτλου</a:t>
            </a:r>
            <a:endParaRPr lang="el-GR"/>
          </a:p>
        </p:txBody>
      </p:sp>
      <p:sp>
        <p:nvSpPr>
          <p:cNvPr id="4" name="Θέση ημερομηνίας 3"/>
          <p:cNvSpPr>
            <a:spLocks noGrp="1"/>
          </p:cNvSpPr>
          <p:nvPr>
            <p:ph type="dt" sz="half" idx="10"/>
          </p:nvPr>
        </p:nvSpPr>
        <p:spPr/>
        <p:txBody>
          <a:bodyPr/>
          <a:lstStyle/>
          <a:p>
            <a:fld id="{B1D2D896-DA11-46F6-9D6D-7A204CC44357}" type="datetimeFigureOut">
              <a:rPr lang="el-GR" smtClean="0"/>
              <a:t>17/2/2021</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DE226B92-11EE-4AB3-8BF0-32D5CDED8CA3}" type="slidenum">
              <a:rPr lang="el-GR" smtClean="0"/>
              <a:t>‹#›</a:t>
            </a:fld>
            <a:endParaRPr lang="el-GR"/>
          </a:p>
        </p:txBody>
      </p:sp>
    </p:spTree>
    <p:extLst>
      <p:ext uri="{BB962C8B-B14F-4D97-AF65-F5344CB8AC3E}">
        <p14:creationId xmlns:p14="http://schemas.microsoft.com/office/powerpoint/2010/main" val="4043043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B1D2D896-DA11-46F6-9D6D-7A204CC44357}" type="datetimeFigureOut">
              <a:rPr lang="el-GR" smtClean="0"/>
              <a:t>17/2/2021</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DE226B92-11EE-4AB3-8BF0-32D5CDED8CA3}" type="slidenum">
              <a:rPr lang="el-GR" smtClean="0"/>
              <a:t>‹#›</a:t>
            </a:fld>
            <a:endParaRPr lang="el-GR"/>
          </a:p>
        </p:txBody>
      </p:sp>
    </p:spTree>
    <p:extLst>
      <p:ext uri="{BB962C8B-B14F-4D97-AF65-F5344CB8AC3E}">
        <p14:creationId xmlns:p14="http://schemas.microsoft.com/office/powerpoint/2010/main" val="7688019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8724900" y="365125"/>
            <a:ext cx="2628900" cy="5811838"/>
          </a:xfrm>
        </p:spPr>
        <p:txBody>
          <a:bodyPr vert="eaVert"/>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a:xfrm>
            <a:off x="838200" y="365125"/>
            <a:ext cx="7734300" cy="5811838"/>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B1D2D896-DA11-46F6-9D6D-7A204CC44357}" type="datetimeFigureOut">
              <a:rPr lang="el-GR" smtClean="0"/>
              <a:t>17/2/2021</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DE226B92-11EE-4AB3-8BF0-32D5CDED8CA3}" type="slidenum">
              <a:rPr lang="el-GR" smtClean="0"/>
              <a:t>‹#›</a:t>
            </a:fld>
            <a:endParaRPr lang="el-GR"/>
          </a:p>
        </p:txBody>
      </p:sp>
    </p:spTree>
    <p:extLst>
      <p:ext uri="{BB962C8B-B14F-4D97-AF65-F5344CB8AC3E}">
        <p14:creationId xmlns:p14="http://schemas.microsoft.com/office/powerpoint/2010/main" val="32673733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idx="1"/>
          </p:nvPr>
        </p:nvSpPr>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B1D2D896-DA11-46F6-9D6D-7A204CC44357}" type="datetimeFigureOut">
              <a:rPr lang="el-GR" smtClean="0"/>
              <a:t>17/2/2021</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DE226B92-11EE-4AB3-8BF0-32D5CDED8CA3}" type="slidenum">
              <a:rPr lang="el-GR" smtClean="0"/>
              <a:t>‹#›</a:t>
            </a:fld>
            <a:endParaRPr lang="el-GR"/>
          </a:p>
        </p:txBody>
      </p:sp>
    </p:spTree>
    <p:extLst>
      <p:ext uri="{BB962C8B-B14F-4D97-AF65-F5344CB8AC3E}">
        <p14:creationId xmlns:p14="http://schemas.microsoft.com/office/powerpoint/2010/main" val="5642949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831850" y="1709738"/>
            <a:ext cx="10515600" cy="2852737"/>
          </a:xfrm>
        </p:spPr>
        <p:txBody>
          <a:bodyPr anchor="b"/>
          <a:lstStyle>
            <a:lvl1pPr>
              <a:defRPr sz="6000"/>
            </a:lvl1pPr>
          </a:lstStyle>
          <a:p>
            <a:r>
              <a:rPr lang="el-GR" smtClean="0"/>
              <a:t>Στυλ κύριου τίτλου</a:t>
            </a:r>
            <a:endParaRPr lang="el-GR"/>
          </a:p>
        </p:txBody>
      </p:sp>
      <p:sp>
        <p:nvSpPr>
          <p:cNvPr id="3" name="Θέση κειμένου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smtClean="0"/>
              <a:t>Στυλ υποδείγματος κειμένου</a:t>
            </a:r>
          </a:p>
        </p:txBody>
      </p:sp>
      <p:sp>
        <p:nvSpPr>
          <p:cNvPr id="4" name="Θέση ημερομηνίας 3"/>
          <p:cNvSpPr>
            <a:spLocks noGrp="1"/>
          </p:cNvSpPr>
          <p:nvPr>
            <p:ph type="dt" sz="half" idx="10"/>
          </p:nvPr>
        </p:nvSpPr>
        <p:spPr/>
        <p:txBody>
          <a:bodyPr/>
          <a:lstStyle/>
          <a:p>
            <a:fld id="{B1D2D896-DA11-46F6-9D6D-7A204CC44357}" type="datetimeFigureOut">
              <a:rPr lang="el-GR" smtClean="0"/>
              <a:t>17/2/2021</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DE226B92-11EE-4AB3-8BF0-32D5CDED8CA3}" type="slidenum">
              <a:rPr lang="el-GR" smtClean="0"/>
              <a:t>‹#›</a:t>
            </a:fld>
            <a:endParaRPr lang="el-GR"/>
          </a:p>
        </p:txBody>
      </p:sp>
    </p:spTree>
    <p:extLst>
      <p:ext uri="{BB962C8B-B14F-4D97-AF65-F5344CB8AC3E}">
        <p14:creationId xmlns:p14="http://schemas.microsoft.com/office/powerpoint/2010/main" val="22157709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sz="half" idx="1"/>
          </p:nvPr>
        </p:nvSpPr>
        <p:spPr>
          <a:xfrm>
            <a:off x="838200" y="1825625"/>
            <a:ext cx="5181600" cy="4351338"/>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6172200" y="1825625"/>
            <a:ext cx="5181600" cy="4351338"/>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ημερομηνίας 4"/>
          <p:cNvSpPr>
            <a:spLocks noGrp="1"/>
          </p:cNvSpPr>
          <p:nvPr>
            <p:ph type="dt" sz="half" idx="10"/>
          </p:nvPr>
        </p:nvSpPr>
        <p:spPr/>
        <p:txBody>
          <a:bodyPr/>
          <a:lstStyle/>
          <a:p>
            <a:fld id="{B1D2D896-DA11-46F6-9D6D-7A204CC44357}" type="datetimeFigureOut">
              <a:rPr lang="el-GR" smtClean="0"/>
              <a:t>17/2/2021</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DE226B92-11EE-4AB3-8BF0-32D5CDED8CA3}" type="slidenum">
              <a:rPr lang="el-GR" smtClean="0"/>
              <a:t>‹#›</a:t>
            </a:fld>
            <a:endParaRPr lang="el-GR"/>
          </a:p>
        </p:txBody>
      </p:sp>
    </p:spTree>
    <p:extLst>
      <p:ext uri="{BB962C8B-B14F-4D97-AF65-F5344CB8AC3E}">
        <p14:creationId xmlns:p14="http://schemas.microsoft.com/office/powerpoint/2010/main" val="10240352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a:xfrm>
            <a:off x="839788" y="365125"/>
            <a:ext cx="10515600" cy="1325563"/>
          </a:xfrm>
        </p:spPr>
        <p:txBody>
          <a:bodyPr/>
          <a:lstStyle/>
          <a:p>
            <a:r>
              <a:rPr lang="el-GR" smtClean="0"/>
              <a:t>Στυλ κύριου τίτλου</a:t>
            </a:r>
            <a:endParaRPr lang="el-GR"/>
          </a:p>
        </p:txBody>
      </p:sp>
      <p:sp>
        <p:nvSpPr>
          <p:cNvPr id="3" name="Θέση κειμένου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839788" y="2505075"/>
            <a:ext cx="5157787" cy="3684588"/>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6172200" y="2505075"/>
            <a:ext cx="5183188" cy="3684588"/>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ημερομηνίας 6"/>
          <p:cNvSpPr>
            <a:spLocks noGrp="1"/>
          </p:cNvSpPr>
          <p:nvPr>
            <p:ph type="dt" sz="half" idx="10"/>
          </p:nvPr>
        </p:nvSpPr>
        <p:spPr/>
        <p:txBody>
          <a:bodyPr/>
          <a:lstStyle/>
          <a:p>
            <a:fld id="{B1D2D896-DA11-46F6-9D6D-7A204CC44357}" type="datetimeFigureOut">
              <a:rPr lang="el-GR" smtClean="0"/>
              <a:t>17/2/2021</a:t>
            </a:fld>
            <a:endParaRPr lang="el-GR"/>
          </a:p>
        </p:txBody>
      </p:sp>
      <p:sp>
        <p:nvSpPr>
          <p:cNvPr id="8" name="Θέση υποσέλιδου 7"/>
          <p:cNvSpPr>
            <a:spLocks noGrp="1"/>
          </p:cNvSpPr>
          <p:nvPr>
            <p:ph type="ftr" sz="quarter" idx="11"/>
          </p:nvPr>
        </p:nvSpPr>
        <p:spPr/>
        <p:txBody>
          <a:bodyPr/>
          <a:lstStyle/>
          <a:p>
            <a:endParaRPr lang="el-GR"/>
          </a:p>
        </p:txBody>
      </p:sp>
      <p:sp>
        <p:nvSpPr>
          <p:cNvPr id="9" name="Θέση αριθμού διαφάνειας 8"/>
          <p:cNvSpPr>
            <a:spLocks noGrp="1"/>
          </p:cNvSpPr>
          <p:nvPr>
            <p:ph type="sldNum" sz="quarter" idx="12"/>
          </p:nvPr>
        </p:nvSpPr>
        <p:spPr/>
        <p:txBody>
          <a:bodyPr/>
          <a:lstStyle/>
          <a:p>
            <a:fld id="{DE226B92-11EE-4AB3-8BF0-32D5CDED8CA3}" type="slidenum">
              <a:rPr lang="el-GR" smtClean="0"/>
              <a:t>‹#›</a:t>
            </a:fld>
            <a:endParaRPr lang="el-GR"/>
          </a:p>
        </p:txBody>
      </p:sp>
    </p:spTree>
    <p:extLst>
      <p:ext uri="{BB962C8B-B14F-4D97-AF65-F5344CB8AC3E}">
        <p14:creationId xmlns:p14="http://schemas.microsoft.com/office/powerpoint/2010/main" val="26912882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ημερομηνίας 2"/>
          <p:cNvSpPr>
            <a:spLocks noGrp="1"/>
          </p:cNvSpPr>
          <p:nvPr>
            <p:ph type="dt" sz="half" idx="10"/>
          </p:nvPr>
        </p:nvSpPr>
        <p:spPr/>
        <p:txBody>
          <a:bodyPr/>
          <a:lstStyle/>
          <a:p>
            <a:fld id="{B1D2D896-DA11-46F6-9D6D-7A204CC44357}" type="datetimeFigureOut">
              <a:rPr lang="el-GR" smtClean="0"/>
              <a:t>17/2/2021</a:t>
            </a:fld>
            <a:endParaRPr lang="el-GR"/>
          </a:p>
        </p:txBody>
      </p:sp>
      <p:sp>
        <p:nvSpPr>
          <p:cNvPr id="4" name="Θέση υποσέλιδου 3"/>
          <p:cNvSpPr>
            <a:spLocks noGrp="1"/>
          </p:cNvSpPr>
          <p:nvPr>
            <p:ph type="ftr" sz="quarter" idx="11"/>
          </p:nvPr>
        </p:nvSpPr>
        <p:spPr/>
        <p:txBody>
          <a:bodyPr/>
          <a:lstStyle/>
          <a:p>
            <a:endParaRPr lang="el-GR"/>
          </a:p>
        </p:txBody>
      </p:sp>
      <p:sp>
        <p:nvSpPr>
          <p:cNvPr id="5" name="Θέση αριθμού διαφάνειας 4"/>
          <p:cNvSpPr>
            <a:spLocks noGrp="1"/>
          </p:cNvSpPr>
          <p:nvPr>
            <p:ph type="sldNum" sz="quarter" idx="12"/>
          </p:nvPr>
        </p:nvSpPr>
        <p:spPr/>
        <p:txBody>
          <a:bodyPr/>
          <a:lstStyle/>
          <a:p>
            <a:fld id="{DE226B92-11EE-4AB3-8BF0-32D5CDED8CA3}" type="slidenum">
              <a:rPr lang="el-GR" smtClean="0"/>
              <a:t>‹#›</a:t>
            </a:fld>
            <a:endParaRPr lang="el-GR"/>
          </a:p>
        </p:txBody>
      </p:sp>
    </p:spTree>
    <p:extLst>
      <p:ext uri="{BB962C8B-B14F-4D97-AF65-F5344CB8AC3E}">
        <p14:creationId xmlns:p14="http://schemas.microsoft.com/office/powerpoint/2010/main" val="3740869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fld id="{B1D2D896-DA11-46F6-9D6D-7A204CC44357}" type="datetimeFigureOut">
              <a:rPr lang="el-GR" smtClean="0"/>
              <a:t>17/2/2021</a:t>
            </a:fld>
            <a:endParaRPr lang="el-GR"/>
          </a:p>
        </p:txBody>
      </p:sp>
      <p:sp>
        <p:nvSpPr>
          <p:cNvPr id="3" name="Θέση υποσέλιδου 2"/>
          <p:cNvSpPr>
            <a:spLocks noGrp="1"/>
          </p:cNvSpPr>
          <p:nvPr>
            <p:ph type="ftr" sz="quarter" idx="11"/>
          </p:nvPr>
        </p:nvSpPr>
        <p:spPr/>
        <p:txBody>
          <a:bodyPr/>
          <a:lstStyle/>
          <a:p>
            <a:endParaRPr lang="el-GR"/>
          </a:p>
        </p:txBody>
      </p:sp>
      <p:sp>
        <p:nvSpPr>
          <p:cNvPr id="4" name="Θέση αριθμού διαφάνειας 3"/>
          <p:cNvSpPr>
            <a:spLocks noGrp="1"/>
          </p:cNvSpPr>
          <p:nvPr>
            <p:ph type="sldNum" sz="quarter" idx="12"/>
          </p:nvPr>
        </p:nvSpPr>
        <p:spPr/>
        <p:txBody>
          <a:bodyPr/>
          <a:lstStyle/>
          <a:p>
            <a:fld id="{DE226B92-11EE-4AB3-8BF0-32D5CDED8CA3}" type="slidenum">
              <a:rPr lang="el-GR" smtClean="0"/>
              <a:t>‹#›</a:t>
            </a:fld>
            <a:endParaRPr lang="el-GR"/>
          </a:p>
        </p:txBody>
      </p:sp>
    </p:spTree>
    <p:extLst>
      <p:ext uri="{BB962C8B-B14F-4D97-AF65-F5344CB8AC3E}">
        <p14:creationId xmlns:p14="http://schemas.microsoft.com/office/powerpoint/2010/main" val="30919560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839788" y="457200"/>
            <a:ext cx="3932237" cy="1600200"/>
          </a:xfrm>
        </p:spPr>
        <p:txBody>
          <a:bodyPr anchor="b"/>
          <a:lstStyle>
            <a:lvl1pPr>
              <a:defRPr sz="3200"/>
            </a:lvl1pPr>
          </a:lstStyle>
          <a:p>
            <a:r>
              <a:rPr lang="el-GR" smtClean="0"/>
              <a:t>Στυλ κύριου τίτλου</a:t>
            </a:r>
            <a:endParaRPr lang="el-GR"/>
          </a:p>
        </p:txBody>
      </p:sp>
      <p:sp>
        <p:nvSpPr>
          <p:cNvPr id="3" name="Θέση περιεχομένου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B1D2D896-DA11-46F6-9D6D-7A204CC44357}" type="datetimeFigureOut">
              <a:rPr lang="el-GR" smtClean="0"/>
              <a:t>17/2/2021</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DE226B92-11EE-4AB3-8BF0-32D5CDED8CA3}" type="slidenum">
              <a:rPr lang="el-GR" smtClean="0"/>
              <a:t>‹#›</a:t>
            </a:fld>
            <a:endParaRPr lang="el-GR"/>
          </a:p>
        </p:txBody>
      </p:sp>
    </p:spTree>
    <p:extLst>
      <p:ext uri="{BB962C8B-B14F-4D97-AF65-F5344CB8AC3E}">
        <p14:creationId xmlns:p14="http://schemas.microsoft.com/office/powerpoint/2010/main" val="32837961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839788" y="457200"/>
            <a:ext cx="3932237" cy="1600200"/>
          </a:xfrm>
        </p:spPr>
        <p:txBody>
          <a:bodyPr anchor="b"/>
          <a:lstStyle>
            <a:lvl1pPr>
              <a:defRPr sz="3200"/>
            </a:lvl1pPr>
          </a:lstStyle>
          <a:p>
            <a:r>
              <a:rPr lang="el-GR" smtClean="0"/>
              <a:t>Στυλ κύριου τίτλου</a:t>
            </a:r>
            <a:endParaRPr lang="el-GR"/>
          </a:p>
        </p:txBody>
      </p:sp>
      <p:sp>
        <p:nvSpPr>
          <p:cNvPr id="3" name="Θέση εικόνας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B1D2D896-DA11-46F6-9D6D-7A204CC44357}" type="datetimeFigureOut">
              <a:rPr lang="el-GR" smtClean="0"/>
              <a:t>17/2/2021</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DE226B92-11EE-4AB3-8BF0-32D5CDED8CA3}" type="slidenum">
              <a:rPr lang="el-GR" smtClean="0"/>
              <a:t>‹#›</a:t>
            </a:fld>
            <a:endParaRPr lang="el-GR"/>
          </a:p>
        </p:txBody>
      </p:sp>
    </p:spTree>
    <p:extLst>
      <p:ext uri="{BB962C8B-B14F-4D97-AF65-F5344CB8AC3E}">
        <p14:creationId xmlns:p14="http://schemas.microsoft.com/office/powerpoint/2010/main" val="37749771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smtClean="0"/>
              <a:t>Στυλ κύριου τίτλου</a:t>
            </a:r>
            <a:endParaRPr lang="el-GR"/>
          </a:p>
        </p:txBody>
      </p:sp>
      <p:sp>
        <p:nvSpPr>
          <p:cNvPr id="3" name="Θέση κειμένου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1D2D896-DA11-46F6-9D6D-7A204CC44357}" type="datetimeFigureOut">
              <a:rPr lang="el-GR" smtClean="0"/>
              <a:t>17/2/2021</a:t>
            </a:fld>
            <a:endParaRPr lang="el-GR"/>
          </a:p>
        </p:txBody>
      </p:sp>
      <p:sp>
        <p:nvSpPr>
          <p:cNvPr id="5" name="Θέση υποσέλιδου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Θέση αριθμού διαφάνειας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E226B92-11EE-4AB3-8BF0-32D5CDED8CA3}" type="slidenum">
              <a:rPr lang="el-GR" smtClean="0"/>
              <a:t>‹#›</a:t>
            </a:fld>
            <a:endParaRPr lang="el-GR"/>
          </a:p>
        </p:txBody>
      </p:sp>
    </p:spTree>
    <p:extLst>
      <p:ext uri="{BB962C8B-B14F-4D97-AF65-F5344CB8AC3E}">
        <p14:creationId xmlns:p14="http://schemas.microsoft.com/office/powerpoint/2010/main" val="107397558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endParaRPr lang="el-GR"/>
          </a:p>
        </p:txBody>
      </p:sp>
      <p:sp>
        <p:nvSpPr>
          <p:cNvPr id="3" name="Θέση περιεχομένου 2"/>
          <p:cNvSpPr>
            <a:spLocks noGrp="1"/>
          </p:cNvSpPr>
          <p:nvPr>
            <p:ph idx="1"/>
          </p:nvPr>
        </p:nvSpPr>
        <p:spPr/>
        <p:txBody>
          <a:bodyPr>
            <a:normAutofit/>
          </a:bodyPr>
          <a:lstStyle/>
          <a:p>
            <a:pPr marL="0" indent="0">
              <a:buNone/>
            </a:pPr>
            <a:r>
              <a:rPr lang="el-GR" sz="3200" dirty="0" smtClean="0"/>
              <a:t>                  </a:t>
            </a:r>
            <a:endParaRPr lang="el-GR" dirty="0" smtClean="0"/>
          </a:p>
          <a:p>
            <a:pPr marL="0" indent="0">
              <a:buNone/>
            </a:pPr>
            <a:r>
              <a:rPr lang="el-GR" sz="3200" dirty="0" smtClean="0"/>
              <a:t>                                  Ευθανασία   </a:t>
            </a:r>
          </a:p>
          <a:p>
            <a:pPr marL="0" indent="0">
              <a:buNone/>
            </a:pPr>
            <a:endParaRPr lang="el-GR" sz="3200" dirty="0" smtClean="0"/>
          </a:p>
          <a:p>
            <a:pPr marL="0" indent="0">
              <a:buNone/>
            </a:pPr>
            <a:r>
              <a:rPr lang="el-GR" sz="3200" smtClean="0"/>
              <a:t>                                 </a:t>
            </a:r>
            <a:r>
              <a:rPr lang="el-GR" sz="3200"/>
              <a:t> </a:t>
            </a:r>
            <a:r>
              <a:rPr lang="el-GR" sz="3200" smtClean="0"/>
              <a:t> </a:t>
            </a:r>
            <a:endParaRPr lang="el-GR" sz="3200" dirty="0" smtClean="0"/>
          </a:p>
          <a:p>
            <a:pPr marL="0" indent="0">
              <a:buNone/>
            </a:pPr>
            <a:endParaRPr lang="el-GR" sz="3200" dirty="0"/>
          </a:p>
        </p:txBody>
      </p:sp>
    </p:spTree>
    <p:extLst>
      <p:ext uri="{BB962C8B-B14F-4D97-AF65-F5344CB8AC3E}">
        <p14:creationId xmlns:p14="http://schemas.microsoft.com/office/powerpoint/2010/main" val="278386660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endParaRPr lang="el-GR"/>
          </a:p>
        </p:txBody>
      </p:sp>
      <p:sp>
        <p:nvSpPr>
          <p:cNvPr id="3" name="Θέση περιεχομένου 2"/>
          <p:cNvSpPr>
            <a:spLocks noGrp="1"/>
          </p:cNvSpPr>
          <p:nvPr>
            <p:ph idx="1"/>
          </p:nvPr>
        </p:nvSpPr>
        <p:spPr/>
        <p:txBody>
          <a:bodyPr/>
          <a:lstStyle/>
          <a:p>
            <a:pPr marL="0" indent="0">
              <a:buNone/>
            </a:pPr>
            <a:r>
              <a:rPr lang="el-GR" dirty="0" smtClean="0"/>
              <a:t>-Σε μια Ολλανδική αναφορά του 1990 οι γιατροί δήλωσαν 2700 </a:t>
            </a:r>
          </a:p>
          <a:p>
            <a:pPr marL="0" indent="0">
              <a:buNone/>
            </a:pPr>
            <a:r>
              <a:rPr lang="el-GR" dirty="0"/>
              <a:t> </a:t>
            </a:r>
            <a:r>
              <a:rPr lang="el-GR" dirty="0" smtClean="0"/>
              <a:t> περιπτώσεις ευθανασίας μετά από εξωτερικό αίτημα στο 96% των </a:t>
            </a:r>
          </a:p>
          <a:p>
            <a:pPr marL="0" indent="0">
              <a:buNone/>
            </a:pPr>
            <a:r>
              <a:rPr lang="el-GR" dirty="0"/>
              <a:t> </a:t>
            </a:r>
            <a:r>
              <a:rPr lang="el-GR" dirty="0" smtClean="0"/>
              <a:t> περιπτώσεων και από τον ίδιο τον ασθενή στο 99%.</a:t>
            </a:r>
          </a:p>
          <a:p>
            <a:pPr marL="0" indent="0">
              <a:buNone/>
            </a:pPr>
            <a:endParaRPr lang="el-GR" dirty="0" smtClean="0"/>
          </a:p>
          <a:p>
            <a:pPr marL="0" indent="0">
              <a:buNone/>
            </a:pPr>
            <a:r>
              <a:rPr lang="el-GR" dirty="0" smtClean="0"/>
              <a:t>- Στο 60% των περιπτώσεων ήταν προφορικό το αίτημα</a:t>
            </a:r>
          </a:p>
          <a:p>
            <a:pPr>
              <a:buFontTx/>
              <a:buChar char="-"/>
            </a:pPr>
            <a:r>
              <a:rPr lang="el-GR" dirty="0" smtClean="0"/>
              <a:t>Στο </a:t>
            </a:r>
            <a:r>
              <a:rPr lang="en-US" dirty="0" smtClean="0"/>
              <a:t>lancet (van der Maas et al,1991) </a:t>
            </a:r>
            <a:r>
              <a:rPr lang="el-GR" dirty="0" smtClean="0"/>
              <a:t>αναφέρονται ως κύριες αιτίες</a:t>
            </a:r>
          </a:p>
          <a:p>
            <a:pPr marL="0" indent="0">
              <a:buNone/>
            </a:pPr>
            <a:r>
              <a:rPr lang="el-GR" dirty="0"/>
              <a:t> </a:t>
            </a:r>
            <a:r>
              <a:rPr lang="el-GR" dirty="0" smtClean="0"/>
              <a:t>  ευθανασίας η απώλεια της αξιοπρέπειας(57%),ο πόνος (46%),αξίζει </a:t>
            </a:r>
          </a:p>
          <a:p>
            <a:pPr marL="0" indent="0">
              <a:buNone/>
            </a:pPr>
            <a:r>
              <a:rPr lang="el-GR" dirty="0"/>
              <a:t> </a:t>
            </a:r>
            <a:r>
              <a:rPr lang="el-GR" dirty="0" smtClean="0"/>
              <a:t>  να πεθάνω(46%),εξάρτηση από άλλους(33%),βαρέθηκα τη ζωή(23%).</a:t>
            </a:r>
            <a:endParaRPr lang="el-GR" dirty="0"/>
          </a:p>
        </p:txBody>
      </p:sp>
    </p:spTree>
    <p:extLst>
      <p:ext uri="{BB962C8B-B14F-4D97-AF65-F5344CB8AC3E}">
        <p14:creationId xmlns:p14="http://schemas.microsoft.com/office/powerpoint/2010/main" val="426766270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endParaRPr lang="el-GR"/>
          </a:p>
        </p:txBody>
      </p:sp>
      <p:sp>
        <p:nvSpPr>
          <p:cNvPr id="3" name="Θέση περιεχομένου 2"/>
          <p:cNvSpPr>
            <a:spLocks noGrp="1"/>
          </p:cNvSpPr>
          <p:nvPr>
            <p:ph idx="1"/>
          </p:nvPr>
        </p:nvSpPr>
        <p:spPr>
          <a:xfrm>
            <a:off x="618186" y="1825624"/>
            <a:ext cx="10735614" cy="5032375"/>
          </a:xfrm>
        </p:spPr>
        <p:txBody>
          <a:bodyPr/>
          <a:lstStyle/>
          <a:p>
            <a:pPr marL="0" indent="0">
              <a:buNone/>
            </a:pPr>
            <a:r>
              <a:rPr lang="el-GR" dirty="0" smtClean="0"/>
              <a:t>Στο </a:t>
            </a:r>
            <a:r>
              <a:rPr lang="en-US" dirty="0" smtClean="0"/>
              <a:t>Journal of Medical Ethics 2007;33:708-711.</a:t>
            </a:r>
          </a:p>
          <a:p>
            <a:pPr marL="0" indent="0">
              <a:buNone/>
            </a:pPr>
            <a:r>
              <a:rPr lang="en-US" dirty="0" smtClean="0"/>
              <a:t>-To 65% </a:t>
            </a:r>
            <a:r>
              <a:rPr lang="el-GR" dirty="0" smtClean="0"/>
              <a:t>των 602 Νοσηλευτών του δείγματος υπεραμύνθηκαν της νομιμοποίησης της ευθανασίας.</a:t>
            </a:r>
          </a:p>
          <a:p>
            <a:pPr marL="0" indent="0">
              <a:buNone/>
            </a:pPr>
            <a:r>
              <a:rPr lang="el-GR" dirty="0" smtClean="0"/>
              <a:t>-Οι παράγοντες που τους επηρεάζουν είναι να μιλούν για θέματα θανάτου με τους ασθενείς του τελικού σταδίου(70%),να πιστεύουν ότι στους ασθενείς πρέπει να λέγεται η αλήθεια για την πρόγνωση της αρρώστιας τους (81%) και να συμμετέχουν στη λήψη της απόφασης σε συνεργασία με τους συγγενείς για ασθενείς που δεν </a:t>
            </a:r>
            <a:r>
              <a:rPr lang="el-GR" dirty="0"/>
              <a:t>έ</a:t>
            </a:r>
            <a:r>
              <a:rPr lang="el-GR" dirty="0" smtClean="0"/>
              <a:t>χουν επικοινωνία με το περιβάλλον(77%).</a:t>
            </a:r>
          </a:p>
          <a:p>
            <a:pPr marL="0" indent="0">
              <a:buNone/>
            </a:pPr>
            <a:r>
              <a:rPr lang="el-GR" dirty="0" smtClean="0"/>
              <a:t>-Οι γυναίκες και οι μεγαλύτεροι σε ηλικία Νοσηλευτές δέχτηκαν σε μικρότερο ποσοστό τη νομιμοποίηση της ευθανασίας </a:t>
            </a:r>
            <a:r>
              <a:rPr lang="el-GR" dirty="0"/>
              <a:t>.</a:t>
            </a:r>
          </a:p>
        </p:txBody>
      </p:sp>
    </p:spTree>
    <p:extLst>
      <p:ext uri="{BB962C8B-B14F-4D97-AF65-F5344CB8AC3E}">
        <p14:creationId xmlns:p14="http://schemas.microsoft.com/office/powerpoint/2010/main" val="367981582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endParaRPr lang="el-GR"/>
          </a:p>
        </p:txBody>
      </p:sp>
      <p:sp>
        <p:nvSpPr>
          <p:cNvPr id="3" name="Θέση περιεχομένου 2"/>
          <p:cNvSpPr>
            <a:spLocks noGrp="1"/>
          </p:cNvSpPr>
          <p:nvPr>
            <p:ph idx="1"/>
          </p:nvPr>
        </p:nvSpPr>
        <p:spPr/>
        <p:txBody>
          <a:bodyPr/>
          <a:lstStyle/>
          <a:p>
            <a:pPr marL="0" indent="0">
              <a:buNone/>
            </a:pPr>
            <a:r>
              <a:rPr lang="el-GR" dirty="0" smtClean="0"/>
              <a:t>Στο περιοδικό </a:t>
            </a:r>
            <a:r>
              <a:rPr lang="en-US" dirty="0" smtClean="0"/>
              <a:t>Nursing Ethics,2007;14,5,637-650.</a:t>
            </a:r>
          </a:p>
          <a:p>
            <a:pPr marL="0" indent="0">
              <a:buNone/>
            </a:pPr>
            <a:r>
              <a:rPr lang="el-GR" dirty="0" smtClean="0"/>
              <a:t>-Δείγμα αποτέλεσαν 186 Τούρκοι Νοσηλευτές που εργάζονται στη </a:t>
            </a:r>
          </a:p>
          <a:p>
            <a:pPr marL="0" indent="0">
              <a:buNone/>
            </a:pPr>
            <a:r>
              <a:rPr lang="el-GR" dirty="0"/>
              <a:t> </a:t>
            </a:r>
            <a:r>
              <a:rPr lang="el-GR" dirty="0" smtClean="0"/>
              <a:t>ΜΕΘ.</a:t>
            </a:r>
          </a:p>
          <a:p>
            <a:pPr marL="0" indent="0">
              <a:buNone/>
            </a:pPr>
            <a:r>
              <a:rPr lang="el-GR" dirty="0" smtClean="0"/>
              <a:t>-Η ευθανασία είναι παράνομη στην Τουρκία</a:t>
            </a:r>
          </a:p>
          <a:p>
            <a:pPr marL="0" indent="0">
              <a:buNone/>
            </a:pPr>
            <a:r>
              <a:rPr lang="el-GR" dirty="0" smtClean="0"/>
              <a:t>-Το (33,9%)υποστήριξαν τη νομιμοποίησή της και το (39,8%) είπαν όχι.</a:t>
            </a:r>
          </a:p>
          <a:p>
            <a:pPr>
              <a:buFontTx/>
              <a:buChar char="-"/>
            </a:pPr>
            <a:r>
              <a:rPr lang="el-GR" dirty="0" smtClean="0"/>
              <a:t>Αυτοί που υποστήριξαν την ευθανασία προτιμούσαν περισσότερο </a:t>
            </a:r>
          </a:p>
          <a:p>
            <a:pPr marL="0" indent="0">
              <a:buNone/>
            </a:pPr>
            <a:r>
              <a:rPr lang="el-GR" dirty="0"/>
              <a:t> </a:t>
            </a:r>
            <a:r>
              <a:rPr lang="el-GR" dirty="0" smtClean="0"/>
              <a:t> την Παθητική από την Ενεργητική ευθανασία.</a:t>
            </a:r>
            <a:endParaRPr lang="el-GR" dirty="0"/>
          </a:p>
        </p:txBody>
      </p:sp>
    </p:spTree>
    <p:extLst>
      <p:ext uri="{BB962C8B-B14F-4D97-AF65-F5344CB8AC3E}">
        <p14:creationId xmlns:p14="http://schemas.microsoft.com/office/powerpoint/2010/main" val="362535052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endParaRPr lang="el-GR"/>
          </a:p>
        </p:txBody>
      </p:sp>
      <p:sp>
        <p:nvSpPr>
          <p:cNvPr id="3" name="Θέση περιεχομένου 2"/>
          <p:cNvSpPr>
            <a:spLocks noGrp="1"/>
          </p:cNvSpPr>
          <p:nvPr>
            <p:ph idx="1"/>
          </p:nvPr>
        </p:nvSpPr>
        <p:spPr/>
        <p:txBody>
          <a:bodyPr>
            <a:normAutofit lnSpcReduction="10000"/>
          </a:bodyPr>
          <a:lstStyle/>
          <a:p>
            <a:r>
              <a:rPr lang="el-GR" dirty="0" smtClean="0"/>
              <a:t>Παράγοντες που επηρεάζουν την στάση των ατόμων σχετικά με την </a:t>
            </a:r>
          </a:p>
          <a:p>
            <a:pPr marL="0" indent="0">
              <a:buNone/>
            </a:pPr>
            <a:r>
              <a:rPr lang="el-GR" dirty="0" smtClean="0"/>
              <a:t>                                                       ευθανασία.</a:t>
            </a:r>
          </a:p>
          <a:p>
            <a:pPr marL="0" indent="0">
              <a:buNone/>
            </a:pPr>
            <a:r>
              <a:rPr lang="el-GR" dirty="0" smtClean="0"/>
              <a:t>-Ηλικία</a:t>
            </a:r>
          </a:p>
          <a:p>
            <a:pPr marL="0" indent="0">
              <a:buNone/>
            </a:pPr>
            <a:r>
              <a:rPr lang="el-GR" dirty="0" smtClean="0"/>
              <a:t>-Ηλικιωμένοι και κατάθλιψη επηρεάζει την απόφασή τους</a:t>
            </a:r>
          </a:p>
          <a:p>
            <a:pPr marL="0" indent="0">
              <a:buNone/>
            </a:pPr>
            <a:r>
              <a:rPr lang="el-GR" dirty="0" smtClean="0"/>
              <a:t>-Σύγχυση και άλλα συμπτώματα</a:t>
            </a:r>
          </a:p>
          <a:p>
            <a:pPr marL="0" indent="0">
              <a:buNone/>
            </a:pPr>
            <a:r>
              <a:rPr lang="el-GR" dirty="0" smtClean="0"/>
              <a:t>-Οι ηλικιωμένοι αισθάνονται ότι είναι βάρος στην οικογένειά τους</a:t>
            </a:r>
          </a:p>
          <a:p>
            <a:pPr marL="0" indent="0">
              <a:buNone/>
            </a:pPr>
            <a:r>
              <a:rPr lang="el-GR" dirty="0" smtClean="0"/>
              <a:t>-Το (92%)των συνταξιούχων υποστήριξαν την ενεργητική ευθανασία.</a:t>
            </a:r>
          </a:p>
          <a:p>
            <a:pPr marL="0" indent="0">
              <a:buNone/>
            </a:pPr>
            <a:r>
              <a:rPr lang="el-GR" dirty="0" smtClean="0"/>
              <a:t>-Φυλή:</a:t>
            </a:r>
          </a:p>
          <a:p>
            <a:pPr marL="0" indent="0">
              <a:buNone/>
            </a:pPr>
            <a:r>
              <a:rPr lang="el-GR" dirty="0" smtClean="0"/>
              <a:t>Οι μαύροι είναι πιο δεκτικοί από τους λευκούς</a:t>
            </a:r>
          </a:p>
          <a:p>
            <a:pPr marL="0" indent="0">
              <a:buNone/>
            </a:pPr>
            <a:endParaRPr lang="el-GR" dirty="0"/>
          </a:p>
        </p:txBody>
      </p:sp>
    </p:spTree>
    <p:extLst>
      <p:ext uri="{BB962C8B-B14F-4D97-AF65-F5344CB8AC3E}">
        <p14:creationId xmlns:p14="http://schemas.microsoft.com/office/powerpoint/2010/main" val="177267456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endParaRPr lang="el-GR"/>
          </a:p>
        </p:txBody>
      </p:sp>
      <p:sp>
        <p:nvSpPr>
          <p:cNvPr id="3" name="Θέση περιεχομένου 2"/>
          <p:cNvSpPr>
            <a:spLocks noGrp="1"/>
          </p:cNvSpPr>
          <p:nvPr>
            <p:ph idx="1"/>
          </p:nvPr>
        </p:nvSpPr>
        <p:spPr>
          <a:xfrm>
            <a:off x="721217" y="1825624"/>
            <a:ext cx="10632583" cy="5032375"/>
          </a:xfrm>
        </p:spPr>
        <p:txBody>
          <a:bodyPr>
            <a:normAutofit/>
          </a:bodyPr>
          <a:lstStyle/>
          <a:p>
            <a:pPr marL="0" indent="0">
              <a:buNone/>
            </a:pPr>
            <a:r>
              <a:rPr lang="el-GR" dirty="0" smtClean="0"/>
              <a:t>Θρησκεία:</a:t>
            </a:r>
          </a:p>
          <a:p>
            <a:pPr>
              <a:buFontTx/>
              <a:buChar char="-"/>
            </a:pPr>
            <a:r>
              <a:rPr lang="el-GR" dirty="0" smtClean="0"/>
              <a:t>Βουδιστές και Χριστιανοί είναι κατά της ευθανασίας.</a:t>
            </a:r>
          </a:p>
          <a:p>
            <a:pPr>
              <a:buFontTx/>
              <a:buChar char="-"/>
            </a:pPr>
            <a:r>
              <a:rPr lang="el-GR" dirty="0" smtClean="0"/>
              <a:t>Το 73,2% των Αμερικανών Προτεσταντών αποδέχονται την ενεργητική ευθανασία.</a:t>
            </a:r>
          </a:p>
          <a:p>
            <a:pPr>
              <a:buFontTx/>
              <a:buChar char="-"/>
            </a:pPr>
            <a:r>
              <a:rPr lang="el-GR" dirty="0" smtClean="0"/>
              <a:t>Το 73% των καθολικών Βρετανών αποδέχονται την Παθητική </a:t>
            </a:r>
          </a:p>
          <a:p>
            <a:pPr marL="0" indent="0">
              <a:buNone/>
            </a:pPr>
            <a:r>
              <a:rPr lang="el-GR" dirty="0"/>
              <a:t> </a:t>
            </a:r>
            <a:r>
              <a:rPr lang="el-GR" dirty="0" smtClean="0"/>
              <a:t>  ευθανασία.</a:t>
            </a:r>
          </a:p>
          <a:p>
            <a:pPr marL="0" indent="0">
              <a:buNone/>
            </a:pPr>
            <a:r>
              <a:rPr lang="el-GR" dirty="0" smtClean="0"/>
              <a:t>   Φύλο:</a:t>
            </a:r>
          </a:p>
          <a:p>
            <a:pPr marL="0" indent="0">
              <a:buNone/>
            </a:pPr>
            <a:r>
              <a:rPr lang="el-GR" dirty="0" smtClean="0"/>
              <a:t>- Οι γυναίκες επιθυμούν τα φάρμακα που επιμηκύνουν τη ζωή λιγότερο </a:t>
            </a:r>
          </a:p>
          <a:p>
            <a:pPr marL="0" indent="0">
              <a:buNone/>
            </a:pPr>
            <a:r>
              <a:rPr lang="el-GR" dirty="0"/>
              <a:t> </a:t>
            </a:r>
            <a:r>
              <a:rPr lang="el-GR" dirty="0" smtClean="0"/>
              <a:t> σε σχέση με τους άνδρες.</a:t>
            </a:r>
          </a:p>
          <a:p>
            <a:pPr marL="0" indent="0">
              <a:buNone/>
            </a:pPr>
            <a:r>
              <a:rPr lang="el-GR" dirty="0" smtClean="0"/>
              <a:t>-</a:t>
            </a:r>
            <a:r>
              <a:rPr lang="el-GR" smtClean="0"/>
              <a:t>Οι γυναίκες </a:t>
            </a:r>
            <a:r>
              <a:rPr lang="el-GR" dirty="0" smtClean="0"/>
              <a:t>είναι περισσότερες και με μεγαλύτερο προσδόκιμο ζωής.</a:t>
            </a:r>
            <a:endParaRPr lang="el-GR" dirty="0"/>
          </a:p>
        </p:txBody>
      </p:sp>
    </p:spTree>
    <p:extLst>
      <p:ext uri="{BB962C8B-B14F-4D97-AF65-F5344CB8AC3E}">
        <p14:creationId xmlns:p14="http://schemas.microsoft.com/office/powerpoint/2010/main" val="17115413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endParaRPr lang="el-GR"/>
          </a:p>
        </p:txBody>
      </p:sp>
      <p:sp>
        <p:nvSpPr>
          <p:cNvPr id="3" name="Θέση περιεχομένου 2"/>
          <p:cNvSpPr>
            <a:spLocks noGrp="1"/>
          </p:cNvSpPr>
          <p:nvPr>
            <p:ph idx="1"/>
          </p:nvPr>
        </p:nvSpPr>
        <p:spPr/>
        <p:txBody>
          <a:bodyPr>
            <a:normAutofit lnSpcReduction="10000"/>
          </a:bodyPr>
          <a:lstStyle/>
          <a:p>
            <a:r>
              <a:rPr lang="el-GR" dirty="0" smtClean="0"/>
              <a:t>Ευθανασία λοιπόν σημαίνει «ωραίος θάνατος» το «καλόν </a:t>
            </a:r>
            <a:r>
              <a:rPr lang="el-GR" dirty="0" err="1" smtClean="0"/>
              <a:t>θανείν</a:t>
            </a:r>
            <a:r>
              <a:rPr lang="el-GR" dirty="0" smtClean="0"/>
              <a:t>» της Αντιγόνης του Σοφοκλή,</a:t>
            </a:r>
            <a:r>
              <a:rPr lang="en-US" dirty="0" smtClean="0"/>
              <a:t> </a:t>
            </a:r>
            <a:r>
              <a:rPr lang="el-GR" dirty="0" smtClean="0"/>
              <a:t>τον θάνατον για την </a:t>
            </a:r>
            <a:r>
              <a:rPr lang="el-GR" dirty="0" err="1" smtClean="0"/>
              <a:t>αρετήν</a:t>
            </a:r>
            <a:r>
              <a:rPr lang="el-GR" dirty="0" smtClean="0"/>
              <a:t>. Ευθανασία είναι και ο γενναίος θάνατος,</a:t>
            </a:r>
            <a:r>
              <a:rPr lang="en-US" dirty="0" smtClean="0"/>
              <a:t> </a:t>
            </a:r>
            <a:r>
              <a:rPr lang="el-GR" dirty="0" smtClean="0"/>
              <a:t>η </a:t>
            </a:r>
            <a:r>
              <a:rPr lang="el-GR" dirty="0" err="1" smtClean="0"/>
              <a:t>ηρωϊκή</a:t>
            </a:r>
            <a:r>
              <a:rPr lang="el-GR" dirty="0" smtClean="0"/>
              <a:t> αυτοκτονία στο πεδίο της μάχης.</a:t>
            </a:r>
          </a:p>
          <a:p>
            <a:r>
              <a:rPr lang="el-GR" dirty="0" smtClean="0"/>
              <a:t>Η σημερινή ερμηνεία του όρου «ευθανασία» σημαίνει την πρόκληση ανώδυνου (σωματικά και ψυχικά) θανάτου από ευσπλαχνία σε ανθρώπους που βρίσκονται στο τελευταίο στάδιο της ανίατης ασθένειας ή βαρύτατου τραυματισμού με σκοπό τη λύτρωση και ύστερα από προσωπική τους επιθυμία ή επιθυμία των συγγενών τους και με κίνητρο πάντα τον οίκτο ,την αγάπη ,τον σεβασμό και την αξιοπρέπεια. </a:t>
            </a:r>
            <a:endParaRPr lang="el-GR" dirty="0"/>
          </a:p>
        </p:txBody>
      </p:sp>
    </p:spTree>
    <p:extLst>
      <p:ext uri="{BB962C8B-B14F-4D97-AF65-F5344CB8AC3E}">
        <p14:creationId xmlns:p14="http://schemas.microsoft.com/office/powerpoint/2010/main" val="17946120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endParaRPr lang="el-GR"/>
          </a:p>
        </p:txBody>
      </p:sp>
      <p:sp>
        <p:nvSpPr>
          <p:cNvPr id="3" name="Θέση περιεχομένου 2"/>
          <p:cNvSpPr>
            <a:spLocks noGrp="1"/>
          </p:cNvSpPr>
          <p:nvPr>
            <p:ph idx="1"/>
          </p:nvPr>
        </p:nvSpPr>
        <p:spPr/>
        <p:txBody>
          <a:bodyPr/>
          <a:lstStyle/>
          <a:p>
            <a:r>
              <a:rPr lang="el-GR" sz="3200" b="1" dirty="0" smtClean="0"/>
              <a:t>Ιστορική αναδρομή</a:t>
            </a:r>
          </a:p>
          <a:p>
            <a:endParaRPr lang="el-GR" dirty="0"/>
          </a:p>
          <a:p>
            <a:r>
              <a:rPr lang="el-GR" dirty="0" smtClean="0"/>
              <a:t>400π.χ –Ιπποκρατικός όρκος :Δεν θα δώσω φάρμακα που προκαλούν τον θάνατον σε όποιον μου το ζητήσει ούτε θα τον συμβουλεύσω προς αυτήν την κατεύθυνση.</a:t>
            </a:r>
          </a:p>
          <a:p>
            <a:r>
              <a:rPr lang="el-GR" dirty="0" smtClean="0"/>
              <a:t>2000: Ολλανδία νομιμοποίηση ευθανασίας </a:t>
            </a:r>
          </a:p>
          <a:p>
            <a:r>
              <a:rPr lang="el-GR" dirty="0" smtClean="0"/>
              <a:t>2002:Βέλγιο νομιμοποίηση ευθανασίας</a:t>
            </a:r>
          </a:p>
          <a:p>
            <a:r>
              <a:rPr lang="el-GR" dirty="0" smtClean="0"/>
              <a:t>2007: Ιταλία δεν ασκήθηκε πειθαρχική δίωξη σε γιατρό σε μια περίπτωση ευθανασίας.</a:t>
            </a:r>
            <a:endParaRPr lang="el-GR" dirty="0"/>
          </a:p>
        </p:txBody>
      </p:sp>
    </p:spTree>
    <p:extLst>
      <p:ext uri="{BB962C8B-B14F-4D97-AF65-F5344CB8AC3E}">
        <p14:creationId xmlns:p14="http://schemas.microsoft.com/office/powerpoint/2010/main" val="10630535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endParaRPr lang="el-GR"/>
          </a:p>
        </p:txBody>
      </p:sp>
      <p:sp>
        <p:nvSpPr>
          <p:cNvPr id="3" name="Θέση περιεχομένου 2"/>
          <p:cNvSpPr>
            <a:spLocks noGrp="1"/>
          </p:cNvSpPr>
          <p:nvPr>
            <p:ph idx="1"/>
          </p:nvPr>
        </p:nvSpPr>
        <p:spPr/>
        <p:txBody>
          <a:bodyPr/>
          <a:lstStyle/>
          <a:p>
            <a:r>
              <a:rPr lang="el-GR" dirty="0" smtClean="0"/>
              <a:t>                                 </a:t>
            </a:r>
            <a:r>
              <a:rPr lang="el-GR" b="1" dirty="0" smtClean="0"/>
              <a:t>Τι δεν είναι ευθανασία</a:t>
            </a:r>
          </a:p>
          <a:p>
            <a:pPr marL="0" indent="0">
              <a:buNone/>
            </a:pPr>
            <a:endParaRPr lang="el-GR" dirty="0" smtClean="0"/>
          </a:p>
          <a:p>
            <a:r>
              <a:rPr lang="el-GR" dirty="0" smtClean="0"/>
              <a:t>1. Να μην ξεκινάς μια θεραπεία που δεν θα είχε όφελος για τον ασθενή.</a:t>
            </a:r>
          </a:p>
          <a:p>
            <a:r>
              <a:rPr lang="el-GR" dirty="0" smtClean="0"/>
              <a:t>2.Να αποσύρεις ένα θεραπευτικό σχήμα που έχει φανεί αναποτελεσματικό</a:t>
            </a:r>
          </a:p>
          <a:p>
            <a:r>
              <a:rPr lang="el-GR" dirty="0" smtClean="0"/>
              <a:t>3.Να χορηγείς υψηλές δόσεις αναλγητικών ναρκωτικών που μπορεί να θέσουν σε κίνδυνο τη ζωή.</a:t>
            </a:r>
            <a:endParaRPr lang="el-GR" dirty="0"/>
          </a:p>
        </p:txBody>
      </p:sp>
    </p:spTree>
    <p:extLst>
      <p:ext uri="{BB962C8B-B14F-4D97-AF65-F5344CB8AC3E}">
        <p14:creationId xmlns:p14="http://schemas.microsoft.com/office/powerpoint/2010/main" val="6792510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endParaRPr lang="el-GR" dirty="0"/>
          </a:p>
        </p:txBody>
      </p:sp>
      <p:sp>
        <p:nvSpPr>
          <p:cNvPr id="3" name="Θέση περιεχομένου 2"/>
          <p:cNvSpPr>
            <a:spLocks noGrp="1"/>
          </p:cNvSpPr>
          <p:nvPr>
            <p:ph idx="1"/>
          </p:nvPr>
        </p:nvSpPr>
        <p:spPr>
          <a:xfrm>
            <a:off x="838200" y="1944710"/>
            <a:ext cx="10515600" cy="5069380"/>
          </a:xfrm>
        </p:spPr>
        <p:txBody>
          <a:bodyPr>
            <a:normAutofit fontScale="85000" lnSpcReduction="10000"/>
          </a:bodyPr>
          <a:lstStyle/>
          <a:p>
            <a:r>
              <a:rPr lang="el-GR" dirty="0" smtClean="0"/>
              <a:t>«Κατηγορίες» Ευθανασίας ευθανασία:</a:t>
            </a:r>
          </a:p>
          <a:p>
            <a:pPr marL="0" indent="0">
              <a:buNone/>
            </a:pPr>
            <a:r>
              <a:rPr lang="el-GR" dirty="0"/>
              <a:t> </a:t>
            </a:r>
            <a:r>
              <a:rPr lang="el-GR" dirty="0" smtClean="0"/>
              <a:t>  -Υποβοηθούμενη ευθανασία</a:t>
            </a:r>
          </a:p>
          <a:p>
            <a:pPr marL="0" indent="0">
              <a:buNone/>
            </a:pPr>
            <a:r>
              <a:rPr lang="el-GR" dirty="0" smtClean="0"/>
              <a:t> Ο επαγγελματίας υγείας βοηθά στη χορήγηση  μιας ουσίας (</a:t>
            </a:r>
            <a:r>
              <a:rPr lang="el-GR" dirty="0" err="1" smtClean="0"/>
              <a:t>φάρμακο,πλαστική</a:t>
            </a:r>
            <a:r>
              <a:rPr lang="el-GR" dirty="0" smtClean="0"/>
              <a:t>    </a:t>
            </a:r>
          </a:p>
          <a:p>
            <a:pPr marL="0" indent="0">
              <a:buNone/>
            </a:pPr>
            <a:r>
              <a:rPr lang="el-GR" dirty="0"/>
              <a:t> </a:t>
            </a:r>
            <a:r>
              <a:rPr lang="el-GR" dirty="0" smtClean="0"/>
              <a:t>   σακούλα ,μονοξείδιο του άνθρακα) η οποία μπορεί να προκαλέσει</a:t>
            </a:r>
          </a:p>
          <a:p>
            <a:pPr marL="0" indent="0">
              <a:buNone/>
            </a:pPr>
            <a:r>
              <a:rPr lang="el-GR" dirty="0"/>
              <a:t> </a:t>
            </a:r>
            <a:r>
              <a:rPr lang="el-GR" dirty="0" smtClean="0"/>
              <a:t>   το θάνατο. Πρακτικά το άτομο έχει στην διάθεσή του τα μέσα για να </a:t>
            </a:r>
          </a:p>
          <a:p>
            <a:pPr marL="0" indent="0">
              <a:buNone/>
            </a:pPr>
            <a:r>
              <a:rPr lang="el-GR" dirty="0"/>
              <a:t> </a:t>
            </a:r>
            <a:r>
              <a:rPr lang="el-GR" dirty="0" smtClean="0"/>
              <a:t>   τερματίσει τη ζωή του.</a:t>
            </a:r>
          </a:p>
          <a:p>
            <a:pPr marL="0" indent="0">
              <a:buNone/>
            </a:pPr>
            <a:r>
              <a:rPr lang="el-GR" dirty="0" smtClean="0"/>
              <a:t>      -Παθητική ευθανασία: Αποσύνδεση από τα μηχανήματα διατήρησης </a:t>
            </a:r>
          </a:p>
          <a:p>
            <a:pPr marL="0" indent="0">
              <a:buNone/>
            </a:pPr>
            <a:r>
              <a:rPr lang="el-GR" dirty="0"/>
              <a:t> </a:t>
            </a:r>
            <a:r>
              <a:rPr lang="el-GR" dirty="0" smtClean="0"/>
              <a:t>       της ζωής.</a:t>
            </a:r>
          </a:p>
          <a:p>
            <a:pPr marL="0" indent="0">
              <a:buNone/>
            </a:pPr>
            <a:r>
              <a:rPr lang="el-GR" dirty="0"/>
              <a:t> </a:t>
            </a:r>
            <a:r>
              <a:rPr lang="el-GR" dirty="0" smtClean="0"/>
              <a:t>  </a:t>
            </a:r>
            <a:r>
              <a:rPr lang="el-GR" dirty="0"/>
              <a:t> </a:t>
            </a:r>
            <a:r>
              <a:rPr lang="el-GR" dirty="0" smtClean="0"/>
              <a:t>  - Ενεργητική  αυτοκτονία: Θανατηφόρος ένεση ή θανατηφόρος δόση </a:t>
            </a:r>
          </a:p>
          <a:p>
            <a:pPr marL="0" indent="0">
              <a:buNone/>
            </a:pPr>
            <a:r>
              <a:rPr lang="el-GR" dirty="0"/>
              <a:t> </a:t>
            </a:r>
            <a:r>
              <a:rPr lang="el-GR" dirty="0" smtClean="0"/>
              <a:t>       φαρμάκου.</a:t>
            </a:r>
          </a:p>
          <a:p>
            <a:pPr marL="0" indent="0">
              <a:buNone/>
            </a:pPr>
            <a:r>
              <a:rPr lang="el-GR" dirty="0"/>
              <a:t> </a:t>
            </a:r>
            <a:r>
              <a:rPr lang="el-GR" dirty="0" smtClean="0"/>
              <a:t>    </a:t>
            </a:r>
          </a:p>
          <a:p>
            <a:pPr marL="0" indent="0">
              <a:buNone/>
            </a:pPr>
            <a:r>
              <a:rPr lang="el-GR" dirty="0"/>
              <a:t> </a:t>
            </a:r>
            <a:endParaRPr lang="el-GR" dirty="0" smtClean="0"/>
          </a:p>
          <a:p>
            <a:pPr marL="0" indent="0">
              <a:buNone/>
            </a:pPr>
            <a:endParaRPr lang="el-GR" dirty="0"/>
          </a:p>
        </p:txBody>
      </p:sp>
    </p:spTree>
    <p:extLst>
      <p:ext uri="{BB962C8B-B14F-4D97-AF65-F5344CB8AC3E}">
        <p14:creationId xmlns:p14="http://schemas.microsoft.com/office/powerpoint/2010/main" val="18458142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endParaRPr lang="el-GR"/>
          </a:p>
        </p:txBody>
      </p:sp>
      <p:sp>
        <p:nvSpPr>
          <p:cNvPr id="3" name="Θέση περιεχομένου 2"/>
          <p:cNvSpPr>
            <a:spLocks noGrp="1"/>
          </p:cNvSpPr>
          <p:nvPr>
            <p:ph idx="1"/>
          </p:nvPr>
        </p:nvSpPr>
        <p:spPr/>
        <p:txBody>
          <a:bodyPr/>
          <a:lstStyle/>
          <a:p>
            <a:pPr marL="0" indent="0">
              <a:buNone/>
            </a:pPr>
            <a:r>
              <a:rPr lang="el-GR" dirty="0" smtClean="0"/>
              <a:t>                        Ηθική προσέγγιση του ζητήματος</a:t>
            </a:r>
          </a:p>
          <a:p>
            <a:pPr marL="0" indent="0">
              <a:buNone/>
            </a:pPr>
            <a:r>
              <a:rPr lang="el-GR" dirty="0" smtClean="0"/>
              <a:t>Σχολή Ωφελιμισμού:</a:t>
            </a:r>
          </a:p>
          <a:p>
            <a:pPr marL="0" indent="0">
              <a:buNone/>
            </a:pPr>
            <a:r>
              <a:rPr lang="el-GR" dirty="0" smtClean="0"/>
              <a:t>Υποστηρίζουν ότι πρέπει ο άνθρωπος να πράττει εκείνο που θα προκαλέσει το μεγαλύτερο δυνατό καλό στο μέγιστο αριθμό ατόμων.</a:t>
            </a:r>
          </a:p>
          <a:p>
            <a:pPr marL="0" indent="0">
              <a:buNone/>
            </a:pPr>
            <a:r>
              <a:rPr lang="el-GR" dirty="0" smtClean="0"/>
              <a:t>Πρέπει να υπολογίζουμε τις αρνητικές και θετικές συνέπειες που θα έχει η πράξη μας αυτή.</a:t>
            </a:r>
          </a:p>
          <a:p>
            <a:pPr marL="0" indent="0">
              <a:buNone/>
            </a:pPr>
            <a:endParaRPr lang="el-GR" dirty="0"/>
          </a:p>
        </p:txBody>
      </p:sp>
    </p:spTree>
    <p:extLst>
      <p:ext uri="{BB962C8B-B14F-4D97-AF65-F5344CB8AC3E}">
        <p14:creationId xmlns:p14="http://schemas.microsoft.com/office/powerpoint/2010/main" val="312299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554865" y="606267"/>
            <a:ext cx="10515600" cy="1325563"/>
          </a:xfrm>
        </p:spPr>
        <p:txBody>
          <a:bodyPr/>
          <a:lstStyle/>
          <a:p>
            <a:r>
              <a:rPr lang="el-GR" dirty="0" smtClean="0"/>
              <a:t>Ηθική προσέγγιση του ζητήματος</a:t>
            </a:r>
            <a:br>
              <a:rPr lang="el-GR" dirty="0" smtClean="0"/>
            </a:br>
            <a:endParaRPr lang="el-GR" dirty="0"/>
          </a:p>
        </p:txBody>
      </p:sp>
      <p:sp>
        <p:nvSpPr>
          <p:cNvPr id="3" name="Θέση περιεχομένου 2"/>
          <p:cNvSpPr>
            <a:spLocks noGrp="1"/>
          </p:cNvSpPr>
          <p:nvPr>
            <p:ph idx="1"/>
          </p:nvPr>
        </p:nvSpPr>
        <p:spPr>
          <a:xfrm>
            <a:off x="554865" y="1931830"/>
            <a:ext cx="10798935" cy="4245133"/>
          </a:xfrm>
        </p:spPr>
        <p:txBody>
          <a:bodyPr/>
          <a:lstStyle/>
          <a:p>
            <a:pPr marL="0" indent="0">
              <a:buNone/>
            </a:pPr>
            <a:r>
              <a:rPr lang="el-GR" dirty="0" smtClean="0"/>
              <a:t>   Σχολή της Δεοντολογίας:</a:t>
            </a:r>
          </a:p>
          <a:p>
            <a:pPr marL="0" indent="0">
              <a:buNone/>
            </a:pPr>
            <a:r>
              <a:rPr lang="el-GR" dirty="0" smtClean="0"/>
              <a:t>Υποστηρίζει ότι πρέπει να θέσουμε εκ των προτέρων κάποιες ηθικές αξίες ,απέναντι στις οποίες οφείλουμε να είμαστε συνεπείς .</a:t>
            </a:r>
          </a:p>
          <a:p>
            <a:pPr marL="0" indent="0">
              <a:buNone/>
            </a:pPr>
            <a:r>
              <a:rPr lang="el-GR" dirty="0" smtClean="0"/>
              <a:t>Κύριος εκπρόσωπος του ρεύματος της Δεοντολογίας θεωρείται ο </a:t>
            </a:r>
            <a:r>
              <a:rPr lang="en-US" dirty="0" err="1"/>
              <a:t>E</a:t>
            </a:r>
            <a:r>
              <a:rPr lang="en-US" dirty="0" err="1" smtClean="0"/>
              <a:t>mmanouel</a:t>
            </a:r>
            <a:r>
              <a:rPr lang="en-US" dirty="0" smtClean="0"/>
              <a:t> Kant </a:t>
            </a:r>
            <a:r>
              <a:rPr lang="el-GR" dirty="0" smtClean="0"/>
              <a:t>που τη θεωρεί ως ύψιστη έννοια του καθήκοντος. Όταν ο ηθικώς ενεργών άνθρωπος αποδώσει ύψιστη αξία στην ανθρώπινη ζωή, οφείλει να είναι συνεπής στην ηθική του αρχή και να προστατέψει την ανθρώπινη ζωή πέρα από διακρίσεις και περιπτωσιολογίες.                          </a:t>
            </a:r>
            <a:endParaRPr lang="el-GR" dirty="0"/>
          </a:p>
        </p:txBody>
      </p:sp>
    </p:spTree>
    <p:extLst>
      <p:ext uri="{BB962C8B-B14F-4D97-AF65-F5344CB8AC3E}">
        <p14:creationId xmlns:p14="http://schemas.microsoft.com/office/powerpoint/2010/main" val="32167965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endParaRPr lang="el-GR"/>
          </a:p>
        </p:txBody>
      </p:sp>
      <p:sp>
        <p:nvSpPr>
          <p:cNvPr id="3" name="Θέση περιεχομένου 2"/>
          <p:cNvSpPr>
            <a:spLocks noGrp="1"/>
          </p:cNvSpPr>
          <p:nvPr>
            <p:ph idx="1"/>
          </p:nvPr>
        </p:nvSpPr>
        <p:spPr/>
        <p:txBody>
          <a:bodyPr/>
          <a:lstStyle/>
          <a:p>
            <a:pPr marL="0" indent="0">
              <a:buNone/>
            </a:pPr>
            <a:r>
              <a:rPr lang="el-GR" dirty="0" smtClean="0"/>
              <a:t>                                Ελληνικός Ποινικός Κώδικας</a:t>
            </a:r>
          </a:p>
          <a:p>
            <a:pPr marL="0" indent="0">
              <a:buNone/>
            </a:pPr>
            <a:r>
              <a:rPr lang="el-GR" dirty="0" smtClean="0"/>
              <a:t>-Ο Ελληνικός Ποινικός κώδικας δεν χρησιμοποιεί τον όρο «ευθανασία»</a:t>
            </a:r>
          </a:p>
          <a:p>
            <a:pPr marL="0" indent="0">
              <a:buNone/>
            </a:pPr>
            <a:r>
              <a:rPr lang="el-GR" dirty="0" smtClean="0"/>
              <a:t>Οι διατάξεις που ρυθμίζουν το επίμαχο ζήτημα ανήκουν στην ομάδα εκείνη των άρθρων που ασχολούνται με την ανθρωποκτονία, κάτι που </a:t>
            </a:r>
            <a:r>
              <a:rPr lang="el-GR" smtClean="0"/>
              <a:t>είναι δηλωτικό </a:t>
            </a:r>
            <a:r>
              <a:rPr lang="el-GR" dirty="0" smtClean="0"/>
              <a:t>για τη στάση του νομοθέτη απέναντι στο θέμα.</a:t>
            </a:r>
          </a:p>
          <a:p>
            <a:pPr marL="0" indent="0">
              <a:buNone/>
            </a:pPr>
            <a:r>
              <a:rPr lang="el-GR" dirty="0" smtClean="0"/>
              <a:t>-Το άρθρο 300 που ρυθμίζει τα της ευθανασίας αναφέρει πως «όποιος αποφάσισε και εκτέλεσε ανθρωποκτονία ύστερα από σπουδαία και επίμονη απαίτηση του θύματος και από οίκτο γι’ αυτόν που έπασχε από ανίατη ασθένεια, τιμωρείτε με φυλάκιση» (δέκα ημέρες έως πέντε χρόνια)</a:t>
            </a:r>
            <a:endParaRPr lang="el-GR" dirty="0"/>
          </a:p>
        </p:txBody>
      </p:sp>
    </p:spTree>
    <p:extLst>
      <p:ext uri="{BB962C8B-B14F-4D97-AF65-F5344CB8AC3E}">
        <p14:creationId xmlns:p14="http://schemas.microsoft.com/office/powerpoint/2010/main" val="15701817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endParaRPr lang="el-GR"/>
          </a:p>
        </p:txBody>
      </p:sp>
      <p:sp>
        <p:nvSpPr>
          <p:cNvPr id="3" name="Θέση περιεχομένου 2"/>
          <p:cNvSpPr>
            <a:spLocks noGrp="1"/>
          </p:cNvSpPr>
          <p:nvPr>
            <p:ph idx="1"/>
          </p:nvPr>
        </p:nvSpPr>
        <p:spPr>
          <a:xfrm>
            <a:off x="838200" y="1825624"/>
            <a:ext cx="10515600" cy="5032375"/>
          </a:xfrm>
        </p:spPr>
        <p:txBody>
          <a:bodyPr/>
          <a:lstStyle/>
          <a:p>
            <a:pPr marL="0" indent="0">
              <a:buNone/>
            </a:pPr>
            <a:r>
              <a:rPr lang="el-GR" dirty="0" smtClean="0"/>
              <a:t>                                                        Ολλανδία</a:t>
            </a:r>
          </a:p>
          <a:p>
            <a:pPr marL="0" indent="0">
              <a:buNone/>
            </a:pPr>
            <a:r>
              <a:rPr lang="el-GR" dirty="0" smtClean="0"/>
              <a:t>-Στην Ολλανδία ο ποινικός Κώδικας επιτρέπει την ευθανασία και παρέχεται δωρεάν .</a:t>
            </a:r>
          </a:p>
          <a:p>
            <a:pPr marL="0" indent="0">
              <a:buNone/>
            </a:pPr>
            <a:r>
              <a:rPr lang="el-GR" dirty="0" smtClean="0"/>
              <a:t>-Την ευθανασία την αιτείται ο ασθενής και είναι δωρεάν και εθελοντική</a:t>
            </a:r>
          </a:p>
          <a:p>
            <a:pPr marL="0" indent="0">
              <a:buNone/>
            </a:pPr>
            <a:r>
              <a:rPr lang="el-GR" dirty="0" smtClean="0"/>
              <a:t>-Πρέπει να είναι τεκμηριωμένη και σταθερή</a:t>
            </a:r>
          </a:p>
          <a:p>
            <a:pPr marL="0" indent="0">
              <a:buNone/>
            </a:pPr>
            <a:r>
              <a:rPr lang="el-GR" dirty="0" smtClean="0"/>
              <a:t>-Ο ασθενής πρέπει να αισθάνεται ανυπόφορα ή να μην έχει ελπίδα βελτίωσης</a:t>
            </a:r>
          </a:p>
          <a:p>
            <a:pPr marL="0" indent="0">
              <a:buNone/>
            </a:pPr>
            <a:r>
              <a:rPr lang="el-GR" dirty="0" smtClean="0"/>
              <a:t>-Πρέπει να είναι η τελευταία λύση</a:t>
            </a:r>
          </a:p>
          <a:p>
            <a:pPr marL="0" indent="0">
              <a:buNone/>
            </a:pPr>
            <a:r>
              <a:rPr lang="el-GR" dirty="0" smtClean="0"/>
              <a:t>-Πρέπει να γίνεται από γιατρό.</a:t>
            </a:r>
          </a:p>
          <a:p>
            <a:pPr marL="0" indent="0">
              <a:buNone/>
            </a:pPr>
            <a:endParaRPr lang="el-GR" dirty="0"/>
          </a:p>
        </p:txBody>
      </p:sp>
    </p:spTree>
    <p:extLst>
      <p:ext uri="{BB962C8B-B14F-4D97-AF65-F5344CB8AC3E}">
        <p14:creationId xmlns:p14="http://schemas.microsoft.com/office/powerpoint/2010/main" val="1428349368"/>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TotalTime>
  <Words>929</Words>
  <Application>Microsoft Office PowerPoint</Application>
  <PresentationFormat>Ευρεία οθόνη</PresentationFormat>
  <Paragraphs>85</Paragraphs>
  <Slides>14</Slides>
  <Notes>0</Notes>
  <HiddenSlides>0</HiddenSlides>
  <MMClips>0</MMClips>
  <ScaleCrop>false</ScaleCrop>
  <HeadingPairs>
    <vt:vector size="6" baseType="variant">
      <vt:variant>
        <vt:lpstr>Γραμματοσειρές που χρησιμοποιούνται</vt:lpstr>
      </vt:variant>
      <vt:variant>
        <vt:i4>3</vt:i4>
      </vt:variant>
      <vt:variant>
        <vt:lpstr>Θέμα</vt:lpstr>
      </vt:variant>
      <vt:variant>
        <vt:i4>1</vt:i4>
      </vt:variant>
      <vt:variant>
        <vt:lpstr>Τίτλοι διαφανειών</vt:lpstr>
      </vt:variant>
      <vt:variant>
        <vt:i4>14</vt:i4>
      </vt:variant>
    </vt:vector>
  </HeadingPairs>
  <TitlesOfParts>
    <vt:vector size="18" baseType="lpstr">
      <vt:lpstr>Arial</vt:lpstr>
      <vt:lpstr>Calibri</vt:lpstr>
      <vt:lpstr>Calibri Light</vt:lpstr>
      <vt:lpstr>Θέμα του Office</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Ηθική προσέγγιση του ζητήματος </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user</dc:creator>
  <cp:lastModifiedBy>user</cp:lastModifiedBy>
  <cp:revision>4</cp:revision>
  <dcterms:created xsi:type="dcterms:W3CDTF">2021-02-16T08:38:35Z</dcterms:created>
  <dcterms:modified xsi:type="dcterms:W3CDTF">2021-02-17T20:08:22Z</dcterms:modified>
</cp:coreProperties>
</file>