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31/10/2018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Distributed Systems</a:t>
            </a:r>
            <a:br>
              <a:rPr lang="el-GR" dirty="0"/>
            </a:br>
            <a:r>
              <a:rPr lang="en-US" dirty="0"/>
              <a:t>Causality</a:t>
            </a:r>
            <a:r>
              <a:rPr lang="el-GR" dirty="0"/>
              <a:t> 	</a:t>
            </a:r>
            <a:endParaRPr lang="en-US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Papadakis</a:t>
            </a:r>
            <a:r>
              <a:rPr lang="en-US" dirty="0"/>
              <a:t> Harris</a:t>
            </a:r>
          </a:p>
          <a:p>
            <a:r>
              <a:rPr lang="en-US" dirty="0"/>
              <a:t>Department of Informatics Engineering</a:t>
            </a:r>
            <a:endParaRPr lang="el-GR" dirty="0"/>
          </a:p>
          <a:p>
            <a:r>
              <a:rPr lang="en-US" dirty="0"/>
              <a:t>TEI of Crete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1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using Causality</a:t>
            </a:r>
            <a:r>
              <a:rPr lang="el-GR" dirty="0"/>
              <a:t>	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4077072"/>
            <a:ext cx="7620000" cy="232372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Consistent Cuts</a:t>
            </a:r>
          </a:p>
          <a:p>
            <a:pPr algn="just"/>
            <a:r>
              <a:rPr lang="en-US" dirty="0"/>
              <a:t>A cut k of an execution α is consistent if, for all </a:t>
            </a:r>
            <a:r>
              <a:rPr lang="en-US" dirty="0" err="1"/>
              <a:t>i</a:t>
            </a:r>
            <a:r>
              <a:rPr lang="en-US" dirty="0"/>
              <a:t> and j, the (ki+1)</a:t>
            </a:r>
            <a:r>
              <a:rPr lang="en-US" dirty="0" err="1"/>
              <a:t>st</a:t>
            </a:r>
            <a:r>
              <a:rPr lang="en-US" dirty="0"/>
              <a:t> event of pi in α does not happen before the </a:t>
            </a:r>
            <a:r>
              <a:rPr lang="en-US" dirty="0" err="1"/>
              <a:t>kjth</a:t>
            </a:r>
            <a:r>
              <a:rPr lang="en-US" dirty="0"/>
              <a:t> event of </a:t>
            </a:r>
            <a:r>
              <a:rPr lang="en-US" dirty="0" err="1"/>
              <a:t>pj</a:t>
            </a:r>
            <a:endParaRPr lang="en-US" dirty="0"/>
          </a:p>
          <a:p>
            <a:pPr algn="just"/>
            <a:r>
              <a:rPr lang="en-US"/>
              <a:t>Useful </a:t>
            </a:r>
            <a:r>
              <a:rPr lang="en-US" dirty="0"/>
              <a:t>for a Distributed Snapshot of the system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1342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17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Happens-Before Relation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Because executions are sequences of events, they one can introduce a total order on all the events.</a:t>
            </a:r>
          </a:p>
          <a:p>
            <a:pPr algn="just"/>
            <a:r>
              <a:rPr lang="en-US" dirty="0"/>
              <a:t> It is possible that two events by different processors do not influence each other, yet they are (arbitrarily) ordered by the execution.</a:t>
            </a:r>
          </a:p>
          <a:p>
            <a:pPr algn="just"/>
            <a:r>
              <a:rPr lang="en-US" dirty="0"/>
              <a:t>The structure of causality between events is lost.</a:t>
            </a:r>
          </a:p>
          <a:p>
            <a:pPr algn="just"/>
            <a:endParaRPr lang="el-GR" dirty="0"/>
          </a:p>
          <a:p>
            <a:pPr algn="just"/>
            <a:r>
              <a:rPr lang="en-US" dirty="0"/>
              <a:t>The happens-before relation</a:t>
            </a:r>
          </a:p>
          <a:p>
            <a:pPr algn="just"/>
            <a:r>
              <a:rPr lang="en-US" dirty="0"/>
              <a:t>Consider two events φ1 and φ2 by the same process </a:t>
            </a:r>
            <a:r>
              <a:rPr lang="en-US" dirty="0" err="1"/>
              <a:t>pj</a:t>
            </a:r>
            <a:r>
              <a:rPr lang="en-US" dirty="0"/>
              <a:t>. φ1 causally influences φ2, if φ1 occurs before φ2.</a:t>
            </a:r>
          </a:p>
          <a:p>
            <a:pPr algn="just"/>
            <a:r>
              <a:rPr lang="en-US" dirty="0"/>
              <a:t>Consider two events φ1 and φ2 by different processes, pi and </a:t>
            </a:r>
            <a:r>
              <a:rPr lang="en-US" dirty="0" err="1"/>
              <a:t>pj</a:t>
            </a:r>
            <a:r>
              <a:rPr lang="en-US" dirty="0"/>
              <a:t>, respectively. Event φ1 causally influences φ2, if φ1 is the event that sends message m from pi to </a:t>
            </a:r>
            <a:r>
              <a:rPr lang="en-US" dirty="0" err="1"/>
              <a:t>pj</a:t>
            </a:r>
            <a:r>
              <a:rPr lang="en-US" dirty="0"/>
              <a:t>, and φ2 is the event in which the message m is received by </a:t>
            </a:r>
            <a:r>
              <a:rPr lang="en-US" dirty="0" err="1"/>
              <a:t>pj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Also, transitivity holds (if φ1 causally influences φ2 and φ2 causally influences φ3, then φ1 causally influences φ3).</a:t>
            </a:r>
          </a:p>
        </p:txBody>
      </p:sp>
    </p:spTree>
    <p:extLst>
      <p:ext uri="{BB962C8B-B14F-4D97-AF65-F5344CB8AC3E}">
        <p14:creationId xmlns:p14="http://schemas.microsoft.com/office/powerpoint/2010/main" val="375331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Happens-Before Relation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Given two events φ1 and φ2, φ1 happens before φ2, denoted φ1 → φ2, if one of the following conditions hold:</a:t>
            </a:r>
          </a:p>
          <a:p>
            <a:pPr lvl="1" algn="just"/>
            <a:r>
              <a:rPr lang="en-US" dirty="0"/>
              <a:t>φ1, φ2 are events by the same processor </a:t>
            </a:r>
            <a:r>
              <a:rPr lang="en-US" dirty="0" err="1"/>
              <a:t>pj</a:t>
            </a:r>
            <a:r>
              <a:rPr lang="en-US" dirty="0"/>
              <a:t> and φ1 occurs before  φ2,</a:t>
            </a:r>
          </a:p>
          <a:p>
            <a:pPr lvl="1" algn="just"/>
            <a:r>
              <a:rPr lang="en-US" dirty="0"/>
              <a:t>φ1 is the send event of a message m from pi to </a:t>
            </a:r>
            <a:r>
              <a:rPr lang="en-US" dirty="0" err="1"/>
              <a:t>pj</a:t>
            </a:r>
            <a:r>
              <a:rPr lang="en-US" dirty="0"/>
              <a:t>, and φ2 is the receive event of the message m by </a:t>
            </a:r>
            <a:r>
              <a:rPr lang="en-US" dirty="0" err="1"/>
              <a:t>pj</a:t>
            </a:r>
            <a:r>
              <a:rPr lang="en-US" dirty="0"/>
              <a:t>,</a:t>
            </a:r>
          </a:p>
          <a:p>
            <a:pPr lvl="1" algn="just"/>
            <a:r>
              <a:rPr lang="en-US" dirty="0"/>
              <a:t>There exists an event φ such that φ1 → φ and φ → φ2.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2" y="4725144"/>
            <a:ext cx="83820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4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How can processes observe the happens-before relation in an execution?</a:t>
            </a:r>
          </a:p>
          <a:p>
            <a:pPr algn="just"/>
            <a:r>
              <a:rPr lang="en-US" dirty="0"/>
              <a:t>With each event φ, we associate a timestamp, LT(φ) (Logical Time</a:t>
            </a:r>
            <a:r>
              <a:rPr lang="el-GR" dirty="0"/>
              <a:t>)</a:t>
            </a:r>
            <a:r>
              <a:rPr lang="en-US" dirty="0"/>
              <a:t>, such that:</a:t>
            </a:r>
            <a:endParaRPr lang="el-GR" dirty="0"/>
          </a:p>
          <a:p>
            <a:pPr lvl="1" algn="just"/>
            <a:r>
              <a:rPr lang="en-US" dirty="0"/>
              <a:t>if φ1 → φ2 then LT(φ1) &lt; LT(φ2)</a:t>
            </a:r>
            <a:endParaRPr lang="el-GR" dirty="0"/>
          </a:p>
          <a:p>
            <a:pPr algn="just"/>
            <a:r>
              <a:rPr lang="en-US" dirty="0"/>
              <a:t>Simple Algorithm for Logical Clocks:</a:t>
            </a:r>
            <a:endParaRPr lang="el-GR" dirty="0"/>
          </a:p>
          <a:p>
            <a:pPr lvl="1" algn="just"/>
            <a:r>
              <a:rPr lang="en-US" dirty="0"/>
              <a:t>Each process </a:t>
            </a:r>
            <a:r>
              <a:rPr lang="en-US" dirty="0" err="1"/>
              <a:t>pj</a:t>
            </a:r>
            <a:r>
              <a:rPr lang="en-US" dirty="0"/>
              <a:t> keeps a local variable </a:t>
            </a:r>
            <a:r>
              <a:rPr lang="en-US" dirty="0" err="1"/>
              <a:t>LTj</a:t>
            </a:r>
            <a:r>
              <a:rPr lang="en-US" dirty="0"/>
              <a:t>, called its logical clock, which is a non-negative integer, initially 0.</a:t>
            </a:r>
          </a:p>
          <a:p>
            <a:pPr lvl="1" algn="just"/>
            <a:r>
              <a:rPr lang="en-US" dirty="0"/>
              <a:t>For each event</a:t>
            </a:r>
            <a:r>
              <a:rPr lang="el-GR" dirty="0"/>
              <a:t> φ, </a:t>
            </a:r>
            <a:r>
              <a:rPr lang="el-GR" dirty="0" err="1"/>
              <a:t>pj</a:t>
            </a:r>
            <a:r>
              <a:rPr lang="el-GR" dirty="0"/>
              <a:t> </a:t>
            </a:r>
            <a:r>
              <a:rPr lang="en-US" dirty="0"/>
              <a:t>increases</a:t>
            </a:r>
            <a:r>
              <a:rPr lang="el-GR" dirty="0"/>
              <a:t> LT </a:t>
            </a:r>
            <a:r>
              <a:rPr lang="en-US" dirty="0"/>
              <a:t>so it will be greater than all</a:t>
            </a:r>
            <a:r>
              <a:rPr lang="el-GR" dirty="0"/>
              <a:t> LΤ </a:t>
            </a:r>
            <a:r>
              <a:rPr lang="en-US" dirty="0"/>
              <a:t>that knows</a:t>
            </a:r>
            <a:r>
              <a:rPr lang="el-GR" dirty="0"/>
              <a:t>.</a:t>
            </a:r>
          </a:p>
          <a:p>
            <a:pPr lvl="1" algn="just"/>
            <a:r>
              <a:rPr lang="en-US" dirty="0"/>
              <a:t>Every message sent by the event is time-stamped with the new value of </a:t>
            </a:r>
            <a:r>
              <a:rPr lang="en-US" dirty="0" err="1"/>
              <a:t>LΤj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99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Let φ1 and φ2 be two events in a system execution. If φ1 → φ2, then LT(φ1) &lt; LT(φ2).</a:t>
            </a:r>
            <a:endParaRPr lang="el-GR" dirty="0"/>
          </a:p>
          <a:p>
            <a:pPr algn="just"/>
            <a:r>
              <a:rPr lang="en-US" dirty="0"/>
              <a:t>The converse does not hold</a:t>
            </a:r>
            <a:r>
              <a:rPr lang="el-GR" dirty="0"/>
              <a:t>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7620000" cy="229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5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Two events φ1 and φ2 are concurrent </a:t>
            </a:r>
            <a:r>
              <a:rPr lang="el-GR" dirty="0"/>
              <a:t>(</a:t>
            </a:r>
            <a:r>
              <a:rPr lang="en-US" dirty="0"/>
              <a:t>denoted</a:t>
            </a:r>
            <a:r>
              <a:rPr lang="el-GR" dirty="0"/>
              <a:t> φ1 ║ φ2), </a:t>
            </a:r>
            <a:r>
              <a:rPr lang="en-US" dirty="0"/>
              <a:t>if it does not hold neither</a:t>
            </a:r>
            <a:r>
              <a:rPr lang="el-GR" dirty="0"/>
              <a:t> φ1 → φ2, </a:t>
            </a:r>
            <a:r>
              <a:rPr lang="en-US" dirty="0"/>
              <a:t>nor that </a:t>
            </a:r>
            <a:r>
              <a:rPr lang="el-GR" dirty="0"/>
              <a:t>φ2 → φ1.</a:t>
            </a:r>
          </a:p>
          <a:p>
            <a:pPr algn="just"/>
            <a:r>
              <a:rPr lang="en-US" dirty="0"/>
              <a:t>If </a:t>
            </a:r>
            <a:r>
              <a:rPr lang="el-GR" dirty="0"/>
              <a:t>φ1 ║ φ2, </a:t>
            </a:r>
            <a:r>
              <a:rPr lang="en-US" dirty="0"/>
              <a:t>then two executions </a:t>
            </a:r>
            <a:r>
              <a:rPr lang="el-GR" dirty="0"/>
              <a:t>Α1 </a:t>
            </a:r>
            <a:r>
              <a:rPr lang="en-US" dirty="0"/>
              <a:t>and</a:t>
            </a:r>
            <a:r>
              <a:rPr lang="el-GR" dirty="0"/>
              <a:t> Α2, </a:t>
            </a:r>
            <a:r>
              <a:rPr lang="en-US" dirty="0"/>
              <a:t>such that </a:t>
            </a:r>
            <a:r>
              <a:rPr lang="el-GR" dirty="0"/>
              <a:t>φ1 </a:t>
            </a:r>
            <a:r>
              <a:rPr lang="en-US" dirty="0"/>
              <a:t>precedes</a:t>
            </a:r>
            <a:r>
              <a:rPr lang="el-GR" dirty="0"/>
              <a:t> φ2 </a:t>
            </a:r>
            <a:r>
              <a:rPr lang="en-US" dirty="0"/>
              <a:t>in</a:t>
            </a:r>
            <a:r>
              <a:rPr lang="el-GR" dirty="0"/>
              <a:t> Α1, </a:t>
            </a:r>
            <a:r>
              <a:rPr lang="en-US" dirty="0"/>
              <a:t>and</a:t>
            </a:r>
            <a:r>
              <a:rPr lang="el-GR" dirty="0"/>
              <a:t> φ2 </a:t>
            </a:r>
            <a:r>
              <a:rPr lang="en-US" dirty="0"/>
              <a:t>precedes</a:t>
            </a:r>
            <a:r>
              <a:rPr lang="el-GR" dirty="0"/>
              <a:t> φ1 </a:t>
            </a:r>
            <a:r>
              <a:rPr lang="en-US" dirty="0"/>
              <a:t>in</a:t>
            </a:r>
            <a:r>
              <a:rPr lang="el-GR" dirty="0"/>
              <a:t> Α2, </a:t>
            </a:r>
            <a:r>
              <a:rPr lang="en-US" dirty="0"/>
              <a:t>are considered indistinguishable</a:t>
            </a:r>
            <a:r>
              <a:rPr lang="el-GR" dirty="0"/>
              <a:t>.</a:t>
            </a:r>
          </a:p>
          <a:p>
            <a:pPr algn="just"/>
            <a:endParaRPr lang="el-GR" dirty="0"/>
          </a:p>
          <a:p>
            <a:pPr algn="just"/>
            <a:r>
              <a:rPr lang="en-US" dirty="0"/>
              <a:t>Vector Clocks</a:t>
            </a:r>
          </a:p>
          <a:p>
            <a:pPr lvl="1" algn="just"/>
            <a:r>
              <a:rPr lang="en-US" dirty="0"/>
              <a:t>Each process </a:t>
            </a:r>
            <a:r>
              <a:rPr lang="en-US" dirty="0" err="1"/>
              <a:t>pj</a:t>
            </a:r>
            <a:r>
              <a:rPr lang="en-US" dirty="0"/>
              <a:t> keeps a local n-element array </a:t>
            </a:r>
            <a:r>
              <a:rPr lang="en-US" dirty="0" err="1"/>
              <a:t>VCj</a:t>
            </a:r>
            <a:r>
              <a:rPr lang="en-US" dirty="0"/>
              <a:t>, called its Vector Clock (VC), each element of which is a non-negative integer,</a:t>
            </a:r>
            <a:br>
              <a:rPr lang="en-US" dirty="0"/>
            </a:br>
            <a:r>
              <a:rPr lang="en-US" dirty="0"/>
              <a:t>initially 0.</a:t>
            </a:r>
          </a:p>
          <a:p>
            <a:pPr lvl="1" algn="just"/>
            <a:r>
              <a:rPr lang="en-US" dirty="0"/>
              <a:t>As part of each event φ, </a:t>
            </a:r>
            <a:r>
              <a:rPr lang="en-US" dirty="0" err="1"/>
              <a:t>pj</a:t>
            </a:r>
            <a:r>
              <a:rPr lang="en-US" dirty="0"/>
              <a:t> updates </a:t>
            </a:r>
            <a:r>
              <a:rPr lang="en-US" dirty="0" err="1"/>
              <a:t>VCj</a:t>
            </a:r>
            <a:r>
              <a:rPr lang="en-US" dirty="0"/>
              <a:t> as follows:</a:t>
            </a:r>
          </a:p>
          <a:p>
            <a:pPr lvl="2" algn="just"/>
            <a:r>
              <a:rPr lang="en-US" dirty="0" err="1"/>
              <a:t>VCj</a:t>
            </a:r>
            <a:r>
              <a:rPr lang="en-US" dirty="0"/>
              <a:t>[j] is incremented by 1</a:t>
            </a:r>
          </a:p>
          <a:p>
            <a:pPr lvl="2" algn="just"/>
            <a:r>
              <a:rPr lang="en-US" dirty="0"/>
              <a:t>For each </a:t>
            </a:r>
            <a:r>
              <a:rPr lang="en-US" dirty="0" err="1"/>
              <a:t>i</a:t>
            </a:r>
            <a:r>
              <a:rPr lang="en-US" dirty="0"/>
              <a:t> ≠ j, </a:t>
            </a:r>
            <a:r>
              <a:rPr lang="en-US" dirty="0" err="1"/>
              <a:t>VCj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set equal to the maximum of its current value and the largest value for entry </a:t>
            </a:r>
            <a:r>
              <a:rPr lang="en-US" dirty="0" err="1"/>
              <a:t>i</a:t>
            </a:r>
            <a:r>
              <a:rPr lang="en-US" dirty="0"/>
              <a:t> among the timestamps of messages received in this event.</a:t>
            </a:r>
          </a:p>
          <a:p>
            <a:pPr lvl="2" algn="just"/>
            <a:r>
              <a:rPr lang="en-US" dirty="0"/>
              <a:t>Every message, sent by φ, is time-stamped with the new value of </a:t>
            </a:r>
            <a:r>
              <a:rPr lang="en-US" dirty="0" err="1"/>
              <a:t>VCj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129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3573016"/>
            <a:ext cx="7825680" cy="28277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Partial Ordering of Vector Clocks</a:t>
            </a:r>
          </a:p>
          <a:p>
            <a:pPr algn="just"/>
            <a:r>
              <a:rPr lang="en-US" dirty="0"/>
              <a:t>Let v1 and v2 be two vectors of n integers. Then,</a:t>
            </a:r>
          </a:p>
          <a:p>
            <a:pPr lvl="1" algn="just"/>
            <a:r>
              <a:rPr lang="en-US" dirty="0"/>
              <a:t>v1≤ v2 if and only if, for every j, 0 ≤ j ≤ n-1, v1[j] ≤ v2[j]</a:t>
            </a:r>
          </a:p>
          <a:p>
            <a:pPr lvl="1" algn="just"/>
            <a:r>
              <a:rPr lang="en-US" dirty="0"/>
              <a:t>v1 &lt; v2 if and only if v1≤ v2 and v1 ≠ v2.</a:t>
            </a:r>
          </a:p>
          <a:p>
            <a:pPr algn="just"/>
            <a:r>
              <a:rPr lang="en-US" dirty="0"/>
              <a:t>Vectors v1 and v2 are incomparable if neither v1≤ v2, </a:t>
            </a:r>
            <a:br>
              <a:rPr lang="en-US" dirty="0"/>
            </a:br>
            <a:r>
              <a:rPr lang="en-US" dirty="0"/>
              <a:t>nor v2≤ v1.</a:t>
            </a:r>
          </a:p>
          <a:p>
            <a:pPr algn="just"/>
            <a:r>
              <a:rPr lang="en-US" dirty="0"/>
              <a:t>For any pair of events φ1 and φ2, φ1 ║ φ2 if and only if VC(φ1) and VC(φ2) are incomparable.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2050"/>
            <a:ext cx="82581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45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If φ1 → φ2 then VC(φ1) &lt; VC(φ2).</a:t>
            </a:r>
          </a:p>
          <a:p>
            <a:pPr algn="just"/>
            <a:r>
              <a:rPr lang="en-US" dirty="0"/>
              <a:t>Proof</a:t>
            </a:r>
            <a:endParaRPr lang="el-GR" dirty="0"/>
          </a:p>
          <a:p>
            <a:pPr lvl="1" algn="just"/>
            <a:r>
              <a:rPr lang="en-US" dirty="0"/>
              <a:t>Suppose that φ1, φ2 are events of the same process and let φ1 precede φ2. Why is the claim also  true in this case;</a:t>
            </a:r>
          </a:p>
          <a:p>
            <a:pPr lvl="1" algn="just"/>
            <a:r>
              <a:rPr lang="en-US" dirty="0"/>
              <a:t>Suppose that φ1 is the sending of a message m with vector timestamp T by pi, and φ2 is the receipt of the message by </a:t>
            </a:r>
            <a:r>
              <a:rPr lang="en-US" dirty="0" err="1"/>
              <a:t>pj</a:t>
            </a:r>
            <a:r>
              <a:rPr lang="en-US" dirty="0"/>
              <a:t>. Why is the claim also true in this case;</a:t>
            </a:r>
          </a:p>
          <a:p>
            <a:pPr lvl="1" algn="just"/>
            <a:r>
              <a:rPr lang="en-US" dirty="0"/>
              <a:t>Transitivity property holds.</a:t>
            </a:r>
          </a:p>
        </p:txBody>
      </p:sp>
    </p:spTree>
    <p:extLst>
      <p:ext uri="{BB962C8B-B14F-4D97-AF65-F5344CB8AC3E}">
        <p14:creationId xmlns:p14="http://schemas.microsoft.com/office/powerpoint/2010/main" val="405307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If VC(φ1) &lt; VC(φ2) then φ1 → φ2.</a:t>
            </a:r>
          </a:p>
          <a:p>
            <a:pPr algn="just"/>
            <a:r>
              <a:rPr lang="en-US" dirty="0"/>
              <a:t>Proof</a:t>
            </a:r>
            <a:endParaRPr lang="el-GR" dirty="0"/>
          </a:p>
          <a:p>
            <a:pPr lvl="1" algn="just"/>
            <a:r>
              <a:rPr lang="en-US" dirty="0"/>
              <a:t>Consider two concurrent events, φ1 by pi and φ2 by </a:t>
            </a:r>
            <a:r>
              <a:rPr lang="en-US" dirty="0" err="1"/>
              <a:t>pj</a:t>
            </a:r>
            <a:r>
              <a:rPr lang="en-US" dirty="0"/>
              <a:t>, pi ≠ </a:t>
            </a:r>
            <a:r>
              <a:rPr lang="en-US" dirty="0" err="1"/>
              <a:t>pj</a:t>
            </a:r>
            <a:r>
              <a:rPr lang="en-US" dirty="0"/>
              <a:t>.</a:t>
            </a:r>
          </a:p>
          <a:p>
            <a:pPr lvl="1" algn="just"/>
            <a:r>
              <a:rPr lang="en-US" dirty="0"/>
              <a:t>Suppose </a:t>
            </a:r>
            <a:r>
              <a:rPr lang="en-US" dirty="0" err="1"/>
              <a:t>VCi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](φ1) = m. The only way process </a:t>
            </a:r>
            <a:r>
              <a:rPr lang="en-US" dirty="0" err="1"/>
              <a:t>pj</a:t>
            </a:r>
            <a:r>
              <a:rPr lang="en-US" dirty="0"/>
              <a:t> can obtain a value</a:t>
            </a:r>
            <a:r>
              <a:rPr lang="el-GR" dirty="0"/>
              <a:t> </a:t>
            </a:r>
            <a:r>
              <a:rPr lang="en-US" dirty="0" err="1"/>
              <a:t>VCj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that is at least m, is through a chain</a:t>
            </a:r>
            <a:r>
              <a:rPr lang="el-GR" dirty="0"/>
              <a:t> </a:t>
            </a:r>
            <a:r>
              <a:rPr lang="en-US" dirty="0"/>
              <a:t>of messages originating at pi (at event φ1 or later).</a:t>
            </a:r>
          </a:p>
          <a:p>
            <a:pPr algn="just"/>
            <a:r>
              <a:rPr lang="en-US" dirty="0"/>
              <a:t>Such a chain would imply that φ1 and φ2 are not concurrent. A</a:t>
            </a:r>
            <a:r>
              <a:rPr lang="el-GR" dirty="0"/>
              <a:t> </a:t>
            </a:r>
            <a:r>
              <a:rPr lang="en-US" dirty="0"/>
              <a:t>contradiction!</a:t>
            </a:r>
          </a:p>
          <a:p>
            <a:pPr algn="just"/>
            <a:r>
              <a:rPr lang="en-US" dirty="0"/>
              <a:t>Thus, </a:t>
            </a:r>
            <a:r>
              <a:rPr lang="en-US" dirty="0" err="1"/>
              <a:t>VCj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]( φ2) &lt; m ⇒ </a:t>
            </a:r>
            <a:r>
              <a:rPr lang="en-US" dirty="0" err="1"/>
              <a:t>VCi</a:t>
            </a:r>
            <a:r>
              <a:rPr lang="en-US" dirty="0"/>
              <a:t>(φ1) cannot be smaller than </a:t>
            </a:r>
            <a:r>
              <a:rPr lang="en-US" dirty="0" err="1"/>
              <a:t>VCj</a:t>
            </a:r>
            <a:r>
              <a:rPr lang="en-US" dirty="0"/>
              <a:t>(φ2).</a:t>
            </a:r>
            <a:endParaRPr lang="el-GR" dirty="0"/>
          </a:p>
          <a:p>
            <a:pPr algn="just"/>
            <a:r>
              <a:rPr lang="en-US" dirty="0"/>
              <a:t>Respectively (and vice versa) and for the j-element</a:t>
            </a:r>
          </a:p>
          <a:p>
            <a:pPr algn="just"/>
            <a:r>
              <a:rPr lang="en-US" dirty="0"/>
              <a:t>From the above it is implied that </a:t>
            </a:r>
            <a:r>
              <a:rPr lang="el-GR" dirty="0"/>
              <a:t>φ1 ║ φ2 </a:t>
            </a:r>
            <a:r>
              <a:rPr lang="en-US" dirty="0"/>
              <a:t>if and only if </a:t>
            </a:r>
            <a:r>
              <a:rPr lang="el-GR" dirty="0"/>
              <a:t> VC(φ1) </a:t>
            </a:r>
            <a:r>
              <a:rPr lang="en-US" dirty="0"/>
              <a:t>and</a:t>
            </a:r>
            <a:r>
              <a:rPr lang="el-GR" dirty="0"/>
              <a:t> VC(φ2) </a:t>
            </a:r>
            <a:r>
              <a:rPr lang="en-US" dirty="0"/>
              <a:t>are incomparable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88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858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Γειτνίαση</vt:lpstr>
      <vt:lpstr>Distributed Systems Causality  </vt:lpstr>
      <vt:lpstr>The Happens-Before Relation</vt:lpstr>
      <vt:lpstr>The Happens-Before Relation</vt:lpstr>
      <vt:lpstr>Logical Clocks</vt:lpstr>
      <vt:lpstr>Logical Clocks</vt:lpstr>
      <vt:lpstr>Vector Clocks</vt:lpstr>
      <vt:lpstr>Vector Clocks</vt:lpstr>
      <vt:lpstr>Vector Clocks</vt:lpstr>
      <vt:lpstr>Vector Clocks</vt:lpstr>
      <vt:lpstr>Examples of using Causality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Adanar</dc:creator>
  <cp:lastModifiedBy>Harris Papadakis</cp:lastModifiedBy>
  <cp:revision>87</cp:revision>
  <dcterms:created xsi:type="dcterms:W3CDTF">2016-12-13T14:02:17Z</dcterms:created>
  <dcterms:modified xsi:type="dcterms:W3CDTF">2018-10-31T08:08:42Z</dcterms:modified>
</cp:coreProperties>
</file>