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r:id="rId1"/>
  </p:sldMasterIdLst>
  <p:notesMasterIdLst>
    <p:notesMasterId r:id="rId12"/>
  </p:notes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588" autoAdjust="0"/>
    <p:restoredTop sz="94709" autoAdjust="0"/>
  </p:normalViewPr>
  <p:slideViewPr>
    <p:cSldViewPr>
      <p:cViewPr varScale="1">
        <p:scale>
          <a:sx n="114" d="100"/>
          <a:sy n="114" d="100"/>
        </p:scale>
        <p:origin x="-7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5CB8B0-C4E6-4919-A98C-535DD11C42E2}" type="datetimeFigureOut">
              <a:rPr lang="el-GR" smtClean="0"/>
              <a:pPr/>
              <a:t>2/2/14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A59F9-AD15-475B-B407-73B45B1E89F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36968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A59F9-AD15-475B-B407-73B45B1E89FD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Εικ.1</a:t>
            </a:r>
            <a:r>
              <a:rPr lang="en-US" dirty="0" smtClean="0"/>
              <a:t>: A</a:t>
            </a:r>
            <a:r>
              <a:rPr lang="el-GR" dirty="0" err="1" smtClean="0"/>
              <a:t>ντρέ</a:t>
            </a:r>
            <a:r>
              <a:rPr lang="el-GR" baseline="0" dirty="0" smtClean="0"/>
              <a:t> Μαρί Αμπέρ (1775-1836)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A59F9-AD15-475B-B407-73B45B1E89FD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Εικ</a:t>
            </a:r>
            <a:r>
              <a:rPr lang="el-G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2:</a:t>
            </a:r>
            <a:r>
              <a:rPr lang="el-G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Το πατρικό</a:t>
            </a:r>
            <a:r>
              <a:rPr lang="el-G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στο </a:t>
            </a:r>
            <a:r>
              <a:rPr lang="el-G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Poleymieux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l-G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Λυών)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A59F9-AD15-475B-B407-73B45B1E89FD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Εικ.3</a:t>
            </a:r>
            <a:r>
              <a:rPr lang="en-US" dirty="0" smtClean="0"/>
              <a:t>:</a:t>
            </a:r>
            <a:r>
              <a:rPr lang="el-GR" dirty="0" smtClean="0"/>
              <a:t>μαγνητικό πεδίο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A59F9-AD15-475B-B407-73B45B1E89FD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Εικ.4</a:t>
            </a:r>
            <a:r>
              <a:rPr lang="en-US" dirty="0" smtClean="0"/>
              <a:t>:</a:t>
            </a:r>
            <a:r>
              <a:rPr lang="el-GR" dirty="0" smtClean="0"/>
              <a:t>καινοτόμο</a:t>
            </a:r>
            <a:r>
              <a:rPr lang="el-GR" baseline="0" dirty="0" smtClean="0"/>
              <a:t> ηλεκτρόμετρο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A59F9-AD15-475B-B407-73B45B1E89FD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A59F9-AD15-475B-B407-73B45B1E89FD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4F37-62A4-47CD-B387-FEADEC300FC8}" type="datetimeFigureOut">
              <a:rPr lang="el-GR" smtClean="0"/>
              <a:pPr/>
              <a:t>2/2/14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51DA-B004-45D7-A594-7A463AFF366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4F37-62A4-47CD-B387-FEADEC300FC8}" type="datetimeFigureOut">
              <a:rPr lang="el-GR" smtClean="0"/>
              <a:pPr/>
              <a:t>2/2/14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51DA-B004-45D7-A594-7A463AFF36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4F37-62A4-47CD-B387-FEADEC300FC8}" type="datetimeFigureOut">
              <a:rPr lang="el-GR" smtClean="0"/>
              <a:pPr/>
              <a:t>2/2/14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51DA-B004-45D7-A594-7A463AFF36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4F37-62A4-47CD-B387-FEADEC300FC8}" type="datetimeFigureOut">
              <a:rPr lang="el-GR" smtClean="0"/>
              <a:pPr/>
              <a:t>2/2/14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51DA-B004-45D7-A594-7A463AFF36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4F37-62A4-47CD-B387-FEADEC300FC8}" type="datetimeFigureOut">
              <a:rPr lang="el-GR" smtClean="0"/>
              <a:pPr/>
              <a:t>2/2/14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E0151DA-B004-45D7-A594-7A463AFF36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4F37-62A4-47CD-B387-FEADEC300FC8}" type="datetimeFigureOut">
              <a:rPr lang="el-GR" smtClean="0"/>
              <a:pPr/>
              <a:t>2/2/14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51DA-B004-45D7-A594-7A463AFF36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4F37-62A4-47CD-B387-FEADEC300FC8}" type="datetimeFigureOut">
              <a:rPr lang="el-GR" smtClean="0"/>
              <a:pPr/>
              <a:t>2/2/14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51DA-B004-45D7-A594-7A463AFF36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4F37-62A4-47CD-B387-FEADEC300FC8}" type="datetimeFigureOut">
              <a:rPr lang="el-GR" smtClean="0"/>
              <a:pPr/>
              <a:t>2/2/14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51DA-B004-45D7-A594-7A463AFF36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4F37-62A4-47CD-B387-FEADEC300FC8}" type="datetimeFigureOut">
              <a:rPr lang="el-GR" smtClean="0"/>
              <a:pPr/>
              <a:t>2/2/14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51DA-B004-45D7-A594-7A463AFF36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4F37-62A4-47CD-B387-FEADEC300FC8}" type="datetimeFigureOut">
              <a:rPr lang="el-GR" smtClean="0"/>
              <a:pPr/>
              <a:t>2/2/14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51DA-B004-45D7-A594-7A463AFF36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4F37-62A4-47CD-B387-FEADEC300FC8}" type="datetimeFigureOut">
              <a:rPr lang="el-GR" smtClean="0"/>
              <a:pPr/>
              <a:t>2/2/14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51DA-B004-45D7-A594-7A463AFF36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E374F37-62A4-47CD-B387-FEADEC300FC8}" type="datetimeFigureOut">
              <a:rPr lang="el-GR" smtClean="0"/>
              <a:pPr/>
              <a:t>2/2/14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E0151DA-B004-45D7-A594-7A463AFF366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29600" cy="1828800"/>
          </a:xfrm>
        </p:spPr>
        <p:txBody>
          <a:bodyPr/>
          <a:lstStyle/>
          <a:p>
            <a:r>
              <a:rPr lang="en-US" dirty="0" smtClean="0"/>
              <a:t>AMPERE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2400" b="1" i="1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Μάθημα</a:t>
            </a:r>
            <a:r>
              <a:rPr lang="en-US" sz="2400" b="1" i="1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l-G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b="1" i="1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l-GR" sz="2400" b="1" i="1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ΕΦΑΡΜΟΣΜΕΝΟΣ</a:t>
            </a:r>
            <a:r>
              <a:rPr lang="el-G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2400" b="1" i="1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ΗΛΕΚΤΡΟΜΑΓΝΗΤΙΣΜΟΣ</a:t>
            </a:r>
            <a:r>
              <a:rPr lang="en-US" sz="2400" i="1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el-G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- Έλλειψη"/>
          <p:cNvSpPr/>
          <p:nvPr/>
        </p:nvSpPr>
        <p:spPr>
          <a:xfrm>
            <a:off x="5220072" y="5949280"/>
            <a:ext cx="3923928" cy="908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i="1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Χατζησταύρου</a:t>
            </a:r>
            <a:r>
              <a:rPr lang="el-GR" b="1" i="1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Δέσποινα 5154</a:t>
            </a:r>
          </a:p>
        </p:txBody>
      </p:sp>
    </p:spTree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slow" p14:dur="1500">
        <p:split orient="vert"/>
      </p:transition>
    </mc:Choice>
    <mc:Fallback>
      <mp:transition xmlns:mp="http://schemas.microsoft.com/office/mac/powerpoint/2008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Τέλος…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 1814 εκλέχτηκε </a:t>
            </a:r>
            <a:r>
              <a:rPr lang="el-G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μέλος</a:t>
            </a: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της Γαλλικής Ακαδημίας </a:t>
            </a:r>
            <a:r>
              <a:rPr lang="el-G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ως καθηγητής </a:t>
            </a: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της Πολυτεχνικής Σχολής του Παρισιού</a:t>
            </a:r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 1830 (19</a:t>
            </a:r>
            <a:r>
              <a:rPr lang="el-GR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</a:t>
            </a: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αι.) ανέφερε ότι </a:t>
            </a:r>
            <a:r>
              <a:rPr lang="el-G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πηγή κάθε μαγνητικού φαινόμενου είναι το ηλεκτρικό ρεύμα 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 1834 </a:t>
            </a:r>
            <a:r>
              <a:rPr lang="el-G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δημοσίευσε δίτομο έργο</a:t>
            </a: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με τίτλο: «Πραγματεία για τη φιλοσοφία των επιστημών ή αναλυτική έκθεση μιας φυσικής ταξινόμησης όλων των ανθρώπινων γνώσεων»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Θεωρείτε ο</a:t>
            </a:r>
            <a:r>
              <a:rPr lang="el-G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Νεύτων του Ηλεκτρομαγνητισμού</a:t>
            </a: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από τους Γάλλους</a:t>
            </a:r>
            <a:endParaRPr lang="el-G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Andre-Marie Ampere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Γεννήθηκε 20 Ιανουαρίου 1775</a:t>
            </a:r>
            <a:r>
              <a:rPr lang="el-GR" dirty="0" smtClean="0">
                <a:solidFill>
                  <a:schemeClr val="bg1"/>
                </a:solidFill>
              </a:rPr>
              <a:t> </a:t>
            </a: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στη Λυών</a:t>
            </a:r>
            <a:b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Γάλλος φυσικός &amp; μαθηματικός</a:t>
            </a:r>
            <a:b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Κύριος θεμελιωτής του ηλεκτρομαγνητισμού &amp; της ηλεκτρομαγνητικής</a:t>
            </a:r>
          </a:p>
          <a:p>
            <a:pPr>
              <a:buFont typeface="Wingdings" pitchFamily="2" charset="2"/>
              <a:buChar char="Ø"/>
            </a:pPr>
            <a:endParaRPr lang="el-GR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l-GR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4 - Εικόνα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28184" y="4221088"/>
            <a:ext cx="1944216" cy="2376264"/>
          </a:xfrm>
          <a:prstGeom prst="rect">
            <a:avLst/>
          </a:prstGeom>
        </p:spPr>
      </p:pic>
      <p:sp>
        <p:nvSpPr>
          <p:cNvPr id="8" name="7 - Ορθογώνιο"/>
          <p:cNvSpPr/>
          <p:nvPr/>
        </p:nvSpPr>
        <p:spPr>
          <a:xfrm rot="10800000" flipV="1">
            <a:off x="3563888" y="5949280"/>
            <a:ext cx="30266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i="1" dirty="0" smtClean="0">
                <a:solidFill>
                  <a:schemeClr val="bg1"/>
                </a:solidFill>
              </a:rPr>
              <a:t>Εικ.1</a:t>
            </a:r>
            <a:r>
              <a:rPr lang="en-US" b="1" i="1" dirty="0" smtClean="0">
                <a:solidFill>
                  <a:schemeClr val="bg1"/>
                </a:solidFill>
              </a:rPr>
              <a:t>: A</a:t>
            </a:r>
            <a:r>
              <a:rPr lang="el-GR" b="1" i="1" dirty="0" err="1" smtClean="0">
                <a:solidFill>
                  <a:schemeClr val="bg1"/>
                </a:solidFill>
              </a:rPr>
              <a:t>ντρέ</a:t>
            </a:r>
            <a:r>
              <a:rPr lang="el-GR" b="1" i="1" dirty="0" smtClean="0">
                <a:solidFill>
                  <a:schemeClr val="bg1"/>
                </a:solidFill>
              </a:rPr>
              <a:t> Μαρί Αμπέρ (1775-1836)</a:t>
            </a:r>
            <a:endParaRPr lang="el-GR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 smtClean="0"/>
              <a:t>Οικογενειακό Περιβάλλον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628800"/>
            <a:ext cx="8229600" cy="4709160"/>
          </a:xfrm>
        </p:spPr>
        <p:txBody>
          <a:bodyPr/>
          <a:lstStyle/>
          <a:p>
            <a:pPr marL="651510" indent="-514350"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Έμπορος πατέρας, καρατομήθηκε στη Γαλλική Επανάσταση</a:t>
            </a:r>
            <a:b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51510" indent="-514350">
              <a:buFont typeface="Wingdings" pitchFamily="2" charset="2"/>
              <a:buChar char="Ø"/>
            </a:pPr>
            <a:r>
              <a:rPr lang="el-GR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Ζυλί</a:t>
            </a: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Καρρόν</a:t>
            </a: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η 1</a:t>
            </a:r>
            <a:r>
              <a:rPr lang="el-GR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</a:t>
            </a: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γυναίκα του, πέθανε το 1804</a:t>
            </a:r>
            <a:b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51510" indent="-514350"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Γάλλος φιλόλογος, γλωσσολόγος και ιστοριοδίφης ο γιος του Ιωάννης Ιάκωβος Αμπέρ</a:t>
            </a:r>
            <a:endParaRPr lang="el-G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3 - Εικόνα" descr="patrik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88224" y="4797152"/>
            <a:ext cx="2376264" cy="1800200"/>
          </a:xfrm>
          <a:prstGeom prst="rect">
            <a:avLst/>
          </a:prstGeom>
        </p:spPr>
      </p:pic>
      <p:sp>
        <p:nvSpPr>
          <p:cNvPr id="5" name="4 - Ορθογώνιο"/>
          <p:cNvSpPr/>
          <p:nvPr/>
        </p:nvSpPr>
        <p:spPr>
          <a:xfrm>
            <a:off x="4139952" y="6021288"/>
            <a:ext cx="31484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Εικ</a:t>
            </a:r>
            <a:r>
              <a:rPr lang="el-G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</a:t>
            </a:r>
            <a:r>
              <a:rPr lang="el-G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 πατρικό στο </a:t>
            </a:r>
            <a:r>
              <a:rPr lang="el-GR" sz="2000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Poleymieux</a:t>
            </a:r>
            <a:r>
              <a:rPr lang="en-US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l-G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Λυών)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Από την παιδική ηλικία…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70916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Κλίση προς τη Φυσική &amp; τα Μαθηματικά</a:t>
            </a:r>
            <a:b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Αξιόλογες επιτυχίες στα Γράμματα</a:t>
            </a:r>
            <a:b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Διεθνής επιστημονική φυσιογνωμία </a:t>
            </a:r>
            <a:b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Άφησε πίσω..φιλολογικά και φιλοσοφικά έργα</a:t>
            </a:r>
            <a:endParaRPr lang="el-G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-252536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Σταδιοδρομία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412776"/>
            <a:ext cx="8229600" cy="4709160"/>
          </a:xfrm>
        </p:spPr>
        <p:txBody>
          <a:bodyPr/>
          <a:lstStyle/>
          <a:p>
            <a:pPr>
              <a:buNone/>
            </a:pP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Καθηγητής της Φυσικής &amp; της Χημείας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στη Κεντρική Σχολή (1801)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Καθηγητής του Λυκείου της Λυών (1804)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Επιμελητής της Πολυτεχνικής Σχολής (1804)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Μέλος του συμβουλευτικού γραφείου των τεχνών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Γενικός επιθεωρητής του Πανεπιστημίου (1808)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Καθηγητής ανάλυσης στο Πολυτεχνείο (1809)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Μέλος ξένων Ακαδημιών</a:t>
            </a:r>
            <a:endParaRPr lang="el-G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4 - Εικόνα" descr="Andre-marie-ampere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188640"/>
            <a:ext cx="1979712" cy="27089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Στα μαθηματικά…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Ασχολήθηκε με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Ολοκληρώματα</a:t>
            </a:r>
            <a:b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Διαφορικές εξισώσεις</a:t>
            </a:r>
            <a:b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Παραγώγους</a:t>
            </a:r>
            <a:endParaRPr lang="el-G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3 - Εικόνα" descr="776_olokliroma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4427984" y="1700808"/>
            <a:ext cx="647452" cy="1008112"/>
          </a:xfrm>
          <a:prstGeom prst="rect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</p:pic>
      <p:pic>
        <p:nvPicPr>
          <p:cNvPr id="5" name="4 - Εικόνα" descr="oloklhrwm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5301208"/>
            <a:ext cx="3446884" cy="864096"/>
          </a:xfrm>
          <a:prstGeom prst="rect">
            <a:avLst/>
          </a:prstGeom>
          <a:effectLst>
            <a:reflection blurRad="6350" stA="50000" endA="300" endPos="90000" dir="5400000" sy="-100000" algn="bl" rotWithShape="0"/>
            <a:softEdge rad="12700"/>
          </a:effectLst>
        </p:spPr>
      </p:pic>
      <p:pic>
        <p:nvPicPr>
          <p:cNvPr id="6" name="5 - Εικόνα" descr="παράγωγοι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80112" y="3645024"/>
            <a:ext cx="3312368" cy="10801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-756592" y="260648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 smtClean="0"/>
              <a:t>Στη φυσική…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Θεμελίωσε την άποψη ότι οι μαγνητικές δυνάμεις προκαλούνται από το κινούμενο ηλεκτρικό φορτίο και όχι από το ακίνητο</a:t>
            </a:r>
          </a:p>
          <a:p>
            <a:pPr>
              <a:buNone/>
            </a:pPr>
            <a:endParaRPr lang="el-GR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Εξήγησε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2"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el-G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μαγνητισμό των υλικών</a:t>
            </a:r>
          </a:p>
          <a:p>
            <a:pPr lvl="2">
              <a:buFont typeface="Wingdings" pitchFamily="2" charset="2"/>
              <a:buChar char="ü"/>
            </a:pPr>
            <a:r>
              <a:rPr lang="el-G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</a:t>
            </a:r>
            <a:r>
              <a:rPr lang="el-G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ύναμη απώθησης(αγωγών με ρεύμα αντίθετης φοράς)</a:t>
            </a:r>
          </a:p>
          <a:p>
            <a:pPr lvl="2">
              <a:buFont typeface="Wingdings" pitchFamily="2" charset="2"/>
              <a:buChar char="ü"/>
            </a:pPr>
            <a:r>
              <a:rPr lang="el-G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Δύναμη έλξης(αγωγών με ρεύμα ίδιας φοράς)</a:t>
            </a:r>
            <a:endParaRPr lang="en-US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l-GR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l-G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6 - Εικόνα" descr="eikon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80" y="2708920"/>
            <a:ext cx="2697088" cy="16561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-828600" y="260648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 smtClean="0"/>
              <a:t>Ανακαλύψεις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844824"/>
            <a:ext cx="8229600" cy="470916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Ορισμός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l-GR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buFont typeface="Wingdings" pitchFamily="2" charset="2"/>
              <a:buChar char="ü"/>
            </a:pPr>
            <a:r>
              <a:rPr lang="el-G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ηλεκτρικού ρεύματος </a:t>
            </a:r>
          </a:p>
          <a:p>
            <a:pPr lvl="2">
              <a:buFont typeface="Wingdings" pitchFamily="2" charset="2"/>
              <a:buChar char="ü"/>
            </a:pPr>
            <a:r>
              <a:rPr lang="el-G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χημικών &amp; μαγνητικών φαινόμενων ως συνέπειες ηλεκτρικού ρεύματος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Διαχωρισμός ‘ηλεκτρικού ρεύματος’ &amp; ‘ηλεκτρικής τάσης’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Καθιέρωση ηλεκτρόμετρου (μετρητής τάσεων)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Διατύπωση ηλεκτροδυναμικής (1820)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Κατασκευή ηλεκτρομαγνητικού τηλέγραφου(1822 Ζακ </a:t>
            </a:r>
            <a:r>
              <a:rPr lang="el-GR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Μπαμπινέ</a:t>
            </a: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  <p:pic>
        <p:nvPicPr>
          <p:cNvPr id="4" name="3 - Εικόνα" descr="hlektrometr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28284" y="188640"/>
            <a:ext cx="2115716" cy="1656184"/>
          </a:xfrm>
          <a:prstGeom prst="rect">
            <a:avLst/>
          </a:prstGeom>
        </p:spPr>
      </p:pic>
      <p:sp>
        <p:nvSpPr>
          <p:cNvPr id="6" name="5 - Ορθογώνιο"/>
          <p:cNvSpPr/>
          <p:nvPr/>
        </p:nvSpPr>
        <p:spPr>
          <a:xfrm>
            <a:off x="5292080" y="1268760"/>
            <a:ext cx="2088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Εικ.4</a:t>
            </a:r>
            <a:r>
              <a:rPr lang="en-US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l-G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καινοτόμο ηλεκτρόμετρο</a:t>
            </a:r>
            <a:endParaRPr lang="el-GR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 νόμος του </a:t>
            </a:r>
            <a:r>
              <a:rPr lang="en-US" dirty="0" smtClean="0"/>
              <a:t>Ampere</a:t>
            </a:r>
            <a:r>
              <a:rPr lang="el-GR" dirty="0" smtClean="0"/>
              <a:t>(</a:t>
            </a:r>
            <a:r>
              <a:rPr lang="el-GR" b="0" dirty="0" err="1" smtClean="0"/>
              <a:t>∫Β</a:t>
            </a:r>
            <a:r>
              <a:rPr lang="el-GR" b="0" dirty="0" smtClean="0"/>
              <a:t>*</a:t>
            </a:r>
            <a:r>
              <a:rPr lang="en-US" b="0" dirty="0" err="1" smtClean="0"/>
              <a:t>dℓ</a:t>
            </a:r>
            <a:r>
              <a:rPr lang="en-US" b="0" dirty="0" smtClean="0"/>
              <a:t> = </a:t>
            </a:r>
            <a:r>
              <a:rPr lang="el-GR" b="0" dirty="0" smtClean="0"/>
              <a:t>μ</a:t>
            </a:r>
            <a:r>
              <a:rPr lang="el-GR" b="0" baseline="-25000" dirty="0" smtClean="0"/>
              <a:t>0</a:t>
            </a:r>
            <a:r>
              <a:rPr lang="el-GR" b="0" dirty="0" smtClean="0"/>
              <a:t>*Ι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484784"/>
            <a:ext cx="8229600" cy="470916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Προσδιορίζει τη σχέση μαγνητικού πεδίου και των πηγών του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Εύκολη χρήση σε προβλήματα με συμμετρία μεγάλου βαθμού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Υπολογισμός μαγνητικών πεδίων που προκαλούνται από κατανομές ρευμάτων μεγάλης συμμετρίας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Προσδιορισμός κατανομών ρευμάτων που προκαλούν συγκεκριμένα μαγνητικά πεδία</a:t>
            </a:r>
          </a:p>
          <a:p>
            <a:pPr>
              <a:buNone/>
            </a:pPr>
            <a:endParaRPr lang="el-G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5 - Εικόνα" descr="ΜΑΓΝΗΤΙΚΟ ΠΕΔΙΟ(20)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88224" y="5181228"/>
            <a:ext cx="2307704" cy="1676772"/>
          </a:xfrm>
          <a:prstGeom prst="rect">
            <a:avLst/>
          </a:prstGeom>
        </p:spPr>
      </p:pic>
      <p:sp>
        <p:nvSpPr>
          <p:cNvPr id="7" name="6 - Ορθογώνιο"/>
          <p:cNvSpPr/>
          <p:nvPr/>
        </p:nvSpPr>
        <p:spPr>
          <a:xfrm>
            <a:off x="3995936" y="6309320"/>
            <a:ext cx="24634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Εικ.5</a:t>
            </a:r>
            <a:r>
              <a:rPr lang="en-US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l-G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μαγνητικό πεδίο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1792</TotalTime>
  <Words>446</Words>
  <Application>Microsoft Office PowerPoint</Application>
  <PresentationFormat>On-screen Show (4:3)</PresentationFormat>
  <Paragraphs>69</Paragraphs>
  <Slides>10</Slides>
  <Notes>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Αποκορύφωμα</vt:lpstr>
      <vt:lpstr>AMPERE</vt:lpstr>
      <vt:lpstr>Andre-Marie Ampere</vt:lpstr>
      <vt:lpstr>Οικογενειακό Περιβάλλον</vt:lpstr>
      <vt:lpstr>Από την παιδική ηλικία…</vt:lpstr>
      <vt:lpstr>Σταδιοδρομία </vt:lpstr>
      <vt:lpstr>Στα μαθηματικά…</vt:lpstr>
      <vt:lpstr>Στη φυσική…</vt:lpstr>
      <vt:lpstr>Ανακαλύψεις</vt:lpstr>
      <vt:lpstr>Ο νόμος του Ampere(∫Β*dℓ = μ0*Ι)</vt:lpstr>
      <vt:lpstr>Τέλος…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AMPERE</dc:title>
  <dc:creator>Acer</dc:creator>
  <cp:lastModifiedBy>Kwstas</cp:lastModifiedBy>
  <cp:revision>61</cp:revision>
  <dcterms:created xsi:type="dcterms:W3CDTF">2014-02-01T22:14:39Z</dcterms:created>
  <dcterms:modified xsi:type="dcterms:W3CDTF">2014-02-01T22:14:54Z</dcterms:modified>
</cp:coreProperties>
</file>