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59" r:id="rId6"/>
    <p:sldId id="260" r:id="rId7"/>
    <p:sldId id="261" r:id="rId8"/>
    <p:sldId id="262" r:id="rId9"/>
    <p:sldId id="263" r:id="rId10"/>
    <p:sldId id="264" r:id="rId11"/>
    <p:sldId id="267" r:id="rId12"/>
    <p:sldId id="265" r:id="rId13"/>
    <p:sldId id="266"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5/12/2018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5/12/2018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5/12/2018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5/12/2018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5/12/2018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t>5/12/2018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F2853615-BFDE-46DE-814C-47EC6EF6D371}" type="datetimeFigureOut">
              <a:rPr lang="el-GR" smtClean="0"/>
              <a:t>5/12/2018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t>5/12/2018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5/12/2018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5/12/2018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F2853615-BFDE-46DE-814C-47EC6EF6D371}" type="datetimeFigureOut">
              <a:rPr lang="el-GR" smtClean="0"/>
              <a:t>5/12/2018</a:t>
            </a:fld>
            <a:endParaRPr lang="el-GR"/>
          </a:p>
        </p:txBody>
      </p:sp>
      <p:sp>
        <p:nvSpPr>
          <p:cNvPr id="9" name="Slide Number Placeholder 8"/>
          <p:cNvSpPr>
            <a:spLocks noGrp="1"/>
          </p:cNvSpPr>
          <p:nvPr>
            <p:ph type="sldNum" sz="quarter" idx="11"/>
          </p:nvPr>
        </p:nvSpPr>
        <p:spPr/>
        <p:txBody>
          <a:bodyPr/>
          <a:lstStyle/>
          <a:p>
            <a:fld id="{3DF53439-851E-44AD-84B1-B6BFC3D0C743}"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F53439-851E-44AD-84B1-B6BFC3D0C743}"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853615-BFDE-46DE-814C-47EC6EF6D371}" type="datetimeFigureOut">
              <a:rPr lang="el-GR" smtClean="0"/>
              <a:t>5/12/2018</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a:t>Distributed Systems</a:t>
            </a:r>
            <a:br>
              <a:rPr lang="el-GR" dirty="0"/>
            </a:br>
            <a:r>
              <a:rPr lang="en-US" dirty="0"/>
              <a:t>Amazon EC2</a:t>
            </a:r>
          </a:p>
        </p:txBody>
      </p:sp>
      <p:sp>
        <p:nvSpPr>
          <p:cNvPr id="3" name="Υπότιτλος 2"/>
          <p:cNvSpPr>
            <a:spLocks noGrp="1"/>
          </p:cNvSpPr>
          <p:nvPr>
            <p:ph type="subTitle" idx="1"/>
          </p:nvPr>
        </p:nvSpPr>
        <p:spPr/>
        <p:txBody>
          <a:bodyPr>
            <a:normAutofit fontScale="92500" lnSpcReduction="10000"/>
          </a:bodyPr>
          <a:lstStyle/>
          <a:p>
            <a:r>
              <a:rPr lang="en-US" dirty="0" err="1"/>
              <a:t>Papadakis</a:t>
            </a:r>
            <a:r>
              <a:rPr lang="en-US" dirty="0"/>
              <a:t> Harris</a:t>
            </a:r>
          </a:p>
          <a:p>
            <a:r>
              <a:rPr lang="en-US" dirty="0"/>
              <a:t>Department of Informatics Engineering</a:t>
            </a:r>
          </a:p>
          <a:p>
            <a:r>
              <a:rPr lang="en-US" dirty="0"/>
              <a:t>TEI of Crete</a:t>
            </a:r>
          </a:p>
        </p:txBody>
      </p:sp>
    </p:spTree>
    <p:extLst>
      <p:ext uri="{BB962C8B-B14F-4D97-AF65-F5344CB8AC3E}">
        <p14:creationId xmlns:p14="http://schemas.microsoft.com/office/powerpoint/2010/main" val="305311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Storage Infrastructure</a:t>
            </a:r>
          </a:p>
        </p:txBody>
      </p:sp>
      <p:sp>
        <p:nvSpPr>
          <p:cNvPr id="3" name="Θέση περιεχομένου 2"/>
          <p:cNvSpPr>
            <a:spLocks noGrp="1"/>
          </p:cNvSpPr>
          <p:nvPr>
            <p:ph idx="1"/>
          </p:nvPr>
        </p:nvSpPr>
        <p:spPr/>
        <p:txBody>
          <a:bodyPr>
            <a:normAutofit/>
          </a:bodyPr>
          <a:lstStyle/>
          <a:p>
            <a:r>
              <a:rPr lang="en-US" dirty="0"/>
              <a:t>Default EC2 instance store</a:t>
            </a:r>
          </a:p>
          <a:p>
            <a:pPr lvl="1"/>
            <a:r>
              <a:rPr lang="en-US" dirty="0"/>
              <a:t>Ephemeral virtual drives that is an integral part of the instance.</a:t>
            </a:r>
          </a:p>
          <a:p>
            <a:pPr lvl="1"/>
            <a:r>
              <a:rPr lang="en-US" dirty="0"/>
              <a:t>From 170GB to 1.8TB total space</a:t>
            </a:r>
            <a:r>
              <a:rPr lang="el-GR" dirty="0"/>
              <a:t>, 1 </a:t>
            </a:r>
            <a:r>
              <a:rPr lang="en-US" dirty="0"/>
              <a:t>up to </a:t>
            </a:r>
            <a:r>
              <a:rPr lang="el-GR" dirty="0"/>
              <a:t>5 </a:t>
            </a:r>
            <a:r>
              <a:rPr lang="en-US" dirty="0"/>
              <a:t>drives</a:t>
            </a:r>
            <a:endParaRPr lang="el-GR" dirty="0"/>
          </a:p>
          <a:p>
            <a:r>
              <a:rPr lang="en-US" dirty="0"/>
              <a:t>Elastic</a:t>
            </a:r>
            <a:r>
              <a:rPr lang="el-GR" dirty="0"/>
              <a:t> </a:t>
            </a:r>
            <a:r>
              <a:rPr lang="el-GR" dirty="0" err="1"/>
              <a:t>Block</a:t>
            </a:r>
            <a:r>
              <a:rPr lang="el-GR" dirty="0"/>
              <a:t> </a:t>
            </a:r>
            <a:r>
              <a:rPr lang="en-US" dirty="0"/>
              <a:t>Storage</a:t>
            </a:r>
            <a:r>
              <a:rPr lang="el-GR" dirty="0"/>
              <a:t> -  </a:t>
            </a:r>
            <a:r>
              <a:rPr lang="en-US" dirty="0"/>
              <a:t>Additional permanent store volumes that can be connected to a instance.</a:t>
            </a:r>
            <a:endParaRPr lang="el-GR" dirty="0"/>
          </a:p>
          <a:p>
            <a:pPr lvl="1"/>
            <a:r>
              <a:rPr lang="el-GR" dirty="0"/>
              <a:t>1TB </a:t>
            </a:r>
            <a:r>
              <a:rPr lang="el-GR" dirty="0" err="1"/>
              <a:t>max</a:t>
            </a:r>
            <a:r>
              <a:rPr lang="el-GR" dirty="0"/>
              <a:t> </a:t>
            </a:r>
            <a:r>
              <a:rPr lang="en-US" dirty="0"/>
              <a:t>per volume</a:t>
            </a:r>
            <a:r>
              <a:rPr lang="el-GR" dirty="0"/>
              <a:t>, </a:t>
            </a:r>
            <a:r>
              <a:rPr lang="en-US" dirty="0"/>
              <a:t>limit of</a:t>
            </a:r>
            <a:r>
              <a:rPr lang="el-GR" dirty="0"/>
              <a:t> 20 </a:t>
            </a:r>
            <a:r>
              <a:rPr lang="en-US" dirty="0"/>
              <a:t>volumes</a:t>
            </a:r>
            <a:endParaRPr lang="el-GR" dirty="0"/>
          </a:p>
          <a:p>
            <a:r>
              <a:rPr lang="en-US" dirty="0"/>
              <a:t>S3 file storage - Reliable storage space using web URL</a:t>
            </a:r>
          </a:p>
          <a:p>
            <a:r>
              <a:rPr lang="el-GR" dirty="0"/>
              <a:t>5GB </a:t>
            </a:r>
            <a:r>
              <a:rPr lang="el-GR" dirty="0" err="1"/>
              <a:t>max</a:t>
            </a:r>
            <a:r>
              <a:rPr lang="el-GR" dirty="0"/>
              <a:t> </a:t>
            </a:r>
            <a:r>
              <a:rPr lang="en-US" dirty="0"/>
              <a:t>per file</a:t>
            </a:r>
          </a:p>
        </p:txBody>
      </p:sp>
    </p:spTree>
    <p:extLst>
      <p:ext uri="{BB962C8B-B14F-4D97-AF65-F5344CB8AC3E}">
        <p14:creationId xmlns:p14="http://schemas.microsoft.com/office/powerpoint/2010/main" val="2416276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Storage Infrastructure: Ephemeral disks </a:t>
            </a:r>
          </a:p>
        </p:txBody>
      </p:sp>
      <p:sp>
        <p:nvSpPr>
          <p:cNvPr id="3" name="Θέση περιεχομένου 2"/>
          <p:cNvSpPr>
            <a:spLocks noGrp="1"/>
          </p:cNvSpPr>
          <p:nvPr>
            <p:ph idx="1"/>
          </p:nvPr>
        </p:nvSpPr>
        <p:spPr/>
        <p:txBody>
          <a:bodyPr>
            <a:normAutofit/>
          </a:bodyPr>
          <a:lstStyle/>
          <a:p>
            <a:r>
              <a:rPr lang="en-US" dirty="0"/>
              <a:t>All data in ephemeral disks are lost when the instance powers off</a:t>
            </a:r>
          </a:p>
          <a:p>
            <a:r>
              <a:rPr lang="en-US" dirty="0"/>
              <a:t>Use S3, EBS, or SDB to permanently store data.</a:t>
            </a:r>
          </a:p>
          <a:p>
            <a:r>
              <a:rPr lang="en-US" dirty="0"/>
              <a:t>However, the data are retained in restart</a:t>
            </a:r>
          </a:p>
          <a:p>
            <a:r>
              <a:rPr lang="en-US" dirty="0"/>
              <a:t>This is a major obstacle to the EC2 that should be taken into account when designing an application.</a:t>
            </a:r>
          </a:p>
        </p:txBody>
      </p:sp>
    </p:spTree>
    <p:extLst>
      <p:ext uri="{BB962C8B-B14F-4D97-AF65-F5344CB8AC3E}">
        <p14:creationId xmlns:p14="http://schemas.microsoft.com/office/powerpoint/2010/main" val="286277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Storage Infrastructure: EBS</a:t>
            </a:r>
          </a:p>
        </p:txBody>
      </p:sp>
      <p:sp>
        <p:nvSpPr>
          <p:cNvPr id="3" name="Θέση περιεχομένου 2"/>
          <p:cNvSpPr>
            <a:spLocks noGrp="1"/>
          </p:cNvSpPr>
          <p:nvPr>
            <p:ph idx="1"/>
          </p:nvPr>
        </p:nvSpPr>
        <p:spPr/>
        <p:txBody>
          <a:bodyPr>
            <a:normAutofit/>
          </a:bodyPr>
          <a:lstStyle/>
          <a:p>
            <a:r>
              <a:rPr lang="en-US" dirty="0"/>
              <a:t>Equivalent to a local SAN RAID disk and can only connect to an EC2 instance at any time in the same zone</a:t>
            </a:r>
          </a:p>
          <a:p>
            <a:r>
              <a:rPr lang="en-US" dirty="0"/>
              <a:t>It looks like the local disk (</a:t>
            </a:r>
            <a:r>
              <a:rPr lang="en-US" dirty="0" err="1"/>
              <a:t>eg</a:t>
            </a:r>
            <a:r>
              <a:rPr lang="en-US" dirty="0"/>
              <a:t> / dev / SDG) on the O.S.</a:t>
            </a:r>
          </a:p>
          <a:p>
            <a:r>
              <a:rPr lang="en-US" dirty="0"/>
              <a:t>It must be partitioned and / or formatted with the corresponding file system before it is used.</a:t>
            </a:r>
          </a:p>
          <a:p>
            <a:r>
              <a:rPr lang="en-US" dirty="0"/>
              <a:t>Greater reliability, lower latency and </a:t>
            </a:r>
            <a:r>
              <a:rPr lang="en-US"/>
              <a:t>higher performance </a:t>
            </a:r>
            <a:r>
              <a:rPr lang="en-US" dirty="0"/>
              <a:t>than ephemeral drives.</a:t>
            </a:r>
          </a:p>
          <a:p>
            <a:r>
              <a:rPr lang="en-US" dirty="0"/>
              <a:t>It supports live instances on S3.</a:t>
            </a:r>
          </a:p>
        </p:txBody>
      </p:sp>
    </p:spTree>
    <p:extLst>
      <p:ext uri="{BB962C8B-B14F-4D97-AF65-F5344CB8AC3E}">
        <p14:creationId xmlns:p14="http://schemas.microsoft.com/office/powerpoint/2010/main" val="2226559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Storage Infrastructure: S</a:t>
            </a:r>
            <a:r>
              <a:rPr lang="el-GR" dirty="0"/>
              <a:t>3</a:t>
            </a:r>
            <a:endParaRPr lang="en-US" dirty="0"/>
          </a:p>
        </p:txBody>
      </p:sp>
      <p:sp>
        <p:nvSpPr>
          <p:cNvPr id="3" name="Θέση περιεχομένου 2"/>
          <p:cNvSpPr>
            <a:spLocks noGrp="1"/>
          </p:cNvSpPr>
          <p:nvPr>
            <p:ph idx="1"/>
          </p:nvPr>
        </p:nvSpPr>
        <p:spPr/>
        <p:txBody>
          <a:bodyPr>
            <a:normAutofit/>
          </a:bodyPr>
          <a:lstStyle/>
          <a:p>
            <a:r>
              <a:rPr lang="en-US" dirty="0"/>
              <a:t>S3 file storage - Reliable file storage, accessible via web (</a:t>
            </a:r>
            <a:r>
              <a:rPr lang="en-US" dirty="0" err="1"/>
              <a:t>eg</a:t>
            </a:r>
            <a:r>
              <a:rPr lang="en-US" dirty="0"/>
              <a:t> &lt;bucket&gt; .s3.amazonaws.com / file_1.mpg).</a:t>
            </a:r>
          </a:p>
          <a:p>
            <a:r>
              <a:rPr lang="en-US" dirty="0"/>
              <a:t>Buckets are created in the User’s Region</a:t>
            </a:r>
          </a:p>
          <a:p>
            <a:r>
              <a:rPr lang="en-US" dirty="0"/>
              <a:t>Unlimited number of folders and files per bucket, 5GB max per file</a:t>
            </a:r>
          </a:p>
          <a:p>
            <a:r>
              <a:rPr lang="en-US" dirty="0"/>
              <a:t>The files in a bucket have been reproduced in scattered Zones in the Region of the bucket</a:t>
            </a:r>
          </a:p>
        </p:txBody>
      </p:sp>
    </p:spTree>
    <p:extLst>
      <p:ext uri="{BB962C8B-B14F-4D97-AF65-F5344CB8AC3E}">
        <p14:creationId xmlns:p14="http://schemas.microsoft.com/office/powerpoint/2010/main" val="1140943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What is EC2</a:t>
            </a:r>
          </a:p>
        </p:txBody>
      </p:sp>
      <p:sp>
        <p:nvSpPr>
          <p:cNvPr id="3" name="Θέση περιεχομένου 2"/>
          <p:cNvSpPr>
            <a:spLocks noGrp="1"/>
          </p:cNvSpPr>
          <p:nvPr>
            <p:ph idx="1"/>
          </p:nvPr>
        </p:nvSpPr>
        <p:spPr/>
        <p:txBody>
          <a:bodyPr>
            <a:normAutofit fontScale="92500"/>
          </a:bodyPr>
          <a:lstStyle/>
          <a:p>
            <a:pPr algn="just"/>
            <a:r>
              <a:rPr lang="en-US" dirty="0"/>
              <a:t>Virtual machines, known as instances.</a:t>
            </a:r>
          </a:p>
          <a:p>
            <a:pPr algn="just"/>
            <a:r>
              <a:rPr lang="en-US" dirty="0"/>
              <a:t>Virtual appliances for instances</a:t>
            </a:r>
            <a:r>
              <a:rPr lang="el-GR" dirty="0"/>
              <a:t>, </a:t>
            </a:r>
            <a:r>
              <a:rPr lang="en-US" dirty="0"/>
              <a:t>known as </a:t>
            </a:r>
            <a:r>
              <a:rPr lang="el-GR" dirty="0" err="1"/>
              <a:t>Amazon</a:t>
            </a:r>
            <a:r>
              <a:rPr lang="el-GR" dirty="0"/>
              <a:t> </a:t>
            </a:r>
            <a:r>
              <a:rPr lang="el-GR" dirty="0" err="1"/>
              <a:t>Machine</a:t>
            </a:r>
            <a:r>
              <a:rPr lang="el-GR" dirty="0"/>
              <a:t> </a:t>
            </a:r>
            <a:r>
              <a:rPr lang="en-US" dirty="0"/>
              <a:t>Images </a:t>
            </a:r>
            <a:r>
              <a:rPr lang="el-GR" dirty="0"/>
              <a:t>(AMIS</a:t>
            </a:r>
            <a:r>
              <a:rPr lang="en-US" dirty="0"/>
              <a:t>), including the operating system and additional software.</a:t>
            </a:r>
            <a:endParaRPr lang="el-GR" dirty="0"/>
          </a:p>
          <a:p>
            <a:pPr algn="just"/>
            <a:r>
              <a:rPr lang="en-US" dirty="0"/>
              <a:t>Various configurations for CPU, memory, storage, and networking capabilities for instances, known as instances types</a:t>
            </a:r>
          </a:p>
          <a:p>
            <a:pPr algn="just"/>
            <a:r>
              <a:rPr lang="en-US" dirty="0"/>
              <a:t>Secure login information for your instances by using pairs of keys (AWS saves the public key, and you can save your private key in a safe place)</a:t>
            </a:r>
            <a:endParaRPr lang="el-GR" dirty="0"/>
          </a:p>
          <a:p>
            <a:pPr algn="just"/>
            <a:r>
              <a:rPr lang="en-US" dirty="0"/>
              <a:t>Storage spaces for temporary data that are deleted when you stop</a:t>
            </a:r>
          </a:p>
          <a:p>
            <a:pPr algn="just"/>
            <a:r>
              <a:rPr lang="en-US" dirty="0"/>
              <a:t>Permanent storage for your data using the Amazon Elastic Block Store (Amazon EBS)</a:t>
            </a:r>
          </a:p>
          <a:p>
            <a:pPr algn="just"/>
            <a:r>
              <a:rPr lang="en-US" dirty="0"/>
              <a:t>Multiple physical locations for your resources known as Regions and Availability Zones.</a:t>
            </a:r>
          </a:p>
        </p:txBody>
      </p:sp>
    </p:spTree>
    <p:extLst>
      <p:ext uri="{BB962C8B-B14F-4D97-AF65-F5344CB8AC3E}">
        <p14:creationId xmlns:p14="http://schemas.microsoft.com/office/powerpoint/2010/main" val="726096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Amazon Web Services</a:t>
            </a:r>
          </a:p>
        </p:txBody>
      </p:sp>
      <p:sp>
        <p:nvSpPr>
          <p:cNvPr id="3" name="Θέση περιεχομένου 2"/>
          <p:cNvSpPr>
            <a:spLocks noGrp="1"/>
          </p:cNvSpPr>
          <p:nvPr>
            <p:ph idx="1"/>
          </p:nvPr>
        </p:nvSpPr>
        <p:spPr/>
        <p:txBody>
          <a:bodyPr/>
          <a:lstStyle/>
          <a:p>
            <a:r>
              <a:rPr lang="en-US" dirty="0"/>
              <a:t>Elastic Compute Cloud – EC2 (IaaS)</a:t>
            </a:r>
          </a:p>
          <a:p>
            <a:r>
              <a:rPr lang="en-US" dirty="0"/>
              <a:t>Simple Storage Service – S3 (IaaS)</a:t>
            </a:r>
          </a:p>
          <a:p>
            <a:r>
              <a:rPr lang="en-US" dirty="0"/>
              <a:t>Elastic Block Storage – EBS (IaaS)</a:t>
            </a:r>
          </a:p>
          <a:p>
            <a:r>
              <a:rPr lang="en-US" dirty="0" err="1"/>
              <a:t>SimpleDB</a:t>
            </a:r>
            <a:r>
              <a:rPr lang="en-US" dirty="0"/>
              <a:t> (SDB) (PaaS)</a:t>
            </a:r>
          </a:p>
          <a:p>
            <a:r>
              <a:rPr lang="fr-FR" dirty="0"/>
              <a:t>Simple Queue Service – SQS (</a:t>
            </a:r>
            <a:r>
              <a:rPr lang="fr-FR" dirty="0" err="1"/>
              <a:t>PaaS</a:t>
            </a:r>
            <a:r>
              <a:rPr lang="fr-FR" dirty="0"/>
              <a:t>)</a:t>
            </a:r>
          </a:p>
          <a:p>
            <a:r>
              <a:rPr lang="en-US" dirty="0" err="1"/>
              <a:t>CloudFront</a:t>
            </a:r>
            <a:r>
              <a:rPr lang="en-US" dirty="0"/>
              <a:t> (S3 based Content Delivery Network – PaaS)</a:t>
            </a:r>
          </a:p>
        </p:txBody>
      </p:sp>
    </p:spTree>
    <p:extLst>
      <p:ext uri="{BB962C8B-B14F-4D97-AF65-F5344CB8AC3E}">
        <p14:creationId xmlns:p14="http://schemas.microsoft.com/office/powerpoint/2010/main" val="2359755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Network Infrastructure</a:t>
            </a:r>
          </a:p>
        </p:txBody>
      </p:sp>
      <p:sp>
        <p:nvSpPr>
          <p:cNvPr id="3" name="Θέση περιεχομένου 2"/>
          <p:cNvSpPr>
            <a:spLocks noGrp="1"/>
          </p:cNvSpPr>
          <p:nvPr>
            <p:ph idx="1"/>
          </p:nvPr>
        </p:nvSpPr>
        <p:spPr/>
        <p:txBody>
          <a:bodyPr>
            <a:normAutofit/>
          </a:bodyPr>
          <a:lstStyle/>
          <a:p>
            <a:r>
              <a:rPr lang="el-GR" dirty="0" err="1"/>
              <a:t>Amazon</a:t>
            </a:r>
            <a:r>
              <a:rPr lang="el-GR" dirty="0"/>
              <a:t> EC2 </a:t>
            </a:r>
            <a:r>
              <a:rPr lang="en-US" dirty="0"/>
              <a:t>geographic locations are composed of Regions that contain Availability Zones</a:t>
            </a:r>
            <a:r>
              <a:rPr lang="el-GR" dirty="0"/>
              <a:t>.</a:t>
            </a:r>
          </a:p>
          <a:p>
            <a:r>
              <a:rPr lang="en-US" dirty="0"/>
              <a:t>The Regions consist  of one or more Availability Zones and are geographically dispersed in separate geographical areas or countries</a:t>
            </a:r>
          </a:p>
          <a:p>
            <a:pPr lvl="1"/>
            <a:r>
              <a:rPr lang="en-US" dirty="0"/>
              <a:t>At present, there are only two Regions </a:t>
            </a:r>
            <a:r>
              <a:rPr lang="el-GR" dirty="0"/>
              <a:t>: </a:t>
            </a:r>
            <a:r>
              <a:rPr lang="en-US" dirty="0"/>
              <a:t>“us-east-1”, “eu-west-1” </a:t>
            </a:r>
            <a:endParaRPr lang="el-GR" dirty="0"/>
          </a:p>
          <a:p>
            <a:r>
              <a:rPr lang="en-US" dirty="0"/>
              <a:t>Availability Zones are discrete data center locations that are built to operate independently of failures in other Zones and provide cheap, fast network to other Zones. Availability in the same Region</a:t>
            </a:r>
          </a:p>
          <a:p>
            <a:r>
              <a:rPr lang="el-GR" dirty="0"/>
              <a:t>- </a:t>
            </a:r>
            <a:r>
              <a:rPr lang="en-US" dirty="0" err="1"/>
              <a:t>Eg</a:t>
            </a:r>
            <a:r>
              <a:rPr lang="el-GR" dirty="0"/>
              <a:t> </a:t>
            </a:r>
            <a:r>
              <a:rPr lang="en-US" dirty="0"/>
              <a:t>“us-east-1a”, “us-east-1b”, …</a:t>
            </a:r>
          </a:p>
        </p:txBody>
      </p:sp>
    </p:spTree>
    <p:extLst>
      <p:ext uri="{BB962C8B-B14F-4D97-AF65-F5344CB8AC3E}">
        <p14:creationId xmlns:p14="http://schemas.microsoft.com/office/powerpoint/2010/main" val="2167498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Network Infrastructure</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89703"/>
            <a:ext cx="7620000" cy="4421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810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Computational Infrastructure</a:t>
            </a:r>
          </a:p>
        </p:txBody>
      </p:sp>
      <p:sp>
        <p:nvSpPr>
          <p:cNvPr id="3" name="Θέση περιεχομένου 2"/>
          <p:cNvSpPr>
            <a:spLocks noGrp="1"/>
          </p:cNvSpPr>
          <p:nvPr>
            <p:ph idx="1"/>
          </p:nvPr>
        </p:nvSpPr>
        <p:spPr/>
        <p:txBody>
          <a:bodyPr/>
          <a:lstStyle/>
          <a:p>
            <a:pPr algn="just"/>
            <a:r>
              <a:rPr lang="en-US" dirty="0"/>
              <a:t>EC2 is based on the </a:t>
            </a:r>
            <a:r>
              <a:rPr lang="en-US" err="1"/>
              <a:t>Xen</a:t>
            </a:r>
            <a:r>
              <a:rPr lang="en-US"/>
              <a:t> Hypervisor</a:t>
            </a:r>
            <a:endParaRPr lang="en-US" dirty="0"/>
          </a:p>
          <a:p>
            <a:pPr algn="just"/>
            <a:r>
              <a:rPr lang="el-GR" dirty="0"/>
              <a:t>1 EC2-CU = CPU </a:t>
            </a:r>
            <a:r>
              <a:rPr lang="en-US" dirty="0"/>
              <a:t>of</a:t>
            </a:r>
            <a:r>
              <a:rPr lang="el-GR" dirty="0"/>
              <a:t> 1.0-1.2 </a:t>
            </a:r>
            <a:r>
              <a:rPr lang="el-GR" dirty="0" err="1"/>
              <a:t>GHz</a:t>
            </a:r>
            <a:r>
              <a:rPr lang="el-GR" dirty="0"/>
              <a:t> 2007 </a:t>
            </a:r>
            <a:r>
              <a:rPr lang="el-GR" dirty="0" err="1"/>
              <a:t>Opteron</a:t>
            </a:r>
            <a:r>
              <a:rPr lang="el-GR" dirty="0"/>
              <a:t> </a:t>
            </a:r>
            <a:r>
              <a:rPr lang="en-US" dirty="0"/>
              <a:t>or</a:t>
            </a:r>
            <a:r>
              <a:rPr lang="el-GR" dirty="0"/>
              <a:t> 2007 </a:t>
            </a:r>
            <a:r>
              <a:rPr lang="el-GR" dirty="0" err="1"/>
              <a:t>Xeon</a:t>
            </a:r>
            <a:endParaRPr lang="el-GR" dirty="0"/>
          </a:p>
          <a:p>
            <a:pPr algn="just"/>
            <a:r>
              <a:rPr lang="en-US" dirty="0"/>
              <a:t>Computing capacity is defined by the number of CPU cores and "Calculation Units" per core (1 kernel @ 1CU up to 8 kernels @ 2.5 CU)</a:t>
            </a:r>
          </a:p>
          <a:p>
            <a:pPr algn="just"/>
            <a:r>
              <a:rPr lang="en-US" dirty="0"/>
              <a:t>Virtual Memory Sizes: 1.7GB, 7.5GB and 15GB depending on the type of the instance</a:t>
            </a:r>
            <a:r>
              <a:rPr lang="el-GR" dirty="0"/>
              <a:t>.</a:t>
            </a:r>
          </a:p>
          <a:p>
            <a:pPr algn="just"/>
            <a:r>
              <a:rPr lang="en-US" dirty="0"/>
              <a:t>Default quantity of 20 VM instances per account</a:t>
            </a:r>
          </a:p>
        </p:txBody>
      </p:sp>
    </p:spTree>
    <p:extLst>
      <p:ext uri="{BB962C8B-B14F-4D97-AF65-F5344CB8AC3E}">
        <p14:creationId xmlns:p14="http://schemas.microsoft.com/office/powerpoint/2010/main" val="3460575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Computational Infrastructure</a:t>
            </a:r>
          </a:p>
        </p:txBody>
      </p:sp>
      <p:sp>
        <p:nvSpPr>
          <p:cNvPr id="3" name="Θέση περιεχομένου 2"/>
          <p:cNvSpPr>
            <a:spLocks noGrp="1"/>
          </p:cNvSpPr>
          <p:nvPr>
            <p:ph idx="1"/>
          </p:nvPr>
        </p:nvSpPr>
        <p:spPr/>
        <p:txBody>
          <a:bodyPr/>
          <a:lstStyle/>
          <a:p>
            <a:pPr algn="just"/>
            <a:r>
              <a:rPr lang="en-US" dirty="0"/>
              <a:t>Several AWS benchmarks control the consistency and predictability of the performance of an EC2 computing unit.</a:t>
            </a:r>
          </a:p>
          <a:p>
            <a:pPr algn="just"/>
            <a:r>
              <a:rPr lang="en-US" dirty="0"/>
              <a:t>Over time, the material may change, but performance should remain constant.</a:t>
            </a:r>
          </a:p>
        </p:txBody>
      </p:sp>
    </p:spTree>
    <p:extLst>
      <p:ext uri="{BB962C8B-B14F-4D97-AF65-F5344CB8AC3E}">
        <p14:creationId xmlns:p14="http://schemas.microsoft.com/office/powerpoint/2010/main" val="161649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Computational Infrastructure</a:t>
            </a:r>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3703" y="1600200"/>
            <a:ext cx="7446993"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3092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Computational Infrastructure</a:t>
            </a: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240367"/>
            <a:ext cx="7620000" cy="35202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3934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248</TotalTime>
  <Words>666</Words>
  <Application>Microsoft Office PowerPoint</Application>
  <PresentationFormat>On-screen Show (4:3)</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Cambria</vt:lpstr>
      <vt:lpstr>Γειτνίαση</vt:lpstr>
      <vt:lpstr>Distributed Systems Amazon EC2</vt:lpstr>
      <vt:lpstr>What is EC2</vt:lpstr>
      <vt:lpstr>Amazon Web Services</vt:lpstr>
      <vt:lpstr>Network Infrastructure</vt:lpstr>
      <vt:lpstr>Network Infrastructure</vt:lpstr>
      <vt:lpstr>Computational Infrastructure</vt:lpstr>
      <vt:lpstr>Computational Infrastructure</vt:lpstr>
      <vt:lpstr>Computational Infrastructure</vt:lpstr>
      <vt:lpstr>Computational Infrastructure</vt:lpstr>
      <vt:lpstr>Storage Infrastructure</vt:lpstr>
      <vt:lpstr>Storage Infrastructure: Ephemeral disks </vt:lpstr>
      <vt:lpstr>Storage Infrastructure: EBS</vt:lpstr>
      <vt:lpstr>Storage Infrastructure: S3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Κατανεμημένα Συστήματα Amazon EC2</dc:title>
  <dc:creator>Adanar</dc:creator>
  <cp:lastModifiedBy>Harris Papadakis</cp:lastModifiedBy>
  <cp:revision>81</cp:revision>
  <dcterms:created xsi:type="dcterms:W3CDTF">2017-01-19T19:15:23Z</dcterms:created>
  <dcterms:modified xsi:type="dcterms:W3CDTF">2018-12-05T11:03:22Z</dcterms:modified>
</cp:coreProperties>
</file>