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media/image119.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104"/>
  </p:notesMasterIdLst>
  <p:sldIdLst>
    <p:sldId id="289" r:id="rId2"/>
    <p:sldId id="393" r:id="rId3"/>
    <p:sldId id="394" r:id="rId4"/>
    <p:sldId id="412" r:id="rId5"/>
    <p:sldId id="413" r:id="rId6"/>
    <p:sldId id="414" r:id="rId7"/>
    <p:sldId id="298" r:id="rId8"/>
    <p:sldId id="360" r:id="rId9"/>
    <p:sldId id="399" r:id="rId10"/>
    <p:sldId id="395" r:id="rId11"/>
    <p:sldId id="400" r:id="rId12"/>
    <p:sldId id="401" r:id="rId13"/>
    <p:sldId id="390" r:id="rId14"/>
    <p:sldId id="431" r:id="rId15"/>
    <p:sldId id="432" r:id="rId16"/>
    <p:sldId id="433" r:id="rId17"/>
    <p:sldId id="434" r:id="rId18"/>
    <p:sldId id="435" r:id="rId19"/>
    <p:sldId id="436" r:id="rId20"/>
    <p:sldId id="437" r:id="rId21"/>
    <p:sldId id="438" r:id="rId22"/>
    <p:sldId id="439" r:id="rId23"/>
    <p:sldId id="440" r:id="rId24"/>
    <p:sldId id="388" r:id="rId25"/>
    <p:sldId id="361" r:id="rId26"/>
    <p:sldId id="398" r:id="rId27"/>
    <p:sldId id="441" r:id="rId28"/>
    <p:sldId id="442" r:id="rId29"/>
    <p:sldId id="374" r:id="rId30"/>
    <p:sldId id="389" r:id="rId31"/>
    <p:sldId id="443" r:id="rId32"/>
    <p:sldId id="444" r:id="rId33"/>
    <p:sldId id="446" r:id="rId34"/>
    <p:sldId id="447" r:id="rId35"/>
    <p:sldId id="362" r:id="rId36"/>
    <p:sldId id="368" r:id="rId37"/>
    <p:sldId id="381" r:id="rId38"/>
    <p:sldId id="370" r:id="rId39"/>
    <p:sldId id="369" r:id="rId40"/>
    <p:sldId id="373" r:id="rId41"/>
    <p:sldId id="405" r:id="rId42"/>
    <p:sldId id="403" r:id="rId43"/>
    <p:sldId id="404" r:id="rId44"/>
    <p:sldId id="396" r:id="rId45"/>
    <p:sldId id="397" r:id="rId46"/>
    <p:sldId id="371" r:id="rId47"/>
    <p:sldId id="379" r:id="rId48"/>
    <p:sldId id="386" r:id="rId49"/>
    <p:sldId id="391" r:id="rId50"/>
    <p:sldId id="392" r:id="rId51"/>
    <p:sldId id="358" r:id="rId52"/>
    <p:sldId id="363" r:id="rId53"/>
    <p:sldId id="357" r:id="rId54"/>
    <p:sldId id="449" r:id="rId55"/>
    <p:sldId id="448" r:id="rId56"/>
    <p:sldId id="451" r:id="rId57"/>
    <p:sldId id="450" r:id="rId58"/>
    <p:sldId id="385" r:id="rId59"/>
    <p:sldId id="380" r:id="rId60"/>
    <p:sldId id="407" r:id="rId61"/>
    <p:sldId id="408" r:id="rId62"/>
    <p:sldId id="409" r:id="rId63"/>
    <p:sldId id="410" r:id="rId64"/>
    <p:sldId id="411" r:id="rId65"/>
    <p:sldId id="372" r:id="rId66"/>
    <p:sldId id="477" r:id="rId67"/>
    <p:sldId id="478" r:id="rId68"/>
    <p:sldId id="479" r:id="rId69"/>
    <p:sldId id="364" r:id="rId70"/>
    <p:sldId id="480" r:id="rId71"/>
    <p:sldId id="481" r:id="rId72"/>
    <p:sldId id="375" r:id="rId73"/>
    <p:sldId id="376" r:id="rId74"/>
    <p:sldId id="377" r:id="rId75"/>
    <p:sldId id="378" r:id="rId76"/>
    <p:sldId id="359" r:id="rId77"/>
    <p:sldId id="452" r:id="rId78"/>
    <p:sldId id="453" r:id="rId79"/>
    <p:sldId id="454" r:id="rId80"/>
    <p:sldId id="455" r:id="rId81"/>
    <p:sldId id="456" r:id="rId82"/>
    <p:sldId id="457" r:id="rId83"/>
    <p:sldId id="458" r:id="rId84"/>
    <p:sldId id="459" r:id="rId85"/>
    <p:sldId id="461" r:id="rId86"/>
    <p:sldId id="462" r:id="rId87"/>
    <p:sldId id="460" r:id="rId88"/>
    <p:sldId id="463" r:id="rId89"/>
    <p:sldId id="464" r:id="rId90"/>
    <p:sldId id="465" r:id="rId91"/>
    <p:sldId id="466" r:id="rId92"/>
    <p:sldId id="467" r:id="rId93"/>
    <p:sldId id="468" r:id="rId94"/>
    <p:sldId id="469" r:id="rId95"/>
    <p:sldId id="470" r:id="rId96"/>
    <p:sldId id="471" r:id="rId97"/>
    <p:sldId id="472" r:id="rId98"/>
    <p:sldId id="473" r:id="rId99"/>
    <p:sldId id="474" r:id="rId100"/>
    <p:sldId id="475" r:id="rId101"/>
    <p:sldId id="476" r:id="rId102"/>
    <p:sldId id="310" r:id="rId10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B17"/>
    <a:srgbClr val="C9A409"/>
    <a:srgbClr val="F8DB62"/>
    <a:srgbClr val="FFD00F"/>
    <a:srgbClr val="33561F"/>
    <a:srgbClr val="508537"/>
    <a:srgbClr val="68AD49"/>
    <a:srgbClr val="7B6607"/>
    <a:srgbClr val="253D1F"/>
    <a:srgbClr val="F89E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1" autoAdjust="0"/>
    <p:restoredTop sz="87544" autoAdjust="0"/>
  </p:normalViewPr>
  <p:slideViewPr>
    <p:cSldViewPr snapToGrid="0">
      <p:cViewPr>
        <p:scale>
          <a:sx n="70" d="100"/>
          <a:sy n="70" d="100"/>
        </p:scale>
        <p:origin x="-1596" y="-34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DB3A0E-6EB2-C344-9A39-654357DCA19A}" type="datetimeFigureOut">
              <a:rPr lang="en-US" smtClean="0"/>
              <a:t>4/14/2022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7EC11-17CF-D74D-86B3-842A85F880D4}" type="slidenum">
              <a:rPr lang="en-US" smtClean="0"/>
              <a:t>‹#›</a:t>
            </a:fld>
            <a:endParaRPr lang="en-US"/>
          </a:p>
        </p:txBody>
      </p:sp>
    </p:spTree>
    <p:extLst>
      <p:ext uri="{BB962C8B-B14F-4D97-AF65-F5344CB8AC3E}">
        <p14:creationId xmlns:p14="http://schemas.microsoft.com/office/powerpoint/2010/main" val="2134872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73D7EC11-17CF-D74D-86B3-842A85F880D4}" type="slidenum">
              <a:rPr lang="en-US" smtClean="0"/>
              <a:t>1</a:t>
            </a:fld>
            <a:endParaRPr lang="en-US"/>
          </a:p>
        </p:txBody>
      </p:sp>
    </p:spTree>
    <p:extLst>
      <p:ext uri="{BB962C8B-B14F-4D97-AF65-F5344CB8AC3E}">
        <p14:creationId xmlns:p14="http://schemas.microsoft.com/office/powerpoint/2010/main" val="1966819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73D7EC11-17CF-D74D-86B3-842A85F880D4}" type="slidenum">
              <a:rPr lang="en-US" smtClean="0"/>
              <a:t>10</a:t>
            </a:fld>
            <a:endParaRPr lang="en-US"/>
          </a:p>
        </p:txBody>
      </p:sp>
    </p:spTree>
    <p:extLst>
      <p:ext uri="{BB962C8B-B14F-4D97-AF65-F5344CB8AC3E}">
        <p14:creationId xmlns:p14="http://schemas.microsoft.com/office/powerpoint/2010/main" val="4081868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13</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 αθλητικά ποτά είναι</a:t>
            </a:r>
            <a:r>
              <a:rPr lang="el-GR" baseline="0" dirty="0" smtClean="0"/>
              <a:t> γευστικά ποτά που παρέχουν υδατάνθρακες (6-8%), νάτριο και κάλιο , με σκοπό τη γρήγορη ενυδάτωση του οργανισμού  και την παροχή ενέργειας κατά την διάρκεια αλλά και μετά την άσκηση.</a:t>
            </a:r>
          </a:p>
          <a:p>
            <a:pPr>
              <a:buFont typeface="Arial" pitchFamily="34" charset="0"/>
              <a:buChar char="•"/>
            </a:pPr>
            <a:r>
              <a:rPr lang="el-GR" baseline="0" dirty="0" smtClean="0"/>
              <a:t>Τα αθλητικά ποτά αυξάνουν την πρόσληψη υγρών σε σύγκριση με το νερό, ακόμα και άμα η γεύση τους δεν είναι αρεστή από τους αθλητές</a:t>
            </a:r>
          </a:p>
          <a:p>
            <a:pPr>
              <a:buFont typeface="Arial" pitchFamily="34" charset="0"/>
              <a:buChar char="•"/>
            </a:pPr>
            <a:r>
              <a:rPr lang="el-GR" baseline="0" dirty="0" smtClean="0"/>
              <a:t>Εκκενώνονται γρήγορα από το στομάχι και απορροφούνται από το λεπτό </a:t>
            </a:r>
            <a:r>
              <a:rPr lang="el-GR" baseline="0" dirty="0" err="1" smtClean="0"/>
              <a:t>έντερο.Τα</a:t>
            </a:r>
            <a:r>
              <a:rPr lang="el-GR" baseline="0" dirty="0" smtClean="0"/>
              <a:t> δ/</a:t>
            </a:r>
            <a:r>
              <a:rPr lang="el-GR" baseline="0" dirty="0" err="1" smtClean="0"/>
              <a:t>ματα</a:t>
            </a:r>
            <a:r>
              <a:rPr lang="el-GR" baseline="0" dirty="0" smtClean="0"/>
              <a:t> που περιέχουν υδατάνθρακες από 4% </a:t>
            </a:r>
            <a:r>
              <a:rPr lang="el-GR" baseline="0" dirty="0" err="1" smtClean="0"/>
              <a:t>εως</a:t>
            </a:r>
            <a:r>
              <a:rPr lang="el-GR" baseline="0" dirty="0" smtClean="0"/>
              <a:t> 8%  αποτελούν μια αποτελεσματική πηγή </a:t>
            </a:r>
            <a:r>
              <a:rPr lang="el-GR" baseline="0" dirty="0" err="1" smtClean="0"/>
              <a:t>υδατ</a:t>
            </a:r>
            <a:r>
              <a:rPr lang="el-GR" baseline="0" dirty="0" smtClean="0"/>
              <a:t>/</a:t>
            </a:r>
            <a:r>
              <a:rPr lang="el-GR" baseline="0" dirty="0" err="1" smtClean="0"/>
              <a:t>κων</a:t>
            </a:r>
            <a:r>
              <a:rPr lang="el-GR" baseline="0" dirty="0" smtClean="0"/>
              <a:t> .</a:t>
            </a:r>
          </a:p>
          <a:p>
            <a:pPr>
              <a:buFont typeface="Arial" pitchFamily="34" charset="0"/>
              <a:buChar char="•"/>
            </a:pPr>
            <a:r>
              <a:rPr lang="el-GR" baseline="0" dirty="0" smtClean="0"/>
              <a:t>Γίνεται αντικατάσταση των ηλεκτρολυτών και κυρίως του νατρίου , τα οποία είναι χρήσιμα καθώς συγκρατούν την δίψα αλλά και μειώνουν τις απώλειες μέσω ούρων μετά την άσκηση.</a:t>
            </a:r>
            <a:endParaRPr lang="el-GR"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14</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 συ</a:t>
            </a:r>
            <a:r>
              <a:rPr lang="el-GR" baseline="0" dirty="0" smtClean="0"/>
              <a:t>γκέντρωση του αθλητικού ποτού σε υδατάνθρακα μπορεί να αυξηθεί είτε να μειωθεί , ανάλογα αν η ανάγκη για ενέργεια υπερτερεί της ενυδάτωσης ή το αντίθετο.</a:t>
            </a:r>
          </a:p>
          <a:p>
            <a:r>
              <a:rPr lang="el-GR" i="0" u="sng" baseline="0" dirty="0" smtClean="0"/>
              <a:t>Μετά την άσκηση </a:t>
            </a:r>
            <a:r>
              <a:rPr lang="el-GR" baseline="0" dirty="0" smtClean="0"/>
              <a:t>οι αθλητές εμφανίζουν ήπια </a:t>
            </a:r>
            <a:r>
              <a:rPr lang="el-GR" baseline="0" dirty="0" err="1" smtClean="0"/>
              <a:t>εως</a:t>
            </a:r>
            <a:r>
              <a:rPr lang="el-GR" baseline="0" dirty="0" smtClean="0"/>
              <a:t> σοβαρή </a:t>
            </a:r>
            <a:r>
              <a:rPr lang="el-GR" baseline="0" dirty="0" err="1" smtClean="0"/>
              <a:t>αφυδάτωση.Η</a:t>
            </a:r>
            <a:r>
              <a:rPr lang="el-GR" baseline="0" dirty="0" smtClean="0"/>
              <a:t> ενυδάτωση τους απαιτεί πρόσληψη υγρών περίπου 150% του όγκου υγρών που απωλέσθηκαν μετά την άσκηση, στις επόμενες 1-2 ώρες.</a:t>
            </a:r>
            <a:r>
              <a:rPr lang="el-GR" dirty="0" smtClean="0"/>
              <a:t> . Η</a:t>
            </a:r>
            <a:r>
              <a:rPr lang="el-GR" baseline="0" dirty="0" smtClean="0"/>
              <a:t> χρήση εύγεστων υγρών και η αναπλήρωση των  ηλεκτρολυτών είναι σημαντικές στρατηγικές σε αυτή την διαδικασία.</a:t>
            </a:r>
          </a:p>
          <a:p>
            <a:r>
              <a:rPr lang="el-GR" baseline="0" dirty="0" smtClean="0"/>
              <a:t>Οφέλη των αθλητικών ποτών παρατηρήθηκαν μετά από έρευνες στα εξής αθλήματα:</a:t>
            </a:r>
          </a:p>
          <a:p>
            <a:r>
              <a:rPr lang="el-GR" baseline="0" dirty="0" smtClean="0"/>
              <a:t>Σε αθλήματα αντοχής, αθλήματα με παρατεταμένα διαλλείματα και αθλήματα υψηλής έντασης με διάρκεια πάνω από μία ώρα.</a:t>
            </a:r>
          </a:p>
          <a:p>
            <a:endParaRPr lang="el-GR" baseline="0" dirty="0" smtClean="0"/>
          </a:p>
          <a:p>
            <a:endParaRPr lang="el-GR"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15</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 αθλητικά</a:t>
            </a:r>
            <a:r>
              <a:rPr lang="el-GR" baseline="0" dirty="0" smtClean="0"/>
              <a:t> ποτά θα πρέπει να είναι κατάλληλα αναμιγμένα και σύμφωνα με τις οδηγίες του κατασκευαστή ή του αθλητικού διατροφολόγου ώστε να καλύπτεται η συνιστώμενη πρόσληψη υγρών και </a:t>
            </a:r>
            <a:r>
              <a:rPr lang="el-GR" baseline="0" dirty="0" err="1" smtClean="0"/>
              <a:t>υδατ</a:t>
            </a:r>
            <a:r>
              <a:rPr lang="el-GR" baseline="0" dirty="0" smtClean="0"/>
              <a:t>/</a:t>
            </a:r>
            <a:r>
              <a:rPr lang="el-GR" baseline="0" dirty="0" err="1" smtClean="0"/>
              <a:t>κων</a:t>
            </a:r>
            <a:r>
              <a:rPr lang="el-GR" baseline="0" dirty="0" smtClean="0"/>
              <a:t>.</a:t>
            </a:r>
          </a:p>
          <a:p>
            <a:r>
              <a:rPr lang="el-GR" baseline="0" dirty="0" smtClean="0"/>
              <a:t>Θα πρέπει να διατηρούνται δροσερά ώστε να είναι πιο εύγεστα και να ενθαρρύνεται η πρόσληψη τους.</a:t>
            </a:r>
          </a:p>
          <a:p>
            <a:r>
              <a:rPr lang="el-GR" baseline="0" dirty="0" smtClean="0"/>
              <a:t>Οι αθλητές δεν πρέπει να καταναλώνουν υπερβολικές ποσότητες αθλητικών ποτών κατά τη διάρκεια της άσκησης/αγώνα.</a:t>
            </a:r>
          </a:p>
          <a:p>
            <a:r>
              <a:rPr lang="el-GR" baseline="0" dirty="0" smtClean="0"/>
              <a:t>Αθλητικά ποτά με υψηλή συγκέντρωση νατρίου μπορούν να φανούν χρήσιμα σε άτομα που χάνουν μεγάλες ποσότητες νατρίου μέσω του ιδρώτα ή σε εναλλαγή από μέτρια σε σοβαρή αφυδάτωση .</a:t>
            </a:r>
            <a:endParaRPr lang="el-GR"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16</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a:t>
            </a:r>
            <a:r>
              <a:rPr lang="el-GR" dirty="0" err="1" smtClean="0"/>
              <a:t>πάρχουν</a:t>
            </a:r>
            <a:r>
              <a:rPr lang="el-GR" baseline="0" dirty="0" smtClean="0"/>
              <a:t> διάφορα προϊόντα που παρέχουν  υψηλότερες  δόσεις νατρίου και άλλων ηλεκτρολυτών για αναπλήρωση τους , κατά τη διάρκεια και μετά το τέλος της </a:t>
            </a:r>
            <a:r>
              <a:rPr lang="el-GR" baseline="0" dirty="0" err="1" smtClean="0"/>
              <a:t>άσκησης,τέτοια</a:t>
            </a:r>
            <a:r>
              <a:rPr lang="el-GR" baseline="0" dirty="0" smtClean="0"/>
              <a:t> συμπληρώματα αναπλήρωσης ηλεκτρολυτών είναι τα παρακάτω:</a:t>
            </a:r>
          </a:p>
          <a:p>
            <a:endParaRPr lang="el-GR" baseline="0" dirty="0" smtClean="0"/>
          </a:p>
          <a:p>
            <a:pPr algn="just">
              <a:buFont typeface="Arial" pitchFamily="34" charset="0"/>
              <a:buChar char="•"/>
            </a:pPr>
            <a:r>
              <a:rPr lang="el-GR" dirty="0" smtClean="0"/>
              <a:t>Αθλητικά ποτά με ↑ συγκέντρωση </a:t>
            </a:r>
            <a:r>
              <a:rPr lang="en-US" dirty="0" smtClean="0"/>
              <a:t>Na(›25 </a:t>
            </a:r>
            <a:r>
              <a:rPr lang="en-US" dirty="0" err="1" smtClean="0"/>
              <a:t>mmol</a:t>
            </a:r>
            <a:r>
              <a:rPr lang="en-US" dirty="0" smtClean="0"/>
              <a:t>/L Na)</a:t>
            </a:r>
          </a:p>
          <a:p>
            <a:pPr algn="just"/>
            <a:endParaRPr lang="en-US" dirty="0" smtClean="0"/>
          </a:p>
          <a:p>
            <a:pPr algn="just">
              <a:buFont typeface="Arial" pitchFamily="34" charset="0"/>
              <a:buChar char="•"/>
            </a:pPr>
            <a:r>
              <a:rPr lang="el-GR" dirty="0" smtClean="0"/>
              <a:t>Διαλύματα ενυδάτωσης από το στόμα</a:t>
            </a:r>
            <a:r>
              <a:rPr lang="en-US" dirty="0" smtClean="0"/>
              <a:t>(50-80 </a:t>
            </a:r>
            <a:r>
              <a:rPr lang="en-US" dirty="0" err="1" smtClean="0"/>
              <a:t>mmol</a:t>
            </a:r>
            <a:r>
              <a:rPr lang="en-US" dirty="0" smtClean="0"/>
              <a:t>/L </a:t>
            </a:r>
            <a:r>
              <a:rPr lang="el-GR" dirty="0" smtClean="0"/>
              <a:t>Ν</a:t>
            </a:r>
            <a:r>
              <a:rPr lang="en-US" dirty="0" smtClean="0"/>
              <a:t>a</a:t>
            </a:r>
            <a:r>
              <a:rPr lang="en-US" baseline="30000" dirty="0" smtClean="0"/>
              <a:t>+</a:t>
            </a:r>
            <a:r>
              <a:rPr lang="en-US" dirty="0" smtClean="0"/>
              <a:t> ,10-30 </a:t>
            </a:r>
            <a:r>
              <a:rPr lang="en-US" dirty="0" err="1" smtClean="0"/>
              <a:t>mmol</a:t>
            </a:r>
            <a:r>
              <a:rPr lang="en-US" dirty="0" smtClean="0"/>
              <a:t>/L K</a:t>
            </a:r>
            <a:r>
              <a:rPr lang="en-US" baseline="30000" dirty="0" smtClean="0"/>
              <a:t>+</a:t>
            </a:r>
            <a:r>
              <a:rPr lang="en-US" dirty="0" smtClean="0"/>
              <a:t>)</a:t>
            </a:r>
          </a:p>
          <a:p>
            <a:pPr algn="just"/>
            <a:endParaRPr lang="el-GR" dirty="0" smtClean="0"/>
          </a:p>
          <a:p>
            <a:pPr algn="just">
              <a:buFont typeface="Arial" pitchFamily="34" charset="0"/>
              <a:buChar char="•"/>
            </a:pPr>
            <a:r>
              <a:rPr lang="el-GR" dirty="0" smtClean="0"/>
              <a:t>Φακελάκια  ηλεκτρολυτών (30</a:t>
            </a:r>
            <a:r>
              <a:rPr lang="en-US" dirty="0" err="1" smtClean="0"/>
              <a:t>mmol</a:t>
            </a:r>
            <a:r>
              <a:rPr lang="el-GR" dirty="0" smtClean="0"/>
              <a:t> Ν</a:t>
            </a:r>
            <a:r>
              <a:rPr lang="en-US" dirty="0" smtClean="0"/>
              <a:t>a</a:t>
            </a:r>
            <a:r>
              <a:rPr lang="en-US" baseline="30000" dirty="0" smtClean="0"/>
              <a:t>+</a:t>
            </a:r>
            <a:r>
              <a:rPr lang="en-US" dirty="0" smtClean="0"/>
              <a:t>,10 </a:t>
            </a:r>
            <a:r>
              <a:rPr lang="en-US" dirty="0" err="1" smtClean="0"/>
              <a:t>mmol</a:t>
            </a:r>
            <a:r>
              <a:rPr lang="en-US" dirty="0" smtClean="0"/>
              <a:t> K</a:t>
            </a:r>
            <a:r>
              <a:rPr lang="en-US" baseline="30000" dirty="0" smtClean="0"/>
              <a:t>+</a:t>
            </a:r>
            <a:r>
              <a:rPr lang="en-US" dirty="0" smtClean="0"/>
              <a:t>)</a:t>
            </a:r>
            <a:endParaRPr lang="el-GR" dirty="0" smtClean="0"/>
          </a:p>
          <a:p>
            <a:endParaRPr lang="el-GR"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17</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 στοιχεία</a:t>
            </a:r>
            <a:r>
              <a:rPr lang="el-GR" baseline="0" dirty="0" smtClean="0"/>
              <a:t> που προκύπτουν από έρευνες σχετικά με την χρήση συμπληρωμάτων αναπλήρωσης νατρίου  αναφέρουν:</a:t>
            </a:r>
          </a:p>
          <a:p>
            <a:pPr>
              <a:buFont typeface="Arial" pitchFamily="34" charset="0"/>
              <a:buChar char="•"/>
            </a:pPr>
            <a:r>
              <a:rPr lang="el-GR" baseline="0" dirty="0" smtClean="0"/>
              <a:t>Όταν υπάρχει απουσία αναπλήρωσης νατρίου , η αναπλήρωση υγρών από αφυδατωμένο αθλητή θα μειώσει τα επίπεδα νατρίου στο πλάσμα και την </a:t>
            </a:r>
            <a:r>
              <a:rPr lang="el-GR" baseline="0" dirty="0" err="1" smtClean="0"/>
              <a:t>οσμωτικότητα</a:t>
            </a:r>
            <a:r>
              <a:rPr lang="el-GR" baseline="0" dirty="0" smtClean="0"/>
              <a:t>, μειώνει τη δίψα και αυξάνει την </a:t>
            </a:r>
            <a:r>
              <a:rPr lang="el-GR" baseline="0" dirty="0" err="1" smtClean="0"/>
              <a:t>ούριση.Αν</a:t>
            </a:r>
            <a:r>
              <a:rPr lang="el-GR" baseline="0" dirty="0" smtClean="0"/>
              <a:t> και το νάτριο μπορεί να αναπληρωθεί από τροφές πλούσιες σε νάτριο, θεωρείται καλύτερη λύση η χρήση ειδικευμένων συμπληρωμάτων ηλεκτρολυτών.</a:t>
            </a:r>
          </a:p>
          <a:p>
            <a:pPr>
              <a:buFont typeface="Arial" pitchFamily="34" charset="0"/>
              <a:buChar char="•"/>
            </a:pPr>
            <a:r>
              <a:rPr lang="el-GR" baseline="0" dirty="0" smtClean="0"/>
              <a:t>Η χρήση συμπληρωμάτων νατρίου στη μείωση του ρίσκου </a:t>
            </a:r>
            <a:r>
              <a:rPr lang="el-GR" baseline="0" dirty="0" err="1" smtClean="0"/>
              <a:t>υπονατριαιμίας</a:t>
            </a:r>
            <a:r>
              <a:rPr lang="el-GR" baseline="0" dirty="0" smtClean="0"/>
              <a:t> κατά τη διάρκεια αθλημάτων αντοχής είναι ασαφής.</a:t>
            </a:r>
          </a:p>
          <a:p>
            <a:pPr>
              <a:buFont typeface="Arial" pitchFamily="34" charset="0"/>
              <a:buChar char="•"/>
            </a:pPr>
            <a:r>
              <a:rPr lang="el-GR" baseline="0" dirty="0" smtClean="0"/>
              <a:t>Διαλύματα ενυδάτωσης από το στόμα συνίστανται στη θεραπεία ή πρόληψη αφυδάτωσης συσχετιζόμενη με τη διάρροια και τη γαστρεντερίτιδα.</a:t>
            </a:r>
          </a:p>
          <a:p>
            <a:pPr>
              <a:buFont typeface="Arial" pitchFamily="34" charset="0"/>
              <a:buChar char="•"/>
            </a:pPr>
            <a:endParaRPr lang="el-GR"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18</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Είναι</a:t>
            </a:r>
            <a:r>
              <a:rPr lang="el-GR" baseline="0" dirty="0" smtClean="0"/>
              <a:t> πλούσια σε υδατάνθρακες , μέτρια σε πρωτεΐνες και χαμηλή σε λιπαρά σκόνη για ανάμειξη τους με νερό ή γάλα.</a:t>
            </a:r>
          </a:p>
          <a:p>
            <a:r>
              <a:rPr lang="el-GR" baseline="0" dirty="0" smtClean="0"/>
              <a:t>Συνήθως είναι ενισχυμένα ώστε να παρέχουν πολλές βιταμίνες , μέταλλα και απαραίτητα αμινοξέα.</a:t>
            </a:r>
          </a:p>
          <a:p>
            <a:endParaRPr lang="el-GR" baseline="0" dirty="0" smtClean="0"/>
          </a:p>
          <a:p>
            <a:r>
              <a:rPr lang="el-GR" dirty="0" smtClean="0"/>
              <a:t>Οι</a:t>
            </a:r>
            <a:r>
              <a:rPr lang="el-GR" baseline="0" dirty="0" smtClean="0"/>
              <a:t> πιθανές καταστάσεις που προτείνεται η χρήση είναι οι εξής:</a:t>
            </a:r>
          </a:p>
          <a:p>
            <a:pPr>
              <a:buFont typeface="Arial" pitchFamily="34" charset="0"/>
              <a:buChar char="•"/>
            </a:pPr>
            <a:r>
              <a:rPr lang="el-GR" baseline="0" dirty="0" smtClean="0"/>
              <a:t>Για αθλητές που θέλουν να αυξήσουν την πρόσληψη ενέργειας τους χωρίς να καταναλώνουν επιπλέον τρόφιμα ή γεύματα όπως οι αθλητές που θέλουν να αυξήσουν την </a:t>
            </a:r>
            <a:r>
              <a:rPr lang="el-GR" baseline="0" dirty="0" err="1" smtClean="0"/>
              <a:t>άλιπη</a:t>
            </a:r>
            <a:r>
              <a:rPr lang="el-GR" baseline="0" dirty="0" smtClean="0"/>
              <a:t> μάζα σώματος, αθλητές με βαρύ πρόγραμμα προπόνησης και σε αθλήματα που απαιτείται αύξηση της μάζας.</a:t>
            </a:r>
          </a:p>
          <a:p>
            <a:pPr>
              <a:buFont typeface="Arial" pitchFamily="34" charset="0"/>
              <a:buChar char="•"/>
            </a:pPr>
            <a:r>
              <a:rPr lang="el-GR" baseline="0" dirty="0" smtClean="0"/>
              <a:t>Παρέχουν </a:t>
            </a:r>
            <a:r>
              <a:rPr lang="el-GR" baseline="0" dirty="0" err="1" smtClean="0"/>
              <a:t>υδατάνθρακες,πρωτείνες</a:t>
            </a:r>
            <a:r>
              <a:rPr lang="el-GR" baseline="0" dirty="0" smtClean="0"/>
              <a:t> και </a:t>
            </a:r>
            <a:r>
              <a:rPr lang="el-GR" baseline="0" dirty="0" err="1" smtClean="0"/>
              <a:t>μικροθρεπτικά</a:t>
            </a:r>
            <a:r>
              <a:rPr lang="el-GR" baseline="0" dirty="0" smtClean="0"/>
              <a:t> συστατικά που τα κάνουν χρήσιμα σνακ ανάκτησης μετά την άσκηση/αγώνα.</a:t>
            </a:r>
          </a:p>
          <a:p>
            <a:pPr>
              <a:buFont typeface="Arial" pitchFamily="34" charset="0"/>
              <a:buChar char="•"/>
            </a:pPr>
            <a:r>
              <a:rPr lang="el-GR" baseline="0" dirty="0" smtClean="0"/>
              <a:t>Αναπληρώνουν την κανονική πρόσληψη ενέργειας και θρεπτικών συστατικών , μειώνοντας το γαστρεντερικό περιεχόμενο και το δείκτη μάζας </a:t>
            </a:r>
            <a:r>
              <a:rPr lang="el-GR" baseline="0" dirty="0" err="1" smtClean="0"/>
              <a:t>σώματος.Μπορεί</a:t>
            </a:r>
            <a:r>
              <a:rPr lang="el-GR" baseline="0" dirty="0" smtClean="0"/>
              <a:t> να αντικαταστήσουν από ένα έως τρία γεύματα σε αθλήματα που ζύγιση του αθλητή παίζει σημαντικό ρόλο.</a:t>
            </a:r>
          </a:p>
          <a:p>
            <a:pPr>
              <a:buFont typeface="Arial" pitchFamily="34" charset="0"/>
              <a:buChar char="•"/>
            </a:pPr>
            <a:r>
              <a:rPr lang="el-GR" baseline="0" dirty="0" smtClean="0"/>
              <a:t>Είναι φορητά , δεν φθείρονται και ετοιμάζονται πολύ εύκολα παρέχοντας ενέργεια και </a:t>
            </a:r>
            <a:r>
              <a:rPr lang="el-GR" baseline="0" dirty="0" err="1" smtClean="0"/>
              <a:t>μικροθρεπτικά</a:t>
            </a:r>
            <a:r>
              <a:rPr lang="el-GR" baseline="0" dirty="0" smtClean="0"/>
              <a:t> συστατικά , πολύ χρήσιμα για αθλητές οι οποίοι ταξιδεύουν.</a:t>
            </a:r>
            <a:endParaRPr lang="el-GR" dirty="0" smtClean="0"/>
          </a:p>
          <a:p>
            <a:endParaRPr lang="el-GR"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19</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a:t>
            </a:r>
            <a:r>
              <a:rPr lang="el-GR" baseline="0" dirty="0" smtClean="0"/>
              <a:t> χρήση τους σαν αντικατάσταση εξ ολοκλήρου του φαγητού θεωρείται </a:t>
            </a:r>
            <a:r>
              <a:rPr lang="el-GR" baseline="0" dirty="0" err="1" smtClean="0"/>
              <a:t>ακατάλληλη.Το</a:t>
            </a:r>
            <a:r>
              <a:rPr lang="el-GR" baseline="0" dirty="0" smtClean="0"/>
              <a:t> φαγητό/σνακ πρέπει να θεωρείται η πρώτη επιλογή.</a:t>
            </a:r>
          </a:p>
          <a:p>
            <a:r>
              <a:rPr lang="el-GR" baseline="0" dirty="0" smtClean="0"/>
              <a:t>Η υπερκατανάλωση τους μπορεί να οδηγήσει σε αυξημένη πρόσληψη ενέργειας η οποία με την σειρά της μπορεί να οδηγήσει σε αύξηση βάρους</a:t>
            </a:r>
          </a:p>
          <a:p>
            <a:r>
              <a:rPr lang="el-GR" baseline="0" dirty="0" smtClean="0"/>
              <a:t>Ίσως να είναι αναποτελεσματικά σε αθλητές με περιορισμένη διαιτητική πρόσληψη και μειωμένο γαστρεντερικό περιεχόμενο.</a:t>
            </a:r>
            <a:endParaRPr lang="el-GR" dirty="0"/>
          </a:p>
        </p:txBody>
      </p:sp>
      <p:sp>
        <p:nvSpPr>
          <p:cNvPr id="4" name="Slide Number Placeholder 3"/>
          <p:cNvSpPr>
            <a:spLocks noGrp="1"/>
          </p:cNvSpPr>
          <p:nvPr>
            <p:ph type="sldNum" sz="quarter" idx="10"/>
          </p:nvPr>
        </p:nvSpPr>
        <p:spPr/>
        <p:txBody>
          <a:bodyPr/>
          <a:lstStyle/>
          <a:p>
            <a:fld id="{73D7EC11-17CF-D74D-86B3-842A85F880D4}" type="slidenum">
              <a:rPr lang="en-US" smtClean="0"/>
              <a:t>20</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t>
            </a:r>
            <a:r>
              <a:rPr lang="el-GR" dirty="0" smtClean="0"/>
              <a:t>ι</a:t>
            </a:r>
            <a:r>
              <a:rPr lang="el-GR" baseline="0" dirty="0" smtClean="0"/>
              <a:t> πιθανές καταστάσεις στις οποίες ενδείκνυται η χρήση του είναι οι εξής :</a:t>
            </a:r>
          </a:p>
          <a:p>
            <a:pPr>
              <a:buFont typeface="Arial" pitchFamily="34" charset="0"/>
              <a:buChar char="•"/>
            </a:pPr>
            <a:r>
              <a:rPr lang="el-GR" baseline="0" dirty="0" smtClean="0"/>
              <a:t>Αποτελεί πηγή ενέργειας σε παρατεταμένα αθλήματα , ειδικότερα όταν εμφανίζεται το αίσθημα πείνας.</a:t>
            </a:r>
          </a:p>
          <a:p>
            <a:pPr>
              <a:buFont typeface="Arial" pitchFamily="34" charset="0"/>
              <a:buChar char="•"/>
            </a:pPr>
            <a:r>
              <a:rPr lang="el-GR" baseline="0" dirty="0" smtClean="0"/>
              <a:t>Παρέχουν υδατάνθρακες και ενέργεια σε αθλητές που ακολουθούν διατροφή αυξημένου ενεργειακού </a:t>
            </a:r>
            <a:r>
              <a:rPr lang="el-GR" baseline="0" dirty="0" err="1" smtClean="0"/>
              <a:t>περιεχομένου.Είναι</a:t>
            </a:r>
            <a:r>
              <a:rPr lang="el-GR" baseline="0" dirty="0" smtClean="0"/>
              <a:t> χρήσιμα σε αθλητές που υπόκειντο &lt;&lt;βαριά&gt;&gt; προπόνηση , σε ανάπτυξη ή αύξηση της μυϊκής μάζας.</a:t>
            </a:r>
          </a:p>
          <a:p>
            <a:pPr>
              <a:buFont typeface="Arial" pitchFamily="34" charset="0"/>
              <a:buChar char="•"/>
            </a:pPr>
            <a:r>
              <a:rPr lang="el-GR" baseline="0" dirty="0" smtClean="0"/>
              <a:t>Αποτελεί μέρος προ αγωνιστικού γεύματος σε αθλητές με αυξημένο κίνδυνο για γαστρεντερικά προβλήματα</a:t>
            </a:r>
          </a:p>
          <a:p>
            <a:pPr>
              <a:buFont typeface="Arial" pitchFamily="34" charset="0"/>
              <a:buChar char="•"/>
            </a:pPr>
            <a:r>
              <a:rPr lang="el-GR" baseline="0" dirty="0" smtClean="0"/>
              <a:t>Είναι φορητή πηγή </a:t>
            </a:r>
            <a:r>
              <a:rPr lang="el-GR" baseline="0" dirty="0" err="1" smtClean="0"/>
              <a:t>ενέργειας,υδατανθράκων,πρωτεινών</a:t>
            </a:r>
            <a:r>
              <a:rPr lang="el-GR" baseline="0" dirty="0" smtClean="0"/>
              <a:t> και </a:t>
            </a:r>
            <a:r>
              <a:rPr lang="el-GR" baseline="0" dirty="0" err="1" smtClean="0"/>
              <a:t>μικροθρεπτικών</a:t>
            </a:r>
            <a:r>
              <a:rPr lang="el-GR" baseline="0" dirty="0" smtClean="0"/>
              <a:t> συστατικών , ιδανικά για αθλητές που έχουν πολύ λίγο χρόνο να φάνε μεταξύ των διαλλειμάτων της προπόνησης/αγώνα και σε αθλητές που ταξιδεύουν.</a:t>
            </a:r>
          </a:p>
          <a:p>
            <a:pPr>
              <a:buFont typeface="Arial" pitchFamily="34" charset="0"/>
              <a:buChar char="•"/>
            </a:pPr>
            <a:endParaRPr lang="el-GR" baseline="0"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21</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7EC11-17CF-D74D-86B3-842A85F880D4}" type="slidenum">
              <a:rPr lang="en-US" smtClean="0"/>
              <a:t>2</a:t>
            </a:fld>
            <a:endParaRPr lang="en-US"/>
          </a:p>
        </p:txBody>
      </p:sp>
    </p:spTree>
    <p:extLst>
      <p:ext uri="{BB962C8B-B14F-4D97-AF65-F5344CB8AC3E}">
        <p14:creationId xmlns:p14="http://schemas.microsoft.com/office/powerpoint/2010/main" val="311291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l-GR" dirty="0" smtClean="0"/>
              <a:t>Τα</a:t>
            </a:r>
            <a:r>
              <a:rPr lang="el-GR" baseline="0" dirty="0" smtClean="0"/>
              <a:t> </a:t>
            </a:r>
            <a:r>
              <a:rPr lang="en-US" baseline="0" dirty="0" smtClean="0"/>
              <a:t>Gel </a:t>
            </a:r>
            <a:r>
              <a:rPr lang="el-GR" baseline="0" dirty="0" smtClean="0"/>
              <a:t>αποτελούν μια πηγή καυσίμων για αθλήματα </a:t>
            </a:r>
            <a:r>
              <a:rPr lang="el-GR" baseline="0" dirty="0" err="1" smtClean="0"/>
              <a:t>υπεραντοχής</a:t>
            </a:r>
            <a:r>
              <a:rPr lang="el-GR" baseline="0" dirty="0" smtClean="0"/>
              <a:t> διάρκειας μεγαλύτερη των 90 λεπτών και σε ομαδικά αθλήματα κατά τη διάρκεια των διαλυμάτων του αγώνα.</a:t>
            </a:r>
          </a:p>
          <a:p>
            <a:pPr>
              <a:buFont typeface="Arial" pitchFamily="34" charset="0"/>
              <a:buChar char="•"/>
            </a:pPr>
            <a:r>
              <a:rPr lang="el-GR" baseline="0" dirty="0" smtClean="0"/>
              <a:t>Αποτελούν μια φορητή πηγή υδατανθράκων κατά την ανάρρωση μετά τον αγώνα όταν τα κανονικά φαγητά δεν γίνονται ανεκτά από τους αθλητές</a:t>
            </a:r>
          </a:p>
          <a:p>
            <a:pPr>
              <a:buFont typeface="Arial" pitchFamily="34" charset="0"/>
              <a:buChar char="•"/>
            </a:pPr>
            <a:r>
              <a:rPr lang="el-GR" baseline="0" dirty="0" smtClean="0"/>
              <a:t>Παρέχουν ένα προ – αγωνιστικό σνακ χαμηλό σε φυτικές ίνες σε αθλητές που δεν μπορούν να ανεχτούν κανονικά φαγητά και υγρά.</a:t>
            </a:r>
          </a:p>
          <a:p>
            <a:endParaRPr lang="el-GR" baseline="0" dirty="0" smtClean="0"/>
          </a:p>
          <a:p>
            <a:pPr>
              <a:buFont typeface="Arial" pitchFamily="34" charset="0"/>
              <a:buChar char="•"/>
            </a:pPr>
            <a:endParaRPr lang="el-GR" baseline="0"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22</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Ανησυχίες</a:t>
            </a:r>
            <a:r>
              <a:rPr lang="el-GR" baseline="0" dirty="0" smtClean="0"/>
              <a:t> σχετικά με την χρήση τους , πέρα από το υψηλό κόστος τους είναι :Η εμφάνιση γαστρεντερικών διαταραχών που μπορεί να εμφανιστούνε λόγω του συμπυκνωμένου φορτίου υδατανθράκων.</a:t>
            </a:r>
          </a:p>
          <a:p>
            <a:pPr>
              <a:buFont typeface="Arial" pitchFamily="34" charset="0"/>
              <a:buChar char="•"/>
            </a:pPr>
            <a:r>
              <a:rPr lang="el-GR" baseline="0" dirty="0" smtClean="0"/>
              <a:t>Τα αθλητικά</a:t>
            </a:r>
            <a:r>
              <a:rPr lang="en-US" baseline="0" dirty="0" smtClean="0"/>
              <a:t> gel</a:t>
            </a:r>
            <a:r>
              <a:rPr lang="el-GR" baseline="0" dirty="0" smtClean="0"/>
              <a:t> θα πρέπει πάντα να καταναλώνεται με επαρκή ποσότητα υγρών για να καλυφθούν οι ανάγκες σε ενυδάτωση</a:t>
            </a:r>
          </a:p>
          <a:p>
            <a:pPr>
              <a:buFont typeface="Arial" pitchFamily="34" charset="0"/>
              <a:buChar char="•"/>
            </a:pPr>
            <a:r>
              <a:rPr lang="el-GR" baseline="0" dirty="0" smtClean="0"/>
              <a:t>Τα αθλητικά </a:t>
            </a:r>
            <a:r>
              <a:rPr lang="en-US" baseline="0" dirty="0" smtClean="0"/>
              <a:t>gel </a:t>
            </a:r>
            <a:r>
              <a:rPr lang="el-GR" baseline="0" dirty="0" smtClean="0"/>
              <a:t>όπως όλα τα αθλητικά σκευάσματα θα πρέπει να δοκιμάζονται πρώτα στην προπόνηση για να εκτιμηθεί η ανοχή τους από τους αθλητές πριν τα χρησιμοποιήσουμε στον αγώνα.</a:t>
            </a:r>
          </a:p>
          <a:p>
            <a:pPr>
              <a:buFont typeface="Arial" pitchFamily="34" charset="0"/>
              <a:buChar char="•"/>
            </a:pPr>
            <a:r>
              <a:rPr lang="el-GR" baseline="0" dirty="0" smtClean="0"/>
              <a:t>Η υπερκατανάλωση τους οδηγεί στην κατανάλωση χαμηλών θρεπτικών πηγών υδατανθράκων</a:t>
            </a:r>
          </a:p>
          <a:p>
            <a:pPr>
              <a:buFont typeface="Arial" pitchFamily="34" charset="0"/>
              <a:buChar char="•"/>
            </a:pPr>
            <a:r>
              <a:rPr lang="el-GR" baseline="0" dirty="0" smtClean="0"/>
              <a:t>Μερικά </a:t>
            </a:r>
            <a:r>
              <a:rPr lang="en-US" baseline="0" dirty="0" smtClean="0"/>
              <a:t>gel </a:t>
            </a:r>
            <a:r>
              <a:rPr lang="el-GR" baseline="0" dirty="0" smtClean="0"/>
              <a:t>περιέχουν </a:t>
            </a:r>
            <a:r>
              <a:rPr lang="el-GR" baseline="0" dirty="0" err="1" smtClean="0"/>
              <a:t>τριγλυκερίδια</a:t>
            </a:r>
            <a:r>
              <a:rPr lang="el-GR" baseline="0" dirty="0" smtClean="0"/>
              <a:t> μέσης αλύσου τα οποία μπορεί να είναι ελάχιστα ανεκτά από τους  αθλητές.</a:t>
            </a:r>
            <a:endParaRPr lang="el-GR" dirty="0" smtClean="0"/>
          </a:p>
          <a:p>
            <a:pPr>
              <a:buFont typeface="Arial" pitchFamily="34" charset="0"/>
              <a:buChar char="•"/>
            </a:pPr>
            <a:endParaRPr lang="el-GR" baseline="0"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23</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24</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3895A5-6727-B447-9821-27AE40BBC100}" type="slidenum">
              <a:rPr lang="en-US" smtClean="0"/>
              <a:t>25</a:t>
            </a:fld>
            <a:endParaRPr lang="en-US"/>
          </a:p>
        </p:txBody>
      </p:sp>
    </p:spTree>
    <p:extLst>
      <p:ext uri="{BB962C8B-B14F-4D97-AF65-F5344CB8AC3E}">
        <p14:creationId xmlns:p14="http://schemas.microsoft.com/office/powerpoint/2010/main" val="1165795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 χρήση συμπληρωμάτων</a:t>
            </a:r>
            <a:r>
              <a:rPr lang="el-GR" baseline="0" dirty="0" smtClean="0"/>
              <a:t> </a:t>
            </a:r>
            <a:r>
              <a:rPr lang="el-GR" baseline="0" dirty="0" err="1" smtClean="0"/>
              <a:t>πολυβιταμινών</a:t>
            </a:r>
            <a:r>
              <a:rPr lang="el-GR" baseline="0" dirty="0" smtClean="0"/>
              <a:t> και ανόργανων αλάτων ενδείκνυται στις εξής καταστάσεις:</a:t>
            </a:r>
          </a:p>
          <a:p>
            <a:r>
              <a:rPr lang="el-GR" baseline="0" dirty="0" smtClean="0"/>
              <a:t>Σε αθλητές που κάνουν παρατεταμένα ταξίδια σε χώρες με ανεπαρκή ή περιορισμένη ποσότητα φαγητού</a:t>
            </a:r>
          </a:p>
          <a:p>
            <a:r>
              <a:rPr lang="el-GR" baseline="0" dirty="0" smtClean="0"/>
              <a:t>Σε αθλητές που υπόκειντο σε παρατεταμένη περίοδο περιορισμένης ενεργειακής πρόσληψης είτε για να χάσουν βάρος είτε για να το διατηρήσουν είτε ακόμη είναι ανίκανοι ή απρόθυμοι να αυξήσουν το εύρος το τροφίμων που καταναλώνουν</a:t>
            </a:r>
          </a:p>
          <a:p>
            <a:r>
              <a:rPr lang="el-GR" baseline="0" dirty="0" smtClean="0"/>
              <a:t>Μπορεί να φανούν χρήσιμα σε αθλητές με ιδιαίτερα βαρύ πρόγραμμα προπόνησης που οδηγεί σε διαταραχή των διατροφικών τους συνηθειών</a:t>
            </a:r>
          </a:p>
          <a:p>
            <a:r>
              <a:rPr lang="el-GR" baseline="0" dirty="0" smtClean="0"/>
              <a:t>Τέλος, τα συμπληρώματα </a:t>
            </a:r>
            <a:r>
              <a:rPr lang="el-GR" baseline="0" dirty="0" err="1" smtClean="0"/>
              <a:t>πολυβιταμινών</a:t>
            </a:r>
            <a:r>
              <a:rPr lang="el-GR" baseline="0" dirty="0" smtClean="0"/>
              <a:t> και μετάλλων μπορεί να είναι χρήσιμα σαν &lt;&lt;εικονικά&gt;&gt; σκευάσματα σε αθλητές που επιμένουν στη χρήση συμπληρωμάτων.</a:t>
            </a:r>
          </a:p>
          <a:p>
            <a:endParaRPr lang="el-GR" dirty="0" smtClean="0"/>
          </a:p>
          <a:p>
            <a:r>
              <a:rPr lang="el-GR" dirty="0" smtClean="0"/>
              <a:t>Τα ερευνητικά</a:t>
            </a:r>
            <a:r>
              <a:rPr lang="el-GR" baseline="0" dirty="0" smtClean="0"/>
              <a:t> στοιχεία που προκύπτουν από μελέτες υποστηρίζουν την χρήση τους όσο αναφορά αθλητές με περιορισμένη ενεργειακή πρόσληψη ή διατροφικών συνηθειών, οι οποίοι βρίσκονται σε κίνδυνο ανεπαρκής πρόσληψης βιταμινών και μετάλλων.</a:t>
            </a:r>
          </a:p>
          <a:p>
            <a:r>
              <a:rPr lang="el-GR" baseline="0" dirty="0" smtClean="0"/>
              <a:t>Ωστόσο δεν υπάρχουν στοιχεία που να υποστηρίζουν την ενίσχυση της απόδοσης από την πρόσληψη των συμπληρωμάτων με εξαίρεση της προ – υπάρχουσας ανεπάρκειας αυτών.</a:t>
            </a:r>
            <a:endParaRPr lang="el-GR" dirty="0" smtClean="0"/>
          </a:p>
          <a:p>
            <a:endParaRPr lang="el-GR" dirty="0" smtClean="0"/>
          </a:p>
          <a:p>
            <a:pPr>
              <a:buFont typeface="Arial" pitchFamily="34" charset="0"/>
              <a:buChar char="•"/>
            </a:pPr>
            <a:endParaRPr lang="el-GR" baseline="0"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27</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 συμπληρώματα αντιοξειδωτικών</a:t>
            </a:r>
            <a:r>
              <a:rPr lang="el-GR" baseline="0" dirty="0" smtClean="0"/>
              <a:t> βιταμινών  μπορεί να βοηθήσουν στη μείωση της οξειδωτικής βλάβης του σώματος.</a:t>
            </a:r>
          </a:p>
          <a:p>
            <a:r>
              <a:rPr lang="el-GR" baseline="0" dirty="0" smtClean="0"/>
              <a:t>Μπορεί να χρησιμοποιηθούν βραχυπρόθεσμα σε αθλητές με αυξημένο στρες ή σε εναλλαγή τους σε </a:t>
            </a:r>
            <a:r>
              <a:rPr lang="el-GR" baseline="0" dirty="0" err="1" smtClean="0"/>
              <a:t>στρεσσογόνο</a:t>
            </a:r>
            <a:r>
              <a:rPr lang="el-GR" baseline="0" dirty="0" smtClean="0"/>
              <a:t> περιβάλλον</a:t>
            </a:r>
          </a:p>
          <a:p>
            <a:r>
              <a:rPr lang="el-GR" baseline="0" dirty="0" smtClean="0"/>
              <a:t>Ερευνητικά δεδομένα όμως που να παρέχουν σαφής αποδείξεις βελτίωσης της απόδοσης δεν υπάρχουν.</a:t>
            </a:r>
            <a:endParaRPr lang="el-GR" dirty="0"/>
          </a:p>
        </p:txBody>
      </p:sp>
      <p:sp>
        <p:nvSpPr>
          <p:cNvPr id="4" name="Slide Number Placeholder 3"/>
          <p:cNvSpPr>
            <a:spLocks noGrp="1"/>
          </p:cNvSpPr>
          <p:nvPr>
            <p:ph type="sldNum" sz="quarter" idx="10"/>
          </p:nvPr>
        </p:nvSpPr>
        <p:spPr/>
        <p:txBody>
          <a:bodyPr/>
          <a:lstStyle/>
          <a:p>
            <a:fld id="{73D7EC11-17CF-D74D-86B3-842A85F880D4}" type="slidenum">
              <a:rPr lang="en-US" smtClean="0"/>
              <a:t>28</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29</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30</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Τα συμπληρώματα σιδήρου</a:t>
            </a:r>
            <a:r>
              <a:rPr lang="el-GR" baseline="0" dirty="0" smtClean="0"/>
              <a:t> κατασκευάζονται με τη μορφή μια φόρμουλας η οποία περιέχει 100 </a:t>
            </a:r>
            <a:r>
              <a:rPr lang="en-US" baseline="0" dirty="0" smtClean="0"/>
              <a:t>mg </a:t>
            </a:r>
            <a:r>
              <a:rPr lang="el-GR" baseline="0" dirty="0" smtClean="0"/>
              <a:t> </a:t>
            </a:r>
            <a:r>
              <a:rPr lang="el-GR" baseline="0" dirty="0" err="1" smtClean="0"/>
              <a:t>γλυκονικό</a:t>
            </a:r>
            <a:r>
              <a:rPr lang="el-GR" baseline="0" dirty="0" smtClean="0"/>
              <a:t> </a:t>
            </a:r>
            <a:r>
              <a:rPr lang="en-US" baseline="0" dirty="0" smtClean="0"/>
              <a:t>Fe.</a:t>
            </a:r>
            <a:r>
              <a:rPr lang="el-GR" baseline="0" dirty="0" smtClean="0"/>
              <a:t>Αποτελούν συνιστώμενη θεραπεία για την θεραπεία της ανεπάρκειας </a:t>
            </a:r>
            <a:r>
              <a:rPr lang="el-GR" baseline="0" dirty="0" err="1" smtClean="0"/>
              <a:t>σιδήρου.Τα</a:t>
            </a:r>
            <a:r>
              <a:rPr lang="el-GR" baseline="0" dirty="0" smtClean="0"/>
              <a:t> </a:t>
            </a:r>
            <a:r>
              <a:rPr lang="en-US" baseline="0" dirty="0" smtClean="0"/>
              <a:t>100mg</a:t>
            </a:r>
            <a:r>
              <a:rPr lang="el-GR" baseline="0" dirty="0" smtClean="0"/>
              <a:t> </a:t>
            </a:r>
            <a:r>
              <a:rPr lang="en-US" baseline="0" dirty="0" smtClean="0"/>
              <a:t>Fe </a:t>
            </a:r>
            <a:r>
              <a:rPr lang="el-GR" baseline="0" dirty="0" smtClean="0"/>
              <a:t>προσλαμβάνονται με άδειο στομάχι και μαζί με βιταμίνη </a:t>
            </a:r>
            <a:r>
              <a:rPr lang="en-US" baseline="0" dirty="0" smtClean="0"/>
              <a:t>C</a:t>
            </a:r>
            <a:r>
              <a:rPr lang="el-GR" baseline="0" dirty="0" smtClean="0"/>
              <a:t> για δώδεκα εβδομάδες μέχρι να βελτιωθούν οι βιοχημικοί και αιματολογικοί δείκτες.</a:t>
            </a:r>
            <a:endParaRPr lang="el-GR" dirty="0" smtClean="0"/>
          </a:p>
          <a:p>
            <a:endParaRPr lang="el-GR" dirty="0"/>
          </a:p>
        </p:txBody>
      </p:sp>
      <p:sp>
        <p:nvSpPr>
          <p:cNvPr id="4" name="Slide Number Placeholder 3"/>
          <p:cNvSpPr>
            <a:spLocks noGrp="1"/>
          </p:cNvSpPr>
          <p:nvPr>
            <p:ph type="sldNum" sz="quarter" idx="10"/>
          </p:nvPr>
        </p:nvSpPr>
        <p:spPr/>
        <p:txBody>
          <a:bodyPr/>
          <a:lstStyle/>
          <a:p>
            <a:fld id="{73D7EC11-17CF-D74D-86B3-842A85F880D4}" type="slidenum">
              <a:rPr lang="en-US" smtClean="0"/>
              <a:t>31</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None/>
            </a:pPr>
            <a:r>
              <a:rPr lang="el-GR" dirty="0" smtClean="0"/>
              <a:t>Η σιδηροπενική αναιμία μειώνει την απόδοση κατά την άσκησης και τον χρόνο προσαρμογής</a:t>
            </a:r>
          </a:p>
          <a:p>
            <a:pPr>
              <a:buFont typeface="Wingdings 2" pitchFamily="18" charset="2"/>
              <a:buNone/>
            </a:pPr>
            <a:r>
              <a:rPr lang="el-GR" dirty="0" smtClean="0"/>
              <a:t>Το ατομικό ιστορικό του αθλητή και η παρουσία παραγόντων κινδύνου για την κατάσταση μειωμένου σιδήρου θα πρέπει να εξετάζονται στη λήψη μιας διάγνωσης</a:t>
            </a:r>
          </a:p>
          <a:p>
            <a:pPr>
              <a:buFont typeface="Wingdings 2" pitchFamily="18" charset="2"/>
              <a:buNone/>
            </a:pPr>
            <a:r>
              <a:rPr lang="el-GR" sz="1400" dirty="0" smtClean="0"/>
              <a:t>Αθλήτριες που δεν έχουν αναιμία, αλλά </a:t>
            </a:r>
            <a:r>
              <a:rPr lang="el-GR" sz="1400" dirty="0" err="1" smtClean="0">
                <a:cs typeface="Times New Roman" pitchFamily="18" charset="0"/>
              </a:rPr>
              <a:t>↓</a:t>
            </a:r>
            <a:r>
              <a:rPr lang="el-GR" sz="1400" dirty="0" err="1" smtClean="0"/>
              <a:t>φερριτίνη</a:t>
            </a:r>
            <a:r>
              <a:rPr lang="el-GR" sz="1400" dirty="0" smtClean="0"/>
              <a:t> (&lt;20</a:t>
            </a:r>
            <a:r>
              <a:rPr lang="en-US" sz="1400" dirty="0" err="1" smtClean="0"/>
              <a:t>ng</a:t>
            </a:r>
            <a:r>
              <a:rPr lang="el-GR" sz="1400" dirty="0" smtClean="0"/>
              <a:t>/</a:t>
            </a:r>
            <a:r>
              <a:rPr lang="en-US" sz="1400" dirty="0" smtClean="0"/>
              <a:t>ml</a:t>
            </a:r>
            <a:r>
              <a:rPr lang="el-GR" sz="1400" dirty="0" smtClean="0"/>
              <a:t>)  μπορεί να εμφανίζουν βελτιώσεις σε μερικές σχετικά με την απόδοση παραμέτρους</a:t>
            </a:r>
          </a:p>
          <a:p>
            <a:pPr>
              <a:buFont typeface="Wingdings 2" pitchFamily="18" charset="2"/>
              <a:buNone/>
            </a:pPr>
            <a:r>
              <a:rPr lang="el-GR" sz="1400" dirty="0" smtClean="0"/>
              <a:t>μετά από τη συμπλήρωση</a:t>
            </a:r>
            <a:r>
              <a:rPr lang="en-US" sz="1400" dirty="0" smtClean="0"/>
              <a:t> Fe</a:t>
            </a:r>
            <a:endParaRPr lang="el-GR" sz="1400" dirty="0" smtClean="0"/>
          </a:p>
          <a:p>
            <a:pPr>
              <a:buFont typeface="Wingdings 2" pitchFamily="18" charset="2"/>
              <a:buNone/>
            </a:pPr>
            <a:endParaRPr lang="el-GR" dirty="0" smtClean="0"/>
          </a:p>
          <a:p>
            <a:pPr>
              <a:buFont typeface="Wingdings 2" pitchFamily="18" charset="2"/>
              <a:buNone/>
            </a:pPr>
            <a:r>
              <a:rPr lang="el-GR" dirty="0" smtClean="0"/>
              <a:t>Υπερβολική πρόσληψη σιδήρου σε ορισμένους αθλητές μπορεί να οδηγήσει σε </a:t>
            </a:r>
            <a:r>
              <a:rPr lang="el-GR" dirty="0" err="1" smtClean="0"/>
              <a:t>αιμοχρωμάτωση</a:t>
            </a:r>
            <a:r>
              <a:rPr lang="el-GR" dirty="0" smtClean="0"/>
              <a:t>. </a:t>
            </a:r>
          </a:p>
          <a:p>
            <a:pPr>
              <a:buFont typeface="Wingdings" pitchFamily="2" charset="2"/>
              <a:buNone/>
            </a:pPr>
            <a:r>
              <a:rPr lang="el-GR" dirty="0" smtClean="0"/>
              <a:t>Κάποια σκευάσματα σιδήρου προκαλούν γαστρεντερικές διαταραχές και δυσκοιλιότητα</a:t>
            </a:r>
          </a:p>
          <a:p>
            <a:pPr>
              <a:buFont typeface="Wingdings 2" pitchFamily="18" charset="2"/>
              <a:buNone/>
            </a:pPr>
            <a:r>
              <a:rPr lang="el-GR" dirty="0" smtClean="0"/>
              <a:t>Ενδοφλέβια και ενδομυϊκή χορήγηση συμπληρωμάτων  </a:t>
            </a:r>
            <a:r>
              <a:rPr lang="en-US" dirty="0" smtClean="0"/>
              <a:t>Fe</a:t>
            </a:r>
            <a:r>
              <a:rPr lang="el-GR" dirty="0" smtClean="0"/>
              <a:t> έχει επιπλέον κίνδυνο πρόκλησης </a:t>
            </a:r>
            <a:r>
              <a:rPr lang="el-GR" dirty="0" err="1" smtClean="0"/>
              <a:t>αναφυλακτικού</a:t>
            </a:r>
            <a:r>
              <a:rPr lang="el-GR" dirty="0" smtClean="0"/>
              <a:t> σοκ και εμφάνισης προβλημάτων που σχετίζονται με τη χρήση των βελόνων</a:t>
            </a:r>
          </a:p>
          <a:p>
            <a:pPr>
              <a:buFont typeface="Wingdings 2" pitchFamily="18" charset="2"/>
              <a:buNone/>
            </a:pPr>
            <a:r>
              <a:rPr lang="el-GR" dirty="0" smtClean="0"/>
              <a:t>Πρέπει να παρέχονται πρόσθετη θεραπεία και διαιτητικές συμβουλές σχετικά με την χρήση των συμπληρωμάτων</a:t>
            </a:r>
          </a:p>
          <a:p>
            <a:endParaRPr lang="el-GR" dirty="0"/>
          </a:p>
        </p:txBody>
      </p:sp>
      <p:sp>
        <p:nvSpPr>
          <p:cNvPr id="4" name="Slide Number Placeholder 3"/>
          <p:cNvSpPr>
            <a:spLocks noGrp="1"/>
          </p:cNvSpPr>
          <p:nvPr>
            <p:ph type="sldNum" sz="quarter" idx="10"/>
          </p:nvPr>
        </p:nvSpPr>
        <p:spPr/>
        <p:txBody>
          <a:bodyPr/>
          <a:lstStyle/>
          <a:p>
            <a:fld id="{73D7EC11-17CF-D74D-86B3-842A85F880D4}" type="slidenum">
              <a:rPr lang="en-US" smtClean="0"/>
              <a:t>32</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7EC11-17CF-D74D-86B3-842A85F880D4}" type="slidenum">
              <a:rPr lang="en-US" smtClean="0"/>
              <a:t>3</a:t>
            </a:fld>
            <a:endParaRPr lang="en-US"/>
          </a:p>
        </p:txBody>
      </p:sp>
    </p:spTree>
    <p:extLst>
      <p:ext uri="{BB962C8B-B14F-4D97-AF65-F5344CB8AC3E}">
        <p14:creationId xmlns:p14="http://schemas.microsoft.com/office/powerpoint/2010/main" val="311291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Το ασβέστιο είναι διαθέσιμο σε ένα σκεύασμα που παρέχει 500mg στοιχειακού ασβεστίου ως </a:t>
            </a:r>
            <a:r>
              <a:rPr lang="el-GR" dirty="0" err="1" smtClean="0"/>
              <a:t>γλυκονικό</a:t>
            </a:r>
            <a:r>
              <a:rPr lang="el-GR" dirty="0" smtClean="0"/>
              <a:t> ασβέστιο σε μια δόση </a:t>
            </a: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Χαμηλή πρόσληψη </a:t>
            </a:r>
            <a:r>
              <a:rPr lang="en-US" dirty="0" err="1" smtClean="0"/>
              <a:t>Ca</a:t>
            </a:r>
            <a:r>
              <a:rPr lang="en-US" dirty="0" smtClean="0"/>
              <a:t> </a:t>
            </a:r>
            <a:r>
              <a:rPr lang="el-GR" dirty="0" smtClean="0"/>
              <a:t>μπορεί να εμφανιστεί σε αθλητές που έχουν ανεπαρκή πρόσληψη ενέργειας ή ανεπαρκείς ποσότητες γάλακτος και καταναλώνουν ενισχυμένα προϊόντα σόγιας </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Τα συμπληρώματα ασβεστίου πρέπει</a:t>
            </a:r>
            <a:r>
              <a:rPr lang="el-GR" baseline="0" dirty="0" smtClean="0"/>
              <a:t> να χρησιμοποιούνται υπό ιατρική επίβλεψη ως μέρος ενός ολοκληρωμένου προγράμματος για την υγεία των οστών.</a:t>
            </a:r>
            <a:endParaRPr lang="el-GR" dirty="0" smtClean="0"/>
          </a:p>
          <a:p>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33</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Μη πρόσληψη ασβεστίου σε σημαντικές περιόδους του κύκλου ζωής μπορεί να οδηγήσει σε  βλάβη των οστών </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Τα συμπληρώματα ασβεστίου δεν εξασφαλίζουν την κατάσταση των οστών σε περίπτωση απουσίας οιστρογόνων και </a:t>
            </a:r>
            <a:r>
              <a:rPr lang="el-GR" dirty="0" err="1" smtClean="0"/>
              <a:t>προγεστερόνης.Αθλήτριες</a:t>
            </a:r>
            <a:r>
              <a:rPr lang="el-GR" dirty="0" smtClean="0"/>
              <a:t> με διαταραχές</a:t>
            </a:r>
            <a:r>
              <a:rPr lang="el-GR" baseline="0" dirty="0" smtClean="0"/>
              <a:t> στην έμμηνο ρύση πρέπει να δίνουν προσοχή στη ορμονική κατάσταση και στα διαιτητικά προβλήματα.</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Αθλητές με διαταραγμένη διατροφή ή διατροφικές διαταραχές απαιτούν σημαντική θεραπεία εκτός των συμπληρωμάτων ασβεστίου</a:t>
            </a:r>
          </a:p>
          <a:p>
            <a:endParaRPr lang="el-GR" dirty="0" smtClean="0"/>
          </a:p>
          <a:p>
            <a:pPr>
              <a:buFont typeface="Arial" pitchFamily="34" charset="0"/>
              <a:buChar char="•"/>
            </a:pPr>
            <a:endParaRPr lang="el-GR" baseline="0"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34</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3895A5-6727-B447-9821-27AE40BBC100}" type="slidenum">
              <a:rPr lang="en-US" smtClean="0"/>
              <a:t>35</a:t>
            </a:fld>
            <a:endParaRPr lang="en-US"/>
          </a:p>
        </p:txBody>
      </p:sp>
    </p:spTree>
    <p:extLst>
      <p:ext uri="{BB962C8B-B14F-4D97-AF65-F5344CB8AC3E}">
        <p14:creationId xmlns:p14="http://schemas.microsoft.com/office/powerpoint/2010/main" val="116579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l-GR" dirty="0" smtClean="0"/>
              <a:t>Το 2004, μια μελέτη διεξήχθη από τον </a:t>
            </a:r>
            <a:r>
              <a:rPr lang="el-GR" dirty="0" err="1" smtClean="0"/>
              <a:t>Hans</a:t>
            </a:r>
            <a:r>
              <a:rPr lang="el-GR" dirty="0" smtClean="0"/>
              <a:t> </a:t>
            </a:r>
            <a:r>
              <a:rPr lang="el-GR" dirty="0" err="1" smtClean="0"/>
              <a:t>Geyer</a:t>
            </a:r>
            <a:r>
              <a:rPr lang="el-GR" dirty="0" smtClean="0"/>
              <a:t> στη Γερμανία. Αγόρασαν 634 συμπληρώματα και διαπίστωσαν ότι έως και 14,8% ήταν μολυσμένα με ουσίες ντόπινγκ. Σε ορισμένες χώρες ήταν πάνω από 20%. Αυτό είναι περισσότερο από 1 στα 4 ή 5 συμπληρώματα που δοκιμάστηκαν και θα μπορούσαν να έχουν οδηγήσει σε παραβίαση ντόπινγκ. Τώρα, περισσότερα από 15 χρόνια αργότερα, θα περίμενε κανείς ότι η κατάσταση έχει βελτιωθεί.</a:t>
            </a: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36</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37</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38</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39</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40</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46</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47</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4</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48</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49</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50</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51</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l-GR" dirty="0" smtClean="0"/>
              <a:t>Τι είναι η κρεατίνη;</a:t>
            </a:r>
          </a:p>
          <a:p>
            <a:pPr marL="0" indent="0">
              <a:buFont typeface="Arial" panose="020B0604020202020204" pitchFamily="34" charset="0"/>
              <a:buNone/>
            </a:pPr>
            <a:endParaRPr lang="el-GR" dirty="0" smtClean="0"/>
          </a:p>
          <a:p>
            <a:pPr marL="0" indent="0">
              <a:buFont typeface="Arial" panose="020B0604020202020204" pitchFamily="34" charset="0"/>
              <a:buNone/>
            </a:pPr>
            <a:r>
              <a:rPr lang="el-GR" dirty="0" smtClean="0"/>
              <a:t>Η κρεατίνη είναι μια φυσική ένωση που παράγεται στο σώμα από αμινοξέα, αν και μπορεί επίσης να βρεθεί σε τρόφιμα όπως το κόκκινο κρέας και ορισμένα ψάρια. Η κρεατίνη βρίσκεται ως επί το πλείστον στους μύες ως «ελεύθερη» κρεατίνη ή ως </a:t>
            </a:r>
            <a:r>
              <a:rPr lang="el-GR" dirty="0" err="1" smtClean="0"/>
              <a:t>φωσφοκρεατίνη</a:t>
            </a:r>
            <a:r>
              <a:rPr lang="el-GR" dirty="0" smtClean="0"/>
              <a:t>, όπου παίζει ουσιαστικό ρόλο στην άσκηση και την κίνηση (1). Η </a:t>
            </a:r>
            <a:r>
              <a:rPr lang="el-GR" dirty="0" err="1" smtClean="0"/>
              <a:t>φωσφοκρεατίνη</a:t>
            </a:r>
            <a:r>
              <a:rPr lang="el-GR" dirty="0" smtClean="0"/>
              <a:t> είναι υπεύθυνη για τη γρήγορη αποκατάσταση των επιπέδων του ATP στους μυς, το οποίο είναι συχνά γνωστό ως το «ενεργειακό νόμισμα» των κυττάρων. Το ATP διασπάται όταν οι μύες συστέλλονται κατά τη διάρκεια της άσκησης ή άλλης δραστηριότητας, και παρόλο που το σώμα μπορεί να παράγει περισσότερο ATP από πηγές καυσίμου όπως υδατάνθρακες και λίπος, αυτές είναι σχετικά αργές διαδικασίες. Η </a:t>
            </a:r>
            <a:r>
              <a:rPr lang="el-GR" dirty="0" err="1" smtClean="0"/>
              <a:t>φωσφοκρεατίνη</a:t>
            </a:r>
            <a:r>
              <a:rPr lang="el-GR" dirty="0" smtClean="0"/>
              <a:t> παρέχει μια γρήγορη δεξαμενή ενέργειας που επιτρέπει την ταχεία αποκατάσταση του ATP και επομένως καύσιμο για άσκηση υψηλής έντασης. Η κρεατίνη υπάρχει μόνο σε μικρές ποσότητες στο σώμα, αρκετά για να τροφοδοτήσει περίπου 10 δευτερόλεπτα δραστηριότητας υψηλής έντασης (2).Η συμπλήρωση με κρεατίνη αυξάνει την ποσότητα της κρεατίνης στο σώμα έως και 30%. Υπάρχουν πολλοί διαφορετικοί τύποι κρεατίνης που διατίθενται στην αγορά, αλλά η πιο απλή και ερευνημένη μορφή είναι η </a:t>
            </a:r>
            <a:r>
              <a:rPr lang="el-GR" dirty="0" err="1" smtClean="0"/>
              <a:t>μονοϋδρική</a:t>
            </a:r>
            <a:r>
              <a:rPr lang="el-GR" dirty="0" smtClean="0"/>
              <a:t> κρεατίνη. Είναι επίσης το φθηνότερο, καθώς άλλοι τύποι κρεατίνης (όπως ο </a:t>
            </a:r>
            <a:r>
              <a:rPr lang="el-GR" dirty="0" err="1" smtClean="0"/>
              <a:t>αιθυλεστέρας</a:t>
            </a:r>
            <a:r>
              <a:rPr lang="el-GR" dirty="0" smtClean="0"/>
              <a:t> της κρεατίνης ή η υδροχλωρική κρεατίνη) δεν έχουν αποδειχθεί ότι είναι ανώτεροι (3). Η τυπική δόση κρεατίνης είναι 3-5 g την ημέρα. Αν και πολλές από τις πρώτες μελέτες χρησιμοποίησαν «φάσεις φόρτωσης» κρεατίνης 20-30 g την ημέρα για τον γρήγορο κορεσμό των αποθεμάτων, μικρότερες δόσεις είναι εξίσου αποτελεσματικές, αλλά απλώς χρειάζονται λίγο περισσότερο χρόνο για να συσσωρευτούν στο σώμα και να έχουν αποτέλεσμα.</a:t>
            </a: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52</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smtClean="0"/>
              <a:t>Πρακτική </a:t>
            </a:r>
            <a:r>
              <a:rPr lang="el-GR" dirty="0" err="1" smtClean="0"/>
              <a:t>εφαρμογη</a:t>
            </a:r>
            <a:endParaRPr lang="el-GR" dirty="0" smtClean="0"/>
          </a:p>
          <a:p>
            <a:pPr marL="0" indent="0">
              <a:buFont typeface="Arial" panose="020B0604020202020204" pitchFamily="34" charset="0"/>
              <a:buNone/>
            </a:pPr>
            <a:r>
              <a:rPr lang="el-GR" dirty="0" smtClean="0"/>
              <a:t>Οι αθλητές που θέλουν να αυξήσουν την κρεατίνη των μυών και να βελτιώσουν την απόδοση της άσκησης υψηλής έντασης ή των προσαρμογών προπόνησης με αντίσταση θα πρέπει να ακολουθούν είτε το πρωτόκολλο συμπληρωμάτων CM όπως </a:t>
            </a:r>
            <a:r>
              <a:rPr lang="el-GR" dirty="0" err="1" smtClean="0"/>
              <a:t>προτιμούν.Δόση</a:t>
            </a:r>
            <a:r>
              <a:rPr lang="el-GR" dirty="0" smtClean="0"/>
              <a:t> φόρτωσης ακολουθούμενη από δόση συντήρησης:20 g/ημέρα για 5 ημέρες (για γρήγορη αύξηση της μυϊκής κρεατίνης) ακολουθούμενη από 3 έως 5 g/ημέρα (για διατήρηση αυξημένης μυϊκής </a:t>
            </a:r>
            <a:r>
              <a:rPr lang="el-GR" dirty="0" err="1" smtClean="0"/>
              <a:t>κρεατίνης)Χαμηλή</a:t>
            </a:r>
            <a:r>
              <a:rPr lang="el-GR" dirty="0" smtClean="0"/>
              <a:t> δόση:3 έως 5 g/ημέρα για την αύξηση της μυϊκής κρεατίνης πιο αργά (αλλά σε παρόμοιο επίπεδο με το πρωτόκολλο φόρτισης) και στη συνέχεια για τη διατήρηση αυξημένης μυϊκής </a:t>
            </a:r>
            <a:r>
              <a:rPr lang="el-GR" dirty="0" err="1" smtClean="0"/>
              <a:t>κρεατίνης*Για</a:t>
            </a:r>
            <a:r>
              <a:rPr lang="el-GR" dirty="0" smtClean="0"/>
              <a:t> να βελτιώσετε τη γνωστική επεξεργασία ή να ωφελήσετε το </a:t>
            </a:r>
            <a:r>
              <a:rPr lang="el-GR" dirty="0" err="1" smtClean="0"/>
              <a:t>mTBI</a:t>
            </a:r>
            <a:r>
              <a:rPr lang="el-GR" dirty="0" smtClean="0"/>
              <a:t> ακολουθήστε ένα από τα δύο πρωτόκολλα δοσολογίας. Η ακριβής δόση για τη βελτίωση της υγείας του εγκεφάλου δεν είναι γνωστή, αλλά η ασφάλεια αυτών των συνιστώμενων δόσεων έχει μελετηθεί καλά.</a:t>
            </a: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53</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smtClean="0"/>
              <a:t>Σε αύξηση της </a:t>
            </a:r>
            <a:r>
              <a:rPr lang="el-GR" sz="1200" dirty="0" err="1" smtClean="0"/>
              <a:t>εξωκυττάριας</a:t>
            </a:r>
            <a:r>
              <a:rPr lang="el-GR" sz="1200" dirty="0" smtClean="0"/>
              <a:t> ρυθμιστικής ικανότητας βοηθάει στην ικανότητα ενός αθλητή να παράγει ισχύ κατά τη διάρκεια αθλητικών εκδηλώσεων ή περιορίζει την υπερβολική συγκέντρωση ιόντων υδρογόνου.</a:t>
            </a:r>
          </a:p>
          <a:p>
            <a:r>
              <a:rPr lang="el-GR" sz="1100" dirty="0" smtClean="0"/>
              <a:t>Χρήση των συμπληρωμάτων σε αθλήματα υψηλής έντασης τύπου </a:t>
            </a:r>
            <a:r>
              <a:rPr lang="en-US" sz="1100" dirty="0" smtClean="0"/>
              <a:t>sprint</a:t>
            </a:r>
            <a:r>
              <a:rPr lang="el-GR" sz="1100" dirty="0" smtClean="0"/>
              <a:t> (π.χ., ομαδικά και αθλήματα με ρακέτα)</a:t>
            </a:r>
          </a:p>
          <a:p>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54</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l-GR" dirty="0" smtClean="0"/>
              <a:t>Μακροπρόθεσμη φόρτωση με </a:t>
            </a:r>
            <a:r>
              <a:rPr lang="el-GR" dirty="0" err="1" smtClean="0"/>
              <a:t>διττανθρακικά</a:t>
            </a:r>
            <a:r>
              <a:rPr lang="el-GR" dirty="0" smtClean="0"/>
              <a:t> μπορεί να ↑ </a:t>
            </a:r>
            <a:r>
              <a:rPr lang="en-US" dirty="0" smtClean="0"/>
              <a:t>pH </a:t>
            </a:r>
            <a:r>
              <a:rPr lang="el-GR" dirty="0" smtClean="0">
                <a:sym typeface="Symbol" pitchFamily="18" charset="2"/>
              </a:rPr>
              <a:t></a:t>
            </a:r>
            <a:r>
              <a:rPr lang="el-GR" dirty="0" smtClean="0"/>
              <a:t> τα οφέλη διατηρούνται τουλάχιστον για 1μέρα μετά την τελευταία δόση (</a:t>
            </a:r>
            <a:r>
              <a:rPr lang="el-GR" dirty="0" err="1" smtClean="0"/>
              <a:t>McNaughton</a:t>
            </a:r>
            <a:r>
              <a:rPr lang="el-GR" dirty="0" smtClean="0"/>
              <a:t> </a:t>
            </a:r>
            <a:r>
              <a:rPr lang="en-US" i="1" dirty="0" smtClean="0">
                <a:latin typeface="Times New Roman" pitchFamily="18" charset="0"/>
              </a:rPr>
              <a:t>et al.,</a:t>
            </a:r>
            <a:r>
              <a:rPr lang="en-US" dirty="0" smtClean="0">
                <a:latin typeface="Times New Roman" pitchFamily="18" charset="0"/>
              </a:rPr>
              <a:t> </a:t>
            </a:r>
            <a:r>
              <a:rPr lang="el-GR" dirty="0" smtClean="0"/>
              <a:t>2000, </a:t>
            </a:r>
            <a:r>
              <a:rPr lang="el-GR" dirty="0" err="1" smtClean="0"/>
              <a:t>McNaughton</a:t>
            </a:r>
            <a:r>
              <a:rPr lang="el-GR" dirty="0" smtClean="0"/>
              <a:t> </a:t>
            </a:r>
            <a:r>
              <a:rPr lang="en-US" dirty="0" smtClean="0">
                <a:latin typeface="Times New Roman" pitchFamily="18" charset="0"/>
              </a:rPr>
              <a:t>and Thompson</a:t>
            </a:r>
            <a:r>
              <a:rPr lang="el-GR" dirty="0" smtClean="0"/>
              <a:t>,</a:t>
            </a:r>
            <a:r>
              <a:rPr lang="en-US" dirty="0" smtClean="0">
                <a:latin typeface="Times New Roman" pitchFamily="18" charset="0"/>
              </a:rPr>
              <a:t> 2001)</a:t>
            </a:r>
          </a:p>
          <a:p>
            <a:pPr>
              <a:buFont typeface="Wingdings 2" pitchFamily="18" charset="2"/>
              <a:buNone/>
            </a:pPr>
            <a:r>
              <a:rPr lang="en-US" dirty="0" smtClean="0"/>
              <a:t>T</a:t>
            </a:r>
            <a:r>
              <a:rPr lang="el-GR" dirty="0" smtClean="0"/>
              <a:t>ο πρωτόκολλο αυτό μπορεί να είναι προσαρμοστεί για:</a:t>
            </a:r>
          </a:p>
          <a:p>
            <a:pPr algn="just">
              <a:buFont typeface="Wingdings 2" pitchFamily="18" charset="2"/>
              <a:buChar char="¨"/>
            </a:pPr>
            <a:r>
              <a:rPr lang="el-GR" dirty="0" smtClean="0"/>
              <a:t>Αθλητές που αγωνίζονται σε μια σειρά εκδηλώσεων που εκτείνονται σε μια-δυο μέρες</a:t>
            </a:r>
          </a:p>
          <a:p>
            <a:pPr algn="just">
              <a:buNone/>
            </a:pPr>
            <a:r>
              <a:rPr lang="el-GR" dirty="0" smtClean="0"/>
              <a:t> </a:t>
            </a:r>
          </a:p>
          <a:p>
            <a:pPr algn="just">
              <a:buFont typeface="Wingdings 2" pitchFamily="18" charset="2"/>
              <a:buChar char="¨"/>
            </a:pPr>
            <a:r>
              <a:rPr lang="el-GR" dirty="0" smtClean="0"/>
              <a:t>Αθλητές που πάσχουν από γαστρεντερικά προβλήματα μετά την λήψη μεγάλων δόσεων</a:t>
            </a:r>
          </a:p>
          <a:p>
            <a:pPr algn="just">
              <a:buFont typeface="Wingdings 2" pitchFamily="18" charset="2"/>
              <a:buChar char="¨"/>
            </a:pPr>
            <a:endParaRPr lang="el-GR" dirty="0" smtClean="0"/>
          </a:p>
          <a:p>
            <a:pPr marL="0" marR="0" indent="0" algn="just" defTabSz="914400" rtl="0" eaLnBrk="1" fontAlgn="auto" latinLnBrk="0" hangingPunct="1">
              <a:lnSpc>
                <a:spcPct val="100000"/>
              </a:lnSpc>
              <a:spcBef>
                <a:spcPts val="0"/>
              </a:spcBef>
              <a:spcAft>
                <a:spcPts val="0"/>
              </a:spcAft>
              <a:buClrTx/>
              <a:buSzTx/>
              <a:buFont typeface="Wingdings 2" pitchFamily="18" charset="2"/>
              <a:buNone/>
              <a:tabLst/>
              <a:defRPr/>
            </a:pPr>
            <a:r>
              <a:rPr lang="el-GR" dirty="0" smtClean="0"/>
              <a:t>Αθλητές που πάσχουν από γαστρεντερικά προβλήματα μετά την λήψη μεγάλων δόσεων (δόσεις που χρησιμοποιούνται χρόνια μπορούν να κατανεμηθούν μέσα στην ημέρα και να σταματήσουν να δίνονται πριν από τον αγώνα του αθλητή)</a:t>
            </a:r>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55</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 typeface="Wingdings 2" pitchFamily="18" charset="2"/>
              <a:buNone/>
              <a:tabLst/>
              <a:defRPr/>
            </a:pPr>
            <a:r>
              <a:rPr lang="el-GR" dirty="0" smtClean="0"/>
              <a:t>Αν ένας αθλητής έχει επιλεγεί για μια δοκιμή φαρμάκων μπορεί να χρειαστούν  του ή της  ώρες για να επιστρέψει το </a:t>
            </a:r>
            <a:r>
              <a:rPr lang="el-GR" dirty="0" err="1" smtClean="0"/>
              <a:t>pH</a:t>
            </a:r>
            <a:r>
              <a:rPr lang="el-GR" dirty="0" smtClean="0"/>
              <a:t> των ούρων στο εύρος  που θεωρείται αποδεκτό στο πλαίσιο του πρωτόκολλου της  συλλογής του δείγματος. Ο αθλητής μπορεί να χρειαστεί να περιμένει στον χώρο που γίνεται ο έλεγχος ντόπινγκ το δείγμα να γίνει αποδεκτό</a:t>
            </a:r>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56</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57</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5</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58</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smtClean="0"/>
              <a:t>Περίληψη ευρημάτων</a:t>
            </a:r>
          </a:p>
          <a:p>
            <a:pPr marL="0" indent="0">
              <a:buFont typeface="Arial" panose="020B0604020202020204" pitchFamily="34" charset="0"/>
              <a:buNone/>
            </a:pPr>
            <a:endParaRPr lang="el-GR" dirty="0" smtClean="0"/>
          </a:p>
          <a:p>
            <a:pPr marL="0" indent="0">
              <a:buFont typeface="Arial" panose="020B0604020202020204" pitchFamily="34" charset="0"/>
              <a:buNone/>
            </a:pPr>
            <a:r>
              <a:rPr lang="el-GR" dirty="0" smtClean="0"/>
              <a:t>Τα σημαντικά νέα ευρήματα από αυτή τη μελέτη είναι ότι η βραχυπρόθεσμη συμπλήρωση με </a:t>
            </a:r>
            <a:r>
              <a:rPr lang="el-GR" dirty="0" err="1" smtClean="0"/>
              <a:t>κιτρουλίνη</a:t>
            </a:r>
            <a:r>
              <a:rPr lang="el-GR" dirty="0" smtClean="0"/>
              <a:t>: αύξησε </a:t>
            </a:r>
            <a:r>
              <a:rPr lang="el-GR" dirty="0" smtClean="0"/>
              <a:t>το υπόστρωμα </a:t>
            </a:r>
            <a:r>
              <a:rPr lang="el-GR" dirty="0" err="1" smtClean="0"/>
              <a:t>συνθάσης</a:t>
            </a:r>
            <a:r>
              <a:rPr lang="el-GR" dirty="0" smtClean="0"/>
              <a:t> νιτρικού οξειδίου </a:t>
            </a:r>
            <a:r>
              <a:rPr lang="el-GR" dirty="0" smtClean="0"/>
              <a:t>L-</a:t>
            </a:r>
            <a:r>
              <a:rPr lang="el-GR" dirty="0" err="1" smtClean="0"/>
              <a:t>αργινίνη</a:t>
            </a:r>
            <a:r>
              <a:rPr lang="el-GR" dirty="0" smtClean="0"/>
              <a:t> έτεινε </a:t>
            </a:r>
            <a:r>
              <a:rPr lang="el-GR" dirty="0" smtClean="0"/>
              <a:t>να αυξάνει τη συγκέντρωση νιτρώδους πλάσματος, δείκτη παραγωγής μονοξειδίου του </a:t>
            </a:r>
            <a:r>
              <a:rPr lang="el-GR" dirty="0" smtClean="0"/>
              <a:t>αζώτου βελτιωμένη </a:t>
            </a:r>
            <a:r>
              <a:rPr lang="el-GR" dirty="0" smtClean="0"/>
              <a:t>απόδοση άσκησης υψηλής </a:t>
            </a:r>
            <a:r>
              <a:rPr lang="el-GR" dirty="0" smtClean="0"/>
              <a:t>έντασης βελτιωμένη </a:t>
            </a:r>
            <a:r>
              <a:rPr lang="el-GR" dirty="0" smtClean="0"/>
              <a:t>οξυγόνωση των </a:t>
            </a:r>
            <a:r>
              <a:rPr lang="el-GR" dirty="0" err="1" smtClean="0"/>
              <a:t>μυώνο</a:t>
            </a:r>
            <a:r>
              <a:rPr lang="el-GR" dirty="0" smtClean="0"/>
              <a:t> </a:t>
            </a:r>
            <a:r>
              <a:rPr lang="el-GR" dirty="0" err="1" smtClean="0"/>
              <a:t>δήγησε</a:t>
            </a:r>
            <a:r>
              <a:rPr lang="el-GR" dirty="0" smtClean="0"/>
              <a:t> </a:t>
            </a:r>
            <a:r>
              <a:rPr lang="el-GR" dirty="0" smtClean="0"/>
              <a:t>σε ταχύτερη κινητική πρόσληψης οξυγόνου</a:t>
            </a: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59</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64</a:t>
            </a:fld>
            <a:endParaRPr lang="en-US"/>
          </a:p>
        </p:txBody>
      </p:sp>
    </p:spTree>
    <p:extLst>
      <p:ext uri="{BB962C8B-B14F-4D97-AF65-F5344CB8AC3E}">
        <p14:creationId xmlns:p14="http://schemas.microsoft.com/office/powerpoint/2010/main" val="454572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65</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Το</a:t>
            </a:r>
            <a:r>
              <a:rPr lang="el-GR" baseline="0" dirty="0" smtClean="0"/>
              <a:t> β- </a:t>
            </a:r>
            <a:r>
              <a:rPr lang="el-GR" baseline="0" dirty="0" err="1" smtClean="0"/>
              <a:t>υδροξύ</a:t>
            </a:r>
            <a:r>
              <a:rPr lang="el-GR" baseline="0" dirty="0" smtClean="0"/>
              <a:t> β-</a:t>
            </a:r>
            <a:r>
              <a:rPr lang="el-GR" baseline="0" dirty="0" err="1" smtClean="0"/>
              <a:t>μεθυλοβουτυρικό</a:t>
            </a:r>
            <a:r>
              <a:rPr lang="el-GR" baseline="0" dirty="0" smtClean="0"/>
              <a:t> οξύ (ΥΜΒ) είναι ένα προϊόν του βασικού </a:t>
            </a:r>
            <a:r>
              <a:rPr lang="el-GR" baseline="0" dirty="0" err="1" smtClean="0"/>
              <a:t>αμινοξέος</a:t>
            </a:r>
            <a:r>
              <a:rPr lang="el-GR" baseline="0" dirty="0" smtClean="0"/>
              <a:t> </a:t>
            </a:r>
            <a:r>
              <a:rPr lang="el-GR" baseline="0" dirty="0" err="1" smtClean="0"/>
              <a:t>λευκίνη</a:t>
            </a:r>
            <a:r>
              <a:rPr lang="el-GR" baseline="0" dirty="0" smtClean="0"/>
              <a:t>.</a:t>
            </a:r>
          </a:p>
          <a:p>
            <a:r>
              <a:rPr lang="el-GR" baseline="0" dirty="0" smtClean="0"/>
              <a:t>Θεωρείται ότι δρα σαν </a:t>
            </a:r>
            <a:r>
              <a:rPr lang="el-GR" baseline="0" dirty="0" err="1" smtClean="0"/>
              <a:t>αντικαταβολικός</a:t>
            </a:r>
            <a:r>
              <a:rPr lang="el-GR" baseline="0" dirty="0" smtClean="0"/>
              <a:t> παράγοντας, μειώνοντας τον πρωτεϊνικό καταβολισμό και την κυτταρική βλάβη σε υψηλής έντασης άσκηση συνιστώμενη δόση είναι 3 </a:t>
            </a:r>
            <a:r>
              <a:rPr lang="el-GR" baseline="0" dirty="0" err="1" smtClean="0"/>
              <a:t>γρ</a:t>
            </a:r>
            <a:r>
              <a:rPr lang="el-GR" baseline="0" dirty="0" smtClean="0"/>
              <a:t>. την ημέρα διαιρεμένα σε τρείς δόσεις του ενός γραμμαρίου.</a:t>
            </a:r>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66</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l-GR" dirty="0" smtClean="0"/>
              <a:t>Η</a:t>
            </a:r>
            <a:r>
              <a:rPr lang="el-GR" baseline="0" dirty="0" smtClean="0"/>
              <a:t> χρήση του ΥΜΒ θεωρείται ότι μειώνει τον πρωτεϊνικό καταβολισμό που σχετίζεται με &lt;&lt;βαριά&gt;&gt; μορφής άσκηση , ενισχύοντας έτσι το μέγεθος των μυών και την δύναμη , προωθεί την μείωση λίπους και μετριάζει την μυϊκή βλάβη που προκύπτει από την άσκηση.</a:t>
            </a:r>
          </a:p>
          <a:p>
            <a:pPr algn="just"/>
            <a:r>
              <a:rPr lang="el-GR" baseline="0" dirty="0" smtClean="0"/>
              <a:t>Μια θεωρία υποστηρίζει ότι τα συμπληρώματα ΥΜΒ μπορεί να φανούν χρήσιμα στα αρχικά στάδια ενός προπονητικού προγράμματος ή σε αγύμναστα άτομα που υπόκειντο σε άσκηση αντίστασης , δηλαδή όταν είναι εφικτή η μείωση της μεγάλης </a:t>
            </a:r>
            <a:r>
              <a:rPr lang="el-GR" baseline="0" dirty="0" err="1" smtClean="0"/>
              <a:t>καταβολικής</a:t>
            </a:r>
            <a:r>
              <a:rPr lang="el-GR" baseline="0" dirty="0" smtClean="0"/>
              <a:t> απάντησης ή ζημίας που προκύπτει από την ασυνήθιστη </a:t>
            </a:r>
            <a:r>
              <a:rPr lang="el-GR" baseline="0" dirty="0" err="1" smtClean="0"/>
              <a:t>άσκηση.Ωστόσο</a:t>
            </a:r>
            <a:r>
              <a:rPr lang="el-GR" baseline="0" dirty="0" smtClean="0"/>
              <a:t> , έχει προταθεί ότι μόλις </a:t>
            </a:r>
            <a:r>
              <a:rPr lang="el-GR" baseline="0" dirty="0" err="1" smtClean="0"/>
              <a:t>επιτευθεί</a:t>
            </a:r>
            <a:r>
              <a:rPr lang="el-GR" baseline="0" dirty="0" smtClean="0"/>
              <a:t> προσαρμογή στην άσκηση τα συμπληρώματα ΥΜΒ δεν παρέχουν επιπρόσθετα οφέλη.</a:t>
            </a:r>
          </a:p>
          <a:p>
            <a:pPr algn="just"/>
            <a:r>
              <a:rPr lang="el-GR" baseline="0" dirty="0" smtClean="0"/>
              <a:t>Μια πρόσφατη μετά- ανάλυση των υπαρχόντων ερευνών έδειξε ότι η συνολική επίδραση των συμπληρωμάτων ΥΜΒ είναι μια μικρή αύξηση της μυϊκής μάζας και δύναμης, όταν συνδυάζεται με άσκηση αντίστασης.</a:t>
            </a:r>
          </a:p>
          <a:p>
            <a:pPr algn="just"/>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67</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68</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l-GR" dirty="0" smtClean="0"/>
              <a:t>Το β-</a:t>
            </a:r>
            <a:r>
              <a:rPr lang="el-GR" dirty="0" err="1" smtClean="0"/>
              <a:t>υδροξυ</a:t>
            </a:r>
            <a:r>
              <a:rPr lang="el-GR" dirty="0" smtClean="0"/>
              <a:t>-β-</a:t>
            </a:r>
            <a:r>
              <a:rPr lang="el-GR" dirty="0" err="1" smtClean="0"/>
              <a:t>μεθυλοβουτυρικ</a:t>
            </a:r>
            <a:r>
              <a:rPr lang="el-GR" dirty="0" smtClean="0"/>
              <a:t>ό (ή HMB) είναι ένα δημοφιλές συμπλήρωμα μυϊκής ανάπτυξης. Το HMB είναι ένας μεταβολίτης που προέρχεται από το απαραίτητο </a:t>
            </a:r>
            <a:r>
              <a:rPr lang="el-GR" dirty="0" err="1" smtClean="0"/>
              <a:t>αμινοξύ</a:t>
            </a:r>
            <a:r>
              <a:rPr lang="el-GR" dirty="0" smtClean="0"/>
              <a:t> </a:t>
            </a:r>
            <a:r>
              <a:rPr lang="el-GR" dirty="0" err="1" smtClean="0"/>
              <a:t>λευκίνη</a:t>
            </a:r>
            <a:r>
              <a:rPr lang="el-GR" dirty="0" smtClean="0"/>
              <a:t>. Μερικές μελέτες έχουν προτείνει ότι το HMB είναι μια αναβολική ένωση που αυξάνει την οικοδόμηση των μυών μετά από προπόνηση με άσκηση με αντίσταση και βελτιώνει την </a:t>
            </a:r>
            <a:r>
              <a:rPr lang="el-GR" dirty="0" err="1" smtClean="0"/>
              <a:t>άλιπη</a:t>
            </a:r>
            <a:r>
              <a:rPr lang="el-GR" dirty="0" smtClean="0"/>
              <a:t> μάζα σώματος. Υπάρχουν επίσης ισχυρισμοί ότι μειώνει τη λιπώδη μάζα παράλληλα με την αύξηση της μυϊκής μάζας. Ένας περαιτέρω ισχυρισμός είναι ότι το HMB αυξάνει τη μυϊκή δύναμη μετά από προπόνηση με άσκηση με αντίσταση. Αλλά πόσο ισχυρή είναι αυτή η απόδειξη; Το HMB έχει πραγματικά όλα αυτά τα αποτελέσματα ή είναι σε μεγάλο βαθμό διαφημιστική εκστρατεία;</a:t>
            </a: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69</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70</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71</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3895A5-6727-B447-9821-27AE40BBC100}" type="slidenum">
              <a:rPr lang="en-US" smtClean="0"/>
              <a:t>6</a:t>
            </a:fld>
            <a:endParaRPr lang="en-US"/>
          </a:p>
        </p:txBody>
      </p:sp>
    </p:spTree>
    <p:extLst>
      <p:ext uri="{BB962C8B-B14F-4D97-AF65-F5344CB8AC3E}">
        <p14:creationId xmlns:p14="http://schemas.microsoft.com/office/powerpoint/2010/main" val="2192910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72</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73</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smtClean="0"/>
              <a:t>Τι είναι τα </a:t>
            </a:r>
            <a:r>
              <a:rPr lang="el-GR" dirty="0" err="1" smtClean="0"/>
              <a:t>προβιοτικά;Οι</a:t>
            </a:r>
            <a:r>
              <a:rPr lang="el-GR" dirty="0" smtClean="0"/>
              <a:t> πλούσιες σε </a:t>
            </a:r>
            <a:r>
              <a:rPr lang="el-GR" dirty="0" err="1" smtClean="0"/>
              <a:t>προβιοτικά</a:t>
            </a:r>
            <a:r>
              <a:rPr lang="el-GR" dirty="0" smtClean="0"/>
              <a:t> τρόφιμα και συμπληρώματα περιέχουν μη παθογόνα βακτήρια που αποικίζουν το έντερο και μπορούν δυνητικά να αποφέρουν ποικίλα οφέλη για την υγεία που περιλαμβάνουν μειωμένη συχνότητα εμφάνισης αναπνευστικών και γαστρεντερικών ασθενειών. Υπάρχουν διάφοροι πιθανοί τρόποι με τους οποίους τα </a:t>
            </a:r>
            <a:r>
              <a:rPr lang="el-GR" dirty="0" err="1" smtClean="0"/>
              <a:t>προβιοτικά</a:t>
            </a:r>
            <a:r>
              <a:rPr lang="el-GR" dirty="0" smtClean="0"/>
              <a:t> μπορούν να δράσουν για να παράγουν αυτά τα αποτελέσματα. Με την ανάπτυξη και τον μεταβολισμό τους, τα </a:t>
            </a:r>
            <a:r>
              <a:rPr lang="el-GR" dirty="0" err="1" smtClean="0"/>
              <a:t>προβιοτικά</a:t>
            </a:r>
            <a:r>
              <a:rPr lang="el-GR" dirty="0" smtClean="0"/>
              <a:t> βοηθούν στην αναστολή της ανάπτυξης άλλων βακτηρίων, αντιγόνων, τοξινών και καρκινογόνων ουσιών στο έντερο και μειώνουν τις δυνητικά επιβλαβείς επιπτώσεις. Τα </a:t>
            </a:r>
            <a:r>
              <a:rPr lang="el-GR" dirty="0" err="1" smtClean="0"/>
              <a:t>προβιοτικά</a:t>
            </a:r>
            <a:r>
              <a:rPr lang="el-GR" dirty="0" smtClean="0"/>
              <a:t> μπορούν επίσης να επηρεάσουν τη λειτουργία του ανοσοποιητικού μέσω αλληλεπίδρασης με κύτταρα του ανοσοποιητικού που σχετίζονται με το έντερο. Τα </a:t>
            </a:r>
            <a:r>
              <a:rPr lang="el-GR" dirty="0" err="1" smtClean="0"/>
              <a:t>προβιοτικά</a:t>
            </a:r>
            <a:r>
              <a:rPr lang="el-GR" dirty="0" smtClean="0"/>
              <a:t> βρίσκονται σε πολλά τρόφιμα, ιδιαίτερα στα γαλακτοκομικά προϊόντα όπως το γάλα, το γιαούρτι και το τυρί, αν και οι συγκεντρώσεις είναι σχετικά χαμηλές. Κατά συνέπεια, υπάρχει εκτεταμένο ενδιαφέρον για τη χρήση </a:t>
            </a:r>
            <a:r>
              <a:rPr lang="el-GR" dirty="0" err="1" smtClean="0"/>
              <a:t>προβιοτικών</a:t>
            </a:r>
            <a:r>
              <a:rPr lang="el-GR" dirty="0" smtClean="0"/>
              <a:t> συμπληρωμάτων τόσο στη γενική όσο και στην αθλητική κοινότητα.</a:t>
            </a: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74</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75</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l-GR" dirty="0" smtClean="0"/>
              <a:t>Το ιχθυέλαιο είναι μια διατροφική πηγή ωμέγα-3 λιπαρών οξέων που έχουν συνδεθεί με διάφορες επιπτώσεις στην υγεία. Τα ωμέγα-3 λιπαρά οξέα παίζουν ρόλο σε πολλές διαδικασίες στο σώμα και γενικά θεωρείται ότι η υψηλότερη πρόσληψη θα είναι ευεργετική.</a:t>
            </a: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76</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 typeface="Wingdings 2" pitchFamily="18" charset="2"/>
              <a:buNone/>
              <a:tabLst/>
              <a:defRPr/>
            </a:pPr>
            <a:r>
              <a:rPr lang="el-GR" dirty="0" smtClean="0"/>
              <a:t>Σε αντίθεση με το έντερο του ενήλικου, το έντερο του μωρού έχει "διαρροές" στις συνδέσεις που του επιτρέπουν να απορροφάει πρωτεΐνες όπως οι </a:t>
            </a:r>
            <a:r>
              <a:rPr lang="el-GR" dirty="0" err="1" smtClean="0"/>
              <a:t>ανοσοσφαιρίνες</a:t>
            </a:r>
            <a:r>
              <a:rPr lang="el-GR" dirty="0" smtClean="0"/>
              <a:t>, αναπτύσσοντας έτσι την </a:t>
            </a:r>
            <a:r>
              <a:rPr lang="el-GR" dirty="0" err="1" smtClean="0"/>
              <a:t>ανοσοεπάρκεια</a:t>
            </a:r>
            <a:r>
              <a:rPr lang="el-GR" dirty="0" smtClean="0"/>
              <a:t> που απαιτούνται για να επιβιώσει του εκτός της μήτρας.</a:t>
            </a:r>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77</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78</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 μελέτη των </a:t>
            </a:r>
            <a:r>
              <a:rPr lang="en-US" dirty="0" err="1" smtClean="0">
                <a:latin typeface="Times New Roman" pitchFamily="18" charset="0"/>
              </a:rPr>
              <a:t>Mero</a:t>
            </a:r>
            <a:r>
              <a:rPr lang="en-US" dirty="0" smtClean="0">
                <a:latin typeface="Times New Roman" pitchFamily="18" charset="0"/>
              </a:rPr>
              <a:t> </a:t>
            </a:r>
            <a:r>
              <a:rPr lang="en-US" i="1" dirty="0" smtClean="0">
                <a:latin typeface="Times New Roman" pitchFamily="18" charset="0"/>
              </a:rPr>
              <a:t>et al</a:t>
            </a:r>
            <a:r>
              <a:rPr lang="el-GR" dirty="0" smtClean="0"/>
              <a:t>.,2005 που περιλάμβανε τη μέτρηση του μεταβολισμού των πρωτεϊνών μετά από προπόνηση αντίστασης βρέθηκε ότι το συμπλήρωμα με πρωτόγαλα απέτυχε να ενισχύσει την καθαρή πρωτεΐνη κατά τη διάρκεια της ανάκαμψης, παρά το αυξημένο επίπεδο των απαραίτητων αμινοξέων στο πλάσμα.</a:t>
            </a:r>
          </a:p>
          <a:p>
            <a:r>
              <a:rPr lang="en-US" dirty="0" smtClean="0">
                <a:latin typeface="Times New Roman" pitchFamily="18" charset="0"/>
              </a:rPr>
              <a:t>M</a:t>
            </a:r>
            <a:r>
              <a:rPr lang="el-GR" dirty="0" err="1" smtClean="0"/>
              <a:t>ια</a:t>
            </a:r>
            <a:r>
              <a:rPr lang="el-GR" dirty="0" smtClean="0"/>
              <a:t> αναθεώρηση των ημερολογίων που κρατήθηκαν από τους συμμετέχοντες στις οκτώ εβδομάδες δοκιμών με χρήση συμπληρωμάτων πρωτόγαλα, ανέφερε ότι τα αποτελέσματα της θεραπείας είχαν λιγότερα αυτό-αναφερθείσα επεισόδια λοιμώξεων του ανώτερου αναπνευστικού από ό, τι αναφέρθηκε από τους συμμετέχοντες ασθενείς που έλαβαν εικονικό συμπλήρωμα (</a:t>
            </a:r>
            <a:r>
              <a:rPr lang="en-US" dirty="0" err="1" smtClean="0">
                <a:latin typeface="Times New Roman" pitchFamily="18" charset="0"/>
              </a:rPr>
              <a:t>Brinkworth</a:t>
            </a:r>
            <a:r>
              <a:rPr lang="en-US" dirty="0" smtClean="0">
                <a:latin typeface="Times New Roman" pitchFamily="18" charset="0"/>
              </a:rPr>
              <a:t> and Buckley</a:t>
            </a:r>
            <a:r>
              <a:rPr lang="el-GR" dirty="0" smtClean="0"/>
              <a:t> 2003). Ωστόσο, καμία διαφορά στα συμπτώματα του ανώτερου αναπνευστικού συστήματος δεν βρέθηκε στη χρήση  των συμπληρωμάτων για πάνω από 12 εβδομάδες με εικονικό φάρμακο ή πρωτόγαλα σε δρομείς αποστάσεων (</a:t>
            </a:r>
            <a:r>
              <a:rPr lang="en-US" dirty="0" smtClean="0">
                <a:latin typeface="Times New Roman" pitchFamily="18" charset="0"/>
              </a:rPr>
              <a:t>Crooks </a:t>
            </a:r>
            <a:r>
              <a:rPr lang="en-US" i="1" dirty="0" smtClean="0">
                <a:latin typeface="Times New Roman" pitchFamily="18" charset="0"/>
              </a:rPr>
              <a:t>et al</a:t>
            </a:r>
            <a:r>
              <a:rPr lang="el-GR" dirty="0" smtClean="0"/>
              <a:t>., 2006).</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Σε ορισμένες (</a:t>
            </a:r>
            <a:r>
              <a:rPr lang="en-US" dirty="0" smtClean="0">
                <a:latin typeface="Times New Roman" pitchFamily="18" charset="0"/>
              </a:rPr>
              <a:t>Crooks </a:t>
            </a:r>
            <a:r>
              <a:rPr lang="en-US" i="1" dirty="0" smtClean="0">
                <a:latin typeface="Times New Roman" pitchFamily="18" charset="0"/>
              </a:rPr>
              <a:t>et al</a:t>
            </a:r>
            <a:r>
              <a:rPr lang="el-GR" i="1" dirty="0" smtClean="0"/>
              <a:t>.,</a:t>
            </a:r>
            <a:r>
              <a:rPr lang="el-GR" dirty="0" smtClean="0"/>
              <a:t> 2006, </a:t>
            </a:r>
            <a:r>
              <a:rPr lang="en-US" dirty="0" err="1" smtClean="0">
                <a:latin typeface="Times New Roman" pitchFamily="18" charset="0"/>
              </a:rPr>
              <a:t>Mero</a:t>
            </a:r>
            <a:r>
              <a:rPr lang="en-US" dirty="0" smtClean="0">
                <a:latin typeface="Times New Roman" pitchFamily="18" charset="0"/>
              </a:rPr>
              <a:t> </a:t>
            </a:r>
            <a:r>
              <a:rPr lang="en-US" i="1" dirty="0" smtClean="0">
                <a:latin typeface="Times New Roman" pitchFamily="18" charset="0"/>
              </a:rPr>
              <a:t>et al</a:t>
            </a:r>
            <a:r>
              <a:rPr lang="el-GR" dirty="0" smtClean="0"/>
              <a:t>., 2002), αλλά όχι όλες τις μελέτες (</a:t>
            </a:r>
            <a:r>
              <a:rPr lang="en-US" dirty="0" err="1" smtClean="0">
                <a:latin typeface="Times New Roman" pitchFamily="18" charset="0"/>
              </a:rPr>
              <a:t>Mero</a:t>
            </a:r>
            <a:r>
              <a:rPr lang="en-US" dirty="0" smtClean="0">
                <a:latin typeface="Times New Roman" pitchFamily="18" charset="0"/>
              </a:rPr>
              <a:t> </a:t>
            </a:r>
            <a:r>
              <a:rPr lang="en-US" i="1" dirty="0" smtClean="0">
                <a:latin typeface="Times New Roman" pitchFamily="18" charset="0"/>
              </a:rPr>
              <a:t>et al</a:t>
            </a:r>
            <a:r>
              <a:rPr lang="el-GR" dirty="0" smtClean="0"/>
              <a:t>., 1997) έχει αναφερθεί ότι το συμπλήρωμα με πρωτόγαλα αυξάνει την </a:t>
            </a:r>
            <a:r>
              <a:rPr lang="el-GR" dirty="0" err="1" smtClean="0"/>
              <a:t>ανοσοσφαιρίνη</a:t>
            </a:r>
            <a:r>
              <a:rPr lang="el-GR" dirty="0" smtClean="0"/>
              <a:t> των σιελογόνων. </a:t>
            </a:r>
          </a:p>
          <a:p>
            <a:endParaRPr lang="el-GR" dirty="0" smtClean="0"/>
          </a:p>
          <a:p>
            <a:endParaRPr lang="el-GR" dirty="0" smtClean="0"/>
          </a:p>
          <a:p>
            <a:endParaRPr lang="el-GR" dirty="0" smtClean="0"/>
          </a:p>
          <a:p>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79</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itchFamily="2" charset="2"/>
              <a:buChar char="§"/>
            </a:pPr>
            <a:r>
              <a:rPr lang="el-GR" dirty="0" smtClean="0"/>
              <a:t>Όταν προσλαμβάνεται η </a:t>
            </a:r>
            <a:r>
              <a:rPr lang="el-GR" dirty="0" err="1" smtClean="0"/>
              <a:t>γλυκερόλη</a:t>
            </a:r>
            <a:r>
              <a:rPr lang="el-GR" dirty="0" smtClean="0"/>
              <a:t> απορροφάται ταχέως και κατανέμονται σε όλα τα  τμήματα του σώματος, μέχρι να  αποβληθεί σταδιακά μέσα στις επόμενες 24 - 48ώρες</a:t>
            </a:r>
          </a:p>
          <a:p>
            <a:pPr>
              <a:lnSpc>
                <a:spcPct val="80000"/>
              </a:lnSpc>
              <a:spcBef>
                <a:spcPct val="0"/>
              </a:spcBef>
              <a:buFont typeface="Wingdings" pitchFamily="2" charset="2"/>
              <a:buChar char="§"/>
            </a:pPr>
            <a:r>
              <a:rPr lang="el-GR" dirty="0" smtClean="0"/>
              <a:t>Το πρωτόκολλο λέει ότι δίνεται 1 με 1,5</a:t>
            </a:r>
            <a:r>
              <a:rPr lang="en-US" dirty="0" smtClean="0">
                <a:latin typeface="Times New Roman" pitchFamily="18" charset="0"/>
              </a:rPr>
              <a:t>gr</a:t>
            </a:r>
            <a:r>
              <a:rPr lang="el-GR" dirty="0" smtClean="0"/>
              <a:t> </a:t>
            </a:r>
            <a:r>
              <a:rPr lang="el-GR" dirty="0" err="1" smtClean="0"/>
              <a:t>γλυκερόλης</a:t>
            </a:r>
            <a:r>
              <a:rPr lang="el-GR" dirty="0" smtClean="0"/>
              <a:t> ανά κιλό σωματικού βάρους, που καταναλώνεται σε 2 ώρες με την πρόσληψη 25 έως 35ml υγρών ανά κιλό σωματικού βάρους.</a:t>
            </a:r>
          </a:p>
          <a:p>
            <a:pPr>
              <a:lnSpc>
                <a:spcPct val="80000"/>
              </a:lnSpc>
              <a:spcBef>
                <a:spcPct val="0"/>
              </a:spcBef>
              <a:buFont typeface="Wingdings" pitchFamily="2" charset="2"/>
              <a:buChar char="§"/>
            </a:pPr>
            <a:r>
              <a:rPr lang="el-GR" dirty="0" smtClean="0"/>
              <a:t>Η </a:t>
            </a:r>
            <a:r>
              <a:rPr lang="el-GR" dirty="0" err="1" smtClean="0"/>
              <a:t>γλυκερόλη</a:t>
            </a:r>
            <a:r>
              <a:rPr lang="el-GR" dirty="0" smtClean="0"/>
              <a:t> ασκεί μια συγκέντρωση ή οσμωτική επίδραση που επιτρέπει στο σώμα να διατηρήσει προσωρινά επιπλέον υγρά που καταναλώνονται ταυτόχρονα με τη </a:t>
            </a:r>
            <a:r>
              <a:rPr lang="el-GR" dirty="0" err="1" smtClean="0"/>
              <a:t>γλυκερόλη</a:t>
            </a:r>
            <a:r>
              <a:rPr lang="el-GR" dirty="0" smtClean="0"/>
              <a:t>. </a:t>
            </a:r>
          </a:p>
          <a:p>
            <a:pPr>
              <a:lnSpc>
                <a:spcPct val="80000"/>
              </a:lnSpc>
              <a:spcBef>
                <a:spcPct val="0"/>
              </a:spcBef>
              <a:buFont typeface="Wingdings" pitchFamily="2" charset="2"/>
              <a:buChar char="§"/>
            </a:pPr>
            <a:r>
              <a:rPr lang="el-GR" dirty="0" smtClean="0"/>
              <a:t>Μελέτες δείχνουν γενικά ότι ~ 600ml υγρού μπορεί να διατηρηθεί και να είναι πιο αποτελεσματική από τη φόρτωση του νερού και μόνο.</a:t>
            </a:r>
          </a:p>
          <a:p>
            <a:pPr>
              <a:spcBef>
                <a:spcPct val="0"/>
              </a:spcBef>
            </a:pPr>
            <a:endParaRPr lang="el-GR" dirty="0" smtClean="0"/>
          </a:p>
          <a:p>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80</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 typeface="Wingdings 2" pitchFamily="18" charset="2"/>
              <a:buNone/>
              <a:tabLst/>
              <a:defRPr/>
            </a:pPr>
            <a:r>
              <a:rPr lang="el-GR" dirty="0" smtClean="0"/>
              <a:t>Η </a:t>
            </a:r>
            <a:r>
              <a:rPr lang="el-GR" dirty="0" err="1" smtClean="0"/>
              <a:t>γλυκερόλη</a:t>
            </a:r>
            <a:r>
              <a:rPr lang="el-GR" dirty="0" smtClean="0"/>
              <a:t> μπορεί να παρέχει </a:t>
            </a:r>
            <a:r>
              <a:rPr lang="el-GR" dirty="0" err="1" smtClean="0"/>
              <a:t>υπερ</a:t>
            </a:r>
            <a:r>
              <a:rPr lang="el-GR" dirty="0" smtClean="0"/>
              <a:t>-ενυδάτωση σε μια προπόνηση αντοχής ή ανταγωνιστικά σε θερμό περιβάλλον με υγρασία, όπου η υπερβολική απώλεια υγρών δεν μπορεί να αντικατασταθεί επαρκώς κατά τη διάρκεια της άσκησης </a:t>
            </a:r>
          </a:p>
          <a:p>
            <a:pPr algn="just">
              <a:buFont typeface="Wingdings 2" pitchFamily="18" charset="2"/>
              <a:buNone/>
            </a:pPr>
            <a:endParaRPr lang="el-GR" dirty="0" smtClean="0"/>
          </a:p>
          <a:p>
            <a:pPr>
              <a:spcBef>
                <a:spcPct val="0"/>
              </a:spcBef>
              <a:buFont typeface="Wingdings" pitchFamily="2" charset="2"/>
              <a:buChar char="§"/>
            </a:pPr>
            <a:r>
              <a:rPr lang="el-GR" dirty="0" smtClean="0"/>
              <a:t>Μελέτες για την επίδραση στην θερμορύθμιση και τις επιδόσεις έχουν δώσει ανάμεικτα αποτελέσματα, αλλά μερικές που έχουν πραγματοποιηθεί με ζέστη από το άρτια εκπαιδευμένους αθλητές έχουν δείξει οφέλη. </a:t>
            </a:r>
          </a:p>
          <a:p>
            <a:pPr>
              <a:spcBef>
                <a:spcPct val="0"/>
              </a:spcBef>
              <a:buFont typeface="Wingdings" pitchFamily="2" charset="2"/>
              <a:buChar char="§"/>
            </a:pPr>
            <a:r>
              <a:rPr lang="el-GR" dirty="0" smtClean="0"/>
              <a:t>Η αποτελεσματικότητα μπορεί να εξαρτάται από τις περιβαλλοντικές συνθήκες, την κατάρτιση και τον ανταγωνισμό.</a:t>
            </a:r>
          </a:p>
          <a:p>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81</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D7EC11-17CF-D74D-86B3-842A85F880D4}" type="slidenum">
              <a:rPr lang="en-US" smtClean="0"/>
              <a:t>7</a:t>
            </a:fld>
            <a:endParaRPr lang="en-US"/>
          </a:p>
        </p:txBody>
      </p:sp>
    </p:spTree>
    <p:extLst>
      <p:ext uri="{BB962C8B-B14F-4D97-AF65-F5344CB8AC3E}">
        <p14:creationId xmlns:p14="http://schemas.microsoft.com/office/powerpoint/2010/main" val="17134800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 typeface="Wingdings" pitchFamily="2" charset="2"/>
              <a:buChar char="§"/>
            </a:pPr>
            <a:r>
              <a:rPr lang="el-GR" dirty="0" smtClean="0"/>
              <a:t>Μερικές παρενέργειες που έχουν σημειωθεί σε άτομα, συμπεριλαμβάνουν:</a:t>
            </a:r>
          </a:p>
          <a:p>
            <a:pPr>
              <a:spcBef>
                <a:spcPct val="0"/>
              </a:spcBef>
              <a:buFont typeface="Wingdings 2" pitchFamily="18" charset="2"/>
              <a:buNone/>
            </a:pPr>
            <a:r>
              <a:rPr lang="el-GR" dirty="0" smtClean="0"/>
              <a:t>     - πονοκεφάλους      </a:t>
            </a:r>
          </a:p>
          <a:p>
            <a:pPr>
              <a:spcBef>
                <a:spcPct val="0"/>
              </a:spcBef>
              <a:buFont typeface="Wingdings 2" pitchFamily="18" charset="2"/>
              <a:buNone/>
            </a:pPr>
            <a:r>
              <a:rPr lang="el-GR" dirty="0" smtClean="0"/>
              <a:t>     - γαστρεντερικά προβλήματα, ιδιαίτερα όταν η </a:t>
            </a:r>
            <a:r>
              <a:rPr lang="el-GR" dirty="0" err="1" smtClean="0"/>
              <a:t>γλυκερόλη</a:t>
            </a:r>
            <a:r>
              <a:rPr lang="el-GR" dirty="0" smtClean="0"/>
              <a:t> καταναλώνεται μετά από ένα γεύμα.</a:t>
            </a:r>
          </a:p>
          <a:p>
            <a:pPr>
              <a:spcBef>
                <a:spcPct val="0"/>
              </a:spcBef>
              <a:buFont typeface="Wingdings 2" pitchFamily="18" charset="2"/>
              <a:buNone/>
            </a:pPr>
            <a:endParaRPr lang="el-GR" dirty="0" smtClean="0"/>
          </a:p>
          <a:p>
            <a:pPr>
              <a:spcBef>
                <a:spcPct val="0"/>
              </a:spcBef>
              <a:buFont typeface="Wingdings" pitchFamily="2" charset="2"/>
              <a:buChar char="§"/>
            </a:pPr>
            <a:r>
              <a:rPr lang="el-GR" dirty="0" smtClean="0"/>
              <a:t>Πειραματισμός χρειάζεται για να εξασφαλιστεί ότι οι επιδόσεις δεν θα επηρεάζονται από την επιπλέον σωματική μάζα που αποδίδεται στη φόρτωση του νερού </a:t>
            </a:r>
          </a:p>
          <a:p>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82</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 </a:t>
            </a:r>
            <a:r>
              <a:rPr lang="el-GR" dirty="0" err="1" smtClean="0"/>
              <a:t>γλουταμίνη</a:t>
            </a:r>
            <a:r>
              <a:rPr lang="el-GR" baseline="0" dirty="0" smtClean="0"/>
              <a:t> είναι ένα </a:t>
            </a:r>
            <a:r>
              <a:rPr lang="el-GR" baseline="0" dirty="0" err="1" smtClean="0"/>
              <a:t>αμινοξύ</a:t>
            </a:r>
            <a:r>
              <a:rPr lang="el-GR" baseline="0" dirty="0" smtClean="0"/>
              <a:t> το οποίο παρέχει μια σημαντική πηγή ενέργειας στα ανοσοποιητικά </a:t>
            </a:r>
            <a:r>
              <a:rPr lang="el-GR" baseline="0" dirty="0" err="1" smtClean="0"/>
              <a:t>κύτταρα.Παίζει</a:t>
            </a:r>
            <a:r>
              <a:rPr lang="el-GR" baseline="0" dirty="0" smtClean="0"/>
              <a:t> σημαντικό ρόλο στο μεταβολισμό των πρωτεϊνών , έχοντας μερικές φορές </a:t>
            </a:r>
            <a:r>
              <a:rPr lang="el-GR" baseline="0" dirty="0" err="1" smtClean="0"/>
              <a:t>αντιπρωτεολυτική</a:t>
            </a:r>
            <a:r>
              <a:rPr lang="el-GR" baseline="0" dirty="0" smtClean="0"/>
              <a:t> δράση αντισταθμίζοντας τις </a:t>
            </a:r>
            <a:r>
              <a:rPr lang="el-GR" baseline="0" dirty="0" err="1" smtClean="0"/>
              <a:t>καταβολικές</a:t>
            </a:r>
            <a:r>
              <a:rPr lang="el-GR" baseline="0" dirty="0" smtClean="0"/>
              <a:t> συνέπειες των </a:t>
            </a:r>
            <a:r>
              <a:rPr lang="el-GR" baseline="0" dirty="0" err="1" smtClean="0"/>
              <a:t>γλυκορτικοειδών</a:t>
            </a:r>
            <a:r>
              <a:rPr lang="el-GR" baseline="0" dirty="0" smtClean="0"/>
              <a:t> ορμονών.</a:t>
            </a:r>
          </a:p>
          <a:p>
            <a:r>
              <a:rPr lang="el-GR" baseline="0" dirty="0" smtClean="0"/>
              <a:t>Παλαιότερες μελέτες αναγνώριζαν τα χαμηλά επίπεδα </a:t>
            </a:r>
            <a:r>
              <a:rPr lang="el-GR" baseline="0" dirty="0" err="1" smtClean="0"/>
              <a:t>γλουταμίνης</a:t>
            </a:r>
            <a:r>
              <a:rPr lang="el-GR" baseline="0" dirty="0" smtClean="0"/>
              <a:t>  στο πλάσμα, στους αθλητές σαν δείκτη υπερβολικής άσκησης και κόπωσης</a:t>
            </a:r>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83</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 </a:t>
            </a:r>
            <a:r>
              <a:rPr lang="el-GR" dirty="0" err="1" smtClean="0"/>
              <a:t>ριβόζη</a:t>
            </a:r>
            <a:r>
              <a:rPr lang="el-GR" baseline="0" dirty="0" smtClean="0"/>
              <a:t> είναι μια </a:t>
            </a:r>
            <a:r>
              <a:rPr lang="el-GR" baseline="0" dirty="0" err="1" smtClean="0"/>
              <a:t>πεντόζη</a:t>
            </a:r>
            <a:r>
              <a:rPr lang="el-GR" baseline="0" dirty="0" smtClean="0"/>
              <a:t> δηλαδή μια ένωση με πέντε άνθρακες, οποία συναντάται σε φυσική μορφή στη δίαιτα </a:t>
            </a:r>
            <a:r>
              <a:rPr lang="el-GR" baseline="0" dirty="0" err="1" smtClean="0"/>
              <a:t>μας.Συμμετέχει</a:t>
            </a:r>
            <a:r>
              <a:rPr lang="el-GR" baseline="0" dirty="0" smtClean="0"/>
              <a:t> στη σύνθεση του </a:t>
            </a:r>
            <a:r>
              <a:rPr lang="en-US" baseline="0" dirty="0" smtClean="0"/>
              <a:t>DNA,RNA</a:t>
            </a:r>
            <a:r>
              <a:rPr lang="el-GR" baseline="0" dirty="0" smtClean="0"/>
              <a:t> και των </a:t>
            </a:r>
            <a:r>
              <a:rPr lang="el-GR" baseline="0" dirty="0" err="1" smtClean="0"/>
              <a:t>νουκλεοτιδίων</a:t>
            </a:r>
            <a:r>
              <a:rPr lang="el-GR" baseline="0" dirty="0" smtClean="0"/>
              <a:t> της </a:t>
            </a:r>
            <a:r>
              <a:rPr lang="el-GR" baseline="0" dirty="0" err="1" smtClean="0"/>
              <a:t>αδενίνης.Η</a:t>
            </a:r>
            <a:r>
              <a:rPr lang="el-GR" baseline="0" dirty="0" smtClean="0"/>
              <a:t> </a:t>
            </a:r>
            <a:r>
              <a:rPr lang="el-GR" baseline="0" dirty="0" err="1" smtClean="0"/>
              <a:t>ριβόζη</a:t>
            </a:r>
            <a:r>
              <a:rPr lang="el-GR" baseline="0" dirty="0" smtClean="0"/>
              <a:t> υπάρχει στη βιομηχανία με την μορφή συμπληρώματος και πολύ συχνά η χορήγηση της δίνεται μαζί με αυτή της κρεατίνης.</a:t>
            </a:r>
            <a:endParaRPr lang="el-GR" dirty="0" smtClean="0"/>
          </a:p>
          <a:p>
            <a:r>
              <a:rPr lang="el-GR" dirty="0" smtClean="0"/>
              <a:t>Η</a:t>
            </a:r>
            <a:r>
              <a:rPr lang="el-GR" baseline="0" dirty="0" smtClean="0"/>
              <a:t> πορεία των φωσφορικών </a:t>
            </a:r>
            <a:r>
              <a:rPr lang="el-GR" baseline="0" dirty="0" err="1" smtClean="0"/>
              <a:t>πεντοζών</a:t>
            </a:r>
            <a:r>
              <a:rPr lang="el-GR" baseline="0" dirty="0" smtClean="0"/>
              <a:t> παράγει ένα ενδιάμεσο </a:t>
            </a:r>
            <a:r>
              <a:rPr lang="el-GR" baseline="0" dirty="0" err="1" smtClean="0"/>
              <a:t>προιόν</a:t>
            </a:r>
            <a:r>
              <a:rPr lang="el-GR" baseline="0" dirty="0" smtClean="0"/>
              <a:t> την </a:t>
            </a:r>
            <a:r>
              <a:rPr lang="el-GR" baseline="0" dirty="0" err="1" smtClean="0"/>
              <a:t>πυροφωσφορική</a:t>
            </a:r>
            <a:r>
              <a:rPr lang="el-GR" baseline="0" dirty="0" smtClean="0"/>
              <a:t> </a:t>
            </a:r>
            <a:r>
              <a:rPr lang="el-GR" baseline="0" dirty="0" err="1" smtClean="0"/>
              <a:t>φωσφοριβόζη</a:t>
            </a:r>
            <a:r>
              <a:rPr lang="el-GR" baseline="0" dirty="0" smtClean="0"/>
              <a:t> , η οποία συμμετέχει στην σύνθεση και στην ανάκτηση του ΑΤ</a:t>
            </a:r>
            <a:r>
              <a:rPr lang="en-US" baseline="0" dirty="0" smtClean="0"/>
              <a:t>P </a:t>
            </a:r>
            <a:r>
              <a:rPr lang="el-GR" baseline="0" dirty="0" smtClean="0"/>
              <a:t>στα </a:t>
            </a:r>
            <a:r>
              <a:rPr lang="el-GR" baseline="0" dirty="0" err="1" smtClean="0"/>
              <a:t>μυικά</a:t>
            </a:r>
            <a:r>
              <a:rPr lang="el-GR" baseline="0" dirty="0" smtClean="0"/>
              <a:t> </a:t>
            </a:r>
            <a:r>
              <a:rPr lang="el-GR" baseline="0" dirty="0" err="1" smtClean="0"/>
              <a:t>κύτταρα.Η</a:t>
            </a:r>
            <a:r>
              <a:rPr lang="el-GR" baseline="0" dirty="0" smtClean="0"/>
              <a:t> σύνθεση όμως του </a:t>
            </a:r>
            <a:r>
              <a:rPr lang="en-US" baseline="0" dirty="0" smtClean="0"/>
              <a:t>PRPP</a:t>
            </a:r>
            <a:r>
              <a:rPr lang="el-GR" baseline="0" dirty="0" smtClean="0"/>
              <a:t>  είναι περιορισμένη κατά την </a:t>
            </a:r>
            <a:r>
              <a:rPr lang="el-GR" baseline="0" dirty="0" err="1" smtClean="0"/>
              <a:t>άσκηση.Τα</a:t>
            </a:r>
            <a:r>
              <a:rPr lang="el-GR" baseline="0" dirty="0" smtClean="0"/>
              <a:t> συμπληρώματα </a:t>
            </a:r>
            <a:r>
              <a:rPr lang="el-GR" baseline="0" dirty="0" err="1" smtClean="0"/>
              <a:t>ριβόζης</a:t>
            </a:r>
            <a:r>
              <a:rPr lang="el-GR" baseline="0" dirty="0" smtClean="0"/>
              <a:t> αυξάνουν την σύνθεση του </a:t>
            </a:r>
            <a:r>
              <a:rPr lang="en-US" baseline="0" dirty="0" smtClean="0"/>
              <a:t>PRPP</a:t>
            </a:r>
            <a:r>
              <a:rPr lang="el-GR" baseline="0" dirty="0" smtClean="0"/>
              <a:t> βελτιώνοντας έτσι την αποκατάσταση του </a:t>
            </a:r>
            <a:r>
              <a:rPr lang="en-US" baseline="0" dirty="0" smtClean="0"/>
              <a:t>ATP</a:t>
            </a:r>
            <a:r>
              <a:rPr lang="el-GR" baseline="0" dirty="0" smtClean="0"/>
              <a:t> στα κύτταρα.</a:t>
            </a:r>
          </a:p>
          <a:p>
            <a:pPr>
              <a:buFont typeface="Arial" pitchFamily="34" charset="0"/>
              <a:buChar char="•"/>
            </a:pPr>
            <a:r>
              <a:rPr lang="el-GR" baseline="0" dirty="0" smtClean="0"/>
              <a:t>Κλινικές έρευνες έδειξαν ότι μερικοί ασθενείς με ισχαιμική καρδιοπάθεια έχουν χαμηλά επίπεδα </a:t>
            </a:r>
            <a:r>
              <a:rPr lang="en-US" baseline="0" dirty="0" smtClean="0"/>
              <a:t>PRPP.</a:t>
            </a:r>
            <a:r>
              <a:rPr lang="el-GR" baseline="0" dirty="0" smtClean="0"/>
              <a:t>Σε τέτοιους ασθενείς τα συμπληρώματα </a:t>
            </a:r>
            <a:r>
              <a:rPr lang="el-GR" baseline="0" dirty="0" err="1" smtClean="0"/>
              <a:t>ριβόζης</a:t>
            </a:r>
            <a:r>
              <a:rPr lang="el-GR" baseline="0" dirty="0" smtClean="0"/>
              <a:t> αυξάνουν το </a:t>
            </a:r>
            <a:r>
              <a:rPr lang="en-US" baseline="0" dirty="0" smtClean="0"/>
              <a:t>PRPP</a:t>
            </a:r>
            <a:r>
              <a:rPr lang="el-GR" baseline="0" dirty="0" smtClean="0"/>
              <a:t> βελτιώνοντας την καρδιακή λειτουργία και την αντοχή στην άσκηση.</a:t>
            </a:r>
          </a:p>
          <a:p>
            <a:pPr>
              <a:buFont typeface="Arial" pitchFamily="34" charset="0"/>
              <a:buChar char="•"/>
            </a:pPr>
            <a:endParaRPr lang="el-GR" baseline="0" dirty="0" smtClean="0"/>
          </a:p>
          <a:p>
            <a:r>
              <a:rPr lang="el-GR" dirty="0" smtClean="0"/>
              <a:t>Σε επαναλαμβανόμενα</a:t>
            </a:r>
            <a:r>
              <a:rPr lang="el-GR" baseline="0" dirty="0" smtClean="0"/>
              <a:t> σπριντ υψηλής έντασης τα επίπεδα </a:t>
            </a:r>
            <a:r>
              <a:rPr lang="en-US" baseline="0" dirty="0" smtClean="0"/>
              <a:t>ATP </a:t>
            </a:r>
            <a:r>
              <a:rPr lang="el-GR" baseline="0" dirty="0" smtClean="0"/>
              <a:t>και </a:t>
            </a:r>
            <a:r>
              <a:rPr lang="el-GR" baseline="0" dirty="0" err="1" smtClean="0"/>
              <a:t>νουκλεοτιδίων</a:t>
            </a:r>
            <a:r>
              <a:rPr lang="el-GR" baseline="0" dirty="0" smtClean="0"/>
              <a:t> </a:t>
            </a:r>
            <a:r>
              <a:rPr lang="el-GR" baseline="0" dirty="0" err="1" smtClean="0"/>
              <a:t>αδενίνης</a:t>
            </a:r>
            <a:r>
              <a:rPr lang="el-GR" baseline="0" dirty="0" smtClean="0"/>
              <a:t> μειώνονται περίπου 20 %στα </a:t>
            </a:r>
            <a:r>
              <a:rPr lang="el-GR" baseline="0" dirty="0" err="1" smtClean="0"/>
              <a:t>μυικά</a:t>
            </a:r>
            <a:r>
              <a:rPr lang="el-GR" baseline="0" dirty="0" smtClean="0"/>
              <a:t> </a:t>
            </a:r>
            <a:r>
              <a:rPr lang="el-GR" baseline="0" dirty="0" err="1" smtClean="0"/>
              <a:t>κύτταρα.Σε</a:t>
            </a:r>
            <a:r>
              <a:rPr lang="el-GR" baseline="0" dirty="0" smtClean="0"/>
              <a:t> τέτοιες καταστάσεις τα συμπληρώματα </a:t>
            </a:r>
            <a:r>
              <a:rPr lang="el-GR" baseline="0" dirty="0" err="1" smtClean="0"/>
              <a:t>ριβόζης</a:t>
            </a:r>
            <a:r>
              <a:rPr lang="el-GR" baseline="0" dirty="0" smtClean="0"/>
              <a:t> μπορεί να αυξήσουν την σύνθεση και ανακύκλωση των παραπάνω </a:t>
            </a:r>
            <a:r>
              <a:rPr lang="el-GR" baseline="0" dirty="0" err="1" smtClean="0"/>
              <a:t>νουκλεοτιδίων</a:t>
            </a:r>
            <a:r>
              <a:rPr lang="el-GR" baseline="0" dirty="0" smtClean="0"/>
              <a:t>.</a:t>
            </a:r>
          </a:p>
          <a:p>
            <a:r>
              <a:rPr lang="el-GR" baseline="0" dirty="0" smtClean="0"/>
              <a:t>Η ημερήσια πρόσληψη για αθλητές που έγκειτο σε υψηλής έντασης προπονητικά προγράμματα ανέρχεται σε 10 </a:t>
            </a:r>
            <a:r>
              <a:rPr lang="el-GR" baseline="0" dirty="0" err="1" smtClean="0"/>
              <a:t>εως</a:t>
            </a:r>
            <a:r>
              <a:rPr lang="el-GR" baseline="0" dirty="0" smtClean="0"/>
              <a:t> 20 </a:t>
            </a:r>
            <a:r>
              <a:rPr lang="el-GR" baseline="0" dirty="0" err="1" smtClean="0"/>
              <a:t>γρ</a:t>
            </a:r>
            <a:r>
              <a:rPr lang="el-GR" baseline="0" dirty="0" smtClean="0"/>
              <a:t>. </a:t>
            </a:r>
            <a:r>
              <a:rPr lang="el-GR" baseline="0" dirty="0" err="1" smtClean="0"/>
              <a:t>ριβόζης</a:t>
            </a:r>
            <a:endParaRPr lang="el-GR" baseline="0" dirty="0" smtClean="0"/>
          </a:p>
          <a:p>
            <a:endParaRPr lang="el-GR" dirty="0" smtClean="0"/>
          </a:p>
          <a:p>
            <a:pPr>
              <a:buFont typeface="Arial" pitchFamily="34" charset="0"/>
              <a:buChar char="•"/>
            </a:pPr>
            <a:endParaRPr lang="el-GR" dirty="0" smtClean="0"/>
          </a:p>
          <a:p>
            <a:endParaRPr lang="el-GR" dirty="0"/>
          </a:p>
        </p:txBody>
      </p:sp>
      <p:sp>
        <p:nvSpPr>
          <p:cNvPr id="4" name="Slide Number Placeholder 3"/>
          <p:cNvSpPr>
            <a:spLocks noGrp="1"/>
          </p:cNvSpPr>
          <p:nvPr>
            <p:ph type="sldNum" sz="quarter" idx="10"/>
          </p:nvPr>
        </p:nvSpPr>
        <p:spPr/>
        <p:txBody>
          <a:bodyPr/>
          <a:lstStyle/>
          <a:p>
            <a:fld id="{73D7EC11-17CF-D74D-86B3-842A85F880D4}" type="slidenum">
              <a:rPr lang="en-US" smtClean="0"/>
              <a:t>84</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Καμία</a:t>
            </a:r>
            <a:r>
              <a:rPr lang="el-GR" baseline="0" dirty="0" smtClean="0"/>
              <a:t> έρευνα δεν παρείχε σαφής πληροφορίες ώστε να μπορούμε να κρίνουμε την ποιότητα των μελετών και των αποτελεσμάτων τους.</a:t>
            </a:r>
            <a:endParaRPr lang="en-US" baseline="0" dirty="0" smtClean="0"/>
          </a:p>
          <a:p>
            <a:r>
              <a:rPr lang="en-US" baseline="0" dirty="0" smtClean="0"/>
              <a:t>M</a:t>
            </a:r>
            <a:r>
              <a:rPr lang="el-GR" baseline="0" dirty="0" smtClean="0"/>
              <a:t>ία μόνο μελέτη έδειξε οφέλη στην απόδοση σε αθλήματα αντίστασης.</a:t>
            </a:r>
          </a:p>
          <a:p>
            <a:r>
              <a:rPr lang="el-GR" baseline="0" dirty="0" smtClean="0"/>
              <a:t>Όλες οι άλλες απέτυχαν να αποδείξουν οφέλη στην απόδοση σε αθλητές που κατανάλωσαν συμπληρώματα </a:t>
            </a:r>
            <a:r>
              <a:rPr lang="el-GR" baseline="0" dirty="0" err="1" smtClean="0"/>
              <a:t>ριβόζης</a:t>
            </a:r>
            <a:r>
              <a:rPr lang="el-GR" baseline="0" dirty="0" smtClean="0"/>
              <a:t> σε σύγκριση με &lt;&lt;εικονικά&gt;&gt; σκευάσματα.</a:t>
            </a:r>
          </a:p>
          <a:p>
            <a:r>
              <a:rPr lang="el-GR" baseline="0" dirty="0" smtClean="0"/>
              <a:t>Συνοψίζοντας δεν υπάρχουν επαρκής αποδείξεις να υποστηρίζουν οφέλη από την χορήγηση συμπληρωμάτων </a:t>
            </a:r>
            <a:r>
              <a:rPr lang="el-GR" baseline="0" dirty="0" err="1" smtClean="0"/>
              <a:t>ριβόζης</a:t>
            </a:r>
            <a:r>
              <a:rPr lang="el-GR" baseline="0" dirty="0" smtClean="0"/>
              <a:t> σε αθλητές.</a:t>
            </a:r>
            <a:endParaRPr lang="el-GR" dirty="0" smtClean="0"/>
          </a:p>
          <a:p>
            <a:endParaRPr lang="el-GR" dirty="0"/>
          </a:p>
        </p:txBody>
      </p:sp>
      <p:sp>
        <p:nvSpPr>
          <p:cNvPr id="4" name="Slide Number Placeholder 3"/>
          <p:cNvSpPr>
            <a:spLocks noGrp="1"/>
          </p:cNvSpPr>
          <p:nvPr>
            <p:ph type="sldNum" sz="quarter" idx="10"/>
          </p:nvPr>
        </p:nvSpPr>
        <p:spPr/>
        <p:txBody>
          <a:bodyPr/>
          <a:lstStyle/>
          <a:p>
            <a:fld id="{73D7EC11-17CF-D74D-86B3-842A85F880D4}" type="slidenum">
              <a:rPr lang="en-US" smtClean="0"/>
              <a:t>85</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a:t>
            </a:r>
            <a:r>
              <a:rPr lang="el-GR" baseline="0" dirty="0" smtClean="0"/>
              <a:t> συμπληρώματα </a:t>
            </a:r>
            <a:r>
              <a:rPr lang="el-GR" baseline="0" dirty="0" err="1" smtClean="0"/>
              <a:t>τριγλυκεριδίων</a:t>
            </a:r>
            <a:r>
              <a:rPr lang="el-GR" baseline="0" dirty="0" smtClean="0"/>
              <a:t> μέσης αλύσου προωθούνται σαν εύκολες </a:t>
            </a:r>
            <a:r>
              <a:rPr lang="el-GR" baseline="0" dirty="0" err="1" smtClean="0"/>
              <a:t>απορροφήσιμες</a:t>
            </a:r>
            <a:r>
              <a:rPr lang="el-GR" baseline="0" dirty="0" smtClean="0"/>
              <a:t> και οξειδωμένες μορφές ενέργειας , οι οποίες είναι λιγότερο πιθανό να αποθηκευτούν σαν σωματικό λίπος.</a:t>
            </a:r>
          </a:p>
          <a:p>
            <a:r>
              <a:rPr lang="el-GR" baseline="0" dirty="0" smtClean="0"/>
              <a:t>Μπορεί να παρέχουν μια πηγή ενέργειας για αθλήματα αντοχής και </a:t>
            </a:r>
            <a:r>
              <a:rPr lang="el-GR" baseline="0" dirty="0" err="1" smtClean="0"/>
              <a:t>υπεραντοχής</a:t>
            </a:r>
            <a:r>
              <a:rPr lang="el-GR" baseline="0" dirty="0" smtClean="0"/>
              <a:t>  η οποία μπορεί να εξοικονομήσει γλυκογόνο και να παρατείνει τη διαθεσιμότητα της αποθήκης υδατανθράκων του οργανισμού.</a:t>
            </a:r>
            <a:endParaRPr lang="el-GR" dirty="0" smtClean="0"/>
          </a:p>
          <a:p>
            <a:r>
              <a:rPr lang="el-GR" dirty="0" smtClean="0"/>
              <a:t>Ερευνητικά</a:t>
            </a:r>
            <a:r>
              <a:rPr lang="el-GR" baseline="0" dirty="0" smtClean="0"/>
              <a:t> δεν υπάρχει καμία πληροφορία επίδρασης στην εναπόθεση του σωματικού λίπους στους αθλητές.</a:t>
            </a:r>
          </a:p>
          <a:p>
            <a:r>
              <a:rPr lang="el-GR" dirty="0" smtClean="0"/>
              <a:t>Τα</a:t>
            </a:r>
            <a:r>
              <a:rPr lang="el-GR" baseline="0" dirty="0" smtClean="0"/>
              <a:t> αποτελέσματα της δράσης των συμπληρωμάτων </a:t>
            </a:r>
            <a:r>
              <a:rPr lang="en-US" baseline="0" dirty="0" smtClean="0"/>
              <a:t>MCT </a:t>
            </a:r>
            <a:r>
              <a:rPr lang="el-GR" baseline="0" dirty="0" smtClean="0"/>
              <a:t>εξαρτώνται από την ποσότητα </a:t>
            </a:r>
            <a:r>
              <a:rPr lang="en-US" baseline="0" dirty="0" smtClean="0"/>
              <a:t>MCT</a:t>
            </a:r>
            <a:r>
              <a:rPr lang="el-GR" baseline="0" dirty="0" smtClean="0"/>
              <a:t> που χορηγείται , τις ορμονικές συνθήκες και την εμφάνιση  γαστρεντερικών διαταραχών.</a:t>
            </a:r>
          </a:p>
          <a:p>
            <a:r>
              <a:rPr lang="el-GR" baseline="0" dirty="0" smtClean="0"/>
              <a:t>Μελέτες έδειξαν ότι η χορήγηση αυξημένης ποσότητας </a:t>
            </a:r>
            <a:r>
              <a:rPr lang="en-US" baseline="0" dirty="0" smtClean="0"/>
              <a:t>MCT</a:t>
            </a:r>
            <a:r>
              <a:rPr lang="el-GR" baseline="0" dirty="0" smtClean="0"/>
              <a:t> επέφερε οφέλη στην απόδοση στο τέλος παρατεταμένης άσκησης.</a:t>
            </a:r>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86</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Σε αντίθεση</a:t>
            </a:r>
            <a:r>
              <a:rPr lang="el-GR" baseline="0" dirty="0" smtClean="0"/>
              <a:t> χαμηλή πρόσληψη </a:t>
            </a:r>
            <a:r>
              <a:rPr lang="en-US" baseline="0" dirty="0" smtClean="0"/>
              <a:t>MCT</a:t>
            </a:r>
            <a:r>
              <a:rPr lang="el-GR" baseline="0" dirty="0" smtClean="0"/>
              <a:t> απέτυχε να επιφέρει οποιαδήποτε αλλαγή στα επίπεδα των ελεύθερων λιπαρών οξέων και συνεπώς δεν επέφερε κανένα όφελος στο μεταβολισμό και την απόδοση.</a:t>
            </a:r>
          </a:p>
          <a:p>
            <a:r>
              <a:rPr lang="el-GR" baseline="0" dirty="0" smtClean="0"/>
              <a:t>Τα μεταβολικά οφέλη που μπορεί να επιφέρει η χρήση του συμπληρώματος τίθενται σε κίνδυνο όταν τα επίπεδα ινσουλίνης είναι υψηλά , όπως στην περίπτωση ενός πλούσιο προ αγωνιστικού γεύματος.</a:t>
            </a:r>
          </a:p>
          <a:p>
            <a:r>
              <a:rPr lang="el-GR" baseline="0" dirty="0" smtClean="0"/>
              <a:t>Η γαστρεντερική ανοχή περιορίζει την πρόσληψη του συμπληρώματος στα 30 </a:t>
            </a:r>
            <a:r>
              <a:rPr lang="el-GR" baseline="0" dirty="0" err="1" smtClean="0"/>
              <a:t>γρ</a:t>
            </a:r>
            <a:r>
              <a:rPr lang="el-GR" baseline="0" dirty="0" smtClean="0"/>
              <a:t>./ημέρα τα οποία με την σειρά τους περιορίζουν την συμβολή τους στην συνολική ενεργειακή δαπάνη από 3 </a:t>
            </a:r>
            <a:r>
              <a:rPr lang="el-GR" baseline="0" dirty="0" err="1" smtClean="0"/>
              <a:t>εως</a:t>
            </a:r>
            <a:r>
              <a:rPr lang="el-GR" baseline="0" dirty="0" smtClean="0"/>
              <a:t> 7 % σε αθλήματα αντοχής και </a:t>
            </a:r>
            <a:r>
              <a:rPr lang="el-GR" baseline="0" dirty="0" err="1" smtClean="0"/>
              <a:t>υπεραντοχής</a:t>
            </a:r>
            <a:r>
              <a:rPr lang="el-GR" baseline="0" dirty="0" smtClean="0"/>
              <a:t>.</a:t>
            </a:r>
            <a:endParaRPr lang="el-GR" dirty="0" smtClean="0"/>
          </a:p>
          <a:p>
            <a:pPr marL="0" marR="0" indent="0" algn="just" defTabSz="914400" rtl="0" eaLnBrk="1" fontAlgn="auto" latinLnBrk="0" hangingPunct="1">
              <a:lnSpc>
                <a:spcPct val="100000"/>
              </a:lnSpc>
              <a:spcBef>
                <a:spcPts val="0"/>
              </a:spcBef>
              <a:spcAft>
                <a:spcPts val="0"/>
              </a:spcAft>
              <a:buClrTx/>
              <a:buSzTx/>
              <a:buFont typeface="Wingdings 2" pitchFamily="18" charset="2"/>
              <a:buNone/>
              <a:tabLst/>
              <a:defRPr/>
            </a:pPr>
            <a:r>
              <a:rPr lang="el-GR" dirty="0" smtClean="0"/>
              <a:t>Μεγαλύτερη</a:t>
            </a:r>
            <a:r>
              <a:rPr lang="el-GR" baseline="0" dirty="0" smtClean="0"/>
              <a:t> από 30 </a:t>
            </a:r>
            <a:r>
              <a:rPr lang="el-GR" baseline="0" dirty="0" err="1" smtClean="0"/>
              <a:t>γρ</a:t>
            </a:r>
            <a:r>
              <a:rPr lang="el-GR" baseline="0" dirty="0" smtClean="0"/>
              <a:t>. πρόσληψη συμπληρώματος μπορεί να προκαλέσει γαστρεντερικές διαταραχές οι οποίες μπορεί να είναι από ασήμαντες έως και περιοριστικές στην απόδοση του αθλητή.</a:t>
            </a:r>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87</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Το</a:t>
            </a:r>
            <a:r>
              <a:rPr lang="el-GR" baseline="0" dirty="0" smtClean="0"/>
              <a:t> χρώμιο είναι απαραίτητο στοιχείο το οποίο το προσλαμβάνουμε από διαιτητικές πηγές όπως τη </a:t>
            </a:r>
            <a:r>
              <a:rPr lang="el-GR" baseline="0" dirty="0" err="1" smtClean="0"/>
              <a:t>ζύμη,τα</a:t>
            </a:r>
            <a:r>
              <a:rPr lang="el-GR" baseline="0" dirty="0" smtClean="0"/>
              <a:t> </a:t>
            </a:r>
            <a:r>
              <a:rPr lang="el-GR" baseline="0" dirty="0" err="1" smtClean="0"/>
              <a:t>καρύδια,τα</a:t>
            </a:r>
            <a:r>
              <a:rPr lang="el-GR" baseline="0" dirty="0" smtClean="0"/>
              <a:t> </a:t>
            </a:r>
            <a:r>
              <a:rPr lang="el-GR" baseline="0" dirty="0" err="1" smtClean="0"/>
              <a:t>όσπρια,σε</a:t>
            </a:r>
            <a:r>
              <a:rPr lang="el-GR" baseline="0" dirty="0" smtClean="0"/>
              <a:t> μερικά φρούτα και </a:t>
            </a:r>
            <a:r>
              <a:rPr lang="el-GR" baseline="0" dirty="0" err="1" smtClean="0"/>
              <a:t>λαχανικά,στη</a:t>
            </a:r>
            <a:r>
              <a:rPr lang="el-GR" baseline="0" dirty="0" smtClean="0"/>
              <a:t> σοκολάτα, το κρασί και τη μπύρα.</a:t>
            </a:r>
          </a:p>
          <a:p>
            <a:r>
              <a:rPr lang="el-GR" baseline="0" dirty="0" smtClean="0"/>
              <a:t>Μερικά στοιχεία αναφέρουν ότι η καθημερινή άσκηση μπορεί να αυξάνει τις απώλειες χρωμίου μέσω των ούρων, αυξάνοντας έτσι τις ανάγκες του οργανισμού σε χρώμιο αλλά και το ρίσκο να υπάρχει μειωμένη πρόσληψη του.</a:t>
            </a:r>
          </a:p>
          <a:p>
            <a:r>
              <a:rPr lang="el-GR" baseline="0" dirty="0" smtClean="0"/>
              <a:t>Αθλητές με περιορισμένη ενεργειακή πρόσληψη βρίσκονται σε μεγαλύτερο κίνδυνο χαμηλής πρόσληψης χρωμίου.</a:t>
            </a:r>
          </a:p>
          <a:p>
            <a:r>
              <a:rPr lang="el-GR" dirty="0" smtClean="0"/>
              <a:t>Τα</a:t>
            </a:r>
            <a:r>
              <a:rPr lang="el-GR" baseline="0" dirty="0" smtClean="0"/>
              <a:t> συμπληρώματα χρωμίου διακρίνονται σε : </a:t>
            </a:r>
            <a:r>
              <a:rPr lang="el-GR" baseline="0" dirty="0" err="1" smtClean="0"/>
              <a:t>νικοτινικό,χλωριουχο</a:t>
            </a:r>
            <a:r>
              <a:rPr lang="el-GR" baseline="0" dirty="0" smtClean="0"/>
              <a:t> και </a:t>
            </a:r>
            <a:r>
              <a:rPr lang="el-GR" baseline="0" dirty="0" err="1" smtClean="0"/>
              <a:t>πικολινικό</a:t>
            </a:r>
            <a:r>
              <a:rPr lang="el-GR" baseline="0" dirty="0" smtClean="0"/>
              <a:t>.</a:t>
            </a:r>
          </a:p>
          <a:p>
            <a:r>
              <a:rPr lang="el-GR" dirty="0" smtClean="0"/>
              <a:t>Το</a:t>
            </a:r>
            <a:r>
              <a:rPr lang="el-GR" baseline="0" dirty="0" smtClean="0"/>
              <a:t> </a:t>
            </a:r>
            <a:r>
              <a:rPr lang="el-GR" baseline="0" dirty="0" err="1" smtClean="0"/>
              <a:t>πικολινικό</a:t>
            </a:r>
            <a:r>
              <a:rPr lang="el-GR" baseline="0" dirty="0" smtClean="0"/>
              <a:t> χρώμιο  έχει βιολογικά ενεργότερη μορφή  και αποτελεί ένα δημοφιλές συμπλήρωμα απώλειας βάρους.</a:t>
            </a:r>
          </a:p>
          <a:p>
            <a:r>
              <a:rPr lang="el-GR" baseline="0" dirty="0" smtClean="0"/>
              <a:t>Η τυπική δοσολογία του ανέρχεται σε 200 </a:t>
            </a:r>
            <a:r>
              <a:rPr lang="el-GR" baseline="0" dirty="0" err="1" smtClean="0"/>
              <a:t>εως</a:t>
            </a:r>
            <a:r>
              <a:rPr lang="el-GR" baseline="0" dirty="0" smtClean="0"/>
              <a:t> 400 </a:t>
            </a:r>
            <a:r>
              <a:rPr lang="en-US" baseline="0" dirty="0" smtClean="0"/>
              <a:t>mg</a:t>
            </a:r>
            <a:r>
              <a:rPr lang="el-GR" baseline="0" dirty="0" smtClean="0"/>
              <a:t> ανά ημέρα.</a:t>
            </a:r>
          </a:p>
          <a:p>
            <a:r>
              <a:rPr lang="el-GR" baseline="0" dirty="0" smtClean="0"/>
              <a:t>Τα συμπληρώματα </a:t>
            </a:r>
            <a:r>
              <a:rPr lang="el-GR" baseline="0" dirty="0" err="1" smtClean="0"/>
              <a:t>πικολινικού</a:t>
            </a:r>
            <a:r>
              <a:rPr lang="el-GR" baseline="0" dirty="0" smtClean="0"/>
              <a:t> χρωμίου προωθούνται σαν συμπληρώματα αύξησης της μυϊκής μάζας και μείωσης του σωματικού λίπους μέσω της ενίσχυσης της διαθεσιμότητας της γλυκόζης, των αμινοξέων και των λιπαρών οξέων.</a:t>
            </a:r>
          </a:p>
          <a:p>
            <a:endParaRPr lang="el-GR" dirty="0" smtClean="0"/>
          </a:p>
          <a:p>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88</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Πάρα</a:t>
            </a:r>
            <a:r>
              <a:rPr lang="el-GR" baseline="0" dirty="0" smtClean="0"/>
              <a:t> πολλές ανασκοπήσεις μελετών κατέληξαν στο συμπέρασμα ότι δεν υπάρχουν σαφείς αποδείξεις αλλαγών στη μυϊκή μάζα ή στο σωματικό λίπος πάνω από τα επίπεδα που επιτυγχάνονται μέσω της άσκησης ή των διαιτητικών προγραμμάτων.</a:t>
            </a:r>
          </a:p>
          <a:p>
            <a:r>
              <a:rPr lang="el-GR" baseline="0" dirty="0" smtClean="0"/>
              <a:t>Ανησυχίες σχετικά με την χρήση τους ανέφεραν ορισμένες μελέτες οι οποίες ανίχνευσαν χαμηλά επίπεδα σιδήρου μετά από την χρήση του συμπληρώματος.</a:t>
            </a:r>
          </a:p>
          <a:p>
            <a:r>
              <a:rPr lang="el-GR" baseline="0" dirty="0" smtClean="0"/>
              <a:t>Ενώ άλλα πιο πρόσφατα στοιχεία ανέφεραν πιθανή οξειδωτική βλάβη του </a:t>
            </a:r>
            <a:r>
              <a:rPr lang="en-US" baseline="0" dirty="0" smtClean="0"/>
              <a:t>DNA</a:t>
            </a:r>
            <a:r>
              <a:rPr lang="el-GR" baseline="0" dirty="0" smtClean="0"/>
              <a:t> αλλά χρίζουν περαιτέρω έρευνας.</a:t>
            </a:r>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89</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Το</a:t>
            </a:r>
            <a:r>
              <a:rPr lang="el-GR" baseline="0" dirty="0" smtClean="0"/>
              <a:t> συνένζυμο </a:t>
            </a:r>
            <a:r>
              <a:rPr lang="en-US" baseline="0" dirty="0" smtClean="0"/>
              <a:t>Q10</a:t>
            </a:r>
            <a:r>
              <a:rPr lang="el-GR" baseline="0" dirty="0" smtClean="0"/>
              <a:t> είναι ένα μη απαραίτητο λιποδιαλυτό θρεπτικό συστατικό το οποίο βρίσκεται κυρίως σε τροφές ζωικής προέλευσης και σε μικρή ποσότητα στις φυτικές </a:t>
            </a:r>
            <a:r>
              <a:rPr lang="el-GR" baseline="0" dirty="0" err="1" smtClean="0"/>
              <a:t>τροφές.Στο</a:t>
            </a:r>
            <a:r>
              <a:rPr lang="el-GR" baseline="0" dirty="0" smtClean="0"/>
              <a:t> ανθρώπινο σώμα βρίσκεται στα μιτοχόνδρια των σκελετικών και καρδιακών μυών.</a:t>
            </a:r>
          </a:p>
          <a:p>
            <a:r>
              <a:rPr lang="el-GR" dirty="0" smtClean="0"/>
              <a:t>Το</a:t>
            </a:r>
            <a:r>
              <a:rPr lang="el-GR" baseline="0" dirty="0" smtClean="0"/>
              <a:t> συνένζυμο </a:t>
            </a:r>
            <a:r>
              <a:rPr lang="en-US" baseline="0" dirty="0" smtClean="0"/>
              <a:t>Q10</a:t>
            </a:r>
            <a:r>
              <a:rPr lang="el-GR" baseline="0" dirty="0" smtClean="0"/>
              <a:t> συμμετέχει στη παραγωγή </a:t>
            </a:r>
            <a:r>
              <a:rPr lang="en-US" baseline="0" dirty="0" smtClean="0"/>
              <a:t>ATP</a:t>
            </a:r>
            <a:r>
              <a:rPr lang="el-GR" baseline="0" dirty="0" smtClean="0"/>
              <a:t> και είναι μέρος της </a:t>
            </a:r>
            <a:r>
              <a:rPr lang="el-GR" baseline="0" dirty="0" err="1" smtClean="0"/>
              <a:t>μιτοχονδριακής</a:t>
            </a:r>
            <a:r>
              <a:rPr lang="el-GR" baseline="0" dirty="0" smtClean="0"/>
              <a:t> αντιοξειδωτικής άμυνας αποτρέποντας την βλάβη του </a:t>
            </a:r>
            <a:r>
              <a:rPr lang="en-US" baseline="0" dirty="0" smtClean="0"/>
              <a:t>DNA</a:t>
            </a:r>
            <a:r>
              <a:rPr lang="el-GR" baseline="0" dirty="0" smtClean="0"/>
              <a:t> και της κυτταρικής μεμβράνης.</a:t>
            </a:r>
          </a:p>
          <a:p>
            <a:r>
              <a:rPr lang="el-GR" baseline="0" dirty="0" smtClean="0"/>
              <a:t>Ασθενείς με ισχαιμική καρδιοπάθεια συχνά έχουν χαμηλή συγκέντρωση </a:t>
            </a:r>
            <a:r>
              <a:rPr lang="en-US" baseline="0" dirty="0" smtClean="0"/>
              <a:t>Q 10</a:t>
            </a:r>
            <a:r>
              <a:rPr lang="el-GR" baseline="0" dirty="0" smtClean="0"/>
              <a:t> στο πλάσμα του αίματος.</a:t>
            </a:r>
          </a:p>
          <a:p>
            <a:r>
              <a:rPr lang="el-GR" baseline="0" dirty="0" smtClean="0"/>
              <a:t>Οι εταιρίες προωθούν τα συμπληρώματα σαν ένα τρόπο για να αυξήσουμε την ενέργεια και την νεανικότητα μας.</a:t>
            </a:r>
          </a:p>
          <a:p>
            <a:r>
              <a:rPr lang="el-GR" baseline="0" dirty="0" smtClean="0"/>
              <a:t>Η τυπική δόση του συμπληρώματος ανέρχεται στα 100 </a:t>
            </a:r>
            <a:r>
              <a:rPr lang="en-US" baseline="0" dirty="0" smtClean="0"/>
              <a:t>mg/</a:t>
            </a:r>
            <a:r>
              <a:rPr lang="el-GR" baseline="0" dirty="0" smtClean="0"/>
              <a:t> ημέρα.</a:t>
            </a:r>
            <a:endParaRPr lang="el-GR" dirty="0" smtClean="0"/>
          </a:p>
          <a:p>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90</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smtClean="0"/>
              <a:t>Σε αντίθεση, πολλές έρευνες ανέφεραν μια </a:t>
            </a:r>
            <a:r>
              <a:rPr lang="el-GR" baseline="0" dirty="0" err="1" smtClean="0"/>
              <a:t>εργολυτική</a:t>
            </a:r>
            <a:r>
              <a:rPr lang="el-GR" baseline="0" dirty="0" smtClean="0"/>
              <a:t> ή αρνητική επίδραση σε υψηλής έντασης άσκηση και την προσαρμογή σε αυτή.</a:t>
            </a:r>
          </a:p>
          <a:p>
            <a:r>
              <a:rPr lang="el-GR" baseline="0" dirty="0" smtClean="0"/>
              <a:t>Δεδομένα από αυτές τις έρευνες πρότειναν  ότι ίσως αυξάνει κιόλας την οξειδωτική βλάβη σε υψηλής έντασης άσκηση με προηγουμένως αγύμναστους συμμετέχοντες.</a:t>
            </a:r>
            <a:endParaRPr lang="el-GR" dirty="0" smtClean="0"/>
          </a:p>
          <a:p>
            <a:r>
              <a:rPr lang="el-GR" dirty="0" smtClean="0"/>
              <a:t>Η αυξημένη συγκέντρωση</a:t>
            </a:r>
            <a:r>
              <a:rPr lang="el-GR" baseline="0" dirty="0" smtClean="0"/>
              <a:t> του </a:t>
            </a:r>
            <a:r>
              <a:rPr lang="en-US" baseline="0" dirty="0" smtClean="0"/>
              <a:t>Q10</a:t>
            </a:r>
            <a:r>
              <a:rPr lang="el-GR" baseline="0" dirty="0" smtClean="0"/>
              <a:t> στο πλάσμα δεν σχετίζεται με την αύξηση του </a:t>
            </a:r>
            <a:r>
              <a:rPr lang="en-US" baseline="0" dirty="0" smtClean="0"/>
              <a:t> Q10</a:t>
            </a:r>
            <a:r>
              <a:rPr lang="el-GR" baseline="0" dirty="0" smtClean="0"/>
              <a:t> στους σκελετικούς μυς  ή στα μιτοχόνδρια των σκελετικών μυών.</a:t>
            </a:r>
          </a:p>
          <a:p>
            <a:r>
              <a:rPr lang="el-GR" baseline="0" dirty="0" smtClean="0"/>
              <a:t>Γενικότερα χρειάζονται περισσότερες έρευνες πάνω στην επίδραση του συμπληρώματος στην απόδοση της άσκησης.</a:t>
            </a:r>
          </a:p>
          <a:p>
            <a:r>
              <a:rPr lang="el-GR" dirty="0" smtClean="0"/>
              <a:t>Υπάρχουν</a:t>
            </a:r>
            <a:r>
              <a:rPr lang="el-GR" baseline="0" dirty="0" smtClean="0"/>
              <a:t> στοιχεία ότι τα συμπληρώματα μπορεί να αυξάνουν την οξειδωτική βλάβη και να θέτουν σε κίνδυνο την απόδοση της άσκησης.</a:t>
            </a:r>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91</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5080" algn="just">
              <a:lnSpc>
                <a:spcPts val="2400"/>
              </a:lnSpc>
              <a:spcBef>
                <a:spcPts val="680"/>
              </a:spcBef>
            </a:pPr>
            <a:r>
              <a:rPr lang="el-GR" sz="1200" dirty="0" smtClean="0">
                <a:latin typeface="Georgia"/>
                <a:cs typeface="Georgia"/>
              </a:rPr>
              <a:t>Τα </a:t>
            </a:r>
            <a:r>
              <a:rPr lang="el-GR" sz="1200" dirty="0" err="1" smtClean="0">
                <a:latin typeface="Georgia"/>
                <a:cs typeface="Georgia"/>
              </a:rPr>
              <a:t>συµπληρώµατα</a:t>
            </a:r>
            <a:r>
              <a:rPr lang="el-GR" sz="1200" dirty="0" smtClean="0">
                <a:latin typeface="Georgia"/>
                <a:cs typeface="Georgia"/>
              </a:rPr>
              <a:t> διατροφής </a:t>
            </a:r>
            <a:r>
              <a:rPr lang="el-GR" sz="1200" spc="-5" dirty="0" smtClean="0">
                <a:latin typeface="Georgia"/>
                <a:cs typeface="Georgia"/>
              </a:rPr>
              <a:t>κυκλοφορούν </a:t>
            </a:r>
            <a:r>
              <a:rPr lang="el-GR" sz="1200" dirty="0" smtClean="0">
                <a:latin typeface="Georgia"/>
                <a:cs typeface="Georgia"/>
              </a:rPr>
              <a:t>σε διάφορες  </a:t>
            </a:r>
            <a:r>
              <a:rPr lang="el-GR" sz="1200" spc="30" dirty="0" smtClean="0">
                <a:latin typeface="Georgia"/>
                <a:cs typeface="Georgia"/>
              </a:rPr>
              <a:t>συσκευασίες </a:t>
            </a:r>
            <a:r>
              <a:rPr lang="el-GR" sz="1200" spc="20" dirty="0" smtClean="0">
                <a:latin typeface="Georgia"/>
                <a:cs typeface="Georgia"/>
              </a:rPr>
              <a:t>και </a:t>
            </a:r>
            <a:r>
              <a:rPr lang="el-GR" sz="1200" spc="30" dirty="0" smtClean="0">
                <a:latin typeface="Georgia"/>
                <a:cs typeface="Georgia"/>
              </a:rPr>
              <a:t>τύπους. </a:t>
            </a:r>
            <a:r>
              <a:rPr lang="el-GR" sz="1200" spc="25" dirty="0" smtClean="0">
                <a:latin typeface="Georgia"/>
                <a:cs typeface="Georgia"/>
              </a:rPr>
              <a:t>Στην Ελλάδα </a:t>
            </a:r>
            <a:r>
              <a:rPr lang="el-GR" sz="1200" spc="30" dirty="0" smtClean="0">
                <a:latin typeface="Georgia"/>
                <a:cs typeface="Georgia"/>
              </a:rPr>
              <a:t>κυκλοφορούν  </a:t>
            </a:r>
            <a:r>
              <a:rPr lang="el-GR" sz="1200" spc="-5" dirty="0" smtClean="0">
                <a:latin typeface="Georgia"/>
                <a:cs typeface="Georgia"/>
              </a:rPr>
              <a:t>συνήθως </a:t>
            </a:r>
            <a:r>
              <a:rPr lang="el-GR" sz="1200" dirty="0" smtClean="0">
                <a:latin typeface="Georgia"/>
                <a:cs typeface="Georgia"/>
              </a:rPr>
              <a:t>σε</a:t>
            </a:r>
          </a:p>
          <a:p>
            <a:pPr marL="287020" indent="-274320">
              <a:lnSpc>
                <a:spcPct val="100000"/>
              </a:lnSpc>
              <a:spcBef>
                <a:spcPts val="20"/>
              </a:spcBef>
              <a:buClr>
                <a:srgbClr val="D16349"/>
              </a:buClr>
              <a:buSzPct val="84000"/>
              <a:buFont typeface="Arial"/>
              <a:buChar char=""/>
              <a:tabLst>
                <a:tab pos="287020" algn="l"/>
              </a:tabLst>
            </a:pPr>
            <a:r>
              <a:rPr lang="el-GR" sz="1200" spc="-5" dirty="0" smtClean="0">
                <a:latin typeface="Georgia"/>
                <a:cs typeface="Georgia"/>
              </a:rPr>
              <a:t>Δισκία </a:t>
            </a:r>
            <a:r>
              <a:rPr lang="el-GR" sz="1200" dirty="0" smtClean="0">
                <a:latin typeface="Georgia"/>
                <a:cs typeface="Georgia"/>
              </a:rPr>
              <a:t>µ</a:t>
            </a:r>
            <a:r>
              <a:rPr lang="el-GR" sz="1200" dirty="0" err="1" smtClean="0">
                <a:latin typeface="Georgia"/>
                <a:cs typeface="Georgia"/>
              </a:rPr>
              <a:t>ικρού</a:t>
            </a:r>
            <a:r>
              <a:rPr lang="el-GR" sz="1200" spc="-5" dirty="0" smtClean="0">
                <a:latin typeface="Georgia"/>
                <a:cs typeface="Georgia"/>
              </a:rPr>
              <a:t> </a:t>
            </a:r>
            <a:r>
              <a:rPr lang="el-GR" sz="1200" dirty="0" err="1" smtClean="0">
                <a:latin typeface="Georgia"/>
                <a:cs typeface="Georgia"/>
              </a:rPr>
              <a:t>σχήµατος</a:t>
            </a:r>
            <a:endParaRPr lang="el-GR" sz="1200" dirty="0" smtClean="0">
              <a:latin typeface="Georgia"/>
              <a:cs typeface="Georgia"/>
            </a:endParaRPr>
          </a:p>
          <a:p>
            <a:pPr marL="287020" indent="-274320">
              <a:lnSpc>
                <a:spcPct val="100000"/>
              </a:lnSpc>
              <a:buClr>
                <a:srgbClr val="D16349"/>
              </a:buClr>
              <a:buSzPct val="84000"/>
              <a:buFont typeface="Arial"/>
              <a:buChar char=""/>
              <a:tabLst>
                <a:tab pos="287020" algn="l"/>
              </a:tabLst>
            </a:pPr>
            <a:r>
              <a:rPr lang="el-GR" sz="1200" dirty="0" err="1" smtClean="0">
                <a:latin typeface="Georgia"/>
                <a:cs typeface="Georgia"/>
              </a:rPr>
              <a:t>Ταµπλέτες</a:t>
            </a:r>
            <a:r>
              <a:rPr lang="el-GR" sz="1200" dirty="0" smtClean="0">
                <a:latin typeface="Georgia"/>
                <a:cs typeface="Georgia"/>
              </a:rPr>
              <a:t>, </a:t>
            </a:r>
            <a:r>
              <a:rPr lang="el-GR" sz="1200" spc="-5" dirty="0" smtClean="0">
                <a:latin typeface="Georgia"/>
                <a:cs typeface="Georgia"/>
              </a:rPr>
              <a:t>συνήθως </a:t>
            </a:r>
            <a:r>
              <a:rPr lang="el-GR" sz="1200" dirty="0" smtClean="0">
                <a:latin typeface="Georgia"/>
                <a:cs typeface="Georgia"/>
              </a:rPr>
              <a:t>µ</a:t>
            </a:r>
            <a:r>
              <a:rPr lang="el-GR" sz="1200" dirty="0" err="1" smtClean="0">
                <a:latin typeface="Georgia"/>
                <a:cs typeface="Georgia"/>
              </a:rPr>
              <a:t>εγάλου</a:t>
            </a:r>
            <a:r>
              <a:rPr lang="el-GR" sz="1200" spc="-5" dirty="0" smtClean="0">
                <a:latin typeface="Georgia"/>
                <a:cs typeface="Georgia"/>
              </a:rPr>
              <a:t> </a:t>
            </a:r>
            <a:r>
              <a:rPr lang="el-GR" sz="1200" dirty="0" smtClean="0">
                <a:latin typeface="Georgia"/>
                <a:cs typeface="Georgia"/>
              </a:rPr>
              <a:t>µ</a:t>
            </a:r>
            <a:r>
              <a:rPr lang="el-GR" sz="1200" dirty="0" err="1" smtClean="0">
                <a:latin typeface="Georgia"/>
                <a:cs typeface="Georgia"/>
              </a:rPr>
              <a:t>εγέθους</a:t>
            </a:r>
            <a:endParaRPr lang="el-GR" sz="1200" dirty="0" smtClean="0">
              <a:latin typeface="Georgia"/>
              <a:cs typeface="Georgia"/>
            </a:endParaRPr>
          </a:p>
          <a:p>
            <a:pPr marL="287020" indent="-274320">
              <a:lnSpc>
                <a:spcPct val="100000"/>
              </a:lnSpc>
              <a:buClr>
                <a:srgbClr val="D16349"/>
              </a:buClr>
              <a:buSzPct val="84000"/>
              <a:buFont typeface="Arial"/>
              <a:buChar char=""/>
              <a:tabLst>
                <a:tab pos="287020" algn="l"/>
              </a:tabLst>
            </a:pPr>
            <a:r>
              <a:rPr lang="el-GR" sz="1200" spc="-5" dirty="0" smtClean="0">
                <a:latin typeface="Georgia"/>
                <a:cs typeface="Georgia"/>
              </a:rPr>
              <a:t>Κάψουλες</a:t>
            </a:r>
            <a:endParaRPr lang="el-GR" sz="1200" dirty="0" smtClean="0">
              <a:latin typeface="Georgia"/>
              <a:cs typeface="Georgia"/>
            </a:endParaRPr>
          </a:p>
          <a:p>
            <a:pPr marL="287020" indent="-274320">
              <a:lnSpc>
                <a:spcPct val="100000"/>
              </a:lnSpc>
              <a:buClr>
                <a:srgbClr val="D16349"/>
              </a:buClr>
              <a:buSzPct val="84000"/>
              <a:buFont typeface="Arial"/>
              <a:buChar char=""/>
              <a:tabLst>
                <a:tab pos="287020" algn="l"/>
              </a:tabLst>
            </a:pPr>
            <a:r>
              <a:rPr lang="el-GR" sz="1200" spc="-5" dirty="0" smtClean="0">
                <a:latin typeface="Georgia"/>
                <a:cs typeface="Georgia"/>
              </a:rPr>
              <a:t>Σκόνες </a:t>
            </a:r>
            <a:r>
              <a:rPr lang="el-GR" sz="1200" dirty="0" smtClean="0">
                <a:latin typeface="Georgia"/>
                <a:cs typeface="Georgia"/>
              </a:rPr>
              <a:t>που </a:t>
            </a:r>
            <a:r>
              <a:rPr lang="el-GR" sz="1200" spc="-5" dirty="0" smtClean="0">
                <a:latin typeface="Georgia"/>
                <a:cs typeface="Georgia"/>
              </a:rPr>
              <a:t>ανακατεύονται </a:t>
            </a:r>
            <a:r>
              <a:rPr lang="el-GR" sz="1200" spc="15" dirty="0" smtClean="0">
                <a:latin typeface="Georgia"/>
                <a:cs typeface="Georgia"/>
              </a:rPr>
              <a:t>µε</a:t>
            </a:r>
            <a:r>
              <a:rPr lang="el-GR" sz="1200" spc="5" dirty="0" smtClean="0">
                <a:latin typeface="Georgia"/>
                <a:cs typeface="Georgia"/>
              </a:rPr>
              <a:t> </a:t>
            </a:r>
            <a:r>
              <a:rPr lang="el-GR" sz="1200" spc="-5" dirty="0" smtClean="0">
                <a:latin typeface="Georgia"/>
                <a:cs typeface="Georgia"/>
              </a:rPr>
              <a:t>υγρά</a:t>
            </a:r>
            <a:endParaRPr lang="el-GR" sz="1200" dirty="0" smtClean="0">
              <a:latin typeface="Georgia"/>
              <a:cs typeface="Georgia"/>
            </a:endParaRPr>
          </a:p>
          <a:p>
            <a:pPr marL="287020" indent="-274320">
              <a:lnSpc>
                <a:spcPct val="100000"/>
              </a:lnSpc>
              <a:buClr>
                <a:srgbClr val="D16349"/>
              </a:buClr>
              <a:buSzPct val="84000"/>
              <a:buFont typeface="Arial"/>
              <a:buChar char=""/>
              <a:tabLst>
                <a:tab pos="287020" algn="l"/>
              </a:tabLst>
            </a:pPr>
            <a:r>
              <a:rPr lang="el-GR" sz="1200" dirty="0" err="1" smtClean="0">
                <a:latin typeface="Georgia"/>
                <a:cs typeface="Georgia"/>
              </a:rPr>
              <a:t>Πόσιµες</a:t>
            </a:r>
            <a:r>
              <a:rPr lang="el-GR" sz="1200" spc="-5" dirty="0" smtClean="0">
                <a:latin typeface="Georgia"/>
                <a:cs typeface="Georgia"/>
              </a:rPr>
              <a:t> </a:t>
            </a:r>
            <a:r>
              <a:rPr lang="el-GR" sz="1200" dirty="0" err="1" smtClean="0">
                <a:latin typeface="Georgia"/>
                <a:cs typeface="Georgia"/>
              </a:rPr>
              <a:t>αµπούλες</a:t>
            </a:r>
            <a:endParaRPr lang="el-GR" sz="1200" dirty="0" smtClean="0">
              <a:latin typeface="Georgia"/>
              <a:cs typeface="Georgia"/>
            </a:endParaRPr>
          </a:p>
          <a:p>
            <a:pPr marL="287020" indent="-274320">
              <a:lnSpc>
                <a:spcPct val="100000"/>
              </a:lnSpc>
              <a:buClr>
                <a:srgbClr val="D16349"/>
              </a:buClr>
              <a:buSzPct val="84000"/>
              <a:buFont typeface="Arial"/>
              <a:buChar char=""/>
              <a:tabLst>
                <a:tab pos="287020" algn="l"/>
              </a:tabLst>
            </a:pPr>
            <a:r>
              <a:rPr lang="el-GR" sz="1200" dirty="0" err="1" smtClean="0">
                <a:latin typeface="Georgia"/>
                <a:cs typeface="Georgia"/>
              </a:rPr>
              <a:t>Αναβράζοντα</a:t>
            </a:r>
            <a:r>
              <a:rPr lang="el-GR" sz="1200" spc="-10" dirty="0" smtClean="0">
                <a:latin typeface="Georgia"/>
                <a:cs typeface="Georgia"/>
              </a:rPr>
              <a:t> </a:t>
            </a:r>
            <a:r>
              <a:rPr lang="el-GR" sz="1200" spc="-5" dirty="0" smtClean="0">
                <a:latin typeface="Georgia"/>
                <a:cs typeface="Georgia"/>
              </a:rPr>
              <a:t>δισκία</a:t>
            </a:r>
            <a:endParaRPr lang="el-GR" sz="1200" dirty="0" smtClean="0">
              <a:latin typeface="Georgia"/>
              <a:cs typeface="Georgia"/>
            </a:endParaRPr>
          </a:p>
          <a:p>
            <a:pPr marL="287020" indent="-274320">
              <a:lnSpc>
                <a:spcPct val="100000"/>
              </a:lnSpc>
              <a:buClr>
                <a:srgbClr val="D16349"/>
              </a:buClr>
              <a:buSzPct val="84000"/>
              <a:buFont typeface="Arial"/>
              <a:buChar char=""/>
              <a:tabLst>
                <a:tab pos="287020" algn="l"/>
              </a:tabLst>
            </a:pPr>
            <a:r>
              <a:rPr lang="el-GR" sz="1200" spc="-5" dirty="0" smtClean="0">
                <a:latin typeface="Georgia"/>
                <a:cs typeface="Georgia"/>
              </a:rPr>
              <a:t>Σοκολάτες</a:t>
            </a:r>
            <a:endParaRPr lang="el-GR" sz="1200" dirty="0" smtClean="0">
              <a:latin typeface="Georgia"/>
              <a:cs typeface="Georgia"/>
            </a:endParaRPr>
          </a:p>
          <a:p>
            <a:pPr marL="279400" marR="8255" indent="-266700">
              <a:lnSpc>
                <a:spcPts val="2400"/>
              </a:lnSpc>
              <a:spcBef>
                <a:spcPts val="580"/>
              </a:spcBef>
              <a:buClr>
                <a:srgbClr val="D16349"/>
              </a:buClr>
              <a:buSzPct val="84000"/>
              <a:buFont typeface="Arial"/>
              <a:buChar char=""/>
              <a:tabLst>
                <a:tab pos="287020" algn="l"/>
              </a:tabLst>
            </a:pPr>
            <a:r>
              <a:rPr lang="el-GR" sz="1200" dirty="0" smtClean="0">
                <a:latin typeface="Georgia"/>
                <a:cs typeface="Georgia"/>
              </a:rPr>
              <a:t>Σε </a:t>
            </a:r>
            <a:r>
              <a:rPr lang="el-GR" sz="1200" spc="5" dirty="0" smtClean="0">
                <a:latin typeface="Georgia"/>
                <a:cs typeface="Georgia"/>
              </a:rPr>
              <a:t>µ</a:t>
            </a:r>
            <a:r>
              <a:rPr lang="el-GR" sz="1200" spc="5" dirty="0" err="1" smtClean="0">
                <a:latin typeface="Georgia"/>
                <a:cs typeface="Georgia"/>
              </a:rPr>
              <a:t>ορφή</a:t>
            </a:r>
            <a:r>
              <a:rPr lang="el-GR" sz="1200" spc="5" dirty="0" smtClean="0">
                <a:latin typeface="Georgia"/>
                <a:cs typeface="Georgia"/>
              </a:rPr>
              <a:t> </a:t>
            </a:r>
            <a:r>
              <a:rPr lang="el-GR" sz="1200" dirty="0" smtClean="0">
                <a:latin typeface="Georgia"/>
                <a:cs typeface="Georgia"/>
              </a:rPr>
              <a:t>σιροπιού </a:t>
            </a:r>
            <a:r>
              <a:rPr lang="el-GR" sz="1200" spc="15" dirty="0" smtClean="0">
                <a:latin typeface="Georgia"/>
                <a:cs typeface="Georgia"/>
              </a:rPr>
              <a:t>µε </a:t>
            </a:r>
            <a:r>
              <a:rPr lang="el-GR" sz="1200" dirty="0" smtClean="0">
                <a:latin typeface="Georgia"/>
                <a:cs typeface="Georgia"/>
              </a:rPr>
              <a:t>ή </a:t>
            </a:r>
            <a:r>
              <a:rPr lang="el-GR" sz="1200" spc="-5" dirty="0" smtClean="0">
                <a:latin typeface="Georgia"/>
                <a:cs typeface="Georgia"/>
              </a:rPr>
              <a:t>χωρίς ζάχαρη </a:t>
            </a:r>
            <a:r>
              <a:rPr lang="el-GR" sz="1200" dirty="0" smtClean="0">
                <a:latin typeface="Georgia"/>
                <a:cs typeface="Georgia"/>
              </a:rPr>
              <a:t>ή άλλη </a:t>
            </a:r>
            <a:r>
              <a:rPr lang="el-GR" sz="1200" spc="-45" dirty="0" smtClean="0">
                <a:latin typeface="Georgia"/>
                <a:cs typeface="Georgia"/>
              </a:rPr>
              <a:t>γλυκαντική  </a:t>
            </a:r>
            <a:r>
              <a:rPr lang="el-GR" sz="1200" spc="-5" dirty="0" smtClean="0">
                <a:latin typeface="Georgia"/>
                <a:cs typeface="Georgia"/>
              </a:rPr>
              <a:t>ουσία</a:t>
            </a:r>
            <a:endParaRPr lang="el-GR" sz="1200" dirty="0">
              <a:latin typeface="Georgia"/>
              <a:cs typeface="Georgia"/>
            </a:endParaRPr>
          </a:p>
        </p:txBody>
      </p:sp>
      <p:sp>
        <p:nvSpPr>
          <p:cNvPr id="4" name="Slide Number Placeholder 3"/>
          <p:cNvSpPr>
            <a:spLocks noGrp="1"/>
          </p:cNvSpPr>
          <p:nvPr>
            <p:ph type="sldNum" sz="quarter" idx="10"/>
          </p:nvPr>
        </p:nvSpPr>
        <p:spPr/>
        <p:txBody>
          <a:bodyPr/>
          <a:lstStyle/>
          <a:p>
            <a:fld id="{543895A5-6727-B447-9821-27AE40BBC100}" type="slidenum">
              <a:rPr lang="en-US" smtClean="0"/>
              <a:t>8</a:t>
            </a:fld>
            <a:endParaRPr lang="en-US"/>
          </a:p>
        </p:txBody>
      </p:sp>
    </p:spTree>
    <p:extLst>
      <p:ext uri="{BB962C8B-B14F-4D97-AF65-F5344CB8AC3E}">
        <p14:creationId xmlns:p14="http://schemas.microsoft.com/office/powerpoint/2010/main" val="11657951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Το</a:t>
            </a:r>
            <a:r>
              <a:rPr lang="el-GR" baseline="0" dirty="0" smtClean="0"/>
              <a:t> </a:t>
            </a:r>
            <a:r>
              <a:rPr lang="el-GR" baseline="0" dirty="0" err="1" smtClean="0"/>
              <a:t>πυροσταφυλικό</a:t>
            </a:r>
            <a:r>
              <a:rPr lang="el-GR" baseline="0" dirty="0" smtClean="0"/>
              <a:t> οξύ είναι ένα </a:t>
            </a:r>
            <a:r>
              <a:rPr lang="el-GR" baseline="0" dirty="0" err="1" smtClean="0"/>
              <a:t>καρβοξυλικό</a:t>
            </a:r>
            <a:r>
              <a:rPr lang="el-GR" baseline="0" dirty="0" smtClean="0"/>
              <a:t> οξύ με τρείς άνθρακες το οποίο παράγεται από το μεταβολισμό της </a:t>
            </a:r>
            <a:r>
              <a:rPr lang="el-GR" baseline="0" dirty="0" err="1" smtClean="0"/>
              <a:t>γλυκόζης.Έχει</a:t>
            </a:r>
            <a:r>
              <a:rPr lang="el-GR" baseline="0" dirty="0" smtClean="0"/>
              <a:t> δύο μεταβολικούς ρόλους την μείωση του γαλακτικού οξέος</a:t>
            </a:r>
            <a:r>
              <a:rPr lang="en-US" baseline="0" dirty="0" smtClean="0"/>
              <a:t> </a:t>
            </a:r>
            <a:r>
              <a:rPr lang="el-GR" baseline="0" dirty="0" smtClean="0"/>
              <a:t>στο κυτταρόπλασμα και την οξειδωτική </a:t>
            </a:r>
            <a:r>
              <a:rPr lang="el-GR" baseline="0" dirty="0" err="1" smtClean="0"/>
              <a:t>αποκαρβοξυλίωση</a:t>
            </a:r>
            <a:r>
              <a:rPr lang="el-GR" baseline="0" dirty="0" smtClean="0"/>
              <a:t> του </a:t>
            </a:r>
            <a:r>
              <a:rPr lang="en-US" baseline="0" dirty="0" smtClean="0"/>
              <a:t>Acetyl-CoA.</a:t>
            </a:r>
            <a:endParaRPr lang="el-GR" baseline="0" dirty="0" smtClean="0"/>
          </a:p>
          <a:p>
            <a:r>
              <a:rPr lang="el-GR" baseline="0" dirty="0" smtClean="0"/>
              <a:t>Μελέτες σε ζώα και σε κλινικές περιπτώσεις ανέφεραν ενίσχυση της απώλειας λίπους από την </a:t>
            </a:r>
            <a:r>
              <a:rPr lang="el-GR" baseline="0" dirty="0" err="1" smtClean="0"/>
              <a:t>συγχορήγηση</a:t>
            </a:r>
            <a:r>
              <a:rPr lang="el-GR" baseline="0" dirty="0" smtClean="0"/>
              <a:t> </a:t>
            </a:r>
            <a:r>
              <a:rPr lang="el-GR" baseline="0" dirty="0" err="1" smtClean="0"/>
              <a:t>πυροσταφυλικού</a:t>
            </a:r>
            <a:r>
              <a:rPr lang="el-GR" baseline="0" dirty="0" smtClean="0"/>
              <a:t> και </a:t>
            </a:r>
            <a:r>
              <a:rPr lang="en-US" baseline="0" dirty="0" smtClean="0"/>
              <a:t>DHA.</a:t>
            </a:r>
          </a:p>
          <a:p>
            <a:r>
              <a:rPr lang="en-US" baseline="0" dirty="0" smtClean="0"/>
              <a:t>T</a:t>
            </a:r>
            <a:r>
              <a:rPr lang="el-GR" baseline="0" dirty="0" smtClean="0"/>
              <a:t>α συμπληρώματα </a:t>
            </a:r>
            <a:r>
              <a:rPr lang="el-GR" baseline="0" dirty="0" err="1" smtClean="0"/>
              <a:t>πυροσταφυλικού</a:t>
            </a:r>
            <a:r>
              <a:rPr lang="el-GR" baseline="0" dirty="0" smtClean="0"/>
              <a:t> υποστηρίζουν ότι ενισχύουν την απόδοση σε αθλήματα αντοχής και μειώνουν το σωματικό λίπος.</a:t>
            </a:r>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92</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 μείωση του σωματικού λίπους από την χρήση του συμπληρώματος  δεν υποστηρίζεται ερευνητικά.</a:t>
            </a:r>
          </a:p>
          <a:p>
            <a:r>
              <a:rPr lang="el-GR" dirty="0" smtClean="0"/>
              <a:t>Παρενέργειες</a:t>
            </a:r>
            <a:r>
              <a:rPr lang="el-GR" baseline="0" dirty="0" smtClean="0"/>
              <a:t> από μεγάλη δόση του συμπληρώματος συμπεριλάμβαναν και τις γαστρεντερικές ενοχλήσεις.</a:t>
            </a:r>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93</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 </a:t>
            </a:r>
            <a:r>
              <a:rPr lang="el-GR" dirty="0" err="1" smtClean="0"/>
              <a:t>ινοσίνη</a:t>
            </a:r>
            <a:r>
              <a:rPr lang="el-GR" baseline="0" dirty="0" smtClean="0"/>
              <a:t> είναι ένα μη απαραίτητο θρεπτικό συστατικό με καλές διαιτητικές πηγές όπως η ζύμη και τα οργανικά κρέατα.</a:t>
            </a:r>
          </a:p>
          <a:p>
            <a:r>
              <a:rPr lang="el-GR" baseline="0" dirty="0" smtClean="0"/>
              <a:t>Η συνιστώμενη ημερήσια δόση ανέρχεται στις 5000 </a:t>
            </a:r>
            <a:r>
              <a:rPr lang="el-GR" baseline="0" dirty="0" err="1" smtClean="0"/>
              <a:t>εως</a:t>
            </a:r>
            <a:r>
              <a:rPr lang="el-GR" baseline="0" dirty="0" smtClean="0"/>
              <a:t> 10000 </a:t>
            </a:r>
            <a:r>
              <a:rPr lang="en-US" baseline="0" dirty="0" smtClean="0"/>
              <a:t>mg</a:t>
            </a:r>
            <a:r>
              <a:rPr lang="el-GR" baseline="0" dirty="0" smtClean="0"/>
              <a:t> ανά ημέρα.</a:t>
            </a:r>
          </a:p>
          <a:p>
            <a:r>
              <a:rPr lang="el-GR" dirty="0" smtClean="0"/>
              <a:t>Η</a:t>
            </a:r>
            <a:r>
              <a:rPr lang="el-GR" baseline="0" dirty="0" smtClean="0"/>
              <a:t> </a:t>
            </a:r>
            <a:r>
              <a:rPr lang="el-GR" baseline="0" dirty="0" err="1" smtClean="0"/>
              <a:t>ινοσίνη</a:t>
            </a:r>
            <a:r>
              <a:rPr lang="el-GR" baseline="0" dirty="0" smtClean="0"/>
              <a:t> είναι πρόδρομος των </a:t>
            </a:r>
            <a:r>
              <a:rPr lang="el-GR" baseline="0" dirty="0" err="1" smtClean="0"/>
              <a:t>νουκλεοτιδίων</a:t>
            </a:r>
            <a:r>
              <a:rPr lang="el-GR" baseline="0" dirty="0" smtClean="0"/>
              <a:t> ΙΜ</a:t>
            </a:r>
            <a:r>
              <a:rPr lang="en-US" baseline="0" dirty="0" smtClean="0"/>
              <a:t>P</a:t>
            </a:r>
            <a:r>
              <a:rPr lang="el-GR" baseline="0" dirty="0" smtClean="0"/>
              <a:t> και θα μπορούσε να αυξήσει το περιεχόμενο του ΑΤ</a:t>
            </a:r>
            <a:r>
              <a:rPr lang="en-US" baseline="0" dirty="0" smtClean="0"/>
              <a:t>P.</a:t>
            </a:r>
          </a:p>
          <a:p>
            <a:r>
              <a:rPr lang="el-GR" baseline="0" dirty="0" smtClean="0"/>
              <a:t>Έχει προταθεί ότι η </a:t>
            </a:r>
            <a:r>
              <a:rPr lang="el-GR" baseline="0" dirty="0" err="1" smtClean="0"/>
              <a:t>ινοσίνη</a:t>
            </a:r>
            <a:r>
              <a:rPr lang="el-GR" baseline="0" dirty="0" smtClean="0"/>
              <a:t> μπορεί να ενισχύσει τα επίπεδα της </a:t>
            </a:r>
            <a:r>
              <a:rPr lang="el-GR" baseline="0" dirty="0" err="1" smtClean="0"/>
              <a:t>δισφωσφορικής</a:t>
            </a:r>
            <a:r>
              <a:rPr lang="el-GR" baseline="0" dirty="0" smtClean="0"/>
              <a:t> </a:t>
            </a:r>
            <a:r>
              <a:rPr lang="el-GR" baseline="0" dirty="0" err="1" smtClean="0"/>
              <a:t>γλυκεράσης</a:t>
            </a:r>
            <a:r>
              <a:rPr lang="el-GR" baseline="0" dirty="0" smtClean="0"/>
              <a:t> στα ερυθρά αιμοσφαίρια τα οποία θεωρητικά θα μπορούσαν να οδηγήσουν σε αύξηση τν απελευθέρωσης οξυγόνου στους μυς.</a:t>
            </a:r>
          </a:p>
          <a:p>
            <a:r>
              <a:rPr lang="el-GR" baseline="0" dirty="0" smtClean="0"/>
              <a:t>Η </a:t>
            </a:r>
            <a:r>
              <a:rPr lang="el-GR" baseline="0" dirty="0" err="1" smtClean="0"/>
              <a:t>ινοσίνη</a:t>
            </a:r>
            <a:r>
              <a:rPr lang="el-GR" baseline="0" dirty="0" smtClean="0"/>
              <a:t> έχει αγγειοδιασταλτική δράση και αντιοξειδωτικές ιδιότητες.</a:t>
            </a:r>
            <a:endParaRPr lang="el-GR" dirty="0" smtClean="0"/>
          </a:p>
          <a:p>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94</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Μια μελέτη ανέφερε συμπτώματα ευερεθιστότητας</a:t>
            </a:r>
            <a:r>
              <a:rPr lang="el-GR" baseline="0" dirty="0" smtClean="0"/>
              <a:t> και κορεσμού σε αθλητές στους οποίους χορηγήθηκε το συμπλήρωμα.</a:t>
            </a:r>
          </a:p>
          <a:p>
            <a:r>
              <a:rPr lang="el-GR" baseline="0" dirty="0" smtClean="0"/>
              <a:t>Μελέτες  απέτυχαν να αποδείξουν μεταβολικές αλλαγές ή οφέλη στην απόδοση .</a:t>
            </a:r>
          </a:p>
          <a:p>
            <a:r>
              <a:rPr lang="el-GR" baseline="0" dirty="0" smtClean="0"/>
              <a:t>Σε δύο μελέτες οι αθλητές στους οποίους γινόταν χρήση εικονικού σκευάσματος είχαν καλύτερη απόδοση από αυτούς που χορηγούνταν συμπληρώματα </a:t>
            </a:r>
            <a:r>
              <a:rPr lang="el-GR" baseline="0" dirty="0" err="1" smtClean="0"/>
              <a:t>ινοσίνης</a:t>
            </a:r>
            <a:r>
              <a:rPr lang="el-GR" baseline="0" dirty="0" smtClean="0"/>
              <a:t> , προτείνοντας έτσι ότι τα συμπληρώματα μπορεί να επηρεάσουν αρνητικά την απόδοση σε υψηλής έντασης άσκηση.</a:t>
            </a:r>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95</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Είναι ένα μη απαραίτητο θρεπτικό</a:t>
            </a:r>
            <a:r>
              <a:rPr lang="el-GR" baseline="0" dirty="0" smtClean="0"/>
              <a:t> συστατικό το οποίο προσλαμβάνεται διαιτητικά και παράγεται στο συκώτι και στα νεφρά από πρόδρομα αμινοξέα.</a:t>
            </a:r>
          </a:p>
          <a:p>
            <a:r>
              <a:rPr lang="el-GR" baseline="0" dirty="0" smtClean="0"/>
              <a:t>Η </a:t>
            </a:r>
            <a:r>
              <a:rPr lang="el-GR" baseline="0" dirty="0" err="1" smtClean="0"/>
              <a:t>καρνιτίνη</a:t>
            </a:r>
            <a:r>
              <a:rPr lang="el-GR" baseline="0" dirty="0" smtClean="0"/>
              <a:t> συντίθεται από τον άνθρωπο και μεταφέρεται μέσω του αίματος προς αποθήκευση κυρίως στους σκελετικούς και καρδιακούς </a:t>
            </a:r>
            <a:r>
              <a:rPr lang="el-GR" baseline="0" dirty="0" err="1" smtClean="0"/>
              <a:t>μυς.Μέσα</a:t>
            </a:r>
            <a:r>
              <a:rPr lang="el-GR" baseline="0" dirty="0" smtClean="0"/>
              <a:t> σε αυτούς τους ιστούς παίζει ένα σημαντικό ρόλο στο μεταβολισμό των υδατανθράκων και των λιπών.</a:t>
            </a:r>
          </a:p>
          <a:p>
            <a:r>
              <a:rPr lang="el-GR" dirty="0" err="1" smtClean="0"/>
              <a:t>Άποτελεί</a:t>
            </a:r>
            <a:r>
              <a:rPr lang="el-GR" baseline="0" dirty="0" smtClean="0"/>
              <a:t> συστατικό των ενζύμων που συμμετέχουν στην μεταφορά των λιπαρών οξέων μακράς αλύσου διαμέσου της </a:t>
            </a:r>
            <a:r>
              <a:rPr lang="el-GR" baseline="0" dirty="0" err="1" smtClean="0"/>
              <a:t>μιτοχονδριακής</a:t>
            </a:r>
            <a:r>
              <a:rPr lang="el-GR" baseline="0" dirty="0" smtClean="0"/>
              <a:t> μεμβράνης στο χώρο οξείδωσης τους.</a:t>
            </a:r>
          </a:p>
          <a:p>
            <a:r>
              <a:rPr lang="el-GR" baseline="0" dirty="0" smtClean="0"/>
              <a:t>Κατά την άσκηση παίζει ρόλο στην παραγωγή του </a:t>
            </a:r>
            <a:r>
              <a:rPr lang="en-US" dirty="0" smtClean="0"/>
              <a:t>Acetyl-CoA </a:t>
            </a:r>
            <a:r>
              <a:rPr lang="el-GR" dirty="0" smtClean="0"/>
              <a:t>και</a:t>
            </a:r>
            <a:r>
              <a:rPr lang="el-GR" baseline="0" dirty="0" smtClean="0"/>
              <a:t> βοηθάει στην διατήρηση της διαθεσιμότητας του  </a:t>
            </a:r>
            <a:r>
              <a:rPr lang="en-US" dirty="0" smtClean="0"/>
              <a:t>CoA </a:t>
            </a:r>
            <a:r>
              <a:rPr lang="el-GR" baseline="0" dirty="0" smtClean="0"/>
              <a:t> και μειώνει το λόγο του </a:t>
            </a:r>
            <a:r>
              <a:rPr lang="en-US" dirty="0" smtClean="0"/>
              <a:t>Acetyl-CoA</a:t>
            </a:r>
            <a:r>
              <a:rPr lang="el-GR" dirty="0" smtClean="0"/>
              <a:t> προς</a:t>
            </a:r>
            <a:r>
              <a:rPr lang="el-GR" baseline="0" dirty="0" smtClean="0"/>
              <a:t> </a:t>
            </a:r>
            <a:r>
              <a:rPr lang="en-US" dirty="0" smtClean="0"/>
              <a:t>CoA </a:t>
            </a:r>
            <a:r>
              <a:rPr lang="el-GR" dirty="0" smtClean="0"/>
              <a:t>μετά το τέλος</a:t>
            </a:r>
            <a:r>
              <a:rPr lang="el-GR" baseline="0" dirty="0" smtClean="0"/>
              <a:t> της άσκησης.</a:t>
            </a:r>
            <a:endParaRPr lang="el-GR" dirty="0" smtClean="0"/>
          </a:p>
          <a:p>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96</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smtClean="0"/>
              <a:t>Η </a:t>
            </a:r>
            <a:r>
              <a:rPr lang="el-GR" baseline="0" dirty="0" err="1" smtClean="0"/>
              <a:t>καρνιτίνη</a:t>
            </a:r>
            <a:r>
              <a:rPr lang="el-GR" baseline="0" dirty="0" smtClean="0"/>
              <a:t> είναι από τα πιο δημοφιλή συμπληρώματα ενίσχυσης της μείωσης του σωματικού λίπους.</a:t>
            </a:r>
          </a:p>
          <a:p>
            <a:r>
              <a:rPr lang="el-GR" baseline="0" dirty="0" smtClean="0"/>
              <a:t>Προκαλούν μια αύξηση στην οξείδωση των λιπαρών οξέων κατά τη διάρκεια της άσκησης η οποία θα ήταν ωφέλιμη σε αθλητές αντοχής.</a:t>
            </a:r>
          </a:p>
          <a:p>
            <a:r>
              <a:rPr lang="el-GR" baseline="0" dirty="0" smtClean="0"/>
              <a:t>Άμα τα συμπληρώματα </a:t>
            </a:r>
            <a:r>
              <a:rPr lang="el-GR" baseline="0" dirty="0" err="1" smtClean="0"/>
              <a:t>καρνιτίνης</a:t>
            </a:r>
            <a:r>
              <a:rPr lang="el-GR" baseline="0" dirty="0" smtClean="0"/>
              <a:t> μπορέσουν και αυξήσουν τη διαθεσιμότητα του </a:t>
            </a:r>
            <a:r>
              <a:rPr lang="en-US" baseline="0" dirty="0" smtClean="0"/>
              <a:t>CoA</a:t>
            </a:r>
            <a:r>
              <a:rPr lang="el-GR" baseline="0" dirty="0" smtClean="0"/>
              <a:t> , τότε θα μπορέσει να ενισχυθεί η ροή μέσω του κιτρικού κύκλου και να ενισχυθεί η δραστηριότητα της  </a:t>
            </a:r>
            <a:r>
              <a:rPr lang="el-GR" baseline="0" dirty="0" err="1" smtClean="0"/>
              <a:t>πυροσταφυλικής</a:t>
            </a:r>
            <a:r>
              <a:rPr lang="el-GR" baseline="0" dirty="0" smtClean="0"/>
              <a:t> </a:t>
            </a:r>
            <a:r>
              <a:rPr lang="el-GR" baseline="0" dirty="0" err="1" smtClean="0"/>
              <a:t>αφυδρογονάσης</a:t>
            </a:r>
            <a:r>
              <a:rPr lang="el-GR" baseline="0" dirty="0" smtClean="0"/>
              <a:t> η οποία διαφορετικά αναστέλλεται από τα υψηλά επίπεδα του </a:t>
            </a:r>
            <a:r>
              <a:rPr lang="en-US" baseline="0" dirty="0" smtClean="0"/>
              <a:t>Acetyl</a:t>
            </a:r>
            <a:r>
              <a:rPr lang="el-GR" baseline="0" dirty="0" smtClean="0"/>
              <a:t>-</a:t>
            </a:r>
            <a:r>
              <a:rPr lang="en-US" baseline="0" dirty="0" smtClean="0"/>
              <a:t>CoA</a:t>
            </a:r>
            <a:endParaRPr lang="el-GR" baseline="0" dirty="0" smtClean="0"/>
          </a:p>
          <a:p>
            <a:endParaRPr lang="el-GR" baseline="0" dirty="0" smtClean="0"/>
          </a:p>
          <a:p>
            <a:r>
              <a:rPr lang="el-GR" dirty="0" smtClean="0"/>
              <a:t>Να αποτελεί</a:t>
            </a:r>
            <a:r>
              <a:rPr lang="el-GR" baseline="0" dirty="0" smtClean="0"/>
              <a:t> περιοριστικό παράγοντα στην δράση της </a:t>
            </a:r>
            <a:r>
              <a:rPr lang="el-GR" baseline="0" dirty="0" err="1" smtClean="0"/>
              <a:t>πυροσταφυλικής</a:t>
            </a:r>
            <a:r>
              <a:rPr lang="el-GR" baseline="0" dirty="0" smtClean="0"/>
              <a:t> </a:t>
            </a:r>
            <a:r>
              <a:rPr lang="el-GR" baseline="0" dirty="0" err="1" smtClean="0"/>
              <a:t>αφυδρογονάσης</a:t>
            </a:r>
            <a:r>
              <a:rPr lang="el-GR" baseline="0" dirty="0" smtClean="0"/>
              <a:t> ή στη ροή του κιτρικού κύκλου.</a:t>
            </a:r>
          </a:p>
          <a:p>
            <a:r>
              <a:rPr lang="el-GR" baseline="0" dirty="0" smtClean="0"/>
              <a:t>Ωστόσο, τα διαθέσιμα στοιχεία έδειξαν ότι χορήγηση1 </a:t>
            </a:r>
            <a:r>
              <a:rPr lang="el-GR" baseline="0" dirty="0" err="1" smtClean="0"/>
              <a:t>εως</a:t>
            </a:r>
            <a:r>
              <a:rPr lang="el-GR" baseline="0" dirty="0" smtClean="0"/>
              <a:t> 6 γραμμάρια συμπληρώματος </a:t>
            </a:r>
            <a:r>
              <a:rPr lang="el-GR" baseline="0" dirty="0" err="1" smtClean="0"/>
              <a:t>καρνιτίνης</a:t>
            </a:r>
            <a:r>
              <a:rPr lang="el-GR" baseline="0" dirty="0" smtClean="0"/>
              <a:t> την ημέρα δεν βελτίωσαν τα επίπεδα </a:t>
            </a:r>
            <a:r>
              <a:rPr lang="el-GR" baseline="0" dirty="0" err="1" smtClean="0"/>
              <a:t>μυικής</a:t>
            </a:r>
            <a:r>
              <a:rPr lang="el-GR" baseline="0" dirty="0" smtClean="0"/>
              <a:t> </a:t>
            </a:r>
            <a:r>
              <a:rPr lang="el-GR" baseline="0" dirty="0" err="1" smtClean="0"/>
              <a:t>καρνιτίνης</a:t>
            </a:r>
            <a:r>
              <a:rPr lang="el-GR" baseline="0" dirty="0" smtClean="0"/>
              <a:t> </a:t>
            </a:r>
          </a:p>
          <a:p>
            <a:endParaRPr lang="el-GR" baseline="0" dirty="0" smtClean="0"/>
          </a:p>
          <a:p>
            <a:endParaRPr lang="el-GR" baseline="0"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97</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Να αποτελεί</a:t>
            </a:r>
            <a:r>
              <a:rPr lang="el-GR" baseline="0" dirty="0" smtClean="0"/>
              <a:t> περιοριστικό παράγοντα στην δράση της </a:t>
            </a:r>
            <a:r>
              <a:rPr lang="el-GR" baseline="0" dirty="0" err="1" smtClean="0"/>
              <a:t>πυροσταφυλικής</a:t>
            </a:r>
            <a:r>
              <a:rPr lang="el-GR" baseline="0" dirty="0" smtClean="0"/>
              <a:t> </a:t>
            </a:r>
            <a:r>
              <a:rPr lang="el-GR" baseline="0" dirty="0" err="1" smtClean="0"/>
              <a:t>αφυδρογονάσης</a:t>
            </a:r>
            <a:r>
              <a:rPr lang="el-GR" baseline="0" dirty="0" smtClean="0"/>
              <a:t> ή στη ροή του κιτρικού κύκλου.</a:t>
            </a:r>
          </a:p>
          <a:p>
            <a:r>
              <a:rPr lang="el-GR" baseline="0" dirty="0" smtClean="0"/>
              <a:t>Ωστόσο, τα διαθέσιμα στοιχεία έδειξαν ότι χορήγηση1 </a:t>
            </a:r>
            <a:r>
              <a:rPr lang="el-GR" baseline="0" dirty="0" err="1" smtClean="0"/>
              <a:t>εως</a:t>
            </a:r>
            <a:r>
              <a:rPr lang="el-GR" baseline="0" dirty="0" smtClean="0"/>
              <a:t> 6 γραμμάρια συμπληρώματος </a:t>
            </a:r>
            <a:r>
              <a:rPr lang="el-GR" baseline="0" dirty="0" err="1" smtClean="0"/>
              <a:t>καρνιτίνης</a:t>
            </a:r>
            <a:r>
              <a:rPr lang="el-GR" baseline="0" dirty="0" smtClean="0"/>
              <a:t> την ημέρα δεν βελτίωσαν τα επίπεδα </a:t>
            </a:r>
            <a:r>
              <a:rPr lang="el-GR" baseline="0" dirty="0" err="1" smtClean="0"/>
              <a:t>μυικής</a:t>
            </a:r>
            <a:r>
              <a:rPr lang="el-GR" baseline="0" dirty="0" smtClean="0"/>
              <a:t> </a:t>
            </a:r>
            <a:r>
              <a:rPr lang="el-GR" baseline="0" dirty="0" err="1" smtClean="0"/>
              <a:t>καρνιτίνης</a:t>
            </a:r>
            <a:r>
              <a:rPr lang="el-GR" baseline="0" dirty="0" smtClean="0"/>
              <a:t> </a:t>
            </a:r>
          </a:p>
          <a:p>
            <a:r>
              <a:rPr lang="el-GR" dirty="0" smtClean="0"/>
              <a:t>Μία</a:t>
            </a:r>
            <a:r>
              <a:rPr lang="el-GR" baseline="0" dirty="0" smtClean="0"/>
              <a:t> πρόσφατη έρευνα έδειξε ότι είναι δυνατή η αύξηση της </a:t>
            </a:r>
            <a:r>
              <a:rPr lang="el-GR" baseline="0" dirty="0" err="1" smtClean="0"/>
              <a:t>καρνιτίνης</a:t>
            </a:r>
            <a:r>
              <a:rPr lang="el-GR" baseline="0" dirty="0" smtClean="0"/>
              <a:t> των μυών με </a:t>
            </a:r>
            <a:r>
              <a:rPr lang="el-GR" baseline="0" dirty="0" err="1" smtClean="0"/>
              <a:t>διέργεση</a:t>
            </a:r>
            <a:r>
              <a:rPr lang="el-GR" baseline="0" dirty="0" smtClean="0"/>
              <a:t> της ινσουλίνης και αύξηση της συγκέντρωσης </a:t>
            </a:r>
            <a:r>
              <a:rPr lang="el-GR" baseline="0" dirty="0" err="1" smtClean="0"/>
              <a:t>καρνιτίνης</a:t>
            </a:r>
            <a:r>
              <a:rPr lang="el-GR" baseline="0" dirty="0" smtClean="0"/>
              <a:t> πλάσματος.</a:t>
            </a:r>
          </a:p>
          <a:p>
            <a:r>
              <a:rPr lang="el-GR" baseline="0" dirty="0" smtClean="0"/>
              <a:t>Μελέτες που ερεύνησαν την επίδραση των συμπληρωμάτων στο μεταβολισμό ή την απόδοση της άσκησης βρήκαν λίγα στοιχεία που να  στηρίζουν την ενίσχυση της απόδοσης κατά τη διάρκεια </a:t>
            </a:r>
            <a:r>
              <a:rPr lang="el-GR" baseline="0" dirty="0" err="1" smtClean="0"/>
              <a:t>υπομέγιστης</a:t>
            </a:r>
            <a:r>
              <a:rPr lang="el-GR" baseline="0" dirty="0" smtClean="0"/>
              <a:t> ή υψηλής έντασης άσκηση.</a:t>
            </a:r>
          </a:p>
          <a:p>
            <a:r>
              <a:rPr lang="el-GR" baseline="0" dirty="0" smtClean="0"/>
              <a:t>Η επίδραση των συμπληρωμάτων στο σωματικό λίπος δεν έχει μελετηθεί σε </a:t>
            </a:r>
            <a:r>
              <a:rPr lang="el-GR" baseline="0" dirty="0" err="1" smtClean="0"/>
              <a:t>αθλητές.Μια</a:t>
            </a:r>
            <a:r>
              <a:rPr lang="el-GR" baseline="0" dirty="0" smtClean="0"/>
              <a:t> έρευνα που μελέτησε παχύσαρκες γυναίκες με καθιστική ζωή δεν βρήκε καμία επίδραση των συμπληρωμάτων στο σωματικό λίπος.</a:t>
            </a:r>
            <a:endParaRPr lang="el-GR" dirty="0" smtClean="0"/>
          </a:p>
          <a:p>
            <a:endParaRPr lang="el-GR" baseline="0"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98</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Το</a:t>
            </a:r>
            <a:r>
              <a:rPr lang="el-GR" baseline="0" dirty="0" smtClean="0"/>
              <a:t> γεγονός ότι τα συμπληρώματα πρέπει να περιέχουν σε ποσοστό &gt;99% </a:t>
            </a:r>
            <a:r>
              <a:rPr lang="en-US" baseline="0" dirty="0" smtClean="0"/>
              <a:t>L-</a:t>
            </a:r>
            <a:r>
              <a:rPr lang="el-GR" baseline="0" dirty="0" err="1" smtClean="0"/>
              <a:t>καρνιτίνη</a:t>
            </a:r>
            <a:r>
              <a:rPr lang="el-GR" baseline="0" dirty="0" smtClean="0"/>
              <a:t> έγκειται στο γεγονός ότι έχει αποδειχτεί ότι η </a:t>
            </a:r>
            <a:r>
              <a:rPr lang="en-US" baseline="0" dirty="0" smtClean="0"/>
              <a:t>D-</a:t>
            </a:r>
            <a:r>
              <a:rPr lang="el-GR" baseline="0" dirty="0" err="1" smtClean="0"/>
              <a:t>καρνιτίνη</a:t>
            </a:r>
            <a:r>
              <a:rPr lang="el-GR" baseline="0" dirty="0" smtClean="0"/>
              <a:t> προκαλεί εξάντληση της </a:t>
            </a:r>
            <a:r>
              <a:rPr lang="en-US" baseline="0" dirty="0" smtClean="0"/>
              <a:t>L-</a:t>
            </a:r>
            <a:r>
              <a:rPr lang="el-GR" baseline="0" dirty="0" err="1" smtClean="0"/>
              <a:t>καρνιτίνης</a:t>
            </a:r>
            <a:r>
              <a:rPr lang="el-GR" baseline="0" dirty="0" smtClean="0"/>
              <a:t> στους ιστούς η οποία με την σειρά της μπορεί να προκαλέσει ανεπάρκεια </a:t>
            </a:r>
            <a:r>
              <a:rPr lang="el-GR" baseline="0" dirty="0" err="1" smtClean="0"/>
              <a:t>καρνιτίνης</a:t>
            </a:r>
            <a:r>
              <a:rPr lang="el-GR" baseline="0" dirty="0" smtClean="0"/>
              <a:t>.</a:t>
            </a:r>
            <a:endParaRPr lang="el-GR" dirty="0" smtClean="0"/>
          </a:p>
          <a:p>
            <a:endParaRPr lang="el-GR" baseline="0"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99</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 typeface="Wingdings 2" pitchFamily="18" charset="2"/>
              <a:buNone/>
              <a:tabLst/>
              <a:defRPr/>
            </a:pPr>
            <a:r>
              <a:rPr lang="el-GR" dirty="0" smtClean="0"/>
              <a:t>Υπάρχουν</a:t>
            </a:r>
            <a:r>
              <a:rPr lang="el-GR" baseline="0" dirty="0" smtClean="0"/>
              <a:t> πάρα πολλά είδη </a:t>
            </a:r>
            <a:r>
              <a:rPr lang="en-US" baseline="0" dirty="0" smtClean="0"/>
              <a:t>ginseng </a:t>
            </a:r>
            <a:r>
              <a:rPr lang="el-GR" baseline="0" dirty="0" smtClean="0"/>
              <a:t>όπως της </a:t>
            </a:r>
            <a:r>
              <a:rPr lang="el-GR" baseline="0" dirty="0" err="1" smtClean="0"/>
              <a:t>Αμερικής,Σιβηρίας,Κορεας</a:t>
            </a:r>
            <a:r>
              <a:rPr lang="el-GR" baseline="0" dirty="0" smtClean="0"/>
              <a:t> και </a:t>
            </a:r>
            <a:r>
              <a:rPr lang="el-GR" baseline="0" dirty="0" err="1" smtClean="0"/>
              <a:t>Ιαπωνίας.Το</a:t>
            </a:r>
            <a:r>
              <a:rPr lang="en-US" baseline="0" dirty="0" smtClean="0"/>
              <a:t> ginseng </a:t>
            </a:r>
            <a:r>
              <a:rPr lang="el-GR" baseline="0" dirty="0" smtClean="0"/>
              <a:t>χρησιμοποιείται από τις Ασιατικές χώρες σαν φυτικό φάρμακο το οποίο χρησιμοποιείται για να θεραπεύσει την κούραση, να </a:t>
            </a:r>
            <a:r>
              <a:rPr lang="el-GR" baseline="0" dirty="0" err="1" smtClean="0"/>
              <a:t>απαλίνει</a:t>
            </a:r>
            <a:r>
              <a:rPr lang="el-GR" baseline="0" dirty="0" smtClean="0"/>
              <a:t> τον πόνο και τις ημικρανίες , να βελτιώσει την ψυχική κατάσταση και την δύναμη </a:t>
            </a:r>
            <a:r>
              <a:rPr lang="en-US" baseline="0" dirty="0" smtClean="0"/>
              <a:t>.</a:t>
            </a:r>
            <a:endParaRPr lang="el-GR" baseline="0" dirty="0" smtClean="0"/>
          </a:p>
          <a:p>
            <a:r>
              <a:rPr lang="el-GR" dirty="0" smtClean="0"/>
              <a:t>Τα</a:t>
            </a:r>
            <a:r>
              <a:rPr lang="el-GR" baseline="0" dirty="0" smtClean="0"/>
              <a:t> συμπληρώματα </a:t>
            </a:r>
            <a:r>
              <a:rPr lang="en-US" baseline="0" dirty="0" smtClean="0"/>
              <a:t>ginseng </a:t>
            </a:r>
            <a:r>
              <a:rPr lang="el-GR" baseline="0" dirty="0" smtClean="0"/>
              <a:t> έχουν σαν στόχο να μειώσουν την κούραση και να βελτιώσουν την αερόβια κατάσταση, τη δύναμη, τη πνευματική εγρήγορση και ανάρρωση.</a:t>
            </a:r>
          </a:p>
          <a:p>
            <a:r>
              <a:rPr lang="el-GR" baseline="0" dirty="0" smtClean="0"/>
              <a:t>Τα  φυτικά τονωτικά </a:t>
            </a:r>
            <a:r>
              <a:rPr lang="en-US" baseline="0" dirty="0" err="1" smtClean="0"/>
              <a:t>Gordyseps</a:t>
            </a:r>
            <a:r>
              <a:rPr lang="el-GR" baseline="0" dirty="0" smtClean="0"/>
              <a:t> έχουν σαν στόχο να αυξήσουν την αγγειοδιαστολή και διευκολύνουν τη μεταφορά οξυγόνου στους ιστούς.</a:t>
            </a:r>
          </a:p>
          <a:p>
            <a:r>
              <a:rPr lang="el-GR" baseline="0" dirty="0" smtClean="0"/>
              <a:t>Το φυτικό εκχύλισμα </a:t>
            </a:r>
            <a:r>
              <a:rPr lang="en-US" baseline="0" dirty="0" err="1" smtClean="0"/>
              <a:t>Rhodiola</a:t>
            </a:r>
            <a:r>
              <a:rPr lang="el-GR" baseline="0" dirty="0" smtClean="0"/>
              <a:t> έχει ως στόχο να διεγείρει το νευρικό σύστημα.</a:t>
            </a:r>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100</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Δεν υπάρχουν  στοιχεία που να υποστηρίζουν οφέλη στην απόδοση ή στην ανάρρωση</a:t>
            </a:r>
            <a:r>
              <a:rPr lang="en-US" dirty="0" smtClean="0"/>
              <a:t> </a:t>
            </a:r>
            <a:r>
              <a:rPr lang="el-GR" dirty="0" smtClean="0"/>
              <a:t>σε αθλητές</a:t>
            </a:r>
          </a:p>
          <a:p>
            <a:r>
              <a:rPr lang="el-GR" dirty="0" smtClean="0"/>
              <a:t>Υπάρχουν μερικά στοιχεία ότι τα συμπληρώματα </a:t>
            </a:r>
            <a:r>
              <a:rPr lang="en-US" dirty="0" smtClean="0"/>
              <a:t>ginseng</a:t>
            </a:r>
            <a:r>
              <a:rPr lang="el-GR" dirty="0" smtClean="0"/>
              <a:t> ενισχύουν την </a:t>
            </a:r>
            <a:r>
              <a:rPr lang="el-GR" dirty="0" err="1" smtClean="0"/>
              <a:t>ευεξία,την</a:t>
            </a:r>
            <a:r>
              <a:rPr lang="el-GR" dirty="0" smtClean="0"/>
              <a:t> ανάρρωση ή την ανοσοποιητική λειτουργία </a:t>
            </a:r>
          </a:p>
          <a:p>
            <a:endParaRPr lang="el-GR" dirty="0" smtClean="0"/>
          </a:p>
          <a:p>
            <a:pPr algn="just"/>
            <a:r>
              <a:rPr lang="el-GR" dirty="0" smtClean="0"/>
              <a:t>Η συγκέντρωση των </a:t>
            </a:r>
            <a:r>
              <a:rPr lang="en-US" dirty="0" err="1" smtClean="0"/>
              <a:t>ginsenoside</a:t>
            </a:r>
            <a:r>
              <a:rPr lang="en-US" dirty="0" smtClean="0"/>
              <a:t> </a:t>
            </a:r>
            <a:r>
              <a:rPr lang="el-GR" dirty="0" smtClean="0"/>
              <a:t>ποικίλει ανάμεσα στα συμπληρώματα</a:t>
            </a:r>
            <a:r>
              <a:rPr lang="en-US" dirty="0" smtClean="0"/>
              <a:t> </a:t>
            </a:r>
            <a:r>
              <a:rPr lang="el-GR" dirty="0" smtClean="0"/>
              <a:t>με αποτέλεσμα οι αθλητές να μην είναι σίγουροι για την κατάλληλη δόση που πρέπει να πάρουν και την ποσότητα των ενεργών στοιχείων που αυτά περιέχουν.</a:t>
            </a:r>
          </a:p>
          <a:p>
            <a:pPr algn="just"/>
            <a:r>
              <a:rPr lang="el-GR" dirty="0" smtClean="0"/>
              <a:t>Μπορεί να περιέχουν ουσίες επικίνδυνες  για τους αθλητές , όσο αναφορά τους κανονισμούς για το </a:t>
            </a:r>
            <a:r>
              <a:rPr lang="en-US" dirty="0" smtClean="0"/>
              <a:t>doping</a:t>
            </a:r>
            <a:r>
              <a:rPr lang="el-GR" dirty="0" smtClean="0"/>
              <a:t>.</a:t>
            </a:r>
          </a:p>
          <a:p>
            <a:endParaRPr lang="el-GR" dirty="0" smtClean="0"/>
          </a:p>
          <a:p>
            <a:pPr algn="just">
              <a:buFont typeface="Wingdings 2" pitchFamily="18" charset="2"/>
              <a:buNone/>
            </a:pPr>
            <a:endParaRPr lang="el-GR" dirty="0" smtClean="0"/>
          </a:p>
        </p:txBody>
      </p:sp>
      <p:sp>
        <p:nvSpPr>
          <p:cNvPr id="4" name="Slide Number Placeholder 3"/>
          <p:cNvSpPr>
            <a:spLocks noGrp="1"/>
          </p:cNvSpPr>
          <p:nvPr>
            <p:ph type="sldNum" sz="quarter" idx="10"/>
          </p:nvPr>
        </p:nvSpPr>
        <p:spPr/>
        <p:txBody>
          <a:bodyPr/>
          <a:lstStyle/>
          <a:p>
            <a:fld id="{73D7EC11-17CF-D74D-86B3-842A85F880D4}" type="slidenum">
              <a:rPr lang="en-US" smtClean="0"/>
              <a:t>101</a:t>
            </a:fld>
            <a:endParaRPr lang="en-US"/>
          </a:p>
        </p:txBody>
      </p:sp>
    </p:spTree>
    <p:extLst>
      <p:ext uri="{BB962C8B-B14F-4D97-AF65-F5344CB8AC3E}">
        <p14:creationId xmlns:p14="http://schemas.microsoft.com/office/powerpoint/2010/main" val="594445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9</a:t>
            </a:fld>
            <a:endParaRPr lang="en-US"/>
          </a:p>
        </p:txBody>
      </p:sp>
    </p:spTree>
    <p:extLst>
      <p:ext uri="{BB962C8B-B14F-4D97-AF65-F5344CB8AC3E}">
        <p14:creationId xmlns:p14="http://schemas.microsoft.com/office/powerpoint/2010/main" val="4545726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102</a:t>
            </a:fld>
            <a:endParaRPr lang="en-US"/>
          </a:p>
        </p:txBody>
      </p:sp>
    </p:spTree>
    <p:extLst>
      <p:ext uri="{BB962C8B-B14F-4D97-AF65-F5344CB8AC3E}">
        <p14:creationId xmlns:p14="http://schemas.microsoft.com/office/powerpoint/2010/main" val="2900133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sign Comp placehol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8397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grpSp>
        <p:nvGrpSpPr>
          <p:cNvPr id="8" name="Group 7"/>
          <p:cNvGrpSpPr/>
          <p:nvPr userDrawn="1"/>
        </p:nvGrpSpPr>
        <p:grpSpPr>
          <a:xfrm>
            <a:off x="4363070" y="0"/>
            <a:ext cx="4795200" cy="1433822"/>
            <a:chOff x="4348800" y="0"/>
            <a:chExt cx="4795200" cy="1300480"/>
          </a:xfrm>
        </p:grpSpPr>
        <p:sp>
          <p:nvSpPr>
            <p:cNvPr id="9" name="Rectangle 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p:cNvSpPr/>
            <p:nvPr/>
          </p:nvSpPr>
          <p:spPr>
            <a:xfrm>
              <a:off x="435600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userDrawn="1"/>
        </p:nvSpPr>
        <p:spPr>
          <a:xfrm>
            <a:off x="4363070" y="1415250"/>
            <a:ext cx="4795200" cy="3728250"/>
          </a:xfrm>
          <a:prstGeom prst="rect">
            <a:avLst/>
          </a:pr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5400000">
            <a:off x="1770949"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13" name="Rectangle 12"/>
          <p:cNvSpPr/>
          <p:nvPr userDrawn="1"/>
        </p:nvSpPr>
        <p:spPr>
          <a:xfrm>
            <a:off x="4334400"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6850" y="145039"/>
            <a:ext cx="996371" cy="1099222"/>
          </a:xfrm>
          <a:prstGeom prst="rect">
            <a:avLst/>
          </a:prstGeom>
        </p:spPr>
      </p:pic>
      <p:cxnSp>
        <p:nvCxnSpPr>
          <p:cNvPr id="36" name="Straight Connector 35"/>
          <p:cNvCxnSpPr/>
          <p:nvPr userDrawn="1"/>
        </p:nvCxnSpPr>
        <p:spPr>
          <a:xfrm flipH="1">
            <a:off x="5077933" y="1222794"/>
            <a:ext cx="1" cy="3542246"/>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userDrawn="1"/>
        </p:nvGrpSpPr>
        <p:grpSpPr>
          <a:xfrm>
            <a:off x="4883328" y="4379863"/>
            <a:ext cx="384633" cy="384633"/>
            <a:chOff x="-585969" y="3675261"/>
            <a:chExt cx="317878" cy="317878"/>
          </a:xfrm>
        </p:grpSpPr>
        <p:sp>
          <p:nvSpPr>
            <p:cNvPr id="41" name="Oval 40"/>
            <p:cNvSpPr/>
            <p:nvPr/>
          </p:nvSpPr>
          <p:spPr>
            <a:xfrm>
              <a:off x="-585969" y="3675261"/>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591" y="3771194"/>
              <a:ext cx="165100" cy="134443"/>
            </a:xfrm>
            <a:prstGeom prst="rect">
              <a:avLst/>
            </a:prstGeom>
          </p:spPr>
        </p:pic>
      </p:grpSp>
      <p:grpSp>
        <p:nvGrpSpPr>
          <p:cNvPr id="51" name="Group 50"/>
          <p:cNvGrpSpPr/>
          <p:nvPr userDrawn="1"/>
        </p:nvGrpSpPr>
        <p:grpSpPr>
          <a:xfrm>
            <a:off x="4883328" y="3084788"/>
            <a:ext cx="384633" cy="384633"/>
            <a:chOff x="-585969" y="3299956"/>
            <a:chExt cx="317878" cy="317878"/>
          </a:xfrm>
        </p:grpSpPr>
        <p:sp>
          <p:nvSpPr>
            <p:cNvPr id="52" name="Oval 51"/>
            <p:cNvSpPr/>
            <p:nvPr/>
          </p:nvSpPr>
          <p:spPr>
            <a:xfrm>
              <a:off x="-585969" y="3299956"/>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953" y="3395887"/>
              <a:ext cx="165100" cy="134443"/>
            </a:xfrm>
            <a:prstGeom prst="rect">
              <a:avLst/>
            </a:prstGeom>
          </p:spPr>
        </p:pic>
      </p:grpSp>
      <p:grpSp>
        <p:nvGrpSpPr>
          <p:cNvPr id="54" name="Group 53"/>
          <p:cNvGrpSpPr/>
          <p:nvPr userDrawn="1"/>
        </p:nvGrpSpPr>
        <p:grpSpPr>
          <a:xfrm>
            <a:off x="4875631" y="1789713"/>
            <a:ext cx="384633" cy="384633"/>
            <a:chOff x="-592330" y="2994622"/>
            <a:chExt cx="317878" cy="317878"/>
          </a:xfrm>
        </p:grpSpPr>
        <p:sp>
          <p:nvSpPr>
            <p:cNvPr id="55" name="Oval 54"/>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58" name="Picture Placeholder 57"/>
          <p:cNvSpPr>
            <a:spLocks noGrp="1"/>
          </p:cNvSpPr>
          <p:nvPr>
            <p:ph type="pic" sz="quarter" idx="10" hasCustomPrompt="1"/>
          </p:nvPr>
        </p:nvSpPr>
        <p:spPr>
          <a:xfrm>
            <a:off x="1" y="43782"/>
            <a:ext cx="4319210" cy="5059845"/>
          </a:xfrm>
          <a:prstGeom prst="rect">
            <a:avLst/>
          </a:prstGeom>
        </p:spPr>
        <p:txBody>
          <a:bodyPr anchor="ctr"/>
          <a:lstStyle>
            <a:lvl1pPr marL="0" indent="0" algn="ctr">
              <a:buNone/>
              <a:defRPr>
                <a:solidFill>
                  <a:schemeClr val="bg1">
                    <a:lumMod val="65000"/>
                  </a:schemeClr>
                </a:solidFill>
                <a:latin typeface="Century Gothic" charset="0"/>
                <a:ea typeface="Century Gothic" charset="0"/>
                <a:cs typeface="Century Gothic" charset="0"/>
              </a:defRPr>
            </a:lvl1pPr>
          </a:lstStyle>
          <a:p>
            <a:r>
              <a:rPr lang="en-US" dirty="0"/>
              <a:t>PHOTO</a:t>
            </a:r>
          </a:p>
        </p:txBody>
      </p:sp>
      <p:sp>
        <p:nvSpPr>
          <p:cNvPr id="59" name="Text Placeholder 27"/>
          <p:cNvSpPr>
            <a:spLocks noGrp="1"/>
          </p:cNvSpPr>
          <p:nvPr>
            <p:ph type="body" sz="quarter" idx="11" hasCustomPrompt="1"/>
          </p:nvPr>
        </p:nvSpPr>
        <p:spPr>
          <a:xfrm>
            <a:off x="6142134" y="188979"/>
            <a:ext cx="2865833" cy="1006475"/>
          </a:xfrm>
          <a:prstGeom prst="rect">
            <a:avLst/>
          </a:prstGeom>
        </p:spPr>
        <p:txBody>
          <a:bodyPr anchor="ctr"/>
          <a:lstStyle>
            <a:lvl1pPr marL="0" indent="0">
              <a:lnSpc>
                <a:spcPct val="100000"/>
              </a:lnSpc>
              <a:buNone/>
              <a:defRPr sz="2500" b="1">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TITLE GOES HERE</a:t>
            </a:r>
          </a:p>
        </p:txBody>
      </p:sp>
      <p:sp>
        <p:nvSpPr>
          <p:cNvPr id="61" name="Text Placeholder 27"/>
          <p:cNvSpPr>
            <a:spLocks noGrp="1"/>
          </p:cNvSpPr>
          <p:nvPr>
            <p:ph type="body" sz="quarter" idx="13" hasCustomPrompt="1"/>
          </p:nvPr>
        </p:nvSpPr>
        <p:spPr>
          <a:xfrm>
            <a:off x="5360805" y="1655894"/>
            <a:ext cx="3647162" cy="652269"/>
          </a:xfrm>
          <a:prstGeom prst="rect">
            <a:avLst/>
          </a:prstGeom>
        </p:spPr>
        <p:txBody>
          <a:bodyPr anchor="ctr"/>
          <a:lstStyle>
            <a:lvl1pPr marL="0" indent="0">
              <a:lnSpc>
                <a:spcPct val="100000"/>
              </a:lnSpc>
              <a:buNone/>
              <a:defRPr sz="1800" b="0"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Bullet point goes here</a:t>
            </a:r>
          </a:p>
        </p:txBody>
      </p:sp>
      <p:sp>
        <p:nvSpPr>
          <p:cNvPr id="62" name="Text Placeholder 27"/>
          <p:cNvSpPr>
            <a:spLocks noGrp="1"/>
          </p:cNvSpPr>
          <p:nvPr>
            <p:ph type="body" sz="quarter" idx="14" hasCustomPrompt="1"/>
          </p:nvPr>
        </p:nvSpPr>
        <p:spPr>
          <a:xfrm>
            <a:off x="5360805" y="2952439"/>
            <a:ext cx="3647162" cy="652269"/>
          </a:xfrm>
          <a:prstGeom prst="rect">
            <a:avLst/>
          </a:prstGeom>
        </p:spPr>
        <p:txBody>
          <a:bodyPr anchor="ctr"/>
          <a:lstStyle>
            <a:lvl1pPr marL="0" indent="0">
              <a:lnSpc>
                <a:spcPct val="100000"/>
              </a:lnSpc>
              <a:buNone/>
              <a:defRPr sz="1800" b="0"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Bullet point goes here</a:t>
            </a:r>
          </a:p>
        </p:txBody>
      </p:sp>
      <p:sp>
        <p:nvSpPr>
          <p:cNvPr id="63" name="Text Placeholder 27"/>
          <p:cNvSpPr>
            <a:spLocks noGrp="1"/>
          </p:cNvSpPr>
          <p:nvPr>
            <p:ph type="body" sz="quarter" idx="15" hasCustomPrompt="1"/>
          </p:nvPr>
        </p:nvSpPr>
        <p:spPr>
          <a:xfrm>
            <a:off x="5376199" y="4245777"/>
            <a:ext cx="3647162" cy="652269"/>
          </a:xfrm>
          <a:prstGeom prst="rect">
            <a:avLst/>
          </a:prstGeom>
        </p:spPr>
        <p:txBody>
          <a:bodyPr anchor="ctr"/>
          <a:lstStyle>
            <a:lvl1pPr marL="0" indent="0">
              <a:lnSpc>
                <a:spcPct val="100000"/>
              </a:lnSpc>
              <a:buNone/>
              <a:defRPr sz="1800" b="0"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Bullet point goes here</a:t>
            </a:r>
          </a:p>
        </p:txBody>
      </p:sp>
      <p:sp>
        <p:nvSpPr>
          <p:cNvPr id="3" name="Picture Placeholder 2"/>
          <p:cNvSpPr>
            <a:spLocks noGrp="1"/>
          </p:cNvSpPr>
          <p:nvPr>
            <p:ph type="pic" sz="quarter" idx="17" hasCustomPrompt="1"/>
          </p:nvPr>
        </p:nvSpPr>
        <p:spPr>
          <a:xfrm>
            <a:off x="4725910" y="353413"/>
            <a:ext cx="685800" cy="685800"/>
          </a:xfrm>
          <a:prstGeom prst="rect">
            <a:avLst/>
          </a:prstGeom>
        </p:spPr>
        <p:txBody>
          <a:bodyPr anchor="ctr"/>
          <a:lstStyle>
            <a:lvl1pPr marL="0" indent="0" algn="ctr">
              <a:buNone/>
              <a:defRPr sz="1200" b="1">
                <a:solidFill>
                  <a:srgbClr val="335720"/>
                </a:solidFill>
                <a:latin typeface="Century Gothic" charset="0"/>
                <a:ea typeface="Century Gothic" charset="0"/>
                <a:cs typeface="Century Gothic" charset="0"/>
              </a:defRPr>
            </a:lvl1pPr>
          </a:lstStyle>
          <a:p>
            <a:r>
              <a:rPr lang="en-US" dirty="0"/>
              <a:t>ICON</a:t>
            </a:r>
          </a:p>
        </p:txBody>
      </p:sp>
      <p:grpSp>
        <p:nvGrpSpPr>
          <p:cNvPr id="31" name="Group 30"/>
          <p:cNvGrpSpPr/>
          <p:nvPr userDrawn="1"/>
        </p:nvGrpSpPr>
        <p:grpSpPr>
          <a:xfrm>
            <a:off x="0" y="16934"/>
            <a:ext cx="9158270" cy="5109633"/>
            <a:chOff x="0" y="16934"/>
            <a:chExt cx="9158270" cy="5109633"/>
          </a:xfrm>
        </p:grpSpPr>
        <p:cxnSp>
          <p:nvCxnSpPr>
            <p:cNvPr id="32" name="Straight Connector 31"/>
            <p:cNvCxnSpPr/>
            <p:nvPr userDrawn="1"/>
          </p:nvCxnSpPr>
          <p:spPr>
            <a:xfrm>
              <a:off x="0" y="16934"/>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65027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5"/>
            <a:ext cx="2926080" cy="257175"/>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4783455"/>
            <a:ext cx="2103120" cy="25717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4/14/2022</a:t>
            </a:fld>
            <a:endParaRPr lang="en-US"/>
          </a:p>
        </p:txBody>
      </p:sp>
      <p:sp>
        <p:nvSpPr>
          <p:cNvPr id="4" name="Holder 4"/>
          <p:cNvSpPr>
            <a:spLocks noGrp="1"/>
          </p:cNvSpPr>
          <p:nvPr>
            <p:ph type="sldNum" sz="quarter" idx="7"/>
          </p:nvPr>
        </p:nvSpPr>
        <p:spPr>
          <a:xfrm>
            <a:off x="6583680" y="4783455"/>
            <a:ext cx="2103120" cy="257175"/>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1650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Design Comp placeholder slide">
    <p:spTree>
      <p:nvGrpSpPr>
        <p:cNvPr id="1" name=""/>
        <p:cNvGrpSpPr/>
        <p:nvPr/>
      </p:nvGrpSpPr>
      <p:grpSpPr>
        <a:xfrm>
          <a:off x="0" y="0"/>
          <a:ext cx="0" cy="0"/>
          <a:chOff x="0" y="0"/>
          <a:chExt cx="0" cy="0"/>
        </a:xfrm>
      </p:grpSpPr>
      <p:sp>
        <p:nvSpPr>
          <p:cNvPr id="5" name="Text Placeholder 12"/>
          <p:cNvSpPr>
            <a:spLocks noGrp="1"/>
          </p:cNvSpPr>
          <p:nvPr>
            <p:ph type="body" sz="quarter" idx="10" hasCustomPrompt="1"/>
          </p:nvPr>
        </p:nvSpPr>
        <p:spPr>
          <a:xfrm>
            <a:off x="1585210" y="2447626"/>
            <a:ext cx="5973579" cy="505886"/>
          </a:xfrm>
          <a:prstGeom prst="rect">
            <a:avLst/>
          </a:prstGeom>
        </p:spPr>
        <p:txBody>
          <a:bodyPr/>
          <a:lstStyle>
            <a:lvl1pPr marL="0" indent="0" algn="ctr">
              <a:buNone/>
              <a:defRPr sz="1600" baseline="0">
                <a:solidFill>
                  <a:schemeClr val="tx1">
                    <a:lumMod val="65000"/>
                    <a:lumOff val="35000"/>
                  </a:schemeClr>
                </a:solidFill>
                <a:latin typeface="+mj-lt"/>
                <a:ea typeface="Franklin Gothic Medium" charset="0"/>
                <a:cs typeface="Franklin Gothic Medium" charset="0"/>
              </a:defRPr>
            </a:lvl1pPr>
          </a:lstStyle>
          <a:p>
            <a:pPr lvl="0"/>
            <a:r>
              <a:rPr lang="en-US" dirty="0" smtClean="0"/>
              <a:t>Reference this slide # in the Storyboard explanation (slide 2) and remove this text box.</a:t>
            </a:r>
            <a:endParaRPr lang="en-US" dirty="0"/>
          </a:p>
        </p:txBody>
      </p:sp>
      <p:sp>
        <p:nvSpPr>
          <p:cNvPr id="6" name="Text Placeholder 12"/>
          <p:cNvSpPr>
            <a:spLocks noGrp="1"/>
          </p:cNvSpPr>
          <p:nvPr>
            <p:ph type="body" sz="quarter" idx="11" hasCustomPrompt="1"/>
          </p:nvPr>
        </p:nvSpPr>
        <p:spPr>
          <a:xfrm>
            <a:off x="1585210" y="1932596"/>
            <a:ext cx="5973579" cy="478454"/>
          </a:xfrm>
          <a:prstGeom prst="rect">
            <a:avLst/>
          </a:prstGeom>
        </p:spPr>
        <p:txBody>
          <a:bodyPr/>
          <a:lstStyle>
            <a:lvl1pPr marL="0" indent="0" algn="ctr">
              <a:buNone/>
              <a:defRPr baseline="0">
                <a:solidFill>
                  <a:srgbClr val="F89E36"/>
                </a:solidFill>
                <a:latin typeface="+mj-lt"/>
                <a:ea typeface="Franklin Gothic Medium" charset="0"/>
                <a:cs typeface="Franklin Gothic Medium" charset="0"/>
              </a:defRPr>
            </a:lvl1pPr>
          </a:lstStyle>
          <a:p>
            <a:pPr lvl="0"/>
            <a:r>
              <a:rPr lang="en-US" dirty="0" smtClean="0"/>
              <a:t>Place Designed Slide here</a:t>
            </a:r>
          </a:p>
        </p:txBody>
      </p:sp>
    </p:spTree>
    <p:extLst>
      <p:ext uri="{BB962C8B-B14F-4D97-AF65-F5344CB8AC3E}">
        <p14:creationId xmlns:p14="http://schemas.microsoft.com/office/powerpoint/2010/main" val="19438211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04923"/>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2" r:id="rId3"/>
    <p:sldLayoutId id="2147483673"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0.jpg"/></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jpe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image" Target="../media/image55.jp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image" Target="../media/image55.jp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9.jp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90.png"/><Relationship Id="rId4" Type="http://schemas.openxmlformats.org/officeDocument/2006/relationships/image" Target="../media/image92.jpg"/></Relationships>
</file>

<file path=ppt/slides/_rels/slide6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06.pn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455"/>
            <a:ext cx="9147421" cy="507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7484" y="10392"/>
            <a:ext cx="9161484" cy="5177726"/>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p:cNvSpPr/>
          <p:nvPr/>
        </p:nvSpPr>
        <p:spPr>
          <a:xfrm>
            <a:off x="1947547" y="1985432"/>
            <a:ext cx="7196453" cy="1200329"/>
          </a:xfrm>
          <a:prstGeom prst="rect">
            <a:avLst/>
          </a:prstGeom>
        </p:spPr>
        <p:txBody>
          <a:bodyPr wrap="square">
            <a:spAutoFit/>
          </a:bodyPr>
          <a:lstStyle/>
          <a:p>
            <a:r>
              <a:rPr lang="el-GR" sz="3600" dirty="0" smtClean="0">
                <a:solidFill>
                  <a:schemeClr val="bg1"/>
                </a:solidFill>
                <a:latin typeface="Century Gothic" charset="0"/>
                <a:ea typeface="Century Gothic" charset="0"/>
                <a:cs typeface="Century Gothic" charset="0"/>
              </a:rPr>
              <a:t>Επιστήμη Αθλητικής Διατροφής</a:t>
            </a:r>
            <a:r>
              <a:rPr lang="en-US" sz="3600" dirty="0" smtClean="0">
                <a:solidFill>
                  <a:schemeClr val="bg1"/>
                </a:solidFill>
                <a:latin typeface="Century Gothic" charset="0"/>
                <a:ea typeface="Century Gothic" charset="0"/>
                <a:cs typeface="Century Gothic" charset="0"/>
              </a:rPr>
              <a:t/>
            </a:r>
            <a:br>
              <a:rPr lang="en-US" sz="3600" dirty="0" smtClean="0">
                <a:solidFill>
                  <a:schemeClr val="bg1"/>
                </a:solidFill>
                <a:latin typeface="Century Gothic" charset="0"/>
                <a:ea typeface="Century Gothic" charset="0"/>
                <a:cs typeface="Century Gothic" charset="0"/>
              </a:rPr>
            </a:br>
            <a:r>
              <a:rPr lang="el-GR" sz="3600" b="1" dirty="0" smtClean="0">
                <a:solidFill>
                  <a:schemeClr val="bg1"/>
                </a:solidFill>
                <a:latin typeface="Century Gothic" charset="0"/>
                <a:ea typeface="Century Gothic" charset="0"/>
                <a:cs typeface="Century Gothic" charset="0"/>
              </a:rPr>
              <a:t>Αθλητικά Συμπληρώματα</a:t>
            </a:r>
            <a:endParaRPr lang="en-US" sz="3600" b="1" dirty="0">
              <a:solidFill>
                <a:schemeClr val="bg1"/>
              </a:solidFill>
              <a:latin typeface="Century Gothic" charset="0"/>
              <a:ea typeface="Century Gothic" charset="0"/>
              <a:cs typeface="Century Gothic" charset="0"/>
            </a:endParaRPr>
          </a:p>
        </p:txBody>
      </p:sp>
      <p:sp>
        <p:nvSpPr>
          <p:cNvPr id="23" name="Hexagon 22"/>
          <p:cNvSpPr/>
          <p:nvPr/>
        </p:nvSpPr>
        <p:spPr>
          <a:xfrm rot="5400000">
            <a:off x="226999" y="1833288"/>
            <a:ext cx="1747988" cy="1506886"/>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Hexagon 23"/>
          <p:cNvSpPr/>
          <p:nvPr/>
        </p:nvSpPr>
        <p:spPr>
          <a:xfrm rot="5400000">
            <a:off x="897676" y="3572528"/>
            <a:ext cx="945007" cy="814661"/>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Hexagon 24"/>
          <p:cNvSpPr/>
          <p:nvPr/>
        </p:nvSpPr>
        <p:spPr>
          <a:xfrm rot="5400000">
            <a:off x="62901" y="3786290"/>
            <a:ext cx="822768" cy="709283"/>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Hexagon 25"/>
          <p:cNvSpPr/>
          <p:nvPr/>
        </p:nvSpPr>
        <p:spPr>
          <a:xfrm rot="5400000">
            <a:off x="750028" y="4459472"/>
            <a:ext cx="524734" cy="452357"/>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Hexagon 26"/>
          <p:cNvSpPr/>
          <p:nvPr/>
        </p:nvSpPr>
        <p:spPr>
          <a:xfrm rot="5400000">
            <a:off x="116245" y="731545"/>
            <a:ext cx="1123464" cy="968503"/>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Hexagon 27"/>
          <p:cNvSpPr/>
          <p:nvPr/>
        </p:nvSpPr>
        <p:spPr>
          <a:xfrm rot="5400000">
            <a:off x="1045004" y="230076"/>
            <a:ext cx="667459" cy="575395"/>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4" cstate="screen">
            <a:extLst>
              <a:ext uri="{28A0092B-C50C-407E-A947-70E740481C1C}">
                <a14:useLocalDpi xmlns:a14="http://schemas.microsoft.com/office/drawing/2010/main"/>
              </a:ext>
            </a:extLst>
          </a:blip>
          <a:srcRect l="41908" t="1" r="43216" b="-6030"/>
          <a:stretch/>
        </p:blipFill>
        <p:spPr>
          <a:xfrm>
            <a:off x="401652" y="997052"/>
            <a:ext cx="521405" cy="447187"/>
          </a:xfrm>
          <a:prstGeom prst="rect">
            <a:avLst/>
          </a:prstGeom>
        </p:spPr>
      </p:pic>
      <p:pic>
        <p:nvPicPr>
          <p:cNvPr id="30" name="Picture 29"/>
          <p:cNvPicPr>
            <a:picLocks noChangeAspect="1"/>
          </p:cNvPicPr>
          <p:nvPr/>
        </p:nvPicPr>
        <p:blipFill rotWithShape="1">
          <a:blip r:embed="rId4" cstate="screen">
            <a:extLst>
              <a:ext uri="{28A0092B-C50C-407E-A947-70E740481C1C}">
                <a14:useLocalDpi xmlns:a14="http://schemas.microsoft.com/office/drawing/2010/main"/>
              </a:ext>
            </a:extLst>
          </a:blip>
          <a:srcRect l="19980" t="1" r="65144" b="-6030"/>
          <a:stretch/>
        </p:blipFill>
        <p:spPr>
          <a:xfrm>
            <a:off x="1196410" y="373208"/>
            <a:ext cx="342051" cy="293363"/>
          </a:xfrm>
          <a:prstGeom prst="rect">
            <a:avLst/>
          </a:prstGeom>
        </p:spPr>
      </p:pic>
      <p:pic>
        <p:nvPicPr>
          <p:cNvPr id="31" name="Picture 30"/>
          <p:cNvPicPr>
            <a:picLocks noChangeAspect="1"/>
          </p:cNvPicPr>
          <p:nvPr/>
        </p:nvPicPr>
        <p:blipFill rotWithShape="1">
          <a:blip r:embed="rId4" cstate="screen">
            <a:extLst>
              <a:ext uri="{28A0092B-C50C-407E-A947-70E740481C1C}">
                <a14:useLocalDpi xmlns:a14="http://schemas.microsoft.com/office/drawing/2010/main"/>
              </a:ext>
            </a:extLst>
          </a:blip>
          <a:srcRect l="85018" t="1" r="-2115" b="-12208"/>
          <a:stretch/>
        </p:blipFill>
        <p:spPr>
          <a:xfrm>
            <a:off x="1052353" y="3740252"/>
            <a:ext cx="631170" cy="498462"/>
          </a:xfrm>
          <a:prstGeom prst="rect">
            <a:avLst/>
          </a:prstGeom>
        </p:spPr>
      </p:pic>
      <p:pic>
        <p:nvPicPr>
          <p:cNvPr id="32" name="Picture 31"/>
          <p:cNvPicPr>
            <a:picLocks noChangeAspect="1"/>
          </p:cNvPicPr>
          <p:nvPr/>
        </p:nvPicPr>
        <p:blipFill rotWithShape="1">
          <a:blip r:embed="rId4" cstate="screen">
            <a:extLst>
              <a:ext uri="{28A0092B-C50C-407E-A947-70E740481C1C}">
                <a14:useLocalDpi xmlns:a14="http://schemas.microsoft.com/office/drawing/2010/main"/>
              </a:ext>
            </a:extLst>
          </a:blip>
          <a:srcRect l="63310" t="1" r="19593" b="-12207"/>
          <a:stretch/>
        </p:blipFill>
        <p:spPr>
          <a:xfrm>
            <a:off x="223411" y="3953898"/>
            <a:ext cx="511527" cy="403975"/>
          </a:xfrm>
          <a:prstGeom prst="rect">
            <a:avLst/>
          </a:prstGeom>
        </p:spPr>
      </p:pic>
      <p:pic>
        <p:nvPicPr>
          <p:cNvPr id="33" name="Picture 32"/>
          <p:cNvPicPr>
            <a:picLocks noChangeAspect="1"/>
          </p:cNvPicPr>
          <p:nvPr/>
        </p:nvPicPr>
        <p:blipFill rotWithShape="1">
          <a:blip r:embed="rId4" cstate="screen">
            <a:extLst>
              <a:ext uri="{28A0092B-C50C-407E-A947-70E740481C1C}">
                <a14:useLocalDpi xmlns:a14="http://schemas.microsoft.com/office/drawing/2010/main"/>
              </a:ext>
            </a:extLst>
          </a:blip>
          <a:srcRect l="-2201" t="1" r="85104" b="-12207"/>
          <a:stretch/>
        </p:blipFill>
        <p:spPr>
          <a:xfrm>
            <a:off x="847254" y="4560651"/>
            <a:ext cx="339001" cy="267724"/>
          </a:xfrm>
          <a:prstGeom prst="rect">
            <a:avLst/>
          </a:prstGeom>
        </p:spPr>
      </p:pic>
      <p:sp>
        <p:nvSpPr>
          <p:cNvPr id="34" name="Rectangle 33"/>
          <p:cNvSpPr/>
          <p:nvPr/>
        </p:nvSpPr>
        <p:spPr>
          <a:xfrm>
            <a:off x="1805791" y="4958704"/>
            <a:ext cx="7341630" cy="184666"/>
          </a:xfrm>
          <a:prstGeom prst="rect">
            <a:avLst/>
          </a:prstGeom>
        </p:spPr>
        <p:txBody>
          <a:bodyPr wrap="square">
            <a:spAutoFit/>
          </a:bodyPr>
          <a:lstStyle/>
          <a:p>
            <a:pPr algn="r"/>
            <a:endParaRPr lang="en-US" sz="600" dirty="0">
              <a:solidFill>
                <a:schemeClr val="bg1"/>
              </a:solidFill>
              <a:latin typeface="Century Gothic" charset="0"/>
              <a:ea typeface="Century Gothic" charset="0"/>
              <a:cs typeface="Century Gothic" charset="0"/>
            </a:endParaRPr>
          </a:p>
        </p:txBody>
      </p:sp>
      <p:grpSp>
        <p:nvGrpSpPr>
          <p:cNvPr id="36" name="Group 35"/>
          <p:cNvGrpSpPr/>
          <p:nvPr/>
        </p:nvGrpSpPr>
        <p:grpSpPr>
          <a:xfrm>
            <a:off x="807905" y="2124259"/>
            <a:ext cx="586175" cy="904385"/>
            <a:chOff x="5875338" y="1444626"/>
            <a:chExt cx="555625" cy="857250"/>
          </a:xfrm>
          <a:solidFill>
            <a:srgbClr val="335720"/>
          </a:solidFill>
        </p:grpSpPr>
        <p:sp>
          <p:nvSpPr>
            <p:cNvPr id="37" name="Freeform 19"/>
            <p:cNvSpPr>
              <a:spLocks noEditPoints="1"/>
            </p:cNvSpPr>
            <p:nvPr/>
          </p:nvSpPr>
          <p:spPr bwMode="auto">
            <a:xfrm>
              <a:off x="5875338" y="1444626"/>
              <a:ext cx="555625" cy="857250"/>
            </a:xfrm>
            <a:custGeom>
              <a:avLst/>
              <a:gdLst>
                <a:gd name="T0" fmla="*/ 35 w 350"/>
                <a:gd name="T1" fmla="*/ 470 h 540"/>
                <a:gd name="T2" fmla="*/ 56 w 350"/>
                <a:gd name="T3" fmla="*/ 495 h 540"/>
                <a:gd name="T4" fmla="*/ 81 w 350"/>
                <a:gd name="T5" fmla="*/ 514 h 540"/>
                <a:gd name="T6" fmla="*/ 109 w 350"/>
                <a:gd name="T7" fmla="*/ 528 h 540"/>
                <a:gd name="T8" fmla="*/ 141 w 350"/>
                <a:gd name="T9" fmla="*/ 537 h 540"/>
                <a:gd name="T10" fmla="*/ 175 w 350"/>
                <a:gd name="T11" fmla="*/ 540 h 540"/>
                <a:gd name="T12" fmla="*/ 198 w 350"/>
                <a:gd name="T13" fmla="*/ 538 h 540"/>
                <a:gd name="T14" fmla="*/ 231 w 350"/>
                <a:gd name="T15" fmla="*/ 532 h 540"/>
                <a:gd name="T16" fmla="*/ 261 w 350"/>
                <a:gd name="T17" fmla="*/ 519 h 540"/>
                <a:gd name="T18" fmla="*/ 286 w 350"/>
                <a:gd name="T19" fmla="*/ 502 h 540"/>
                <a:gd name="T20" fmla="*/ 309 w 350"/>
                <a:gd name="T21" fmla="*/ 478 h 540"/>
                <a:gd name="T22" fmla="*/ 321 w 350"/>
                <a:gd name="T23" fmla="*/ 461 h 540"/>
                <a:gd name="T24" fmla="*/ 339 w 350"/>
                <a:gd name="T25" fmla="*/ 424 h 540"/>
                <a:gd name="T26" fmla="*/ 348 w 350"/>
                <a:gd name="T27" fmla="*/ 384 h 540"/>
                <a:gd name="T28" fmla="*/ 350 w 350"/>
                <a:gd name="T29" fmla="*/ 342 h 540"/>
                <a:gd name="T30" fmla="*/ 345 w 350"/>
                <a:gd name="T31" fmla="*/ 301 h 540"/>
                <a:gd name="T32" fmla="*/ 332 w 350"/>
                <a:gd name="T33" fmla="*/ 261 h 540"/>
                <a:gd name="T34" fmla="*/ 302 w 350"/>
                <a:gd name="T35" fmla="*/ 204 h 540"/>
                <a:gd name="T36" fmla="*/ 202 w 350"/>
                <a:gd name="T37" fmla="*/ 29 h 540"/>
                <a:gd name="T38" fmla="*/ 186 w 350"/>
                <a:gd name="T39" fmla="*/ 5 h 540"/>
                <a:gd name="T40" fmla="*/ 175 w 350"/>
                <a:gd name="T41" fmla="*/ 0 h 540"/>
                <a:gd name="T42" fmla="*/ 167 w 350"/>
                <a:gd name="T43" fmla="*/ 2 h 540"/>
                <a:gd name="T44" fmla="*/ 162 w 350"/>
                <a:gd name="T45" fmla="*/ 8 h 540"/>
                <a:gd name="T46" fmla="*/ 71 w 350"/>
                <a:gd name="T47" fmla="*/ 162 h 540"/>
                <a:gd name="T48" fmla="*/ 24 w 350"/>
                <a:gd name="T49" fmla="*/ 248 h 540"/>
                <a:gd name="T50" fmla="*/ 9 w 350"/>
                <a:gd name="T51" fmla="*/ 287 h 540"/>
                <a:gd name="T52" fmla="*/ 1 w 350"/>
                <a:gd name="T53" fmla="*/ 329 h 540"/>
                <a:gd name="T54" fmla="*/ 1 w 350"/>
                <a:gd name="T55" fmla="*/ 371 h 540"/>
                <a:gd name="T56" fmla="*/ 8 w 350"/>
                <a:gd name="T57" fmla="*/ 411 h 540"/>
                <a:gd name="T58" fmla="*/ 22 w 350"/>
                <a:gd name="T59" fmla="*/ 449 h 540"/>
                <a:gd name="T60" fmla="*/ 54 w 350"/>
                <a:gd name="T61" fmla="*/ 264 h 540"/>
                <a:gd name="T62" fmla="*/ 122 w 350"/>
                <a:gd name="T63" fmla="*/ 139 h 540"/>
                <a:gd name="T64" fmla="*/ 175 w 350"/>
                <a:gd name="T65" fmla="*/ 48 h 540"/>
                <a:gd name="T66" fmla="*/ 262 w 350"/>
                <a:gd name="T67" fmla="*/ 200 h 540"/>
                <a:gd name="T68" fmla="*/ 302 w 350"/>
                <a:gd name="T69" fmla="*/ 274 h 540"/>
                <a:gd name="T70" fmla="*/ 312 w 350"/>
                <a:gd name="T71" fmla="*/ 309 h 540"/>
                <a:gd name="T72" fmla="*/ 317 w 350"/>
                <a:gd name="T73" fmla="*/ 343 h 540"/>
                <a:gd name="T74" fmla="*/ 315 w 350"/>
                <a:gd name="T75" fmla="*/ 379 h 540"/>
                <a:gd name="T76" fmla="*/ 308 w 350"/>
                <a:gd name="T77" fmla="*/ 413 h 540"/>
                <a:gd name="T78" fmla="*/ 294 w 350"/>
                <a:gd name="T79" fmla="*/ 444 h 540"/>
                <a:gd name="T80" fmla="*/ 277 w 350"/>
                <a:gd name="T81" fmla="*/ 466 h 540"/>
                <a:gd name="T82" fmla="*/ 245 w 350"/>
                <a:gd name="T83" fmla="*/ 491 h 540"/>
                <a:gd name="T84" fmla="*/ 219 w 350"/>
                <a:gd name="T85" fmla="*/ 501 h 540"/>
                <a:gd name="T86" fmla="*/ 187 w 350"/>
                <a:gd name="T87" fmla="*/ 506 h 540"/>
                <a:gd name="T88" fmla="*/ 163 w 350"/>
                <a:gd name="T89" fmla="*/ 506 h 540"/>
                <a:gd name="T90" fmla="*/ 131 w 350"/>
                <a:gd name="T91" fmla="*/ 501 h 540"/>
                <a:gd name="T92" fmla="*/ 105 w 350"/>
                <a:gd name="T93" fmla="*/ 491 h 540"/>
                <a:gd name="T94" fmla="*/ 73 w 350"/>
                <a:gd name="T95" fmla="*/ 466 h 540"/>
                <a:gd name="T96" fmla="*/ 57 w 350"/>
                <a:gd name="T97" fmla="*/ 444 h 540"/>
                <a:gd name="T98" fmla="*/ 43 w 350"/>
                <a:gd name="T99" fmla="*/ 413 h 540"/>
                <a:gd name="T100" fmla="*/ 35 w 350"/>
                <a:gd name="T101" fmla="*/ 379 h 540"/>
                <a:gd name="T102" fmla="*/ 34 w 350"/>
                <a:gd name="T103" fmla="*/ 343 h 540"/>
                <a:gd name="T104" fmla="*/ 38 w 350"/>
                <a:gd name="T105" fmla="*/ 309 h 540"/>
                <a:gd name="T106" fmla="*/ 49 w 350"/>
                <a:gd name="T107" fmla="*/ 27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0" h="540">
                  <a:moveTo>
                    <a:pt x="28" y="461"/>
                  </a:moveTo>
                  <a:lnTo>
                    <a:pt x="28" y="461"/>
                  </a:lnTo>
                  <a:lnTo>
                    <a:pt x="35" y="470"/>
                  </a:lnTo>
                  <a:lnTo>
                    <a:pt x="42" y="478"/>
                  </a:lnTo>
                  <a:lnTo>
                    <a:pt x="48" y="487"/>
                  </a:lnTo>
                  <a:lnTo>
                    <a:pt x="56" y="495"/>
                  </a:lnTo>
                  <a:lnTo>
                    <a:pt x="63" y="502"/>
                  </a:lnTo>
                  <a:lnTo>
                    <a:pt x="71" y="508"/>
                  </a:lnTo>
                  <a:lnTo>
                    <a:pt x="81" y="514"/>
                  </a:lnTo>
                  <a:lnTo>
                    <a:pt x="90" y="519"/>
                  </a:lnTo>
                  <a:lnTo>
                    <a:pt x="99" y="523"/>
                  </a:lnTo>
                  <a:lnTo>
                    <a:pt x="109" y="528"/>
                  </a:lnTo>
                  <a:lnTo>
                    <a:pt x="120" y="532"/>
                  </a:lnTo>
                  <a:lnTo>
                    <a:pt x="130" y="535"/>
                  </a:lnTo>
                  <a:lnTo>
                    <a:pt x="141" y="537"/>
                  </a:lnTo>
                  <a:lnTo>
                    <a:pt x="152" y="538"/>
                  </a:lnTo>
                  <a:lnTo>
                    <a:pt x="164" y="539"/>
                  </a:lnTo>
                  <a:lnTo>
                    <a:pt x="175" y="540"/>
                  </a:lnTo>
                  <a:lnTo>
                    <a:pt x="175" y="540"/>
                  </a:lnTo>
                  <a:lnTo>
                    <a:pt x="187" y="539"/>
                  </a:lnTo>
                  <a:lnTo>
                    <a:pt x="198" y="538"/>
                  </a:lnTo>
                  <a:lnTo>
                    <a:pt x="210" y="537"/>
                  </a:lnTo>
                  <a:lnTo>
                    <a:pt x="221" y="535"/>
                  </a:lnTo>
                  <a:lnTo>
                    <a:pt x="231" y="532"/>
                  </a:lnTo>
                  <a:lnTo>
                    <a:pt x="241" y="528"/>
                  </a:lnTo>
                  <a:lnTo>
                    <a:pt x="251" y="523"/>
                  </a:lnTo>
                  <a:lnTo>
                    <a:pt x="261" y="519"/>
                  </a:lnTo>
                  <a:lnTo>
                    <a:pt x="270" y="514"/>
                  </a:lnTo>
                  <a:lnTo>
                    <a:pt x="278" y="508"/>
                  </a:lnTo>
                  <a:lnTo>
                    <a:pt x="286" y="502"/>
                  </a:lnTo>
                  <a:lnTo>
                    <a:pt x="295" y="495"/>
                  </a:lnTo>
                  <a:lnTo>
                    <a:pt x="302" y="487"/>
                  </a:lnTo>
                  <a:lnTo>
                    <a:pt x="309" y="478"/>
                  </a:lnTo>
                  <a:lnTo>
                    <a:pt x="315" y="470"/>
                  </a:lnTo>
                  <a:lnTo>
                    <a:pt x="321" y="461"/>
                  </a:lnTo>
                  <a:lnTo>
                    <a:pt x="321" y="461"/>
                  </a:lnTo>
                  <a:lnTo>
                    <a:pt x="327" y="449"/>
                  </a:lnTo>
                  <a:lnTo>
                    <a:pt x="334" y="436"/>
                  </a:lnTo>
                  <a:lnTo>
                    <a:pt x="339" y="424"/>
                  </a:lnTo>
                  <a:lnTo>
                    <a:pt x="343" y="411"/>
                  </a:lnTo>
                  <a:lnTo>
                    <a:pt x="346" y="398"/>
                  </a:lnTo>
                  <a:lnTo>
                    <a:pt x="348" y="384"/>
                  </a:lnTo>
                  <a:lnTo>
                    <a:pt x="350" y="371"/>
                  </a:lnTo>
                  <a:lnTo>
                    <a:pt x="350" y="357"/>
                  </a:lnTo>
                  <a:lnTo>
                    <a:pt x="350" y="342"/>
                  </a:lnTo>
                  <a:lnTo>
                    <a:pt x="349" y="329"/>
                  </a:lnTo>
                  <a:lnTo>
                    <a:pt x="347" y="315"/>
                  </a:lnTo>
                  <a:lnTo>
                    <a:pt x="345" y="301"/>
                  </a:lnTo>
                  <a:lnTo>
                    <a:pt x="341" y="287"/>
                  </a:lnTo>
                  <a:lnTo>
                    <a:pt x="337" y="274"/>
                  </a:lnTo>
                  <a:lnTo>
                    <a:pt x="332" y="261"/>
                  </a:lnTo>
                  <a:lnTo>
                    <a:pt x="325" y="248"/>
                  </a:lnTo>
                  <a:lnTo>
                    <a:pt x="325" y="248"/>
                  </a:lnTo>
                  <a:lnTo>
                    <a:pt x="302" y="204"/>
                  </a:lnTo>
                  <a:lnTo>
                    <a:pt x="278" y="162"/>
                  </a:lnTo>
                  <a:lnTo>
                    <a:pt x="234" y="84"/>
                  </a:lnTo>
                  <a:lnTo>
                    <a:pt x="202" y="29"/>
                  </a:lnTo>
                  <a:lnTo>
                    <a:pt x="189" y="8"/>
                  </a:lnTo>
                  <a:lnTo>
                    <a:pt x="189" y="8"/>
                  </a:lnTo>
                  <a:lnTo>
                    <a:pt x="186" y="5"/>
                  </a:lnTo>
                  <a:lnTo>
                    <a:pt x="183" y="2"/>
                  </a:lnTo>
                  <a:lnTo>
                    <a:pt x="179" y="1"/>
                  </a:lnTo>
                  <a:lnTo>
                    <a:pt x="175" y="0"/>
                  </a:lnTo>
                  <a:lnTo>
                    <a:pt x="175" y="0"/>
                  </a:lnTo>
                  <a:lnTo>
                    <a:pt x="171" y="1"/>
                  </a:lnTo>
                  <a:lnTo>
                    <a:pt x="167" y="2"/>
                  </a:lnTo>
                  <a:lnTo>
                    <a:pt x="164" y="5"/>
                  </a:lnTo>
                  <a:lnTo>
                    <a:pt x="162" y="8"/>
                  </a:lnTo>
                  <a:lnTo>
                    <a:pt x="162" y="8"/>
                  </a:lnTo>
                  <a:lnTo>
                    <a:pt x="148" y="29"/>
                  </a:lnTo>
                  <a:lnTo>
                    <a:pt x="115" y="84"/>
                  </a:lnTo>
                  <a:lnTo>
                    <a:pt x="71" y="162"/>
                  </a:lnTo>
                  <a:lnTo>
                    <a:pt x="48" y="204"/>
                  </a:lnTo>
                  <a:lnTo>
                    <a:pt x="24" y="248"/>
                  </a:lnTo>
                  <a:lnTo>
                    <a:pt x="24" y="248"/>
                  </a:lnTo>
                  <a:lnTo>
                    <a:pt x="18" y="261"/>
                  </a:lnTo>
                  <a:lnTo>
                    <a:pt x="13" y="274"/>
                  </a:lnTo>
                  <a:lnTo>
                    <a:pt x="9" y="287"/>
                  </a:lnTo>
                  <a:lnTo>
                    <a:pt x="6" y="301"/>
                  </a:lnTo>
                  <a:lnTo>
                    <a:pt x="3" y="315"/>
                  </a:lnTo>
                  <a:lnTo>
                    <a:pt x="1" y="329"/>
                  </a:lnTo>
                  <a:lnTo>
                    <a:pt x="0" y="342"/>
                  </a:lnTo>
                  <a:lnTo>
                    <a:pt x="0" y="357"/>
                  </a:lnTo>
                  <a:lnTo>
                    <a:pt x="1" y="371"/>
                  </a:lnTo>
                  <a:lnTo>
                    <a:pt x="2" y="384"/>
                  </a:lnTo>
                  <a:lnTo>
                    <a:pt x="5" y="398"/>
                  </a:lnTo>
                  <a:lnTo>
                    <a:pt x="8" y="411"/>
                  </a:lnTo>
                  <a:lnTo>
                    <a:pt x="12" y="424"/>
                  </a:lnTo>
                  <a:lnTo>
                    <a:pt x="16" y="436"/>
                  </a:lnTo>
                  <a:lnTo>
                    <a:pt x="22" y="449"/>
                  </a:lnTo>
                  <a:lnTo>
                    <a:pt x="28" y="461"/>
                  </a:lnTo>
                  <a:lnTo>
                    <a:pt x="28" y="461"/>
                  </a:lnTo>
                  <a:close/>
                  <a:moveTo>
                    <a:pt x="54" y="264"/>
                  </a:moveTo>
                  <a:lnTo>
                    <a:pt x="54" y="264"/>
                  </a:lnTo>
                  <a:lnTo>
                    <a:pt x="88" y="200"/>
                  </a:lnTo>
                  <a:lnTo>
                    <a:pt x="122" y="139"/>
                  </a:lnTo>
                  <a:lnTo>
                    <a:pt x="152" y="86"/>
                  </a:lnTo>
                  <a:lnTo>
                    <a:pt x="175" y="48"/>
                  </a:lnTo>
                  <a:lnTo>
                    <a:pt x="175" y="48"/>
                  </a:lnTo>
                  <a:lnTo>
                    <a:pt x="198" y="86"/>
                  </a:lnTo>
                  <a:lnTo>
                    <a:pt x="228" y="139"/>
                  </a:lnTo>
                  <a:lnTo>
                    <a:pt x="262" y="200"/>
                  </a:lnTo>
                  <a:lnTo>
                    <a:pt x="297" y="264"/>
                  </a:lnTo>
                  <a:lnTo>
                    <a:pt x="297" y="264"/>
                  </a:lnTo>
                  <a:lnTo>
                    <a:pt x="302" y="274"/>
                  </a:lnTo>
                  <a:lnTo>
                    <a:pt x="306" y="285"/>
                  </a:lnTo>
                  <a:lnTo>
                    <a:pt x="310" y="296"/>
                  </a:lnTo>
                  <a:lnTo>
                    <a:pt x="312" y="309"/>
                  </a:lnTo>
                  <a:lnTo>
                    <a:pt x="315" y="320"/>
                  </a:lnTo>
                  <a:lnTo>
                    <a:pt x="316" y="332"/>
                  </a:lnTo>
                  <a:lnTo>
                    <a:pt x="317" y="343"/>
                  </a:lnTo>
                  <a:lnTo>
                    <a:pt x="317" y="356"/>
                  </a:lnTo>
                  <a:lnTo>
                    <a:pt x="317" y="367"/>
                  </a:lnTo>
                  <a:lnTo>
                    <a:pt x="315" y="379"/>
                  </a:lnTo>
                  <a:lnTo>
                    <a:pt x="313" y="390"/>
                  </a:lnTo>
                  <a:lnTo>
                    <a:pt x="311" y="402"/>
                  </a:lnTo>
                  <a:lnTo>
                    <a:pt x="308" y="413"/>
                  </a:lnTo>
                  <a:lnTo>
                    <a:pt x="304" y="424"/>
                  </a:lnTo>
                  <a:lnTo>
                    <a:pt x="299" y="434"/>
                  </a:lnTo>
                  <a:lnTo>
                    <a:pt x="294" y="444"/>
                  </a:lnTo>
                  <a:lnTo>
                    <a:pt x="294" y="444"/>
                  </a:lnTo>
                  <a:lnTo>
                    <a:pt x="286" y="455"/>
                  </a:lnTo>
                  <a:lnTo>
                    <a:pt x="277" y="466"/>
                  </a:lnTo>
                  <a:lnTo>
                    <a:pt x="266" y="476"/>
                  </a:lnTo>
                  <a:lnTo>
                    <a:pt x="253" y="486"/>
                  </a:lnTo>
                  <a:lnTo>
                    <a:pt x="245" y="491"/>
                  </a:lnTo>
                  <a:lnTo>
                    <a:pt x="237" y="495"/>
                  </a:lnTo>
                  <a:lnTo>
                    <a:pt x="228" y="498"/>
                  </a:lnTo>
                  <a:lnTo>
                    <a:pt x="219" y="501"/>
                  </a:lnTo>
                  <a:lnTo>
                    <a:pt x="209" y="503"/>
                  </a:lnTo>
                  <a:lnTo>
                    <a:pt x="198" y="505"/>
                  </a:lnTo>
                  <a:lnTo>
                    <a:pt x="187" y="506"/>
                  </a:lnTo>
                  <a:lnTo>
                    <a:pt x="175" y="507"/>
                  </a:lnTo>
                  <a:lnTo>
                    <a:pt x="175" y="507"/>
                  </a:lnTo>
                  <a:lnTo>
                    <a:pt x="163" y="506"/>
                  </a:lnTo>
                  <a:lnTo>
                    <a:pt x="151" y="505"/>
                  </a:lnTo>
                  <a:lnTo>
                    <a:pt x="141" y="503"/>
                  </a:lnTo>
                  <a:lnTo>
                    <a:pt x="131" y="501"/>
                  </a:lnTo>
                  <a:lnTo>
                    <a:pt x="122" y="498"/>
                  </a:lnTo>
                  <a:lnTo>
                    <a:pt x="113" y="495"/>
                  </a:lnTo>
                  <a:lnTo>
                    <a:pt x="105" y="491"/>
                  </a:lnTo>
                  <a:lnTo>
                    <a:pt x="98" y="486"/>
                  </a:lnTo>
                  <a:lnTo>
                    <a:pt x="85" y="476"/>
                  </a:lnTo>
                  <a:lnTo>
                    <a:pt x="73" y="466"/>
                  </a:lnTo>
                  <a:lnTo>
                    <a:pt x="64" y="455"/>
                  </a:lnTo>
                  <a:lnTo>
                    <a:pt x="57" y="444"/>
                  </a:lnTo>
                  <a:lnTo>
                    <a:pt x="57" y="444"/>
                  </a:lnTo>
                  <a:lnTo>
                    <a:pt x="51" y="434"/>
                  </a:lnTo>
                  <a:lnTo>
                    <a:pt x="47" y="424"/>
                  </a:lnTo>
                  <a:lnTo>
                    <a:pt x="43" y="413"/>
                  </a:lnTo>
                  <a:lnTo>
                    <a:pt x="40" y="402"/>
                  </a:lnTo>
                  <a:lnTo>
                    <a:pt x="37" y="390"/>
                  </a:lnTo>
                  <a:lnTo>
                    <a:pt x="35" y="379"/>
                  </a:lnTo>
                  <a:lnTo>
                    <a:pt x="34" y="367"/>
                  </a:lnTo>
                  <a:lnTo>
                    <a:pt x="33" y="356"/>
                  </a:lnTo>
                  <a:lnTo>
                    <a:pt x="34" y="343"/>
                  </a:lnTo>
                  <a:lnTo>
                    <a:pt x="34" y="332"/>
                  </a:lnTo>
                  <a:lnTo>
                    <a:pt x="36" y="320"/>
                  </a:lnTo>
                  <a:lnTo>
                    <a:pt x="38" y="309"/>
                  </a:lnTo>
                  <a:lnTo>
                    <a:pt x="41" y="296"/>
                  </a:lnTo>
                  <a:lnTo>
                    <a:pt x="45" y="285"/>
                  </a:lnTo>
                  <a:lnTo>
                    <a:pt x="49" y="274"/>
                  </a:lnTo>
                  <a:lnTo>
                    <a:pt x="54" y="264"/>
                  </a:lnTo>
                  <a:lnTo>
                    <a:pt x="54"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0"/>
            <p:cNvSpPr>
              <a:spLocks/>
            </p:cNvSpPr>
            <p:nvPr/>
          </p:nvSpPr>
          <p:spPr bwMode="auto">
            <a:xfrm>
              <a:off x="5988051" y="1955801"/>
              <a:ext cx="138113" cy="212725"/>
            </a:xfrm>
            <a:custGeom>
              <a:avLst/>
              <a:gdLst>
                <a:gd name="T0" fmla="*/ 67 w 87"/>
                <a:gd name="T1" fmla="*/ 133 h 134"/>
                <a:gd name="T2" fmla="*/ 67 w 87"/>
                <a:gd name="T3" fmla="*/ 133 h 134"/>
                <a:gd name="T4" fmla="*/ 71 w 87"/>
                <a:gd name="T5" fmla="*/ 134 h 134"/>
                <a:gd name="T6" fmla="*/ 71 w 87"/>
                <a:gd name="T7" fmla="*/ 134 h 134"/>
                <a:gd name="T8" fmla="*/ 76 w 87"/>
                <a:gd name="T9" fmla="*/ 133 h 134"/>
                <a:gd name="T10" fmla="*/ 81 w 87"/>
                <a:gd name="T11" fmla="*/ 131 h 134"/>
                <a:gd name="T12" fmla="*/ 84 w 87"/>
                <a:gd name="T13" fmla="*/ 127 h 134"/>
                <a:gd name="T14" fmla="*/ 87 w 87"/>
                <a:gd name="T15" fmla="*/ 122 h 134"/>
                <a:gd name="T16" fmla="*/ 87 w 87"/>
                <a:gd name="T17" fmla="*/ 122 h 134"/>
                <a:gd name="T18" fmla="*/ 87 w 87"/>
                <a:gd name="T19" fmla="*/ 119 h 134"/>
                <a:gd name="T20" fmla="*/ 87 w 87"/>
                <a:gd name="T21" fmla="*/ 115 h 134"/>
                <a:gd name="T22" fmla="*/ 85 w 87"/>
                <a:gd name="T23" fmla="*/ 109 h 134"/>
                <a:gd name="T24" fmla="*/ 81 w 87"/>
                <a:gd name="T25" fmla="*/ 104 h 134"/>
                <a:gd name="T26" fmla="*/ 78 w 87"/>
                <a:gd name="T27" fmla="*/ 103 h 134"/>
                <a:gd name="T28" fmla="*/ 75 w 87"/>
                <a:gd name="T29" fmla="*/ 101 h 134"/>
                <a:gd name="T30" fmla="*/ 75 w 87"/>
                <a:gd name="T31" fmla="*/ 101 h 134"/>
                <a:gd name="T32" fmla="*/ 66 w 87"/>
                <a:gd name="T33" fmla="*/ 98 h 134"/>
                <a:gd name="T34" fmla="*/ 58 w 87"/>
                <a:gd name="T35" fmla="*/ 94 h 134"/>
                <a:gd name="T36" fmla="*/ 51 w 87"/>
                <a:gd name="T37" fmla="*/ 90 h 134"/>
                <a:gd name="T38" fmla="*/ 45 w 87"/>
                <a:gd name="T39" fmla="*/ 84 h 134"/>
                <a:gd name="T40" fmla="*/ 41 w 87"/>
                <a:gd name="T41" fmla="*/ 78 h 134"/>
                <a:gd name="T42" fmla="*/ 38 w 87"/>
                <a:gd name="T43" fmla="*/ 71 h 134"/>
                <a:gd name="T44" fmla="*/ 35 w 87"/>
                <a:gd name="T45" fmla="*/ 65 h 134"/>
                <a:gd name="T46" fmla="*/ 34 w 87"/>
                <a:gd name="T47" fmla="*/ 58 h 134"/>
                <a:gd name="T48" fmla="*/ 33 w 87"/>
                <a:gd name="T49" fmla="*/ 45 h 134"/>
                <a:gd name="T50" fmla="*/ 33 w 87"/>
                <a:gd name="T51" fmla="*/ 34 h 134"/>
                <a:gd name="T52" fmla="*/ 34 w 87"/>
                <a:gd name="T53" fmla="*/ 25 h 134"/>
                <a:gd name="T54" fmla="*/ 35 w 87"/>
                <a:gd name="T55" fmla="*/ 20 h 134"/>
                <a:gd name="T56" fmla="*/ 35 w 87"/>
                <a:gd name="T57" fmla="*/ 20 h 134"/>
                <a:gd name="T58" fmla="*/ 36 w 87"/>
                <a:gd name="T59" fmla="*/ 17 h 134"/>
                <a:gd name="T60" fmla="*/ 36 w 87"/>
                <a:gd name="T61" fmla="*/ 14 h 134"/>
                <a:gd name="T62" fmla="*/ 34 w 87"/>
                <a:gd name="T63" fmla="*/ 8 h 134"/>
                <a:gd name="T64" fmla="*/ 30 w 87"/>
                <a:gd name="T65" fmla="*/ 3 h 134"/>
                <a:gd name="T66" fmla="*/ 27 w 87"/>
                <a:gd name="T67" fmla="*/ 2 h 134"/>
                <a:gd name="T68" fmla="*/ 24 w 87"/>
                <a:gd name="T69" fmla="*/ 1 h 134"/>
                <a:gd name="T70" fmla="*/ 24 w 87"/>
                <a:gd name="T71" fmla="*/ 1 h 134"/>
                <a:gd name="T72" fmla="*/ 21 w 87"/>
                <a:gd name="T73" fmla="*/ 0 h 134"/>
                <a:gd name="T74" fmla="*/ 18 w 87"/>
                <a:gd name="T75" fmla="*/ 0 h 134"/>
                <a:gd name="T76" fmla="*/ 12 w 87"/>
                <a:gd name="T77" fmla="*/ 2 h 134"/>
                <a:gd name="T78" fmla="*/ 7 w 87"/>
                <a:gd name="T79" fmla="*/ 6 h 134"/>
                <a:gd name="T80" fmla="*/ 6 w 87"/>
                <a:gd name="T81" fmla="*/ 9 h 134"/>
                <a:gd name="T82" fmla="*/ 3 w 87"/>
                <a:gd name="T83" fmla="*/ 12 h 134"/>
                <a:gd name="T84" fmla="*/ 3 w 87"/>
                <a:gd name="T85" fmla="*/ 12 h 134"/>
                <a:gd name="T86" fmla="*/ 2 w 87"/>
                <a:gd name="T87" fmla="*/ 21 h 134"/>
                <a:gd name="T88" fmla="*/ 1 w 87"/>
                <a:gd name="T89" fmla="*/ 30 h 134"/>
                <a:gd name="T90" fmla="*/ 0 w 87"/>
                <a:gd name="T91" fmla="*/ 41 h 134"/>
                <a:gd name="T92" fmla="*/ 0 w 87"/>
                <a:gd name="T93" fmla="*/ 53 h 134"/>
                <a:gd name="T94" fmla="*/ 2 w 87"/>
                <a:gd name="T95" fmla="*/ 67 h 134"/>
                <a:gd name="T96" fmla="*/ 7 w 87"/>
                <a:gd name="T97" fmla="*/ 82 h 134"/>
                <a:gd name="T98" fmla="*/ 10 w 87"/>
                <a:gd name="T99" fmla="*/ 88 h 134"/>
                <a:gd name="T100" fmla="*/ 14 w 87"/>
                <a:gd name="T101" fmla="*/ 95 h 134"/>
                <a:gd name="T102" fmla="*/ 14 w 87"/>
                <a:gd name="T103" fmla="*/ 95 h 134"/>
                <a:gd name="T104" fmla="*/ 18 w 87"/>
                <a:gd name="T105" fmla="*/ 102 h 134"/>
                <a:gd name="T106" fmla="*/ 23 w 87"/>
                <a:gd name="T107" fmla="*/ 108 h 134"/>
                <a:gd name="T108" fmla="*/ 29 w 87"/>
                <a:gd name="T109" fmla="*/ 114 h 134"/>
                <a:gd name="T110" fmla="*/ 35 w 87"/>
                <a:gd name="T111" fmla="*/ 120 h 134"/>
                <a:gd name="T112" fmla="*/ 42 w 87"/>
                <a:gd name="T113" fmla="*/ 124 h 134"/>
                <a:gd name="T114" fmla="*/ 50 w 87"/>
                <a:gd name="T115" fmla="*/ 128 h 134"/>
                <a:gd name="T116" fmla="*/ 58 w 87"/>
                <a:gd name="T117" fmla="*/ 131 h 134"/>
                <a:gd name="T118" fmla="*/ 67 w 87"/>
                <a:gd name="T119" fmla="*/ 133 h 134"/>
                <a:gd name="T120" fmla="*/ 67 w 87"/>
                <a:gd name="T121" fmla="*/ 1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 h="134">
                  <a:moveTo>
                    <a:pt x="67" y="133"/>
                  </a:moveTo>
                  <a:lnTo>
                    <a:pt x="67" y="133"/>
                  </a:lnTo>
                  <a:lnTo>
                    <a:pt x="71" y="134"/>
                  </a:lnTo>
                  <a:lnTo>
                    <a:pt x="71" y="134"/>
                  </a:lnTo>
                  <a:lnTo>
                    <a:pt x="76" y="133"/>
                  </a:lnTo>
                  <a:lnTo>
                    <a:pt x="81" y="131"/>
                  </a:lnTo>
                  <a:lnTo>
                    <a:pt x="84" y="127"/>
                  </a:lnTo>
                  <a:lnTo>
                    <a:pt x="87" y="122"/>
                  </a:lnTo>
                  <a:lnTo>
                    <a:pt x="87" y="122"/>
                  </a:lnTo>
                  <a:lnTo>
                    <a:pt x="87" y="119"/>
                  </a:lnTo>
                  <a:lnTo>
                    <a:pt x="87" y="115"/>
                  </a:lnTo>
                  <a:lnTo>
                    <a:pt x="85" y="109"/>
                  </a:lnTo>
                  <a:lnTo>
                    <a:pt x="81" y="104"/>
                  </a:lnTo>
                  <a:lnTo>
                    <a:pt x="78" y="103"/>
                  </a:lnTo>
                  <a:lnTo>
                    <a:pt x="75" y="101"/>
                  </a:lnTo>
                  <a:lnTo>
                    <a:pt x="75" y="101"/>
                  </a:lnTo>
                  <a:lnTo>
                    <a:pt x="66" y="98"/>
                  </a:lnTo>
                  <a:lnTo>
                    <a:pt x="58" y="94"/>
                  </a:lnTo>
                  <a:lnTo>
                    <a:pt x="51" y="90"/>
                  </a:lnTo>
                  <a:lnTo>
                    <a:pt x="45" y="84"/>
                  </a:lnTo>
                  <a:lnTo>
                    <a:pt x="41" y="78"/>
                  </a:lnTo>
                  <a:lnTo>
                    <a:pt x="38" y="71"/>
                  </a:lnTo>
                  <a:lnTo>
                    <a:pt x="35" y="65"/>
                  </a:lnTo>
                  <a:lnTo>
                    <a:pt x="34" y="58"/>
                  </a:lnTo>
                  <a:lnTo>
                    <a:pt x="33" y="45"/>
                  </a:lnTo>
                  <a:lnTo>
                    <a:pt x="33" y="34"/>
                  </a:lnTo>
                  <a:lnTo>
                    <a:pt x="34" y="25"/>
                  </a:lnTo>
                  <a:lnTo>
                    <a:pt x="35" y="20"/>
                  </a:lnTo>
                  <a:lnTo>
                    <a:pt x="35" y="20"/>
                  </a:lnTo>
                  <a:lnTo>
                    <a:pt x="36" y="17"/>
                  </a:lnTo>
                  <a:lnTo>
                    <a:pt x="36" y="14"/>
                  </a:lnTo>
                  <a:lnTo>
                    <a:pt x="34" y="8"/>
                  </a:lnTo>
                  <a:lnTo>
                    <a:pt x="30" y="3"/>
                  </a:lnTo>
                  <a:lnTo>
                    <a:pt x="27" y="2"/>
                  </a:lnTo>
                  <a:lnTo>
                    <a:pt x="24" y="1"/>
                  </a:lnTo>
                  <a:lnTo>
                    <a:pt x="24" y="1"/>
                  </a:lnTo>
                  <a:lnTo>
                    <a:pt x="21" y="0"/>
                  </a:lnTo>
                  <a:lnTo>
                    <a:pt x="18" y="0"/>
                  </a:lnTo>
                  <a:lnTo>
                    <a:pt x="12" y="2"/>
                  </a:lnTo>
                  <a:lnTo>
                    <a:pt x="7" y="6"/>
                  </a:lnTo>
                  <a:lnTo>
                    <a:pt x="6" y="9"/>
                  </a:lnTo>
                  <a:lnTo>
                    <a:pt x="3" y="12"/>
                  </a:lnTo>
                  <a:lnTo>
                    <a:pt x="3" y="12"/>
                  </a:lnTo>
                  <a:lnTo>
                    <a:pt x="2" y="21"/>
                  </a:lnTo>
                  <a:lnTo>
                    <a:pt x="1" y="30"/>
                  </a:lnTo>
                  <a:lnTo>
                    <a:pt x="0" y="41"/>
                  </a:lnTo>
                  <a:lnTo>
                    <a:pt x="0" y="53"/>
                  </a:lnTo>
                  <a:lnTo>
                    <a:pt x="2" y="67"/>
                  </a:lnTo>
                  <a:lnTo>
                    <a:pt x="7" y="82"/>
                  </a:lnTo>
                  <a:lnTo>
                    <a:pt x="10" y="88"/>
                  </a:lnTo>
                  <a:lnTo>
                    <a:pt x="14" y="95"/>
                  </a:lnTo>
                  <a:lnTo>
                    <a:pt x="14" y="95"/>
                  </a:lnTo>
                  <a:lnTo>
                    <a:pt x="18" y="102"/>
                  </a:lnTo>
                  <a:lnTo>
                    <a:pt x="23" y="108"/>
                  </a:lnTo>
                  <a:lnTo>
                    <a:pt x="29" y="114"/>
                  </a:lnTo>
                  <a:lnTo>
                    <a:pt x="35" y="120"/>
                  </a:lnTo>
                  <a:lnTo>
                    <a:pt x="42" y="124"/>
                  </a:lnTo>
                  <a:lnTo>
                    <a:pt x="50" y="128"/>
                  </a:lnTo>
                  <a:lnTo>
                    <a:pt x="58" y="131"/>
                  </a:lnTo>
                  <a:lnTo>
                    <a:pt x="67" y="133"/>
                  </a:lnTo>
                  <a:lnTo>
                    <a:pt x="67"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Ορθογώνιο 1"/>
          <p:cNvSpPr/>
          <p:nvPr/>
        </p:nvSpPr>
        <p:spPr>
          <a:xfrm>
            <a:off x="1389204" y="4463000"/>
            <a:ext cx="1501308" cy="604909"/>
          </a:xfrm>
          <a:prstGeom prst="rect">
            <a:avLst/>
          </a:prstGeom>
        </p:spPr>
        <p:txBody>
          <a:bodyPr wrap="none">
            <a:spAutoFit/>
          </a:bodyPr>
          <a:lstStyle/>
          <a:p>
            <a:pPr>
              <a:lnSpc>
                <a:spcPts val="1300"/>
              </a:lnSpc>
              <a:spcAft>
                <a:spcPts val="0"/>
              </a:spcAft>
            </a:pPr>
            <a:r>
              <a:rPr lang="el-GR" sz="1600" b="1" dirty="0" smtClean="0">
                <a:solidFill>
                  <a:schemeClr val="bg1"/>
                </a:solidFill>
              </a:rPr>
              <a:t>Εισήγηση:</a:t>
            </a:r>
            <a:endParaRPr lang="en-US" sz="1600" b="1" dirty="0" smtClean="0">
              <a:solidFill>
                <a:schemeClr val="bg1"/>
              </a:solidFill>
            </a:endParaRPr>
          </a:p>
          <a:p>
            <a:pPr>
              <a:lnSpc>
                <a:spcPts val="1300"/>
              </a:lnSpc>
              <a:spcAft>
                <a:spcPts val="0"/>
              </a:spcAft>
            </a:pPr>
            <a:r>
              <a:rPr lang="el-GR" sz="1600" b="1" dirty="0" err="1" smtClean="0">
                <a:solidFill>
                  <a:schemeClr val="bg1"/>
                </a:solidFill>
              </a:rPr>
              <a:t>Βενιαμάκης</a:t>
            </a:r>
            <a:r>
              <a:rPr lang="el-GR" sz="1600" b="1" dirty="0" smtClean="0">
                <a:solidFill>
                  <a:schemeClr val="bg1"/>
                </a:solidFill>
              </a:rPr>
              <a:t> </a:t>
            </a:r>
            <a:r>
              <a:rPr lang="el-GR" sz="1600" b="1" dirty="0">
                <a:solidFill>
                  <a:schemeClr val="bg1"/>
                </a:solidFill>
              </a:rPr>
              <a:t>Ε., </a:t>
            </a:r>
            <a:endParaRPr lang="en-US" sz="1600" b="1" dirty="0" smtClean="0">
              <a:solidFill>
                <a:schemeClr val="bg1"/>
              </a:solidFill>
            </a:endParaRPr>
          </a:p>
          <a:p>
            <a:pPr>
              <a:lnSpc>
                <a:spcPts val="1300"/>
              </a:lnSpc>
              <a:spcAft>
                <a:spcPts val="0"/>
              </a:spcAft>
            </a:pPr>
            <a:r>
              <a:rPr lang="el-GR" sz="1600" b="1" dirty="0" err="1" smtClean="0">
                <a:solidFill>
                  <a:schemeClr val="bg1"/>
                </a:solidFill>
              </a:rPr>
              <a:t>Μαράκη</a:t>
            </a:r>
            <a:r>
              <a:rPr lang="el-GR" sz="1600" b="1" dirty="0" smtClean="0">
                <a:solidFill>
                  <a:schemeClr val="bg1"/>
                </a:solidFill>
              </a:rPr>
              <a:t> </a:t>
            </a:r>
            <a:r>
              <a:rPr lang="el-GR" sz="1600" b="1" dirty="0">
                <a:solidFill>
                  <a:schemeClr val="bg1"/>
                </a:solidFill>
              </a:rPr>
              <a:t>Μ</a:t>
            </a:r>
            <a:r>
              <a:rPr lang="el-GR" sz="1600" b="1" dirty="0" smtClean="0">
                <a:solidFill>
                  <a:schemeClr val="bg1"/>
                </a:solidFill>
              </a:rPr>
              <a:t>.</a:t>
            </a:r>
            <a:endParaRPr lang="el-GR" sz="1600" b="1" dirty="0">
              <a:solidFill>
                <a:schemeClr val="bg1"/>
              </a:solidFill>
            </a:endParaRPr>
          </a:p>
        </p:txBody>
      </p:sp>
      <p:sp>
        <p:nvSpPr>
          <p:cNvPr id="3" name="Ορθογώνιο 2"/>
          <p:cNvSpPr/>
          <p:nvPr/>
        </p:nvSpPr>
        <p:spPr>
          <a:xfrm>
            <a:off x="7689756" y="4897576"/>
            <a:ext cx="1454244" cy="234423"/>
          </a:xfrm>
          <a:prstGeom prst="rect">
            <a:avLst/>
          </a:prstGeom>
        </p:spPr>
        <p:txBody>
          <a:bodyPr wrap="none">
            <a:spAutoFit/>
          </a:bodyPr>
          <a:lstStyle/>
          <a:p>
            <a:pPr>
              <a:lnSpc>
                <a:spcPts val="1300"/>
              </a:lnSpc>
            </a:pPr>
            <a:r>
              <a:rPr lang="en-US" sz="600" dirty="0">
                <a:solidFill>
                  <a:schemeClr val="bg1"/>
                </a:solidFill>
                <a:latin typeface="Century Gothic" charset="0"/>
                <a:ea typeface="Century Gothic" charset="0"/>
                <a:cs typeface="Century Gothic" charset="0"/>
              </a:rPr>
              <a:t>Template and part of  info by GSSI</a:t>
            </a:r>
            <a:endParaRPr lang="el-GR" sz="600" dirty="0">
              <a:solidFill>
                <a:schemeClr val="bg1"/>
              </a:solidFill>
              <a:latin typeface="Century Gothic" charset="0"/>
              <a:ea typeface="Century Gothic" charset="0"/>
              <a:cs typeface="Century Gothic" charset="0"/>
            </a:endParaRPr>
          </a:p>
        </p:txBody>
      </p:sp>
      <p:sp>
        <p:nvSpPr>
          <p:cNvPr id="35" name="Rectangle 3"/>
          <p:cNvSpPr txBox="1">
            <a:spLocks noChangeArrowheads="1"/>
          </p:cNvSpPr>
          <p:nvPr/>
        </p:nvSpPr>
        <p:spPr bwMode="auto">
          <a:xfrm>
            <a:off x="7126287" y="4732118"/>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spTree>
    <p:extLst>
      <p:ext uri="{BB962C8B-B14F-4D97-AF65-F5344CB8AC3E}">
        <p14:creationId xmlns:p14="http://schemas.microsoft.com/office/powerpoint/2010/main" val="147647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359363"/>
            <a:ext cx="9108719" cy="1784137"/>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6874972" y="4969093"/>
            <a:ext cx="2402840" cy="174407"/>
          </a:xfrm>
          <a:prstGeom prst="rect">
            <a:avLst/>
          </a:prstGeom>
        </p:spPr>
        <p:txBody>
          <a:bodyPr vert="horz" wrap="square" lIns="0" tIns="12700" rIns="0" bIns="0" rtlCol="0">
            <a:spAutoFit/>
          </a:bodyPr>
          <a:lstStyle/>
          <a:p>
            <a:pPr marL="12700">
              <a:lnSpc>
                <a:spcPct val="100000"/>
              </a:lnSpc>
              <a:spcBef>
                <a:spcPts val="100"/>
              </a:spcBef>
            </a:pPr>
            <a:r>
              <a:rPr sz="1050" spc="-5" dirty="0">
                <a:latin typeface="Carlito"/>
                <a:cs typeface="Carlito"/>
              </a:rPr>
              <a:t>Thomas D.T., </a:t>
            </a:r>
            <a:r>
              <a:rPr sz="1050" dirty="0">
                <a:latin typeface="Carlito"/>
                <a:cs typeface="Carlito"/>
              </a:rPr>
              <a:t>et al.</a:t>
            </a:r>
            <a:r>
              <a:rPr sz="1050" spc="-45" dirty="0">
                <a:latin typeface="Carlito"/>
                <a:cs typeface="Carlito"/>
              </a:rPr>
              <a:t> </a:t>
            </a:r>
            <a:r>
              <a:rPr sz="1050" spc="-5" dirty="0">
                <a:latin typeface="Carlito"/>
                <a:cs typeface="Carlito"/>
              </a:rPr>
              <a:t>(2016)</a:t>
            </a:r>
            <a:endParaRPr sz="1050" dirty="0">
              <a:latin typeface="Carlito"/>
              <a:cs typeface="Carlito"/>
            </a:endParaRPr>
          </a:p>
        </p:txBody>
      </p:sp>
      <p:sp>
        <p:nvSpPr>
          <p:cNvPr id="4" name="object 4"/>
          <p:cNvSpPr/>
          <p:nvPr/>
        </p:nvSpPr>
        <p:spPr>
          <a:xfrm>
            <a:off x="0" y="1356338"/>
            <a:ext cx="9144000" cy="1960493"/>
          </a:xfrm>
          <a:prstGeom prst="rect">
            <a:avLst/>
          </a:prstGeom>
          <a:blipFill>
            <a:blip r:embed="rId4" cstate="print"/>
            <a:stretch>
              <a:fillRect/>
            </a:stretch>
          </a:blipFill>
        </p:spPr>
        <p:txBody>
          <a:bodyPr wrap="square" lIns="0" tIns="0" rIns="0" bIns="0" rtlCol="0"/>
          <a:lstStyle/>
          <a:p>
            <a:endParaRPr/>
          </a:p>
        </p:txBody>
      </p:sp>
      <p:grpSp>
        <p:nvGrpSpPr>
          <p:cNvPr id="5" name="Group 19"/>
          <p:cNvGrpSpPr/>
          <p:nvPr/>
        </p:nvGrpSpPr>
        <p:grpSpPr>
          <a:xfrm>
            <a:off x="-22606" y="-472"/>
            <a:ext cx="9180521" cy="1416890"/>
            <a:chOff x="4348800" y="0"/>
            <a:chExt cx="4795200" cy="1300480"/>
          </a:xfrm>
        </p:grpSpPr>
        <p:sp>
          <p:nvSpPr>
            <p:cNvPr id="6"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Αθλητικά τρόφιμα</a:t>
            </a:r>
            <a:endParaRPr lang="en-US" sz="2400" b="1" dirty="0">
              <a:solidFill>
                <a:schemeClr val="bg1"/>
              </a:solidFill>
              <a:latin typeface="Century Gothic" charset="0"/>
              <a:ea typeface="Century Gothic" charset="0"/>
              <a:cs typeface="Century Gothic" charset="0"/>
            </a:endParaRPr>
          </a:p>
        </p:txBody>
      </p:sp>
      <p:pic>
        <p:nvPicPr>
          <p:cNvPr id="9" name="Picture 4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204" y="200093"/>
            <a:ext cx="996371" cy="1099222"/>
          </a:xfrm>
          <a:prstGeom prst="rect">
            <a:avLst/>
          </a:prstGeom>
        </p:spPr>
      </p:pic>
      <p:grpSp>
        <p:nvGrpSpPr>
          <p:cNvPr id="10" name="Group 53"/>
          <p:cNvGrpSpPr/>
          <p:nvPr/>
        </p:nvGrpSpPr>
        <p:grpSpPr>
          <a:xfrm>
            <a:off x="457009" y="402589"/>
            <a:ext cx="284760" cy="652575"/>
            <a:chOff x="5992812" y="4398963"/>
            <a:chExt cx="381000" cy="960438"/>
          </a:xfrm>
          <a:solidFill>
            <a:srgbClr val="253D1F"/>
          </a:solidFill>
        </p:grpSpPr>
        <p:sp>
          <p:nvSpPr>
            <p:cNvPr id="11"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815339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8 - Εικόνα" descr="images (4).jpg"/>
          <p:cNvPicPr>
            <a:picLocks noChangeAspect="1"/>
          </p:cNvPicPr>
          <p:nvPr/>
        </p:nvPicPr>
        <p:blipFill>
          <a:blip r:embed="rId3" cstate="print"/>
          <a:stretch>
            <a:fillRect/>
          </a:stretch>
        </p:blipFill>
        <p:spPr>
          <a:xfrm>
            <a:off x="-22607" y="1121890"/>
            <a:ext cx="4600901" cy="3978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 name="Rectangle 4"/>
          <p:cNvSpPr/>
          <p:nvPr/>
        </p:nvSpPr>
        <p:spPr>
          <a:xfrm>
            <a:off x="-17906" y="4807"/>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n-US" sz="2400" b="1" dirty="0" smtClean="0">
                <a:solidFill>
                  <a:schemeClr val="bg1"/>
                </a:solidFill>
                <a:latin typeface="Century Gothic" charset="0"/>
                <a:ea typeface="Century Gothic" charset="0"/>
                <a:cs typeface="Century Gothic" charset="0"/>
              </a:rPr>
              <a:t>Ginseng </a:t>
            </a:r>
            <a:r>
              <a:rPr lang="el-GR" sz="2400" b="1" dirty="0">
                <a:solidFill>
                  <a:schemeClr val="bg1"/>
                </a:solidFill>
                <a:latin typeface="Century Gothic" charset="0"/>
                <a:ea typeface="Century Gothic" charset="0"/>
                <a:cs typeface="Century Gothic" charset="0"/>
              </a:rPr>
              <a:t>και </a:t>
            </a:r>
            <a:r>
              <a:rPr lang="el-GR" sz="2400" b="1" dirty="0" err="1">
                <a:solidFill>
                  <a:schemeClr val="bg1"/>
                </a:solidFill>
                <a:latin typeface="Century Gothic" charset="0"/>
                <a:ea typeface="Century Gothic" charset="0"/>
                <a:cs typeface="Century Gothic" charset="0"/>
              </a:rPr>
              <a:t>Αλλα</a:t>
            </a:r>
            <a:r>
              <a:rPr lang="el-GR" sz="2400" b="1" dirty="0">
                <a:solidFill>
                  <a:schemeClr val="bg1"/>
                </a:solidFill>
                <a:latin typeface="Century Gothic" charset="0"/>
                <a:ea typeface="Century Gothic" charset="0"/>
                <a:cs typeface="Century Gothic" charset="0"/>
              </a:rPr>
              <a:t> Φυτικά Τονωτικά</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3859229"/>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1904470"/>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28545" y="4759174"/>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1" name="1 - Τίτλος"/>
          <p:cNvSpPr txBox="1">
            <a:spLocks/>
          </p:cNvSpPr>
          <p:nvPr/>
        </p:nvSpPr>
        <p:spPr>
          <a:xfrm>
            <a:off x="2838730"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grpSp>
        <p:nvGrpSpPr>
          <p:cNvPr id="43" name="Group 19"/>
          <p:cNvGrpSpPr/>
          <p:nvPr/>
        </p:nvGrpSpPr>
        <p:grpSpPr>
          <a:xfrm>
            <a:off x="-15941" y="3324890"/>
            <a:ext cx="9179376" cy="458758"/>
            <a:chOff x="3179791" y="-679158"/>
            <a:chExt cx="7913950" cy="1329397"/>
          </a:xfrm>
        </p:grpSpPr>
        <p:sp>
          <p:nvSpPr>
            <p:cNvPr id="55"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1 - Τίτλος"/>
          <p:cNvSpPr txBox="1">
            <a:spLocks/>
          </p:cNvSpPr>
          <p:nvPr/>
        </p:nvSpPr>
        <p:spPr>
          <a:xfrm>
            <a:off x="2963834" y="3212488"/>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grpSp>
        <p:nvGrpSpPr>
          <p:cNvPr id="45" name="Group 64"/>
          <p:cNvGrpSpPr/>
          <p:nvPr/>
        </p:nvGrpSpPr>
        <p:grpSpPr>
          <a:xfrm>
            <a:off x="430817" y="4270118"/>
            <a:ext cx="249200" cy="221946"/>
            <a:chOff x="-592330" y="2994622"/>
            <a:chExt cx="317878" cy="317878"/>
          </a:xfrm>
        </p:grpSpPr>
        <p:sp>
          <p:nvSpPr>
            <p:cNvPr id="46"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8" name="Group 64"/>
          <p:cNvGrpSpPr/>
          <p:nvPr/>
        </p:nvGrpSpPr>
        <p:grpSpPr>
          <a:xfrm>
            <a:off x="430817" y="3806086"/>
            <a:ext cx="249200" cy="221946"/>
            <a:chOff x="-592330" y="2994622"/>
            <a:chExt cx="317878" cy="317878"/>
          </a:xfrm>
        </p:grpSpPr>
        <p:sp>
          <p:nvSpPr>
            <p:cNvPr id="4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 name="Ορθογώνιο 3"/>
          <p:cNvSpPr/>
          <p:nvPr/>
        </p:nvSpPr>
        <p:spPr>
          <a:xfrm>
            <a:off x="818306" y="1776475"/>
            <a:ext cx="8366634" cy="1477328"/>
          </a:xfrm>
          <a:prstGeom prst="rect">
            <a:avLst/>
          </a:prstGeom>
        </p:spPr>
        <p:txBody>
          <a:bodyPr wrap="square">
            <a:spAutoFit/>
          </a:bodyPr>
          <a:lstStyle/>
          <a:p>
            <a:r>
              <a:rPr lang="el-GR" b="1" dirty="0" err="1">
                <a:solidFill>
                  <a:schemeClr val="bg1"/>
                </a:solidFill>
              </a:rPr>
              <a:t>Χρησιμοποείται</a:t>
            </a:r>
            <a:r>
              <a:rPr lang="el-GR" b="1" dirty="0">
                <a:solidFill>
                  <a:schemeClr val="bg1"/>
                </a:solidFill>
              </a:rPr>
              <a:t> στις Ασιατικές χώρες ως φυτικό φάρμακο για την θεραπεία:</a:t>
            </a:r>
          </a:p>
          <a:p>
            <a:pPr marL="342900" indent="-342900">
              <a:buFont typeface="+mj-lt"/>
              <a:buAutoNum type="arabicPeriod"/>
            </a:pPr>
            <a:r>
              <a:rPr lang="el-GR" b="1" dirty="0">
                <a:solidFill>
                  <a:schemeClr val="bg1"/>
                </a:solidFill>
              </a:rPr>
              <a:t>κούραση</a:t>
            </a:r>
          </a:p>
          <a:p>
            <a:pPr marL="342900" indent="-342900">
              <a:buFont typeface="+mj-lt"/>
              <a:buAutoNum type="arabicPeriod"/>
            </a:pPr>
            <a:r>
              <a:rPr lang="el-GR" b="1" dirty="0">
                <a:solidFill>
                  <a:schemeClr val="bg1"/>
                </a:solidFill>
              </a:rPr>
              <a:t>Παυσίπονο</a:t>
            </a:r>
          </a:p>
          <a:p>
            <a:pPr marL="342900" indent="-342900">
              <a:buFont typeface="+mj-lt"/>
              <a:buAutoNum type="arabicPeriod"/>
            </a:pPr>
            <a:r>
              <a:rPr lang="el-GR" b="1" dirty="0">
                <a:solidFill>
                  <a:schemeClr val="bg1"/>
                </a:solidFill>
              </a:rPr>
              <a:t>Ημικρανίες</a:t>
            </a:r>
          </a:p>
          <a:p>
            <a:pPr marL="342900" indent="-342900">
              <a:buFont typeface="+mj-lt"/>
              <a:buAutoNum type="arabicPeriod"/>
            </a:pPr>
            <a:r>
              <a:rPr lang="el-GR" b="1" dirty="0" err="1">
                <a:solidFill>
                  <a:schemeClr val="bg1"/>
                </a:solidFill>
              </a:rPr>
              <a:t>Διεργετικό</a:t>
            </a:r>
            <a:r>
              <a:rPr lang="el-GR" b="1" dirty="0">
                <a:solidFill>
                  <a:schemeClr val="bg1"/>
                </a:solidFill>
              </a:rPr>
              <a:t>/τονωτικό</a:t>
            </a:r>
            <a:endParaRPr lang="el-GR" b="1" dirty="0">
              <a:solidFill>
                <a:schemeClr val="bg1"/>
              </a:solidFill>
            </a:endParaRPr>
          </a:p>
        </p:txBody>
      </p:sp>
      <p:sp>
        <p:nvSpPr>
          <p:cNvPr id="5" name="Ορθογώνιο 4"/>
          <p:cNvSpPr/>
          <p:nvPr/>
        </p:nvSpPr>
        <p:spPr>
          <a:xfrm>
            <a:off x="680018" y="3755697"/>
            <a:ext cx="8453850" cy="1323439"/>
          </a:xfrm>
          <a:prstGeom prst="rect">
            <a:avLst/>
          </a:prstGeom>
        </p:spPr>
        <p:txBody>
          <a:bodyPr wrap="square">
            <a:spAutoFit/>
          </a:bodyPr>
          <a:lstStyle/>
          <a:p>
            <a:r>
              <a:rPr lang="en-US" sz="1600" b="1" dirty="0">
                <a:solidFill>
                  <a:schemeClr val="bg1"/>
                </a:solidFill>
              </a:rPr>
              <a:t>To ginseng </a:t>
            </a:r>
            <a:r>
              <a:rPr lang="el-GR" sz="1600" b="1" dirty="0">
                <a:solidFill>
                  <a:schemeClr val="bg1"/>
                </a:solidFill>
              </a:rPr>
              <a:t>έχει ως στόχο τη ↓ της κούρασης και τη βελτίωση της αερόβιας </a:t>
            </a:r>
            <a:r>
              <a:rPr lang="el-GR" sz="1600" b="1" dirty="0" err="1">
                <a:solidFill>
                  <a:schemeClr val="bg1"/>
                </a:solidFill>
              </a:rPr>
              <a:t>κατάστασης,δύναμης</a:t>
            </a:r>
            <a:r>
              <a:rPr lang="el-GR" sz="1600" b="1" dirty="0">
                <a:solidFill>
                  <a:schemeClr val="bg1"/>
                </a:solidFill>
              </a:rPr>
              <a:t> ,πνευματικής εγρήγορσης και ανάρρωσης.</a:t>
            </a:r>
          </a:p>
          <a:p>
            <a:r>
              <a:rPr lang="el-GR" sz="1600" b="1" dirty="0" smtClean="0">
                <a:solidFill>
                  <a:schemeClr val="bg1"/>
                </a:solidFill>
              </a:rPr>
              <a:t>Το </a:t>
            </a:r>
            <a:r>
              <a:rPr lang="en-US" sz="1600" b="1" dirty="0" err="1">
                <a:solidFill>
                  <a:schemeClr val="bg1"/>
                </a:solidFill>
              </a:rPr>
              <a:t>Cordyceps</a:t>
            </a:r>
            <a:r>
              <a:rPr lang="en-US" sz="1600" b="1" dirty="0">
                <a:solidFill>
                  <a:schemeClr val="bg1"/>
                </a:solidFill>
              </a:rPr>
              <a:t> </a:t>
            </a:r>
            <a:r>
              <a:rPr lang="el-GR" sz="1600" b="1" dirty="0">
                <a:solidFill>
                  <a:schemeClr val="bg1"/>
                </a:solidFill>
              </a:rPr>
              <a:t>έχει στόχο να ↑ την αγγειοδιαστολή και να διευκολύνει τη μεταφορά οξυγόνου στους ιστούς.</a:t>
            </a:r>
          </a:p>
          <a:p>
            <a:r>
              <a:rPr lang="el-GR" sz="1600" b="1" dirty="0" smtClean="0">
                <a:solidFill>
                  <a:schemeClr val="bg1"/>
                </a:solidFill>
              </a:rPr>
              <a:t>Το </a:t>
            </a:r>
            <a:r>
              <a:rPr lang="en-US" sz="1600" b="1" dirty="0" err="1">
                <a:solidFill>
                  <a:schemeClr val="bg1"/>
                </a:solidFill>
              </a:rPr>
              <a:t>Rhodiola</a:t>
            </a:r>
            <a:r>
              <a:rPr lang="en-US" sz="1600" b="1" dirty="0">
                <a:solidFill>
                  <a:schemeClr val="bg1"/>
                </a:solidFill>
              </a:rPr>
              <a:t> </a:t>
            </a:r>
            <a:r>
              <a:rPr lang="el-GR" sz="1600" b="1" dirty="0">
                <a:solidFill>
                  <a:schemeClr val="bg1"/>
                </a:solidFill>
              </a:rPr>
              <a:t>έχει στόχο να διεγείρει το νευρικό σύστημα</a:t>
            </a:r>
          </a:p>
        </p:txBody>
      </p:sp>
    </p:spTree>
    <p:extLst>
      <p:ext uri="{BB962C8B-B14F-4D97-AF65-F5344CB8AC3E}">
        <p14:creationId xmlns:p14="http://schemas.microsoft.com/office/powerpoint/2010/main" val="210921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linds(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8 - Εικόνα" descr="images (4).jpg"/>
          <p:cNvPicPr>
            <a:picLocks noChangeAspect="1"/>
          </p:cNvPicPr>
          <p:nvPr/>
        </p:nvPicPr>
        <p:blipFill>
          <a:blip r:embed="rId3" cstate="print"/>
          <a:stretch>
            <a:fillRect/>
          </a:stretch>
        </p:blipFill>
        <p:spPr>
          <a:xfrm>
            <a:off x="-22607" y="1121890"/>
            <a:ext cx="4600901" cy="3978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 name="Rectangle 4"/>
          <p:cNvSpPr/>
          <p:nvPr/>
        </p:nvSpPr>
        <p:spPr>
          <a:xfrm>
            <a:off x="-17906" y="4807"/>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n-US" sz="2400" b="1" dirty="0" smtClean="0">
                <a:solidFill>
                  <a:schemeClr val="bg1"/>
                </a:solidFill>
                <a:latin typeface="Century Gothic" charset="0"/>
                <a:ea typeface="Century Gothic" charset="0"/>
                <a:cs typeface="Century Gothic" charset="0"/>
              </a:rPr>
              <a:t>Ginseng </a:t>
            </a:r>
            <a:r>
              <a:rPr lang="el-GR" sz="2400" b="1" dirty="0">
                <a:solidFill>
                  <a:schemeClr val="bg1"/>
                </a:solidFill>
                <a:latin typeface="Century Gothic" charset="0"/>
                <a:ea typeface="Century Gothic" charset="0"/>
                <a:cs typeface="Century Gothic" charset="0"/>
              </a:rPr>
              <a:t>και </a:t>
            </a:r>
            <a:r>
              <a:rPr lang="el-GR" sz="2400" b="1" dirty="0" err="1">
                <a:solidFill>
                  <a:schemeClr val="bg1"/>
                </a:solidFill>
                <a:latin typeface="Century Gothic" charset="0"/>
                <a:ea typeface="Century Gothic" charset="0"/>
                <a:cs typeface="Century Gothic" charset="0"/>
              </a:rPr>
              <a:t>Αλλα</a:t>
            </a:r>
            <a:r>
              <a:rPr lang="el-GR" sz="2400" b="1" dirty="0">
                <a:solidFill>
                  <a:schemeClr val="bg1"/>
                </a:solidFill>
                <a:latin typeface="Century Gothic" charset="0"/>
                <a:ea typeface="Century Gothic" charset="0"/>
                <a:cs typeface="Century Gothic" charset="0"/>
              </a:rPr>
              <a:t> Φυτικά Τονωτικά</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3859229"/>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26177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1904470"/>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28545" y="4759174"/>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1" name="1 - Τίτλος"/>
          <p:cNvSpPr txBox="1">
            <a:spLocks/>
          </p:cNvSpPr>
          <p:nvPr/>
        </p:nvSpPr>
        <p:spPr>
          <a:xfrm>
            <a:off x="2838730" y="1203960"/>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grpSp>
        <p:nvGrpSpPr>
          <p:cNvPr id="48" name="Group 64"/>
          <p:cNvGrpSpPr/>
          <p:nvPr/>
        </p:nvGrpSpPr>
        <p:grpSpPr>
          <a:xfrm>
            <a:off x="430817" y="3806086"/>
            <a:ext cx="249200" cy="221946"/>
            <a:chOff x="-592330" y="2994622"/>
            <a:chExt cx="317878" cy="317878"/>
          </a:xfrm>
        </p:grpSpPr>
        <p:sp>
          <p:nvSpPr>
            <p:cNvPr id="4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2" name="Ορθογώνιο 1"/>
          <p:cNvSpPr/>
          <p:nvPr/>
        </p:nvSpPr>
        <p:spPr>
          <a:xfrm>
            <a:off x="771007" y="1756769"/>
            <a:ext cx="8318183" cy="1477328"/>
          </a:xfrm>
          <a:prstGeom prst="rect">
            <a:avLst/>
          </a:prstGeom>
        </p:spPr>
        <p:txBody>
          <a:bodyPr wrap="square">
            <a:spAutoFit/>
          </a:bodyPr>
          <a:lstStyle/>
          <a:p>
            <a:pPr algn="just"/>
            <a:r>
              <a:rPr lang="el-GR" b="1" dirty="0">
                <a:solidFill>
                  <a:schemeClr val="bg1"/>
                </a:solidFill>
              </a:rPr>
              <a:t>Δεν υπάρχουν  στοιχεία που να υποστηρίζουν οφέλη στην απόδοση ή στην ανάρρωση</a:t>
            </a:r>
            <a:r>
              <a:rPr lang="en-US" b="1" dirty="0">
                <a:solidFill>
                  <a:schemeClr val="bg1"/>
                </a:solidFill>
              </a:rPr>
              <a:t> </a:t>
            </a:r>
            <a:r>
              <a:rPr lang="el-GR" b="1" dirty="0">
                <a:solidFill>
                  <a:schemeClr val="bg1"/>
                </a:solidFill>
              </a:rPr>
              <a:t>σε αθλητές (</a:t>
            </a:r>
            <a:r>
              <a:rPr lang="el-GR" b="1" dirty="0" err="1">
                <a:solidFill>
                  <a:schemeClr val="bg1"/>
                </a:solidFill>
              </a:rPr>
              <a:t>Βα</a:t>
            </a:r>
            <a:r>
              <a:rPr lang="en-US" b="1" dirty="0" err="1">
                <a:solidFill>
                  <a:schemeClr val="bg1"/>
                </a:solidFill>
              </a:rPr>
              <a:t>hrke</a:t>
            </a:r>
            <a:r>
              <a:rPr lang="en-US" b="1" dirty="0">
                <a:solidFill>
                  <a:schemeClr val="bg1"/>
                </a:solidFill>
              </a:rPr>
              <a:t> and </a:t>
            </a:r>
            <a:r>
              <a:rPr lang="el-GR" b="1" dirty="0">
                <a:solidFill>
                  <a:schemeClr val="bg1"/>
                </a:solidFill>
              </a:rPr>
              <a:t>Μ</a:t>
            </a:r>
            <a:r>
              <a:rPr lang="en-US" b="1" dirty="0">
                <a:solidFill>
                  <a:schemeClr val="bg1"/>
                </a:solidFill>
              </a:rPr>
              <a:t>organ</a:t>
            </a:r>
            <a:r>
              <a:rPr lang="el-GR" b="1" dirty="0">
                <a:solidFill>
                  <a:schemeClr val="bg1"/>
                </a:solidFill>
              </a:rPr>
              <a:t>, </a:t>
            </a:r>
            <a:r>
              <a:rPr lang="en-US" b="1" dirty="0">
                <a:solidFill>
                  <a:schemeClr val="bg1"/>
                </a:solidFill>
              </a:rPr>
              <a:t>1994,2000</a:t>
            </a:r>
            <a:r>
              <a:rPr lang="el-GR" b="1" dirty="0">
                <a:solidFill>
                  <a:schemeClr val="bg1"/>
                </a:solidFill>
              </a:rPr>
              <a:t>,</a:t>
            </a:r>
            <a:r>
              <a:rPr lang="en-US" b="1" dirty="0">
                <a:solidFill>
                  <a:schemeClr val="bg1"/>
                </a:solidFill>
              </a:rPr>
              <a:t>Dowling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1996</a:t>
            </a:r>
            <a:r>
              <a:rPr lang="el-GR" b="1" dirty="0">
                <a:solidFill>
                  <a:schemeClr val="bg1"/>
                </a:solidFill>
              </a:rPr>
              <a:t>,</a:t>
            </a:r>
            <a:r>
              <a:rPr lang="en-US" b="1" dirty="0" err="1">
                <a:solidFill>
                  <a:schemeClr val="bg1"/>
                </a:solidFill>
              </a:rPr>
              <a:t>Goulet</a:t>
            </a:r>
            <a:r>
              <a:rPr lang="en-US" b="1" dirty="0">
                <a:solidFill>
                  <a:schemeClr val="bg1"/>
                </a:solidFill>
              </a:rPr>
              <a:t> </a:t>
            </a:r>
            <a:r>
              <a:rPr lang="el-GR" b="1" dirty="0">
                <a:solidFill>
                  <a:schemeClr val="bg1"/>
                </a:solidFill>
              </a:rPr>
              <a:t>, </a:t>
            </a:r>
            <a:r>
              <a:rPr lang="en-US" b="1" dirty="0">
                <a:solidFill>
                  <a:schemeClr val="bg1"/>
                </a:solidFill>
              </a:rPr>
              <a:t>2005).</a:t>
            </a:r>
            <a:endParaRPr lang="el-GR" b="1" dirty="0">
              <a:solidFill>
                <a:schemeClr val="bg1"/>
              </a:solidFill>
            </a:endParaRPr>
          </a:p>
          <a:p>
            <a:pPr algn="just"/>
            <a:r>
              <a:rPr lang="el-GR" b="1" dirty="0">
                <a:solidFill>
                  <a:schemeClr val="bg1"/>
                </a:solidFill>
              </a:rPr>
              <a:t>Υπάρχουν μερικά στοιχεία ότι τα συμπληρώματα </a:t>
            </a:r>
            <a:r>
              <a:rPr lang="en-US" b="1" dirty="0">
                <a:solidFill>
                  <a:schemeClr val="bg1"/>
                </a:solidFill>
              </a:rPr>
              <a:t>ginseng</a:t>
            </a:r>
            <a:r>
              <a:rPr lang="el-GR" b="1" dirty="0">
                <a:solidFill>
                  <a:schemeClr val="bg1"/>
                </a:solidFill>
              </a:rPr>
              <a:t> ενισχύουν την </a:t>
            </a:r>
            <a:r>
              <a:rPr lang="el-GR" b="1" dirty="0" err="1">
                <a:solidFill>
                  <a:schemeClr val="bg1"/>
                </a:solidFill>
              </a:rPr>
              <a:t>ευεξία,την</a:t>
            </a:r>
            <a:r>
              <a:rPr lang="el-GR" b="1" dirty="0">
                <a:solidFill>
                  <a:schemeClr val="bg1"/>
                </a:solidFill>
              </a:rPr>
              <a:t> ανάρρωση ή την ανοσοποιητική λειτουργία (Η</a:t>
            </a:r>
            <a:r>
              <a:rPr lang="en-US" b="1" dirty="0" err="1">
                <a:solidFill>
                  <a:schemeClr val="bg1"/>
                </a:solidFill>
              </a:rPr>
              <a:t>su</a:t>
            </a:r>
            <a:r>
              <a:rPr lang="en-US" b="1" dirty="0">
                <a:solidFill>
                  <a:schemeClr val="bg1"/>
                </a:solidFill>
              </a:rPr>
              <a:t> </a:t>
            </a:r>
            <a:r>
              <a:rPr lang="en-US" b="1" i="1" dirty="0">
                <a:solidFill>
                  <a:schemeClr val="bg1"/>
                </a:solidFill>
              </a:rPr>
              <a:t>et al</a:t>
            </a:r>
            <a:r>
              <a:rPr lang="el-GR" b="1" i="1" dirty="0">
                <a:solidFill>
                  <a:schemeClr val="bg1"/>
                </a:solidFill>
              </a:rPr>
              <a:t>., </a:t>
            </a:r>
            <a:r>
              <a:rPr lang="en-US" b="1" dirty="0">
                <a:solidFill>
                  <a:schemeClr val="bg1"/>
                </a:solidFill>
              </a:rPr>
              <a:t>2005</a:t>
            </a:r>
            <a:r>
              <a:rPr lang="el-GR" b="1" dirty="0">
                <a:solidFill>
                  <a:schemeClr val="bg1"/>
                </a:solidFill>
              </a:rPr>
              <a:t>,</a:t>
            </a:r>
            <a:r>
              <a:rPr lang="en-US" b="1" dirty="0" err="1">
                <a:solidFill>
                  <a:schemeClr val="bg1"/>
                </a:solidFill>
              </a:rPr>
              <a:t>Ziemba</a:t>
            </a:r>
            <a:r>
              <a:rPr lang="en-US" b="1" dirty="0">
                <a:solidFill>
                  <a:schemeClr val="bg1"/>
                </a:solidFill>
              </a:rPr>
              <a:t>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1999)</a:t>
            </a:r>
            <a:r>
              <a:rPr lang="el-GR" b="1" dirty="0">
                <a:solidFill>
                  <a:schemeClr val="bg1"/>
                </a:solidFill>
              </a:rPr>
              <a:t>.</a:t>
            </a:r>
            <a:endParaRPr lang="en-US" b="1" dirty="0">
              <a:solidFill>
                <a:schemeClr val="bg1"/>
              </a:solidFill>
            </a:endParaRPr>
          </a:p>
        </p:txBody>
      </p:sp>
      <p:grpSp>
        <p:nvGrpSpPr>
          <p:cNvPr id="40" name="Group 64"/>
          <p:cNvGrpSpPr/>
          <p:nvPr/>
        </p:nvGrpSpPr>
        <p:grpSpPr>
          <a:xfrm>
            <a:off x="428545" y="2725622"/>
            <a:ext cx="249200" cy="221946"/>
            <a:chOff x="-592330" y="2994622"/>
            <a:chExt cx="317878" cy="317878"/>
          </a:xfrm>
        </p:grpSpPr>
        <p:sp>
          <p:nvSpPr>
            <p:cNvPr id="4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1" name="Group 19"/>
          <p:cNvGrpSpPr/>
          <p:nvPr/>
        </p:nvGrpSpPr>
        <p:grpSpPr>
          <a:xfrm>
            <a:off x="-76538" y="3193821"/>
            <a:ext cx="9179376" cy="458758"/>
            <a:chOff x="3179791" y="-679158"/>
            <a:chExt cx="7913950" cy="1329397"/>
          </a:xfrm>
        </p:grpSpPr>
        <p:sp>
          <p:nvSpPr>
            <p:cNvPr id="6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1 - Τίτλος"/>
          <p:cNvSpPr txBox="1">
            <a:spLocks/>
          </p:cNvSpPr>
          <p:nvPr/>
        </p:nvSpPr>
        <p:spPr>
          <a:xfrm>
            <a:off x="2506425" y="3149209"/>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sp>
        <p:nvSpPr>
          <p:cNvPr id="3" name="Ορθογώνιο 2"/>
          <p:cNvSpPr/>
          <p:nvPr/>
        </p:nvSpPr>
        <p:spPr>
          <a:xfrm>
            <a:off x="667666" y="3628779"/>
            <a:ext cx="8530926" cy="1569660"/>
          </a:xfrm>
          <a:prstGeom prst="rect">
            <a:avLst/>
          </a:prstGeom>
        </p:spPr>
        <p:txBody>
          <a:bodyPr wrap="square">
            <a:spAutoFit/>
          </a:bodyPr>
          <a:lstStyle/>
          <a:p>
            <a:pPr algn="just"/>
            <a:r>
              <a:rPr lang="el-GR" sz="1600" b="1" dirty="0">
                <a:solidFill>
                  <a:schemeClr val="bg1"/>
                </a:solidFill>
              </a:rPr>
              <a:t>Η συγκέντρωση των </a:t>
            </a:r>
            <a:r>
              <a:rPr lang="en-US" sz="1600" b="1" dirty="0" err="1">
                <a:solidFill>
                  <a:schemeClr val="bg1"/>
                </a:solidFill>
              </a:rPr>
              <a:t>ginsenoside</a:t>
            </a:r>
            <a:r>
              <a:rPr lang="en-US" sz="1600" b="1" dirty="0">
                <a:solidFill>
                  <a:schemeClr val="bg1"/>
                </a:solidFill>
              </a:rPr>
              <a:t> </a:t>
            </a:r>
            <a:r>
              <a:rPr lang="el-GR" sz="1600" b="1" dirty="0">
                <a:solidFill>
                  <a:schemeClr val="bg1"/>
                </a:solidFill>
              </a:rPr>
              <a:t>ποικίλει ανάμεσα στα συμπληρώματα</a:t>
            </a:r>
            <a:r>
              <a:rPr lang="en-US" sz="1600" b="1" dirty="0">
                <a:solidFill>
                  <a:schemeClr val="bg1"/>
                </a:solidFill>
              </a:rPr>
              <a:t> </a:t>
            </a:r>
            <a:r>
              <a:rPr lang="el-GR" sz="1600" b="1" dirty="0">
                <a:solidFill>
                  <a:schemeClr val="bg1"/>
                </a:solidFill>
              </a:rPr>
              <a:t>με αποτέλεσμα οι αθλητές να μην είναι σίγουροι για την κατάλληλη δόση που πρέπει να πάρουν και την ποσότητα των ενεργών στοιχείων που αυτά περιέχουν</a:t>
            </a:r>
            <a:r>
              <a:rPr lang="el-GR" sz="1600" b="1" dirty="0" smtClean="0">
                <a:solidFill>
                  <a:schemeClr val="bg1"/>
                </a:solidFill>
              </a:rPr>
              <a:t>.</a:t>
            </a:r>
          </a:p>
          <a:p>
            <a:pPr algn="just"/>
            <a:endParaRPr lang="el-GR" sz="1600" b="1" dirty="0">
              <a:solidFill>
                <a:schemeClr val="bg1"/>
              </a:solidFill>
            </a:endParaRPr>
          </a:p>
          <a:p>
            <a:pPr algn="just"/>
            <a:r>
              <a:rPr lang="el-GR" sz="1600" b="1" dirty="0">
                <a:solidFill>
                  <a:schemeClr val="bg1"/>
                </a:solidFill>
              </a:rPr>
              <a:t>Μπορεί να περιέχουν ουσίες επικίνδυνες  για τους αθλητές , όσο αναφορά τους κανονισμούς για το </a:t>
            </a:r>
            <a:r>
              <a:rPr lang="en-US" sz="1600" b="1" dirty="0">
                <a:solidFill>
                  <a:schemeClr val="bg1"/>
                </a:solidFill>
              </a:rPr>
              <a:t>doping(Chong and </a:t>
            </a:r>
            <a:r>
              <a:rPr lang="en-US" sz="1600" b="1" dirty="0" err="1">
                <a:solidFill>
                  <a:schemeClr val="bg1"/>
                </a:solidFill>
              </a:rPr>
              <a:t>Oberholzer</a:t>
            </a:r>
            <a:r>
              <a:rPr lang="el-GR" sz="1600" b="1" dirty="0">
                <a:solidFill>
                  <a:schemeClr val="bg1"/>
                </a:solidFill>
              </a:rPr>
              <a:t>, </a:t>
            </a:r>
            <a:r>
              <a:rPr lang="en-US" sz="1600" b="1" dirty="0">
                <a:solidFill>
                  <a:schemeClr val="bg1"/>
                </a:solidFill>
              </a:rPr>
              <a:t>1988</a:t>
            </a:r>
            <a:r>
              <a:rPr lang="el-GR" sz="1600" b="1" dirty="0">
                <a:solidFill>
                  <a:schemeClr val="bg1"/>
                </a:solidFill>
              </a:rPr>
              <a:t>,</a:t>
            </a:r>
            <a:r>
              <a:rPr lang="en-US" sz="1600" b="1" dirty="0">
                <a:solidFill>
                  <a:schemeClr val="bg1"/>
                </a:solidFill>
              </a:rPr>
              <a:t>Cui </a:t>
            </a:r>
            <a:r>
              <a:rPr lang="en-US" sz="1600" b="1" i="1" dirty="0">
                <a:solidFill>
                  <a:schemeClr val="bg1"/>
                </a:solidFill>
              </a:rPr>
              <a:t>et al.</a:t>
            </a:r>
            <a:r>
              <a:rPr lang="el-GR" sz="1600" b="1" i="1" dirty="0">
                <a:solidFill>
                  <a:schemeClr val="bg1"/>
                </a:solidFill>
              </a:rPr>
              <a:t>,</a:t>
            </a:r>
            <a:r>
              <a:rPr lang="en-US" sz="1600" b="1" i="1" dirty="0">
                <a:solidFill>
                  <a:schemeClr val="bg1"/>
                </a:solidFill>
              </a:rPr>
              <a:t> </a:t>
            </a:r>
            <a:r>
              <a:rPr lang="en-US" sz="1600" b="1" dirty="0">
                <a:solidFill>
                  <a:schemeClr val="bg1"/>
                </a:solidFill>
              </a:rPr>
              <a:t>1994)</a:t>
            </a:r>
            <a:endParaRPr lang="el-GR" sz="1600" b="1" dirty="0">
              <a:solidFill>
                <a:schemeClr val="bg1"/>
              </a:solidFill>
            </a:endParaRPr>
          </a:p>
        </p:txBody>
      </p:sp>
    </p:spTree>
    <p:extLst>
      <p:ext uri="{BB962C8B-B14F-4D97-AF65-F5344CB8AC3E}">
        <p14:creationId xmlns:p14="http://schemas.microsoft.com/office/powerpoint/2010/main" val="235189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linds(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l-GR" dirty="0" smtClean="0"/>
              <a:t>Ανακεφαλαίωση</a:t>
            </a:r>
            <a:endParaRPr lang="el-GR" dirty="0" smtClean="0"/>
          </a:p>
        </p:txBody>
      </p:sp>
      <p:sp>
        <p:nvSpPr>
          <p:cNvPr id="4" name="Text Placeholder 3"/>
          <p:cNvSpPr>
            <a:spLocks noGrp="1"/>
          </p:cNvSpPr>
          <p:nvPr>
            <p:ph type="body" sz="quarter" idx="13"/>
          </p:nvPr>
        </p:nvSpPr>
        <p:spPr>
          <a:xfrm>
            <a:off x="5353108" y="1754981"/>
            <a:ext cx="3647162" cy="652269"/>
          </a:xfrm>
        </p:spPr>
        <p:txBody>
          <a:bodyPr/>
          <a:lstStyle/>
          <a:p>
            <a:r>
              <a:rPr lang="el-GR" sz="1600" dirty="0"/>
              <a:t>Αναπτύξτε σχέδιο για </a:t>
            </a:r>
            <a:r>
              <a:rPr lang="el-GR" sz="1600" dirty="0" smtClean="0"/>
              <a:t>Ορθή χρήση συμπληρωμάτων (χρήση, χρόνος, δόση, τεκμηρίωση και οφέλη)</a:t>
            </a:r>
            <a:endParaRPr lang="en-US" sz="1600" dirty="0"/>
          </a:p>
        </p:txBody>
      </p:sp>
      <p:sp>
        <p:nvSpPr>
          <p:cNvPr id="5" name="Text Placeholder 4"/>
          <p:cNvSpPr>
            <a:spLocks noGrp="1"/>
          </p:cNvSpPr>
          <p:nvPr>
            <p:ph type="body" sz="quarter" idx="14"/>
          </p:nvPr>
        </p:nvSpPr>
        <p:spPr>
          <a:xfrm>
            <a:off x="5353108" y="4260923"/>
            <a:ext cx="3647162" cy="652269"/>
          </a:xfrm>
        </p:spPr>
        <p:txBody>
          <a:bodyPr/>
          <a:lstStyle/>
          <a:p>
            <a:r>
              <a:rPr lang="el-GR" sz="1600" dirty="0" smtClean="0"/>
              <a:t>Ελέγξετε αν τα προϊόντα ανταποκρίνονται  και έχουν όφελος στο άθλημα και τις απαιτήσεις</a:t>
            </a:r>
            <a:endParaRPr lang="en-US" sz="1600" dirty="0"/>
          </a:p>
        </p:txBody>
      </p:sp>
      <p:sp>
        <p:nvSpPr>
          <p:cNvPr id="6" name="Text Placeholder 5"/>
          <p:cNvSpPr>
            <a:spLocks noGrp="1"/>
          </p:cNvSpPr>
          <p:nvPr>
            <p:ph type="body" sz="quarter" idx="15"/>
          </p:nvPr>
        </p:nvSpPr>
        <p:spPr>
          <a:xfrm>
            <a:off x="5353108" y="3005730"/>
            <a:ext cx="3647162" cy="652269"/>
          </a:xfrm>
        </p:spPr>
        <p:txBody>
          <a:bodyPr/>
          <a:lstStyle/>
          <a:p>
            <a:r>
              <a:rPr lang="el-GR" sz="1600" dirty="0" smtClean="0"/>
              <a:t>Αποφύγετε άσκοπη χρήση ή κίνδυνο για θετική μόλυνση </a:t>
            </a:r>
            <a:r>
              <a:rPr lang="en-US" sz="1600" dirty="0" smtClean="0"/>
              <a:t>(Doping)</a:t>
            </a:r>
            <a:r>
              <a:rPr lang="el-GR" sz="1600" dirty="0" smtClean="0"/>
              <a:t> </a:t>
            </a:r>
            <a:endParaRPr lang="en-US" sz="1600" dirty="0"/>
          </a:p>
        </p:txBody>
      </p:sp>
      <p:sp>
        <p:nvSpPr>
          <p:cNvPr id="10" name="Freeform 13"/>
          <p:cNvSpPr>
            <a:spLocks noEditPoints="1"/>
          </p:cNvSpPr>
          <p:nvPr/>
        </p:nvSpPr>
        <p:spPr bwMode="auto">
          <a:xfrm>
            <a:off x="4922681" y="393049"/>
            <a:ext cx="322301" cy="592180"/>
          </a:xfrm>
          <a:custGeom>
            <a:avLst/>
            <a:gdLst>
              <a:gd name="T0" fmla="*/ 2 w 332"/>
              <a:gd name="T1" fmla="*/ 362 h 610"/>
              <a:gd name="T2" fmla="*/ 16 w 332"/>
              <a:gd name="T3" fmla="*/ 448 h 610"/>
              <a:gd name="T4" fmla="*/ 98 w 332"/>
              <a:gd name="T5" fmla="*/ 522 h 610"/>
              <a:gd name="T6" fmla="*/ 152 w 332"/>
              <a:gd name="T7" fmla="*/ 607 h 610"/>
              <a:gd name="T8" fmla="*/ 179 w 332"/>
              <a:gd name="T9" fmla="*/ 530 h 610"/>
              <a:gd name="T10" fmla="*/ 276 w 332"/>
              <a:gd name="T11" fmla="*/ 497 h 610"/>
              <a:gd name="T12" fmla="*/ 328 w 332"/>
              <a:gd name="T13" fmla="*/ 411 h 610"/>
              <a:gd name="T14" fmla="*/ 326 w 332"/>
              <a:gd name="T15" fmla="*/ 356 h 610"/>
              <a:gd name="T16" fmla="*/ 281 w 332"/>
              <a:gd name="T17" fmla="*/ 355 h 610"/>
              <a:gd name="T18" fmla="*/ 311 w 332"/>
              <a:gd name="T19" fmla="*/ 257 h 610"/>
              <a:gd name="T20" fmla="*/ 294 w 332"/>
              <a:gd name="T21" fmla="*/ 240 h 610"/>
              <a:gd name="T22" fmla="*/ 272 w 332"/>
              <a:gd name="T23" fmla="*/ 233 h 610"/>
              <a:gd name="T24" fmla="*/ 291 w 332"/>
              <a:gd name="T25" fmla="*/ 136 h 610"/>
              <a:gd name="T26" fmla="*/ 270 w 332"/>
              <a:gd name="T27" fmla="*/ 120 h 610"/>
              <a:gd name="T28" fmla="*/ 225 w 332"/>
              <a:gd name="T29" fmla="*/ 119 h 610"/>
              <a:gd name="T30" fmla="*/ 208 w 332"/>
              <a:gd name="T31" fmla="*/ 35 h 610"/>
              <a:gd name="T32" fmla="*/ 165 w 332"/>
              <a:gd name="T33" fmla="*/ 0 h 610"/>
              <a:gd name="T34" fmla="*/ 112 w 332"/>
              <a:gd name="T35" fmla="*/ 62 h 610"/>
              <a:gd name="T36" fmla="*/ 113 w 332"/>
              <a:gd name="T37" fmla="*/ 136 h 610"/>
              <a:gd name="T38" fmla="*/ 53 w 332"/>
              <a:gd name="T39" fmla="*/ 122 h 610"/>
              <a:gd name="T40" fmla="*/ 39 w 332"/>
              <a:gd name="T41" fmla="*/ 160 h 610"/>
              <a:gd name="T42" fmla="*/ 66 w 332"/>
              <a:gd name="T43" fmla="*/ 242 h 610"/>
              <a:gd name="T44" fmla="*/ 31 w 332"/>
              <a:gd name="T45" fmla="*/ 242 h 610"/>
              <a:gd name="T46" fmla="*/ 22 w 332"/>
              <a:gd name="T47" fmla="*/ 277 h 610"/>
              <a:gd name="T48" fmla="*/ 37 w 332"/>
              <a:gd name="T49" fmla="*/ 353 h 610"/>
              <a:gd name="T50" fmla="*/ 166 w 332"/>
              <a:gd name="T51" fmla="*/ 287 h 610"/>
              <a:gd name="T52" fmla="*/ 174 w 332"/>
              <a:gd name="T53" fmla="*/ 303 h 610"/>
              <a:gd name="T54" fmla="*/ 151 w 332"/>
              <a:gd name="T55" fmla="*/ 405 h 610"/>
              <a:gd name="T56" fmla="*/ 182 w 332"/>
              <a:gd name="T57" fmla="*/ 415 h 610"/>
              <a:gd name="T58" fmla="*/ 142 w 332"/>
              <a:gd name="T59" fmla="*/ 405 h 610"/>
              <a:gd name="T60" fmla="*/ 224 w 332"/>
              <a:gd name="T61" fmla="*/ 497 h 610"/>
              <a:gd name="T62" fmla="*/ 183 w 332"/>
              <a:gd name="T63" fmla="*/ 476 h 610"/>
              <a:gd name="T64" fmla="*/ 251 w 332"/>
              <a:gd name="T65" fmla="*/ 392 h 610"/>
              <a:gd name="T66" fmla="*/ 287 w 332"/>
              <a:gd name="T67" fmla="*/ 443 h 610"/>
              <a:gd name="T68" fmla="*/ 217 w 332"/>
              <a:gd name="T69" fmla="*/ 371 h 610"/>
              <a:gd name="T70" fmla="*/ 181 w 332"/>
              <a:gd name="T71" fmla="*/ 363 h 610"/>
              <a:gd name="T72" fmla="*/ 229 w 332"/>
              <a:gd name="T73" fmla="*/ 284 h 610"/>
              <a:gd name="T74" fmla="*/ 275 w 332"/>
              <a:gd name="T75" fmla="*/ 312 h 610"/>
              <a:gd name="T76" fmla="*/ 220 w 332"/>
              <a:gd name="T77" fmla="*/ 248 h 610"/>
              <a:gd name="T78" fmla="*/ 181 w 332"/>
              <a:gd name="T79" fmla="*/ 230 h 610"/>
              <a:gd name="T80" fmla="*/ 237 w 332"/>
              <a:gd name="T81" fmla="*/ 158 h 610"/>
              <a:gd name="T82" fmla="*/ 252 w 332"/>
              <a:gd name="T83" fmla="*/ 215 h 610"/>
              <a:gd name="T84" fmla="*/ 197 w 332"/>
              <a:gd name="T85" fmla="*/ 75 h 610"/>
              <a:gd name="T86" fmla="*/ 174 w 332"/>
              <a:gd name="T87" fmla="*/ 156 h 610"/>
              <a:gd name="T88" fmla="*/ 132 w 332"/>
              <a:gd name="T89" fmla="*/ 96 h 610"/>
              <a:gd name="T90" fmla="*/ 168 w 332"/>
              <a:gd name="T91" fmla="*/ 29 h 610"/>
              <a:gd name="T92" fmla="*/ 138 w 332"/>
              <a:gd name="T93" fmla="*/ 197 h 610"/>
              <a:gd name="T94" fmla="*/ 143 w 332"/>
              <a:gd name="T95" fmla="*/ 262 h 610"/>
              <a:gd name="T96" fmla="*/ 80 w 332"/>
              <a:gd name="T97" fmla="*/ 215 h 610"/>
              <a:gd name="T98" fmla="*/ 153 w 332"/>
              <a:gd name="T99" fmla="*/ 375 h 610"/>
              <a:gd name="T100" fmla="*/ 95 w 332"/>
              <a:gd name="T101" fmla="*/ 359 h 610"/>
              <a:gd name="T102" fmla="*/ 49 w 332"/>
              <a:gd name="T103" fmla="*/ 280 h 610"/>
              <a:gd name="T104" fmla="*/ 128 w 332"/>
              <a:gd name="T105" fmla="*/ 307 h 610"/>
              <a:gd name="T106" fmla="*/ 152 w 332"/>
              <a:gd name="T107" fmla="*/ 505 h 610"/>
              <a:gd name="T108" fmla="*/ 85 w 332"/>
              <a:gd name="T109" fmla="*/ 486 h 610"/>
              <a:gd name="T110" fmla="*/ 30 w 332"/>
              <a:gd name="T111" fmla="*/ 395 h 610"/>
              <a:gd name="T112" fmla="*/ 125 w 332"/>
              <a:gd name="T113" fmla="*/ 42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610">
                <a:moveTo>
                  <a:pt x="21" y="351"/>
                </a:moveTo>
                <a:lnTo>
                  <a:pt x="21" y="351"/>
                </a:lnTo>
                <a:lnTo>
                  <a:pt x="16" y="352"/>
                </a:lnTo>
                <a:lnTo>
                  <a:pt x="13" y="353"/>
                </a:lnTo>
                <a:lnTo>
                  <a:pt x="9" y="354"/>
                </a:lnTo>
                <a:lnTo>
                  <a:pt x="6" y="356"/>
                </a:lnTo>
                <a:lnTo>
                  <a:pt x="6" y="356"/>
                </a:lnTo>
                <a:lnTo>
                  <a:pt x="4" y="359"/>
                </a:lnTo>
                <a:lnTo>
                  <a:pt x="2" y="362"/>
                </a:lnTo>
                <a:lnTo>
                  <a:pt x="0" y="366"/>
                </a:lnTo>
                <a:lnTo>
                  <a:pt x="0" y="371"/>
                </a:lnTo>
                <a:lnTo>
                  <a:pt x="0" y="371"/>
                </a:lnTo>
                <a:lnTo>
                  <a:pt x="0" y="382"/>
                </a:lnTo>
                <a:lnTo>
                  <a:pt x="1" y="395"/>
                </a:lnTo>
                <a:lnTo>
                  <a:pt x="4" y="411"/>
                </a:lnTo>
                <a:lnTo>
                  <a:pt x="9" y="429"/>
                </a:lnTo>
                <a:lnTo>
                  <a:pt x="12" y="439"/>
                </a:lnTo>
                <a:lnTo>
                  <a:pt x="16" y="448"/>
                </a:lnTo>
                <a:lnTo>
                  <a:pt x="22" y="458"/>
                </a:lnTo>
                <a:lnTo>
                  <a:pt x="28" y="468"/>
                </a:lnTo>
                <a:lnTo>
                  <a:pt x="34" y="477"/>
                </a:lnTo>
                <a:lnTo>
                  <a:pt x="42" y="485"/>
                </a:lnTo>
                <a:lnTo>
                  <a:pt x="42" y="485"/>
                </a:lnTo>
                <a:lnTo>
                  <a:pt x="56" y="497"/>
                </a:lnTo>
                <a:lnTo>
                  <a:pt x="71" y="508"/>
                </a:lnTo>
                <a:lnTo>
                  <a:pt x="84" y="516"/>
                </a:lnTo>
                <a:lnTo>
                  <a:pt x="98" y="522"/>
                </a:lnTo>
                <a:lnTo>
                  <a:pt x="112" y="526"/>
                </a:lnTo>
                <a:lnTo>
                  <a:pt x="125" y="529"/>
                </a:lnTo>
                <a:lnTo>
                  <a:pt x="136" y="530"/>
                </a:lnTo>
                <a:lnTo>
                  <a:pt x="148" y="530"/>
                </a:lnTo>
                <a:lnTo>
                  <a:pt x="148" y="530"/>
                </a:lnTo>
                <a:lnTo>
                  <a:pt x="148" y="530"/>
                </a:lnTo>
                <a:lnTo>
                  <a:pt x="148" y="530"/>
                </a:lnTo>
                <a:lnTo>
                  <a:pt x="152" y="530"/>
                </a:lnTo>
                <a:lnTo>
                  <a:pt x="152" y="607"/>
                </a:lnTo>
                <a:lnTo>
                  <a:pt x="152" y="607"/>
                </a:lnTo>
                <a:lnTo>
                  <a:pt x="153" y="609"/>
                </a:lnTo>
                <a:lnTo>
                  <a:pt x="155" y="610"/>
                </a:lnTo>
                <a:lnTo>
                  <a:pt x="177" y="610"/>
                </a:lnTo>
                <a:lnTo>
                  <a:pt x="177" y="610"/>
                </a:lnTo>
                <a:lnTo>
                  <a:pt x="179" y="609"/>
                </a:lnTo>
                <a:lnTo>
                  <a:pt x="179" y="607"/>
                </a:lnTo>
                <a:lnTo>
                  <a:pt x="179" y="530"/>
                </a:lnTo>
                <a:lnTo>
                  <a:pt x="179" y="530"/>
                </a:lnTo>
                <a:lnTo>
                  <a:pt x="184" y="530"/>
                </a:lnTo>
                <a:lnTo>
                  <a:pt x="184" y="530"/>
                </a:lnTo>
                <a:lnTo>
                  <a:pt x="196" y="530"/>
                </a:lnTo>
                <a:lnTo>
                  <a:pt x="208" y="529"/>
                </a:lnTo>
                <a:lnTo>
                  <a:pt x="220" y="526"/>
                </a:lnTo>
                <a:lnTo>
                  <a:pt x="234" y="522"/>
                </a:lnTo>
                <a:lnTo>
                  <a:pt x="248" y="516"/>
                </a:lnTo>
                <a:lnTo>
                  <a:pt x="262" y="508"/>
                </a:lnTo>
                <a:lnTo>
                  <a:pt x="276" y="497"/>
                </a:lnTo>
                <a:lnTo>
                  <a:pt x="290" y="485"/>
                </a:lnTo>
                <a:lnTo>
                  <a:pt x="290" y="485"/>
                </a:lnTo>
                <a:lnTo>
                  <a:pt x="298" y="476"/>
                </a:lnTo>
                <a:lnTo>
                  <a:pt x="304" y="468"/>
                </a:lnTo>
                <a:lnTo>
                  <a:pt x="310" y="458"/>
                </a:lnTo>
                <a:lnTo>
                  <a:pt x="315" y="448"/>
                </a:lnTo>
                <a:lnTo>
                  <a:pt x="320" y="439"/>
                </a:lnTo>
                <a:lnTo>
                  <a:pt x="323" y="429"/>
                </a:lnTo>
                <a:lnTo>
                  <a:pt x="328" y="411"/>
                </a:lnTo>
                <a:lnTo>
                  <a:pt x="331" y="395"/>
                </a:lnTo>
                <a:lnTo>
                  <a:pt x="332" y="382"/>
                </a:lnTo>
                <a:lnTo>
                  <a:pt x="332" y="371"/>
                </a:lnTo>
                <a:lnTo>
                  <a:pt x="332" y="371"/>
                </a:lnTo>
                <a:lnTo>
                  <a:pt x="332" y="366"/>
                </a:lnTo>
                <a:lnTo>
                  <a:pt x="331" y="362"/>
                </a:lnTo>
                <a:lnTo>
                  <a:pt x="329" y="359"/>
                </a:lnTo>
                <a:lnTo>
                  <a:pt x="326" y="356"/>
                </a:lnTo>
                <a:lnTo>
                  <a:pt x="326" y="356"/>
                </a:lnTo>
                <a:lnTo>
                  <a:pt x="323" y="354"/>
                </a:lnTo>
                <a:lnTo>
                  <a:pt x="319" y="353"/>
                </a:lnTo>
                <a:lnTo>
                  <a:pt x="315" y="352"/>
                </a:lnTo>
                <a:lnTo>
                  <a:pt x="311" y="351"/>
                </a:lnTo>
                <a:lnTo>
                  <a:pt x="310" y="351"/>
                </a:lnTo>
                <a:lnTo>
                  <a:pt x="310" y="351"/>
                </a:lnTo>
                <a:lnTo>
                  <a:pt x="295" y="353"/>
                </a:lnTo>
                <a:lnTo>
                  <a:pt x="281" y="355"/>
                </a:lnTo>
                <a:lnTo>
                  <a:pt x="281" y="355"/>
                </a:lnTo>
                <a:lnTo>
                  <a:pt x="287" y="347"/>
                </a:lnTo>
                <a:lnTo>
                  <a:pt x="292" y="339"/>
                </a:lnTo>
                <a:lnTo>
                  <a:pt x="296" y="331"/>
                </a:lnTo>
                <a:lnTo>
                  <a:pt x="300" y="322"/>
                </a:lnTo>
                <a:lnTo>
                  <a:pt x="305" y="306"/>
                </a:lnTo>
                <a:lnTo>
                  <a:pt x="308" y="291"/>
                </a:lnTo>
                <a:lnTo>
                  <a:pt x="310" y="277"/>
                </a:lnTo>
                <a:lnTo>
                  <a:pt x="311" y="267"/>
                </a:lnTo>
                <a:lnTo>
                  <a:pt x="311" y="257"/>
                </a:lnTo>
                <a:lnTo>
                  <a:pt x="311" y="257"/>
                </a:lnTo>
                <a:lnTo>
                  <a:pt x="310" y="253"/>
                </a:lnTo>
                <a:lnTo>
                  <a:pt x="309" y="250"/>
                </a:lnTo>
                <a:lnTo>
                  <a:pt x="307" y="247"/>
                </a:lnTo>
                <a:lnTo>
                  <a:pt x="304" y="244"/>
                </a:lnTo>
                <a:lnTo>
                  <a:pt x="304" y="244"/>
                </a:lnTo>
                <a:lnTo>
                  <a:pt x="301" y="242"/>
                </a:lnTo>
                <a:lnTo>
                  <a:pt x="298" y="240"/>
                </a:lnTo>
                <a:lnTo>
                  <a:pt x="294" y="240"/>
                </a:lnTo>
                <a:lnTo>
                  <a:pt x="291" y="239"/>
                </a:lnTo>
                <a:lnTo>
                  <a:pt x="289" y="239"/>
                </a:lnTo>
                <a:lnTo>
                  <a:pt x="289" y="239"/>
                </a:lnTo>
                <a:lnTo>
                  <a:pt x="277" y="241"/>
                </a:lnTo>
                <a:lnTo>
                  <a:pt x="266" y="243"/>
                </a:lnTo>
                <a:lnTo>
                  <a:pt x="266" y="243"/>
                </a:lnTo>
                <a:lnTo>
                  <a:pt x="266" y="242"/>
                </a:lnTo>
                <a:lnTo>
                  <a:pt x="266" y="242"/>
                </a:lnTo>
                <a:lnTo>
                  <a:pt x="272" y="233"/>
                </a:lnTo>
                <a:lnTo>
                  <a:pt x="278" y="225"/>
                </a:lnTo>
                <a:lnTo>
                  <a:pt x="283" y="217"/>
                </a:lnTo>
                <a:lnTo>
                  <a:pt x="286" y="209"/>
                </a:lnTo>
                <a:lnTo>
                  <a:pt x="289" y="200"/>
                </a:lnTo>
                <a:lnTo>
                  <a:pt x="291" y="191"/>
                </a:lnTo>
                <a:lnTo>
                  <a:pt x="293" y="175"/>
                </a:lnTo>
                <a:lnTo>
                  <a:pt x="293" y="160"/>
                </a:lnTo>
                <a:lnTo>
                  <a:pt x="293" y="148"/>
                </a:lnTo>
                <a:lnTo>
                  <a:pt x="291" y="136"/>
                </a:lnTo>
                <a:lnTo>
                  <a:pt x="291" y="136"/>
                </a:lnTo>
                <a:lnTo>
                  <a:pt x="290" y="132"/>
                </a:lnTo>
                <a:lnTo>
                  <a:pt x="288" y="129"/>
                </a:lnTo>
                <a:lnTo>
                  <a:pt x="286" y="126"/>
                </a:lnTo>
                <a:lnTo>
                  <a:pt x="283" y="124"/>
                </a:lnTo>
                <a:lnTo>
                  <a:pt x="283" y="124"/>
                </a:lnTo>
                <a:lnTo>
                  <a:pt x="279" y="122"/>
                </a:lnTo>
                <a:lnTo>
                  <a:pt x="275" y="121"/>
                </a:lnTo>
                <a:lnTo>
                  <a:pt x="270" y="120"/>
                </a:lnTo>
                <a:lnTo>
                  <a:pt x="266" y="121"/>
                </a:lnTo>
                <a:lnTo>
                  <a:pt x="266" y="121"/>
                </a:lnTo>
                <a:lnTo>
                  <a:pt x="253" y="124"/>
                </a:lnTo>
                <a:lnTo>
                  <a:pt x="241" y="128"/>
                </a:lnTo>
                <a:lnTo>
                  <a:pt x="228" y="132"/>
                </a:lnTo>
                <a:lnTo>
                  <a:pt x="218" y="137"/>
                </a:lnTo>
                <a:lnTo>
                  <a:pt x="218" y="137"/>
                </a:lnTo>
                <a:lnTo>
                  <a:pt x="222" y="128"/>
                </a:lnTo>
                <a:lnTo>
                  <a:pt x="225" y="119"/>
                </a:lnTo>
                <a:lnTo>
                  <a:pt x="227" y="109"/>
                </a:lnTo>
                <a:lnTo>
                  <a:pt x="228" y="98"/>
                </a:lnTo>
                <a:lnTo>
                  <a:pt x="228" y="98"/>
                </a:lnTo>
                <a:lnTo>
                  <a:pt x="227" y="89"/>
                </a:lnTo>
                <a:lnTo>
                  <a:pt x="226" y="80"/>
                </a:lnTo>
                <a:lnTo>
                  <a:pt x="224" y="72"/>
                </a:lnTo>
                <a:lnTo>
                  <a:pt x="222" y="64"/>
                </a:lnTo>
                <a:lnTo>
                  <a:pt x="215" y="48"/>
                </a:lnTo>
                <a:lnTo>
                  <a:pt x="208" y="35"/>
                </a:lnTo>
                <a:lnTo>
                  <a:pt x="200" y="24"/>
                </a:lnTo>
                <a:lnTo>
                  <a:pt x="192" y="14"/>
                </a:lnTo>
                <a:lnTo>
                  <a:pt x="182" y="5"/>
                </a:lnTo>
                <a:lnTo>
                  <a:pt x="182" y="5"/>
                </a:lnTo>
                <a:lnTo>
                  <a:pt x="179" y="3"/>
                </a:lnTo>
                <a:lnTo>
                  <a:pt x="176" y="1"/>
                </a:lnTo>
                <a:lnTo>
                  <a:pt x="172" y="0"/>
                </a:lnTo>
                <a:lnTo>
                  <a:pt x="168" y="0"/>
                </a:lnTo>
                <a:lnTo>
                  <a:pt x="165" y="0"/>
                </a:lnTo>
                <a:lnTo>
                  <a:pt x="161" y="1"/>
                </a:lnTo>
                <a:lnTo>
                  <a:pt x="157" y="3"/>
                </a:lnTo>
                <a:lnTo>
                  <a:pt x="154" y="5"/>
                </a:lnTo>
                <a:lnTo>
                  <a:pt x="154" y="5"/>
                </a:lnTo>
                <a:lnTo>
                  <a:pt x="144" y="13"/>
                </a:lnTo>
                <a:lnTo>
                  <a:pt x="136" y="23"/>
                </a:lnTo>
                <a:lnTo>
                  <a:pt x="128" y="33"/>
                </a:lnTo>
                <a:lnTo>
                  <a:pt x="119" y="46"/>
                </a:lnTo>
                <a:lnTo>
                  <a:pt x="112" y="62"/>
                </a:lnTo>
                <a:lnTo>
                  <a:pt x="109" y="69"/>
                </a:lnTo>
                <a:lnTo>
                  <a:pt x="107" y="78"/>
                </a:lnTo>
                <a:lnTo>
                  <a:pt x="105" y="86"/>
                </a:lnTo>
                <a:lnTo>
                  <a:pt x="105" y="95"/>
                </a:lnTo>
                <a:lnTo>
                  <a:pt x="105" y="95"/>
                </a:lnTo>
                <a:lnTo>
                  <a:pt x="105" y="107"/>
                </a:lnTo>
                <a:lnTo>
                  <a:pt x="107" y="117"/>
                </a:lnTo>
                <a:lnTo>
                  <a:pt x="109" y="127"/>
                </a:lnTo>
                <a:lnTo>
                  <a:pt x="113" y="136"/>
                </a:lnTo>
                <a:lnTo>
                  <a:pt x="113" y="136"/>
                </a:lnTo>
                <a:lnTo>
                  <a:pt x="102" y="132"/>
                </a:lnTo>
                <a:lnTo>
                  <a:pt x="91" y="127"/>
                </a:lnTo>
                <a:lnTo>
                  <a:pt x="79" y="124"/>
                </a:lnTo>
                <a:lnTo>
                  <a:pt x="66" y="121"/>
                </a:lnTo>
                <a:lnTo>
                  <a:pt x="66" y="121"/>
                </a:lnTo>
                <a:lnTo>
                  <a:pt x="62" y="120"/>
                </a:lnTo>
                <a:lnTo>
                  <a:pt x="57" y="121"/>
                </a:lnTo>
                <a:lnTo>
                  <a:pt x="53" y="122"/>
                </a:lnTo>
                <a:lnTo>
                  <a:pt x="49" y="124"/>
                </a:lnTo>
                <a:lnTo>
                  <a:pt x="49" y="124"/>
                </a:lnTo>
                <a:lnTo>
                  <a:pt x="46" y="126"/>
                </a:lnTo>
                <a:lnTo>
                  <a:pt x="44" y="129"/>
                </a:lnTo>
                <a:lnTo>
                  <a:pt x="42" y="132"/>
                </a:lnTo>
                <a:lnTo>
                  <a:pt x="41" y="136"/>
                </a:lnTo>
                <a:lnTo>
                  <a:pt x="41" y="136"/>
                </a:lnTo>
                <a:lnTo>
                  <a:pt x="39" y="148"/>
                </a:lnTo>
                <a:lnTo>
                  <a:pt x="39" y="160"/>
                </a:lnTo>
                <a:lnTo>
                  <a:pt x="39" y="175"/>
                </a:lnTo>
                <a:lnTo>
                  <a:pt x="42" y="191"/>
                </a:lnTo>
                <a:lnTo>
                  <a:pt x="43" y="200"/>
                </a:lnTo>
                <a:lnTo>
                  <a:pt x="46" y="209"/>
                </a:lnTo>
                <a:lnTo>
                  <a:pt x="50" y="217"/>
                </a:lnTo>
                <a:lnTo>
                  <a:pt x="54" y="225"/>
                </a:lnTo>
                <a:lnTo>
                  <a:pt x="59" y="233"/>
                </a:lnTo>
                <a:lnTo>
                  <a:pt x="66" y="242"/>
                </a:lnTo>
                <a:lnTo>
                  <a:pt x="66" y="242"/>
                </a:lnTo>
                <a:lnTo>
                  <a:pt x="67" y="243"/>
                </a:lnTo>
                <a:lnTo>
                  <a:pt x="67" y="243"/>
                </a:lnTo>
                <a:lnTo>
                  <a:pt x="55" y="241"/>
                </a:lnTo>
                <a:lnTo>
                  <a:pt x="43" y="239"/>
                </a:lnTo>
                <a:lnTo>
                  <a:pt x="41" y="239"/>
                </a:lnTo>
                <a:lnTo>
                  <a:pt x="41" y="239"/>
                </a:lnTo>
                <a:lnTo>
                  <a:pt x="38" y="240"/>
                </a:lnTo>
                <a:lnTo>
                  <a:pt x="34" y="240"/>
                </a:lnTo>
                <a:lnTo>
                  <a:pt x="31" y="242"/>
                </a:lnTo>
                <a:lnTo>
                  <a:pt x="28" y="244"/>
                </a:lnTo>
                <a:lnTo>
                  <a:pt x="28" y="244"/>
                </a:lnTo>
                <a:lnTo>
                  <a:pt x="25" y="247"/>
                </a:lnTo>
                <a:lnTo>
                  <a:pt x="23" y="250"/>
                </a:lnTo>
                <a:lnTo>
                  <a:pt x="22" y="253"/>
                </a:lnTo>
                <a:lnTo>
                  <a:pt x="21" y="257"/>
                </a:lnTo>
                <a:lnTo>
                  <a:pt x="21" y="257"/>
                </a:lnTo>
                <a:lnTo>
                  <a:pt x="21" y="267"/>
                </a:lnTo>
                <a:lnTo>
                  <a:pt x="22" y="277"/>
                </a:lnTo>
                <a:lnTo>
                  <a:pt x="24" y="291"/>
                </a:lnTo>
                <a:lnTo>
                  <a:pt x="27" y="306"/>
                </a:lnTo>
                <a:lnTo>
                  <a:pt x="32" y="322"/>
                </a:lnTo>
                <a:lnTo>
                  <a:pt x="36" y="331"/>
                </a:lnTo>
                <a:lnTo>
                  <a:pt x="40" y="339"/>
                </a:lnTo>
                <a:lnTo>
                  <a:pt x="45" y="347"/>
                </a:lnTo>
                <a:lnTo>
                  <a:pt x="51" y="355"/>
                </a:lnTo>
                <a:lnTo>
                  <a:pt x="51" y="355"/>
                </a:lnTo>
                <a:lnTo>
                  <a:pt x="37" y="353"/>
                </a:lnTo>
                <a:lnTo>
                  <a:pt x="22" y="351"/>
                </a:lnTo>
                <a:lnTo>
                  <a:pt x="21" y="351"/>
                </a:lnTo>
                <a:close/>
                <a:moveTo>
                  <a:pt x="154" y="289"/>
                </a:moveTo>
                <a:lnTo>
                  <a:pt x="154" y="289"/>
                </a:lnTo>
                <a:lnTo>
                  <a:pt x="158" y="289"/>
                </a:lnTo>
                <a:lnTo>
                  <a:pt x="158" y="289"/>
                </a:lnTo>
                <a:lnTo>
                  <a:pt x="162" y="288"/>
                </a:lnTo>
                <a:lnTo>
                  <a:pt x="166" y="287"/>
                </a:lnTo>
                <a:lnTo>
                  <a:pt x="166" y="287"/>
                </a:lnTo>
                <a:lnTo>
                  <a:pt x="170" y="288"/>
                </a:lnTo>
                <a:lnTo>
                  <a:pt x="174" y="289"/>
                </a:lnTo>
                <a:lnTo>
                  <a:pt x="174" y="289"/>
                </a:lnTo>
                <a:lnTo>
                  <a:pt x="178" y="289"/>
                </a:lnTo>
                <a:lnTo>
                  <a:pt x="178" y="289"/>
                </a:lnTo>
                <a:lnTo>
                  <a:pt x="184" y="289"/>
                </a:lnTo>
                <a:lnTo>
                  <a:pt x="184" y="289"/>
                </a:lnTo>
                <a:lnTo>
                  <a:pt x="178" y="296"/>
                </a:lnTo>
                <a:lnTo>
                  <a:pt x="174" y="303"/>
                </a:lnTo>
                <a:lnTo>
                  <a:pt x="166" y="317"/>
                </a:lnTo>
                <a:lnTo>
                  <a:pt x="166" y="317"/>
                </a:lnTo>
                <a:lnTo>
                  <a:pt x="158" y="303"/>
                </a:lnTo>
                <a:lnTo>
                  <a:pt x="154" y="296"/>
                </a:lnTo>
                <a:lnTo>
                  <a:pt x="148" y="289"/>
                </a:lnTo>
                <a:lnTo>
                  <a:pt x="148" y="289"/>
                </a:lnTo>
                <a:lnTo>
                  <a:pt x="154" y="289"/>
                </a:lnTo>
                <a:lnTo>
                  <a:pt x="154" y="289"/>
                </a:lnTo>
                <a:close/>
                <a:moveTo>
                  <a:pt x="151" y="405"/>
                </a:moveTo>
                <a:lnTo>
                  <a:pt x="151" y="405"/>
                </a:lnTo>
                <a:lnTo>
                  <a:pt x="166" y="404"/>
                </a:lnTo>
                <a:lnTo>
                  <a:pt x="166" y="404"/>
                </a:lnTo>
                <a:lnTo>
                  <a:pt x="181" y="405"/>
                </a:lnTo>
                <a:lnTo>
                  <a:pt x="181" y="405"/>
                </a:lnTo>
                <a:lnTo>
                  <a:pt x="190" y="405"/>
                </a:lnTo>
                <a:lnTo>
                  <a:pt x="190" y="405"/>
                </a:lnTo>
                <a:lnTo>
                  <a:pt x="190" y="405"/>
                </a:lnTo>
                <a:lnTo>
                  <a:pt x="182" y="415"/>
                </a:lnTo>
                <a:lnTo>
                  <a:pt x="176" y="424"/>
                </a:lnTo>
                <a:lnTo>
                  <a:pt x="171" y="433"/>
                </a:lnTo>
                <a:lnTo>
                  <a:pt x="166" y="443"/>
                </a:lnTo>
                <a:lnTo>
                  <a:pt x="166" y="443"/>
                </a:lnTo>
                <a:lnTo>
                  <a:pt x="162" y="433"/>
                </a:lnTo>
                <a:lnTo>
                  <a:pt x="156" y="424"/>
                </a:lnTo>
                <a:lnTo>
                  <a:pt x="150" y="415"/>
                </a:lnTo>
                <a:lnTo>
                  <a:pt x="142" y="405"/>
                </a:lnTo>
                <a:lnTo>
                  <a:pt x="142" y="405"/>
                </a:lnTo>
                <a:lnTo>
                  <a:pt x="142" y="405"/>
                </a:lnTo>
                <a:lnTo>
                  <a:pt x="151" y="405"/>
                </a:lnTo>
                <a:lnTo>
                  <a:pt x="151" y="405"/>
                </a:lnTo>
                <a:close/>
                <a:moveTo>
                  <a:pt x="269" y="468"/>
                </a:moveTo>
                <a:lnTo>
                  <a:pt x="269" y="468"/>
                </a:lnTo>
                <a:lnTo>
                  <a:pt x="258" y="478"/>
                </a:lnTo>
                <a:lnTo>
                  <a:pt x="247" y="486"/>
                </a:lnTo>
                <a:lnTo>
                  <a:pt x="236" y="492"/>
                </a:lnTo>
                <a:lnTo>
                  <a:pt x="224" y="497"/>
                </a:lnTo>
                <a:lnTo>
                  <a:pt x="213" y="501"/>
                </a:lnTo>
                <a:lnTo>
                  <a:pt x="203" y="504"/>
                </a:lnTo>
                <a:lnTo>
                  <a:pt x="194" y="505"/>
                </a:lnTo>
                <a:lnTo>
                  <a:pt x="184" y="505"/>
                </a:lnTo>
                <a:lnTo>
                  <a:pt x="184" y="505"/>
                </a:lnTo>
                <a:lnTo>
                  <a:pt x="180" y="505"/>
                </a:lnTo>
                <a:lnTo>
                  <a:pt x="180" y="505"/>
                </a:lnTo>
                <a:lnTo>
                  <a:pt x="181" y="492"/>
                </a:lnTo>
                <a:lnTo>
                  <a:pt x="183" y="476"/>
                </a:lnTo>
                <a:lnTo>
                  <a:pt x="186" y="467"/>
                </a:lnTo>
                <a:lnTo>
                  <a:pt x="190" y="457"/>
                </a:lnTo>
                <a:lnTo>
                  <a:pt x="195" y="446"/>
                </a:lnTo>
                <a:lnTo>
                  <a:pt x="200" y="436"/>
                </a:lnTo>
                <a:lnTo>
                  <a:pt x="207" y="426"/>
                </a:lnTo>
                <a:lnTo>
                  <a:pt x="215" y="417"/>
                </a:lnTo>
                <a:lnTo>
                  <a:pt x="225" y="407"/>
                </a:lnTo>
                <a:lnTo>
                  <a:pt x="237" y="399"/>
                </a:lnTo>
                <a:lnTo>
                  <a:pt x="251" y="392"/>
                </a:lnTo>
                <a:lnTo>
                  <a:pt x="266" y="386"/>
                </a:lnTo>
                <a:lnTo>
                  <a:pt x="284" y="381"/>
                </a:lnTo>
                <a:lnTo>
                  <a:pt x="304" y="378"/>
                </a:lnTo>
                <a:lnTo>
                  <a:pt x="304" y="378"/>
                </a:lnTo>
                <a:lnTo>
                  <a:pt x="302" y="395"/>
                </a:lnTo>
                <a:lnTo>
                  <a:pt x="300" y="406"/>
                </a:lnTo>
                <a:lnTo>
                  <a:pt x="297" y="419"/>
                </a:lnTo>
                <a:lnTo>
                  <a:pt x="293" y="431"/>
                </a:lnTo>
                <a:lnTo>
                  <a:pt x="287" y="443"/>
                </a:lnTo>
                <a:lnTo>
                  <a:pt x="280" y="457"/>
                </a:lnTo>
                <a:lnTo>
                  <a:pt x="269" y="468"/>
                </a:lnTo>
                <a:lnTo>
                  <a:pt x="269" y="468"/>
                </a:lnTo>
                <a:close/>
                <a:moveTo>
                  <a:pt x="255" y="344"/>
                </a:moveTo>
                <a:lnTo>
                  <a:pt x="255" y="344"/>
                </a:lnTo>
                <a:lnTo>
                  <a:pt x="246" y="352"/>
                </a:lnTo>
                <a:lnTo>
                  <a:pt x="237" y="359"/>
                </a:lnTo>
                <a:lnTo>
                  <a:pt x="226" y="365"/>
                </a:lnTo>
                <a:lnTo>
                  <a:pt x="217" y="371"/>
                </a:lnTo>
                <a:lnTo>
                  <a:pt x="202" y="377"/>
                </a:lnTo>
                <a:lnTo>
                  <a:pt x="193" y="379"/>
                </a:lnTo>
                <a:lnTo>
                  <a:pt x="188" y="379"/>
                </a:lnTo>
                <a:lnTo>
                  <a:pt x="188" y="379"/>
                </a:lnTo>
                <a:lnTo>
                  <a:pt x="180" y="379"/>
                </a:lnTo>
                <a:lnTo>
                  <a:pt x="180" y="379"/>
                </a:lnTo>
                <a:lnTo>
                  <a:pt x="180" y="376"/>
                </a:lnTo>
                <a:lnTo>
                  <a:pt x="180" y="376"/>
                </a:lnTo>
                <a:lnTo>
                  <a:pt x="181" y="363"/>
                </a:lnTo>
                <a:lnTo>
                  <a:pt x="183" y="349"/>
                </a:lnTo>
                <a:lnTo>
                  <a:pt x="186" y="341"/>
                </a:lnTo>
                <a:lnTo>
                  <a:pt x="190" y="332"/>
                </a:lnTo>
                <a:lnTo>
                  <a:pt x="193" y="323"/>
                </a:lnTo>
                <a:lnTo>
                  <a:pt x="198" y="315"/>
                </a:lnTo>
                <a:lnTo>
                  <a:pt x="204" y="306"/>
                </a:lnTo>
                <a:lnTo>
                  <a:pt x="211" y="299"/>
                </a:lnTo>
                <a:lnTo>
                  <a:pt x="219" y="291"/>
                </a:lnTo>
                <a:lnTo>
                  <a:pt x="229" y="284"/>
                </a:lnTo>
                <a:lnTo>
                  <a:pt x="241" y="277"/>
                </a:lnTo>
                <a:lnTo>
                  <a:pt x="253" y="272"/>
                </a:lnTo>
                <a:lnTo>
                  <a:pt x="267" y="268"/>
                </a:lnTo>
                <a:lnTo>
                  <a:pt x="284" y="265"/>
                </a:lnTo>
                <a:lnTo>
                  <a:pt x="284" y="265"/>
                </a:lnTo>
                <a:lnTo>
                  <a:pt x="283" y="280"/>
                </a:lnTo>
                <a:lnTo>
                  <a:pt x="281" y="291"/>
                </a:lnTo>
                <a:lnTo>
                  <a:pt x="279" y="301"/>
                </a:lnTo>
                <a:lnTo>
                  <a:pt x="275" y="312"/>
                </a:lnTo>
                <a:lnTo>
                  <a:pt x="269" y="323"/>
                </a:lnTo>
                <a:lnTo>
                  <a:pt x="263" y="334"/>
                </a:lnTo>
                <a:lnTo>
                  <a:pt x="255" y="344"/>
                </a:lnTo>
                <a:lnTo>
                  <a:pt x="255" y="344"/>
                </a:lnTo>
                <a:close/>
                <a:moveTo>
                  <a:pt x="245" y="225"/>
                </a:moveTo>
                <a:lnTo>
                  <a:pt x="245" y="225"/>
                </a:lnTo>
                <a:lnTo>
                  <a:pt x="237" y="233"/>
                </a:lnTo>
                <a:lnTo>
                  <a:pt x="228" y="242"/>
                </a:lnTo>
                <a:lnTo>
                  <a:pt x="220" y="248"/>
                </a:lnTo>
                <a:lnTo>
                  <a:pt x="213" y="253"/>
                </a:lnTo>
                <a:lnTo>
                  <a:pt x="205" y="257"/>
                </a:lnTo>
                <a:lnTo>
                  <a:pt x="197" y="260"/>
                </a:lnTo>
                <a:lnTo>
                  <a:pt x="188" y="262"/>
                </a:lnTo>
                <a:lnTo>
                  <a:pt x="180" y="262"/>
                </a:lnTo>
                <a:lnTo>
                  <a:pt x="180" y="262"/>
                </a:lnTo>
                <a:lnTo>
                  <a:pt x="180" y="253"/>
                </a:lnTo>
                <a:lnTo>
                  <a:pt x="180" y="239"/>
                </a:lnTo>
                <a:lnTo>
                  <a:pt x="181" y="230"/>
                </a:lnTo>
                <a:lnTo>
                  <a:pt x="183" y="222"/>
                </a:lnTo>
                <a:lnTo>
                  <a:pt x="186" y="214"/>
                </a:lnTo>
                <a:lnTo>
                  <a:pt x="190" y="205"/>
                </a:lnTo>
                <a:lnTo>
                  <a:pt x="194" y="197"/>
                </a:lnTo>
                <a:lnTo>
                  <a:pt x="200" y="187"/>
                </a:lnTo>
                <a:lnTo>
                  <a:pt x="207" y="179"/>
                </a:lnTo>
                <a:lnTo>
                  <a:pt x="215" y="171"/>
                </a:lnTo>
                <a:lnTo>
                  <a:pt x="224" y="164"/>
                </a:lnTo>
                <a:lnTo>
                  <a:pt x="237" y="158"/>
                </a:lnTo>
                <a:lnTo>
                  <a:pt x="250" y="153"/>
                </a:lnTo>
                <a:lnTo>
                  <a:pt x="265" y="147"/>
                </a:lnTo>
                <a:lnTo>
                  <a:pt x="265" y="147"/>
                </a:lnTo>
                <a:lnTo>
                  <a:pt x="265" y="163"/>
                </a:lnTo>
                <a:lnTo>
                  <a:pt x="265" y="172"/>
                </a:lnTo>
                <a:lnTo>
                  <a:pt x="264" y="182"/>
                </a:lnTo>
                <a:lnTo>
                  <a:pt x="261" y="194"/>
                </a:lnTo>
                <a:lnTo>
                  <a:pt x="258" y="205"/>
                </a:lnTo>
                <a:lnTo>
                  <a:pt x="252" y="215"/>
                </a:lnTo>
                <a:lnTo>
                  <a:pt x="245" y="225"/>
                </a:lnTo>
                <a:lnTo>
                  <a:pt x="245" y="225"/>
                </a:lnTo>
                <a:close/>
                <a:moveTo>
                  <a:pt x="168" y="29"/>
                </a:moveTo>
                <a:lnTo>
                  <a:pt x="168" y="29"/>
                </a:lnTo>
                <a:lnTo>
                  <a:pt x="177" y="39"/>
                </a:lnTo>
                <a:lnTo>
                  <a:pt x="182" y="46"/>
                </a:lnTo>
                <a:lnTo>
                  <a:pt x="187" y="55"/>
                </a:lnTo>
                <a:lnTo>
                  <a:pt x="193" y="65"/>
                </a:lnTo>
                <a:lnTo>
                  <a:pt x="197" y="75"/>
                </a:lnTo>
                <a:lnTo>
                  <a:pt x="200" y="86"/>
                </a:lnTo>
                <a:lnTo>
                  <a:pt x="201" y="97"/>
                </a:lnTo>
                <a:lnTo>
                  <a:pt x="201" y="97"/>
                </a:lnTo>
                <a:lnTo>
                  <a:pt x="199" y="110"/>
                </a:lnTo>
                <a:lnTo>
                  <a:pt x="196" y="120"/>
                </a:lnTo>
                <a:lnTo>
                  <a:pt x="192" y="130"/>
                </a:lnTo>
                <a:lnTo>
                  <a:pt x="186" y="139"/>
                </a:lnTo>
                <a:lnTo>
                  <a:pt x="180" y="148"/>
                </a:lnTo>
                <a:lnTo>
                  <a:pt x="174" y="156"/>
                </a:lnTo>
                <a:lnTo>
                  <a:pt x="164" y="166"/>
                </a:lnTo>
                <a:lnTo>
                  <a:pt x="164" y="166"/>
                </a:lnTo>
                <a:lnTo>
                  <a:pt x="155" y="155"/>
                </a:lnTo>
                <a:lnTo>
                  <a:pt x="150" y="147"/>
                </a:lnTo>
                <a:lnTo>
                  <a:pt x="144" y="139"/>
                </a:lnTo>
                <a:lnTo>
                  <a:pt x="139" y="129"/>
                </a:lnTo>
                <a:lnTo>
                  <a:pt x="135" y="119"/>
                </a:lnTo>
                <a:lnTo>
                  <a:pt x="132" y="108"/>
                </a:lnTo>
                <a:lnTo>
                  <a:pt x="132" y="96"/>
                </a:lnTo>
                <a:lnTo>
                  <a:pt x="132" y="96"/>
                </a:lnTo>
                <a:lnTo>
                  <a:pt x="133" y="85"/>
                </a:lnTo>
                <a:lnTo>
                  <a:pt x="136" y="74"/>
                </a:lnTo>
                <a:lnTo>
                  <a:pt x="140" y="64"/>
                </a:lnTo>
                <a:lnTo>
                  <a:pt x="147" y="54"/>
                </a:lnTo>
                <a:lnTo>
                  <a:pt x="152" y="46"/>
                </a:lnTo>
                <a:lnTo>
                  <a:pt x="158" y="39"/>
                </a:lnTo>
                <a:lnTo>
                  <a:pt x="168" y="29"/>
                </a:lnTo>
                <a:lnTo>
                  <a:pt x="168" y="29"/>
                </a:lnTo>
                <a:close/>
                <a:moveTo>
                  <a:pt x="67" y="147"/>
                </a:moveTo>
                <a:lnTo>
                  <a:pt x="67" y="147"/>
                </a:lnTo>
                <a:lnTo>
                  <a:pt x="82" y="153"/>
                </a:lnTo>
                <a:lnTo>
                  <a:pt x="95" y="158"/>
                </a:lnTo>
                <a:lnTo>
                  <a:pt x="108" y="164"/>
                </a:lnTo>
                <a:lnTo>
                  <a:pt x="117" y="172"/>
                </a:lnTo>
                <a:lnTo>
                  <a:pt x="126" y="179"/>
                </a:lnTo>
                <a:lnTo>
                  <a:pt x="132" y="187"/>
                </a:lnTo>
                <a:lnTo>
                  <a:pt x="138" y="197"/>
                </a:lnTo>
                <a:lnTo>
                  <a:pt x="142" y="205"/>
                </a:lnTo>
                <a:lnTo>
                  <a:pt x="147" y="214"/>
                </a:lnTo>
                <a:lnTo>
                  <a:pt x="149" y="223"/>
                </a:lnTo>
                <a:lnTo>
                  <a:pt x="151" y="231"/>
                </a:lnTo>
                <a:lnTo>
                  <a:pt x="152" y="239"/>
                </a:lnTo>
                <a:lnTo>
                  <a:pt x="152" y="253"/>
                </a:lnTo>
                <a:lnTo>
                  <a:pt x="152" y="262"/>
                </a:lnTo>
                <a:lnTo>
                  <a:pt x="152" y="262"/>
                </a:lnTo>
                <a:lnTo>
                  <a:pt x="143" y="262"/>
                </a:lnTo>
                <a:lnTo>
                  <a:pt x="135" y="260"/>
                </a:lnTo>
                <a:lnTo>
                  <a:pt x="127" y="257"/>
                </a:lnTo>
                <a:lnTo>
                  <a:pt x="120" y="253"/>
                </a:lnTo>
                <a:lnTo>
                  <a:pt x="112" y="248"/>
                </a:lnTo>
                <a:lnTo>
                  <a:pt x="104" y="242"/>
                </a:lnTo>
                <a:lnTo>
                  <a:pt x="95" y="233"/>
                </a:lnTo>
                <a:lnTo>
                  <a:pt x="87" y="225"/>
                </a:lnTo>
                <a:lnTo>
                  <a:pt x="87" y="225"/>
                </a:lnTo>
                <a:lnTo>
                  <a:pt x="80" y="215"/>
                </a:lnTo>
                <a:lnTo>
                  <a:pt x="74" y="205"/>
                </a:lnTo>
                <a:lnTo>
                  <a:pt x="71" y="194"/>
                </a:lnTo>
                <a:lnTo>
                  <a:pt x="68" y="182"/>
                </a:lnTo>
                <a:lnTo>
                  <a:pt x="67" y="172"/>
                </a:lnTo>
                <a:lnTo>
                  <a:pt x="67" y="163"/>
                </a:lnTo>
                <a:lnTo>
                  <a:pt x="67" y="147"/>
                </a:lnTo>
                <a:lnTo>
                  <a:pt x="67" y="147"/>
                </a:lnTo>
                <a:close/>
                <a:moveTo>
                  <a:pt x="153" y="375"/>
                </a:moveTo>
                <a:lnTo>
                  <a:pt x="153" y="375"/>
                </a:lnTo>
                <a:lnTo>
                  <a:pt x="152" y="379"/>
                </a:lnTo>
                <a:lnTo>
                  <a:pt x="152" y="379"/>
                </a:lnTo>
                <a:lnTo>
                  <a:pt x="143" y="379"/>
                </a:lnTo>
                <a:lnTo>
                  <a:pt x="139" y="379"/>
                </a:lnTo>
                <a:lnTo>
                  <a:pt x="139" y="379"/>
                </a:lnTo>
                <a:lnTo>
                  <a:pt x="130" y="377"/>
                </a:lnTo>
                <a:lnTo>
                  <a:pt x="115" y="371"/>
                </a:lnTo>
                <a:lnTo>
                  <a:pt x="106" y="365"/>
                </a:lnTo>
                <a:lnTo>
                  <a:pt x="95" y="359"/>
                </a:lnTo>
                <a:lnTo>
                  <a:pt x="86" y="352"/>
                </a:lnTo>
                <a:lnTo>
                  <a:pt x="77" y="344"/>
                </a:lnTo>
                <a:lnTo>
                  <a:pt x="77" y="344"/>
                </a:lnTo>
                <a:lnTo>
                  <a:pt x="69" y="334"/>
                </a:lnTo>
                <a:lnTo>
                  <a:pt x="63" y="323"/>
                </a:lnTo>
                <a:lnTo>
                  <a:pt x="57" y="312"/>
                </a:lnTo>
                <a:lnTo>
                  <a:pt x="54" y="301"/>
                </a:lnTo>
                <a:lnTo>
                  <a:pt x="51" y="291"/>
                </a:lnTo>
                <a:lnTo>
                  <a:pt x="49" y="280"/>
                </a:lnTo>
                <a:lnTo>
                  <a:pt x="48" y="265"/>
                </a:lnTo>
                <a:lnTo>
                  <a:pt x="48" y="265"/>
                </a:lnTo>
                <a:lnTo>
                  <a:pt x="65" y="268"/>
                </a:lnTo>
                <a:lnTo>
                  <a:pt x="79" y="272"/>
                </a:lnTo>
                <a:lnTo>
                  <a:pt x="91" y="277"/>
                </a:lnTo>
                <a:lnTo>
                  <a:pt x="102" y="284"/>
                </a:lnTo>
                <a:lnTo>
                  <a:pt x="113" y="291"/>
                </a:lnTo>
                <a:lnTo>
                  <a:pt x="121" y="299"/>
                </a:lnTo>
                <a:lnTo>
                  <a:pt x="128" y="307"/>
                </a:lnTo>
                <a:lnTo>
                  <a:pt x="134" y="315"/>
                </a:lnTo>
                <a:lnTo>
                  <a:pt x="139" y="323"/>
                </a:lnTo>
                <a:lnTo>
                  <a:pt x="142" y="332"/>
                </a:lnTo>
                <a:lnTo>
                  <a:pt x="145" y="341"/>
                </a:lnTo>
                <a:lnTo>
                  <a:pt x="149" y="349"/>
                </a:lnTo>
                <a:lnTo>
                  <a:pt x="152" y="363"/>
                </a:lnTo>
                <a:lnTo>
                  <a:pt x="153" y="375"/>
                </a:lnTo>
                <a:lnTo>
                  <a:pt x="153" y="375"/>
                </a:lnTo>
                <a:close/>
                <a:moveTo>
                  <a:pt x="152" y="505"/>
                </a:moveTo>
                <a:lnTo>
                  <a:pt x="152" y="505"/>
                </a:lnTo>
                <a:lnTo>
                  <a:pt x="148" y="505"/>
                </a:lnTo>
                <a:lnTo>
                  <a:pt x="148" y="505"/>
                </a:lnTo>
                <a:lnTo>
                  <a:pt x="138" y="505"/>
                </a:lnTo>
                <a:lnTo>
                  <a:pt x="129" y="504"/>
                </a:lnTo>
                <a:lnTo>
                  <a:pt x="119" y="501"/>
                </a:lnTo>
                <a:lnTo>
                  <a:pt x="108" y="497"/>
                </a:lnTo>
                <a:lnTo>
                  <a:pt x="96" y="492"/>
                </a:lnTo>
                <a:lnTo>
                  <a:pt x="85" y="486"/>
                </a:lnTo>
                <a:lnTo>
                  <a:pt x="74" y="478"/>
                </a:lnTo>
                <a:lnTo>
                  <a:pt x="63" y="468"/>
                </a:lnTo>
                <a:lnTo>
                  <a:pt x="63" y="468"/>
                </a:lnTo>
                <a:lnTo>
                  <a:pt x="53" y="457"/>
                </a:lnTo>
                <a:lnTo>
                  <a:pt x="45" y="443"/>
                </a:lnTo>
                <a:lnTo>
                  <a:pt x="39" y="431"/>
                </a:lnTo>
                <a:lnTo>
                  <a:pt x="35" y="419"/>
                </a:lnTo>
                <a:lnTo>
                  <a:pt x="32" y="406"/>
                </a:lnTo>
                <a:lnTo>
                  <a:pt x="30" y="395"/>
                </a:lnTo>
                <a:lnTo>
                  <a:pt x="28" y="378"/>
                </a:lnTo>
                <a:lnTo>
                  <a:pt x="28" y="378"/>
                </a:lnTo>
                <a:lnTo>
                  <a:pt x="48" y="381"/>
                </a:lnTo>
                <a:lnTo>
                  <a:pt x="66" y="386"/>
                </a:lnTo>
                <a:lnTo>
                  <a:pt x="81" y="392"/>
                </a:lnTo>
                <a:lnTo>
                  <a:pt x="95" y="399"/>
                </a:lnTo>
                <a:lnTo>
                  <a:pt x="107" y="407"/>
                </a:lnTo>
                <a:lnTo>
                  <a:pt x="117" y="417"/>
                </a:lnTo>
                <a:lnTo>
                  <a:pt x="125" y="427"/>
                </a:lnTo>
                <a:lnTo>
                  <a:pt x="132" y="437"/>
                </a:lnTo>
                <a:lnTo>
                  <a:pt x="138" y="447"/>
                </a:lnTo>
                <a:lnTo>
                  <a:pt x="142" y="458"/>
                </a:lnTo>
                <a:lnTo>
                  <a:pt x="145" y="467"/>
                </a:lnTo>
                <a:lnTo>
                  <a:pt x="149" y="477"/>
                </a:lnTo>
                <a:lnTo>
                  <a:pt x="151" y="493"/>
                </a:lnTo>
                <a:lnTo>
                  <a:pt x="152" y="505"/>
                </a:lnTo>
                <a:lnTo>
                  <a:pt x="152" y="505"/>
                </a:lnTo>
                <a:close/>
              </a:path>
            </a:pathLst>
          </a:custGeom>
          <a:solidFill>
            <a:srgbClr val="335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7" name="Picture Placeholder 1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1551" r="21551"/>
          <a:stretch/>
        </p:blipFill>
        <p:spPr>
          <a:prstGeom prst="rect">
            <a:avLst/>
          </a:prstGeom>
        </p:spPr>
      </p:pic>
      <p:sp>
        <p:nvSpPr>
          <p:cNvPr id="8"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spTree>
    <p:extLst>
      <p:ext uri="{BB962C8B-B14F-4D97-AF65-F5344CB8AC3E}">
        <p14:creationId xmlns:p14="http://schemas.microsoft.com/office/powerpoint/2010/main" val="3824834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128661"/>
            <a:ext cx="9144000" cy="3921919"/>
            <a:chOff x="0" y="360045"/>
            <a:chExt cx="9144000" cy="5229225"/>
          </a:xfrm>
        </p:grpSpPr>
        <p:sp>
          <p:nvSpPr>
            <p:cNvPr id="3" name="object 3"/>
            <p:cNvSpPr/>
            <p:nvPr/>
          </p:nvSpPr>
          <p:spPr>
            <a:xfrm>
              <a:off x="0" y="360045"/>
              <a:ext cx="9144000" cy="522919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84163" y="764705"/>
              <a:ext cx="2952750" cy="4801870"/>
            </a:xfrm>
            <a:custGeom>
              <a:avLst/>
              <a:gdLst/>
              <a:ahLst/>
              <a:cxnLst/>
              <a:rect l="l" t="t" r="r" b="b"/>
              <a:pathLst>
                <a:path w="2952750" h="4801870">
                  <a:moveTo>
                    <a:pt x="0" y="0"/>
                  </a:moveTo>
                  <a:lnTo>
                    <a:pt x="2952327" y="0"/>
                  </a:lnTo>
                  <a:lnTo>
                    <a:pt x="2952327" y="4801306"/>
                  </a:lnTo>
                  <a:lnTo>
                    <a:pt x="0" y="4801306"/>
                  </a:lnTo>
                  <a:lnTo>
                    <a:pt x="0" y="0"/>
                  </a:lnTo>
                  <a:close/>
                </a:path>
              </a:pathLst>
            </a:custGeom>
            <a:ln w="9524">
              <a:solidFill>
                <a:srgbClr val="DB795B"/>
              </a:solidFill>
            </a:ln>
          </p:spPr>
          <p:txBody>
            <a:bodyPr wrap="square" lIns="0" tIns="0" rIns="0" bIns="0" rtlCol="0"/>
            <a:lstStyle/>
            <a:p>
              <a:endParaRPr/>
            </a:p>
          </p:txBody>
        </p:sp>
      </p:grpSp>
      <p:sp>
        <p:nvSpPr>
          <p:cNvPr id="5" name="object 5"/>
          <p:cNvSpPr txBox="1"/>
          <p:nvPr/>
        </p:nvSpPr>
        <p:spPr>
          <a:xfrm>
            <a:off x="0" y="4969093"/>
            <a:ext cx="2253615" cy="174407"/>
          </a:xfrm>
          <a:prstGeom prst="rect">
            <a:avLst/>
          </a:prstGeom>
        </p:spPr>
        <p:txBody>
          <a:bodyPr vert="horz" wrap="square" lIns="0" tIns="12700" rIns="0" bIns="0" rtlCol="0">
            <a:spAutoFit/>
          </a:bodyPr>
          <a:lstStyle/>
          <a:p>
            <a:pPr marL="12700">
              <a:spcBef>
                <a:spcPts val="100"/>
              </a:spcBef>
            </a:pPr>
            <a:r>
              <a:rPr sz="1050" spc="-5" dirty="0">
                <a:latin typeface="Carlito"/>
                <a:cs typeface="Carlito"/>
              </a:rPr>
              <a:t>Maughan, R. J., et al. (2018)</a:t>
            </a:r>
          </a:p>
        </p:txBody>
      </p:sp>
      <p:grpSp>
        <p:nvGrpSpPr>
          <p:cNvPr id="6" name="Group 19"/>
          <p:cNvGrpSpPr/>
          <p:nvPr/>
        </p:nvGrpSpPr>
        <p:grpSpPr>
          <a:xfrm>
            <a:off x="-22606" y="-1635"/>
            <a:ext cx="9180521" cy="1416890"/>
            <a:chOff x="4348800" y="0"/>
            <a:chExt cx="4795200" cy="1300480"/>
          </a:xfrm>
        </p:grpSpPr>
        <p:sp>
          <p:nvSpPr>
            <p:cNvPr id="7"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Αθλητικά τρόφιμα</a:t>
            </a:r>
            <a:endParaRPr lang="en-US" sz="2400" b="1" dirty="0">
              <a:solidFill>
                <a:schemeClr val="bg1"/>
              </a:solidFill>
              <a:latin typeface="Century Gothic" charset="0"/>
              <a:ea typeface="Century Gothic" charset="0"/>
              <a:cs typeface="Century Gothic" charset="0"/>
            </a:endParaRPr>
          </a:p>
        </p:txBody>
      </p:sp>
      <p:pic>
        <p:nvPicPr>
          <p:cNvPr id="10"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852" y="200093"/>
            <a:ext cx="996371" cy="1099222"/>
          </a:xfrm>
          <a:prstGeom prst="rect">
            <a:avLst/>
          </a:prstGeom>
        </p:spPr>
      </p:pic>
      <p:grpSp>
        <p:nvGrpSpPr>
          <p:cNvPr id="11" name="Group 53"/>
          <p:cNvGrpSpPr/>
          <p:nvPr/>
        </p:nvGrpSpPr>
        <p:grpSpPr>
          <a:xfrm>
            <a:off x="470657" y="402589"/>
            <a:ext cx="284760" cy="652575"/>
            <a:chOff x="5992812" y="4398963"/>
            <a:chExt cx="381000" cy="960438"/>
          </a:xfrm>
          <a:solidFill>
            <a:srgbClr val="253D1F"/>
          </a:solidFill>
        </p:grpSpPr>
        <p:sp>
          <p:nvSpPr>
            <p:cNvPr id="12"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09897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1" y="0"/>
            <a:ext cx="9166771"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object 2"/>
          <p:cNvGrpSpPr/>
          <p:nvPr/>
        </p:nvGrpSpPr>
        <p:grpSpPr>
          <a:xfrm>
            <a:off x="-13458" y="1663654"/>
            <a:ext cx="9157458" cy="3063606"/>
            <a:chOff x="-13458" y="133938"/>
            <a:chExt cx="9157458" cy="4084805"/>
          </a:xfrm>
        </p:grpSpPr>
        <p:sp>
          <p:nvSpPr>
            <p:cNvPr id="3" name="object 3"/>
            <p:cNvSpPr/>
            <p:nvPr/>
          </p:nvSpPr>
          <p:spPr>
            <a:xfrm>
              <a:off x="-13458" y="133938"/>
              <a:ext cx="9144000" cy="61160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000299"/>
              <a:ext cx="9144000" cy="321844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084163" y="937755"/>
              <a:ext cx="2952750" cy="3139440"/>
            </a:xfrm>
            <a:custGeom>
              <a:avLst/>
              <a:gdLst/>
              <a:ahLst/>
              <a:cxnLst/>
              <a:rect l="l" t="t" r="r" b="b"/>
              <a:pathLst>
                <a:path w="2952750" h="3139440">
                  <a:moveTo>
                    <a:pt x="0" y="0"/>
                  </a:moveTo>
                  <a:lnTo>
                    <a:pt x="2952327" y="0"/>
                  </a:lnTo>
                  <a:lnTo>
                    <a:pt x="2952327" y="3139317"/>
                  </a:lnTo>
                  <a:lnTo>
                    <a:pt x="0" y="3139317"/>
                  </a:lnTo>
                  <a:lnTo>
                    <a:pt x="0" y="0"/>
                  </a:lnTo>
                  <a:close/>
                </a:path>
              </a:pathLst>
            </a:custGeom>
            <a:ln w="9524">
              <a:solidFill>
                <a:srgbClr val="DB795B"/>
              </a:solidFill>
            </a:ln>
          </p:spPr>
          <p:txBody>
            <a:bodyPr wrap="square" lIns="0" tIns="0" rIns="0" bIns="0" rtlCol="0"/>
            <a:lstStyle/>
            <a:p>
              <a:endParaRPr/>
            </a:p>
          </p:txBody>
        </p:sp>
      </p:grpSp>
      <p:sp>
        <p:nvSpPr>
          <p:cNvPr id="6" name="object 6"/>
          <p:cNvSpPr txBox="1"/>
          <p:nvPr/>
        </p:nvSpPr>
        <p:spPr>
          <a:xfrm>
            <a:off x="6738976" y="4810761"/>
            <a:ext cx="2253615" cy="228268"/>
          </a:xfrm>
          <a:prstGeom prst="rect">
            <a:avLst/>
          </a:prstGeom>
        </p:spPr>
        <p:txBody>
          <a:bodyPr vert="horz" wrap="square" lIns="0" tIns="12700" rIns="0" bIns="0" rtlCol="0">
            <a:spAutoFit/>
          </a:bodyPr>
          <a:lstStyle/>
          <a:p>
            <a:pPr marL="12700">
              <a:lnSpc>
                <a:spcPct val="100000"/>
              </a:lnSpc>
              <a:spcBef>
                <a:spcPts val="100"/>
              </a:spcBef>
            </a:pPr>
            <a:r>
              <a:rPr sz="1400" spc="-5" dirty="0">
                <a:latin typeface="Georgia"/>
                <a:cs typeface="Georgia"/>
              </a:rPr>
              <a:t>Maughan, </a:t>
            </a:r>
            <a:r>
              <a:rPr sz="1400" dirty="0">
                <a:latin typeface="Georgia"/>
                <a:cs typeface="Georgia"/>
              </a:rPr>
              <a:t>R. J., </a:t>
            </a:r>
            <a:r>
              <a:rPr sz="1400" spc="-5" dirty="0">
                <a:latin typeface="Georgia"/>
                <a:cs typeface="Georgia"/>
              </a:rPr>
              <a:t>et al.</a:t>
            </a:r>
            <a:r>
              <a:rPr sz="1400" spc="-30" dirty="0">
                <a:latin typeface="Georgia"/>
                <a:cs typeface="Georgia"/>
              </a:rPr>
              <a:t> </a:t>
            </a:r>
            <a:r>
              <a:rPr sz="1400" spc="-5" dirty="0">
                <a:latin typeface="Georgia"/>
                <a:cs typeface="Georgia"/>
              </a:rPr>
              <a:t>(2018)</a:t>
            </a:r>
            <a:endParaRPr sz="1400" dirty="0">
              <a:latin typeface="Georgia"/>
              <a:cs typeface="Georgia"/>
            </a:endParaRPr>
          </a:p>
        </p:txBody>
      </p:sp>
      <p:grpSp>
        <p:nvGrpSpPr>
          <p:cNvPr id="7" name="Group 19"/>
          <p:cNvGrpSpPr/>
          <p:nvPr/>
        </p:nvGrpSpPr>
        <p:grpSpPr>
          <a:xfrm>
            <a:off x="0" y="227389"/>
            <a:ext cx="9180521" cy="1187866"/>
            <a:chOff x="4348800" y="0"/>
            <a:chExt cx="4795200" cy="1300480"/>
          </a:xfrm>
        </p:grpSpPr>
        <p:sp>
          <p:nvSpPr>
            <p:cNvPr id="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4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11" name="Group 53"/>
          <p:cNvGrpSpPr/>
          <p:nvPr/>
        </p:nvGrpSpPr>
        <p:grpSpPr>
          <a:xfrm>
            <a:off x="388769" y="429885"/>
            <a:ext cx="284760" cy="652575"/>
            <a:chOff x="5992812" y="4398963"/>
            <a:chExt cx="381000" cy="960438"/>
          </a:xfrm>
          <a:solidFill>
            <a:srgbClr val="253D1F"/>
          </a:solidFill>
        </p:grpSpPr>
        <p:sp>
          <p:nvSpPr>
            <p:cNvPr id="12"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Αθλητικά τρόφιμα</a:t>
            </a:r>
            <a:endParaRPr lang="en-US" sz="24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180580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 y="1471010"/>
            <a:ext cx="9152821" cy="362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9321"/>
            <a:ext cx="9180521" cy="1428041"/>
            <a:chOff x="4348800" y="-10235"/>
            <a:chExt cx="4795200" cy="1310715"/>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10235"/>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830997"/>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Διατροφικές Ετικέτες Προϊόντων</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63711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2676" y="1545547"/>
            <a:ext cx="9223230" cy="355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1421" y="-36725"/>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Αθλητικά Ποτά</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2 - Θέση περιεχομένου"/>
          <p:cNvSpPr txBox="1">
            <a:spLocks/>
          </p:cNvSpPr>
          <p:nvPr/>
        </p:nvSpPr>
        <p:spPr>
          <a:xfrm>
            <a:off x="730810" y="1814802"/>
            <a:ext cx="8304007" cy="2375067"/>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200000"/>
              </a:lnSpc>
              <a:buNone/>
            </a:pPr>
            <a:r>
              <a:rPr lang="el-GR" sz="2000" b="1" dirty="0" smtClean="0">
                <a:solidFill>
                  <a:schemeClr val="bg1"/>
                </a:solidFill>
              </a:rPr>
              <a:t>↑ πρόσληψη υγρών σε σύγκριση με το νερό (Μ</a:t>
            </a:r>
            <a:r>
              <a:rPr lang="en-US" sz="2000" b="1" dirty="0" err="1" smtClean="0">
                <a:solidFill>
                  <a:schemeClr val="bg1"/>
                </a:solidFill>
              </a:rPr>
              <a:t>inehan</a:t>
            </a:r>
            <a:r>
              <a:rPr lang="en-US" sz="2000" b="1" dirty="0" smtClean="0">
                <a:solidFill>
                  <a:schemeClr val="bg1"/>
                </a:solidFill>
              </a:rPr>
              <a:t> </a:t>
            </a:r>
            <a:r>
              <a:rPr lang="en-US" sz="2000" b="1" i="1" dirty="0" smtClean="0">
                <a:solidFill>
                  <a:schemeClr val="bg1"/>
                </a:solidFill>
              </a:rPr>
              <a:t>et al.</a:t>
            </a:r>
            <a:r>
              <a:rPr lang="el-GR" sz="2000" b="1" i="1" dirty="0" smtClean="0">
                <a:solidFill>
                  <a:schemeClr val="bg1"/>
                </a:solidFill>
              </a:rPr>
              <a:t>,</a:t>
            </a:r>
            <a:r>
              <a:rPr lang="en-US" sz="2000" b="1" i="1" dirty="0" smtClean="0">
                <a:solidFill>
                  <a:schemeClr val="bg1"/>
                </a:solidFill>
              </a:rPr>
              <a:t> </a:t>
            </a:r>
            <a:r>
              <a:rPr lang="en-US" sz="2000" b="1" dirty="0" smtClean="0">
                <a:solidFill>
                  <a:schemeClr val="bg1"/>
                </a:solidFill>
              </a:rPr>
              <a:t>2002).</a:t>
            </a:r>
          </a:p>
          <a:p>
            <a:pPr marL="0" indent="0" algn="just">
              <a:lnSpc>
                <a:spcPct val="200000"/>
              </a:lnSpc>
              <a:buNone/>
            </a:pPr>
            <a:r>
              <a:rPr lang="el-GR" sz="2000" b="1" dirty="0" smtClean="0">
                <a:solidFill>
                  <a:schemeClr val="bg1"/>
                </a:solidFill>
              </a:rPr>
              <a:t>Γρήγορη εκκένωση από το στομάχι και απορρόφηση από το λεπτό έντερο.</a:t>
            </a:r>
          </a:p>
          <a:p>
            <a:pPr marL="0" indent="0" algn="just">
              <a:lnSpc>
                <a:spcPct val="200000"/>
              </a:lnSpc>
              <a:buNone/>
            </a:pPr>
            <a:r>
              <a:rPr lang="el-GR" sz="2000" b="1" dirty="0" smtClean="0">
                <a:solidFill>
                  <a:schemeClr val="bg1"/>
                </a:solidFill>
              </a:rPr>
              <a:t>Αναπλήρωση των ηλεκτρολυτών συγκρατεί τη δίψα και ↓ της απώλειες  μέσω των ούρων μετά την άσκηση.</a:t>
            </a:r>
            <a:endParaRPr lang="el-GR" sz="2000" b="1" dirty="0">
              <a:solidFill>
                <a:schemeClr val="bg1"/>
              </a:solidFill>
            </a:endParaRPr>
          </a:p>
        </p:txBody>
      </p:sp>
      <p:cxnSp>
        <p:nvCxnSpPr>
          <p:cNvPr id="25" name="Straight Connector 48"/>
          <p:cNvCxnSpPr/>
          <p:nvPr/>
        </p:nvCxnSpPr>
        <p:spPr>
          <a:xfrm flipH="1">
            <a:off x="553372" y="1466489"/>
            <a:ext cx="8527" cy="206828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3" name="Group 49"/>
          <p:cNvGrpSpPr/>
          <p:nvPr/>
        </p:nvGrpSpPr>
        <p:grpSpPr>
          <a:xfrm>
            <a:off x="394433" y="1973845"/>
            <a:ext cx="317878" cy="317878"/>
            <a:chOff x="-592330" y="2994622"/>
            <a:chExt cx="317878" cy="317878"/>
          </a:xfrm>
        </p:grpSpPr>
        <p:sp>
          <p:nvSpPr>
            <p:cNvPr id="3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9" name="Group 52"/>
          <p:cNvGrpSpPr/>
          <p:nvPr/>
        </p:nvGrpSpPr>
        <p:grpSpPr>
          <a:xfrm>
            <a:off x="394433" y="3230269"/>
            <a:ext cx="317878" cy="317878"/>
            <a:chOff x="-592330" y="2994622"/>
            <a:chExt cx="317878" cy="317878"/>
          </a:xfrm>
        </p:grpSpPr>
        <p:sp>
          <p:nvSpPr>
            <p:cNvPr id="40" name="Oval 53"/>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3" name="Group 64"/>
          <p:cNvGrpSpPr/>
          <p:nvPr/>
        </p:nvGrpSpPr>
        <p:grpSpPr>
          <a:xfrm>
            <a:off x="394433" y="2581930"/>
            <a:ext cx="317878" cy="317878"/>
            <a:chOff x="-592330" y="2994622"/>
            <a:chExt cx="317878" cy="317878"/>
          </a:xfrm>
        </p:grpSpPr>
        <p:sp>
          <p:nvSpPr>
            <p:cNvPr id="5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1139024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2676" y="1545547"/>
            <a:ext cx="9223230" cy="355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1421" y="-36725"/>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45995"/>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422" y="-3672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7768"/>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186445"/>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p:nvPr/>
        </p:nvCxnSpPr>
        <p:spPr>
          <a:xfrm flipH="1">
            <a:off x="539724" y="1289065"/>
            <a:ext cx="8527" cy="206828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3" name="Group 49"/>
          <p:cNvGrpSpPr/>
          <p:nvPr/>
        </p:nvGrpSpPr>
        <p:grpSpPr>
          <a:xfrm>
            <a:off x="380785" y="1796421"/>
            <a:ext cx="317878" cy="317878"/>
            <a:chOff x="-592330" y="2994622"/>
            <a:chExt cx="317878" cy="317878"/>
          </a:xfrm>
        </p:grpSpPr>
        <p:sp>
          <p:nvSpPr>
            <p:cNvPr id="3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9" name="Group 52"/>
          <p:cNvGrpSpPr/>
          <p:nvPr/>
        </p:nvGrpSpPr>
        <p:grpSpPr>
          <a:xfrm>
            <a:off x="380785" y="3052845"/>
            <a:ext cx="317878" cy="317878"/>
            <a:chOff x="-592330" y="2994622"/>
            <a:chExt cx="317878" cy="317878"/>
          </a:xfrm>
        </p:grpSpPr>
        <p:sp>
          <p:nvSpPr>
            <p:cNvPr id="40" name="Oval 53"/>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3" name="Group 64"/>
          <p:cNvGrpSpPr/>
          <p:nvPr/>
        </p:nvGrpSpPr>
        <p:grpSpPr>
          <a:xfrm>
            <a:off x="380785" y="2404506"/>
            <a:ext cx="317878" cy="317878"/>
            <a:chOff x="-592330" y="2994622"/>
            <a:chExt cx="317878" cy="317878"/>
          </a:xfrm>
        </p:grpSpPr>
        <p:sp>
          <p:nvSpPr>
            <p:cNvPr id="5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2" name="1 - Τίτλος"/>
          <p:cNvSpPr txBox="1">
            <a:spLocks/>
          </p:cNvSpPr>
          <p:nvPr/>
        </p:nvSpPr>
        <p:spPr>
          <a:xfrm>
            <a:off x="2270029" y="305479"/>
            <a:ext cx="5059617" cy="571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el-GR" sz="2400" b="1" dirty="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sp>
        <p:nvSpPr>
          <p:cNvPr id="43" name="2 - Θέση περιεχομένου"/>
          <p:cNvSpPr txBox="1">
            <a:spLocks/>
          </p:cNvSpPr>
          <p:nvPr/>
        </p:nvSpPr>
        <p:spPr>
          <a:xfrm>
            <a:off x="743862" y="1515464"/>
            <a:ext cx="8229600" cy="212768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190000"/>
              </a:lnSpc>
              <a:buNone/>
            </a:pPr>
            <a:r>
              <a:rPr lang="el-GR" sz="1700" b="1" dirty="0">
                <a:solidFill>
                  <a:schemeClr val="bg1"/>
                </a:solidFill>
              </a:rPr>
              <a:t>Κατά την άσκηση: αναπλήρωση ~80% της απώλειας υγρών ή όσο είναι δυνατή.</a:t>
            </a:r>
          </a:p>
          <a:p>
            <a:pPr marL="0" indent="0" algn="just">
              <a:lnSpc>
                <a:spcPct val="190000"/>
              </a:lnSpc>
              <a:buNone/>
            </a:pPr>
            <a:r>
              <a:rPr lang="el-GR" sz="1700" b="1" dirty="0">
                <a:solidFill>
                  <a:schemeClr val="bg1"/>
                </a:solidFill>
              </a:rPr>
              <a:t>Μετά την άσκηση:  ήπια έως σοβαρή </a:t>
            </a:r>
            <a:r>
              <a:rPr lang="el-GR" sz="1700" b="1" dirty="0" smtClean="0">
                <a:solidFill>
                  <a:schemeClr val="bg1"/>
                </a:solidFill>
              </a:rPr>
              <a:t>αφυδάτωση</a:t>
            </a:r>
          </a:p>
          <a:p>
            <a:pPr marL="0" indent="0" algn="just">
              <a:lnSpc>
                <a:spcPct val="190000"/>
              </a:lnSpc>
              <a:buNone/>
            </a:pPr>
            <a:r>
              <a:rPr lang="el-GR" sz="1700" b="1" dirty="0" smtClean="0">
                <a:solidFill>
                  <a:schemeClr val="bg1"/>
                </a:solidFill>
              </a:rPr>
              <a:t>Η </a:t>
            </a:r>
            <a:r>
              <a:rPr lang="el-GR" sz="1700" b="1" dirty="0">
                <a:solidFill>
                  <a:schemeClr val="bg1"/>
                </a:solidFill>
              </a:rPr>
              <a:t>ενυδάτωση απαιτεί πρόσληψη υγρών ~150% του όγκου απώλειας υγρών μετά την άσκηση, μέσα στις επόμενες 1</a:t>
            </a:r>
            <a:r>
              <a:rPr lang="en-US" sz="1700" b="1" dirty="0">
                <a:solidFill>
                  <a:schemeClr val="bg1"/>
                </a:solidFill>
              </a:rPr>
              <a:t>-2 h.</a:t>
            </a:r>
            <a:endParaRPr lang="el-GR" sz="1700" b="1" dirty="0">
              <a:solidFill>
                <a:schemeClr val="bg1"/>
              </a:solidFill>
            </a:endParaRPr>
          </a:p>
        </p:txBody>
      </p:sp>
      <p:sp>
        <p:nvSpPr>
          <p:cNvPr id="46" name="2 - Θέση περιεχομένου"/>
          <p:cNvSpPr txBox="1">
            <a:spLocks/>
          </p:cNvSpPr>
          <p:nvPr/>
        </p:nvSpPr>
        <p:spPr>
          <a:xfrm>
            <a:off x="1079360" y="3975906"/>
            <a:ext cx="8229600" cy="972108"/>
          </a:xfrm>
          <a:prstGeom prst="rect">
            <a:avLst/>
          </a:prstGeom>
        </p:spPr>
        <p:txBody>
          <a:bodyPr vert="horz">
            <a:normAutofit/>
          </a:bodyPr>
          <a:lstStyle/>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el-G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47" name="5 - TextBox"/>
          <p:cNvSpPr txBox="1"/>
          <p:nvPr/>
        </p:nvSpPr>
        <p:spPr>
          <a:xfrm>
            <a:off x="380785" y="4480875"/>
            <a:ext cx="7920880" cy="615553"/>
          </a:xfrm>
          <a:prstGeom prst="rect">
            <a:avLst/>
          </a:prstGeom>
          <a:noFill/>
        </p:spPr>
        <p:txBody>
          <a:bodyPr wrap="square" rtlCol="0">
            <a:spAutoFit/>
          </a:bodyPr>
          <a:lstStyle/>
          <a:p>
            <a:pPr algn="just"/>
            <a:r>
              <a:rPr lang="el-GR" sz="1700" b="1" dirty="0">
                <a:solidFill>
                  <a:srgbClr val="F5CB17"/>
                </a:solidFill>
              </a:rPr>
              <a:t>Οφέλη σε αθλήματα: αντοχής, παρατεταμένα με διαλλείματα, υψηλής έντασης με διάρκεια › 1</a:t>
            </a:r>
            <a:r>
              <a:rPr lang="en-US" sz="1700" b="1" dirty="0">
                <a:solidFill>
                  <a:srgbClr val="F5CB17"/>
                </a:solidFill>
              </a:rPr>
              <a:t>h</a:t>
            </a:r>
            <a:endParaRPr lang="el-GR" sz="1700" b="1" dirty="0">
              <a:solidFill>
                <a:srgbClr val="F5CB17"/>
              </a:solidFill>
            </a:endParaRPr>
          </a:p>
        </p:txBody>
      </p:sp>
      <p:grpSp>
        <p:nvGrpSpPr>
          <p:cNvPr id="48" name="Group 19"/>
          <p:cNvGrpSpPr/>
          <p:nvPr/>
        </p:nvGrpSpPr>
        <p:grpSpPr>
          <a:xfrm>
            <a:off x="-8822" y="3975906"/>
            <a:ext cx="9179376" cy="486054"/>
            <a:chOff x="3179791" y="-758256"/>
            <a:chExt cx="7913950" cy="1408495"/>
          </a:xfrm>
        </p:grpSpPr>
        <p:sp>
          <p:nvSpPr>
            <p:cNvPr id="49"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
            <p:cNvSpPr/>
            <p:nvPr/>
          </p:nvSpPr>
          <p:spPr>
            <a:xfrm>
              <a:off x="3179791" y="-758256"/>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1 - Τίτλος"/>
          <p:cNvSpPr txBox="1">
            <a:spLocks/>
          </p:cNvSpPr>
          <p:nvPr/>
        </p:nvSpPr>
        <p:spPr>
          <a:xfrm>
            <a:off x="2506425" y="3906515"/>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a:solidFill>
                  <a:schemeClr val="bg1"/>
                </a:solidFill>
                <a:latin typeface="Century Gothic" charset="0"/>
                <a:ea typeface="Century Gothic" charset="0"/>
                <a:cs typeface="Century Gothic" charset="0"/>
              </a:rPr>
              <a:t>Ερευνητικά</a:t>
            </a:r>
            <a:r>
              <a:rPr lang="el-GR" sz="2400" b="1" dirty="0">
                <a:solidFill>
                  <a:schemeClr val="bg1"/>
                </a:solidFill>
                <a:latin typeface="Century Gothic" charset="0"/>
                <a:ea typeface="Century Gothic" charset="0"/>
                <a:cs typeface="Century Gothic" charset="0"/>
              </a:rPr>
              <a:t> </a:t>
            </a:r>
            <a:r>
              <a:rPr lang="el-GR" sz="2400" b="1" dirty="0">
                <a:solidFill>
                  <a:schemeClr val="bg1"/>
                </a:solidFill>
                <a:latin typeface="Century Gothic" charset="0"/>
                <a:ea typeface="Century Gothic" charset="0"/>
                <a:cs typeface="Century Gothic" charset="0"/>
              </a:rPr>
              <a:t>Στοιχεία</a:t>
            </a:r>
          </a:p>
        </p:txBody>
      </p:sp>
    </p:spTree>
    <p:extLst>
      <p:ext uri="{BB962C8B-B14F-4D97-AF65-F5344CB8AC3E}">
        <p14:creationId xmlns:p14="http://schemas.microsoft.com/office/powerpoint/2010/main" val="56532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2676" y="1545547"/>
            <a:ext cx="9223230" cy="355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1421" y="-36725"/>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45995"/>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422" y="-3672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7768"/>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186445"/>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57" idx="4"/>
          </p:cNvCxnSpPr>
          <p:nvPr/>
        </p:nvCxnSpPr>
        <p:spPr>
          <a:xfrm>
            <a:off x="531150" y="1285667"/>
            <a:ext cx="10846" cy="323376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3" name="Group 49"/>
          <p:cNvGrpSpPr/>
          <p:nvPr/>
        </p:nvGrpSpPr>
        <p:grpSpPr>
          <a:xfrm>
            <a:off x="380785" y="1796421"/>
            <a:ext cx="317878" cy="317878"/>
            <a:chOff x="-592330" y="2994622"/>
            <a:chExt cx="317878" cy="317878"/>
          </a:xfrm>
        </p:grpSpPr>
        <p:sp>
          <p:nvSpPr>
            <p:cNvPr id="3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9" name="Group 52"/>
          <p:cNvGrpSpPr/>
          <p:nvPr/>
        </p:nvGrpSpPr>
        <p:grpSpPr>
          <a:xfrm>
            <a:off x="380785" y="3571469"/>
            <a:ext cx="317878" cy="317878"/>
            <a:chOff x="-592330" y="2994622"/>
            <a:chExt cx="317878" cy="317878"/>
          </a:xfrm>
        </p:grpSpPr>
        <p:sp>
          <p:nvSpPr>
            <p:cNvPr id="40" name="Oval 53"/>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3" name="Group 64"/>
          <p:cNvGrpSpPr/>
          <p:nvPr/>
        </p:nvGrpSpPr>
        <p:grpSpPr>
          <a:xfrm>
            <a:off x="380785" y="2895834"/>
            <a:ext cx="317878" cy="317878"/>
            <a:chOff x="-592330" y="2994622"/>
            <a:chExt cx="317878" cy="317878"/>
          </a:xfrm>
        </p:grpSpPr>
        <p:sp>
          <p:nvSpPr>
            <p:cNvPr id="5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6" name="2 - Θέση περιεχομένου"/>
          <p:cNvSpPr txBox="1">
            <a:spLocks/>
          </p:cNvSpPr>
          <p:nvPr/>
        </p:nvSpPr>
        <p:spPr>
          <a:xfrm>
            <a:off x="1079360" y="3975906"/>
            <a:ext cx="8229600" cy="972108"/>
          </a:xfrm>
          <a:prstGeom prst="rect">
            <a:avLst/>
          </a:prstGeom>
        </p:spPr>
        <p:txBody>
          <a:bodyPr vert="horz">
            <a:normAutofit/>
          </a:bodyPr>
          <a:lstStyle/>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el-G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1" name="2 - Θέση περιεχομένου"/>
          <p:cNvSpPr txBox="1">
            <a:spLocks/>
          </p:cNvSpPr>
          <p:nvPr/>
        </p:nvSpPr>
        <p:spPr>
          <a:xfrm>
            <a:off x="698663" y="1677634"/>
            <a:ext cx="8640960" cy="353187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190000"/>
              </a:lnSpc>
              <a:buNone/>
            </a:pPr>
            <a:r>
              <a:rPr lang="el-GR" sz="1700" b="1" dirty="0">
                <a:solidFill>
                  <a:schemeClr val="bg1"/>
                </a:solidFill>
              </a:rPr>
              <a:t>Να είναι κατάλληλα αναμιγμένα ώστε η συνιστώμενη πρόσληψη υγρών και </a:t>
            </a:r>
            <a:r>
              <a:rPr lang="el-GR" sz="1700" b="1" dirty="0" err="1">
                <a:solidFill>
                  <a:schemeClr val="bg1"/>
                </a:solidFill>
              </a:rPr>
              <a:t>υδατ</a:t>
            </a:r>
            <a:r>
              <a:rPr lang="el-GR" sz="1700" b="1" dirty="0">
                <a:solidFill>
                  <a:schemeClr val="bg1"/>
                </a:solidFill>
              </a:rPr>
              <a:t>/</a:t>
            </a:r>
            <a:r>
              <a:rPr lang="el-GR" sz="1700" b="1" dirty="0" err="1">
                <a:solidFill>
                  <a:schemeClr val="bg1"/>
                </a:solidFill>
              </a:rPr>
              <a:t>κων</a:t>
            </a:r>
            <a:r>
              <a:rPr lang="el-GR" sz="1700" b="1" dirty="0">
                <a:solidFill>
                  <a:schemeClr val="bg1"/>
                </a:solidFill>
              </a:rPr>
              <a:t> να καλύπτεται</a:t>
            </a:r>
          </a:p>
          <a:p>
            <a:pPr marL="0" indent="0" algn="just">
              <a:lnSpc>
                <a:spcPct val="190000"/>
              </a:lnSpc>
              <a:buNone/>
            </a:pPr>
            <a:r>
              <a:rPr lang="el-GR" sz="1700" b="1" dirty="0">
                <a:solidFill>
                  <a:schemeClr val="bg1"/>
                </a:solidFill>
              </a:rPr>
              <a:t>Διατηρείται </a:t>
            </a:r>
            <a:r>
              <a:rPr lang="el-GR" sz="1700" b="1" dirty="0">
                <a:solidFill>
                  <a:schemeClr val="bg1"/>
                </a:solidFill>
              </a:rPr>
              <a:t>δροσερό → εύγεστα → ενθάρρυνση πρόσληψης</a:t>
            </a:r>
          </a:p>
          <a:p>
            <a:pPr marL="0" indent="0" algn="just">
              <a:lnSpc>
                <a:spcPct val="190000"/>
              </a:lnSpc>
              <a:buNone/>
            </a:pPr>
            <a:r>
              <a:rPr lang="el-GR" sz="1700" b="1" dirty="0">
                <a:solidFill>
                  <a:schemeClr val="bg1"/>
                </a:solidFill>
              </a:rPr>
              <a:t>Αποφεύγεται </a:t>
            </a:r>
            <a:r>
              <a:rPr lang="el-GR" sz="1700" b="1" dirty="0">
                <a:solidFill>
                  <a:schemeClr val="bg1"/>
                </a:solidFill>
              </a:rPr>
              <a:t>η υπερβολική κατανάλωση τους κατά την διάρκεια του αγώνα</a:t>
            </a:r>
          </a:p>
          <a:p>
            <a:pPr marL="0" indent="0" algn="just">
              <a:lnSpc>
                <a:spcPct val="190000"/>
              </a:lnSpc>
              <a:buNone/>
            </a:pPr>
            <a:r>
              <a:rPr lang="el-GR" sz="1700" b="1" dirty="0">
                <a:solidFill>
                  <a:schemeClr val="bg1"/>
                </a:solidFill>
              </a:rPr>
              <a:t>Αθλητικά </a:t>
            </a:r>
            <a:r>
              <a:rPr lang="el-GR" sz="1700" b="1" dirty="0">
                <a:solidFill>
                  <a:schemeClr val="bg1"/>
                </a:solidFill>
              </a:rPr>
              <a:t>ποτά με ↑ συγκέντρωση Ν</a:t>
            </a:r>
            <a:r>
              <a:rPr lang="en-US" sz="1700" b="1" dirty="0">
                <a:solidFill>
                  <a:schemeClr val="bg1"/>
                </a:solidFill>
              </a:rPr>
              <a:t>a </a:t>
            </a:r>
            <a:r>
              <a:rPr lang="el-GR" sz="1700" b="1" dirty="0">
                <a:solidFill>
                  <a:schemeClr val="bg1"/>
                </a:solidFill>
              </a:rPr>
              <a:t>είναι χρήσιμα σε σοβαρή </a:t>
            </a:r>
            <a:r>
              <a:rPr lang="el-GR" sz="1700" b="1" dirty="0">
                <a:solidFill>
                  <a:schemeClr val="bg1"/>
                </a:solidFill>
              </a:rPr>
              <a:t>αφυδάτωση</a:t>
            </a:r>
            <a:endParaRPr lang="el-GR" sz="1700" b="1" dirty="0">
              <a:solidFill>
                <a:schemeClr val="bg1"/>
              </a:solidFill>
            </a:endParaRPr>
          </a:p>
        </p:txBody>
      </p:sp>
      <p:grpSp>
        <p:nvGrpSpPr>
          <p:cNvPr id="52" name="Group 52"/>
          <p:cNvGrpSpPr/>
          <p:nvPr/>
        </p:nvGrpSpPr>
        <p:grpSpPr>
          <a:xfrm>
            <a:off x="383057" y="4201549"/>
            <a:ext cx="317878" cy="317878"/>
            <a:chOff x="-592330" y="2994622"/>
            <a:chExt cx="317878" cy="317878"/>
          </a:xfrm>
        </p:grpSpPr>
        <p:sp>
          <p:nvSpPr>
            <p:cNvPr id="57" name="Oval 53"/>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59" name="1 - Τίτλος"/>
          <p:cNvSpPr txBox="1">
            <a:spLocks/>
          </p:cNvSpPr>
          <p:nvPr/>
        </p:nvSpPr>
        <p:spPr>
          <a:xfrm>
            <a:off x="2887581" y="307787"/>
            <a:ext cx="3821573" cy="571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el-GR" sz="2400" b="1" dirty="0">
                <a:solidFill>
                  <a:schemeClr val="bg1"/>
                </a:solidFill>
                <a:latin typeface="Century Gothic" charset="0"/>
                <a:ea typeface="Century Gothic" charset="0"/>
                <a:cs typeface="Century Gothic" charset="0"/>
              </a:rPr>
              <a:t>Ανησυχίες Χρήσης</a:t>
            </a:r>
            <a:endParaRPr lang="el-GR" sz="24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85421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2676" y="1545547"/>
            <a:ext cx="9223230" cy="355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1421" y="-36725"/>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45995"/>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422" y="-3672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7768"/>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186445"/>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40" idx="4"/>
          </p:cNvCxnSpPr>
          <p:nvPr/>
        </p:nvCxnSpPr>
        <p:spPr>
          <a:xfrm>
            <a:off x="531150" y="1285667"/>
            <a:ext cx="8574" cy="267192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3" name="Group 49"/>
          <p:cNvGrpSpPr/>
          <p:nvPr/>
        </p:nvGrpSpPr>
        <p:grpSpPr>
          <a:xfrm>
            <a:off x="380785" y="1796421"/>
            <a:ext cx="317878" cy="317878"/>
            <a:chOff x="-592330" y="2994622"/>
            <a:chExt cx="317878" cy="317878"/>
          </a:xfrm>
        </p:grpSpPr>
        <p:sp>
          <p:nvSpPr>
            <p:cNvPr id="3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9" name="Group 52"/>
          <p:cNvGrpSpPr/>
          <p:nvPr/>
        </p:nvGrpSpPr>
        <p:grpSpPr>
          <a:xfrm>
            <a:off x="380785" y="3639709"/>
            <a:ext cx="317878" cy="317878"/>
            <a:chOff x="-592330" y="2994622"/>
            <a:chExt cx="317878" cy="317878"/>
          </a:xfrm>
        </p:grpSpPr>
        <p:sp>
          <p:nvSpPr>
            <p:cNvPr id="40" name="Oval 53"/>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3" name="Group 64"/>
          <p:cNvGrpSpPr/>
          <p:nvPr/>
        </p:nvGrpSpPr>
        <p:grpSpPr>
          <a:xfrm>
            <a:off x="380785" y="2677466"/>
            <a:ext cx="317878" cy="317878"/>
            <a:chOff x="-592330" y="2994622"/>
            <a:chExt cx="317878" cy="317878"/>
          </a:xfrm>
        </p:grpSpPr>
        <p:sp>
          <p:nvSpPr>
            <p:cNvPr id="5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6" name="2 - Θέση περιεχομένου"/>
          <p:cNvSpPr txBox="1">
            <a:spLocks/>
          </p:cNvSpPr>
          <p:nvPr/>
        </p:nvSpPr>
        <p:spPr>
          <a:xfrm>
            <a:off x="1079360" y="3975906"/>
            <a:ext cx="8229600" cy="972108"/>
          </a:xfrm>
          <a:prstGeom prst="rect">
            <a:avLst/>
          </a:prstGeom>
        </p:spPr>
        <p:txBody>
          <a:bodyPr vert="horz">
            <a:normAutofit/>
          </a:bodyPr>
          <a:lstStyle/>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el-G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9" name="1 - Τίτλος"/>
          <p:cNvSpPr txBox="1">
            <a:spLocks/>
          </p:cNvSpPr>
          <p:nvPr/>
        </p:nvSpPr>
        <p:spPr>
          <a:xfrm>
            <a:off x="2437197" y="307787"/>
            <a:ext cx="5028120" cy="571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el-GR" sz="2400" b="1" dirty="0" smtClean="0">
                <a:solidFill>
                  <a:schemeClr val="bg1"/>
                </a:solidFill>
                <a:latin typeface="Century Gothic" charset="0"/>
                <a:ea typeface="Century Gothic" charset="0"/>
                <a:cs typeface="Century Gothic" charset="0"/>
              </a:rPr>
              <a:t>Συμπληρώματα Ηλεκτρολυτών </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736233" y="1734022"/>
            <a:ext cx="6857258" cy="2337050"/>
          </a:xfrm>
          <a:prstGeom prst="rect">
            <a:avLst/>
          </a:prstGeom>
        </p:spPr>
        <p:txBody>
          <a:bodyPr wrap="square">
            <a:spAutoFit/>
          </a:bodyPr>
          <a:lstStyle/>
          <a:p>
            <a:pPr algn="just" defTabSz="914400">
              <a:lnSpc>
                <a:spcPct val="190000"/>
              </a:lnSpc>
              <a:spcBef>
                <a:spcPts val="1000"/>
              </a:spcBef>
            </a:pPr>
            <a:r>
              <a:rPr lang="el-GR" sz="1700" b="1" dirty="0">
                <a:solidFill>
                  <a:schemeClr val="bg1"/>
                </a:solidFill>
              </a:rPr>
              <a:t>Αθλητικά ποτά με ↑ συγκέντρωση </a:t>
            </a:r>
            <a:r>
              <a:rPr lang="en-US" sz="1700" b="1" dirty="0">
                <a:solidFill>
                  <a:schemeClr val="bg1"/>
                </a:solidFill>
              </a:rPr>
              <a:t>Na(›25 </a:t>
            </a:r>
            <a:r>
              <a:rPr lang="en-US" sz="1700" b="1" dirty="0" err="1">
                <a:solidFill>
                  <a:schemeClr val="bg1"/>
                </a:solidFill>
              </a:rPr>
              <a:t>mmol</a:t>
            </a:r>
            <a:r>
              <a:rPr lang="en-US" sz="1700" b="1" dirty="0">
                <a:solidFill>
                  <a:schemeClr val="bg1"/>
                </a:solidFill>
              </a:rPr>
              <a:t>/L Na</a:t>
            </a:r>
            <a:r>
              <a:rPr lang="en-US" sz="1700" b="1" dirty="0" smtClean="0">
                <a:solidFill>
                  <a:schemeClr val="bg1"/>
                </a:solidFill>
              </a:rPr>
              <a:t>)</a:t>
            </a:r>
            <a:endParaRPr lang="en-US" sz="1700" b="1" dirty="0">
              <a:solidFill>
                <a:schemeClr val="bg1"/>
              </a:solidFill>
            </a:endParaRPr>
          </a:p>
          <a:p>
            <a:pPr algn="just" defTabSz="914400">
              <a:lnSpc>
                <a:spcPct val="190000"/>
              </a:lnSpc>
              <a:spcBef>
                <a:spcPts val="1000"/>
              </a:spcBef>
            </a:pPr>
            <a:r>
              <a:rPr lang="el-GR" sz="1700" b="1" dirty="0">
                <a:solidFill>
                  <a:schemeClr val="bg1"/>
                </a:solidFill>
              </a:rPr>
              <a:t>Διαλύματα ενυδάτωσης από το στόμα</a:t>
            </a:r>
            <a:r>
              <a:rPr lang="en-US" sz="1700" b="1" dirty="0">
                <a:solidFill>
                  <a:schemeClr val="bg1"/>
                </a:solidFill>
              </a:rPr>
              <a:t>(50-80 </a:t>
            </a:r>
            <a:r>
              <a:rPr lang="en-US" sz="1700" b="1" dirty="0" err="1">
                <a:solidFill>
                  <a:schemeClr val="bg1"/>
                </a:solidFill>
              </a:rPr>
              <a:t>mmol</a:t>
            </a:r>
            <a:r>
              <a:rPr lang="en-US" sz="1700" b="1" dirty="0">
                <a:solidFill>
                  <a:schemeClr val="bg1"/>
                </a:solidFill>
              </a:rPr>
              <a:t>/L </a:t>
            </a:r>
            <a:r>
              <a:rPr lang="el-GR" sz="1700" b="1" dirty="0">
                <a:solidFill>
                  <a:schemeClr val="bg1"/>
                </a:solidFill>
              </a:rPr>
              <a:t>Ν</a:t>
            </a:r>
            <a:r>
              <a:rPr lang="en-US" sz="1700" b="1" dirty="0">
                <a:solidFill>
                  <a:schemeClr val="bg1"/>
                </a:solidFill>
              </a:rPr>
              <a:t>a+ ,10-30 </a:t>
            </a:r>
            <a:r>
              <a:rPr lang="en-US" sz="1700" b="1" dirty="0" err="1">
                <a:solidFill>
                  <a:schemeClr val="bg1"/>
                </a:solidFill>
              </a:rPr>
              <a:t>mmol</a:t>
            </a:r>
            <a:r>
              <a:rPr lang="en-US" sz="1700" b="1" dirty="0">
                <a:solidFill>
                  <a:schemeClr val="bg1"/>
                </a:solidFill>
              </a:rPr>
              <a:t>/L K+)</a:t>
            </a:r>
          </a:p>
          <a:p>
            <a:pPr algn="just" defTabSz="914400">
              <a:lnSpc>
                <a:spcPct val="190000"/>
              </a:lnSpc>
              <a:spcBef>
                <a:spcPts val="1000"/>
              </a:spcBef>
            </a:pPr>
            <a:r>
              <a:rPr lang="el-GR" sz="1700" b="1" dirty="0" smtClean="0">
                <a:solidFill>
                  <a:schemeClr val="bg1"/>
                </a:solidFill>
              </a:rPr>
              <a:t>Φακελάκια  </a:t>
            </a:r>
            <a:r>
              <a:rPr lang="el-GR" sz="1700" b="1" dirty="0">
                <a:solidFill>
                  <a:schemeClr val="bg1"/>
                </a:solidFill>
              </a:rPr>
              <a:t>ηλεκτρολυτών (30</a:t>
            </a:r>
            <a:r>
              <a:rPr lang="en-US" sz="1700" b="1" dirty="0" err="1">
                <a:solidFill>
                  <a:schemeClr val="bg1"/>
                </a:solidFill>
              </a:rPr>
              <a:t>mmol</a:t>
            </a:r>
            <a:r>
              <a:rPr lang="el-GR" sz="1700" b="1" dirty="0">
                <a:solidFill>
                  <a:schemeClr val="bg1"/>
                </a:solidFill>
              </a:rPr>
              <a:t> Ν</a:t>
            </a:r>
            <a:r>
              <a:rPr lang="en-US" sz="1700" b="1" dirty="0">
                <a:solidFill>
                  <a:schemeClr val="bg1"/>
                </a:solidFill>
              </a:rPr>
              <a:t>a+,10 </a:t>
            </a:r>
            <a:r>
              <a:rPr lang="en-US" sz="1700" b="1" dirty="0" err="1">
                <a:solidFill>
                  <a:schemeClr val="bg1"/>
                </a:solidFill>
              </a:rPr>
              <a:t>mmol</a:t>
            </a:r>
            <a:r>
              <a:rPr lang="en-US" sz="1700" b="1" dirty="0">
                <a:solidFill>
                  <a:schemeClr val="bg1"/>
                </a:solidFill>
              </a:rPr>
              <a:t> K+)</a:t>
            </a:r>
            <a:endParaRPr lang="el-GR" sz="1700" b="1" dirty="0">
              <a:solidFill>
                <a:schemeClr val="bg1"/>
              </a:solidFill>
            </a:endParaRPr>
          </a:p>
        </p:txBody>
      </p:sp>
    </p:spTree>
    <p:extLst>
      <p:ext uri="{BB962C8B-B14F-4D97-AF65-F5344CB8AC3E}">
        <p14:creationId xmlns:p14="http://schemas.microsoft.com/office/powerpoint/2010/main" val="482442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2676" y="1545547"/>
            <a:ext cx="9223230" cy="355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1421" y="-36725"/>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45995"/>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422" y="-3672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7768"/>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186445"/>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44" idx="4"/>
          </p:cNvCxnSpPr>
          <p:nvPr/>
        </p:nvCxnSpPr>
        <p:spPr>
          <a:xfrm flipH="1">
            <a:off x="530620" y="1285667"/>
            <a:ext cx="530" cy="185758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3" name="Group 49"/>
          <p:cNvGrpSpPr/>
          <p:nvPr/>
        </p:nvGrpSpPr>
        <p:grpSpPr>
          <a:xfrm>
            <a:off x="380785" y="1550757"/>
            <a:ext cx="317878" cy="317878"/>
            <a:chOff x="-592330" y="2994622"/>
            <a:chExt cx="317878" cy="317878"/>
          </a:xfrm>
        </p:grpSpPr>
        <p:sp>
          <p:nvSpPr>
            <p:cNvPr id="3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9" name="Group 52"/>
          <p:cNvGrpSpPr/>
          <p:nvPr/>
        </p:nvGrpSpPr>
        <p:grpSpPr>
          <a:xfrm>
            <a:off x="380785" y="2343149"/>
            <a:ext cx="317878" cy="317878"/>
            <a:chOff x="-592330" y="2994622"/>
            <a:chExt cx="317878" cy="317878"/>
          </a:xfrm>
        </p:grpSpPr>
        <p:sp>
          <p:nvSpPr>
            <p:cNvPr id="40" name="Oval 53"/>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3" name="Group 64"/>
          <p:cNvGrpSpPr/>
          <p:nvPr/>
        </p:nvGrpSpPr>
        <p:grpSpPr>
          <a:xfrm>
            <a:off x="380785" y="1954122"/>
            <a:ext cx="317878" cy="317878"/>
            <a:chOff x="-592330" y="2994622"/>
            <a:chExt cx="317878" cy="317878"/>
          </a:xfrm>
        </p:grpSpPr>
        <p:sp>
          <p:nvSpPr>
            <p:cNvPr id="5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6" name="2 - Θέση περιεχομένου"/>
          <p:cNvSpPr txBox="1">
            <a:spLocks/>
          </p:cNvSpPr>
          <p:nvPr/>
        </p:nvSpPr>
        <p:spPr>
          <a:xfrm>
            <a:off x="1079360" y="3975906"/>
            <a:ext cx="8229600" cy="972108"/>
          </a:xfrm>
          <a:prstGeom prst="rect">
            <a:avLst/>
          </a:prstGeom>
        </p:spPr>
        <p:txBody>
          <a:bodyPr vert="horz">
            <a:normAutofit/>
          </a:bodyPr>
          <a:lstStyle/>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el-G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9" name="1 - Τίτλος"/>
          <p:cNvSpPr txBox="1">
            <a:spLocks/>
          </p:cNvSpPr>
          <p:nvPr/>
        </p:nvSpPr>
        <p:spPr>
          <a:xfrm>
            <a:off x="1883385" y="266842"/>
            <a:ext cx="6414448" cy="904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el-GR" sz="2400" b="1" dirty="0" smtClean="0">
                <a:solidFill>
                  <a:schemeClr val="bg1"/>
                </a:solidFill>
                <a:latin typeface="Century Gothic" charset="0"/>
                <a:ea typeface="Century Gothic" charset="0"/>
                <a:cs typeface="Century Gothic" charset="0"/>
              </a:rPr>
              <a:t>Πιθανή Χρήση και πότε συνιστάται η αναπλήρωση ηλεκτρολυτών </a:t>
            </a:r>
            <a:endParaRPr lang="el-GR" sz="2400" b="1" dirty="0">
              <a:solidFill>
                <a:schemeClr val="bg1"/>
              </a:solidFill>
              <a:latin typeface="Century Gothic" charset="0"/>
              <a:ea typeface="Century Gothic" charset="0"/>
              <a:cs typeface="Century Gothic" charset="0"/>
            </a:endParaRPr>
          </a:p>
        </p:txBody>
      </p:sp>
      <p:sp>
        <p:nvSpPr>
          <p:cNvPr id="32" name="2 - Θέση περιεχομένου"/>
          <p:cNvSpPr txBox="1">
            <a:spLocks/>
          </p:cNvSpPr>
          <p:nvPr/>
        </p:nvSpPr>
        <p:spPr>
          <a:xfrm>
            <a:off x="716415" y="1542630"/>
            <a:ext cx="8304011" cy="184274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100000"/>
              </a:lnSpc>
              <a:buNone/>
            </a:pPr>
            <a:r>
              <a:rPr lang="el-GR" sz="1700" b="1" dirty="0" smtClean="0">
                <a:solidFill>
                  <a:schemeClr val="bg1"/>
                </a:solidFill>
              </a:rPr>
              <a:t>Σε </a:t>
            </a:r>
            <a:r>
              <a:rPr lang="el-GR" sz="1700" b="1" dirty="0">
                <a:solidFill>
                  <a:schemeClr val="bg1"/>
                </a:solidFill>
              </a:rPr>
              <a:t>περιπτώσεις σοβαρής αφυδάτωσης κατά τη διάρκεια του αγώνα/άσκηση.</a:t>
            </a:r>
          </a:p>
          <a:p>
            <a:pPr marL="0" indent="0" algn="just">
              <a:lnSpc>
                <a:spcPct val="100000"/>
              </a:lnSpc>
              <a:buNone/>
            </a:pPr>
            <a:r>
              <a:rPr lang="el-GR" sz="1700" b="1" dirty="0">
                <a:solidFill>
                  <a:schemeClr val="bg1"/>
                </a:solidFill>
              </a:rPr>
              <a:t>Σε αθλήματα </a:t>
            </a:r>
            <a:r>
              <a:rPr lang="el-GR" sz="1700" b="1" dirty="0" err="1">
                <a:solidFill>
                  <a:schemeClr val="bg1"/>
                </a:solidFill>
              </a:rPr>
              <a:t>υπεραντοχής</a:t>
            </a:r>
            <a:r>
              <a:rPr lang="el-GR" sz="1700" b="1" dirty="0">
                <a:solidFill>
                  <a:schemeClr val="bg1"/>
                </a:solidFill>
              </a:rPr>
              <a:t> ↑ απώλεια ηλεκτρολυτών μέσω του ιδρώτα.</a:t>
            </a:r>
          </a:p>
          <a:p>
            <a:pPr marL="0" indent="0" algn="just">
              <a:lnSpc>
                <a:spcPct val="100000"/>
              </a:lnSpc>
              <a:buNone/>
            </a:pPr>
            <a:r>
              <a:rPr lang="el-GR" sz="1700" b="1" dirty="0">
                <a:solidFill>
                  <a:schemeClr val="bg1"/>
                </a:solidFill>
              </a:rPr>
              <a:t>Η ανικανότητα κατανάλωσης καθημερινά τροφίμων ή ενός κανονικού γεύματος.</a:t>
            </a:r>
          </a:p>
          <a:p>
            <a:pPr marL="0" indent="0" algn="just">
              <a:lnSpc>
                <a:spcPct val="100000"/>
              </a:lnSpc>
              <a:buNone/>
            </a:pPr>
            <a:r>
              <a:rPr lang="el-GR" sz="1700" b="1" dirty="0">
                <a:solidFill>
                  <a:schemeClr val="bg1"/>
                </a:solidFill>
              </a:rPr>
              <a:t>Τα διαλύματα ενυδάτωσης από το στόμα θεραπεύουν ή προλαμβάνουν αφυδάτωση συσχετιζόμενη με διάρροια ή γαστρεντερίτιδα.</a:t>
            </a:r>
            <a:endParaRPr lang="el-GR" sz="1700" b="1" dirty="0">
              <a:solidFill>
                <a:schemeClr val="bg1"/>
              </a:solidFill>
            </a:endParaRPr>
          </a:p>
        </p:txBody>
      </p:sp>
      <p:grpSp>
        <p:nvGrpSpPr>
          <p:cNvPr id="43" name="Group 52"/>
          <p:cNvGrpSpPr/>
          <p:nvPr/>
        </p:nvGrpSpPr>
        <p:grpSpPr>
          <a:xfrm>
            <a:off x="371681" y="2825373"/>
            <a:ext cx="317878" cy="317878"/>
            <a:chOff x="-592330" y="2994622"/>
            <a:chExt cx="317878" cy="317878"/>
          </a:xfrm>
        </p:grpSpPr>
        <p:sp>
          <p:nvSpPr>
            <p:cNvPr id="44" name="Oval 53"/>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8" name="Group 19"/>
          <p:cNvGrpSpPr/>
          <p:nvPr/>
        </p:nvGrpSpPr>
        <p:grpSpPr>
          <a:xfrm>
            <a:off x="-8822" y="3375390"/>
            <a:ext cx="9179376" cy="458761"/>
            <a:chOff x="3179791" y="-2498421"/>
            <a:chExt cx="7913950" cy="1329398"/>
          </a:xfrm>
        </p:grpSpPr>
        <p:sp>
          <p:nvSpPr>
            <p:cNvPr id="49" name="Rectangle 38"/>
            <p:cNvSpPr/>
            <p:nvPr/>
          </p:nvSpPr>
          <p:spPr>
            <a:xfrm>
              <a:off x="3187420" y="-2469495"/>
              <a:ext cx="7906321" cy="1300472"/>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
            <p:cNvSpPr/>
            <p:nvPr/>
          </p:nvSpPr>
          <p:spPr>
            <a:xfrm>
              <a:off x="3179791" y="-2498421"/>
              <a:ext cx="885932" cy="1300481"/>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1 - Τίτλος"/>
          <p:cNvSpPr txBox="1">
            <a:spLocks/>
          </p:cNvSpPr>
          <p:nvPr/>
        </p:nvSpPr>
        <p:spPr>
          <a:xfrm>
            <a:off x="2506425" y="3278706"/>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a:solidFill>
                  <a:schemeClr val="bg1"/>
                </a:solidFill>
                <a:latin typeface="Century Gothic" charset="0"/>
                <a:ea typeface="Century Gothic" charset="0"/>
                <a:cs typeface="Century Gothic" charset="0"/>
              </a:rPr>
              <a:t>Ερευνητικά</a:t>
            </a:r>
            <a:r>
              <a:rPr lang="el-GR" sz="2400" b="1" dirty="0">
                <a:solidFill>
                  <a:schemeClr val="bg1"/>
                </a:solidFill>
                <a:latin typeface="Century Gothic" charset="0"/>
                <a:ea typeface="Century Gothic" charset="0"/>
                <a:cs typeface="Century Gothic" charset="0"/>
              </a:rPr>
              <a:t> </a:t>
            </a:r>
            <a:r>
              <a:rPr lang="el-GR" sz="2400" b="1" dirty="0">
                <a:solidFill>
                  <a:schemeClr val="bg1"/>
                </a:solidFill>
                <a:latin typeface="Century Gothic" charset="0"/>
                <a:ea typeface="Century Gothic" charset="0"/>
                <a:cs typeface="Century Gothic" charset="0"/>
              </a:rPr>
              <a:t>Στοιχεία</a:t>
            </a:r>
          </a:p>
        </p:txBody>
      </p:sp>
      <p:sp>
        <p:nvSpPr>
          <p:cNvPr id="3" name="Ορθογώνιο 2"/>
          <p:cNvSpPr/>
          <p:nvPr/>
        </p:nvSpPr>
        <p:spPr>
          <a:xfrm>
            <a:off x="-20577" y="3771186"/>
            <a:ext cx="9191131" cy="1426031"/>
          </a:xfrm>
          <a:prstGeom prst="rect">
            <a:avLst/>
          </a:prstGeom>
        </p:spPr>
        <p:txBody>
          <a:bodyPr wrap="square">
            <a:spAutoFit/>
          </a:bodyPr>
          <a:lstStyle/>
          <a:p>
            <a:pPr algn="just" defTabSz="914400">
              <a:spcBef>
                <a:spcPts val="1000"/>
              </a:spcBef>
            </a:pPr>
            <a:r>
              <a:rPr lang="el-GR" sz="1400" b="1" dirty="0" smtClean="0">
                <a:solidFill>
                  <a:srgbClr val="F5CB17"/>
                </a:solidFill>
              </a:rPr>
              <a:t>Σε απουσία </a:t>
            </a:r>
            <a:r>
              <a:rPr lang="el-GR" sz="1400" b="1" dirty="0">
                <a:solidFill>
                  <a:srgbClr val="F5CB17"/>
                </a:solidFill>
              </a:rPr>
              <a:t>νατρίου: η αναπλήρωση </a:t>
            </a:r>
            <a:r>
              <a:rPr lang="el-GR" sz="1400" b="1" dirty="0" smtClean="0">
                <a:solidFill>
                  <a:srgbClr val="F5CB17"/>
                </a:solidFill>
              </a:rPr>
              <a:t>υγρών οδηγεί ↓ </a:t>
            </a:r>
            <a:r>
              <a:rPr lang="el-GR" sz="1400" b="1" dirty="0">
                <a:solidFill>
                  <a:srgbClr val="F5CB17"/>
                </a:solidFill>
              </a:rPr>
              <a:t>του </a:t>
            </a:r>
            <a:r>
              <a:rPr lang="en-US" sz="1400" b="1" dirty="0">
                <a:solidFill>
                  <a:srgbClr val="F5CB17"/>
                </a:solidFill>
              </a:rPr>
              <a:t>Na </a:t>
            </a:r>
            <a:r>
              <a:rPr lang="el-GR" sz="1400" b="1" dirty="0">
                <a:solidFill>
                  <a:srgbClr val="F5CB17"/>
                </a:solidFill>
              </a:rPr>
              <a:t>στο πλάσμα και τις </a:t>
            </a:r>
            <a:r>
              <a:rPr lang="el-GR" sz="1400" b="1" dirty="0" err="1">
                <a:solidFill>
                  <a:srgbClr val="F5CB17"/>
                </a:solidFill>
              </a:rPr>
              <a:t>οσμωτικότητας</a:t>
            </a:r>
            <a:r>
              <a:rPr lang="el-GR" sz="1400" b="1" dirty="0">
                <a:solidFill>
                  <a:srgbClr val="F5CB17"/>
                </a:solidFill>
              </a:rPr>
              <a:t> </a:t>
            </a:r>
            <a:r>
              <a:rPr lang="el-GR" sz="1400" b="1" dirty="0" smtClean="0">
                <a:solidFill>
                  <a:srgbClr val="F5CB17"/>
                </a:solidFill>
              </a:rPr>
              <a:t>, ↓ </a:t>
            </a:r>
            <a:r>
              <a:rPr lang="el-GR" sz="1400" b="1" dirty="0">
                <a:solidFill>
                  <a:srgbClr val="F5CB17"/>
                </a:solidFill>
              </a:rPr>
              <a:t>της δίψας ,↑ της ούρησης (</a:t>
            </a:r>
            <a:r>
              <a:rPr lang="en-US" sz="1400" b="1" dirty="0" err="1">
                <a:solidFill>
                  <a:srgbClr val="F5CB17"/>
                </a:solidFill>
              </a:rPr>
              <a:t>Shirretts</a:t>
            </a:r>
            <a:r>
              <a:rPr lang="en-US" sz="1400" b="1" dirty="0">
                <a:solidFill>
                  <a:srgbClr val="F5CB17"/>
                </a:solidFill>
              </a:rPr>
              <a:t> et al.</a:t>
            </a:r>
            <a:r>
              <a:rPr lang="el-GR" sz="1400" b="1" dirty="0">
                <a:solidFill>
                  <a:srgbClr val="F5CB17"/>
                </a:solidFill>
              </a:rPr>
              <a:t>,</a:t>
            </a:r>
            <a:r>
              <a:rPr lang="en-US" sz="1400" b="1" dirty="0">
                <a:solidFill>
                  <a:srgbClr val="F5CB17"/>
                </a:solidFill>
              </a:rPr>
              <a:t> 2004</a:t>
            </a:r>
            <a:r>
              <a:rPr lang="en-US" sz="1400" b="1" dirty="0" smtClean="0">
                <a:solidFill>
                  <a:srgbClr val="F5CB17"/>
                </a:solidFill>
              </a:rPr>
              <a:t>).</a:t>
            </a:r>
            <a:endParaRPr lang="el-GR" sz="1400" b="1" dirty="0">
              <a:solidFill>
                <a:srgbClr val="F5CB17"/>
              </a:solidFill>
            </a:endParaRPr>
          </a:p>
          <a:p>
            <a:pPr algn="just" defTabSz="914400">
              <a:spcBef>
                <a:spcPts val="1000"/>
              </a:spcBef>
            </a:pPr>
            <a:r>
              <a:rPr lang="el-GR" sz="1400" b="1" dirty="0">
                <a:solidFill>
                  <a:srgbClr val="F5CB17"/>
                </a:solidFill>
              </a:rPr>
              <a:t>Ασαφής χρήση συμπληρωμάτων</a:t>
            </a:r>
            <a:r>
              <a:rPr lang="en-US" sz="1400" b="1" dirty="0">
                <a:solidFill>
                  <a:srgbClr val="F5CB17"/>
                </a:solidFill>
              </a:rPr>
              <a:t> </a:t>
            </a:r>
            <a:r>
              <a:rPr lang="el-GR" sz="1400" b="1" dirty="0">
                <a:solidFill>
                  <a:srgbClr val="F5CB17"/>
                </a:solidFill>
              </a:rPr>
              <a:t>Ν</a:t>
            </a:r>
            <a:r>
              <a:rPr lang="en-US" sz="1400" b="1" dirty="0">
                <a:solidFill>
                  <a:srgbClr val="F5CB17"/>
                </a:solidFill>
              </a:rPr>
              <a:t>a+ </a:t>
            </a:r>
            <a:r>
              <a:rPr lang="el-GR" sz="1400" b="1" dirty="0">
                <a:solidFill>
                  <a:srgbClr val="F5CB17"/>
                </a:solidFill>
              </a:rPr>
              <a:t>στη ↓ του ρίσκου </a:t>
            </a:r>
            <a:r>
              <a:rPr lang="el-GR" sz="1400" b="1" dirty="0" err="1">
                <a:solidFill>
                  <a:srgbClr val="F5CB17"/>
                </a:solidFill>
              </a:rPr>
              <a:t>υπονατριαιμίας</a:t>
            </a:r>
            <a:r>
              <a:rPr lang="el-GR" sz="1400" b="1" dirty="0">
                <a:solidFill>
                  <a:srgbClr val="F5CB17"/>
                </a:solidFill>
              </a:rPr>
              <a:t> σε αθλήματα </a:t>
            </a:r>
            <a:r>
              <a:rPr lang="el-GR" sz="1400" b="1" dirty="0" err="1">
                <a:solidFill>
                  <a:srgbClr val="F5CB17"/>
                </a:solidFill>
              </a:rPr>
              <a:t>υπεραντοχής</a:t>
            </a:r>
            <a:r>
              <a:rPr lang="el-GR" sz="1400" b="1" dirty="0">
                <a:solidFill>
                  <a:srgbClr val="F5CB17"/>
                </a:solidFill>
              </a:rPr>
              <a:t>.</a:t>
            </a:r>
            <a:r>
              <a:rPr lang="en-US" sz="1400" b="1" dirty="0">
                <a:solidFill>
                  <a:srgbClr val="F5CB17"/>
                </a:solidFill>
              </a:rPr>
              <a:t> </a:t>
            </a:r>
            <a:endParaRPr lang="el-GR" sz="1400" b="1" dirty="0">
              <a:solidFill>
                <a:srgbClr val="F5CB17"/>
              </a:solidFill>
            </a:endParaRPr>
          </a:p>
          <a:p>
            <a:pPr algn="just" defTabSz="914400">
              <a:spcBef>
                <a:spcPts val="1000"/>
              </a:spcBef>
            </a:pPr>
            <a:r>
              <a:rPr lang="el-GR" sz="1400" b="1" dirty="0">
                <a:solidFill>
                  <a:srgbClr val="F5CB17"/>
                </a:solidFill>
              </a:rPr>
              <a:t>Διαλύματα ενυδάτωσης από το στόμα → θεραπεία ή πρόληψη αφυδάτωσης συσχετιζόμενη με τη διάρροια και γαστρεντερίτιδα.</a:t>
            </a:r>
          </a:p>
        </p:txBody>
      </p:sp>
    </p:spTree>
    <p:extLst>
      <p:ext uri="{BB962C8B-B14F-4D97-AF65-F5344CB8AC3E}">
        <p14:creationId xmlns:p14="http://schemas.microsoft.com/office/powerpoint/2010/main" val="549482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534"/>
          <a:stretch/>
        </p:blipFill>
        <p:spPr bwMode="auto">
          <a:xfrm>
            <a:off x="-36254" y="1432658"/>
            <a:ext cx="4600901" cy="355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1421" y="-9429"/>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474353" y="431914"/>
            <a:ext cx="5113796"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Υγρά Συμπληρώματα Γευμάτων</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2 - Θέση περιεχομένου"/>
          <p:cNvSpPr txBox="1">
            <a:spLocks/>
          </p:cNvSpPr>
          <p:nvPr/>
        </p:nvSpPr>
        <p:spPr>
          <a:xfrm>
            <a:off x="730810" y="1691970"/>
            <a:ext cx="8304007" cy="118753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200000"/>
              </a:lnSpc>
              <a:buNone/>
            </a:pPr>
            <a:r>
              <a:rPr lang="el-GR" sz="2000" b="1" dirty="0" smtClean="0">
                <a:solidFill>
                  <a:schemeClr val="bg1"/>
                </a:solidFill>
              </a:rPr>
              <a:t>Σύσταση </a:t>
            </a:r>
            <a:r>
              <a:rPr lang="el-GR" sz="2000" b="1" dirty="0">
                <a:solidFill>
                  <a:schemeClr val="bg1"/>
                </a:solidFill>
              </a:rPr>
              <a:t>: ↑</a:t>
            </a:r>
            <a:r>
              <a:rPr lang="en-US" sz="2000" b="1" dirty="0">
                <a:solidFill>
                  <a:schemeClr val="bg1"/>
                </a:solidFill>
              </a:rPr>
              <a:t> CHO,</a:t>
            </a:r>
            <a:r>
              <a:rPr lang="el-GR" sz="2000" b="1" dirty="0">
                <a:solidFill>
                  <a:schemeClr val="bg1"/>
                </a:solidFill>
              </a:rPr>
              <a:t> μέτρια </a:t>
            </a:r>
            <a:r>
              <a:rPr lang="en-US" sz="2000" b="1" dirty="0">
                <a:solidFill>
                  <a:schemeClr val="bg1"/>
                </a:solidFill>
              </a:rPr>
              <a:t>PRO,</a:t>
            </a:r>
            <a:r>
              <a:rPr lang="el-GR" sz="2000" b="1" dirty="0">
                <a:solidFill>
                  <a:schemeClr val="bg1"/>
                </a:solidFill>
              </a:rPr>
              <a:t> </a:t>
            </a:r>
            <a:r>
              <a:rPr lang="en-US" sz="2000" b="1" dirty="0">
                <a:solidFill>
                  <a:schemeClr val="bg1"/>
                </a:solidFill>
              </a:rPr>
              <a:t>↓ </a:t>
            </a:r>
            <a:r>
              <a:rPr lang="en-US" sz="2000" b="1" dirty="0">
                <a:solidFill>
                  <a:schemeClr val="bg1"/>
                </a:solidFill>
              </a:rPr>
              <a:t>LIP</a:t>
            </a:r>
            <a:endParaRPr lang="en-US" sz="2000" b="1" dirty="0">
              <a:solidFill>
                <a:schemeClr val="bg1"/>
              </a:solidFill>
            </a:endParaRPr>
          </a:p>
          <a:p>
            <a:pPr marL="0" indent="0" algn="just">
              <a:buNone/>
            </a:pPr>
            <a:r>
              <a:rPr lang="el-GR" sz="2000" b="1" dirty="0">
                <a:solidFill>
                  <a:schemeClr val="bg1"/>
                </a:solidFill>
              </a:rPr>
              <a:t>Πηγή : βιταμινών , μέταλλα , απαραίτητων αμινοξέων</a:t>
            </a:r>
          </a:p>
          <a:p>
            <a:pPr marL="0" indent="0" algn="just">
              <a:lnSpc>
                <a:spcPct val="200000"/>
              </a:lnSpc>
              <a:buNone/>
            </a:pPr>
            <a:endParaRPr lang="en-US" sz="2000" b="1" dirty="0" smtClean="0">
              <a:solidFill>
                <a:schemeClr val="bg1"/>
              </a:solidFill>
            </a:endParaRPr>
          </a:p>
        </p:txBody>
      </p:sp>
      <p:cxnSp>
        <p:nvCxnSpPr>
          <p:cNvPr id="25" name="Straight Connector 48"/>
          <p:cNvCxnSpPr>
            <a:stCxn id="31" idx="2"/>
            <a:endCxn id="54" idx="4"/>
          </p:cNvCxnSpPr>
          <p:nvPr/>
        </p:nvCxnSpPr>
        <p:spPr>
          <a:xfrm flipH="1">
            <a:off x="553372" y="1326611"/>
            <a:ext cx="5074" cy="145036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3" name="Group 49"/>
          <p:cNvGrpSpPr/>
          <p:nvPr/>
        </p:nvGrpSpPr>
        <p:grpSpPr>
          <a:xfrm>
            <a:off x="394433" y="1932901"/>
            <a:ext cx="317878" cy="317878"/>
            <a:chOff x="-592330" y="2994622"/>
            <a:chExt cx="317878" cy="317878"/>
          </a:xfrm>
        </p:grpSpPr>
        <p:sp>
          <p:nvSpPr>
            <p:cNvPr id="3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3" name="Group 64"/>
          <p:cNvGrpSpPr/>
          <p:nvPr/>
        </p:nvGrpSpPr>
        <p:grpSpPr>
          <a:xfrm>
            <a:off x="394433" y="2459098"/>
            <a:ext cx="317878" cy="317878"/>
            <a:chOff x="-592330" y="2994622"/>
            <a:chExt cx="317878" cy="317878"/>
          </a:xfrm>
        </p:grpSpPr>
        <p:sp>
          <p:nvSpPr>
            <p:cNvPr id="5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2" name="Group 19"/>
          <p:cNvGrpSpPr/>
          <p:nvPr/>
        </p:nvGrpSpPr>
        <p:grpSpPr>
          <a:xfrm>
            <a:off x="-36118" y="2952306"/>
            <a:ext cx="9179376" cy="458758"/>
            <a:chOff x="3179791" y="-679158"/>
            <a:chExt cx="7913950" cy="1329397"/>
          </a:xfrm>
        </p:grpSpPr>
        <p:sp>
          <p:nvSpPr>
            <p:cNvPr id="43"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1 - Τίτλος"/>
          <p:cNvSpPr txBox="1">
            <a:spLocks/>
          </p:cNvSpPr>
          <p:nvPr/>
        </p:nvSpPr>
        <p:spPr>
          <a:xfrm>
            <a:off x="2506425" y="2910211"/>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sp>
        <p:nvSpPr>
          <p:cNvPr id="3" name="Ορθογώνιο 2"/>
          <p:cNvSpPr/>
          <p:nvPr/>
        </p:nvSpPr>
        <p:spPr>
          <a:xfrm>
            <a:off x="662174" y="3471459"/>
            <a:ext cx="9231723" cy="1461939"/>
          </a:xfrm>
          <a:prstGeom prst="rect">
            <a:avLst/>
          </a:prstGeom>
        </p:spPr>
        <p:txBody>
          <a:bodyPr wrap="square">
            <a:spAutoFit/>
          </a:bodyPr>
          <a:lstStyle/>
          <a:p>
            <a:pPr algn="just" defTabSz="914400">
              <a:spcBef>
                <a:spcPts val="1000"/>
              </a:spcBef>
            </a:pPr>
            <a:r>
              <a:rPr lang="el-GR" sz="1600" b="1" dirty="0">
                <a:solidFill>
                  <a:schemeClr val="bg1"/>
                </a:solidFill>
              </a:rPr>
              <a:t>↑ την πρόσληψη </a:t>
            </a:r>
            <a:r>
              <a:rPr lang="el-GR" sz="1600" b="1" dirty="0" smtClean="0">
                <a:solidFill>
                  <a:schemeClr val="bg1"/>
                </a:solidFill>
              </a:rPr>
              <a:t>ενέργειας</a:t>
            </a:r>
            <a:endParaRPr lang="el-GR" sz="1600" b="1" dirty="0">
              <a:solidFill>
                <a:schemeClr val="bg1"/>
              </a:solidFill>
            </a:endParaRPr>
          </a:p>
          <a:p>
            <a:pPr algn="just" defTabSz="914400">
              <a:spcBef>
                <a:spcPts val="1000"/>
              </a:spcBef>
            </a:pPr>
            <a:r>
              <a:rPr lang="el-GR" sz="1600" b="1" dirty="0">
                <a:solidFill>
                  <a:schemeClr val="bg1"/>
                </a:solidFill>
              </a:rPr>
              <a:t>Σνακ ανάκτησης μετά την </a:t>
            </a:r>
            <a:r>
              <a:rPr lang="el-GR" sz="1600" b="1" dirty="0" smtClean="0">
                <a:solidFill>
                  <a:schemeClr val="bg1"/>
                </a:solidFill>
              </a:rPr>
              <a:t>άσκηση</a:t>
            </a:r>
            <a:endParaRPr lang="el-GR" sz="1600" b="1" dirty="0">
              <a:solidFill>
                <a:schemeClr val="bg1"/>
              </a:solidFill>
            </a:endParaRPr>
          </a:p>
          <a:p>
            <a:pPr algn="just" defTabSz="914400">
              <a:spcBef>
                <a:spcPts val="1000"/>
              </a:spcBef>
            </a:pPr>
            <a:r>
              <a:rPr lang="el-GR" sz="1600" b="1" dirty="0">
                <a:solidFill>
                  <a:schemeClr val="bg1"/>
                </a:solidFill>
              </a:rPr>
              <a:t>Αναπλήρωση πρόσληψης ενέργειας , θρεπτικών συστατικών , ↓ γαστρεντερικό περιεχόμενο , </a:t>
            </a:r>
            <a:r>
              <a:rPr lang="el-GR" sz="1600" b="1" dirty="0" smtClean="0">
                <a:solidFill>
                  <a:schemeClr val="bg1"/>
                </a:solidFill>
              </a:rPr>
              <a:t>ΔΜΣ</a:t>
            </a:r>
            <a:endParaRPr lang="el-GR" sz="1600" b="1" dirty="0">
              <a:solidFill>
                <a:schemeClr val="bg1"/>
              </a:solidFill>
            </a:endParaRPr>
          </a:p>
          <a:p>
            <a:pPr algn="just" defTabSz="914400">
              <a:spcBef>
                <a:spcPts val="1000"/>
              </a:spcBef>
            </a:pPr>
            <a:r>
              <a:rPr lang="el-GR" sz="1600" b="1" dirty="0">
                <a:solidFill>
                  <a:schemeClr val="bg1"/>
                </a:solidFill>
              </a:rPr>
              <a:t>Φορητά , δεν φθείρονται, εύκολα στην ετοιμασία → συνίστανται για αθλητές που ταξιδεύουν</a:t>
            </a:r>
          </a:p>
        </p:txBody>
      </p:sp>
      <p:grpSp>
        <p:nvGrpSpPr>
          <p:cNvPr id="47" name="Group 49"/>
          <p:cNvGrpSpPr/>
          <p:nvPr/>
        </p:nvGrpSpPr>
        <p:grpSpPr>
          <a:xfrm>
            <a:off x="382974" y="4238750"/>
            <a:ext cx="317878" cy="317878"/>
            <a:chOff x="-592330" y="2994622"/>
            <a:chExt cx="317878" cy="317878"/>
          </a:xfrm>
        </p:grpSpPr>
        <p:sp>
          <p:nvSpPr>
            <p:cNvPr id="4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0" name="Group 64"/>
          <p:cNvGrpSpPr/>
          <p:nvPr/>
        </p:nvGrpSpPr>
        <p:grpSpPr>
          <a:xfrm>
            <a:off x="387008" y="4603128"/>
            <a:ext cx="317878" cy="317878"/>
            <a:chOff x="-592330" y="2994622"/>
            <a:chExt cx="317878" cy="317878"/>
          </a:xfrm>
        </p:grpSpPr>
        <p:sp>
          <p:nvSpPr>
            <p:cNvPr id="5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7" name="Group 49"/>
          <p:cNvGrpSpPr/>
          <p:nvPr/>
        </p:nvGrpSpPr>
        <p:grpSpPr>
          <a:xfrm>
            <a:off x="382974" y="3482245"/>
            <a:ext cx="317878" cy="317878"/>
            <a:chOff x="-592330" y="2994622"/>
            <a:chExt cx="317878" cy="317878"/>
          </a:xfrm>
        </p:grpSpPr>
        <p:sp>
          <p:nvSpPr>
            <p:cNvPr id="5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0" name="Group 64"/>
          <p:cNvGrpSpPr/>
          <p:nvPr/>
        </p:nvGrpSpPr>
        <p:grpSpPr>
          <a:xfrm>
            <a:off x="382974" y="3858314"/>
            <a:ext cx="317878" cy="317878"/>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782408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5109883"/>
          </a:xfrm>
          <a:prstGeom prst="rect">
            <a:avLst/>
          </a:prstGeom>
        </p:spPr>
      </p:pic>
      <p:sp>
        <p:nvSpPr>
          <p:cNvPr id="37" name="Rectangle 4"/>
          <p:cNvSpPr/>
          <p:nvPr/>
        </p:nvSpPr>
        <p:spPr>
          <a:xfrm>
            <a:off x="-7506" y="20886"/>
            <a:ext cx="9158269"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Connector 12"/>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14270" y="332161"/>
            <a:ext cx="9158270" cy="1776327"/>
            <a:chOff x="-7136" y="2635576"/>
            <a:chExt cx="9158270" cy="1776327"/>
          </a:xfrm>
        </p:grpSpPr>
        <p:grpSp>
          <p:nvGrpSpPr>
            <p:cNvPr id="26" name="Group 25"/>
            <p:cNvGrpSpPr/>
            <p:nvPr/>
          </p:nvGrpSpPr>
          <p:grpSpPr>
            <a:xfrm>
              <a:off x="-7136" y="2635576"/>
              <a:ext cx="9158270" cy="1459772"/>
              <a:chOff x="0" y="0"/>
              <a:chExt cx="9151129" cy="1300480"/>
            </a:xfrm>
          </p:grpSpPr>
          <p:sp>
            <p:nvSpPr>
              <p:cNvPr id="27" name="Rectangle 26"/>
              <p:cNvSpPr/>
              <p:nvPr/>
            </p:nvSpPr>
            <p:spPr>
              <a:xfrm>
                <a:off x="7129" y="0"/>
                <a:ext cx="9144000" cy="1300480"/>
              </a:xfrm>
              <a:prstGeom prst="rect">
                <a:avLst/>
              </a:prstGeom>
              <a:solidFill>
                <a:srgbClr val="000000">
                  <a:alpha val="5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1812664" y="3026908"/>
              <a:ext cx="7238462" cy="1384995"/>
            </a:xfrm>
            <a:prstGeom prst="rect">
              <a:avLst/>
            </a:prstGeom>
          </p:spPr>
          <p:txBody>
            <a:bodyPr wrap="square">
              <a:spAutoFit/>
            </a:bodyPr>
            <a:lstStyle/>
            <a:p>
              <a:r>
                <a:rPr lang="el-GR" sz="2800" b="1" dirty="0" smtClean="0">
                  <a:solidFill>
                    <a:schemeClr val="bg1"/>
                  </a:solidFill>
                  <a:latin typeface="Century Gothic" charset="0"/>
                  <a:ea typeface="Century Gothic" charset="0"/>
                  <a:cs typeface="Century Gothic" charset="0"/>
                </a:rPr>
                <a:t>Τα</a:t>
              </a:r>
              <a:r>
                <a:rPr lang="el-GR" sz="2800" b="1" dirty="0">
                  <a:solidFill>
                    <a:schemeClr val="bg1"/>
                  </a:solidFill>
                  <a:latin typeface="Century Gothic" charset="0"/>
                  <a:ea typeface="Century Gothic" charset="0"/>
                  <a:cs typeface="Century Gothic" charset="0"/>
                </a:rPr>
                <a:t>	κίνητρα	των	αθλητών	για	τη	χρήση	</a:t>
              </a:r>
              <a:r>
                <a:rPr lang="el-GR" sz="2800" b="1" dirty="0" smtClean="0">
                  <a:solidFill>
                    <a:srgbClr val="FFD00F"/>
                  </a:solidFill>
                  <a:latin typeface="Century Gothic" charset="0"/>
                  <a:ea typeface="Century Gothic" charset="0"/>
                  <a:cs typeface="Century Gothic" charset="0"/>
                </a:rPr>
                <a:t>συμπληρωμάτων</a:t>
              </a:r>
              <a:r>
                <a:rPr lang="el-GR" sz="2800" b="1" dirty="0" smtClean="0">
                  <a:solidFill>
                    <a:schemeClr val="bg1"/>
                  </a:solidFill>
                  <a:latin typeface="Century Gothic" charset="0"/>
                  <a:ea typeface="Century Gothic" charset="0"/>
                  <a:cs typeface="Century Gothic" charset="0"/>
                </a:rPr>
                <a:t>  περιλαμβάνουν</a:t>
              </a:r>
              <a:endParaRPr lang="el-GR" sz="2800" b="1" dirty="0">
                <a:solidFill>
                  <a:schemeClr val="bg1"/>
                </a:solidFill>
                <a:latin typeface="Century Gothic" charset="0"/>
                <a:ea typeface="Century Gothic" charset="0"/>
                <a:cs typeface="Century Gothic" charset="0"/>
              </a:endParaRPr>
            </a:p>
            <a:p>
              <a:r>
                <a:rPr lang="el-GR" sz="2800" b="1" dirty="0" smtClean="0">
                  <a:solidFill>
                    <a:schemeClr val="bg1"/>
                  </a:solidFill>
                  <a:latin typeface="Century Gothic" charset="0"/>
                  <a:ea typeface="Century Gothic" charset="0"/>
                  <a:cs typeface="Century Gothic" charset="0"/>
                </a:rPr>
                <a:t> </a:t>
              </a:r>
              <a:endParaRPr lang="en-US" sz="2800" b="1" dirty="0">
                <a:solidFill>
                  <a:schemeClr val="bg1"/>
                </a:solidFill>
                <a:latin typeface="Century Gothic" charset="0"/>
                <a:ea typeface="Century Gothic" charset="0"/>
                <a:cs typeface="Century Gothic" charset="0"/>
              </a:endParaRPr>
            </a:p>
          </p:txBody>
        </p:sp>
        <p:pic>
          <p:nvPicPr>
            <p:cNvPr id="30" name="Picture 2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9965" y="2815851"/>
              <a:ext cx="996371" cy="1099222"/>
            </a:xfrm>
            <a:prstGeom prst="rect">
              <a:avLst/>
            </a:prstGeom>
          </p:spPr>
        </p:pic>
      </p:grpSp>
      <p:pic>
        <p:nvPicPr>
          <p:cNvPr id="34" name="Picture 3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4260" y="713652"/>
            <a:ext cx="413512" cy="637295"/>
          </a:xfrm>
          <a:prstGeom prst="rect">
            <a:avLst/>
          </a:prstGeom>
        </p:spPr>
      </p:pic>
      <p:cxnSp>
        <p:nvCxnSpPr>
          <p:cNvPr id="35" name="Straight Connector 34"/>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222197" y="3549694"/>
            <a:ext cx="384633" cy="384633"/>
            <a:chOff x="-592330" y="2994622"/>
            <a:chExt cx="317878" cy="317878"/>
          </a:xfrm>
        </p:grpSpPr>
        <p:sp>
          <p:nvSpPr>
            <p:cNvPr id="18" name="Oval 17"/>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23" name="Group 22"/>
          <p:cNvGrpSpPr/>
          <p:nvPr/>
        </p:nvGrpSpPr>
        <p:grpSpPr>
          <a:xfrm>
            <a:off x="232831" y="2553840"/>
            <a:ext cx="384633" cy="384633"/>
            <a:chOff x="-592330" y="2994622"/>
            <a:chExt cx="317878" cy="317878"/>
          </a:xfrm>
        </p:grpSpPr>
        <p:sp>
          <p:nvSpPr>
            <p:cNvPr id="24" name="Oval 23"/>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1" name="Group 30"/>
          <p:cNvGrpSpPr/>
          <p:nvPr/>
        </p:nvGrpSpPr>
        <p:grpSpPr>
          <a:xfrm>
            <a:off x="256802" y="1945474"/>
            <a:ext cx="384633" cy="384633"/>
            <a:chOff x="-592330" y="2994622"/>
            <a:chExt cx="317878" cy="317878"/>
          </a:xfrm>
        </p:grpSpPr>
        <p:sp>
          <p:nvSpPr>
            <p:cNvPr id="33" name="Oval 32"/>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9"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sp>
        <p:nvSpPr>
          <p:cNvPr id="40" name="Ορθογώνιο 39"/>
          <p:cNvSpPr/>
          <p:nvPr/>
        </p:nvSpPr>
        <p:spPr>
          <a:xfrm>
            <a:off x="641434" y="2011296"/>
            <a:ext cx="8402558" cy="2880276"/>
          </a:xfrm>
          <a:prstGeom prst="rect">
            <a:avLst/>
          </a:prstGeom>
        </p:spPr>
        <p:txBody>
          <a:bodyPr wrap="square">
            <a:spAutoFit/>
          </a:bodyPr>
          <a:lstStyle/>
          <a:p>
            <a:pPr marL="0" lvl="1">
              <a:lnSpc>
                <a:spcPct val="100000"/>
              </a:lnSpc>
              <a:spcBef>
                <a:spcPts val="515"/>
              </a:spcBef>
              <a:buClr>
                <a:srgbClr val="CCB400"/>
              </a:buClr>
              <a:buSzPct val="68750"/>
              <a:tabLst>
                <a:tab pos="553720" algn="l"/>
              </a:tabLst>
            </a:pPr>
            <a:r>
              <a:rPr lang="el-GR" b="1" dirty="0">
                <a:solidFill>
                  <a:srgbClr val="FFFFFF"/>
                </a:solidFill>
                <a:latin typeface="Century Gothic"/>
                <a:cs typeface="Century Gothic"/>
              </a:rPr>
              <a:t>Τ</a:t>
            </a:r>
            <a:r>
              <a:rPr lang="el-GR" b="1" dirty="0" smtClean="0">
                <a:solidFill>
                  <a:srgbClr val="FFFFFF"/>
                </a:solidFill>
                <a:latin typeface="Century Gothic"/>
                <a:cs typeface="Century Gothic"/>
              </a:rPr>
              <a:t>ην άμεση </a:t>
            </a:r>
            <a:r>
              <a:rPr lang="el-GR" b="1" dirty="0">
                <a:solidFill>
                  <a:srgbClr val="FFFFFF"/>
                </a:solidFill>
                <a:latin typeface="Century Gothic"/>
                <a:cs typeface="Century Gothic"/>
              </a:rPr>
              <a:t>ενίσχυση της απόδοσης</a:t>
            </a:r>
          </a:p>
          <a:p>
            <a:pPr marL="0" lvl="1">
              <a:lnSpc>
                <a:spcPct val="250000"/>
              </a:lnSpc>
              <a:spcBef>
                <a:spcPts val="620"/>
              </a:spcBef>
              <a:buClr>
                <a:srgbClr val="CCB400"/>
              </a:buClr>
              <a:buSzPct val="68750"/>
              <a:tabLst>
                <a:tab pos="553720" algn="l"/>
              </a:tabLst>
            </a:pPr>
            <a:r>
              <a:rPr lang="el-GR" b="1" dirty="0" smtClean="0">
                <a:solidFill>
                  <a:srgbClr val="FFFFFF"/>
                </a:solidFill>
                <a:latin typeface="Century Gothic"/>
                <a:cs typeface="Century Gothic"/>
              </a:rPr>
              <a:t>Τη </a:t>
            </a:r>
            <a:r>
              <a:rPr lang="el-GR" b="1" dirty="0">
                <a:solidFill>
                  <a:srgbClr val="FFFFFF"/>
                </a:solidFill>
                <a:latin typeface="Century Gothic"/>
                <a:cs typeface="Century Gothic"/>
              </a:rPr>
              <a:t>βελτίωση ή διατήρηση της υγείας</a:t>
            </a:r>
          </a:p>
          <a:p>
            <a:pPr marL="0" lvl="1">
              <a:lnSpc>
                <a:spcPct val="100000"/>
              </a:lnSpc>
              <a:spcBef>
                <a:spcPts val="520"/>
              </a:spcBef>
              <a:buClr>
                <a:srgbClr val="CCB400"/>
              </a:buClr>
              <a:buSzPct val="68750"/>
              <a:tabLst>
                <a:tab pos="553720" algn="l"/>
              </a:tabLst>
            </a:pPr>
            <a:r>
              <a:rPr lang="el-GR" b="1" dirty="0">
                <a:solidFill>
                  <a:srgbClr val="FFFFFF"/>
                </a:solidFill>
                <a:latin typeface="Century Gothic"/>
                <a:cs typeface="Century Gothic"/>
              </a:rPr>
              <a:t>Τ</a:t>
            </a:r>
            <a:r>
              <a:rPr lang="el-GR" b="1" dirty="0" smtClean="0">
                <a:solidFill>
                  <a:srgbClr val="FFFFFF"/>
                </a:solidFill>
                <a:latin typeface="Century Gothic"/>
                <a:cs typeface="Century Gothic"/>
              </a:rPr>
              <a:t>η </a:t>
            </a:r>
            <a:r>
              <a:rPr lang="el-GR" b="1" dirty="0">
                <a:solidFill>
                  <a:srgbClr val="FFFFFF"/>
                </a:solidFill>
                <a:latin typeface="Century Gothic"/>
                <a:cs typeface="Century Gothic"/>
              </a:rPr>
              <a:t>διαχείριση ανεπάρκειας </a:t>
            </a:r>
            <a:r>
              <a:rPr lang="el-GR" b="1" dirty="0" smtClean="0">
                <a:solidFill>
                  <a:srgbClr val="FFFFFF"/>
                </a:solidFill>
                <a:latin typeface="Century Gothic"/>
                <a:cs typeface="Century Gothic"/>
              </a:rPr>
              <a:t>µ</a:t>
            </a:r>
            <a:r>
              <a:rPr lang="el-GR" b="1" dirty="0" err="1" smtClean="0">
                <a:solidFill>
                  <a:srgbClr val="FFFFFF"/>
                </a:solidFill>
                <a:latin typeface="Century Gothic"/>
                <a:cs typeface="Century Gothic"/>
              </a:rPr>
              <a:t>ικροσυστατικών</a:t>
            </a:r>
            <a:endParaRPr lang="el-GR" b="1" dirty="0" smtClean="0">
              <a:solidFill>
                <a:srgbClr val="FFFFFF"/>
              </a:solidFill>
              <a:latin typeface="Century Gothic"/>
              <a:cs typeface="Century Gothic"/>
            </a:endParaRPr>
          </a:p>
          <a:p>
            <a:pPr marL="0" marR="6985" lvl="1">
              <a:lnSpc>
                <a:spcPct val="150000"/>
              </a:lnSpc>
              <a:spcBef>
                <a:spcPts val="635"/>
              </a:spcBef>
              <a:buClr>
                <a:srgbClr val="CCB400"/>
              </a:buClr>
              <a:buSzPct val="68750"/>
              <a:tabLst>
                <a:tab pos="553720" algn="l"/>
              </a:tabLst>
            </a:pPr>
            <a:r>
              <a:rPr lang="el-GR" b="1" dirty="0" smtClean="0">
                <a:solidFill>
                  <a:srgbClr val="FFFFFF"/>
                </a:solidFill>
                <a:latin typeface="Century Gothic"/>
                <a:cs typeface="Century Gothic"/>
              </a:rPr>
              <a:t>Την </a:t>
            </a:r>
            <a:r>
              <a:rPr lang="el-GR" b="1" dirty="0">
                <a:solidFill>
                  <a:srgbClr val="FFFFFF"/>
                </a:solidFill>
                <a:latin typeface="Century Gothic"/>
                <a:cs typeface="Century Gothic"/>
              </a:rPr>
              <a:t>κάλυψη ενεργειακών και µ</a:t>
            </a:r>
            <a:r>
              <a:rPr lang="el-GR" b="1" dirty="0" err="1">
                <a:solidFill>
                  <a:srgbClr val="FFFFFF"/>
                </a:solidFill>
                <a:latin typeface="Century Gothic"/>
                <a:cs typeface="Century Gothic"/>
              </a:rPr>
              <a:t>ακροθρεπτικών</a:t>
            </a:r>
            <a:r>
              <a:rPr lang="el-GR" b="1" dirty="0">
                <a:solidFill>
                  <a:srgbClr val="FFFFFF"/>
                </a:solidFill>
                <a:latin typeface="Century Gothic"/>
                <a:cs typeface="Century Gothic"/>
              </a:rPr>
              <a:t> αναγκών  που µ</a:t>
            </a:r>
            <a:r>
              <a:rPr lang="el-GR" b="1" dirty="0" err="1">
                <a:solidFill>
                  <a:srgbClr val="FFFFFF"/>
                </a:solidFill>
                <a:latin typeface="Century Gothic"/>
                <a:cs typeface="Century Gothic"/>
              </a:rPr>
              <a:t>πορεί</a:t>
            </a:r>
            <a:r>
              <a:rPr lang="el-GR" b="1" dirty="0">
                <a:solidFill>
                  <a:srgbClr val="FFFFFF"/>
                </a:solidFill>
                <a:latin typeface="Century Gothic"/>
                <a:cs typeface="Century Gothic"/>
              </a:rPr>
              <a:t> να είναι δύσκολο να επιτευχθούν µόνο µε την  πρόσληψη </a:t>
            </a:r>
            <a:r>
              <a:rPr lang="el-GR" b="1" dirty="0" smtClean="0">
                <a:solidFill>
                  <a:srgbClr val="FFFFFF"/>
                </a:solidFill>
                <a:latin typeface="Century Gothic"/>
                <a:cs typeface="Century Gothic"/>
              </a:rPr>
              <a:t>τροφής</a:t>
            </a:r>
          </a:p>
          <a:p>
            <a:pPr marL="0" marR="12065" lvl="1">
              <a:lnSpc>
                <a:spcPct val="150000"/>
              </a:lnSpc>
              <a:spcBef>
                <a:spcPts val="555"/>
              </a:spcBef>
              <a:buClr>
                <a:srgbClr val="CCB400"/>
              </a:buClr>
              <a:buSzPct val="68750"/>
              <a:tabLst>
                <a:tab pos="553720" algn="l"/>
              </a:tabLst>
            </a:pPr>
            <a:r>
              <a:rPr lang="el-GR" b="1" dirty="0" smtClean="0">
                <a:solidFill>
                  <a:srgbClr val="FFFFFF"/>
                </a:solidFill>
                <a:latin typeface="Century Gothic"/>
                <a:cs typeface="Century Gothic"/>
              </a:rPr>
              <a:t>Γιατί </a:t>
            </a:r>
            <a:r>
              <a:rPr lang="el-GR" b="1" dirty="0">
                <a:solidFill>
                  <a:srgbClr val="FFFFFF"/>
                </a:solidFill>
                <a:latin typeface="Century Gothic"/>
                <a:cs typeface="Century Gothic"/>
              </a:rPr>
              <a:t>ξέρουν/πιστεύουν ότι άλλοι αθλητές/</a:t>
            </a:r>
            <a:r>
              <a:rPr lang="el-GR" b="1" dirty="0" err="1">
                <a:solidFill>
                  <a:srgbClr val="FFFFFF"/>
                </a:solidFill>
                <a:latin typeface="Century Gothic"/>
                <a:cs typeface="Century Gothic"/>
              </a:rPr>
              <a:t>αντιπάλοι</a:t>
            </a:r>
            <a:r>
              <a:rPr lang="el-GR" b="1" dirty="0">
                <a:solidFill>
                  <a:srgbClr val="FFFFFF"/>
                </a:solidFill>
                <a:latin typeface="Century Gothic"/>
                <a:cs typeface="Century Gothic"/>
              </a:rPr>
              <a:t> τα  </a:t>
            </a:r>
            <a:r>
              <a:rPr lang="el-GR" b="1" dirty="0" err="1">
                <a:solidFill>
                  <a:srgbClr val="FFFFFF"/>
                </a:solidFill>
                <a:latin typeface="Century Gothic"/>
                <a:cs typeface="Century Gothic"/>
              </a:rPr>
              <a:t>χρησιµοποιούν</a:t>
            </a:r>
            <a:endParaRPr lang="el-GR" b="1" dirty="0">
              <a:solidFill>
                <a:srgbClr val="FFFFFF"/>
              </a:solidFill>
              <a:latin typeface="Century Gothic"/>
              <a:cs typeface="Century Gothic"/>
            </a:endParaRPr>
          </a:p>
        </p:txBody>
      </p:sp>
      <p:grpSp>
        <p:nvGrpSpPr>
          <p:cNvPr id="41" name="Group 15"/>
          <p:cNvGrpSpPr/>
          <p:nvPr/>
        </p:nvGrpSpPr>
        <p:grpSpPr>
          <a:xfrm>
            <a:off x="192913" y="4393210"/>
            <a:ext cx="384633" cy="384633"/>
            <a:chOff x="-592330" y="2994622"/>
            <a:chExt cx="317878" cy="317878"/>
          </a:xfrm>
        </p:grpSpPr>
        <p:sp>
          <p:nvSpPr>
            <p:cNvPr id="42" name="Oval 17"/>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4" name="Group 15"/>
          <p:cNvGrpSpPr/>
          <p:nvPr/>
        </p:nvGrpSpPr>
        <p:grpSpPr>
          <a:xfrm>
            <a:off x="222196" y="3066801"/>
            <a:ext cx="384633" cy="384633"/>
            <a:chOff x="-592330" y="2994622"/>
            <a:chExt cx="317878" cy="317878"/>
          </a:xfrm>
        </p:grpSpPr>
        <p:sp>
          <p:nvSpPr>
            <p:cNvPr id="45" name="Oval 17"/>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500114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534"/>
          <a:stretch/>
        </p:blipFill>
        <p:spPr bwMode="auto">
          <a:xfrm>
            <a:off x="-36254" y="1432658"/>
            <a:ext cx="4600901" cy="355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1421" y="-9429"/>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474353" y="431914"/>
            <a:ext cx="5113796"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Υγρά Συμπληρώματα Γευμάτων</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61" idx="4"/>
          </p:cNvCxnSpPr>
          <p:nvPr/>
        </p:nvCxnSpPr>
        <p:spPr>
          <a:xfrm flipH="1">
            <a:off x="541913" y="1326611"/>
            <a:ext cx="16533" cy="284958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3" name="Group 64"/>
          <p:cNvGrpSpPr/>
          <p:nvPr/>
        </p:nvGrpSpPr>
        <p:grpSpPr>
          <a:xfrm>
            <a:off x="394433" y="2991370"/>
            <a:ext cx="317878" cy="317878"/>
            <a:chOff x="-592330" y="2994622"/>
            <a:chExt cx="317878" cy="317878"/>
          </a:xfrm>
        </p:grpSpPr>
        <p:sp>
          <p:nvSpPr>
            <p:cNvPr id="5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7" name="Group 49"/>
          <p:cNvGrpSpPr/>
          <p:nvPr/>
        </p:nvGrpSpPr>
        <p:grpSpPr>
          <a:xfrm>
            <a:off x="382974" y="3441301"/>
            <a:ext cx="317878" cy="317878"/>
            <a:chOff x="-592330" y="2994622"/>
            <a:chExt cx="317878" cy="317878"/>
          </a:xfrm>
        </p:grpSpPr>
        <p:sp>
          <p:nvSpPr>
            <p:cNvPr id="5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0" name="Group 64"/>
          <p:cNvGrpSpPr/>
          <p:nvPr/>
        </p:nvGrpSpPr>
        <p:grpSpPr>
          <a:xfrm>
            <a:off x="382974" y="3858314"/>
            <a:ext cx="317878" cy="317878"/>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2" name="Ορθογώνιο 1"/>
          <p:cNvSpPr/>
          <p:nvPr/>
        </p:nvSpPr>
        <p:spPr>
          <a:xfrm>
            <a:off x="711346" y="3002924"/>
            <a:ext cx="7777068" cy="1272143"/>
          </a:xfrm>
          <a:prstGeom prst="rect">
            <a:avLst/>
          </a:prstGeom>
        </p:spPr>
        <p:txBody>
          <a:bodyPr wrap="square">
            <a:spAutoFit/>
          </a:bodyPr>
          <a:lstStyle/>
          <a:p>
            <a:pPr algn="just" defTabSz="914400">
              <a:spcBef>
                <a:spcPts val="1000"/>
              </a:spcBef>
            </a:pPr>
            <a:r>
              <a:rPr lang="el-GR" sz="2000" b="1" dirty="0">
                <a:solidFill>
                  <a:schemeClr val="bg1"/>
                </a:solidFill>
              </a:rPr>
              <a:t>Ακατάλληλη χρήση σαν αντικατάσταση του </a:t>
            </a:r>
            <a:r>
              <a:rPr lang="el-GR" sz="2000" b="1" dirty="0" smtClean="0">
                <a:solidFill>
                  <a:schemeClr val="bg1"/>
                </a:solidFill>
              </a:rPr>
              <a:t>φαγητού</a:t>
            </a:r>
            <a:endParaRPr lang="el-GR" sz="2000" b="1" dirty="0">
              <a:solidFill>
                <a:schemeClr val="bg1"/>
              </a:solidFill>
            </a:endParaRPr>
          </a:p>
          <a:p>
            <a:pPr algn="just" defTabSz="914400">
              <a:spcBef>
                <a:spcPts val="1000"/>
              </a:spcBef>
            </a:pPr>
            <a:r>
              <a:rPr lang="el-GR" sz="2000" b="1" dirty="0">
                <a:solidFill>
                  <a:schemeClr val="bg1"/>
                </a:solidFill>
              </a:rPr>
              <a:t>Υπερκατανάλωση: ↑ πρόσληψη ενέργειας → ↑ πρόσληψης </a:t>
            </a:r>
            <a:r>
              <a:rPr lang="el-GR" sz="2000" b="1" dirty="0" smtClean="0">
                <a:solidFill>
                  <a:schemeClr val="bg1"/>
                </a:solidFill>
              </a:rPr>
              <a:t>βάρους</a:t>
            </a:r>
            <a:endParaRPr lang="el-GR" sz="2000" b="1" dirty="0">
              <a:solidFill>
                <a:schemeClr val="bg1"/>
              </a:solidFill>
            </a:endParaRPr>
          </a:p>
          <a:p>
            <a:pPr algn="just" defTabSz="914400">
              <a:spcBef>
                <a:spcPts val="1000"/>
              </a:spcBef>
            </a:pPr>
            <a:r>
              <a:rPr lang="el-GR" sz="2000" b="1" dirty="0">
                <a:solidFill>
                  <a:schemeClr val="bg1"/>
                </a:solidFill>
              </a:rPr>
              <a:t>Αναποτελεσματικά σε αθλητές με περιορισμένη διαιτητική πρόσληψη</a:t>
            </a:r>
          </a:p>
        </p:txBody>
      </p:sp>
      <p:grpSp>
        <p:nvGrpSpPr>
          <p:cNvPr id="64" name="Group 19"/>
          <p:cNvGrpSpPr/>
          <p:nvPr/>
        </p:nvGrpSpPr>
        <p:grpSpPr>
          <a:xfrm>
            <a:off x="0" y="2250779"/>
            <a:ext cx="9179376" cy="458758"/>
            <a:chOff x="3179791" y="-679158"/>
            <a:chExt cx="7913950" cy="1329397"/>
          </a:xfrm>
        </p:grpSpPr>
        <p:sp>
          <p:nvSpPr>
            <p:cNvPr id="65"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33"/>
          <p:cNvSpPr/>
          <p:nvPr/>
        </p:nvSpPr>
        <p:spPr>
          <a:xfrm flipH="1">
            <a:off x="2367441" y="2208426"/>
            <a:ext cx="5113796"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Ανησυχίες Χρήσης</a:t>
            </a:r>
            <a:endParaRPr lang="en-US" sz="24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136359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654" y="1443715"/>
            <a:ext cx="5901487" cy="367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0" y="18455"/>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474353" y="431914"/>
            <a:ext cx="5113796"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Αθλητικές Μπάρες</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54" idx="4"/>
          </p:cNvCxnSpPr>
          <p:nvPr/>
        </p:nvCxnSpPr>
        <p:spPr>
          <a:xfrm flipH="1">
            <a:off x="553372" y="1326611"/>
            <a:ext cx="5074" cy="145036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3" name="Group 49"/>
          <p:cNvGrpSpPr/>
          <p:nvPr/>
        </p:nvGrpSpPr>
        <p:grpSpPr>
          <a:xfrm>
            <a:off x="380785" y="2028437"/>
            <a:ext cx="317878" cy="317878"/>
            <a:chOff x="-592330" y="2994622"/>
            <a:chExt cx="317878" cy="317878"/>
          </a:xfrm>
        </p:grpSpPr>
        <p:sp>
          <p:nvSpPr>
            <p:cNvPr id="3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3" name="Group 64"/>
          <p:cNvGrpSpPr/>
          <p:nvPr/>
        </p:nvGrpSpPr>
        <p:grpSpPr>
          <a:xfrm>
            <a:off x="394433" y="2459098"/>
            <a:ext cx="317878" cy="317878"/>
            <a:chOff x="-592330" y="2994622"/>
            <a:chExt cx="317878" cy="317878"/>
          </a:xfrm>
        </p:grpSpPr>
        <p:sp>
          <p:nvSpPr>
            <p:cNvPr id="5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2" name="Group 19"/>
          <p:cNvGrpSpPr/>
          <p:nvPr/>
        </p:nvGrpSpPr>
        <p:grpSpPr>
          <a:xfrm>
            <a:off x="-36118" y="2952306"/>
            <a:ext cx="9179376" cy="458758"/>
            <a:chOff x="3179791" y="-679158"/>
            <a:chExt cx="7913950" cy="1329397"/>
          </a:xfrm>
        </p:grpSpPr>
        <p:sp>
          <p:nvSpPr>
            <p:cNvPr id="43"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1 - Τίτλος"/>
          <p:cNvSpPr txBox="1">
            <a:spLocks/>
          </p:cNvSpPr>
          <p:nvPr/>
        </p:nvSpPr>
        <p:spPr>
          <a:xfrm>
            <a:off x="2506425" y="2910211"/>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grpSp>
        <p:nvGrpSpPr>
          <p:cNvPr id="47" name="Group 49"/>
          <p:cNvGrpSpPr/>
          <p:nvPr/>
        </p:nvGrpSpPr>
        <p:grpSpPr>
          <a:xfrm>
            <a:off x="382974" y="4238750"/>
            <a:ext cx="317878" cy="317878"/>
            <a:chOff x="-592330" y="2994622"/>
            <a:chExt cx="317878" cy="317878"/>
          </a:xfrm>
        </p:grpSpPr>
        <p:sp>
          <p:nvSpPr>
            <p:cNvPr id="4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0" name="Group 64"/>
          <p:cNvGrpSpPr/>
          <p:nvPr/>
        </p:nvGrpSpPr>
        <p:grpSpPr>
          <a:xfrm>
            <a:off x="387008" y="4603128"/>
            <a:ext cx="317878" cy="317878"/>
            <a:chOff x="-592330" y="2994622"/>
            <a:chExt cx="317878" cy="317878"/>
          </a:xfrm>
        </p:grpSpPr>
        <p:sp>
          <p:nvSpPr>
            <p:cNvPr id="5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7" name="Group 49"/>
          <p:cNvGrpSpPr/>
          <p:nvPr/>
        </p:nvGrpSpPr>
        <p:grpSpPr>
          <a:xfrm>
            <a:off x="382974" y="3482245"/>
            <a:ext cx="317878" cy="317878"/>
            <a:chOff x="-592330" y="2994622"/>
            <a:chExt cx="317878" cy="317878"/>
          </a:xfrm>
        </p:grpSpPr>
        <p:sp>
          <p:nvSpPr>
            <p:cNvPr id="5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0" name="Group 64"/>
          <p:cNvGrpSpPr/>
          <p:nvPr/>
        </p:nvGrpSpPr>
        <p:grpSpPr>
          <a:xfrm>
            <a:off x="382974" y="3858314"/>
            <a:ext cx="317878" cy="317878"/>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2" name="Ορθογώνιο 1"/>
          <p:cNvSpPr/>
          <p:nvPr/>
        </p:nvSpPr>
        <p:spPr>
          <a:xfrm>
            <a:off x="700851" y="1586663"/>
            <a:ext cx="8265727" cy="1272143"/>
          </a:xfrm>
          <a:prstGeom prst="rect">
            <a:avLst/>
          </a:prstGeom>
        </p:spPr>
        <p:txBody>
          <a:bodyPr wrap="square">
            <a:spAutoFit/>
          </a:bodyPr>
          <a:lstStyle/>
          <a:p>
            <a:pPr algn="just" defTabSz="914400">
              <a:spcBef>
                <a:spcPts val="1000"/>
              </a:spcBef>
            </a:pPr>
            <a:r>
              <a:rPr lang="el-GR" sz="2000" b="1" dirty="0">
                <a:solidFill>
                  <a:schemeClr val="bg1"/>
                </a:solidFill>
              </a:rPr>
              <a:t>Πηγή : </a:t>
            </a:r>
            <a:r>
              <a:rPr lang="en-US" sz="2000" b="1" dirty="0">
                <a:solidFill>
                  <a:schemeClr val="bg1"/>
                </a:solidFill>
              </a:rPr>
              <a:t>CHO</a:t>
            </a:r>
            <a:r>
              <a:rPr lang="el-GR" sz="2000" b="1" dirty="0">
                <a:solidFill>
                  <a:schemeClr val="bg1"/>
                </a:solidFill>
              </a:rPr>
              <a:t>,</a:t>
            </a:r>
            <a:r>
              <a:rPr lang="en-US" sz="2000" b="1" dirty="0">
                <a:solidFill>
                  <a:schemeClr val="bg1"/>
                </a:solidFill>
              </a:rPr>
              <a:t>PRO </a:t>
            </a:r>
            <a:r>
              <a:rPr lang="el-GR" sz="2000" b="1" dirty="0">
                <a:solidFill>
                  <a:schemeClr val="bg1"/>
                </a:solidFill>
              </a:rPr>
              <a:t>και </a:t>
            </a:r>
            <a:r>
              <a:rPr lang="en-US" sz="2000" b="1" dirty="0">
                <a:solidFill>
                  <a:schemeClr val="bg1"/>
                </a:solidFill>
              </a:rPr>
              <a:t>↓ LIP</a:t>
            </a:r>
            <a:r>
              <a:rPr lang="el-GR" sz="2000" b="1" dirty="0">
                <a:solidFill>
                  <a:schemeClr val="bg1"/>
                </a:solidFill>
              </a:rPr>
              <a:t>,  φυτικές </a:t>
            </a:r>
            <a:r>
              <a:rPr lang="el-GR" sz="2000" b="1" dirty="0" smtClean="0">
                <a:solidFill>
                  <a:schemeClr val="bg1"/>
                </a:solidFill>
              </a:rPr>
              <a:t>ίνες</a:t>
            </a:r>
          </a:p>
          <a:p>
            <a:pPr algn="just" defTabSz="914400">
              <a:spcBef>
                <a:spcPts val="1000"/>
              </a:spcBef>
            </a:pPr>
            <a:r>
              <a:rPr lang="el-GR" sz="2000" b="1" dirty="0" smtClean="0">
                <a:solidFill>
                  <a:schemeClr val="bg1"/>
                </a:solidFill>
              </a:rPr>
              <a:t>Παρέχουν </a:t>
            </a:r>
            <a:r>
              <a:rPr lang="el-GR" sz="2000" b="1" dirty="0">
                <a:solidFill>
                  <a:schemeClr val="bg1"/>
                </a:solidFill>
              </a:rPr>
              <a:t>ενέργεια, </a:t>
            </a:r>
            <a:r>
              <a:rPr lang="el-GR" sz="2000" b="1" dirty="0" err="1" smtClean="0">
                <a:solidFill>
                  <a:schemeClr val="bg1"/>
                </a:solidFill>
              </a:rPr>
              <a:t>μακροθρεπτικά</a:t>
            </a:r>
            <a:r>
              <a:rPr lang="el-GR" sz="2000" b="1" dirty="0" smtClean="0">
                <a:solidFill>
                  <a:schemeClr val="bg1"/>
                </a:solidFill>
              </a:rPr>
              <a:t>  και </a:t>
            </a:r>
            <a:r>
              <a:rPr lang="el-GR" sz="2000" b="1" dirty="0" err="1" smtClean="0">
                <a:solidFill>
                  <a:schemeClr val="bg1"/>
                </a:solidFill>
              </a:rPr>
              <a:t>μικροθρεπτικά</a:t>
            </a:r>
            <a:r>
              <a:rPr lang="el-GR" sz="2000" b="1" dirty="0" smtClean="0">
                <a:solidFill>
                  <a:schemeClr val="bg1"/>
                </a:solidFill>
              </a:rPr>
              <a:t> συστατικά</a:t>
            </a:r>
            <a:endParaRPr lang="el-GR" sz="2000" b="1" dirty="0">
              <a:solidFill>
                <a:schemeClr val="bg1"/>
              </a:solidFill>
            </a:endParaRPr>
          </a:p>
          <a:p>
            <a:pPr algn="just" defTabSz="914400">
              <a:spcBef>
                <a:spcPts val="1000"/>
              </a:spcBef>
            </a:pPr>
            <a:r>
              <a:rPr lang="el-GR" sz="2000" b="1" dirty="0">
                <a:solidFill>
                  <a:schemeClr val="bg1"/>
                </a:solidFill>
              </a:rPr>
              <a:t>Ικανοποιούν την πείνα</a:t>
            </a:r>
          </a:p>
        </p:txBody>
      </p:sp>
      <p:grpSp>
        <p:nvGrpSpPr>
          <p:cNvPr id="63" name="Group 49"/>
          <p:cNvGrpSpPr/>
          <p:nvPr/>
        </p:nvGrpSpPr>
        <p:grpSpPr>
          <a:xfrm>
            <a:off x="396705" y="1580325"/>
            <a:ext cx="317878" cy="317878"/>
            <a:chOff x="-592330" y="2994622"/>
            <a:chExt cx="317878" cy="317878"/>
          </a:xfrm>
        </p:grpSpPr>
        <p:sp>
          <p:nvSpPr>
            <p:cNvPr id="6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 name="Ορθογώνιο 3"/>
          <p:cNvSpPr/>
          <p:nvPr/>
        </p:nvSpPr>
        <p:spPr>
          <a:xfrm>
            <a:off x="716414" y="3491656"/>
            <a:ext cx="8304011" cy="1461939"/>
          </a:xfrm>
          <a:prstGeom prst="rect">
            <a:avLst/>
          </a:prstGeom>
        </p:spPr>
        <p:txBody>
          <a:bodyPr wrap="square">
            <a:spAutoFit/>
          </a:bodyPr>
          <a:lstStyle/>
          <a:p>
            <a:pPr algn="just" defTabSz="914400">
              <a:spcBef>
                <a:spcPts val="1000"/>
              </a:spcBef>
            </a:pPr>
            <a:r>
              <a:rPr lang="el-GR" sz="1600" b="1" dirty="0">
                <a:solidFill>
                  <a:schemeClr val="bg1"/>
                </a:solidFill>
              </a:rPr>
              <a:t>Πηγή ενέργειας σε παρατεταμένα αγωνίσματα</a:t>
            </a:r>
          </a:p>
          <a:p>
            <a:pPr algn="just" defTabSz="914400">
              <a:spcBef>
                <a:spcPts val="1000"/>
              </a:spcBef>
            </a:pPr>
            <a:r>
              <a:rPr lang="el-GR" sz="1600" b="1" dirty="0" smtClean="0">
                <a:solidFill>
                  <a:schemeClr val="bg1"/>
                </a:solidFill>
              </a:rPr>
              <a:t>Παροχή </a:t>
            </a:r>
            <a:r>
              <a:rPr lang="en-US" sz="1600" b="1" dirty="0">
                <a:solidFill>
                  <a:schemeClr val="bg1"/>
                </a:solidFill>
              </a:rPr>
              <a:t>CHO</a:t>
            </a:r>
            <a:r>
              <a:rPr lang="el-GR" sz="1600" b="1" dirty="0">
                <a:solidFill>
                  <a:schemeClr val="bg1"/>
                </a:solidFill>
              </a:rPr>
              <a:t> και ενέργειας σε διατροφή ↑ ενεργειακού περιεχομένου</a:t>
            </a:r>
          </a:p>
          <a:p>
            <a:pPr algn="just" defTabSz="914400">
              <a:spcBef>
                <a:spcPts val="1000"/>
              </a:spcBef>
            </a:pPr>
            <a:r>
              <a:rPr lang="el-GR" sz="1600" b="1" dirty="0" smtClean="0">
                <a:solidFill>
                  <a:schemeClr val="bg1"/>
                </a:solidFill>
              </a:rPr>
              <a:t>Μέρος </a:t>
            </a:r>
            <a:r>
              <a:rPr lang="el-GR" sz="1600" b="1" dirty="0">
                <a:solidFill>
                  <a:schemeClr val="bg1"/>
                </a:solidFill>
              </a:rPr>
              <a:t>προ αγωνιστικού γεύματος σε αθλητές ↑ κινδύνου για γαστρεντερικά </a:t>
            </a:r>
            <a:r>
              <a:rPr lang="el-GR" sz="1600" b="1" dirty="0" smtClean="0">
                <a:solidFill>
                  <a:schemeClr val="bg1"/>
                </a:solidFill>
              </a:rPr>
              <a:t>προβλήματα</a:t>
            </a:r>
            <a:endParaRPr lang="el-GR" sz="1600" b="1" dirty="0">
              <a:solidFill>
                <a:schemeClr val="bg1"/>
              </a:solidFill>
            </a:endParaRPr>
          </a:p>
          <a:p>
            <a:pPr algn="just" defTabSz="914400">
              <a:spcBef>
                <a:spcPts val="1000"/>
              </a:spcBef>
            </a:pPr>
            <a:r>
              <a:rPr lang="el-GR" sz="1600" b="1" dirty="0">
                <a:solidFill>
                  <a:schemeClr val="bg1"/>
                </a:solidFill>
              </a:rPr>
              <a:t>Φορητά , μη φθαρτά- σνακ για αθλητές που ταξιδεύουν</a:t>
            </a:r>
          </a:p>
        </p:txBody>
      </p:sp>
    </p:spTree>
    <p:extLst>
      <p:ext uri="{BB962C8B-B14F-4D97-AF65-F5344CB8AC3E}">
        <p14:creationId xmlns:p14="http://schemas.microsoft.com/office/powerpoint/2010/main" val="4037262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03" r="-1903" b="50307"/>
          <a:stretch/>
        </p:blipFill>
        <p:spPr bwMode="auto">
          <a:xfrm>
            <a:off x="-8822" y="1471309"/>
            <a:ext cx="5304154" cy="362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4717" y="71771"/>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474353" y="431914"/>
            <a:ext cx="5113796"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Αθλητικά </a:t>
            </a:r>
            <a:r>
              <a:rPr lang="el-GR" sz="2400" b="1" dirty="0" err="1" smtClean="0">
                <a:solidFill>
                  <a:schemeClr val="bg1"/>
                </a:solidFill>
                <a:latin typeface="Century Gothic" charset="0"/>
                <a:ea typeface="Century Gothic" charset="0"/>
                <a:cs typeface="Century Gothic" charset="0"/>
              </a:rPr>
              <a:t>τζέλ</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54" idx="4"/>
          </p:cNvCxnSpPr>
          <p:nvPr/>
        </p:nvCxnSpPr>
        <p:spPr>
          <a:xfrm flipH="1">
            <a:off x="553372" y="1326611"/>
            <a:ext cx="5074" cy="145036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3" name="Group 49"/>
          <p:cNvGrpSpPr/>
          <p:nvPr/>
        </p:nvGrpSpPr>
        <p:grpSpPr>
          <a:xfrm>
            <a:off x="380785" y="2028437"/>
            <a:ext cx="317878" cy="317878"/>
            <a:chOff x="-592330" y="2994622"/>
            <a:chExt cx="317878" cy="317878"/>
          </a:xfrm>
        </p:grpSpPr>
        <p:sp>
          <p:nvSpPr>
            <p:cNvPr id="3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3" name="Group 64"/>
          <p:cNvGrpSpPr/>
          <p:nvPr/>
        </p:nvGrpSpPr>
        <p:grpSpPr>
          <a:xfrm>
            <a:off x="394433" y="2459098"/>
            <a:ext cx="317878" cy="317878"/>
            <a:chOff x="-592330" y="2994622"/>
            <a:chExt cx="317878" cy="317878"/>
          </a:xfrm>
        </p:grpSpPr>
        <p:sp>
          <p:nvSpPr>
            <p:cNvPr id="5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2" name="Group 19"/>
          <p:cNvGrpSpPr/>
          <p:nvPr/>
        </p:nvGrpSpPr>
        <p:grpSpPr>
          <a:xfrm>
            <a:off x="-36118" y="2952306"/>
            <a:ext cx="9179376" cy="458758"/>
            <a:chOff x="3179791" y="-679158"/>
            <a:chExt cx="7913950" cy="1329397"/>
          </a:xfrm>
        </p:grpSpPr>
        <p:sp>
          <p:nvSpPr>
            <p:cNvPr id="43"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1 - Τίτλος"/>
          <p:cNvSpPr txBox="1">
            <a:spLocks/>
          </p:cNvSpPr>
          <p:nvPr/>
        </p:nvSpPr>
        <p:spPr>
          <a:xfrm>
            <a:off x="2506425" y="2910211"/>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a:solidFill>
                  <a:schemeClr val="bg1"/>
                </a:solidFill>
                <a:latin typeface="Century Gothic" charset="0"/>
                <a:ea typeface="Century Gothic" charset="0"/>
                <a:cs typeface="Century Gothic" charset="0"/>
              </a:rPr>
              <a:t>Πιθανή Χρήση</a:t>
            </a:r>
          </a:p>
        </p:txBody>
      </p:sp>
      <p:grpSp>
        <p:nvGrpSpPr>
          <p:cNvPr id="47" name="Group 49"/>
          <p:cNvGrpSpPr/>
          <p:nvPr/>
        </p:nvGrpSpPr>
        <p:grpSpPr>
          <a:xfrm>
            <a:off x="382974" y="4238750"/>
            <a:ext cx="317878" cy="317878"/>
            <a:chOff x="-592330" y="2994622"/>
            <a:chExt cx="317878" cy="317878"/>
          </a:xfrm>
        </p:grpSpPr>
        <p:sp>
          <p:nvSpPr>
            <p:cNvPr id="4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0" name="Group 64"/>
          <p:cNvGrpSpPr/>
          <p:nvPr/>
        </p:nvGrpSpPr>
        <p:grpSpPr>
          <a:xfrm>
            <a:off x="387008" y="4603128"/>
            <a:ext cx="317878" cy="317878"/>
            <a:chOff x="-592330" y="2994622"/>
            <a:chExt cx="317878" cy="317878"/>
          </a:xfrm>
        </p:grpSpPr>
        <p:sp>
          <p:nvSpPr>
            <p:cNvPr id="5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7" name="Group 49"/>
          <p:cNvGrpSpPr/>
          <p:nvPr/>
        </p:nvGrpSpPr>
        <p:grpSpPr>
          <a:xfrm>
            <a:off x="382974" y="3482245"/>
            <a:ext cx="317878" cy="317878"/>
            <a:chOff x="-592330" y="2994622"/>
            <a:chExt cx="317878" cy="317878"/>
          </a:xfrm>
        </p:grpSpPr>
        <p:sp>
          <p:nvSpPr>
            <p:cNvPr id="5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0" name="Group 64"/>
          <p:cNvGrpSpPr/>
          <p:nvPr/>
        </p:nvGrpSpPr>
        <p:grpSpPr>
          <a:xfrm>
            <a:off x="382974" y="3858314"/>
            <a:ext cx="317878" cy="317878"/>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3" name="Group 49"/>
          <p:cNvGrpSpPr/>
          <p:nvPr/>
        </p:nvGrpSpPr>
        <p:grpSpPr>
          <a:xfrm>
            <a:off x="396705" y="1580325"/>
            <a:ext cx="317878" cy="317878"/>
            <a:chOff x="-592330" y="2994622"/>
            <a:chExt cx="317878" cy="317878"/>
          </a:xfrm>
        </p:grpSpPr>
        <p:sp>
          <p:nvSpPr>
            <p:cNvPr id="6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743711" y="1552674"/>
            <a:ext cx="7444944" cy="1272143"/>
          </a:xfrm>
          <a:prstGeom prst="rect">
            <a:avLst/>
          </a:prstGeom>
        </p:spPr>
        <p:txBody>
          <a:bodyPr wrap="square">
            <a:spAutoFit/>
          </a:bodyPr>
          <a:lstStyle/>
          <a:p>
            <a:pPr algn="just" defTabSz="914400">
              <a:spcBef>
                <a:spcPts val="1000"/>
              </a:spcBef>
            </a:pPr>
            <a:r>
              <a:rPr lang="el-GR" sz="2000" b="1" dirty="0">
                <a:solidFill>
                  <a:schemeClr val="bg1"/>
                </a:solidFill>
              </a:rPr>
              <a:t>↑</a:t>
            </a:r>
            <a:r>
              <a:rPr lang="en-US" sz="2000" b="1" dirty="0">
                <a:solidFill>
                  <a:schemeClr val="bg1"/>
                </a:solidFill>
              </a:rPr>
              <a:t> </a:t>
            </a:r>
            <a:r>
              <a:rPr lang="el-GR" sz="2000" b="1" dirty="0">
                <a:solidFill>
                  <a:schemeClr val="bg1"/>
                </a:solidFill>
              </a:rPr>
              <a:t>συγκέντρωση </a:t>
            </a:r>
            <a:r>
              <a:rPr lang="en-US" sz="2000" b="1" dirty="0">
                <a:solidFill>
                  <a:schemeClr val="bg1"/>
                </a:solidFill>
              </a:rPr>
              <a:t>CHO</a:t>
            </a:r>
            <a:r>
              <a:rPr lang="el-GR" sz="2000" b="1" dirty="0">
                <a:solidFill>
                  <a:schemeClr val="bg1"/>
                </a:solidFill>
              </a:rPr>
              <a:t> από τα αθλητικά </a:t>
            </a:r>
            <a:r>
              <a:rPr lang="el-GR" sz="2000" b="1" dirty="0" smtClean="0">
                <a:solidFill>
                  <a:schemeClr val="bg1"/>
                </a:solidFill>
              </a:rPr>
              <a:t>ποτά</a:t>
            </a:r>
            <a:endParaRPr lang="el-GR" sz="2000" b="1" dirty="0">
              <a:solidFill>
                <a:schemeClr val="bg1"/>
              </a:solidFill>
            </a:endParaRPr>
          </a:p>
          <a:p>
            <a:pPr algn="just" defTabSz="914400">
              <a:spcBef>
                <a:spcPts val="1000"/>
              </a:spcBef>
            </a:pPr>
            <a:r>
              <a:rPr lang="el-GR" sz="2000" b="1" dirty="0">
                <a:solidFill>
                  <a:schemeClr val="bg1"/>
                </a:solidFill>
              </a:rPr>
              <a:t>Προσδίδουν μεγάλη ενεργειακή </a:t>
            </a:r>
            <a:r>
              <a:rPr lang="el-GR" sz="2000" b="1" dirty="0" smtClean="0">
                <a:solidFill>
                  <a:schemeClr val="bg1"/>
                </a:solidFill>
              </a:rPr>
              <a:t>ώθηση</a:t>
            </a:r>
            <a:endParaRPr lang="el-GR" sz="2000" b="1" dirty="0">
              <a:solidFill>
                <a:schemeClr val="bg1"/>
              </a:solidFill>
            </a:endParaRPr>
          </a:p>
          <a:p>
            <a:pPr algn="just" defTabSz="914400">
              <a:spcBef>
                <a:spcPts val="1000"/>
              </a:spcBef>
            </a:pPr>
            <a:r>
              <a:rPr lang="el-GR" sz="2000" b="1" dirty="0">
                <a:solidFill>
                  <a:schemeClr val="bg1"/>
                </a:solidFill>
              </a:rPr>
              <a:t>Μερικά περιέχουν ηλεκτρολύτες</a:t>
            </a:r>
          </a:p>
        </p:txBody>
      </p:sp>
      <p:sp>
        <p:nvSpPr>
          <p:cNvPr id="5" name="Ορθογώνιο 4"/>
          <p:cNvSpPr/>
          <p:nvPr/>
        </p:nvSpPr>
        <p:spPr>
          <a:xfrm>
            <a:off x="702767" y="3469325"/>
            <a:ext cx="8414204" cy="1461939"/>
          </a:xfrm>
          <a:prstGeom prst="rect">
            <a:avLst/>
          </a:prstGeom>
        </p:spPr>
        <p:txBody>
          <a:bodyPr wrap="square">
            <a:spAutoFit/>
          </a:bodyPr>
          <a:lstStyle/>
          <a:p>
            <a:pPr algn="just" defTabSz="914400">
              <a:spcBef>
                <a:spcPts val="1000"/>
              </a:spcBef>
            </a:pPr>
            <a:r>
              <a:rPr lang="el-GR" sz="1600" b="1" dirty="0">
                <a:solidFill>
                  <a:schemeClr val="bg1"/>
                </a:solidFill>
              </a:rPr>
              <a:t>Πηγή ενέργειας για αθλήματα αντοχής διάρκειας ›90</a:t>
            </a:r>
            <a:r>
              <a:rPr lang="en-US" sz="1600" b="1" dirty="0">
                <a:solidFill>
                  <a:schemeClr val="bg1"/>
                </a:solidFill>
              </a:rPr>
              <a:t> min</a:t>
            </a:r>
          </a:p>
          <a:p>
            <a:pPr algn="just" defTabSz="914400">
              <a:spcBef>
                <a:spcPts val="1000"/>
              </a:spcBef>
            </a:pPr>
            <a:r>
              <a:rPr lang="el-GR" sz="1600" b="1" dirty="0">
                <a:solidFill>
                  <a:schemeClr val="bg1"/>
                </a:solidFill>
              </a:rPr>
              <a:t>Πηγή ενέργειας για αθλητές ομαδικών σπορ</a:t>
            </a:r>
          </a:p>
          <a:p>
            <a:pPr algn="just" defTabSz="914400">
              <a:spcBef>
                <a:spcPts val="1000"/>
              </a:spcBef>
            </a:pPr>
            <a:r>
              <a:rPr lang="el-GR" sz="1600" b="1" dirty="0">
                <a:solidFill>
                  <a:schemeClr val="bg1"/>
                </a:solidFill>
              </a:rPr>
              <a:t>Φορητή πηγή </a:t>
            </a:r>
            <a:r>
              <a:rPr lang="en-US" sz="1600" b="1" dirty="0">
                <a:solidFill>
                  <a:schemeClr val="bg1"/>
                </a:solidFill>
              </a:rPr>
              <a:t>CHO</a:t>
            </a:r>
            <a:r>
              <a:rPr lang="el-GR" sz="1600" b="1" dirty="0">
                <a:solidFill>
                  <a:schemeClr val="bg1"/>
                </a:solidFill>
              </a:rPr>
              <a:t> κατά την ανάρρωση μετά τον αγώνα</a:t>
            </a:r>
            <a:endParaRPr lang="en-US" sz="1600" b="1" dirty="0">
              <a:solidFill>
                <a:schemeClr val="bg1"/>
              </a:solidFill>
            </a:endParaRPr>
          </a:p>
          <a:p>
            <a:pPr algn="just" defTabSz="914400">
              <a:spcBef>
                <a:spcPts val="1000"/>
              </a:spcBef>
            </a:pPr>
            <a:r>
              <a:rPr lang="el-GR" sz="1600" b="1" dirty="0">
                <a:solidFill>
                  <a:schemeClr val="bg1"/>
                </a:solidFill>
              </a:rPr>
              <a:t>↓</a:t>
            </a:r>
            <a:r>
              <a:rPr lang="en-US" sz="1600" b="1" dirty="0">
                <a:solidFill>
                  <a:schemeClr val="bg1"/>
                </a:solidFill>
              </a:rPr>
              <a:t> </a:t>
            </a:r>
            <a:r>
              <a:rPr lang="el-GR" sz="1600" b="1" dirty="0">
                <a:solidFill>
                  <a:schemeClr val="bg1"/>
                </a:solidFill>
              </a:rPr>
              <a:t>φυτικές ίνες – προ αγωνιστικό γεύμα</a:t>
            </a:r>
          </a:p>
        </p:txBody>
      </p:sp>
    </p:spTree>
    <p:extLst>
      <p:ext uri="{BB962C8B-B14F-4D97-AF65-F5344CB8AC3E}">
        <p14:creationId xmlns:p14="http://schemas.microsoft.com/office/powerpoint/2010/main" val="5288306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03" r="-1903" b="50307"/>
          <a:stretch/>
        </p:blipFill>
        <p:spPr bwMode="auto">
          <a:xfrm>
            <a:off x="-8822" y="1471309"/>
            <a:ext cx="5304154" cy="362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4884" y="2956"/>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474353" y="431914"/>
            <a:ext cx="5113796"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Αθλητικά </a:t>
            </a:r>
            <a:r>
              <a:rPr lang="el-GR" sz="2400" b="1" dirty="0" err="1" smtClean="0">
                <a:solidFill>
                  <a:schemeClr val="bg1"/>
                </a:solidFill>
                <a:latin typeface="Century Gothic" charset="0"/>
                <a:ea typeface="Century Gothic" charset="0"/>
                <a:cs typeface="Century Gothic" charset="0"/>
              </a:rPr>
              <a:t>τζέλ</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67" idx="4"/>
          </p:cNvCxnSpPr>
          <p:nvPr/>
        </p:nvCxnSpPr>
        <p:spPr>
          <a:xfrm flipH="1">
            <a:off x="548219" y="1326611"/>
            <a:ext cx="10227" cy="3787739"/>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3" name="Group 49"/>
          <p:cNvGrpSpPr/>
          <p:nvPr/>
        </p:nvGrpSpPr>
        <p:grpSpPr>
          <a:xfrm>
            <a:off x="380785" y="2233157"/>
            <a:ext cx="317878" cy="317878"/>
            <a:chOff x="-592330" y="2994622"/>
            <a:chExt cx="317878" cy="317878"/>
          </a:xfrm>
        </p:grpSpPr>
        <p:sp>
          <p:nvSpPr>
            <p:cNvPr id="3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2" name="Group 19"/>
          <p:cNvGrpSpPr/>
          <p:nvPr/>
        </p:nvGrpSpPr>
        <p:grpSpPr>
          <a:xfrm>
            <a:off x="-36118" y="2812157"/>
            <a:ext cx="9179376" cy="452448"/>
            <a:chOff x="3179791" y="-650240"/>
            <a:chExt cx="7913950" cy="1311111"/>
          </a:xfrm>
        </p:grpSpPr>
        <p:sp>
          <p:nvSpPr>
            <p:cNvPr id="43"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
            <p:cNvSpPr/>
            <p:nvPr/>
          </p:nvSpPr>
          <p:spPr>
            <a:xfrm>
              <a:off x="3179791" y="-639609"/>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1 - Τίτλος"/>
          <p:cNvSpPr txBox="1">
            <a:spLocks/>
          </p:cNvSpPr>
          <p:nvPr/>
        </p:nvSpPr>
        <p:spPr>
          <a:xfrm>
            <a:off x="2506425" y="276008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a:solidFill>
                  <a:schemeClr val="bg1"/>
                </a:solidFill>
                <a:latin typeface="Century Gothic" charset="0"/>
                <a:ea typeface="Century Gothic" charset="0"/>
                <a:cs typeface="Century Gothic" charset="0"/>
              </a:rPr>
              <a:t>Ανησυχίες Χρήσης</a:t>
            </a:r>
          </a:p>
        </p:txBody>
      </p:sp>
      <p:grpSp>
        <p:nvGrpSpPr>
          <p:cNvPr id="47" name="Group 49"/>
          <p:cNvGrpSpPr/>
          <p:nvPr/>
        </p:nvGrpSpPr>
        <p:grpSpPr>
          <a:xfrm>
            <a:off x="382974" y="4061326"/>
            <a:ext cx="317878" cy="317878"/>
            <a:chOff x="-592330" y="2994622"/>
            <a:chExt cx="317878" cy="317878"/>
          </a:xfrm>
        </p:grpSpPr>
        <p:sp>
          <p:nvSpPr>
            <p:cNvPr id="4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0" name="Group 64"/>
          <p:cNvGrpSpPr/>
          <p:nvPr/>
        </p:nvGrpSpPr>
        <p:grpSpPr>
          <a:xfrm>
            <a:off x="387008" y="4425704"/>
            <a:ext cx="317878" cy="317878"/>
            <a:chOff x="-592330" y="2994622"/>
            <a:chExt cx="317878" cy="317878"/>
          </a:xfrm>
        </p:grpSpPr>
        <p:sp>
          <p:nvSpPr>
            <p:cNvPr id="5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7" name="Group 49"/>
          <p:cNvGrpSpPr/>
          <p:nvPr/>
        </p:nvGrpSpPr>
        <p:grpSpPr>
          <a:xfrm>
            <a:off x="382974" y="3304821"/>
            <a:ext cx="317878" cy="317878"/>
            <a:chOff x="-592330" y="2994622"/>
            <a:chExt cx="317878" cy="317878"/>
          </a:xfrm>
        </p:grpSpPr>
        <p:sp>
          <p:nvSpPr>
            <p:cNvPr id="5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0" name="Group 64"/>
          <p:cNvGrpSpPr/>
          <p:nvPr/>
        </p:nvGrpSpPr>
        <p:grpSpPr>
          <a:xfrm>
            <a:off x="382974" y="3694538"/>
            <a:ext cx="317878" cy="317878"/>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743711" y="1784690"/>
            <a:ext cx="7786140" cy="1272143"/>
          </a:xfrm>
          <a:prstGeom prst="rect">
            <a:avLst/>
          </a:prstGeom>
        </p:spPr>
        <p:txBody>
          <a:bodyPr wrap="square">
            <a:spAutoFit/>
          </a:bodyPr>
          <a:lstStyle/>
          <a:p>
            <a:pPr algn="just" defTabSz="914400">
              <a:spcBef>
                <a:spcPts val="1000"/>
              </a:spcBef>
            </a:pPr>
            <a:endParaRPr lang="el-GR" sz="2000" b="1" dirty="0" smtClean="0">
              <a:solidFill>
                <a:schemeClr val="bg1"/>
              </a:solidFill>
            </a:endParaRPr>
          </a:p>
          <a:p>
            <a:pPr algn="just" defTabSz="914400">
              <a:spcBef>
                <a:spcPts val="1000"/>
              </a:spcBef>
            </a:pPr>
            <a:r>
              <a:rPr lang="el-GR" sz="2000" b="1" dirty="0" smtClean="0">
                <a:solidFill>
                  <a:schemeClr val="bg1"/>
                </a:solidFill>
              </a:rPr>
              <a:t>Η χρήση </a:t>
            </a:r>
            <a:r>
              <a:rPr lang="el-GR" sz="2000" b="1" dirty="0">
                <a:solidFill>
                  <a:schemeClr val="bg1"/>
                </a:solidFill>
              </a:rPr>
              <a:t>του στην κάλυψη των διατροφικών στόχων  υποστηρίζεται</a:t>
            </a:r>
          </a:p>
          <a:p>
            <a:pPr algn="just" defTabSz="914400">
              <a:spcBef>
                <a:spcPts val="1000"/>
              </a:spcBef>
            </a:pPr>
            <a:endParaRPr lang="el-GR" sz="2000" b="1" dirty="0">
              <a:solidFill>
                <a:schemeClr val="bg1"/>
              </a:solidFill>
            </a:endParaRPr>
          </a:p>
        </p:txBody>
      </p:sp>
      <p:sp>
        <p:nvSpPr>
          <p:cNvPr id="4" name="Ορθογώνιο 3"/>
          <p:cNvSpPr/>
          <p:nvPr/>
        </p:nvSpPr>
        <p:spPr>
          <a:xfrm>
            <a:off x="743711" y="3322061"/>
            <a:ext cx="9904130" cy="1836400"/>
          </a:xfrm>
          <a:prstGeom prst="rect">
            <a:avLst/>
          </a:prstGeom>
        </p:spPr>
        <p:txBody>
          <a:bodyPr wrap="square">
            <a:spAutoFit/>
          </a:bodyPr>
          <a:lstStyle/>
          <a:p>
            <a:pPr algn="just" defTabSz="914400">
              <a:spcBef>
                <a:spcPts val="1000"/>
              </a:spcBef>
            </a:pPr>
            <a:r>
              <a:rPr lang="el-GR" sz="1600" b="1" dirty="0">
                <a:solidFill>
                  <a:schemeClr val="bg1"/>
                </a:solidFill>
              </a:rPr>
              <a:t>Γαστρεντερική διαταραχή λόγω του συμπυκνωμένου φορτίου </a:t>
            </a:r>
            <a:r>
              <a:rPr lang="el-GR" sz="1600" b="1" dirty="0">
                <a:solidFill>
                  <a:schemeClr val="bg1"/>
                </a:solidFill>
              </a:rPr>
              <a:t>υδατανθράκων</a:t>
            </a:r>
            <a:endParaRPr lang="el-GR" sz="1600" b="1" dirty="0">
              <a:solidFill>
                <a:schemeClr val="bg1"/>
              </a:solidFill>
            </a:endParaRPr>
          </a:p>
          <a:p>
            <a:pPr algn="just" defTabSz="914400">
              <a:spcBef>
                <a:spcPts val="1000"/>
              </a:spcBef>
            </a:pPr>
            <a:r>
              <a:rPr lang="el-GR" sz="1600" b="1" dirty="0">
                <a:solidFill>
                  <a:schemeClr val="bg1"/>
                </a:solidFill>
              </a:rPr>
              <a:t>Κατανάλωση με επαρκή ποσότητα </a:t>
            </a:r>
            <a:r>
              <a:rPr lang="el-GR" sz="1600" b="1" dirty="0">
                <a:solidFill>
                  <a:schemeClr val="bg1"/>
                </a:solidFill>
              </a:rPr>
              <a:t>υγρών</a:t>
            </a:r>
            <a:endParaRPr lang="el-GR" sz="1600" b="1" dirty="0">
              <a:solidFill>
                <a:schemeClr val="bg1"/>
              </a:solidFill>
            </a:endParaRPr>
          </a:p>
          <a:p>
            <a:pPr algn="just" defTabSz="914400">
              <a:spcBef>
                <a:spcPts val="1000"/>
              </a:spcBef>
            </a:pPr>
            <a:r>
              <a:rPr lang="el-GR" sz="1600" b="1" dirty="0">
                <a:solidFill>
                  <a:schemeClr val="bg1"/>
                </a:solidFill>
              </a:rPr>
              <a:t>Δοκιμή της ανοχής τους κατά την </a:t>
            </a:r>
            <a:r>
              <a:rPr lang="el-GR" sz="1600" b="1" dirty="0">
                <a:solidFill>
                  <a:schemeClr val="bg1"/>
                </a:solidFill>
              </a:rPr>
              <a:t>προπόνηση</a:t>
            </a:r>
            <a:endParaRPr lang="el-GR" sz="1600" b="1" dirty="0">
              <a:solidFill>
                <a:schemeClr val="bg1"/>
              </a:solidFill>
            </a:endParaRPr>
          </a:p>
          <a:p>
            <a:pPr algn="just" defTabSz="914400">
              <a:spcBef>
                <a:spcPts val="1000"/>
              </a:spcBef>
            </a:pPr>
            <a:r>
              <a:rPr lang="el-GR" sz="1600" b="1" dirty="0" err="1">
                <a:solidFill>
                  <a:schemeClr val="bg1"/>
                </a:solidFill>
              </a:rPr>
              <a:t>Υπερκατανάλωση→↓</a:t>
            </a:r>
            <a:r>
              <a:rPr lang="el-GR" sz="1600" b="1" dirty="0">
                <a:solidFill>
                  <a:schemeClr val="bg1"/>
                </a:solidFill>
              </a:rPr>
              <a:t> θρεπτική πηγή </a:t>
            </a:r>
            <a:r>
              <a:rPr lang="en-US" sz="1600" b="1" dirty="0">
                <a:solidFill>
                  <a:schemeClr val="bg1"/>
                </a:solidFill>
              </a:rPr>
              <a:t>CHO</a:t>
            </a:r>
            <a:endParaRPr lang="en-US" sz="1600" b="1" dirty="0">
              <a:solidFill>
                <a:schemeClr val="bg1"/>
              </a:solidFill>
            </a:endParaRPr>
          </a:p>
          <a:p>
            <a:pPr algn="just" defTabSz="914400">
              <a:spcBef>
                <a:spcPts val="1000"/>
              </a:spcBef>
            </a:pPr>
            <a:r>
              <a:rPr lang="el-GR" sz="1600" b="1" dirty="0">
                <a:solidFill>
                  <a:schemeClr val="bg1"/>
                </a:solidFill>
              </a:rPr>
              <a:t> </a:t>
            </a:r>
            <a:r>
              <a:rPr lang="en-US" sz="1600" b="1" dirty="0">
                <a:solidFill>
                  <a:schemeClr val="bg1"/>
                </a:solidFill>
              </a:rPr>
              <a:t>M</a:t>
            </a:r>
            <a:r>
              <a:rPr lang="el-GR" sz="1600" b="1" dirty="0" err="1">
                <a:solidFill>
                  <a:schemeClr val="bg1"/>
                </a:solidFill>
              </a:rPr>
              <a:t>ερικά</a:t>
            </a:r>
            <a:r>
              <a:rPr lang="el-GR" sz="1600" b="1" dirty="0">
                <a:solidFill>
                  <a:schemeClr val="bg1"/>
                </a:solidFill>
              </a:rPr>
              <a:t> περιέχουν </a:t>
            </a:r>
            <a:r>
              <a:rPr lang="el-GR" sz="1600" b="1" dirty="0" err="1">
                <a:solidFill>
                  <a:schemeClr val="bg1"/>
                </a:solidFill>
              </a:rPr>
              <a:t>τριγλυκερίδια</a:t>
            </a:r>
            <a:r>
              <a:rPr lang="el-GR" sz="1600" b="1" dirty="0">
                <a:solidFill>
                  <a:schemeClr val="bg1"/>
                </a:solidFill>
              </a:rPr>
              <a:t> μεσαίας αλύσου </a:t>
            </a:r>
            <a:r>
              <a:rPr lang="el-GR" sz="1600" b="1" dirty="0" err="1">
                <a:solidFill>
                  <a:schemeClr val="bg1"/>
                </a:solidFill>
              </a:rPr>
              <a:t>→ελάχιστα</a:t>
            </a:r>
            <a:r>
              <a:rPr lang="el-GR" sz="1600" b="1" dirty="0">
                <a:solidFill>
                  <a:schemeClr val="bg1"/>
                </a:solidFill>
              </a:rPr>
              <a:t> ανεκτά</a:t>
            </a:r>
          </a:p>
        </p:txBody>
      </p:sp>
      <p:grpSp>
        <p:nvGrpSpPr>
          <p:cNvPr id="66" name="Group 64"/>
          <p:cNvGrpSpPr/>
          <p:nvPr/>
        </p:nvGrpSpPr>
        <p:grpSpPr>
          <a:xfrm>
            <a:off x="389280" y="4796472"/>
            <a:ext cx="317878" cy="317878"/>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0" name="Group 19"/>
          <p:cNvGrpSpPr/>
          <p:nvPr/>
        </p:nvGrpSpPr>
        <p:grpSpPr>
          <a:xfrm>
            <a:off x="-68381" y="1738088"/>
            <a:ext cx="9170527" cy="464245"/>
            <a:chOff x="3150017" y="-723975"/>
            <a:chExt cx="7906321" cy="1345296"/>
          </a:xfrm>
        </p:grpSpPr>
        <p:sp>
          <p:nvSpPr>
            <p:cNvPr id="71" name="Rectangle 38"/>
            <p:cNvSpPr/>
            <p:nvPr/>
          </p:nvSpPr>
          <p:spPr>
            <a:xfrm>
              <a:off x="3150017" y="-723975"/>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Ορθογώνιο 1"/>
          <p:cNvSpPr/>
          <p:nvPr/>
        </p:nvSpPr>
        <p:spPr>
          <a:xfrm>
            <a:off x="2606624" y="1677213"/>
            <a:ext cx="3029997" cy="461665"/>
          </a:xfrm>
          <a:prstGeom prst="rect">
            <a:avLst/>
          </a:prstGeom>
        </p:spPr>
        <p:txBody>
          <a:bodyPr wrap="none">
            <a:spAutoFit/>
          </a:bodyPr>
          <a:lstStyle/>
          <a:p>
            <a:pPr lvl="0" algn="ctr">
              <a:spcBef>
                <a:spcPct val="0"/>
              </a:spcBef>
              <a:defRPr/>
            </a:pPr>
            <a:r>
              <a:rPr lang="el-GR" sz="2400" b="1" dirty="0">
                <a:solidFill>
                  <a:schemeClr val="bg1"/>
                </a:solidFill>
                <a:latin typeface="Century Gothic" charset="0"/>
                <a:ea typeface="Century Gothic" charset="0"/>
                <a:cs typeface="Century Gothic" charset="0"/>
              </a:rPr>
              <a:t>Ερευνητικά Στοιχεία</a:t>
            </a:r>
          </a:p>
        </p:txBody>
      </p:sp>
    </p:spTree>
    <p:extLst>
      <p:ext uri="{BB962C8B-B14F-4D97-AF65-F5344CB8AC3E}">
        <p14:creationId xmlns:p14="http://schemas.microsoft.com/office/powerpoint/2010/main" val="41412475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Αθλητικά ποτά η </a:t>
            </a:r>
            <a:r>
              <a:rPr lang="el-GR" sz="2400" b="1" dirty="0" err="1" smtClean="0">
                <a:solidFill>
                  <a:schemeClr val="bg1"/>
                </a:solidFill>
                <a:latin typeface="Century Gothic" charset="0"/>
                <a:ea typeface="Century Gothic" charset="0"/>
                <a:cs typeface="Century Gothic" charset="0"/>
              </a:rPr>
              <a:t>τζέλ</a:t>
            </a:r>
            <a:r>
              <a:rPr lang="el-GR" sz="2400" b="1" dirty="0">
                <a:solidFill>
                  <a:schemeClr val="bg1"/>
                </a:solidFill>
                <a:latin typeface="Century Gothic" charset="0"/>
                <a:ea typeface="Century Gothic" charset="0"/>
                <a:cs typeface="Century Gothic" charset="0"/>
              </a:rPr>
              <a:t>;</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3" y="1484113"/>
            <a:ext cx="9119722" cy="359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23068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alphaModFix amt="52000"/>
            <a:extLst>
              <a:ext uri="{28A0092B-C50C-407E-A947-70E740481C1C}">
                <a14:useLocalDpi xmlns:a14="http://schemas.microsoft.com/office/drawing/2010/main"/>
              </a:ext>
            </a:extLst>
          </a:blip>
          <a:srcRect/>
          <a:stretch/>
        </p:blipFill>
        <p:spPr>
          <a:xfrm>
            <a:off x="-10635" y="0"/>
            <a:ext cx="9154635" cy="5150224"/>
          </a:xfrm>
          <a:prstGeom prst="rect">
            <a:avLst/>
          </a:prstGeom>
        </p:spPr>
      </p:pic>
      <p:sp>
        <p:nvSpPr>
          <p:cNvPr id="5" name="Rectangle 4"/>
          <p:cNvSpPr/>
          <p:nvPr/>
        </p:nvSpPr>
        <p:spPr>
          <a:xfrm>
            <a:off x="-5318" y="0"/>
            <a:ext cx="9133365" cy="5143500"/>
          </a:xfrm>
          <a:prstGeom prst="rect">
            <a:avLst/>
          </a:prstGeom>
          <a:solidFill>
            <a:schemeClr val="tx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10635" y="3531566"/>
            <a:ext cx="9144000" cy="1629396"/>
          </a:xfrm>
          <a:prstGeom prst="rect">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3"/>
          <p:cNvSpPr/>
          <p:nvPr/>
        </p:nvSpPr>
        <p:spPr>
          <a:xfrm rot="10800000">
            <a:off x="5882468" y="3511295"/>
            <a:ext cx="3262048" cy="1655063"/>
          </a:xfrm>
          <a:custGeom>
            <a:avLst/>
            <a:gdLst>
              <a:gd name="connsiteX0" fmla="*/ 0 w 2718816"/>
              <a:gd name="connsiteY0" fmla="*/ 0 h 1474035"/>
              <a:gd name="connsiteX1" fmla="*/ 2718816 w 2718816"/>
              <a:gd name="connsiteY1" fmla="*/ 0 h 1474035"/>
              <a:gd name="connsiteX2" fmla="*/ 2718816 w 2718816"/>
              <a:gd name="connsiteY2" fmla="*/ 1474035 h 1474035"/>
              <a:gd name="connsiteX3" fmla="*/ 0 w 2718816"/>
              <a:gd name="connsiteY3" fmla="*/ 1474035 h 1474035"/>
              <a:gd name="connsiteX4" fmla="*/ 0 w 2718816"/>
              <a:gd name="connsiteY4" fmla="*/ 0 h 1474035"/>
              <a:gd name="connsiteX0" fmla="*/ 0 w 3084576"/>
              <a:gd name="connsiteY0" fmla="*/ 0 h 1474035"/>
              <a:gd name="connsiteX1" fmla="*/ 3084576 w 3084576"/>
              <a:gd name="connsiteY1" fmla="*/ 12192 h 1474035"/>
              <a:gd name="connsiteX2" fmla="*/ 2718816 w 3084576"/>
              <a:gd name="connsiteY2" fmla="*/ 1474035 h 1474035"/>
              <a:gd name="connsiteX3" fmla="*/ 0 w 3084576"/>
              <a:gd name="connsiteY3" fmla="*/ 1474035 h 1474035"/>
              <a:gd name="connsiteX4" fmla="*/ 0 w 3084576"/>
              <a:gd name="connsiteY4" fmla="*/ 0 h 14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576" h="1474035">
                <a:moveTo>
                  <a:pt x="0" y="0"/>
                </a:moveTo>
                <a:lnTo>
                  <a:pt x="3084576" y="12192"/>
                </a:lnTo>
                <a:lnTo>
                  <a:pt x="2718816" y="1474035"/>
                </a:lnTo>
                <a:lnTo>
                  <a:pt x="0" y="1474035"/>
                </a:lnTo>
                <a:lnTo>
                  <a:pt x="0" y="0"/>
                </a:lnTo>
                <a:close/>
              </a:path>
            </a:pathLst>
          </a:custGeom>
          <a:solidFill>
            <a:srgbClr val="F4C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13"/>
          <p:cNvSpPr/>
          <p:nvPr/>
        </p:nvSpPr>
        <p:spPr>
          <a:xfrm>
            <a:off x="0" y="3511296"/>
            <a:ext cx="3093945" cy="1655063"/>
          </a:xfrm>
          <a:custGeom>
            <a:avLst/>
            <a:gdLst>
              <a:gd name="connsiteX0" fmla="*/ 0 w 2718816"/>
              <a:gd name="connsiteY0" fmla="*/ 0 h 1474035"/>
              <a:gd name="connsiteX1" fmla="*/ 2718816 w 2718816"/>
              <a:gd name="connsiteY1" fmla="*/ 0 h 1474035"/>
              <a:gd name="connsiteX2" fmla="*/ 2718816 w 2718816"/>
              <a:gd name="connsiteY2" fmla="*/ 1474035 h 1474035"/>
              <a:gd name="connsiteX3" fmla="*/ 0 w 2718816"/>
              <a:gd name="connsiteY3" fmla="*/ 1474035 h 1474035"/>
              <a:gd name="connsiteX4" fmla="*/ 0 w 2718816"/>
              <a:gd name="connsiteY4" fmla="*/ 0 h 1474035"/>
              <a:gd name="connsiteX0" fmla="*/ 0 w 3084576"/>
              <a:gd name="connsiteY0" fmla="*/ 0 h 1474035"/>
              <a:gd name="connsiteX1" fmla="*/ 3084576 w 3084576"/>
              <a:gd name="connsiteY1" fmla="*/ 12192 h 1474035"/>
              <a:gd name="connsiteX2" fmla="*/ 2718816 w 3084576"/>
              <a:gd name="connsiteY2" fmla="*/ 1474035 h 1474035"/>
              <a:gd name="connsiteX3" fmla="*/ 0 w 3084576"/>
              <a:gd name="connsiteY3" fmla="*/ 1474035 h 1474035"/>
              <a:gd name="connsiteX4" fmla="*/ 0 w 3084576"/>
              <a:gd name="connsiteY4" fmla="*/ 0 h 14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576" h="1474035">
                <a:moveTo>
                  <a:pt x="0" y="0"/>
                </a:moveTo>
                <a:lnTo>
                  <a:pt x="3084576" y="12192"/>
                </a:lnTo>
                <a:lnTo>
                  <a:pt x="2718816" y="1474035"/>
                </a:lnTo>
                <a:lnTo>
                  <a:pt x="0" y="1474035"/>
                </a:lnTo>
                <a:lnTo>
                  <a:pt x="0" y="0"/>
                </a:lnTo>
                <a:close/>
              </a:path>
            </a:pathLst>
          </a:custGeom>
          <a:solidFill>
            <a:srgbClr val="F4C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p:cNvSpPr/>
          <p:nvPr/>
        </p:nvSpPr>
        <p:spPr>
          <a:xfrm>
            <a:off x="-10635" y="5135872"/>
            <a:ext cx="9144000" cy="45719"/>
          </a:xfrm>
          <a:prstGeom prst="rect">
            <a:avLst/>
          </a:prstGeom>
          <a:solidFill>
            <a:srgbClr val="E1BA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19492" y="3780724"/>
            <a:ext cx="2192228" cy="969496"/>
            <a:chOff x="681652" y="3797610"/>
            <a:chExt cx="1732198" cy="969496"/>
          </a:xfrm>
        </p:grpSpPr>
        <p:sp>
          <p:nvSpPr>
            <p:cNvPr id="15" name="TextBox 14"/>
            <p:cNvSpPr txBox="1"/>
            <p:nvPr/>
          </p:nvSpPr>
          <p:spPr>
            <a:xfrm>
              <a:off x="681652" y="3797610"/>
              <a:ext cx="1732198" cy="969496"/>
            </a:xfrm>
            <a:prstGeom prst="rect">
              <a:avLst/>
            </a:prstGeom>
            <a:noFill/>
          </p:spPr>
          <p:txBody>
            <a:bodyPr wrap="square" rtlCol="0">
              <a:spAutoFit/>
            </a:bodyPr>
            <a:lstStyle/>
            <a:p>
              <a:pPr algn="ctr">
                <a:lnSpc>
                  <a:spcPct val="150000"/>
                </a:lnSpc>
              </a:pPr>
              <a:r>
                <a:rPr lang="el-GR" sz="2400" b="1" i="1" dirty="0">
                  <a:solidFill>
                    <a:srgbClr val="C9A409"/>
                  </a:solidFill>
                  <a:latin typeface="Century Gothic" charset="0"/>
                  <a:ea typeface="Century Gothic" charset="0"/>
                  <a:cs typeface="Century Gothic" charset="0"/>
                </a:rPr>
                <a:t>ΑΘΛΗΤΙΚΑ</a:t>
              </a:r>
              <a:endParaRPr lang="en-US" sz="2400" b="1" i="1" dirty="0">
                <a:solidFill>
                  <a:srgbClr val="C9A409"/>
                </a:solidFill>
                <a:latin typeface="Century Gothic" charset="0"/>
                <a:ea typeface="Century Gothic" charset="0"/>
                <a:cs typeface="Century Gothic" charset="0"/>
              </a:endParaRPr>
            </a:p>
            <a:p>
              <a:pPr algn="ctr">
                <a:lnSpc>
                  <a:spcPct val="150000"/>
                </a:lnSpc>
              </a:pPr>
              <a:r>
                <a:rPr lang="el-GR" sz="1400" b="1" i="1" dirty="0">
                  <a:solidFill>
                    <a:srgbClr val="C9A409"/>
                  </a:solidFill>
                  <a:latin typeface="Century Gothic" charset="0"/>
                  <a:ea typeface="Century Gothic" charset="0"/>
                  <a:cs typeface="Century Gothic" charset="0"/>
                </a:rPr>
                <a:t>ΤΡΟΦΙΜΑ</a:t>
              </a:r>
              <a:endParaRPr lang="en-US" sz="1400" b="1" i="1" dirty="0">
                <a:solidFill>
                  <a:srgbClr val="C9A409"/>
                </a:solidFill>
                <a:latin typeface="Century Gothic" charset="0"/>
                <a:ea typeface="Century Gothic" charset="0"/>
                <a:cs typeface="Century Gothic" charset="0"/>
              </a:endParaRPr>
            </a:p>
          </p:txBody>
        </p:sp>
        <p:cxnSp>
          <p:nvCxnSpPr>
            <p:cNvPr id="16" name="Straight Connector 15"/>
            <p:cNvCxnSpPr/>
            <p:nvPr/>
          </p:nvCxnSpPr>
          <p:spPr>
            <a:xfrm>
              <a:off x="1084976" y="4400904"/>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sp>
        <p:nvSpPr>
          <p:cNvPr id="23" name="Triangle 22"/>
          <p:cNvSpPr/>
          <p:nvPr/>
        </p:nvSpPr>
        <p:spPr>
          <a:xfrm>
            <a:off x="1298852"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4" name="Triangle 23"/>
          <p:cNvSpPr/>
          <p:nvPr/>
        </p:nvSpPr>
        <p:spPr>
          <a:xfrm>
            <a:off x="4317206"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5" name="Triangle 24"/>
          <p:cNvSpPr/>
          <p:nvPr/>
        </p:nvSpPr>
        <p:spPr>
          <a:xfrm>
            <a:off x="7275532"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6" name="Rectangle 25"/>
          <p:cNvSpPr/>
          <p:nvPr/>
        </p:nvSpPr>
        <p:spPr>
          <a:xfrm>
            <a:off x="-10635" y="3508488"/>
            <a:ext cx="9144000" cy="45719"/>
          </a:xfrm>
          <a:prstGeom prst="rect">
            <a:avLst/>
          </a:prstGeom>
          <a:solidFill>
            <a:srgbClr val="D0AE1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8" name="Hexagon 27"/>
          <p:cNvSpPr/>
          <p:nvPr/>
        </p:nvSpPr>
        <p:spPr>
          <a:xfrm rot="5400000">
            <a:off x="480982" y="750650"/>
            <a:ext cx="2131981" cy="1916282"/>
          </a:xfrm>
          <a:prstGeom prst="hexagon">
            <a:avLst/>
          </a:prstGeom>
          <a:noFill/>
          <a:ln w="41275">
            <a:solidFill>
              <a:schemeClr val="bg1">
                <a:lumMod val="65000"/>
              </a:schemeClr>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Hexagon 28"/>
          <p:cNvSpPr/>
          <p:nvPr/>
        </p:nvSpPr>
        <p:spPr>
          <a:xfrm rot="5400000">
            <a:off x="3495375" y="750651"/>
            <a:ext cx="2131981" cy="1916282"/>
          </a:xfrm>
          <a:prstGeom prst="hexagon">
            <a:avLst/>
          </a:prstGeom>
          <a:noFill/>
          <a:ln w="41275">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Hexagon 30"/>
          <p:cNvSpPr/>
          <p:nvPr/>
        </p:nvSpPr>
        <p:spPr>
          <a:xfrm rot="5400000">
            <a:off x="6467821" y="750652"/>
            <a:ext cx="2131981" cy="1916282"/>
          </a:xfrm>
          <a:prstGeom prst="hexagon">
            <a:avLst/>
          </a:prstGeom>
          <a:noFill/>
          <a:ln w="41275">
            <a:solidFill>
              <a:schemeClr val="bg1">
                <a:lumMod val="65000"/>
              </a:schemeClr>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598618" y="4958834"/>
            <a:ext cx="4572000" cy="184666"/>
          </a:xfrm>
          <a:prstGeom prst="rect">
            <a:avLst/>
          </a:prstGeom>
        </p:spPr>
        <p:txBody>
          <a:bodyPr>
            <a:spAutoFit/>
          </a:bodyPr>
          <a:lstStyle/>
          <a:p>
            <a:pPr algn="r"/>
            <a:r>
              <a:rPr lang="fr-FR" sz="600" dirty="0">
                <a:solidFill>
                  <a:schemeClr val="bg1"/>
                </a:solidFill>
                <a:latin typeface="Century Gothic" charset="0"/>
                <a:ea typeface="Century Gothic" charset="0"/>
                <a:cs typeface="Century Gothic" charset="0"/>
              </a:rPr>
              <a:t>Moore et al. </a:t>
            </a:r>
            <a:r>
              <a:rPr lang="fr-FR" sz="600" dirty="0" err="1">
                <a:solidFill>
                  <a:schemeClr val="bg1"/>
                </a:solidFill>
                <a:latin typeface="Century Gothic" charset="0"/>
                <a:ea typeface="Century Gothic" charset="0"/>
                <a:cs typeface="Century Gothic" charset="0"/>
              </a:rPr>
              <a:t>Nutr</a:t>
            </a:r>
            <a:r>
              <a:rPr lang="fr-FR" sz="600" dirty="0">
                <a:solidFill>
                  <a:schemeClr val="bg1"/>
                </a:solidFill>
                <a:latin typeface="Century Gothic" charset="0"/>
                <a:ea typeface="Century Gothic" charset="0"/>
                <a:cs typeface="Century Gothic" charset="0"/>
              </a:rPr>
              <a:t> &amp; </a:t>
            </a:r>
            <a:r>
              <a:rPr lang="fr-FR" sz="600" dirty="0" err="1">
                <a:solidFill>
                  <a:schemeClr val="bg1"/>
                </a:solidFill>
                <a:latin typeface="Century Gothic" charset="0"/>
                <a:ea typeface="Century Gothic" charset="0"/>
                <a:cs typeface="Century Gothic" charset="0"/>
              </a:rPr>
              <a:t>Metab</a:t>
            </a:r>
            <a:r>
              <a:rPr lang="fr-FR" sz="600" dirty="0">
                <a:solidFill>
                  <a:schemeClr val="bg1"/>
                </a:solidFill>
                <a:latin typeface="Century Gothic" charset="0"/>
                <a:ea typeface="Century Gothic" charset="0"/>
                <a:cs typeface="Century Gothic" charset="0"/>
              </a:rPr>
              <a:t>. 9:91, 2012 </a:t>
            </a:r>
            <a:r>
              <a:rPr lang="fr-FR" sz="600" dirty="0" smtClean="0">
                <a:solidFill>
                  <a:schemeClr val="bg1"/>
                </a:solidFill>
                <a:latin typeface="Century Gothic" charset="0"/>
                <a:ea typeface="Century Gothic" charset="0"/>
                <a:cs typeface="Century Gothic" charset="0"/>
              </a:rPr>
              <a:t>doi:10.1186/1743-7075-9-91</a:t>
            </a:r>
            <a:endParaRPr lang="fr-FR" sz="600" dirty="0">
              <a:solidFill>
                <a:schemeClr val="bg1"/>
              </a:solidFill>
              <a:latin typeface="Century Gothic" charset="0"/>
              <a:ea typeface="Century Gothic" charset="0"/>
              <a:cs typeface="Century Gothic" charset="0"/>
            </a:endParaRPr>
          </a:p>
        </p:txBody>
      </p:sp>
      <p:grpSp>
        <p:nvGrpSpPr>
          <p:cNvPr id="34" name="Group 33"/>
          <p:cNvGrpSpPr/>
          <p:nvPr/>
        </p:nvGrpSpPr>
        <p:grpSpPr>
          <a:xfrm>
            <a:off x="3120046" y="3808020"/>
            <a:ext cx="2736320" cy="992579"/>
            <a:chOff x="681652" y="3797610"/>
            <a:chExt cx="1732198" cy="992579"/>
          </a:xfrm>
        </p:grpSpPr>
        <p:sp>
          <p:nvSpPr>
            <p:cNvPr id="35" name="TextBox 34"/>
            <p:cNvSpPr txBox="1"/>
            <p:nvPr/>
          </p:nvSpPr>
          <p:spPr>
            <a:xfrm>
              <a:off x="681652" y="3797610"/>
              <a:ext cx="1732198" cy="992579"/>
            </a:xfrm>
            <a:prstGeom prst="rect">
              <a:avLst/>
            </a:prstGeom>
            <a:noFill/>
          </p:spPr>
          <p:txBody>
            <a:bodyPr wrap="square" rtlCol="0">
              <a:spAutoFit/>
            </a:bodyPr>
            <a:lstStyle/>
            <a:p>
              <a:pPr algn="ctr">
                <a:lnSpc>
                  <a:spcPct val="150000"/>
                </a:lnSpc>
              </a:pPr>
              <a:r>
                <a:rPr lang="el-GR" sz="2400" b="1" i="1" dirty="0" smtClean="0">
                  <a:solidFill>
                    <a:srgbClr val="876F06"/>
                  </a:solidFill>
                  <a:latin typeface="Century Gothic" charset="0"/>
                  <a:ea typeface="Century Gothic" charset="0"/>
                  <a:cs typeface="Century Gothic" charset="0"/>
                </a:rPr>
                <a:t>ΣΥΜΠΛΗΡΩΜΑΤΑ</a:t>
              </a:r>
              <a:endParaRPr lang="en-US" sz="2400" b="1" i="1" dirty="0" smtClean="0">
                <a:solidFill>
                  <a:srgbClr val="876F06"/>
                </a:solidFill>
                <a:latin typeface="Century Gothic" charset="0"/>
                <a:ea typeface="Century Gothic" charset="0"/>
                <a:cs typeface="Century Gothic" charset="0"/>
              </a:endParaRPr>
            </a:p>
            <a:p>
              <a:pPr algn="ctr">
                <a:lnSpc>
                  <a:spcPct val="150000"/>
                </a:lnSpc>
              </a:pPr>
              <a:r>
                <a:rPr lang="el-GR" sz="1500" b="1" i="1" dirty="0" smtClean="0">
                  <a:solidFill>
                    <a:srgbClr val="876F06"/>
                  </a:solidFill>
                  <a:latin typeface="Century Gothic" charset="0"/>
                  <a:ea typeface="Century Gothic" charset="0"/>
                  <a:cs typeface="Century Gothic" charset="0"/>
                </a:rPr>
                <a:t>ΔΙΑΤΡΟΦΗΣ</a:t>
              </a:r>
              <a:endParaRPr lang="en-US" sz="1500" b="1" i="1" dirty="0">
                <a:solidFill>
                  <a:srgbClr val="876F06"/>
                </a:solidFill>
                <a:latin typeface="Century Gothic" charset="0"/>
                <a:ea typeface="Century Gothic" charset="0"/>
                <a:cs typeface="Century Gothic" charset="0"/>
              </a:endParaRPr>
            </a:p>
          </p:txBody>
        </p:sp>
        <p:cxnSp>
          <p:nvCxnSpPr>
            <p:cNvPr id="36" name="Straight Connector 35"/>
            <p:cNvCxnSpPr/>
            <p:nvPr/>
          </p:nvCxnSpPr>
          <p:spPr>
            <a:xfrm>
              <a:off x="1084976" y="4428200"/>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245211" y="3780724"/>
            <a:ext cx="2736320" cy="969496"/>
            <a:chOff x="681652" y="3797610"/>
            <a:chExt cx="1732198" cy="969496"/>
          </a:xfrm>
        </p:grpSpPr>
        <p:sp>
          <p:nvSpPr>
            <p:cNvPr id="38" name="TextBox 37"/>
            <p:cNvSpPr txBox="1"/>
            <p:nvPr/>
          </p:nvSpPr>
          <p:spPr>
            <a:xfrm>
              <a:off x="681652" y="3797610"/>
              <a:ext cx="1732198" cy="969496"/>
            </a:xfrm>
            <a:prstGeom prst="rect">
              <a:avLst/>
            </a:prstGeom>
            <a:noFill/>
          </p:spPr>
          <p:txBody>
            <a:bodyPr wrap="square" rtlCol="0">
              <a:spAutoFit/>
            </a:bodyPr>
            <a:lstStyle/>
            <a:p>
              <a:pPr algn="ctr">
                <a:lnSpc>
                  <a:spcPct val="150000"/>
                </a:lnSpc>
              </a:pPr>
              <a:r>
                <a:rPr lang="el-GR" sz="2400" b="1" i="1" dirty="0">
                  <a:solidFill>
                    <a:srgbClr val="C9A409"/>
                  </a:solidFill>
                  <a:latin typeface="Century Gothic" charset="0"/>
                  <a:ea typeface="Century Gothic" charset="0"/>
                  <a:cs typeface="Century Gothic" charset="0"/>
                </a:rPr>
                <a:t>ΣΚΕΥΑΣΜΑΤΑ</a:t>
              </a:r>
              <a:endParaRPr lang="en-US" sz="2400" b="1" i="1" dirty="0">
                <a:solidFill>
                  <a:srgbClr val="C9A409"/>
                </a:solidFill>
                <a:latin typeface="Century Gothic" charset="0"/>
                <a:ea typeface="Century Gothic" charset="0"/>
                <a:cs typeface="Century Gothic" charset="0"/>
              </a:endParaRPr>
            </a:p>
            <a:p>
              <a:pPr algn="ctr">
                <a:lnSpc>
                  <a:spcPct val="150000"/>
                </a:lnSpc>
              </a:pPr>
              <a:r>
                <a:rPr lang="el-GR" sz="1400" b="1" i="1" dirty="0">
                  <a:solidFill>
                    <a:srgbClr val="C9A409"/>
                  </a:solidFill>
                  <a:latin typeface="Century Gothic" charset="0"/>
                  <a:ea typeface="Century Gothic" charset="0"/>
                  <a:cs typeface="Century Gothic" charset="0"/>
                </a:rPr>
                <a:t>ΕΡΓΟΓΟΝΑ</a:t>
              </a:r>
              <a:endParaRPr lang="en-US" sz="1400" b="1" i="1" dirty="0">
                <a:solidFill>
                  <a:srgbClr val="C9A409"/>
                </a:solidFill>
                <a:latin typeface="Century Gothic" charset="0"/>
                <a:ea typeface="Century Gothic" charset="0"/>
                <a:cs typeface="Century Gothic" charset="0"/>
              </a:endParaRPr>
            </a:p>
          </p:txBody>
        </p:sp>
        <p:cxnSp>
          <p:nvCxnSpPr>
            <p:cNvPr id="39" name="Straight Connector 38"/>
            <p:cNvCxnSpPr/>
            <p:nvPr/>
          </p:nvCxnSpPr>
          <p:spPr>
            <a:xfrm>
              <a:off x="1084976" y="4428200"/>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22412" y="1235868"/>
            <a:ext cx="1224691" cy="925104"/>
          </a:xfrm>
          <a:prstGeom prst="rect">
            <a:avLst/>
          </a:prstGeom>
          <a:ln>
            <a:noFill/>
          </a:ln>
          <a:effectLst>
            <a:outerShdw blurRad="63500" sx="102000" sy="102000" algn="ctr" rotWithShape="0">
              <a:prstClr val="black">
                <a:alpha val="40000"/>
              </a:prstClr>
            </a:outerShdw>
          </a:effectLst>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74602" y="1170461"/>
            <a:ext cx="682010" cy="1074450"/>
          </a:xfrm>
          <a:prstGeom prst="rect">
            <a:avLst/>
          </a:prstGeom>
          <a:ln>
            <a:noFill/>
          </a:ln>
          <a:effectLst>
            <a:outerShdw blurRad="63500" sx="102000" sy="102000" algn="ctr" rotWithShape="0">
              <a:prstClr val="black">
                <a:alpha val="40000"/>
              </a:prstClr>
            </a:outerShdw>
          </a:effectLst>
        </p:spPr>
      </p:pic>
      <p:pic>
        <p:nvPicPr>
          <p:cNvPr id="32" name="Picture 3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33876" y="1211053"/>
            <a:ext cx="1006172" cy="1042760"/>
          </a:xfrm>
          <a:prstGeom prst="rect">
            <a:avLst/>
          </a:prstGeom>
          <a:effectLst>
            <a:outerShdw blurRad="63500" sx="102000" sy="102000" algn="ctr" rotWithShape="0">
              <a:prstClr val="black">
                <a:alpha val="40000"/>
              </a:prstClr>
            </a:outerShdw>
          </a:effectLst>
        </p:spPr>
      </p:pic>
      <p:cxnSp>
        <p:nvCxnSpPr>
          <p:cNvPr id="40" name="Straight Connector 39"/>
          <p:cNvCxnSpPr/>
          <p:nvPr/>
        </p:nvCxnSpPr>
        <p:spPr>
          <a:xfrm>
            <a:off x="-15012" y="18455"/>
            <a:ext cx="9158270" cy="0"/>
          </a:xfrm>
          <a:prstGeom prst="line">
            <a:avLst/>
          </a:prstGeom>
          <a:ln w="57150" cmpd="sng">
            <a:solidFill>
              <a:srgbClr val="FFD00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3051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961148"/>
            <a:ext cx="9144000" cy="4182352"/>
            <a:chOff x="0" y="1"/>
            <a:chExt cx="9144000" cy="6021705"/>
          </a:xfrm>
        </p:grpSpPr>
        <p:sp>
          <p:nvSpPr>
            <p:cNvPr id="3" name="object 3"/>
            <p:cNvSpPr/>
            <p:nvPr/>
          </p:nvSpPr>
          <p:spPr>
            <a:xfrm>
              <a:off x="0" y="1"/>
              <a:ext cx="9144000" cy="602128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075711" y="4605253"/>
              <a:ext cx="2635135" cy="14547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131832" y="4653140"/>
              <a:ext cx="2520315" cy="0"/>
            </a:xfrm>
            <a:custGeom>
              <a:avLst/>
              <a:gdLst/>
              <a:ahLst/>
              <a:cxnLst/>
              <a:rect l="l" t="t" r="r" b="b"/>
              <a:pathLst>
                <a:path w="2520315">
                  <a:moveTo>
                    <a:pt x="0" y="0"/>
                  </a:moveTo>
                  <a:lnTo>
                    <a:pt x="2520278" y="0"/>
                  </a:lnTo>
                </a:path>
              </a:pathLst>
            </a:custGeom>
            <a:ln w="28574">
              <a:solidFill>
                <a:srgbClr val="DB795B"/>
              </a:solidFill>
            </a:ln>
          </p:spPr>
          <p:txBody>
            <a:bodyPr wrap="square" lIns="0" tIns="0" rIns="0" bIns="0" rtlCol="0"/>
            <a:lstStyle/>
            <a:p>
              <a:endParaRPr/>
            </a:p>
          </p:txBody>
        </p:sp>
        <p:sp>
          <p:nvSpPr>
            <p:cNvPr id="6" name="object 6"/>
            <p:cNvSpPr/>
            <p:nvPr/>
          </p:nvSpPr>
          <p:spPr>
            <a:xfrm>
              <a:off x="3075711" y="1005845"/>
              <a:ext cx="2635135" cy="14547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131832" y="1052741"/>
              <a:ext cx="2520315" cy="0"/>
            </a:xfrm>
            <a:custGeom>
              <a:avLst/>
              <a:gdLst/>
              <a:ahLst/>
              <a:cxnLst/>
              <a:rect l="l" t="t" r="r" b="b"/>
              <a:pathLst>
                <a:path w="2520315">
                  <a:moveTo>
                    <a:pt x="0" y="0"/>
                  </a:moveTo>
                  <a:lnTo>
                    <a:pt x="2520278" y="1"/>
                  </a:lnTo>
                </a:path>
              </a:pathLst>
            </a:custGeom>
            <a:ln w="28574">
              <a:solidFill>
                <a:srgbClr val="DB795B"/>
              </a:solidFill>
            </a:ln>
          </p:spPr>
          <p:txBody>
            <a:bodyPr wrap="square" lIns="0" tIns="0" rIns="0" bIns="0" rtlCol="0"/>
            <a:lstStyle/>
            <a:p>
              <a:endParaRPr/>
            </a:p>
          </p:txBody>
        </p:sp>
        <p:sp>
          <p:nvSpPr>
            <p:cNvPr id="8" name="object 8"/>
            <p:cNvSpPr/>
            <p:nvPr/>
          </p:nvSpPr>
          <p:spPr>
            <a:xfrm>
              <a:off x="3075711" y="2589408"/>
              <a:ext cx="2635135" cy="145473"/>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3131832" y="2636913"/>
              <a:ext cx="2520315" cy="0"/>
            </a:xfrm>
            <a:custGeom>
              <a:avLst/>
              <a:gdLst/>
              <a:ahLst/>
              <a:cxnLst/>
              <a:rect l="l" t="t" r="r" b="b"/>
              <a:pathLst>
                <a:path w="2520315">
                  <a:moveTo>
                    <a:pt x="0" y="0"/>
                  </a:moveTo>
                  <a:lnTo>
                    <a:pt x="2520278" y="1"/>
                  </a:lnTo>
                </a:path>
              </a:pathLst>
            </a:custGeom>
            <a:ln w="28574">
              <a:solidFill>
                <a:srgbClr val="DB795B"/>
              </a:solidFill>
            </a:ln>
          </p:spPr>
          <p:txBody>
            <a:bodyPr wrap="square" lIns="0" tIns="0" rIns="0" bIns="0" rtlCol="0"/>
            <a:lstStyle/>
            <a:p>
              <a:endParaRPr/>
            </a:p>
          </p:txBody>
        </p:sp>
        <p:sp>
          <p:nvSpPr>
            <p:cNvPr id="10" name="object 10"/>
            <p:cNvSpPr/>
            <p:nvPr/>
          </p:nvSpPr>
          <p:spPr>
            <a:xfrm>
              <a:off x="3075711" y="2805549"/>
              <a:ext cx="2635135" cy="145473"/>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131832" y="2852940"/>
              <a:ext cx="2520315" cy="0"/>
            </a:xfrm>
            <a:custGeom>
              <a:avLst/>
              <a:gdLst/>
              <a:ahLst/>
              <a:cxnLst/>
              <a:rect l="l" t="t" r="r" b="b"/>
              <a:pathLst>
                <a:path w="2520315">
                  <a:moveTo>
                    <a:pt x="0" y="0"/>
                  </a:moveTo>
                  <a:lnTo>
                    <a:pt x="2520278" y="1"/>
                  </a:lnTo>
                </a:path>
              </a:pathLst>
            </a:custGeom>
            <a:ln w="28574">
              <a:solidFill>
                <a:srgbClr val="DB795B"/>
              </a:solidFill>
            </a:ln>
          </p:spPr>
          <p:txBody>
            <a:bodyPr wrap="square" lIns="0" tIns="0" rIns="0" bIns="0" rtlCol="0"/>
            <a:lstStyle/>
            <a:p>
              <a:endParaRPr/>
            </a:p>
          </p:txBody>
        </p:sp>
        <p:sp>
          <p:nvSpPr>
            <p:cNvPr id="12" name="object 12"/>
            <p:cNvSpPr/>
            <p:nvPr/>
          </p:nvSpPr>
          <p:spPr>
            <a:xfrm>
              <a:off x="3071545" y="3021671"/>
              <a:ext cx="1118062" cy="153785"/>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3131832" y="3068965"/>
              <a:ext cx="1000125" cy="8890"/>
            </a:xfrm>
            <a:custGeom>
              <a:avLst/>
              <a:gdLst/>
              <a:ahLst/>
              <a:cxnLst/>
              <a:rect l="l" t="t" r="r" b="b"/>
              <a:pathLst>
                <a:path w="1000125" h="8889">
                  <a:moveTo>
                    <a:pt x="0" y="8383"/>
                  </a:moveTo>
                  <a:lnTo>
                    <a:pt x="999727" y="0"/>
                  </a:lnTo>
                </a:path>
              </a:pathLst>
            </a:custGeom>
            <a:ln w="28574">
              <a:solidFill>
                <a:srgbClr val="DB795B"/>
              </a:solidFill>
            </a:ln>
          </p:spPr>
          <p:txBody>
            <a:bodyPr wrap="square" lIns="0" tIns="0" rIns="0" bIns="0" rtlCol="0"/>
            <a:lstStyle/>
            <a:p>
              <a:endParaRPr/>
            </a:p>
          </p:txBody>
        </p:sp>
      </p:grpSp>
      <p:grpSp>
        <p:nvGrpSpPr>
          <p:cNvPr id="18" name="Group 19"/>
          <p:cNvGrpSpPr/>
          <p:nvPr/>
        </p:nvGrpSpPr>
        <p:grpSpPr>
          <a:xfrm>
            <a:off x="-22606" y="955"/>
            <a:ext cx="9180521" cy="1028340"/>
            <a:chOff x="4348800" y="0"/>
            <a:chExt cx="4795200" cy="1300480"/>
          </a:xfrm>
        </p:grpSpPr>
        <p:sp>
          <p:nvSpPr>
            <p:cNvPr id="19"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4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3092" y="163591"/>
            <a:ext cx="640565" cy="706688"/>
          </a:xfrm>
          <a:prstGeom prst="rect">
            <a:avLst/>
          </a:prstGeom>
        </p:spPr>
      </p:pic>
      <p:grpSp>
        <p:nvGrpSpPr>
          <p:cNvPr id="22" name="Group 53"/>
          <p:cNvGrpSpPr/>
          <p:nvPr/>
        </p:nvGrpSpPr>
        <p:grpSpPr>
          <a:xfrm>
            <a:off x="448416" y="323648"/>
            <a:ext cx="142380" cy="386574"/>
            <a:chOff x="5992812" y="4398963"/>
            <a:chExt cx="381000" cy="960438"/>
          </a:xfrm>
          <a:solidFill>
            <a:srgbClr val="253D1F"/>
          </a:solidFill>
        </p:grpSpPr>
        <p:sp>
          <p:nvSpPr>
            <p:cNvPr id="23"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object 14"/>
          <p:cNvSpPr txBox="1"/>
          <p:nvPr/>
        </p:nvSpPr>
        <p:spPr>
          <a:xfrm>
            <a:off x="6890385" y="5050398"/>
            <a:ext cx="2253615" cy="93102"/>
          </a:xfrm>
          <a:prstGeom prst="rect">
            <a:avLst/>
          </a:prstGeom>
        </p:spPr>
        <p:txBody>
          <a:bodyPr vert="horz" wrap="square" lIns="0" tIns="12700" rIns="0" bIns="0" rtlCol="0">
            <a:spAutoFit/>
          </a:bodyPr>
          <a:lstStyle/>
          <a:p>
            <a:pPr marL="319088" indent="-319088">
              <a:lnSpc>
                <a:spcPct val="70000"/>
              </a:lnSpc>
              <a:spcBef>
                <a:spcPts val="700"/>
              </a:spcBef>
              <a:buClr>
                <a:schemeClr val="accent2"/>
              </a:buClr>
              <a:buSzPct val="60000"/>
              <a:defRPr/>
            </a:pPr>
            <a:r>
              <a:rPr sz="700" dirty="0">
                <a:solidFill>
                  <a:schemeClr val="tx1">
                    <a:lumMod val="50000"/>
                    <a:lumOff val="50000"/>
                  </a:schemeClr>
                </a:solidFill>
              </a:rPr>
              <a:t>Maughan, R. J., et al. (2018)</a:t>
            </a:r>
          </a:p>
        </p:txBody>
      </p:sp>
      <p:sp>
        <p:nvSpPr>
          <p:cNvPr id="15" name="object 15"/>
          <p:cNvSpPr/>
          <p:nvPr/>
        </p:nvSpPr>
        <p:spPr>
          <a:xfrm>
            <a:off x="5688634" y="961148"/>
            <a:ext cx="3348354" cy="692944"/>
          </a:xfrm>
          <a:custGeom>
            <a:avLst/>
            <a:gdLst/>
            <a:ahLst/>
            <a:cxnLst/>
            <a:rect l="l" t="t" r="r" b="b"/>
            <a:pathLst>
              <a:path w="3348354" h="923925">
                <a:moveTo>
                  <a:pt x="0" y="0"/>
                </a:moveTo>
                <a:lnTo>
                  <a:pt x="3347857" y="0"/>
                </a:lnTo>
                <a:lnTo>
                  <a:pt x="3347857" y="923329"/>
                </a:lnTo>
                <a:lnTo>
                  <a:pt x="0" y="923329"/>
                </a:lnTo>
                <a:lnTo>
                  <a:pt x="0" y="0"/>
                </a:lnTo>
                <a:close/>
              </a:path>
            </a:pathLst>
          </a:custGeom>
          <a:ln w="9524">
            <a:solidFill>
              <a:srgbClr val="FF2600"/>
            </a:solidFill>
          </a:ln>
        </p:spPr>
        <p:txBody>
          <a:bodyPr wrap="square" lIns="0" tIns="0" rIns="0" bIns="0" rtlCol="0"/>
          <a:lstStyle/>
          <a:p>
            <a:endParaRPr/>
          </a:p>
        </p:txBody>
      </p:sp>
      <p:sp>
        <p:nvSpPr>
          <p:cNvPr id="16" name="object 16"/>
          <p:cNvSpPr/>
          <p:nvPr/>
        </p:nvSpPr>
        <p:spPr>
          <a:xfrm>
            <a:off x="5724131" y="2139705"/>
            <a:ext cx="3312795" cy="692944"/>
          </a:xfrm>
          <a:custGeom>
            <a:avLst/>
            <a:gdLst/>
            <a:ahLst/>
            <a:cxnLst/>
            <a:rect l="l" t="t" r="r" b="b"/>
            <a:pathLst>
              <a:path w="3312795" h="923925">
                <a:moveTo>
                  <a:pt x="0" y="0"/>
                </a:moveTo>
                <a:lnTo>
                  <a:pt x="3312367" y="0"/>
                </a:lnTo>
                <a:lnTo>
                  <a:pt x="3312367" y="923329"/>
                </a:lnTo>
                <a:lnTo>
                  <a:pt x="0" y="923329"/>
                </a:lnTo>
                <a:lnTo>
                  <a:pt x="0" y="0"/>
                </a:lnTo>
                <a:close/>
              </a:path>
            </a:pathLst>
          </a:custGeom>
          <a:ln w="9524">
            <a:solidFill>
              <a:srgbClr val="FF2600"/>
            </a:solidFill>
          </a:ln>
        </p:spPr>
        <p:txBody>
          <a:bodyPr wrap="square" lIns="0" tIns="0" rIns="0" bIns="0" rtlCol="0"/>
          <a:lstStyle/>
          <a:p>
            <a:endParaRPr/>
          </a:p>
        </p:txBody>
      </p:sp>
      <p:sp>
        <p:nvSpPr>
          <p:cNvPr id="17" name="object 17"/>
          <p:cNvSpPr/>
          <p:nvPr/>
        </p:nvSpPr>
        <p:spPr>
          <a:xfrm>
            <a:off x="5724131" y="3329140"/>
            <a:ext cx="3312795" cy="484823"/>
          </a:xfrm>
          <a:custGeom>
            <a:avLst/>
            <a:gdLst/>
            <a:ahLst/>
            <a:cxnLst/>
            <a:rect l="l" t="t" r="r" b="b"/>
            <a:pathLst>
              <a:path w="3312795" h="646429">
                <a:moveTo>
                  <a:pt x="0" y="0"/>
                </a:moveTo>
                <a:lnTo>
                  <a:pt x="3312367" y="0"/>
                </a:lnTo>
                <a:lnTo>
                  <a:pt x="3312367" y="646330"/>
                </a:lnTo>
                <a:lnTo>
                  <a:pt x="0" y="646330"/>
                </a:lnTo>
                <a:lnTo>
                  <a:pt x="0" y="0"/>
                </a:lnTo>
                <a:close/>
              </a:path>
            </a:pathLst>
          </a:custGeom>
          <a:ln w="9524">
            <a:solidFill>
              <a:srgbClr val="FF2600"/>
            </a:solidFill>
          </a:ln>
        </p:spPr>
        <p:txBody>
          <a:bodyPr wrap="square" lIns="0" tIns="0" rIns="0" bIns="0" rtlCol="0"/>
          <a:lstStyle/>
          <a:p>
            <a:endParaRPr/>
          </a:p>
        </p:txBody>
      </p:sp>
      <p:sp>
        <p:nvSpPr>
          <p:cNvPr id="25" name="Rectangle 33"/>
          <p:cNvSpPr/>
          <p:nvPr/>
        </p:nvSpPr>
        <p:spPr>
          <a:xfrm flipH="1">
            <a:off x="2842848" y="92815"/>
            <a:ext cx="5089039" cy="830997"/>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Συμπληρώματα Κατευθυντήριες γραμμές</a:t>
            </a:r>
            <a:endParaRPr lang="en-US" sz="24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5660145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404"/>
          <a:stretch/>
        </p:blipFill>
        <p:spPr bwMode="auto">
          <a:xfrm>
            <a:off x="-36119" y="1463450"/>
            <a:ext cx="9194033" cy="363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0770" y="-6175"/>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474353" y="431914"/>
            <a:ext cx="5113796" cy="830997"/>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Προβιταμίνες και ανόργανα στοιχεία </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68" idx="2"/>
          </p:cNvCxnSpPr>
          <p:nvPr/>
        </p:nvCxnSpPr>
        <p:spPr>
          <a:xfrm flipH="1">
            <a:off x="536059" y="1326611"/>
            <a:ext cx="22387" cy="187011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3" name="Group 49"/>
          <p:cNvGrpSpPr/>
          <p:nvPr/>
        </p:nvGrpSpPr>
        <p:grpSpPr>
          <a:xfrm>
            <a:off x="380785" y="1973845"/>
            <a:ext cx="317878" cy="317878"/>
            <a:chOff x="-592330" y="2994622"/>
            <a:chExt cx="317878" cy="317878"/>
          </a:xfrm>
        </p:grpSpPr>
        <p:sp>
          <p:nvSpPr>
            <p:cNvPr id="3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3" name="Group 64"/>
          <p:cNvGrpSpPr/>
          <p:nvPr/>
        </p:nvGrpSpPr>
        <p:grpSpPr>
          <a:xfrm>
            <a:off x="380785" y="2486394"/>
            <a:ext cx="317878" cy="317878"/>
            <a:chOff x="-592330" y="2994622"/>
            <a:chExt cx="317878" cy="317878"/>
          </a:xfrm>
        </p:grpSpPr>
        <p:sp>
          <p:nvSpPr>
            <p:cNvPr id="5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2" name="Group 19"/>
          <p:cNvGrpSpPr/>
          <p:nvPr/>
        </p:nvGrpSpPr>
        <p:grpSpPr>
          <a:xfrm>
            <a:off x="-36118" y="3389042"/>
            <a:ext cx="9179376" cy="458758"/>
            <a:chOff x="3179791" y="-679158"/>
            <a:chExt cx="7913950" cy="1329397"/>
          </a:xfrm>
        </p:grpSpPr>
        <p:sp>
          <p:nvSpPr>
            <p:cNvPr id="43"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1 - Τίτλος"/>
          <p:cNvSpPr txBox="1">
            <a:spLocks/>
          </p:cNvSpPr>
          <p:nvPr/>
        </p:nvSpPr>
        <p:spPr>
          <a:xfrm>
            <a:off x="2506425" y="3346947"/>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grpSp>
        <p:nvGrpSpPr>
          <p:cNvPr id="47" name="Group 49"/>
          <p:cNvGrpSpPr/>
          <p:nvPr/>
        </p:nvGrpSpPr>
        <p:grpSpPr>
          <a:xfrm>
            <a:off x="382974" y="4634542"/>
            <a:ext cx="317878" cy="317878"/>
            <a:chOff x="-592330" y="2994622"/>
            <a:chExt cx="317878" cy="317878"/>
          </a:xfrm>
        </p:grpSpPr>
        <p:sp>
          <p:nvSpPr>
            <p:cNvPr id="4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0" name="Group 64"/>
          <p:cNvGrpSpPr/>
          <p:nvPr/>
        </p:nvGrpSpPr>
        <p:grpSpPr>
          <a:xfrm>
            <a:off x="382974" y="4035738"/>
            <a:ext cx="317878" cy="317878"/>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3" name="Group 49"/>
          <p:cNvGrpSpPr/>
          <p:nvPr/>
        </p:nvGrpSpPr>
        <p:grpSpPr>
          <a:xfrm>
            <a:off x="383057" y="1457493"/>
            <a:ext cx="317878" cy="317878"/>
            <a:chOff x="-592330" y="2994622"/>
            <a:chExt cx="317878" cy="317878"/>
          </a:xfrm>
        </p:grpSpPr>
        <p:sp>
          <p:nvSpPr>
            <p:cNvPr id="6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2" name="Ορθογώνιο 1"/>
          <p:cNvSpPr/>
          <p:nvPr/>
        </p:nvSpPr>
        <p:spPr>
          <a:xfrm>
            <a:off x="714583" y="1414235"/>
            <a:ext cx="8443332" cy="1954381"/>
          </a:xfrm>
          <a:prstGeom prst="rect">
            <a:avLst/>
          </a:prstGeom>
        </p:spPr>
        <p:txBody>
          <a:bodyPr wrap="square">
            <a:spAutoFit/>
          </a:bodyPr>
          <a:lstStyle/>
          <a:p>
            <a:pPr algn="just" defTabSz="914400">
              <a:lnSpc>
                <a:spcPct val="150000"/>
              </a:lnSpc>
              <a:spcBef>
                <a:spcPts val="1000"/>
              </a:spcBef>
            </a:pPr>
            <a:r>
              <a:rPr lang="el-GR" sz="1600" b="1" dirty="0">
                <a:solidFill>
                  <a:schemeClr val="bg1"/>
                </a:solidFill>
              </a:rPr>
              <a:t>Παρατεταμένα ταξίδια → ανεπαρκή ποσότητα φαγητού</a:t>
            </a:r>
          </a:p>
          <a:p>
            <a:pPr algn="just" defTabSz="914400">
              <a:lnSpc>
                <a:spcPct val="150000"/>
              </a:lnSpc>
              <a:spcBef>
                <a:spcPts val="1000"/>
              </a:spcBef>
            </a:pPr>
            <a:r>
              <a:rPr lang="el-GR" sz="1600" b="1" dirty="0">
                <a:solidFill>
                  <a:schemeClr val="bg1"/>
                </a:solidFill>
              </a:rPr>
              <a:t>Αθλητές με περιορισμένη ενεργειακή πρόσληψη</a:t>
            </a:r>
          </a:p>
          <a:p>
            <a:pPr algn="just" defTabSz="914400">
              <a:lnSpc>
                <a:spcPct val="150000"/>
              </a:lnSpc>
              <a:spcBef>
                <a:spcPts val="1000"/>
              </a:spcBef>
            </a:pPr>
            <a:r>
              <a:rPr lang="el-GR" sz="1600" b="1" dirty="0">
                <a:solidFill>
                  <a:schemeClr val="bg1"/>
                </a:solidFill>
              </a:rPr>
              <a:t>Αθλητές με βαρύ </a:t>
            </a:r>
            <a:r>
              <a:rPr lang="el-GR" sz="1600" b="1" dirty="0" err="1">
                <a:solidFill>
                  <a:schemeClr val="bg1"/>
                </a:solidFill>
              </a:rPr>
              <a:t>πρόγραμμα→διαταραχή</a:t>
            </a:r>
            <a:r>
              <a:rPr lang="el-GR" sz="1600" b="1" dirty="0">
                <a:solidFill>
                  <a:schemeClr val="bg1"/>
                </a:solidFill>
              </a:rPr>
              <a:t> διατροφικών συνηθειών</a:t>
            </a:r>
          </a:p>
          <a:p>
            <a:pPr algn="just" defTabSz="914400">
              <a:lnSpc>
                <a:spcPct val="150000"/>
              </a:lnSpc>
              <a:spcBef>
                <a:spcPts val="1000"/>
              </a:spcBef>
            </a:pPr>
            <a:r>
              <a:rPr lang="el-GR" sz="1600" b="1" dirty="0">
                <a:solidFill>
                  <a:schemeClr val="bg1"/>
                </a:solidFill>
              </a:rPr>
              <a:t>Ψευτοφάρμακο σε αθλητές που επιμένουν στη χρήση συμπληρωμάτων</a:t>
            </a:r>
          </a:p>
        </p:txBody>
      </p:sp>
      <p:grpSp>
        <p:nvGrpSpPr>
          <p:cNvPr id="66" name="Group 64"/>
          <p:cNvGrpSpPr/>
          <p:nvPr/>
        </p:nvGrpSpPr>
        <p:grpSpPr>
          <a:xfrm>
            <a:off x="369409" y="2966346"/>
            <a:ext cx="317878" cy="317878"/>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 name="Ορθογώνιο 3"/>
          <p:cNvSpPr/>
          <p:nvPr/>
        </p:nvSpPr>
        <p:spPr>
          <a:xfrm>
            <a:off x="673639" y="3884556"/>
            <a:ext cx="9915099" cy="1087477"/>
          </a:xfrm>
          <a:prstGeom prst="rect">
            <a:avLst/>
          </a:prstGeom>
        </p:spPr>
        <p:txBody>
          <a:bodyPr wrap="square">
            <a:spAutoFit/>
          </a:bodyPr>
          <a:lstStyle/>
          <a:p>
            <a:pPr algn="just" defTabSz="914400">
              <a:spcBef>
                <a:spcPts val="1000"/>
              </a:spcBef>
            </a:pPr>
            <a:r>
              <a:rPr lang="el-GR" sz="1600" b="1" dirty="0">
                <a:solidFill>
                  <a:schemeClr val="bg1"/>
                </a:solidFill>
              </a:rPr>
              <a:t>Αθλητές με περιορισμένη ενεργειακή πρόσληψη → κίνδυνος ανεπαρκής πρόσληψης </a:t>
            </a:r>
            <a:r>
              <a:rPr lang="el-GR" sz="1600" b="1" dirty="0" smtClean="0">
                <a:solidFill>
                  <a:schemeClr val="bg1"/>
                </a:solidFill>
              </a:rPr>
              <a:t>βιταμινών</a:t>
            </a:r>
          </a:p>
          <a:p>
            <a:pPr algn="just" defTabSz="914400">
              <a:spcBef>
                <a:spcPts val="1000"/>
              </a:spcBef>
            </a:pPr>
            <a:r>
              <a:rPr lang="el-GR" sz="1600" b="1" dirty="0" smtClean="0">
                <a:solidFill>
                  <a:schemeClr val="bg1"/>
                </a:solidFill>
              </a:rPr>
              <a:t> </a:t>
            </a:r>
            <a:r>
              <a:rPr lang="el-GR" sz="1600" b="1" dirty="0">
                <a:solidFill>
                  <a:schemeClr val="bg1"/>
                </a:solidFill>
              </a:rPr>
              <a:t>και </a:t>
            </a:r>
            <a:r>
              <a:rPr lang="el-GR" sz="1600" b="1" dirty="0" smtClean="0">
                <a:solidFill>
                  <a:schemeClr val="bg1"/>
                </a:solidFill>
              </a:rPr>
              <a:t>μετάλλων</a:t>
            </a:r>
            <a:endParaRPr lang="el-GR" sz="1600" b="1" dirty="0">
              <a:solidFill>
                <a:schemeClr val="bg1"/>
              </a:solidFill>
            </a:endParaRPr>
          </a:p>
          <a:p>
            <a:pPr algn="just" defTabSz="914400">
              <a:spcBef>
                <a:spcPts val="1000"/>
              </a:spcBef>
            </a:pPr>
            <a:r>
              <a:rPr lang="el-GR" sz="1600" b="1" dirty="0">
                <a:solidFill>
                  <a:schemeClr val="bg1"/>
                </a:solidFill>
              </a:rPr>
              <a:t>Δεν υπάρχουν στοιχεία ενίσχυσης της απόδοσης με εξαίρεση προ-υπάρχουσας ανεπάρκειας</a:t>
            </a:r>
          </a:p>
        </p:txBody>
      </p:sp>
    </p:spTree>
    <p:extLst>
      <p:ext uri="{BB962C8B-B14F-4D97-AF65-F5344CB8AC3E}">
        <p14:creationId xmlns:p14="http://schemas.microsoft.com/office/powerpoint/2010/main" val="2830372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9677"/>
          <a:stretch/>
        </p:blipFill>
        <p:spPr bwMode="auto">
          <a:xfrm>
            <a:off x="-36119" y="1439030"/>
            <a:ext cx="9194033" cy="3704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2469" y="-5171"/>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474352" y="431914"/>
            <a:ext cx="5534875"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Αντιοξειδωτικές </a:t>
            </a:r>
            <a:r>
              <a:rPr lang="el-GR" sz="2400" b="1" dirty="0">
                <a:solidFill>
                  <a:schemeClr val="bg1"/>
                </a:solidFill>
                <a:latin typeface="Century Gothic" charset="0"/>
                <a:ea typeface="Century Gothic" charset="0"/>
                <a:cs typeface="Century Gothic" charset="0"/>
              </a:rPr>
              <a:t>Βιταμίνες </a:t>
            </a:r>
            <a:r>
              <a:rPr lang="en-US" sz="2400" b="1" dirty="0">
                <a:solidFill>
                  <a:schemeClr val="bg1"/>
                </a:solidFill>
                <a:latin typeface="Century Gothic" charset="0"/>
                <a:ea typeface="Century Gothic" charset="0"/>
                <a:cs typeface="Century Gothic" charset="0"/>
              </a:rPr>
              <a:t>C</a:t>
            </a:r>
            <a:r>
              <a:rPr lang="el-GR" sz="2400" b="1" dirty="0">
                <a:solidFill>
                  <a:schemeClr val="bg1"/>
                </a:solidFill>
                <a:latin typeface="Century Gothic" charset="0"/>
                <a:ea typeface="Century Gothic" charset="0"/>
                <a:cs typeface="Century Gothic" charset="0"/>
              </a:rPr>
              <a:t> </a:t>
            </a:r>
            <a:r>
              <a:rPr lang="el-GR" sz="2400" b="1" dirty="0" smtClean="0">
                <a:solidFill>
                  <a:schemeClr val="bg1"/>
                </a:solidFill>
                <a:latin typeface="Century Gothic" charset="0"/>
                <a:ea typeface="Century Gothic" charset="0"/>
                <a:cs typeface="Century Gothic" charset="0"/>
              </a:rPr>
              <a:t>Κ και </a:t>
            </a:r>
            <a:r>
              <a:rPr lang="el-GR" sz="2400" b="1" dirty="0">
                <a:solidFill>
                  <a:schemeClr val="bg1"/>
                </a:solidFill>
                <a:latin typeface="Century Gothic" charset="0"/>
                <a:ea typeface="Century Gothic" charset="0"/>
                <a:cs typeface="Century Gothic" charset="0"/>
              </a:rPr>
              <a:t>Ε</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49" idx="2"/>
          </p:cNvCxnSpPr>
          <p:nvPr/>
        </p:nvCxnSpPr>
        <p:spPr>
          <a:xfrm flipH="1">
            <a:off x="549624" y="1326611"/>
            <a:ext cx="8822" cy="325169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2" name="Group 19"/>
          <p:cNvGrpSpPr/>
          <p:nvPr/>
        </p:nvGrpSpPr>
        <p:grpSpPr>
          <a:xfrm>
            <a:off x="-36118" y="3389042"/>
            <a:ext cx="9179376" cy="458758"/>
            <a:chOff x="3179791" y="-679158"/>
            <a:chExt cx="7913950" cy="1329397"/>
          </a:xfrm>
        </p:grpSpPr>
        <p:sp>
          <p:nvSpPr>
            <p:cNvPr id="43"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1 - Τίτλος"/>
          <p:cNvSpPr txBox="1">
            <a:spLocks/>
          </p:cNvSpPr>
          <p:nvPr/>
        </p:nvSpPr>
        <p:spPr>
          <a:xfrm>
            <a:off x="2506425" y="3346947"/>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grpSp>
        <p:nvGrpSpPr>
          <p:cNvPr id="47" name="Group 49"/>
          <p:cNvGrpSpPr/>
          <p:nvPr/>
        </p:nvGrpSpPr>
        <p:grpSpPr>
          <a:xfrm>
            <a:off x="382974" y="4347934"/>
            <a:ext cx="317878" cy="317878"/>
            <a:chOff x="-592330" y="2994622"/>
            <a:chExt cx="317878" cy="317878"/>
          </a:xfrm>
        </p:grpSpPr>
        <p:sp>
          <p:nvSpPr>
            <p:cNvPr id="4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6" name="Group 64"/>
          <p:cNvGrpSpPr/>
          <p:nvPr/>
        </p:nvGrpSpPr>
        <p:grpSpPr>
          <a:xfrm>
            <a:off x="369409" y="2652442"/>
            <a:ext cx="317878" cy="317878"/>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700852" y="2630060"/>
            <a:ext cx="7931932" cy="369332"/>
          </a:xfrm>
          <a:prstGeom prst="rect">
            <a:avLst/>
          </a:prstGeom>
        </p:spPr>
        <p:txBody>
          <a:bodyPr wrap="square">
            <a:spAutoFit/>
          </a:bodyPr>
          <a:lstStyle/>
          <a:p>
            <a:r>
              <a:rPr lang="el-GR" b="1" dirty="0">
                <a:solidFill>
                  <a:schemeClr val="bg1"/>
                </a:solidFill>
              </a:rPr>
              <a:t>Αθλητές με ↑ στρες ή εναλλαγή σε </a:t>
            </a:r>
            <a:r>
              <a:rPr lang="el-GR" b="1" dirty="0" err="1">
                <a:solidFill>
                  <a:schemeClr val="bg1"/>
                </a:solidFill>
              </a:rPr>
              <a:t>στρεσσογόνο</a:t>
            </a:r>
            <a:r>
              <a:rPr lang="el-GR" b="1" dirty="0">
                <a:solidFill>
                  <a:schemeClr val="bg1"/>
                </a:solidFill>
              </a:rPr>
              <a:t> περιβάλλον</a:t>
            </a:r>
          </a:p>
        </p:txBody>
      </p:sp>
      <p:grpSp>
        <p:nvGrpSpPr>
          <p:cNvPr id="51" name="Group 19"/>
          <p:cNvGrpSpPr/>
          <p:nvPr/>
        </p:nvGrpSpPr>
        <p:grpSpPr>
          <a:xfrm>
            <a:off x="-45509" y="1821338"/>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1 - Τίτλος"/>
          <p:cNvSpPr txBox="1">
            <a:spLocks/>
          </p:cNvSpPr>
          <p:nvPr/>
        </p:nvSpPr>
        <p:spPr>
          <a:xfrm>
            <a:off x="2344927" y="1676248"/>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sp>
        <p:nvSpPr>
          <p:cNvPr id="5" name="Ορθογώνιο 4"/>
          <p:cNvSpPr/>
          <p:nvPr/>
        </p:nvSpPr>
        <p:spPr>
          <a:xfrm>
            <a:off x="700852" y="4343214"/>
            <a:ext cx="7308376" cy="369332"/>
          </a:xfrm>
          <a:prstGeom prst="rect">
            <a:avLst/>
          </a:prstGeom>
        </p:spPr>
        <p:txBody>
          <a:bodyPr wrap="square">
            <a:spAutoFit/>
          </a:bodyPr>
          <a:lstStyle/>
          <a:p>
            <a:pPr marL="137160" lvl="0" defTabSz="914400">
              <a:spcBef>
                <a:spcPct val="20000"/>
              </a:spcBef>
              <a:buClr>
                <a:schemeClr val="tx1">
                  <a:shade val="95000"/>
                </a:schemeClr>
              </a:buClr>
              <a:buSzPct val="65000"/>
              <a:defRPr/>
            </a:pPr>
            <a:r>
              <a:rPr lang="el-GR" b="1" dirty="0">
                <a:solidFill>
                  <a:schemeClr val="bg1"/>
                </a:solidFill>
              </a:rPr>
              <a:t>Δεν υπάρχουν σαφής αποδείξεις βελτίωσης της απόδοσης</a:t>
            </a:r>
            <a:r>
              <a:rPr lang="el-GR" dirty="0"/>
              <a:t>.</a:t>
            </a:r>
            <a:endParaRPr lang="el-GR" dirty="0"/>
          </a:p>
        </p:txBody>
      </p:sp>
    </p:spTree>
    <p:extLst>
      <p:ext uri="{BB962C8B-B14F-4D97-AF65-F5344CB8AC3E}">
        <p14:creationId xmlns:p14="http://schemas.microsoft.com/office/powerpoint/2010/main" val="37624418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Βιταμίνη </a:t>
            </a:r>
            <a:r>
              <a:rPr lang="en-US" sz="2400" b="1" dirty="0" smtClean="0">
                <a:solidFill>
                  <a:schemeClr val="bg1"/>
                </a:solidFill>
                <a:latin typeface="Century Gothic" charset="0"/>
                <a:ea typeface="Century Gothic" charset="0"/>
                <a:cs typeface="Century Gothic" charset="0"/>
              </a:rPr>
              <a:t>D</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9" y="1480915"/>
            <a:ext cx="4564923" cy="364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470" y="1480914"/>
            <a:ext cx="4552788" cy="361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rot="16200000" flipH="1">
            <a:off x="2704339" y="3283557"/>
            <a:ext cx="3672488" cy="47398"/>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Tree>
    <p:extLst>
      <p:ext uri="{BB962C8B-B14F-4D97-AF65-F5344CB8AC3E}">
        <p14:creationId xmlns:p14="http://schemas.microsoft.com/office/powerpoint/2010/main" val="3365122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647"/>
            <a:ext cx="9144000" cy="510988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87"/>
            <a:ext cx="915670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14270" y="332161"/>
            <a:ext cx="9158270" cy="1776327"/>
            <a:chOff x="-7136" y="2635576"/>
            <a:chExt cx="9158270" cy="1776327"/>
          </a:xfrm>
        </p:grpSpPr>
        <p:grpSp>
          <p:nvGrpSpPr>
            <p:cNvPr id="26" name="Group 25"/>
            <p:cNvGrpSpPr/>
            <p:nvPr/>
          </p:nvGrpSpPr>
          <p:grpSpPr>
            <a:xfrm>
              <a:off x="-7136" y="2635576"/>
              <a:ext cx="9158270" cy="1459772"/>
              <a:chOff x="0" y="0"/>
              <a:chExt cx="9151129" cy="1300480"/>
            </a:xfrm>
          </p:grpSpPr>
          <p:sp>
            <p:nvSpPr>
              <p:cNvPr id="27" name="Rectangle 26"/>
              <p:cNvSpPr/>
              <p:nvPr/>
            </p:nvSpPr>
            <p:spPr>
              <a:xfrm>
                <a:off x="7129" y="0"/>
                <a:ext cx="9144000" cy="1300480"/>
              </a:xfrm>
              <a:prstGeom prst="rect">
                <a:avLst/>
              </a:prstGeom>
              <a:solidFill>
                <a:srgbClr val="000000">
                  <a:alpha val="5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1812664" y="3026908"/>
              <a:ext cx="7238462" cy="1384995"/>
            </a:xfrm>
            <a:prstGeom prst="rect">
              <a:avLst/>
            </a:prstGeom>
          </p:spPr>
          <p:txBody>
            <a:bodyPr wrap="square">
              <a:spAutoFit/>
            </a:bodyPr>
            <a:lstStyle/>
            <a:p>
              <a:r>
                <a:rPr lang="el-GR" sz="2800" b="1" dirty="0" smtClean="0">
                  <a:solidFill>
                    <a:schemeClr val="bg1"/>
                  </a:solidFill>
                  <a:latin typeface="Century Gothic" charset="0"/>
                  <a:ea typeface="Century Gothic" charset="0"/>
                  <a:cs typeface="Century Gothic" charset="0"/>
                </a:rPr>
                <a:t>Τα</a:t>
              </a:r>
              <a:r>
                <a:rPr lang="el-GR" sz="2800" b="1" dirty="0">
                  <a:solidFill>
                    <a:schemeClr val="bg1"/>
                  </a:solidFill>
                  <a:latin typeface="Century Gothic" charset="0"/>
                  <a:ea typeface="Century Gothic" charset="0"/>
                  <a:cs typeface="Century Gothic" charset="0"/>
                </a:rPr>
                <a:t>	κίνητρα	των	αθλητών	για	τη	χρήση	</a:t>
              </a:r>
              <a:r>
                <a:rPr lang="el-GR" sz="2800" b="1" dirty="0" smtClean="0">
                  <a:solidFill>
                    <a:srgbClr val="FFD00F"/>
                  </a:solidFill>
                  <a:latin typeface="Century Gothic" charset="0"/>
                  <a:ea typeface="Century Gothic" charset="0"/>
                  <a:cs typeface="Century Gothic" charset="0"/>
                </a:rPr>
                <a:t>συμπληρωμάτων</a:t>
              </a:r>
              <a:r>
                <a:rPr lang="el-GR" sz="2800" b="1" dirty="0" smtClean="0">
                  <a:solidFill>
                    <a:schemeClr val="bg1"/>
                  </a:solidFill>
                  <a:latin typeface="Century Gothic" charset="0"/>
                  <a:ea typeface="Century Gothic" charset="0"/>
                  <a:cs typeface="Century Gothic" charset="0"/>
                </a:rPr>
                <a:t>  περιλαμβάνουν</a:t>
              </a:r>
              <a:endParaRPr lang="el-GR" sz="2800" b="1" dirty="0">
                <a:solidFill>
                  <a:schemeClr val="bg1"/>
                </a:solidFill>
                <a:latin typeface="Century Gothic" charset="0"/>
                <a:ea typeface="Century Gothic" charset="0"/>
                <a:cs typeface="Century Gothic" charset="0"/>
              </a:endParaRPr>
            </a:p>
            <a:p>
              <a:r>
                <a:rPr lang="el-GR" sz="2800" b="1" dirty="0" smtClean="0">
                  <a:solidFill>
                    <a:schemeClr val="bg1"/>
                  </a:solidFill>
                  <a:latin typeface="Century Gothic" charset="0"/>
                  <a:ea typeface="Century Gothic" charset="0"/>
                  <a:cs typeface="Century Gothic" charset="0"/>
                </a:rPr>
                <a:t> </a:t>
              </a:r>
              <a:endParaRPr lang="en-US" sz="2800" b="1" dirty="0">
                <a:solidFill>
                  <a:schemeClr val="bg1"/>
                </a:solidFill>
                <a:latin typeface="Century Gothic" charset="0"/>
                <a:ea typeface="Century Gothic" charset="0"/>
                <a:cs typeface="Century Gothic" charset="0"/>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9965" y="2815851"/>
              <a:ext cx="996371" cy="1099222"/>
            </a:xfrm>
            <a:prstGeom prst="rect">
              <a:avLst/>
            </a:prstGeom>
          </p:spPr>
        </p:pic>
      </p:grpSp>
      <p:pic>
        <p:nvPicPr>
          <p:cNvPr id="34" name="Picture 3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4260" y="713652"/>
            <a:ext cx="413512" cy="637295"/>
          </a:xfrm>
          <a:prstGeom prst="rect">
            <a:avLst/>
          </a:prstGeom>
        </p:spPr>
      </p:pic>
      <p:cxnSp>
        <p:nvCxnSpPr>
          <p:cNvPr id="35" name="Straight Connector 34"/>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222197" y="3411465"/>
            <a:ext cx="384633" cy="384633"/>
            <a:chOff x="-592330" y="2994622"/>
            <a:chExt cx="317878" cy="317878"/>
          </a:xfrm>
        </p:grpSpPr>
        <p:sp>
          <p:nvSpPr>
            <p:cNvPr id="18" name="Oval 17"/>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23" name="Group 22"/>
          <p:cNvGrpSpPr/>
          <p:nvPr/>
        </p:nvGrpSpPr>
        <p:grpSpPr>
          <a:xfrm>
            <a:off x="232831" y="2490042"/>
            <a:ext cx="384633" cy="384633"/>
            <a:chOff x="-592330" y="2994622"/>
            <a:chExt cx="317878" cy="317878"/>
          </a:xfrm>
        </p:grpSpPr>
        <p:sp>
          <p:nvSpPr>
            <p:cNvPr id="24" name="Oval 23"/>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1" name="Group 30"/>
          <p:cNvGrpSpPr/>
          <p:nvPr/>
        </p:nvGrpSpPr>
        <p:grpSpPr>
          <a:xfrm>
            <a:off x="256802" y="1945474"/>
            <a:ext cx="384633" cy="384633"/>
            <a:chOff x="-592330" y="2994622"/>
            <a:chExt cx="317878" cy="317878"/>
          </a:xfrm>
        </p:grpSpPr>
        <p:sp>
          <p:nvSpPr>
            <p:cNvPr id="33" name="Oval 32"/>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9"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41" name="Group 15"/>
          <p:cNvGrpSpPr/>
          <p:nvPr/>
        </p:nvGrpSpPr>
        <p:grpSpPr>
          <a:xfrm>
            <a:off x="224812" y="3914725"/>
            <a:ext cx="384633" cy="384633"/>
            <a:chOff x="-592330" y="2994622"/>
            <a:chExt cx="317878" cy="317878"/>
          </a:xfrm>
        </p:grpSpPr>
        <p:sp>
          <p:nvSpPr>
            <p:cNvPr id="42" name="Oval 17"/>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4" name="Group 15"/>
          <p:cNvGrpSpPr/>
          <p:nvPr/>
        </p:nvGrpSpPr>
        <p:grpSpPr>
          <a:xfrm>
            <a:off x="222196" y="2960471"/>
            <a:ext cx="384633" cy="384633"/>
            <a:chOff x="-592330" y="2994622"/>
            <a:chExt cx="317878" cy="317878"/>
          </a:xfrm>
        </p:grpSpPr>
        <p:sp>
          <p:nvSpPr>
            <p:cNvPr id="45" name="Oval 17"/>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731015" y="1940024"/>
            <a:ext cx="7030751" cy="2944396"/>
          </a:xfrm>
          <a:prstGeom prst="rect">
            <a:avLst/>
          </a:prstGeom>
        </p:spPr>
        <p:txBody>
          <a:bodyPr wrap="square">
            <a:spAutoFit/>
          </a:bodyPr>
          <a:lstStyle/>
          <a:p>
            <a:pPr marL="0" lvl="1">
              <a:lnSpc>
                <a:spcPct val="150000"/>
              </a:lnSpc>
              <a:spcBef>
                <a:spcPts val="595"/>
              </a:spcBef>
              <a:buClr>
                <a:srgbClr val="CCB400"/>
              </a:buClr>
              <a:buSzPct val="68750"/>
              <a:tabLst>
                <a:tab pos="553720" algn="l"/>
              </a:tabLst>
            </a:pPr>
            <a:r>
              <a:rPr lang="el-GR" b="1" dirty="0">
                <a:solidFill>
                  <a:srgbClr val="FFFFFF"/>
                </a:solidFill>
                <a:latin typeface="Century Gothic"/>
                <a:cs typeface="Century Gothic"/>
              </a:rPr>
              <a:t>Τ</a:t>
            </a:r>
            <a:r>
              <a:rPr lang="el-GR" b="1" dirty="0" smtClean="0">
                <a:solidFill>
                  <a:srgbClr val="FFFFFF"/>
                </a:solidFill>
                <a:latin typeface="Century Gothic"/>
                <a:cs typeface="Century Gothic"/>
              </a:rPr>
              <a:t>ην </a:t>
            </a:r>
            <a:r>
              <a:rPr lang="el-GR" b="1" dirty="0">
                <a:solidFill>
                  <a:srgbClr val="FFFFFF"/>
                </a:solidFill>
                <a:latin typeface="Century Gothic"/>
                <a:cs typeface="Century Gothic"/>
              </a:rPr>
              <a:t>ανοσολογική υποστήριξη</a:t>
            </a:r>
          </a:p>
          <a:p>
            <a:pPr marL="0" lvl="1">
              <a:lnSpc>
                <a:spcPct val="150000"/>
              </a:lnSpc>
              <a:spcBef>
                <a:spcPts val="495"/>
              </a:spcBef>
              <a:buClr>
                <a:srgbClr val="CCB400"/>
              </a:buClr>
              <a:buSzPct val="68750"/>
              <a:tabLst>
                <a:tab pos="553720" algn="l"/>
              </a:tabLst>
            </a:pPr>
            <a:r>
              <a:rPr lang="el-GR" b="1" dirty="0">
                <a:solidFill>
                  <a:srgbClr val="FFFFFF"/>
                </a:solidFill>
                <a:latin typeface="Century Gothic"/>
                <a:cs typeface="Century Gothic"/>
              </a:rPr>
              <a:t>Τ</a:t>
            </a:r>
            <a:r>
              <a:rPr lang="el-GR" b="1" dirty="0" smtClean="0">
                <a:solidFill>
                  <a:srgbClr val="FFFFFF"/>
                </a:solidFill>
                <a:latin typeface="Century Gothic"/>
                <a:cs typeface="Century Gothic"/>
              </a:rPr>
              <a:t>η </a:t>
            </a:r>
            <a:r>
              <a:rPr lang="el-GR" b="1" dirty="0">
                <a:solidFill>
                  <a:srgbClr val="FFFFFF"/>
                </a:solidFill>
                <a:latin typeface="Century Gothic"/>
                <a:cs typeface="Century Gothic"/>
              </a:rPr>
              <a:t>διαχείριση της </a:t>
            </a:r>
            <a:r>
              <a:rPr lang="el-GR" b="1" dirty="0" err="1">
                <a:solidFill>
                  <a:srgbClr val="FFFFFF"/>
                </a:solidFill>
                <a:latin typeface="Century Gothic"/>
                <a:cs typeface="Century Gothic"/>
              </a:rPr>
              <a:t>σωµατικής</a:t>
            </a:r>
            <a:r>
              <a:rPr lang="el-GR" b="1" dirty="0">
                <a:solidFill>
                  <a:srgbClr val="FFFFFF"/>
                </a:solidFill>
                <a:latin typeface="Century Gothic"/>
                <a:cs typeface="Century Gothic"/>
              </a:rPr>
              <a:t> σύνθεσης</a:t>
            </a:r>
          </a:p>
          <a:p>
            <a:pPr marL="0" lvl="1">
              <a:lnSpc>
                <a:spcPct val="150000"/>
              </a:lnSpc>
              <a:spcBef>
                <a:spcPts val="620"/>
              </a:spcBef>
              <a:buClr>
                <a:srgbClr val="CCB400"/>
              </a:buClr>
              <a:buSzPct val="68750"/>
              <a:tabLst>
                <a:tab pos="553720" algn="l"/>
              </a:tabLst>
            </a:pPr>
            <a:r>
              <a:rPr lang="el-GR" b="1" dirty="0">
                <a:solidFill>
                  <a:srgbClr val="FFFFFF"/>
                </a:solidFill>
                <a:latin typeface="Century Gothic"/>
                <a:cs typeface="Century Gothic"/>
              </a:rPr>
              <a:t>Τ</a:t>
            </a:r>
            <a:r>
              <a:rPr lang="el-GR" b="1" dirty="0" smtClean="0">
                <a:solidFill>
                  <a:srgbClr val="FFFFFF"/>
                </a:solidFill>
                <a:latin typeface="Century Gothic"/>
                <a:cs typeface="Century Gothic"/>
              </a:rPr>
              <a:t>ην </a:t>
            </a:r>
            <a:r>
              <a:rPr lang="el-GR" b="1" dirty="0">
                <a:solidFill>
                  <a:srgbClr val="FFFFFF"/>
                </a:solidFill>
                <a:latin typeface="Century Gothic"/>
                <a:cs typeface="Century Gothic"/>
              </a:rPr>
              <a:t>ανακούφιση του µ</a:t>
            </a:r>
            <a:r>
              <a:rPr lang="el-GR" b="1" dirty="0" err="1">
                <a:solidFill>
                  <a:srgbClr val="FFFFFF"/>
                </a:solidFill>
                <a:latin typeface="Century Gothic"/>
                <a:cs typeface="Century Gothic"/>
              </a:rPr>
              <a:t>υοσκελετικού</a:t>
            </a:r>
            <a:r>
              <a:rPr lang="el-GR" b="1" dirty="0">
                <a:solidFill>
                  <a:srgbClr val="FFFFFF"/>
                </a:solidFill>
                <a:latin typeface="Century Gothic"/>
                <a:cs typeface="Century Gothic"/>
              </a:rPr>
              <a:t> πόνου</a:t>
            </a:r>
          </a:p>
          <a:p>
            <a:pPr marL="0" lvl="1">
              <a:lnSpc>
                <a:spcPct val="150000"/>
              </a:lnSpc>
              <a:spcBef>
                <a:spcPts val="520"/>
              </a:spcBef>
              <a:buClr>
                <a:srgbClr val="CCB400"/>
              </a:buClr>
              <a:buSzPct val="68750"/>
              <a:tabLst>
                <a:tab pos="553720" algn="l"/>
              </a:tabLst>
            </a:pPr>
            <a:r>
              <a:rPr lang="el-GR" b="1" dirty="0">
                <a:solidFill>
                  <a:srgbClr val="FFFFFF"/>
                </a:solidFill>
                <a:latin typeface="Century Gothic"/>
                <a:cs typeface="Century Gothic"/>
              </a:rPr>
              <a:t>Τ</a:t>
            </a:r>
            <a:r>
              <a:rPr lang="el-GR" b="1" dirty="0" smtClean="0">
                <a:solidFill>
                  <a:srgbClr val="FFFFFF"/>
                </a:solidFill>
                <a:latin typeface="Century Gothic"/>
                <a:cs typeface="Century Gothic"/>
              </a:rPr>
              <a:t>ην </a:t>
            </a:r>
            <a:r>
              <a:rPr lang="el-GR" b="1" dirty="0">
                <a:solidFill>
                  <a:srgbClr val="FFFFFF"/>
                </a:solidFill>
                <a:latin typeface="Century Gothic"/>
                <a:cs typeface="Century Gothic"/>
              </a:rPr>
              <a:t>ταχεία ανάρρωση από </a:t>
            </a:r>
            <a:r>
              <a:rPr lang="el-GR" b="1" dirty="0" smtClean="0">
                <a:solidFill>
                  <a:srgbClr val="FFFFFF"/>
                </a:solidFill>
                <a:latin typeface="Century Gothic"/>
                <a:cs typeface="Century Gothic"/>
              </a:rPr>
              <a:t>τραυματισμό</a:t>
            </a:r>
            <a:endParaRPr lang="el-GR" b="1" dirty="0">
              <a:solidFill>
                <a:srgbClr val="FFFFFF"/>
              </a:solidFill>
              <a:latin typeface="Century Gothic"/>
              <a:cs typeface="Century Gothic"/>
            </a:endParaRPr>
          </a:p>
          <a:p>
            <a:pPr marL="0" lvl="1">
              <a:lnSpc>
                <a:spcPct val="150000"/>
              </a:lnSpc>
              <a:spcBef>
                <a:spcPts val="620"/>
              </a:spcBef>
              <a:buClr>
                <a:srgbClr val="CCB400"/>
              </a:buClr>
              <a:buSzPct val="68750"/>
              <a:tabLst>
                <a:tab pos="553720" algn="l"/>
              </a:tabLst>
            </a:pPr>
            <a:r>
              <a:rPr lang="el-GR" b="1" dirty="0">
                <a:solidFill>
                  <a:srgbClr val="FFFFFF"/>
                </a:solidFill>
                <a:latin typeface="Century Gothic"/>
                <a:cs typeface="Century Gothic"/>
              </a:rPr>
              <a:t>Τ</a:t>
            </a:r>
            <a:r>
              <a:rPr lang="el-GR" b="1" dirty="0" smtClean="0">
                <a:solidFill>
                  <a:srgbClr val="FFFFFF"/>
                </a:solidFill>
                <a:latin typeface="Century Gothic"/>
                <a:cs typeface="Century Gothic"/>
              </a:rPr>
              <a:t>η </a:t>
            </a:r>
            <a:r>
              <a:rPr lang="el-GR" b="1" dirty="0">
                <a:solidFill>
                  <a:srgbClr val="FFFFFF"/>
                </a:solidFill>
                <a:latin typeface="Century Gothic"/>
                <a:cs typeface="Century Gothic"/>
              </a:rPr>
              <a:t>βελτίωση της διάθεσης</a:t>
            </a:r>
          </a:p>
          <a:p>
            <a:pPr marL="0" lvl="1">
              <a:lnSpc>
                <a:spcPct val="150000"/>
              </a:lnSpc>
              <a:spcBef>
                <a:spcPts val="620"/>
              </a:spcBef>
              <a:buClr>
                <a:srgbClr val="CCB400"/>
              </a:buClr>
              <a:buSzPct val="68750"/>
              <a:tabLst>
                <a:tab pos="553720" algn="l"/>
              </a:tabLst>
            </a:pPr>
            <a:r>
              <a:rPr lang="el-GR" b="1" dirty="0">
                <a:solidFill>
                  <a:srgbClr val="FFFFFF"/>
                </a:solidFill>
                <a:latin typeface="Century Gothic"/>
                <a:cs typeface="Century Gothic"/>
              </a:rPr>
              <a:t>Γ</a:t>
            </a:r>
            <a:r>
              <a:rPr lang="el-GR" b="1" dirty="0" smtClean="0">
                <a:solidFill>
                  <a:srgbClr val="FFFFFF"/>
                </a:solidFill>
                <a:latin typeface="Century Gothic"/>
                <a:cs typeface="Century Gothic"/>
              </a:rPr>
              <a:t>ια </a:t>
            </a:r>
            <a:r>
              <a:rPr lang="el-GR" b="1" dirty="0" err="1">
                <a:solidFill>
                  <a:srgbClr val="FFFFFF"/>
                </a:solidFill>
                <a:latin typeface="Century Gothic"/>
                <a:cs typeface="Century Gothic"/>
              </a:rPr>
              <a:t>οικονοµικό</a:t>
            </a:r>
            <a:r>
              <a:rPr lang="el-GR" b="1" dirty="0">
                <a:solidFill>
                  <a:srgbClr val="FFFFFF"/>
                </a:solidFill>
                <a:latin typeface="Century Gothic"/>
                <a:cs typeface="Century Gothic"/>
              </a:rPr>
              <a:t> όφελος (</a:t>
            </a:r>
            <a:r>
              <a:rPr lang="el-GR" b="1" dirty="0" err="1">
                <a:solidFill>
                  <a:srgbClr val="FFFFFF"/>
                </a:solidFill>
                <a:latin typeface="Century Gothic"/>
                <a:cs typeface="Century Gothic"/>
              </a:rPr>
              <a:t>sponsorship</a:t>
            </a:r>
            <a:r>
              <a:rPr lang="el-GR" b="1" dirty="0">
                <a:solidFill>
                  <a:srgbClr val="FFFFFF"/>
                </a:solidFill>
                <a:latin typeface="Century Gothic"/>
                <a:cs typeface="Century Gothic"/>
              </a:rPr>
              <a:t>)</a:t>
            </a:r>
          </a:p>
        </p:txBody>
      </p:sp>
      <p:grpSp>
        <p:nvGrpSpPr>
          <p:cNvPr id="37" name="Group 15"/>
          <p:cNvGrpSpPr/>
          <p:nvPr/>
        </p:nvGrpSpPr>
        <p:grpSpPr>
          <a:xfrm>
            <a:off x="196451" y="4407381"/>
            <a:ext cx="384633" cy="384633"/>
            <a:chOff x="-592330" y="2994622"/>
            <a:chExt cx="317878" cy="317878"/>
          </a:xfrm>
        </p:grpSpPr>
        <p:sp>
          <p:nvSpPr>
            <p:cNvPr id="38" name="Oval 17"/>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25679082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flipH="1">
            <a:off x="4347375" y="11666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158238"/>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Σίδηρος</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78527"/>
            <a:ext cx="996371" cy="1099222"/>
          </a:xfrm>
          <a:prstGeom prst="rect">
            <a:avLst/>
          </a:prstGeom>
        </p:spPr>
      </p:pic>
      <p:grpSp>
        <p:nvGrpSpPr>
          <p:cNvPr id="36" name="Group 53"/>
          <p:cNvGrpSpPr/>
          <p:nvPr/>
        </p:nvGrpSpPr>
        <p:grpSpPr>
          <a:xfrm>
            <a:off x="388769" y="281023"/>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91" y="1212358"/>
            <a:ext cx="4636370" cy="388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0702" y="1212359"/>
            <a:ext cx="4464269" cy="38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21"/>
          <p:cNvSpPr/>
          <p:nvPr/>
        </p:nvSpPr>
        <p:spPr>
          <a:xfrm rot="16200000" flipH="1">
            <a:off x="2712402" y="3155070"/>
            <a:ext cx="3931141"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Tree>
    <p:extLst>
      <p:ext uri="{BB962C8B-B14F-4D97-AF65-F5344CB8AC3E}">
        <p14:creationId xmlns:p14="http://schemas.microsoft.com/office/powerpoint/2010/main" val="2058823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9677"/>
          <a:stretch/>
        </p:blipFill>
        <p:spPr bwMode="auto">
          <a:xfrm>
            <a:off x="-36119" y="1082460"/>
            <a:ext cx="9194033" cy="406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8213" y="5711"/>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055636"/>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474353" y="431914"/>
            <a:ext cx="5113796"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Σίδηρος</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1" idx="0"/>
          </p:cNvCxnSpPr>
          <p:nvPr/>
        </p:nvCxnSpPr>
        <p:spPr>
          <a:xfrm flipH="1">
            <a:off x="514473" y="1121891"/>
            <a:ext cx="43973" cy="3612259"/>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2" name="Group 19"/>
          <p:cNvGrpSpPr/>
          <p:nvPr/>
        </p:nvGrpSpPr>
        <p:grpSpPr>
          <a:xfrm>
            <a:off x="-36118" y="3207949"/>
            <a:ext cx="9179376" cy="452448"/>
            <a:chOff x="3179791" y="-650240"/>
            <a:chExt cx="7913950" cy="1311111"/>
          </a:xfrm>
        </p:grpSpPr>
        <p:sp>
          <p:nvSpPr>
            <p:cNvPr id="43"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
            <p:cNvSpPr/>
            <p:nvPr/>
          </p:nvSpPr>
          <p:spPr>
            <a:xfrm>
              <a:off x="3179791" y="-63960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4"/>
          <p:cNvGrpSpPr/>
          <p:nvPr/>
        </p:nvGrpSpPr>
        <p:grpSpPr>
          <a:xfrm>
            <a:off x="424001" y="2093270"/>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562026"/>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1 - Τίτλος"/>
          <p:cNvSpPr txBox="1">
            <a:spLocks/>
          </p:cNvSpPr>
          <p:nvPr/>
        </p:nvSpPr>
        <p:spPr>
          <a:xfrm>
            <a:off x="2372222" y="3116217"/>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664097" y="2097343"/>
            <a:ext cx="8444438" cy="978729"/>
          </a:xfrm>
          <a:prstGeom prst="rect">
            <a:avLst/>
          </a:prstGeom>
        </p:spPr>
        <p:txBody>
          <a:bodyPr wrap="square">
            <a:spAutoFit/>
          </a:bodyPr>
          <a:lstStyle/>
          <a:p>
            <a:pPr>
              <a:lnSpc>
                <a:spcPct val="90000"/>
              </a:lnSpc>
            </a:pPr>
            <a:r>
              <a:rPr lang="el-GR" sz="1600" b="1" dirty="0" smtClean="0">
                <a:solidFill>
                  <a:srgbClr val="F5CB17"/>
                </a:solidFill>
              </a:rPr>
              <a:t>Παρέχουν </a:t>
            </a:r>
            <a:r>
              <a:rPr lang="el-GR" sz="1600" b="1" dirty="0">
                <a:solidFill>
                  <a:srgbClr val="F5CB17"/>
                </a:solidFill>
              </a:rPr>
              <a:t>100</a:t>
            </a:r>
            <a:r>
              <a:rPr lang="en-US" sz="1600" b="1" dirty="0">
                <a:solidFill>
                  <a:srgbClr val="F5CB17"/>
                </a:solidFill>
              </a:rPr>
              <a:t>mg</a:t>
            </a:r>
            <a:r>
              <a:rPr lang="el-GR" sz="1600" b="1" dirty="0">
                <a:solidFill>
                  <a:srgbClr val="F5CB17"/>
                </a:solidFill>
              </a:rPr>
              <a:t> στοιχειακού </a:t>
            </a:r>
            <a:r>
              <a:rPr lang="en-US" sz="1600" b="1" dirty="0">
                <a:solidFill>
                  <a:srgbClr val="F5CB17"/>
                </a:solidFill>
              </a:rPr>
              <a:t>Fe</a:t>
            </a:r>
            <a:r>
              <a:rPr lang="el-GR" sz="1600" b="1" dirty="0">
                <a:solidFill>
                  <a:srgbClr val="F5CB17"/>
                </a:solidFill>
              </a:rPr>
              <a:t> ανά δόση ως </a:t>
            </a:r>
            <a:r>
              <a:rPr lang="el-GR" sz="1600" b="1" dirty="0" err="1">
                <a:solidFill>
                  <a:srgbClr val="F5CB17"/>
                </a:solidFill>
              </a:rPr>
              <a:t>γλυκονικό</a:t>
            </a:r>
            <a:r>
              <a:rPr lang="el-GR" sz="1600" b="1" dirty="0">
                <a:solidFill>
                  <a:srgbClr val="F5CB17"/>
                </a:solidFill>
              </a:rPr>
              <a:t> </a:t>
            </a:r>
            <a:r>
              <a:rPr lang="en-US" sz="1600" b="1" dirty="0">
                <a:solidFill>
                  <a:srgbClr val="F5CB17"/>
                </a:solidFill>
              </a:rPr>
              <a:t>Fe </a:t>
            </a:r>
            <a:r>
              <a:rPr lang="el-GR" sz="1600" b="1" dirty="0">
                <a:solidFill>
                  <a:srgbClr val="F5CB17"/>
                </a:solidFill>
              </a:rPr>
              <a:t>ή θειικό άλας. </a:t>
            </a:r>
          </a:p>
          <a:p>
            <a:pPr>
              <a:lnSpc>
                <a:spcPct val="90000"/>
              </a:lnSpc>
            </a:pPr>
            <a:endParaRPr lang="el-GR" sz="1600" b="1" dirty="0" smtClean="0">
              <a:solidFill>
                <a:srgbClr val="F5CB17"/>
              </a:solidFill>
            </a:endParaRPr>
          </a:p>
          <a:p>
            <a:pPr>
              <a:lnSpc>
                <a:spcPct val="90000"/>
              </a:lnSpc>
            </a:pPr>
            <a:r>
              <a:rPr lang="el-GR" sz="1600" b="1" dirty="0" smtClean="0">
                <a:solidFill>
                  <a:srgbClr val="F5CB17"/>
                </a:solidFill>
              </a:rPr>
              <a:t>Συνίστανται </a:t>
            </a:r>
            <a:r>
              <a:rPr lang="el-GR" sz="1600" b="1" dirty="0">
                <a:solidFill>
                  <a:srgbClr val="F5CB17"/>
                </a:solidFill>
              </a:rPr>
              <a:t>ως θεραπεία στην αντιμετώπιση ανεπάρκειας σιδήρου → 100</a:t>
            </a:r>
            <a:r>
              <a:rPr lang="en-US" sz="1600" b="1" dirty="0">
                <a:solidFill>
                  <a:srgbClr val="F5CB17"/>
                </a:solidFill>
              </a:rPr>
              <a:t>mg Fe </a:t>
            </a:r>
            <a:r>
              <a:rPr lang="el-GR" sz="1600" b="1" dirty="0">
                <a:solidFill>
                  <a:srgbClr val="F5CB17"/>
                </a:solidFill>
              </a:rPr>
              <a:t>μαζί με </a:t>
            </a:r>
            <a:r>
              <a:rPr lang="el-GR" sz="1600" b="1" dirty="0" err="1">
                <a:solidFill>
                  <a:srgbClr val="F5CB17"/>
                </a:solidFill>
              </a:rPr>
              <a:t>βιτ</a:t>
            </a:r>
            <a:r>
              <a:rPr lang="el-GR" sz="1600" b="1" dirty="0">
                <a:solidFill>
                  <a:srgbClr val="F5CB17"/>
                </a:solidFill>
              </a:rPr>
              <a:t>.</a:t>
            </a:r>
            <a:r>
              <a:rPr lang="en-US" sz="1600" b="1" dirty="0">
                <a:solidFill>
                  <a:srgbClr val="F5CB17"/>
                </a:solidFill>
              </a:rPr>
              <a:t> C </a:t>
            </a:r>
            <a:r>
              <a:rPr lang="el-GR" sz="1600" b="1" dirty="0">
                <a:solidFill>
                  <a:srgbClr val="F5CB17"/>
                </a:solidFill>
              </a:rPr>
              <a:t>για 12 εβδομάδες μέχρι να </a:t>
            </a:r>
            <a:r>
              <a:rPr lang="el-GR" sz="1600" b="1" dirty="0" smtClean="0">
                <a:solidFill>
                  <a:srgbClr val="F5CB17"/>
                </a:solidFill>
              </a:rPr>
              <a:t>υπάρξει βελτίωση </a:t>
            </a:r>
            <a:r>
              <a:rPr lang="el-GR" sz="1600" b="1" dirty="0">
                <a:solidFill>
                  <a:srgbClr val="F5CB17"/>
                </a:solidFill>
              </a:rPr>
              <a:t>βιοχημικών παραμέτρων</a:t>
            </a:r>
          </a:p>
        </p:txBody>
      </p:sp>
      <p:sp>
        <p:nvSpPr>
          <p:cNvPr id="4" name="Ορθογώνιο 3"/>
          <p:cNvSpPr/>
          <p:nvPr/>
        </p:nvSpPr>
        <p:spPr>
          <a:xfrm>
            <a:off x="626177" y="3672970"/>
            <a:ext cx="8525741" cy="1384995"/>
          </a:xfrm>
          <a:prstGeom prst="rect">
            <a:avLst/>
          </a:prstGeom>
        </p:spPr>
        <p:txBody>
          <a:bodyPr wrap="square">
            <a:spAutoFit/>
          </a:bodyPr>
          <a:lstStyle/>
          <a:p>
            <a:r>
              <a:rPr lang="el-GR" sz="1400" b="1" dirty="0">
                <a:solidFill>
                  <a:schemeClr val="bg1"/>
                </a:solidFill>
              </a:rPr>
              <a:t>Σε αθλητές που δεν ακολουθούν σωστή διατροφή </a:t>
            </a:r>
          </a:p>
          <a:p>
            <a:r>
              <a:rPr lang="el-GR" sz="1400" b="1" dirty="0">
                <a:solidFill>
                  <a:schemeClr val="bg1"/>
                </a:solidFill>
              </a:rPr>
              <a:t>Σε γυναίκες αθλητές κατά την περίοδο έμμηνου ρύσης και εγκυμοσύνης, σε έφηβους αθλητές , σε άθληση σε ↑ υψόμετρο/ζέστη</a:t>
            </a:r>
            <a:r>
              <a:rPr lang="el-GR" sz="1400" b="1" dirty="0">
                <a:solidFill>
                  <a:schemeClr val="bg1"/>
                </a:solidFill>
              </a:rPr>
              <a:t>.</a:t>
            </a:r>
            <a:endParaRPr lang="el-GR" sz="1400" b="1" dirty="0">
              <a:solidFill>
                <a:schemeClr val="bg1"/>
              </a:solidFill>
            </a:endParaRPr>
          </a:p>
          <a:p>
            <a:r>
              <a:rPr lang="el-GR" sz="1400" b="1" dirty="0">
                <a:solidFill>
                  <a:schemeClr val="bg1"/>
                </a:solidFill>
              </a:rPr>
              <a:t>Σε αθλητές με απώλειες σιδήρου λόγω </a:t>
            </a:r>
            <a:r>
              <a:rPr lang="el-GR" sz="1400" b="1" dirty="0">
                <a:solidFill>
                  <a:schemeClr val="bg1"/>
                </a:solidFill>
              </a:rPr>
              <a:t>αιμάτωσης</a:t>
            </a:r>
            <a:endParaRPr lang="el-GR" sz="1400" b="1" dirty="0">
              <a:solidFill>
                <a:schemeClr val="bg1"/>
              </a:solidFill>
            </a:endParaRPr>
          </a:p>
          <a:p>
            <a:r>
              <a:rPr lang="el-GR" sz="1400" b="1" dirty="0">
                <a:solidFill>
                  <a:schemeClr val="bg1"/>
                </a:solidFill>
              </a:rPr>
              <a:t>Τα συμπληρώματα σιδήρου μπορεί να χρησιμοποιηθούν σαν θεραπεία ή πρόληψη ανεπάρκειας σιδήρου </a:t>
            </a:r>
            <a:r>
              <a:rPr lang="el-GR" sz="1400" b="1" dirty="0" smtClean="0">
                <a:solidFill>
                  <a:schemeClr val="bg1"/>
                </a:solidFill>
              </a:rPr>
              <a:t>→</a:t>
            </a:r>
          </a:p>
          <a:p>
            <a:r>
              <a:rPr lang="en-US" sz="1400" b="1" dirty="0" smtClean="0">
                <a:solidFill>
                  <a:schemeClr val="bg1"/>
                </a:solidFill>
              </a:rPr>
              <a:t> </a:t>
            </a:r>
            <a:r>
              <a:rPr lang="el-GR" sz="1400" b="1" dirty="0">
                <a:solidFill>
                  <a:schemeClr val="bg1"/>
                </a:solidFill>
              </a:rPr>
              <a:t>ιατρική παρακολούθηση</a:t>
            </a:r>
          </a:p>
        </p:txBody>
      </p:sp>
      <p:grpSp>
        <p:nvGrpSpPr>
          <p:cNvPr id="39" name="Group 64"/>
          <p:cNvGrpSpPr/>
          <p:nvPr/>
        </p:nvGrpSpPr>
        <p:grpSpPr>
          <a:xfrm>
            <a:off x="426273" y="2668758"/>
            <a:ext cx="249200" cy="221946"/>
            <a:chOff x="-592330" y="2994622"/>
            <a:chExt cx="317878" cy="317878"/>
          </a:xfrm>
        </p:grpSpPr>
        <p:sp>
          <p:nvSpPr>
            <p:cNvPr id="40"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4" name="Group 64"/>
          <p:cNvGrpSpPr/>
          <p:nvPr/>
        </p:nvGrpSpPr>
        <p:grpSpPr>
          <a:xfrm>
            <a:off x="406549" y="4341097"/>
            <a:ext cx="249200" cy="221946"/>
            <a:chOff x="-592330" y="2994622"/>
            <a:chExt cx="317878" cy="317878"/>
          </a:xfrm>
        </p:grpSpPr>
        <p:sp>
          <p:nvSpPr>
            <p:cNvPr id="65"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0" name="Group 64"/>
          <p:cNvGrpSpPr/>
          <p:nvPr/>
        </p:nvGrpSpPr>
        <p:grpSpPr>
          <a:xfrm>
            <a:off x="389873" y="4734150"/>
            <a:ext cx="249200" cy="221946"/>
            <a:chOff x="-592330" y="2994622"/>
            <a:chExt cx="317878" cy="317878"/>
          </a:xfrm>
        </p:grpSpPr>
        <p:sp>
          <p:nvSpPr>
            <p:cNvPr id="7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387601" y="3994886"/>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6" name="Group 64"/>
          <p:cNvGrpSpPr/>
          <p:nvPr/>
        </p:nvGrpSpPr>
        <p:grpSpPr>
          <a:xfrm>
            <a:off x="403521" y="3696902"/>
            <a:ext cx="249200" cy="221946"/>
            <a:chOff x="-592330" y="2994622"/>
            <a:chExt cx="317878" cy="317878"/>
          </a:xfrm>
        </p:grpSpPr>
        <p:sp>
          <p:nvSpPr>
            <p:cNvPr id="7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3943570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9677"/>
          <a:stretch/>
        </p:blipFill>
        <p:spPr bwMode="auto">
          <a:xfrm>
            <a:off x="-36119" y="1082460"/>
            <a:ext cx="9194033" cy="406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8213" y="5711"/>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055636"/>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474353" y="431914"/>
            <a:ext cx="5113796"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Σίδηρος</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1" idx="0"/>
          </p:cNvCxnSpPr>
          <p:nvPr/>
        </p:nvCxnSpPr>
        <p:spPr>
          <a:xfrm flipH="1">
            <a:off x="514473" y="1121891"/>
            <a:ext cx="43973" cy="370779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2" name="Group 19"/>
          <p:cNvGrpSpPr/>
          <p:nvPr/>
        </p:nvGrpSpPr>
        <p:grpSpPr>
          <a:xfrm>
            <a:off x="-36118" y="3088786"/>
            <a:ext cx="9179376" cy="458758"/>
            <a:chOff x="3179791" y="-679158"/>
            <a:chExt cx="7913950" cy="1329397"/>
          </a:xfrm>
        </p:grpSpPr>
        <p:sp>
          <p:nvSpPr>
            <p:cNvPr id="43"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4"/>
          <p:cNvGrpSpPr/>
          <p:nvPr/>
        </p:nvGrpSpPr>
        <p:grpSpPr>
          <a:xfrm>
            <a:off x="424001" y="1984086"/>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2354854"/>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5" name="Group 64"/>
          <p:cNvGrpSpPr/>
          <p:nvPr/>
        </p:nvGrpSpPr>
        <p:grpSpPr>
          <a:xfrm>
            <a:off x="426273" y="2764294"/>
            <a:ext cx="249200" cy="221946"/>
            <a:chOff x="-592330" y="2994622"/>
            <a:chExt cx="317878" cy="317878"/>
          </a:xfrm>
        </p:grpSpPr>
        <p:sp>
          <p:nvSpPr>
            <p:cNvPr id="5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6" name="Ορθογώνιο 5"/>
          <p:cNvSpPr/>
          <p:nvPr/>
        </p:nvSpPr>
        <p:spPr>
          <a:xfrm>
            <a:off x="683334" y="1881099"/>
            <a:ext cx="8460666" cy="1200329"/>
          </a:xfrm>
          <a:prstGeom prst="rect">
            <a:avLst/>
          </a:prstGeom>
        </p:spPr>
        <p:txBody>
          <a:bodyPr wrap="square">
            <a:spAutoFit/>
          </a:bodyPr>
          <a:lstStyle/>
          <a:p>
            <a:pPr algn="just">
              <a:lnSpc>
                <a:spcPct val="150000"/>
              </a:lnSpc>
            </a:pPr>
            <a:r>
              <a:rPr lang="el-GR" sz="1600" b="1" dirty="0">
                <a:solidFill>
                  <a:schemeClr val="bg1"/>
                </a:solidFill>
              </a:rPr>
              <a:t>Η σιδηροπενική </a:t>
            </a:r>
            <a:r>
              <a:rPr lang="el-GR" sz="1600" b="1" dirty="0">
                <a:solidFill>
                  <a:schemeClr val="bg1"/>
                </a:solidFill>
              </a:rPr>
              <a:t>αναιμία ↓ την προσαρμογή και απόδοση της άσκησης</a:t>
            </a:r>
            <a:r>
              <a:rPr lang="el-GR" sz="1600" b="1" dirty="0">
                <a:solidFill>
                  <a:schemeClr val="bg1"/>
                </a:solidFill>
              </a:rPr>
              <a:t>.</a:t>
            </a:r>
            <a:endParaRPr lang="el-GR" sz="1600" b="1" dirty="0">
              <a:solidFill>
                <a:schemeClr val="bg1"/>
              </a:solidFill>
            </a:endParaRPr>
          </a:p>
          <a:p>
            <a:pPr algn="just">
              <a:lnSpc>
                <a:spcPct val="150000"/>
              </a:lnSpc>
            </a:pPr>
            <a:r>
              <a:rPr lang="el-GR" sz="1600" b="1" dirty="0">
                <a:solidFill>
                  <a:schemeClr val="bg1"/>
                </a:solidFill>
              </a:rPr>
              <a:t>Αθλήτριες με ↓ </a:t>
            </a:r>
            <a:r>
              <a:rPr lang="el-GR" sz="1600" b="1" dirty="0" err="1">
                <a:solidFill>
                  <a:schemeClr val="bg1"/>
                </a:solidFill>
              </a:rPr>
              <a:t>φερριτίνη</a:t>
            </a:r>
            <a:r>
              <a:rPr lang="el-GR" sz="1600" b="1" dirty="0">
                <a:solidFill>
                  <a:schemeClr val="bg1"/>
                </a:solidFill>
              </a:rPr>
              <a:t>  → βελτίωση της </a:t>
            </a:r>
            <a:r>
              <a:rPr lang="el-GR" sz="1600" b="1" dirty="0">
                <a:solidFill>
                  <a:schemeClr val="bg1"/>
                </a:solidFill>
              </a:rPr>
              <a:t>απόδοσης</a:t>
            </a:r>
            <a:endParaRPr lang="el-GR" sz="1600" b="1" dirty="0">
              <a:solidFill>
                <a:schemeClr val="bg1"/>
              </a:solidFill>
            </a:endParaRPr>
          </a:p>
          <a:p>
            <a:pPr algn="just">
              <a:lnSpc>
                <a:spcPct val="150000"/>
              </a:lnSpc>
            </a:pPr>
            <a:r>
              <a:rPr lang="el-GR" sz="1600" b="1" dirty="0">
                <a:solidFill>
                  <a:schemeClr val="bg1"/>
                </a:solidFill>
              </a:rPr>
              <a:t>Επίπεδα </a:t>
            </a:r>
            <a:r>
              <a:rPr lang="el-GR" sz="1600" b="1" dirty="0" err="1">
                <a:solidFill>
                  <a:schemeClr val="bg1"/>
                </a:solidFill>
              </a:rPr>
              <a:t>αιμογλοβίνης</a:t>
            </a:r>
            <a:r>
              <a:rPr lang="el-GR" sz="1600" b="1" dirty="0">
                <a:solidFill>
                  <a:schemeClr val="bg1"/>
                </a:solidFill>
              </a:rPr>
              <a:t> και </a:t>
            </a:r>
            <a:r>
              <a:rPr lang="el-GR" sz="1600" b="1" dirty="0" err="1">
                <a:solidFill>
                  <a:schemeClr val="bg1"/>
                </a:solidFill>
              </a:rPr>
              <a:t>φερριτίνης</a:t>
            </a:r>
            <a:r>
              <a:rPr lang="el-GR" sz="1600" b="1" dirty="0">
                <a:solidFill>
                  <a:schemeClr val="bg1"/>
                </a:solidFill>
              </a:rPr>
              <a:t> πλάσματος &lt; 20 ή 30 </a:t>
            </a:r>
            <a:r>
              <a:rPr lang="en-US" sz="1600" b="1" dirty="0" err="1">
                <a:solidFill>
                  <a:schemeClr val="bg1"/>
                </a:solidFill>
              </a:rPr>
              <a:t>ng</a:t>
            </a:r>
            <a:r>
              <a:rPr lang="en-US" sz="1600" b="1" dirty="0">
                <a:solidFill>
                  <a:schemeClr val="bg1"/>
                </a:solidFill>
              </a:rPr>
              <a:t>/ml → </a:t>
            </a:r>
            <a:r>
              <a:rPr lang="el-GR" sz="1600" b="1" dirty="0">
                <a:solidFill>
                  <a:schemeClr val="bg1"/>
                </a:solidFill>
              </a:rPr>
              <a:t>παρέμβαση</a:t>
            </a:r>
          </a:p>
        </p:txBody>
      </p:sp>
      <p:grpSp>
        <p:nvGrpSpPr>
          <p:cNvPr id="64" name="Group 64"/>
          <p:cNvGrpSpPr/>
          <p:nvPr/>
        </p:nvGrpSpPr>
        <p:grpSpPr>
          <a:xfrm>
            <a:off x="392901" y="4218265"/>
            <a:ext cx="249200" cy="221946"/>
            <a:chOff x="-592330" y="2994622"/>
            <a:chExt cx="317878" cy="317878"/>
          </a:xfrm>
        </p:grpSpPr>
        <p:sp>
          <p:nvSpPr>
            <p:cNvPr id="65"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0" name="Group 64"/>
          <p:cNvGrpSpPr/>
          <p:nvPr/>
        </p:nvGrpSpPr>
        <p:grpSpPr>
          <a:xfrm>
            <a:off x="389873" y="4829686"/>
            <a:ext cx="249200" cy="221946"/>
            <a:chOff x="-592330" y="2994622"/>
            <a:chExt cx="317878" cy="317878"/>
          </a:xfrm>
        </p:grpSpPr>
        <p:sp>
          <p:nvSpPr>
            <p:cNvPr id="7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01249" y="3899350"/>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6" name="1 - Τίτλος"/>
          <p:cNvSpPr txBox="1">
            <a:spLocks/>
          </p:cNvSpPr>
          <p:nvPr/>
        </p:nvSpPr>
        <p:spPr>
          <a:xfrm>
            <a:off x="2506425" y="1231507"/>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sp>
        <p:nvSpPr>
          <p:cNvPr id="3" name="Ορθογώνιο 2"/>
          <p:cNvSpPr/>
          <p:nvPr/>
        </p:nvSpPr>
        <p:spPr>
          <a:xfrm>
            <a:off x="585233" y="3466193"/>
            <a:ext cx="8645857" cy="1708160"/>
          </a:xfrm>
          <a:prstGeom prst="rect">
            <a:avLst/>
          </a:prstGeom>
        </p:spPr>
        <p:txBody>
          <a:bodyPr wrap="square">
            <a:spAutoFit/>
          </a:bodyPr>
          <a:lstStyle/>
          <a:p>
            <a:pPr algn="just">
              <a:lnSpc>
                <a:spcPct val="150000"/>
              </a:lnSpc>
            </a:pPr>
            <a:r>
              <a:rPr lang="el-GR" sz="1400" b="1" dirty="0">
                <a:solidFill>
                  <a:schemeClr val="bg1"/>
                </a:solidFill>
              </a:rPr>
              <a:t>Υπερβολική πρόσληψη σιδήρου → </a:t>
            </a:r>
            <a:r>
              <a:rPr lang="el-GR" sz="1400" b="1" dirty="0" err="1">
                <a:solidFill>
                  <a:schemeClr val="bg1"/>
                </a:solidFill>
              </a:rPr>
              <a:t>αιμοχρωμάτωση</a:t>
            </a:r>
            <a:endParaRPr lang="el-GR" sz="1400" b="1" dirty="0">
              <a:solidFill>
                <a:schemeClr val="bg1"/>
              </a:solidFill>
            </a:endParaRPr>
          </a:p>
          <a:p>
            <a:pPr algn="just">
              <a:lnSpc>
                <a:spcPct val="150000"/>
              </a:lnSpc>
            </a:pPr>
            <a:r>
              <a:rPr lang="el-GR" sz="1400" b="1" dirty="0">
                <a:solidFill>
                  <a:schemeClr val="bg1"/>
                </a:solidFill>
              </a:rPr>
              <a:t>Πρόκληση γαστρεντερικών διαταραχών και </a:t>
            </a:r>
            <a:r>
              <a:rPr lang="el-GR" sz="1400" b="1" dirty="0" smtClean="0">
                <a:solidFill>
                  <a:schemeClr val="bg1"/>
                </a:solidFill>
              </a:rPr>
              <a:t>δυσκοιλιότητας</a:t>
            </a:r>
            <a:endParaRPr lang="el-GR" sz="1400" b="1" dirty="0">
              <a:solidFill>
                <a:schemeClr val="bg1"/>
              </a:solidFill>
            </a:endParaRPr>
          </a:p>
          <a:p>
            <a:pPr algn="just">
              <a:lnSpc>
                <a:spcPct val="150000"/>
              </a:lnSpc>
            </a:pPr>
            <a:r>
              <a:rPr lang="el-GR" sz="1400" b="1" dirty="0">
                <a:solidFill>
                  <a:schemeClr val="bg1"/>
                </a:solidFill>
              </a:rPr>
              <a:t>Ενδοφλέβια και ενδομυϊκή χορήγηση </a:t>
            </a:r>
            <a:r>
              <a:rPr lang="el-GR" sz="1400" b="1" dirty="0">
                <a:solidFill>
                  <a:schemeClr val="bg1"/>
                </a:solidFill>
                <a:sym typeface="Symbol" pitchFamily="18" charset="2"/>
              </a:rPr>
              <a:t> </a:t>
            </a:r>
            <a:r>
              <a:rPr lang="el-GR" sz="1400" b="1" dirty="0">
                <a:solidFill>
                  <a:schemeClr val="bg1"/>
                </a:solidFill>
              </a:rPr>
              <a:t>επιπλέον κίνδυνο πρόκλησης </a:t>
            </a:r>
            <a:r>
              <a:rPr lang="el-GR" sz="1400" b="1" dirty="0" err="1">
                <a:solidFill>
                  <a:schemeClr val="bg1"/>
                </a:solidFill>
              </a:rPr>
              <a:t>αναφυλακτικού</a:t>
            </a:r>
            <a:r>
              <a:rPr lang="el-GR" sz="1400" b="1" dirty="0">
                <a:solidFill>
                  <a:schemeClr val="bg1"/>
                </a:solidFill>
              </a:rPr>
              <a:t> σοκ &amp; εμφάνισης προβλημάτων που σχετίζονται με τη χρήση των βελόνων</a:t>
            </a:r>
          </a:p>
          <a:p>
            <a:pPr algn="just">
              <a:lnSpc>
                <a:spcPct val="150000"/>
              </a:lnSpc>
            </a:pPr>
            <a:r>
              <a:rPr lang="el-GR" sz="1400" b="1" dirty="0">
                <a:solidFill>
                  <a:schemeClr val="bg1"/>
                </a:solidFill>
              </a:rPr>
              <a:t>Παροχή επιπρόσθετης θεραπείες και διαιτητικής παρέμβασης</a:t>
            </a:r>
          </a:p>
        </p:txBody>
      </p:sp>
      <p:grpSp>
        <p:nvGrpSpPr>
          <p:cNvPr id="61" name="Group 64"/>
          <p:cNvGrpSpPr/>
          <p:nvPr/>
        </p:nvGrpSpPr>
        <p:grpSpPr>
          <a:xfrm>
            <a:off x="403521" y="3587718"/>
            <a:ext cx="249200" cy="221946"/>
            <a:chOff x="-592330" y="2994622"/>
            <a:chExt cx="317878" cy="317878"/>
          </a:xfrm>
        </p:grpSpPr>
        <p:sp>
          <p:nvSpPr>
            <p:cNvPr id="62"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5" name="Ορθογώνιο 4"/>
          <p:cNvSpPr/>
          <p:nvPr/>
        </p:nvSpPr>
        <p:spPr>
          <a:xfrm>
            <a:off x="2824963" y="3096780"/>
            <a:ext cx="3002745" cy="424732"/>
          </a:xfrm>
          <a:prstGeom prst="rect">
            <a:avLst/>
          </a:prstGeom>
        </p:spPr>
        <p:txBody>
          <a:bodyPr wrap="none">
            <a:spAutoFit/>
          </a:bodyPr>
          <a:lstStyle/>
          <a:p>
            <a:pPr algn="ctr">
              <a:lnSpc>
                <a:spcPct val="90000"/>
              </a:lnSpc>
              <a:spcBef>
                <a:spcPct val="0"/>
              </a:spcBef>
              <a:defRPr/>
            </a:pPr>
            <a:r>
              <a:rPr lang="el-GR" sz="2400" b="1" dirty="0">
                <a:solidFill>
                  <a:schemeClr val="bg1"/>
                </a:solidFill>
                <a:latin typeface="Century Gothic" charset="0"/>
                <a:ea typeface="Century Gothic" charset="0"/>
                <a:cs typeface="Century Gothic" charset="0"/>
              </a:rPr>
              <a:t>Ανησυχίες Χρήσης</a:t>
            </a:r>
          </a:p>
        </p:txBody>
      </p:sp>
    </p:spTree>
    <p:extLst>
      <p:ext uri="{BB962C8B-B14F-4D97-AF65-F5344CB8AC3E}">
        <p14:creationId xmlns:p14="http://schemas.microsoft.com/office/powerpoint/2010/main" val="2749470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115"/>
          <a:stretch/>
        </p:blipFill>
        <p:spPr bwMode="auto">
          <a:xfrm>
            <a:off x="-20254" y="1373291"/>
            <a:ext cx="5970678" cy="381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2470" y="-6272"/>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474353" y="431914"/>
            <a:ext cx="5113796"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Ασβέστιο</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49" idx="0"/>
          </p:cNvCxnSpPr>
          <p:nvPr/>
        </p:nvCxnSpPr>
        <p:spPr>
          <a:xfrm flipH="1">
            <a:off x="535976" y="1326611"/>
            <a:ext cx="22470" cy="337656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3" name="Group 64"/>
          <p:cNvGrpSpPr/>
          <p:nvPr/>
        </p:nvGrpSpPr>
        <p:grpSpPr>
          <a:xfrm>
            <a:off x="367137" y="2131546"/>
            <a:ext cx="317878" cy="317878"/>
            <a:chOff x="-592330" y="2994622"/>
            <a:chExt cx="317878" cy="317878"/>
          </a:xfrm>
        </p:grpSpPr>
        <p:sp>
          <p:nvSpPr>
            <p:cNvPr id="5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2" name="Group 19"/>
          <p:cNvGrpSpPr/>
          <p:nvPr/>
        </p:nvGrpSpPr>
        <p:grpSpPr>
          <a:xfrm>
            <a:off x="-36118" y="1669394"/>
            <a:ext cx="9179376" cy="458758"/>
            <a:chOff x="3179791" y="-679158"/>
            <a:chExt cx="7913950" cy="1329397"/>
          </a:xfrm>
        </p:grpSpPr>
        <p:sp>
          <p:nvSpPr>
            <p:cNvPr id="43"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1 - Τίτλος"/>
          <p:cNvSpPr txBox="1">
            <a:spLocks/>
          </p:cNvSpPr>
          <p:nvPr/>
        </p:nvSpPr>
        <p:spPr>
          <a:xfrm>
            <a:off x="2506425" y="1627299"/>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grpSp>
        <p:nvGrpSpPr>
          <p:cNvPr id="47" name="Group 49"/>
          <p:cNvGrpSpPr/>
          <p:nvPr/>
        </p:nvGrpSpPr>
        <p:grpSpPr>
          <a:xfrm>
            <a:off x="369326" y="4607246"/>
            <a:ext cx="317878" cy="317878"/>
            <a:chOff x="-592330" y="2994622"/>
            <a:chExt cx="317878" cy="317878"/>
          </a:xfrm>
        </p:grpSpPr>
        <p:sp>
          <p:nvSpPr>
            <p:cNvPr id="4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6" name="Group 64"/>
          <p:cNvGrpSpPr/>
          <p:nvPr/>
        </p:nvGrpSpPr>
        <p:grpSpPr>
          <a:xfrm>
            <a:off x="369409" y="2707034"/>
            <a:ext cx="317878" cy="317878"/>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632585" y="2076709"/>
            <a:ext cx="8469422" cy="3139321"/>
          </a:xfrm>
          <a:prstGeom prst="rect">
            <a:avLst/>
          </a:prstGeom>
        </p:spPr>
        <p:txBody>
          <a:bodyPr wrap="square">
            <a:spAutoFit/>
          </a:bodyPr>
          <a:lstStyle/>
          <a:p>
            <a:pPr algn="just" defTabSz="914400">
              <a:spcBef>
                <a:spcPts val="1000"/>
              </a:spcBef>
            </a:pPr>
            <a:r>
              <a:rPr lang="el-GR" sz="1600" b="1" dirty="0">
                <a:solidFill>
                  <a:schemeClr val="bg1"/>
                </a:solidFill>
              </a:rPr>
              <a:t>↓ πρόσληψη σε αθλητές περιορισμένης ενεργειακής πρόσληψη ή ανεπαρκή πρόσληψη τροφίμων πλούσια σε ασβέστιο</a:t>
            </a:r>
            <a:r>
              <a:rPr lang="el-GR" sz="1600" b="1" dirty="0" smtClean="0">
                <a:solidFill>
                  <a:schemeClr val="bg1"/>
                </a:solidFill>
              </a:rPr>
              <a:t>.</a:t>
            </a:r>
            <a:endParaRPr lang="el-GR" sz="1600" b="1" dirty="0">
              <a:solidFill>
                <a:schemeClr val="bg1"/>
              </a:solidFill>
              <a:sym typeface="Symbol" pitchFamily="18" charset="2"/>
            </a:endParaRPr>
          </a:p>
          <a:p>
            <a:pPr algn="just" defTabSz="914400">
              <a:spcBef>
                <a:spcPts val="1000"/>
              </a:spcBef>
            </a:pPr>
            <a:r>
              <a:rPr lang="el-GR" sz="1600" b="1" dirty="0">
                <a:solidFill>
                  <a:schemeClr val="bg1"/>
                </a:solidFill>
                <a:sym typeface="Symbol" pitchFamily="18" charset="2"/>
              </a:rPr>
              <a:t></a:t>
            </a:r>
            <a:r>
              <a:rPr lang="el-GR" sz="1600" b="1" dirty="0">
                <a:solidFill>
                  <a:schemeClr val="bg1"/>
                </a:solidFill>
              </a:rPr>
              <a:t> απαιτήσεις λόγω:</a:t>
            </a:r>
          </a:p>
          <a:p>
            <a:pPr algn="just" defTabSz="914400">
              <a:spcBef>
                <a:spcPts val="1000"/>
              </a:spcBef>
              <a:buFont typeface="Wingdings 2" pitchFamily="18" charset="2"/>
              <a:buNone/>
            </a:pPr>
            <a:r>
              <a:rPr lang="el-GR" sz="1600" b="1" dirty="0">
                <a:solidFill>
                  <a:schemeClr val="bg1"/>
                </a:solidFill>
              </a:rPr>
              <a:t>       - ανάπτυξης των παιδιών (1,200</a:t>
            </a:r>
            <a:r>
              <a:rPr lang="en-US" sz="1600" b="1" dirty="0">
                <a:solidFill>
                  <a:schemeClr val="bg1"/>
                </a:solidFill>
              </a:rPr>
              <a:t>mg</a:t>
            </a:r>
            <a:r>
              <a:rPr lang="el-GR" sz="1600" b="1" dirty="0">
                <a:solidFill>
                  <a:schemeClr val="bg1"/>
                </a:solidFill>
              </a:rPr>
              <a:t>/</a:t>
            </a:r>
            <a:r>
              <a:rPr lang="en-US" sz="1600" b="1" dirty="0">
                <a:solidFill>
                  <a:schemeClr val="bg1"/>
                </a:solidFill>
              </a:rPr>
              <a:t>day</a:t>
            </a:r>
            <a:r>
              <a:rPr lang="el-GR" sz="1600" b="1" dirty="0">
                <a:solidFill>
                  <a:schemeClr val="bg1"/>
                </a:solidFill>
              </a:rPr>
              <a:t>)</a:t>
            </a:r>
          </a:p>
          <a:p>
            <a:pPr algn="just" defTabSz="914400">
              <a:spcBef>
                <a:spcPts val="1000"/>
              </a:spcBef>
              <a:buFont typeface="Wingdings 2" pitchFamily="18" charset="2"/>
              <a:buNone/>
            </a:pPr>
            <a:r>
              <a:rPr lang="el-GR" sz="1600" b="1" dirty="0">
                <a:solidFill>
                  <a:schemeClr val="bg1"/>
                </a:solidFill>
              </a:rPr>
              <a:t>       - εγκυμοσύνης στην εφηβεία (1,200</a:t>
            </a:r>
            <a:r>
              <a:rPr lang="en-US" sz="1600" b="1" dirty="0">
                <a:solidFill>
                  <a:schemeClr val="bg1"/>
                </a:solidFill>
              </a:rPr>
              <a:t>mg</a:t>
            </a:r>
            <a:r>
              <a:rPr lang="el-GR" sz="1600" b="1" dirty="0">
                <a:solidFill>
                  <a:schemeClr val="bg1"/>
                </a:solidFill>
              </a:rPr>
              <a:t>/</a:t>
            </a:r>
            <a:r>
              <a:rPr lang="en-US" sz="1600" b="1" dirty="0">
                <a:solidFill>
                  <a:schemeClr val="bg1"/>
                </a:solidFill>
              </a:rPr>
              <a:t>day</a:t>
            </a:r>
            <a:r>
              <a:rPr lang="el-GR" sz="1600" b="1" dirty="0">
                <a:solidFill>
                  <a:schemeClr val="bg1"/>
                </a:solidFill>
              </a:rPr>
              <a:t>) </a:t>
            </a:r>
          </a:p>
          <a:p>
            <a:pPr algn="just" defTabSz="914400">
              <a:spcBef>
                <a:spcPts val="1000"/>
              </a:spcBef>
              <a:buFont typeface="Wingdings 2" pitchFamily="18" charset="2"/>
              <a:buNone/>
            </a:pPr>
            <a:r>
              <a:rPr lang="el-GR" sz="1600" b="1" dirty="0">
                <a:solidFill>
                  <a:schemeClr val="bg1"/>
                </a:solidFill>
              </a:rPr>
              <a:t>       - θηλασμού (1,200</a:t>
            </a:r>
            <a:r>
              <a:rPr lang="en-US" sz="1600" b="1" dirty="0">
                <a:solidFill>
                  <a:schemeClr val="bg1"/>
                </a:solidFill>
              </a:rPr>
              <a:t>mg</a:t>
            </a:r>
            <a:r>
              <a:rPr lang="el-GR" sz="1600" b="1" dirty="0">
                <a:solidFill>
                  <a:schemeClr val="bg1"/>
                </a:solidFill>
              </a:rPr>
              <a:t>/</a:t>
            </a:r>
            <a:r>
              <a:rPr lang="en-US" sz="1600" b="1" dirty="0">
                <a:solidFill>
                  <a:schemeClr val="bg1"/>
                </a:solidFill>
              </a:rPr>
              <a:t>day</a:t>
            </a:r>
            <a:r>
              <a:rPr lang="el-GR" sz="1600" b="1" dirty="0" smtClean="0">
                <a:solidFill>
                  <a:schemeClr val="bg1"/>
                </a:solidFill>
              </a:rPr>
              <a:t>)</a:t>
            </a:r>
            <a:endParaRPr lang="el-GR" sz="1600" b="1" dirty="0">
              <a:solidFill>
                <a:schemeClr val="bg1"/>
              </a:solidFill>
            </a:endParaRPr>
          </a:p>
          <a:p>
            <a:pPr algn="just" defTabSz="914400">
              <a:spcBef>
                <a:spcPts val="1000"/>
              </a:spcBef>
            </a:pPr>
            <a:r>
              <a:rPr lang="el-GR" sz="1600" b="1" dirty="0">
                <a:solidFill>
                  <a:schemeClr val="bg1"/>
                </a:solidFill>
              </a:rPr>
              <a:t>Π</a:t>
            </a:r>
            <a:r>
              <a:rPr lang="el-GR" sz="1600" b="1" dirty="0" smtClean="0">
                <a:solidFill>
                  <a:schemeClr val="bg1"/>
                </a:solidFill>
              </a:rPr>
              <a:t>ρόσληψη </a:t>
            </a:r>
            <a:r>
              <a:rPr lang="el-GR" sz="1600" b="1" dirty="0">
                <a:solidFill>
                  <a:schemeClr val="bg1"/>
                </a:solidFill>
              </a:rPr>
              <a:t>σε αθλήτριες με διαταραχές έμμηνου </a:t>
            </a:r>
            <a:r>
              <a:rPr lang="el-GR" sz="1600" b="1" dirty="0" smtClean="0">
                <a:solidFill>
                  <a:schemeClr val="bg1"/>
                </a:solidFill>
              </a:rPr>
              <a:t>ρύσης</a:t>
            </a:r>
          </a:p>
          <a:p>
            <a:pPr algn="just" defTabSz="914400">
              <a:spcBef>
                <a:spcPts val="1000"/>
              </a:spcBef>
            </a:pPr>
            <a:r>
              <a:rPr lang="el-GR" sz="1600" b="1" dirty="0">
                <a:solidFill>
                  <a:schemeClr val="bg1"/>
                </a:solidFill>
              </a:rPr>
              <a:t>Συμπληρώματα</a:t>
            </a:r>
            <a:r>
              <a:rPr lang="en-US" sz="1600" b="1" dirty="0">
                <a:solidFill>
                  <a:schemeClr val="bg1"/>
                </a:solidFill>
              </a:rPr>
              <a:t>  </a:t>
            </a:r>
            <a:r>
              <a:rPr lang="en-US" sz="1600" b="1" dirty="0" err="1">
                <a:solidFill>
                  <a:schemeClr val="bg1"/>
                </a:solidFill>
              </a:rPr>
              <a:t>Ca</a:t>
            </a:r>
            <a:r>
              <a:rPr lang="en-US" sz="1600" b="1" dirty="0">
                <a:solidFill>
                  <a:schemeClr val="bg1"/>
                </a:solidFill>
              </a:rPr>
              <a:t> </a:t>
            </a:r>
            <a:r>
              <a:rPr lang="el-GR" sz="1600" b="1" dirty="0">
                <a:solidFill>
                  <a:schemeClr val="bg1"/>
                </a:solidFill>
                <a:sym typeface="Symbol" pitchFamily="18" charset="2"/>
              </a:rPr>
              <a:t> </a:t>
            </a:r>
            <a:r>
              <a:rPr lang="el-GR" sz="1600" b="1" dirty="0">
                <a:solidFill>
                  <a:schemeClr val="bg1"/>
                </a:solidFill>
              </a:rPr>
              <a:t>υπό ιατρική επίβλεψη, ως μέρος ενός ολοκληρωμένου προγράμματος για την υγεία των οστών</a:t>
            </a:r>
          </a:p>
        </p:txBody>
      </p:sp>
      <p:grpSp>
        <p:nvGrpSpPr>
          <p:cNvPr id="33" name="Group 64"/>
          <p:cNvGrpSpPr/>
          <p:nvPr/>
        </p:nvGrpSpPr>
        <p:grpSpPr>
          <a:xfrm>
            <a:off x="371681" y="4169642"/>
            <a:ext cx="317878" cy="317878"/>
            <a:chOff x="-592330" y="2994622"/>
            <a:chExt cx="317878" cy="317878"/>
          </a:xfrm>
        </p:grpSpPr>
        <p:sp>
          <p:nvSpPr>
            <p:cNvPr id="3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34141804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115"/>
          <a:stretch/>
        </p:blipFill>
        <p:spPr bwMode="auto">
          <a:xfrm>
            <a:off x="-20254" y="1373291"/>
            <a:ext cx="5970678" cy="381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2470" y="-6272"/>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474353" y="431914"/>
            <a:ext cx="5113796"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Ασβέστιο</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49" idx="0"/>
          </p:cNvCxnSpPr>
          <p:nvPr/>
        </p:nvCxnSpPr>
        <p:spPr>
          <a:xfrm flipH="1">
            <a:off x="535976" y="1326611"/>
            <a:ext cx="22470" cy="32400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2" name="Group 19"/>
          <p:cNvGrpSpPr/>
          <p:nvPr/>
        </p:nvGrpSpPr>
        <p:grpSpPr>
          <a:xfrm>
            <a:off x="-36118" y="1669394"/>
            <a:ext cx="9179376" cy="458758"/>
            <a:chOff x="3179791" y="-679158"/>
            <a:chExt cx="7913950" cy="1329397"/>
          </a:xfrm>
        </p:grpSpPr>
        <p:sp>
          <p:nvSpPr>
            <p:cNvPr id="43"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1 - Τίτλος"/>
          <p:cNvSpPr txBox="1">
            <a:spLocks/>
          </p:cNvSpPr>
          <p:nvPr/>
        </p:nvSpPr>
        <p:spPr>
          <a:xfrm>
            <a:off x="2506425" y="1627299"/>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grpSp>
        <p:nvGrpSpPr>
          <p:cNvPr id="47" name="Group 49"/>
          <p:cNvGrpSpPr/>
          <p:nvPr/>
        </p:nvGrpSpPr>
        <p:grpSpPr>
          <a:xfrm>
            <a:off x="369326" y="4470766"/>
            <a:ext cx="317878" cy="317878"/>
            <a:chOff x="-592330" y="2994622"/>
            <a:chExt cx="317878" cy="317878"/>
          </a:xfrm>
        </p:grpSpPr>
        <p:sp>
          <p:nvSpPr>
            <p:cNvPr id="4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6" name="Group 64"/>
          <p:cNvGrpSpPr/>
          <p:nvPr/>
        </p:nvGrpSpPr>
        <p:grpSpPr>
          <a:xfrm>
            <a:off x="369409" y="3689690"/>
            <a:ext cx="317878" cy="317878"/>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2" name="Ορθογώνιο 1"/>
          <p:cNvSpPr/>
          <p:nvPr/>
        </p:nvSpPr>
        <p:spPr>
          <a:xfrm>
            <a:off x="689559" y="2192644"/>
            <a:ext cx="8318310" cy="646331"/>
          </a:xfrm>
          <a:prstGeom prst="rect">
            <a:avLst/>
          </a:prstGeom>
        </p:spPr>
        <p:txBody>
          <a:bodyPr wrap="square">
            <a:spAutoFit/>
          </a:bodyPr>
          <a:lstStyle/>
          <a:p>
            <a:pPr lvl="0" algn="just" defTabSz="914400">
              <a:spcBef>
                <a:spcPts val="1000"/>
              </a:spcBef>
              <a:buClr>
                <a:schemeClr val="tx1">
                  <a:shade val="95000"/>
                </a:schemeClr>
              </a:buClr>
              <a:buSzPct val="65000"/>
              <a:defRPr/>
            </a:pPr>
            <a:r>
              <a:rPr lang="el-GR" b="1" dirty="0">
                <a:solidFill>
                  <a:srgbClr val="F5CB17"/>
                </a:solidFill>
              </a:rPr>
              <a:t>Ανεπαρκής πρόσληψη </a:t>
            </a:r>
            <a:r>
              <a:rPr lang="en-US" b="1" dirty="0" err="1">
                <a:solidFill>
                  <a:srgbClr val="F5CB17"/>
                </a:solidFill>
              </a:rPr>
              <a:t>Ca</a:t>
            </a:r>
            <a:r>
              <a:rPr lang="en-US" b="1" dirty="0">
                <a:solidFill>
                  <a:srgbClr val="F5CB17"/>
                </a:solidFill>
              </a:rPr>
              <a:t> </a:t>
            </a:r>
            <a:r>
              <a:rPr lang="el-GR" b="1" dirty="0">
                <a:solidFill>
                  <a:srgbClr val="F5CB17"/>
                </a:solidFill>
              </a:rPr>
              <a:t>σε σημαντικές περιόδους μπορεί να οδηγήσει σε βλάβη των οστών.</a:t>
            </a:r>
          </a:p>
        </p:txBody>
      </p:sp>
      <p:grpSp>
        <p:nvGrpSpPr>
          <p:cNvPr id="39" name="Group 19"/>
          <p:cNvGrpSpPr/>
          <p:nvPr/>
        </p:nvGrpSpPr>
        <p:grpSpPr>
          <a:xfrm>
            <a:off x="-20254" y="2838975"/>
            <a:ext cx="9179376" cy="458758"/>
            <a:chOff x="3179791" y="-679158"/>
            <a:chExt cx="7913950" cy="1329397"/>
          </a:xfrm>
        </p:grpSpPr>
        <p:sp>
          <p:nvSpPr>
            <p:cNvPr id="40"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1 - Τίτλος"/>
          <p:cNvSpPr txBox="1">
            <a:spLocks/>
          </p:cNvSpPr>
          <p:nvPr/>
        </p:nvSpPr>
        <p:spPr>
          <a:xfrm>
            <a:off x="2645177" y="270776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Ανησυχίες Χρήσης</a:t>
            </a:r>
            <a:endParaRPr lang="el-GR" sz="2400" b="1" dirty="0">
              <a:solidFill>
                <a:schemeClr val="bg1"/>
              </a:solidFill>
              <a:latin typeface="Century Gothic" charset="0"/>
              <a:ea typeface="Century Gothic" charset="0"/>
              <a:cs typeface="Century Gothic" charset="0"/>
            </a:endParaRPr>
          </a:p>
        </p:txBody>
      </p:sp>
      <p:sp>
        <p:nvSpPr>
          <p:cNvPr id="4" name="Ορθογώνιο 3"/>
          <p:cNvSpPr/>
          <p:nvPr/>
        </p:nvSpPr>
        <p:spPr>
          <a:xfrm>
            <a:off x="689558" y="3593565"/>
            <a:ext cx="8469563" cy="1323439"/>
          </a:xfrm>
          <a:prstGeom prst="rect">
            <a:avLst/>
          </a:prstGeom>
        </p:spPr>
        <p:txBody>
          <a:bodyPr wrap="square">
            <a:spAutoFit/>
          </a:bodyPr>
          <a:lstStyle/>
          <a:p>
            <a:pPr algn="just"/>
            <a:r>
              <a:rPr lang="el-GR" sz="1600" b="1" dirty="0">
                <a:solidFill>
                  <a:schemeClr val="bg1"/>
                </a:solidFill>
              </a:rPr>
              <a:t>Τα συμπληρώματα ασβεστίου δεν εξασφαλίζουν την κατάσταση των οστών σε περίπτωση απουσίας οιστρογόνων και </a:t>
            </a:r>
            <a:r>
              <a:rPr lang="el-GR" sz="1600" b="1" dirty="0">
                <a:solidFill>
                  <a:schemeClr val="bg1"/>
                </a:solidFill>
              </a:rPr>
              <a:t>προγεστερόνης</a:t>
            </a:r>
            <a:endParaRPr lang="el-GR" sz="1600" b="1" dirty="0">
              <a:solidFill>
                <a:schemeClr val="bg1"/>
              </a:solidFill>
            </a:endParaRPr>
          </a:p>
          <a:p>
            <a:pPr algn="just"/>
            <a:endParaRPr lang="el-GR" sz="1600" b="1" dirty="0" smtClean="0">
              <a:solidFill>
                <a:schemeClr val="bg1"/>
              </a:solidFill>
            </a:endParaRPr>
          </a:p>
          <a:p>
            <a:pPr algn="just"/>
            <a:r>
              <a:rPr lang="el-GR" sz="1600" b="1" dirty="0" smtClean="0">
                <a:solidFill>
                  <a:schemeClr val="bg1"/>
                </a:solidFill>
              </a:rPr>
              <a:t>Αθλητές </a:t>
            </a:r>
            <a:r>
              <a:rPr lang="el-GR" sz="1600" b="1" dirty="0">
                <a:solidFill>
                  <a:schemeClr val="bg1"/>
                </a:solidFill>
              </a:rPr>
              <a:t>με διαταραγμένη διατροφή ή διατροφικές διαταραχές απαιτούν σημαντική θεραπεία εκτός των συμπληρωμάτων ασβεστίου</a:t>
            </a:r>
          </a:p>
        </p:txBody>
      </p:sp>
    </p:spTree>
    <p:extLst>
      <p:ext uri="{BB962C8B-B14F-4D97-AF65-F5344CB8AC3E}">
        <p14:creationId xmlns:p14="http://schemas.microsoft.com/office/powerpoint/2010/main" val="18709843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alphaModFix amt="52000"/>
            <a:extLst>
              <a:ext uri="{28A0092B-C50C-407E-A947-70E740481C1C}">
                <a14:useLocalDpi xmlns:a14="http://schemas.microsoft.com/office/drawing/2010/main"/>
              </a:ext>
            </a:extLst>
          </a:blip>
          <a:srcRect/>
          <a:stretch/>
        </p:blipFill>
        <p:spPr>
          <a:xfrm>
            <a:off x="-10635" y="0"/>
            <a:ext cx="9154635" cy="5150224"/>
          </a:xfrm>
          <a:prstGeom prst="rect">
            <a:avLst/>
          </a:prstGeom>
        </p:spPr>
      </p:pic>
      <p:sp>
        <p:nvSpPr>
          <p:cNvPr id="5" name="Rectangle 4"/>
          <p:cNvSpPr/>
          <p:nvPr/>
        </p:nvSpPr>
        <p:spPr>
          <a:xfrm>
            <a:off x="-5318" y="0"/>
            <a:ext cx="9133365" cy="5143500"/>
          </a:xfrm>
          <a:prstGeom prst="rect">
            <a:avLst/>
          </a:prstGeom>
          <a:solidFill>
            <a:schemeClr val="tx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10635" y="3531566"/>
            <a:ext cx="9144000" cy="1629396"/>
          </a:xfrm>
          <a:prstGeom prst="rect">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3"/>
          <p:cNvSpPr/>
          <p:nvPr/>
        </p:nvSpPr>
        <p:spPr>
          <a:xfrm rot="10800000">
            <a:off x="5882468" y="3511295"/>
            <a:ext cx="3262048" cy="1655063"/>
          </a:xfrm>
          <a:custGeom>
            <a:avLst/>
            <a:gdLst>
              <a:gd name="connsiteX0" fmla="*/ 0 w 2718816"/>
              <a:gd name="connsiteY0" fmla="*/ 0 h 1474035"/>
              <a:gd name="connsiteX1" fmla="*/ 2718816 w 2718816"/>
              <a:gd name="connsiteY1" fmla="*/ 0 h 1474035"/>
              <a:gd name="connsiteX2" fmla="*/ 2718816 w 2718816"/>
              <a:gd name="connsiteY2" fmla="*/ 1474035 h 1474035"/>
              <a:gd name="connsiteX3" fmla="*/ 0 w 2718816"/>
              <a:gd name="connsiteY3" fmla="*/ 1474035 h 1474035"/>
              <a:gd name="connsiteX4" fmla="*/ 0 w 2718816"/>
              <a:gd name="connsiteY4" fmla="*/ 0 h 1474035"/>
              <a:gd name="connsiteX0" fmla="*/ 0 w 3084576"/>
              <a:gd name="connsiteY0" fmla="*/ 0 h 1474035"/>
              <a:gd name="connsiteX1" fmla="*/ 3084576 w 3084576"/>
              <a:gd name="connsiteY1" fmla="*/ 12192 h 1474035"/>
              <a:gd name="connsiteX2" fmla="*/ 2718816 w 3084576"/>
              <a:gd name="connsiteY2" fmla="*/ 1474035 h 1474035"/>
              <a:gd name="connsiteX3" fmla="*/ 0 w 3084576"/>
              <a:gd name="connsiteY3" fmla="*/ 1474035 h 1474035"/>
              <a:gd name="connsiteX4" fmla="*/ 0 w 3084576"/>
              <a:gd name="connsiteY4" fmla="*/ 0 h 14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576" h="1474035">
                <a:moveTo>
                  <a:pt x="0" y="0"/>
                </a:moveTo>
                <a:lnTo>
                  <a:pt x="3084576" y="12192"/>
                </a:lnTo>
                <a:lnTo>
                  <a:pt x="2718816" y="1474035"/>
                </a:lnTo>
                <a:lnTo>
                  <a:pt x="0" y="1474035"/>
                </a:lnTo>
                <a:lnTo>
                  <a:pt x="0" y="0"/>
                </a:lnTo>
                <a:close/>
              </a:path>
            </a:pathLst>
          </a:custGeom>
          <a:solidFill>
            <a:srgbClr val="F4C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13"/>
          <p:cNvSpPr/>
          <p:nvPr/>
        </p:nvSpPr>
        <p:spPr>
          <a:xfrm>
            <a:off x="0" y="3511296"/>
            <a:ext cx="3093945" cy="1655063"/>
          </a:xfrm>
          <a:custGeom>
            <a:avLst/>
            <a:gdLst>
              <a:gd name="connsiteX0" fmla="*/ 0 w 2718816"/>
              <a:gd name="connsiteY0" fmla="*/ 0 h 1474035"/>
              <a:gd name="connsiteX1" fmla="*/ 2718816 w 2718816"/>
              <a:gd name="connsiteY1" fmla="*/ 0 h 1474035"/>
              <a:gd name="connsiteX2" fmla="*/ 2718816 w 2718816"/>
              <a:gd name="connsiteY2" fmla="*/ 1474035 h 1474035"/>
              <a:gd name="connsiteX3" fmla="*/ 0 w 2718816"/>
              <a:gd name="connsiteY3" fmla="*/ 1474035 h 1474035"/>
              <a:gd name="connsiteX4" fmla="*/ 0 w 2718816"/>
              <a:gd name="connsiteY4" fmla="*/ 0 h 1474035"/>
              <a:gd name="connsiteX0" fmla="*/ 0 w 3084576"/>
              <a:gd name="connsiteY0" fmla="*/ 0 h 1474035"/>
              <a:gd name="connsiteX1" fmla="*/ 3084576 w 3084576"/>
              <a:gd name="connsiteY1" fmla="*/ 12192 h 1474035"/>
              <a:gd name="connsiteX2" fmla="*/ 2718816 w 3084576"/>
              <a:gd name="connsiteY2" fmla="*/ 1474035 h 1474035"/>
              <a:gd name="connsiteX3" fmla="*/ 0 w 3084576"/>
              <a:gd name="connsiteY3" fmla="*/ 1474035 h 1474035"/>
              <a:gd name="connsiteX4" fmla="*/ 0 w 3084576"/>
              <a:gd name="connsiteY4" fmla="*/ 0 h 14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576" h="1474035">
                <a:moveTo>
                  <a:pt x="0" y="0"/>
                </a:moveTo>
                <a:lnTo>
                  <a:pt x="3084576" y="12192"/>
                </a:lnTo>
                <a:lnTo>
                  <a:pt x="2718816" y="1474035"/>
                </a:lnTo>
                <a:lnTo>
                  <a:pt x="0" y="1474035"/>
                </a:lnTo>
                <a:lnTo>
                  <a:pt x="0" y="0"/>
                </a:lnTo>
                <a:close/>
              </a:path>
            </a:pathLst>
          </a:custGeom>
          <a:solidFill>
            <a:srgbClr val="F4C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p:cNvSpPr/>
          <p:nvPr/>
        </p:nvSpPr>
        <p:spPr>
          <a:xfrm>
            <a:off x="-10635" y="5135872"/>
            <a:ext cx="9144000" cy="45719"/>
          </a:xfrm>
          <a:prstGeom prst="rect">
            <a:avLst/>
          </a:prstGeom>
          <a:solidFill>
            <a:srgbClr val="E1BA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19492" y="3794372"/>
            <a:ext cx="2192228" cy="969496"/>
            <a:chOff x="681652" y="3797610"/>
            <a:chExt cx="1732198" cy="969496"/>
          </a:xfrm>
        </p:grpSpPr>
        <p:sp>
          <p:nvSpPr>
            <p:cNvPr id="15" name="TextBox 14"/>
            <p:cNvSpPr txBox="1"/>
            <p:nvPr/>
          </p:nvSpPr>
          <p:spPr>
            <a:xfrm>
              <a:off x="681652" y="3797610"/>
              <a:ext cx="1732198" cy="969496"/>
            </a:xfrm>
            <a:prstGeom prst="rect">
              <a:avLst/>
            </a:prstGeom>
            <a:noFill/>
          </p:spPr>
          <p:txBody>
            <a:bodyPr wrap="square" rtlCol="0">
              <a:spAutoFit/>
            </a:bodyPr>
            <a:lstStyle/>
            <a:p>
              <a:pPr algn="ctr">
                <a:lnSpc>
                  <a:spcPct val="150000"/>
                </a:lnSpc>
              </a:pPr>
              <a:r>
                <a:rPr lang="el-GR" sz="2400" b="1" i="1" dirty="0">
                  <a:solidFill>
                    <a:srgbClr val="C9A409"/>
                  </a:solidFill>
                  <a:latin typeface="Century Gothic" charset="0"/>
                  <a:ea typeface="Century Gothic" charset="0"/>
                  <a:cs typeface="Century Gothic" charset="0"/>
                </a:rPr>
                <a:t>ΑΘΛΗΤΙΚΑ</a:t>
              </a:r>
              <a:endParaRPr lang="en-US" sz="2400" b="1" i="1" dirty="0">
                <a:solidFill>
                  <a:srgbClr val="C9A409"/>
                </a:solidFill>
                <a:latin typeface="Century Gothic" charset="0"/>
                <a:ea typeface="Century Gothic" charset="0"/>
                <a:cs typeface="Century Gothic" charset="0"/>
              </a:endParaRPr>
            </a:p>
            <a:p>
              <a:pPr algn="ctr">
                <a:lnSpc>
                  <a:spcPct val="150000"/>
                </a:lnSpc>
              </a:pPr>
              <a:r>
                <a:rPr lang="el-GR" sz="1400" b="1" i="1" dirty="0">
                  <a:solidFill>
                    <a:srgbClr val="C9A409"/>
                  </a:solidFill>
                  <a:latin typeface="Century Gothic" charset="0"/>
                  <a:ea typeface="Century Gothic" charset="0"/>
                  <a:cs typeface="Century Gothic" charset="0"/>
                </a:rPr>
                <a:t>ΤΡΟΦΙΜΑ</a:t>
              </a:r>
              <a:endParaRPr lang="en-US" sz="1400" b="1" i="1" dirty="0">
                <a:solidFill>
                  <a:srgbClr val="C9A409"/>
                </a:solidFill>
                <a:latin typeface="Century Gothic" charset="0"/>
                <a:ea typeface="Century Gothic" charset="0"/>
                <a:cs typeface="Century Gothic" charset="0"/>
              </a:endParaRPr>
            </a:p>
          </p:txBody>
        </p:sp>
        <p:cxnSp>
          <p:nvCxnSpPr>
            <p:cNvPr id="16" name="Straight Connector 15"/>
            <p:cNvCxnSpPr/>
            <p:nvPr/>
          </p:nvCxnSpPr>
          <p:spPr>
            <a:xfrm>
              <a:off x="1084976" y="4414552"/>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sp>
        <p:nvSpPr>
          <p:cNvPr id="23" name="Triangle 22"/>
          <p:cNvSpPr/>
          <p:nvPr/>
        </p:nvSpPr>
        <p:spPr>
          <a:xfrm>
            <a:off x="1298852"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4" name="Triangle 23"/>
          <p:cNvSpPr/>
          <p:nvPr/>
        </p:nvSpPr>
        <p:spPr>
          <a:xfrm>
            <a:off x="4317206"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5" name="Triangle 24"/>
          <p:cNvSpPr/>
          <p:nvPr/>
        </p:nvSpPr>
        <p:spPr>
          <a:xfrm>
            <a:off x="7275532"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6" name="Rectangle 25"/>
          <p:cNvSpPr/>
          <p:nvPr/>
        </p:nvSpPr>
        <p:spPr>
          <a:xfrm>
            <a:off x="-10635" y="3508488"/>
            <a:ext cx="9144000" cy="45719"/>
          </a:xfrm>
          <a:prstGeom prst="rect">
            <a:avLst/>
          </a:prstGeom>
          <a:solidFill>
            <a:srgbClr val="D0AE1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8" name="Hexagon 27"/>
          <p:cNvSpPr/>
          <p:nvPr/>
        </p:nvSpPr>
        <p:spPr>
          <a:xfrm rot="5400000">
            <a:off x="480982" y="750650"/>
            <a:ext cx="2131981" cy="1916282"/>
          </a:xfrm>
          <a:prstGeom prst="hexagon">
            <a:avLst/>
          </a:prstGeom>
          <a:noFill/>
          <a:ln w="41275">
            <a:solidFill>
              <a:schemeClr val="bg1">
                <a:lumMod val="65000"/>
              </a:schemeClr>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Hexagon 28"/>
          <p:cNvSpPr/>
          <p:nvPr/>
        </p:nvSpPr>
        <p:spPr>
          <a:xfrm rot="5400000">
            <a:off x="3495375" y="750651"/>
            <a:ext cx="2131981" cy="1916282"/>
          </a:xfrm>
          <a:prstGeom prst="hexagon">
            <a:avLst/>
          </a:prstGeom>
          <a:noFill/>
          <a:ln w="41275">
            <a:solidFill>
              <a:schemeClr val="bg1">
                <a:lumMod val="65000"/>
              </a:schemeClr>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Hexagon 30"/>
          <p:cNvSpPr/>
          <p:nvPr/>
        </p:nvSpPr>
        <p:spPr>
          <a:xfrm rot="5400000">
            <a:off x="6467821" y="750652"/>
            <a:ext cx="2131981" cy="1916282"/>
          </a:xfrm>
          <a:prstGeom prst="hexagon">
            <a:avLst/>
          </a:prstGeom>
          <a:noFill/>
          <a:ln w="41275">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598618" y="4958834"/>
            <a:ext cx="4572000" cy="184666"/>
          </a:xfrm>
          <a:prstGeom prst="rect">
            <a:avLst/>
          </a:prstGeom>
        </p:spPr>
        <p:txBody>
          <a:bodyPr>
            <a:spAutoFit/>
          </a:bodyPr>
          <a:lstStyle/>
          <a:p>
            <a:pPr algn="r"/>
            <a:r>
              <a:rPr lang="fr-FR" sz="600" dirty="0">
                <a:solidFill>
                  <a:schemeClr val="bg1"/>
                </a:solidFill>
                <a:latin typeface="Century Gothic" charset="0"/>
                <a:ea typeface="Century Gothic" charset="0"/>
                <a:cs typeface="Century Gothic" charset="0"/>
              </a:rPr>
              <a:t>Moore et al. </a:t>
            </a:r>
            <a:r>
              <a:rPr lang="fr-FR" sz="600" dirty="0" err="1">
                <a:solidFill>
                  <a:schemeClr val="bg1"/>
                </a:solidFill>
                <a:latin typeface="Century Gothic" charset="0"/>
                <a:ea typeface="Century Gothic" charset="0"/>
                <a:cs typeface="Century Gothic" charset="0"/>
              </a:rPr>
              <a:t>Nutr</a:t>
            </a:r>
            <a:r>
              <a:rPr lang="fr-FR" sz="600" dirty="0">
                <a:solidFill>
                  <a:schemeClr val="bg1"/>
                </a:solidFill>
                <a:latin typeface="Century Gothic" charset="0"/>
                <a:ea typeface="Century Gothic" charset="0"/>
                <a:cs typeface="Century Gothic" charset="0"/>
              </a:rPr>
              <a:t> &amp; </a:t>
            </a:r>
            <a:r>
              <a:rPr lang="fr-FR" sz="600" dirty="0" err="1">
                <a:solidFill>
                  <a:schemeClr val="bg1"/>
                </a:solidFill>
                <a:latin typeface="Century Gothic" charset="0"/>
                <a:ea typeface="Century Gothic" charset="0"/>
                <a:cs typeface="Century Gothic" charset="0"/>
              </a:rPr>
              <a:t>Metab</a:t>
            </a:r>
            <a:r>
              <a:rPr lang="fr-FR" sz="600" dirty="0">
                <a:solidFill>
                  <a:schemeClr val="bg1"/>
                </a:solidFill>
                <a:latin typeface="Century Gothic" charset="0"/>
                <a:ea typeface="Century Gothic" charset="0"/>
                <a:cs typeface="Century Gothic" charset="0"/>
              </a:rPr>
              <a:t>. 9:91, 2012 </a:t>
            </a:r>
            <a:r>
              <a:rPr lang="fr-FR" sz="600" dirty="0" smtClean="0">
                <a:solidFill>
                  <a:schemeClr val="bg1"/>
                </a:solidFill>
                <a:latin typeface="Century Gothic" charset="0"/>
                <a:ea typeface="Century Gothic" charset="0"/>
                <a:cs typeface="Century Gothic" charset="0"/>
              </a:rPr>
              <a:t>doi:10.1186/1743-7075-9-91</a:t>
            </a:r>
            <a:endParaRPr lang="fr-FR" sz="600" dirty="0">
              <a:solidFill>
                <a:schemeClr val="bg1"/>
              </a:solidFill>
              <a:latin typeface="Century Gothic" charset="0"/>
              <a:ea typeface="Century Gothic" charset="0"/>
              <a:cs typeface="Century Gothic" charset="0"/>
            </a:endParaRPr>
          </a:p>
        </p:txBody>
      </p:sp>
      <p:grpSp>
        <p:nvGrpSpPr>
          <p:cNvPr id="34" name="Group 33"/>
          <p:cNvGrpSpPr/>
          <p:nvPr/>
        </p:nvGrpSpPr>
        <p:grpSpPr>
          <a:xfrm>
            <a:off x="3120046" y="3808020"/>
            <a:ext cx="2736320" cy="969496"/>
            <a:chOff x="681652" y="3797610"/>
            <a:chExt cx="1732198" cy="969496"/>
          </a:xfrm>
        </p:grpSpPr>
        <p:sp>
          <p:nvSpPr>
            <p:cNvPr id="35" name="TextBox 34"/>
            <p:cNvSpPr txBox="1"/>
            <p:nvPr/>
          </p:nvSpPr>
          <p:spPr>
            <a:xfrm>
              <a:off x="681652" y="3797610"/>
              <a:ext cx="1732198" cy="969496"/>
            </a:xfrm>
            <a:prstGeom prst="rect">
              <a:avLst/>
            </a:prstGeom>
            <a:noFill/>
          </p:spPr>
          <p:txBody>
            <a:bodyPr wrap="square" rtlCol="0">
              <a:spAutoFit/>
            </a:bodyPr>
            <a:lstStyle/>
            <a:p>
              <a:pPr algn="ctr">
                <a:lnSpc>
                  <a:spcPct val="150000"/>
                </a:lnSpc>
              </a:pPr>
              <a:r>
                <a:rPr lang="el-GR" sz="2400" b="1" i="1" dirty="0">
                  <a:solidFill>
                    <a:srgbClr val="C9A409"/>
                  </a:solidFill>
                  <a:latin typeface="Century Gothic" charset="0"/>
                  <a:ea typeface="Century Gothic" charset="0"/>
                  <a:cs typeface="Century Gothic" charset="0"/>
                </a:rPr>
                <a:t>ΣΥΜΠΛΗΡΩΜΑΤΑ</a:t>
              </a:r>
              <a:endParaRPr lang="en-US" sz="2400" b="1" i="1" dirty="0">
                <a:solidFill>
                  <a:srgbClr val="C9A409"/>
                </a:solidFill>
                <a:latin typeface="Century Gothic" charset="0"/>
                <a:ea typeface="Century Gothic" charset="0"/>
                <a:cs typeface="Century Gothic" charset="0"/>
              </a:endParaRPr>
            </a:p>
            <a:p>
              <a:pPr algn="ctr">
                <a:lnSpc>
                  <a:spcPct val="150000"/>
                </a:lnSpc>
              </a:pPr>
              <a:r>
                <a:rPr lang="el-GR" sz="1400" b="1" i="1" dirty="0">
                  <a:solidFill>
                    <a:srgbClr val="C9A409"/>
                  </a:solidFill>
                  <a:latin typeface="Century Gothic" charset="0"/>
                  <a:ea typeface="Century Gothic" charset="0"/>
                  <a:cs typeface="Century Gothic" charset="0"/>
                </a:rPr>
                <a:t>ΔΙΑΤΡΟΦΗΣ</a:t>
              </a:r>
              <a:endParaRPr lang="en-US" sz="1400" b="1" i="1" dirty="0">
                <a:solidFill>
                  <a:srgbClr val="C9A409"/>
                </a:solidFill>
                <a:latin typeface="Century Gothic" charset="0"/>
                <a:ea typeface="Century Gothic" charset="0"/>
                <a:cs typeface="Century Gothic" charset="0"/>
              </a:endParaRPr>
            </a:p>
          </p:txBody>
        </p:sp>
        <p:cxnSp>
          <p:nvCxnSpPr>
            <p:cNvPr id="36" name="Straight Connector 35"/>
            <p:cNvCxnSpPr/>
            <p:nvPr/>
          </p:nvCxnSpPr>
          <p:spPr>
            <a:xfrm>
              <a:off x="1084976" y="4428200"/>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245211" y="3780724"/>
            <a:ext cx="2736320" cy="1131079"/>
            <a:chOff x="681652" y="3797610"/>
            <a:chExt cx="1732198" cy="1131079"/>
          </a:xfrm>
        </p:grpSpPr>
        <p:sp>
          <p:nvSpPr>
            <p:cNvPr id="38" name="TextBox 37"/>
            <p:cNvSpPr txBox="1"/>
            <p:nvPr/>
          </p:nvSpPr>
          <p:spPr>
            <a:xfrm>
              <a:off x="681652" y="3797610"/>
              <a:ext cx="1732198" cy="1131079"/>
            </a:xfrm>
            <a:prstGeom prst="rect">
              <a:avLst/>
            </a:prstGeom>
            <a:noFill/>
          </p:spPr>
          <p:txBody>
            <a:bodyPr wrap="square" rtlCol="0">
              <a:spAutoFit/>
            </a:bodyPr>
            <a:lstStyle/>
            <a:p>
              <a:pPr algn="ctr">
                <a:lnSpc>
                  <a:spcPct val="150000"/>
                </a:lnSpc>
              </a:pPr>
              <a:r>
                <a:rPr lang="el-GR" sz="3000" b="1" i="1" dirty="0" smtClean="0">
                  <a:solidFill>
                    <a:srgbClr val="876F06"/>
                  </a:solidFill>
                  <a:latin typeface="Century Gothic" charset="0"/>
                  <a:ea typeface="Century Gothic" charset="0"/>
                  <a:cs typeface="Century Gothic" charset="0"/>
                </a:rPr>
                <a:t>ΣΚΕΥΑΣΜΑΤΑ</a:t>
              </a:r>
              <a:endParaRPr lang="en-US" sz="3000" b="1" i="1" dirty="0" smtClean="0">
                <a:solidFill>
                  <a:srgbClr val="876F06"/>
                </a:solidFill>
                <a:latin typeface="Century Gothic" charset="0"/>
                <a:ea typeface="Century Gothic" charset="0"/>
                <a:cs typeface="Century Gothic" charset="0"/>
              </a:endParaRPr>
            </a:p>
            <a:p>
              <a:pPr algn="ctr">
                <a:lnSpc>
                  <a:spcPct val="150000"/>
                </a:lnSpc>
              </a:pPr>
              <a:r>
                <a:rPr lang="el-GR" sz="1500" b="1" i="1" dirty="0" smtClean="0">
                  <a:solidFill>
                    <a:srgbClr val="876F06"/>
                  </a:solidFill>
                  <a:latin typeface="Century Gothic" charset="0"/>
                  <a:ea typeface="Century Gothic" charset="0"/>
                  <a:cs typeface="Century Gothic" charset="0"/>
                </a:rPr>
                <a:t>ΕΡΓΟΓΟΝΑ</a:t>
              </a:r>
              <a:endParaRPr lang="en-US" sz="1500" b="1" i="1" dirty="0">
                <a:solidFill>
                  <a:srgbClr val="876F06"/>
                </a:solidFill>
                <a:latin typeface="Century Gothic" charset="0"/>
                <a:ea typeface="Century Gothic" charset="0"/>
                <a:cs typeface="Century Gothic" charset="0"/>
              </a:endParaRPr>
            </a:p>
          </p:txBody>
        </p:sp>
        <p:cxnSp>
          <p:nvCxnSpPr>
            <p:cNvPr id="39" name="Straight Connector 38"/>
            <p:cNvCxnSpPr/>
            <p:nvPr/>
          </p:nvCxnSpPr>
          <p:spPr>
            <a:xfrm>
              <a:off x="1084976" y="4482792"/>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22412" y="1235868"/>
            <a:ext cx="1224691" cy="925104"/>
          </a:xfrm>
          <a:prstGeom prst="rect">
            <a:avLst/>
          </a:prstGeom>
          <a:effectLst>
            <a:outerShdw blurRad="63500" sx="102000" sy="102000" algn="ctr" rotWithShape="0">
              <a:prstClr val="black">
                <a:alpha val="40000"/>
              </a:prstClr>
            </a:outerShdw>
          </a:effectLst>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74602" y="1170461"/>
            <a:ext cx="682010" cy="1074450"/>
          </a:xfrm>
          <a:prstGeom prst="rect">
            <a:avLst/>
          </a:prstGeom>
          <a:effectLst>
            <a:outerShdw blurRad="63500" sx="102000" sy="102000" algn="ctr" rotWithShape="0">
              <a:prstClr val="black">
                <a:alpha val="40000"/>
              </a:prstClr>
            </a:outerShdw>
          </a:effectLst>
        </p:spPr>
      </p:pic>
      <p:pic>
        <p:nvPicPr>
          <p:cNvPr id="32" name="Picture 31"/>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133876" y="1211053"/>
            <a:ext cx="1006172" cy="1042760"/>
          </a:xfrm>
          <a:prstGeom prst="rect">
            <a:avLst/>
          </a:prstGeom>
          <a:effectLst>
            <a:outerShdw blurRad="63500" sx="102000" sy="102000" algn="ctr" rotWithShape="0">
              <a:prstClr val="black">
                <a:alpha val="40000"/>
              </a:prstClr>
            </a:outerShdw>
          </a:effectLst>
        </p:spPr>
      </p:pic>
      <p:cxnSp>
        <p:nvCxnSpPr>
          <p:cNvPr id="40" name="Straight Connector 39"/>
          <p:cNvCxnSpPr/>
          <p:nvPr/>
        </p:nvCxnSpPr>
        <p:spPr>
          <a:xfrm>
            <a:off x="-15012" y="18455"/>
            <a:ext cx="9158270" cy="0"/>
          </a:xfrm>
          <a:prstGeom prst="line">
            <a:avLst/>
          </a:prstGeom>
          <a:ln w="57150" cmpd="sng">
            <a:solidFill>
              <a:srgbClr val="FFD00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30511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1010"/>
            <a:ext cx="9143258" cy="362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ΣΚΕΥΑΣΜΑΤΑ</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005204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flipH="1">
            <a:off x="5147287" y="3809424"/>
            <a:ext cx="1410296"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Περιβάλλον</a:t>
            </a:r>
            <a:endParaRPr lang="en-US" sz="1600" dirty="0">
              <a:solidFill>
                <a:schemeClr val="bg1"/>
              </a:solidFill>
              <a:latin typeface="Century Gothic" charset="0"/>
              <a:ea typeface="Century Gothic" charset="0"/>
              <a:cs typeface="Century Gothic" charset="0"/>
            </a:endParaRPr>
          </a:p>
        </p:txBody>
      </p:sp>
      <p:sp>
        <p:nvSpPr>
          <p:cNvPr id="48" name="Rectangle 47"/>
          <p:cNvSpPr/>
          <p:nvPr/>
        </p:nvSpPr>
        <p:spPr>
          <a:xfrm flipH="1">
            <a:off x="7149291" y="3563202"/>
            <a:ext cx="1697825" cy="584775"/>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Ισορροπία ηλεκτρολυτών </a:t>
            </a:r>
            <a:endParaRPr lang="en-US" sz="1600" dirty="0">
              <a:solidFill>
                <a:schemeClr val="bg1"/>
              </a:solidFill>
              <a:latin typeface="Century Gothic" charset="0"/>
              <a:ea typeface="Century Gothic" charset="0"/>
              <a:cs typeface="Century Gothic" charset="0"/>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ΣΚΕΥΑΣΜΑΤΑ</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127" name="Picture 7" descr="Sport Science Exercise Nutr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 y="1471010"/>
            <a:ext cx="9165864" cy="352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4227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4" y="1471009"/>
            <a:ext cx="9110294" cy="362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8" y="431914"/>
            <a:ext cx="4720001"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ΠΕΡΙΕΧΟΜΕΝΟ ΚΑΙ ΤΑΜΠΕΛΑ</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72534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5" y="1490642"/>
            <a:ext cx="9124950" cy="360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830997"/>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ΡΙΣΚΟ ΚΑΤΑΝΑΛΩΣΗΣ ΣΚΕΥΑΣΜΑΤΩΝ</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AutoShape 4" descr="Supplement decision t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2058791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1" y="1432658"/>
            <a:ext cx="9200156" cy="366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830997"/>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Πως πρέπει να είναι η πυραμίδα</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196671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 y="1471010"/>
            <a:ext cx="9166606" cy="367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5291552"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Επιλογή σκευασμάτων σε αθλητές</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AutoShape 4" descr="Supplement decision t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38743016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1" y="0"/>
            <a:ext cx="9166771"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ject 6"/>
          <p:cNvSpPr txBox="1"/>
          <p:nvPr/>
        </p:nvSpPr>
        <p:spPr>
          <a:xfrm>
            <a:off x="6738976" y="4810761"/>
            <a:ext cx="2253615" cy="228268"/>
          </a:xfrm>
          <a:prstGeom prst="rect">
            <a:avLst/>
          </a:prstGeom>
        </p:spPr>
        <p:txBody>
          <a:bodyPr vert="horz" wrap="square" lIns="0" tIns="12700" rIns="0" bIns="0" rtlCol="0">
            <a:spAutoFit/>
          </a:bodyPr>
          <a:lstStyle/>
          <a:p>
            <a:pPr marL="12700">
              <a:lnSpc>
                <a:spcPct val="100000"/>
              </a:lnSpc>
              <a:spcBef>
                <a:spcPts val="100"/>
              </a:spcBef>
            </a:pPr>
            <a:r>
              <a:rPr sz="1400" spc="-5" dirty="0">
                <a:latin typeface="Georgia"/>
                <a:cs typeface="Georgia"/>
              </a:rPr>
              <a:t>Maughan, </a:t>
            </a:r>
            <a:r>
              <a:rPr sz="1400" dirty="0">
                <a:latin typeface="Georgia"/>
                <a:cs typeface="Georgia"/>
              </a:rPr>
              <a:t>R. J., </a:t>
            </a:r>
            <a:r>
              <a:rPr sz="1400" spc="-5" dirty="0">
                <a:latin typeface="Georgia"/>
                <a:cs typeface="Georgia"/>
              </a:rPr>
              <a:t>et al.</a:t>
            </a:r>
            <a:r>
              <a:rPr sz="1400" spc="-30" dirty="0">
                <a:latin typeface="Georgia"/>
                <a:cs typeface="Georgia"/>
              </a:rPr>
              <a:t> </a:t>
            </a:r>
            <a:r>
              <a:rPr sz="1400" spc="-5" dirty="0">
                <a:latin typeface="Georgia"/>
                <a:cs typeface="Georgia"/>
              </a:rPr>
              <a:t>(2018)</a:t>
            </a:r>
            <a:endParaRPr sz="1400" dirty="0">
              <a:latin typeface="Georgia"/>
              <a:cs typeface="Georgia"/>
            </a:endParaRPr>
          </a:p>
        </p:txBody>
      </p:sp>
      <p:grpSp>
        <p:nvGrpSpPr>
          <p:cNvPr id="7" name="Group 19"/>
          <p:cNvGrpSpPr/>
          <p:nvPr/>
        </p:nvGrpSpPr>
        <p:grpSpPr>
          <a:xfrm>
            <a:off x="0" y="227389"/>
            <a:ext cx="9180521" cy="1187866"/>
            <a:chOff x="4348800" y="0"/>
            <a:chExt cx="4795200" cy="1300480"/>
          </a:xfrm>
        </p:grpSpPr>
        <p:sp>
          <p:nvSpPr>
            <p:cNvPr id="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11" name="Group 53"/>
          <p:cNvGrpSpPr/>
          <p:nvPr/>
        </p:nvGrpSpPr>
        <p:grpSpPr>
          <a:xfrm>
            <a:off x="388769" y="429885"/>
            <a:ext cx="284760" cy="652575"/>
            <a:chOff x="5992812" y="4398963"/>
            <a:chExt cx="381000" cy="960438"/>
          </a:xfrm>
          <a:solidFill>
            <a:srgbClr val="253D1F"/>
          </a:solidFill>
        </p:grpSpPr>
        <p:sp>
          <p:nvSpPr>
            <p:cNvPr id="12"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Rectangle 33"/>
          <p:cNvSpPr/>
          <p:nvPr/>
        </p:nvSpPr>
        <p:spPr>
          <a:xfrm flipH="1">
            <a:off x="2842849" y="431914"/>
            <a:ext cx="3449610"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Εργογόνες</a:t>
            </a:r>
            <a:r>
              <a:rPr lang="el-GR" sz="2400" b="1" dirty="0" smtClean="0">
                <a:solidFill>
                  <a:schemeClr val="bg1"/>
                </a:solidFill>
                <a:latin typeface="Century Gothic" charset="0"/>
                <a:ea typeface="Century Gothic" charset="0"/>
                <a:cs typeface="Century Gothic" charset="0"/>
              </a:rPr>
              <a:t> Ουσίες</a:t>
            </a:r>
            <a:endParaRPr lang="en-US" sz="2400" b="1" dirty="0">
              <a:solidFill>
                <a:schemeClr val="bg1"/>
              </a:solidFill>
              <a:latin typeface="Century Gothic" charset="0"/>
              <a:ea typeface="Century Gothic" charset="0"/>
              <a:cs typeface="Century Gothic" charset="0"/>
            </a:endParaRPr>
          </a:p>
        </p:txBody>
      </p:sp>
      <p:grpSp>
        <p:nvGrpSpPr>
          <p:cNvPr id="16" name="object 3"/>
          <p:cNvGrpSpPr/>
          <p:nvPr/>
        </p:nvGrpSpPr>
        <p:grpSpPr>
          <a:xfrm>
            <a:off x="-20767" y="1689458"/>
            <a:ext cx="9149080" cy="3093244"/>
            <a:chOff x="-4762" y="764705"/>
            <a:chExt cx="9149080" cy="4124325"/>
          </a:xfrm>
        </p:grpSpPr>
        <p:sp>
          <p:nvSpPr>
            <p:cNvPr id="17" name="object 4"/>
            <p:cNvSpPr/>
            <p:nvPr/>
          </p:nvSpPr>
          <p:spPr>
            <a:xfrm>
              <a:off x="0" y="764705"/>
              <a:ext cx="9144000" cy="4124223"/>
            </a:xfrm>
            <a:prstGeom prst="rect">
              <a:avLst/>
            </a:prstGeom>
            <a:blipFill>
              <a:blip r:embed="rId4" cstate="print"/>
              <a:stretch>
                <a:fillRect/>
              </a:stretch>
            </a:blipFill>
          </p:spPr>
          <p:txBody>
            <a:bodyPr wrap="square" lIns="0" tIns="0" rIns="0" bIns="0" rtlCol="0"/>
            <a:lstStyle/>
            <a:p>
              <a:endParaRPr/>
            </a:p>
          </p:txBody>
        </p:sp>
        <p:sp>
          <p:nvSpPr>
            <p:cNvPr id="18" name="object 5"/>
            <p:cNvSpPr/>
            <p:nvPr/>
          </p:nvSpPr>
          <p:spPr>
            <a:xfrm>
              <a:off x="0" y="1052741"/>
              <a:ext cx="1439545" cy="369570"/>
            </a:xfrm>
            <a:custGeom>
              <a:avLst/>
              <a:gdLst/>
              <a:ahLst/>
              <a:cxnLst/>
              <a:rect l="l" t="t" r="r" b="b"/>
              <a:pathLst>
                <a:path w="1439545" h="369569">
                  <a:moveTo>
                    <a:pt x="0" y="0"/>
                  </a:moveTo>
                  <a:lnTo>
                    <a:pt x="1439146" y="0"/>
                  </a:lnTo>
                  <a:lnTo>
                    <a:pt x="1439146" y="369331"/>
                  </a:lnTo>
                  <a:lnTo>
                    <a:pt x="0" y="369331"/>
                  </a:lnTo>
                </a:path>
              </a:pathLst>
            </a:custGeom>
            <a:ln w="9524">
              <a:solidFill>
                <a:srgbClr val="DB795B"/>
              </a:solidFill>
            </a:ln>
          </p:spPr>
          <p:txBody>
            <a:bodyPr wrap="square" lIns="0" tIns="0" rIns="0" bIns="0" rtlCol="0"/>
            <a:lstStyle/>
            <a:p>
              <a:endParaRPr/>
            </a:p>
          </p:txBody>
        </p:sp>
        <p:sp>
          <p:nvSpPr>
            <p:cNvPr id="19" name="object 6"/>
            <p:cNvSpPr/>
            <p:nvPr/>
          </p:nvSpPr>
          <p:spPr>
            <a:xfrm>
              <a:off x="1633448" y="1446409"/>
              <a:ext cx="7173887" cy="128847"/>
            </a:xfrm>
            <a:prstGeom prst="rect">
              <a:avLst/>
            </a:prstGeom>
            <a:blipFill>
              <a:blip r:embed="rId5" cstate="print"/>
              <a:stretch>
                <a:fillRect/>
              </a:stretch>
            </a:blipFill>
          </p:spPr>
          <p:txBody>
            <a:bodyPr wrap="square" lIns="0" tIns="0" rIns="0" bIns="0" rtlCol="0"/>
            <a:lstStyle/>
            <a:p>
              <a:endParaRPr/>
            </a:p>
          </p:txBody>
        </p:sp>
        <p:sp>
          <p:nvSpPr>
            <p:cNvPr id="20" name="object 7"/>
            <p:cNvSpPr/>
            <p:nvPr/>
          </p:nvSpPr>
          <p:spPr>
            <a:xfrm>
              <a:off x="1691678" y="1484782"/>
              <a:ext cx="7057390" cy="0"/>
            </a:xfrm>
            <a:custGeom>
              <a:avLst/>
              <a:gdLst/>
              <a:ahLst/>
              <a:cxnLst/>
              <a:rect l="l" t="t" r="r" b="b"/>
              <a:pathLst>
                <a:path w="7057390">
                  <a:moveTo>
                    <a:pt x="0" y="0"/>
                  </a:moveTo>
                  <a:lnTo>
                    <a:pt x="7056774" y="1"/>
                  </a:lnTo>
                </a:path>
              </a:pathLst>
            </a:custGeom>
            <a:ln w="11428">
              <a:solidFill>
                <a:srgbClr val="DB795B"/>
              </a:solidFill>
            </a:ln>
          </p:spPr>
          <p:txBody>
            <a:bodyPr wrap="square" lIns="0" tIns="0" rIns="0" bIns="0" rtlCol="0"/>
            <a:lstStyle/>
            <a:p>
              <a:endParaRPr/>
            </a:p>
          </p:txBody>
        </p:sp>
        <p:sp>
          <p:nvSpPr>
            <p:cNvPr id="21" name="object 8"/>
            <p:cNvSpPr/>
            <p:nvPr/>
          </p:nvSpPr>
          <p:spPr>
            <a:xfrm>
              <a:off x="1633448" y="1591885"/>
              <a:ext cx="2348344" cy="133003"/>
            </a:xfrm>
            <a:prstGeom prst="rect">
              <a:avLst/>
            </a:prstGeom>
            <a:blipFill>
              <a:blip r:embed="rId6" cstate="print"/>
              <a:stretch>
                <a:fillRect/>
              </a:stretch>
            </a:blipFill>
          </p:spPr>
          <p:txBody>
            <a:bodyPr wrap="square" lIns="0" tIns="0" rIns="0" bIns="0" rtlCol="0"/>
            <a:lstStyle/>
            <a:p>
              <a:endParaRPr/>
            </a:p>
          </p:txBody>
        </p:sp>
        <p:sp>
          <p:nvSpPr>
            <p:cNvPr id="22" name="object 9"/>
            <p:cNvSpPr/>
            <p:nvPr/>
          </p:nvSpPr>
          <p:spPr>
            <a:xfrm>
              <a:off x="1691678" y="1628798"/>
              <a:ext cx="2232660" cy="8890"/>
            </a:xfrm>
            <a:custGeom>
              <a:avLst/>
              <a:gdLst/>
              <a:ahLst/>
              <a:cxnLst/>
              <a:rect l="l" t="t" r="r" b="b"/>
              <a:pathLst>
                <a:path w="2232660" h="8889">
                  <a:moveTo>
                    <a:pt x="0" y="8383"/>
                  </a:moveTo>
                  <a:lnTo>
                    <a:pt x="2232248" y="0"/>
                  </a:lnTo>
                </a:path>
              </a:pathLst>
            </a:custGeom>
            <a:ln w="11428">
              <a:solidFill>
                <a:srgbClr val="DB795B"/>
              </a:solidFill>
            </a:ln>
          </p:spPr>
          <p:txBody>
            <a:bodyPr wrap="square" lIns="0" tIns="0" rIns="0" bIns="0" rtlCol="0"/>
            <a:lstStyle/>
            <a:p>
              <a:endParaRPr/>
            </a:p>
          </p:txBody>
        </p:sp>
      </p:grpSp>
    </p:spTree>
    <p:extLst>
      <p:ext uri="{BB962C8B-B14F-4D97-AF65-F5344CB8AC3E}">
        <p14:creationId xmlns:p14="http://schemas.microsoft.com/office/powerpoint/2010/main" val="9660251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
            <a:ext cx="9144000" cy="5056346"/>
            <a:chOff x="0" y="0"/>
            <a:chExt cx="9144000" cy="6741795"/>
          </a:xfrm>
        </p:grpSpPr>
        <p:sp>
          <p:nvSpPr>
            <p:cNvPr id="3" name="object 3"/>
            <p:cNvSpPr/>
            <p:nvPr/>
          </p:nvSpPr>
          <p:spPr>
            <a:xfrm>
              <a:off x="0" y="0"/>
              <a:ext cx="9144000" cy="3034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260642"/>
              <a:ext cx="9144000" cy="32986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3583081"/>
              <a:ext cx="9144000" cy="3158286"/>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p:nvPr/>
        </p:nvSpPr>
        <p:spPr>
          <a:xfrm>
            <a:off x="6738976" y="4918773"/>
            <a:ext cx="2253615" cy="228268"/>
          </a:xfrm>
          <a:prstGeom prst="rect">
            <a:avLst/>
          </a:prstGeom>
        </p:spPr>
        <p:txBody>
          <a:bodyPr vert="horz" wrap="square" lIns="0" tIns="12700" rIns="0" bIns="0" rtlCol="0">
            <a:spAutoFit/>
          </a:bodyPr>
          <a:lstStyle/>
          <a:p>
            <a:pPr marL="12700">
              <a:lnSpc>
                <a:spcPct val="100000"/>
              </a:lnSpc>
              <a:spcBef>
                <a:spcPts val="100"/>
              </a:spcBef>
            </a:pPr>
            <a:r>
              <a:rPr sz="1400" spc="-5" dirty="0">
                <a:latin typeface="Georgia"/>
                <a:cs typeface="Georgia"/>
              </a:rPr>
              <a:t>Maughan, </a:t>
            </a:r>
            <a:r>
              <a:rPr sz="1400" dirty="0">
                <a:latin typeface="Georgia"/>
                <a:cs typeface="Georgia"/>
              </a:rPr>
              <a:t>R. J., </a:t>
            </a:r>
            <a:r>
              <a:rPr sz="1400" spc="-5" dirty="0">
                <a:latin typeface="Georgia"/>
                <a:cs typeface="Georgia"/>
              </a:rPr>
              <a:t>et al.</a:t>
            </a:r>
            <a:r>
              <a:rPr sz="1400" spc="-30" dirty="0">
                <a:latin typeface="Georgia"/>
                <a:cs typeface="Georgia"/>
              </a:rPr>
              <a:t> </a:t>
            </a:r>
            <a:r>
              <a:rPr sz="1400" spc="-5" dirty="0">
                <a:latin typeface="Georgia"/>
                <a:cs typeface="Georgia"/>
              </a:rPr>
              <a:t>(2018)</a:t>
            </a:r>
            <a:endParaRPr sz="1400">
              <a:latin typeface="Georgia"/>
              <a:cs typeface="Georgia"/>
            </a:endParaRPr>
          </a:p>
        </p:txBody>
      </p:sp>
      <p:sp>
        <p:nvSpPr>
          <p:cNvPr id="7" name="object 7"/>
          <p:cNvSpPr/>
          <p:nvPr/>
        </p:nvSpPr>
        <p:spPr>
          <a:xfrm>
            <a:off x="35495" y="4083920"/>
            <a:ext cx="9109075" cy="900589"/>
          </a:xfrm>
          <a:custGeom>
            <a:avLst/>
            <a:gdLst/>
            <a:ahLst/>
            <a:cxnLst/>
            <a:rect l="l" t="t" r="r" b="b"/>
            <a:pathLst>
              <a:path w="9109075" h="1200784">
                <a:moveTo>
                  <a:pt x="0" y="0"/>
                </a:moveTo>
                <a:lnTo>
                  <a:pt x="9108493" y="0"/>
                </a:lnTo>
                <a:lnTo>
                  <a:pt x="9108493" y="1200329"/>
                </a:lnTo>
                <a:lnTo>
                  <a:pt x="0" y="1200329"/>
                </a:lnTo>
                <a:lnTo>
                  <a:pt x="0" y="0"/>
                </a:lnTo>
                <a:close/>
              </a:path>
            </a:pathLst>
          </a:custGeom>
          <a:ln w="9524">
            <a:solidFill>
              <a:srgbClr val="DB795B"/>
            </a:solidFill>
          </a:ln>
        </p:spPr>
        <p:txBody>
          <a:bodyPr wrap="square" lIns="0" tIns="0" rIns="0" bIns="0" rtlCol="0"/>
          <a:lstStyle/>
          <a:p>
            <a:endParaRPr/>
          </a:p>
        </p:txBody>
      </p:sp>
      <p:grpSp>
        <p:nvGrpSpPr>
          <p:cNvPr id="8" name="object 8"/>
          <p:cNvGrpSpPr/>
          <p:nvPr/>
        </p:nvGrpSpPr>
        <p:grpSpPr>
          <a:xfrm>
            <a:off x="-4761" y="191910"/>
            <a:ext cx="9153525" cy="2878931"/>
            <a:chOff x="-4762" y="255879"/>
            <a:chExt cx="9153525" cy="3838575"/>
          </a:xfrm>
        </p:grpSpPr>
        <p:sp>
          <p:nvSpPr>
            <p:cNvPr id="9" name="object 9"/>
            <p:cNvSpPr/>
            <p:nvPr/>
          </p:nvSpPr>
          <p:spPr>
            <a:xfrm>
              <a:off x="0" y="260642"/>
              <a:ext cx="1475740" cy="369570"/>
            </a:xfrm>
            <a:custGeom>
              <a:avLst/>
              <a:gdLst/>
              <a:ahLst/>
              <a:cxnLst/>
              <a:rect l="l" t="t" r="r" b="b"/>
              <a:pathLst>
                <a:path w="1475740" h="369570">
                  <a:moveTo>
                    <a:pt x="0" y="0"/>
                  </a:moveTo>
                  <a:lnTo>
                    <a:pt x="1475658" y="0"/>
                  </a:lnTo>
                  <a:lnTo>
                    <a:pt x="1475658" y="369331"/>
                  </a:lnTo>
                  <a:lnTo>
                    <a:pt x="0" y="369331"/>
                  </a:lnTo>
                  <a:lnTo>
                    <a:pt x="0" y="0"/>
                  </a:lnTo>
                  <a:close/>
                </a:path>
              </a:pathLst>
            </a:custGeom>
            <a:ln w="9524">
              <a:solidFill>
                <a:srgbClr val="DB795B"/>
              </a:solidFill>
            </a:ln>
          </p:spPr>
          <p:txBody>
            <a:bodyPr wrap="square" lIns="0" tIns="0" rIns="0" bIns="0" rtlCol="0"/>
            <a:lstStyle/>
            <a:p>
              <a:endParaRPr/>
            </a:p>
          </p:txBody>
        </p:sp>
        <p:sp>
          <p:nvSpPr>
            <p:cNvPr id="10" name="object 10"/>
            <p:cNvSpPr/>
            <p:nvPr/>
          </p:nvSpPr>
          <p:spPr>
            <a:xfrm>
              <a:off x="13497" y="3501009"/>
              <a:ext cx="1475740" cy="369570"/>
            </a:xfrm>
            <a:custGeom>
              <a:avLst/>
              <a:gdLst/>
              <a:ahLst/>
              <a:cxnLst/>
              <a:rect l="l" t="t" r="r" b="b"/>
              <a:pathLst>
                <a:path w="1475740" h="369570">
                  <a:moveTo>
                    <a:pt x="0" y="0"/>
                  </a:moveTo>
                  <a:lnTo>
                    <a:pt x="1475658" y="0"/>
                  </a:lnTo>
                  <a:lnTo>
                    <a:pt x="1475658" y="369331"/>
                  </a:lnTo>
                  <a:lnTo>
                    <a:pt x="0" y="369331"/>
                  </a:lnTo>
                  <a:lnTo>
                    <a:pt x="0" y="0"/>
                  </a:lnTo>
                  <a:close/>
                </a:path>
              </a:pathLst>
            </a:custGeom>
            <a:ln w="9524">
              <a:solidFill>
                <a:srgbClr val="DB795B"/>
              </a:solidFill>
            </a:ln>
          </p:spPr>
          <p:txBody>
            <a:bodyPr wrap="square" lIns="0" tIns="0" rIns="0" bIns="0" rtlCol="0"/>
            <a:lstStyle/>
            <a:p>
              <a:endParaRPr/>
            </a:p>
          </p:txBody>
        </p:sp>
        <p:sp>
          <p:nvSpPr>
            <p:cNvPr id="11" name="object 11"/>
            <p:cNvSpPr/>
            <p:nvPr/>
          </p:nvSpPr>
          <p:spPr>
            <a:xfrm>
              <a:off x="1562798" y="581894"/>
              <a:ext cx="7531328" cy="12884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619669" y="620686"/>
              <a:ext cx="7417434" cy="0"/>
            </a:xfrm>
            <a:custGeom>
              <a:avLst/>
              <a:gdLst/>
              <a:ahLst/>
              <a:cxnLst/>
              <a:rect l="l" t="t" r="r" b="b"/>
              <a:pathLst>
                <a:path w="7417434">
                  <a:moveTo>
                    <a:pt x="0" y="0"/>
                  </a:moveTo>
                  <a:lnTo>
                    <a:pt x="7416814" y="1"/>
                  </a:lnTo>
                </a:path>
              </a:pathLst>
            </a:custGeom>
            <a:ln w="11428">
              <a:solidFill>
                <a:srgbClr val="DB795B"/>
              </a:solidFill>
            </a:ln>
          </p:spPr>
          <p:txBody>
            <a:bodyPr wrap="square" lIns="0" tIns="0" rIns="0" bIns="0" rtlCol="0"/>
            <a:lstStyle/>
            <a:p>
              <a:endParaRPr/>
            </a:p>
          </p:txBody>
        </p:sp>
        <p:sp>
          <p:nvSpPr>
            <p:cNvPr id="13" name="object 13"/>
            <p:cNvSpPr/>
            <p:nvPr/>
          </p:nvSpPr>
          <p:spPr>
            <a:xfrm>
              <a:off x="1633448" y="798023"/>
              <a:ext cx="7244537" cy="128847"/>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691678" y="836714"/>
              <a:ext cx="7129145" cy="0"/>
            </a:xfrm>
            <a:custGeom>
              <a:avLst/>
              <a:gdLst/>
              <a:ahLst/>
              <a:cxnLst/>
              <a:rect l="l" t="t" r="r" b="b"/>
              <a:pathLst>
                <a:path w="7129145">
                  <a:moveTo>
                    <a:pt x="0" y="0"/>
                  </a:moveTo>
                  <a:lnTo>
                    <a:pt x="7128784" y="1"/>
                  </a:lnTo>
                </a:path>
              </a:pathLst>
            </a:custGeom>
            <a:ln w="11428">
              <a:solidFill>
                <a:srgbClr val="DB795B"/>
              </a:solidFill>
            </a:ln>
          </p:spPr>
          <p:txBody>
            <a:bodyPr wrap="square" lIns="0" tIns="0" rIns="0" bIns="0" rtlCol="0"/>
            <a:lstStyle/>
            <a:p>
              <a:endParaRPr/>
            </a:p>
          </p:txBody>
        </p:sp>
        <p:sp>
          <p:nvSpPr>
            <p:cNvPr id="15" name="object 15"/>
            <p:cNvSpPr/>
            <p:nvPr/>
          </p:nvSpPr>
          <p:spPr>
            <a:xfrm>
              <a:off x="1633448" y="943499"/>
              <a:ext cx="1691639" cy="133003"/>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1691678" y="980730"/>
              <a:ext cx="1576070" cy="8890"/>
            </a:xfrm>
            <a:custGeom>
              <a:avLst/>
              <a:gdLst/>
              <a:ahLst/>
              <a:cxnLst/>
              <a:rect l="l" t="t" r="r" b="b"/>
              <a:pathLst>
                <a:path w="1576070" h="8890">
                  <a:moveTo>
                    <a:pt x="0" y="8383"/>
                  </a:moveTo>
                  <a:lnTo>
                    <a:pt x="1575788" y="0"/>
                  </a:lnTo>
                </a:path>
              </a:pathLst>
            </a:custGeom>
            <a:ln w="11428">
              <a:solidFill>
                <a:srgbClr val="DB795B"/>
              </a:solidFill>
            </a:ln>
          </p:spPr>
          <p:txBody>
            <a:bodyPr wrap="square" lIns="0" tIns="0" rIns="0" bIns="0" rtlCol="0"/>
            <a:lstStyle/>
            <a:p>
              <a:endParaRPr/>
            </a:p>
          </p:txBody>
        </p:sp>
        <p:sp>
          <p:nvSpPr>
            <p:cNvPr id="17" name="object 17"/>
            <p:cNvSpPr/>
            <p:nvPr/>
          </p:nvSpPr>
          <p:spPr>
            <a:xfrm>
              <a:off x="1562798" y="3965174"/>
              <a:ext cx="7531328" cy="128847"/>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1619669" y="4005059"/>
              <a:ext cx="7417434" cy="0"/>
            </a:xfrm>
            <a:custGeom>
              <a:avLst/>
              <a:gdLst/>
              <a:ahLst/>
              <a:cxnLst/>
              <a:rect l="l" t="t" r="r" b="b"/>
              <a:pathLst>
                <a:path w="7417434">
                  <a:moveTo>
                    <a:pt x="0" y="0"/>
                  </a:moveTo>
                  <a:lnTo>
                    <a:pt x="7416814" y="0"/>
                  </a:lnTo>
                </a:path>
              </a:pathLst>
            </a:custGeom>
            <a:ln w="11428">
              <a:solidFill>
                <a:srgbClr val="DB795B"/>
              </a:solidFill>
            </a:ln>
          </p:spPr>
          <p:txBody>
            <a:bodyPr wrap="square" lIns="0" tIns="0" rIns="0" bIns="0" rtlCol="0"/>
            <a:lstStyle/>
            <a:p>
              <a:endParaRPr/>
            </a:p>
          </p:txBody>
        </p:sp>
        <p:sp>
          <p:nvSpPr>
            <p:cNvPr id="19" name="object 19"/>
            <p:cNvSpPr/>
            <p:nvPr/>
          </p:nvSpPr>
          <p:spPr>
            <a:xfrm>
              <a:off x="0" y="2996958"/>
              <a:ext cx="9144000" cy="646430"/>
            </a:xfrm>
            <a:custGeom>
              <a:avLst/>
              <a:gdLst/>
              <a:ahLst/>
              <a:cxnLst/>
              <a:rect l="l" t="t" r="r" b="b"/>
              <a:pathLst>
                <a:path w="9144000" h="646429">
                  <a:moveTo>
                    <a:pt x="0" y="0"/>
                  </a:moveTo>
                  <a:lnTo>
                    <a:pt x="9143993" y="0"/>
                  </a:lnTo>
                  <a:lnTo>
                    <a:pt x="9143993" y="646330"/>
                  </a:lnTo>
                  <a:lnTo>
                    <a:pt x="0" y="646330"/>
                  </a:lnTo>
                  <a:lnTo>
                    <a:pt x="0" y="0"/>
                  </a:lnTo>
                  <a:close/>
                </a:path>
              </a:pathLst>
            </a:custGeom>
            <a:ln w="9524">
              <a:solidFill>
                <a:srgbClr val="DB795B"/>
              </a:solidFill>
            </a:ln>
          </p:spPr>
          <p:txBody>
            <a:bodyPr wrap="square" lIns="0" tIns="0" rIns="0" bIns="0" rtlCol="0"/>
            <a:lstStyle/>
            <a:p>
              <a:endParaRPr/>
            </a:p>
          </p:txBody>
        </p:sp>
      </p:grpSp>
    </p:spTree>
    <p:extLst>
      <p:ext uri="{BB962C8B-B14F-4D97-AF65-F5344CB8AC3E}">
        <p14:creationId xmlns:p14="http://schemas.microsoft.com/office/powerpoint/2010/main" val="264427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4852988"/>
            <a:chOff x="0" y="0"/>
            <a:chExt cx="9144000" cy="6470650"/>
          </a:xfrm>
        </p:grpSpPr>
        <p:sp>
          <p:nvSpPr>
            <p:cNvPr id="3" name="object 3"/>
            <p:cNvSpPr/>
            <p:nvPr/>
          </p:nvSpPr>
          <p:spPr>
            <a:xfrm>
              <a:off x="0" y="0"/>
              <a:ext cx="9144000" cy="3034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260642"/>
              <a:ext cx="9144000" cy="363955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3861053"/>
              <a:ext cx="9144000" cy="2609584"/>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p:nvPr/>
        </p:nvSpPr>
        <p:spPr>
          <a:xfrm>
            <a:off x="6738976" y="4810761"/>
            <a:ext cx="2253615" cy="228268"/>
          </a:xfrm>
          <a:prstGeom prst="rect">
            <a:avLst/>
          </a:prstGeom>
        </p:spPr>
        <p:txBody>
          <a:bodyPr vert="horz" wrap="square" lIns="0" tIns="12700" rIns="0" bIns="0" rtlCol="0">
            <a:spAutoFit/>
          </a:bodyPr>
          <a:lstStyle/>
          <a:p>
            <a:pPr marL="12700">
              <a:lnSpc>
                <a:spcPct val="100000"/>
              </a:lnSpc>
              <a:spcBef>
                <a:spcPts val="100"/>
              </a:spcBef>
            </a:pPr>
            <a:r>
              <a:rPr sz="1400" spc="-5" dirty="0">
                <a:latin typeface="Georgia"/>
                <a:cs typeface="Georgia"/>
              </a:rPr>
              <a:t>Maughan, </a:t>
            </a:r>
            <a:r>
              <a:rPr sz="1400" dirty="0">
                <a:latin typeface="Georgia"/>
                <a:cs typeface="Georgia"/>
              </a:rPr>
              <a:t>R. J., </a:t>
            </a:r>
            <a:r>
              <a:rPr sz="1400" spc="-5" dirty="0">
                <a:latin typeface="Georgia"/>
                <a:cs typeface="Georgia"/>
              </a:rPr>
              <a:t>et al.</a:t>
            </a:r>
            <a:r>
              <a:rPr sz="1400" spc="-30" dirty="0">
                <a:latin typeface="Georgia"/>
                <a:cs typeface="Georgia"/>
              </a:rPr>
              <a:t> </a:t>
            </a:r>
            <a:r>
              <a:rPr sz="1400" spc="-5" dirty="0">
                <a:latin typeface="Georgia"/>
                <a:cs typeface="Georgia"/>
              </a:rPr>
              <a:t>(2018)</a:t>
            </a:r>
            <a:endParaRPr sz="1400">
              <a:latin typeface="Georgia"/>
              <a:cs typeface="Georgia"/>
            </a:endParaRPr>
          </a:p>
        </p:txBody>
      </p:sp>
      <p:sp>
        <p:nvSpPr>
          <p:cNvPr id="7" name="object 7"/>
          <p:cNvSpPr/>
          <p:nvPr/>
        </p:nvSpPr>
        <p:spPr>
          <a:xfrm>
            <a:off x="0" y="249488"/>
            <a:ext cx="1475740" cy="277178"/>
          </a:xfrm>
          <a:custGeom>
            <a:avLst/>
            <a:gdLst/>
            <a:ahLst/>
            <a:cxnLst/>
            <a:rect l="l" t="t" r="r" b="b"/>
            <a:pathLst>
              <a:path w="1475740" h="369570">
                <a:moveTo>
                  <a:pt x="0" y="0"/>
                </a:moveTo>
                <a:lnTo>
                  <a:pt x="1475658" y="0"/>
                </a:lnTo>
                <a:lnTo>
                  <a:pt x="1475658" y="369331"/>
                </a:lnTo>
                <a:lnTo>
                  <a:pt x="0" y="369331"/>
                </a:lnTo>
                <a:lnTo>
                  <a:pt x="0" y="0"/>
                </a:lnTo>
                <a:close/>
              </a:path>
            </a:pathLst>
          </a:custGeom>
          <a:ln w="9524">
            <a:solidFill>
              <a:srgbClr val="DB795B"/>
            </a:solidFill>
          </a:ln>
        </p:spPr>
        <p:txBody>
          <a:bodyPr wrap="square" lIns="0" tIns="0" rIns="0" bIns="0" rtlCol="0"/>
          <a:lstStyle/>
          <a:p>
            <a:endParaRPr/>
          </a:p>
        </p:txBody>
      </p:sp>
      <p:grpSp>
        <p:nvGrpSpPr>
          <p:cNvPr id="8" name="object 8"/>
          <p:cNvGrpSpPr/>
          <p:nvPr/>
        </p:nvGrpSpPr>
        <p:grpSpPr>
          <a:xfrm>
            <a:off x="1487983" y="489409"/>
            <a:ext cx="7535545" cy="2743676"/>
            <a:chOff x="1487982" y="652545"/>
            <a:chExt cx="7535545" cy="3658235"/>
          </a:xfrm>
        </p:grpSpPr>
        <p:sp>
          <p:nvSpPr>
            <p:cNvPr id="9" name="object 9"/>
            <p:cNvSpPr/>
            <p:nvPr/>
          </p:nvSpPr>
          <p:spPr>
            <a:xfrm>
              <a:off x="1487982" y="652545"/>
              <a:ext cx="7535481" cy="128847"/>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547660" y="692696"/>
              <a:ext cx="7417434" cy="0"/>
            </a:xfrm>
            <a:custGeom>
              <a:avLst/>
              <a:gdLst/>
              <a:ahLst/>
              <a:cxnLst/>
              <a:rect l="l" t="t" r="r" b="b"/>
              <a:pathLst>
                <a:path w="7417434">
                  <a:moveTo>
                    <a:pt x="0" y="0"/>
                  </a:moveTo>
                  <a:lnTo>
                    <a:pt x="7416814" y="1"/>
                  </a:lnTo>
                </a:path>
              </a:pathLst>
            </a:custGeom>
            <a:ln w="11428">
              <a:solidFill>
                <a:srgbClr val="DB795B"/>
              </a:solidFill>
            </a:ln>
          </p:spPr>
          <p:txBody>
            <a:bodyPr wrap="square" lIns="0" tIns="0" rIns="0" bIns="0" rtlCol="0"/>
            <a:lstStyle/>
            <a:p>
              <a:endParaRPr/>
            </a:p>
          </p:txBody>
        </p:sp>
        <p:sp>
          <p:nvSpPr>
            <p:cNvPr id="11" name="object 11"/>
            <p:cNvSpPr/>
            <p:nvPr/>
          </p:nvSpPr>
          <p:spPr>
            <a:xfrm>
              <a:off x="1487982" y="798023"/>
              <a:ext cx="3287687" cy="128847"/>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547660" y="836714"/>
              <a:ext cx="3168650" cy="0"/>
            </a:xfrm>
            <a:custGeom>
              <a:avLst/>
              <a:gdLst/>
              <a:ahLst/>
              <a:cxnLst/>
              <a:rect l="l" t="t" r="r" b="b"/>
              <a:pathLst>
                <a:path w="3168650">
                  <a:moveTo>
                    <a:pt x="0" y="0"/>
                  </a:moveTo>
                  <a:lnTo>
                    <a:pt x="3168347" y="1"/>
                  </a:lnTo>
                </a:path>
              </a:pathLst>
            </a:custGeom>
            <a:ln w="11428">
              <a:solidFill>
                <a:srgbClr val="DB795B"/>
              </a:solidFill>
            </a:ln>
          </p:spPr>
          <p:txBody>
            <a:bodyPr wrap="square" lIns="0" tIns="0" rIns="0" bIns="0" rtlCol="0"/>
            <a:lstStyle/>
            <a:p>
              <a:endParaRPr/>
            </a:p>
          </p:txBody>
        </p:sp>
        <p:sp>
          <p:nvSpPr>
            <p:cNvPr id="13" name="object 13"/>
            <p:cNvSpPr/>
            <p:nvPr/>
          </p:nvSpPr>
          <p:spPr>
            <a:xfrm>
              <a:off x="1487982" y="4181303"/>
              <a:ext cx="7535481" cy="128847"/>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1547660" y="4221086"/>
              <a:ext cx="7417434" cy="0"/>
            </a:xfrm>
            <a:custGeom>
              <a:avLst/>
              <a:gdLst/>
              <a:ahLst/>
              <a:cxnLst/>
              <a:rect l="l" t="t" r="r" b="b"/>
              <a:pathLst>
                <a:path w="7417434">
                  <a:moveTo>
                    <a:pt x="0" y="0"/>
                  </a:moveTo>
                  <a:lnTo>
                    <a:pt x="7416814" y="0"/>
                  </a:lnTo>
                </a:path>
              </a:pathLst>
            </a:custGeom>
            <a:ln w="11428">
              <a:solidFill>
                <a:srgbClr val="DB795B"/>
              </a:solidFill>
            </a:ln>
          </p:spPr>
          <p:txBody>
            <a:bodyPr wrap="square" lIns="0" tIns="0" rIns="0" bIns="0" rtlCol="0"/>
            <a:lstStyle/>
            <a:p>
              <a:endParaRPr/>
            </a:p>
          </p:txBody>
        </p:sp>
      </p:grpSp>
      <p:grpSp>
        <p:nvGrpSpPr>
          <p:cNvPr id="15" name="object 15"/>
          <p:cNvGrpSpPr/>
          <p:nvPr/>
        </p:nvGrpSpPr>
        <p:grpSpPr>
          <a:xfrm>
            <a:off x="-4761" y="2407463"/>
            <a:ext cx="8974455" cy="769144"/>
            <a:chOff x="-4762" y="3209950"/>
            <a:chExt cx="8974455" cy="1025525"/>
          </a:xfrm>
        </p:grpSpPr>
        <p:sp>
          <p:nvSpPr>
            <p:cNvPr id="16" name="object 16"/>
            <p:cNvSpPr/>
            <p:nvPr/>
          </p:nvSpPr>
          <p:spPr>
            <a:xfrm>
              <a:off x="0" y="3861053"/>
              <a:ext cx="1475740" cy="369570"/>
            </a:xfrm>
            <a:custGeom>
              <a:avLst/>
              <a:gdLst/>
              <a:ahLst/>
              <a:cxnLst/>
              <a:rect l="l" t="t" r="r" b="b"/>
              <a:pathLst>
                <a:path w="1475740" h="369570">
                  <a:moveTo>
                    <a:pt x="0" y="0"/>
                  </a:moveTo>
                  <a:lnTo>
                    <a:pt x="1475658" y="0"/>
                  </a:lnTo>
                  <a:lnTo>
                    <a:pt x="1475658" y="369331"/>
                  </a:lnTo>
                  <a:lnTo>
                    <a:pt x="0" y="369331"/>
                  </a:lnTo>
                  <a:lnTo>
                    <a:pt x="0" y="0"/>
                  </a:lnTo>
                  <a:close/>
                </a:path>
              </a:pathLst>
            </a:custGeom>
            <a:ln w="9524">
              <a:solidFill>
                <a:srgbClr val="DB795B"/>
              </a:solidFill>
            </a:ln>
          </p:spPr>
          <p:txBody>
            <a:bodyPr wrap="square" lIns="0" tIns="0" rIns="0" bIns="0" rtlCol="0"/>
            <a:lstStyle/>
            <a:p>
              <a:endParaRPr/>
            </a:p>
          </p:txBody>
        </p:sp>
        <p:sp>
          <p:nvSpPr>
            <p:cNvPr id="17" name="object 17"/>
            <p:cNvSpPr/>
            <p:nvPr/>
          </p:nvSpPr>
          <p:spPr>
            <a:xfrm>
              <a:off x="0" y="3214712"/>
              <a:ext cx="8964930" cy="646430"/>
            </a:xfrm>
            <a:custGeom>
              <a:avLst/>
              <a:gdLst/>
              <a:ahLst/>
              <a:cxnLst/>
              <a:rect l="l" t="t" r="r" b="b"/>
              <a:pathLst>
                <a:path w="8964930" h="646429">
                  <a:moveTo>
                    <a:pt x="0" y="0"/>
                  </a:moveTo>
                  <a:lnTo>
                    <a:pt x="8964483" y="0"/>
                  </a:lnTo>
                  <a:lnTo>
                    <a:pt x="8964483" y="646330"/>
                  </a:lnTo>
                  <a:lnTo>
                    <a:pt x="0" y="646330"/>
                  </a:lnTo>
                  <a:lnTo>
                    <a:pt x="0" y="0"/>
                  </a:lnTo>
                  <a:close/>
                </a:path>
              </a:pathLst>
            </a:custGeom>
            <a:ln w="9524">
              <a:solidFill>
                <a:srgbClr val="DB795B"/>
              </a:solidFill>
            </a:ln>
          </p:spPr>
          <p:txBody>
            <a:bodyPr wrap="square" lIns="0" tIns="0" rIns="0" bIns="0" rtlCol="0"/>
            <a:lstStyle/>
            <a:p>
              <a:endParaRPr/>
            </a:p>
          </p:txBody>
        </p:sp>
      </p:grpSp>
      <p:sp>
        <p:nvSpPr>
          <p:cNvPr id="18" name="object 18"/>
          <p:cNvSpPr/>
          <p:nvPr/>
        </p:nvSpPr>
        <p:spPr>
          <a:xfrm>
            <a:off x="35495" y="4139231"/>
            <a:ext cx="8964930" cy="692944"/>
          </a:xfrm>
          <a:custGeom>
            <a:avLst/>
            <a:gdLst/>
            <a:ahLst/>
            <a:cxnLst/>
            <a:rect l="l" t="t" r="r" b="b"/>
            <a:pathLst>
              <a:path w="8964930" h="923925">
                <a:moveTo>
                  <a:pt x="0" y="0"/>
                </a:moveTo>
                <a:lnTo>
                  <a:pt x="8964483" y="0"/>
                </a:lnTo>
                <a:lnTo>
                  <a:pt x="8964483" y="923329"/>
                </a:lnTo>
                <a:lnTo>
                  <a:pt x="0" y="923329"/>
                </a:lnTo>
                <a:lnTo>
                  <a:pt x="0" y="0"/>
                </a:lnTo>
                <a:close/>
              </a:path>
            </a:pathLst>
          </a:custGeom>
          <a:ln w="9524">
            <a:solidFill>
              <a:srgbClr val="DB795B"/>
            </a:solidFill>
          </a:ln>
        </p:spPr>
        <p:txBody>
          <a:bodyPr wrap="square" lIns="0" tIns="0" rIns="0" bIns="0" rtlCol="0"/>
          <a:lstStyle/>
          <a:p>
            <a:endParaRPr/>
          </a:p>
        </p:txBody>
      </p:sp>
    </p:spTree>
    <p:extLst>
      <p:ext uri="{BB962C8B-B14F-4D97-AF65-F5344CB8AC3E}">
        <p14:creationId xmlns:p14="http://schemas.microsoft.com/office/powerpoint/2010/main" val="13082334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293" y="627325"/>
            <a:ext cx="9144000" cy="196049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5497" y="2598451"/>
            <a:ext cx="9108503" cy="2501869"/>
          </a:xfrm>
          <a:prstGeom prst="rect">
            <a:avLst/>
          </a:prstGeom>
          <a:blipFill>
            <a:blip r:embed="rId3" cstate="print"/>
            <a:stretch>
              <a:fillRect/>
            </a:stretch>
          </a:blipFill>
        </p:spPr>
        <p:txBody>
          <a:bodyPr wrap="square" lIns="0" tIns="0" rIns="0" bIns="0" rtlCol="0"/>
          <a:lstStyle/>
          <a:p>
            <a:endParaRPr/>
          </a:p>
        </p:txBody>
      </p:sp>
      <p:sp>
        <p:nvSpPr>
          <p:cNvPr id="5" name="Rectangle 3"/>
          <p:cNvSpPr txBox="1">
            <a:spLocks noChangeArrowheads="1"/>
          </p:cNvSpPr>
          <p:nvPr/>
        </p:nvSpPr>
        <p:spPr bwMode="auto">
          <a:xfrm>
            <a:off x="35497"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6" name="Group 19"/>
          <p:cNvGrpSpPr/>
          <p:nvPr/>
        </p:nvGrpSpPr>
        <p:grpSpPr>
          <a:xfrm>
            <a:off x="-22606" y="-472"/>
            <a:ext cx="9180521" cy="1416890"/>
            <a:chOff x="4348800" y="0"/>
            <a:chExt cx="4795200" cy="1300480"/>
          </a:xfrm>
        </p:grpSpPr>
        <p:sp>
          <p:nvSpPr>
            <p:cNvPr id="7"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10" name="Group 53"/>
          <p:cNvGrpSpPr/>
          <p:nvPr/>
        </p:nvGrpSpPr>
        <p:grpSpPr>
          <a:xfrm>
            <a:off x="388769" y="429885"/>
            <a:ext cx="284760" cy="652575"/>
            <a:chOff x="5992812" y="4398963"/>
            <a:chExt cx="381000" cy="960438"/>
          </a:xfrm>
          <a:solidFill>
            <a:srgbClr val="253D1F"/>
          </a:solidFill>
        </p:grpSpPr>
        <p:sp>
          <p:nvSpPr>
            <p:cNvPr id="11"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33"/>
          <p:cNvSpPr/>
          <p:nvPr/>
        </p:nvSpPr>
        <p:spPr>
          <a:xfrm flipH="1">
            <a:off x="2842848" y="431914"/>
            <a:ext cx="4206537"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Ουσίες και Σκευάσματα</a:t>
            </a:r>
            <a:endParaRPr lang="en-US" sz="24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0195095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886"/>
          <a:stretch/>
        </p:blipFill>
        <p:spPr bwMode="auto">
          <a:xfrm>
            <a:off x="0" y="1416890"/>
            <a:ext cx="9144000" cy="3726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bwMode="auto">
          <a:xfrm>
            <a:off x="-22606" y="4942308"/>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8" name="Group 19"/>
          <p:cNvGrpSpPr/>
          <p:nvPr/>
        </p:nvGrpSpPr>
        <p:grpSpPr>
          <a:xfrm>
            <a:off x="-36523" y="-2"/>
            <a:ext cx="9180521" cy="1435799"/>
            <a:chOff x="4348799" y="82862"/>
            <a:chExt cx="4795200" cy="1317834"/>
          </a:xfrm>
        </p:grpSpPr>
        <p:sp>
          <p:nvSpPr>
            <p:cNvPr id="9" name="Rectangle 38"/>
            <p:cNvSpPr/>
            <p:nvPr/>
          </p:nvSpPr>
          <p:spPr>
            <a:xfrm>
              <a:off x="4348799" y="82862"/>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p:cNvSpPr/>
            <p:nvPr/>
          </p:nvSpPr>
          <p:spPr>
            <a:xfrm>
              <a:off x="4356000" y="100216"/>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12" name="Group 53"/>
          <p:cNvGrpSpPr/>
          <p:nvPr/>
        </p:nvGrpSpPr>
        <p:grpSpPr>
          <a:xfrm>
            <a:off x="388769" y="429885"/>
            <a:ext cx="284760" cy="652575"/>
            <a:chOff x="5992812" y="4398963"/>
            <a:chExt cx="381000" cy="960438"/>
          </a:xfrm>
          <a:solidFill>
            <a:srgbClr val="253D1F"/>
          </a:solidFill>
        </p:grpSpPr>
        <p:sp>
          <p:nvSpPr>
            <p:cNvPr id="13"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Rectangle 33"/>
          <p:cNvSpPr/>
          <p:nvPr/>
        </p:nvSpPr>
        <p:spPr>
          <a:xfrm flipH="1">
            <a:off x="2842848" y="431914"/>
            <a:ext cx="4206537"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Ουσίες και Σκευάσματα</a:t>
            </a:r>
            <a:endParaRPr lang="en-US" sz="24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267185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830997"/>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Επίδραση ουσιών σε αθλήματα αντοχής</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 y="1471595"/>
            <a:ext cx="9165864" cy="367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4486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154" y="1498251"/>
            <a:ext cx="4749104" cy="356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rot="16200000" flipH="1">
            <a:off x="1792504"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Καφεΐνη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05822"/>
            <a:ext cx="4334354" cy="3559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2344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16200000" flipH="1">
            <a:off x="1792504"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830997"/>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Καφεΐνη</a:t>
            </a:r>
            <a:r>
              <a:rPr lang="en-US" sz="2400" b="1" dirty="0" smtClean="0">
                <a:solidFill>
                  <a:schemeClr val="bg1"/>
                </a:solidFill>
                <a:latin typeface="Century Gothic" charset="0"/>
                <a:ea typeface="Century Gothic" charset="0"/>
                <a:cs typeface="Century Gothic" charset="0"/>
              </a:rPr>
              <a:t> </a:t>
            </a:r>
            <a:r>
              <a:rPr lang="el-GR" sz="2400" b="1" dirty="0" smtClean="0">
                <a:solidFill>
                  <a:schemeClr val="bg1"/>
                </a:solidFill>
                <a:latin typeface="Century Gothic" charset="0"/>
                <a:ea typeface="Century Gothic" charset="0"/>
                <a:cs typeface="Century Gothic" charset="0"/>
              </a:rPr>
              <a:t>απόδοση και αφυδάτωση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 y="1502543"/>
            <a:ext cx="4329817" cy="352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154" y="1502543"/>
            <a:ext cx="4749104" cy="3550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2254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00317" y="431914"/>
            <a:ext cx="4993346"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Καφεΐνη και οξείδωση λίπους</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09" y="1483252"/>
            <a:ext cx="4264006" cy="350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4651" y="1483251"/>
            <a:ext cx="4373263" cy="363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1"/>
          <p:cNvSpPr/>
          <p:nvPr/>
        </p:nvSpPr>
        <p:spPr>
          <a:xfrm rot="16200000" flipH="1">
            <a:off x="2501795" y="3265220"/>
            <a:ext cx="37108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Tree>
    <p:extLst>
      <p:ext uri="{BB962C8B-B14F-4D97-AF65-F5344CB8AC3E}">
        <p14:creationId xmlns:p14="http://schemas.microsoft.com/office/powerpoint/2010/main" val="22113446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38354"/>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180697" y="186745"/>
            <a:ext cx="6206557" cy="830997"/>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Πώς να πάρετε απόφαση για το τι συμπληρώματα θα καταναλωθούν </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45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3193"/>
          <a:stretch/>
        </p:blipFill>
        <p:spPr bwMode="auto">
          <a:xfrm>
            <a:off x="32964" y="1455244"/>
            <a:ext cx="9110294" cy="342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0495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4791328"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Περιεκτικότητα Καφεΐνη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4788" y="1471010"/>
            <a:ext cx="4738470" cy="362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21"/>
          <p:cNvSpPr/>
          <p:nvPr/>
        </p:nvSpPr>
        <p:spPr>
          <a:xfrm rot="16200000" flipH="1">
            <a:off x="2545684" y="3284396"/>
            <a:ext cx="3672488"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pic>
        <p:nvPicPr>
          <p:cNvPr id="286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0" y="1471010"/>
            <a:ext cx="4356196" cy="362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70865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16200000" flipH="1">
            <a:off x="1792504"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Καφεΐνη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31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 y="1471010"/>
            <a:ext cx="4324350" cy="352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9716" y="1488384"/>
            <a:ext cx="4657776" cy="361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471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16200000" flipH="1">
            <a:off x="1792504"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30538"/>
            <a:chOff x="4348800" y="-12527"/>
            <a:chExt cx="4795200" cy="1313007"/>
          </a:xfrm>
        </p:grpSpPr>
        <p:sp>
          <p:nvSpPr>
            <p:cNvPr id="28" name="Rectangle 38"/>
            <p:cNvSpPr/>
            <p:nvPr/>
          </p:nvSpPr>
          <p:spPr>
            <a:xfrm>
              <a:off x="4348800" y="-12527"/>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Κρεατίνη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0" y="1498513"/>
            <a:ext cx="9100318" cy="360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4186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16200000" flipH="1">
            <a:off x="1792504"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32" name="Rectangle 31"/>
          <p:cNvSpPr/>
          <p:nvPr/>
        </p:nvSpPr>
        <p:spPr>
          <a:xfrm flipH="1">
            <a:off x="4889694" y="1874030"/>
            <a:ext cx="1576735" cy="584775"/>
          </a:xfrm>
          <a:prstGeom prst="rect">
            <a:avLst/>
          </a:prstGeom>
        </p:spPr>
        <p:txBody>
          <a:bodyPr wrap="square">
            <a:spAutoFit/>
          </a:bodyPr>
          <a:lstStyle/>
          <a:p>
            <a:r>
              <a:rPr lang="el-GR" sz="1600" dirty="0" smtClean="0">
                <a:solidFill>
                  <a:schemeClr val="bg1"/>
                </a:solidFill>
                <a:latin typeface="Century Gothic" charset="0"/>
                <a:ea typeface="Century Gothic" charset="0"/>
                <a:cs typeface="Century Gothic" charset="0"/>
              </a:rPr>
              <a:t>Μυϊκός κάματος</a:t>
            </a:r>
            <a:endParaRPr lang="en-US" sz="1600" dirty="0">
              <a:solidFill>
                <a:schemeClr val="bg1"/>
              </a:solidFill>
              <a:latin typeface="Century Gothic" charset="0"/>
              <a:ea typeface="Century Gothic" charset="0"/>
              <a:cs typeface="Century Gothic" charset="0"/>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flipH="1">
            <a:off x="7155400" y="1874030"/>
            <a:ext cx="1501090"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Αφυδάτωση</a:t>
            </a:r>
            <a:endParaRPr lang="en-US" sz="1600" dirty="0">
              <a:solidFill>
                <a:schemeClr val="bg1"/>
              </a:solidFill>
              <a:latin typeface="Century Gothic" charset="0"/>
              <a:ea typeface="Century Gothic" charset="0"/>
              <a:cs typeface="Century Gothic" charset="0"/>
            </a:endParaRPr>
          </a:p>
        </p:txBody>
      </p:sp>
      <p:sp>
        <p:nvSpPr>
          <p:cNvPr id="47" name="Rectangle 46"/>
          <p:cNvSpPr/>
          <p:nvPr/>
        </p:nvSpPr>
        <p:spPr>
          <a:xfrm flipH="1">
            <a:off x="5147287" y="3809424"/>
            <a:ext cx="1410296"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Περιβάλλον</a:t>
            </a:r>
            <a:endParaRPr lang="en-US" sz="1600" dirty="0">
              <a:solidFill>
                <a:schemeClr val="bg1"/>
              </a:solidFill>
              <a:latin typeface="Century Gothic" charset="0"/>
              <a:ea typeface="Century Gothic" charset="0"/>
              <a:cs typeface="Century Gothic" charset="0"/>
            </a:endParaRPr>
          </a:p>
        </p:txBody>
      </p:sp>
      <p:sp>
        <p:nvSpPr>
          <p:cNvPr id="48" name="Rectangle 47"/>
          <p:cNvSpPr/>
          <p:nvPr/>
        </p:nvSpPr>
        <p:spPr>
          <a:xfrm flipH="1">
            <a:off x="7149291" y="3563202"/>
            <a:ext cx="1697825" cy="584775"/>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Ισορροπία ηλεκτρολυτών </a:t>
            </a:r>
            <a:endParaRPr lang="en-US" sz="1600" dirty="0">
              <a:solidFill>
                <a:schemeClr val="bg1"/>
              </a:solidFill>
              <a:latin typeface="Century Gothic" charset="0"/>
              <a:ea typeface="Century Gothic" charset="0"/>
              <a:cs typeface="Century Gothic" charset="0"/>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Κρεατίνη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6" y="1467899"/>
            <a:ext cx="9224565" cy="36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7531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9950"/>
          <a:stretch/>
        </p:blipFill>
        <p:spPr bwMode="auto">
          <a:xfrm>
            <a:off x="4913667" y="1045739"/>
            <a:ext cx="4266025" cy="405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0591"/>
          <a:stretch/>
        </p:blipFill>
        <p:spPr bwMode="auto">
          <a:xfrm>
            <a:off x="0" y="1151255"/>
            <a:ext cx="3452884" cy="390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4565" y="41566"/>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055636"/>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Διττανθρακικό</a:t>
            </a:r>
            <a:r>
              <a:rPr lang="el-GR" sz="2400" b="1" dirty="0" smtClean="0">
                <a:solidFill>
                  <a:schemeClr val="bg1"/>
                </a:solidFill>
                <a:latin typeface="Century Gothic" charset="0"/>
                <a:ea typeface="Century Gothic" charset="0"/>
                <a:cs typeface="Century Gothic" charset="0"/>
              </a:rPr>
              <a:t> νάτριο και κιτρικό άλας</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endCxn id="74" idx="4"/>
          </p:cNvCxnSpPr>
          <p:nvPr/>
        </p:nvCxnSpPr>
        <p:spPr>
          <a:xfrm flipH="1">
            <a:off x="525849" y="1121891"/>
            <a:ext cx="5301" cy="299940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915846"/>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2627814"/>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5" name="Group 64"/>
          <p:cNvGrpSpPr/>
          <p:nvPr/>
        </p:nvGrpSpPr>
        <p:grpSpPr>
          <a:xfrm>
            <a:off x="426273" y="3241974"/>
            <a:ext cx="249200" cy="221946"/>
            <a:chOff x="-592330" y="2994622"/>
            <a:chExt cx="317878" cy="317878"/>
          </a:xfrm>
        </p:grpSpPr>
        <p:sp>
          <p:nvSpPr>
            <p:cNvPr id="5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01249" y="3899350"/>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6" name="1 - Τίτλος"/>
          <p:cNvSpPr txBox="1">
            <a:spLocks/>
          </p:cNvSpPr>
          <p:nvPr/>
        </p:nvSpPr>
        <p:spPr>
          <a:xfrm>
            <a:off x="2506425" y="1231507"/>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sp>
        <p:nvSpPr>
          <p:cNvPr id="3" name="Ορθογώνιο 2"/>
          <p:cNvSpPr/>
          <p:nvPr/>
        </p:nvSpPr>
        <p:spPr>
          <a:xfrm>
            <a:off x="632946" y="1788768"/>
            <a:ext cx="8524484" cy="2893100"/>
          </a:xfrm>
          <a:prstGeom prst="rect">
            <a:avLst/>
          </a:prstGeom>
        </p:spPr>
        <p:txBody>
          <a:bodyPr wrap="square">
            <a:spAutoFit/>
          </a:bodyPr>
          <a:lstStyle/>
          <a:p>
            <a:pPr algn="just"/>
            <a:r>
              <a:rPr lang="el-GR" dirty="0">
                <a:solidFill>
                  <a:schemeClr val="bg1"/>
                </a:solidFill>
              </a:rPr>
              <a:t>↑ </a:t>
            </a:r>
            <a:r>
              <a:rPr lang="el-GR" dirty="0" err="1">
                <a:solidFill>
                  <a:schemeClr val="bg1"/>
                </a:solidFill>
              </a:rPr>
              <a:t>εξωκυττάριας</a:t>
            </a:r>
            <a:r>
              <a:rPr lang="el-GR" dirty="0">
                <a:solidFill>
                  <a:schemeClr val="bg1"/>
                </a:solidFill>
              </a:rPr>
              <a:t> ρυθμιστικής ικανότητας → παραγωγή ενέργειας κατά τη διάρκεια αθλημάτων</a:t>
            </a:r>
          </a:p>
          <a:p>
            <a:pPr algn="just"/>
            <a:endParaRPr lang="el-GR" dirty="0">
              <a:solidFill>
                <a:schemeClr val="bg1"/>
              </a:solidFill>
            </a:endParaRPr>
          </a:p>
          <a:p>
            <a:r>
              <a:rPr lang="el-GR" dirty="0">
                <a:solidFill>
                  <a:schemeClr val="bg1"/>
                </a:solidFill>
              </a:rPr>
              <a:t>Σε αθλήματα υψηλής έντασης τύπου </a:t>
            </a:r>
            <a:r>
              <a:rPr lang="en-US" dirty="0">
                <a:solidFill>
                  <a:schemeClr val="bg1"/>
                </a:solidFill>
                <a:latin typeface="Times New Roman" pitchFamily="18" charset="0"/>
              </a:rPr>
              <a:t>sprint</a:t>
            </a:r>
            <a:r>
              <a:rPr lang="el-GR" dirty="0">
                <a:solidFill>
                  <a:schemeClr val="bg1"/>
                </a:solidFill>
              </a:rPr>
              <a:t> </a:t>
            </a:r>
          </a:p>
          <a:p>
            <a:endParaRPr lang="el-GR" dirty="0">
              <a:solidFill>
                <a:schemeClr val="bg1"/>
              </a:solidFill>
            </a:endParaRPr>
          </a:p>
          <a:p>
            <a:r>
              <a:rPr lang="el-GR" dirty="0">
                <a:solidFill>
                  <a:schemeClr val="bg1"/>
                </a:solidFill>
              </a:rPr>
              <a:t>Σε αγώνες υψηλής έντασης που διαρκούν από 30-60 λεπτά </a:t>
            </a:r>
          </a:p>
          <a:p>
            <a:endParaRPr lang="el-GR" dirty="0">
              <a:solidFill>
                <a:schemeClr val="bg1"/>
              </a:solidFill>
            </a:endParaRPr>
          </a:p>
          <a:p>
            <a:pPr algn="just"/>
            <a:r>
              <a:rPr lang="el-GR" dirty="0">
                <a:solidFill>
                  <a:schemeClr val="bg1"/>
                </a:solidFill>
              </a:rPr>
              <a:t>Χρόνια ή επαναλαμβανόμενη  οξεία χρήση συμπληρωμάτων πριν από διάστημα προπόνησης μπορούν να βελτιώσουν τη μελλοντική απόδοση της συνεχούς άσκησης υψηλής έντασης</a:t>
            </a:r>
            <a:r>
              <a:rPr lang="el-GR" sz="2000" dirty="0">
                <a:solidFill>
                  <a:schemeClr val="bg1"/>
                </a:solidFill>
              </a:rPr>
              <a:t> </a:t>
            </a:r>
          </a:p>
        </p:txBody>
      </p:sp>
    </p:spTree>
    <p:extLst>
      <p:ext uri="{BB962C8B-B14F-4D97-AF65-F5344CB8AC3E}">
        <p14:creationId xmlns:p14="http://schemas.microsoft.com/office/powerpoint/2010/main" val="30186013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9950"/>
          <a:stretch/>
        </p:blipFill>
        <p:spPr bwMode="auto">
          <a:xfrm>
            <a:off x="4913667" y="1045739"/>
            <a:ext cx="4266025" cy="405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0591"/>
          <a:stretch/>
        </p:blipFill>
        <p:spPr bwMode="auto">
          <a:xfrm>
            <a:off x="0" y="1151255"/>
            <a:ext cx="3452884" cy="390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4565" y="41566"/>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055636"/>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Διττανθρακικό</a:t>
            </a:r>
            <a:r>
              <a:rPr lang="el-GR" sz="2400" b="1" dirty="0" smtClean="0">
                <a:solidFill>
                  <a:schemeClr val="bg1"/>
                </a:solidFill>
                <a:latin typeface="Century Gothic" charset="0"/>
                <a:ea typeface="Century Gothic" charset="0"/>
                <a:cs typeface="Century Gothic" charset="0"/>
              </a:rPr>
              <a:t> νάτριο και κιτρικό άλας</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1" idx="0"/>
          </p:cNvCxnSpPr>
          <p:nvPr/>
        </p:nvCxnSpPr>
        <p:spPr>
          <a:xfrm flipH="1">
            <a:off x="514473" y="1121891"/>
            <a:ext cx="43973" cy="343483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915846"/>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2600518"/>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5" name="Group 64"/>
          <p:cNvGrpSpPr/>
          <p:nvPr/>
        </p:nvGrpSpPr>
        <p:grpSpPr>
          <a:xfrm>
            <a:off x="426273" y="3241974"/>
            <a:ext cx="249200" cy="221946"/>
            <a:chOff x="-592330" y="2994622"/>
            <a:chExt cx="317878" cy="317878"/>
          </a:xfrm>
        </p:grpSpPr>
        <p:sp>
          <p:nvSpPr>
            <p:cNvPr id="5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0" name="Group 64"/>
          <p:cNvGrpSpPr/>
          <p:nvPr/>
        </p:nvGrpSpPr>
        <p:grpSpPr>
          <a:xfrm>
            <a:off x="389873" y="4556726"/>
            <a:ext cx="249200" cy="221946"/>
            <a:chOff x="-592330" y="2994622"/>
            <a:chExt cx="317878" cy="317878"/>
          </a:xfrm>
        </p:grpSpPr>
        <p:sp>
          <p:nvSpPr>
            <p:cNvPr id="7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01249" y="3899350"/>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6" name="1 - Τίτλος"/>
          <p:cNvSpPr txBox="1">
            <a:spLocks/>
          </p:cNvSpPr>
          <p:nvPr/>
        </p:nvSpPr>
        <p:spPr>
          <a:xfrm>
            <a:off x="2506425" y="1231507"/>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675473" y="1779687"/>
            <a:ext cx="8468527" cy="3108543"/>
          </a:xfrm>
          <a:prstGeom prst="rect">
            <a:avLst/>
          </a:prstGeom>
        </p:spPr>
        <p:txBody>
          <a:bodyPr wrap="square">
            <a:spAutoFit/>
          </a:bodyPr>
          <a:lstStyle/>
          <a:p>
            <a:pPr algn="just"/>
            <a:r>
              <a:rPr lang="el-GR" sz="1400" b="1" dirty="0">
                <a:solidFill>
                  <a:schemeClr val="bg1"/>
                </a:solidFill>
              </a:rPr>
              <a:t>Το ↑ ποσοστό αναερόβιας </a:t>
            </a:r>
            <a:r>
              <a:rPr lang="el-GR" sz="1400" b="1" dirty="0" err="1">
                <a:solidFill>
                  <a:schemeClr val="bg1"/>
                </a:solidFill>
              </a:rPr>
              <a:t>γλυκόλυσης</a:t>
            </a:r>
            <a:r>
              <a:rPr lang="el-GR" sz="1400" b="1" dirty="0">
                <a:solidFill>
                  <a:schemeClr val="bg1"/>
                </a:solidFill>
              </a:rPr>
              <a:t> από τους μυς κατά τη διάρκεια άσκησης υψηλής έντασης συνδέεται με τη συσσώρευση γαλακτικού οξέος και ιόντων υδρογόνου. </a:t>
            </a:r>
          </a:p>
          <a:p>
            <a:pPr algn="just"/>
            <a:endParaRPr lang="el-GR" sz="1400" b="1" dirty="0" smtClean="0">
              <a:solidFill>
                <a:schemeClr val="bg1"/>
              </a:solidFill>
            </a:endParaRPr>
          </a:p>
          <a:p>
            <a:pPr algn="just"/>
            <a:r>
              <a:rPr lang="el-GR" sz="1400" b="1" dirty="0" smtClean="0">
                <a:solidFill>
                  <a:schemeClr val="bg1"/>
                </a:solidFill>
              </a:rPr>
              <a:t>Όταν </a:t>
            </a:r>
            <a:r>
              <a:rPr lang="el-GR" sz="1400" b="1" dirty="0">
                <a:solidFill>
                  <a:schemeClr val="bg1"/>
                </a:solidFill>
              </a:rPr>
              <a:t>↑ η ενδοκυτταρική ρυθμιστική ικανότητα του γαλακτικού </a:t>
            </a:r>
            <a:r>
              <a:rPr lang="el-GR" sz="1400" b="1" dirty="0" err="1">
                <a:solidFill>
                  <a:schemeClr val="bg1"/>
                </a:solidFill>
              </a:rPr>
              <a:t>οξέος,το</a:t>
            </a:r>
            <a:r>
              <a:rPr lang="el-GR" sz="1400" b="1" dirty="0">
                <a:solidFill>
                  <a:schemeClr val="bg1"/>
                </a:solidFill>
              </a:rPr>
              <a:t> γαλακτικό οξύ και τα ιόντα υδρογόνου διαχέονται στον </a:t>
            </a:r>
            <a:r>
              <a:rPr lang="el-GR" sz="1400" b="1" dirty="0" err="1">
                <a:solidFill>
                  <a:schemeClr val="bg1"/>
                </a:solidFill>
              </a:rPr>
              <a:t>εξωκυττάριο</a:t>
            </a:r>
            <a:r>
              <a:rPr lang="el-GR" sz="1400" b="1" dirty="0">
                <a:solidFill>
                  <a:schemeClr val="bg1"/>
                </a:solidFill>
              </a:rPr>
              <a:t> χώρο, ίσως με τη βοήθεια της θετικής βαθμίδας του </a:t>
            </a:r>
            <a:r>
              <a:rPr lang="el-GR" sz="1400" b="1" dirty="0" err="1">
                <a:solidFill>
                  <a:schemeClr val="bg1"/>
                </a:solidFill>
              </a:rPr>
              <a:t>pH</a:t>
            </a:r>
            <a:r>
              <a:rPr lang="el-GR" sz="1400" b="1" dirty="0">
                <a:solidFill>
                  <a:schemeClr val="bg1"/>
                </a:solidFill>
              </a:rPr>
              <a:t>. </a:t>
            </a:r>
          </a:p>
          <a:p>
            <a:pPr algn="just"/>
            <a:endParaRPr lang="el-GR" sz="1400" b="1" dirty="0" smtClean="0">
              <a:solidFill>
                <a:schemeClr val="bg1"/>
              </a:solidFill>
            </a:endParaRPr>
          </a:p>
          <a:p>
            <a:pPr algn="just"/>
            <a:r>
              <a:rPr lang="el-GR" sz="1400" b="1" dirty="0" smtClean="0">
                <a:solidFill>
                  <a:schemeClr val="bg1"/>
                </a:solidFill>
              </a:rPr>
              <a:t>Διαιτητικές</a:t>
            </a:r>
            <a:r>
              <a:rPr lang="el-GR" sz="1400" b="1" dirty="0">
                <a:solidFill>
                  <a:schemeClr val="bg1"/>
                </a:solidFill>
              </a:rPr>
              <a:t> στρατηγικές που ↓ το </a:t>
            </a:r>
            <a:r>
              <a:rPr lang="en-US" sz="1400" b="1" dirty="0">
                <a:solidFill>
                  <a:schemeClr val="bg1"/>
                </a:solidFill>
              </a:rPr>
              <a:t>pH</a:t>
            </a:r>
            <a:r>
              <a:rPr lang="el-GR" sz="1400" b="1" dirty="0">
                <a:solidFill>
                  <a:schemeClr val="bg1"/>
                </a:solidFill>
              </a:rPr>
              <a:t> του αίματος επηρεάζουν αρνητικά την υψηλής έντασης άσκηση, ενώ η αλκαλική θεραπεία βελτιώνει την απόδοση </a:t>
            </a:r>
            <a:r>
              <a:rPr lang="da-DK" sz="1400" b="1" dirty="0">
                <a:solidFill>
                  <a:schemeClr val="bg1"/>
                </a:solidFill>
              </a:rPr>
              <a:t>(Dennig et al.</a:t>
            </a:r>
            <a:r>
              <a:rPr lang="el-GR" sz="1400" b="1" dirty="0">
                <a:solidFill>
                  <a:schemeClr val="bg1"/>
                </a:solidFill>
              </a:rPr>
              <a:t>,</a:t>
            </a:r>
            <a:r>
              <a:rPr lang="da-DK" sz="1400" b="1" dirty="0">
                <a:solidFill>
                  <a:schemeClr val="bg1"/>
                </a:solidFill>
              </a:rPr>
              <a:t> 1931</a:t>
            </a:r>
            <a:r>
              <a:rPr lang="el-GR" sz="1400" b="1" dirty="0">
                <a:solidFill>
                  <a:schemeClr val="bg1"/>
                </a:solidFill>
              </a:rPr>
              <a:t>,</a:t>
            </a:r>
            <a:r>
              <a:rPr lang="da-DK" sz="1400" b="1" dirty="0">
                <a:solidFill>
                  <a:schemeClr val="bg1"/>
                </a:solidFill>
              </a:rPr>
              <a:t> Dill et al.</a:t>
            </a:r>
            <a:r>
              <a:rPr lang="el-GR" sz="1400" b="1" dirty="0">
                <a:solidFill>
                  <a:schemeClr val="bg1"/>
                </a:solidFill>
              </a:rPr>
              <a:t>,</a:t>
            </a:r>
            <a:r>
              <a:rPr lang="da-DK" sz="1400" b="1" dirty="0">
                <a:solidFill>
                  <a:schemeClr val="bg1"/>
                </a:solidFill>
              </a:rPr>
              <a:t>1932)</a:t>
            </a:r>
            <a:endParaRPr lang="el-GR" sz="1400" b="1" dirty="0">
              <a:solidFill>
                <a:schemeClr val="bg1"/>
              </a:solidFill>
            </a:endParaRPr>
          </a:p>
          <a:p>
            <a:pPr algn="just"/>
            <a:endParaRPr lang="el-GR" sz="1400" b="1" dirty="0" smtClean="0">
              <a:solidFill>
                <a:schemeClr val="bg1"/>
              </a:solidFill>
            </a:endParaRPr>
          </a:p>
          <a:p>
            <a:pPr algn="just"/>
            <a:r>
              <a:rPr lang="el-GR" sz="1400" b="1" dirty="0" smtClean="0">
                <a:solidFill>
                  <a:schemeClr val="bg1"/>
                </a:solidFill>
              </a:rPr>
              <a:t>Πιθανή </a:t>
            </a:r>
            <a:r>
              <a:rPr lang="el-GR" sz="1400" b="1" dirty="0">
                <a:solidFill>
                  <a:schemeClr val="bg1"/>
                </a:solidFill>
              </a:rPr>
              <a:t>↑ </a:t>
            </a:r>
            <a:r>
              <a:rPr lang="el-GR" sz="1400" b="1" dirty="0" err="1">
                <a:solidFill>
                  <a:schemeClr val="bg1"/>
                </a:solidFill>
              </a:rPr>
              <a:t>εξωκυττάριας</a:t>
            </a:r>
            <a:r>
              <a:rPr lang="el-GR" sz="1400" b="1" dirty="0">
                <a:solidFill>
                  <a:schemeClr val="bg1"/>
                </a:solidFill>
              </a:rPr>
              <a:t> ρυθμιστικής ικανότητας κατά τη φόρτωση με </a:t>
            </a:r>
            <a:r>
              <a:rPr lang="el-GR" sz="1400" b="1" dirty="0" err="1">
                <a:solidFill>
                  <a:schemeClr val="bg1"/>
                </a:solidFill>
              </a:rPr>
              <a:t>διττανθρακικό</a:t>
            </a:r>
            <a:r>
              <a:rPr lang="el-GR" sz="1400" b="1" dirty="0">
                <a:solidFill>
                  <a:schemeClr val="bg1"/>
                </a:solidFill>
              </a:rPr>
              <a:t> νάτριο ή κιτρικό άλας (</a:t>
            </a:r>
            <a:r>
              <a:rPr lang="el-GR" sz="1400" b="1" dirty="0" err="1">
                <a:solidFill>
                  <a:schemeClr val="bg1"/>
                </a:solidFill>
              </a:rPr>
              <a:t>McNaughton</a:t>
            </a:r>
            <a:r>
              <a:rPr lang="el-GR" sz="1400" b="1" dirty="0">
                <a:solidFill>
                  <a:schemeClr val="bg1"/>
                </a:solidFill>
              </a:rPr>
              <a:t>, 2000)</a:t>
            </a:r>
          </a:p>
          <a:p>
            <a:pPr algn="just"/>
            <a:endParaRPr lang="el-GR" sz="1400" b="1" dirty="0" smtClean="0">
              <a:solidFill>
                <a:schemeClr val="bg1"/>
              </a:solidFill>
            </a:endParaRPr>
          </a:p>
          <a:p>
            <a:pPr algn="just"/>
            <a:r>
              <a:rPr lang="el-GR" sz="1400" b="1" dirty="0" smtClean="0">
                <a:solidFill>
                  <a:schemeClr val="bg1"/>
                </a:solidFill>
              </a:rPr>
              <a:t>Τυπικές </a:t>
            </a:r>
            <a:r>
              <a:rPr lang="el-GR" sz="1400" b="1" dirty="0">
                <a:solidFill>
                  <a:schemeClr val="bg1"/>
                </a:solidFill>
              </a:rPr>
              <a:t>δόσεις οξείας φόρτωσης </a:t>
            </a:r>
            <a:r>
              <a:rPr lang="el-GR" sz="1400" b="1" dirty="0">
                <a:solidFill>
                  <a:schemeClr val="bg1"/>
                </a:solidFill>
                <a:sym typeface="Symbol" pitchFamily="18" charset="2"/>
              </a:rPr>
              <a:t> 300</a:t>
            </a:r>
            <a:r>
              <a:rPr lang="en-US" sz="1400" b="1" dirty="0">
                <a:solidFill>
                  <a:schemeClr val="bg1"/>
                </a:solidFill>
                <a:sym typeface="Symbol" pitchFamily="18" charset="2"/>
              </a:rPr>
              <a:t>mg/kg</a:t>
            </a:r>
            <a:r>
              <a:rPr lang="el-GR" sz="1400" b="1" dirty="0">
                <a:solidFill>
                  <a:schemeClr val="bg1"/>
                </a:solidFill>
                <a:sym typeface="Symbol" pitchFamily="18" charset="2"/>
              </a:rPr>
              <a:t> </a:t>
            </a:r>
            <a:r>
              <a:rPr lang="el-GR" sz="1400" b="1" dirty="0" err="1">
                <a:solidFill>
                  <a:schemeClr val="bg1"/>
                </a:solidFill>
                <a:sym typeface="Symbol" pitchFamily="18" charset="2"/>
              </a:rPr>
              <a:t>διττανθρακικών</a:t>
            </a:r>
            <a:r>
              <a:rPr lang="el-GR" sz="1400" b="1" dirty="0">
                <a:solidFill>
                  <a:schemeClr val="bg1"/>
                </a:solidFill>
                <a:sym typeface="Symbol" pitchFamily="18" charset="2"/>
              </a:rPr>
              <a:t> </a:t>
            </a:r>
            <a:r>
              <a:rPr lang="el-GR" sz="1400" b="1" dirty="0">
                <a:solidFill>
                  <a:schemeClr val="bg1"/>
                </a:solidFill>
              </a:rPr>
              <a:t>και 300-500</a:t>
            </a:r>
            <a:r>
              <a:rPr lang="en-US" sz="1400" b="1" dirty="0">
                <a:solidFill>
                  <a:schemeClr val="bg1"/>
                </a:solidFill>
              </a:rPr>
              <a:t>mg/kg </a:t>
            </a:r>
            <a:r>
              <a:rPr lang="el-GR" sz="1400" b="1" dirty="0">
                <a:solidFill>
                  <a:schemeClr val="bg1"/>
                </a:solidFill>
              </a:rPr>
              <a:t>κιτρικού 1-2 ώρες πριν την </a:t>
            </a:r>
            <a:r>
              <a:rPr lang="el-GR" sz="1400" b="1" dirty="0" err="1">
                <a:solidFill>
                  <a:schemeClr val="bg1"/>
                </a:solidFill>
              </a:rPr>
              <a:t>άσκηση.Κατανάλωση</a:t>
            </a:r>
            <a:r>
              <a:rPr lang="el-GR" sz="1400" b="1" dirty="0">
                <a:solidFill>
                  <a:schemeClr val="bg1"/>
                </a:solidFill>
              </a:rPr>
              <a:t> με 1-2</a:t>
            </a:r>
            <a:r>
              <a:rPr lang="en-US" sz="1400" b="1" dirty="0">
                <a:solidFill>
                  <a:schemeClr val="bg1"/>
                </a:solidFill>
              </a:rPr>
              <a:t>L</a:t>
            </a:r>
            <a:r>
              <a:rPr lang="el-GR" sz="1400" b="1" dirty="0">
                <a:solidFill>
                  <a:schemeClr val="bg1"/>
                </a:solidFill>
              </a:rPr>
              <a:t> </a:t>
            </a:r>
            <a:r>
              <a:rPr lang="en-US" sz="1400" b="1" dirty="0">
                <a:solidFill>
                  <a:schemeClr val="bg1"/>
                </a:solidFill>
              </a:rPr>
              <a:t>H2</a:t>
            </a:r>
            <a:r>
              <a:rPr lang="el-GR" sz="1400" b="1" dirty="0">
                <a:solidFill>
                  <a:schemeClr val="bg1"/>
                </a:solidFill>
              </a:rPr>
              <a:t>Ο </a:t>
            </a:r>
            <a:r>
              <a:rPr lang="el-GR" sz="1400" b="1" dirty="0">
                <a:solidFill>
                  <a:schemeClr val="bg1"/>
                </a:solidFill>
                <a:sym typeface="Symbol" pitchFamily="18" charset="2"/>
              </a:rPr>
              <a:t> ↓ </a:t>
            </a:r>
            <a:r>
              <a:rPr lang="el-GR" sz="1400" b="1" dirty="0">
                <a:solidFill>
                  <a:schemeClr val="bg1"/>
                </a:solidFill>
              </a:rPr>
              <a:t>γαστρεντερικών προβλημάτων λόγω οσμωτικής </a:t>
            </a:r>
            <a:r>
              <a:rPr lang="el-GR" sz="1400" b="1" dirty="0" smtClean="0">
                <a:solidFill>
                  <a:schemeClr val="bg1"/>
                </a:solidFill>
              </a:rPr>
              <a:t>διάρροιας</a:t>
            </a:r>
            <a:endParaRPr lang="el-GR" sz="1400" b="1" dirty="0">
              <a:solidFill>
                <a:schemeClr val="bg1"/>
              </a:solidFill>
            </a:endParaRPr>
          </a:p>
        </p:txBody>
      </p:sp>
    </p:spTree>
    <p:extLst>
      <p:ext uri="{BB962C8B-B14F-4D97-AF65-F5344CB8AC3E}">
        <p14:creationId xmlns:p14="http://schemas.microsoft.com/office/powerpoint/2010/main" val="11694837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9950"/>
          <a:stretch/>
        </p:blipFill>
        <p:spPr bwMode="auto">
          <a:xfrm>
            <a:off x="4913667" y="1045739"/>
            <a:ext cx="4266025" cy="405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0591"/>
          <a:stretch/>
        </p:blipFill>
        <p:spPr bwMode="auto">
          <a:xfrm>
            <a:off x="0" y="1151255"/>
            <a:ext cx="3452884" cy="390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4565" y="41566"/>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303186"/>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Διττανθρακικό</a:t>
            </a:r>
            <a:r>
              <a:rPr lang="el-GR" sz="2400" b="1" dirty="0" smtClean="0">
                <a:solidFill>
                  <a:schemeClr val="bg1"/>
                </a:solidFill>
                <a:latin typeface="Century Gothic" charset="0"/>
                <a:ea typeface="Century Gothic" charset="0"/>
                <a:cs typeface="Century Gothic" charset="0"/>
              </a:rPr>
              <a:t> νάτριο και κιτρικό άλας</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endCxn id="74" idx="4"/>
          </p:cNvCxnSpPr>
          <p:nvPr/>
        </p:nvCxnSpPr>
        <p:spPr>
          <a:xfrm flipH="1">
            <a:off x="525849" y="1121891"/>
            <a:ext cx="25024" cy="2671853"/>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834986"/>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2627814"/>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01249" y="3571798"/>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6" name="1 - Τίτλος"/>
          <p:cNvSpPr txBox="1">
            <a:spLocks/>
          </p:cNvSpPr>
          <p:nvPr/>
        </p:nvSpPr>
        <p:spPr>
          <a:xfrm>
            <a:off x="2506425" y="1695539"/>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Ανησυχίες Χρήσης</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675473" y="2602015"/>
            <a:ext cx="7550061" cy="1477328"/>
          </a:xfrm>
          <a:prstGeom prst="rect">
            <a:avLst/>
          </a:prstGeom>
        </p:spPr>
        <p:txBody>
          <a:bodyPr wrap="square">
            <a:spAutoFit/>
          </a:bodyPr>
          <a:lstStyle/>
          <a:p>
            <a:r>
              <a:rPr lang="el-GR" b="1" dirty="0">
                <a:solidFill>
                  <a:schemeClr val="bg1"/>
                </a:solidFill>
              </a:rPr>
              <a:t>Χρήση </a:t>
            </a:r>
            <a:r>
              <a:rPr lang="el-GR" b="1" dirty="0" err="1">
                <a:solidFill>
                  <a:schemeClr val="bg1"/>
                </a:solidFill>
              </a:rPr>
              <a:t>διττανθρακικών</a:t>
            </a:r>
            <a:r>
              <a:rPr lang="el-GR" b="1" dirty="0">
                <a:solidFill>
                  <a:schemeClr val="bg1"/>
                </a:solidFill>
              </a:rPr>
              <a:t> </a:t>
            </a:r>
            <a:r>
              <a:rPr lang="el-GR" b="1" dirty="0" smtClean="0">
                <a:solidFill>
                  <a:schemeClr val="bg1"/>
                </a:solidFill>
              </a:rPr>
              <a:t>→ γαστρεντερική </a:t>
            </a:r>
            <a:r>
              <a:rPr lang="el-GR" b="1" dirty="0">
                <a:solidFill>
                  <a:schemeClr val="bg1"/>
                </a:solidFill>
              </a:rPr>
              <a:t>ανησυχία</a:t>
            </a:r>
          </a:p>
          <a:p>
            <a:endParaRPr lang="el-GR" b="1" dirty="0" smtClean="0">
              <a:solidFill>
                <a:schemeClr val="bg1"/>
              </a:solidFill>
            </a:endParaRPr>
          </a:p>
          <a:p>
            <a:endParaRPr lang="el-GR" b="1" dirty="0">
              <a:solidFill>
                <a:schemeClr val="bg1"/>
              </a:solidFill>
            </a:endParaRPr>
          </a:p>
          <a:p>
            <a:pPr algn="just"/>
            <a:r>
              <a:rPr lang="el-GR" b="1" dirty="0">
                <a:solidFill>
                  <a:schemeClr val="bg1"/>
                </a:solidFill>
              </a:rPr>
              <a:t>Μπορεί να επιφέρει άμεση αλλαγή στο </a:t>
            </a:r>
            <a:r>
              <a:rPr lang="en-US" b="1" dirty="0">
                <a:solidFill>
                  <a:schemeClr val="bg1"/>
                </a:solidFill>
              </a:rPr>
              <a:t>pH </a:t>
            </a:r>
            <a:r>
              <a:rPr lang="el-GR" b="1" dirty="0">
                <a:solidFill>
                  <a:schemeClr val="bg1"/>
                </a:solidFill>
              </a:rPr>
              <a:t>των </a:t>
            </a:r>
            <a:r>
              <a:rPr lang="el-GR" b="1" dirty="0" err="1">
                <a:solidFill>
                  <a:schemeClr val="bg1"/>
                </a:solidFill>
              </a:rPr>
              <a:t>ούρων→</a:t>
            </a:r>
            <a:r>
              <a:rPr lang="el-GR" b="1" dirty="0">
                <a:solidFill>
                  <a:schemeClr val="bg1"/>
                </a:solidFill>
              </a:rPr>
              <a:t> μη αποδεκτά από τα πρωτόκολλα συλλογής δείγματος για </a:t>
            </a:r>
            <a:r>
              <a:rPr lang="en-US" b="1" dirty="0">
                <a:solidFill>
                  <a:schemeClr val="bg1"/>
                </a:solidFill>
              </a:rPr>
              <a:t>doping</a:t>
            </a:r>
            <a:endParaRPr lang="el-GR" b="1" dirty="0">
              <a:solidFill>
                <a:schemeClr val="bg1"/>
              </a:solidFill>
            </a:endParaRPr>
          </a:p>
        </p:txBody>
      </p:sp>
    </p:spTree>
    <p:extLst>
      <p:ext uri="{BB962C8B-B14F-4D97-AF65-F5344CB8AC3E}">
        <p14:creationId xmlns:p14="http://schemas.microsoft.com/office/powerpoint/2010/main" val="18669783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9950"/>
          <a:stretch/>
        </p:blipFill>
        <p:spPr bwMode="auto">
          <a:xfrm>
            <a:off x="4913667" y="1045739"/>
            <a:ext cx="4266025" cy="405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0591"/>
          <a:stretch/>
        </p:blipFill>
        <p:spPr bwMode="auto">
          <a:xfrm>
            <a:off x="0" y="1151255"/>
            <a:ext cx="3452884" cy="390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4565" y="14270"/>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204683"/>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Διττανθρακικό</a:t>
            </a:r>
            <a:r>
              <a:rPr lang="el-GR" sz="2400" b="1" dirty="0" smtClean="0">
                <a:solidFill>
                  <a:schemeClr val="bg1"/>
                </a:solidFill>
                <a:latin typeface="Century Gothic" charset="0"/>
                <a:ea typeface="Century Gothic" charset="0"/>
                <a:cs typeface="Century Gothic" charset="0"/>
              </a:rPr>
              <a:t> νάτριο και κιτρικό άλας</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41" idx="2"/>
          </p:cNvCxnSpPr>
          <p:nvPr/>
        </p:nvCxnSpPr>
        <p:spPr>
          <a:xfrm flipH="1">
            <a:off x="518246" y="1121891"/>
            <a:ext cx="40200" cy="3743542"/>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70954"/>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64"/>
          <p:cNvGrpSpPr/>
          <p:nvPr/>
        </p:nvGrpSpPr>
        <p:grpSpPr>
          <a:xfrm>
            <a:off x="412625" y="3583174"/>
            <a:ext cx="249200" cy="221946"/>
            <a:chOff x="-592330" y="2994622"/>
            <a:chExt cx="317878" cy="317878"/>
          </a:xfrm>
        </p:grpSpPr>
        <p:sp>
          <p:nvSpPr>
            <p:cNvPr id="5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01249" y="4131366"/>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6" name="1 - Τίτλος"/>
          <p:cNvSpPr txBox="1">
            <a:spLocks/>
          </p:cNvSpPr>
          <p:nvPr/>
        </p:nvSpPr>
        <p:spPr>
          <a:xfrm>
            <a:off x="2506425" y="125880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550873" y="1861624"/>
            <a:ext cx="8582993" cy="1477328"/>
          </a:xfrm>
          <a:prstGeom prst="rect">
            <a:avLst/>
          </a:prstGeom>
        </p:spPr>
        <p:txBody>
          <a:bodyPr wrap="square">
            <a:spAutoFit/>
          </a:bodyPr>
          <a:lstStyle/>
          <a:p>
            <a:pPr algn="just"/>
            <a:r>
              <a:rPr lang="el-GR" b="1" dirty="0">
                <a:solidFill>
                  <a:srgbClr val="F5CB17"/>
                </a:solidFill>
              </a:rPr>
              <a:t>Η συσχέτιση μεταξύ της ↑ </a:t>
            </a:r>
            <a:r>
              <a:rPr lang="el-GR" b="1" dirty="0" err="1">
                <a:solidFill>
                  <a:srgbClr val="F5CB17"/>
                </a:solidFill>
              </a:rPr>
              <a:t>αλκαλικότητας</a:t>
            </a:r>
            <a:r>
              <a:rPr lang="el-GR" b="1" dirty="0">
                <a:solidFill>
                  <a:srgbClr val="F5CB17"/>
                </a:solidFill>
              </a:rPr>
              <a:t> του </a:t>
            </a:r>
            <a:r>
              <a:rPr lang="en-US" b="1" dirty="0">
                <a:solidFill>
                  <a:srgbClr val="F5CB17"/>
                </a:solidFill>
              </a:rPr>
              <a:t>pH</a:t>
            </a:r>
            <a:r>
              <a:rPr lang="el-GR" b="1" dirty="0">
                <a:solidFill>
                  <a:srgbClr val="F5CB17"/>
                </a:solidFill>
              </a:rPr>
              <a:t> από τη χρήση </a:t>
            </a:r>
            <a:r>
              <a:rPr lang="el-GR" b="1" dirty="0" err="1">
                <a:solidFill>
                  <a:srgbClr val="F5CB17"/>
                </a:solidFill>
              </a:rPr>
              <a:t>διττανθρακικών</a:t>
            </a:r>
            <a:r>
              <a:rPr lang="el-GR" b="1" dirty="0">
                <a:solidFill>
                  <a:srgbClr val="F5CB17"/>
                </a:solidFill>
              </a:rPr>
              <a:t> με την απόδοση ήταν μικρή (</a:t>
            </a:r>
            <a:r>
              <a:rPr lang="en-US" b="1" dirty="0">
                <a:solidFill>
                  <a:srgbClr val="F5CB17"/>
                </a:solidFill>
                <a:latin typeface="Times New Roman" pitchFamily="18" charset="0"/>
              </a:rPr>
              <a:t>Matson and Tran</a:t>
            </a:r>
            <a:r>
              <a:rPr lang="el-GR" b="1" dirty="0">
                <a:solidFill>
                  <a:srgbClr val="F5CB17"/>
                </a:solidFill>
                <a:latin typeface="Times New Roman" pitchFamily="18" charset="0"/>
              </a:rPr>
              <a:t>,</a:t>
            </a:r>
            <a:r>
              <a:rPr lang="en-US" b="1" dirty="0">
                <a:solidFill>
                  <a:srgbClr val="F5CB17"/>
                </a:solidFill>
                <a:latin typeface="Times New Roman" pitchFamily="18" charset="0"/>
              </a:rPr>
              <a:t>1993</a:t>
            </a:r>
            <a:r>
              <a:rPr lang="el-GR" b="1" dirty="0" smtClean="0">
                <a:solidFill>
                  <a:srgbClr val="F5CB17"/>
                </a:solidFill>
              </a:rPr>
              <a:t>). Ωστόσο </a:t>
            </a:r>
            <a:r>
              <a:rPr lang="el-GR" b="1" dirty="0">
                <a:solidFill>
                  <a:srgbClr val="F5CB17"/>
                </a:solidFill>
              </a:rPr>
              <a:t>η εμφάνιση </a:t>
            </a:r>
            <a:r>
              <a:rPr lang="el-GR" b="1" dirty="0" err="1">
                <a:solidFill>
                  <a:srgbClr val="F5CB17"/>
                </a:solidFill>
              </a:rPr>
              <a:t>εργογόνων</a:t>
            </a:r>
            <a:r>
              <a:rPr lang="el-GR" b="1" dirty="0">
                <a:solidFill>
                  <a:srgbClr val="F5CB17"/>
                </a:solidFill>
              </a:rPr>
              <a:t> επιδράσεων κατά την άσκηση υπέδειξε</a:t>
            </a:r>
            <a:r>
              <a:rPr lang="en-US" b="1" dirty="0">
                <a:solidFill>
                  <a:srgbClr val="F5CB17"/>
                </a:solidFill>
              </a:rPr>
              <a:t> </a:t>
            </a:r>
            <a:r>
              <a:rPr lang="el-GR" b="1" dirty="0">
                <a:solidFill>
                  <a:srgbClr val="F5CB17"/>
                </a:solidFill>
              </a:rPr>
              <a:t>την σημασία επίτευξης ενός  ↓ ορίου του </a:t>
            </a:r>
            <a:r>
              <a:rPr lang="en-US" b="1" dirty="0">
                <a:solidFill>
                  <a:srgbClr val="F5CB17"/>
                </a:solidFill>
              </a:rPr>
              <a:t>pH </a:t>
            </a:r>
            <a:r>
              <a:rPr lang="el-GR" b="1" dirty="0">
                <a:solidFill>
                  <a:srgbClr val="F5CB17"/>
                </a:solidFill>
              </a:rPr>
              <a:t>στην κυτταρική μεμβράνη από τον συνδυασμό  συσσώρευσης των ενδοκυττάριων Η και της </a:t>
            </a:r>
            <a:r>
              <a:rPr lang="el-GR" b="1" dirty="0" err="1">
                <a:solidFill>
                  <a:srgbClr val="F5CB17"/>
                </a:solidFill>
              </a:rPr>
              <a:t>εξωκυττάριας</a:t>
            </a:r>
            <a:r>
              <a:rPr lang="el-GR" b="1" dirty="0">
                <a:solidFill>
                  <a:srgbClr val="F5CB17"/>
                </a:solidFill>
              </a:rPr>
              <a:t> </a:t>
            </a:r>
            <a:r>
              <a:rPr lang="el-GR" b="1" dirty="0" err="1">
                <a:solidFill>
                  <a:srgbClr val="F5CB17"/>
                </a:solidFill>
              </a:rPr>
              <a:t>αλκάλωσης</a:t>
            </a:r>
            <a:r>
              <a:rPr lang="el-GR" b="1" dirty="0">
                <a:solidFill>
                  <a:srgbClr val="F5CB17"/>
                </a:solidFill>
              </a:rPr>
              <a:t>.</a:t>
            </a:r>
          </a:p>
        </p:txBody>
      </p:sp>
      <p:sp>
        <p:nvSpPr>
          <p:cNvPr id="4" name="Ορθογώνιο 3"/>
          <p:cNvSpPr/>
          <p:nvPr/>
        </p:nvSpPr>
        <p:spPr>
          <a:xfrm>
            <a:off x="648928" y="3510236"/>
            <a:ext cx="8525881" cy="1477328"/>
          </a:xfrm>
          <a:prstGeom prst="rect">
            <a:avLst/>
          </a:prstGeom>
        </p:spPr>
        <p:txBody>
          <a:bodyPr wrap="square">
            <a:spAutoFit/>
          </a:bodyPr>
          <a:lstStyle/>
          <a:p>
            <a:r>
              <a:rPr lang="el-GR" b="1" dirty="0">
                <a:solidFill>
                  <a:schemeClr val="bg1"/>
                </a:solidFill>
              </a:rPr>
              <a:t>Τα αποτελέσματα των επιδόσεων ποικίλλουν μεταξύ των αγώνων και των ατόμων. </a:t>
            </a:r>
          </a:p>
          <a:p>
            <a:pPr>
              <a:buNone/>
            </a:pPr>
            <a:endParaRPr lang="el-GR" b="1" dirty="0">
              <a:solidFill>
                <a:schemeClr val="bg1"/>
              </a:solidFill>
            </a:endParaRPr>
          </a:p>
          <a:p>
            <a:r>
              <a:rPr lang="el-GR" b="1" dirty="0">
                <a:solidFill>
                  <a:schemeClr val="bg1"/>
                </a:solidFill>
              </a:rPr>
              <a:t>Καλύτερη χρήση σε αθλήματα 1-7 λεπτών υψηλής έντασης</a:t>
            </a:r>
          </a:p>
          <a:p>
            <a:endParaRPr lang="el-GR" b="1" dirty="0">
              <a:solidFill>
                <a:schemeClr val="bg1"/>
              </a:solidFill>
            </a:endParaRPr>
          </a:p>
          <a:p>
            <a:r>
              <a:rPr lang="el-GR" b="1" dirty="0">
                <a:solidFill>
                  <a:schemeClr val="bg1"/>
                </a:solidFill>
              </a:rPr>
              <a:t>Αποδοτικό σε αθλήματα με παρατεταμένη διάρκεια μέτριας και υψηλής έντασης.</a:t>
            </a:r>
            <a:endParaRPr lang="el-GR" b="1" dirty="0">
              <a:solidFill>
                <a:schemeClr val="bg1"/>
              </a:solidFill>
            </a:endParaRPr>
          </a:p>
        </p:txBody>
      </p:sp>
      <p:grpSp>
        <p:nvGrpSpPr>
          <p:cNvPr id="39" name="Group 64"/>
          <p:cNvGrpSpPr/>
          <p:nvPr/>
        </p:nvGrpSpPr>
        <p:grpSpPr>
          <a:xfrm>
            <a:off x="387601" y="4704582"/>
            <a:ext cx="249200" cy="221946"/>
            <a:chOff x="-592330" y="2994622"/>
            <a:chExt cx="317878" cy="317878"/>
          </a:xfrm>
        </p:grpSpPr>
        <p:sp>
          <p:nvSpPr>
            <p:cNvPr id="40"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17875187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Β </a:t>
            </a:r>
            <a:r>
              <a:rPr lang="el-GR" sz="2400" b="1" dirty="0" err="1">
                <a:solidFill>
                  <a:schemeClr val="bg1"/>
                </a:solidFill>
                <a:latin typeface="Century Gothic" charset="0"/>
                <a:ea typeface="Century Gothic" charset="0"/>
                <a:cs typeface="Century Gothic" charset="0"/>
              </a:rPr>
              <a:t>Α</a:t>
            </a:r>
            <a:r>
              <a:rPr lang="el-GR" sz="2400" b="1" dirty="0" err="1" smtClean="0">
                <a:solidFill>
                  <a:schemeClr val="bg1"/>
                </a:solidFill>
                <a:latin typeface="Century Gothic" charset="0"/>
                <a:ea typeface="Century Gothic" charset="0"/>
                <a:cs typeface="Century Gothic" charset="0"/>
              </a:rPr>
              <a:t>λανίνη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1"/>
          <p:cNvSpPr/>
          <p:nvPr/>
        </p:nvSpPr>
        <p:spPr>
          <a:xfrm rot="16200000" flipH="1">
            <a:off x="2668401" y="3284396"/>
            <a:ext cx="3672488"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1" y="1479796"/>
            <a:ext cx="4490605" cy="362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4527505" y="1577659"/>
            <a:ext cx="4572000" cy="3539430"/>
          </a:xfrm>
          <a:prstGeom prst="rect">
            <a:avLst/>
          </a:prstGeom>
        </p:spPr>
        <p:txBody>
          <a:bodyPr>
            <a:spAutoFit/>
          </a:bodyPr>
          <a:lstStyle/>
          <a:p>
            <a:r>
              <a:rPr lang="el-GR" sz="1600" b="1" dirty="0"/>
              <a:t>Το αν η </a:t>
            </a:r>
            <a:r>
              <a:rPr lang="el-GR" sz="1600" b="1" dirty="0" smtClean="0"/>
              <a:t>β-</a:t>
            </a:r>
            <a:r>
              <a:rPr lang="el-GR" sz="1600" b="1" dirty="0" err="1" smtClean="0"/>
              <a:t>αλανίνη</a:t>
            </a:r>
            <a:r>
              <a:rPr lang="el-GR" sz="1600" b="1" dirty="0" smtClean="0"/>
              <a:t> </a:t>
            </a:r>
            <a:r>
              <a:rPr lang="el-GR" sz="1600" b="1" dirty="0"/>
              <a:t>μπορεί ή όχι να βοηθήσει στην απόδοση των αθλητών εξαρτάται σε μεγάλο βαθμό από την απόδοση. Αν η </a:t>
            </a:r>
            <a:r>
              <a:rPr lang="el-GR" sz="1600" b="1" dirty="0" smtClean="0"/>
              <a:t>εκδήλωσή </a:t>
            </a:r>
            <a:r>
              <a:rPr lang="el-GR" sz="1600" b="1" dirty="0"/>
              <a:t>έχει διάρκεια μεταξύ 1-4 λεπτών, φαίνεται ότι αξίζει να δοκιμάσετε. Δεν υπάρχουν πολλά συμπληρώματα που μπορούν να </a:t>
            </a:r>
            <a:r>
              <a:rPr lang="el-GR" sz="1600" b="1" dirty="0" smtClean="0"/>
              <a:t>υποστηρίξουν</a:t>
            </a:r>
            <a:endParaRPr lang="el-GR" sz="1600" b="1" dirty="0" smtClean="0"/>
          </a:p>
          <a:p>
            <a:pPr marL="342900" indent="-342900">
              <a:buAutoNum type="arabicPeriod"/>
            </a:pPr>
            <a:r>
              <a:rPr lang="el-GR" sz="1600" b="1" dirty="0" smtClean="0"/>
              <a:t>Απόδειξη αποτελεσματικότητας</a:t>
            </a:r>
          </a:p>
          <a:p>
            <a:pPr marL="342900" indent="-342900">
              <a:buAutoNum type="arabicPeriod"/>
            </a:pPr>
            <a:r>
              <a:rPr lang="el-GR" sz="1600" b="1" dirty="0" smtClean="0"/>
              <a:t>Πολλαπλές </a:t>
            </a:r>
            <a:r>
              <a:rPr lang="el-GR" sz="1600" b="1" dirty="0"/>
              <a:t>μελέτες που αναπαράγουν το </a:t>
            </a:r>
            <a:r>
              <a:rPr lang="el-GR" sz="1600" b="1" dirty="0" smtClean="0"/>
              <a:t>αποτέλεσμα</a:t>
            </a:r>
          </a:p>
          <a:p>
            <a:pPr marL="342900" indent="-342900">
              <a:buAutoNum type="arabicPeriod"/>
            </a:pPr>
            <a:r>
              <a:rPr lang="el-GR" sz="1600" b="1" dirty="0" smtClean="0"/>
              <a:t> </a:t>
            </a:r>
            <a:r>
              <a:rPr lang="el-GR" sz="1600" b="1" dirty="0"/>
              <a:t>Ένας σαφώς περιγραφόμενος και εύλογος φυσιολογικός </a:t>
            </a:r>
            <a:r>
              <a:rPr lang="el-GR" sz="1600" b="1" dirty="0" smtClean="0"/>
              <a:t>μηχανισμός</a:t>
            </a:r>
          </a:p>
          <a:p>
            <a:r>
              <a:rPr lang="el-GR" sz="1600" b="1" dirty="0" smtClean="0"/>
              <a:t>Η </a:t>
            </a:r>
            <a:r>
              <a:rPr lang="el-GR" sz="1600" b="1" dirty="0" smtClean="0"/>
              <a:t>β-</a:t>
            </a:r>
            <a:r>
              <a:rPr lang="el-GR" sz="1600" b="1" dirty="0" err="1" smtClean="0"/>
              <a:t>αλανίνη</a:t>
            </a:r>
            <a:r>
              <a:rPr lang="el-GR" sz="1600" b="1" dirty="0" smtClean="0"/>
              <a:t> </a:t>
            </a:r>
            <a:r>
              <a:rPr lang="el-GR" sz="1600" b="1" dirty="0"/>
              <a:t>έχει όλα τα παραπάνω, αν και μπορεί να ισχύει κυρίως για το παράθυρο των 1-4 λεπτών όπως συζητήθηκε.</a:t>
            </a:r>
          </a:p>
        </p:txBody>
      </p:sp>
    </p:spTree>
    <p:extLst>
      <p:ext uri="{BB962C8B-B14F-4D97-AF65-F5344CB8AC3E}">
        <p14:creationId xmlns:p14="http://schemas.microsoft.com/office/powerpoint/2010/main" val="4693287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16200000" flipH="1">
            <a:off x="1792504"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8" y="431914"/>
            <a:ext cx="4598475"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Αργηνίνη</a:t>
            </a:r>
            <a:r>
              <a:rPr lang="el-GR" sz="2400" b="1" dirty="0">
                <a:solidFill>
                  <a:schemeClr val="bg1"/>
                </a:solidFill>
                <a:latin typeface="Century Gothic" charset="0"/>
                <a:ea typeface="Century Gothic" charset="0"/>
                <a:cs typeface="Century Gothic" charset="0"/>
              </a:rPr>
              <a:t> </a:t>
            </a:r>
            <a:r>
              <a:rPr lang="el-GR" sz="2400" b="1" dirty="0" smtClean="0">
                <a:solidFill>
                  <a:schemeClr val="bg1"/>
                </a:solidFill>
                <a:latin typeface="Century Gothic" charset="0"/>
                <a:ea typeface="Century Gothic" charset="0"/>
                <a:cs typeface="Century Gothic" charset="0"/>
              </a:rPr>
              <a:t>και </a:t>
            </a:r>
            <a:r>
              <a:rPr lang="el-GR" sz="2400" b="1" dirty="0" err="1" smtClean="0">
                <a:solidFill>
                  <a:schemeClr val="bg1"/>
                </a:solidFill>
                <a:latin typeface="Century Gothic" charset="0"/>
                <a:ea typeface="Century Gothic" charset="0"/>
                <a:cs typeface="Century Gothic" charset="0"/>
              </a:rPr>
              <a:t>κιτρουλίνη</a:t>
            </a:r>
            <a:r>
              <a:rPr lang="el-GR" sz="2400" b="1" dirty="0" smtClean="0">
                <a:solidFill>
                  <a:schemeClr val="bg1"/>
                </a:solidFill>
                <a:latin typeface="Century Gothic" charset="0"/>
                <a:ea typeface="Century Gothic" charset="0"/>
                <a:cs typeface="Century Gothic" charset="0"/>
              </a:rPr>
              <a:t> </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2" y="1435170"/>
            <a:ext cx="9159012" cy="36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310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p:nvPr/>
        </p:nvSpPr>
        <p:spPr>
          <a:xfrm>
            <a:off x="4702616" y="1346734"/>
            <a:ext cx="4487939" cy="3728250"/>
          </a:xfrm>
          <a:prstGeom prst="rect">
            <a:avLst/>
          </a:pr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40" y="0"/>
            <a:ext cx="9144098" cy="1444571"/>
            <a:chOff x="4348800" y="0"/>
            <a:chExt cx="4795200" cy="1310229"/>
          </a:xfrm>
        </p:grpSpPr>
        <p:sp>
          <p:nvSpPr>
            <p:cNvPr id="39"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
            <p:cNvSpPr/>
            <p:nvPr/>
          </p:nvSpPr>
          <p:spPr>
            <a:xfrm>
              <a:off x="4370165" y="9749"/>
              <a:ext cx="87369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840" y="1415250"/>
            <a:ext cx="4795200" cy="3728250"/>
          </a:xfrm>
          <a:prstGeom prst="rect">
            <a:avLst/>
          </a:pr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flipV="1">
            <a:off x="2876778" y="3256516"/>
            <a:ext cx="3728248"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a:off x="0"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34" name="Rectangle 33"/>
          <p:cNvSpPr/>
          <p:nvPr/>
        </p:nvSpPr>
        <p:spPr>
          <a:xfrm>
            <a:off x="2990368" y="162019"/>
            <a:ext cx="3616364" cy="630942"/>
          </a:xfrm>
          <a:prstGeom prst="rect">
            <a:avLst/>
          </a:prstGeom>
        </p:spPr>
        <p:txBody>
          <a:bodyPr wrap="square">
            <a:spAutoFit/>
          </a:bodyPr>
          <a:lstStyle/>
          <a:p>
            <a:r>
              <a:rPr lang="el-GR" sz="3500" b="1" dirty="0" smtClean="0">
                <a:solidFill>
                  <a:schemeClr val="bg1"/>
                </a:solidFill>
                <a:latin typeface="Century Gothic" charset="0"/>
                <a:ea typeface="Century Gothic" charset="0"/>
                <a:cs typeface="Century Gothic" charset="0"/>
              </a:rPr>
              <a:t>Κοινές Σκέψεις</a:t>
            </a:r>
            <a:endParaRPr lang="en-US" sz="3500" b="1" dirty="0">
              <a:solidFill>
                <a:schemeClr val="bg1"/>
              </a:solidFill>
              <a:latin typeface="Century Gothic" charset="0"/>
              <a:ea typeface="Century Gothic" charset="0"/>
              <a:cs typeface="Century Gothic" charset="0"/>
            </a:endParaRPr>
          </a:p>
        </p:txBody>
      </p:sp>
      <p:cxnSp>
        <p:nvCxnSpPr>
          <p:cNvPr id="42" name="Straight Connector 41"/>
          <p:cNvCxnSpPr/>
          <p:nvPr/>
        </p:nvCxnSpPr>
        <p:spPr>
          <a:xfrm>
            <a:off x="48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4" name="Picture 4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965" y="162019"/>
            <a:ext cx="996371" cy="1099222"/>
          </a:xfrm>
          <a:prstGeom prst="rect">
            <a:avLst/>
          </a:prstGeom>
        </p:spPr>
      </p:pic>
      <p:grpSp>
        <p:nvGrpSpPr>
          <p:cNvPr id="55" name="Group 54"/>
          <p:cNvGrpSpPr/>
          <p:nvPr/>
        </p:nvGrpSpPr>
        <p:grpSpPr>
          <a:xfrm>
            <a:off x="-8510" y="2662945"/>
            <a:ext cx="4793421" cy="1330290"/>
            <a:chOff x="-8510" y="2712438"/>
            <a:chExt cx="4810540" cy="1330290"/>
          </a:xfrm>
        </p:grpSpPr>
        <p:sp>
          <p:nvSpPr>
            <p:cNvPr id="53" name="Rectangle 52"/>
            <p:cNvSpPr/>
            <p:nvPr/>
          </p:nvSpPr>
          <p:spPr>
            <a:xfrm>
              <a:off x="-8510" y="2712438"/>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54" name="Rectangle 53"/>
            <p:cNvSpPr/>
            <p:nvPr/>
          </p:nvSpPr>
          <p:spPr>
            <a:xfrm>
              <a:off x="-8510" y="399700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grpSp>
      <p:grpSp>
        <p:nvGrpSpPr>
          <p:cNvPr id="57" name="Group 56"/>
          <p:cNvGrpSpPr/>
          <p:nvPr/>
        </p:nvGrpSpPr>
        <p:grpSpPr>
          <a:xfrm>
            <a:off x="54815" y="1421472"/>
            <a:ext cx="4387001" cy="1323439"/>
            <a:chOff x="445348" y="1421472"/>
            <a:chExt cx="3996468" cy="1323439"/>
          </a:xfrm>
        </p:grpSpPr>
        <p:grpSp>
          <p:nvGrpSpPr>
            <p:cNvPr id="52" name="Group 51"/>
            <p:cNvGrpSpPr/>
            <p:nvPr/>
          </p:nvGrpSpPr>
          <p:grpSpPr>
            <a:xfrm>
              <a:off x="445348" y="1674803"/>
              <a:ext cx="575103" cy="667120"/>
              <a:chOff x="445348" y="1674803"/>
              <a:chExt cx="575103" cy="667120"/>
            </a:xfrm>
          </p:grpSpPr>
          <p:sp>
            <p:nvSpPr>
              <p:cNvPr id="26" name="Hexagon 25"/>
              <p:cNvSpPr/>
              <p:nvPr/>
            </p:nvSpPr>
            <p:spPr>
              <a:xfrm rot="5400000">
                <a:off x="399340" y="1720811"/>
                <a:ext cx="667120" cy="575103"/>
              </a:xfrm>
              <a:prstGeom prst="hexagon">
                <a:avLst/>
              </a:prstGeom>
              <a:solidFill>
                <a:srgbClr val="FFD00D"/>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83407" y="1754663"/>
                <a:ext cx="518357" cy="553998"/>
              </a:xfrm>
              <a:prstGeom prst="rect">
                <a:avLst/>
              </a:prstGeom>
            </p:spPr>
            <p:txBody>
              <a:bodyPr wrap="square">
                <a:spAutoFit/>
              </a:bodyPr>
              <a:lstStyle/>
              <a:p>
                <a:pPr algn="ctr"/>
                <a:r>
                  <a:rPr lang="en-US" sz="3000" b="1" dirty="0" smtClean="0">
                    <a:solidFill>
                      <a:srgbClr val="866F07"/>
                    </a:solidFill>
                    <a:latin typeface="Century Gothic" charset="0"/>
                    <a:ea typeface="Century Gothic" charset="0"/>
                    <a:cs typeface="Century Gothic" charset="0"/>
                  </a:rPr>
                  <a:t>1</a:t>
                </a:r>
                <a:endParaRPr lang="en-US" sz="3000" b="1" dirty="0">
                  <a:solidFill>
                    <a:srgbClr val="866F07"/>
                  </a:solidFill>
                  <a:latin typeface="Century Gothic" charset="0"/>
                  <a:ea typeface="Century Gothic" charset="0"/>
                  <a:cs typeface="Century Gothic" charset="0"/>
                </a:endParaRPr>
              </a:p>
            </p:txBody>
          </p:sp>
        </p:grpSp>
        <p:sp>
          <p:nvSpPr>
            <p:cNvPr id="56" name="Rectangle 55"/>
            <p:cNvSpPr/>
            <p:nvPr/>
          </p:nvSpPr>
          <p:spPr>
            <a:xfrm>
              <a:off x="1102440" y="1421472"/>
              <a:ext cx="3339376" cy="1323439"/>
            </a:xfrm>
            <a:prstGeom prst="rect">
              <a:avLst/>
            </a:prstGeom>
          </p:spPr>
          <p:txBody>
            <a:bodyPr wrap="none">
              <a:spAutoFit/>
            </a:bodyPr>
            <a:lstStyle/>
            <a:p>
              <a:r>
                <a:rPr lang="el-GR" sz="2000" dirty="0">
                  <a:solidFill>
                    <a:srgbClr val="2D4F1E"/>
                  </a:solidFill>
                  <a:latin typeface="Century Gothic" charset="0"/>
                  <a:ea typeface="Century Gothic" charset="0"/>
                  <a:cs typeface="Century Gothic" charset="0"/>
                </a:rPr>
                <a:t>Πιστεύεται ότι τα </a:t>
              </a:r>
              <a:endParaRPr lang="el-GR" sz="2000" dirty="0" smtClean="0">
                <a:solidFill>
                  <a:srgbClr val="2D4F1E"/>
                </a:solidFill>
                <a:latin typeface="Century Gothic" charset="0"/>
                <a:ea typeface="Century Gothic" charset="0"/>
                <a:cs typeface="Century Gothic" charset="0"/>
              </a:endParaRPr>
            </a:p>
            <a:p>
              <a:r>
                <a:rPr lang="el-GR" sz="2000" dirty="0" smtClean="0">
                  <a:solidFill>
                    <a:srgbClr val="2D4F1E"/>
                  </a:solidFill>
                  <a:latin typeface="Century Gothic" charset="0"/>
                  <a:ea typeface="Century Gothic" charset="0"/>
                  <a:cs typeface="Century Gothic" charset="0"/>
                </a:rPr>
                <a:t>συμπληρώματα</a:t>
              </a:r>
            </a:p>
            <a:p>
              <a:r>
                <a:rPr lang="el-GR" sz="2000" dirty="0" smtClean="0">
                  <a:solidFill>
                    <a:srgbClr val="2D4F1E"/>
                  </a:solidFill>
                  <a:latin typeface="Century Gothic" charset="0"/>
                  <a:ea typeface="Century Gothic" charset="0"/>
                  <a:cs typeface="Century Gothic" charset="0"/>
                </a:rPr>
                <a:t>είναι </a:t>
              </a:r>
              <a:r>
                <a:rPr lang="el-GR" sz="2000" dirty="0">
                  <a:solidFill>
                    <a:srgbClr val="2D4F1E"/>
                  </a:solidFill>
                  <a:latin typeface="Century Gothic" charset="0"/>
                  <a:ea typeface="Century Gothic" charset="0"/>
                  <a:cs typeface="Century Gothic" charset="0"/>
                </a:rPr>
                <a:t>πιο αποτελεσματικά </a:t>
              </a:r>
              <a:endParaRPr lang="el-GR" sz="2000" dirty="0" smtClean="0">
                <a:solidFill>
                  <a:srgbClr val="2D4F1E"/>
                </a:solidFill>
                <a:latin typeface="Century Gothic" charset="0"/>
                <a:ea typeface="Century Gothic" charset="0"/>
                <a:cs typeface="Century Gothic" charset="0"/>
              </a:endParaRPr>
            </a:p>
            <a:p>
              <a:r>
                <a:rPr lang="el-GR" sz="2000" dirty="0" smtClean="0">
                  <a:solidFill>
                    <a:srgbClr val="2D4F1E"/>
                  </a:solidFill>
                  <a:latin typeface="Century Gothic" charset="0"/>
                  <a:ea typeface="Century Gothic" charset="0"/>
                  <a:cs typeface="Century Gothic" charset="0"/>
                </a:rPr>
                <a:t>από </a:t>
              </a:r>
              <a:r>
                <a:rPr lang="el-GR" sz="2000" dirty="0">
                  <a:solidFill>
                    <a:srgbClr val="2D4F1E"/>
                  </a:solidFill>
                  <a:latin typeface="Century Gothic" charset="0"/>
                  <a:ea typeface="Century Gothic" charset="0"/>
                  <a:cs typeface="Century Gothic" charset="0"/>
                </a:rPr>
                <a:t>μια υγιεινή διατροφή.</a:t>
              </a:r>
              <a:endParaRPr lang="en-US" sz="2000" dirty="0">
                <a:solidFill>
                  <a:srgbClr val="2D4F1E"/>
                </a:solidFill>
                <a:latin typeface="Century Gothic" charset="0"/>
                <a:ea typeface="Century Gothic" charset="0"/>
                <a:cs typeface="Century Gothic" charset="0"/>
              </a:endParaRPr>
            </a:p>
          </p:txBody>
        </p:sp>
      </p:grpSp>
      <p:grpSp>
        <p:nvGrpSpPr>
          <p:cNvPr id="58" name="Group 57"/>
          <p:cNvGrpSpPr/>
          <p:nvPr/>
        </p:nvGrpSpPr>
        <p:grpSpPr>
          <a:xfrm>
            <a:off x="12890" y="2697269"/>
            <a:ext cx="4689725" cy="1323439"/>
            <a:chOff x="445348" y="1434154"/>
            <a:chExt cx="4257267" cy="1323439"/>
          </a:xfrm>
        </p:grpSpPr>
        <p:grpSp>
          <p:nvGrpSpPr>
            <p:cNvPr id="59" name="Group 58"/>
            <p:cNvGrpSpPr/>
            <p:nvPr/>
          </p:nvGrpSpPr>
          <p:grpSpPr>
            <a:xfrm>
              <a:off x="445348" y="1674803"/>
              <a:ext cx="575103" cy="667120"/>
              <a:chOff x="445348" y="1674803"/>
              <a:chExt cx="575103" cy="667120"/>
            </a:xfrm>
          </p:grpSpPr>
          <p:sp>
            <p:nvSpPr>
              <p:cNvPr id="61" name="Hexagon 60"/>
              <p:cNvSpPr/>
              <p:nvPr/>
            </p:nvSpPr>
            <p:spPr>
              <a:xfrm rot="5400000">
                <a:off x="399340" y="1720811"/>
                <a:ext cx="667120" cy="575103"/>
              </a:xfrm>
              <a:prstGeom prst="hexagon">
                <a:avLst/>
              </a:prstGeom>
              <a:solidFill>
                <a:srgbClr val="FFD00D"/>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473721" y="1739261"/>
                <a:ext cx="518357" cy="553998"/>
              </a:xfrm>
              <a:prstGeom prst="rect">
                <a:avLst/>
              </a:prstGeom>
            </p:spPr>
            <p:txBody>
              <a:bodyPr wrap="square">
                <a:spAutoFit/>
              </a:bodyPr>
              <a:lstStyle/>
              <a:p>
                <a:pPr algn="ctr"/>
                <a:r>
                  <a:rPr lang="el-GR" sz="3000" b="1" dirty="0">
                    <a:solidFill>
                      <a:srgbClr val="866F07"/>
                    </a:solidFill>
                    <a:latin typeface="Century Gothic" charset="0"/>
                    <a:ea typeface="Century Gothic" charset="0"/>
                    <a:cs typeface="Century Gothic" charset="0"/>
                  </a:rPr>
                  <a:t>2</a:t>
                </a:r>
                <a:endParaRPr lang="en-US" sz="3000" b="1" dirty="0">
                  <a:solidFill>
                    <a:srgbClr val="866F07"/>
                  </a:solidFill>
                  <a:latin typeface="Century Gothic" charset="0"/>
                  <a:ea typeface="Century Gothic" charset="0"/>
                  <a:cs typeface="Century Gothic" charset="0"/>
                </a:endParaRPr>
              </a:p>
            </p:txBody>
          </p:sp>
        </p:grpSp>
        <p:sp>
          <p:nvSpPr>
            <p:cNvPr id="60" name="Rectangle 59"/>
            <p:cNvSpPr/>
            <p:nvPr/>
          </p:nvSpPr>
          <p:spPr>
            <a:xfrm>
              <a:off x="1058510" y="1434154"/>
              <a:ext cx="3644105" cy="1323439"/>
            </a:xfrm>
            <a:prstGeom prst="rect">
              <a:avLst/>
            </a:prstGeom>
          </p:spPr>
          <p:txBody>
            <a:bodyPr wrap="square">
              <a:spAutoFit/>
            </a:bodyPr>
            <a:lstStyle/>
            <a:p>
              <a:r>
                <a:rPr lang="el-GR" sz="1600" dirty="0">
                  <a:solidFill>
                    <a:srgbClr val="2D4F1E"/>
                  </a:solidFill>
                  <a:latin typeface="Century Gothic" charset="0"/>
                  <a:ea typeface="Century Gothic" charset="0"/>
                  <a:cs typeface="Century Gothic" charset="0"/>
                </a:rPr>
                <a:t>Πιστεύεται ότι η διατροφή </a:t>
              </a:r>
              <a:r>
                <a:rPr lang="el-GR" sz="1600" dirty="0" smtClean="0">
                  <a:solidFill>
                    <a:srgbClr val="2D4F1E"/>
                  </a:solidFill>
                  <a:latin typeface="Century Gothic" charset="0"/>
                  <a:ea typeface="Century Gothic" charset="0"/>
                  <a:cs typeface="Century Gothic" charset="0"/>
                </a:rPr>
                <a:t>είναι </a:t>
              </a:r>
              <a:r>
                <a:rPr lang="el-GR" sz="1600" dirty="0">
                  <a:solidFill>
                    <a:srgbClr val="2D4F1E"/>
                  </a:solidFill>
                  <a:latin typeface="Century Gothic" charset="0"/>
                  <a:ea typeface="Century Gothic" charset="0"/>
                  <a:cs typeface="Century Gothic" charset="0"/>
                </a:rPr>
                <a:t>ήδη ισορροπημένη και  </a:t>
              </a:r>
              <a:r>
                <a:rPr lang="el-GR" sz="1600" dirty="0" smtClean="0">
                  <a:solidFill>
                    <a:srgbClr val="2D4F1E"/>
                  </a:solidFill>
                  <a:latin typeface="Century Gothic" charset="0"/>
                  <a:ea typeface="Century Gothic" charset="0"/>
                  <a:cs typeface="Century Gothic" charset="0"/>
                </a:rPr>
                <a:t>υγιεινή </a:t>
              </a:r>
              <a:r>
                <a:rPr lang="el-GR" sz="1600" dirty="0">
                  <a:solidFill>
                    <a:srgbClr val="2D4F1E"/>
                  </a:solidFill>
                  <a:latin typeface="Century Gothic" charset="0"/>
                  <a:ea typeface="Century Gothic" charset="0"/>
                  <a:cs typeface="Century Gothic" charset="0"/>
                </a:rPr>
                <a:t>και ως εκ </a:t>
              </a:r>
              <a:r>
                <a:rPr lang="el-GR" sz="1600" dirty="0" smtClean="0">
                  <a:solidFill>
                    <a:srgbClr val="2D4F1E"/>
                  </a:solidFill>
                  <a:latin typeface="Century Gothic" charset="0"/>
                  <a:ea typeface="Century Gothic" charset="0"/>
                  <a:cs typeface="Century Gothic" charset="0"/>
                </a:rPr>
                <a:t>τούτου </a:t>
              </a:r>
              <a:r>
                <a:rPr lang="el-GR" sz="1600" dirty="0">
                  <a:solidFill>
                    <a:srgbClr val="2D4F1E"/>
                  </a:solidFill>
                  <a:latin typeface="Century Gothic" charset="0"/>
                  <a:ea typeface="Century Gothic" charset="0"/>
                  <a:cs typeface="Century Gothic" charset="0"/>
                </a:rPr>
                <a:t>το επόμενο πράγμα που </a:t>
              </a:r>
              <a:endParaRPr lang="el-GR" sz="1600" dirty="0" smtClean="0">
                <a:solidFill>
                  <a:srgbClr val="2D4F1E"/>
                </a:solidFill>
                <a:latin typeface="Century Gothic" charset="0"/>
                <a:ea typeface="Century Gothic" charset="0"/>
                <a:cs typeface="Century Gothic" charset="0"/>
              </a:endParaRPr>
            </a:p>
            <a:p>
              <a:r>
                <a:rPr lang="el-GR" sz="1600" dirty="0" smtClean="0">
                  <a:solidFill>
                    <a:srgbClr val="2D4F1E"/>
                  </a:solidFill>
                  <a:latin typeface="Century Gothic" charset="0"/>
                  <a:ea typeface="Century Gothic" charset="0"/>
                  <a:cs typeface="Century Gothic" charset="0"/>
                </a:rPr>
                <a:t>πρέπει </a:t>
              </a:r>
              <a:r>
                <a:rPr lang="el-GR" sz="1600" dirty="0">
                  <a:solidFill>
                    <a:srgbClr val="2D4F1E"/>
                  </a:solidFill>
                  <a:latin typeface="Century Gothic" charset="0"/>
                  <a:ea typeface="Century Gothic" charset="0"/>
                  <a:cs typeface="Century Gothic" charset="0"/>
                </a:rPr>
                <a:t>να αντιμετωπίσετε </a:t>
              </a:r>
              <a:r>
                <a:rPr lang="el-GR" sz="1600" dirty="0" smtClean="0">
                  <a:solidFill>
                    <a:srgbClr val="2D4F1E"/>
                  </a:solidFill>
                  <a:latin typeface="Century Gothic" charset="0"/>
                  <a:ea typeface="Century Gothic" charset="0"/>
                  <a:cs typeface="Century Gothic" charset="0"/>
                </a:rPr>
                <a:t>είναι </a:t>
              </a:r>
              <a:r>
                <a:rPr lang="el-GR" sz="1600" dirty="0">
                  <a:solidFill>
                    <a:srgbClr val="2D4F1E"/>
                  </a:solidFill>
                  <a:latin typeface="Century Gothic" charset="0"/>
                  <a:ea typeface="Century Gothic" charset="0"/>
                  <a:cs typeface="Century Gothic" charset="0"/>
                </a:rPr>
                <a:t>τα συμπληρώματα  </a:t>
              </a:r>
              <a:r>
                <a:rPr lang="el-GR" sz="1600" dirty="0" smtClean="0">
                  <a:solidFill>
                    <a:srgbClr val="2D4F1E"/>
                  </a:solidFill>
                  <a:latin typeface="Century Gothic" charset="0"/>
                  <a:ea typeface="Century Gothic" charset="0"/>
                  <a:cs typeface="Century Gothic" charset="0"/>
                </a:rPr>
                <a:t>διατροφής</a:t>
              </a:r>
              <a:r>
                <a:rPr lang="el-GR" sz="1600" dirty="0">
                  <a:solidFill>
                    <a:srgbClr val="2D4F1E"/>
                  </a:solidFill>
                  <a:latin typeface="Century Gothic" charset="0"/>
                  <a:ea typeface="Century Gothic" charset="0"/>
                  <a:cs typeface="Century Gothic" charset="0"/>
                </a:rPr>
                <a:t>.</a:t>
              </a:r>
              <a:endParaRPr lang="en-US" sz="1600" dirty="0">
                <a:solidFill>
                  <a:srgbClr val="2D4F1E"/>
                </a:solidFill>
                <a:latin typeface="Century Gothic" charset="0"/>
                <a:ea typeface="Century Gothic" charset="0"/>
                <a:cs typeface="Century Gothic" charset="0"/>
              </a:endParaRPr>
            </a:p>
          </p:txBody>
        </p:sp>
      </p:grpSp>
      <p:grpSp>
        <p:nvGrpSpPr>
          <p:cNvPr id="63" name="Group 62"/>
          <p:cNvGrpSpPr/>
          <p:nvPr/>
        </p:nvGrpSpPr>
        <p:grpSpPr>
          <a:xfrm>
            <a:off x="12890" y="3939594"/>
            <a:ext cx="4689725" cy="1169551"/>
            <a:chOff x="445348" y="1418388"/>
            <a:chExt cx="4257267" cy="1169551"/>
          </a:xfrm>
        </p:grpSpPr>
        <p:grpSp>
          <p:nvGrpSpPr>
            <p:cNvPr id="64" name="Group 63"/>
            <p:cNvGrpSpPr/>
            <p:nvPr/>
          </p:nvGrpSpPr>
          <p:grpSpPr>
            <a:xfrm>
              <a:off x="445348" y="1674803"/>
              <a:ext cx="575103" cy="667120"/>
              <a:chOff x="445348" y="1674803"/>
              <a:chExt cx="575103" cy="667120"/>
            </a:xfrm>
          </p:grpSpPr>
          <p:sp>
            <p:nvSpPr>
              <p:cNvPr id="66" name="Hexagon 65"/>
              <p:cNvSpPr/>
              <p:nvPr/>
            </p:nvSpPr>
            <p:spPr>
              <a:xfrm rot="5400000">
                <a:off x="399340" y="1720811"/>
                <a:ext cx="667120" cy="575103"/>
              </a:xfrm>
              <a:prstGeom prst="hexagon">
                <a:avLst/>
              </a:prstGeom>
              <a:solidFill>
                <a:srgbClr val="FFD00D"/>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469095" y="1723131"/>
                <a:ext cx="518357" cy="553998"/>
              </a:xfrm>
              <a:prstGeom prst="rect">
                <a:avLst/>
              </a:prstGeom>
            </p:spPr>
            <p:txBody>
              <a:bodyPr wrap="square">
                <a:spAutoFit/>
              </a:bodyPr>
              <a:lstStyle/>
              <a:p>
                <a:pPr algn="ctr"/>
                <a:r>
                  <a:rPr lang="el-GR" sz="3000" b="1" dirty="0">
                    <a:solidFill>
                      <a:srgbClr val="866F07"/>
                    </a:solidFill>
                    <a:latin typeface="Century Gothic" charset="0"/>
                    <a:ea typeface="Century Gothic" charset="0"/>
                    <a:cs typeface="Century Gothic" charset="0"/>
                  </a:rPr>
                  <a:t>3</a:t>
                </a:r>
                <a:endParaRPr lang="en-US" sz="3000" b="1" dirty="0">
                  <a:solidFill>
                    <a:srgbClr val="866F07"/>
                  </a:solidFill>
                  <a:latin typeface="Century Gothic" charset="0"/>
                  <a:ea typeface="Century Gothic" charset="0"/>
                  <a:cs typeface="Century Gothic" charset="0"/>
                </a:endParaRPr>
              </a:p>
            </p:txBody>
          </p:sp>
        </p:grpSp>
        <p:sp>
          <p:nvSpPr>
            <p:cNvPr id="65" name="Rectangle 64"/>
            <p:cNvSpPr/>
            <p:nvPr/>
          </p:nvSpPr>
          <p:spPr>
            <a:xfrm>
              <a:off x="1058511" y="1418388"/>
              <a:ext cx="3644104" cy="1169551"/>
            </a:xfrm>
            <a:prstGeom prst="rect">
              <a:avLst/>
            </a:prstGeom>
          </p:spPr>
          <p:txBody>
            <a:bodyPr wrap="square">
              <a:spAutoFit/>
            </a:bodyPr>
            <a:lstStyle/>
            <a:p>
              <a:r>
                <a:rPr lang="el-GR" sz="1400" dirty="0" smtClean="0">
                  <a:solidFill>
                    <a:srgbClr val="2D4F1E"/>
                  </a:solidFill>
                  <a:latin typeface="Century Gothic" charset="0"/>
                  <a:ea typeface="Century Gothic" charset="0"/>
                  <a:cs typeface="Century Gothic" charset="0"/>
                </a:rPr>
                <a:t>Η </a:t>
              </a:r>
              <a:r>
                <a:rPr lang="el-GR" sz="1400" dirty="0">
                  <a:solidFill>
                    <a:srgbClr val="2D4F1E"/>
                  </a:solidFill>
                  <a:latin typeface="Century Gothic" charset="0"/>
                  <a:ea typeface="Century Gothic" charset="0"/>
                  <a:cs typeface="Century Gothic" charset="0"/>
                </a:rPr>
                <a:t>δίαιτα είναι ούτως ή άλλως μη </a:t>
              </a:r>
              <a:r>
                <a:rPr lang="el-GR" sz="1400" dirty="0" smtClean="0">
                  <a:solidFill>
                    <a:srgbClr val="2D4F1E"/>
                  </a:solidFill>
                  <a:latin typeface="Century Gothic" charset="0"/>
                  <a:ea typeface="Century Gothic" charset="0"/>
                  <a:cs typeface="Century Gothic" charset="0"/>
                </a:rPr>
                <a:t>Ισορροπημένη και </a:t>
              </a:r>
              <a:r>
                <a:rPr lang="el-GR" sz="1400" dirty="0">
                  <a:solidFill>
                    <a:srgbClr val="2D4F1E"/>
                  </a:solidFill>
                  <a:latin typeface="Century Gothic" charset="0"/>
                  <a:ea typeface="Century Gothic" charset="0"/>
                  <a:cs typeface="Century Gothic" charset="0"/>
                </a:rPr>
                <a:t>ως εκ τούτου </a:t>
              </a:r>
              <a:endParaRPr lang="el-GR" sz="1400" dirty="0" smtClean="0">
                <a:solidFill>
                  <a:srgbClr val="2D4F1E"/>
                </a:solidFill>
                <a:latin typeface="Century Gothic" charset="0"/>
                <a:ea typeface="Century Gothic" charset="0"/>
                <a:cs typeface="Century Gothic" charset="0"/>
              </a:endParaRPr>
            </a:p>
            <a:p>
              <a:r>
                <a:rPr lang="el-GR" sz="1400" dirty="0" smtClean="0">
                  <a:solidFill>
                    <a:srgbClr val="2D4F1E"/>
                  </a:solidFill>
                  <a:latin typeface="Century Gothic" charset="0"/>
                  <a:ea typeface="Century Gothic" charset="0"/>
                  <a:cs typeface="Century Gothic" charset="0"/>
                </a:rPr>
                <a:t>τα </a:t>
              </a:r>
              <a:r>
                <a:rPr lang="el-GR" sz="1400" dirty="0">
                  <a:solidFill>
                    <a:srgbClr val="2D4F1E"/>
                  </a:solidFill>
                  <a:latin typeface="Century Gothic" charset="0"/>
                  <a:ea typeface="Century Gothic" charset="0"/>
                  <a:cs typeface="Century Gothic" charset="0"/>
                </a:rPr>
                <a:t>συμπληρώματα πρέπει να </a:t>
              </a:r>
              <a:endParaRPr lang="el-GR" sz="1400" dirty="0" smtClean="0">
                <a:solidFill>
                  <a:srgbClr val="2D4F1E"/>
                </a:solidFill>
                <a:latin typeface="Century Gothic" charset="0"/>
                <a:ea typeface="Century Gothic" charset="0"/>
                <a:cs typeface="Century Gothic" charset="0"/>
              </a:endParaRPr>
            </a:p>
            <a:p>
              <a:r>
                <a:rPr lang="el-GR" sz="1400" dirty="0" smtClean="0">
                  <a:solidFill>
                    <a:srgbClr val="2D4F1E"/>
                  </a:solidFill>
                  <a:latin typeface="Century Gothic" charset="0"/>
                  <a:ea typeface="Century Gothic" charset="0"/>
                  <a:cs typeface="Century Gothic" charset="0"/>
                </a:rPr>
                <a:t>αντισταθμίζουν </a:t>
              </a:r>
              <a:r>
                <a:rPr lang="el-GR" sz="1400" dirty="0">
                  <a:solidFill>
                    <a:srgbClr val="2D4F1E"/>
                  </a:solidFill>
                  <a:latin typeface="Century Gothic" charset="0"/>
                  <a:ea typeface="Century Gothic" charset="0"/>
                  <a:cs typeface="Century Gothic" charset="0"/>
                </a:rPr>
                <a:t>αυτό και να </a:t>
              </a:r>
              <a:endParaRPr lang="el-GR" sz="1400" dirty="0" smtClean="0">
                <a:solidFill>
                  <a:srgbClr val="2D4F1E"/>
                </a:solidFill>
                <a:latin typeface="Century Gothic" charset="0"/>
                <a:ea typeface="Century Gothic" charset="0"/>
                <a:cs typeface="Century Gothic" charset="0"/>
              </a:endParaRPr>
            </a:p>
            <a:p>
              <a:r>
                <a:rPr lang="el-GR" sz="1400" dirty="0" smtClean="0">
                  <a:solidFill>
                    <a:srgbClr val="2D4F1E"/>
                  </a:solidFill>
                  <a:latin typeface="Century Gothic" charset="0"/>
                  <a:ea typeface="Century Gothic" charset="0"/>
                  <a:cs typeface="Century Gothic" charset="0"/>
                </a:rPr>
                <a:t>βοηθούν </a:t>
              </a:r>
              <a:r>
                <a:rPr lang="el-GR" sz="1400" dirty="0">
                  <a:solidFill>
                    <a:srgbClr val="2D4F1E"/>
                  </a:solidFill>
                  <a:latin typeface="Century Gothic" charset="0"/>
                  <a:ea typeface="Century Gothic" charset="0"/>
                  <a:cs typeface="Century Gothic" charset="0"/>
                </a:rPr>
                <a:t>στην πρόληψη των ελλείψεων</a:t>
              </a:r>
              <a:endParaRPr lang="en-US" sz="1400" dirty="0">
                <a:solidFill>
                  <a:srgbClr val="2D4F1E"/>
                </a:solidFill>
                <a:latin typeface="Century Gothic" charset="0"/>
                <a:ea typeface="Century Gothic" charset="0"/>
                <a:cs typeface="Century Gothic" charset="0"/>
              </a:endParaRPr>
            </a:p>
          </p:txBody>
        </p:sp>
      </p:grpSp>
      <p:sp>
        <p:nvSpPr>
          <p:cNvPr id="69" name="Rectangle 68"/>
          <p:cNvSpPr/>
          <p:nvPr/>
        </p:nvSpPr>
        <p:spPr>
          <a:xfrm>
            <a:off x="4810540" y="4944154"/>
            <a:ext cx="4336406" cy="184666"/>
          </a:xfrm>
          <a:prstGeom prst="rect">
            <a:avLst/>
          </a:prstGeom>
        </p:spPr>
        <p:txBody>
          <a:bodyPr wrap="square">
            <a:spAutoFit/>
          </a:bodyPr>
          <a:lstStyle/>
          <a:p>
            <a:pPr algn="r"/>
            <a:r>
              <a:rPr lang="nl-NL" sz="600" dirty="0">
                <a:solidFill>
                  <a:srgbClr val="FFD00B"/>
                </a:solidFill>
                <a:latin typeface="Century Gothic" charset="0"/>
                <a:ea typeface="Century Gothic" charset="0"/>
                <a:cs typeface="Century Gothic" charset="0"/>
              </a:rPr>
              <a:t>Philips &amp; van Loon. J </a:t>
            </a:r>
            <a:r>
              <a:rPr lang="nl-NL" sz="600" dirty="0" err="1">
                <a:solidFill>
                  <a:srgbClr val="FFD00B"/>
                </a:solidFill>
                <a:latin typeface="Century Gothic" charset="0"/>
                <a:ea typeface="Century Gothic" charset="0"/>
                <a:cs typeface="Century Gothic" charset="0"/>
              </a:rPr>
              <a:t>Sports</a:t>
            </a:r>
            <a:r>
              <a:rPr lang="nl-NL" sz="600" dirty="0">
                <a:solidFill>
                  <a:srgbClr val="FFD00B"/>
                </a:solidFill>
                <a:latin typeface="Century Gothic" charset="0"/>
                <a:ea typeface="Century Gothic" charset="0"/>
                <a:cs typeface="Century Gothic" charset="0"/>
              </a:rPr>
              <a:t> </a:t>
            </a:r>
            <a:r>
              <a:rPr lang="nl-NL" sz="600" dirty="0" err="1">
                <a:solidFill>
                  <a:srgbClr val="FFD00B"/>
                </a:solidFill>
                <a:latin typeface="Century Gothic" charset="0"/>
                <a:ea typeface="Century Gothic" charset="0"/>
                <a:cs typeface="Century Gothic" charset="0"/>
              </a:rPr>
              <a:t>Sci</a:t>
            </a:r>
            <a:r>
              <a:rPr lang="nl-NL" sz="600" dirty="0">
                <a:solidFill>
                  <a:srgbClr val="FFD00B"/>
                </a:solidFill>
                <a:latin typeface="Century Gothic" charset="0"/>
                <a:ea typeface="Century Gothic" charset="0"/>
                <a:cs typeface="Century Gothic" charset="0"/>
              </a:rPr>
              <a:t>. 29:S29-S38, 2011. </a:t>
            </a:r>
          </a:p>
        </p:txBody>
      </p:sp>
      <p:pic>
        <p:nvPicPr>
          <p:cNvPr id="70" name="Picture 6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0307" y="431379"/>
            <a:ext cx="350845" cy="551168"/>
          </a:xfrm>
          <a:prstGeom prst="rect">
            <a:avLst/>
          </a:prstGeom>
        </p:spPr>
      </p:pic>
      <p:cxnSp>
        <p:nvCxnSpPr>
          <p:cNvPr id="35" name="Straight Connector 34"/>
          <p:cNvCxnSpPr/>
          <p:nvPr/>
        </p:nvCxnSpPr>
        <p:spPr>
          <a:xfrm>
            <a:off x="-15012" y="1845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nvGrpSpPr>
          <p:cNvPr id="36" name="Group 54"/>
          <p:cNvGrpSpPr/>
          <p:nvPr/>
        </p:nvGrpSpPr>
        <p:grpSpPr>
          <a:xfrm>
            <a:off x="4655319" y="1376424"/>
            <a:ext cx="4487938" cy="1330290"/>
            <a:chOff x="-8510" y="2712438"/>
            <a:chExt cx="4810540" cy="1330290"/>
          </a:xfrm>
        </p:grpSpPr>
        <p:sp>
          <p:nvSpPr>
            <p:cNvPr id="37" name="Rectangle 52"/>
            <p:cNvSpPr/>
            <p:nvPr/>
          </p:nvSpPr>
          <p:spPr>
            <a:xfrm>
              <a:off x="-8510" y="2712438"/>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38" name="Rectangle 53"/>
            <p:cNvSpPr/>
            <p:nvPr/>
          </p:nvSpPr>
          <p:spPr>
            <a:xfrm>
              <a:off x="-8510" y="399700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grpSp>
      <p:sp>
        <p:nvSpPr>
          <p:cNvPr id="43" name="Rectangle 59"/>
          <p:cNvSpPr/>
          <p:nvPr/>
        </p:nvSpPr>
        <p:spPr>
          <a:xfrm>
            <a:off x="5400996" y="1407811"/>
            <a:ext cx="3735318" cy="1323439"/>
          </a:xfrm>
          <a:prstGeom prst="rect">
            <a:avLst/>
          </a:prstGeom>
        </p:spPr>
        <p:txBody>
          <a:bodyPr wrap="none">
            <a:spAutoFit/>
          </a:bodyPr>
          <a:lstStyle/>
          <a:p>
            <a:r>
              <a:rPr lang="el-GR" sz="1600" dirty="0" smtClean="0">
                <a:solidFill>
                  <a:srgbClr val="2D4F1E"/>
                </a:solidFill>
                <a:latin typeface="Century Gothic" charset="0"/>
                <a:ea typeface="Century Gothic" charset="0"/>
                <a:cs typeface="Century Gothic" charset="0"/>
              </a:rPr>
              <a:t>Τα </a:t>
            </a:r>
            <a:r>
              <a:rPr lang="el-GR" sz="1600" dirty="0">
                <a:solidFill>
                  <a:srgbClr val="2D4F1E"/>
                </a:solidFill>
                <a:latin typeface="Century Gothic" charset="0"/>
                <a:ea typeface="Century Gothic" charset="0"/>
                <a:cs typeface="Century Gothic" charset="0"/>
              </a:rPr>
              <a:t>συμπληρώματα μπορούν να </a:t>
            </a:r>
            <a:endParaRPr lang="el-GR" sz="1600" dirty="0" smtClean="0">
              <a:solidFill>
                <a:srgbClr val="2D4F1E"/>
              </a:solidFill>
              <a:latin typeface="Century Gothic" charset="0"/>
              <a:ea typeface="Century Gothic" charset="0"/>
              <a:cs typeface="Century Gothic" charset="0"/>
            </a:endParaRPr>
          </a:p>
          <a:p>
            <a:r>
              <a:rPr lang="el-GR" sz="1600" dirty="0" smtClean="0">
                <a:solidFill>
                  <a:srgbClr val="2D4F1E"/>
                </a:solidFill>
                <a:latin typeface="Century Gothic" charset="0"/>
                <a:ea typeface="Century Gothic" charset="0"/>
                <a:cs typeface="Century Gothic" charset="0"/>
              </a:rPr>
              <a:t>δ</a:t>
            </a:r>
            <a:r>
              <a:rPr lang="el-GR" sz="1600" dirty="0" smtClean="0">
                <a:solidFill>
                  <a:srgbClr val="2D4F1E"/>
                </a:solidFill>
                <a:latin typeface="Century Gothic" charset="0"/>
                <a:ea typeface="Century Gothic" charset="0"/>
                <a:cs typeface="Century Gothic" charset="0"/>
              </a:rPr>
              <a:t>ώσουν </a:t>
            </a:r>
            <a:r>
              <a:rPr lang="el-GR" sz="1600" dirty="0" smtClean="0">
                <a:solidFill>
                  <a:srgbClr val="2D4F1E"/>
                </a:solidFill>
                <a:latin typeface="Century Gothic" charset="0"/>
                <a:ea typeface="Century Gothic" charset="0"/>
                <a:cs typeface="Century Gothic" charset="0"/>
              </a:rPr>
              <a:t>μια </a:t>
            </a:r>
            <a:r>
              <a:rPr lang="el-GR" sz="1600" dirty="0">
                <a:solidFill>
                  <a:srgbClr val="2D4F1E"/>
                </a:solidFill>
                <a:latin typeface="Century Gothic" charset="0"/>
                <a:ea typeface="Century Gothic" charset="0"/>
                <a:cs typeface="Century Gothic" charset="0"/>
              </a:rPr>
              <a:t>γρήγορη λύση, ενώ τα </a:t>
            </a:r>
            <a:endParaRPr lang="el-GR" sz="1600" dirty="0" smtClean="0">
              <a:solidFill>
                <a:srgbClr val="2D4F1E"/>
              </a:solidFill>
              <a:latin typeface="Century Gothic" charset="0"/>
              <a:ea typeface="Century Gothic" charset="0"/>
              <a:cs typeface="Century Gothic" charset="0"/>
            </a:endParaRPr>
          </a:p>
          <a:p>
            <a:r>
              <a:rPr lang="el-GR" sz="1600" dirty="0" smtClean="0">
                <a:solidFill>
                  <a:srgbClr val="2D4F1E"/>
                </a:solidFill>
                <a:latin typeface="Century Gothic" charset="0"/>
                <a:ea typeface="Century Gothic" charset="0"/>
                <a:cs typeface="Century Gothic" charset="0"/>
              </a:rPr>
              <a:t>θετικά αποτελέσματα </a:t>
            </a:r>
            <a:r>
              <a:rPr lang="el-GR" sz="1600" dirty="0">
                <a:solidFill>
                  <a:srgbClr val="2D4F1E"/>
                </a:solidFill>
                <a:latin typeface="Century Gothic" charset="0"/>
                <a:ea typeface="Century Gothic" charset="0"/>
                <a:cs typeface="Century Gothic" charset="0"/>
              </a:rPr>
              <a:t>μιας </a:t>
            </a:r>
            <a:endParaRPr lang="el-GR" sz="1600" dirty="0" smtClean="0">
              <a:solidFill>
                <a:srgbClr val="2D4F1E"/>
              </a:solidFill>
              <a:latin typeface="Century Gothic" charset="0"/>
              <a:ea typeface="Century Gothic" charset="0"/>
              <a:cs typeface="Century Gothic" charset="0"/>
            </a:endParaRPr>
          </a:p>
          <a:p>
            <a:r>
              <a:rPr lang="el-GR" sz="1600" dirty="0" smtClean="0">
                <a:solidFill>
                  <a:srgbClr val="2D4F1E"/>
                </a:solidFill>
                <a:latin typeface="Century Gothic" charset="0"/>
                <a:ea typeface="Century Gothic" charset="0"/>
                <a:cs typeface="Century Gothic" charset="0"/>
              </a:rPr>
              <a:t>ισορροπημένης υγιεινής </a:t>
            </a:r>
            <a:r>
              <a:rPr lang="el-GR" sz="1600" dirty="0">
                <a:solidFill>
                  <a:srgbClr val="2D4F1E"/>
                </a:solidFill>
                <a:latin typeface="Century Gothic" charset="0"/>
                <a:ea typeface="Century Gothic" charset="0"/>
                <a:cs typeface="Century Gothic" charset="0"/>
              </a:rPr>
              <a:t>διατροφής </a:t>
            </a:r>
            <a:endParaRPr lang="el-GR" sz="1600" dirty="0" smtClean="0">
              <a:solidFill>
                <a:srgbClr val="2D4F1E"/>
              </a:solidFill>
              <a:latin typeface="Century Gothic" charset="0"/>
              <a:ea typeface="Century Gothic" charset="0"/>
              <a:cs typeface="Century Gothic" charset="0"/>
            </a:endParaRPr>
          </a:p>
          <a:p>
            <a:r>
              <a:rPr lang="el-GR" sz="1600" dirty="0" smtClean="0">
                <a:solidFill>
                  <a:srgbClr val="2D4F1E"/>
                </a:solidFill>
                <a:latin typeface="Century Gothic" charset="0"/>
                <a:ea typeface="Century Gothic" charset="0"/>
                <a:cs typeface="Century Gothic" charset="0"/>
              </a:rPr>
              <a:t>χρειάζονται </a:t>
            </a:r>
            <a:r>
              <a:rPr lang="el-GR" sz="1600" dirty="0">
                <a:solidFill>
                  <a:srgbClr val="2D4F1E"/>
                </a:solidFill>
                <a:latin typeface="Century Gothic" charset="0"/>
                <a:ea typeface="Century Gothic" charset="0"/>
                <a:cs typeface="Century Gothic" charset="0"/>
              </a:rPr>
              <a:t>πολύ  </a:t>
            </a:r>
            <a:r>
              <a:rPr lang="el-GR" sz="1600" dirty="0" smtClean="0">
                <a:solidFill>
                  <a:srgbClr val="2D4F1E"/>
                </a:solidFill>
                <a:latin typeface="Century Gothic" charset="0"/>
                <a:ea typeface="Century Gothic" charset="0"/>
                <a:cs typeface="Century Gothic" charset="0"/>
              </a:rPr>
              <a:t>χρόνο</a:t>
            </a:r>
            <a:r>
              <a:rPr lang="el-GR" sz="1600" dirty="0">
                <a:solidFill>
                  <a:srgbClr val="2D4F1E"/>
                </a:solidFill>
                <a:latin typeface="Century Gothic" charset="0"/>
                <a:ea typeface="Century Gothic" charset="0"/>
                <a:cs typeface="Century Gothic" charset="0"/>
              </a:rPr>
              <a:t>.</a:t>
            </a:r>
            <a:endParaRPr lang="en-US" sz="1600" dirty="0">
              <a:solidFill>
                <a:srgbClr val="2D4F1E"/>
              </a:solidFill>
              <a:latin typeface="Century Gothic" charset="0"/>
              <a:ea typeface="Century Gothic" charset="0"/>
              <a:cs typeface="Century Gothic" charset="0"/>
            </a:endParaRPr>
          </a:p>
        </p:txBody>
      </p:sp>
      <p:sp>
        <p:nvSpPr>
          <p:cNvPr id="48" name="Hexagon 60"/>
          <p:cNvSpPr/>
          <p:nvPr/>
        </p:nvSpPr>
        <p:spPr>
          <a:xfrm rot="5400000">
            <a:off x="4710246" y="1668827"/>
            <a:ext cx="667120" cy="575103"/>
          </a:xfrm>
          <a:prstGeom prst="hexagon">
            <a:avLst/>
          </a:prstGeom>
          <a:solidFill>
            <a:srgbClr val="FFD00D"/>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61"/>
          <p:cNvSpPr/>
          <p:nvPr/>
        </p:nvSpPr>
        <p:spPr>
          <a:xfrm>
            <a:off x="4779528" y="1677719"/>
            <a:ext cx="518357" cy="553998"/>
          </a:xfrm>
          <a:prstGeom prst="rect">
            <a:avLst/>
          </a:prstGeom>
        </p:spPr>
        <p:txBody>
          <a:bodyPr wrap="square">
            <a:spAutoFit/>
          </a:bodyPr>
          <a:lstStyle/>
          <a:p>
            <a:pPr algn="ctr"/>
            <a:r>
              <a:rPr lang="el-GR" sz="3000" b="1" dirty="0">
                <a:solidFill>
                  <a:srgbClr val="866F07"/>
                </a:solidFill>
                <a:latin typeface="Century Gothic" charset="0"/>
                <a:ea typeface="Century Gothic" charset="0"/>
                <a:cs typeface="Century Gothic" charset="0"/>
              </a:rPr>
              <a:t>4</a:t>
            </a:r>
            <a:endParaRPr lang="en-US" sz="3000" b="1" dirty="0">
              <a:solidFill>
                <a:srgbClr val="866F07"/>
              </a:solidFill>
              <a:latin typeface="Century Gothic" charset="0"/>
              <a:ea typeface="Century Gothic" charset="0"/>
              <a:cs typeface="Century Gothic" charset="0"/>
            </a:endParaRPr>
          </a:p>
        </p:txBody>
      </p:sp>
      <p:sp>
        <p:nvSpPr>
          <p:cNvPr id="49" name="Hexagon 60"/>
          <p:cNvSpPr/>
          <p:nvPr/>
        </p:nvSpPr>
        <p:spPr>
          <a:xfrm rot="5400000">
            <a:off x="4738903" y="2828787"/>
            <a:ext cx="667120" cy="575103"/>
          </a:xfrm>
          <a:prstGeom prst="hexagon">
            <a:avLst/>
          </a:prstGeom>
          <a:solidFill>
            <a:srgbClr val="FFD00D"/>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61"/>
          <p:cNvSpPr/>
          <p:nvPr/>
        </p:nvSpPr>
        <p:spPr>
          <a:xfrm>
            <a:off x="4810126" y="2822772"/>
            <a:ext cx="518357" cy="553998"/>
          </a:xfrm>
          <a:prstGeom prst="rect">
            <a:avLst/>
          </a:prstGeom>
        </p:spPr>
        <p:txBody>
          <a:bodyPr wrap="square">
            <a:spAutoFit/>
          </a:bodyPr>
          <a:lstStyle/>
          <a:p>
            <a:pPr algn="ctr"/>
            <a:r>
              <a:rPr lang="el-GR" sz="3000" b="1" dirty="0">
                <a:solidFill>
                  <a:srgbClr val="866F07"/>
                </a:solidFill>
                <a:latin typeface="Century Gothic" charset="0"/>
                <a:ea typeface="Century Gothic" charset="0"/>
                <a:cs typeface="Century Gothic" charset="0"/>
              </a:rPr>
              <a:t>5</a:t>
            </a:r>
            <a:endParaRPr lang="en-US" sz="3000" b="1" dirty="0">
              <a:solidFill>
                <a:srgbClr val="866F07"/>
              </a:solidFill>
              <a:latin typeface="Century Gothic" charset="0"/>
              <a:ea typeface="Century Gothic" charset="0"/>
              <a:cs typeface="Century Gothic" charset="0"/>
            </a:endParaRPr>
          </a:p>
        </p:txBody>
      </p:sp>
      <p:sp>
        <p:nvSpPr>
          <p:cNvPr id="3" name="Ορθογώνιο 2"/>
          <p:cNvSpPr/>
          <p:nvPr/>
        </p:nvSpPr>
        <p:spPr>
          <a:xfrm>
            <a:off x="5347104" y="3335284"/>
            <a:ext cx="3686544" cy="1077218"/>
          </a:xfrm>
          <a:prstGeom prst="rect">
            <a:avLst/>
          </a:prstGeom>
        </p:spPr>
        <p:txBody>
          <a:bodyPr wrap="square">
            <a:spAutoFit/>
          </a:bodyPr>
          <a:lstStyle/>
          <a:p>
            <a:r>
              <a:rPr lang="el-GR" sz="1600" dirty="0">
                <a:solidFill>
                  <a:srgbClr val="2D4F1E"/>
                </a:solidFill>
                <a:latin typeface="Century Gothic" charset="0"/>
                <a:ea typeface="Century Gothic" charset="0"/>
                <a:cs typeface="Century Gothic" charset="0"/>
              </a:rPr>
              <a:t>Η</a:t>
            </a:r>
            <a:r>
              <a:rPr lang="el-GR" sz="1600" dirty="0" smtClean="0">
                <a:solidFill>
                  <a:srgbClr val="2D4F1E"/>
                </a:solidFill>
                <a:latin typeface="Century Gothic" charset="0"/>
                <a:ea typeface="Century Gothic" charset="0"/>
                <a:cs typeface="Century Gothic" charset="0"/>
              </a:rPr>
              <a:t> </a:t>
            </a:r>
            <a:r>
              <a:rPr lang="el-GR" sz="1600" dirty="0">
                <a:solidFill>
                  <a:srgbClr val="2D4F1E"/>
                </a:solidFill>
                <a:latin typeface="Century Gothic" charset="0"/>
                <a:ea typeface="Century Gothic" charset="0"/>
                <a:cs typeface="Century Gothic" charset="0"/>
              </a:rPr>
              <a:t>διατροφή μπορεί να είναι μη ισορροπημένη και ως εκ τούτου τα συμπληρώματα είναι </a:t>
            </a:r>
            <a:r>
              <a:rPr lang="el-GR" sz="1600" dirty="0" smtClean="0">
                <a:solidFill>
                  <a:srgbClr val="2D4F1E"/>
                </a:solidFill>
                <a:latin typeface="Century Gothic" charset="0"/>
                <a:ea typeface="Century Gothic" charset="0"/>
                <a:cs typeface="Century Gothic" charset="0"/>
              </a:rPr>
              <a:t>μια ασφαλή λύση.</a:t>
            </a:r>
            <a:endParaRPr lang="el-GR" sz="1600" dirty="0">
              <a:solidFill>
                <a:srgbClr val="2D4F1E"/>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2550167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514901"/>
            <a:ext cx="9149080" cy="3476923"/>
            <a:chOff x="0" y="681608"/>
            <a:chExt cx="9149080" cy="4281805"/>
          </a:xfrm>
        </p:grpSpPr>
        <p:sp>
          <p:nvSpPr>
            <p:cNvPr id="3" name="object 3"/>
            <p:cNvSpPr/>
            <p:nvPr/>
          </p:nvSpPr>
          <p:spPr>
            <a:xfrm>
              <a:off x="0" y="681608"/>
              <a:ext cx="9144000" cy="428123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11184" y="943493"/>
              <a:ext cx="1267691" cy="12469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267749" y="980732"/>
              <a:ext cx="1152525" cy="0"/>
            </a:xfrm>
            <a:custGeom>
              <a:avLst/>
              <a:gdLst/>
              <a:ahLst/>
              <a:cxnLst/>
              <a:rect l="l" t="t" r="r" b="b"/>
              <a:pathLst>
                <a:path w="1152525">
                  <a:moveTo>
                    <a:pt x="0" y="0"/>
                  </a:moveTo>
                  <a:lnTo>
                    <a:pt x="1152129" y="1"/>
                  </a:lnTo>
                </a:path>
              </a:pathLst>
            </a:custGeom>
            <a:ln w="11428">
              <a:solidFill>
                <a:srgbClr val="FF2600"/>
              </a:solidFill>
            </a:ln>
          </p:spPr>
          <p:txBody>
            <a:bodyPr wrap="square" lIns="0" tIns="0" rIns="0" bIns="0" rtlCol="0"/>
            <a:lstStyle/>
            <a:p>
              <a:endParaRPr/>
            </a:p>
          </p:txBody>
        </p:sp>
        <p:sp>
          <p:nvSpPr>
            <p:cNvPr id="6" name="object 6"/>
            <p:cNvSpPr/>
            <p:nvPr/>
          </p:nvSpPr>
          <p:spPr>
            <a:xfrm>
              <a:off x="4355972" y="2492895"/>
              <a:ext cx="4788535" cy="369570"/>
            </a:xfrm>
            <a:custGeom>
              <a:avLst/>
              <a:gdLst/>
              <a:ahLst/>
              <a:cxnLst/>
              <a:rect l="l" t="t" r="r" b="b"/>
              <a:pathLst>
                <a:path w="4788534" h="369569">
                  <a:moveTo>
                    <a:pt x="0" y="0"/>
                  </a:moveTo>
                  <a:lnTo>
                    <a:pt x="4788016" y="0"/>
                  </a:lnTo>
                  <a:lnTo>
                    <a:pt x="4788016" y="369331"/>
                  </a:lnTo>
                  <a:lnTo>
                    <a:pt x="0" y="369331"/>
                  </a:lnTo>
                  <a:lnTo>
                    <a:pt x="0" y="0"/>
                  </a:lnTo>
                  <a:close/>
                </a:path>
              </a:pathLst>
            </a:custGeom>
            <a:ln w="9524">
              <a:solidFill>
                <a:srgbClr val="FF2600"/>
              </a:solidFill>
            </a:ln>
          </p:spPr>
          <p:txBody>
            <a:bodyPr wrap="square" lIns="0" tIns="0" rIns="0" bIns="0" rtlCol="0"/>
            <a:lstStyle/>
            <a:p>
              <a:endParaRPr/>
            </a:p>
          </p:txBody>
        </p:sp>
        <p:sp>
          <p:nvSpPr>
            <p:cNvPr id="7" name="object 7"/>
            <p:cNvSpPr/>
            <p:nvPr/>
          </p:nvSpPr>
          <p:spPr>
            <a:xfrm>
              <a:off x="4355972" y="3356991"/>
              <a:ext cx="4788535" cy="369570"/>
            </a:xfrm>
            <a:custGeom>
              <a:avLst/>
              <a:gdLst/>
              <a:ahLst/>
              <a:cxnLst/>
              <a:rect l="l" t="t" r="r" b="b"/>
              <a:pathLst>
                <a:path w="4788534" h="369570">
                  <a:moveTo>
                    <a:pt x="0" y="0"/>
                  </a:moveTo>
                  <a:lnTo>
                    <a:pt x="4788016" y="0"/>
                  </a:lnTo>
                  <a:lnTo>
                    <a:pt x="4788016" y="369331"/>
                  </a:lnTo>
                  <a:lnTo>
                    <a:pt x="0" y="369331"/>
                  </a:lnTo>
                  <a:lnTo>
                    <a:pt x="0" y="0"/>
                  </a:lnTo>
                  <a:close/>
                </a:path>
              </a:pathLst>
            </a:custGeom>
            <a:ln w="9524">
              <a:solidFill>
                <a:srgbClr val="FF2600"/>
              </a:solidFill>
            </a:ln>
          </p:spPr>
          <p:txBody>
            <a:bodyPr wrap="square" lIns="0" tIns="0" rIns="0" bIns="0" rtlCol="0"/>
            <a:lstStyle/>
            <a:p>
              <a:endParaRPr/>
            </a:p>
          </p:txBody>
        </p:sp>
        <p:sp>
          <p:nvSpPr>
            <p:cNvPr id="8" name="object 8"/>
            <p:cNvSpPr/>
            <p:nvPr/>
          </p:nvSpPr>
          <p:spPr>
            <a:xfrm>
              <a:off x="4427982" y="4571835"/>
              <a:ext cx="4716145" cy="369570"/>
            </a:xfrm>
            <a:custGeom>
              <a:avLst/>
              <a:gdLst/>
              <a:ahLst/>
              <a:cxnLst/>
              <a:rect l="l" t="t" r="r" b="b"/>
              <a:pathLst>
                <a:path w="4716145" h="369570">
                  <a:moveTo>
                    <a:pt x="0" y="0"/>
                  </a:moveTo>
                  <a:lnTo>
                    <a:pt x="4716018" y="0"/>
                  </a:lnTo>
                </a:path>
                <a:path w="4716145" h="369570">
                  <a:moveTo>
                    <a:pt x="4716018" y="369331"/>
                  </a:moveTo>
                  <a:lnTo>
                    <a:pt x="0" y="369331"/>
                  </a:lnTo>
                  <a:lnTo>
                    <a:pt x="0" y="0"/>
                  </a:lnTo>
                </a:path>
              </a:pathLst>
            </a:custGeom>
            <a:ln w="9524">
              <a:solidFill>
                <a:srgbClr val="FF2600"/>
              </a:solidFill>
            </a:ln>
          </p:spPr>
          <p:txBody>
            <a:bodyPr wrap="square" lIns="0" tIns="0" rIns="0" bIns="0" rtlCol="0"/>
            <a:lstStyle/>
            <a:p>
              <a:endParaRPr/>
            </a:p>
          </p:txBody>
        </p:sp>
      </p:grpSp>
      <p:sp>
        <p:nvSpPr>
          <p:cNvPr id="9" name="object 9"/>
          <p:cNvSpPr txBox="1"/>
          <p:nvPr/>
        </p:nvSpPr>
        <p:spPr>
          <a:xfrm>
            <a:off x="32964" y="4915232"/>
            <a:ext cx="2253615" cy="228268"/>
          </a:xfrm>
          <a:prstGeom prst="rect">
            <a:avLst/>
          </a:prstGeom>
        </p:spPr>
        <p:txBody>
          <a:bodyPr vert="horz" wrap="square" lIns="0" tIns="12700" rIns="0" bIns="0" rtlCol="0">
            <a:spAutoFit/>
          </a:bodyPr>
          <a:lstStyle/>
          <a:p>
            <a:pPr marL="12700">
              <a:lnSpc>
                <a:spcPct val="100000"/>
              </a:lnSpc>
              <a:spcBef>
                <a:spcPts val="100"/>
              </a:spcBef>
            </a:pPr>
            <a:r>
              <a:rPr sz="1100" spc="-5" dirty="0">
                <a:latin typeface="Georgia"/>
                <a:cs typeface="Georgia"/>
              </a:rPr>
              <a:t>Maughan, </a:t>
            </a:r>
            <a:r>
              <a:rPr sz="1100" dirty="0">
                <a:latin typeface="Georgia"/>
                <a:cs typeface="Georgia"/>
              </a:rPr>
              <a:t>R. J., </a:t>
            </a:r>
            <a:r>
              <a:rPr sz="1100" spc="-5" dirty="0">
                <a:latin typeface="Georgia"/>
                <a:cs typeface="Georgia"/>
              </a:rPr>
              <a:t>et al.</a:t>
            </a:r>
            <a:r>
              <a:rPr sz="1100" spc="-30" dirty="0">
                <a:latin typeface="Georgia"/>
                <a:cs typeface="Georgia"/>
              </a:rPr>
              <a:t> </a:t>
            </a:r>
            <a:r>
              <a:rPr sz="1100" spc="-5" dirty="0">
                <a:latin typeface="Georgia"/>
                <a:cs typeface="Georgia"/>
              </a:rPr>
              <a:t>(2018</a:t>
            </a:r>
            <a:r>
              <a:rPr sz="1400" spc="-5" dirty="0">
                <a:latin typeface="Georgia"/>
                <a:cs typeface="Georgia"/>
              </a:rPr>
              <a:t>)</a:t>
            </a:r>
            <a:endParaRPr sz="1400" dirty="0">
              <a:latin typeface="Georgia"/>
              <a:cs typeface="Georgia"/>
            </a:endParaRPr>
          </a:p>
        </p:txBody>
      </p:sp>
      <p:sp>
        <p:nvSpPr>
          <p:cNvPr id="10" name="object 10"/>
          <p:cNvSpPr txBox="1"/>
          <p:nvPr/>
        </p:nvSpPr>
        <p:spPr>
          <a:xfrm>
            <a:off x="1758381" y="4196843"/>
            <a:ext cx="2417842" cy="551433"/>
          </a:xfrm>
          <a:prstGeom prst="rect">
            <a:avLst/>
          </a:prstGeom>
        </p:spPr>
        <p:txBody>
          <a:bodyPr vert="horz" wrap="square" lIns="0" tIns="12700" rIns="0" bIns="0" rtlCol="0">
            <a:spAutoFit/>
          </a:bodyPr>
          <a:lstStyle/>
          <a:p>
            <a:pPr marL="12700">
              <a:lnSpc>
                <a:spcPts val="2130"/>
              </a:lnSpc>
              <a:spcBef>
                <a:spcPts val="100"/>
              </a:spcBef>
              <a:tabLst>
                <a:tab pos="297815" algn="l"/>
                <a:tab pos="298450" algn="l"/>
              </a:tabLst>
            </a:pPr>
            <a:r>
              <a:rPr sz="1200" spc="-5" dirty="0">
                <a:latin typeface="Georgia"/>
                <a:cs typeface="Georgia"/>
              </a:rPr>
              <a:t>Όχι </a:t>
            </a:r>
            <a:r>
              <a:rPr sz="1200" dirty="0">
                <a:latin typeface="Georgia"/>
                <a:cs typeface="Georgia"/>
              </a:rPr>
              <a:t>όλες οι έρευνες σε</a:t>
            </a:r>
            <a:r>
              <a:rPr sz="1200" spc="-85" dirty="0">
                <a:latin typeface="Georgia"/>
                <a:cs typeface="Georgia"/>
              </a:rPr>
              <a:t> </a:t>
            </a:r>
            <a:r>
              <a:rPr sz="1200" dirty="0">
                <a:latin typeface="Georgia"/>
                <a:cs typeface="Georgia"/>
              </a:rPr>
              <a:t>αθλητές</a:t>
            </a:r>
          </a:p>
          <a:p>
            <a:pPr marL="12700">
              <a:lnSpc>
                <a:spcPts val="2130"/>
              </a:lnSpc>
              <a:tabLst>
                <a:tab pos="297815" algn="l"/>
                <a:tab pos="298450" algn="l"/>
              </a:tabLst>
            </a:pPr>
            <a:r>
              <a:rPr sz="1200" spc="-5" dirty="0">
                <a:latin typeface="Georgia"/>
                <a:cs typeface="Georgia"/>
              </a:rPr>
              <a:t>Μετρίου </a:t>
            </a:r>
            <a:r>
              <a:rPr sz="1200" dirty="0">
                <a:latin typeface="Georgia"/>
                <a:cs typeface="Georgia"/>
              </a:rPr>
              <a:t>βαθµού</a:t>
            </a:r>
            <a:r>
              <a:rPr sz="1200" spc="-10" dirty="0">
                <a:latin typeface="Georgia"/>
                <a:cs typeface="Georgia"/>
              </a:rPr>
              <a:t> </a:t>
            </a:r>
            <a:r>
              <a:rPr sz="1200" dirty="0">
                <a:latin typeface="Georgia"/>
                <a:cs typeface="Georgia"/>
              </a:rPr>
              <a:t>τεκµηρίωση</a:t>
            </a:r>
          </a:p>
        </p:txBody>
      </p:sp>
      <p:grpSp>
        <p:nvGrpSpPr>
          <p:cNvPr id="11" name="Group 19"/>
          <p:cNvGrpSpPr/>
          <p:nvPr/>
        </p:nvGrpSpPr>
        <p:grpSpPr>
          <a:xfrm>
            <a:off x="-22606" y="-472"/>
            <a:ext cx="9180521" cy="1416890"/>
            <a:chOff x="4348800" y="0"/>
            <a:chExt cx="4795200" cy="1300480"/>
          </a:xfrm>
        </p:grpSpPr>
        <p:sp>
          <p:nvSpPr>
            <p:cNvPr id="12"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186445"/>
            <a:ext cx="996371" cy="1099222"/>
          </a:xfrm>
          <a:prstGeom prst="rect">
            <a:avLst/>
          </a:prstGeom>
        </p:spPr>
      </p:pic>
      <p:grpSp>
        <p:nvGrpSpPr>
          <p:cNvPr id="15" name="Group 53"/>
          <p:cNvGrpSpPr/>
          <p:nvPr/>
        </p:nvGrpSpPr>
        <p:grpSpPr>
          <a:xfrm>
            <a:off x="388769" y="388941"/>
            <a:ext cx="284760" cy="652575"/>
            <a:chOff x="5992812" y="4398963"/>
            <a:chExt cx="381000" cy="960438"/>
          </a:xfrm>
          <a:solidFill>
            <a:srgbClr val="253D1F"/>
          </a:solidFill>
        </p:grpSpPr>
        <p:sp>
          <p:nvSpPr>
            <p:cNvPr id="16"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TextBox 17"/>
          <p:cNvSpPr txBox="1"/>
          <p:nvPr/>
        </p:nvSpPr>
        <p:spPr>
          <a:xfrm>
            <a:off x="1607365" y="119504"/>
            <a:ext cx="7451260" cy="1220847"/>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l-GR" sz="2800" b="1" dirty="0" smtClean="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rPr>
              <a:t>Διατροφικά συμπληρώματα για το ανοσοποιητικό σύστημα</a:t>
            </a:r>
            <a:endParaRPr lang="en-US" sz="2800" b="1" dirty="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9687126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9"/>
          <p:cNvGrpSpPr/>
          <p:nvPr/>
        </p:nvGrpSpPr>
        <p:grpSpPr>
          <a:xfrm>
            <a:off x="-22606" y="-472"/>
            <a:ext cx="9180521" cy="1327083"/>
            <a:chOff x="4348800" y="0"/>
            <a:chExt cx="4795200" cy="1300480"/>
          </a:xfrm>
        </p:grpSpPr>
        <p:sp>
          <p:nvSpPr>
            <p:cNvPr id="11"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bject 2"/>
          <p:cNvSpPr/>
          <p:nvPr/>
        </p:nvSpPr>
        <p:spPr>
          <a:xfrm>
            <a:off x="0" y="1669830"/>
            <a:ext cx="9144000" cy="3436515"/>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0" y="1174681"/>
            <a:ext cx="9144000" cy="413861"/>
            <a:chOff x="0" y="401612"/>
            <a:chExt cx="9144000" cy="551815"/>
          </a:xfrm>
        </p:grpSpPr>
        <p:sp>
          <p:nvSpPr>
            <p:cNvPr id="4" name="object 4"/>
            <p:cNvSpPr/>
            <p:nvPr/>
          </p:nvSpPr>
          <p:spPr>
            <a:xfrm>
              <a:off x="0" y="401612"/>
              <a:ext cx="9144000" cy="55144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36368" y="652545"/>
              <a:ext cx="1267691" cy="12884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195741" y="692696"/>
              <a:ext cx="1152525" cy="0"/>
            </a:xfrm>
            <a:custGeom>
              <a:avLst/>
              <a:gdLst/>
              <a:ahLst/>
              <a:cxnLst/>
              <a:rect l="l" t="t" r="r" b="b"/>
              <a:pathLst>
                <a:path w="1152525">
                  <a:moveTo>
                    <a:pt x="0" y="0"/>
                  </a:moveTo>
                  <a:lnTo>
                    <a:pt x="1152129" y="1"/>
                  </a:lnTo>
                </a:path>
              </a:pathLst>
            </a:custGeom>
            <a:ln w="11428">
              <a:solidFill>
                <a:srgbClr val="FF2600"/>
              </a:solidFill>
            </a:ln>
          </p:spPr>
          <p:txBody>
            <a:bodyPr wrap="square" lIns="0" tIns="0" rIns="0" bIns="0" rtlCol="0"/>
            <a:lstStyle/>
            <a:p>
              <a:endParaRPr/>
            </a:p>
          </p:txBody>
        </p:sp>
      </p:grpSp>
      <p:sp>
        <p:nvSpPr>
          <p:cNvPr id="8" name="object 8"/>
          <p:cNvSpPr/>
          <p:nvPr/>
        </p:nvSpPr>
        <p:spPr>
          <a:xfrm>
            <a:off x="4355973" y="3104845"/>
            <a:ext cx="4788535" cy="277178"/>
          </a:xfrm>
          <a:custGeom>
            <a:avLst/>
            <a:gdLst/>
            <a:ahLst/>
            <a:cxnLst/>
            <a:rect l="l" t="t" r="r" b="b"/>
            <a:pathLst>
              <a:path w="4788534" h="369570">
                <a:moveTo>
                  <a:pt x="0" y="0"/>
                </a:moveTo>
                <a:lnTo>
                  <a:pt x="4788016" y="0"/>
                </a:lnTo>
                <a:lnTo>
                  <a:pt x="4788016" y="369331"/>
                </a:lnTo>
                <a:lnTo>
                  <a:pt x="0" y="369331"/>
                </a:lnTo>
                <a:lnTo>
                  <a:pt x="0" y="0"/>
                </a:lnTo>
                <a:close/>
              </a:path>
            </a:pathLst>
          </a:custGeom>
          <a:ln w="9524">
            <a:solidFill>
              <a:srgbClr val="FF2600"/>
            </a:solidFill>
          </a:ln>
        </p:spPr>
        <p:txBody>
          <a:bodyPr wrap="square" lIns="0" tIns="0" rIns="0" bIns="0" rtlCol="0"/>
          <a:lstStyle/>
          <a:p>
            <a:endParaRPr/>
          </a:p>
        </p:txBody>
      </p:sp>
      <p:pic>
        <p:nvPicPr>
          <p:cNvPr id="13" name="Picture 4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908" y="36317"/>
            <a:ext cx="996371" cy="1099222"/>
          </a:xfrm>
          <a:prstGeom prst="rect">
            <a:avLst/>
          </a:prstGeom>
        </p:spPr>
      </p:pic>
      <p:grpSp>
        <p:nvGrpSpPr>
          <p:cNvPr id="14" name="Group 53"/>
          <p:cNvGrpSpPr/>
          <p:nvPr/>
        </p:nvGrpSpPr>
        <p:grpSpPr>
          <a:xfrm>
            <a:off x="429713" y="238813"/>
            <a:ext cx="284760" cy="652575"/>
            <a:chOff x="5992812" y="4398963"/>
            <a:chExt cx="381000" cy="960438"/>
          </a:xfrm>
          <a:solidFill>
            <a:srgbClr val="253D1F"/>
          </a:solidFill>
        </p:grpSpPr>
        <p:sp>
          <p:nvSpPr>
            <p:cNvPr id="15"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TextBox 16"/>
          <p:cNvSpPr txBox="1"/>
          <p:nvPr/>
        </p:nvSpPr>
        <p:spPr>
          <a:xfrm>
            <a:off x="1388997" y="-30624"/>
            <a:ext cx="7451260" cy="1220847"/>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l-GR" sz="2800" b="1" dirty="0" smtClean="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rPr>
              <a:t>Διατροφικά συμπληρώματα για το ανοσοποιητικό σύστημα</a:t>
            </a:r>
            <a:endParaRPr lang="en-US" sz="2800" b="1" dirty="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3118680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74937"/>
            <a:ext cx="9144000" cy="413585"/>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13648" y="1889478"/>
            <a:ext cx="9144000" cy="3118961"/>
            <a:chOff x="0" y="1008951"/>
            <a:chExt cx="9144000" cy="4158615"/>
          </a:xfrm>
        </p:grpSpPr>
        <p:sp>
          <p:nvSpPr>
            <p:cNvPr id="4" name="object 4"/>
            <p:cNvSpPr/>
            <p:nvPr/>
          </p:nvSpPr>
          <p:spPr>
            <a:xfrm>
              <a:off x="0" y="1008951"/>
              <a:ext cx="9144000" cy="342898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4365105"/>
              <a:ext cx="9144000" cy="802105"/>
            </a:xfrm>
            <a:prstGeom prst="rect">
              <a:avLst/>
            </a:prstGeom>
            <a:blipFill>
              <a:blip r:embed="rId4" cstate="print"/>
              <a:stretch>
                <a:fillRect/>
              </a:stretch>
            </a:blipFill>
          </p:spPr>
          <p:txBody>
            <a:bodyPr wrap="square" lIns="0" tIns="0" rIns="0" bIns="0" rtlCol="0"/>
            <a:lstStyle/>
            <a:p>
              <a:endParaRPr/>
            </a:p>
          </p:txBody>
        </p:sp>
      </p:grpSp>
      <p:grpSp>
        <p:nvGrpSpPr>
          <p:cNvPr id="8" name="object 8"/>
          <p:cNvGrpSpPr/>
          <p:nvPr/>
        </p:nvGrpSpPr>
        <p:grpSpPr>
          <a:xfrm>
            <a:off x="2354734" y="1647037"/>
            <a:ext cx="1268095" cy="96679"/>
            <a:chOff x="2136368" y="652545"/>
            <a:chExt cx="1268095" cy="128905"/>
          </a:xfrm>
        </p:grpSpPr>
        <p:sp>
          <p:nvSpPr>
            <p:cNvPr id="9" name="object 9"/>
            <p:cNvSpPr/>
            <p:nvPr/>
          </p:nvSpPr>
          <p:spPr>
            <a:xfrm>
              <a:off x="2136368" y="652545"/>
              <a:ext cx="1267691" cy="128847"/>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2195741" y="692696"/>
              <a:ext cx="1152525" cy="0"/>
            </a:xfrm>
            <a:custGeom>
              <a:avLst/>
              <a:gdLst/>
              <a:ahLst/>
              <a:cxnLst/>
              <a:rect l="l" t="t" r="r" b="b"/>
              <a:pathLst>
                <a:path w="1152525">
                  <a:moveTo>
                    <a:pt x="0" y="0"/>
                  </a:moveTo>
                  <a:lnTo>
                    <a:pt x="1152129" y="1"/>
                  </a:lnTo>
                </a:path>
              </a:pathLst>
            </a:custGeom>
            <a:ln w="11428">
              <a:solidFill>
                <a:srgbClr val="FF2600"/>
              </a:solidFill>
            </a:ln>
          </p:spPr>
          <p:txBody>
            <a:bodyPr wrap="square" lIns="0" tIns="0" rIns="0" bIns="0" rtlCol="0"/>
            <a:lstStyle/>
            <a:p>
              <a:endParaRPr/>
            </a:p>
          </p:txBody>
        </p:sp>
      </p:grpSp>
      <p:grpSp>
        <p:nvGrpSpPr>
          <p:cNvPr id="11" name="Group 19"/>
          <p:cNvGrpSpPr/>
          <p:nvPr/>
        </p:nvGrpSpPr>
        <p:grpSpPr>
          <a:xfrm>
            <a:off x="-22606" y="-472"/>
            <a:ext cx="9180521" cy="1416890"/>
            <a:chOff x="4348800" y="0"/>
            <a:chExt cx="4795200" cy="1300480"/>
          </a:xfrm>
        </p:grpSpPr>
        <p:sp>
          <p:nvSpPr>
            <p:cNvPr id="12"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4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964" y="118205"/>
            <a:ext cx="996371" cy="1099222"/>
          </a:xfrm>
          <a:prstGeom prst="rect">
            <a:avLst/>
          </a:prstGeom>
        </p:spPr>
      </p:pic>
      <p:grpSp>
        <p:nvGrpSpPr>
          <p:cNvPr id="15" name="Group 53"/>
          <p:cNvGrpSpPr/>
          <p:nvPr/>
        </p:nvGrpSpPr>
        <p:grpSpPr>
          <a:xfrm>
            <a:off x="388769" y="320701"/>
            <a:ext cx="284760" cy="652575"/>
            <a:chOff x="5992812" y="4398963"/>
            <a:chExt cx="381000" cy="960438"/>
          </a:xfrm>
          <a:solidFill>
            <a:srgbClr val="253D1F"/>
          </a:solidFill>
        </p:grpSpPr>
        <p:sp>
          <p:nvSpPr>
            <p:cNvPr id="16"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TextBox 17"/>
          <p:cNvSpPr txBox="1"/>
          <p:nvPr/>
        </p:nvSpPr>
        <p:spPr>
          <a:xfrm>
            <a:off x="1348053" y="119504"/>
            <a:ext cx="7451260" cy="1220847"/>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l-GR" sz="2800" b="1" dirty="0" smtClean="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rPr>
              <a:t>Διατροφικά συμπληρώματα για το ανοσοποιητικό σύστημα</a:t>
            </a:r>
            <a:endParaRPr lang="en-US" sz="2800" b="1" dirty="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3312573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ject 2"/>
          <p:cNvSpPr/>
          <p:nvPr/>
        </p:nvSpPr>
        <p:spPr>
          <a:xfrm>
            <a:off x="0" y="308531"/>
            <a:ext cx="9144000" cy="4504760"/>
          </a:xfrm>
          <a:prstGeom prst="rect">
            <a:avLst/>
          </a:prstGeom>
          <a:blipFill>
            <a:blip r:embed="rId3" cstate="print"/>
            <a:stretch>
              <a:fillRect/>
            </a:stretch>
          </a:blipFill>
        </p:spPr>
        <p:txBody>
          <a:bodyPr wrap="square" lIns="0" tIns="0" rIns="0" bIns="0" rtlCol="0"/>
          <a:lstStyle/>
          <a:p>
            <a:endParaRPr/>
          </a:p>
        </p:txBody>
      </p:sp>
      <p:grpSp>
        <p:nvGrpSpPr>
          <p:cNvPr id="4" name="object 4"/>
          <p:cNvGrpSpPr/>
          <p:nvPr/>
        </p:nvGrpSpPr>
        <p:grpSpPr>
          <a:xfrm>
            <a:off x="623454" y="463717"/>
            <a:ext cx="8274050" cy="4137184"/>
            <a:chOff x="623454" y="581894"/>
            <a:chExt cx="8274050" cy="5516245"/>
          </a:xfrm>
        </p:grpSpPr>
        <p:sp>
          <p:nvSpPr>
            <p:cNvPr id="5" name="object 5"/>
            <p:cNvSpPr/>
            <p:nvPr/>
          </p:nvSpPr>
          <p:spPr>
            <a:xfrm>
              <a:off x="623454" y="581894"/>
              <a:ext cx="6168047" cy="12884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83567" y="620687"/>
              <a:ext cx="6049010" cy="0"/>
            </a:xfrm>
            <a:custGeom>
              <a:avLst/>
              <a:gdLst/>
              <a:ahLst/>
              <a:cxnLst/>
              <a:rect l="l" t="t" r="r" b="b"/>
              <a:pathLst>
                <a:path w="6049009">
                  <a:moveTo>
                    <a:pt x="0" y="0"/>
                  </a:moveTo>
                  <a:lnTo>
                    <a:pt x="6048665" y="1"/>
                  </a:lnTo>
                </a:path>
              </a:pathLst>
            </a:custGeom>
            <a:ln w="11428">
              <a:solidFill>
                <a:srgbClr val="DB795B"/>
              </a:solidFill>
            </a:ln>
          </p:spPr>
          <p:txBody>
            <a:bodyPr wrap="square" lIns="0" tIns="0" rIns="0" bIns="0" rtlCol="0"/>
            <a:lstStyle/>
            <a:p>
              <a:endParaRPr/>
            </a:p>
          </p:txBody>
        </p:sp>
        <p:sp>
          <p:nvSpPr>
            <p:cNvPr id="7" name="object 7"/>
            <p:cNvSpPr/>
            <p:nvPr/>
          </p:nvSpPr>
          <p:spPr>
            <a:xfrm>
              <a:off x="5940145" y="1196759"/>
              <a:ext cx="2952750" cy="646430"/>
            </a:xfrm>
            <a:custGeom>
              <a:avLst/>
              <a:gdLst/>
              <a:ahLst/>
              <a:cxnLst/>
              <a:rect l="l" t="t" r="r" b="b"/>
              <a:pathLst>
                <a:path w="2952750" h="646430">
                  <a:moveTo>
                    <a:pt x="0" y="0"/>
                  </a:moveTo>
                  <a:lnTo>
                    <a:pt x="2952327" y="0"/>
                  </a:lnTo>
                  <a:lnTo>
                    <a:pt x="2952327" y="646330"/>
                  </a:lnTo>
                  <a:lnTo>
                    <a:pt x="0" y="646330"/>
                  </a:lnTo>
                  <a:lnTo>
                    <a:pt x="0" y="0"/>
                  </a:lnTo>
                  <a:close/>
                </a:path>
              </a:pathLst>
            </a:custGeom>
            <a:ln w="9524">
              <a:solidFill>
                <a:srgbClr val="FF2600"/>
              </a:solidFill>
            </a:ln>
          </p:spPr>
          <p:txBody>
            <a:bodyPr wrap="square" lIns="0" tIns="0" rIns="0" bIns="0" rtlCol="0"/>
            <a:lstStyle/>
            <a:p>
              <a:endParaRPr/>
            </a:p>
          </p:txBody>
        </p:sp>
        <p:sp>
          <p:nvSpPr>
            <p:cNvPr id="8" name="object 8"/>
            <p:cNvSpPr/>
            <p:nvPr/>
          </p:nvSpPr>
          <p:spPr>
            <a:xfrm>
              <a:off x="5940145" y="3358730"/>
              <a:ext cx="2952750" cy="646430"/>
            </a:xfrm>
            <a:custGeom>
              <a:avLst/>
              <a:gdLst/>
              <a:ahLst/>
              <a:cxnLst/>
              <a:rect l="l" t="t" r="r" b="b"/>
              <a:pathLst>
                <a:path w="2952750" h="646429">
                  <a:moveTo>
                    <a:pt x="0" y="0"/>
                  </a:moveTo>
                  <a:lnTo>
                    <a:pt x="2952327" y="0"/>
                  </a:lnTo>
                  <a:lnTo>
                    <a:pt x="2952327" y="646330"/>
                  </a:lnTo>
                  <a:lnTo>
                    <a:pt x="0" y="646330"/>
                  </a:lnTo>
                  <a:lnTo>
                    <a:pt x="0" y="0"/>
                  </a:lnTo>
                  <a:close/>
                </a:path>
              </a:pathLst>
            </a:custGeom>
            <a:ln w="9524">
              <a:solidFill>
                <a:srgbClr val="FF2600"/>
              </a:solidFill>
            </a:ln>
          </p:spPr>
          <p:txBody>
            <a:bodyPr wrap="square" lIns="0" tIns="0" rIns="0" bIns="0" rtlCol="0"/>
            <a:lstStyle/>
            <a:p>
              <a:endParaRPr/>
            </a:p>
          </p:txBody>
        </p:sp>
        <p:sp>
          <p:nvSpPr>
            <p:cNvPr id="9" name="object 9"/>
            <p:cNvSpPr/>
            <p:nvPr/>
          </p:nvSpPr>
          <p:spPr>
            <a:xfrm>
              <a:off x="5940145" y="4061968"/>
              <a:ext cx="1872614" cy="2031364"/>
            </a:xfrm>
            <a:custGeom>
              <a:avLst/>
              <a:gdLst/>
              <a:ahLst/>
              <a:cxnLst/>
              <a:rect l="l" t="t" r="r" b="b"/>
              <a:pathLst>
                <a:path w="1872615" h="2031364">
                  <a:moveTo>
                    <a:pt x="0" y="0"/>
                  </a:moveTo>
                  <a:lnTo>
                    <a:pt x="1872208" y="0"/>
                  </a:lnTo>
                  <a:lnTo>
                    <a:pt x="1872208" y="2031318"/>
                  </a:lnTo>
                  <a:lnTo>
                    <a:pt x="0" y="2031318"/>
                  </a:lnTo>
                  <a:lnTo>
                    <a:pt x="0" y="0"/>
                  </a:lnTo>
                  <a:close/>
                </a:path>
              </a:pathLst>
            </a:custGeom>
            <a:ln w="9524">
              <a:solidFill>
                <a:srgbClr val="008F00"/>
              </a:solidFill>
            </a:ln>
          </p:spPr>
          <p:txBody>
            <a:bodyPr wrap="square" lIns="0" tIns="0" rIns="0" bIns="0" rtlCol="0"/>
            <a:lstStyle/>
            <a:p>
              <a:endParaRPr/>
            </a:p>
          </p:txBody>
        </p:sp>
      </p:grpSp>
    </p:spTree>
    <p:extLst>
      <p:ext uri="{BB962C8B-B14F-4D97-AF65-F5344CB8AC3E}">
        <p14:creationId xmlns:p14="http://schemas.microsoft.com/office/powerpoint/2010/main" val="548888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2" y="52244"/>
            <a:ext cx="9173282" cy="504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506" y="20886"/>
            <a:ext cx="9158269"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 name="Straight Connector 36"/>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1805791" y="4909936"/>
            <a:ext cx="7341630" cy="184666"/>
          </a:xfrm>
          <a:prstGeom prst="rect">
            <a:avLst/>
          </a:prstGeom>
        </p:spPr>
        <p:txBody>
          <a:bodyPr wrap="square">
            <a:spAutoFit/>
          </a:bodyPr>
          <a:lstStyle/>
          <a:p>
            <a:pPr algn="r"/>
            <a:r>
              <a:rPr lang="nl-NL" sz="600" dirty="0" err="1">
                <a:solidFill>
                  <a:schemeClr val="bg1"/>
                </a:solidFill>
                <a:latin typeface="Century Gothic" charset="0"/>
                <a:ea typeface="Century Gothic" charset="0"/>
                <a:cs typeface="Century Gothic" charset="0"/>
              </a:rPr>
              <a:t>Cermak</a:t>
            </a:r>
            <a:r>
              <a:rPr lang="nl-NL" sz="600" dirty="0">
                <a:solidFill>
                  <a:schemeClr val="bg1"/>
                </a:solidFill>
                <a:latin typeface="Century Gothic" charset="0"/>
                <a:ea typeface="Century Gothic" charset="0"/>
                <a:cs typeface="Century Gothic" charset="0"/>
              </a:rPr>
              <a:t> &amp; van Loon. 2013, </a:t>
            </a:r>
            <a:r>
              <a:rPr lang="nl-NL" sz="600" dirty="0" err="1">
                <a:solidFill>
                  <a:schemeClr val="bg1"/>
                </a:solidFill>
                <a:latin typeface="Century Gothic" charset="0"/>
                <a:ea typeface="Century Gothic" charset="0"/>
                <a:cs typeface="Century Gothic" charset="0"/>
              </a:rPr>
              <a:t>Sports</a:t>
            </a:r>
            <a:r>
              <a:rPr lang="nl-NL" sz="600" dirty="0">
                <a:solidFill>
                  <a:schemeClr val="bg1"/>
                </a:solidFill>
                <a:latin typeface="Century Gothic" charset="0"/>
                <a:ea typeface="Century Gothic" charset="0"/>
                <a:cs typeface="Century Gothic" charset="0"/>
              </a:rPr>
              <a:t> </a:t>
            </a:r>
            <a:r>
              <a:rPr lang="nl-NL" sz="600" dirty="0" err="1">
                <a:solidFill>
                  <a:schemeClr val="bg1"/>
                </a:solidFill>
                <a:latin typeface="Century Gothic" charset="0"/>
                <a:ea typeface="Century Gothic" charset="0"/>
                <a:cs typeface="Century Gothic" charset="0"/>
              </a:rPr>
              <a:t>Med</a:t>
            </a:r>
            <a:r>
              <a:rPr lang="nl-NL" sz="600" dirty="0">
                <a:solidFill>
                  <a:schemeClr val="bg1"/>
                </a:solidFill>
                <a:latin typeface="Century Gothic" charset="0"/>
                <a:ea typeface="Century Gothic" charset="0"/>
                <a:cs typeface="Century Gothic" charset="0"/>
              </a:rPr>
              <a:t>, </a:t>
            </a:r>
            <a:r>
              <a:rPr lang="nl-NL" sz="600" dirty="0" smtClean="0">
                <a:solidFill>
                  <a:schemeClr val="bg1"/>
                </a:solidFill>
                <a:latin typeface="Century Gothic" charset="0"/>
                <a:ea typeface="Century Gothic" charset="0"/>
                <a:cs typeface="Century Gothic" charset="0"/>
              </a:rPr>
              <a:t>43:1139-1155.Jeukendrup</a:t>
            </a:r>
            <a:r>
              <a:rPr lang="nl-NL" sz="600" dirty="0">
                <a:solidFill>
                  <a:schemeClr val="bg1"/>
                </a:solidFill>
                <a:latin typeface="Century Gothic" charset="0"/>
                <a:ea typeface="Century Gothic" charset="0"/>
                <a:cs typeface="Century Gothic" charset="0"/>
              </a:rPr>
              <a:t>, A. 2004, </a:t>
            </a:r>
            <a:r>
              <a:rPr lang="nl-NL" sz="600" dirty="0" err="1" smtClean="0">
                <a:solidFill>
                  <a:schemeClr val="bg1"/>
                </a:solidFill>
                <a:latin typeface="Century Gothic" charset="0"/>
                <a:ea typeface="Century Gothic" charset="0"/>
                <a:cs typeface="Century Gothic" charset="0"/>
              </a:rPr>
              <a:t>Nutrition</a:t>
            </a:r>
            <a:r>
              <a:rPr lang="nl-NL" sz="600" dirty="0" smtClean="0">
                <a:solidFill>
                  <a:schemeClr val="bg1"/>
                </a:solidFill>
                <a:latin typeface="Century Gothic" charset="0"/>
                <a:ea typeface="Century Gothic" charset="0"/>
                <a:cs typeface="Century Gothic" charset="0"/>
              </a:rPr>
              <a:t>, </a:t>
            </a:r>
            <a:r>
              <a:rPr lang="nl-NL" sz="600" dirty="0">
                <a:solidFill>
                  <a:schemeClr val="bg1"/>
                </a:solidFill>
                <a:latin typeface="Century Gothic" charset="0"/>
                <a:ea typeface="Century Gothic" charset="0"/>
                <a:cs typeface="Century Gothic" charset="0"/>
              </a:rPr>
              <a:t>20:669-677.</a:t>
            </a:r>
          </a:p>
        </p:txBody>
      </p:sp>
      <p:sp>
        <p:nvSpPr>
          <p:cNvPr id="43" name="TextBox 42"/>
          <p:cNvSpPr txBox="1"/>
          <p:nvPr/>
        </p:nvSpPr>
        <p:spPr>
          <a:xfrm>
            <a:off x="1416293" y="541814"/>
            <a:ext cx="7451260" cy="1158009"/>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l-GR" sz="2800" b="1" dirty="0" err="1">
                <a:solidFill>
                  <a:schemeClr val="bg1"/>
                </a:solidFill>
                <a:latin typeface="Century Gothic" charset="0"/>
                <a:ea typeface="Century Gothic" charset="0"/>
                <a:cs typeface="Century Gothic" charset="0"/>
              </a:rPr>
              <a:t>Σ</a:t>
            </a:r>
            <a:r>
              <a:rPr lang="el-GR" sz="2800" b="1" dirty="0" err="1" smtClean="0">
                <a:solidFill>
                  <a:schemeClr val="bg1"/>
                </a:solidFill>
                <a:latin typeface="Century Gothic" charset="0"/>
                <a:ea typeface="Century Gothic" charset="0"/>
                <a:cs typeface="Century Gothic" charset="0"/>
              </a:rPr>
              <a:t>υµπληρώµατα</a:t>
            </a:r>
            <a:r>
              <a:rPr lang="el-GR" sz="2800" b="1" dirty="0">
                <a:solidFill>
                  <a:schemeClr val="bg1"/>
                </a:solidFill>
                <a:latin typeface="Century Gothic" charset="0"/>
                <a:ea typeface="Century Gothic" charset="0"/>
                <a:cs typeface="Century Gothic" charset="0"/>
              </a:rPr>
              <a:t>	-	</a:t>
            </a:r>
            <a:r>
              <a:rPr lang="el-GR" sz="2800" b="1" dirty="0" err="1">
                <a:solidFill>
                  <a:schemeClr val="bg1"/>
                </a:solidFill>
                <a:latin typeface="Century Gothic" charset="0"/>
                <a:ea typeface="Century Gothic" charset="0"/>
                <a:cs typeface="Century Gothic" charset="0"/>
              </a:rPr>
              <a:t>Έµµεση</a:t>
            </a:r>
            <a:r>
              <a:rPr lang="el-GR" sz="2800" b="1" dirty="0">
                <a:solidFill>
                  <a:schemeClr val="bg1"/>
                </a:solidFill>
                <a:latin typeface="Century Gothic" charset="0"/>
                <a:ea typeface="Century Gothic" charset="0"/>
                <a:cs typeface="Century Gothic" charset="0"/>
              </a:rPr>
              <a:t> βελτίωση της  αθλητικής απόδοσης</a:t>
            </a:r>
            <a:endParaRPr lang="en-US" sz="2800" b="1" dirty="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endParaRPr>
          </a:p>
        </p:txBody>
      </p:sp>
      <p:sp>
        <p:nvSpPr>
          <p:cNvPr id="44" name="Hexagon 43"/>
          <p:cNvSpPr/>
          <p:nvPr/>
        </p:nvSpPr>
        <p:spPr>
          <a:xfrm rot="5400000">
            <a:off x="164427" y="594598"/>
            <a:ext cx="1258974" cy="1085320"/>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a:stCxn id="44" idx="0"/>
            <a:endCxn id="74" idx="4"/>
          </p:cNvCxnSpPr>
          <p:nvPr/>
        </p:nvCxnSpPr>
        <p:spPr>
          <a:xfrm>
            <a:off x="793914" y="1766745"/>
            <a:ext cx="12355" cy="2970242"/>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677315" y="1892353"/>
            <a:ext cx="226067" cy="221946"/>
            <a:chOff x="-592330" y="2935981"/>
            <a:chExt cx="317878" cy="317878"/>
          </a:xfrm>
        </p:grpSpPr>
        <p:sp>
          <p:nvSpPr>
            <p:cNvPr id="51" name="Oval 50"/>
            <p:cNvSpPr/>
            <p:nvPr/>
          </p:nvSpPr>
          <p:spPr>
            <a:xfrm>
              <a:off x="-592330" y="2935981"/>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pic>
        <p:nvPicPr>
          <p:cNvPr id="108" name="Picture 10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4192" y="822725"/>
            <a:ext cx="665987" cy="693184"/>
          </a:xfrm>
          <a:prstGeom prst="rect">
            <a:avLst/>
          </a:prstGeom>
        </p:spPr>
      </p:pic>
      <p:cxnSp>
        <p:nvCxnSpPr>
          <p:cNvPr id="109" name="Straight Connector 108"/>
          <p:cNvCxnSpPr/>
          <p:nvPr/>
        </p:nvCxnSpPr>
        <p:spPr>
          <a:xfrm>
            <a:off x="0" y="5126567"/>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15012" y="20886"/>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sp>
        <p:nvSpPr>
          <p:cNvPr id="28" name="object 3"/>
          <p:cNvSpPr txBox="1"/>
          <p:nvPr/>
        </p:nvSpPr>
        <p:spPr>
          <a:xfrm>
            <a:off x="723443" y="1858513"/>
            <a:ext cx="6414328" cy="2898870"/>
          </a:xfrm>
          <a:prstGeom prst="rect">
            <a:avLst/>
          </a:prstGeom>
          <a:ln>
            <a:noFill/>
          </a:ln>
        </p:spPr>
        <p:txBody>
          <a:bodyPr vert="horz" wrap="square" lIns="0" tIns="51435" rIns="0" bIns="0" rtlCol="0">
            <a:spAutoFit/>
          </a:bodyPr>
          <a:lstStyle/>
          <a:p>
            <a:pPr indent="-274320">
              <a:spcBef>
                <a:spcPts val="295"/>
              </a:spcBef>
              <a:buClr>
                <a:srgbClr val="D16349"/>
              </a:buClr>
              <a:buSzPct val="85416"/>
              <a:buFont typeface="Arial"/>
              <a:buChar char=""/>
              <a:tabLst>
                <a:tab pos="286385" algn="l"/>
                <a:tab pos="287020" algn="l"/>
              </a:tabLst>
            </a:pPr>
            <a:r>
              <a:rPr sz="1600" dirty="0" err="1" smtClean="0">
                <a:solidFill>
                  <a:schemeClr val="bg1"/>
                </a:solidFill>
                <a:latin typeface="Century Gothic" charset="0"/>
                <a:ea typeface="Century Gothic" charset="0"/>
                <a:cs typeface="Century Gothic" charset="0"/>
              </a:rPr>
              <a:t>Βιτ</a:t>
            </a:r>
            <a:r>
              <a:rPr sz="1600" dirty="0" smtClean="0">
                <a:solidFill>
                  <a:schemeClr val="bg1"/>
                </a:solidFill>
                <a:latin typeface="Century Gothic" charset="0"/>
                <a:ea typeface="Century Gothic" charset="0"/>
                <a:cs typeface="Century Gothic" charset="0"/>
              </a:rPr>
              <a:t>αµίνες </a:t>
            </a:r>
            <a:r>
              <a:rPr sz="1600" dirty="0">
                <a:solidFill>
                  <a:schemeClr val="bg1"/>
                </a:solidFill>
                <a:latin typeface="Century Gothic" charset="0"/>
                <a:ea typeface="Century Gothic" charset="0"/>
                <a:cs typeface="Century Gothic" charset="0"/>
              </a:rPr>
              <a:t>D, Ε, </a:t>
            </a:r>
            <a:r>
              <a:rPr sz="1600" dirty="0">
                <a:solidFill>
                  <a:srgbClr val="FF0000"/>
                </a:solidFill>
                <a:latin typeface="Century Gothic" charset="0"/>
                <a:ea typeface="Century Gothic" charset="0"/>
                <a:cs typeface="Century Gothic" charset="0"/>
              </a:rPr>
              <a:t>C</a:t>
            </a:r>
          </a:p>
          <a:p>
            <a:pPr indent="-274320">
              <a:spcBef>
                <a:spcPts val="280"/>
              </a:spcBef>
              <a:buClr>
                <a:srgbClr val="D16349"/>
              </a:buClr>
              <a:buSzPct val="85416"/>
              <a:buFont typeface="Arial"/>
              <a:buChar char=""/>
              <a:tabLst>
                <a:tab pos="286385" algn="l"/>
                <a:tab pos="287020" algn="l"/>
              </a:tabLst>
            </a:pPr>
            <a:r>
              <a:rPr sz="1600" dirty="0">
                <a:solidFill>
                  <a:schemeClr val="bg1"/>
                </a:solidFill>
                <a:latin typeface="Century Gothic" charset="0"/>
                <a:ea typeface="Century Gothic" charset="0"/>
                <a:cs typeface="Century Gothic" charset="0"/>
              </a:rPr>
              <a:t>CHO</a:t>
            </a:r>
          </a:p>
          <a:p>
            <a:pPr indent="-274320">
              <a:spcBef>
                <a:spcPts val="280"/>
              </a:spcBef>
              <a:buClr>
                <a:srgbClr val="D16349"/>
              </a:buClr>
              <a:buSzPct val="85416"/>
              <a:buFont typeface="Arial"/>
              <a:buChar char=""/>
              <a:tabLst>
                <a:tab pos="286385" algn="l"/>
                <a:tab pos="287020" algn="l"/>
              </a:tabLst>
            </a:pPr>
            <a:r>
              <a:rPr sz="1600" dirty="0">
                <a:solidFill>
                  <a:srgbClr val="FF0000"/>
                </a:solidFill>
                <a:latin typeface="Century Gothic" charset="0"/>
                <a:ea typeface="Century Gothic" charset="0"/>
                <a:cs typeface="Century Gothic" charset="0"/>
              </a:rPr>
              <a:t>Ζn</a:t>
            </a:r>
          </a:p>
          <a:p>
            <a:pPr indent="-274320">
              <a:spcBef>
                <a:spcPts val="380"/>
              </a:spcBef>
              <a:buClr>
                <a:srgbClr val="D16349"/>
              </a:buClr>
              <a:buSzPct val="85416"/>
              <a:buFont typeface="Arial"/>
              <a:buChar char=""/>
              <a:tabLst>
                <a:tab pos="286385" algn="l"/>
                <a:tab pos="287020" algn="l"/>
              </a:tabLst>
            </a:pPr>
            <a:r>
              <a:rPr sz="1600" dirty="0">
                <a:solidFill>
                  <a:schemeClr val="bg1"/>
                </a:solidFill>
                <a:latin typeface="Century Gothic" charset="0"/>
                <a:ea typeface="Century Gothic" charset="0"/>
                <a:cs typeface="Century Gothic" charset="0"/>
              </a:rPr>
              <a:t>ω-3 λιπαρά οξέα</a:t>
            </a:r>
          </a:p>
          <a:p>
            <a:pPr indent="-274320">
              <a:spcBef>
                <a:spcPts val="280"/>
              </a:spcBef>
              <a:buClr>
                <a:srgbClr val="D16349"/>
              </a:buClr>
              <a:buSzPct val="85416"/>
              <a:buFont typeface="Arial"/>
              <a:buChar char=""/>
              <a:tabLst>
                <a:tab pos="286385" algn="l"/>
                <a:tab pos="287020" algn="l"/>
              </a:tabLst>
            </a:pPr>
            <a:r>
              <a:rPr sz="1600" dirty="0">
                <a:solidFill>
                  <a:schemeClr val="bg1"/>
                </a:solidFill>
                <a:latin typeface="Century Gothic" charset="0"/>
                <a:ea typeface="Century Gothic" charset="0"/>
                <a:cs typeface="Century Gothic" charset="0"/>
              </a:rPr>
              <a:t>Πολυφαινόλες</a:t>
            </a:r>
          </a:p>
          <a:p>
            <a:pPr indent="-274320">
              <a:spcBef>
                <a:spcPts val="280"/>
              </a:spcBef>
              <a:buClr>
                <a:srgbClr val="D16349"/>
              </a:buClr>
              <a:buSzPct val="85416"/>
              <a:buFont typeface="Arial"/>
              <a:buChar char=""/>
              <a:tabLst>
                <a:tab pos="286385" algn="l"/>
                <a:tab pos="287020" algn="l"/>
              </a:tabLst>
            </a:pPr>
            <a:r>
              <a:rPr sz="1600" dirty="0">
                <a:solidFill>
                  <a:schemeClr val="bg1"/>
                </a:solidFill>
                <a:latin typeface="Century Gothic" charset="0"/>
                <a:ea typeface="Century Gothic" charset="0"/>
                <a:cs typeface="Century Gothic" charset="0"/>
              </a:rPr>
              <a:t>β-γλυκάνη</a:t>
            </a:r>
          </a:p>
          <a:p>
            <a:pPr indent="-274320">
              <a:spcBef>
                <a:spcPts val="380"/>
              </a:spcBef>
              <a:buClr>
                <a:srgbClr val="D16349"/>
              </a:buClr>
              <a:buSzPct val="85416"/>
              <a:buFont typeface="Arial"/>
              <a:buChar char=""/>
              <a:tabLst>
                <a:tab pos="286385" algn="l"/>
                <a:tab pos="287020" algn="l"/>
              </a:tabLst>
            </a:pPr>
            <a:r>
              <a:rPr sz="1600" dirty="0">
                <a:solidFill>
                  <a:schemeClr val="bg1"/>
                </a:solidFill>
                <a:latin typeface="Century Gothic" charset="0"/>
                <a:ea typeface="Century Gothic" charset="0"/>
                <a:cs typeface="Century Gothic" charset="0"/>
              </a:rPr>
              <a:t>Γλουταµίνη</a:t>
            </a:r>
          </a:p>
          <a:p>
            <a:pPr indent="-274320">
              <a:spcBef>
                <a:spcPts val="280"/>
              </a:spcBef>
              <a:buClr>
                <a:srgbClr val="D16349"/>
              </a:buClr>
              <a:buSzPct val="85416"/>
              <a:buFont typeface="Arial"/>
              <a:buChar char=""/>
              <a:tabLst>
                <a:tab pos="286385" algn="l"/>
                <a:tab pos="287020" algn="l"/>
              </a:tabLst>
            </a:pPr>
            <a:r>
              <a:rPr sz="1600" dirty="0">
                <a:solidFill>
                  <a:srgbClr val="FF0000"/>
                </a:solidFill>
                <a:latin typeface="Century Gothic" charset="0"/>
                <a:ea typeface="Century Gothic" charset="0"/>
                <a:cs typeface="Century Gothic" charset="0"/>
              </a:rPr>
              <a:t>Προβιοτικά</a:t>
            </a:r>
          </a:p>
          <a:p>
            <a:pPr indent="-274320">
              <a:spcBef>
                <a:spcPts val="280"/>
              </a:spcBef>
              <a:buClr>
                <a:srgbClr val="D16349"/>
              </a:buClr>
              <a:buSzPct val="85416"/>
              <a:buFont typeface="Arial"/>
              <a:buChar char=""/>
              <a:tabLst>
                <a:tab pos="286385" algn="l"/>
                <a:tab pos="287020" algn="l"/>
              </a:tabLst>
            </a:pPr>
            <a:r>
              <a:rPr sz="1600" dirty="0">
                <a:solidFill>
                  <a:schemeClr val="bg1"/>
                </a:solidFill>
                <a:latin typeface="Century Gothic" charset="0"/>
                <a:ea typeface="Century Gothic" charset="0"/>
                <a:cs typeface="Century Gothic" charset="0"/>
              </a:rPr>
              <a:t>Καφείνη</a:t>
            </a:r>
          </a:p>
          <a:p>
            <a:pPr indent="-274320">
              <a:spcBef>
                <a:spcPts val="380"/>
              </a:spcBef>
              <a:buClr>
                <a:srgbClr val="D16349"/>
              </a:buClr>
              <a:buSzPct val="85416"/>
              <a:buFont typeface="Arial"/>
              <a:buChar char=""/>
              <a:tabLst>
                <a:tab pos="286385" algn="l"/>
                <a:tab pos="287020" algn="l"/>
              </a:tabLst>
            </a:pPr>
            <a:r>
              <a:rPr sz="1600" dirty="0">
                <a:solidFill>
                  <a:schemeClr val="bg1"/>
                </a:solidFill>
                <a:latin typeface="Century Gothic" charset="0"/>
                <a:ea typeface="Century Gothic" charset="0"/>
                <a:cs typeface="Century Gothic" charset="0"/>
              </a:rPr>
              <a:t>Πρωτόγαλα αγελάδας</a:t>
            </a:r>
          </a:p>
        </p:txBody>
      </p:sp>
      <p:grpSp>
        <p:nvGrpSpPr>
          <p:cNvPr id="29" name="Group 49"/>
          <p:cNvGrpSpPr/>
          <p:nvPr/>
        </p:nvGrpSpPr>
        <p:grpSpPr>
          <a:xfrm>
            <a:off x="679587" y="2194881"/>
            <a:ext cx="226067" cy="221946"/>
            <a:chOff x="-592330" y="2994622"/>
            <a:chExt cx="317878" cy="317878"/>
          </a:xfrm>
        </p:grpSpPr>
        <p:sp>
          <p:nvSpPr>
            <p:cNvPr id="30"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2" name="Group 49"/>
          <p:cNvGrpSpPr/>
          <p:nvPr/>
        </p:nvGrpSpPr>
        <p:grpSpPr>
          <a:xfrm>
            <a:off x="679587" y="2495137"/>
            <a:ext cx="226067" cy="221946"/>
            <a:chOff x="-592330" y="2994622"/>
            <a:chExt cx="317878" cy="317878"/>
          </a:xfrm>
        </p:grpSpPr>
        <p:sp>
          <p:nvSpPr>
            <p:cNvPr id="33"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5" name="Group 49"/>
          <p:cNvGrpSpPr/>
          <p:nvPr/>
        </p:nvGrpSpPr>
        <p:grpSpPr>
          <a:xfrm>
            <a:off x="679587" y="2754449"/>
            <a:ext cx="226067" cy="221946"/>
            <a:chOff x="-592330" y="2994622"/>
            <a:chExt cx="317878" cy="317878"/>
          </a:xfrm>
        </p:grpSpPr>
        <p:sp>
          <p:nvSpPr>
            <p:cNvPr id="36"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9" name="Group 49"/>
          <p:cNvGrpSpPr/>
          <p:nvPr/>
        </p:nvGrpSpPr>
        <p:grpSpPr>
          <a:xfrm>
            <a:off x="679587" y="3013761"/>
            <a:ext cx="226067" cy="221946"/>
            <a:chOff x="-592330" y="2994622"/>
            <a:chExt cx="317878" cy="317878"/>
          </a:xfrm>
        </p:grpSpPr>
        <p:sp>
          <p:nvSpPr>
            <p:cNvPr id="40"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5" name="Group 49"/>
          <p:cNvGrpSpPr/>
          <p:nvPr/>
        </p:nvGrpSpPr>
        <p:grpSpPr>
          <a:xfrm>
            <a:off x="679587" y="3286721"/>
            <a:ext cx="226067" cy="221946"/>
            <a:chOff x="-592330" y="2994622"/>
            <a:chExt cx="317878" cy="317878"/>
          </a:xfrm>
        </p:grpSpPr>
        <p:sp>
          <p:nvSpPr>
            <p:cNvPr id="46"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8" name="Group 49"/>
          <p:cNvGrpSpPr/>
          <p:nvPr/>
        </p:nvGrpSpPr>
        <p:grpSpPr>
          <a:xfrm>
            <a:off x="693235" y="3600625"/>
            <a:ext cx="226067" cy="221946"/>
            <a:chOff x="-592330" y="2994622"/>
            <a:chExt cx="317878" cy="317878"/>
          </a:xfrm>
        </p:grpSpPr>
        <p:sp>
          <p:nvSpPr>
            <p:cNvPr id="62"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4" name="Group 49"/>
          <p:cNvGrpSpPr/>
          <p:nvPr/>
        </p:nvGrpSpPr>
        <p:grpSpPr>
          <a:xfrm>
            <a:off x="693235" y="3873585"/>
            <a:ext cx="226067" cy="221946"/>
            <a:chOff x="-592330" y="2994622"/>
            <a:chExt cx="317878" cy="317878"/>
          </a:xfrm>
        </p:grpSpPr>
        <p:sp>
          <p:nvSpPr>
            <p:cNvPr id="68"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0" name="Group 49"/>
          <p:cNvGrpSpPr/>
          <p:nvPr/>
        </p:nvGrpSpPr>
        <p:grpSpPr>
          <a:xfrm>
            <a:off x="693235" y="4214785"/>
            <a:ext cx="226067" cy="221946"/>
            <a:chOff x="-592330" y="2994622"/>
            <a:chExt cx="317878" cy="317878"/>
          </a:xfrm>
        </p:grpSpPr>
        <p:sp>
          <p:nvSpPr>
            <p:cNvPr id="71"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49"/>
          <p:cNvGrpSpPr/>
          <p:nvPr/>
        </p:nvGrpSpPr>
        <p:grpSpPr>
          <a:xfrm>
            <a:off x="693235" y="4515041"/>
            <a:ext cx="226067" cy="221946"/>
            <a:chOff x="-592330" y="2994622"/>
            <a:chExt cx="317878" cy="317878"/>
          </a:xfrm>
        </p:grpSpPr>
        <p:sp>
          <p:nvSpPr>
            <p:cNvPr id="74"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11958312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9" y="1510213"/>
            <a:ext cx="4445986" cy="359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32" name="Rectangle 31"/>
          <p:cNvSpPr/>
          <p:nvPr/>
        </p:nvSpPr>
        <p:spPr>
          <a:xfrm flipH="1">
            <a:off x="4889694" y="1874030"/>
            <a:ext cx="1576735" cy="584775"/>
          </a:xfrm>
          <a:prstGeom prst="rect">
            <a:avLst/>
          </a:prstGeom>
        </p:spPr>
        <p:txBody>
          <a:bodyPr wrap="square">
            <a:spAutoFit/>
          </a:bodyPr>
          <a:lstStyle/>
          <a:p>
            <a:r>
              <a:rPr lang="el-GR" sz="1600" dirty="0" smtClean="0">
                <a:solidFill>
                  <a:schemeClr val="bg1"/>
                </a:solidFill>
                <a:latin typeface="Century Gothic" charset="0"/>
                <a:ea typeface="Century Gothic" charset="0"/>
                <a:cs typeface="Century Gothic" charset="0"/>
              </a:rPr>
              <a:t>Μυϊκός κάματος</a:t>
            </a:r>
            <a:endParaRPr lang="en-US" sz="1600" dirty="0">
              <a:solidFill>
                <a:schemeClr val="bg1"/>
              </a:solidFill>
              <a:latin typeface="Century Gothic" charset="0"/>
              <a:ea typeface="Century Gothic" charset="0"/>
              <a:cs typeface="Century Gothic" charset="0"/>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flipH="1">
            <a:off x="7155400" y="1874030"/>
            <a:ext cx="1501090"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Αφυδάτωση</a:t>
            </a:r>
            <a:endParaRPr lang="en-US" sz="1600" dirty="0">
              <a:solidFill>
                <a:schemeClr val="bg1"/>
              </a:solidFill>
              <a:latin typeface="Century Gothic" charset="0"/>
              <a:ea typeface="Century Gothic" charset="0"/>
              <a:cs typeface="Century Gothic" charset="0"/>
            </a:endParaRPr>
          </a:p>
        </p:txBody>
      </p:sp>
      <p:sp>
        <p:nvSpPr>
          <p:cNvPr id="47" name="Rectangle 46"/>
          <p:cNvSpPr/>
          <p:nvPr/>
        </p:nvSpPr>
        <p:spPr>
          <a:xfrm flipH="1">
            <a:off x="5147287" y="3809424"/>
            <a:ext cx="1410296"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Περιβάλλον</a:t>
            </a:r>
            <a:endParaRPr lang="en-US" sz="1600" dirty="0">
              <a:solidFill>
                <a:schemeClr val="bg1"/>
              </a:solidFill>
              <a:latin typeface="Century Gothic" charset="0"/>
              <a:ea typeface="Century Gothic" charset="0"/>
              <a:cs typeface="Century Gothic" charset="0"/>
            </a:endParaRPr>
          </a:p>
        </p:txBody>
      </p:sp>
      <p:sp>
        <p:nvSpPr>
          <p:cNvPr id="48" name="Rectangle 47"/>
          <p:cNvSpPr/>
          <p:nvPr/>
        </p:nvSpPr>
        <p:spPr>
          <a:xfrm flipH="1">
            <a:off x="7149291" y="3563202"/>
            <a:ext cx="1697825" cy="584775"/>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Ισορροπία ηλεκτρολυτών </a:t>
            </a:r>
            <a:endParaRPr lang="en-US" sz="1600" dirty="0">
              <a:solidFill>
                <a:schemeClr val="bg1"/>
              </a:solidFill>
              <a:latin typeface="Century Gothic" charset="0"/>
              <a:ea typeface="Century Gothic" charset="0"/>
              <a:cs typeface="Century Gothic" charset="0"/>
            </a:endParaRPr>
          </a:p>
        </p:txBody>
      </p:sp>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Β </a:t>
            </a:r>
            <a:r>
              <a:rPr lang="el-GR" sz="2400" b="1" dirty="0" err="1">
                <a:solidFill>
                  <a:schemeClr val="bg1"/>
                </a:solidFill>
                <a:latin typeface="Century Gothic" charset="0"/>
                <a:ea typeface="Century Gothic" charset="0"/>
                <a:cs typeface="Century Gothic" charset="0"/>
              </a:rPr>
              <a:t>Α</a:t>
            </a:r>
            <a:r>
              <a:rPr lang="el-GR" sz="2400" b="1" dirty="0" err="1" smtClean="0">
                <a:solidFill>
                  <a:schemeClr val="bg1"/>
                </a:solidFill>
                <a:latin typeface="Century Gothic" charset="0"/>
                <a:ea typeface="Century Gothic" charset="0"/>
                <a:cs typeface="Century Gothic" charset="0"/>
              </a:rPr>
              <a:t>λανίνη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295" y="1510213"/>
            <a:ext cx="4564963" cy="355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1"/>
          <p:cNvSpPr/>
          <p:nvPr/>
        </p:nvSpPr>
        <p:spPr>
          <a:xfrm rot="16200000" flipH="1">
            <a:off x="2668401" y="3284396"/>
            <a:ext cx="3672488"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Tree>
    <p:extLst>
      <p:ext uri="{BB962C8B-B14F-4D97-AF65-F5344CB8AC3E}">
        <p14:creationId xmlns:p14="http://schemas.microsoft.com/office/powerpoint/2010/main" val="41407535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2" y="1521109"/>
            <a:ext cx="9143258"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7907" y="-37488"/>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830997"/>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β-</a:t>
            </a:r>
            <a:r>
              <a:rPr lang="el-GR" sz="2400" b="1" dirty="0" err="1" smtClean="0">
                <a:solidFill>
                  <a:schemeClr val="bg1"/>
                </a:solidFill>
                <a:latin typeface="Century Gothic" charset="0"/>
                <a:ea typeface="Century Gothic" charset="0"/>
                <a:cs typeface="Century Gothic" charset="0"/>
              </a:rPr>
              <a:t>υδροξυ</a:t>
            </a:r>
            <a:r>
              <a:rPr lang="el-GR" sz="2400" b="1" dirty="0" smtClean="0">
                <a:solidFill>
                  <a:schemeClr val="bg1"/>
                </a:solidFill>
                <a:latin typeface="Century Gothic" charset="0"/>
                <a:ea typeface="Century Gothic" charset="0"/>
                <a:cs typeface="Century Gothic" charset="0"/>
              </a:rPr>
              <a:t> </a:t>
            </a:r>
            <a:r>
              <a:rPr lang="el-GR" sz="2400" b="1" dirty="0">
                <a:solidFill>
                  <a:schemeClr val="bg1"/>
                </a:solidFill>
                <a:latin typeface="Century Gothic" charset="0"/>
                <a:ea typeface="Century Gothic" charset="0"/>
                <a:cs typeface="Century Gothic" charset="0"/>
              </a:rPr>
              <a:t>β-</a:t>
            </a:r>
            <a:r>
              <a:rPr lang="el-GR" sz="2400" b="1" dirty="0" err="1">
                <a:solidFill>
                  <a:schemeClr val="bg1"/>
                </a:solidFill>
                <a:latin typeface="Century Gothic" charset="0"/>
                <a:ea typeface="Century Gothic" charset="0"/>
                <a:cs typeface="Century Gothic" charset="0"/>
              </a:rPr>
              <a:t>μεθυλοβουτυρικό</a:t>
            </a:r>
            <a:r>
              <a:rPr lang="el-GR" sz="2400" b="1" dirty="0">
                <a:solidFill>
                  <a:schemeClr val="bg1"/>
                </a:solidFill>
                <a:latin typeface="Century Gothic" charset="0"/>
                <a:ea typeface="Century Gothic" charset="0"/>
                <a:cs typeface="Century Gothic" charset="0"/>
              </a:rPr>
              <a:t> </a:t>
            </a:r>
            <a:r>
              <a:rPr lang="el-GR" sz="2400" b="1" dirty="0" smtClean="0">
                <a:solidFill>
                  <a:schemeClr val="bg1"/>
                </a:solidFill>
                <a:latin typeface="Century Gothic" charset="0"/>
                <a:ea typeface="Century Gothic" charset="0"/>
                <a:cs typeface="Century Gothic" charset="0"/>
              </a:rPr>
              <a:t>οξύ ή ΗΜΒ</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39497" y="1121891"/>
            <a:ext cx="18949" cy="299940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2038678"/>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2559574"/>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14897" y="3899350"/>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3" name="1 - Τίτλος"/>
          <p:cNvSpPr txBox="1">
            <a:spLocks/>
          </p:cNvSpPr>
          <p:nvPr/>
        </p:nvSpPr>
        <p:spPr>
          <a:xfrm>
            <a:off x="2506425" y="123332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grpSp>
        <p:nvGrpSpPr>
          <p:cNvPr id="44" name="Group 64"/>
          <p:cNvGrpSpPr/>
          <p:nvPr/>
        </p:nvGrpSpPr>
        <p:grpSpPr>
          <a:xfrm>
            <a:off x="418055" y="3148883"/>
            <a:ext cx="249200" cy="221946"/>
            <a:chOff x="-592330" y="2994622"/>
            <a:chExt cx="317878" cy="317878"/>
          </a:xfrm>
        </p:grpSpPr>
        <p:sp>
          <p:nvSpPr>
            <p:cNvPr id="45"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816016" y="1956790"/>
            <a:ext cx="7062716" cy="2308324"/>
          </a:xfrm>
          <a:prstGeom prst="rect">
            <a:avLst/>
          </a:prstGeom>
        </p:spPr>
        <p:txBody>
          <a:bodyPr wrap="square">
            <a:spAutoFit/>
          </a:bodyPr>
          <a:lstStyle/>
          <a:p>
            <a:pPr algn="just"/>
            <a:r>
              <a:rPr lang="el-GR" b="1" dirty="0">
                <a:solidFill>
                  <a:schemeClr val="bg1"/>
                </a:solidFill>
              </a:rPr>
              <a:t>Προϊόν του βασικού </a:t>
            </a:r>
            <a:r>
              <a:rPr lang="el-GR" b="1" dirty="0" err="1">
                <a:solidFill>
                  <a:schemeClr val="bg1"/>
                </a:solidFill>
              </a:rPr>
              <a:t>αμινοξέος</a:t>
            </a:r>
            <a:r>
              <a:rPr lang="el-GR" b="1" dirty="0">
                <a:solidFill>
                  <a:schemeClr val="bg1"/>
                </a:solidFill>
              </a:rPr>
              <a:t> </a:t>
            </a:r>
            <a:r>
              <a:rPr lang="el-GR" b="1" dirty="0" err="1">
                <a:solidFill>
                  <a:schemeClr val="bg1"/>
                </a:solidFill>
              </a:rPr>
              <a:t>λευκίνη</a:t>
            </a:r>
            <a:endParaRPr lang="el-GR" b="1" dirty="0">
              <a:solidFill>
                <a:schemeClr val="bg1"/>
              </a:solidFill>
            </a:endParaRPr>
          </a:p>
          <a:p>
            <a:pPr algn="just"/>
            <a:endParaRPr lang="el-GR" b="1" dirty="0">
              <a:solidFill>
                <a:schemeClr val="bg1"/>
              </a:solidFill>
            </a:endParaRPr>
          </a:p>
          <a:p>
            <a:pPr algn="just"/>
            <a:r>
              <a:rPr lang="el-GR" b="1" dirty="0" err="1">
                <a:solidFill>
                  <a:schemeClr val="bg1"/>
                </a:solidFill>
              </a:rPr>
              <a:t>Αντικαταβολικός</a:t>
            </a:r>
            <a:r>
              <a:rPr lang="el-GR" b="1" dirty="0">
                <a:solidFill>
                  <a:schemeClr val="bg1"/>
                </a:solidFill>
              </a:rPr>
              <a:t> παράγοντας</a:t>
            </a:r>
          </a:p>
          <a:p>
            <a:pPr algn="just"/>
            <a:endParaRPr lang="el-GR" b="1" dirty="0">
              <a:solidFill>
                <a:schemeClr val="bg1"/>
              </a:solidFill>
            </a:endParaRPr>
          </a:p>
          <a:p>
            <a:pPr algn="just"/>
            <a:r>
              <a:rPr lang="el-GR" b="1" dirty="0">
                <a:solidFill>
                  <a:schemeClr val="bg1"/>
                </a:solidFill>
              </a:rPr>
              <a:t>↓ τον πρωτεϊνικό καταβολισμό και την κυτταρική βλάβη σε υψηλής έντασης άσκηση.</a:t>
            </a:r>
          </a:p>
          <a:p>
            <a:pPr algn="just"/>
            <a:endParaRPr lang="el-GR" b="1" dirty="0">
              <a:solidFill>
                <a:schemeClr val="bg1"/>
              </a:solidFill>
            </a:endParaRPr>
          </a:p>
          <a:p>
            <a:pPr algn="just"/>
            <a:r>
              <a:rPr lang="el-GR" b="1" dirty="0">
                <a:solidFill>
                  <a:schemeClr val="bg1"/>
                </a:solidFill>
              </a:rPr>
              <a:t>3 </a:t>
            </a:r>
            <a:r>
              <a:rPr lang="el-GR" b="1" dirty="0" err="1">
                <a:solidFill>
                  <a:schemeClr val="bg1"/>
                </a:solidFill>
              </a:rPr>
              <a:t>γρ</a:t>
            </a:r>
            <a:r>
              <a:rPr lang="el-GR" b="1" dirty="0">
                <a:solidFill>
                  <a:schemeClr val="bg1"/>
                </a:solidFill>
              </a:rPr>
              <a:t>/ημέρα σε 3 δόσεις του 1 </a:t>
            </a:r>
            <a:r>
              <a:rPr lang="el-GR" b="1" dirty="0" err="1">
                <a:solidFill>
                  <a:schemeClr val="bg1"/>
                </a:solidFill>
              </a:rPr>
              <a:t>γρ</a:t>
            </a:r>
            <a:r>
              <a:rPr lang="el-GR" b="1" dirty="0">
                <a:solidFill>
                  <a:schemeClr val="bg1"/>
                </a:solidFill>
              </a:rPr>
              <a:t>.</a:t>
            </a:r>
            <a:endParaRPr lang="el-GR" b="1" dirty="0">
              <a:solidFill>
                <a:schemeClr val="bg1"/>
              </a:solidFill>
            </a:endParaRPr>
          </a:p>
        </p:txBody>
      </p:sp>
    </p:spTree>
    <p:extLst>
      <p:ext uri="{BB962C8B-B14F-4D97-AF65-F5344CB8AC3E}">
        <p14:creationId xmlns:p14="http://schemas.microsoft.com/office/powerpoint/2010/main" val="29755848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2" y="1521109"/>
            <a:ext cx="9143258"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7907" y="-37488"/>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39497" y="1121891"/>
            <a:ext cx="18949" cy="339519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2038678"/>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64"/>
          <p:cNvGrpSpPr/>
          <p:nvPr/>
        </p:nvGrpSpPr>
        <p:grpSpPr>
          <a:xfrm>
            <a:off x="414897" y="4295142"/>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3" name="1 - Τίτλος"/>
          <p:cNvSpPr txBox="1">
            <a:spLocks/>
          </p:cNvSpPr>
          <p:nvPr/>
        </p:nvSpPr>
        <p:spPr>
          <a:xfrm>
            <a:off x="2506425" y="123332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grpSp>
        <p:nvGrpSpPr>
          <p:cNvPr id="44" name="Group 64"/>
          <p:cNvGrpSpPr/>
          <p:nvPr/>
        </p:nvGrpSpPr>
        <p:grpSpPr>
          <a:xfrm>
            <a:off x="418055" y="3312659"/>
            <a:ext cx="249200" cy="221946"/>
            <a:chOff x="-592330" y="2994622"/>
            <a:chExt cx="317878" cy="317878"/>
          </a:xfrm>
        </p:grpSpPr>
        <p:sp>
          <p:nvSpPr>
            <p:cNvPr id="45"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2" name="Ορθογώνιο 1"/>
          <p:cNvSpPr/>
          <p:nvPr/>
        </p:nvSpPr>
        <p:spPr>
          <a:xfrm>
            <a:off x="839247" y="1971586"/>
            <a:ext cx="7567773" cy="646331"/>
          </a:xfrm>
          <a:prstGeom prst="rect">
            <a:avLst/>
          </a:prstGeom>
        </p:spPr>
        <p:txBody>
          <a:bodyPr wrap="square">
            <a:spAutoFit/>
          </a:bodyPr>
          <a:lstStyle/>
          <a:p>
            <a:r>
              <a:rPr lang="el-GR" b="1" dirty="0">
                <a:solidFill>
                  <a:schemeClr val="bg1"/>
                </a:solidFill>
              </a:rPr>
              <a:t>↓ το πρωτεϊνικό καταβολισμό, ενισχύουν το μέγεθος των μυών και την δύναμη, προωθούν την ↓ λίπους, μετριάζουν την μυϊκή βλάβη της άσκησης</a:t>
            </a:r>
          </a:p>
        </p:txBody>
      </p:sp>
      <p:grpSp>
        <p:nvGrpSpPr>
          <p:cNvPr id="35" name="Group 19"/>
          <p:cNvGrpSpPr/>
          <p:nvPr/>
        </p:nvGrpSpPr>
        <p:grpSpPr>
          <a:xfrm>
            <a:off x="-49920" y="2709630"/>
            <a:ext cx="9179376" cy="458758"/>
            <a:chOff x="3179791" y="-679158"/>
            <a:chExt cx="7913950" cy="1329397"/>
          </a:xfrm>
        </p:grpSpPr>
        <p:sp>
          <p:nvSpPr>
            <p:cNvPr id="39"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1 - Τίτλος"/>
          <p:cNvSpPr txBox="1">
            <a:spLocks/>
          </p:cNvSpPr>
          <p:nvPr/>
        </p:nvSpPr>
        <p:spPr>
          <a:xfrm>
            <a:off x="2658825" y="2594297"/>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sp>
        <p:nvSpPr>
          <p:cNvPr id="4" name="Ορθογώνιο 3"/>
          <p:cNvSpPr/>
          <p:nvPr/>
        </p:nvSpPr>
        <p:spPr>
          <a:xfrm>
            <a:off x="673529" y="3243959"/>
            <a:ext cx="8320346" cy="1588127"/>
          </a:xfrm>
          <a:prstGeom prst="rect">
            <a:avLst/>
          </a:prstGeom>
        </p:spPr>
        <p:txBody>
          <a:bodyPr wrap="square">
            <a:spAutoFit/>
          </a:bodyPr>
          <a:lstStyle/>
          <a:p>
            <a:pPr marL="137160" lvl="0" algn="just" defTabSz="914400">
              <a:spcBef>
                <a:spcPct val="20000"/>
              </a:spcBef>
              <a:buClr>
                <a:schemeClr val="tx1">
                  <a:shade val="95000"/>
                </a:schemeClr>
              </a:buClr>
              <a:buSzPct val="65000"/>
              <a:defRPr/>
            </a:pPr>
            <a:r>
              <a:rPr lang="el-GR" b="1" dirty="0">
                <a:solidFill>
                  <a:schemeClr val="bg1"/>
                </a:solidFill>
              </a:rPr>
              <a:t>Αρχικά στάδια προπονητικού προγράμματος/αγύμναστα </a:t>
            </a:r>
            <a:r>
              <a:rPr lang="el-GR" b="1" dirty="0" err="1">
                <a:solidFill>
                  <a:schemeClr val="bg1"/>
                </a:solidFill>
              </a:rPr>
              <a:t>άτομα</a:t>
            </a:r>
            <a:r>
              <a:rPr lang="el-GR" b="1" dirty="0" err="1" smtClean="0">
                <a:solidFill>
                  <a:schemeClr val="bg1"/>
                </a:solidFill>
              </a:rPr>
              <a:t>→</a:t>
            </a:r>
            <a:r>
              <a:rPr lang="el-GR" b="1" dirty="0" smtClean="0">
                <a:solidFill>
                  <a:schemeClr val="bg1"/>
                </a:solidFill>
              </a:rPr>
              <a:t> ↓ </a:t>
            </a:r>
            <a:r>
              <a:rPr lang="el-GR" b="1" dirty="0" err="1">
                <a:solidFill>
                  <a:schemeClr val="bg1"/>
                </a:solidFill>
              </a:rPr>
              <a:t>καταβολικής</a:t>
            </a:r>
            <a:r>
              <a:rPr lang="el-GR" b="1" dirty="0">
                <a:solidFill>
                  <a:schemeClr val="bg1"/>
                </a:solidFill>
              </a:rPr>
              <a:t> απάντησης/ζημιάς</a:t>
            </a:r>
            <a:r>
              <a:rPr lang="el-GR" b="1" dirty="0" smtClean="0">
                <a:solidFill>
                  <a:schemeClr val="bg1"/>
                </a:solidFill>
              </a:rPr>
              <a:t>.</a:t>
            </a:r>
          </a:p>
          <a:p>
            <a:pPr marL="137160" lvl="0" algn="just" defTabSz="914400">
              <a:spcBef>
                <a:spcPct val="20000"/>
              </a:spcBef>
              <a:buClr>
                <a:schemeClr val="tx1">
                  <a:shade val="95000"/>
                </a:schemeClr>
              </a:buClr>
              <a:buSzPct val="65000"/>
              <a:defRPr/>
            </a:pPr>
            <a:endParaRPr lang="el-GR" b="1" dirty="0">
              <a:solidFill>
                <a:schemeClr val="bg1"/>
              </a:solidFill>
            </a:endParaRPr>
          </a:p>
          <a:p>
            <a:pPr marL="137160" lvl="0" algn="just" defTabSz="914400">
              <a:spcBef>
                <a:spcPct val="20000"/>
              </a:spcBef>
              <a:buClr>
                <a:schemeClr val="tx1">
                  <a:shade val="95000"/>
                </a:schemeClr>
              </a:buClr>
              <a:buSzPct val="65000"/>
              <a:defRPr/>
            </a:pPr>
            <a:r>
              <a:rPr lang="el-GR" b="1" dirty="0" smtClean="0">
                <a:solidFill>
                  <a:schemeClr val="bg1"/>
                </a:solidFill>
              </a:rPr>
              <a:t>Μια </a:t>
            </a:r>
            <a:r>
              <a:rPr lang="el-GR" b="1" dirty="0">
                <a:solidFill>
                  <a:schemeClr val="bg1"/>
                </a:solidFill>
              </a:rPr>
              <a:t>μετά-ανάλυση έδειξε μικρή ↑ μυϊκής μάζας και δύναμης σε συνδυασμό με άσκηση αντίστασης (</a:t>
            </a:r>
            <a:r>
              <a:rPr lang="en-US" b="1" dirty="0" err="1">
                <a:solidFill>
                  <a:schemeClr val="bg1"/>
                </a:solidFill>
              </a:rPr>
              <a:t>Decompaz</a:t>
            </a:r>
            <a:r>
              <a:rPr lang="en-US" b="1" dirty="0">
                <a:solidFill>
                  <a:schemeClr val="bg1"/>
                </a:solidFill>
              </a:rPr>
              <a:t>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2003)</a:t>
            </a:r>
            <a:endParaRPr lang="el-GR" b="1" dirty="0">
              <a:solidFill>
                <a:schemeClr val="bg1"/>
              </a:solidFill>
            </a:endParaRPr>
          </a:p>
        </p:txBody>
      </p:sp>
      <p:sp>
        <p:nvSpPr>
          <p:cNvPr id="5" name="Ορθογώνιο 4"/>
          <p:cNvSpPr/>
          <p:nvPr/>
        </p:nvSpPr>
        <p:spPr>
          <a:xfrm>
            <a:off x="2271826" y="190750"/>
            <a:ext cx="6135193" cy="830997"/>
          </a:xfrm>
          <a:prstGeom prst="rect">
            <a:avLst/>
          </a:prstGeom>
        </p:spPr>
        <p:txBody>
          <a:bodyPr wrap="square">
            <a:spAutoFit/>
          </a:bodyPr>
          <a:lstStyle/>
          <a:p>
            <a:pPr algn="ctr"/>
            <a:r>
              <a:rPr lang="el-GR" sz="2400" b="1" dirty="0">
                <a:solidFill>
                  <a:schemeClr val="bg1"/>
                </a:solidFill>
                <a:latin typeface="Century Gothic" charset="0"/>
                <a:ea typeface="Century Gothic" charset="0"/>
                <a:cs typeface="Century Gothic" charset="0"/>
              </a:rPr>
              <a:t>β-</a:t>
            </a:r>
            <a:r>
              <a:rPr lang="el-GR" sz="2400" b="1" dirty="0" err="1">
                <a:solidFill>
                  <a:schemeClr val="bg1"/>
                </a:solidFill>
                <a:latin typeface="Century Gothic" charset="0"/>
                <a:ea typeface="Century Gothic" charset="0"/>
                <a:cs typeface="Century Gothic" charset="0"/>
              </a:rPr>
              <a:t>υδροξυ</a:t>
            </a:r>
            <a:r>
              <a:rPr lang="el-GR" sz="2400" b="1" dirty="0">
                <a:solidFill>
                  <a:schemeClr val="bg1"/>
                </a:solidFill>
                <a:latin typeface="Century Gothic" charset="0"/>
                <a:ea typeface="Century Gothic" charset="0"/>
                <a:cs typeface="Century Gothic" charset="0"/>
              </a:rPr>
              <a:t> β-</a:t>
            </a:r>
            <a:r>
              <a:rPr lang="el-GR" sz="2400" b="1" dirty="0" err="1">
                <a:solidFill>
                  <a:schemeClr val="bg1"/>
                </a:solidFill>
                <a:latin typeface="Century Gothic" charset="0"/>
                <a:ea typeface="Century Gothic" charset="0"/>
                <a:cs typeface="Century Gothic" charset="0"/>
              </a:rPr>
              <a:t>μεθυλοβουτυρικό</a:t>
            </a:r>
            <a:r>
              <a:rPr lang="el-GR" sz="2400" b="1" dirty="0">
                <a:solidFill>
                  <a:schemeClr val="bg1"/>
                </a:solidFill>
                <a:latin typeface="Century Gothic" charset="0"/>
                <a:ea typeface="Century Gothic" charset="0"/>
                <a:cs typeface="Century Gothic" charset="0"/>
              </a:rPr>
              <a:t> οξύ ή ΗΜΒ</a:t>
            </a:r>
            <a:endParaRPr lang="en-US" sz="24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9029783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2" y="1521109"/>
            <a:ext cx="9143258"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7907" y="-37488"/>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β-</a:t>
            </a:r>
            <a:r>
              <a:rPr lang="el-GR" sz="2400" b="1" dirty="0" err="1" smtClean="0">
                <a:solidFill>
                  <a:schemeClr val="bg1"/>
                </a:solidFill>
                <a:latin typeface="Century Gothic" charset="0"/>
                <a:ea typeface="Century Gothic" charset="0"/>
                <a:cs typeface="Century Gothic" charset="0"/>
              </a:rPr>
              <a:t>υδροξυ</a:t>
            </a:r>
            <a:r>
              <a:rPr lang="el-GR" sz="2400" b="1" dirty="0" smtClean="0">
                <a:solidFill>
                  <a:schemeClr val="bg1"/>
                </a:solidFill>
                <a:latin typeface="Century Gothic" charset="0"/>
                <a:ea typeface="Century Gothic" charset="0"/>
                <a:cs typeface="Century Gothic" charset="0"/>
              </a:rPr>
              <a:t> </a:t>
            </a:r>
            <a:r>
              <a:rPr lang="el-GR" sz="2400" b="1" dirty="0">
                <a:solidFill>
                  <a:schemeClr val="bg1"/>
                </a:solidFill>
                <a:latin typeface="Century Gothic" charset="0"/>
                <a:ea typeface="Century Gothic" charset="0"/>
                <a:cs typeface="Century Gothic" charset="0"/>
              </a:rPr>
              <a:t>β-</a:t>
            </a:r>
            <a:r>
              <a:rPr lang="el-GR" sz="2400" b="1" dirty="0" err="1">
                <a:solidFill>
                  <a:schemeClr val="bg1"/>
                </a:solidFill>
                <a:latin typeface="Century Gothic" charset="0"/>
                <a:ea typeface="Century Gothic" charset="0"/>
                <a:cs typeface="Century Gothic" charset="0"/>
              </a:rPr>
              <a:t>μεθυλοβουτυρικό</a:t>
            </a:r>
            <a:r>
              <a:rPr lang="el-GR" sz="2400" b="1" dirty="0">
                <a:solidFill>
                  <a:schemeClr val="bg1"/>
                </a:solidFill>
                <a:latin typeface="Century Gothic" charset="0"/>
                <a:ea typeface="Century Gothic" charset="0"/>
                <a:cs typeface="Century Gothic" charset="0"/>
              </a:rPr>
              <a:t> οξύ</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1 - Τίτλος"/>
          <p:cNvSpPr txBox="1">
            <a:spLocks/>
          </p:cNvSpPr>
          <p:nvPr/>
        </p:nvSpPr>
        <p:spPr>
          <a:xfrm>
            <a:off x="2658824" y="123332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sp>
        <p:nvSpPr>
          <p:cNvPr id="47" name="Ορθογώνιο 46"/>
          <p:cNvSpPr/>
          <p:nvPr/>
        </p:nvSpPr>
        <p:spPr>
          <a:xfrm>
            <a:off x="60260" y="1833958"/>
            <a:ext cx="9069196" cy="3046988"/>
          </a:xfrm>
          <a:prstGeom prst="rect">
            <a:avLst/>
          </a:prstGeom>
        </p:spPr>
        <p:txBody>
          <a:bodyPr wrap="square">
            <a:spAutoFit/>
          </a:bodyPr>
          <a:lstStyle/>
          <a:p>
            <a:pPr algn="ctr"/>
            <a:r>
              <a:rPr lang="el-GR" sz="2400" b="1" dirty="0">
                <a:solidFill>
                  <a:srgbClr val="FFC000"/>
                </a:solidFill>
              </a:rPr>
              <a:t>Επιδράσεις του HMB στο σωματικό </a:t>
            </a:r>
            <a:r>
              <a:rPr lang="el-GR" sz="2400" b="1" dirty="0" smtClean="0">
                <a:solidFill>
                  <a:srgbClr val="FFC000"/>
                </a:solidFill>
              </a:rPr>
              <a:t>βάρος</a:t>
            </a:r>
          </a:p>
          <a:p>
            <a:pPr algn="ctr"/>
            <a:endParaRPr lang="el-GR" sz="2400" b="1" dirty="0">
              <a:solidFill>
                <a:srgbClr val="FFC000"/>
              </a:solidFill>
            </a:endParaRPr>
          </a:p>
          <a:p>
            <a:r>
              <a:rPr lang="el-GR" b="1" dirty="0" smtClean="0">
                <a:solidFill>
                  <a:schemeClr val="bg1"/>
                </a:solidFill>
              </a:rPr>
              <a:t>Μετά </a:t>
            </a:r>
            <a:r>
              <a:rPr lang="el-GR" b="1" dirty="0">
                <a:solidFill>
                  <a:schemeClr val="bg1"/>
                </a:solidFill>
              </a:rPr>
              <a:t>από προσεκτική ανάλυση των 11 μελετών, ανέφεραν τις επιδράσεις του HMB στο σωματικό βάρος. Υπήρξε μέση αύξηση βάρους μετά το πρόγραμμα προπόνησης 0,78 </a:t>
            </a:r>
            <a:r>
              <a:rPr lang="el-GR" b="1" dirty="0" err="1">
                <a:solidFill>
                  <a:schemeClr val="bg1"/>
                </a:solidFill>
              </a:rPr>
              <a:t>kg</a:t>
            </a:r>
            <a:r>
              <a:rPr lang="el-GR" b="1" dirty="0">
                <a:solidFill>
                  <a:schemeClr val="bg1"/>
                </a:solidFill>
              </a:rPr>
              <a:t>. Αυτό αυξήθηκε σε 1,12 </a:t>
            </a:r>
            <a:r>
              <a:rPr lang="el-GR" b="1" dirty="0" err="1">
                <a:solidFill>
                  <a:schemeClr val="bg1"/>
                </a:solidFill>
              </a:rPr>
              <a:t>kg</a:t>
            </a:r>
            <a:r>
              <a:rPr lang="el-GR" b="1" dirty="0">
                <a:solidFill>
                  <a:schemeClr val="bg1"/>
                </a:solidFill>
              </a:rPr>
              <a:t> με HMB. Η μέση διαφορά μεταξύ των ομάδων εικονικού φαρμάκου και HMB ήταν 0,34 </a:t>
            </a:r>
            <a:r>
              <a:rPr lang="el-GR" b="1" dirty="0" err="1">
                <a:solidFill>
                  <a:schemeClr val="bg1"/>
                </a:solidFill>
              </a:rPr>
              <a:t>kg</a:t>
            </a:r>
            <a:r>
              <a:rPr lang="el-GR" b="1" dirty="0">
                <a:solidFill>
                  <a:schemeClr val="bg1"/>
                </a:solidFill>
              </a:rPr>
              <a:t>. Μέτρια αύξηση. Η αρχική μελέτη από τους </a:t>
            </a:r>
            <a:r>
              <a:rPr lang="el-GR" b="1" dirty="0" err="1">
                <a:solidFill>
                  <a:schemeClr val="bg1"/>
                </a:solidFill>
              </a:rPr>
              <a:t>Nissen</a:t>
            </a:r>
            <a:r>
              <a:rPr lang="el-GR" b="1" dirty="0">
                <a:solidFill>
                  <a:schemeClr val="bg1"/>
                </a:solidFill>
              </a:rPr>
              <a:t> </a:t>
            </a:r>
            <a:r>
              <a:rPr lang="el-GR" b="1" dirty="0" err="1">
                <a:solidFill>
                  <a:schemeClr val="bg1"/>
                </a:solidFill>
              </a:rPr>
              <a:t>et</a:t>
            </a:r>
            <a:r>
              <a:rPr lang="el-GR" b="1" dirty="0">
                <a:solidFill>
                  <a:schemeClr val="bg1"/>
                </a:solidFill>
              </a:rPr>
              <a:t> </a:t>
            </a:r>
            <a:r>
              <a:rPr lang="el-GR" b="1" dirty="0" err="1">
                <a:solidFill>
                  <a:schemeClr val="bg1"/>
                </a:solidFill>
              </a:rPr>
              <a:t>al</a:t>
            </a:r>
            <a:r>
              <a:rPr lang="el-GR" b="1" dirty="0">
                <a:solidFill>
                  <a:schemeClr val="bg1"/>
                </a:solidFill>
              </a:rPr>
              <a:t> (1) (ο κάτοχος διπλώματος ευρεσιτεχνίας της HMB, η οποία έδειξε ότι η μεγαλύτερη αύξηση που αναφέρθηκε ποτέ εξακολουθούσε να περιλαμβάνεται σε αυτήν την αύξηση και η αφαίρεση αυτής της μελέτης από την ανάλυση θα σήμαινε ότι δεν θα υπήρχε καμία διαφορά).</a:t>
            </a:r>
          </a:p>
        </p:txBody>
      </p:sp>
    </p:spTree>
    <p:extLst>
      <p:ext uri="{BB962C8B-B14F-4D97-AF65-F5344CB8AC3E}">
        <p14:creationId xmlns:p14="http://schemas.microsoft.com/office/powerpoint/2010/main" val="26110324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32" name="Rectangle 31"/>
          <p:cNvSpPr/>
          <p:nvPr/>
        </p:nvSpPr>
        <p:spPr>
          <a:xfrm flipH="1">
            <a:off x="4889694" y="1874030"/>
            <a:ext cx="1576735" cy="584775"/>
          </a:xfrm>
          <a:prstGeom prst="rect">
            <a:avLst/>
          </a:prstGeom>
        </p:spPr>
        <p:txBody>
          <a:bodyPr wrap="square">
            <a:spAutoFit/>
          </a:bodyPr>
          <a:lstStyle/>
          <a:p>
            <a:r>
              <a:rPr lang="el-GR" sz="1600" dirty="0" smtClean="0">
                <a:solidFill>
                  <a:schemeClr val="bg1"/>
                </a:solidFill>
                <a:latin typeface="Century Gothic" charset="0"/>
                <a:ea typeface="Century Gothic" charset="0"/>
                <a:cs typeface="Century Gothic" charset="0"/>
              </a:rPr>
              <a:t>Μυϊκός κάματος</a:t>
            </a:r>
            <a:endParaRPr lang="en-US" sz="1600" dirty="0">
              <a:solidFill>
                <a:schemeClr val="bg1"/>
              </a:solidFill>
              <a:latin typeface="Century Gothic" charset="0"/>
              <a:ea typeface="Century Gothic" charset="0"/>
              <a:cs typeface="Century Gothic" charset="0"/>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flipH="1">
            <a:off x="7155400" y="1874030"/>
            <a:ext cx="1501090"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Αφυδάτωση</a:t>
            </a:r>
            <a:endParaRPr lang="en-US" sz="1600" dirty="0">
              <a:solidFill>
                <a:schemeClr val="bg1"/>
              </a:solidFill>
              <a:latin typeface="Century Gothic" charset="0"/>
              <a:ea typeface="Century Gothic" charset="0"/>
              <a:cs typeface="Century Gothic" charset="0"/>
            </a:endParaRPr>
          </a:p>
        </p:txBody>
      </p:sp>
      <p:sp>
        <p:nvSpPr>
          <p:cNvPr id="47" name="Rectangle 46"/>
          <p:cNvSpPr/>
          <p:nvPr/>
        </p:nvSpPr>
        <p:spPr>
          <a:xfrm flipH="1">
            <a:off x="5147287" y="3809424"/>
            <a:ext cx="1410296"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Περιβάλλον</a:t>
            </a:r>
            <a:endParaRPr lang="en-US" sz="1600" dirty="0">
              <a:solidFill>
                <a:schemeClr val="bg1"/>
              </a:solidFill>
              <a:latin typeface="Century Gothic" charset="0"/>
              <a:ea typeface="Century Gothic" charset="0"/>
              <a:cs typeface="Century Gothic" charset="0"/>
            </a:endParaRPr>
          </a:p>
        </p:txBody>
      </p:sp>
      <p:sp>
        <p:nvSpPr>
          <p:cNvPr id="48" name="Rectangle 47"/>
          <p:cNvSpPr/>
          <p:nvPr/>
        </p:nvSpPr>
        <p:spPr>
          <a:xfrm flipH="1">
            <a:off x="7149291" y="3563202"/>
            <a:ext cx="1697825" cy="584775"/>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Ισορροπία ηλεκτρολυτών </a:t>
            </a:r>
            <a:endParaRPr lang="en-US" sz="1600" dirty="0">
              <a:solidFill>
                <a:schemeClr val="bg1"/>
              </a:solidFill>
              <a:latin typeface="Century Gothic" charset="0"/>
              <a:ea typeface="Century Gothic" charset="0"/>
              <a:cs typeface="Century Gothic" charset="0"/>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46" y="1410706"/>
            <a:ext cx="9110706" cy="3689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Ορθογώνιο 19"/>
          <p:cNvSpPr/>
          <p:nvPr/>
        </p:nvSpPr>
        <p:spPr>
          <a:xfrm>
            <a:off x="2271826" y="190750"/>
            <a:ext cx="6135193" cy="830997"/>
          </a:xfrm>
          <a:prstGeom prst="rect">
            <a:avLst/>
          </a:prstGeom>
        </p:spPr>
        <p:txBody>
          <a:bodyPr wrap="square">
            <a:spAutoFit/>
          </a:bodyPr>
          <a:lstStyle/>
          <a:p>
            <a:pPr algn="ctr"/>
            <a:r>
              <a:rPr lang="el-GR" sz="2400" b="1" dirty="0">
                <a:solidFill>
                  <a:schemeClr val="bg1"/>
                </a:solidFill>
                <a:latin typeface="Century Gothic" charset="0"/>
                <a:ea typeface="Century Gothic" charset="0"/>
                <a:cs typeface="Century Gothic" charset="0"/>
              </a:rPr>
              <a:t>β-</a:t>
            </a:r>
            <a:r>
              <a:rPr lang="el-GR" sz="2400" b="1" dirty="0" err="1">
                <a:solidFill>
                  <a:schemeClr val="bg1"/>
                </a:solidFill>
                <a:latin typeface="Century Gothic" charset="0"/>
                <a:ea typeface="Century Gothic" charset="0"/>
                <a:cs typeface="Century Gothic" charset="0"/>
              </a:rPr>
              <a:t>υδροξυ</a:t>
            </a:r>
            <a:r>
              <a:rPr lang="el-GR" sz="2400" b="1" dirty="0">
                <a:solidFill>
                  <a:schemeClr val="bg1"/>
                </a:solidFill>
                <a:latin typeface="Century Gothic" charset="0"/>
                <a:ea typeface="Century Gothic" charset="0"/>
                <a:cs typeface="Century Gothic" charset="0"/>
              </a:rPr>
              <a:t> β-</a:t>
            </a:r>
            <a:r>
              <a:rPr lang="el-GR" sz="2400" b="1" dirty="0" err="1">
                <a:solidFill>
                  <a:schemeClr val="bg1"/>
                </a:solidFill>
                <a:latin typeface="Century Gothic" charset="0"/>
                <a:ea typeface="Century Gothic" charset="0"/>
                <a:cs typeface="Century Gothic" charset="0"/>
              </a:rPr>
              <a:t>μεθυλοβουτυρικό</a:t>
            </a:r>
            <a:r>
              <a:rPr lang="el-GR" sz="2400" b="1" dirty="0">
                <a:solidFill>
                  <a:schemeClr val="bg1"/>
                </a:solidFill>
                <a:latin typeface="Century Gothic" charset="0"/>
                <a:ea typeface="Century Gothic" charset="0"/>
                <a:cs typeface="Century Gothic" charset="0"/>
              </a:rPr>
              <a:t> οξύ ή ΗΜΒ</a:t>
            </a:r>
            <a:endParaRPr lang="en-US" sz="24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735526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rotWithShape="1">
          <a:blip r:embed="rId3" cstate="print">
            <a:extLst>
              <a:ext uri="{28A0092B-C50C-407E-A947-70E740481C1C}">
                <a14:useLocalDpi xmlns:a14="http://schemas.microsoft.com/office/drawing/2010/main"/>
              </a:ext>
            </a:extLst>
          </a:blip>
          <a:srcRect r="-160"/>
          <a:stretch/>
        </p:blipFill>
        <p:spPr>
          <a:xfrm>
            <a:off x="3287" y="16933"/>
            <a:ext cx="9165735" cy="5083387"/>
          </a:xfrm>
          <a:prstGeom prst="rect">
            <a:avLst/>
          </a:prstGeom>
        </p:spPr>
      </p:pic>
      <p:sp>
        <p:nvSpPr>
          <p:cNvPr id="108" name="Rectangle 107"/>
          <p:cNvSpPr/>
          <p:nvPr/>
        </p:nvSpPr>
        <p:spPr>
          <a:xfrm>
            <a:off x="-14270" y="16934"/>
            <a:ext cx="9158270" cy="5148960"/>
          </a:xfrm>
          <a:prstGeom prst="rect">
            <a:avLst/>
          </a:prstGeom>
          <a:solidFill>
            <a:schemeClr val="tx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p:cNvSpPr/>
          <p:nvPr/>
        </p:nvSpPr>
        <p:spPr>
          <a:xfrm>
            <a:off x="0" y="2658721"/>
            <a:ext cx="9158270" cy="2494304"/>
          </a:xfrm>
          <a:prstGeom prst="rect">
            <a:avLst/>
          </a:pr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4270" y="1495202"/>
            <a:ext cx="9144000" cy="1162540"/>
          </a:xfrm>
          <a:prstGeom prst="rect">
            <a:avLst/>
          </a:prstGeom>
          <a:solidFill>
            <a:schemeClr val="tx1">
              <a:alpha val="5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5"/>
          <p:cNvSpPr/>
          <p:nvPr/>
        </p:nvSpPr>
        <p:spPr>
          <a:xfrm>
            <a:off x="-1675" y="1495202"/>
            <a:ext cx="1691253" cy="116254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940" y="2626281"/>
            <a:ext cx="914400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81" name="Rectangle 80"/>
          <p:cNvSpPr/>
          <p:nvPr/>
        </p:nvSpPr>
        <p:spPr>
          <a:xfrm>
            <a:off x="940" y="1481144"/>
            <a:ext cx="914400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82" name="Hexagon 81"/>
          <p:cNvSpPr/>
          <p:nvPr/>
        </p:nvSpPr>
        <p:spPr>
          <a:xfrm rot="5400000">
            <a:off x="270591" y="1712781"/>
            <a:ext cx="868099" cy="748361"/>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1585815" y="1669237"/>
            <a:ext cx="7495963" cy="584775"/>
          </a:xfrm>
          <a:prstGeom prst="rect">
            <a:avLst/>
          </a:prstGeom>
        </p:spPr>
        <p:txBody>
          <a:bodyPr wrap="none">
            <a:spAutoFit/>
          </a:bodyPr>
          <a:lstStyle/>
          <a:p>
            <a:r>
              <a:rPr lang="el-GR" sz="3200" b="1" dirty="0" smtClean="0">
                <a:solidFill>
                  <a:schemeClr val="bg1"/>
                </a:solidFill>
                <a:effectLst>
                  <a:outerShdw blurRad="292100" sx="99000" sy="99000" algn="ctr" rotWithShape="0">
                    <a:prstClr val="black">
                      <a:alpha val="29000"/>
                    </a:prstClr>
                  </a:outerShdw>
                </a:effectLst>
                <a:latin typeface="Century Gothic" charset="0"/>
                <a:ea typeface="Century Gothic" charset="0"/>
                <a:cs typeface="Century Gothic" charset="0"/>
              </a:rPr>
              <a:t>Διαχωρισμός Αθλητικών </a:t>
            </a:r>
            <a:r>
              <a:rPr lang="el-GR" sz="3200" b="1" dirty="0" smtClean="0">
                <a:solidFill>
                  <a:schemeClr val="bg1"/>
                </a:solidFill>
                <a:effectLst>
                  <a:outerShdw blurRad="292100" sx="99000" sy="99000" algn="ctr" rotWithShape="0">
                    <a:prstClr val="black">
                      <a:alpha val="29000"/>
                    </a:prstClr>
                  </a:outerShdw>
                </a:effectLst>
                <a:latin typeface="Century Gothic" charset="0"/>
                <a:ea typeface="Century Gothic" charset="0"/>
                <a:cs typeface="Century Gothic" charset="0"/>
              </a:rPr>
              <a:t>Προϊόντων</a:t>
            </a:r>
            <a:endParaRPr lang="en-US" sz="3200" dirty="0">
              <a:solidFill>
                <a:schemeClr val="bg1"/>
              </a:solidFill>
              <a:effectLst>
                <a:outerShdw blurRad="292100" sx="99000" sy="99000" algn="ctr" rotWithShape="0">
                  <a:prstClr val="black">
                    <a:alpha val="29000"/>
                  </a:prstClr>
                </a:outerShdw>
              </a:effectLst>
              <a:latin typeface="Century Gothic" charset="0"/>
              <a:ea typeface="Century Gothic" charset="0"/>
              <a:cs typeface="Century Gothic" charset="0"/>
            </a:endParaRPr>
          </a:p>
        </p:txBody>
      </p:sp>
      <p:sp>
        <p:nvSpPr>
          <p:cNvPr id="84" name="Rectangle 83"/>
          <p:cNvSpPr/>
          <p:nvPr/>
        </p:nvSpPr>
        <p:spPr>
          <a:xfrm>
            <a:off x="893037" y="2704758"/>
            <a:ext cx="4636092" cy="1754326"/>
          </a:xfrm>
          <a:prstGeom prst="rect">
            <a:avLst/>
          </a:prstGeom>
        </p:spPr>
        <p:txBody>
          <a:bodyPr wrap="square">
            <a:spAutoFit/>
          </a:bodyPr>
          <a:lstStyle/>
          <a:p>
            <a:pPr>
              <a:lnSpc>
                <a:spcPct val="200000"/>
              </a:lnSpc>
            </a:pPr>
            <a:r>
              <a:rPr lang="el-GR" dirty="0" smtClean="0">
                <a:solidFill>
                  <a:srgbClr val="2D4F1E"/>
                </a:solidFill>
                <a:latin typeface="Century Gothic" charset="0"/>
                <a:ea typeface="Century Gothic" charset="0"/>
                <a:cs typeface="Century Gothic" charset="0"/>
              </a:rPr>
              <a:t>Αθλητικά Τρόφιμα </a:t>
            </a:r>
            <a:endParaRPr lang="en-US" dirty="0" smtClean="0">
              <a:solidFill>
                <a:srgbClr val="2D4F1E"/>
              </a:solidFill>
              <a:latin typeface="Century Gothic" charset="0"/>
              <a:ea typeface="Century Gothic" charset="0"/>
              <a:cs typeface="Century Gothic" charset="0"/>
            </a:endParaRPr>
          </a:p>
          <a:p>
            <a:pPr>
              <a:lnSpc>
                <a:spcPct val="200000"/>
              </a:lnSpc>
            </a:pPr>
            <a:r>
              <a:rPr lang="el-GR" dirty="0" smtClean="0">
                <a:solidFill>
                  <a:srgbClr val="2D4F1E"/>
                </a:solidFill>
                <a:latin typeface="Century Gothic" charset="0"/>
                <a:ea typeface="Century Gothic" charset="0"/>
                <a:cs typeface="Century Gothic" charset="0"/>
              </a:rPr>
              <a:t>Συμπληρώματα Διατροφής</a:t>
            </a:r>
            <a:endParaRPr lang="en-US" dirty="0" smtClean="0">
              <a:solidFill>
                <a:srgbClr val="2D4F1E"/>
              </a:solidFill>
              <a:latin typeface="Century Gothic" charset="0"/>
              <a:ea typeface="Century Gothic" charset="0"/>
              <a:cs typeface="Century Gothic" charset="0"/>
            </a:endParaRPr>
          </a:p>
          <a:p>
            <a:pPr>
              <a:lnSpc>
                <a:spcPct val="200000"/>
              </a:lnSpc>
            </a:pPr>
            <a:r>
              <a:rPr lang="el-GR" dirty="0" smtClean="0">
                <a:solidFill>
                  <a:srgbClr val="2D4F1E"/>
                </a:solidFill>
                <a:latin typeface="Century Gothic" charset="0"/>
                <a:ea typeface="Century Gothic" charset="0"/>
                <a:cs typeface="Century Gothic" charset="0"/>
              </a:rPr>
              <a:t>Σκευάσματα ή </a:t>
            </a:r>
            <a:r>
              <a:rPr lang="el-GR" dirty="0" err="1" smtClean="0">
                <a:solidFill>
                  <a:srgbClr val="2D4F1E"/>
                </a:solidFill>
                <a:latin typeface="Century Gothic" charset="0"/>
                <a:ea typeface="Century Gothic" charset="0"/>
                <a:cs typeface="Century Gothic" charset="0"/>
              </a:rPr>
              <a:t>εργογόνα</a:t>
            </a:r>
            <a:r>
              <a:rPr lang="el-GR" dirty="0" smtClean="0">
                <a:solidFill>
                  <a:srgbClr val="2D4F1E"/>
                </a:solidFill>
                <a:latin typeface="Century Gothic" charset="0"/>
                <a:ea typeface="Century Gothic" charset="0"/>
                <a:cs typeface="Century Gothic" charset="0"/>
              </a:rPr>
              <a:t> βοηθήματα</a:t>
            </a:r>
            <a:endParaRPr lang="en-US" dirty="0">
              <a:solidFill>
                <a:srgbClr val="2D4F1E"/>
              </a:solidFill>
              <a:latin typeface="Century Gothic" charset="0"/>
              <a:ea typeface="Century Gothic" charset="0"/>
              <a:cs typeface="Century Gothic" charset="0"/>
            </a:endParaRPr>
          </a:p>
        </p:txBody>
      </p:sp>
      <p:cxnSp>
        <p:nvCxnSpPr>
          <p:cNvPr id="85" name="Straight Connector 84"/>
          <p:cNvCxnSpPr>
            <a:stCxn id="92" idx="0"/>
          </p:cNvCxnSpPr>
          <p:nvPr/>
        </p:nvCxnSpPr>
        <p:spPr>
          <a:xfrm flipH="1">
            <a:off x="702365" y="2521011"/>
            <a:ext cx="2275" cy="1729482"/>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86" name="Group 85"/>
          <p:cNvGrpSpPr/>
          <p:nvPr/>
        </p:nvGrpSpPr>
        <p:grpSpPr>
          <a:xfrm>
            <a:off x="535715" y="2909164"/>
            <a:ext cx="317878" cy="317878"/>
            <a:chOff x="-592330" y="2994622"/>
            <a:chExt cx="317878" cy="317878"/>
          </a:xfrm>
        </p:grpSpPr>
        <p:sp>
          <p:nvSpPr>
            <p:cNvPr id="87" name="Oval 86"/>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89" name="Group 88"/>
          <p:cNvGrpSpPr/>
          <p:nvPr/>
        </p:nvGrpSpPr>
        <p:grpSpPr>
          <a:xfrm>
            <a:off x="535715" y="3447549"/>
            <a:ext cx="317878" cy="317878"/>
            <a:chOff x="-592330" y="2994622"/>
            <a:chExt cx="317878" cy="317878"/>
          </a:xfrm>
        </p:grpSpPr>
        <p:sp>
          <p:nvSpPr>
            <p:cNvPr id="90" name="Oval 89"/>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92" name="Group 91"/>
          <p:cNvGrpSpPr/>
          <p:nvPr/>
        </p:nvGrpSpPr>
        <p:grpSpPr>
          <a:xfrm>
            <a:off x="535715" y="4020118"/>
            <a:ext cx="317878" cy="317878"/>
            <a:chOff x="-592330" y="2994622"/>
            <a:chExt cx="317878" cy="317878"/>
          </a:xfrm>
        </p:grpSpPr>
        <p:sp>
          <p:nvSpPr>
            <p:cNvPr id="93" name="Oval 92"/>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cxnSp>
        <p:nvCxnSpPr>
          <p:cNvPr id="98" name="Straight Connector 97"/>
          <p:cNvCxnSpPr/>
          <p:nvPr/>
        </p:nvCxnSpPr>
        <p:spPr>
          <a:xfrm>
            <a:off x="-713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107" name="Picture 10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7293" y="1915181"/>
            <a:ext cx="515354" cy="388153"/>
          </a:xfrm>
          <a:prstGeom prst="rect">
            <a:avLst/>
          </a:prstGeom>
        </p:spPr>
      </p:pic>
      <p:cxnSp>
        <p:nvCxnSpPr>
          <p:cNvPr id="109" name="Straight Connector 108"/>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5"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spTree>
    <p:extLst>
      <p:ext uri="{BB962C8B-B14F-4D97-AF65-F5344CB8AC3E}">
        <p14:creationId xmlns:p14="http://schemas.microsoft.com/office/powerpoint/2010/main" val="11280368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2" y="1521109"/>
            <a:ext cx="9143258"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7907" y="-37488"/>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1 - Τίτλος"/>
          <p:cNvSpPr txBox="1">
            <a:spLocks/>
          </p:cNvSpPr>
          <p:nvPr/>
        </p:nvSpPr>
        <p:spPr>
          <a:xfrm>
            <a:off x="2658824" y="123332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sp>
        <p:nvSpPr>
          <p:cNvPr id="21" name="Ορθογώνιο 20"/>
          <p:cNvSpPr/>
          <p:nvPr/>
        </p:nvSpPr>
        <p:spPr>
          <a:xfrm>
            <a:off x="411263" y="2221209"/>
            <a:ext cx="8334064" cy="2123658"/>
          </a:xfrm>
          <a:prstGeom prst="rect">
            <a:avLst/>
          </a:prstGeom>
        </p:spPr>
        <p:txBody>
          <a:bodyPr wrap="square">
            <a:spAutoFit/>
          </a:bodyPr>
          <a:lstStyle/>
          <a:p>
            <a:pPr algn="ctr"/>
            <a:r>
              <a:rPr lang="el-GR" sz="2400" b="1" dirty="0">
                <a:solidFill>
                  <a:srgbClr val="FFC000"/>
                </a:solidFill>
              </a:rPr>
              <a:t>Επιδράσεις του HMB στην </a:t>
            </a:r>
            <a:r>
              <a:rPr lang="el-GR" sz="2400" b="1" dirty="0" err="1">
                <a:solidFill>
                  <a:srgbClr val="FFC000"/>
                </a:solidFill>
              </a:rPr>
              <a:t>άλιπη</a:t>
            </a:r>
            <a:r>
              <a:rPr lang="el-GR" sz="2400" b="1" dirty="0">
                <a:solidFill>
                  <a:srgbClr val="FFC000"/>
                </a:solidFill>
              </a:rPr>
              <a:t> μάζα σώματος</a:t>
            </a:r>
          </a:p>
          <a:p>
            <a:endParaRPr lang="el-GR" dirty="0" smtClean="0"/>
          </a:p>
          <a:p>
            <a:r>
              <a:rPr lang="el-GR" b="1" dirty="0">
                <a:solidFill>
                  <a:schemeClr val="bg1"/>
                </a:solidFill>
              </a:rPr>
              <a:t>Έντεκα μελέτες μέτρησαν επίσης αλλαγές στην </a:t>
            </a:r>
            <a:r>
              <a:rPr lang="el-GR" b="1" dirty="0" err="1">
                <a:solidFill>
                  <a:schemeClr val="bg1"/>
                </a:solidFill>
              </a:rPr>
              <a:t>άλιπη</a:t>
            </a:r>
            <a:r>
              <a:rPr lang="el-GR" b="1" dirty="0">
                <a:solidFill>
                  <a:schemeClr val="bg1"/>
                </a:solidFill>
              </a:rPr>
              <a:t> μάζα σώματος. Εδώ, η μέση διαφορά μεταξύ των ομάδων συμπληρωμάτων και εικονικού φαρμάκου ήταν μερικές εκατοντάδες γραμμάρια. Οι ομάδες που έλαβαν συμπλήρωμα HMB κέρδισαν κατά μέσο όρο 1,57 </a:t>
            </a:r>
            <a:r>
              <a:rPr lang="el-GR" b="1" dirty="0" err="1">
                <a:solidFill>
                  <a:schemeClr val="bg1"/>
                </a:solidFill>
              </a:rPr>
              <a:t>kg</a:t>
            </a:r>
            <a:r>
              <a:rPr lang="el-GR" b="1" dirty="0">
                <a:solidFill>
                  <a:schemeClr val="bg1"/>
                </a:solidFill>
              </a:rPr>
              <a:t> και οι ομάδες εικονικού φαρμάκου κέρδισαν 1,17 </a:t>
            </a:r>
            <a:r>
              <a:rPr lang="el-GR" b="1" dirty="0" err="1">
                <a:solidFill>
                  <a:schemeClr val="bg1"/>
                </a:solidFill>
              </a:rPr>
              <a:t>kg</a:t>
            </a:r>
            <a:r>
              <a:rPr lang="el-GR" b="1" dirty="0">
                <a:solidFill>
                  <a:schemeClr val="bg1"/>
                </a:solidFill>
              </a:rPr>
              <a:t> </a:t>
            </a:r>
            <a:r>
              <a:rPr lang="el-GR" b="1" dirty="0" err="1">
                <a:solidFill>
                  <a:schemeClr val="bg1"/>
                </a:solidFill>
              </a:rPr>
              <a:t>άλιπης</a:t>
            </a:r>
            <a:r>
              <a:rPr lang="el-GR" b="1" dirty="0">
                <a:solidFill>
                  <a:schemeClr val="bg1"/>
                </a:solidFill>
              </a:rPr>
              <a:t> μάζας σώματος.</a:t>
            </a:r>
          </a:p>
        </p:txBody>
      </p:sp>
      <p:sp>
        <p:nvSpPr>
          <p:cNvPr id="22" name="Ορθογώνιο 21"/>
          <p:cNvSpPr/>
          <p:nvPr/>
        </p:nvSpPr>
        <p:spPr>
          <a:xfrm>
            <a:off x="2271826" y="190750"/>
            <a:ext cx="6135193" cy="830997"/>
          </a:xfrm>
          <a:prstGeom prst="rect">
            <a:avLst/>
          </a:prstGeom>
        </p:spPr>
        <p:txBody>
          <a:bodyPr wrap="square">
            <a:spAutoFit/>
          </a:bodyPr>
          <a:lstStyle/>
          <a:p>
            <a:pPr algn="ctr"/>
            <a:r>
              <a:rPr lang="el-GR" sz="2400" b="1" dirty="0">
                <a:solidFill>
                  <a:schemeClr val="bg1"/>
                </a:solidFill>
                <a:latin typeface="Century Gothic" charset="0"/>
                <a:ea typeface="Century Gothic" charset="0"/>
                <a:cs typeface="Century Gothic" charset="0"/>
              </a:rPr>
              <a:t>β-</a:t>
            </a:r>
            <a:r>
              <a:rPr lang="el-GR" sz="2400" b="1" dirty="0" err="1">
                <a:solidFill>
                  <a:schemeClr val="bg1"/>
                </a:solidFill>
                <a:latin typeface="Century Gothic" charset="0"/>
                <a:ea typeface="Century Gothic" charset="0"/>
                <a:cs typeface="Century Gothic" charset="0"/>
              </a:rPr>
              <a:t>υδροξυ</a:t>
            </a:r>
            <a:r>
              <a:rPr lang="el-GR" sz="2400" b="1" dirty="0">
                <a:solidFill>
                  <a:schemeClr val="bg1"/>
                </a:solidFill>
                <a:latin typeface="Century Gothic" charset="0"/>
                <a:ea typeface="Century Gothic" charset="0"/>
                <a:cs typeface="Century Gothic" charset="0"/>
              </a:rPr>
              <a:t> β-</a:t>
            </a:r>
            <a:r>
              <a:rPr lang="el-GR" sz="2400" b="1" dirty="0" err="1">
                <a:solidFill>
                  <a:schemeClr val="bg1"/>
                </a:solidFill>
                <a:latin typeface="Century Gothic" charset="0"/>
                <a:ea typeface="Century Gothic" charset="0"/>
                <a:cs typeface="Century Gothic" charset="0"/>
              </a:rPr>
              <a:t>μεθυλοβουτυρικό</a:t>
            </a:r>
            <a:r>
              <a:rPr lang="el-GR" sz="2400" b="1" dirty="0">
                <a:solidFill>
                  <a:schemeClr val="bg1"/>
                </a:solidFill>
                <a:latin typeface="Century Gothic" charset="0"/>
                <a:ea typeface="Century Gothic" charset="0"/>
                <a:cs typeface="Century Gothic" charset="0"/>
              </a:rPr>
              <a:t> οξύ ή ΗΜΒ</a:t>
            </a:r>
            <a:endParaRPr lang="en-US" sz="24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692011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2" y="1521109"/>
            <a:ext cx="9143258"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7907" y="-37488"/>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1 - Τίτλος"/>
          <p:cNvSpPr txBox="1">
            <a:spLocks/>
          </p:cNvSpPr>
          <p:nvPr/>
        </p:nvSpPr>
        <p:spPr>
          <a:xfrm>
            <a:off x="2658824" y="123332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sp>
        <p:nvSpPr>
          <p:cNvPr id="22" name="Ορθογώνιο 21"/>
          <p:cNvSpPr/>
          <p:nvPr/>
        </p:nvSpPr>
        <p:spPr>
          <a:xfrm>
            <a:off x="388769" y="1777270"/>
            <a:ext cx="3349130" cy="2492990"/>
          </a:xfrm>
          <a:prstGeom prst="rect">
            <a:avLst/>
          </a:prstGeom>
        </p:spPr>
        <p:txBody>
          <a:bodyPr wrap="square">
            <a:spAutoFit/>
          </a:bodyPr>
          <a:lstStyle/>
          <a:p>
            <a:pPr algn="ctr"/>
            <a:r>
              <a:rPr lang="el-GR" sz="2400" b="1" dirty="0">
                <a:solidFill>
                  <a:srgbClr val="FFC000"/>
                </a:solidFill>
              </a:rPr>
              <a:t>Επιδράσεις του HMB στην απώλεια λίπους</a:t>
            </a:r>
          </a:p>
          <a:p>
            <a:endParaRPr lang="el-GR" dirty="0"/>
          </a:p>
          <a:p>
            <a:r>
              <a:rPr lang="el-GR" b="1" dirty="0">
                <a:solidFill>
                  <a:schemeClr val="bg1"/>
                </a:solidFill>
              </a:rPr>
              <a:t>Η μέση απώλεια λίπους ήταν ισοδύναμη σε αυτές τις ίδιες μελέτες. Δεν υπήρχε σημαντική διαφορά στην ποσότητα λίπους που χάθηκε.</a:t>
            </a:r>
          </a:p>
        </p:txBody>
      </p:sp>
      <p:sp>
        <p:nvSpPr>
          <p:cNvPr id="24" name="Rectangle 21"/>
          <p:cNvSpPr/>
          <p:nvPr/>
        </p:nvSpPr>
        <p:spPr>
          <a:xfrm rot="16200000" flipH="1">
            <a:off x="2693928" y="3443274"/>
            <a:ext cx="3354732"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5" name="Ορθογώνιο 24"/>
          <p:cNvSpPr/>
          <p:nvPr/>
        </p:nvSpPr>
        <p:spPr>
          <a:xfrm>
            <a:off x="4380506" y="1782781"/>
            <a:ext cx="4749104" cy="3323987"/>
          </a:xfrm>
          <a:prstGeom prst="rect">
            <a:avLst/>
          </a:prstGeom>
        </p:spPr>
        <p:txBody>
          <a:bodyPr wrap="square">
            <a:spAutoFit/>
          </a:bodyPr>
          <a:lstStyle/>
          <a:p>
            <a:pPr algn="ctr"/>
            <a:r>
              <a:rPr lang="el-GR" sz="2400" b="1" dirty="0">
                <a:solidFill>
                  <a:srgbClr val="FFC000"/>
                </a:solidFill>
              </a:rPr>
              <a:t>Επιδράσεις του HMB στη μυϊκή </a:t>
            </a:r>
            <a:r>
              <a:rPr lang="el-GR" sz="2400" b="1" dirty="0" smtClean="0">
                <a:solidFill>
                  <a:srgbClr val="FFC000"/>
                </a:solidFill>
              </a:rPr>
              <a:t>δύναμη</a:t>
            </a:r>
            <a:endParaRPr lang="el-GR" b="1" dirty="0"/>
          </a:p>
          <a:p>
            <a:r>
              <a:rPr lang="el-GR" b="1" dirty="0" smtClean="0">
                <a:solidFill>
                  <a:schemeClr val="bg1"/>
                </a:solidFill>
              </a:rPr>
              <a:t>Η </a:t>
            </a:r>
            <a:r>
              <a:rPr lang="el-GR" b="1" dirty="0">
                <a:solidFill>
                  <a:schemeClr val="bg1"/>
                </a:solidFill>
              </a:rPr>
              <a:t>ανάλυση της μυϊκής δύναμης με ή χωρίς HMB δεν αποκάλυψε διαφορές. Για παράδειγμα, τα άτομα που έκαναν ασκήσεις με αντιστάσεις με εικονικό φάρμακο αύξησαν τη συνολική δύναμή τους στο 1RM (μέγιστη επανάληψη) κατά 30,6 κιλά. Τα άτομα με συμπλήρωμα HMB αύξησαν τη συνολική τους ισχύ 1RM κατά 32,0 </a:t>
            </a:r>
            <a:r>
              <a:rPr lang="el-GR" b="1" dirty="0" err="1">
                <a:solidFill>
                  <a:schemeClr val="bg1"/>
                </a:solidFill>
              </a:rPr>
              <a:t>kg</a:t>
            </a:r>
            <a:r>
              <a:rPr lang="el-GR" b="1" dirty="0">
                <a:solidFill>
                  <a:schemeClr val="bg1"/>
                </a:solidFill>
              </a:rPr>
              <a:t>. Αυτή η διαφορά δεν ήταν σημαντικά διαφορετική</a:t>
            </a:r>
            <a:r>
              <a:rPr lang="el-GR" b="1" dirty="0" smtClean="0">
                <a:solidFill>
                  <a:schemeClr val="bg1"/>
                </a:solidFill>
              </a:rPr>
              <a:t>.</a:t>
            </a:r>
            <a:endParaRPr lang="el-GR" b="1" dirty="0">
              <a:solidFill>
                <a:schemeClr val="bg1"/>
              </a:solidFill>
            </a:endParaRPr>
          </a:p>
        </p:txBody>
      </p:sp>
      <p:sp>
        <p:nvSpPr>
          <p:cNvPr id="32" name="Ορθογώνιο 31"/>
          <p:cNvSpPr/>
          <p:nvPr/>
        </p:nvSpPr>
        <p:spPr>
          <a:xfrm>
            <a:off x="2271826" y="190750"/>
            <a:ext cx="6135193" cy="830997"/>
          </a:xfrm>
          <a:prstGeom prst="rect">
            <a:avLst/>
          </a:prstGeom>
        </p:spPr>
        <p:txBody>
          <a:bodyPr wrap="square">
            <a:spAutoFit/>
          </a:bodyPr>
          <a:lstStyle/>
          <a:p>
            <a:pPr algn="ctr"/>
            <a:r>
              <a:rPr lang="el-GR" sz="2400" b="1" dirty="0">
                <a:solidFill>
                  <a:schemeClr val="bg1"/>
                </a:solidFill>
                <a:latin typeface="Century Gothic" charset="0"/>
                <a:ea typeface="Century Gothic" charset="0"/>
                <a:cs typeface="Century Gothic" charset="0"/>
              </a:rPr>
              <a:t>β-</a:t>
            </a:r>
            <a:r>
              <a:rPr lang="el-GR" sz="2400" b="1" dirty="0" err="1">
                <a:solidFill>
                  <a:schemeClr val="bg1"/>
                </a:solidFill>
                <a:latin typeface="Century Gothic" charset="0"/>
                <a:ea typeface="Century Gothic" charset="0"/>
                <a:cs typeface="Century Gothic" charset="0"/>
              </a:rPr>
              <a:t>υδροξυ</a:t>
            </a:r>
            <a:r>
              <a:rPr lang="el-GR" sz="2400" b="1" dirty="0">
                <a:solidFill>
                  <a:schemeClr val="bg1"/>
                </a:solidFill>
                <a:latin typeface="Century Gothic" charset="0"/>
                <a:ea typeface="Century Gothic" charset="0"/>
                <a:cs typeface="Century Gothic" charset="0"/>
              </a:rPr>
              <a:t> β-</a:t>
            </a:r>
            <a:r>
              <a:rPr lang="el-GR" sz="2400" b="1" dirty="0" err="1">
                <a:solidFill>
                  <a:schemeClr val="bg1"/>
                </a:solidFill>
                <a:latin typeface="Century Gothic" charset="0"/>
                <a:ea typeface="Century Gothic" charset="0"/>
                <a:cs typeface="Century Gothic" charset="0"/>
              </a:rPr>
              <a:t>μεθυλοβουτυρικό</a:t>
            </a:r>
            <a:r>
              <a:rPr lang="el-GR" sz="2400" b="1" dirty="0">
                <a:solidFill>
                  <a:schemeClr val="bg1"/>
                </a:solidFill>
                <a:latin typeface="Century Gothic" charset="0"/>
                <a:ea typeface="Century Gothic" charset="0"/>
                <a:cs typeface="Century Gothic" charset="0"/>
              </a:rPr>
              <a:t> οξύ ή ΗΜΒ</a:t>
            </a:r>
            <a:endParaRPr lang="en-US" sz="24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2284472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16200000" flipH="1">
            <a:off x="1792504"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32" name="Rectangle 31"/>
          <p:cNvSpPr/>
          <p:nvPr/>
        </p:nvSpPr>
        <p:spPr>
          <a:xfrm flipH="1">
            <a:off x="4889694" y="1874030"/>
            <a:ext cx="1576735" cy="584775"/>
          </a:xfrm>
          <a:prstGeom prst="rect">
            <a:avLst/>
          </a:prstGeom>
        </p:spPr>
        <p:txBody>
          <a:bodyPr wrap="square">
            <a:spAutoFit/>
          </a:bodyPr>
          <a:lstStyle/>
          <a:p>
            <a:r>
              <a:rPr lang="el-GR" sz="1600" dirty="0" smtClean="0">
                <a:solidFill>
                  <a:schemeClr val="bg1"/>
                </a:solidFill>
                <a:latin typeface="Century Gothic" charset="0"/>
                <a:ea typeface="Century Gothic" charset="0"/>
                <a:cs typeface="Century Gothic" charset="0"/>
              </a:rPr>
              <a:t>Μυϊκός κάματος</a:t>
            </a:r>
            <a:endParaRPr lang="en-US" sz="1600" dirty="0">
              <a:solidFill>
                <a:schemeClr val="bg1"/>
              </a:solidFill>
              <a:latin typeface="Century Gothic" charset="0"/>
              <a:ea typeface="Century Gothic" charset="0"/>
              <a:cs typeface="Century Gothic" charset="0"/>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flipH="1">
            <a:off x="7155400" y="1874030"/>
            <a:ext cx="1501090"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Αφυδάτωση</a:t>
            </a:r>
            <a:endParaRPr lang="en-US" sz="1600" dirty="0">
              <a:solidFill>
                <a:schemeClr val="bg1"/>
              </a:solidFill>
              <a:latin typeface="Century Gothic" charset="0"/>
              <a:ea typeface="Century Gothic" charset="0"/>
              <a:cs typeface="Century Gothic" charset="0"/>
            </a:endParaRPr>
          </a:p>
        </p:txBody>
      </p:sp>
      <p:sp>
        <p:nvSpPr>
          <p:cNvPr id="47" name="Rectangle 46"/>
          <p:cNvSpPr/>
          <p:nvPr/>
        </p:nvSpPr>
        <p:spPr>
          <a:xfrm flipH="1">
            <a:off x="5147287" y="3809424"/>
            <a:ext cx="1410296"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Περιβάλλον</a:t>
            </a:r>
            <a:endParaRPr lang="en-US" sz="1600" dirty="0">
              <a:solidFill>
                <a:schemeClr val="bg1"/>
              </a:solidFill>
              <a:latin typeface="Century Gothic" charset="0"/>
              <a:ea typeface="Century Gothic" charset="0"/>
              <a:cs typeface="Century Gothic" charset="0"/>
            </a:endParaRPr>
          </a:p>
        </p:txBody>
      </p:sp>
      <p:sp>
        <p:nvSpPr>
          <p:cNvPr id="48" name="Rectangle 47"/>
          <p:cNvSpPr/>
          <p:nvPr/>
        </p:nvSpPr>
        <p:spPr>
          <a:xfrm flipH="1">
            <a:off x="7149291" y="3563202"/>
            <a:ext cx="1697825" cy="584775"/>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Ισορροπία ηλεκτρολυτών </a:t>
            </a:r>
            <a:endParaRPr lang="en-US" sz="1600" dirty="0">
              <a:solidFill>
                <a:schemeClr val="bg1"/>
              </a:solidFill>
              <a:latin typeface="Century Gothic" charset="0"/>
              <a:ea typeface="Century Gothic" charset="0"/>
              <a:cs typeface="Century Gothic" charset="0"/>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Γελατίνη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 y="1471010"/>
            <a:ext cx="4356960" cy="362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5341" y="1479297"/>
            <a:ext cx="4782573" cy="362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2239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16200000" flipH="1">
            <a:off x="1792504"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32" name="Rectangle 31"/>
          <p:cNvSpPr/>
          <p:nvPr/>
        </p:nvSpPr>
        <p:spPr>
          <a:xfrm flipH="1">
            <a:off x="4889694" y="1874030"/>
            <a:ext cx="1576735" cy="584775"/>
          </a:xfrm>
          <a:prstGeom prst="rect">
            <a:avLst/>
          </a:prstGeom>
        </p:spPr>
        <p:txBody>
          <a:bodyPr wrap="square">
            <a:spAutoFit/>
          </a:bodyPr>
          <a:lstStyle/>
          <a:p>
            <a:r>
              <a:rPr lang="el-GR" sz="1600" dirty="0" smtClean="0">
                <a:solidFill>
                  <a:schemeClr val="bg1"/>
                </a:solidFill>
                <a:latin typeface="Century Gothic" charset="0"/>
                <a:ea typeface="Century Gothic" charset="0"/>
                <a:cs typeface="Century Gothic" charset="0"/>
              </a:rPr>
              <a:t>Μυϊκός κάματος</a:t>
            </a:r>
            <a:endParaRPr lang="en-US" sz="1600" dirty="0">
              <a:solidFill>
                <a:schemeClr val="bg1"/>
              </a:solidFill>
              <a:latin typeface="Century Gothic" charset="0"/>
              <a:ea typeface="Century Gothic" charset="0"/>
              <a:cs typeface="Century Gothic" charset="0"/>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flipH="1">
            <a:off x="7155400" y="1874030"/>
            <a:ext cx="1501090"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Αφυδάτωση</a:t>
            </a:r>
            <a:endParaRPr lang="en-US" sz="1600" dirty="0">
              <a:solidFill>
                <a:schemeClr val="bg1"/>
              </a:solidFill>
              <a:latin typeface="Century Gothic" charset="0"/>
              <a:ea typeface="Century Gothic" charset="0"/>
              <a:cs typeface="Century Gothic" charset="0"/>
            </a:endParaRPr>
          </a:p>
        </p:txBody>
      </p:sp>
      <p:sp>
        <p:nvSpPr>
          <p:cNvPr id="47" name="Rectangle 46"/>
          <p:cNvSpPr/>
          <p:nvPr/>
        </p:nvSpPr>
        <p:spPr>
          <a:xfrm flipH="1">
            <a:off x="5147287" y="3809424"/>
            <a:ext cx="1410296"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Περιβάλλον</a:t>
            </a:r>
            <a:endParaRPr lang="en-US" sz="1600" dirty="0">
              <a:solidFill>
                <a:schemeClr val="bg1"/>
              </a:solidFill>
              <a:latin typeface="Century Gothic" charset="0"/>
              <a:ea typeface="Century Gothic" charset="0"/>
              <a:cs typeface="Century Gothic" charset="0"/>
            </a:endParaRPr>
          </a:p>
        </p:txBody>
      </p:sp>
      <p:sp>
        <p:nvSpPr>
          <p:cNvPr id="48" name="Rectangle 47"/>
          <p:cNvSpPr/>
          <p:nvPr/>
        </p:nvSpPr>
        <p:spPr>
          <a:xfrm flipH="1">
            <a:off x="7149291" y="3563202"/>
            <a:ext cx="1697825" cy="584775"/>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Ισορροπία ηλεκτρολυτών </a:t>
            </a:r>
            <a:endParaRPr lang="en-US" sz="1600" dirty="0">
              <a:solidFill>
                <a:schemeClr val="bg1"/>
              </a:solidFill>
              <a:latin typeface="Century Gothic" charset="0"/>
              <a:ea typeface="Century Gothic" charset="0"/>
              <a:cs typeface="Century Gothic" charset="0"/>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Γελατίνη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45" y="1432658"/>
            <a:ext cx="9096638" cy="366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3954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16200000" flipH="1">
            <a:off x="1792504"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32" name="Rectangle 31"/>
          <p:cNvSpPr/>
          <p:nvPr/>
        </p:nvSpPr>
        <p:spPr>
          <a:xfrm flipH="1">
            <a:off x="4889694" y="1874030"/>
            <a:ext cx="1576735" cy="584775"/>
          </a:xfrm>
          <a:prstGeom prst="rect">
            <a:avLst/>
          </a:prstGeom>
        </p:spPr>
        <p:txBody>
          <a:bodyPr wrap="square">
            <a:spAutoFit/>
          </a:bodyPr>
          <a:lstStyle/>
          <a:p>
            <a:r>
              <a:rPr lang="el-GR" sz="1600" dirty="0" smtClean="0">
                <a:solidFill>
                  <a:schemeClr val="bg1"/>
                </a:solidFill>
                <a:latin typeface="Century Gothic" charset="0"/>
                <a:ea typeface="Century Gothic" charset="0"/>
                <a:cs typeface="Century Gothic" charset="0"/>
              </a:rPr>
              <a:t>Μυϊκός κάματος</a:t>
            </a:r>
            <a:endParaRPr lang="en-US" sz="1600" dirty="0">
              <a:solidFill>
                <a:schemeClr val="bg1"/>
              </a:solidFill>
              <a:latin typeface="Century Gothic" charset="0"/>
              <a:ea typeface="Century Gothic" charset="0"/>
              <a:cs typeface="Century Gothic" charset="0"/>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flipH="1">
            <a:off x="7155400" y="1874030"/>
            <a:ext cx="1501090"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Αφυδάτωση</a:t>
            </a:r>
            <a:endParaRPr lang="en-US" sz="1600" dirty="0">
              <a:solidFill>
                <a:schemeClr val="bg1"/>
              </a:solidFill>
              <a:latin typeface="Century Gothic" charset="0"/>
              <a:ea typeface="Century Gothic" charset="0"/>
              <a:cs typeface="Century Gothic" charset="0"/>
            </a:endParaRPr>
          </a:p>
        </p:txBody>
      </p:sp>
      <p:sp>
        <p:nvSpPr>
          <p:cNvPr id="47" name="Rectangle 46"/>
          <p:cNvSpPr/>
          <p:nvPr/>
        </p:nvSpPr>
        <p:spPr>
          <a:xfrm flipH="1">
            <a:off x="5147287" y="3809424"/>
            <a:ext cx="1410296"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Περιβάλλον</a:t>
            </a:r>
            <a:endParaRPr lang="en-US" sz="1600" dirty="0">
              <a:solidFill>
                <a:schemeClr val="bg1"/>
              </a:solidFill>
              <a:latin typeface="Century Gothic" charset="0"/>
              <a:ea typeface="Century Gothic" charset="0"/>
              <a:cs typeface="Century Gothic" charset="0"/>
            </a:endParaRPr>
          </a:p>
        </p:txBody>
      </p:sp>
      <p:sp>
        <p:nvSpPr>
          <p:cNvPr id="48" name="Rectangle 47"/>
          <p:cNvSpPr/>
          <p:nvPr/>
        </p:nvSpPr>
        <p:spPr>
          <a:xfrm flipH="1">
            <a:off x="7149291" y="3563202"/>
            <a:ext cx="1697825" cy="584775"/>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Ισορροπία ηλεκτρολυτών </a:t>
            </a:r>
            <a:endParaRPr lang="en-US" sz="1600" dirty="0">
              <a:solidFill>
                <a:schemeClr val="bg1"/>
              </a:solidFill>
              <a:latin typeface="Century Gothic" charset="0"/>
              <a:ea typeface="Century Gothic" charset="0"/>
              <a:cs typeface="Century Gothic" charset="0"/>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Προβιοτικά</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 y="1471010"/>
            <a:ext cx="4356960" cy="362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6133" y="1471009"/>
            <a:ext cx="4757125" cy="362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80025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16200000" flipH="1">
            <a:off x="1792504"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32" name="Rectangle 31"/>
          <p:cNvSpPr/>
          <p:nvPr/>
        </p:nvSpPr>
        <p:spPr>
          <a:xfrm flipH="1">
            <a:off x="4889694" y="1874030"/>
            <a:ext cx="1576735" cy="584775"/>
          </a:xfrm>
          <a:prstGeom prst="rect">
            <a:avLst/>
          </a:prstGeom>
        </p:spPr>
        <p:txBody>
          <a:bodyPr wrap="square">
            <a:spAutoFit/>
          </a:bodyPr>
          <a:lstStyle/>
          <a:p>
            <a:r>
              <a:rPr lang="el-GR" sz="1600" dirty="0" smtClean="0">
                <a:solidFill>
                  <a:schemeClr val="bg1"/>
                </a:solidFill>
                <a:latin typeface="Century Gothic" charset="0"/>
                <a:ea typeface="Century Gothic" charset="0"/>
                <a:cs typeface="Century Gothic" charset="0"/>
              </a:rPr>
              <a:t>Μυϊκός κάματος</a:t>
            </a:r>
            <a:endParaRPr lang="en-US" sz="1600" dirty="0">
              <a:solidFill>
                <a:schemeClr val="bg1"/>
              </a:solidFill>
              <a:latin typeface="Century Gothic" charset="0"/>
              <a:ea typeface="Century Gothic" charset="0"/>
              <a:cs typeface="Century Gothic" charset="0"/>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flipH="1">
            <a:off x="7155400" y="1874030"/>
            <a:ext cx="1501090"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Αφυδάτωση</a:t>
            </a:r>
            <a:endParaRPr lang="en-US" sz="1600" dirty="0">
              <a:solidFill>
                <a:schemeClr val="bg1"/>
              </a:solidFill>
              <a:latin typeface="Century Gothic" charset="0"/>
              <a:ea typeface="Century Gothic" charset="0"/>
              <a:cs typeface="Century Gothic" charset="0"/>
            </a:endParaRPr>
          </a:p>
        </p:txBody>
      </p:sp>
      <p:sp>
        <p:nvSpPr>
          <p:cNvPr id="47" name="Rectangle 46"/>
          <p:cNvSpPr/>
          <p:nvPr/>
        </p:nvSpPr>
        <p:spPr>
          <a:xfrm flipH="1">
            <a:off x="5147287" y="3809424"/>
            <a:ext cx="1410296"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Περιβάλλον</a:t>
            </a:r>
            <a:endParaRPr lang="en-US" sz="1600" dirty="0">
              <a:solidFill>
                <a:schemeClr val="bg1"/>
              </a:solidFill>
              <a:latin typeface="Century Gothic" charset="0"/>
              <a:ea typeface="Century Gothic" charset="0"/>
              <a:cs typeface="Century Gothic" charset="0"/>
            </a:endParaRPr>
          </a:p>
        </p:txBody>
      </p:sp>
      <p:sp>
        <p:nvSpPr>
          <p:cNvPr id="48" name="Rectangle 47"/>
          <p:cNvSpPr/>
          <p:nvPr/>
        </p:nvSpPr>
        <p:spPr>
          <a:xfrm flipH="1">
            <a:off x="7149291" y="3563202"/>
            <a:ext cx="1697825" cy="584775"/>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Ισορροπία ηλεκτρολυτών </a:t>
            </a:r>
            <a:endParaRPr lang="en-US" sz="1600" dirty="0">
              <a:solidFill>
                <a:schemeClr val="bg1"/>
              </a:solidFill>
              <a:latin typeface="Century Gothic" charset="0"/>
              <a:ea typeface="Century Gothic" charset="0"/>
              <a:cs typeface="Century Gothic" charset="0"/>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42849" y="431914"/>
            <a:ext cx="3449610"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Προβιοτικά</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8" y="1471010"/>
            <a:ext cx="9102030" cy="362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452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16200000" flipH="1">
            <a:off x="1792504"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flipH="1">
            <a:off x="4347375"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32" name="Rectangle 31"/>
          <p:cNvSpPr/>
          <p:nvPr/>
        </p:nvSpPr>
        <p:spPr>
          <a:xfrm flipH="1">
            <a:off x="4889694" y="1874030"/>
            <a:ext cx="1576735" cy="584775"/>
          </a:xfrm>
          <a:prstGeom prst="rect">
            <a:avLst/>
          </a:prstGeom>
        </p:spPr>
        <p:txBody>
          <a:bodyPr wrap="square">
            <a:spAutoFit/>
          </a:bodyPr>
          <a:lstStyle/>
          <a:p>
            <a:r>
              <a:rPr lang="el-GR" sz="1600" dirty="0" smtClean="0">
                <a:solidFill>
                  <a:schemeClr val="bg1"/>
                </a:solidFill>
                <a:latin typeface="Century Gothic" charset="0"/>
                <a:ea typeface="Century Gothic" charset="0"/>
                <a:cs typeface="Century Gothic" charset="0"/>
              </a:rPr>
              <a:t>Μυϊκός κάματος</a:t>
            </a:r>
            <a:endParaRPr lang="en-US" sz="1600" dirty="0">
              <a:solidFill>
                <a:schemeClr val="bg1"/>
              </a:solidFill>
              <a:latin typeface="Century Gothic" charset="0"/>
              <a:ea typeface="Century Gothic" charset="0"/>
              <a:cs typeface="Century Gothic" charset="0"/>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flipH="1">
            <a:off x="7155400" y="1874030"/>
            <a:ext cx="1501090"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Αφυδάτωση</a:t>
            </a:r>
            <a:endParaRPr lang="en-US" sz="1600" dirty="0">
              <a:solidFill>
                <a:schemeClr val="bg1"/>
              </a:solidFill>
              <a:latin typeface="Century Gothic" charset="0"/>
              <a:ea typeface="Century Gothic" charset="0"/>
              <a:cs typeface="Century Gothic" charset="0"/>
            </a:endParaRPr>
          </a:p>
        </p:txBody>
      </p:sp>
      <p:sp>
        <p:nvSpPr>
          <p:cNvPr id="47" name="Rectangle 46"/>
          <p:cNvSpPr/>
          <p:nvPr/>
        </p:nvSpPr>
        <p:spPr>
          <a:xfrm flipH="1">
            <a:off x="5147287" y="3809424"/>
            <a:ext cx="1410296" cy="338554"/>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Περιβάλλον</a:t>
            </a:r>
            <a:endParaRPr lang="en-US" sz="1600" dirty="0">
              <a:solidFill>
                <a:schemeClr val="bg1"/>
              </a:solidFill>
              <a:latin typeface="Century Gothic" charset="0"/>
              <a:ea typeface="Century Gothic" charset="0"/>
              <a:cs typeface="Century Gothic" charset="0"/>
            </a:endParaRPr>
          </a:p>
        </p:txBody>
      </p:sp>
      <p:sp>
        <p:nvSpPr>
          <p:cNvPr id="48" name="Rectangle 47"/>
          <p:cNvSpPr/>
          <p:nvPr/>
        </p:nvSpPr>
        <p:spPr>
          <a:xfrm flipH="1">
            <a:off x="7149291" y="3563202"/>
            <a:ext cx="1697825" cy="584775"/>
          </a:xfrm>
          <a:prstGeom prst="rect">
            <a:avLst/>
          </a:prstGeom>
        </p:spPr>
        <p:txBody>
          <a:bodyPr wrap="square">
            <a:spAutoFit/>
          </a:bodyPr>
          <a:lstStyle/>
          <a:p>
            <a:r>
              <a:rPr lang="el-GR" sz="1600" dirty="0">
                <a:solidFill>
                  <a:schemeClr val="bg1"/>
                </a:solidFill>
                <a:latin typeface="Century Gothic" charset="0"/>
                <a:ea typeface="Century Gothic" charset="0"/>
                <a:cs typeface="Century Gothic" charset="0"/>
              </a:rPr>
              <a:t>Ισορροπία ηλεκτρολυτών </a:t>
            </a:r>
            <a:endParaRPr lang="en-US" sz="1600" dirty="0">
              <a:solidFill>
                <a:schemeClr val="bg1"/>
              </a:solidFill>
              <a:latin typeface="Century Gothic" charset="0"/>
              <a:ea typeface="Century Gothic" charset="0"/>
              <a:cs typeface="Century Gothic" charset="0"/>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6883" y="113136"/>
            <a:ext cx="996371" cy="1099222"/>
          </a:xfrm>
          <a:prstGeom prst="rect">
            <a:avLst/>
          </a:prstGeom>
        </p:spPr>
      </p:pic>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40472"/>
            <a:ext cx="9180521" cy="1416890"/>
            <a:chOff x="4348800" y="0"/>
            <a:chExt cx="4795200" cy="1300480"/>
          </a:xfrm>
        </p:grpSpPr>
        <p:sp>
          <p:nvSpPr>
            <p:cNvPr id="28"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2839318" y="94674"/>
            <a:ext cx="3449610" cy="461665"/>
          </a:xfrm>
          <a:prstGeom prst="rect">
            <a:avLst/>
          </a:prstGeom>
        </p:spPr>
        <p:txBody>
          <a:bodyPr wrap="square">
            <a:spAutoFit/>
          </a:bodyPr>
          <a:lstStyle/>
          <a:p>
            <a:pPr algn="ctr"/>
            <a:r>
              <a:rPr lang="en-US" sz="2400" b="1" dirty="0">
                <a:solidFill>
                  <a:schemeClr val="bg1"/>
                </a:solidFill>
                <a:latin typeface="Century Gothic" charset="0"/>
                <a:ea typeface="Century Gothic" charset="0"/>
                <a:cs typeface="Century Gothic" charset="0"/>
              </a:rPr>
              <a:t>I</a:t>
            </a:r>
            <a:r>
              <a:rPr lang="el-GR" sz="2400" b="1" dirty="0" err="1" smtClean="0">
                <a:solidFill>
                  <a:schemeClr val="bg1"/>
                </a:solidFill>
                <a:latin typeface="Century Gothic" charset="0"/>
                <a:ea typeface="Century Gothic" charset="0"/>
                <a:cs typeface="Century Gothic" charset="0"/>
              </a:rPr>
              <a:t>χθυέλαιο</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64" y="227389"/>
            <a:ext cx="996371" cy="1099222"/>
          </a:xfrm>
          <a:prstGeom prst="rect">
            <a:avLst/>
          </a:prstGeom>
        </p:spPr>
      </p:pic>
      <p:grpSp>
        <p:nvGrpSpPr>
          <p:cNvPr id="36" name="Group 53"/>
          <p:cNvGrpSpPr/>
          <p:nvPr/>
        </p:nvGrpSpPr>
        <p:grpSpPr>
          <a:xfrm>
            <a:off x="388769" y="429885"/>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154" y="1471010"/>
            <a:ext cx="4749104" cy="362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 y="1471010"/>
            <a:ext cx="4365094" cy="367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8279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5510" y="1045738"/>
            <a:ext cx="6077819" cy="414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8213" y="55199"/>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4"/>
            <a:ext cx="9180521" cy="1055636"/>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Πρωτόγαλα</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endCxn id="74" idx="4"/>
          </p:cNvCxnSpPr>
          <p:nvPr/>
        </p:nvCxnSpPr>
        <p:spPr>
          <a:xfrm flipH="1">
            <a:off x="525849" y="1149187"/>
            <a:ext cx="5301" cy="299940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956790"/>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2627814"/>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5" name="Group 64"/>
          <p:cNvGrpSpPr/>
          <p:nvPr/>
        </p:nvGrpSpPr>
        <p:grpSpPr>
          <a:xfrm>
            <a:off x="426273" y="3241974"/>
            <a:ext cx="249200" cy="221946"/>
            <a:chOff x="-592330" y="2994622"/>
            <a:chExt cx="317878" cy="317878"/>
          </a:xfrm>
        </p:grpSpPr>
        <p:sp>
          <p:nvSpPr>
            <p:cNvPr id="5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01249" y="3926646"/>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6" name="1 - Τίτλος"/>
          <p:cNvSpPr txBox="1">
            <a:spLocks/>
          </p:cNvSpPr>
          <p:nvPr/>
        </p:nvSpPr>
        <p:spPr>
          <a:xfrm>
            <a:off x="2506425" y="1231507"/>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735952" y="1869952"/>
            <a:ext cx="8359254" cy="2585323"/>
          </a:xfrm>
          <a:prstGeom prst="rect">
            <a:avLst/>
          </a:prstGeom>
        </p:spPr>
        <p:txBody>
          <a:bodyPr wrap="square">
            <a:spAutoFit/>
          </a:bodyPr>
          <a:lstStyle/>
          <a:p>
            <a:pPr>
              <a:lnSpc>
                <a:spcPct val="90000"/>
              </a:lnSpc>
            </a:pPr>
            <a:r>
              <a:rPr lang="el-GR" b="1" dirty="0">
                <a:solidFill>
                  <a:schemeClr val="bg1"/>
                </a:solidFill>
              </a:rPr>
              <a:t>Πλούσιο σε </a:t>
            </a:r>
            <a:r>
              <a:rPr lang="el-GR" b="1" dirty="0" err="1">
                <a:solidFill>
                  <a:schemeClr val="bg1"/>
                </a:solidFill>
              </a:rPr>
              <a:t>ανοσοσφαιρίνες</a:t>
            </a:r>
            <a:r>
              <a:rPr lang="el-GR" b="1" dirty="0">
                <a:solidFill>
                  <a:schemeClr val="bg1"/>
                </a:solidFill>
              </a:rPr>
              <a:t> και ινσουλίνη αυξητικού παράγοντα</a:t>
            </a:r>
          </a:p>
          <a:p>
            <a:pPr>
              <a:lnSpc>
                <a:spcPct val="90000"/>
              </a:lnSpc>
            </a:pPr>
            <a:r>
              <a:rPr lang="el-GR" b="1" dirty="0">
                <a:solidFill>
                  <a:schemeClr val="bg1"/>
                </a:solidFill>
              </a:rPr>
              <a:t>Βελτιώνουν τις επιδόσεις της άσκησης και της αποκατάστασης </a:t>
            </a:r>
          </a:p>
          <a:p>
            <a:pPr>
              <a:lnSpc>
                <a:spcPct val="90000"/>
              </a:lnSpc>
            </a:pPr>
            <a:endParaRPr lang="el-GR" b="1" dirty="0" smtClean="0">
              <a:solidFill>
                <a:schemeClr val="bg1"/>
              </a:solidFill>
            </a:endParaRPr>
          </a:p>
          <a:p>
            <a:pPr>
              <a:lnSpc>
                <a:spcPct val="90000"/>
              </a:lnSpc>
            </a:pPr>
            <a:r>
              <a:rPr lang="el-GR" b="1" dirty="0" smtClean="0">
                <a:solidFill>
                  <a:schemeClr val="bg1"/>
                </a:solidFill>
              </a:rPr>
              <a:t>Βελτιώνουν </a:t>
            </a:r>
            <a:r>
              <a:rPr lang="el-GR" b="1" dirty="0">
                <a:solidFill>
                  <a:schemeClr val="bg1"/>
                </a:solidFill>
              </a:rPr>
              <a:t>τη σύσταση του σώματος.</a:t>
            </a:r>
          </a:p>
          <a:p>
            <a:pPr>
              <a:lnSpc>
                <a:spcPct val="90000"/>
              </a:lnSpc>
            </a:pPr>
            <a:endParaRPr lang="el-GR" b="1" dirty="0" smtClean="0">
              <a:solidFill>
                <a:schemeClr val="bg1"/>
              </a:solidFill>
            </a:endParaRPr>
          </a:p>
          <a:p>
            <a:pPr>
              <a:lnSpc>
                <a:spcPct val="90000"/>
              </a:lnSpc>
            </a:pPr>
            <a:r>
              <a:rPr lang="el-GR" b="1" dirty="0" smtClean="0">
                <a:solidFill>
                  <a:schemeClr val="bg1"/>
                </a:solidFill>
              </a:rPr>
              <a:t>Τυπικό</a:t>
            </a:r>
            <a:r>
              <a:rPr lang="el-GR" b="1" dirty="0">
                <a:solidFill>
                  <a:schemeClr val="bg1"/>
                </a:solidFill>
              </a:rPr>
              <a:t> πρωτόκολλο → πρόσληψη 20 έως 60g σκόνη ή υγρό πρωτόγαλα κάθε μέρα, για τουλάχιστον 4 εβδομάδες ώστε να έχει αποτέλεσμα. </a:t>
            </a:r>
            <a:endParaRPr lang="el-GR" sz="2000" b="1" dirty="0">
              <a:solidFill>
                <a:schemeClr val="bg1"/>
              </a:solidFill>
            </a:endParaRPr>
          </a:p>
          <a:p>
            <a:pPr>
              <a:lnSpc>
                <a:spcPct val="90000"/>
              </a:lnSpc>
            </a:pPr>
            <a:endParaRPr lang="el-GR" b="1" dirty="0" smtClean="0">
              <a:solidFill>
                <a:schemeClr val="bg1"/>
              </a:solidFill>
            </a:endParaRPr>
          </a:p>
          <a:p>
            <a:pPr>
              <a:lnSpc>
                <a:spcPct val="90000"/>
              </a:lnSpc>
            </a:pPr>
            <a:r>
              <a:rPr lang="el-GR" b="1" dirty="0" smtClean="0">
                <a:solidFill>
                  <a:schemeClr val="bg1"/>
                </a:solidFill>
              </a:rPr>
              <a:t>Ενδεχόμενα</a:t>
            </a:r>
            <a:r>
              <a:rPr lang="el-GR" b="1" dirty="0">
                <a:solidFill>
                  <a:schemeClr val="bg1"/>
                </a:solidFill>
              </a:rPr>
              <a:t> οφέλη από τη χρήση χαμηλών δόσεων πρωτόγαλα (10-20g/day) σε ορισμένους αθλητές ή καταστάσεις</a:t>
            </a:r>
            <a:endParaRPr lang="el-GR" b="1" dirty="0">
              <a:solidFill>
                <a:schemeClr val="bg1"/>
              </a:solidFill>
            </a:endParaRPr>
          </a:p>
        </p:txBody>
      </p:sp>
    </p:spTree>
    <p:extLst>
      <p:ext uri="{BB962C8B-B14F-4D97-AF65-F5344CB8AC3E}">
        <p14:creationId xmlns:p14="http://schemas.microsoft.com/office/powerpoint/2010/main" val="22583515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5510" y="1045738"/>
            <a:ext cx="6077819" cy="414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8213" y="55199"/>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Πρωτόγαλα</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61" idx="0"/>
          </p:cNvCxnSpPr>
          <p:nvPr/>
        </p:nvCxnSpPr>
        <p:spPr>
          <a:xfrm flipH="1">
            <a:off x="519414" y="1121891"/>
            <a:ext cx="39032" cy="338481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956790"/>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26177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12625" y="2736998"/>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6" name="1 - Τίτλος"/>
          <p:cNvSpPr txBox="1">
            <a:spLocks/>
          </p:cNvSpPr>
          <p:nvPr/>
        </p:nvSpPr>
        <p:spPr>
          <a:xfrm>
            <a:off x="2506425" y="1176915"/>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sp>
        <p:nvSpPr>
          <p:cNvPr id="3" name="Ορθογώνιο 2"/>
          <p:cNvSpPr/>
          <p:nvPr/>
        </p:nvSpPr>
        <p:spPr>
          <a:xfrm>
            <a:off x="675473" y="1841881"/>
            <a:ext cx="8458394" cy="1477328"/>
          </a:xfrm>
          <a:prstGeom prst="rect">
            <a:avLst/>
          </a:prstGeom>
        </p:spPr>
        <p:txBody>
          <a:bodyPr wrap="square">
            <a:spAutoFit/>
          </a:bodyPr>
          <a:lstStyle/>
          <a:p>
            <a:pPr algn="just"/>
            <a:r>
              <a:rPr lang="el-GR" b="1" dirty="0">
                <a:solidFill>
                  <a:schemeClr val="bg1"/>
                </a:solidFill>
              </a:rPr>
              <a:t>Καμία ένδειξη για ενδεχόμενες καταστάσεις ή  αθλητικούς πληθυσμούς που ενδέχεται να ωφεληθούν από τα συμπληρώματα με πρωτόγαλα.</a:t>
            </a:r>
          </a:p>
          <a:p>
            <a:pPr algn="just">
              <a:buFont typeface="Wingdings 2" pitchFamily="18" charset="2"/>
              <a:buNone/>
            </a:pPr>
            <a:endParaRPr lang="el-GR" b="1" dirty="0">
              <a:solidFill>
                <a:schemeClr val="bg1"/>
              </a:solidFill>
            </a:endParaRPr>
          </a:p>
          <a:p>
            <a:pPr algn="just"/>
            <a:r>
              <a:rPr lang="el-GR" b="1" dirty="0">
                <a:solidFill>
                  <a:schemeClr val="bg1"/>
                </a:solidFill>
              </a:rPr>
              <a:t>Ο μηχανισμός μέσω του οποίου τα συμπληρώματα πρωτόγαλα παρέχουν οφέλη στην αθλητική απόδοση παραμένει κερδοσκοπικός</a:t>
            </a:r>
            <a:endParaRPr lang="el-GR" b="1" dirty="0">
              <a:solidFill>
                <a:schemeClr val="bg1"/>
              </a:solidFill>
            </a:endParaRPr>
          </a:p>
        </p:txBody>
      </p:sp>
      <p:grpSp>
        <p:nvGrpSpPr>
          <p:cNvPr id="44" name="Group 19"/>
          <p:cNvGrpSpPr/>
          <p:nvPr/>
        </p:nvGrpSpPr>
        <p:grpSpPr>
          <a:xfrm>
            <a:off x="-45510" y="3319209"/>
            <a:ext cx="9179376" cy="458758"/>
            <a:chOff x="3179791" y="-679158"/>
            <a:chExt cx="7913950" cy="1329397"/>
          </a:xfrm>
        </p:grpSpPr>
        <p:sp>
          <p:nvSpPr>
            <p:cNvPr id="45"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1 - Τίτλος"/>
          <p:cNvSpPr txBox="1">
            <a:spLocks/>
          </p:cNvSpPr>
          <p:nvPr/>
        </p:nvSpPr>
        <p:spPr>
          <a:xfrm>
            <a:off x="2658825" y="3240035"/>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Ανησυχίες Χρήσης </a:t>
            </a:r>
            <a:endParaRPr lang="el-GR" sz="2400" b="1" dirty="0">
              <a:solidFill>
                <a:schemeClr val="bg1"/>
              </a:solidFill>
              <a:latin typeface="Century Gothic" charset="0"/>
              <a:ea typeface="Century Gothic" charset="0"/>
              <a:cs typeface="Century Gothic" charset="0"/>
            </a:endParaRPr>
          </a:p>
        </p:txBody>
      </p:sp>
      <p:sp>
        <p:nvSpPr>
          <p:cNvPr id="6" name="Ορθογώνιο 5"/>
          <p:cNvSpPr/>
          <p:nvPr/>
        </p:nvSpPr>
        <p:spPr>
          <a:xfrm>
            <a:off x="675473" y="3889601"/>
            <a:ext cx="8458393" cy="1077218"/>
          </a:xfrm>
          <a:prstGeom prst="rect">
            <a:avLst/>
          </a:prstGeom>
        </p:spPr>
        <p:txBody>
          <a:bodyPr wrap="square">
            <a:spAutoFit/>
          </a:bodyPr>
          <a:lstStyle/>
          <a:p>
            <a:r>
              <a:rPr lang="el-GR" sz="1600" b="1" dirty="0">
                <a:solidFill>
                  <a:schemeClr val="bg1"/>
                </a:solidFill>
              </a:rPr>
              <a:t>Υψηλό κόστος → 20 με 60</a:t>
            </a:r>
            <a:r>
              <a:rPr lang="en-US" sz="1600" b="1" dirty="0">
                <a:solidFill>
                  <a:schemeClr val="bg1"/>
                </a:solidFill>
                <a:latin typeface="Times New Roman" pitchFamily="18" charset="0"/>
              </a:rPr>
              <a:t>g</a:t>
            </a:r>
            <a:r>
              <a:rPr lang="el-GR" sz="1600" b="1" dirty="0">
                <a:solidFill>
                  <a:schemeClr val="bg1"/>
                </a:solidFill>
              </a:rPr>
              <a:t>\ ημέρα συμπληρώματος με πρωτόγαλα κοστίζει 20-50$ </a:t>
            </a:r>
            <a:r>
              <a:rPr lang="en-US" sz="1600" b="1" dirty="0">
                <a:solidFill>
                  <a:schemeClr val="bg1"/>
                </a:solidFill>
                <a:latin typeface="Times New Roman" pitchFamily="18" charset="0"/>
              </a:rPr>
              <a:t>US</a:t>
            </a:r>
            <a:r>
              <a:rPr lang="el-GR" sz="1600" b="1" dirty="0">
                <a:solidFill>
                  <a:schemeClr val="bg1"/>
                </a:solidFill>
              </a:rPr>
              <a:t> την εβδομάδα </a:t>
            </a:r>
          </a:p>
          <a:p>
            <a:r>
              <a:rPr lang="el-GR" sz="1600" b="1" dirty="0">
                <a:solidFill>
                  <a:schemeClr val="bg1"/>
                </a:solidFill>
              </a:rPr>
              <a:t>Δεν είναι όλα τα συμπληρώματα με πρωτόγαλα ίδια, παρόλο που παρέχουν οφέλη στην αθλητική απόδοση, η διαπίστωση αυτή δεν μπορεί να ισχύει για όλα τα προϊόντα.</a:t>
            </a:r>
          </a:p>
        </p:txBody>
      </p:sp>
      <p:grpSp>
        <p:nvGrpSpPr>
          <p:cNvPr id="49" name="Group 64"/>
          <p:cNvGrpSpPr/>
          <p:nvPr/>
        </p:nvGrpSpPr>
        <p:grpSpPr>
          <a:xfrm>
            <a:off x="388769" y="4439721"/>
            <a:ext cx="249200" cy="221946"/>
            <a:chOff x="-592330" y="2994622"/>
            <a:chExt cx="317878" cy="317878"/>
          </a:xfrm>
        </p:grpSpPr>
        <p:sp>
          <p:nvSpPr>
            <p:cNvPr id="58"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2" name="Group 64"/>
          <p:cNvGrpSpPr/>
          <p:nvPr/>
        </p:nvGrpSpPr>
        <p:grpSpPr>
          <a:xfrm>
            <a:off x="388769" y="3913655"/>
            <a:ext cx="249200" cy="221946"/>
            <a:chOff x="-592330" y="2994622"/>
            <a:chExt cx="317878" cy="317878"/>
          </a:xfrm>
        </p:grpSpPr>
        <p:sp>
          <p:nvSpPr>
            <p:cNvPr id="6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7322395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5510" y="1045738"/>
            <a:ext cx="6077819" cy="414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8213" y="55199"/>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Πρωτόγαλα</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25849" y="1121891"/>
            <a:ext cx="32597" cy="332695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956790"/>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12625" y="2491334"/>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5" name="Group 64"/>
          <p:cNvGrpSpPr/>
          <p:nvPr/>
        </p:nvGrpSpPr>
        <p:grpSpPr>
          <a:xfrm>
            <a:off x="426273" y="3173734"/>
            <a:ext cx="249200" cy="221946"/>
            <a:chOff x="-592330" y="2994622"/>
            <a:chExt cx="317878" cy="317878"/>
          </a:xfrm>
        </p:grpSpPr>
        <p:sp>
          <p:nvSpPr>
            <p:cNvPr id="5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01249" y="4226902"/>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3" name="1 - Τίτλος"/>
          <p:cNvSpPr txBox="1">
            <a:spLocks/>
          </p:cNvSpPr>
          <p:nvPr/>
        </p:nvSpPr>
        <p:spPr>
          <a:xfrm>
            <a:off x="2506425" y="123332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662577" y="1878046"/>
            <a:ext cx="8385889" cy="2677656"/>
          </a:xfrm>
          <a:prstGeom prst="rect">
            <a:avLst/>
          </a:prstGeom>
        </p:spPr>
        <p:txBody>
          <a:bodyPr wrap="square">
            <a:spAutoFit/>
          </a:bodyPr>
          <a:lstStyle/>
          <a:p>
            <a:pPr algn="just">
              <a:lnSpc>
                <a:spcPct val="80000"/>
              </a:lnSpc>
            </a:pPr>
            <a:r>
              <a:rPr lang="el-GR" sz="1400" b="1" dirty="0">
                <a:solidFill>
                  <a:schemeClr val="bg1"/>
                </a:solidFill>
              </a:rPr>
              <a:t>Μελέτη των  μέτρησης του μεταβολισμού των πρωτεϊνών μετά από προπόνηση αντίστασης → αποτυχία ενίσχυσης της καθαρής πρωτεΐνης κατά τη διάρκεια της ανάκαμψης</a:t>
            </a:r>
            <a:r>
              <a:rPr lang="en-US" sz="1400" b="1" dirty="0">
                <a:solidFill>
                  <a:schemeClr val="bg1"/>
                </a:solidFill>
              </a:rPr>
              <a:t> </a:t>
            </a:r>
            <a:r>
              <a:rPr lang="el-GR" sz="1400" b="1" dirty="0">
                <a:solidFill>
                  <a:schemeClr val="bg1"/>
                </a:solidFill>
              </a:rPr>
              <a:t>(</a:t>
            </a:r>
            <a:r>
              <a:rPr lang="en-US" sz="1400" b="1" dirty="0" err="1">
                <a:solidFill>
                  <a:schemeClr val="bg1"/>
                </a:solidFill>
              </a:rPr>
              <a:t>Mero</a:t>
            </a:r>
            <a:r>
              <a:rPr lang="en-US" sz="1400" b="1" dirty="0">
                <a:solidFill>
                  <a:schemeClr val="bg1"/>
                </a:solidFill>
              </a:rPr>
              <a:t> </a:t>
            </a:r>
            <a:r>
              <a:rPr lang="en-US" sz="1400" b="1" i="1" dirty="0">
                <a:solidFill>
                  <a:schemeClr val="bg1"/>
                </a:solidFill>
              </a:rPr>
              <a:t>et al</a:t>
            </a:r>
            <a:r>
              <a:rPr lang="el-GR" sz="1400" b="1" i="1" dirty="0">
                <a:solidFill>
                  <a:schemeClr val="bg1"/>
                </a:solidFill>
              </a:rPr>
              <a:t>.,</a:t>
            </a:r>
            <a:r>
              <a:rPr lang="el-GR" sz="1400" b="1" dirty="0">
                <a:solidFill>
                  <a:schemeClr val="bg1"/>
                </a:solidFill>
              </a:rPr>
              <a:t> 2005)</a:t>
            </a:r>
          </a:p>
          <a:p>
            <a:pPr algn="just">
              <a:lnSpc>
                <a:spcPct val="80000"/>
              </a:lnSpc>
              <a:buFont typeface="Wingdings" pitchFamily="2" charset="2"/>
              <a:buChar char="§"/>
            </a:pPr>
            <a:endParaRPr lang="el-GR" sz="1400" b="1" dirty="0">
              <a:solidFill>
                <a:schemeClr val="bg1"/>
              </a:solidFill>
            </a:endParaRPr>
          </a:p>
          <a:p>
            <a:pPr algn="just">
              <a:lnSpc>
                <a:spcPct val="80000"/>
              </a:lnSpc>
            </a:pPr>
            <a:r>
              <a:rPr lang="el-GR" sz="1400" b="1" dirty="0">
                <a:solidFill>
                  <a:schemeClr val="bg1"/>
                </a:solidFill>
              </a:rPr>
              <a:t>Ημερολόγια συμμετεχόντων → λιγότερα αυτό-αναφερθείσα επεισόδια λοιμώξεων του ανώτερου αναπνευστικού σε σχέση με τους συμμετέχοντες που έλαβαν εικονικό συμπλήρωμα (</a:t>
            </a:r>
            <a:r>
              <a:rPr lang="en-US" sz="1400" b="1" dirty="0" err="1">
                <a:solidFill>
                  <a:schemeClr val="bg1"/>
                </a:solidFill>
              </a:rPr>
              <a:t>Brinkworth</a:t>
            </a:r>
            <a:r>
              <a:rPr lang="en-US" sz="1400" b="1" dirty="0">
                <a:solidFill>
                  <a:schemeClr val="bg1"/>
                </a:solidFill>
              </a:rPr>
              <a:t> and Buckley</a:t>
            </a:r>
            <a:r>
              <a:rPr lang="el-GR" sz="1400" b="1" dirty="0">
                <a:solidFill>
                  <a:schemeClr val="bg1"/>
                </a:solidFill>
              </a:rPr>
              <a:t>,  2003). </a:t>
            </a:r>
          </a:p>
          <a:p>
            <a:pPr algn="just">
              <a:lnSpc>
                <a:spcPct val="80000"/>
              </a:lnSpc>
              <a:buNone/>
            </a:pPr>
            <a:endParaRPr lang="el-GR" sz="1400" b="1" dirty="0">
              <a:solidFill>
                <a:schemeClr val="bg1"/>
              </a:solidFill>
            </a:endParaRPr>
          </a:p>
          <a:p>
            <a:pPr algn="just">
              <a:lnSpc>
                <a:spcPct val="80000"/>
              </a:lnSpc>
            </a:pPr>
            <a:r>
              <a:rPr lang="el-GR" sz="1400" b="1" dirty="0">
                <a:solidFill>
                  <a:schemeClr val="bg1"/>
                </a:solidFill>
              </a:rPr>
              <a:t>Χρήση συμπληρωμάτων για πάνω από 12 εβδομάδες με εικονικό φάρμακο ή πρωτόγαλα σε δρομείς αποστάσεων → καμία διαφορά στα συμπτώματα του ανώτερου αναπνευστικού συστήματος (</a:t>
            </a:r>
            <a:r>
              <a:rPr lang="en-US" sz="1400" b="1" dirty="0">
                <a:solidFill>
                  <a:schemeClr val="bg1"/>
                </a:solidFill>
              </a:rPr>
              <a:t>Crooks </a:t>
            </a:r>
            <a:r>
              <a:rPr lang="en-US" sz="1400" b="1" i="1" dirty="0">
                <a:solidFill>
                  <a:schemeClr val="bg1"/>
                </a:solidFill>
              </a:rPr>
              <a:t>et al</a:t>
            </a:r>
            <a:r>
              <a:rPr lang="el-GR" sz="1400" b="1" i="1" dirty="0">
                <a:solidFill>
                  <a:schemeClr val="bg1"/>
                </a:solidFill>
              </a:rPr>
              <a:t>.,</a:t>
            </a:r>
            <a:r>
              <a:rPr lang="el-GR" sz="1400" b="1" dirty="0">
                <a:solidFill>
                  <a:schemeClr val="bg1"/>
                </a:solidFill>
              </a:rPr>
              <a:t> 2006</a:t>
            </a:r>
            <a:r>
              <a:rPr lang="el-GR" sz="1400" b="1" dirty="0" smtClean="0">
                <a:solidFill>
                  <a:schemeClr val="bg1"/>
                </a:solidFill>
              </a:rPr>
              <a:t>).</a:t>
            </a:r>
          </a:p>
          <a:p>
            <a:pPr algn="just">
              <a:lnSpc>
                <a:spcPct val="80000"/>
              </a:lnSpc>
            </a:pPr>
            <a:endParaRPr lang="el-GR" sz="1400" b="1" dirty="0" smtClean="0">
              <a:solidFill>
                <a:schemeClr val="bg1"/>
              </a:solidFill>
            </a:endParaRPr>
          </a:p>
          <a:p>
            <a:pPr algn="just">
              <a:lnSpc>
                <a:spcPct val="80000"/>
              </a:lnSpc>
            </a:pPr>
            <a:r>
              <a:rPr lang="el-GR" sz="1400" b="1" dirty="0">
                <a:solidFill>
                  <a:schemeClr val="bg1"/>
                </a:solidFill>
              </a:rPr>
              <a:t>Συμπλήρωμα με πρωτόγαλα →  ↑  </a:t>
            </a:r>
            <a:r>
              <a:rPr lang="el-GR" sz="1400" b="1" dirty="0" err="1">
                <a:solidFill>
                  <a:schemeClr val="bg1"/>
                </a:solidFill>
              </a:rPr>
              <a:t>ανοσοσφαιρίνης</a:t>
            </a:r>
            <a:r>
              <a:rPr lang="el-GR" sz="1400" b="1" dirty="0">
                <a:solidFill>
                  <a:schemeClr val="bg1"/>
                </a:solidFill>
              </a:rPr>
              <a:t> των </a:t>
            </a:r>
            <a:r>
              <a:rPr lang="el-GR" sz="1400" b="1" dirty="0">
                <a:solidFill>
                  <a:schemeClr val="bg1"/>
                </a:solidFill>
              </a:rPr>
              <a:t>σιελογόνων</a:t>
            </a:r>
            <a:endParaRPr lang="el-GR" sz="1400" b="1" dirty="0">
              <a:solidFill>
                <a:schemeClr val="bg1"/>
              </a:solidFill>
            </a:endParaRPr>
          </a:p>
          <a:p>
            <a:pPr algn="just">
              <a:lnSpc>
                <a:spcPct val="80000"/>
              </a:lnSpc>
            </a:pPr>
            <a:endParaRPr lang="el-GR" sz="1400" b="1" dirty="0" smtClean="0">
              <a:solidFill>
                <a:schemeClr val="bg1"/>
              </a:solidFill>
            </a:endParaRPr>
          </a:p>
          <a:p>
            <a:pPr algn="just">
              <a:lnSpc>
                <a:spcPct val="80000"/>
              </a:lnSpc>
            </a:pPr>
            <a:r>
              <a:rPr lang="el-GR" sz="1400" b="1" dirty="0" smtClean="0">
                <a:solidFill>
                  <a:schemeClr val="bg1"/>
                </a:solidFill>
              </a:rPr>
              <a:t>Αν </a:t>
            </a:r>
            <a:r>
              <a:rPr lang="el-GR" sz="1400" b="1" dirty="0">
                <a:solidFill>
                  <a:schemeClr val="bg1"/>
                </a:solidFill>
              </a:rPr>
              <a:t>και μερικές μελέτες δείχνουν ότι το συμπλήρωμα με πρωτόγαλα αυξάνει την IGF-1 (</a:t>
            </a:r>
            <a:r>
              <a:rPr lang="en-US" sz="1400" b="1" dirty="0" err="1">
                <a:solidFill>
                  <a:schemeClr val="bg1"/>
                </a:solidFill>
              </a:rPr>
              <a:t>Mero</a:t>
            </a:r>
            <a:r>
              <a:rPr lang="en-US" sz="1400" b="1" dirty="0">
                <a:solidFill>
                  <a:schemeClr val="bg1"/>
                </a:solidFill>
              </a:rPr>
              <a:t> et al</a:t>
            </a:r>
            <a:r>
              <a:rPr lang="el-GR" sz="1400" b="1" dirty="0">
                <a:solidFill>
                  <a:schemeClr val="bg1"/>
                </a:solidFill>
              </a:rPr>
              <a:t>. 1997, 2002), άλλες έχουν αποτύχει να το αποδείξουν (</a:t>
            </a:r>
            <a:r>
              <a:rPr lang="en-US" sz="1400" b="1" dirty="0">
                <a:solidFill>
                  <a:schemeClr val="bg1"/>
                </a:solidFill>
              </a:rPr>
              <a:t>Buckley et al</a:t>
            </a:r>
            <a:r>
              <a:rPr lang="el-GR" sz="1400" b="1" dirty="0">
                <a:solidFill>
                  <a:schemeClr val="bg1"/>
                </a:solidFill>
              </a:rPr>
              <a:t>. 2002; </a:t>
            </a:r>
            <a:r>
              <a:rPr lang="en-US" sz="1400" b="1" dirty="0" err="1">
                <a:solidFill>
                  <a:schemeClr val="bg1"/>
                </a:solidFill>
              </a:rPr>
              <a:t>Kuipers</a:t>
            </a:r>
            <a:r>
              <a:rPr lang="en-US" sz="1400" b="1" dirty="0">
                <a:solidFill>
                  <a:schemeClr val="bg1"/>
                </a:solidFill>
              </a:rPr>
              <a:t> et al</a:t>
            </a:r>
            <a:r>
              <a:rPr lang="el-GR" sz="1400" b="1" dirty="0">
                <a:solidFill>
                  <a:schemeClr val="bg1"/>
                </a:solidFill>
              </a:rPr>
              <a:t>. </a:t>
            </a:r>
            <a:r>
              <a:rPr lang="el-GR" sz="1400" b="1" dirty="0">
                <a:solidFill>
                  <a:schemeClr val="bg1"/>
                </a:solidFill>
              </a:rPr>
              <a:t>2002</a:t>
            </a:r>
            <a:r>
              <a:rPr lang="el-GR" sz="1400" b="1" dirty="0" smtClean="0">
                <a:solidFill>
                  <a:schemeClr val="bg1"/>
                </a:solidFill>
              </a:rPr>
              <a:t>).</a:t>
            </a:r>
            <a:endParaRPr lang="el-GR" sz="1400" b="1" dirty="0">
              <a:solidFill>
                <a:schemeClr val="bg1"/>
              </a:solidFill>
            </a:endParaRPr>
          </a:p>
        </p:txBody>
      </p:sp>
      <p:grpSp>
        <p:nvGrpSpPr>
          <p:cNvPr id="44" name="Group 64"/>
          <p:cNvGrpSpPr/>
          <p:nvPr/>
        </p:nvGrpSpPr>
        <p:grpSpPr>
          <a:xfrm>
            <a:off x="414897" y="3735574"/>
            <a:ext cx="249200" cy="221946"/>
            <a:chOff x="-592330" y="2994622"/>
            <a:chExt cx="317878" cy="317878"/>
          </a:xfrm>
        </p:grpSpPr>
        <p:sp>
          <p:nvSpPr>
            <p:cNvPr id="45"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3589248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alphaModFix amt="52000"/>
            <a:extLst>
              <a:ext uri="{28A0092B-C50C-407E-A947-70E740481C1C}">
                <a14:useLocalDpi xmlns:a14="http://schemas.microsoft.com/office/drawing/2010/main"/>
              </a:ext>
            </a:extLst>
          </a:blip>
          <a:srcRect/>
          <a:stretch/>
        </p:blipFill>
        <p:spPr>
          <a:xfrm>
            <a:off x="-10635" y="0"/>
            <a:ext cx="9154635" cy="5150224"/>
          </a:xfrm>
          <a:prstGeom prst="rect">
            <a:avLst/>
          </a:prstGeom>
        </p:spPr>
      </p:pic>
      <p:sp>
        <p:nvSpPr>
          <p:cNvPr id="5" name="Rectangle 4"/>
          <p:cNvSpPr/>
          <p:nvPr/>
        </p:nvSpPr>
        <p:spPr>
          <a:xfrm>
            <a:off x="-5318" y="0"/>
            <a:ext cx="9133365" cy="5143500"/>
          </a:xfrm>
          <a:prstGeom prst="rect">
            <a:avLst/>
          </a:prstGeom>
          <a:solidFill>
            <a:schemeClr val="tx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Rectangle 5"/>
          <p:cNvSpPr/>
          <p:nvPr/>
        </p:nvSpPr>
        <p:spPr>
          <a:xfrm>
            <a:off x="-10635" y="3531566"/>
            <a:ext cx="9144000" cy="1629396"/>
          </a:xfrm>
          <a:prstGeom prst="rect">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3"/>
          <p:cNvSpPr/>
          <p:nvPr/>
        </p:nvSpPr>
        <p:spPr>
          <a:xfrm rot="10800000">
            <a:off x="5882468" y="3511295"/>
            <a:ext cx="3262048" cy="1655063"/>
          </a:xfrm>
          <a:custGeom>
            <a:avLst/>
            <a:gdLst>
              <a:gd name="connsiteX0" fmla="*/ 0 w 2718816"/>
              <a:gd name="connsiteY0" fmla="*/ 0 h 1474035"/>
              <a:gd name="connsiteX1" fmla="*/ 2718816 w 2718816"/>
              <a:gd name="connsiteY1" fmla="*/ 0 h 1474035"/>
              <a:gd name="connsiteX2" fmla="*/ 2718816 w 2718816"/>
              <a:gd name="connsiteY2" fmla="*/ 1474035 h 1474035"/>
              <a:gd name="connsiteX3" fmla="*/ 0 w 2718816"/>
              <a:gd name="connsiteY3" fmla="*/ 1474035 h 1474035"/>
              <a:gd name="connsiteX4" fmla="*/ 0 w 2718816"/>
              <a:gd name="connsiteY4" fmla="*/ 0 h 1474035"/>
              <a:gd name="connsiteX0" fmla="*/ 0 w 3084576"/>
              <a:gd name="connsiteY0" fmla="*/ 0 h 1474035"/>
              <a:gd name="connsiteX1" fmla="*/ 3084576 w 3084576"/>
              <a:gd name="connsiteY1" fmla="*/ 12192 h 1474035"/>
              <a:gd name="connsiteX2" fmla="*/ 2718816 w 3084576"/>
              <a:gd name="connsiteY2" fmla="*/ 1474035 h 1474035"/>
              <a:gd name="connsiteX3" fmla="*/ 0 w 3084576"/>
              <a:gd name="connsiteY3" fmla="*/ 1474035 h 1474035"/>
              <a:gd name="connsiteX4" fmla="*/ 0 w 3084576"/>
              <a:gd name="connsiteY4" fmla="*/ 0 h 14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576" h="1474035">
                <a:moveTo>
                  <a:pt x="0" y="0"/>
                </a:moveTo>
                <a:lnTo>
                  <a:pt x="3084576" y="12192"/>
                </a:lnTo>
                <a:lnTo>
                  <a:pt x="2718816" y="1474035"/>
                </a:lnTo>
                <a:lnTo>
                  <a:pt x="0" y="1474035"/>
                </a:lnTo>
                <a:lnTo>
                  <a:pt x="0" y="0"/>
                </a:lnTo>
                <a:close/>
              </a:path>
            </a:pathLst>
          </a:custGeom>
          <a:solidFill>
            <a:srgbClr val="F4C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13"/>
          <p:cNvSpPr/>
          <p:nvPr/>
        </p:nvSpPr>
        <p:spPr>
          <a:xfrm>
            <a:off x="0" y="3511296"/>
            <a:ext cx="3093945" cy="1655063"/>
          </a:xfrm>
          <a:custGeom>
            <a:avLst/>
            <a:gdLst>
              <a:gd name="connsiteX0" fmla="*/ 0 w 2718816"/>
              <a:gd name="connsiteY0" fmla="*/ 0 h 1474035"/>
              <a:gd name="connsiteX1" fmla="*/ 2718816 w 2718816"/>
              <a:gd name="connsiteY1" fmla="*/ 0 h 1474035"/>
              <a:gd name="connsiteX2" fmla="*/ 2718816 w 2718816"/>
              <a:gd name="connsiteY2" fmla="*/ 1474035 h 1474035"/>
              <a:gd name="connsiteX3" fmla="*/ 0 w 2718816"/>
              <a:gd name="connsiteY3" fmla="*/ 1474035 h 1474035"/>
              <a:gd name="connsiteX4" fmla="*/ 0 w 2718816"/>
              <a:gd name="connsiteY4" fmla="*/ 0 h 1474035"/>
              <a:gd name="connsiteX0" fmla="*/ 0 w 3084576"/>
              <a:gd name="connsiteY0" fmla="*/ 0 h 1474035"/>
              <a:gd name="connsiteX1" fmla="*/ 3084576 w 3084576"/>
              <a:gd name="connsiteY1" fmla="*/ 12192 h 1474035"/>
              <a:gd name="connsiteX2" fmla="*/ 2718816 w 3084576"/>
              <a:gd name="connsiteY2" fmla="*/ 1474035 h 1474035"/>
              <a:gd name="connsiteX3" fmla="*/ 0 w 3084576"/>
              <a:gd name="connsiteY3" fmla="*/ 1474035 h 1474035"/>
              <a:gd name="connsiteX4" fmla="*/ 0 w 3084576"/>
              <a:gd name="connsiteY4" fmla="*/ 0 h 14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576" h="1474035">
                <a:moveTo>
                  <a:pt x="0" y="0"/>
                </a:moveTo>
                <a:lnTo>
                  <a:pt x="3084576" y="12192"/>
                </a:lnTo>
                <a:lnTo>
                  <a:pt x="2718816" y="1474035"/>
                </a:lnTo>
                <a:lnTo>
                  <a:pt x="0" y="1474035"/>
                </a:lnTo>
                <a:lnTo>
                  <a:pt x="0" y="0"/>
                </a:lnTo>
                <a:close/>
              </a:path>
            </a:pathLst>
          </a:custGeom>
          <a:solidFill>
            <a:srgbClr val="F4C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p:cNvSpPr/>
          <p:nvPr/>
        </p:nvSpPr>
        <p:spPr>
          <a:xfrm>
            <a:off x="-10635" y="5135872"/>
            <a:ext cx="9144000" cy="45719"/>
          </a:xfrm>
          <a:prstGeom prst="rect">
            <a:avLst/>
          </a:prstGeom>
          <a:solidFill>
            <a:srgbClr val="E1BA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19492" y="3780724"/>
            <a:ext cx="2192228" cy="1131079"/>
            <a:chOff x="681652" y="3797610"/>
            <a:chExt cx="1732198" cy="1131079"/>
          </a:xfrm>
        </p:grpSpPr>
        <p:sp>
          <p:nvSpPr>
            <p:cNvPr id="15" name="TextBox 14"/>
            <p:cNvSpPr txBox="1"/>
            <p:nvPr/>
          </p:nvSpPr>
          <p:spPr>
            <a:xfrm>
              <a:off x="681652" y="3797610"/>
              <a:ext cx="1732198" cy="1131079"/>
            </a:xfrm>
            <a:prstGeom prst="rect">
              <a:avLst/>
            </a:prstGeom>
            <a:noFill/>
          </p:spPr>
          <p:txBody>
            <a:bodyPr wrap="square" rtlCol="0">
              <a:spAutoFit/>
            </a:bodyPr>
            <a:lstStyle/>
            <a:p>
              <a:pPr algn="ctr">
                <a:lnSpc>
                  <a:spcPct val="150000"/>
                </a:lnSpc>
              </a:pPr>
              <a:r>
                <a:rPr lang="el-GR" sz="3000" b="1" i="1" dirty="0" smtClean="0">
                  <a:solidFill>
                    <a:srgbClr val="876F06"/>
                  </a:solidFill>
                  <a:latin typeface="Century Gothic" charset="0"/>
                  <a:ea typeface="Century Gothic" charset="0"/>
                  <a:cs typeface="Century Gothic" charset="0"/>
                </a:rPr>
                <a:t>ΑΘΛΗΤΙΚΑ</a:t>
              </a:r>
              <a:endParaRPr lang="en-US" sz="3000" b="1" i="1" dirty="0" smtClean="0">
                <a:solidFill>
                  <a:srgbClr val="876F06"/>
                </a:solidFill>
                <a:latin typeface="Century Gothic" charset="0"/>
                <a:ea typeface="Century Gothic" charset="0"/>
                <a:cs typeface="Century Gothic" charset="0"/>
              </a:endParaRPr>
            </a:p>
            <a:p>
              <a:pPr algn="ctr">
                <a:lnSpc>
                  <a:spcPct val="150000"/>
                </a:lnSpc>
              </a:pPr>
              <a:r>
                <a:rPr lang="el-GR" sz="1500" b="1" i="1" dirty="0" smtClean="0">
                  <a:solidFill>
                    <a:srgbClr val="876F06"/>
                  </a:solidFill>
                  <a:latin typeface="Century Gothic" charset="0"/>
                  <a:ea typeface="Century Gothic" charset="0"/>
                  <a:cs typeface="Century Gothic" charset="0"/>
                </a:rPr>
                <a:t>ΤΡΟΦΙΜΑ</a:t>
              </a:r>
              <a:endParaRPr lang="en-US" sz="1500" b="1" i="1" dirty="0">
                <a:solidFill>
                  <a:srgbClr val="876F06"/>
                </a:solidFill>
                <a:latin typeface="Century Gothic" charset="0"/>
                <a:ea typeface="Century Gothic" charset="0"/>
                <a:cs typeface="Century Gothic" charset="0"/>
              </a:endParaRPr>
            </a:p>
          </p:txBody>
        </p:sp>
        <p:cxnSp>
          <p:nvCxnSpPr>
            <p:cNvPr id="16" name="Straight Connector 15"/>
            <p:cNvCxnSpPr/>
            <p:nvPr/>
          </p:nvCxnSpPr>
          <p:spPr>
            <a:xfrm>
              <a:off x="1084976" y="4482792"/>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sp>
        <p:nvSpPr>
          <p:cNvPr id="23" name="Triangle 22"/>
          <p:cNvSpPr/>
          <p:nvPr/>
        </p:nvSpPr>
        <p:spPr>
          <a:xfrm>
            <a:off x="1298852"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4" name="Triangle 23"/>
          <p:cNvSpPr/>
          <p:nvPr/>
        </p:nvSpPr>
        <p:spPr>
          <a:xfrm>
            <a:off x="4317206"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5" name="Triangle 24"/>
          <p:cNvSpPr/>
          <p:nvPr/>
        </p:nvSpPr>
        <p:spPr>
          <a:xfrm>
            <a:off x="7275532"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6" name="Rectangle 25"/>
          <p:cNvSpPr/>
          <p:nvPr/>
        </p:nvSpPr>
        <p:spPr>
          <a:xfrm>
            <a:off x="-10635" y="3508488"/>
            <a:ext cx="9144000" cy="45719"/>
          </a:xfrm>
          <a:prstGeom prst="rect">
            <a:avLst/>
          </a:prstGeom>
          <a:solidFill>
            <a:srgbClr val="D0AE1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8" name="Hexagon 27"/>
          <p:cNvSpPr/>
          <p:nvPr/>
        </p:nvSpPr>
        <p:spPr>
          <a:xfrm rot="5400000">
            <a:off x="480982" y="750650"/>
            <a:ext cx="2131981" cy="1916282"/>
          </a:xfrm>
          <a:prstGeom prst="hexagon">
            <a:avLst/>
          </a:prstGeom>
          <a:noFill/>
          <a:ln w="41275">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Hexagon 28"/>
          <p:cNvSpPr/>
          <p:nvPr/>
        </p:nvSpPr>
        <p:spPr>
          <a:xfrm rot="5400000">
            <a:off x="3495375" y="750651"/>
            <a:ext cx="2131981" cy="1916282"/>
          </a:xfrm>
          <a:prstGeom prst="hexagon">
            <a:avLst/>
          </a:prstGeom>
          <a:noFill/>
          <a:ln w="41275">
            <a:solidFill>
              <a:schemeClr val="bg1">
                <a:lumMod val="65000"/>
              </a:schemeClr>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1" name="Hexagon 30"/>
          <p:cNvSpPr/>
          <p:nvPr/>
        </p:nvSpPr>
        <p:spPr>
          <a:xfrm rot="5400000">
            <a:off x="6467821" y="750652"/>
            <a:ext cx="2131981" cy="1916282"/>
          </a:xfrm>
          <a:prstGeom prst="hexagon">
            <a:avLst/>
          </a:prstGeom>
          <a:noFill/>
          <a:ln w="41275">
            <a:solidFill>
              <a:schemeClr val="bg1">
                <a:lumMod val="65000"/>
              </a:schemeClr>
            </a:solidFill>
          </a:ln>
          <a:effectLst>
            <a:outerShdw blurRad="40000" dist="23000" dir="5400000" rotWithShape="0">
              <a:schemeClr val="bg1">
                <a:lumMod val="6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3" name="Rectangle 32"/>
          <p:cNvSpPr/>
          <p:nvPr/>
        </p:nvSpPr>
        <p:spPr>
          <a:xfrm>
            <a:off x="4598618" y="4958834"/>
            <a:ext cx="4572000" cy="184666"/>
          </a:xfrm>
          <a:prstGeom prst="rect">
            <a:avLst/>
          </a:prstGeom>
        </p:spPr>
        <p:txBody>
          <a:bodyPr>
            <a:spAutoFit/>
          </a:bodyPr>
          <a:lstStyle/>
          <a:p>
            <a:pPr algn="r"/>
            <a:r>
              <a:rPr lang="fr-FR" sz="600" dirty="0">
                <a:solidFill>
                  <a:schemeClr val="bg1"/>
                </a:solidFill>
                <a:latin typeface="Century Gothic" charset="0"/>
                <a:ea typeface="Century Gothic" charset="0"/>
                <a:cs typeface="Century Gothic" charset="0"/>
              </a:rPr>
              <a:t>Moore et al. </a:t>
            </a:r>
            <a:r>
              <a:rPr lang="fr-FR" sz="600" dirty="0" err="1">
                <a:solidFill>
                  <a:schemeClr val="bg1"/>
                </a:solidFill>
                <a:latin typeface="Century Gothic" charset="0"/>
                <a:ea typeface="Century Gothic" charset="0"/>
                <a:cs typeface="Century Gothic" charset="0"/>
              </a:rPr>
              <a:t>Nutr</a:t>
            </a:r>
            <a:r>
              <a:rPr lang="fr-FR" sz="600" dirty="0">
                <a:solidFill>
                  <a:schemeClr val="bg1"/>
                </a:solidFill>
                <a:latin typeface="Century Gothic" charset="0"/>
                <a:ea typeface="Century Gothic" charset="0"/>
                <a:cs typeface="Century Gothic" charset="0"/>
              </a:rPr>
              <a:t> &amp; </a:t>
            </a:r>
            <a:r>
              <a:rPr lang="fr-FR" sz="600" dirty="0" err="1">
                <a:solidFill>
                  <a:schemeClr val="bg1"/>
                </a:solidFill>
                <a:latin typeface="Century Gothic" charset="0"/>
                <a:ea typeface="Century Gothic" charset="0"/>
                <a:cs typeface="Century Gothic" charset="0"/>
              </a:rPr>
              <a:t>Metab</a:t>
            </a:r>
            <a:r>
              <a:rPr lang="fr-FR" sz="600" dirty="0">
                <a:solidFill>
                  <a:schemeClr val="bg1"/>
                </a:solidFill>
                <a:latin typeface="Century Gothic" charset="0"/>
                <a:ea typeface="Century Gothic" charset="0"/>
                <a:cs typeface="Century Gothic" charset="0"/>
              </a:rPr>
              <a:t>. 9:91, 2012 </a:t>
            </a:r>
            <a:r>
              <a:rPr lang="fr-FR" sz="600" dirty="0" smtClean="0">
                <a:solidFill>
                  <a:schemeClr val="bg1"/>
                </a:solidFill>
                <a:latin typeface="Century Gothic" charset="0"/>
                <a:ea typeface="Century Gothic" charset="0"/>
                <a:cs typeface="Century Gothic" charset="0"/>
              </a:rPr>
              <a:t>doi:10.1186/1743-7075-9-91</a:t>
            </a:r>
            <a:endParaRPr lang="fr-FR" sz="600" dirty="0">
              <a:solidFill>
                <a:schemeClr val="bg1"/>
              </a:solidFill>
              <a:latin typeface="Century Gothic" charset="0"/>
              <a:ea typeface="Century Gothic" charset="0"/>
              <a:cs typeface="Century Gothic" charset="0"/>
            </a:endParaRPr>
          </a:p>
        </p:txBody>
      </p:sp>
      <p:grpSp>
        <p:nvGrpSpPr>
          <p:cNvPr id="34" name="Group 33"/>
          <p:cNvGrpSpPr/>
          <p:nvPr/>
        </p:nvGrpSpPr>
        <p:grpSpPr>
          <a:xfrm>
            <a:off x="3120046" y="3808020"/>
            <a:ext cx="2736320" cy="969496"/>
            <a:chOff x="681652" y="3797610"/>
            <a:chExt cx="1732198" cy="969496"/>
          </a:xfrm>
        </p:grpSpPr>
        <p:sp>
          <p:nvSpPr>
            <p:cNvPr id="35" name="TextBox 34"/>
            <p:cNvSpPr txBox="1"/>
            <p:nvPr/>
          </p:nvSpPr>
          <p:spPr>
            <a:xfrm>
              <a:off x="681652" y="3797610"/>
              <a:ext cx="1732198" cy="969496"/>
            </a:xfrm>
            <a:prstGeom prst="rect">
              <a:avLst/>
            </a:prstGeom>
            <a:noFill/>
          </p:spPr>
          <p:txBody>
            <a:bodyPr wrap="square" rtlCol="0">
              <a:spAutoFit/>
            </a:bodyPr>
            <a:lstStyle/>
            <a:p>
              <a:pPr algn="ctr">
                <a:lnSpc>
                  <a:spcPct val="150000"/>
                </a:lnSpc>
              </a:pPr>
              <a:r>
                <a:rPr lang="el-GR" sz="2400" b="1" i="1" dirty="0" smtClean="0">
                  <a:solidFill>
                    <a:srgbClr val="C9A409"/>
                  </a:solidFill>
                  <a:latin typeface="Century Gothic" charset="0"/>
                  <a:ea typeface="Century Gothic" charset="0"/>
                  <a:cs typeface="Century Gothic" charset="0"/>
                </a:rPr>
                <a:t>ΣΥΜΠΛΗΡΩΜΑΤΑ</a:t>
              </a:r>
              <a:endParaRPr lang="en-US" sz="2400" b="1" i="1" dirty="0" smtClean="0">
                <a:solidFill>
                  <a:srgbClr val="C9A409"/>
                </a:solidFill>
                <a:latin typeface="Century Gothic" charset="0"/>
                <a:ea typeface="Century Gothic" charset="0"/>
                <a:cs typeface="Century Gothic" charset="0"/>
              </a:endParaRPr>
            </a:p>
            <a:p>
              <a:pPr algn="ctr">
                <a:lnSpc>
                  <a:spcPct val="150000"/>
                </a:lnSpc>
              </a:pPr>
              <a:r>
                <a:rPr lang="el-GR" sz="1400" b="1" i="1" dirty="0">
                  <a:solidFill>
                    <a:srgbClr val="C9A409"/>
                  </a:solidFill>
                  <a:latin typeface="Century Gothic" charset="0"/>
                  <a:ea typeface="Century Gothic" charset="0"/>
                  <a:cs typeface="Century Gothic" charset="0"/>
                </a:rPr>
                <a:t>ΔΙΑΤΡΟΦΗΣ</a:t>
              </a:r>
              <a:endParaRPr lang="en-US" sz="1400" b="1" i="1" dirty="0">
                <a:solidFill>
                  <a:srgbClr val="C9A409"/>
                </a:solidFill>
                <a:latin typeface="Century Gothic" charset="0"/>
                <a:ea typeface="Century Gothic" charset="0"/>
                <a:cs typeface="Century Gothic" charset="0"/>
              </a:endParaRPr>
            </a:p>
          </p:txBody>
        </p:sp>
        <p:cxnSp>
          <p:nvCxnSpPr>
            <p:cNvPr id="36" name="Straight Connector 35"/>
            <p:cNvCxnSpPr/>
            <p:nvPr/>
          </p:nvCxnSpPr>
          <p:spPr>
            <a:xfrm>
              <a:off x="1084976" y="4428200"/>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245211" y="3780724"/>
            <a:ext cx="2736320" cy="992579"/>
            <a:chOff x="681652" y="3797610"/>
            <a:chExt cx="1732198" cy="992579"/>
          </a:xfrm>
        </p:grpSpPr>
        <p:sp>
          <p:nvSpPr>
            <p:cNvPr id="38" name="TextBox 37"/>
            <p:cNvSpPr txBox="1"/>
            <p:nvPr/>
          </p:nvSpPr>
          <p:spPr>
            <a:xfrm>
              <a:off x="681652" y="3797610"/>
              <a:ext cx="1732198" cy="992579"/>
            </a:xfrm>
            <a:prstGeom prst="rect">
              <a:avLst/>
            </a:prstGeom>
            <a:noFill/>
          </p:spPr>
          <p:txBody>
            <a:bodyPr wrap="square" rtlCol="0">
              <a:spAutoFit/>
            </a:bodyPr>
            <a:lstStyle/>
            <a:p>
              <a:pPr algn="ctr">
                <a:lnSpc>
                  <a:spcPct val="150000"/>
                </a:lnSpc>
              </a:pPr>
              <a:r>
                <a:rPr lang="el-GR" sz="2400" b="1" i="1" dirty="0">
                  <a:solidFill>
                    <a:srgbClr val="C9A409"/>
                  </a:solidFill>
                  <a:latin typeface="Century Gothic" charset="0"/>
                  <a:ea typeface="Century Gothic" charset="0"/>
                  <a:cs typeface="Century Gothic" charset="0"/>
                </a:rPr>
                <a:t>ΣΚΕΥΑΣΜΑΤΑ</a:t>
              </a:r>
              <a:endParaRPr lang="en-US" sz="2400" b="1" i="1" dirty="0">
                <a:solidFill>
                  <a:srgbClr val="C9A409"/>
                </a:solidFill>
                <a:latin typeface="Century Gothic" charset="0"/>
                <a:ea typeface="Century Gothic" charset="0"/>
                <a:cs typeface="Century Gothic" charset="0"/>
              </a:endParaRPr>
            </a:p>
            <a:p>
              <a:pPr algn="ctr">
                <a:lnSpc>
                  <a:spcPct val="150000"/>
                </a:lnSpc>
              </a:pPr>
              <a:r>
                <a:rPr lang="el-GR" sz="1400" b="1" i="1" dirty="0">
                  <a:solidFill>
                    <a:srgbClr val="C9A409"/>
                  </a:solidFill>
                  <a:latin typeface="Century Gothic" charset="0"/>
                  <a:ea typeface="Century Gothic" charset="0"/>
                  <a:cs typeface="Century Gothic" charset="0"/>
                </a:rPr>
                <a:t>ΕΡΓΟΓΟΝΑ</a:t>
              </a:r>
              <a:endParaRPr lang="en-US" sz="1400" b="1" i="1" dirty="0">
                <a:solidFill>
                  <a:srgbClr val="C9A409"/>
                </a:solidFill>
                <a:latin typeface="Century Gothic" charset="0"/>
                <a:ea typeface="Century Gothic" charset="0"/>
                <a:cs typeface="Century Gothic" charset="0"/>
              </a:endParaRPr>
            </a:p>
          </p:txBody>
        </p:sp>
        <p:cxnSp>
          <p:nvCxnSpPr>
            <p:cNvPr id="39" name="Straight Connector 38"/>
            <p:cNvCxnSpPr/>
            <p:nvPr/>
          </p:nvCxnSpPr>
          <p:spPr>
            <a:xfrm>
              <a:off x="1084976" y="4482792"/>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22412" y="1235868"/>
            <a:ext cx="1224691" cy="925104"/>
          </a:xfrm>
          <a:prstGeom prst="rect">
            <a:avLst/>
          </a:prstGeom>
          <a:effectLst>
            <a:outerShdw blurRad="63500" sx="102000" sy="102000" algn="ctr" rotWithShape="0">
              <a:prstClr val="black">
                <a:alpha val="40000"/>
              </a:prstClr>
            </a:outerShdw>
          </a:effectLst>
        </p:spPr>
      </p:pic>
      <p:pic>
        <p:nvPicPr>
          <p:cNvPr id="30" name="Pictur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74602" y="1170461"/>
            <a:ext cx="682010" cy="1074450"/>
          </a:xfrm>
          <a:prstGeom prst="rect">
            <a:avLst/>
          </a:prstGeom>
          <a:effectLst>
            <a:outerShdw blurRad="63500" sx="102000" sy="102000" algn="ctr" rotWithShape="0">
              <a:prstClr val="black">
                <a:alpha val="40000"/>
              </a:prstClr>
            </a:outerShdw>
          </a:effectLst>
        </p:spPr>
      </p:pic>
      <p:pic>
        <p:nvPicPr>
          <p:cNvPr id="32" name="Picture 31"/>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133876" y="1211053"/>
            <a:ext cx="1006172" cy="1042760"/>
          </a:xfrm>
          <a:prstGeom prst="rect">
            <a:avLst/>
          </a:prstGeom>
          <a:effectLst>
            <a:outerShdw blurRad="63500" sx="102000" sy="102000" algn="ctr" rotWithShape="0">
              <a:prstClr val="black">
                <a:alpha val="40000"/>
              </a:prstClr>
            </a:outerShdw>
          </a:effectLst>
        </p:spPr>
      </p:pic>
      <p:cxnSp>
        <p:nvCxnSpPr>
          <p:cNvPr id="40" name="Straight Connector 39"/>
          <p:cNvCxnSpPr/>
          <p:nvPr/>
        </p:nvCxnSpPr>
        <p:spPr>
          <a:xfrm>
            <a:off x="-15012" y="18455"/>
            <a:ext cx="9158270" cy="0"/>
          </a:xfrm>
          <a:prstGeom prst="line">
            <a:avLst/>
          </a:prstGeom>
          <a:ln w="57150" cmpd="sng">
            <a:solidFill>
              <a:srgbClr val="FFD00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47018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233"/>
          <a:stretch/>
        </p:blipFill>
        <p:spPr bwMode="auto">
          <a:xfrm>
            <a:off x="-45509" y="1068598"/>
            <a:ext cx="4945055" cy="403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3648" y="13648"/>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Γλυκερόλη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25849" y="1121891"/>
            <a:ext cx="32597" cy="282198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956790"/>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12625" y="2600518"/>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5" name="Group 64"/>
          <p:cNvGrpSpPr/>
          <p:nvPr/>
        </p:nvGrpSpPr>
        <p:grpSpPr>
          <a:xfrm>
            <a:off x="426273" y="3228326"/>
            <a:ext cx="249200" cy="221946"/>
            <a:chOff x="-592330" y="2994622"/>
            <a:chExt cx="317878" cy="317878"/>
          </a:xfrm>
        </p:grpSpPr>
        <p:sp>
          <p:nvSpPr>
            <p:cNvPr id="5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01249" y="3721926"/>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3" name="1 - Τίτλος"/>
          <p:cNvSpPr txBox="1">
            <a:spLocks/>
          </p:cNvSpPr>
          <p:nvPr/>
        </p:nvSpPr>
        <p:spPr>
          <a:xfrm>
            <a:off x="2506425" y="123332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sp>
        <p:nvSpPr>
          <p:cNvPr id="3" name="Ορθογώνιο 2"/>
          <p:cNvSpPr/>
          <p:nvPr/>
        </p:nvSpPr>
        <p:spPr>
          <a:xfrm>
            <a:off x="757359" y="1917096"/>
            <a:ext cx="6257499" cy="2086725"/>
          </a:xfrm>
          <a:prstGeom prst="rect">
            <a:avLst/>
          </a:prstGeom>
        </p:spPr>
        <p:txBody>
          <a:bodyPr wrap="square">
            <a:spAutoFit/>
          </a:bodyPr>
          <a:lstStyle/>
          <a:p>
            <a:pPr>
              <a:lnSpc>
                <a:spcPct val="80000"/>
              </a:lnSpc>
            </a:pPr>
            <a:r>
              <a:rPr lang="el-GR" b="1" dirty="0">
                <a:solidFill>
                  <a:schemeClr val="bg1"/>
                </a:solidFill>
              </a:rPr>
              <a:t>Ταχεία απορρόφηση και κατανομή σε όλο το σώμα, μέχρι την αποβολή της </a:t>
            </a:r>
          </a:p>
          <a:p>
            <a:pPr>
              <a:lnSpc>
                <a:spcPct val="80000"/>
              </a:lnSpc>
              <a:buFont typeface="Arial" charset="0"/>
              <a:buNone/>
            </a:pPr>
            <a:endParaRPr lang="el-GR" b="1" dirty="0">
              <a:solidFill>
                <a:schemeClr val="bg1"/>
              </a:solidFill>
            </a:endParaRPr>
          </a:p>
          <a:p>
            <a:pPr>
              <a:lnSpc>
                <a:spcPct val="80000"/>
              </a:lnSpc>
            </a:pPr>
            <a:r>
              <a:rPr lang="el-GR" b="1" dirty="0">
                <a:solidFill>
                  <a:schemeClr val="bg1"/>
                </a:solidFill>
              </a:rPr>
              <a:t>Πρόσληψη 1-1,5</a:t>
            </a:r>
            <a:r>
              <a:rPr lang="en-US" b="1" dirty="0">
                <a:solidFill>
                  <a:schemeClr val="bg1"/>
                </a:solidFill>
                <a:latin typeface="Times New Roman" pitchFamily="18" charset="0"/>
              </a:rPr>
              <a:t>gr</a:t>
            </a:r>
            <a:r>
              <a:rPr lang="el-GR" b="1" dirty="0">
                <a:solidFill>
                  <a:schemeClr val="bg1"/>
                </a:solidFill>
                <a:latin typeface="Times New Roman" pitchFamily="18" charset="0"/>
              </a:rPr>
              <a:t>/</a:t>
            </a:r>
            <a:r>
              <a:rPr lang="en-US" b="1" dirty="0">
                <a:solidFill>
                  <a:schemeClr val="bg1"/>
                </a:solidFill>
                <a:latin typeface="Times New Roman" pitchFamily="18" charset="0"/>
              </a:rPr>
              <a:t>Kg</a:t>
            </a:r>
            <a:r>
              <a:rPr lang="el-GR" b="1" dirty="0">
                <a:solidFill>
                  <a:schemeClr val="bg1"/>
                </a:solidFill>
                <a:latin typeface="Times New Roman" pitchFamily="18" charset="0"/>
              </a:rPr>
              <a:t>ΣΒ</a:t>
            </a:r>
            <a:r>
              <a:rPr lang="el-GR" b="1" dirty="0">
                <a:solidFill>
                  <a:schemeClr val="bg1"/>
                </a:solidFill>
              </a:rPr>
              <a:t>, 2</a:t>
            </a:r>
            <a:r>
              <a:rPr lang="en-US" b="1" dirty="0">
                <a:solidFill>
                  <a:schemeClr val="bg1"/>
                </a:solidFill>
              </a:rPr>
              <a:t> h</a:t>
            </a:r>
            <a:r>
              <a:rPr lang="el-GR" b="1" dirty="0">
                <a:solidFill>
                  <a:schemeClr val="bg1"/>
                </a:solidFill>
              </a:rPr>
              <a:t> πριν τον αγώνα μαζί με  25-35ml υγρών</a:t>
            </a:r>
            <a:r>
              <a:rPr lang="el-GR" b="1" dirty="0">
                <a:solidFill>
                  <a:schemeClr val="bg1"/>
                </a:solidFill>
                <a:latin typeface="Times New Roman" pitchFamily="18" charset="0"/>
              </a:rPr>
              <a:t>/</a:t>
            </a:r>
            <a:r>
              <a:rPr lang="en-US" b="1" dirty="0">
                <a:solidFill>
                  <a:schemeClr val="bg1"/>
                </a:solidFill>
                <a:latin typeface="Times New Roman" pitchFamily="18" charset="0"/>
              </a:rPr>
              <a:t>Kg</a:t>
            </a:r>
            <a:r>
              <a:rPr lang="el-GR" b="1" dirty="0">
                <a:solidFill>
                  <a:schemeClr val="bg1"/>
                </a:solidFill>
                <a:latin typeface="Times New Roman" pitchFamily="18" charset="0"/>
              </a:rPr>
              <a:t>ΣΒ</a:t>
            </a:r>
          </a:p>
          <a:p>
            <a:pPr>
              <a:lnSpc>
                <a:spcPct val="80000"/>
              </a:lnSpc>
            </a:pPr>
            <a:endParaRPr lang="el-GR" b="1" dirty="0">
              <a:solidFill>
                <a:schemeClr val="bg1"/>
              </a:solidFill>
              <a:latin typeface="Times New Roman" pitchFamily="18" charset="0"/>
            </a:endParaRPr>
          </a:p>
          <a:p>
            <a:pPr>
              <a:lnSpc>
                <a:spcPct val="80000"/>
              </a:lnSpc>
            </a:pPr>
            <a:r>
              <a:rPr lang="el-GR" b="1" dirty="0">
                <a:solidFill>
                  <a:schemeClr val="bg1"/>
                </a:solidFill>
              </a:rPr>
              <a:t>Διατήρηση επιπλέον υγρών</a:t>
            </a:r>
            <a:endParaRPr lang="el-GR" b="1" dirty="0">
              <a:solidFill>
                <a:schemeClr val="bg1"/>
              </a:solidFill>
              <a:latin typeface="Times New Roman" pitchFamily="18" charset="0"/>
            </a:endParaRPr>
          </a:p>
          <a:p>
            <a:pPr>
              <a:lnSpc>
                <a:spcPct val="80000"/>
              </a:lnSpc>
              <a:buFont typeface="Arial" charset="0"/>
              <a:buNone/>
            </a:pPr>
            <a:endParaRPr lang="el-GR" b="1" dirty="0">
              <a:solidFill>
                <a:schemeClr val="bg1"/>
              </a:solidFill>
            </a:endParaRPr>
          </a:p>
          <a:p>
            <a:pPr algn="just">
              <a:lnSpc>
                <a:spcPct val="80000"/>
              </a:lnSpc>
            </a:pPr>
            <a:r>
              <a:rPr lang="el-GR" b="1" dirty="0">
                <a:solidFill>
                  <a:schemeClr val="bg1"/>
                </a:solidFill>
              </a:rPr>
              <a:t>Περίπου 600ml υγρών μπορούν να διατηρηθούν και</a:t>
            </a:r>
            <a:endParaRPr lang="el-GR" b="1" dirty="0">
              <a:solidFill>
                <a:schemeClr val="bg1"/>
              </a:solidFill>
              <a:latin typeface="Times New Roman" pitchFamily="18" charset="0"/>
            </a:endParaRPr>
          </a:p>
        </p:txBody>
      </p:sp>
    </p:spTree>
    <p:extLst>
      <p:ext uri="{BB962C8B-B14F-4D97-AF65-F5344CB8AC3E}">
        <p14:creationId xmlns:p14="http://schemas.microsoft.com/office/powerpoint/2010/main" val="16305325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233"/>
          <a:stretch/>
        </p:blipFill>
        <p:spPr bwMode="auto">
          <a:xfrm>
            <a:off x="-45509" y="1068598"/>
            <a:ext cx="4945055" cy="403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3648" y="13648"/>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Γλυκερόλη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39497" y="1121891"/>
            <a:ext cx="18949" cy="320412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956790"/>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2559574"/>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14897" y="4104070"/>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3" name="1 - Τίτλος"/>
          <p:cNvSpPr txBox="1">
            <a:spLocks/>
          </p:cNvSpPr>
          <p:nvPr/>
        </p:nvSpPr>
        <p:spPr>
          <a:xfrm>
            <a:off x="2506425" y="123332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732513" y="1817979"/>
            <a:ext cx="8401353" cy="1200329"/>
          </a:xfrm>
          <a:prstGeom prst="rect">
            <a:avLst/>
          </a:prstGeom>
        </p:spPr>
        <p:txBody>
          <a:bodyPr wrap="square">
            <a:spAutoFit/>
          </a:bodyPr>
          <a:lstStyle/>
          <a:p>
            <a:pPr algn="just"/>
            <a:r>
              <a:rPr lang="el-GR" b="1" dirty="0" err="1">
                <a:solidFill>
                  <a:schemeClr val="bg1"/>
                </a:solidFill>
              </a:rPr>
              <a:t>Υπερενυδάτωση</a:t>
            </a:r>
            <a:r>
              <a:rPr lang="el-GR" b="1" dirty="0">
                <a:solidFill>
                  <a:schemeClr val="bg1"/>
                </a:solidFill>
              </a:rPr>
              <a:t> σε μια προπόνηση αντοχής ή  σε θερμό περιβάλλον με υγρασία</a:t>
            </a:r>
          </a:p>
          <a:p>
            <a:pPr algn="just"/>
            <a:endParaRPr lang="el-GR" b="1" dirty="0">
              <a:solidFill>
                <a:schemeClr val="bg1"/>
              </a:solidFill>
            </a:endParaRPr>
          </a:p>
          <a:p>
            <a:pPr algn="just"/>
            <a:r>
              <a:rPr lang="el-GR" b="1" dirty="0">
                <a:solidFill>
                  <a:schemeClr val="bg1"/>
                </a:solidFill>
              </a:rPr>
              <a:t>Ενισχύει την </a:t>
            </a:r>
            <a:r>
              <a:rPr lang="el-GR" b="1" dirty="0" err="1">
                <a:solidFill>
                  <a:schemeClr val="bg1"/>
                </a:solidFill>
              </a:rPr>
              <a:t>επανυδάτωση</a:t>
            </a:r>
            <a:r>
              <a:rPr lang="el-GR" b="1" dirty="0">
                <a:solidFill>
                  <a:schemeClr val="bg1"/>
                </a:solidFill>
              </a:rPr>
              <a:t> σε μετά την ζύγιση σε αθλήματα που η αφυδάτωση χρησιμοποιείται για να </a:t>
            </a:r>
            <a:r>
              <a:rPr lang="el-GR" b="1" dirty="0" err="1">
                <a:solidFill>
                  <a:schemeClr val="bg1"/>
                </a:solidFill>
              </a:rPr>
              <a:t>επιτευθεί</a:t>
            </a:r>
            <a:r>
              <a:rPr lang="el-GR" b="1" dirty="0">
                <a:solidFill>
                  <a:schemeClr val="bg1"/>
                </a:solidFill>
              </a:rPr>
              <a:t>  ένα επιθυμητό βάρος.</a:t>
            </a:r>
            <a:endParaRPr lang="el-GR" b="1" dirty="0">
              <a:solidFill>
                <a:schemeClr val="bg1"/>
              </a:solidFill>
            </a:endParaRPr>
          </a:p>
        </p:txBody>
      </p:sp>
      <p:grpSp>
        <p:nvGrpSpPr>
          <p:cNvPr id="35" name="Group 19"/>
          <p:cNvGrpSpPr/>
          <p:nvPr/>
        </p:nvGrpSpPr>
        <p:grpSpPr>
          <a:xfrm>
            <a:off x="11725" y="3055949"/>
            <a:ext cx="9179376" cy="458758"/>
            <a:chOff x="3179791" y="-679158"/>
            <a:chExt cx="7913950" cy="1329397"/>
          </a:xfrm>
        </p:grpSpPr>
        <p:sp>
          <p:nvSpPr>
            <p:cNvPr id="39"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1 - Τίτλος"/>
          <p:cNvSpPr txBox="1">
            <a:spLocks/>
          </p:cNvSpPr>
          <p:nvPr/>
        </p:nvSpPr>
        <p:spPr>
          <a:xfrm>
            <a:off x="2506425" y="2979891"/>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sp>
        <p:nvSpPr>
          <p:cNvPr id="4" name="Ορθογώνιο 3"/>
          <p:cNvSpPr/>
          <p:nvPr/>
        </p:nvSpPr>
        <p:spPr>
          <a:xfrm>
            <a:off x="781908" y="3525639"/>
            <a:ext cx="5400538" cy="1569660"/>
          </a:xfrm>
          <a:prstGeom prst="rect">
            <a:avLst/>
          </a:prstGeom>
        </p:spPr>
        <p:txBody>
          <a:bodyPr wrap="square">
            <a:spAutoFit/>
          </a:bodyPr>
          <a:lstStyle/>
          <a:p>
            <a:pPr>
              <a:defRPr/>
            </a:pPr>
            <a:r>
              <a:rPr lang="el-GR" sz="1600" b="1" dirty="0">
                <a:solidFill>
                  <a:schemeClr val="bg1"/>
                </a:solidFill>
              </a:rPr>
              <a:t>Ανάμεικτα αποτελέσματα </a:t>
            </a:r>
          </a:p>
          <a:p>
            <a:pPr>
              <a:defRPr/>
            </a:pPr>
            <a:r>
              <a:rPr lang="el-GR" sz="1600" b="1" dirty="0">
                <a:solidFill>
                  <a:schemeClr val="bg1"/>
                </a:solidFill>
              </a:rPr>
              <a:t>Ζεστές περιβαλλοντικές </a:t>
            </a:r>
            <a:r>
              <a:rPr lang="el-GR" sz="1600" b="1" dirty="0" smtClean="0">
                <a:solidFill>
                  <a:schemeClr val="bg1"/>
                </a:solidFill>
              </a:rPr>
              <a:t>συνθήκες οφέλη</a:t>
            </a:r>
            <a:endParaRPr lang="el-GR" sz="1600" b="1" dirty="0">
              <a:solidFill>
                <a:schemeClr val="bg1"/>
              </a:solidFill>
            </a:endParaRPr>
          </a:p>
          <a:p>
            <a:pPr>
              <a:defRPr/>
            </a:pPr>
            <a:r>
              <a:rPr lang="el-GR" sz="1600" b="1" dirty="0">
                <a:solidFill>
                  <a:schemeClr val="bg1"/>
                </a:solidFill>
              </a:rPr>
              <a:t>Η αποτελεσματικότητα μπορεί να εξαρτάται από:</a:t>
            </a:r>
          </a:p>
          <a:p>
            <a:pPr fontAlgn="auto">
              <a:spcAft>
                <a:spcPts val="0"/>
              </a:spcAft>
              <a:buNone/>
              <a:defRPr/>
            </a:pPr>
            <a:r>
              <a:rPr lang="el-GR" sz="1600" b="1" dirty="0">
                <a:solidFill>
                  <a:schemeClr val="bg1"/>
                </a:solidFill>
              </a:rPr>
              <a:t>       α)	τις περιβαλλοντικές συνθήκες</a:t>
            </a:r>
          </a:p>
          <a:p>
            <a:pPr fontAlgn="auto">
              <a:spcAft>
                <a:spcPts val="0"/>
              </a:spcAft>
              <a:buNone/>
              <a:defRPr/>
            </a:pPr>
            <a:r>
              <a:rPr lang="el-GR" sz="1600" b="1" dirty="0">
                <a:solidFill>
                  <a:schemeClr val="bg1"/>
                </a:solidFill>
              </a:rPr>
              <a:t>       β)	την κατάρτιση </a:t>
            </a:r>
          </a:p>
          <a:p>
            <a:pPr fontAlgn="auto">
              <a:spcAft>
                <a:spcPts val="0"/>
              </a:spcAft>
              <a:buNone/>
              <a:defRPr/>
            </a:pPr>
            <a:r>
              <a:rPr lang="el-GR" sz="1600" b="1" dirty="0">
                <a:solidFill>
                  <a:schemeClr val="bg1"/>
                </a:solidFill>
              </a:rPr>
              <a:t>       γ)	τον ανταγωνισμό.</a:t>
            </a:r>
          </a:p>
        </p:txBody>
      </p:sp>
      <p:grpSp>
        <p:nvGrpSpPr>
          <p:cNvPr id="44" name="Group 64"/>
          <p:cNvGrpSpPr/>
          <p:nvPr/>
        </p:nvGrpSpPr>
        <p:grpSpPr>
          <a:xfrm>
            <a:off x="418055" y="3544675"/>
            <a:ext cx="249200" cy="221946"/>
            <a:chOff x="-592330" y="2994622"/>
            <a:chExt cx="317878" cy="317878"/>
          </a:xfrm>
        </p:grpSpPr>
        <p:sp>
          <p:nvSpPr>
            <p:cNvPr id="45"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7" name="Group 64"/>
          <p:cNvGrpSpPr/>
          <p:nvPr/>
        </p:nvGrpSpPr>
        <p:grpSpPr>
          <a:xfrm>
            <a:off x="419441" y="3835654"/>
            <a:ext cx="249200" cy="221946"/>
            <a:chOff x="-592330" y="2994622"/>
            <a:chExt cx="317878" cy="317878"/>
          </a:xfrm>
        </p:grpSpPr>
        <p:sp>
          <p:nvSpPr>
            <p:cNvPr id="48"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8609712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233"/>
          <a:stretch/>
        </p:blipFill>
        <p:spPr bwMode="auto">
          <a:xfrm>
            <a:off x="-45509" y="1068598"/>
            <a:ext cx="4945055" cy="403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3648" y="13648"/>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Γλυκερόλη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39497" y="1121891"/>
            <a:ext cx="18949" cy="237161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956790"/>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64"/>
          <p:cNvGrpSpPr/>
          <p:nvPr/>
        </p:nvGrpSpPr>
        <p:grpSpPr>
          <a:xfrm>
            <a:off x="414897" y="3271556"/>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3" name="1 - Τίτλος"/>
          <p:cNvSpPr txBox="1">
            <a:spLocks/>
          </p:cNvSpPr>
          <p:nvPr/>
        </p:nvSpPr>
        <p:spPr>
          <a:xfrm>
            <a:off x="2506425" y="123332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Ανησυχίες Χρήσης</a:t>
            </a:r>
            <a:endParaRPr lang="el-GR" sz="2400" b="1" dirty="0">
              <a:solidFill>
                <a:schemeClr val="bg1"/>
              </a:solidFill>
              <a:latin typeface="Century Gothic" charset="0"/>
              <a:ea typeface="Century Gothic" charset="0"/>
              <a:cs typeface="Century Gothic" charset="0"/>
            </a:endParaRPr>
          </a:p>
        </p:txBody>
      </p:sp>
      <p:sp>
        <p:nvSpPr>
          <p:cNvPr id="3" name="Ορθογώνιο 2"/>
          <p:cNvSpPr/>
          <p:nvPr/>
        </p:nvSpPr>
        <p:spPr>
          <a:xfrm>
            <a:off x="839247" y="2023771"/>
            <a:ext cx="7144603" cy="2308324"/>
          </a:xfrm>
          <a:prstGeom prst="rect">
            <a:avLst/>
          </a:prstGeom>
        </p:spPr>
        <p:txBody>
          <a:bodyPr wrap="square">
            <a:spAutoFit/>
          </a:bodyPr>
          <a:lstStyle/>
          <a:p>
            <a:r>
              <a:rPr lang="el-GR" b="1" u="sng" dirty="0">
                <a:solidFill>
                  <a:schemeClr val="bg1"/>
                </a:solidFill>
              </a:rPr>
              <a:t>Παρενέργειες</a:t>
            </a:r>
            <a:r>
              <a:rPr lang="el-GR" b="1" dirty="0">
                <a:solidFill>
                  <a:schemeClr val="bg1"/>
                </a:solidFill>
              </a:rPr>
              <a:t>:</a:t>
            </a:r>
          </a:p>
          <a:p>
            <a:pPr>
              <a:buFont typeface="Wingdings 2" pitchFamily="18" charset="2"/>
              <a:buNone/>
            </a:pPr>
            <a:r>
              <a:rPr lang="el-GR" b="1" dirty="0">
                <a:solidFill>
                  <a:schemeClr val="bg1"/>
                </a:solidFill>
              </a:rPr>
              <a:t>     - πονοκεφάλους      </a:t>
            </a:r>
          </a:p>
          <a:p>
            <a:pPr>
              <a:buFont typeface="Wingdings 2" pitchFamily="18" charset="2"/>
              <a:buNone/>
            </a:pPr>
            <a:r>
              <a:rPr lang="el-GR" b="1" dirty="0">
                <a:solidFill>
                  <a:schemeClr val="bg1"/>
                </a:solidFill>
              </a:rPr>
              <a:t>     - γαστρεντερικά προβλήματα</a:t>
            </a:r>
          </a:p>
          <a:p>
            <a:pPr>
              <a:buFont typeface="Wingdings 2" pitchFamily="18" charset="2"/>
              <a:buNone/>
            </a:pPr>
            <a:endParaRPr lang="el-GR" b="1" dirty="0">
              <a:solidFill>
                <a:schemeClr val="bg1"/>
              </a:solidFill>
            </a:endParaRPr>
          </a:p>
          <a:p>
            <a:r>
              <a:rPr lang="el-GR" b="1" u="sng" dirty="0">
                <a:solidFill>
                  <a:schemeClr val="bg1"/>
                </a:solidFill>
              </a:rPr>
              <a:t>Πειραματισμός:</a:t>
            </a:r>
            <a:r>
              <a:rPr lang="el-GR" b="1" dirty="0">
                <a:solidFill>
                  <a:schemeClr val="bg1"/>
                </a:solidFill>
              </a:rPr>
              <a:t> </a:t>
            </a:r>
            <a:endParaRPr lang="el-GR" b="1" dirty="0" smtClean="0">
              <a:solidFill>
                <a:schemeClr val="bg1"/>
              </a:solidFill>
            </a:endParaRPr>
          </a:p>
          <a:p>
            <a:pPr algn="just">
              <a:buFont typeface="Arial" charset="0"/>
              <a:buNone/>
            </a:pPr>
            <a:endParaRPr lang="el-GR" b="1" dirty="0" smtClean="0">
              <a:solidFill>
                <a:schemeClr val="bg1"/>
              </a:solidFill>
            </a:endParaRPr>
          </a:p>
          <a:p>
            <a:pPr algn="just">
              <a:buFont typeface="Arial" charset="0"/>
              <a:buNone/>
            </a:pPr>
            <a:r>
              <a:rPr lang="el-GR" b="1" dirty="0" smtClean="0">
                <a:solidFill>
                  <a:schemeClr val="bg1"/>
                </a:solidFill>
              </a:rPr>
              <a:t>εξασφάλιση</a:t>
            </a:r>
            <a:r>
              <a:rPr lang="el-GR" b="1" dirty="0">
                <a:solidFill>
                  <a:schemeClr val="bg1"/>
                </a:solidFill>
              </a:rPr>
              <a:t> επίδοσης και μη επηρεασμός από επιπλέον σωματική μάζα που αποδίδεται στη φόρτωση νερού </a:t>
            </a:r>
          </a:p>
        </p:txBody>
      </p:sp>
    </p:spTree>
    <p:extLst>
      <p:ext uri="{BB962C8B-B14F-4D97-AF65-F5344CB8AC3E}">
        <p14:creationId xmlns:p14="http://schemas.microsoft.com/office/powerpoint/2010/main" val="9103238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379"/>
          <a:stretch/>
        </p:blipFill>
        <p:spPr bwMode="auto">
          <a:xfrm>
            <a:off x="-15013" y="1121891"/>
            <a:ext cx="3959215" cy="397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0" y="78646"/>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Γλουταμίνη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49" idx="0"/>
          </p:cNvCxnSpPr>
          <p:nvPr/>
        </p:nvCxnSpPr>
        <p:spPr>
          <a:xfrm flipH="1">
            <a:off x="550086" y="1121891"/>
            <a:ext cx="8360" cy="260332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888550"/>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12625" y="2436742"/>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3" name="1 - Τίτλος"/>
          <p:cNvSpPr txBox="1">
            <a:spLocks/>
          </p:cNvSpPr>
          <p:nvPr/>
        </p:nvSpPr>
        <p:spPr>
          <a:xfrm>
            <a:off x="2506425" y="123332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grpSp>
        <p:nvGrpSpPr>
          <p:cNvPr id="44" name="Group 64"/>
          <p:cNvGrpSpPr/>
          <p:nvPr/>
        </p:nvGrpSpPr>
        <p:grpSpPr>
          <a:xfrm>
            <a:off x="418055" y="3244419"/>
            <a:ext cx="249200" cy="221946"/>
            <a:chOff x="-592330" y="2994622"/>
            <a:chExt cx="317878" cy="317878"/>
          </a:xfrm>
        </p:grpSpPr>
        <p:sp>
          <p:nvSpPr>
            <p:cNvPr id="45"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7" name="Group 64"/>
          <p:cNvGrpSpPr/>
          <p:nvPr/>
        </p:nvGrpSpPr>
        <p:grpSpPr>
          <a:xfrm>
            <a:off x="419441" y="3658230"/>
            <a:ext cx="249200" cy="221946"/>
            <a:chOff x="-592330" y="2994622"/>
            <a:chExt cx="317878" cy="317878"/>
          </a:xfrm>
        </p:grpSpPr>
        <p:sp>
          <p:nvSpPr>
            <p:cNvPr id="48"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723566" y="1861120"/>
            <a:ext cx="8351959" cy="2862322"/>
          </a:xfrm>
          <a:prstGeom prst="rect">
            <a:avLst/>
          </a:prstGeom>
        </p:spPr>
        <p:txBody>
          <a:bodyPr wrap="square">
            <a:spAutoFit/>
          </a:bodyPr>
          <a:lstStyle/>
          <a:p>
            <a:pPr algn="just">
              <a:lnSpc>
                <a:spcPct val="150000"/>
              </a:lnSpc>
            </a:pPr>
            <a:r>
              <a:rPr lang="el-GR" b="1" dirty="0">
                <a:solidFill>
                  <a:schemeClr val="bg1"/>
                </a:solidFill>
              </a:rPr>
              <a:t>Σημαντική πηγή ενέργειας των ανοσοποιητικών </a:t>
            </a:r>
            <a:r>
              <a:rPr lang="el-GR" b="1" dirty="0" smtClean="0">
                <a:solidFill>
                  <a:schemeClr val="bg1"/>
                </a:solidFill>
              </a:rPr>
              <a:t>κυττάρων</a:t>
            </a:r>
            <a:endParaRPr lang="el-GR" b="1" dirty="0">
              <a:solidFill>
                <a:schemeClr val="bg1"/>
              </a:solidFill>
            </a:endParaRPr>
          </a:p>
          <a:p>
            <a:pPr algn="just">
              <a:lnSpc>
                <a:spcPct val="150000"/>
              </a:lnSpc>
            </a:pPr>
            <a:r>
              <a:rPr lang="el-GR" b="1" dirty="0" err="1">
                <a:solidFill>
                  <a:schemeClr val="bg1"/>
                </a:solidFill>
              </a:rPr>
              <a:t>Αντιπρωτεολυτική</a:t>
            </a:r>
            <a:r>
              <a:rPr lang="el-GR" b="1" dirty="0">
                <a:solidFill>
                  <a:schemeClr val="bg1"/>
                </a:solidFill>
              </a:rPr>
              <a:t> δράση αντισταθμίζοντας τις </a:t>
            </a:r>
            <a:r>
              <a:rPr lang="el-GR" b="1" dirty="0" err="1">
                <a:solidFill>
                  <a:schemeClr val="bg1"/>
                </a:solidFill>
              </a:rPr>
              <a:t>καταβολικές</a:t>
            </a:r>
            <a:r>
              <a:rPr lang="el-GR" b="1" dirty="0">
                <a:solidFill>
                  <a:schemeClr val="bg1"/>
                </a:solidFill>
              </a:rPr>
              <a:t> συνέπειες των </a:t>
            </a:r>
            <a:r>
              <a:rPr lang="el-GR" b="1" dirty="0" err="1">
                <a:solidFill>
                  <a:schemeClr val="bg1"/>
                </a:solidFill>
              </a:rPr>
              <a:t>γλυκορτικοειδών</a:t>
            </a:r>
            <a:r>
              <a:rPr lang="el-GR" b="1" dirty="0">
                <a:solidFill>
                  <a:schemeClr val="bg1"/>
                </a:solidFill>
              </a:rPr>
              <a:t> </a:t>
            </a:r>
            <a:r>
              <a:rPr lang="el-GR" b="1" dirty="0" smtClean="0">
                <a:solidFill>
                  <a:schemeClr val="bg1"/>
                </a:solidFill>
              </a:rPr>
              <a:t>ορμονών</a:t>
            </a:r>
            <a:endParaRPr lang="el-GR" b="1" dirty="0">
              <a:solidFill>
                <a:schemeClr val="bg1"/>
              </a:solidFill>
            </a:endParaRPr>
          </a:p>
          <a:p>
            <a:pPr algn="just">
              <a:lnSpc>
                <a:spcPct val="150000"/>
              </a:lnSpc>
            </a:pPr>
            <a:r>
              <a:rPr lang="el-GR" b="1" dirty="0">
                <a:solidFill>
                  <a:schemeClr val="bg1"/>
                </a:solidFill>
              </a:rPr>
              <a:t>↓ επίπεδα στο πλάσμα → δείκτης υπερβολικής άσκησης και κόπωσης </a:t>
            </a:r>
            <a:endParaRPr lang="el-GR" b="1" dirty="0" smtClean="0">
              <a:solidFill>
                <a:schemeClr val="bg1"/>
              </a:solidFill>
            </a:endParaRPr>
          </a:p>
          <a:p>
            <a:pPr algn="just">
              <a:lnSpc>
                <a:spcPct val="150000"/>
              </a:lnSpc>
            </a:pPr>
            <a:r>
              <a:rPr lang="el-GR" b="1" dirty="0">
                <a:solidFill>
                  <a:schemeClr val="bg1"/>
                </a:solidFill>
              </a:rPr>
              <a:t>Διατήρηση ή ενίσχυση του ανοσοποιητικού ή της μυϊκής πρωτεΐνης σε περιόδους έντονης </a:t>
            </a:r>
            <a:r>
              <a:rPr lang="el-GR" b="1" dirty="0" smtClean="0">
                <a:solidFill>
                  <a:schemeClr val="bg1"/>
                </a:solidFill>
              </a:rPr>
              <a:t>άσκησης</a:t>
            </a:r>
            <a:endParaRPr lang="el-GR" b="1" dirty="0">
              <a:solidFill>
                <a:schemeClr val="bg1"/>
              </a:solidFill>
            </a:endParaRPr>
          </a:p>
          <a:p>
            <a:pPr algn="just"/>
            <a:endParaRPr lang="el-GR" b="1" dirty="0">
              <a:solidFill>
                <a:schemeClr val="bg1"/>
              </a:solidFill>
            </a:endParaRPr>
          </a:p>
        </p:txBody>
      </p:sp>
    </p:spTree>
    <p:extLst>
      <p:ext uri="{BB962C8B-B14F-4D97-AF65-F5344CB8AC3E}">
        <p14:creationId xmlns:p14="http://schemas.microsoft.com/office/powerpoint/2010/main" val="21080002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3 - Θέση περιεχομένου" descr="image_25007_450_white.jpg"/>
          <p:cNvPicPr>
            <a:picLocks noChangeAspect="1"/>
          </p:cNvPicPr>
          <p:nvPr/>
        </p:nvPicPr>
        <p:blipFill>
          <a:blip r:embed="rId3" cstate="print"/>
          <a:stretch>
            <a:fillRect/>
          </a:stretch>
        </p:blipFill>
        <p:spPr>
          <a:xfrm>
            <a:off x="-30860" y="1117282"/>
            <a:ext cx="4821225" cy="3983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 name="Rectangle 4"/>
          <p:cNvSpPr/>
          <p:nvPr/>
        </p:nvSpPr>
        <p:spPr>
          <a:xfrm>
            <a:off x="-28660" y="-45766"/>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Ριβόζη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64" idx="0"/>
          </p:cNvCxnSpPr>
          <p:nvPr/>
        </p:nvCxnSpPr>
        <p:spPr>
          <a:xfrm flipH="1">
            <a:off x="534166" y="1121891"/>
            <a:ext cx="24280" cy="3092376"/>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2790346"/>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12625" y="1931766"/>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14897" y="3353430"/>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3" name="1 - Τίτλος"/>
          <p:cNvSpPr txBox="1">
            <a:spLocks/>
          </p:cNvSpPr>
          <p:nvPr/>
        </p:nvSpPr>
        <p:spPr>
          <a:xfrm>
            <a:off x="2737345" y="2682698"/>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grpSp>
        <p:nvGrpSpPr>
          <p:cNvPr id="40" name="Group 19"/>
          <p:cNvGrpSpPr/>
          <p:nvPr/>
        </p:nvGrpSpPr>
        <p:grpSpPr>
          <a:xfrm>
            <a:off x="-41085" y="1344978"/>
            <a:ext cx="9179376" cy="452447"/>
            <a:chOff x="3179791" y="615341"/>
            <a:chExt cx="7913950" cy="1311113"/>
          </a:xfrm>
        </p:grpSpPr>
        <p:sp>
          <p:nvSpPr>
            <p:cNvPr id="41" name="Rectangle 38"/>
            <p:cNvSpPr/>
            <p:nvPr/>
          </p:nvSpPr>
          <p:spPr>
            <a:xfrm>
              <a:off x="3187420" y="615341"/>
              <a:ext cx="7906321"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
            <p:cNvSpPr/>
            <p:nvPr/>
          </p:nvSpPr>
          <p:spPr>
            <a:xfrm>
              <a:off x="3179791" y="625971"/>
              <a:ext cx="885932" cy="1300483"/>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1 - Τίτλος"/>
          <p:cNvSpPr txBox="1">
            <a:spLocks/>
          </p:cNvSpPr>
          <p:nvPr/>
        </p:nvSpPr>
        <p:spPr>
          <a:xfrm>
            <a:off x="2603142" y="1211016"/>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805212" y="1827028"/>
            <a:ext cx="8325148" cy="954107"/>
          </a:xfrm>
          <a:prstGeom prst="rect">
            <a:avLst/>
          </a:prstGeom>
        </p:spPr>
        <p:txBody>
          <a:bodyPr wrap="square">
            <a:spAutoFit/>
          </a:bodyPr>
          <a:lstStyle/>
          <a:p>
            <a:pPr algn="just"/>
            <a:r>
              <a:rPr lang="el-GR" sz="1400" b="1" dirty="0">
                <a:solidFill>
                  <a:schemeClr val="bg1"/>
                </a:solidFill>
              </a:rPr>
              <a:t>↑ την  σύνθεση </a:t>
            </a:r>
            <a:r>
              <a:rPr lang="el-GR" sz="1400" b="1" dirty="0" err="1">
                <a:solidFill>
                  <a:schemeClr val="bg1"/>
                </a:solidFill>
              </a:rPr>
              <a:t>πυροφωσφορικής</a:t>
            </a:r>
            <a:r>
              <a:rPr lang="el-GR" sz="1400" b="1" dirty="0">
                <a:solidFill>
                  <a:schemeClr val="bg1"/>
                </a:solidFill>
              </a:rPr>
              <a:t> </a:t>
            </a:r>
            <a:r>
              <a:rPr lang="el-GR" sz="1400" b="1" dirty="0" err="1">
                <a:solidFill>
                  <a:schemeClr val="bg1"/>
                </a:solidFill>
              </a:rPr>
              <a:t>φωσφοριβόζης</a:t>
            </a:r>
            <a:r>
              <a:rPr lang="el-GR" sz="1400" b="1" dirty="0">
                <a:solidFill>
                  <a:schemeClr val="bg1"/>
                </a:solidFill>
              </a:rPr>
              <a:t> (</a:t>
            </a:r>
            <a:r>
              <a:rPr lang="en-US" sz="1400" b="1" dirty="0">
                <a:solidFill>
                  <a:schemeClr val="bg1"/>
                </a:solidFill>
              </a:rPr>
              <a:t>PRPP</a:t>
            </a:r>
            <a:r>
              <a:rPr lang="el-GR" sz="1400" b="1" dirty="0">
                <a:solidFill>
                  <a:schemeClr val="bg1"/>
                </a:solidFill>
              </a:rPr>
              <a:t>) ,ενισχύοντας έτσι την αποκατάσταση του ΑΤ</a:t>
            </a:r>
            <a:r>
              <a:rPr lang="en-US" sz="1400" b="1" dirty="0">
                <a:solidFill>
                  <a:schemeClr val="bg1"/>
                </a:solidFill>
              </a:rPr>
              <a:t>P </a:t>
            </a:r>
            <a:r>
              <a:rPr lang="el-GR" sz="1400" b="1" dirty="0">
                <a:solidFill>
                  <a:schemeClr val="bg1"/>
                </a:solidFill>
              </a:rPr>
              <a:t>στα κύτταρα</a:t>
            </a:r>
            <a:r>
              <a:rPr lang="el-GR" sz="1400" b="1" dirty="0" smtClean="0">
                <a:solidFill>
                  <a:schemeClr val="bg1"/>
                </a:solidFill>
              </a:rPr>
              <a:t>.</a:t>
            </a:r>
            <a:endParaRPr lang="el-GR" sz="1400" b="1" dirty="0">
              <a:solidFill>
                <a:schemeClr val="bg1"/>
              </a:solidFill>
            </a:endParaRPr>
          </a:p>
          <a:p>
            <a:pPr algn="just"/>
            <a:r>
              <a:rPr lang="el-GR" sz="1400" b="1" dirty="0">
                <a:solidFill>
                  <a:schemeClr val="bg1"/>
                </a:solidFill>
              </a:rPr>
              <a:t>Ασθενείς με καρδιακές παθήσεις έχουν ↓ επίπεδα </a:t>
            </a:r>
            <a:r>
              <a:rPr lang="en-US" sz="1400" b="1" dirty="0">
                <a:solidFill>
                  <a:schemeClr val="bg1"/>
                </a:solidFill>
              </a:rPr>
              <a:t>PRPP</a:t>
            </a:r>
            <a:r>
              <a:rPr lang="el-GR" sz="1400" b="1" dirty="0">
                <a:solidFill>
                  <a:schemeClr val="bg1"/>
                </a:solidFill>
              </a:rPr>
              <a:t>, τα συμπληρώματα </a:t>
            </a:r>
            <a:r>
              <a:rPr lang="el-GR" sz="1400" b="1" dirty="0" err="1">
                <a:solidFill>
                  <a:schemeClr val="bg1"/>
                </a:solidFill>
              </a:rPr>
              <a:t>ριβόζης</a:t>
            </a:r>
            <a:r>
              <a:rPr lang="el-GR" sz="1400" b="1" dirty="0">
                <a:solidFill>
                  <a:schemeClr val="bg1"/>
                </a:solidFill>
              </a:rPr>
              <a:t> ↑ το </a:t>
            </a:r>
            <a:r>
              <a:rPr lang="en-US" sz="1400" b="1" dirty="0">
                <a:solidFill>
                  <a:schemeClr val="bg1"/>
                </a:solidFill>
              </a:rPr>
              <a:t>PRPP </a:t>
            </a:r>
            <a:r>
              <a:rPr lang="el-GR" sz="1400" b="1" dirty="0">
                <a:solidFill>
                  <a:schemeClr val="bg1"/>
                </a:solidFill>
              </a:rPr>
              <a:t>,βελτιώνοντας την καρδιακή λειτουργία και την αντοχή στην άσκηση</a:t>
            </a:r>
          </a:p>
        </p:txBody>
      </p:sp>
      <p:grpSp>
        <p:nvGrpSpPr>
          <p:cNvPr id="59" name="Group 64"/>
          <p:cNvGrpSpPr/>
          <p:nvPr/>
        </p:nvGrpSpPr>
        <p:grpSpPr>
          <a:xfrm>
            <a:off x="414897" y="2398070"/>
            <a:ext cx="249200" cy="221946"/>
            <a:chOff x="-592330" y="2994622"/>
            <a:chExt cx="317878" cy="317878"/>
          </a:xfrm>
        </p:grpSpPr>
        <p:sp>
          <p:nvSpPr>
            <p:cNvPr id="60"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 name="Ορθογώνιο 3"/>
          <p:cNvSpPr/>
          <p:nvPr/>
        </p:nvSpPr>
        <p:spPr>
          <a:xfrm>
            <a:off x="673529" y="3239125"/>
            <a:ext cx="8483901" cy="1200329"/>
          </a:xfrm>
          <a:prstGeom prst="rect">
            <a:avLst/>
          </a:prstGeom>
        </p:spPr>
        <p:txBody>
          <a:bodyPr wrap="square">
            <a:spAutoFit/>
          </a:bodyPr>
          <a:lstStyle/>
          <a:p>
            <a:pPr algn="just"/>
            <a:r>
              <a:rPr lang="el-GR" b="1" dirty="0">
                <a:solidFill>
                  <a:schemeClr val="bg1"/>
                </a:solidFill>
              </a:rPr>
              <a:t>Ενισχύουν την σύνθεση και ανακύκλωση του </a:t>
            </a:r>
            <a:r>
              <a:rPr lang="en-US" b="1" dirty="0">
                <a:solidFill>
                  <a:schemeClr val="bg1"/>
                </a:solidFill>
              </a:rPr>
              <a:t>ATP </a:t>
            </a:r>
            <a:r>
              <a:rPr lang="el-GR" b="1" dirty="0">
                <a:solidFill>
                  <a:schemeClr val="bg1"/>
                </a:solidFill>
              </a:rPr>
              <a:t>και </a:t>
            </a:r>
            <a:r>
              <a:rPr lang="el-GR" b="1" dirty="0" err="1">
                <a:solidFill>
                  <a:schemeClr val="bg1"/>
                </a:solidFill>
              </a:rPr>
              <a:t>νουκλεοτιδίων</a:t>
            </a:r>
            <a:r>
              <a:rPr lang="el-GR" b="1" dirty="0">
                <a:solidFill>
                  <a:schemeClr val="bg1"/>
                </a:solidFill>
              </a:rPr>
              <a:t> </a:t>
            </a:r>
            <a:r>
              <a:rPr lang="el-GR" b="1" dirty="0" err="1">
                <a:solidFill>
                  <a:schemeClr val="bg1"/>
                </a:solidFill>
              </a:rPr>
              <a:t>αδενίνης,τα</a:t>
            </a:r>
            <a:r>
              <a:rPr lang="el-GR" b="1" dirty="0">
                <a:solidFill>
                  <a:schemeClr val="bg1"/>
                </a:solidFill>
              </a:rPr>
              <a:t> οποία ↓~20% στα μυϊκά κύτταρα σε επανειλημμένα σπριντ υψηλής έντασης.</a:t>
            </a:r>
          </a:p>
          <a:p>
            <a:pPr algn="just">
              <a:buNone/>
            </a:pPr>
            <a:endParaRPr lang="el-GR" b="1" dirty="0">
              <a:solidFill>
                <a:schemeClr val="bg1"/>
              </a:solidFill>
            </a:endParaRPr>
          </a:p>
          <a:p>
            <a:pPr algn="just"/>
            <a:r>
              <a:rPr lang="el-GR" b="1" dirty="0">
                <a:solidFill>
                  <a:schemeClr val="bg1"/>
                </a:solidFill>
              </a:rPr>
              <a:t>Ημερήσια πρόσληψη 10 </a:t>
            </a:r>
            <a:r>
              <a:rPr lang="el-GR" b="1" dirty="0" err="1">
                <a:solidFill>
                  <a:schemeClr val="bg1"/>
                </a:solidFill>
              </a:rPr>
              <a:t>εως</a:t>
            </a:r>
            <a:r>
              <a:rPr lang="el-GR" b="1" dirty="0">
                <a:solidFill>
                  <a:schemeClr val="bg1"/>
                </a:solidFill>
              </a:rPr>
              <a:t> 20 </a:t>
            </a:r>
            <a:r>
              <a:rPr lang="el-GR" b="1" dirty="0" err="1">
                <a:solidFill>
                  <a:schemeClr val="bg1"/>
                </a:solidFill>
              </a:rPr>
              <a:t>γρ</a:t>
            </a:r>
            <a:r>
              <a:rPr lang="el-GR" b="1" dirty="0">
                <a:solidFill>
                  <a:schemeClr val="bg1"/>
                </a:solidFill>
              </a:rPr>
              <a:t>. </a:t>
            </a:r>
            <a:r>
              <a:rPr lang="el-GR" b="1" dirty="0" err="1">
                <a:solidFill>
                  <a:schemeClr val="bg1"/>
                </a:solidFill>
              </a:rPr>
              <a:t>ριβόζης</a:t>
            </a:r>
            <a:r>
              <a:rPr lang="el-GR" b="1" dirty="0">
                <a:solidFill>
                  <a:schemeClr val="bg1"/>
                </a:solidFill>
              </a:rPr>
              <a:t> σε αθλήματα υψηλής έντασης.</a:t>
            </a:r>
            <a:endParaRPr lang="el-GR" b="1" dirty="0">
              <a:solidFill>
                <a:schemeClr val="bg1"/>
              </a:solidFill>
            </a:endParaRPr>
          </a:p>
        </p:txBody>
      </p:sp>
      <p:grpSp>
        <p:nvGrpSpPr>
          <p:cNvPr id="62" name="Group 64"/>
          <p:cNvGrpSpPr/>
          <p:nvPr/>
        </p:nvGrpSpPr>
        <p:grpSpPr>
          <a:xfrm>
            <a:off x="403521" y="4147286"/>
            <a:ext cx="249200" cy="221946"/>
            <a:chOff x="-592330" y="2994622"/>
            <a:chExt cx="317878" cy="317878"/>
          </a:xfrm>
        </p:grpSpPr>
        <p:sp>
          <p:nvSpPr>
            <p:cNvPr id="6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35745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3 - Θέση περιεχομένου" descr="image_25007_450_white.jpg"/>
          <p:cNvPicPr>
            <a:picLocks noChangeAspect="1"/>
          </p:cNvPicPr>
          <p:nvPr/>
        </p:nvPicPr>
        <p:blipFill>
          <a:blip r:embed="rId3" cstate="print"/>
          <a:stretch>
            <a:fillRect/>
          </a:stretch>
        </p:blipFill>
        <p:spPr>
          <a:xfrm>
            <a:off x="-30860" y="1117282"/>
            <a:ext cx="4821225" cy="3983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 name="Rectangle 4"/>
          <p:cNvSpPr/>
          <p:nvPr/>
        </p:nvSpPr>
        <p:spPr>
          <a:xfrm>
            <a:off x="-28660" y="-45766"/>
            <a:ext cx="9186575"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Ριβόζη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64" idx="0"/>
          </p:cNvCxnSpPr>
          <p:nvPr/>
        </p:nvCxnSpPr>
        <p:spPr>
          <a:xfrm flipH="1">
            <a:off x="546710" y="1121891"/>
            <a:ext cx="11736" cy="210392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0" name="Group 64"/>
          <p:cNvGrpSpPr/>
          <p:nvPr/>
        </p:nvGrpSpPr>
        <p:grpSpPr>
          <a:xfrm>
            <a:off x="412625" y="2054598"/>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0" name="Group 19"/>
          <p:cNvGrpSpPr/>
          <p:nvPr/>
        </p:nvGrpSpPr>
        <p:grpSpPr>
          <a:xfrm>
            <a:off x="-41085" y="1344978"/>
            <a:ext cx="9179376" cy="452447"/>
            <a:chOff x="3179791" y="615341"/>
            <a:chExt cx="7913950" cy="1311113"/>
          </a:xfrm>
        </p:grpSpPr>
        <p:sp>
          <p:nvSpPr>
            <p:cNvPr id="41" name="Rectangle 38"/>
            <p:cNvSpPr/>
            <p:nvPr/>
          </p:nvSpPr>
          <p:spPr>
            <a:xfrm>
              <a:off x="3187420" y="615341"/>
              <a:ext cx="7906321"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
            <p:cNvSpPr/>
            <p:nvPr/>
          </p:nvSpPr>
          <p:spPr>
            <a:xfrm>
              <a:off x="3179791" y="625971"/>
              <a:ext cx="885932" cy="1300483"/>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1 - Τίτλος"/>
          <p:cNvSpPr txBox="1">
            <a:spLocks/>
          </p:cNvSpPr>
          <p:nvPr/>
        </p:nvSpPr>
        <p:spPr>
          <a:xfrm>
            <a:off x="2603142" y="1211016"/>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a:t>
            </a:r>
            <a:r>
              <a:rPr lang="el-GR" sz="2400" b="1" dirty="0">
                <a:solidFill>
                  <a:schemeClr val="bg1"/>
                </a:solidFill>
                <a:latin typeface="Century Gothic" charset="0"/>
                <a:ea typeface="Century Gothic" charset="0"/>
                <a:cs typeface="Century Gothic" charset="0"/>
              </a:rPr>
              <a:t>Σ</a:t>
            </a:r>
            <a:r>
              <a:rPr lang="el-GR" sz="2400" b="1" dirty="0" smtClean="0">
                <a:solidFill>
                  <a:schemeClr val="bg1"/>
                </a:solidFill>
                <a:latin typeface="Century Gothic" charset="0"/>
                <a:ea typeface="Century Gothic" charset="0"/>
                <a:cs typeface="Century Gothic" charset="0"/>
              </a:rPr>
              <a:t>τοιχεία</a:t>
            </a:r>
            <a:endParaRPr lang="el-GR" sz="2400" b="1" dirty="0">
              <a:solidFill>
                <a:schemeClr val="bg1"/>
              </a:solidFill>
              <a:latin typeface="Century Gothic" charset="0"/>
              <a:ea typeface="Century Gothic" charset="0"/>
              <a:cs typeface="Century Gothic" charset="0"/>
            </a:endParaRPr>
          </a:p>
        </p:txBody>
      </p:sp>
      <p:grpSp>
        <p:nvGrpSpPr>
          <p:cNvPr id="62" name="Group 64"/>
          <p:cNvGrpSpPr/>
          <p:nvPr/>
        </p:nvGrpSpPr>
        <p:grpSpPr>
          <a:xfrm>
            <a:off x="416065" y="3158837"/>
            <a:ext cx="249200" cy="221946"/>
            <a:chOff x="-592330" y="2994622"/>
            <a:chExt cx="317878" cy="317878"/>
          </a:xfrm>
        </p:grpSpPr>
        <p:sp>
          <p:nvSpPr>
            <p:cNvPr id="6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673529" y="1998747"/>
            <a:ext cx="7635922" cy="1754326"/>
          </a:xfrm>
          <a:prstGeom prst="rect">
            <a:avLst/>
          </a:prstGeom>
        </p:spPr>
        <p:txBody>
          <a:bodyPr wrap="square">
            <a:spAutoFit/>
          </a:bodyPr>
          <a:lstStyle/>
          <a:p>
            <a:pPr algn="just"/>
            <a:r>
              <a:rPr lang="en-US" b="1" dirty="0">
                <a:solidFill>
                  <a:schemeClr val="bg1"/>
                </a:solidFill>
                <a:latin typeface="Times New Roman" pitchFamily="18" charset="0"/>
                <a:cs typeface="Times New Roman" pitchFamily="18" charset="0"/>
              </a:rPr>
              <a:t>M</a:t>
            </a:r>
            <a:r>
              <a:rPr lang="el-GR" b="1" dirty="0">
                <a:solidFill>
                  <a:schemeClr val="bg1"/>
                </a:solidFill>
                <a:latin typeface="Times New Roman" pitchFamily="18" charset="0"/>
                <a:cs typeface="Times New Roman" pitchFamily="18" charset="0"/>
              </a:rPr>
              <a:t>ία μόνο μελέτη έδειξε οφέλη σε αθλήματα αντίστασης (</a:t>
            </a:r>
            <a:r>
              <a:rPr lang="en-US" b="1" dirty="0">
                <a:solidFill>
                  <a:schemeClr val="bg1"/>
                </a:solidFill>
                <a:latin typeface="Times New Roman" pitchFamily="18" charset="0"/>
                <a:cs typeface="Times New Roman" pitchFamily="18" charset="0"/>
              </a:rPr>
              <a:t>Van </a:t>
            </a:r>
            <a:r>
              <a:rPr lang="en-US" b="1" dirty="0" err="1">
                <a:solidFill>
                  <a:schemeClr val="bg1"/>
                </a:solidFill>
                <a:latin typeface="Times New Roman" pitchFamily="18" charset="0"/>
                <a:cs typeface="Times New Roman" pitchFamily="18" charset="0"/>
              </a:rPr>
              <a:t>Gammeren</a:t>
            </a:r>
            <a:r>
              <a:rPr lang="en-US" b="1" dirty="0">
                <a:solidFill>
                  <a:schemeClr val="bg1"/>
                </a:solidFill>
                <a:latin typeface="Times New Roman" pitchFamily="18" charset="0"/>
                <a:cs typeface="Times New Roman" pitchFamily="18" charset="0"/>
              </a:rPr>
              <a:t> </a:t>
            </a:r>
            <a:r>
              <a:rPr lang="en-US" b="1" i="1" dirty="0">
                <a:solidFill>
                  <a:schemeClr val="bg1"/>
                </a:solidFill>
                <a:latin typeface="Times New Roman" pitchFamily="18" charset="0"/>
                <a:cs typeface="Times New Roman" pitchFamily="18" charset="0"/>
              </a:rPr>
              <a:t>et al.</a:t>
            </a:r>
            <a:r>
              <a:rPr lang="el-GR" b="1" i="1" dirty="0">
                <a:solidFill>
                  <a:schemeClr val="bg1"/>
                </a:solidFill>
                <a:latin typeface="Times New Roman" pitchFamily="18" charset="0"/>
                <a:cs typeface="Times New Roman" pitchFamily="18" charset="0"/>
              </a:rPr>
              <a:t>,</a:t>
            </a:r>
            <a:r>
              <a:rPr lang="en-US" b="1" i="1"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2002)</a:t>
            </a:r>
          </a:p>
          <a:p>
            <a:pPr algn="just"/>
            <a:endParaRPr lang="en-US" b="1" dirty="0">
              <a:solidFill>
                <a:schemeClr val="bg1"/>
              </a:solidFill>
              <a:latin typeface="Times New Roman" pitchFamily="18" charset="0"/>
              <a:cs typeface="Times New Roman" pitchFamily="18" charset="0"/>
            </a:endParaRPr>
          </a:p>
          <a:p>
            <a:pPr algn="just"/>
            <a:r>
              <a:rPr lang="el-GR" b="1" dirty="0">
                <a:solidFill>
                  <a:schemeClr val="bg1"/>
                </a:solidFill>
                <a:latin typeface="Times New Roman" pitchFamily="18" charset="0"/>
                <a:cs typeface="Times New Roman" pitchFamily="18" charset="0"/>
              </a:rPr>
              <a:t>Όλες οι άλλες απέτυχαν να αποδείξουν οφέλη στην απόδοση (</a:t>
            </a:r>
            <a:r>
              <a:rPr lang="en-US" b="1" dirty="0" err="1">
                <a:solidFill>
                  <a:schemeClr val="bg1"/>
                </a:solidFill>
                <a:latin typeface="Times New Roman" pitchFamily="18" charset="0"/>
                <a:cs typeface="Times New Roman" pitchFamily="18" charset="0"/>
              </a:rPr>
              <a:t>Berandi</a:t>
            </a:r>
            <a:r>
              <a:rPr lang="en-US" b="1" dirty="0">
                <a:solidFill>
                  <a:schemeClr val="bg1"/>
                </a:solidFill>
                <a:latin typeface="Times New Roman" pitchFamily="18" charset="0"/>
                <a:cs typeface="Times New Roman" pitchFamily="18" charset="0"/>
              </a:rPr>
              <a:t> and </a:t>
            </a:r>
            <a:r>
              <a:rPr lang="en-US" b="1" dirty="0" err="1">
                <a:solidFill>
                  <a:schemeClr val="bg1"/>
                </a:solidFill>
                <a:latin typeface="Times New Roman" pitchFamily="18" charset="0"/>
                <a:cs typeface="Times New Roman" pitchFamily="18" charset="0"/>
              </a:rPr>
              <a:t>Ziegenfuss</a:t>
            </a:r>
            <a:r>
              <a:rPr lang="en-US" b="1" dirty="0">
                <a:solidFill>
                  <a:schemeClr val="bg1"/>
                </a:solidFill>
                <a:latin typeface="Times New Roman" pitchFamily="18" charset="0"/>
                <a:cs typeface="Times New Roman" pitchFamily="18" charset="0"/>
              </a:rPr>
              <a:t> 2003,Dunne </a:t>
            </a:r>
            <a:r>
              <a:rPr lang="en-US" b="1" i="1" dirty="0">
                <a:solidFill>
                  <a:schemeClr val="bg1"/>
                </a:solidFill>
                <a:latin typeface="Times New Roman" pitchFamily="18" charset="0"/>
                <a:cs typeface="Times New Roman" pitchFamily="18" charset="0"/>
              </a:rPr>
              <a:t>et al.</a:t>
            </a:r>
            <a:r>
              <a:rPr lang="el-GR" b="1" i="1" dirty="0">
                <a:solidFill>
                  <a:schemeClr val="bg1"/>
                </a:solidFill>
                <a:latin typeface="Times New Roman" pitchFamily="18" charset="0"/>
                <a:cs typeface="Times New Roman" pitchFamily="18" charset="0"/>
              </a:rPr>
              <a:t>,</a:t>
            </a:r>
            <a:r>
              <a:rPr lang="en-US" b="1" i="1"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2004,Falk </a:t>
            </a:r>
            <a:r>
              <a:rPr lang="en-US" b="1" i="1" dirty="0">
                <a:solidFill>
                  <a:schemeClr val="bg1"/>
                </a:solidFill>
                <a:latin typeface="Times New Roman" pitchFamily="18" charset="0"/>
                <a:cs typeface="Times New Roman" pitchFamily="18" charset="0"/>
              </a:rPr>
              <a:t>et al.</a:t>
            </a:r>
            <a:r>
              <a:rPr lang="el-GR" b="1" i="1" dirty="0">
                <a:solidFill>
                  <a:schemeClr val="bg1"/>
                </a:solidFill>
                <a:latin typeface="Times New Roman" pitchFamily="18" charset="0"/>
                <a:cs typeface="Times New Roman" pitchFamily="18" charset="0"/>
              </a:rPr>
              <a:t>,</a:t>
            </a:r>
            <a:r>
              <a:rPr lang="en-US" b="1" i="1"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2003,Hellsten </a:t>
            </a:r>
            <a:r>
              <a:rPr lang="en-US" b="1" i="1" dirty="0">
                <a:solidFill>
                  <a:schemeClr val="bg1"/>
                </a:solidFill>
                <a:latin typeface="Times New Roman" pitchFamily="18" charset="0"/>
                <a:cs typeface="Times New Roman" pitchFamily="18" charset="0"/>
              </a:rPr>
              <a:t>et al.</a:t>
            </a:r>
            <a:r>
              <a:rPr lang="el-GR" b="1" i="1" dirty="0">
                <a:solidFill>
                  <a:schemeClr val="bg1"/>
                </a:solidFill>
                <a:latin typeface="Times New Roman" pitchFamily="18" charset="0"/>
                <a:cs typeface="Times New Roman" pitchFamily="18" charset="0"/>
              </a:rPr>
              <a:t>,</a:t>
            </a:r>
            <a:r>
              <a:rPr lang="en-US" b="1" i="1"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2004,Kerksick </a:t>
            </a:r>
            <a:r>
              <a:rPr lang="en-US" b="1" i="1" dirty="0">
                <a:solidFill>
                  <a:schemeClr val="bg1"/>
                </a:solidFill>
                <a:latin typeface="Times New Roman" pitchFamily="18" charset="0"/>
                <a:cs typeface="Times New Roman" pitchFamily="18" charset="0"/>
              </a:rPr>
              <a:t>et al.</a:t>
            </a:r>
            <a:r>
              <a:rPr lang="el-GR" b="1" i="1" dirty="0">
                <a:solidFill>
                  <a:schemeClr val="bg1"/>
                </a:solidFill>
                <a:latin typeface="Times New Roman" pitchFamily="18" charset="0"/>
                <a:cs typeface="Times New Roman" pitchFamily="18" charset="0"/>
              </a:rPr>
              <a:t>,</a:t>
            </a:r>
            <a:r>
              <a:rPr lang="en-US" b="1" i="1"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2004,Greenwood </a:t>
            </a:r>
            <a:r>
              <a:rPr lang="en-US" b="1" i="1" dirty="0">
                <a:solidFill>
                  <a:schemeClr val="bg1"/>
                </a:solidFill>
                <a:latin typeface="Times New Roman" pitchFamily="18" charset="0"/>
                <a:cs typeface="Times New Roman" pitchFamily="18" charset="0"/>
              </a:rPr>
              <a:t>et al.</a:t>
            </a:r>
            <a:r>
              <a:rPr lang="el-GR" b="1" i="1" dirty="0">
                <a:solidFill>
                  <a:schemeClr val="bg1"/>
                </a:solidFill>
                <a:latin typeface="Times New Roman" pitchFamily="18" charset="0"/>
                <a:cs typeface="Times New Roman" pitchFamily="18" charset="0"/>
              </a:rPr>
              <a:t>,</a:t>
            </a:r>
            <a:r>
              <a:rPr lang="en-US" b="1" i="1"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2003,Op’t </a:t>
            </a:r>
            <a:r>
              <a:rPr lang="en-US" b="1" dirty="0" err="1">
                <a:solidFill>
                  <a:schemeClr val="bg1"/>
                </a:solidFill>
                <a:latin typeface="Times New Roman" pitchFamily="18" charset="0"/>
                <a:cs typeface="Times New Roman" pitchFamily="18" charset="0"/>
              </a:rPr>
              <a:t>Eijnde</a:t>
            </a:r>
            <a:r>
              <a:rPr lang="en-US" b="1" dirty="0">
                <a:solidFill>
                  <a:schemeClr val="bg1"/>
                </a:solidFill>
                <a:latin typeface="Times New Roman" pitchFamily="18" charset="0"/>
                <a:cs typeface="Times New Roman" pitchFamily="18" charset="0"/>
              </a:rPr>
              <a:t> </a:t>
            </a:r>
            <a:r>
              <a:rPr lang="en-US" b="1" i="1" dirty="0">
                <a:solidFill>
                  <a:schemeClr val="bg1"/>
                </a:solidFill>
                <a:latin typeface="Times New Roman" pitchFamily="18" charset="0"/>
                <a:cs typeface="Times New Roman" pitchFamily="18" charset="0"/>
              </a:rPr>
              <a:t>et al.</a:t>
            </a:r>
            <a:r>
              <a:rPr lang="el-GR" b="1" i="1" dirty="0">
                <a:solidFill>
                  <a:schemeClr val="bg1"/>
                </a:solidFill>
                <a:latin typeface="Times New Roman" pitchFamily="18" charset="0"/>
                <a:cs typeface="Times New Roman" pitchFamily="18" charset="0"/>
              </a:rPr>
              <a:t>,</a:t>
            </a:r>
            <a:r>
              <a:rPr lang="en-US" b="1" i="1"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2001)</a:t>
            </a:r>
          </a:p>
        </p:txBody>
      </p:sp>
    </p:spTree>
    <p:extLst>
      <p:ext uri="{BB962C8B-B14F-4D97-AF65-F5344CB8AC3E}">
        <p14:creationId xmlns:p14="http://schemas.microsoft.com/office/powerpoint/2010/main" val="734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 y="1165290"/>
            <a:ext cx="5746015" cy="393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8588" y="29943"/>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Τριγλυκερίδια</a:t>
            </a:r>
            <a:r>
              <a:rPr lang="el-GR" sz="2400" b="1" dirty="0" smtClean="0">
                <a:solidFill>
                  <a:schemeClr val="bg1"/>
                </a:solidFill>
                <a:latin typeface="Century Gothic" charset="0"/>
                <a:ea typeface="Century Gothic" charset="0"/>
                <a:cs typeface="Century Gothic" charset="0"/>
              </a:rPr>
              <a:t> Μέσης Αλύσου</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0828" y="1121891"/>
            <a:ext cx="7618" cy="365450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956790"/>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64"/>
          <p:cNvGrpSpPr/>
          <p:nvPr/>
        </p:nvGrpSpPr>
        <p:grpSpPr>
          <a:xfrm>
            <a:off x="426228" y="4554446"/>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3" name="1 - Τίτλος"/>
          <p:cNvSpPr txBox="1">
            <a:spLocks/>
          </p:cNvSpPr>
          <p:nvPr/>
        </p:nvSpPr>
        <p:spPr>
          <a:xfrm>
            <a:off x="2506425" y="1233323"/>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 </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648175" y="1894305"/>
            <a:ext cx="8485692" cy="3046988"/>
          </a:xfrm>
          <a:prstGeom prst="rect">
            <a:avLst/>
          </a:prstGeom>
        </p:spPr>
        <p:txBody>
          <a:bodyPr wrap="square">
            <a:spAutoFit/>
          </a:bodyPr>
          <a:lstStyle/>
          <a:p>
            <a:pPr algn="just"/>
            <a:r>
              <a:rPr lang="el-GR" sz="1600" b="1" dirty="0">
                <a:solidFill>
                  <a:schemeClr val="bg1"/>
                </a:solidFill>
              </a:rPr>
              <a:t>Εύκολα </a:t>
            </a:r>
            <a:r>
              <a:rPr lang="el-GR" sz="1600" b="1" dirty="0" err="1">
                <a:solidFill>
                  <a:schemeClr val="bg1"/>
                </a:solidFill>
              </a:rPr>
              <a:t>απορροφήσιμη</a:t>
            </a:r>
            <a:r>
              <a:rPr lang="el-GR" sz="1600" b="1" dirty="0">
                <a:solidFill>
                  <a:schemeClr val="bg1"/>
                </a:solidFill>
              </a:rPr>
              <a:t> και οξειδωμένη μορφή ενέργειας </a:t>
            </a:r>
            <a:r>
              <a:rPr lang="el-GR" sz="1600" b="1" dirty="0" err="1">
                <a:solidFill>
                  <a:schemeClr val="bg1"/>
                </a:solidFill>
              </a:rPr>
              <a:t>→λιγότερη</a:t>
            </a:r>
            <a:r>
              <a:rPr lang="el-GR" sz="1600" b="1" dirty="0">
                <a:solidFill>
                  <a:schemeClr val="bg1"/>
                </a:solidFill>
              </a:rPr>
              <a:t> πιθανή αποθήκευση σαν σωματικό λίπος</a:t>
            </a:r>
          </a:p>
          <a:p>
            <a:pPr algn="just"/>
            <a:endParaRPr lang="el-GR" sz="1600" b="1" dirty="0">
              <a:solidFill>
                <a:schemeClr val="bg1"/>
              </a:solidFill>
            </a:endParaRPr>
          </a:p>
          <a:p>
            <a:pPr algn="just"/>
            <a:r>
              <a:rPr lang="el-GR" sz="1600" b="1" dirty="0">
                <a:solidFill>
                  <a:schemeClr val="bg1"/>
                </a:solidFill>
              </a:rPr>
              <a:t>Εξοικονόμηση γλυκογόνου</a:t>
            </a:r>
            <a:r>
              <a:rPr lang="en-US" sz="1600" b="1" dirty="0">
                <a:solidFill>
                  <a:schemeClr val="bg1"/>
                </a:solidFill>
              </a:rPr>
              <a:t> →</a:t>
            </a:r>
            <a:r>
              <a:rPr lang="el-GR" sz="1600" b="1" dirty="0">
                <a:solidFill>
                  <a:schemeClr val="bg1"/>
                </a:solidFill>
              </a:rPr>
              <a:t> παράταση της διαθεσιμότητας ενδογενών </a:t>
            </a:r>
            <a:r>
              <a:rPr lang="en-US" sz="1600" b="1" dirty="0">
                <a:solidFill>
                  <a:schemeClr val="bg1"/>
                </a:solidFill>
              </a:rPr>
              <a:t>CHO </a:t>
            </a:r>
            <a:r>
              <a:rPr lang="el-GR" sz="1600" b="1" dirty="0">
                <a:solidFill>
                  <a:schemeClr val="bg1"/>
                </a:solidFill>
              </a:rPr>
              <a:t> σε αθλήματα αντοχής και </a:t>
            </a:r>
            <a:r>
              <a:rPr lang="el-GR" sz="1600" b="1" dirty="0" err="1" smtClean="0">
                <a:solidFill>
                  <a:schemeClr val="bg1"/>
                </a:solidFill>
              </a:rPr>
              <a:t>υπεραντοχής</a:t>
            </a:r>
            <a:r>
              <a:rPr lang="el-GR" sz="1600" b="1" dirty="0" smtClean="0">
                <a:solidFill>
                  <a:schemeClr val="bg1"/>
                </a:solidFill>
              </a:rPr>
              <a:t> </a:t>
            </a:r>
          </a:p>
          <a:p>
            <a:pPr algn="just"/>
            <a:endParaRPr lang="el-GR" sz="1600" b="1" dirty="0" smtClean="0">
              <a:solidFill>
                <a:schemeClr val="bg1"/>
              </a:solidFill>
            </a:endParaRPr>
          </a:p>
          <a:p>
            <a:pPr algn="just"/>
            <a:r>
              <a:rPr lang="el-GR" sz="1600" b="1" dirty="0" smtClean="0">
                <a:solidFill>
                  <a:schemeClr val="bg1"/>
                </a:solidFill>
              </a:rPr>
              <a:t>Καμία </a:t>
            </a:r>
            <a:r>
              <a:rPr lang="el-GR" sz="1600" b="1" dirty="0">
                <a:solidFill>
                  <a:schemeClr val="bg1"/>
                </a:solidFill>
              </a:rPr>
              <a:t>πληροφορία επίδρασης στην εναπόθεση λίπους στους αθλητές</a:t>
            </a:r>
          </a:p>
          <a:p>
            <a:pPr algn="just"/>
            <a:endParaRPr lang="el-GR" sz="1600" b="1" dirty="0">
              <a:solidFill>
                <a:schemeClr val="bg1"/>
              </a:solidFill>
            </a:endParaRPr>
          </a:p>
          <a:p>
            <a:pPr algn="just"/>
            <a:r>
              <a:rPr lang="en-US" sz="1600" b="1" dirty="0">
                <a:solidFill>
                  <a:schemeClr val="bg1"/>
                </a:solidFill>
              </a:rPr>
              <a:t>T</a:t>
            </a:r>
            <a:r>
              <a:rPr lang="el-GR" sz="1600" b="1" dirty="0">
                <a:solidFill>
                  <a:schemeClr val="bg1"/>
                </a:solidFill>
              </a:rPr>
              <a:t>α αποτελέσματα εξαρτώνται από την ποσότητα Μ</a:t>
            </a:r>
            <a:r>
              <a:rPr lang="en-US" sz="1600" b="1" dirty="0">
                <a:solidFill>
                  <a:schemeClr val="bg1"/>
                </a:solidFill>
              </a:rPr>
              <a:t>CT ,</a:t>
            </a:r>
            <a:r>
              <a:rPr lang="el-GR" sz="1600" b="1" dirty="0">
                <a:solidFill>
                  <a:schemeClr val="bg1"/>
                </a:solidFill>
              </a:rPr>
              <a:t> τις ορμονικές συνθήκες και την εμφάνιση γαστρεντερικών διαταραχών.</a:t>
            </a:r>
          </a:p>
          <a:p>
            <a:pPr algn="just"/>
            <a:endParaRPr lang="el-GR" sz="1600" b="1" dirty="0">
              <a:solidFill>
                <a:schemeClr val="bg1"/>
              </a:solidFill>
            </a:endParaRPr>
          </a:p>
          <a:p>
            <a:pPr algn="just"/>
            <a:r>
              <a:rPr lang="el-GR" sz="1600" b="1" dirty="0">
                <a:solidFill>
                  <a:schemeClr val="bg1"/>
                </a:solidFill>
              </a:rPr>
              <a:t>↑ ποσότητα </a:t>
            </a:r>
            <a:r>
              <a:rPr lang="en-US" sz="1600" b="1" dirty="0">
                <a:solidFill>
                  <a:schemeClr val="bg1"/>
                </a:solidFill>
              </a:rPr>
              <a:t>MCT</a:t>
            </a:r>
            <a:r>
              <a:rPr lang="el-GR" sz="1600" b="1" dirty="0">
                <a:solidFill>
                  <a:schemeClr val="bg1"/>
                </a:solidFill>
              </a:rPr>
              <a:t> → οφέλη στην απόδοση στο τέλος παρατεταμένης άσκησης(</a:t>
            </a:r>
            <a:r>
              <a:rPr lang="en-US" sz="1600" b="1" dirty="0">
                <a:solidFill>
                  <a:schemeClr val="bg1"/>
                </a:solidFill>
              </a:rPr>
              <a:t>Van </a:t>
            </a:r>
            <a:r>
              <a:rPr lang="en-US" sz="1600" b="1" dirty="0" err="1">
                <a:solidFill>
                  <a:schemeClr val="bg1"/>
                </a:solidFill>
              </a:rPr>
              <a:t>Zyl</a:t>
            </a:r>
            <a:r>
              <a:rPr lang="en-US" sz="1600" b="1" dirty="0">
                <a:solidFill>
                  <a:schemeClr val="bg1"/>
                </a:solidFill>
              </a:rPr>
              <a:t> </a:t>
            </a:r>
            <a:r>
              <a:rPr lang="en-US" sz="1600" b="1" i="1" dirty="0">
                <a:solidFill>
                  <a:schemeClr val="bg1"/>
                </a:solidFill>
              </a:rPr>
              <a:t>et al.</a:t>
            </a:r>
            <a:r>
              <a:rPr lang="en-US" sz="1600" b="1" dirty="0">
                <a:solidFill>
                  <a:schemeClr val="bg1"/>
                </a:solidFill>
              </a:rPr>
              <a:t> 1996</a:t>
            </a:r>
            <a:r>
              <a:rPr lang="en-US" sz="1600" b="1" dirty="0" smtClean="0">
                <a:solidFill>
                  <a:schemeClr val="bg1"/>
                </a:solidFill>
              </a:rPr>
              <a:t>)</a:t>
            </a:r>
            <a:endParaRPr lang="en-US" sz="1600" b="1" dirty="0">
              <a:solidFill>
                <a:schemeClr val="bg1"/>
              </a:solidFill>
            </a:endParaRPr>
          </a:p>
        </p:txBody>
      </p:sp>
      <p:grpSp>
        <p:nvGrpSpPr>
          <p:cNvPr id="32" name="Group 64"/>
          <p:cNvGrpSpPr/>
          <p:nvPr/>
        </p:nvGrpSpPr>
        <p:grpSpPr>
          <a:xfrm>
            <a:off x="414858" y="3969867"/>
            <a:ext cx="249200" cy="221946"/>
            <a:chOff x="-592330" y="2994622"/>
            <a:chExt cx="317878" cy="317878"/>
          </a:xfrm>
        </p:grpSpPr>
        <p:sp>
          <p:nvSpPr>
            <p:cNvPr id="3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5" name="Group 64"/>
          <p:cNvGrpSpPr/>
          <p:nvPr/>
        </p:nvGrpSpPr>
        <p:grpSpPr>
          <a:xfrm>
            <a:off x="416680" y="3417799"/>
            <a:ext cx="249200" cy="221946"/>
            <a:chOff x="-592330" y="2994622"/>
            <a:chExt cx="317878" cy="317878"/>
          </a:xfrm>
        </p:grpSpPr>
        <p:sp>
          <p:nvSpPr>
            <p:cNvPr id="3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1" name="Group 64"/>
          <p:cNvGrpSpPr/>
          <p:nvPr/>
        </p:nvGrpSpPr>
        <p:grpSpPr>
          <a:xfrm>
            <a:off x="416680" y="2740838"/>
            <a:ext cx="249200" cy="221946"/>
            <a:chOff x="-592330" y="2994622"/>
            <a:chExt cx="317878" cy="317878"/>
          </a:xfrm>
        </p:grpSpPr>
        <p:sp>
          <p:nvSpPr>
            <p:cNvPr id="4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31071270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233"/>
          <a:stretch/>
        </p:blipFill>
        <p:spPr bwMode="auto">
          <a:xfrm>
            <a:off x="-45509" y="1068598"/>
            <a:ext cx="4945055" cy="403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3648" y="13648"/>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Γλυκερόλη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39497" y="1121891"/>
            <a:ext cx="18949" cy="3286013"/>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874902"/>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2764294"/>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14897" y="4185958"/>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5" name="Group 19"/>
          <p:cNvGrpSpPr/>
          <p:nvPr/>
        </p:nvGrpSpPr>
        <p:grpSpPr>
          <a:xfrm>
            <a:off x="11725" y="3397149"/>
            <a:ext cx="9179376" cy="458758"/>
            <a:chOff x="3179791" y="-679158"/>
            <a:chExt cx="7913950" cy="1329397"/>
          </a:xfrm>
        </p:grpSpPr>
        <p:sp>
          <p:nvSpPr>
            <p:cNvPr id="39"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1 - Τίτλος"/>
          <p:cNvSpPr txBox="1">
            <a:spLocks/>
          </p:cNvSpPr>
          <p:nvPr/>
        </p:nvSpPr>
        <p:spPr>
          <a:xfrm>
            <a:off x="3070746"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grpSp>
        <p:nvGrpSpPr>
          <p:cNvPr id="44" name="Group 64"/>
          <p:cNvGrpSpPr/>
          <p:nvPr/>
        </p:nvGrpSpPr>
        <p:grpSpPr>
          <a:xfrm>
            <a:off x="420197" y="2251308"/>
            <a:ext cx="249200" cy="221946"/>
            <a:chOff x="-592330" y="2994622"/>
            <a:chExt cx="317878" cy="317878"/>
          </a:xfrm>
        </p:grpSpPr>
        <p:sp>
          <p:nvSpPr>
            <p:cNvPr id="45"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662577" y="1795170"/>
            <a:ext cx="8400290" cy="1477328"/>
          </a:xfrm>
          <a:prstGeom prst="rect">
            <a:avLst/>
          </a:prstGeom>
        </p:spPr>
        <p:txBody>
          <a:bodyPr wrap="square">
            <a:spAutoFit/>
          </a:bodyPr>
          <a:lstStyle/>
          <a:p>
            <a:pPr algn="just"/>
            <a:r>
              <a:rPr lang="en-US" b="1" dirty="0">
                <a:solidFill>
                  <a:schemeClr val="bg1"/>
                </a:solidFill>
              </a:rPr>
              <a:t>↓ </a:t>
            </a:r>
            <a:r>
              <a:rPr lang="el-GR" b="1" dirty="0">
                <a:solidFill>
                  <a:schemeClr val="bg1"/>
                </a:solidFill>
              </a:rPr>
              <a:t>πρόσληψη Μ</a:t>
            </a:r>
            <a:r>
              <a:rPr lang="en-US" b="1" dirty="0">
                <a:solidFill>
                  <a:schemeClr val="bg1"/>
                </a:solidFill>
              </a:rPr>
              <a:t>CT</a:t>
            </a:r>
            <a:r>
              <a:rPr lang="el-GR" b="1" dirty="0">
                <a:solidFill>
                  <a:schemeClr val="bg1"/>
                </a:solidFill>
              </a:rPr>
              <a:t> →</a:t>
            </a:r>
            <a:r>
              <a:rPr lang="en-US" b="1" dirty="0">
                <a:solidFill>
                  <a:schemeClr val="bg1"/>
                </a:solidFill>
              </a:rPr>
              <a:t> </a:t>
            </a:r>
            <a:r>
              <a:rPr lang="el-GR" b="1" dirty="0">
                <a:solidFill>
                  <a:schemeClr val="bg1"/>
                </a:solidFill>
              </a:rPr>
              <a:t>κανένα όφελος στην </a:t>
            </a:r>
            <a:r>
              <a:rPr lang="el-GR" b="1" dirty="0" smtClean="0">
                <a:solidFill>
                  <a:schemeClr val="bg1"/>
                </a:solidFill>
              </a:rPr>
              <a:t>απόδοση</a:t>
            </a:r>
            <a:endParaRPr lang="el-GR" b="1" dirty="0">
              <a:solidFill>
                <a:schemeClr val="bg1"/>
              </a:solidFill>
            </a:endParaRPr>
          </a:p>
          <a:p>
            <a:pPr algn="just"/>
            <a:r>
              <a:rPr lang="el-GR" b="1" dirty="0">
                <a:solidFill>
                  <a:schemeClr val="bg1"/>
                </a:solidFill>
              </a:rPr>
              <a:t>Χορήγηση ↑ </a:t>
            </a:r>
            <a:r>
              <a:rPr lang="en-US" b="1" dirty="0">
                <a:solidFill>
                  <a:schemeClr val="bg1"/>
                </a:solidFill>
              </a:rPr>
              <a:t>CHO </a:t>
            </a:r>
            <a:r>
              <a:rPr lang="el-GR" b="1" dirty="0">
                <a:solidFill>
                  <a:schemeClr val="bg1"/>
                </a:solidFill>
              </a:rPr>
              <a:t>προ αγωνιστικού γεύματος θέτει σε κίνδυνο τα μεταβολικά οφέλη (Α</a:t>
            </a:r>
            <a:r>
              <a:rPr lang="en-US" b="1" dirty="0" err="1">
                <a:solidFill>
                  <a:schemeClr val="bg1"/>
                </a:solidFill>
              </a:rPr>
              <a:t>ngus</a:t>
            </a:r>
            <a:r>
              <a:rPr lang="en-US" b="1" dirty="0">
                <a:solidFill>
                  <a:schemeClr val="bg1"/>
                </a:solidFill>
              </a:rPr>
              <a:t>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2000,Goedecke,Elmer-English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1999</a:t>
            </a:r>
            <a:r>
              <a:rPr lang="en-US" b="1" dirty="0" smtClean="0">
                <a:solidFill>
                  <a:schemeClr val="bg1"/>
                </a:solidFill>
              </a:rPr>
              <a:t>)</a:t>
            </a:r>
            <a:endParaRPr lang="el-GR" b="1" dirty="0">
              <a:solidFill>
                <a:schemeClr val="bg1"/>
              </a:solidFill>
            </a:endParaRPr>
          </a:p>
          <a:p>
            <a:pPr algn="just"/>
            <a:r>
              <a:rPr lang="el-GR" b="1" dirty="0">
                <a:solidFill>
                  <a:schemeClr val="bg1"/>
                </a:solidFill>
              </a:rPr>
              <a:t>Γαστρεντερική ανοχή → 30 </a:t>
            </a:r>
            <a:r>
              <a:rPr lang="el-GR" b="1" dirty="0" err="1">
                <a:solidFill>
                  <a:schemeClr val="bg1"/>
                </a:solidFill>
              </a:rPr>
              <a:t>γρ</a:t>
            </a:r>
            <a:r>
              <a:rPr lang="el-GR" b="1" dirty="0">
                <a:solidFill>
                  <a:schemeClr val="bg1"/>
                </a:solidFill>
              </a:rPr>
              <a:t>./ημέρα →3% </a:t>
            </a:r>
            <a:r>
              <a:rPr lang="el-GR" b="1" dirty="0" err="1">
                <a:solidFill>
                  <a:schemeClr val="bg1"/>
                </a:solidFill>
              </a:rPr>
              <a:t>εως</a:t>
            </a:r>
            <a:r>
              <a:rPr lang="el-GR" b="1" dirty="0">
                <a:solidFill>
                  <a:schemeClr val="bg1"/>
                </a:solidFill>
              </a:rPr>
              <a:t> 7% της συνολικής ΕΔ  σε αθλήματα </a:t>
            </a:r>
            <a:r>
              <a:rPr lang="el-GR" b="1" dirty="0" err="1">
                <a:solidFill>
                  <a:schemeClr val="bg1"/>
                </a:solidFill>
              </a:rPr>
              <a:t>υπεραντοχής</a:t>
            </a:r>
            <a:r>
              <a:rPr lang="en-US" b="1" dirty="0">
                <a:solidFill>
                  <a:schemeClr val="bg1"/>
                </a:solidFill>
              </a:rPr>
              <a:t> (</a:t>
            </a:r>
            <a:r>
              <a:rPr lang="en-US" b="1" dirty="0" err="1">
                <a:solidFill>
                  <a:schemeClr val="bg1"/>
                </a:solidFill>
              </a:rPr>
              <a:t>Jeukendrup</a:t>
            </a:r>
            <a:r>
              <a:rPr lang="en-US" b="1" dirty="0">
                <a:solidFill>
                  <a:schemeClr val="bg1"/>
                </a:solidFill>
              </a:rPr>
              <a:t>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1995)</a:t>
            </a:r>
            <a:endParaRPr lang="el-GR" b="1" dirty="0">
              <a:solidFill>
                <a:schemeClr val="bg1"/>
              </a:solidFill>
            </a:endParaRPr>
          </a:p>
        </p:txBody>
      </p:sp>
      <p:sp>
        <p:nvSpPr>
          <p:cNvPr id="43" name="1 - Τίτλος"/>
          <p:cNvSpPr txBox="1">
            <a:spLocks/>
          </p:cNvSpPr>
          <p:nvPr/>
        </p:nvSpPr>
        <p:spPr>
          <a:xfrm>
            <a:off x="2506425" y="3269081"/>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Ανησυχίες Χρήση</a:t>
            </a:r>
            <a:endParaRPr lang="el-GR" sz="2400" b="1" dirty="0">
              <a:solidFill>
                <a:schemeClr val="bg1"/>
              </a:solidFill>
              <a:latin typeface="Century Gothic" charset="0"/>
              <a:ea typeface="Century Gothic" charset="0"/>
              <a:cs typeface="Century Gothic" charset="0"/>
            </a:endParaRPr>
          </a:p>
        </p:txBody>
      </p:sp>
      <p:sp>
        <p:nvSpPr>
          <p:cNvPr id="5" name="Ορθογώνιο 4"/>
          <p:cNvSpPr/>
          <p:nvPr/>
        </p:nvSpPr>
        <p:spPr>
          <a:xfrm>
            <a:off x="784745" y="3931190"/>
            <a:ext cx="8278121" cy="923330"/>
          </a:xfrm>
          <a:prstGeom prst="rect">
            <a:avLst/>
          </a:prstGeom>
        </p:spPr>
        <p:txBody>
          <a:bodyPr wrap="square">
            <a:spAutoFit/>
          </a:bodyPr>
          <a:lstStyle/>
          <a:p>
            <a:pPr algn="just"/>
            <a:r>
              <a:rPr lang="el-GR" b="1" dirty="0">
                <a:solidFill>
                  <a:srgbClr val="F5CB17"/>
                </a:solidFill>
              </a:rPr>
              <a:t>Πρόσληψη μεγαλύτερη των 30 </a:t>
            </a:r>
            <a:r>
              <a:rPr lang="el-GR" b="1" dirty="0" err="1">
                <a:solidFill>
                  <a:srgbClr val="F5CB17"/>
                </a:solidFill>
              </a:rPr>
              <a:t>γρ</a:t>
            </a:r>
            <a:r>
              <a:rPr lang="el-GR" b="1" dirty="0">
                <a:solidFill>
                  <a:srgbClr val="F5CB17"/>
                </a:solidFill>
              </a:rPr>
              <a:t>. μπορεί να προκαλέσει γαστρεντερικές διαταραχές (</a:t>
            </a:r>
            <a:r>
              <a:rPr lang="en-US" b="1" dirty="0">
                <a:solidFill>
                  <a:srgbClr val="F5CB17"/>
                </a:solidFill>
              </a:rPr>
              <a:t>Van </a:t>
            </a:r>
            <a:r>
              <a:rPr lang="en-US" b="1" dirty="0" err="1">
                <a:solidFill>
                  <a:srgbClr val="F5CB17"/>
                </a:solidFill>
              </a:rPr>
              <a:t>Zyl</a:t>
            </a:r>
            <a:r>
              <a:rPr lang="en-US" b="1" dirty="0">
                <a:solidFill>
                  <a:srgbClr val="F5CB17"/>
                </a:solidFill>
              </a:rPr>
              <a:t> </a:t>
            </a:r>
            <a:r>
              <a:rPr lang="en-US" b="1" i="1" dirty="0">
                <a:solidFill>
                  <a:srgbClr val="F5CB17"/>
                </a:solidFill>
              </a:rPr>
              <a:t>et al.</a:t>
            </a:r>
            <a:r>
              <a:rPr lang="el-GR" b="1" i="1" dirty="0">
                <a:solidFill>
                  <a:srgbClr val="F5CB17"/>
                </a:solidFill>
              </a:rPr>
              <a:t>,</a:t>
            </a:r>
            <a:r>
              <a:rPr lang="en-US" b="1" dirty="0">
                <a:solidFill>
                  <a:srgbClr val="F5CB17"/>
                </a:solidFill>
              </a:rPr>
              <a:t> 1996)</a:t>
            </a:r>
            <a:r>
              <a:rPr lang="el-GR" b="1" dirty="0">
                <a:solidFill>
                  <a:srgbClr val="F5CB17"/>
                </a:solidFill>
              </a:rPr>
              <a:t> </a:t>
            </a:r>
            <a:r>
              <a:rPr lang="el-GR" b="1" dirty="0" err="1">
                <a:solidFill>
                  <a:srgbClr val="F5CB17"/>
                </a:solidFill>
              </a:rPr>
              <a:t>εως</a:t>
            </a:r>
            <a:r>
              <a:rPr lang="el-GR" b="1" dirty="0">
                <a:solidFill>
                  <a:srgbClr val="F5CB17"/>
                </a:solidFill>
              </a:rPr>
              <a:t> και να περιορίσει  την απόδοση</a:t>
            </a:r>
            <a:r>
              <a:rPr lang="en-US" b="1" dirty="0">
                <a:solidFill>
                  <a:srgbClr val="F5CB17"/>
                </a:solidFill>
              </a:rPr>
              <a:t> (</a:t>
            </a:r>
            <a:r>
              <a:rPr lang="en-US" b="1" dirty="0" err="1">
                <a:solidFill>
                  <a:srgbClr val="F5CB17"/>
                </a:solidFill>
              </a:rPr>
              <a:t>Goedecke</a:t>
            </a:r>
            <a:r>
              <a:rPr lang="en-US" b="1" dirty="0">
                <a:solidFill>
                  <a:srgbClr val="F5CB17"/>
                </a:solidFill>
              </a:rPr>
              <a:t> </a:t>
            </a:r>
            <a:r>
              <a:rPr lang="en-US" b="1" i="1" dirty="0">
                <a:solidFill>
                  <a:srgbClr val="F5CB17"/>
                </a:solidFill>
              </a:rPr>
              <a:t>et al.</a:t>
            </a:r>
            <a:r>
              <a:rPr lang="el-GR" b="1" i="1" dirty="0">
                <a:solidFill>
                  <a:srgbClr val="F5CB17"/>
                </a:solidFill>
              </a:rPr>
              <a:t>,</a:t>
            </a:r>
            <a:r>
              <a:rPr lang="en-US" b="1" i="1" dirty="0">
                <a:solidFill>
                  <a:srgbClr val="F5CB17"/>
                </a:solidFill>
              </a:rPr>
              <a:t> </a:t>
            </a:r>
            <a:r>
              <a:rPr lang="en-US" b="1" dirty="0">
                <a:solidFill>
                  <a:srgbClr val="F5CB17"/>
                </a:solidFill>
              </a:rPr>
              <a:t>2005,Jeukendrup </a:t>
            </a:r>
            <a:r>
              <a:rPr lang="en-US" b="1" i="1" dirty="0">
                <a:solidFill>
                  <a:srgbClr val="F5CB17"/>
                </a:solidFill>
              </a:rPr>
              <a:t>et al.</a:t>
            </a:r>
            <a:r>
              <a:rPr lang="el-GR" b="1" i="1" dirty="0">
                <a:solidFill>
                  <a:srgbClr val="F5CB17"/>
                </a:solidFill>
              </a:rPr>
              <a:t>,</a:t>
            </a:r>
            <a:r>
              <a:rPr lang="en-US" b="1" i="1" dirty="0">
                <a:solidFill>
                  <a:srgbClr val="F5CB17"/>
                </a:solidFill>
              </a:rPr>
              <a:t> </a:t>
            </a:r>
            <a:r>
              <a:rPr lang="en-US" b="1" dirty="0">
                <a:solidFill>
                  <a:srgbClr val="F5CB17"/>
                </a:solidFill>
              </a:rPr>
              <a:t>1998)</a:t>
            </a:r>
            <a:endParaRPr lang="el-GR" b="1" dirty="0">
              <a:solidFill>
                <a:srgbClr val="F5CB17"/>
              </a:solidFill>
            </a:endParaRPr>
          </a:p>
        </p:txBody>
      </p:sp>
    </p:spTree>
    <p:extLst>
      <p:ext uri="{BB962C8B-B14F-4D97-AF65-F5344CB8AC3E}">
        <p14:creationId xmlns:p14="http://schemas.microsoft.com/office/powerpoint/2010/main" val="9183034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6" r="-936" b="50000"/>
          <a:stretch/>
        </p:blipFill>
        <p:spPr bwMode="auto">
          <a:xfrm>
            <a:off x="18477" y="1121890"/>
            <a:ext cx="4239626" cy="3978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3012" y="-10394"/>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Πικολινικό</a:t>
            </a:r>
            <a:r>
              <a:rPr lang="el-GR" sz="2400" b="1" dirty="0" smtClean="0">
                <a:solidFill>
                  <a:schemeClr val="bg1"/>
                </a:solidFill>
                <a:latin typeface="Century Gothic" charset="0"/>
                <a:ea typeface="Century Gothic" charset="0"/>
                <a:cs typeface="Century Gothic" charset="0"/>
              </a:rPr>
              <a:t> Χρώμιο</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39497" y="1121891"/>
            <a:ext cx="18949" cy="364086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6" name="Group 64"/>
          <p:cNvGrpSpPr/>
          <p:nvPr/>
        </p:nvGrpSpPr>
        <p:grpSpPr>
          <a:xfrm>
            <a:off x="424001" y="1874902"/>
            <a:ext cx="249200" cy="221946"/>
            <a:chOff x="-592330" y="2994622"/>
            <a:chExt cx="317878" cy="317878"/>
          </a:xfrm>
        </p:grpSpPr>
        <p:sp>
          <p:nvSpPr>
            <p:cNvPr id="67"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2764294"/>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14897" y="4540806"/>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5" name="Group 19"/>
          <p:cNvGrpSpPr/>
          <p:nvPr/>
        </p:nvGrpSpPr>
        <p:grpSpPr>
          <a:xfrm>
            <a:off x="11725" y="3165133"/>
            <a:ext cx="9179376" cy="458758"/>
            <a:chOff x="3179791" y="-679158"/>
            <a:chExt cx="7913950" cy="1329397"/>
          </a:xfrm>
        </p:grpSpPr>
        <p:sp>
          <p:nvSpPr>
            <p:cNvPr id="39"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1 - Τίτλος"/>
          <p:cNvSpPr txBox="1">
            <a:spLocks/>
          </p:cNvSpPr>
          <p:nvPr/>
        </p:nvSpPr>
        <p:spPr>
          <a:xfrm>
            <a:off x="2838730"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sp>
        <p:nvSpPr>
          <p:cNvPr id="43" name="1 - Τίτλος"/>
          <p:cNvSpPr txBox="1">
            <a:spLocks/>
          </p:cNvSpPr>
          <p:nvPr/>
        </p:nvSpPr>
        <p:spPr>
          <a:xfrm>
            <a:off x="2506425" y="3009769"/>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839247" y="1767650"/>
            <a:ext cx="8294620" cy="1477328"/>
          </a:xfrm>
          <a:prstGeom prst="rect">
            <a:avLst/>
          </a:prstGeom>
        </p:spPr>
        <p:txBody>
          <a:bodyPr wrap="square">
            <a:spAutoFit/>
          </a:bodyPr>
          <a:lstStyle/>
          <a:p>
            <a:pPr algn="just"/>
            <a:r>
              <a:rPr lang="el-GR" b="1" dirty="0">
                <a:solidFill>
                  <a:schemeClr val="bg1"/>
                </a:solidFill>
              </a:rPr>
              <a:t>Η καθημερινή άσκηση ↑ τις απώλειες χρωμίου μέσω των ούρων ,↑ τις ανάγκες του οργανισμού σε χρώμιο και το ρίσκο να υπάρχει ↓ πρόσληψη του (</a:t>
            </a:r>
            <a:r>
              <a:rPr lang="en-US" b="1" dirty="0">
                <a:solidFill>
                  <a:schemeClr val="bg1"/>
                </a:solidFill>
              </a:rPr>
              <a:t>Clarkson,</a:t>
            </a:r>
            <a:r>
              <a:rPr lang="el-GR" b="1" dirty="0">
                <a:solidFill>
                  <a:schemeClr val="bg1"/>
                </a:solidFill>
              </a:rPr>
              <a:t> </a:t>
            </a:r>
            <a:r>
              <a:rPr lang="en-US" b="1" dirty="0">
                <a:solidFill>
                  <a:schemeClr val="bg1"/>
                </a:solidFill>
              </a:rPr>
              <a:t>1997)</a:t>
            </a:r>
            <a:r>
              <a:rPr lang="el-GR" b="1" dirty="0">
                <a:solidFill>
                  <a:schemeClr val="bg1"/>
                </a:solidFill>
              </a:rPr>
              <a:t>.</a:t>
            </a:r>
          </a:p>
          <a:p>
            <a:pPr algn="just">
              <a:buFont typeface="Wingdings" pitchFamily="2" charset="2"/>
              <a:buChar char="Ø"/>
            </a:pPr>
            <a:endParaRPr lang="en-US" b="1" dirty="0">
              <a:solidFill>
                <a:schemeClr val="bg1"/>
              </a:solidFill>
            </a:endParaRPr>
          </a:p>
          <a:p>
            <a:pPr algn="just"/>
            <a:r>
              <a:rPr lang="el-GR" b="1" dirty="0">
                <a:solidFill>
                  <a:schemeClr val="bg1"/>
                </a:solidFill>
              </a:rPr>
              <a:t>Οι αθλητές με περιορισμένη ενεργειακή πρόσληψη βρίσκονται σε μεγαλύτερο κίνδυνο χαμηλής πρόσληψης χρωμίου.</a:t>
            </a:r>
            <a:endParaRPr lang="el-GR" b="1" dirty="0">
              <a:solidFill>
                <a:schemeClr val="bg1"/>
              </a:solidFill>
            </a:endParaRPr>
          </a:p>
        </p:txBody>
      </p:sp>
      <p:sp>
        <p:nvSpPr>
          <p:cNvPr id="4" name="Ορθογώνιο 3"/>
          <p:cNvSpPr/>
          <p:nvPr/>
        </p:nvSpPr>
        <p:spPr>
          <a:xfrm>
            <a:off x="634617" y="3567216"/>
            <a:ext cx="8563757" cy="1754326"/>
          </a:xfrm>
          <a:prstGeom prst="rect">
            <a:avLst/>
          </a:prstGeom>
        </p:spPr>
        <p:txBody>
          <a:bodyPr wrap="square">
            <a:spAutoFit/>
          </a:bodyPr>
          <a:lstStyle/>
          <a:p>
            <a:pPr algn="just"/>
            <a:r>
              <a:rPr lang="el-GR" b="1" dirty="0">
                <a:solidFill>
                  <a:schemeClr val="bg1"/>
                </a:solidFill>
              </a:rPr>
              <a:t>βιολογικά ενεργότερη μορφή- συμπλήρωμα ↓ βάρους (</a:t>
            </a:r>
            <a:r>
              <a:rPr lang="en-US" b="1" dirty="0">
                <a:solidFill>
                  <a:schemeClr val="bg1"/>
                </a:solidFill>
              </a:rPr>
              <a:t>Vincent , 2003</a:t>
            </a:r>
            <a:r>
              <a:rPr lang="en-US" b="1" dirty="0" smtClean="0">
                <a:solidFill>
                  <a:schemeClr val="bg1"/>
                </a:solidFill>
              </a:rPr>
              <a:t>)</a:t>
            </a:r>
            <a:endParaRPr lang="el-GR" b="1" dirty="0">
              <a:solidFill>
                <a:schemeClr val="bg1"/>
              </a:solidFill>
            </a:endParaRPr>
          </a:p>
          <a:p>
            <a:pPr algn="just"/>
            <a:r>
              <a:rPr lang="el-GR" b="1" dirty="0">
                <a:solidFill>
                  <a:schemeClr val="bg1"/>
                </a:solidFill>
              </a:rPr>
              <a:t>Τυπική δοσολογία  200 - 400 </a:t>
            </a:r>
            <a:r>
              <a:rPr lang="en-US" b="1" dirty="0">
                <a:solidFill>
                  <a:schemeClr val="bg1"/>
                </a:solidFill>
              </a:rPr>
              <a:t>mg/</a:t>
            </a:r>
            <a:r>
              <a:rPr lang="el-GR" b="1" dirty="0">
                <a:solidFill>
                  <a:schemeClr val="bg1"/>
                </a:solidFill>
              </a:rPr>
              <a:t>ημέρα</a:t>
            </a:r>
            <a:r>
              <a:rPr lang="el-GR" b="1" dirty="0" smtClean="0">
                <a:solidFill>
                  <a:schemeClr val="bg1"/>
                </a:solidFill>
              </a:rPr>
              <a:t>.</a:t>
            </a:r>
          </a:p>
          <a:p>
            <a:pPr algn="just"/>
            <a:r>
              <a:rPr lang="el-GR" b="1" dirty="0" smtClean="0">
                <a:solidFill>
                  <a:schemeClr val="bg1"/>
                </a:solidFill>
              </a:rPr>
              <a:t>↑ </a:t>
            </a:r>
            <a:r>
              <a:rPr lang="el-GR" b="1" dirty="0">
                <a:solidFill>
                  <a:schemeClr val="bg1"/>
                </a:solidFill>
              </a:rPr>
              <a:t>την μυϊκή </a:t>
            </a:r>
            <a:r>
              <a:rPr lang="el-GR" b="1" dirty="0" smtClean="0">
                <a:solidFill>
                  <a:schemeClr val="bg1"/>
                </a:solidFill>
              </a:rPr>
              <a:t>μάζα</a:t>
            </a:r>
          </a:p>
          <a:p>
            <a:pPr algn="just"/>
            <a:r>
              <a:rPr lang="el-GR" b="1" dirty="0" smtClean="0">
                <a:solidFill>
                  <a:schemeClr val="bg1"/>
                </a:solidFill>
              </a:rPr>
              <a:t>↓ </a:t>
            </a:r>
            <a:r>
              <a:rPr lang="el-GR" b="1" dirty="0">
                <a:solidFill>
                  <a:schemeClr val="bg1"/>
                </a:solidFill>
              </a:rPr>
              <a:t>το σωματικό λίπος ενισχύοντας τη διαθεσιμότητα της γλυκόζης, αμινοξέων και λιπαρών οξέων.</a:t>
            </a:r>
          </a:p>
          <a:p>
            <a:pPr algn="just"/>
            <a:endParaRPr lang="el-GR" b="1" dirty="0">
              <a:solidFill>
                <a:schemeClr val="bg1"/>
              </a:solidFill>
            </a:endParaRPr>
          </a:p>
        </p:txBody>
      </p:sp>
      <p:grpSp>
        <p:nvGrpSpPr>
          <p:cNvPr id="47" name="Group 64"/>
          <p:cNvGrpSpPr/>
          <p:nvPr/>
        </p:nvGrpSpPr>
        <p:grpSpPr>
          <a:xfrm>
            <a:off x="417169" y="3655958"/>
            <a:ext cx="249200" cy="221946"/>
            <a:chOff x="-592330" y="2994622"/>
            <a:chExt cx="317878" cy="317878"/>
          </a:xfrm>
        </p:grpSpPr>
        <p:sp>
          <p:nvSpPr>
            <p:cNvPr id="48"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5" name="Group 64"/>
          <p:cNvGrpSpPr/>
          <p:nvPr/>
        </p:nvGrpSpPr>
        <p:grpSpPr>
          <a:xfrm>
            <a:off x="419441" y="3931190"/>
            <a:ext cx="249200" cy="221946"/>
            <a:chOff x="-592330" y="2994622"/>
            <a:chExt cx="317878" cy="317878"/>
          </a:xfrm>
        </p:grpSpPr>
        <p:sp>
          <p:nvSpPr>
            <p:cNvPr id="58"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0" name="Group 64"/>
          <p:cNvGrpSpPr/>
          <p:nvPr/>
        </p:nvGrpSpPr>
        <p:grpSpPr>
          <a:xfrm>
            <a:off x="419441" y="4231446"/>
            <a:ext cx="249200" cy="221946"/>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13644332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6" r="-936" b="50000"/>
          <a:stretch/>
        </p:blipFill>
        <p:spPr bwMode="auto">
          <a:xfrm>
            <a:off x="18477" y="1121890"/>
            <a:ext cx="4239626" cy="3978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3012" y="-10394"/>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Πικολινικό</a:t>
            </a:r>
            <a:r>
              <a:rPr lang="el-GR" sz="2400" b="1" dirty="0" smtClean="0">
                <a:solidFill>
                  <a:schemeClr val="bg1"/>
                </a:solidFill>
                <a:latin typeface="Century Gothic" charset="0"/>
                <a:ea typeface="Century Gothic" charset="0"/>
                <a:cs typeface="Century Gothic" charset="0"/>
              </a:rPr>
              <a:t> Χρώμιο</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39497" y="1121891"/>
            <a:ext cx="18949" cy="3558973"/>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2354854"/>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14897" y="4458918"/>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5" name="Group 19"/>
          <p:cNvGrpSpPr/>
          <p:nvPr/>
        </p:nvGrpSpPr>
        <p:grpSpPr>
          <a:xfrm>
            <a:off x="11725" y="3165133"/>
            <a:ext cx="9179376" cy="458758"/>
            <a:chOff x="3179791" y="-679158"/>
            <a:chExt cx="7913950" cy="1329397"/>
          </a:xfrm>
        </p:grpSpPr>
        <p:sp>
          <p:nvSpPr>
            <p:cNvPr id="39"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1 - Τίτλος"/>
          <p:cNvSpPr txBox="1">
            <a:spLocks/>
          </p:cNvSpPr>
          <p:nvPr/>
        </p:nvSpPr>
        <p:spPr>
          <a:xfrm>
            <a:off x="2838730"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sp>
        <p:nvSpPr>
          <p:cNvPr id="43" name="1 - Τίτλος"/>
          <p:cNvSpPr txBox="1">
            <a:spLocks/>
          </p:cNvSpPr>
          <p:nvPr/>
        </p:nvSpPr>
        <p:spPr>
          <a:xfrm>
            <a:off x="2506425" y="3009769"/>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Ανησυχίες Χρήσης</a:t>
            </a:r>
            <a:endParaRPr lang="el-GR" sz="2400" b="1" dirty="0">
              <a:solidFill>
                <a:schemeClr val="bg1"/>
              </a:solidFill>
              <a:latin typeface="Century Gothic" charset="0"/>
              <a:ea typeface="Century Gothic" charset="0"/>
              <a:cs typeface="Century Gothic" charset="0"/>
            </a:endParaRPr>
          </a:p>
        </p:txBody>
      </p:sp>
      <p:grpSp>
        <p:nvGrpSpPr>
          <p:cNvPr id="47" name="Group 64"/>
          <p:cNvGrpSpPr/>
          <p:nvPr/>
        </p:nvGrpSpPr>
        <p:grpSpPr>
          <a:xfrm>
            <a:off x="417169" y="3956214"/>
            <a:ext cx="249200" cy="221946"/>
            <a:chOff x="-592330" y="2994622"/>
            <a:chExt cx="317878" cy="317878"/>
          </a:xfrm>
        </p:grpSpPr>
        <p:sp>
          <p:nvSpPr>
            <p:cNvPr id="48"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839247" y="2012198"/>
            <a:ext cx="8318668" cy="923330"/>
          </a:xfrm>
          <a:prstGeom prst="rect">
            <a:avLst/>
          </a:prstGeom>
        </p:spPr>
        <p:txBody>
          <a:bodyPr wrap="square">
            <a:spAutoFit/>
          </a:bodyPr>
          <a:lstStyle/>
          <a:p>
            <a:r>
              <a:rPr lang="el-GR" b="1" dirty="0">
                <a:solidFill>
                  <a:srgbClr val="F5CB17"/>
                </a:solidFill>
              </a:rPr>
              <a:t>Δεν υπάρχουν σαφείς αποδείξεις για αλλαγές στην μυϊκή μάζα ή στο σωματικό λίπος πάνω από τα επίπεδα που επιτυγχάνονται μέσω της άσκησης ή των διαιτητικών προγραμμάτων</a:t>
            </a:r>
            <a:r>
              <a:rPr lang="en-US" b="1" dirty="0">
                <a:solidFill>
                  <a:srgbClr val="F5CB17"/>
                </a:solidFill>
              </a:rPr>
              <a:t>    </a:t>
            </a:r>
            <a:r>
              <a:rPr lang="el-GR" b="1" dirty="0">
                <a:solidFill>
                  <a:srgbClr val="F5CB17"/>
                </a:solidFill>
              </a:rPr>
              <a:t>(</a:t>
            </a:r>
            <a:r>
              <a:rPr lang="en-US" b="1" dirty="0">
                <a:solidFill>
                  <a:srgbClr val="F5CB17"/>
                </a:solidFill>
              </a:rPr>
              <a:t>Clarkson</a:t>
            </a:r>
            <a:r>
              <a:rPr lang="el-GR" b="1" dirty="0">
                <a:solidFill>
                  <a:srgbClr val="F5CB17"/>
                </a:solidFill>
              </a:rPr>
              <a:t>,</a:t>
            </a:r>
            <a:r>
              <a:rPr lang="en-US" b="1" dirty="0">
                <a:solidFill>
                  <a:srgbClr val="F5CB17"/>
                </a:solidFill>
              </a:rPr>
              <a:t> 1997</a:t>
            </a:r>
            <a:r>
              <a:rPr lang="el-GR" b="1" dirty="0">
                <a:solidFill>
                  <a:srgbClr val="F5CB17"/>
                </a:solidFill>
              </a:rPr>
              <a:t>,</a:t>
            </a:r>
            <a:r>
              <a:rPr lang="en-US" b="1" dirty="0" err="1">
                <a:solidFill>
                  <a:srgbClr val="F5CB17"/>
                </a:solidFill>
              </a:rPr>
              <a:t>Lukaski</a:t>
            </a:r>
            <a:r>
              <a:rPr lang="en-US" b="1" dirty="0">
                <a:solidFill>
                  <a:srgbClr val="F5CB17"/>
                </a:solidFill>
              </a:rPr>
              <a:t> </a:t>
            </a:r>
            <a:r>
              <a:rPr lang="el-GR" b="1" dirty="0">
                <a:solidFill>
                  <a:srgbClr val="F5CB17"/>
                </a:solidFill>
              </a:rPr>
              <a:t>,</a:t>
            </a:r>
            <a:r>
              <a:rPr lang="en-US" b="1" dirty="0">
                <a:solidFill>
                  <a:srgbClr val="F5CB17"/>
                </a:solidFill>
              </a:rPr>
              <a:t>2001</a:t>
            </a:r>
            <a:r>
              <a:rPr lang="el-GR" b="1" dirty="0">
                <a:solidFill>
                  <a:srgbClr val="F5CB17"/>
                </a:solidFill>
              </a:rPr>
              <a:t>,</a:t>
            </a:r>
            <a:r>
              <a:rPr lang="en-US" b="1" dirty="0">
                <a:solidFill>
                  <a:srgbClr val="F5CB17"/>
                </a:solidFill>
              </a:rPr>
              <a:t>Vincent</a:t>
            </a:r>
            <a:r>
              <a:rPr lang="el-GR" b="1" dirty="0">
                <a:solidFill>
                  <a:srgbClr val="F5CB17"/>
                </a:solidFill>
              </a:rPr>
              <a:t>, </a:t>
            </a:r>
            <a:r>
              <a:rPr lang="en-US" b="1" dirty="0">
                <a:solidFill>
                  <a:srgbClr val="F5CB17"/>
                </a:solidFill>
              </a:rPr>
              <a:t>2003</a:t>
            </a:r>
            <a:endParaRPr lang="el-GR" b="1" dirty="0">
              <a:solidFill>
                <a:srgbClr val="F5CB17"/>
              </a:solidFill>
            </a:endParaRPr>
          </a:p>
        </p:txBody>
      </p:sp>
      <p:sp>
        <p:nvSpPr>
          <p:cNvPr id="5" name="Ορθογώνιο 4"/>
          <p:cNvSpPr/>
          <p:nvPr/>
        </p:nvSpPr>
        <p:spPr>
          <a:xfrm>
            <a:off x="692624" y="3802270"/>
            <a:ext cx="8195481" cy="978729"/>
          </a:xfrm>
          <a:prstGeom prst="rect">
            <a:avLst/>
          </a:prstGeom>
        </p:spPr>
        <p:txBody>
          <a:bodyPr wrap="square">
            <a:spAutoFit/>
          </a:bodyPr>
          <a:lstStyle/>
          <a:p>
            <a:pPr marL="137160" lvl="0" algn="just" defTabSz="914400">
              <a:lnSpc>
                <a:spcPct val="150000"/>
              </a:lnSpc>
              <a:spcBef>
                <a:spcPct val="20000"/>
              </a:spcBef>
              <a:buClr>
                <a:schemeClr val="tx1">
                  <a:shade val="95000"/>
                </a:schemeClr>
              </a:buClr>
              <a:buSzPct val="65000"/>
              <a:defRPr/>
            </a:pPr>
            <a:r>
              <a:rPr lang="el-GR" b="1" dirty="0">
                <a:solidFill>
                  <a:schemeClr val="bg1"/>
                </a:solidFill>
              </a:rPr>
              <a:t>Μερικές μελέτες αναφέρουν ↓ των επιπέδων σιδήρου (</a:t>
            </a:r>
            <a:r>
              <a:rPr lang="en-US" b="1" dirty="0" err="1">
                <a:solidFill>
                  <a:schemeClr val="bg1"/>
                </a:solidFill>
              </a:rPr>
              <a:t>Lukaski</a:t>
            </a:r>
            <a:r>
              <a:rPr lang="en-US" b="1" dirty="0">
                <a:solidFill>
                  <a:schemeClr val="bg1"/>
                </a:solidFill>
              </a:rPr>
              <a:t>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1996)</a:t>
            </a:r>
            <a:r>
              <a:rPr lang="el-GR" b="1" dirty="0">
                <a:solidFill>
                  <a:schemeClr val="bg1"/>
                </a:solidFill>
              </a:rPr>
              <a:t> </a:t>
            </a:r>
            <a:endParaRPr lang="en-US" b="1" dirty="0">
              <a:solidFill>
                <a:schemeClr val="bg1"/>
              </a:solidFill>
            </a:endParaRPr>
          </a:p>
          <a:p>
            <a:pPr marL="137160" lvl="0" algn="just" defTabSz="914400">
              <a:lnSpc>
                <a:spcPct val="150000"/>
              </a:lnSpc>
              <a:spcBef>
                <a:spcPct val="20000"/>
              </a:spcBef>
              <a:buClr>
                <a:schemeClr val="tx1">
                  <a:shade val="95000"/>
                </a:schemeClr>
              </a:buClr>
              <a:buSzPct val="65000"/>
              <a:defRPr/>
            </a:pPr>
            <a:r>
              <a:rPr lang="el-GR" b="1" dirty="0">
                <a:solidFill>
                  <a:schemeClr val="bg1"/>
                </a:solidFill>
              </a:rPr>
              <a:t>Πιθανόν να προκαλεί οξειδωτική βλάβη στο </a:t>
            </a:r>
            <a:r>
              <a:rPr lang="en-US" b="1" dirty="0">
                <a:solidFill>
                  <a:schemeClr val="bg1"/>
                </a:solidFill>
              </a:rPr>
              <a:t>DNA (Vincent , 2003)</a:t>
            </a:r>
            <a:endParaRPr lang="el-GR" b="1" dirty="0">
              <a:solidFill>
                <a:schemeClr val="bg1"/>
              </a:solidFill>
            </a:endParaRPr>
          </a:p>
        </p:txBody>
      </p:sp>
    </p:spTree>
    <p:extLst>
      <p:ext uri="{BB962C8B-B14F-4D97-AF65-F5344CB8AC3E}">
        <p14:creationId xmlns:p14="http://schemas.microsoft.com/office/powerpoint/2010/main" val="39357868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2" y="52244"/>
            <a:ext cx="9173282" cy="504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506" y="20886"/>
            <a:ext cx="9158269"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 name="Straight Connector 36"/>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1805791" y="4909936"/>
            <a:ext cx="7341630" cy="184666"/>
          </a:xfrm>
          <a:prstGeom prst="rect">
            <a:avLst/>
          </a:prstGeom>
        </p:spPr>
        <p:txBody>
          <a:bodyPr wrap="square">
            <a:spAutoFit/>
          </a:bodyPr>
          <a:lstStyle/>
          <a:p>
            <a:pPr algn="r"/>
            <a:r>
              <a:rPr lang="nl-NL" sz="600" dirty="0" err="1">
                <a:solidFill>
                  <a:schemeClr val="bg1"/>
                </a:solidFill>
                <a:latin typeface="Century Gothic" charset="0"/>
                <a:ea typeface="Century Gothic" charset="0"/>
                <a:cs typeface="Century Gothic" charset="0"/>
              </a:rPr>
              <a:t>Cermak</a:t>
            </a:r>
            <a:r>
              <a:rPr lang="nl-NL" sz="600" dirty="0">
                <a:solidFill>
                  <a:schemeClr val="bg1"/>
                </a:solidFill>
                <a:latin typeface="Century Gothic" charset="0"/>
                <a:ea typeface="Century Gothic" charset="0"/>
                <a:cs typeface="Century Gothic" charset="0"/>
              </a:rPr>
              <a:t> &amp; van Loon. 2013, </a:t>
            </a:r>
            <a:r>
              <a:rPr lang="nl-NL" sz="600" dirty="0" err="1">
                <a:solidFill>
                  <a:schemeClr val="bg1"/>
                </a:solidFill>
                <a:latin typeface="Century Gothic" charset="0"/>
                <a:ea typeface="Century Gothic" charset="0"/>
                <a:cs typeface="Century Gothic" charset="0"/>
              </a:rPr>
              <a:t>Sports</a:t>
            </a:r>
            <a:r>
              <a:rPr lang="nl-NL" sz="600" dirty="0">
                <a:solidFill>
                  <a:schemeClr val="bg1"/>
                </a:solidFill>
                <a:latin typeface="Century Gothic" charset="0"/>
                <a:ea typeface="Century Gothic" charset="0"/>
                <a:cs typeface="Century Gothic" charset="0"/>
              </a:rPr>
              <a:t> </a:t>
            </a:r>
            <a:r>
              <a:rPr lang="nl-NL" sz="600" dirty="0" err="1">
                <a:solidFill>
                  <a:schemeClr val="bg1"/>
                </a:solidFill>
                <a:latin typeface="Century Gothic" charset="0"/>
                <a:ea typeface="Century Gothic" charset="0"/>
                <a:cs typeface="Century Gothic" charset="0"/>
              </a:rPr>
              <a:t>Med</a:t>
            </a:r>
            <a:r>
              <a:rPr lang="nl-NL" sz="600" dirty="0">
                <a:solidFill>
                  <a:schemeClr val="bg1"/>
                </a:solidFill>
                <a:latin typeface="Century Gothic" charset="0"/>
                <a:ea typeface="Century Gothic" charset="0"/>
                <a:cs typeface="Century Gothic" charset="0"/>
              </a:rPr>
              <a:t>, </a:t>
            </a:r>
            <a:r>
              <a:rPr lang="nl-NL" sz="600" dirty="0" smtClean="0">
                <a:solidFill>
                  <a:schemeClr val="bg1"/>
                </a:solidFill>
                <a:latin typeface="Century Gothic" charset="0"/>
                <a:ea typeface="Century Gothic" charset="0"/>
                <a:cs typeface="Century Gothic" charset="0"/>
              </a:rPr>
              <a:t>43:1139-1155.Jeukendrup</a:t>
            </a:r>
            <a:r>
              <a:rPr lang="nl-NL" sz="600" dirty="0">
                <a:solidFill>
                  <a:schemeClr val="bg1"/>
                </a:solidFill>
                <a:latin typeface="Century Gothic" charset="0"/>
                <a:ea typeface="Century Gothic" charset="0"/>
                <a:cs typeface="Century Gothic" charset="0"/>
              </a:rPr>
              <a:t>, A. 2004, </a:t>
            </a:r>
            <a:r>
              <a:rPr lang="nl-NL" sz="600" dirty="0" err="1" smtClean="0">
                <a:solidFill>
                  <a:schemeClr val="bg1"/>
                </a:solidFill>
                <a:latin typeface="Century Gothic" charset="0"/>
                <a:ea typeface="Century Gothic" charset="0"/>
                <a:cs typeface="Century Gothic" charset="0"/>
              </a:rPr>
              <a:t>Nutrition</a:t>
            </a:r>
            <a:r>
              <a:rPr lang="nl-NL" sz="600" dirty="0" smtClean="0">
                <a:solidFill>
                  <a:schemeClr val="bg1"/>
                </a:solidFill>
                <a:latin typeface="Century Gothic" charset="0"/>
                <a:ea typeface="Century Gothic" charset="0"/>
                <a:cs typeface="Century Gothic" charset="0"/>
              </a:rPr>
              <a:t>, </a:t>
            </a:r>
            <a:r>
              <a:rPr lang="nl-NL" sz="600" dirty="0">
                <a:solidFill>
                  <a:schemeClr val="bg1"/>
                </a:solidFill>
                <a:latin typeface="Century Gothic" charset="0"/>
                <a:ea typeface="Century Gothic" charset="0"/>
                <a:cs typeface="Century Gothic" charset="0"/>
              </a:rPr>
              <a:t>20:669-677.</a:t>
            </a:r>
          </a:p>
        </p:txBody>
      </p:sp>
      <p:sp>
        <p:nvSpPr>
          <p:cNvPr id="43" name="TextBox 42"/>
          <p:cNvSpPr txBox="1"/>
          <p:nvPr/>
        </p:nvSpPr>
        <p:spPr>
          <a:xfrm>
            <a:off x="1416293" y="541814"/>
            <a:ext cx="7451260" cy="656590"/>
          </a:xfrm>
          <a:prstGeom prst="rect">
            <a:avLst/>
          </a:prstGeom>
          <a:effectLst>
            <a:outerShdw blurRad="76200" dist="50800" dir="5400000" algn="ctr" rotWithShape="0">
              <a:srgbClr val="000000">
                <a:alpha val="20000"/>
              </a:srgbClr>
            </a:outerShdw>
          </a:effectLst>
        </p:spPr>
        <p:txBody>
          <a:bodyPr wrap="square" rtlCol="0">
            <a:spAutoFit/>
          </a:bodyPr>
          <a:lstStyle/>
          <a:p>
            <a:pPr>
              <a:lnSpc>
                <a:spcPts val="4400"/>
              </a:lnSpc>
            </a:pPr>
            <a:r>
              <a:rPr lang="el-GR" sz="3500" b="1" dirty="0" smtClean="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rPr>
              <a:t>Αθλητικά Τρόφιμα Κατηγορίες </a:t>
            </a:r>
            <a:endParaRPr lang="en-US" sz="3500" b="1" dirty="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endParaRPr>
          </a:p>
        </p:txBody>
      </p:sp>
      <p:sp>
        <p:nvSpPr>
          <p:cNvPr id="44" name="Hexagon 43"/>
          <p:cNvSpPr/>
          <p:nvPr/>
        </p:nvSpPr>
        <p:spPr>
          <a:xfrm rot="5400000">
            <a:off x="164427" y="594598"/>
            <a:ext cx="1258974" cy="1085320"/>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a:stCxn id="44" idx="0"/>
            <a:endCxn id="61" idx="0"/>
          </p:cNvCxnSpPr>
          <p:nvPr/>
        </p:nvCxnSpPr>
        <p:spPr>
          <a:xfrm>
            <a:off x="793914" y="1766745"/>
            <a:ext cx="6896" cy="257682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626449" y="2096677"/>
            <a:ext cx="317878" cy="317878"/>
            <a:chOff x="-592330" y="2994622"/>
            <a:chExt cx="317878" cy="317878"/>
          </a:xfrm>
        </p:grpSpPr>
        <p:sp>
          <p:nvSpPr>
            <p:cNvPr id="51"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3" name="Group 52"/>
          <p:cNvGrpSpPr/>
          <p:nvPr/>
        </p:nvGrpSpPr>
        <p:grpSpPr>
          <a:xfrm>
            <a:off x="626449" y="3121085"/>
            <a:ext cx="317878" cy="317878"/>
            <a:chOff x="-592330" y="2994622"/>
            <a:chExt cx="317878" cy="317878"/>
          </a:xfrm>
        </p:grpSpPr>
        <p:sp>
          <p:nvSpPr>
            <p:cNvPr id="54" name="Oval 53"/>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6" name="Group 55"/>
          <p:cNvGrpSpPr/>
          <p:nvPr/>
        </p:nvGrpSpPr>
        <p:grpSpPr>
          <a:xfrm>
            <a:off x="626449" y="3668907"/>
            <a:ext cx="317878" cy="317878"/>
            <a:chOff x="-592330" y="2994622"/>
            <a:chExt cx="317878" cy="317878"/>
          </a:xfrm>
        </p:grpSpPr>
        <p:sp>
          <p:nvSpPr>
            <p:cNvPr id="57" name="Oval 56"/>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9" name="Group 58"/>
          <p:cNvGrpSpPr/>
          <p:nvPr/>
        </p:nvGrpSpPr>
        <p:grpSpPr>
          <a:xfrm>
            <a:off x="634160" y="4247638"/>
            <a:ext cx="317878" cy="317878"/>
            <a:chOff x="-592330" y="2994622"/>
            <a:chExt cx="317878" cy="317878"/>
          </a:xfrm>
        </p:grpSpPr>
        <p:sp>
          <p:nvSpPr>
            <p:cNvPr id="60" name="Oval 59"/>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5" name="Group 64"/>
          <p:cNvGrpSpPr/>
          <p:nvPr/>
        </p:nvGrpSpPr>
        <p:grpSpPr>
          <a:xfrm>
            <a:off x="626449" y="2568282"/>
            <a:ext cx="317878" cy="317878"/>
            <a:chOff x="-592330" y="2994622"/>
            <a:chExt cx="317878" cy="317878"/>
          </a:xfrm>
        </p:grpSpPr>
        <p:sp>
          <p:nvSpPr>
            <p:cNvPr id="66"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pic>
        <p:nvPicPr>
          <p:cNvPr id="108" name="Picture 10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4192" y="822725"/>
            <a:ext cx="665987" cy="693184"/>
          </a:xfrm>
          <a:prstGeom prst="rect">
            <a:avLst/>
          </a:prstGeom>
        </p:spPr>
      </p:pic>
      <p:cxnSp>
        <p:nvCxnSpPr>
          <p:cNvPr id="109" name="Straight Connector 108"/>
          <p:cNvCxnSpPr/>
          <p:nvPr/>
        </p:nvCxnSpPr>
        <p:spPr>
          <a:xfrm>
            <a:off x="0" y="5126567"/>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15012" y="20886"/>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sp>
        <p:nvSpPr>
          <p:cNvPr id="2" name="Ορθογώνιο 1"/>
          <p:cNvSpPr/>
          <p:nvPr/>
        </p:nvSpPr>
        <p:spPr>
          <a:xfrm>
            <a:off x="707479" y="1864350"/>
            <a:ext cx="8712966" cy="2849498"/>
          </a:xfrm>
          <a:prstGeom prst="rect">
            <a:avLst/>
          </a:prstGeom>
        </p:spPr>
        <p:txBody>
          <a:bodyPr wrap="square">
            <a:spAutoFit/>
          </a:bodyPr>
          <a:lstStyle/>
          <a:p>
            <a:pPr indent="-274320">
              <a:lnSpc>
                <a:spcPct val="200000"/>
              </a:lnSpc>
              <a:spcBef>
                <a:spcPts val="540"/>
              </a:spcBef>
              <a:buClr>
                <a:srgbClr val="D16349"/>
              </a:buClr>
              <a:buSzPct val="85416"/>
              <a:buFont typeface="Arial"/>
              <a:buChar char=""/>
              <a:tabLst>
                <a:tab pos="286385" algn="l"/>
                <a:tab pos="287020" algn="l"/>
              </a:tabLst>
            </a:pPr>
            <a:r>
              <a:rPr lang="el-GR" sz="1600" dirty="0" err="1">
                <a:solidFill>
                  <a:schemeClr val="bg1"/>
                </a:solidFill>
                <a:latin typeface="Century Gothic" charset="0"/>
                <a:ea typeface="Century Gothic" charset="0"/>
                <a:cs typeface="Century Gothic" charset="0"/>
              </a:rPr>
              <a:t>Aθλητικά</a:t>
            </a:r>
            <a:r>
              <a:rPr lang="el-GR" sz="1600" dirty="0">
                <a:solidFill>
                  <a:schemeClr val="bg1"/>
                </a:solidFill>
                <a:latin typeface="Century Gothic" charset="0"/>
                <a:ea typeface="Century Gothic" charset="0"/>
                <a:cs typeface="Century Gothic" charset="0"/>
              </a:rPr>
              <a:t>/ενεργειακά ποτά/</a:t>
            </a:r>
            <a:r>
              <a:rPr lang="el-GR" sz="1600" dirty="0" err="1">
                <a:solidFill>
                  <a:schemeClr val="bg1"/>
                </a:solidFill>
                <a:latin typeface="Century Gothic" charset="0"/>
                <a:ea typeface="Century Gothic" charset="0"/>
                <a:cs typeface="Century Gothic" charset="0"/>
              </a:rPr>
              <a:t>gel</a:t>
            </a:r>
            <a:endParaRPr lang="el-GR" sz="1600" dirty="0">
              <a:solidFill>
                <a:schemeClr val="bg1"/>
              </a:solidFill>
              <a:latin typeface="Century Gothic" charset="0"/>
              <a:ea typeface="Century Gothic" charset="0"/>
              <a:cs typeface="Century Gothic" charset="0"/>
            </a:endParaRPr>
          </a:p>
          <a:p>
            <a:pPr indent="-274320">
              <a:lnSpc>
                <a:spcPct val="200000"/>
              </a:lnSpc>
              <a:spcBef>
                <a:spcPts val="520"/>
              </a:spcBef>
              <a:buClr>
                <a:srgbClr val="D16349"/>
              </a:buClr>
              <a:buSzPct val="85416"/>
              <a:buFont typeface="Arial"/>
              <a:buChar char=""/>
              <a:tabLst>
                <a:tab pos="286385" algn="l"/>
                <a:tab pos="287020" algn="l"/>
              </a:tabLst>
            </a:pPr>
            <a:r>
              <a:rPr lang="el-GR" sz="1600" dirty="0">
                <a:solidFill>
                  <a:schemeClr val="bg1"/>
                </a:solidFill>
                <a:latin typeface="Century Gothic" charset="0"/>
                <a:ea typeface="Century Gothic" charset="0"/>
                <a:cs typeface="Century Gothic" charset="0"/>
              </a:rPr>
              <a:t>Υγρά </a:t>
            </a:r>
            <a:r>
              <a:rPr lang="el-GR" sz="1600" dirty="0" err="1">
                <a:solidFill>
                  <a:schemeClr val="bg1"/>
                </a:solidFill>
                <a:latin typeface="Century Gothic" charset="0"/>
                <a:ea typeface="Century Gothic" charset="0"/>
                <a:cs typeface="Century Gothic" charset="0"/>
              </a:rPr>
              <a:t>συµπληρώµατα</a:t>
            </a:r>
            <a:r>
              <a:rPr lang="el-GR" sz="1600" dirty="0">
                <a:solidFill>
                  <a:schemeClr val="bg1"/>
                </a:solidFill>
                <a:latin typeface="Century Gothic" charset="0"/>
                <a:ea typeface="Century Gothic" charset="0"/>
                <a:cs typeface="Century Gothic" charset="0"/>
              </a:rPr>
              <a:t> </a:t>
            </a:r>
            <a:r>
              <a:rPr lang="el-GR" sz="1600" dirty="0" err="1">
                <a:solidFill>
                  <a:schemeClr val="bg1"/>
                </a:solidFill>
                <a:latin typeface="Century Gothic" charset="0"/>
                <a:ea typeface="Century Gothic" charset="0"/>
                <a:cs typeface="Century Gothic" charset="0"/>
              </a:rPr>
              <a:t>γεύµατος</a:t>
            </a:r>
            <a:endParaRPr lang="el-GR" sz="1600" dirty="0">
              <a:solidFill>
                <a:schemeClr val="bg1"/>
              </a:solidFill>
              <a:latin typeface="Century Gothic" charset="0"/>
              <a:ea typeface="Century Gothic" charset="0"/>
              <a:cs typeface="Century Gothic" charset="0"/>
            </a:endParaRPr>
          </a:p>
          <a:p>
            <a:pPr indent="-274320">
              <a:lnSpc>
                <a:spcPct val="200000"/>
              </a:lnSpc>
              <a:spcBef>
                <a:spcPts val="620"/>
              </a:spcBef>
              <a:buClr>
                <a:srgbClr val="D16349"/>
              </a:buClr>
              <a:buSzPct val="85416"/>
              <a:buFont typeface="Arial"/>
              <a:buChar char=""/>
              <a:tabLst>
                <a:tab pos="286385" algn="l"/>
                <a:tab pos="287020" algn="l"/>
              </a:tabLst>
            </a:pPr>
            <a:r>
              <a:rPr lang="el-GR" sz="1600" dirty="0" err="1">
                <a:solidFill>
                  <a:schemeClr val="bg1"/>
                </a:solidFill>
                <a:latin typeface="Century Gothic" charset="0"/>
                <a:ea typeface="Century Gothic" charset="0"/>
                <a:cs typeface="Century Gothic" charset="0"/>
              </a:rPr>
              <a:t>Συµπληρώµατα</a:t>
            </a:r>
            <a:r>
              <a:rPr lang="el-GR" sz="1600" dirty="0">
                <a:solidFill>
                  <a:schemeClr val="bg1"/>
                </a:solidFill>
                <a:latin typeface="Century Gothic" charset="0"/>
                <a:ea typeface="Century Gothic" charset="0"/>
                <a:cs typeface="Century Gothic" charset="0"/>
              </a:rPr>
              <a:t>/</a:t>
            </a:r>
            <a:r>
              <a:rPr lang="el-GR" sz="1600" dirty="0" err="1">
                <a:solidFill>
                  <a:schemeClr val="bg1"/>
                </a:solidFill>
                <a:latin typeface="Century Gothic" charset="0"/>
                <a:ea typeface="Century Gothic" charset="0"/>
                <a:cs typeface="Century Gothic" charset="0"/>
              </a:rPr>
              <a:t>σκευάσµατα</a:t>
            </a:r>
            <a:r>
              <a:rPr lang="el-GR" sz="1600" dirty="0">
                <a:solidFill>
                  <a:schemeClr val="bg1"/>
                </a:solidFill>
                <a:latin typeface="Century Gothic" charset="0"/>
                <a:ea typeface="Century Gothic" charset="0"/>
                <a:cs typeface="Century Gothic" charset="0"/>
              </a:rPr>
              <a:t> ηλεκτρολυτών</a:t>
            </a:r>
          </a:p>
          <a:p>
            <a:pPr indent="-274320">
              <a:lnSpc>
                <a:spcPct val="200000"/>
              </a:lnSpc>
              <a:spcBef>
                <a:spcPts val="620"/>
              </a:spcBef>
              <a:buClr>
                <a:srgbClr val="D16349"/>
              </a:buClr>
              <a:buSzPct val="85416"/>
              <a:buFont typeface="Arial"/>
              <a:buChar char=""/>
              <a:tabLst>
                <a:tab pos="286385" algn="l"/>
                <a:tab pos="287020" algn="l"/>
              </a:tabLst>
            </a:pPr>
            <a:r>
              <a:rPr lang="el-GR" sz="1600" dirty="0" err="1">
                <a:solidFill>
                  <a:schemeClr val="bg1"/>
                </a:solidFill>
                <a:latin typeface="Century Gothic" charset="0"/>
                <a:ea typeface="Century Gothic" charset="0"/>
                <a:cs typeface="Century Gothic" charset="0"/>
              </a:rPr>
              <a:t>Συµπληρώµατα</a:t>
            </a:r>
            <a:r>
              <a:rPr lang="el-GR" sz="1600" dirty="0">
                <a:solidFill>
                  <a:schemeClr val="bg1"/>
                </a:solidFill>
                <a:latin typeface="Century Gothic" charset="0"/>
                <a:ea typeface="Century Gothic" charset="0"/>
                <a:cs typeface="Century Gothic" charset="0"/>
              </a:rPr>
              <a:t> </a:t>
            </a:r>
            <a:r>
              <a:rPr lang="el-GR" sz="1600" dirty="0" err="1">
                <a:solidFill>
                  <a:schemeClr val="bg1"/>
                </a:solidFill>
                <a:latin typeface="Century Gothic" charset="0"/>
                <a:ea typeface="Century Gothic" charset="0"/>
                <a:cs typeface="Century Gothic" charset="0"/>
              </a:rPr>
              <a:t>πρωτείνης</a:t>
            </a:r>
            <a:r>
              <a:rPr lang="el-GR" sz="1600" dirty="0">
                <a:solidFill>
                  <a:schemeClr val="bg1"/>
                </a:solidFill>
                <a:latin typeface="Century Gothic" charset="0"/>
                <a:ea typeface="Century Gothic" charset="0"/>
                <a:cs typeface="Century Gothic" charset="0"/>
              </a:rPr>
              <a:t> (σκόνη σε νερό ή γάλα, </a:t>
            </a:r>
            <a:r>
              <a:rPr lang="el-GR" sz="1600" dirty="0" smtClean="0">
                <a:solidFill>
                  <a:schemeClr val="bg1"/>
                </a:solidFill>
                <a:latin typeface="Century Gothic" charset="0"/>
                <a:ea typeface="Century Gothic" charset="0"/>
                <a:cs typeface="Century Gothic" charset="0"/>
              </a:rPr>
              <a:t>µ</a:t>
            </a:r>
            <a:r>
              <a:rPr lang="el-GR" sz="1600" dirty="0" err="1" smtClean="0">
                <a:solidFill>
                  <a:schemeClr val="bg1"/>
                </a:solidFill>
                <a:latin typeface="Century Gothic" charset="0"/>
                <a:ea typeface="Century Gothic" charset="0"/>
                <a:cs typeface="Century Gothic" charset="0"/>
              </a:rPr>
              <a:t>πάρες</a:t>
            </a:r>
            <a:r>
              <a:rPr lang="el-GR" sz="1600" dirty="0" smtClean="0">
                <a:solidFill>
                  <a:schemeClr val="bg1"/>
                </a:solidFill>
                <a:latin typeface="Century Gothic" charset="0"/>
                <a:ea typeface="Century Gothic" charset="0"/>
                <a:cs typeface="Century Gothic" charset="0"/>
              </a:rPr>
              <a:t>, </a:t>
            </a:r>
            <a:r>
              <a:rPr lang="el-GR" sz="1600" dirty="0" err="1" smtClean="0">
                <a:solidFill>
                  <a:schemeClr val="bg1"/>
                </a:solidFill>
                <a:latin typeface="Century Gothic" charset="0"/>
                <a:ea typeface="Century Gothic" charset="0"/>
                <a:cs typeface="Century Gothic" charset="0"/>
              </a:rPr>
              <a:t>εµπλουτισµένα</a:t>
            </a:r>
            <a:r>
              <a:rPr lang="el-GR" sz="1600" dirty="0" smtClean="0">
                <a:solidFill>
                  <a:schemeClr val="bg1"/>
                </a:solidFill>
                <a:latin typeface="Century Gothic" charset="0"/>
                <a:ea typeface="Century Gothic" charset="0"/>
                <a:cs typeface="Century Gothic" charset="0"/>
              </a:rPr>
              <a:t> </a:t>
            </a:r>
            <a:r>
              <a:rPr lang="el-GR" sz="1600" dirty="0" err="1">
                <a:solidFill>
                  <a:schemeClr val="bg1"/>
                </a:solidFill>
                <a:latin typeface="Century Gothic" charset="0"/>
                <a:ea typeface="Century Gothic" charset="0"/>
                <a:cs typeface="Century Gothic" charset="0"/>
              </a:rPr>
              <a:t>τρόφιµα</a:t>
            </a:r>
            <a:r>
              <a:rPr lang="el-GR" sz="1600" dirty="0">
                <a:solidFill>
                  <a:schemeClr val="bg1"/>
                </a:solidFill>
                <a:latin typeface="Century Gothic" charset="0"/>
                <a:ea typeface="Century Gothic" charset="0"/>
                <a:cs typeface="Century Gothic" charset="0"/>
              </a:rPr>
              <a:t>)</a:t>
            </a:r>
          </a:p>
          <a:p>
            <a:pPr indent="-274320">
              <a:lnSpc>
                <a:spcPct val="200000"/>
              </a:lnSpc>
              <a:spcBef>
                <a:spcPts val="595"/>
              </a:spcBef>
              <a:buClr>
                <a:srgbClr val="D16349"/>
              </a:buClr>
              <a:buSzPct val="85416"/>
              <a:buFont typeface="Arial"/>
              <a:buChar char=""/>
              <a:tabLst>
                <a:tab pos="286385" algn="l"/>
                <a:tab pos="287020" algn="l"/>
              </a:tabLst>
            </a:pPr>
            <a:r>
              <a:rPr lang="el-GR" sz="1600" dirty="0">
                <a:solidFill>
                  <a:schemeClr val="bg1"/>
                </a:solidFill>
                <a:latin typeface="Century Gothic" charset="0"/>
                <a:ea typeface="Century Gothic" charset="0"/>
                <a:cs typeface="Century Gothic" charset="0"/>
              </a:rPr>
              <a:t>Αθλητικές µ</a:t>
            </a:r>
            <a:r>
              <a:rPr lang="el-GR" sz="1600" dirty="0" err="1">
                <a:solidFill>
                  <a:schemeClr val="bg1"/>
                </a:solidFill>
                <a:latin typeface="Century Gothic" charset="0"/>
                <a:ea typeface="Century Gothic" charset="0"/>
                <a:cs typeface="Century Gothic" charset="0"/>
              </a:rPr>
              <a:t>πάρες</a:t>
            </a:r>
            <a:endParaRPr lang="el-GR" sz="16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3328151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768"/>
          <a:stretch/>
        </p:blipFill>
        <p:spPr bwMode="auto">
          <a:xfrm>
            <a:off x="-45509" y="1091458"/>
            <a:ext cx="4167133" cy="400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3012" y="52010"/>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Συνένζυμο </a:t>
            </a:r>
            <a:r>
              <a:rPr lang="en-US" sz="2400" b="1" dirty="0" smtClean="0">
                <a:solidFill>
                  <a:schemeClr val="bg1"/>
                </a:solidFill>
                <a:latin typeface="Century Gothic" charset="0"/>
                <a:ea typeface="Century Gothic" charset="0"/>
                <a:cs typeface="Century Gothic" charset="0"/>
              </a:rPr>
              <a:t>Q10</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370910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1863526"/>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28545" y="4609046"/>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1" name="1 - Τίτλος"/>
          <p:cNvSpPr txBox="1">
            <a:spLocks/>
          </p:cNvSpPr>
          <p:nvPr/>
        </p:nvSpPr>
        <p:spPr>
          <a:xfrm>
            <a:off x="2838730"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grpSp>
        <p:nvGrpSpPr>
          <p:cNvPr id="47" name="Group 64"/>
          <p:cNvGrpSpPr/>
          <p:nvPr/>
        </p:nvGrpSpPr>
        <p:grpSpPr>
          <a:xfrm>
            <a:off x="403791" y="3464897"/>
            <a:ext cx="249200" cy="221946"/>
            <a:chOff x="-592330" y="2994622"/>
            <a:chExt cx="317878" cy="317878"/>
          </a:xfrm>
        </p:grpSpPr>
        <p:sp>
          <p:nvSpPr>
            <p:cNvPr id="48"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2" name="Ορθογώνιο 1"/>
          <p:cNvSpPr/>
          <p:nvPr/>
        </p:nvSpPr>
        <p:spPr>
          <a:xfrm>
            <a:off x="675473" y="1788768"/>
            <a:ext cx="8458394" cy="3139321"/>
          </a:xfrm>
          <a:prstGeom prst="rect">
            <a:avLst/>
          </a:prstGeom>
        </p:spPr>
        <p:txBody>
          <a:bodyPr wrap="square">
            <a:spAutoFit/>
          </a:bodyPr>
          <a:lstStyle/>
          <a:p>
            <a:pPr algn="just">
              <a:buNone/>
            </a:pPr>
            <a:r>
              <a:rPr lang="el-GR" b="1" dirty="0">
                <a:solidFill>
                  <a:schemeClr val="bg1"/>
                </a:solidFill>
              </a:rPr>
              <a:t>Μη απαραίτητο λιποδιαλυτό συστατικό βρίσκεται:</a:t>
            </a:r>
          </a:p>
          <a:p>
            <a:pPr marL="342900" indent="-342900">
              <a:buFont typeface="+mj-lt"/>
              <a:buAutoNum type="arabicPeriod"/>
            </a:pPr>
            <a:r>
              <a:rPr lang="el-GR" b="1" dirty="0">
                <a:solidFill>
                  <a:schemeClr val="bg1"/>
                </a:solidFill>
              </a:rPr>
              <a:t>Τροφές ζωικής προέλευσης</a:t>
            </a:r>
          </a:p>
          <a:p>
            <a:pPr marL="342900" indent="-342900">
              <a:buFont typeface="+mj-lt"/>
              <a:buAutoNum type="arabicPeriod"/>
            </a:pPr>
            <a:r>
              <a:rPr lang="el-GR" b="1" dirty="0">
                <a:solidFill>
                  <a:schemeClr val="bg1"/>
                </a:solidFill>
              </a:rPr>
              <a:t>↓ ποσότητα στις φυτικές </a:t>
            </a:r>
            <a:r>
              <a:rPr lang="el-GR" b="1" dirty="0" smtClean="0">
                <a:solidFill>
                  <a:schemeClr val="bg1"/>
                </a:solidFill>
              </a:rPr>
              <a:t>τροφές</a:t>
            </a:r>
            <a:endParaRPr lang="el-GR" b="1" dirty="0">
              <a:solidFill>
                <a:schemeClr val="bg1"/>
              </a:solidFill>
            </a:endParaRPr>
          </a:p>
          <a:p>
            <a:pPr>
              <a:buNone/>
            </a:pPr>
            <a:r>
              <a:rPr lang="el-GR" b="1" dirty="0">
                <a:solidFill>
                  <a:schemeClr val="bg1"/>
                </a:solidFill>
              </a:rPr>
              <a:t>Στο ανθρώπινο σώμα:</a:t>
            </a:r>
          </a:p>
          <a:p>
            <a:pPr marL="342900" indent="-342900">
              <a:buFont typeface="+mj-lt"/>
              <a:buAutoNum type="arabicPeriod"/>
            </a:pPr>
            <a:r>
              <a:rPr lang="el-GR" b="1" dirty="0">
                <a:solidFill>
                  <a:schemeClr val="bg1"/>
                </a:solidFill>
              </a:rPr>
              <a:t>Σκελετικούς </a:t>
            </a:r>
            <a:r>
              <a:rPr lang="el-GR" b="1" dirty="0" err="1">
                <a:solidFill>
                  <a:schemeClr val="bg1"/>
                </a:solidFill>
              </a:rPr>
              <a:t>μυς(μιτοχόνδρια</a:t>
            </a:r>
            <a:r>
              <a:rPr lang="el-GR" b="1" dirty="0">
                <a:solidFill>
                  <a:schemeClr val="bg1"/>
                </a:solidFill>
              </a:rPr>
              <a:t>)</a:t>
            </a:r>
          </a:p>
          <a:p>
            <a:pPr marL="342900" indent="-342900">
              <a:buFont typeface="+mj-lt"/>
              <a:buAutoNum type="arabicPeriod"/>
            </a:pPr>
            <a:r>
              <a:rPr lang="el-GR" b="1" dirty="0">
                <a:solidFill>
                  <a:schemeClr val="bg1"/>
                </a:solidFill>
              </a:rPr>
              <a:t>Καρδιακούς </a:t>
            </a:r>
            <a:r>
              <a:rPr lang="el-GR" b="1" dirty="0" err="1">
                <a:solidFill>
                  <a:schemeClr val="bg1"/>
                </a:solidFill>
              </a:rPr>
              <a:t>μυς(μιτοχόνδρια</a:t>
            </a:r>
            <a:r>
              <a:rPr lang="el-GR" b="1" dirty="0" smtClean="0">
                <a:solidFill>
                  <a:schemeClr val="bg1"/>
                </a:solidFill>
              </a:rPr>
              <a:t>)</a:t>
            </a:r>
          </a:p>
          <a:p>
            <a:pPr algn="just"/>
            <a:r>
              <a:rPr lang="el-GR" b="1" dirty="0">
                <a:solidFill>
                  <a:schemeClr val="bg1"/>
                </a:solidFill>
              </a:rPr>
              <a:t>Συμμετέχει στην παραγωγή </a:t>
            </a:r>
            <a:r>
              <a:rPr lang="en-US" b="1" dirty="0">
                <a:solidFill>
                  <a:schemeClr val="bg1"/>
                </a:solidFill>
              </a:rPr>
              <a:t>ATP</a:t>
            </a:r>
            <a:r>
              <a:rPr lang="el-GR" b="1" dirty="0">
                <a:solidFill>
                  <a:schemeClr val="bg1"/>
                </a:solidFill>
              </a:rPr>
              <a:t>,είναι μέρος την </a:t>
            </a:r>
            <a:r>
              <a:rPr lang="el-GR" b="1" dirty="0" err="1">
                <a:solidFill>
                  <a:schemeClr val="bg1"/>
                </a:solidFill>
              </a:rPr>
              <a:t>μιτοχονδριακής</a:t>
            </a:r>
            <a:r>
              <a:rPr lang="el-GR" b="1" dirty="0">
                <a:solidFill>
                  <a:schemeClr val="bg1"/>
                </a:solidFill>
              </a:rPr>
              <a:t> αντιοξειδωτικής άμυνας , αποτρέπει την βλάβη του </a:t>
            </a:r>
            <a:r>
              <a:rPr lang="en-US" b="1" dirty="0">
                <a:solidFill>
                  <a:schemeClr val="bg1"/>
                </a:solidFill>
              </a:rPr>
              <a:t>DNA </a:t>
            </a:r>
            <a:r>
              <a:rPr lang="el-GR" b="1" dirty="0">
                <a:solidFill>
                  <a:schemeClr val="bg1"/>
                </a:solidFill>
              </a:rPr>
              <a:t>και της κυτταρικής </a:t>
            </a:r>
            <a:r>
              <a:rPr lang="el-GR" b="1" dirty="0" smtClean="0">
                <a:solidFill>
                  <a:schemeClr val="bg1"/>
                </a:solidFill>
              </a:rPr>
              <a:t>μεμβράνης</a:t>
            </a:r>
            <a:endParaRPr lang="el-GR" b="1" dirty="0">
              <a:solidFill>
                <a:schemeClr val="bg1"/>
              </a:solidFill>
            </a:endParaRPr>
          </a:p>
          <a:p>
            <a:pPr algn="just"/>
            <a:r>
              <a:rPr lang="el-GR" b="1" dirty="0">
                <a:solidFill>
                  <a:schemeClr val="bg1"/>
                </a:solidFill>
              </a:rPr>
              <a:t>Καρδιακές παθήσεις </a:t>
            </a:r>
            <a:r>
              <a:rPr lang="el-GR" b="1" dirty="0" err="1">
                <a:solidFill>
                  <a:schemeClr val="bg1"/>
                </a:solidFill>
              </a:rPr>
              <a:t>→↓</a:t>
            </a:r>
            <a:r>
              <a:rPr lang="el-GR" b="1" dirty="0">
                <a:solidFill>
                  <a:schemeClr val="bg1"/>
                </a:solidFill>
              </a:rPr>
              <a:t> συγκέντρωση </a:t>
            </a:r>
            <a:r>
              <a:rPr lang="en-US" b="1" dirty="0">
                <a:solidFill>
                  <a:schemeClr val="bg1"/>
                </a:solidFill>
              </a:rPr>
              <a:t>Q10</a:t>
            </a:r>
            <a:r>
              <a:rPr lang="el-GR" b="1" dirty="0">
                <a:solidFill>
                  <a:schemeClr val="bg1"/>
                </a:solidFill>
              </a:rPr>
              <a:t> στο </a:t>
            </a:r>
            <a:r>
              <a:rPr lang="el-GR" b="1" dirty="0" smtClean="0">
                <a:solidFill>
                  <a:schemeClr val="bg1"/>
                </a:solidFill>
              </a:rPr>
              <a:t>πλάσμα</a:t>
            </a:r>
            <a:endParaRPr lang="el-GR" b="1" dirty="0">
              <a:solidFill>
                <a:schemeClr val="bg1"/>
              </a:solidFill>
            </a:endParaRPr>
          </a:p>
          <a:p>
            <a:pPr algn="just"/>
            <a:r>
              <a:rPr lang="el-GR" b="1" dirty="0">
                <a:solidFill>
                  <a:schemeClr val="bg1"/>
                </a:solidFill>
              </a:rPr>
              <a:t>↑ την ενέργεια και την </a:t>
            </a:r>
            <a:r>
              <a:rPr lang="el-GR" b="1" dirty="0" smtClean="0">
                <a:solidFill>
                  <a:schemeClr val="bg1"/>
                </a:solidFill>
              </a:rPr>
              <a:t>νεανικότητα</a:t>
            </a:r>
            <a:endParaRPr lang="el-GR" b="1" dirty="0">
              <a:solidFill>
                <a:schemeClr val="bg1"/>
              </a:solidFill>
            </a:endParaRPr>
          </a:p>
          <a:p>
            <a:pPr algn="just"/>
            <a:r>
              <a:rPr lang="el-GR" b="1" dirty="0">
                <a:solidFill>
                  <a:schemeClr val="bg1"/>
                </a:solidFill>
              </a:rPr>
              <a:t>Τυπική δόση 100 </a:t>
            </a:r>
            <a:r>
              <a:rPr lang="en-US" b="1" dirty="0">
                <a:solidFill>
                  <a:schemeClr val="bg1"/>
                </a:solidFill>
              </a:rPr>
              <a:t>mg/</a:t>
            </a:r>
            <a:r>
              <a:rPr lang="el-GR" b="1" dirty="0" smtClean="0">
                <a:solidFill>
                  <a:schemeClr val="bg1"/>
                </a:solidFill>
              </a:rPr>
              <a:t>ημέρα</a:t>
            </a:r>
            <a:endParaRPr lang="el-GR" b="1" dirty="0">
              <a:solidFill>
                <a:schemeClr val="bg1"/>
              </a:solidFill>
            </a:endParaRPr>
          </a:p>
        </p:txBody>
      </p:sp>
      <p:grpSp>
        <p:nvGrpSpPr>
          <p:cNvPr id="44" name="Group 64"/>
          <p:cNvGrpSpPr/>
          <p:nvPr/>
        </p:nvGrpSpPr>
        <p:grpSpPr>
          <a:xfrm>
            <a:off x="414897" y="2679431"/>
            <a:ext cx="249200" cy="221946"/>
            <a:chOff x="-592330" y="2994622"/>
            <a:chExt cx="317878" cy="317878"/>
          </a:xfrm>
        </p:grpSpPr>
        <p:sp>
          <p:nvSpPr>
            <p:cNvPr id="45"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0" name="Group 64"/>
          <p:cNvGrpSpPr/>
          <p:nvPr/>
        </p:nvGrpSpPr>
        <p:grpSpPr>
          <a:xfrm>
            <a:off x="421983" y="4069953"/>
            <a:ext cx="249200" cy="221946"/>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3" name="Group 64"/>
          <p:cNvGrpSpPr/>
          <p:nvPr/>
        </p:nvGrpSpPr>
        <p:grpSpPr>
          <a:xfrm>
            <a:off x="437903" y="4345185"/>
            <a:ext cx="249200" cy="221946"/>
            <a:chOff x="-592330" y="2994622"/>
            <a:chExt cx="317878" cy="317878"/>
          </a:xfrm>
        </p:grpSpPr>
        <p:sp>
          <p:nvSpPr>
            <p:cNvPr id="6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14712639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768"/>
          <a:stretch/>
        </p:blipFill>
        <p:spPr bwMode="auto">
          <a:xfrm>
            <a:off x="-45509" y="1091458"/>
            <a:ext cx="4167133" cy="400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3012" y="52010"/>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smtClean="0">
                <a:solidFill>
                  <a:schemeClr val="bg1"/>
                </a:solidFill>
                <a:latin typeface="Century Gothic" charset="0"/>
                <a:ea typeface="Century Gothic" charset="0"/>
                <a:cs typeface="Century Gothic" charset="0"/>
              </a:rPr>
              <a:t>Συνένζυμο </a:t>
            </a:r>
            <a:r>
              <a:rPr lang="en-US" sz="2400" b="1" dirty="0" smtClean="0">
                <a:solidFill>
                  <a:schemeClr val="bg1"/>
                </a:solidFill>
                <a:latin typeface="Century Gothic" charset="0"/>
                <a:ea typeface="Century Gothic" charset="0"/>
                <a:cs typeface="Century Gothic" charset="0"/>
              </a:rPr>
              <a:t>Q10</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370910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2068246"/>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28545" y="4609046"/>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1" name="1 - Τίτλος"/>
          <p:cNvSpPr txBox="1">
            <a:spLocks/>
          </p:cNvSpPr>
          <p:nvPr/>
        </p:nvSpPr>
        <p:spPr>
          <a:xfrm>
            <a:off x="2838730"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grpSp>
        <p:nvGrpSpPr>
          <p:cNvPr id="47" name="Group 64"/>
          <p:cNvGrpSpPr/>
          <p:nvPr/>
        </p:nvGrpSpPr>
        <p:grpSpPr>
          <a:xfrm>
            <a:off x="403791" y="2673313"/>
            <a:ext cx="249200" cy="221946"/>
            <a:chOff x="-592330" y="2994622"/>
            <a:chExt cx="317878" cy="317878"/>
          </a:xfrm>
        </p:grpSpPr>
        <p:sp>
          <p:nvSpPr>
            <p:cNvPr id="48"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0" name="Group 64"/>
          <p:cNvGrpSpPr/>
          <p:nvPr/>
        </p:nvGrpSpPr>
        <p:grpSpPr>
          <a:xfrm>
            <a:off x="421983" y="3442145"/>
            <a:ext cx="249200" cy="221946"/>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664097" y="1782945"/>
            <a:ext cx="8469770" cy="2062103"/>
          </a:xfrm>
          <a:prstGeom prst="rect">
            <a:avLst/>
          </a:prstGeom>
        </p:spPr>
        <p:txBody>
          <a:bodyPr wrap="square">
            <a:spAutoFit/>
          </a:bodyPr>
          <a:lstStyle/>
          <a:p>
            <a:pPr algn="just"/>
            <a:r>
              <a:rPr lang="el-GR" sz="1600" b="1" dirty="0">
                <a:solidFill>
                  <a:schemeClr val="bg1"/>
                </a:solidFill>
                <a:effectLst>
                  <a:outerShdw blurRad="38100" dist="38100" dir="2700000" algn="tl">
                    <a:srgbClr val="000000">
                      <a:alpha val="43137"/>
                    </a:srgbClr>
                  </a:outerShdw>
                </a:effectLst>
              </a:rPr>
              <a:t>Σε αντίθεση</a:t>
            </a:r>
            <a:r>
              <a:rPr lang="el-GR" sz="1600" b="1" dirty="0" smtClean="0">
                <a:solidFill>
                  <a:schemeClr val="bg1"/>
                </a:solidFill>
              </a:rPr>
              <a:t>, πολλές </a:t>
            </a:r>
            <a:r>
              <a:rPr lang="el-GR" sz="1600" b="1" dirty="0">
                <a:solidFill>
                  <a:schemeClr val="bg1"/>
                </a:solidFill>
              </a:rPr>
              <a:t>έρευνες έδειξαν</a:t>
            </a:r>
            <a:r>
              <a:rPr lang="en-US" sz="1600" b="1" dirty="0">
                <a:solidFill>
                  <a:schemeClr val="bg1"/>
                </a:solidFill>
              </a:rPr>
              <a:t> </a:t>
            </a:r>
            <a:r>
              <a:rPr lang="el-GR" sz="1600" b="1" dirty="0">
                <a:solidFill>
                  <a:schemeClr val="bg1"/>
                </a:solidFill>
              </a:rPr>
              <a:t>ότι έχει μια </a:t>
            </a:r>
            <a:r>
              <a:rPr lang="el-GR" sz="1600" b="1" dirty="0" err="1">
                <a:solidFill>
                  <a:schemeClr val="bg1"/>
                </a:solidFill>
              </a:rPr>
              <a:t>εργολυτική</a:t>
            </a:r>
            <a:r>
              <a:rPr lang="el-GR" sz="1600" b="1" dirty="0">
                <a:solidFill>
                  <a:schemeClr val="bg1"/>
                </a:solidFill>
              </a:rPr>
              <a:t> ή αρνητική επίδραση σε υψηλής έντασης άσκηση και την προσαρμογή σε αυτή (</a:t>
            </a:r>
            <a:r>
              <a:rPr lang="en-US" sz="1600" b="1" dirty="0" err="1">
                <a:solidFill>
                  <a:schemeClr val="bg1"/>
                </a:solidFill>
              </a:rPr>
              <a:t>Laaksonen</a:t>
            </a:r>
            <a:r>
              <a:rPr lang="en-US" sz="1600" b="1" dirty="0">
                <a:solidFill>
                  <a:schemeClr val="bg1"/>
                </a:solidFill>
              </a:rPr>
              <a:t> </a:t>
            </a:r>
            <a:r>
              <a:rPr lang="en-US" sz="1600" b="1" i="1" dirty="0">
                <a:solidFill>
                  <a:schemeClr val="bg1"/>
                </a:solidFill>
              </a:rPr>
              <a:t>et al.</a:t>
            </a:r>
            <a:r>
              <a:rPr lang="el-GR" sz="1600" b="1" i="1" dirty="0">
                <a:solidFill>
                  <a:schemeClr val="bg1"/>
                </a:solidFill>
              </a:rPr>
              <a:t>,</a:t>
            </a:r>
            <a:r>
              <a:rPr lang="en-US" sz="1600" b="1" i="1" dirty="0">
                <a:solidFill>
                  <a:schemeClr val="bg1"/>
                </a:solidFill>
              </a:rPr>
              <a:t> </a:t>
            </a:r>
            <a:r>
              <a:rPr lang="en-US" sz="1600" b="1" dirty="0">
                <a:solidFill>
                  <a:schemeClr val="bg1"/>
                </a:solidFill>
              </a:rPr>
              <a:t>1995</a:t>
            </a:r>
            <a:r>
              <a:rPr lang="el-GR" sz="1600" b="1" dirty="0">
                <a:solidFill>
                  <a:schemeClr val="bg1"/>
                </a:solidFill>
              </a:rPr>
              <a:t>,</a:t>
            </a:r>
            <a:r>
              <a:rPr lang="en-US" sz="1600" b="1" dirty="0" err="1">
                <a:solidFill>
                  <a:schemeClr val="bg1"/>
                </a:solidFill>
              </a:rPr>
              <a:t>Malm</a:t>
            </a:r>
            <a:r>
              <a:rPr lang="en-US" sz="1600" b="1" dirty="0">
                <a:solidFill>
                  <a:schemeClr val="bg1"/>
                </a:solidFill>
              </a:rPr>
              <a:t> </a:t>
            </a:r>
            <a:r>
              <a:rPr lang="en-US" sz="1600" b="1" i="1" dirty="0">
                <a:solidFill>
                  <a:schemeClr val="bg1"/>
                </a:solidFill>
              </a:rPr>
              <a:t>et al.</a:t>
            </a:r>
            <a:r>
              <a:rPr lang="el-GR" sz="1600" b="1" i="1" dirty="0">
                <a:solidFill>
                  <a:schemeClr val="bg1"/>
                </a:solidFill>
              </a:rPr>
              <a:t>,</a:t>
            </a:r>
            <a:r>
              <a:rPr lang="en-US" sz="1600" b="1" i="1" dirty="0">
                <a:solidFill>
                  <a:schemeClr val="bg1"/>
                </a:solidFill>
              </a:rPr>
              <a:t> </a:t>
            </a:r>
            <a:r>
              <a:rPr lang="en-US" sz="1600" b="1" dirty="0">
                <a:solidFill>
                  <a:schemeClr val="bg1"/>
                </a:solidFill>
              </a:rPr>
              <a:t>1996,1997)</a:t>
            </a:r>
            <a:endParaRPr lang="el-GR" sz="1600" b="1" dirty="0">
              <a:solidFill>
                <a:schemeClr val="bg1"/>
              </a:solidFill>
            </a:endParaRPr>
          </a:p>
          <a:p>
            <a:pPr algn="just"/>
            <a:endParaRPr lang="el-GR" sz="1600" b="1" dirty="0">
              <a:solidFill>
                <a:schemeClr val="bg1"/>
              </a:solidFill>
            </a:endParaRPr>
          </a:p>
          <a:p>
            <a:pPr algn="just"/>
            <a:r>
              <a:rPr lang="el-GR" sz="1600" b="1" dirty="0">
                <a:solidFill>
                  <a:schemeClr val="bg1"/>
                </a:solidFill>
              </a:rPr>
              <a:t>Ίσως ↑ την οξειδωτική βλάβη σε υψηλής έντασης </a:t>
            </a:r>
            <a:r>
              <a:rPr lang="el-GR" sz="1600" b="1" dirty="0" err="1">
                <a:solidFill>
                  <a:schemeClr val="bg1"/>
                </a:solidFill>
              </a:rPr>
              <a:t>άσκηση,σε</a:t>
            </a:r>
            <a:r>
              <a:rPr lang="el-GR" sz="1600" b="1" dirty="0">
                <a:solidFill>
                  <a:schemeClr val="bg1"/>
                </a:solidFill>
              </a:rPr>
              <a:t> προηγουμένως αγύμναστους  συμμετέχοντες (Μ</a:t>
            </a:r>
            <a:r>
              <a:rPr lang="en-US" sz="1600" b="1" dirty="0" err="1">
                <a:solidFill>
                  <a:schemeClr val="bg1"/>
                </a:solidFill>
              </a:rPr>
              <a:t>alm</a:t>
            </a:r>
            <a:r>
              <a:rPr lang="en-US" sz="1600" b="1" dirty="0">
                <a:solidFill>
                  <a:schemeClr val="bg1"/>
                </a:solidFill>
              </a:rPr>
              <a:t> </a:t>
            </a:r>
            <a:r>
              <a:rPr lang="en-US" sz="1600" b="1" i="1" dirty="0">
                <a:solidFill>
                  <a:schemeClr val="bg1"/>
                </a:solidFill>
              </a:rPr>
              <a:t>et al.</a:t>
            </a:r>
            <a:r>
              <a:rPr lang="el-GR" sz="1600" b="1" i="1" dirty="0">
                <a:solidFill>
                  <a:schemeClr val="bg1"/>
                </a:solidFill>
              </a:rPr>
              <a:t>,</a:t>
            </a:r>
            <a:r>
              <a:rPr lang="en-US" sz="1600" b="1" i="1" dirty="0">
                <a:solidFill>
                  <a:schemeClr val="bg1"/>
                </a:solidFill>
              </a:rPr>
              <a:t> </a:t>
            </a:r>
            <a:r>
              <a:rPr lang="en-US" sz="1600" b="1" dirty="0">
                <a:solidFill>
                  <a:schemeClr val="bg1"/>
                </a:solidFill>
              </a:rPr>
              <a:t>1996,1997</a:t>
            </a:r>
            <a:r>
              <a:rPr lang="en-US" sz="1600" b="1" dirty="0" smtClean="0">
                <a:solidFill>
                  <a:schemeClr val="bg1"/>
                </a:solidFill>
              </a:rPr>
              <a:t>)</a:t>
            </a:r>
            <a:endParaRPr lang="el-GR" sz="1600" b="1" dirty="0" smtClean="0">
              <a:solidFill>
                <a:schemeClr val="bg1"/>
              </a:solidFill>
            </a:endParaRPr>
          </a:p>
          <a:p>
            <a:pPr algn="just"/>
            <a:endParaRPr lang="el-GR" sz="1600" b="1" dirty="0" smtClean="0">
              <a:solidFill>
                <a:schemeClr val="bg1"/>
              </a:solidFill>
            </a:endParaRPr>
          </a:p>
          <a:p>
            <a:pPr algn="just"/>
            <a:r>
              <a:rPr lang="el-GR" sz="1600" b="1" dirty="0">
                <a:solidFill>
                  <a:schemeClr val="bg1"/>
                </a:solidFill>
              </a:rPr>
              <a:t>↑ συγκέντρωση του </a:t>
            </a:r>
            <a:r>
              <a:rPr lang="en-US" sz="1600" b="1" dirty="0">
                <a:solidFill>
                  <a:schemeClr val="bg1"/>
                </a:solidFill>
              </a:rPr>
              <a:t>Q10</a:t>
            </a:r>
            <a:r>
              <a:rPr lang="el-GR" sz="1600" b="1" dirty="0">
                <a:solidFill>
                  <a:schemeClr val="bg1"/>
                </a:solidFill>
              </a:rPr>
              <a:t> στο πλάσμα δεν σχετίζεται με την ↑ του </a:t>
            </a:r>
            <a:r>
              <a:rPr lang="en-US" sz="1600" b="1" dirty="0">
                <a:solidFill>
                  <a:schemeClr val="bg1"/>
                </a:solidFill>
              </a:rPr>
              <a:t>Q10</a:t>
            </a:r>
            <a:r>
              <a:rPr lang="el-GR" sz="1600" b="1" dirty="0">
                <a:solidFill>
                  <a:schemeClr val="bg1"/>
                </a:solidFill>
              </a:rPr>
              <a:t> στους σκελετικούς μυς ή στα μιτοχόνδρια των σκελετικών μυών (</a:t>
            </a:r>
            <a:r>
              <a:rPr lang="en-US" sz="1600" b="1" dirty="0" err="1">
                <a:solidFill>
                  <a:schemeClr val="bg1"/>
                </a:solidFill>
              </a:rPr>
              <a:t>Svensson</a:t>
            </a:r>
            <a:r>
              <a:rPr lang="en-US" sz="1600" b="1" dirty="0">
                <a:solidFill>
                  <a:schemeClr val="bg1"/>
                </a:solidFill>
              </a:rPr>
              <a:t> </a:t>
            </a:r>
            <a:r>
              <a:rPr lang="en-US" sz="1600" b="1" i="1" dirty="0">
                <a:solidFill>
                  <a:schemeClr val="bg1"/>
                </a:solidFill>
              </a:rPr>
              <a:t>et al.</a:t>
            </a:r>
            <a:r>
              <a:rPr lang="el-GR" sz="1600" b="1" i="1" dirty="0">
                <a:solidFill>
                  <a:schemeClr val="bg1"/>
                </a:solidFill>
              </a:rPr>
              <a:t>,</a:t>
            </a:r>
            <a:r>
              <a:rPr lang="en-US" sz="1600" b="1" i="1" dirty="0">
                <a:solidFill>
                  <a:schemeClr val="bg1"/>
                </a:solidFill>
              </a:rPr>
              <a:t> </a:t>
            </a:r>
            <a:r>
              <a:rPr lang="en-US" sz="1600" b="1" dirty="0">
                <a:solidFill>
                  <a:schemeClr val="bg1"/>
                </a:solidFill>
              </a:rPr>
              <a:t>1999</a:t>
            </a:r>
            <a:endParaRPr lang="el-GR" sz="1600" b="1" dirty="0">
              <a:solidFill>
                <a:schemeClr val="bg1"/>
              </a:solidFill>
            </a:endParaRPr>
          </a:p>
        </p:txBody>
      </p:sp>
      <p:grpSp>
        <p:nvGrpSpPr>
          <p:cNvPr id="43" name="Group 19"/>
          <p:cNvGrpSpPr/>
          <p:nvPr/>
        </p:nvGrpSpPr>
        <p:grpSpPr>
          <a:xfrm>
            <a:off x="-15941" y="3802570"/>
            <a:ext cx="9179376" cy="458758"/>
            <a:chOff x="3179791" y="-679158"/>
            <a:chExt cx="7913950" cy="1329397"/>
          </a:xfrm>
        </p:grpSpPr>
        <p:sp>
          <p:nvSpPr>
            <p:cNvPr id="55"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1 - Τίτλος"/>
          <p:cNvSpPr txBox="1">
            <a:spLocks/>
          </p:cNvSpPr>
          <p:nvPr/>
        </p:nvSpPr>
        <p:spPr>
          <a:xfrm>
            <a:off x="2963834" y="3676520"/>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Ανησυχίες Χρήσης</a:t>
            </a:r>
            <a:endParaRPr lang="el-GR" sz="2400" b="1" dirty="0">
              <a:solidFill>
                <a:schemeClr val="bg1"/>
              </a:solidFill>
              <a:latin typeface="Century Gothic" charset="0"/>
              <a:ea typeface="Century Gothic" charset="0"/>
              <a:cs typeface="Century Gothic" charset="0"/>
            </a:endParaRPr>
          </a:p>
        </p:txBody>
      </p:sp>
      <p:sp>
        <p:nvSpPr>
          <p:cNvPr id="4" name="Ορθογώνιο 3"/>
          <p:cNvSpPr/>
          <p:nvPr/>
        </p:nvSpPr>
        <p:spPr>
          <a:xfrm>
            <a:off x="825688" y="4396853"/>
            <a:ext cx="8086300" cy="646331"/>
          </a:xfrm>
          <a:prstGeom prst="rect">
            <a:avLst/>
          </a:prstGeom>
        </p:spPr>
        <p:txBody>
          <a:bodyPr wrap="square">
            <a:spAutoFit/>
          </a:bodyPr>
          <a:lstStyle/>
          <a:p>
            <a:r>
              <a:rPr lang="el-GR" b="1" dirty="0">
                <a:solidFill>
                  <a:srgbClr val="F5CB17"/>
                </a:solidFill>
              </a:rPr>
              <a:t>Υπάρχουν </a:t>
            </a:r>
            <a:r>
              <a:rPr lang="el-GR" b="1" dirty="0" smtClean="0">
                <a:solidFill>
                  <a:srgbClr val="F5CB17"/>
                </a:solidFill>
              </a:rPr>
              <a:t>ενδείξεις </a:t>
            </a:r>
            <a:r>
              <a:rPr lang="el-GR" b="1" dirty="0">
                <a:solidFill>
                  <a:srgbClr val="F5CB17"/>
                </a:solidFill>
              </a:rPr>
              <a:t>ότι τα συμπληρώματα </a:t>
            </a:r>
            <a:r>
              <a:rPr lang="en-US" b="1" dirty="0">
                <a:solidFill>
                  <a:srgbClr val="F5CB17"/>
                </a:solidFill>
              </a:rPr>
              <a:t>Q10</a:t>
            </a:r>
            <a:r>
              <a:rPr lang="el-GR" b="1" dirty="0">
                <a:solidFill>
                  <a:srgbClr val="F5CB17"/>
                </a:solidFill>
              </a:rPr>
              <a:t> μπορεί να ↑ την οξειδωτική βλάβη και να θέσουν σε κίνδυνο την απόδοση της άσκησης.</a:t>
            </a:r>
          </a:p>
        </p:txBody>
      </p:sp>
    </p:spTree>
    <p:extLst>
      <p:ext uri="{BB962C8B-B14F-4D97-AF65-F5344CB8AC3E}">
        <p14:creationId xmlns:p14="http://schemas.microsoft.com/office/powerpoint/2010/main" val="33868661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5509" y="1081856"/>
            <a:ext cx="4725188" cy="401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7296" y="72149"/>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Πυροσταφυλικό</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370910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1904470"/>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28545" y="4609046"/>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1" name="1 - Τίτλος"/>
          <p:cNvSpPr txBox="1">
            <a:spLocks/>
          </p:cNvSpPr>
          <p:nvPr/>
        </p:nvSpPr>
        <p:spPr>
          <a:xfrm>
            <a:off x="2838730"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grpSp>
        <p:nvGrpSpPr>
          <p:cNvPr id="60" name="Group 64"/>
          <p:cNvGrpSpPr/>
          <p:nvPr/>
        </p:nvGrpSpPr>
        <p:grpSpPr>
          <a:xfrm>
            <a:off x="421983" y="3019057"/>
            <a:ext cx="249200" cy="221946"/>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3" name="Group 19"/>
          <p:cNvGrpSpPr/>
          <p:nvPr/>
        </p:nvGrpSpPr>
        <p:grpSpPr>
          <a:xfrm>
            <a:off x="-15941" y="3802570"/>
            <a:ext cx="9179376" cy="458758"/>
            <a:chOff x="3179791" y="-679158"/>
            <a:chExt cx="7913950" cy="1329397"/>
          </a:xfrm>
        </p:grpSpPr>
        <p:sp>
          <p:nvSpPr>
            <p:cNvPr id="55"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1 - Τίτλος"/>
          <p:cNvSpPr txBox="1">
            <a:spLocks/>
          </p:cNvSpPr>
          <p:nvPr/>
        </p:nvSpPr>
        <p:spPr>
          <a:xfrm>
            <a:off x="2963834" y="3676520"/>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652991" y="1831976"/>
            <a:ext cx="6847867" cy="1754326"/>
          </a:xfrm>
          <a:prstGeom prst="rect">
            <a:avLst/>
          </a:prstGeom>
        </p:spPr>
        <p:txBody>
          <a:bodyPr wrap="square">
            <a:spAutoFit/>
          </a:bodyPr>
          <a:lstStyle/>
          <a:p>
            <a:pPr algn="just">
              <a:buNone/>
            </a:pPr>
            <a:r>
              <a:rPr lang="el-GR" b="1" dirty="0">
                <a:solidFill>
                  <a:schemeClr val="bg1"/>
                </a:solidFill>
              </a:rPr>
              <a:t>Βιολογικός ρόλος:</a:t>
            </a:r>
          </a:p>
          <a:p>
            <a:pPr algn="just"/>
            <a:endParaRPr lang="el-GR" b="1" dirty="0">
              <a:solidFill>
                <a:schemeClr val="bg1"/>
              </a:solidFill>
            </a:endParaRPr>
          </a:p>
          <a:p>
            <a:pPr marL="342900" indent="-342900" algn="just">
              <a:buFont typeface="+mj-lt"/>
              <a:buAutoNum type="arabicPeriod"/>
            </a:pPr>
            <a:r>
              <a:rPr lang="el-GR" b="1" dirty="0" smtClean="0">
                <a:solidFill>
                  <a:schemeClr val="bg1"/>
                </a:solidFill>
              </a:rPr>
              <a:t>↓ </a:t>
            </a:r>
            <a:r>
              <a:rPr lang="el-GR" b="1" dirty="0">
                <a:solidFill>
                  <a:schemeClr val="bg1"/>
                </a:solidFill>
              </a:rPr>
              <a:t>του γαλακτικού οξέος στο κυτταρόπλασμα</a:t>
            </a:r>
          </a:p>
          <a:p>
            <a:pPr marL="342900" indent="-342900" algn="just">
              <a:buFont typeface="+mj-lt"/>
              <a:buAutoNum type="arabicPeriod"/>
            </a:pPr>
            <a:r>
              <a:rPr lang="el-GR" b="1" dirty="0">
                <a:solidFill>
                  <a:schemeClr val="bg1"/>
                </a:solidFill>
              </a:rPr>
              <a:t>Οξειδωτική </a:t>
            </a:r>
            <a:r>
              <a:rPr lang="el-GR" b="1" dirty="0" err="1">
                <a:solidFill>
                  <a:schemeClr val="bg1"/>
                </a:solidFill>
              </a:rPr>
              <a:t>αποκαρβοξυλίωση</a:t>
            </a:r>
            <a:r>
              <a:rPr lang="el-GR" b="1" dirty="0">
                <a:solidFill>
                  <a:schemeClr val="bg1"/>
                </a:solidFill>
              </a:rPr>
              <a:t> του Α</a:t>
            </a:r>
            <a:r>
              <a:rPr lang="en-US" b="1" dirty="0" err="1">
                <a:solidFill>
                  <a:schemeClr val="bg1"/>
                </a:solidFill>
              </a:rPr>
              <a:t>cety</a:t>
            </a:r>
            <a:r>
              <a:rPr lang="en-US" b="1" dirty="0">
                <a:solidFill>
                  <a:schemeClr val="bg1"/>
                </a:solidFill>
              </a:rPr>
              <a:t>-CoA</a:t>
            </a:r>
            <a:endParaRPr lang="el-GR" b="1" dirty="0">
              <a:solidFill>
                <a:schemeClr val="bg1"/>
              </a:solidFill>
            </a:endParaRPr>
          </a:p>
          <a:p>
            <a:pPr algn="just">
              <a:buNone/>
            </a:pPr>
            <a:r>
              <a:rPr lang="el-GR" b="1" dirty="0">
                <a:solidFill>
                  <a:schemeClr val="bg1"/>
                </a:solidFill>
              </a:rPr>
              <a:t>Χορήγηση </a:t>
            </a:r>
            <a:r>
              <a:rPr lang="el-GR" b="1" dirty="0" err="1">
                <a:solidFill>
                  <a:schemeClr val="bg1"/>
                </a:solidFill>
              </a:rPr>
              <a:t>πυροσταφυλικού</a:t>
            </a:r>
            <a:r>
              <a:rPr lang="el-GR" b="1" dirty="0">
                <a:solidFill>
                  <a:schemeClr val="bg1"/>
                </a:solidFill>
              </a:rPr>
              <a:t> και </a:t>
            </a:r>
            <a:r>
              <a:rPr lang="en-US" b="1" dirty="0">
                <a:solidFill>
                  <a:schemeClr val="bg1"/>
                </a:solidFill>
              </a:rPr>
              <a:t>DHA→ </a:t>
            </a:r>
            <a:r>
              <a:rPr lang="el-GR" b="1" dirty="0">
                <a:solidFill>
                  <a:schemeClr val="bg1"/>
                </a:solidFill>
              </a:rPr>
              <a:t>ενίσχυση της</a:t>
            </a:r>
          </a:p>
          <a:p>
            <a:pPr algn="just">
              <a:buNone/>
            </a:pPr>
            <a:r>
              <a:rPr lang="el-GR" b="1" dirty="0">
                <a:solidFill>
                  <a:schemeClr val="bg1"/>
                </a:solidFill>
              </a:rPr>
              <a:t> απώλειας λίπους</a:t>
            </a:r>
            <a:endParaRPr lang="el-GR" b="1" dirty="0">
              <a:solidFill>
                <a:schemeClr val="bg1"/>
              </a:solidFill>
            </a:endParaRPr>
          </a:p>
        </p:txBody>
      </p:sp>
      <p:sp>
        <p:nvSpPr>
          <p:cNvPr id="5" name="Ορθογώνιο 4"/>
          <p:cNvSpPr/>
          <p:nvPr/>
        </p:nvSpPr>
        <p:spPr>
          <a:xfrm>
            <a:off x="623905" y="4360533"/>
            <a:ext cx="8509962" cy="646331"/>
          </a:xfrm>
          <a:prstGeom prst="rect">
            <a:avLst/>
          </a:prstGeom>
        </p:spPr>
        <p:txBody>
          <a:bodyPr wrap="square">
            <a:spAutoFit/>
          </a:bodyPr>
          <a:lstStyle/>
          <a:p>
            <a:pPr marL="548640" lvl="0" indent="-411480" algn="just" defTabSz="914400">
              <a:spcBef>
                <a:spcPct val="20000"/>
              </a:spcBef>
              <a:buClr>
                <a:schemeClr val="tx1">
                  <a:shade val="95000"/>
                </a:schemeClr>
              </a:buClr>
              <a:buSzPct val="65000"/>
              <a:defRPr/>
            </a:pPr>
            <a:r>
              <a:rPr lang="el-GR" b="1" dirty="0">
                <a:solidFill>
                  <a:schemeClr val="bg1"/>
                </a:solidFill>
              </a:rPr>
              <a:t>Τα συμπληρώματα </a:t>
            </a:r>
            <a:r>
              <a:rPr lang="el-GR" b="1" dirty="0" err="1">
                <a:solidFill>
                  <a:schemeClr val="bg1"/>
                </a:solidFill>
              </a:rPr>
              <a:t>πυροσταφυλικού</a:t>
            </a:r>
            <a:r>
              <a:rPr lang="el-GR" b="1" dirty="0">
                <a:solidFill>
                  <a:schemeClr val="bg1"/>
                </a:solidFill>
              </a:rPr>
              <a:t> υποστηρίζουν </a:t>
            </a:r>
            <a:r>
              <a:rPr lang="el-GR" b="1" dirty="0" smtClean="0">
                <a:solidFill>
                  <a:schemeClr val="bg1"/>
                </a:solidFill>
              </a:rPr>
              <a:t>ότι ενισχύουν </a:t>
            </a:r>
            <a:r>
              <a:rPr lang="el-GR" b="1" dirty="0">
                <a:solidFill>
                  <a:schemeClr val="bg1"/>
                </a:solidFill>
              </a:rPr>
              <a:t>την απόδοση σε αθλήματα  αντοχής και  ↓  </a:t>
            </a:r>
            <a:r>
              <a:rPr lang="el-GR" b="1" dirty="0" smtClean="0">
                <a:solidFill>
                  <a:schemeClr val="bg1"/>
                </a:solidFill>
              </a:rPr>
              <a:t>το </a:t>
            </a:r>
            <a:r>
              <a:rPr lang="el-GR" b="1" dirty="0">
                <a:solidFill>
                  <a:schemeClr val="bg1"/>
                </a:solidFill>
              </a:rPr>
              <a:t>σωματικό λίπος </a:t>
            </a:r>
          </a:p>
        </p:txBody>
      </p:sp>
    </p:spTree>
    <p:extLst>
      <p:ext uri="{BB962C8B-B14F-4D97-AF65-F5344CB8AC3E}">
        <p14:creationId xmlns:p14="http://schemas.microsoft.com/office/powerpoint/2010/main" val="3754027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5509" y="1081856"/>
            <a:ext cx="4725188" cy="401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27296" y="72149"/>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Πυροσταφυλικό</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299940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64"/>
          <p:cNvGrpSpPr/>
          <p:nvPr/>
        </p:nvGrpSpPr>
        <p:grpSpPr>
          <a:xfrm>
            <a:off x="428545" y="3899350"/>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1" name="1 - Τίτλος"/>
          <p:cNvSpPr txBox="1">
            <a:spLocks/>
          </p:cNvSpPr>
          <p:nvPr/>
        </p:nvSpPr>
        <p:spPr>
          <a:xfrm>
            <a:off x="2838730"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grpSp>
        <p:nvGrpSpPr>
          <p:cNvPr id="60" name="Group 64"/>
          <p:cNvGrpSpPr/>
          <p:nvPr/>
        </p:nvGrpSpPr>
        <p:grpSpPr>
          <a:xfrm>
            <a:off x="421983" y="2350305"/>
            <a:ext cx="249200" cy="221946"/>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3" name="Group 19"/>
          <p:cNvGrpSpPr/>
          <p:nvPr/>
        </p:nvGrpSpPr>
        <p:grpSpPr>
          <a:xfrm>
            <a:off x="-15941" y="2874506"/>
            <a:ext cx="9179376" cy="458758"/>
            <a:chOff x="3179791" y="-679158"/>
            <a:chExt cx="7913950" cy="1329397"/>
          </a:xfrm>
        </p:grpSpPr>
        <p:sp>
          <p:nvSpPr>
            <p:cNvPr id="55"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1 - Τίτλος"/>
          <p:cNvSpPr txBox="1">
            <a:spLocks/>
          </p:cNvSpPr>
          <p:nvPr/>
        </p:nvSpPr>
        <p:spPr>
          <a:xfrm>
            <a:off x="2950272" y="2777819"/>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Ανησυχίες Χρήσης</a:t>
            </a:r>
            <a:endParaRPr lang="el-GR" sz="2400" b="1" dirty="0">
              <a:solidFill>
                <a:schemeClr val="bg1"/>
              </a:solidFill>
              <a:latin typeface="Century Gothic" charset="0"/>
              <a:ea typeface="Century Gothic" charset="0"/>
              <a:cs typeface="Century Gothic" charset="0"/>
            </a:endParaRPr>
          </a:p>
        </p:txBody>
      </p:sp>
      <p:sp>
        <p:nvSpPr>
          <p:cNvPr id="3" name="Ορθογώνιο 2"/>
          <p:cNvSpPr/>
          <p:nvPr/>
        </p:nvSpPr>
        <p:spPr>
          <a:xfrm>
            <a:off x="1011650" y="2050476"/>
            <a:ext cx="7559144" cy="646331"/>
          </a:xfrm>
          <a:prstGeom prst="rect">
            <a:avLst/>
          </a:prstGeom>
        </p:spPr>
        <p:txBody>
          <a:bodyPr wrap="square">
            <a:spAutoFit/>
          </a:bodyPr>
          <a:lstStyle/>
          <a:p>
            <a:pPr algn="just"/>
            <a:r>
              <a:rPr lang="el-GR" b="1" dirty="0">
                <a:solidFill>
                  <a:srgbClr val="F5CB17"/>
                </a:solidFill>
              </a:rPr>
              <a:t>Η ↓ του σωματικού λίπους από την χρήση του συμπληρώματος  δεν υποστηρίζεται ερευνητικά  (</a:t>
            </a:r>
            <a:r>
              <a:rPr lang="en-US" b="1" dirty="0" err="1">
                <a:solidFill>
                  <a:srgbClr val="F5CB17"/>
                </a:solidFill>
              </a:rPr>
              <a:t>Sukala</a:t>
            </a:r>
            <a:r>
              <a:rPr lang="en-US" b="1" dirty="0">
                <a:solidFill>
                  <a:srgbClr val="F5CB17"/>
                </a:solidFill>
              </a:rPr>
              <a:t> </a:t>
            </a:r>
            <a:r>
              <a:rPr lang="el-GR" b="1" dirty="0">
                <a:solidFill>
                  <a:srgbClr val="F5CB17"/>
                </a:solidFill>
              </a:rPr>
              <a:t>,</a:t>
            </a:r>
            <a:r>
              <a:rPr lang="en-US" b="1" dirty="0">
                <a:solidFill>
                  <a:srgbClr val="F5CB17"/>
                </a:solidFill>
              </a:rPr>
              <a:t>1998)</a:t>
            </a:r>
            <a:endParaRPr lang="el-GR" b="1" dirty="0">
              <a:solidFill>
                <a:srgbClr val="F5CB17"/>
              </a:solidFill>
            </a:endParaRPr>
          </a:p>
        </p:txBody>
      </p:sp>
      <p:sp>
        <p:nvSpPr>
          <p:cNvPr id="4" name="Ορθογώνιο 3"/>
          <p:cNvSpPr/>
          <p:nvPr/>
        </p:nvSpPr>
        <p:spPr>
          <a:xfrm>
            <a:off x="1056631" y="3685716"/>
            <a:ext cx="7705232" cy="646331"/>
          </a:xfrm>
          <a:prstGeom prst="rect">
            <a:avLst/>
          </a:prstGeom>
        </p:spPr>
        <p:txBody>
          <a:bodyPr wrap="square">
            <a:spAutoFit/>
          </a:bodyPr>
          <a:lstStyle/>
          <a:p>
            <a:pPr marL="137160" lvl="0" algn="just" defTabSz="914400">
              <a:spcBef>
                <a:spcPct val="20000"/>
              </a:spcBef>
              <a:buClr>
                <a:schemeClr val="tx1">
                  <a:shade val="95000"/>
                </a:schemeClr>
              </a:buClr>
              <a:buSzPct val="65000"/>
              <a:defRPr/>
            </a:pPr>
            <a:r>
              <a:rPr lang="el-GR" b="1" dirty="0">
                <a:solidFill>
                  <a:schemeClr val="bg1"/>
                </a:solidFill>
              </a:rPr>
              <a:t>Μεγάλες δόσεις συμπληρώματος μπορεί να προκαλέσουν γαστρεντερικές ενοχλήσεις</a:t>
            </a:r>
            <a:endParaRPr lang="el-GR" b="1" dirty="0">
              <a:solidFill>
                <a:schemeClr val="bg1"/>
              </a:solidFill>
            </a:endParaRPr>
          </a:p>
        </p:txBody>
      </p:sp>
    </p:spTree>
    <p:extLst>
      <p:ext uri="{BB962C8B-B14F-4D97-AF65-F5344CB8AC3E}">
        <p14:creationId xmlns:p14="http://schemas.microsoft.com/office/powerpoint/2010/main" val="35944545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498"/>
          <a:stretch/>
        </p:blipFill>
        <p:spPr bwMode="auto">
          <a:xfrm>
            <a:off x="-28660" y="1176482"/>
            <a:ext cx="3890976" cy="388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5012" y="26823"/>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Ινοσύνη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3831933"/>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1904470"/>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28545" y="4731878"/>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1" name="1 - Τίτλος"/>
          <p:cNvSpPr txBox="1">
            <a:spLocks/>
          </p:cNvSpPr>
          <p:nvPr/>
        </p:nvSpPr>
        <p:spPr>
          <a:xfrm>
            <a:off x="2838730"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grpSp>
        <p:nvGrpSpPr>
          <p:cNvPr id="60" name="Group 64"/>
          <p:cNvGrpSpPr/>
          <p:nvPr/>
        </p:nvGrpSpPr>
        <p:grpSpPr>
          <a:xfrm>
            <a:off x="421983" y="2473137"/>
            <a:ext cx="249200" cy="221946"/>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3" name="Group 19"/>
          <p:cNvGrpSpPr/>
          <p:nvPr/>
        </p:nvGrpSpPr>
        <p:grpSpPr>
          <a:xfrm>
            <a:off x="-15941" y="3324890"/>
            <a:ext cx="9179376" cy="458758"/>
            <a:chOff x="3179791" y="-679158"/>
            <a:chExt cx="7913950" cy="1329397"/>
          </a:xfrm>
        </p:grpSpPr>
        <p:sp>
          <p:nvSpPr>
            <p:cNvPr id="55"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1 - Τίτλος"/>
          <p:cNvSpPr txBox="1">
            <a:spLocks/>
          </p:cNvSpPr>
          <p:nvPr/>
        </p:nvSpPr>
        <p:spPr>
          <a:xfrm>
            <a:off x="2963834" y="3212488"/>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sp>
        <p:nvSpPr>
          <p:cNvPr id="2" name="Ορθογώνιο 1"/>
          <p:cNvSpPr/>
          <p:nvPr/>
        </p:nvSpPr>
        <p:spPr>
          <a:xfrm>
            <a:off x="652991" y="1831976"/>
            <a:ext cx="8122519" cy="1754326"/>
          </a:xfrm>
          <a:prstGeom prst="rect">
            <a:avLst/>
          </a:prstGeom>
        </p:spPr>
        <p:txBody>
          <a:bodyPr wrap="square">
            <a:spAutoFit/>
          </a:bodyPr>
          <a:lstStyle/>
          <a:p>
            <a:pPr algn="just"/>
            <a:r>
              <a:rPr lang="el-GR" b="1" dirty="0">
                <a:solidFill>
                  <a:schemeClr val="bg1"/>
                </a:solidFill>
              </a:rPr>
              <a:t>Μη απαραίτητο θρεπτικό συστατικό </a:t>
            </a:r>
          </a:p>
          <a:p>
            <a:pPr algn="just"/>
            <a:endParaRPr lang="el-GR" b="1" dirty="0">
              <a:solidFill>
                <a:schemeClr val="bg1"/>
              </a:solidFill>
            </a:endParaRPr>
          </a:p>
          <a:p>
            <a:pPr algn="just"/>
            <a:r>
              <a:rPr lang="el-GR" b="1" dirty="0">
                <a:solidFill>
                  <a:schemeClr val="bg1"/>
                </a:solidFill>
              </a:rPr>
              <a:t>Διαιτητικές πηγές :ζύμη , οργανικά </a:t>
            </a:r>
            <a:r>
              <a:rPr lang="el-GR" b="1" dirty="0" smtClean="0">
                <a:solidFill>
                  <a:schemeClr val="bg1"/>
                </a:solidFill>
              </a:rPr>
              <a:t>κρέατα</a:t>
            </a:r>
            <a:endParaRPr lang="el-GR" b="1" dirty="0">
              <a:solidFill>
                <a:schemeClr val="bg1"/>
              </a:solidFill>
            </a:endParaRPr>
          </a:p>
          <a:p>
            <a:pPr algn="just">
              <a:buNone/>
            </a:pPr>
            <a:endParaRPr lang="el-GR" b="1" dirty="0">
              <a:solidFill>
                <a:schemeClr val="bg1"/>
              </a:solidFill>
            </a:endParaRPr>
          </a:p>
          <a:p>
            <a:pPr algn="just"/>
            <a:r>
              <a:rPr lang="el-GR" b="1" dirty="0">
                <a:solidFill>
                  <a:schemeClr val="bg1"/>
                </a:solidFill>
              </a:rPr>
              <a:t>Η συνιστώμενη ημερήσια δόση ανέρχεται στις 5000 έως 10000 </a:t>
            </a:r>
            <a:r>
              <a:rPr lang="en-US" b="1" dirty="0">
                <a:solidFill>
                  <a:schemeClr val="bg1"/>
                </a:solidFill>
              </a:rPr>
              <a:t>mg/</a:t>
            </a:r>
            <a:r>
              <a:rPr lang="el-GR" b="1" dirty="0">
                <a:solidFill>
                  <a:schemeClr val="bg1"/>
                </a:solidFill>
              </a:rPr>
              <a:t>ημέρα</a:t>
            </a:r>
          </a:p>
          <a:p>
            <a:pPr algn="just">
              <a:buNone/>
            </a:pPr>
            <a:endParaRPr lang="el-GR" b="1" dirty="0">
              <a:solidFill>
                <a:schemeClr val="bg1"/>
              </a:solidFill>
            </a:endParaRPr>
          </a:p>
        </p:txBody>
      </p:sp>
      <p:grpSp>
        <p:nvGrpSpPr>
          <p:cNvPr id="39" name="Group 64"/>
          <p:cNvGrpSpPr/>
          <p:nvPr/>
        </p:nvGrpSpPr>
        <p:grpSpPr>
          <a:xfrm>
            <a:off x="410242" y="2996137"/>
            <a:ext cx="249200" cy="221946"/>
            <a:chOff x="-592330" y="2994622"/>
            <a:chExt cx="317878" cy="317878"/>
          </a:xfrm>
        </p:grpSpPr>
        <p:sp>
          <p:nvSpPr>
            <p:cNvPr id="40"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623905" y="3790274"/>
            <a:ext cx="8520095" cy="1200329"/>
          </a:xfrm>
          <a:prstGeom prst="rect">
            <a:avLst/>
          </a:prstGeom>
        </p:spPr>
        <p:txBody>
          <a:bodyPr wrap="square">
            <a:spAutoFit/>
          </a:bodyPr>
          <a:lstStyle/>
          <a:p>
            <a:pPr algn="just"/>
            <a:r>
              <a:rPr lang="el-GR" b="1" dirty="0">
                <a:solidFill>
                  <a:schemeClr val="bg1"/>
                </a:solidFill>
              </a:rPr>
              <a:t>Μπορεί να προκαλέσει  ↑</a:t>
            </a:r>
            <a:r>
              <a:rPr lang="en-US" b="1" dirty="0">
                <a:solidFill>
                  <a:schemeClr val="bg1"/>
                </a:solidFill>
              </a:rPr>
              <a:t> </a:t>
            </a:r>
            <a:r>
              <a:rPr lang="el-GR" b="1" dirty="0">
                <a:solidFill>
                  <a:schemeClr val="bg1"/>
                </a:solidFill>
              </a:rPr>
              <a:t> του περιεχομένου σε </a:t>
            </a:r>
            <a:r>
              <a:rPr lang="en-US" b="1" dirty="0" smtClean="0">
                <a:solidFill>
                  <a:schemeClr val="bg1"/>
                </a:solidFill>
              </a:rPr>
              <a:t>ATP</a:t>
            </a:r>
            <a:endParaRPr lang="el-GR" b="1" dirty="0">
              <a:solidFill>
                <a:schemeClr val="bg1"/>
              </a:solidFill>
            </a:endParaRPr>
          </a:p>
          <a:p>
            <a:pPr algn="just"/>
            <a:r>
              <a:rPr lang="el-GR" b="1" dirty="0">
                <a:solidFill>
                  <a:schemeClr val="bg1"/>
                </a:solidFill>
              </a:rPr>
              <a:t>Ενίσχυση των επιπέδων της </a:t>
            </a:r>
            <a:r>
              <a:rPr lang="el-GR" b="1" dirty="0" err="1">
                <a:solidFill>
                  <a:schemeClr val="bg1"/>
                </a:solidFill>
              </a:rPr>
              <a:t>διφωσφορικής</a:t>
            </a:r>
            <a:r>
              <a:rPr lang="el-GR" b="1" dirty="0">
                <a:solidFill>
                  <a:schemeClr val="bg1"/>
                </a:solidFill>
              </a:rPr>
              <a:t> </a:t>
            </a:r>
            <a:r>
              <a:rPr lang="el-GR" b="1" dirty="0" err="1">
                <a:solidFill>
                  <a:schemeClr val="bg1"/>
                </a:solidFill>
              </a:rPr>
              <a:t>γλυκεράσης</a:t>
            </a:r>
            <a:r>
              <a:rPr lang="el-GR" b="1" dirty="0">
                <a:solidFill>
                  <a:schemeClr val="bg1"/>
                </a:solidFill>
              </a:rPr>
              <a:t> στα ερυθρά αιμοσφαίρια → ↑ της απελευθέρωσης οξυγόνου στους μυς</a:t>
            </a:r>
            <a:r>
              <a:rPr lang="el-GR" b="1" dirty="0" smtClean="0">
                <a:solidFill>
                  <a:schemeClr val="bg1"/>
                </a:solidFill>
              </a:rPr>
              <a:t>.</a:t>
            </a:r>
            <a:endParaRPr lang="el-GR" b="1" dirty="0">
              <a:solidFill>
                <a:schemeClr val="bg1"/>
              </a:solidFill>
            </a:endParaRPr>
          </a:p>
          <a:p>
            <a:pPr algn="just"/>
            <a:r>
              <a:rPr lang="el-GR" b="1" dirty="0">
                <a:solidFill>
                  <a:schemeClr val="bg1"/>
                </a:solidFill>
              </a:rPr>
              <a:t> Αγγειοδιασταλτική δράση και αντιοξειδωτικές ιδιότητες</a:t>
            </a:r>
            <a:endParaRPr lang="el-GR" b="1" dirty="0">
              <a:solidFill>
                <a:schemeClr val="bg1"/>
              </a:solidFill>
            </a:endParaRPr>
          </a:p>
        </p:txBody>
      </p:sp>
      <p:grpSp>
        <p:nvGrpSpPr>
          <p:cNvPr id="45" name="Group 64"/>
          <p:cNvGrpSpPr/>
          <p:nvPr/>
        </p:nvGrpSpPr>
        <p:grpSpPr>
          <a:xfrm>
            <a:off x="430817" y="4174582"/>
            <a:ext cx="249200" cy="221946"/>
            <a:chOff x="-592330" y="2994622"/>
            <a:chExt cx="317878" cy="317878"/>
          </a:xfrm>
        </p:grpSpPr>
        <p:sp>
          <p:nvSpPr>
            <p:cNvPr id="46"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8" name="Group 64"/>
          <p:cNvGrpSpPr/>
          <p:nvPr/>
        </p:nvGrpSpPr>
        <p:grpSpPr>
          <a:xfrm>
            <a:off x="430817" y="3847030"/>
            <a:ext cx="249200" cy="221946"/>
            <a:chOff x="-592330" y="2994622"/>
            <a:chExt cx="317878" cy="317878"/>
          </a:xfrm>
        </p:grpSpPr>
        <p:sp>
          <p:nvSpPr>
            <p:cNvPr id="4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7313859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498"/>
          <a:stretch/>
        </p:blipFill>
        <p:spPr bwMode="auto">
          <a:xfrm>
            <a:off x="-28660" y="1176482"/>
            <a:ext cx="3890976" cy="388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5012" y="26823"/>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l-GR" sz="2400" b="1" dirty="0" err="1" smtClean="0">
                <a:solidFill>
                  <a:schemeClr val="bg1"/>
                </a:solidFill>
                <a:latin typeface="Century Gothic" charset="0"/>
                <a:ea typeface="Century Gothic" charset="0"/>
                <a:cs typeface="Century Gothic" charset="0"/>
              </a:rPr>
              <a:t>Ινοσύνη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3586269"/>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02714"/>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1822582"/>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28545" y="4486214"/>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1" name="1 - Τίτλος"/>
          <p:cNvSpPr txBox="1">
            <a:spLocks/>
          </p:cNvSpPr>
          <p:nvPr/>
        </p:nvSpPr>
        <p:spPr>
          <a:xfrm>
            <a:off x="2838730" y="1217608"/>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grpSp>
        <p:nvGrpSpPr>
          <p:cNvPr id="60" name="Group 64"/>
          <p:cNvGrpSpPr/>
          <p:nvPr/>
        </p:nvGrpSpPr>
        <p:grpSpPr>
          <a:xfrm>
            <a:off x="421983" y="2159233"/>
            <a:ext cx="249200" cy="221946"/>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3" name="Group 19"/>
          <p:cNvGrpSpPr/>
          <p:nvPr/>
        </p:nvGrpSpPr>
        <p:grpSpPr>
          <a:xfrm>
            <a:off x="-15941" y="3788922"/>
            <a:ext cx="9179376" cy="458758"/>
            <a:chOff x="3179791" y="-679158"/>
            <a:chExt cx="7913950" cy="1329397"/>
          </a:xfrm>
        </p:grpSpPr>
        <p:sp>
          <p:nvSpPr>
            <p:cNvPr id="55"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1 - Τίτλος"/>
          <p:cNvSpPr txBox="1">
            <a:spLocks/>
          </p:cNvSpPr>
          <p:nvPr/>
        </p:nvSpPr>
        <p:spPr>
          <a:xfrm>
            <a:off x="2963834" y="3703816"/>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Ανησυχίες Χρήση</a:t>
            </a:r>
            <a:endParaRPr lang="el-GR" sz="2400" b="1" dirty="0">
              <a:solidFill>
                <a:schemeClr val="bg1"/>
              </a:solidFill>
              <a:latin typeface="Century Gothic" charset="0"/>
              <a:ea typeface="Century Gothic" charset="0"/>
              <a:cs typeface="Century Gothic" charset="0"/>
            </a:endParaRPr>
          </a:p>
        </p:txBody>
      </p:sp>
      <p:grpSp>
        <p:nvGrpSpPr>
          <p:cNvPr id="39" name="Group 64"/>
          <p:cNvGrpSpPr/>
          <p:nvPr/>
        </p:nvGrpSpPr>
        <p:grpSpPr>
          <a:xfrm>
            <a:off x="410242" y="2682233"/>
            <a:ext cx="249200" cy="221946"/>
            <a:chOff x="-592330" y="2994622"/>
            <a:chExt cx="317878" cy="317878"/>
          </a:xfrm>
        </p:grpSpPr>
        <p:sp>
          <p:nvSpPr>
            <p:cNvPr id="40"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5" name="Group 64"/>
          <p:cNvGrpSpPr/>
          <p:nvPr/>
        </p:nvGrpSpPr>
        <p:grpSpPr>
          <a:xfrm>
            <a:off x="412476" y="3233682"/>
            <a:ext cx="249200" cy="221946"/>
            <a:chOff x="-592330" y="2994622"/>
            <a:chExt cx="317878" cy="317878"/>
          </a:xfrm>
        </p:grpSpPr>
        <p:sp>
          <p:nvSpPr>
            <p:cNvPr id="46"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 name="Ορθογώνιο 3"/>
          <p:cNvSpPr/>
          <p:nvPr/>
        </p:nvSpPr>
        <p:spPr>
          <a:xfrm>
            <a:off x="757554" y="1767576"/>
            <a:ext cx="8376313" cy="2031325"/>
          </a:xfrm>
          <a:prstGeom prst="rect">
            <a:avLst/>
          </a:prstGeom>
        </p:spPr>
        <p:txBody>
          <a:bodyPr wrap="square">
            <a:spAutoFit/>
          </a:bodyPr>
          <a:lstStyle/>
          <a:p>
            <a:pPr algn="just"/>
            <a:r>
              <a:rPr lang="el-GR" b="1" dirty="0">
                <a:solidFill>
                  <a:schemeClr val="bg1"/>
                </a:solidFill>
              </a:rPr>
              <a:t>Συμπτώματα ευερεθιστότητας και κορεσμού σε αθλητές (</a:t>
            </a:r>
            <a:r>
              <a:rPr lang="en-US" b="1" dirty="0" err="1">
                <a:solidFill>
                  <a:schemeClr val="bg1"/>
                </a:solidFill>
              </a:rPr>
              <a:t>Colgan</a:t>
            </a:r>
            <a:r>
              <a:rPr lang="en-US" b="1" dirty="0">
                <a:solidFill>
                  <a:schemeClr val="bg1"/>
                </a:solidFill>
              </a:rPr>
              <a:t>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1988</a:t>
            </a:r>
            <a:r>
              <a:rPr lang="en-US" b="1" dirty="0" smtClean="0">
                <a:solidFill>
                  <a:schemeClr val="bg1"/>
                </a:solidFill>
              </a:rPr>
              <a:t>)</a:t>
            </a:r>
            <a:endParaRPr lang="en-US" b="1" dirty="0">
              <a:solidFill>
                <a:schemeClr val="bg1"/>
              </a:solidFill>
            </a:endParaRPr>
          </a:p>
          <a:p>
            <a:pPr algn="just"/>
            <a:r>
              <a:rPr lang="el-GR" b="1" dirty="0">
                <a:solidFill>
                  <a:schemeClr val="bg1"/>
                </a:solidFill>
              </a:rPr>
              <a:t>Αποτυχία στην απόδειξη μεταβολικών αλλαγών ή οφελών στην απόδοση (</a:t>
            </a:r>
            <a:r>
              <a:rPr lang="en-US" b="1" dirty="0" err="1">
                <a:solidFill>
                  <a:schemeClr val="bg1"/>
                </a:solidFill>
              </a:rPr>
              <a:t>McNaughton,Dalton,and</a:t>
            </a:r>
            <a:r>
              <a:rPr lang="en-US" b="1" dirty="0">
                <a:solidFill>
                  <a:schemeClr val="bg1"/>
                </a:solidFill>
              </a:rPr>
              <a:t> Tarn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1999</a:t>
            </a:r>
            <a:r>
              <a:rPr lang="el-GR" b="1" dirty="0">
                <a:solidFill>
                  <a:schemeClr val="bg1"/>
                </a:solidFill>
              </a:rPr>
              <a:t>,</a:t>
            </a:r>
            <a:r>
              <a:rPr lang="en-US" b="1" dirty="0">
                <a:solidFill>
                  <a:schemeClr val="bg1"/>
                </a:solidFill>
              </a:rPr>
              <a:t>Starling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1996</a:t>
            </a:r>
            <a:r>
              <a:rPr lang="el-GR" b="1" dirty="0">
                <a:solidFill>
                  <a:schemeClr val="bg1"/>
                </a:solidFill>
              </a:rPr>
              <a:t>,</a:t>
            </a:r>
            <a:r>
              <a:rPr lang="en-US" b="1" dirty="0">
                <a:solidFill>
                  <a:schemeClr val="bg1"/>
                </a:solidFill>
              </a:rPr>
              <a:t>Williams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1990</a:t>
            </a:r>
            <a:r>
              <a:rPr lang="en-US" b="1" dirty="0" smtClean="0">
                <a:solidFill>
                  <a:schemeClr val="bg1"/>
                </a:solidFill>
              </a:rPr>
              <a:t>)</a:t>
            </a:r>
            <a:endParaRPr lang="el-GR" b="1" dirty="0">
              <a:solidFill>
                <a:schemeClr val="bg1"/>
              </a:solidFill>
            </a:endParaRPr>
          </a:p>
          <a:p>
            <a:pPr algn="just"/>
            <a:r>
              <a:rPr lang="el-GR" b="1" dirty="0">
                <a:solidFill>
                  <a:schemeClr val="bg1"/>
                </a:solidFill>
              </a:rPr>
              <a:t>Μπορεί να επηρεάσουν αρνητικά την απόδοση σε υψηλής έντασης άσκηση(</a:t>
            </a:r>
            <a:r>
              <a:rPr lang="en-US" b="1" dirty="0">
                <a:solidFill>
                  <a:schemeClr val="bg1"/>
                </a:solidFill>
              </a:rPr>
              <a:t>Starling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1996,Williams </a:t>
            </a:r>
            <a:r>
              <a:rPr lang="en-US" b="1" i="1" dirty="0">
                <a:solidFill>
                  <a:schemeClr val="bg1"/>
                </a:solidFill>
              </a:rPr>
              <a:t>et al.</a:t>
            </a:r>
            <a:r>
              <a:rPr lang="el-GR" b="1" i="1" dirty="0">
                <a:solidFill>
                  <a:schemeClr val="bg1"/>
                </a:solidFill>
              </a:rPr>
              <a:t>,</a:t>
            </a:r>
            <a:r>
              <a:rPr lang="en-US" b="1" i="1" dirty="0">
                <a:solidFill>
                  <a:schemeClr val="bg1"/>
                </a:solidFill>
              </a:rPr>
              <a:t> </a:t>
            </a:r>
            <a:r>
              <a:rPr lang="en-US" b="1" dirty="0">
                <a:solidFill>
                  <a:schemeClr val="bg1"/>
                </a:solidFill>
              </a:rPr>
              <a:t>1990</a:t>
            </a:r>
            <a:r>
              <a:rPr lang="en-US" b="1" dirty="0" smtClean="0">
                <a:solidFill>
                  <a:schemeClr val="bg1"/>
                </a:solidFill>
              </a:rPr>
              <a:t>)</a:t>
            </a:r>
            <a:endParaRPr lang="el-GR" b="1" dirty="0" smtClean="0">
              <a:solidFill>
                <a:schemeClr val="bg1"/>
              </a:solidFill>
            </a:endParaRPr>
          </a:p>
          <a:p>
            <a:pPr algn="just"/>
            <a:r>
              <a:rPr lang="el-GR" b="1" dirty="0">
                <a:solidFill>
                  <a:schemeClr val="bg1"/>
                </a:solidFill>
              </a:rPr>
              <a:t>Ένα άλλος μηχανισμός που μπορεί να ↓ την απόδοση είναι η ↑</a:t>
            </a:r>
            <a:r>
              <a:rPr lang="en-US" b="1" dirty="0">
                <a:solidFill>
                  <a:schemeClr val="bg1"/>
                </a:solidFill>
              </a:rPr>
              <a:t> </a:t>
            </a:r>
            <a:r>
              <a:rPr lang="el-GR" b="1" dirty="0">
                <a:solidFill>
                  <a:schemeClr val="bg1"/>
                </a:solidFill>
              </a:rPr>
              <a:t>του ουρικού οξέος ένα </a:t>
            </a:r>
            <a:r>
              <a:rPr lang="el-GR" b="1" dirty="0" err="1">
                <a:solidFill>
                  <a:schemeClr val="bg1"/>
                </a:solidFill>
              </a:rPr>
              <a:t>προιόν</a:t>
            </a:r>
            <a:r>
              <a:rPr lang="el-GR" b="1" dirty="0">
                <a:solidFill>
                  <a:schemeClr val="bg1"/>
                </a:solidFill>
              </a:rPr>
              <a:t> της υποβάθμισης της </a:t>
            </a:r>
            <a:r>
              <a:rPr lang="el-GR" b="1" dirty="0" err="1">
                <a:solidFill>
                  <a:schemeClr val="bg1"/>
                </a:solidFill>
              </a:rPr>
              <a:t>ινοσίνης</a:t>
            </a:r>
            <a:r>
              <a:rPr lang="el-GR" dirty="0" smtClean="0"/>
              <a:t>.</a:t>
            </a:r>
            <a:endParaRPr lang="el-GR" dirty="0"/>
          </a:p>
        </p:txBody>
      </p:sp>
      <p:sp>
        <p:nvSpPr>
          <p:cNvPr id="5" name="Ορθογώνιο 4"/>
          <p:cNvSpPr/>
          <p:nvPr/>
        </p:nvSpPr>
        <p:spPr>
          <a:xfrm>
            <a:off x="668753" y="4373097"/>
            <a:ext cx="8420658" cy="646331"/>
          </a:xfrm>
          <a:prstGeom prst="rect">
            <a:avLst/>
          </a:prstGeom>
        </p:spPr>
        <p:txBody>
          <a:bodyPr wrap="square">
            <a:spAutoFit/>
          </a:bodyPr>
          <a:lstStyle/>
          <a:p>
            <a:pPr marL="137160" lvl="0" algn="just" defTabSz="914400">
              <a:spcBef>
                <a:spcPct val="20000"/>
              </a:spcBef>
              <a:buClr>
                <a:schemeClr val="tx1">
                  <a:shade val="95000"/>
                </a:schemeClr>
              </a:buClr>
              <a:buSzPct val="65000"/>
              <a:defRPr/>
            </a:pPr>
            <a:r>
              <a:rPr lang="el-GR" b="1" dirty="0">
                <a:solidFill>
                  <a:schemeClr val="bg1"/>
                </a:solidFill>
              </a:rPr>
              <a:t>Η χρόνια χρήση μπορεί να προκαλέσει προβλήματα υγείας όπως η αρθρίτιδα , λόγω των επιπέδων ουρικού οξέος.</a:t>
            </a:r>
            <a:endParaRPr lang="el-GR" b="1" dirty="0">
              <a:solidFill>
                <a:schemeClr val="bg1"/>
              </a:solidFill>
            </a:endParaRPr>
          </a:p>
        </p:txBody>
      </p:sp>
    </p:spTree>
    <p:extLst>
      <p:ext uri="{BB962C8B-B14F-4D97-AF65-F5344CB8AC3E}">
        <p14:creationId xmlns:p14="http://schemas.microsoft.com/office/powerpoint/2010/main" val="5521054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6870" y="1132933"/>
            <a:ext cx="4260380" cy="396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8213" y="32996"/>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n-US" sz="2400" b="1" dirty="0" smtClean="0">
                <a:solidFill>
                  <a:schemeClr val="bg1"/>
                </a:solidFill>
                <a:latin typeface="Century Gothic" charset="0"/>
                <a:ea typeface="Century Gothic" charset="0"/>
                <a:cs typeface="Century Gothic" charset="0"/>
              </a:rPr>
              <a:t>L-</a:t>
            </a:r>
            <a:r>
              <a:rPr lang="el-GR" sz="2400" b="1" dirty="0" err="1" smtClean="0">
                <a:solidFill>
                  <a:schemeClr val="bg1"/>
                </a:solidFill>
                <a:latin typeface="Century Gothic" charset="0"/>
                <a:ea typeface="Century Gothic" charset="0"/>
                <a:cs typeface="Century Gothic" charset="0"/>
              </a:rPr>
              <a:t>Καρνιτίνη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3831933"/>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1904470"/>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28545" y="4731878"/>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1" name="1 - Τίτλος"/>
          <p:cNvSpPr txBox="1">
            <a:spLocks/>
          </p:cNvSpPr>
          <p:nvPr/>
        </p:nvSpPr>
        <p:spPr>
          <a:xfrm>
            <a:off x="2838730"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Γενικά Στοιχεία</a:t>
            </a:r>
            <a:endParaRPr lang="el-GR" sz="2400" b="1" dirty="0">
              <a:solidFill>
                <a:schemeClr val="bg1"/>
              </a:solidFill>
              <a:latin typeface="Century Gothic" charset="0"/>
              <a:ea typeface="Century Gothic" charset="0"/>
              <a:cs typeface="Century Gothic" charset="0"/>
            </a:endParaRPr>
          </a:p>
        </p:txBody>
      </p:sp>
      <p:grpSp>
        <p:nvGrpSpPr>
          <p:cNvPr id="60" name="Group 64"/>
          <p:cNvGrpSpPr/>
          <p:nvPr/>
        </p:nvGrpSpPr>
        <p:grpSpPr>
          <a:xfrm>
            <a:off x="421983" y="2336657"/>
            <a:ext cx="249200" cy="221946"/>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9" name="Group 64"/>
          <p:cNvGrpSpPr/>
          <p:nvPr/>
        </p:nvGrpSpPr>
        <p:grpSpPr>
          <a:xfrm>
            <a:off x="410242" y="2791417"/>
            <a:ext cx="249200" cy="221946"/>
            <a:chOff x="-592330" y="2994622"/>
            <a:chExt cx="317878" cy="317878"/>
          </a:xfrm>
        </p:grpSpPr>
        <p:sp>
          <p:nvSpPr>
            <p:cNvPr id="40"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5" name="Group 64"/>
          <p:cNvGrpSpPr/>
          <p:nvPr/>
        </p:nvGrpSpPr>
        <p:grpSpPr>
          <a:xfrm>
            <a:off x="417169" y="3901622"/>
            <a:ext cx="249200" cy="221946"/>
            <a:chOff x="-592330" y="2994622"/>
            <a:chExt cx="317878" cy="317878"/>
          </a:xfrm>
        </p:grpSpPr>
        <p:sp>
          <p:nvSpPr>
            <p:cNvPr id="46"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48" name="Group 64"/>
          <p:cNvGrpSpPr/>
          <p:nvPr/>
        </p:nvGrpSpPr>
        <p:grpSpPr>
          <a:xfrm>
            <a:off x="430817" y="3328406"/>
            <a:ext cx="249200" cy="221946"/>
            <a:chOff x="-592330" y="2994622"/>
            <a:chExt cx="317878" cy="317878"/>
          </a:xfrm>
        </p:grpSpPr>
        <p:sp>
          <p:nvSpPr>
            <p:cNvPr id="49"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 name="Ορθογώνιο 3"/>
          <p:cNvSpPr/>
          <p:nvPr/>
        </p:nvSpPr>
        <p:spPr>
          <a:xfrm>
            <a:off x="659441" y="1811888"/>
            <a:ext cx="8474426" cy="3293209"/>
          </a:xfrm>
          <a:prstGeom prst="rect">
            <a:avLst/>
          </a:prstGeom>
        </p:spPr>
        <p:txBody>
          <a:bodyPr wrap="square">
            <a:spAutoFit/>
          </a:bodyPr>
          <a:lstStyle/>
          <a:p>
            <a:pPr algn="just"/>
            <a:r>
              <a:rPr lang="el-GR" sz="1600" b="1" dirty="0">
                <a:solidFill>
                  <a:schemeClr val="bg1"/>
                </a:solidFill>
              </a:rPr>
              <a:t>Μη απαραίτητο θρεπτικό συστατικό </a:t>
            </a:r>
          </a:p>
          <a:p>
            <a:pPr algn="just"/>
            <a:endParaRPr lang="el-GR" sz="1600" b="1" dirty="0">
              <a:solidFill>
                <a:schemeClr val="bg1"/>
              </a:solidFill>
            </a:endParaRPr>
          </a:p>
          <a:p>
            <a:pPr algn="just"/>
            <a:r>
              <a:rPr lang="el-GR" sz="1600" b="1" dirty="0">
                <a:solidFill>
                  <a:schemeClr val="bg1"/>
                </a:solidFill>
              </a:rPr>
              <a:t> παράγεται στο συκώτι και στα νεφρά από πρόδρομα  αμινοξέα.</a:t>
            </a:r>
          </a:p>
          <a:p>
            <a:pPr algn="just"/>
            <a:endParaRPr lang="el-GR" sz="1600" b="1" dirty="0">
              <a:solidFill>
                <a:schemeClr val="bg1"/>
              </a:solidFill>
            </a:endParaRPr>
          </a:p>
          <a:p>
            <a:pPr algn="just"/>
            <a:r>
              <a:rPr lang="el-GR" sz="1600" b="1" dirty="0">
                <a:solidFill>
                  <a:schemeClr val="bg1"/>
                </a:solidFill>
              </a:rPr>
              <a:t>Συντίθεται από τον άνθρωπο και </a:t>
            </a:r>
            <a:r>
              <a:rPr lang="el-GR" sz="1600" b="1" dirty="0" err="1">
                <a:solidFill>
                  <a:schemeClr val="bg1"/>
                </a:solidFill>
              </a:rPr>
              <a:t>αποθήκευεται</a:t>
            </a:r>
            <a:r>
              <a:rPr lang="el-GR" sz="1600" b="1" dirty="0">
                <a:solidFill>
                  <a:schemeClr val="bg1"/>
                </a:solidFill>
              </a:rPr>
              <a:t> κυρίως στους καρδιακούς και σκελετικούς μυς.</a:t>
            </a:r>
          </a:p>
          <a:p>
            <a:pPr algn="just"/>
            <a:endParaRPr lang="el-GR" sz="1600" b="1" dirty="0">
              <a:solidFill>
                <a:schemeClr val="bg1"/>
              </a:solidFill>
            </a:endParaRPr>
          </a:p>
          <a:p>
            <a:pPr algn="just"/>
            <a:r>
              <a:rPr lang="el-GR" sz="1600" b="1" dirty="0">
                <a:solidFill>
                  <a:schemeClr val="bg1"/>
                </a:solidFill>
              </a:rPr>
              <a:t>Βιολογικός ρόλος : μεταβολισμός </a:t>
            </a:r>
            <a:r>
              <a:rPr lang="el-GR" sz="1600" b="1" dirty="0" err="1">
                <a:solidFill>
                  <a:schemeClr val="bg1"/>
                </a:solidFill>
              </a:rPr>
              <a:t>υδατ</a:t>
            </a:r>
            <a:r>
              <a:rPr lang="el-GR" sz="1600" b="1" dirty="0">
                <a:solidFill>
                  <a:schemeClr val="bg1"/>
                </a:solidFill>
              </a:rPr>
              <a:t>/</a:t>
            </a:r>
            <a:r>
              <a:rPr lang="el-GR" sz="1600" b="1" dirty="0" err="1">
                <a:solidFill>
                  <a:schemeClr val="bg1"/>
                </a:solidFill>
              </a:rPr>
              <a:t>κων</a:t>
            </a:r>
            <a:r>
              <a:rPr lang="el-GR" sz="1600" b="1" dirty="0">
                <a:solidFill>
                  <a:schemeClr val="bg1"/>
                </a:solidFill>
              </a:rPr>
              <a:t> και </a:t>
            </a:r>
            <a:r>
              <a:rPr lang="el-GR" sz="1600" b="1" dirty="0" smtClean="0">
                <a:solidFill>
                  <a:schemeClr val="bg1"/>
                </a:solidFill>
              </a:rPr>
              <a:t>λιπών</a:t>
            </a:r>
          </a:p>
          <a:p>
            <a:pPr algn="just"/>
            <a:endParaRPr lang="el-GR" sz="1600" b="1" dirty="0" smtClean="0">
              <a:solidFill>
                <a:schemeClr val="bg1"/>
              </a:solidFill>
            </a:endParaRPr>
          </a:p>
          <a:p>
            <a:pPr algn="just"/>
            <a:r>
              <a:rPr lang="el-GR" sz="1600" b="1" dirty="0" smtClean="0">
                <a:solidFill>
                  <a:schemeClr val="bg1"/>
                </a:solidFill>
              </a:rPr>
              <a:t>Συστατικό </a:t>
            </a:r>
            <a:r>
              <a:rPr lang="el-GR" sz="1600" b="1" dirty="0">
                <a:solidFill>
                  <a:schemeClr val="bg1"/>
                </a:solidFill>
              </a:rPr>
              <a:t>των ενζύμων που συμμετέχουν στην μεταφορά των λιπαρών οξέων μακράς αλύσου διαμέσου της </a:t>
            </a:r>
            <a:r>
              <a:rPr lang="el-GR" sz="1600" b="1" dirty="0" err="1">
                <a:solidFill>
                  <a:schemeClr val="bg1"/>
                </a:solidFill>
              </a:rPr>
              <a:t>μιτοχονδριακής</a:t>
            </a:r>
            <a:r>
              <a:rPr lang="el-GR" sz="1600" b="1" dirty="0">
                <a:solidFill>
                  <a:schemeClr val="bg1"/>
                </a:solidFill>
              </a:rPr>
              <a:t> μεμβράνης στο χώρο οξείδωσης τους.</a:t>
            </a:r>
          </a:p>
          <a:p>
            <a:pPr algn="just">
              <a:buFont typeface="Wingdings" pitchFamily="2" charset="2"/>
              <a:buChar char="Ø"/>
            </a:pPr>
            <a:endParaRPr lang="el-GR" sz="1600" b="1" dirty="0">
              <a:solidFill>
                <a:schemeClr val="bg1"/>
              </a:solidFill>
            </a:endParaRPr>
          </a:p>
          <a:p>
            <a:pPr algn="just"/>
            <a:r>
              <a:rPr lang="el-GR" sz="1600" b="1" dirty="0">
                <a:solidFill>
                  <a:schemeClr val="bg1"/>
                </a:solidFill>
              </a:rPr>
              <a:t>Βοηθάει στη διατήρηση της διαθεσιμότητας</a:t>
            </a:r>
            <a:r>
              <a:rPr lang="en-US" sz="1600" b="1" dirty="0">
                <a:solidFill>
                  <a:schemeClr val="bg1"/>
                </a:solidFill>
              </a:rPr>
              <a:t> </a:t>
            </a:r>
            <a:r>
              <a:rPr lang="el-GR" sz="1600" b="1" dirty="0">
                <a:solidFill>
                  <a:schemeClr val="bg1"/>
                </a:solidFill>
              </a:rPr>
              <a:t>του </a:t>
            </a:r>
            <a:r>
              <a:rPr lang="en-US" sz="1600" b="1" dirty="0">
                <a:solidFill>
                  <a:schemeClr val="bg1"/>
                </a:solidFill>
              </a:rPr>
              <a:t>CoA</a:t>
            </a:r>
            <a:r>
              <a:rPr lang="el-GR" sz="1600" b="1" dirty="0">
                <a:solidFill>
                  <a:schemeClr val="bg1"/>
                </a:solidFill>
              </a:rPr>
              <a:t> και ↓ </a:t>
            </a:r>
            <a:r>
              <a:rPr lang="en-US" sz="1600" b="1" dirty="0">
                <a:solidFill>
                  <a:schemeClr val="bg1"/>
                </a:solidFill>
              </a:rPr>
              <a:t>Acetyl-CoA</a:t>
            </a:r>
            <a:r>
              <a:rPr lang="el-GR" sz="1600" b="1" dirty="0">
                <a:solidFill>
                  <a:schemeClr val="bg1"/>
                </a:solidFill>
              </a:rPr>
              <a:t>/</a:t>
            </a:r>
            <a:r>
              <a:rPr lang="en-US" sz="1600" b="1" dirty="0">
                <a:solidFill>
                  <a:schemeClr val="bg1"/>
                </a:solidFill>
              </a:rPr>
              <a:t>CoA</a:t>
            </a:r>
            <a:r>
              <a:rPr lang="el-GR" sz="1600" b="1" dirty="0">
                <a:solidFill>
                  <a:schemeClr val="bg1"/>
                </a:solidFill>
              </a:rPr>
              <a:t> μετά το τέλος της άσκησης</a:t>
            </a:r>
          </a:p>
        </p:txBody>
      </p:sp>
    </p:spTree>
    <p:extLst>
      <p:ext uri="{BB962C8B-B14F-4D97-AF65-F5344CB8AC3E}">
        <p14:creationId xmlns:p14="http://schemas.microsoft.com/office/powerpoint/2010/main" val="314469664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6870" y="1132933"/>
            <a:ext cx="4260380" cy="396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8213" y="32996"/>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n-US" sz="2400" b="1" dirty="0" smtClean="0">
                <a:solidFill>
                  <a:schemeClr val="bg1"/>
                </a:solidFill>
                <a:latin typeface="Century Gothic" charset="0"/>
                <a:ea typeface="Century Gothic" charset="0"/>
                <a:cs typeface="Century Gothic" charset="0"/>
              </a:rPr>
              <a:t>L-</a:t>
            </a:r>
            <a:r>
              <a:rPr lang="el-GR" sz="2400" b="1" dirty="0" err="1" smtClean="0">
                <a:solidFill>
                  <a:schemeClr val="bg1"/>
                </a:solidFill>
                <a:latin typeface="Century Gothic" charset="0"/>
                <a:ea typeface="Century Gothic" charset="0"/>
                <a:cs typeface="Century Gothic" charset="0"/>
              </a:rPr>
              <a:t>Καρνιτίνη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2270691"/>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1904470"/>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28545" y="3170636"/>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1" name="1 - Τίτλος"/>
          <p:cNvSpPr txBox="1">
            <a:spLocks/>
          </p:cNvSpPr>
          <p:nvPr/>
        </p:nvSpPr>
        <p:spPr>
          <a:xfrm>
            <a:off x="2838730"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Πιθανή Χρήση</a:t>
            </a:r>
            <a:endParaRPr lang="el-GR" sz="2400" b="1" dirty="0">
              <a:solidFill>
                <a:schemeClr val="bg1"/>
              </a:solidFill>
              <a:latin typeface="Century Gothic" charset="0"/>
              <a:ea typeface="Century Gothic" charset="0"/>
              <a:cs typeface="Century Gothic" charset="0"/>
            </a:endParaRPr>
          </a:p>
        </p:txBody>
      </p:sp>
      <p:grpSp>
        <p:nvGrpSpPr>
          <p:cNvPr id="60" name="Group 64"/>
          <p:cNvGrpSpPr/>
          <p:nvPr/>
        </p:nvGrpSpPr>
        <p:grpSpPr>
          <a:xfrm>
            <a:off x="421983" y="2473137"/>
            <a:ext cx="249200" cy="221946"/>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2" name="Ορθογώνιο 1"/>
          <p:cNvSpPr/>
          <p:nvPr/>
        </p:nvSpPr>
        <p:spPr>
          <a:xfrm>
            <a:off x="680017" y="1838657"/>
            <a:ext cx="8453849" cy="1754326"/>
          </a:xfrm>
          <a:prstGeom prst="rect">
            <a:avLst/>
          </a:prstGeom>
        </p:spPr>
        <p:txBody>
          <a:bodyPr wrap="square">
            <a:spAutoFit/>
          </a:bodyPr>
          <a:lstStyle/>
          <a:p>
            <a:pPr algn="just"/>
            <a:r>
              <a:rPr lang="el-GR" b="1" dirty="0">
                <a:solidFill>
                  <a:schemeClr val="bg1"/>
                </a:solidFill>
              </a:rPr>
              <a:t>Ενισχύουν την </a:t>
            </a:r>
            <a:r>
              <a:rPr lang="el-GR" b="1" dirty="0" err="1">
                <a:solidFill>
                  <a:schemeClr val="bg1"/>
                </a:solidFill>
              </a:rPr>
              <a:t>↓σωματικού</a:t>
            </a:r>
            <a:r>
              <a:rPr lang="el-GR" b="1" dirty="0">
                <a:solidFill>
                  <a:schemeClr val="bg1"/>
                </a:solidFill>
              </a:rPr>
              <a:t> λίπους</a:t>
            </a:r>
          </a:p>
          <a:p>
            <a:pPr algn="just"/>
            <a:endParaRPr lang="el-GR" b="1" dirty="0">
              <a:solidFill>
                <a:schemeClr val="bg1"/>
              </a:solidFill>
            </a:endParaRPr>
          </a:p>
          <a:p>
            <a:pPr algn="just"/>
            <a:r>
              <a:rPr lang="el-GR" b="1" dirty="0">
                <a:solidFill>
                  <a:schemeClr val="bg1"/>
                </a:solidFill>
              </a:rPr>
              <a:t>↑ την οξείδωση των λιπαρών οξέων κατά την άσκηση</a:t>
            </a:r>
          </a:p>
          <a:p>
            <a:pPr algn="just"/>
            <a:endParaRPr lang="el-GR" b="1" dirty="0">
              <a:solidFill>
                <a:schemeClr val="bg1"/>
              </a:solidFill>
            </a:endParaRPr>
          </a:p>
          <a:p>
            <a:pPr algn="just"/>
            <a:r>
              <a:rPr lang="el-GR" b="1" dirty="0">
                <a:solidFill>
                  <a:schemeClr val="bg1"/>
                </a:solidFill>
              </a:rPr>
              <a:t>Πιθανή ενίσχυση της ροής του κιτρικού κύκλου και της δραστηριότητας του ενζύμου </a:t>
            </a:r>
            <a:r>
              <a:rPr lang="el-GR" b="1" dirty="0" err="1">
                <a:solidFill>
                  <a:schemeClr val="bg1"/>
                </a:solidFill>
              </a:rPr>
              <a:t>πυροσταφυλικής</a:t>
            </a:r>
            <a:r>
              <a:rPr lang="el-GR" b="1" dirty="0">
                <a:solidFill>
                  <a:schemeClr val="bg1"/>
                </a:solidFill>
              </a:rPr>
              <a:t> </a:t>
            </a:r>
            <a:r>
              <a:rPr lang="el-GR" b="1" dirty="0" err="1">
                <a:solidFill>
                  <a:schemeClr val="bg1"/>
                </a:solidFill>
              </a:rPr>
              <a:t>αφυδρογονάσης</a:t>
            </a:r>
            <a:endParaRPr lang="el-GR" b="1" dirty="0">
              <a:solidFill>
                <a:schemeClr val="bg1"/>
              </a:solidFill>
            </a:endParaRPr>
          </a:p>
        </p:txBody>
      </p:sp>
    </p:spTree>
    <p:extLst>
      <p:ext uri="{BB962C8B-B14F-4D97-AF65-F5344CB8AC3E}">
        <p14:creationId xmlns:p14="http://schemas.microsoft.com/office/powerpoint/2010/main" val="69738732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6870" y="1132933"/>
            <a:ext cx="4260380" cy="396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8213" y="32996"/>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n-US" sz="2400" b="1" dirty="0" smtClean="0">
                <a:solidFill>
                  <a:schemeClr val="bg1"/>
                </a:solidFill>
                <a:latin typeface="Century Gothic" charset="0"/>
                <a:ea typeface="Century Gothic" charset="0"/>
                <a:cs typeface="Century Gothic" charset="0"/>
              </a:rPr>
              <a:t>L-</a:t>
            </a:r>
            <a:r>
              <a:rPr lang="el-GR" sz="2400" b="1" dirty="0" err="1" smtClean="0">
                <a:solidFill>
                  <a:schemeClr val="bg1"/>
                </a:solidFill>
                <a:latin typeface="Century Gothic" charset="0"/>
                <a:ea typeface="Century Gothic" charset="0"/>
                <a:cs typeface="Century Gothic" charset="0"/>
              </a:rPr>
              <a:t>Καρνιτίνη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3722749"/>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220826"/>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4"/>
          <p:cNvGrpSpPr/>
          <p:nvPr/>
        </p:nvGrpSpPr>
        <p:grpSpPr>
          <a:xfrm>
            <a:off x="426273" y="1808934"/>
            <a:ext cx="249200" cy="221946"/>
            <a:chOff x="-592330" y="2994622"/>
            <a:chExt cx="317878" cy="317878"/>
          </a:xfrm>
        </p:grpSpPr>
        <p:sp>
          <p:nvSpPr>
            <p:cNvPr id="53"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73" name="Group 64"/>
          <p:cNvGrpSpPr/>
          <p:nvPr/>
        </p:nvGrpSpPr>
        <p:grpSpPr>
          <a:xfrm>
            <a:off x="428545" y="4622694"/>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0" name="Group 64"/>
          <p:cNvGrpSpPr/>
          <p:nvPr/>
        </p:nvGrpSpPr>
        <p:grpSpPr>
          <a:xfrm>
            <a:off x="421983" y="2636913"/>
            <a:ext cx="249200" cy="221946"/>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39" name="Group 64"/>
          <p:cNvGrpSpPr/>
          <p:nvPr/>
        </p:nvGrpSpPr>
        <p:grpSpPr>
          <a:xfrm>
            <a:off x="410242" y="3978793"/>
            <a:ext cx="249200" cy="221946"/>
            <a:chOff x="-592330" y="2994622"/>
            <a:chExt cx="317878" cy="317878"/>
          </a:xfrm>
        </p:grpSpPr>
        <p:sp>
          <p:nvSpPr>
            <p:cNvPr id="40"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659442" y="1602570"/>
            <a:ext cx="8453849" cy="3539430"/>
          </a:xfrm>
          <a:prstGeom prst="rect">
            <a:avLst/>
          </a:prstGeom>
        </p:spPr>
        <p:txBody>
          <a:bodyPr wrap="square">
            <a:spAutoFit/>
          </a:bodyPr>
          <a:lstStyle/>
          <a:p>
            <a:pPr algn="just"/>
            <a:r>
              <a:rPr lang="el-GR" sz="1600" b="1" dirty="0">
                <a:solidFill>
                  <a:schemeClr val="bg1"/>
                </a:solidFill>
              </a:rPr>
              <a:t>Να αποτελεί περιοριστικό παράγοντα στην δράση της </a:t>
            </a:r>
            <a:r>
              <a:rPr lang="el-GR" sz="1600" b="1" dirty="0" err="1">
                <a:solidFill>
                  <a:schemeClr val="bg1"/>
                </a:solidFill>
              </a:rPr>
              <a:t>πυροσταφυλικής</a:t>
            </a:r>
            <a:r>
              <a:rPr lang="el-GR" sz="1600" b="1" dirty="0">
                <a:solidFill>
                  <a:schemeClr val="bg1"/>
                </a:solidFill>
              </a:rPr>
              <a:t> </a:t>
            </a:r>
            <a:r>
              <a:rPr lang="el-GR" sz="1600" b="1" dirty="0" err="1">
                <a:solidFill>
                  <a:schemeClr val="bg1"/>
                </a:solidFill>
              </a:rPr>
              <a:t>αφυδρογονάσης</a:t>
            </a:r>
            <a:r>
              <a:rPr lang="el-GR" sz="1600" b="1" dirty="0">
                <a:solidFill>
                  <a:schemeClr val="bg1"/>
                </a:solidFill>
              </a:rPr>
              <a:t> ή του κιτρικού κύκλου  </a:t>
            </a:r>
            <a:r>
              <a:rPr lang="el-GR" sz="1600" b="1" dirty="0" smtClean="0">
                <a:solidFill>
                  <a:schemeClr val="bg1"/>
                </a:solidFill>
              </a:rPr>
              <a:t>(</a:t>
            </a:r>
            <a:r>
              <a:rPr lang="en-US" sz="1600" b="1" dirty="0" err="1">
                <a:solidFill>
                  <a:schemeClr val="bg1"/>
                </a:solidFill>
              </a:rPr>
              <a:t>Cerretelli</a:t>
            </a:r>
            <a:r>
              <a:rPr lang="en-US" sz="1600" b="1" dirty="0">
                <a:solidFill>
                  <a:schemeClr val="bg1"/>
                </a:solidFill>
              </a:rPr>
              <a:t> and Marconi </a:t>
            </a:r>
            <a:r>
              <a:rPr lang="el-GR" sz="1600" b="1" dirty="0">
                <a:solidFill>
                  <a:schemeClr val="bg1"/>
                </a:solidFill>
              </a:rPr>
              <a:t>,</a:t>
            </a:r>
            <a:r>
              <a:rPr lang="en-US" sz="1600" b="1" dirty="0">
                <a:solidFill>
                  <a:schemeClr val="bg1"/>
                </a:solidFill>
              </a:rPr>
              <a:t>1990</a:t>
            </a:r>
            <a:r>
              <a:rPr lang="el-GR" sz="1600" b="1" dirty="0">
                <a:solidFill>
                  <a:schemeClr val="bg1"/>
                </a:solidFill>
              </a:rPr>
              <a:t>,</a:t>
            </a:r>
            <a:r>
              <a:rPr lang="en-US" sz="1600" b="1" dirty="0">
                <a:solidFill>
                  <a:schemeClr val="bg1"/>
                </a:solidFill>
              </a:rPr>
              <a:t>Clarkson</a:t>
            </a:r>
            <a:r>
              <a:rPr lang="el-GR" sz="1600" b="1" dirty="0">
                <a:solidFill>
                  <a:schemeClr val="bg1"/>
                </a:solidFill>
              </a:rPr>
              <a:t>,</a:t>
            </a:r>
            <a:r>
              <a:rPr lang="en-US" sz="1600" b="1" dirty="0">
                <a:solidFill>
                  <a:schemeClr val="bg1"/>
                </a:solidFill>
              </a:rPr>
              <a:t> 1992</a:t>
            </a:r>
            <a:r>
              <a:rPr lang="el-GR" sz="1600" b="1" dirty="0">
                <a:solidFill>
                  <a:schemeClr val="bg1"/>
                </a:solidFill>
              </a:rPr>
              <a:t>,</a:t>
            </a:r>
            <a:r>
              <a:rPr lang="en-US" sz="1600" b="1" dirty="0" err="1">
                <a:solidFill>
                  <a:schemeClr val="bg1"/>
                </a:solidFill>
              </a:rPr>
              <a:t>Heinonen</a:t>
            </a:r>
            <a:r>
              <a:rPr lang="el-GR" sz="1600" b="1" dirty="0">
                <a:solidFill>
                  <a:schemeClr val="bg1"/>
                </a:solidFill>
              </a:rPr>
              <a:t>,</a:t>
            </a:r>
            <a:r>
              <a:rPr lang="en-US" sz="1600" b="1" dirty="0">
                <a:solidFill>
                  <a:schemeClr val="bg1"/>
                </a:solidFill>
              </a:rPr>
              <a:t> 1996</a:t>
            </a:r>
            <a:r>
              <a:rPr lang="el-GR" sz="1600" b="1" dirty="0">
                <a:solidFill>
                  <a:schemeClr val="bg1"/>
                </a:solidFill>
              </a:rPr>
              <a:t>,</a:t>
            </a:r>
            <a:r>
              <a:rPr lang="en-US" sz="1600" b="1" dirty="0" err="1">
                <a:solidFill>
                  <a:schemeClr val="bg1"/>
                </a:solidFill>
              </a:rPr>
              <a:t>Wagenmakers</a:t>
            </a:r>
            <a:r>
              <a:rPr lang="el-GR" sz="1600" b="1" dirty="0">
                <a:solidFill>
                  <a:schemeClr val="bg1"/>
                </a:solidFill>
              </a:rPr>
              <a:t>,</a:t>
            </a:r>
            <a:r>
              <a:rPr lang="en-US" sz="1600" b="1" dirty="0">
                <a:solidFill>
                  <a:schemeClr val="bg1"/>
                </a:solidFill>
              </a:rPr>
              <a:t> 1991)</a:t>
            </a:r>
            <a:r>
              <a:rPr lang="el-GR" sz="1600" b="1" dirty="0">
                <a:solidFill>
                  <a:schemeClr val="bg1"/>
                </a:solidFill>
              </a:rPr>
              <a:t> </a:t>
            </a:r>
            <a:endParaRPr lang="el-GR" sz="1600" b="1" dirty="0">
              <a:solidFill>
                <a:schemeClr val="bg1"/>
              </a:solidFill>
              <a:effectLst>
                <a:outerShdw blurRad="38100" dist="38100" dir="2700000" algn="tl">
                  <a:srgbClr val="000000">
                    <a:alpha val="43137"/>
                  </a:srgbClr>
                </a:outerShdw>
              </a:effectLst>
            </a:endParaRPr>
          </a:p>
          <a:p>
            <a:pPr algn="just">
              <a:buNone/>
            </a:pPr>
            <a:endParaRPr lang="el-GR" sz="1600" b="1" dirty="0" smtClean="0">
              <a:solidFill>
                <a:schemeClr val="bg1"/>
              </a:solidFill>
              <a:effectLst>
                <a:outerShdw blurRad="38100" dist="38100" dir="2700000" algn="tl">
                  <a:srgbClr val="000000">
                    <a:alpha val="43137"/>
                  </a:srgbClr>
                </a:outerShdw>
              </a:effectLst>
            </a:endParaRPr>
          </a:p>
          <a:p>
            <a:pPr algn="just">
              <a:buNone/>
            </a:pPr>
            <a:r>
              <a:rPr lang="el-GR" sz="1600" b="1" u="sng" dirty="0" smtClean="0">
                <a:solidFill>
                  <a:schemeClr val="bg1"/>
                </a:solidFill>
                <a:effectLst>
                  <a:outerShdw blurRad="38100" dist="38100" dir="2700000" algn="tl">
                    <a:srgbClr val="000000">
                      <a:alpha val="43137"/>
                    </a:srgbClr>
                  </a:outerShdw>
                </a:effectLst>
              </a:rPr>
              <a:t>Ωστόσο</a:t>
            </a:r>
            <a:r>
              <a:rPr lang="el-GR" sz="1600" b="1" dirty="0">
                <a:solidFill>
                  <a:schemeClr val="bg1"/>
                </a:solidFill>
              </a:rPr>
              <a:t>: 1-6 </a:t>
            </a:r>
            <a:r>
              <a:rPr lang="el-GR" sz="1600" b="1" dirty="0" err="1">
                <a:solidFill>
                  <a:schemeClr val="bg1"/>
                </a:solidFill>
              </a:rPr>
              <a:t>γρ</a:t>
            </a:r>
            <a:r>
              <a:rPr lang="el-GR" sz="1600" b="1" dirty="0">
                <a:solidFill>
                  <a:schemeClr val="bg1"/>
                </a:solidFill>
              </a:rPr>
              <a:t>./ημέρα </a:t>
            </a:r>
            <a:r>
              <a:rPr lang="el-GR" sz="1600" b="1" dirty="0" err="1">
                <a:solidFill>
                  <a:schemeClr val="bg1"/>
                </a:solidFill>
              </a:rPr>
              <a:t>→δεν</a:t>
            </a:r>
            <a:r>
              <a:rPr lang="el-GR" sz="1600" b="1" dirty="0">
                <a:solidFill>
                  <a:schemeClr val="bg1"/>
                </a:solidFill>
              </a:rPr>
              <a:t> βελτιώνουν την </a:t>
            </a:r>
            <a:r>
              <a:rPr lang="el-GR" sz="1600" b="1" dirty="0" err="1">
                <a:solidFill>
                  <a:schemeClr val="bg1"/>
                </a:solidFill>
              </a:rPr>
              <a:t>μυική</a:t>
            </a:r>
            <a:r>
              <a:rPr lang="el-GR" sz="1600" b="1" dirty="0">
                <a:solidFill>
                  <a:schemeClr val="bg1"/>
                </a:solidFill>
              </a:rPr>
              <a:t> </a:t>
            </a:r>
            <a:r>
              <a:rPr lang="el-GR" sz="1600" b="1" dirty="0" err="1" smtClean="0">
                <a:solidFill>
                  <a:schemeClr val="bg1"/>
                </a:solidFill>
              </a:rPr>
              <a:t>καρνιτίνη</a:t>
            </a:r>
            <a:endParaRPr lang="el-GR" sz="1600" b="1" dirty="0" smtClean="0">
              <a:solidFill>
                <a:schemeClr val="bg1"/>
              </a:solidFill>
            </a:endParaRPr>
          </a:p>
          <a:p>
            <a:pPr algn="just">
              <a:buNone/>
            </a:pPr>
            <a:endParaRPr lang="el-GR" sz="1600" b="1" dirty="0" smtClean="0">
              <a:solidFill>
                <a:schemeClr val="bg1"/>
              </a:solidFill>
            </a:endParaRPr>
          </a:p>
          <a:p>
            <a:pPr algn="just"/>
            <a:r>
              <a:rPr lang="el-GR" sz="1600" b="1" dirty="0">
                <a:solidFill>
                  <a:schemeClr val="bg1"/>
                </a:solidFill>
              </a:rPr>
              <a:t>↑</a:t>
            </a:r>
            <a:r>
              <a:rPr lang="en-US" sz="1600" b="1" dirty="0">
                <a:solidFill>
                  <a:schemeClr val="bg1"/>
                </a:solidFill>
              </a:rPr>
              <a:t> </a:t>
            </a:r>
            <a:r>
              <a:rPr lang="el-GR" sz="1600" b="1" dirty="0">
                <a:solidFill>
                  <a:schemeClr val="bg1"/>
                </a:solidFill>
              </a:rPr>
              <a:t>της </a:t>
            </a:r>
            <a:r>
              <a:rPr lang="el-GR" sz="1600" b="1" dirty="0" err="1">
                <a:solidFill>
                  <a:schemeClr val="bg1"/>
                </a:solidFill>
              </a:rPr>
              <a:t>καρνιτίνης</a:t>
            </a:r>
            <a:r>
              <a:rPr lang="el-GR" sz="1600" b="1" dirty="0">
                <a:solidFill>
                  <a:schemeClr val="bg1"/>
                </a:solidFill>
              </a:rPr>
              <a:t> των μυών είναι δυνατή με τη διέγερση της </a:t>
            </a:r>
            <a:r>
              <a:rPr lang="el-GR" sz="1600" b="1" dirty="0" smtClean="0">
                <a:solidFill>
                  <a:schemeClr val="bg1"/>
                </a:solidFill>
              </a:rPr>
              <a:t>ινσουλίνης </a:t>
            </a:r>
            <a:r>
              <a:rPr lang="el-GR" sz="1600" b="1" dirty="0">
                <a:solidFill>
                  <a:schemeClr val="bg1"/>
                </a:solidFill>
              </a:rPr>
              <a:t>και την ↑ συγκέντρωση </a:t>
            </a:r>
            <a:r>
              <a:rPr lang="el-GR" sz="1600" b="1" dirty="0" err="1">
                <a:solidFill>
                  <a:schemeClr val="bg1"/>
                </a:solidFill>
              </a:rPr>
              <a:t>καρνιτίνης</a:t>
            </a:r>
            <a:r>
              <a:rPr lang="el-GR" sz="1600" b="1" dirty="0">
                <a:solidFill>
                  <a:schemeClr val="bg1"/>
                </a:solidFill>
              </a:rPr>
              <a:t> πλάσματος (</a:t>
            </a:r>
            <a:r>
              <a:rPr lang="en-US" sz="1600" b="1" dirty="0">
                <a:solidFill>
                  <a:schemeClr val="bg1"/>
                </a:solidFill>
              </a:rPr>
              <a:t>Stephens </a:t>
            </a:r>
            <a:r>
              <a:rPr lang="en-US" sz="1600" b="1" i="1" dirty="0">
                <a:solidFill>
                  <a:schemeClr val="bg1"/>
                </a:solidFill>
              </a:rPr>
              <a:t>et al.</a:t>
            </a:r>
            <a:r>
              <a:rPr lang="el-GR" sz="1600" b="1" i="1" dirty="0">
                <a:solidFill>
                  <a:schemeClr val="bg1"/>
                </a:solidFill>
              </a:rPr>
              <a:t>,</a:t>
            </a:r>
            <a:r>
              <a:rPr lang="en-US" sz="1600" b="1" i="1" dirty="0">
                <a:solidFill>
                  <a:schemeClr val="bg1"/>
                </a:solidFill>
              </a:rPr>
              <a:t> </a:t>
            </a:r>
            <a:r>
              <a:rPr lang="en-US" sz="1600" b="1" dirty="0">
                <a:solidFill>
                  <a:schemeClr val="bg1"/>
                </a:solidFill>
              </a:rPr>
              <a:t>2006).</a:t>
            </a:r>
            <a:endParaRPr lang="el-GR" sz="1600" b="1" dirty="0">
              <a:solidFill>
                <a:schemeClr val="bg1"/>
              </a:solidFill>
            </a:endParaRPr>
          </a:p>
          <a:p>
            <a:pPr algn="just">
              <a:buFont typeface="Wingdings" pitchFamily="2" charset="2"/>
              <a:buChar char="Ø"/>
            </a:pPr>
            <a:endParaRPr lang="el-GR" sz="1600" b="1" dirty="0">
              <a:solidFill>
                <a:schemeClr val="bg1"/>
              </a:solidFill>
            </a:endParaRPr>
          </a:p>
          <a:p>
            <a:pPr algn="just"/>
            <a:r>
              <a:rPr lang="el-GR" sz="1600" b="1" dirty="0">
                <a:solidFill>
                  <a:schemeClr val="bg1"/>
                </a:solidFill>
              </a:rPr>
              <a:t>Λίγα στοιχεία για την ενίσχυση της απόδοσης κατά τη διάρκεια </a:t>
            </a:r>
            <a:r>
              <a:rPr lang="el-GR" sz="1600" b="1" dirty="0" err="1">
                <a:solidFill>
                  <a:schemeClr val="bg1"/>
                </a:solidFill>
              </a:rPr>
              <a:t>υπομέγιστης</a:t>
            </a:r>
            <a:r>
              <a:rPr lang="el-GR" sz="1600" b="1" dirty="0">
                <a:solidFill>
                  <a:schemeClr val="bg1"/>
                </a:solidFill>
              </a:rPr>
              <a:t> ή υψηλής έντασης άσκηση</a:t>
            </a:r>
          </a:p>
          <a:p>
            <a:pPr algn="just"/>
            <a:endParaRPr lang="el-GR" sz="1600" b="1" dirty="0">
              <a:solidFill>
                <a:schemeClr val="bg1"/>
              </a:solidFill>
            </a:endParaRPr>
          </a:p>
          <a:p>
            <a:pPr algn="just"/>
            <a:r>
              <a:rPr lang="el-GR" sz="1600" b="1" dirty="0">
                <a:solidFill>
                  <a:schemeClr val="bg1"/>
                </a:solidFill>
              </a:rPr>
              <a:t>Η επίδραση των συμπληρωμάτων στο σωματικό λίπος δεν έχει μελετηθεί σε </a:t>
            </a:r>
            <a:r>
              <a:rPr lang="el-GR" sz="1600" b="1" dirty="0" err="1">
                <a:solidFill>
                  <a:schemeClr val="bg1"/>
                </a:solidFill>
              </a:rPr>
              <a:t>αθλητές.Μελέτη</a:t>
            </a:r>
            <a:r>
              <a:rPr lang="el-GR" sz="1600" b="1" dirty="0">
                <a:solidFill>
                  <a:schemeClr val="bg1"/>
                </a:solidFill>
              </a:rPr>
              <a:t> σε παχύσαρκες γυναίκες δεν βρήκε καμία επίδραση(</a:t>
            </a:r>
            <a:r>
              <a:rPr lang="en-US" sz="1600" b="1" dirty="0" err="1">
                <a:solidFill>
                  <a:schemeClr val="bg1"/>
                </a:solidFill>
              </a:rPr>
              <a:t>Villani</a:t>
            </a:r>
            <a:r>
              <a:rPr lang="en-US" sz="1600" b="1" dirty="0">
                <a:solidFill>
                  <a:schemeClr val="bg1"/>
                </a:solidFill>
              </a:rPr>
              <a:t> </a:t>
            </a:r>
            <a:r>
              <a:rPr lang="en-US" sz="1600" b="1" i="1" dirty="0">
                <a:solidFill>
                  <a:schemeClr val="bg1"/>
                </a:solidFill>
              </a:rPr>
              <a:t>et al.</a:t>
            </a:r>
            <a:r>
              <a:rPr lang="el-GR" sz="1600" b="1" i="1" dirty="0">
                <a:solidFill>
                  <a:schemeClr val="bg1"/>
                </a:solidFill>
              </a:rPr>
              <a:t>,</a:t>
            </a:r>
            <a:r>
              <a:rPr lang="en-US" sz="1600" b="1" i="1" dirty="0">
                <a:solidFill>
                  <a:schemeClr val="bg1"/>
                </a:solidFill>
              </a:rPr>
              <a:t> </a:t>
            </a:r>
            <a:r>
              <a:rPr lang="en-US" sz="1600" b="1" dirty="0">
                <a:solidFill>
                  <a:schemeClr val="bg1"/>
                </a:solidFill>
              </a:rPr>
              <a:t>2000</a:t>
            </a:r>
            <a:r>
              <a:rPr lang="en-US" sz="1600" b="1" dirty="0" smtClean="0">
                <a:solidFill>
                  <a:schemeClr val="bg1"/>
                </a:solidFill>
              </a:rPr>
              <a:t>).</a:t>
            </a:r>
            <a:endParaRPr lang="el-GR" sz="1600" b="1" dirty="0">
              <a:solidFill>
                <a:schemeClr val="bg1"/>
              </a:solidFill>
            </a:endParaRPr>
          </a:p>
        </p:txBody>
      </p:sp>
      <p:sp>
        <p:nvSpPr>
          <p:cNvPr id="59" name="1 - Τίτλος"/>
          <p:cNvSpPr txBox="1">
            <a:spLocks/>
          </p:cNvSpPr>
          <p:nvPr/>
        </p:nvSpPr>
        <p:spPr>
          <a:xfrm>
            <a:off x="2949415" y="1138165"/>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Ερευνητικά Στοιχεία</a:t>
            </a:r>
            <a:endParaRPr lang="el-GR" sz="2400" b="1" dirty="0">
              <a:solidFill>
                <a:schemeClr val="bg1"/>
              </a:solidFill>
              <a:latin typeface="Century Gothic" charset="0"/>
              <a:ea typeface="Century Gothic" charset="0"/>
              <a:cs typeface="Century Gothic" charset="0"/>
            </a:endParaRPr>
          </a:p>
        </p:txBody>
      </p:sp>
      <p:grpSp>
        <p:nvGrpSpPr>
          <p:cNvPr id="45" name="Group 64"/>
          <p:cNvGrpSpPr/>
          <p:nvPr/>
        </p:nvGrpSpPr>
        <p:grpSpPr>
          <a:xfrm>
            <a:off x="426162" y="3244073"/>
            <a:ext cx="249200" cy="221946"/>
            <a:chOff x="-592330" y="2994622"/>
            <a:chExt cx="317878" cy="317878"/>
          </a:xfrm>
        </p:grpSpPr>
        <p:sp>
          <p:nvSpPr>
            <p:cNvPr id="46"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Tree>
    <p:extLst>
      <p:ext uri="{BB962C8B-B14F-4D97-AF65-F5344CB8AC3E}">
        <p14:creationId xmlns:p14="http://schemas.microsoft.com/office/powerpoint/2010/main" val="32925183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6870" y="1132933"/>
            <a:ext cx="4260380" cy="396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4"/>
          <p:cNvSpPr/>
          <p:nvPr/>
        </p:nvSpPr>
        <p:spPr>
          <a:xfrm>
            <a:off x="-18213" y="32996"/>
            <a:ext cx="9165421"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p:cNvSpPr/>
          <p:nvPr/>
        </p:nvSpPr>
        <p:spPr>
          <a:xfrm flipH="1">
            <a:off x="4347375" y="10457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cxnSp>
        <p:nvCxnSpPr>
          <p:cNvPr id="42" name="Straight Connector 41"/>
          <p:cNvCxnSpPr/>
          <p:nvPr/>
        </p:nvCxnSpPr>
        <p:spPr>
          <a:xfrm flipH="1">
            <a:off x="-840"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Rectangle 3"/>
          <p:cNvSpPr txBox="1">
            <a:spLocks noChangeArrowheads="1"/>
          </p:cNvSpPr>
          <p:nvPr/>
        </p:nvSpPr>
        <p:spPr bwMode="auto">
          <a:xfrm>
            <a:off x="7125545" y="4884420"/>
            <a:ext cx="2017713" cy="215900"/>
          </a:xfrm>
          <a:prstGeom prst="rect">
            <a:avLst/>
          </a:prstGeom>
          <a:noFill/>
          <a:ln w="9525">
            <a:noFill/>
            <a:miter lim="800000"/>
            <a:headEnd/>
            <a:tailEnd/>
          </a:ln>
        </p:spPr>
        <p:txBody>
          <a:bodyPr>
            <a:normAutofit fontScale="70000" lnSpcReduction="20000"/>
          </a:bodyPr>
          <a:lstStyle/>
          <a:p>
            <a:pPr marL="319088" indent="-319088">
              <a:lnSpc>
                <a:spcPct val="90000"/>
              </a:lnSpc>
              <a:spcBef>
                <a:spcPts val="700"/>
              </a:spcBef>
              <a:buClr>
                <a:schemeClr val="accent2"/>
              </a:buClr>
              <a:buSzPct val="60000"/>
              <a:defRPr/>
            </a:pPr>
            <a:r>
              <a:rPr lang="el-GR" sz="1050" dirty="0" err="1" smtClean="0">
                <a:solidFill>
                  <a:schemeClr val="tx1">
                    <a:lumMod val="50000"/>
                    <a:lumOff val="50000"/>
                  </a:schemeClr>
                </a:solidFill>
              </a:rPr>
              <a:t>Βενιαμάκης</a:t>
            </a:r>
            <a:r>
              <a:rPr lang="el-GR" sz="1050" dirty="0" smtClean="0">
                <a:solidFill>
                  <a:schemeClr val="tx1">
                    <a:lumMod val="50000"/>
                    <a:lumOff val="50000"/>
                  </a:schemeClr>
                </a:solidFill>
              </a:rPr>
              <a:t> Ελευθέριος</a:t>
            </a:r>
            <a:r>
              <a:rPr lang="el-GR" sz="1050" dirty="0" smtClean="0">
                <a:solidFill>
                  <a:schemeClr val="tx1">
                    <a:lumMod val="50000"/>
                    <a:lumOff val="50000"/>
                  </a:schemeClr>
                </a:solidFill>
                <a:latin typeface="+mn-lt"/>
              </a:rPr>
              <a:t>, </a:t>
            </a:r>
            <a:r>
              <a:rPr lang="en-US" sz="1050" dirty="0" smtClean="0">
                <a:solidFill>
                  <a:schemeClr val="tx1">
                    <a:lumMod val="50000"/>
                    <a:lumOff val="50000"/>
                  </a:schemeClr>
                </a:solidFill>
                <a:latin typeface="+mn-lt"/>
              </a:rPr>
              <a:t> </a:t>
            </a:r>
            <a:r>
              <a:rPr lang="en-US" sz="1050" dirty="0" smtClean="0">
                <a:solidFill>
                  <a:schemeClr val="tx1">
                    <a:lumMod val="50000"/>
                    <a:lumOff val="50000"/>
                  </a:schemeClr>
                </a:solidFill>
              </a:rPr>
              <a:t>MSc </a:t>
            </a:r>
            <a:r>
              <a:rPr lang="en-US" sz="1050" dirty="0" smtClean="0">
                <a:solidFill>
                  <a:schemeClr val="tx1">
                    <a:lumMod val="50000"/>
                    <a:lumOff val="50000"/>
                  </a:schemeClr>
                </a:solidFill>
                <a:latin typeface="+mn-lt"/>
              </a:rPr>
              <a:t>Copyright 2022</a:t>
            </a:r>
            <a:endParaRPr lang="el-GR" sz="1050" dirty="0">
              <a:solidFill>
                <a:schemeClr val="tx1">
                  <a:lumMod val="50000"/>
                  <a:lumOff val="50000"/>
                </a:schemeClr>
              </a:solidFill>
              <a:latin typeface="+mn-lt"/>
            </a:endParaRPr>
          </a:p>
        </p:txBody>
      </p:sp>
      <p:grpSp>
        <p:nvGrpSpPr>
          <p:cNvPr id="27" name="Group 19"/>
          <p:cNvGrpSpPr/>
          <p:nvPr/>
        </p:nvGrpSpPr>
        <p:grpSpPr>
          <a:xfrm>
            <a:off x="-22606" y="26823"/>
            <a:ext cx="9180521" cy="1095067"/>
            <a:chOff x="4348800" y="0"/>
            <a:chExt cx="4795200" cy="968906"/>
          </a:xfrm>
        </p:grpSpPr>
        <p:sp>
          <p:nvSpPr>
            <p:cNvPr id="28" name="Rectangle 38"/>
            <p:cNvSpPr/>
            <p:nvPr/>
          </p:nvSpPr>
          <p:spPr>
            <a:xfrm>
              <a:off x="4348800" y="0"/>
              <a:ext cx="4795200" cy="968906"/>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
            <p:cNvSpPr/>
            <p:nvPr/>
          </p:nvSpPr>
          <p:spPr>
            <a:xfrm>
              <a:off x="4356000" y="0"/>
              <a:ext cx="885932" cy="906534"/>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33"/>
          <p:cNvSpPr/>
          <p:nvPr/>
        </p:nvSpPr>
        <p:spPr>
          <a:xfrm flipH="1">
            <a:off x="1733270" y="199898"/>
            <a:ext cx="6114191" cy="461665"/>
          </a:xfrm>
          <a:prstGeom prst="rect">
            <a:avLst/>
          </a:prstGeom>
        </p:spPr>
        <p:txBody>
          <a:bodyPr wrap="square">
            <a:spAutoFit/>
          </a:bodyPr>
          <a:lstStyle/>
          <a:p>
            <a:pPr algn="ctr"/>
            <a:r>
              <a:rPr lang="en-US" sz="2400" b="1" dirty="0" smtClean="0">
                <a:solidFill>
                  <a:schemeClr val="bg1"/>
                </a:solidFill>
                <a:latin typeface="Century Gothic" charset="0"/>
                <a:ea typeface="Century Gothic" charset="0"/>
                <a:cs typeface="Century Gothic" charset="0"/>
              </a:rPr>
              <a:t>L-</a:t>
            </a:r>
            <a:r>
              <a:rPr lang="el-GR" sz="2400" b="1" dirty="0" err="1" smtClean="0">
                <a:solidFill>
                  <a:schemeClr val="bg1"/>
                </a:solidFill>
                <a:latin typeface="Century Gothic" charset="0"/>
                <a:ea typeface="Century Gothic" charset="0"/>
                <a:cs typeface="Century Gothic" charset="0"/>
              </a:rPr>
              <a:t>Καρνιτίνη</a:t>
            </a:r>
            <a:endParaRPr lang="en-US" sz="2400" b="1" dirty="0">
              <a:solidFill>
                <a:schemeClr val="bg1"/>
              </a:solidFill>
              <a:latin typeface="Century Gothic" charset="0"/>
              <a:ea typeface="Century Gothic" charset="0"/>
              <a:cs typeface="Century Gothic" charset="0"/>
            </a:endParaRPr>
          </a:p>
        </p:txBody>
      </p:sp>
      <p:pic>
        <p:nvPicPr>
          <p:cNvPr id="31"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60" y="22669"/>
            <a:ext cx="996371" cy="1099222"/>
          </a:xfrm>
          <a:prstGeom prst="rect">
            <a:avLst/>
          </a:prstGeom>
        </p:spPr>
      </p:pic>
      <p:grpSp>
        <p:nvGrpSpPr>
          <p:cNvPr id="36" name="Group 53"/>
          <p:cNvGrpSpPr/>
          <p:nvPr/>
        </p:nvGrpSpPr>
        <p:grpSpPr>
          <a:xfrm>
            <a:off x="388769" y="252461"/>
            <a:ext cx="284760" cy="652575"/>
            <a:chOff x="5992812" y="4398963"/>
            <a:chExt cx="381000" cy="960438"/>
          </a:xfrm>
          <a:solidFill>
            <a:srgbClr val="253D1F"/>
          </a:solidFill>
        </p:grpSpPr>
        <p:sp>
          <p:nvSpPr>
            <p:cNvPr id="37" name="Freeform 24"/>
            <p:cNvSpPr>
              <a:spLocks/>
            </p:cNvSpPr>
            <p:nvPr/>
          </p:nvSpPr>
          <p:spPr bwMode="auto">
            <a:xfrm>
              <a:off x="6124575" y="4854575"/>
              <a:ext cx="103188" cy="404813"/>
            </a:xfrm>
            <a:custGeom>
              <a:avLst/>
              <a:gdLst>
                <a:gd name="T0" fmla="*/ 65 w 65"/>
                <a:gd name="T1" fmla="*/ 0 h 255"/>
                <a:gd name="T2" fmla="*/ 0 w 65"/>
                <a:gd name="T3" fmla="*/ 0 h 255"/>
                <a:gd name="T4" fmla="*/ 0 w 65"/>
                <a:gd name="T5" fmla="*/ 31 h 255"/>
                <a:gd name="T6" fmla="*/ 34 w 65"/>
                <a:gd name="T7" fmla="*/ 31 h 255"/>
                <a:gd name="T8" fmla="*/ 34 w 65"/>
                <a:gd name="T9" fmla="*/ 112 h 255"/>
                <a:gd name="T10" fmla="*/ 0 w 65"/>
                <a:gd name="T11" fmla="*/ 112 h 255"/>
                <a:gd name="T12" fmla="*/ 0 w 65"/>
                <a:gd name="T13" fmla="*/ 143 h 255"/>
                <a:gd name="T14" fmla="*/ 34 w 65"/>
                <a:gd name="T15" fmla="*/ 143 h 255"/>
                <a:gd name="T16" fmla="*/ 34 w 65"/>
                <a:gd name="T17" fmla="*/ 225 h 255"/>
                <a:gd name="T18" fmla="*/ 0 w 65"/>
                <a:gd name="T19" fmla="*/ 225 h 255"/>
                <a:gd name="T20" fmla="*/ 0 w 65"/>
                <a:gd name="T21" fmla="*/ 255 h 255"/>
                <a:gd name="T22" fmla="*/ 65 w 65"/>
                <a:gd name="T23" fmla="*/ 255 h 255"/>
                <a:gd name="T24" fmla="*/ 65 w 6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255">
                  <a:moveTo>
                    <a:pt x="65" y="0"/>
                  </a:moveTo>
                  <a:lnTo>
                    <a:pt x="0" y="0"/>
                  </a:lnTo>
                  <a:lnTo>
                    <a:pt x="0" y="31"/>
                  </a:lnTo>
                  <a:lnTo>
                    <a:pt x="34" y="31"/>
                  </a:lnTo>
                  <a:lnTo>
                    <a:pt x="34" y="112"/>
                  </a:lnTo>
                  <a:lnTo>
                    <a:pt x="0" y="112"/>
                  </a:lnTo>
                  <a:lnTo>
                    <a:pt x="0" y="143"/>
                  </a:lnTo>
                  <a:lnTo>
                    <a:pt x="34" y="143"/>
                  </a:lnTo>
                  <a:lnTo>
                    <a:pt x="34" y="225"/>
                  </a:lnTo>
                  <a:lnTo>
                    <a:pt x="0" y="225"/>
                  </a:lnTo>
                  <a:lnTo>
                    <a:pt x="0" y="255"/>
                  </a:lnTo>
                  <a:lnTo>
                    <a:pt x="65" y="255"/>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992812" y="4398963"/>
              <a:ext cx="381000" cy="960438"/>
            </a:xfrm>
            <a:custGeom>
              <a:avLst/>
              <a:gdLst>
                <a:gd name="T0" fmla="*/ 240 w 240"/>
                <a:gd name="T1" fmla="*/ 605 h 605"/>
                <a:gd name="T2" fmla="*/ 239 w 240"/>
                <a:gd name="T3" fmla="*/ 361 h 605"/>
                <a:gd name="T4" fmla="*/ 226 w 240"/>
                <a:gd name="T5" fmla="*/ 320 h 605"/>
                <a:gd name="T6" fmla="*/ 220 w 240"/>
                <a:gd name="T7" fmla="*/ 305 h 605"/>
                <a:gd name="T8" fmla="*/ 217 w 240"/>
                <a:gd name="T9" fmla="*/ 288 h 605"/>
                <a:gd name="T10" fmla="*/ 223 w 240"/>
                <a:gd name="T11" fmla="*/ 265 h 605"/>
                <a:gd name="T12" fmla="*/ 232 w 240"/>
                <a:gd name="T13" fmla="*/ 244 h 605"/>
                <a:gd name="T14" fmla="*/ 240 w 240"/>
                <a:gd name="T15" fmla="*/ 209 h 605"/>
                <a:gd name="T16" fmla="*/ 240 w 240"/>
                <a:gd name="T17" fmla="*/ 161 h 605"/>
                <a:gd name="T18" fmla="*/ 236 w 240"/>
                <a:gd name="T19" fmla="*/ 131 h 605"/>
                <a:gd name="T20" fmla="*/ 212 w 240"/>
                <a:gd name="T21" fmla="*/ 93 h 605"/>
                <a:gd name="T22" fmla="*/ 171 w 240"/>
                <a:gd name="T23" fmla="*/ 69 h 605"/>
                <a:gd name="T24" fmla="*/ 70 w 240"/>
                <a:gd name="T25" fmla="*/ 69 h 605"/>
                <a:gd name="T26" fmla="*/ 41 w 240"/>
                <a:gd name="T27" fmla="*/ 84 h 605"/>
                <a:gd name="T28" fmla="*/ 11 w 240"/>
                <a:gd name="T29" fmla="*/ 118 h 605"/>
                <a:gd name="T30" fmla="*/ 1 w 240"/>
                <a:gd name="T31" fmla="*/ 146 h 605"/>
                <a:gd name="T32" fmla="*/ 0 w 240"/>
                <a:gd name="T33" fmla="*/ 202 h 605"/>
                <a:gd name="T34" fmla="*/ 5 w 240"/>
                <a:gd name="T35" fmla="*/ 231 h 605"/>
                <a:gd name="T36" fmla="*/ 15 w 240"/>
                <a:gd name="T37" fmla="*/ 256 h 605"/>
                <a:gd name="T38" fmla="*/ 23 w 240"/>
                <a:gd name="T39" fmla="*/ 280 h 605"/>
                <a:gd name="T40" fmla="*/ 23 w 240"/>
                <a:gd name="T41" fmla="*/ 297 h 605"/>
                <a:gd name="T42" fmla="*/ 15 w 240"/>
                <a:gd name="T43" fmla="*/ 320 h 605"/>
                <a:gd name="T44" fmla="*/ 5 w 240"/>
                <a:gd name="T45" fmla="*/ 346 h 605"/>
                <a:gd name="T46" fmla="*/ 0 w 240"/>
                <a:gd name="T47" fmla="*/ 375 h 605"/>
                <a:gd name="T48" fmla="*/ 54 w 240"/>
                <a:gd name="T49" fmla="*/ 276 h 605"/>
                <a:gd name="T50" fmla="*/ 42 w 240"/>
                <a:gd name="T51" fmla="*/ 244 h 605"/>
                <a:gd name="T52" fmla="*/ 34 w 240"/>
                <a:gd name="T53" fmla="*/ 224 h 605"/>
                <a:gd name="T54" fmla="*/ 31 w 240"/>
                <a:gd name="T55" fmla="*/ 161 h 605"/>
                <a:gd name="T56" fmla="*/ 33 w 240"/>
                <a:gd name="T57" fmla="*/ 145 h 605"/>
                <a:gd name="T58" fmla="*/ 43 w 240"/>
                <a:gd name="T59" fmla="*/ 124 h 605"/>
                <a:gd name="T60" fmla="*/ 60 w 240"/>
                <a:gd name="T61" fmla="*/ 109 h 605"/>
                <a:gd name="T62" fmla="*/ 80 w 240"/>
                <a:gd name="T63" fmla="*/ 97 h 605"/>
                <a:gd name="T64" fmla="*/ 120 w 240"/>
                <a:gd name="T65" fmla="*/ 90 h 605"/>
                <a:gd name="T66" fmla="*/ 153 w 240"/>
                <a:gd name="T67" fmla="*/ 95 h 605"/>
                <a:gd name="T68" fmla="*/ 175 w 240"/>
                <a:gd name="T69" fmla="*/ 105 h 605"/>
                <a:gd name="T70" fmla="*/ 193 w 240"/>
                <a:gd name="T71" fmla="*/ 119 h 605"/>
                <a:gd name="T72" fmla="*/ 205 w 240"/>
                <a:gd name="T73" fmla="*/ 137 h 605"/>
                <a:gd name="T74" fmla="*/ 210 w 240"/>
                <a:gd name="T75" fmla="*/ 161 h 605"/>
                <a:gd name="T76" fmla="*/ 210 w 240"/>
                <a:gd name="T77" fmla="*/ 213 h 605"/>
                <a:gd name="T78" fmla="*/ 198 w 240"/>
                <a:gd name="T79" fmla="*/ 244 h 605"/>
                <a:gd name="T80" fmla="*/ 190 w 240"/>
                <a:gd name="T81" fmla="*/ 264 h 605"/>
                <a:gd name="T82" fmla="*/ 186 w 240"/>
                <a:gd name="T83" fmla="*/ 288 h 605"/>
                <a:gd name="T84" fmla="*/ 194 w 240"/>
                <a:gd name="T85" fmla="*/ 323 h 605"/>
                <a:gd name="T86" fmla="*/ 203 w 240"/>
                <a:gd name="T87" fmla="*/ 344 h 605"/>
                <a:gd name="T88" fmla="*/ 210 w 240"/>
                <a:gd name="T89" fmla="*/ 375 h 605"/>
                <a:gd name="T90" fmla="*/ 31 w 240"/>
                <a:gd name="T91" fmla="*/ 375 h 605"/>
                <a:gd name="T92" fmla="*/ 34 w 240"/>
                <a:gd name="T93" fmla="*/ 354 h 605"/>
                <a:gd name="T94" fmla="*/ 42 w 240"/>
                <a:gd name="T95" fmla="*/ 333 h 605"/>
                <a:gd name="T96" fmla="*/ 54 w 240"/>
                <a:gd name="T97" fmla="*/ 302 h 605"/>
                <a:gd name="T98" fmla="*/ 101 w 240"/>
                <a:gd name="T99" fmla="*/ 61 h 605"/>
                <a:gd name="T100" fmla="*/ 140 w 240"/>
                <a:gd name="T101" fmla="*/ 61 h 605"/>
                <a:gd name="T102" fmla="*/ 120 w 240"/>
                <a:gd name="T103" fmla="*/ 60 h 605"/>
                <a:gd name="T104" fmla="*/ 101 w 240"/>
                <a:gd name="T105" fmla="*/ 6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605">
                  <a:moveTo>
                    <a:pt x="0" y="375"/>
                  </a:moveTo>
                  <a:lnTo>
                    <a:pt x="0" y="605"/>
                  </a:lnTo>
                  <a:lnTo>
                    <a:pt x="240" y="605"/>
                  </a:lnTo>
                  <a:lnTo>
                    <a:pt x="240" y="375"/>
                  </a:lnTo>
                  <a:lnTo>
                    <a:pt x="240" y="375"/>
                  </a:lnTo>
                  <a:lnTo>
                    <a:pt x="239" y="361"/>
                  </a:lnTo>
                  <a:lnTo>
                    <a:pt x="237" y="348"/>
                  </a:lnTo>
                  <a:lnTo>
                    <a:pt x="232" y="334"/>
                  </a:lnTo>
                  <a:lnTo>
                    <a:pt x="226" y="320"/>
                  </a:lnTo>
                  <a:lnTo>
                    <a:pt x="226" y="320"/>
                  </a:lnTo>
                  <a:lnTo>
                    <a:pt x="223" y="313"/>
                  </a:lnTo>
                  <a:lnTo>
                    <a:pt x="220" y="305"/>
                  </a:lnTo>
                  <a:lnTo>
                    <a:pt x="218" y="297"/>
                  </a:lnTo>
                  <a:lnTo>
                    <a:pt x="217" y="288"/>
                  </a:lnTo>
                  <a:lnTo>
                    <a:pt x="217" y="288"/>
                  </a:lnTo>
                  <a:lnTo>
                    <a:pt x="218" y="280"/>
                  </a:lnTo>
                  <a:lnTo>
                    <a:pt x="220" y="272"/>
                  </a:lnTo>
                  <a:lnTo>
                    <a:pt x="223" y="265"/>
                  </a:lnTo>
                  <a:lnTo>
                    <a:pt x="226" y="256"/>
                  </a:lnTo>
                  <a:lnTo>
                    <a:pt x="226" y="256"/>
                  </a:lnTo>
                  <a:lnTo>
                    <a:pt x="232" y="244"/>
                  </a:lnTo>
                  <a:lnTo>
                    <a:pt x="236" y="232"/>
                  </a:lnTo>
                  <a:lnTo>
                    <a:pt x="239" y="217"/>
                  </a:lnTo>
                  <a:lnTo>
                    <a:pt x="240" y="209"/>
                  </a:lnTo>
                  <a:lnTo>
                    <a:pt x="240" y="202"/>
                  </a:lnTo>
                  <a:lnTo>
                    <a:pt x="240" y="161"/>
                  </a:lnTo>
                  <a:lnTo>
                    <a:pt x="240" y="161"/>
                  </a:lnTo>
                  <a:lnTo>
                    <a:pt x="240" y="154"/>
                  </a:lnTo>
                  <a:lnTo>
                    <a:pt x="239" y="146"/>
                  </a:lnTo>
                  <a:lnTo>
                    <a:pt x="236" y="131"/>
                  </a:lnTo>
                  <a:lnTo>
                    <a:pt x="230" y="118"/>
                  </a:lnTo>
                  <a:lnTo>
                    <a:pt x="222" y="105"/>
                  </a:lnTo>
                  <a:lnTo>
                    <a:pt x="212" y="93"/>
                  </a:lnTo>
                  <a:lnTo>
                    <a:pt x="199" y="84"/>
                  </a:lnTo>
                  <a:lnTo>
                    <a:pt x="186" y="75"/>
                  </a:lnTo>
                  <a:lnTo>
                    <a:pt x="171" y="69"/>
                  </a:lnTo>
                  <a:lnTo>
                    <a:pt x="171" y="0"/>
                  </a:lnTo>
                  <a:lnTo>
                    <a:pt x="70" y="0"/>
                  </a:lnTo>
                  <a:lnTo>
                    <a:pt x="70" y="69"/>
                  </a:lnTo>
                  <a:lnTo>
                    <a:pt x="70" y="69"/>
                  </a:lnTo>
                  <a:lnTo>
                    <a:pt x="55" y="75"/>
                  </a:lnTo>
                  <a:lnTo>
                    <a:pt x="41" y="84"/>
                  </a:lnTo>
                  <a:lnTo>
                    <a:pt x="29" y="93"/>
                  </a:lnTo>
                  <a:lnTo>
                    <a:pt x="19" y="105"/>
                  </a:lnTo>
                  <a:lnTo>
                    <a:pt x="11" y="118"/>
                  </a:lnTo>
                  <a:lnTo>
                    <a:pt x="5" y="131"/>
                  </a:lnTo>
                  <a:lnTo>
                    <a:pt x="2" y="138"/>
                  </a:lnTo>
                  <a:lnTo>
                    <a:pt x="1" y="146"/>
                  </a:lnTo>
                  <a:lnTo>
                    <a:pt x="0" y="154"/>
                  </a:lnTo>
                  <a:lnTo>
                    <a:pt x="0" y="161"/>
                  </a:lnTo>
                  <a:lnTo>
                    <a:pt x="0" y="202"/>
                  </a:lnTo>
                  <a:lnTo>
                    <a:pt x="0" y="202"/>
                  </a:lnTo>
                  <a:lnTo>
                    <a:pt x="1" y="217"/>
                  </a:lnTo>
                  <a:lnTo>
                    <a:pt x="5" y="231"/>
                  </a:lnTo>
                  <a:lnTo>
                    <a:pt x="9" y="244"/>
                  </a:lnTo>
                  <a:lnTo>
                    <a:pt x="15" y="256"/>
                  </a:lnTo>
                  <a:lnTo>
                    <a:pt x="15" y="256"/>
                  </a:lnTo>
                  <a:lnTo>
                    <a:pt x="18" y="265"/>
                  </a:lnTo>
                  <a:lnTo>
                    <a:pt x="21" y="272"/>
                  </a:lnTo>
                  <a:lnTo>
                    <a:pt x="23" y="280"/>
                  </a:lnTo>
                  <a:lnTo>
                    <a:pt x="24" y="288"/>
                  </a:lnTo>
                  <a:lnTo>
                    <a:pt x="24" y="288"/>
                  </a:lnTo>
                  <a:lnTo>
                    <a:pt x="23" y="297"/>
                  </a:lnTo>
                  <a:lnTo>
                    <a:pt x="21" y="305"/>
                  </a:lnTo>
                  <a:lnTo>
                    <a:pt x="18" y="313"/>
                  </a:lnTo>
                  <a:lnTo>
                    <a:pt x="15" y="320"/>
                  </a:lnTo>
                  <a:lnTo>
                    <a:pt x="15" y="320"/>
                  </a:lnTo>
                  <a:lnTo>
                    <a:pt x="9" y="333"/>
                  </a:lnTo>
                  <a:lnTo>
                    <a:pt x="5" y="346"/>
                  </a:lnTo>
                  <a:lnTo>
                    <a:pt x="1" y="360"/>
                  </a:lnTo>
                  <a:lnTo>
                    <a:pt x="0" y="375"/>
                  </a:lnTo>
                  <a:lnTo>
                    <a:pt x="0" y="375"/>
                  </a:lnTo>
                  <a:close/>
                  <a:moveTo>
                    <a:pt x="55" y="288"/>
                  </a:moveTo>
                  <a:lnTo>
                    <a:pt x="55" y="288"/>
                  </a:lnTo>
                  <a:lnTo>
                    <a:pt x="54" y="276"/>
                  </a:lnTo>
                  <a:lnTo>
                    <a:pt x="51" y="264"/>
                  </a:lnTo>
                  <a:lnTo>
                    <a:pt x="47" y="253"/>
                  </a:lnTo>
                  <a:lnTo>
                    <a:pt x="42" y="244"/>
                  </a:lnTo>
                  <a:lnTo>
                    <a:pt x="42" y="244"/>
                  </a:lnTo>
                  <a:lnTo>
                    <a:pt x="38" y="234"/>
                  </a:lnTo>
                  <a:lnTo>
                    <a:pt x="34" y="224"/>
                  </a:lnTo>
                  <a:lnTo>
                    <a:pt x="32" y="213"/>
                  </a:lnTo>
                  <a:lnTo>
                    <a:pt x="31" y="202"/>
                  </a:lnTo>
                  <a:lnTo>
                    <a:pt x="31" y="161"/>
                  </a:lnTo>
                  <a:lnTo>
                    <a:pt x="31" y="161"/>
                  </a:lnTo>
                  <a:lnTo>
                    <a:pt x="31" y="153"/>
                  </a:lnTo>
                  <a:lnTo>
                    <a:pt x="33" y="145"/>
                  </a:lnTo>
                  <a:lnTo>
                    <a:pt x="35" y="137"/>
                  </a:lnTo>
                  <a:lnTo>
                    <a:pt x="39" y="130"/>
                  </a:lnTo>
                  <a:lnTo>
                    <a:pt x="43" y="124"/>
                  </a:lnTo>
                  <a:lnTo>
                    <a:pt x="48" y="119"/>
                  </a:lnTo>
                  <a:lnTo>
                    <a:pt x="54" y="113"/>
                  </a:lnTo>
                  <a:lnTo>
                    <a:pt x="60" y="109"/>
                  </a:lnTo>
                  <a:lnTo>
                    <a:pt x="66" y="105"/>
                  </a:lnTo>
                  <a:lnTo>
                    <a:pt x="73" y="101"/>
                  </a:lnTo>
                  <a:lnTo>
                    <a:pt x="80" y="97"/>
                  </a:lnTo>
                  <a:lnTo>
                    <a:pt x="88" y="95"/>
                  </a:lnTo>
                  <a:lnTo>
                    <a:pt x="104" y="91"/>
                  </a:lnTo>
                  <a:lnTo>
                    <a:pt x="120" y="90"/>
                  </a:lnTo>
                  <a:lnTo>
                    <a:pt x="120" y="90"/>
                  </a:lnTo>
                  <a:lnTo>
                    <a:pt x="137" y="91"/>
                  </a:lnTo>
                  <a:lnTo>
                    <a:pt x="153" y="95"/>
                  </a:lnTo>
                  <a:lnTo>
                    <a:pt x="160" y="97"/>
                  </a:lnTo>
                  <a:lnTo>
                    <a:pt x="168" y="101"/>
                  </a:lnTo>
                  <a:lnTo>
                    <a:pt x="175" y="105"/>
                  </a:lnTo>
                  <a:lnTo>
                    <a:pt x="182" y="109"/>
                  </a:lnTo>
                  <a:lnTo>
                    <a:pt x="188" y="114"/>
                  </a:lnTo>
                  <a:lnTo>
                    <a:pt x="193" y="119"/>
                  </a:lnTo>
                  <a:lnTo>
                    <a:pt x="198" y="124"/>
                  </a:lnTo>
                  <a:lnTo>
                    <a:pt x="202" y="131"/>
                  </a:lnTo>
                  <a:lnTo>
                    <a:pt x="205" y="137"/>
                  </a:lnTo>
                  <a:lnTo>
                    <a:pt x="207" y="145"/>
                  </a:lnTo>
                  <a:lnTo>
                    <a:pt x="210" y="153"/>
                  </a:lnTo>
                  <a:lnTo>
                    <a:pt x="210" y="161"/>
                  </a:lnTo>
                  <a:lnTo>
                    <a:pt x="210" y="202"/>
                  </a:lnTo>
                  <a:lnTo>
                    <a:pt x="210" y="202"/>
                  </a:lnTo>
                  <a:lnTo>
                    <a:pt x="210" y="213"/>
                  </a:lnTo>
                  <a:lnTo>
                    <a:pt x="206" y="224"/>
                  </a:lnTo>
                  <a:lnTo>
                    <a:pt x="203" y="234"/>
                  </a:lnTo>
                  <a:lnTo>
                    <a:pt x="198" y="244"/>
                  </a:lnTo>
                  <a:lnTo>
                    <a:pt x="198" y="244"/>
                  </a:lnTo>
                  <a:lnTo>
                    <a:pt x="194" y="253"/>
                  </a:lnTo>
                  <a:lnTo>
                    <a:pt x="190" y="264"/>
                  </a:lnTo>
                  <a:lnTo>
                    <a:pt x="187" y="276"/>
                  </a:lnTo>
                  <a:lnTo>
                    <a:pt x="186" y="288"/>
                  </a:lnTo>
                  <a:lnTo>
                    <a:pt x="186" y="288"/>
                  </a:lnTo>
                  <a:lnTo>
                    <a:pt x="187" y="302"/>
                  </a:lnTo>
                  <a:lnTo>
                    <a:pt x="190" y="313"/>
                  </a:lnTo>
                  <a:lnTo>
                    <a:pt x="194" y="323"/>
                  </a:lnTo>
                  <a:lnTo>
                    <a:pt x="198" y="333"/>
                  </a:lnTo>
                  <a:lnTo>
                    <a:pt x="198" y="333"/>
                  </a:lnTo>
                  <a:lnTo>
                    <a:pt x="203" y="344"/>
                  </a:lnTo>
                  <a:lnTo>
                    <a:pt x="206" y="354"/>
                  </a:lnTo>
                  <a:lnTo>
                    <a:pt x="210" y="364"/>
                  </a:lnTo>
                  <a:lnTo>
                    <a:pt x="210" y="375"/>
                  </a:lnTo>
                  <a:lnTo>
                    <a:pt x="210" y="574"/>
                  </a:lnTo>
                  <a:lnTo>
                    <a:pt x="31" y="574"/>
                  </a:lnTo>
                  <a:lnTo>
                    <a:pt x="31" y="375"/>
                  </a:lnTo>
                  <a:lnTo>
                    <a:pt x="31" y="375"/>
                  </a:lnTo>
                  <a:lnTo>
                    <a:pt x="32" y="364"/>
                  </a:lnTo>
                  <a:lnTo>
                    <a:pt x="34" y="354"/>
                  </a:lnTo>
                  <a:lnTo>
                    <a:pt x="38" y="344"/>
                  </a:lnTo>
                  <a:lnTo>
                    <a:pt x="42" y="333"/>
                  </a:lnTo>
                  <a:lnTo>
                    <a:pt x="42" y="333"/>
                  </a:lnTo>
                  <a:lnTo>
                    <a:pt x="47" y="323"/>
                  </a:lnTo>
                  <a:lnTo>
                    <a:pt x="51" y="313"/>
                  </a:lnTo>
                  <a:lnTo>
                    <a:pt x="54" y="302"/>
                  </a:lnTo>
                  <a:lnTo>
                    <a:pt x="55" y="288"/>
                  </a:lnTo>
                  <a:lnTo>
                    <a:pt x="55" y="288"/>
                  </a:lnTo>
                  <a:close/>
                  <a:moveTo>
                    <a:pt x="101" y="61"/>
                  </a:moveTo>
                  <a:lnTo>
                    <a:pt x="101" y="31"/>
                  </a:lnTo>
                  <a:lnTo>
                    <a:pt x="140" y="31"/>
                  </a:lnTo>
                  <a:lnTo>
                    <a:pt x="140" y="61"/>
                  </a:lnTo>
                  <a:lnTo>
                    <a:pt x="140" y="61"/>
                  </a:lnTo>
                  <a:lnTo>
                    <a:pt x="131" y="61"/>
                  </a:lnTo>
                  <a:lnTo>
                    <a:pt x="120" y="60"/>
                  </a:lnTo>
                  <a:lnTo>
                    <a:pt x="111" y="61"/>
                  </a:lnTo>
                  <a:lnTo>
                    <a:pt x="101" y="61"/>
                  </a:lnTo>
                  <a:lnTo>
                    <a:pt x="10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48"/>
          <p:cNvCxnSpPr>
            <a:stCxn id="31" idx="2"/>
            <a:endCxn id="74" idx="4"/>
          </p:cNvCxnSpPr>
          <p:nvPr/>
        </p:nvCxnSpPr>
        <p:spPr>
          <a:xfrm flipH="1">
            <a:off x="553145" y="1121891"/>
            <a:ext cx="5301" cy="2734723"/>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1" name="Group 19"/>
          <p:cNvGrpSpPr/>
          <p:nvPr/>
        </p:nvGrpSpPr>
        <p:grpSpPr>
          <a:xfrm>
            <a:off x="-45509" y="1330010"/>
            <a:ext cx="9179376" cy="458758"/>
            <a:chOff x="3179791" y="-679158"/>
            <a:chExt cx="7913950" cy="1329397"/>
          </a:xfrm>
        </p:grpSpPr>
        <p:sp>
          <p:nvSpPr>
            <p:cNvPr id="52" name="Rectangle 38"/>
            <p:cNvSpPr/>
            <p:nvPr/>
          </p:nvSpPr>
          <p:spPr>
            <a:xfrm>
              <a:off x="3187420" y="-650240"/>
              <a:ext cx="7906321" cy="1300479"/>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
            <p:cNvSpPr/>
            <p:nvPr/>
          </p:nvSpPr>
          <p:spPr>
            <a:xfrm>
              <a:off x="3179791" y="-679158"/>
              <a:ext cx="885932" cy="1300479"/>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64"/>
          <p:cNvGrpSpPr/>
          <p:nvPr/>
        </p:nvGrpSpPr>
        <p:grpSpPr>
          <a:xfrm>
            <a:off x="428545" y="3634668"/>
            <a:ext cx="249200" cy="221946"/>
            <a:chOff x="-592330" y="2994622"/>
            <a:chExt cx="317878" cy="317878"/>
          </a:xfrm>
        </p:grpSpPr>
        <p:sp>
          <p:nvSpPr>
            <p:cNvPr id="74"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5"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41" name="1 - Τίτλος"/>
          <p:cNvSpPr txBox="1">
            <a:spLocks/>
          </p:cNvSpPr>
          <p:nvPr/>
        </p:nvSpPr>
        <p:spPr>
          <a:xfrm>
            <a:off x="2838730" y="1244904"/>
            <a:ext cx="3681899" cy="662109"/>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R="0" lvl="0" indent="0" algn="ctr" fontAlgn="auto">
              <a:lnSpc>
                <a:spcPct val="90000"/>
              </a:lnSpc>
              <a:spcBef>
                <a:spcPct val="0"/>
              </a:spcBef>
              <a:spcAft>
                <a:spcPts val="0"/>
              </a:spcAft>
              <a:buClrTx/>
              <a:buSzTx/>
              <a:tabLst/>
              <a:defRPr/>
            </a:pPr>
            <a:r>
              <a:rPr lang="el-GR" sz="2400" b="1" dirty="0" smtClean="0">
                <a:solidFill>
                  <a:schemeClr val="bg1"/>
                </a:solidFill>
                <a:latin typeface="Century Gothic" charset="0"/>
                <a:ea typeface="Century Gothic" charset="0"/>
                <a:cs typeface="Century Gothic" charset="0"/>
              </a:rPr>
              <a:t>Ανησυχίες Χρήσης</a:t>
            </a:r>
            <a:endParaRPr lang="el-GR" sz="2400" b="1" dirty="0">
              <a:solidFill>
                <a:schemeClr val="bg1"/>
              </a:solidFill>
              <a:latin typeface="Century Gothic" charset="0"/>
              <a:ea typeface="Century Gothic" charset="0"/>
              <a:cs typeface="Century Gothic" charset="0"/>
            </a:endParaRPr>
          </a:p>
        </p:txBody>
      </p:sp>
      <p:grpSp>
        <p:nvGrpSpPr>
          <p:cNvPr id="60" name="Group 64"/>
          <p:cNvGrpSpPr/>
          <p:nvPr/>
        </p:nvGrpSpPr>
        <p:grpSpPr>
          <a:xfrm>
            <a:off x="421983" y="2473137"/>
            <a:ext cx="249200" cy="221946"/>
            <a:chOff x="-592330" y="2994622"/>
            <a:chExt cx="317878" cy="317878"/>
          </a:xfrm>
        </p:grpSpPr>
        <p:sp>
          <p:nvSpPr>
            <p:cNvPr id="61"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3" name="Ορθογώνιο 2"/>
          <p:cNvSpPr/>
          <p:nvPr/>
        </p:nvSpPr>
        <p:spPr>
          <a:xfrm>
            <a:off x="880256" y="2433598"/>
            <a:ext cx="6407624" cy="1631216"/>
          </a:xfrm>
          <a:prstGeom prst="rect">
            <a:avLst/>
          </a:prstGeom>
        </p:spPr>
        <p:txBody>
          <a:bodyPr wrap="square">
            <a:spAutoFit/>
          </a:bodyPr>
          <a:lstStyle/>
          <a:p>
            <a:pPr algn="just"/>
            <a:r>
              <a:rPr lang="el-GR" sz="2000" b="1" dirty="0">
                <a:solidFill>
                  <a:schemeClr val="bg1"/>
                </a:solidFill>
              </a:rPr>
              <a:t> Η χρήση συμπληρωμάτων </a:t>
            </a:r>
            <a:r>
              <a:rPr lang="el-GR" sz="2000" b="1" dirty="0" err="1">
                <a:solidFill>
                  <a:schemeClr val="bg1"/>
                </a:solidFill>
              </a:rPr>
              <a:t>καρνιτίνης</a:t>
            </a:r>
            <a:r>
              <a:rPr lang="el-GR" sz="2000" b="1" dirty="0">
                <a:solidFill>
                  <a:schemeClr val="bg1"/>
                </a:solidFill>
              </a:rPr>
              <a:t> θεωρείται </a:t>
            </a:r>
            <a:r>
              <a:rPr lang="el-GR" sz="2000" b="1" i="1" u="sng" dirty="0">
                <a:solidFill>
                  <a:schemeClr val="bg1"/>
                </a:solidFill>
              </a:rPr>
              <a:t>ασφαλής</a:t>
            </a:r>
            <a:r>
              <a:rPr lang="el-GR" sz="2000" b="1" u="sng" dirty="0">
                <a:solidFill>
                  <a:schemeClr val="bg1"/>
                </a:solidFill>
              </a:rPr>
              <a:t>.</a:t>
            </a:r>
            <a:endParaRPr lang="el-GR" sz="2000" b="1" i="1" u="sng" dirty="0">
              <a:solidFill>
                <a:schemeClr val="bg1"/>
              </a:solidFill>
              <a:effectLst>
                <a:outerShdw blurRad="38100" dist="38100" dir="2700000" algn="tl">
                  <a:srgbClr val="000000">
                    <a:alpha val="43137"/>
                  </a:srgbClr>
                </a:outerShdw>
              </a:effectLst>
            </a:endParaRPr>
          </a:p>
          <a:p>
            <a:pPr algn="just"/>
            <a:endParaRPr lang="el-GR" sz="2000" b="1" i="1" u="sng" dirty="0">
              <a:solidFill>
                <a:schemeClr val="bg1"/>
              </a:solidFill>
              <a:effectLst>
                <a:outerShdw blurRad="38100" dist="38100" dir="2700000" algn="tl">
                  <a:srgbClr val="000000">
                    <a:alpha val="43137"/>
                  </a:srgbClr>
                </a:outerShdw>
              </a:effectLst>
            </a:endParaRPr>
          </a:p>
          <a:p>
            <a:pPr algn="just"/>
            <a:r>
              <a:rPr lang="el-GR" sz="2000" b="1" dirty="0">
                <a:solidFill>
                  <a:schemeClr val="bg1"/>
                </a:solidFill>
              </a:rPr>
              <a:t>Αποφυγή συμπληρωμάτων που </a:t>
            </a:r>
            <a:r>
              <a:rPr lang="el-GR" sz="2000" b="1" i="1" u="sng" dirty="0">
                <a:solidFill>
                  <a:schemeClr val="bg1"/>
                </a:solidFill>
              </a:rPr>
              <a:t>δεν</a:t>
            </a:r>
            <a:r>
              <a:rPr lang="el-GR" sz="2000" b="1" dirty="0">
                <a:solidFill>
                  <a:schemeClr val="bg1"/>
                </a:solidFill>
              </a:rPr>
              <a:t> περιέχουν &gt;99% </a:t>
            </a:r>
            <a:r>
              <a:rPr lang="en-US" sz="2000" b="1" dirty="0">
                <a:solidFill>
                  <a:schemeClr val="bg1"/>
                </a:solidFill>
                <a:effectLst>
                  <a:outerShdw blurRad="38100" dist="38100" dir="2700000" algn="tl">
                    <a:srgbClr val="000000">
                      <a:alpha val="43137"/>
                    </a:srgbClr>
                  </a:outerShdw>
                </a:effectLst>
              </a:rPr>
              <a:t>L-</a:t>
            </a:r>
            <a:r>
              <a:rPr lang="el-GR" sz="2000" b="1" dirty="0" err="1">
                <a:solidFill>
                  <a:schemeClr val="bg1"/>
                </a:solidFill>
                <a:effectLst>
                  <a:outerShdw blurRad="38100" dist="38100" dir="2700000" algn="tl">
                    <a:srgbClr val="000000">
                      <a:alpha val="43137"/>
                    </a:srgbClr>
                  </a:outerShdw>
                </a:effectLst>
              </a:rPr>
              <a:t>καρνιτίνη</a:t>
            </a:r>
            <a:r>
              <a:rPr lang="el-GR" sz="2000" b="1" dirty="0">
                <a:solidFill>
                  <a:schemeClr val="bg1"/>
                </a:solidFill>
              </a:rPr>
              <a:t> από τους αθλητές.</a:t>
            </a:r>
          </a:p>
        </p:txBody>
      </p:sp>
    </p:spTree>
    <p:extLst>
      <p:ext uri="{BB962C8B-B14F-4D97-AF65-F5344CB8AC3E}">
        <p14:creationId xmlns:p14="http://schemas.microsoft.com/office/powerpoint/2010/main" val="135255342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9292</TotalTime>
  <Words>8411</Words>
  <Application>Microsoft Office PowerPoint</Application>
  <PresentationFormat>Προβολή στην οθόνη (16:9)</PresentationFormat>
  <Paragraphs>975</Paragraphs>
  <Slides>102</Slides>
  <Notes>90</Notes>
  <HiddenSlides>0</HiddenSlides>
  <MMClips>0</MMClips>
  <ScaleCrop>false</ScaleCrop>
  <HeadingPairs>
    <vt:vector size="4" baseType="variant">
      <vt:variant>
        <vt:lpstr>Θέμα</vt:lpstr>
      </vt:variant>
      <vt:variant>
        <vt:i4>1</vt:i4>
      </vt:variant>
      <vt:variant>
        <vt:lpstr>Τίτλοι διαφανειών</vt:lpstr>
      </vt:variant>
      <vt:variant>
        <vt:i4>102</vt:i4>
      </vt:variant>
    </vt:vector>
  </HeadingPairs>
  <TitlesOfParts>
    <vt:vector size="103" baseType="lpstr">
      <vt:lpstr>Custom Design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Ethos3 Communications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Schwertly</dc:creator>
  <cp:lastModifiedBy>Χρήστης των Windows</cp:lastModifiedBy>
  <cp:revision>342</cp:revision>
  <dcterms:created xsi:type="dcterms:W3CDTF">2015-02-10T20:59:32Z</dcterms:created>
  <dcterms:modified xsi:type="dcterms:W3CDTF">2022-04-14T18:09:55Z</dcterms:modified>
</cp:coreProperties>
</file>