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2" r:id="rId5"/>
    <p:sldId id="259" r:id="rId6"/>
    <p:sldId id="263" r:id="rId7"/>
    <p:sldId id="260" r:id="rId8"/>
    <p:sldId id="266" r:id="rId9"/>
    <p:sldId id="264" r:id="rId10"/>
    <p:sldId id="265" r:id="rId11"/>
    <p:sldId id="267" r:id="rId12"/>
    <p:sldId id="268" r:id="rId13"/>
    <p:sldId id="269" r:id="rId14"/>
    <p:sldId id="270" r:id="rId15"/>
    <p:sldId id="271" r:id="rId16"/>
    <p:sldId id="272"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4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D4B268FB-CFAD-4D7D-BEAE-D9623BEC0E38}" type="datetimeFigureOut">
              <a:rPr lang="el-GR" smtClean="0"/>
              <a:pPr/>
              <a:t>12/5/2020</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21A106C-A7EA-4DF1-AA46-749E021AA24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4B268FB-CFAD-4D7D-BEAE-D9623BEC0E38}" type="datetimeFigureOut">
              <a:rPr lang="el-GR" smtClean="0"/>
              <a:pPr/>
              <a:t>12/5/2020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21A106C-A7EA-4DF1-AA46-749E021AA24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4B268FB-CFAD-4D7D-BEAE-D9623BEC0E38}" type="datetimeFigureOut">
              <a:rPr lang="el-GR" smtClean="0"/>
              <a:pPr/>
              <a:t>12/5/2020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21A106C-A7EA-4DF1-AA46-749E021AA24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4B268FB-CFAD-4D7D-BEAE-D9623BEC0E38}" type="datetimeFigureOut">
              <a:rPr lang="el-GR" smtClean="0"/>
              <a:pPr/>
              <a:t>12/5/2020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21A106C-A7EA-4DF1-AA46-749E021AA24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4B268FB-CFAD-4D7D-BEAE-D9623BEC0E38}" type="datetimeFigureOut">
              <a:rPr lang="el-GR" smtClean="0"/>
              <a:pPr/>
              <a:t>12/5/2020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21A106C-A7EA-4DF1-AA46-749E021AA24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4B268FB-CFAD-4D7D-BEAE-D9623BEC0E38}" type="datetimeFigureOut">
              <a:rPr lang="el-GR" smtClean="0"/>
              <a:pPr/>
              <a:t>12/5/2020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21A106C-A7EA-4DF1-AA46-749E021AA24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D4B268FB-CFAD-4D7D-BEAE-D9623BEC0E38}" type="datetimeFigureOut">
              <a:rPr lang="el-GR" smtClean="0"/>
              <a:pPr/>
              <a:t>12/5/2020</a:t>
            </a:fld>
            <a:endParaRPr lang="el-GR"/>
          </a:p>
        </p:txBody>
      </p:sp>
      <p:sp>
        <p:nvSpPr>
          <p:cNvPr id="27" name="26 - Θέση αριθμού διαφάνειας"/>
          <p:cNvSpPr>
            <a:spLocks noGrp="1"/>
          </p:cNvSpPr>
          <p:nvPr>
            <p:ph type="sldNum" sz="quarter" idx="11"/>
          </p:nvPr>
        </p:nvSpPr>
        <p:spPr/>
        <p:txBody>
          <a:bodyPr rtlCol="0"/>
          <a:lstStyle/>
          <a:p>
            <a:fld id="{E21A106C-A7EA-4DF1-AA46-749E021AA240}"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D4B268FB-CFAD-4D7D-BEAE-D9623BEC0E38}" type="datetimeFigureOut">
              <a:rPr lang="el-GR" smtClean="0"/>
              <a:pPr/>
              <a:t>12/5/2020</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E21A106C-A7EA-4DF1-AA46-749E021AA24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4B268FB-CFAD-4D7D-BEAE-D9623BEC0E38}" type="datetimeFigureOut">
              <a:rPr lang="el-GR" smtClean="0"/>
              <a:pPr/>
              <a:t>12/5/2020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21A106C-A7EA-4DF1-AA46-749E021AA24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4B268FB-CFAD-4D7D-BEAE-D9623BEC0E38}" type="datetimeFigureOut">
              <a:rPr lang="el-GR" smtClean="0"/>
              <a:pPr/>
              <a:t>12/5/2020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21A106C-A7EA-4DF1-AA46-749E021AA24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4B268FB-CFAD-4D7D-BEAE-D9623BEC0E38}" type="datetimeFigureOut">
              <a:rPr lang="el-GR" smtClean="0"/>
              <a:pPr/>
              <a:t>12/5/2020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21A106C-A7EA-4DF1-AA46-749E021AA24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4B268FB-CFAD-4D7D-BEAE-D9623BEC0E38}" type="datetimeFigureOut">
              <a:rPr lang="el-GR" smtClean="0"/>
              <a:pPr/>
              <a:t>12/5/2020</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21A106C-A7EA-4DF1-AA46-749E021AA24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57200" y="428605"/>
            <a:ext cx="8458200" cy="1500197"/>
          </a:xfrm>
        </p:spPr>
        <p:txBody>
          <a:bodyPr/>
          <a:lstStyle/>
          <a:p>
            <a:r>
              <a:rPr lang="el-GR" dirty="0" smtClean="0"/>
              <a:t>ΑΕΡΟΒΙΑ ΑΣΚΗΣΗ</a:t>
            </a:r>
            <a:br>
              <a:rPr lang="el-GR" dirty="0" smtClean="0"/>
            </a:br>
            <a:endParaRPr lang="el-GR" dirty="0"/>
          </a:p>
        </p:txBody>
      </p:sp>
      <p:sp>
        <p:nvSpPr>
          <p:cNvPr id="3" name="2 - Υπότιτλος"/>
          <p:cNvSpPr>
            <a:spLocks noGrp="1"/>
          </p:cNvSpPr>
          <p:nvPr>
            <p:ph type="subTitle" idx="1"/>
          </p:nvPr>
        </p:nvSpPr>
        <p:spPr>
          <a:xfrm>
            <a:off x="457200" y="2214554"/>
            <a:ext cx="3543296" cy="1928826"/>
          </a:xfrm>
        </p:spPr>
        <p:txBody>
          <a:bodyPr/>
          <a:lstStyle/>
          <a:p>
            <a:endParaRPr lang="el-GR" dirty="0"/>
          </a:p>
        </p:txBody>
      </p:sp>
      <p:pic>
        <p:nvPicPr>
          <p:cNvPr id="64514" name="Picture 2" descr="Η αερόβια ικανότητα VO2 max | music.net.cy, μουσικά νέα, νέες ..."/>
          <p:cNvPicPr>
            <a:picLocks noChangeAspect="1" noChangeArrowheads="1"/>
          </p:cNvPicPr>
          <p:nvPr/>
        </p:nvPicPr>
        <p:blipFill>
          <a:blip r:embed="rId2" cstate="print"/>
          <a:srcRect/>
          <a:stretch>
            <a:fillRect/>
          </a:stretch>
        </p:blipFill>
        <p:spPr bwMode="auto">
          <a:xfrm>
            <a:off x="214282" y="2143116"/>
            <a:ext cx="4143404" cy="2326122"/>
          </a:xfrm>
          <a:prstGeom prst="rect">
            <a:avLst/>
          </a:prstGeom>
          <a:noFill/>
        </p:spPr>
      </p:pic>
      <p:pic>
        <p:nvPicPr>
          <p:cNvPr id="64516" name="Picture 4" descr="ΑΕΡΟΒΙΑ Ή ΑΝΑΕΡΟΒΙΑ ΓΙΑ ΚΑΥΣΗ ΛΙΠΟΥΣ; - Fitnovation"/>
          <p:cNvPicPr>
            <a:picLocks noChangeAspect="1" noChangeArrowheads="1"/>
          </p:cNvPicPr>
          <p:nvPr/>
        </p:nvPicPr>
        <p:blipFill>
          <a:blip r:embed="rId3"/>
          <a:srcRect/>
          <a:stretch>
            <a:fillRect/>
          </a:stretch>
        </p:blipFill>
        <p:spPr bwMode="auto">
          <a:xfrm>
            <a:off x="4572000" y="2071678"/>
            <a:ext cx="4273581" cy="2604791"/>
          </a:xfrm>
          <a:prstGeom prst="rect">
            <a:avLst/>
          </a:prstGeom>
          <a:noFill/>
        </p:spPr>
      </p:pic>
      <p:sp>
        <p:nvSpPr>
          <p:cNvPr id="64518" name="AutoShape 6" descr="Η επίδραση της προπόνησης και αποπροπόνησης στην άσκηση με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4520" name="AutoShape 8" descr="Η επίδραση της προπόνησης και αποπροπόνησης στην άσκηση με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4522" name="AutoShape 10" descr="Η επίδραση της προπόνησης και αποπροπόνησης στην άσκηση με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4524" name="AutoShape 12" descr="data:image/jpeg;base64,/9j/4AAQSkZJRgABAQAAAQABAAD/2wCEAAkGBxISEhISEhMVFRUWFxUVFRUYFRUVFRUVFRUWFhUWFhUYHiggGBolHRUVITEhJSkrLi4uFx8zODMtNygtLisBCgoKDg0OGhAQGy0lICUtLS0tLS0tLS0vLi0tLS0tLSsrLS0tLS8rLS0tLS0tLS0tLS0tLSstLS0tLS0tLS0tLf/AABEIAJsBRQMBIgACEQEDEQH/xAAcAAACAgMBAQAAAAAAAAAAAAADBAUGAQIHAAj/xAA+EAABAwIEBAMFBgYBAwUAAAABAAIDBBEFEiExBkFRYSJxgQcTMpHBFCNCobHRFVJicuHwM3OSshYXU4Lx/8QAGgEAAwEBAQEAAAAAAAAAAAAAAQIDBAAFBv/EAC4RAAICAQQBAgUEAQUAAAAAAAABAhEDBBIhMUETUQUiMmGBFHGR0fAjocHh8f/aAAwDAQACEQMRAD8A4iyUhdCwx9DiMUME0jmTsGVt3WJOnwk+F2w03S+KezuQs97CWhxGYwEnw31yMkJ8VtBrbZUmspJInFkjHMcOTgQfMdR3U2ozaflB5RYuJOB6ilu5gM0X8zR4m/3N39Roo/BeKKqlt7uQlv8A8bvEz0B29LKd4Fxqt948Nlzty/BLnkaToA24u6O42O2luivWI8JUdY27oxFKRq6PQ5ra6Ws8dyEks8IyUJtWxlBtWiOwL2iU0oDZ/uX9Tcxn/wC3L1VypZGPaHMc1zTsWkEfMLltZ7NJ4nEj7+P+hwZKO+V/hPldFwnAaulcH0dU1tz4oZ2uiJ7Oa7R3mEXCL6BbOpGPrsqRxV7PY57yU9o5DqR+Bx8uRU/hvEB+Csa2CTk7ODE/u13LyKmw8OF2kOHUEEfkp/NBjcM4LV8MVUBtJBJp+OPxeui9QcTVVMQBI4gfgkB+uq741qjcbwWKWznRscW62LQbo71PiSOproo2D+0xhsJ2Fp6jUfurfTYrS1RYWzC1+tj5JKbhChqG29y2N39IsQq1iHsrlY4PppM1iCGu0Ohvuljjgnw/wc26OuYhEwRsDXX253Kj62PRVepxExNa2rimhsLe8tdnnmbcD1RZOIA1geyaOVg/qs5TWrW/ZOLi/v1/JzxOrTst+Ds8KlaA7hVXA+KaPITJNGy293AD5p3DOKqF7nCOsiJ10zDlzWyuCUS0xBONVTo+KYi8tLw8D8bAS23c2sp+ixSKT4Xj5opq+DmnXIesb4VCQweO6n59QouBniPqmYESdNsi2WlONEUBEDByDRR8DfvCpR7dFXscxmGja6aYkNHQXJPQBczifssLlw9tMBeQKaTIDbNmaHEdcv8AldHwnE46mJk0Rux4uOo7HoVyaYWmhkhRGIM8QU1ZReIN1C5gI+DSf0W/ELLtQJmkytt0TOKRnJqhLoVI5ziMGqmsFj+5KTxGLVS2EM+5cpoYsdERkb5IryLbqNo4/CNUw+HTdVTA0TdE8ZRqta9wLTqlqOEZNytpoRbconIgMHb4pR/UkeLmfdpqhqMk0oI0JGqW4xP3JIQ8AfDOdyyj1UdUyFxshGU3K2dLcjqs/pu7GcrZfDFeCn/tP0WU3StvTwf2n6LyvRxu8aIGJYRFUxe6lbmabdnCxuC13IpkhNRhYzQVrDuD4oXMGRrwy5ZJYNmB5Nc4Czxvr4e4N7qaNHrodRyOhTxGyMAvP1egWolu3NP+V/BbHl2KqEmyvbo4Ej81iLFIDIIDIz3pGYRkgOIJI0B32OgT749Oi5t7TcDY33dcc92viY8NylmQEm+U2IPLcg3G26bSYs+OWzJK14/z+/5BkcWrSL/X4PBUNyTRMeOV2i48jyXMuMuB5qRvvKB0xjJOeJrnEt6EAauHzKc/9xJmuYI3U0jJHODXSu925nMCUNtkHK9iNvEnpOMasjSXCm+dS53/AIlenDeuyLo39l1RVGJ/2lzi0OysD2uztsBfxHcfsr6W31CoFLjWITnKyrwzv7v3sjgDpsQR+adgqMbjllbHHHUxtygOcxkOa4Fy1ofewJO99BfssGdapTcsbi17Ph/h/wBlobHHlP8ActMtECcw8J6pmnjlBHiadeirX/rJrqdsxjMTgJBLG8OJbLG7IYht4s2uutuWqrB9r2RwAg940AXcXZDn/FYAHTotOmeTJHdOO1+zJTpOkdexmkEkWWQBwO4touccSezOKV4kgd7nTxBo0PeyWqfbaxzMv2NwP/VFv/FPn2kNEEM0tLJGyV4Y052G45vA3sPJa2Rplaf7Mal7wPeB7BqCQL36FTNJhRow+OI5Cf8AkZlaXeYcRfKuk4NK17WvYQ5rhcEbEHZIcVcNw1Ubi/M17fhkY4tcPUbjsUk4SfToaE0nyiqwYnkaxrR+Nmf/AKd/F+SuuHGiq2gMy5m8ho5v1Cp8/D5p4g/OXgOLSXWuByueqDSuew3YSD1G6ipyxOpI1PGs3MWX6owueNv3MxIGzXajyvuo2mxx0LiKpmXezhqCoqlxSqaTaRzgeTrGyQxeN8oDZXkl+nkDuPXZPLUR8CLSyXMiJ4t9szg5seHM+F3je9tw4D8LRyG+qneAfayKyYw1MbYi7/jeHeDkAx1/xHXso6j4UyDwNER1blY0Cx63GpPmpSo4ShMYje3MQL5jq4G1738x5JFqvsB6c6a7ZcM9s2Mve/7NpkBDttSQOvTVWbhbHqqEyUkjg8ssWZ73yEeGx5jzUfxJw+ay5ebSXuHfTyTzzp1RRaSUW79uDkFHa9leqDjaXDKQNiAOc3a134TzPktsM9nFQ6Wwy5QRd11B+1rChTTwxjWzDcjrdGDt2iWSNKmXngz2zCWVkNZGGZjlErT4bnbMDsumVUzXWLSCvkegYTI0AXuV9C8JPOWMHe30TzybWkTji3Jv2LBUutK3yTuISNLBqFD8TyZG5+gXHv49Uyzi0zrZxlbewtfomnNLgSEGzo2JM1Uhgzfu3BR8xORpcdbap3CKlga4XCVNWCmTtNSSBgO61fLuo6PiYRss43tcLSnrhN4m/qn3xXkb0pvwWSiqm5N0Q1LSN1X20x5piKHKQmTsSmgMDAZpQeyQx+AiNwvdqbkcWzvPIgIPEEn3Dj2QZzOcQYcJH5RupJnDGt7fms8PC8rVfWxhcnwCldiNPT5Yo29Lj9F5PvZoPM/ReXDEVGNUy0IUATICxlzNkVgWgCIxcFHnbLDGAtIIBBFiCLgjoQd1l+yzCuOKLxPwZFCRWUlNE8suZaVzA6OWM6uyNIOR45ZfQcjGYWaCJgqW08U1DI7xudCySeilO7JLgl0eosdSLi1xa/U1Ssb4ffTTuraSMvY8FtZSAAiZhvdzGHQv1Jtz1tuQaKXhitAMDbAXOmijjjZIbtyMawZQLNsBz036kqX4txGQULzTktewte61yXMa9peBbtc+ndcr4bxCrb9ofEwGnhzSyRHNliaXf8cbjqCNTY/yk9V0nCqxr2skabscAWnqD/uyzZIuErfJsxyjONLgU9nz8k2JUjiXOjqXSgnXM2XS+vPwtJ/uT/E/s9pq1pc0CGbk9o0P97efnujUGExMq3VjMwe9hZKL3a8eGxsdnDI3bTfrdWqmeCFaOVN2jPPDKK5OY4NDX0g/hdZTsfC8EwzBoIsCHEBwGo7GxHkpeDD2S4nTtNstPTveGADK1znNY028s3yXSMWgEkBbz3B6EahUuiniildVP8N4xFI7+UNcXAntcnVUnKsisWCvHKj3s9qjHNV0MjruhkLo+pik8QsOxNlemRtdma7UHdctxmeKHF8PqYntd7+8UgaQbttZrtPMfJdJdXRh3xD01/RVckuWRUXJ8CeKcMRTxlj3yFuYOyh5Au0gi9txpslqjhljyPcXZYa3vYlSrsWY1pIDnHkLWv6qEmr5pHXc8tHJrSWgfLdRyZsf7mjFgy3fR5vD9Q293RgDuf2VXfXRySFpdZzTlGoBuD0ueexVwGKS5S02dpoTofmqbgGCCWs984ZWtZfKf5jt62us09j+k0/6lPeW3DsTYXZHAh5OjrAtc4NLiGkHQ2BOoCfrZhpZpJPZRGIYM99K/wByS2VuaVpG+YWNvVtx6qP4f+1lo+0yNzDYZRmy3sk52nRjb4EuLmn7QyZhyyMj1NtHa3yuCHgvF8UoIkGSQDQcnEdCqvjXEsn2mcsADT4ACL2y6X81C0Mjs4tq4nTuSqbU0e7g0SnjSye3DOhR485rnHM5vlsqZx3iMMly+73ciforf/CHsjbI+21yOhVH4zpPetzM1trpzWzTYI5ItJvclf2/Y+Z12plgmk1Ha3X3/e/YjOAJIveuY9gLnfC7ouq4U6SNwby5Fcm9nsbTVWdvyB0XWJJHDwqWeDjKMvcfS5FOMoLx/wAkriVW6UZSL6aqAHDkAcHNaA4a3TMMErvhOqHNHMw2cU8sjcfpJrEoS+tUFroS4DXZDoaO/wATgDyWGMc7mhGFwdfdZXFrmSNO+LdRaI/E5XAua4XA5qR4Mq80uQXAA2TMzQ5ouNUtRRe6fnbutMJ40ujJkjk3PkvstObIYj1CgH8QSWSUmPSp/ViT9ORZJorzO8kpjNJmjc0c1XnY1JmzX1tZBlxmQ80Hlid6bPYThL2Pa7RWZ9QR0VQdi0g2KUmxWQ/iXerE70mdDhdmaDcbn6LC5t/GJhs8ryPro70pF5p9ky1AhGiO1ZioQLLCvBeauCYlKzAVpMVvTLrDQwF5ZstSuOKL7Pix0VdRPIcY5543g/ijeS2/zD1RuGsXdQTyUdVdrGuIub+B3Uf0O0N+4PMq7Y/wRMat1ZRVPuJXG7gQcpOlzcXuDYEtIIJWce4Imr3QvqpoWlgyuMMLg94vsXvd8tLC5T3F2n0xVuVNExh84NtQQRcOB3HJTdI87fmo2Hh+KKNkcAyBgsLkkH+4nW/dYkq3wgZmOFtyAXN88w0WNxpno45qaomJ6h+2/wCiSbRA3033HL5JOPiFp6JlmNA7ELnJvtlIYox+lAsP4egiN44WN1LhZo0cRa46FS7WgaKP/iw6hAfijRre/Yan5BByGWOuuCav0slJoweyQir3XAINin5I7hL2MkV/iqslp2wSRuFnTRRvBAILJDlNjuCNwU7BV5HWGhLTbuQoHiirDn0lKdXPqYXD+1rtT8y1TOMRhkkeoHjAbcgZs27QDuRcLR6d4k0ubZknJLJJN8UizUNYbG3Nth/2n62VT4zxdkEN2n76Q5W2PwtF8zv0Hr2Vqggyw3AuTnLR8yP0VIi4WZKxzJi50hJ+9v4m9B0sOindVZTTKO+5dHOqqXM97urnH5klW/hDC8o988an4ewVdx7BZaWQskGh+B3Jw6jv2RqXHqlxjYwWy/GeR7K2PFPK9sT0/iWshgwKTfys6rQyB2h1G1j0VP4vw0wSWjADCQ5vTfxBTWF1ocAealK+BlRHkfy+F3QrTpM3ozcZ8J8M+b+Iab9TiU8dNrlez/8ASm0lFTmRsjGAPtq7bkpWkqgH+JKfwx8TiHehGx7hCFO8uVdbp09vpdJGf4ZqpVJ6hU3L/ouFDGMwIOm6Sr25nuKjKaqfGQHAjvyT/wBqB235rPDVV8s+zXl0fO7G7QgxzmE3GirePcZsgeGgE66jmAro7XooXE+HKeW5e0XKT9Umqkjv0sk7iEwvEW1EYkZsUdwWMFo44LRs+EckaVwudOaz2m+DQsfCtibghPCZkA5ID0RGqYu4ILgjuCC8IoVi7kF6O5BeiAWcF5ekXkaAdNiRQUKJGCcmbgrwWWrxXMKAzFEpSgzFEpEoR0LVwWwWHJjhaYrZp0QqlbRnQJPI3gKEaJLtKYhTCms9DE7V0bHebGn9QkJ8Oht/wx/9jf2UyRokapLJDxbIf+EQl17W7CwCxiULI2ANaASfUgD/ACE2x6hMbnzOGU/Dp+6bT6eWaTjEpkyvFBTl1f8AI5JNcRm2ykKeovoqpU40IInPkYXNbqQ0Zj52uNNufNUHH+OZ57shvDGdCQbSOHQuHwjsPmh+iyRlU+Cj12NxuPJeZHwHERJJKHyxMkMcMerY8jHOfJM7+Y7Bg1Fmk9t8HoJnO+011nzuALGD4KdpF8rW8na6nl8yaX7K2D7Y8kaNgkv6uYPqV1+BocCet7eXJW1M3CChHhEdLBZJyyS7Jlsvhb0sLen/AOpGeIZy4XuTytbzshOqcls3RHjka4XB/defdm6MNqNcRwuOojySsDxuDzB6hUiv4ZdDmdH426308Q8xz9F0SCdt7Ereop2u1vY9f3W7S6qeCW6P5MOu0UNVDZNte32/ByilqXMOm3RTNFjbScubXpzUtjPD2d2eK1/xN2B7joVyvjNk1LMHZHxnYEg2PkdivR1T0+px+pB1L/OzxtA9Xos3oZFcPD8fh+P2OoiZsvhdoRsUzDRhm6oPB/EonbkefvBy69wr7TzZ2Ft7G3hPQ8lgw5nie2XR6+owRzR3w7JEU7XCzgCFCVWGNa8lpI7clEYPjVWaiSCZgbk59e47KwyG6OrnCSSRDSxnBuxMQW5lec0IrkNxWFJGxybBkBDeiuQnJhQDigvKK9BeiAE9AeUd6A5FAAvQJEd6A9EAu5YXnryYFnTYkZqAxGCYmECy5YXnFcwoVnKLSFAmRaQpF2MSIXisNWycAjWL0HwrNaFrTfCp+RvARpTEBSwTFOU6FG+SRq9inuShsRqLnKPXz6Lmm+F2WwY1KXLpLt/YUnmDWl3y81XpASS4evmpaqYX6WJHMfWyTkoHN1abjvckefMj/dySPe+H6b0YXLtmD4nq1nyKMPpj1/Yq2MOH+/76KKq+FaVwIMfu7m+Zmg9W209NOwUyNSL+F2/YjqCNx5JhjyNCL+XPy6rZlwxyKpI8/HklB3Eo/s7pXwVk8crSCYTY20cBLHq07EEG+i6hFJbpZQb2Ddp/391IU7w9tnaEc+RXhfENDkVShyv9z2fh+rhzGfBJzTRFpDte6pNfxhSwyFud2Xk4AuaeoFunVKcZVbvvKeMg3aA5o+INPic552AIsA297Ek8lyuolLjr5BYcWlfczXk1kUmo/h+Dv1FirJGtex4cDsQbgp5mLuAta6+eaDEpoDeKRzDztsfNp0KstH7QJmi0kbX9wSw+u4XS0019IYa2EvrVHbaTFWu+IWPmiYi+F8ZZI1skbtC1wDh8iuZYNxK6pIDY3tPW4IH6KwsrpmaaHsdVB7oOmXUsc1aBQ+z/AA4ye8jdLGb3AZJo3yuCbeqsTcCLADHIT2dbX1H7KMir2g+NoBPIafIHf0UtS400aH80fU3fUxNij9KAvhIcC9tnbX/ytpIyN1MMq4njl9Fo+kY/UO17I07ElFPvggnEILgpSowV51a8eTgR+Yus0eEkG8lj2F7fPmjRLY7IjKSCennr2Sz3KUxKgnLjkyFg+EZstvMFR0+FVA3dCPOW30QDKDXCFnOQnlRWIVb43uYbEt5tcHNOl9HDdR8mISdENyE2snnuQJHjqoE1UpWj3ylHeDaTUko6pSWoHVRxjlPVBfSSFFTO2jr6gdVlRhw968m3C7Ts0ZR2oESO1OiRuFly8F4hFhQnULakKxUBYpFPyMSrSsudZaArEguqAAViHSnRb1eyDSHRTfY3gYRITql7rz6psYL3kAC2pIGpIAFz1JATpW6QrHqmcMYT8h1KghY253/26DUVhe7xadAtoSvd0mlWNbn2edmzuXyroYAHMf72W2S/fp1C1BW4I81tM5H1FJuCNCb9r9dPgd3H6m6ARl0cLjrcAjpry89PMqXfETq0+h2P7JCoiJ0Is7kL5XHrkfsfLS6ZM6hSWC/wm55j4XjzBtf1sUOtxFlJEZZSCQCGM1zPdyaNvU7DdNR0zmtJefu2gk5mWytAubgaW3+DKPNUrDKZ+KVPvS0NhjuI2gWsy9xf+o7n5clh1moWOJpwYtzA1VX7ikmlk1mqC5xP9x5dBqudNCtntCrAZvctOkenqqndeXitq35NeSrpGo1UhhuHPmeGMFyfyHUpSKIkgAaldn4GwFtNT53D7x4uT07IZcmxBw4nN0b8KYE2mi1+Lme6lKGkDnlx25LSoY4ADqpSggIGosvOk23yektsVwQuNUvvLty3CiaLB5Yzo5xH8pJIHlfZXr3QWCwdEm1iOZXIqd43uO90yz3gILXm3kD676hS5aFoWgckyQ3rcdA6fE5QLPaHDqNHIjcSB5/mfkhuQJI2ncD6/NMmxVP3HZqm4DSe5LoS8dtdBdaPcCBaSE9nQkful4pHM+Bzh6kj5HRenmzWu1oPUC1/MbLuznP2IvFKISEmzLjS7GhoNudra+qj4qNmxGqm3JKqhvqN0UiTbFTQs6BaOpmjkisn5O3W7gjQBLI3ohSQhNyx3SzyRuEUKKvYvIjtdlhE4vcaO1LRFMtVCQQLYrQFZc5cFCtSUKldqt6lDo90nkYlWhbFLy1bWDUqKqcUc7RugXSmkGMGxvE6sNG6rzsVcDpsizNvvqtYKG+6g5NvguopBI69xXOeOuIjUP8AdNcfdR6W/DI8buI5gbD1PNWnjqrNLTeAHNIfdh38oIJcb9bAged+S5S93JadPjf1MhnmvpRauHOMpIbRz3ki2B3kYOVj+Idjr0PJdIw+vZKwSRvD2HZw/Rw5HsuGtTmHYvNSuzwusdMzTq1w6Obz8917GDVOHEuUedkwp8o7xG9GYOipfDPGMNTZhtFL/IT4Xn+h30381b4JF6MZKSuJmacXTGWO9P0RJNRtr/bnBHkNfkhtF/qhYzibaWAzP5Ahgto5/wCFna/+eSnOW1WPFWUb2i4014ZSQlhHxzubbSx8MZI53uSNxZqlMOrWUOGCS1iWk9yTsqLDE+eW3xSTPLnnu5xc49hqUT2j4p4o6Rh8MQGbz5BeJmk8s+Tfj+VNlQq6h0r3yO3cSSgNGq84osLbkBUELbwDgvvpg4jwt19V0nFa17LNY24GiW9nuFBlODe5dqVIVmGkuvmtqsU5pz+ZG2KccaUezfD4nuyF2+6nJLiyWoxYLaafVSm4+B4qT7CXWpWgfdeJUdw202WjgsgrxTWCgL2oZYjuC0KFnUCyLDo0YNW3uj0TIAm6JBfEpAxHosGE9E1AshamjDh3SbXFhyv9Cp57LIFTTNeLELkwNewiYUGSnWrZjC7K/VvIpsvvqAuaoCZFyUR5aLykdei8hZ21E5EUw0pSEpuNXIhGhbkIEtQ1o1KjKrE3O0YEspqPY8Yt9DVfUtaNSoM4m4khg9UWSmvq837LIgvpawU7b+xRJIwBfVxuU1FCSiwUYCaawBJtH3AHQgBaw7o0uyQMtjojQE7B4tSsqGPieLscLeXQjuDquO8R8PzUjyHglhPgk/C4cgejuy7RALpqWlY9ha9oc0ixaQCCO4KpjyuBTJgU19z5zzkI4pyYnSlzQA4Ma38TiQS4tHRoAuf629V0LirgmmGsBdG9xs2P4mEnoDq0etgq9xbwi6kbFI27o3ANc7+WT6A7j17LZHLGXRhnhnHsr8DVcuHeNJYLMmvNH5/eMHZx+Idj81TInWR2uurRySg7TIuKl2d6wnFYp4/eQv8AeN520ew9HNOo9fzVW9peMD7umYTYD3kguNz8DdDuBc27tXP6LEZad4kheWP2uNQdfgc06OGuxCu+BcNTVsv2qqFmudnI2Lzy05NGgt2T5tVuhyCGGpcCWHg0VO6skHicLRtO+uy51WVbpZHSP1c43K7j7QMAFRTta292EZQO3JcVr8MfG9zC0i3ULPhuScimRqL2ibRdWLhbBnTuzZSWDdK8N4FJVyBjAbX8TuTR+67NhOAtpYxG3bme6XLmUB8ePeP8M0jYo7NaR1UhURA6oNIcuhKby3WOeTe7NMYbEKgWWkoTDoCgubyUXFllJGjXIb5EGpkypCSclKFk3C+4W6jcPn5KXZCTsnjFsnJpAHFaEossZG6CCu2sG5G7XLfOVtFCSbI/2F3VVjBk3NC2crIlR/sDuq9/DHHmnUJewjlEj5n3Oy86b+kItRh7hzWr8OfbSy7bL2DuiRtUA8EFoUSal8Bs4XZyPRTklI8IMtEXCzkKa7ObXgFFV3F2gELCRGEPYSI3eE8ui8m9K/Inq14JptS1g1KTnxgk5WBV6llLiSTdTWUNF26KTm5cIqoKPLDNjJ1efTmiMaRtotKbXdONCCikPYIR8yss3W70Nm64BIRr0kgA1WIluWhEBEVdSToNkCHQKbkYLbBQ0nxHzXOXFD4ofNbGoHWS2NY2ynjc952HqewW7ToqPxWc1RTsdq0vFx1sCQlgrdGmctsbRasFiMjhLIPGRcjlGDqIx3G5PW3RTtXSMkY6OQBzHCzmnYhJ4awBmgsnj/vyXNgjHimcf4q4NlpnF0QMkPIjV7OzgN/MKu0xGpPLX/C7pVBci4tlJrZmn4W2a0AAADKDy3NzudVpwZXN0zJqMMca3If4Cw37VVNcR4WHOfoP96LuDBYWCqXs1oY2Uoc1oBdqTqSfUq7RNCGTmVEocIrvEzqhrA6AtDgeYuErgcLpTmqoGPcdyLWt5FWjEYxk2CrNRK4ONjZcskodBeOM+ywxw08fhijYw9GgD9EKsaq7TSuD73KtUrQYx5Kbm8ltlIxUKoi3bhP07tElIEajKinyXkrQ+GE30UPVSZXWViiOigcWYM2yvkj8tmfHL5qI2slukU1KNEALOXsJRmzlaaMXCrFK3xKwUR1VsRHJ0bVTUo0ap2rCRO66XYq6JGAeIKQAUfSfE1TIaOi1Y1wQm+RZEYt0ZoVEibZEV/1WeWyJigWGfCPJL5D4IaqGqXc0qQqt0m9QfZVdC4C8t15Cz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4525" name="Picture 13" descr="C:\Users\george\Desktop\images.jpg"/>
          <p:cNvPicPr>
            <a:picLocks noChangeAspect="1" noChangeArrowheads="1"/>
          </p:cNvPicPr>
          <p:nvPr/>
        </p:nvPicPr>
        <p:blipFill>
          <a:blip r:embed="rId4"/>
          <a:srcRect/>
          <a:stretch>
            <a:fillRect/>
          </a:stretch>
        </p:blipFill>
        <p:spPr bwMode="auto">
          <a:xfrm>
            <a:off x="428596" y="4714883"/>
            <a:ext cx="3643338" cy="2040269"/>
          </a:xfrm>
          <a:prstGeom prst="rect">
            <a:avLst/>
          </a:prstGeom>
          <a:noFill/>
        </p:spPr>
      </p:pic>
      <p:pic>
        <p:nvPicPr>
          <p:cNvPr id="64526" name="Picture 14" descr="C:\Users\george\Desktop\trx.jpg"/>
          <p:cNvPicPr>
            <a:picLocks noChangeAspect="1" noChangeArrowheads="1"/>
          </p:cNvPicPr>
          <p:nvPr/>
        </p:nvPicPr>
        <p:blipFill>
          <a:blip r:embed="rId5" cstate="print"/>
          <a:srcRect/>
          <a:stretch>
            <a:fillRect/>
          </a:stretch>
        </p:blipFill>
        <p:spPr bwMode="auto">
          <a:xfrm>
            <a:off x="5214942" y="4714884"/>
            <a:ext cx="2918010" cy="214311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Πόση ώρα; Πόσο συχνά;</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
            </a:r>
            <a:br>
              <a:rPr lang="el-GR" dirty="0" smtClean="0"/>
            </a:br>
            <a:r>
              <a:rPr lang="el-GR" dirty="0" smtClean="0"/>
              <a:t>H διάρκεια της αεροβικής προπόνησης μπορεί να κυμαίνεται από 20-60 λεπτά της ώρας. Σύμφωνα με την </a:t>
            </a:r>
            <a:r>
              <a:rPr lang="el-GR" dirty="0" err="1" smtClean="0"/>
              <a:t>Aμερικανική</a:t>
            </a:r>
            <a:r>
              <a:rPr lang="el-GR" dirty="0" smtClean="0"/>
              <a:t> </a:t>
            </a:r>
            <a:r>
              <a:rPr lang="el-GR" dirty="0" err="1" smtClean="0"/>
              <a:t>Aθλητιατρική</a:t>
            </a:r>
            <a:r>
              <a:rPr lang="el-GR" dirty="0" smtClean="0"/>
              <a:t> </a:t>
            </a:r>
            <a:r>
              <a:rPr lang="el-GR" dirty="0" err="1" smtClean="0"/>
              <a:t>Eταιρεία</a:t>
            </a:r>
            <a:r>
              <a:rPr lang="el-GR" dirty="0" smtClean="0"/>
              <a:t> (A.C.S.M), η αερόβια άσκηση θα πρέπει να έχει μια περιοδικότητα και να μην υπάρχουν μεγάλα διαστήματα αποχής. Έτσι, λοιπόν, μια συχνότητα 3-5 φορές την εβδομάδα από 20-40 λεπτά είναι αρκετή για να αποκομίσετε όλα τα οφέλη της άσκησης.</a:t>
            </a:r>
            <a:br>
              <a:rPr lang="el-GR" dirty="0" smtClean="0"/>
            </a:b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Δώσε ποικιλία  στην προπόνηση</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Κάνε 10 λεπτά περπάτημα σε σταθερό ρυθμό, με κλίση στο διάδρομο, </a:t>
            </a:r>
          </a:p>
          <a:p>
            <a:r>
              <a:rPr lang="el-GR" dirty="0" smtClean="0"/>
              <a:t>10 λεπτά HIIT (30 δευτερόλεπτα σε υψηλή ένταση / 30 δευτερόλεπτα σε χαμηλή ένταση) σε σταθερό ποδήλατο, </a:t>
            </a:r>
          </a:p>
          <a:p>
            <a:r>
              <a:rPr lang="el-GR" dirty="0" smtClean="0"/>
              <a:t>10 λεπτά σε ένα κωπηλατικό και </a:t>
            </a:r>
          </a:p>
          <a:p>
            <a:r>
              <a:rPr lang="el-GR" dirty="0" smtClean="0"/>
              <a:t>ολοκλήρωσε με 10 λεπτά αντιστάσεις.              Χωρίζοντας  μια προπόνηση σε σύντομες περιόδους με διαφορετικά ερεθίσματα μπορεί να προκαλέσει τους μυς να εργαστούν διαφορετικά. Αυτό, με τη σειρά του, μπορεί να συμβάλει στη βελτίωση της αερόβιας ικανότητας μειώνοντας παράλληλα τον κίνδυνο τραυματισμού  από </a:t>
            </a:r>
            <a:r>
              <a:rPr lang="el-GR" dirty="0" err="1" smtClean="0"/>
              <a:t>υπέρχρηση</a:t>
            </a:r>
            <a:r>
              <a:rPr lang="el-GR" dirty="0" smtClean="0"/>
              <a:t>.</a:t>
            </a:r>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Μπορώ να διακόπτω για μεγάλα διαστήματα?</a:t>
            </a:r>
            <a:endParaRPr lang="el-GR" dirty="0"/>
          </a:p>
        </p:txBody>
      </p:sp>
      <p:sp>
        <p:nvSpPr>
          <p:cNvPr id="3" name="2 - Θέση περιεχομένου"/>
          <p:cNvSpPr>
            <a:spLocks noGrp="1"/>
          </p:cNvSpPr>
          <p:nvPr>
            <p:ph idx="1"/>
          </p:nvPr>
        </p:nvSpPr>
        <p:spPr/>
        <p:txBody>
          <a:bodyPr/>
          <a:lstStyle/>
          <a:p>
            <a:r>
              <a:rPr lang="el-GR" dirty="0" smtClean="0"/>
              <a:t>Δυστυχώς η βελτίωση που επέρχεται με τόσο κόπο από την άσκηση, χάνεται πολύ γρήγορα . Ο ρυθμός της μείωσης είναι περίπου τριπλάσιος από το ρυθμό της βελτίωσης. Αν σταματήσει η προπόνηση, παρατηρείται αισθητή μείωση σε 2 εβδομάδες, ενώ σε 4 εβδομάδες χάνεται το 50% της βελτίωσης και σε 8 με 12 εβδομάδες η αερόβια ικανότητα επανέρχεται στο επίπεδο που βρισκόταν πριν από την προπόνηση.</a:t>
            </a:r>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Αναερόβια προπόνηση</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ορίζεται η ικανότητα  του οργανισμού να παράγει έργο κάτω από την έλλειψη οξυγόνου. Είναι το σύνολο της ενέργειας που προέρχεται από όλα τα αναερόβια ενεργειακά συστήματα (χωρίς οξυγόνο) και συνδυάζει την </a:t>
            </a:r>
            <a:r>
              <a:rPr lang="el-GR" dirty="0" err="1" smtClean="0"/>
              <a:t>τριφοσφωρική</a:t>
            </a:r>
            <a:r>
              <a:rPr lang="el-GR" dirty="0" smtClean="0"/>
              <a:t> </a:t>
            </a:r>
            <a:r>
              <a:rPr lang="el-GR" dirty="0" err="1" smtClean="0"/>
              <a:t>αδενοσίνη</a:t>
            </a:r>
            <a:r>
              <a:rPr lang="el-GR" dirty="0" smtClean="0"/>
              <a:t>(ATP), την </a:t>
            </a:r>
            <a:r>
              <a:rPr lang="el-GR" dirty="0" err="1" smtClean="0"/>
              <a:t>φωσφοκρεατίνη</a:t>
            </a:r>
            <a:r>
              <a:rPr lang="el-GR" dirty="0" smtClean="0"/>
              <a:t> και το γαλακτικό οξύ. Το αναερόβιο σύστημα συμμετέχει στην παραγωγή ενέργειας κυρίως σε μέγιστες προσπάθειες μικρής διάρκειας (μεταξύ 5 δευτερόλεπτα έως μερικά λεπτά).</a:t>
            </a:r>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500042"/>
            <a:ext cx="8382000" cy="1071570"/>
          </a:xfrm>
        </p:spPr>
        <p:txBody>
          <a:bodyPr/>
          <a:lstStyle/>
          <a:p>
            <a:r>
              <a:rPr lang="el-GR" dirty="0" smtClean="0"/>
              <a:t>Αερόβιο-αναερόβιο κατώφλι</a:t>
            </a:r>
            <a:endParaRPr lang="el-GR" dirty="0"/>
          </a:p>
        </p:txBody>
      </p:sp>
      <p:sp>
        <p:nvSpPr>
          <p:cNvPr id="5" name="4 - Θέση κειμένου"/>
          <p:cNvSpPr>
            <a:spLocks noGrp="1"/>
          </p:cNvSpPr>
          <p:nvPr>
            <p:ph type="body" idx="1"/>
          </p:nvPr>
        </p:nvSpPr>
        <p:spPr>
          <a:xfrm>
            <a:off x="500034" y="1643050"/>
            <a:ext cx="4041648" cy="457200"/>
          </a:xfrm>
        </p:spPr>
        <p:txBody>
          <a:bodyPr/>
          <a:lstStyle/>
          <a:p>
            <a:r>
              <a:rPr lang="el-GR" dirty="0" smtClean="0"/>
              <a:t>αερόβιο</a:t>
            </a:r>
            <a:endParaRPr lang="el-GR" dirty="0"/>
          </a:p>
        </p:txBody>
      </p:sp>
      <p:sp>
        <p:nvSpPr>
          <p:cNvPr id="6" name="5 - Θέση κειμένου"/>
          <p:cNvSpPr>
            <a:spLocks noGrp="1"/>
          </p:cNvSpPr>
          <p:nvPr>
            <p:ph type="body" sz="half" idx="3"/>
          </p:nvPr>
        </p:nvSpPr>
        <p:spPr>
          <a:xfrm>
            <a:off x="4714876" y="1500174"/>
            <a:ext cx="4041775" cy="457200"/>
          </a:xfrm>
        </p:spPr>
        <p:txBody>
          <a:bodyPr/>
          <a:lstStyle/>
          <a:p>
            <a:r>
              <a:rPr lang="el-GR" dirty="0" smtClean="0"/>
              <a:t>αναερόβιο</a:t>
            </a:r>
            <a:endParaRPr lang="el-GR" dirty="0"/>
          </a:p>
        </p:txBody>
      </p:sp>
      <p:sp>
        <p:nvSpPr>
          <p:cNvPr id="3" name="2 - Θέση περιεχομένου"/>
          <p:cNvSpPr>
            <a:spLocks noGrp="1"/>
          </p:cNvSpPr>
          <p:nvPr>
            <p:ph sz="quarter" idx="2"/>
          </p:nvPr>
        </p:nvSpPr>
        <p:spPr>
          <a:xfrm>
            <a:off x="381000" y="2285993"/>
            <a:ext cx="4041648" cy="1428759"/>
          </a:xfrm>
        </p:spPr>
        <p:txBody>
          <a:bodyPr/>
          <a:lstStyle/>
          <a:p>
            <a:r>
              <a:rPr lang="el-GR" dirty="0" smtClean="0"/>
              <a:t>Όταν η συγκέντρωση του γαλακτικού οξέος στο αίμα είναι 2,5 </a:t>
            </a:r>
            <a:r>
              <a:rPr lang="en-US" dirty="0" err="1" smtClean="0"/>
              <a:t>millimol</a:t>
            </a:r>
            <a:r>
              <a:rPr lang="en-US" dirty="0" smtClean="0"/>
              <a:t>/L, </a:t>
            </a:r>
            <a:r>
              <a:rPr lang="el-GR" dirty="0" smtClean="0"/>
              <a:t>έχουμε αερόβια παραγωγή ενέργειας</a:t>
            </a:r>
          </a:p>
          <a:p>
            <a:endParaRPr lang="el-GR" dirty="0"/>
          </a:p>
        </p:txBody>
      </p:sp>
      <p:sp>
        <p:nvSpPr>
          <p:cNvPr id="7" name="6 - Θέση περιεχομένου"/>
          <p:cNvSpPr>
            <a:spLocks noGrp="1"/>
          </p:cNvSpPr>
          <p:nvPr>
            <p:ph sz="quarter" idx="4"/>
          </p:nvPr>
        </p:nvSpPr>
        <p:spPr>
          <a:xfrm>
            <a:off x="4718304" y="2143117"/>
            <a:ext cx="4041775" cy="1857388"/>
          </a:xfrm>
        </p:spPr>
        <p:txBody>
          <a:bodyPr>
            <a:normAutofit fontScale="92500" lnSpcReduction="20000"/>
          </a:bodyPr>
          <a:lstStyle/>
          <a:p>
            <a:r>
              <a:rPr lang="el-GR" dirty="0" smtClean="0"/>
              <a:t>Όταν η συγκέντρωση του γαλακτικού οξέος στο αίμα είναι 4 </a:t>
            </a:r>
            <a:r>
              <a:rPr lang="en-US" dirty="0" err="1" smtClean="0"/>
              <a:t>millimol</a:t>
            </a:r>
            <a:r>
              <a:rPr lang="en-US" dirty="0" smtClean="0"/>
              <a:t>/L, </a:t>
            </a:r>
            <a:r>
              <a:rPr lang="el-GR" dirty="0" smtClean="0"/>
              <a:t>έχουμε  αναερόβια παραγωγή ενέργειας(εμφανίζεται στο 83-87%) της </a:t>
            </a:r>
            <a:r>
              <a:rPr lang="el-GR" smtClean="0"/>
              <a:t>καρδιακής συχνότητας.</a:t>
            </a:r>
            <a:endParaRPr lang="el-GR" dirty="0" smtClean="0"/>
          </a:p>
          <a:p>
            <a:endParaRPr lang="el-GR" dirty="0"/>
          </a:p>
        </p:txBody>
      </p:sp>
      <p:pic>
        <p:nvPicPr>
          <p:cNvPr id="1027" name="Picture 3" descr="C:\Users\george\Desktop\New folder (14)\εργοσπιρομετρία.png"/>
          <p:cNvPicPr>
            <a:picLocks noChangeAspect="1" noChangeArrowheads="1"/>
          </p:cNvPicPr>
          <p:nvPr/>
        </p:nvPicPr>
        <p:blipFill>
          <a:blip r:embed="rId2"/>
          <a:srcRect/>
          <a:stretch>
            <a:fillRect/>
          </a:stretch>
        </p:blipFill>
        <p:spPr bwMode="auto">
          <a:xfrm>
            <a:off x="3143240" y="3929066"/>
            <a:ext cx="2597142" cy="262924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george\Desktop\run_6.jpg"/>
          <p:cNvPicPr>
            <a:picLocks noChangeAspect="1" noChangeArrowheads="1"/>
          </p:cNvPicPr>
          <p:nvPr/>
        </p:nvPicPr>
        <p:blipFill>
          <a:blip r:embed="rId2"/>
          <a:srcRect/>
          <a:stretch>
            <a:fillRect/>
          </a:stretch>
        </p:blipFill>
        <p:spPr bwMode="auto">
          <a:xfrm>
            <a:off x="714348" y="714356"/>
            <a:ext cx="7620001" cy="5715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l-GR" dirty="0"/>
          </a:p>
        </p:txBody>
      </p:sp>
      <p:sp>
        <p:nvSpPr>
          <p:cNvPr id="3" name="2 - Θέση περιεχομένου"/>
          <p:cNvSpPr>
            <a:spLocks noGrp="1"/>
          </p:cNvSpPr>
          <p:nvPr>
            <p:ph idx="1"/>
          </p:nvPr>
        </p:nvSpPr>
        <p:spPr/>
        <p:txBody>
          <a:bodyPr/>
          <a:lstStyle/>
          <a:p>
            <a:r>
              <a:rPr lang="el-GR" sz="1800" dirty="0" smtClean="0"/>
              <a:t>Κλεισούρας Β. </a:t>
            </a:r>
            <a:r>
              <a:rPr lang="el-GR" sz="1800" dirty="0" err="1" smtClean="0"/>
              <a:t>Εργοφυσιολογία</a:t>
            </a:r>
            <a:r>
              <a:rPr lang="el-GR" sz="1800" dirty="0" smtClean="0"/>
              <a:t>. </a:t>
            </a:r>
            <a:r>
              <a:rPr lang="el-GR" sz="1800" dirty="0" err="1" smtClean="0"/>
              <a:t>Εκδ</a:t>
            </a:r>
            <a:r>
              <a:rPr lang="el-GR" sz="1800" dirty="0" smtClean="0"/>
              <a:t>. </a:t>
            </a:r>
            <a:r>
              <a:rPr lang="el-GR" sz="1800" dirty="0" err="1" smtClean="0"/>
              <a:t>Συμμετρια</a:t>
            </a:r>
            <a:r>
              <a:rPr lang="el-GR" sz="1800" dirty="0" smtClean="0"/>
              <a:t> 1997</a:t>
            </a:r>
          </a:p>
          <a:p>
            <a:r>
              <a:rPr lang="el-GR" sz="1800" dirty="0" err="1" smtClean="0"/>
              <a:t>Μούγιος</a:t>
            </a:r>
            <a:r>
              <a:rPr lang="el-GR" sz="1800" dirty="0" smtClean="0"/>
              <a:t> Βασίλης ,Βιοχημεία της άσκησης. Ιατρικές εκδόσεις                        Π. Χ. Πασχαλίδης ,2008</a:t>
            </a:r>
            <a:endParaRPr lang="en-US" sz="1800" dirty="0" smtClean="0"/>
          </a:p>
          <a:p>
            <a:r>
              <a:rPr lang="en-US" sz="1800" dirty="0" err="1" smtClean="0"/>
              <a:t>W.Mc</a:t>
            </a:r>
            <a:r>
              <a:rPr lang="en-US" sz="1800" dirty="0" smtClean="0"/>
              <a:t> Ardle, F. </a:t>
            </a:r>
            <a:r>
              <a:rPr lang="en-US" sz="1800" dirty="0" err="1" smtClean="0"/>
              <a:t>Katch</a:t>
            </a:r>
            <a:r>
              <a:rPr lang="en-US" sz="1800" dirty="0" smtClean="0"/>
              <a:t>, </a:t>
            </a:r>
            <a:r>
              <a:rPr lang="en-US" sz="1800" dirty="0" err="1" smtClean="0"/>
              <a:t>V.Katch</a:t>
            </a:r>
            <a:r>
              <a:rPr lang="en-US" sz="1800" dirty="0" smtClean="0"/>
              <a:t>  </a:t>
            </a:r>
            <a:r>
              <a:rPr lang="el-GR" sz="1800" dirty="0" smtClean="0"/>
              <a:t>Φυσιολογία της Άσκησης ,Ιατρικές εκδόσεις Π. Χ. Πασχαλίδης ,2001</a:t>
            </a:r>
            <a:endParaRPr lang="en-US" sz="1800" dirty="0" smtClean="0"/>
          </a:p>
          <a:p>
            <a:endParaRPr lang="el-GR" sz="1400" dirty="0" smtClean="0"/>
          </a:p>
          <a:p>
            <a:r>
              <a:rPr lang="el-GR" sz="1800" dirty="0" smtClean="0"/>
              <a:t>Ιατρική της άθλησης, </a:t>
            </a:r>
            <a:r>
              <a:rPr lang="el-GR" sz="1800" dirty="0" err="1" smtClean="0"/>
              <a:t>Α.Δεληγιάννης</a:t>
            </a:r>
            <a:r>
              <a:rPr lang="el-GR" sz="1800" dirty="0" smtClean="0"/>
              <a:t>, </a:t>
            </a:r>
            <a:r>
              <a:rPr lang="en-US" sz="1800" dirty="0" smtClean="0"/>
              <a:t>university studio press , </a:t>
            </a:r>
            <a:r>
              <a:rPr lang="en-US" sz="1800" dirty="0" smtClean="0"/>
              <a:t>1992</a:t>
            </a:r>
          </a:p>
          <a:p>
            <a:r>
              <a:rPr lang="el-GR" sz="1800" dirty="0" smtClean="0"/>
              <a:t>Παρουσίαση  Φυσιολογία της Άσκησης , Αερόβια ικανότητα, </a:t>
            </a:r>
            <a:r>
              <a:rPr lang="en-US" sz="1800" dirty="0" smtClean="0"/>
              <a:t>VO2max, </a:t>
            </a:r>
            <a:r>
              <a:rPr lang="el-GR" sz="1800" dirty="0" smtClean="0"/>
              <a:t>Βασίλειος  </a:t>
            </a:r>
            <a:r>
              <a:rPr lang="el-GR" sz="1800" dirty="0" err="1" smtClean="0"/>
              <a:t>Τράνακας</a:t>
            </a:r>
            <a:r>
              <a:rPr lang="el-GR" sz="1800" dirty="0" smtClean="0"/>
              <a:t> Μ</a:t>
            </a:r>
            <a:r>
              <a:rPr lang="en-US" sz="1800" dirty="0" smtClean="0"/>
              <a:t>S</a:t>
            </a:r>
            <a:r>
              <a:rPr lang="en-US" sz="1800" dirty="0" smtClean="0"/>
              <a:t>c  </a:t>
            </a:r>
            <a:r>
              <a:rPr lang="el-GR" sz="1800" dirty="0" smtClean="0"/>
              <a:t>Δ</a:t>
            </a:r>
            <a:r>
              <a:rPr lang="el-GR" sz="1800" dirty="0" smtClean="0"/>
              <a:t>ιαιτολόγος –Διατροφολόγος  ΚΦΑ, Επιστημονικός </a:t>
            </a:r>
            <a:r>
              <a:rPr lang="el-GR" sz="1800" dirty="0" err="1" smtClean="0"/>
              <a:t>συν.ΑΤΕΙ</a:t>
            </a:r>
            <a:endParaRPr lang="en-US" sz="1800" dirty="0" smtClean="0"/>
          </a:p>
          <a:p>
            <a:endParaRPr lang="el-GR" sz="1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rot="5400000">
            <a:off x="5448082" y="411694"/>
            <a:ext cx="571505" cy="1176831"/>
          </a:xfrm>
        </p:spPr>
        <p:txBody>
          <a:bodyPr/>
          <a:lstStyle/>
          <a:p>
            <a:r>
              <a:rPr lang="el-GR" dirty="0" smtClean="0"/>
              <a:t>Ορισμός </a:t>
            </a:r>
            <a:endParaRPr lang="el-GR" dirty="0"/>
          </a:p>
        </p:txBody>
      </p:sp>
      <p:pic>
        <p:nvPicPr>
          <p:cNvPr id="5" name="4 - Θέση εικόνας" descr="ΦΑ-8-Αερόβια ικανότητα - Μέγιστη Πρόσληψη Οξυγόνου (VO2max) -2.jpg"/>
          <p:cNvPicPr>
            <a:picLocks noGrp="1" noChangeAspect="1"/>
          </p:cNvPicPr>
          <p:nvPr>
            <p:ph type="pic" idx="1"/>
          </p:nvPr>
        </p:nvPicPr>
        <p:blipFill>
          <a:blip r:embed="rId2" cstate="print"/>
          <a:srcRect l="2355" r="2355"/>
          <a:stretch>
            <a:fillRect/>
          </a:stretch>
        </p:blipFill>
        <p:spPr/>
      </p:pic>
      <p:sp>
        <p:nvSpPr>
          <p:cNvPr id="3" name="2 - Θέση περιεχομένου"/>
          <p:cNvSpPr>
            <a:spLocks noGrp="1"/>
          </p:cNvSpPr>
          <p:nvPr>
            <p:ph type="body" sz="half" idx="2"/>
          </p:nvPr>
        </p:nvSpPr>
        <p:spPr>
          <a:xfrm>
            <a:off x="5072066" y="1142984"/>
            <a:ext cx="3607177" cy="4576375"/>
          </a:xfrm>
        </p:spPr>
        <p:txBody>
          <a:bodyPr>
            <a:normAutofit/>
          </a:bodyPr>
          <a:lstStyle/>
          <a:p>
            <a:r>
              <a:rPr lang="el-GR" sz="1600" dirty="0" smtClean="0"/>
              <a:t>Η ικανότητα του οργανισμού να προσλαμβάνει και να μεταφέρει οξυγόνο, από την ατμόσφαιρα στους ιστούς και να το καταναλώνει για την παραγωγή μυϊκής ενέργειας, ονομάζεται αερόβια ικανότητα.</a:t>
            </a:r>
          </a:p>
          <a:p>
            <a:endParaRPr lang="el-GR" sz="1600" dirty="0" smtClean="0"/>
          </a:p>
          <a:p>
            <a:r>
              <a:rPr lang="el-GR" sz="1600" dirty="0" smtClean="0"/>
              <a:t>Η  αερόβια  ικανότητα -</a:t>
            </a:r>
            <a:r>
              <a:rPr lang="el-GR" sz="1600" dirty="0" err="1" smtClean="0"/>
              <a:t>καρδιοαναπνευστική</a:t>
            </a:r>
            <a:r>
              <a:rPr lang="el-GR" sz="1600" dirty="0" smtClean="0"/>
              <a:t> αντοχή αξιολογείται με την μέγιστη πρόσληψη οξυγόνου (VO2max), η οποία είναι η ανώτατη ποσότητα οξυγόνου που μπορούν να καταναλώσουν οι ιστοί ενός οργανισμού ,ανά κιλό σωματικού βάρους στην μονάδα του χρόνου. Η μέγιστη πρόσληψη οξυγόνου (vo2max) είναι ένας δείκτης της εκτίμησης της </a:t>
            </a:r>
            <a:r>
              <a:rPr lang="el-GR" sz="1600" dirty="0" err="1" smtClean="0"/>
              <a:t>καρδιοαναπνευστικής</a:t>
            </a:r>
            <a:r>
              <a:rPr lang="el-GR" sz="1600" dirty="0" smtClean="0"/>
              <a:t> αντοχής.</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αερόβια ικανότητα είναι μετρήσιμη</a:t>
            </a:r>
            <a:endParaRPr lang="el-GR" dirty="0"/>
          </a:p>
        </p:txBody>
      </p:sp>
      <p:sp>
        <p:nvSpPr>
          <p:cNvPr id="4" name="3 - Θέση κειμένου"/>
          <p:cNvSpPr>
            <a:spLocks noGrp="1"/>
          </p:cNvSpPr>
          <p:nvPr>
            <p:ph type="body" idx="2"/>
          </p:nvPr>
        </p:nvSpPr>
        <p:spPr>
          <a:xfrm>
            <a:off x="5353496" y="2010727"/>
            <a:ext cx="3290470" cy="2847033"/>
          </a:xfrm>
        </p:spPr>
        <p:txBody>
          <a:bodyPr/>
          <a:lstStyle/>
          <a:p>
            <a:endParaRPr lang="el-GR" dirty="0"/>
          </a:p>
        </p:txBody>
      </p:sp>
      <p:sp>
        <p:nvSpPr>
          <p:cNvPr id="3" name="2 - Θέση περιεχομένου"/>
          <p:cNvSpPr>
            <a:spLocks noGrp="1"/>
          </p:cNvSpPr>
          <p:nvPr>
            <p:ph sz="half" idx="1"/>
          </p:nvPr>
        </p:nvSpPr>
        <p:spPr/>
        <p:txBody>
          <a:bodyPr>
            <a:normAutofit fontScale="62500" lnSpcReduction="20000"/>
          </a:bodyPr>
          <a:lstStyle/>
          <a:p>
            <a:r>
              <a:rPr lang="el-GR" dirty="0" smtClean="0"/>
              <a:t>Αυξάνεται έως και την ηλικία των 30 ετών</a:t>
            </a:r>
          </a:p>
          <a:p>
            <a:r>
              <a:rPr lang="el-GR" dirty="0" smtClean="0"/>
              <a:t>Προκαθορίζεται σε μεγάλο βαθμό από γενετικές προδιαγραφές και κυρίως από το μέγεθος και τη δύναμη των πνευμόνων και την ικανότητα του αίματος να δεσμεύει και διοχετεύει οξυγόνο</a:t>
            </a:r>
          </a:p>
          <a:p>
            <a:r>
              <a:rPr lang="el-GR" dirty="0" smtClean="0"/>
              <a:t>Προσδιορίζεται  με τη χρήση μιας βαθμιαίας αυξανόμενης έντασης δοκιμασίας σε διάδρομο, όπου αναλύεται η πρόσληψη οξυγόνου.</a:t>
            </a:r>
          </a:p>
          <a:p>
            <a:r>
              <a:rPr lang="el-GR" dirty="0" smtClean="0"/>
              <a:t>Προσδιορίζεται με τρέξιμο </a:t>
            </a:r>
            <a:r>
              <a:rPr lang="en-US" dirty="0" smtClean="0"/>
              <a:t>1</a:t>
            </a:r>
            <a:r>
              <a:rPr lang="el-GR" dirty="0" smtClean="0"/>
              <a:t>2 </a:t>
            </a:r>
            <a:r>
              <a:rPr lang="en-US" dirty="0" smtClean="0"/>
              <a:t>min ,     2,5 km , test Cooper</a:t>
            </a:r>
            <a:endParaRPr lang="el-GR" dirty="0" smtClean="0"/>
          </a:p>
          <a:p>
            <a:r>
              <a:rPr lang="el-GR" dirty="0" smtClean="0"/>
              <a:t>Είναι σχετική μέτρηση (άτομο με περισσότερη μυϊκή μάζα θα καταναλώνει περισσότερο οξυγόνο στην ίδια ένταση από ένα  άτομο με μικρότερη Μ.Μ)</a:t>
            </a:r>
          </a:p>
          <a:p>
            <a:r>
              <a:rPr lang="el-GR" dirty="0" smtClean="0"/>
              <a:t>Περιορίζεται από το είδος των μυϊκών </a:t>
            </a:r>
            <a:r>
              <a:rPr lang="el-GR" dirty="0" err="1" smtClean="0"/>
              <a:t>ινων</a:t>
            </a:r>
            <a:r>
              <a:rPr lang="en-US" dirty="0" smtClean="0"/>
              <a:t> </a:t>
            </a:r>
            <a:r>
              <a:rPr lang="el-GR" dirty="0" smtClean="0"/>
              <a:t>(</a:t>
            </a:r>
            <a:r>
              <a:rPr lang="el-GR" dirty="0" err="1" smtClean="0"/>
              <a:t>αργες</a:t>
            </a:r>
            <a:r>
              <a:rPr lang="el-GR" dirty="0" smtClean="0"/>
              <a:t>,</a:t>
            </a:r>
            <a:r>
              <a:rPr lang="en-US" dirty="0" smtClean="0"/>
              <a:t> </a:t>
            </a:r>
            <a:r>
              <a:rPr lang="el-GR" dirty="0" smtClean="0"/>
              <a:t>γρήγορες </a:t>
            </a:r>
            <a:r>
              <a:rPr lang="en-US" dirty="0" smtClean="0"/>
              <a:t> </a:t>
            </a:r>
            <a:r>
              <a:rPr lang="el-GR" dirty="0" smtClean="0"/>
              <a:t>ερυθρές,</a:t>
            </a:r>
            <a:r>
              <a:rPr lang="en-US" dirty="0" smtClean="0"/>
              <a:t> </a:t>
            </a:r>
            <a:r>
              <a:rPr lang="el-GR" dirty="0" smtClean="0"/>
              <a:t>λευκές)</a:t>
            </a:r>
            <a:endParaRPr lang="el-GR" dirty="0"/>
          </a:p>
        </p:txBody>
      </p:sp>
      <p:pic>
        <p:nvPicPr>
          <p:cNvPr id="3073" name="Picture 1" descr="C:\Users\george\Desktop\imagesS.jpg"/>
          <p:cNvPicPr>
            <a:picLocks noChangeAspect="1" noChangeArrowheads="1"/>
          </p:cNvPicPr>
          <p:nvPr/>
        </p:nvPicPr>
        <p:blipFill>
          <a:blip r:embed="rId2"/>
          <a:srcRect/>
          <a:stretch>
            <a:fillRect/>
          </a:stretch>
        </p:blipFill>
        <p:spPr bwMode="auto">
          <a:xfrm>
            <a:off x="5357819" y="2000241"/>
            <a:ext cx="3286148" cy="285752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rot="5400000">
            <a:off x="4751690" y="3320747"/>
            <a:ext cx="714380" cy="5931545"/>
          </a:xfrm>
        </p:spPr>
        <p:txBody>
          <a:bodyPr>
            <a:normAutofit/>
          </a:bodyPr>
          <a:lstStyle/>
          <a:p>
            <a:r>
              <a:rPr lang="el-GR" b="1" dirty="0" smtClean="0"/>
              <a:t>Διαφορές στους άνδρες και τις γυναίκες</a:t>
            </a:r>
            <a:br>
              <a:rPr lang="el-GR" b="1" dirty="0" smtClean="0"/>
            </a:br>
            <a:endParaRPr lang="el-GR" dirty="0"/>
          </a:p>
        </p:txBody>
      </p:sp>
      <p:pic>
        <p:nvPicPr>
          <p:cNvPr id="6" name="5 - Θέση εικόνας" descr="thumbnail_8-tips-beginner_1200x800-1024x683.jpg"/>
          <p:cNvPicPr>
            <a:picLocks noGrp="1" noChangeAspect="1"/>
          </p:cNvPicPr>
          <p:nvPr>
            <p:ph type="pic" idx="1"/>
          </p:nvPr>
        </p:nvPicPr>
        <p:blipFill>
          <a:blip r:embed="rId2"/>
          <a:srcRect l="16650" r="16650"/>
          <a:stretch>
            <a:fillRect/>
          </a:stretch>
        </p:blipFill>
        <p:spPr/>
      </p:pic>
      <p:sp>
        <p:nvSpPr>
          <p:cNvPr id="3" name="2 - Θέση περιεχομένου"/>
          <p:cNvSpPr>
            <a:spLocks noGrp="1"/>
          </p:cNvSpPr>
          <p:nvPr>
            <p:ph type="body" sz="half" idx="2"/>
          </p:nvPr>
        </p:nvSpPr>
        <p:spPr>
          <a:xfrm>
            <a:off x="6088443" y="1071546"/>
            <a:ext cx="2590800" cy="4719251"/>
          </a:xfrm>
        </p:spPr>
        <p:txBody>
          <a:bodyPr>
            <a:normAutofit fontScale="92500"/>
          </a:bodyPr>
          <a:lstStyle/>
          <a:p>
            <a:r>
              <a:rPr lang="el-GR" sz="1800" dirty="0" smtClean="0"/>
              <a:t>Η αερόβια ικανότητα είναι χαμηλότερη στις γυναίκες. Πριν από την ήβη όμως δεν υπάρχουν διαφορές ανάμεσα στα δύο φύλα. Η μεγαλύτερη διαφορά παρατηρείται στην ηλικία των είκοσι ετών και φτάνει το 30%. Η χαμηλότερη αερόβια ικανότητα στις γυναίκες οφείλεται στην περιορισμένη ικανότητα δέσμευσης και μεταφοράς οξυγόνου, κι αυτό γιατί το γυναικείο αίμα, είναι πιο φτωχό σε αιμοσφαιρίνη, από το </a:t>
            </a:r>
            <a:r>
              <a:rPr lang="el-GR" sz="1800" u="sng" dirty="0" smtClean="0"/>
              <a:t>αίμα</a:t>
            </a:r>
            <a:r>
              <a:rPr lang="el-GR" sz="1800" dirty="0" smtClean="0"/>
              <a:t> των ανδρών.</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Γιατί να βελτιώσεις την αερόβια ικανότητα?</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Κατά τη διάρκεια άσκησης χαμηλής έως μέτριας έντασης, οι μύες βασίζονται στην ενέργεια που λαμβάνουν από τον συνδυασμό οξυγόνου και υδατανθράκων (με τη μορφή γλυκογόνου) και λιπών (ελεύθερα λιπαρά οξέα). </a:t>
            </a:r>
            <a:r>
              <a:rPr lang="el-GR" b="1" dirty="0" smtClean="0"/>
              <a:t>Όσο περισσότερο οξυγόνο μπορεί να καταναλωθεί, τόσο καλύτερη σωματική δουλειά μπορεί να κάνει ένα άτομο.</a:t>
            </a:r>
            <a:r>
              <a:rPr lang="el-GR" dirty="0" smtClean="0"/>
              <a:t> Και επειδή το σώμα καίει περίπου 5 θερμίδες ενέργειας για να καταναλώσει 1 </a:t>
            </a:r>
            <a:r>
              <a:rPr lang="el-GR" dirty="0" err="1" smtClean="0"/>
              <a:t>λιτρο</a:t>
            </a:r>
            <a:r>
              <a:rPr lang="el-GR" dirty="0" smtClean="0"/>
              <a:t> </a:t>
            </a:r>
            <a:r>
              <a:rPr lang="el-GR" dirty="0" err="1" smtClean="0"/>
              <a:t>οξυγόνου,συμβάλλει</a:t>
            </a:r>
            <a:r>
              <a:rPr lang="el-GR" dirty="0" smtClean="0"/>
              <a:t> στην απώλεια λίπους</a:t>
            </a:r>
          </a:p>
          <a:p>
            <a:pPr>
              <a:buNone/>
            </a:pP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Οφέλη </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 Βελτίωση της γενικής φυσικής κατάστασης. </a:t>
            </a:r>
            <a:endParaRPr lang="en-US" dirty="0" smtClean="0"/>
          </a:p>
          <a:p>
            <a:r>
              <a:rPr lang="en-US" dirty="0" smtClean="0"/>
              <a:t> </a:t>
            </a:r>
            <a:r>
              <a:rPr lang="el-GR" dirty="0" smtClean="0"/>
              <a:t>Ικανότητα του οργανισμού να παράγει ενέργεια αερόβια</a:t>
            </a:r>
          </a:p>
          <a:p>
            <a:r>
              <a:rPr lang="el-GR" dirty="0" smtClean="0"/>
              <a:t> Βελτίωση του καρδιαγγειακού και του </a:t>
            </a:r>
            <a:r>
              <a:rPr lang="el-GR" dirty="0" err="1" smtClean="0"/>
              <a:t>καρδιαναπνευστικού</a:t>
            </a:r>
            <a:r>
              <a:rPr lang="el-GR" dirty="0" smtClean="0"/>
              <a:t> συστήματος. </a:t>
            </a:r>
          </a:p>
          <a:p>
            <a:r>
              <a:rPr lang="el-GR" dirty="0" smtClean="0"/>
              <a:t>Ενδυνάμωση ανοσοποιητικού</a:t>
            </a:r>
          </a:p>
          <a:p>
            <a:r>
              <a:rPr lang="el-GR" dirty="0" smtClean="0"/>
              <a:t>  Γενική υγεία και ευεξία. </a:t>
            </a:r>
          </a:p>
          <a:p>
            <a:r>
              <a:rPr lang="el-GR" dirty="0" err="1" smtClean="0"/>
              <a:t>Αυξηση</a:t>
            </a:r>
            <a:r>
              <a:rPr lang="el-GR" dirty="0" smtClean="0"/>
              <a:t> </a:t>
            </a:r>
            <a:r>
              <a:rPr lang="el-GR" dirty="0" err="1" smtClean="0"/>
              <a:t>έκρισης</a:t>
            </a:r>
            <a:r>
              <a:rPr lang="el-GR" dirty="0" smtClean="0"/>
              <a:t> </a:t>
            </a:r>
            <a:r>
              <a:rPr lang="el-GR" dirty="0" err="1" smtClean="0"/>
              <a:t>ενδορφινών</a:t>
            </a:r>
            <a:endParaRPr lang="el-GR" dirty="0" smtClean="0"/>
          </a:p>
          <a:p>
            <a:r>
              <a:rPr lang="el-GR" dirty="0" smtClean="0"/>
              <a:t>Η βελτίωση που συνήθως παρατηρείται μετά από αερόβια προπόνηση 2-3 μηνών είναι της τάξεως του 15% περίπου. </a:t>
            </a:r>
          </a:p>
          <a:p>
            <a:r>
              <a:rPr lang="el-GR" dirty="0" err="1" smtClean="0"/>
              <a:t>Αυξηση</a:t>
            </a:r>
            <a:r>
              <a:rPr lang="el-GR" dirty="0" smtClean="0"/>
              <a:t> καλής, μείωση κακής χοληστερόλης</a:t>
            </a:r>
          </a:p>
          <a:p>
            <a:r>
              <a:rPr lang="el-GR" dirty="0" smtClean="0"/>
              <a:t>Προστασία από την </a:t>
            </a:r>
            <a:r>
              <a:rPr lang="el-GR" dirty="0" err="1" smtClean="0"/>
              <a:t>οστεοπώρωση</a:t>
            </a:r>
            <a:endParaRPr lang="el-GR" dirty="0" smtClean="0"/>
          </a:p>
          <a:p>
            <a:r>
              <a:rPr lang="el-GR" dirty="0" smtClean="0"/>
              <a:t>H αερόβια άσκηση αυξάνει την αντοχή του ατόμου και βοηθά στη μείωση του ποσοστού λίπους στο σώμα, αν συνδυαστεί με την κατάλληλη διατροφή</a:t>
            </a:r>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57166"/>
            <a:ext cx="8229600" cy="642942"/>
          </a:xfrm>
        </p:spPr>
        <p:txBody>
          <a:bodyPr>
            <a:normAutofit fontScale="90000"/>
          </a:bodyPr>
          <a:lstStyle/>
          <a:p>
            <a:r>
              <a:rPr lang="el-GR" dirty="0" smtClean="0"/>
              <a:t>Ποια είναι η κατάλληλη ένταση</a:t>
            </a:r>
            <a:endParaRPr lang="el-GR" dirty="0"/>
          </a:p>
        </p:txBody>
      </p:sp>
      <p:sp>
        <p:nvSpPr>
          <p:cNvPr id="3" name="2 - Θέση περιεχομένου"/>
          <p:cNvSpPr>
            <a:spLocks noGrp="1"/>
          </p:cNvSpPr>
          <p:nvPr>
            <p:ph idx="1"/>
          </p:nvPr>
        </p:nvSpPr>
        <p:spPr>
          <a:xfrm>
            <a:off x="457200" y="1214422"/>
            <a:ext cx="8229600" cy="5360114"/>
          </a:xfrm>
        </p:spPr>
        <p:txBody>
          <a:bodyPr>
            <a:normAutofit fontScale="92500" lnSpcReduction="10000"/>
          </a:bodyPr>
          <a:lstStyle/>
          <a:p>
            <a:r>
              <a:rPr lang="el-GR" b="1" dirty="0" smtClean="0"/>
              <a:t>Απροπόνητοι</a:t>
            </a:r>
            <a:r>
              <a:rPr lang="el-GR" dirty="0" smtClean="0"/>
              <a:t>  αερόβιο με ένταση                      50-60% της ΜΚΣ.</a:t>
            </a:r>
          </a:p>
          <a:p>
            <a:pPr>
              <a:buNone/>
            </a:pPr>
            <a:endParaRPr lang="el-GR" dirty="0" smtClean="0"/>
          </a:p>
          <a:p>
            <a:pPr>
              <a:buNone/>
            </a:pPr>
            <a:endParaRPr lang="el-GR" dirty="0" smtClean="0"/>
          </a:p>
          <a:p>
            <a:pPr>
              <a:buNone/>
            </a:pPr>
            <a:r>
              <a:rPr lang="el-GR" b="1" dirty="0" smtClean="0"/>
              <a:t>Μέτρια προπονημένοι </a:t>
            </a:r>
            <a:r>
              <a:rPr lang="en-US" b="1" dirty="0" smtClean="0"/>
              <a:t> </a:t>
            </a:r>
            <a:r>
              <a:rPr lang="el-GR" dirty="0" smtClean="0"/>
              <a:t>αερόβιο                         με ένταση 60-75% της ΜΚΣ </a:t>
            </a:r>
          </a:p>
          <a:p>
            <a:pPr>
              <a:buNone/>
            </a:pPr>
            <a:endParaRPr lang="el-GR" dirty="0" smtClean="0"/>
          </a:p>
          <a:p>
            <a:pPr>
              <a:buNone/>
            </a:pPr>
            <a:r>
              <a:rPr lang="el-GR" b="1" dirty="0" smtClean="0"/>
              <a:t>Καλά προπονημένοι </a:t>
            </a:r>
            <a:r>
              <a:rPr lang="el-GR" dirty="0" smtClean="0"/>
              <a:t>αερόβιο                               με ένταση </a:t>
            </a:r>
          </a:p>
          <a:p>
            <a:pPr>
              <a:buNone/>
            </a:pPr>
            <a:r>
              <a:rPr lang="el-GR" dirty="0" smtClean="0"/>
              <a:t>75-85 % της ΜΚΣ </a:t>
            </a:r>
          </a:p>
          <a:p>
            <a:pPr>
              <a:buNone/>
            </a:pPr>
            <a:r>
              <a:rPr lang="el-GR" b="1" dirty="0" smtClean="0"/>
              <a:t>Υπολογισμός ΜΚΣ(Μέγιστης</a:t>
            </a:r>
          </a:p>
          <a:p>
            <a:pPr>
              <a:buNone/>
            </a:pPr>
            <a:r>
              <a:rPr lang="el-GR" b="1" dirty="0" smtClean="0"/>
              <a:t>καρδιακής συχνότητας)</a:t>
            </a:r>
            <a:endParaRPr lang="en-US" b="1" dirty="0" smtClean="0"/>
          </a:p>
          <a:p>
            <a:pPr>
              <a:buNone/>
            </a:pPr>
            <a:r>
              <a:rPr lang="en-US" dirty="0" smtClean="0"/>
              <a:t>220-</a:t>
            </a:r>
            <a:r>
              <a:rPr lang="el-GR" dirty="0" smtClean="0"/>
              <a:t>ηλικία= 100%</a:t>
            </a:r>
            <a:endParaRPr lang="el-GR" dirty="0"/>
          </a:p>
        </p:txBody>
      </p:sp>
      <p:pic>
        <p:nvPicPr>
          <p:cNvPr id="1026" name="Picture 2" descr="C:\Users\george\Desktop\parat-1.jpg"/>
          <p:cNvPicPr>
            <a:picLocks noChangeAspect="1" noChangeArrowheads="1"/>
          </p:cNvPicPr>
          <p:nvPr/>
        </p:nvPicPr>
        <p:blipFill>
          <a:blip r:embed="rId2" cstate="print"/>
          <a:srcRect/>
          <a:stretch>
            <a:fillRect/>
          </a:stretch>
        </p:blipFill>
        <p:spPr bwMode="auto">
          <a:xfrm>
            <a:off x="6643702" y="1571612"/>
            <a:ext cx="1460492" cy="1284016"/>
          </a:xfrm>
          <a:prstGeom prst="rect">
            <a:avLst/>
          </a:prstGeom>
          <a:noFill/>
        </p:spPr>
      </p:pic>
      <p:pic>
        <p:nvPicPr>
          <p:cNvPr id="1027" name="Picture 3" descr="C:\Users\george\Desktop\imagesσ.jpg"/>
          <p:cNvPicPr>
            <a:picLocks noChangeAspect="1" noChangeArrowheads="1"/>
          </p:cNvPicPr>
          <p:nvPr/>
        </p:nvPicPr>
        <p:blipFill>
          <a:blip r:embed="rId3"/>
          <a:srcRect/>
          <a:stretch>
            <a:fillRect/>
          </a:stretch>
        </p:blipFill>
        <p:spPr bwMode="auto">
          <a:xfrm>
            <a:off x="6429388" y="3000372"/>
            <a:ext cx="1943122" cy="1151233"/>
          </a:xfrm>
          <a:prstGeom prst="rect">
            <a:avLst/>
          </a:prstGeom>
          <a:noFill/>
        </p:spPr>
      </p:pic>
      <p:pic>
        <p:nvPicPr>
          <p:cNvPr id="1028" name="Picture 4" descr="C:\Users\george\Desktop\gkelaouzoms-marathonios-2019-218x150.jpg"/>
          <p:cNvPicPr>
            <a:picLocks noChangeAspect="1" noChangeArrowheads="1"/>
          </p:cNvPicPr>
          <p:nvPr/>
        </p:nvPicPr>
        <p:blipFill>
          <a:blip r:embed="rId4"/>
          <a:srcRect/>
          <a:stretch>
            <a:fillRect/>
          </a:stretch>
        </p:blipFill>
        <p:spPr bwMode="auto">
          <a:xfrm>
            <a:off x="6357950" y="4214818"/>
            <a:ext cx="2076450" cy="14287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orge\Desktop\6908199_orig.jpg"/>
          <p:cNvPicPr>
            <a:picLocks noChangeAspect="1" noChangeArrowheads="1"/>
          </p:cNvPicPr>
          <p:nvPr/>
        </p:nvPicPr>
        <p:blipFill>
          <a:blip r:embed="rId2"/>
          <a:srcRect/>
          <a:stretch>
            <a:fillRect/>
          </a:stretch>
        </p:blipFill>
        <p:spPr bwMode="auto">
          <a:xfrm>
            <a:off x="1" y="500042"/>
            <a:ext cx="2857488" cy="2285742"/>
          </a:xfrm>
          <a:prstGeom prst="rect">
            <a:avLst/>
          </a:prstGeom>
          <a:noFill/>
        </p:spPr>
      </p:pic>
      <p:pic>
        <p:nvPicPr>
          <p:cNvPr id="2051" name="Picture 3" descr="C:\Users\george\Desktop\swimming-900x600.jpg"/>
          <p:cNvPicPr>
            <a:picLocks noChangeAspect="1" noChangeArrowheads="1"/>
          </p:cNvPicPr>
          <p:nvPr/>
        </p:nvPicPr>
        <p:blipFill>
          <a:blip r:embed="rId3"/>
          <a:srcRect/>
          <a:stretch>
            <a:fillRect/>
          </a:stretch>
        </p:blipFill>
        <p:spPr bwMode="auto">
          <a:xfrm>
            <a:off x="2928926" y="571480"/>
            <a:ext cx="3292505" cy="2195003"/>
          </a:xfrm>
          <a:prstGeom prst="rect">
            <a:avLst/>
          </a:prstGeom>
          <a:noFill/>
        </p:spPr>
      </p:pic>
      <p:pic>
        <p:nvPicPr>
          <p:cNvPr id="2052" name="Picture 4" descr="C:\Users\george\Desktop\imagesσσ.jpg"/>
          <p:cNvPicPr>
            <a:picLocks noChangeAspect="1" noChangeArrowheads="1"/>
          </p:cNvPicPr>
          <p:nvPr/>
        </p:nvPicPr>
        <p:blipFill>
          <a:blip r:embed="rId4"/>
          <a:srcRect/>
          <a:stretch>
            <a:fillRect/>
          </a:stretch>
        </p:blipFill>
        <p:spPr bwMode="auto">
          <a:xfrm>
            <a:off x="214282" y="2857496"/>
            <a:ext cx="2762250" cy="1657350"/>
          </a:xfrm>
          <a:prstGeom prst="rect">
            <a:avLst/>
          </a:prstGeom>
          <a:noFill/>
        </p:spPr>
      </p:pic>
      <p:pic>
        <p:nvPicPr>
          <p:cNvPr id="2053" name="Picture 5" descr="C:\Users\george\Desktop\imageδδs.jpg"/>
          <p:cNvPicPr>
            <a:picLocks noChangeAspect="1" noChangeArrowheads="1"/>
          </p:cNvPicPr>
          <p:nvPr/>
        </p:nvPicPr>
        <p:blipFill>
          <a:blip r:embed="rId5"/>
          <a:srcRect/>
          <a:stretch>
            <a:fillRect/>
          </a:stretch>
        </p:blipFill>
        <p:spPr bwMode="auto">
          <a:xfrm>
            <a:off x="3214678" y="2928934"/>
            <a:ext cx="2705100" cy="1685925"/>
          </a:xfrm>
          <a:prstGeom prst="rect">
            <a:avLst/>
          </a:prstGeom>
          <a:noFill/>
        </p:spPr>
      </p:pic>
      <p:pic>
        <p:nvPicPr>
          <p:cNvPr id="2054" name="Picture 6" descr="C:\Users\george\Desktop\κατάλογοςss.jpg"/>
          <p:cNvPicPr>
            <a:picLocks noChangeAspect="1" noChangeArrowheads="1"/>
          </p:cNvPicPr>
          <p:nvPr/>
        </p:nvPicPr>
        <p:blipFill>
          <a:blip r:embed="rId6"/>
          <a:srcRect/>
          <a:stretch>
            <a:fillRect/>
          </a:stretch>
        </p:blipFill>
        <p:spPr bwMode="auto">
          <a:xfrm>
            <a:off x="6000728" y="785794"/>
            <a:ext cx="3143272" cy="1722057"/>
          </a:xfrm>
          <a:prstGeom prst="rect">
            <a:avLst/>
          </a:prstGeom>
          <a:noFill/>
        </p:spPr>
      </p:pic>
      <p:pic>
        <p:nvPicPr>
          <p:cNvPr id="2057" name="Picture 9" descr="C:\Users\george\Desktop\palamidios1.jpg"/>
          <p:cNvPicPr>
            <a:picLocks noChangeAspect="1" noChangeArrowheads="1"/>
          </p:cNvPicPr>
          <p:nvPr/>
        </p:nvPicPr>
        <p:blipFill>
          <a:blip r:embed="rId7" cstate="print"/>
          <a:srcRect/>
          <a:stretch>
            <a:fillRect/>
          </a:stretch>
        </p:blipFill>
        <p:spPr bwMode="auto">
          <a:xfrm>
            <a:off x="5786414" y="2786058"/>
            <a:ext cx="3357586" cy="2162285"/>
          </a:xfrm>
          <a:prstGeom prst="rect">
            <a:avLst/>
          </a:prstGeom>
          <a:noFill/>
        </p:spPr>
      </p:pic>
      <p:pic>
        <p:nvPicPr>
          <p:cNvPr id="2058" name="Picture 10" descr="C:\Users\george\Desktop\40709918033_d85f682754_b.jpg"/>
          <p:cNvPicPr>
            <a:picLocks noChangeAspect="1" noChangeArrowheads="1"/>
          </p:cNvPicPr>
          <p:nvPr/>
        </p:nvPicPr>
        <p:blipFill>
          <a:blip r:embed="rId8"/>
          <a:srcRect/>
          <a:stretch>
            <a:fillRect/>
          </a:stretch>
        </p:blipFill>
        <p:spPr bwMode="auto">
          <a:xfrm>
            <a:off x="214282" y="4714884"/>
            <a:ext cx="3143272" cy="1768090"/>
          </a:xfrm>
          <a:prstGeom prst="rect">
            <a:avLst/>
          </a:prstGeom>
          <a:noFill/>
        </p:spPr>
      </p:pic>
      <p:pic>
        <p:nvPicPr>
          <p:cNvPr id="2060" name="Picture 12" descr="C:\Users\george\Desktop\ft_950_indoor_fftt-approved_club_table_tennis_table_-_blue_artengo_8279563_1314902.jpg"/>
          <p:cNvPicPr>
            <a:picLocks noChangeAspect="1" noChangeArrowheads="1"/>
          </p:cNvPicPr>
          <p:nvPr/>
        </p:nvPicPr>
        <p:blipFill>
          <a:blip r:embed="rId9"/>
          <a:srcRect/>
          <a:stretch>
            <a:fillRect/>
          </a:stretch>
        </p:blipFill>
        <p:spPr bwMode="auto">
          <a:xfrm>
            <a:off x="3428992" y="4786322"/>
            <a:ext cx="2439987" cy="1628775"/>
          </a:xfrm>
          <a:prstGeom prst="rect">
            <a:avLst/>
          </a:prstGeom>
          <a:noFill/>
        </p:spPr>
      </p:pic>
      <p:pic>
        <p:nvPicPr>
          <p:cNvPr id="2061" name="Picture 13" descr="C:\Users\george\Desktop\κατάλογοςδ.jpg"/>
          <p:cNvPicPr>
            <a:picLocks noChangeAspect="1" noChangeArrowheads="1"/>
          </p:cNvPicPr>
          <p:nvPr/>
        </p:nvPicPr>
        <p:blipFill>
          <a:blip r:embed="rId10"/>
          <a:srcRect/>
          <a:stretch>
            <a:fillRect/>
          </a:stretch>
        </p:blipFill>
        <p:spPr bwMode="auto">
          <a:xfrm>
            <a:off x="6143636" y="4857760"/>
            <a:ext cx="2628900" cy="17335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Είδη άσκησης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  το έντονο περπάτημα,</a:t>
            </a:r>
          </a:p>
          <a:p>
            <a:r>
              <a:rPr lang="el-GR" dirty="0" smtClean="0"/>
              <a:t>  το χαλαρό τρέξιμο (</a:t>
            </a:r>
            <a:r>
              <a:rPr lang="el-GR" dirty="0" err="1" smtClean="0"/>
              <a:t>τζόγκινγκ</a:t>
            </a:r>
            <a:r>
              <a:rPr lang="el-GR" dirty="0" smtClean="0"/>
              <a:t>),</a:t>
            </a:r>
          </a:p>
          <a:p>
            <a:r>
              <a:rPr lang="el-GR" dirty="0" smtClean="0"/>
              <a:t>  το ανέβασμα σκάλας,</a:t>
            </a:r>
          </a:p>
          <a:p>
            <a:r>
              <a:rPr lang="el-GR" dirty="0" smtClean="0"/>
              <a:t>  το ποδήλατο, </a:t>
            </a:r>
          </a:p>
          <a:p>
            <a:r>
              <a:rPr lang="el-GR" dirty="0" smtClean="0"/>
              <a:t>  η κωπηλασία,</a:t>
            </a:r>
          </a:p>
          <a:p>
            <a:r>
              <a:rPr lang="el-GR" dirty="0" smtClean="0"/>
              <a:t>  το κολύμπι, </a:t>
            </a:r>
          </a:p>
          <a:p>
            <a:r>
              <a:rPr lang="el-GR" dirty="0" smtClean="0"/>
              <a:t> το σκοινάκι, </a:t>
            </a:r>
          </a:p>
          <a:p>
            <a:r>
              <a:rPr lang="el-GR" dirty="0" smtClean="0"/>
              <a:t>ο χορός </a:t>
            </a:r>
          </a:p>
          <a:p>
            <a:r>
              <a:rPr lang="el-GR" dirty="0" smtClean="0"/>
              <a:t> κάθε μορφή ομαδικής δραστηριότητας (μπάσκετ, βόλεϊ, τένις, ποδόσφαιρο).</a:t>
            </a:r>
            <a:br>
              <a:rPr lang="el-GR" dirty="0" smtClean="0"/>
            </a:br>
            <a:r>
              <a:rPr lang="el-GR" dirty="0" smtClean="0"/>
              <a:t/>
            </a:r>
            <a:br>
              <a:rPr lang="el-GR" dirty="0" smtClean="0"/>
            </a:b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592</TotalTime>
  <Words>741</Words>
  <Application>Microsoft Office PowerPoint</Application>
  <PresentationFormat>Προβολή στην οθόνη (4:3)</PresentationFormat>
  <Paragraphs>71</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Αστικό</vt:lpstr>
      <vt:lpstr>ΑΕΡΟΒΙΑ ΑΣΚΗΣΗ </vt:lpstr>
      <vt:lpstr>Ορισμός </vt:lpstr>
      <vt:lpstr>Η αερόβια ικανότητα είναι μετρήσιμη</vt:lpstr>
      <vt:lpstr>Διαφορές στους άνδρες και τις γυναίκες </vt:lpstr>
      <vt:lpstr>Γιατί να βελτιώσεις την αερόβια ικανότητα?</vt:lpstr>
      <vt:lpstr>Οφέλη </vt:lpstr>
      <vt:lpstr>Ποια είναι η κατάλληλη ένταση</vt:lpstr>
      <vt:lpstr>Διαφάνεια 8</vt:lpstr>
      <vt:lpstr>Είδη άσκησης</vt:lpstr>
      <vt:lpstr>Πόση ώρα; Πόσο συχνά;</vt:lpstr>
      <vt:lpstr>Δώσε ποικιλία  στην προπόνηση </vt:lpstr>
      <vt:lpstr>Μπορώ να διακόπτω για μεγάλα διαστήματα?</vt:lpstr>
      <vt:lpstr>Αναερόβια προπόνηση</vt:lpstr>
      <vt:lpstr>Αερόβιο-αναερόβιο κατώφλι</vt:lpstr>
      <vt:lpstr>Διαφάνεια 15</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ΑΕΡΟΒΙΑ ΑΣΚΗΣΗ ΑΣΚΗΣΗ ΜΕ ΑΝΤΙΣΤΑΣΕΙΣ</dc:title>
  <dc:creator>george</dc:creator>
  <cp:lastModifiedBy>george</cp:lastModifiedBy>
  <cp:revision>53</cp:revision>
  <dcterms:created xsi:type="dcterms:W3CDTF">2020-05-06T06:17:36Z</dcterms:created>
  <dcterms:modified xsi:type="dcterms:W3CDTF">2020-05-12T14:59:59Z</dcterms:modified>
</cp:coreProperties>
</file>