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98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69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004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0595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11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874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672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534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55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90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00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0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192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3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27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82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7EB8835-5D63-4352-A2FC-4A398DBDD89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4DB61-CF4E-45F0-8E8E-4779B3BDC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113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127.0.0.1:1880/" TargetMode="External"/><Relationship Id="rId2" Type="http://schemas.openxmlformats.org/officeDocument/2006/relationships/hyperlink" Target="https://nodejs.org/en/download/prebuilt-install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127.0.0.1:1880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influxdata.com/influxdb/v2/install/?t=Window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localhost:8086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rafana.com/grafana/download?platform=window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localhost:3000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37B32-AE5B-92F7-93E9-D724047AB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NODERED-INFLUXDB-GRAFANA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991036-C8A8-0825-92A5-B308C451B9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NIKOLAOS VLASSIS – MTP319</a:t>
            </a:r>
          </a:p>
        </p:txBody>
      </p:sp>
    </p:spTree>
    <p:extLst>
      <p:ext uri="{BB962C8B-B14F-4D97-AF65-F5344CB8AC3E}">
        <p14:creationId xmlns:p14="http://schemas.microsoft.com/office/powerpoint/2010/main" val="2523759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F6EA5-87B7-9B9C-FC73-290FC63C4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Παράδειγμα χρήσης των προγραμμάτων</a:t>
            </a:r>
            <a:r>
              <a:rPr lang="en-US" dirty="0"/>
              <a:t> (</a:t>
            </a:r>
            <a:r>
              <a:rPr lang="el-GR" dirty="0"/>
              <a:t>2</a:t>
            </a:r>
            <a:r>
              <a:rPr lang="en-US" dirty="0"/>
              <a:t>/2).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19900-FFF7-1684-AA12-D5C20AA8E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l-GR" dirty="0"/>
              <a:t>Έχοντας πάρει το </a:t>
            </a:r>
            <a:r>
              <a:rPr lang="en-US" dirty="0"/>
              <a:t>Script</a:t>
            </a:r>
            <a:r>
              <a:rPr lang="el-GR" dirty="0"/>
              <a:t>, πηγαίνουμε στο </a:t>
            </a:r>
            <a:r>
              <a:rPr lang="en-US" dirty="0"/>
              <a:t>Grafana </a:t>
            </a:r>
            <a:r>
              <a:rPr lang="el-GR" dirty="0"/>
              <a:t>στην καρτέλα </a:t>
            </a:r>
            <a:r>
              <a:rPr lang="en-US" dirty="0"/>
              <a:t>Dashboard</a:t>
            </a:r>
            <a:r>
              <a:rPr lang="el-GR" dirty="0"/>
              <a:t> και κάνουμε </a:t>
            </a:r>
            <a:r>
              <a:rPr lang="en-US" dirty="0"/>
              <a:t>Create&gt;Add Visualization&gt;</a:t>
            </a:r>
            <a:r>
              <a:rPr lang="el-GR" dirty="0"/>
              <a:t>Διαλέγουμε </a:t>
            </a:r>
            <a:r>
              <a:rPr lang="en-US" dirty="0"/>
              <a:t>InfluxDB. </a:t>
            </a:r>
            <a:r>
              <a:rPr lang="el-GR" dirty="0"/>
              <a:t>Πάνω ορίζουμε το χρονικό περιθώριο που θέλουμε και δεξιά το </a:t>
            </a:r>
            <a:r>
              <a:rPr lang="en-US" dirty="0"/>
              <a:t>Visualization</a:t>
            </a:r>
            <a:r>
              <a:rPr lang="el-GR" dirty="0"/>
              <a:t>. Κάτω τοποθετούμε το </a:t>
            </a:r>
            <a:r>
              <a:rPr lang="en-US" dirty="0"/>
              <a:t>Script </a:t>
            </a:r>
            <a:r>
              <a:rPr lang="el-GR" dirty="0"/>
              <a:t>στο </a:t>
            </a:r>
            <a:r>
              <a:rPr lang="en-US" dirty="0"/>
              <a:t>Text Editor</a:t>
            </a:r>
            <a:r>
              <a:rPr lang="el-GR" dirty="0"/>
              <a:t>. </a:t>
            </a:r>
          </a:p>
          <a:p>
            <a:pPr marL="0" indent="0">
              <a:buNone/>
            </a:pPr>
            <a:r>
              <a:rPr lang="el-GR" dirty="0"/>
              <a:t>Έτσι έχουμε εμφανίσει τις πληροφορίες που θέλουμε.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59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64F391B-6CBC-66B5-7164-61A9060976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Τέλος Παρουσίασης.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FAF7B3D-E18B-90DA-4A57-1A9E178C7A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16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9C93D-4AFA-32C2-00D1-AA0F77CA1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Εγκατάσταση </a:t>
            </a:r>
            <a:r>
              <a:rPr lang="en-US" dirty="0"/>
              <a:t>Node-red </a:t>
            </a:r>
            <a:r>
              <a:rPr lang="el-GR" dirty="0"/>
              <a:t>στα </a:t>
            </a:r>
            <a:r>
              <a:rPr lang="en-US" dirty="0"/>
              <a:t>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6411C-4F44-B9A4-09BC-CD47077F6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l-GR" dirty="0"/>
              <a:t>Κατέβασμα αρχείου από το </a:t>
            </a:r>
            <a:r>
              <a:rPr lang="en-US" dirty="0"/>
              <a:t>Site : </a:t>
            </a:r>
            <a:r>
              <a:rPr lang="en-US" dirty="0">
                <a:hlinkClick r:id="rId2"/>
              </a:rPr>
              <a:t>https://nodejs.org/en/download/prebuilt-installer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Κάνουμε την εγκατάσταση του αρχείου. 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Μετά ανοίγουμε το </a:t>
            </a:r>
            <a:r>
              <a:rPr lang="en-US" dirty="0"/>
              <a:t>Node.js Command prompt (</a:t>
            </a:r>
            <a:r>
              <a:rPr lang="el-GR" dirty="0"/>
              <a:t>το βρίσκουμε από την αναζήτηση του υπολογιστή) και τρέχουμε την εντολή </a:t>
            </a:r>
            <a:r>
              <a:rPr lang="en-US" dirty="0"/>
              <a:t>“</a:t>
            </a:r>
            <a:r>
              <a:rPr lang="en-US" dirty="0" err="1"/>
              <a:t>npm</a:t>
            </a:r>
            <a:r>
              <a:rPr lang="en-US" dirty="0"/>
              <a:t> install -g --unsafe-perm node-red”</a:t>
            </a:r>
            <a:endParaRPr lang="el-GR" dirty="0"/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Όταν τελειώσει η εγκατάσταση. Τρέχουμε την εντολή (ή στο </a:t>
            </a:r>
            <a:r>
              <a:rPr lang="en-US" dirty="0"/>
              <a:t>terminal </a:t>
            </a:r>
            <a:r>
              <a:rPr lang="el-GR" dirty="0"/>
              <a:t>ή στο </a:t>
            </a:r>
            <a:r>
              <a:rPr lang="en-US" dirty="0"/>
              <a:t>Node.js Command prompt) node-red. 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Με το που γράψει το μήνυμα </a:t>
            </a:r>
            <a:r>
              <a:rPr lang="en-US" dirty="0"/>
              <a:t>Server not running at </a:t>
            </a:r>
            <a:r>
              <a:rPr lang="en-US" dirty="0">
                <a:hlinkClick r:id="rId3"/>
              </a:rPr>
              <a:t>http://127.0.0.1:1880/</a:t>
            </a:r>
            <a:r>
              <a:rPr lang="en-US" dirty="0"/>
              <a:t> </a:t>
            </a:r>
            <a:r>
              <a:rPr lang="el-GR" dirty="0"/>
              <a:t>είμαστε έτοιμοι.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16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59EB6-596F-6799-3225-CC533D0FE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Διαχείριση </a:t>
            </a:r>
            <a:r>
              <a:rPr lang="en-US" dirty="0"/>
              <a:t>Node-red Server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7F8F7-46A6-8C3C-7F94-4F41E88F57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l-GR" dirty="0"/>
              <a:t>Για να συνδεθούμε στον </a:t>
            </a:r>
            <a:r>
              <a:rPr lang="en-US" dirty="0"/>
              <a:t>Node-red Server</a:t>
            </a:r>
            <a:r>
              <a:rPr lang="el-GR" dirty="0"/>
              <a:t>, εισάγουμε το </a:t>
            </a:r>
            <a:r>
              <a:rPr lang="en-US" dirty="0"/>
              <a:t>URL </a:t>
            </a:r>
            <a:r>
              <a:rPr lang="el-GR" dirty="0"/>
              <a:t>που είδαμε πριν στο μήνυμα : </a:t>
            </a:r>
            <a:r>
              <a:rPr lang="en-US" dirty="0">
                <a:hlinkClick r:id="rId2"/>
              </a:rPr>
              <a:t>http://127.0.0.1:1880/</a:t>
            </a:r>
            <a:r>
              <a:rPr lang="el-GR" dirty="0"/>
              <a:t> . 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Αφού προχωρήσαμε το </a:t>
            </a:r>
            <a:r>
              <a:rPr lang="en-US" dirty="0"/>
              <a:t>Tutorial </a:t>
            </a:r>
            <a:r>
              <a:rPr lang="el-GR" dirty="0"/>
              <a:t>και έχουμε μπροστά μας καθαρή οθόνη, πρέπει να κάνουμε εγκατάσταση των </a:t>
            </a:r>
            <a:r>
              <a:rPr lang="en-US" dirty="0"/>
              <a:t>Plugins. </a:t>
            </a:r>
            <a:r>
              <a:rPr lang="el-GR" dirty="0"/>
              <a:t>Για την εγκατάσταση των </a:t>
            </a:r>
            <a:r>
              <a:rPr lang="en-US" dirty="0"/>
              <a:t>Plugins </a:t>
            </a:r>
            <a:r>
              <a:rPr lang="el-GR" dirty="0"/>
              <a:t>πάμε πάνω δεξιά στις τρεις πάυλες δίπλα στο </a:t>
            </a:r>
            <a:r>
              <a:rPr lang="en-US" dirty="0"/>
              <a:t>Deploy Button</a:t>
            </a:r>
            <a:r>
              <a:rPr lang="el-GR" dirty="0"/>
              <a:t>, μετά πατάμε </a:t>
            </a:r>
            <a:r>
              <a:rPr lang="en-US" dirty="0"/>
              <a:t>Manage Palette. </a:t>
            </a:r>
            <a:r>
              <a:rPr lang="el-GR" dirty="0"/>
              <a:t>Πάμε στην καρτέλα </a:t>
            </a:r>
            <a:r>
              <a:rPr lang="en-US" dirty="0"/>
              <a:t>Install </a:t>
            </a:r>
            <a:r>
              <a:rPr lang="el-GR" dirty="0"/>
              <a:t>και κατεβάζουμε τα Εξής: </a:t>
            </a:r>
          </a:p>
          <a:p>
            <a:r>
              <a:rPr lang="en-US" dirty="0"/>
              <a:t>node-red-</a:t>
            </a:r>
            <a:r>
              <a:rPr lang="en-US" dirty="0" err="1"/>
              <a:t>contrib</a:t>
            </a:r>
            <a:r>
              <a:rPr lang="en-US" dirty="0"/>
              <a:t>-aedes</a:t>
            </a:r>
          </a:p>
          <a:p>
            <a:r>
              <a:rPr lang="en-US" dirty="0"/>
              <a:t>node-red-dashboard</a:t>
            </a:r>
          </a:p>
          <a:p>
            <a:r>
              <a:rPr lang="en-US" dirty="0"/>
              <a:t>node-red-</a:t>
            </a:r>
            <a:r>
              <a:rPr lang="en-US" dirty="0" err="1"/>
              <a:t>contrib</a:t>
            </a:r>
            <a:r>
              <a:rPr lang="en-US" dirty="0"/>
              <a:t>-</a:t>
            </a:r>
            <a:r>
              <a:rPr lang="en-US" dirty="0" err="1"/>
              <a:t>influxdb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802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5D7F9-AA7F-6DF1-7715-34C4D3786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Εγκατάσταση </a:t>
            </a:r>
            <a:r>
              <a:rPr lang="en-US" dirty="0"/>
              <a:t>InfluxDB </a:t>
            </a:r>
            <a:r>
              <a:rPr lang="el-GR" dirty="0"/>
              <a:t>σε </a:t>
            </a:r>
            <a:r>
              <a:rPr lang="en-US" dirty="0"/>
              <a:t>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2FDC7-701A-6DE9-6E5D-310D9E131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l-GR" dirty="0"/>
              <a:t>Κατέβασμα </a:t>
            </a:r>
            <a:r>
              <a:rPr lang="en-US" dirty="0"/>
              <a:t>.zip </a:t>
            </a:r>
            <a:r>
              <a:rPr lang="el-GR" dirty="0"/>
              <a:t>αρχείου από </a:t>
            </a:r>
            <a:r>
              <a:rPr lang="en-US" dirty="0"/>
              <a:t>site: </a:t>
            </a:r>
            <a:r>
              <a:rPr lang="en-US" dirty="0">
                <a:hlinkClick r:id="rId2"/>
              </a:rPr>
              <a:t>https://docs.influxdata.com/influxdb/v2/install/?t=Windows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Extract </a:t>
            </a:r>
            <a:r>
              <a:rPr lang="el-GR" dirty="0"/>
              <a:t>των περιεχομένων του αρχείου στην διαδρομή της επιλογής μας. Για παράδειγμα : </a:t>
            </a:r>
            <a:r>
              <a:rPr lang="en-US" dirty="0"/>
              <a:t>“C:\Program Files\</a:t>
            </a:r>
            <a:r>
              <a:rPr lang="en-US" dirty="0" err="1"/>
              <a:t>InfluxData</a:t>
            </a:r>
            <a:r>
              <a:rPr lang="en-US" dirty="0"/>
              <a:t>”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Άνοιγμα </a:t>
            </a:r>
            <a:r>
              <a:rPr lang="en-US" dirty="0"/>
              <a:t>terminal(</a:t>
            </a:r>
            <a:r>
              <a:rPr lang="en-US" dirty="0" err="1"/>
              <a:t>cmd</a:t>
            </a:r>
            <a:r>
              <a:rPr lang="en-US" dirty="0"/>
              <a:t>)</a:t>
            </a:r>
            <a:r>
              <a:rPr lang="el-GR" dirty="0"/>
              <a:t>, πηγαίνουμε στην διαδρομή που κάναμε </a:t>
            </a:r>
            <a:r>
              <a:rPr lang="en-US" dirty="0"/>
              <a:t>extract </a:t>
            </a:r>
            <a:r>
              <a:rPr lang="el-GR" dirty="0"/>
              <a:t>και τρέχουμε την εντολή </a:t>
            </a:r>
            <a:r>
              <a:rPr lang="en-US" dirty="0"/>
              <a:t>“</a:t>
            </a:r>
            <a:r>
              <a:rPr lang="el-GR" dirty="0"/>
              <a:t>./</a:t>
            </a:r>
            <a:r>
              <a:rPr lang="en-US" dirty="0"/>
              <a:t>Influxd.exe” </a:t>
            </a:r>
            <a:r>
              <a:rPr lang="el-GR" dirty="0"/>
              <a:t>για να ξεκινήσει ο </a:t>
            </a:r>
            <a:r>
              <a:rPr lang="en-US" dirty="0" err="1"/>
              <a:t>Influxdb</a:t>
            </a:r>
            <a:r>
              <a:rPr lang="en-US" dirty="0"/>
              <a:t> Server </a:t>
            </a:r>
            <a:r>
              <a:rPr lang="el-GR" dirty="0"/>
              <a:t>μας.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598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E1F5F-0DE7-9C1C-0D53-2500E3A79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Διαχείριση </a:t>
            </a:r>
            <a:r>
              <a:rPr lang="en-US" dirty="0"/>
              <a:t>InfluxDB Server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B1CD9-BCAE-037F-C554-C87EE3E94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Πάμε στο </a:t>
            </a:r>
            <a:r>
              <a:rPr lang="en-US" dirty="0"/>
              <a:t>Browser </a:t>
            </a:r>
            <a:r>
              <a:rPr lang="el-GR" dirty="0"/>
              <a:t>στο </a:t>
            </a:r>
            <a:r>
              <a:rPr lang="en-US" dirty="0"/>
              <a:t>URL : </a:t>
            </a:r>
            <a:r>
              <a:rPr lang="en-US" dirty="0">
                <a:hlinkClick r:id="rId2"/>
              </a:rPr>
              <a:t>http://localhost:8086</a:t>
            </a:r>
            <a:endParaRPr lang="en-US" dirty="0"/>
          </a:p>
          <a:p>
            <a:r>
              <a:rPr lang="el-GR" dirty="0"/>
              <a:t>Προχωράμε τα βήματα βάζοντας τα στοιχεία που θέλουμε. </a:t>
            </a:r>
          </a:p>
          <a:p>
            <a:pPr marL="0" indent="0">
              <a:buNone/>
            </a:pPr>
            <a:r>
              <a:rPr lang="el-GR" dirty="0"/>
              <a:t>( </a:t>
            </a:r>
            <a:r>
              <a:rPr lang="en-US" dirty="0"/>
              <a:t>Bucket </a:t>
            </a:r>
            <a:r>
              <a:rPr lang="el-GR" dirty="0"/>
              <a:t>είναι το </a:t>
            </a:r>
            <a:r>
              <a:rPr lang="en-US" dirty="0"/>
              <a:t>Database table)</a:t>
            </a:r>
          </a:p>
          <a:p>
            <a:r>
              <a:rPr lang="el-GR" dirty="0"/>
              <a:t>Στο επόμενο βήμα μας δίνει το βασικό </a:t>
            </a:r>
            <a:r>
              <a:rPr lang="en-US" dirty="0"/>
              <a:t>API Token </a:t>
            </a:r>
            <a:r>
              <a:rPr lang="el-GR" dirty="0"/>
              <a:t>Που θα χρησιμοποιούμε στις εφαρμογές για να μπορούν να έχουν πρόσβαση στο </a:t>
            </a:r>
            <a:r>
              <a:rPr lang="en-US" dirty="0"/>
              <a:t>Database </a:t>
            </a:r>
            <a:r>
              <a:rPr lang="el-GR" dirty="0"/>
              <a:t>μας.</a:t>
            </a:r>
            <a:r>
              <a:rPr lang="en-US" dirty="0"/>
              <a:t> (</a:t>
            </a:r>
            <a:r>
              <a:rPr lang="el-GR" dirty="0"/>
              <a:t>ΠΡΟΣΟΧΗ τα </a:t>
            </a:r>
            <a:r>
              <a:rPr lang="en-US" dirty="0"/>
              <a:t>API TOKENs </a:t>
            </a:r>
            <a:r>
              <a:rPr lang="el-GR" dirty="0"/>
              <a:t>που δημιουργούμε μπορούμε να τα δούμε μόνο μια φορά στην δημιουργία τους.</a:t>
            </a:r>
          </a:p>
          <a:p>
            <a:pPr marL="0" indent="0">
              <a:buNone/>
            </a:pPr>
            <a:r>
              <a:rPr lang="el-GR" dirty="0"/>
              <a:t>Έτσι έχουμε κάνει </a:t>
            </a:r>
            <a:r>
              <a:rPr lang="en-US" dirty="0"/>
              <a:t>Setup </a:t>
            </a:r>
            <a:r>
              <a:rPr lang="el-GR" dirty="0"/>
              <a:t>το </a:t>
            </a:r>
            <a:r>
              <a:rPr lang="en-US" dirty="0"/>
              <a:t>InfluxDB Locally </a:t>
            </a:r>
            <a:r>
              <a:rPr lang="el-GR" dirty="0"/>
              <a:t>στον υπολογιστή μας με ένα </a:t>
            </a:r>
            <a:r>
              <a:rPr lang="en-US" dirty="0"/>
              <a:t>Bucket</a:t>
            </a:r>
            <a:r>
              <a:rPr lang="el-GR" dirty="0"/>
              <a:t> έτοιμο</a:t>
            </a:r>
            <a:r>
              <a:rPr lang="en-US" dirty="0"/>
              <a:t>. </a:t>
            </a:r>
            <a:endParaRPr lang="el-GR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54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35D9B-7CC9-6389-E5A0-5AA7F9DA2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Εγκατάσταση </a:t>
            </a:r>
            <a:r>
              <a:rPr lang="en-US" dirty="0"/>
              <a:t>Grafana </a:t>
            </a:r>
            <a:r>
              <a:rPr lang="el-GR" dirty="0"/>
              <a:t>σε </a:t>
            </a:r>
            <a:r>
              <a:rPr lang="en-US" dirty="0"/>
              <a:t>Windows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C824F-48B6-9A3C-BA9A-9AC0A9DA0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778000"/>
            <a:ext cx="8946541" cy="4470399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l-GR" dirty="0"/>
              <a:t>Κατέβασμα αρχείου </a:t>
            </a:r>
            <a:r>
              <a:rPr lang="en-US" dirty="0">
                <a:hlinkClick r:id="rId2"/>
              </a:rPr>
              <a:t>https://grafana.com/grafana/download?platform=windows</a:t>
            </a:r>
            <a:r>
              <a:rPr lang="en-US" dirty="0"/>
              <a:t> </a:t>
            </a:r>
            <a:r>
              <a:rPr lang="el-GR" dirty="0"/>
              <a:t>(Επιλογή </a:t>
            </a:r>
            <a:r>
              <a:rPr lang="en-US" dirty="0"/>
              <a:t>Windows installer)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Τρέχουμε το αρχείο που μόλις κατεβάσαμε και κάνουμε την εγκατάσταση. 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Αφού κάνουμε την εγκατάσταση, ανόιγουμε το </a:t>
            </a:r>
            <a:r>
              <a:rPr lang="en-US" dirty="0"/>
              <a:t>Terminal </a:t>
            </a:r>
            <a:r>
              <a:rPr lang="el-GR" dirty="0"/>
              <a:t>και πάμε στην διαδρόμη που έγινε η εγκατάσταση (πχ </a:t>
            </a:r>
            <a:r>
              <a:rPr lang="en-US" dirty="0"/>
              <a:t>C:\Program Files\</a:t>
            </a:r>
            <a:r>
              <a:rPr lang="en-US" dirty="0" err="1"/>
              <a:t>GrafanaLabs</a:t>
            </a:r>
            <a:r>
              <a:rPr lang="en-US" dirty="0"/>
              <a:t>\</a:t>
            </a:r>
            <a:r>
              <a:rPr lang="en-US" dirty="0" err="1"/>
              <a:t>grafana</a:t>
            </a:r>
            <a:r>
              <a:rPr lang="en-US" dirty="0"/>
              <a:t>\bin</a:t>
            </a:r>
            <a:r>
              <a:rPr lang="el-GR" dirty="0"/>
              <a:t>) και τρέχουμε την εντολή </a:t>
            </a:r>
            <a:r>
              <a:rPr lang="en-US" dirty="0"/>
              <a:t>“./grafana-server.exe</a:t>
            </a:r>
          </a:p>
          <a:p>
            <a:pPr marL="0" indent="0">
              <a:buNone/>
            </a:pPr>
            <a:r>
              <a:rPr lang="el-GR" dirty="0"/>
              <a:t>Από εδώ και πέρα το </a:t>
            </a:r>
            <a:r>
              <a:rPr lang="en-US" dirty="0"/>
              <a:t>Service </a:t>
            </a:r>
            <a:r>
              <a:rPr lang="el-GR" dirty="0"/>
              <a:t>του </a:t>
            </a:r>
            <a:r>
              <a:rPr lang="en-US" dirty="0"/>
              <a:t>Grafana </a:t>
            </a:r>
            <a:r>
              <a:rPr lang="el-GR" dirty="0"/>
              <a:t>θα τρέχει αυτόματα κατά την έναρξη του υπολογιστή, άμα θέλουμε να το απενεργοποιήσουμε ή να το ανοίγουμε </a:t>
            </a:r>
            <a:r>
              <a:rPr lang="en-US" dirty="0"/>
              <a:t>manually</a:t>
            </a:r>
            <a:r>
              <a:rPr lang="el-GR" dirty="0"/>
              <a:t>, πρέπει να ανοίξουμε </a:t>
            </a:r>
            <a:r>
              <a:rPr lang="en-US" dirty="0"/>
              <a:t>Win </a:t>
            </a:r>
            <a:r>
              <a:rPr lang="en-US" dirty="0" err="1"/>
              <a:t>key+R</a:t>
            </a:r>
            <a:r>
              <a:rPr lang="en-US" dirty="0"/>
              <a:t> </a:t>
            </a:r>
            <a:r>
              <a:rPr lang="el-GR" dirty="0"/>
              <a:t>και να πληκτρολογήσουμε </a:t>
            </a:r>
            <a:r>
              <a:rPr lang="en-US" dirty="0"/>
              <a:t>{</a:t>
            </a:r>
            <a:r>
              <a:rPr lang="en-US" dirty="0" err="1"/>
              <a:t>services.msc</a:t>
            </a:r>
            <a:r>
              <a:rPr lang="en-US" dirty="0"/>
              <a:t>}</a:t>
            </a:r>
            <a:r>
              <a:rPr lang="el-GR" dirty="0"/>
              <a:t>. Το ίδιο πρέπει να ισχύει και για </a:t>
            </a:r>
            <a:r>
              <a:rPr lang="en-US" dirty="0"/>
              <a:t>InfluxDB.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1471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372DF-012B-D130-83CE-9D1F729D8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Διαχείριση </a:t>
            </a:r>
            <a:r>
              <a:rPr lang="en-US" dirty="0"/>
              <a:t>Grafana Server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9369C-EF47-D126-84D8-0DA5144B3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Πάμε στο </a:t>
            </a:r>
            <a:r>
              <a:rPr lang="en-US" dirty="0"/>
              <a:t>Browser </a:t>
            </a:r>
            <a:r>
              <a:rPr lang="el-GR" dirty="0"/>
              <a:t>στο </a:t>
            </a:r>
            <a:r>
              <a:rPr lang="en-US" dirty="0"/>
              <a:t>URL : </a:t>
            </a:r>
            <a:r>
              <a:rPr lang="en-US" b="0" i="0" dirty="0">
                <a:solidFill>
                  <a:srgbClr val="454554"/>
                </a:solidFill>
                <a:effectLst/>
                <a:latin typeface="inter"/>
                <a:hlinkClick r:id="rId2"/>
              </a:rPr>
              <a:t>http://localhost:3000/</a:t>
            </a:r>
            <a:endParaRPr lang="el-GR" b="0" i="0" dirty="0">
              <a:solidFill>
                <a:srgbClr val="454554"/>
              </a:solidFill>
              <a:effectLst/>
              <a:latin typeface="inter"/>
            </a:endParaRPr>
          </a:p>
          <a:p>
            <a:r>
              <a:rPr lang="el-GR" dirty="0"/>
              <a:t>Προχωράμε τα βήματα βάζοντας τα στοιχεία </a:t>
            </a:r>
            <a:r>
              <a:rPr lang="en-US" dirty="0"/>
              <a:t>admin/admin</a:t>
            </a:r>
            <a:r>
              <a:rPr lang="el-GR" dirty="0"/>
              <a:t>. </a:t>
            </a:r>
          </a:p>
          <a:p>
            <a:pPr marL="0" indent="0">
              <a:buNone/>
            </a:pPr>
            <a:r>
              <a:rPr lang="el-GR" dirty="0"/>
              <a:t>Έτσι έχουμε κάνει </a:t>
            </a:r>
            <a:r>
              <a:rPr lang="en-US" dirty="0"/>
              <a:t>Setup </a:t>
            </a:r>
            <a:r>
              <a:rPr lang="el-GR" dirty="0"/>
              <a:t>το </a:t>
            </a:r>
            <a:r>
              <a:rPr lang="en-US" dirty="0"/>
              <a:t>Grafana Locally </a:t>
            </a:r>
            <a:r>
              <a:rPr lang="el-GR" dirty="0"/>
              <a:t>στον υπολογιστή μας με ένα </a:t>
            </a:r>
            <a:r>
              <a:rPr lang="en-US" dirty="0"/>
              <a:t>Bucket</a:t>
            </a:r>
            <a:r>
              <a:rPr lang="el-GR" dirty="0"/>
              <a:t> έτοιμο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l-GR" dirty="0"/>
              <a:t>Τώρα μένει να τα συνδέσουμε μεταξύ τους.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446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0290C-3DBC-1B3F-759F-AF0DD958F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Σύνδεση </a:t>
            </a:r>
            <a:r>
              <a:rPr lang="en-US" dirty="0"/>
              <a:t>Grafana - InfluxDB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07DD6-EF66-7A5C-A60D-8315C295F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Στον </a:t>
            </a:r>
            <a:r>
              <a:rPr lang="en-US" dirty="0"/>
              <a:t>Grafana Server </a:t>
            </a:r>
            <a:r>
              <a:rPr lang="el-GR" dirty="0"/>
              <a:t>πάμε </a:t>
            </a:r>
            <a:r>
              <a:rPr lang="en-US" dirty="0"/>
              <a:t>Connections&gt;Add new Connection. </a:t>
            </a:r>
            <a:r>
              <a:rPr lang="el-GR" dirty="0"/>
              <a:t>Μετά διαλέγουμε </a:t>
            </a:r>
            <a:r>
              <a:rPr lang="en-US" dirty="0"/>
              <a:t>InfluxDB </a:t>
            </a:r>
            <a:r>
              <a:rPr lang="el-GR" dirty="0"/>
              <a:t>και πατάμε </a:t>
            </a:r>
            <a:r>
              <a:rPr lang="en-US" dirty="0"/>
              <a:t>“Add new data source”.</a:t>
            </a:r>
          </a:p>
          <a:p>
            <a:r>
              <a:rPr lang="el-GR" dirty="0"/>
              <a:t>Επόμενο βήμα είναι να αλλάξουμε το </a:t>
            </a:r>
            <a:r>
              <a:rPr lang="en-US" dirty="0"/>
              <a:t>Query Language. </a:t>
            </a:r>
            <a:r>
              <a:rPr lang="el-GR" dirty="0"/>
              <a:t>Το βάζουμε </a:t>
            </a:r>
            <a:r>
              <a:rPr lang="en-US" dirty="0"/>
              <a:t>Flux. </a:t>
            </a:r>
          </a:p>
          <a:p>
            <a:r>
              <a:rPr lang="el-GR" dirty="0"/>
              <a:t>Μετά βάζουμε </a:t>
            </a:r>
            <a:r>
              <a:rPr lang="en-US" dirty="0"/>
              <a:t>URL </a:t>
            </a:r>
            <a:r>
              <a:rPr lang="el-GR" dirty="0"/>
              <a:t>που τρέχει το </a:t>
            </a:r>
            <a:r>
              <a:rPr lang="en-US" dirty="0"/>
              <a:t>InfluxDB, </a:t>
            </a:r>
            <a:r>
              <a:rPr lang="el-GR" dirty="0"/>
              <a:t>το </a:t>
            </a:r>
            <a:r>
              <a:rPr lang="en-US" dirty="0"/>
              <a:t>Username </a:t>
            </a:r>
            <a:r>
              <a:rPr lang="el-GR" dirty="0"/>
              <a:t>και </a:t>
            </a:r>
            <a:r>
              <a:rPr lang="en-US" dirty="0"/>
              <a:t>password</a:t>
            </a:r>
            <a:r>
              <a:rPr lang="el-GR" dirty="0"/>
              <a:t> του </a:t>
            </a:r>
            <a:r>
              <a:rPr lang="en-US" dirty="0"/>
              <a:t>InfluxDB </a:t>
            </a:r>
            <a:r>
              <a:rPr lang="el-GR" dirty="0"/>
              <a:t>και τέλος τα </a:t>
            </a:r>
            <a:r>
              <a:rPr lang="en-US" dirty="0"/>
              <a:t>Organization,</a:t>
            </a:r>
            <a:r>
              <a:rPr lang="el-GR" dirty="0"/>
              <a:t> </a:t>
            </a:r>
            <a:r>
              <a:rPr lang="en-US" dirty="0"/>
              <a:t>API token </a:t>
            </a:r>
            <a:r>
              <a:rPr lang="el-GR" dirty="0"/>
              <a:t>και </a:t>
            </a:r>
            <a:r>
              <a:rPr lang="en-US" dirty="0"/>
              <a:t>Bucket </a:t>
            </a:r>
            <a:r>
              <a:rPr lang="el-GR" dirty="0"/>
              <a:t>που είχαμε δώσει στην αρχή</a:t>
            </a:r>
            <a:r>
              <a:rPr lang="en-US" dirty="0"/>
              <a:t> </a:t>
            </a:r>
            <a:r>
              <a:rPr lang="el-GR" dirty="0"/>
              <a:t>της εγκατάστασης του </a:t>
            </a:r>
            <a:r>
              <a:rPr lang="en-US" dirty="0"/>
              <a:t>Influx.</a:t>
            </a:r>
          </a:p>
          <a:p>
            <a:pPr marL="0" indent="0">
              <a:buNone/>
            </a:pPr>
            <a:endParaRPr lang="el-GR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168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079E7-CCFE-F62A-A354-00376587C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Παράδειγμα χρήσης των προγραμμάτων</a:t>
            </a:r>
            <a:r>
              <a:rPr lang="en-US" dirty="0"/>
              <a:t> (1/2).</a:t>
            </a:r>
            <a:br>
              <a:rPr lang="el-GR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21896-7D11-C81F-EC9E-2D1B5ECB9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l-GR" dirty="0"/>
              <a:t>Παιρνάμε στο</a:t>
            </a:r>
            <a:r>
              <a:rPr lang="en-US" dirty="0"/>
              <a:t> Esp32 </a:t>
            </a:r>
            <a:r>
              <a:rPr lang="el-GR" dirty="0"/>
              <a:t>τον κώδικα </a:t>
            </a:r>
            <a:r>
              <a:rPr lang="en-US" dirty="0"/>
              <a:t>“DHT_NODERED_INFLUX_GRAFANA”, </a:t>
            </a:r>
            <a:r>
              <a:rPr lang="el-GR" dirty="0"/>
              <a:t>έχοντας κάνει τις απαραίτητες αλλαγές.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Μετά κάνουμε </a:t>
            </a:r>
            <a:r>
              <a:rPr lang="en-US" dirty="0"/>
              <a:t>import </a:t>
            </a:r>
            <a:r>
              <a:rPr lang="el-GR" dirty="0"/>
              <a:t>το </a:t>
            </a:r>
            <a:r>
              <a:rPr lang="en-US" dirty="0"/>
              <a:t>Flow “</a:t>
            </a:r>
            <a:r>
              <a:rPr lang="en-US" dirty="0" err="1"/>
              <a:t>flows.json</a:t>
            </a:r>
            <a:r>
              <a:rPr lang="en-US" dirty="0"/>
              <a:t>” </a:t>
            </a:r>
            <a:r>
              <a:rPr lang="el-GR" dirty="0"/>
              <a:t>στο </a:t>
            </a:r>
            <a:r>
              <a:rPr lang="en-US" dirty="0" err="1"/>
              <a:t>NodeRed</a:t>
            </a:r>
            <a:r>
              <a:rPr lang="en-US" dirty="0"/>
              <a:t>. </a:t>
            </a:r>
            <a:r>
              <a:rPr lang="el-GR" dirty="0"/>
              <a:t>Αφού το κάνουμε </a:t>
            </a:r>
            <a:r>
              <a:rPr lang="en-US" dirty="0"/>
              <a:t>import</a:t>
            </a:r>
            <a:r>
              <a:rPr lang="el-GR" dirty="0"/>
              <a:t>, κάνουμε διπλό κλικ στο </a:t>
            </a:r>
            <a:r>
              <a:rPr lang="en-US" dirty="0"/>
              <a:t>Influx out node </a:t>
            </a:r>
            <a:r>
              <a:rPr lang="el-GR" dirty="0"/>
              <a:t>μας και τοποθετούμε τα δικά μας στοιχεία, όπως </a:t>
            </a:r>
            <a:r>
              <a:rPr lang="en-US" dirty="0"/>
              <a:t>Organization, Bucket, Measurement. </a:t>
            </a:r>
            <a:r>
              <a:rPr lang="el-GR" dirty="0"/>
              <a:t>Πατώντας </a:t>
            </a:r>
            <a:r>
              <a:rPr lang="en-US" dirty="0"/>
              <a:t>edit </a:t>
            </a:r>
            <a:r>
              <a:rPr lang="el-GR" dirty="0"/>
              <a:t>δίπλα από τον </a:t>
            </a:r>
            <a:r>
              <a:rPr lang="en-US" dirty="0"/>
              <a:t>Server </a:t>
            </a:r>
            <a:r>
              <a:rPr lang="el-GR" dirty="0"/>
              <a:t>ορίζουμε και το </a:t>
            </a:r>
            <a:r>
              <a:rPr lang="en-US" dirty="0"/>
              <a:t>API Token </a:t>
            </a:r>
            <a:r>
              <a:rPr lang="el-GR" dirty="0"/>
              <a:t>μας. 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Μετά πηγαίνουμε στο </a:t>
            </a:r>
            <a:r>
              <a:rPr lang="en-US" dirty="0"/>
              <a:t>InfluxDB </a:t>
            </a:r>
            <a:r>
              <a:rPr lang="el-GR" dirty="0"/>
              <a:t>στην καρτέλα </a:t>
            </a:r>
            <a:r>
              <a:rPr lang="en-US" dirty="0"/>
              <a:t>Data Explorer. </a:t>
            </a:r>
            <a:r>
              <a:rPr lang="el-GR" dirty="0"/>
              <a:t>Εκεί θα δούμε ότι έχουν δημιουργηθεί μεσα στο </a:t>
            </a:r>
            <a:r>
              <a:rPr lang="en-US" dirty="0"/>
              <a:t>Bucket </a:t>
            </a:r>
            <a:r>
              <a:rPr lang="el-GR" dirty="0"/>
              <a:t>αυτόματα τα </a:t>
            </a:r>
            <a:r>
              <a:rPr lang="en-US" dirty="0"/>
              <a:t>measurement </a:t>
            </a:r>
            <a:r>
              <a:rPr lang="el-GR" dirty="0"/>
              <a:t>μας. Παρόλα αυτά θα χρειαστούμε το </a:t>
            </a:r>
            <a:r>
              <a:rPr lang="en-US" dirty="0"/>
              <a:t>Script </a:t>
            </a:r>
            <a:r>
              <a:rPr lang="el-GR" dirty="0"/>
              <a:t>που είναι στο </a:t>
            </a:r>
            <a:r>
              <a:rPr lang="en-US" dirty="0"/>
              <a:t>Script Editor </a:t>
            </a:r>
            <a:r>
              <a:rPr lang="el-GR" dirty="0"/>
              <a:t>μας για να το τοποθετήσουμε μετά στο </a:t>
            </a:r>
            <a:r>
              <a:rPr lang="en-US" dirty="0"/>
              <a:t>Grafana. </a:t>
            </a:r>
          </a:p>
        </p:txBody>
      </p:sp>
    </p:spTree>
    <p:extLst>
      <p:ext uri="{BB962C8B-B14F-4D97-AF65-F5344CB8AC3E}">
        <p14:creationId xmlns:p14="http://schemas.microsoft.com/office/powerpoint/2010/main" val="12772719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78</TotalTime>
  <Words>771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inter</vt:lpstr>
      <vt:lpstr>Wingdings 3</vt:lpstr>
      <vt:lpstr>Ion</vt:lpstr>
      <vt:lpstr>NODERED-INFLUXDB-GRAFANA</vt:lpstr>
      <vt:lpstr>Εγκατάσταση Node-red στα Windows</vt:lpstr>
      <vt:lpstr>Διαχείριση Node-red Server</vt:lpstr>
      <vt:lpstr>Εγκατάσταση InfluxDB σε Windows</vt:lpstr>
      <vt:lpstr>Διαχείριση InfluxDB Server</vt:lpstr>
      <vt:lpstr>Εγκατάσταση Grafana σε Windows</vt:lpstr>
      <vt:lpstr>Διαχείριση Grafana Server</vt:lpstr>
      <vt:lpstr>Σύνδεση Grafana - InfluxDB</vt:lpstr>
      <vt:lpstr>Παράδειγμα χρήσης των προγραμμάτων (1/2). </vt:lpstr>
      <vt:lpstr>Παράδειγμα χρήσης των προγραμμάτων (2/2).</vt:lpstr>
      <vt:lpstr>Τέλος Παρουσίασης.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Nick Vlassis</dc:creator>
  <cp:lastModifiedBy>Nick Vlassis</cp:lastModifiedBy>
  <cp:revision>3</cp:revision>
  <dcterms:created xsi:type="dcterms:W3CDTF">2024-06-05T14:21:11Z</dcterms:created>
  <dcterms:modified xsi:type="dcterms:W3CDTF">2024-06-05T15:39:18Z</dcterms:modified>
</cp:coreProperties>
</file>