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2" r:id="rId8"/>
    <p:sldId id="260" r:id="rId9"/>
    <p:sldId id="273" r:id="rId10"/>
    <p:sldId id="263" r:id="rId11"/>
    <p:sldId id="264" r:id="rId12"/>
    <p:sldId id="270" r:id="rId13"/>
    <p:sldId id="265" r:id="rId14"/>
    <p:sldId id="266" r:id="rId15"/>
    <p:sldId id="268" r:id="rId16"/>
    <p:sldId id="267" r:id="rId17"/>
    <p:sldId id="269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34DBC-F472-4F8A-82D1-8D9CA3844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D38CA5-2F2B-4240-8749-08E96708E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E2EFEE-3EAA-4D0B-BC69-B7D582A7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EC9065-7B94-4CDE-90BD-BDA804AD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683E5F-4083-4DE3-8FFF-4B3BDD40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05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BAA9DB-3916-4CE5-A664-8527E8B61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7CF3AAA-ADD5-4411-8FC9-7DDA2E13B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EFCF37-BC8E-4AF2-BBDF-B0A848CF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F1BD70-349F-4CF2-AEF4-3BC4F63FC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42615E-5F58-4F5E-82EB-AA488AC7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203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095CE2-1618-4F01-968A-55A8FE930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4E8579-60D6-44B3-9DDD-1785BD4D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88F99F-D229-4D7D-89F4-A5C79929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510299-7F6B-4656-B3DC-2E4D2116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6B4BF-9988-4B4D-869B-E8E93908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FA2A97-4DE7-4035-A7A5-4C432D73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B2788-D8E2-43A9-8AE3-2FAE4502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9350A6-A4CB-4EA3-9C21-958E4ED7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576466-B46C-4A8C-A7FA-7A0C635F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BA5E13-B5C5-4504-8E28-F01F03199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72581-4FB4-4F99-A2AB-9A64F31C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A5E360-A181-424B-AD82-5DCF6AE8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980879-98C4-4F97-8BBB-A1C70485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44A890-B51D-4AF5-A3B9-A9D916F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63F7D2-C004-4F3F-88B5-3ED869B6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77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80494E-FE75-480C-8EB1-B227494C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F4668A-0432-42A0-9D2D-444FB90E5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CD6BE2-664F-477B-B601-0D7F232B5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0AF29-803E-4398-9499-805BD111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4C61BC7-BBB4-4046-A1D0-2E644B9E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22645C-68C2-4E44-9949-D5C3D72F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93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EE9F63-EDA8-4449-B1E0-B10AD00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9D8E48-DB24-4AF3-8E58-5FAF1CB8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EDC325-8A97-45F2-A46C-51C965770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5FBF4EB-DD4F-4146-BEAF-84050BE3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4415C9-38DB-4E84-85AD-0D8F1612F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397EB58-213E-4499-BCEB-83A0DEB1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546FA1B-EB51-479D-B831-9747B1C0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EB59F52-68AA-4B06-B638-B1361152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125B47-AFA9-4972-B530-208B0452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FC3FA5B-D551-4887-B0A9-36FB2815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3E39E40-DF00-440F-BED8-B2216EF8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C6B97E6-7645-4259-8A94-82050B32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810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1DEEBFA-2288-47DC-9E9A-55D8501EE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626F07-09FF-4731-A0A4-8BBE9CA9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793A5A6-151E-4F30-87DD-79DEBD56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2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7CAAFE-1FFB-44F6-867A-6E4C6A0A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AEE91D-1ABA-4D76-89AE-2AE2B551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5DA15A-CE58-470C-8DF3-A298E53CB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F3F20E-61BA-47FE-A6DF-15532607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9F9DDD1-81AC-49F4-A021-4C4FCBE5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84A695-AF8A-499F-B7A5-1685F2A2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5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3855C9-0575-4504-9BB2-A8129388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79C85A-50F3-4F19-889A-4A6CF23AB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6406CA1-3BBE-49C9-B997-80A7E3419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920F8F-7EB6-4A74-BD9E-4E56B058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06E182-F6F9-433D-8B7C-3E76774D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0449A3-F139-4D9B-88AF-6382F0A4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06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71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67DD4D7-55E2-4BBD-8805-FF5A33F9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AAA01F-C3B5-4D17-8FF1-CEFEBA81C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E1F438-7057-4FCE-8560-D1ECD3117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182A7-CFC8-45BF-AEB7-ABAAEE091EB0}" type="datetimeFigureOut">
              <a:rPr lang="el-GR" smtClean="0"/>
              <a:t>31/3/2021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3E210E-349A-4BF0-A7FF-58713373B2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FFBB5-0906-4549-8E45-6D1B4D967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61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EE921-EDD5-4B40-8D5E-37A92D428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Επανάληψη - 1</a:t>
            </a:r>
          </a:p>
        </p:txBody>
      </p:sp>
    </p:spTree>
    <p:extLst>
      <p:ext uri="{BB962C8B-B14F-4D97-AF65-F5344CB8AC3E}">
        <p14:creationId xmlns:p14="http://schemas.microsoft.com/office/powerpoint/2010/main" val="25352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στ) να βρείτε 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κοινωνικών λειτουργών.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Δ.Ε. είναι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, </a:t>
                </a:r>
                <a:r>
                  <a:rPr lang="el-GR" dirty="0"/>
                  <a:t>οπότε πρέπει να βρούμε το </a:t>
                </a:r>
                <a:r>
                  <a:rPr lang="en-US" i="1" dirty="0"/>
                  <a:t>SE</a:t>
                </a:r>
                <a:r>
                  <a:rPr lang="en-US" dirty="0"/>
                  <a:t> (</a:t>
                </a:r>
                <a:r>
                  <a:rPr lang="el-GR" dirty="0"/>
                  <a:t>τυπικό σφάλμα)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l-GR" dirty="0"/>
                  <a:t>οπότε είναι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300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17,32</m:t>
                        </m:r>
                      </m:den>
                    </m:f>
                  </m:oMath>
                </a14:m>
                <a:r>
                  <a:rPr lang="el-GR" dirty="0"/>
                  <a:t> </a:t>
                </a:r>
                <a:r>
                  <a:rPr lang="en-US" dirty="0"/>
                  <a:t>= </a:t>
                </a:r>
                <a:r>
                  <a:rPr lang="en-US" b="1" dirty="0"/>
                  <a:t>0,23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Άρα το 95% Δ.Ε. για τη μέση τιμή είναι </a:t>
                </a:r>
              </a:p>
              <a:p>
                <a:pPr marL="0" indent="0" algn="ctr">
                  <a:buNone/>
                </a:pPr>
                <a:r>
                  <a:rPr lang="el-GR" dirty="0"/>
                  <a:t>16±2*0,23 = 16±0,46</a:t>
                </a:r>
              </a:p>
              <a:p>
                <a:pPr marL="0" indent="0" algn="ctr">
                  <a:buNone/>
                </a:pPr>
                <a:r>
                  <a:rPr lang="el-GR" dirty="0"/>
                  <a:t>Δηλαδή από 15,54 μέχρι 16,46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  <a:blipFill>
                <a:blip r:embed="rId2"/>
                <a:stretch>
                  <a:fillRect l="-1217" t="-3034" b="-290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</p:spPr>
            <p:txBody>
              <a:bodyPr>
                <a:normAutofit fontScale="90000"/>
              </a:bodyPr>
              <a:lstStyle/>
              <a:p>
                <a:pPr marL="0" indent="0"/>
                <a:br>
                  <a:rPr lang="en-US" sz="3100" dirty="0"/>
                </a:br>
                <a:r>
                  <a:rPr lang="el-GR" sz="31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100" dirty="0">
                    <a:solidFill>
                      <a:srgbClr val="0070C0"/>
                    </a:solidFill>
                  </a:rPr>
                  <a:t>)</a:t>
                </a:r>
                <a:r>
                  <a:rPr lang="el-GR" sz="31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100" dirty="0">
                    <a:solidFill>
                      <a:srgbClr val="0070C0"/>
                    </a:solidFill>
                  </a:rPr>
                  <a:t>=4</a:t>
                </a:r>
                <a:r>
                  <a:rPr lang="en-US" sz="3100" dirty="0">
                    <a:solidFill>
                      <a:srgbClr val="0070C0"/>
                    </a:solidFill>
                  </a:rPr>
                  <a:t>  ---- </a:t>
                </a:r>
                <a:r>
                  <a:rPr lang="en-US" sz="3100" b="1" dirty="0">
                    <a:solidFill>
                      <a:srgbClr val="0070C0"/>
                    </a:solidFill>
                  </a:rPr>
                  <a:t>n=300</a:t>
                </a:r>
                <a:br>
                  <a:rPr lang="el-GR" sz="3100" dirty="0">
                    <a:solidFill>
                      <a:srgbClr val="0070C0"/>
                    </a:solidFill>
                  </a:rPr>
                </a:br>
                <a:r>
                  <a:rPr lang="el-GR" sz="2000" dirty="0"/>
                  <a:t>       </a:t>
                </a:r>
                <a:br>
                  <a:rPr lang="el-GR" sz="2000" dirty="0"/>
                </a:br>
                <a:br>
                  <a:rPr lang="el-GR" sz="2000" dirty="0"/>
                </a:br>
                <a:endParaRPr lang="el-GR" sz="2000" dirty="0"/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  <a:blipFill>
                <a:blip r:embed="rId3"/>
                <a:stretch>
                  <a:fillRect l="-1159" t="-92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19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E8BEA-DB0C-4BCE-A22D-AA835B9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Πότε χρησιμοποιείται η τυπική απόκλιση (</a:t>
            </a:r>
            <a:r>
              <a:rPr lang="en-US" sz="4000" dirty="0"/>
              <a:t>S) </a:t>
            </a:r>
            <a:r>
              <a:rPr lang="el-GR" sz="4000" dirty="0"/>
              <a:t>και πότε το τυπικό σφάλμα (</a:t>
            </a:r>
            <a:r>
              <a:rPr lang="en-US" sz="4000" dirty="0"/>
              <a:t>SE)</a:t>
            </a:r>
            <a:r>
              <a:rPr lang="el-GR" sz="4000" dirty="0"/>
              <a:t>;;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Ανάμεσα σε ποιες τιμές σκορ, βρίσκεται το 95% των κοινωνικών λειτουργών που μετείχαν στην έρευνα;</a:t>
                </a:r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8 και στο 24</a:t>
                </a:r>
                <a:r>
                  <a:rPr lang="el-GR" dirty="0"/>
                  <a:t>	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) – τυπική απόκλιση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95% Διάστημα εμπιστοσύνης για τη μέση τιμή του </a:t>
                </a:r>
                <a:r>
                  <a:rPr lang="el-GR" dirty="0" err="1"/>
                  <a:t>σκόρ</a:t>
                </a:r>
                <a:r>
                  <a:rPr lang="el-GR" dirty="0"/>
                  <a:t> ικανοποίησης των κοινωνικών λειτουργών</a:t>
                </a:r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15,54 και στο 16,46</a:t>
                </a:r>
                <a:r>
                  <a:rPr lang="el-GR" dirty="0"/>
                  <a:t>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) – τυπικό σφάλμα 	</a:t>
                </a:r>
              </a:p>
              <a:p>
                <a:pPr marL="0" indent="0">
                  <a:buNone/>
                </a:pPr>
                <a:r>
                  <a:rPr lang="el-GR" dirty="0"/>
                  <a:t>Έχουμε 95% εμπιστοσύνη ότι είναι η μέση τιμή της ικανοποίησης θα βρίσκεται ανάμεσα στις τιμές αυτές.</a:t>
                </a:r>
              </a:p>
              <a:p>
                <a:endParaRPr lang="el-GR" dirty="0"/>
              </a:p>
              <a:p>
                <a:endParaRPr lang="en-US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b="-14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77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DDD3C-635D-4530-BDC3-ABC600B2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Άρα: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F844F7C2-F5AF-4CDE-826A-CA43BDDC7EEE}"/>
              </a:ext>
            </a:extLst>
          </p:cNvPr>
          <p:cNvSpPr/>
          <p:nvPr/>
        </p:nvSpPr>
        <p:spPr>
          <a:xfrm>
            <a:off x="2905125" y="4286250"/>
            <a:ext cx="2438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79ED2865-D683-4E3F-86C9-8F81904A22AB}"/>
              </a:ext>
            </a:extLst>
          </p:cNvPr>
          <p:cNvSpPr/>
          <p:nvPr/>
        </p:nvSpPr>
        <p:spPr>
          <a:xfrm>
            <a:off x="6667500" y="4286250"/>
            <a:ext cx="2438400" cy="10096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Όταν θέλουμε να βρούμε που κυμαίνεται το </a:t>
                </a:r>
                <a:r>
                  <a:rPr lang="el-GR" b="1" dirty="0"/>
                  <a:t>95% των ατόμων μιας έρευνας</a:t>
                </a:r>
                <a:r>
                  <a:rPr lang="el-GR" dirty="0"/>
                  <a:t>, χρησιμοποιούμε τον τύπο με την τυπική απόκλιση (</a:t>
                </a:r>
                <a:r>
                  <a:rPr lang="en-US" dirty="0"/>
                  <a:t>S).</a:t>
                </a:r>
                <a:endParaRPr lang="el-GR" dirty="0"/>
              </a:p>
              <a:p>
                <a:r>
                  <a:rPr lang="el-GR" dirty="0"/>
                  <a:t>Όταν θέλουμε να δούμε με βεβαιότητα </a:t>
                </a:r>
                <a:r>
                  <a:rPr lang="el-GR" b="1" dirty="0"/>
                  <a:t>95% που βρίσκεται η μέση τιμή του πληθυσμού μας</a:t>
                </a:r>
                <a:r>
                  <a:rPr lang="el-GR" dirty="0"/>
                  <a:t>, χρησιμοποιούμε τον τύπο με το τυπικό σφάλμα (</a:t>
                </a:r>
                <a:r>
                  <a:rPr lang="en-US" dirty="0"/>
                  <a:t>SE)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l-GR" dirty="0"/>
                  <a:t>     ------------</a:t>
                </a:r>
                <a:r>
                  <a:rPr lang="en-US" dirty="0"/>
                  <a:t>   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 </a:t>
                </a:r>
                <a:endParaRPr lang="el-GR" dirty="0"/>
              </a:p>
              <a:p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D0C5428C-A4B5-4D3B-905C-7C35A3ED02A0}"/>
              </a:ext>
            </a:extLst>
          </p:cNvPr>
          <p:cNvCxnSpPr/>
          <p:nvPr/>
        </p:nvCxnSpPr>
        <p:spPr>
          <a:xfrm flipV="1">
            <a:off x="2905125" y="5008880"/>
            <a:ext cx="732155" cy="6400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F0AED23B-75E2-4CFB-B58A-5E06D7E4CF1F}"/>
              </a:ext>
            </a:extLst>
          </p:cNvPr>
          <p:cNvCxnSpPr>
            <a:cxnSpLocks/>
          </p:cNvCxnSpPr>
          <p:nvPr/>
        </p:nvCxnSpPr>
        <p:spPr>
          <a:xfrm flipH="1" flipV="1">
            <a:off x="8260080" y="5008880"/>
            <a:ext cx="1127760" cy="640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FE8D4AE-EDE9-46E1-83FD-F85F858DA491}"/>
              </a:ext>
            </a:extLst>
          </p:cNvPr>
          <p:cNvSpPr txBox="1"/>
          <p:nvPr/>
        </p:nvSpPr>
        <p:spPr>
          <a:xfrm>
            <a:off x="1158240" y="5648960"/>
            <a:ext cx="36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Το 95% των ΑΤΟΜΩΝ του πληθυσμού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EB6E1D-AC8E-450A-B1A8-B6EA3E5E618B}"/>
              </a:ext>
            </a:extLst>
          </p:cNvPr>
          <p:cNvSpPr txBox="1"/>
          <p:nvPr/>
        </p:nvSpPr>
        <p:spPr>
          <a:xfrm>
            <a:off x="7071360" y="5648960"/>
            <a:ext cx="403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κατά 95% η ΜΕΣΗ ΤΙΜΗ του πληθυσμού</a:t>
            </a:r>
          </a:p>
        </p:txBody>
      </p:sp>
    </p:spTree>
    <p:extLst>
      <p:ext uri="{BB962C8B-B14F-4D97-AF65-F5344CB8AC3E}">
        <p14:creationId xmlns:p14="http://schemas.microsoft.com/office/powerpoint/2010/main" val="52427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942B7-DCBB-4C34-B216-5D7C8DED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C286C-89F5-4166-9767-ECE3127D8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Μελετώντας 225 άτομα σε ένα ερωτηματολόγιο για την κατανάλωση αλκοόλ, χρησιμοποιήθηκε μια ποσοτική κλίμακα με τιμές από το 0 (καθόλου κατανάλωση), μέχρι το 45 (υπερβολική κατανάλωση), και ο ερευνητής ανέφερε:</a:t>
            </a:r>
          </a:p>
          <a:p>
            <a:pPr marL="0" indent="0">
              <a:buNone/>
            </a:pPr>
            <a:r>
              <a:rPr lang="el-GR" dirty="0">
                <a:solidFill>
                  <a:srgbClr val="C00000"/>
                </a:solidFill>
              </a:rPr>
              <a:t>«</a:t>
            </a:r>
            <a:r>
              <a:rPr lang="el-GR" i="1" dirty="0">
                <a:solidFill>
                  <a:srgbClr val="C00000"/>
                </a:solidFill>
              </a:rPr>
              <a:t>Είμαστε 95% βέβαιοι ότι η μέση τιμή στον πληθυσμό που μελετήσαμε θα είναι ανάμεσα στην τιμή 14 και στην τιμή 20.»</a:t>
            </a:r>
          </a:p>
          <a:p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ΠΟΣΗ ΕΊΝΑΙ Η ΜΕΣΗ ΤΙΜΗ ΤΟΥ ΔΕΙΓΜΑΤΟΣ ΠΟΥ ΥΠΟΛΟΓΙΣΕ;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ΠΟΣΟ ΗΤΑΝ ΤΟ ΤΥΠΙΚΟ ΣΦΑΛΜΑ ΤΗΣ ΜΕΣΗΣ ΤΙΜΗΣ;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ΜΠΟΡΕΙΤΕ ΝΑ ΒΡΕΙΤΕ ΚΑΙ ΤΗΝ ΤΥΠΙΚΗ ΑΠΟΚΛΙΣΗ;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26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7FE12D-9B0E-400A-8524-FF9B96DE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ΠΟΣΗ ΕΊΝΑΙ Η ΜΕΣΗ ΤΙΜΗ ΤΟΥ ΔΕΙΓΜΑΤΟΣ ΠΟΥ ΥΠΟΛΟΓΙΣΕ;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Με αυτό που ανέφερε ο ερευνητής, καταλαβαίνουμε ότι υπολόγισε το 95% Διάστημα Εμπιστοσύνης για τη μέση τιμή, </a:t>
                </a:r>
              </a:p>
              <a:p>
                <a:r>
                  <a:rPr lang="el-GR" dirty="0"/>
                  <a:t>Γνωρίζουμε από τον τύπο, πως το διάστημα είναι συμμετρικό ως προς τη μέση τιμή, αφού έχει τη μορφή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b="0" dirty="0">
                  <a:ea typeface="Cambria Math" panose="02040503050406030204" pitchFamily="18" charset="0"/>
                </a:endParaRPr>
              </a:p>
              <a:p>
                <a:r>
                  <a:rPr lang="el-GR" dirty="0"/>
                  <a:t>Άρα η μέση τιμή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l-GR" dirty="0"/>
                  <a:t>) που βρήκε είναι στη ΜΕΣΗ </a:t>
                </a:r>
              </a:p>
              <a:p>
                <a:r>
                  <a:rPr lang="el-GR" dirty="0"/>
                  <a:t>στο μέσο του διαστήματος από το </a:t>
                </a:r>
                <a:r>
                  <a:rPr lang="el-GR" b="1" dirty="0"/>
                  <a:t>14</a:t>
                </a:r>
                <a:r>
                  <a:rPr lang="el-GR" dirty="0"/>
                  <a:t> μέχρι το </a:t>
                </a:r>
                <a:r>
                  <a:rPr lang="el-GR" b="1" dirty="0"/>
                  <a:t>20</a:t>
                </a:r>
                <a:r>
                  <a:rPr lang="el-GR" dirty="0"/>
                  <a:t> που βρήκε</a:t>
                </a:r>
              </a:p>
              <a:p>
                <a:r>
                  <a:rPr lang="el-GR" dirty="0"/>
                  <a:t>Άρα η μέση τιμή που βρήκε είναι το </a:t>
                </a:r>
                <a:r>
                  <a:rPr lang="el-GR" b="1" dirty="0">
                    <a:solidFill>
                      <a:srgbClr val="0070C0"/>
                    </a:solidFill>
                  </a:rPr>
                  <a:t>17</a:t>
                </a:r>
                <a:r>
                  <a:rPr lang="el-GR" dirty="0"/>
                  <a:t>   </a:t>
                </a:r>
              </a:p>
              <a:p>
                <a:pPr marL="0" indent="0">
                  <a:buNone/>
                </a:pPr>
                <a:r>
                  <a:rPr lang="el-GR" b="1" dirty="0">
                    <a:solidFill>
                      <a:srgbClr val="0070C0"/>
                    </a:solidFill>
                  </a:rPr>
                  <a:t>			(14+20)/2   =    34/2   = 17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82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68EBAEE-909D-47CD-911F-4DC255F8BD25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16AAA9D-2DB9-456A-B959-0913FF70C078}"/>
              </a:ext>
            </a:extLst>
          </p:cNvPr>
          <p:cNvSpPr txBox="1"/>
          <p:nvPr/>
        </p:nvSpPr>
        <p:spPr>
          <a:xfrm>
            <a:off x="3129471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14</a:t>
            </a:r>
            <a:endParaRPr lang="el-GR" sz="4000" dirty="0"/>
          </a:p>
        </p:txBody>
      </p: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56443BFD-E9CD-4B10-8006-E9E155070B65}"/>
              </a:ext>
            </a:extLst>
          </p:cNvPr>
          <p:cNvCxnSpPr/>
          <p:nvPr/>
        </p:nvCxnSpPr>
        <p:spPr>
          <a:xfrm flipH="1" flipV="1">
            <a:off x="5656555" y="2064914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/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/>
                  <a:t>17</a:t>
                </a:r>
                <a:endParaRPr lang="el-GR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blipFill>
                <a:blip r:embed="rId2"/>
                <a:stretch>
                  <a:fillRect t="-12037" b="-34259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EA6BAE7-FCDB-453B-9CF2-539E715ED57F}"/>
              </a:ext>
            </a:extLst>
          </p:cNvPr>
          <p:cNvSpPr txBox="1"/>
          <p:nvPr/>
        </p:nvSpPr>
        <p:spPr>
          <a:xfrm>
            <a:off x="7794664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20</a:t>
            </a:r>
            <a:endParaRPr lang="el-GR" sz="4000" dirty="0"/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B925BA78-D380-4828-916B-39E91FB0434D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51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15DA67-6392-4E54-9199-EE4D6717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ΠΟΣΟ ΗΤΑΝ ΤΟ ΤΥΠΙΚΟ ΣΦΑΛΜΑ </a:t>
            </a:r>
            <a:br>
              <a:rPr lang="el-GR" dirty="0"/>
            </a:br>
            <a:r>
              <a:rPr lang="el-GR" dirty="0"/>
              <a:t>ΤΗΣ ΜΕΣΗΣ ΤΙΜΗΣ;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Ζητάμε το </a:t>
                </a:r>
                <a:r>
                  <a:rPr lang="en-US" dirty="0"/>
                  <a:t>SE</a:t>
                </a:r>
              </a:p>
              <a:p>
                <a:r>
                  <a:rPr lang="el-GR" dirty="0"/>
                  <a:t>Το διάστημα δημιουργείται αφού στη μέση τιμή που βρήκαμε, προσθέσουμε 2 φορές το </a:t>
                </a:r>
                <a:r>
                  <a:rPr lang="en-US" dirty="0"/>
                  <a:t>SE </a:t>
                </a:r>
                <a:r>
                  <a:rPr lang="el-GR" dirty="0"/>
                  <a:t>και αφαιρέσουμε 2 φορές το </a:t>
                </a:r>
                <a:r>
                  <a:rPr lang="en-US" dirty="0"/>
                  <a:t>SE.</a:t>
                </a:r>
              </a:p>
              <a:p>
                <a:r>
                  <a:rPr lang="el-GR" dirty="0"/>
                  <a:t>Για να φτάσουμε δηλαδή στο πάνω όριο, που είναι το 20, πρέπει να υπολογίσουμε το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Δηλαδή </a:t>
                </a:r>
                <a:r>
                  <a:rPr lang="en-US" dirty="0"/>
                  <a:t>  	20 = 1</a:t>
                </a:r>
                <a:r>
                  <a:rPr lang="el-GR" dirty="0"/>
                  <a:t>7 + 2*</a:t>
                </a:r>
                <a:r>
                  <a:rPr lang="en-US" dirty="0"/>
                  <a:t>SE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Άρα </a:t>
                </a:r>
                <a:r>
                  <a:rPr lang="en-US" dirty="0"/>
                  <a:t>		</a:t>
                </a:r>
                <a:r>
                  <a:rPr lang="el-GR" dirty="0"/>
                  <a:t>2*</a:t>
                </a:r>
                <a:r>
                  <a:rPr lang="en-US" dirty="0"/>
                  <a:t>SE = 3</a:t>
                </a:r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			SE=1,5</a:t>
                </a:r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3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8824436-43DC-46C7-926D-2A6DC5327F8A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E89FE9F-7F6E-4B77-8BCC-3ADEF0BDBC2F}"/>
              </a:ext>
            </a:extLst>
          </p:cNvPr>
          <p:cNvSpPr txBox="1"/>
          <p:nvPr/>
        </p:nvSpPr>
        <p:spPr>
          <a:xfrm>
            <a:off x="3113935" y="1602415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14</a:t>
            </a:r>
            <a:endParaRPr lang="el-GR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0964B5-4E45-44D4-B766-3FFED894AF3C}"/>
              </a:ext>
            </a:extLst>
          </p:cNvPr>
          <p:cNvSpPr txBox="1"/>
          <p:nvPr/>
        </p:nvSpPr>
        <p:spPr>
          <a:xfrm>
            <a:off x="5339271" y="1123988"/>
            <a:ext cx="756729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17</a:t>
            </a:r>
            <a:endParaRPr lang="el-GR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FDBD56-AB23-41B2-9E99-860B7DD5E2B0}"/>
              </a:ext>
            </a:extLst>
          </p:cNvPr>
          <p:cNvSpPr txBox="1"/>
          <p:nvPr/>
        </p:nvSpPr>
        <p:spPr>
          <a:xfrm>
            <a:off x="7785139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20</a:t>
            </a:r>
            <a:endParaRPr lang="el-GR" sz="4000" dirty="0"/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685D91B2-126F-4827-8ADF-7A626C471B6E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349726-EDA9-47B0-A3B5-D93239038AB9}"/>
              </a:ext>
            </a:extLst>
          </p:cNvPr>
          <p:cNvSpPr txBox="1"/>
          <p:nvPr/>
        </p:nvSpPr>
        <p:spPr>
          <a:xfrm>
            <a:off x="5696597" y="3279600"/>
            <a:ext cx="409575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Αυτό το κομμάτι είναι </a:t>
            </a:r>
            <a:r>
              <a:rPr lang="en-US" sz="3600" dirty="0"/>
              <a:t>2 </a:t>
            </a:r>
            <a:r>
              <a:rPr lang="el-GR" sz="3600" dirty="0"/>
              <a:t>φορές το </a:t>
            </a:r>
            <a:r>
              <a:rPr lang="en-US" sz="3600" dirty="0"/>
              <a:t>SE</a:t>
            </a:r>
            <a:endParaRPr lang="el-GR" sz="3600" dirty="0"/>
          </a:p>
        </p:txBody>
      </p: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EF2417DB-731E-40F3-864C-2D7EFB468B22}"/>
              </a:ext>
            </a:extLst>
          </p:cNvPr>
          <p:cNvCxnSpPr>
            <a:cxnSpLocks/>
          </p:cNvCxnSpPr>
          <p:nvPr/>
        </p:nvCxnSpPr>
        <p:spPr>
          <a:xfrm flipH="1" flipV="1">
            <a:off x="6657975" y="2055244"/>
            <a:ext cx="880091" cy="119278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5DAD84D-145F-41BE-9E7C-D551AC7E09C8}"/>
              </a:ext>
            </a:extLst>
          </p:cNvPr>
          <p:cNvSpPr txBox="1"/>
          <p:nvPr/>
        </p:nvSpPr>
        <p:spPr>
          <a:xfrm>
            <a:off x="3254682" y="4831115"/>
            <a:ext cx="7686676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Αφού αυτό το κομμάτι είναι 3 μονάδες, άρα το </a:t>
            </a:r>
            <a:r>
              <a:rPr lang="en-US" sz="3600" dirty="0"/>
              <a:t>SE</a:t>
            </a:r>
            <a:r>
              <a:rPr lang="el-GR" sz="3600" dirty="0"/>
              <a:t> είναι 1,5 μονάδα</a:t>
            </a: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42470ECF-ECA7-441C-91E3-881AE3403944}"/>
              </a:ext>
            </a:extLst>
          </p:cNvPr>
          <p:cNvCxnSpPr/>
          <p:nvPr/>
        </p:nvCxnSpPr>
        <p:spPr>
          <a:xfrm flipH="1">
            <a:off x="7098020" y="4511504"/>
            <a:ext cx="257175" cy="3511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3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6FA67-E178-438D-B86B-7CA0D53B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ΜΠΟΡΕΙΤΕ ΝΑ ΒΡΕΙΤΕ ΚΑΙ ΤΗΝ ΤΥΠΙΚΗ ΑΠΟΚΛΙΣΗ;</a:t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Αφού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Βρήκαμε  </a:t>
                </a:r>
                <a:r>
                  <a:rPr lang="en-US" dirty="0"/>
                  <a:t>SE=1,5</a:t>
                </a:r>
                <a:r>
                  <a:rPr lang="el-GR" dirty="0"/>
                  <a:t> </a:t>
                </a:r>
              </a:p>
              <a:p>
                <a:pPr marL="0" indent="0">
                  <a:buNone/>
                </a:pPr>
                <a:r>
                  <a:rPr lang="el-GR" dirty="0"/>
                  <a:t>Επίσης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Οπότε 1,5 = </a:t>
                </a:r>
                <a:r>
                  <a:rPr lang="en-US" dirty="0"/>
                  <a:t>S/15 </a:t>
                </a:r>
              </a:p>
              <a:p>
                <a:pPr marL="0" indent="0">
                  <a:buNone/>
                </a:pPr>
                <a:r>
                  <a:rPr lang="el-GR" dirty="0"/>
                  <a:t>τελικά </a:t>
                </a:r>
                <a:r>
                  <a:rPr lang="en-US" dirty="0"/>
                  <a:t>S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n-US" dirty="0"/>
                  <a:t>1,5*15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n-US" b="1" dirty="0">
                    <a:solidFill>
                      <a:schemeClr val="accent1">
                        <a:lumMod val="50000"/>
                      </a:schemeClr>
                    </a:solidFill>
                  </a:rPr>
                  <a:t>22,5</a:t>
                </a:r>
                <a:endParaRPr lang="el-GR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4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438BA8-F63A-4352-8E0A-CA75AA40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Γ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831F8D-396A-40E8-981A-6A432DEE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Πήραμε ένα δείγμα 35 ατόμων και καταγράψαμε το αποτέλεσμα σε ένα τεστ γνώσης Πρώτων Βοηθειών (κλίμακα από 0 μέχρι 100)</a:t>
            </a:r>
          </a:p>
          <a:p>
            <a:pPr marL="0" indent="0">
              <a:buNone/>
            </a:pPr>
            <a:r>
              <a:rPr lang="el-GR" dirty="0"/>
              <a:t>	65	66	57	80	55        64	90	80	82   	40   	62	98	64	80	42        75	55	60	58   	58   	49	88	90	91	50        72	45	75	66	70   	45	85	77	63	71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Βρήκαμε μέση τιμή = 67,66</a:t>
            </a:r>
          </a:p>
          <a:p>
            <a:pPr marL="0" indent="0">
              <a:buNone/>
            </a:pPr>
            <a:r>
              <a:rPr lang="el-GR" dirty="0"/>
              <a:t>Τυπική απόκλιση = 15,3</a:t>
            </a:r>
          </a:p>
        </p:txBody>
      </p:sp>
    </p:spTree>
    <p:extLst>
      <p:ext uri="{BB962C8B-B14F-4D97-AF65-F5344CB8AC3E}">
        <p14:creationId xmlns:p14="http://schemas.microsoft.com/office/powerpoint/2010/main" val="145995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17A904-BBEF-465A-B2B8-D2B19DF0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5E2877-F60B-485B-AA22-766B32091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690688"/>
            <a:ext cx="10868025" cy="44862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3300" dirty="0"/>
              <a:t>Μια μελέτη με ερωτηματολόγια, διερεύνησε την επαγγελματική ικανοποίηση σε απλό τυχαίο δείγμα </a:t>
            </a:r>
            <a:r>
              <a:rPr lang="en-US" sz="3300" dirty="0"/>
              <a:t>n=</a:t>
            </a:r>
            <a:r>
              <a:rPr lang="el-GR" sz="3300" dirty="0"/>
              <a:t>300 κοινωνικών λειτουργών που εργάζονται στην Αθήνα. </a:t>
            </a:r>
            <a:endParaRPr lang="en-US" sz="3300" dirty="0"/>
          </a:p>
          <a:p>
            <a:pPr marL="0" indent="0">
              <a:buNone/>
            </a:pPr>
            <a:r>
              <a:rPr lang="el-GR" sz="3300" dirty="0"/>
              <a:t>Η επαγγελματική ικανοποίηση καθορίστηκε από το σκορ των ατόμων (</a:t>
            </a:r>
            <a:r>
              <a:rPr lang="el-GR" sz="3300" b="1" dirty="0"/>
              <a:t>δυνατό εύρος από 0 μέχρι 50</a:t>
            </a:r>
            <a:r>
              <a:rPr lang="el-GR" sz="3300" dirty="0"/>
              <a:t>). – </a:t>
            </a:r>
            <a:r>
              <a:rPr lang="el-GR" sz="3300" dirty="0">
                <a:solidFill>
                  <a:srgbClr val="FF0000"/>
                </a:solidFill>
              </a:rPr>
              <a:t>ΠΟΣΟΤΙΚΟ ΧΑΡΑΚΤΗΡΙΣΤΙΚΟ</a:t>
            </a:r>
            <a:endParaRPr lang="en-US" sz="3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3300" dirty="0"/>
              <a:t>Οι δειγματικές στατιστικές για το σκορ επαγγελματικής ικανοποίησης υπολογίστηκαν ως εξής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	μέση τιμή=16 -- τυπική απόκλιση=4 ---- Διάμεσος = 14</a:t>
            </a:r>
          </a:p>
          <a:p>
            <a:pPr marL="0" indent="0">
              <a:buNone/>
            </a:pPr>
            <a:r>
              <a:rPr lang="el-GR" dirty="0"/>
              <a:t>      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Ενδοτεταρτομοριακό</a:t>
            </a:r>
            <a:r>
              <a:rPr lang="el-GR" dirty="0"/>
              <a:t> εύρος: από 12,5 έως 21 </a:t>
            </a:r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b="1" dirty="0"/>
              <a:t>Απαντήστε σύντομα στις ερωτήσεις: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043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6572C6-CDFA-4F6C-A523-EF73548F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Για να δούμε πόσο ποσοστό από τις παραπάνω μετρήσεις βρίσκονται σε απόσταση ΜΙΑ τυπική απόκλιση από τη μέση τιμή. Είναι 68% όπως μας λέει η Θεωρία;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66,67-15,3 = 52,36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66,67+15,3 = 82,96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Μεταξύ του 53 και του 82, πόσες μετρήσεις έχουμε;;</a:t>
            </a:r>
          </a:p>
        </p:txBody>
      </p:sp>
    </p:spTree>
    <p:extLst>
      <p:ext uri="{BB962C8B-B14F-4D97-AF65-F5344CB8AC3E}">
        <p14:creationId xmlns:p14="http://schemas.microsoft.com/office/powerpoint/2010/main" val="7955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0C46A7-A24A-442A-9A1C-A8A3C262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4000" dirty="0"/>
            </a:br>
            <a:r>
              <a:rPr lang="el-GR" sz="4000" dirty="0"/>
              <a:t>Μεταξύ του 52 και του 83, πόσες μετρήσεις έχουμε;</a:t>
            </a:r>
            <a:r>
              <a:rPr lang="el-GR" dirty="0"/>
              <a:t>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FBECCF-5F56-471F-A7CB-D67F84750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        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90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82</a:t>
            </a:r>
            <a:r>
              <a:rPr lang="el-GR" dirty="0"/>
              <a:t>   	40   	</a:t>
            </a:r>
            <a:r>
              <a:rPr lang="el-GR" dirty="0">
                <a:highlight>
                  <a:srgbClr val="FFFF00"/>
                </a:highlight>
              </a:rPr>
              <a:t>62</a:t>
            </a:r>
            <a:r>
              <a:rPr lang="el-GR" dirty="0"/>
              <a:t>	98	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42        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49	88	90	91	50        </a:t>
            </a:r>
            <a:r>
              <a:rPr lang="el-GR" dirty="0">
                <a:highlight>
                  <a:srgbClr val="FFFF00"/>
                </a:highlight>
              </a:rPr>
              <a:t>72</a:t>
            </a:r>
            <a:r>
              <a:rPr lang="el-GR" dirty="0"/>
              <a:t>	45	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70</a:t>
            </a:r>
            <a:r>
              <a:rPr lang="el-GR" dirty="0"/>
              <a:t>   	45	85	</a:t>
            </a:r>
            <a:r>
              <a:rPr lang="el-GR" dirty="0">
                <a:highlight>
                  <a:srgbClr val="FFFF00"/>
                </a:highlight>
              </a:rPr>
              <a:t>77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63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71</a:t>
            </a:r>
            <a:r>
              <a:rPr lang="el-GR" dirty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23 μετρήσεις στις 35, δηλαδή σε ποσοστό 23/35*100 = 65,7%</a:t>
            </a:r>
          </a:p>
          <a:p>
            <a:pPr marL="0" indent="0">
              <a:buNone/>
            </a:pPr>
            <a:r>
              <a:rPr lang="el-GR" dirty="0"/>
              <a:t>Δεν είναι </a:t>
            </a:r>
            <a:r>
              <a:rPr lang="el-GR" dirty="0" err="1"/>
              <a:t>ακριβως</a:t>
            </a:r>
            <a:r>
              <a:rPr lang="el-GR" dirty="0"/>
              <a:t> 68% που περιμέναμε αλλά είναι αρκετά κοντά.</a:t>
            </a:r>
          </a:p>
        </p:txBody>
      </p:sp>
    </p:spTree>
    <p:extLst>
      <p:ext uri="{BB962C8B-B14F-4D97-AF65-F5344CB8AC3E}">
        <p14:creationId xmlns:p14="http://schemas.microsoft.com/office/powerpoint/2010/main" val="388514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63252-B865-4121-8FA4-08CE8539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Δ</a:t>
            </a:r>
            <a:r>
              <a:rPr lang="el-GR" dirty="0"/>
              <a:t> (Παράδειγμα για τυπική κανονική κατανομή Ζ σκορ – τιμές Ζ)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CD02D4-30D5-4046-B31B-F1FCC4DB7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τιμές που παίρνουμε σε ένα τεστ, μπορούν να μετασχηματιστούν σε τιμές Ζ, ως εξής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Αφαιρούμε τη μέση τιμή και το αποτέλεσμα 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Διαιρούμε με την τυπική απόκλιση</a:t>
            </a:r>
          </a:p>
          <a:p>
            <a:pPr marL="0" indent="0">
              <a:buNone/>
            </a:pPr>
            <a:r>
              <a:rPr lang="el-GR" dirty="0"/>
              <a:t>Π.χ. το πρώτο άτομο στο τεστ που πήρε βαθμολογία </a:t>
            </a:r>
            <a:r>
              <a:rPr lang="el-GR" b="1" dirty="0"/>
              <a:t>65</a:t>
            </a:r>
            <a:r>
              <a:rPr lang="el-GR" dirty="0"/>
              <a:t>, έχει τιμή Ζ ίση με  (65-67,66) / 15,3 = -</a:t>
            </a:r>
            <a:r>
              <a:rPr lang="en-US" dirty="0"/>
              <a:t>2</a:t>
            </a:r>
            <a:r>
              <a:rPr lang="el-GR" dirty="0"/>
              <a:t>,66/15,3 = </a:t>
            </a:r>
            <a:r>
              <a:rPr lang="en-US" b="1" dirty="0">
                <a:solidFill>
                  <a:srgbClr val="FF0000"/>
                </a:solidFill>
              </a:rPr>
              <a:t>-0,17  </a:t>
            </a:r>
            <a:r>
              <a:rPr lang="el-GR" b="1" dirty="0">
                <a:solidFill>
                  <a:srgbClr val="FF0000"/>
                </a:solidFill>
              </a:rPr>
              <a:t>(αρνητικό)</a:t>
            </a:r>
          </a:p>
          <a:p>
            <a:pPr marL="0" indent="0">
              <a:buNone/>
            </a:pPr>
            <a:r>
              <a:rPr lang="el-GR" dirty="0"/>
              <a:t>Ενώ το τελευταίο άτομο που πήρε </a:t>
            </a:r>
            <a:r>
              <a:rPr lang="el-GR" b="1" dirty="0"/>
              <a:t>71</a:t>
            </a:r>
            <a:r>
              <a:rPr lang="el-GR" dirty="0"/>
              <a:t>, έχει τιμή ίση με </a:t>
            </a:r>
          </a:p>
          <a:p>
            <a:pPr marL="0" indent="0">
              <a:buNone/>
            </a:pPr>
            <a:r>
              <a:rPr lang="el-GR" dirty="0"/>
              <a:t>(71-67,66)/15,3 = 3,34/15,3 = </a:t>
            </a:r>
            <a:r>
              <a:rPr lang="el-GR" b="1" dirty="0">
                <a:solidFill>
                  <a:srgbClr val="FF0000"/>
                </a:solidFill>
              </a:rPr>
              <a:t>0,22 (θετικό)</a:t>
            </a:r>
          </a:p>
        </p:txBody>
      </p:sp>
    </p:spTree>
    <p:extLst>
      <p:ext uri="{BB962C8B-B14F-4D97-AF65-F5344CB8AC3E}">
        <p14:creationId xmlns:p14="http://schemas.microsoft.com/office/powerpoint/2010/main" val="41219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77B42E-D21B-43D7-BBEE-33E3AB53F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Ε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505CF5-5BC5-4572-92F3-EF57FAF67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Σε μια κανονική κατανομή βρέθηκε η μέση τιμή ίση με </a:t>
            </a:r>
            <a:r>
              <a:rPr lang="en-US" dirty="0"/>
              <a:t>40</a:t>
            </a:r>
            <a:r>
              <a:rPr lang="el-GR" dirty="0"/>
              <a:t>, το </a:t>
            </a:r>
            <a:r>
              <a:rPr lang="en-US" dirty="0"/>
              <a:t>Q</a:t>
            </a:r>
            <a:r>
              <a:rPr lang="el-GR" dirty="0"/>
              <a:t>1=25 και το </a:t>
            </a:r>
            <a:r>
              <a:rPr lang="en-US" dirty="0"/>
              <a:t>Q</a:t>
            </a:r>
            <a:r>
              <a:rPr lang="el-GR" dirty="0"/>
              <a:t>3=</a:t>
            </a:r>
            <a:r>
              <a:rPr lang="en-US" dirty="0"/>
              <a:t>45</a:t>
            </a:r>
            <a:r>
              <a:rPr lang="el-GR" dirty="0"/>
              <a:t>. Μήπως έγινε κάποιο λάθος; Αιτιολογήστε.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NAI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Κανονική κατανομή = συμμετρία = μέση τιμή και διάμεσος ΙΔΙΕΣ</a:t>
            </a:r>
          </a:p>
          <a:p>
            <a:pPr marL="0" indent="0">
              <a:buNone/>
            </a:pPr>
            <a:r>
              <a:rPr lang="el-GR" dirty="0" err="1"/>
              <a:t>Αρα</a:t>
            </a:r>
            <a:r>
              <a:rPr lang="el-GR" dirty="0"/>
              <a:t> θα έπρεπε Διάμεσος = 40</a:t>
            </a:r>
          </a:p>
          <a:p>
            <a:pPr marL="0" indent="0">
              <a:buNone/>
            </a:pPr>
            <a:r>
              <a:rPr lang="el-GR" dirty="0"/>
              <a:t>Δηλαδή </a:t>
            </a:r>
            <a:r>
              <a:rPr lang="en-US" b="1" dirty="0">
                <a:solidFill>
                  <a:srgbClr val="FF0000"/>
                </a:solidFill>
              </a:rPr>
              <a:t>Q2 = 40</a:t>
            </a:r>
          </a:p>
          <a:p>
            <a:pPr marL="0" indent="0">
              <a:buNone/>
            </a:pPr>
            <a:r>
              <a:rPr lang="el-GR" dirty="0"/>
              <a:t>Θα έπρεπε το </a:t>
            </a:r>
            <a:r>
              <a:rPr lang="en-US" dirty="0"/>
              <a:t>Q2 </a:t>
            </a:r>
            <a:r>
              <a:rPr lang="el-GR" dirty="0"/>
              <a:t>να είναι </a:t>
            </a:r>
            <a:r>
              <a:rPr lang="el-GR" dirty="0" err="1"/>
              <a:t>ακριβως</a:t>
            </a:r>
            <a:r>
              <a:rPr lang="el-GR" dirty="0"/>
              <a:t> στη </a:t>
            </a:r>
            <a:r>
              <a:rPr lang="el-GR" dirty="0" err="1"/>
              <a:t>μεση</a:t>
            </a:r>
            <a:r>
              <a:rPr lang="el-GR" dirty="0"/>
              <a:t> του </a:t>
            </a:r>
            <a:r>
              <a:rPr lang="en-US" dirty="0"/>
              <a:t>Q1 – Q3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7019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2E140E-475F-433F-A4D7-07F4E2D4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ΣΤ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B0958B-D446-4248-A607-24154B8F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Ποιο από τα παρακάτω δύο δείγματα παρουσίασε μεγαλύτερη μεταβλητότητα;</a:t>
            </a:r>
          </a:p>
          <a:p>
            <a:pPr marL="0" indent="0">
              <a:buNone/>
            </a:pPr>
            <a:r>
              <a:rPr lang="el-GR" dirty="0"/>
              <a:t>δείγμα Α ---- μέση τιμή =70 --- τυπική απόκλιση =  7</a:t>
            </a:r>
          </a:p>
          <a:p>
            <a:pPr marL="0" indent="0">
              <a:buNone/>
            </a:pPr>
            <a:r>
              <a:rPr lang="el-GR" dirty="0"/>
              <a:t>δείγμα Β ---- μέση τιμή =40 --- τυπική απόκλιση =  4</a:t>
            </a:r>
          </a:p>
          <a:p>
            <a:pPr marL="0" indent="0">
              <a:buNone/>
            </a:pPr>
            <a:r>
              <a:rPr lang="el-GR" dirty="0"/>
              <a:t>α) το Α 	β) το Β 		γ) παρουσίασαν ίδια μεταβλητότητα 	</a:t>
            </a:r>
          </a:p>
          <a:p>
            <a:pPr marL="0" indent="0">
              <a:buNone/>
            </a:pPr>
            <a:r>
              <a:rPr lang="el-GR" dirty="0"/>
              <a:t>δ) χρειαζόμαστε περισσότερα στοιχεία για να απαντήσουμε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CV</a:t>
            </a:r>
            <a:r>
              <a:rPr lang="en-US" baseline="-25000" dirty="0"/>
              <a:t>A</a:t>
            </a:r>
            <a:r>
              <a:rPr lang="en-US" dirty="0"/>
              <a:t>=7/70*100=10%,    CV</a:t>
            </a:r>
            <a:r>
              <a:rPr lang="en-US" baseline="-25000" dirty="0"/>
              <a:t>B</a:t>
            </a:r>
            <a:r>
              <a:rPr lang="en-US" dirty="0"/>
              <a:t> = 4/40*100=10%   --  </a:t>
            </a:r>
            <a:r>
              <a:rPr lang="el-GR" dirty="0"/>
              <a:t>ΙΔΙΑ (γ)</a:t>
            </a:r>
          </a:p>
        </p:txBody>
      </p:sp>
    </p:spTree>
    <p:extLst>
      <p:ext uri="{BB962C8B-B14F-4D97-AF65-F5344CB8AC3E}">
        <p14:creationId xmlns:p14="http://schemas.microsoft.com/office/powerpoint/2010/main" val="3647858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91A25A-EEDF-45B2-95D4-4827A278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Ζ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3CEB9-9AF3-4354-9852-1A480FED7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το 95% διάστημα εμπιστοσύνης για το ποσοστό των καπνιστών σε ένα δείγμα ήταν από 30% μέχρι 36%, πόσο ήταν το ποσοστό των καπνιστών στο δείγμα, που βρήκε ο ερευνητής;</a:t>
            </a:r>
          </a:p>
        </p:txBody>
      </p:sp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9C629B83-3739-4FA5-BAE6-3F6309808105}"/>
              </a:ext>
            </a:extLst>
          </p:cNvPr>
          <p:cNvCxnSpPr/>
          <p:nvPr/>
        </p:nvCxnSpPr>
        <p:spPr>
          <a:xfrm>
            <a:off x="3769996" y="3839203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6EDF29D-5657-4D04-BBE3-500B5415B3A0}"/>
              </a:ext>
            </a:extLst>
          </p:cNvPr>
          <p:cNvSpPr txBox="1"/>
          <p:nvPr/>
        </p:nvSpPr>
        <p:spPr>
          <a:xfrm>
            <a:off x="2637277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30%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09FB420-50CD-4671-B879-EAB7BBA85BFC}"/>
              </a:ext>
            </a:extLst>
          </p:cNvPr>
          <p:cNvCxnSpPr/>
          <p:nvPr/>
        </p:nvCxnSpPr>
        <p:spPr>
          <a:xfrm flipH="1" flipV="1">
            <a:off x="5555887" y="3944048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/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l-GR" sz="3600" b="0" i="1" smtClean="0">
                        <a:latin typeface="Cambria Math" panose="02040503050406030204" pitchFamily="18" charset="0"/>
                      </a:rPr>
                      <m:t>𝜊𝜎𝜊𝜎𝜏𝜊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33%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blipFill>
                <a:blip r:embed="rId2"/>
                <a:stretch>
                  <a:fillRect t="-13889" r="-3346" b="-33333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971C9FB-0B8D-402F-81C2-084A471467CF}"/>
              </a:ext>
            </a:extLst>
          </p:cNvPr>
          <p:cNvSpPr txBox="1"/>
          <p:nvPr/>
        </p:nvSpPr>
        <p:spPr>
          <a:xfrm>
            <a:off x="7693996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36%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A07DE828-A3F9-4624-9ECC-E8630DBF3149}"/>
              </a:ext>
            </a:extLst>
          </p:cNvPr>
          <p:cNvSpPr/>
          <p:nvPr/>
        </p:nvSpPr>
        <p:spPr>
          <a:xfrm>
            <a:off x="5539426" y="3765084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70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4487DC-1738-4615-8D73-E803BB6F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3973E2-5D86-4F77-9EC2-C7E053A8D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α) Τι πληροφορία δίνει η τιμή 12,5 (και τι πληροφορία η τιμή 21);</a:t>
            </a:r>
          </a:p>
          <a:p>
            <a:endParaRPr lang="el-GR" dirty="0"/>
          </a:p>
          <a:p>
            <a:r>
              <a:rPr lang="el-GR" dirty="0"/>
              <a:t>Το 25% των κοινωνικών λειτουργών είχε σκορ επαγγελματικής ικανοποίησης μικρότερο από 12,5 – είναι το </a:t>
            </a:r>
            <a:r>
              <a:rPr lang="en-US" dirty="0"/>
              <a:t>Q1</a:t>
            </a:r>
            <a:endParaRPr lang="el-GR" dirty="0"/>
          </a:p>
          <a:p>
            <a:r>
              <a:rPr lang="el-GR" dirty="0"/>
              <a:t>Το 75% των κοινωνικών λειτουργών είχε σκορ επαγγελματικής ικανοποίησης μικρότερο από 21 </a:t>
            </a:r>
            <a:r>
              <a:rPr lang="en-US" dirty="0"/>
              <a:t>– </a:t>
            </a:r>
            <a:r>
              <a:rPr lang="el-GR" dirty="0"/>
              <a:t>είναι το </a:t>
            </a:r>
            <a:r>
              <a:rPr lang="en-US" dirty="0"/>
              <a:t>Q3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(ισοδύναμα μπορούμε να πούμε «Το 25% των κοινωνικών λειτουργών είχε σκορ επαγγελματικής ικανοποίησης μεγαλύτερο από 21»)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919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2C681A-3FB1-429E-A374-24FCF9C1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03"/>
            <a:ext cx="10515600" cy="1325563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F2F7D7-73FF-4A9D-8BF9-36E049553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β) Είναι η κατανομή του σκορ επαγγελματικής ικανοποίησης συμμετρική; Δικαιολογήστε την απάντηση σας. ΄Μπορείτε να ζωγραφίσετε ένα </a:t>
            </a:r>
            <a:r>
              <a:rPr lang="el-GR" dirty="0" err="1"/>
              <a:t>θηκόγραμμα</a:t>
            </a:r>
            <a:r>
              <a:rPr lang="el-GR" dirty="0"/>
              <a:t>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μέση τιμή 16 είναι πιο μεγάλη από τη διάμεσο, συνεπώς έχουμε θετική ασυμμετρία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Όχι!! Λείπει η μικρότερη και η μεγαλύτερη τιμή. Αν και γνωρίζουμε ότι η κλίμακα είναι από το 0 μέχρι το 50, δεν ξέρουμε ποιες τιμές (μικρότερη-μεγαλύτερη) βρήκαμε στην πραγματικότητα στο δείγμα μας.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88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DFA1CD-3977-41A2-BCF4-1AEF5A185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γ) Να βρείτε την διακύμανση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Διακύμανση = το τετράγωνο της τυπικής απόκλισης = 4*4=16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1FF9ABFB-41C6-4368-A780-BF2968D2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1979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D48180-3A55-47B0-94CF-A1EBFC5BF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δ) να υπολογίσετε τον συντελεστή μεταβλητότητας (</a:t>
            </a:r>
            <a:r>
              <a:rPr lang="en-US" dirty="0"/>
              <a:t>CV</a:t>
            </a:r>
            <a:r>
              <a:rPr lang="el-GR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CV  = 4/16*100 = </a:t>
            </a:r>
          </a:p>
          <a:p>
            <a:pPr marL="0" indent="0">
              <a:buNone/>
            </a:pPr>
            <a:r>
              <a:rPr lang="en-US" dirty="0"/>
              <a:t>			0,25*100 = 25%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4F9FBED9-BE79-4BA9-B082-93B52B3E0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608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EC7F79D-CE1A-4AD2-82B9-3A96540EF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ΘΥΜΙΖΟΥΜΕ: </a:t>
            </a:r>
            <a:r>
              <a:rPr lang="en-US" altLang="el-GR" dirty="0"/>
              <a:t>H </a:t>
            </a:r>
            <a:r>
              <a:rPr lang="el-GR" altLang="el-GR" dirty="0"/>
              <a:t>σημασία της Τυπικής Απόκλισης (σ) – περίπτωση 2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E49D5AA2-ADEE-47F7-A3A6-BFB765B0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87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06517ED8-D862-4FD0-976C-6553536B4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3" y="1773239"/>
          <a:ext cx="55880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icture" r:id="rId3" imgW="7556500" imgH="4914900" progId="Word.Picture.8">
                  <p:embed/>
                </p:oleObj>
              </mc:Choice>
              <mc:Fallback>
                <p:oleObj name="Picture" r:id="rId3" imgW="7556500" imgH="4914900" progId="Word.Picture.8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06517ED8-D862-4FD0-976C-6553536B4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773239"/>
                        <a:ext cx="5588000" cy="2879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Σε απόσταση </a:t>
                </a:r>
                <a:r>
                  <a:rPr lang="el-GR" altLang="el-GR" sz="2400" b="1" dirty="0"/>
                  <a:t>ΔΥΟ</a:t>
                </a:r>
                <a:r>
                  <a:rPr lang="el-GR" altLang="el-GR" sz="2400" dirty="0"/>
                  <a:t> τυπικών αποκλίσεων από τη μέση τιμή, υπάρχει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περίπου το 95% των περιπτώσεων 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μέση τιμή =μ 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altLang="el-GR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l-G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el-GR" sz="2400" dirty="0">
                    <a:solidFill>
                      <a:srgbClr val="FF0000"/>
                    </a:solidFill>
                  </a:rPr>
                  <a:t> -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τυπική απόκλιση (σ ή </a:t>
                </a:r>
                <a:r>
                  <a:rPr lang="en-US" altLang="el-GR" sz="2400" i="1" dirty="0">
                    <a:solidFill>
                      <a:srgbClr val="FF0000"/>
                    </a:solidFill>
                  </a:rPr>
                  <a:t>S</a:t>
                </a:r>
                <a:r>
                  <a:rPr lang="en-US" altLang="el-GR" sz="2400" dirty="0">
                    <a:solidFill>
                      <a:srgbClr val="FF0000"/>
                    </a:solidFill>
                  </a:rPr>
                  <a:t>)</a:t>
                </a:r>
                <a:endParaRPr lang="el-GR" altLang="el-GR" sz="2400" dirty="0"/>
              </a:p>
            </p:txBody>
          </p:sp>
        </mc:Choice>
        <mc:Fallback xmlns="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blipFill>
                <a:blip r:embed="rId5"/>
                <a:stretch>
                  <a:fillRect l="-818" t="-5147" b="-169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ε) Ανάμεσα σε ποιες τιμές σκορ, βρίσκεται το 95% των κοινωνικών λειτουργών που μετείχαν στην έρευνα;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Είναι γνωστό ότι μεταξύ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βρίσκεται το 95%, δηλαδή</a:t>
                </a:r>
              </a:p>
              <a:p>
                <a:pPr marL="0" indent="0">
                  <a:buNone/>
                </a:pPr>
                <a:r>
                  <a:rPr lang="el-GR" dirty="0"/>
                  <a:t>16±2*4 = 16±8 δηλαδή 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:r>
                  <a:rPr lang="el-GR" dirty="0"/>
                  <a:t>ανάμεσα στο 8 και στο 24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</p:spPr>
            <p:txBody>
              <a:bodyPr>
                <a:normAutofit/>
              </a:bodyPr>
              <a:lstStyle/>
              <a:p>
                <a:pPr marL="0" indent="0"/>
                <a:r>
                  <a:rPr lang="el-GR" sz="32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)</a:t>
                </a:r>
                <a:r>
                  <a:rPr lang="el-GR" sz="32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200" dirty="0">
                    <a:solidFill>
                      <a:srgbClr val="0070C0"/>
                    </a:solidFill>
                  </a:rPr>
                  <a:t>=4</a:t>
                </a:r>
                <a:br>
                  <a:rPr lang="el-GR" sz="3200" dirty="0">
                    <a:solidFill>
                      <a:srgbClr val="0070C0"/>
                    </a:solidFill>
                  </a:rPr>
                </a:br>
                <a:endParaRPr lang="el-GR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  <a:blipFill>
                <a:blip r:embed="rId3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26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B514B7-67F4-4D83-AC74-F7F511659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/>
              <a:t>95% Διάστημα Εμπιστοσύνης για τη μέση τιμή</a:t>
            </a:r>
            <a:r>
              <a:rPr lang="en-US" altLang="el-GR" sz="2800"/>
              <a:t> (</a:t>
            </a:r>
            <a:r>
              <a:rPr lang="el-GR" altLang="el-GR" sz="2800"/>
              <a:t>μ)</a:t>
            </a:r>
            <a:br>
              <a:rPr lang="el-GR" altLang="el-GR" sz="2800"/>
            </a:br>
            <a:r>
              <a:rPr lang="el-GR" altLang="el-GR" sz="2800"/>
              <a:t>--- προσεγγιστικό, για μεγάλα δείγματα ---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1A28695A-6A02-4153-B997-B109D3A15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1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882C1FB7-7EC0-4813-963D-BBDE78214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5" y="1844676"/>
          <a:ext cx="468788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Εξίσωση" r:id="rId3" imgW="889000" imgH="228600" progId="Equation.3">
                  <p:embed/>
                </p:oleObj>
              </mc:Choice>
              <mc:Fallback>
                <p:oleObj name="Εξίσωση" r:id="rId3" imgW="889000" imgH="228600" progId="Equation.3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882C1FB7-7EC0-4813-963D-BBDE782148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844676"/>
                        <a:ext cx="4687888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11">
            <a:extLst>
              <a:ext uri="{FF2B5EF4-FFF2-40B4-BE49-F238E27FC236}">
                <a16:creationId xmlns:a16="http://schemas.microsoft.com/office/drawing/2014/main" id="{82AD60B2-FCA9-4F91-9466-9A757E5FC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19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4303446F-9615-4BB5-AA56-5E1FDB0A8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3429000"/>
          <a:ext cx="76279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Εξίσωση" r:id="rId5" imgW="1892300" imgH="228600" progId="Equation.3">
                  <p:embed/>
                </p:oleObj>
              </mc:Choice>
              <mc:Fallback>
                <p:oleObj name="Εξίσωση" r:id="rId5" imgW="1892300" imgH="228600" progId="Equation.3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4303446F-9615-4BB5-AA56-5E1FDB0A8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3429000"/>
                        <a:ext cx="76279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0">
            <a:extLst>
              <a:ext uri="{FF2B5EF4-FFF2-40B4-BE49-F238E27FC236}">
                <a16:creationId xmlns:a16="http://schemas.microsoft.com/office/drawing/2014/main" id="{49F4B08C-E427-4254-97AD-040D6B2647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633914"/>
            <a:ext cx="1151128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u="sng" dirty="0">
                <a:solidFill>
                  <a:schemeClr val="accent1">
                    <a:lumMod val="50000"/>
                  </a:schemeClr>
                </a:solidFill>
              </a:rPr>
              <a:t>Με λόγια (αν δεν σας αρέσουν τα …μαθηματικά)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>
                <a:solidFill>
                  <a:schemeClr val="accent1">
                    <a:lumMod val="50000"/>
                  </a:schemeClr>
                </a:solidFill>
              </a:rPr>
              <a:t>Στη μέση τιμή προσθέτουμε 2 φορές το τυπικό σφάλμα και βγάζουμε το πάνω άκρο,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>
                <a:solidFill>
                  <a:schemeClr val="accent1">
                    <a:lumMod val="50000"/>
                  </a:schemeClr>
                </a:solidFill>
              </a:rPr>
              <a:t>Στη μέση τιμή αφαιρούμε 2 φορές το τυπικό σφάλμα και βρίσκουμε το κάτω άκρο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1686</Words>
  <Application>Microsoft Office PowerPoint</Application>
  <PresentationFormat>Ευρεία οθόνη</PresentationFormat>
  <Paragraphs>155</Paragraphs>
  <Slides>25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Θέμα του Office</vt:lpstr>
      <vt:lpstr>Picture</vt:lpstr>
      <vt:lpstr>Εξίσωση</vt:lpstr>
      <vt:lpstr>Επανάληψη - 1</vt:lpstr>
      <vt:lpstr>Άσκηση Α</vt:lpstr>
      <vt:lpstr>μέση τιμή=16 -- τυπική απόκλιση=4 ---- Διάμεσος = 14         Ενδοτεταρτομοριακό εύρος: από 12,5 έως 21  </vt:lpstr>
      <vt:lpstr>μέση τιμή=16 -- τυπική απόκλιση=4 ---- Διάμεσος = 14         Ενδοτεταρτομοριακό εύρος: από 12,5 έως 21</vt:lpstr>
      <vt:lpstr>μέση τιμή=16 -- τυπική απόκλιση=4 ---- Διάμεσος = 14         Ενδοτεταρτομοριακό εύρος: από 12,5 έως 21  </vt:lpstr>
      <vt:lpstr>μέση τιμή =16 -- τυπική απόκλιση=4 ---- Διάμεσος = 14         Ενδοτεταρτομοριακό εύρος: από 12,5 έως 21  </vt:lpstr>
      <vt:lpstr>ΘΥΜΙΖΟΥΜΕ: H σημασία της Τυπικής Απόκλισης (σ) – περίπτωση 2</vt:lpstr>
      <vt:lpstr>μέση τιμή (X ̅  )=16 -- τυπική απόκλιση (S) =4 </vt:lpstr>
      <vt:lpstr>95% Διάστημα Εμπιστοσύνης για τη μέση τιμή (μ) --- προσεγγιστικό, για μεγάλα δείγματα ---</vt:lpstr>
      <vt:lpstr> μέση τιμή (X ̅  )=16 -- τυπική απόκλιση (S) =4  ---- n=300          </vt:lpstr>
      <vt:lpstr>Πότε χρησιμοποιείται η τυπική απόκλιση (S) και πότε το τυπικό σφάλμα (SE);;</vt:lpstr>
      <vt:lpstr>Άρα:</vt:lpstr>
      <vt:lpstr>Άσκηση Β</vt:lpstr>
      <vt:lpstr>ΠΟΣΗ ΕΊΝΑΙ Η ΜΕΣΗ ΤΙΜΗ ΤΟΥ ΔΕΙΓΜΑΤΟΣ ΠΟΥ ΥΠΟΛΟΓΙΣΕ;</vt:lpstr>
      <vt:lpstr>Παρουσίαση του PowerPoint</vt:lpstr>
      <vt:lpstr>ΠΟΣΟ ΗΤΑΝ ΤΟ ΤΥΠΙΚΟ ΣΦΑΛΜΑ  ΤΗΣ ΜΕΣΗΣ ΤΙΜΗΣ;</vt:lpstr>
      <vt:lpstr>Παρουσίαση του PowerPoint</vt:lpstr>
      <vt:lpstr>ΜΠΟΡΕΙΤΕ ΝΑ ΒΡΕΙΤΕ ΚΑΙ ΤΗΝ ΤΥΠΙΚΗ ΑΠΟΚΛΙΣΗ; </vt:lpstr>
      <vt:lpstr>ΑΣΚΗΣΗ Γ</vt:lpstr>
      <vt:lpstr>Παρουσίαση του PowerPoint</vt:lpstr>
      <vt:lpstr> Μεταξύ του 52 και του 83, πόσες μετρήσεις έχουμε;; </vt:lpstr>
      <vt:lpstr>ΑΣΚΗΣΗ Δ (Παράδειγμα για τυπική κανονική κατανομή Ζ σκορ – τιμές Ζ)</vt:lpstr>
      <vt:lpstr>ΑΣΚΗΣΗ Ε</vt:lpstr>
      <vt:lpstr>ΑΣΚΗΣΗ ΣΤ</vt:lpstr>
      <vt:lpstr>ΑΣΚΗΣΗ 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Επανάληψη - 1</dc:title>
  <dc:creator>Markakis Georgios</dc:creator>
  <cp:lastModifiedBy>Markakis Georgios</cp:lastModifiedBy>
  <cp:revision>29</cp:revision>
  <dcterms:created xsi:type="dcterms:W3CDTF">2020-04-14T08:59:03Z</dcterms:created>
  <dcterms:modified xsi:type="dcterms:W3CDTF">2021-03-31T11:25:42Z</dcterms:modified>
</cp:coreProperties>
</file>