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90" r:id="rId5"/>
    <p:sldId id="298" r:id="rId6"/>
    <p:sldId id="296" r:id="rId7"/>
    <p:sldId id="299" r:id="rId8"/>
    <p:sldId id="300" r:id="rId9"/>
    <p:sldId id="301" r:id="rId10"/>
    <p:sldId id="302" r:id="rId11"/>
    <p:sldId id="288" r:id="rId12"/>
    <p:sldId id="303" r:id="rId13"/>
    <p:sldId id="305" r:id="rId14"/>
    <p:sldId id="304" r:id="rId15"/>
    <p:sldId id="311" r:id="rId16"/>
    <p:sldId id="306" r:id="rId17"/>
    <p:sldId id="307" r:id="rId18"/>
    <p:sldId id="308" r:id="rId19"/>
    <p:sldId id="309" r:id="rId20"/>
    <p:sldId id="310" r:id="rId21"/>
    <p:sldId id="314" r:id="rId22"/>
    <p:sldId id="289" r:id="rId2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ED9-4111-81A8-CDAD5E760B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C24-4261-9EA2-3054B30D5E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289065604027891E-2"/>
          <c:y val="3.8942994737543049E-2"/>
          <c:w val="0.93606052846126808"/>
          <c:h val="0.86982447863762258"/>
        </c:manualLayout>
      </c:layout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Φύλλο1!$E$4:$E$68</c:f>
              <c:numCache>
                <c:formatCode>General</c:formatCode>
                <c:ptCount val="65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</c:numCache>
            </c:numRef>
          </c:xVal>
          <c:yVal>
            <c:numRef>
              <c:f>Φύλλο1!$F$4:$F$68</c:f>
              <c:numCache>
                <c:formatCode>General</c:formatCode>
                <c:ptCount val="65"/>
                <c:pt idx="0">
                  <c:v>0</c:v>
                </c:pt>
                <c:pt idx="1">
                  <c:v>0.43564953449736682</c:v>
                </c:pt>
                <c:pt idx="2">
                  <c:v>0.56863433149999931</c:v>
                </c:pt>
                <c:pt idx="3">
                  <c:v>0.64296730643305977</c:v>
                </c:pt>
                <c:pt idx="4">
                  <c:v>0.68564110282044</c:v>
                </c:pt>
                <c:pt idx="5">
                  <c:v>0.70813798696445851</c:v>
                </c:pt>
                <c:pt idx="6">
                  <c:v>0.71680507926422632</c:v>
                </c:pt>
                <c:pt idx="7">
                  <c:v>0.71563672530081135</c:v>
                </c:pt>
                <c:pt idx="8">
                  <c:v>0.70734521471497991</c:v>
                </c:pt>
                <c:pt idx="9">
                  <c:v>0.69386387495273727</c:v>
                </c:pt>
                <c:pt idx="10">
                  <c:v>0.67661635575728563</c:v>
                </c:pt>
                <c:pt idx="11">
                  <c:v>0.6566747087522814</c:v>
                </c:pt>
                <c:pt idx="12">
                  <c:v>0.63485878833055842</c:v>
                </c:pt>
                <c:pt idx="13">
                  <c:v>0.61180214618396034</c:v>
                </c:pt>
                <c:pt idx="14">
                  <c:v>0.58799756610059395</c:v>
                </c:pt>
                <c:pt idx="15">
                  <c:v>0.56382959108635589</c:v>
                </c:pt>
                <c:pt idx="16">
                  <c:v>0.53959839052028025</c:v>
                </c:pt>
                <c:pt idx="17">
                  <c:v>0.5155376608421709</c:v>
                </c:pt>
                <c:pt idx="18">
                  <c:v>0.49182829540539258</c:v>
                </c:pt>
                <c:pt idx="19">
                  <c:v>0.46860898017947022</c:v>
                </c:pt>
                <c:pt idx="20">
                  <c:v>0.44598450887929481</c:v>
                </c:pt>
                <c:pt idx="21">
                  <c:v>0.42403237590179349</c:v>
                </c:pt>
                <c:pt idx="22">
                  <c:v>0.40280804872937215</c:v>
                </c:pt>
                <c:pt idx="23">
                  <c:v>0.38234921437714797</c:v>
                </c:pt>
                <c:pt idx="24">
                  <c:v>0.36267921964433664</c:v>
                </c:pt>
                <c:pt idx="25">
                  <c:v>0.34380987160387011</c:v>
                </c:pt>
                <c:pt idx="26">
                  <c:v>0.32574372606933444</c:v>
                </c:pt>
                <c:pt idx="27">
                  <c:v>0.30847596324475468</c:v>
                </c:pt>
                <c:pt idx="28">
                  <c:v>0.29199592841476629</c:v>
                </c:pt>
                <c:pt idx="29">
                  <c:v>0.27628839935028393</c:v>
                </c:pt>
                <c:pt idx="30">
                  <c:v>0.26133462969192744</c:v>
                </c:pt>
                <c:pt idx="31">
                  <c:v>0.2471132079495475</c:v>
                </c:pt>
                <c:pt idx="32">
                  <c:v>0.23360076422190665</c:v>
                </c:pt>
                <c:pt idx="33">
                  <c:v>0.22077255079011002</c:v>
                </c:pt>
                <c:pt idx="34">
                  <c:v>0.2086029180012228</c:v>
                </c:pt>
                <c:pt idx="35">
                  <c:v>0.1970657030599566</c:v>
                </c:pt>
                <c:pt idx="36">
                  <c:v>0.18613454628035378</c:v>
                </c:pt>
                <c:pt idx="37">
                  <c:v>0.17578314686005431</c:v>
                </c:pt>
                <c:pt idx="38">
                  <c:v>0.16598546820762944</c:v>
                </c:pt>
                <c:pt idx="39">
                  <c:v>0.15671590118654269</c:v>
                </c:pt>
                <c:pt idx="40">
                  <c:v>0.14794939226587203</c:v>
                </c:pt>
                <c:pt idx="41">
                  <c:v>0.13966154243181017</c:v>
                </c:pt>
                <c:pt idx="42">
                  <c:v>0.13182868177075244</c:v>
                </c:pt>
                <c:pt idx="43">
                  <c:v>0.12442792384919928</c:v>
                </c:pt>
                <c:pt idx="44">
                  <c:v>0.11743720335947225</c:v>
                </c:pt>
                <c:pt idx="45">
                  <c:v>0.11083529995066367</c:v>
                </c:pt>
                <c:pt idx="46">
                  <c:v>0.1046018507028799</c:v>
                </c:pt>
                <c:pt idx="47">
                  <c:v>9.8717353314769773E-2</c:v>
                </c:pt>
                <c:pt idx="48">
                  <c:v>9.3163161747290724E-2</c:v>
                </c:pt>
                <c:pt idx="49">
                  <c:v>8.7921475790645853E-2</c:v>
                </c:pt>
                <c:pt idx="50">
                  <c:v>8.2975325788051807E-2</c:v>
                </c:pt>
                <c:pt idx="51">
                  <c:v>7.8308553552615984E-2</c:v>
                </c:pt>
                <c:pt idx="52">
                  <c:v>7.3905790346461414E-2</c:v>
                </c:pt>
                <c:pt idx="53">
                  <c:v>6.9752432649587373E-2</c:v>
                </c:pt>
                <c:pt idx="54">
                  <c:v>6.5834616325856923E-2</c:v>
                </c:pt>
                <c:pt idx="55">
                  <c:v>6.2139189691660206E-2</c:v>
                </c:pt>
                <c:pt idx="56">
                  <c:v>5.8653685906413441E-2</c:v>
                </c:pt>
                <c:pt idx="57">
                  <c:v>5.5366295030813098E-2</c:v>
                </c:pt>
                <c:pt idx="58">
                  <c:v>5.2265836036674576E-2</c:v>
                </c:pt>
                <c:pt idx="59">
                  <c:v>4.9341728999591966E-2</c:v>
                </c:pt>
                <c:pt idx="60">
                  <c:v>4.6583967661151707E-2</c:v>
                </c:pt>
                <c:pt idx="61">
                  <c:v>4.3983092509808995E-2</c:v>
                </c:pt>
                <c:pt idx="62">
                  <c:v>4.1530164497789068E-2</c:v>
                </c:pt>
                <c:pt idx="63">
                  <c:v>3.9216739484630982E-2</c:v>
                </c:pt>
                <c:pt idx="64">
                  <c:v>3.7034843475516721E-2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1FD-4FA3-8B89-5F3F3F7CB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3119416"/>
        <c:axId val="563121712"/>
      </c:scatterChart>
      <c:valAx>
        <c:axId val="56311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563121712"/>
        <c:crosses val="autoZero"/>
        <c:crossBetween val="midCat"/>
      </c:valAx>
      <c:valAx>
        <c:axId val="5631217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1194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F87969-E6BA-49B2-B027-B8BD83ECE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0BD7C2E-342D-41D7-B431-493B9D653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7D9EAB1-8B7D-4C08-B008-31B237A2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2F1B6B-740F-4CFE-93CD-0F8071E6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2E12AE8-E69B-474D-820B-00C373F9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572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1B7E899-1D56-4A05-BFFC-2D8CF6DE7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C2CAE5C-E37C-49DE-975F-F3DDECDFC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17630E-12E5-41DA-B01C-D0CCEB3A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A42E8E-368A-4710-BC00-3B9245F6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56BFF8-1FB7-4A0E-A0C9-3BDA0355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170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D0FF3B3-E0EE-4F4C-9DE2-A51F814C9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11132F-8236-4714-AD97-D2E97F126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EF143F-89C6-451F-9C71-3AE2F1CEA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09202B-D3EC-4A93-B51D-120E834D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46D062B-2F3F-4598-BA47-7C2AB8689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64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06AD1A-07CB-462D-843F-4F75C4530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B9FB74-0C13-40BC-A4C8-C2366A8F4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C974632-C14B-4F29-A70D-714EB7F0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45AE457-F756-4DB7-A4EB-F336A76C2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470F9E-0450-4387-BD81-B25A8DC4B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78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F08E0E-925A-4E79-902C-CA8DF8DD3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6AF231-B307-44F0-A6CB-E24A215FA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A95D0C-C5FE-4388-8B2A-3CA637B4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13B216-322E-4FF1-9047-1DEB2FE42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460E3D7-FA5C-4F3F-B512-790B0F17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007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41EC85-7C21-40E2-BD9D-886102A9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10E639-DC04-4794-B254-E52B59F93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5112CB-B792-4DBD-8CA8-BA4FA993D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4ED46B5-EFF8-4F89-9496-FF060E571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BE35F-9B13-43FB-9C81-D793FBEDB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3D3169-E873-4F98-8273-37730FC7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217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CD7E84-D55B-40B3-A0E8-888B8156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270F148-E2E0-4DD9-BF67-EEEC46B0A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914356A-7B5B-4B81-9AFD-322FA07E5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0ABC0EF-A28D-4B62-A898-1DC3AC9F4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D298F37-E761-4ECF-BC2E-85B188863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2A98659E-DDA8-4C1F-8893-758783822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D72675A-398F-49B8-AABA-165C4A0E5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548CD6D-925C-463A-84DC-B0F445127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39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74A096-CF72-47F9-9040-5566EF7D6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082C63D-9E52-41D2-9237-42CFA2632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EAFCBF-6B7F-49D3-9B8A-EF4E51D3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DAD57A5-0133-464F-B03C-10678FECC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943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DD4FFF7-7A50-42C8-B854-CD900879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3024E29-8C4E-45AF-BBAD-DD3D9FF14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EBDA28F-99D3-4E0D-9DE5-DD03425CA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916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426298-CF42-4B97-9DD0-0074E2D06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4A8D38-CF7B-4905-8EB2-A6258559B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45F6764-89AB-49A2-AE0A-4929BCCE41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B40DE41-8921-4022-8BBE-484785F9F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69222DB-FDC4-4B2C-94AA-A5BF8482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3DFE5D5-E8A3-4FB4-A8DB-2F3513A1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45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8261D1-61E8-425A-8C64-A4C4475A6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EDB73C07-2B89-467C-B0B0-09F65EAFA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C92F88A-A3C4-458C-AD5A-17B989BCD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4C6485-5D8F-47A2-B794-9F3632F02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8C55A8-71E9-4B80-8403-04E4EFF2D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6BBF1D1-A519-4C59-ADE4-ED539C5E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638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21472F3-5588-40B0-A0B6-2AEEE1615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2022D99-468D-44D0-BF59-4AD4F6A17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72D345E-477C-41F4-80BA-5B6B781BE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8EAEF-E150-4C21-B08C-B973968B9105}" type="datetimeFigureOut">
              <a:rPr lang="el-GR" smtClean="0"/>
              <a:t>14/4/2021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EA12B0-F06B-416A-9C6D-AA1E278C8D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ABB731-933B-4F69-8FF5-FCCB141DE0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DC875-37CA-432F-BA59-E62739830B6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84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E044BE-39A8-4959-907A-BA2C270F7A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Ανάλυση Διακύμανσης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CFE4B21-17E6-4987-80EC-228114BD4C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(</a:t>
            </a:r>
            <a:r>
              <a:rPr lang="en-US" sz="3200" dirty="0"/>
              <a:t>Analysis of Variance – ANOVA)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533398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FF0484-C1D4-4E4D-9129-291E87FBD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4B6345D-D354-41C0-9A44-A8666941B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89445"/>
          </a:xfrm>
        </p:spPr>
        <p:txBody>
          <a:bodyPr/>
          <a:lstStyle/>
          <a:p>
            <a:pPr>
              <a:buNone/>
            </a:pPr>
            <a:r>
              <a:rPr lang="el-GR" altLang="el-GR" dirty="0"/>
              <a:t>Μελετήσαμε την </a:t>
            </a:r>
            <a:r>
              <a:rPr lang="el-GR" altLang="el-GR" b="1" dirty="0"/>
              <a:t>ικανοποίηση από την εργασία</a:t>
            </a:r>
            <a:r>
              <a:rPr lang="el-GR" altLang="el-GR" dirty="0"/>
              <a:t> (ποσοτική μεταβλητή, μετρήθηκε σε μια κλίμακα – </a:t>
            </a:r>
            <a:r>
              <a:rPr lang="el-GR" altLang="el-GR" dirty="0" err="1"/>
              <a:t>σκόρ</a:t>
            </a:r>
            <a:r>
              <a:rPr lang="el-GR" altLang="el-GR" dirty="0"/>
              <a:t> από 0 μέχρι 80) και θέλαμε να συγκρίνουμε μεταξύ τους τους εργαζομένους τεσσάρων διαφορετικών φορέων (φορέας Α, φορέας Β, φορέας Γ και φορέας Δ)</a:t>
            </a:r>
          </a:p>
          <a:p>
            <a:endParaRPr lang="el-GR" dirty="0"/>
          </a:p>
        </p:txBody>
      </p:sp>
      <p:graphicFrame>
        <p:nvGraphicFramePr>
          <p:cNvPr id="4" name="4 - Πίνακας">
            <a:extLst>
              <a:ext uri="{FF2B5EF4-FFF2-40B4-BE49-F238E27FC236}">
                <a16:creationId xmlns:a16="http://schemas.microsoft.com/office/drawing/2014/main" id="{39C63BB0-A4C7-426F-8102-8B2687BC7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21877"/>
              </p:ext>
            </p:extLst>
          </p:nvPr>
        </p:nvGraphicFramePr>
        <p:xfrm>
          <a:off x="3723906" y="3805202"/>
          <a:ext cx="4321174" cy="1870075"/>
        </p:xfrm>
        <a:graphic>
          <a:graphicData uri="http://schemas.openxmlformats.org/drawingml/2006/table">
            <a:tbl>
              <a:tblPr/>
              <a:tblGrid>
                <a:gridCol w="1706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4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6427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Μέση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τιμή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Τυπ. Απόκλιση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Α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57,8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6,3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 Β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56,1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7,5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Γ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45,5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7,1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412">
                <a:tc>
                  <a:txBody>
                    <a:bodyPr/>
                    <a:lstStyle/>
                    <a:p>
                      <a:pPr algn="l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Φορέας</a:t>
                      </a:r>
                      <a:r>
                        <a:rPr lang="el-GR" sz="1400" b="0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Δ</a:t>
                      </a:r>
                      <a:endParaRPr lang="el-GR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9527" marR="9527" marT="952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36,2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l-GR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5,8</a:t>
                      </a:r>
                    </a:p>
                  </a:txBody>
                  <a:tcPr marL="9527" marR="9527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48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>
            <a:extLst>
              <a:ext uri="{FF2B5EF4-FFF2-40B4-BE49-F238E27FC236}">
                <a16:creationId xmlns:a16="http://schemas.microsoft.com/office/drawing/2014/main" id="{2D669738-16B8-4702-A8E1-F8C922123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Παράδειγμα Γ – Συμπεράσματα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81B548E9-FD7B-4D23-A0A5-A63688FB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Η Ανάλυση Διακύμανσης μας έδωσε </a:t>
            </a:r>
            <a:r>
              <a:rPr lang="en-US" altLang="el-GR" sz="2400" dirty="0"/>
              <a:t>F=3,56 </a:t>
            </a:r>
            <a:r>
              <a:rPr lang="el-GR" altLang="el-GR" sz="2400" dirty="0"/>
              <a:t>και το αντίστοιχο </a:t>
            </a:r>
            <a:r>
              <a:rPr lang="en-US" altLang="el-GR" sz="2400" dirty="0"/>
              <a:t>p (SIG.) </a:t>
            </a:r>
            <a:r>
              <a:rPr lang="el-GR" altLang="el-GR" sz="2400" dirty="0"/>
              <a:t>ίσο με 0,016, δηλ.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b="1" dirty="0">
                <a:solidFill>
                  <a:srgbClr val="FF0000"/>
                </a:solidFill>
              </a:rPr>
              <a:t>				</a:t>
            </a:r>
            <a:r>
              <a:rPr lang="en-US" altLang="el-GR" sz="2400" b="1" dirty="0">
                <a:solidFill>
                  <a:srgbClr val="FF0000"/>
                </a:solidFill>
              </a:rPr>
              <a:t>p=0,01</a:t>
            </a:r>
            <a:r>
              <a:rPr lang="el-GR" altLang="el-GR" sz="2400" b="1" dirty="0">
                <a:solidFill>
                  <a:srgbClr val="FF0000"/>
                </a:solidFill>
              </a:rPr>
              <a:t>6 </a:t>
            </a:r>
            <a:r>
              <a:rPr lang="en-US" altLang="el-GR" sz="2400" b="1" dirty="0">
                <a:solidFill>
                  <a:srgbClr val="FF0000"/>
                </a:solidFill>
              </a:rPr>
              <a:t>&lt;</a:t>
            </a:r>
            <a:r>
              <a:rPr lang="el-GR" altLang="el-GR" sz="2400" b="1" dirty="0">
                <a:solidFill>
                  <a:srgbClr val="FF0000"/>
                </a:solidFill>
              </a:rPr>
              <a:t> </a:t>
            </a:r>
            <a:r>
              <a:rPr lang="en-US" altLang="el-GR" sz="2400" b="1" dirty="0">
                <a:solidFill>
                  <a:srgbClr val="FF0000"/>
                </a:solidFill>
              </a:rPr>
              <a:t>0,05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Οπότε συμπεραίνουμε ότι η επαγγελματική ικανοποίηση </a:t>
            </a:r>
            <a:r>
              <a:rPr lang="el-GR" altLang="el-GR" sz="2400" u="sng" dirty="0"/>
              <a:t>έχει σχέση </a:t>
            </a:r>
            <a:r>
              <a:rPr lang="el-GR" altLang="el-GR" sz="2400" dirty="0"/>
              <a:t>με τον φορέα απασχόλησης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Θυμίζουμε ότι σχέση σημαίνει διαφοροποίηση μέσων τιμών ανά κατηγορία (ανά φορέα δηλαδή), άρα υπάρχουν διαφορές στην επαγγελματική ικανοποίηση ανάμεσα στους 4 φορείς.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Ερώτημα: Αυτό ήταν και τέλος;;; Είναι αρκετό αυτό;;;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l-GR" altLang="el-GR" sz="2400" dirty="0"/>
              <a:t>Απάντηση: ….. παρακάτω….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A6A4852-2B74-4848-9490-52326B32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βρίσκεται το </a:t>
            </a:r>
            <a:r>
              <a:rPr lang="en-US" dirty="0"/>
              <a:t>p</a:t>
            </a:r>
            <a:r>
              <a:rPr lang="el-GR" dirty="0"/>
              <a:t>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D5117D-A927-452A-A3CF-405D1C5C8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</a:t>
            </a:r>
            <a:r>
              <a:rPr lang="en-US" dirty="0"/>
              <a:t>t-test </a:t>
            </a:r>
            <a:r>
              <a:rPr lang="el-GR" dirty="0"/>
              <a:t>ο υπολογιστής υπολογίζει μια ποσότητα (</a:t>
            </a:r>
            <a:r>
              <a:rPr lang="en-US" dirty="0"/>
              <a:t>t) </a:t>
            </a:r>
            <a:r>
              <a:rPr lang="el-GR" dirty="0"/>
              <a:t>και μετά χρησιμοποιεί μια συμμετρική κατανομή, που ονομάζεται </a:t>
            </a:r>
            <a:r>
              <a:rPr lang="en-US" dirty="0"/>
              <a:t>t </a:t>
            </a:r>
            <a:r>
              <a:rPr lang="el-GR" dirty="0"/>
              <a:t>κατανομή και βρίσκει το </a:t>
            </a:r>
            <a:r>
              <a:rPr lang="en-US" dirty="0"/>
              <a:t>p </a:t>
            </a:r>
            <a:r>
              <a:rPr lang="el-GR" dirty="0"/>
              <a:t>ως το εμβαδόν από τις «ουρές» της κατανομής</a:t>
            </a:r>
          </a:p>
          <a:p>
            <a:r>
              <a:rPr lang="el-GR" dirty="0"/>
              <a:t>Στην ΑΝΟ</a:t>
            </a:r>
            <a:r>
              <a:rPr lang="en-US" dirty="0"/>
              <a:t>VA, </a:t>
            </a:r>
            <a:r>
              <a:rPr lang="el-GR" dirty="0"/>
              <a:t>ο υπολογιστής υπολογίζει μια άλλη ποσότητα με διαφορετικό τύπο. </a:t>
            </a:r>
          </a:p>
          <a:p>
            <a:r>
              <a:rPr lang="el-GR" dirty="0"/>
              <a:t>Ονομάζεται ποσότητα </a:t>
            </a:r>
            <a:r>
              <a:rPr lang="en-US" dirty="0"/>
              <a:t>F </a:t>
            </a:r>
            <a:r>
              <a:rPr lang="el-GR" dirty="0"/>
              <a:t>ή λόγος </a:t>
            </a:r>
            <a:r>
              <a:rPr lang="en-US" dirty="0"/>
              <a:t>F</a:t>
            </a:r>
          </a:p>
          <a:p>
            <a:r>
              <a:rPr lang="el-GR" dirty="0"/>
              <a:t>Στην συνέχεια το </a:t>
            </a:r>
            <a:r>
              <a:rPr lang="en-US" dirty="0"/>
              <a:t>p </a:t>
            </a:r>
            <a:r>
              <a:rPr lang="el-GR" dirty="0"/>
              <a:t>υπολογίζεται ως το εμβαδόν της ουράς της Φ κατανομής, όπως στο σχήμα….</a:t>
            </a:r>
          </a:p>
        </p:txBody>
      </p:sp>
    </p:spTree>
    <p:extLst>
      <p:ext uri="{BB962C8B-B14F-4D97-AF65-F5344CB8AC3E}">
        <p14:creationId xmlns:p14="http://schemas.microsoft.com/office/powerpoint/2010/main" val="28976017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2167BA4-934A-4CBE-81AD-B25249B5E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 </a:t>
            </a:r>
            <a:r>
              <a:rPr lang="el-GR" dirty="0"/>
              <a:t>κατανομή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EFCF72B4-85AA-4CEB-9869-2B039FC9B7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618081"/>
              </p:ext>
            </p:extLst>
          </p:nvPr>
        </p:nvGraphicFramePr>
        <p:xfrm>
          <a:off x="2430684" y="2057399"/>
          <a:ext cx="5951316" cy="3336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568587-07A1-4D6F-A99B-431AF10B1A25}"/>
              </a:ext>
            </a:extLst>
          </p:cNvPr>
          <p:cNvSpPr txBox="1"/>
          <p:nvPr/>
        </p:nvSpPr>
        <p:spPr>
          <a:xfrm>
            <a:off x="4619625" y="5681933"/>
            <a:ext cx="2171072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 </a:t>
            </a:r>
            <a:r>
              <a:rPr lang="el-GR" dirty="0"/>
              <a:t>που βρήκαμε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8E06647C-39D9-4DE8-9D3E-0BC3A531A3DC}"/>
              </a:ext>
            </a:extLst>
          </p:cNvPr>
          <p:cNvCxnSpPr/>
          <p:nvPr/>
        </p:nvCxnSpPr>
        <p:spPr>
          <a:xfrm flipH="1" flipV="1">
            <a:off x="4619625" y="5105670"/>
            <a:ext cx="503238" cy="5762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Ευθεία γραμμή σύνδεσης 7">
            <a:extLst>
              <a:ext uri="{FF2B5EF4-FFF2-40B4-BE49-F238E27FC236}">
                <a16:creationId xmlns:a16="http://schemas.microsoft.com/office/drawing/2014/main" id="{9477A6B2-2745-4371-AA9E-DEE8128B1671}"/>
              </a:ext>
            </a:extLst>
          </p:cNvPr>
          <p:cNvCxnSpPr/>
          <p:nvPr/>
        </p:nvCxnSpPr>
        <p:spPr>
          <a:xfrm>
            <a:off x="4619625" y="3870251"/>
            <a:ext cx="0" cy="123541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BDBD8B4-A004-41C8-BA9C-DC0987A8C84C}"/>
              </a:ext>
            </a:extLst>
          </p:cNvPr>
          <p:cNvSpPr txBox="1"/>
          <p:nvPr/>
        </p:nvSpPr>
        <p:spPr>
          <a:xfrm>
            <a:off x="5081587" y="3244850"/>
            <a:ext cx="3466977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 = </a:t>
            </a:r>
            <a:r>
              <a:rPr lang="el-GR" dirty="0"/>
              <a:t>το εμβαδόν της ουράς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C5BBCB3F-85F8-44F8-9AC8-059EAB3010B5}"/>
              </a:ext>
            </a:extLst>
          </p:cNvPr>
          <p:cNvCxnSpPr>
            <a:cxnSpLocks/>
          </p:cNvCxnSpPr>
          <p:nvPr/>
        </p:nvCxnSpPr>
        <p:spPr>
          <a:xfrm flipH="1">
            <a:off x="5233988" y="3613150"/>
            <a:ext cx="706437" cy="132873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67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6766255-672B-49EE-9DD4-7C2CA90C6B83}"/>
              </a:ext>
            </a:extLst>
          </p:cNvPr>
          <p:cNvSpPr txBox="1"/>
          <p:nvPr/>
        </p:nvSpPr>
        <p:spPr>
          <a:xfrm>
            <a:off x="2564919" y="6207919"/>
            <a:ext cx="3038475" cy="369887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</a:t>
            </a:r>
            <a:r>
              <a:rPr lang="el-GR" dirty="0"/>
              <a:t> μικρή (κοντά στο 0)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A0120AB-A347-4058-ACE4-0B519A3A32E1}"/>
              </a:ext>
            </a:extLst>
          </p:cNvPr>
          <p:cNvCxnSpPr/>
          <p:nvPr/>
        </p:nvCxnSpPr>
        <p:spPr>
          <a:xfrm flipH="1" flipV="1">
            <a:off x="2294122" y="5631656"/>
            <a:ext cx="503238" cy="5762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932988B-5014-4C18-B837-97C660291208}"/>
              </a:ext>
            </a:extLst>
          </p:cNvPr>
          <p:cNvSpPr txBox="1"/>
          <p:nvPr/>
        </p:nvSpPr>
        <p:spPr>
          <a:xfrm>
            <a:off x="4238625" y="4311650"/>
            <a:ext cx="1817906" cy="369888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</a:t>
            </a:r>
            <a:r>
              <a:rPr lang="el-GR" dirty="0"/>
              <a:t> μεγάλη</a:t>
            </a:r>
          </a:p>
        </p:txBody>
      </p: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3AC3A195-8D49-44C7-907A-0B1F13E0801D}"/>
              </a:ext>
            </a:extLst>
          </p:cNvPr>
          <p:cNvCxnSpPr>
            <a:cxnSpLocks/>
          </p:cNvCxnSpPr>
          <p:nvPr/>
        </p:nvCxnSpPr>
        <p:spPr>
          <a:xfrm flipH="1">
            <a:off x="2998381" y="4681538"/>
            <a:ext cx="2470555" cy="6944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FDD05BE-102C-4D70-8B60-97903D240401}"/>
              </a:ext>
            </a:extLst>
          </p:cNvPr>
          <p:cNvSpPr txBox="1"/>
          <p:nvPr/>
        </p:nvSpPr>
        <p:spPr>
          <a:xfrm>
            <a:off x="5129988" y="3351480"/>
            <a:ext cx="3781425" cy="3683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F</a:t>
            </a:r>
            <a:r>
              <a:rPr lang="el-GR" dirty="0"/>
              <a:t> μεγάλη (μακριά από το 0)</a:t>
            </a:r>
          </a:p>
        </p:txBody>
      </p: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E4F57659-8673-488D-A4EE-839E43AE5A63}"/>
              </a:ext>
            </a:extLst>
          </p:cNvPr>
          <p:cNvCxnSpPr>
            <a:cxnSpLocks/>
          </p:cNvCxnSpPr>
          <p:nvPr/>
        </p:nvCxnSpPr>
        <p:spPr>
          <a:xfrm flipH="1" flipV="1">
            <a:off x="4774019" y="2911371"/>
            <a:ext cx="967151" cy="4401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752F822-1550-4FBF-9E31-57FA65B91266}"/>
              </a:ext>
            </a:extLst>
          </p:cNvPr>
          <p:cNvSpPr txBox="1"/>
          <p:nvPr/>
        </p:nvSpPr>
        <p:spPr>
          <a:xfrm>
            <a:off x="4849074" y="1048544"/>
            <a:ext cx="1572991" cy="36830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l-GR" dirty="0"/>
              <a:t>Τιμή </a:t>
            </a:r>
            <a:r>
              <a:rPr lang="en-US" dirty="0"/>
              <a:t>p</a:t>
            </a:r>
            <a:r>
              <a:rPr lang="el-GR" dirty="0"/>
              <a:t> μικρή</a:t>
            </a:r>
          </a:p>
        </p:txBody>
      </p:sp>
      <p:cxnSp>
        <p:nvCxnSpPr>
          <p:cNvPr id="15" name="Ευθύγραμμο βέλος σύνδεσης 14">
            <a:extLst>
              <a:ext uri="{FF2B5EF4-FFF2-40B4-BE49-F238E27FC236}">
                <a16:creationId xmlns:a16="http://schemas.microsoft.com/office/drawing/2014/main" id="{F2CC9B4F-6EAC-4C67-A4FF-6FF3CCE7BFDE}"/>
              </a:ext>
            </a:extLst>
          </p:cNvPr>
          <p:cNvCxnSpPr>
            <a:cxnSpLocks/>
          </p:cNvCxnSpPr>
          <p:nvPr/>
        </p:nvCxnSpPr>
        <p:spPr>
          <a:xfrm flipH="1">
            <a:off x="4963318" y="1439069"/>
            <a:ext cx="1011237" cy="1422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18" name="Γράφημα 17">
            <a:extLst>
              <a:ext uri="{FF2B5EF4-FFF2-40B4-BE49-F238E27FC236}">
                <a16:creationId xmlns:a16="http://schemas.microsoft.com/office/drawing/2014/main" id="{68F2E408-E6D5-4AEC-9651-A619DE8799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603089"/>
              </p:ext>
            </p:extLst>
          </p:nvPr>
        </p:nvGraphicFramePr>
        <p:xfrm>
          <a:off x="559836" y="280194"/>
          <a:ext cx="5575633" cy="2906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Γράφημα 18">
            <a:extLst>
              <a:ext uri="{FF2B5EF4-FFF2-40B4-BE49-F238E27FC236}">
                <a16:creationId xmlns:a16="http://schemas.microsoft.com/office/drawing/2014/main" id="{A19460EF-17B0-4087-9D71-A45AB3A1D2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084918"/>
              </p:ext>
            </p:extLst>
          </p:nvPr>
        </p:nvGraphicFramePr>
        <p:xfrm>
          <a:off x="604947" y="2968885"/>
          <a:ext cx="5451586" cy="29509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4EF429FC-C342-4F5E-AA42-939A812DDB32}"/>
              </a:ext>
            </a:extLst>
          </p:cNvPr>
          <p:cNvCxnSpPr/>
          <p:nvPr/>
        </p:nvCxnSpPr>
        <p:spPr>
          <a:xfrm>
            <a:off x="4752753" y="2695122"/>
            <a:ext cx="0" cy="21624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Ευθεία γραμμή σύνδεσης 28">
            <a:extLst>
              <a:ext uri="{FF2B5EF4-FFF2-40B4-BE49-F238E27FC236}">
                <a16:creationId xmlns:a16="http://schemas.microsoft.com/office/drawing/2014/main" id="{744EBEC2-B548-45D5-8CF8-E4D758AE4D49}"/>
              </a:ext>
            </a:extLst>
          </p:cNvPr>
          <p:cNvCxnSpPr>
            <a:cxnSpLocks/>
          </p:cNvCxnSpPr>
          <p:nvPr/>
        </p:nvCxnSpPr>
        <p:spPr>
          <a:xfrm>
            <a:off x="2297666" y="4311650"/>
            <a:ext cx="0" cy="132000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8FAF39A-A25C-4A94-9ECA-DCF72244343E}"/>
              </a:ext>
            </a:extLst>
          </p:cNvPr>
          <p:cNvSpPr txBox="1"/>
          <p:nvPr/>
        </p:nvSpPr>
        <p:spPr>
          <a:xfrm>
            <a:off x="7687339" y="729567"/>
            <a:ext cx="3476992" cy="181588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F </a:t>
            </a:r>
            <a:r>
              <a:rPr lang="el-GR" sz="2800" dirty="0"/>
              <a:t>και </a:t>
            </a:r>
            <a:r>
              <a:rPr lang="en-US" sz="2800" dirty="0"/>
              <a:t>p </a:t>
            </a:r>
            <a:r>
              <a:rPr lang="el-GR" sz="2800" dirty="0"/>
              <a:t>είναι αντιστρόφως ανάλογα (όπως συμβαίνει και με το </a:t>
            </a:r>
            <a:r>
              <a:rPr lang="en-US" sz="2800" dirty="0"/>
              <a:t>t)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54908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4" grpId="0" animBg="1"/>
      <p:bldGraphic spid="18" grpId="0">
        <p:bldAsOne/>
      </p:bldGraphic>
      <p:bldGraphic spid="19" grpId="0">
        <p:bldAsOne/>
      </p:bldGraphic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9D5AC8-1C85-4AE9-9581-0BC6F02C4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Πως μπορούμε να βγάλουμε μεγάλο </a:t>
            </a:r>
            <a:r>
              <a:rPr lang="en-US" dirty="0"/>
              <a:t>F </a:t>
            </a:r>
            <a:r>
              <a:rPr lang="el-GR" dirty="0"/>
              <a:t>(δηλαδή μικρό </a:t>
            </a:r>
            <a:r>
              <a:rPr lang="en-US" dirty="0"/>
              <a:t>p</a:t>
            </a:r>
            <a:r>
              <a:rPr lang="el-GR" dirty="0"/>
              <a:t>);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EAEC3BB-9EFA-4B34-8CAB-5A6454EF2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</a:t>
            </a:r>
            <a:r>
              <a:rPr lang="en-US" dirty="0"/>
              <a:t>F </a:t>
            </a:r>
            <a:r>
              <a:rPr lang="el-GR" dirty="0"/>
              <a:t>βγαίνει μεγάλο αν </a:t>
            </a:r>
          </a:p>
          <a:p>
            <a:pPr marL="0" indent="0">
              <a:buNone/>
            </a:pPr>
            <a:r>
              <a:rPr lang="el-GR" dirty="0"/>
              <a:t>Α. Υπάρχουν μεγάλες διαφορές στις μέσες τιμές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π.χ</a:t>
            </a:r>
            <a:r>
              <a:rPr lang="el-GR" dirty="0"/>
              <a:t> αν είναι οι μέσες τιμές των δειγμάτων 45, 54, 60 και 63</a:t>
            </a:r>
          </a:p>
          <a:p>
            <a:pPr marL="0" indent="0">
              <a:buNone/>
            </a:pPr>
            <a:r>
              <a:rPr lang="el-GR" dirty="0"/>
              <a:t>	το </a:t>
            </a:r>
            <a:r>
              <a:rPr lang="en-US" dirty="0"/>
              <a:t>F </a:t>
            </a:r>
            <a:r>
              <a:rPr lang="el-GR" dirty="0"/>
              <a:t>θα </a:t>
            </a:r>
            <a:r>
              <a:rPr lang="el-GR" dirty="0" err="1"/>
              <a:t>βγεί</a:t>
            </a:r>
            <a:r>
              <a:rPr lang="el-GR" dirty="0"/>
              <a:t> πιο μεγάλο από ότι αν ήταν 45, 47, 48 και 49 </a:t>
            </a:r>
          </a:p>
          <a:p>
            <a:pPr marL="0" indent="0">
              <a:buNone/>
            </a:pPr>
            <a:r>
              <a:rPr lang="el-GR" dirty="0"/>
              <a:t>Β. Οι τυπικές αποκλίσεις των ομάδων μας είναι μικρές </a:t>
            </a:r>
          </a:p>
          <a:p>
            <a:pPr marL="0" indent="0">
              <a:buNone/>
            </a:pPr>
            <a:r>
              <a:rPr lang="el-GR" dirty="0"/>
              <a:t>Γ. αν έχουμε μεγάλα δείγματα (</a:t>
            </a:r>
            <a:r>
              <a:rPr lang="el-GR" dirty="0" err="1"/>
              <a:t>Ν</a:t>
            </a:r>
            <a:r>
              <a:rPr lang="el-GR" dirty="0" err="1">
                <a:sym typeface="Wingdings" panose="05000000000000000000" pitchFamily="2" charset="2"/>
              </a:rPr>
              <a:t>μεγάλο</a:t>
            </a:r>
            <a:r>
              <a:rPr lang="el-GR" dirty="0">
                <a:sym typeface="Wingdings" panose="05000000000000000000" pitchFamily="2" charset="2"/>
              </a:rPr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212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427105-B144-4007-97ED-226C73EF4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– </a:t>
            </a:r>
            <a:r>
              <a:rPr lang="el-GR" dirty="0"/>
              <a:t>συνέχεια….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686DD7-6A92-47DD-A2D6-0AF4E00D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Τελειώσαμε με το να βρούμε το </a:t>
            </a:r>
            <a:r>
              <a:rPr lang="en-US" dirty="0"/>
              <a:t>p</a:t>
            </a:r>
            <a:r>
              <a:rPr lang="el-GR" dirty="0"/>
              <a:t>;</a:t>
            </a:r>
          </a:p>
          <a:p>
            <a:r>
              <a:rPr lang="el-GR" dirty="0"/>
              <a:t>Π.χ. στο παράδειγμα μας βρήκαμε ότι </a:t>
            </a:r>
            <a:r>
              <a:rPr lang="el-GR" altLang="el-GR" dirty="0"/>
              <a:t>υπάρχουν διαφορές στην επαγγελματική ικανοποίηση ανάμεσα στους 4 φορείς</a:t>
            </a:r>
          </a:p>
          <a:p>
            <a:r>
              <a:rPr lang="el-GR" dirty="0"/>
              <a:t>Παρατηρώντας τις τέσσερις μέσες τιμές βλέπουμε ότι είναι </a:t>
            </a:r>
          </a:p>
          <a:p>
            <a:pPr marL="0" indent="0">
              <a:buNone/>
            </a:pPr>
            <a:r>
              <a:rPr lang="el-GR" dirty="0"/>
              <a:t> 57,8 --- 56,1 --- 45,5 --- 36,2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Το </a:t>
            </a:r>
            <a:r>
              <a:rPr lang="en-US" dirty="0"/>
              <a:t>p </a:t>
            </a:r>
            <a:r>
              <a:rPr lang="el-GR" dirty="0"/>
              <a:t>μας έδειξε πως δεν υπάρχει μεγάλη πιθανότητα να είναι ΟΛΕΣ οι μέσες ΄τιμές ίσες στους πληθυσμούς (το </a:t>
            </a:r>
            <a:r>
              <a:rPr lang="en-US" dirty="0"/>
              <a:t>p </a:t>
            </a:r>
            <a:r>
              <a:rPr lang="el-GR" dirty="0"/>
              <a:t>βγήκε 0,016), οπότε αποφασίσαμε ότι δεν είναι ίσες οι μέσες τιμές. Όμως….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765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13499-04EE-4AF2-83AD-D210C1FC9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σημαίνει δεν είναι όλες ίσες;</a:t>
            </a:r>
          </a:p>
          <a:p>
            <a:r>
              <a:rPr lang="el-GR" dirty="0"/>
              <a:t>Σημαίνει ότι κάποιες από τις 4 παρουσιάζουν διαφορές, αλλά μπορεί κάποιες από αυτές να είναι ίσες</a:t>
            </a:r>
          </a:p>
          <a:p>
            <a:r>
              <a:rPr lang="el-GR" dirty="0" err="1"/>
              <a:t>Π.χ</a:t>
            </a:r>
            <a:r>
              <a:rPr lang="el-GR" dirty="0"/>
              <a:t> οι τιμές 57,8 και 56,1 είναι πολύ «κοντά» μπορεί να είναι ίσες;</a:t>
            </a:r>
          </a:p>
          <a:p>
            <a:r>
              <a:rPr lang="el-GR" dirty="0"/>
              <a:t>Οι τιμές 57,8 και 36,2 που είναι οι πιο ακραίες φαίνεται ότι είναι διαφορετικές</a:t>
            </a:r>
          </a:p>
          <a:p>
            <a:r>
              <a:rPr lang="el-GR" dirty="0"/>
              <a:t>Τώρα μπορούμε να κάνουμε τα 6 τεστ που χρειάζονται και να τις συγκρίνουμε ΟΛΕΣ με ΟΛΕΣ για να δούμε που εντοπίζονται οι διαφορές και ποιες είναι ίσες. </a:t>
            </a:r>
          </a:p>
        </p:txBody>
      </p:sp>
    </p:spTree>
    <p:extLst>
      <p:ext uri="{BB962C8B-B14F-4D97-AF65-F5344CB8AC3E}">
        <p14:creationId xmlns:p14="http://schemas.microsoft.com/office/powerpoint/2010/main" val="312219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08AD8E-7B81-4191-A5C6-4090A98A7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Εκ των υστέρων έλεγχοι στην </a:t>
            </a:r>
            <a:r>
              <a:rPr lang="en-US" dirty="0"/>
              <a:t>ANOVA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833BDB-101B-4019-BC9B-BF88A2FDC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βρούμε διαφορές στις μέσες τιμές (δηλαδή </a:t>
            </a:r>
            <a:r>
              <a:rPr lang="en-US" dirty="0"/>
              <a:t>p</a:t>
            </a:r>
            <a:r>
              <a:rPr lang="el-GR" dirty="0"/>
              <a:t>&lt;0,05), τότε ζητάμε από το πρόγραμμα στον υπολογιστή να κάνει όλες τις συγκρίσεις </a:t>
            </a:r>
            <a:r>
              <a:rPr lang="el-GR" dirty="0" err="1"/>
              <a:t>ανα</a:t>
            </a:r>
            <a:r>
              <a:rPr lang="el-GR" dirty="0"/>
              <a:t> δύο και να μας δείξει ποιες δίνουν σημαντικό αποτέλεσμα και ποιες όχι</a:t>
            </a:r>
          </a:p>
          <a:p>
            <a:r>
              <a:rPr lang="el-GR" dirty="0"/>
              <a:t>Υπάρχουν πολλές μεθοδολογίες που μπορεί να χρησιμοποιήσει κανείς, μια από τις πιο δημοφιλείς είναι η μέθοδος </a:t>
            </a:r>
            <a:r>
              <a:rPr lang="en-US" dirty="0"/>
              <a:t>Tukey.</a:t>
            </a:r>
            <a:endParaRPr lang="el-GR" dirty="0"/>
          </a:p>
          <a:p>
            <a:r>
              <a:rPr lang="el-GR" dirty="0"/>
              <a:t>Στο παράδειγμα μας αφού μελετήσουμε όλες τις τιμές </a:t>
            </a:r>
            <a:r>
              <a:rPr lang="en-US" dirty="0"/>
              <a:t>p </a:t>
            </a:r>
            <a:r>
              <a:rPr lang="el-GR" dirty="0"/>
              <a:t>για τις συγκρίσεις θα δούμε </a:t>
            </a:r>
            <a:r>
              <a:rPr lang="el-GR" dirty="0" err="1"/>
              <a:t>οτι</a:t>
            </a:r>
            <a:r>
              <a:rPr lang="en-US" dirty="0"/>
              <a:t>: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37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A310A0-7AD5-4E63-AC3D-63F4ECCDA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Έλεγχος Τ</a:t>
            </a:r>
            <a:r>
              <a:rPr lang="en-US" dirty="0" err="1"/>
              <a:t>ukey</a:t>
            </a:r>
            <a:r>
              <a:rPr lang="el-GR" dirty="0"/>
              <a:t> - συμπέρασμα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DFAA80-E82A-48C3-B9C2-056097A2E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5849"/>
            <a:ext cx="10515600" cy="3771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ότι ο φορέας Α και ο φορέας Β ΔΕΝ διαφέρουν (γιατί </a:t>
            </a:r>
            <a:r>
              <a:rPr lang="en-US" dirty="0"/>
              <a:t>p&gt;0,05</a:t>
            </a:r>
            <a:r>
              <a:rPr lang="el-GR" dirty="0"/>
              <a:t>)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Όλες οι άλλες συγκρίσεις βγάζουν στατιστικά σημαντικό αποτέλεσμα (όλα τα υπόλοιπα </a:t>
            </a:r>
            <a:r>
              <a:rPr lang="en-US" dirty="0"/>
              <a:t>p </a:t>
            </a:r>
            <a:r>
              <a:rPr lang="el-GR" dirty="0"/>
              <a:t>είναι μικρότερα από το 0,05)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Συνεπώς με βάσει τις μέσες τιμές μπορούμε να πούμε ότι μεγαλύτερη ικανοποίηση παρουσιάζουν οι εργαζόμενοι στον φορέα Α και στον Β (που δεν διαφέρουν μεταξύ τους), ενώ η μικρότερη παρουσιάζεται στον φορέα Δ.</a:t>
            </a:r>
          </a:p>
        </p:txBody>
      </p:sp>
    </p:spTree>
    <p:extLst>
      <p:ext uri="{BB962C8B-B14F-4D97-AF65-F5344CB8AC3E}">
        <p14:creationId xmlns:p14="http://schemas.microsoft.com/office/powerpoint/2010/main" val="1452219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4DCDA05E-36E6-4F56-8C0B-F3BF8BB7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836613"/>
            <a:ext cx="8229600" cy="528955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l-GR" b="1" dirty="0"/>
              <a:t>Συσχέτιση:</a:t>
            </a:r>
            <a:endParaRPr lang="en-US" b="1" dirty="0"/>
          </a:p>
          <a:p>
            <a:pPr eaLnBrk="1" hangingPunct="1">
              <a:buFont typeface="Arial" charset="0"/>
              <a:buNone/>
              <a:defRPr/>
            </a:pPr>
            <a:endParaRPr lang="el-GR" b="1" dirty="0"/>
          </a:p>
          <a:p>
            <a:pPr eaLnBrk="1" hangingPunct="1">
              <a:buFont typeface="Arial" charset="0"/>
              <a:buNone/>
              <a:defRPr/>
            </a:pPr>
            <a:r>
              <a:rPr lang="el-GR" b="1" dirty="0"/>
              <a:t>Περιπτώσεις</a:t>
            </a:r>
            <a:r>
              <a:rPr lang="en-US" b="1" dirty="0"/>
              <a:t> (</a:t>
            </a:r>
            <a:r>
              <a:rPr lang="el-GR" b="1" dirty="0"/>
              <a:t>ανάλογα με τον τύπο των ερωτήσεων)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l-G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l-GR" b="1" u="sng" dirty="0"/>
              <a:t>Ποιοτική με Ποσοτική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Ποσοτική με Ποσοτική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Ποιοτική με Ποιοτική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22DCFF-9EAD-414A-ADA7-09B659770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6009"/>
          </a:xfrm>
        </p:spPr>
        <p:txBody>
          <a:bodyPr/>
          <a:lstStyle/>
          <a:p>
            <a:r>
              <a:rPr lang="el-GR" dirty="0"/>
              <a:t>Παράδειγμα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A21101-5D7D-4B15-9144-888FACEE9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344" y="1361134"/>
            <a:ext cx="10613994" cy="1050949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Για να συγκρίνουμε το </a:t>
            </a:r>
            <a:r>
              <a:rPr lang="el-GR" dirty="0" err="1"/>
              <a:t>σκόρ</a:t>
            </a:r>
            <a:r>
              <a:rPr lang="el-GR" dirty="0"/>
              <a:t> άγχους σε τρείς περιοχές κατοικίας  χρησιμοποιήσαμε την κλίμακα </a:t>
            </a:r>
            <a:r>
              <a:rPr lang="en-US" dirty="0"/>
              <a:t>HADS </a:t>
            </a:r>
            <a:r>
              <a:rPr lang="el-GR" dirty="0"/>
              <a:t>και βρήκαμε </a:t>
            </a:r>
            <a:r>
              <a:rPr lang="en-US" dirty="0">
                <a:highlight>
                  <a:srgbClr val="FFFF00"/>
                </a:highlight>
              </a:rPr>
              <a:t>F=0,3</a:t>
            </a:r>
            <a:r>
              <a:rPr lang="el-GR" dirty="0">
                <a:highlight>
                  <a:srgbClr val="FFFF00"/>
                </a:highlight>
              </a:rPr>
              <a:t>1</a:t>
            </a:r>
            <a:r>
              <a:rPr lang="en-US" dirty="0">
                <a:highlight>
                  <a:srgbClr val="FFFF00"/>
                </a:highlight>
              </a:rPr>
              <a:t>5 </a:t>
            </a:r>
            <a:r>
              <a:rPr lang="el-GR" dirty="0"/>
              <a:t>και </a:t>
            </a:r>
            <a:r>
              <a:rPr lang="en-US" dirty="0">
                <a:highlight>
                  <a:srgbClr val="FFFF00"/>
                </a:highlight>
              </a:rPr>
              <a:t>p=0,7</a:t>
            </a:r>
            <a:r>
              <a:rPr lang="el-GR" dirty="0">
                <a:highlight>
                  <a:srgbClr val="FFFF00"/>
                </a:highlight>
              </a:rPr>
              <a:t>31</a:t>
            </a:r>
            <a:r>
              <a:rPr lang="en-US" dirty="0">
                <a:highlight>
                  <a:srgbClr val="FFFF00"/>
                </a:highlight>
              </a:rPr>
              <a:t> </a:t>
            </a:r>
            <a:endParaRPr lang="el-GR" dirty="0">
              <a:highlight>
                <a:srgbClr val="FFFF00"/>
              </a:highlight>
            </a:endParaRP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D7EAE2CF-328C-462D-B157-560D31FBE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63743"/>
              </p:ext>
            </p:extLst>
          </p:nvPr>
        </p:nvGraphicFramePr>
        <p:xfrm>
          <a:off x="2086253" y="2530989"/>
          <a:ext cx="6809173" cy="1914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5421">
                  <a:extLst>
                    <a:ext uri="{9D8B030D-6E8A-4147-A177-3AD203B41FA5}">
                      <a16:colId xmlns:a16="http://schemas.microsoft.com/office/drawing/2014/main" val="3549540929"/>
                    </a:ext>
                  </a:extLst>
                </a:gridCol>
                <a:gridCol w="1296140">
                  <a:extLst>
                    <a:ext uri="{9D8B030D-6E8A-4147-A177-3AD203B41FA5}">
                      <a16:colId xmlns:a16="http://schemas.microsoft.com/office/drawing/2014/main" val="582428848"/>
                    </a:ext>
                  </a:extLst>
                </a:gridCol>
                <a:gridCol w="636656">
                  <a:extLst>
                    <a:ext uri="{9D8B030D-6E8A-4147-A177-3AD203B41FA5}">
                      <a16:colId xmlns:a16="http://schemas.microsoft.com/office/drawing/2014/main" val="1619539694"/>
                    </a:ext>
                  </a:extLst>
                </a:gridCol>
                <a:gridCol w="972739">
                  <a:extLst>
                    <a:ext uri="{9D8B030D-6E8A-4147-A177-3AD203B41FA5}">
                      <a16:colId xmlns:a16="http://schemas.microsoft.com/office/drawing/2014/main" val="2691026627"/>
                    </a:ext>
                  </a:extLst>
                </a:gridCol>
                <a:gridCol w="972739">
                  <a:extLst>
                    <a:ext uri="{9D8B030D-6E8A-4147-A177-3AD203B41FA5}">
                      <a16:colId xmlns:a16="http://schemas.microsoft.com/office/drawing/2014/main" val="2139449848"/>
                    </a:ext>
                  </a:extLst>
                </a:gridCol>
                <a:gridCol w="972739">
                  <a:extLst>
                    <a:ext uri="{9D8B030D-6E8A-4147-A177-3AD203B41FA5}">
                      <a16:colId xmlns:a16="http://schemas.microsoft.com/office/drawing/2014/main" val="814778110"/>
                    </a:ext>
                  </a:extLst>
                </a:gridCol>
                <a:gridCol w="972739">
                  <a:extLst>
                    <a:ext uri="{9D8B030D-6E8A-4147-A177-3AD203B41FA5}">
                      <a16:colId xmlns:a16="http://schemas.microsoft.com/office/drawing/2014/main" val="3471082751"/>
                    </a:ext>
                  </a:extLst>
                </a:gridCol>
              </a:tblGrid>
              <a:tr h="47960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u="none" strike="noStrike" dirty="0">
                          <a:effectLst/>
                        </a:rPr>
                        <a:t> 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u="none" strike="noStrike" dirty="0">
                          <a:effectLst/>
                        </a:rPr>
                        <a:t>ΠΕΡΙΟΧΗ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Mean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SD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SE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50549"/>
                  </a:ext>
                </a:extLst>
              </a:tr>
              <a:tr h="460420"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>
                          <a:effectLst/>
                        </a:rPr>
                        <a:t>Σκορ Αγχους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 dirty="0">
                          <a:effectLst/>
                        </a:rPr>
                        <a:t>Ηράκλειο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41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10.195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4.926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0.769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45097636"/>
                  </a:ext>
                </a:extLst>
              </a:tr>
              <a:tr h="460420">
                <a:tc>
                  <a:txBody>
                    <a:bodyPr/>
                    <a:lstStyle/>
                    <a:p>
                      <a:pPr algn="l" fontAlgn="ctr"/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>
                          <a:effectLst/>
                        </a:rPr>
                        <a:t>Ρέθυμνο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33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10.545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5.767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1.004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51973510"/>
                  </a:ext>
                </a:extLst>
              </a:tr>
              <a:tr h="479604"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>
                          <a:effectLst/>
                        </a:rPr>
                        <a:t> 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>
                          <a:effectLst/>
                        </a:rPr>
                        <a:t>Χανιά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36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>
                          <a:effectLst/>
                        </a:rPr>
                        <a:t>9.472</a:t>
                      </a:r>
                      <a:endParaRPr lang="el-G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5.769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1600" u="none" strike="noStrike" dirty="0">
                          <a:effectLst/>
                        </a:rPr>
                        <a:t>0.962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600" u="none" strike="noStrike" dirty="0">
                          <a:effectLst/>
                        </a:rPr>
                        <a:t> 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70731386"/>
                  </a:ext>
                </a:extLst>
              </a:tr>
            </a:tbl>
          </a:graphicData>
        </a:graphic>
      </p:graphicFrame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7F8CD407-DDEF-42C8-9BC1-5D0572CD9F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05832"/>
              </p:ext>
            </p:extLst>
          </p:nvPr>
        </p:nvGraphicFramePr>
        <p:xfrm>
          <a:off x="2086253" y="4445917"/>
          <a:ext cx="6809172" cy="1733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4862">
                  <a:extLst>
                    <a:ext uri="{9D8B030D-6E8A-4147-A177-3AD203B41FA5}">
                      <a16:colId xmlns:a16="http://schemas.microsoft.com/office/drawing/2014/main" val="1521050007"/>
                    </a:ext>
                  </a:extLst>
                </a:gridCol>
                <a:gridCol w="1134862">
                  <a:extLst>
                    <a:ext uri="{9D8B030D-6E8A-4147-A177-3AD203B41FA5}">
                      <a16:colId xmlns:a16="http://schemas.microsoft.com/office/drawing/2014/main" val="57977669"/>
                    </a:ext>
                  </a:extLst>
                </a:gridCol>
                <a:gridCol w="1134862">
                  <a:extLst>
                    <a:ext uri="{9D8B030D-6E8A-4147-A177-3AD203B41FA5}">
                      <a16:colId xmlns:a16="http://schemas.microsoft.com/office/drawing/2014/main" val="3394443516"/>
                    </a:ext>
                  </a:extLst>
                </a:gridCol>
                <a:gridCol w="1134862">
                  <a:extLst>
                    <a:ext uri="{9D8B030D-6E8A-4147-A177-3AD203B41FA5}">
                      <a16:colId xmlns:a16="http://schemas.microsoft.com/office/drawing/2014/main" val="3527769063"/>
                    </a:ext>
                  </a:extLst>
                </a:gridCol>
                <a:gridCol w="1134862">
                  <a:extLst>
                    <a:ext uri="{9D8B030D-6E8A-4147-A177-3AD203B41FA5}">
                      <a16:colId xmlns:a16="http://schemas.microsoft.com/office/drawing/2014/main" val="826386471"/>
                    </a:ext>
                  </a:extLst>
                </a:gridCol>
                <a:gridCol w="1134862">
                  <a:extLst>
                    <a:ext uri="{9D8B030D-6E8A-4147-A177-3AD203B41FA5}">
                      <a16:colId xmlns:a16="http://schemas.microsoft.com/office/drawing/2014/main" val="1133190390"/>
                    </a:ext>
                  </a:extLst>
                </a:gridCol>
              </a:tblGrid>
              <a:tr h="37204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One-Way ANOVA (Welch's)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3958273"/>
                  </a:ext>
                </a:extLst>
              </a:tr>
              <a:tr h="372040"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1084959"/>
                  </a:ext>
                </a:extLst>
              </a:tr>
              <a:tr h="37204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2000" u="none" strike="noStrike" dirty="0">
                          <a:effectLst/>
                        </a:rPr>
                        <a:t> 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F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df1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df2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p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0744643"/>
                  </a:ext>
                </a:extLst>
              </a:tr>
              <a:tr h="372040"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u="none" strike="noStrike">
                          <a:effectLst/>
                        </a:rPr>
                        <a:t>Σκορ Αγχους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u="none" strike="noStrike">
                          <a:effectLst/>
                        </a:rPr>
                        <a:t> 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0.315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2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</a:rPr>
                        <a:t>68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l-GR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0.731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31478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35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3A71B6-69E8-4158-BC1C-DD6B985E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Συμπέρασμα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95D83B-D9F5-401A-860B-0C8A7A92F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αφού </a:t>
            </a:r>
            <a:r>
              <a:rPr lang="en-US" dirty="0"/>
              <a:t>p&gt;0,05 </a:t>
            </a:r>
            <a:r>
              <a:rPr lang="el-GR" dirty="0"/>
              <a:t>δεν υπάρχει διαφορά στο </a:t>
            </a:r>
            <a:r>
              <a:rPr lang="el-GR" dirty="0" err="1"/>
              <a:t>σκόρ</a:t>
            </a:r>
            <a:r>
              <a:rPr lang="el-GR" dirty="0"/>
              <a:t> του άγχους ανάμεσα στις τρείς περιοχές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Στην περίπτωση αυτή, ΔΕΝ συνεχίζουμε με </a:t>
            </a:r>
            <a:r>
              <a:rPr lang="el-GR" dirty="0" err="1"/>
              <a:t>τέστ</a:t>
            </a:r>
            <a:r>
              <a:rPr lang="el-GR" dirty="0"/>
              <a:t> του </a:t>
            </a:r>
            <a:r>
              <a:rPr lang="en-US" dirty="0"/>
              <a:t>Tukey, </a:t>
            </a:r>
            <a:r>
              <a:rPr lang="el-GR" dirty="0"/>
              <a:t>γιατί ΔΕΝ θα βρούμε διαφορές.</a:t>
            </a:r>
          </a:p>
          <a:p>
            <a:pPr marL="0" indent="0">
              <a:buNone/>
            </a:pPr>
            <a:r>
              <a:rPr lang="el-GR" dirty="0"/>
              <a:t>Ήδη το </a:t>
            </a:r>
            <a:r>
              <a:rPr lang="en-US" dirty="0"/>
              <a:t>p </a:t>
            </a:r>
            <a:r>
              <a:rPr lang="el-GR" dirty="0"/>
              <a:t>που βρήκαμε μας εξασφαλίζει πως ΔΕΝ υπάρχουν διαφορές, οπότε εκ των υστέρων έλεγχοι ΔΕΝ δίνουν τίποτα παραπάνω!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03154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>
            <a:extLst>
              <a:ext uri="{FF2B5EF4-FFF2-40B4-BE49-F238E27FC236}">
                <a16:creationId xmlns:a16="http://schemas.microsoft.com/office/drawing/2014/main" id="{AC389DC6-2F40-4770-B38F-E16EF74F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Συνοψίζοντας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CBEB6558-316B-4709-A834-A760FCCA2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Όταν έχουμε να συσχετίσουμε μια ΠΟΙΟΤΙΚΗ με μια ΠΟΣΟΤΙΚΗ μεταβλητή, συγκρίνουμε τους μέσους όρους της ΠΟΣΟΤΙΚΗΣ για όλες τις κατηγορίες της ΠΟΙΟΤΙΚΗΣ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Αν είναι δύο κατηγορίες, κάνουμε </a:t>
            </a:r>
            <a:r>
              <a:rPr lang="en-US" dirty="0"/>
              <a:t>t-test, </a:t>
            </a:r>
            <a:r>
              <a:rPr lang="el-GR" dirty="0"/>
              <a:t>αν είναι περισσότερες κάνουμε </a:t>
            </a:r>
            <a:r>
              <a:rPr lang="en-US" dirty="0"/>
              <a:t>ANOVA</a:t>
            </a:r>
            <a:r>
              <a:rPr lang="el-GR" dirty="0"/>
              <a:t>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Συγκρίνουμε το </a:t>
            </a:r>
            <a:r>
              <a:rPr lang="en-US" dirty="0"/>
              <a:t>p (SIG) </a:t>
            </a:r>
            <a:r>
              <a:rPr lang="el-GR" dirty="0"/>
              <a:t>με τον αριθμό 0,05 και βγάζουμε συμπέρασμα για τη ύπαρξη σχέσης (αν </a:t>
            </a:r>
            <a:r>
              <a:rPr lang="en-US" dirty="0"/>
              <a:t>p&lt;0,05) </a:t>
            </a:r>
            <a:r>
              <a:rPr lang="el-GR" dirty="0"/>
              <a:t>ή όχι (αν </a:t>
            </a:r>
            <a:r>
              <a:rPr lang="en-US" dirty="0"/>
              <a:t>p&gt;0,05)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l-GR" dirty="0"/>
              <a:t>Σχέση στην περίπτωση αυτή, είναι η ύπαρξη διαφορετικών μέσων τιμών σε κάθε ομάδα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>
            <a:extLst>
              <a:ext uri="{FF2B5EF4-FFF2-40B4-BE49-F238E27FC236}">
                <a16:creationId xmlns:a16="http://schemas.microsoft.com/office/drawing/2014/main" id="{0966B1B8-1540-4A92-A90B-E7063A56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l-GR" u="sng" dirty="0"/>
              <a:t>Περίπτωση 1</a:t>
            </a:r>
            <a:r>
              <a:rPr lang="el-GR" dirty="0"/>
              <a:t>: Ποιοτική με Ποσοτική</a:t>
            </a:r>
          </a:p>
        </p:txBody>
      </p:sp>
      <p:sp>
        <p:nvSpPr>
          <p:cNvPr id="3" name="2 - Θέση περιεχομένου">
            <a:extLst>
              <a:ext uri="{FF2B5EF4-FFF2-40B4-BE49-F238E27FC236}">
                <a16:creationId xmlns:a16="http://schemas.microsoft.com/office/drawing/2014/main" id="{64375403-B423-4CC1-A762-DF74330F5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altLang="el-GR"/>
              <a:t>Έστω ότι η μία ερώτηση </a:t>
            </a:r>
            <a:r>
              <a:rPr lang="en-US" altLang="el-GR"/>
              <a:t>Q1 </a:t>
            </a:r>
            <a:r>
              <a:rPr lang="el-GR" altLang="el-GR"/>
              <a:t>είναι </a:t>
            </a:r>
            <a:r>
              <a:rPr lang="el-GR" altLang="el-GR" b="1"/>
              <a:t>ποιοτική</a:t>
            </a:r>
            <a:r>
              <a:rPr lang="el-GR" altLang="el-GR"/>
              <a:t> (ονομαστική ή διατάξιμη) και η </a:t>
            </a:r>
            <a:r>
              <a:rPr lang="en-US" altLang="el-GR"/>
              <a:t>Q2 </a:t>
            </a:r>
            <a:r>
              <a:rPr lang="el-GR" altLang="el-GR"/>
              <a:t>είναι </a:t>
            </a:r>
            <a:r>
              <a:rPr lang="el-GR" altLang="el-GR" b="1"/>
              <a:t>ποσοτική</a:t>
            </a:r>
            <a:r>
              <a:rPr lang="en-US" altLang="el-GR" b="1"/>
              <a:t> </a:t>
            </a:r>
            <a:endParaRPr lang="el-GR" altLang="el-GR" b="1"/>
          </a:p>
          <a:p>
            <a:pPr eaLnBrk="1" hangingPunct="1"/>
            <a:r>
              <a:rPr lang="el-GR" altLang="el-GR"/>
              <a:t>Τότε </a:t>
            </a:r>
            <a:r>
              <a:rPr lang="el-GR" altLang="el-GR" b="1"/>
              <a:t>ΣΧΕΣΗ</a:t>
            </a:r>
            <a:r>
              <a:rPr lang="el-GR" altLang="el-GR"/>
              <a:t> μεταξύ των ερωτήσεων, σημαίνει πως οι απαντήσεις στην </a:t>
            </a:r>
            <a:r>
              <a:rPr lang="en-US" altLang="el-GR"/>
              <a:t>Q2, </a:t>
            </a:r>
            <a:r>
              <a:rPr lang="el-GR" altLang="el-GR" u="sng"/>
              <a:t>κατά μέσο όρο</a:t>
            </a:r>
            <a:r>
              <a:rPr lang="el-GR" altLang="el-GR"/>
              <a:t>, είναι διαφορετικές ανάμεσα στις κατηγορίες της </a:t>
            </a:r>
            <a:r>
              <a:rPr lang="en-US" altLang="el-GR"/>
              <a:t>Q1</a:t>
            </a:r>
            <a:endParaRPr lang="el-GR" altLang="el-GR"/>
          </a:p>
          <a:p>
            <a:pPr eaLnBrk="1" hangingPunct="1"/>
            <a:r>
              <a:rPr lang="el-GR" altLang="el-GR"/>
              <a:t>Δηλαδή??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>
            <a:extLst>
              <a:ext uri="{FF2B5EF4-FFF2-40B4-BE49-F238E27FC236}">
                <a16:creationId xmlns:a16="http://schemas.microsoft.com/office/drawing/2014/main" id="{E1EDFFE2-0867-432A-8BBD-D7A4F9471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dirty="0"/>
              <a:t>Ποια είναι η κατάλληλη διαδικασία; </a:t>
            </a:r>
            <a:br>
              <a:rPr lang="el-GR" altLang="el-GR" dirty="0"/>
            </a:br>
            <a:r>
              <a:rPr lang="el-GR" altLang="el-GR" dirty="0"/>
              <a:t>(Περίπτωση 1</a:t>
            </a:r>
            <a:r>
              <a:rPr lang="en-US" altLang="el-GR" dirty="0"/>
              <a:t>- </a:t>
            </a:r>
            <a:r>
              <a:rPr lang="el-GR" altLang="el-GR" dirty="0"/>
              <a:t>ποιοτική με ποσοτική μεταβλητή)</a:t>
            </a:r>
          </a:p>
        </p:txBody>
      </p:sp>
      <p:sp>
        <p:nvSpPr>
          <p:cNvPr id="11267" name="2 - Θέση περιεχομένου">
            <a:extLst>
              <a:ext uri="{FF2B5EF4-FFF2-40B4-BE49-F238E27FC236}">
                <a16:creationId xmlns:a16="http://schemas.microsoft.com/office/drawing/2014/main" id="{8B80252D-B2EC-473F-B08E-54FD4A252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l-GR" dirty="0"/>
              <a:t>Αν έχουμε να εξετάσουμε τη σχέση μια ποσοτικής με μια ποιοτική μεταβλητή, ή κατάλληλη διαδικασία, εξαρτάται από το ΠΟΣΕΣ ΚΑΤΗΓΟΡΙΕΣ έχει η ποιοτική μεταβλητή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Αν έχει μόνο 2 κατηγορίες (π.χ. άνδρας-γυναίκα), χρησιμοποιούμε </a:t>
            </a:r>
            <a:r>
              <a:rPr lang="en-US" b="1" dirty="0"/>
              <a:t>t-TEST</a:t>
            </a:r>
            <a:r>
              <a:rPr lang="el-GR" b="1" dirty="0"/>
              <a:t> </a:t>
            </a:r>
            <a:endParaRPr lang="en-US" b="1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el-GR" dirty="0"/>
              <a:t>Αν έχει από 3 κατηγορίες και πάνω, χρησιμοποιούμε </a:t>
            </a:r>
            <a:r>
              <a:rPr lang="en-US" b="1" dirty="0"/>
              <a:t>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E10DCB-01A2-4D2E-8A65-EC89A0572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5651C0-7F69-4B19-91E7-96B032FC2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κατηγορική μεταβλητή (ποιοτική μεταβλητή), με περισσότερες από 2 κατηγορίες </a:t>
            </a:r>
          </a:p>
          <a:p>
            <a:pPr marL="0" indent="0">
              <a:buNone/>
            </a:pPr>
            <a:r>
              <a:rPr lang="el-GR" dirty="0"/>
              <a:t>Π.χ. με 4 κατηγορίες:</a:t>
            </a:r>
          </a:p>
          <a:p>
            <a:r>
              <a:rPr lang="el-GR" dirty="0"/>
              <a:t>περιοχές κατοικίας – Αθήνα, Πάτρα, Ηράκλειο, Λάρισα</a:t>
            </a:r>
          </a:p>
          <a:p>
            <a:r>
              <a:rPr lang="el-GR" dirty="0"/>
              <a:t>ηλικιακές ομάδες – Α=μικρότεροι από 21 ετών, Β=από 22 μέχρι 40 ετών, Γ=από 41 μέχρι 60 ετών και Δ= από 61 ετών και πάνω</a:t>
            </a:r>
          </a:p>
          <a:p>
            <a:endParaRPr lang="el-GR" dirty="0"/>
          </a:p>
          <a:p>
            <a:r>
              <a:rPr lang="el-GR" dirty="0"/>
              <a:t>Η ακόμα – Μορφωτικό Επίπεδο (Δημοτικό, Γυμνάσιο, Λύκειο, Πανεπιστήμιο, Μεταπτυχιακά) – αυτή έχει 5 κατηγορίες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600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Θέση περιεχομένου 2">
            <a:extLst>
              <a:ext uri="{FF2B5EF4-FFF2-40B4-BE49-F238E27FC236}">
                <a16:creationId xmlns:a16="http://schemas.microsoft.com/office/drawing/2014/main" id="{F7AF3E87-D66D-412E-B033-B0F4F5EB3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1926" y="309563"/>
            <a:ext cx="8229600" cy="1839998"/>
          </a:xfrm>
        </p:spPr>
        <p:txBody>
          <a:bodyPr/>
          <a:lstStyle/>
          <a:p>
            <a:pPr marL="0" indent="0">
              <a:buNone/>
            </a:pPr>
            <a:r>
              <a:rPr lang="el-GR" altLang="el-GR" dirty="0"/>
              <a:t>Αν η ποιοτική ερώτηση αν έχει 4 δυνατές απαντήσεις, χωρίζει το δείγμα μας σε ομάδες Α, Β, Γ, Δ – οπότε με το σχήμα παρακάτω είναι σαν να έχουμε 4 δείγματα, στα οποία μετρήσαμε την ποσοτική μεταβλητή</a:t>
            </a:r>
          </a:p>
          <a:p>
            <a:pPr marL="0" indent="0">
              <a:buNone/>
            </a:pPr>
            <a:endParaRPr lang="el-GR" alt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0B7119-09AA-47D1-9404-65D2220F1C85}"/>
              </a:ext>
            </a:extLst>
          </p:cNvPr>
          <p:cNvSpPr txBox="1"/>
          <p:nvPr/>
        </p:nvSpPr>
        <p:spPr>
          <a:xfrm>
            <a:off x="915176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Α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CBCF59F5-E6F0-481F-9933-6EDAA2600F16}"/>
              </a:ext>
            </a:extLst>
          </p:cNvPr>
          <p:cNvCxnSpPr/>
          <p:nvPr/>
        </p:nvCxnSpPr>
        <p:spPr>
          <a:xfrm>
            <a:off x="1563149" y="286639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TextBox 6">
            <a:extLst>
              <a:ext uri="{FF2B5EF4-FFF2-40B4-BE49-F238E27FC236}">
                <a16:creationId xmlns:a16="http://schemas.microsoft.com/office/drawing/2014/main" id="{9E2FA751-6168-46D9-9196-CEEAB852E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5957" y="3321046"/>
            <a:ext cx="368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Χ2,…..Χ</a:t>
            </a:r>
            <a:r>
              <a:rPr lang="en-US" altLang="el-GR" sz="1800" dirty="0">
                <a:latin typeface="Arial" panose="020B0604020202020204" pitchFamily="34" charset="0"/>
              </a:rPr>
              <a:t>n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6CC399-6B1E-4026-BBC0-27DC82B9562A}"/>
              </a:ext>
            </a:extLst>
          </p:cNvPr>
          <p:cNvSpPr txBox="1"/>
          <p:nvPr/>
        </p:nvSpPr>
        <p:spPr>
          <a:xfrm>
            <a:off x="3950005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Β</a:t>
            </a:r>
          </a:p>
        </p:txBody>
      </p:sp>
      <p:cxnSp>
        <p:nvCxnSpPr>
          <p:cNvPr id="9" name="Ευθύγραμμο βέλος σύνδεσης 8">
            <a:extLst>
              <a:ext uri="{FF2B5EF4-FFF2-40B4-BE49-F238E27FC236}">
                <a16:creationId xmlns:a16="http://schemas.microsoft.com/office/drawing/2014/main" id="{24FBF6EB-47F2-45F9-9D1B-07FFD5905B27}"/>
              </a:ext>
            </a:extLst>
          </p:cNvPr>
          <p:cNvCxnSpPr/>
          <p:nvPr/>
        </p:nvCxnSpPr>
        <p:spPr>
          <a:xfrm>
            <a:off x="4598226" y="286775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9">
            <a:extLst>
              <a:ext uri="{FF2B5EF4-FFF2-40B4-BE49-F238E27FC236}">
                <a16:creationId xmlns:a16="http://schemas.microsoft.com/office/drawing/2014/main" id="{EDE96C2D-EBC3-4B8F-8ECE-D7C5525CA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9439" y="3324959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 err="1">
                <a:latin typeface="Arial" panose="020B0604020202020204" pitchFamily="34" charset="0"/>
              </a:rPr>
              <a:t>Xm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11" name="Ευθύγραμμο βέλος σύνδεσης 10">
            <a:extLst>
              <a:ext uri="{FF2B5EF4-FFF2-40B4-BE49-F238E27FC236}">
                <a16:creationId xmlns:a16="http://schemas.microsoft.com/office/drawing/2014/main" id="{B074B4BF-7C02-470B-931B-FB3C1A0DD78E}"/>
              </a:ext>
            </a:extLst>
          </p:cNvPr>
          <p:cNvCxnSpPr/>
          <p:nvPr/>
        </p:nvCxnSpPr>
        <p:spPr>
          <a:xfrm>
            <a:off x="1550449" y="4080838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180095C7-D7F0-4372-893A-DCD6C3DC9C5C}"/>
              </a:ext>
            </a:extLst>
          </p:cNvPr>
          <p:cNvCxnSpPr/>
          <p:nvPr/>
        </p:nvCxnSpPr>
        <p:spPr>
          <a:xfrm>
            <a:off x="4598226" y="4018685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5" name="TextBox 12">
            <a:extLst>
              <a:ext uri="{FF2B5EF4-FFF2-40B4-BE49-F238E27FC236}">
                <a16:creationId xmlns:a16="http://schemas.microsoft.com/office/drawing/2014/main" id="{75C37A4E-053D-4346-BCF4-3D0520925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50" y="4615824"/>
            <a:ext cx="27955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Μέση τιμή για το δείγμα Α</a:t>
            </a:r>
          </a:p>
        </p:txBody>
      </p:sp>
      <p:sp>
        <p:nvSpPr>
          <p:cNvPr id="6156" name="TextBox 13">
            <a:extLst>
              <a:ext uri="{FF2B5EF4-FFF2-40B4-BE49-F238E27FC236}">
                <a16:creationId xmlns:a16="http://schemas.microsoft.com/office/drawing/2014/main" id="{98EEE5AC-8C71-44F6-BE4D-118E42DAA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5701" y="4615597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Μέση τιμή για το δείγμα Β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69A47C-CC5E-4F68-8184-99F9C8A8148B}"/>
              </a:ext>
            </a:extLst>
          </p:cNvPr>
          <p:cNvSpPr txBox="1"/>
          <p:nvPr/>
        </p:nvSpPr>
        <p:spPr>
          <a:xfrm>
            <a:off x="2077797" y="5324301"/>
            <a:ext cx="50405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dirty="0">
                <a:highlight>
                  <a:srgbClr val="FFFF00"/>
                </a:highlight>
              </a:rPr>
              <a:t>ΣΥΓΚΡΙΣΗ – ΕΙΝΑΙ ΙΣΕΣ ΟΙ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l-GR" b="1" dirty="0">
                <a:highlight>
                  <a:srgbClr val="FFFF00"/>
                </a:highlight>
              </a:rPr>
              <a:t>ΤΕΣΣΕΡΙΣ</a:t>
            </a:r>
            <a:r>
              <a:rPr lang="el-GR" dirty="0">
                <a:highlight>
                  <a:srgbClr val="FFFF00"/>
                </a:highlight>
              </a:rPr>
              <a:t> ΜΕΣΕΣ ΤΙΜΕΣ;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87522FD-50D3-4352-ABBC-51344F0CE986}"/>
              </a:ext>
            </a:extLst>
          </p:cNvPr>
          <p:cNvSpPr txBox="1"/>
          <p:nvPr/>
        </p:nvSpPr>
        <p:spPr>
          <a:xfrm>
            <a:off x="6841520" y="2485245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Γ</a:t>
            </a:r>
          </a:p>
        </p:txBody>
      </p: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6008C5D8-00EB-4809-B5E0-0166E8D86E80}"/>
              </a:ext>
            </a:extLst>
          </p:cNvPr>
          <p:cNvCxnSpPr/>
          <p:nvPr/>
        </p:nvCxnSpPr>
        <p:spPr>
          <a:xfrm>
            <a:off x="7409499" y="2808551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9">
            <a:extLst>
              <a:ext uri="{FF2B5EF4-FFF2-40B4-BE49-F238E27FC236}">
                <a16:creationId xmlns:a16="http://schemas.microsoft.com/office/drawing/2014/main" id="{2D29D54D-9AA0-4399-BD25-2EECD1581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6889" y="3350353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>
                <a:latin typeface="Arial" panose="020B0604020202020204" pitchFamily="34" charset="0"/>
              </a:rPr>
              <a:t>Xi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7D94A1A0-29C7-4780-B423-5A78E11430A1}"/>
              </a:ext>
            </a:extLst>
          </p:cNvPr>
          <p:cNvCxnSpPr/>
          <p:nvPr/>
        </p:nvCxnSpPr>
        <p:spPr>
          <a:xfrm>
            <a:off x="7281908" y="4018685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3">
            <a:extLst>
              <a:ext uri="{FF2B5EF4-FFF2-40B4-BE49-F238E27FC236}">
                <a16:creationId xmlns:a16="http://schemas.microsoft.com/office/drawing/2014/main" id="{619AA70E-9CC4-4AE6-9D9E-1DCA70061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216" y="4661623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Μέση τιμή για το δείγμα Γ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0071EB-0A35-4F4B-B33A-880468C6E35F}"/>
              </a:ext>
            </a:extLst>
          </p:cNvPr>
          <p:cNvSpPr txBox="1"/>
          <p:nvPr/>
        </p:nvSpPr>
        <p:spPr>
          <a:xfrm>
            <a:off x="9964744" y="2439219"/>
            <a:ext cx="129614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l-GR" dirty="0">
                <a:highlight>
                  <a:srgbClr val="00FFFF"/>
                </a:highlight>
              </a:rPr>
              <a:t>Δείγμα Δ</a:t>
            </a:r>
          </a:p>
        </p:txBody>
      </p:sp>
      <p:cxnSp>
        <p:nvCxnSpPr>
          <p:cNvPr id="23" name="Ευθύγραμμο βέλος σύνδεσης 22">
            <a:extLst>
              <a:ext uri="{FF2B5EF4-FFF2-40B4-BE49-F238E27FC236}">
                <a16:creationId xmlns:a16="http://schemas.microsoft.com/office/drawing/2014/main" id="{8A0615C0-757F-4BEE-A75C-9391970F603D}"/>
              </a:ext>
            </a:extLst>
          </p:cNvPr>
          <p:cNvCxnSpPr/>
          <p:nvPr/>
        </p:nvCxnSpPr>
        <p:spPr>
          <a:xfrm>
            <a:off x="10612965" y="2867759"/>
            <a:ext cx="0" cy="350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9">
            <a:extLst>
              <a:ext uri="{FF2B5EF4-FFF2-40B4-BE49-F238E27FC236}">
                <a16:creationId xmlns:a16="http://schemas.microsoft.com/office/drawing/2014/main" id="{8811838A-E4A7-4E9E-96B7-7C5D21F70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4178" y="3324959"/>
            <a:ext cx="3683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l-GR" altLang="el-GR" sz="1800" dirty="0">
                <a:latin typeface="Arial" panose="020B0604020202020204" pitchFamily="34" charset="0"/>
              </a:rPr>
              <a:t>Μετρήσεις για την ποσοτική μεταβλητή Χ1, Χ2,….</a:t>
            </a:r>
            <a:r>
              <a:rPr lang="en-US" altLang="el-GR" sz="1800" dirty="0" err="1">
                <a:latin typeface="Arial" panose="020B0604020202020204" pitchFamily="34" charset="0"/>
              </a:rPr>
              <a:t>Xj</a:t>
            </a:r>
            <a:endParaRPr lang="el-GR" altLang="el-GR" sz="1800" dirty="0">
              <a:latin typeface="Arial" panose="020B0604020202020204" pitchFamily="34" charset="0"/>
            </a:endParaRPr>
          </a:p>
        </p:txBody>
      </p:sp>
      <p:cxnSp>
        <p:nvCxnSpPr>
          <p:cNvPr id="25" name="Ευθύγραμμο βέλος σύνδεσης 24">
            <a:extLst>
              <a:ext uri="{FF2B5EF4-FFF2-40B4-BE49-F238E27FC236}">
                <a16:creationId xmlns:a16="http://schemas.microsoft.com/office/drawing/2014/main" id="{5FEE2073-73E0-4372-9B3E-E6B770246357}"/>
              </a:ext>
            </a:extLst>
          </p:cNvPr>
          <p:cNvCxnSpPr/>
          <p:nvPr/>
        </p:nvCxnSpPr>
        <p:spPr>
          <a:xfrm>
            <a:off x="10612965" y="4082198"/>
            <a:ext cx="0" cy="3508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13">
            <a:extLst>
              <a:ext uri="{FF2B5EF4-FFF2-40B4-BE49-F238E27FC236}">
                <a16:creationId xmlns:a16="http://schemas.microsoft.com/office/drawing/2014/main" id="{4AC66523-0021-4CF2-A516-675C72CA5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0440" y="4615597"/>
            <a:ext cx="2795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l-GR" altLang="el-GR" sz="1800">
                <a:latin typeface="Arial" panose="020B0604020202020204" pitchFamily="34" charset="0"/>
              </a:rPr>
              <a:t>Μέση τιμή για το δείγμα 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6149" grpId="0"/>
      <p:bldP spid="6152" grpId="0"/>
      <p:bldP spid="6155" grpId="0"/>
      <p:bldP spid="6156" grpId="0"/>
      <p:bldP spid="19" grpId="0"/>
      <p:bldP spid="21" grpId="0"/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1E7D60-0A24-4D8C-A56B-1CA4757BA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επιλογή που έχουμε (…όχι καλή !!)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46FECD-4B0C-4A92-A6DD-360EEBF7C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10515600" cy="46352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Να συγκρίνουμε τις 4 κατηγορίες ανά δύο με </a:t>
            </a:r>
            <a:r>
              <a:rPr lang="en-US" b="1" dirty="0">
                <a:solidFill>
                  <a:srgbClr val="FF0000"/>
                </a:solidFill>
              </a:rPr>
              <a:t>t-test</a:t>
            </a:r>
            <a:endParaRPr lang="el-GR" b="1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Β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Β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Γ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Γ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Α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Α και Δ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Β με την Γ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Β και Γ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Β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Β και Δ</a:t>
            </a:r>
          </a:p>
          <a:p>
            <a:pPr marL="457200" indent="-457200">
              <a:buFont typeface="+mj-lt"/>
              <a:buAutoNum type="arabicPeriod"/>
            </a:pPr>
            <a:r>
              <a:rPr lang="el-GR" sz="2400" dirty="0"/>
              <a:t>Δηλαδή συγκρίνω την Γ με την Δ ---- Βρίσκω τιμή </a:t>
            </a:r>
            <a:r>
              <a:rPr lang="en-US" sz="2400" dirty="0"/>
              <a:t>p</a:t>
            </a:r>
            <a:r>
              <a:rPr lang="el-GR" sz="2400" dirty="0"/>
              <a:t> --- και αν </a:t>
            </a:r>
            <a:r>
              <a:rPr lang="en-US" sz="2400" dirty="0"/>
              <a:t>p&lt;0,05 </a:t>
            </a:r>
            <a:r>
              <a:rPr lang="el-GR" sz="2400" dirty="0"/>
              <a:t>αποφασίζω ότι είναι σημαντική η διαφορά των Γ και Δ</a:t>
            </a:r>
          </a:p>
          <a:p>
            <a:endParaRPr lang="el-GR" sz="2400" dirty="0"/>
          </a:p>
          <a:p>
            <a:endParaRPr lang="el-GR" sz="2400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07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503254-ABCB-4688-8D43-F97573089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 έχουμε 3 ομάδες για σύγκριση, χρειαζόμαστε 3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4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6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5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10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r>
              <a:rPr lang="el-GR" dirty="0"/>
              <a:t>Αν έχουμε </a:t>
            </a:r>
            <a:r>
              <a:rPr lang="en-US" dirty="0"/>
              <a:t>6</a:t>
            </a:r>
            <a:r>
              <a:rPr lang="el-GR" dirty="0"/>
              <a:t> ομάδες για σύγκριση, χρειαζόμαστε </a:t>
            </a:r>
            <a:r>
              <a:rPr lang="en-US" dirty="0"/>
              <a:t>15</a:t>
            </a:r>
            <a:r>
              <a:rPr lang="el-GR" dirty="0"/>
              <a:t> </a:t>
            </a:r>
            <a:r>
              <a:rPr lang="en-US" dirty="0"/>
              <a:t>t-tests</a:t>
            </a:r>
          </a:p>
          <a:p>
            <a:pPr marL="0" indent="0">
              <a:buNone/>
            </a:pPr>
            <a:r>
              <a:rPr lang="en-US" dirty="0"/>
              <a:t>....</a:t>
            </a:r>
          </a:p>
          <a:p>
            <a:pPr marL="0" indent="0">
              <a:buNone/>
            </a:pPr>
            <a:r>
              <a:rPr lang="el-GR" dirty="0"/>
              <a:t>Το στατιστικό μας σφάλμα αυξάνεται υπερβολικά όταν κάνουμε πολλά τεστ. Οι τιμές </a:t>
            </a:r>
            <a:r>
              <a:rPr lang="en-US" dirty="0"/>
              <a:t>p </a:t>
            </a:r>
            <a:r>
              <a:rPr lang="el-GR" dirty="0"/>
              <a:t>που θα βρούμε περιέχουν μεγάλο ρίσκο να είναι μικρότερες από το 5% λόγω λάθους!</a:t>
            </a:r>
          </a:p>
          <a:p>
            <a:pPr marL="0" indent="0">
              <a:buNone/>
            </a:pPr>
            <a:r>
              <a:rPr lang="el-GR" dirty="0"/>
              <a:t>Οπότε;;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949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3540A3-F97E-41A8-8AB3-86CAC91BA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Ανάλυση Διακύμανσης (</a:t>
            </a:r>
            <a:r>
              <a:rPr lang="en-US" dirty="0"/>
              <a:t>ANOVA)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397F23-AE68-43B4-AD7A-C05D3281A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Χρησιμοποιούμε την μέθοδο «Ανάλυση Διακύμανσης» και παίρνουμε ως αποτέλεσμα ΜΙΑ μόνο τιμή </a:t>
            </a:r>
            <a:r>
              <a:rPr lang="en-US" dirty="0"/>
              <a:t>p</a:t>
            </a:r>
            <a:r>
              <a:rPr lang="el-GR" dirty="0"/>
              <a:t>, την οποία χρησιμοποιούμε να απαντήσουμε στο ερώτημα: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>
                <a:highlight>
                  <a:srgbClr val="FFFF00"/>
                </a:highlight>
              </a:rPr>
              <a:t>«Υπάρχουν πράγματι διαφορές ανάμεσα σε κάποιες μέσες τιμές από τις ομάδες που χρησιμοποιήσαμε;» </a:t>
            </a:r>
            <a:r>
              <a:rPr lang="el-GR" dirty="0"/>
              <a:t>  </a:t>
            </a:r>
            <a:r>
              <a:rPr lang="el-GR" b="1" dirty="0">
                <a:solidFill>
                  <a:srgbClr val="FF0000"/>
                </a:solidFill>
              </a:rPr>
              <a:t>(</a:t>
            </a:r>
            <a:r>
              <a:rPr lang="en-US" b="1" dirty="0">
                <a:solidFill>
                  <a:srgbClr val="FF0000"/>
                </a:solidFill>
              </a:rPr>
              <a:t>p&lt;0,05)</a:t>
            </a:r>
            <a:endParaRPr lang="el-G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l-GR" dirty="0"/>
              <a:t>ή αντίθετα</a:t>
            </a:r>
          </a:p>
          <a:p>
            <a:pPr marL="0" indent="0">
              <a:buNone/>
            </a:pPr>
            <a:r>
              <a:rPr lang="el-GR" dirty="0">
                <a:highlight>
                  <a:srgbClr val="FFFF00"/>
                </a:highlight>
              </a:rPr>
              <a:t>«Οι διαφορές που βρήκαμε είναι τυχαίες συνεπώς στους πληθυσμούς οι μέσες τιμές των ομάδων είναι ίσες;» </a:t>
            </a:r>
            <a:r>
              <a:rPr lang="en-US" b="1" dirty="0">
                <a:solidFill>
                  <a:srgbClr val="FF0000"/>
                </a:solidFill>
              </a:rPr>
              <a:t>(p&gt;0,05)</a:t>
            </a:r>
            <a:endParaRPr lang="el-G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296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1578</Words>
  <Application>Microsoft Office PowerPoint</Application>
  <PresentationFormat>Ευρεία οθόνη</PresentationFormat>
  <Paragraphs>183</Paragraphs>
  <Slides>22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Θέμα του Office</vt:lpstr>
      <vt:lpstr>Ανάλυση Διακύμανσης</vt:lpstr>
      <vt:lpstr>Παρουσίαση του PowerPoint</vt:lpstr>
      <vt:lpstr>Περίπτωση 1: Ποιοτική με Ποσοτική</vt:lpstr>
      <vt:lpstr>Ποια είναι η κατάλληλη διαδικασία;  (Περίπτωση 1- ποιοτική με ποσοτική μεταβλητή)</vt:lpstr>
      <vt:lpstr>Παραδείγματα</vt:lpstr>
      <vt:lpstr>Παρουσίαση του PowerPoint</vt:lpstr>
      <vt:lpstr>Μια επιλογή που έχουμε (…όχι καλή !!)</vt:lpstr>
      <vt:lpstr>Παρουσίαση του PowerPoint</vt:lpstr>
      <vt:lpstr>Ανάλυση Διακύμανσης (ANOVA)</vt:lpstr>
      <vt:lpstr>Παράδειγμα </vt:lpstr>
      <vt:lpstr>Παράδειγμα Γ – Συμπεράσματα</vt:lpstr>
      <vt:lpstr>Πώς βρίσκεται το p;</vt:lpstr>
      <vt:lpstr>F κατανομή</vt:lpstr>
      <vt:lpstr>Παρουσίαση του PowerPoint</vt:lpstr>
      <vt:lpstr>Πως μπορούμε να βγάλουμε μεγάλο F (δηλαδή μικρό p);</vt:lpstr>
      <vt:lpstr>ANOVA – συνέχεια….</vt:lpstr>
      <vt:lpstr>Παρουσίαση του PowerPoint</vt:lpstr>
      <vt:lpstr>Εκ των υστέρων έλεγχοι στην ANOVA</vt:lpstr>
      <vt:lpstr>Έλεγχος Τukey - συμπέρασμα</vt:lpstr>
      <vt:lpstr>Παράδειγμα 2</vt:lpstr>
      <vt:lpstr>Συμπέρασμα</vt:lpstr>
      <vt:lpstr>Συνοψίζοντας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Ανάλυση Διακύμανσης</dc:title>
  <dc:creator>Markakis Georgios</dc:creator>
  <cp:lastModifiedBy>Markakis Georgios</cp:lastModifiedBy>
  <cp:revision>19</cp:revision>
  <dcterms:created xsi:type="dcterms:W3CDTF">2020-04-27T08:04:04Z</dcterms:created>
  <dcterms:modified xsi:type="dcterms:W3CDTF">2021-04-14T09:58:09Z</dcterms:modified>
</cp:coreProperties>
</file>