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73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2358-F8D7-4FA4-A6DB-DAC0BFDEF9AC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B84-8B96-475E-A84C-B899CA5E5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0659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2358-F8D7-4FA4-A6DB-DAC0BFDEF9AC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B84-8B96-475E-A84C-B899CA5E5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34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2358-F8D7-4FA4-A6DB-DAC0BFDEF9AC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B84-8B96-475E-A84C-B899CA5E5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096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2358-F8D7-4FA4-A6DB-DAC0BFDEF9AC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B84-8B96-475E-A84C-B899CA5E5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9364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2358-F8D7-4FA4-A6DB-DAC0BFDEF9AC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B84-8B96-475E-A84C-B899CA5E5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073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2358-F8D7-4FA4-A6DB-DAC0BFDEF9AC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B84-8B96-475E-A84C-B899CA5E5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618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2358-F8D7-4FA4-A6DB-DAC0BFDEF9AC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B84-8B96-475E-A84C-B899CA5E5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345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2358-F8D7-4FA4-A6DB-DAC0BFDEF9AC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B84-8B96-475E-A84C-B899CA5E5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113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2358-F8D7-4FA4-A6DB-DAC0BFDEF9AC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B84-8B96-475E-A84C-B899CA5E5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214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2358-F8D7-4FA4-A6DB-DAC0BFDEF9AC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B84-8B96-475E-A84C-B899CA5E5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5381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2358-F8D7-4FA4-A6DB-DAC0BFDEF9AC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B84-8B96-475E-A84C-B899CA5E5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810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42358-F8D7-4FA4-A6DB-DAC0BFDEF9AC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1BB84-8B96-475E-A84C-B899CA5E5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521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51520" y="980729"/>
            <a:ext cx="8568952" cy="2448271"/>
          </a:xfrm>
        </p:spPr>
        <p:txBody>
          <a:bodyPr/>
          <a:lstStyle/>
          <a:p>
            <a:r>
              <a:rPr lang="el-GR" dirty="0" smtClean="0">
                <a:effectLst/>
              </a:rPr>
              <a:t>Ισοζύγιο Ηλεκτρολυτών και Ύδατος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4221088"/>
            <a:ext cx="6400800" cy="1728192"/>
          </a:xfrm>
        </p:spPr>
        <p:txBody>
          <a:bodyPr>
            <a:normAutofit lnSpcReduction="10000"/>
          </a:bodyPr>
          <a:lstStyle/>
          <a:p>
            <a:r>
              <a:rPr lang="el-GR" b="1" dirty="0" err="1" smtClean="0"/>
              <a:t>Δροσίτης</a:t>
            </a:r>
            <a:r>
              <a:rPr lang="el-GR" b="1" dirty="0" smtClean="0"/>
              <a:t> Ιωάννης</a:t>
            </a:r>
          </a:p>
          <a:p>
            <a:r>
              <a:rPr lang="el-GR" dirty="0" smtClean="0"/>
              <a:t>Β Εξάμηνο Φυσιολογία</a:t>
            </a:r>
          </a:p>
          <a:p>
            <a:r>
              <a:rPr lang="el-GR" dirty="0" smtClean="0"/>
              <a:t>ΕΛ.ΜΕ.ΠΑ.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0519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7993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i="1" dirty="0"/>
              <a:t>Διαταραχές Ισοζυγίου </a:t>
            </a:r>
            <a:r>
              <a:rPr lang="el-GR" i="1" dirty="0" smtClean="0"/>
              <a:t>Καλίου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5069160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Το </a:t>
            </a:r>
            <a:r>
              <a:rPr lang="el-GR" dirty="0"/>
              <a:t>Κ+ είναι το βασικό κατιόν στον ενδοκυττάριο χώρο</a:t>
            </a:r>
            <a:r>
              <a:rPr lang="el-GR" dirty="0" smtClean="0"/>
              <a:t>:         Το </a:t>
            </a:r>
            <a:r>
              <a:rPr lang="el-GR" dirty="0"/>
              <a:t>95-98% του συνολικού Κ+ του </a:t>
            </a:r>
            <a:r>
              <a:rPr lang="el-GR" dirty="0" smtClean="0"/>
              <a:t>οργανισμού βρίσκεται </a:t>
            </a:r>
            <a:r>
              <a:rPr lang="el-GR" dirty="0"/>
              <a:t>μέσα στα κύτταρα.</a:t>
            </a:r>
          </a:p>
          <a:p>
            <a:endParaRPr lang="el-GR" dirty="0"/>
          </a:p>
          <a:p>
            <a:r>
              <a:rPr lang="el-GR" dirty="0" smtClean="0"/>
              <a:t>Το </a:t>
            </a:r>
            <a:r>
              <a:rPr lang="el-GR" dirty="0"/>
              <a:t>ενδοκυττάριο Κ+ διατηρείται σε </a:t>
            </a:r>
            <a:r>
              <a:rPr lang="el-GR" dirty="0" smtClean="0"/>
              <a:t>αυξημένη ενδοκυττάρια </a:t>
            </a:r>
            <a:r>
              <a:rPr lang="el-GR" dirty="0"/>
              <a:t>συγκέντρωση χάρη στη </a:t>
            </a:r>
            <a:r>
              <a:rPr lang="el-GR" dirty="0" smtClean="0"/>
              <a:t>δράση ειδικής </a:t>
            </a:r>
            <a:r>
              <a:rPr lang="el-GR" dirty="0"/>
              <a:t>αντλίας </a:t>
            </a:r>
            <a:r>
              <a:rPr lang="el-GR" dirty="0" smtClean="0"/>
              <a:t>                 (</a:t>
            </a:r>
            <a:r>
              <a:rPr lang="el-GR" dirty="0"/>
              <a:t>3</a:t>
            </a:r>
            <a:r>
              <a:rPr lang="en-US" dirty="0"/>
              <a:t>Na-2K-AT</a:t>
            </a:r>
            <a:r>
              <a:rPr lang="el-GR" dirty="0"/>
              <a:t>Ρ-</a:t>
            </a:r>
            <a:r>
              <a:rPr lang="el-GR" dirty="0" err="1"/>
              <a:t>άση</a:t>
            </a:r>
            <a:r>
              <a:rPr lang="el-GR" dirty="0" smtClean="0"/>
              <a:t>).</a:t>
            </a:r>
          </a:p>
          <a:p>
            <a:pPr marL="137160" indent="0">
              <a:buNone/>
            </a:pPr>
            <a:endParaRPr lang="el-GR" dirty="0"/>
          </a:p>
          <a:p>
            <a:r>
              <a:rPr lang="el-GR" dirty="0" smtClean="0"/>
              <a:t>Το </a:t>
            </a:r>
            <a:r>
              <a:rPr lang="el-GR" dirty="0"/>
              <a:t>80% της αποβολής του Κ+ συμβαίνει μέσω </a:t>
            </a:r>
            <a:r>
              <a:rPr lang="el-GR" dirty="0" smtClean="0"/>
              <a:t>των νεφρών </a:t>
            </a:r>
            <a:r>
              <a:rPr lang="el-GR" dirty="0"/>
              <a:t>(με τα ούρα), ενώ το υπόλοιπο αποβάλλεται </a:t>
            </a:r>
            <a:r>
              <a:rPr lang="el-GR" dirty="0" smtClean="0"/>
              <a:t>με τα </a:t>
            </a:r>
            <a:r>
              <a:rPr lang="el-GR" dirty="0"/>
              <a:t>κόπρανα και τον ιδρώτα</a:t>
            </a:r>
            <a:r>
              <a:rPr lang="el-GR" dirty="0" smtClean="0"/>
              <a:t>.</a:t>
            </a:r>
          </a:p>
          <a:p>
            <a:pPr marL="137160" indent="0">
              <a:buNone/>
            </a:pPr>
            <a:endParaRPr lang="el-GR" dirty="0" smtClean="0"/>
          </a:p>
          <a:p>
            <a:r>
              <a:rPr lang="el-GR" dirty="0"/>
              <a:t>Συγκέντρωση Κ+ </a:t>
            </a:r>
            <a:r>
              <a:rPr lang="el-GR" dirty="0" smtClean="0"/>
              <a:t>ορού</a:t>
            </a:r>
            <a:r>
              <a:rPr lang="en-US" dirty="0" smtClean="0"/>
              <a:t>: </a:t>
            </a:r>
            <a:r>
              <a:rPr lang="el-GR" dirty="0" smtClean="0"/>
              <a:t>Φ.Τ. &gt; 3,5  &lt; 5,5 </a:t>
            </a:r>
            <a:r>
              <a:rPr lang="el-GR" dirty="0" err="1" smtClean="0"/>
              <a:t>mEq</a:t>
            </a:r>
            <a:r>
              <a:rPr lang="el-GR" dirty="0" smtClean="0"/>
              <a:t>/L</a:t>
            </a:r>
          </a:p>
        </p:txBody>
      </p:sp>
    </p:spTree>
    <p:extLst>
      <p:ext uri="{BB962C8B-B14F-4D97-AF65-F5344CB8AC3E}">
        <p14:creationId xmlns:p14="http://schemas.microsoft.com/office/powerpoint/2010/main" val="241028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Κλινική εικόνα διαταραχών Κ</a:t>
            </a:r>
            <a:r>
              <a:rPr lang="el-GR" dirty="0" smtClean="0">
                <a:effectLst/>
              </a:rPr>
              <a:t>+</a:t>
            </a:r>
            <a:endParaRPr lang="el-GR" dirty="0">
              <a:effectLst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5256584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Κ</a:t>
            </a:r>
            <a:r>
              <a:rPr lang="el-GR" dirty="0" smtClean="0"/>
              <a:t>όπωση, μυϊκή αδυναμία</a:t>
            </a:r>
          </a:p>
          <a:p>
            <a:r>
              <a:rPr lang="el-GR" dirty="0" smtClean="0"/>
              <a:t>Διαταραχές επιπέδου συνείδησης 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r>
              <a:rPr lang="el-GR" dirty="0" smtClean="0"/>
              <a:t>Η </a:t>
            </a:r>
            <a:r>
              <a:rPr lang="el-GR" dirty="0" err="1"/>
              <a:t>υποκαλιαιμία</a:t>
            </a:r>
            <a:r>
              <a:rPr lang="el-GR" dirty="0"/>
              <a:t> διαταράσσει την </a:t>
            </a:r>
            <a:r>
              <a:rPr lang="el-GR" dirty="0" smtClean="0"/>
              <a:t>καρδιακή αγωγιμότητα</a:t>
            </a:r>
            <a:r>
              <a:rPr lang="el-GR" dirty="0"/>
              <a:t>, με </a:t>
            </a:r>
            <a:r>
              <a:rPr lang="el-GR" dirty="0" smtClean="0"/>
              <a:t>αποτέλεσμα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err="1"/>
              <a:t>Ε</a:t>
            </a:r>
            <a:r>
              <a:rPr lang="el-GR" dirty="0" err="1" smtClean="0"/>
              <a:t>πιπέδωση</a:t>
            </a:r>
            <a:r>
              <a:rPr lang="el-GR" dirty="0" smtClean="0"/>
              <a:t> των </a:t>
            </a:r>
            <a:r>
              <a:rPr lang="el-GR" dirty="0"/>
              <a:t>επαρμάτων </a:t>
            </a:r>
            <a:r>
              <a:rPr lang="el-GR" dirty="0" smtClean="0"/>
              <a:t>Τ, εμφάνιση </a:t>
            </a:r>
            <a:r>
              <a:rPr lang="el-GR" dirty="0"/>
              <a:t>κυμάτων </a:t>
            </a:r>
            <a:r>
              <a:rPr lang="el-GR" dirty="0" smtClean="0"/>
              <a:t>U</a:t>
            </a:r>
          </a:p>
          <a:p>
            <a:r>
              <a:rPr lang="el-GR" dirty="0" smtClean="0">
                <a:solidFill>
                  <a:srgbClr val="FF0000"/>
                </a:solidFill>
              </a:rPr>
              <a:t>Αρρυθμιών</a:t>
            </a:r>
            <a:r>
              <a:rPr lang="el-GR" dirty="0" smtClean="0"/>
              <a:t> (</a:t>
            </a:r>
            <a:r>
              <a:rPr lang="el-GR" dirty="0" err="1" smtClean="0"/>
              <a:t>κολπ</a:t>
            </a:r>
            <a:r>
              <a:rPr lang="el-GR" dirty="0" smtClean="0"/>
              <a:t>. ταχυκαρδία, κοιλιακή</a:t>
            </a:r>
            <a:r>
              <a:rPr lang="el-GR" dirty="0"/>
              <a:t> </a:t>
            </a:r>
            <a:r>
              <a:rPr lang="el-GR" dirty="0" smtClean="0"/>
              <a:t>μαρμαρυγή)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r>
              <a:rPr lang="el-GR" dirty="0" smtClean="0"/>
              <a:t>Ακόμα </a:t>
            </a:r>
            <a:r>
              <a:rPr lang="el-GR" dirty="0" err="1" smtClean="0"/>
              <a:t>τετανία</a:t>
            </a:r>
            <a:r>
              <a:rPr lang="el-GR" dirty="0" smtClean="0"/>
              <a:t> </a:t>
            </a:r>
            <a:r>
              <a:rPr lang="el-GR" dirty="0"/>
              <a:t>ή </a:t>
            </a:r>
            <a:r>
              <a:rPr lang="el-GR" dirty="0" err="1"/>
              <a:t>ραβδομυόλυση</a:t>
            </a:r>
            <a:r>
              <a:rPr lang="el-GR" dirty="0"/>
              <a:t> όταν τα επίπεδα </a:t>
            </a:r>
            <a:r>
              <a:rPr lang="el-GR" dirty="0" smtClean="0"/>
              <a:t>K+</a:t>
            </a:r>
            <a:r>
              <a:rPr lang="en-US" dirty="0" smtClean="0"/>
              <a:t> &lt; </a:t>
            </a:r>
            <a:r>
              <a:rPr lang="el-GR" dirty="0" smtClean="0"/>
              <a:t>από </a:t>
            </a:r>
            <a:r>
              <a:rPr lang="el-GR" dirty="0"/>
              <a:t>2,5 </a:t>
            </a:r>
            <a:r>
              <a:rPr lang="el-GR" dirty="0" err="1" smtClean="0"/>
              <a:t>mEq</a:t>
            </a:r>
            <a:r>
              <a:rPr lang="el-GR" dirty="0" smtClean="0"/>
              <a:t>/L</a:t>
            </a:r>
          </a:p>
          <a:p>
            <a:r>
              <a:rPr lang="el-GR" dirty="0"/>
              <a:t>Π</a:t>
            </a:r>
            <a:r>
              <a:rPr lang="el-GR" dirty="0" smtClean="0"/>
              <a:t>αράλυση </a:t>
            </a:r>
            <a:r>
              <a:rPr lang="el-GR" dirty="0"/>
              <a:t>όταν </a:t>
            </a:r>
            <a:r>
              <a:rPr lang="el-GR" dirty="0" smtClean="0"/>
              <a:t>τα επίπεδα Κ+</a:t>
            </a:r>
            <a:r>
              <a:rPr lang="en-US" dirty="0" smtClean="0"/>
              <a:t> &lt; </a:t>
            </a:r>
            <a:r>
              <a:rPr lang="el-GR" dirty="0" smtClean="0"/>
              <a:t>2 </a:t>
            </a:r>
            <a:r>
              <a:rPr lang="el-GR" dirty="0" err="1" smtClean="0"/>
              <a:t>mEq</a:t>
            </a:r>
            <a:r>
              <a:rPr lang="el-GR" dirty="0" smtClean="0"/>
              <a:t>/L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422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737"/>
            <a:ext cx="9144000" cy="6871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979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0"/>
            <a:ext cx="576064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7738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4784"/>
            <a:ext cx="8784976" cy="569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2395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232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8743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720"/>
            <a:ext cx="9144000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8725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63272" cy="1228998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effectLst/>
              </a:rPr>
              <a:t/>
            </a:r>
            <a:br>
              <a:rPr lang="el-GR" dirty="0" smtClean="0">
                <a:effectLst/>
              </a:rPr>
            </a:br>
            <a:r>
              <a:rPr lang="el-GR" b="0" i="1" dirty="0" smtClean="0">
                <a:solidFill>
                  <a:srgbClr val="FFC000"/>
                </a:solidFill>
                <a:effectLst/>
              </a:rPr>
              <a:t> </a:t>
            </a:r>
            <a:r>
              <a:rPr lang="el-GR" b="0" dirty="0" smtClean="0">
                <a:solidFill>
                  <a:srgbClr val="FFC000"/>
                </a:solidFill>
                <a:effectLst/>
              </a:rPr>
              <a:t>Νάτριο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Κ</a:t>
            </a:r>
            <a:r>
              <a:rPr lang="el-GR" dirty="0" smtClean="0"/>
              <a:t>ύριο </a:t>
            </a:r>
            <a:r>
              <a:rPr lang="el-GR" dirty="0"/>
              <a:t>κατιόν στον </a:t>
            </a:r>
            <a:r>
              <a:rPr lang="el-GR" dirty="0" err="1"/>
              <a:t>εξωκυττάριο</a:t>
            </a:r>
            <a:r>
              <a:rPr lang="el-GR" dirty="0"/>
              <a:t> </a:t>
            </a:r>
            <a:r>
              <a:rPr lang="el-GR" dirty="0" smtClean="0"/>
              <a:t>χώρο</a:t>
            </a:r>
          </a:p>
          <a:p>
            <a:pPr marL="137160" indent="0">
              <a:buNone/>
            </a:pPr>
            <a:endParaRPr lang="el-GR" dirty="0" smtClean="0"/>
          </a:p>
          <a:p>
            <a:r>
              <a:rPr lang="el-GR" dirty="0" smtClean="0"/>
              <a:t>Καθορίζει την </a:t>
            </a:r>
            <a:r>
              <a:rPr lang="el-GR" dirty="0" err="1" smtClean="0"/>
              <a:t>ωσμωτικότητα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dirty="0" smtClean="0"/>
              <a:t>την τονικότητα του πλάσματος</a:t>
            </a:r>
          </a:p>
          <a:p>
            <a:pPr marL="137160" indent="0">
              <a:buNone/>
            </a:pPr>
            <a:endParaRPr lang="el-GR" dirty="0"/>
          </a:p>
          <a:p>
            <a:r>
              <a:rPr lang="el-GR" dirty="0" smtClean="0"/>
              <a:t>Το </a:t>
            </a:r>
            <a:r>
              <a:rPr lang="el-GR" dirty="0" err="1"/>
              <a:t>Na</a:t>
            </a:r>
            <a:r>
              <a:rPr lang="el-GR" dirty="0"/>
              <a:t>+ εξωθείται με τη βοήθεια κυτταρικής </a:t>
            </a:r>
            <a:r>
              <a:rPr lang="el-GR" dirty="0" smtClean="0"/>
              <a:t>αντλίας από </a:t>
            </a:r>
            <a:r>
              <a:rPr lang="el-GR" dirty="0"/>
              <a:t>τον ενδοκυττάριο στον </a:t>
            </a:r>
            <a:r>
              <a:rPr lang="el-GR" dirty="0" err="1"/>
              <a:t>εξωκυττάριο</a:t>
            </a:r>
            <a:r>
              <a:rPr lang="el-GR" dirty="0"/>
              <a:t> </a:t>
            </a:r>
            <a:r>
              <a:rPr lang="el-GR" dirty="0" smtClean="0"/>
              <a:t>χώρο</a:t>
            </a:r>
          </a:p>
          <a:p>
            <a:pPr marL="137160" indent="0">
              <a:buNone/>
            </a:pPr>
            <a:endParaRPr lang="el-GR" dirty="0"/>
          </a:p>
          <a:p>
            <a:r>
              <a:rPr lang="el-GR" dirty="0"/>
              <a:t>Α</a:t>
            </a:r>
            <a:r>
              <a:rPr lang="el-GR" dirty="0" smtClean="0"/>
              <a:t>ποβάλλεται </a:t>
            </a:r>
            <a:r>
              <a:rPr lang="el-GR" dirty="0"/>
              <a:t>από τον οργανισμό </a:t>
            </a:r>
            <a:r>
              <a:rPr lang="el-GR" dirty="0" smtClean="0"/>
              <a:t>κυρίως μέσω </a:t>
            </a:r>
            <a:r>
              <a:rPr lang="el-GR" dirty="0"/>
              <a:t>των νεφρών (με τα ούρα</a:t>
            </a:r>
            <a:r>
              <a:rPr lang="el-GR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3073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l-GR" dirty="0" err="1">
                <a:solidFill>
                  <a:srgbClr val="FFC000"/>
                </a:solidFill>
              </a:rPr>
              <a:t>Αλδοστερόνη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877272"/>
          </a:xfrm>
        </p:spPr>
        <p:txBody>
          <a:bodyPr>
            <a:normAutofit fontScale="85000" lnSpcReduction="20000"/>
          </a:bodyPr>
          <a:lstStyle/>
          <a:p>
            <a:r>
              <a:rPr lang="el-GR" dirty="0" err="1" smtClean="0"/>
              <a:t>Αλατοκορτικοειδές</a:t>
            </a:r>
            <a:r>
              <a:rPr lang="el-GR" dirty="0" smtClean="0"/>
              <a:t> </a:t>
            </a:r>
            <a:r>
              <a:rPr lang="el-GR" dirty="0"/>
              <a:t>που παράγεται στη </a:t>
            </a:r>
            <a:r>
              <a:rPr lang="el-GR" dirty="0" smtClean="0"/>
              <a:t>σπειροειδή ζώνη </a:t>
            </a:r>
            <a:r>
              <a:rPr lang="el-GR" dirty="0"/>
              <a:t>των </a:t>
            </a:r>
            <a:r>
              <a:rPr lang="el-GR" dirty="0" smtClean="0"/>
              <a:t>επινεφριδίων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b="1" dirty="0" smtClean="0"/>
              <a:t>Βασική </a:t>
            </a:r>
            <a:r>
              <a:rPr lang="el-GR" b="1" dirty="0"/>
              <a:t>της δράση είναι η διέγερση </a:t>
            </a:r>
            <a:r>
              <a:rPr lang="el-GR" b="1" dirty="0" smtClean="0"/>
              <a:t>της </a:t>
            </a:r>
            <a:r>
              <a:rPr lang="el-GR" b="1" dirty="0" err="1" smtClean="0"/>
              <a:t>επαναρρόφησης</a:t>
            </a:r>
            <a:r>
              <a:rPr lang="el-GR" b="1" dirty="0" smtClean="0"/>
              <a:t> </a:t>
            </a:r>
            <a:r>
              <a:rPr lang="el-GR" b="1" dirty="0"/>
              <a:t>νατρίου (</a:t>
            </a:r>
            <a:r>
              <a:rPr lang="el-GR" b="1" dirty="0" err="1"/>
              <a:t>Na</a:t>
            </a:r>
            <a:r>
              <a:rPr lang="el-GR" b="1" dirty="0"/>
              <a:t>+) και της </a:t>
            </a:r>
            <a:r>
              <a:rPr lang="el-GR" b="1" dirty="0" smtClean="0"/>
              <a:t>απέκκρισης καλίου </a:t>
            </a:r>
            <a:r>
              <a:rPr lang="el-GR" b="1" dirty="0"/>
              <a:t>(Κ+) στα αθροιστικά νεφρικά </a:t>
            </a:r>
            <a:r>
              <a:rPr lang="el-GR" b="1" dirty="0" smtClean="0"/>
              <a:t>σωληνάρια</a:t>
            </a:r>
          </a:p>
          <a:p>
            <a:pPr marL="0" indent="0">
              <a:buNone/>
            </a:pPr>
            <a:endParaRPr lang="el-GR" b="1" dirty="0"/>
          </a:p>
          <a:p>
            <a:r>
              <a:rPr lang="el-GR" dirty="0" smtClean="0"/>
              <a:t>H </a:t>
            </a:r>
            <a:r>
              <a:rPr lang="el-GR" dirty="0"/>
              <a:t>έκκριση </a:t>
            </a:r>
            <a:r>
              <a:rPr lang="el-GR" dirty="0" err="1"/>
              <a:t>αλδοστερόνης</a:t>
            </a:r>
            <a:r>
              <a:rPr lang="el-GR" dirty="0"/>
              <a:t> διεγείρεται από την:</a:t>
            </a:r>
          </a:p>
          <a:p>
            <a:r>
              <a:rPr lang="el-GR" dirty="0" err="1" smtClean="0"/>
              <a:t>Υπερκαλιαιμία</a:t>
            </a:r>
            <a:endParaRPr lang="el-GR" dirty="0"/>
          </a:p>
          <a:p>
            <a:r>
              <a:rPr lang="el-GR" dirty="0" err="1" smtClean="0"/>
              <a:t>Αγγειοτενσίνη</a:t>
            </a:r>
            <a:r>
              <a:rPr lang="el-GR" dirty="0" smtClean="0"/>
              <a:t> ΙΙ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άξονας </a:t>
            </a:r>
            <a:r>
              <a:rPr lang="el-GR" dirty="0" err="1" smtClean="0"/>
              <a:t>ρενίνης</a:t>
            </a:r>
            <a:r>
              <a:rPr lang="el-GR" dirty="0" smtClean="0"/>
              <a:t>-</a:t>
            </a:r>
            <a:r>
              <a:rPr lang="el-GR" dirty="0" err="1" smtClean="0"/>
              <a:t>αγγειοτενσίνης</a:t>
            </a:r>
            <a:r>
              <a:rPr lang="el-GR" dirty="0" smtClean="0"/>
              <a:t>-</a:t>
            </a:r>
            <a:r>
              <a:rPr lang="el-GR" dirty="0" err="1" smtClean="0"/>
              <a:t>αλδοστερόνης</a:t>
            </a:r>
            <a:r>
              <a:rPr lang="el-GR" dirty="0"/>
              <a:t> </a:t>
            </a:r>
            <a:r>
              <a:rPr lang="el-GR" dirty="0" smtClean="0"/>
              <a:t>ρυθμίζει </a:t>
            </a:r>
            <a:r>
              <a:rPr lang="el-GR" dirty="0"/>
              <a:t>την κατακράτηση και την αποβολή </a:t>
            </a:r>
            <a:r>
              <a:rPr lang="el-GR" dirty="0" err="1" smtClean="0"/>
              <a:t>Na</a:t>
            </a:r>
            <a:r>
              <a:rPr lang="el-GR" dirty="0" smtClean="0"/>
              <a:t>+</a:t>
            </a:r>
          </a:p>
          <a:p>
            <a:pPr marL="137160" indent="0">
              <a:buNone/>
            </a:pPr>
            <a:r>
              <a:rPr lang="el-GR" dirty="0"/>
              <a:t> </a:t>
            </a:r>
            <a:r>
              <a:rPr lang="el-GR" dirty="0" smtClean="0"/>
              <a:t>       Έτσι ρυθμίζεται </a:t>
            </a:r>
            <a:r>
              <a:rPr lang="el-GR" dirty="0"/>
              <a:t>ο συνολικός όγκος </a:t>
            </a:r>
            <a:r>
              <a:rPr lang="el-GR" dirty="0" smtClean="0"/>
              <a:t>των υγρών </a:t>
            </a:r>
            <a:r>
              <a:rPr lang="el-GR" dirty="0"/>
              <a:t>του </a:t>
            </a:r>
            <a:r>
              <a:rPr lang="el-GR" dirty="0" smtClean="0"/>
              <a:t>  </a:t>
            </a:r>
          </a:p>
          <a:p>
            <a:pPr marL="137160" indent="0">
              <a:buNone/>
            </a:pPr>
            <a:r>
              <a:rPr lang="el-GR" dirty="0"/>
              <a:t> </a:t>
            </a:r>
            <a:r>
              <a:rPr lang="el-GR" dirty="0" smtClean="0"/>
              <a:t>       σώματος και η αρτηριακή πίεση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73606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C000"/>
                </a:solidFill>
              </a:rPr>
              <a:t/>
            </a:r>
            <a:br>
              <a:rPr lang="el-GR" dirty="0" smtClean="0">
                <a:solidFill>
                  <a:srgbClr val="FFC000"/>
                </a:solidFill>
              </a:rPr>
            </a:br>
            <a:r>
              <a:rPr lang="el-GR" dirty="0" smtClean="0">
                <a:solidFill>
                  <a:srgbClr val="FFC000"/>
                </a:solidFill>
              </a:rPr>
              <a:t>Νερό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904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Το </a:t>
            </a:r>
            <a:r>
              <a:rPr lang="el-GR" dirty="0"/>
              <a:t>συνολικό νερό του σώματος αντιπροσωπεύει </a:t>
            </a:r>
            <a:r>
              <a:rPr lang="el-GR" dirty="0" smtClean="0"/>
              <a:t>το 60</a:t>
            </a:r>
            <a:r>
              <a:rPr lang="el-GR" dirty="0"/>
              <a:t>% του σωματικού βάρους στους άνδρες και το </a:t>
            </a:r>
            <a:r>
              <a:rPr lang="el-GR" dirty="0" smtClean="0"/>
              <a:t>50% στις </a:t>
            </a:r>
            <a:r>
              <a:rPr lang="el-GR" dirty="0"/>
              <a:t>γυναίκες.</a:t>
            </a:r>
          </a:p>
          <a:p>
            <a:r>
              <a:rPr lang="el-GR" dirty="0" smtClean="0"/>
              <a:t>■   Κατανομή </a:t>
            </a:r>
            <a:r>
              <a:rPr lang="el-GR" dirty="0"/>
              <a:t>του νερού του σώματος:</a:t>
            </a:r>
          </a:p>
          <a:p>
            <a:r>
              <a:rPr lang="el-GR" dirty="0"/>
              <a:t> </a:t>
            </a:r>
            <a:r>
              <a:rPr lang="el-GR" dirty="0" smtClean="0"/>
              <a:t>        Ενδοκυττάριο 2/3.</a:t>
            </a:r>
          </a:p>
          <a:p>
            <a:r>
              <a:rPr lang="el-GR" dirty="0"/>
              <a:t> </a:t>
            </a:r>
            <a:r>
              <a:rPr lang="el-GR" dirty="0" smtClean="0"/>
              <a:t>        </a:t>
            </a:r>
            <a:r>
              <a:rPr lang="el-GR" dirty="0" err="1" smtClean="0"/>
              <a:t>Εξωκυττάριο</a:t>
            </a:r>
            <a:r>
              <a:rPr lang="el-GR" dirty="0" smtClean="0"/>
              <a:t> </a:t>
            </a:r>
            <a:r>
              <a:rPr lang="el-GR" dirty="0"/>
              <a:t>1/3.</a:t>
            </a:r>
          </a:p>
          <a:p>
            <a:endParaRPr lang="el-GR" dirty="0"/>
          </a:p>
          <a:p>
            <a:r>
              <a:rPr lang="el-GR" dirty="0" smtClean="0"/>
              <a:t>Απώλειες </a:t>
            </a:r>
            <a:r>
              <a:rPr lang="el-GR" dirty="0"/>
              <a:t>ύδατος συμβαίνουν μέσω των νεφρών, </a:t>
            </a:r>
            <a:r>
              <a:rPr lang="el-GR" dirty="0" smtClean="0"/>
              <a:t>του πεπτικού </a:t>
            </a:r>
            <a:r>
              <a:rPr lang="el-GR" dirty="0"/>
              <a:t>(γαστρεντερικού) σωλήνα, του δέρματος </a:t>
            </a:r>
            <a:r>
              <a:rPr lang="el-GR" dirty="0" smtClean="0"/>
              <a:t>και του </a:t>
            </a:r>
            <a:r>
              <a:rPr lang="el-GR" dirty="0"/>
              <a:t>αναπνευστικού </a:t>
            </a:r>
            <a:r>
              <a:rPr lang="el-GR" dirty="0" err="1" smtClean="0"/>
              <a:t>συστ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 smtClean="0"/>
              <a:t>■ Η </a:t>
            </a:r>
            <a:r>
              <a:rPr lang="el-GR" dirty="0"/>
              <a:t>νεφρική αποβολή ύδατος ελέγχεται στενά με </a:t>
            </a:r>
            <a:r>
              <a:rPr lang="el-GR" dirty="0" smtClean="0"/>
              <a:t>τη συμπύκνωση </a:t>
            </a:r>
            <a:r>
              <a:rPr lang="el-GR" dirty="0"/>
              <a:t>ή την αραίωση των </a:t>
            </a:r>
            <a:r>
              <a:rPr lang="el-GR" dirty="0" smtClean="0"/>
              <a:t>ούρων</a:t>
            </a: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■ Οι </a:t>
            </a:r>
            <a:r>
              <a:rPr lang="el-GR" dirty="0"/>
              <a:t>απώλειες μέσω του δέρματος και </a:t>
            </a:r>
            <a:r>
              <a:rPr lang="el-GR" dirty="0" smtClean="0"/>
              <a:t>του αναπνευστικού </a:t>
            </a:r>
            <a:r>
              <a:rPr lang="el-GR" dirty="0"/>
              <a:t>συστήματος («άδηλες απώλειες</a:t>
            </a:r>
            <a:r>
              <a:rPr lang="el-GR" dirty="0" smtClean="0"/>
              <a:t>»)  ~ </a:t>
            </a:r>
            <a:r>
              <a:rPr lang="el-GR" dirty="0"/>
              <a:t>500 έως 1000 </a:t>
            </a:r>
            <a:r>
              <a:rPr lang="el-GR" dirty="0" smtClean="0"/>
              <a:t>mL/ημέρα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 smtClean="0"/>
              <a:t>■ Η </a:t>
            </a:r>
            <a:r>
              <a:rPr lang="el-GR" dirty="0"/>
              <a:t>δίψα </a:t>
            </a:r>
            <a:r>
              <a:rPr lang="el-GR" dirty="0" smtClean="0"/>
              <a:t>είναι βασικός </a:t>
            </a:r>
            <a:r>
              <a:rPr lang="el-GR" dirty="0"/>
              <a:t>μηχανισμός πρόληψης </a:t>
            </a:r>
            <a:r>
              <a:rPr lang="el-GR" dirty="0" smtClean="0"/>
              <a:t>και διόρθωσης ελλείμματος </a:t>
            </a:r>
            <a:r>
              <a:rPr lang="el-GR" dirty="0"/>
              <a:t>ύδατος στον </a:t>
            </a:r>
            <a:r>
              <a:rPr lang="el-GR" dirty="0" smtClean="0"/>
              <a:t>οργανισμό:    * Διεγείρεται </a:t>
            </a:r>
            <a:r>
              <a:rPr lang="el-GR" dirty="0"/>
              <a:t>από την </a:t>
            </a:r>
            <a:r>
              <a:rPr lang="el-GR" dirty="0" err="1"/>
              <a:t>υποογκαιμία</a:t>
            </a:r>
            <a:r>
              <a:rPr lang="el-GR" dirty="0"/>
              <a:t> και την </a:t>
            </a:r>
            <a:r>
              <a:rPr lang="el-GR" dirty="0" smtClean="0"/>
              <a:t>αύξηση της </a:t>
            </a:r>
            <a:r>
              <a:rPr lang="el-GR" dirty="0" err="1"/>
              <a:t>ωσμωτικότητας</a:t>
            </a:r>
            <a:r>
              <a:rPr lang="el-GR" dirty="0"/>
              <a:t> του ορού.</a:t>
            </a:r>
          </a:p>
        </p:txBody>
      </p:sp>
    </p:spTree>
    <p:extLst>
      <p:ext uri="{BB962C8B-B14F-4D97-AF65-F5344CB8AC3E}">
        <p14:creationId xmlns:p14="http://schemas.microsoft.com/office/powerpoint/2010/main" val="283939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748464" cy="1417638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sz="4000" dirty="0" err="1" smtClean="0">
                <a:solidFill>
                  <a:srgbClr val="FFC000"/>
                </a:solidFill>
              </a:rPr>
              <a:t>Αντιδιουρητική</a:t>
            </a:r>
            <a:r>
              <a:rPr lang="el-GR" sz="4000" dirty="0" smtClean="0">
                <a:solidFill>
                  <a:srgbClr val="FFC000"/>
                </a:solidFill>
              </a:rPr>
              <a:t> Ορμόνη </a:t>
            </a:r>
            <a:r>
              <a:rPr lang="en-US" sz="4000" dirty="0" smtClean="0">
                <a:solidFill>
                  <a:srgbClr val="FFC000"/>
                </a:solidFill>
              </a:rPr>
              <a:t>–ADH</a:t>
            </a:r>
            <a:r>
              <a:rPr lang="en-US" sz="4000" dirty="0">
                <a:solidFill>
                  <a:srgbClr val="FFC000"/>
                </a:solidFill>
              </a:rPr>
              <a:t/>
            </a:r>
            <a:br>
              <a:rPr lang="en-US" sz="4000" dirty="0">
                <a:solidFill>
                  <a:srgbClr val="FFC000"/>
                </a:solidFill>
              </a:rPr>
            </a:br>
            <a:r>
              <a:rPr lang="el-GR" sz="4000" dirty="0">
                <a:solidFill>
                  <a:srgbClr val="FFC000"/>
                </a:solidFill>
              </a:rPr>
              <a:t>ή</a:t>
            </a:r>
            <a:r>
              <a:rPr lang="el-GR" sz="4000" dirty="0" smtClean="0">
                <a:solidFill>
                  <a:srgbClr val="FFC000"/>
                </a:solidFill>
              </a:rPr>
              <a:t> </a:t>
            </a:r>
            <a:r>
              <a:rPr lang="el-GR" sz="4000" dirty="0" err="1">
                <a:solidFill>
                  <a:srgbClr val="FFC000"/>
                </a:solidFill>
              </a:rPr>
              <a:t>Βαζοπρεσίνη</a:t>
            </a:r>
            <a:r>
              <a:rPr lang="el-GR" sz="4000" dirty="0">
                <a:solidFill>
                  <a:srgbClr val="FFC000"/>
                </a:solidFill>
              </a:rPr>
              <a:t>)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24536"/>
          </a:xfrm>
        </p:spPr>
        <p:txBody>
          <a:bodyPr/>
          <a:lstStyle/>
          <a:p>
            <a:endParaRPr lang="el-GR" b="1" dirty="0" smtClean="0"/>
          </a:p>
          <a:p>
            <a:r>
              <a:rPr lang="el-GR" b="1" dirty="0" smtClean="0"/>
              <a:t>Η </a:t>
            </a:r>
            <a:r>
              <a:rPr lang="el-GR" b="1" dirty="0"/>
              <a:t>ADH είναι η βασική ορμόνη που ρυθμίζει </a:t>
            </a:r>
            <a:r>
              <a:rPr lang="el-GR" b="1" dirty="0" smtClean="0"/>
              <a:t>την </a:t>
            </a:r>
            <a:r>
              <a:rPr lang="el-GR" b="1" dirty="0" err="1" smtClean="0"/>
              <a:t>ωσμωτικότητα</a:t>
            </a:r>
            <a:endParaRPr lang="el-GR" b="1" dirty="0"/>
          </a:p>
          <a:p>
            <a:pPr marL="137160" indent="0">
              <a:buNone/>
            </a:pPr>
            <a:endParaRPr lang="el-GR" b="1" dirty="0"/>
          </a:p>
          <a:p>
            <a:r>
              <a:rPr lang="el-GR" dirty="0" smtClean="0"/>
              <a:t>Η </a:t>
            </a:r>
            <a:r>
              <a:rPr lang="el-GR" dirty="0"/>
              <a:t>ADH αυξάνει την </a:t>
            </a:r>
            <a:r>
              <a:rPr lang="el-GR" dirty="0" err="1"/>
              <a:t>επαναρρόφηση</a:t>
            </a:r>
            <a:r>
              <a:rPr lang="el-GR" dirty="0"/>
              <a:t> του </a:t>
            </a:r>
            <a:r>
              <a:rPr lang="el-GR" dirty="0" smtClean="0"/>
              <a:t>ύδατος από </a:t>
            </a:r>
            <a:r>
              <a:rPr lang="el-GR" dirty="0"/>
              <a:t>τα αθροιστικά νεφρικά σωληνάρια προς </a:t>
            </a:r>
            <a:r>
              <a:rPr lang="el-GR" dirty="0" smtClean="0"/>
              <a:t>την κυκλοφορία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57227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ΥΠΟΝΑΤΡΙΑΙΜΙΑ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709160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Επίπεδα </a:t>
            </a:r>
            <a:r>
              <a:rPr lang="el-GR" dirty="0" err="1"/>
              <a:t>Na</a:t>
            </a:r>
            <a:r>
              <a:rPr lang="el-GR" dirty="0"/>
              <a:t>+ ορού </a:t>
            </a:r>
            <a:r>
              <a:rPr lang="el-GR" dirty="0" smtClean="0"/>
              <a:t> &lt;135 </a:t>
            </a:r>
            <a:r>
              <a:rPr lang="el-GR" dirty="0" err="1" smtClean="0"/>
              <a:t>mEq</a:t>
            </a:r>
            <a:r>
              <a:rPr lang="el-GR" dirty="0" smtClean="0"/>
              <a:t>/L</a:t>
            </a:r>
            <a:endParaRPr lang="el-GR" dirty="0"/>
          </a:p>
          <a:p>
            <a:r>
              <a:rPr lang="el-GR" dirty="0" smtClean="0"/>
              <a:t>Συνηθέστερη </a:t>
            </a:r>
            <a:r>
              <a:rPr lang="el-GR" dirty="0"/>
              <a:t>ηλεκτρολυτική διαταραχή </a:t>
            </a:r>
            <a:r>
              <a:rPr lang="el-GR" dirty="0" smtClean="0"/>
              <a:t>στους νοσηλευόμενους </a:t>
            </a:r>
            <a:r>
              <a:rPr lang="el-GR" dirty="0"/>
              <a:t>ασθενείς.</a:t>
            </a:r>
          </a:p>
          <a:p>
            <a:r>
              <a:rPr lang="el-GR" b="1" dirty="0" smtClean="0"/>
              <a:t>Μπορεί </a:t>
            </a:r>
            <a:r>
              <a:rPr lang="el-GR" b="1" dirty="0"/>
              <a:t>να παρατηρηθεί ανεξάρτητα αν το </a:t>
            </a:r>
            <a:r>
              <a:rPr lang="el-GR" b="1" dirty="0" smtClean="0"/>
              <a:t>συνολικό </a:t>
            </a:r>
            <a:r>
              <a:rPr lang="el-GR" b="1" dirty="0" err="1" smtClean="0"/>
              <a:t>Na</a:t>
            </a:r>
            <a:r>
              <a:rPr lang="el-GR" b="1" dirty="0"/>
              <a:t>+ του οργανισμού είναι χαμηλό, φυσιολογικό </a:t>
            </a:r>
            <a:r>
              <a:rPr lang="el-GR" b="1" dirty="0" smtClean="0"/>
              <a:t>ή αυξημένο</a:t>
            </a:r>
          </a:p>
          <a:p>
            <a:endParaRPr lang="el-GR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smtClean="0"/>
              <a:t>Οίδημα </a:t>
            </a:r>
            <a:r>
              <a:rPr lang="el-GR" dirty="0" smtClean="0"/>
              <a:t>του </a:t>
            </a:r>
            <a:r>
              <a:rPr lang="el-GR" dirty="0"/>
              <a:t>κεντρικού νευρικού συστήματος λόγω </a:t>
            </a:r>
            <a:r>
              <a:rPr lang="el-GR" dirty="0" smtClean="0"/>
              <a:t>ελάττωσης της </a:t>
            </a:r>
            <a:r>
              <a:rPr lang="el-GR" dirty="0" err="1"/>
              <a:t>ωσμωτικότητας</a:t>
            </a:r>
            <a:r>
              <a:rPr lang="el-GR" dirty="0"/>
              <a:t> και της τονικότητας του </a:t>
            </a:r>
            <a:r>
              <a:rPr lang="el-GR" dirty="0" smtClean="0"/>
              <a:t>πλάσματος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61806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3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7533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612" y="0"/>
            <a:ext cx="921922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5075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l-GR" dirty="0"/>
              <a:t>Η κλινική </a:t>
            </a:r>
            <a:r>
              <a:rPr lang="el-GR" dirty="0" smtClean="0"/>
              <a:t>εικόνα </a:t>
            </a:r>
            <a:r>
              <a:rPr lang="el-GR" dirty="0" err="1" smtClean="0"/>
              <a:t>Υπερνατριαιμίας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997152"/>
          </a:xfrm>
        </p:spPr>
        <p:txBody>
          <a:bodyPr>
            <a:normAutofit/>
          </a:bodyPr>
          <a:lstStyle/>
          <a:p>
            <a:r>
              <a:rPr lang="el-GR" dirty="0"/>
              <a:t>Επίπεδα </a:t>
            </a:r>
            <a:r>
              <a:rPr lang="el-GR" dirty="0" err="1"/>
              <a:t>Na</a:t>
            </a:r>
            <a:r>
              <a:rPr lang="el-GR" dirty="0"/>
              <a:t>+ ορού  </a:t>
            </a:r>
            <a:r>
              <a:rPr lang="el-GR" dirty="0" smtClean="0"/>
              <a:t>&gt; 145 </a:t>
            </a:r>
            <a:r>
              <a:rPr lang="el-GR" dirty="0" err="1" smtClean="0"/>
              <a:t>mEq</a:t>
            </a:r>
            <a:r>
              <a:rPr lang="el-GR" dirty="0" smtClean="0"/>
              <a:t>/L</a:t>
            </a:r>
          </a:p>
          <a:p>
            <a:r>
              <a:rPr lang="el-GR" dirty="0" smtClean="0"/>
              <a:t>οφείλεται </a:t>
            </a:r>
            <a:r>
              <a:rPr lang="el-GR" dirty="0"/>
              <a:t>στην αφυδάτωση του κεντρικού </a:t>
            </a:r>
            <a:r>
              <a:rPr lang="el-GR" dirty="0" smtClean="0"/>
              <a:t>νευρικού συστήματος λόγω αύξησης της</a:t>
            </a:r>
            <a:r>
              <a:rPr lang="el-GR" dirty="0"/>
              <a:t> </a:t>
            </a:r>
            <a:r>
              <a:rPr lang="el-GR" dirty="0" err="1" smtClean="0"/>
              <a:t>ωσμωτικότητας</a:t>
            </a:r>
            <a:r>
              <a:rPr lang="el-GR" dirty="0"/>
              <a:t> </a:t>
            </a:r>
            <a:r>
              <a:rPr lang="el-GR" dirty="0" smtClean="0"/>
              <a:t>και </a:t>
            </a:r>
            <a:r>
              <a:rPr lang="el-GR" dirty="0"/>
              <a:t>της </a:t>
            </a:r>
            <a:r>
              <a:rPr lang="el-GR" dirty="0" smtClean="0"/>
              <a:t>τονικότητας του πλάσματος</a:t>
            </a:r>
          </a:p>
          <a:p>
            <a:r>
              <a:rPr lang="el-GR" b="1" dirty="0" err="1" smtClean="0"/>
              <a:t>Ακαθησία</a:t>
            </a:r>
            <a:r>
              <a:rPr lang="el-GR" b="1" dirty="0"/>
              <a:t>, ευερεθιστότητα, υπνηλία, </a:t>
            </a:r>
            <a:r>
              <a:rPr lang="el-GR" b="1" dirty="0" smtClean="0"/>
              <a:t> ακούσιες μυϊκές </a:t>
            </a:r>
            <a:r>
              <a:rPr lang="el-GR" b="1" dirty="0"/>
              <a:t>συσπάσεις, </a:t>
            </a:r>
            <a:r>
              <a:rPr lang="el-GR" b="1" dirty="0" smtClean="0"/>
              <a:t>αύξ. </a:t>
            </a:r>
            <a:r>
              <a:rPr lang="el-GR" b="1" dirty="0" err="1" smtClean="0"/>
              <a:t>τενοντίων</a:t>
            </a:r>
            <a:r>
              <a:rPr lang="el-GR" b="1" dirty="0" smtClean="0"/>
              <a:t> </a:t>
            </a:r>
            <a:r>
              <a:rPr lang="el-GR" b="1" dirty="0" err="1" smtClean="0"/>
              <a:t>ανταν</a:t>
            </a:r>
            <a:r>
              <a:rPr lang="el-GR" b="1" dirty="0" smtClean="0"/>
              <a:t>. </a:t>
            </a:r>
            <a:r>
              <a:rPr lang="el-GR" b="1" dirty="0" err="1" smtClean="0"/>
              <a:t>σπαστικότητα</a:t>
            </a:r>
            <a:r>
              <a:rPr lang="el-GR" b="1" dirty="0" smtClean="0"/>
              <a:t> και </a:t>
            </a:r>
            <a:r>
              <a:rPr lang="el-GR" b="1" dirty="0" err="1" smtClean="0"/>
              <a:t>ενδοκρανιακή</a:t>
            </a:r>
            <a:r>
              <a:rPr lang="el-GR" b="1" dirty="0" smtClean="0"/>
              <a:t> αιμορραγία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016764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503</Words>
  <Application>Microsoft Office PowerPoint</Application>
  <PresentationFormat>Προβολή στην οθόνη (4:3)</PresentationFormat>
  <Paragraphs>70</Paragraphs>
  <Slides>17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Θέμα του Office</vt:lpstr>
      <vt:lpstr>Ισοζύγιο Ηλεκτρολυτών και Ύδατος</vt:lpstr>
      <vt:lpstr>  Νάτριο </vt:lpstr>
      <vt:lpstr>Αλδοστερόνη </vt:lpstr>
      <vt:lpstr> Νερό </vt:lpstr>
      <vt:lpstr> Αντιδιουρητική Ορμόνη –ADH ή Βαζοπρεσίνη) </vt:lpstr>
      <vt:lpstr>ΥΠΟΝΑΤΡΙΑΙΜΙΑ </vt:lpstr>
      <vt:lpstr>Παρουσίαση του PowerPoint</vt:lpstr>
      <vt:lpstr>Παρουσίαση του PowerPoint</vt:lpstr>
      <vt:lpstr>Η κλινική εικόνα Υπερνατριαιμίας </vt:lpstr>
      <vt:lpstr>Παρουσίαση του PowerPoint</vt:lpstr>
      <vt:lpstr>Διαταραχές Ισοζυγίου Καλίου</vt:lpstr>
      <vt:lpstr>Κλινική εικόνα διαταραχών Κ+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***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Ισοζύγιο Ηλεκτρολυτών και Ύδατος</dc:title>
  <dc:creator>tonbeldar</dc:creator>
  <cp:lastModifiedBy>tonbeldar</cp:lastModifiedBy>
  <cp:revision>12</cp:revision>
  <dcterms:created xsi:type="dcterms:W3CDTF">2019-12-01T10:07:43Z</dcterms:created>
  <dcterms:modified xsi:type="dcterms:W3CDTF">2020-04-21T18:25:47Z</dcterms:modified>
</cp:coreProperties>
</file>