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79" r:id="rId22"/>
    <p:sldId id="280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853615-BFDE-46DE-814C-47EC6EF6D371}" type="datetimeFigureOut">
              <a:rPr lang="el-GR" smtClean="0"/>
              <a:pPr/>
              <a:t>21/11/2024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Distributed Systems </a:t>
            </a:r>
            <a:br>
              <a:rPr lang="el-GR" dirty="0"/>
            </a:br>
            <a:r>
              <a:rPr lang="en-US" sz="5400" dirty="0"/>
              <a:t>Fault-Tolerant Consensus</a:t>
            </a:r>
            <a:endParaRPr lang="en-US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Papadakis</a:t>
            </a:r>
            <a:r>
              <a:rPr lang="en-US" dirty="0"/>
              <a:t> Harris</a:t>
            </a:r>
          </a:p>
          <a:p>
            <a:r>
              <a:rPr lang="en-US" dirty="0"/>
              <a:t>Department of Informatics Engineering</a:t>
            </a:r>
            <a:endParaRPr lang="el-GR" dirty="0"/>
          </a:p>
          <a:p>
            <a:r>
              <a:rPr lang="en-US" dirty="0"/>
              <a:t>TEI of Crete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88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Byzantine Fault Tolerance Algorithm</a:t>
            </a:r>
          </a:p>
          <a:p>
            <a:r>
              <a:rPr lang="en-US" dirty="0"/>
              <a:t>In a system with n processors where f of these are Byzantine, there is no algorithm that solves the problem of agreement, if n &lt;= 3f (even if the network is synchronous and complete).</a:t>
            </a:r>
          </a:p>
        </p:txBody>
      </p:sp>
    </p:spTree>
    <p:extLst>
      <p:ext uri="{BB962C8B-B14F-4D97-AF65-F5344CB8AC3E}">
        <p14:creationId xmlns:p14="http://schemas.microsoft.com/office/powerpoint/2010/main" val="732718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We will present a Byzantine agreement algorithm</a:t>
            </a:r>
          </a:p>
          <a:p>
            <a:pPr algn="just"/>
            <a:r>
              <a:rPr lang="en-US" dirty="0"/>
              <a:t>Each process pi maintains a tree data structure of height f + 1 (levels 0 to f + 1).</a:t>
            </a:r>
            <a:endParaRPr lang="el-GR" dirty="0"/>
          </a:p>
          <a:p>
            <a:pPr algn="just"/>
            <a:r>
              <a:rPr lang="en-US" dirty="0"/>
              <a:t>The algorithm consists of two phases:</a:t>
            </a:r>
          </a:p>
          <a:p>
            <a:pPr lvl="1" algn="just"/>
            <a:r>
              <a:rPr lang="en-US" dirty="0"/>
              <a:t>Collection of information: A tree level below is filled in with values during f + 1 rounds.</a:t>
            </a:r>
          </a:p>
          <a:p>
            <a:pPr lvl="1" algn="just"/>
            <a:r>
              <a:rPr lang="en-US" dirty="0"/>
              <a:t>Decision: Each pi process calculates its decision based on tree values</a:t>
            </a:r>
          </a:p>
        </p:txBody>
      </p:sp>
    </p:spTree>
    <p:extLst>
      <p:ext uri="{BB962C8B-B14F-4D97-AF65-F5344CB8AC3E}">
        <p14:creationId xmlns:p14="http://schemas.microsoft.com/office/powerpoint/2010/main" val="1137883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nodes of the tree are named by sequences of processes’  ids.</a:t>
            </a:r>
          </a:p>
          <a:p>
            <a:r>
              <a:rPr lang="en-US" dirty="0"/>
              <a:t>The root (level 0) is named with the empty sequence, and has n children, with names 1 to n.</a:t>
            </a:r>
          </a:p>
          <a:p>
            <a:r>
              <a:rPr lang="en-US" dirty="0"/>
              <a:t>Each inner node in level k is named with the sequence i1, ..., </a:t>
            </a:r>
            <a:r>
              <a:rPr lang="en-US" dirty="0" err="1"/>
              <a:t>ik</a:t>
            </a:r>
            <a:r>
              <a:rPr lang="en-US" dirty="0"/>
              <a:t>, has n - 1 children, named </a:t>
            </a:r>
            <a:r>
              <a:rPr lang="el-GR" dirty="0"/>
              <a:t>i1,…,ik,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l-GR" dirty="0"/>
              <a:t> </a:t>
            </a:r>
            <a:r>
              <a:rPr lang="en-US" dirty="0"/>
              <a:t>for every 0 &lt;</a:t>
            </a:r>
            <a:r>
              <a:rPr lang="en-US" dirty="0" err="1"/>
              <a:t>i</a:t>
            </a:r>
            <a:r>
              <a:rPr lang="en-US" dirty="0"/>
              <a:t> &lt;n not shown in i1, ..., </a:t>
            </a:r>
            <a:r>
              <a:rPr lang="en-US" dirty="0" err="1"/>
              <a:t>ik</a:t>
            </a:r>
            <a:r>
              <a:rPr lang="en-US" dirty="0"/>
              <a:t>.</a:t>
            </a:r>
            <a:endParaRPr lang="el-GR" dirty="0"/>
          </a:p>
          <a:p>
            <a:r>
              <a:rPr lang="en-US" dirty="0"/>
              <a:t>Note that no process is displayed twice in a name.</a:t>
            </a:r>
          </a:p>
          <a:p>
            <a:r>
              <a:rPr lang="en-US" dirty="0"/>
              <a:t>The nodes at level</a:t>
            </a:r>
            <a:r>
              <a:rPr lang="el-GR" dirty="0"/>
              <a:t> f + 1 </a:t>
            </a:r>
            <a:r>
              <a:rPr lang="en-US" dirty="0"/>
              <a:t>are leaves</a:t>
            </a:r>
            <a:r>
              <a:rPr lang="el-GR" dirty="0"/>
              <a:t>.</a:t>
            </a:r>
          </a:p>
          <a:p>
            <a:r>
              <a:rPr lang="en-US" dirty="0"/>
              <a:t>We say that a node that has been named with the sequence π corresponds to the process pi if π ends with </a:t>
            </a:r>
            <a:r>
              <a:rPr lang="en-US" dirty="0" err="1"/>
              <a:t>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8202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n=4 and</a:t>
            </a:r>
            <a:r>
              <a:rPr lang="el-GR" dirty="0"/>
              <a:t> </a:t>
            </a:r>
            <a:r>
              <a:rPr lang="en-US" dirty="0"/>
              <a:t>f = 1.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48880"/>
            <a:ext cx="7812360" cy="3909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5961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First, each pi stores its proposal at the root (level 0).</a:t>
            </a:r>
          </a:p>
          <a:p>
            <a:r>
              <a:rPr lang="en-US" dirty="0"/>
              <a:t>In each round </a:t>
            </a:r>
            <a:r>
              <a:rPr lang="el-GR" dirty="0"/>
              <a:t>1&lt;=r&lt;=f + 1, </a:t>
            </a:r>
            <a:r>
              <a:rPr lang="en-US" dirty="0"/>
              <a:t>each</a:t>
            </a:r>
            <a:r>
              <a:rPr lang="el-GR" dirty="0"/>
              <a:t> </a:t>
            </a:r>
            <a:r>
              <a:rPr lang="el-GR" dirty="0" err="1"/>
              <a:t>pi</a:t>
            </a:r>
            <a:r>
              <a:rPr lang="el-GR" dirty="0"/>
              <a:t>:</a:t>
            </a:r>
          </a:p>
          <a:p>
            <a:pPr lvl="1"/>
            <a:r>
              <a:rPr lang="en-US" dirty="0"/>
              <a:t>Broadcasts all its nodes of the </a:t>
            </a:r>
            <a:r>
              <a:rPr lang="el-GR" dirty="0"/>
              <a:t>(r – 1)</a:t>
            </a:r>
            <a:r>
              <a:rPr lang="en-US" dirty="0" err="1"/>
              <a:t>th</a:t>
            </a:r>
            <a:r>
              <a:rPr lang="el-GR" dirty="0"/>
              <a:t> </a:t>
            </a:r>
            <a:r>
              <a:rPr lang="en-US" dirty="0"/>
              <a:t>level of its tree.</a:t>
            </a:r>
            <a:endParaRPr lang="el-GR" dirty="0"/>
          </a:p>
          <a:p>
            <a:pPr lvl="1"/>
            <a:r>
              <a:rPr lang="en-US" dirty="0"/>
              <a:t>fills the level r: when it receives a message from </a:t>
            </a:r>
            <a:r>
              <a:rPr lang="en-US" dirty="0" err="1"/>
              <a:t>pj</a:t>
            </a:r>
            <a:r>
              <a:rPr lang="en-US" dirty="0"/>
              <a:t> with the value of a node named v = i1 ... </a:t>
            </a:r>
            <a:r>
              <a:rPr lang="en-US" dirty="0" err="1"/>
              <a:t>ik</a:t>
            </a:r>
            <a:r>
              <a:rPr lang="en-US" dirty="0"/>
              <a:t>, it stores it at the node named </a:t>
            </a:r>
            <a:r>
              <a:rPr lang="en-US" dirty="0" err="1"/>
              <a:t>v</a:t>
            </a:r>
            <a:r>
              <a:rPr lang="en-US" dirty="0" err="1">
                <a:solidFill>
                  <a:srgbClr val="FF0000"/>
                </a:solidFill>
              </a:rPr>
              <a:t>j</a:t>
            </a:r>
            <a:r>
              <a:rPr lang="en-US" dirty="0"/>
              <a:t> of its tree</a:t>
            </a:r>
            <a:endParaRPr lang="el-GR" dirty="0"/>
          </a:p>
          <a:p>
            <a:pPr lvl="1"/>
            <a:r>
              <a:rPr lang="en-US" dirty="0"/>
              <a:t>Thus, pi stores at node i1 ... </a:t>
            </a:r>
            <a:r>
              <a:rPr lang="en-US" dirty="0" err="1"/>
              <a:t>ikj</a:t>
            </a:r>
            <a:r>
              <a:rPr lang="en-US" dirty="0"/>
              <a:t> the value that says "</a:t>
            </a:r>
            <a:r>
              <a:rPr lang="en-US" dirty="0" err="1"/>
              <a:t>pj</a:t>
            </a:r>
            <a:r>
              <a:rPr lang="en-US" dirty="0"/>
              <a:t> says that ... that pi1 said"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2831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199"/>
            <a:ext cx="7620000" cy="3412977"/>
          </a:xfrm>
        </p:spPr>
        <p:txBody>
          <a:bodyPr>
            <a:normAutofit/>
          </a:bodyPr>
          <a:lstStyle/>
          <a:p>
            <a:r>
              <a:rPr lang="en-US" dirty="0"/>
              <a:t>Decision Phase</a:t>
            </a:r>
          </a:p>
          <a:p>
            <a:r>
              <a:rPr lang="en-US" dirty="0"/>
              <a:t>In round f + 1, the entire tree is complete. Nodes named with the p sequence have the value </a:t>
            </a:r>
            <a:r>
              <a:rPr lang="pl-PL" dirty="0"/>
              <a:t>val</a:t>
            </a:r>
            <a:r>
              <a:rPr lang="pl-PL" sz="2400" baseline="-25000" dirty="0"/>
              <a:t>i</a:t>
            </a:r>
            <a:r>
              <a:rPr lang="en-US" dirty="0"/>
              <a:t>(π) stored.</a:t>
            </a:r>
            <a:endParaRPr lang="el-GR" dirty="0"/>
          </a:p>
          <a:p>
            <a:r>
              <a:rPr lang="en-US" dirty="0"/>
              <a:t>Each pi applies to each subdirectory a recursive function (usually a majority) </a:t>
            </a:r>
            <a:r>
              <a:rPr lang="pl-PL" dirty="0"/>
              <a:t>newval</a:t>
            </a:r>
            <a:r>
              <a:rPr lang="el-GR" sz="1400" dirty="0"/>
              <a:t>i</a:t>
            </a:r>
            <a:r>
              <a:rPr lang="el-GR" dirty="0"/>
              <a:t>(π).</a:t>
            </a:r>
          </a:p>
          <a:p>
            <a:r>
              <a:rPr lang="en-US" dirty="0"/>
              <a:t>The decision for each process is the value returned by the tree root function, calculated retrospectively, based on the following definition: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706" y="4906035"/>
            <a:ext cx="600075" cy="1475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544696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newval</a:t>
            </a:r>
            <a:r>
              <a:rPr lang="el-GR" sz="1100" dirty="0"/>
              <a:t>i</a:t>
            </a:r>
            <a:r>
              <a:rPr lang="el-GR" dirty="0"/>
              <a:t>(π) =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99792" y="4942909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val</a:t>
            </a:r>
            <a:r>
              <a:rPr lang="pl-PL" baseline="-25000" dirty="0"/>
              <a:t>i</a:t>
            </a:r>
            <a:r>
              <a:rPr lang="en-US" dirty="0"/>
              <a:t>(</a:t>
            </a:r>
            <a:r>
              <a:rPr lang="el-GR" dirty="0"/>
              <a:t>π)</a:t>
            </a:r>
            <a:r>
              <a:rPr lang="en-US" dirty="0"/>
              <a:t>, if </a:t>
            </a:r>
            <a:r>
              <a:rPr lang="el-GR" dirty="0"/>
              <a:t>π </a:t>
            </a:r>
            <a:r>
              <a:rPr lang="en-US" dirty="0"/>
              <a:t>is leaf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7784" y="5733256"/>
            <a:ext cx="4380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majority{</a:t>
            </a:r>
            <a:r>
              <a:rPr lang="pl-PL" dirty="0"/>
              <a:t>newval</a:t>
            </a:r>
            <a:r>
              <a:rPr lang="el-GR" sz="1100" dirty="0"/>
              <a:t>i</a:t>
            </a:r>
            <a:r>
              <a:rPr lang="en-US" dirty="0"/>
              <a:t>(</a:t>
            </a:r>
            <a:r>
              <a:rPr lang="el-GR" dirty="0"/>
              <a:t>π</a:t>
            </a:r>
            <a:r>
              <a:rPr lang="en-US" dirty="0"/>
              <a:t>’</a:t>
            </a:r>
            <a:r>
              <a:rPr lang="el-GR" dirty="0"/>
              <a:t>)</a:t>
            </a:r>
            <a:r>
              <a:rPr lang="en-US" dirty="0"/>
              <a:t>, where </a:t>
            </a:r>
            <a:r>
              <a:rPr lang="el-GR" dirty="0"/>
              <a:t>π’ </a:t>
            </a:r>
            <a:r>
              <a:rPr lang="en-US" dirty="0"/>
              <a:t>child</a:t>
            </a:r>
            <a:r>
              <a:rPr lang="el-GR" dirty="0"/>
              <a:t> π}, </a:t>
            </a:r>
            <a:r>
              <a:rPr lang="pl-PL" dirty="0"/>
              <a:t>otherwise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280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58353"/>
            <a:ext cx="7620000" cy="3484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5159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04864"/>
            <a:ext cx="7479242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6890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96996"/>
            <a:ext cx="7620000" cy="3607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7135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all non-faulty processes start with the value v.</a:t>
            </a:r>
          </a:p>
          <a:p>
            <a:r>
              <a:rPr lang="en-US" dirty="0"/>
              <a:t>The validity condition can be proven based on the following Lemma saying that the determined values are consistent</a:t>
            </a:r>
          </a:p>
          <a:p>
            <a:r>
              <a:rPr lang="en-US" altLang="en-US" dirty="0"/>
              <a:t>Lemma 1:  If </a:t>
            </a:r>
            <a:r>
              <a:rPr lang="en-US" altLang="en-US" dirty="0" err="1"/>
              <a:t>i</a:t>
            </a:r>
            <a:r>
              <a:rPr lang="en-US" altLang="en-US" dirty="0"/>
              <a:t>, j, k are nonfaulty, then </a:t>
            </a:r>
            <a:r>
              <a:rPr lang="pl-PL" dirty="0"/>
              <a:t>val</a:t>
            </a:r>
            <a:r>
              <a:rPr lang="el-GR" sz="1400" dirty="0"/>
              <a:t>i</a:t>
            </a:r>
            <a:r>
              <a:rPr lang="en-US" altLang="en-US" dirty="0"/>
              <a:t>(</a:t>
            </a:r>
            <a:r>
              <a:rPr lang="el-GR" altLang="en-US" dirty="0"/>
              <a:t>π</a:t>
            </a:r>
            <a:r>
              <a:rPr lang="en-US" altLang="en-US" dirty="0"/>
              <a:t>k) = </a:t>
            </a:r>
            <a:r>
              <a:rPr lang="pl-PL" dirty="0"/>
              <a:t>val</a:t>
            </a:r>
            <a:r>
              <a:rPr lang="en-US" altLang="en-US" baseline="-25000" dirty="0"/>
              <a:t>j</a:t>
            </a:r>
            <a:r>
              <a:rPr lang="en-US" altLang="en-US" dirty="0"/>
              <a:t>(</a:t>
            </a:r>
            <a:r>
              <a:rPr lang="el-GR" altLang="en-US" dirty="0"/>
              <a:t>π</a:t>
            </a:r>
            <a:r>
              <a:rPr lang="en-US" altLang="en-US" dirty="0"/>
              <a:t>k) for every node label </a:t>
            </a:r>
            <a:r>
              <a:rPr lang="el-GR" altLang="en-US" dirty="0"/>
              <a:t>π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Proof:  k sends same message to </a:t>
            </a:r>
            <a:r>
              <a:rPr lang="en-US" altLang="en-US" dirty="0" err="1"/>
              <a:t>i</a:t>
            </a:r>
            <a:r>
              <a:rPr lang="en-US" altLang="en-US" dirty="0"/>
              <a:t> and j and they behave properly by setting the same value.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20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errors in Distributed Systems</a:t>
            </a:r>
          </a:p>
          <a:p>
            <a:pPr lvl="1"/>
            <a:r>
              <a:rPr lang="en-US" dirty="0"/>
              <a:t>Crashes</a:t>
            </a:r>
          </a:p>
          <a:p>
            <a:pPr lvl="1"/>
            <a:r>
              <a:rPr lang="en-US" dirty="0"/>
              <a:t>Byzantine Failures</a:t>
            </a:r>
          </a:p>
          <a:p>
            <a:pPr lvl="1"/>
            <a:endParaRPr lang="en-US" dirty="0"/>
          </a:p>
          <a:p>
            <a:pPr lvl="1"/>
            <a:endParaRPr lang="el-GR" dirty="0"/>
          </a:p>
          <a:p>
            <a:r>
              <a:rPr lang="en-US" dirty="0"/>
              <a:t>The Consensus Problem</a:t>
            </a:r>
          </a:p>
          <a:p>
            <a:pPr lvl="1"/>
            <a:r>
              <a:rPr lang="en-US" dirty="0"/>
              <a:t>Fault-Tolerant Agreement Algorithm</a:t>
            </a:r>
          </a:p>
          <a:p>
            <a:pPr lvl="1"/>
            <a:r>
              <a:rPr lang="en-US" dirty="0"/>
              <a:t>Byzantine Failure Tolerant Agreement Algorithm</a:t>
            </a:r>
          </a:p>
        </p:txBody>
      </p:sp>
    </p:spTree>
    <p:extLst>
      <p:ext uri="{BB962C8B-B14F-4D97-AF65-F5344CB8AC3E}">
        <p14:creationId xmlns:p14="http://schemas.microsoft.com/office/powerpoint/2010/main" val="1400022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Lemma 2:  If x = </a:t>
            </a:r>
            <a:r>
              <a:rPr lang="el-GR" altLang="en-US" sz="2800" dirty="0"/>
              <a:t>π</a:t>
            </a:r>
            <a:r>
              <a:rPr lang="en-US" altLang="en-US" sz="2800" dirty="0"/>
              <a:t>k (k is nonfaulty process) then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pl-PL" sz="2800" dirty="0"/>
              <a:t>newval</a:t>
            </a:r>
            <a:r>
              <a:rPr lang="el-GR" sz="1800" dirty="0"/>
              <a:t>i</a:t>
            </a:r>
            <a:r>
              <a:rPr lang="en-US" altLang="en-US" sz="2800" dirty="0">
                <a:sym typeface="Symbol" panose="05050102010706020507" pitchFamily="18" charset="2"/>
              </a:rPr>
              <a:t>(x)</a:t>
            </a:r>
            <a:r>
              <a:rPr lang="en-US" altLang="en-US" sz="2800" baseline="-25000" dirty="0">
                <a:sym typeface="Symbol" panose="05050102010706020507" pitchFamily="18" charset="2"/>
              </a:rPr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= </a:t>
            </a:r>
            <a:r>
              <a:rPr lang="pl-PL" sz="2800" dirty="0"/>
              <a:t>val</a:t>
            </a:r>
            <a:r>
              <a:rPr lang="el-GR" sz="1800" dirty="0"/>
              <a:t>i</a:t>
            </a:r>
            <a:r>
              <a:rPr lang="en-US" altLang="en-US" sz="2800" dirty="0">
                <a:sym typeface="Symbol" panose="05050102010706020507" pitchFamily="18" charset="2"/>
              </a:rPr>
              <a:t>(x) = </a:t>
            </a:r>
            <a:r>
              <a:rPr lang="en-US" altLang="en-US" sz="2800" dirty="0" err="1">
                <a:sym typeface="Symbol" panose="05050102010706020507" pitchFamily="18" charset="2"/>
              </a:rPr>
              <a:t>val</a:t>
            </a:r>
            <a:r>
              <a:rPr lang="en-US" altLang="en-US" sz="1500" dirty="0" err="1">
                <a:sym typeface="Symbol" panose="05050102010706020507" pitchFamily="18" charset="2"/>
              </a:rPr>
              <a:t>k</a:t>
            </a:r>
            <a:r>
              <a:rPr lang="en-US" altLang="en-US" sz="2800" dirty="0">
                <a:sym typeface="Symbol" panose="05050102010706020507" pitchFamily="18" charset="2"/>
              </a:rPr>
              <a:t>(</a:t>
            </a:r>
            <a:r>
              <a:rPr lang="el-GR" altLang="en-US" sz="2800" dirty="0">
                <a:sym typeface="Symbol" panose="05050102010706020507" pitchFamily="18" charset="2"/>
              </a:rPr>
              <a:t>π) </a:t>
            </a:r>
            <a:r>
              <a:rPr lang="en-US" altLang="en-US" sz="2800" dirty="0">
                <a:sym typeface="Symbol" panose="05050102010706020507" pitchFamily="18" charset="2"/>
              </a:rPr>
              <a:t>= v for every non-faulty </a:t>
            </a:r>
            <a:r>
              <a:rPr lang="en-US" altLang="en-US" sz="2800" dirty="0" err="1">
                <a:sym typeface="Symbol" panose="05050102010706020507" pitchFamily="18" charset="2"/>
              </a:rPr>
              <a:t>i</a:t>
            </a:r>
            <a:r>
              <a:rPr lang="en-US" altLang="en-US" sz="2800" dirty="0">
                <a:sym typeface="Symbol" panose="05050102010706020507" pitchFamily="18" charset="2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en-US" sz="2800" dirty="0">
                <a:sym typeface="Symbol" panose="05050102010706020507" pitchFamily="18" charset="2"/>
              </a:rPr>
              <a:t>Proof:  Induction on lengths of labels, bottom up.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>
                <a:sym typeface="Symbol" panose="05050102010706020507" pitchFamily="18" charset="2"/>
              </a:rPr>
              <a:t>Basis:  Leaf.</a:t>
            </a:r>
          </a:p>
          <a:p>
            <a:pPr lvl="2">
              <a:lnSpc>
                <a:spcPct val="80000"/>
              </a:lnSpc>
            </a:pPr>
            <a:r>
              <a:rPr lang="pl-PL" sz="2000" dirty="0"/>
              <a:t>newval</a:t>
            </a:r>
            <a:r>
              <a:rPr lang="el-GR" sz="1400" dirty="0"/>
              <a:t>i</a:t>
            </a:r>
            <a:r>
              <a:rPr lang="en-US" altLang="en-US" sz="2000" dirty="0">
                <a:sym typeface="Symbol" panose="05050102010706020507" pitchFamily="18" charset="2"/>
              </a:rPr>
              <a:t>(x)</a:t>
            </a:r>
            <a:r>
              <a:rPr lang="en-US" altLang="en-US" sz="2000" baseline="-25000" dirty="0">
                <a:sym typeface="Symbol" panose="05050102010706020507" pitchFamily="18" charset="2"/>
              </a:rPr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= </a:t>
            </a:r>
            <a:r>
              <a:rPr lang="pl-PL" sz="2000" dirty="0"/>
              <a:t>val</a:t>
            </a:r>
            <a:r>
              <a:rPr lang="el-GR" sz="1400" dirty="0"/>
              <a:t>i</a:t>
            </a:r>
            <a:r>
              <a:rPr lang="en-US" altLang="en-US" sz="2000" dirty="0">
                <a:sym typeface="Symbol" panose="05050102010706020507" pitchFamily="18" charset="2"/>
              </a:rPr>
              <a:t>(x)</a:t>
            </a:r>
          </a:p>
          <a:p>
            <a:pPr lvl="2">
              <a:lnSpc>
                <a:spcPct val="80000"/>
              </a:lnSpc>
            </a:pPr>
            <a:r>
              <a:rPr lang="pl-PL" sz="2000" dirty="0"/>
              <a:t>val</a:t>
            </a:r>
            <a:r>
              <a:rPr lang="el-GR" sz="1400" dirty="0"/>
              <a:t>i</a:t>
            </a:r>
            <a:r>
              <a:rPr lang="en-US" altLang="en-US" sz="2000" dirty="0">
                <a:sym typeface="Symbol" panose="05050102010706020507" pitchFamily="18" charset="2"/>
              </a:rPr>
              <a:t>(x) = </a:t>
            </a:r>
            <a:r>
              <a:rPr lang="pl-PL" sz="2000" dirty="0"/>
              <a:t>val</a:t>
            </a:r>
            <a:r>
              <a:rPr lang="en-US" sz="1400" dirty="0"/>
              <a:t>j</a:t>
            </a:r>
            <a:r>
              <a:rPr lang="en-US" altLang="en-US" sz="2000" dirty="0">
                <a:sym typeface="Symbol" panose="05050102010706020507" pitchFamily="18" charset="2"/>
              </a:rPr>
              <a:t>(</a:t>
            </a:r>
            <a:r>
              <a:rPr lang="el-GR" altLang="en-US" sz="2000" dirty="0">
                <a:sym typeface="Symbol" panose="05050102010706020507" pitchFamily="18" charset="2"/>
              </a:rPr>
              <a:t>π</a:t>
            </a:r>
            <a:r>
              <a:rPr lang="en-US" altLang="en-US" sz="2000" dirty="0">
                <a:sym typeface="Symbol" panose="05050102010706020507" pitchFamily="18" charset="2"/>
              </a:rPr>
              <a:t>) (by Lemma 1)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>
                <a:sym typeface="Symbol" panose="05050102010706020507" pitchFamily="18" charset="2"/>
              </a:rPr>
              <a:t>Given that the majority of children are </a:t>
            </a:r>
            <a:r>
              <a:rPr lang="en-US" altLang="en-US" sz="2400" dirty="0"/>
              <a:t>nonfaulty processes, </a:t>
            </a:r>
            <a:r>
              <a:rPr lang="pl-PL" sz="2400" dirty="0"/>
              <a:t>newval</a:t>
            </a:r>
            <a:r>
              <a:rPr lang="el-GR" sz="1200" dirty="0"/>
              <a:t>i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l-GR" altLang="en-US" sz="2400" dirty="0">
                <a:sym typeface="Symbol" panose="05050102010706020507" pitchFamily="18" charset="2"/>
              </a:rPr>
              <a:t>π</a:t>
            </a:r>
            <a:r>
              <a:rPr lang="en-US" altLang="en-US" sz="2400" dirty="0">
                <a:sym typeface="Symbol" panose="05050102010706020507" pitchFamily="18" charset="2"/>
              </a:rPr>
              <a:t>) = </a:t>
            </a:r>
            <a:r>
              <a:rPr lang="pl-PL" sz="2400" dirty="0"/>
              <a:t>newval</a:t>
            </a:r>
            <a:r>
              <a:rPr lang="el-GR" sz="1200" dirty="0"/>
              <a:t>i</a:t>
            </a:r>
            <a:r>
              <a:rPr lang="en-US" altLang="en-US" sz="2400" dirty="0">
                <a:sym typeface="Symbol" panose="05050102010706020507" pitchFamily="18" charset="2"/>
              </a:rPr>
              <a:t>(x)</a:t>
            </a:r>
          </a:p>
          <a:p>
            <a:r>
              <a:rPr lang="en-US" altLang="en-US" sz="2400" dirty="0">
                <a:sym typeface="Symbol" panose="05050102010706020507" pitchFamily="18" charset="2"/>
              </a:rPr>
              <a:t>Non-leaves: </a:t>
            </a:r>
            <a:endParaRPr lang="el-GR" altLang="en-US" sz="2400" dirty="0">
              <a:sym typeface="Symbol" panose="05050102010706020507" pitchFamily="18" charset="2"/>
            </a:endParaRPr>
          </a:p>
          <a:p>
            <a:pPr lvl="1"/>
            <a:r>
              <a:rPr lang="en-US" sz="2200" b="0" i="0" u="none" strike="noStrike" baseline="0" dirty="0">
                <a:solidFill>
                  <a:srgbClr val="000000"/>
                </a:solidFill>
              </a:rPr>
              <a:t>the majority of the children of </a:t>
            </a:r>
            <a:r>
              <a:rPr lang="el-GR" altLang="en-US" sz="2200" dirty="0"/>
              <a:t>π</a:t>
            </a:r>
            <a:r>
              <a:rPr lang="en-US" altLang="en-US" sz="2200" dirty="0"/>
              <a:t>k</a:t>
            </a:r>
            <a:r>
              <a:rPr lang="en-US" sz="2200" b="1" i="1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have the form </a:t>
            </a:r>
            <a:r>
              <a:rPr lang="el-GR" altLang="en-US" sz="2200" dirty="0"/>
              <a:t>π</a:t>
            </a:r>
            <a:r>
              <a:rPr lang="en-US" altLang="en-US" sz="2200" dirty="0"/>
              <a:t>kl</a:t>
            </a:r>
            <a:r>
              <a:rPr lang="en-US" sz="2200" b="1" i="1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where l is a number of a </a:t>
            </a:r>
            <a:r>
              <a:rPr lang="en-US" sz="2200" i="1" u="none" strike="noStrike" baseline="0" dirty="0">
                <a:solidFill>
                  <a:srgbClr val="000000"/>
                </a:solidFill>
              </a:rPr>
              <a:t>non-faulty 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process, therefor </a:t>
            </a:r>
            <a:r>
              <a:rPr lang="en-US" sz="2200" i="1" u="none" strike="noStrike" baseline="0" dirty="0" err="1">
                <a:solidFill>
                  <a:srgbClr val="000000"/>
                </a:solidFill>
              </a:rPr>
              <a:t>val</a:t>
            </a:r>
            <a:r>
              <a:rPr lang="en-US" sz="2200" i="0" u="none" strike="noStrike" baseline="0" dirty="0">
                <a:solidFill>
                  <a:srgbClr val="000000"/>
                </a:solidFill>
              </a:rPr>
              <a:t>(</a:t>
            </a:r>
            <a:r>
              <a:rPr lang="el-GR" sz="2200" i="1" u="none" strike="noStrike" baseline="0" dirty="0">
                <a:solidFill>
                  <a:srgbClr val="000000"/>
                </a:solidFill>
              </a:rPr>
              <a:t>π</a:t>
            </a:r>
            <a:r>
              <a:rPr lang="en-US" sz="2200" i="1" u="none" strike="noStrike" baseline="0" dirty="0">
                <a:solidFill>
                  <a:srgbClr val="000000"/>
                </a:solidFill>
              </a:rPr>
              <a:t>kl</a:t>
            </a:r>
            <a:r>
              <a:rPr lang="en-US" sz="2200" i="0" u="none" strike="noStrike" baseline="0" dirty="0">
                <a:solidFill>
                  <a:srgbClr val="000000"/>
                </a:solidFill>
              </a:rPr>
              <a:t>) = </a:t>
            </a:r>
            <a:r>
              <a:rPr lang="en-US" sz="2200" i="1" u="none" strike="noStrike" baseline="0" dirty="0" err="1">
                <a:solidFill>
                  <a:srgbClr val="000000"/>
                </a:solidFill>
              </a:rPr>
              <a:t>val</a:t>
            </a:r>
            <a:r>
              <a:rPr lang="en-US" sz="2200" i="0" u="none" strike="noStrike" baseline="0" dirty="0">
                <a:solidFill>
                  <a:srgbClr val="000000"/>
                </a:solidFill>
              </a:rPr>
              <a:t>(</a:t>
            </a:r>
            <a:r>
              <a:rPr lang="el-GR" sz="2200" i="1" u="none" strike="noStrike" baseline="0" dirty="0">
                <a:solidFill>
                  <a:srgbClr val="000000"/>
                </a:solidFill>
              </a:rPr>
              <a:t>π</a:t>
            </a:r>
            <a:r>
              <a:rPr lang="en-US" sz="2200" i="1" u="none" strike="noStrike" baseline="0" dirty="0">
                <a:solidFill>
                  <a:srgbClr val="000000"/>
                </a:solidFill>
              </a:rPr>
              <a:t>k</a:t>
            </a:r>
            <a:r>
              <a:rPr lang="en-US" sz="2200" i="0" u="none" strike="noStrike" baseline="0" dirty="0">
                <a:solidFill>
                  <a:srgbClr val="000000"/>
                </a:solidFill>
              </a:rPr>
              <a:t>) = </a:t>
            </a:r>
            <a:r>
              <a:rPr lang="en-US" sz="2200" i="1" u="none" strike="noStrike" baseline="0" dirty="0" err="1">
                <a:solidFill>
                  <a:srgbClr val="000000"/>
                </a:solidFill>
              </a:rPr>
              <a:t>val</a:t>
            </a:r>
            <a:r>
              <a:rPr lang="en-US" sz="2200" i="0" u="none" strike="noStrike" baseline="0" dirty="0">
                <a:solidFill>
                  <a:srgbClr val="000000"/>
                </a:solidFill>
              </a:rPr>
              <a:t>(</a:t>
            </a:r>
            <a:r>
              <a:rPr lang="en-US" sz="2200" i="1" u="none" strike="noStrike" baseline="0" dirty="0">
                <a:solidFill>
                  <a:srgbClr val="000000"/>
                </a:solidFill>
              </a:rPr>
              <a:t>x</a:t>
            </a:r>
            <a:r>
              <a:rPr lang="en-US" sz="2200" i="0" u="none" strike="noStrike" baseline="0" dirty="0">
                <a:solidFill>
                  <a:srgbClr val="000000"/>
                </a:solidFill>
              </a:rPr>
              <a:t>)</a:t>
            </a:r>
            <a:r>
              <a:rPr lang="en-US" sz="2200" b="0" i="0" u="none" strike="noStrike" baseline="0" dirty="0">
                <a:solidFill>
                  <a:srgbClr val="000000"/>
                </a:solidFill>
              </a:rPr>
              <a:t>. </a:t>
            </a:r>
            <a:endParaRPr lang="el-GR" sz="2200" b="0" i="0" u="none" strike="noStrike" baseline="0" dirty="0">
              <a:solidFill>
                <a:srgbClr val="000000"/>
              </a:solidFill>
            </a:endParaRPr>
          </a:p>
          <a:p>
            <a:pPr lvl="1"/>
            <a:r>
              <a:rPr lang="en-US" altLang="en-US" sz="2200" dirty="0">
                <a:sym typeface="Symbol" panose="05050102010706020507" pitchFamily="18" charset="2"/>
              </a:rPr>
              <a:t>Given that the majority of children are </a:t>
            </a:r>
            <a:r>
              <a:rPr lang="en-US" altLang="en-US" sz="2200" dirty="0"/>
              <a:t>nonfaulty processes, </a:t>
            </a:r>
            <a:r>
              <a:rPr lang="pl-PL" sz="2200" dirty="0"/>
              <a:t>newval</a:t>
            </a:r>
            <a:r>
              <a:rPr lang="el-GR" sz="1000" dirty="0"/>
              <a:t>i</a:t>
            </a:r>
            <a:r>
              <a:rPr lang="en-US" altLang="en-US" sz="2200" dirty="0">
                <a:sym typeface="Symbol" panose="05050102010706020507" pitchFamily="18" charset="2"/>
              </a:rPr>
              <a:t>(</a:t>
            </a:r>
            <a:r>
              <a:rPr lang="el-GR" altLang="en-US" sz="2200" dirty="0">
                <a:sym typeface="Symbol" panose="05050102010706020507" pitchFamily="18" charset="2"/>
              </a:rPr>
              <a:t>π</a:t>
            </a:r>
            <a:r>
              <a:rPr lang="en-US" altLang="en-US" sz="2200" dirty="0">
                <a:sym typeface="Symbol" panose="05050102010706020507" pitchFamily="18" charset="2"/>
              </a:rPr>
              <a:t>) = </a:t>
            </a:r>
            <a:r>
              <a:rPr lang="pl-PL" sz="2200" dirty="0"/>
              <a:t>newval</a:t>
            </a:r>
            <a:r>
              <a:rPr lang="el-GR" sz="1000" dirty="0"/>
              <a:t>i</a:t>
            </a:r>
            <a:r>
              <a:rPr lang="en-US" altLang="en-US" sz="2200" dirty="0">
                <a:sym typeface="Symbol" panose="05050102010706020507" pitchFamily="18" charset="2"/>
              </a:rPr>
              <a:t>(x)</a:t>
            </a:r>
          </a:p>
          <a:p>
            <a:pPr algn="l"/>
            <a:endParaRPr lang="en-US" sz="2400" b="0" i="0" u="none" strike="noStrike" baseline="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55845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Validity: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If all nonfaulty processes begin with v, then all nonfaulty processes broadcast v at round 1, so </a:t>
            </a:r>
            <a:r>
              <a:rPr lang="pl-PL" sz="2400" dirty="0"/>
              <a:t>val</a:t>
            </a:r>
            <a:r>
              <a:rPr lang="el-GR" sz="1600" dirty="0"/>
              <a:t>i</a:t>
            </a:r>
            <a:r>
              <a:rPr lang="en-US" altLang="en-US" sz="2400" dirty="0"/>
              <a:t>(j) = v for all nonfaulty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, j.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By Lemma 2, also </a:t>
            </a:r>
            <a:r>
              <a:rPr lang="pl-PL" sz="2400" dirty="0"/>
              <a:t>newval</a:t>
            </a:r>
            <a:r>
              <a:rPr lang="el-GR" sz="1600" dirty="0"/>
              <a:t>i</a:t>
            </a:r>
            <a:r>
              <a:rPr lang="en-US" altLang="en-US" sz="2400" dirty="0"/>
              <a:t>(j) = </a:t>
            </a:r>
            <a:r>
              <a:rPr lang="pl-PL" sz="2400" dirty="0"/>
              <a:t>val</a:t>
            </a:r>
            <a:r>
              <a:rPr lang="el-GR" sz="1600" dirty="0"/>
              <a:t>i</a:t>
            </a:r>
            <a:r>
              <a:rPr lang="en-US" altLang="en-US" sz="2400" dirty="0"/>
              <a:t>(j) = v for all nonfaulty </a:t>
            </a:r>
            <a:r>
              <a:rPr lang="en-US" altLang="en-US" sz="2400" dirty="0" err="1"/>
              <a:t>i,j</a:t>
            </a:r>
            <a:r>
              <a:rPr lang="en-US" altLang="en-US" sz="24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Majority rule implies </a:t>
            </a:r>
            <a:r>
              <a:rPr lang="pl-PL" sz="2400" dirty="0"/>
              <a:t>newval</a:t>
            </a:r>
            <a:r>
              <a:rPr lang="el-GR" sz="1600" dirty="0"/>
              <a:t>i</a:t>
            </a:r>
            <a:r>
              <a:rPr lang="en-US" altLang="en-US" sz="2400" dirty="0"/>
              <a:t>(</a:t>
            </a:r>
            <a:r>
              <a:rPr lang="pl-PL" altLang="en-US" sz="2400" dirty="0">
                <a:sym typeface="Symbol" panose="05050102010706020507" pitchFamily="18" charset="2"/>
              </a:rPr>
              <a:t>root</a:t>
            </a:r>
            <a:r>
              <a:rPr lang="en-US" altLang="en-US" sz="2400" dirty="0">
                <a:sym typeface="Symbol" panose="05050102010706020507" pitchFamily="18" charset="2"/>
              </a:rPr>
              <a:t>) = v for all nonfaulty </a:t>
            </a:r>
            <a:r>
              <a:rPr lang="en-US" altLang="en-US" sz="2400" dirty="0" err="1">
                <a:sym typeface="Symbol" panose="05050102010706020507" pitchFamily="18" charset="2"/>
              </a:rPr>
              <a:t>i</a:t>
            </a:r>
            <a:r>
              <a:rPr lang="en-US" altLang="en-US" sz="2400" dirty="0">
                <a:sym typeface="Symbol" panose="05050102010706020507" pitchFamily="18" charset="2"/>
              </a:rPr>
              <a:t>.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>
                <a:sym typeface="Symbol" panose="05050102010706020507" pitchFamily="18" charset="2"/>
              </a:rPr>
              <a:t>So all nonfaulty </a:t>
            </a:r>
            <a:r>
              <a:rPr lang="en-US" altLang="en-US" sz="2400" dirty="0" err="1">
                <a:sym typeface="Symbol" panose="05050102010706020507" pitchFamily="18" charset="2"/>
              </a:rPr>
              <a:t>i</a:t>
            </a:r>
            <a:r>
              <a:rPr lang="en-US" altLang="en-US" sz="2400" dirty="0">
                <a:sym typeface="Symbol" panose="05050102010706020507" pitchFamily="18" charset="2"/>
              </a:rPr>
              <a:t> decide v.</a:t>
            </a:r>
          </a:p>
        </p:txBody>
      </p:sp>
    </p:spTree>
    <p:extLst>
      <p:ext uri="{BB962C8B-B14F-4D97-AF65-F5344CB8AC3E}">
        <p14:creationId xmlns:p14="http://schemas.microsoft.com/office/powerpoint/2010/main" val="749705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78832-86C5-4269-BA0C-7FE449436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FF122-7AFE-4303-9330-0B6A254EC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Termination</a:t>
            </a:r>
          </a:p>
          <a:p>
            <a:pPr lvl="1"/>
            <a:r>
              <a:rPr lang="pl-PL" dirty="0"/>
              <a:t>After f+1 rounds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689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Agreement Condition</a:t>
            </a:r>
            <a:endParaRPr lang="el-GR" dirty="0"/>
          </a:p>
          <a:p>
            <a:r>
              <a:rPr lang="en-US" dirty="0"/>
              <a:t>To prove that the condition of the agreement applies, we should define some additional concepts.</a:t>
            </a:r>
          </a:p>
          <a:p>
            <a:r>
              <a:rPr lang="en-US" dirty="0"/>
              <a:t>A node π is </a:t>
            </a:r>
            <a:r>
              <a:rPr lang="en-US" b="1" dirty="0"/>
              <a:t>common</a:t>
            </a:r>
            <a:r>
              <a:rPr lang="en-US" dirty="0"/>
              <a:t> if for each pair of non-faulty processes pi, </a:t>
            </a:r>
            <a:r>
              <a:rPr lang="en-US" dirty="0" err="1"/>
              <a:t>pj</a:t>
            </a:r>
            <a:r>
              <a:rPr lang="en-US" dirty="0"/>
              <a:t>, the following applies: </a:t>
            </a:r>
            <a:br>
              <a:rPr lang="el-GR" dirty="0"/>
            </a:br>
            <a:r>
              <a:rPr lang="pl-PL" sz="2000" dirty="0"/>
              <a:t>newval</a:t>
            </a:r>
            <a:r>
              <a:rPr lang="el-GR" sz="1400" dirty="0"/>
              <a:t>i</a:t>
            </a:r>
            <a:r>
              <a:rPr lang="el-GR" dirty="0"/>
              <a:t>(π) = </a:t>
            </a:r>
            <a:r>
              <a:rPr lang="pl-PL" sz="2000" dirty="0"/>
              <a:t>newval</a:t>
            </a:r>
            <a:r>
              <a:rPr lang="pl-PL" sz="1400" dirty="0"/>
              <a:t>j</a:t>
            </a:r>
            <a:r>
              <a:rPr lang="el-GR" dirty="0"/>
              <a:t>(π)</a:t>
            </a:r>
          </a:p>
          <a:p>
            <a:r>
              <a:rPr lang="en-US" dirty="0"/>
              <a:t>a node π has a </a:t>
            </a:r>
            <a:r>
              <a:rPr lang="en-US" b="1" dirty="0"/>
              <a:t>common boundary </a:t>
            </a:r>
            <a:r>
              <a:rPr lang="en-US" dirty="0"/>
              <a:t>if each path from π to each leaf in its </a:t>
            </a:r>
            <a:r>
              <a:rPr lang="pl-PL" dirty="0"/>
              <a:t>susbtree</a:t>
            </a:r>
            <a:r>
              <a:rPr lang="en-US" dirty="0"/>
              <a:t> contains a common node.</a:t>
            </a:r>
          </a:p>
          <a:p>
            <a:r>
              <a:rPr lang="en-US" dirty="0"/>
              <a:t>Lemma 3:</a:t>
            </a:r>
            <a:r>
              <a:rPr lang="el-GR" dirty="0"/>
              <a:t> </a:t>
            </a:r>
            <a:r>
              <a:rPr lang="en-US" dirty="0"/>
              <a:t>If a node π has a common boundary then the π is common. </a:t>
            </a:r>
            <a:endParaRPr lang="pl-PL" dirty="0"/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Proof: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By induction, from the leaves up.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“Common-ness” propagates upward.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380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Nodes in each path from one node to level 1 to one </a:t>
            </a:r>
            <a:r>
              <a:rPr lang="pl-PL" dirty="0"/>
              <a:t>leaf</a:t>
            </a:r>
            <a:r>
              <a:rPr lang="en-US" dirty="0"/>
              <a:t> correspond to f + 1 different processes.</a:t>
            </a:r>
          </a:p>
          <a:p>
            <a:r>
              <a:rPr lang="en-US" dirty="0"/>
              <a:t>Thus, at least one node π corresponds to a non-faulty </a:t>
            </a:r>
            <a:r>
              <a:rPr lang="en-US" dirty="0" err="1"/>
              <a:t>pj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Thus at least one node (</a:t>
            </a:r>
            <a:r>
              <a:rPr lang="el-GR" dirty="0"/>
              <a:t>π</a:t>
            </a:r>
            <a:r>
              <a:rPr lang="en-US" dirty="0"/>
              <a:t>j) exists which ends with a non-fault index</a:t>
            </a:r>
          </a:p>
          <a:p>
            <a:pPr lvl="1"/>
            <a:r>
              <a:rPr lang="en-US" dirty="0"/>
              <a:t>From the Lemma </a:t>
            </a:r>
            <a:r>
              <a:rPr lang="pl-PL" dirty="0"/>
              <a:t>2</a:t>
            </a:r>
            <a:r>
              <a:rPr lang="en-US" dirty="0"/>
              <a:t> we get that </a:t>
            </a:r>
            <a:r>
              <a:rPr lang="pl-PL" dirty="0"/>
              <a:t>newval</a:t>
            </a:r>
            <a:r>
              <a:rPr lang="el-GR" baseline="-25000" dirty="0"/>
              <a:t>i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l-GR" dirty="0"/>
              <a:t>π</a:t>
            </a:r>
            <a:r>
              <a:rPr lang="en-US" dirty="0"/>
              <a:t>j</a:t>
            </a:r>
            <a:r>
              <a:rPr lang="en-US" altLang="en-US" dirty="0">
                <a:sym typeface="Symbol" panose="05050102010706020507" pitchFamily="18" charset="2"/>
              </a:rPr>
              <a:t>)</a:t>
            </a:r>
            <a:r>
              <a:rPr lang="en-US" altLang="en-US" baseline="-25000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= </a:t>
            </a:r>
            <a:r>
              <a:rPr lang="pl-PL" dirty="0"/>
              <a:t>val</a:t>
            </a:r>
            <a:r>
              <a:rPr lang="el-GR" baseline="-25000" dirty="0"/>
              <a:t>i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l-GR" dirty="0"/>
              <a:t>π</a:t>
            </a:r>
            <a:r>
              <a:rPr lang="en-US" dirty="0"/>
              <a:t>j</a:t>
            </a:r>
            <a:r>
              <a:rPr lang="en-US" altLang="en-US" dirty="0">
                <a:sym typeface="Symbol" panose="05050102010706020507" pitchFamily="18" charset="2"/>
              </a:rPr>
              <a:t>) = </a:t>
            </a:r>
            <a:r>
              <a:rPr lang="pl-PL" dirty="0"/>
              <a:t>val</a:t>
            </a:r>
            <a:r>
              <a:rPr lang="en-US" baseline="-25000" dirty="0"/>
              <a:t>j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l-GR" altLang="en-US" dirty="0">
                <a:sym typeface="Symbol" panose="05050102010706020507" pitchFamily="18" charset="2"/>
              </a:rPr>
              <a:t>π</a:t>
            </a:r>
            <a:r>
              <a:rPr lang="en-US" altLang="en-US">
                <a:sym typeface="Symbol" panose="05050102010706020507" pitchFamily="18" charset="2"/>
              </a:rPr>
              <a:t>)</a:t>
            </a:r>
            <a:r>
              <a:rPr lang="en-US"/>
              <a:t>, </a:t>
            </a:r>
            <a:r>
              <a:rPr lang="en-US" dirty="0"/>
              <a:t>for any </a:t>
            </a:r>
            <a:r>
              <a:rPr lang="en-US" dirty="0" err="1"/>
              <a:t>i</a:t>
            </a:r>
            <a:r>
              <a:rPr lang="en-US" dirty="0"/>
              <a:t>, and therefore is common.</a:t>
            </a:r>
          </a:p>
          <a:p>
            <a:r>
              <a:rPr lang="en-US" dirty="0"/>
              <a:t>Thus, the root has a common boundary since each path from it to the leaves includes a common node.</a:t>
            </a:r>
          </a:p>
          <a:p>
            <a:r>
              <a:rPr lang="en-US" dirty="0"/>
              <a:t>Based on Lemma 3, the root is common, which means that all non-faulty processes result in the same decision.</a:t>
            </a:r>
          </a:p>
        </p:txBody>
      </p:sp>
    </p:spTree>
    <p:extLst>
      <p:ext uri="{BB962C8B-B14F-4D97-AF65-F5344CB8AC3E}">
        <p14:creationId xmlns:p14="http://schemas.microsoft.com/office/powerpoint/2010/main" val="181325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EIG algorithm uses</a:t>
            </a:r>
            <a:endParaRPr lang="el-GR" dirty="0"/>
          </a:p>
          <a:p>
            <a:pPr lvl="1"/>
            <a:r>
              <a:rPr lang="en-US" dirty="0"/>
              <a:t>f+1 rounds</a:t>
            </a:r>
            <a:endParaRPr lang="el-GR" dirty="0"/>
          </a:p>
          <a:p>
            <a:pPr lvl="1"/>
            <a:r>
              <a:rPr lang="en-US" dirty="0"/>
              <a:t>N &gt;= 3f+1 processes</a:t>
            </a:r>
            <a:endParaRPr lang="el-GR" dirty="0"/>
          </a:p>
          <a:p>
            <a:pPr lvl="1"/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/>
              <a:t>(f+1) messages</a:t>
            </a:r>
          </a:p>
        </p:txBody>
      </p:sp>
    </p:spTree>
    <p:extLst>
      <p:ext uri="{BB962C8B-B14F-4D97-AF65-F5344CB8AC3E}">
        <p14:creationId xmlns:p14="http://schemas.microsoft.com/office/powerpoint/2010/main" val="96820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/>
          <a:lstStyle/>
          <a:p>
            <a:r>
              <a:rPr lang="en-US" dirty="0"/>
              <a:t>Types of faults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In real systems, communication links and processes may be unreliable.</a:t>
            </a:r>
          </a:p>
          <a:p>
            <a:pPr algn="just"/>
            <a:r>
              <a:rPr lang="en-US" dirty="0"/>
              <a:t>Fault-Tolerance is the ability of a system to tolerate a reasonable number of errors, </a:t>
            </a:r>
            <a:r>
              <a:rPr lang="en-US" dirty="0" err="1"/>
              <a:t>ie</a:t>
            </a:r>
            <a:r>
              <a:rPr lang="en-US" dirty="0"/>
              <a:t> deviations from the expected behavior of the system.</a:t>
            </a:r>
          </a:p>
          <a:p>
            <a:pPr algn="just"/>
            <a:r>
              <a:rPr lang="en-US" dirty="0"/>
              <a:t>We'll see two kinds of faults, based on how the item that fails behaves:</a:t>
            </a:r>
          </a:p>
          <a:p>
            <a:pPr lvl="1" algn="just"/>
            <a:r>
              <a:rPr lang="en-US" dirty="0"/>
              <a:t>Crash (benign): The process stops functioning and does not produce any bad output.</a:t>
            </a:r>
          </a:p>
          <a:p>
            <a:pPr lvl="1" algn="just"/>
            <a:r>
              <a:rPr lang="en-US" dirty="0"/>
              <a:t>Byzantine faults (malignant): The process can arbitrarily behave and send inaccurate information, possibly with a malicious purpose.</a:t>
            </a:r>
          </a:p>
        </p:txBody>
      </p:sp>
    </p:spTree>
    <p:extLst>
      <p:ext uri="{BB962C8B-B14F-4D97-AF65-F5344CB8AC3E}">
        <p14:creationId xmlns:p14="http://schemas.microsoft.com/office/powerpoint/2010/main" val="3252541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Consensus Problem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ability to reach an agreement is essential for distributed systems, with applications such as leader election, job separation, critical zone synchronization, etc.</a:t>
            </a:r>
            <a:endParaRPr lang="el-GR" dirty="0"/>
          </a:p>
          <a:p>
            <a:pPr algn="just"/>
            <a:r>
              <a:rPr lang="en-US" dirty="0"/>
              <a:t>How can processes agree with the presence of faults? </a:t>
            </a:r>
          </a:p>
          <a:p>
            <a:pPr algn="just"/>
            <a:r>
              <a:rPr lang="en-US" dirty="0"/>
              <a:t>Consensus Problem: </a:t>
            </a:r>
          </a:p>
          <a:p>
            <a:pPr lvl="1" algn="just"/>
            <a:r>
              <a:rPr lang="en-US" dirty="0"/>
              <a:t>Each pi process proposes an initial xi value, and the goal is that proper processes agree to the same </a:t>
            </a:r>
            <a:r>
              <a:rPr lang="en-US" dirty="0" err="1"/>
              <a:t>yi</a:t>
            </a:r>
            <a:r>
              <a:rPr lang="en-US" dirty="0"/>
              <a:t> value between the initial ones, despite the occurrence of faults.</a:t>
            </a:r>
          </a:p>
          <a:p>
            <a:pPr algn="just"/>
            <a:r>
              <a:rPr lang="en-US" dirty="0"/>
              <a:t>The value selection process can be e.g. the majority, minimum price or unanimity.</a:t>
            </a:r>
          </a:p>
        </p:txBody>
      </p:sp>
    </p:spTree>
    <p:extLst>
      <p:ext uri="{BB962C8B-B14F-4D97-AF65-F5344CB8AC3E}">
        <p14:creationId xmlns:p14="http://schemas.microsoft.com/office/powerpoint/2010/main" val="383559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Consensus Problem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An algorithm resolves the problem of agreement if it meets the following formal conditions:</a:t>
            </a:r>
          </a:p>
          <a:p>
            <a:pPr lvl="1" algn="just"/>
            <a:r>
              <a:rPr lang="en-US" dirty="0"/>
              <a:t>Termination</a:t>
            </a:r>
            <a:r>
              <a:rPr lang="el-GR" dirty="0"/>
              <a:t>:  </a:t>
            </a:r>
            <a:r>
              <a:rPr lang="en-US" dirty="0"/>
              <a:t>All non-faulty processes eventually decide a value </a:t>
            </a:r>
            <a:r>
              <a:rPr lang="el-GR" dirty="0" err="1"/>
              <a:t>yi</a:t>
            </a:r>
            <a:r>
              <a:rPr lang="el-GR" dirty="0"/>
              <a:t>.</a:t>
            </a:r>
          </a:p>
          <a:p>
            <a:pPr lvl="1" algn="just"/>
            <a:r>
              <a:rPr lang="en-US" dirty="0"/>
              <a:t>Agreement</a:t>
            </a:r>
            <a:r>
              <a:rPr lang="el-GR" dirty="0"/>
              <a:t>: </a:t>
            </a:r>
            <a:r>
              <a:rPr lang="en-US" dirty="0"/>
              <a:t>The final decisions of all non-faulty processes are identical</a:t>
            </a:r>
            <a:endParaRPr lang="el-GR" dirty="0"/>
          </a:p>
          <a:p>
            <a:pPr lvl="1" algn="just"/>
            <a:r>
              <a:rPr lang="en-US" dirty="0"/>
              <a:t>Validity:</a:t>
            </a:r>
            <a:r>
              <a:rPr lang="el-GR" dirty="0"/>
              <a:t> </a:t>
            </a:r>
            <a:r>
              <a:rPr lang="en-US" dirty="0"/>
              <a:t>If all non-faulty processes </a:t>
            </a:r>
            <a:r>
              <a:rPr lang="el-GR" dirty="0" err="1"/>
              <a:t>pi</a:t>
            </a:r>
            <a:r>
              <a:rPr lang="el-GR" dirty="0"/>
              <a:t> </a:t>
            </a:r>
            <a:r>
              <a:rPr lang="en-US" dirty="0"/>
              <a:t>start with the same initial value</a:t>
            </a:r>
            <a:r>
              <a:rPr lang="el-GR" dirty="0"/>
              <a:t>, </a:t>
            </a:r>
            <a:r>
              <a:rPr lang="en-US" dirty="0"/>
              <a:t>then the final decision of the non-faulty processes then is equal to the common input</a:t>
            </a:r>
            <a:endParaRPr lang="el-GR" dirty="0"/>
          </a:p>
          <a:p>
            <a:pPr algn="just"/>
            <a:r>
              <a:rPr lang="en-US" dirty="0"/>
              <a:t>Systems with different levels of synchronization or different kinds of faults require different algorithms.</a:t>
            </a:r>
          </a:p>
          <a:p>
            <a:pPr algn="just"/>
            <a:r>
              <a:rPr lang="en-US" dirty="0"/>
              <a:t>There is no agreement algorithm for asynchronous systems</a:t>
            </a:r>
          </a:p>
        </p:txBody>
      </p:sp>
    </p:spTree>
    <p:extLst>
      <p:ext uri="{BB962C8B-B14F-4D97-AF65-F5344CB8AC3E}">
        <p14:creationId xmlns:p14="http://schemas.microsoft.com/office/powerpoint/2010/main" val="396120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 fault tolerant Agreement can be achieved in synchronous systems under certain assumptions about the number of faulty processors and connectivity of the communication graph.</a:t>
            </a:r>
            <a:endParaRPr lang="el-GR" dirty="0"/>
          </a:p>
          <a:p>
            <a:pPr lvl="1" algn="just"/>
            <a:r>
              <a:rPr lang="en-US" dirty="0"/>
              <a:t>f  is the maximum number of processes that can fail : </a:t>
            </a:r>
            <a:r>
              <a:rPr lang="el-GR" dirty="0"/>
              <a:t>f-</a:t>
            </a:r>
            <a:r>
              <a:rPr lang="en-US" dirty="0"/>
              <a:t>resilient</a:t>
            </a:r>
            <a:r>
              <a:rPr lang="el-GR" dirty="0"/>
              <a:t>.</a:t>
            </a:r>
          </a:p>
          <a:p>
            <a:pPr lvl="1" algn="just"/>
            <a:r>
              <a:rPr lang="en-US" dirty="0"/>
              <a:t>The subset F of faulty processes (perhaps different in each round) is not known in advance </a:t>
            </a:r>
          </a:p>
          <a:p>
            <a:pPr lvl="1" algn="just"/>
            <a:r>
              <a:rPr lang="en-US" dirty="0"/>
              <a:t>The communication channels are reliable </a:t>
            </a:r>
          </a:p>
          <a:p>
            <a:pPr lvl="1" algn="just"/>
            <a:r>
              <a:rPr lang="en-US" dirty="0"/>
              <a:t>The topology graph is a complete graph</a:t>
            </a:r>
          </a:p>
        </p:txBody>
      </p:sp>
    </p:spTree>
    <p:extLst>
      <p:ext uri="{BB962C8B-B14F-4D97-AF65-F5344CB8AC3E}">
        <p14:creationId xmlns:p14="http://schemas.microsoft.com/office/powerpoint/2010/main" val="4013337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Fault-Tolerant Algorithm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just"/>
            <a:r>
              <a:rPr lang="en-US" dirty="0"/>
              <a:t>Termination: The algorithm requires exactly f + 1 rounds.</a:t>
            </a:r>
            <a:endParaRPr lang="el-GR" dirty="0"/>
          </a:p>
          <a:p>
            <a:pPr algn="just"/>
            <a:r>
              <a:rPr lang="en-US" dirty="0"/>
              <a:t>Validity : The decision value is one of the initial values of a pi process. If all initial values are the same, then this will be the final value.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2000240"/>
            <a:ext cx="7488832" cy="2200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9599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Agreement:</a:t>
            </a:r>
          </a:p>
          <a:p>
            <a:pPr algn="just"/>
            <a:r>
              <a:rPr lang="en-US" dirty="0"/>
              <a:t>Assume that some value x exists in Vi but not in </a:t>
            </a:r>
            <a:r>
              <a:rPr lang="en-US" dirty="0" err="1"/>
              <a:t>Vj</a:t>
            </a:r>
            <a:r>
              <a:rPr lang="en-US" dirty="0"/>
              <a:t>, where pi and </a:t>
            </a:r>
            <a:r>
              <a:rPr lang="en-US" dirty="0" err="1"/>
              <a:t>pj</a:t>
            </a:r>
            <a:r>
              <a:rPr lang="en-US" dirty="0"/>
              <a:t>, non-faulty processes.</a:t>
            </a:r>
            <a:endParaRPr lang="el-GR" dirty="0"/>
          </a:p>
          <a:p>
            <a:pPr algn="just"/>
            <a:r>
              <a:rPr lang="el-GR" dirty="0" err="1"/>
              <a:t>pi</a:t>
            </a:r>
            <a:r>
              <a:rPr lang="el-GR" dirty="0"/>
              <a:t> </a:t>
            </a:r>
            <a:r>
              <a:rPr lang="en-US" dirty="0"/>
              <a:t>had to take x for the first time in round f + 1, otherwise it would already have sent it to </a:t>
            </a:r>
            <a:r>
              <a:rPr lang="en-US" dirty="0" err="1"/>
              <a:t>pj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There is a </a:t>
            </a:r>
            <a:r>
              <a:rPr lang="en-US" dirty="0" err="1"/>
              <a:t>pk</a:t>
            </a:r>
            <a:r>
              <a:rPr lang="en-US" dirty="0"/>
              <a:t> process that sent x to pi in round f. </a:t>
            </a:r>
            <a:r>
              <a:rPr lang="en-US" dirty="0" err="1"/>
              <a:t>pk</a:t>
            </a:r>
            <a:r>
              <a:rPr lang="en-US" dirty="0"/>
              <a:t> should have crashed in the middle of this round, so x was not sent to </a:t>
            </a:r>
            <a:r>
              <a:rPr lang="en-US" dirty="0" err="1"/>
              <a:t>pj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Similarly, there is another process that sent x to </a:t>
            </a:r>
            <a:r>
              <a:rPr lang="en-US" dirty="0" err="1"/>
              <a:t>pk</a:t>
            </a:r>
            <a:r>
              <a:rPr lang="en-US" dirty="0"/>
              <a:t> before crashing into round f-1.</a:t>
            </a:r>
          </a:p>
          <a:p>
            <a:pPr algn="just"/>
            <a:r>
              <a:rPr lang="en-US" dirty="0"/>
              <a:t>Thus, there is a chain of f + 1 distinct faulty processes (Remember that after a crash, there is no restart)</a:t>
            </a:r>
          </a:p>
          <a:p>
            <a:pPr algn="just"/>
            <a:r>
              <a:rPr lang="en-US" dirty="0"/>
              <a:t>So we should have f + 1 faulty processes. Contradiction.</a:t>
            </a:r>
          </a:p>
        </p:txBody>
      </p:sp>
    </p:spTree>
    <p:extLst>
      <p:ext uri="{BB962C8B-B14F-4D97-AF65-F5344CB8AC3E}">
        <p14:creationId xmlns:p14="http://schemas.microsoft.com/office/powerpoint/2010/main" val="2805820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 in Synchronous Systems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messages: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Number of rounds: f+1</a:t>
            </a:r>
          </a:p>
        </p:txBody>
      </p:sp>
    </p:spTree>
    <p:extLst>
      <p:ext uri="{BB962C8B-B14F-4D97-AF65-F5344CB8AC3E}">
        <p14:creationId xmlns:p14="http://schemas.microsoft.com/office/powerpoint/2010/main" val="2203336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Γειτνίαση">
  <a:themeElements>
    <a:clrScheme name="Γειτνίαση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Γειτνίαση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664</TotalTime>
  <Words>1695</Words>
  <Application>Microsoft Office PowerPoint</Application>
  <PresentationFormat>On-screen Show (4:3)</PresentationFormat>
  <Paragraphs>139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Cambria</vt:lpstr>
      <vt:lpstr>Symbol</vt:lpstr>
      <vt:lpstr>Γειτνίαση</vt:lpstr>
      <vt:lpstr>Distributed Systems  Fault-Tolerant Consensus</vt:lpstr>
      <vt:lpstr>Description</vt:lpstr>
      <vt:lpstr>Types of faults</vt:lpstr>
      <vt:lpstr>The Consensus Problem</vt:lpstr>
      <vt:lpstr>The Consensus Problem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  <vt:lpstr>Agreement in Synchronous Systems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Adanar</dc:creator>
  <cp:lastModifiedBy>Charalampos Papadakis</cp:lastModifiedBy>
  <cp:revision>227</cp:revision>
  <dcterms:created xsi:type="dcterms:W3CDTF">2016-12-13T14:57:58Z</dcterms:created>
  <dcterms:modified xsi:type="dcterms:W3CDTF">2024-11-21T11:55:15Z</dcterms:modified>
</cp:coreProperties>
</file>