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9" r:id="rId9"/>
    <p:sldId id="271" r:id="rId10"/>
    <p:sldId id="272" r:id="rId11"/>
    <p:sldId id="275" r:id="rId12"/>
    <p:sldId id="276" r:id="rId13"/>
    <p:sldId id="277" r:id="rId14"/>
    <p:sldId id="278" r:id="rId15"/>
    <p:sldId id="279" r:id="rId16"/>
    <p:sldId id="280" r:id="rId17"/>
    <p:sldId id="281" r:id="rId18"/>
    <p:sldId id="282" r:id="rId19"/>
    <p:sldId id="283" r:id="rId20"/>
    <p:sldId id="287" r:id="rId21"/>
    <p:sldId id="286" r:id="rId22"/>
    <p:sldId id="288" r:id="rId23"/>
    <p:sldId id="289" r:id="rId24"/>
    <p:sldId id="290" r:id="rId25"/>
    <p:sldId id="291" r:id="rId26"/>
    <p:sldId id="292" r:id="rId27"/>
    <p:sldId id="293" r:id="rId28"/>
    <p:sldId id="294" r:id="rId29"/>
    <p:sldId id="295" r:id="rId30"/>
    <p:sldId id="296"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l-GR"/>
              <a:t>Στυλ κύριου τίτλου</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F2853615-BFDE-46DE-814C-47EC6EF6D371}" type="datetimeFigureOut">
              <a:rPr lang="el-GR" smtClean="0"/>
              <a:t>22/10/2018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t>22/10/2018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l-GR"/>
              <a:t>Στυλ κύριου τίτλου</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t>22/10/2018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t>22/10/2018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l-GR"/>
              <a:t>Στυλ κύριου τίτλου</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F2853615-BFDE-46DE-814C-47EC6EF6D371}" type="datetimeFigureOut">
              <a:rPr lang="el-GR" smtClean="0"/>
              <a:t>22/10/2018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F2853615-BFDE-46DE-814C-47EC6EF6D371}" type="datetimeFigureOut">
              <a:rPr lang="el-GR" smtClean="0"/>
              <a:t>22/10/2018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Date Placeholder 6"/>
          <p:cNvSpPr>
            <a:spLocks noGrp="1"/>
          </p:cNvSpPr>
          <p:nvPr>
            <p:ph type="dt" sz="half" idx="10"/>
          </p:nvPr>
        </p:nvSpPr>
        <p:spPr/>
        <p:txBody>
          <a:bodyPr/>
          <a:lstStyle/>
          <a:p>
            <a:fld id="{F2853615-BFDE-46DE-814C-47EC6EF6D371}" type="datetimeFigureOut">
              <a:rPr lang="el-GR" smtClean="0"/>
              <a:t>22/10/2018</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fld id="{F2853615-BFDE-46DE-814C-47EC6EF6D371}" type="datetimeFigureOut">
              <a:rPr lang="el-GR" smtClean="0"/>
              <a:t>22/10/2018</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53615-BFDE-46DE-814C-47EC6EF6D371}" type="datetimeFigureOut">
              <a:rPr lang="el-GR" smtClean="0"/>
              <a:t>22/10/2018</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l-GR"/>
              <a:t>Στυλ κύριου τίτλου</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F2853615-BFDE-46DE-814C-47EC6EF6D371}" type="datetimeFigureOut">
              <a:rPr lang="el-GR" smtClean="0"/>
              <a:t>22/10/2018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t>‹#›</a:t>
            </a:fld>
            <a:endParaRPr lang="el-GR"/>
          </a:p>
        </p:txBody>
      </p:sp>
      <p:sp>
        <p:nvSpPr>
          <p:cNvPr id="9" name="Content Placeholder 8"/>
          <p:cNvSpPr>
            <a:spLocks noGrp="1"/>
          </p:cNvSpPr>
          <p:nvPr>
            <p:ph sz="quarter" idx="13"/>
          </p:nvPr>
        </p:nvSpPr>
        <p:spPr>
          <a:xfrm>
            <a:off x="304800" y="381000"/>
            <a:ext cx="7772400" cy="494284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l-GR"/>
              <a:t>Στυλ κύριου τίτλου</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8" name="Date Placeholder 7"/>
          <p:cNvSpPr>
            <a:spLocks noGrp="1"/>
          </p:cNvSpPr>
          <p:nvPr>
            <p:ph type="dt" sz="half" idx="10"/>
          </p:nvPr>
        </p:nvSpPr>
        <p:spPr/>
        <p:txBody>
          <a:bodyPr/>
          <a:lstStyle/>
          <a:p>
            <a:fld id="{F2853615-BFDE-46DE-814C-47EC6EF6D371}" type="datetimeFigureOut">
              <a:rPr lang="el-GR" smtClean="0"/>
              <a:t>22/10/2018</a:t>
            </a:fld>
            <a:endParaRPr lang="el-GR"/>
          </a:p>
        </p:txBody>
      </p:sp>
      <p:sp>
        <p:nvSpPr>
          <p:cNvPr id="9" name="Slide Number Placeholder 8"/>
          <p:cNvSpPr>
            <a:spLocks noGrp="1"/>
          </p:cNvSpPr>
          <p:nvPr>
            <p:ph type="sldNum" sz="quarter" idx="11"/>
          </p:nvPr>
        </p:nvSpPr>
        <p:spPr/>
        <p:txBody>
          <a:bodyPr/>
          <a:lstStyle/>
          <a:p>
            <a:fld id="{3DF53439-851E-44AD-84B1-B6BFC3D0C743}" type="slidenum">
              <a:rPr lang="el-GR" smtClean="0"/>
              <a:t>‹#›</a:t>
            </a:fld>
            <a:endParaRPr lang="el-GR"/>
          </a:p>
        </p:txBody>
      </p:sp>
      <p:sp>
        <p:nvSpPr>
          <p:cNvPr id="10" name="Footer Placeholder 9"/>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l-GR"/>
              <a:t>Στυλ κύριου τίτλου</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DF53439-851E-44AD-84B1-B6BFC3D0C743}" type="slidenum">
              <a:rPr lang="el-GR" smtClean="0"/>
              <a:t>‹#›</a:t>
            </a:fld>
            <a:endParaRPr lang="el-G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l-G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2853615-BFDE-46DE-814C-47EC6EF6D371}" type="datetimeFigureOut">
              <a:rPr lang="el-GR" smtClean="0"/>
              <a:t>22/10/2018</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n-US" sz="4800" dirty="0"/>
              <a:t>Distributed Systems</a:t>
            </a:r>
            <a:br>
              <a:rPr lang="el-GR" dirty="0"/>
            </a:br>
            <a:r>
              <a:rPr lang="en-US" dirty="0"/>
              <a:t>Structural Models</a:t>
            </a:r>
          </a:p>
        </p:txBody>
      </p:sp>
      <p:sp>
        <p:nvSpPr>
          <p:cNvPr id="3" name="Υπότιτλος 2"/>
          <p:cNvSpPr>
            <a:spLocks noGrp="1"/>
          </p:cNvSpPr>
          <p:nvPr>
            <p:ph type="subTitle" idx="1"/>
          </p:nvPr>
        </p:nvSpPr>
        <p:spPr/>
        <p:txBody>
          <a:bodyPr>
            <a:normAutofit lnSpcReduction="10000"/>
          </a:bodyPr>
          <a:lstStyle/>
          <a:p>
            <a:r>
              <a:rPr lang="en-US" dirty="0"/>
              <a:t>Papadakis Harris</a:t>
            </a:r>
            <a:endParaRPr lang="el-GR" dirty="0"/>
          </a:p>
          <a:p>
            <a:r>
              <a:rPr lang="en-US" dirty="0"/>
              <a:t>Dept. of Engineering Informatics</a:t>
            </a:r>
            <a:endParaRPr lang="el-GR" dirty="0"/>
          </a:p>
          <a:p>
            <a:r>
              <a:rPr lang="el-GR" dirty="0"/>
              <a:t>ΤΕΙ </a:t>
            </a:r>
            <a:r>
              <a:rPr lang="en-US" dirty="0"/>
              <a:t>of Crete</a:t>
            </a:r>
          </a:p>
          <a:p>
            <a:endParaRPr lang="en-US" dirty="0"/>
          </a:p>
        </p:txBody>
      </p:sp>
    </p:spTree>
    <p:extLst>
      <p:ext uri="{BB962C8B-B14F-4D97-AF65-F5344CB8AC3E}">
        <p14:creationId xmlns:p14="http://schemas.microsoft.com/office/powerpoint/2010/main" val="4201836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pl-PL" dirty="0"/>
              <a:t>Three Tier C/S Model</a:t>
            </a:r>
            <a:endParaRPr lang="en-US" dirty="0"/>
          </a:p>
        </p:txBody>
      </p:sp>
      <p:sp>
        <p:nvSpPr>
          <p:cNvPr id="3" name="Θέση περιεχομένου 2"/>
          <p:cNvSpPr>
            <a:spLocks noGrp="1"/>
          </p:cNvSpPr>
          <p:nvPr>
            <p:ph idx="1"/>
          </p:nvPr>
        </p:nvSpPr>
        <p:spPr/>
        <p:txBody>
          <a:bodyPr>
            <a:normAutofit/>
          </a:bodyPr>
          <a:lstStyle/>
          <a:p>
            <a:r>
              <a:rPr lang="en-US" dirty="0"/>
              <a:t>The processing </a:t>
            </a:r>
            <a:r>
              <a:rPr lang="pl-PL" dirty="0"/>
              <a:t>tier</a:t>
            </a:r>
            <a:endParaRPr lang="en-US" dirty="0"/>
          </a:p>
          <a:p>
            <a:pPr lvl="1"/>
            <a:r>
              <a:rPr lang="en-US" dirty="0"/>
              <a:t>provides a bridge between the user interface and the data </a:t>
            </a:r>
            <a:r>
              <a:rPr lang="pl-PL" dirty="0"/>
              <a:t>storage</a:t>
            </a:r>
            <a:r>
              <a:rPr lang="en-US" dirty="0"/>
              <a:t>, which can be provided by file servers or database servers</a:t>
            </a:r>
          </a:p>
          <a:p>
            <a:pPr lvl="1"/>
            <a:r>
              <a:rPr lang="en-US" dirty="0"/>
              <a:t>The tasks of the processing layer depend on the implemented </a:t>
            </a:r>
            <a:r>
              <a:rPr lang="pl-PL" dirty="0"/>
              <a:t>application</a:t>
            </a:r>
            <a:r>
              <a:rPr lang="en-US" dirty="0"/>
              <a:t>, but its purpose is to derive data from general purpose information systems and process them to meet the requirements of the application</a:t>
            </a:r>
          </a:p>
          <a:p>
            <a:pPr lvl="1"/>
            <a:r>
              <a:rPr lang="en-US" dirty="0"/>
              <a:t>The utility of distinguishing storage and processing roles lies in the fact that data can be used in different ways</a:t>
            </a:r>
          </a:p>
          <a:p>
            <a:pPr lvl="2"/>
            <a:r>
              <a:rPr lang="en-US" dirty="0"/>
              <a:t>For example, search </a:t>
            </a:r>
            <a:r>
              <a:rPr lang="pl-PL" dirty="0"/>
              <a:t>meta-engines</a:t>
            </a:r>
            <a:r>
              <a:rPr lang="en-US" dirty="0"/>
              <a:t> provide a new level of processing that converts user questions into queries to multiple search engines, evaluates results, and returns a more complex site to the user</a:t>
            </a:r>
          </a:p>
        </p:txBody>
      </p:sp>
    </p:spTree>
    <p:extLst>
      <p:ext uri="{BB962C8B-B14F-4D97-AF65-F5344CB8AC3E}">
        <p14:creationId xmlns:p14="http://schemas.microsoft.com/office/powerpoint/2010/main" val="4162202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pl-PL" dirty="0"/>
              <a:t>Three Tier C/S Model</a:t>
            </a:r>
            <a:endParaRPr lang="en-US" dirty="0"/>
          </a:p>
        </p:txBody>
      </p:sp>
      <p:sp>
        <p:nvSpPr>
          <p:cNvPr id="3" name="Θέση περιεχομένου 2"/>
          <p:cNvSpPr>
            <a:spLocks noGrp="1"/>
          </p:cNvSpPr>
          <p:nvPr>
            <p:ph idx="1"/>
          </p:nvPr>
        </p:nvSpPr>
        <p:spPr/>
        <p:txBody>
          <a:bodyPr>
            <a:normAutofit/>
          </a:bodyPr>
          <a:lstStyle/>
          <a:p>
            <a:r>
              <a:rPr lang="en-US" dirty="0"/>
              <a:t>The storage </a:t>
            </a:r>
            <a:r>
              <a:rPr lang="pl-PL" dirty="0"/>
              <a:t>tier</a:t>
            </a:r>
            <a:endParaRPr lang="en-US" dirty="0"/>
          </a:p>
          <a:p>
            <a:pPr lvl="1"/>
            <a:r>
              <a:rPr lang="en-US" dirty="0"/>
              <a:t>It has a pure server role, since it contains the applications that manage the data that the user finally accesses</a:t>
            </a:r>
          </a:p>
          <a:p>
            <a:pPr lvl="1"/>
            <a:r>
              <a:rPr lang="en-US" dirty="0"/>
              <a:t>This level is independent of the processing level, in the sense that the data stored is available even when the processing application is not used</a:t>
            </a:r>
          </a:p>
          <a:p>
            <a:pPr lvl="1"/>
            <a:r>
              <a:rPr lang="en-US" dirty="0"/>
              <a:t>So that the same level of storage can be used with many different processing levels, which is very common in practice</a:t>
            </a:r>
          </a:p>
          <a:p>
            <a:pPr lvl="1"/>
            <a:r>
              <a:rPr lang="en-US" dirty="0"/>
              <a:t>The storage level can be either a file system or an integrated database</a:t>
            </a:r>
          </a:p>
        </p:txBody>
      </p:sp>
    </p:spTree>
    <p:extLst>
      <p:ext uri="{BB962C8B-B14F-4D97-AF65-F5344CB8AC3E}">
        <p14:creationId xmlns:p14="http://schemas.microsoft.com/office/powerpoint/2010/main" val="3803526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pl-PL" dirty="0"/>
              <a:t>Three Tier C/S Model</a:t>
            </a:r>
            <a:endParaRPr lang="en-US" dirty="0"/>
          </a:p>
        </p:txBody>
      </p:sp>
      <p:sp>
        <p:nvSpPr>
          <p:cNvPr id="3" name="Θέση περιεχομένου 2"/>
          <p:cNvSpPr>
            <a:spLocks noGrp="1"/>
          </p:cNvSpPr>
          <p:nvPr>
            <p:ph idx="1"/>
          </p:nvPr>
        </p:nvSpPr>
        <p:spPr/>
        <p:txBody>
          <a:bodyPr>
            <a:normAutofit/>
          </a:bodyPr>
          <a:lstStyle/>
          <a:p>
            <a:r>
              <a:rPr lang="en-US" dirty="0"/>
              <a:t>The storage </a:t>
            </a:r>
            <a:r>
              <a:rPr lang="pl-PL" dirty="0"/>
              <a:t>tier</a:t>
            </a:r>
            <a:endParaRPr lang="en-US" dirty="0"/>
          </a:p>
          <a:p>
            <a:pPr lvl="1"/>
            <a:r>
              <a:rPr lang="en-US" dirty="0"/>
              <a:t>The data </a:t>
            </a:r>
            <a:r>
              <a:rPr lang="pl-PL" dirty="0"/>
              <a:t>tier</a:t>
            </a:r>
            <a:r>
              <a:rPr lang="en-US" dirty="0"/>
              <a:t> is generally also responsible for maintaining the consistency of data in relation to different applications</a:t>
            </a:r>
          </a:p>
          <a:p>
            <a:pPr lvl="1"/>
            <a:r>
              <a:rPr lang="en-US" dirty="0"/>
              <a:t>The data is organized independently of the applications, in such a way that the changes in this organization do not affect the applications, nor do the applications affect the organization of the data</a:t>
            </a:r>
          </a:p>
          <a:p>
            <a:pPr lvl="2"/>
            <a:r>
              <a:rPr lang="en-US" dirty="0"/>
              <a:t>In those cases where the functions in the data are more readily expressed by object manipulations, it is logical for the data layer to be implemented with an object-oriented database</a:t>
            </a:r>
          </a:p>
          <a:p>
            <a:pPr lvl="2"/>
            <a:r>
              <a:rPr lang="en-US" dirty="0"/>
              <a:t>Such a </a:t>
            </a:r>
            <a:r>
              <a:rPr lang="pl-PL" dirty="0"/>
              <a:t>data</a:t>
            </a:r>
            <a:r>
              <a:rPr lang="en-US" dirty="0"/>
              <a:t>base </a:t>
            </a:r>
            <a:r>
              <a:rPr lang="pl-PL" dirty="0"/>
              <a:t>contains </a:t>
            </a:r>
            <a:r>
              <a:rPr lang="en-US" dirty="0"/>
              <a:t>the implementation of the functions that can be performed on these objects</a:t>
            </a:r>
          </a:p>
          <a:p>
            <a:pPr lvl="2"/>
            <a:r>
              <a:rPr lang="en-US" dirty="0"/>
              <a:t>Therefore, some of the functionalities that are at the processing level are now being moved to the data layer</a:t>
            </a:r>
          </a:p>
        </p:txBody>
      </p:sp>
    </p:spTree>
    <p:extLst>
      <p:ext uri="{BB962C8B-B14F-4D97-AF65-F5344CB8AC3E}">
        <p14:creationId xmlns:p14="http://schemas.microsoft.com/office/powerpoint/2010/main" val="2188752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pl-PL" dirty="0"/>
              <a:t>Three Tier C/S Model</a:t>
            </a:r>
            <a:endParaRPr lang="en-US" dirty="0"/>
          </a:p>
        </p:txBody>
      </p:sp>
      <p:sp>
        <p:nvSpPr>
          <p:cNvPr id="3" name="Θέση περιεχομένου 2"/>
          <p:cNvSpPr>
            <a:spLocks noGrp="1"/>
          </p:cNvSpPr>
          <p:nvPr>
            <p:ph idx="1"/>
          </p:nvPr>
        </p:nvSpPr>
        <p:spPr/>
        <p:txBody>
          <a:bodyPr>
            <a:normAutofit/>
          </a:bodyPr>
          <a:lstStyle/>
          <a:p>
            <a:r>
              <a:rPr lang="en-US" dirty="0"/>
              <a:t>The classic client-server model is made up of two logical entities, one for each role, usually located on different machines</a:t>
            </a:r>
          </a:p>
          <a:p>
            <a:pPr lvl="1"/>
            <a:r>
              <a:rPr lang="en-US" dirty="0"/>
              <a:t>A customer machine</a:t>
            </a:r>
          </a:p>
          <a:p>
            <a:pPr lvl="1"/>
            <a:r>
              <a:rPr lang="en-US" dirty="0"/>
              <a:t>A server machine</a:t>
            </a:r>
          </a:p>
          <a:p>
            <a:r>
              <a:rPr lang="en-US" dirty="0"/>
              <a:t>The simplest architecture is to keep only the client interface level and transfer to the server the processing and storage levels</a:t>
            </a:r>
          </a:p>
          <a:p>
            <a:pPr lvl="1"/>
            <a:r>
              <a:rPr lang="en-US" dirty="0"/>
              <a:t>The problem of this way of organizing is that it is not really distributed</a:t>
            </a:r>
          </a:p>
        </p:txBody>
      </p:sp>
    </p:spTree>
    <p:extLst>
      <p:ext uri="{BB962C8B-B14F-4D97-AF65-F5344CB8AC3E}">
        <p14:creationId xmlns:p14="http://schemas.microsoft.com/office/powerpoint/2010/main" val="1960723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pl-PL" dirty="0"/>
              <a:t>Multi-Tier architectures</a:t>
            </a:r>
            <a:endParaRPr lang="en-US" dirty="0"/>
          </a:p>
        </p:txBody>
      </p:sp>
      <p:sp>
        <p:nvSpPr>
          <p:cNvPr id="3" name="Θέση περιεχομένου 2"/>
          <p:cNvSpPr>
            <a:spLocks noGrp="1"/>
          </p:cNvSpPr>
          <p:nvPr>
            <p:ph idx="1"/>
          </p:nvPr>
        </p:nvSpPr>
        <p:spPr/>
        <p:txBody>
          <a:bodyPr>
            <a:normAutofit/>
          </a:bodyPr>
          <a:lstStyle/>
          <a:p>
            <a:r>
              <a:rPr lang="pl-PL" dirty="0"/>
              <a:t>P</a:t>
            </a:r>
            <a:r>
              <a:rPr lang="el-GR" dirty="0" err="1"/>
              <a:t>hysically</a:t>
            </a:r>
            <a:r>
              <a:rPr lang="el-GR" dirty="0"/>
              <a:t> </a:t>
            </a:r>
            <a:r>
              <a:rPr lang="el-GR" dirty="0" err="1"/>
              <a:t>two</a:t>
            </a:r>
            <a:r>
              <a:rPr lang="en-US" dirty="0"/>
              <a:t>-</a:t>
            </a:r>
            <a:r>
              <a:rPr lang="el-GR" dirty="0" err="1"/>
              <a:t>tiered</a:t>
            </a:r>
            <a:r>
              <a:rPr lang="en-US" dirty="0"/>
              <a:t> architecture</a:t>
            </a:r>
          </a:p>
          <a:p>
            <a:pPr lvl="1"/>
            <a:r>
              <a:rPr lang="en-US" dirty="0"/>
              <a:t>When this model expands to three logical levels, the division of levels into machines can be done in various ways</a:t>
            </a:r>
          </a:p>
          <a:p>
            <a:pPr lvl="1"/>
            <a:r>
              <a:rPr lang="en-US" dirty="0"/>
              <a:t>One solution is to divide the interface layer between the client and the server so that the terminal control is done to the client but the data presentation and the application control are controlled by the server</a:t>
            </a:r>
          </a:p>
          <a:p>
            <a:pPr lvl="2"/>
            <a:r>
              <a:rPr lang="en-US" dirty="0"/>
              <a:t>So the client is completely standardized, regardless of the applications, since they are actually implemented on the server</a:t>
            </a:r>
          </a:p>
          <a:p>
            <a:pPr lvl="2"/>
            <a:r>
              <a:rPr lang="en-US" dirty="0"/>
              <a:t>For example, it may be a browser, so applications do not require additional installation, management, and maintenance actions</a:t>
            </a:r>
          </a:p>
        </p:txBody>
      </p:sp>
    </p:spTree>
    <p:extLst>
      <p:ext uri="{BB962C8B-B14F-4D97-AF65-F5344CB8AC3E}">
        <p14:creationId xmlns:p14="http://schemas.microsoft.com/office/powerpoint/2010/main" val="379161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pl-PL" dirty="0"/>
              <a:t>Multi-Tier architectures</a:t>
            </a:r>
            <a:endParaRPr lang="en-US"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231412"/>
            <a:ext cx="7620000" cy="3538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1904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pl-PL" dirty="0"/>
              <a:t>Multi-Tier architectures</a:t>
            </a:r>
            <a:endParaRPr lang="en-US" dirty="0"/>
          </a:p>
        </p:txBody>
      </p:sp>
      <p:sp>
        <p:nvSpPr>
          <p:cNvPr id="3" name="Θέση περιεχομένου 2"/>
          <p:cNvSpPr>
            <a:spLocks noGrp="1"/>
          </p:cNvSpPr>
          <p:nvPr>
            <p:ph idx="1"/>
          </p:nvPr>
        </p:nvSpPr>
        <p:spPr/>
        <p:txBody>
          <a:bodyPr>
            <a:normAutofit/>
          </a:bodyPr>
          <a:lstStyle/>
          <a:p>
            <a:r>
              <a:rPr lang="en-US" dirty="0"/>
              <a:t>Moving in the opposite direction, we can transfer part of the processing to the customer</a:t>
            </a:r>
          </a:p>
          <a:p>
            <a:pPr lvl="1"/>
            <a:r>
              <a:rPr lang="en-US" dirty="0"/>
              <a:t>In order to control the input and some processing of the results locally without </a:t>
            </a:r>
            <a:r>
              <a:rPr lang="pl-PL" dirty="0"/>
              <a:t>involving</a:t>
            </a:r>
            <a:r>
              <a:rPr lang="en-US" dirty="0"/>
              <a:t> the server</a:t>
            </a:r>
          </a:p>
          <a:p>
            <a:pPr lvl="1"/>
            <a:r>
              <a:rPr lang="en-US" dirty="0"/>
              <a:t>For example, the client can check the validity of the input data in date fields</a:t>
            </a:r>
          </a:p>
          <a:p>
            <a:r>
              <a:rPr lang="en-US" dirty="0"/>
              <a:t>We can go further, transferring part and the storage level to the customer</a:t>
            </a:r>
          </a:p>
          <a:p>
            <a:pPr lvl="1"/>
            <a:r>
              <a:rPr lang="en-US" dirty="0"/>
              <a:t>For example, a browser will gradually create a local disk base with web pages from the Internet to speed up browsing, basically taking part of the storage layer through the local base</a:t>
            </a:r>
          </a:p>
        </p:txBody>
      </p:sp>
    </p:spTree>
    <p:extLst>
      <p:ext uri="{BB962C8B-B14F-4D97-AF65-F5344CB8AC3E}">
        <p14:creationId xmlns:p14="http://schemas.microsoft.com/office/powerpoint/2010/main" val="2621036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pl-PL" dirty="0"/>
              <a:t>Multi-Tier architectures</a:t>
            </a:r>
            <a:endParaRPr lang="en-US" dirty="0"/>
          </a:p>
        </p:txBody>
      </p:sp>
      <p:sp>
        <p:nvSpPr>
          <p:cNvPr id="3" name="Θέση περιεχομένου 2"/>
          <p:cNvSpPr>
            <a:spLocks noGrp="1"/>
          </p:cNvSpPr>
          <p:nvPr>
            <p:ph idx="1"/>
          </p:nvPr>
        </p:nvSpPr>
        <p:spPr/>
        <p:txBody>
          <a:bodyPr>
            <a:normAutofit/>
          </a:bodyPr>
          <a:lstStyle/>
          <a:p>
            <a:r>
              <a:rPr lang="pl-PL" dirty="0"/>
              <a:t>P</a:t>
            </a:r>
            <a:r>
              <a:rPr lang="el-GR" dirty="0" err="1"/>
              <a:t>hysically</a:t>
            </a:r>
            <a:r>
              <a:rPr lang="el-GR" dirty="0"/>
              <a:t> </a:t>
            </a:r>
            <a:r>
              <a:rPr lang="el-GR" dirty="0" err="1"/>
              <a:t>three</a:t>
            </a:r>
            <a:r>
              <a:rPr lang="en-US" dirty="0"/>
              <a:t>-</a:t>
            </a:r>
            <a:r>
              <a:rPr lang="el-GR" dirty="0" err="1"/>
              <a:t>tiered</a:t>
            </a:r>
            <a:r>
              <a:rPr lang="en-US" dirty="0"/>
              <a:t> architecture</a:t>
            </a:r>
          </a:p>
          <a:p>
            <a:pPr lvl="1"/>
            <a:r>
              <a:rPr lang="en-US" dirty="0"/>
              <a:t>The server can also act as a client</a:t>
            </a:r>
          </a:p>
          <a:p>
            <a:pPr lvl="1"/>
            <a:r>
              <a:rPr lang="en-US" dirty="0"/>
              <a:t>Programs that are part of the processing layer are located on a separate server, but there is also the option of being partly distributed among the client and server machines</a:t>
            </a:r>
          </a:p>
          <a:p>
            <a:pPr lvl="1"/>
            <a:r>
              <a:rPr lang="en-US" dirty="0"/>
              <a:t>Example: transaction processing</a:t>
            </a:r>
          </a:p>
          <a:p>
            <a:pPr lvl="2"/>
            <a:r>
              <a:rPr lang="en-US" dirty="0"/>
              <a:t>A separate process called a transaction controller coordinates all transactions on potentially different data servers</a:t>
            </a:r>
          </a:p>
        </p:txBody>
      </p:sp>
    </p:spTree>
    <p:extLst>
      <p:ext uri="{BB962C8B-B14F-4D97-AF65-F5344CB8AC3E}">
        <p14:creationId xmlns:p14="http://schemas.microsoft.com/office/powerpoint/2010/main" val="2629887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pl-PL" dirty="0"/>
              <a:t>Multi-Tier architectures</a:t>
            </a:r>
            <a:endParaRPr lang="en-US" dirty="0"/>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1962" y="2300287"/>
            <a:ext cx="7610475" cy="3400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60800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pl-PL" dirty="0"/>
              <a:t>Additional Distribution</a:t>
            </a:r>
            <a:endParaRPr lang="en-US" dirty="0"/>
          </a:p>
        </p:txBody>
      </p:sp>
      <p:sp>
        <p:nvSpPr>
          <p:cNvPr id="3" name="Θέση περιεχομένου 2"/>
          <p:cNvSpPr>
            <a:spLocks noGrp="1"/>
          </p:cNvSpPr>
          <p:nvPr>
            <p:ph idx="1"/>
          </p:nvPr>
        </p:nvSpPr>
        <p:spPr/>
        <p:txBody>
          <a:bodyPr>
            <a:normAutofit/>
          </a:bodyPr>
          <a:lstStyle/>
          <a:p>
            <a:r>
              <a:rPr lang="en-US" dirty="0"/>
              <a:t>In a distributed large scale system, apart from the fact that applications can be distributed </a:t>
            </a:r>
            <a:r>
              <a:rPr lang="pl-PL" dirty="0"/>
              <a:t>on the logical </a:t>
            </a:r>
            <a:r>
              <a:rPr lang="en-US" dirty="0"/>
              <a:t>levels (interface, processing and storage), the processing and storage levels themselves can be</a:t>
            </a:r>
            <a:r>
              <a:rPr lang="pl-PL" dirty="0"/>
              <a:t> further</a:t>
            </a:r>
            <a:r>
              <a:rPr lang="en-US" dirty="0"/>
              <a:t> distributed</a:t>
            </a:r>
          </a:p>
          <a:p>
            <a:r>
              <a:rPr lang="en-US" dirty="0"/>
              <a:t>Vertical distribution</a:t>
            </a:r>
          </a:p>
          <a:p>
            <a:pPr lvl="1"/>
            <a:r>
              <a:rPr lang="en-US" dirty="0"/>
              <a:t>The allocation of different logical tasks to different machines, like in three-</a:t>
            </a:r>
            <a:r>
              <a:rPr lang="pl-PL" dirty="0"/>
              <a:t>tier</a:t>
            </a:r>
            <a:r>
              <a:rPr lang="en-US" dirty="0"/>
              <a:t> models</a:t>
            </a:r>
          </a:p>
        </p:txBody>
      </p:sp>
    </p:spTree>
    <p:extLst>
      <p:ext uri="{BB962C8B-B14F-4D97-AF65-F5344CB8AC3E}">
        <p14:creationId xmlns:p14="http://schemas.microsoft.com/office/powerpoint/2010/main" val="1933739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Client/Server Paradigm</a:t>
            </a:r>
          </a:p>
        </p:txBody>
      </p:sp>
      <p:sp>
        <p:nvSpPr>
          <p:cNvPr id="3" name="Θέση περιεχομένου 2"/>
          <p:cNvSpPr>
            <a:spLocks noGrp="1"/>
          </p:cNvSpPr>
          <p:nvPr>
            <p:ph idx="1"/>
          </p:nvPr>
        </p:nvSpPr>
        <p:spPr/>
        <p:txBody>
          <a:bodyPr>
            <a:normAutofit/>
          </a:bodyPr>
          <a:lstStyle/>
          <a:p>
            <a:r>
              <a:rPr lang="en-US" dirty="0"/>
              <a:t>Basic idea: to structure the system as a set of collaborating processes</a:t>
            </a:r>
          </a:p>
          <a:p>
            <a:pPr lvl="1"/>
            <a:r>
              <a:rPr lang="en-US" dirty="0"/>
              <a:t>Servers (or servers) that offer their services</a:t>
            </a:r>
          </a:p>
          <a:p>
            <a:pPr lvl="2"/>
            <a:r>
              <a:rPr lang="en-US" dirty="0"/>
              <a:t>E.g. file system service, database service</a:t>
            </a:r>
          </a:p>
          <a:p>
            <a:pPr lvl="1"/>
            <a:r>
              <a:rPr lang="en-US" dirty="0"/>
              <a:t>Customers who are consumers of the services</a:t>
            </a:r>
          </a:p>
          <a:p>
            <a:r>
              <a:rPr lang="en-US" dirty="0"/>
              <a:t>A client-server system is a system in which the network connects various resources</a:t>
            </a:r>
          </a:p>
          <a:p>
            <a:pPr lvl="1"/>
            <a:r>
              <a:rPr lang="en-US" dirty="0"/>
              <a:t>Thus, clients (or front end) can request services from a server (or back end) that offers information or additional computing power</a:t>
            </a:r>
          </a:p>
        </p:txBody>
      </p:sp>
    </p:spTree>
    <p:extLst>
      <p:ext uri="{BB962C8B-B14F-4D97-AF65-F5344CB8AC3E}">
        <p14:creationId xmlns:p14="http://schemas.microsoft.com/office/powerpoint/2010/main" val="149212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pl-PL" dirty="0"/>
              <a:t>Additional Distribution</a:t>
            </a:r>
            <a:endParaRPr lang="en-US" dirty="0"/>
          </a:p>
        </p:txBody>
      </p:sp>
      <p:sp>
        <p:nvSpPr>
          <p:cNvPr id="3" name="Θέση περιεχομένου 2"/>
          <p:cNvSpPr>
            <a:spLocks noGrp="1"/>
          </p:cNvSpPr>
          <p:nvPr>
            <p:ph idx="1"/>
          </p:nvPr>
        </p:nvSpPr>
        <p:spPr/>
        <p:txBody>
          <a:bodyPr>
            <a:normAutofit/>
          </a:bodyPr>
          <a:lstStyle/>
          <a:p>
            <a:r>
              <a:rPr lang="pl-PL" i="1" dirty="0"/>
              <a:t>Multiple machines participate in the operation of a single tier</a:t>
            </a:r>
          </a:p>
          <a:p>
            <a:pPr lvl="1"/>
            <a:r>
              <a:rPr lang="pl-PL" i="1" dirty="0"/>
              <a:t>For instance, a distributed database serving as the storage tier</a:t>
            </a:r>
          </a:p>
          <a:p>
            <a:r>
              <a:rPr lang="en-US" i="1" dirty="0"/>
              <a:t>Horizontal distribution</a:t>
            </a:r>
          </a:p>
          <a:p>
            <a:pPr lvl="1"/>
            <a:r>
              <a:rPr lang="en-US" i="1" dirty="0"/>
              <a:t>Customers can also be distributed</a:t>
            </a:r>
          </a:p>
          <a:p>
            <a:pPr lvl="1"/>
            <a:r>
              <a:rPr lang="en-US" i="1" dirty="0"/>
              <a:t>Collaborative applications may not have a single server</a:t>
            </a:r>
          </a:p>
          <a:p>
            <a:pPr lvl="2"/>
            <a:r>
              <a:rPr lang="en-US" i="1" dirty="0"/>
              <a:t>Then we talk about peer-to-peer distribution</a:t>
            </a:r>
          </a:p>
          <a:p>
            <a:pPr lvl="1"/>
            <a:r>
              <a:rPr lang="en-US" i="1" dirty="0"/>
              <a:t>Customers perform the same application to start a session</a:t>
            </a:r>
          </a:p>
          <a:p>
            <a:pPr lvl="1"/>
            <a:r>
              <a:rPr lang="en-US" i="1" dirty="0"/>
              <a:t>Later a third customer can contact either of them, and then also start the same application software</a:t>
            </a:r>
          </a:p>
        </p:txBody>
      </p:sp>
    </p:spTree>
    <p:extLst>
      <p:ext uri="{BB962C8B-B14F-4D97-AF65-F5344CB8AC3E}">
        <p14:creationId xmlns:p14="http://schemas.microsoft.com/office/powerpoint/2010/main" val="1404788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pl-PL" dirty="0"/>
              <a:t>Additional Distribution</a:t>
            </a:r>
            <a:endParaRPr lang="en-US" dirty="0"/>
          </a:p>
        </p:txBody>
      </p:sp>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13628" y="1700809"/>
            <a:ext cx="5491922" cy="36570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7960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17E01-991A-4BC9-92B2-9F075B414052}"/>
              </a:ext>
            </a:extLst>
          </p:cNvPr>
          <p:cNvSpPr>
            <a:spLocks noGrp="1"/>
          </p:cNvSpPr>
          <p:nvPr>
            <p:ph type="title"/>
          </p:nvPr>
        </p:nvSpPr>
        <p:spPr/>
        <p:txBody>
          <a:bodyPr/>
          <a:lstStyle/>
          <a:p>
            <a:r>
              <a:rPr lang="pl-PL" dirty="0"/>
              <a:t>P2P Paradigm</a:t>
            </a:r>
            <a:endParaRPr lang="en-US" dirty="0"/>
          </a:p>
        </p:txBody>
      </p:sp>
      <p:sp>
        <p:nvSpPr>
          <p:cNvPr id="3" name="Content Placeholder 2">
            <a:extLst>
              <a:ext uri="{FF2B5EF4-FFF2-40B4-BE49-F238E27FC236}">
                <a16:creationId xmlns:a16="http://schemas.microsoft.com/office/drawing/2014/main" id="{D3A50A64-BCD8-41AC-BCCD-6F66D6DCF9F5}"/>
              </a:ext>
            </a:extLst>
          </p:cNvPr>
          <p:cNvSpPr>
            <a:spLocks noGrp="1"/>
          </p:cNvSpPr>
          <p:nvPr>
            <p:ph idx="1"/>
          </p:nvPr>
        </p:nvSpPr>
        <p:spPr/>
        <p:txBody>
          <a:bodyPr/>
          <a:lstStyle/>
          <a:p>
            <a:r>
              <a:rPr lang="pl-PL" dirty="0"/>
              <a:t>Complete decentralization</a:t>
            </a:r>
          </a:p>
          <a:p>
            <a:r>
              <a:rPr lang="pl-PL" dirty="0"/>
              <a:t>No special purpose components (i.e: servers)</a:t>
            </a:r>
          </a:p>
          <a:p>
            <a:r>
              <a:rPr lang="pl-PL" dirty="0"/>
              <a:t>Main types of P2P Systems</a:t>
            </a:r>
          </a:p>
          <a:p>
            <a:pPr lvl="1"/>
            <a:r>
              <a:rPr lang="pl-PL" dirty="0"/>
              <a:t>Unstructured</a:t>
            </a:r>
          </a:p>
          <a:p>
            <a:pPr lvl="1"/>
            <a:r>
              <a:rPr lang="pl-PL" dirty="0"/>
              <a:t>Structured</a:t>
            </a:r>
          </a:p>
          <a:p>
            <a:endParaRPr lang="en-US" dirty="0"/>
          </a:p>
        </p:txBody>
      </p:sp>
    </p:spTree>
    <p:extLst>
      <p:ext uri="{BB962C8B-B14F-4D97-AF65-F5344CB8AC3E}">
        <p14:creationId xmlns:p14="http://schemas.microsoft.com/office/powerpoint/2010/main" val="21461876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83566-3AC6-4D68-9106-C4CAD2A6DD9D}"/>
              </a:ext>
            </a:extLst>
          </p:cNvPr>
          <p:cNvSpPr>
            <a:spLocks noGrp="1"/>
          </p:cNvSpPr>
          <p:nvPr>
            <p:ph type="title"/>
          </p:nvPr>
        </p:nvSpPr>
        <p:spPr/>
        <p:txBody>
          <a:bodyPr/>
          <a:lstStyle/>
          <a:p>
            <a:r>
              <a:rPr lang="pl-PL" dirty="0"/>
              <a:t>P2P Paradigm</a:t>
            </a:r>
            <a:endParaRPr lang="en-US" dirty="0"/>
          </a:p>
        </p:txBody>
      </p:sp>
      <p:sp>
        <p:nvSpPr>
          <p:cNvPr id="3" name="Content Placeholder 2">
            <a:extLst>
              <a:ext uri="{FF2B5EF4-FFF2-40B4-BE49-F238E27FC236}">
                <a16:creationId xmlns:a16="http://schemas.microsoft.com/office/drawing/2014/main" id="{4E12BA1D-4222-4583-B623-6B89A33B5006}"/>
              </a:ext>
            </a:extLst>
          </p:cNvPr>
          <p:cNvSpPr>
            <a:spLocks noGrp="1"/>
          </p:cNvSpPr>
          <p:nvPr>
            <p:ph idx="1"/>
          </p:nvPr>
        </p:nvSpPr>
        <p:spPr/>
        <p:txBody>
          <a:bodyPr/>
          <a:lstStyle/>
          <a:p>
            <a:r>
              <a:rPr lang="pl-PL" dirty="0"/>
              <a:t>Advantages</a:t>
            </a:r>
          </a:p>
          <a:p>
            <a:pPr lvl="1"/>
            <a:r>
              <a:rPr lang="pl-PL" dirty="0"/>
              <a:t>Robustness</a:t>
            </a:r>
          </a:p>
          <a:p>
            <a:pPr lvl="1"/>
            <a:r>
              <a:rPr lang="pl-PL" dirty="0"/>
              <a:t>Scalability</a:t>
            </a:r>
          </a:p>
          <a:p>
            <a:pPr lvl="1"/>
            <a:r>
              <a:rPr lang="pl-PL" dirty="0"/>
              <a:t>Self-organizing</a:t>
            </a:r>
          </a:p>
          <a:p>
            <a:r>
              <a:rPr lang="pl-PL" dirty="0"/>
              <a:t>Disadvantages</a:t>
            </a:r>
          </a:p>
          <a:p>
            <a:pPr lvl="1"/>
            <a:r>
              <a:rPr lang="pl-PL" dirty="0"/>
              <a:t>Security</a:t>
            </a:r>
          </a:p>
          <a:p>
            <a:pPr lvl="1"/>
            <a:r>
              <a:rPr lang="pl-PL" dirty="0"/>
              <a:t>Scalability</a:t>
            </a:r>
            <a:endParaRPr lang="en-US" dirty="0"/>
          </a:p>
        </p:txBody>
      </p:sp>
    </p:spTree>
    <p:extLst>
      <p:ext uri="{BB962C8B-B14F-4D97-AF65-F5344CB8AC3E}">
        <p14:creationId xmlns:p14="http://schemas.microsoft.com/office/powerpoint/2010/main" val="34069968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00A08-F429-4DDB-8DA9-539E670A62A4}"/>
              </a:ext>
            </a:extLst>
          </p:cNvPr>
          <p:cNvSpPr>
            <a:spLocks noGrp="1"/>
          </p:cNvSpPr>
          <p:nvPr>
            <p:ph type="title"/>
          </p:nvPr>
        </p:nvSpPr>
        <p:spPr/>
        <p:txBody>
          <a:bodyPr/>
          <a:lstStyle/>
          <a:p>
            <a:r>
              <a:rPr lang="pl-PL" dirty="0"/>
              <a:t>Unstructured P2P Systems</a:t>
            </a:r>
            <a:endParaRPr lang="en-US" dirty="0"/>
          </a:p>
        </p:txBody>
      </p:sp>
      <p:sp>
        <p:nvSpPr>
          <p:cNvPr id="3" name="Content Placeholder 2">
            <a:extLst>
              <a:ext uri="{FF2B5EF4-FFF2-40B4-BE49-F238E27FC236}">
                <a16:creationId xmlns:a16="http://schemas.microsoft.com/office/drawing/2014/main" id="{06F79DD0-A2A9-4E2E-8023-DEA3C69BA37B}"/>
              </a:ext>
            </a:extLst>
          </p:cNvPr>
          <p:cNvSpPr>
            <a:spLocks noGrp="1"/>
          </p:cNvSpPr>
          <p:nvPr>
            <p:ph idx="1"/>
          </p:nvPr>
        </p:nvSpPr>
        <p:spPr/>
        <p:txBody>
          <a:bodyPr/>
          <a:lstStyle/>
          <a:p>
            <a:r>
              <a:rPr lang="pl-PL" dirty="0"/>
              <a:t>Gnutella</a:t>
            </a:r>
          </a:p>
          <a:p>
            <a:pPr lvl="1"/>
            <a:r>
              <a:rPr lang="pl-PL" dirty="0"/>
              <a:t>Random graph</a:t>
            </a:r>
          </a:p>
          <a:p>
            <a:pPr lvl="1"/>
            <a:r>
              <a:rPr lang="pl-PL" dirty="0"/>
              <a:t>Highly-robust</a:t>
            </a:r>
          </a:p>
          <a:p>
            <a:pPr lvl="1"/>
            <a:r>
              <a:rPr lang="pl-PL" dirty="0"/>
              <a:t>Flood-based resource location</a:t>
            </a:r>
          </a:p>
          <a:p>
            <a:pPr lvl="1"/>
            <a:r>
              <a:rPr lang="pl-PL" dirty="0"/>
              <a:t>Inefficient traffic load due to</a:t>
            </a:r>
          </a:p>
          <a:p>
            <a:pPr lvl="2"/>
            <a:r>
              <a:rPr lang="pl-PL" dirty="0"/>
              <a:t>Duplicate messages</a:t>
            </a:r>
          </a:p>
          <a:p>
            <a:pPr lvl="2"/>
            <a:r>
              <a:rPr lang="pl-PL" dirty="0"/>
              <a:t>Topology mismatch</a:t>
            </a:r>
          </a:p>
          <a:p>
            <a:pPr marL="411480" lvl="1" indent="0">
              <a:buNone/>
            </a:pPr>
            <a:endParaRPr lang="en-US" dirty="0"/>
          </a:p>
        </p:txBody>
      </p:sp>
    </p:spTree>
    <p:extLst>
      <p:ext uri="{BB962C8B-B14F-4D97-AF65-F5344CB8AC3E}">
        <p14:creationId xmlns:p14="http://schemas.microsoft.com/office/powerpoint/2010/main" val="36549127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2CDCF-7977-4B0A-A344-5B4D3BE875C0}"/>
              </a:ext>
            </a:extLst>
          </p:cNvPr>
          <p:cNvSpPr>
            <a:spLocks noGrp="1"/>
          </p:cNvSpPr>
          <p:nvPr>
            <p:ph type="title"/>
          </p:nvPr>
        </p:nvSpPr>
        <p:spPr/>
        <p:txBody>
          <a:bodyPr/>
          <a:lstStyle/>
          <a:p>
            <a:r>
              <a:rPr lang="pl-PL" dirty="0"/>
              <a:t>Unstructured P2P Systems</a:t>
            </a:r>
            <a:endParaRPr lang="en-US" dirty="0"/>
          </a:p>
        </p:txBody>
      </p:sp>
      <p:sp>
        <p:nvSpPr>
          <p:cNvPr id="3" name="Content Placeholder 2">
            <a:extLst>
              <a:ext uri="{FF2B5EF4-FFF2-40B4-BE49-F238E27FC236}">
                <a16:creationId xmlns:a16="http://schemas.microsoft.com/office/drawing/2014/main" id="{C54BB273-DB73-40E1-BF45-1833462B4B07}"/>
              </a:ext>
            </a:extLst>
          </p:cNvPr>
          <p:cNvSpPr>
            <a:spLocks noGrp="1"/>
          </p:cNvSpPr>
          <p:nvPr>
            <p:ph idx="1"/>
          </p:nvPr>
        </p:nvSpPr>
        <p:spPr/>
        <p:txBody>
          <a:bodyPr/>
          <a:lstStyle/>
          <a:p>
            <a:r>
              <a:rPr lang="pl-PL" dirty="0"/>
              <a:t>Flooding</a:t>
            </a:r>
            <a:endParaRPr lang="en-US" dirty="0"/>
          </a:p>
        </p:txBody>
      </p:sp>
      <p:pic>
        <p:nvPicPr>
          <p:cNvPr id="1026" name="Picture 2" descr="Image result for gnutella flooding example">
            <a:extLst>
              <a:ext uri="{FF2B5EF4-FFF2-40B4-BE49-F238E27FC236}">
                <a16:creationId xmlns:a16="http://schemas.microsoft.com/office/drawing/2014/main" id="{A63A501C-C596-42A1-8CA1-5EF5020673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997521"/>
            <a:ext cx="6840760" cy="44350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41681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6684-8C8B-4BAA-990D-F490E7E51DF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2E58128-9B5C-4804-9017-60B8E0B7B7C9}"/>
              </a:ext>
            </a:extLst>
          </p:cNvPr>
          <p:cNvSpPr>
            <a:spLocks noGrp="1"/>
          </p:cNvSpPr>
          <p:nvPr>
            <p:ph idx="1"/>
          </p:nvPr>
        </p:nvSpPr>
        <p:spPr/>
        <p:txBody>
          <a:bodyPr/>
          <a:lstStyle/>
          <a:p>
            <a:r>
              <a:rPr lang="pl-PL" dirty="0"/>
              <a:t>Improvements</a:t>
            </a:r>
          </a:p>
          <a:p>
            <a:pPr lvl="1"/>
            <a:r>
              <a:rPr lang="pl-PL" dirty="0"/>
              <a:t>Dynamic Querying</a:t>
            </a:r>
          </a:p>
          <a:p>
            <a:pPr lvl="1"/>
            <a:r>
              <a:rPr lang="pl-PL" dirty="0"/>
              <a:t>SuperNodes</a:t>
            </a:r>
            <a:endParaRPr lang="en-US" dirty="0"/>
          </a:p>
        </p:txBody>
      </p:sp>
      <p:pic>
        <p:nvPicPr>
          <p:cNvPr id="4" name="Picture 3">
            <a:extLst>
              <a:ext uri="{FF2B5EF4-FFF2-40B4-BE49-F238E27FC236}">
                <a16:creationId xmlns:a16="http://schemas.microsoft.com/office/drawing/2014/main" id="{5163AB2B-79E7-4353-AD43-DD2D11B0EE7B}"/>
              </a:ext>
            </a:extLst>
          </p:cNvPr>
          <p:cNvPicPr>
            <a:picLocks noChangeAspect="1"/>
          </p:cNvPicPr>
          <p:nvPr/>
        </p:nvPicPr>
        <p:blipFill>
          <a:blip r:embed="rId2"/>
          <a:stretch>
            <a:fillRect/>
          </a:stretch>
        </p:blipFill>
        <p:spPr>
          <a:xfrm>
            <a:off x="1691680" y="2810732"/>
            <a:ext cx="5471145" cy="3590068"/>
          </a:xfrm>
          <a:prstGeom prst="rect">
            <a:avLst/>
          </a:prstGeom>
        </p:spPr>
      </p:pic>
    </p:spTree>
    <p:extLst>
      <p:ext uri="{BB962C8B-B14F-4D97-AF65-F5344CB8AC3E}">
        <p14:creationId xmlns:p14="http://schemas.microsoft.com/office/powerpoint/2010/main" val="8374257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76D89-BD4A-46A6-B8EB-DBD744502C39}"/>
              </a:ext>
            </a:extLst>
          </p:cNvPr>
          <p:cNvSpPr>
            <a:spLocks noGrp="1"/>
          </p:cNvSpPr>
          <p:nvPr>
            <p:ph type="title"/>
          </p:nvPr>
        </p:nvSpPr>
        <p:spPr/>
        <p:txBody>
          <a:bodyPr/>
          <a:lstStyle/>
          <a:p>
            <a:r>
              <a:rPr lang="pl-PL" dirty="0"/>
              <a:t>Structured P2P Systems</a:t>
            </a:r>
            <a:endParaRPr lang="en-US" dirty="0"/>
          </a:p>
        </p:txBody>
      </p:sp>
      <p:sp>
        <p:nvSpPr>
          <p:cNvPr id="3" name="Content Placeholder 2">
            <a:extLst>
              <a:ext uri="{FF2B5EF4-FFF2-40B4-BE49-F238E27FC236}">
                <a16:creationId xmlns:a16="http://schemas.microsoft.com/office/drawing/2014/main" id="{BD1BFAAE-CDFA-417F-BAD8-81BD02B656B2}"/>
              </a:ext>
            </a:extLst>
          </p:cNvPr>
          <p:cNvSpPr>
            <a:spLocks noGrp="1"/>
          </p:cNvSpPr>
          <p:nvPr>
            <p:ph idx="1"/>
          </p:nvPr>
        </p:nvSpPr>
        <p:spPr/>
        <p:txBody>
          <a:bodyPr/>
          <a:lstStyle/>
          <a:p>
            <a:r>
              <a:rPr lang="pl-PL" dirty="0"/>
              <a:t>Based on Distributed Hash Tables</a:t>
            </a:r>
          </a:p>
          <a:p>
            <a:pPr lvl="1"/>
            <a:r>
              <a:rPr lang="pl-PL" dirty="0"/>
              <a:t>In order to avoid blind search</a:t>
            </a:r>
          </a:p>
          <a:p>
            <a:r>
              <a:rPr lang="pl-PL" dirty="0"/>
              <a:t>Insert &lt;key,value&gt; pairs</a:t>
            </a:r>
          </a:p>
          <a:p>
            <a:r>
              <a:rPr lang="pl-PL" dirty="0"/>
              <a:t>Data (value) assigned a key from a uniform hash function</a:t>
            </a:r>
          </a:p>
          <a:p>
            <a:r>
              <a:rPr lang="pl-PL" dirty="0"/>
              <a:t>Nodes also assigned a key from a uniform hash function</a:t>
            </a:r>
          </a:p>
          <a:p>
            <a:r>
              <a:rPr lang="pl-PL" dirty="0"/>
              <a:t>Each node stores data whose key is closest to its own</a:t>
            </a:r>
          </a:p>
          <a:p>
            <a:r>
              <a:rPr lang="pl-PL" dirty="0"/>
              <a:t>More organized topology</a:t>
            </a:r>
          </a:p>
          <a:p>
            <a:pPr lvl="1"/>
            <a:r>
              <a:rPr lang="pl-PL" dirty="0"/>
              <a:t>More efficient lookup</a:t>
            </a:r>
          </a:p>
          <a:p>
            <a:pPr lvl="1"/>
            <a:r>
              <a:rPr lang="pl-PL" dirty="0"/>
              <a:t>Less robust</a:t>
            </a:r>
          </a:p>
          <a:p>
            <a:pPr lvl="1"/>
            <a:r>
              <a:rPr lang="pl-PL" dirty="0"/>
              <a:t>More attack-prone</a:t>
            </a:r>
            <a:endParaRPr lang="en-US" dirty="0"/>
          </a:p>
        </p:txBody>
      </p:sp>
    </p:spTree>
    <p:extLst>
      <p:ext uri="{BB962C8B-B14F-4D97-AF65-F5344CB8AC3E}">
        <p14:creationId xmlns:p14="http://schemas.microsoft.com/office/powerpoint/2010/main" val="3423025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F774C-4387-4068-AA63-ABA318CF8C76}"/>
              </a:ext>
            </a:extLst>
          </p:cNvPr>
          <p:cNvSpPr>
            <a:spLocks noGrp="1"/>
          </p:cNvSpPr>
          <p:nvPr>
            <p:ph type="title"/>
          </p:nvPr>
        </p:nvSpPr>
        <p:spPr/>
        <p:txBody>
          <a:bodyPr/>
          <a:lstStyle/>
          <a:p>
            <a:r>
              <a:rPr lang="pl-PL" dirty="0"/>
              <a:t>Structured P2P Systems</a:t>
            </a:r>
            <a:endParaRPr lang="en-US" dirty="0"/>
          </a:p>
        </p:txBody>
      </p:sp>
      <p:sp>
        <p:nvSpPr>
          <p:cNvPr id="3" name="Content Placeholder 2">
            <a:extLst>
              <a:ext uri="{FF2B5EF4-FFF2-40B4-BE49-F238E27FC236}">
                <a16:creationId xmlns:a16="http://schemas.microsoft.com/office/drawing/2014/main" id="{3E87AE9D-678C-4631-8777-4E76508CF21D}"/>
              </a:ext>
            </a:extLst>
          </p:cNvPr>
          <p:cNvSpPr>
            <a:spLocks noGrp="1"/>
          </p:cNvSpPr>
          <p:nvPr>
            <p:ph idx="1"/>
          </p:nvPr>
        </p:nvSpPr>
        <p:spPr/>
        <p:txBody>
          <a:bodyPr/>
          <a:lstStyle/>
          <a:p>
            <a:r>
              <a:rPr lang="pl-PL" dirty="0"/>
              <a:t>Chord</a:t>
            </a:r>
            <a:endParaRPr lang="en-US" dirty="0"/>
          </a:p>
        </p:txBody>
      </p:sp>
      <p:pic>
        <p:nvPicPr>
          <p:cNvPr id="2050" name="Picture 2" descr="Image result for chord dht">
            <a:extLst>
              <a:ext uri="{FF2B5EF4-FFF2-40B4-BE49-F238E27FC236}">
                <a16:creationId xmlns:a16="http://schemas.microsoft.com/office/drawing/2014/main" id="{CC58C118-939A-4C0C-B0C7-5F17E22F9D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2060848"/>
            <a:ext cx="4945732" cy="4253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13707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162B4-438A-4BF5-A396-377811EAA46F}"/>
              </a:ext>
            </a:extLst>
          </p:cNvPr>
          <p:cNvSpPr>
            <a:spLocks noGrp="1"/>
          </p:cNvSpPr>
          <p:nvPr>
            <p:ph type="title"/>
          </p:nvPr>
        </p:nvSpPr>
        <p:spPr/>
        <p:txBody>
          <a:bodyPr/>
          <a:lstStyle/>
          <a:p>
            <a:r>
              <a:rPr lang="pl-PL" dirty="0"/>
              <a:t>Structured P2P Systems</a:t>
            </a:r>
            <a:endParaRPr lang="en-US" dirty="0"/>
          </a:p>
        </p:txBody>
      </p:sp>
      <p:sp>
        <p:nvSpPr>
          <p:cNvPr id="3" name="Content Placeholder 2">
            <a:extLst>
              <a:ext uri="{FF2B5EF4-FFF2-40B4-BE49-F238E27FC236}">
                <a16:creationId xmlns:a16="http://schemas.microsoft.com/office/drawing/2014/main" id="{9548E369-18DB-4D40-BF9B-F00141B34AD1}"/>
              </a:ext>
            </a:extLst>
          </p:cNvPr>
          <p:cNvSpPr>
            <a:spLocks noGrp="1"/>
          </p:cNvSpPr>
          <p:nvPr>
            <p:ph idx="1"/>
          </p:nvPr>
        </p:nvSpPr>
        <p:spPr/>
        <p:txBody>
          <a:bodyPr>
            <a:normAutofit/>
          </a:bodyPr>
          <a:lstStyle/>
          <a:p>
            <a:r>
              <a:rPr lang="pl-PL" dirty="0"/>
              <a:t>Churn</a:t>
            </a:r>
          </a:p>
          <a:p>
            <a:pPr lvl="1"/>
            <a:r>
              <a:rPr lang="en-US" dirty="0"/>
              <a:t>The continuous process of node arrival and</a:t>
            </a:r>
            <a:r>
              <a:rPr lang="pl-PL" dirty="0"/>
              <a:t> </a:t>
            </a:r>
            <a:r>
              <a:rPr lang="en-US" dirty="0"/>
              <a:t>departure in DHTs.</a:t>
            </a:r>
          </a:p>
          <a:p>
            <a:pPr lvl="1"/>
            <a:r>
              <a:rPr lang="en-US" dirty="0"/>
              <a:t>One metric of churn is session time-time</a:t>
            </a:r>
            <a:r>
              <a:rPr lang="pl-PL" dirty="0"/>
              <a:t> </a:t>
            </a:r>
            <a:r>
              <a:rPr lang="en-US" dirty="0"/>
              <a:t>between when a node joins the network until the</a:t>
            </a:r>
            <a:r>
              <a:rPr lang="pl-PL" dirty="0"/>
              <a:t> </a:t>
            </a:r>
            <a:r>
              <a:rPr lang="en-US" dirty="0"/>
              <a:t>next time it leaves. Also consider lifetime and</a:t>
            </a:r>
            <a:r>
              <a:rPr lang="pl-PL" dirty="0"/>
              <a:t> </a:t>
            </a:r>
            <a:r>
              <a:rPr lang="en-US" dirty="0"/>
              <a:t>availability.</a:t>
            </a:r>
          </a:p>
          <a:p>
            <a:pPr lvl="1"/>
            <a:r>
              <a:rPr lang="en-US" dirty="0"/>
              <a:t>Even temporary loss of routing neighbor</a:t>
            </a:r>
            <a:r>
              <a:rPr lang="pl-PL" dirty="0"/>
              <a:t> </a:t>
            </a:r>
            <a:r>
              <a:rPr lang="en-US" dirty="0"/>
              <a:t>weakens the correctness</a:t>
            </a:r>
            <a:r>
              <a:rPr lang="pl-PL" dirty="0"/>
              <a:t> (consistency)</a:t>
            </a:r>
            <a:r>
              <a:rPr lang="en-US" dirty="0"/>
              <a:t> and performance of</a:t>
            </a:r>
            <a:r>
              <a:rPr lang="pl-PL" dirty="0"/>
              <a:t> </a:t>
            </a:r>
            <a:r>
              <a:rPr lang="en-US" dirty="0"/>
              <a:t>DHTs.</a:t>
            </a:r>
          </a:p>
          <a:p>
            <a:pPr lvl="1"/>
            <a:r>
              <a:rPr lang="en-US" dirty="0"/>
              <a:t>Unavailability of neighbors reduce a node’s</a:t>
            </a:r>
            <a:r>
              <a:rPr lang="pl-PL" dirty="0"/>
              <a:t> </a:t>
            </a:r>
            <a:r>
              <a:rPr lang="en-US" dirty="0"/>
              <a:t>effective connectivity, forcing it to choose</a:t>
            </a:r>
            <a:r>
              <a:rPr lang="pl-PL" dirty="0"/>
              <a:t> </a:t>
            </a:r>
            <a:r>
              <a:rPr lang="en-US" dirty="0"/>
              <a:t>suboptimal routes and increasing the failures.</a:t>
            </a:r>
          </a:p>
        </p:txBody>
      </p:sp>
    </p:spTree>
    <p:extLst>
      <p:ext uri="{BB962C8B-B14F-4D97-AF65-F5344CB8AC3E}">
        <p14:creationId xmlns:p14="http://schemas.microsoft.com/office/powerpoint/2010/main" val="2369662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Client/Server Paradigm</a:t>
            </a:r>
          </a:p>
        </p:txBody>
      </p:sp>
      <p:sp>
        <p:nvSpPr>
          <p:cNvPr id="3" name="Θέση περιεχομένου 2"/>
          <p:cNvSpPr>
            <a:spLocks noGrp="1"/>
          </p:cNvSpPr>
          <p:nvPr>
            <p:ph idx="1"/>
          </p:nvPr>
        </p:nvSpPr>
        <p:spPr/>
        <p:txBody>
          <a:bodyPr>
            <a:normAutofit/>
          </a:bodyPr>
          <a:lstStyle/>
          <a:p>
            <a:r>
              <a:rPr lang="en-US" dirty="0"/>
              <a:t>The model is usually based on a simple request / reply protocol,</a:t>
            </a:r>
          </a:p>
          <a:p>
            <a:pPr lvl="1"/>
            <a:r>
              <a:rPr lang="en-US" dirty="0"/>
              <a:t>The client sends an application request asking the server for a service</a:t>
            </a:r>
          </a:p>
          <a:p>
            <a:pPr lvl="1"/>
            <a:r>
              <a:rPr lang="en-US" dirty="0"/>
              <a:t>The server performs the service and returns the requested data or an error message</a:t>
            </a:r>
          </a:p>
          <a:p>
            <a:pPr lvl="1"/>
            <a:r>
              <a:rPr lang="en-US" dirty="0"/>
              <a:t>In other words, in the client-server model, the client places an requests and the server returns a response and/or makes a series of actions</a:t>
            </a:r>
          </a:p>
          <a:p>
            <a:pPr lvl="1"/>
            <a:r>
              <a:rPr lang="en-US" dirty="0"/>
              <a:t>The server can be activated immediately for this request or add the request to a queue</a:t>
            </a:r>
          </a:p>
        </p:txBody>
      </p:sp>
    </p:spTree>
    <p:extLst>
      <p:ext uri="{BB962C8B-B14F-4D97-AF65-F5344CB8AC3E}">
        <p14:creationId xmlns:p14="http://schemas.microsoft.com/office/powerpoint/2010/main" val="2474061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6CA6E-DF5D-4796-B97B-58B6AE740362}"/>
              </a:ext>
            </a:extLst>
          </p:cNvPr>
          <p:cNvSpPr>
            <a:spLocks noGrp="1"/>
          </p:cNvSpPr>
          <p:nvPr>
            <p:ph type="title"/>
          </p:nvPr>
        </p:nvSpPr>
        <p:spPr/>
        <p:txBody>
          <a:bodyPr/>
          <a:lstStyle/>
          <a:p>
            <a:r>
              <a:rPr lang="pl-PL" dirty="0"/>
              <a:t>Structured P2P Systems</a:t>
            </a:r>
            <a:endParaRPr lang="en-US" dirty="0"/>
          </a:p>
        </p:txBody>
      </p:sp>
      <p:sp>
        <p:nvSpPr>
          <p:cNvPr id="3" name="Content Placeholder 2">
            <a:extLst>
              <a:ext uri="{FF2B5EF4-FFF2-40B4-BE49-F238E27FC236}">
                <a16:creationId xmlns:a16="http://schemas.microsoft.com/office/drawing/2014/main" id="{7E024D59-4B37-4658-9D53-1A5420C1ED84}"/>
              </a:ext>
            </a:extLst>
          </p:cNvPr>
          <p:cNvSpPr>
            <a:spLocks noGrp="1"/>
          </p:cNvSpPr>
          <p:nvPr>
            <p:ph idx="1"/>
          </p:nvPr>
        </p:nvSpPr>
        <p:spPr/>
        <p:txBody>
          <a:bodyPr/>
          <a:lstStyle/>
          <a:p>
            <a:r>
              <a:rPr lang="pl-PL" dirty="0"/>
              <a:t>Kademlia</a:t>
            </a:r>
          </a:p>
          <a:p>
            <a:pPr lvl="1"/>
            <a:r>
              <a:rPr lang="pl-PL" dirty="0"/>
              <a:t>Based on Hamming distance</a:t>
            </a:r>
          </a:p>
          <a:p>
            <a:pPr lvl="1"/>
            <a:r>
              <a:rPr lang="pl-PL"/>
              <a:t>Allows for more versatility and thus robustness</a:t>
            </a:r>
            <a:endParaRPr lang="en-US" dirty="0"/>
          </a:p>
        </p:txBody>
      </p:sp>
      <p:pic>
        <p:nvPicPr>
          <p:cNvPr id="3074" name="Picture 2" descr="Image result for kademlia dht">
            <a:extLst>
              <a:ext uri="{FF2B5EF4-FFF2-40B4-BE49-F238E27FC236}">
                <a16:creationId xmlns:a16="http://schemas.microsoft.com/office/drawing/2014/main" id="{8EFFE144-B571-4E25-B3F5-CAE5C69C1E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2807817"/>
            <a:ext cx="4772218" cy="35929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673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Client/Server Paradigm</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0283" y="2420888"/>
            <a:ext cx="5036217" cy="263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26924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Client/Server Paradigm</a:t>
            </a:r>
          </a:p>
        </p:txBody>
      </p:sp>
      <p:sp>
        <p:nvSpPr>
          <p:cNvPr id="3" name="Θέση περιεχομένου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2281238"/>
            <a:ext cx="5510163" cy="33115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8235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Client/Server Paradigm</a:t>
            </a:r>
          </a:p>
        </p:txBody>
      </p:sp>
      <p:sp>
        <p:nvSpPr>
          <p:cNvPr id="3" name="Θέση περιεχομένου 2"/>
          <p:cNvSpPr>
            <a:spLocks noGrp="1"/>
          </p:cNvSpPr>
          <p:nvPr>
            <p:ph idx="1"/>
          </p:nvPr>
        </p:nvSpPr>
        <p:spPr/>
        <p:txBody>
          <a:bodyPr/>
          <a:lstStyle/>
          <a:p>
            <a:r>
              <a:rPr lang="en-US" dirty="0"/>
              <a:t>Server types can include the following:</a:t>
            </a:r>
            <a:endParaRPr lang="el-GR" dirty="0"/>
          </a:p>
          <a:p>
            <a:pPr lvl="1"/>
            <a:r>
              <a:rPr lang="en-US" dirty="0"/>
              <a:t>Application servers</a:t>
            </a:r>
          </a:p>
          <a:p>
            <a:pPr lvl="1"/>
            <a:r>
              <a:rPr lang="en-US" dirty="0"/>
              <a:t>Data servers</a:t>
            </a:r>
          </a:p>
          <a:p>
            <a:pPr lvl="1"/>
            <a:r>
              <a:rPr lang="en-US" dirty="0"/>
              <a:t>Compute servers</a:t>
            </a:r>
          </a:p>
          <a:p>
            <a:pPr lvl="1"/>
            <a:r>
              <a:rPr lang="en-US" dirty="0"/>
              <a:t>Database servers</a:t>
            </a:r>
          </a:p>
          <a:p>
            <a:pPr lvl="1"/>
            <a:r>
              <a:rPr lang="en-US" dirty="0"/>
              <a:t>Resource or Communications servers</a:t>
            </a:r>
          </a:p>
          <a:p>
            <a:pPr lvl="1"/>
            <a:r>
              <a:rPr lang="en-US" dirty="0"/>
              <a:t>…</a:t>
            </a:r>
          </a:p>
          <a:p>
            <a:pPr lvl="1"/>
            <a:r>
              <a:rPr lang="en-US" dirty="0"/>
              <a:t>Transaction servers (combine the functions of the database server and application server)</a:t>
            </a:r>
          </a:p>
        </p:txBody>
      </p:sp>
    </p:spTree>
    <p:extLst>
      <p:ext uri="{BB962C8B-B14F-4D97-AF65-F5344CB8AC3E}">
        <p14:creationId xmlns:p14="http://schemas.microsoft.com/office/powerpoint/2010/main" val="4290997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Client/Server Paradigm</a:t>
            </a:r>
          </a:p>
        </p:txBody>
      </p:sp>
      <p:sp>
        <p:nvSpPr>
          <p:cNvPr id="3" name="Θέση περιεχομένου 2"/>
          <p:cNvSpPr>
            <a:spLocks noGrp="1"/>
          </p:cNvSpPr>
          <p:nvPr>
            <p:ph idx="1"/>
          </p:nvPr>
        </p:nvSpPr>
        <p:spPr/>
        <p:txBody>
          <a:bodyPr>
            <a:normAutofit/>
          </a:bodyPr>
          <a:lstStyle/>
          <a:p>
            <a:r>
              <a:rPr lang="en-US" dirty="0"/>
              <a:t>Advantages</a:t>
            </a:r>
          </a:p>
          <a:p>
            <a:pPr lvl="1"/>
            <a:r>
              <a:rPr lang="en-US" dirty="0"/>
              <a:t>The server provides centralized control of shared resources</a:t>
            </a:r>
          </a:p>
          <a:p>
            <a:pPr lvl="1"/>
            <a:r>
              <a:rPr lang="en-US" dirty="0"/>
              <a:t>Since the client communicates with the server via a defined interface system, it does not need to know the server or how it works</a:t>
            </a:r>
          </a:p>
          <a:p>
            <a:pPr lvl="1"/>
            <a:r>
              <a:rPr lang="en-US" dirty="0"/>
              <a:t>Security</a:t>
            </a:r>
          </a:p>
          <a:p>
            <a:pPr lvl="1"/>
            <a:r>
              <a:rPr lang="en-US" dirty="0"/>
              <a:t>Simplicity</a:t>
            </a:r>
          </a:p>
          <a:p>
            <a:r>
              <a:rPr lang="en-US" dirty="0"/>
              <a:t>Disadvantages</a:t>
            </a:r>
          </a:p>
          <a:p>
            <a:pPr lvl="1"/>
            <a:r>
              <a:rPr lang="en-US" dirty="0"/>
              <a:t>Robustness</a:t>
            </a:r>
          </a:p>
          <a:p>
            <a:pPr lvl="1"/>
            <a:r>
              <a:rPr lang="en-US" dirty="0"/>
              <a:t>Scalability</a:t>
            </a:r>
          </a:p>
        </p:txBody>
      </p:sp>
    </p:spTree>
    <p:extLst>
      <p:ext uri="{BB962C8B-B14F-4D97-AF65-F5344CB8AC3E}">
        <p14:creationId xmlns:p14="http://schemas.microsoft.com/office/powerpoint/2010/main" val="3673649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pl-PL" dirty="0"/>
              <a:t>Three Tier C/S Model</a:t>
            </a:r>
            <a:endParaRPr lang="en-US" dirty="0"/>
          </a:p>
        </p:txBody>
      </p:sp>
      <p:sp>
        <p:nvSpPr>
          <p:cNvPr id="3" name="Θέση περιεχομένου 2"/>
          <p:cNvSpPr>
            <a:spLocks noGrp="1"/>
          </p:cNvSpPr>
          <p:nvPr>
            <p:ph idx="1"/>
          </p:nvPr>
        </p:nvSpPr>
        <p:spPr/>
        <p:txBody>
          <a:bodyPr>
            <a:normAutofit/>
          </a:bodyPr>
          <a:lstStyle/>
          <a:p>
            <a:r>
              <a:rPr lang="pl-PL" dirty="0"/>
              <a:t>T</a:t>
            </a:r>
            <a:r>
              <a:rPr lang="en-US" dirty="0"/>
              <a:t>he distinction between customers and servers is often unclear</a:t>
            </a:r>
          </a:p>
          <a:p>
            <a:pPr lvl="1"/>
            <a:r>
              <a:rPr lang="en-US" dirty="0"/>
              <a:t>For example, a database server may also be a client of a file server in which database tables are stored, acting as intermediaries between base clients and file servers</a:t>
            </a:r>
          </a:p>
          <a:p>
            <a:pPr lvl="1"/>
            <a:r>
              <a:rPr lang="en-US" dirty="0"/>
              <a:t>The database server provides processing of primary data to meet customer requests</a:t>
            </a:r>
          </a:p>
          <a:p>
            <a:pPr lvl="1"/>
            <a:r>
              <a:rPr lang="en-US" dirty="0"/>
              <a:t>In practice, the three-level customer and server organization is the most common in distributed database management systems (which is a common application)</a:t>
            </a:r>
          </a:p>
          <a:p>
            <a:pPr lvl="2"/>
            <a:r>
              <a:rPr lang="en-US" dirty="0"/>
              <a:t>The first level provides the user interface,</a:t>
            </a:r>
          </a:p>
          <a:p>
            <a:pPr lvl="2"/>
            <a:r>
              <a:rPr lang="en-US" dirty="0"/>
              <a:t>The second is the processing of data (data processing)</a:t>
            </a:r>
          </a:p>
          <a:p>
            <a:pPr lvl="2"/>
            <a:r>
              <a:rPr lang="en-US" dirty="0"/>
              <a:t>The third is the storage of data (data storage)</a:t>
            </a:r>
          </a:p>
        </p:txBody>
      </p:sp>
    </p:spTree>
    <p:extLst>
      <p:ext uri="{BB962C8B-B14F-4D97-AF65-F5344CB8AC3E}">
        <p14:creationId xmlns:p14="http://schemas.microsoft.com/office/powerpoint/2010/main" val="1478273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pl-PL" dirty="0"/>
              <a:t>Three Tier C/S Model</a:t>
            </a:r>
            <a:endParaRPr lang="en-US" dirty="0"/>
          </a:p>
        </p:txBody>
      </p:sp>
      <p:sp>
        <p:nvSpPr>
          <p:cNvPr id="3" name="Θέση περιεχομένου 2"/>
          <p:cNvSpPr>
            <a:spLocks noGrp="1"/>
          </p:cNvSpPr>
          <p:nvPr>
            <p:ph idx="1"/>
          </p:nvPr>
        </p:nvSpPr>
        <p:spPr/>
        <p:txBody>
          <a:bodyPr>
            <a:normAutofit/>
          </a:bodyPr>
          <a:lstStyle/>
          <a:p>
            <a:r>
              <a:rPr lang="en-US" dirty="0"/>
              <a:t>The interface </a:t>
            </a:r>
            <a:r>
              <a:rPr lang="pl-PL" dirty="0"/>
              <a:t>tier</a:t>
            </a:r>
            <a:endParaRPr lang="en-US" dirty="0"/>
          </a:p>
          <a:p>
            <a:pPr lvl="1"/>
            <a:r>
              <a:rPr lang="en-US" dirty="0"/>
              <a:t>has a pure client role and contains applications that allow</a:t>
            </a:r>
            <a:r>
              <a:rPr lang="pl-PL" dirty="0"/>
              <a:t>s</a:t>
            </a:r>
            <a:r>
              <a:rPr lang="en-US" dirty="0"/>
              <a:t> users to interact with the application and the database</a:t>
            </a:r>
          </a:p>
          <a:p>
            <a:pPr lvl="1"/>
            <a:r>
              <a:rPr lang="en-US" dirty="0"/>
              <a:t>The complexity of this level may vary considerably</a:t>
            </a:r>
          </a:p>
          <a:p>
            <a:pPr lvl="1"/>
            <a:r>
              <a:rPr lang="en-US" dirty="0"/>
              <a:t>In the simplest case, the interface simulates a text terminal, this level being limited to tasks such as editing </a:t>
            </a:r>
            <a:endParaRPr lang="pl-PL" dirty="0"/>
          </a:p>
          <a:p>
            <a:pPr lvl="1"/>
            <a:r>
              <a:rPr lang="en-US" dirty="0"/>
              <a:t>The most common case is to support a graphical interface with windows, menus and dialog boxes</a:t>
            </a:r>
          </a:p>
          <a:p>
            <a:pPr lvl="2"/>
            <a:r>
              <a:rPr lang="en-US" dirty="0"/>
              <a:t>The application handles the screen and the user input devices (mouse and keyboard) and communicates with the next level only to send the user's queries and to display the data returned from the base</a:t>
            </a:r>
          </a:p>
        </p:txBody>
      </p:sp>
    </p:spTree>
    <p:extLst>
      <p:ext uri="{BB962C8B-B14F-4D97-AF65-F5344CB8AC3E}">
        <p14:creationId xmlns:p14="http://schemas.microsoft.com/office/powerpoint/2010/main" val="11551430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Γειτνίαση">
  <a:themeElements>
    <a:clrScheme name="Γειτνίαση">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Γειτνίαση">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202</TotalTime>
  <Words>1530</Words>
  <Application>Microsoft Office PowerPoint</Application>
  <PresentationFormat>On-screen Show (4:3)</PresentationFormat>
  <Paragraphs>161</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Cambria</vt:lpstr>
      <vt:lpstr>Γειτνίαση</vt:lpstr>
      <vt:lpstr>Distributed Systems Structural Models</vt:lpstr>
      <vt:lpstr>Client/Server Paradigm</vt:lpstr>
      <vt:lpstr>Client/Server Paradigm</vt:lpstr>
      <vt:lpstr>Client/Server Paradigm</vt:lpstr>
      <vt:lpstr>Client/Server Paradigm</vt:lpstr>
      <vt:lpstr>Client/Server Paradigm</vt:lpstr>
      <vt:lpstr>Client/Server Paradigm</vt:lpstr>
      <vt:lpstr>Three Tier C/S Model</vt:lpstr>
      <vt:lpstr>Three Tier C/S Model</vt:lpstr>
      <vt:lpstr>Three Tier C/S Model</vt:lpstr>
      <vt:lpstr>Three Tier C/S Model</vt:lpstr>
      <vt:lpstr>Three Tier C/S Model</vt:lpstr>
      <vt:lpstr>Three Tier C/S Model</vt:lpstr>
      <vt:lpstr>Multi-Tier architectures</vt:lpstr>
      <vt:lpstr>Multi-Tier architectures</vt:lpstr>
      <vt:lpstr>Multi-Tier architectures</vt:lpstr>
      <vt:lpstr>Multi-Tier architectures</vt:lpstr>
      <vt:lpstr>Multi-Tier architectures</vt:lpstr>
      <vt:lpstr>Additional Distribution</vt:lpstr>
      <vt:lpstr>Additional Distribution</vt:lpstr>
      <vt:lpstr>Additional Distribution</vt:lpstr>
      <vt:lpstr>P2P Paradigm</vt:lpstr>
      <vt:lpstr>P2P Paradigm</vt:lpstr>
      <vt:lpstr>Unstructured P2P Systems</vt:lpstr>
      <vt:lpstr>Unstructured P2P Systems</vt:lpstr>
      <vt:lpstr>PowerPoint Presentation</vt:lpstr>
      <vt:lpstr>Structured P2P Systems</vt:lpstr>
      <vt:lpstr>Structured P2P Systems</vt:lpstr>
      <vt:lpstr>Structured P2P Systems</vt:lpstr>
      <vt:lpstr>Structured P2P Systems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Κατανεμημένα Συστήματα Επικοινωνία Client/Server</dc:title>
  <dc:creator>Adanar</dc:creator>
  <cp:lastModifiedBy>Harris Papadakis</cp:lastModifiedBy>
  <cp:revision>102</cp:revision>
  <dcterms:created xsi:type="dcterms:W3CDTF">2016-12-12T14:00:45Z</dcterms:created>
  <dcterms:modified xsi:type="dcterms:W3CDTF">2018-10-22T11:28:18Z</dcterms:modified>
</cp:coreProperties>
</file>