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4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3" r:id="rId15"/>
    <p:sldId id="274" r:id="rId16"/>
    <p:sldId id="275" r:id="rId17"/>
    <p:sldId id="276" r:id="rId18"/>
    <p:sldId id="270" r:id="rId1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767" autoAdjust="0"/>
    <p:restoredTop sz="91304" autoAdjust="0"/>
  </p:normalViewPr>
  <p:slideViewPr>
    <p:cSldViewPr>
      <p:cViewPr varScale="1">
        <p:scale>
          <a:sx n="68" d="100"/>
          <a:sy n="68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188" y="-90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AE709053-B388-46D0-9BCF-AFB0B9C256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EF87390A-35C9-44A3-BFA7-655E2EE2C4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2%CE%BF%CF%83%CF%84%CF%8E%CE%BD%CE%B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l.wikipedia.org/wiki/%CE%A0%CE%BF%CE%BB%CE%B9%CF%84%CE%B9%CE%BA%CE%AE" TargetMode="External"/><Relationship Id="rId4" Type="http://schemas.openxmlformats.org/officeDocument/2006/relationships/hyperlink" Target="http://el.wikipedia.org/wiki/%CE%A4%CF%85%CF%80%CE%BF%CE%B3%CF%81%CE%B1%CF%86%CE%AF%CE%B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8%CE%B5%CF%81%CE%BC%CE%BF%CE%BA%CF%81%CE%B1%CF%83%CE%AF%CE%B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l.wikipedia.org/w/index.php?title=%CE%9B%CF%8C%CF%86%CE%BF%CF%82&amp;action=edit&amp;redlink=1" TargetMode="External"/><Relationship Id="rId4" Type="http://schemas.openxmlformats.org/officeDocument/2006/relationships/hyperlink" Target="http://el.wikipedia.org/wiki/%CE%91%CF%84%CE%BC%CF%8C%CF%83%CF%86%CE%B1%CE%B9%CF%81%CE%B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4592E-0396-4563-97AD-21277092D500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Λίγο πριν δούμε τον κεραυνό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Fc</a:t>
            </a:r>
            <a:r>
              <a:rPr lang="en-US" baseline="0" dirty="0" smtClean="0"/>
              <a:t> / q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 smtClean="0"/>
              <a:t>Για να καταλάβουμε την λειτουργία του αλεξικέραυνου πρέπει πρώτα να μελετήσουμε τι είναι ο ηλεκτρισμός της ατμόσφαιρας και πως δημιουργούνται οι καταιγίδες που προκαλούν τους επικίνδυνους κεραυνούς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0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γεννήθηκε στη </a:t>
            </a:r>
            <a:r>
              <a:rPr lang="el-GR" sz="1000" b="0" i="0" u="none" strike="noStrike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3" tooltip="Βοστώνη"/>
              </a:rPr>
              <a:t>Βοστώνη</a:t>
            </a:r>
            <a:r>
              <a:rPr lang="el-GR" sz="1000" b="0" i="0" u="none" strike="noStrike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l-GR" sz="10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ήταν διακεκριμένος συγγραφέας και </a:t>
            </a:r>
            <a:r>
              <a:rPr lang="el-GR" sz="1000" b="0" i="0" u="none" strike="noStrike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4" tooltip="Τυπογραφία"/>
              </a:rPr>
              <a:t>τυπογράφος</a:t>
            </a:r>
            <a:r>
              <a:rPr lang="el-GR" sz="10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, θεωρητικός της πολιτικής, </a:t>
            </a:r>
            <a:r>
              <a:rPr lang="el-GR" sz="1000" b="0" i="0" u="none" strike="noStrike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5" tooltip="Πολιτική"/>
              </a:rPr>
              <a:t>πολιτικός</a:t>
            </a:r>
            <a:r>
              <a:rPr lang="el-GR" sz="10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, επιστήμων, εφευρέτης, κοινωνικός ακτιβιστής, στρατιωτικός και διπλωμάτης.</a:t>
            </a:r>
            <a:endParaRPr lang="el-G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Αγωγιμότητα</a:t>
            </a:r>
            <a:r>
              <a:rPr lang="el-GR" baseline="0" dirty="0" smtClean="0"/>
              <a:t> -&gt; </a:t>
            </a:r>
            <a:r>
              <a:rPr lang="en-US" baseline="0" dirty="0" smtClean="0"/>
              <a:t>m</a:t>
            </a:r>
            <a:r>
              <a:rPr lang="el-GR" baseline="0" dirty="0" smtClean="0"/>
              <a:t>Α 10^-6  // </a:t>
            </a:r>
            <a:r>
              <a:rPr lang="el-GR" dirty="0" smtClean="0"/>
              <a:t>Κοσμικές ακτίνες -&gt; ιονίζουν τον αέρα </a:t>
            </a:r>
            <a:r>
              <a:rPr lang="el-GR" baseline="0" dirty="0" smtClean="0"/>
              <a:t> /  ρύποι -&gt; σύγκρουση δημιουργεί φορείς) / εξάτμιση θάλασσας</a:t>
            </a:r>
            <a:r>
              <a:rPr lang="en-US" baseline="0" dirty="0" smtClean="0"/>
              <a:t>  /// E = 100 v/m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ηλεκτρόσφαιρα</a:t>
            </a:r>
            <a:r>
              <a:rPr lang="el-GR" dirty="0" smtClean="0"/>
              <a:t> -το κάτω τμήμα της ιονόσφαιρας, σε ύψος 50-60 χιλιομέτρων-  ατμόσφαιρα -&gt; διηλεκτρικό </a:t>
            </a:r>
            <a:r>
              <a:rPr lang="el-GR" dirty="0" err="1" smtClean="0"/>
              <a:t>υλικο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ηλεκτρικό πεδίο έχει μεγάλη ένταση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μεγάλη διαφορά 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3" tooltip="Θερμοκρασία"/>
              </a:rPr>
              <a:t>θερμοκρασίας</a:t>
            </a:r>
            <a:r>
              <a:rPr lang="el-GR" sz="12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 ανάμεσα στο έδαφος και στην ανώτερη </a:t>
            </a:r>
            <a:r>
              <a:rPr lang="el-GR" sz="1200" b="0" i="0" u="sng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4" tooltip="Ατμόσφαιρα"/>
              </a:rPr>
              <a:t>ατμόσφαιρα</a:t>
            </a:r>
            <a:r>
              <a:rPr lang="el-GR" sz="1200" b="0" i="0" u="sng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.        </a:t>
            </a:r>
            <a:r>
              <a:rPr lang="el-GR" sz="1200" b="0" i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ηλιακή ενέργεια ή ένας </a:t>
            </a:r>
            <a:r>
              <a:rPr lang="el-GR" sz="1200" b="0" i="0" u="sng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  <a:hlinkClick r:id="rId5" tooltip="Λόφος (δεν έχει γραφτεί ακόμα)"/>
              </a:rPr>
              <a:t>λόφος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Κεραυνοί μπορεί να ξεσπάσουν ανάμεσα σε διαφορετικά νέφη, μέσα στο ίδιο νέφος ή από ένα νέφος προς το έδαφος.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Μορφολογία</a:t>
            </a:r>
            <a:r>
              <a:rPr lang="el-GR" baseline="0" dirty="0" smtClean="0"/>
              <a:t> του εδάφους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390A-35C9-44A3-BFA7-655E2EE2C4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4420-8296-46A5-A060-9F356C5F6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10E20-FEF0-404C-8170-2BA64E7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53F84-1973-47B6-AC23-84BD2FF64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7086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819400"/>
            <a:ext cx="7086600" cy="31242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6275B5-2103-4F7C-88BD-7DB0E5526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C3D4420-8296-46A5-A060-9F356C5F6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7D4D-B5B2-47EF-B721-1D002112F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7B6FD8-B3FC-4A75-A3D9-2AB96B4E2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F5AF-90D0-429E-9082-887B8053E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45E-1DD4-4EEB-9A20-F51F6ABDA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033A-A787-4933-9D1D-336FDA0AE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A949-84B9-40E9-BCE2-F845F655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17D4D-B5B2-47EF-B721-1D002112F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2FDA-25E9-4D2E-BC73-F9209D4A9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6A35-5BAC-41AE-85EE-5C25CAE57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0E20-FEF0-404C-8170-2BA64E78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F84-1973-47B6-AC23-84BD2FF64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6FD8-B3FC-4A75-A3D9-2AB96B4E2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F5AF-90D0-429E-9082-887B8053E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E45E-1DD4-4EEB-9A20-F51F6ABDA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033A-A787-4933-9D1D-336FDA0AE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CA949-84B9-40E9-BCE2-F845F6554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02FDA-25E9-4D2E-BC73-F9209D4A9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06A35-5BAC-41AE-85EE-5C25CAE57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26F9F4D5-98E0-4668-A89C-7F85653F716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F9F4D5-98E0-4668-A89C-7F85653F7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000" dirty="0" smtClean="0"/>
              <a:t>Εφαρμοσμένος Ηλεκτρομαγνητισμός</a:t>
            </a:r>
            <a:br>
              <a:rPr lang="el-GR" sz="3000" dirty="0" smtClean="0"/>
            </a:br>
            <a:r>
              <a:rPr lang="el-GR" sz="3000" dirty="0" smtClean="0"/>
              <a:t>Εργασία στα Αλεξικέραυνα</a:t>
            </a:r>
            <a:endParaRPr lang="en-US" sz="3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Σπυρόπουλος Παναγιώτης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l-GR" dirty="0" smtClean="0"/>
              <a:t>ΤΕΙ Κρήτης,       2010/11</a:t>
            </a:r>
          </a:p>
        </p:txBody>
      </p:sp>
      <p:pic>
        <p:nvPicPr>
          <p:cNvPr id="27652" name="Picture 4" descr="Logo placeholder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81366" y="5940425"/>
            <a:ext cx="48413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Κεραυνοί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7676" cy="513875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εκφόρτωση του κεραυνού διαρκεί λιγότερο από ένα </a:t>
            </a:r>
            <a:r>
              <a:rPr lang="en-US" dirty="0" smtClean="0"/>
              <a:t>msec.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Η θερμοκρασία που αναπτύσσεται μέσα στο μονοπάτι του κεραυνού είναι της τάξης των 40.000 βαθμών Κελσίου.</a:t>
            </a:r>
          </a:p>
          <a:p>
            <a:endParaRPr lang="el-GR" dirty="0" smtClean="0"/>
          </a:p>
          <a:p>
            <a:r>
              <a:rPr lang="el-GR" dirty="0" smtClean="0"/>
              <a:t>Η απότομη θέρμανση του αέρα και η εκτόνωσή του δημιουργεί έντονο κρότο.</a:t>
            </a:r>
          </a:p>
          <a:p>
            <a:endParaRPr lang="el-GR" dirty="0" smtClean="0"/>
          </a:p>
          <a:p>
            <a:r>
              <a:rPr lang="el-GR" dirty="0" smtClean="0"/>
              <a:t>Κάθε ηλεκτρική εκκένωση έχει ισχύ περίπου 30.000 Αμπέρ και φορτίο 20 με 30 </a:t>
            </a:r>
            <a:r>
              <a:rPr lang="en-US" dirty="0" err="1" smtClean="0"/>
              <a:t>Cb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3" descr="Lightnings_sequence_2_animation.gif"/>
          <p:cNvPicPr>
            <a:picLocks noChangeAspect="1"/>
          </p:cNvPicPr>
          <p:nvPr/>
        </p:nvPicPr>
        <p:blipFill>
          <a:blip r:embed="rId3">
            <a:lum bright="-4000" contrast="10000"/>
          </a:blip>
          <a:stretch>
            <a:fillRect/>
          </a:stretch>
        </p:blipFill>
        <p:spPr>
          <a:xfrm>
            <a:off x="4786314" y="1306367"/>
            <a:ext cx="3857652" cy="2908451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Αγώγιμο κανάλι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4876" y="1285860"/>
            <a:ext cx="4143404" cy="51435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dirty="0" smtClean="0"/>
              <a:t>Σε αρχικό στάδιο σχηματίζεται μια δίοδος από ηλεκτρόνια και ιόντα, η οποία διαχέεται από τα σύννεφα προς το έδαφος.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Το κανάλι διακλαδώνεται συνεχώς, "χαράσσοντας" στην ατμόσφαιρα τη διαδρομή πάνω στην οποία θα κινηθεί μετά από χιλιοστά του δευτερολέπτου ο κεραυνός.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Την ίδια στιγμή ανυψώνεται λίγα μέτρα από το έδαφος μια ηλεκτρική ροή με αντίθετο φορτίο. </a:t>
            </a:r>
          </a:p>
          <a:p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0034" y="1214422"/>
            <a:ext cx="4143404" cy="20717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 smtClean="0"/>
              <a:t>Το αόρατο για το ανθρώπινο μάτι μονοπάτι αποκαλείται Ηγέτης (</a:t>
            </a:r>
            <a:r>
              <a:rPr lang="el-GR" dirty="0" err="1" smtClean="0"/>
              <a:t>Leader</a:t>
            </a:r>
            <a:r>
              <a:rPr lang="el-GR" dirty="0" smtClean="0"/>
              <a:t>) και κινείται αναζητώντας τη διαδρομή με τη μικρότερη διηλεκτρική αντίσταση. </a:t>
            </a:r>
          </a:p>
          <a:p>
            <a:endParaRPr lang="el-GR" dirty="0"/>
          </a:p>
        </p:txBody>
      </p:sp>
      <p:pic>
        <p:nvPicPr>
          <p:cNvPr id="6" name="Picture 5" descr="Leaderlightn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357562"/>
            <a:ext cx="3714731" cy="278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86322"/>
            <a:ext cx="4114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Αλεξικέραυνο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571868" y="1216152"/>
            <a:ext cx="5101978" cy="4937760"/>
          </a:xfrm>
        </p:spPr>
        <p:txBody>
          <a:bodyPr>
            <a:normAutofit/>
          </a:bodyPr>
          <a:lstStyle/>
          <a:p>
            <a:r>
              <a:rPr lang="el-GR" dirty="0" smtClean="0"/>
              <a:t>Ένας αγωγός του ηλεκτρισμού με την μια άκρη όσο το δυνατόν ψηλότερα και την άλλη συνδεδεμένη στην γη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Περιοχή κάλυψης του αλεξικέραυνου θεωρείται η κωνική επιφάνεια ύψους </a:t>
            </a:r>
            <a:r>
              <a:rPr lang="en-US" dirty="0" smtClean="0"/>
              <a:t>h </a:t>
            </a:r>
            <a:r>
              <a:rPr lang="el-GR" dirty="0" smtClean="0"/>
              <a:t>(αλεξικέραυνο – γη) και ακτίνας </a:t>
            </a:r>
            <a:r>
              <a:rPr lang="en-US" dirty="0" smtClean="0"/>
              <a:t>R </a:t>
            </a:r>
            <a:r>
              <a:rPr lang="el-GR" dirty="0" smtClean="0"/>
              <a:t>ίσης με </a:t>
            </a:r>
            <a:r>
              <a:rPr lang="en-US" dirty="0" smtClean="0"/>
              <a:t>h</a:t>
            </a:r>
            <a:r>
              <a:rPr lang="el-GR" dirty="0" smtClean="0"/>
              <a:t>.</a:t>
            </a:r>
            <a:endParaRPr lang="en-US" dirty="0" smtClean="0"/>
          </a:p>
        </p:txBody>
      </p:sp>
      <p:pic>
        <p:nvPicPr>
          <p:cNvPr id="8" name="Picture 7" descr="150px-Lightning_r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192514"/>
            <a:ext cx="2214578" cy="245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Προληπτική δράση του αλεξικέραυνου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Εκφορτίζει</a:t>
            </a:r>
            <a:r>
              <a:rPr lang="el-GR" dirty="0" smtClean="0"/>
              <a:t> το έδαφος και την ατμόσφαιρα.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θετικά φορτία μεταφέρονται από την γη προς το αλεξικέραυνο.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απορροφά αρνητικά φορτία από την ατμόσφαιρα εξουδετερώνοντας το φορτίο του νέφους, αθόρυβα και ακίνδυνα.</a:t>
            </a:r>
          </a:p>
          <a:p>
            <a:pPr lvl="1"/>
            <a:endParaRPr 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Δημιουργεί ασφαλές αγώγιμο κανάλι.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ιονίζει τον αέρα αυξάνοντας την αγωγιμότητά του.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αποτέλεσμα είναι η διευκόλυνση της αγώγιμης διαδρομής η οποία καταλήγει στην κορυφή του αλεξικέραυνου.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ex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3429024" cy="2220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 προκληθεί ηλεκτρική εκκένωση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85274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Εξωτερική προστασία.</a:t>
            </a:r>
          </a:p>
          <a:p>
            <a:pPr lvl="1"/>
            <a:r>
              <a:rPr lang="el-GR" dirty="0" smtClean="0"/>
              <a:t>Παρέχει εύκολη δίοδο του κεραυνού στην γη. Αποτελείται από</a:t>
            </a:r>
            <a:r>
              <a:rPr lang="en-US" dirty="0" smtClean="0"/>
              <a:t>:</a:t>
            </a:r>
            <a:endParaRPr lang="el-GR" dirty="0" smtClean="0"/>
          </a:p>
          <a:p>
            <a:pPr lvl="2"/>
            <a:r>
              <a:rPr lang="el-GR" dirty="0" smtClean="0"/>
              <a:t>το </a:t>
            </a:r>
            <a:r>
              <a:rPr lang="el-GR" dirty="0" err="1" smtClean="0"/>
              <a:t>συλλεκτήριο</a:t>
            </a:r>
            <a:r>
              <a:rPr lang="el-GR" dirty="0" smtClean="0"/>
              <a:t> επαγωγής</a:t>
            </a:r>
          </a:p>
          <a:p>
            <a:pPr lvl="2"/>
            <a:r>
              <a:rPr lang="el-GR" dirty="0" smtClean="0"/>
              <a:t>τους αγωγούς καθόδου </a:t>
            </a:r>
          </a:p>
          <a:p>
            <a:pPr lvl="2"/>
            <a:r>
              <a:rPr lang="el-GR" dirty="0" smtClean="0"/>
              <a:t>το σύστημα γείωσης.</a:t>
            </a:r>
          </a:p>
          <a:p>
            <a:pPr lvl="1"/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28468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Εσωτερική προστασία</a:t>
            </a:r>
          </a:p>
          <a:p>
            <a:pPr lvl="1"/>
            <a:r>
              <a:rPr lang="el-GR" dirty="0" smtClean="0"/>
              <a:t>Μας προστατεύει η κατασκευή κλωβού</a:t>
            </a:r>
            <a:r>
              <a:rPr lang="en-US" dirty="0" smtClean="0"/>
              <a:t> Faraday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Ειδικές ασφάλειες στον ηλεκτρολογικό πινάκα (συνδεδεμένες με το σύστημα του αλεξικέραυνου) προστατεύουν τις ηλεκτρονικές συσκευές.</a:t>
            </a:r>
          </a:p>
        </p:txBody>
      </p:sp>
      <p:pic>
        <p:nvPicPr>
          <p:cNvPr id="8" name="Picture 7" descr="klo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2355524" cy="201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Εξωτερική προστασία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4937760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Συλλεκτήριο</a:t>
            </a:r>
            <a:r>
              <a:rPr lang="el-GR" dirty="0" smtClean="0"/>
              <a:t> Επαγωγής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Τύπου ακίδας</a:t>
            </a:r>
            <a:r>
              <a:rPr lang="en-US" dirty="0" smtClean="0"/>
              <a:t>:</a:t>
            </a:r>
            <a:endParaRPr lang="el-GR" dirty="0" smtClean="0"/>
          </a:p>
          <a:p>
            <a:pPr lvl="2"/>
            <a:r>
              <a:rPr lang="el-GR" dirty="0" smtClean="0"/>
              <a:t>αποτελείται από μία ή περισσότερες μεταλλικές ανοξείδωτες αιχμές </a:t>
            </a:r>
          </a:p>
          <a:p>
            <a:pPr lvl="2"/>
            <a:r>
              <a:rPr lang="el-GR" dirty="0" smtClean="0"/>
              <a:t>προεξέχει από το υψηλότερο σημείο του κτιρίου.</a:t>
            </a:r>
          </a:p>
          <a:p>
            <a:pPr lvl="2"/>
            <a:r>
              <a:rPr lang="el-GR" dirty="0" smtClean="0"/>
              <a:t>το φορτίο διαρρέεται ευκολότερα από ή προς αιχμηρές μεταλλικές ακίδες. </a:t>
            </a:r>
          </a:p>
          <a:p>
            <a:pPr lvl="3"/>
            <a:r>
              <a:rPr lang="el-GR" dirty="0" smtClean="0"/>
              <a:t>Επιφανειακή πυκνότητα </a:t>
            </a:r>
            <a:r>
              <a:rPr lang="el-GR" b="1" dirty="0" smtClean="0"/>
              <a:t>σ </a:t>
            </a:r>
            <a:r>
              <a:rPr lang="el-GR" dirty="0" smtClean="0"/>
              <a:t>είναι μέγιστη στα σημεία μεγίστης καμπυλότητας. Ε = σ/ </a:t>
            </a:r>
            <a:r>
              <a:rPr lang="el-GR" dirty="0" err="1" smtClean="0"/>
              <a:t>ε</a:t>
            </a:r>
            <a:r>
              <a:rPr lang="el-GR" sz="1200" dirty="0" err="1" smtClean="0"/>
              <a:t>ο</a:t>
            </a:r>
            <a:endParaRPr lang="el-GR" sz="1200" b="1" dirty="0" smtClean="0"/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Τύπου Ιονισμού</a:t>
            </a:r>
            <a:r>
              <a:rPr lang="en-US" dirty="0" smtClean="0"/>
              <a:t>:</a:t>
            </a:r>
          </a:p>
          <a:p>
            <a:pPr lvl="2"/>
            <a:r>
              <a:rPr lang="el-GR" dirty="0" smtClean="0"/>
              <a:t>Επιπρόσθετα το τύπου ακίδας ιονίζει την ατμόσφαιρα υποδεικνύοντας εύκολο πέρασμα στον κεραυνό.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4" y="1216152"/>
            <a:ext cx="3530342" cy="493776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Αγωγοί καθόδου και Γείωση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Οι αγωγοί καθόδου διοχετεύουν το κεραύνιο ρεύμα στο σύστημα γειώσεως. </a:t>
            </a:r>
          </a:p>
          <a:p>
            <a:pPr lvl="2"/>
            <a:r>
              <a:rPr lang="el-GR" dirty="0" smtClean="0"/>
              <a:t>Είναι χάλκινοι, συνήθως μονωμένοι και πάνω τους συνδέονται (γειώνονται) όλες οι μεταλλικές επιφάνειες του κτηρίου.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Όσο καλύτερα είναι κατασκευασμένη η γείωση τόσο πιο αποδοτικό είναι το αλεξικέραυνο.</a:t>
            </a:r>
          </a:p>
          <a:p>
            <a:pPr lvl="2"/>
            <a:r>
              <a:rPr lang="el-GR" dirty="0" smtClean="0"/>
              <a:t>Μπορεί να ταυτιστεί με την κεντρική γείωση του σπιτιού</a:t>
            </a:r>
          </a:p>
        </p:txBody>
      </p:sp>
      <p:pic>
        <p:nvPicPr>
          <p:cNvPr id="8" name="Picture 7" descr="wide 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14422"/>
            <a:ext cx="6985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Εσωτερική προστασία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256699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Κλωβός </a:t>
            </a:r>
            <a:r>
              <a:rPr lang="en-US" dirty="0" smtClean="0"/>
              <a:t>Faraday</a:t>
            </a:r>
            <a:endParaRPr lang="el-GR" dirty="0" smtClean="0"/>
          </a:p>
          <a:p>
            <a:endParaRPr lang="el-GR" dirty="0" smtClean="0"/>
          </a:p>
          <a:p>
            <a:pPr lvl="1"/>
            <a:r>
              <a:rPr lang="el-GR" dirty="0" smtClean="0"/>
              <a:t>Το ηλεκτρικό πεδίο κατανέμεται ανομοιόμορφα στο εξωτερικό του </a:t>
            </a:r>
            <a:r>
              <a:rPr lang="el-GR" dirty="0" err="1" smtClean="0"/>
              <a:t>μεταλικού</a:t>
            </a:r>
            <a:r>
              <a:rPr lang="el-GR" dirty="0" smtClean="0"/>
              <a:t> κλωβού ενώ στο εσωτερικό του το πεδίο είναι μηδέν.</a:t>
            </a:r>
          </a:p>
          <a:p>
            <a:pPr lvl="3"/>
            <a:r>
              <a:rPr lang="el-GR" dirty="0" smtClean="0"/>
              <a:t>Ε= 0</a:t>
            </a:r>
            <a:r>
              <a:rPr lang="en-US" sz="1500" dirty="0" smtClean="0"/>
              <a:t>V/m</a:t>
            </a:r>
            <a:endParaRPr lang="el-GR" sz="1500" dirty="0" smtClean="0"/>
          </a:p>
          <a:p>
            <a:pPr lvl="2"/>
            <a:r>
              <a:rPr lang="el-GR" dirty="0" smtClean="0"/>
              <a:t>Σε αυτό βασίζεται η προστασία των αεροπλάνων και πολλών πλοίων.</a:t>
            </a:r>
            <a:endParaRPr lang="el-GR" dirty="0"/>
          </a:p>
        </p:txBody>
      </p:sp>
      <p:pic>
        <p:nvPicPr>
          <p:cNvPr id="5" name="Picture 4" descr="3015649144_ec38212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357686"/>
            <a:ext cx="2571767" cy="1928826"/>
          </a:xfrm>
          <a:prstGeom prst="rect">
            <a:avLst/>
          </a:prstGeom>
        </p:spPr>
      </p:pic>
      <p:pic>
        <p:nvPicPr>
          <p:cNvPr id="7" name="Picture 6" descr="s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6" y="4308179"/>
            <a:ext cx="2589872" cy="1906903"/>
          </a:xfrm>
          <a:prstGeom prst="rect">
            <a:avLst/>
          </a:prstGeom>
        </p:spPr>
      </p:pic>
      <p:pic>
        <p:nvPicPr>
          <p:cNvPr id="8" name="Picture 7" descr="thu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357694"/>
            <a:ext cx="2778704" cy="188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043230" cy="4585348"/>
          </a:xfrm>
        </p:spPr>
        <p:txBody>
          <a:bodyPr>
            <a:normAutofit/>
          </a:bodyPr>
          <a:lstStyle/>
          <a:p>
            <a:r>
              <a:rPr lang="en-US" sz="1200" dirty="0" smtClean="0"/>
              <a:t>wikipedia.com</a:t>
            </a:r>
          </a:p>
          <a:p>
            <a:r>
              <a:rPr lang="el-GR" sz="1200" dirty="0" smtClean="0"/>
              <a:t>Φροντιστήριο Αστρολάβος</a:t>
            </a:r>
          </a:p>
          <a:p>
            <a:r>
              <a:rPr lang="en-US" sz="1200" dirty="0" smtClean="0"/>
              <a:t>iqelectric.com</a:t>
            </a:r>
          </a:p>
          <a:p>
            <a:r>
              <a:rPr lang="en-US" sz="1200" dirty="0" smtClean="0"/>
              <a:t>physics4u.gr</a:t>
            </a:r>
          </a:p>
          <a:p>
            <a:r>
              <a:rPr lang="en-US" sz="1200" dirty="0" smtClean="0"/>
              <a:t>meteoclub.gr</a:t>
            </a:r>
          </a:p>
          <a:p>
            <a:r>
              <a:rPr lang="en-US" sz="1200" dirty="0" smtClean="0"/>
              <a:t>techteam.gr</a:t>
            </a:r>
            <a:endParaRPr lang="el-GR" sz="1200" dirty="0" smtClean="0"/>
          </a:p>
          <a:p>
            <a:r>
              <a:rPr lang="en-US" sz="1200" dirty="0" smtClean="0"/>
              <a:t>http://www.texnikos.gr</a:t>
            </a:r>
            <a:endParaRPr lang="el-GR" sz="1200" dirty="0" smtClean="0"/>
          </a:p>
          <a:p>
            <a:r>
              <a:rPr lang="el-GR" sz="1200" dirty="0" smtClean="0"/>
              <a:t>Διπλωματική- Αντικεραυνική προστασία  σταθμών  ηλεκτρικής ενέργειας (</a:t>
            </a:r>
            <a:r>
              <a:rPr lang="el-GR" sz="1200" dirty="0" err="1" smtClean="0"/>
              <a:t>Μπασαγιάννης</a:t>
            </a:r>
            <a:r>
              <a:rPr lang="el-GR" sz="1200" dirty="0" smtClean="0"/>
              <a:t> Πάν.)</a:t>
            </a:r>
          </a:p>
          <a:p>
            <a:r>
              <a:rPr lang="el-GR" sz="1200" dirty="0" smtClean="0"/>
              <a:t>Διπλωματική- Αντικεραυνική προστασία σε αεροσκάφη (</a:t>
            </a:r>
            <a:r>
              <a:rPr lang="el-GR" sz="1200" dirty="0" err="1" smtClean="0"/>
              <a:t>Ιωακειμίδης</a:t>
            </a:r>
            <a:r>
              <a:rPr lang="el-GR" sz="1200" dirty="0" smtClean="0"/>
              <a:t> Αν.)</a:t>
            </a:r>
          </a:p>
          <a:p>
            <a:r>
              <a:rPr lang="en-US" sz="1200" dirty="0" smtClean="0"/>
              <a:t>Focus Magazine</a:t>
            </a:r>
            <a:endParaRPr lang="el-GR" sz="1200" dirty="0" smtClean="0"/>
          </a:p>
          <a:p>
            <a:r>
              <a:rPr lang="en-US" sz="1200" dirty="0" smtClean="0"/>
              <a:t>http://www.ortsa.gr</a:t>
            </a:r>
          </a:p>
          <a:p>
            <a:r>
              <a:rPr lang="en-US" sz="1200" dirty="0" smtClean="0"/>
              <a:t>http://hamarakis.blogspot.com</a:t>
            </a:r>
            <a:endParaRPr lang="el-GR" sz="1200" dirty="0" smtClean="0"/>
          </a:p>
          <a:p>
            <a:r>
              <a:rPr lang="en-US" sz="1200" dirty="0" smtClean="0"/>
              <a:t>http://www.hellascams.gr</a:t>
            </a:r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Ενότητες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1752600" y="2514600"/>
            <a:ext cx="3467100" cy="3124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Βενιαμίν Φραγκλίνος</a:t>
            </a:r>
            <a:endParaRPr kumimoji="1" lang="en-US" sz="2000" b="1" dirty="0" smtClean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Ατμοσφαιρικός ηλεκτρισμός</a:t>
            </a:r>
            <a:endParaRPr kumimoji="1" lang="en-US" sz="2000" b="1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Καταιγίδα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Αγώγιμο κανάλι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Κεραυνοί</a:t>
            </a:r>
          </a:p>
          <a:p>
            <a:pPr>
              <a:lnSpc>
                <a:spcPts val="3000"/>
              </a:lnSpc>
              <a:spcBef>
                <a:spcPct val="0"/>
              </a:spcBef>
              <a:spcAft>
                <a:spcPts val="1000"/>
              </a:spcAft>
            </a:pPr>
            <a:r>
              <a:rPr lang="el-GR" sz="2000" dirty="0" smtClean="0"/>
              <a:t>Αλεξικέραυνο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Βενιαμίν Φραγκλίνος  (ΗΠΑ, 1706 – 1790)</a:t>
            </a:r>
            <a:endParaRPr lang="el-GR" dirty="0"/>
          </a:p>
        </p:txBody>
      </p:sp>
      <p:pic>
        <p:nvPicPr>
          <p:cNvPr id="99330" name="Picture 2" descr="http://newwaveelectric.com/yahoo_site_admin/assets/images/Benjamin_Franklin.19511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4210050" cy="28575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00034" y="1219200"/>
            <a:ext cx="8186766" cy="4937760"/>
          </a:xfrm>
        </p:spPr>
        <p:txBody>
          <a:bodyPr>
            <a:normAutofit/>
          </a:bodyPr>
          <a:lstStyle/>
          <a:p>
            <a:r>
              <a:rPr lang="el-GR" dirty="0" smtClean="0"/>
              <a:t>Το 1749 εφηύρε το αλεξικέραυνο αφού διαπίστωσε την ηλεκτρική φύση του κεραυνού. 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 lvl="1"/>
            <a:r>
              <a:rPr lang="el-GR" sz="2100" dirty="0" smtClean="0"/>
              <a:t>Ανακάλυψε τον ατμοσφαιρικό ηλεκτρισμό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Ατμοσφαιρικός ηλεκτρισμός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19200"/>
            <a:ext cx="5000660" cy="50673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Είτε ο ουρανός είναι αίθριος είτε με νέφη, η ατμόσφαιρα είναι πάντοτε ηλεκτρισμένη αφού περιέχει ελεύθερα φορτία τα οποία κινούνται μέσα στο ηλεκτρικό της πεδίο. 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Η αγωγιμότητα που δημιουργείται μεγαλώνει όσο ανεβαίνουμε σε ύψος από την επιφάνεια της θάλασσας. Έτσι η ατμόσφαιρα χωρίζεται σε </a:t>
            </a:r>
            <a:r>
              <a:rPr lang="el-GR" dirty="0" err="1" smtClean="0"/>
              <a:t>ισοδυναμικές</a:t>
            </a:r>
            <a:r>
              <a:rPr lang="el-GR" dirty="0" smtClean="0"/>
              <a:t> επιφάνειες διαφορετικού δυναμικού.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3" descr="leakycondens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2857502" cy="2084918"/>
          </a:xfrm>
          <a:prstGeom prst="rect">
            <a:avLst/>
          </a:prstGeom>
        </p:spPr>
      </p:pic>
      <p:pic>
        <p:nvPicPr>
          <p:cNvPr id="5" name="Picture 4" descr="isod ep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48126"/>
            <a:ext cx="3594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Ατμοσφαιρικός ηλεκτρισμός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19200"/>
            <a:ext cx="5000660" cy="4924444"/>
          </a:xfrm>
        </p:spPr>
        <p:txBody>
          <a:bodyPr>
            <a:normAutofit/>
          </a:bodyPr>
          <a:lstStyle/>
          <a:p>
            <a:r>
              <a:rPr lang="el-GR" dirty="0" smtClean="0"/>
              <a:t>Η Γη και η </a:t>
            </a:r>
            <a:r>
              <a:rPr lang="el-GR" dirty="0" err="1" smtClean="0"/>
              <a:t>ηλεκτρόσφαιρα</a:t>
            </a:r>
            <a:r>
              <a:rPr lang="el-GR" dirty="0" smtClean="0"/>
              <a:t> είναι οι δύο αντίθετοι πόλοι ενός σφαιρικού πυκνωτή τους οποίους χωρίζει η ατμόσφαιρα. </a:t>
            </a:r>
            <a:endParaRPr lang="en-US" dirty="0" smtClean="0"/>
          </a:p>
          <a:p>
            <a:endParaRPr lang="el-GR" dirty="0" smtClean="0"/>
          </a:p>
          <a:p>
            <a:pPr lvl="1"/>
            <a:r>
              <a:rPr lang="el-GR" dirty="0" smtClean="0"/>
              <a:t>Το σύστημα ισορροπεί καθώς η διηλεκτρική αντοχή του αέρα λειτουργεί ως μονωτής, μην επιτρέποντας την εκδήλωση κεραυνών με αίθριο καιρό.</a:t>
            </a:r>
          </a:p>
          <a:p>
            <a:endParaRPr lang="el-GR" dirty="0"/>
          </a:p>
        </p:txBody>
      </p:sp>
      <p:pic>
        <p:nvPicPr>
          <p:cNvPr id="5" name="Picture 4" descr="atmosphere-couc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34" y="1214422"/>
            <a:ext cx="292851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Μεταβολές του πεδίου σε διαταραγμένο καιρό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57628"/>
            <a:ext cx="8229600" cy="2500330"/>
          </a:xfrm>
        </p:spPr>
        <p:txBody>
          <a:bodyPr>
            <a:normAutofit/>
          </a:bodyPr>
          <a:lstStyle/>
          <a:p>
            <a:r>
              <a:rPr lang="el-GR" dirty="0" smtClean="0"/>
              <a:t>Παύουν να θεωρούνται οι δυναμικές γραμμές κατακόρυφες και οι </a:t>
            </a:r>
            <a:r>
              <a:rPr lang="el-GR" dirty="0" err="1" smtClean="0"/>
              <a:t>ισοδυναμικές</a:t>
            </a:r>
            <a:r>
              <a:rPr lang="el-GR" dirty="0" smtClean="0"/>
              <a:t> επιφάνειες οριζόντιες</a:t>
            </a:r>
          </a:p>
          <a:p>
            <a:r>
              <a:rPr lang="el-GR" dirty="0" smtClean="0"/>
              <a:t>Αντίθετα </a:t>
            </a:r>
            <a:r>
              <a:rPr lang="el-GR" dirty="0" err="1" smtClean="0"/>
              <a:t>παρουσιάζοναι</a:t>
            </a:r>
            <a:r>
              <a:rPr lang="el-GR" dirty="0" smtClean="0"/>
              <a:t> ταχύτατες εναλλαγές στην αγωγιμότητα, στα ρεύματα και στην ένταση του </a:t>
            </a:r>
            <a:r>
              <a:rPr lang="el-GR" dirty="0" err="1" smtClean="0"/>
              <a:t>ηλεκτρικου</a:t>
            </a:r>
            <a:r>
              <a:rPr lang="el-GR" dirty="0" smtClean="0"/>
              <a:t> πεδίου.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3" descr="sr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7500990" cy="221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Καταιγίδα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Καταιγίδα λέγεται κάθε βίαιη ατμοσφαιρική διατάραξη που συνοδεύεται από ηλεκτρικές εκκενώσεις.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lvl="1"/>
            <a:r>
              <a:rPr lang="el-GR" dirty="0" smtClean="0"/>
              <a:t>Αστραπή ονομάζεται η λάμψη της ηλεκτρικής εκκένωσης.</a:t>
            </a:r>
          </a:p>
          <a:p>
            <a:pPr lvl="1"/>
            <a:r>
              <a:rPr lang="el-GR" dirty="0" smtClean="0"/>
              <a:t>Βροντή ονομάζεται ο κρότος που συνοδεύει αυτή την εκκένωση.</a:t>
            </a:r>
          </a:p>
          <a:p>
            <a:pPr lvl="1"/>
            <a:r>
              <a:rPr lang="el-GR" dirty="0" smtClean="0"/>
              <a:t>Κεραυνός ονομάζεται η εκκένωση που συμβαίνει μεταξύ νέφους και επιφάνειας Γης.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3" descr="storm_clouds_weather_extreme_dublin_ireland_pano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4554"/>
            <a:ext cx="7429552" cy="187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Καταιγίδα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4400552" cy="479966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σωρειτομελανίες</a:t>
            </a:r>
            <a:r>
              <a:rPr lang="el-GR" dirty="0" smtClean="0"/>
              <a:t> είναι τεράστιες μηχανές παραγωγής ηλεκτρικού φορτίου στο εσωτερικό των οποίων επικρατούν βίαια ρεύματα που μεταφέρουν φορτισμένες σταγόνες νερού και παγοκρυστάλλους. 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Κατά την διάσπασή τους απελευθερώνονται ηλεκτρικά φορτία θετικά και αρνητικά, που όμως κατανέμονται χωριστά στα διάφορα μέρη του νέφους μεταξύ της βάσης του και της κορυφής του. </a:t>
            </a:r>
          </a:p>
          <a:p>
            <a:endParaRPr lang="el-GR" dirty="0"/>
          </a:p>
        </p:txBody>
      </p:sp>
      <p:pic>
        <p:nvPicPr>
          <p:cNvPr id="4" name="Picture 3" descr="cloudsn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736"/>
            <a:ext cx="3714776" cy="1834171"/>
          </a:xfrm>
          <a:prstGeom prst="rect">
            <a:avLst/>
          </a:prstGeom>
        </p:spPr>
      </p:pic>
      <p:pic>
        <p:nvPicPr>
          <p:cNvPr id="5" name="Picture 4" descr="cumulonimbus-cloud-akbhhf-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7792"/>
            <a:ext cx="3714776" cy="256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Κεραυνοί</a:t>
            </a:r>
            <a:endParaRPr lang="el-GR" dirty="0"/>
          </a:p>
        </p:txBody>
      </p:sp>
      <p:pic>
        <p:nvPicPr>
          <p:cNvPr id="4" name="Picture 3" descr="thunderclo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56690"/>
            <a:ext cx="7572428" cy="39868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8596" y="5000636"/>
            <a:ext cx="8072494" cy="150019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Μέσα σε ελάχιστο χρόνο η διαφορά δυναμικού μεταξύ της βάσης του νέφους και του εδάφους φτάνει σε εκατομμύρια βολτ και ξεπερνά τη διηλεκτρική αντοχή της ατμόσφαιρας.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840</Words>
  <Application>Microsoft PowerPoint</Application>
  <PresentationFormat>Προβολή στην οθόνη (4:3)</PresentationFormat>
  <Paragraphs>162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1_Custom Design</vt:lpstr>
      <vt:lpstr>Origin</vt:lpstr>
      <vt:lpstr>Εφαρμοσμένος Ηλεκτρομαγνητισμός Εργασία στα Αλεξικέραυνα</vt:lpstr>
      <vt:lpstr>Ενότητες</vt:lpstr>
      <vt:lpstr>Βενιαμίν Φραγκλίνος  (ΗΠΑ, 1706 – 1790)</vt:lpstr>
      <vt:lpstr>Ατμοσφαιρικός ηλεκτρισμός</vt:lpstr>
      <vt:lpstr>Ατμοσφαιρικός ηλεκτρισμός</vt:lpstr>
      <vt:lpstr>Μεταβολές του πεδίου σε διαταραγμένο καιρό</vt:lpstr>
      <vt:lpstr>Καταιγίδα</vt:lpstr>
      <vt:lpstr>Καταιγίδα</vt:lpstr>
      <vt:lpstr>Κεραυνοί</vt:lpstr>
      <vt:lpstr>Κεραυνοί</vt:lpstr>
      <vt:lpstr>Αγώγιμο κανάλι</vt:lpstr>
      <vt:lpstr>Αλεξικέραυνο</vt:lpstr>
      <vt:lpstr>Προληπτική δράση του αλεξικέραυνου </vt:lpstr>
      <vt:lpstr>Αν προκληθεί ηλεκτρική εκκένωση</vt:lpstr>
      <vt:lpstr>Εξωτερική προστασία</vt:lpstr>
      <vt:lpstr>Εσωτερική προστασία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Εφαρμοσμένος Ηλεκτρομαγνητισμός Εργασία στα Αλεξικέραυνα</dc:title>
  <dc:creator>Panus</dc:creator>
  <cp:lastModifiedBy>OWNER</cp:lastModifiedBy>
  <cp:revision>131</cp:revision>
  <cp:lastPrinted>1601-01-01T00:00:00Z</cp:lastPrinted>
  <dcterms:created xsi:type="dcterms:W3CDTF">2010-11-29T17:29:39Z</dcterms:created>
  <dcterms:modified xsi:type="dcterms:W3CDTF">2011-01-12T07:29:40Z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TC010175311033</vt:lpwstr>
  </property>
</Properties>
</file>