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sldIdLst>
    <p:sldId id="275" r:id="rId2"/>
    <p:sldId id="276" r:id="rId3"/>
    <p:sldId id="278" r:id="rId4"/>
    <p:sldId id="274" r:id="rId5"/>
    <p:sldId id="272" r:id="rId6"/>
    <p:sldId id="273" r:id="rId7"/>
    <p:sldId id="257" r:id="rId8"/>
    <p:sldId id="258" r:id="rId9"/>
    <p:sldId id="259" r:id="rId10"/>
    <p:sldId id="260" r:id="rId11"/>
    <p:sldId id="263" r:id="rId12"/>
    <p:sldId id="264" r:id="rId13"/>
    <p:sldId id="265" r:id="rId14"/>
    <p:sldId id="281" r:id="rId15"/>
    <p:sldId id="280" r:id="rId16"/>
    <p:sldId id="267" r:id="rId17"/>
    <p:sldId id="261" r:id="rId18"/>
    <p:sldId id="262" r:id="rId19"/>
    <p:sldId id="282" r:id="rId20"/>
    <p:sldId id="283" r:id="rId21"/>
    <p:sldId id="284" r:id="rId22"/>
    <p:sldId id="285" r:id="rId23"/>
    <p:sldId id="286" r:id="rId2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615" autoAdjust="0"/>
    <p:restoredTop sz="86333" autoAdjust="0"/>
  </p:normalViewPr>
  <p:slideViewPr>
    <p:cSldViewPr>
      <p:cViewPr varScale="1">
        <p:scale>
          <a:sx n="114" d="100"/>
          <a:sy n="114" d="100"/>
        </p:scale>
        <p:origin x="2214" y="102"/>
      </p:cViewPr>
      <p:guideLst>
        <p:guide orient="horz" pos="2160"/>
        <p:guide pos="2880"/>
      </p:guideLst>
    </p:cSldViewPr>
  </p:slideViewPr>
  <p:outlineViewPr>
    <p:cViewPr>
      <p:scale>
        <a:sx n="33" d="100"/>
        <a:sy n="33" d="100"/>
      </p:scale>
      <p:origin x="0" y="130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525877E-3B0A-4DC3-A79B-BD4123A67038}"/>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0CB20D48-2D51-4A4F-BF67-C654E9309DD6}"/>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8F79F7F0-081D-4D9C-8C1A-0A1BFB8E5240}" type="datetimeFigureOut">
              <a:rPr lang="en-US"/>
              <a:pPr>
                <a:defRPr/>
              </a:pPr>
              <a:t>28-Nov-18</a:t>
            </a:fld>
            <a:endParaRPr lang="en-US"/>
          </a:p>
        </p:txBody>
      </p:sp>
      <p:sp>
        <p:nvSpPr>
          <p:cNvPr id="4" name="Slide Image Placeholder 3">
            <a:extLst>
              <a:ext uri="{FF2B5EF4-FFF2-40B4-BE49-F238E27FC236}">
                <a16:creationId xmlns:a16="http://schemas.microsoft.com/office/drawing/2014/main" id="{CAAB7F0E-E6BE-4B9A-8D01-5B830707006A}"/>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0B057280-1EC0-4C51-A1E9-F89D53F4A705}"/>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9BA87CD2-850D-4C47-8C73-25527BEBBE0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E8FBEB47-E097-4271-9C36-873DE6532A17}"/>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67B30039-CE4A-4B7E-B40B-0956EB1D049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E6CF349B-B613-41AF-A1F9-72374FB3CF2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8C856CD7-F7B7-44FA-B5A1-2F87FBAC915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100" name="Slide Number Placeholder 3">
            <a:extLst>
              <a:ext uri="{FF2B5EF4-FFF2-40B4-BE49-F238E27FC236}">
                <a16:creationId xmlns:a16="http://schemas.microsoft.com/office/drawing/2014/main" id="{34AA7DDA-2BE4-4571-A61E-1FF9D2FA634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7BBDEEA-B808-4E69-989F-B3C0407DD184}" type="slidenum">
              <a:rPr lang="en-US" altLang="en-US"/>
              <a:pPr>
                <a:spcBef>
                  <a:spcPct val="0"/>
                </a:spcBef>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317165D7-1AAE-422F-B12D-599995DED8B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7DCA3B52-861E-4FB0-ACB8-7E733CAEE35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22532" name="Slide Number Placeholder 3">
            <a:extLst>
              <a:ext uri="{FF2B5EF4-FFF2-40B4-BE49-F238E27FC236}">
                <a16:creationId xmlns:a16="http://schemas.microsoft.com/office/drawing/2014/main" id="{8E9630D8-8636-44C2-AD53-C59BA988397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5D3B088-B310-45CD-BE00-6C4C1A3B930E}" type="slidenum">
              <a:rPr lang="en-US" altLang="en-US"/>
              <a:pPr>
                <a:spcBef>
                  <a:spcPct val="0"/>
                </a:spcBef>
              </a:pPr>
              <a:t>10</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14342E3F-5879-496F-8D2A-5ED357B46FC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2C2995F4-8BA7-432E-B455-7490BB954A5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24580" name="Slide Number Placeholder 3">
            <a:extLst>
              <a:ext uri="{FF2B5EF4-FFF2-40B4-BE49-F238E27FC236}">
                <a16:creationId xmlns:a16="http://schemas.microsoft.com/office/drawing/2014/main" id="{5B3CA5B3-4167-49C8-9BDF-EFB27D5D8D6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5C3CB9A-DB65-4458-B7F2-2ABE6FE53C72}" type="slidenum">
              <a:rPr lang="en-US" altLang="en-US"/>
              <a:pPr>
                <a:spcBef>
                  <a:spcPct val="0"/>
                </a:spcBef>
              </a:pPr>
              <a:t>11</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4D334E8B-C5C5-4D48-BD90-8FB8320CEF8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BE5B8311-CA4A-4F42-86E2-5A9969CBEB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26628" name="Slide Number Placeholder 3">
            <a:extLst>
              <a:ext uri="{FF2B5EF4-FFF2-40B4-BE49-F238E27FC236}">
                <a16:creationId xmlns:a16="http://schemas.microsoft.com/office/drawing/2014/main" id="{FA2CA02D-5BFE-4F9E-B393-70F66C763EF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95B4B04-5558-4344-8CDA-1DC296FBEC75}" type="slidenum">
              <a:rPr lang="en-US" altLang="en-US"/>
              <a:pPr>
                <a:spcBef>
                  <a:spcPct val="0"/>
                </a:spcBef>
              </a:pPr>
              <a:t>12</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F1DCDC59-2F37-4742-8235-28A6F9B0CBD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75A8629F-2C79-4950-8EBE-43D215FA85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28676" name="Slide Number Placeholder 3">
            <a:extLst>
              <a:ext uri="{FF2B5EF4-FFF2-40B4-BE49-F238E27FC236}">
                <a16:creationId xmlns:a16="http://schemas.microsoft.com/office/drawing/2014/main" id="{A64F5DB6-F931-4307-A6E3-2B9D2773B19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2DAB913-0296-4797-8AEF-A47753F6E132}" type="slidenum">
              <a:rPr lang="en-US" altLang="en-US"/>
              <a:pPr>
                <a:spcBef>
                  <a:spcPct val="0"/>
                </a:spcBef>
              </a:pPr>
              <a:t>13</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5F4E62CF-FD90-43DD-95F1-3D2382DF705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18B44A0C-8D85-4A8F-B17C-BEC94919F66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30724" name="Slide Number Placeholder 3">
            <a:extLst>
              <a:ext uri="{FF2B5EF4-FFF2-40B4-BE49-F238E27FC236}">
                <a16:creationId xmlns:a16="http://schemas.microsoft.com/office/drawing/2014/main" id="{68EC7255-C9E6-44D0-8614-AB9FC333D8F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A26D246-8E0F-400A-985D-9198C2FCB48E}" type="slidenum">
              <a:rPr lang="en-US" altLang="en-US"/>
              <a:pPr>
                <a:spcBef>
                  <a:spcPct val="0"/>
                </a:spcBef>
              </a:pPr>
              <a:t>14</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754EB54A-EC2F-4D7E-BA21-B0EBED0F6B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D85FFC7E-11F2-496A-AC4D-A10E9DC44DC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32772" name="Slide Number Placeholder 3">
            <a:extLst>
              <a:ext uri="{FF2B5EF4-FFF2-40B4-BE49-F238E27FC236}">
                <a16:creationId xmlns:a16="http://schemas.microsoft.com/office/drawing/2014/main" id="{47DB68CD-E01B-4B46-A560-8EDF6F6C91C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538C715-61E6-4655-94D1-2D174F0D981E}" type="slidenum">
              <a:rPr lang="en-US" altLang="en-US"/>
              <a:pPr>
                <a:spcBef>
                  <a:spcPct val="0"/>
                </a:spcBef>
              </a:pPr>
              <a:t>15</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DB08B2F4-919F-45BD-B7DD-85E9438F7D3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C75D772B-9CFF-4F65-9E88-745A175559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34820" name="Slide Number Placeholder 3">
            <a:extLst>
              <a:ext uri="{FF2B5EF4-FFF2-40B4-BE49-F238E27FC236}">
                <a16:creationId xmlns:a16="http://schemas.microsoft.com/office/drawing/2014/main" id="{8E87A7AF-1B08-4E76-99CB-4C6F03EE3F4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6C6119B-F008-46FA-9672-E8A0548D5B08}" type="slidenum">
              <a:rPr lang="en-US" altLang="en-US"/>
              <a:pPr>
                <a:spcBef>
                  <a:spcPct val="0"/>
                </a:spcBef>
              </a:pPr>
              <a:t>16</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60083DFD-57EB-46A1-A18F-6A2B214E6B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ED0169EB-0159-457E-B3FA-BCF9EC918DB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36868" name="Slide Number Placeholder 3">
            <a:extLst>
              <a:ext uri="{FF2B5EF4-FFF2-40B4-BE49-F238E27FC236}">
                <a16:creationId xmlns:a16="http://schemas.microsoft.com/office/drawing/2014/main" id="{FBFAF1D0-779C-4050-98C4-340C084F611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19EBB3B-BEC4-4705-AB0E-488EB74422AA}" type="slidenum">
              <a:rPr lang="en-US" altLang="en-US"/>
              <a:pPr>
                <a:spcBef>
                  <a:spcPct val="0"/>
                </a:spcBef>
              </a:pPr>
              <a:t>17</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A4E9F2BB-349A-4C91-9AA6-74FD02407FE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F666FFF6-429B-4728-B812-4984656CEA1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38916" name="Slide Number Placeholder 3">
            <a:extLst>
              <a:ext uri="{FF2B5EF4-FFF2-40B4-BE49-F238E27FC236}">
                <a16:creationId xmlns:a16="http://schemas.microsoft.com/office/drawing/2014/main" id="{D5EB2D9C-5D8A-4D58-B362-E6370C90B6B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7082F5F-9D1B-473B-BD00-E3656CDCC382}" type="slidenum">
              <a:rPr lang="en-US" altLang="en-US"/>
              <a:pPr>
                <a:spcBef>
                  <a:spcPct val="0"/>
                </a:spcBef>
              </a:pPr>
              <a:t>18</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0089FA1C-08D8-4EBF-8514-59B0A498324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966B45D8-598B-49A2-ABE4-669F2019276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6148" name="Slide Number Placeholder 3">
            <a:extLst>
              <a:ext uri="{FF2B5EF4-FFF2-40B4-BE49-F238E27FC236}">
                <a16:creationId xmlns:a16="http://schemas.microsoft.com/office/drawing/2014/main" id="{06C4C506-EA5C-42A2-BA6C-67EB72B3F92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DD9B43C-C736-4B98-AB4B-B9B97F7BB663}" type="slidenum">
              <a:rPr lang="en-US" altLang="en-US"/>
              <a:pPr>
                <a:spcBef>
                  <a:spcPct val="0"/>
                </a:spcBef>
              </a:pPr>
              <a:t>2</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EDD3AFA7-1B9F-48EA-B426-833DF8B2EB5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CF5C71F9-8C66-475F-99F7-9DEA67CCA74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8196" name="Slide Number Placeholder 3">
            <a:extLst>
              <a:ext uri="{FF2B5EF4-FFF2-40B4-BE49-F238E27FC236}">
                <a16:creationId xmlns:a16="http://schemas.microsoft.com/office/drawing/2014/main" id="{62621288-CE7C-4B76-9198-2278FB76CDC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D318E8A-4243-4FDB-AF6D-B387C9E42514}" type="slidenum">
              <a:rPr lang="en-US" altLang="en-US"/>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669B1A93-2E7F-4E16-9578-5BCBCEE548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D4078D13-C367-428B-A068-23D034825B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10244" name="Slide Number Placeholder 3">
            <a:extLst>
              <a:ext uri="{FF2B5EF4-FFF2-40B4-BE49-F238E27FC236}">
                <a16:creationId xmlns:a16="http://schemas.microsoft.com/office/drawing/2014/main" id="{C2BA9050-4B55-4774-B5FE-051414ADB9E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A4F5439-E42A-4CE3-8B17-587AFD8A57B9}" type="slidenum">
              <a:rPr lang="en-US" altLang="en-US"/>
              <a:pPr>
                <a:spcBef>
                  <a:spcPct val="0"/>
                </a:spcBef>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70F80BA7-0FDB-4A0F-BDB1-D2D703CB208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80834BA0-C19E-4D4E-89C7-0F77D953417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12292" name="Slide Number Placeholder 3">
            <a:extLst>
              <a:ext uri="{FF2B5EF4-FFF2-40B4-BE49-F238E27FC236}">
                <a16:creationId xmlns:a16="http://schemas.microsoft.com/office/drawing/2014/main" id="{B44C5E23-BE07-4448-8EA4-2774D7956B7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59BAF7D-D2B3-4AD4-B9E2-0BEF2F0B1BD8}" type="slidenum">
              <a:rPr lang="en-US" altLang="en-US"/>
              <a:pPr>
                <a:spcBef>
                  <a:spcPct val="0"/>
                </a:spcBef>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E27504C9-DB50-4C2A-A433-10B8F433F1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7BFF8DC5-DBBE-44AE-92F9-1F836CEAE4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14340" name="Slide Number Placeholder 3">
            <a:extLst>
              <a:ext uri="{FF2B5EF4-FFF2-40B4-BE49-F238E27FC236}">
                <a16:creationId xmlns:a16="http://schemas.microsoft.com/office/drawing/2014/main" id="{59851686-F83F-4186-9C65-80145B77790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CB6824F-CE5E-4E82-B957-0E2056AAE8F1}" type="slidenum">
              <a:rPr lang="en-US" altLang="en-US"/>
              <a:pPr>
                <a:spcBef>
                  <a:spcPct val="0"/>
                </a:spcBef>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B8FFBA59-BFF5-4A5C-A0B0-2CC6796E3D6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CF3A25EA-77CF-4D7D-90C8-89A4A0C1964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16388" name="Slide Number Placeholder 3">
            <a:extLst>
              <a:ext uri="{FF2B5EF4-FFF2-40B4-BE49-F238E27FC236}">
                <a16:creationId xmlns:a16="http://schemas.microsoft.com/office/drawing/2014/main" id="{E039248B-0D32-4809-AE6E-3817715519C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4B34C0B-FDA8-4C37-892E-43EBFB216FE6}" type="slidenum">
              <a:rPr lang="en-US" altLang="en-US"/>
              <a:pPr>
                <a:spcBef>
                  <a:spcPct val="0"/>
                </a:spcBef>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561DE794-FAEB-4A09-9118-D26E19D2564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67CCACE1-844A-4EDE-A617-EE71507E07C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18436" name="Slide Number Placeholder 3">
            <a:extLst>
              <a:ext uri="{FF2B5EF4-FFF2-40B4-BE49-F238E27FC236}">
                <a16:creationId xmlns:a16="http://schemas.microsoft.com/office/drawing/2014/main" id="{F18BD7F3-C1FC-40FA-A644-AE034465569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4BBE2D1-B584-4ABB-BE5C-0576540A481A}" type="slidenum">
              <a:rPr lang="en-US" altLang="en-US"/>
              <a:pPr>
                <a:spcBef>
                  <a:spcPct val="0"/>
                </a:spcBef>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9A020F92-F5EA-4CB1-8F70-F6B65AADDC1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ED9AE11F-2791-4AEA-B7F1-B78BF477D52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20484" name="Slide Number Placeholder 3">
            <a:extLst>
              <a:ext uri="{FF2B5EF4-FFF2-40B4-BE49-F238E27FC236}">
                <a16:creationId xmlns:a16="http://schemas.microsoft.com/office/drawing/2014/main" id="{2C38C812-3765-4F89-A47F-5D61F3C1E8C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37BA87C-A4C7-41E6-9469-BDA0237697E1}" type="slidenum">
              <a:rPr lang="en-US" altLang="en-US"/>
              <a:pPr>
                <a:spcBef>
                  <a:spcPct val="0"/>
                </a:spcBef>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733359AA-70A7-4ED5-AC03-A51E1D70E3DA}"/>
              </a:ext>
            </a:extLst>
          </p:cNvPr>
          <p:cNvSpPr>
            <a:spLocks noGrp="1"/>
          </p:cNvSpPr>
          <p:nvPr>
            <p:ph type="dt" sz="half" idx="10"/>
          </p:nvPr>
        </p:nvSpPr>
        <p:spPr/>
        <p:txBody>
          <a:bodyPr/>
          <a:lstStyle>
            <a:lvl1pPr>
              <a:defRPr/>
            </a:lvl1pPr>
          </a:lstStyle>
          <a:p>
            <a:pPr>
              <a:defRPr/>
            </a:pPr>
            <a:fld id="{58E0ADEC-0E2E-4286-A726-16583BCD3BEF}" type="datetime1">
              <a:rPr lang="en-US"/>
              <a:pPr>
                <a:defRPr/>
              </a:pPr>
              <a:t>28-Nov-18</a:t>
            </a:fld>
            <a:endParaRPr lang="en-US"/>
          </a:p>
        </p:txBody>
      </p:sp>
      <p:sp>
        <p:nvSpPr>
          <p:cNvPr id="5" name="Footer Placeholder 4">
            <a:extLst>
              <a:ext uri="{FF2B5EF4-FFF2-40B4-BE49-F238E27FC236}">
                <a16:creationId xmlns:a16="http://schemas.microsoft.com/office/drawing/2014/main" id="{587D5BE2-73B8-4864-A4C8-071F00E5FD68}"/>
              </a:ext>
            </a:extLst>
          </p:cNvPr>
          <p:cNvSpPr>
            <a:spLocks noGrp="1"/>
          </p:cNvSpPr>
          <p:nvPr>
            <p:ph type="ftr" sz="quarter" idx="11"/>
          </p:nvPr>
        </p:nvSpPr>
        <p:spPr/>
        <p:txBody>
          <a:bodyPr/>
          <a:lstStyle>
            <a:lvl1pPr>
              <a:defRPr/>
            </a:lvl1pPr>
          </a:lstStyle>
          <a:p>
            <a:pPr>
              <a:defRPr/>
            </a:pPr>
            <a:r>
              <a:rPr lang="en-US"/>
              <a:t>Sathya Sai University, Prashanti Nilayam</a:t>
            </a:r>
          </a:p>
        </p:txBody>
      </p:sp>
      <p:sp>
        <p:nvSpPr>
          <p:cNvPr id="6" name="Slide Number Placeholder 5">
            <a:extLst>
              <a:ext uri="{FF2B5EF4-FFF2-40B4-BE49-F238E27FC236}">
                <a16:creationId xmlns:a16="http://schemas.microsoft.com/office/drawing/2014/main" id="{CC553542-E6F0-4FE8-AC2A-AE4704090990}"/>
              </a:ext>
            </a:extLst>
          </p:cNvPr>
          <p:cNvSpPr>
            <a:spLocks noGrp="1"/>
          </p:cNvSpPr>
          <p:nvPr>
            <p:ph type="sldNum" sz="quarter" idx="12"/>
          </p:nvPr>
        </p:nvSpPr>
        <p:spPr/>
        <p:txBody>
          <a:bodyPr/>
          <a:lstStyle>
            <a:lvl1pPr>
              <a:defRPr/>
            </a:lvl1pPr>
          </a:lstStyle>
          <a:p>
            <a:pPr>
              <a:defRPr/>
            </a:pPr>
            <a:fld id="{71C499FD-3986-4B2D-9798-67B37D514CD6}" type="slidenum">
              <a:rPr lang="en-US" altLang="en-US"/>
              <a:pPr>
                <a:defRPr/>
              </a:pPr>
              <a:t>‹#›</a:t>
            </a:fld>
            <a:endParaRPr lang="en-US" altLang="en-US"/>
          </a:p>
        </p:txBody>
      </p:sp>
    </p:spTree>
    <p:extLst>
      <p:ext uri="{BB962C8B-B14F-4D97-AF65-F5344CB8AC3E}">
        <p14:creationId xmlns:p14="http://schemas.microsoft.com/office/powerpoint/2010/main" val="1867635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884B6B-3545-4B8B-935B-103E0B613139}"/>
              </a:ext>
            </a:extLst>
          </p:cNvPr>
          <p:cNvSpPr>
            <a:spLocks noGrp="1"/>
          </p:cNvSpPr>
          <p:nvPr>
            <p:ph type="dt" sz="half" idx="10"/>
          </p:nvPr>
        </p:nvSpPr>
        <p:spPr/>
        <p:txBody>
          <a:bodyPr/>
          <a:lstStyle>
            <a:lvl1pPr>
              <a:defRPr/>
            </a:lvl1pPr>
          </a:lstStyle>
          <a:p>
            <a:pPr>
              <a:defRPr/>
            </a:pPr>
            <a:fld id="{A9EFFE70-34AD-4C36-9DAF-8B4D03FB9515}" type="datetime1">
              <a:rPr lang="en-US"/>
              <a:pPr>
                <a:defRPr/>
              </a:pPr>
              <a:t>28-Nov-18</a:t>
            </a:fld>
            <a:endParaRPr lang="en-US"/>
          </a:p>
        </p:txBody>
      </p:sp>
      <p:sp>
        <p:nvSpPr>
          <p:cNvPr id="5" name="Footer Placeholder 4">
            <a:extLst>
              <a:ext uri="{FF2B5EF4-FFF2-40B4-BE49-F238E27FC236}">
                <a16:creationId xmlns:a16="http://schemas.microsoft.com/office/drawing/2014/main" id="{3ACF982C-3182-4ADE-98D0-CD333DD7A294}"/>
              </a:ext>
            </a:extLst>
          </p:cNvPr>
          <p:cNvSpPr>
            <a:spLocks noGrp="1"/>
          </p:cNvSpPr>
          <p:nvPr>
            <p:ph type="ftr" sz="quarter" idx="11"/>
          </p:nvPr>
        </p:nvSpPr>
        <p:spPr/>
        <p:txBody>
          <a:bodyPr/>
          <a:lstStyle>
            <a:lvl1pPr>
              <a:defRPr/>
            </a:lvl1pPr>
          </a:lstStyle>
          <a:p>
            <a:pPr>
              <a:defRPr/>
            </a:pPr>
            <a:r>
              <a:rPr lang="en-US"/>
              <a:t>Sathya Sai University, Prashanti Nilayam</a:t>
            </a:r>
          </a:p>
        </p:txBody>
      </p:sp>
      <p:sp>
        <p:nvSpPr>
          <p:cNvPr id="6" name="Slide Number Placeholder 5">
            <a:extLst>
              <a:ext uri="{FF2B5EF4-FFF2-40B4-BE49-F238E27FC236}">
                <a16:creationId xmlns:a16="http://schemas.microsoft.com/office/drawing/2014/main" id="{E25FA4B0-0CCC-42A9-B85C-331F143D0A57}"/>
              </a:ext>
            </a:extLst>
          </p:cNvPr>
          <p:cNvSpPr>
            <a:spLocks noGrp="1"/>
          </p:cNvSpPr>
          <p:nvPr>
            <p:ph type="sldNum" sz="quarter" idx="12"/>
          </p:nvPr>
        </p:nvSpPr>
        <p:spPr/>
        <p:txBody>
          <a:bodyPr/>
          <a:lstStyle>
            <a:lvl1pPr>
              <a:defRPr/>
            </a:lvl1pPr>
          </a:lstStyle>
          <a:p>
            <a:pPr>
              <a:defRPr/>
            </a:pPr>
            <a:fld id="{E5858A31-9711-4607-B2CA-5FD6074DC976}" type="slidenum">
              <a:rPr lang="en-US" altLang="en-US"/>
              <a:pPr>
                <a:defRPr/>
              </a:pPr>
              <a:t>‹#›</a:t>
            </a:fld>
            <a:endParaRPr lang="en-US" altLang="en-US"/>
          </a:p>
        </p:txBody>
      </p:sp>
    </p:spTree>
    <p:extLst>
      <p:ext uri="{BB962C8B-B14F-4D97-AF65-F5344CB8AC3E}">
        <p14:creationId xmlns:p14="http://schemas.microsoft.com/office/powerpoint/2010/main" val="3442760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BED9F0-9FAC-412E-80C7-1EAFBABA8105}"/>
              </a:ext>
            </a:extLst>
          </p:cNvPr>
          <p:cNvSpPr>
            <a:spLocks noGrp="1"/>
          </p:cNvSpPr>
          <p:nvPr>
            <p:ph type="dt" sz="half" idx="10"/>
          </p:nvPr>
        </p:nvSpPr>
        <p:spPr/>
        <p:txBody>
          <a:bodyPr/>
          <a:lstStyle>
            <a:lvl1pPr>
              <a:defRPr/>
            </a:lvl1pPr>
          </a:lstStyle>
          <a:p>
            <a:pPr>
              <a:defRPr/>
            </a:pPr>
            <a:fld id="{7302D670-6D02-4A78-BB99-DE5CEE50A45D}" type="datetime1">
              <a:rPr lang="en-US"/>
              <a:pPr>
                <a:defRPr/>
              </a:pPr>
              <a:t>28-Nov-18</a:t>
            </a:fld>
            <a:endParaRPr lang="en-US"/>
          </a:p>
        </p:txBody>
      </p:sp>
      <p:sp>
        <p:nvSpPr>
          <p:cNvPr id="5" name="Footer Placeholder 4">
            <a:extLst>
              <a:ext uri="{FF2B5EF4-FFF2-40B4-BE49-F238E27FC236}">
                <a16:creationId xmlns:a16="http://schemas.microsoft.com/office/drawing/2014/main" id="{E330F6D0-446A-4157-B2FE-476EAC91E32D}"/>
              </a:ext>
            </a:extLst>
          </p:cNvPr>
          <p:cNvSpPr>
            <a:spLocks noGrp="1"/>
          </p:cNvSpPr>
          <p:nvPr>
            <p:ph type="ftr" sz="quarter" idx="11"/>
          </p:nvPr>
        </p:nvSpPr>
        <p:spPr/>
        <p:txBody>
          <a:bodyPr/>
          <a:lstStyle>
            <a:lvl1pPr>
              <a:defRPr/>
            </a:lvl1pPr>
          </a:lstStyle>
          <a:p>
            <a:pPr>
              <a:defRPr/>
            </a:pPr>
            <a:r>
              <a:rPr lang="en-US"/>
              <a:t>Sathya Sai University, Prashanti Nilayam</a:t>
            </a:r>
          </a:p>
        </p:txBody>
      </p:sp>
      <p:sp>
        <p:nvSpPr>
          <p:cNvPr id="6" name="Slide Number Placeholder 5">
            <a:extLst>
              <a:ext uri="{FF2B5EF4-FFF2-40B4-BE49-F238E27FC236}">
                <a16:creationId xmlns:a16="http://schemas.microsoft.com/office/drawing/2014/main" id="{61BF3109-64C3-4F64-8B4B-DDBBC02FAEE9}"/>
              </a:ext>
            </a:extLst>
          </p:cNvPr>
          <p:cNvSpPr>
            <a:spLocks noGrp="1"/>
          </p:cNvSpPr>
          <p:nvPr>
            <p:ph type="sldNum" sz="quarter" idx="12"/>
          </p:nvPr>
        </p:nvSpPr>
        <p:spPr/>
        <p:txBody>
          <a:bodyPr/>
          <a:lstStyle>
            <a:lvl1pPr>
              <a:defRPr/>
            </a:lvl1pPr>
          </a:lstStyle>
          <a:p>
            <a:pPr>
              <a:defRPr/>
            </a:pPr>
            <a:fld id="{022CD5F0-15C9-45C0-8DF9-25014672BD6F}" type="slidenum">
              <a:rPr lang="en-US" altLang="en-US"/>
              <a:pPr>
                <a:defRPr/>
              </a:pPr>
              <a:t>‹#›</a:t>
            </a:fld>
            <a:endParaRPr lang="en-US" altLang="en-US"/>
          </a:p>
        </p:txBody>
      </p:sp>
    </p:spTree>
    <p:extLst>
      <p:ext uri="{BB962C8B-B14F-4D97-AF65-F5344CB8AC3E}">
        <p14:creationId xmlns:p14="http://schemas.microsoft.com/office/powerpoint/2010/main" val="3005536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D6E9BD-98F7-4BB0-962A-CD985B52901B}"/>
              </a:ext>
            </a:extLst>
          </p:cNvPr>
          <p:cNvSpPr>
            <a:spLocks noGrp="1"/>
          </p:cNvSpPr>
          <p:nvPr>
            <p:ph type="dt" sz="half" idx="10"/>
          </p:nvPr>
        </p:nvSpPr>
        <p:spPr/>
        <p:txBody>
          <a:bodyPr/>
          <a:lstStyle>
            <a:lvl1pPr>
              <a:defRPr/>
            </a:lvl1pPr>
          </a:lstStyle>
          <a:p>
            <a:pPr>
              <a:defRPr/>
            </a:pPr>
            <a:fld id="{069EB5AD-F6CE-454E-8D9E-2744C760232E}" type="datetime1">
              <a:rPr lang="en-US"/>
              <a:pPr>
                <a:defRPr/>
              </a:pPr>
              <a:t>28-Nov-18</a:t>
            </a:fld>
            <a:endParaRPr lang="en-US"/>
          </a:p>
        </p:txBody>
      </p:sp>
      <p:sp>
        <p:nvSpPr>
          <p:cNvPr id="5" name="Footer Placeholder 4">
            <a:extLst>
              <a:ext uri="{FF2B5EF4-FFF2-40B4-BE49-F238E27FC236}">
                <a16:creationId xmlns:a16="http://schemas.microsoft.com/office/drawing/2014/main" id="{86800946-1A63-45E6-9A28-9100B1C711A1}"/>
              </a:ext>
            </a:extLst>
          </p:cNvPr>
          <p:cNvSpPr>
            <a:spLocks noGrp="1"/>
          </p:cNvSpPr>
          <p:nvPr>
            <p:ph type="ftr" sz="quarter" idx="11"/>
          </p:nvPr>
        </p:nvSpPr>
        <p:spPr/>
        <p:txBody>
          <a:bodyPr/>
          <a:lstStyle>
            <a:lvl1pPr>
              <a:defRPr/>
            </a:lvl1pPr>
          </a:lstStyle>
          <a:p>
            <a:pPr>
              <a:defRPr/>
            </a:pPr>
            <a:r>
              <a:rPr lang="en-US"/>
              <a:t>Sathya Sai University, Prashanti Nilayam</a:t>
            </a:r>
          </a:p>
        </p:txBody>
      </p:sp>
      <p:sp>
        <p:nvSpPr>
          <p:cNvPr id="6" name="Slide Number Placeholder 5">
            <a:extLst>
              <a:ext uri="{FF2B5EF4-FFF2-40B4-BE49-F238E27FC236}">
                <a16:creationId xmlns:a16="http://schemas.microsoft.com/office/drawing/2014/main" id="{DD4EB539-E6F8-492B-A9B3-876ECFC8FB22}"/>
              </a:ext>
            </a:extLst>
          </p:cNvPr>
          <p:cNvSpPr>
            <a:spLocks noGrp="1"/>
          </p:cNvSpPr>
          <p:nvPr>
            <p:ph type="sldNum" sz="quarter" idx="12"/>
          </p:nvPr>
        </p:nvSpPr>
        <p:spPr/>
        <p:txBody>
          <a:bodyPr/>
          <a:lstStyle>
            <a:lvl1pPr>
              <a:defRPr/>
            </a:lvl1pPr>
          </a:lstStyle>
          <a:p>
            <a:pPr>
              <a:defRPr/>
            </a:pPr>
            <a:fld id="{8F516EE0-2544-438E-B962-40BAFFAC88D3}" type="slidenum">
              <a:rPr lang="en-US" altLang="en-US"/>
              <a:pPr>
                <a:defRPr/>
              </a:pPr>
              <a:t>‹#›</a:t>
            </a:fld>
            <a:endParaRPr lang="en-US" altLang="en-US"/>
          </a:p>
        </p:txBody>
      </p:sp>
    </p:spTree>
    <p:extLst>
      <p:ext uri="{BB962C8B-B14F-4D97-AF65-F5344CB8AC3E}">
        <p14:creationId xmlns:p14="http://schemas.microsoft.com/office/powerpoint/2010/main" val="1780755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538E35-F7E3-497F-83BF-53285E3763F2}"/>
              </a:ext>
            </a:extLst>
          </p:cNvPr>
          <p:cNvSpPr>
            <a:spLocks noGrp="1"/>
          </p:cNvSpPr>
          <p:nvPr>
            <p:ph type="dt" sz="half" idx="10"/>
          </p:nvPr>
        </p:nvSpPr>
        <p:spPr/>
        <p:txBody>
          <a:bodyPr/>
          <a:lstStyle>
            <a:lvl1pPr>
              <a:defRPr/>
            </a:lvl1pPr>
          </a:lstStyle>
          <a:p>
            <a:pPr>
              <a:defRPr/>
            </a:pPr>
            <a:fld id="{95604C60-F50B-47DD-9073-BE01074ECCD4}" type="datetime1">
              <a:rPr lang="en-US"/>
              <a:pPr>
                <a:defRPr/>
              </a:pPr>
              <a:t>28-Nov-18</a:t>
            </a:fld>
            <a:endParaRPr lang="en-US"/>
          </a:p>
        </p:txBody>
      </p:sp>
      <p:sp>
        <p:nvSpPr>
          <p:cNvPr id="5" name="Footer Placeholder 4">
            <a:extLst>
              <a:ext uri="{FF2B5EF4-FFF2-40B4-BE49-F238E27FC236}">
                <a16:creationId xmlns:a16="http://schemas.microsoft.com/office/drawing/2014/main" id="{1BA473AD-5BDD-4C29-879C-73884230D85C}"/>
              </a:ext>
            </a:extLst>
          </p:cNvPr>
          <p:cNvSpPr>
            <a:spLocks noGrp="1"/>
          </p:cNvSpPr>
          <p:nvPr>
            <p:ph type="ftr" sz="quarter" idx="11"/>
          </p:nvPr>
        </p:nvSpPr>
        <p:spPr/>
        <p:txBody>
          <a:bodyPr/>
          <a:lstStyle>
            <a:lvl1pPr>
              <a:defRPr/>
            </a:lvl1pPr>
          </a:lstStyle>
          <a:p>
            <a:pPr>
              <a:defRPr/>
            </a:pPr>
            <a:r>
              <a:rPr lang="en-US"/>
              <a:t>Sathya Sai University, Prashanti Nilayam</a:t>
            </a:r>
          </a:p>
        </p:txBody>
      </p:sp>
      <p:sp>
        <p:nvSpPr>
          <p:cNvPr id="6" name="Slide Number Placeholder 5">
            <a:extLst>
              <a:ext uri="{FF2B5EF4-FFF2-40B4-BE49-F238E27FC236}">
                <a16:creationId xmlns:a16="http://schemas.microsoft.com/office/drawing/2014/main" id="{78F9D30E-AD7A-4421-A6A6-E1FDE0F7D1C7}"/>
              </a:ext>
            </a:extLst>
          </p:cNvPr>
          <p:cNvSpPr>
            <a:spLocks noGrp="1"/>
          </p:cNvSpPr>
          <p:nvPr>
            <p:ph type="sldNum" sz="quarter" idx="12"/>
          </p:nvPr>
        </p:nvSpPr>
        <p:spPr/>
        <p:txBody>
          <a:bodyPr/>
          <a:lstStyle>
            <a:lvl1pPr>
              <a:defRPr/>
            </a:lvl1pPr>
          </a:lstStyle>
          <a:p>
            <a:pPr>
              <a:defRPr/>
            </a:pPr>
            <a:fld id="{423B9F86-3FDE-4385-A7ED-A55D23662B2E}" type="slidenum">
              <a:rPr lang="en-US" altLang="en-US"/>
              <a:pPr>
                <a:defRPr/>
              </a:pPr>
              <a:t>‹#›</a:t>
            </a:fld>
            <a:endParaRPr lang="en-US" altLang="en-US"/>
          </a:p>
        </p:txBody>
      </p:sp>
    </p:spTree>
    <p:extLst>
      <p:ext uri="{BB962C8B-B14F-4D97-AF65-F5344CB8AC3E}">
        <p14:creationId xmlns:p14="http://schemas.microsoft.com/office/powerpoint/2010/main" val="4151916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73EF089D-603B-4EEB-8AFA-2F74FCACC4B8}"/>
              </a:ext>
            </a:extLst>
          </p:cNvPr>
          <p:cNvSpPr>
            <a:spLocks noGrp="1"/>
          </p:cNvSpPr>
          <p:nvPr>
            <p:ph type="dt" sz="half" idx="10"/>
          </p:nvPr>
        </p:nvSpPr>
        <p:spPr/>
        <p:txBody>
          <a:bodyPr/>
          <a:lstStyle>
            <a:lvl1pPr>
              <a:defRPr/>
            </a:lvl1pPr>
          </a:lstStyle>
          <a:p>
            <a:pPr>
              <a:defRPr/>
            </a:pPr>
            <a:fld id="{D5B2EE86-6303-4962-9FC9-B4D79A03016A}" type="datetime1">
              <a:rPr lang="en-US"/>
              <a:pPr>
                <a:defRPr/>
              </a:pPr>
              <a:t>28-Nov-18</a:t>
            </a:fld>
            <a:endParaRPr lang="en-US"/>
          </a:p>
        </p:txBody>
      </p:sp>
      <p:sp>
        <p:nvSpPr>
          <p:cNvPr id="6" name="Footer Placeholder 4">
            <a:extLst>
              <a:ext uri="{FF2B5EF4-FFF2-40B4-BE49-F238E27FC236}">
                <a16:creationId xmlns:a16="http://schemas.microsoft.com/office/drawing/2014/main" id="{B64B876B-9534-4C50-BD40-CDCE40E90CAD}"/>
              </a:ext>
            </a:extLst>
          </p:cNvPr>
          <p:cNvSpPr>
            <a:spLocks noGrp="1"/>
          </p:cNvSpPr>
          <p:nvPr>
            <p:ph type="ftr" sz="quarter" idx="11"/>
          </p:nvPr>
        </p:nvSpPr>
        <p:spPr/>
        <p:txBody>
          <a:bodyPr/>
          <a:lstStyle>
            <a:lvl1pPr>
              <a:defRPr/>
            </a:lvl1pPr>
          </a:lstStyle>
          <a:p>
            <a:pPr>
              <a:defRPr/>
            </a:pPr>
            <a:r>
              <a:rPr lang="en-US"/>
              <a:t>Sathya Sai University, Prashanti Nilayam</a:t>
            </a:r>
          </a:p>
        </p:txBody>
      </p:sp>
      <p:sp>
        <p:nvSpPr>
          <p:cNvPr id="7" name="Slide Number Placeholder 5">
            <a:extLst>
              <a:ext uri="{FF2B5EF4-FFF2-40B4-BE49-F238E27FC236}">
                <a16:creationId xmlns:a16="http://schemas.microsoft.com/office/drawing/2014/main" id="{B0F38248-4449-4D2F-BB6F-1F42D67AEDC1}"/>
              </a:ext>
            </a:extLst>
          </p:cNvPr>
          <p:cNvSpPr>
            <a:spLocks noGrp="1"/>
          </p:cNvSpPr>
          <p:nvPr>
            <p:ph type="sldNum" sz="quarter" idx="12"/>
          </p:nvPr>
        </p:nvSpPr>
        <p:spPr/>
        <p:txBody>
          <a:bodyPr/>
          <a:lstStyle>
            <a:lvl1pPr>
              <a:defRPr/>
            </a:lvl1pPr>
          </a:lstStyle>
          <a:p>
            <a:pPr>
              <a:defRPr/>
            </a:pPr>
            <a:fld id="{B7EAB553-2AA0-4DCA-A7C6-861D00770732}" type="slidenum">
              <a:rPr lang="en-US" altLang="en-US"/>
              <a:pPr>
                <a:defRPr/>
              </a:pPr>
              <a:t>‹#›</a:t>
            </a:fld>
            <a:endParaRPr lang="en-US" altLang="en-US"/>
          </a:p>
        </p:txBody>
      </p:sp>
    </p:spTree>
    <p:extLst>
      <p:ext uri="{BB962C8B-B14F-4D97-AF65-F5344CB8AC3E}">
        <p14:creationId xmlns:p14="http://schemas.microsoft.com/office/powerpoint/2010/main" val="1444277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A90335A2-7723-425B-AA89-73E0F78B55A1}"/>
              </a:ext>
            </a:extLst>
          </p:cNvPr>
          <p:cNvSpPr>
            <a:spLocks noGrp="1"/>
          </p:cNvSpPr>
          <p:nvPr>
            <p:ph type="dt" sz="half" idx="10"/>
          </p:nvPr>
        </p:nvSpPr>
        <p:spPr/>
        <p:txBody>
          <a:bodyPr/>
          <a:lstStyle>
            <a:lvl1pPr>
              <a:defRPr/>
            </a:lvl1pPr>
          </a:lstStyle>
          <a:p>
            <a:pPr>
              <a:defRPr/>
            </a:pPr>
            <a:fld id="{6531C8C0-2EBE-4C96-9D04-FFE151194BD5}" type="datetime1">
              <a:rPr lang="en-US"/>
              <a:pPr>
                <a:defRPr/>
              </a:pPr>
              <a:t>28-Nov-18</a:t>
            </a:fld>
            <a:endParaRPr lang="en-US"/>
          </a:p>
        </p:txBody>
      </p:sp>
      <p:sp>
        <p:nvSpPr>
          <p:cNvPr id="8" name="Footer Placeholder 4">
            <a:extLst>
              <a:ext uri="{FF2B5EF4-FFF2-40B4-BE49-F238E27FC236}">
                <a16:creationId xmlns:a16="http://schemas.microsoft.com/office/drawing/2014/main" id="{8D5C3EBD-E21C-4B17-9DA5-9CF476E4FD70}"/>
              </a:ext>
            </a:extLst>
          </p:cNvPr>
          <p:cNvSpPr>
            <a:spLocks noGrp="1"/>
          </p:cNvSpPr>
          <p:nvPr>
            <p:ph type="ftr" sz="quarter" idx="11"/>
          </p:nvPr>
        </p:nvSpPr>
        <p:spPr/>
        <p:txBody>
          <a:bodyPr/>
          <a:lstStyle>
            <a:lvl1pPr>
              <a:defRPr/>
            </a:lvl1pPr>
          </a:lstStyle>
          <a:p>
            <a:pPr>
              <a:defRPr/>
            </a:pPr>
            <a:r>
              <a:rPr lang="en-US"/>
              <a:t>Sathya Sai University, Prashanti Nilayam</a:t>
            </a:r>
          </a:p>
        </p:txBody>
      </p:sp>
      <p:sp>
        <p:nvSpPr>
          <p:cNvPr id="9" name="Slide Number Placeholder 5">
            <a:extLst>
              <a:ext uri="{FF2B5EF4-FFF2-40B4-BE49-F238E27FC236}">
                <a16:creationId xmlns:a16="http://schemas.microsoft.com/office/drawing/2014/main" id="{6B98B694-71AB-4978-B480-2F974EF938BB}"/>
              </a:ext>
            </a:extLst>
          </p:cNvPr>
          <p:cNvSpPr>
            <a:spLocks noGrp="1"/>
          </p:cNvSpPr>
          <p:nvPr>
            <p:ph type="sldNum" sz="quarter" idx="12"/>
          </p:nvPr>
        </p:nvSpPr>
        <p:spPr/>
        <p:txBody>
          <a:bodyPr/>
          <a:lstStyle>
            <a:lvl1pPr>
              <a:defRPr/>
            </a:lvl1pPr>
          </a:lstStyle>
          <a:p>
            <a:pPr>
              <a:defRPr/>
            </a:pPr>
            <a:fld id="{893FC01C-43B9-4B76-8E8E-E1C8DDC64D76}" type="slidenum">
              <a:rPr lang="en-US" altLang="en-US"/>
              <a:pPr>
                <a:defRPr/>
              </a:pPr>
              <a:t>‹#›</a:t>
            </a:fld>
            <a:endParaRPr lang="en-US" altLang="en-US"/>
          </a:p>
        </p:txBody>
      </p:sp>
    </p:spTree>
    <p:extLst>
      <p:ext uri="{BB962C8B-B14F-4D97-AF65-F5344CB8AC3E}">
        <p14:creationId xmlns:p14="http://schemas.microsoft.com/office/powerpoint/2010/main" val="3541178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804C764A-26DC-46E9-84CA-3DF6F7635D86}"/>
              </a:ext>
            </a:extLst>
          </p:cNvPr>
          <p:cNvSpPr>
            <a:spLocks noGrp="1"/>
          </p:cNvSpPr>
          <p:nvPr>
            <p:ph type="dt" sz="half" idx="10"/>
          </p:nvPr>
        </p:nvSpPr>
        <p:spPr/>
        <p:txBody>
          <a:bodyPr/>
          <a:lstStyle>
            <a:lvl1pPr>
              <a:defRPr/>
            </a:lvl1pPr>
          </a:lstStyle>
          <a:p>
            <a:pPr>
              <a:defRPr/>
            </a:pPr>
            <a:fld id="{824CD895-4EEB-4717-BDDE-FA95A55B6D1E}" type="datetime1">
              <a:rPr lang="en-US"/>
              <a:pPr>
                <a:defRPr/>
              </a:pPr>
              <a:t>28-Nov-18</a:t>
            </a:fld>
            <a:endParaRPr lang="en-US"/>
          </a:p>
        </p:txBody>
      </p:sp>
      <p:sp>
        <p:nvSpPr>
          <p:cNvPr id="4" name="Footer Placeholder 4">
            <a:extLst>
              <a:ext uri="{FF2B5EF4-FFF2-40B4-BE49-F238E27FC236}">
                <a16:creationId xmlns:a16="http://schemas.microsoft.com/office/drawing/2014/main" id="{0B87E629-A816-42DA-A821-86C877E72EFE}"/>
              </a:ext>
            </a:extLst>
          </p:cNvPr>
          <p:cNvSpPr>
            <a:spLocks noGrp="1"/>
          </p:cNvSpPr>
          <p:nvPr>
            <p:ph type="ftr" sz="quarter" idx="11"/>
          </p:nvPr>
        </p:nvSpPr>
        <p:spPr/>
        <p:txBody>
          <a:bodyPr/>
          <a:lstStyle>
            <a:lvl1pPr>
              <a:defRPr/>
            </a:lvl1pPr>
          </a:lstStyle>
          <a:p>
            <a:pPr>
              <a:defRPr/>
            </a:pPr>
            <a:r>
              <a:rPr lang="en-US"/>
              <a:t>Sathya Sai University, Prashanti Nilayam</a:t>
            </a:r>
          </a:p>
        </p:txBody>
      </p:sp>
      <p:sp>
        <p:nvSpPr>
          <p:cNvPr id="5" name="Slide Number Placeholder 5">
            <a:extLst>
              <a:ext uri="{FF2B5EF4-FFF2-40B4-BE49-F238E27FC236}">
                <a16:creationId xmlns:a16="http://schemas.microsoft.com/office/drawing/2014/main" id="{83957774-2075-4651-9E3E-99046CF5F12C}"/>
              </a:ext>
            </a:extLst>
          </p:cNvPr>
          <p:cNvSpPr>
            <a:spLocks noGrp="1"/>
          </p:cNvSpPr>
          <p:nvPr>
            <p:ph type="sldNum" sz="quarter" idx="12"/>
          </p:nvPr>
        </p:nvSpPr>
        <p:spPr/>
        <p:txBody>
          <a:bodyPr/>
          <a:lstStyle>
            <a:lvl1pPr>
              <a:defRPr/>
            </a:lvl1pPr>
          </a:lstStyle>
          <a:p>
            <a:pPr>
              <a:defRPr/>
            </a:pPr>
            <a:fld id="{B970611F-FA99-40D0-AA58-18A2ED8B8DBB}" type="slidenum">
              <a:rPr lang="en-US" altLang="en-US"/>
              <a:pPr>
                <a:defRPr/>
              </a:pPr>
              <a:t>‹#›</a:t>
            </a:fld>
            <a:endParaRPr lang="en-US" altLang="en-US"/>
          </a:p>
        </p:txBody>
      </p:sp>
    </p:spTree>
    <p:extLst>
      <p:ext uri="{BB962C8B-B14F-4D97-AF65-F5344CB8AC3E}">
        <p14:creationId xmlns:p14="http://schemas.microsoft.com/office/powerpoint/2010/main" val="3651753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F5D374F-3F6F-47B7-B4A3-B5D855C4C8FF}"/>
              </a:ext>
            </a:extLst>
          </p:cNvPr>
          <p:cNvSpPr>
            <a:spLocks noGrp="1"/>
          </p:cNvSpPr>
          <p:nvPr>
            <p:ph type="dt" sz="half" idx="10"/>
          </p:nvPr>
        </p:nvSpPr>
        <p:spPr/>
        <p:txBody>
          <a:bodyPr/>
          <a:lstStyle>
            <a:lvl1pPr>
              <a:defRPr/>
            </a:lvl1pPr>
          </a:lstStyle>
          <a:p>
            <a:pPr>
              <a:defRPr/>
            </a:pPr>
            <a:fld id="{A0F340FC-2EB1-4780-ABA7-CCABFCA56199}" type="datetime1">
              <a:rPr lang="en-US"/>
              <a:pPr>
                <a:defRPr/>
              </a:pPr>
              <a:t>28-Nov-18</a:t>
            </a:fld>
            <a:endParaRPr lang="en-US"/>
          </a:p>
        </p:txBody>
      </p:sp>
      <p:sp>
        <p:nvSpPr>
          <p:cNvPr id="3" name="Footer Placeholder 4">
            <a:extLst>
              <a:ext uri="{FF2B5EF4-FFF2-40B4-BE49-F238E27FC236}">
                <a16:creationId xmlns:a16="http://schemas.microsoft.com/office/drawing/2014/main" id="{AF6E94CB-129C-4FB0-8071-2BD774A8B401}"/>
              </a:ext>
            </a:extLst>
          </p:cNvPr>
          <p:cNvSpPr>
            <a:spLocks noGrp="1"/>
          </p:cNvSpPr>
          <p:nvPr>
            <p:ph type="ftr" sz="quarter" idx="11"/>
          </p:nvPr>
        </p:nvSpPr>
        <p:spPr/>
        <p:txBody>
          <a:bodyPr/>
          <a:lstStyle>
            <a:lvl1pPr>
              <a:defRPr/>
            </a:lvl1pPr>
          </a:lstStyle>
          <a:p>
            <a:pPr>
              <a:defRPr/>
            </a:pPr>
            <a:r>
              <a:rPr lang="en-US"/>
              <a:t>Sathya Sai University, Prashanti Nilayam</a:t>
            </a:r>
          </a:p>
        </p:txBody>
      </p:sp>
      <p:sp>
        <p:nvSpPr>
          <p:cNvPr id="4" name="Slide Number Placeholder 5">
            <a:extLst>
              <a:ext uri="{FF2B5EF4-FFF2-40B4-BE49-F238E27FC236}">
                <a16:creationId xmlns:a16="http://schemas.microsoft.com/office/drawing/2014/main" id="{C649CB88-3226-45CF-BB95-317CB115F8CA}"/>
              </a:ext>
            </a:extLst>
          </p:cNvPr>
          <p:cNvSpPr>
            <a:spLocks noGrp="1"/>
          </p:cNvSpPr>
          <p:nvPr>
            <p:ph type="sldNum" sz="quarter" idx="12"/>
          </p:nvPr>
        </p:nvSpPr>
        <p:spPr/>
        <p:txBody>
          <a:bodyPr/>
          <a:lstStyle>
            <a:lvl1pPr>
              <a:defRPr/>
            </a:lvl1pPr>
          </a:lstStyle>
          <a:p>
            <a:pPr>
              <a:defRPr/>
            </a:pPr>
            <a:fld id="{4829163A-EF00-4C24-9240-991DA00956DF}" type="slidenum">
              <a:rPr lang="en-US" altLang="en-US"/>
              <a:pPr>
                <a:defRPr/>
              </a:pPr>
              <a:t>‹#›</a:t>
            </a:fld>
            <a:endParaRPr lang="en-US" altLang="en-US"/>
          </a:p>
        </p:txBody>
      </p:sp>
    </p:spTree>
    <p:extLst>
      <p:ext uri="{BB962C8B-B14F-4D97-AF65-F5344CB8AC3E}">
        <p14:creationId xmlns:p14="http://schemas.microsoft.com/office/powerpoint/2010/main" val="1871699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C83BC70-6F44-4973-92FB-B5585F265D70}"/>
              </a:ext>
            </a:extLst>
          </p:cNvPr>
          <p:cNvSpPr>
            <a:spLocks noGrp="1"/>
          </p:cNvSpPr>
          <p:nvPr>
            <p:ph type="dt" sz="half" idx="10"/>
          </p:nvPr>
        </p:nvSpPr>
        <p:spPr/>
        <p:txBody>
          <a:bodyPr/>
          <a:lstStyle>
            <a:lvl1pPr>
              <a:defRPr/>
            </a:lvl1pPr>
          </a:lstStyle>
          <a:p>
            <a:pPr>
              <a:defRPr/>
            </a:pPr>
            <a:fld id="{8908F9D8-753C-4362-A07A-1116878006A1}" type="datetime1">
              <a:rPr lang="en-US"/>
              <a:pPr>
                <a:defRPr/>
              </a:pPr>
              <a:t>28-Nov-18</a:t>
            </a:fld>
            <a:endParaRPr lang="en-US"/>
          </a:p>
        </p:txBody>
      </p:sp>
      <p:sp>
        <p:nvSpPr>
          <p:cNvPr id="6" name="Footer Placeholder 4">
            <a:extLst>
              <a:ext uri="{FF2B5EF4-FFF2-40B4-BE49-F238E27FC236}">
                <a16:creationId xmlns:a16="http://schemas.microsoft.com/office/drawing/2014/main" id="{900CE615-7B75-46D9-9D75-A013DBEDDCE8}"/>
              </a:ext>
            </a:extLst>
          </p:cNvPr>
          <p:cNvSpPr>
            <a:spLocks noGrp="1"/>
          </p:cNvSpPr>
          <p:nvPr>
            <p:ph type="ftr" sz="quarter" idx="11"/>
          </p:nvPr>
        </p:nvSpPr>
        <p:spPr/>
        <p:txBody>
          <a:bodyPr/>
          <a:lstStyle>
            <a:lvl1pPr>
              <a:defRPr/>
            </a:lvl1pPr>
          </a:lstStyle>
          <a:p>
            <a:pPr>
              <a:defRPr/>
            </a:pPr>
            <a:r>
              <a:rPr lang="en-US"/>
              <a:t>Sathya Sai University, Prashanti Nilayam</a:t>
            </a:r>
          </a:p>
        </p:txBody>
      </p:sp>
      <p:sp>
        <p:nvSpPr>
          <p:cNvPr id="7" name="Slide Number Placeholder 5">
            <a:extLst>
              <a:ext uri="{FF2B5EF4-FFF2-40B4-BE49-F238E27FC236}">
                <a16:creationId xmlns:a16="http://schemas.microsoft.com/office/drawing/2014/main" id="{D2713391-6E19-43CF-9F41-DE706ACFA2CC}"/>
              </a:ext>
            </a:extLst>
          </p:cNvPr>
          <p:cNvSpPr>
            <a:spLocks noGrp="1"/>
          </p:cNvSpPr>
          <p:nvPr>
            <p:ph type="sldNum" sz="quarter" idx="12"/>
          </p:nvPr>
        </p:nvSpPr>
        <p:spPr/>
        <p:txBody>
          <a:bodyPr/>
          <a:lstStyle>
            <a:lvl1pPr>
              <a:defRPr/>
            </a:lvl1pPr>
          </a:lstStyle>
          <a:p>
            <a:pPr>
              <a:defRPr/>
            </a:pPr>
            <a:fld id="{667F0E4A-C1A5-4095-A965-BC6D6134FF7C}" type="slidenum">
              <a:rPr lang="en-US" altLang="en-US"/>
              <a:pPr>
                <a:defRPr/>
              </a:pPr>
              <a:t>‹#›</a:t>
            </a:fld>
            <a:endParaRPr lang="en-US" altLang="en-US"/>
          </a:p>
        </p:txBody>
      </p:sp>
    </p:spTree>
    <p:extLst>
      <p:ext uri="{BB962C8B-B14F-4D97-AF65-F5344CB8AC3E}">
        <p14:creationId xmlns:p14="http://schemas.microsoft.com/office/powerpoint/2010/main" val="908800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B4E06F0-57D3-40BB-9E86-1DFEC2EA745B}"/>
              </a:ext>
            </a:extLst>
          </p:cNvPr>
          <p:cNvSpPr>
            <a:spLocks noGrp="1"/>
          </p:cNvSpPr>
          <p:nvPr>
            <p:ph type="dt" sz="half" idx="10"/>
          </p:nvPr>
        </p:nvSpPr>
        <p:spPr/>
        <p:txBody>
          <a:bodyPr/>
          <a:lstStyle>
            <a:lvl1pPr>
              <a:defRPr/>
            </a:lvl1pPr>
          </a:lstStyle>
          <a:p>
            <a:pPr>
              <a:defRPr/>
            </a:pPr>
            <a:fld id="{834070EA-801A-4AC6-A80D-BFF0DE7D9BAE}" type="datetime1">
              <a:rPr lang="en-US"/>
              <a:pPr>
                <a:defRPr/>
              </a:pPr>
              <a:t>28-Nov-18</a:t>
            </a:fld>
            <a:endParaRPr lang="en-US"/>
          </a:p>
        </p:txBody>
      </p:sp>
      <p:sp>
        <p:nvSpPr>
          <p:cNvPr id="6" name="Footer Placeholder 4">
            <a:extLst>
              <a:ext uri="{FF2B5EF4-FFF2-40B4-BE49-F238E27FC236}">
                <a16:creationId xmlns:a16="http://schemas.microsoft.com/office/drawing/2014/main" id="{97D11217-BDF3-433B-9FF2-465AAA630964}"/>
              </a:ext>
            </a:extLst>
          </p:cNvPr>
          <p:cNvSpPr>
            <a:spLocks noGrp="1"/>
          </p:cNvSpPr>
          <p:nvPr>
            <p:ph type="ftr" sz="quarter" idx="11"/>
          </p:nvPr>
        </p:nvSpPr>
        <p:spPr/>
        <p:txBody>
          <a:bodyPr/>
          <a:lstStyle>
            <a:lvl1pPr>
              <a:defRPr/>
            </a:lvl1pPr>
          </a:lstStyle>
          <a:p>
            <a:pPr>
              <a:defRPr/>
            </a:pPr>
            <a:r>
              <a:rPr lang="en-US"/>
              <a:t>Sathya Sai University, Prashanti Nilayam</a:t>
            </a:r>
          </a:p>
        </p:txBody>
      </p:sp>
      <p:sp>
        <p:nvSpPr>
          <p:cNvPr id="7" name="Slide Number Placeholder 5">
            <a:extLst>
              <a:ext uri="{FF2B5EF4-FFF2-40B4-BE49-F238E27FC236}">
                <a16:creationId xmlns:a16="http://schemas.microsoft.com/office/drawing/2014/main" id="{377DEA27-4659-46D2-A40A-79447148D6DB}"/>
              </a:ext>
            </a:extLst>
          </p:cNvPr>
          <p:cNvSpPr>
            <a:spLocks noGrp="1"/>
          </p:cNvSpPr>
          <p:nvPr>
            <p:ph type="sldNum" sz="quarter" idx="12"/>
          </p:nvPr>
        </p:nvSpPr>
        <p:spPr/>
        <p:txBody>
          <a:bodyPr/>
          <a:lstStyle>
            <a:lvl1pPr>
              <a:defRPr/>
            </a:lvl1pPr>
          </a:lstStyle>
          <a:p>
            <a:pPr>
              <a:defRPr/>
            </a:pPr>
            <a:fld id="{D53D2DFA-B526-4897-BED1-D98FA1259AF1}" type="slidenum">
              <a:rPr lang="en-US" altLang="en-US"/>
              <a:pPr>
                <a:defRPr/>
              </a:pPr>
              <a:t>‹#›</a:t>
            </a:fld>
            <a:endParaRPr lang="en-US" altLang="en-US"/>
          </a:p>
        </p:txBody>
      </p:sp>
    </p:spTree>
    <p:extLst>
      <p:ext uri="{BB962C8B-B14F-4D97-AF65-F5344CB8AC3E}">
        <p14:creationId xmlns:p14="http://schemas.microsoft.com/office/powerpoint/2010/main" val="1250517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C50E2E37-FB83-405A-B62F-090CC58BE934}"/>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0FD8D483-48C3-454D-8A02-59904D3A012A}"/>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0F1CA4E5-BADB-428D-918D-2E801B5C5181}"/>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A9A1DCAF-9A46-4F57-BEA9-A0F286A7B4EC}" type="datetime1">
              <a:rPr lang="en-US"/>
              <a:pPr>
                <a:defRPr/>
              </a:pPr>
              <a:t>28-Nov-18</a:t>
            </a:fld>
            <a:endParaRPr lang="en-US"/>
          </a:p>
        </p:txBody>
      </p:sp>
      <p:sp>
        <p:nvSpPr>
          <p:cNvPr id="5" name="Footer Placeholder 4">
            <a:extLst>
              <a:ext uri="{FF2B5EF4-FFF2-40B4-BE49-F238E27FC236}">
                <a16:creationId xmlns:a16="http://schemas.microsoft.com/office/drawing/2014/main" id="{102F23F6-F372-4E64-9C86-B1C7AFEA245C}"/>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r>
              <a:rPr lang="en-US"/>
              <a:t>Sathya Sai University, Prashanti Nilayam</a:t>
            </a:r>
          </a:p>
        </p:txBody>
      </p:sp>
      <p:sp>
        <p:nvSpPr>
          <p:cNvPr id="6" name="Slide Number Placeholder 5">
            <a:extLst>
              <a:ext uri="{FF2B5EF4-FFF2-40B4-BE49-F238E27FC236}">
                <a16:creationId xmlns:a16="http://schemas.microsoft.com/office/drawing/2014/main" id="{2C8D780B-977C-4BF4-987A-2D241419AC6E}"/>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3D202E5E-58EC-4757-9772-DD553D8A1C3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hadoop.apache.org/core/"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hadoop.apache.org/docs/r1.0.4/mapred_tutorial.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hadoop.apache.org/cor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hpl.hp.com/hosted/sortbenchmark/"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www.zvents.com/" TargetMode="External"/><Relationship Id="rId3" Type="http://schemas.openxmlformats.org/officeDocument/2006/relationships/hyperlink" Target="http://a9.com/" TargetMode="External"/><Relationship Id="rId7" Type="http://schemas.openxmlformats.org/officeDocument/2006/relationships/hyperlink" Target="http://www.newscorp.com/management/fim.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www.facebook.com/" TargetMode="External"/><Relationship Id="rId5" Type="http://schemas.openxmlformats.org/officeDocument/2006/relationships/hyperlink" Target="http://aol.com/" TargetMode="External"/><Relationship Id="rId4" Type="http://schemas.openxmlformats.org/officeDocument/2006/relationships/hyperlink" Target="http://www.yahoo.com/"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www.amazon.com/S3-AWS-home-page-Money/b/ref=sc_fe_l_2/002-1156069-5604805?ie=UTF8&amp;node=16427261&amp;no=3435361&amp;me=A36L942TSJ2AJA" TargetMode="External"/><Relationship Id="rId3" Type="http://schemas.openxmlformats.org/officeDocument/2006/relationships/hyperlink" Target="http://adknowledge.com/" TargetMode="External"/><Relationship Id="rId7" Type="http://schemas.openxmlformats.org/officeDocument/2006/relationships/hyperlink" Target="http://www.amazon.com/b/ref=sc_fe_l_2/002-1156069-5604805?ie=UTF8&amp;node=201590011&amp;no=3435361&amp;me=A36L942TSJ2AJA"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www.netseer.com/" TargetMode="External"/><Relationship Id="rId11" Type="http://schemas.openxmlformats.org/officeDocument/2006/relationships/hyperlink" Target="http://www.powerset.com/" TargetMode="External"/><Relationship Id="rId5" Type="http://schemas.openxmlformats.org/officeDocument/2006/relationships/hyperlink" Target="http://www.weblab.infosci.cornell.edu/" TargetMode="External"/><Relationship Id="rId10" Type="http://schemas.openxmlformats.org/officeDocument/2006/relationships/hyperlink" Target="http://open.blogs.nytimes.com/2007/11/01/self-service-prorated-super-computing-fun/" TargetMode="External"/><Relationship Id="rId4" Type="http://schemas.openxmlformats.org/officeDocument/2006/relationships/hyperlink" Target="http://www.contextweb.com/" TargetMode="External"/><Relationship Id="rId9" Type="http://schemas.openxmlformats.org/officeDocument/2006/relationships/hyperlink" Target="http://nytimes.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4BCEA370-7769-4AC9-9685-470EA1286790}"/>
              </a:ext>
            </a:extLst>
          </p:cNvPr>
          <p:cNvSpPr>
            <a:spLocks noGrp="1"/>
          </p:cNvSpPr>
          <p:nvPr>
            <p:ph type="title"/>
          </p:nvPr>
        </p:nvSpPr>
        <p:spPr/>
        <p:txBody>
          <a:bodyPr/>
          <a:lstStyle/>
          <a:p>
            <a:pPr eaLnBrk="1" hangingPunct="1"/>
            <a:r>
              <a:rPr lang="en-US" altLang="en-US"/>
              <a:t>What is Hadoop?</a:t>
            </a:r>
          </a:p>
        </p:txBody>
      </p:sp>
      <p:sp>
        <p:nvSpPr>
          <p:cNvPr id="3075" name="Content Placeholder 2">
            <a:extLst>
              <a:ext uri="{FF2B5EF4-FFF2-40B4-BE49-F238E27FC236}">
                <a16:creationId xmlns:a16="http://schemas.microsoft.com/office/drawing/2014/main" id="{A3404833-1332-4EC1-BDD3-CEF0F0E6FD39}"/>
              </a:ext>
            </a:extLst>
          </p:cNvPr>
          <p:cNvSpPr>
            <a:spLocks noGrp="1"/>
          </p:cNvSpPr>
          <p:nvPr>
            <p:ph idx="1"/>
          </p:nvPr>
        </p:nvSpPr>
        <p:spPr>
          <a:xfrm>
            <a:off x="457200" y="1371600"/>
            <a:ext cx="8229600" cy="4876800"/>
          </a:xfrm>
        </p:spPr>
        <p:txBody>
          <a:bodyPr/>
          <a:lstStyle/>
          <a:p>
            <a:pPr eaLnBrk="1" hangingPunct="1"/>
            <a:r>
              <a:rPr lang="en-US" altLang="en-US" sz="2000">
                <a:latin typeface="Times New Roman" panose="02020603050405020304" pitchFamily="18" charset="0"/>
                <a:cs typeface="Times New Roman" panose="02020603050405020304" pitchFamily="18" charset="0"/>
              </a:rPr>
              <a:t>Software platform that lets one easily write and run applications that process vast amounts of data. It includes:</a:t>
            </a:r>
          </a:p>
          <a:p>
            <a:pPr lvl="1" eaLnBrk="1" hangingPunct="1">
              <a:buFont typeface="Arial" panose="020B0604020202020204" pitchFamily="34" charset="0"/>
              <a:buNone/>
            </a:pPr>
            <a:r>
              <a:rPr lang="en-US" altLang="en-US" sz="1600">
                <a:latin typeface="Times New Roman" panose="02020603050405020304" pitchFamily="18" charset="0"/>
                <a:cs typeface="Times New Roman" panose="02020603050405020304" pitchFamily="18" charset="0"/>
              </a:rPr>
              <a:t>	</a:t>
            </a:r>
            <a:r>
              <a:rPr lang="en-US" altLang="en-US" sz="1800">
                <a:latin typeface="Times New Roman" panose="02020603050405020304" pitchFamily="18" charset="0"/>
                <a:cs typeface="Times New Roman" panose="02020603050405020304" pitchFamily="18" charset="0"/>
              </a:rPr>
              <a:t>– MapReduce – offline computing engine</a:t>
            </a:r>
          </a:p>
          <a:p>
            <a:pPr lvl="1" eaLnBrk="1" hangingPunct="1">
              <a:buFont typeface="Arial" panose="020B0604020202020204" pitchFamily="34" charset="0"/>
              <a:buNone/>
            </a:pPr>
            <a:r>
              <a:rPr lang="en-US" altLang="en-US" sz="1800">
                <a:latin typeface="Times New Roman" panose="02020603050405020304" pitchFamily="18" charset="0"/>
                <a:cs typeface="Times New Roman" panose="02020603050405020304" pitchFamily="18" charset="0"/>
              </a:rPr>
              <a:t>	– HDFS – Hadoop distributed file system</a:t>
            </a:r>
          </a:p>
          <a:p>
            <a:pPr lvl="1" eaLnBrk="1" hangingPunct="1">
              <a:buFont typeface="Arial" panose="020B0604020202020204" pitchFamily="34" charset="0"/>
              <a:buNone/>
            </a:pPr>
            <a:r>
              <a:rPr lang="it-IT" altLang="en-US" sz="1800">
                <a:latin typeface="Times New Roman" panose="02020603050405020304" pitchFamily="18" charset="0"/>
                <a:cs typeface="Times New Roman" panose="02020603050405020304" pitchFamily="18" charset="0"/>
              </a:rPr>
              <a:t>	</a:t>
            </a:r>
            <a:endParaRPr lang="en-US" altLang="en-US" sz="2000">
              <a:latin typeface="Times New Roman" panose="02020603050405020304" pitchFamily="18" charset="0"/>
              <a:cs typeface="Times New Roman" panose="02020603050405020304" pitchFamily="18" charset="0"/>
            </a:endParaRPr>
          </a:p>
          <a:p>
            <a:pPr eaLnBrk="1" hangingPunct="1"/>
            <a:r>
              <a:rPr lang="en-US" altLang="en-US" sz="2000">
                <a:latin typeface="Times New Roman" panose="02020603050405020304" pitchFamily="18" charset="0"/>
                <a:cs typeface="Times New Roman" panose="02020603050405020304" pitchFamily="18" charset="0"/>
              </a:rPr>
              <a:t>Advantages:</a:t>
            </a:r>
          </a:p>
          <a:p>
            <a:pPr lvl="1" eaLnBrk="1" hangingPunct="1"/>
            <a:r>
              <a:rPr lang="en-US" altLang="en-US" sz="2000" b="1">
                <a:latin typeface="Times New Roman" panose="02020603050405020304" pitchFamily="18" charset="0"/>
                <a:cs typeface="Times New Roman" panose="02020603050405020304" pitchFamily="18" charset="0"/>
              </a:rPr>
              <a:t>Scalable:</a:t>
            </a:r>
            <a:r>
              <a:rPr lang="en-US" altLang="en-US" sz="2000">
                <a:latin typeface="Times New Roman" panose="02020603050405020304" pitchFamily="18" charset="0"/>
                <a:cs typeface="Times New Roman" panose="02020603050405020304" pitchFamily="18" charset="0"/>
              </a:rPr>
              <a:t> It can reliably store and process petabytes.</a:t>
            </a:r>
          </a:p>
          <a:p>
            <a:pPr lvl="1" eaLnBrk="1" hangingPunct="1"/>
            <a:r>
              <a:rPr lang="en-US" altLang="en-US" sz="2000" b="1">
                <a:latin typeface="Times New Roman" panose="02020603050405020304" pitchFamily="18" charset="0"/>
                <a:cs typeface="Times New Roman" panose="02020603050405020304" pitchFamily="18" charset="0"/>
              </a:rPr>
              <a:t>Economical:</a:t>
            </a:r>
            <a:r>
              <a:rPr lang="en-US" altLang="en-US" sz="2000">
                <a:latin typeface="Times New Roman" panose="02020603050405020304" pitchFamily="18" charset="0"/>
                <a:cs typeface="Times New Roman" panose="02020603050405020304" pitchFamily="18" charset="0"/>
              </a:rPr>
              <a:t> It distributes the data and processing across clusters of commonly available computers (in thousands).</a:t>
            </a:r>
          </a:p>
          <a:p>
            <a:pPr lvl="1" eaLnBrk="1" hangingPunct="1"/>
            <a:r>
              <a:rPr lang="en-US" altLang="en-US" sz="2000" b="1">
                <a:latin typeface="Times New Roman" panose="02020603050405020304" pitchFamily="18" charset="0"/>
                <a:cs typeface="Times New Roman" panose="02020603050405020304" pitchFamily="18" charset="0"/>
              </a:rPr>
              <a:t>Efficient:</a:t>
            </a:r>
            <a:r>
              <a:rPr lang="en-US" altLang="en-US" sz="2000">
                <a:latin typeface="Times New Roman" panose="02020603050405020304" pitchFamily="18" charset="0"/>
                <a:cs typeface="Times New Roman" panose="02020603050405020304" pitchFamily="18" charset="0"/>
              </a:rPr>
              <a:t> By distributing the data, it can process it in parallel </a:t>
            </a:r>
            <a:r>
              <a:rPr lang="en-US" altLang="en-US" sz="2000" b="1">
                <a:latin typeface="Times New Roman" panose="02020603050405020304" pitchFamily="18" charset="0"/>
                <a:cs typeface="Times New Roman" panose="02020603050405020304" pitchFamily="18" charset="0"/>
              </a:rPr>
              <a:t>on the nodes where the data is located.</a:t>
            </a:r>
          </a:p>
          <a:p>
            <a:pPr lvl="1" eaLnBrk="1" hangingPunct="1"/>
            <a:r>
              <a:rPr lang="en-US" altLang="en-US" sz="2000" b="1">
                <a:latin typeface="Times New Roman" panose="02020603050405020304" pitchFamily="18" charset="0"/>
                <a:cs typeface="Times New Roman" panose="02020603050405020304" pitchFamily="18" charset="0"/>
              </a:rPr>
              <a:t>Reliable:</a:t>
            </a:r>
            <a:r>
              <a:rPr lang="en-US" altLang="en-US" sz="2000">
                <a:latin typeface="Times New Roman" panose="02020603050405020304" pitchFamily="18" charset="0"/>
                <a:cs typeface="Times New Roman" panose="02020603050405020304" pitchFamily="18" charset="0"/>
              </a:rPr>
              <a:t> It automatically maintains multiple copies of data and automatically redeploys computing tasks based on failures.</a:t>
            </a:r>
          </a:p>
          <a:p>
            <a:pPr eaLnBrk="1" hangingPunct="1"/>
            <a:endParaRPr lang="en-US" altLang="en-US"/>
          </a:p>
        </p:txBody>
      </p:sp>
      <p:sp>
        <p:nvSpPr>
          <p:cNvPr id="3076" name="Slide Number Placeholder 3">
            <a:extLst>
              <a:ext uri="{FF2B5EF4-FFF2-40B4-BE49-F238E27FC236}">
                <a16:creationId xmlns:a16="http://schemas.microsoft.com/office/drawing/2014/main" id="{3ACA02A8-3DF8-4746-894C-F84A340B1E2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968423E-7CE1-4C0D-A506-E800C9D14DDF}" type="slidenum">
              <a:rPr lang="en-US" altLang="en-US" sz="1200">
                <a:solidFill>
                  <a:srgbClr val="898989"/>
                </a:solidFill>
              </a:rPr>
              <a:pPr>
                <a:spcBef>
                  <a:spcPct val="0"/>
                </a:spcBef>
                <a:buFontTx/>
                <a:buNone/>
              </a:pPr>
              <a:t>1</a:t>
            </a:fld>
            <a:endParaRPr lang="en-US" altLang="en-US" sz="1200">
              <a:solidFill>
                <a:srgbClr val="898989"/>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D306BB7B-3FA0-40B4-9C0A-AB0E0A090042}"/>
              </a:ext>
            </a:extLst>
          </p:cNvPr>
          <p:cNvSpPr>
            <a:spLocks noGrp="1"/>
          </p:cNvSpPr>
          <p:nvPr>
            <p:ph type="title"/>
          </p:nvPr>
        </p:nvSpPr>
        <p:spPr/>
        <p:txBody>
          <a:bodyPr/>
          <a:lstStyle/>
          <a:p>
            <a:pPr eaLnBrk="1" hangingPunct="1"/>
            <a:r>
              <a:rPr lang="en-US" altLang="en-US"/>
              <a:t>Example applications</a:t>
            </a:r>
          </a:p>
        </p:txBody>
      </p:sp>
      <p:sp>
        <p:nvSpPr>
          <p:cNvPr id="21507" name="Content Placeholder 2">
            <a:extLst>
              <a:ext uri="{FF2B5EF4-FFF2-40B4-BE49-F238E27FC236}">
                <a16:creationId xmlns:a16="http://schemas.microsoft.com/office/drawing/2014/main" id="{71413DD2-4A3A-49DE-BDEF-A75EF463D1E7}"/>
              </a:ext>
            </a:extLst>
          </p:cNvPr>
          <p:cNvSpPr>
            <a:spLocks noGrp="1"/>
          </p:cNvSpPr>
          <p:nvPr>
            <p:ph idx="1"/>
          </p:nvPr>
        </p:nvSpPr>
        <p:spPr/>
        <p:txBody>
          <a:bodyPr/>
          <a:lstStyle/>
          <a:p>
            <a:pPr eaLnBrk="1" hangingPunct="1"/>
            <a:r>
              <a:rPr lang="en-US" altLang="en-US"/>
              <a:t>Distributed grep (as in Unix grep command)</a:t>
            </a:r>
          </a:p>
          <a:p>
            <a:pPr eaLnBrk="1" hangingPunct="1"/>
            <a:r>
              <a:rPr lang="en-US" altLang="en-US" b="1"/>
              <a:t>Count of URL Access Frequency</a:t>
            </a:r>
          </a:p>
          <a:p>
            <a:pPr eaLnBrk="1" hangingPunct="1"/>
            <a:r>
              <a:rPr lang="en-US" altLang="en-US" b="1"/>
              <a:t>ReverseWeb-Link Graph: </a:t>
            </a:r>
            <a:r>
              <a:rPr lang="en-US" altLang="en-US"/>
              <a:t>list of all source URLs associated with a given target URL</a:t>
            </a:r>
          </a:p>
          <a:p>
            <a:pPr eaLnBrk="1" hangingPunct="1"/>
            <a:r>
              <a:rPr lang="en-US" altLang="en-US"/>
              <a:t>Inverted index: Produces </a:t>
            </a:r>
            <a:br>
              <a:rPr lang="en-US" altLang="en-US"/>
            </a:br>
            <a:r>
              <a:rPr lang="en-US" altLang="en-US"/>
              <a:t>&lt;word, list(Document ID)&gt; pairs</a:t>
            </a:r>
          </a:p>
          <a:p>
            <a:pPr eaLnBrk="1" hangingPunct="1"/>
            <a:r>
              <a:rPr lang="en-US" altLang="en-US"/>
              <a:t>Distributed sort</a:t>
            </a:r>
          </a:p>
          <a:p>
            <a:pPr eaLnBrk="1" hangingPunct="1"/>
            <a:endParaRPr lang="en-US" altLang="en-US"/>
          </a:p>
          <a:p>
            <a:pPr eaLnBrk="1" hangingPunct="1"/>
            <a:endParaRPr lang="en-US" altLang="en-US"/>
          </a:p>
        </p:txBody>
      </p:sp>
      <p:sp>
        <p:nvSpPr>
          <p:cNvPr id="21508" name="Slide Number Placeholder 3">
            <a:extLst>
              <a:ext uri="{FF2B5EF4-FFF2-40B4-BE49-F238E27FC236}">
                <a16:creationId xmlns:a16="http://schemas.microsoft.com/office/drawing/2014/main" id="{7AE19330-6226-4EAB-9ABE-44B5C610B76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8F1E2EC-FE44-49F8-BA6B-2ED33402AE47}" type="slidenum">
              <a:rPr lang="en-US" altLang="en-US" sz="1200">
                <a:solidFill>
                  <a:srgbClr val="898989"/>
                </a:solidFill>
              </a:rPr>
              <a:pPr>
                <a:spcBef>
                  <a:spcPct val="0"/>
                </a:spcBef>
                <a:buFontTx/>
                <a:buNone/>
              </a:pPr>
              <a:t>10</a:t>
            </a:fld>
            <a:endParaRPr lang="en-US" altLang="en-US" sz="1200">
              <a:solidFill>
                <a:srgbClr val="898989"/>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99E1CD14-3AB7-40A4-A38E-C2848C6625BE}"/>
              </a:ext>
            </a:extLst>
          </p:cNvPr>
          <p:cNvSpPr>
            <a:spLocks noGrp="1"/>
          </p:cNvSpPr>
          <p:nvPr>
            <p:ph type="title"/>
          </p:nvPr>
        </p:nvSpPr>
        <p:spPr/>
        <p:txBody>
          <a:bodyPr/>
          <a:lstStyle/>
          <a:p>
            <a:pPr eaLnBrk="1" hangingPunct="1"/>
            <a:r>
              <a:rPr lang="en-US" altLang="en-US"/>
              <a:t>MapReduce-Fault tolerance</a:t>
            </a:r>
          </a:p>
        </p:txBody>
      </p:sp>
      <p:sp>
        <p:nvSpPr>
          <p:cNvPr id="23555" name="Content Placeholder 2">
            <a:extLst>
              <a:ext uri="{FF2B5EF4-FFF2-40B4-BE49-F238E27FC236}">
                <a16:creationId xmlns:a16="http://schemas.microsoft.com/office/drawing/2014/main" id="{06CE3E3E-6313-4745-B4CC-D2602D69D04B}"/>
              </a:ext>
            </a:extLst>
          </p:cNvPr>
          <p:cNvSpPr>
            <a:spLocks noGrp="1"/>
          </p:cNvSpPr>
          <p:nvPr>
            <p:ph idx="1"/>
          </p:nvPr>
        </p:nvSpPr>
        <p:spPr/>
        <p:txBody>
          <a:bodyPr/>
          <a:lstStyle/>
          <a:p>
            <a:pPr eaLnBrk="1" hangingPunct="1"/>
            <a:r>
              <a:rPr lang="en-US" altLang="en-US" sz="2000" b="1">
                <a:latin typeface="Times New Roman" panose="02020603050405020304" pitchFamily="18" charset="0"/>
                <a:cs typeface="Times New Roman" panose="02020603050405020304" pitchFamily="18" charset="0"/>
              </a:rPr>
              <a:t>Worker failure: </a:t>
            </a:r>
            <a:r>
              <a:rPr lang="en-US" altLang="en-US" sz="2000"/>
              <a:t>The master pings every worker periodically. If no response is received from a worker in a certain amount of time, the master marks the worker as failed. Any map tasks completed by the worker are reset back to their initial </a:t>
            </a:r>
            <a:r>
              <a:rPr lang="en-US" altLang="en-US" sz="2000" i="1"/>
              <a:t>idle state, and therefore become eligible for scheduling </a:t>
            </a:r>
            <a:r>
              <a:rPr lang="en-US" altLang="en-US" sz="2000"/>
              <a:t>on other workers. Similarly, any map task or reduce task in progress on a failed worker is also reset to </a:t>
            </a:r>
            <a:r>
              <a:rPr lang="en-US" altLang="en-US" sz="2000" i="1"/>
              <a:t>idle </a:t>
            </a:r>
            <a:r>
              <a:rPr lang="en-US" altLang="en-US" sz="2000"/>
              <a:t>and becomes eligible for rescheduling.</a:t>
            </a:r>
          </a:p>
          <a:p>
            <a:pPr eaLnBrk="1" hangingPunct="1"/>
            <a:r>
              <a:rPr lang="en-US" altLang="en-US" sz="2000" b="1">
                <a:latin typeface="Times New Roman" panose="02020603050405020304" pitchFamily="18" charset="0"/>
                <a:cs typeface="Times New Roman" panose="02020603050405020304" pitchFamily="18" charset="0"/>
              </a:rPr>
              <a:t>Master Failure: </a:t>
            </a:r>
            <a:r>
              <a:rPr lang="en-US" altLang="en-US" sz="2000">
                <a:latin typeface="Times New Roman" panose="02020603050405020304" pitchFamily="18" charset="0"/>
                <a:cs typeface="Times New Roman" panose="02020603050405020304" pitchFamily="18" charset="0"/>
              </a:rPr>
              <a:t>It is easy to make the master write periodic checkpoints of the master data structures described above. If the master task dies, a new copy can be started from the last checkpointed state. However, in most cases, the user restarts the job.</a:t>
            </a:r>
          </a:p>
        </p:txBody>
      </p:sp>
      <p:sp>
        <p:nvSpPr>
          <p:cNvPr id="23556" name="Slide Number Placeholder 3">
            <a:extLst>
              <a:ext uri="{FF2B5EF4-FFF2-40B4-BE49-F238E27FC236}">
                <a16:creationId xmlns:a16="http://schemas.microsoft.com/office/drawing/2014/main" id="{B4B128BE-D99C-4EC4-98B5-9459CC732766}"/>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C0A73EF-B023-4E2D-9FC1-CBFE72170F99}" type="slidenum">
              <a:rPr lang="en-US" altLang="en-US" sz="1200">
                <a:solidFill>
                  <a:srgbClr val="898989"/>
                </a:solidFill>
              </a:rPr>
              <a:pPr>
                <a:spcBef>
                  <a:spcPct val="0"/>
                </a:spcBef>
                <a:buFontTx/>
                <a:buNone/>
              </a:pPr>
              <a:t>11</a:t>
            </a:fld>
            <a:endParaRPr lang="en-US" altLang="en-US" sz="1200">
              <a:solidFill>
                <a:srgbClr val="898989"/>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23330949-ACF0-42F7-AE54-07F633F7B496}"/>
              </a:ext>
            </a:extLst>
          </p:cNvPr>
          <p:cNvSpPr>
            <a:spLocks noGrp="1"/>
          </p:cNvSpPr>
          <p:nvPr>
            <p:ph type="title"/>
          </p:nvPr>
        </p:nvSpPr>
        <p:spPr/>
        <p:txBody>
          <a:bodyPr/>
          <a:lstStyle/>
          <a:p>
            <a:pPr eaLnBrk="1" hangingPunct="1"/>
            <a:r>
              <a:rPr lang="en-US" altLang="en-US"/>
              <a:t>Mapping workers to Processors</a:t>
            </a:r>
          </a:p>
        </p:txBody>
      </p:sp>
      <p:sp>
        <p:nvSpPr>
          <p:cNvPr id="25603" name="Content Placeholder 2">
            <a:extLst>
              <a:ext uri="{FF2B5EF4-FFF2-40B4-BE49-F238E27FC236}">
                <a16:creationId xmlns:a16="http://schemas.microsoft.com/office/drawing/2014/main" id="{F30278A6-F085-4423-9684-B1F51528106C}"/>
              </a:ext>
            </a:extLst>
          </p:cNvPr>
          <p:cNvSpPr>
            <a:spLocks noGrp="1"/>
          </p:cNvSpPr>
          <p:nvPr>
            <p:ph idx="1"/>
          </p:nvPr>
        </p:nvSpPr>
        <p:spPr/>
        <p:txBody>
          <a:bodyPr/>
          <a:lstStyle/>
          <a:p>
            <a:pPr eaLnBrk="1" hangingPunct="1"/>
            <a:r>
              <a:rPr lang="en-US" altLang="en-US" sz="2000">
                <a:latin typeface="Times New Roman" panose="02020603050405020304" pitchFamily="18" charset="0"/>
                <a:cs typeface="Times New Roman" panose="02020603050405020304" pitchFamily="18" charset="0"/>
              </a:rPr>
              <a:t>The input data (on HDFS) is stored on the local disks of the machines in the cluster. HDFS divides each file into 64 MB blocks, and stores several copies of each block (typically 3 copies) on different machines. </a:t>
            </a:r>
          </a:p>
          <a:p>
            <a:pPr eaLnBrk="1" hangingPunct="1">
              <a:buFont typeface="Arial" panose="020B0604020202020204" pitchFamily="34" charset="0"/>
              <a:buNone/>
            </a:pPr>
            <a:endParaRPr lang="en-US" altLang="en-US" sz="2000">
              <a:latin typeface="Times New Roman" panose="02020603050405020304" pitchFamily="18" charset="0"/>
              <a:cs typeface="Times New Roman" panose="02020603050405020304" pitchFamily="18" charset="0"/>
            </a:endParaRPr>
          </a:p>
          <a:p>
            <a:pPr eaLnBrk="1" hangingPunct="1"/>
            <a:r>
              <a:rPr lang="en-US" altLang="en-US" sz="2000">
                <a:latin typeface="Times New Roman" panose="02020603050405020304" pitchFamily="18" charset="0"/>
                <a:cs typeface="Times New Roman" panose="02020603050405020304" pitchFamily="18" charset="0"/>
              </a:rPr>
              <a:t>The MapReduce master takes the location information of the input files into account and attempts to schedule a map task on a machine that contains a replica of the corresponding input data. Failing that, it attempts to schedule a map task near a replica of that task's input data. When running large MapReduce operations on a significant fraction of the workers in a cluster, most input data is read locally and consumes no network bandwidth.</a:t>
            </a:r>
          </a:p>
        </p:txBody>
      </p:sp>
      <p:sp>
        <p:nvSpPr>
          <p:cNvPr id="25604" name="Slide Number Placeholder 3">
            <a:extLst>
              <a:ext uri="{FF2B5EF4-FFF2-40B4-BE49-F238E27FC236}">
                <a16:creationId xmlns:a16="http://schemas.microsoft.com/office/drawing/2014/main" id="{03B5C23F-FCBD-49CC-8EB5-2509CA6EAEB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F488A97-CE9E-45DC-8ED6-995853DDA824}" type="slidenum">
              <a:rPr lang="en-US" altLang="en-US" sz="1200">
                <a:solidFill>
                  <a:srgbClr val="898989"/>
                </a:solidFill>
              </a:rPr>
              <a:pPr>
                <a:spcBef>
                  <a:spcPct val="0"/>
                </a:spcBef>
                <a:buFontTx/>
                <a:buNone/>
              </a:pPr>
              <a:t>12</a:t>
            </a:fld>
            <a:endParaRPr lang="en-US" altLang="en-US" sz="1200">
              <a:solidFill>
                <a:srgbClr val="89898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1D1ED1EC-194A-4D66-BAB8-A59976FB0E65}"/>
              </a:ext>
            </a:extLst>
          </p:cNvPr>
          <p:cNvSpPr>
            <a:spLocks noGrp="1"/>
          </p:cNvSpPr>
          <p:nvPr>
            <p:ph type="title"/>
          </p:nvPr>
        </p:nvSpPr>
        <p:spPr/>
        <p:txBody>
          <a:bodyPr/>
          <a:lstStyle/>
          <a:p>
            <a:pPr eaLnBrk="1" hangingPunct="1"/>
            <a:r>
              <a:rPr lang="en-US" altLang="en-US"/>
              <a:t>Task Granularity</a:t>
            </a:r>
          </a:p>
        </p:txBody>
      </p:sp>
      <p:sp>
        <p:nvSpPr>
          <p:cNvPr id="27651" name="Content Placeholder 2">
            <a:extLst>
              <a:ext uri="{FF2B5EF4-FFF2-40B4-BE49-F238E27FC236}">
                <a16:creationId xmlns:a16="http://schemas.microsoft.com/office/drawing/2014/main" id="{F0088F47-49BA-4AA1-92C7-D412C741F5F1}"/>
              </a:ext>
            </a:extLst>
          </p:cNvPr>
          <p:cNvSpPr>
            <a:spLocks noGrp="1"/>
          </p:cNvSpPr>
          <p:nvPr>
            <p:ph idx="1"/>
          </p:nvPr>
        </p:nvSpPr>
        <p:spPr/>
        <p:txBody>
          <a:bodyPr/>
          <a:lstStyle/>
          <a:p>
            <a:pPr eaLnBrk="1" hangingPunct="1"/>
            <a:r>
              <a:rPr lang="en-US" altLang="en-US" sz="2000">
                <a:latin typeface="Times New Roman" panose="02020603050405020304" pitchFamily="18" charset="0"/>
                <a:cs typeface="Times New Roman" panose="02020603050405020304" pitchFamily="18" charset="0"/>
              </a:rPr>
              <a:t>The map phase has M pieces and the reduce phase has R pieces. </a:t>
            </a:r>
          </a:p>
          <a:p>
            <a:pPr eaLnBrk="1" hangingPunct="1"/>
            <a:r>
              <a:rPr lang="en-US" altLang="en-US" sz="2000">
                <a:latin typeface="Times New Roman" panose="02020603050405020304" pitchFamily="18" charset="0"/>
                <a:cs typeface="Times New Roman" panose="02020603050405020304" pitchFamily="18" charset="0"/>
              </a:rPr>
              <a:t>M and R should be much larger than the number of </a:t>
            </a:r>
            <a:r>
              <a:rPr lang="en-US" altLang="en-US" sz="2000" b="1">
                <a:latin typeface="Times New Roman" panose="02020603050405020304" pitchFamily="18" charset="0"/>
                <a:cs typeface="Times New Roman" panose="02020603050405020304" pitchFamily="18" charset="0"/>
              </a:rPr>
              <a:t>worker machines</a:t>
            </a:r>
            <a:r>
              <a:rPr lang="en-US" altLang="en-US" sz="2000">
                <a:latin typeface="Times New Roman" panose="02020603050405020304" pitchFamily="18" charset="0"/>
                <a:cs typeface="Times New Roman" panose="02020603050405020304" pitchFamily="18" charset="0"/>
              </a:rPr>
              <a:t>. </a:t>
            </a:r>
          </a:p>
          <a:p>
            <a:pPr eaLnBrk="1" hangingPunct="1"/>
            <a:r>
              <a:rPr lang="en-US" altLang="en-US" sz="2000">
                <a:latin typeface="Times New Roman" panose="02020603050405020304" pitchFamily="18" charset="0"/>
                <a:cs typeface="Times New Roman" panose="02020603050405020304" pitchFamily="18" charset="0"/>
              </a:rPr>
              <a:t>Having each worker perform many different tasks improves dynamic load balancing, and also speeds up recovery when a worker fails.</a:t>
            </a:r>
          </a:p>
          <a:p>
            <a:pPr eaLnBrk="1" hangingPunct="1"/>
            <a:r>
              <a:rPr lang="en-US" altLang="en-US" sz="2000">
                <a:latin typeface="Times New Roman" panose="02020603050405020304" pitchFamily="18" charset="0"/>
                <a:cs typeface="Times New Roman" panose="02020603050405020304" pitchFamily="18" charset="0"/>
              </a:rPr>
              <a:t>Larger the M and R, more the decisions the master must make</a:t>
            </a:r>
          </a:p>
          <a:p>
            <a:pPr eaLnBrk="1" hangingPunct="1"/>
            <a:r>
              <a:rPr lang="en-US" altLang="en-US" sz="2000">
                <a:latin typeface="Times New Roman" panose="02020603050405020304" pitchFamily="18" charset="0"/>
                <a:cs typeface="Times New Roman" panose="02020603050405020304" pitchFamily="18" charset="0"/>
              </a:rPr>
              <a:t>R is often constrained by users because the output of each reduce task ends up in a separate output file.</a:t>
            </a:r>
          </a:p>
          <a:p>
            <a:pPr eaLnBrk="1" hangingPunct="1"/>
            <a:r>
              <a:rPr lang="en-US" altLang="en-US" sz="2000">
                <a:latin typeface="Times New Roman" panose="02020603050405020304" pitchFamily="18" charset="0"/>
                <a:cs typeface="Times New Roman" panose="02020603050405020304" pitchFamily="18" charset="0"/>
              </a:rPr>
              <a:t>Typically,  (at Google), M = 200,000 and R = 5,000, using 2,000 worker machines.</a:t>
            </a:r>
          </a:p>
        </p:txBody>
      </p:sp>
      <p:sp>
        <p:nvSpPr>
          <p:cNvPr id="27652" name="Slide Number Placeholder 3">
            <a:extLst>
              <a:ext uri="{FF2B5EF4-FFF2-40B4-BE49-F238E27FC236}">
                <a16:creationId xmlns:a16="http://schemas.microsoft.com/office/drawing/2014/main" id="{BE841461-7C38-4745-B4DA-DEE7C77278F5}"/>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AA60147-CECA-4ED4-A07C-7549CA577092}" type="slidenum">
              <a:rPr lang="en-US" altLang="en-US" sz="1200">
                <a:solidFill>
                  <a:srgbClr val="898989"/>
                </a:solidFill>
              </a:rPr>
              <a:pPr>
                <a:spcBef>
                  <a:spcPct val="0"/>
                </a:spcBef>
                <a:buFontTx/>
                <a:buNone/>
              </a:pPr>
              <a:t>13</a:t>
            </a:fld>
            <a:endParaRPr lang="en-US" altLang="en-US" sz="1200">
              <a:solidFill>
                <a:srgbClr val="898989"/>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060598B6-6C7E-492A-B02B-B47A10DACFB8}"/>
              </a:ext>
            </a:extLst>
          </p:cNvPr>
          <p:cNvSpPr>
            <a:spLocks noGrp="1"/>
          </p:cNvSpPr>
          <p:nvPr>
            <p:ph type="title"/>
          </p:nvPr>
        </p:nvSpPr>
        <p:spPr/>
        <p:txBody>
          <a:bodyPr/>
          <a:lstStyle/>
          <a:p>
            <a:pPr eaLnBrk="1" hangingPunct="1"/>
            <a:r>
              <a:rPr lang="en-US" altLang="en-US"/>
              <a:t>HDFS</a:t>
            </a:r>
          </a:p>
        </p:txBody>
      </p:sp>
      <p:sp>
        <p:nvSpPr>
          <p:cNvPr id="29699" name="Content Placeholder 2">
            <a:extLst>
              <a:ext uri="{FF2B5EF4-FFF2-40B4-BE49-F238E27FC236}">
                <a16:creationId xmlns:a16="http://schemas.microsoft.com/office/drawing/2014/main" id="{9D84CFE4-2886-409E-BF00-8B10876594DD}"/>
              </a:ext>
            </a:extLst>
          </p:cNvPr>
          <p:cNvSpPr>
            <a:spLocks noGrp="1"/>
          </p:cNvSpPr>
          <p:nvPr>
            <p:ph idx="1"/>
          </p:nvPr>
        </p:nvSpPr>
        <p:spPr/>
        <p:txBody>
          <a:bodyPr/>
          <a:lstStyle/>
          <a:p>
            <a:pPr eaLnBrk="1" hangingPunct="1"/>
            <a:r>
              <a:rPr lang="en-US" altLang="en-US" sz="2000"/>
              <a:t>The Hadoop Distributed File System (HDFS) is a distributed file system designed to run on commodity hardware. It has many similarities with existing distributed file systems. However, the differences from other distributed file systems are significant. </a:t>
            </a:r>
          </a:p>
          <a:p>
            <a:pPr lvl="1" eaLnBrk="1" hangingPunct="1"/>
            <a:r>
              <a:rPr lang="en-US" altLang="en-US" sz="2000"/>
              <a:t>highly fault-tolerant and is designed to be deployed on low-cost hardware. </a:t>
            </a:r>
          </a:p>
          <a:p>
            <a:pPr lvl="1" eaLnBrk="1" hangingPunct="1"/>
            <a:r>
              <a:rPr lang="en-US" altLang="en-US" sz="2000"/>
              <a:t>provides high throughput access to application data and is suitable for applications that have large data sets. </a:t>
            </a:r>
          </a:p>
          <a:p>
            <a:pPr lvl="1" eaLnBrk="1" hangingPunct="1"/>
            <a:r>
              <a:rPr lang="en-US" altLang="en-US" sz="2000"/>
              <a:t>relaxes a few POSIX requirements to enable streaming access to file system data. </a:t>
            </a:r>
          </a:p>
          <a:p>
            <a:pPr lvl="1" eaLnBrk="1" hangingPunct="1"/>
            <a:r>
              <a:rPr lang="en-US" altLang="en-US" sz="2000"/>
              <a:t>part of the Apache Hadoop Core project. The project URL is </a:t>
            </a:r>
            <a:r>
              <a:rPr lang="en-US" altLang="en-US" sz="2000" u="sng">
                <a:hlinkClick r:id="rId3"/>
              </a:rPr>
              <a:t>http://hadoop.apache.org/core/</a:t>
            </a:r>
            <a:r>
              <a:rPr lang="en-US" altLang="en-US" sz="2000"/>
              <a:t>. </a:t>
            </a:r>
          </a:p>
        </p:txBody>
      </p:sp>
      <p:sp>
        <p:nvSpPr>
          <p:cNvPr id="29700" name="Slide Number Placeholder 3">
            <a:extLst>
              <a:ext uri="{FF2B5EF4-FFF2-40B4-BE49-F238E27FC236}">
                <a16:creationId xmlns:a16="http://schemas.microsoft.com/office/drawing/2014/main" id="{9A2CAEC0-A4B0-4472-A30B-388930DC02F3}"/>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AA3D122-421E-4959-A678-DB45B1D5EA90}" type="slidenum">
              <a:rPr lang="en-US" altLang="en-US" sz="1200">
                <a:solidFill>
                  <a:srgbClr val="898989"/>
                </a:solidFill>
              </a:rPr>
              <a:pPr>
                <a:spcBef>
                  <a:spcPct val="0"/>
                </a:spcBef>
                <a:buFontTx/>
                <a:buNone/>
              </a:pPr>
              <a:t>14</a:t>
            </a:fld>
            <a:endParaRPr lang="en-US" altLang="en-US" sz="1200">
              <a:solidFill>
                <a:srgbClr val="898989"/>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70803B0C-5480-4DB1-BAEA-6E2CF6757BA7}"/>
              </a:ext>
            </a:extLst>
          </p:cNvPr>
          <p:cNvSpPr>
            <a:spLocks noGrp="1"/>
          </p:cNvSpPr>
          <p:nvPr>
            <p:ph type="title"/>
          </p:nvPr>
        </p:nvSpPr>
        <p:spPr/>
        <p:txBody>
          <a:bodyPr/>
          <a:lstStyle/>
          <a:p>
            <a:pPr eaLnBrk="1" hangingPunct="1"/>
            <a:r>
              <a:rPr lang="en-US" altLang="en-US"/>
              <a:t>HDFS Architecture</a:t>
            </a:r>
          </a:p>
        </p:txBody>
      </p:sp>
      <p:pic>
        <p:nvPicPr>
          <p:cNvPr id="31747" name="Content Placeholder 3" descr="HDFS Architecture">
            <a:extLst>
              <a:ext uri="{FF2B5EF4-FFF2-40B4-BE49-F238E27FC236}">
                <a16:creationId xmlns:a16="http://schemas.microsoft.com/office/drawing/2014/main" id="{1FF8D7B2-0C4E-4172-8CC0-0AF8D0201AB9}"/>
              </a:ext>
            </a:extLst>
          </p:cNvPr>
          <p:cNvPicPr>
            <a:picLocks noGrp="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296988" y="1600200"/>
            <a:ext cx="6550025" cy="4525963"/>
          </a:xfrm>
        </p:spPr>
      </p:pic>
      <p:sp>
        <p:nvSpPr>
          <p:cNvPr id="31748" name="Slide Number Placeholder 4">
            <a:extLst>
              <a:ext uri="{FF2B5EF4-FFF2-40B4-BE49-F238E27FC236}">
                <a16:creationId xmlns:a16="http://schemas.microsoft.com/office/drawing/2014/main" id="{0100836E-E131-4E12-8C74-EF505DE35CC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8EFA316-8D20-4526-927E-73ECD44FA514}" type="slidenum">
              <a:rPr lang="en-US" altLang="en-US" sz="1200">
                <a:solidFill>
                  <a:srgbClr val="898989"/>
                </a:solidFill>
              </a:rPr>
              <a:pPr>
                <a:spcBef>
                  <a:spcPct val="0"/>
                </a:spcBef>
                <a:buFontTx/>
                <a:buNone/>
              </a:pPr>
              <a:t>15</a:t>
            </a:fld>
            <a:endParaRPr lang="en-US" altLang="en-US" sz="1200">
              <a:solidFill>
                <a:srgbClr val="898989"/>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09ABFA0D-64C2-428C-B463-2075ECC8BA31}"/>
              </a:ext>
            </a:extLst>
          </p:cNvPr>
          <p:cNvSpPr>
            <a:spLocks noGrp="1"/>
          </p:cNvSpPr>
          <p:nvPr>
            <p:ph type="title"/>
          </p:nvPr>
        </p:nvSpPr>
        <p:spPr/>
        <p:txBody>
          <a:bodyPr/>
          <a:lstStyle/>
          <a:p>
            <a:pPr eaLnBrk="1" hangingPunct="1"/>
            <a:r>
              <a:rPr lang="en-US" altLang="en-US"/>
              <a:t>Example runs [1]</a:t>
            </a:r>
          </a:p>
        </p:txBody>
      </p:sp>
      <p:sp>
        <p:nvSpPr>
          <p:cNvPr id="33795" name="Content Placeholder 2">
            <a:extLst>
              <a:ext uri="{FF2B5EF4-FFF2-40B4-BE49-F238E27FC236}">
                <a16:creationId xmlns:a16="http://schemas.microsoft.com/office/drawing/2014/main" id="{EB754E85-8BA2-40DB-A6E1-998238C55F2A}"/>
              </a:ext>
            </a:extLst>
          </p:cNvPr>
          <p:cNvSpPr>
            <a:spLocks noGrp="1"/>
          </p:cNvSpPr>
          <p:nvPr>
            <p:ph idx="1"/>
          </p:nvPr>
        </p:nvSpPr>
        <p:spPr/>
        <p:txBody>
          <a:bodyPr/>
          <a:lstStyle/>
          <a:p>
            <a:pPr eaLnBrk="1" hangingPunct="1"/>
            <a:r>
              <a:rPr lang="en-US" altLang="en-US" sz="2000">
                <a:latin typeface="Times New Roman" panose="02020603050405020304" pitchFamily="18" charset="0"/>
                <a:cs typeface="Times New Roman" panose="02020603050405020304" pitchFamily="18" charset="0"/>
              </a:rPr>
              <a:t>Cluster configuration: ≈1800 machines; each with two 2GHz Intel Xeon processors with 4GB of memory (1-1.5 GB reserved for other tasks), two 160GB IDE disks, and a gigabit Ethernet link.  All of the machines were in the same hosting facility and therefore the round-trip time between any pair of machines was less than a millisecond.</a:t>
            </a:r>
          </a:p>
          <a:p>
            <a:pPr eaLnBrk="1" hangingPunct="1"/>
            <a:r>
              <a:rPr lang="en-US" altLang="en-US" sz="2000">
                <a:latin typeface="Times New Roman" panose="02020603050405020304" pitchFamily="18" charset="0"/>
                <a:cs typeface="Times New Roman" panose="02020603050405020304" pitchFamily="18" charset="0"/>
              </a:rPr>
              <a:t>Grep: </a:t>
            </a:r>
            <a:r>
              <a:rPr lang="en-US" altLang="en-US" sz="2000" i="1">
                <a:latin typeface="Times New Roman" panose="02020603050405020304" pitchFamily="18" charset="0"/>
                <a:cs typeface="Times New Roman" panose="02020603050405020304" pitchFamily="18" charset="0"/>
              </a:rPr>
              <a:t>Scans through 10</a:t>
            </a:r>
            <a:r>
              <a:rPr lang="en-US" altLang="en-US" sz="2000" i="1" baseline="30000">
                <a:latin typeface="Times New Roman" panose="02020603050405020304" pitchFamily="18" charset="0"/>
                <a:cs typeface="Times New Roman" panose="02020603050405020304" pitchFamily="18" charset="0"/>
              </a:rPr>
              <a:t>10</a:t>
            </a:r>
            <a:r>
              <a:rPr lang="en-US" altLang="en-US" sz="2000" i="1">
                <a:latin typeface="Times New Roman" panose="02020603050405020304" pitchFamily="18" charset="0"/>
                <a:cs typeface="Times New Roman" panose="02020603050405020304" pitchFamily="18" charset="0"/>
              </a:rPr>
              <a:t> 100-byte records (distributed over 1000  input file by GFS), </a:t>
            </a:r>
            <a:r>
              <a:rPr lang="en-US" altLang="en-US" sz="2000">
                <a:latin typeface="Times New Roman" panose="02020603050405020304" pitchFamily="18" charset="0"/>
                <a:cs typeface="Times New Roman" panose="02020603050405020304" pitchFamily="18" charset="0"/>
              </a:rPr>
              <a:t>searching for a relatively rare three-character pattern (the pattern occurs in 92,337 records). The input is split into approximately 64MB pieces (M = 15000), and the entire output is placed in one file (R = 1). The entire computation took approximately 150 seconds from start to finish including 60 seconds to start the job.</a:t>
            </a:r>
          </a:p>
          <a:p>
            <a:pPr eaLnBrk="1" hangingPunct="1"/>
            <a:r>
              <a:rPr lang="en-US" altLang="en-US" sz="2000">
                <a:latin typeface="Times New Roman" panose="02020603050405020304" pitchFamily="18" charset="0"/>
                <a:cs typeface="Times New Roman" panose="02020603050405020304" pitchFamily="18" charset="0"/>
              </a:rPr>
              <a:t>Sort: </a:t>
            </a:r>
            <a:r>
              <a:rPr lang="en-US" altLang="en-US" sz="2000" i="1">
                <a:latin typeface="Times New Roman" panose="02020603050405020304" pitchFamily="18" charset="0"/>
                <a:cs typeface="Times New Roman" panose="02020603050405020304" pitchFamily="18" charset="0"/>
              </a:rPr>
              <a:t>Sorts 10 </a:t>
            </a:r>
            <a:r>
              <a:rPr lang="en-US" altLang="en-US" sz="2000" i="1" baseline="30000">
                <a:latin typeface="Times New Roman" panose="02020603050405020304" pitchFamily="18" charset="0"/>
                <a:cs typeface="Times New Roman" panose="02020603050405020304" pitchFamily="18" charset="0"/>
              </a:rPr>
              <a:t>10</a:t>
            </a:r>
            <a:r>
              <a:rPr lang="en-US" altLang="en-US" sz="2000" i="1">
                <a:latin typeface="Times New Roman" panose="02020603050405020304" pitchFamily="18" charset="0"/>
                <a:cs typeface="Times New Roman" panose="02020603050405020304" pitchFamily="18" charset="0"/>
              </a:rPr>
              <a:t>  100-byte records (approximately </a:t>
            </a:r>
            <a:r>
              <a:rPr lang="en-US" altLang="en-US" sz="2000">
                <a:latin typeface="Times New Roman" panose="02020603050405020304" pitchFamily="18" charset="0"/>
                <a:cs typeface="Times New Roman" panose="02020603050405020304" pitchFamily="18" charset="0"/>
              </a:rPr>
              <a:t>1 terabyte of data). As before, the input data is split into 64MB pieces (M = 15000) and R = 4000. Including startup overhead, the entire computation took 891 seconds.</a:t>
            </a:r>
          </a:p>
        </p:txBody>
      </p:sp>
      <p:sp>
        <p:nvSpPr>
          <p:cNvPr id="33796" name="Slide Number Placeholder 3">
            <a:extLst>
              <a:ext uri="{FF2B5EF4-FFF2-40B4-BE49-F238E27FC236}">
                <a16:creationId xmlns:a16="http://schemas.microsoft.com/office/drawing/2014/main" id="{65CDA7C7-0BE6-4918-BF9B-50395E638DF6}"/>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486365E-27B5-4166-AD56-A01245CC404F}" type="slidenum">
              <a:rPr lang="en-US" altLang="en-US" sz="1200">
                <a:solidFill>
                  <a:srgbClr val="898989"/>
                </a:solidFill>
              </a:rPr>
              <a:pPr>
                <a:spcBef>
                  <a:spcPct val="0"/>
                </a:spcBef>
                <a:buFontTx/>
                <a:buNone/>
              </a:pPr>
              <a:t>16</a:t>
            </a:fld>
            <a:endParaRPr lang="en-US" altLang="en-US" sz="1200">
              <a:solidFill>
                <a:srgbClr val="898989"/>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EE51FDE0-C084-46F6-B197-E90D0BB6C35A}"/>
              </a:ext>
            </a:extLst>
          </p:cNvPr>
          <p:cNvSpPr>
            <a:spLocks noGrp="1"/>
          </p:cNvSpPr>
          <p:nvPr>
            <p:ph type="title"/>
          </p:nvPr>
        </p:nvSpPr>
        <p:spPr/>
        <p:txBody>
          <a:bodyPr/>
          <a:lstStyle/>
          <a:p>
            <a:pPr eaLnBrk="1" hangingPunct="1"/>
            <a:r>
              <a:rPr lang="en-US" altLang="en-US"/>
              <a:t>Execution overview</a:t>
            </a:r>
          </a:p>
        </p:txBody>
      </p:sp>
      <p:sp>
        <p:nvSpPr>
          <p:cNvPr id="35843" name="Content Placeholder 2">
            <a:extLst>
              <a:ext uri="{FF2B5EF4-FFF2-40B4-BE49-F238E27FC236}">
                <a16:creationId xmlns:a16="http://schemas.microsoft.com/office/drawing/2014/main" id="{DA0600EC-1D37-45AC-A342-AB4675EAE866}"/>
              </a:ext>
            </a:extLst>
          </p:cNvPr>
          <p:cNvSpPr>
            <a:spLocks noGrp="1"/>
          </p:cNvSpPr>
          <p:nvPr>
            <p:ph idx="1"/>
          </p:nvPr>
        </p:nvSpPr>
        <p:spPr>
          <a:xfrm>
            <a:off x="457200" y="1295400"/>
            <a:ext cx="8229600" cy="4830763"/>
          </a:xfrm>
        </p:spPr>
        <p:txBody>
          <a:bodyPr/>
          <a:lstStyle/>
          <a:p>
            <a:pPr eaLnBrk="1" hangingPunct="1">
              <a:buFont typeface="Arial" panose="020B0604020202020204" pitchFamily="34" charset="0"/>
              <a:buNone/>
            </a:pPr>
            <a:r>
              <a:rPr lang="en-US" altLang="en-US" sz="2400"/>
              <a:t>1. </a:t>
            </a:r>
            <a:r>
              <a:rPr lang="en-US" altLang="en-US" sz="2000">
                <a:latin typeface="Times New Roman" panose="02020603050405020304" pitchFamily="18" charset="0"/>
                <a:cs typeface="Times New Roman" panose="02020603050405020304" pitchFamily="18" charset="0"/>
              </a:rPr>
              <a:t>The MapReduce library in the user program first splits input files into M pieces of typically 16 MB to 64 MB/piece. It then starts up many copies of the program on a cluster of machines.</a:t>
            </a:r>
          </a:p>
          <a:p>
            <a:pPr eaLnBrk="1" hangingPunct="1">
              <a:buFont typeface="Arial" panose="020B0604020202020204" pitchFamily="34" charset="0"/>
              <a:buNone/>
            </a:pPr>
            <a:r>
              <a:rPr lang="en-US" altLang="en-US" sz="2000">
                <a:latin typeface="Times New Roman" panose="02020603050405020304" pitchFamily="18" charset="0"/>
                <a:cs typeface="Times New Roman" panose="02020603050405020304" pitchFamily="18" charset="0"/>
              </a:rPr>
              <a:t>2. One of the copies of the program is the master. The rest are workers that are assigned work by the master. There are M map tasks and R reduce tasks to assign. The master picks idle workers and assigns each one a map task or a reduce task.</a:t>
            </a:r>
          </a:p>
          <a:p>
            <a:pPr eaLnBrk="1" hangingPunct="1">
              <a:buFont typeface="Arial" panose="020B0604020202020204" pitchFamily="34" charset="0"/>
              <a:buNone/>
            </a:pPr>
            <a:r>
              <a:rPr lang="en-US" altLang="en-US" sz="2000">
                <a:latin typeface="Times New Roman" panose="02020603050405020304" pitchFamily="18" charset="0"/>
                <a:cs typeface="Times New Roman" panose="02020603050405020304" pitchFamily="18" charset="0"/>
              </a:rPr>
              <a:t>3. A worker who is assigned a map task reads the contents of the assigned input split. It parses key/value pairs out of the input data and passes each pair to the user-defined Map function</a:t>
            </a:r>
            <a:r>
              <a:rPr lang="en-US" altLang="en-US" sz="2000" i="1">
                <a:latin typeface="Times New Roman" panose="02020603050405020304" pitchFamily="18" charset="0"/>
                <a:cs typeface="Times New Roman" panose="02020603050405020304" pitchFamily="18" charset="0"/>
              </a:rPr>
              <a:t>. </a:t>
            </a:r>
            <a:r>
              <a:rPr lang="en-US" altLang="en-US" sz="2000">
                <a:latin typeface="Times New Roman" panose="02020603050405020304" pitchFamily="18" charset="0"/>
                <a:cs typeface="Times New Roman" panose="02020603050405020304" pitchFamily="18" charset="0"/>
              </a:rPr>
              <a:t>The intermediate</a:t>
            </a:r>
            <a:r>
              <a:rPr lang="en-US" altLang="en-US" sz="2000" i="1">
                <a:latin typeface="Times New Roman" panose="02020603050405020304" pitchFamily="18" charset="0"/>
                <a:cs typeface="Times New Roman" panose="02020603050405020304" pitchFamily="18" charset="0"/>
              </a:rPr>
              <a:t> </a:t>
            </a:r>
            <a:r>
              <a:rPr lang="en-US" altLang="en-US" sz="2000">
                <a:latin typeface="Times New Roman" panose="02020603050405020304" pitchFamily="18" charset="0"/>
                <a:cs typeface="Times New Roman" panose="02020603050405020304" pitchFamily="18" charset="0"/>
              </a:rPr>
              <a:t>key/value pairs produced by the Map function are buffered in memory.</a:t>
            </a:r>
          </a:p>
          <a:p>
            <a:pPr eaLnBrk="1" hangingPunct="1">
              <a:buFont typeface="Arial" panose="020B0604020202020204" pitchFamily="34" charset="0"/>
              <a:buNone/>
            </a:pPr>
            <a:r>
              <a:rPr lang="en-US" altLang="en-US" sz="2000">
                <a:latin typeface="Times New Roman" panose="02020603050405020304" pitchFamily="18" charset="0"/>
                <a:cs typeface="Times New Roman" panose="02020603050405020304" pitchFamily="18" charset="0"/>
              </a:rPr>
              <a:t>4. The locations of these buffered pairs on the local disk are passed back to the master, who forwards these locations to the reduce workers.</a:t>
            </a:r>
          </a:p>
        </p:txBody>
      </p:sp>
      <p:sp>
        <p:nvSpPr>
          <p:cNvPr id="35844" name="Slide Number Placeholder 3">
            <a:extLst>
              <a:ext uri="{FF2B5EF4-FFF2-40B4-BE49-F238E27FC236}">
                <a16:creationId xmlns:a16="http://schemas.microsoft.com/office/drawing/2014/main" id="{B51F3C49-41B2-4B8A-B872-7A4FEAB3349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7B0B93D-21C2-44E8-B962-E80006298A50}" type="slidenum">
              <a:rPr lang="en-US" altLang="en-US" sz="1200">
                <a:solidFill>
                  <a:srgbClr val="898989"/>
                </a:solidFill>
              </a:rPr>
              <a:pPr>
                <a:spcBef>
                  <a:spcPct val="0"/>
                </a:spcBef>
                <a:buFontTx/>
                <a:buNone/>
              </a:pPr>
              <a:t>17</a:t>
            </a:fld>
            <a:endParaRPr lang="en-US" altLang="en-US" sz="1200">
              <a:solidFill>
                <a:srgbClr val="898989"/>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EDF114EF-EB0D-47AE-8AC2-4ED749DB9528}"/>
              </a:ext>
            </a:extLst>
          </p:cNvPr>
          <p:cNvSpPr>
            <a:spLocks noGrp="1"/>
          </p:cNvSpPr>
          <p:nvPr>
            <p:ph type="title"/>
          </p:nvPr>
        </p:nvSpPr>
        <p:spPr/>
        <p:txBody>
          <a:bodyPr/>
          <a:lstStyle/>
          <a:p>
            <a:pPr eaLnBrk="1" hangingPunct="1"/>
            <a:r>
              <a:rPr lang="en-US" altLang="en-US"/>
              <a:t>Execution overview (cont.)</a:t>
            </a:r>
          </a:p>
        </p:txBody>
      </p:sp>
      <p:sp>
        <p:nvSpPr>
          <p:cNvPr id="37891" name="Content Placeholder 2">
            <a:extLst>
              <a:ext uri="{FF2B5EF4-FFF2-40B4-BE49-F238E27FC236}">
                <a16:creationId xmlns:a16="http://schemas.microsoft.com/office/drawing/2014/main" id="{5944C892-3EFC-4DE7-946F-D3FEE0AED851}"/>
              </a:ext>
            </a:extLst>
          </p:cNvPr>
          <p:cNvSpPr>
            <a:spLocks noGrp="1"/>
          </p:cNvSpPr>
          <p:nvPr>
            <p:ph idx="1"/>
          </p:nvPr>
        </p:nvSpPr>
        <p:spPr/>
        <p:txBody>
          <a:bodyPr/>
          <a:lstStyle/>
          <a:p>
            <a:pPr eaLnBrk="1" hangingPunct="1">
              <a:buFont typeface="Arial" panose="020B0604020202020204" pitchFamily="34" charset="0"/>
              <a:buNone/>
            </a:pPr>
            <a:r>
              <a:rPr lang="en-US" altLang="en-US" sz="2000">
                <a:latin typeface="Times New Roman" panose="02020603050405020304" pitchFamily="18" charset="0"/>
                <a:cs typeface="Times New Roman" panose="02020603050405020304" pitchFamily="18" charset="0"/>
              </a:rPr>
              <a:t>5. When a reduce worker is notified by the master about these locations, it uses RPC remote procedure calls to read the buffered data from the local disks of the map workers. When a reduce worker has read all intermediate data, it sorts it by the intermediate keys so that all occurrences of the same key are grouped together. </a:t>
            </a:r>
          </a:p>
          <a:p>
            <a:pPr eaLnBrk="1" hangingPunct="1">
              <a:buFont typeface="Arial" panose="020B0604020202020204" pitchFamily="34" charset="0"/>
              <a:buNone/>
            </a:pPr>
            <a:r>
              <a:rPr lang="en-US" altLang="en-US" sz="2000">
                <a:latin typeface="Times New Roman" panose="02020603050405020304" pitchFamily="18" charset="0"/>
                <a:cs typeface="Times New Roman" panose="02020603050405020304" pitchFamily="18" charset="0"/>
              </a:rPr>
              <a:t>6. The reduce worker iterates over the sorted intermediate data and for each </a:t>
            </a:r>
            <a:r>
              <a:rPr lang="en-US" altLang="en-US" sz="2000" b="1">
                <a:latin typeface="Times New Roman" panose="02020603050405020304" pitchFamily="18" charset="0"/>
                <a:cs typeface="Times New Roman" panose="02020603050405020304" pitchFamily="18" charset="0"/>
              </a:rPr>
              <a:t>unique intermediate key </a:t>
            </a:r>
            <a:r>
              <a:rPr lang="en-US" altLang="en-US" sz="2000">
                <a:latin typeface="Times New Roman" panose="02020603050405020304" pitchFamily="18" charset="0"/>
                <a:cs typeface="Times New Roman" panose="02020603050405020304" pitchFamily="18" charset="0"/>
              </a:rPr>
              <a:t>encountered, it passes the key and the corresponding set of intermediate values to the user's </a:t>
            </a:r>
            <a:r>
              <a:rPr lang="en-US" altLang="en-US" sz="2000" i="1">
                <a:latin typeface="Times New Roman" panose="02020603050405020304" pitchFamily="18" charset="0"/>
                <a:cs typeface="Times New Roman" panose="02020603050405020304" pitchFamily="18" charset="0"/>
              </a:rPr>
              <a:t>Reduce function. </a:t>
            </a:r>
            <a:r>
              <a:rPr lang="en-US" altLang="en-US" sz="2000">
                <a:latin typeface="Times New Roman" panose="02020603050405020304" pitchFamily="18" charset="0"/>
                <a:cs typeface="Times New Roman" panose="02020603050405020304" pitchFamily="18" charset="0"/>
              </a:rPr>
              <a:t>The output of the </a:t>
            </a:r>
            <a:r>
              <a:rPr lang="en-US" altLang="en-US" sz="2000" i="1">
                <a:latin typeface="Times New Roman" panose="02020603050405020304" pitchFamily="18" charset="0"/>
                <a:cs typeface="Times New Roman" panose="02020603050405020304" pitchFamily="18" charset="0"/>
              </a:rPr>
              <a:t>Reduce function is appended </a:t>
            </a:r>
            <a:r>
              <a:rPr lang="en-US" altLang="en-US" sz="2000">
                <a:latin typeface="Times New Roman" panose="02020603050405020304" pitchFamily="18" charset="0"/>
                <a:cs typeface="Times New Roman" panose="02020603050405020304" pitchFamily="18" charset="0"/>
              </a:rPr>
              <a:t>to a final output file for this reduce partition.</a:t>
            </a:r>
          </a:p>
          <a:p>
            <a:pPr eaLnBrk="1" hangingPunct="1">
              <a:buFont typeface="Arial" panose="020B0604020202020204" pitchFamily="34" charset="0"/>
              <a:buNone/>
            </a:pPr>
            <a:r>
              <a:rPr lang="en-US" altLang="en-US" sz="2000">
                <a:latin typeface="Times New Roman" panose="02020603050405020304" pitchFamily="18" charset="0"/>
                <a:cs typeface="Times New Roman" panose="02020603050405020304" pitchFamily="18" charset="0"/>
              </a:rPr>
              <a:t>7. When all map tasks and reduce tasks have been completed, the master wakes up the user program---the MapReduce call in the user program returns back to the user code. The output of the mapreduce execution is available in the R output files (one per reduce task).</a:t>
            </a:r>
          </a:p>
        </p:txBody>
      </p:sp>
      <p:sp>
        <p:nvSpPr>
          <p:cNvPr id="37892" name="Slide Number Placeholder 3">
            <a:extLst>
              <a:ext uri="{FF2B5EF4-FFF2-40B4-BE49-F238E27FC236}">
                <a16:creationId xmlns:a16="http://schemas.microsoft.com/office/drawing/2014/main" id="{3929CD45-7212-4519-85C3-4449E61B2C46}"/>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41FF6D5-2CCC-4500-B8C6-39C113228FF3}" type="slidenum">
              <a:rPr lang="en-US" altLang="en-US" sz="1200">
                <a:solidFill>
                  <a:srgbClr val="898989"/>
                </a:solidFill>
              </a:rPr>
              <a:pPr>
                <a:spcBef>
                  <a:spcPct val="0"/>
                </a:spcBef>
                <a:buFontTx/>
                <a:buNone/>
              </a:pPr>
              <a:t>18</a:t>
            </a:fld>
            <a:endParaRPr lang="en-US" altLang="en-US" sz="1200">
              <a:solidFill>
                <a:srgbClr val="898989"/>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B734082D-FFE9-4783-A167-34BEEB716D84}"/>
              </a:ext>
            </a:extLst>
          </p:cNvPr>
          <p:cNvSpPr>
            <a:spLocks noGrp="1"/>
          </p:cNvSpPr>
          <p:nvPr>
            <p:ph type="title"/>
          </p:nvPr>
        </p:nvSpPr>
        <p:spPr/>
        <p:txBody>
          <a:bodyPr/>
          <a:lstStyle/>
          <a:p>
            <a:r>
              <a:rPr lang="en-US" altLang="en-US"/>
              <a:t>Using Hadoop</a:t>
            </a:r>
          </a:p>
        </p:txBody>
      </p:sp>
      <p:sp>
        <p:nvSpPr>
          <p:cNvPr id="3" name="Content Placeholder 2">
            <a:extLst>
              <a:ext uri="{FF2B5EF4-FFF2-40B4-BE49-F238E27FC236}">
                <a16:creationId xmlns:a16="http://schemas.microsoft.com/office/drawing/2014/main" id="{41D398D6-96F7-49C2-8599-C522AB8C375D}"/>
              </a:ext>
            </a:extLst>
          </p:cNvPr>
          <p:cNvSpPr>
            <a:spLocks noGrp="1"/>
          </p:cNvSpPr>
          <p:nvPr>
            <p:ph idx="1"/>
          </p:nvPr>
        </p:nvSpPr>
        <p:spPr/>
        <p:txBody>
          <a:bodyPr/>
          <a:lstStyle/>
          <a:p>
            <a:pPr>
              <a:buFont typeface="Arial" charset="0"/>
              <a:buChar char="•"/>
              <a:defRPr/>
            </a:pPr>
            <a:r>
              <a:rPr lang="en-US" dirty="0"/>
              <a:t>Using HDFS</a:t>
            </a:r>
          </a:p>
          <a:p>
            <a:pPr>
              <a:buFont typeface="Arial" charset="0"/>
              <a:buChar char="•"/>
              <a:defRPr/>
            </a:pPr>
            <a:r>
              <a:rPr lang="en-US" dirty="0"/>
              <a:t>Development</a:t>
            </a:r>
          </a:p>
          <a:p>
            <a:pPr>
              <a:buFont typeface="Arial" charset="0"/>
              <a:buChar char="•"/>
              <a:defRPr/>
            </a:pPr>
            <a:r>
              <a:rPr lang="en-US" dirty="0"/>
              <a:t>Compiling and Running</a:t>
            </a:r>
          </a:p>
          <a:p>
            <a:pPr marL="0" indent="0">
              <a:buFont typeface="Arial" charset="0"/>
              <a:buNone/>
              <a:defRPr/>
            </a:pPr>
            <a:endParaRPr lang="en-US" dirty="0"/>
          </a:p>
        </p:txBody>
      </p:sp>
      <p:sp>
        <p:nvSpPr>
          <p:cNvPr id="39940" name="Slide Number Placeholder 4">
            <a:extLst>
              <a:ext uri="{FF2B5EF4-FFF2-40B4-BE49-F238E27FC236}">
                <a16:creationId xmlns:a16="http://schemas.microsoft.com/office/drawing/2014/main" id="{8271DB00-1925-4D7E-95F0-99749381DBE5}"/>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671613A-8B0D-4B26-A94F-29769B899ACE}" type="slidenum">
              <a:rPr lang="en-US" altLang="en-US" sz="1200">
                <a:solidFill>
                  <a:srgbClr val="898989"/>
                </a:solidFill>
              </a:rPr>
              <a:pPr>
                <a:spcBef>
                  <a:spcPct val="0"/>
                </a:spcBef>
                <a:buFontTx/>
                <a:buNone/>
              </a:pPr>
              <a:t>19</a:t>
            </a:fld>
            <a:endParaRPr lang="en-US" altLang="en-US" sz="1200">
              <a:solidFill>
                <a:srgbClr val="89898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F9384284-8168-45AD-91DB-36BB416EFF32}"/>
              </a:ext>
            </a:extLst>
          </p:cNvPr>
          <p:cNvSpPr>
            <a:spLocks noGrp="1"/>
          </p:cNvSpPr>
          <p:nvPr>
            <p:ph type="title"/>
          </p:nvPr>
        </p:nvSpPr>
        <p:spPr>
          <a:xfrm>
            <a:off x="457200" y="274638"/>
            <a:ext cx="8229600" cy="944562"/>
          </a:xfrm>
        </p:spPr>
        <p:txBody>
          <a:bodyPr/>
          <a:lstStyle/>
          <a:p>
            <a:pPr eaLnBrk="1" hangingPunct="1"/>
            <a:r>
              <a:rPr lang="en-US" altLang="en-US" sz="3200"/>
              <a:t>What does it do?</a:t>
            </a:r>
          </a:p>
        </p:txBody>
      </p:sp>
      <p:sp>
        <p:nvSpPr>
          <p:cNvPr id="5123" name="Content Placeholder 2">
            <a:extLst>
              <a:ext uri="{FF2B5EF4-FFF2-40B4-BE49-F238E27FC236}">
                <a16:creationId xmlns:a16="http://schemas.microsoft.com/office/drawing/2014/main" id="{68C398E8-2812-4A93-B2EE-BDBF8C4160F3}"/>
              </a:ext>
            </a:extLst>
          </p:cNvPr>
          <p:cNvSpPr>
            <a:spLocks noGrp="1"/>
          </p:cNvSpPr>
          <p:nvPr>
            <p:ph idx="1"/>
          </p:nvPr>
        </p:nvSpPr>
        <p:spPr>
          <a:xfrm>
            <a:off x="457200" y="1295400"/>
            <a:ext cx="8229600" cy="4830763"/>
          </a:xfrm>
        </p:spPr>
        <p:txBody>
          <a:bodyPr/>
          <a:lstStyle/>
          <a:p>
            <a:pPr eaLnBrk="1" hangingPunct="1"/>
            <a:r>
              <a:rPr lang="en-US" altLang="en-US" sz="2000"/>
              <a:t>Hadoop implements Google’s MapReduce, using HDFS</a:t>
            </a:r>
          </a:p>
          <a:p>
            <a:pPr eaLnBrk="1" hangingPunct="1"/>
            <a:r>
              <a:rPr lang="en-US" altLang="en-US" sz="2000"/>
              <a:t>MapReduce divides applications into many small blocks of work. </a:t>
            </a:r>
          </a:p>
          <a:p>
            <a:pPr eaLnBrk="1" hangingPunct="1"/>
            <a:r>
              <a:rPr lang="en-US" altLang="en-US" sz="2000"/>
              <a:t>HDFS creates multiple replicas of data blocks for reliability, placing them on compute nodes around the cluster. </a:t>
            </a:r>
          </a:p>
          <a:p>
            <a:pPr eaLnBrk="1" hangingPunct="1"/>
            <a:r>
              <a:rPr lang="en-US" altLang="en-US" sz="2000"/>
              <a:t>MapReduce can then process the data where it is located. </a:t>
            </a:r>
          </a:p>
          <a:p>
            <a:pPr eaLnBrk="1" hangingPunct="1"/>
            <a:r>
              <a:rPr lang="en-US" altLang="en-US" sz="2000"/>
              <a:t>Hadoop ‘s target is to run on clusters of the order of 10,000-nodes.</a:t>
            </a:r>
          </a:p>
          <a:p>
            <a:pPr eaLnBrk="1" hangingPunct="1">
              <a:buFont typeface="Arial" panose="020B0604020202020204" pitchFamily="34" charset="0"/>
              <a:buNone/>
            </a:pPr>
            <a:endParaRPr lang="en-US" altLang="en-US" sz="2000"/>
          </a:p>
        </p:txBody>
      </p:sp>
      <p:pic>
        <p:nvPicPr>
          <p:cNvPr id="5124" name="Picture 3" descr="architecture">
            <a:extLst>
              <a:ext uri="{FF2B5EF4-FFF2-40B4-BE49-F238E27FC236}">
                <a16:creationId xmlns:a16="http://schemas.microsoft.com/office/drawing/2014/main" id="{8FC1C2DD-F288-48A6-BD7A-B699D56BFD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4038600"/>
            <a:ext cx="43434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Slide Number Placeholder 4">
            <a:extLst>
              <a:ext uri="{FF2B5EF4-FFF2-40B4-BE49-F238E27FC236}">
                <a16:creationId xmlns:a16="http://schemas.microsoft.com/office/drawing/2014/main" id="{D5ABABB8-ADB8-4F61-AD68-0434967565CD}"/>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7C2704D-C5A9-4657-AF02-9DCF6B1310BC}" type="slidenum">
              <a:rPr lang="en-US" altLang="en-US" sz="1200">
                <a:solidFill>
                  <a:srgbClr val="898989"/>
                </a:solidFill>
              </a:rPr>
              <a:pPr>
                <a:spcBef>
                  <a:spcPct val="0"/>
                </a:spcBef>
                <a:buFontTx/>
                <a:buNone/>
              </a:pPr>
              <a:t>2</a:t>
            </a:fld>
            <a:endParaRPr lang="en-US" altLang="en-US" sz="1200">
              <a:solidFill>
                <a:srgbClr val="89898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328D11D7-E0CF-4984-AC3D-18002EE24265}"/>
              </a:ext>
            </a:extLst>
          </p:cNvPr>
          <p:cNvSpPr>
            <a:spLocks noGrp="1"/>
          </p:cNvSpPr>
          <p:nvPr>
            <p:ph type="title"/>
          </p:nvPr>
        </p:nvSpPr>
        <p:spPr/>
        <p:txBody>
          <a:bodyPr/>
          <a:lstStyle/>
          <a:p>
            <a:r>
              <a:rPr lang="en-US" altLang="en-US"/>
              <a:t>Using HDFS (1/2)</a:t>
            </a:r>
          </a:p>
        </p:txBody>
      </p:sp>
      <p:sp>
        <p:nvSpPr>
          <p:cNvPr id="40963" name="Rectangle 3">
            <a:extLst>
              <a:ext uri="{FF2B5EF4-FFF2-40B4-BE49-F238E27FC236}">
                <a16:creationId xmlns:a16="http://schemas.microsoft.com/office/drawing/2014/main" id="{2148D360-5BD2-48CC-90B4-888EBFC36DDB}"/>
              </a:ext>
            </a:extLst>
          </p:cNvPr>
          <p:cNvSpPr>
            <a:spLocks noGrp="1"/>
          </p:cNvSpPr>
          <p:nvPr>
            <p:ph type="body" idx="1"/>
          </p:nvPr>
        </p:nvSpPr>
        <p:spPr/>
        <p:txBody>
          <a:bodyPr/>
          <a:lstStyle/>
          <a:p>
            <a:pPr>
              <a:lnSpc>
                <a:spcPct val="80000"/>
              </a:lnSpc>
            </a:pPr>
            <a:r>
              <a:rPr lang="en-US" altLang="en-US" sz="1800"/>
              <a:t>hadoop dfs</a:t>
            </a:r>
          </a:p>
          <a:p>
            <a:pPr lvl="1">
              <a:lnSpc>
                <a:spcPct val="80000"/>
              </a:lnSpc>
            </a:pPr>
            <a:r>
              <a:rPr lang="en-US" altLang="en-US" sz="1600"/>
              <a:t>           [-ls &lt;path&gt;]</a:t>
            </a:r>
          </a:p>
          <a:p>
            <a:pPr lvl="1">
              <a:lnSpc>
                <a:spcPct val="80000"/>
              </a:lnSpc>
            </a:pPr>
            <a:r>
              <a:rPr lang="en-US" altLang="en-US" sz="1600"/>
              <a:t>           [-du &lt;path&gt;]</a:t>
            </a:r>
          </a:p>
          <a:p>
            <a:pPr lvl="1">
              <a:lnSpc>
                <a:spcPct val="80000"/>
              </a:lnSpc>
            </a:pPr>
            <a:r>
              <a:rPr lang="en-US" altLang="en-US" sz="1600"/>
              <a:t>           [-cp &lt;src&gt; &lt;dst&gt;]</a:t>
            </a:r>
          </a:p>
          <a:p>
            <a:pPr lvl="1">
              <a:lnSpc>
                <a:spcPct val="80000"/>
              </a:lnSpc>
            </a:pPr>
            <a:r>
              <a:rPr lang="en-US" altLang="en-US" sz="1600"/>
              <a:t>           [-rm &lt;path&gt;]</a:t>
            </a:r>
          </a:p>
          <a:p>
            <a:pPr lvl="1">
              <a:lnSpc>
                <a:spcPct val="80000"/>
              </a:lnSpc>
            </a:pPr>
            <a:r>
              <a:rPr lang="en-US" altLang="en-US" sz="1600"/>
              <a:t>           [-put &lt;localsrc&gt; &lt;dst&gt;]</a:t>
            </a:r>
          </a:p>
          <a:p>
            <a:pPr lvl="1">
              <a:lnSpc>
                <a:spcPct val="80000"/>
              </a:lnSpc>
            </a:pPr>
            <a:r>
              <a:rPr lang="en-US" altLang="en-US" sz="1600"/>
              <a:t>           [-copyFromLocal &lt;localsrc&gt; &lt;dst&gt;]</a:t>
            </a:r>
          </a:p>
          <a:p>
            <a:pPr lvl="1">
              <a:lnSpc>
                <a:spcPct val="80000"/>
              </a:lnSpc>
            </a:pPr>
            <a:r>
              <a:rPr lang="en-US" altLang="en-US" sz="1600"/>
              <a:t>           [-moveFromLocal &lt;localsrc&gt; &lt;dst&gt;]</a:t>
            </a:r>
          </a:p>
          <a:p>
            <a:pPr lvl="1">
              <a:lnSpc>
                <a:spcPct val="80000"/>
              </a:lnSpc>
            </a:pPr>
            <a:r>
              <a:rPr lang="en-US" altLang="en-US" sz="1600"/>
              <a:t>           [-get [-crc] &lt;src&gt; &lt;localdst&gt;]</a:t>
            </a:r>
          </a:p>
          <a:p>
            <a:pPr lvl="1">
              <a:lnSpc>
                <a:spcPct val="80000"/>
              </a:lnSpc>
            </a:pPr>
            <a:r>
              <a:rPr lang="en-US" altLang="en-US" sz="1600"/>
              <a:t>           [-cat &lt;src&gt;]</a:t>
            </a:r>
          </a:p>
          <a:p>
            <a:pPr lvl="1">
              <a:lnSpc>
                <a:spcPct val="80000"/>
              </a:lnSpc>
            </a:pPr>
            <a:r>
              <a:rPr lang="en-US" altLang="en-US" sz="1600"/>
              <a:t>           [-copyToLocal [-crc] &lt;src&gt; &lt;localdst&gt;]</a:t>
            </a:r>
          </a:p>
          <a:p>
            <a:pPr lvl="1">
              <a:lnSpc>
                <a:spcPct val="80000"/>
              </a:lnSpc>
            </a:pPr>
            <a:r>
              <a:rPr lang="en-US" altLang="en-US" sz="1600"/>
              <a:t>           [-moveToLocal [-crc] &lt;src&gt; &lt;localdst&gt;]</a:t>
            </a:r>
          </a:p>
          <a:p>
            <a:pPr lvl="1">
              <a:lnSpc>
                <a:spcPct val="80000"/>
              </a:lnSpc>
            </a:pPr>
            <a:r>
              <a:rPr lang="en-US" altLang="en-US" sz="1600"/>
              <a:t>           [-mkdir &lt;path&gt;]</a:t>
            </a:r>
          </a:p>
          <a:p>
            <a:pPr lvl="1">
              <a:lnSpc>
                <a:spcPct val="80000"/>
              </a:lnSpc>
            </a:pPr>
            <a:r>
              <a:rPr lang="en-US" altLang="en-US" sz="1600"/>
              <a:t>           [-touchz &lt;path&gt;]</a:t>
            </a:r>
          </a:p>
          <a:p>
            <a:pPr lvl="1">
              <a:lnSpc>
                <a:spcPct val="80000"/>
              </a:lnSpc>
            </a:pPr>
            <a:r>
              <a:rPr lang="en-US" altLang="en-US" sz="1600"/>
              <a:t>           [-test -[ezd] &lt;path&gt;]</a:t>
            </a:r>
          </a:p>
          <a:p>
            <a:pPr lvl="1">
              <a:lnSpc>
                <a:spcPct val="80000"/>
              </a:lnSpc>
            </a:pPr>
            <a:r>
              <a:rPr lang="en-US" altLang="en-US" sz="1600"/>
              <a:t>           [-stat [format] &lt;path&gt;]</a:t>
            </a:r>
          </a:p>
          <a:p>
            <a:pPr lvl="1">
              <a:lnSpc>
                <a:spcPct val="80000"/>
              </a:lnSpc>
            </a:pPr>
            <a:r>
              <a:rPr lang="en-US" altLang="en-US" sz="1600"/>
              <a:t>           [-help [cmd]]</a:t>
            </a:r>
          </a:p>
        </p:txBody>
      </p:sp>
      <p:sp>
        <p:nvSpPr>
          <p:cNvPr id="40964" name="Slide Number Placeholder 1">
            <a:extLst>
              <a:ext uri="{FF2B5EF4-FFF2-40B4-BE49-F238E27FC236}">
                <a16:creationId xmlns:a16="http://schemas.microsoft.com/office/drawing/2014/main" id="{2C352C30-35D6-4DF0-B560-80E64FB2E9AD}"/>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65E2641-E7F2-442F-AA70-C472CB3B883B}" type="slidenum">
              <a:rPr lang="en-US" altLang="en-US" sz="1200">
                <a:solidFill>
                  <a:srgbClr val="898989"/>
                </a:solidFill>
              </a:rPr>
              <a:pPr>
                <a:spcBef>
                  <a:spcPct val="0"/>
                </a:spcBef>
                <a:buFontTx/>
                <a:buNone/>
              </a:pPr>
              <a:t>20</a:t>
            </a:fld>
            <a:endParaRPr lang="en-US" altLang="en-US" sz="1200">
              <a:solidFill>
                <a:srgbClr val="898989"/>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7A2E2568-1DF2-4DD7-B295-08250AC8505D}"/>
              </a:ext>
            </a:extLst>
          </p:cNvPr>
          <p:cNvSpPr>
            <a:spLocks noGrp="1"/>
          </p:cNvSpPr>
          <p:nvPr>
            <p:ph type="title"/>
          </p:nvPr>
        </p:nvSpPr>
        <p:spPr/>
        <p:txBody>
          <a:bodyPr/>
          <a:lstStyle/>
          <a:p>
            <a:r>
              <a:rPr lang="en-US" altLang="en-US"/>
              <a:t>Using HDFS (2/2)</a:t>
            </a:r>
          </a:p>
        </p:txBody>
      </p:sp>
      <p:sp>
        <p:nvSpPr>
          <p:cNvPr id="41987" name="Rectangle 3">
            <a:extLst>
              <a:ext uri="{FF2B5EF4-FFF2-40B4-BE49-F238E27FC236}">
                <a16:creationId xmlns:a16="http://schemas.microsoft.com/office/drawing/2014/main" id="{ECD030DC-710A-4A52-AB58-C50EA96B20C6}"/>
              </a:ext>
            </a:extLst>
          </p:cNvPr>
          <p:cNvSpPr>
            <a:spLocks noGrp="1"/>
          </p:cNvSpPr>
          <p:nvPr>
            <p:ph type="body" idx="1"/>
          </p:nvPr>
        </p:nvSpPr>
        <p:spPr/>
        <p:txBody>
          <a:bodyPr/>
          <a:lstStyle/>
          <a:p>
            <a:r>
              <a:rPr lang="en-US" altLang="en-US" sz="2800"/>
              <a:t>Want to reformat?</a:t>
            </a:r>
          </a:p>
          <a:p>
            <a:endParaRPr lang="en-US" altLang="en-US" sz="2800"/>
          </a:p>
          <a:p>
            <a:r>
              <a:rPr lang="en-US" altLang="en-US" sz="2800"/>
              <a:t>Easy</a:t>
            </a:r>
          </a:p>
          <a:p>
            <a:pPr lvl="1"/>
            <a:r>
              <a:rPr lang="en-US" altLang="en-US" sz="2400"/>
              <a:t>hadoop namenode –format</a:t>
            </a:r>
          </a:p>
          <a:p>
            <a:pPr lvl="1"/>
            <a:r>
              <a:rPr lang="en-US" altLang="en-US" sz="2400"/>
              <a:t>DON’T do that </a:t>
            </a:r>
            <a:r>
              <a:rPr lang="en-US" altLang="en-US" sz="2400">
                <a:sym typeface="Wingdings" panose="05000000000000000000" pitchFamily="2" charset="2"/>
              </a:rPr>
              <a:t></a:t>
            </a:r>
            <a:endParaRPr lang="en-US" altLang="en-US" sz="2400"/>
          </a:p>
          <a:p>
            <a:pPr lvl="1"/>
            <a:endParaRPr lang="en-US" altLang="en-US" sz="2400"/>
          </a:p>
          <a:p>
            <a:r>
              <a:rPr lang="en-US" altLang="en-US" sz="2800"/>
              <a:t>Basically we see most commands look similar </a:t>
            </a:r>
          </a:p>
          <a:p>
            <a:pPr lvl="1"/>
            <a:r>
              <a:rPr lang="en-US" altLang="en-US" sz="2400"/>
              <a:t>hadoop “some command” options</a:t>
            </a:r>
          </a:p>
          <a:p>
            <a:pPr lvl="1"/>
            <a:r>
              <a:rPr lang="en-US" altLang="en-US" sz="2400"/>
              <a:t>If you just type hadoop you get all possible commands (including undocumented ones – hooray)</a:t>
            </a:r>
          </a:p>
        </p:txBody>
      </p:sp>
      <p:sp>
        <p:nvSpPr>
          <p:cNvPr id="41988" name="Slide Number Placeholder 1">
            <a:extLst>
              <a:ext uri="{FF2B5EF4-FFF2-40B4-BE49-F238E27FC236}">
                <a16:creationId xmlns:a16="http://schemas.microsoft.com/office/drawing/2014/main" id="{D7296D12-7344-40AB-A15A-9A213729C5D5}"/>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8F5B22E-8DF4-41CD-967C-4EBF7E75B8E8}" type="slidenum">
              <a:rPr lang="en-US" altLang="en-US" sz="1200">
                <a:solidFill>
                  <a:srgbClr val="898989"/>
                </a:solidFill>
              </a:rPr>
              <a:pPr>
                <a:spcBef>
                  <a:spcPct val="0"/>
                </a:spcBef>
                <a:buFontTx/>
                <a:buNone/>
              </a:pPr>
              <a:t>21</a:t>
            </a:fld>
            <a:endParaRPr lang="en-US" altLang="en-US" sz="1200">
              <a:solidFill>
                <a:srgbClr val="898989"/>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7D54535C-B621-4F04-824B-12E968FAC3ED}"/>
              </a:ext>
            </a:extLst>
          </p:cNvPr>
          <p:cNvSpPr>
            <a:spLocks noGrp="1"/>
          </p:cNvSpPr>
          <p:nvPr>
            <p:ph type="title"/>
          </p:nvPr>
        </p:nvSpPr>
        <p:spPr>
          <a:xfrm>
            <a:off x="457200" y="304800"/>
            <a:ext cx="8229600" cy="1143000"/>
          </a:xfrm>
        </p:spPr>
        <p:txBody>
          <a:bodyPr/>
          <a:lstStyle/>
          <a:p>
            <a:r>
              <a:rPr lang="en-US" altLang="en-US"/>
              <a:t>Development</a:t>
            </a:r>
          </a:p>
        </p:txBody>
      </p:sp>
      <p:sp>
        <p:nvSpPr>
          <p:cNvPr id="43011" name="Content Placeholder 2">
            <a:extLst>
              <a:ext uri="{FF2B5EF4-FFF2-40B4-BE49-F238E27FC236}">
                <a16:creationId xmlns:a16="http://schemas.microsoft.com/office/drawing/2014/main" id="{38E9476E-DFE3-49B7-B8DB-23B12F8259A7}"/>
              </a:ext>
            </a:extLst>
          </p:cNvPr>
          <p:cNvSpPr>
            <a:spLocks noGrp="1"/>
          </p:cNvSpPr>
          <p:nvPr>
            <p:ph idx="1"/>
          </p:nvPr>
        </p:nvSpPr>
        <p:spPr>
          <a:xfrm>
            <a:off x="457200" y="1600200"/>
            <a:ext cx="8229600" cy="4953000"/>
          </a:xfrm>
        </p:spPr>
        <p:txBody>
          <a:bodyPr/>
          <a:lstStyle/>
          <a:p>
            <a:r>
              <a:rPr lang="en-US" altLang="en-US" sz="2800"/>
              <a:t>Developers are required to implement two main interfaces</a:t>
            </a:r>
          </a:p>
          <a:p>
            <a:pPr lvl="1"/>
            <a:r>
              <a:rPr lang="en-US" altLang="en-US" sz="2000"/>
              <a:t>Mapper&lt;WritableComparable, Writable, Writable, Writable &gt;</a:t>
            </a:r>
          </a:p>
          <a:p>
            <a:pPr lvl="2"/>
            <a:r>
              <a:rPr lang="en-US" altLang="en-US" sz="1600"/>
              <a:t>map(WritableComparable, Writable, OutputCollector&lt;Key, Value&gt;, Reporter)</a:t>
            </a:r>
          </a:p>
          <a:p>
            <a:pPr lvl="3"/>
            <a:r>
              <a:rPr lang="en-US" altLang="en-US" sz="1200"/>
              <a:t>Writable: usually a line of the input, in the form of Text (see Hadoop class)</a:t>
            </a:r>
          </a:p>
          <a:p>
            <a:pPr lvl="3"/>
            <a:r>
              <a:rPr lang="en-US" altLang="en-US" sz="1200"/>
              <a:t>OutputCollector&lt;Key, Value&gt;. Collection to store intermediate (key’, value’) pairs.</a:t>
            </a:r>
          </a:p>
          <a:p>
            <a:pPr lvl="3"/>
            <a:r>
              <a:rPr lang="en-US" altLang="en-US" sz="1200"/>
              <a:t>Key and value classes must be the same as the two last writable classes in the mapper definition.</a:t>
            </a:r>
          </a:p>
          <a:p>
            <a:pPr lvl="1"/>
            <a:r>
              <a:rPr lang="en-US" altLang="en-US" sz="2000"/>
              <a:t>Reducer&lt; Writable, Writable, Writable, Writable&gt; </a:t>
            </a:r>
          </a:p>
          <a:p>
            <a:pPr lvl="2"/>
            <a:r>
              <a:rPr lang="en-US" altLang="en-US" sz="1600"/>
              <a:t>reduce(Writable, Iterator&lt; Writable&gt;, OutputCollector&lt; Writable, Writable&gt;, Reporter)</a:t>
            </a:r>
          </a:p>
          <a:p>
            <a:pPr lvl="3"/>
            <a:r>
              <a:rPr lang="en-US" altLang="en-US" sz="1200"/>
              <a:t>First two classes of the interface must be the same as the key, value classes in the mapper.</a:t>
            </a:r>
          </a:p>
          <a:p>
            <a:pPr lvl="3"/>
            <a:r>
              <a:rPr lang="en-US" altLang="en-US" sz="1200"/>
              <a:t>The first class of the function is the same as the key class</a:t>
            </a:r>
          </a:p>
          <a:p>
            <a:pPr lvl="3"/>
            <a:r>
              <a:rPr lang="en-US" altLang="en-US" sz="1200"/>
              <a:t>The Iterator object contains classes of the same type as value</a:t>
            </a:r>
          </a:p>
          <a:p>
            <a:pPr lvl="3"/>
            <a:r>
              <a:rPr lang="en-US" altLang="en-US" sz="1200"/>
              <a:t> Last two classes correspond to the classes of the final (key, values)</a:t>
            </a:r>
          </a:p>
          <a:p>
            <a:r>
              <a:rPr lang="en-US" altLang="en-US" sz="2400"/>
              <a:t>For more details, check: </a:t>
            </a:r>
            <a:r>
              <a:rPr lang="en-US" altLang="en-US" sz="2400">
                <a:hlinkClick r:id="rId2"/>
              </a:rPr>
              <a:t>http://hadoop.apache.org/docs/r1.0.4/mapred_tutorial.html</a:t>
            </a:r>
            <a:endParaRPr lang="en-US" altLang="en-US" sz="2400"/>
          </a:p>
        </p:txBody>
      </p:sp>
      <p:sp>
        <p:nvSpPr>
          <p:cNvPr id="43012" name="Slide Number Placeholder 4">
            <a:extLst>
              <a:ext uri="{FF2B5EF4-FFF2-40B4-BE49-F238E27FC236}">
                <a16:creationId xmlns:a16="http://schemas.microsoft.com/office/drawing/2014/main" id="{E2AF595C-F125-4EBF-BD96-E1FF57CE9E8E}"/>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7E8130E-F360-4480-AA2D-64FF33419896}" type="slidenum">
              <a:rPr lang="en-US" altLang="en-US" sz="1200">
                <a:solidFill>
                  <a:srgbClr val="898989"/>
                </a:solidFill>
              </a:rPr>
              <a:pPr>
                <a:spcBef>
                  <a:spcPct val="0"/>
                </a:spcBef>
                <a:buFontTx/>
                <a:buNone/>
              </a:pPr>
              <a:t>22</a:t>
            </a:fld>
            <a:endParaRPr lang="en-US" altLang="en-US" sz="1200">
              <a:solidFill>
                <a:srgbClr val="898989"/>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403BA4D0-A90F-4FDF-90AC-2A9D25AB71E5}"/>
              </a:ext>
            </a:extLst>
          </p:cNvPr>
          <p:cNvSpPr>
            <a:spLocks noGrp="1"/>
          </p:cNvSpPr>
          <p:nvPr>
            <p:ph type="title"/>
          </p:nvPr>
        </p:nvSpPr>
        <p:spPr/>
        <p:txBody>
          <a:bodyPr/>
          <a:lstStyle/>
          <a:p>
            <a:r>
              <a:rPr lang="en-US" altLang="en-US"/>
              <a:t>Compiling and Running</a:t>
            </a:r>
          </a:p>
        </p:txBody>
      </p:sp>
      <p:sp>
        <p:nvSpPr>
          <p:cNvPr id="44035" name="Content Placeholder 2">
            <a:extLst>
              <a:ext uri="{FF2B5EF4-FFF2-40B4-BE49-F238E27FC236}">
                <a16:creationId xmlns:a16="http://schemas.microsoft.com/office/drawing/2014/main" id="{46ABFB75-6471-4847-885B-FA479FF9E7D7}"/>
              </a:ext>
            </a:extLst>
          </p:cNvPr>
          <p:cNvSpPr>
            <a:spLocks noGrp="1"/>
          </p:cNvSpPr>
          <p:nvPr>
            <p:ph idx="1"/>
          </p:nvPr>
        </p:nvSpPr>
        <p:spPr>
          <a:xfrm>
            <a:off x="457200" y="1600200"/>
            <a:ext cx="8534400" cy="4525963"/>
          </a:xfrm>
        </p:spPr>
        <p:txBody>
          <a:bodyPr/>
          <a:lstStyle/>
          <a:p>
            <a:r>
              <a:rPr lang="en-US" altLang="en-US" sz="2800" b="1"/>
              <a:t>Compile</a:t>
            </a:r>
            <a:r>
              <a:rPr lang="en-US" altLang="en-US" sz="2400"/>
              <a:t>:</a:t>
            </a:r>
          </a:p>
          <a:p>
            <a:pPr lvl="1"/>
            <a:r>
              <a:rPr lang="en-US" altLang="en-US" sz="2400"/>
              <a:t>javac -classpath ${HADOOP_HOME}/hadoop-1.0.4-core.jar -d wordcount_classes WordCount.java </a:t>
            </a:r>
          </a:p>
          <a:p>
            <a:pPr lvl="1"/>
            <a:r>
              <a:rPr lang="en-US" altLang="en-US" sz="2400"/>
              <a:t>jar -cvf /usr/myname/wordcount.jar -C wordcount_classes/ .</a:t>
            </a:r>
          </a:p>
          <a:p>
            <a:r>
              <a:rPr lang="en-US" altLang="en-US" sz="2800" b="1"/>
              <a:t>Run</a:t>
            </a:r>
            <a:r>
              <a:rPr lang="en-US" altLang="en-US" sz="2400"/>
              <a:t>:</a:t>
            </a:r>
          </a:p>
          <a:p>
            <a:pPr lvl="1"/>
            <a:r>
              <a:rPr lang="en-US" altLang="en-US" sz="2400"/>
              <a:t>Start Hadoop services: start-all.sh</a:t>
            </a:r>
          </a:p>
          <a:p>
            <a:pPr lvl="1"/>
            <a:r>
              <a:rPr lang="en-US" altLang="en-US" sz="2400"/>
              <a:t>Execute: hadoop jar wordcount.jar WordCount /user/hduser/gutenberg /user/hduser/output</a:t>
            </a:r>
          </a:p>
          <a:p>
            <a:pPr lvl="2"/>
            <a:r>
              <a:rPr lang="en-US" altLang="en-US" sz="2000"/>
              <a:t>Folder /user/hduser/gutenberg on HDFS contains the files to be processed</a:t>
            </a:r>
          </a:p>
        </p:txBody>
      </p:sp>
      <p:sp>
        <p:nvSpPr>
          <p:cNvPr id="44036" name="Slide Number Placeholder 4">
            <a:extLst>
              <a:ext uri="{FF2B5EF4-FFF2-40B4-BE49-F238E27FC236}">
                <a16:creationId xmlns:a16="http://schemas.microsoft.com/office/drawing/2014/main" id="{306E4BA9-7463-494B-B98D-8DA264B4544B}"/>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BE46980-5310-47DD-97C9-19E815BBD095}" type="slidenum">
              <a:rPr lang="en-US" altLang="en-US" sz="1200">
                <a:solidFill>
                  <a:srgbClr val="898989"/>
                </a:solidFill>
              </a:rPr>
              <a:pPr>
                <a:spcBef>
                  <a:spcPct val="0"/>
                </a:spcBef>
                <a:buFontTx/>
                <a:buNone/>
              </a:pPr>
              <a:t>23</a:t>
            </a:fld>
            <a:endParaRPr lang="en-US" altLang="en-US" sz="1200">
              <a:solidFill>
                <a:srgbClr val="898989"/>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A1292CDD-795A-415A-8E16-41DF5C394F77}"/>
              </a:ext>
            </a:extLst>
          </p:cNvPr>
          <p:cNvSpPr>
            <a:spLocks noGrp="1"/>
          </p:cNvSpPr>
          <p:nvPr>
            <p:ph type="title"/>
          </p:nvPr>
        </p:nvSpPr>
        <p:spPr/>
        <p:txBody>
          <a:bodyPr/>
          <a:lstStyle/>
          <a:p>
            <a:pPr eaLnBrk="1" hangingPunct="1"/>
            <a:r>
              <a:rPr lang="en-US" altLang="en-US"/>
              <a:t>Hadoop: Assumptions</a:t>
            </a:r>
          </a:p>
        </p:txBody>
      </p:sp>
      <p:sp>
        <p:nvSpPr>
          <p:cNvPr id="7171" name="Content Placeholder 2">
            <a:extLst>
              <a:ext uri="{FF2B5EF4-FFF2-40B4-BE49-F238E27FC236}">
                <a16:creationId xmlns:a16="http://schemas.microsoft.com/office/drawing/2014/main" id="{7AC4B868-C9D9-4611-8C13-8DBB0D3203C1}"/>
              </a:ext>
            </a:extLst>
          </p:cNvPr>
          <p:cNvSpPr>
            <a:spLocks noGrp="1"/>
          </p:cNvSpPr>
          <p:nvPr>
            <p:ph idx="1"/>
          </p:nvPr>
        </p:nvSpPr>
        <p:spPr/>
        <p:txBody>
          <a:bodyPr/>
          <a:lstStyle/>
          <a:p>
            <a:pPr eaLnBrk="1" hangingPunct="1">
              <a:buFont typeface="Arial" panose="020B0604020202020204" pitchFamily="34" charset="0"/>
              <a:buNone/>
            </a:pPr>
            <a:r>
              <a:rPr lang="en-US" altLang="en-US" sz="2000"/>
              <a:t>It is written with large clusters of computers in mind and is built around the following assumptions:</a:t>
            </a:r>
          </a:p>
          <a:p>
            <a:pPr lvl="1" eaLnBrk="1" hangingPunct="1"/>
            <a:r>
              <a:rPr lang="en-US" altLang="en-US" sz="2000"/>
              <a:t>Hardware </a:t>
            </a:r>
            <a:r>
              <a:rPr lang="en-US" altLang="en-US" sz="2000" i="1"/>
              <a:t>will</a:t>
            </a:r>
            <a:r>
              <a:rPr lang="en-US" altLang="en-US" sz="2000"/>
              <a:t> fail.</a:t>
            </a:r>
          </a:p>
          <a:p>
            <a:pPr lvl="1" eaLnBrk="1" hangingPunct="1"/>
            <a:r>
              <a:rPr lang="en-US" altLang="en-US" sz="2000"/>
              <a:t> Processing will be run in batches. Thus there is an emphasis on high throughput as opposed to low latency.</a:t>
            </a:r>
          </a:p>
          <a:p>
            <a:pPr lvl="1" eaLnBrk="1" hangingPunct="1"/>
            <a:r>
              <a:rPr lang="en-US" altLang="en-US" sz="2000"/>
              <a:t>Applications that run on HDFS have large data sets. A typical file in HDFS is gigabytes to terabytes in size. </a:t>
            </a:r>
          </a:p>
          <a:p>
            <a:pPr lvl="1" eaLnBrk="1" hangingPunct="1"/>
            <a:r>
              <a:rPr lang="en-US" altLang="en-US" sz="2000"/>
              <a:t>It should provide high aggregate data bandwidth and scale to hundreds of nodes in a single cluster. It should support tens of millions of files in a single instance.</a:t>
            </a:r>
          </a:p>
          <a:p>
            <a:pPr lvl="1" eaLnBrk="1" hangingPunct="1"/>
            <a:r>
              <a:rPr lang="en-US" altLang="en-US" sz="2000"/>
              <a:t>Applications need a </a:t>
            </a:r>
            <a:r>
              <a:rPr lang="en-US" altLang="en-US" sz="2000" b="1"/>
              <a:t>write-once-read-many</a:t>
            </a:r>
            <a:r>
              <a:rPr lang="en-US" altLang="en-US" sz="2000"/>
              <a:t> access model. </a:t>
            </a:r>
          </a:p>
          <a:p>
            <a:pPr lvl="1" eaLnBrk="1" hangingPunct="1"/>
            <a:r>
              <a:rPr lang="en-US" altLang="en-US" sz="2000"/>
              <a:t>Moving Computation is Cheaper than Moving Data. </a:t>
            </a:r>
          </a:p>
          <a:p>
            <a:pPr lvl="1" eaLnBrk="1" hangingPunct="1"/>
            <a:r>
              <a:rPr lang="en-US" altLang="en-US" sz="2000"/>
              <a:t> Portability is important.</a:t>
            </a:r>
          </a:p>
        </p:txBody>
      </p:sp>
      <p:sp>
        <p:nvSpPr>
          <p:cNvPr id="7172" name="Slide Number Placeholder 3">
            <a:extLst>
              <a:ext uri="{FF2B5EF4-FFF2-40B4-BE49-F238E27FC236}">
                <a16:creationId xmlns:a16="http://schemas.microsoft.com/office/drawing/2014/main" id="{B7EF9480-3D46-4A36-BFD5-D62542C8AEF4}"/>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D58DFB3-0568-4E34-AEE1-7942F8DA5F42}" type="slidenum">
              <a:rPr lang="en-US" altLang="en-US" sz="1200">
                <a:solidFill>
                  <a:srgbClr val="898989"/>
                </a:solidFill>
              </a:rPr>
              <a:pPr>
                <a:spcBef>
                  <a:spcPct val="0"/>
                </a:spcBef>
                <a:buFontTx/>
                <a:buNone/>
              </a:pPr>
              <a:t>3</a:t>
            </a:fld>
            <a:endParaRPr lang="en-US" altLang="en-US" sz="1200">
              <a:solidFill>
                <a:srgbClr val="898989"/>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5559B70E-69BE-4C90-9F64-737F61BCE3C3}"/>
              </a:ext>
            </a:extLst>
          </p:cNvPr>
          <p:cNvSpPr>
            <a:spLocks noGrp="1"/>
          </p:cNvSpPr>
          <p:nvPr>
            <p:ph type="title"/>
          </p:nvPr>
        </p:nvSpPr>
        <p:spPr>
          <a:xfrm>
            <a:off x="457200" y="457200"/>
            <a:ext cx="8229600" cy="762000"/>
          </a:xfrm>
        </p:spPr>
        <p:txBody>
          <a:bodyPr/>
          <a:lstStyle/>
          <a:p>
            <a:pPr eaLnBrk="1" hangingPunct="1"/>
            <a:r>
              <a:rPr lang="en-US" altLang="en-US" sz="2400" b="1"/>
              <a:t>Apache Hadoop Wins Terabyte Sort Benchmark (July 2008)</a:t>
            </a:r>
            <a:br>
              <a:rPr lang="en-US" altLang="en-US" sz="2400" b="1"/>
            </a:br>
            <a:endParaRPr lang="en-US" altLang="en-US" sz="2400"/>
          </a:p>
        </p:txBody>
      </p:sp>
      <p:sp>
        <p:nvSpPr>
          <p:cNvPr id="9219" name="Content Placeholder 2">
            <a:extLst>
              <a:ext uri="{FF2B5EF4-FFF2-40B4-BE49-F238E27FC236}">
                <a16:creationId xmlns:a16="http://schemas.microsoft.com/office/drawing/2014/main" id="{DB0060BD-3C7A-491E-BE3B-AEFEA5C11726}"/>
              </a:ext>
            </a:extLst>
          </p:cNvPr>
          <p:cNvSpPr>
            <a:spLocks noGrp="1"/>
          </p:cNvSpPr>
          <p:nvPr>
            <p:ph idx="1"/>
          </p:nvPr>
        </p:nvSpPr>
        <p:spPr>
          <a:xfrm>
            <a:off x="381000" y="1295400"/>
            <a:ext cx="8229600" cy="4906963"/>
          </a:xfrm>
        </p:spPr>
        <p:txBody>
          <a:bodyPr/>
          <a:lstStyle/>
          <a:p>
            <a:pPr eaLnBrk="1" hangingPunct="1"/>
            <a:r>
              <a:rPr lang="en-US" altLang="en-US" sz="2000"/>
              <a:t>One of Yahoo's </a:t>
            </a:r>
            <a:r>
              <a:rPr lang="en-US" altLang="en-US" sz="2000" u="sng">
                <a:hlinkClick r:id="rId3"/>
              </a:rPr>
              <a:t>Hadoop</a:t>
            </a:r>
            <a:r>
              <a:rPr lang="en-US" altLang="en-US" sz="2000"/>
              <a:t> clusters sorted 1 terabyte of data in </a:t>
            </a:r>
            <a:r>
              <a:rPr lang="en-US" altLang="en-US" sz="2000" b="1"/>
              <a:t>209 seconds</a:t>
            </a:r>
            <a:r>
              <a:rPr lang="en-US" altLang="en-US" sz="2000"/>
              <a:t>, which beat the previous record of 297 seconds in the annual general purpose (daytona) </a:t>
            </a:r>
            <a:r>
              <a:rPr lang="en-US" altLang="en-US" sz="2000" u="sng">
                <a:hlinkClick r:id="rId4"/>
              </a:rPr>
              <a:t>terabyte sort benchmark</a:t>
            </a:r>
            <a:r>
              <a:rPr lang="en-US" altLang="en-US" sz="2000"/>
              <a:t>. The sort benchmark specifies the input data (10 billion 100 byte records), which must be completely sorted and written to disk. </a:t>
            </a:r>
          </a:p>
          <a:p>
            <a:pPr eaLnBrk="1" hangingPunct="1"/>
            <a:r>
              <a:rPr lang="en-US" altLang="en-US" sz="2000"/>
              <a:t>The sort used 1800 maps and 1800 reduces and allocated enough memory to buffers to hold the intermediate data in memory.</a:t>
            </a:r>
          </a:p>
          <a:p>
            <a:pPr eaLnBrk="1" hangingPunct="1"/>
            <a:r>
              <a:rPr lang="en-US" altLang="en-US" sz="2000"/>
              <a:t>The cluster had 910 nodes; 2 quad core Xeons @ 2.0ghz per node; 4 SATA disks per node; 8G RAM per a node; 1 gigabit ethernet on each node; 40 nodes per a rack; 8 gigabit ethernet uplinks from each rack to the core; Red Hat Enterprise Linux Server Release 5.1 (kernel 2.6.18); Sun Java JDK 1.6.0_05-b13</a:t>
            </a:r>
          </a:p>
        </p:txBody>
      </p:sp>
      <p:sp>
        <p:nvSpPr>
          <p:cNvPr id="9220" name="Slide Number Placeholder 3">
            <a:extLst>
              <a:ext uri="{FF2B5EF4-FFF2-40B4-BE49-F238E27FC236}">
                <a16:creationId xmlns:a16="http://schemas.microsoft.com/office/drawing/2014/main" id="{1AE58772-8E2C-45EE-BCF1-9124C46F9439}"/>
              </a:ext>
            </a:extLst>
          </p:cNvPr>
          <p:cNvSpPr>
            <a:spLocks noGrp="1" noChangeArrowheads="1"/>
          </p:cNvSpPr>
          <p:nvPr>
            <p:ph type="sldNum" sz="quarter" idx="12"/>
          </p:nvPr>
        </p:nvSpPr>
        <p:spPr bwMode="auto">
          <a:xfrm>
            <a:off x="6477000" y="617220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E8AE6E7-B51B-451C-B968-00604023F608}" type="slidenum">
              <a:rPr lang="en-US" altLang="en-US" sz="1200">
                <a:solidFill>
                  <a:srgbClr val="898989"/>
                </a:solidFill>
              </a:rPr>
              <a:pPr>
                <a:spcBef>
                  <a:spcPct val="0"/>
                </a:spcBef>
                <a:buFontTx/>
                <a:buNone/>
              </a:pPr>
              <a:t>4</a:t>
            </a:fld>
            <a:endParaRPr lang="en-US" altLang="en-US" sz="1200">
              <a:solidFill>
                <a:srgbClr val="89898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A1113B0-96A8-4090-BC86-02FA4694C201}"/>
              </a:ext>
            </a:extLst>
          </p:cNvPr>
          <p:cNvSpPr>
            <a:spLocks noGrp="1"/>
          </p:cNvSpPr>
          <p:nvPr>
            <p:ph type="title"/>
          </p:nvPr>
        </p:nvSpPr>
        <p:spPr>
          <a:xfrm>
            <a:off x="457200" y="274638"/>
            <a:ext cx="8229600" cy="563562"/>
          </a:xfrm>
        </p:spPr>
        <p:txBody>
          <a:bodyPr/>
          <a:lstStyle/>
          <a:p>
            <a:pPr eaLnBrk="1" hangingPunct="1"/>
            <a:r>
              <a:rPr lang="en-US" altLang="en-US" sz="2400">
                <a:latin typeface="Times New Roman" panose="02020603050405020304" pitchFamily="18" charset="0"/>
                <a:cs typeface="Times New Roman" panose="02020603050405020304" pitchFamily="18" charset="0"/>
              </a:rPr>
              <a:t>Example Applications and Organizations using Hadoop</a:t>
            </a:r>
            <a:br>
              <a:rPr lang="en-US" altLang="en-US"/>
            </a:br>
            <a:endParaRPr lang="en-US" altLang="en-US"/>
          </a:p>
        </p:txBody>
      </p:sp>
      <p:sp>
        <p:nvSpPr>
          <p:cNvPr id="11267" name="Content Placeholder 2">
            <a:extLst>
              <a:ext uri="{FF2B5EF4-FFF2-40B4-BE49-F238E27FC236}">
                <a16:creationId xmlns:a16="http://schemas.microsoft.com/office/drawing/2014/main" id="{40C8BA3B-D2F8-4D37-9146-98C1DC97FBDE}"/>
              </a:ext>
            </a:extLst>
          </p:cNvPr>
          <p:cNvSpPr>
            <a:spLocks noGrp="1"/>
          </p:cNvSpPr>
          <p:nvPr>
            <p:ph idx="1"/>
          </p:nvPr>
        </p:nvSpPr>
        <p:spPr>
          <a:xfrm>
            <a:off x="457200" y="838200"/>
            <a:ext cx="8229600" cy="5287963"/>
          </a:xfrm>
        </p:spPr>
        <p:txBody>
          <a:bodyPr/>
          <a:lstStyle/>
          <a:p>
            <a:pPr eaLnBrk="1" hangingPunct="1"/>
            <a:r>
              <a:rPr lang="en-US" altLang="en-US" sz="1800">
                <a:latin typeface="Times New Roman" panose="02020603050405020304" pitchFamily="18" charset="0"/>
                <a:cs typeface="Times New Roman" panose="02020603050405020304" pitchFamily="18" charset="0"/>
                <a:hlinkClick r:id="rId3"/>
              </a:rPr>
              <a:t>A9.com</a:t>
            </a:r>
            <a:r>
              <a:rPr lang="en-US" altLang="en-US" sz="1800">
                <a:latin typeface="Times New Roman" panose="02020603050405020304" pitchFamily="18" charset="0"/>
                <a:cs typeface="Times New Roman" panose="02020603050405020304" pitchFamily="18" charset="0"/>
              </a:rPr>
              <a:t> – Amazon: To build Amazon's product search indices; process millions of sessions daily for analytics, using both the Java and streaming APIs; clusters vary from 1 to 100 nodes. </a:t>
            </a:r>
          </a:p>
          <a:p>
            <a:pPr eaLnBrk="1" hangingPunct="1"/>
            <a:r>
              <a:rPr lang="en-US" altLang="en-US" sz="1800" u="sng">
                <a:latin typeface="Times New Roman" panose="02020603050405020304" pitchFamily="18" charset="0"/>
                <a:cs typeface="Times New Roman" panose="02020603050405020304" pitchFamily="18" charset="0"/>
                <a:hlinkClick r:id="rId4"/>
              </a:rPr>
              <a:t>Yahoo!</a:t>
            </a:r>
            <a:r>
              <a:rPr lang="en-US" altLang="en-US" sz="1800">
                <a:latin typeface="Times New Roman" panose="02020603050405020304" pitchFamily="18" charset="0"/>
                <a:cs typeface="Times New Roman" panose="02020603050405020304" pitchFamily="18" charset="0"/>
              </a:rPr>
              <a:t> : More than 100,000 CPUs in ~20,000 computers running Hadoop; biggest cluster: 2000 nodes (2*4cpu boxes with 4TB disk each); used to support research for Ad Systems and Web Search </a:t>
            </a:r>
          </a:p>
          <a:p>
            <a:pPr eaLnBrk="1" hangingPunct="1"/>
            <a:r>
              <a:rPr lang="en-US" altLang="en-US" sz="1800" u="sng">
                <a:latin typeface="Times New Roman" panose="02020603050405020304" pitchFamily="18" charset="0"/>
                <a:cs typeface="Times New Roman" panose="02020603050405020304" pitchFamily="18" charset="0"/>
                <a:hlinkClick r:id="rId5"/>
              </a:rPr>
              <a:t>AOL</a:t>
            </a:r>
            <a:r>
              <a:rPr lang="en-US" altLang="en-US" sz="1800">
                <a:latin typeface="Times New Roman" panose="02020603050405020304" pitchFamily="18" charset="0"/>
                <a:cs typeface="Times New Roman" panose="02020603050405020304" pitchFamily="18" charset="0"/>
              </a:rPr>
              <a:t> : Used for a variety of things ranging from statistics generation to running advanced algorithms for doing behavioral analysis and targeting; cluster size is 50 machines, Intel Xeon, dual processors, dual core, each with 16GB Ram and 800 GB hard-disk giving us a total of 37 TB HDFS capacity. </a:t>
            </a:r>
          </a:p>
          <a:p>
            <a:pPr eaLnBrk="1" hangingPunct="1"/>
            <a:r>
              <a:rPr lang="en-US" altLang="en-US" sz="1800" u="sng">
                <a:latin typeface="Times New Roman" panose="02020603050405020304" pitchFamily="18" charset="0"/>
                <a:cs typeface="Times New Roman" panose="02020603050405020304" pitchFamily="18" charset="0"/>
                <a:hlinkClick r:id="rId6"/>
              </a:rPr>
              <a:t>Facebook</a:t>
            </a:r>
            <a:r>
              <a:rPr lang="en-US" altLang="en-US" sz="1800">
                <a:latin typeface="Times New Roman" panose="02020603050405020304" pitchFamily="18" charset="0"/>
                <a:cs typeface="Times New Roman" panose="02020603050405020304" pitchFamily="18" charset="0"/>
              </a:rPr>
              <a:t>: To store copies of internal log and dimension data sources and use it as a source for reporting/analytics and machine learning; 320 machine cluster with 2,560 cores and about 1.3 PB raw storage; </a:t>
            </a:r>
          </a:p>
          <a:p>
            <a:pPr eaLnBrk="1" hangingPunct="1"/>
            <a:r>
              <a:rPr lang="en-US" altLang="en-US" sz="1800" u="sng">
                <a:latin typeface="Times New Roman" panose="02020603050405020304" pitchFamily="18" charset="0"/>
                <a:cs typeface="Times New Roman" panose="02020603050405020304" pitchFamily="18" charset="0"/>
                <a:hlinkClick r:id="rId7"/>
              </a:rPr>
              <a:t>FOX Interactive Media</a:t>
            </a:r>
            <a:r>
              <a:rPr lang="en-US" altLang="en-US" sz="1800">
                <a:latin typeface="Times New Roman" panose="02020603050405020304" pitchFamily="18" charset="0"/>
                <a:cs typeface="Times New Roman" panose="02020603050405020304" pitchFamily="18" charset="0"/>
              </a:rPr>
              <a:t> : 3 X 20 machine cluster (8 cores/machine, 2TB/machine storage) ; 10 machine cluster (8 cores/machine, 1TB/machine storage); Used for log analysis, data mining and machine learning </a:t>
            </a:r>
          </a:p>
          <a:p>
            <a:pPr eaLnBrk="1" hangingPunct="1"/>
            <a:r>
              <a:rPr lang="en-US" altLang="en-US" sz="1800" u="sng">
                <a:latin typeface="Times New Roman" panose="02020603050405020304" pitchFamily="18" charset="0"/>
                <a:cs typeface="Times New Roman" panose="02020603050405020304" pitchFamily="18" charset="0"/>
              </a:rPr>
              <a:t>University of Nebraska Lincoln: </a:t>
            </a:r>
            <a:r>
              <a:rPr lang="en-US" altLang="en-US" sz="1800">
                <a:latin typeface="Times New Roman" panose="02020603050405020304" pitchFamily="18" charset="0"/>
                <a:cs typeface="Times New Roman" panose="02020603050405020304" pitchFamily="18" charset="0"/>
              </a:rPr>
              <a:t>one medium-sized Hadoop cluster (200TB) to store and serve physics data;</a:t>
            </a:r>
          </a:p>
          <a:p>
            <a:pPr eaLnBrk="1" hangingPunct="1"/>
            <a:endParaRPr lang="en-US" altLang="en-US" sz="1800">
              <a:latin typeface="Times New Roman" panose="02020603050405020304" pitchFamily="18" charset="0"/>
              <a:cs typeface="Times New Roman" panose="02020603050405020304" pitchFamily="18" charset="0"/>
            </a:endParaRPr>
          </a:p>
          <a:p>
            <a:pPr lvl="1" eaLnBrk="1" hangingPunct="1"/>
            <a:endParaRPr lang="en-US" altLang="en-US" sz="1800">
              <a:latin typeface="Times New Roman" panose="02020603050405020304" pitchFamily="18" charset="0"/>
              <a:cs typeface="Times New Roman" panose="02020603050405020304" pitchFamily="18" charset="0"/>
            </a:endParaRPr>
          </a:p>
          <a:p>
            <a:pPr eaLnBrk="1" hangingPunct="1"/>
            <a:endParaRPr lang="en-US" altLang="en-US" sz="1800" u="sng">
              <a:latin typeface="Times New Roman" panose="02020603050405020304" pitchFamily="18" charset="0"/>
              <a:cs typeface="Times New Roman" panose="02020603050405020304" pitchFamily="18" charset="0"/>
              <a:hlinkClick r:id="rId8"/>
            </a:endParaRPr>
          </a:p>
        </p:txBody>
      </p:sp>
      <p:sp>
        <p:nvSpPr>
          <p:cNvPr id="11268" name="Slide Number Placeholder 3">
            <a:extLst>
              <a:ext uri="{FF2B5EF4-FFF2-40B4-BE49-F238E27FC236}">
                <a16:creationId xmlns:a16="http://schemas.microsoft.com/office/drawing/2014/main" id="{BBCE9B64-C156-4481-9393-530DCF24AC3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8A620B0-897C-498D-82F2-7F7568B534D2}" type="slidenum">
              <a:rPr lang="en-US" altLang="en-US" sz="1200">
                <a:solidFill>
                  <a:srgbClr val="898989"/>
                </a:solidFill>
              </a:rPr>
              <a:pPr>
                <a:spcBef>
                  <a:spcPct val="0"/>
                </a:spcBef>
                <a:buFontTx/>
                <a:buNone/>
              </a:pPr>
              <a:t>5</a:t>
            </a:fld>
            <a:endParaRPr lang="en-US" altLang="en-US" sz="1200">
              <a:solidFill>
                <a:srgbClr val="89898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E0B46A2F-22D1-4DF4-8760-7805A7D707DD}"/>
              </a:ext>
            </a:extLst>
          </p:cNvPr>
          <p:cNvSpPr>
            <a:spLocks noGrp="1"/>
          </p:cNvSpPr>
          <p:nvPr>
            <p:ph type="title"/>
          </p:nvPr>
        </p:nvSpPr>
        <p:spPr/>
        <p:txBody>
          <a:bodyPr/>
          <a:lstStyle/>
          <a:p>
            <a:pPr eaLnBrk="1" hangingPunct="1"/>
            <a:r>
              <a:rPr lang="en-US" altLang="en-US"/>
              <a:t>More Hadoop Applications</a:t>
            </a:r>
          </a:p>
        </p:txBody>
      </p:sp>
      <p:sp>
        <p:nvSpPr>
          <p:cNvPr id="13315" name="Content Placeholder 2">
            <a:extLst>
              <a:ext uri="{FF2B5EF4-FFF2-40B4-BE49-F238E27FC236}">
                <a16:creationId xmlns:a16="http://schemas.microsoft.com/office/drawing/2014/main" id="{1D0FF04D-D6DC-4B40-9C6E-A5BE65FCCA69}"/>
              </a:ext>
            </a:extLst>
          </p:cNvPr>
          <p:cNvSpPr>
            <a:spLocks noGrp="1"/>
          </p:cNvSpPr>
          <p:nvPr>
            <p:ph idx="1"/>
          </p:nvPr>
        </p:nvSpPr>
        <p:spPr>
          <a:xfrm>
            <a:off x="457200" y="1371600"/>
            <a:ext cx="8229600" cy="4525963"/>
          </a:xfrm>
        </p:spPr>
        <p:txBody>
          <a:bodyPr/>
          <a:lstStyle/>
          <a:p>
            <a:pPr eaLnBrk="1" hangingPunct="1"/>
            <a:r>
              <a:rPr lang="en-US" altLang="en-US" sz="1800" u="sng">
                <a:latin typeface="Times New Roman" panose="02020603050405020304" pitchFamily="18" charset="0"/>
                <a:cs typeface="Times New Roman" panose="02020603050405020304" pitchFamily="18" charset="0"/>
                <a:hlinkClick r:id="rId3"/>
              </a:rPr>
              <a:t>Adknowledge</a:t>
            </a:r>
            <a:r>
              <a:rPr lang="en-US" altLang="en-US" sz="1800">
                <a:latin typeface="Times New Roman" panose="02020603050405020304" pitchFamily="18" charset="0"/>
                <a:cs typeface="Times New Roman" panose="02020603050405020304" pitchFamily="18" charset="0"/>
              </a:rPr>
              <a:t> - to build the recommender system for behavioral targeting, plus other clickstream analytics; clusters vary from 50 to 200 nodes, mostly on EC2. </a:t>
            </a:r>
          </a:p>
          <a:p>
            <a:pPr eaLnBrk="1" hangingPunct="1"/>
            <a:r>
              <a:rPr lang="en-US" altLang="en-US" sz="1800" u="sng">
                <a:latin typeface="Times New Roman" panose="02020603050405020304" pitchFamily="18" charset="0"/>
                <a:cs typeface="Times New Roman" panose="02020603050405020304" pitchFamily="18" charset="0"/>
                <a:hlinkClick r:id="rId4"/>
              </a:rPr>
              <a:t>Contextweb</a:t>
            </a:r>
            <a:r>
              <a:rPr lang="en-US" altLang="en-US" sz="1800">
                <a:latin typeface="Times New Roman" panose="02020603050405020304" pitchFamily="18" charset="0"/>
                <a:cs typeface="Times New Roman" panose="02020603050405020304" pitchFamily="18" charset="0"/>
              </a:rPr>
              <a:t> - to store ad serving log and use it as a source for Ad optimizations/ Analytics/reporting/machine learning; 23 machine cluster with 184 cores and about 35TB raw storage. Each (commodity) node has 8 cores, 8GB RAM and 1.7 TB of storage. </a:t>
            </a:r>
          </a:p>
          <a:p>
            <a:pPr eaLnBrk="1" hangingPunct="1"/>
            <a:r>
              <a:rPr lang="en-US" altLang="en-US" sz="1800" u="sng">
                <a:latin typeface="Times New Roman" panose="02020603050405020304" pitchFamily="18" charset="0"/>
                <a:cs typeface="Times New Roman" panose="02020603050405020304" pitchFamily="18" charset="0"/>
                <a:hlinkClick r:id="rId5"/>
              </a:rPr>
              <a:t>Cornell University Web Lab</a:t>
            </a:r>
            <a:r>
              <a:rPr lang="en-US" altLang="en-US" sz="1800">
                <a:latin typeface="Times New Roman" panose="02020603050405020304" pitchFamily="18" charset="0"/>
                <a:cs typeface="Times New Roman" panose="02020603050405020304" pitchFamily="18" charset="0"/>
              </a:rPr>
              <a:t>: Generating web graphs on 100 nodes (dual 2.4GHz Xeon Processor, 2 GB RAM, 72GB Hard Drive) </a:t>
            </a:r>
          </a:p>
          <a:p>
            <a:pPr eaLnBrk="1" hangingPunct="1"/>
            <a:r>
              <a:rPr lang="en-US" altLang="en-US" sz="1800" u="sng">
                <a:latin typeface="Times New Roman" panose="02020603050405020304" pitchFamily="18" charset="0"/>
                <a:cs typeface="Times New Roman" panose="02020603050405020304" pitchFamily="18" charset="0"/>
                <a:hlinkClick r:id="rId6"/>
              </a:rPr>
              <a:t>NetSeer</a:t>
            </a:r>
            <a:r>
              <a:rPr lang="en-US" altLang="en-US" sz="1800">
                <a:latin typeface="Times New Roman" panose="02020603050405020304" pitchFamily="18" charset="0"/>
                <a:cs typeface="Times New Roman" panose="02020603050405020304" pitchFamily="18" charset="0"/>
              </a:rPr>
              <a:t> - Up to 1000 instances on </a:t>
            </a:r>
            <a:r>
              <a:rPr lang="en-US" altLang="en-US" sz="1800" u="sng">
                <a:latin typeface="Times New Roman" panose="02020603050405020304" pitchFamily="18" charset="0"/>
                <a:cs typeface="Times New Roman" panose="02020603050405020304" pitchFamily="18" charset="0"/>
                <a:hlinkClick r:id="rId7"/>
              </a:rPr>
              <a:t>Amazon EC2</a:t>
            </a:r>
            <a:r>
              <a:rPr lang="en-US" altLang="en-US" sz="1800">
                <a:latin typeface="Times New Roman" panose="02020603050405020304" pitchFamily="18" charset="0"/>
                <a:cs typeface="Times New Roman" panose="02020603050405020304" pitchFamily="18" charset="0"/>
              </a:rPr>
              <a:t> ; Data storage in </a:t>
            </a:r>
            <a:r>
              <a:rPr lang="en-US" altLang="en-US" sz="1800" u="sng">
                <a:latin typeface="Times New Roman" panose="02020603050405020304" pitchFamily="18" charset="0"/>
                <a:cs typeface="Times New Roman" panose="02020603050405020304" pitchFamily="18" charset="0"/>
                <a:hlinkClick r:id="rId8"/>
              </a:rPr>
              <a:t>Amazon S3</a:t>
            </a:r>
            <a:r>
              <a:rPr lang="en-US" altLang="en-US" sz="1800">
                <a:latin typeface="Times New Roman" panose="02020603050405020304" pitchFamily="18" charset="0"/>
                <a:cs typeface="Times New Roman" panose="02020603050405020304" pitchFamily="18" charset="0"/>
              </a:rPr>
              <a:t>; Used for crawling, processing, serving and log analysis </a:t>
            </a:r>
          </a:p>
          <a:p>
            <a:pPr eaLnBrk="1" hangingPunct="1"/>
            <a:r>
              <a:rPr lang="en-US" altLang="en-US" sz="1800" u="sng">
                <a:latin typeface="Times New Roman" panose="02020603050405020304" pitchFamily="18" charset="0"/>
                <a:cs typeface="Times New Roman" panose="02020603050405020304" pitchFamily="18" charset="0"/>
                <a:hlinkClick r:id="rId9"/>
              </a:rPr>
              <a:t>The New York Times</a:t>
            </a:r>
            <a:r>
              <a:rPr lang="en-US" altLang="en-US" sz="1800">
                <a:latin typeface="Times New Roman" panose="02020603050405020304" pitchFamily="18" charset="0"/>
                <a:cs typeface="Times New Roman" panose="02020603050405020304" pitchFamily="18" charset="0"/>
              </a:rPr>
              <a:t> : </a:t>
            </a:r>
            <a:r>
              <a:rPr lang="en-US" altLang="en-US" sz="1800" u="sng">
                <a:latin typeface="Times New Roman" panose="02020603050405020304" pitchFamily="18" charset="0"/>
                <a:cs typeface="Times New Roman" panose="02020603050405020304" pitchFamily="18" charset="0"/>
                <a:hlinkClick r:id="rId10"/>
              </a:rPr>
              <a:t>Large scale image conversions</a:t>
            </a:r>
            <a:r>
              <a:rPr lang="en-US" altLang="en-US" sz="1800">
                <a:latin typeface="Times New Roman" panose="02020603050405020304" pitchFamily="18" charset="0"/>
                <a:cs typeface="Times New Roman" panose="02020603050405020304" pitchFamily="18" charset="0"/>
              </a:rPr>
              <a:t> ; EC2 to run hadoop on a large virtual cluster </a:t>
            </a:r>
          </a:p>
          <a:p>
            <a:pPr eaLnBrk="1" hangingPunct="1"/>
            <a:r>
              <a:rPr lang="en-US" altLang="en-US" sz="1800" u="sng">
                <a:latin typeface="Times New Roman" panose="02020603050405020304" pitchFamily="18" charset="0"/>
                <a:cs typeface="Times New Roman" panose="02020603050405020304" pitchFamily="18" charset="0"/>
                <a:hlinkClick r:id="rId11"/>
              </a:rPr>
              <a:t>Powerset / Microsoft</a:t>
            </a:r>
            <a:r>
              <a:rPr lang="en-US" altLang="en-US" sz="1800">
                <a:latin typeface="Times New Roman" panose="02020603050405020304" pitchFamily="18" charset="0"/>
                <a:cs typeface="Times New Roman" panose="02020603050405020304" pitchFamily="18" charset="0"/>
              </a:rPr>
              <a:t> - Natural Language Search; up to 400 instances on </a:t>
            </a:r>
            <a:r>
              <a:rPr lang="en-US" altLang="en-US" sz="1800" u="sng">
                <a:latin typeface="Times New Roman" panose="02020603050405020304" pitchFamily="18" charset="0"/>
                <a:cs typeface="Times New Roman" panose="02020603050405020304" pitchFamily="18" charset="0"/>
                <a:hlinkClick r:id="rId7"/>
              </a:rPr>
              <a:t>Amazon EC2</a:t>
            </a:r>
            <a:r>
              <a:rPr lang="en-US" altLang="en-US" sz="1800">
                <a:latin typeface="Times New Roman" panose="02020603050405020304" pitchFamily="18" charset="0"/>
                <a:cs typeface="Times New Roman" panose="02020603050405020304" pitchFamily="18" charset="0"/>
              </a:rPr>
              <a:t> ; data storage in </a:t>
            </a:r>
            <a:r>
              <a:rPr lang="en-US" altLang="en-US" sz="1800" u="sng">
                <a:latin typeface="Times New Roman" panose="02020603050405020304" pitchFamily="18" charset="0"/>
                <a:cs typeface="Times New Roman" panose="02020603050405020304" pitchFamily="18" charset="0"/>
                <a:hlinkClick r:id="rId8"/>
              </a:rPr>
              <a:t>Amazon S3</a:t>
            </a:r>
            <a:r>
              <a:rPr lang="en-US" altLang="en-US" sz="1800">
                <a:latin typeface="Times New Roman" panose="02020603050405020304" pitchFamily="18" charset="0"/>
                <a:cs typeface="Times New Roman" panose="02020603050405020304" pitchFamily="18" charset="0"/>
              </a:rPr>
              <a:t> </a:t>
            </a:r>
          </a:p>
        </p:txBody>
      </p:sp>
      <p:sp>
        <p:nvSpPr>
          <p:cNvPr id="13316" name="Slide Number Placeholder 3">
            <a:extLst>
              <a:ext uri="{FF2B5EF4-FFF2-40B4-BE49-F238E27FC236}">
                <a16:creationId xmlns:a16="http://schemas.microsoft.com/office/drawing/2014/main" id="{007AEF08-DEFE-49F4-8369-9B2729BD281A}"/>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E733372-7709-4368-A457-8F69C49F0CB6}" type="slidenum">
              <a:rPr lang="en-US" altLang="en-US" sz="1200">
                <a:solidFill>
                  <a:srgbClr val="898989"/>
                </a:solidFill>
              </a:rPr>
              <a:pPr>
                <a:spcBef>
                  <a:spcPct val="0"/>
                </a:spcBef>
                <a:buFontTx/>
                <a:buNone/>
              </a:pPr>
              <a:t>6</a:t>
            </a:fld>
            <a:endParaRPr lang="en-US" altLang="en-US" sz="1200">
              <a:solidFill>
                <a:srgbClr val="898989"/>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6BCE8C2C-8F8F-4BFB-AB1F-A7DDF900B53B}"/>
              </a:ext>
            </a:extLst>
          </p:cNvPr>
          <p:cNvSpPr>
            <a:spLocks noGrp="1"/>
          </p:cNvSpPr>
          <p:nvPr>
            <p:ph type="title"/>
          </p:nvPr>
        </p:nvSpPr>
        <p:spPr/>
        <p:txBody>
          <a:bodyPr/>
          <a:lstStyle/>
          <a:p>
            <a:pPr eaLnBrk="1" hangingPunct="1"/>
            <a:r>
              <a:rPr lang="en-US" altLang="en-US"/>
              <a:t>MapReduce Paradigm</a:t>
            </a:r>
          </a:p>
        </p:txBody>
      </p:sp>
      <p:sp>
        <p:nvSpPr>
          <p:cNvPr id="15363" name="Content Placeholder 2">
            <a:extLst>
              <a:ext uri="{FF2B5EF4-FFF2-40B4-BE49-F238E27FC236}">
                <a16:creationId xmlns:a16="http://schemas.microsoft.com/office/drawing/2014/main" id="{580B6068-B080-4B17-A84A-D05B0094C15F}"/>
              </a:ext>
            </a:extLst>
          </p:cNvPr>
          <p:cNvSpPr>
            <a:spLocks noGrp="1"/>
          </p:cNvSpPr>
          <p:nvPr>
            <p:ph idx="1"/>
          </p:nvPr>
        </p:nvSpPr>
        <p:spPr>
          <a:xfrm>
            <a:off x="381000" y="1371600"/>
            <a:ext cx="8229600" cy="4525963"/>
          </a:xfrm>
        </p:spPr>
        <p:txBody>
          <a:bodyPr/>
          <a:lstStyle/>
          <a:p>
            <a:pPr eaLnBrk="1" hangingPunct="1"/>
            <a:r>
              <a:rPr lang="en-US" altLang="en-US" sz="2400"/>
              <a:t>Programming  model developed at Google</a:t>
            </a:r>
          </a:p>
          <a:p>
            <a:pPr eaLnBrk="1" hangingPunct="1"/>
            <a:r>
              <a:rPr lang="en-US" altLang="en-US" sz="2400"/>
              <a:t>Sort/merge based distributed computing</a:t>
            </a:r>
          </a:p>
          <a:p>
            <a:pPr eaLnBrk="1" hangingPunct="1"/>
            <a:r>
              <a:rPr lang="en-US" altLang="en-US" sz="2400"/>
              <a:t>Initially, it was intended for their internal search/indexing application, but now used extensively by more organizations (e.g., Yahoo, Amazon.com, IBM, etc.)</a:t>
            </a:r>
          </a:p>
          <a:p>
            <a:pPr eaLnBrk="1" hangingPunct="1"/>
            <a:r>
              <a:rPr lang="en-US" altLang="en-US" sz="2400"/>
              <a:t>It is functional style programming (e.g., LISP) that is naturally parallelizable across  a large cluster of workstations or PCS.</a:t>
            </a:r>
          </a:p>
          <a:p>
            <a:pPr eaLnBrk="1" hangingPunct="1"/>
            <a:r>
              <a:rPr lang="en-US" altLang="en-US" sz="2400"/>
              <a:t> </a:t>
            </a:r>
            <a:r>
              <a:rPr lang="en-US" altLang="en-US" sz="2400" b="1"/>
              <a:t>The underlying system takes care of the partitioning of the input data, scheduling the program’s execution across several machines, handling machine failures, and managing required inter-machine communication. (This is the key for Hadoop’s success)</a:t>
            </a:r>
          </a:p>
        </p:txBody>
      </p:sp>
      <p:sp>
        <p:nvSpPr>
          <p:cNvPr id="15364" name="Slide Number Placeholder 3">
            <a:extLst>
              <a:ext uri="{FF2B5EF4-FFF2-40B4-BE49-F238E27FC236}">
                <a16:creationId xmlns:a16="http://schemas.microsoft.com/office/drawing/2014/main" id="{30C44E70-C63D-4ABE-9D0D-A1098294485C}"/>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1B6C47B-79D2-40EF-BA80-1BA56367D13D}" type="slidenum">
              <a:rPr lang="en-US" altLang="en-US" sz="1200">
                <a:solidFill>
                  <a:srgbClr val="898989"/>
                </a:solidFill>
              </a:rPr>
              <a:pPr>
                <a:spcBef>
                  <a:spcPct val="0"/>
                </a:spcBef>
                <a:buFontTx/>
                <a:buNone/>
              </a:pPr>
              <a:t>7</a:t>
            </a:fld>
            <a:endParaRPr lang="en-US" altLang="en-US" sz="1200">
              <a:solidFill>
                <a:srgbClr val="89898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2450413B-1E43-4C48-AEB3-EE7571D1AB30}"/>
              </a:ext>
            </a:extLst>
          </p:cNvPr>
          <p:cNvSpPr>
            <a:spLocks noGrp="1"/>
          </p:cNvSpPr>
          <p:nvPr>
            <p:ph type="title"/>
          </p:nvPr>
        </p:nvSpPr>
        <p:spPr/>
        <p:txBody>
          <a:bodyPr/>
          <a:lstStyle/>
          <a:p>
            <a:pPr eaLnBrk="1" hangingPunct="1"/>
            <a:r>
              <a:rPr lang="en-US" altLang="en-US"/>
              <a:t>How does MapReduce work?</a:t>
            </a:r>
          </a:p>
        </p:txBody>
      </p:sp>
      <p:sp>
        <p:nvSpPr>
          <p:cNvPr id="17411" name="Content Placeholder 2">
            <a:extLst>
              <a:ext uri="{FF2B5EF4-FFF2-40B4-BE49-F238E27FC236}">
                <a16:creationId xmlns:a16="http://schemas.microsoft.com/office/drawing/2014/main" id="{0CC68054-67FC-49A3-8474-8CFBF1F5CE9A}"/>
              </a:ext>
            </a:extLst>
          </p:cNvPr>
          <p:cNvSpPr>
            <a:spLocks noGrp="1"/>
          </p:cNvSpPr>
          <p:nvPr>
            <p:ph idx="1"/>
          </p:nvPr>
        </p:nvSpPr>
        <p:spPr/>
        <p:txBody>
          <a:bodyPr/>
          <a:lstStyle/>
          <a:p>
            <a:pPr eaLnBrk="1" hangingPunct="1"/>
            <a:r>
              <a:rPr lang="en-US" altLang="en-US" sz="2400"/>
              <a:t>The run time partitions the input and provides it to different Map instances;</a:t>
            </a:r>
          </a:p>
          <a:p>
            <a:pPr eaLnBrk="1" hangingPunct="1"/>
            <a:r>
              <a:rPr lang="en-US" altLang="en-US" sz="2400"/>
              <a:t>Map (key, value) </a:t>
            </a:r>
            <a:r>
              <a:rPr lang="en-US" altLang="en-US" sz="2400">
                <a:sym typeface="Wingdings" panose="05000000000000000000" pitchFamily="2" charset="2"/>
              </a:rPr>
              <a:t> (key’, value’)</a:t>
            </a:r>
          </a:p>
          <a:p>
            <a:pPr eaLnBrk="1" hangingPunct="1"/>
            <a:r>
              <a:rPr lang="en-US" altLang="en-US" sz="2400">
                <a:sym typeface="Wingdings" panose="05000000000000000000" pitchFamily="2" charset="2"/>
              </a:rPr>
              <a:t>The run time collects the (key’, value’) pairs and distributes them to several Reduce functions so that each Reduce function gets the pairs with the same key’. </a:t>
            </a:r>
          </a:p>
          <a:p>
            <a:pPr eaLnBrk="1" hangingPunct="1"/>
            <a:r>
              <a:rPr lang="en-US" altLang="en-US" sz="2400">
                <a:sym typeface="Wingdings" panose="05000000000000000000" pitchFamily="2" charset="2"/>
              </a:rPr>
              <a:t>Each Reduce produces a single (or zero) file output.</a:t>
            </a:r>
          </a:p>
          <a:p>
            <a:pPr eaLnBrk="1" hangingPunct="1"/>
            <a:r>
              <a:rPr lang="en-US" altLang="en-US" sz="2400">
                <a:sym typeface="Wingdings" panose="05000000000000000000" pitchFamily="2" charset="2"/>
              </a:rPr>
              <a:t>Map and Reduce are user written functions</a:t>
            </a:r>
          </a:p>
        </p:txBody>
      </p:sp>
      <p:sp>
        <p:nvSpPr>
          <p:cNvPr id="17412" name="Slide Number Placeholder 3">
            <a:extLst>
              <a:ext uri="{FF2B5EF4-FFF2-40B4-BE49-F238E27FC236}">
                <a16:creationId xmlns:a16="http://schemas.microsoft.com/office/drawing/2014/main" id="{4E21FEED-0F50-4077-AE6D-A3280D884820}"/>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E1A5DE7-DD02-4242-83B3-3F442D33EB10}" type="slidenum">
              <a:rPr lang="en-US" altLang="en-US" sz="1200">
                <a:solidFill>
                  <a:srgbClr val="898989"/>
                </a:solidFill>
              </a:rPr>
              <a:pPr>
                <a:spcBef>
                  <a:spcPct val="0"/>
                </a:spcBef>
                <a:buFontTx/>
                <a:buNone/>
              </a:pPr>
              <a:t>8</a:t>
            </a:fld>
            <a:endParaRPr lang="en-US" altLang="en-US" sz="1200">
              <a:solidFill>
                <a:srgbClr val="898989"/>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9749F6A8-F1EF-4C0A-A8C6-28D883586081}"/>
              </a:ext>
            </a:extLst>
          </p:cNvPr>
          <p:cNvSpPr>
            <a:spLocks noGrp="1"/>
          </p:cNvSpPr>
          <p:nvPr>
            <p:ph type="title"/>
          </p:nvPr>
        </p:nvSpPr>
        <p:spPr/>
        <p:txBody>
          <a:bodyPr/>
          <a:lstStyle/>
          <a:p>
            <a:pPr eaLnBrk="1" hangingPunct="1"/>
            <a:r>
              <a:rPr lang="en-US" altLang="en-US" sz="3200"/>
              <a:t>Example MapReduce: To count the occurrences of words in the given set of documents</a:t>
            </a:r>
          </a:p>
        </p:txBody>
      </p:sp>
      <p:sp>
        <p:nvSpPr>
          <p:cNvPr id="19459" name="Content Placeholder 2">
            <a:extLst>
              <a:ext uri="{FF2B5EF4-FFF2-40B4-BE49-F238E27FC236}">
                <a16:creationId xmlns:a16="http://schemas.microsoft.com/office/drawing/2014/main" id="{8B87B7C5-E5B1-48DC-BC02-55ED9611107B}"/>
              </a:ext>
            </a:extLst>
          </p:cNvPr>
          <p:cNvSpPr>
            <a:spLocks noGrp="1"/>
          </p:cNvSpPr>
          <p:nvPr>
            <p:ph idx="1"/>
          </p:nvPr>
        </p:nvSpPr>
        <p:spPr/>
        <p:txBody>
          <a:bodyPr/>
          <a:lstStyle/>
          <a:p>
            <a:pPr eaLnBrk="1" hangingPunct="1">
              <a:buFont typeface="Arial" panose="020B0604020202020204" pitchFamily="34" charset="0"/>
              <a:buNone/>
            </a:pPr>
            <a:r>
              <a:rPr lang="en-US" altLang="en-US" sz="2000"/>
              <a:t>map(String key, String value):</a:t>
            </a:r>
          </a:p>
          <a:p>
            <a:pPr eaLnBrk="1" hangingPunct="1">
              <a:buFont typeface="Arial" panose="020B0604020202020204" pitchFamily="34" charset="0"/>
              <a:buNone/>
            </a:pPr>
            <a:r>
              <a:rPr lang="en-US" altLang="en-US" sz="2000"/>
              <a:t>// key: document name;  value: document contents; map (k1,v1) </a:t>
            </a:r>
            <a:r>
              <a:rPr lang="en-US" altLang="en-US" sz="2000">
                <a:sym typeface="Wingdings" panose="05000000000000000000" pitchFamily="2" charset="2"/>
              </a:rPr>
              <a:t></a:t>
            </a:r>
            <a:r>
              <a:rPr lang="en-US" altLang="en-US" sz="2000"/>
              <a:t> list(k2,v2)</a:t>
            </a:r>
          </a:p>
          <a:p>
            <a:pPr eaLnBrk="1" hangingPunct="1">
              <a:buFont typeface="Arial" panose="020B0604020202020204" pitchFamily="34" charset="0"/>
              <a:buNone/>
            </a:pPr>
            <a:r>
              <a:rPr lang="en-US" altLang="en-US" sz="2000"/>
              <a:t>for each word w in value: EmitIntermediate(w, "1");</a:t>
            </a:r>
          </a:p>
          <a:p>
            <a:pPr eaLnBrk="1" hangingPunct="1">
              <a:buFont typeface="Arial" panose="020B0604020202020204" pitchFamily="34" charset="0"/>
              <a:buNone/>
            </a:pPr>
            <a:r>
              <a:rPr lang="en-US" altLang="en-US" sz="2000"/>
              <a:t>(Example: If input string is (“Saibaba is God. I am I”), Map produces {&lt;“Saibaba”,1”&gt;, &lt;“is”, 1&gt;, &lt;“God”, 1&gt;, &lt;“I”,1&gt;, &lt;“am”,1&gt;,&lt;“I”,1&gt;} </a:t>
            </a:r>
          </a:p>
          <a:p>
            <a:pPr eaLnBrk="1" hangingPunct="1">
              <a:buFont typeface="Arial" panose="020B0604020202020204" pitchFamily="34" charset="0"/>
              <a:buNone/>
            </a:pPr>
            <a:r>
              <a:rPr lang="en-US" altLang="en-US" sz="2000"/>
              <a:t>reduce(String key, Iterator values):</a:t>
            </a:r>
          </a:p>
          <a:p>
            <a:pPr eaLnBrk="1" hangingPunct="1">
              <a:buFont typeface="Arial" panose="020B0604020202020204" pitchFamily="34" charset="0"/>
              <a:buNone/>
            </a:pPr>
            <a:r>
              <a:rPr lang="en-US" altLang="en-US" sz="2000"/>
              <a:t>// key: a word; values: a list of counts; reduce (k2,list(v2)) </a:t>
            </a:r>
            <a:r>
              <a:rPr lang="en-US" altLang="en-US" sz="2000">
                <a:sym typeface="Wingdings" panose="05000000000000000000" pitchFamily="2" charset="2"/>
              </a:rPr>
              <a:t></a:t>
            </a:r>
            <a:r>
              <a:rPr lang="en-US" altLang="en-US" sz="2000"/>
              <a:t> list(v2)</a:t>
            </a:r>
          </a:p>
          <a:p>
            <a:pPr eaLnBrk="1" hangingPunct="1">
              <a:buFont typeface="Arial" panose="020B0604020202020204" pitchFamily="34" charset="0"/>
              <a:buNone/>
            </a:pPr>
            <a:r>
              <a:rPr lang="en-US" altLang="en-US" sz="2000"/>
              <a:t>int result = 0;</a:t>
            </a:r>
          </a:p>
          <a:p>
            <a:pPr eaLnBrk="1" hangingPunct="1">
              <a:buFont typeface="Arial" panose="020B0604020202020204" pitchFamily="34" charset="0"/>
              <a:buNone/>
            </a:pPr>
            <a:r>
              <a:rPr lang="en-US" altLang="en-US" sz="2000"/>
              <a:t>for each v in values:</a:t>
            </a:r>
          </a:p>
          <a:p>
            <a:pPr eaLnBrk="1" hangingPunct="1">
              <a:buFont typeface="Arial" panose="020B0604020202020204" pitchFamily="34" charset="0"/>
              <a:buNone/>
            </a:pPr>
            <a:r>
              <a:rPr lang="en-US" altLang="en-US" sz="2000"/>
              <a:t>result += ParseInt(v);</a:t>
            </a:r>
          </a:p>
          <a:p>
            <a:pPr eaLnBrk="1" hangingPunct="1">
              <a:buFont typeface="Arial" panose="020B0604020202020204" pitchFamily="34" charset="0"/>
              <a:buNone/>
            </a:pPr>
            <a:r>
              <a:rPr lang="en-US" altLang="en-US" sz="2000"/>
              <a:t>Emit(AsString(result));</a:t>
            </a:r>
          </a:p>
          <a:p>
            <a:pPr eaLnBrk="1" hangingPunct="1">
              <a:buFont typeface="Arial" panose="020B0604020202020204" pitchFamily="34" charset="0"/>
              <a:buNone/>
            </a:pPr>
            <a:r>
              <a:rPr lang="en-US" altLang="en-US" sz="2000"/>
              <a:t>(Example: reduce(“I”, &lt;1,1&gt;) </a:t>
            </a:r>
            <a:r>
              <a:rPr lang="en-US" altLang="en-US" sz="2000">
                <a:sym typeface="Wingdings" panose="05000000000000000000" pitchFamily="2" charset="2"/>
              </a:rPr>
              <a:t> 2)</a:t>
            </a:r>
            <a:endParaRPr lang="en-US" altLang="en-US" sz="2000"/>
          </a:p>
        </p:txBody>
      </p:sp>
      <p:sp>
        <p:nvSpPr>
          <p:cNvPr id="19460" name="Slide Number Placeholder 3">
            <a:extLst>
              <a:ext uri="{FF2B5EF4-FFF2-40B4-BE49-F238E27FC236}">
                <a16:creationId xmlns:a16="http://schemas.microsoft.com/office/drawing/2014/main" id="{52F2C9BB-86F3-4655-A14B-C9D9B726235D}"/>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352A5B9-7189-4EDE-AC2F-DDDDF65B4FBC}" type="slidenum">
              <a:rPr lang="en-US" altLang="en-US" sz="1200">
                <a:solidFill>
                  <a:srgbClr val="898989"/>
                </a:solidFill>
              </a:rPr>
              <a:pPr>
                <a:spcBef>
                  <a:spcPct val="0"/>
                </a:spcBef>
                <a:buFontTx/>
                <a:buNone/>
              </a:pPr>
              <a:t>9</a:t>
            </a:fld>
            <a:endParaRPr lang="en-US" altLang="en-US" sz="1200">
              <a:solidFill>
                <a:srgbClr val="898989"/>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643</TotalTime>
  <Words>2676</Words>
  <Application>Microsoft Office PowerPoint</Application>
  <PresentationFormat>On-screen Show (4:3)</PresentationFormat>
  <Paragraphs>203</Paragraphs>
  <Slides>23</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Times New Roman</vt:lpstr>
      <vt:lpstr>Wingdings</vt:lpstr>
      <vt:lpstr>Office Theme</vt:lpstr>
      <vt:lpstr>What is Hadoop?</vt:lpstr>
      <vt:lpstr>What does it do?</vt:lpstr>
      <vt:lpstr>Hadoop: Assumptions</vt:lpstr>
      <vt:lpstr>Apache Hadoop Wins Terabyte Sort Benchmark (July 2008) </vt:lpstr>
      <vt:lpstr>Example Applications and Organizations using Hadoop </vt:lpstr>
      <vt:lpstr>More Hadoop Applications</vt:lpstr>
      <vt:lpstr>MapReduce Paradigm</vt:lpstr>
      <vt:lpstr>How does MapReduce work?</vt:lpstr>
      <vt:lpstr>Example MapReduce: To count the occurrences of words in the given set of documents</vt:lpstr>
      <vt:lpstr>Example applications</vt:lpstr>
      <vt:lpstr>MapReduce-Fault tolerance</vt:lpstr>
      <vt:lpstr>Mapping workers to Processors</vt:lpstr>
      <vt:lpstr>Task Granularity</vt:lpstr>
      <vt:lpstr>HDFS</vt:lpstr>
      <vt:lpstr>HDFS Architecture</vt:lpstr>
      <vt:lpstr>Example runs [1]</vt:lpstr>
      <vt:lpstr>Execution overview</vt:lpstr>
      <vt:lpstr>Execution overview (cont.)</vt:lpstr>
      <vt:lpstr>Using Hadoop</vt:lpstr>
      <vt:lpstr>Using HDFS (1/2)</vt:lpstr>
      <vt:lpstr>Using HDFS (2/2)</vt:lpstr>
      <vt:lpstr>Development</vt:lpstr>
      <vt:lpstr>Compiling and Running</vt:lpstr>
    </vt:vector>
  </TitlesOfParts>
  <Company>ODU Computer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Hadoop:</dc:title>
  <dc:creator>ODU Computer Science</dc:creator>
  <cp:lastModifiedBy>Harris Papadakis</cp:lastModifiedBy>
  <cp:revision>70</cp:revision>
  <dcterms:created xsi:type="dcterms:W3CDTF">2008-12-06T06:21:21Z</dcterms:created>
  <dcterms:modified xsi:type="dcterms:W3CDTF">2018-11-28T11:19:33Z</dcterms:modified>
</cp:coreProperties>
</file>