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0" r:id="rId3"/>
    <p:sldId id="273" r:id="rId4"/>
    <p:sldId id="274" r:id="rId5"/>
    <p:sldId id="267" r:id="rId6"/>
    <p:sldId id="275" r:id="rId7"/>
    <p:sldId id="265" r:id="rId8"/>
    <p:sldId id="276" r:id="rId9"/>
    <p:sldId id="262" r:id="rId10"/>
    <p:sldId id="284" r:id="rId11"/>
    <p:sldId id="269" r:id="rId12"/>
    <p:sldId id="277" r:id="rId13"/>
    <p:sldId id="270" r:id="rId14"/>
    <p:sldId id="278" r:id="rId15"/>
    <p:sldId id="271" r:id="rId16"/>
    <p:sldId id="279" r:id="rId17"/>
    <p:sldId id="272" r:id="rId18"/>
    <p:sldId id="258" r:id="rId19"/>
    <p:sldId id="283" r:id="rId20"/>
    <p:sldId id="256" r:id="rId21"/>
    <p:sldId id="263" r:id="rId22"/>
    <p:sldId id="280" r:id="rId23"/>
    <p:sldId id="282" r:id="rId24"/>
    <p:sldId id="281" r:id="rId25"/>
    <p:sldId id="285" r:id="rId26"/>
  </p:sldIdLst>
  <p:sldSz cx="9144000" cy="6858000" type="screen4x3"/>
  <p:notesSz cx="7102475" cy="102314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D19C0"/>
    <a:srgbClr val="33CCFF"/>
    <a:srgbClr val="11FF7D"/>
    <a:srgbClr val="66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654" autoAdjust="0"/>
  </p:normalViewPr>
  <p:slideViewPr>
    <p:cSldViewPr>
      <p:cViewPr>
        <p:scale>
          <a:sx n="50" d="100"/>
          <a:sy n="50" d="100"/>
        </p:scale>
        <p:origin x="-129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077739" cy="511572"/>
          </a:xfrm>
          <a:prstGeom prst="rect">
            <a:avLst/>
          </a:prstGeom>
        </p:spPr>
        <p:txBody>
          <a:bodyPr vert="horz" lIns="99048" tIns="49524" rIns="99048" bIns="49524" rtlCol="0"/>
          <a:lstStyle>
            <a:lvl1pPr algn="l">
              <a:defRPr sz="1300"/>
            </a:lvl1pPr>
          </a:lstStyle>
          <a:p>
            <a:endParaRPr lang="el-GR" dirty="0"/>
          </a:p>
        </p:txBody>
      </p:sp>
      <p:sp>
        <p:nvSpPr>
          <p:cNvPr id="3" name="2 - Θέση ημερομηνίας"/>
          <p:cNvSpPr>
            <a:spLocks noGrp="1"/>
          </p:cNvSpPr>
          <p:nvPr>
            <p:ph type="dt" idx="1"/>
          </p:nvPr>
        </p:nvSpPr>
        <p:spPr>
          <a:xfrm>
            <a:off x="4023092" y="0"/>
            <a:ext cx="3077739" cy="511572"/>
          </a:xfrm>
          <a:prstGeom prst="rect">
            <a:avLst/>
          </a:prstGeom>
        </p:spPr>
        <p:txBody>
          <a:bodyPr vert="horz" lIns="99048" tIns="49524" rIns="99048" bIns="49524" rtlCol="0"/>
          <a:lstStyle>
            <a:lvl1pPr algn="r">
              <a:defRPr sz="1300"/>
            </a:lvl1pPr>
          </a:lstStyle>
          <a:p>
            <a:fld id="{3A02C82F-0B7D-46CC-96F2-32310A377707}" type="datetimeFigureOut">
              <a:rPr lang="el-GR" smtClean="0"/>
              <a:pPr/>
              <a:t>16/1/2011</a:t>
            </a:fld>
            <a:endParaRPr lang="el-GR" dirty="0"/>
          </a:p>
        </p:txBody>
      </p:sp>
      <p:sp>
        <p:nvSpPr>
          <p:cNvPr id="4" name="3 - Θέση εικόνας διαφάνειας"/>
          <p:cNvSpPr>
            <a:spLocks noGrp="1" noRot="1" noChangeAspect="1"/>
          </p:cNvSpPr>
          <p:nvPr>
            <p:ph type="sldImg" idx="2"/>
          </p:nvPr>
        </p:nvSpPr>
        <p:spPr>
          <a:xfrm>
            <a:off x="993775" y="766763"/>
            <a:ext cx="5114925" cy="3836987"/>
          </a:xfrm>
          <a:prstGeom prst="rect">
            <a:avLst/>
          </a:prstGeom>
          <a:noFill/>
          <a:ln w="12700">
            <a:solidFill>
              <a:prstClr val="black"/>
            </a:solidFill>
          </a:ln>
        </p:spPr>
        <p:txBody>
          <a:bodyPr vert="horz" lIns="99048" tIns="49524" rIns="99048" bIns="49524" rtlCol="0" anchor="ctr"/>
          <a:lstStyle/>
          <a:p>
            <a:endParaRPr lang="el-GR" dirty="0"/>
          </a:p>
        </p:txBody>
      </p:sp>
      <p:sp>
        <p:nvSpPr>
          <p:cNvPr id="5" name="4 - Θέση σημειώσεων"/>
          <p:cNvSpPr>
            <a:spLocks noGrp="1"/>
          </p:cNvSpPr>
          <p:nvPr>
            <p:ph type="body" sz="quarter" idx="3"/>
          </p:nvPr>
        </p:nvSpPr>
        <p:spPr>
          <a:xfrm>
            <a:off x="710248" y="4859933"/>
            <a:ext cx="5681980" cy="4604147"/>
          </a:xfrm>
          <a:prstGeom prst="rect">
            <a:avLst/>
          </a:prstGeom>
        </p:spPr>
        <p:txBody>
          <a:bodyPr vert="horz" lIns="99048" tIns="49524" rIns="99048" bIns="49524"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9718090"/>
            <a:ext cx="3077739" cy="511572"/>
          </a:xfrm>
          <a:prstGeom prst="rect">
            <a:avLst/>
          </a:prstGeom>
        </p:spPr>
        <p:txBody>
          <a:bodyPr vert="horz" lIns="99048" tIns="49524" rIns="99048" bIns="49524" rtlCol="0" anchor="b"/>
          <a:lstStyle>
            <a:lvl1pPr algn="l">
              <a:defRPr sz="1300"/>
            </a:lvl1pPr>
          </a:lstStyle>
          <a:p>
            <a:endParaRPr lang="el-GR" dirty="0"/>
          </a:p>
        </p:txBody>
      </p:sp>
      <p:sp>
        <p:nvSpPr>
          <p:cNvPr id="7" name="6 - Θέση αριθμού διαφάνειας"/>
          <p:cNvSpPr>
            <a:spLocks noGrp="1"/>
          </p:cNvSpPr>
          <p:nvPr>
            <p:ph type="sldNum" sz="quarter" idx="5"/>
          </p:nvPr>
        </p:nvSpPr>
        <p:spPr>
          <a:xfrm>
            <a:off x="4023092" y="9718090"/>
            <a:ext cx="3077739" cy="511572"/>
          </a:xfrm>
          <a:prstGeom prst="rect">
            <a:avLst/>
          </a:prstGeom>
        </p:spPr>
        <p:txBody>
          <a:bodyPr vert="horz" lIns="99048" tIns="49524" rIns="99048" bIns="49524" rtlCol="0" anchor="b"/>
          <a:lstStyle>
            <a:lvl1pPr algn="r">
              <a:defRPr sz="1300"/>
            </a:lvl1pPr>
          </a:lstStyle>
          <a:p>
            <a:fld id="{9B67AEF4-2283-4902-9FCE-4126C31BCFDC}"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6763"/>
            <a:ext cx="5114925" cy="3836987"/>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B67AEF4-2283-4902-9FCE-4126C31BCFDC}" type="slidenum">
              <a:rPr lang="el-GR" smtClean="0"/>
              <a:pPr/>
              <a:t>1</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6763"/>
            <a:ext cx="5114925" cy="3836987"/>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B67AEF4-2283-4902-9FCE-4126C31BCFDC}" type="slidenum">
              <a:rPr lang="el-GR" smtClean="0"/>
              <a:pPr/>
              <a:t>21</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B67AEF4-2283-4902-9FCE-4126C31BCFDC}" type="slidenum">
              <a:rPr lang="el-GR" smtClean="0"/>
              <a:pPr/>
              <a:t>25</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5</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7</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11</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6763"/>
            <a:ext cx="5114925" cy="3836987"/>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B67AEF4-2283-4902-9FCE-4126C31BCFDC}" type="slidenum">
              <a:rPr lang="el-GR" smtClean="0"/>
              <a:pPr/>
              <a:t>12</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13</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15</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9856F5B1-3168-4334-B8FF-445964FAC151}" type="slidenum">
              <a:rPr lang="en-GB"/>
              <a:pPr/>
              <a:t>17</a:t>
            </a:fld>
            <a:endParaRPr lang="en-GB" dirty="0"/>
          </a:p>
        </p:txBody>
      </p:sp>
      <p:sp>
        <p:nvSpPr>
          <p:cNvPr id="17411" name="Rectangle 2"/>
          <p:cNvSpPr>
            <a:spLocks noGrp="1" noRot="1" noChangeAspect="1" noChangeArrowheads="1" noTextEdit="1"/>
          </p:cNvSpPr>
          <p:nvPr>
            <p:ph type="sldImg"/>
          </p:nvPr>
        </p:nvSpPr>
        <p:spPr>
          <a:xfrm>
            <a:off x="993775" y="766763"/>
            <a:ext cx="5114925" cy="3836987"/>
          </a:xfrm>
          <a:ln/>
        </p:spPr>
      </p:sp>
      <p:sp>
        <p:nvSpPr>
          <p:cNvPr id="17412" name="Rectangle 3"/>
          <p:cNvSpPr>
            <a:spLocks noGrp="1" noChangeArrowheads="1"/>
          </p:cNvSpPr>
          <p:nvPr>
            <p:ph type="body" idx="1"/>
          </p:nvPr>
        </p:nvSpPr>
        <p:spPr>
          <a:noFill/>
          <a:ln/>
        </p:spPr>
        <p:txBody>
          <a:bodyPr/>
          <a:lstStyle/>
          <a:p>
            <a:pPr algn="ctr" eaLnBrk="1" hangingPunct="1">
              <a:spcBef>
                <a:spcPct val="15000"/>
              </a:spcBef>
            </a:pPr>
            <a:endParaRPr lang="en-US" sz="1500" b="1" dirty="0" smtClean="0">
              <a:solidFill>
                <a:schemeClr val="bg1"/>
              </a:solidFill>
              <a:latin typeface="Arial" pitchFamily="34" charset="0"/>
              <a:ea typeface="ＭＳ Ｐゴシック" pitchFamily="9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93775" y="766763"/>
            <a:ext cx="5114925" cy="3836987"/>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B67AEF4-2283-4902-9FCE-4126C31BCFDC}" type="slidenum">
              <a:rPr lang="el-GR" smtClean="0"/>
              <a:pPr/>
              <a:t>20</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6"/>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1"/>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8DAB518-3C28-4E05-9B7F-7E3DA35AA5A5}" type="datetimeFigureOut">
              <a:rPr lang="el-GR" smtClean="0"/>
              <a:pPr/>
              <a:t>16/1/2011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3F06BAC-46B6-4A8C-8571-49F90F34D5AA}"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DAB518-3C28-4E05-9B7F-7E3DA35AA5A5}" type="datetimeFigureOut">
              <a:rPr lang="el-GR" smtClean="0"/>
              <a:pPr/>
              <a:t>16/1/2011</a:t>
            </a:fld>
            <a:endParaRPr lang="el-GR" dirty="0"/>
          </a:p>
        </p:txBody>
      </p:sp>
      <p:sp>
        <p:nvSpPr>
          <p:cNvPr id="5" name="4 - Θέση υποσέλιδου"/>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06BAC-46B6-4A8C-8571-49F90F34D5AA}"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file:///C:\Users\Viva\Desktop\&#925;&#921;&#922;&#927;&#931;%20&#922;&#913;&#931;&#921;&#924;&#913;&#932;&#919;&#931;\VIDEOS\Magnetic%20Levitation%20Train%20Intro.mpg" TargetMode="External"/><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physics.carleton.ca/" TargetMode="External"/><Relationship Id="rId3" Type="http://schemas.openxmlformats.org/officeDocument/2006/relationships/image" Target="../media/image54.jpeg"/><Relationship Id="rId7" Type="http://schemas.openxmlformats.org/officeDocument/2006/relationships/hyperlink" Target="http://micro.magnet.fsu.edu/"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hyperlink" Target="http://www.transrapid.de/cgi-tdb/en/basics.prg" TargetMode="External"/><Relationship Id="rId11" Type="http://schemas.openxmlformats.org/officeDocument/2006/relationships/hyperlink" Target="http://www.slac.stanford.edu/slac/sass/talks/" TargetMode="External"/><Relationship Id="rId5" Type="http://schemas.openxmlformats.org/officeDocument/2006/relationships/hyperlink" Target="http://nobelprize.orghttp/en.wikipedia.org" TargetMode="External"/><Relationship Id="rId10" Type="http://schemas.openxmlformats.org/officeDocument/2006/relationships/hyperlink" Target="http://www.slac.stanford.edu/slac/sass/talks/Breznay_Superconductivity.ppt" TargetMode="External"/><Relationship Id="rId4" Type="http://schemas.openxmlformats.org/officeDocument/2006/relationships/hyperlink" Target="http://www.superconductors.org/" TargetMode="External"/><Relationship Id="rId9" Type="http://schemas.openxmlformats.org/officeDocument/2006/relationships/hyperlink" Target="http://www.futurescienc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file:///C:\Users\Viva\Desktop\&#925;&#921;&#922;&#927;&#931;%20&#922;&#913;&#931;&#921;&#924;&#913;&#932;&#919;&#931;\VIDEOS\Floating%20train.mpg"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contrast="27000"/>
          </a:blip>
          <a:srcRect/>
          <a:stretch>
            <a:fillRect l="-5000" r="-5000"/>
          </a:stretch>
        </a:blipFill>
        <a:effectLst/>
      </p:bgPr>
    </p:bg>
    <p:spTree>
      <p:nvGrpSpPr>
        <p:cNvPr id="1" name=""/>
        <p:cNvGrpSpPr/>
        <p:nvPr/>
      </p:nvGrpSpPr>
      <p:grpSpPr>
        <a:xfrm>
          <a:off x="0" y="0"/>
          <a:ext cx="0" cy="0"/>
          <a:chOff x="0" y="0"/>
          <a:chExt cx="0" cy="0"/>
        </a:xfrm>
      </p:grpSpPr>
      <p:sp>
        <p:nvSpPr>
          <p:cNvPr id="5" name="4 - Ορθογώνιο"/>
          <p:cNvSpPr/>
          <p:nvPr/>
        </p:nvSpPr>
        <p:spPr>
          <a:xfrm>
            <a:off x="0" y="5643554"/>
            <a:ext cx="9144000" cy="1071594"/>
          </a:xfrm>
          <a:prstGeom prst="rect">
            <a:avLst/>
          </a:prstGeom>
          <a:solidFill>
            <a:schemeClr val="accent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5 - TextBox"/>
          <p:cNvSpPr txBox="1"/>
          <p:nvPr/>
        </p:nvSpPr>
        <p:spPr>
          <a:xfrm>
            <a:off x="0" y="5214952"/>
            <a:ext cx="9144000" cy="830997"/>
          </a:xfrm>
          <a:prstGeom prst="rect">
            <a:avLst/>
          </a:prstGeom>
          <a:ln/>
        </p:spPr>
        <p:style>
          <a:lnRef idx="1">
            <a:schemeClr val="dk1"/>
          </a:lnRef>
          <a:fillRef idx="3">
            <a:schemeClr val="dk1"/>
          </a:fillRef>
          <a:effectRef idx="2">
            <a:schemeClr val="dk1"/>
          </a:effectRef>
          <a:fontRef idx="minor">
            <a:schemeClr val="lt1"/>
          </a:fontRef>
        </p:style>
        <p:txBody>
          <a:bodyPr wrap="square" rtlCol="0" anchor="b">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4800" b="1" dirty="0" smtClean="0">
                <a:ln w="3175">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ramond" pitchFamily="18" charset="0"/>
              </a:rPr>
              <a:t>  </a:t>
            </a:r>
            <a:endParaRPr lang="el-GR" sz="4400" b="1" dirty="0">
              <a:ln w="3175">
                <a:solidFill>
                  <a:schemeClr val="bg1"/>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Garamond" pitchFamily="18" charset="0"/>
            </a:endParaRPr>
          </a:p>
        </p:txBody>
      </p:sp>
      <p:sp>
        <p:nvSpPr>
          <p:cNvPr id="8" name="7 - Θέση ημερομηνίας"/>
          <p:cNvSpPr>
            <a:spLocks noGrp="1"/>
          </p:cNvSpPr>
          <p:nvPr>
            <p:ph type="dt" sz="half" idx="10"/>
          </p:nvPr>
        </p:nvSpPr>
        <p:spPr>
          <a:xfrm>
            <a:off x="214283" y="6215083"/>
            <a:ext cx="8715404" cy="365125"/>
          </a:xfrm>
        </p:spPr>
        <p:txBody>
          <a:bodyPr/>
          <a:lstStyle/>
          <a:p>
            <a:pPr algn="ct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ΕΚΠΟΝΗΣΗ ΕΡΓΑΣΙΑΣ </a:t>
            </a:r>
            <a:r>
              <a:rPr lang="el-GR" b="1" dirty="0" smtClean="0">
                <a:ln w="12700" cmpd="dbl">
                  <a:noFill/>
                  <a:prstDash val="sysDot"/>
                </a:ln>
                <a:solidFill>
                  <a:srgbClr val="00B0F0"/>
                </a:solidFill>
                <a:effectLst>
                  <a:outerShdw blurRad="41275" dist="20320" dir="1800000" algn="tl" rotWithShape="0">
                    <a:srgbClr val="000000">
                      <a:alpha val="40000"/>
                    </a:srgbClr>
                  </a:outerShdw>
                </a:effectLst>
                <a:latin typeface="Garamond" pitchFamily="18" charset="0"/>
              </a:rPr>
              <a:t>:</a:t>
            </a: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ΝΙΚΟΛΑΟΣ ΚΑΣΙΜΑΤΗΣ </a:t>
            </a:r>
            <a:r>
              <a:rPr lang="el-GR" b="1" dirty="0" smtClean="0">
                <a:ln w="12700" cmpd="dbl">
                  <a:noFill/>
                  <a:prstDash val="sysDot"/>
                </a:ln>
                <a:solidFill>
                  <a:srgbClr val="00B0F0"/>
                </a:solidFill>
                <a:effectLst>
                  <a:outerShdw blurRad="41275" dist="20320" dir="1800000" algn="tl" rotWithShape="0">
                    <a:srgbClr val="000000">
                      <a:alpha val="40000"/>
                    </a:srgbClr>
                  </a:outerShdw>
                </a:effectLst>
                <a:latin typeface="Garamond" pitchFamily="18" charset="0"/>
              </a:rPr>
              <a:t>/</a:t>
            </a: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ΜΑΘΗΜΑ : ΕΦΑΡΜΟΣΜΕΝΟΣ ΗΛΕΚΤΡΟΜΑΓΝΗΤΙΣΜΟΣ</a:t>
            </a:r>
          </a:p>
          <a:p>
            <a:pPr algn="ct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ΕΠΙΒΛΕΠΩΝ ΚΑΘΗΓΗΤΗΣ </a:t>
            </a:r>
            <a:r>
              <a:rPr lang="el-GR" b="1" dirty="0" smtClean="0">
                <a:ln w="12700" cmpd="dbl">
                  <a:noFill/>
                  <a:prstDash val="sysDot"/>
                </a:ln>
                <a:solidFill>
                  <a:srgbClr val="00B0F0"/>
                </a:solidFill>
                <a:effectLst>
                  <a:outerShdw blurRad="41275" dist="20320" dir="1800000" algn="tl" rotWithShape="0">
                    <a:srgbClr val="000000">
                      <a:alpha val="40000"/>
                    </a:srgbClr>
                  </a:outerShdw>
                </a:effectLst>
                <a:latin typeface="Garamond" pitchFamily="18" charset="0"/>
              </a:rPr>
              <a:t>:</a:t>
            </a: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ΚΩΝΣΤΑΝΤΙΝΟΣ ΠΕΤΡΙΔΗΣ </a:t>
            </a:r>
            <a:r>
              <a:rPr lang="el-GR" b="1" dirty="0" smtClean="0">
                <a:ln w="12700" cmpd="dbl">
                  <a:noFill/>
                  <a:prstDash val="sysDot"/>
                </a:ln>
                <a:solidFill>
                  <a:srgbClr val="00B0F0"/>
                </a:solidFill>
                <a:effectLst>
                  <a:outerShdw blurRad="41275" dist="20320" dir="1800000" algn="tl" rotWithShape="0">
                    <a:srgbClr val="000000">
                      <a:alpha val="40000"/>
                    </a:srgbClr>
                  </a:outerShdw>
                </a:effectLst>
                <a:latin typeface="Garamond" pitchFamily="18" charset="0"/>
              </a:rPr>
              <a:t>/</a:t>
            </a: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 </a:t>
            </a:r>
            <a:r>
              <a:rPr lang="en-US"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14 </a:t>
            </a:r>
            <a:r>
              <a:rPr lang="el-GR" b="1" dirty="0" smtClean="0">
                <a:ln w="12700" cmpd="dbl">
                  <a:noFill/>
                  <a:prstDash val="sysDot"/>
                </a:ln>
                <a:solidFill>
                  <a:srgbClr val="FFC000"/>
                </a:solidFill>
                <a:effectLst>
                  <a:outerShdw blurRad="41275" dist="20320" dir="1800000" algn="tl" rotWithShape="0">
                    <a:srgbClr val="000000">
                      <a:alpha val="40000"/>
                    </a:srgbClr>
                  </a:outerShdw>
                </a:effectLst>
                <a:latin typeface="Garamond" pitchFamily="18" charset="0"/>
              </a:rPr>
              <a:t>ΙΑΝΟΥΑΡΙΟΥ 2011</a:t>
            </a:r>
            <a:endParaRPr lang="el-GR" sz="1100" dirty="0">
              <a:ln w="12700" cmpd="dbl">
                <a:noFill/>
                <a:prstDash val="sysDot"/>
              </a:ln>
              <a:solidFill>
                <a:srgbClr val="FFC000"/>
              </a:solidFill>
              <a:latin typeface="Garamond" pitchFamily="18" charset="0"/>
            </a:endParaRPr>
          </a:p>
        </p:txBody>
      </p:sp>
      <p:sp>
        <p:nvSpPr>
          <p:cNvPr id="9" name="8 - TextBox"/>
          <p:cNvSpPr txBox="1"/>
          <p:nvPr/>
        </p:nvSpPr>
        <p:spPr>
          <a:xfrm>
            <a:off x="0" y="5286389"/>
            <a:ext cx="9144000" cy="646331"/>
          </a:xfrm>
          <a:prstGeom prst="rect">
            <a:avLst/>
          </a:prstGeom>
          <a:noFill/>
        </p:spPr>
        <p:txBody>
          <a:bodyPr wrap="square" rtlCol="0">
            <a:spAutoFit/>
          </a:bodyPr>
          <a:lstStyle/>
          <a:p>
            <a:pPr algn="ctr"/>
            <a:r>
              <a:rPr lang="el-GR" sz="3600" dirty="0" smtClean="0">
                <a:solidFill>
                  <a:srgbClr val="FFC000"/>
                </a:solidFill>
              </a:rPr>
              <a:t>ΥΠΕΡΑΓΩΓΟΙ </a:t>
            </a:r>
            <a:r>
              <a:rPr lang="el-GR" sz="3600" dirty="0" smtClean="0">
                <a:solidFill>
                  <a:srgbClr val="00B0F0"/>
                </a:solidFill>
              </a:rPr>
              <a:t>&amp;</a:t>
            </a:r>
            <a:r>
              <a:rPr lang="el-GR" sz="3600" dirty="0" smtClean="0">
                <a:solidFill>
                  <a:srgbClr val="FFC000"/>
                </a:solidFill>
              </a:rPr>
              <a:t> </a:t>
            </a:r>
            <a:r>
              <a:rPr lang="en-US" sz="3600" dirty="0" smtClean="0">
                <a:solidFill>
                  <a:srgbClr val="FFC000"/>
                </a:solidFill>
              </a:rPr>
              <a:t>H</a:t>
            </a:r>
            <a:r>
              <a:rPr lang="el-GR" sz="3600" dirty="0" smtClean="0">
                <a:solidFill>
                  <a:srgbClr val="FFC000"/>
                </a:solidFill>
              </a:rPr>
              <a:t> ΕΦΑΡΜΟΓ</a:t>
            </a:r>
            <a:r>
              <a:rPr lang="en-US" sz="3600" dirty="0" smtClean="0">
                <a:solidFill>
                  <a:srgbClr val="FFC000"/>
                </a:solidFill>
              </a:rPr>
              <a:t>H</a:t>
            </a:r>
            <a:r>
              <a:rPr lang="el-GR" sz="3600" dirty="0" smtClean="0">
                <a:solidFill>
                  <a:srgbClr val="FFC000"/>
                </a:solidFill>
              </a:rPr>
              <a:t> ΤΟΥΣ</a:t>
            </a:r>
            <a:r>
              <a:rPr lang="en-US" sz="3600" dirty="0" smtClean="0">
                <a:solidFill>
                  <a:srgbClr val="FFC000"/>
                </a:solidFill>
              </a:rPr>
              <a:t> </a:t>
            </a:r>
            <a:r>
              <a:rPr lang="el-GR" sz="3600" dirty="0" smtClean="0">
                <a:solidFill>
                  <a:srgbClr val="FFC000"/>
                </a:solidFill>
              </a:rPr>
              <a:t>ΣΤΑ ΤΡΑΙΝΑ</a:t>
            </a:r>
            <a:endParaRPr lang="el-GR" sz="3600" dirty="0">
              <a:solidFill>
                <a:srgbClr val="FFC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86"/>
          <p:cNvGrpSpPr>
            <a:grpSpLocks/>
          </p:cNvGrpSpPr>
          <p:nvPr/>
        </p:nvGrpSpPr>
        <p:grpSpPr bwMode="auto">
          <a:xfrm>
            <a:off x="4716016" y="3068960"/>
            <a:ext cx="3888432" cy="1728192"/>
            <a:chOff x="2208" y="3024"/>
            <a:chExt cx="2112" cy="1296"/>
          </a:xfrm>
        </p:grpSpPr>
        <p:sp>
          <p:nvSpPr>
            <p:cNvPr id="33" name="Rectangle 81"/>
            <p:cNvSpPr>
              <a:spLocks noChangeArrowheads="1"/>
            </p:cNvSpPr>
            <p:nvPr/>
          </p:nvSpPr>
          <p:spPr bwMode="auto">
            <a:xfrm>
              <a:off x="2208" y="3024"/>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34" name="Group 76"/>
            <p:cNvGrpSpPr>
              <a:grpSpLocks/>
            </p:cNvGrpSpPr>
            <p:nvPr/>
          </p:nvGrpSpPr>
          <p:grpSpPr bwMode="auto">
            <a:xfrm>
              <a:off x="2400" y="3072"/>
              <a:ext cx="1920" cy="1248"/>
              <a:chOff x="2160" y="3024"/>
              <a:chExt cx="1920" cy="1248"/>
            </a:xfrm>
          </p:grpSpPr>
          <p:grpSp>
            <p:nvGrpSpPr>
              <p:cNvPr id="35" name="Group 20"/>
              <p:cNvGrpSpPr>
                <a:grpSpLocks/>
              </p:cNvGrpSpPr>
              <p:nvPr/>
            </p:nvGrpSpPr>
            <p:grpSpPr bwMode="auto">
              <a:xfrm>
                <a:off x="2400" y="3024"/>
                <a:ext cx="1584" cy="1056"/>
                <a:chOff x="432" y="1488"/>
                <a:chExt cx="1584" cy="1056"/>
              </a:xfrm>
            </p:grpSpPr>
            <p:sp>
              <p:nvSpPr>
                <p:cNvPr id="45" name="Line 21"/>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46" name="Line 22"/>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36" name="Text Box 35" descr="White marble"/>
              <p:cNvSpPr txBox="1">
                <a:spLocks noChangeArrowheads="1"/>
              </p:cNvSpPr>
              <p:nvPr/>
            </p:nvSpPr>
            <p:spPr bwMode="auto">
              <a:xfrm>
                <a:off x="3848" y="3830"/>
                <a:ext cx="232" cy="250"/>
              </a:xfrm>
              <a:prstGeom prst="rect">
                <a:avLst/>
              </a:prstGeom>
              <a:noFill/>
              <a:ln w="9525">
                <a:noFill/>
                <a:miter lim="800000"/>
                <a:headEnd/>
                <a:tailEnd/>
              </a:ln>
              <a:effectLst/>
            </p:spPr>
            <p:txBody>
              <a:bodyPr wrap="none">
                <a:spAutoFit/>
              </a:bodyPr>
              <a:lstStyle/>
              <a:p>
                <a:r>
                  <a:rPr lang="en-US" sz="2000"/>
                  <a:t>H</a:t>
                </a:r>
                <a:endParaRPr lang="en-US"/>
              </a:p>
            </p:txBody>
          </p:sp>
          <p:sp>
            <p:nvSpPr>
              <p:cNvPr id="37" name="Text Box 39" descr="White marble"/>
              <p:cNvSpPr txBox="1">
                <a:spLocks noChangeArrowheads="1"/>
              </p:cNvSpPr>
              <p:nvPr/>
            </p:nvSpPr>
            <p:spPr bwMode="auto">
              <a:xfrm>
                <a:off x="2160" y="3050"/>
                <a:ext cx="223" cy="250"/>
              </a:xfrm>
              <a:prstGeom prst="rect">
                <a:avLst/>
              </a:prstGeom>
              <a:noFill/>
              <a:ln w="9525">
                <a:noFill/>
                <a:miter lim="800000"/>
                <a:headEnd/>
                <a:tailEnd/>
              </a:ln>
              <a:effectLst/>
            </p:spPr>
            <p:txBody>
              <a:bodyPr wrap="none">
                <a:spAutoFit/>
              </a:bodyPr>
              <a:lstStyle/>
              <a:p>
                <a:r>
                  <a:rPr lang="en-US" sz="2000" dirty="0"/>
                  <a:t>B</a:t>
                </a:r>
                <a:endParaRPr lang="en-US" dirty="0"/>
              </a:p>
            </p:txBody>
          </p:sp>
          <p:sp>
            <p:nvSpPr>
              <p:cNvPr id="38" name="Line 60"/>
              <p:cNvSpPr>
                <a:spLocks noChangeShapeType="1"/>
              </p:cNvSpPr>
              <p:nvPr/>
            </p:nvSpPr>
            <p:spPr bwMode="auto">
              <a:xfrm flipV="1">
                <a:off x="3416" y="3088"/>
                <a:ext cx="472" cy="308"/>
              </a:xfrm>
              <a:prstGeom prst="line">
                <a:avLst/>
              </a:prstGeom>
              <a:noFill/>
              <a:ln w="57150">
                <a:solidFill>
                  <a:srgbClr val="FF0000"/>
                </a:solidFill>
                <a:round/>
                <a:headEnd/>
                <a:tailEnd/>
              </a:ln>
              <a:effectLst/>
            </p:spPr>
            <p:txBody>
              <a:bodyPr anchor="ctr">
                <a:spAutoFit/>
              </a:bodyPr>
              <a:lstStyle/>
              <a:p>
                <a:endParaRPr lang="el-GR"/>
              </a:p>
            </p:txBody>
          </p:sp>
          <p:sp>
            <p:nvSpPr>
              <p:cNvPr id="39" name="Line 63"/>
              <p:cNvSpPr>
                <a:spLocks noChangeShapeType="1"/>
              </p:cNvSpPr>
              <p:nvPr/>
            </p:nvSpPr>
            <p:spPr bwMode="auto">
              <a:xfrm flipV="1">
                <a:off x="2415" y="3401"/>
                <a:ext cx="999" cy="664"/>
              </a:xfrm>
              <a:prstGeom prst="line">
                <a:avLst/>
              </a:prstGeom>
              <a:noFill/>
              <a:ln w="9525" cap="rnd">
                <a:solidFill>
                  <a:schemeClr val="tx1"/>
                </a:solidFill>
                <a:prstDash val="sysDot"/>
                <a:round/>
                <a:headEnd/>
                <a:tailEnd/>
              </a:ln>
              <a:effectLst/>
            </p:spPr>
            <p:txBody>
              <a:bodyPr anchor="ctr">
                <a:spAutoFit/>
              </a:bodyPr>
              <a:lstStyle/>
              <a:p>
                <a:endParaRPr lang="el-GR"/>
              </a:p>
            </p:txBody>
          </p:sp>
          <p:sp>
            <p:nvSpPr>
              <p:cNvPr id="40" name="Line 59"/>
              <p:cNvSpPr>
                <a:spLocks noChangeShapeType="1"/>
              </p:cNvSpPr>
              <p:nvPr/>
            </p:nvSpPr>
            <p:spPr bwMode="auto">
              <a:xfrm>
                <a:off x="2412" y="4053"/>
                <a:ext cx="372" cy="0"/>
              </a:xfrm>
              <a:prstGeom prst="line">
                <a:avLst/>
              </a:prstGeom>
              <a:noFill/>
              <a:ln w="57150">
                <a:solidFill>
                  <a:srgbClr val="FF0000"/>
                </a:solidFill>
                <a:round/>
                <a:headEnd/>
                <a:tailEnd/>
              </a:ln>
              <a:effectLst/>
            </p:spPr>
            <p:txBody>
              <a:bodyPr anchor="ctr">
                <a:spAutoFit/>
              </a:bodyPr>
              <a:lstStyle/>
              <a:p>
                <a:endParaRPr lang="el-GR"/>
              </a:p>
            </p:txBody>
          </p:sp>
          <p:sp>
            <p:nvSpPr>
              <p:cNvPr id="41" name="Freeform 61" descr="White marble"/>
              <p:cNvSpPr>
                <a:spLocks/>
              </p:cNvSpPr>
              <p:nvPr/>
            </p:nvSpPr>
            <p:spPr bwMode="auto">
              <a:xfrm>
                <a:off x="2763" y="3384"/>
                <a:ext cx="672" cy="672"/>
              </a:xfrm>
              <a:custGeom>
                <a:avLst/>
                <a:gdLst/>
                <a:ahLst/>
                <a:cxnLst>
                  <a:cxn ang="0">
                    <a:pos x="0" y="672"/>
                  </a:cxn>
                  <a:cxn ang="0">
                    <a:pos x="207" y="360"/>
                  </a:cxn>
                  <a:cxn ang="0">
                    <a:pos x="672" y="0"/>
                  </a:cxn>
                </a:cxnLst>
                <a:rect l="0" t="0" r="r" b="b"/>
                <a:pathLst>
                  <a:path w="672" h="672">
                    <a:moveTo>
                      <a:pt x="0" y="672"/>
                    </a:moveTo>
                    <a:cubicBezTo>
                      <a:pt x="35" y="620"/>
                      <a:pt x="95" y="472"/>
                      <a:pt x="207" y="360"/>
                    </a:cubicBezTo>
                    <a:cubicBezTo>
                      <a:pt x="319" y="248"/>
                      <a:pt x="575" y="75"/>
                      <a:pt x="672" y="0"/>
                    </a:cubicBezTo>
                  </a:path>
                </a:pathLst>
              </a:custGeom>
              <a:noFill/>
              <a:ln w="57150" cap="flat" cmpd="sng">
                <a:solidFill>
                  <a:srgbClr val="FF0000"/>
                </a:solidFill>
                <a:prstDash val="solid"/>
                <a:round/>
                <a:headEnd type="none" w="med" len="med"/>
                <a:tailEnd type="none" w="med" len="med"/>
              </a:ln>
              <a:effectLst/>
            </p:spPr>
            <p:txBody>
              <a:bodyPr anchor="ctr">
                <a:spAutoFit/>
              </a:bodyPr>
              <a:lstStyle/>
              <a:p>
                <a:endParaRPr lang="el-GR"/>
              </a:p>
            </p:txBody>
          </p:sp>
          <p:sp>
            <p:nvSpPr>
              <p:cNvPr id="42" name="Text Box 65" descr="White marble"/>
              <p:cNvSpPr txBox="1">
                <a:spLocks noChangeArrowheads="1"/>
              </p:cNvSpPr>
              <p:nvPr/>
            </p:nvSpPr>
            <p:spPr bwMode="auto">
              <a:xfrm>
                <a:off x="2665" y="4041"/>
                <a:ext cx="311" cy="231"/>
              </a:xfrm>
              <a:prstGeom prst="rect">
                <a:avLst/>
              </a:prstGeom>
              <a:noFill/>
              <a:ln w="9525">
                <a:noFill/>
                <a:miter lim="800000"/>
                <a:headEnd/>
                <a:tailEnd/>
              </a:ln>
              <a:effectLst/>
            </p:spPr>
            <p:txBody>
              <a:bodyPr wrap="none">
                <a:spAutoFit/>
              </a:bodyPr>
              <a:lstStyle/>
              <a:p>
                <a:r>
                  <a:rPr lang="en-US" sz="1800"/>
                  <a:t>H</a:t>
                </a:r>
                <a:r>
                  <a:rPr lang="en-US" sz="1800" baseline="-25000"/>
                  <a:t>c1</a:t>
                </a:r>
                <a:endParaRPr lang="en-US"/>
              </a:p>
            </p:txBody>
          </p:sp>
          <p:sp>
            <p:nvSpPr>
              <p:cNvPr id="43" name="Text Box 66" descr="White marble"/>
              <p:cNvSpPr txBox="1">
                <a:spLocks noChangeArrowheads="1"/>
              </p:cNvSpPr>
              <p:nvPr/>
            </p:nvSpPr>
            <p:spPr bwMode="auto">
              <a:xfrm>
                <a:off x="3289" y="4041"/>
                <a:ext cx="311" cy="231"/>
              </a:xfrm>
              <a:prstGeom prst="rect">
                <a:avLst/>
              </a:prstGeom>
              <a:noFill/>
              <a:ln w="9525">
                <a:noFill/>
                <a:miter lim="800000"/>
                <a:headEnd/>
                <a:tailEnd/>
              </a:ln>
              <a:effectLst/>
            </p:spPr>
            <p:txBody>
              <a:bodyPr wrap="none">
                <a:spAutoFit/>
              </a:bodyPr>
              <a:lstStyle/>
              <a:p>
                <a:r>
                  <a:rPr lang="en-US" sz="1800"/>
                  <a:t>H</a:t>
                </a:r>
                <a:r>
                  <a:rPr lang="en-US" sz="1800" baseline="-25000"/>
                  <a:t>c2</a:t>
                </a:r>
                <a:endParaRPr lang="en-US"/>
              </a:p>
            </p:txBody>
          </p:sp>
          <p:sp>
            <p:nvSpPr>
              <p:cNvPr id="44" name="Line 67"/>
              <p:cNvSpPr>
                <a:spLocks noChangeShapeType="1"/>
              </p:cNvSpPr>
              <p:nvPr/>
            </p:nvSpPr>
            <p:spPr bwMode="auto">
              <a:xfrm>
                <a:off x="3408" y="3438"/>
                <a:ext cx="0" cy="642"/>
              </a:xfrm>
              <a:prstGeom prst="line">
                <a:avLst/>
              </a:prstGeom>
              <a:noFill/>
              <a:ln w="9525" cap="rnd">
                <a:solidFill>
                  <a:schemeClr val="tx1"/>
                </a:solidFill>
                <a:prstDash val="sysDot"/>
                <a:round/>
                <a:headEnd/>
                <a:tailEnd/>
              </a:ln>
              <a:effectLst/>
            </p:spPr>
            <p:txBody>
              <a:bodyPr anchor="ctr">
                <a:spAutoFit/>
              </a:bodyPr>
              <a:lstStyle/>
              <a:p>
                <a:endParaRPr lang="el-GR"/>
              </a:p>
            </p:txBody>
          </p:sp>
        </p:grpSp>
      </p:grpSp>
      <p:grpSp>
        <p:nvGrpSpPr>
          <p:cNvPr id="47" name="Group 85"/>
          <p:cNvGrpSpPr>
            <a:grpSpLocks/>
          </p:cNvGrpSpPr>
          <p:nvPr/>
        </p:nvGrpSpPr>
        <p:grpSpPr bwMode="auto">
          <a:xfrm>
            <a:off x="468426" y="3140968"/>
            <a:ext cx="4319598" cy="1707301"/>
            <a:chOff x="-1" y="3024"/>
            <a:chExt cx="2112" cy="1336"/>
          </a:xfrm>
        </p:grpSpPr>
        <p:sp>
          <p:nvSpPr>
            <p:cNvPr id="48" name="Rectangle 80"/>
            <p:cNvSpPr>
              <a:spLocks noChangeArrowheads="1"/>
            </p:cNvSpPr>
            <p:nvPr/>
          </p:nvSpPr>
          <p:spPr bwMode="auto">
            <a:xfrm>
              <a:off x="-1" y="3024"/>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49" name="Group 75"/>
            <p:cNvGrpSpPr>
              <a:grpSpLocks/>
            </p:cNvGrpSpPr>
            <p:nvPr/>
          </p:nvGrpSpPr>
          <p:grpSpPr bwMode="auto">
            <a:xfrm>
              <a:off x="192" y="3024"/>
              <a:ext cx="1912" cy="1336"/>
              <a:chOff x="192" y="2976"/>
              <a:chExt cx="1912" cy="1336"/>
            </a:xfrm>
          </p:grpSpPr>
          <p:sp>
            <p:nvSpPr>
              <p:cNvPr id="50" name="Line 64"/>
              <p:cNvSpPr>
                <a:spLocks noChangeShapeType="1"/>
              </p:cNvSpPr>
              <p:nvPr/>
            </p:nvSpPr>
            <p:spPr bwMode="auto">
              <a:xfrm flipV="1">
                <a:off x="444" y="3436"/>
                <a:ext cx="948" cy="623"/>
              </a:xfrm>
              <a:prstGeom prst="line">
                <a:avLst/>
              </a:prstGeom>
              <a:noFill/>
              <a:ln w="9525" cap="rnd">
                <a:solidFill>
                  <a:schemeClr val="tx1"/>
                </a:solidFill>
                <a:prstDash val="sysDot"/>
                <a:round/>
                <a:headEnd/>
                <a:tailEnd/>
              </a:ln>
              <a:effectLst/>
            </p:spPr>
            <p:txBody>
              <a:bodyPr anchor="ctr">
                <a:spAutoFit/>
              </a:bodyPr>
              <a:lstStyle/>
              <a:p>
                <a:endParaRPr lang="el-GR"/>
              </a:p>
            </p:txBody>
          </p:sp>
          <p:grpSp>
            <p:nvGrpSpPr>
              <p:cNvPr id="51" name="Group 14"/>
              <p:cNvGrpSpPr>
                <a:grpSpLocks/>
              </p:cNvGrpSpPr>
              <p:nvPr/>
            </p:nvGrpSpPr>
            <p:grpSpPr bwMode="auto">
              <a:xfrm>
                <a:off x="432" y="3024"/>
                <a:ext cx="1584" cy="1056"/>
                <a:chOff x="432" y="1488"/>
                <a:chExt cx="1584" cy="1056"/>
              </a:xfrm>
            </p:grpSpPr>
            <p:sp>
              <p:nvSpPr>
                <p:cNvPr id="58" name="Line 15"/>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59" name="Line 16"/>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52" name="Text Box 34" descr="White marble"/>
              <p:cNvSpPr txBox="1">
                <a:spLocks noChangeArrowheads="1"/>
              </p:cNvSpPr>
              <p:nvPr/>
            </p:nvSpPr>
            <p:spPr bwMode="auto">
              <a:xfrm>
                <a:off x="1872" y="3830"/>
                <a:ext cx="232" cy="250"/>
              </a:xfrm>
              <a:prstGeom prst="rect">
                <a:avLst/>
              </a:prstGeom>
              <a:noFill/>
              <a:ln w="9525">
                <a:noFill/>
                <a:miter lim="800000"/>
                <a:headEnd/>
                <a:tailEnd/>
              </a:ln>
              <a:effectLst/>
            </p:spPr>
            <p:txBody>
              <a:bodyPr wrap="none">
                <a:spAutoFit/>
              </a:bodyPr>
              <a:lstStyle/>
              <a:p>
                <a:r>
                  <a:rPr lang="en-US" sz="2000"/>
                  <a:t>H</a:t>
                </a:r>
                <a:endParaRPr lang="en-US"/>
              </a:p>
            </p:txBody>
          </p:sp>
          <p:sp>
            <p:nvSpPr>
              <p:cNvPr id="53" name="Text Box 38" descr="White marble"/>
              <p:cNvSpPr txBox="1">
                <a:spLocks noChangeArrowheads="1"/>
              </p:cNvSpPr>
              <p:nvPr/>
            </p:nvSpPr>
            <p:spPr bwMode="auto">
              <a:xfrm>
                <a:off x="192" y="2976"/>
                <a:ext cx="223" cy="250"/>
              </a:xfrm>
              <a:prstGeom prst="rect">
                <a:avLst/>
              </a:prstGeom>
              <a:noFill/>
              <a:ln w="9525">
                <a:noFill/>
                <a:miter lim="800000"/>
                <a:headEnd/>
                <a:tailEnd/>
              </a:ln>
              <a:effectLst/>
            </p:spPr>
            <p:txBody>
              <a:bodyPr wrap="none">
                <a:spAutoFit/>
              </a:bodyPr>
              <a:lstStyle/>
              <a:p>
                <a:r>
                  <a:rPr lang="en-US" sz="2000"/>
                  <a:t>B</a:t>
                </a:r>
                <a:endParaRPr lang="en-US"/>
              </a:p>
            </p:txBody>
          </p:sp>
          <p:sp>
            <p:nvSpPr>
              <p:cNvPr id="54" name="Line 56"/>
              <p:cNvSpPr>
                <a:spLocks noChangeShapeType="1"/>
              </p:cNvSpPr>
              <p:nvPr/>
            </p:nvSpPr>
            <p:spPr bwMode="auto">
              <a:xfrm flipV="1">
                <a:off x="1382" y="3120"/>
                <a:ext cx="490" cy="320"/>
              </a:xfrm>
              <a:prstGeom prst="line">
                <a:avLst/>
              </a:prstGeom>
              <a:noFill/>
              <a:ln w="57150">
                <a:solidFill>
                  <a:srgbClr val="FF0000"/>
                </a:solidFill>
                <a:round/>
                <a:headEnd/>
                <a:tailEnd/>
              </a:ln>
              <a:effectLst/>
            </p:spPr>
            <p:txBody>
              <a:bodyPr anchor="ctr">
                <a:spAutoFit/>
              </a:bodyPr>
              <a:lstStyle/>
              <a:p>
                <a:endParaRPr lang="el-GR"/>
              </a:p>
            </p:txBody>
          </p:sp>
          <p:sp>
            <p:nvSpPr>
              <p:cNvPr id="55" name="Line 57"/>
              <p:cNvSpPr>
                <a:spLocks noChangeShapeType="1"/>
              </p:cNvSpPr>
              <p:nvPr/>
            </p:nvSpPr>
            <p:spPr bwMode="auto">
              <a:xfrm>
                <a:off x="444" y="4053"/>
                <a:ext cx="948" cy="0"/>
              </a:xfrm>
              <a:prstGeom prst="line">
                <a:avLst/>
              </a:prstGeom>
              <a:noFill/>
              <a:ln w="57150">
                <a:solidFill>
                  <a:srgbClr val="FF0000"/>
                </a:solidFill>
                <a:round/>
                <a:headEnd/>
                <a:tailEnd/>
              </a:ln>
              <a:effectLst/>
            </p:spPr>
            <p:txBody>
              <a:bodyPr anchor="ctr">
                <a:spAutoFit/>
              </a:bodyPr>
              <a:lstStyle/>
              <a:p>
                <a:endParaRPr lang="el-GR"/>
              </a:p>
            </p:txBody>
          </p:sp>
          <p:sp>
            <p:nvSpPr>
              <p:cNvPr id="56" name="Line 58"/>
              <p:cNvSpPr>
                <a:spLocks noChangeShapeType="1"/>
              </p:cNvSpPr>
              <p:nvPr/>
            </p:nvSpPr>
            <p:spPr bwMode="auto">
              <a:xfrm flipV="1">
                <a:off x="1392" y="3432"/>
                <a:ext cx="0" cy="639"/>
              </a:xfrm>
              <a:prstGeom prst="line">
                <a:avLst/>
              </a:prstGeom>
              <a:noFill/>
              <a:ln w="57150">
                <a:solidFill>
                  <a:srgbClr val="FF0000"/>
                </a:solidFill>
                <a:round/>
                <a:headEnd/>
                <a:tailEnd/>
              </a:ln>
              <a:effectLst/>
            </p:spPr>
            <p:txBody>
              <a:bodyPr anchor="ctr">
                <a:spAutoFit/>
              </a:bodyPr>
              <a:lstStyle/>
              <a:p>
                <a:endParaRPr lang="el-GR"/>
              </a:p>
            </p:txBody>
          </p:sp>
          <p:sp>
            <p:nvSpPr>
              <p:cNvPr id="57" name="Text Box 68" descr="White marble"/>
              <p:cNvSpPr txBox="1">
                <a:spLocks noChangeArrowheads="1"/>
              </p:cNvSpPr>
              <p:nvPr/>
            </p:nvSpPr>
            <p:spPr bwMode="auto">
              <a:xfrm>
                <a:off x="1273" y="4047"/>
                <a:ext cx="205" cy="265"/>
              </a:xfrm>
              <a:prstGeom prst="rect">
                <a:avLst/>
              </a:prstGeom>
              <a:noFill/>
              <a:ln w="9525">
                <a:noFill/>
                <a:miter lim="800000"/>
                <a:headEnd/>
                <a:tailEnd/>
              </a:ln>
              <a:effectLst/>
            </p:spPr>
            <p:txBody>
              <a:bodyPr wrap="none">
                <a:spAutoFit/>
              </a:bodyPr>
              <a:lstStyle/>
              <a:p>
                <a:pPr algn="ctr"/>
                <a:r>
                  <a:rPr lang="en-US" sz="1600" dirty="0"/>
                  <a:t>H</a:t>
                </a:r>
                <a:r>
                  <a:rPr lang="en-US" sz="1600" baseline="-25000" dirty="0"/>
                  <a:t>c</a:t>
                </a:r>
                <a:endParaRPr lang="en-US" dirty="0"/>
              </a:p>
            </p:txBody>
          </p:sp>
        </p:grpSp>
      </p:grpSp>
      <p:grpSp>
        <p:nvGrpSpPr>
          <p:cNvPr id="60" name="Group 109"/>
          <p:cNvGrpSpPr>
            <a:grpSpLocks/>
          </p:cNvGrpSpPr>
          <p:nvPr/>
        </p:nvGrpSpPr>
        <p:grpSpPr bwMode="auto">
          <a:xfrm>
            <a:off x="467544" y="5133256"/>
            <a:ext cx="4248472" cy="1724744"/>
            <a:chOff x="0" y="4416"/>
            <a:chExt cx="2112" cy="1296"/>
          </a:xfrm>
        </p:grpSpPr>
        <p:sp>
          <p:nvSpPr>
            <p:cNvPr id="61" name="Rectangle 82"/>
            <p:cNvSpPr>
              <a:spLocks noChangeArrowheads="1"/>
            </p:cNvSpPr>
            <p:nvPr/>
          </p:nvSpPr>
          <p:spPr bwMode="auto">
            <a:xfrm>
              <a:off x="0" y="4416"/>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62" name="Group 17"/>
            <p:cNvGrpSpPr>
              <a:grpSpLocks/>
            </p:cNvGrpSpPr>
            <p:nvPr/>
          </p:nvGrpSpPr>
          <p:grpSpPr bwMode="auto">
            <a:xfrm>
              <a:off x="432" y="4474"/>
              <a:ext cx="1584" cy="1056"/>
              <a:chOff x="432" y="1488"/>
              <a:chExt cx="1584" cy="1056"/>
            </a:xfrm>
          </p:grpSpPr>
          <p:sp>
            <p:nvSpPr>
              <p:cNvPr id="69" name="Line 18"/>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70" name="Line 19"/>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63" name="Text Box 36" descr="White marble"/>
            <p:cNvSpPr txBox="1">
              <a:spLocks noChangeArrowheads="1"/>
            </p:cNvSpPr>
            <p:nvPr/>
          </p:nvSpPr>
          <p:spPr bwMode="auto">
            <a:xfrm>
              <a:off x="1872" y="5280"/>
              <a:ext cx="214" cy="250"/>
            </a:xfrm>
            <a:prstGeom prst="rect">
              <a:avLst/>
            </a:prstGeom>
            <a:noFill/>
            <a:ln w="9525">
              <a:noFill/>
              <a:miter lim="800000"/>
              <a:headEnd/>
              <a:tailEnd/>
            </a:ln>
            <a:effectLst/>
          </p:spPr>
          <p:txBody>
            <a:bodyPr wrap="none">
              <a:spAutoFit/>
            </a:bodyPr>
            <a:lstStyle/>
            <a:p>
              <a:r>
                <a:rPr lang="en-US" sz="2000"/>
                <a:t>T</a:t>
              </a:r>
              <a:endParaRPr lang="en-US"/>
            </a:p>
          </p:txBody>
        </p:sp>
        <p:sp>
          <p:nvSpPr>
            <p:cNvPr id="64" name="Text Box 40" descr="White marble"/>
            <p:cNvSpPr txBox="1">
              <a:spLocks noChangeArrowheads="1"/>
            </p:cNvSpPr>
            <p:nvPr/>
          </p:nvSpPr>
          <p:spPr bwMode="auto">
            <a:xfrm>
              <a:off x="144" y="4455"/>
              <a:ext cx="278" cy="250"/>
            </a:xfrm>
            <a:prstGeom prst="rect">
              <a:avLst/>
            </a:prstGeom>
            <a:noFill/>
            <a:ln w="9525">
              <a:noFill/>
              <a:miter lim="800000"/>
              <a:headEnd/>
              <a:tailEnd/>
            </a:ln>
            <a:effectLst/>
          </p:spPr>
          <p:txBody>
            <a:bodyPr wrap="none">
              <a:spAutoFit/>
            </a:bodyPr>
            <a:lstStyle/>
            <a:p>
              <a:r>
                <a:rPr lang="en-US" sz="2000" dirty="0"/>
                <a:t>H</a:t>
              </a:r>
              <a:r>
                <a:rPr lang="en-US" sz="2000" baseline="-25000" dirty="0"/>
                <a:t>c</a:t>
              </a:r>
              <a:endParaRPr lang="en-US" dirty="0"/>
            </a:p>
          </p:txBody>
        </p:sp>
        <p:sp>
          <p:nvSpPr>
            <p:cNvPr id="65" name="Arc 96" descr="White marble"/>
            <p:cNvSpPr>
              <a:spLocks/>
            </p:cNvSpPr>
            <p:nvPr/>
          </p:nvSpPr>
          <p:spPr bwMode="auto">
            <a:xfrm>
              <a:off x="444" y="4660"/>
              <a:ext cx="134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00"/>
              </a:solidFill>
              <a:round/>
              <a:headEnd/>
              <a:tailEnd/>
            </a:ln>
            <a:effectLst/>
          </p:spPr>
          <p:txBody>
            <a:bodyPr wrap="none" anchor="ctr">
              <a:spAutoFit/>
            </a:bodyPr>
            <a:lstStyle/>
            <a:p>
              <a:endParaRPr lang="el-GR"/>
            </a:p>
          </p:txBody>
        </p:sp>
        <p:sp>
          <p:nvSpPr>
            <p:cNvPr id="66" name="Text Box 98" descr="White marble"/>
            <p:cNvSpPr txBox="1">
              <a:spLocks noChangeArrowheads="1"/>
            </p:cNvSpPr>
            <p:nvPr/>
          </p:nvSpPr>
          <p:spPr bwMode="auto">
            <a:xfrm>
              <a:off x="1680" y="5481"/>
              <a:ext cx="247" cy="231"/>
            </a:xfrm>
            <a:prstGeom prst="rect">
              <a:avLst/>
            </a:prstGeom>
            <a:noFill/>
            <a:ln w="9525">
              <a:noFill/>
              <a:miter lim="800000"/>
              <a:headEnd/>
              <a:tailEnd/>
            </a:ln>
            <a:effectLst/>
          </p:spPr>
          <p:txBody>
            <a:bodyPr wrap="none">
              <a:spAutoFit/>
            </a:bodyPr>
            <a:lstStyle/>
            <a:p>
              <a:r>
                <a:rPr lang="en-US" sz="1800"/>
                <a:t>T</a:t>
              </a:r>
              <a:r>
                <a:rPr lang="en-US" sz="1800" baseline="-25000"/>
                <a:t>c</a:t>
              </a:r>
              <a:endParaRPr lang="en-US" sz="1800"/>
            </a:p>
          </p:txBody>
        </p:sp>
        <p:sp>
          <p:nvSpPr>
            <p:cNvPr id="67" name="Text Box 104" descr="White marble"/>
            <p:cNvSpPr txBox="1">
              <a:spLocks noChangeArrowheads="1"/>
            </p:cNvSpPr>
            <p:nvPr/>
          </p:nvSpPr>
          <p:spPr bwMode="auto">
            <a:xfrm>
              <a:off x="638" y="5088"/>
              <a:ext cx="812" cy="301"/>
            </a:xfrm>
            <a:prstGeom prst="rect">
              <a:avLst/>
            </a:prstGeom>
            <a:noFill/>
            <a:ln w="9525">
              <a:noFill/>
              <a:miter lim="800000"/>
              <a:headEnd/>
              <a:tailEnd/>
            </a:ln>
            <a:effectLst/>
          </p:spPr>
          <p:txBody>
            <a:bodyPr wrap="none">
              <a:spAutoFit/>
            </a:bodyPr>
            <a:lstStyle/>
            <a:p>
              <a:pPr algn="ctr"/>
              <a:r>
                <a:rPr lang="el-GR" sz="2000" b="1" dirty="0" smtClean="0">
                  <a:solidFill>
                    <a:schemeClr val="bg1"/>
                  </a:solidFill>
                  <a:latin typeface="Arial Narrow" pitchFamily="34" charset="0"/>
                </a:rPr>
                <a:t>Υπεραγωγός</a:t>
              </a:r>
              <a:endParaRPr lang="en-US" sz="2000" b="1" dirty="0">
                <a:solidFill>
                  <a:schemeClr val="bg1"/>
                </a:solidFill>
                <a:latin typeface="Arial Narrow" pitchFamily="34" charset="0"/>
              </a:endParaRPr>
            </a:p>
          </p:txBody>
        </p:sp>
        <p:sp>
          <p:nvSpPr>
            <p:cNvPr id="68" name="Text Box 105" descr="White marble"/>
            <p:cNvSpPr txBox="1">
              <a:spLocks noChangeArrowheads="1"/>
            </p:cNvSpPr>
            <p:nvPr/>
          </p:nvSpPr>
          <p:spPr bwMode="auto">
            <a:xfrm>
              <a:off x="1130" y="4502"/>
              <a:ext cx="928" cy="278"/>
            </a:xfrm>
            <a:prstGeom prst="rect">
              <a:avLst/>
            </a:prstGeom>
            <a:noFill/>
            <a:ln w="9525">
              <a:noFill/>
              <a:miter lim="800000"/>
              <a:headEnd/>
              <a:tailEnd/>
            </a:ln>
            <a:effectLst/>
          </p:spPr>
          <p:txBody>
            <a:bodyPr wrap="none">
              <a:spAutoFit/>
            </a:bodyPr>
            <a:lstStyle/>
            <a:p>
              <a:pPr algn="ctr"/>
              <a:r>
                <a:rPr lang="el-GR" b="1" dirty="0" smtClean="0">
                  <a:solidFill>
                    <a:schemeClr val="bg1"/>
                  </a:solidFill>
                  <a:latin typeface="Arial Narrow" pitchFamily="34" charset="0"/>
                </a:rPr>
                <a:t>Απλό μέταλλο</a:t>
              </a:r>
              <a:endParaRPr lang="en-US" b="1" dirty="0">
                <a:solidFill>
                  <a:schemeClr val="bg1"/>
                </a:solidFill>
                <a:latin typeface="Arial Narrow" pitchFamily="34" charset="0"/>
              </a:endParaRPr>
            </a:p>
          </p:txBody>
        </p:sp>
      </p:grpSp>
      <p:grpSp>
        <p:nvGrpSpPr>
          <p:cNvPr id="71" name="Group 110"/>
          <p:cNvGrpSpPr>
            <a:grpSpLocks/>
          </p:cNvGrpSpPr>
          <p:nvPr/>
        </p:nvGrpSpPr>
        <p:grpSpPr bwMode="auto">
          <a:xfrm>
            <a:off x="4716016" y="5157192"/>
            <a:ext cx="4032448" cy="1700808"/>
            <a:chOff x="2208" y="4416"/>
            <a:chExt cx="2172" cy="1296"/>
          </a:xfrm>
        </p:grpSpPr>
        <p:sp>
          <p:nvSpPr>
            <p:cNvPr id="72" name="Rectangle 83"/>
            <p:cNvSpPr>
              <a:spLocks noChangeArrowheads="1"/>
            </p:cNvSpPr>
            <p:nvPr/>
          </p:nvSpPr>
          <p:spPr bwMode="auto">
            <a:xfrm>
              <a:off x="2208" y="4416"/>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73" name="Group 23"/>
            <p:cNvGrpSpPr>
              <a:grpSpLocks/>
            </p:cNvGrpSpPr>
            <p:nvPr/>
          </p:nvGrpSpPr>
          <p:grpSpPr bwMode="auto">
            <a:xfrm>
              <a:off x="2640" y="4474"/>
              <a:ext cx="1584" cy="1056"/>
              <a:chOff x="432" y="1488"/>
              <a:chExt cx="1584" cy="1056"/>
            </a:xfrm>
          </p:grpSpPr>
          <p:sp>
            <p:nvSpPr>
              <p:cNvPr id="82" name="Line 24"/>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83" name="Line 25"/>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74" name="Text Box 37" descr="White marble"/>
            <p:cNvSpPr txBox="1">
              <a:spLocks noChangeArrowheads="1"/>
            </p:cNvSpPr>
            <p:nvPr/>
          </p:nvSpPr>
          <p:spPr bwMode="auto">
            <a:xfrm>
              <a:off x="4080" y="5280"/>
              <a:ext cx="214" cy="250"/>
            </a:xfrm>
            <a:prstGeom prst="rect">
              <a:avLst/>
            </a:prstGeom>
            <a:noFill/>
            <a:ln w="9525">
              <a:noFill/>
              <a:miter lim="800000"/>
              <a:headEnd/>
              <a:tailEnd/>
            </a:ln>
            <a:effectLst/>
          </p:spPr>
          <p:txBody>
            <a:bodyPr wrap="none">
              <a:spAutoFit/>
            </a:bodyPr>
            <a:lstStyle/>
            <a:p>
              <a:r>
                <a:rPr lang="en-US" sz="2000"/>
                <a:t>T</a:t>
              </a:r>
              <a:endParaRPr lang="en-US"/>
            </a:p>
          </p:txBody>
        </p:sp>
        <p:sp>
          <p:nvSpPr>
            <p:cNvPr id="75" name="Text Box 41" descr="White marble"/>
            <p:cNvSpPr txBox="1">
              <a:spLocks noChangeArrowheads="1"/>
            </p:cNvSpPr>
            <p:nvPr/>
          </p:nvSpPr>
          <p:spPr bwMode="auto">
            <a:xfrm>
              <a:off x="2352" y="4440"/>
              <a:ext cx="278" cy="250"/>
            </a:xfrm>
            <a:prstGeom prst="rect">
              <a:avLst/>
            </a:prstGeom>
            <a:noFill/>
            <a:ln w="9525">
              <a:noFill/>
              <a:miter lim="800000"/>
              <a:headEnd/>
              <a:tailEnd/>
            </a:ln>
            <a:effectLst/>
          </p:spPr>
          <p:txBody>
            <a:bodyPr wrap="none">
              <a:spAutoFit/>
            </a:bodyPr>
            <a:lstStyle/>
            <a:p>
              <a:r>
                <a:rPr lang="en-US" sz="2000" dirty="0"/>
                <a:t>H</a:t>
              </a:r>
              <a:r>
                <a:rPr lang="en-US" sz="2000" baseline="-25000" dirty="0"/>
                <a:t>c</a:t>
              </a:r>
              <a:endParaRPr lang="en-US" dirty="0"/>
            </a:p>
          </p:txBody>
        </p:sp>
        <p:sp>
          <p:nvSpPr>
            <p:cNvPr id="76" name="Text Box 100" descr="White marble"/>
            <p:cNvSpPr txBox="1">
              <a:spLocks noChangeArrowheads="1"/>
            </p:cNvSpPr>
            <p:nvPr/>
          </p:nvSpPr>
          <p:spPr bwMode="auto">
            <a:xfrm>
              <a:off x="3888" y="5481"/>
              <a:ext cx="247" cy="231"/>
            </a:xfrm>
            <a:prstGeom prst="rect">
              <a:avLst/>
            </a:prstGeom>
            <a:noFill/>
            <a:ln w="9525">
              <a:noFill/>
              <a:miter lim="800000"/>
              <a:headEnd/>
              <a:tailEnd/>
            </a:ln>
            <a:effectLst/>
          </p:spPr>
          <p:txBody>
            <a:bodyPr wrap="none">
              <a:spAutoFit/>
            </a:bodyPr>
            <a:lstStyle/>
            <a:p>
              <a:r>
                <a:rPr lang="en-US" sz="1800"/>
                <a:t>T</a:t>
              </a:r>
              <a:r>
                <a:rPr lang="en-US" sz="1800" baseline="-25000"/>
                <a:t>c</a:t>
              </a:r>
              <a:endParaRPr lang="en-US" sz="1800"/>
            </a:p>
          </p:txBody>
        </p:sp>
        <p:sp>
          <p:nvSpPr>
            <p:cNvPr id="77" name="Arc 101" descr="White marble"/>
            <p:cNvSpPr>
              <a:spLocks/>
            </p:cNvSpPr>
            <p:nvPr/>
          </p:nvSpPr>
          <p:spPr bwMode="auto">
            <a:xfrm>
              <a:off x="2648" y="5280"/>
              <a:ext cx="1344" cy="2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p:spPr>
          <p:txBody>
            <a:bodyPr anchor="ctr">
              <a:spAutoFit/>
            </a:bodyPr>
            <a:lstStyle/>
            <a:p>
              <a:endParaRPr lang="el-GR"/>
            </a:p>
          </p:txBody>
        </p:sp>
        <p:sp>
          <p:nvSpPr>
            <p:cNvPr id="78" name="Arc 102" descr="White marble"/>
            <p:cNvSpPr>
              <a:spLocks/>
            </p:cNvSpPr>
            <p:nvPr/>
          </p:nvSpPr>
          <p:spPr bwMode="auto">
            <a:xfrm>
              <a:off x="2648" y="4656"/>
              <a:ext cx="1344" cy="86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FF0066"/>
              </a:solidFill>
              <a:round/>
              <a:headEnd/>
              <a:tailEnd/>
            </a:ln>
            <a:effectLst/>
          </p:spPr>
          <p:txBody>
            <a:bodyPr anchor="ctr">
              <a:spAutoFit/>
            </a:bodyPr>
            <a:lstStyle/>
            <a:p>
              <a:endParaRPr lang="el-GR"/>
            </a:p>
          </p:txBody>
        </p:sp>
        <p:sp>
          <p:nvSpPr>
            <p:cNvPr id="79" name="Text Box 106" descr="White marble"/>
            <p:cNvSpPr txBox="1">
              <a:spLocks noChangeArrowheads="1"/>
            </p:cNvSpPr>
            <p:nvPr/>
          </p:nvSpPr>
          <p:spPr bwMode="auto">
            <a:xfrm>
              <a:off x="2646" y="5287"/>
              <a:ext cx="841" cy="258"/>
            </a:xfrm>
            <a:prstGeom prst="rect">
              <a:avLst/>
            </a:prstGeom>
            <a:noFill/>
            <a:ln w="9525">
              <a:noFill/>
              <a:miter lim="800000"/>
              <a:headEnd/>
              <a:tailEnd/>
            </a:ln>
            <a:effectLst/>
          </p:spPr>
          <p:txBody>
            <a:bodyPr wrap="none">
              <a:spAutoFit/>
            </a:bodyPr>
            <a:lstStyle/>
            <a:p>
              <a:pPr algn="ctr"/>
              <a:r>
                <a:rPr lang="el-GR" sz="1600" b="1" dirty="0" smtClean="0">
                  <a:solidFill>
                    <a:schemeClr val="bg1"/>
                  </a:solidFill>
                  <a:latin typeface="Arial Narrow" pitchFamily="34" charset="0"/>
                </a:rPr>
                <a:t>Υπεραγωγός</a:t>
              </a:r>
              <a:endParaRPr lang="en-US" sz="2000" b="1" dirty="0">
                <a:solidFill>
                  <a:schemeClr val="bg1"/>
                </a:solidFill>
                <a:latin typeface="Arial Narrow" pitchFamily="34" charset="0"/>
              </a:endParaRPr>
            </a:p>
          </p:txBody>
        </p:sp>
        <p:sp>
          <p:nvSpPr>
            <p:cNvPr id="80" name="Text Box 107" descr="White marble"/>
            <p:cNvSpPr txBox="1">
              <a:spLocks noChangeArrowheads="1"/>
            </p:cNvSpPr>
            <p:nvPr/>
          </p:nvSpPr>
          <p:spPr bwMode="auto">
            <a:xfrm>
              <a:off x="3279" y="4502"/>
              <a:ext cx="1101" cy="305"/>
            </a:xfrm>
            <a:prstGeom prst="rect">
              <a:avLst/>
            </a:prstGeom>
            <a:noFill/>
            <a:ln w="9525">
              <a:noFill/>
              <a:miter lim="800000"/>
              <a:headEnd/>
              <a:tailEnd/>
            </a:ln>
            <a:effectLst/>
          </p:spPr>
          <p:txBody>
            <a:bodyPr wrap="none">
              <a:spAutoFit/>
            </a:bodyPr>
            <a:lstStyle/>
            <a:p>
              <a:pPr algn="ctr"/>
              <a:r>
                <a:rPr lang="el-GR" sz="2000" b="1" dirty="0" smtClean="0">
                  <a:solidFill>
                    <a:schemeClr val="bg1"/>
                  </a:solidFill>
                  <a:latin typeface="Arial Narrow" pitchFamily="34" charset="0"/>
                </a:rPr>
                <a:t>Απλό μέταλλο</a:t>
              </a:r>
              <a:endParaRPr lang="en-US" sz="2000" b="1" dirty="0">
                <a:solidFill>
                  <a:schemeClr val="bg1"/>
                </a:solidFill>
                <a:latin typeface="Arial Narrow" pitchFamily="34" charset="0"/>
              </a:endParaRPr>
            </a:p>
          </p:txBody>
        </p:sp>
        <p:sp>
          <p:nvSpPr>
            <p:cNvPr id="81" name="Text Box 108" descr="White marble"/>
            <p:cNvSpPr txBox="1">
              <a:spLocks noChangeArrowheads="1"/>
            </p:cNvSpPr>
            <p:nvPr/>
          </p:nvSpPr>
          <p:spPr bwMode="auto">
            <a:xfrm>
              <a:off x="2704" y="4903"/>
              <a:ext cx="946" cy="281"/>
            </a:xfrm>
            <a:prstGeom prst="rect">
              <a:avLst/>
            </a:prstGeom>
            <a:noFill/>
            <a:ln w="9525">
              <a:noFill/>
              <a:miter lim="800000"/>
              <a:headEnd/>
              <a:tailEnd/>
            </a:ln>
            <a:effectLst/>
          </p:spPr>
          <p:txBody>
            <a:bodyPr wrap="none">
              <a:spAutoFit/>
            </a:bodyPr>
            <a:lstStyle/>
            <a:p>
              <a:pPr algn="ctr"/>
              <a:r>
                <a:rPr lang="el-GR" b="1" dirty="0" smtClean="0">
                  <a:solidFill>
                    <a:schemeClr val="bg1"/>
                  </a:solidFill>
                  <a:latin typeface="Arial Narrow" pitchFamily="34" charset="0"/>
                </a:rPr>
                <a:t>Μικτή κατάσταση</a:t>
              </a:r>
              <a:endParaRPr lang="en-US" b="1" dirty="0">
                <a:solidFill>
                  <a:schemeClr val="bg1"/>
                </a:solidFill>
                <a:latin typeface="Arial Narrow" pitchFamily="34" charset="0"/>
              </a:endParaRPr>
            </a:p>
          </p:txBody>
        </p:sp>
      </p:grpSp>
      <p:grpSp>
        <p:nvGrpSpPr>
          <p:cNvPr id="6" name="Group 84"/>
          <p:cNvGrpSpPr>
            <a:grpSpLocks/>
          </p:cNvGrpSpPr>
          <p:nvPr/>
        </p:nvGrpSpPr>
        <p:grpSpPr bwMode="auto">
          <a:xfrm>
            <a:off x="491547" y="1155576"/>
            <a:ext cx="4224469" cy="1625352"/>
            <a:chOff x="0" y="1536"/>
            <a:chExt cx="2112" cy="1296"/>
          </a:xfrm>
        </p:grpSpPr>
        <p:sp>
          <p:nvSpPr>
            <p:cNvPr id="7" name="Rectangle 70"/>
            <p:cNvSpPr>
              <a:spLocks noChangeArrowheads="1"/>
            </p:cNvSpPr>
            <p:nvPr/>
          </p:nvSpPr>
          <p:spPr bwMode="auto">
            <a:xfrm>
              <a:off x="0" y="1536"/>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8" name="Group 74"/>
            <p:cNvGrpSpPr>
              <a:grpSpLocks/>
            </p:cNvGrpSpPr>
            <p:nvPr/>
          </p:nvGrpSpPr>
          <p:grpSpPr bwMode="auto">
            <a:xfrm>
              <a:off x="13" y="1542"/>
              <a:ext cx="2099" cy="1281"/>
              <a:chOff x="13" y="1542"/>
              <a:chExt cx="2099" cy="1281"/>
            </a:xfrm>
          </p:grpSpPr>
          <p:sp>
            <p:nvSpPr>
              <p:cNvPr id="9" name="Text Box 29" descr="White marble"/>
              <p:cNvSpPr txBox="1">
                <a:spLocks noChangeArrowheads="1"/>
              </p:cNvSpPr>
              <p:nvPr/>
            </p:nvSpPr>
            <p:spPr bwMode="auto">
              <a:xfrm>
                <a:off x="13" y="1542"/>
                <a:ext cx="479" cy="250"/>
              </a:xfrm>
              <a:prstGeom prst="rect">
                <a:avLst/>
              </a:prstGeom>
              <a:noFill/>
              <a:ln w="9525">
                <a:noFill/>
                <a:miter lim="800000"/>
                <a:headEnd/>
                <a:tailEnd/>
              </a:ln>
              <a:effectLst/>
            </p:spPr>
            <p:txBody>
              <a:bodyPr wrap="none">
                <a:spAutoFit/>
              </a:bodyPr>
              <a:lstStyle/>
              <a:p>
                <a:r>
                  <a:rPr lang="en-US" sz="2000" dirty="0"/>
                  <a:t>-4</a:t>
                </a:r>
                <a:r>
                  <a:rPr lang="en-US" sz="2000" dirty="0">
                    <a:sym typeface="Symbol" pitchFamily="18" charset="2"/>
                  </a:rPr>
                  <a:t>M</a:t>
                </a:r>
                <a:endParaRPr lang="en-US" dirty="0"/>
              </a:p>
            </p:txBody>
          </p:sp>
          <p:sp>
            <p:nvSpPr>
              <p:cNvPr id="10" name="Text Box 32" descr="White marble"/>
              <p:cNvSpPr txBox="1">
                <a:spLocks noChangeArrowheads="1"/>
              </p:cNvSpPr>
              <p:nvPr/>
            </p:nvSpPr>
            <p:spPr bwMode="auto">
              <a:xfrm>
                <a:off x="1880" y="2388"/>
                <a:ext cx="232" cy="250"/>
              </a:xfrm>
              <a:prstGeom prst="rect">
                <a:avLst/>
              </a:prstGeom>
              <a:noFill/>
              <a:ln w="9525">
                <a:noFill/>
                <a:miter lim="800000"/>
                <a:headEnd/>
                <a:tailEnd/>
              </a:ln>
              <a:effectLst/>
            </p:spPr>
            <p:txBody>
              <a:bodyPr wrap="none">
                <a:spAutoFit/>
              </a:bodyPr>
              <a:lstStyle/>
              <a:p>
                <a:r>
                  <a:rPr lang="en-US" sz="2000"/>
                  <a:t>H</a:t>
                </a:r>
                <a:endParaRPr lang="en-US"/>
              </a:p>
            </p:txBody>
          </p:sp>
          <p:grpSp>
            <p:nvGrpSpPr>
              <p:cNvPr id="11" name="Group 10"/>
              <p:cNvGrpSpPr>
                <a:grpSpLocks/>
              </p:cNvGrpSpPr>
              <p:nvPr/>
            </p:nvGrpSpPr>
            <p:grpSpPr bwMode="auto">
              <a:xfrm>
                <a:off x="432" y="1584"/>
                <a:ext cx="1584" cy="1056"/>
                <a:chOff x="432" y="1488"/>
                <a:chExt cx="1584" cy="1056"/>
              </a:xfrm>
            </p:grpSpPr>
            <p:sp>
              <p:nvSpPr>
                <p:cNvPr id="16" name="Line 6"/>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17" name="Line 9"/>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12" name="Line 42"/>
              <p:cNvSpPr>
                <a:spLocks noChangeShapeType="1"/>
              </p:cNvSpPr>
              <p:nvPr/>
            </p:nvSpPr>
            <p:spPr bwMode="auto">
              <a:xfrm flipV="1">
                <a:off x="459" y="1680"/>
                <a:ext cx="933" cy="933"/>
              </a:xfrm>
              <a:prstGeom prst="line">
                <a:avLst/>
              </a:prstGeom>
              <a:noFill/>
              <a:ln w="57150">
                <a:solidFill>
                  <a:srgbClr val="FF0000"/>
                </a:solidFill>
                <a:round/>
                <a:headEnd/>
                <a:tailEnd/>
              </a:ln>
              <a:effectLst/>
            </p:spPr>
            <p:txBody>
              <a:bodyPr anchor="ctr">
                <a:spAutoFit/>
              </a:bodyPr>
              <a:lstStyle/>
              <a:p>
                <a:endParaRPr lang="el-GR"/>
              </a:p>
            </p:txBody>
          </p:sp>
          <p:sp>
            <p:nvSpPr>
              <p:cNvPr id="13" name="Line 44"/>
              <p:cNvSpPr>
                <a:spLocks noChangeShapeType="1"/>
              </p:cNvSpPr>
              <p:nvPr/>
            </p:nvSpPr>
            <p:spPr bwMode="auto">
              <a:xfrm>
                <a:off x="1387" y="1694"/>
                <a:ext cx="0" cy="933"/>
              </a:xfrm>
              <a:prstGeom prst="line">
                <a:avLst/>
              </a:prstGeom>
              <a:noFill/>
              <a:ln w="57150">
                <a:solidFill>
                  <a:srgbClr val="FF0000"/>
                </a:solidFill>
                <a:round/>
                <a:headEnd/>
                <a:tailEnd/>
              </a:ln>
              <a:effectLst/>
            </p:spPr>
            <p:txBody>
              <a:bodyPr anchor="ctr">
                <a:spAutoFit/>
              </a:bodyPr>
              <a:lstStyle/>
              <a:p>
                <a:endParaRPr lang="el-GR"/>
              </a:p>
            </p:txBody>
          </p:sp>
          <p:sp>
            <p:nvSpPr>
              <p:cNvPr id="14" name="Line 45"/>
              <p:cNvSpPr>
                <a:spLocks noChangeShapeType="1"/>
              </p:cNvSpPr>
              <p:nvPr/>
            </p:nvSpPr>
            <p:spPr bwMode="auto">
              <a:xfrm>
                <a:off x="1368" y="2613"/>
                <a:ext cx="453" cy="0"/>
              </a:xfrm>
              <a:prstGeom prst="line">
                <a:avLst/>
              </a:prstGeom>
              <a:noFill/>
              <a:ln w="57150">
                <a:solidFill>
                  <a:srgbClr val="FF0000"/>
                </a:solidFill>
                <a:round/>
                <a:headEnd/>
                <a:tailEnd/>
              </a:ln>
              <a:effectLst/>
            </p:spPr>
            <p:txBody>
              <a:bodyPr anchor="ctr">
                <a:spAutoFit/>
              </a:bodyPr>
              <a:lstStyle/>
              <a:p>
                <a:endParaRPr lang="el-GR"/>
              </a:p>
            </p:txBody>
          </p:sp>
          <p:sp>
            <p:nvSpPr>
              <p:cNvPr id="15" name="Text Box 48" descr="White marble"/>
              <p:cNvSpPr txBox="1">
                <a:spLocks noChangeArrowheads="1"/>
              </p:cNvSpPr>
              <p:nvPr/>
            </p:nvSpPr>
            <p:spPr bwMode="auto">
              <a:xfrm>
                <a:off x="1273" y="2592"/>
                <a:ext cx="263" cy="231"/>
              </a:xfrm>
              <a:prstGeom prst="rect">
                <a:avLst/>
              </a:prstGeom>
              <a:noFill/>
              <a:ln w="9525">
                <a:noFill/>
                <a:miter lim="800000"/>
                <a:headEnd/>
                <a:tailEnd/>
              </a:ln>
              <a:effectLst/>
            </p:spPr>
            <p:txBody>
              <a:bodyPr wrap="none">
                <a:spAutoFit/>
              </a:bodyPr>
              <a:lstStyle/>
              <a:p>
                <a:r>
                  <a:rPr lang="en-US" sz="1800" dirty="0"/>
                  <a:t>H</a:t>
                </a:r>
                <a:r>
                  <a:rPr lang="en-US" sz="1800" baseline="-25000" dirty="0"/>
                  <a:t>c</a:t>
                </a:r>
                <a:endParaRPr lang="en-US" dirty="0"/>
              </a:p>
            </p:txBody>
          </p:sp>
        </p:grpSp>
      </p:grpSp>
      <p:grpSp>
        <p:nvGrpSpPr>
          <p:cNvPr id="18" name="Group 79"/>
          <p:cNvGrpSpPr>
            <a:grpSpLocks/>
          </p:cNvGrpSpPr>
          <p:nvPr/>
        </p:nvGrpSpPr>
        <p:grpSpPr bwMode="auto">
          <a:xfrm>
            <a:off x="4659785" y="1124744"/>
            <a:ext cx="3944665" cy="1656184"/>
            <a:chOff x="2208" y="1536"/>
            <a:chExt cx="2112" cy="1296"/>
          </a:xfrm>
        </p:grpSpPr>
        <p:sp>
          <p:nvSpPr>
            <p:cNvPr id="19" name="Rectangle 77"/>
            <p:cNvSpPr>
              <a:spLocks noChangeArrowheads="1"/>
            </p:cNvSpPr>
            <p:nvPr/>
          </p:nvSpPr>
          <p:spPr bwMode="auto">
            <a:xfrm>
              <a:off x="2208" y="1536"/>
              <a:ext cx="2112" cy="1296"/>
            </a:xfrm>
            <a:prstGeom prst="rect">
              <a:avLst/>
            </a:prstGeom>
            <a:solidFill>
              <a:schemeClr val="folHlink"/>
            </a:solidFill>
            <a:ln w="9525">
              <a:noFill/>
              <a:miter lim="800000"/>
              <a:headEnd/>
              <a:tailEnd/>
            </a:ln>
            <a:effectLst/>
          </p:spPr>
          <p:txBody>
            <a:bodyPr anchor="ctr">
              <a:spAutoFit/>
            </a:bodyPr>
            <a:lstStyle/>
            <a:p>
              <a:endParaRPr lang="el-GR"/>
            </a:p>
          </p:txBody>
        </p:sp>
        <p:grpSp>
          <p:nvGrpSpPr>
            <p:cNvPr id="20" name="Group 72"/>
            <p:cNvGrpSpPr>
              <a:grpSpLocks/>
            </p:cNvGrpSpPr>
            <p:nvPr/>
          </p:nvGrpSpPr>
          <p:grpSpPr bwMode="auto">
            <a:xfrm>
              <a:off x="2222" y="1536"/>
              <a:ext cx="2098" cy="1287"/>
              <a:chOff x="2222" y="1536"/>
              <a:chExt cx="2098" cy="1287"/>
            </a:xfrm>
          </p:grpSpPr>
          <p:grpSp>
            <p:nvGrpSpPr>
              <p:cNvPr id="21" name="Group 11"/>
              <p:cNvGrpSpPr>
                <a:grpSpLocks/>
              </p:cNvGrpSpPr>
              <p:nvPr/>
            </p:nvGrpSpPr>
            <p:grpSpPr bwMode="auto">
              <a:xfrm>
                <a:off x="2640" y="1584"/>
                <a:ext cx="1584" cy="1056"/>
                <a:chOff x="432" y="1488"/>
                <a:chExt cx="1584" cy="1056"/>
              </a:xfrm>
            </p:grpSpPr>
            <p:sp>
              <p:nvSpPr>
                <p:cNvPr id="30" name="Line 12"/>
                <p:cNvSpPr>
                  <a:spLocks noChangeShapeType="1"/>
                </p:cNvSpPr>
                <p:nvPr/>
              </p:nvSpPr>
              <p:spPr bwMode="auto">
                <a:xfrm flipV="1">
                  <a:off x="432" y="1488"/>
                  <a:ext cx="0" cy="1056"/>
                </a:xfrm>
                <a:prstGeom prst="line">
                  <a:avLst/>
                </a:prstGeom>
                <a:noFill/>
                <a:ln w="28575">
                  <a:solidFill>
                    <a:schemeClr val="tx1"/>
                  </a:solidFill>
                  <a:round/>
                  <a:headEnd/>
                  <a:tailEnd type="triangle" w="med" len="med"/>
                </a:ln>
                <a:effectLst/>
              </p:spPr>
              <p:txBody>
                <a:bodyPr anchor="ctr">
                  <a:spAutoFit/>
                </a:bodyPr>
                <a:lstStyle/>
                <a:p>
                  <a:endParaRPr lang="el-GR"/>
                </a:p>
              </p:txBody>
            </p:sp>
            <p:sp>
              <p:nvSpPr>
                <p:cNvPr id="31" name="Line 13"/>
                <p:cNvSpPr>
                  <a:spLocks noChangeShapeType="1"/>
                </p:cNvSpPr>
                <p:nvPr/>
              </p:nvSpPr>
              <p:spPr bwMode="auto">
                <a:xfrm rot="5400000" flipV="1">
                  <a:off x="1224" y="1752"/>
                  <a:ext cx="0" cy="1584"/>
                </a:xfrm>
                <a:prstGeom prst="line">
                  <a:avLst/>
                </a:prstGeom>
                <a:noFill/>
                <a:ln w="28575">
                  <a:solidFill>
                    <a:schemeClr val="tx1"/>
                  </a:solidFill>
                  <a:round/>
                  <a:headEnd/>
                  <a:tailEnd type="triangle" w="med" len="med"/>
                </a:ln>
                <a:effectLst/>
              </p:spPr>
              <p:txBody>
                <a:bodyPr anchor="ctr">
                  <a:spAutoFit/>
                </a:bodyPr>
                <a:lstStyle/>
                <a:p>
                  <a:endParaRPr lang="el-GR"/>
                </a:p>
              </p:txBody>
            </p:sp>
          </p:grpSp>
          <p:sp>
            <p:nvSpPr>
              <p:cNvPr id="22" name="Text Box 31" descr="White marble"/>
              <p:cNvSpPr txBox="1">
                <a:spLocks noChangeArrowheads="1"/>
              </p:cNvSpPr>
              <p:nvPr/>
            </p:nvSpPr>
            <p:spPr bwMode="auto">
              <a:xfrm>
                <a:off x="2222" y="1536"/>
                <a:ext cx="479" cy="250"/>
              </a:xfrm>
              <a:prstGeom prst="rect">
                <a:avLst/>
              </a:prstGeom>
              <a:noFill/>
              <a:ln w="9525">
                <a:noFill/>
                <a:miter lim="800000"/>
                <a:headEnd/>
                <a:tailEnd/>
              </a:ln>
              <a:effectLst/>
            </p:spPr>
            <p:txBody>
              <a:bodyPr wrap="none">
                <a:spAutoFit/>
              </a:bodyPr>
              <a:lstStyle/>
              <a:p>
                <a:r>
                  <a:rPr lang="en-US" sz="2000" dirty="0"/>
                  <a:t>-4</a:t>
                </a:r>
                <a:r>
                  <a:rPr lang="en-US" sz="2000" dirty="0">
                    <a:sym typeface="Symbol" pitchFamily="18" charset="2"/>
                  </a:rPr>
                  <a:t>M</a:t>
                </a:r>
                <a:endParaRPr lang="en-US" dirty="0"/>
              </a:p>
            </p:txBody>
          </p:sp>
          <p:sp>
            <p:nvSpPr>
              <p:cNvPr id="23" name="Text Box 33" descr="White marble"/>
              <p:cNvSpPr txBox="1">
                <a:spLocks noChangeArrowheads="1"/>
              </p:cNvSpPr>
              <p:nvPr/>
            </p:nvSpPr>
            <p:spPr bwMode="auto">
              <a:xfrm>
                <a:off x="4088" y="2390"/>
                <a:ext cx="232" cy="250"/>
              </a:xfrm>
              <a:prstGeom prst="rect">
                <a:avLst/>
              </a:prstGeom>
              <a:noFill/>
              <a:ln w="9525">
                <a:noFill/>
                <a:miter lim="800000"/>
                <a:headEnd/>
                <a:tailEnd/>
              </a:ln>
              <a:effectLst/>
            </p:spPr>
            <p:txBody>
              <a:bodyPr wrap="none">
                <a:spAutoFit/>
              </a:bodyPr>
              <a:lstStyle/>
              <a:p>
                <a:r>
                  <a:rPr lang="en-US" sz="2000"/>
                  <a:t>H</a:t>
                </a:r>
                <a:endParaRPr lang="en-US"/>
              </a:p>
            </p:txBody>
          </p:sp>
          <p:sp>
            <p:nvSpPr>
              <p:cNvPr id="24" name="Line 49"/>
              <p:cNvSpPr>
                <a:spLocks noChangeShapeType="1"/>
              </p:cNvSpPr>
              <p:nvPr/>
            </p:nvSpPr>
            <p:spPr bwMode="auto">
              <a:xfrm flipV="1">
                <a:off x="2664" y="2248"/>
                <a:ext cx="368" cy="368"/>
              </a:xfrm>
              <a:prstGeom prst="line">
                <a:avLst/>
              </a:prstGeom>
              <a:noFill/>
              <a:ln w="57150">
                <a:solidFill>
                  <a:srgbClr val="FF0000"/>
                </a:solidFill>
                <a:round/>
                <a:headEnd/>
                <a:tailEnd/>
              </a:ln>
              <a:effectLst/>
            </p:spPr>
            <p:txBody>
              <a:bodyPr anchor="ctr">
                <a:spAutoFit/>
              </a:bodyPr>
              <a:lstStyle/>
              <a:p>
                <a:endParaRPr lang="el-GR"/>
              </a:p>
            </p:txBody>
          </p:sp>
          <p:sp>
            <p:nvSpPr>
              <p:cNvPr id="25" name="Freeform 50" descr="White marble"/>
              <p:cNvSpPr>
                <a:spLocks/>
              </p:cNvSpPr>
              <p:nvPr/>
            </p:nvSpPr>
            <p:spPr bwMode="auto">
              <a:xfrm>
                <a:off x="3024" y="2256"/>
                <a:ext cx="624" cy="360"/>
              </a:xfrm>
              <a:custGeom>
                <a:avLst/>
                <a:gdLst/>
                <a:ahLst/>
                <a:cxnLst>
                  <a:cxn ang="0">
                    <a:pos x="0" y="0"/>
                  </a:cxn>
                  <a:cxn ang="0">
                    <a:pos x="84" y="136"/>
                  </a:cxn>
                  <a:cxn ang="0">
                    <a:pos x="284" y="252"/>
                  </a:cxn>
                  <a:cxn ang="0">
                    <a:pos x="624" y="360"/>
                  </a:cxn>
                </a:cxnLst>
                <a:rect l="0" t="0" r="r" b="b"/>
                <a:pathLst>
                  <a:path w="624" h="360">
                    <a:moveTo>
                      <a:pt x="0" y="0"/>
                    </a:moveTo>
                    <a:cubicBezTo>
                      <a:pt x="14" y="23"/>
                      <a:pt x="37" y="94"/>
                      <a:pt x="84" y="136"/>
                    </a:cubicBezTo>
                    <a:cubicBezTo>
                      <a:pt x="131" y="178"/>
                      <a:pt x="194" y="215"/>
                      <a:pt x="284" y="252"/>
                    </a:cubicBezTo>
                    <a:cubicBezTo>
                      <a:pt x="374" y="289"/>
                      <a:pt x="553" y="338"/>
                      <a:pt x="624" y="360"/>
                    </a:cubicBezTo>
                  </a:path>
                </a:pathLst>
              </a:custGeom>
              <a:noFill/>
              <a:ln w="57150" cap="flat" cmpd="sng">
                <a:solidFill>
                  <a:srgbClr val="FF0000"/>
                </a:solidFill>
                <a:prstDash val="solid"/>
                <a:round/>
                <a:headEnd type="none" w="med" len="med"/>
                <a:tailEnd type="none" w="med" len="med"/>
              </a:ln>
              <a:effectLst/>
            </p:spPr>
            <p:txBody>
              <a:bodyPr anchor="ctr">
                <a:spAutoFit/>
              </a:bodyPr>
              <a:lstStyle/>
              <a:p>
                <a:endParaRPr lang="el-GR"/>
              </a:p>
            </p:txBody>
          </p:sp>
          <p:sp>
            <p:nvSpPr>
              <p:cNvPr id="26" name="Line 51"/>
              <p:cNvSpPr>
                <a:spLocks noChangeShapeType="1"/>
              </p:cNvSpPr>
              <p:nvPr/>
            </p:nvSpPr>
            <p:spPr bwMode="auto">
              <a:xfrm>
                <a:off x="3643" y="2607"/>
                <a:ext cx="384" cy="8"/>
              </a:xfrm>
              <a:prstGeom prst="line">
                <a:avLst/>
              </a:prstGeom>
              <a:noFill/>
              <a:ln w="57150">
                <a:solidFill>
                  <a:srgbClr val="FF0000"/>
                </a:solidFill>
                <a:round/>
                <a:headEnd/>
                <a:tailEnd/>
              </a:ln>
              <a:effectLst/>
            </p:spPr>
            <p:txBody>
              <a:bodyPr wrap="square" anchor="ctr">
                <a:spAutoFit/>
              </a:bodyPr>
              <a:lstStyle/>
              <a:p>
                <a:endParaRPr lang="el-GR"/>
              </a:p>
            </p:txBody>
          </p:sp>
          <p:sp>
            <p:nvSpPr>
              <p:cNvPr id="27" name="Text Box 52" descr="White marble"/>
              <p:cNvSpPr txBox="1">
                <a:spLocks noChangeArrowheads="1"/>
              </p:cNvSpPr>
              <p:nvPr/>
            </p:nvSpPr>
            <p:spPr bwMode="auto">
              <a:xfrm>
                <a:off x="2905" y="2592"/>
                <a:ext cx="311" cy="231"/>
              </a:xfrm>
              <a:prstGeom prst="rect">
                <a:avLst/>
              </a:prstGeom>
              <a:noFill/>
              <a:ln w="9525">
                <a:noFill/>
                <a:miter lim="800000"/>
                <a:headEnd/>
                <a:tailEnd/>
              </a:ln>
              <a:effectLst/>
            </p:spPr>
            <p:txBody>
              <a:bodyPr wrap="none">
                <a:spAutoFit/>
              </a:bodyPr>
              <a:lstStyle/>
              <a:p>
                <a:r>
                  <a:rPr lang="en-US" sz="1800"/>
                  <a:t>H</a:t>
                </a:r>
                <a:r>
                  <a:rPr lang="en-US" sz="1800" baseline="-25000"/>
                  <a:t>c1</a:t>
                </a:r>
                <a:endParaRPr lang="en-US"/>
              </a:p>
            </p:txBody>
          </p:sp>
          <p:sp>
            <p:nvSpPr>
              <p:cNvPr id="28" name="Text Box 53" descr="White marble"/>
              <p:cNvSpPr txBox="1">
                <a:spLocks noChangeArrowheads="1"/>
              </p:cNvSpPr>
              <p:nvPr/>
            </p:nvSpPr>
            <p:spPr bwMode="auto">
              <a:xfrm>
                <a:off x="3529" y="2592"/>
                <a:ext cx="311" cy="231"/>
              </a:xfrm>
              <a:prstGeom prst="rect">
                <a:avLst/>
              </a:prstGeom>
              <a:noFill/>
              <a:ln w="9525">
                <a:noFill/>
                <a:miter lim="800000"/>
                <a:headEnd/>
                <a:tailEnd/>
              </a:ln>
              <a:effectLst/>
            </p:spPr>
            <p:txBody>
              <a:bodyPr wrap="none">
                <a:spAutoFit/>
              </a:bodyPr>
              <a:lstStyle/>
              <a:p>
                <a:r>
                  <a:rPr lang="en-US" sz="1800" dirty="0"/>
                  <a:t>H</a:t>
                </a:r>
                <a:r>
                  <a:rPr lang="en-US" sz="1800" baseline="-25000" dirty="0"/>
                  <a:t>c2</a:t>
                </a:r>
                <a:endParaRPr lang="en-US" dirty="0"/>
              </a:p>
            </p:txBody>
          </p:sp>
          <p:sp>
            <p:nvSpPr>
              <p:cNvPr id="29" name="Line 54"/>
              <p:cNvSpPr>
                <a:spLocks noChangeShapeType="1"/>
              </p:cNvSpPr>
              <p:nvPr/>
            </p:nvSpPr>
            <p:spPr bwMode="auto">
              <a:xfrm>
                <a:off x="3024" y="2304"/>
                <a:ext cx="0" cy="336"/>
              </a:xfrm>
              <a:prstGeom prst="line">
                <a:avLst/>
              </a:prstGeom>
              <a:noFill/>
              <a:ln w="9525" cap="rnd">
                <a:solidFill>
                  <a:schemeClr val="tx1"/>
                </a:solidFill>
                <a:prstDash val="sysDot"/>
                <a:round/>
                <a:headEnd/>
                <a:tailEnd/>
              </a:ln>
              <a:effectLst/>
            </p:spPr>
            <p:txBody>
              <a:bodyPr wrap="none" anchor="ctr">
                <a:spAutoFit/>
              </a:bodyPr>
              <a:lstStyle/>
              <a:p>
                <a:endParaRPr lang="el-GR"/>
              </a:p>
            </p:txBody>
          </p:sp>
        </p:grpSp>
      </p:grpSp>
      <p:sp>
        <p:nvSpPr>
          <p:cNvPr id="86" name="Text Box 26" descr="White marble"/>
          <p:cNvSpPr txBox="1">
            <a:spLocks noChangeArrowheads="1"/>
          </p:cNvSpPr>
          <p:nvPr/>
        </p:nvSpPr>
        <p:spPr bwMode="auto">
          <a:xfrm>
            <a:off x="467544" y="764704"/>
            <a:ext cx="8136904" cy="4001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l-GR" sz="2000" b="1" dirty="0" smtClean="0">
                <a:solidFill>
                  <a:schemeClr val="accent2"/>
                </a:solidFill>
                <a:latin typeface="Verdana" pitchFamily="34" charset="0"/>
              </a:rPr>
              <a:t>Διαμαγνητισμός</a:t>
            </a:r>
            <a:endParaRPr lang="en-US" b="1" dirty="0"/>
          </a:p>
        </p:txBody>
      </p:sp>
      <p:sp>
        <p:nvSpPr>
          <p:cNvPr id="87" name="Text Box 26" descr="White marble"/>
          <p:cNvSpPr txBox="1">
            <a:spLocks noChangeArrowheads="1"/>
          </p:cNvSpPr>
          <p:nvPr/>
        </p:nvSpPr>
        <p:spPr bwMode="auto">
          <a:xfrm>
            <a:off x="467544" y="2780928"/>
            <a:ext cx="8136904" cy="4001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l-GR" sz="2000" b="1" dirty="0" smtClean="0">
                <a:solidFill>
                  <a:schemeClr val="accent2"/>
                </a:solidFill>
                <a:latin typeface="Verdana" pitchFamily="34" charset="0"/>
              </a:rPr>
              <a:t>Μαγνητικό Πεδίο</a:t>
            </a:r>
            <a:endParaRPr lang="en-US" b="1" dirty="0"/>
          </a:p>
        </p:txBody>
      </p:sp>
      <p:sp>
        <p:nvSpPr>
          <p:cNvPr id="88" name="Text Box 26" descr="White marble"/>
          <p:cNvSpPr txBox="1">
            <a:spLocks noChangeArrowheads="1"/>
          </p:cNvSpPr>
          <p:nvPr/>
        </p:nvSpPr>
        <p:spPr bwMode="auto">
          <a:xfrm>
            <a:off x="467544" y="4797152"/>
            <a:ext cx="8136904" cy="40011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l-GR" sz="2000" b="1" dirty="0" smtClean="0">
                <a:solidFill>
                  <a:schemeClr val="accent2"/>
                </a:solidFill>
                <a:latin typeface="Verdana" pitchFamily="34" charset="0"/>
              </a:rPr>
              <a:t>Κρίσιμο Μαγνητικό Πεδίο</a:t>
            </a:r>
            <a:endParaRPr lang="en-US" b="1" dirty="0"/>
          </a:p>
        </p:txBody>
      </p:sp>
      <p:sp>
        <p:nvSpPr>
          <p:cNvPr id="84" name="Rectangle 2" descr="White marble"/>
          <p:cNvSpPr txBox="1">
            <a:spLocks noChangeArrowheads="1"/>
          </p:cNvSpPr>
          <p:nvPr/>
        </p:nvSpPr>
        <p:spPr>
          <a:xfrm rot="16200000">
            <a:off x="-2794620" y="3559324"/>
            <a:ext cx="6093296" cy="504056"/>
          </a:xfrm>
          <a:prstGeom prst="rect">
            <a:avLst/>
          </a:prstGeom>
        </p:spPr>
        <p:style>
          <a:lnRef idx="2">
            <a:schemeClr val="dk1">
              <a:shade val="50000"/>
            </a:schemeClr>
          </a:lnRef>
          <a:fillRef idx="1">
            <a:schemeClr val="dk1"/>
          </a:fillRef>
          <a:effectRef idx="0">
            <a:schemeClr val="dk1"/>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2800" b="1" noProof="0" dirty="0" smtClean="0">
                <a:solidFill>
                  <a:srgbClr val="FF0000"/>
                </a:solidFill>
                <a:effectLst>
                  <a:outerShdw blurRad="38100" dist="38100" dir="2700000" algn="tl">
                    <a:srgbClr val="000000">
                      <a:alpha val="43137"/>
                    </a:srgbClr>
                  </a:outerShdw>
                </a:effectLst>
                <a:latin typeface="+mj-lt"/>
                <a:ea typeface="+mj-ea"/>
                <a:cs typeface="+mj-cs"/>
              </a:rPr>
              <a:t>1</a:t>
            </a:r>
            <a:r>
              <a:rPr lang="el-GR" sz="2800" b="1" baseline="30000" noProof="0" dirty="0" smtClean="0">
                <a:solidFill>
                  <a:srgbClr val="FF0000"/>
                </a:solidFill>
                <a:effectLst>
                  <a:outerShdw blurRad="38100" dist="38100" dir="2700000" algn="tl">
                    <a:srgbClr val="000000">
                      <a:alpha val="43137"/>
                    </a:srgbClr>
                  </a:outerShdw>
                </a:effectLst>
                <a:latin typeface="+mj-lt"/>
                <a:ea typeface="+mj-ea"/>
                <a:cs typeface="+mj-cs"/>
              </a:rPr>
              <a:t>ΟΣ</a:t>
            </a:r>
            <a:r>
              <a:rPr lang="el-GR" sz="2800" b="1" noProof="0" dirty="0" smtClean="0">
                <a:solidFill>
                  <a:srgbClr val="FF0000"/>
                </a:solidFill>
                <a:effectLst>
                  <a:outerShdw blurRad="38100" dist="38100" dir="2700000" algn="tl">
                    <a:srgbClr val="000000">
                      <a:alpha val="43137"/>
                    </a:srgbClr>
                  </a:outerShdw>
                </a:effectLst>
                <a:latin typeface="+mj-lt"/>
                <a:ea typeface="+mj-ea"/>
                <a:cs typeface="+mj-cs"/>
              </a:rPr>
              <a:t> ΤΥΠΟΣ</a:t>
            </a:r>
            <a:endParaRPr kumimoji="0" lang="en-US" sz="2800" b="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
        <p:nvSpPr>
          <p:cNvPr id="85" name="Rectangle 84"/>
          <p:cNvSpPr/>
          <p:nvPr/>
        </p:nvSpPr>
        <p:spPr>
          <a:xfrm rot="5400000">
            <a:off x="5835745" y="3549743"/>
            <a:ext cx="6093293"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l-GR" sz="2800" b="1" dirty="0" smtClean="0">
                <a:solidFill>
                  <a:srgbClr val="FF0000"/>
                </a:solidFill>
                <a:effectLst>
                  <a:outerShdw blurRad="38100" dist="38100" dir="2700000" algn="tl">
                    <a:srgbClr val="000000">
                      <a:alpha val="43137"/>
                    </a:srgbClr>
                  </a:outerShdw>
                </a:effectLst>
              </a:rPr>
              <a:t>2</a:t>
            </a:r>
            <a:r>
              <a:rPr lang="el-GR" sz="2800" b="1" baseline="30000" dirty="0" smtClean="0">
                <a:solidFill>
                  <a:srgbClr val="FF0000"/>
                </a:solidFill>
                <a:effectLst>
                  <a:outerShdw blurRad="38100" dist="38100" dir="2700000" algn="tl">
                    <a:srgbClr val="000000">
                      <a:alpha val="43137"/>
                    </a:srgbClr>
                  </a:outerShdw>
                </a:effectLst>
              </a:rPr>
              <a:t>ΟΣ</a:t>
            </a:r>
            <a:r>
              <a:rPr lang="el-GR" sz="2800" b="1" dirty="0" smtClean="0">
                <a:solidFill>
                  <a:srgbClr val="FF0000"/>
                </a:solidFill>
                <a:effectLst>
                  <a:outerShdw blurRad="38100" dist="38100" dir="2700000" algn="tl">
                    <a:srgbClr val="000000">
                      <a:alpha val="43137"/>
                    </a:srgbClr>
                  </a:outerShdw>
                </a:effectLst>
              </a:rPr>
              <a:t> ΤΥΠΟΣ</a:t>
            </a:r>
            <a:endParaRPr lang="el-GR" dirty="0"/>
          </a:p>
        </p:txBody>
      </p:sp>
      <p:sp>
        <p:nvSpPr>
          <p:cNvPr id="4" name="Rectangle 2" descr="White marble"/>
          <p:cNvSpPr txBox="1">
            <a:spLocks noChangeArrowheads="1"/>
          </p:cNvSpPr>
          <p:nvPr/>
        </p:nvSpPr>
        <p:spPr>
          <a:xfrm>
            <a:off x="0" y="0"/>
            <a:ext cx="9144000" cy="7647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rPr>
              <a:t>ΚΑΤΗΓΟΡΙΕΣ ΤΩΝ ΥΠΕΡΑΓΩΓΩΝ</a:t>
            </a:r>
            <a:endParaRPr kumimoji="0" lang="en-US" sz="4400" u="none" strike="noStrike" kern="120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sp>
        <p:nvSpPr>
          <p:cNvPr id="217" name="216 - TextBox"/>
          <p:cNvSpPr txBox="1"/>
          <p:nvPr/>
        </p:nvSpPr>
        <p:spPr>
          <a:xfrm>
            <a:off x="2285985" y="2428869"/>
            <a:ext cx="6357983"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ΑΜΕΡΙΚΗ</a:t>
            </a:r>
            <a:r>
              <a:rPr lang="en-US" b="1" dirty="0" smtClean="0"/>
              <a:t> 19</a:t>
            </a:r>
            <a:r>
              <a:rPr lang="el-GR" b="1" dirty="0" smtClean="0"/>
              <a:t>57</a:t>
            </a:r>
            <a:endParaRPr lang="en-US" b="1" dirty="0" smtClean="0"/>
          </a:p>
          <a:p>
            <a:pPr algn="ctr"/>
            <a:r>
              <a:rPr lang="en-US" b="1" dirty="0" smtClean="0"/>
              <a:t>| John Bardeen, Leon Cooper</a:t>
            </a:r>
            <a:r>
              <a:rPr lang="el-GR" b="1" dirty="0" smtClean="0"/>
              <a:t> </a:t>
            </a:r>
            <a:r>
              <a:rPr lang="en-US" b="1" dirty="0" smtClean="0">
                <a:solidFill>
                  <a:srgbClr val="00B0F0"/>
                </a:solidFill>
              </a:rPr>
              <a:t>&amp;</a:t>
            </a:r>
            <a:r>
              <a:rPr lang="en-US" b="1" dirty="0" smtClean="0"/>
              <a:t> John Schrieffer|</a:t>
            </a:r>
            <a:endParaRPr lang="el-GR" dirty="0"/>
          </a:p>
        </p:txBody>
      </p:sp>
      <p:sp>
        <p:nvSpPr>
          <p:cNvPr id="219" name="218 - TextBox"/>
          <p:cNvSpPr txBox="1"/>
          <p:nvPr/>
        </p:nvSpPr>
        <p:spPr>
          <a:xfrm>
            <a:off x="2285985" y="3071811"/>
            <a:ext cx="6357983" cy="95410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just"/>
            <a:r>
              <a:rPr lang="el-GR" sz="1400" b="1" dirty="0" smtClean="0"/>
              <a:t>1</a:t>
            </a:r>
            <a:r>
              <a:rPr lang="el-GR" sz="1400" b="1" baseline="30000" dirty="0" smtClean="0">
                <a:solidFill>
                  <a:srgbClr val="00B0F0"/>
                </a:solidFill>
              </a:rPr>
              <a:t>Η</a:t>
            </a:r>
            <a:r>
              <a:rPr lang="el-GR" sz="1400" b="1" dirty="0" smtClean="0"/>
              <a:t> ΚΟΙΝΑ ΑΠΟΔΕΚΤΗ ΘΕΩΡΗΤΙΚΗ ΕΡΜΗΝΕΙΑ ΤΗΣ ΥΠΕΡΑΓΩΓΙΜΟΤΗΤΑΣ ΠΟΥ ΠΑΡΟΥΣΙΑΖΟΥΝ ΣΥΓΚΕΚΡΙΜΕΝΑ ΥΛΙΚΑ ΚΑΤΩ ΑΠΟ ΠΟΛΥ ΧΑΜΗΛΕΣ ΘΕΡΜΟΚΡΑΣΙΕΣ. Η ΘΕΩΡΙΑ ΑΥΤΗ ΕΜΕΙΝΕ ΓΝΩΣΤΗ ΩΣ </a:t>
            </a:r>
            <a:r>
              <a:rPr lang="en-US" sz="1400" b="1" dirty="0" smtClean="0"/>
              <a:t>“</a:t>
            </a:r>
            <a:r>
              <a:rPr lang="en-US" sz="1400" b="1" dirty="0" smtClean="0">
                <a:solidFill>
                  <a:srgbClr val="FF0000"/>
                </a:solidFill>
              </a:rPr>
              <a:t>BCS THEORY</a:t>
            </a:r>
            <a:r>
              <a:rPr lang="en-US" sz="1400" b="1" dirty="0" smtClean="0"/>
              <a:t>”</a:t>
            </a:r>
            <a:r>
              <a:rPr lang="el-GR" sz="1400" b="1" dirty="0" smtClean="0">
                <a:solidFill>
                  <a:srgbClr val="00B0F0"/>
                </a:solidFill>
              </a:rPr>
              <a:t>|</a:t>
            </a:r>
            <a:r>
              <a:rPr lang="el-GR" sz="1400" b="1" dirty="0" smtClean="0"/>
              <a:t> ΒΡΑΒΕΙΟ </a:t>
            </a:r>
            <a:r>
              <a:rPr lang="en-US" sz="1400" b="1" dirty="0" smtClean="0"/>
              <a:t>NOBEL</a:t>
            </a:r>
            <a:r>
              <a:rPr lang="el-GR" sz="1400" b="1" dirty="0" smtClean="0"/>
              <a:t>-1972</a:t>
            </a:r>
            <a:endParaRPr lang="el-GR" sz="1400" dirty="0" smtClean="0"/>
          </a:p>
          <a:p>
            <a:pPr algn="ctr"/>
            <a:endParaRPr lang="el-GR" sz="1400" dirty="0"/>
          </a:p>
        </p:txBody>
      </p:sp>
      <p:pic>
        <p:nvPicPr>
          <p:cNvPr id="210" name="209 - Εικόνα" descr="John Schrieffer.jpg"/>
          <p:cNvPicPr>
            <a:picLocks noChangeAspect="1"/>
          </p:cNvPicPr>
          <p:nvPr/>
        </p:nvPicPr>
        <p:blipFill>
          <a:blip r:embed="rId3" cstate="print"/>
          <a:stretch>
            <a:fillRect/>
          </a:stretch>
        </p:blipFill>
        <p:spPr>
          <a:xfrm>
            <a:off x="6215075" y="3857628"/>
            <a:ext cx="1381125" cy="1943100"/>
          </a:xfrm>
          <a:prstGeom prst="rect">
            <a:avLst/>
          </a:prstGeom>
          <a:ln>
            <a:noFill/>
          </a:ln>
          <a:effectLst>
            <a:softEdge rad="112500"/>
          </a:effectLst>
        </p:spPr>
      </p:pic>
      <p:pic>
        <p:nvPicPr>
          <p:cNvPr id="211" name="210 - Εικόνα" descr="John Bardeen.jpg"/>
          <p:cNvPicPr>
            <a:picLocks noChangeAspect="1"/>
          </p:cNvPicPr>
          <p:nvPr/>
        </p:nvPicPr>
        <p:blipFill>
          <a:blip r:embed="rId4" cstate="print"/>
          <a:stretch>
            <a:fillRect/>
          </a:stretch>
        </p:blipFill>
        <p:spPr>
          <a:xfrm>
            <a:off x="4929191" y="3857628"/>
            <a:ext cx="1371600" cy="1943100"/>
          </a:xfrm>
          <a:prstGeom prst="rect">
            <a:avLst/>
          </a:prstGeom>
          <a:ln>
            <a:noFill/>
          </a:ln>
          <a:effectLst>
            <a:softEdge rad="112500"/>
          </a:effectLst>
        </p:spPr>
      </p:pic>
      <p:pic>
        <p:nvPicPr>
          <p:cNvPr id="212" name="211 - Εικόνα" descr="Leon Cooper.jpg"/>
          <p:cNvPicPr>
            <a:picLocks noChangeAspect="1"/>
          </p:cNvPicPr>
          <p:nvPr/>
        </p:nvPicPr>
        <p:blipFill>
          <a:blip r:embed="rId5" cstate="print"/>
          <a:stretch>
            <a:fillRect/>
          </a:stretch>
        </p:blipFill>
        <p:spPr>
          <a:xfrm>
            <a:off x="7500959" y="3857628"/>
            <a:ext cx="1409700" cy="1943100"/>
          </a:xfrm>
          <a:prstGeom prst="rect">
            <a:avLst/>
          </a:prstGeom>
          <a:ln>
            <a:noFill/>
          </a:ln>
          <a:effectLst>
            <a:softEdge rad="112500"/>
          </a:effectLst>
        </p:spPr>
      </p:pic>
      <p:pic>
        <p:nvPicPr>
          <p:cNvPr id="213" name="Picture 257" descr="blue"/>
          <p:cNvPicPr>
            <a:picLocks noChangeAspect="1" noChangeArrowheads="1"/>
          </p:cNvPicPr>
          <p:nvPr/>
        </p:nvPicPr>
        <p:blipFill>
          <a:blip r:embed="rId6" cstate="print"/>
          <a:srcRect/>
          <a:stretch>
            <a:fillRect/>
          </a:stretch>
        </p:blipFill>
        <p:spPr bwMode="auto">
          <a:xfrm>
            <a:off x="1428729" y="2928935"/>
            <a:ext cx="652463" cy="53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3"/>
                                        </p:tgtEl>
                                        <p:attrNameLst>
                                          <p:attrName>style.visibility</p:attrName>
                                        </p:attrNameLst>
                                      </p:cBhvr>
                                      <p:to>
                                        <p:strVal val="visible"/>
                                      </p:to>
                                    </p:set>
                                    <p:anim calcmode="lin" valueType="num">
                                      <p:cBhvr additive="base">
                                        <p:cTn id="7" dur="500" fill="hold"/>
                                        <p:tgtEl>
                                          <p:spTgt spid="213"/>
                                        </p:tgtEl>
                                        <p:attrNameLst>
                                          <p:attrName>ppt_x</p:attrName>
                                        </p:attrNameLst>
                                      </p:cBhvr>
                                      <p:tavLst>
                                        <p:tav tm="0">
                                          <p:val>
                                            <p:strVal val="#ppt_x"/>
                                          </p:val>
                                        </p:tav>
                                        <p:tav tm="100000">
                                          <p:val>
                                            <p:strVal val="#ppt_x"/>
                                          </p:val>
                                        </p:tav>
                                      </p:tavLst>
                                    </p:anim>
                                    <p:anim calcmode="lin" valueType="num">
                                      <p:cBhvr additive="base">
                                        <p:cTn id="8" dur="500" fill="hold"/>
                                        <p:tgtEl>
                                          <p:spTgt spid="21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1+#ppt_w/2"/>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blinds(horizontal)">
                                      <p:cBhvr>
                                        <p:cTn id="17" dur="500"/>
                                        <p:tgtEl>
                                          <p:spTgt spid="211"/>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blinds(horizontal)">
                                      <p:cBhvr>
                                        <p:cTn id="21" dur="500"/>
                                        <p:tgtEl>
                                          <p:spTgt spid="210"/>
                                        </p:tgtEl>
                                      </p:cBhvr>
                                    </p:animEffect>
                                  </p:childTnLst>
                                </p:cTn>
                              </p:par>
                            </p:childTnLst>
                          </p:cTn>
                        </p:par>
                        <p:par>
                          <p:cTn id="22" fill="hold">
                            <p:stCondLst>
                              <p:cond delay="2000"/>
                            </p:stCondLst>
                            <p:childTnLst>
                              <p:par>
                                <p:cTn id="23" presetID="3" presetClass="entr" presetSubtype="10" fill="hold" nodeType="afterEffect">
                                  <p:stCondLst>
                                    <p:cond delay="0"/>
                                  </p:stCondLst>
                                  <p:childTnLst>
                                    <p:set>
                                      <p:cBhvr>
                                        <p:cTn id="24" dur="1" fill="hold">
                                          <p:stCondLst>
                                            <p:cond delay="0"/>
                                          </p:stCondLst>
                                        </p:cTn>
                                        <p:tgtEl>
                                          <p:spTgt spid="212"/>
                                        </p:tgtEl>
                                        <p:attrNameLst>
                                          <p:attrName>style.visibility</p:attrName>
                                        </p:attrNameLst>
                                      </p:cBhvr>
                                      <p:to>
                                        <p:strVal val="visible"/>
                                      </p:to>
                                    </p:set>
                                    <p:animEffect transition="in" filter="blinds(horizontal)">
                                      <p:cBhvr>
                                        <p:cTn id="25" dur="500"/>
                                        <p:tgtEl>
                                          <p:spTgt spid="212"/>
                                        </p:tgtEl>
                                      </p:cBhvr>
                                    </p:animEffect>
                                  </p:childTnLst>
                                </p:cTn>
                              </p:par>
                            </p:childTnLst>
                          </p:cTn>
                        </p:par>
                        <p:par>
                          <p:cTn id="26" fill="hold">
                            <p:stCondLst>
                              <p:cond delay="2500"/>
                            </p:stCondLst>
                            <p:childTnLst>
                              <p:par>
                                <p:cTn id="27" presetID="2" presetClass="entr" presetSubtype="6" fill="hold" grpId="0" nodeType="afterEffect">
                                  <p:stCondLst>
                                    <p:cond delay="0"/>
                                  </p:stCondLst>
                                  <p:childTnLst>
                                    <p:set>
                                      <p:cBhvr>
                                        <p:cTn id="28" dur="1" fill="hold">
                                          <p:stCondLst>
                                            <p:cond delay="0"/>
                                          </p:stCondLst>
                                        </p:cTn>
                                        <p:tgtEl>
                                          <p:spTgt spid="219"/>
                                        </p:tgtEl>
                                        <p:attrNameLst>
                                          <p:attrName>style.visibility</p:attrName>
                                        </p:attrNameLst>
                                      </p:cBhvr>
                                      <p:to>
                                        <p:strVal val="visible"/>
                                      </p:to>
                                    </p:set>
                                    <p:anim calcmode="lin" valueType="num">
                                      <p:cBhvr additive="base">
                                        <p:cTn id="29" dur="500" fill="hold"/>
                                        <p:tgtEl>
                                          <p:spTgt spid="219"/>
                                        </p:tgtEl>
                                        <p:attrNameLst>
                                          <p:attrName>ppt_x</p:attrName>
                                        </p:attrNameLst>
                                      </p:cBhvr>
                                      <p:tavLst>
                                        <p:tav tm="0">
                                          <p:val>
                                            <p:strVal val="1+#ppt_w/2"/>
                                          </p:val>
                                        </p:tav>
                                        <p:tav tm="100000">
                                          <p:val>
                                            <p:strVal val="#ppt_x"/>
                                          </p:val>
                                        </p:tav>
                                      </p:tavLst>
                                    </p:anim>
                                    <p:anim calcmode="lin" valueType="num">
                                      <p:cBhvr additive="base">
                                        <p:cTn id="30"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ctr"/>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rot="16200000">
            <a:off x="-3583938" y="1801144"/>
            <a:ext cx="8497887" cy="1615827"/>
          </a:xfrm>
          <a:prstGeom prst="rect">
            <a:avLst/>
          </a:prstGeom>
          <a:noFill/>
          <a:ln w="9525">
            <a:noFill/>
            <a:miter lim="800000"/>
            <a:headEnd/>
            <a:tailEnd/>
          </a:ln>
          <a:effectLst/>
        </p:spPr>
        <p:txBody>
          <a:bodyPr wrap="square">
            <a:spAutoFit/>
          </a:bodyPr>
          <a:lstStyle/>
          <a:p>
            <a:r>
              <a:rPr lang="en-US" sz="7200" b="1" dirty="0" smtClean="0">
                <a:solidFill>
                  <a:srgbClr val="191919"/>
                </a:solidFill>
                <a:effectLst>
                  <a:outerShdw blurRad="38100" dist="38100" dir="2700000" algn="tl">
                    <a:srgbClr val="000000">
                      <a:alpha val="43137"/>
                    </a:srgbClr>
                  </a:outerShdw>
                </a:effectLst>
                <a:latin typeface="Arial Black" pitchFamily="96" charset="0"/>
              </a:rPr>
              <a:t>BCS THEORY</a:t>
            </a:r>
            <a:endParaRPr lang="en-US" sz="2800" b="1" dirty="0">
              <a:solidFill>
                <a:schemeClr val="accent1"/>
              </a:solidFill>
              <a:effectLst>
                <a:outerShdw blurRad="38100" dist="38100" dir="2700000" algn="tl">
                  <a:srgbClr val="000000">
                    <a:alpha val="43137"/>
                  </a:srgbClr>
                </a:outerShdw>
              </a:effectLst>
              <a:latin typeface="Arial Black" pitchFamily="96" charset="0"/>
            </a:endParaRPr>
          </a:p>
          <a:p>
            <a:pPr>
              <a:spcBef>
                <a:spcPct val="50000"/>
              </a:spcBef>
            </a:pPr>
            <a:endParaRPr lang="en-US" dirty="0"/>
          </a:p>
        </p:txBody>
      </p:sp>
      <p:pic>
        <p:nvPicPr>
          <p:cNvPr id="6" name="5 - Εικόνα" descr="COOPER'S PAIR 4.JPG"/>
          <p:cNvPicPr>
            <a:picLocks noChangeAspect="1"/>
          </p:cNvPicPr>
          <p:nvPr/>
        </p:nvPicPr>
        <p:blipFill>
          <a:blip r:embed="rId4" cstate="print"/>
          <a:stretch>
            <a:fillRect/>
          </a:stretch>
        </p:blipFill>
        <p:spPr>
          <a:xfrm>
            <a:off x="857224" y="4476999"/>
            <a:ext cx="2547936" cy="2381002"/>
          </a:xfrm>
          <a:prstGeom prst="snip2DiagRect">
            <a:avLst>
              <a:gd name="adj1" fmla="val 34974"/>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6 - Εικόνα" descr="COOPER'S PAIR 1.JPG"/>
          <p:cNvPicPr>
            <a:picLocks noChangeAspect="1"/>
          </p:cNvPicPr>
          <p:nvPr/>
        </p:nvPicPr>
        <p:blipFill>
          <a:blip r:embed="rId5" cstate="print"/>
          <a:stretch>
            <a:fillRect/>
          </a:stretch>
        </p:blipFill>
        <p:spPr>
          <a:xfrm>
            <a:off x="857224" y="1"/>
            <a:ext cx="2571768" cy="2241367"/>
          </a:xfrm>
          <a:prstGeom prst="snip2DiagRect">
            <a:avLst>
              <a:gd name="adj1" fmla="val 0"/>
              <a:gd name="adj2" fmla="val 36401"/>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7 - Εικόνα" descr="COOPER'S PAIR 2.JPG"/>
          <p:cNvPicPr>
            <a:picLocks noChangeAspect="1"/>
          </p:cNvPicPr>
          <p:nvPr/>
        </p:nvPicPr>
        <p:blipFill>
          <a:blip r:embed="rId6" cstate="print"/>
          <a:stretch>
            <a:fillRect/>
          </a:stretch>
        </p:blipFill>
        <p:spPr>
          <a:xfrm>
            <a:off x="6897576" y="0"/>
            <a:ext cx="2246424" cy="2285992"/>
          </a:xfrm>
          <a:prstGeom prst="snip2DiagRect">
            <a:avLst>
              <a:gd name="adj1" fmla="val 33846"/>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8 - Εικόνα" descr="COOPER'S PAIR 3.JPG"/>
          <p:cNvPicPr>
            <a:picLocks noChangeAspect="1"/>
          </p:cNvPicPr>
          <p:nvPr/>
        </p:nvPicPr>
        <p:blipFill>
          <a:blip r:embed="rId7" cstate="print"/>
          <a:stretch>
            <a:fillRect/>
          </a:stretch>
        </p:blipFill>
        <p:spPr>
          <a:xfrm>
            <a:off x="6929453" y="4488550"/>
            <a:ext cx="2214547" cy="2369451"/>
          </a:xfrm>
          <a:prstGeom prst="snip2DiagRect">
            <a:avLst>
              <a:gd name="adj1" fmla="val 0"/>
              <a:gd name="adj2" fmla="val 34666"/>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1" name="10 - Ευθύγραμμο βέλος σύνδεσης"/>
          <p:cNvCxnSpPr/>
          <p:nvPr/>
        </p:nvCxnSpPr>
        <p:spPr>
          <a:xfrm>
            <a:off x="3571869" y="285729"/>
            <a:ext cx="642943" cy="1588"/>
          </a:xfrm>
          <a:prstGeom prst="straightConnector1">
            <a:avLst/>
          </a:prstGeom>
          <a:ln w="76200">
            <a:headEnd type="none" w="med" len="med"/>
            <a:tailEnd type="triangle" w="med" len="med"/>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rot="5400000">
            <a:off x="8571734" y="2643976"/>
            <a:ext cx="573886" cy="795"/>
          </a:xfrm>
          <a:prstGeom prst="straightConnector1">
            <a:avLst/>
          </a:prstGeom>
          <a:ln w="76200">
            <a:headEnd type="none" w="med" len="med"/>
            <a:tailEnd type="triangle" w="med" len="med"/>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7" name="26 - Ευθύγραμμο βέλος σύνδεσης"/>
          <p:cNvCxnSpPr/>
          <p:nvPr/>
        </p:nvCxnSpPr>
        <p:spPr>
          <a:xfrm rot="10800000">
            <a:off x="6215074" y="6572273"/>
            <a:ext cx="642943" cy="1588"/>
          </a:xfrm>
          <a:prstGeom prst="straightConnector1">
            <a:avLst/>
          </a:prstGeom>
          <a:ln w="76200">
            <a:headEnd type="none" w="med" len="med"/>
            <a:tailEnd type="triangle" w="med" len="med"/>
          </a:ln>
          <a:effectLst>
            <a:glow rad="1397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0" name="29 - TextBox"/>
          <p:cNvSpPr txBox="1"/>
          <p:nvPr/>
        </p:nvSpPr>
        <p:spPr>
          <a:xfrm>
            <a:off x="3428992" y="642919"/>
            <a:ext cx="3429024" cy="2031325"/>
          </a:xfrm>
          <a:prstGeom prst="rect">
            <a:avLst/>
          </a:prstGeom>
          <a:solidFill>
            <a:srgbClr val="6699FF">
              <a:alpha val="41961"/>
            </a:srgbClr>
          </a:solidFill>
          <a:ln>
            <a:solidFill>
              <a:srgbClr val="C00000"/>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l-GR" b="1" dirty="0" smtClean="0">
                <a:solidFill>
                  <a:schemeClr val="tx1"/>
                </a:solidFill>
              </a:rPr>
              <a:t>Ένα κινούμενο ηλεκτρόνιο </a:t>
            </a:r>
            <a:r>
              <a:rPr lang="en-US" b="1" dirty="0" smtClean="0">
                <a:solidFill>
                  <a:schemeClr val="tx1"/>
                </a:solidFill>
              </a:rPr>
              <a:t>(</a:t>
            </a:r>
            <a:r>
              <a:rPr lang="en-US" b="1" dirty="0" smtClean="0">
                <a:solidFill>
                  <a:srgbClr val="FF0000"/>
                </a:solidFill>
              </a:rPr>
              <a:t>-</a:t>
            </a:r>
            <a:r>
              <a:rPr lang="en-US" b="1" dirty="0" smtClean="0">
                <a:solidFill>
                  <a:schemeClr val="tx1"/>
                </a:solidFill>
              </a:rPr>
              <a:t>) </a:t>
            </a:r>
            <a:r>
              <a:rPr lang="el-GR" b="1" dirty="0" smtClean="0">
                <a:solidFill>
                  <a:schemeClr val="tx1"/>
                </a:solidFill>
              </a:rPr>
              <a:t>έλκει με μια δύναμη </a:t>
            </a:r>
            <a:r>
              <a:rPr lang="en-US" b="1" dirty="0" smtClean="0">
                <a:solidFill>
                  <a:schemeClr val="tx1"/>
                </a:solidFill>
              </a:rPr>
              <a:t>Coulomb </a:t>
            </a:r>
            <a:r>
              <a:rPr lang="el-GR" b="1" dirty="0" smtClean="0">
                <a:solidFill>
                  <a:schemeClr val="tx1"/>
                </a:solidFill>
              </a:rPr>
              <a:t>τα ιόντα </a:t>
            </a:r>
            <a:r>
              <a:rPr lang="en-US" b="1" dirty="0" smtClean="0">
                <a:solidFill>
                  <a:schemeClr val="tx1"/>
                </a:solidFill>
              </a:rPr>
              <a:t>(</a:t>
            </a:r>
            <a:r>
              <a:rPr lang="en-US" b="1" dirty="0" smtClean="0">
                <a:solidFill>
                  <a:srgbClr val="11FF7D"/>
                </a:solidFill>
              </a:rPr>
              <a:t>+</a:t>
            </a:r>
            <a:r>
              <a:rPr lang="en-US" b="1" dirty="0" smtClean="0">
                <a:solidFill>
                  <a:schemeClr val="tx1"/>
                </a:solidFill>
              </a:rPr>
              <a:t>) </a:t>
            </a:r>
            <a:r>
              <a:rPr lang="el-GR" b="1" dirty="0" smtClean="0">
                <a:solidFill>
                  <a:schemeClr val="tx1"/>
                </a:solidFill>
              </a:rPr>
              <a:t>του δικτυωτού πλέγματος, δίνοντας σε κάθε ένα ορμή που τα εξαναγκάζει να κινηθούν από κοινού και έτσι εκπέμπεται ένα φωνόνιο. </a:t>
            </a:r>
          </a:p>
        </p:txBody>
      </p:sp>
      <p:sp>
        <p:nvSpPr>
          <p:cNvPr id="12" name="11 - TextBox"/>
          <p:cNvSpPr txBox="1"/>
          <p:nvPr/>
        </p:nvSpPr>
        <p:spPr>
          <a:xfrm>
            <a:off x="3428992" y="4071942"/>
            <a:ext cx="3429024" cy="2354491"/>
          </a:xfrm>
          <a:prstGeom prst="rect">
            <a:avLst/>
          </a:prstGeom>
          <a:solidFill>
            <a:srgbClr val="6699FF">
              <a:alpha val="41961"/>
            </a:srgbClr>
          </a:solidFill>
          <a:ln>
            <a:solidFill>
              <a:srgbClr val="C00000"/>
            </a:solidFill>
            <a:prstDash val="lgDashDotDot"/>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l-GR" b="1" dirty="0" smtClean="0">
                <a:solidFill>
                  <a:schemeClr val="tx1"/>
                </a:solidFill>
              </a:rPr>
              <a:t>Ένα γειτονικό ηλεκτρόνιο απορροφάει αυτήν την ορμή λόγω ελκτικής αλληλεπίδρασης, η οποία έλξη, υπό συνθήκες</a:t>
            </a:r>
            <a:r>
              <a:rPr lang="en-US" b="1" dirty="0" smtClean="0">
                <a:solidFill>
                  <a:schemeClr val="tx1"/>
                </a:solidFill>
              </a:rPr>
              <a:t>, </a:t>
            </a:r>
            <a:r>
              <a:rPr lang="el-GR" b="1" dirty="0" smtClean="0">
                <a:solidFill>
                  <a:schemeClr val="tx1"/>
                </a:solidFill>
              </a:rPr>
              <a:t>υπερβαίνει ελαφρώς την  απωστική δύναμη </a:t>
            </a:r>
            <a:r>
              <a:rPr lang="en-US" b="1" dirty="0" smtClean="0">
                <a:solidFill>
                  <a:schemeClr val="tx1"/>
                </a:solidFill>
              </a:rPr>
              <a:t>Coulomb </a:t>
            </a:r>
            <a:r>
              <a:rPr lang="el-GR" b="1" dirty="0" smtClean="0">
                <a:solidFill>
                  <a:schemeClr val="tx1"/>
                </a:solidFill>
              </a:rPr>
              <a:t>μεταξύ τους. Έτσι δημιουργείται ένα </a:t>
            </a:r>
            <a:r>
              <a:rPr lang="en-US" b="1" dirty="0" smtClean="0">
                <a:solidFill>
                  <a:schemeClr val="tx1"/>
                </a:solidFill>
              </a:rPr>
              <a:t>“</a:t>
            </a:r>
            <a:r>
              <a:rPr lang="el-GR" b="1" dirty="0" smtClean="0">
                <a:solidFill>
                  <a:srgbClr val="FF0000"/>
                </a:solidFill>
              </a:rPr>
              <a:t>ζευγάρι </a:t>
            </a:r>
            <a:r>
              <a:rPr lang="en-US" b="1" dirty="0" smtClean="0">
                <a:solidFill>
                  <a:srgbClr val="FF0000"/>
                </a:solidFill>
              </a:rPr>
              <a:t>Cooper</a:t>
            </a:r>
            <a:r>
              <a:rPr lang="en-US" b="1" dirty="0" smtClean="0">
                <a:solidFill>
                  <a:schemeClr val="tx1"/>
                </a:solidFill>
              </a:rPr>
              <a:t>” </a:t>
            </a:r>
            <a:r>
              <a:rPr lang="el-GR" b="1" dirty="0" smtClean="0">
                <a:solidFill>
                  <a:schemeClr val="tx1"/>
                </a:solidFill>
              </a:rPr>
              <a:t> </a:t>
            </a:r>
            <a:endParaRPr lang="el-GR"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4.44444E-6 3.33333E-6 L 0.31841 -0.00371 " pathEditMode="relative" rAng="0" ptsTypes="AA">
                                      <p:cBhvr>
                                        <p:cTn id="16" dur="2000" fill="hold"/>
                                        <p:tgtEl>
                                          <p:spTgt spid="11"/>
                                        </p:tgtEl>
                                        <p:attrNameLst>
                                          <p:attrName>ppt_x</p:attrName>
                                          <p:attrName>ppt_y</p:attrName>
                                        </p:attrNameLst>
                                      </p:cBhvr>
                                      <p:rCtr x="159" y="-2"/>
                                    </p:animMotion>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2500"/>
                            </p:stCondLst>
                            <p:childTnLst>
                              <p:par>
                                <p:cTn id="21" presetID="2" presetClass="entr" presetSubtype="1"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1.11022E-16 7.98057E-7 L 0.00382 0.26139 " pathEditMode="relative" rAng="0" ptsTypes="AA">
                                      <p:cBhvr>
                                        <p:cTn id="33" dur="2000" fill="hold"/>
                                        <p:tgtEl>
                                          <p:spTgt spid="20"/>
                                        </p:tgtEl>
                                        <p:attrNameLst>
                                          <p:attrName>ppt_x</p:attrName>
                                          <p:attrName>ppt_y</p:attrName>
                                        </p:attrNameLst>
                                      </p:cBhvr>
                                      <p:rCtr x="2" y="131"/>
                                    </p:animMotion>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1+#ppt_w/2"/>
                                          </p:val>
                                        </p:tav>
                                        <p:tav tm="100000">
                                          <p:val>
                                            <p:strVal val="#ppt_x"/>
                                          </p:val>
                                        </p:tav>
                                      </p:tavLst>
                                    </p:anim>
                                    <p:anim calcmode="lin" valueType="num">
                                      <p:cBhvr additive="base">
                                        <p:cTn id="47" dur="500" fill="hold"/>
                                        <p:tgtEl>
                                          <p:spTgt spid="27"/>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0" presetClass="path" presetSubtype="0" accel="50000" decel="50000" fill="hold" nodeType="afterEffect">
                                  <p:stCondLst>
                                    <p:cond delay="0"/>
                                  </p:stCondLst>
                                  <p:childTnLst>
                                    <p:animMotion origin="layout" path="M 3.05556E-6 -3.33333E-6 L -0.3408 0.00371 " pathEditMode="relative" rAng="0" ptsTypes="AA">
                                      <p:cBhvr>
                                        <p:cTn id="50" dur="2000" fill="hold"/>
                                        <p:tgtEl>
                                          <p:spTgt spid="27"/>
                                        </p:tgtEl>
                                        <p:attrNameLst>
                                          <p:attrName>ppt_x</p:attrName>
                                          <p:attrName>ppt_y</p:attrName>
                                        </p:attrNameLst>
                                      </p:cBhvr>
                                      <p:rCtr x="-170" y="2"/>
                                    </p:animMotion>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pic>
        <p:nvPicPr>
          <p:cNvPr id="210" name="Picture 262" descr="purple"/>
          <p:cNvPicPr>
            <a:picLocks noChangeAspect="1" noChangeArrowheads="1"/>
          </p:cNvPicPr>
          <p:nvPr/>
        </p:nvPicPr>
        <p:blipFill>
          <a:blip r:embed="rId3" cstate="print"/>
          <a:srcRect/>
          <a:stretch>
            <a:fillRect/>
          </a:stretch>
        </p:blipFill>
        <p:spPr bwMode="auto">
          <a:xfrm>
            <a:off x="3929059" y="2500307"/>
            <a:ext cx="652463" cy="530225"/>
          </a:xfrm>
          <a:prstGeom prst="rect">
            <a:avLst/>
          </a:prstGeom>
          <a:noFill/>
          <a:ln w="9525">
            <a:noFill/>
            <a:miter lim="800000"/>
            <a:headEnd/>
            <a:tailEnd/>
          </a:ln>
        </p:spPr>
      </p:pic>
      <p:sp>
        <p:nvSpPr>
          <p:cNvPr id="212" name="211 - TextBox"/>
          <p:cNvSpPr txBox="1"/>
          <p:nvPr/>
        </p:nvSpPr>
        <p:spPr>
          <a:xfrm>
            <a:off x="285721" y="3744323"/>
            <a:ext cx="3500463" cy="249299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just"/>
            <a:r>
              <a:rPr lang="el-GR" sz="1400" b="1" dirty="0" smtClean="0"/>
              <a:t>ΠΡΟΕΒΛΕΨΕ ΟΤΙ </a:t>
            </a:r>
            <a:r>
              <a:rPr lang="el-GR" sz="1400" b="1" u="sng" dirty="0" smtClean="0"/>
              <a:t>ΑΚΟΜΑ ΚΑΙ ΑΝ</a:t>
            </a:r>
            <a:r>
              <a:rPr lang="el-GR" sz="1400" b="1" dirty="0" smtClean="0"/>
              <a:t> </a:t>
            </a:r>
            <a:r>
              <a:rPr lang="el-GR" sz="1400" b="1" dirty="0" smtClean="0">
                <a:solidFill>
                  <a:srgbClr val="00B0F0"/>
                </a:solidFill>
              </a:rPr>
              <a:t>2</a:t>
            </a:r>
            <a:r>
              <a:rPr lang="el-GR" sz="1400" b="1" dirty="0" smtClean="0"/>
              <a:t> ΥΠΕΡΑΓΩΓΙΜΑ ΥΛΙΚΑ ΠΑΡΕΜΒΑΛΛΟΝΤΑΙ ΑΠΟ ΕΝΑ ΛΕΠΤΟ ΣΤΡΩΜΑ ΜΟΝΩΤΙΚΟΥ ΥΛΙΚΟΥ, ΕΛΛΕΙΨΕΙ ΟΠΟΙΟΥΔΗΠΟΤΕ ΕΞΩΤΕΡΙΚΟΥ ΗΛΕΚΤΡΟΜΑΓΝΗΤΙΚΟΥ ΠΕΔΙΟΥ ΘΑ  ΔΗΜΙΟΥΡΓΗΘΕΙ ΕΝΑ ΡΕΥΜΑ ΥΠΟ ΤΗΝ ΜΟΡΦΗ </a:t>
            </a:r>
            <a:r>
              <a:rPr lang="en-US" sz="1400" b="1" dirty="0" smtClean="0"/>
              <a:t>“</a:t>
            </a:r>
            <a:r>
              <a:rPr lang="el-GR" sz="1400" b="1" dirty="0" smtClean="0">
                <a:solidFill>
                  <a:srgbClr val="00B0F0"/>
                </a:solidFill>
              </a:rPr>
              <a:t>ΖΕΥΓΑΡΙΩΝ </a:t>
            </a:r>
            <a:r>
              <a:rPr lang="en-US" sz="1400" b="1" dirty="0" smtClean="0">
                <a:solidFill>
                  <a:srgbClr val="00B0F0"/>
                </a:solidFill>
              </a:rPr>
              <a:t>COOPER</a:t>
            </a:r>
            <a:r>
              <a:rPr lang="en-US" sz="1400" b="1" dirty="0" smtClean="0"/>
              <a:t>” </a:t>
            </a:r>
            <a:r>
              <a:rPr lang="el-GR" sz="1400" b="1" dirty="0" smtClean="0"/>
              <a:t>ΤΟ ΟΠΟΙΟ ΘΑ ΔΙΑΠΕΡΝΑ ΤΟ ΜΟΝΩΤΙΚΟ ΥΛΙΚΟ. ΑΥΤΟ ΤΟ </a:t>
            </a:r>
            <a:r>
              <a:rPr lang="en-US" sz="1400" b="1" dirty="0" smtClean="0"/>
              <a:t>“</a:t>
            </a:r>
            <a:r>
              <a:rPr lang="el-GR" sz="1400" b="1" dirty="0" smtClean="0"/>
              <a:t>ΣΗΡΑΓΓΩΗΔΕΣ</a:t>
            </a:r>
            <a:r>
              <a:rPr lang="en-US" sz="1400" b="1" dirty="0" smtClean="0"/>
              <a:t>”</a:t>
            </a:r>
            <a:r>
              <a:rPr lang="el-GR" sz="1400" b="1" dirty="0" smtClean="0"/>
              <a:t> ΦΑΙΝΟΜΕΝΟ ΟΝΟΜΑΣΤΗΚΕ </a:t>
            </a:r>
            <a:r>
              <a:rPr lang="en-US" sz="1400" b="1" dirty="0" smtClean="0"/>
              <a:t>“</a:t>
            </a:r>
            <a:r>
              <a:rPr lang="en-US" sz="1400" b="1" dirty="0" smtClean="0">
                <a:solidFill>
                  <a:srgbClr val="FF0000"/>
                </a:solidFill>
              </a:rPr>
              <a:t>JOSEPHSON EFFECT</a:t>
            </a:r>
            <a:r>
              <a:rPr lang="en-US" sz="1400" b="1" dirty="0" smtClean="0"/>
              <a:t>”</a:t>
            </a:r>
            <a:r>
              <a:rPr lang="el-GR" sz="1400" b="1" dirty="0" smtClean="0"/>
              <a:t>             </a:t>
            </a:r>
            <a:r>
              <a:rPr lang="el-GR" sz="1400" b="1" dirty="0" smtClean="0">
                <a:solidFill>
                  <a:srgbClr val="00B0F0"/>
                </a:solidFill>
              </a:rPr>
              <a:t>|</a:t>
            </a:r>
            <a:r>
              <a:rPr lang="el-GR" sz="1400" b="1" dirty="0" smtClean="0"/>
              <a:t> ΒΡΑΒΕΙΟ </a:t>
            </a:r>
            <a:r>
              <a:rPr lang="en-US" sz="1400" b="1" dirty="0" smtClean="0"/>
              <a:t>NO</a:t>
            </a:r>
            <a:r>
              <a:rPr lang="el-GR" sz="1400" b="1" dirty="0" smtClean="0"/>
              <a:t>Β</a:t>
            </a:r>
            <a:r>
              <a:rPr lang="en-US" sz="1400" b="1" dirty="0" smtClean="0"/>
              <a:t>EL</a:t>
            </a:r>
            <a:r>
              <a:rPr lang="el-GR" sz="1400" b="1" dirty="0" smtClean="0"/>
              <a:t>-19</a:t>
            </a:r>
            <a:r>
              <a:rPr lang="en-US" sz="1400" b="1" dirty="0" smtClean="0"/>
              <a:t>73</a:t>
            </a:r>
          </a:p>
        </p:txBody>
      </p:sp>
      <p:sp>
        <p:nvSpPr>
          <p:cNvPr id="213" name="212 - TextBox"/>
          <p:cNvSpPr txBox="1"/>
          <p:nvPr/>
        </p:nvSpPr>
        <p:spPr>
          <a:xfrm>
            <a:off x="285720" y="3143249"/>
            <a:ext cx="4857784"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ΑΓΓΛΙΑ</a:t>
            </a:r>
            <a:r>
              <a:rPr lang="en-US" b="1" dirty="0" smtClean="0"/>
              <a:t> 19</a:t>
            </a:r>
            <a:r>
              <a:rPr lang="el-GR" b="1" dirty="0" smtClean="0"/>
              <a:t>62 </a:t>
            </a:r>
            <a:r>
              <a:rPr lang="en-US" b="1" dirty="0" smtClean="0">
                <a:solidFill>
                  <a:srgbClr val="00B0F0"/>
                </a:solidFill>
              </a:rPr>
              <a:t>:</a:t>
            </a:r>
            <a:r>
              <a:rPr lang="en-US" b="1" dirty="0" smtClean="0"/>
              <a:t> CAMBRIDGE</a:t>
            </a:r>
          </a:p>
          <a:p>
            <a:pPr algn="ctr"/>
            <a:r>
              <a:rPr lang="en-US" b="1" dirty="0" smtClean="0"/>
              <a:t>| Brian D. Josephson |</a:t>
            </a:r>
            <a:endParaRPr lang="el-GR" dirty="0"/>
          </a:p>
        </p:txBody>
      </p:sp>
      <p:pic>
        <p:nvPicPr>
          <p:cNvPr id="211" name="210 - Εικόνα" descr="Brian D. Josephson.JPG"/>
          <p:cNvPicPr>
            <a:picLocks noChangeAspect="1"/>
          </p:cNvPicPr>
          <p:nvPr/>
        </p:nvPicPr>
        <p:blipFill>
          <a:blip r:embed="rId4" cstate="print"/>
          <a:stretch>
            <a:fillRect/>
          </a:stretch>
        </p:blipFill>
        <p:spPr>
          <a:xfrm>
            <a:off x="3643307" y="3643315"/>
            <a:ext cx="1571636" cy="2325307"/>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0"/>
                                        </p:tgtEl>
                                        <p:attrNameLst>
                                          <p:attrName>style.visibility</p:attrName>
                                        </p:attrNameLst>
                                      </p:cBhvr>
                                      <p:to>
                                        <p:strVal val="visible"/>
                                      </p:to>
                                    </p:set>
                                    <p:anim calcmode="lin" valueType="num">
                                      <p:cBhvr additive="base">
                                        <p:cTn id="7" dur="500" fill="hold"/>
                                        <p:tgtEl>
                                          <p:spTgt spid="210"/>
                                        </p:tgtEl>
                                        <p:attrNameLst>
                                          <p:attrName>ppt_x</p:attrName>
                                        </p:attrNameLst>
                                      </p:cBhvr>
                                      <p:tavLst>
                                        <p:tav tm="0">
                                          <p:val>
                                            <p:strVal val="#ppt_x"/>
                                          </p:val>
                                        </p:tav>
                                        <p:tav tm="100000">
                                          <p:val>
                                            <p:strVal val="#ppt_x"/>
                                          </p:val>
                                        </p:tav>
                                      </p:tavLst>
                                    </p:anim>
                                    <p:anim calcmode="lin" valueType="num">
                                      <p:cBhvr additive="base">
                                        <p:cTn id="8" dur="500" fill="hold"/>
                                        <p:tgtEl>
                                          <p:spTgt spid="2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500" fill="hold"/>
                                        <p:tgtEl>
                                          <p:spTgt spid="213"/>
                                        </p:tgtEl>
                                        <p:attrNameLst>
                                          <p:attrName>ppt_x</p:attrName>
                                        </p:attrNameLst>
                                      </p:cBhvr>
                                      <p:tavLst>
                                        <p:tav tm="0">
                                          <p:val>
                                            <p:strVal val="0-#ppt_w/2"/>
                                          </p:val>
                                        </p:tav>
                                        <p:tav tm="100000">
                                          <p:val>
                                            <p:strVal val="#ppt_x"/>
                                          </p:val>
                                        </p:tav>
                                      </p:tavLst>
                                    </p:anim>
                                    <p:anim calcmode="lin" valueType="num">
                                      <p:cBhvr additive="base">
                                        <p:cTn id="13" dur="500" fill="hold"/>
                                        <p:tgtEl>
                                          <p:spTgt spid="21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blinds(horizontal)">
                                      <p:cBhvr>
                                        <p:cTn id="17" dur="500"/>
                                        <p:tgtEl>
                                          <p:spTgt spid="211"/>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2"/>
                                        </p:tgtEl>
                                        <p:attrNameLst>
                                          <p:attrName>style.visibility</p:attrName>
                                        </p:attrNameLst>
                                      </p:cBhvr>
                                      <p:to>
                                        <p:strVal val="visible"/>
                                      </p:to>
                                    </p:set>
                                    <p:anim calcmode="lin" valueType="num">
                                      <p:cBhvr additive="base">
                                        <p:cTn id="21" dur="500" fill="hold"/>
                                        <p:tgtEl>
                                          <p:spTgt spid="212"/>
                                        </p:tgtEl>
                                        <p:attrNameLst>
                                          <p:attrName>ppt_x</p:attrName>
                                        </p:attrNameLst>
                                      </p:cBhvr>
                                      <p:tavLst>
                                        <p:tav tm="0">
                                          <p:val>
                                            <p:strVal val="#ppt_x"/>
                                          </p:val>
                                        </p:tav>
                                        <p:tav tm="100000">
                                          <p:val>
                                            <p:strVal val="#ppt_x"/>
                                          </p:val>
                                        </p:tav>
                                      </p:tavLst>
                                    </p:anim>
                                    <p:anim calcmode="lin" valueType="num">
                                      <p:cBhvr additive="base">
                                        <p:cTn id="22" dur="500" fill="hold"/>
                                        <p:tgtEl>
                                          <p:spTgt spid="2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 grpId="0" animBg="1"/>
      <p:bldP spid="2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1" name="20 - TextBox"/>
          <p:cNvSpPr txBox="1"/>
          <p:nvPr/>
        </p:nvSpPr>
        <p:spPr>
          <a:xfrm>
            <a:off x="2571737" y="285728"/>
            <a:ext cx="5286412" cy="2800767"/>
          </a:xfrm>
          <a:prstGeom prst="rect">
            <a:avLst/>
          </a:prstGeom>
          <a:solidFill>
            <a:schemeClr val="accent6">
              <a:lumMod val="75000"/>
              <a:alpha val="60000"/>
            </a:schemeClr>
          </a:solidFill>
          <a:ln>
            <a:noFill/>
          </a:ln>
          <a:effectLst>
            <a:glow rad="101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l-GR" sz="1600" dirty="0" smtClean="0"/>
              <a:t>Ζεύγη ηλεκτρονίων βρίσκονται κοντά στη ενεργειακή στάθμη </a:t>
            </a:r>
            <a:r>
              <a:rPr lang="en-US" sz="1600" b="1" dirty="0" smtClean="0"/>
              <a:t>E</a:t>
            </a:r>
            <a:r>
              <a:rPr lang="en-US" sz="1600" b="1" baseline="-25000" dirty="0" smtClean="0"/>
              <a:t>f</a:t>
            </a:r>
            <a:r>
              <a:rPr lang="en-US" sz="1600" baseline="-25000" dirty="0" smtClean="0"/>
              <a:t> </a:t>
            </a:r>
            <a:r>
              <a:rPr lang="en-US" sz="1600" dirty="0" smtClean="0"/>
              <a:t>(</a:t>
            </a:r>
            <a:r>
              <a:rPr lang="el-GR" sz="1600" dirty="0" smtClean="0"/>
              <a:t>Fermi</a:t>
            </a:r>
            <a:r>
              <a:rPr lang="en-US" sz="1600" dirty="0" smtClean="0"/>
              <a:t>) </a:t>
            </a:r>
            <a:r>
              <a:rPr lang="el-GR" sz="1600" dirty="0" smtClean="0"/>
              <a:t>του υλικού σε απόσταση χαμηλότερη κατά </a:t>
            </a:r>
            <a:r>
              <a:rPr lang="el-GR" sz="1600" b="1" dirty="0" smtClean="0"/>
              <a:t>Δ</a:t>
            </a:r>
            <a:r>
              <a:rPr lang="el-GR" sz="1600" dirty="0" smtClean="0"/>
              <a:t> (ενέργεια δέσμευσης του κάθε ηλεκτρονίου ξεχωριστά). Καθώς η θερμοκρασία του υλικού πέφτει κάτω από την κρίσιμη </a:t>
            </a:r>
            <a:r>
              <a:rPr lang="el-GR" sz="1600" dirty="0" smtClean="0">
                <a:solidFill>
                  <a:srgbClr val="00B0F0"/>
                </a:solidFill>
              </a:rPr>
              <a:t>[</a:t>
            </a:r>
            <a:r>
              <a:rPr lang="el-GR" sz="1600" dirty="0" smtClean="0"/>
              <a:t> </a:t>
            </a:r>
            <a:r>
              <a:rPr lang="en-US" sz="1600" b="1" dirty="0" smtClean="0"/>
              <a:t>T</a:t>
            </a:r>
            <a:r>
              <a:rPr lang="en-US" sz="1600" b="1" baseline="-25000" dirty="0" smtClean="0"/>
              <a:t>c</a:t>
            </a:r>
            <a:r>
              <a:rPr lang="en-US" sz="1600" dirty="0" smtClean="0"/>
              <a:t> </a:t>
            </a:r>
            <a:r>
              <a:rPr lang="en-US" sz="1600" dirty="0" smtClean="0">
                <a:solidFill>
                  <a:srgbClr val="00B0F0"/>
                </a:solidFill>
              </a:rPr>
              <a:t>]</a:t>
            </a:r>
            <a:r>
              <a:rPr lang="en-US" sz="1600" dirty="0" smtClean="0"/>
              <a:t>, </a:t>
            </a:r>
            <a:r>
              <a:rPr lang="el-GR" sz="1600" dirty="0" smtClean="0"/>
              <a:t>τα ζευγάρια αρχίζουν να σχηματίζονται έντονα και να συμπυκνώνονται στην περιοχή υπεραγώγιμης κατάστασης. Για </a:t>
            </a:r>
            <a:r>
              <a:rPr lang="en-US" sz="1600" dirty="0" smtClean="0"/>
              <a:t>V </a:t>
            </a:r>
            <a:r>
              <a:rPr lang="en-US" sz="1600" dirty="0" smtClean="0">
                <a:solidFill>
                  <a:srgbClr val="00B0F0"/>
                </a:solidFill>
              </a:rPr>
              <a:t>=</a:t>
            </a:r>
            <a:r>
              <a:rPr lang="en-US" sz="1600" dirty="0" smtClean="0"/>
              <a:t> 2</a:t>
            </a:r>
            <a:r>
              <a:rPr lang="el-GR" sz="1600" dirty="0" smtClean="0"/>
              <a:t>Δ / </a:t>
            </a:r>
            <a:r>
              <a:rPr lang="en-US" sz="1600" dirty="0" smtClean="0"/>
              <a:t>e </a:t>
            </a:r>
            <a:r>
              <a:rPr lang="el-GR" sz="1600" dirty="0" smtClean="0"/>
              <a:t>το ρεύμα διείσδυσης αρχίζει να αυξάνεται απότομα με κλίση στο </a:t>
            </a:r>
            <a:r>
              <a:rPr lang="el-GR" sz="1600" dirty="0" smtClean="0">
                <a:solidFill>
                  <a:srgbClr val="11FF7D"/>
                </a:solidFill>
              </a:rPr>
              <a:t>+</a:t>
            </a:r>
            <a:r>
              <a:rPr lang="el-GR" sz="1600" dirty="0" smtClean="0"/>
              <a:t>∞ και για </a:t>
            </a:r>
            <a:r>
              <a:rPr lang="en-US" sz="1600" dirty="0" smtClean="0"/>
              <a:t>V </a:t>
            </a:r>
            <a:r>
              <a:rPr lang="el-GR" sz="1600" dirty="0" smtClean="0">
                <a:solidFill>
                  <a:srgbClr val="FF0000"/>
                </a:solidFill>
              </a:rPr>
              <a:t>&gt;&gt;</a:t>
            </a:r>
            <a:r>
              <a:rPr lang="en-US" sz="1600" dirty="0" smtClean="0"/>
              <a:t> 2</a:t>
            </a:r>
            <a:r>
              <a:rPr lang="el-GR" sz="1600" dirty="0" smtClean="0"/>
              <a:t>Δ / </a:t>
            </a:r>
            <a:r>
              <a:rPr lang="en-US" sz="1600" dirty="0" smtClean="0"/>
              <a:t>e</a:t>
            </a:r>
            <a:r>
              <a:rPr lang="el-GR" sz="1600" dirty="0" smtClean="0"/>
              <a:t> το ρεύμα διείσδυσης γραμμικά με τη τάση </a:t>
            </a:r>
            <a:r>
              <a:rPr lang="en-US" sz="1600" dirty="0" smtClean="0"/>
              <a:t>V</a:t>
            </a:r>
            <a:r>
              <a:rPr lang="el-GR" sz="1600" dirty="0" smtClean="0"/>
              <a:t>.</a:t>
            </a:r>
          </a:p>
          <a:p>
            <a:pPr algn="just"/>
            <a:endParaRPr lang="en-US" sz="1600" dirty="0" smtClean="0"/>
          </a:p>
          <a:p>
            <a:pPr algn="just"/>
            <a:endParaRPr lang="el-GR" sz="1600" dirty="0"/>
          </a:p>
        </p:txBody>
      </p:sp>
      <p:pic>
        <p:nvPicPr>
          <p:cNvPr id="7" name="6 - Εικόνα" descr="Josephson effecr - Fermi energy.JPG"/>
          <p:cNvPicPr>
            <a:picLocks noChangeAspect="1"/>
          </p:cNvPicPr>
          <p:nvPr/>
        </p:nvPicPr>
        <p:blipFill>
          <a:blip r:embed="rId3" cstate="print"/>
          <a:stretch>
            <a:fillRect/>
          </a:stretch>
        </p:blipFill>
        <p:spPr>
          <a:xfrm>
            <a:off x="214282" y="214291"/>
            <a:ext cx="2643175" cy="3032012"/>
          </a:xfrm>
          <a:prstGeom prst="rect">
            <a:avLst/>
          </a:prstGeom>
          <a:ln>
            <a:noFill/>
          </a:ln>
          <a:effectLst>
            <a:glow rad="101600">
              <a:schemeClr val="accent1">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2" name="21 - TextBox"/>
          <p:cNvSpPr txBox="1"/>
          <p:nvPr/>
        </p:nvSpPr>
        <p:spPr>
          <a:xfrm>
            <a:off x="3892960" y="2603084"/>
            <a:ext cx="5143536" cy="3508653"/>
          </a:xfrm>
          <a:prstGeom prst="rect">
            <a:avLst/>
          </a:prstGeom>
          <a:solidFill>
            <a:schemeClr val="accent5">
              <a:lumMod val="40000"/>
              <a:lumOff val="60000"/>
              <a:alpha val="60000"/>
            </a:schemeClr>
          </a:solidFill>
          <a:ln>
            <a:noFill/>
          </a:ln>
          <a:effectLst>
            <a:glow rad="101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l-GR" sz="1300" b="1" dirty="0" smtClean="0"/>
              <a:t>Το</a:t>
            </a:r>
            <a:r>
              <a:rPr lang="en-US" sz="1300" b="1" dirty="0" smtClean="0"/>
              <a:t> “DC Josephson Effect”: </a:t>
            </a:r>
            <a:r>
              <a:rPr lang="el-GR" sz="1300" dirty="0" smtClean="0"/>
              <a:t>Αν </a:t>
            </a:r>
            <a:r>
              <a:rPr lang="el-GR" sz="1300" dirty="0" smtClean="0">
                <a:solidFill>
                  <a:srgbClr val="FF0000"/>
                </a:solidFill>
              </a:rPr>
              <a:t>δεν</a:t>
            </a:r>
            <a:r>
              <a:rPr lang="el-GR" sz="1300" dirty="0" smtClean="0"/>
              <a:t> εφαρμόζεται καθόλου τάση στα τερματικά της ένωσης, ένα συνεχές ρεύμα (των </a:t>
            </a:r>
            <a:r>
              <a:rPr lang="en-US" sz="1300" dirty="0" smtClean="0"/>
              <a:t>“</a:t>
            </a:r>
            <a:r>
              <a:rPr lang="el-GR" sz="1300" dirty="0" smtClean="0"/>
              <a:t>ζευγαριών</a:t>
            </a:r>
            <a:r>
              <a:rPr lang="en-US" sz="1300" dirty="0" smtClean="0"/>
              <a:t> Cooper” I</a:t>
            </a:r>
            <a:r>
              <a:rPr lang="en-US" sz="1300" baseline="-25000" dirty="0" smtClean="0"/>
              <a:t>i</a:t>
            </a:r>
            <a:r>
              <a:rPr lang="en-US" sz="1300" dirty="0" smtClean="0"/>
              <a:t>) </a:t>
            </a:r>
            <a:r>
              <a:rPr lang="el-GR" sz="1300" dirty="0" smtClean="0"/>
              <a:t>θα κινείται διαμέσου της ένωσης μέχρι να φτάσει μια κρίσιμη τιμή </a:t>
            </a:r>
            <a:r>
              <a:rPr lang="en-US" sz="1300" dirty="0" smtClean="0">
                <a:solidFill>
                  <a:srgbClr val="FF0000"/>
                </a:solidFill>
              </a:rPr>
              <a:t>I</a:t>
            </a:r>
            <a:r>
              <a:rPr lang="en-US" sz="1300" baseline="-25000" dirty="0" smtClean="0">
                <a:solidFill>
                  <a:srgbClr val="FF0000"/>
                </a:solidFill>
              </a:rPr>
              <a:t>c</a:t>
            </a:r>
            <a:r>
              <a:rPr lang="en-US" sz="1300" dirty="0" smtClean="0"/>
              <a:t>, </a:t>
            </a:r>
            <a:r>
              <a:rPr lang="el-GR" sz="1300" dirty="0" smtClean="0"/>
              <a:t>η οποία εξαρτάται από την γεωμετρία, τη θερμοκρασία και το μαγνητικό πεδίο.</a:t>
            </a:r>
            <a:endParaRPr lang="en-US" sz="1300" dirty="0" smtClean="0"/>
          </a:p>
          <a:p>
            <a:pPr algn="just"/>
            <a:endParaRPr lang="el-GR" sz="1300" dirty="0" smtClean="0"/>
          </a:p>
          <a:p>
            <a:pPr algn="just"/>
            <a:r>
              <a:rPr lang="el-GR" sz="1300" b="1" dirty="0" smtClean="0"/>
              <a:t>Το </a:t>
            </a:r>
            <a:r>
              <a:rPr lang="en-US" sz="1300" b="1" dirty="0" smtClean="0"/>
              <a:t>“AC Josephson Effect”: </a:t>
            </a:r>
            <a:r>
              <a:rPr lang="el-GR" sz="1300" dirty="0" smtClean="0"/>
              <a:t>Αν εφαρμόσουμε στα τερματικά της ένωσης μια συνεχής τάση </a:t>
            </a:r>
            <a:r>
              <a:rPr lang="en-US" sz="1300" dirty="0" smtClean="0"/>
              <a:t>V</a:t>
            </a:r>
            <a:r>
              <a:rPr lang="el-GR" sz="1300" dirty="0" smtClean="0"/>
              <a:t>, τότε το ρεύμα (των </a:t>
            </a:r>
            <a:r>
              <a:rPr lang="en-US" sz="1300" dirty="0" smtClean="0"/>
              <a:t>“</a:t>
            </a:r>
            <a:r>
              <a:rPr lang="el-GR" sz="1300" dirty="0" smtClean="0"/>
              <a:t>ζευγαριών</a:t>
            </a:r>
            <a:r>
              <a:rPr lang="en-US" sz="1300" dirty="0" smtClean="0"/>
              <a:t> Cooper” I</a:t>
            </a:r>
            <a:r>
              <a:rPr lang="en-US" sz="1300" baseline="-25000" dirty="0" smtClean="0"/>
              <a:t>i</a:t>
            </a:r>
            <a:r>
              <a:rPr lang="en-US" sz="1300" dirty="0" smtClean="0"/>
              <a:t>)</a:t>
            </a:r>
            <a:r>
              <a:rPr lang="el-GR" sz="1300" dirty="0" smtClean="0"/>
              <a:t> θα αρχίσει να ταλαντώνεται με μια συχνότητα </a:t>
            </a:r>
            <a:r>
              <a:rPr lang="en-US" sz="1300" dirty="0" smtClean="0"/>
              <a:t>f </a:t>
            </a:r>
            <a:r>
              <a:rPr lang="el-GR" sz="1300" dirty="0" smtClean="0"/>
              <a:t>ενώ κινείται μέσα στο υλικό, η οποία συχνότητα εξαρτάται μόνο από την τάση </a:t>
            </a:r>
            <a:r>
              <a:rPr lang="en-US" sz="1300" dirty="0" smtClean="0"/>
              <a:t>V </a:t>
            </a:r>
            <a:r>
              <a:rPr lang="el-GR" sz="1300" dirty="0" smtClean="0"/>
              <a:t>που εφαρμόζεται και από θεμελιώδης σταθερές (το ηλεκτρικό φορτίο </a:t>
            </a:r>
            <a:r>
              <a:rPr lang="en-US" sz="1300" dirty="0" smtClean="0"/>
              <a:t>e</a:t>
            </a:r>
            <a:r>
              <a:rPr lang="en-US" sz="1300" baseline="30000" dirty="0" smtClean="0">
                <a:solidFill>
                  <a:srgbClr val="FF0000"/>
                </a:solidFill>
              </a:rPr>
              <a:t>-</a:t>
            </a:r>
            <a:r>
              <a:rPr lang="en-US" sz="1300" dirty="0" smtClean="0"/>
              <a:t> </a:t>
            </a:r>
            <a:r>
              <a:rPr lang="el-GR" sz="1300" dirty="0" smtClean="0"/>
              <a:t>και τη σταθερά του </a:t>
            </a:r>
            <a:r>
              <a:rPr lang="en-US" sz="1300" dirty="0" smtClean="0"/>
              <a:t>Planck h):	</a:t>
            </a:r>
            <a:r>
              <a:rPr lang="en-US" sz="1400" b="1" dirty="0" smtClean="0"/>
              <a:t>f = 2 </a:t>
            </a:r>
            <a:r>
              <a:rPr lang="en-US" sz="1400" b="1" dirty="0" smtClean="0">
                <a:solidFill>
                  <a:srgbClr val="FF0000"/>
                </a:solidFill>
              </a:rPr>
              <a:t>e</a:t>
            </a:r>
            <a:r>
              <a:rPr lang="en-US" sz="1400" b="1" dirty="0" smtClean="0"/>
              <a:t>V / h</a:t>
            </a:r>
            <a:endParaRPr lang="el-GR" sz="1300" b="1" dirty="0" smtClean="0"/>
          </a:p>
          <a:p>
            <a:pPr algn="just"/>
            <a:endParaRPr lang="en-US" sz="1300" b="1" dirty="0" smtClean="0"/>
          </a:p>
          <a:p>
            <a:pPr algn="just"/>
            <a:r>
              <a:rPr lang="el-GR" sz="1300" b="1" dirty="0" smtClean="0"/>
              <a:t>Αντιστρόφως,</a:t>
            </a:r>
            <a:r>
              <a:rPr lang="el-GR" sz="1300" dirty="0" smtClean="0"/>
              <a:t> αν  εφαρμοστεί μια </a:t>
            </a:r>
            <a:r>
              <a:rPr lang="en-US" sz="1300" dirty="0" smtClean="0"/>
              <a:t>AC </a:t>
            </a:r>
            <a:r>
              <a:rPr lang="el-GR" sz="1300" dirty="0" smtClean="0"/>
              <a:t>τάση συχνότητας </a:t>
            </a:r>
            <a:r>
              <a:rPr lang="en-US" sz="1300" dirty="0" smtClean="0"/>
              <a:t>f </a:t>
            </a:r>
            <a:r>
              <a:rPr lang="el-GR" sz="1300" dirty="0" smtClean="0"/>
              <a:t>μέσω μικροκυματικής ακτινοβόλησης, το ρεύμα (των </a:t>
            </a:r>
            <a:r>
              <a:rPr lang="en-US" sz="1300" dirty="0" smtClean="0"/>
              <a:t>“</a:t>
            </a:r>
            <a:r>
              <a:rPr lang="el-GR" sz="1300" dirty="0" smtClean="0"/>
              <a:t>ζευγαριών</a:t>
            </a:r>
            <a:r>
              <a:rPr lang="en-US" sz="1300" dirty="0" smtClean="0"/>
              <a:t> Cooper” I</a:t>
            </a:r>
            <a:r>
              <a:rPr lang="en-US" sz="1300" baseline="-25000" dirty="0" smtClean="0"/>
              <a:t>i</a:t>
            </a:r>
            <a:r>
              <a:rPr lang="en-US" sz="1300" dirty="0" smtClean="0"/>
              <a:t>) </a:t>
            </a:r>
            <a:r>
              <a:rPr lang="el-GR" sz="1300" dirty="0" smtClean="0"/>
              <a:t>τείνει να συγχρονιστεί με αυτή τη συχνότητα (και τις αρμονικές της) και μια συνεχής τάση θα εμφανιστεί στα τερματικά της ένωσης.</a:t>
            </a:r>
            <a:endParaRPr lang="el-GR" sz="1300" dirty="0"/>
          </a:p>
        </p:txBody>
      </p:sp>
      <p:pic>
        <p:nvPicPr>
          <p:cNvPr id="13" name="12 - Εικόνα" descr="Josephson Junction.JPG"/>
          <p:cNvPicPr>
            <a:picLocks noChangeAspect="1"/>
          </p:cNvPicPr>
          <p:nvPr/>
        </p:nvPicPr>
        <p:blipFill>
          <a:blip r:embed="rId4" cstate="print"/>
          <a:stretch>
            <a:fillRect/>
          </a:stretch>
        </p:blipFill>
        <p:spPr>
          <a:xfrm>
            <a:off x="1500166" y="2786058"/>
            <a:ext cx="2643207" cy="3143272"/>
          </a:xfrm>
          <a:prstGeom prst="rect">
            <a:avLst/>
          </a:prstGeom>
          <a:ln>
            <a:noFill/>
          </a:ln>
          <a:effectLst>
            <a:glow rad="101600">
              <a:schemeClr val="accent6">
                <a:satMod val="175000"/>
                <a:alpha val="40000"/>
              </a:schemeClr>
            </a:glo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 name="22 - TextBox"/>
          <p:cNvSpPr txBox="1"/>
          <p:nvPr/>
        </p:nvSpPr>
        <p:spPr>
          <a:xfrm>
            <a:off x="2857488" y="2786058"/>
            <a:ext cx="500067"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smtClean="0"/>
              <a:t> </a:t>
            </a:r>
            <a:r>
              <a:rPr lang="en-US" b="1" dirty="0" smtClean="0"/>
              <a:t>V</a:t>
            </a:r>
            <a:endParaRPr lang="el-GR" b="1" dirty="0"/>
          </a:p>
        </p:txBody>
      </p:sp>
      <p:sp>
        <p:nvSpPr>
          <p:cNvPr id="25" name="24 - TextBox"/>
          <p:cNvSpPr txBox="1"/>
          <p:nvPr/>
        </p:nvSpPr>
        <p:spPr>
          <a:xfrm>
            <a:off x="2357421" y="5357826"/>
            <a:ext cx="500067"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dirty="0" smtClean="0"/>
              <a:t> </a:t>
            </a:r>
            <a:r>
              <a:rPr lang="en-US" b="1" dirty="0" smtClean="0"/>
              <a:t>I</a:t>
            </a:r>
            <a:endParaRPr lang="el-GR" b="1" dirty="0"/>
          </a:p>
        </p:txBody>
      </p:sp>
      <p:sp>
        <p:nvSpPr>
          <p:cNvPr id="26" name="25 - TextBox"/>
          <p:cNvSpPr txBox="1"/>
          <p:nvPr/>
        </p:nvSpPr>
        <p:spPr>
          <a:xfrm>
            <a:off x="2928925" y="4286256"/>
            <a:ext cx="500067" cy="369332"/>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US" b="1" dirty="0" smtClean="0"/>
              <a:t>f</a:t>
            </a:r>
            <a:endParaRPr lang="el-GR" b="1" dirty="0"/>
          </a:p>
        </p:txBody>
      </p:sp>
      <p:sp>
        <p:nvSpPr>
          <p:cNvPr id="10" name="Rectangle 3"/>
          <p:cNvSpPr txBox="1">
            <a:spLocks noChangeArrowheads="1"/>
          </p:cNvSpPr>
          <p:nvPr/>
        </p:nvSpPr>
        <p:spPr>
          <a:xfrm>
            <a:off x="3000365" y="857233"/>
            <a:ext cx="5716587" cy="4497387"/>
          </a:xfrm>
          <a:prstGeom prst="rect">
            <a:avLst/>
          </a:prstGeom>
        </p:spPr>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11 - TextBox"/>
          <p:cNvSpPr txBox="1"/>
          <p:nvPr/>
        </p:nvSpPr>
        <p:spPr>
          <a:xfrm rot="60000">
            <a:off x="2496009" y="3960148"/>
            <a:ext cx="1785951"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l-GR" sz="1200" b="1" dirty="0" smtClean="0"/>
              <a:t>Υπεραγωγός #1</a:t>
            </a:r>
            <a:endParaRPr lang="el-GR" sz="1600" b="1" dirty="0"/>
          </a:p>
        </p:txBody>
      </p:sp>
      <p:sp>
        <p:nvSpPr>
          <p:cNvPr id="14" name="13 - TextBox"/>
          <p:cNvSpPr txBox="1"/>
          <p:nvPr/>
        </p:nvSpPr>
        <p:spPr>
          <a:xfrm>
            <a:off x="1718770" y="4674527"/>
            <a:ext cx="1785951" cy="276999"/>
          </a:xfrm>
          <a:prstGeom prst="rect">
            <a:avLst/>
          </a:prstGeom>
          <a:noFill/>
          <a:effectLst>
            <a:outerShdw blurRad="50800" dist="38100" dir="8100000" algn="tr" rotWithShape="0">
              <a:prstClr val="black">
                <a:alpha val="40000"/>
              </a:prstClr>
            </a:outerShdw>
          </a:effectLst>
        </p:spPr>
        <p:txBody>
          <a:bodyPr wrap="square" rtlCol="0">
            <a:spAutoFit/>
          </a:bodyPr>
          <a:lstStyle/>
          <a:p>
            <a:r>
              <a:rPr lang="el-GR" sz="1200" b="1" dirty="0" smtClean="0"/>
              <a:t>Υπεραγωγός #2</a:t>
            </a:r>
            <a:endParaRPr lang="el-GR" sz="1600" b="1" dirty="0"/>
          </a:p>
        </p:txBody>
      </p:sp>
      <p:sp>
        <p:nvSpPr>
          <p:cNvPr id="28" name="27 - Ελεύθερη σχεδίαση"/>
          <p:cNvSpPr/>
          <p:nvPr/>
        </p:nvSpPr>
        <p:spPr>
          <a:xfrm>
            <a:off x="2209801" y="4358218"/>
            <a:ext cx="774700" cy="191558"/>
          </a:xfrm>
          <a:custGeom>
            <a:avLst/>
            <a:gdLst>
              <a:gd name="connsiteX0" fmla="*/ 0 w 774700"/>
              <a:gd name="connsiteY0" fmla="*/ 112183 h 191558"/>
              <a:gd name="connsiteX1" fmla="*/ 88900 w 774700"/>
              <a:gd name="connsiteY1" fmla="*/ 124883 h 191558"/>
              <a:gd name="connsiteX2" fmla="*/ 254000 w 774700"/>
              <a:gd name="connsiteY2" fmla="*/ 10583 h 191558"/>
              <a:gd name="connsiteX3" fmla="*/ 381000 w 774700"/>
              <a:gd name="connsiteY3" fmla="*/ 188383 h 191558"/>
              <a:gd name="connsiteX4" fmla="*/ 596900 w 774700"/>
              <a:gd name="connsiteY4" fmla="*/ 29633 h 191558"/>
              <a:gd name="connsiteX5" fmla="*/ 685800 w 774700"/>
              <a:gd name="connsiteY5" fmla="*/ 131233 h 191558"/>
              <a:gd name="connsiteX6" fmla="*/ 774700 w 774700"/>
              <a:gd name="connsiteY6" fmla="*/ 131233 h 191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4700" h="191558">
                <a:moveTo>
                  <a:pt x="0" y="112183"/>
                </a:moveTo>
                <a:cubicBezTo>
                  <a:pt x="23283" y="126999"/>
                  <a:pt x="46567" y="141816"/>
                  <a:pt x="88900" y="124883"/>
                </a:cubicBezTo>
                <a:cubicBezTo>
                  <a:pt x="131233" y="107950"/>
                  <a:pt x="205317" y="0"/>
                  <a:pt x="254000" y="10583"/>
                </a:cubicBezTo>
                <a:cubicBezTo>
                  <a:pt x="302683" y="21166"/>
                  <a:pt x="323850" y="185208"/>
                  <a:pt x="381000" y="188383"/>
                </a:cubicBezTo>
                <a:cubicBezTo>
                  <a:pt x="438150" y="191558"/>
                  <a:pt x="546100" y="39158"/>
                  <a:pt x="596900" y="29633"/>
                </a:cubicBezTo>
                <a:cubicBezTo>
                  <a:pt x="647700" y="20108"/>
                  <a:pt x="656167" y="114300"/>
                  <a:pt x="685800" y="131233"/>
                </a:cubicBezTo>
                <a:cubicBezTo>
                  <a:pt x="715433" y="148166"/>
                  <a:pt x="745066" y="139699"/>
                  <a:pt x="774700" y="131233"/>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20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20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childTnLst>
                                </p:cTn>
                              </p:par>
                            </p:childTnLst>
                          </p:cTn>
                        </p:par>
                        <p:par>
                          <p:cTn id="35" fill="hold">
                            <p:stCondLst>
                              <p:cond delay="2000"/>
                            </p:stCondLst>
                            <p:childTnLst>
                              <p:par>
                                <p:cTn id="36" presetID="3"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linds(horizontal)">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5" grpId="0"/>
      <p:bldP spid="26" grpId="0"/>
      <p:bldP spid="12" grpId="0"/>
      <p:bldP spid="14"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pic>
        <p:nvPicPr>
          <p:cNvPr id="214" name="Picture 260" descr="orange"/>
          <p:cNvPicPr>
            <a:picLocks noChangeAspect="1" noChangeArrowheads="1"/>
          </p:cNvPicPr>
          <p:nvPr/>
        </p:nvPicPr>
        <p:blipFill>
          <a:blip r:embed="rId3" cstate="print"/>
          <a:srcRect/>
          <a:stretch>
            <a:fillRect/>
          </a:stretch>
        </p:blipFill>
        <p:spPr bwMode="auto">
          <a:xfrm>
            <a:off x="4143373" y="2714621"/>
            <a:ext cx="652463" cy="530225"/>
          </a:xfrm>
          <a:prstGeom prst="rect">
            <a:avLst/>
          </a:prstGeom>
          <a:noFill/>
          <a:ln w="9525">
            <a:noFill/>
            <a:miter lim="800000"/>
            <a:headEnd/>
            <a:tailEnd/>
          </a:ln>
        </p:spPr>
      </p:pic>
      <p:sp>
        <p:nvSpPr>
          <p:cNvPr id="215" name="214 - TextBox"/>
          <p:cNvSpPr txBox="1"/>
          <p:nvPr/>
        </p:nvSpPr>
        <p:spPr>
          <a:xfrm>
            <a:off x="2143108" y="3714753"/>
            <a:ext cx="478634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ΕΛΒΕΤΙΑ</a:t>
            </a:r>
            <a:r>
              <a:rPr lang="en-US" b="1" dirty="0" smtClean="0"/>
              <a:t> 19</a:t>
            </a:r>
            <a:r>
              <a:rPr lang="el-GR" b="1" dirty="0" smtClean="0"/>
              <a:t>86 </a:t>
            </a:r>
            <a:r>
              <a:rPr lang="en-US" b="1" dirty="0" smtClean="0">
                <a:solidFill>
                  <a:srgbClr val="00B0F0"/>
                </a:solidFill>
              </a:rPr>
              <a:t>:</a:t>
            </a:r>
            <a:r>
              <a:rPr lang="en-US" b="1" dirty="0" smtClean="0"/>
              <a:t> IBM - RUSCHLIKON</a:t>
            </a:r>
          </a:p>
          <a:p>
            <a:pPr algn="ctr"/>
            <a:r>
              <a:rPr lang="en-US" b="1" dirty="0" smtClean="0"/>
              <a:t>| Alex Muller </a:t>
            </a:r>
            <a:r>
              <a:rPr lang="en-US" b="1" dirty="0" smtClean="0">
                <a:solidFill>
                  <a:srgbClr val="00B0F0"/>
                </a:solidFill>
              </a:rPr>
              <a:t>&amp;</a:t>
            </a:r>
            <a:r>
              <a:rPr lang="en-US" b="1" dirty="0" smtClean="0"/>
              <a:t> Georg Bednorz |</a:t>
            </a:r>
            <a:endParaRPr lang="el-GR" dirty="0"/>
          </a:p>
        </p:txBody>
      </p:sp>
      <p:sp>
        <p:nvSpPr>
          <p:cNvPr id="216" name="215 - TextBox"/>
          <p:cNvSpPr txBox="1"/>
          <p:nvPr/>
        </p:nvSpPr>
        <p:spPr>
          <a:xfrm>
            <a:off x="2143108" y="4357695"/>
            <a:ext cx="4786347" cy="160043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just"/>
            <a:r>
              <a:rPr lang="el-GR" sz="1400" b="1" dirty="0" smtClean="0">
                <a:solidFill>
                  <a:schemeClr val="tx1"/>
                </a:solidFill>
              </a:rPr>
              <a:t>ΠΑΡΑΣΚΕΥΑΣΑΝ ΕΝΑ ΚΕΡΑΜΙΚΟ ΜΕΙΓΜΑ </a:t>
            </a:r>
            <a:r>
              <a:rPr lang="en-US" sz="1400" b="1" dirty="0" smtClean="0">
                <a:solidFill>
                  <a:srgbClr val="00B0F0"/>
                </a:solidFill>
              </a:rPr>
              <a:t>[</a:t>
            </a:r>
            <a:r>
              <a:rPr lang="en-US" sz="1400" b="1" dirty="0" smtClean="0">
                <a:solidFill>
                  <a:schemeClr val="tx1"/>
                </a:solidFill>
              </a:rPr>
              <a:t> LBCO </a:t>
            </a:r>
            <a:r>
              <a:rPr lang="en-US" sz="1400" b="1" dirty="0" smtClean="0">
                <a:solidFill>
                  <a:srgbClr val="00B0F0"/>
                </a:solidFill>
              </a:rPr>
              <a:t>]</a:t>
            </a:r>
            <a:r>
              <a:rPr lang="en-US" sz="1400" b="1" dirty="0" smtClean="0">
                <a:solidFill>
                  <a:schemeClr val="tx1"/>
                </a:solidFill>
              </a:rPr>
              <a:t> </a:t>
            </a:r>
            <a:r>
              <a:rPr lang="el-GR" sz="1400" b="1" dirty="0" smtClean="0">
                <a:solidFill>
                  <a:schemeClr val="tx1"/>
                </a:solidFill>
              </a:rPr>
              <a:t>ΤΟ ΟΠΟΙΟ ΠΑΡΟΥΣΙΑΖΕ ΥΠΕΡΑΓΩΓΙΜΟΤΗΤΑ ΣΕ ΠΙΟ ΥΨΗΛΕΣ ΘΕΡΜΟΚΡΑΣΙΕΣ </a:t>
            </a:r>
            <a:r>
              <a:rPr lang="en-US" sz="1400" b="1" dirty="0" smtClean="0">
                <a:solidFill>
                  <a:srgbClr val="00B0F0"/>
                </a:solidFill>
              </a:rPr>
              <a:t>[</a:t>
            </a:r>
            <a:r>
              <a:rPr lang="en-US" sz="1400" b="1" dirty="0" smtClean="0">
                <a:solidFill>
                  <a:schemeClr val="tx1"/>
                </a:solidFill>
              </a:rPr>
              <a:t> T</a:t>
            </a:r>
            <a:r>
              <a:rPr lang="en-US" sz="1400" b="1" baseline="-25000" dirty="0" smtClean="0">
                <a:solidFill>
                  <a:schemeClr val="tx1"/>
                </a:solidFill>
              </a:rPr>
              <a:t>C </a:t>
            </a:r>
            <a:r>
              <a:rPr lang="en-US" sz="1400" b="1" dirty="0" smtClean="0">
                <a:solidFill>
                  <a:schemeClr val="tx1"/>
                </a:solidFill>
              </a:rPr>
              <a:t>≈ 30 K </a:t>
            </a:r>
            <a:r>
              <a:rPr lang="en-US" sz="1400" b="1" dirty="0" smtClean="0">
                <a:solidFill>
                  <a:srgbClr val="00B0F0"/>
                </a:solidFill>
              </a:rPr>
              <a:t>]</a:t>
            </a:r>
            <a:r>
              <a:rPr lang="en-US" sz="1400" b="1" dirty="0" smtClean="0">
                <a:solidFill>
                  <a:schemeClr val="tx1"/>
                </a:solidFill>
              </a:rPr>
              <a:t> </a:t>
            </a:r>
            <a:r>
              <a:rPr lang="el-GR" sz="1400" b="1" dirty="0" smtClean="0">
                <a:solidFill>
                  <a:schemeClr val="tx1"/>
                </a:solidFill>
              </a:rPr>
              <a:t>ΑΠΟ ΤΙΣ ΜΕΧΡΙ ΤΟΤΕ ΓΝΩΣΤΕΣ. ΑΡΓΟΤΕΡΑ ΜΙΑ ΕΡΕΥΝΗΤΙΚΗ ΟΜΑΔΑ ΑΠΟ ΤΟ ΠΑΝΕΠΙΣΤΗΜΙΟ ΤΗΣ ΑΛΑΜΠΑΜΑ ΑΝΤΙΚΑΤΕΣΤΗΣΑΝ  ΤΟ ΛΑΝΘΑΝΙΟ</a:t>
            </a:r>
            <a:r>
              <a:rPr lang="en-US" sz="1400" b="1" dirty="0" smtClean="0">
                <a:solidFill>
                  <a:schemeClr val="tx1"/>
                </a:solidFill>
              </a:rPr>
              <a:t> </a:t>
            </a:r>
            <a:r>
              <a:rPr lang="el-GR" sz="1400" b="1" dirty="0" smtClean="0">
                <a:solidFill>
                  <a:schemeClr val="tx1"/>
                </a:solidFill>
              </a:rPr>
              <a:t>ΜΕ ΤΟ ΣΤΟΙΧΕΙΟ </a:t>
            </a:r>
            <a:r>
              <a:rPr lang="en-US" sz="1400" b="1" dirty="0" smtClean="0">
                <a:solidFill>
                  <a:schemeClr val="tx1"/>
                </a:solidFill>
              </a:rPr>
              <a:t>“YTTRIUM” </a:t>
            </a:r>
            <a:r>
              <a:rPr lang="el-GR" sz="1400" b="1" dirty="0" smtClean="0">
                <a:solidFill>
                  <a:schemeClr val="tx1"/>
                </a:solidFill>
              </a:rPr>
              <a:t>ΑΥΞΑΝΟΝΤΑΣ ΕΤΣΙ ΤΗΝ ΚΡΙΣΙΜΗ ΘΕΡΜΟΚΡΑΣΙΑ ΣΕ </a:t>
            </a:r>
            <a:r>
              <a:rPr lang="en-US" sz="1400" b="1" dirty="0" smtClean="0">
                <a:solidFill>
                  <a:srgbClr val="00B0F0"/>
                </a:solidFill>
              </a:rPr>
              <a:t>[</a:t>
            </a:r>
            <a:r>
              <a:rPr lang="en-US" sz="1400" b="1" dirty="0" smtClean="0">
                <a:solidFill>
                  <a:schemeClr val="tx1"/>
                </a:solidFill>
              </a:rPr>
              <a:t> T</a:t>
            </a:r>
            <a:r>
              <a:rPr lang="en-US" sz="1400" b="1" baseline="-25000" dirty="0" smtClean="0">
                <a:solidFill>
                  <a:schemeClr val="tx1"/>
                </a:solidFill>
              </a:rPr>
              <a:t>C </a:t>
            </a:r>
            <a:r>
              <a:rPr lang="en-US" sz="1400" b="1" dirty="0" smtClean="0">
                <a:solidFill>
                  <a:schemeClr val="tx1"/>
                </a:solidFill>
              </a:rPr>
              <a:t>≈ </a:t>
            </a:r>
            <a:r>
              <a:rPr lang="el-GR" sz="1400" b="1" dirty="0" smtClean="0">
                <a:solidFill>
                  <a:schemeClr val="tx1"/>
                </a:solidFill>
              </a:rPr>
              <a:t>92</a:t>
            </a:r>
            <a:r>
              <a:rPr lang="en-US" sz="1400" b="1" dirty="0" smtClean="0">
                <a:solidFill>
                  <a:schemeClr val="tx1"/>
                </a:solidFill>
              </a:rPr>
              <a:t> K </a:t>
            </a:r>
            <a:r>
              <a:rPr lang="el-GR" sz="1400" b="1" dirty="0" smtClean="0">
                <a:solidFill>
                  <a:srgbClr val="FF0000"/>
                </a:solidFill>
              </a:rPr>
              <a:t>!</a:t>
            </a:r>
            <a:r>
              <a:rPr lang="en-US" sz="1400" b="1" dirty="0" smtClean="0">
                <a:solidFill>
                  <a:srgbClr val="00B0F0"/>
                </a:solidFill>
              </a:rPr>
              <a:t>] </a:t>
            </a:r>
            <a:r>
              <a:rPr lang="el-GR" sz="1400" b="1" dirty="0" smtClean="0">
                <a:solidFill>
                  <a:srgbClr val="00B0F0"/>
                </a:solidFill>
              </a:rPr>
              <a:t>|</a:t>
            </a:r>
            <a:r>
              <a:rPr lang="el-GR" sz="1400" b="1" dirty="0" smtClean="0"/>
              <a:t> ΒΡΑΒΕΙΟ </a:t>
            </a:r>
            <a:r>
              <a:rPr lang="en-US" sz="1400" b="1" dirty="0" smtClean="0"/>
              <a:t>NO</a:t>
            </a:r>
            <a:r>
              <a:rPr lang="el-GR" sz="1400" b="1" dirty="0" smtClean="0"/>
              <a:t>Β</a:t>
            </a:r>
            <a:r>
              <a:rPr lang="en-US" sz="1400" b="1" dirty="0" smtClean="0"/>
              <a:t>EL</a:t>
            </a:r>
            <a:r>
              <a:rPr lang="el-GR" sz="1400" b="1" dirty="0" smtClean="0"/>
              <a:t>-19</a:t>
            </a:r>
            <a:r>
              <a:rPr lang="en-US" sz="1400" b="1" dirty="0" smtClean="0"/>
              <a:t>87</a:t>
            </a:r>
            <a:endParaRPr lang="el-GR" sz="1400" b="1" dirty="0" smtClean="0"/>
          </a:p>
        </p:txBody>
      </p:sp>
      <p:pic>
        <p:nvPicPr>
          <p:cNvPr id="212" name="211 - Εικόνα" descr="Alex Müller.jpg"/>
          <p:cNvPicPr>
            <a:picLocks noChangeAspect="1"/>
          </p:cNvPicPr>
          <p:nvPr/>
        </p:nvPicPr>
        <p:blipFill>
          <a:blip r:embed="rId4" cstate="print"/>
          <a:stretch>
            <a:fillRect/>
          </a:stretch>
        </p:blipFill>
        <p:spPr>
          <a:xfrm>
            <a:off x="714348" y="3786191"/>
            <a:ext cx="1600200" cy="2028825"/>
          </a:xfrm>
          <a:prstGeom prst="rect">
            <a:avLst/>
          </a:prstGeom>
          <a:ln>
            <a:noFill/>
          </a:ln>
          <a:effectLst>
            <a:softEdge rad="112500"/>
          </a:effectLst>
        </p:spPr>
      </p:pic>
      <p:pic>
        <p:nvPicPr>
          <p:cNvPr id="213" name="212 - Εικόνα" descr="Georg Bednorz.jpg"/>
          <p:cNvPicPr>
            <a:picLocks noChangeAspect="1"/>
          </p:cNvPicPr>
          <p:nvPr/>
        </p:nvPicPr>
        <p:blipFill>
          <a:blip r:embed="rId5" cstate="print"/>
          <a:stretch>
            <a:fillRect/>
          </a:stretch>
        </p:blipFill>
        <p:spPr>
          <a:xfrm>
            <a:off x="6786579" y="3786191"/>
            <a:ext cx="1609725" cy="2028825"/>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4"/>
                                        </p:tgtEl>
                                        <p:attrNameLst>
                                          <p:attrName>style.visibility</p:attrName>
                                        </p:attrNameLst>
                                      </p:cBhvr>
                                      <p:to>
                                        <p:strVal val="visible"/>
                                      </p:to>
                                    </p:set>
                                    <p:anim calcmode="lin" valueType="num">
                                      <p:cBhvr additive="base">
                                        <p:cTn id="7" dur="500" fill="hold"/>
                                        <p:tgtEl>
                                          <p:spTgt spid="214"/>
                                        </p:tgtEl>
                                        <p:attrNameLst>
                                          <p:attrName>ppt_x</p:attrName>
                                        </p:attrNameLst>
                                      </p:cBhvr>
                                      <p:tavLst>
                                        <p:tav tm="0">
                                          <p:val>
                                            <p:strVal val="#ppt_x"/>
                                          </p:val>
                                        </p:tav>
                                        <p:tav tm="100000">
                                          <p:val>
                                            <p:strVal val="#ppt_x"/>
                                          </p:val>
                                        </p:tav>
                                      </p:tavLst>
                                    </p:anim>
                                    <p:anim calcmode="lin" valueType="num">
                                      <p:cBhvr additive="base">
                                        <p:cTn id="8" dur="500" fill="hold"/>
                                        <p:tgtEl>
                                          <p:spTgt spid="2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fill="hold"/>
                                        <p:tgtEl>
                                          <p:spTgt spid="215"/>
                                        </p:tgtEl>
                                        <p:attrNameLst>
                                          <p:attrName>ppt_x</p:attrName>
                                        </p:attrNameLst>
                                      </p:cBhvr>
                                      <p:tavLst>
                                        <p:tav tm="0">
                                          <p:val>
                                            <p:strVal val="0-#ppt_w/2"/>
                                          </p:val>
                                        </p:tav>
                                        <p:tav tm="100000">
                                          <p:val>
                                            <p:strVal val="#ppt_x"/>
                                          </p:val>
                                        </p:tav>
                                      </p:tavLst>
                                    </p:anim>
                                    <p:anim calcmode="lin" valueType="num">
                                      <p:cBhvr additive="base">
                                        <p:cTn id="13" dur="500" fill="hold"/>
                                        <p:tgtEl>
                                          <p:spTgt spid="21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blinds(horizontal)">
                                      <p:cBhvr>
                                        <p:cTn id="17" dur="500"/>
                                        <p:tgtEl>
                                          <p:spTgt spid="212"/>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213"/>
                                        </p:tgtEl>
                                        <p:attrNameLst>
                                          <p:attrName>style.visibility</p:attrName>
                                        </p:attrNameLst>
                                      </p:cBhvr>
                                      <p:to>
                                        <p:strVal val="visible"/>
                                      </p:to>
                                    </p:set>
                                    <p:animEffect transition="in" filter="blinds(horizontal)">
                                      <p:cBhvr>
                                        <p:cTn id="21" dur="500"/>
                                        <p:tgtEl>
                                          <p:spTgt spid="213"/>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216"/>
                                        </p:tgtEl>
                                        <p:attrNameLst>
                                          <p:attrName>style.visibility</p:attrName>
                                        </p:attrNameLst>
                                      </p:cBhvr>
                                      <p:to>
                                        <p:strVal val="visible"/>
                                      </p:to>
                                    </p:set>
                                    <p:anim calcmode="lin" valueType="num">
                                      <p:cBhvr additive="base">
                                        <p:cTn id="25" dur="500" fill="hold"/>
                                        <p:tgtEl>
                                          <p:spTgt spid="216"/>
                                        </p:tgtEl>
                                        <p:attrNameLst>
                                          <p:attrName>ppt_x</p:attrName>
                                        </p:attrNameLst>
                                      </p:cBhvr>
                                      <p:tavLst>
                                        <p:tav tm="0">
                                          <p:val>
                                            <p:strVal val="#ppt_x"/>
                                          </p:val>
                                        </p:tav>
                                        <p:tav tm="100000">
                                          <p:val>
                                            <p:strVal val="#ppt_x"/>
                                          </p:val>
                                        </p:tav>
                                      </p:tavLst>
                                    </p:anim>
                                    <p:anim calcmode="lin" valueType="num">
                                      <p:cBhvr additive="base">
                                        <p:cTn id="26"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3575050" y="142852"/>
            <a:ext cx="5568951" cy="5143536"/>
          </a:xfrm>
          <a:solidFill>
            <a:srgbClr val="00B0F0">
              <a:alpha val="83000"/>
            </a:srgbClr>
          </a:solidFill>
        </p:spPr>
        <p:txBody>
          <a:bodyPr/>
          <a:lstStyle/>
          <a:p>
            <a:pPr>
              <a:buNone/>
            </a:pPr>
            <a:endParaRPr lang="el-GR" dirty="0" smtClean="0"/>
          </a:p>
          <a:p>
            <a:pPr>
              <a:buNone/>
            </a:pPr>
            <a:endParaRPr lang="el-GR" dirty="0" smtClean="0"/>
          </a:p>
        </p:txBody>
      </p:sp>
      <p:sp>
        <p:nvSpPr>
          <p:cNvPr id="3" name="Rectangle 61"/>
          <p:cNvSpPr>
            <a:spLocks noChangeArrowheads="1"/>
          </p:cNvSpPr>
          <p:nvPr/>
        </p:nvSpPr>
        <p:spPr bwMode="auto">
          <a:xfrm>
            <a:off x="0" y="1000108"/>
            <a:ext cx="9144000" cy="4357718"/>
          </a:xfrm>
          <a:prstGeom prst="rect">
            <a:avLst/>
          </a:prstGeom>
          <a:solidFill>
            <a:schemeClr val="accent5">
              <a:lumMod val="60000"/>
              <a:lumOff val="40000"/>
              <a:alpha val="56000"/>
            </a:schemeClr>
          </a:solidFill>
          <a:ln w="9525">
            <a:noFill/>
            <a:miter lim="800000"/>
            <a:headEnd/>
            <a:tailEnd/>
          </a:ln>
          <a:effectLst/>
        </p:spPr>
        <p:txBody>
          <a:bodyPr wrap="none" anchor="ctr"/>
          <a:lstStyle/>
          <a:p>
            <a:endParaRPr lang="el-GR"/>
          </a:p>
        </p:txBody>
      </p:sp>
      <p:pic>
        <p:nvPicPr>
          <p:cNvPr id="5" name="4 - Εικόνα" descr="YBCO.JPG"/>
          <p:cNvPicPr>
            <a:picLocks noChangeAspect="1"/>
          </p:cNvPicPr>
          <p:nvPr/>
        </p:nvPicPr>
        <p:blipFill>
          <a:blip r:embed="rId3" cstate="print"/>
          <a:stretch>
            <a:fillRect/>
          </a:stretch>
        </p:blipFill>
        <p:spPr>
          <a:xfrm>
            <a:off x="468002" y="1188000"/>
            <a:ext cx="2919495" cy="3955512"/>
          </a:xfrm>
          <a:prstGeom prst="rect">
            <a:avLst/>
          </a:prstGeom>
        </p:spPr>
        <p:style>
          <a:lnRef idx="3">
            <a:schemeClr val="lt1"/>
          </a:lnRef>
          <a:fillRef idx="1">
            <a:schemeClr val="accent5"/>
          </a:fillRef>
          <a:effectRef idx="1">
            <a:schemeClr val="accent5"/>
          </a:effectRef>
          <a:fontRef idx="minor">
            <a:schemeClr val="lt1"/>
          </a:fontRef>
        </p:style>
      </p:pic>
      <p:sp>
        <p:nvSpPr>
          <p:cNvPr id="7" name="6 - TextBox"/>
          <p:cNvSpPr txBox="1"/>
          <p:nvPr/>
        </p:nvSpPr>
        <p:spPr>
          <a:xfrm>
            <a:off x="1" y="1000108"/>
            <a:ext cx="461665" cy="4357718"/>
          </a:xfrm>
          <a:prstGeom prst="rect">
            <a:avLst/>
          </a:prstGeom>
        </p:spPr>
        <p:style>
          <a:lnRef idx="1">
            <a:schemeClr val="accent5"/>
          </a:lnRef>
          <a:fillRef idx="2">
            <a:schemeClr val="accent5"/>
          </a:fillRef>
          <a:effectRef idx="1">
            <a:schemeClr val="accent5"/>
          </a:effectRef>
          <a:fontRef idx="minor">
            <a:schemeClr val="dk1"/>
          </a:fontRef>
        </p:style>
        <p:txBody>
          <a:bodyPr vert="vert270" wrap="square" rtlCol="0">
            <a:spAutoFit/>
          </a:bodyPr>
          <a:lstStyle/>
          <a:p>
            <a:pPr algn="ctr"/>
            <a:r>
              <a:rPr lang="en-US" b="1" dirty="0" smtClean="0">
                <a:effectLst>
                  <a:outerShdw blurRad="38100" dist="38100" dir="2700000" algn="tl">
                    <a:srgbClr val="000000">
                      <a:alpha val="43137"/>
                    </a:srgbClr>
                  </a:outerShdw>
                </a:effectLst>
                <a:latin typeface="Arno Pro Smbd" pitchFamily="18" charset="0"/>
              </a:rPr>
              <a:t>YBCO</a:t>
            </a:r>
            <a:endParaRPr lang="el-GR" b="1" dirty="0">
              <a:effectLst>
                <a:outerShdw blurRad="38100" dist="38100" dir="2700000" algn="tl">
                  <a:srgbClr val="000000">
                    <a:alpha val="43137"/>
                  </a:srgbClr>
                </a:outerShdw>
              </a:effectLst>
              <a:latin typeface="Arno Pro Smbd" pitchFamily="18" charset="0"/>
            </a:endParaRPr>
          </a:p>
        </p:txBody>
      </p:sp>
      <p:sp>
        <p:nvSpPr>
          <p:cNvPr id="8" name="7 - Τίτλος"/>
          <p:cNvSpPr>
            <a:spLocks noGrp="1"/>
          </p:cNvSpPr>
          <p:nvPr>
            <p:ph type="title"/>
          </p:nvPr>
        </p:nvSpPr>
        <p:spPr>
          <a:xfrm>
            <a:off x="571473" y="142853"/>
            <a:ext cx="8143932" cy="571504"/>
          </a:xfrm>
        </p:spPr>
        <p:txBody>
          <a:bodyPr anchor="ctr"/>
          <a:lstStyle/>
          <a:p>
            <a:r>
              <a:rPr lang="el-GR" dirty="0" smtClean="0">
                <a:solidFill>
                  <a:srgbClr val="0B0A09"/>
                </a:solidFill>
                <a:latin typeface="Verdana" pitchFamily="34" charset="0"/>
                <a:cs typeface="Arial" charset="0"/>
              </a:rPr>
              <a:t> </a:t>
            </a:r>
            <a:r>
              <a:rPr lang="en-US" dirty="0" smtClean="0">
                <a:solidFill>
                  <a:srgbClr val="0B0A09"/>
                </a:solidFill>
                <a:latin typeface="Verdana" pitchFamily="34" charset="0"/>
                <a:cs typeface="Arial" charset="0"/>
              </a:rPr>
              <a:t>yttrium (</a:t>
            </a:r>
            <a:r>
              <a:rPr lang="en-US" dirty="0" smtClean="0">
                <a:solidFill>
                  <a:srgbClr val="CD19C0"/>
                </a:solidFill>
                <a:latin typeface="Verdana" pitchFamily="34" charset="0"/>
                <a:cs typeface="Arial" charset="0"/>
              </a:rPr>
              <a:t>Y</a:t>
            </a:r>
            <a:r>
              <a:rPr lang="en-US" dirty="0" smtClean="0">
                <a:solidFill>
                  <a:srgbClr val="0B0A09"/>
                </a:solidFill>
                <a:latin typeface="Verdana" pitchFamily="34" charset="0"/>
                <a:cs typeface="Arial" charset="0"/>
              </a:rPr>
              <a:t>), barium (</a:t>
            </a:r>
            <a:r>
              <a:rPr lang="en-US" dirty="0" smtClean="0">
                <a:solidFill>
                  <a:srgbClr val="0070C0"/>
                </a:solidFill>
                <a:latin typeface="Verdana" pitchFamily="34" charset="0"/>
                <a:cs typeface="Arial" charset="0"/>
              </a:rPr>
              <a:t>Ba</a:t>
            </a:r>
            <a:r>
              <a:rPr lang="en-US" dirty="0" smtClean="0">
                <a:solidFill>
                  <a:srgbClr val="0B0A09"/>
                </a:solidFill>
                <a:latin typeface="Verdana" pitchFamily="34" charset="0"/>
                <a:cs typeface="Arial" charset="0"/>
              </a:rPr>
              <a:t>) and copper (</a:t>
            </a:r>
            <a:r>
              <a:rPr lang="en-US" dirty="0" smtClean="0">
                <a:solidFill>
                  <a:srgbClr val="FFC000"/>
                </a:solidFill>
                <a:latin typeface="Verdana" pitchFamily="34" charset="0"/>
                <a:cs typeface="Arial" charset="0"/>
              </a:rPr>
              <a:t>Cu</a:t>
            </a:r>
            <a:r>
              <a:rPr lang="en-US" dirty="0" smtClean="0">
                <a:solidFill>
                  <a:srgbClr val="0B0A09"/>
                </a:solidFill>
                <a:latin typeface="Verdana" pitchFamily="34" charset="0"/>
                <a:cs typeface="Arial" charset="0"/>
              </a:rPr>
              <a:t>) composition</a:t>
            </a:r>
            <a:endParaRPr lang="el-GR" dirty="0"/>
          </a:p>
        </p:txBody>
      </p:sp>
      <p:sp>
        <p:nvSpPr>
          <p:cNvPr id="14" name="13 - TextBox"/>
          <p:cNvSpPr txBox="1"/>
          <p:nvPr/>
        </p:nvSpPr>
        <p:spPr>
          <a:xfrm>
            <a:off x="3714744" y="1142984"/>
            <a:ext cx="5143536" cy="4178067"/>
          </a:xfrm>
          <a:prstGeom prst="rect">
            <a:avLst/>
          </a:prstGeom>
          <a:solidFill>
            <a:srgbClr val="00B0F0"/>
          </a:solidFill>
          <a:ln w="41275" cmpd="dbl">
            <a:solidFill>
              <a:srgbClr val="00B0F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dirty="0" smtClean="0"/>
              <a:t>Formula: </a:t>
            </a:r>
            <a:r>
              <a:rPr lang="en-US" dirty="0" smtClean="0">
                <a:solidFill>
                  <a:srgbClr val="FF3300"/>
                </a:solidFill>
                <a:latin typeface="Arial Black" pitchFamily="34" charset="0"/>
                <a:cs typeface="Arial" charset="0"/>
              </a:rPr>
              <a:t>YBa</a:t>
            </a:r>
            <a:r>
              <a:rPr lang="en-US" baseline="-30000" dirty="0" smtClean="0">
                <a:solidFill>
                  <a:srgbClr val="FF3300"/>
                </a:solidFill>
                <a:latin typeface="Arial Black" pitchFamily="34" charset="0"/>
                <a:cs typeface="Arial" charset="0"/>
              </a:rPr>
              <a:t>2</a:t>
            </a:r>
            <a:r>
              <a:rPr lang="en-US" dirty="0" smtClean="0">
                <a:solidFill>
                  <a:srgbClr val="FF3300"/>
                </a:solidFill>
                <a:latin typeface="Arial Black" pitchFamily="34" charset="0"/>
                <a:cs typeface="Arial" charset="0"/>
              </a:rPr>
              <a:t>Cu</a:t>
            </a:r>
            <a:r>
              <a:rPr lang="en-US" baseline="-30000" dirty="0" smtClean="0">
                <a:solidFill>
                  <a:srgbClr val="FF3300"/>
                </a:solidFill>
                <a:latin typeface="Arial Black" pitchFamily="34" charset="0"/>
                <a:cs typeface="Arial" charset="0"/>
              </a:rPr>
              <a:t>3</a:t>
            </a:r>
            <a:r>
              <a:rPr lang="en-US" dirty="0" smtClean="0">
                <a:solidFill>
                  <a:srgbClr val="FF3300"/>
                </a:solidFill>
                <a:latin typeface="Arial Black" pitchFamily="34" charset="0"/>
                <a:cs typeface="Arial" charset="0"/>
              </a:rPr>
              <a:t>O</a:t>
            </a:r>
            <a:r>
              <a:rPr lang="en-US" baseline="-30000" dirty="0" smtClean="0">
                <a:solidFill>
                  <a:srgbClr val="FF3300"/>
                </a:solidFill>
                <a:latin typeface="Arial Black" pitchFamily="34" charset="0"/>
                <a:cs typeface="Arial" charset="0"/>
              </a:rPr>
              <a:t>7</a:t>
            </a:r>
            <a:endParaRPr lang="el-GR" dirty="0" smtClean="0">
              <a:latin typeface="Arial Black" pitchFamily="34" charset="0"/>
            </a:endParaRPr>
          </a:p>
          <a:p>
            <a:pPr>
              <a:buFont typeface="Arial" pitchFamily="34" charset="0"/>
              <a:buChar char="•"/>
            </a:pPr>
            <a:endParaRPr lang="en-US" dirty="0" smtClean="0"/>
          </a:p>
          <a:p>
            <a:pPr>
              <a:buFont typeface="Arial" pitchFamily="34" charset="0"/>
              <a:buChar char="•"/>
            </a:pPr>
            <a:r>
              <a:rPr lang="en-US" sz="2000" dirty="0" smtClean="0">
                <a:solidFill>
                  <a:srgbClr val="FFFF00"/>
                </a:solidFill>
                <a:effectLst>
                  <a:outerShdw blurRad="38100" dist="38100" dir="2700000" algn="tl">
                    <a:srgbClr val="000000">
                      <a:alpha val="43137"/>
                    </a:srgbClr>
                  </a:outerShdw>
                </a:effectLst>
              </a:rPr>
              <a:t> </a:t>
            </a:r>
            <a:r>
              <a:rPr lang="el-GR" sz="2000" dirty="0" smtClean="0">
                <a:solidFill>
                  <a:srgbClr val="FFFF00"/>
                </a:solidFill>
                <a:effectLst>
                  <a:outerShdw blurRad="38100" dist="38100" dir="2700000" algn="tl">
                    <a:srgbClr val="000000">
                      <a:alpha val="43137"/>
                    </a:srgbClr>
                  </a:outerShdw>
                </a:effectLst>
              </a:rPr>
              <a:t>Το στοιχείο ανήκει σε μια ομάδα κεραμικών υλικών που ονομάζονται: </a:t>
            </a:r>
            <a:r>
              <a:rPr lang="en-US" sz="2000" dirty="0" smtClean="0">
                <a:solidFill>
                  <a:srgbClr val="FFFF00"/>
                </a:solidFill>
                <a:effectLst>
                  <a:outerShdw blurRad="38100" dist="38100" dir="2700000" algn="tl">
                    <a:srgbClr val="000000">
                      <a:alpha val="43137"/>
                    </a:srgbClr>
                  </a:outerShdw>
                </a:effectLst>
              </a:rPr>
              <a:t>“</a:t>
            </a:r>
            <a:r>
              <a:rPr lang="en-US" sz="2000" b="1" dirty="0" smtClean="0">
                <a:solidFill>
                  <a:srgbClr val="11FF7D"/>
                </a:solidFill>
                <a:effectLst>
                  <a:outerShdw blurRad="38100" dist="38100" dir="2700000" algn="tl">
                    <a:srgbClr val="000000">
                      <a:alpha val="43137"/>
                    </a:srgbClr>
                  </a:outerShdw>
                </a:effectLst>
              </a:rPr>
              <a:t>Perovskites</a:t>
            </a:r>
            <a:r>
              <a:rPr lang="en-US" sz="2000" dirty="0" smtClean="0">
                <a:solidFill>
                  <a:srgbClr val="FFFF00"/>
                </a:solidFill>
                <a:effectLst>
                  <a:outerShdw blurRad="38100" dist="38100" dir="2700000" algn="tl">
                    <a:srgbClr val="000000">
                      <a:alpha val="43137"/>
                    </a:srgbClr>
                  </a:outerShdw>
                </a:effectLst>
              </a:rPr>
              <a:t>” </a:t>
            </a:r>
            <a:endParaRPr lang="el-GR" sz="2000" dirty="0" smtClean="0">
              <a:solidFill>
                <a:srgbClr val="FFFF00"/>
              </a:solidFill>
              <a:effectLst>
                <a:outerShdw blurRad="38100" dist="38100" dir="2700000" algn="tl">
                  <a:srgbClr val="000000">
                    <a:alpha val="43137"/>
                  </a:srgbClr>
                </a:outerShdw>
              </a:effectLst>
            </a:endParaRPr>
          </a:p>
          <a:p>
            <a:r>
              <a:rPr lang="el-GR" sz="2000" dirty="0" smtClean="0">
                <a:solidFill>
                  <a:srgbClr val="FF0000"/>
                </a:solidFill>
                <a:effectLst>
                  <a:outerShdw blurRad="38100" dist="38100" dir="2700000" algn="tl">
                    <a:srgbClr val="000000">
                      <a:alpha val="43137"/>
                    </a:srgbClr>
                  </a:outerShdw>
                </a:effectLst>
              </a:rPr>
              <a:t>( </a:t>
            </a:r>
            <a:r>
              <a:rPr lang="el-GR" sz="2000" dirty="0" smtClean="0">
                <a:solidFill>
                  <a:srgbClr val="FFFF00"/>
                </a:solidFill>
                <a:effectLst>
                  <a:outerShdw blurRad="38100" dist="38100" dir="2700000" algn="tl">
                    <a:srgbClr val="000000">
                      <a:alpha val="43137"/>
                    </a:srgbClr>
                  </a:outerShdw>
                </a:effectLst>
              </a:rPr>
              <a:t>Τα κεραμικά κανονικά είναι μονωτές </a:t>
            </a:r>
            <a:r>
              <a:rPr lang="el-GR" sz="2000" dirty="0" smtClean="0">
                <a:solidFill>
                  <a:srgbClr val="FF0000"/>
                </a:solidFill>
                <a:effectLst>
                  <a:outerShdw blurRad="38100" dist="38100" dir="2700000" algn="tl">
                    <a:srgbClr val="000000">
                      <a:alpha val="43137"/>
                    </a:srgbClr>
                  </a:outerShdw>
                </a:effectLst>
              </a:rPr>
              <a:t>)</a:t>
            </a:r>
            <a:r>
              <a:rPr lang="el-GR" sz="2000" dirty="0" smtClean="0">
                <a:solidFill>
                  <a:srgbClr val="FFFF00"/>
                </a:solidFill>
                <a:effectLst>
                  <a:outerShdw blurRad="38100" dist="38100" dir="2700000" algn="tl">
                    <a:srgbClr val="000000">
                      <a:alpha val="43137"/>
                    </a:srgbClr>
                  </a:outerShdw>
                </a:effectLst>
              </a:rPr>
              <a:t>  </a:t>
            </a:r>
          </a:p>
          <a:p>
            <a:pPr>
              <a:buFont typeface="Arial" pitchFamily="34" charset="0"/>
              <a:buChar char="•"/>
            </a:pPr>
            <a:r>
              <a:rPr lang="en-US" sz="2000" dirty="0" smtClean="0">
                <a:solidFill>
                  <a:srgbClr val="FFFF00"/>
                </a:solidFill>
                <a:effectLst>
                  <a:outerShdw blurRad="38100" dist="38100" dir="2700000" algn="tl">
                    <a:srgbClr val="000000">
                      <a:alpha val="43137"/>
                    </a:srgbClr>
                  </a:outerShdw>
                </a:effectLst>
              </a:rPr>
              <a:t> </a:t>
            </a:r>
            <a:r>
              <a:rPr lang="el-GR" sz="2000" dirty="0" smtClean="0">
                <a:solidFill>
                  <a:srgbClr val="FFFF00"/>
                </a:solidFill>
                <a:effectLst>
                  <a:outerShdw blurRad="38100" dist="38100" dir="2700000" algn="tl">
                    <a:srgbClr val="000000">
                      <a:alpha val="43137"/>
                    </a:srgbClr>
                  </a:outerShdw>
                </a:effectLst>
              </a:rPr>
              <a:t>Έχει υψηλή κρίσιμη θερμοκρασία: </a:t>
            </a:r>
            <a:r>
              <a:rPr lang="en-US" sz="2000" b="1" dirty="0" smtClean="0">
                <a:solidFill>
                  <a:srgbClr val="11FF7D"/>
                </a:solidFill>
                <a:effectLst>
                  <a:outerShdw blurRad="38100" dist="38100" dir="2700000" algn="tl">
                    <a:srgbClr val="000000">
                      <a:alpha val="43137"/>
                    </a:srgbClr>
                  </a:outerShdw>
                </a:effectLst>
              </a:rPr>
              <a:t>T</a:t>
            </a:r>
            <a:r>
              <a:rPr lang="en-US" sz="2000" b="1" baseline="-25000" dirty="0" smtClean="0">
                <a:solidFill>
                  <a:srgbClr val="11FF7D"/>
                </a:solidFill>
                <a:effectLst>
                  <a:outerShdw blurRad="38100" dist="38100" dir="2700000" algn="tl">
                    <a:srgbClr val="000000">
                      <a:alpha val="43137"/>
                    </a:srgbClr>
                  </a:outerShdw>
                </a:effectLst>
              </a:rPr>
              <a:t>C </a:t>
            </a:r>
            <a:r>
              <a:rPr lang="en-US" sz="2000" b="1" dirty="0" smtClean="0">
                <a:solidFill>
                  <a:srgbClr val="11FF7D"/>
                </a:solidFill>
                <a:effectLst>
                  <a:outerShdw blurRad="38100" dist="38100" dir="2700000" algn="tl">
                    <a:srgbClr val="000000">
                      <a:alpha val="43137"/>
                    </a:srgbClr>
                  </a:outerShdw>
                </a:effectLst>
              </a:rPr>
              <a:t> </a:t>
            </a:r>
            <a:r>
              <a:rPr lang="el-GR" sz="2000" b="1" dirty="0" smtClean="0">
                <a:solidFill>
                  <a:srgbClr val="11FF7D"/>
                </a:solidFill>
                <a:effectLst>
                  <a:outerShdw blurRad="38100" dist="38100" dir="2700000" algn="tl">
                    <a:srgbClr val="000000">
                      <a:alpha val="43137"/>
                    </a:srgbClr>
                  </a:outerShdw>
                </a:effectLst>
              </a:rPr>
              <a:t>&gt; 77</a:t>
            </a:r>
            <a:r>
              <a:rPr lang="en-US" sz="2000" b="1" dirty="0" smtClean="0">
                <a:solidFill>
                  <a:srgbClr val="11FF7D"/>
                </a:solidFill>
                <a:effectLst>
                  <a:outerShdw blurRad="38100" dist="38100" dir="2700000" algn="tl">
                    <a:srgbClr val="000000">
                      <a:alpha val="43137"/>
                    </a:srgbClr>
                  </a:outerShdw>
                </a:effectLst>
              </a:rPr>
              <a:t> K</a:t>
            </a:r>
            <a:endParaRPr lang="el-GR" sz="2000" b="1" dirty="0" smtClean="0">
              <a:solidFill>
                <a:srgbClr val="11FF7D"/>
              </a:solidFill>
              <a:effectLst>
                <a:outerShdw blurRad="38100" dist="38100" dir="2700000" algn="tl">
                  <a:srgbClr val="000000">
                    <a:alpha val="43137"/>
                  </a:srgbClr>
                </a:outerShdw>
              </a:effectLst>
            </a:endParaRPr>
          </a:p>
          <a:p>
            <a:r>
              <a:rPr lang="el-GR" sz="2000" dirty="0" smtClean="0">
                <a:solidFill>
                  <a:srgbClr val="FF0000"/>
                </a:solidFill>
                <a:effectLst>
                  <a:outerShdw blurRad="38100" dist="38100" dir="2700000" algn="tl">
                    <a:srgbClr val="000000">
                      <a:alpha val="43137"/>
                    </a:srgbClr>
                  </a:outerShdw>
                </a:effectLst>
              </a:rPr>
              <a:t>(</a:t>
            </a:r>
            <a:r>
              <a:rPr lang="en-US" sz="2000" b="1" dirty="0" smtClean="0">
                <a:solidFill>
                  <a:schemeClr val="tx1"/>
                </a:solidFill>
                <a:effectLst>
                  <a:outerShdw blurRad="38100" dist="38100" dir="2700000" algn="tl">
                    <a:srgbClr val="000000">
                      <a:alpha val="43137"/>
                    </a:srgbClr>
                  </a:outerShdw>
                </a:effectLst>
              </a:rPr>
              <a:t> </a:t>
            </a:r>
            <a:r>
              <a:rPr lang="el-GR" sz="2000" dirty="0" smtClean="0">
                <a:solidFill>
                  <a:srgbClr val="FFFF00"/>
                </a:solidFill>
                <a:effectLst>
                  <a:outerShdw blurRad="38100" dist="38100" dir="2700000" algn="tl">
                    <a:srgbClr val="000000">
                      <a:alpha val="43137"/>
                    </a:srgbClr>
                  </a:outerShdw>
                </a:effectLst>
              </a:rPr>
              <a:t>Ψύχεται εύκολα με υγρό άζωτο </a:t>
            </a:r>
            <a:r>
              <a:rPr lang="el-GR" sz="2000" dirty="0" smtClean="0">
                <a:solidFill>
                  <a:srgbClr val="FF0000"/>
                </a:solidFill>
                <a:effectLst>
                  <a:outerShdw blurRad="38100" dist="38100" dir="2700000" algn="tl">
                    <a:srgbClr val="000000">
                      <a:alpha val="43137"/>
                    </a:srgbClr>
                  </a:outerShdw>
                </a:effectLst>
              </a:rPr>
              <a:t>)</a:t>
            </a:r>
            <a:endParaRPr lang="el-GR" sz="2000" dirty="0" smtClean="0">
              <a:solidFill>
                <a:srgbClr val="FFFF00"/>
              </a:solidFill>
              <a:effectLst>
                <a:outerShdw blurRad="38100" dist="38100" dir="2700000" algn="tl">
                  <a:srgbClr val="000000">
                    <a:alpha val="43137"/>
                  </a:srgbClr>
                </a:outerShdw>
              </a:effectLst>
            </a:endParaRPr>
          </a:p>
          <a:p>
            <a:pPr>
              <a:buFont typeface="Arial" pitchFamily="34" charset="0"/>
              <a:buChar char="•"/>
            </a:pPr>
            <a:r>
              <a:rPr lang="el-GR" sz="2000" dirty="0" smtClean="0">
                <a:solidFill>
                  <a:srgbClr val="FFFF00"/>
                </a:solidFill>
                <a:effectLst>
                  <a:outerShdw blurRad="38100" dist="38100" dir="2700000" algn="tl">
                    <a:srgbClr val="000000">
                      <a:alpha val="43137"/>
                    </a:srgbClr>
                  </a:outerShdw>
                </a:effectLst>
              </a:rPr>
              <a:t> Ήταν η αφετηρία για τη ανακάλυψη παρόμοιων στοιχείων που έχουν πολύ υψηλότερες κρίσιμες θερμοκρασίες</a:t>
            </a:r>
          </a:p>
          <a:p>
            <a:r>
              <a:rPr lang="el-GR" sz="2000" dirty="0" smtClean="0">
                <a:solidFill>
                  <a:srgbClr val="FF0000"/>
                </a:solidFill>
                <a:effectLst>
                  <a:outerShdw blurRad="38100" dist="38100" dir="2700000" algn="tl">
                    <a:srgbClr val="000000">
                      <a:alpha val="43137"/>
                    </a:srgbClr>
                  </a:outerShdw>
                </a:effectLst>
              </a:rPr>
              <a:t>( </a:t>
            </a:r>
            <a:r>
              <a:rPr lang="el-GR" sz="2000" dirty="0" smtClean="0">
                <a:solidFill>
                  <a:srgbClr val="FFFF00"/>
                </a:solidFill>
                <a:effectLst>
                  <a:outerShdw blurRad="38100" dist="38100" dir="2700000" algn="tl">
                    <a:srgbClr val="000000">
                      <a:alpha val="43137"/>
                    </a:srgbClr>
                  </a:outerShdw>
                </a:effectLst>
              </a:rPr>
              <a:t>Υπεραγώγιμα υλικά υπό πίεση αύξαναν το κατώφλι υπεραγωγιμότητας τους </a:t>
            </a:r>
            <a:r>
              <a:rPr lang="el-GR" sz="2000" dirty="0" smtClean="0">
                <a:solidFill>
                  <a:srgbClr val="FF0000"/>
                </a:solidFill>
                <a:effectLst>
                  <a:outerShdw blurRad="38100" dist="38100" dir="2700000" algn="tl">
                    <a:srgbClr val="000000">
                      <a:alpha val="43137"/>
                    </a:srgbClr>
                  </a:outerShdw>
                </a:effectLst>
              </a:rPr>
              <a:t>)</a:t>
            </a:r>
            <a:endParaRPr lang="el-GR" sz="1400" dirty="0" smtClean="0">
              <a:solidFill>
                <a:srgbClr val="FF0000"/>
              </a:solidFill>
              <a:effectLst>
                <a:outerShdw blurRad="38100" dist="38100" dir="2700000" algn="tl">
                  <a:srgbClr val="000000">
                    <a:alpha val="43137"/>
                  </a:srgbClr>
                </a:outerShdw>
              </a:effectLst>
            </a:endParaRPr>
          </a:p>
          <a:p>
            <a:endParaRPr lang="el-GR" dirty="0" smtClean="0">
              <a:solidFill>
                <a:srgbClr val="FF0000"/>
              </a:solidFill>
              <a:effectLst>
                <a:outerShdw blurRad="38100" dist="38100" dir="2700000" algn="tl">
                  <a:srgbClr val="000000">
                    <a:alpha val="43137"/>
                  </a:srgbClr>
                </a:outerShdw>
              </a:effectLst>
            </a:endParaRPr>
          </a:p>
        </p:txBody>
      </p:sp>
      <p:sp>
        <p:nvSpPr>
          <p:cNvPr id="13" name="12 - TextBox"/>
          <p:cNvSpPr txBox="1"/>
          <p:nvPr/>
        </p:nvSpPr>
        <p:spPr>
          <a:xfrm rot="10800000">
            <a:off x="8682337" y="1000108"/>
            <a:ext cx="461665" cy="4357718"/>
          </a:xfrm>
          <a:prstGeom prst="rect">
            <a:avLst/>
          </a:prstGeom>
        </p:spPr>
        <p:style>
          <a:lnRef idx="1">
            <a:schemeClr val="accent5"/>
          </a:lnRef>
          <a:fillRef idx="2">
            <a:schemeClr val="accent5"/>
          </a:fillRef>
          <a:effectRef idx="1">
            <a:schemeClr val="accent5"/>
          </a:effectRef>
          <a:fontRef idx="minor">
            <a:schemeClr val="dk1"/>
          </a:fontRef>
        </p:style>
        <p:txBody>
          <a:bodyPr vert="vert270" wrap="square" rtlCol="0">
            <a:spAutoFit/>
          </a:bodyPr>
          <a:lstStyle/>
          <a:p>
            <a:pPr algn="ctr"/>
            <a:endParaRPr lang="el-GR" b="1" dirty="0">
              <a:effectLst>
                <a:outerShdw blurRad="38100" dist="38100" dir="2700000" algn="tl">
                  <a:srgbClr val="000000">
                    <a:alpha val="43137"/>
                  </a:srgbClr>
                </a:outerShdw>
              </a:effectLst>
              <a:latin typeface="Arno Pro Smb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0-#ppt_w/2"/>
                                          </p:val>
                                        </p:tav>
                                        <p:tav tm="100000">
                                          <p:val>
                                            <p:strVal val="#ppt_x"/>
                                          </p:val>
                                        </p:tav>
                                      </p:tavLst>
                                    </p:anim>
                                    <p:anim calcmode="lin" valueType="num">
                                      <p:cBhvr additive="base">
                                        <p:cTn id="17"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1+#ppt_w/2"/>
                                          </p:val>
                                        </p:tav>
                                        <p:tav tm="100000">
                                          <p:val>
                                            <p:strVal val="#ppt_x"/>
                                          </p:val>
                                        </p:tav>
                                      </p:tavLst>
                                    </p:anim>
                                    <p:anim calcmode="lin" valueType="num">
                                      <p:cBhvr additive="base">
                                        <p:cTn id="23" dur="10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1+#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4"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sp>
        <p:nvSpPr>
          <p:cNvPr id="215" name="214 - TextBox"/>
          <p:cNvSpPr txBox="1"/>
          <p:nvPr/>
        </p:nvSpPr>
        <p:spPr>
          <a:xfrm>
            <a:off x="2214545" y="3000373"/>
            <a:ext cx="4786347"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ΑΜΕΡΙΚΗ</a:t>
            </a:r>
            <a:r>
              <a:rPr lang="en-US" b="1" dirty="0" smtClean="0"/>
              <a:t> 19</a:t>
            </a:r>
            <a:r>
              <a:rPr lang="el-GR" b="1" dirty="0" smtClean="0"/>
              <a:t>94 </a:t>
            </a:r>
            <a:r>
              <a:rPr lang="en-US" b="1" dirty="0" smtClean="0">
                <a:solidFill>
                  <a:srgbClr val="00B0F0"/>
                </a:solidFill>
              </a:rPr>
              <a:t>:</a:t>
            </a:r>
            <a:r>
              <a:rPr lang="en-US" b="1" dirty="0" smtClean="0"/>
              <a:t> COLORADO</a:t>
            </a:r>
          </a:p>
          <a:p>
            <a:pPr algn="ctr"/>
            <a:r>
              <a:rPr lang="en-US" b="1" dirty="0" smtClean="0"/>
              <a:t>| Ron Goldfarb |</a:t>
            </a:r>
            <a:endParaRPr lang="el-GR" dirty="0"/>
          </a:p>
        </p:txBody>
      </p:sp>
      <p:sp>
        <p:nvSpPr>
          <p:cNvPr id="216" name="215 - TextBox"/>
          <p:cNvSpPr txBox="1"/>
          <p:nvPr/>
        </p:nvSpPr>
        <p:spPr>
          <a:xfrm>
            <a:off x="2214545" y="3541099"/>
            <a:ext cx="4786347"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just"/>
            <a:r>
              <a:rPr lang="el-GR" sz="1400" b="1" dirty="0" smtClean="0">
                <a:solidFill>
                  <a:schemeClr val="tx1"/>
                </a:solidFill>
              </a:rPr>
              <a:t>ΕΠΙΒΕΒΑΙΩΣΕ ΤΗ ΜΕΓΑΛΥΤΕΡΗ ΜΕΧΡΙ ΣΗΜΕΡΑ ΘΕΡΜΟΚΡΑΣΙΑ ΥΠΕΡΑΓΩΓΙΜΗΣ ΜΕΤΑΒΑΣΗΣ </a:t>
            </a:r>
            <a:r>
              <a:rPr lang="en-US" sz="1400" b="1" dirty="0" smtClean="0">
                <a:solidFill>
                  <a:srgbClr val="00B0F0"/>
                </a:solidFill>
              </a:rPr>
              <a:t>[</a:t>
            </a:r>
            <a:r>
              <a:rPr lang="en-US" sz="1400" b="1" dirty="0" smtClean="0">
                <a:solidFill>
                  <a:schemeClr val="tx1"/>
                </a:solidFill>
              </a:rPr>
              <a:t> T</a:t>
            </a:r>
            <a:r>
              <a:rPr lang="en-US" sz="1400" b="1" baseline="-25000" dirty="0" smtClean="0">
                <a:solidFill>
                  <a:schemeClr val="tx1"/>
                </a:solidFill>
              </a:rPr>
              <a:t>C </a:t>
            </a:r>
            <a:r>
              <a:rPr lang="en-US" sz="1400" b="1" dirty="0" smtClean="0">
                <a:solidFill>
                  <a:schemeClr val="tx1"/>
                </a:solidFill>
              </a:rPr>
              <a:t>≈ </a:t>
            </a:r>
            <a:r>
              <a:rPr lang="el-GR" sz="1400" b="1" dirty="0" smtClean="0">
                <a:solidFill>
                  <a:schemeClr val="tx1"/>
                </a:solidFill>
              </a:rPr>
              <a:t>138</a:t>
            </a:r>
            <a:r>
              <a:rPr lang="en-US" sz="1400" b="1" dirty="0" smtClean="0">
                <a:solidFill>
                  <a:schemeClr val="tx1"/>
                </a:solidFill>
              </a:rPr>
              <a:t> K </a:t>
            </a:r>
            <a:r>
              <a:rPr lang="en-US" sz="1400" b="1" dirty="0" smtClean="0">
                <a:solidFill>
                  <a:srgbClr val="00B0F0"/>
                </a:solidFill>
              </a:rPr>
              <a:t>]</a:t>
            </a:r>
            <a:r>
              <a:rPr lang="en-US" sz="1400" b="1" dirty="0" smtClean="0">
                <a:solidFill>
                  <a:schemeClr val="tx1"/>
                </a:solidFill>
              </a:rPr>
              <a:t> </a:t>
            </a:r>
            <a:r>
              <a:rPr lang="el-GR" sz="1400" b="1" dirty="0" smtClean="0">
                <a:solidFill>
                  <a:schemeClr val="tx1"/>
                </a:solidFill>
              </a:rPr>
              <a:t>ΕΝΟΣ ΕΜΠΛΟΥΤΙΣΜΕΝΟΥ ΜΕ ΘΑΛΛΙΟ ΚΕΡΑΜΙΚΟΥ ΥΠΕΡΑΓΩΓΙΜΟΥ ΥΛΙΚΟΥ ΤΟ ΟΠΟΙΟ ΑΠΟΤΕΛΟΥΤΑΝ ΑΠΟ ΥΔΡΑΡΓΥΡΟ, ΘΑΛΛΙΟ, ΒΑΡΙΟ, ΑΣΒΕΣΤΙΟ, ΧΑΛΚΟ ΚΑΙ ΟΞΥΓΟΝΟ.   </a:t>
            </a:r>
            <a:endParaRPr lang="el-GR" sz="1400" b="1" dirty="0" smtClean="0"/>
          </a:p>
        </p:txBody>
      </p:sp>
      <p:pic>
        <p:nvPicPr>
          <p:cNvPr id="211" name="Picture 265" descr="yellow"/>
          <p:cNvPicPr>
            <a:picLocks noChangeAspect="1" noChangeArrowheads="1"/>
          </p:cNvPicPr>
          <p:nvPr/>
        </p:nvPicPr>
        <p:blipFill>
          <a:blip r:embed="rId3" cstate="print"/>
          <a:srcRect/>
          <a:stretch>
            <a:fillRect/>
          </a:stretch>
        </p:blipFill>
        <p:spPr bwMode="auto">
          <a:xfrm>
            <a:off x="1428730" y="3000373"/>
            <a:ext cx="652463" cy="53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 calcmode="lin" valueType="num">
                                      <p:cBhvr additive="base">
                                        <p:cTn id="7" dur="500" fill="hold"/>
                                        <p:tgtEl>
                                          <p:spTgt spid="211"/>
                                        </p:tgtEl>
                                        <p:attrNameLst>
                                          <p:attrName>ppt_x</p:attrName>
                                        </p:attrNameLst>
                                      </p:cBhvr>
                                      <p:tavLst>
                                        <p:tav tm="0">
                                          <p:val>
                                            <p:strVal val="#ppt_x"/>
                                          </p:val>
                                        </p:tav>
                                        <p:tav tm="100000">
                                          <p:val>
                                            <p:strVal val="#ppt_x"/>
                                          </p:val>
                                        </p:tav>
                                      </p:tavLst>
                                    </p:anim>
                                    <p:anim calcmode="lin" valueType="num">
                                      <p:cBhvr additive="base">
                                        <p:cTn id="8" dur="500" fill="hold"/>
                                        <p:tgtEl>
                                          <p:spTgt spid="2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15"/>
                                        </p:tgtEl>
                                        <p:attrNameLst>
                                          <p:attrName>style.visibility</p:attrName>
                                        </p:attrNameLst>
                                      </p:cBhvr>
                                      <p:to>
                                        <p:strVal val="visible"/>
                                      </p:to>
                                    </p:set>
                                    <p:anim calcmode="lin" valueType="num">
                                      <p:cBhvr additive="base">
                                        <p:cTn id="12" dur="500" fill="hold"/>
                                        <p:tgtEl>
                                          <p:spTgt spid="215"/>
                                        </p:tgtEl>
                                        <p:attrNameLst>
                                          <p:attrName>ppt_x</p:attrName>
                                        </p:attrNameLst>
                                      </p:cBhvr>
                                      <p:tavLst>
                                        <p:tav tm="0">
                                          <p:val>
                                            <p:strVal val="1+#ppt_w/2"/>
                                          </p:val>
                                        </p:tav>
                                        <p:tav tm="100000">
                                          <p:val>
                                            <p:strVal val="#ppt_x"/>
                                          </p:val>
                                        </p:tav>
                                      </p:tavLst>
                                    </p:anim>
                                    <p:anim calcmode="lin" valueType="num">
                                      <p:cBhvr additive="base">
                                        <p:cTn id="13" dur="500" fill="hold"/>
                                        <p:tgtEl>
                                          <p:spTgt spid="2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4" name="13 - Ορθογώνιο"/>
          <p:cNvSpPr/>
          <p:nvPr/>
        </p:nvSpPr>
        <p:spPr>
          <a:xfrm>
            <a:off x="0" y="2071678"/>
            <a:ext cx="9144000"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12" name="11 - Ορθογώνιο"/>
          <p:cNvSpPr/>
          <p:nvPr/>
        </p:nvSpPr>
        <p:spPr>
          <a:xfrm>
            <a:off x="5357818" y="2428869"/>
            <a:ext cx="3786183" cy="392909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4" name="3 - TextBox"/>
          <p:cNvSpPr txBox="1"/>
          <p:nvPr/>
        </p:nvSpPr>
        <p:spPr>
          <a:xfrm>
            <a:off x="642911" y="785795"/>
            <a:ext cx="9144000"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l-GR" sz="4400" b="1" spc="50" dirty="0" smtClean="0">
                <a:ln w="11430"/>
                <a:gradFill>
                  <a:gsLst>
                    <a:gs pos="25000">
                      <a:schemeClr val="accent2">
                        <a:satMod val="155000"/>
                      </a:schemeClr>
                    </a:gs>
                    <a:gs pos="100000">
                      <a:schemeClr val="accent2">
                        <a:shade val="45000"/>
                        <a:satMod val="165000"/>
                      </a:schemeClr>
                    </a:gs>
                  </a:gsLst>
                  <a:lin ang="5400000"/>
                </a:gradFill>
              </a:rPr>
              <a:t>ΥΠΕΡΑΓΩΓΙΜΟΤΗΤΑ</a:t>
            </a:r>
            <a:r>
              <a:rPr lang="el-G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l-G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7 - Εικόνα" descr="superconductor-lr.jpg"/>
          <p:cNvPicPr>
            <a:picLocks noChangeAspect="1"/>
          </p:cNvPicPr>
          <p:nvPr/>
        </p:nvPicPr>
        <p:blipFill>
          <a:blip r:embed="rId3" cstate="print"/>
          <a:stretch>
            <a:fillRect/>
          </a:stretch>
        </p:blipFill>
        <p:spPr>
          <a:xfrm>
            <a:off x="2500299" y="3071810"/>
            <a:ext cx="2511556" cy="1737579"/>
          </a:xfrm>
          <a:prstGeom prst="rect">
            <a:avLst/>
          </a:prstGeom>
          <a:ln>
            <a:noFill/>
          </a:ln>
          <a:effectLst>
            <a:softEdge rad="112500"/>
          </a:effectLst>
        </p:spPr>
      </p:pic>
      <p:pic>
        <p:nvPicPr>
          <p:cNvPr id="9" name="8 - Εικόνα" descr="superconductor2.jpg"/>
          <p:cNvPicPr>
            <a:picLocks noChangeAspect="1"/>
          </p:cNvPicPr>
          <p:nvPr/>
        </p:nvPicPr>
        <p:blipFill>
          <a:blip r:embed="rId4" cstate="print"/>
          <a:stretch>
            <a:fillRect/>
          </a:stretch>
        </p:blipFill>
        <p:spPr>
          <a:xfrm>
            <a:off x="571472" y="4214818"/>
            <a:ext cx="2286016" cy="1714512"/>
          </a:xfrm>
          <a:prstGeom prst="rect">
            <a:avLst/>
          </a:prstGeom>
          <a:ln>
            <a:noFill/>
          </a:ln>
          <a:effectLst>
            <a:softEdge rad="112500"/>
          </a:effectLst>
        </p:spPr>
      </p:pic>
      <p:sp>
        <p:nvSpPr>
          <p:cNvPr id="10" name="9 - TextBox"/>
          <p:cNvSpPr txBox="1"/>
          <p:nvPr/>
        </p:nvSpPr>
        <p:spPr>
          <a:xfrm>
            <a:off x="0" y="2071678"/>
            <a:ext cx="9144000" cy="400110"/>
          </a:xfrm>
          <a:prstGeom prst="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a:r>
              <a:rPr lang="el-GR" sz="2000" dirty="0" smtClean="0">
                <a:solidFill>
                  <a:schemeClr val="bg1"/>
                </a:solidFill>
                <a:latin typeface="Stencil Std" pitchFamily="50" charset="0"/>
              </a:rPr>
              <a:t>Τι είναι υ</a:t>
            </a:r>
            <a:r>
              <a:rPr lang="el-GR" sz="2000" dirty="0" smtClean="0">
                <a:solidFill>
                  <a:srgbClr val="FF0000"/>
                </a:solidFill>
                <a:latin typeface="Stencil Std" pitchFamily="50" charset="0"/>
              </a:rPr>
              <a:t>π</a:t>
            </a:r>
            <a:r>
              <a:rPr lang="el-GR" sz="2000" dirty="0" smtClean="0">
                <a:solidFill>
                  <a:schemeClr val="bg1"/>
                </a:solidFill>
                <a:latin typeface="Stencil Std" pitchFamily="50" charset="0"/>
              </a:rPr>
              <a:t>εραγωγι</a:t>
            </a:r>
            <a:r>
              <a:rPr lang="el-GR" sz="2000" dirty="0" smtClean="0">
                <a:solidFill>
                  <a:srgbClr val="FF0000"/>
                </a:solidFill>
                <a:latin typeface="Stencil Std" pitchFamily="50" charset="0"/>
              </a:rPr>
              <a:t>μ</a:t>
            </a:r>
            <a:r>
              <a:rPr lang="el-GR" sz="2000" dirty="0" smtClean="0">
                <a:solidFill>
                  <a:schemeClr val="bg1"/>
                </a:solidFill>
                <a:latin typeface="Stencil Std" pitchFamily="50" charset="0"/>
              </a:rPr>
              <a:t>ότητα</a:t>
            </a:r>
            <a:r>
              <a:rPr lang="en-US" sz="2000" dirty="0" smtClean="0">
                <a:solidFill>
                  <a:schemeClr val="bg1"/>
                </a:solidFill>
                <a:latin typeface="Times New Roman" pitchFamily="18" charset="0"/>
                <a:cs typeface="Times New Roman" pitchFamily="18" charset="0"/>
              </a:rPr>
              <a:t>?</a:t>
            </a:r>
            <a:endParaRPr lang="el-GR" sz="2000" dirty="0">
              <a:solidFill>
                <a:schemeClr val="bg1"/>
              </a:solidFill>
              <a:latin typeface="Stencil Std" pitchFamily="50" charset="0"/>
            </a:endParaRPr>
          </a:p>
        </p:txBody>
      </p:sp>
      <p:pic>
        <p:nvPicPr>
          <p:cNvPr id="7" name="6 - Εικόνα" descr="Superconductivity.jpg"/>
          <p:cNvPicPr>
            <a:picLocks noChangeAspect="1"/>
          </p:cNvPicPr>
          <p:nvPr/>
        </p:nvPicPr>
        <p:blipFill>
          <a:blip r:embed="rId5" cstate="print"/>
          <a:stretch>
            <a:fillRect/>
          </a:stretch>
        </p:blipFill>
        <p:spPr>
          <a:xfrm rot="19622556">
            <a:off x="253152" y="2349012"/>
            <a:ext cx="2570323" cy="1691003"/>
          </a:xfrm>
          <a:prstGeom prst="rect">
            <a:avLst/>
          </a:prstGeom>
          <a:ln>
            <a:noFill/>
          </a:ln>
          <a:effectLst>
            <a:softEdge rad="112500"/>
          </a:effectLst>
        </p:spPr>
      </p:pic>
      <p:sp>
        <p:nvSpPr>
          <p:cNvPr id="11" name="10 - TextBox"/>
          <p:cNvSpPr txBox="1"/>
          <p:nvPr/>
        </p:nvSpPr>
        <p:spPr>
          <a:xfrm>
            <a:off x="6643703" y="2500306"/>
            <a:ext cx="1285884" cy="393954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l-GR" sz="2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 TextBox"/>
          <p:cNvSpPr txBox="1"/>
          <p:nvPr/>
        </p:nvSpPr>
        <p:spPr>
          <a:xfrm>
            <a:off x="6143636" y="2714621"/>
            <a:ext cx="2571768" cy="353173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l-GR" sz="2000" b="1" dirty="0" smtClean="0"/>
              <a:t>Υπεραγωγιμότητα είναι ένα φαινόμενο που εμφανίζεται σε μερικά υλικά, σύμφωνα με το οποίο, </a:t>
            </a:r>
            <a:r>
              <a:rPr lang="el-GR" sz="2000" b="1" dirty="0" smtClean="0">
                <a:solidFill>
                  <a:srgbClr val="FF0000"/>
                </a:solidFill>
              </a:rPr>
              <a:t>όταν</a:t>
            </a:r>
          </a:p>
          <a:p>
            <a:pPr algn="ctr"/>
            <a:r>
              <a:rPr lang="el-GR" sz="2000" b="1" dirty="0" smtClean="0"/>
              <a:t>αυτά ψυχθούν κάτω από μια κρίσιμη θερμοκρασία </a:t>
            </a:r>
            <a:r>
              <a:rPr lang="en-US" sz="2000" b="1" dirty="0" smtClean="0">
                <a:solidFill>
                  <a:srgbClr val="00B0F0"/>
                </a:solidFill>
              </a:rPr>
              <a:t>[</a:t>
            </a:r>
            <a:r>
              <a:rPr lang="el-GR" sz="2000" b="1" dirty="0" smtClean="0">
                <a:solidFill>
                  <a:srgbClr val="00B0F0"/>
                </a:solidFill>
              </a:rPr>
              <a:t> </a:t>
            </a:r>
            <a:r>
              <a:rPr lang="en-US" sz="2000" b="1" dirty="0" smtClean="0">
                <a:solidFill>
                  <a:srgbClr val="FF0000"/>
                </a:solidFill>
              </a:rPr>
              <a:t>T</a:t>
            </a:r>
            <a:r>
              <a:rPr lang="en-US" sz="2000" b="1" baseline="-25000" dirty="0" smtClean="0">
                <a:solidFill>
                  <a:srgbClr val="FF0000"/>
                </a:solidFill>
              </a:rPr>
              <a:t>C</a:t>
            </a:r>
            <a:r>
              <a:rPr lang="el-GR" sz="2000" b="1" dirty="0" smtClean="0">
                <a:solidFill>
                  <a:srgbClr val="FF0000"/>
                </a:solidFill>
              </a:rPr>
              <a:t> </a:t>
            </a:r>
            <a:r>
              <a:rPr lang="en-US" sz="2000" b="1" dirty="0" smtClean="0">
                <a:solidFill>
                  <a:srgbClr val="00B0F0"/>
                </a:solidFill>
              </a:rPr>
              <a:t>]</a:t>
            </a:r>
            <a:r>
              <a:rPr lang="el-GR" sz="2000" b="1" dirty="0" smtClean="0"/>
              <a:t> αυτά εμφανίζουν τις εξής δύο ιδιότητες:</a:t>
            </a:r>
            <a:endParaRPr lang="el-G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2000"/>
                                        <p:tgtEl>
                                          <p:spTgt spid="7"/>
                                        </p:tgtEl>
                                      </p:cBhvr>
                                    </p:animEffect>
                                  </p:childTnLst>
                                </p:cTn>
                              </p:par>
                              <p:par>
                                <p:cTn id="12" presetID="3" presetClass="entr" presetSubtype="1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linds(horizontal)">
                                      <p:cBhvr>
                                        <p:cTn id="14" dur="2000"/>
                                        <p:tgtEl>
                                          <p:spTgt spid="8"/>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2000"/>
                                        <p:tgtEl>
                                          <p:spTgt spid="9"/>
                                        </p:tgtEl>
                                      </p:cBhvr>
                                    </p:animEffect>
                                  </p:childTnLst>
                                </p:cTn>
                              </p:par>
                              <p:par>
                                <p:cTn id="18" presetID="2" presetClass="entr" presetSubtype="8"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0-#ppt_w/2"/>
                                          </p:val>
                                        </p:tav>
                                        <p:tav tm="100000">
                                          <p:val>
                                            <p:strVal val="#ppt_x"/>
                                          </p:val>
                                        </p:tav>
                                      </p:tavLst>
                                    </p:anim>
                                    <p:anim calcmode="lin" valueType="num">
                                      <p:cBhvr additive="base">
                                        <p:cTn id="21" dur="1000" fill="hold"/>
                                        <p:tgtEl>
                                          <p:spTgt spid="10"/>
                                        </p:tgtEl>
                                        <p:attrNameLst>
                                          <p:attrName>ppt_y</p:attrName>
                                        </p:attrNameLst>
                                      </p:cBhvr>
                                      <p:tavLst>
                                        <p:tav tm="0">
                                          <p:val>
                                            <p:strVal val="#ppt_y"/>
                                          </p:val>
                                        </p:tav>
                                        <p:tav tm="100000">
                                          <p:val>
                                            <p:strVal val="#ppt_y"/>
                                          </p:val>
                                        </p:tav>
                                      </p:tavLst>
                                    </p:anim>
                                  </p:childTnLst>
                                </p:cTn>
                              </p:par>
                              <p:par>
                                <p:cTn id="22" presetID="49" presetClass="entr" presetSubtype="0" decel="10000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0" fill="hold"/>
                                        <p:tgtEl>
                                          <p:spTgt spid="11"/>
                                        </p:tgtEl>
                                        <p:attrNameLst>
                                          <p:attrName>ppt_w</p:attrName>
                                        </p:attrNameLst>
                                      </p:cBhvr>
                                      <p:tavLst>
                                        <p:tav tm="0">
                                          <p:val>
                                            <p:fltVal val="0"/>
                                          </p:val>
                                        </p:tav>
                                        <p:tav tm="100000">
                                          <p:val>
                                            <p:strVal val="#ppt_w"/>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anim calcmode="lin" valueType="num">
                                      <p:cBhvr>
                                        <p:cTn id="26" dur="2000" fill="hold"/>
                                        <p:tgtEl>
                                          <p:spTgt spid="11"/>
                                        </p:tgtEl>
                                        <p:attrNameLst>
                                          <p:attrName>style.rotation</p:attrName>
                                        </p:attrNameLst>
                                      </p:cBhvr>
                                      <p:tavLst>
                                        <p:tav tm="0">
                                          <p:val>
                                            <p:fltVal val="360"/>
                                          </p:val>
                                        </p:tav>
                                        <p:tav tm="100000">
                                          <p:val>
                                            <p:fltVal val="0"/>
                                          </p:val>
                                        </p:tav>
                                      </p:tavLst>
                                    </p:anim>
                                    <p:animEffect transition="in" filter="fade">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142986"/>
            <a:ext cx="9144000" cy="5715015"/>
          </a:xfrm>
          <a:prstGeom prst="rect">
            <a:avLst/>
          </a:prstGeom>
          <a:noFill/>
          <a:ln w="9525">
            <a:noFill/>
            <a:miter lim="800000"/>
            <a:headEnd/>
            <a:tailEnd/>
          </a:ln>
          <a:effectLst/>
        </p:spPr>
      </p:pic>
      <p:sp>
        <p:nvSpPr>
          <p:cNvPr id="6" name="5 - TextBox"/>
          <p:cNvSpPr txBox="1"/>
          <p:nvPr/>
        </p:nvSpPr>
        <p:spPr>
          <a:xfrm>
            <a:off x="0" y="442722"/>
            <a:ext cx="9144000" cy="1200329"/>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nchor="ctr">
            <a:spAutoFit/>
          </a:bodyPr>
          <a:lstStyle/>
          <a:p>
            <a:pPr algn="just"/>
            <a:r>
              <a:rPr lang="el-GR" sz="3600" dirty="0" smtClean="0">
                <a:effectLst>
                  <a:outerShdw blurRad="38100" dist="38100" dir="2700000" algn="tl">
                    <a:srgbClr val="000000">
                      <a:alpha val="43137"/>
                    </a:srgbClr>
                  </a:outerShdw>
                </a:effectLst>
                <a:latin typeface="Adobe Caslon Pro Bold" pitchFamily="18" charset="0"/>
                <a:cs typeface="Andalus" pitchFamily="18" charset="-78"/>
              </a:rPr>
              <a:t> </a:t>
            </a:r>
            <a:r>
              <a:rPr lang="el-GR" sz="3600" dirty="0" smtClean="0">
                <a:effectLst>
                  <a:outerShdw blurRad="38100" dist="38100" dir="2700000" algn="tl">
                    <a:srgbClr val="000000">
                      <a:alpha val="43137"/>
                    </a:srgbClr>
                  </a:outerShdw>
                </a:effectLst>
                <a:latin typeface="Arial Black" pitchFamily="34" charset="0"/>
                <a:cs typeface="Andalus" pitchFamily="18" charset="-78"/>
              </a:rPr>
              <a:t>Τεχνολογία για</a:t>
            </a:r>
            <a:r>
              <a:rPr lang="en-US" sz="3600" dirty="0" smtClean="0">
                <a:effectLst>
                  <a:outerShdw blurRad="38100" dist="38100" dir="2700000" algn="tl">
                    <a:srgbClr val="000000">
                      <a:alpha val="43137"/>
                    </a:srgbClr>
                  </a:outerShdw>
                </a:effectLst>
                <a:latin typeface="Tw Cen MT Condensed Extra Bold" pitchFamily="34" charset="0"/>
                <a:cs typeface="Andalus" pitchFamily="18" charset="-78"/>
              </a:rPr>
              <a:t> ...</a:t>
            </a:r>
          </a:p>
          <a:p>
            <a:pPr algn="ctr"/>
            <a:r>
              <a:rPr lang="en-US" sz="3600" dirty="0" smtClean="0">
                <a:effectLst>
                  <a:outerShdw blurRad="38100" dist="38100" dir="2700000" algn="tl">
                    <a:srgbClr val="000000">
                      <a:alpha val="43137"/>
                    </a:srgbClr>
                  </a:outerShdw>
                </a:effectLst>
                <a:latin typeface="Tw Cen MT Condensed Extra Bold" pitchFamily="34" charset="0"/>
                <a:cs typeface="Andalus" pitchFamily="18" charset="-78"/>
              </a:rPr>
              <a:t>		</a:t>
            </a:r>
            <a:r>
              <a:rPr lang="el-GR" sz="3600" dirty="0" smtClean="0">
                <a:effectLst>
                  <a:outerShdw blurRad="38100" dist="38100" dir="2700000" algn="tl">
                    <a:srgbClr val="000000">
                      <a:alpha val="43137"/>
                    </a:srgbClr>
                  </a:outerShdw>
                </a:effectLst>
                <a:latin typeface="Arial Black" pitchFamily="34" charset="0"/>
                <a:cs typeface="Andalus" pitchFamily="18" charset="-78"/>
              </a:rPr>
              <a:t>		  </a:t>
            </a:r>
            <a:r>
              <a:rPr lang="en-US" sz="3600" dirty="0" smtClean="0">
                <a:effectLst>
                  <a:outerShdw blurRad="38100" dist="38100" dir="2700000" algn="tl">
                    <a:srgbClr val="000000">
                      <a:alpha val="43137"/>
                    </a:srgbClr>
                  </a:outerShdw>
                </a:effectLst>
                <a:latin typeface="Tw Cen MT Condensed Extra Bold" pitchFamily="34" charset="0"/>
                <a:cs typeface="Andalus" pitchFamily="18" charset="-78"/>
              </a:rPr>
              <a:t>“</a:t>
            </a:r>
            <a:r>
              <a:rPr lang="el-GR" sz="3600" dirty="0" smtClean="0">
                <a:effectLst>
                  <a:outerShdw blurRad="38100" dist="38100" dir="2700000" algn="tl">
                    <a:srgbClr val="000000">
                      <a:alpha val="43137"/>
                    </a:srgbClr>
                  </a:outerShdw>
                </a:effectLst>
                <a:latin typeface="Arial Black" pitchFamily="34" charset="0"/>
                <a:cs typeface="Andalus" pitchFamily="18" charset="-78"/>
              </a:rPr>
              <a:t>Ιπτάμενα Τρένα</a:t>
            </a:r>
            <a:r>
              <a:rPr lang="en-US" sz="3600" dirty="0" smtClean="0">
                <a:effectLst>
                  <a:outerShdw blurRad="38100" dist="38100" dir="2700000" algn="tl">
                    <a:srgbClr val="000000">
                      <a:alpha val="43137"/>
                    </a:srgbClr>
                  </a:outerShdw>
                </a:effectLst>
                <a:latin typeface="Tw Cen MT Condensed Extra Bold" pitchFamily="34" charset="0"/>
                <a:cs typeface="Andalus" pitchFamily="18" charset="-78"/>
              </a:rPr>
              <a:t>”</a:t>
            </a:r>
            <a:endParaRPr lang="el-GR" sz="3600" dirty="0">
              <a:effectLst>
                <a:outerShdw blurRad="38100" dist="38100" dir="2700000" algn="tl">
                  <a:srgbClr val="000000">
                    <a:alpha val="43137"/>
                  </a:srgbClr>
                </a:outerShdw>
              </a:effectLst>
              <a:latin typeface="Arial Black" pitchFamily="34" charset="0"/>
              <a:cs typeface="Andalus"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8 - TextBox"/>
          <p:cNvSpPr txBox="1"/>
          <p:nvPr/>
        </p:nvSpPr>
        <p:spPr>
          <a:xfrm>
            <a:off x="3428992" y="2357431"/>
            <a:ext cx="2500331" cy="42934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el-GR" sz="1300" dirty="0" smtClean="0"/>
          </a:p>
          <a:p>
            <a:pPr algn="ctr"/>
            <a:endParaRPr lang="el-GR" sz="1300" dirty="0" smtClean="0"/>
          </a:p>
          <a:p>
            <a:pPr algn="ctr"/>
            <a:r>
              <a:rPr lang="el-GR" sz="1300" dirty="0" smtClean="0"/>
              <a:t>Το σύστημα λειτουργεί σύμφωνα με την αρχή της ηλεκτρομαγνητικής αιώρησης. Χρησιμοποιεί τις ελκτικές δυνάμεις μεταξύ των ηλεκτρονικά ελεγχόμενων ηλεκτρομαγνητών που βρίσκονται στο όχημα και των φερομαγνητικά αντιδρώντων ραγών που είναι εγκατεστημένες στην κάτω μεριά του καναλιού καθοδήγησης. Οι μαγνήτες υποστήριξης ανασηκώνουν το όχημα προς το κανάλι καθοδήγησης και οι μαγνήτες καθοδήγησης το συγκρατούν πλευρικά. Όλοι οι μαγνήτες είναι απόλυτα ευθυγραμμισμένοι διαμήκως του οχήματος και από τις δυο πλευρές.</a:t>
            </a:r>
            <a:endParaRPr lang="el-GR" sz="1300" dirty="0"/>
          </a:p>
        </p:txBody>
      </p:sp>
      <p:pic>
        <p:nvPicPr>
          <p:cNvPr id="1027" name="Picture 3"/>
          <p:cNvPicPr>
            <a:picLocks noChangeAspect="1" noChangeArrowheads="1"/>
          </p:cNvPicPr>
          <p:nvPr/>
        </p:nvPicPr>
        <p:blipFill>
          <a:blip r:embed="rId4" cstate="print"/>
          <a:stretch>
            <a:fillRect/>
          </a:stretch>
        </p:blipFill>
        <p:spPr bwMode="auto">
          <a:xfrm>
            <a:off x="3357554" y="1"/>
            <a:ext cx="2643207" cy="2586038"/>
          </a:xfrm>
          <a:prstGeom prst="rect">
            <a:avLst/>
          </a:prstGeom>
          <a:ln>
            <a:noFill/>
          </a:ln>
          <a:effectLst>
            <a:outerShdw blurRad="292100" dist="139700" dir="2700000" algn="tl" rotWithShape="0">
              <a:srgbClr val="333333">
                <a:alpha val="65000"/>
              </a:srgbClr>
            </a:outerShdw>
          </a:effectLst>
        </p:spPr>
      </p:pic>
      <p:sp>
        <p:nvSpPr>
          <p:cNvPr id="11" name="10 - Ορθογώνιο"/>
          <p:cNvSpPr/>
          <p:nvPr/>
        </p:nvSpPr>
        <p:spPr>
          <a:xfrm>
            <a:off x="142845" y="142853"/>
            <a:ext cx="4143404" cy="5714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214281" y="214291"/>
            <a:ext cx="4214843" cy="646331"/>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dirty="0" smtClean="0">
                <a:latin typeface="Times New Roman" pitchFamily="18" charset="0"/>
                <a:cs typeface="Times New Roman" pitchFamily="18" charset="0"/>
              </a:rPr>
              <a:t>Ηλεκτρισμός &amp; Ηλεκτρονική</a:t>
            </a:r>
            <a:r>
              <a:rPr lang="en-US" dirty="0" smtClean="0">
                <a:latin typeface="Times New Roman" pitchFamily="18" charset="0"/>
                <a:cs typeface="Times New Roman" pitchFamily="18" charset="0"/>
              </a:rPr>
              <a:t> –</a:t>
            </a:r>
            <a:r>
              <a:rPr lang="el-GR" dirty="0" smtClean="0">
                <a:latin typeface="Times New Roman" pitchFamily="18" charset="0"/>
                <a:cs typeface="Times New Roman" pitchFamily="18" charset="0"/>
              </a:rPr>
              <a:t> </a:t>
            </a:r>
          </a:p>
          <a:p>
            <a:r>
              <a:rPr lang="el-G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l-GR" b="1" i="1" dirty="0" smtClean="0">
                <a:solidFill>
                  <a:srgbClr val="00B050"/>
                </a:solidFill>
                <a:latin typeface="Times New Roman" pitchFamily="18" charset="0"/>
                <a:cs typeface="Times New Roman" pitchFamily="18" charset="0"/>
              </a:rPr>
              <a:t>Αντί για μηχανική</a:t>
            </a:r>
            <a:r>
              <a:rPr lang="en-US" b="1" i="1" dirty="0" smtClean="0">
                <a:solidFill>
                  <a:srgbClr val="00B050"/>
                </a:solidFill>
                <a:latin typeface="Times New Roman" pitchFamily="18" charset="0"/>
                <a:cs typeface="Times New Roman" pitchFamily="18" charset="0"/>
              </a:rPr>
              <a:t>...</a:t>
            </a:r>
            <a:endParaRPr lang="el-GR" b="1" i="1" dirty="0">
              <a:solidFill>
                <a:srgbClr val="00B050"/>
              </a:solidFill>
              <a:latin typeface="Times New Roman" pitchFamily="18" charset="0"/>
              <a:cs typeface="Times New Roman" pitchFamily="18" charset="0"/>
            </a:endParaRPr>
          </a:p>
        </p:txBody>
      </p:sp>
      <p:sp>
        <p:nvSpPr>
          <p:cNvPr id="10" name="9 - TextBox"/>
          <p:cNvSpPr txBox="1"/>
          <p:nvPr/>
        </p:nvSpPr>
        <p:spPr>
          <a:xfrm>
            <a:off x="6429389" y="142853"/>
            <a:ext cx="2428892" cy="42780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tIns="0" rtlCol="0">
            <a:spAutoFit/>
          </a:bodyPr>
          <a:lstStyle/>
          <a:p>
            <a:pPr algn="ctr"/>
            <a:r>
              <a:rPr lang="el-GR" sz="1600" dirty="0" smtClean="0"/>
              <a:t>Ένα πολύ αξιόπιστο και ηλεκτρονικά ελεγχόμενο σύστημα διατηρεί το όχημα αιωρούμενο σε απόσταση τουλάχιστον 10</a:t>
            </a:r>
            <a:r>
              <a:rPr lang="en-US" sz="1600" dirty="0" smtClean="0">
                <a:solidFill>
                  <a:srgbClr val="FF0000"/>
                </a:solidFill>
              </a:rPr>
              <a:t>mm</a:t>
            </a:r>
            <a:r>
              <a:rPr lang="en-US" sz="1600" dirty="0" smtClean="0"/>
              <a:t> </a:t>
            </a:r>
            <a:r>
              <a:rPr lang="el-GR" sz="1600" dirty="0" smtClean="0"/>
              <a:t>από το κανάλι καθοδήγησης του. Η απόσταση μεταξύ του πάνω μέρους του καναλιού καθοδήγησης και του κάτω μέρους του οχήματος κατά την αιώρηση είναι 150</a:t>
            </a:r>
            <a:r>
              <a:rPr lang="en-US" sz="1600" dirty="0" smtClean="0">
                <a:solidFill>
                  <a:srgbClr val="FF0000"/>
                </a:solidFill>
              </a:rPr>
              <a:t>mm</a:t>
            </a:r>
            <a:r>
              <a:rPr lang="el-GR" sz="1600" dirty="0" smtClean="0"/>
              <a:t>, γεγονός που το καθιστά ικανό να ξεπερνάει πιθανά εμπόδια ή στρώματα χιονιού.</a:t>
            </a:r>
            <a:endParaRPr lang="el-GR" sz="1600" dirty="0"/>
          </a:p>
        </p:txBody>
      </p:sp>
      <p:sp>
        <p:nvSpPr>
          <p:cNvPr id="8" name="7 - TextBox"/>
          <p:cNvSpPr txBox="1"/>
          <p:nvPr/>
        </p:nvSpPr>
        <p:spPr>
          <a:xfrm>
            <a:off x="500034" y="1071546"/>
            <a:ext cx="2357455" cy="47551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tIns="0" rtlCol="0" anchor="t">
            <a:spAutoFit/>
          </a:bodyPr>
          <a:lstStyle/>
          <a:p>
            <a:pPr algn="ctr"/>
            <a:endParaRPr lang="el-GR" dirty="0" smtClean="0"/>
          </a:p>
          <a:p>
            <a:pPr algn="ctr"/>
            <a:r>
              <a:rPr lang="el-GR" dirty="0" smtClean="0"/>
              <a:t>Τα </a:t>
            </a:r>
            <a:r>
              <a:rPr lang="en-US" dirty="0" smtClean="0"/>
              <a:t>“</a:t>
            </a:r>
            <a:r>
              <a:rPr lang="el-GR" dirty="0" smtClean="0"/>
              <a:t>ιπτάμενα τραίνα</a:t>
            </a:r>
            <a:r>
              <a:rPr lang="en-US" dirty="0" smtClean="0"/>
              <a:t>”</a:t>
            </a:r>
            <a:r>
              <a:rPr lang="el-GR" dirty="0" smtClean="0"/>
              <a:t> δεν έχουν τροχούς, άξονες ή πολλά καλώδια. Δεν κυλούν αλλά αιωρούνται. Οι τροχοί και οι ράγες έχουν αντικατασταθεί από </a:t>
            </a:r>
            <a:r>
              <a:rPr lang="el-GR" dirty="0" smtClean="0">
                <a:solidFill>
                  <a:srgbClr val="FF0000"/>
                </a:solidFill>
              </a:rPr>
              <a:t>μη</a:t>
            </a:r>
            <a:r>
              <a:rPr lang="el-GR" dirty="0" smtClean="0"/>
              <a:t>-εφαπτόμενα ηλεκτρομαγνητικά συστήματα υποστήριξης, καθοδήγησης και προώθησης. </a:t>
            </a:r>
          </a:p>
          <a:p>
            <a:pPr algn="ctr"/>
            <a:endParaRPr lang="el-GR" dirty="0" smtClean="0"/>
          </a:p>
          <a:p>
            <a:pPr algn="ctr"/>
            <a:endParaRPr lang="el-GR" dirty="0" smtClean="0"/>
          </a:p>
          <a:p>
            <a:pPr algn="ctr"/>
            <a:endParaRPr lang="el-GR" dirty="0"/>
          </a:p>
        </p:txBody>
      </p:sp>
      <p:pic>
        <p:nvPicPr>
          <p:cNvPr id="1026" name="Picture 2"/>
          <p:cNvPicPr>
            <a:picLocks noChangeAspect="1" noChangeArrowheads="1"/>
          </p:cNvPicPr>
          <p:nvPr/>
        </p:nvPicPr>
        <p:blipFill>
          <a:blip r:embed="rId5" cstate="print"/>
          <a:srcRect/>
          <a:stretch>
            <a:fillRect/>
          </a:stretch>
        </p:blipFill>
        <p:spPr bwMode="auto">
          <a:xfrm>
            <a:off x="285722" y="5214951"/>
            <a:ext cx="2786081" cy="164305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6" cstate="print"/>
          <a:srcRect/>
          <a:stretch>
            <a:fillRect/>
          </a:stretch>
        </p:blipFill>
        <p:spPr bwMode="auto">
          <a:xfrm>
            <a:off x="6357951" y="4286256"/>
            <a:ext cx="2571744" cy="2571744"/>
          </a:xfrm>
          <a:prstGeom prst="rect">
            <a:avLst/>
          </a:prstGeom>
          <a:ln>
            <a:noFill/>
          </a:ln>
          <a:effectLst>
            <a:outerShdw blurRad="292100" dist="139700" dir="2700000" algn="tl" rotWithShape="0">
              <a:srgbClr val="333333">
                <a:alpha val="65000"/>
              </a:srgbClr>
            </a:outerShdw>
          </a:effectLst>
        </p:spPr>
      </p:pic>
      <p:sp>
        <p:nvSpPr>
          <p:cNvPr id="12" name="11 - TextBox"/>
          <p:cNvSpPr txBox="1"/>
          <p:nvPr/>
        </p:nvSpPr>
        <p:spPr>
          <a:xfrm>
            <a:off x="285721" y="5214950"/>
            <a:ext cx="714380" cy="200055"/>
          </a:xfrm>
          <a:prstGeom prst="rect">
            <a:avLst/>
          </a:prstGeom>
          <a:noFill/>
        </p:spPr>
        <p:txBody>
          <a:bodyPr wrap="square" rtlCol="0" anchor="ctr">
            <a:spAutoFit/>
          </a:bodyPr>
          <a:lstStyle/>
          <a:p>
            <a:pPr algn="ctr"/>
            <a:r>
              <a:rPr lang="el-GR" sz="600" b="1" dirty="0" smtClean="0"/>
              <a:t>  </a:t>
            </a:r>
            <a:r>
              <a:rPr lang="el-GR" sz="700" b="1" dirty="0" smtClean="0"/>
              <a:t>Καθοδήγηση </a:t>
            </a:r>
            <a:endParaRPr lang="el-GR" sz="800" b="1" dirty="0"/>
          </a:p>
        </p:txBody>
      </p:sp>
      <p:sp>
        <p:nvSpPr>
          <p:cNvPr id="13" name="12 - TextBox"/>
          <p:cNvSpPr txBox="1"/>
          <p:nvPr/>
        </p:nvSpPr>
        <p:spPr>
          <a:xfrm>
            <a:off x="785787" y="6000769"/>
            <a:ext cx="714380" cy="200055"/>
          </a:xfrm>
          <a:prstGeom prst="rect">
            <a:avLst/>
          </a:prstGeom>
          <a:noFill/>
        </p:spPr>
        <p:txBody>
          <a:bodyPr wrap="square" rtlCol="0" anchor="t">
            <a:spAutoFit/>
          </a:bodyPr>
          <a:lstStyle/>
          <a:p>
            <a:r>
              <a:rPr lang="el-GR" sz="700" b="1" dirty="0" smtClean="0"/>
              <a:t>  Προώθηση</a:t>
            </a:r>
            <a:endParaRPr lang="el-GR" sz="900" b="1" dirty="0"/>
          </a:p>
        </p:txBody>
      </p:sp>
      <p:sp>
        <p:nvSpPr>
          <p:cNvPr id="14" name="13 - TextBox"/>
          <p:cNvSpPr txBox="1"/>
          <p:nvPr/>
        </p:nvSpPr>
        <p:spPr>
          <a:xfrm>
            <a:off x="428597" y="6572273"/>
            <a:ext cx="714380" cy="200055"/>
          </a:xfrm>
          <a:prstGeom prst="rect">
            <a:avLst/>
          </a:prstGeom>
          <a:noFill/>
        </p:spPr>
        <p:txBody>
          <a:bodyPr wrap="square" rtlCol="0" anchor="ctr">
            <a:spAutoFit/>
          </a:bodyPr>
          <a:lstStyle/>
          <a:p>
            <a:pPr algn="ctr"/>
            <a:r>
              <a:rPr lang="el-GR" sz="700" b="1" dirty="0" smtClean="0"/>
              <a:t>Υποστήριξη</a:t>
            </a:r>
            <a:endParaRPr lang="el-GR" sz="800" b="1" dirty="0"/>
          </a:p>
        </p:txBody>
      </p:sp>
      <p:sp>
        <p:nvSpPr>
          <p:cNvPr id="17" name="16 - TextBox"/>
          <p:cNvSpPr txBox="1"/>
          <p:nvPr/>
        </p:nvSpPr>
        <p:spPr>
          <a:xfrm>
            <a:off x="2071671" y="6673334"/>
            <a:ext cx="714380" cy="200055"/>
          </a:xfrm>
          <a:prstGeom prst="rect">
            <a:avLst/>
          </a:prstGeom>
          <a:noFill/>
        </p:spPr>
        <p:txBody>
          <a:bodyPr wrap="square" rtlCol="0" anchor="ctr">
            <a:spAutoFit/>
          </a:bodyPr>
          <a:lstStyle/>
          <a:p>
            <a:pPr algn="ctr"/>
            <a:r>
              <a:rPr lang="el-GR" sz="600" b="1" dirty="0" smtClean="0"/>
              <a:t>    </a:t>
            </a:r>
            <a:r>
              <a:rPr lang="el-GR" sz="700" b="1" dirty="0" smtClean="0"/>
              <a:t>Υποστήριξη</a:t>
            </a:r>
            <a:endParaRPr lang="el-GR" sz="800" b="1" dirty="0"/>
          </a:p>
        </p:txBody>
      </p:sp>
      <p:sp>
        <p:nvSpPr>
          <p:cNvPr id="18" name="17 - TextBox"/>
          <p:cNvSpPr txBox="1"/>
          <p:nvPr/>
        </p:nvSpPr>
        <p:spPr>
          <a:xfrm>
            <a:off x="2500299" y="6286520"/>
            <a:ext cx="714380" cy="200055"/>
          </a:xfrm>
          <a:prstGeom prst="rect">
            <a:avLst/>
          </a:prstGeom>
          <a:noFill/>
        </p:spPr>
        <p:txBody>
          <a:bodyPr wrap="square" rtlCol="0" anchor="ctr">
            <a:spAutoFit/>
          </a:bodyPr>
          <a:lstStyle/>
          <a:p>
            <a:r>
              <a:rPr lang="el-GR" sz="600" b="1" dirty="0" smtClean="0"/>
              <a:t>  </a:t>
            </a:r>
            <a:r>
              <a:rPr lang="el-GR" sz="700" b="1" dirty="0" smtClean="0"/>
              <a:t>Προώθηση</a:t>
            </a:r>
            <a:endParaRPr lang="el-GR" sz="800" b="1" dirty="0"/>
          </a:p>
        </p:txBody>
      </p:sp>
      <p:sp>
        <p:nvSpPr>
          <p:cNvPr id="19" name="18 - TextBox"/>
          <p:cNvSpPr txBox="1"/>
          <p:nvPr/>
        </p:nvSpPr>
        <p:spPr>
          <a:xfrm>
            <a:off x="2357423" y="5214951"/>
            <a:ext cx="714380" cy="200055"/>
          </a:xfrm>
          <a:prstGeom prst="rect">
            <a:avLst/>
          </a:prstGeom>
          <a:noFill/>
        </p:spPr>
        <p:txBody>
          <a:bodyPr wrap="square" rtlCol="0" anchor="t">
            <a:spAutoFit/>
          </a:bodyPr>
          <a:lstStyle/>
          <a:p>
            <a:pPr algn="ctr"/>
            <a:r>
              <a:rPr lang="el-GR" sz="700" b="1" dirty="0" smtClean="0"/>
              <a:t>Καθοδήγηση </a:t>
            </a:r>
            <a:endParaRPr lang="el-GR" sz="800" b="1" dirty="0"/>
          </a:p>
        </p:txBody>
      </p:sp>
      <p:sp>
        <p:nvSpPr>
          <p:cNvPr id="20" name="19 - TextBox"/>
          <p:cNvSpPr txBox="1"/>
          <p:nvPr/>
        </p:nvSpPr>
        <p:spPr>
          <a:xfrm>
            <a:off x="3357555" y="1643050"/>
            <a:ext cx="955711" cy="330072"/>
          </a:xfrm>
          <a:prstGeom prst="rect">
            <a:avLst/>
          </a:prstGeom>
          <a:noFill/>
        </p:spPr>
        <p:txBody>
          <a:bodyPr wrap="square" tIns="0" rIns="0" bIns="36000" rtlCol="0" anchor="ctr">
            <a:noAutofit/>
          </a:bodyPr>
          <a:lstStyle/>
          <a:p>
            <a:r>
              <a:rPr lang="el-GR" sz="600" b="1" dirty="0" smtClean="0"/>
              <a:t>  Μαγνήτης Υποστήριξης</a:t>
            </a:r>
            <a:endParaRPr lang="el-GR" sz="800" b="1" dirty="0"/>
          </a:p>
        </p:txBody>
      </p:sp>
      <p:sp>
        <p:nvSpPr>
          <p:cNvPr id="21" name="20 - Ορθογώνιο"/>
          <p:cNvSpPr/>
          <p:nvPr/>
        </p:nvSpPr>
        <p:spPr>
          <a:xfrm>
            <a:off x="3786184" y="1571612"/>
            <a:ext cx="534121" cy="184666"/>
          </a:xfrm>
          <a:prstGeom prst="rect">
            <a:avLst/>
          </a:prstGeom>
        </p:spPr>
        <p:txBody>
          <a:bodyPr wrap="none">
            <a:spAutoFit/>
          </a:bodyPr>
          <a:lstStyle/>
          <a:p>
            <a:r>
              <a:rPr lang="el-GR" sz="600" b="1" dirty="0" smtClean="0"/>
              <a:t> Κινητήρας</a:t>
            </a:r>
            <a:endParaRPr lang="el-GR" dirty="0"/>
          </a:p>
        </p:txBody>
      </p:sp>
      <p:sp>
        <p:nvSpPr>
          <p:cNvPr id="23" name="22 - TextBox"/>
          <p:cNvSpPr txBox="1"/>
          <p:nvPr/>
        </p:nvSpPr>
        <p:spPr>
          <a:xfrm>
            <a:off x="6357951" y="6143644"/>
            <a:ext cx="1027149" cy="330072"/>
          </a:xfrm>
          <a:prstGeom prst="rect">
            <a:avLst/>
          </a:prstGeom>
          <a:noFill/>
        </p:spPr>
        <p:txBody>
          <a:bodyPr wrap="square" tIns="0" rIns="0" bIns="36000" rtlCol="0" anchor="ctr">
            <a:noAutofit/>
          </a:bodyPr>
          <a:lstStyle/>
          <a:p>
            <a:r>
              <a:rPr lang="el-GR" sz="700" b="1" dirty="0" smtClean="0"/>
              <a:t> Μαγνήτης Υποστήριξης</a:t>
            </a:r>
            <a:endParaRPr lang="el-GR" sz="900" b="1" dirty="0"/>
          </a:p>
        </p:txBody>
      </p:sp>
      <p:sp>
        <p:nvSpPr>
          <p:cNvPr id="24" name="23 - TextBox"/>
          <p:cNvSpPr txBox="1"/>
          <p:nvPr/>
        </p:nvSpPr>
        <p:spPr>
          <a:xfrm>
            <a:off x="7358081" y="4500570"/>
            <a:ext cx="1071571" cy="330072"/>
          </a:xfrm>
          <a:prstGeom prst="rect">
            <a:avLst/>
          </a:prstGeom>
          <a:noFill/>
        </p:spPr>
        <p:txBody>
          <a:bodyPr wrap="square" tIns="0" rIns="0" bIns="36000" rtlCol="0" anchor="ctr">
            <a:noAutofit/>
          </a:bodyPr>
          <a:lstStyle/>
          <a:p>
            <a:r>
              <a:rPr lang="el-GR" sz="700" b="1" dirty="0" smtClean="0"/>
              <a:t>Μαγνήτης  Καθοδήγησης</a:t>
            </a:r>
            <a:endParaRPr lang="el-GR" sz="900" b="1" dirty="0"/>
          </a:p>
        </p:txBody>
      </p:sp>
      <p:cxnSp>
        <p:nvCxnSpPr>
          <p:cNvPr id="26" name="25 - Ευθεία γραμμή σύνδεσης"/>
          <p:cNvCxnSpPr/>
          <p:nvPr/>
        </p:nvCxnSpPr>
        <p:spPr>
          <a:xfrm flipV="1">
            <a:off x="7143769" y="5857893"/>
            <a:ext cx="642943" cy="357190"/>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5" name="34 - Ευθεία γραμμή σύνδεσης"/>
          <p:cNvCxnSpPr/>
          <p:nvPr/>
        </p:nvCxnSpPr>
        <p:spPr>
          <a:xfrm rot="16200000" flipH="1">
            <a:off x="7465240" y="4964917"/>
            <a:ext cx="785818" cy="285752"/>
          </a:xfrm>
          <a:prstGeom prst="line">
            <a:avLst/>
          </a:prstGeom>
          <a:ln>
            <a:solidFill>
              <a:srgbClr val="FF0000"/>
            </a:solidFill>
            <a:tailEnd type="oval"/>
          </a:ln>
        </p:spPr>
        <p:style>
          <a:lnRef idx="1">
            <a:schemeClr val="accent1"/>
          </a:lnRef>
          <a:fillRef idx="0">
            <a:schemeClr val="accent1"/>
          </a:fillRef>
          <a:effectRef idx="0">
            <a:schemeClr val="accent1"/>
          </a:effectRef>
          <a:fontRef idx="minor">
            <a:schemeClr val="tx1"/>
          </a:fontRef>
        </p:style>
      </p:cxnSp>
      <p:sp>
        <p:nvSpPr>
          <p:cNvPr id="37" name="36 - TextBox"/>
          <p:cNvSpPr txBox="1"/>
          <p:nvPr/>
        </p:nvSpPr>
        <p:spPr>
          <a:xfrm>
            <a:off x="4857754" y="2285992"/>
            <a:ext cx="955711" cy="330072"/>
          </a:xfrm>
          <a:prstGeom prst="rect">
            <a:avLst/>
          </a:prstGeom>
          <a:noFill/>
        </p:spPr>
        <p:txBody>
          <a:bodyPr wrap="square" tIns="0" rIns="0" bIns="36000" rtlCol="0" anchor="ctr">
            <a:noAutofit/>
          </a:bodyPr>
          <a:lstStyle/>
          <a:p>
            <a:endParaRPr lang="el-GR" sz="600" b="1" dirty="0" smtClean="0"/>
          </a:p>
          <a:p>
            <a:r>
              <a:rPr lang="el-GR" sz="600" b="1" dirty="0" smtClean="0"/>
              <a:t> Μαγνήτης Καθοδήγησης</a:t>
            </a:r>
            <a:endParaRPr lang="el-GR" sz="800" b="1" dirty="0"/>
          </a:p>
        </p:txBody>
      </p:sp>
      <p:sp>
        <p:nvSpPr>
          <p:cNvPr id="38" name="37 - Ορθογώνιο"/>
          <p:cNvSpPr/>
          <p:nvPr/>
        </p:nvSpPr>
        <p:spPr>
          <a:xfrm>
            <a:off x="4786316" y="2214554"/>
            <a:ext cx="928459" cy="201388"/>
          </a:xfrm>
          <a:prstGeom prst="rect">
            <a:avLst/>
          </a:prstGeom>
        </p:spPr>
        <p:txBody>
          <a:bodyPr wrap="none" tIns="72000" bIns="36000">
            <a:spAutoFit/>
          </a:bodyPr>
          <a:lstStyle/>
          <a:p>
            <a:r>
              <a:rPr lang="el-GR" sz="600" b="1" dirty="0" smtClean="0"/>
              <a:t>  Κανάλι  Καθοδήγησης</a:t>
            </a:r>
            <a:endParaRPr lang="el-GR" dirty="0"/>
          </a:p>
        </p:txBody>
      </p:sp>
      <p:cxnSp>
        <p:nvCxnSpPr>
          <p:cNvPr id="50" name="49 - Ευθεία γραμμή σύνδεσης"/>
          <p:cNvCxnSpPr/>
          <p:nvPr/>
        </p:nvCxnSpPr>
        <p:spPr>
          <a:xfrm rot="5400000">
            <a:off x="5249872" y="1964523"/>
            <a:ext cx="1072361" cy="793"/>
          </a:xfrm>
          <a:prstGeom prst="line">
            <a:avLst/>
          </a:prstGeom>
          <a:ln w="9525">
            <a:solidFill>
              <a:srgbClr val="FF0000"/>
            </a:solidFill>
            <a:round/>
            <a:headEnd type="oval" w="sm" len="sm"/>
            <a:tailEnd w="sm" len="med"/>
          </a:ln>
        </p:spPr>
        <p:style>
          <a:lnRef idx="1">
            <a:schemeClr val="accent1"/>
          </a:lnRef>
          <a:fillRef idx="0">
            <a:schemeClr val="accent1"/>
          </a:fillRef>
          <a:effectRef idx="0">
            <a:schemeClr val="accent1"/>
          </a:effectRef>
          <a:fontRef idx="minor">
            <a:schemeClr val="tx1"/>
          </a:fontRef>
        </p:style>
      </p:cxnSp>
      <p:cxnSp>
        <p:nvCxnSpPr>
          <p:cNvPr id="57" name="56 - Ευθεία γραμμή σύνδεσης"/>
          <p:cNvCxnSpPr/>
          <p:nvPr/>
        </p:nvCxnSpPr>
        <p:spPr>
          <a:xfrm rot="5400000">
            <a:off x="5286382" y="2000239"/>
            <a:ext cx="714380" cy="3"/>
          </a:xfrm>
          <a:prstGeom prst="line">
            <a:avLst/>
          </a:prstGeom>
          <a:ln w="9525">
            <a:solidFill>
              <a:srgbClr val="FF0000"/>
            </a:solidFill>
            <a:round/>
            <a:headEnd type="oval" w="sm" len="sm"/>
            <a:tailEnd w="sm"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20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2000" fill="hold"/>
                                        <p:tgtEl>
                                          <p:spTgt spid="8"/>
                                        </p:tgtEl>
                                        <p:attrNameLst>
                                          <p:attrName>ppt_x</p:attrName>
                                        </p:attrNameLst>
                                      </p:cBhvr>
                                      <p:tavLst>
                                        <p:tav tm="0">
                                          <p:val>
                                            <p:strVal val="#ppt_x"/>
                                          </p:val>
                                        </p:tav>
                                        <p:tav tm="100000">
                                          <p:val>
                                            <p:strVal val="#ppt_x"/>
                                          </p:val>
                                        </p:tav>
                                      </p:tavLst>
                                    </p:anim>
                                    <p:anim calcmode="lin" valueType="num">
                                      <p:cBhvr additive="base">
                                        <p:cTn id="30"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visible"/>
                                      </p:to>
                                    </p:set>
                                    <p:animEffect transition="in" filter="fade">
                                      <p:cBhvr>
                                        <p:cTn id="35" dur="2000"/>
                                        <p:tgtEl>
                                          <p:spTgt spid="10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2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20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20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2000"/>
                                        <p:tgtEl>
                                          <p:spTgt spid="5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2000"/>
                                        <p:tgtEl>
                                          <p:spTgt spid="38"/>
                                        </p:tgtEl>
                                      </p:cBhvr>
                                    </p:animEffect>
                                  </p:childTnLst>
                                </p:cTn>
                              </p:par>
                              <p:par>
                                <p:cTn id="51" presetID="10" presetClass="entr" presetSubtype="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2000"/>
                                        <p:tgtEl>
                                          <p:spTgt spid="50"/>
                                        </p:tgtEl>
                                      </p:cBhvr>
                                    </p:animEffect>
                                  </p:childTnLst>
                                </p:cTn>
                              </p:par>
                            </p:childTnLst>
                          </p:cTn>
                        </p:par>
                        <p:par>
                          <p:cTn id="54" fill="hold">
                            <p:stCondLst>
                              <p:cond delay="2000"/>
                            </p:stCondLst>
                            <p:childTnLst>
                              <p:par>
                                <p:cTn id="55" presetID="2" presetClass="entr" presetSubtype="1"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2000" fill="hold"/>
                                        <p:tgtEl>
                                          <p:spTgt spid="9"/>
                                        </p:tgtEl>
                                        <p:attrNameLst>
                                          <p:attrName>ppt_x</p:attrName>
                                        </p:attrNameLst>
                                      </p:cBhvr>
                                      <p:tavLst>
                                        <p:tav tm="0">
                                          <p:val>
                                            <p:strVal val="#ppt_x"/>
                                          </p:val>
                                        </p:tav>
                                        <p:tav tm="100000">
                                          <p:val>
                                            <p:strVal val="#ppt_x"/>
                                          </p:val>
                                        </p:tav>
                                      </p:tavLst>
                                    </p:anim>
                                    <p:anim calcmode="lin" valueType="num">
                                      <p:cBhvr additive="base">
                                        <p:cTn id="5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028"/>
                                        </p:tgtEl>
                                        <p:attrNameLst>
                                          <p:attrName>style.visibility</p:attrName>
                                        </p:attrNameLst>
                                      </p:cBhvr>
                                      <p:to>
                                        <p:strVal val="visible"/>
                                      </p:to>
                                    </p:set>
                                    <p:animEffect transition="in" filter="fade">
                                      <p:cBhvr>
                                        <p:cTn id="63" dur="2000"/>
                                        <p:tgtEl>
                                          <p:spTgt spid="10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0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2000"/>
                                        <p:tgtEl>
                                          <p:spTgt spid="23"/>
                                        </p:tgtEl>
                                      </p:cBhvr>
                                    </p:animEffect>
                                  </p:childTnLst>
                                </p:cTn>
                              </p:par>
                              <p:par>
                                <p:cTn id="70" presetID="10" presetClass="entr" presetSubtype="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2000"/>
                                        <p:tgtEl>
                                          <p:spTgt spid="35"/>
                                        </p:tgtEl>
                                      </p:cBhvr>
                                    </p:animEffect>
                                  </p:childTnLst>
                                </p:cTn>
                              </p:par>
                              <p:par>
                                <p:cTn id="73" presetID="10" presetClass="entr" presetSubtype="0" fill="hold"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2000"/>
                                        <p:tgtEl>
                                          <p:spTgt spid="26"/>
                                        </p:tgtEl>
                                      </p:cBhvr>
                                    </p:animEffect>
                                  </p:childTnLst>
                                </p:cTn>
                              </p:par>
                            </p:childTnLst>
                          </p:cTn>
                        </p:par>
                        <p:par>
                          <p:cTn id="76" fill="hold">
                            <p:stCondLst>
                              <p:cond delay="2000"/>
                            </p:stCondLst>
                            <p:childTnLst>
                              <p:par>
                                <p:cTn id="77" presetID="2" presetClass="entr" presetSubtype="4"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2000" fill="hold"/>
                                        <p:tgtEl>
                                          <p:spTgt spid="10"/>
                                        </p:tgtEl>
                                        <p:attrNameLst>
                                          <p:attrName>ppt_x</p:attrName>
                                        </p:attrNameLst>
                                      </p:cBhvr>
                                      <p:tavLst>
                                        <p:tav tm="0">
                                          <p:val>
                                            <p:strVal val="#ppt_x"/>
                                          </p:val>
                                        </p:tav>
                                        <p:tav tm="100000">
                                          <p:val>
                                            <p:strVal val="#ppt_x"/>
                                          </p:val>
                                        </p:tav>
                                      </p:tavLst>
                                    </p:anim>
                                    <p:anim calcmode="lin" valueType="num">
                                      <p:cBhvr additive="base">
                                        <p:cTn id="8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8" grpId="0" animBg="1"/>
      <p:bldP spid="12" grpId="0"/>
      <p:bldP spid="13" grpId="0"/>
      <p:bldP spid="14" grpId="0"/>
      <p:bldP spid="17" grpId="0"/>
      <p:bldP spid="18" grpId="0"/>
      <p:bldP spid="19" grpId="0"/>
      <p:bldP spid="20" grpId="0"/>
      <p:bldP spid="21" grpId="0"/>
      <p:bldP spid="23" grpId="0"/>
      <p:bldP spid="24"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 TextBox"/>
          <p:cNvSpPr txBox="1">
            <a:spLocks/>
          </p:cNvSpPr>
          <p:nvPr/>
        </p:nvSpPr>
        <p:spPr>
          <a:xfrm>
            <a:off x="142844" y="108001"/>
            <a:ext cx="5004000" cy="2492990"/>
          </a:xfrm>
          <a:prstGeom prst="rect">
            <a:avLst/>
          </a:prstGeom>
          <a:solidFill>
            <a:srgbClr val="FFFF00"/>
          </a:solidFill>
        </p:spPr>
        <p:txBody>
          <a:bodyPr wrap="square" rtlCol="0">
            <a:spAutoFit/>
          </a:bodyPr>
          <a:lstStyle/>
          <a:p>
            <a:pPr algn="just"/>
            <a:r>
              <a:rPr lang="el-GR" sz="1400" b="1" dirty="0" smtClean="0"/>
              <a:t>Ένας</a:t>
            </a:r>
            <a:r>
              <a:rPr lang="el-GR" sz="1400" dirty="0" smtClean="0"/>
              <a:t> </a:t>
            </a:r>
            <a:r>
              <a:rPr lang="el-GR" sz="1400" b="1" dirty="0" smtClean="0"/>
              <a:t>σύγχρονος ευθύγραμμος κινητήρας</a:t>
            </a:r>
            <a:r>
              <a:rPr lang="el-GR" sz="1400" dirty="0" smtClean="0"/>
              <a:t> χρησιμοποιείται στο σύστημα για προώθηση και για πέδηση. Η λειτουργία αυτού του συστήματος προώθησης στηρίζεται στην αρχή λειτουργίας</a:t>
            </a:r>
            <a:r>
              <a:rPr lang="en-US" sz="1400" dirty="0" smtClean="0"/>
              <a:t> </a:t>
            </a:r>
            <a:r>
              <a:rPr lang="el-GR" sz="1400" dirty="0" smtClean="0"/>
              <a:t>ενός ηλεκτροκινητήρα, ο οποίος, υποτιθέμενα, έχει αναπτυχτεί και προσαρμοστεί διαμήκως και των 2 καναλιών καθοδήγησης. Όμως αντί για ένα περιστρεφόμενο μαγνητικό πεδίο, παράγεται ένα κατευθυνόμενο ηλεκτρομαγνητικό πεδίο. Οι μαγνήτες υποστήριξης λειτουργούν σαν το περιστροφικό τμήμα της μηχανής (τμήμα διέγερσης). Σε αντίθεση με τα συμβατικά τρένα, το πρωτεύων τμήμα προώθησης, δηλαδή ο κινητήρας, είναι εγκατεστημένο στο κανάλι καθοδήγησης και όχι πάνω στο όχημα.</a:t>
            </a:r>
            <a:endParaRPr lang="el-GR" sz="1400" dirty="0"/>
          </a:p>
        </p:txBody>
      </p:sp>
      <p:sp>
        <p:nvSpPr>
          <p:cNvPr id="6" name="5 - TextBox"/>
          <p:cNvSpPr txBox="1"/>
          <p:nvPr/>
        </p:nvSpPr>
        <p:spPr>
          <a:xfrm>
            <a:off x="3643305" y="2714620"/>
            <a:ext cx="5357851" cy="1846660"/>
          </a:xfrm>
          <a:prstGeom prst="rect">
            <a:avLst/>
          </a:prstGeom>
          <a:solidFill>
            <a:schemeClr val="accent2">
              <a:lumMod val="40000"/>
              <a:lumOff val="60000"/>
            </a:schemeClr>
          </a:solidFill>
        </p:spPr>
        <p:txBody>
          <a:bodyPr wrap="square" rIns="72000" rtlCol="0">
            <a:spAutoFit/>
          </a:bodyPr>
          <a:lstStyle/>
          <a:p>
            <a:pPr algn="just"/>
            <a:r>
              <a:rPr lang="el-GR" sz="1400" b="1" dirty="0" smtClean="0"/>
              <a:t>Τροφοδοτώντας</a:t>
            </a:r>
            <a:r>
              <a:rPr lang="el-GR" sz="1400" dirty="0" smtClean="0"/>
              <a:t> </a:t>
            </a:r>
            <a:r>
              <a:rPr lang="el-GR" sz="1400" b="1" dirty="0" smtClean="0"/>
              <a:t>τον κινητήρα </a:t>
            </a:r>
            <a:r>
              <a:rPr lang="el-GR" sz="1400" dirty="0" smtClean="0"/>
              <a:t>με εναλλασσόμενο ρεύμα, παράγεται ένα κατευθυνόμενο ηλεκτρομαγνητικό πεδίο το οποίο θέτει το όχημα σε κίνηση, αναπτύσσοντας μια ελκτική δύναμη από τους μαγνήτες υποστήριξης που ενεργούν ωσάν διεγέρτες. Η ταχύτητα του οχήματος ρυθμίζεται μεταβάλλοντας την συχνότητα του εναλλασσόμενου ρεύματος που εφαρμόζεται. Αντιστρέφοντας τη φορά του κατευθυνόμενου ηλεκτρομαγνητικού πεδίου, ο κινητήρας γίνεται  γεννήτρια και έτσι επιβραδύνει το όχημα χωρίς καμία επαφή.</a:t>
            </a:r>
            <a:endParaRPr lang="el-GR" sz="1400" dirty="0"/>
          </a:p>
        </p:txBody>
      </p:sp>
      <p:pic>
        <p:nvPicPr>
          <p:cNvPr id="3" name="Picture 6"/>
          <p:cNvPicPr>
            <a:picLocks noChangeAspect="1" noChangeArrowheads="1"/>
          </p:cNvPicPr>
          <p:nvPr/>
        </p:nvPicPr>
        <p:blipFill>
          <a:blip r:embed="rId2" cstate="print"/>
          <a:srcRect l="2454"/>
          <a:stretch>
            <a:fillRect/>
          </a:stretch>
        </p:blipFill>
        <p:spPr bwMode="auto">
          <a:xfrm>
            <a:off x="87670" y="2643183"/>
            <a:ext cx="3484199" cy="2286016"/>
          </a:xfrm>
          <a:prstGeom prst="rect">
            <a:avLst/>
          </a:prstGeom>
          <a:ln>
            <a:noFill/>
          </a:ln>
          <a:effectLst>
            <a:glow rad="101600">
              <a:schemeClr val="accent2">
                <a:satMod val="175000"/>
                <a:alpha val="40000"/>
              </a:schemeClr>
            </a:glow>
            <a:outerShdw blurRad="292100" dist="139700" dir="2700000" algn="tl" rotWithShape="0">
              <a:srgbClr val="333333">
                <a:alpha val="65000"/>
              </a:srgbClr>
            </a:outerShdw>
          </a:effectLst>
        </p:spPr>
      </p:pic>
      <p:sp>
        <p:nvSpPr>
          <p:cNvPr id="7" name="6 - TextBox"/>
          <p:cNvSpPr txBox="1"/>
          <p:nvPr/>
        </p:nvSpPr>
        <p:spPr>
          <a:xfrm>
            <a:off x="142845" y="4643447"/>
            <a:ext cx="5000660" cy="2250616"/>
          </a:xfrm>
          <a:prstGeom prst="rect">
            <a:avLst/>
          </a:prstGeom>
          <a:solidFill>
            <a:srgbClr val="11FF7D"/>
          </a:solidFill>
        </p:spPr>
        <p:txBody>
          <a:bodyPr wrap="square" rtlCol="0">
            <a:spAutoFit/>
          </a:bodyPr>
          <a:lstStyle/>
          <a:p>
            <a:pPr algn="just"/>
            <a:r>
              <a:rPr lang="el-GR" sz="1350" b="1" dirty="0" smtClean="0"/>
              <a:t>Χωρίζοντας το κανάλι καθοδήγησης σε επιμέρους τμήματα</a:t>
            </a:r>
            <a:r>
              <a:rPr lang="el-GR" sz="1350" dirty="0" smtClean="0"/>
              <a:t>, ο γραμμικός αυτός κινητήρας  παρέχει ενέργεια μόνο στο τμήμα, πάνω στο οποίο βρίσκεται το όχημα εκείνη τη στιγμή. Η ενέργεια αυτή εξαρτάται από τις εκάστοτε ανάγκες προώθησης του οχήματος. Ολόκληρο το σύστημα υποστήριξης και καθοδήγησης τροφοδοτείται από γεννήτριες που είναι μόνιμα εγκατεστημένες μέσα στους μαγνήτες υποστήριξης. Επίσης αυτές οι γεννήτριες φορτίζουν, κατά τη διάρκεια του ταξιδιού, κάποιες προεγκατεστημένες στο όχημα μπαταρίες, που παρέχουν, σε περίπτωση διακοπής παροχής ισχύος, την απαιτουμένη ενέργεια στο σύστημα.</a:t>
            </a:r>
            <a:endParaRPr lang="el-GR" sz="1350" dirty="0"/>
          </a:p>
        </p:txBody>
      </p:sp>
      <p:sp>
        <p:nvSpPr>
          <p:cNvPr id="8" name="7 - TextBox"/>
          <p:cNvSpPr txBox="1"/>
          <p:nvPr/>
        </p:nvSpPr>
        <p:spPr>
          <a:xfrm>
            <a:off x="1571605" y="3357563"/>
            <a:ext cx="2071703" cy="307777"/>
          </a:xfrm>
          <a:prstGeom prst="rect">
            <a:avLst/>
          </a:prstGeom>
          <a:noFill/>
        </p:spPr>
        <p:txBody>
          <a:bodyPr wrap="square" rtlCol="0">
            <a:spAutoFit/>
          </a:bodyPr>
          <a:lstStyle/>
          <a:p>
            <a:r>
              <a:rPr lang="el-GR" sz="1400" b="1" dirty="0" smtClean="0"/>
              <a:t>     Κατευθυνόμενο Πεδίο</a:t>
            </a:r>
            <a:endParaRPr lang="el-GR" sz="1400" b="1" dirty="0"/>
          </a:p>
        </p:txBody>
      </p:sp>
      <p:pic>
        <p:nvPicPr>
          <p:cNvPr id="2" name="Picture 5"/>
          <p:cNvPicPr>
            <a:picLocks noChangeAspect="1" noChangeArrowheads="1"/>
          </p:cNvPicPr>
          <p:nvPr/>
        </p:nvPicPr>
        <p:blipFill>
          <a:blip r:embed="rId3" cstate="print"/>
          <a:srcRect/>
          <a:stretch>
            <a:fillRect/>
          </a:stretch>
        </p:blipFill>
        <p:spPr bwMode="auto">
          <a:xfrm>
            <a:off x="5214943" y="96095"/>
            <a:ext cx="3786215" cy="2547088"/>
          </a:xfrm>
          <a:prstGeom prst="rect">
            <a:avLst/>
          </a:prstGeom>
          <a:ln>
            <a:noFill/>
          </a:ln>
          <a:effectLst>
            <a:glow rad="101600">
              <a:srgbClr val="FFFF00">
                <a:alpha val="60000"/>
              </a:srgbClr>
            </a:glow>
            <a:outerShdw blurRad="292100" dist="139700" dir="2700000" algn="tl" rotWithShape="0">
              <a:srgbClr val="333333">
                <a:alpha val="65000"/>
              </a:srgbClr>
            </a:outerShdw>
          </a:effectLst>
        </p:spPr>
      </p:pic>
      <p:pic>
        <p:nvPicPr>
          <p:cNvPr id="4" name="Picture 7"/>
          <p:cNvPicPr>
            <a:picLocks noChangeAspect="1" noChangeArrowheads="1"/>
          </p:cNvPicPr>
          <p:nvPr/>
        </p:nvPicPr>
        <p:blipFill>
          <a:blip r:embed="rId4" cstate="print"/>
          <a:srcRect b="2643"/>
          <a:stretch>
            <a:fillRect/>
          </a:stretch>
        </p:blipFill>
        <p:spPr bwMode="auto">
          <a:xfrm>
            <a:off x="5214942" y="4586277"/>
            <a:ext cx="3786215" cy="2211682"/>
          </a:xfrm>
          <a:prstGeom prst="rect">
            <a:avLst/>
          </a:prstGeom>
          <a:ln>
            <a:noFill/>
          </a:ln>
          <a:effectLst>
            <a:glow rad="101600">
              <a:srgbClr val="11FF7D">
                <a:alpha val="60000"/>
              </a:srgbClr>
            </a:glow>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0-#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000" fill="hold"/>
                                        <p:tgtEl>
                                          <p:spTgt spid="7"/>
                                        </p:tgtEl>
                                        <p:attrNameLst>
                                          <p:attrName>ppt_x</p:attrName>
                                        </p:attrNameLst>
                                      </p:cBhvr>
                                      <p:tavLst>
                                        <p:tav tm="0">
                                          <p:val>
                                            <p:strVal val="1+#ppt_w/2"/>
                                          </p:val>
                                        </p:tav>
                                        <p:tav tm="100000">
                                          <p:val>
                                            <p:strVal val="#ppt_x"/>
                                          </p:val>
                                        </p:tav>
                                      </p:tavLst>
                                    </p:anim>
                                    <p:anim calcmode="lin" valueType="num">
                                      <p:cBhvr additive="base">
                                        <p:cTn id="3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5" name="Magnetic Levitation Train Intro.mpg">
            <a:hlinkClick r:id="" action="ppaction://media"/>
          </p:cNvPr>
          <p:cNvPicPr>
            <a:picLocks noGrp="1" noRot="1" noChangeAspect="1"/>
          </p:cNvPicPr>
          <p:nvPr>
            <p:ph idx="1"/>
            <a:videoFile r:link="rId1"/>
          </p:nvPr>
        </p:nvPicPr>
        <p:blipFill>
          <a:blip r:embed="rId4" cstate="print"/>
          <a:stretch>
            <a:fillRect/>
          </a:stretch>
        </p:blipFill>
        <p:spPr>
          <a:xfrm>
            <a:off x="899592" y="764704"/>
            <a:ext cx="7416824" cy="5472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 TextBox"/>
          <p:cNvSpPr txBox="1"/>
          <p:nvPr/>
        </p:nvSpPr>
        <p:spPr>
          <a:xfrm>
            <a:off x="6215074" y="2214554"/>
            <a:ext cx="3214679" cy="923330"/>
          </a:xfrm>
          <a:prstGeom prst="rect">
            <a:avLst/>
          </a:prstGeom>
          <a:noFill/>
        </p:spPr>
        <p:txBody>
          <a:bodyPr wrap="square" rtlCol="0">
            <a:spAutoFit/>
          </a:bodyPr>
          <a:lstStyle/>
          <a:p>
            <a:r>
              <a:rPr lang="en-US" sz="5400" dirty="0" smtClean="0">
                <a:solidFill>
                  <a:srgbClr val="C00000"/>
                </a:solidFill>
                <a:latin typeface="Mistral" pitchFamily="66" charset="0"/>
              </a:rPr>
              <a:t>Ŧ</a:t>
            </a:r>
            <a:r>
              <a:rPr lang="az-Cyrl-AZ" sz="5400" dirty="0" smtClean="0">
                <a:solidFill>
                  <a:srgbClr val="C00000"/>
                </a:solidFill>
                <a:latin typeface="Mistral" pitchFamily="66" charset="0"/>
              </a:rPr>
              <a:t> Э </a:t>
            </a:r>
            <a:r>
              <a:rPr lang="el-GR" sz="5400" dirty="0" smtClean="0">
                <a:solidFill>
                  <a:srgbClr val="C00000"/>
                </a:solidFill>
                <a:latin typeface="Mistral" pitchFamily="66" charset="0"/>
              </a:rPr>
              <a:t>Λ </a:t>
            </a:r>
            <a:r>
              <a:rPr lang="vi-VN" sz="5400" dirty="0" smtClean="0">
                <a:solidFill>
                  <a:srgbClr val="C00000"/>
                </a:solidFill>
                <a:latin typeface="Arno Pro Light Display" pitchFamily="18" charset="0"/>
              </a:rPr>
              <a:t>Ǿ</a:t>
            </a:r>
            <a:r>
              <a:rPr lang="en-US" sz="5400" dirty="0" smtClean="0">
                <a:solidFill>
                  <a:srgbClr val="C00000"/>
                </a:solidFill>
                <a:latin typeface="Mistral" pitchFamily="66" charset="0"/>
              </a:rPr>
              <a:t> Ś</a:t>
            </a:r>
            <a:endParaRPr lang="el-GR" sz="5400" dirty="0" smtClean="0">
              <a:solidFill>
                <a:srgbClr val="C00000"/>
              </a:solidFill>
              <a:latin typeface="Mistral" pitchFamily="66" charset="0"/>
            </a:endParaRPr>
          </a:p>
        </p:txBody>
      </p:sp>
    </p:spTree>
  </p:cSld>
  <p:clrMapOvr>
    <a:masterClrMapping/>
  </p:clrMapOvr>
  <p:transition spd="slow" advClick="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224136"/>
          </a:xfrm>
          <a:solidFill>
            <a:srgbClr val="000000">
              <a:alpha val="50196"/>
            </a:srgbClr>
          </a:solidFill>
          <a:ln>
            <a:noFill/>
          </a:ln>
        </p:spPr>
        <p:style>
          <a:lnRef idx="2">
            <a:schemeClr val="accent1"/>
          </a:lnRef>
          <a:fillRef idx="1">
            <a:schemeClr val="lt1"/>
          </a:fillRef>
          <a:effectRef idx="0">
            <a:schemeClr val="accent1"/>
          </a:effectRef>
          <a:fontRef idx="minor">
            <a:schemeClr val="dk1"/>
          </a:fontRef>
        </p:style>
        <p:txBody>
          <a:bodyPr>
            <a:noAutofit/>
          </a:bodyPr>
          <a:lstStyle/>
          <a:p>
            <a:r>
              <a:rPr lang="el-GR" sz="5400" dirty="0" smtClean="0">
                <a:solidFill>
                  <a:srgbClr val="FF0000"/>
                </a:solidFill>
                <a:effectLst>
                  <a:outerShdw blurRad="38100" dist="38100" dir="2700000" algn="tl">
                    <a:srgbClr val="000000">
                      <a:alpha val="43137"/>
                    </a:srgbClr>
                  </a:outerShdw>
                </a:effectLst>
                <a:latin typeface="+mj-lt"/>
              </a:rPr>
              <a:t>      ΒΙΒΛΙΟΓΡΑΦΙΑ &amp; ΠΗΓΕΣ</a:t>
            </a:r>
            <a:endParaRPr lang="el-GR" sz="5400" dirty="0">
              <a:solidFill>
                <a:srgbClr val="FF0000"/>
              </a:solidFill>
              <a:effectLst>
                <a:outerShdw blurRad="38100" dist="38100" dir="2700000" algn="tl">
                  <a:srgbClr val="000000">
                    <a:alpha val="43137"/>
                  </a:srgbClr>
                </a:outerShdw>
              </a:effectLst>
              <a:latin typeface="+mj-lt"/>
            </a:endParaRPr>
          </a:p>
        </p:txBody>
      </p:sp>
      <p:sp>
        <p:nvSpPr>
          <p:cNvPr id="4" name="Rectangle 3"/>
          <p:cNvSpPr/>
          <p:nvPr/>
        </p:nvSpPr>
        <p:spPr>
          <a:xfrm>
            <a:off x="7020272" y="6669360"/>
            <a:ext cx="2123728" cy="18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358008" y="2138373"/>
            <a:ext cx="6785992" cy="3693319"/>
          </a:xfrm>
          <a:prstGeom prst="rect">
            <a:avLst/>
          </a:prstGeom>
          <a:solidFill>
            <a:srgbClr val="000000">
              <a:alpha val="74902"/>
            </a:srgbClr>
          </a:solidFill>
          <a:ln>
            <a:noFill/>
          </a:ln>
        </p:spPr>
        <p:txBody>
          <a:bodyPr wrap="square" rtlCol="0" anchor="t">
            <a:spAutoFit/>
          </a:bodyPr>
          <a:lstStyle/>
          <a:p>
            <a:pPr>
              <a:buFont typeface="Wingdings" pitchFamily="2" charset="2"/>
              <a:buChar char="§"/>
            </a:pPr>
            <a:endParaRPr lang="en-US" dirty="0" smtClean="0">
              <a:solidFill>
                <a:srgbClr val="FF0000"/>
              </a:solidFill>
              <a:hlinkClick r:id="rId4"/>
            </a:endParaRPr>
          </a:p>
          <a:p>
            <a:pPr>
              <a:buFont typeface="Wingdings" pitchFamily="2" charset="2"/>
              <a:buChar char="§"/>
            </a:pPr>
            <a:r>
              <a:rPr lang="el-GR" dirty="0" smtClean="0">
                <a:solidFill>
                  <a:srgbClr val="FF0000"/>
                </a:solidFill>
                <a:hlinkClick r:id="rId4"/>
              </a:rPr>
              <a:t>Σ. Κόκκου, «Δομικές  ιδιότητες υλικών, Τεύχος Α», Πανεπιστημιακό τυπογραφείο 2003-2004.</a:t>
            </a:r>
          </a:p>
          <a:p>
            <a:pPr>
              <a:buFont typeface="Wingdings" pitchFamily="2" charset="2"/>
              <a:buChar char="§"/>
            </a:pPr>
            <a:endParaRPr lang="el-GR" dirty="0" smtClean="0">
              <a:solidFill>
                <a:srgbClr val="FF0000"/>
              </a:solidFill>
              <a:hlinkClick r:id="rId4"/>
            </a:endParaRPr>
          </a:p>
          <a:p>
            <a:pPr>
              <a:buFont typeface="Arial" pitchFamily="34" charset="0"/>
              <a:buChar char="•"/>
            </a:pPr>
            <a:endParaRPr lang="el-GR" dirty="0" smtClean="0">
              <a:solidFill>
                <a:srgbClr val="FF0000"/>
              </a:solidFill>
              <a:hlinkClick r:id="rId4"/>
            </a:endParaRPr>
          </a:p>
          <a:p>
            <a:pPr>
              <a:buFont typeface="Arial" pitchFamily="34" charset="0"/>
              <a:buChar char="•"/>
            </a:pPr>
            <a:r>
              <a:rPr lang="en-US" dirty="0" smtClean="0">
                <a:solidFill>
                  <a:srgbClr val="FF0000"/>
                </a:solidFill>
                <a:hlinkClick r:id="rId4"/>
              </a:rPr>
              <a:t>http://www.superconductors.org</a:t>
            </a:r>
            <a:endParaRPr lang="en-US" dirty="0" smtClean="0">
              <a:solidFill>
                <a:srgbClr val="FF0000"/>
              </a:solidFill>
            </a:endParaRPr>
          </a:p>
          <a:p>
            <a:pPr>
              <a:buFont typeface="Arial" pitchFamily="34" charset="0"/>
              <a:buChar char="•"/>
            </a:pPr>
            <a:r>
              <a:rPr lang="en-US" dirty="0" smtClean="0">
                <a:solidFill>
                  <a:srgbClr val="FF0000"/>
                </a:solidFill>
                <a:hlinkClick r:id="rId5"/>
              </a:rPr>
              <a:t>http://nobelprize.orghttp://en.wikipedia.org</a:t>
            </a:r>
            <a:endParaRPr lang="el-GR" dirty="0" smtClean="0">
              <a:solidFill>
                <a:srgbClr val="FF0000"/>
              </a:solidFill>
            </a:endParaRPr>
          </a:p>
          <a:p>
            <a:pPr>
              <a:buFont typeface="Arial" pitchFamily="34" charset="0"/>
              <a:buChar char="•"/>
            </a:pPr>
            <a:r>
              <a:rPr lang="en-US" dirty="0" smtClean="0">
                <a:solidFill>
                  <a:srgbClr val="FF0000"/>
                </a:solidFill>
                <a:hlinkClick r:id="rId6"/>
              </a:rPr>
              <a:t>http://www.transrapid.de/cgi-tdb/en/basics.prg</a:t>
            </a:r>
            <a:endParaRPr lang="el-GR" dirty="0" smtClean="0">
              <a:solidFill>
                <a:srgbClr val="FF0000"/>
              </a:solidFill>
            </a:endParaRPr>
          </a:p>
          <a:p>
            <a:pPr>
              <a:buFont typeface="Arial" pitchFamily="34" charset="0"/>
              <a:buChar char="•"/>
            </a:pPr>
            <a:r>
              <a:rPr lang="en-US" dirty="0" smtClean="0">
                <a:solidFill>
                  <a:srgbClr val="FF0000"/>
                </a:solidFill>
                <a:hlinkClick r:id="rId7"/>
              </a:rPr>
              <a:t>http://micro.magnet.fsu.edu/</a:t>
            </a:r>
            <a:endParaRPr lang="el-GR" dirty="0" smtClean="0">
              <a:solidFill>
                <a:srgbClr val="FF0000"/>
              </a:solidFill>
            </a:endParaRPr>
          </a:p>
          <a:p>
            <a:pPr>
              <a:buFont typeface="Arial" pitchFamily="34" charset="0"/>
              <a:buChar char="•"/>
            </a:pPr>
            <a:r>
              <a:rPr lang="en-US" dirty="0" smtClean="0">
                <a:solidFill>
                  <a:srgbClr val="FF0000"/>
                </a:solidFill>
                <a:hlinkClick r:id="rId8"/>
              </a:rPr>
              <a:t>http://www.physics.carleton.ca/</a:t>
            </a:r>
            <a:endParaRPr lang="el-GR" dirty="0" smtClean="0">
              <a:solidFill>
                <a:srgbClr val="FF0000"/>
              </a:solidFill>
            </a:endParaRPr>
          </a:p>
          <a:p>
            <a:pPr>
              <a:buFont typeface="Arial" pitchFamily="34" charset="0"/>
              <a:buChar char="•"/>
            </a:pPr>
            <a:r>
              <a:rPr lang="en-US" dirty="0" smtClean="0">
                <a:solidFill>
                  <a:srgbClr val="FF0000"/>
                </a:solidFill>
                <a:hlinkClick r:id="rId9"/>
              </a:rPr>
              <a:t>http://www.futurescience.com/</a:t>
            </a:r>
            <a:endParaRPr lang="el-GR" dirty="0" smtClean="0">
              <a:solidFill>
                <a:srgbClr val="FF0000"/>
              </a:solidFill>
            </a:endParaRPr>
          </a:p>
          <a:p>
            <a:pPr>
              <a:buFont typeface="Arial" pitchFamily="34" charset="0"/>
              <a:buChar char="•"/>
            </a:pPr>
            <a:r>
              <a:rPr lang="el-GR" dirty="0" smtClean="0">
                <a:solidFill>
                  <a:srgbClr val="FF0000"/>
                </a:solidFill>
                <a:hlinkClick r:id="rId10"/>
              </a:rPr>
              <a:t> </a:t>
            </a:r>
            <a:r>
              <a:rPr lang="en-US" dirty="0" smtClean="0">
                <a:hlinkClick r:id="rId11"/>
              </a:rPr>
              <a:t>www.slac.stanford.edu/slac/sass/talks/</a:t>
            </a:r>
            <a:endParaRPr lang="el-GR" dirty="0" smtClean="0"/>
          </a:p>
          <a:p>
            <a:pPr>
              <a:buFont typeface="Arial" pitchFamily="34" charset="0"/>
              <a:buChar char="•"/>
            </a:pPr>
            <a:endParaRPr lang="el-GR"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64000" flip="none" algn="tl"/>
        </a:blipFill>
        <a:effectLst/>
      </p:bgPr>
    </p:bg>
    <p:spTree>
      <p:nvGrpSpPr>
        <p:cNvPr id="1" name=""/>
        <p:cNvGrpSpPr/>
        <p:nvPr/>
      </p:nvGrpSpPr>
      <p:grpSpPr>
        <a:xfrm>
          <a:off x="0" y="0"/>
          <a:ext cx="0" cy="0"/>
          <a:chOff x="0" y="0"/>
          <a:chExt cx="0" cy="0"/>
        </a:xfrm>
      </p:grpSpPr>
      <p:sp>
        <p:nvSpPr>
          <p:cNvPr id="6" name="5 - Θέση κειμένου"/>
          <p:cNvSpPr>
            <a:spLocks noGrp="1"/>
          </p:cNvSpPr>
          <p:nvPr>
            <p:ph type="body" idx="1"/>
          </p:nvPr>
        </p:nvSpPr>
        <p:spPr>
          <a:xfrm>
            <a:off x="357159" y="2000240"/>
            <a:ext cx="4040188" cy="639762"/>
          </a:xfrm>
        </p:spPr>
        <p:txBody>
          <a:bodyPr anchor="ctr">
            <a:normAutofit fontScale="77500" lnSpcReduction="20000"/>
          </a:bodyPr>
          <a:lstStyle/>
          <a:p>
            <a:endParaRPr lang="el-GR" i="1" dirty="0" smtClean="0">
              <a:solidFill>
                <a:srgbClr val="FF0000"/>
              </a:solidFill>
            </a:endParaRPr>
          </a:p>
          <a:p>
            <a:pPr algn="ctr"/>
            <a:r>
              <a:rPr lang="el-GR" i="1" dirty="0" smtClean="0">
                <a:solidFill>
                  <a:srgbClr val="FF0000"/>
                </a:solidFill>
              </a:rPr>
              <a:t>Μηδενική ηλεκτρική αντίσταση</a:t>
            </a:r>
            <a:endParaRPr lang="el-GR" dirty="0">
              <a:solidFill>
                <a:srgbClr val="FF0000"/>
              </a:solidFill>
            </a:endParaRPr>
          </a:p>
        </p:txBody>
      </p:sp>
      <p:pic>
        <p:nvPicPr>
          <p:cNvPr id="12" name="11 - Θέση περιεχομένου" descr="Tc Curve2.JPG"/>
          <p:cNvPicPr>
            <a:picLocks noGrp="1" noChangeAspect="1"/>
          </p:cNvPicPr>
          <p:nvPr>
            <p:ph sz="half" idx="2"/>
          </p:nvPr>
        </p:nvPicPr>
        <p:blipFill>
          <a:blip r:embed="rId3" cstate="print"/>
          <a:stretch>
            <a:fillRect/>
          </a:stretch>
        </p:blipFill>
        <p:spPr>
          <a:xfrm>
            <a:off x="214283" y="2714620"/>
            <a:ext cx="4325968" cy="3643338"/>
          </a:xfrm>
          <a:prstGeom prst="rect">
            <a:avLst/>
          </a:prstGeom>
          <a:ln>
            <a:noFill/>
          </a:ln>
          <a:effectLst>
            <a:softEdge rad="112500"/>
          </a:effectLst>
        </p:spPr>
      </p:pic>
      <p:sp>
        <p:nvSpPr>
          <p:cNvPr id="8" name="7 - Θέση κειμένου"/>
          <p:cNvSpPr>
            <a:spLocks noGrp="1"/>
          </p:cNvSpPr>
          <p:nvPr>
            <p:ph type="body" sz="quarter" idx="3"/>
          </p:nvPr>
        </p:nvSpPr>
        <p:spPr>
          <a:xfrm>
            <a:off x="4786315" y="2000240"/>
            <a:ext cx="4041775" cy="639762"/>
          </a:xfrm>
        </p:spPr>
        <p:txBody>
          <a:bodyPr>
            <a:normAutofit fontScale="92500" lnSpcReduction="20000"/>
          </a:bodyPr>
          <a:lstStyle/>
          <a:p>
            <a:pPr algn="ctr"/>
            <a:r>
              <a:rPr lang="el-GR" i="1" dirty="0" smtClean="0">
                <a:solidFill>
                  <a:srgbClr val="FF0000"/>
                </a:solidFill>
              </a:rPr>
              <a:t>Τέλειο διαμαγνητισμό (φαινόμενο </a:t>
            </a:r>
            <a:r>
              <a:rPr lang="en-US" i="1" dirty="0" smtClean="0">
                <a:solidFill>
                  <a:srgbClr val="FF0000"/>
                </a:solidFill>
              </a:rPr>
              <a:t>Meissner)</a:t>
            </a:r>
            <a:endParaRPr lang="el-GR" dirty="0">
              <a:solidFill>
                <a:srgbClr val="FF0000"/>
              </a:solidFill>
            </a:endParaRPr>
          </a:p>
        </p:txBody>
      </p:sp>
      <p:pic>
        <p:nvPicPr>
          <p:cNvPr id="16" name="15 - Θέση περιεχομένου" descr="Meissner effect.JPG"/>
          <p:cNvPicPr>
            <a:picLocks noGrp="1" noChangeAspect="1"/>
          </p:cNvPicPr>
          <p:nvPr>
            <p:ph sz="quarter" idx="4"/>
          </p:nvPr>
        </p:nvPicPr>
        <p:blipFill>
          <a:blip r:embed="rId4" cstate="print"/>
          <a:stretch>
            <a:fillRect/>
          </a:stretch>
        </p:blipFill>
        <p:spPr>
          <a:xfrm>
            <a:off x="4643439" y="2714620"/>
            <a:ext cx="4286280" cy="364333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par>
                                <p:cTn id="9" presetID="5" presetClass="entr" presetSubtype="1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 calcmode="lin" valueType="num">
                                      <p:cBhvr additive="base">
                                        <p:cTn id="16"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8">
                                            <p:txEl>
                                              <p:pRg st="0" end="0"/>
                                            </p:txEl>
                                          </p:spTgt>
                                        </p:tgtEl>
                                        <p:attrNameLst>
                                          <p:attrName>ppt_y</p:attrName>
                                        </p:attrNameLst>
                                      </p:cBhvr>
                                      <p:tavLst>
                                        <p:tav tm="0">
                                          <p:val>
                                            <p:strVal val="#ppt_y"/>
                                          </p:val>
                                        </p:tav>
                                        <p:tav tm="100000">
                                          <p:val>
                                            <p:strVal val="#ppt_y"/>
                                          </p:val>
                                        </p:tav>
                                      </p:tavLst>
                                    </p:anim>
                                  </p:childTnLst>
                                </p:cTn>
                              </p:par>
                              <p:par>
                                <p:cTn id="18" presetID="5"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6" name="25 - TextBox"/>
          <p:cNvSpPr txBox="1"/>
          <p:nvPr/>
        </p:nvSpPr>
        <p:spPr>
          <a:xfrm>
            <a:off x="2857489" y="928670"/>
            <a:ext cx="1285884" cy="5232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l-G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4" name="33 - TextBox"/>
          <p:cNvSpPr txBox="1"/>
          <p:nvPr/>
        </p:nvSpPr>
        <p:spPr>
          <a:xfrm>
            <a:off x="3786183" y="1194374"/>
            <a:ext cx="128588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24 - Σύννεφο"/>
          <p:cNvSpPr/>
          <p:nvPr/>
        </p:nvSpPr>
        <p:spPr>
          <a:xfrm>
            <a:off x="4857753" y="1785927"/>
            <a:ext cx="1571636" cy="1142984"/>
          </a:xfrm>
          <a:prstGeom prst="cloud">
            <a:avLst/>
          </a:prstGeom>
          <a:solidFill>
            <a:schemeClr val="bg1">
              <a:alpha val="0"/>
            </a:schemeClr>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24" name="23 - Σύννεφο"/>
          <p:cNvSpPr/>
          <p:nvPr/>
        </p:nvSpPr>
        <p:spPr>
          <a:xfrm>
            <a:off x="4000496" y="1142985"/>
            <a:ext cx="785819" cy="714356"/>
          </a:xfrm>
          <a:prstGeom prst="cloud">
            <a:avLst/>
          </a:prstGeom>
          <a:solidFill>
            <a:schemeClr val="bg1">
              <a:alpha val="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19" name="18 - TextBox"/>
          <p:cNvSpPr txBox="1"/>
          <p:nvPr/>
        </p:nvSpPr>
        <p:spPr>
          <a:xfrm>
            <a:off x="4429125" y="2643182"/>
            <a:ext cx="4357719" cy="1200329"/>
          </a:xfrm>
          <a:prstGeom prst="rect">
            <a:avLst/>
          </a:prstGeom>
          <a:noFill/>
        </p:spPr>
        <p:txBody>
          <a:bodyPr wrap="square" rtlCol="0">
            <a:spAutoFit/>
          </a:bodyPr>
          <a:lstStyle/>
          <a:p>
            <a:pPr algn="ctr"/>
            <a:r>
              <a:rPr lang="el-GR" sz="3600" b="1" dirty="0" smtClean="0">
                <a:solidFill>
                  <a:srgbClr val="FF0000"/>
                </a:solidFill>
                <a:effectLst>
                  <a:outerShdw blurRad="38100" dist="38100" dir="2700000" algn="tl">
                    <a:srgbClr val="000000">
                      <a:alpha val="43137"/>
                    </a:srgbClr>
                  </a:outerShdw>
                </a:effectLst>
              </a:rPr>
              <a:t>Πως ανακαλύφθηκαν όμως οι υπεραγωγοί;</a:t>
            </a:r>
            <a:endParaRPr lang="el-GR" sz="3600" dirty="0">
              <a:solidFill>
                <a:srgbClr val="FF0000"/>
              </a:solidFill>
              <a:effectLst>
                <a:outerShdw blurRad="38100" dist="38100" dir="2700000" algn="tl">
                  <a:srgbClr val="000000">
                    <a:alpha val="43137"/>
                  </a:srgbClr>
                </a:outerShdw>
              </a:effectLst>
            </a:endParaRPr>
          </a:p>
        </p:txBody>
      </p:sp>
      <p:sp>
        <p:nvSpPr>
          <p:cNvPr id="27" name="26 - Σύννεφο"/>
          <p:cNvSpPr/>
          <p:nvPr/>
        </p:nvSpPr>
        <p:spPr>
          <a:xfrm>
            <a:off x="3214679" y="928671"/>
            <a:ext cx="571504" cy="500042"/>
          </a:xfrm>
          <a:prstGeom prst="cloud">
            <a:avLst/>
          </a:prstGeom>
          <a:solidFill>
            <a:schemeClr val="bg1">
              <a:alpha val="0"/>
            </a:schemeClr>
          </a:solidFill>
          <a:ln>
            <a:solidFill>
              <a:srgbClr val="00B0F0"/>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28" name="27 - Σύννεφο"/>
          <p:cNvSpPr/>
          <p:nvPr/>
        </p:nvSpPr>
        <p:spPr>
          <a:xfrm>
            <a:off x="2285985" y="1357299"/>
            <a:ext cx="428628" cy="357190"/>
          </a:xfrm>
          <a:prstGeom prst="cloud">
            <a:avLst/>
          </a:prstGeom>
          <a:solidFill>
            <a:schemeClr val="bg1">
              <a:alpha val="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l-GR" dirty="0"/>
          </a:p>
        </p:txBody>
      </p:sp>
      <p:sp>
        <p:nvSpPr>
          <p:cNvPr id="36" name="35 - TextBox"/>
          <p:cNvSpPr txBox="1"/>
          <p:nvPr/>
        </p:nvSpPr>
        <p:spPr>
          <a:xfrm>
            <a:off x="5010153" y="1795451"/>
            <a:ext cx="1285884" cy="1200329"/>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l-G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7" name="36 - TextBox"/>
          <p:cNvSpPr txBox="1"/>
          <p:nvPr/>
        </p:nvSpPr>
        <p:spPr>
          <a:xfrm>
            <a:off x="1857357" y="1357298"/>
            <a:ext cx="1285884" cy="40011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l-GR"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linds(horizontal)">
                                      <p:cBhvr>
                                        <p:cTn id="11" dur="500"/>
                                        <p:tgtEl>
                                          <p:spTgt spid="2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 calcmode="lin" valueType="num">
                                      <p:cBhvr>
                                        <p:cTn id="25" dur="500" fill="hold"/>
                                        <p:tgtEl>
                                          <p:spTgt spid="37"/>
                                        </p:tgtEl>
                                        <p:attrNameLst>
                                          <p:attrName>style.rotation</p:attrName>
                                        </p:attrNameLst>
                                      </p:cBhvr>
                                      <p:tavLst>
                                        <p:tav tm="0">
                                          <p:val>
                                            <p:fltVal val="360"/>
                                          </p:val>
                                        </p:tav>
                                        <p:tav tm="100000">
                                          <p:val>
                                            <p:fltVal val="0"/>
                                          </p:val>
                                        </p:tav>
                                      </p:tavLst>
                                    </p:anim>
                                    <p:animEffect transition="in" filter="fade">
                                      <p:cBhvr>
                                        <p:cTn id="26" dur="500"/>
                                        <p:tgtEl>
                                          <p:spTgt spid="37"/>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 calcmode="lin" valueType="num">
                                      <p:cBhvr>
                                        <p:cTn id="32" dur="500" fill="hold"/>
                                        <p:tgtEl>
                                          <p:spTgt spid="26"/>
                                        </p:tgtEl>
                                        <p:attrNameLst>
                                          <p:attrName>style.rotation</p:attrName>
                                        </p:attrNameLst>
                                      </p:cBhvr>
                                      <p:tavLst>
                                        <p:tav tm="0">
                                          <p:val>
                                            <p:fltVal val="360"/>
                                          </p:val>
                                        </p:tav>
                                        <p:tav tm="100000">
                                          <p:val>
                                            <p:fltVal val="0"/>
                                          </p:val>
                                        </p:tav>
                                      </p:tavLst>
                                    </p:anim>
                                    <p:animEffect transition="in" filter="fade">
                                      <p:cBhvr>
                                        <p:cTn id="33" dur="500"/>
                                        <p:tgtEl>
                                          <p:spTgt spid="26"/>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 calcmode="lin" valueType="num">
                                      <p:cBhvr>
                                        <p:cTn id="39" dur="500" fill="hold"/>
                                        <p:tgtEl>
                                          <p:spTgt spid="34"/>
                                        </p:tgtEl>
                                        <p:attrNameLst>
                                          <p:attrName>style.rotation</p:attrName>
                                        </p:attrNameLst>
                                      </p:cBhvr>
                                      <p:tavLst>
                                        <p:tav tm="0">
                                          <p:val>
                                            <p:fltVal val="360"/>
                                          </p:val>
                                        </p:tav>
                                        <p:tav tm="100000">
                                          <p:val>
                                            <p:fltVal val="0"/>
                                          </p:val>
                                        </p:tav>
                                      </p:tavLst>
                                    </p:anim>
                                    <p:animEffect transition="in" filter="fade">
                                      <p:cBhvr>
                                        <p:cTn id="40" dur="500"/>
                                        <p:tgtEl>
                                          <p:spTgt spid="34"/>
                                        </p:tgtEl>
                                      </p:cBhvr>
                                    </p:animEffect>
                                  </p:childTnLst>
                                </p:cTn>
                              </p:par>
                            </p:childTnLst>
                          </p:cTn>
                        </p:par>
                        <p:par>
                          <p:cTn id="41" fill="hold">
                            <p:stCondLst>
                              <p:cond delay="3500"/>
                            </p:stCondLst>
                            <p:childTnLst>
                              <p:par>
                                <p:cTn id="42" presetID="49" presetClass="entr" presetSubtype="0" decel="10000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 calcmode="lin" valueType="num">
                                      <p:cBhvr>
                                        <p:cTn id="44" dur="500" fill="hold"/>
                                        <p:tgtEl>
                                          <p:spTgt spid="36"/>
                                        </p:tgtEl>
                                        <p:attrNameLst>
                                          <p:attrName>ppt_w</p:attrName>
                                        </p:attrNameLst>
                                      </p:cBhvr>
                                      <p:tavLst>
                                        <p:tav tm="0">
                                          <p:val>
                                            <p:fltVal val="0"/>
                                          </p:val>
                                        </p:tav>
                                        <p:tav tm="100000">
                                          <p:val>
                                            <p:strVal val="#ppt_w"/>
                                          </p:val>
                                        </p:tav>
                                      </p:tavLst>
                                    </p:anim>
                                    <p:anim calcmode="lin" valueType="num">
                                      <p:cBhvr>
                                        <p:cTn id="45" dur="500" fill="hold"/>
                                        <p:tgtEl>
                                          <p:spTgt spid="36"/>
                                        </p:tgtEl>
                                        <p:attrNameLst>
                                          <p:attrName>ppt_h</p:attrName>
                                        </p:attrNameLst>
                                      </p:cBhvr>
                                      <p:tavLst>
                                        <p:tav tm="0">
                                          <p:val>
                                            <p:fltVal val="0"/>
                                          </p:val>
                                        </p:tav>
                                        <p:tav tm="100000">
                                          <p:val>
                                            <p:strVal val="#ppt_h"/>
                                          </p:val>
                                        </p:tav>
                                      </p:tavLst>
                                    </p:anim>
                                    <p:anim calcmode="lin" valueType="num">
                                      <p:cBhvr>
                                        <p:cTn id="46" dur="500" fill="hold"/>
                                        <p:tgtEl>
                                          <p:spTgt spid="36"/>
                                        </p:tgtEl>
                                        <p:attrNameLst>
                                          <p:attrName>style.rotation</p:attrName>
                                        </p:attrNameLst>
                                      </p:cBhvr>
                                      <p:tavLst>
                                        <p:tav tm="0">
                                          <p:val>
                                            <p:fltVal val="360"/>
                                          </p:val>
                                        </p:tav>
                                        <p:tav tm="100000">
                                          <p:val>
                                            <p:fltVal val="0"/>
                                          </p:val>
                                        </p:tav>
                                      </p:tavLst>
                                    </p:anim>
                                    <p:animEffect transition="in" filter="fade">
                                      <p:cBhvr>
                                        <p:cTn id="47" dur="500"/>
                                        <p:tgtEl>
                                          <p:spTgt spid="36"/>
                                        </p:tgtEl>
                                      </p:cBhvr>
                                    </p:animEffect>
                                  </p:childTnLst>
                                </p:cTn>
                              </p:par>
                            </p:childTnLst>
                          </p:cTn>
                        </p:par>
                        <p:par>
                          <p:cTn id="48" fill="hold">
                            <p:stCondLst>
                              <p:cond delay="4000"/>
                            </p:stCondLst>
                            <p:childTnLst>
                              <p:par>
                                <p:cTn id="49" presetID="3" presetClass="entr" presetSubtype="1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4" grpId="0" animBg="1"/>
      <p:bldP spid="25" grpId="0" animBg="1"/>
      <p:bldP spid="24" grpId="0" animBg="1"/>
      <p:bldP spid="19" grpId="0"/>
      <p:bldP spid="27" grpId="0" animBg="1"/>
      <p:bldP spid="28" grpId="0" animBg="1"/>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pPr algn="ctr"/>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sp>
        <p:nvSpPr>
          <p:cNvPr id="219" name="218 - TextBox"/>
          <p:cNvSpPr txBox="1"/>
          <p:nvPr/>
        </p:nvSpPr>
        <p:spPr>
          <a:xfrm>
            <a:off x="6215073" y="2996953"/>
            <a:ext cx="2786083" cy="310854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ctr"/>
            <a:r>
              <a:rPr lang="el-GR" sz="1400" b="1" dirty="0" smtClean="0"/>
              <a:t>1</a:t>
            </a:r>
            <a:r>
              <a:rPr lang="el-GR" sz="1400" b="1" baseline="30000" dirty="0" smtClean="0">
                <a:solidFill>
                  <a:srgbClr val="00B0F0"/>
                </a:solidFill>
              </a:rPr>
              <a:t>Η</a:t>
            </a:r>
            <a:r>
              <a:rPr lang="el-GR" sz="1400" b="1" dirty="0" smtClean="0"/>
              <a:t> ΠΑΡΑΤΗΡΗΣΗ ΤΗΣ ΥΠΕΡΑΓΩΓΙΜΟΤΗΤΑΣ ΤΟΥ ΥΔΡΑΡΓΥΡΟΥ </a:t>
            </a:r>
            <a:r>
              <a:rPr lang="en-US" sz="1400" b="1" dirty="0" smtClean="0">
                <a:solidFill>
                  <a:srgbClr val="00B0F0"/>
                </a:solidFill>
              </a:rPr>
              <a:t>[</a:t>
            </a:r>
            <a:r>
              <a:rPr lang="el-GR" sz="1400" b="1" dirty="0" smtClean="0">
                <a:solidFill>
                  <a:srgbClr val="00B0F0"/>
                </a:solidFill>
              </a:rPr>
              <a:t> </a:t>
            </a:r>
            <a:r>
              <a:rPr lang="en-US" sz="1400" b="1" dirty="0" smtClean="0"/>
              <a:t>Hg</a:t>
            </a:r>
            <a:r>
              <a:rPr lang="el-GR" sz="1400" b="1" dirty="0" smtClean="0"/>
              <a:t> </a:t>
            </a:r>
            <a:r>
              <a:rPr lang="en-US" sz="1400" b="1" dirty="0" smtClean="0">
                <a:solidFill>
                  <a:srgbClr val="00B0F0"/>
                </a:solidFill>
              </a:rPr>
              <a:t>] </a:t>
            </a:r>
            <a:r>
              <a:rPr lang="el-GR" sz="1400" b="1" dirty="0" smtClean="0"/>
              <a:t>ΚΟΝΤΑ ΣΤΟ ΑΠΟΛΥΤΟ ΨΥΧΟΣ </a:t>
            </a:r>
            <a:r>
              <a:rPr lang="en-US" sz="1400" b="1" dirty="0" smtClean="0">
                <a:solidFill>
                  <a:srgbClr val="00B0F0"/>
                </a:solidFill>
              </a:rPr>
              <a:t>[</a:t>
            </a:r>
            <a:r>
              <a:rPr lang="en-US" sz="1400" b="1" dirty="0" smtClean="0">
                <a:solidFill>
                  <a:schemeClr val="tx1"/>
                </a:solidFill>
              </a:rPr>
              <a:t> T</a:t>
            </a:r>
            <a:r>
              <a:rPr lang="en-US" sz="1400" b="1" baseline="-25000" dirty="0" smtClean="0">
                <a:solidFill>
                  <a:schemeClr val="tx1"/>
                </a:solidFill>
              </a:rPr>
              <a:t>C </a:t>
            </a:r>
            <a:r>
              <a:rPr lang="en-US" sz="1400" b="1" dirty="0" smtClean="0">
                <a:solidFill>
                  <a:schemeClr val="tx1"/>
                </a:solidFill>
              </a:rPr>
              <a:t>≈ 4 K </a:t>
            </a:r>
            <a:r>
              <a:rPr lang="en-US" sz="1400" b="1" dirty="0" smtClean="0">
                <a:solidFill>
                  <a:srgbClr val="00B0F0"/>
                </a:solidFill>
              </a:rPr>
              <a:t>]</a:t>
            </a:r>
            <a:r>
              <a:rPr lang="el-GR" sz="1400" b="1" dirty="0" smtClean="0">
                <a:solidFill>
                  <a:schemeClr val="tx1"/>
                </a:solidFill>
              </a:rPr>
              <a:t>.</a:t>
            </a:r>
            <a:r>
              <a:rPr lang="en-US" sz="1400" b="1" dirty="0" smtClean="0">
                <a:solidFill>
                  <a:schemeClr val="tx1"/>
                </a:solidFill>
              </a:rPr>
              <a:t> </a:t>
            </a:r>
            <a:r>
              <a:rPr lang="el-GR" sz="1400" b="1" dirty="0" smtClean="0"/>
              <a:t>ΠΑΡΑΤΗΡΗΣΕ</a:t>
            </a:r>
            <a:r>
              <a:rPr lang="en-US" sz="1400" b="1" dirty="0" smtClean="0"/>
              <a:t> </a:t>
            </a:r>
            <a:r>
              <a:rPr lang="el-GR" sz="1400" b="1" dirty="0" smtClean="0"/>
              <a:t>ΕΠΙΣΗΣ ΟΤΙ ΑΝ ΕΦΑΡΜΟΖΑΜΕ ΣΤΟΝ ΥΠΕΡΑΓΩΓΟ ΕΝΑ ΑΡΚΕΤΑ ΙΣΧΥΡΟ ΠΕΔΙΟ</a:t>
            </a:r>
            <a:r>
              <a:rPr lang="en-US" sz="1400" b="1" dirty="0" smtClean="0"/>
              <a:t> </a:t>
            </a:r>
            <a:r>
              <a:rPr lang="el-GR" sz="1400" b="1" dirty="0" smtClean="0"/>
              <a:t> ΚΑΙ ΞΕΠΕΡΝΟΥΣΑΜΕ  ΜΙΑ ΚΡΙΣΙΜΗ ΤΙΜΗ </a:t>
            </a:r>
            <a:r>
              <a:rPr lang="en-US" sz="1400" b="1" dirty="0" smtClean="0">
                <a:solidFill>
                  <a:srgbClr val="00B0F0"/>
                </a:solidFill>
              </a:rPr>
              <a:t>[</a:t>
            </a:r>
            <a:r>
              <a:rPr lang="el-GR" sz="1400" b="1" dirty="0" smtClean="0">
                <a:solidFill>
                  <a:srgbClr val="00B0F0"/>
                </a:solidFill>
              </a:rPr>
              <a:t> </a:t>
            </a:r>
            <a:r>
              <a:rPr lang="en-US" sz="1400" b="1" dirty="0" smtClean="0"/>
              <a:t>H </a:t>
            </a:r>
            <a:r>
              <a:rPr lang="en-US" sz="1400" b="1" dirty="0" smtClean="0">
                <a:solidFill>
                  <a:srgbClr val="FF0000"/>
                </a:solidFill>
              </a:rPr>
              <a:t>&gt;</a:t>
            </a:r>
            <a:r>
              <a:rPr lang="en-US" sz="1400" b="1" dirty="0" smtClean="0">
                <a:solidFill>
                  <a:srgbClr val="00B0F0"/>
                </a:solidFill>
              </a:rPr>
              <a:t> </a:t>
            </a:r>
            <a:r>
              <a:rPr lang="en-US" sz="1400" b="1" dirty="0" smtClean="0"/>
              <a:t>H</a:t>
            </a:r>
            <a:r>
              <a:rPr lang="el-GR" sz="1400" b="1" dirty="0" smtClean="0"/>
              <a:t> </a:t>
            </a:r>
            <a:r>
              <a:rPr lang="en-US" sz="1400" b="1" baseline="-25000" dirty="0" smtClean="0"/>
              <a:t>Critical </a:t>
            </a:r>
            <a:r>
              <a:rPr lang="en-US" sz="1400" b="1" dirty="0" smtClean="0">
                <a:solidFill>
                  <a:srgbClr val="00B0F0"/>
                </a:solidFill>
              </a:rPr>
              <a:t>]</a:t>
            </a:r>
            <a:r>
              <a:rPr lang="el-GR" sz="1400" b="1" dirty="0" smtClean="0"/>
              <a:t>, </a:t>
            </a:r>
          </a:p>
          <a:p>
            <a:pPr algn="ctr"/>
            <a:r>
              <a:rPr lang="el-GR" sz="1400" b="1" dirty="0" smtClean="0"/>
              <a:t>Η ΥΠΕΡΑΓΩΓΙΜΟΤΗΤΑ ΕΞΑΦΑΝΙΖΟΤΑΝ ΚΑΙ</a:t>
            </a:r>
          </a:p>
          <a:p>
            <a:pPr algn="ctr"/>
            <a:r>
              <a:rPr lang="el-GR" sz="1400" b="1" dirty="0" smtClean="0"/>
              <a:t>ΤΟ ΥΛΙΚΟ ΕΠΕΣΤΡΕΦΕ ΣΤΗ ΣΥΝΗΘΙΣΜΕΝΗ ΤΟΥ ΑΓΩΓΙΜΗ ΚΑΤΑΣΤΑΣΗ</a:t>
            </a:r>
            <a:r>
              <a:rPr lang="el-GR" sz="1400" b="1" dirty="0" smtClean="0">
                <a:solidFill>
                  <a:srgbClr val="00B0F0"/>
                </a:solidFill>
              </a:rPr>
              <a:t>|</a:t>
            </a:r>
            <a:r>
              <a:rPr lang="el-GR" sz="1400" b="1" dirty="0" smtClean="0"/>
              <a:t> ΒΡΑΒΕΙΟ </a:t>
            </a:r>
            <a:r>
              <a:rPr lang="en-US" sz="1400" b="1" dirty="0" smtClean="0"/>
              <a:t>NO</a:t>
            </a:r>
            <a:r>
              <a:rPr lang="el-GR" sz="1400" b="1" dirty="0" smtClean="0"/>
              <a:t>Β</a:t>
            </a:r>
            <a:r>
              <a:rPr lang="en-US" sz="1400" b="1" dirty="0" smtClean="0"/>
              <a:t>EL</a:t>
            </a:r>
            <a:r>
              <a:rPr lang="el-GR" sz="1400" b="1" dirty="0" smtClean="0"/>
              <a:t>-1913</a:t>
            </a:r>
            <a:endParaRPr lang="el-GR" sz="1400" dirty="0"/>
          </a:p>
        </p:txBody>
      </p:sp>
      <p:sp>
        <p:nvSpPr>
          <p:cNvPr id="217" name="216 - TextBox"/>
          <p:cNvSpPr txBox="1"/>
          <p:nvPr/>
        </p:nvSpPr>
        <p:spPr>
          <a:xfrm>
            <a:off x="4786313" y="2420889"/>
            <a:ext cx="4214843"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ΟΛΛΑΝΔΙΑ</a:t>
            </a:r>
            <a:r>
              <a:rPr lang="en-US" b="1" dirty="0" smtClean="0"/>
              <a:t> 191</a:t>
            </a:r>
            <a:r>
              <a:rPr lang="el-GR" b="1" dirty="0" smtClean="0"/>
              <a:t>1</a:t>
            </a:r>
            <a:r>
              <a:rPr lang="en-US" b="1" dirty="0" smtClean="0"/>
              <a:t> </a:t>
            </a:r>
            <a:r>
              <a:rPr lang="en-US" b="1" dirty="0" smtClean="0">
                <a:solidFill>
                  <a:srgbClr val="00B0F0"/>
                </a:solidFill>
              </a:rPr>
              <a:t>:</a:t>
            </a:r>
            <a:r>
              <a:rPr lang="en-US" b="1" dirty="0" smtClean="0"/>
              <a:t> LEIDEN</a:t>
            </a:r>
          </a:p>
          <a:p>
            <a:pPr algn="ctr"/>
            <a:r>
              <a:rPr lang="en-US" b="1" dirty="0" smtClean="0"/>
              <a:t>| Heike Kamerlingh Onnes |</a:t>
            </a:r>
            <a:endParaRPr lang="el-GR" dirty="0"/>
          </a:p>
        </p:txBody>
      </p:sp>
      <p:pic>
        <p:nvPicPr>
          <p:cNvPr id="216" name="215 - Εικόνα" descr="Heike Kamerlingh Onnes.JPG"/>
          <p:cNvPicPr>
            <a:picLocks noChangeAspect="1"/>
          </p:cNvPicPr>
          <p:nvPr/>
        </p:nvPicPr>
        <p:blipFill>
          <a:blip r:embed="rId3" cstate="print"/>
          <a:stretch>
            <a:fillRect/>
          </a:stretch>
        </p:blipFill>
        <p:spPr>
          <a:xfrm>
            <a:off x="4658219" y="2924944"/>
            <a:ext cx="1699732" cy="2143140"/>
          </a:xfrm>
          <a:prstGeom prst="rect">
            <a:avLst/>
          </a:prstGeom>
          <a:ln>
            <a:noFill/>
          </a:ln>
          <a:effectLst>
            <a:softEdge rad="112500"/>
          </a:effectLst>
        </p:spPr>
      </p:pic>
      <p:pic>
        <p:nvPicPr>
          <p:cNvPr id="220" name="Picture 259" descr="lightblue"/>
          <p:cNvPicPr>
            <a:picLocks noChangeAspect="1" noChangeArrowheads="1"/>
          </p:cNvPicPr>
          <p:nvPr/>
        </p:nvPicPr>
        <p:blipFill>
          <a:blip r:embed="rId4" cstate="print"/>
          <a:srcRect/>
          <a:stretch>
            <a:fillRect/>
          </a:stretch>
        </p:blipFill>
        <p:spPr bwMode="auto">
          <a:xfrm>
            <a:off x="4071935" y="2500307"/>
            <a:ext cx="652463" cy="53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anim calcmode="lin" valueType="num">
                                      <p:cBhvr additive="base">
                                        <p:cTn id="7" dur="500" fill="hold"/>
                                        <p:tgtEl>
                                          <p:spTgt spid="220"/>
                                        </p:tgtEl>
                                        <p:attrNameLst>
                                          <p:attrName>ppt_x</p:attrName>
                                        </p:attrNameLst>
                                      </p:cBhvr>
                                      <p:tavLst>
                                        <p:tav tm="0">
                                          <p:val>
                                            <p:strVal val="#ppt_x"/>
                                          </p:val>
                                        </p:tav>
                                        <p:tav tm="100000">
                                          <p:val>
                                            <p:strVal val="#ppt_x"/>
                                          </p:val>
                                        </p:tav>
                                      </p:tavLst>
                                    </p:anim>
                                    <p:anim calcmode="lin" valueType="num">
                                      <p:cBhvr additive="base">
                                        <p:cTn id="8" dur="500" fill="hold"/>
                                        <p:tgtEl>
                                          <p:spTgt spid="22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1+#ppt_w/2"/>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16"/>
                                        </p:tgtEl>
                                        <p:attrNameLst>
                                          <p:attrName>style.visibility</p:attrName>
                                        </p:attrNameLst>
                                      </p:cBhvr>
                                      <p:to>
                                        <p:strVal val="visible"/>
                                      </p:to>
                                    </p:set>
                                    <p:animEffect transition="in" filter="blinds(horizontal)">
                                      <p:cBhvr>
                                        <p:cTn id="17" dur="500"/>
                                        <p:tgtEl>
                                          <p:spTgt spid="216"/>
                                        </p:tgtEl>
                                      </p:cBhvr>
                                    </p:animEffect>
                                  </p:childTnLst>
                                </p:cTn>
                              </p:par>
                            </p:childTnLst>
                          </p:cTn>
                        </p:par>
                        <p:par>
                          <p:cTn id="18" fill="hold">
                            <p:stCondLst>
                              <p:cond delay="1500"/>
                            </p:stCondLst>
                            <p:childTnLst>
                              <p:par>
                                <p:cTn id="19" presetID="2" presetClass="entr" presetSubtype="6" fill="hold" grpId="0" nodeType="afterEffect">
                                  <p:stCondLst>
                                    <p:cond delay="0"/>
                                  </p:stCondLst>
                                  <p:childTnLst>
                                    <p:set>
                                      <p:cBhvr>
                                        <p:cTn id="20" dur="1" fill="hold">
                                          <p:stCondLst>
                                            <p:cond delay="0"/>
                                          </p:stCondLst>
                                        </p:cTn>
                                        <p:tgtEl>
                                          <p:spTgt spid="219"/>
                                        </p:tgtEl>
                                        <p:attrNameLst>
                                          <p:attrName>style.visibility</p:attrName>
                                        </p:attrNameLst>
                                      </p:cBhvr>
                                      <p:to>
                                        <p:strVal val="visible"/>
                                      </p:to>
                                    </p:set>
                                    <p:anim calcmode="lin" valueType="num">
                                      <p:cBhvr additive="base">
                                        <p:cTn id="21" dur="500" fill="hold"/>
                                        <p:tgtEl>
                                          <p:spTgt spid="219"/>
                                        </p:tgtEl>
                                        <p:attrNameLst>
                                          <p:attrName>ppt_x</p:attrName>
                                        </p:attrNameLst>
                                      </p:cBhvr>
                                      <p:tavLst>
                                        <p:tav tm="0">
                                          <p:val>
                                            <p:strVal val="1+#ppt_w/2"/>
                                          </p:val>
                                        </p:tav>
                                        <p:tav tm="100000">
                                          <p:val>
                                            <p:strVal val="#ppt_x"/>
                                          </p:val>
                                        </p:tav>
                                      </p:tavLst>
                                    </p:anim>
                                    <p:anim calcmode="lin" valueType="num">
                                      <p:cBhvr additive="base">
                                        <p:cTn id="22"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2000" b="-12000"/>
          </a:stretch>
        </a:blipFill>
        <a:effectLst/>
      </p:bgPr>
    </p:bg>
    <p:spTree>
      <p:nvGrpSpPr>
        <p:cNvPr id="1" name=""/>
        <p:cNvGrpSpPr/>
        <p:nvPr/>
      </p:nvGrpSpPr>
      <p:grpSpPr>
        <a:xfrm>
          <a:off x="0" y="0"/>
          <a:ext cx="0" cy="0"/>
          <a:chOff x="0" y="0"/>
          <a:chExt cx="0" cy="0"/>
        </a:xfrm>
      </p:grpSpPr>
      <p:sp>
        <p:nvSpPr>
          <p:cNvPr id="33" name="32 - Ορθογώνιο"/>
          <p:cNvSpPr/>
          <p:nvPr/>
        </p:nvSpPr>
        <p:spPr>
          <a:xfrm>
            <a:off x="0" y="642919"/>
            <a:ext cx="9144000" cy="5000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dirty="0"/>
          </a:p>
        </p:txBody>
      </p:sp>
      <p:sp>
        <p:nvSpPr>
          <p:cNvPr id="32" name="31 - Τίτλος"/>
          <p:cNvSpPr>
            <a:spLocks noGrp="1"/>
          </p:cNvSpPr>
          <p:nvPr>
            <p:ph type="title"/>
          </p:nvPr>
        </p:nvSpPr>
        <p:spPr/>
        <p:txBody>
          <a:bodyPr/>
          <a:lstStyle/>
          <a:p>
            <a:pPr algn="r"/>
            <a:r>
              <a:rPr lang="el-GR" dirty="0" smtClean="0">
                <a:solidFill>
                  <a:srgbClr val="FF0000"/>
                </a:solidFill>
              </a:rPr>
              <a:t>Υπεραγώγιμη κατάσταση του </a:t>
            </a:r>
            <a:r>
              <a:rPr lang="en-US" dirty="0" smtClean="0">
                <a:solidFill>
                  <a:srgbClr val="FF0000"/>
                </a:solidFill>
              </a:rPr>
              <a:t>Hg</a:t>
            </a:r>
            <a:endParaRPr lang="el-GR" dirty="0"/>
          </a:p>
        </p:txBody>
      </p:sp>
      <p:sp>
        <p:nvSpPr>
          <p:cNvPr id="6" name="5 - TextBox"/>
          <p:cNvSpPr txBox="1"/>
          <p:nvPr/>
        </p:nvSpPr>
        <p:spPr>
          <a:xfrm>
            <a:off x="5357817" y="1428736"/>
            <a:ext cx="1928827" cy="1815882"/>
          </a:xfrm>
          <a:prstGeom prst="rect">
            <a:avLst/>
          </a:prstGeom>
          <a:noFill/>
        </p:spPr>
        <p:txBody>
          <a:bodyPr wrap="square" rtlCol="0">
            <a:spAutoFit/>
          </a:bodyPr>
          <a:lstStyle/>
          <a:p>
            <a:r>
              <a:rPr lang="el-GR" sz="2800" b="1" dirty="0" smtClean="0">
                <a:solidFill>
                  <a:srgbClr val="FF0000"/>
                </a:solidFill>
              </a:rPr>
              <a:t>Θα πρέπει:</a:t>
            </a:r>
            <a:endParaRPr lang="en-US" sz="2800" b="1" dirty="0" smtClean="0">
              <a:solidFill>
                <a:srgbClr val="FF0000"/>
              </a:solidFill>
            </a:endParaRPr>
          </a:p>
          <a:p>
            <a:pPr lvl="1">
              <a:buFont typeface="Arial" pitchFamily="34" charset="0"/>
              <a:buChar char="•"/>
            </a:pPr>
            <a:r>
              <a:rPr lang="el-GR" sz="2800" b="1" dirty="0" smtClean="0">
                <a:solidFill>
                  <a:srgbClr val="FF0000"/>
                </a:solidFill>
              </a:rPr>
              <a:t> </a:t>
            </a:r>
            <a:r>
              <a:rPr lang="el-GR" sz="2800" b="1" dirty="0" smtClean="0">
                <a:solidFill>
                  <a:schemeClr val="bg1"/>
                </a:solidFill>
              </a:rPr>
              <a:t>Τ &lt; </a:t>
            </a:r>
            <a:r>
              <a:rPr lang="en-US" sz="2800" b="1" dirty="0" smtClean="0">
                <a:solidFill>
                  <a:schemeClr val="bg1"/>
                </a:solidFill>
              </a:rPr>
              <a:t>T</a:t>
            </a:r>
            <a:r>
              <a:rPr lang="en-US" sz="2800" b="1" baseline="-25000" dirty="0" smtClean="0">
                <a:solidFill>
                  <a:schemeClr val="bg1"/>
                </a:solidFill>
              </a:rPr>
              <a:t>c</a:t>
            </a:r>
          </a:p>
          <a:p>
            <a:pPr lvl="1"/>
            <a:r>
              <a:rPr lang="el-GR" sz="2800" b="1" dirty="0" smtClean="0">
                <a:solidFill>
                  <a:srgbClr val="FF0000"/>
                </a:solidFill>
              </a:rPr>
              <a:t>Και</a:t>
            </a:r>
          </a:p>
          <a:p>
            <a:pPr lvl="1">
              <a:buFont typeface="Arial" pitchFamily="34" charset="0"/>
              <a:buChar char="•"/>
            </a:pPr>
            <a:r>
              <a:rPr lang="el-GR" sz="2800" b="1" dirty="0" smtClean="0">
                <a:solidFill>
                  <a:srgbClr val="FF0000"/>
                </a:solidFill>
              </a:rPr>
              <a:t> </a:t>
            </a:r>
            <a:r>
              <a:rPr lang="el-GR" sz="2800" b="1" dirty="0" smtClean="0">
                <a:solidFill>
                  <a:schemeClr val="bg1">
                    <a:lumMod val="95000"/>
                  </a:schemeClr>
                </a:solidFill>
              </a:rPr>
              <a:t>Η &lt; Η</a:t>
            </a:r>
            <a:r>
              <a:rPr lang="en-US" sz="2800" b="1" baseline="-25000" dirty="0" smtClean="0">
                <a:solidFill>
                  <a:schemeClr val="bg1">
                    <a:lumMod val="95000"/>
                  </a:schemeClr>
                </a:solidFill>
              </a:rPr>
              <a:t>c</a:t>
            </a:r>
            <a:endParaRPr lang="el-GR" sz="2800" b="1" baseline="-25000" dirty="0" smtClean="0">
              <a:solidFill>
                <a:schemeClr val="bg1">
                  <a:lumMod val="95000"/>
                </a:schemeClr>
              </a:solidFill>
            </a:endParaRPr>
          </a:p>
        </p:txBody>
      </p:sp>
      <p:pic>
        <p:nvPicPr>
          <p:cNvPr id="7" name="6 - Εικόνα" descr="States.JPG"/>
          <p:cNvPicPr>
            <a:picLocks noChangeAspect="1"/>
          </p:cNvPicPr>
          <p:nvPr/>
        </p:nvPicPr>
        <p:blipFill>
          <a:blip r:embed="rId3" cstate="print"/>
          <a:stretch>
            <a:fillRect/>
          </a:stretch>
        </p:blipFill>
        <p:spPr>
          <a:xfrm>
            <a:off x="428596" y="1571613"/>
            <a:ext cx="4500595" cy="32450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7 - Εικόνα" descr="HG.JPG"/>
          <p:cNvPicPr>
            <a:picLocks noChangeAspect="1"/>
          </p:cNvPicPr>
          <p:nvPr/>
        </p:nvPicPr>
        <p:blipFill>
          <a:blip r:embed="rId4" cstate="print"/>
          <a:stretch>
            <a:fillRect/>
          </a:stretch>
        </p:blipFill>
        <p:spPr>
          <a:xfrm>
            <a:off x="4286249" y="3223521"/>
            <a:ext cx="3857652" cy="339635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53" name="Rectangle 1293"/>
          <p:cNvSpPr>
            <a:spLocks noChangeArrowheads="1"/>
          </p:cNvSpPr>
          <p:nvPr/>
        </p:nvSpPr>
        <p:spPr bwMode="auto">
          <a:xfrm>
            <a:off x="0" y="0"/>
            <a:ext cx="9144000" cy="6858000"/>
          </a:xfrm>
          <a:prstGeom prst="rect">
            <a:avLst/>
          </a:prstGeom>
          <a:solidFill>
            <a:srgbClr val="92D050">
              <a:alpha val="98000"/>
            </a:srgbClr>
          </a:solidFill>
          <a:ln w="9525">
            <a:noFill/>
            <a:miter lim="800000"/>
            <a:headEnd/>
            <a:tailEnd/>
          </a:ln>
          <a:effectLst/>
        </p:spPr>
        <p:txBody>
          <a:bodyPr wrap="none" anchor="ctr"/>
          <a:lstStyle/>
          <a:p>
            <a:endParaRPr lang="el-GR" sz="800" dirty="0"/>
          </a:p>
        </p:txBody>
      </p:sp>
      <p:sp>
        <p:nvSpPr>
          <p:cNvPr id="16657" name="Freeform 1297"/>
          <p:cNvSpPr>
            <a:spLocks/>
          </p:cNvSpPr>
          <p:nvPr/>
        </p:nvSpPr>
        <p:spPr bwMode="auto">
          <a:xfrm>
            <a:off x="4233865" y="2905126"/>
            <a:ext cx="109537" cy="163513"/>
          </a:xfrm>
          <a:custGeom>
            <a:avLst/>
            <a:gdLst/>
            <a:ahLst/>
            <a:cxnLst>
              <a:cxn ang="0">
                <a:pos x="18" y="126"/>
              </a:cxn>
              <a:cxn ang="0">
                <a:pos x="0" y="114"/>
              </a:cxn>
              <a:cxn ang="0">
                <a:pos x="0" y="102"/>
              </a:cxn>
              <a:cxn ang="0">
                <a:pos x="6" y="96"/>
              </a:cxn>
              <a:cxn ang="0">
                <a:pos x="12" y="84"/>
              </a:cxn>
              <a:cxn ang="0">
                <a:pos x="12" y="66"/>
              </a:cxn>
              <a:cxn ang="0">
                <a:pos x="6" y="60"/>
              </a:cxn>
              <a:cxn ang="0">
                <a:pos x="12" y="54"/>
              </a:cxn>
              <a:cxn ang="0">
                <a:pos x="6" y="36"/>
              </a:cxn>
              <a:cxn ang="0">
                <a:pos x="30" y="30"/>
              </a:cxn>
              <a:cxn ang="0">
                <a:pos x="30" y="18"/>
              </a:cxn>
              <a:cxn ang="0">
                <a:pos x="54" y="0"/>
              </a:cxn>
              <a:cxn ang="0">
                <a:pos x="60" y="6"/>
              </a:cxn>
              <a:cxn ang="0">
                <a:pos x="72" y="6"/>
              </a:cxn>
              <a:cxn ang="0">
                <a:pos x="78" y="18"/>
              </a:cxn>
              <a:cxn ang="0">
                <a:pos x="84" y="30"/>
              </a:cxn>
              <a:cxn ang="0">
                <a:pos x="72" y="42"/>
              </a:cxn>
              <a:cxn ang="0">
                <a:pos x="78" y="66"/>
              </a:cxn>
              <a:cxn ang="0">
                <a:pos x="72" y="96"/>
              </a:cxn>
              <a:cxn ang="0">
                <a:pos x="54" y="102"/>
              </a:cxn>
              <a:cxn ang="0">
                <a:pos x="18" y="126"/>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63A1CF"/>
          </a:solidFill>
          <a:ln w="9525">
            <a:solidFill>
              <a:schemeClr val="bg1"/>
            </a:solidFill>
            <a:round/>
            <a:headEnd/>
            <a:tailEnd/>
          </a:ln>
        </p:spPr>
        <p:txBody>
          <a:bodyPr/>
          <a:lstStyle/>
          <a:p>
            <a:endParaRPr lang="el-GR" dirty="0"/>
          </a:p>
        </p:txBody>
      </p:sp>
      <p:sp>
        <p:nvSpPr>
          <p:cNvPr id="16658" name="Freeform 1298"/>
          <p:cNvSpPr>
            <a:spLocks/>
          </p:cNvSpPr>
          <p:nvPr/>
        </p:nvSpPr>
        <p:spPr bwMode="auto">
          <a:xfrm>
            <a:off x="5811837" y="1570038"/>
            <a:ext cx="436563" cy="557212"/>
          </a:xfrm>
          <a:custGeom>
            <a:avLst/>
            <a:gdLst/>
            <a:ahLst/>
            <a:cxnLst>
              <a:cxn ang="0">
                <a:pos x="120" y="427"/>
              </a:cxn>
              <a:cxn ang="0">
                <a:pos x="96" y="397"/>
              </a:cxn>
              <a:cxn ang="0">
                <a:pos x="78" y="325"/>
              </a:cxn>
              <a:cxn ang="0">
                <a:pos x="96" y="282"/>
              </a:cxn>
              <a:cxn ang="0">
                <a:pos x="144" y="180"/>
              </a:cxn>
              <a:cxn ang="0">
                <a:pos x="192" y="150"/>
              </a:cxn>
              <a:cxn ang="0">
                <a:pos x="222" y="114"/>
              </a:cxn>
              <a:cxn ang="0">
                <a:pos x="252" y="96"/>
              </a:cxn>
              <a:cxn ang="0">
                <a:pos x="294" y="72"/>
              </a:cxn>
              <a:cxn ang="0">
                <a:pos x="336" y="30"/>
              </a:cxn>
              <a:cxn ang="0">
                <a:pos x="330" y="6"/>
              </a:cxn>
              <a:cxn ang="0">
                <a:pos x="294" y="0"/>
              </a:cxn>
              <a:cxn ang="0">
                <a:pos x="270" y="24"/>
              </a:cxn>
              <a:cxn ang="0">
                <a:pos x="252" y="42"/>
              </a:cxn>
              <a:cxn ang="0">
                <a:pos x="222" y="48"/>
              </a:cxn>
              <a:cxn ang="0">
                <a:pos x="186" y="48"/>
              </a:cxn>
              <a:cxn ang="0">
                <a:pos x="174" y="60"/>
              </a:cxn>
              <a:cxn ang="0">
                <a:pos x="162" y="78"/>
              </a:cxn>
              <a:cxn ang="0">
                <a:pos x="114" y="126"/>
              </a:cxn>
              <a:cxn ang="0">
                <a:pos x="90" y="138"/>
              </a:cxn>
              <a:cxn ang="0">
                <a:pos x="84" y="168"/>
              </a:cxn>
              <a:cxn ang="0">
                <a:pos x="66" y="186"/>
              </a:cxn>
              <a:cxn ang="0">
                <a:pos x="42" y="216"/>
              </a:cxn>
              <a:cxn ang="0">
                <a:pos x="42" y="240"/>
              </a:cxn>
              <a:cxn ang="0">
                <a:pos x="30" y="270"/>
              </a:cxn>
              <a:cxn ang="0">
                <a:pos x="12" y="295"/>
              </a:cxn>
              <a:cxn ang="0">
                <a:pos x="18" y="325"/>
              </a:cxn>
              <a:cxn ang="0">
                <a:pos x="0" y="349"/>
              </a:cxn>
              <a:cxn ang="0">
                <a:pos x="18" y="391"/>
              </a:cxn>
              <a:cxn ang="0">
                <a:pos x="48" y="403"/>
              </a:cxn>
              <a:cxn ang="0">
                <a:pos x="54" y="415"/>
              </a:cxn>
              <a:cxn ang="0">
                <a:pos x="72" y="421"/>
              </a:cxn>
              <a:cxn ang="0">
                <a:pos x="120" y="427"/>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63A1CF"/>
          </a:solidFill>
          <a:ln w="9525">
            <a:solidFill>
              <a:schemeClr val="bg1"/>
            </a:solidFill>
            <a:round/>
            <a:headEnd/>
            <a:tailEnd/>
          </a:ln>
        </p:spPr>
        <p:txBody>
          <a:bodyPr/>
          <a:lstStyle/>
          <a:p>
            <a:endParaRPr lang="el-GR" dirty="0"/>
          </a:p>
        </p:txBody>
      </p:sp>
      <p:sp>
        <p:nvSpPr>
          <p:cNvPr id="16659" name="Freeform 1299"/>
          <p:cNvSpPr>
            <a:spLocks/>
          </p:cNvSpPr>
          <p:nvPr/>
        </p:nvSpPr>
        <p:spPr bwMode="auto">
          <a:xfrm>
            <a:off x="5553075" y="4848226"/>
            <a:ext cx="166688" cy="346075"/>
          </a:xfrm>
          <a:custGeom>
            <a:avLst/>
            <a:gdLst/>
            <a:ahLst/>
            <a:cxnLst>
              <a:cxn ang="0">
                <a:pos x="6" y="217"/>
              </a:cxn>
              <a:cxn ang="0">
                <a:pos x="0" y="193"/>
              </a:cxn>
              <a:cxn ang="0">
                <a:pos x="12" y="169"/>
              </a:cxn>
              <a:cxn ang="0">
                <a:pos x="24" y="139"/>
              </a:cxn>
              <a:cxn ang="0">
                <a:pos x="12" y="91"/>
              </a:cxn>
              <a:cxn ang="0">
                <a:pos x="30" y="78"/>
              </a:cxn>
              <a:cxn ang="0">
                <a:pos x="54" y="60"/>
              </a:cxn>
              <a:cxn ang="0">
                <a:pos x="78" y="24"/>
              </a:cxn>
              <a:cxn ang="0">
                <a:pos x="108" y="0"/>
              </a:cxn>
              <a:cxn ang="0">
                <a:pos x="126" y="24"/>
              </a:cxn>
              <a:cxn ang="0">
                <a:pos x="126" y="66"/>
              </a:cxn>
              <a:cxn ang="0">
                <a:pos x="126" y="91"/>
              </a:cxn>
              <a:cxn ang="0">
                <a:pos x="78" y="253"/>
              </a:cxn>
              <a:cxn ang="0">
                <a:pos x="54" y="259"/>
              </a:cxn>
              <a:cxn ang="0">
                <a:pos x="30" y="265"/>
              </a:cxn>
              <a:cxn ang="0">
                <a:pos x="6" y="247"/>
              </a:cxn>
              <a:cxn ang="0">
                <a:pos x="6" y="217"/>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4DD9E"/>
          </a:solidFill>
          <a:ln w="9525">
            <a:solidFill>
              <a:schemeClr val="bg1"/>
            </a:solidFill>
            <a:round/>
            <a:headEnd/>
            <a:tailEnd/>
          </a:ln>
        </p:spPr>
        <p:txBody>
          <a:bodyPr/>
          <a:lstStyle/>
          <a:p>
            <a:endParaRPr lang="el-GR" dirty="0"/>
          </a:p>
        </p:txBody>
      </p:sp>
      <p:sp>
        <p:nvSpPr>
          <p:cNvPr id="16660" name="Freeform 1300"/>
          <p:cNvSpPr>
            <a:spLocks/>
          </p:cNvSpPr>
          <p:nvPr/>
        </p:nvSpPr>
        <p:spPr bwMode="auto">
          <a:xfrm>
            <a:off x="6462714" y="4321176"/>
            <a:ext cx="57151" cy="68263"/>
          </a:xfrm>
          <a:custGeom>
            <a:avLst/>
            <a:gdLst/>
            <a:ahLst/>
            <a:cxnLst>
              <a:cxn ang="0">
                <a:pos x="6" y="0"/>
              </a:cxn>
              <a:cxn ang="0">
                <a:pos x="0" y="24"/>
              </a:cxn>
              <a:cxn ang="0">
                <a:pos x="6" y="54"/>
              </a:cxn>
              <a:cxn ang="0">
                <a:pos x="30" y="54"/>
              </a:cxn>
              <a:cxn ang="0">
                <a:pos x="42" y="30"/>
              </a:cxn>
              <a:cxn ang="0">
                <a:pos x="6" y="0"/>
              </a:cxn>
            </a:cxnLst>
            <a:rect l="0" t="0" r="r" b="b"/>
            <a:pathLst>
              <a:path w="42" h="54">
                <a:moveTo>
                  <a:pt x="6" y="0"/>
                </a:moveTo>
                <a:lnTo>
                  <a:pt x="0" y="24"/>
                </a:lnTo>
                <a:lnTo>
                  <a:pt x="6" y="54"/>
                </a:lnTo>
                <a:lnTo>
                  <a:pt x="30" y="54"/>
                </a:lnTo>
                <a:lnTo>
                  <a:pt x="42" y="30"/>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661" name="Freeform 1301"/>
          <p:cNvSpPr>
            <a:spLocks/>
          </p:cNvSpPr>
          <p:nvPr/>
        </p:nvSpPr>
        <p:spPr bwMode="auto">
          <a:xfrm>
            <a:off x="7186614" y="4038601"/>
            <a:ext cx="53975" cy="53975"/>
          </a:xfrm>
          <a:custGeom>
            <a:avLst/>
            <a:gdLst/>
            <a:ahLst/>
            <a:cxnLst>
              <a:cxn ang="0">
                <a:pos x="0" y="30"/>
              </a:cxn>
              <a:cxn ang="0">
                <a:pos x="12" y="12"/>
              </a:cxn>
              <a:cxn ang="0">
                <a:pos x="30" y="0"/>
              </a:cxn>
              <a:cxn ang="0">
                <a:pos x="42" y="12"/>
              </a:cxn>
              <a:cxn ang="0">
                <a:pos x="30" y="30"/>
              </a:cxn>
              <a:cxn ang="0">
                <a:pos x="12" y="42"/>
              </a:cxn>
              <a:cxn ang="0">
                <a:pos x="0" y="30"/>
              </a:cxn>
            </a:cxnLst>
            <a:rect l="0" t="0" r="r" b="b"/>
            <a:pathLst>
              <a:path w="42" h="42">
                <a:moveTo>
                  <a:pt x="0" y="30"/>
                </a:moveTo>
                <a:lnTo>
                  <a:pt x="12" y="12"/>
                </a:lnTo>
                <a:lnTo>
                  <a:pt x="30" y="0"/>
                </a:lnTo>
                <a:lnTo>
                  <a:pt x="42" y="12"/>
                </a:lnTo>
                <a:lnTo>
                  <a:pt x="30" y="30"/>
                </a:lnTo>
                <a:lnTo>
                  <a:pt x="12" y="42"/>
                </a:lnTo>
                <a:lnTo>
                  <a:pt x="0" y="30"/>
                </a:lnTo>
                <a:close/>
              </a:path>
            </a:pathLst>
          </a:custGeom>
          <a:solidFill>
            <a:srgbClr val="63A1CF"/>
          </a:solidFill>
          <a:ln w="9525">
            <a:solidFill>
              <a:schemeClr val="bg1"/>
            </a:solidFill>
            <a:round/>
            <a:headEnd/>
            <a:tailEnd/>
          </a:ln>
        </p:spPr>
        <p:txBody>
          <a:bodyPr/>
          <a:lstStyle/>
          <a:p>
            <a:endParaRPr lang="el-GR" dirty="0"/>
          </a:p>
        </p:txBody>
      </p:sp>
      <p:sp>
        <p:nvSpPr>
          <p:cNvPr id="16662" name="Freeform 1302"/>
          <p:cNvSpPr>
            <a:spLocks/>
          </p:cNvSpPr>
          <p:nvPr/>
        </p:nvSpPr>
        <p:spPr bwMode="auto">
          <a:xfrm>
            <a:off x="7477126" y="3905251"/>
            <a:ext cx="31751" cy="93663"/>
          </a:xfrm>
          <a:custGeom>
            <a:avLst/>
            <a:gdLst/>
            <a:ahLst/>
            <a:cxnLst>
              <a:cxn ang="0">
                <a:pos x="0" y="42"/>
              </a:cxn>
              <a:cxn ang="0">
                <a:pos x="0" y="18"/>
              </a:cxn>
              <a:cxn ang="0">
                <a:pos x="24" y="0"/>
              </a:cxn>
              <a:cxn ang="0">
                <a:pos x="24" y="24"/>
              </a:cxn>
              <a:cxn ang="0">
                <a:pos x="6" y="72"/>
              </a:cxn>
              <a:cxn ang="0">
                <a:pos x="0" y="42"/>
              </a:cxn>
            </a:cxnLst>
            <a:rect l="0" t="0" r="r" b="b"/>
            <a:pathLst>
              <a:path w="24" h="72">
                <a:moveTo>
                  <a:pt x="0" y="42"/>
                </a:moveTo>
                <a:lnTo>
                  <a:pt x="0" y="18"/>
                </a:lnTo>
                <a:lnTo>
                  <a:pt x="24" y="0"/>
                </a:lnTo>
                <a:lnTo>
                  <a:pt x="24" y="24"/>
                </a:lnTo>
                <a:lnTo>
                  <a:pt x="6" y="72"/>
                </a:lnTo>
                <a:lnTo>
                  <a:pt x="0" y="42"/>
                </a:lnTo>
                <a:close/>
              </a:path>
            </a:pathLst>
          </a:custGeom>
          <a:solidFill>
            <a:schemeClr val="tx1"/>
          </a:solidFill>
          <a:ln w="9525">
            <a:solidFill>
              <a:schemeClr val="bg1"/>
            </a:solidFill>
            <a:round/>
            <a:headEnd/>
            <a:tailEnd/>
          </a:ln>
        </p:spPr>
        <p:txBody>
          <a:bodyPr/>
          <a:lstStyle/>
          <a:p>
            <a:endParaRPr lang="el-GR" dirty="0"/>
          </a:p>
        </p:txBody>
      </p:sp>
      <p:sp>
        <p:nvSpPr>
          <p:cNvPr id="16663" name="Freeform 1303"/>
          <p:cNvSpPr>
            <a:spLocks/>
          </p:cNvSpPr>
          <p:nvPr/>
        </p:nvSpPr>
        <p:spPr bwMode="auto">
          <a:xfrm>
            <a:off x="7712075" y="3662364"/>
            <a:ext cx="46039" cy="69850"/>
          </a:xfrm>
          <a:custGeom>
            <a:avLst/>
            <a:gdLst/>
            <a:ahLst/>
            <a:cxnLst>
              <a:cxn ang="0">
                <a:pos x="0" y="18"/>
              </a:cxn>
              <a:cxn ang="0">
                <a:pos x="6" y="36"/>
              </a:cxn>
              <a:cxn ang="0">
                <a:pos x="12" y="54"/>
              </a:cxn>
              <a:cxn ang="0">
                <a:pos x="30" y="42"/>
              </a:cxn>
              <a:cxn ang="0">
                <a:pos x="36" y="18"/>
              </a:cxn>
              <a:cxn ang="0">
                <a:pos x="30" y="0"/>
              </a:cxn>
              <a:cxn ang="0">
                <a:pos x="0" y="18"/>
              </a:cxn>
            </a:cxnLst>
            <a:rect l="0" t="0" r="r" b="b"/>
            <a:pathLst>
              <a:path w="36" h="54">
                <a:moveTo>
                  <a:pt x="0" y="18"/>
                </a:moveTo>
                <a:lnTo>
                  <a:pt x="6" y="36"/>
                </a:lnTo>
                <a:lnTo>
                  <a:pt x="12" y="54"/>
                </a:lnTo>
                <a:lnTo>
                  <a:pt x="30" y="42"/>
                </a:lnTo>
                <a:lnTo>
                  <a:pt x="36" y="18"/>
                </a:lnTo>
                <a:lnTo>
                  <a:pt x="30" y="0"/>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664" name="Freeform 1304"/>
          <p:cNvSpPr>
            <a:spLocks/>
          </p:cNvSpPr>
          <p:nvPr/>
        </p:nvSpPr>
        <p:spPr bwMode="auto">
          <a:xfrm>
            <a:off x="7767639" y="3303588"/>
            <a:ext cx="344487" cy="374650"/>
          </a:xfrm>
          <a:custGeom>
            <a:avLst/>
            <a:gdLst/>
            <a:ahLst/>
            <a:cxnLst>
              <a:cxn ang="0">
                <a:pos x="6" y="247"/>
              </a:cxn>
              <a:cxn ang="0">
                <a:pos x="42" y="235"/>
              </a:cxn>
              <a:cxn ang="0">
                <a:pos x="66" y="235"/>
              </a:cxn>
              <a:cxn ang="0">
                <a:pos x="108" y="199"/>
              </a:cxn>
              <a:cxn ang="0">
                <a:pos x="138" y="187"/>
              </a:cxn>
              <a:cxn ang="0">
                <a:pos x="144" y="157"/>
              </a:cxn>
              <a:cxn ang="0">
                <a:pos x="156" y="109"/>
              </a:cxn>
              <a:cxn ang="0">
                <a:pos x="156" y="72"/>
              </a:cxn>
              <a:cxn ang="0">
                <a:pos x="174" y="48"/>
              </a:cxn>
              <a:cxn ang="0">
                <a:pos x="174" y="18"/>
              </a:cxn>
              <a:cxn ang="0">
                <a:pos x="186" y="0"/>
              </a:cxn>
              <a:cxn ang="0">
                <a:pos x="210" y="18"/>
              </a:cxn>
              <a:cxn ang="0">
                <a:pos x="246" y="30"/>
              </a:cxn>
              <a:cxn ang="0">
                <a:pos x="264" y="30"/>
              </a:cxn>
              <a:cxn ang="0">
                <a:pos x="240" y="54"/>
              </a:cxn>
              <a:cxn ang="0">
                <a:pos x="222" y="66"/>
              </a:cxn>
              <a:cxn ang="0">
                <a:pos x="210" y="85"/>
              </a:cxn>
              <a:cxn ang="0">
                <a:pos x="180" y="60"/>
              </a:cxn>
              <a:cxn ang="0">
                <a:pos x="162" y="97"/>
              </a:cxn>
              <a:cxn ang="0">
                <a:pos x="186" y="139"/>
              </a:cxn>
              <a:cxn ang="0">
                <a:pos x="168" y="169"/>
              </a:cxn>
              <a:cxn ang="0">
                <a:pos x="162" y="193"/>
              </a:cxn>
              <a:cxn ang="0">
                <a:pos x="162" y="235"/>
              </a:cxn>
              <a:cxn ang="0">
                <a:pos x="150" y="247"/>
              </a:cxn>
              <a:cxn ang="0">
                <a:pos x="138" y="241"/>
              </a:cxn>
              <a:cxn ang="0">
                <a:pos x="126" y="247"/>
              </a:cxn>
              <a:cxn ang="0">
                <a:pos x="102" y="247"/>
              </a:cxn>
              <a:cxn ang="0">
                <a:pos x="90" y="247"/>
              </a:cxn>
              <a:cxn ang="0">
                <a:pos x="66" y="271"/>
              </a:cxn>
              <a:cxn ang="0">
                <a:pos x="60" y="259"/>
              </a:cxn>
              <a:cxn ang="0">
                <a:pos x="48" y="265"/>
              </a:cxn>
              <a:cxn ang="0">
                <a:pos x="36" y="271"/>
              </a:cxn>
              <a:cxn ang="0">
                <a:pos x="12" y="289"/>
              </a:cxn>
              <a:cxn ang="0">
                <a:pos x="0" y="259"/>
              </a:cxn>
              <a:cxn ang="0">
                <a:pos x="6" y="247"/>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tx1"/>
          </a:solidFill>
          <a:ln w="9525">
            <a:solidFill>
              <a:schemeClr val="bg1"/>
            </a:solidFill>
            <a:round/>
            <a:headEnd/>
            <a:tailEnd/>
          </a:ln>
        </p:spPr>
        <p:txBody>
          <a:bodyPr/>
          <a:lstStyle/>
          <a:p>
            <a:endParaRPr lang="el-GR" dirty="0"/>
          </a:p>
        </p:txBody>
      </p:sp>
      <p:sp>
        <p:nvSpPr>
          <p:cNvPr id="16665" name="Freeform 1305"/>
          <p:cNvSpPr>
            <a:spLocks/>
          </p:cNvSpPr>
          <p:nvPr/>
        </p:nvSpPr>
        <p:spPr bwMode="auto">
          <a:xfrm>
            <a:off x="8010526" y="2959101"/>
            <a:ext cx="61913" cy="306388"/>
          </a:xfrm>
          <a:custGeom>
            <a:avLst/>
            <a:gdLst/>
            <a:ahLst/>
            <a:cxnLst>
              <a:cxn ang="0">
                <a:pos x="12" y="222"/>
              </a:cxn>
              <a:cxn ang="0">
                <a:pos x="12" y="180"/>
              </a:cxn>
              <a:cxn ang="0">
                <a:pos x="6" y="90"/>
              </a:cxn>
              <a:cxn ang="0">
                <a:pos x="0" y="66"/>
              </a:cxn>
              <a:cxn ang="0">
                <a:pos x="6" y="30"/>
              </a:cxn>
              <a:cxn ang="0">
                <a:pos x="12" y="0"/>
              </a:cxn>
              <a:cxn ang="0">
                <a:pos x="24" y="36"/>
              </a:cxn>
              <a:cxn ang="0">
                <a:pos x="24" y="60"/>
              </a:cxn>
              <a:cxn ang="0">
                <a:pos x="48" y="156"/>
              </a:cxn>
              <a:cxn ang="0">
                <a:pos x="30" y="144"/>
              </a:cxn>
              <a:cxn ang="0">
                <a:pos x="24" y="168"/>
              </a:cxn>
              <a:cxn ang="0">
                <a:pos x="24" y="198"/>
              </a:cxn>
              <a:cxn ang="0">
                <a:pos x="42" y="234"/>
              </a:cxn>
              <a:cxn ang="0">
                <a:pos x="12" y="222"/>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63A1CF"/>
          </a:solidFill>
          <a:ln w="9525">
            <a:solidFill>
              <a:schemeClr val="bg1"/>
            </a:solidFill>
            <a:round/>
            <a:headEnd/>
            <a:tailEnd/>
          </a:ln>
        </p:spPr>
        <p:txBody>
          <a:bodyPr/>
          <a:lstStyle/>
          <a:p>
            <a:endParaRPr lang="el-GR" dirty="0"/>
          </a:p>
        </p:txBody>
      </p:sp>
      <p:sp>
        <p:nvSpPr>
          <p:cNvPr id="16666" name="Freeform 1306"/>
          <p:cNvSpPr>
            <a:spLocks/>
          </p:cNvSpPr>
          <p:nvPr/>
        </p:nvSpPr>
        <p:spPr bwMode="auto">
          <a:xfrm>
            <a:off x="8631239" y="5645151"/>
            <a:ext cx="179387" cy="204788"/>
          </a:xfrm>
          <a:custGeom>
            <a:avLst/>
            <a:gdLst/>
            <a:ahLst/>
            <a:cxnLst>
              <a:cxn ang="0">
                <a:pos x="0" y="133"/>
              </a:cxn>
              <a:cxn ang="0">
                <a:pos x="18" y="97"/>
              </a:cxn>
              <a:cxn ang="0">
                <a:pos x="30" y="79"/>
              </a:cxn>
              <a:cxn ang="0">
                <a:pos x="66" y="60"/>
              </a:cxn>
              <a:cxn ang="0">
                <a:pos x="78" y="54"/>
              </a:cxn>
              <a:cxn ang="0">
                <a:pos x="90" y="30"/>
              </a:cxn>
              <a:cxn ang="0">
                <a:pos x="102" y="0"/>
              </a:cxn>
              <a:cxn ang="0">
                <a:pos x="114" y="12"/>
              </a:cxn>
              <a:cxn ang="0">
                <a:pos x="138" y="18"/>
              </a:cxn>
              <a:cxn ang="0">
                <a:pos x="138" y="36"/>
              </a:cxn>
              <a:cxn ang="0">
                <a:pos x="114" y="54"/>
              </a:cxn>
              <a:cxn ang="0">
                <a:pos x="102" y="67"/>
              </a:cxn>
              <a:cxn ang="0">
                <a:pos x="78" y="91"/>
              </a:cxn>
              <a:cxn ang="0">
                <a:pos x="72" y="115"/>
              </a:cxn>
              <a:cxn ang="0">
                <a:pos x="66" y="151"/>
              </a:cxn>
              <a:cxn ang="0">
                <a:pos x="36" y="157"/>
              </a:cxn>
              <a:cxn ang="0">
                <a:pos x="18" y="151"/>
              </a:cxn>
              <a:cxn ang="0">
                <a:pos x="0" y="133"/>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3A1CF"/>
          </a:solidFill>
          <a:ln w="9525">
            <a:solidFill>
              <a:schemeClr val="bg1"/>
            </a:solidFill>
            <a:round/>
            <a:headEnd/>
            <a:tailEnd/>
          </a:ln>
        </p:spPr>
        <p:txBody>
          <a:bodyPr/>
          <a:lstStyle/>
          <a:p>
            <a:endParaRPr lang="el-GR" dirty="0"/>
          </a:p>
        </p:txBody>
      </p:sp>
      <p:sp>
        <p:nvSpPr>
          <p:cNvPr id="16667" name="Freeform 1307"/>
          <p:cNvSpPr>
            <a:spLocks/>
          </p:cNvSpPr>
          <p:nvPr/>
        </p:nvSpPr>
        <p:spPr bwMode="auto">
          <a:xfrm>
            <a:off x="8786814" y="5461001"/>
            <a:ext cx="125412" cy="201613"/>
          </a:xfrm>
          <a:custGeom>
            <a:avLst/>
            <a:gdLst/>
            <a:ahLst/>
            <a:cxnLst>
              <a:cxn ang="0">
                <a:pos x="6" y="108"/>
              </a:cxn>
              <a:cxn ang="0">
                <a:pos x="24" y="78"/>
              </a:cxn>
              <a:cxn ang="0">
                <a:pos x="24" y="54"/>
              </a:cxn>
              <a:cxn ang="0">
                <a:pos x="0" y="0"/>
              </a:cxn>
              <a:cxn ang="0">
                <a:pos x="30" y="12"/>
              </a:cxn>
              <a:cxn ang="0">
                <a:pos x="30" y="42"/>
              </a:cxn>
              <a:cxn ang="0">
                <a:pos x="42" y="60"/>
              </a:cxn>
              <a:cxn ang="0">
                <a:pos x="60" y="78"/>
              </a:cxn>
              <a:cxn ang="0">
                <a:pos x="84" y="66"/>
              </a:cxn>
              <a:cxn ang="0">
                <a:pos x="96" y="78"/>
              </a:cxn>
              <a:cxn ang="0">
                <a:pos x="90" y="90"/>
              </a:cxn>
              <a:cxn ang="0">
                <a:pos x="78" y="102"/>
              </a:cxn>
              <a:cxn ang="0">
                <a:pos x="66" y="114"/>
              </a:cxn>
              <a:cxn ang="0">
                <a:pos x="60" y="132"/>
              </a:cxn>
              <a:cxn ang="0">
                <a:pos x="42" y="156"/>
              </a:cxn>
              <a:cxn ang="0">
                <a:pos x="24" y="144"/>
              </a:cxn>
              <a:cxn ang="0">
                <a:pos x="30" y="126"/>
              </a:cxn>
              <a:cxn ang="0">
                <a:pos x="6" y="108"/>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3A1CF"/>
          </a:solidFill>
          <a:ln w="9525">
            <a:solidFill>
              <a:schemeClr val="bg1"/>
            </a:solidFill>
            <a:round/>
            <a:headEnd/>
            <a:tailEnd/>
          </a:ln>
        </p:spPr>
        <p:txBody>
          <a:bodyPr/>
          <a:lstStyle/>
          <a:p>
            <a:endParaRPr lang="el-GR" dirty="0"/>
          </a:p>
        </p:txBody>
      </p:sp>
      <p:sp>
        <p:nvSpPr>
          <p:cNvPr id="16668" name="Freeform 1308"/>
          <p:cNvSpPr>
            <a:spLocks/>
          </p:cNvSpPr>
          <p:nvPr/>
        </p:nvSpPr>
        <p:spPr bwMode="auto">
          <a:xfrm>
            <a:off x="7304089" y="4833939"/>
            <a:ext cx="989012" cy="750887"/>
          </a:xfrm>
          <a:custGeom>
            <a:avLst/>
            <a:gdLst/>
            <a:ahLst/>
            <a:cxnLst>
              <a:cxn ang="0">
                <a:pos x="36" y="415"/>
              </a:cxn>
              <a:cxn ang="0">
                <a:pos x="6" y="307"/>
              </a:cxn>
              <a:cxn ang="0">
                <a:pos x="0" y="247"/>
              </a:cxn>
              <a:cxn ang="0">
                <a:pos x="30" y="193"/>
              </a:cxn>
              <a:cxn ang="0">
                <a:pos x="114" y="151"/>
              </a:cxn>
              <a:cxn ang="0">
                <a:pos x="156" y="109"/>
              </a:cxn>
              <a:cxn ang="0">
                <a:pos x="204" y="90"/>
              </a:cxn>
              <a:cxn ang="0">
                <a:pos x="264" y="48"/>
              </a:cxn>
              <a:cxn ang="0">
                <a:pos x="300" y="66"/>
              </a:cxn>
              <a:cxn ang="0">
                <a:pos x="330" y="24"/>
              </a:cxn>
              <a:cxn ang="0">
                <a:pos x="372" y="0"/>
              </a:cxn>
              <a:cxn ang="0">
                <a:pos x="438" y="12"/>
              </a:cxn>
              <a:cxn ang="0">
                <a:pos x="420" y="66"/>
              </a:cxn>
              <a:cxn ang="0">
                <a:pos x="468" y="78"/>
              </a:cxn>
              <a:cxn ang="0">
                <a:pos x="510" y="109"/>
              </a:cxn>
              <a:cxn ang="0">
                <a:pos x="540" y="30"/>
              </a:cxn>
              <a:cxn ang="0">
                <a:pos x="576" y="42"/>
              </a:cxn>
              <a:cxn ang="0">
                <a:pos x="594" y="60"/>
              </a:cxn>
              <a:cxn ang="0">
                <a:pos x="642" y="151"/>
              </a:cxn>
              <a:cxn ang="0">
                <a:pos x="690" y="199"/>
              </a:cxn>
              <a:cxn ang="0">
                <a:pos x="714" y="241"/>
              </a:cxn>
              <a:cxn ang="0">
                <a:pos x="751" y="289"/>
              </a:cxn>
              <a:cxn ang="0">
                <a:pos x="757" y="379"/>
              </a:cxn>
              <a:cxn ang="0">
                <a:pos x="696" y="523"/>
              </a:cxn>
              <a:cxn ang="0">
                <a:pos x="684" y="547"/>
              </a:cxn>
              <a:cxn ang="0">
                <a:pos x="636" y="577"/>
              </a:cxn>
              <a:cxn ang="0">
                <a:pos x="594" y="559"/>
              </a:cxn>
              <a:cxn ang="0">
                <a:pos x="534" y="553"/>
              </a:cxn>
              <a:cxn ang="0">
                <a:pos x="480" y="505"/>
              </a:cxn>
              <a:cxn ang="0">
                <a:pos x="444" y="487"/>
              </a:cxn>
              <a:cxn ang="0">
                <a:pos x="378" y="421"/>
              </a:cxn>
              <a:cxn ang="0">
                <a:pos x="264" y="415"/>
              </a:cxn>
              <a:cxn ang="0">
                <a:pos x="198" y="451"/>
              </a:cxn>
              <a:cxn ang="0">
                <a:pos x="138" y="457"/>
              </a:cxn>
              <a:cxn ang="0">
                <a:pos x="84" y="487"/>
              </a:cxn>
              <a:cxn ang="0">
                <a:pos x="30" y="463"/>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tx1"/>
          </a:solidFill>
          <a:ln w="9525">
            <a:solidFill>
              <a:schemeClr val="bg1"/>
            </a:solidFill>
            <a:round/>
            <a:headEnd/>
            <a:tailEnd/>
          </a:ln>
        </p:spPr>
        <p:txBody>
          <a:bodyPr/>
          <a:lstStyle/>
          <a:p>
            <a:endParaRPr lang="el-GR" dirty="0"/>
          </a:p>
        </p:txBody>
      </p:sp>
      <p:sp>
        <p:nvSpPr>
          <p:cNvPr id="16669" name="Freeform 1309"/>
          <p:cNvSpPr>
            <a:spLocks/>
          </p:cNvSpPr>
          <p:nvPr/>
        </p:nvSpPr>
        <p:spPr bwMode="auto">
          <a:xfrm>
            <a:off x="8080377" y="5629276"/>
            <a:ext cx="87313" cy="119063"/>
          </a:xfrm>
          <a:custGeom>
            <a:avLst/>
            <a:gdLst/>
            <a:ahLst/>
            <a:cxnLst>
              <a:cxn ang="0">
                <a:pos x="0" y="18"/>
              </a:cxn>
              <a:cxn ang="0">
                <a:pos x="12" y="48"/>
              </a:cxn>
              <a:cxn ang="0">
                <a:pos x="18" y="72"/>
              </a:cxn>
              <a:cxn ang="0">
                <a:pos x="36" y="91"/>
              </a:cxn>
              <a:cxn ang="0">
                <a:pos x="48" y="66"/>
              </a:cxn>
              <a:cxn ang="0">
                <a:pos x="66" y="30"/>
              </a:cxn>
              <a:cxn ang="0">
                <a:pos x="66" y="0"/>
              </a:cxn>
              <a:cxn ang="0">
                <a:pos x="42" y="12"/>
              </a:cxn>
              <a:cxn ang="0">
                <a:pos x="0" y="18"/>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tx1"/>
          </a:solidFill>
          <a:ln w="9525">
            <a:solidFill>
              <a:schemeClr val="bg1"/>
            </a:solidFill>
            <a:round/>
            <a:headEnd/>
            <a:tailEnd/>
          </a:ln>
        </p:spPr>
        <p:txBody>
          <a:bodyPr/>
          <a:lstStyle/>
          <a:p>
            <a:endParaRPr lang="el-GR" dirty="0"/>
          </a:p>
        </p:txBody>
      </p:sp>
      <p:sp>
        <p:nvSpPr>
          <p:cNvPr id="16670" name="Freeform 1310"/>
          <p:cNvSpPr>
            <a:spLocks/>
          </p:cNvSpPr>
          <p:nvPr/>
        </p:nvSpPr>
        <p:spPr bwMode="auto">
          <a:xfrm>
            <a:off x="6880226" y="4421188"/>
            <a:ext cx="241300" cy="265112"/>
          </a:xfrm>
          <a:custGeom>
            <a:avLst/>
            <a:gdLst/>
            <a:ahLst/>
            <a:cxnLst>
              <a:cxn ang="0">
                <a:pos x="0" y="0"/>
              </a:cxn>
              <a:cxn ang="0">
                <a:pos x="4" y="0"/>
              </a:cxn>
              <a:cxn ang="0">
                <a:pos x="8" y="6"/>
              </a:cxn>
              <a:cxn ang="0">
                <a:pos x="11" y="8"/>
              </a:cxn>
              <a:cxn ang="0">
                <a:pos x="16" y="10"/>
              </a:cxn>
              <a:cxn ang="0">
                <a:pos x="24" y="17"/>
              </a:cxn>
              <a:cxn ang="0">
                <a:pos x="26" y="20"/>
              </a:cxn>
              <a:cxn ang="0">
                <a:pos x="30" y="25"/>
              </a:cxn>
              <a:cxn ang="0">
                <a:pos x="31" y="31"/>
              </a:cxn>
              <a:cxn ang="0">
                <a:pos x="27" y="34"/>
              </a:cxn>
              <a:cxn ang="0">
                <a:pos x="21" y="29"/>
              </a:cxn>
              <a:cxn ang="0">
                <a:pos x="15" y="26"/>
              </a:cxn>
              <a:cxn ang="0">
                <a:pos x="12" y="18"/>
              </a:cxn>
              <a:cxn ang="0">
                <a:pos x="9" y="16"/>
              </a:cxn>
              <a:cxn ang="0">
                <a:pos x="6" y="12"/>
              </a:cxn>
              <a:cxn ang="0">
                <a:pos x="1" y="8"/>
              </a:cxn>
              <a:cxn ang="0">
                <a:pos x="0" y="0"/>
              </a:cxn>
            </a:cxnLst>
            <a:rect l="0" t="0" r="r" b="b"/>
            <a:pathLst>
              <a:path w="31" h="34">
                <a:moveTo>
                  <a:pt x="0" y="0"/>
                </a:moveTo>
                <a:cubicBezTo>
                  <a:pt x="4" y="0"/>
                  <a:pt x="4" y="0"/>
                  <a:pt x="4" y="0"/>
                </a:cubicBezTo>
                <a:cubicBezTo>
                  <a:pt x="8" y="6"/>
                  <a:pt x="8" y="6"/>
                  <a:pt x="8" y="6"/>
                </a:cubicBezTo>
                <a:cubicBezTo>
                  <a:pt x="11" y="8"/>
                  <a:pt x="11" y="8"/>
                  <a:pt x="11" y="8"/>
                </a:cubicBezTo>
                <a:cubicBezTo>
                  <a:pt x="16" y="10"/>
                  <a:pt x="16" y="10"/>
                  <a:pt x="16" y="10"/>
                </a:cubicBezTo>
                <a:cubicBezTo>
                  <a:pt x="24" y="17"/>
                  <a:pt x="24" y="17"/>
                  <a:pt x="24" y="17"/>
                </a:cubicBezTo>
                <a:cubicBezTo>
                  <a:pt x="26" y="20"/>
                  <a:pt x="26" y="20"/>
                  <a:pt x="26" y="20"/>
                </a:cubicBezTo>
                <a:cubicBezTo>
                  <a:pt x="30" y="25"/>
                  <a:pt x="30" y="25"/>
                  <a:pt x="30" y="25"/>
                </a:cubicBezTo>
                <a:cubicBezTo>
                  <a:pt x="31" y="31"/>
                  <a:pt x="31" y="31"/>
                  <a:pt x="31" y="31"/>
                </a:cubicBezTo>
                <a:cubicBezTo>
                  <a:pt x="27" y="34"/>
                  <a:pt x="27" y="34"/>
                  <a:pt x="27" y="34"/>
                </a:cubicBezTo>
                <a:cubicBezTo>
                  <a:pt x="21" y="29"/>
                  <a:pt x="21" y="29"/>
                  <a:pt x="21" y="29"/>
                </a:cubicBezTo>
                <a:cubicBezTo>
                  <a:pt x="15" y="26"/>
                  <a:pt x="15" y="26"/>
                  <a:pt x="15" y="26"/>
                </a:cubicBezTo>
                <a:cubicBezTo>
                  <a:pt x="12" y="18"/>
                  <a:pt x="12" y="18"/>
                  <a:pt x="12" y="18"/>
                </a:cubicBezTo>
                <a:cubicBezTo>
                  <a:pt x="9" y="16"/>
                  <a:pt x="9" y="16"/>
                  <a:pt x="9" y="16"/>
                </a:cubicBezTo>
                <a:cubicBezTo>
                  <a:pt x="9" y="16"/>
                  <a:pt x="7" y="13"/>
                  <a:pt x="6" y="12"/>
                </a:cubicBezTo>
                <a:cubicBezTo>
                  <a:pt x="4" y="11"/>
                  <a:pt x="1" y="8"/>
                  <a:pt x="1" y="8"/>
                </a:cubicBezTo>
                <a:lnTo>
                  <a:pt x="0" y="0"/>
                </a:lnTo>
                <a:close/>
              </a:path>
            </a:pathLst>
          </a:custGeom>
          <a:solidFill>
            <a:srgbClr val="63A1CF"/>
          </a:solidFill>
          <a:ln w="9525">
            <a:solidFill>
              <a:schemeClr val="bg1"/>
            </a:solidFill>
            <a:round/>
            <a:headEnd/>
            <a:tailEnd/>
          </a:ln>
        </p:spPr>
        <p:txBody>
          <a:bodyPr/>
          <a:lstStyle/>
          <a:p>
            <a:endParaRPr lang="el-GR" dirty="0"/>
          </a:p>
        </p:txBody>
      </p:sp>
      <p:sp>
        <p:nvSpPr>
          <p:cNvPr id="16671" name="Freeform 1311"/>
          <p:cNvSpPr>
            <a:spLocks/>
          </p:cNvSpPr>
          <p:nvPr/>
        </p:nvSpPr>
        <p:spPr bwMode="auto">
          <a:xfrm>
            <a:off x="7210426" y="4373563"/>
            <a:ext cx="227013" cy="265112"/>
          </a:xfrm>
          <a:custGeom>
            <a:avLst/>
            <a:gdLst/>
            <a:ahLst/>
            <a:cxnLst>
              <a:cxn ang="0">
                <a:pos x="12" y="168"/>
              </a:cxn>
              <a:cxn ang="0">
                <a:pos x="0" y="144"/>
              </a:cxn>
              <a:cxn ang="0">
                <a:pos x="0" y="108"/>
              </a:cxn>
              <a:cxn ang="0">
                <a:pos x="12" y="90"/>
              </a:cxn>
              <a:cxn ang="0">
                <a:pos x="36" y="84"/>
              </a:cxn>
              <a:cxn ang="0">
                <a:pos x="60" y="66"/>
              </a:cxn>
              <a:cxn ang="0">
                <a:pos x="96" y="24"/>
              </a:cxn>
              <a:cxn ang="0">
                <a:pos x="138" y="0"/>
              </a:cxn>
              <a:cxn ang="0">
                <a:pos x="162" y="12"/>
              </a:cxn>
              <a:cxn ang="0">
                <a:pos x="174" y="30"/>
              </a:cxn>
              <a:cxn ang="0">
                <a:pos x="156" y="48"/>
              </a:cxn>
              <a:cxn ang="0">
                <a:pos x="150" y="66"/>
              </a:cxn>
              <a:cxn ang="0">
                <a:pos x="156" y="90"/>
              </a:cxn>
              <a:cxn ang="0">
                <a:pos x="174" y="108"/>
              </a:cxn>
              <a:cxn ang="0">
                <a:pos x="156" y="120"/>
              </a:cxn>
              <a:cxn ang="0">
                <a:pos x="150" y="132"/>
              </a:cxn>
              <a:cxn ang="0">
                <a:pos x="138" y="150"/>
              </a:cxn>
              <a:cxn ang="0">
                <a:pos x="126" y="168"/>
              </a:cxn>
              <a:cxn ang="0">
                <a:pos x="114" y="198"/>
              </a:cxn>
              <a:cxn ang="0">
                <a:pos x="90" y="204"/>
              </a:cxn>
              <a:cxn ang="0">
                <a:pos x="72" y="192"/>
              </a:cxn>
              <a:cxn ang="0">
                <a:pos x="42" y="192"/>
              </a:cxn>
              <a:cxn ang="0">
                <a:pos x="24" y="192"/>
              </a:cxn>
              <a:cxn ang="0">
                <a:pos x="12" y="168"/>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63A1CF"/>
          </a:solidFill>
          <a:ln w="9525">
            <a:solidFill>
              <a:schemeClr val="bg1"/>
            </a:solidFill>
            <a:round/>
            <a:headEnd/>
            <a:tailEnd/>
          </a:ln>
        </p:spPr>
        <p:txBody>
          <a:bodyPr/>
          <a:lstStyle/>
          <a:p>
            <a:endParaRPr lang="el-GR" dirty="0"/>
          </a:p>
        </p:txBody>
      </p:sp>
      <p:sp>
        <p:nvSpPr>
          <p:cNvPr id="16672" name="Freeform 1312"/>
          <p:cNvSpPr>
            <a:spLocks/>
          </p:cNvSpPr>
          <p:nvPr/>
        </p:nvSpPr>
        <p:spPr bwMode="auto">
          <a:xfrm>
            <a:off x="7459665" y="4084638"/>
            <a:ext cx="141287" cy="195262"/>
          </a:xfrm>
          <a:custGeom>
            <a:avLst/>
            <a:gdLst/>
            <a:ahLst/>
            <a:cxnLst>
              <a:cxn ang="0">
                <a:pos x="12" y="18"/>
              </a:cxn>
              <a:cxn ang="0">
                <a:pos x="0" y="42"/>
              </a:cxn>
              <a:cxn ang="0">
                <a:pos x="6" y="72"/>
              </a:cxn>
              <a:cxn ang="0">
                <a:pos x="18" y="85"/>
              </a:cxn>
              <a:cxn ang="0">
                <a:pos x="36" y="91"/>
              </a:cxn>
              <a:cxn ang="0">
                <a:pos x="72" y="109"/>
              </a:cxn>
              <a:cxn ang="0">
                <a:pos x="78" y="139"/>
              </a:cxn>
              <a:cxn ang="0">
                <a:pos x="108" y="151"/>
              </a:cxn>
              <a:cxn ang="0">
                <a:pos x="102" y="127"/>
              </a:cxn>
              <a:cxn ang="0">
                <a:pos x="78" y="91"/>
              </a:cxn>
              <a:cxn ang="0">
                <a:pos x="42" y="66"/>
              </a:cxn>
              <a:cxn ang="0">
                <a:pos x="48" y="48"/>
              </a:cxn>
              <a:cxn ang="0">
                <a:pos x="54" y="12"/>
              </a:cxn>
              <a:cxn ang="0">
                <a:pos x="30" y="0"/>
              </a:cxn>
              <a:cxn ang="0">
                <a:pos x="12" y="18"/>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63A1CF"/>
          </a:solidFill>
          <a:ln w="9525">
            <a:solidFill>
              <a:schemeClr val="bg1"/>
            </a:solidFill>
            <a:round/>
            <a:headEnd/>
            <a:tailEnd/>
          </a:ln>
        </p:spPr>
        <p:txBody>
          <a:bodyPr/>
          <a:lstStyle/>
          <a:p>
            <a:endParaRPr lang="el-GR" dirty="0"/>
          </a:p>
        </p:txBody>
      </p:sp>
      <p:sp>
        <p:nvSpPr>
          <p:cNvPr id="16673" name="Freeform 1313"/>
          <p:cNvSpPr>
            <a:spLocks/>
          </p:cNvSpPr>
          <p:nvPr/>
        </p:nvSpPr>
        <p:spPr bwMode="auto">
          <a:xfrm>
            <a:off x="7516814" y="4311651"/>
            <a:ext cx="115887" cy="92075"/>
          </a:xfrm>
          <a:custGeom>
            <a:avLst/>
            <a:gdLst/>
            <a:ahLst/>
            <a:cxnLst>
              <a:cxn ang="0">
                <a:pos x="0" y="54"/>
              </a:cxn>
              <a:cxn ang="0">
                <a:pos x="18" y="24"/>
              </a:cxn>
              <a:cxn ang="0">
                <a:pos x="42" y="24"/>
              </a:cxn>
              <a:cxn ang="0">
                <a:pos x="60" y="0"/>
              </a:cxn>
              <a:cxn ang="0">
                <a:pos x="90" y="24"/>
              </a:cxn>
              <a:cxn ang="0">
                <a:pos x="90" y="72"/>
              </a:cxn>
              <a:cxn ang="0">
                <a:pos x="60" y="60"/>
              </a:cxn>
              <a:cxn ang="0">
                <a:pos x="42" y="60"/>
              </a:cxn>
              <a:cxn ang="0">
                <a:pos x="24" y="48"/>
              </a:cxn>
              <a:cxn ang="0">
                <a:pos x="0" y="54"/>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63A1CF"/>
          </a:solidFill>
          <a:ln w="9525">
            <a:solidFill>
              <a:schemeClr val="bg1"/>
            </a:solidFill>
            <a:round/>
            <a:headEnd/>
            <a:tailEnd/>
          </a:ln>
        </p:spPr>
        <p:txBody>
          <a:bodyPr/>
          <a:lstStyle/>
          <a:p>
            <a:endParaRPr lang="el-GR" dirty="0"/>
          </a:p>
        </p:txBody>
      </p:sp>
      <p:sp>
        <p:nvSpPr>
          <p:cNvPr id="16674" name="Freeform 1314"/>
          <p:cNvSpPr>
            <a:spLocks/>
          </p:cNvSpPr>
          <p:nvPr/>
        </p:nvSpPr>
        <p:spPr bwMode="auto">
          <a:xfrm>
            <a:off x="7437439" y="4513264"/>
            <a:ext cx="141287" cy="173037"/>
          </a:xfrm>
          <a:custGeom>
            <a:avLst/>
            <a:gdLst/>
            <a:ahLst/>
            <a:cxnLst>
              <a:cxn ang="0">
                <a:pos x="12" y="126"/>
              </a:cxn>
              <a:cxn ang="0">
                <a:pos x="12" y="108"/>
              </a:cxn>
              <a:cxn ang="0">
                <a:pos x="0" y="84"/>
              </a:cxn>
              <a:cxn ang="0">
                <a:pos x="6" y="66"/>
              </a:cxn>
              <a:cxn ang="0">
                <a:pos x="24" y="24"/>
              </a:cxn>
              <a:cxn ang="0">
                <a:pos x="36" y="12"/>
              </a:cxn>
              <a:cxn ang="0">
                <a:pos x="66" y="6"/>
              </a:cxn>
              <a:cxn ang="0">
                <a:pos x="108" y="0"/>
              </a:cxn>
              <a:cxn ang="0">
                <a:pos x="108" y="12"/>
              </a:cxn>
              <a:cxn ang="0">
                <a:pos x="90" y="12"/>
              </a:cxn>
              <a:cxn ang="0">
                <a:pos x="54" y="24"/>
              </a:cxn>
              <a:cxn ang="0">
                <a:pos x="42" y="42"/>
              </a:cxn>
              <a:cxn ang="0">
                <a:pos x="84" y="42"/>
              </a:cxn>
              <a:cxn ang="0">
                <a:pos x="90" y="60"/>
              </a:cxn>
              <a:cxn ang="0">
                <a:pos x="78" y="66"/>
              </a:cxn>
              <a:cxn ang="0">
                <a:pos x="66" y="78"/>
              </a:cxn>
              <a:cxn ang="0">
                <a:pos x="90" y="102"/>
              </a:cxn>
              <a:cxn ang="0">
                <a:pos x="96" y="126"/>
              </a:cxn>
              <a:cxn ang="0">
                <a:pos x="72" y="126"/>
              </a:cxn>
              <a:cxn ang="0">
                <a:pos x="54" y="108"/>
              </a:cxn>
              <a:cxn ang="0">
                <a:pos x="36" y="84"/>
              </a:cxn>
              <a:cxn ang="0">
                <a:pos x="36" y="114"/>
              </a:cxn>
              <a:cxn ang="0">
                <a:pos x="36" y="132"/>
              </a:cxn>
              <a:cxn ang="0">
                <a:pos x="12" y="126"/>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63A1CF"/>
          </a:solidFill>
          <a:ln w="9525">
            <a:solidFill>
              <a:schemeClr val="bg1"/>
            </a:solidFill>
            <a:round/>
            <a:headEnd/>
            <a:tailEnd/>
          </a:ln>
        </p:spPr>
        <p:txBody>
          <a:bodyPr/>
          <a:lstStyle/>
          <a:p>
            <a:endParaRPr lang="el-GR" dirty="0"/>
          </a:p>
        </p:txBody>
      </p:sp>
      <p:sp>
        <p:nvSpPr>
          <p:cNvPr id="16675" name="Freeform 1315"/>
          <p:cNvSpPr>
            <a:spLocks/>
          </p:cNvSpPr>
          <p:nvPr/>
        </p:nvSpPr>
        <p:spPr bwMode="auto">
          <a:xfrm>
            <a:off x="7116763" y="4710114"/>
            <a:ext cx="265112" cy="60325"/>
          </a:xfrm>
          <a:custGeom>
            <a:avLst/>
            <a:gdLst/>
            <a:ahLst/>
            <a:cxnLst>
              <a:cxn ang="0">
                <a:pos x="0" y="1"/>
              </a:cxn>
              <a:cxn ang="0">
                <a:pos x="9" y="0"/>
              </a:cxn>
              <a:cxn ang="0">
                <a:pos x="16" y="0"/>
              </a:cxn>
              <a:cxn ang="0">
                <a:pos x="20" y="1"/>
              </a:cxn>
              <a:cxn ang="0">
                <a:pos x="23" y="3"/>
              </a:cxn>
              <a:cxn ang="0">
                <a:pos x="31" y="5"/>
              </a:cxn>
              <a:cxn ang="0">
                <a:pos x="34" y="8"/>
              </a:cxn>
              <a:cxn ang="0">
                <a:pos x="26" y="7"/>
              </a:cxn>
              <a:cxn ang="0">
                <a:pos x="19" y="6"/>
              </a:cxn>
              <a:cxn ang="0">
                <a:pos x="8" y="4"/>
              </a:cxn>
              <a:cxn ang="0">
                <a:pos x="0" y="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63A1CF"/>
          </a:solidFill>
          <a:ln w="9525">
            <a:solidFill>
              <a:schemeClr val="bg1"/>
            </a:solidFill>
            <a:round/>
            <a:headEnd/>
            <a:tailEnd/>
          </a:ln>
        </p:spPr>
        <p:txBody>
          <a:bodyPr/>
          <a:lstStyle/>
          <a:p>
            <a:endParaRPr lang="el-GR" dirty="0"/>
          </a:p>
        </p:txBody>
      </p:sp>
      <p:sp>
        <p:nvSpPr>
          <p:cNvPr id="16676" name="Freeform 1316"/>
          <p:cNvSpPr>
            <a:spLocks/>
          </p:cNvSpPr>
          <p:nvPr/>
        </p:nvSpPr>
        <p:spPr bwMode="auto">
          <a:xfrm>
            <a:off x="2909889" y="3073400"/>
            <a:ext cx="158751" cy="179388"/>
          </a:xfrm>
          <a:custGeom>
            <a:avLst/>
            <a:gdLst/>
            <a:ahLst/>
            <a:cxnLst>
              <a:cxn ang="0">
                <a:pos x="0" y="114"/>
              </a:cxn>
              <a:cxn ang="0">
                <a:pos x="0" y="90"/>
              </a:cxn>
              <a:cxn ang="0">
                <a:pos x="6" y="72"/>
              </a:cxn>
              <a:cxn ang="0">
                <a:pos x="36" y="24"/>
              </a:cxn>
              <a:cxn ang="0">
                <a:pos x="66" y="0"/>
              </a:cxn>
              <a:cxn ang="0">
                <a:pos x="66" y="18"/>
              </a:cxn>
              <a:cxn ang="0">
                <a:pos x="54" y="42"/>
              </a:cxn>
              <a:cxn ang="0">
                <a:pos x="60" y="54"/>
              </a:cxn>
              <a:cxn ang="0">
                <a:pos x="108" y="78"/>
              </a:cxn>
              <a:cxn ang="0">
                <a:pos x="120" y="108"/>
              </a:cxn>
              <a:cxn ang="0">
                <a:pos x="120" y="132"/>
              </a:cxn>
              <a:cxn ang="0">
                <a:pos x="96" y="138"/>
              </a:cxn>
              <a:cxn ang="0">
                <a:pos x="84" y="120"/>
              </a:cxn>
              <a:cxn ang="0">
                <a:pos x="66" y="126"/>
              </a:cxn>
              <a:cxn ang="0">
                <a:pos x="48" y="114"/>
              </a:cxn>
              <a:cxn ang="0">
                <a:pos x="18" y="108"/>
              </a:cxn>
              <a:cxn ang="0">
                <a:pos x="0" y="114"/>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folHlink"/>
          </a:solidFill>
          <a:ln w="9525">
            <a:solidFill>
              <a:schemeClr val="bg1"/>
            </a:solidFill>
            <a:round/>
            <a:headEnd/>
            <a:tailEnd/>
          </a:ln>
        </p:spPr>
        <p:txBody>
          <a:bodyPr/>
          <a:lstStyle/>
          <a:p>
            <a:endParaRPr lang="el-GR" dirty="0"/>
          </a:p>
        </p:txBody>
      </p:sp>
      <p:sp>
        <p:nvSpPr>
          <p:cNvPr id="16677" name="Freeform 1317"/>
          <p:cNvSpPr>
            <a:spLocks/>
          </p:cNvSpPr>
          <p:nvPr/>
        </p:nvSpPr>
        <p:spPr bwMode="auto">
          <a:xfrm>
            <a:off x="2257426" y="3979864"/>
            <a:ext cx="276225" cy="77787"/>
          </a:xfrm>
          <a:custGeom>
            <a:avLst/>
            <a:gdLst/>
            <a:ahLst/>
            <a:cxnLst>
              <a:cxn ang="0">
                <a:pos x="2" y="1"/>
              </a:cxn>
              <a:cxn ang="0">
                <a:pos x="8" y="0"/>
              </a:cxn>
              <a:cxn ang="0">
                <a:pos x="19" y="0"/>
              </a:cxn>
              <a:cxn ang="0">
                <a:pos x="26" y="3"/>
              </a:cxn>
              <a:cxn ang="0">
                <a:pos x="28" y="6"/>
              </a:cxn>
              <a:cxn ang="0">
                <a:pos x="33" y="7"/>
              </a:cxn>
              <a:cxn ang="0">
                <a:pos x="35" y="9"/>
              </a:cxn>
              <a:cxn ang="0">
                <a:pos x="33" y="10"/>
              </a:cxn>
              <a:cxn ang="0">
                <a:pos x="25" y="10"/>
              </a:cxn>
              <a:cxn ang="0">
                <a:pos x="23" y="8"/>
              </a:cxn>
              <a:cxn ang="0">
                <a:pos x="21" y="5"/>
              </a:cxn>
              <a:cxn ang="0">
                <a:pos x="15" y="4"/>
              </a:cxn>
              <a:cxn ang="0">
                <a:pos x="9" y="4"/>
              </a:cxn>
              <a:cxn ang="0">
                <a:pos x="5" y="4"/>
              </a:cxn>
              <a:cxn ang="0">
                <a:pos x="0" y="3"/>
              </a:cxn>
              <a:cxn ang="0">
                <a:pos x="2" y="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4DD9E"/>
          </a:solidFill>
          <a:ln w="9525">
            <a:solidFill>
              <a:schemeClr val="bg1"/>
            </a:solidFill>
            <a:round/>
            <a:headEnd/>
            <a:tailEnd/>
          </a:ln>
        </p:spPr>
        <p:txBody>
          <a:bodyPr/>
          <a:lstStyle/>
          <a:p>
            <a:endParaRPr lang="el-GR" dirty="0"/>
          </a:p>
        </p:txBody>
      </p:sp>
      <p:sp>
        <p:nvSpPr>
          <p:cNvPr id="16678" name="Freeform 1318"/>
          <p:cNvSpPr>
            <a:spLocks/>
          </p:cNvSpPr>
          <p:nvPr/>
        </p:nvSpPr>
        <p:spPr bwMode="auto">
          <a:xfrm>
            <a:off x="2533649" y="4065589"/>
            <a:ext cx="171451" cy="47625"/>
          </a:xfrm>
          <a:custGeom>
            <a:avLst/>
            <a:gdLst/>
            <a:ahLst/>
            <a:cxnLst>
              <a:cxn ang="0">
                <a:pos x="24" y="0"/>
              </a:cxn>
              <a:cxn ang="0">
                <a:pos x="24" y="12"/>
              </a:cxn>
              <a:cxn ang="0">
                <a:pos x="0" y="18"/>
              </a:cxn>
              <a:cxn ang="0">
                <a:pos x="30" y="30"/>
              </a:cxn>
              <a:cxn ang="0">
                <a:pos x="42" y="36"/>
              </a:cxn>
              <a:cxn ang="0">
                <a:pos x="66" y="36"/>
              </a:cxn>
              <a:cxn ang="0">
                <a:pos x="84" y="24"/>
              </a:cxn>
              <a:cxn ang="0">
                <a:pos x="132" y="30"/>
              </a:cxn>
              <a:cxn ang="0">
                <a:pos x="108" y="18"/>
              </a:cxn>
              <a:cxn ang="0">
                <a:pos x="72" y="0"/>
              </a:cxn>
              <a:cxn ang="0">
                <a:pos x="24" y="0"/>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4DD9E"/>
          </a:solidFill>
          <a:ln w="9525">
            <a:solidFill>
              <a:schemeClr val="bg1"/>
            </a:solidFill>
            <a:round/>
            <a:headEnd/>
            <a:tailEnd/>
          </a:ln>
        </p:spPr>
        <p:txBody>
          <a:bodyPr/>
          <a:lstStyle/>
          <a:p>
            <a:endParaRPr lang="el-GR" dirty="0"/>
          </a:p>
        </p:txBody>
      </p:sp>
      <p:sp>
        <p:nvSpPr>
          <p:cNvPr id="16679" name="Freeform 1319"/>
          <p:cNvSpPr>
            <a:spLocks/>
          </p:cNvSpPr>
          <p:nvPr/>
        </p:nvSpPr>
        <p:spPr bwMode="auto">
          <a:xfrm>
            <a:off x="4776788" y="3524250"/>
            <a:ext cx="77787" cy="46038"/>
          </a:xfrm>
          <a:custGeom>
            <a:avLst/>
            <a:gdLst/>
            <a:ahLst/>
            <a:cxnLst>
              <a:cxn ang="0">
                <a:pos x="0" y="12"/>
              </a:cxn>
              <a:cxn ang="0">
                <a:pos x="36" y="0"/>
              </a:cxn>
              <a:cxn ang="0">
                <a:pos x="60" y="6"/>
              </a:cxn>
              <a:cxn ang="0">
                <a:pos x="60" y="18"/>
              </a:cxn>
              <a:cxn ang="0">
                <a:pos x="54" y="36"/>
              </a:cxn>
              <a:cxn ang="0">
                <a:pos x="30" y="24"/>
              </a:cxn>
              <a:cxn ang="0">
                <a:pos x="0" y="12"/>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folHlink"/>
          </a:solidFill>
          <a:ln w="9525">
            <a:solidFill>
              <a:schemeClr val="bg1"/>
            </a:solidFill>
            <a:round/>
            <a:headEnd/>
            <a:tailEnd/>
          </a:ln>
        </p:spPr>
        <p:txBody>
          <a:bodyPr/>
          <a:lstStyle/>
          <a:p>
            <a:endParaRPr lang="el-GR" dirty="0"/>
          </a:p>
        </p:txBody>
      </p:sp>
      <p:sp>
        <p:nvSpPr>
          <p:cNvPr id="16680" name="Freeform 1320"/>
          <p:cNvSpPr>
            <a:spLocks/>
          </p:cNvSpPr>
          <p:nvPr/>
        </p:nvSpPr>
        <p:spPr bwMode="auto">
          <a:xfrm>
            <a:off x="4689475" y="3436938"/>
            <a:ext cx="31751" cy="61912"/>
          </a:xfrm>
          <a:custGeom>
            <a:avLst/>
            <a:gdLst/>
            <a:ahLst/>
            <a:cxnLst>
              <a:cxn ang="0">
                <a:pos x="0" y="48"/>
              </a:cxn>
              <a:cxn ang="0">
                <a:pos x="6" y="6"/>
              </a:cxn>
              <a:cxn ang="0">
                <a:pos x="18" y="0"/>
              </a:cxn>
              <a:cxn ang="0">
                <a:pos x="24" y="24"/>
              </a:cxn>
              <a:cxn ang="0">
                <a:pos x="24" y="48"/>
              </a:cxn>
              <a:cxn ang="0">
                <a:pos x="0" y="48"/>
              </a:cxn>
            </a:cxnLst>
            <a:rect l="0" t="0" r="r" b="b"/>
            <a:pathLst>
              <a:path w="24" h="48">
                <a:moveTo>
                  <a:pt x="0" y="48"/>
                </a:moveTo>
                <a:lnTo>
                  <a:pt x="6" y="6"/>
                </a:lnTo>
                <a:lnTo>
                  <a:pt x="18" y="0"/>
                </a:lnTo>
                <a:lnTo>
                  <a:pt x="24" y="24"/>
                </a:lnTo>
                <a:lnTo>
                  <a:pt x="24" y="48"/>
                </a:lnTo>
                <a:lnTo>
                  <a:pt x="0" y="48"/>
                </a:lnTo>
                <a:close/>
              </a:path>
            </a:pathLst>
          </a:custGeom>
          <a:solidFill>
            <a:srgbClr val="63A1CF"/>
          </a:solidFill>
          <a:ln w="9525">
            <a:solidFill>
              <a:schemeClr val="bg1"/>
            </a:solidFill>
            <a:round/>
            <a:headEnd/>
            <a:tailEnd/>
          </a:ln>
        </p:spPr>
        <p:txBody>
          <a:bodyPr/>
          <a:lstStyle/>
          <a:p>
            <a:endParaRPr lang="el-GR" dirty="0"/>
          </a:p>
        </p:txBody>
      </p:sp>
      <p:sp>
        <p:nvSpPr>
          <p:cNvPr id="16681" name="Freeform 1321"/>
          <p:cNvSpPr>
            <a:spLocks/>
          </p:cNvSpPr>
          <p:nvPr/>
        </p:nvSpPr>
        <p:spPr bwMode="auto">
          <a:xfrm>
            <a:off x="4681539" y="3373439"/>
            <a:ext cx="39687" cy="47625"/>
          </a:xfrm>
          <a:custGeom>
            <a:avLst/>
            <a:gdLst/>
            <a:ahLst/>
            <a:cxnLst>
              <a:cxn ang="0">
                <a:pos x="0" y="12"/>
              </a:cxn>
              <a:cxn ang="0">
                <a:pos x="24" y="0"/>
              </a:cxn>
              <a:cxn ang="0">
                <a:pos x="30" y="24"/>
              </a:cxn>
              <a:cxn ang="0">
                <a:pos x="24" y="37"/>
              </a:cxn>
              <a:cxn ang="0">
                <a:pos x="0" y="12"/>
              </a:cxn>
            </a:cxnLst>
            <a:rect l="0" t="0" r="r" b="b"/>
            <a:pathLst>
              <a:path w="30" h="37">
                <a:moveTo>
                  <a:pt x="0" y="12"/>
                </a:moveTo>
                <a:lnTo>
                  <a:pt x="24" y="0"/>
                </a:lnTo>
                <a:lnTo>
                  <a:pt x="30" y="24"/>
                </a:lnTo>
                <a:lnTo>
                  <a:pt x="24" y="37"/>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682" name="Freeform 1322"/>
          <p:cNvSpPr>
            <a:spLocks/>
          </p:cNvSpPr>
          <p:nvPr/>
        </p:nvSpPr>
        <p:spPr bwMode="auto">
          <a:xfrm>
            <a:off x="5499100" y="3562350"/>
            <a:ext cx="39688" cy="7938"/>
          </a:xfrm>
          <a:custGeom>
            <a:avLst/>
            <a:gdLst/>
            <a:ahLst/>
            <a:cxnLst>
              <a:cxn ang="0">
                <a:pos x="24" y="0"/>
              </a:cxn>
              <a:cxn ang="0">
                <a:pos x="30" y="0"/>
              </a:cxn>
              <a:cxn ang="0">
                <a:pos x="0" y="6"/>
              </a:cxn>
              <a:cxn ang="0">
                <a:pos x="24" y="0"/>
              </a:cxn>
            </a:cxnLst>
            <a:rect l="0" t="0" r="r" b="b"/>
            <a:pathLst>
              <a:path w="30" h="6">
                <a:moveTo>
                  <a:pt x="24" y="0"/>
                </a:moveTo>
                <a:lnTo>
                  <a:pt x="30" y="0"/>
                </a:lnTo>
                <a:lnTo>
                  <a:pt x="0" y="6"/>
                </a:lnTo>
                <a:lnTo>
                  <a:pt x="24" y="0"/>
                </a:lnTo>
                <a:close/>
              </a:path>
            </a:pathLst>
          </a:custGeom>
          <a:solidFill>
            <a:srgbClr val="63A1CF"/>
          </a:solidFill>
          <a:ln w="9525">
            <a:solidFill>
              <a:schemeClr val="bg1"/>
            </a:solidFill>
            <a:round/>
            <a:headEnd/>
            <a:tailEnd/>
          </a:ln>
        </p:spPr>
        <p:txBody>
          <a:bodyPr/>
          <a:lstStyle/>
          <a:p>
            <a:endParaRPr lang="el-GR" dirty="0"/>
          </a:p>
        </p:txBody>
      </p:sp>
      <p:sp>
        <p:nvSpPr>
          <p:cNvPr id="16683" name="Rectangle 1323"/>
          <p:cNvSpPr>
            <a:spLocks noChangeArrowheads="1"/>
          </p:cNvSpPr>
          <p:nvPr/>
        </p:nvSpPr>
        <p:spPr bwMode="auto">
          <a:xfrm>
            <a:off x="5359400" y="3794126"/>
            <a:ext cx="0" cy="3175"/>
          </a:xfrm>
          <a:prstGeom prst="rect">
            <a:avLst/>
          </a:prstGeom>
          <a:solidFill>
            <a:srgbClr val="63A1CF"/>
          </a:solidFill>
          <a:ln w="9525">
            <a:solidFill>
              <a:schemeClr val="bg1"/>
            </a:solidFill>
            <a:miter lim="800000"/>
            <a:headEnd/>
            <a:tailEnd/>
          </a:ln>
        </p:spPr>
        <p:txBody>
          <a:bodyPr/>
          <a:lstStyle/>
          <a:p>
            <a:endParaRPr lang="el-GR" dirty="0"/>
          </a:p>
        </p:txBody>
      </p:sp>
      <p:sp>
        <p:nvSpPr>
          <p:cNvPr id="16684" name="Freeform 1324"/>
          <p:cNvSpPr>
            <a:spLocks/>
          </p:cNvSpPr>
          <p:nvPr/>
        </p:nvSpPr>
        <p:spPr bwMode="auto">
          <a:xfrm>
            <a:off x="5129214" y="3413125"/>
            <a:ext cx="463551" cy="179388"/>
          </a:xfrm>
          <a:custGeom>
            <a:avLst/>
            <a:gdLst/>
            <a:ahLst/>
            <a:cxnLst>
              <a:cxn ang="0">
                <a:pos x="34" y="20"/>
              </a:cxn>
              <a:cxn ang="0">
                <a:pos x="36" y="21"/>
              </a:cxn>
              <a:cxn ang="0">
                <a:pos x="47" y="20"/>
              </a:cxn>
              <a:cxn ang="0">
                <a:pos x="52" y="19"/>
              </a:cxn>
              <a:cxn ang="0">
                <a:pos x="57" y="18"/>
              </a:cxn>
              <a:cxn ang="0">
                <a:pos x="59" y="19"/>
              </a:cxn>
              <a:cxn ang="0">
                <a:pos x="58" y="16"/>
              </a:cxn>
              <a:cxn ang="0">
                <a:pos x="58" y="9"/>
              </a:cxn>
              <a:cxn ang="0">
                <a:pos x="59" y="8"/>
              </a:cxn>
              <a:cxn ang="0">
                <a:pos x="55" y="3"/>
              </a:cxn>
              <a:cxn ang="0">
                <a:pos x="53" y="1"/>
              </a:cxn>
              <a:cxn ang="0">
                <a:pos x="50" y="1"/>
              </a:cxn>
              <a:cxn ang="0">
                <a:pos x="49" y="0"/>
              </a:cxn>
              <a:cxn ang="0">
                <a:pos x="49" y="0"/>
              </a:cxn>
              <a:cxn ang="0">
                <a:pos x="45" y="3"/>
              </a:cxn>
              <a:cxn ang="0">
                <a:pos x="40" y="3"/>
              </a:cxn>
              <a:cxn ang="0">
                <a:pos x="39" y="3"/>
              </a:cxn>
              <a:cxn ang="0">
                <a:pos x="39" y="3"/>
              </a:cxn>
              <a:cxn ang="0">
                <a:pos x="35" y="1"/>
              </a:cxn>
              <a:cxn ang="0">
                <a:pos x="32" y="0"/>
              </a:cxn>
              <a:cxn ang="0">
                <a:pos x="24" y="0"/>
              </a:cxn>
              <a:cxn ang="0">
                <a:pos x="22" y="0"/>
              </a:cxn>
              <a:cxn ang="0">
                <a:pos x="19" y="1"/>
              </a:cxn>
              <a:cxn ang="0">
                <a:pos x="17" y="3"/>
              </a:cxn>
              <a:cxn ang="0">
                <a:pos x="12" y="4"/>
              </a:cxn>
              <a:cxn ang="0">
                <a:pos x="11" y="3"/>
              </a:cxn>
              <a:cxn ang="0">
                <a:pos x="10" y="3"/>
              </a:cxn>
              <a:cxn ang="0">
                <a:pos x="8" y="6"/>
              </a:cxn>
              <a:cxn ang="0">
                <a:pos x="4" y="6"/>
              </a:cxn>
              <a:cxn ang="0">
                <a:pos x="0" y="9"/>
              </a:cxn>
              <a:cxn ang="0">
                <a:pos x="2" y="12"/>
              </a:cxn>
              <a:cxn ang="0">
                <a:pos x="4" y="17"/>
              </a:cxn>
              <a:cxn ang="0">
                <a:pos x="6" y="20"/>
              </a:cxn>
              <a:cxn ang="0">
                <a:pos x="15" y="21"/>
              </a:cxn>
              <a:cxn ang="0">
                <a:pos x="16" y="21"/>
              </a:cxn>
              <a:cxn ang="0">
                <a:pos x="23" y="23"/>
              </a:cxn>
              <a:cxn ang="0">
                <a:pos x="27" y="21"/>
              </a:cxn>
              <a:cxn ang="0">
                <a:pos x="31" y="23"/>
              </a:cxn>
              <a:cxn ang="0">
                <a:pos x="31" y="23"/>
              </a:cxn>
              <a:cxn ang="0">
                <a:pos x="31" y="23"/>
              </a:cxn>
              <a:cxn ang="0">
                <a:pos x="34" y="20"/>
              </a:cxn>
            </a:cxnLst>
            <a:rect l="0" t="0" r="r" b="b"/>
            <a:pathLst>
              <a:path w="59" h="23">
                <a:moveTo>
                  <a:pt x="34" y="20"/>
                </a:moveTo>
                <a:cubicBezTo>
                  <a:pt x="36" y="21"/>
                  <a:pt x="36" y="21"/>
                  <a:pt x="36" y="21"/>
                </a:cubicBezTo>
                <a:cubicBezTo>
                  <a:pt x="47" y="20"/>
                  <a:pt x="47" y="20"/>
                  <a:pt x="47" y="20"/>
                </a:cubicBezTo>
                <a:cubicBezTo>
                  <a:pt x="52" y="19"/>
                  <a:pt x="52" y="19"/>
                  <a:pt x="52" y="19"/>
                </a:cubicBezTo>
                <a:cubicBezTo>
                  <a:pt x="57" y="18"/>
                  <a:pt x="57" y="18"/>
                  <a:pt x="57" y="18"/>
                </a:cubicBezTo>
                <a:cubicBezTo>
                  <a:pt x="59" y="19"/>
                  <a:pt x="59" y="19"/>
                  <a:pt x="59" y="19"/>
                </a:cubicBezTo>
                <a:cubicBezTo>
                  <a:pt x="59" y="19"/>
                  <a:pt x="58" y="16"/>
                  <a:pt x="58" y="16"/>
                </a:cubicBezTo>
                <a:cubicBezTo>
                  <a:pt x="58" y="15"/>
                  <a:pt x="58" y="9"/>
                  <a:pt x="58" y="9"/>
                </a:cubicBezTo>
                <a:cubicBezTo>
                  <a:pt x="59" y="8"/>
                  <a:pt x="59" y="8"/>
                  <a:pt x="59" y="8"/>
                </a:cubicBezTo>
                <a:cubicBezTo>
                  <a:pt x="55" y="3"/>
                  <a:pt x="55" y="3"/>
                  <a:pt x="55" y="3"/>
                </a:cubicBezTo>
                <a:cubicBezTo>
                  <a:pt x="53" y="1"/>
                  <a:pt x="53" y="1"/>
                  <a:pt x="53" y="1"/>
                </a:cubicBezTo>
                <a:cubicBezTo>
                  <a:pt x="50" y="1"/>
                  <a:pt x="50" y="1"/>
                  <a:pt x="50" y="1"/>
                </a:cubicBezTo>
                <a:cubicBezTo>
                  <a:pt x="49" y="0"/>
                  <a:pt x="49" y="0"/>
                  <a:pt x="49" y="0"/>
                </a:cubicBezTo>
                <a:cubicBezTo>
                  <a:pt x="49" y="0"/>
                  <a:pt x="49" y="0"/>
                  <a:pt x="49" y="0"/>
                </a:cubicBezTo>
                <a:cubicBezTo>
                  <a:pt x="45" y="3"/>
                  <a:pt x="45" y="3"/>
                  <a:pt x="45" y="3"/>
                </a:cubicBezTo>
                <a:cubicBezTo>
                  <a:pt x="40" y="3"/>
                  <a:pt x="40" y="3"/>
                  <a:pt x="40" y="3"/>
                </a:cubicBezTo>
                <a:cubicBezTo>
                  <a:pt x="39" y="3"/>
                  <a:pt x="39" y="3"/>
                  <a:pt x="39" y="3"/>
                </a:cubicBezTo>
                <a:cubicBezTo>
                  <a:pt x="39" y="3"/>
                  <a:pt x="39" y="3"/>
                  <a:pt x="39" y="3"/>
                </a:cubicBezTo>
                <a:cubicBezTo>
                  <a:pt x="35" y="1"/>
                  <a:pt x="35" y="1"/>
                  <a:pt x="35" y="1"/>
                </a:cubicBezTo>
                <a:cubicBezTo>
                  <a:pt x="32" y="0"/>
                  <a:pt x="32" y="0"/>
                  <a:pt x="32" y="0"/>
                </a:cubicBezTo>
                <a:cubicBezTo>
                  <a:pt x="24" y="0"/>
                  <a:pt x="24" y="0"/>
                  <a:pt x="24" y="0"/>
                </a:cubicBezTo>
                <a:cubicBezTo>
                  <a:pt x="22" y="0"/>
                  <a:pt x="22" y="0"/>
                  <a:pt x="22" y="0"/>
                </a:cubicBezTo>
                <a:cubicBezTo>
                  <a:pt x="19" y="1"/>
                  <a:pt x="19" y="1"/>
                  <a:pt x="19" y="1"/>
                </a:cubicBezTo>
                <a:cubicBezTo>
                  <a:pt x="17" y="3"/>
                  <a:pt x="17" y="3"/>
                  <a:pt x="17" y="3"/>
                </a:cubicBezTo>
                <a:cubicBezTo>
                  <a:pt x="12" y="4"/>
                  <a:pt x="12" y="4"/>
                  <a:pt x="12" y="4"/>
                </a:cubicBezTo>
                <a:cubicBezTo>
                  <a:pt x="11" y="3"/>
                  <a:pt x="11" y="3"/>
                  <a:pt x="11" y="3"/>
                </a:cubicBezTo>
                <a:cubicBezTo>
                  <a:pt x="10" y="3"/>
                  <a:pt x="10" y="3"/>
                  <a:pt x="10" y="3"/>
                </a:cubicBezTo>
                <a:cubicBezTo>
                  <a:pt x="8" y="6"/>
                  <a:pt x="8" y="6"/>
                  <a:pt x="8" y="6"/>
                </a:cubicBezTo>
                <a:cubicBezTo>
                  <a:pt x="4" y="6"/>
                  <a:pt x="4" y="6"/>
                  <a:pt x="4" y="6"/>
                </a:cubicBezTo>
                <a:cubicBezTo>
                  <a:pt x="0" y="9"/>
                  <a:pt x="0" y="9"/>
                  <a:pt x="0" y="9"/>
                </a:cubicBezTo>
                <a:cubicBezTo>
                  <a:pt x="2" y="12"/>
                  <a:pt x="2" y="12"/>
                  <a:pt x="2" y="12"/>
                </a:cubicBezTo>
                <a:cubicBezTo>
                  <a:pt x="4" y="17"/>
                  <a:pt x="4" y="17"/>
                  <a:pt x="4" y="17"/>
                </a:cubicBezTo>
                <a:cubicBezTo>
                  <a:pt x="6" y="20"/>
                  <a:pt x="6" y="20"/>
                  <a:pt x="6" y="20"/>
                </a:cubicBezTo>
                <a:cubicBezTo>
                  <a:pt x="15" y="21"/>
                  <a:pt x="15" y="21"/>
                  <a:pt x="15" y="21"/>
                </a:cubicBezTo>
                <a:cubicBezTo>
                  <a:pt x="16" y="21"/>
                  <a:pt x="16" y="21"/>
                  <a:pt x="16" y="21"/>
                </a:cubicBezTo>
                <a:cubicBezTo>
                  <a:pt x="23" y="23"/>
                  <a:pt x="23" y="23"/>
                  <a:pt x="23" y="23"/>
                </a:cubicBezTo>
                <a:cubicBezTo>
                  <a:pt x="27" y="21"/>
                  <a:pt x="27" y="21"/>
                  <a:pt x="27" y="21"/>
                </a:cubicBezTo>
                <a:cubicBezTo>
                  <a:pt x="31" y="23"/>
                  <a:pt x="31" y="23"/>
                  <a:pt x="31" y="23"/>
                </a:cubicBezTo>
                <a:cubicBezTo>
                  <a:pt x="31" y="23"/>
                  <a:pt x="31" y="23"/>
                  <a:pt x="31" y="23"/>
                </a:cubicBezTo>
                <a:cubicBezTo>
                  <a:pt x="31" y="23"/>
                  <a:pt x="31" y="23"/>
                  <a:pt x="31" y="23"/>
                </a:cubicBezTo>
                <a:lnTo>
                  <a:pt x="34" y="20"/>
                </a:lnTo>
                <a:close/>
              </a:path>
            </a:pathLst>
          </a:custGeom>
          <a:solidFill>
            <a:srgbClr val="63A1CF"/>
          </a:solidFill>
          <a:ln w="9525">
            <a:solidFill>
              <a:schemeClr val="bg1"/>
            </a:solidFill>
            <a:round/>
            <a:headEnd/>
            <a:tailEnd/>
          </a:ln>
        </p:spPr>
        <p:txBody>
          <a:bodyPr/>
          <a:lstStyle/>
          <a:p>
            <a:endParaRPr lang="el-GR" dirty="0"/>
          </a:p>
        </p:txBody>
      </p:sp>
      <p:sp>
        <p:nvSpPr>
          <p:cNvPr id="16685" name="Freeform 1325"/>
          <p:cNvSpPr>
            <a:spLocks/>
          </p:cNvSpPr>
          <p:nvPr/>
        </p:nvSpPr>
        <p:spPr bwMode="auto">
          <a:xfrm>
            <a:off x="5348290" y="3562350"/>
            <a:ext cx="180975" cy="146050"/>
          </a:xfrm>
          <a:custGeom>
            <a:avLst/>
            <a:gdLst/>
            <a:ahLst/>
            <a:cxnLst>
              <a:cxn ang="0">
                <a:pos x="25" y="114"/>
              </a:cxn>
              <a:cxn ang="0">
                <a:pos x="61" y="96"/>
              </a:cxn>
              <a:cxn ang="0">
                <a:pos x="73" y="90"/>
              </a:cxn>
              <a:cxn ang="0">
                <a:pos x="115" y="66"/>
              </a:cxn>
              <a:cxn ang="0">
                <a:pos x="127" y="24"/>
              </a:cxn>
              <a:cxn ang="0">
                <a:pos x="139" y="6"/>
              </a:cxn>
              <a:cxn ang="0">
                <a:pos x="139" y="0"/>
              </a:cxn>
              <a:cxn ang="0">
                <a:pos x="115" y="6"/>
              </a:cxn>
              <a:cxn ang="0">
                <a:pos x="49" y="12"/>
              </a:cxn>
              <a:cxn ang="0">
                <a:pos x="37" y="6"/>
              </a:cxn>
              <a:cxn ang="0">
                <a:pos x="19" y="24"/>
              </a:cxn>
              <a:cxn ang="0">
                <a:pos x="19" y="24"/>
              </a:cxn>
              <a:cxn ang="0">
                <a:pos x="25" y="48"/>
              </a:cxn>
              <a:cxn ang="0">
                <a:pos x="0" y="102"/>
              </a:cxn>
              <a:cxn ang="0">
                <a:pos x="13" y="102"/>
              </a:cxn>
              <a:cxn ang="0">
                <a:pos x="25" y="114"/>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19" y="24"/>
                </a:lnTo>
                <a:lnTo>
                  <a:pt x="25" y="48"/>
                </a:lnTo>
                <a:lnTo>
                  <a:pt x="0" y="102"/>
                </a:lnTo>
                <a:lnTo>
                  <a:pt x="13" y="102"/>
                </a:lnTo>
                <a:lnTo>
                  <a:pt x="25" y="114"/>
                </a:lnTo>
                <a:close/>
              </a:path>
            </a:pathLst>
          </a:custGeom>
          <a:solidFill>
            <a:srgbClr val="63A1CF"/>
          </a:solidFill>
          <a:ln w="9525">
            <a:solidFill>
              <a:schemeClr val="bg1"/>
            </a:solidFill>
            <a:round/>
            <a:headEnd/>
            <a:tailEnd/>
          </a:ln>
        </p:spPr>
        <p:txBody>
          <a:bodyPr/>
          <a:lstStyle/>
          <a:p>
            <a:endParaRPr lang="el-GR" dirty="0"/>
          </a:p>
        </p:txBody>
      </p:sp>
      <p:sp>
        <p:nvSpPr>
          <p:cNvPr id="16686" name="Freeform 1326"/>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close/>
              </a:path>
            </a:pathLst>
          </a:custGeom>
          <a:solidFill>
            <a:srgbClr val="63A1CF"/>
          </a:solidFill>
          <a:ln w="9525">
            <a:solidFill>
              <a:schemeClr val="bg1"/>
            </a:solidFill>
            <a:round/>
            <a:headEnd/>
            <a:tailEnd/>
          </a:ln>
        </p:spPr>
        <p:txBody>
          <a:bodyPr/>
          <a:lstStyle/>
          <a:p>
            <a:endParaRPr lang="el-GR" dirty="0"/>
          </a:p>
        </p:txBody>
      </p:sp>
      <p:sp>
        <p:nvSpPr>
          <p:cNvPr id="16687" name="Freeform 1327"/>
          <p:cNvSpPr>
            <a:spLocks/>
          </p:cNvSpPr>
          <p:nvPr/>
        </p:nvSpPr>
        <p:spPr bwMode="auto">
          <a:xfrm>
            <a:off x="5324475" y="3678239"/>
            <a:ext cx="127000" cy="115887"/>
          </a:xfrm>
          <a:custGeom>
            <a:avLst/>
            <a:gdLst/>
            <a:ahLst/>
            <a:cxnLst>
              <a:cxn ang="0">
                <a:pos x="91" y="24"/>
              </a:cxn>
              <a:cxn ang="0">
                <a:pos x="91" y="0"/>
              </a:cxn>
              <a:cxn ang="0">
                <a:pos x="79" y="6"/>
              </a:cxn>
              <a:cxn ang="0">
                <a:pos x="43" y="24"/>
              </a:cxn>
              <a:cxn ang="0">
                <a:pos x="31" y="12"/>
              </a:cxn>
              <a:cxn ang="0">
                <a:pos x="18" y="12"/>
              </a:cxn>
              <a:cxn ang="0">
                <a:pos x="12" y="18"/>
              </a:cxn>
              <a:cxn ang="0">
                <a:pos x="0" y="42"/>
              </a:cxn>
              <a:cxn ang="0">
                <a:pos x="18" y="90"/>
              </a:cxn>
              <a:cxn ang="0">
                <a:pos x="25" y="90"/>
              </a:cxn>
              <a:cxn ang="0">
                <a:pos x="25" y="90"/>
              </a:cxn>
              <a:cxn ang="0">
                <a:pos x="25" y="90"/>
              </a:cxn>
              <a:cxn ang="0">
                <a:pos x="37" y="90"/>
              </a:cxn>
              <a:cxn ang="0">
                <a:pos x="49" y="78"/>
              </a:cxn>
              <a:cxn ang="0">
                <a:pos x="67" y="78"/>
              </a:cxn>
              <a:cxn ang="0">
                <a:pos x="73" y="66"/>
              </a:cxn>
              <a:cxn ang="0">
                <a:pos x="61" y="36"/>
              </a:cxn>
              <a:cxn ang="0">
                <a:pos x="85" y="30"/>
              </a:cxn>
              <a:cxn ang="0">
                <a:pos x="97" y="24"/>
              </a:cxn>
              <a:cxn ang="0">
                <a:pos x="91" y="24"/>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25" y="90"/>
                </a:lnTo>
                <a:lnTo>
                  <a:pt x="25" y="90"/>
                </a:lnTo>
                <a:lnTo>
                  <a:pt x="37" y="90"/>
                </a:lnTo>
                <a:lnTo>
                  <a:pt x="49" y="78"/>
                </a:lnTo>
                <a:lnTo>
                  <a:pt x="67" y="78"/>
                </a:lnTo>
                <a:lnTo>
                  <a:pt x="73" y="66"/>
                </a:lnTo>
                <a:lnTo>
                  <a:pt x="61" y="36"/>
                </a:lnTo>
                <a:lnTo>
                  <a:pt x="85" y="30"/>
                </a:lnTo>
                <a:lnTo>
                  <a:pt x="97" y="24"/>
                </a:lnTo>
                <a:lnTo>
                  <a:pt x="91" y="24"/>
                </a:lnTo>
              </a:path>
            </a:pathLst>
          </a:custGeom>
          <a:solidFill>
            <a:srgbClr val="63A1CF"/>
          </a:solidFill>
          <a:ln w="9525">
            <a:solidFill>
              <a:schemeClr val="bg1"/>
            </a:solidFill>
            <a:round/>
            <a:headEnd/>
            <a:tailEnd/>
          </a:ln>
        </p:spPr>
        <p:txBody>
          <a:bodyPr/>
          <a:lstStyle/>
          <a:p>
            <a:endParaRPr lang="el-GR" dirty="0"/>
          </a:p>
        </p:txBody>
      </p:sp>
      <p:sp>
        <p:nvSpPr>
          <p:cNvPr id="16688" name="Freeform 1328"/>
          <p:cNvSpPr>
            <a:spLocks/>
          </p:cNvSpPr>
          <p:nvPr/>
        </p:nvSpPr>
        <p:spPr bwMode="auto">
          <a:xfrm>
            <a:off x="5764214" y="3897313"/>
            <a:ext cx="119063" cy="77787"/>
          </a:xfrm>
          <a:custGeom>
            <a:avLst/>
            <a:gdLst/>
            <a:ahLst/>
            <a:cxnLst>
              <a:cxn ang="0">
                <a:pos x="18" y="48"/>
              </a:cxn>
              <a:cxn ang="0">
                <a:pos x="66" y="60"/>
              </a:cxn>
              <a:cxn ang="0">
                <a:pos x="78" y="30"/>
              </a:cxn>
              <a:cxn ang="0">
                <a:pos x="90" y="24"/>
              </a:cxn>
              <a:cxn ang="0">
                <a:pos x="84" y="0"/>
              </a:cxn>
              <a:cxn ang="0">
                <a:pos x="30" y="18"/>
              </a:cxn>
              <a:cxn ang="0">
                <a:pos x="6" y="6"/>
              </a:cxn>
              <a:cxn ang="0">
                <a:pos x="0" y="24"/>
              </a:cxn>
              <a:cxn ang="0">
                <a:pos x="18" y="48"/>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63A1CF"/>
          </a:solidFill>
          <a:ln w="9525">
            <a:solidFill>
              <a:schemeClr val="bg1"/>
            </a:solidFill>
            <a:round/>
            <a:headEnd/>
            <a:tailEnd/>
          </a:ln>
        </p:spPr>
        <p:txBody>
          <a:bodyPr/>
          <a:lstStyle/>
          <a:p>
            <a:endParaRPr lang="el-GR" dirty="0"/>
          </a:p>
        </p:txBody>
      </p:sp>
      <p:sp>
        <p:nvSpPr>
          <p:cNvPr id="16689" name="Freeform 1329"/>
          <p:cNvSpPr>
            <a:spLocks/>
          </p:cNvSpPr>
          <p:nvPr/>
        </p:nvSpPr>
        <p:spPr bwMode="auto">
          <a:xfrm>
            <a:off x="5781676" y="3927475"/>
            <a:ext cx="187325" cy="217488"/>
          </a:xfrm>
          <a:custGeom>
            <a:avLst/>
            <a:gdLst/>
            <a:ahLst/>
            <a:cxnLst>
              <a:cxn ang="0">
                <a:pos x="9" y="6"/>
              </a:cxn>
              <a:cxn ang="0">
                <a:pos x="10" y="6"/>
              </a:cxn>
              <a:cxn ang="0">
                <a:pos x="9" y="13"/>
              </a:cxn>
              <a:cxn ang="0">
                <a:pos x="4" y="17"/>
              </a:cxn>
              <a:cxn ang="0">
                <a:pos x="0" y="18"/>
              </a:cxn>
              <a:cxn ang="0">
                <a:pos x="1" y="21"/>
              </a:cxn>
              <a:cxn ang="0">
                <a:pos x="4" y="28"/>
              </a:cxn>
              <a:cxn ang="0">
                <a:pos x="11" y="23"/>
              </a:cxn>
              <a:cxn ang="0">
                <a:pos x="17" y="15"/>
              </a:cxn>
              <a:cxn ang="0">
                <a:pos x="20" y="11"/>
              </a:cxn>
              <a:cxn ang="0">
                <a:pos x="24" y="7"/>
              </a:cxn>
              <a:cxn ang="0">
                <a:pos x="16" y="1"/>
              </a:cxn>
              <a:cxn ang="0">
                <a:pos x="13" y="0"/>
              </a:cxn>
              <a:cxn ang="0">
                <a:pos x="13" y="0"/>
              </a:cxn>
              <a:cxn ang="0">
                <a:pos x="11" y="1"/>
              </a:cxn>
              <a:cxn ang="0">
                <a:pos x="9" y="6"/>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63A1CF"/>
          </a:solidFill>
          <a:ln w="9525">
            <a:solidFill>
              <a:schemeClr val="bg1"/>
            </a:solidFill>
            <a:round/>
            <a:headEnd/>
            <a:tailEnd/>
          </a:ln>
        </p:spPr>
        <p:txBody>
          <a:bodyPr/>
          <a:lstStyle/>
          <a:p>
            <a:endParaRPr lang="el-GR" dirty="0"/>
          </a:p>
        </p:txBody>
      </p:sp>
      <p:sp>
        <p:nvSpPr>
          <p:cNvPr id="16690" name="Freeform 1330"/>
          <p:cNvSpPr>
            <a:spLocks/>
          </p:cNvSpPr>
          <p:nvPr/>
        </p:nvSpPr>
        <p:spPr bwMode="auto">
          <a:xfrm>
            <a:off x="5546726" y="4067175"/>
            <a:ext cx="265113" cy="165100"/>
          </a:xfrm>
          <a:custGeom>
            <a:avLst/>
            <a:gdLst/>
            <a:ahLst/>
            <a:cxnLst>
              <a:cxn ang="0">
                <a:pos x="30" y="0"/>
              </a:cxn>
              <a:cxn ang="0">
                <a:pos x="18" y="4"/>
              </a:cxn>
              <a:cxn ang="0">
                <a:pos x="14" y="7"/>
              </a:cxn>
              <a:cxn ang="0">
                <a:pos x="3" y="7"/>
              </a:cxn>
              <a:cxn ang="0">
                <a:pos x="0" y="8"/>
              </a:cxn>
              <a:cxn ang="0">
                <a:pos x="1" y="12"/>
              </a:cxn>
              <a:cxn ang="0">
                <a:pos x="5" y="21"/>
              </a:cxn>
              <a:cxn ang="0">
                <a:pos x="12" y="19"/>
              </a:cxn>
              <a:cxn ang="0">
                <a:pos x="15" y="19"/>
              </a:cxn>
              <a:cxn ang="0">
                <a:pos x="19" y="15"/>
              </a:cxn>
              <a:cxn ang="0">
                <a:pos x="25" y="13"/>
              </a:cxn>
              <a:cxn ang="0">
                <a:pos x="34" y="10"/>
              </a:cxn>
              <a:cxn ang="0">
                <a:pos x="31" y="3"/>
              </a:cxn>
              <a:cxn ang="0">
                <a:pos x="30" y="0"/>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63A1CF"/>
          </a:solidFill>
          <a:ln w="9525">
            <a:solidFill>
              <a:schemeClr val="bg1"/>
            </a:solidFill>
            <a:round/>
            <a:headEnd/>
            <a:tailEnd/>
          </a:ln>
        </p:spPr>
        <p:txBody>
          <a:bodyPr/>
          <a:lstStyle/>
          <a:p>
            <a:endParaRPr lang="el-GR" dirty="0"/>
          </a:p>
        </p:txBody>
      </p:sp>
      <p:sp>
        <p:nvSpPr>
          <p:cNvPr id="16691" name="Freeform 1331"/>
          <p:cNvSpPr>
            <a:spLocks/>
          </p:cNvSpPr>
          <p:nvPr/>
        </p:nvSpPr>
        <p:spPr bwMode="auto">
          <a:xfrm>
            <a:off x="5359400" y="3708401"/>
            <a:ext cx="492125" cy="422275"/>
          </a:xfrm>
          <a:custGeom>
            <a:avLst/>
            <a:gdLst/>
            <a:ahLst/>
            <a:cxnLst>
              <a:cxn ang="0">
                <a:pos x="63" y="34"/>
              </a:cxn>
              <a:cxn ang="0">
                <a:pos x="55" y="32"/>
              </a:cxn>
              <a:cxn ang="0">
                <a:pos x="52" y="28"/>
              </a:cxn>
              <a:cxn ang="0">
                <a:pos x="53" y="25"/>
              </a:cxn>
              <a:cxn ang="0">
                <a:pos x="52" y="25"/>
              </a:cxn>
              <a:cxn ang="0">
                <a:pos x="48" y="23"/>
              </a:cxn>
              <a:cxn ang="0">
                <a:pos x="46" y="17"/>
              </a:cxn>
              <a:cxn ang="0">
                <a:pos x="42" y="13"/>
              </a:cxn>
              <a:cxn ang="0">
                <a:pos x="42" y="12"/>
              </a:cxn>
              <a:cxn ang="0">
                <a:pos x="39" y="12"/>
              </a:cxn>
              <a:cxn ang="0">
                <a:pos x="36" y="10"/>
              </a:cxn>
              <a:cxn ang="0">
                <a:pos x="28" y="9"/>
              </a:cxn>
              <a:cxn ang="0">
                <a:pos x="25" y="6"/>
              </a:cxn>
              <a:cxn ang="0">
                <a:pos x="15" y="1"/>
              </a:cxn>
              <a:cxn ang="0">
                <a:pos x="11" y="0"/>
              </a:cxn>
              <a:cxn ang="0">
                <a:pos x="12" y="0"/>
              </a:cxn>
              <a:cxn ang="0">
                <a:pos x="10" y="1"/>
              </a:cxn>
              <a:cxn ang="0">
                <a:pos x="6" y="2"/>
              </a:cxn>
              <a:cxn ang="0">
                <a:pos x="8" y="7"/>
              </a:cxn>
              <a:cxn ang="0">
                <a:pos x="7" y="9"/>
              </a:cxn>
              <a:cxn ang="0">
                <a:pos x="4" y="9"/>
              </a:cxn>
              <a:cxn ang="0">
                <a:pos x="2" y="11"/>
              </a:cxn>
              <a:cxn ang="0">
                <a:pos x="0" y="11"/>
              </a:cxn>
              <a:cxn ang="0">
                <a:pos x="2" y="15"/>
              </a:cxn>
              <a:cxn ang="0">
                <a:pos x="9" y="29"/>
              </a:cxn>
              <a:cxn ang="0">
                <a:pos x="13" y="33"/>
              </a:cxn>
              <a:cxn ang="0">
                <a:pos x="15" y="39"/>
              </a:cxn>
              <a:cxn ang="0">
                <a:pos x="17" y="46"/>
              </a:cxn>
              <a:cxn ang="0">
                <a:pos x="24" y="53"/>
              </a:cxn>
              <a:cxn ang="0">
                <a:pos x="24" y="54"/>
              </a:cxn>
              <a:cxn ang="0">
                <a:pos x="27" y="53"/>
              </a:cxn>
              <a:cxn ang="0">
                <a:pos x="38" y="53"/>
              </a:cxn>
              <a:cxn ang="0">
                <a:pos x="42" y="50"/>
              </a:cxn>
              <a:cxn ang="0">
                <a:pos x="54" y="46"/>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63A1CF"/>
          </a:solidFill>
          <a:ln w="9525">
            <a:solidFill>
              <a:schemeClr val="bg1"/>
            </a:solidFill>
            <a:round/>
            <a:headEnd/>
            <a:tailEnd/>
          </a:ln>
        </p:spPr>
        <p:txBody>
          <a:bodyPr/>
          <a:lstStyle/>
          <a:p>
            <a:endParaRPr lang="el-GR" dirty="0"/>
          </a:p>
        </p:txBody>
      </p:sp>
      <p:sp>
        <p:nvSpPr>
          <p:cNvPr id="16692" name="Freeform 1332"/>
          <p:cNvSpPr>
            <a:spLocks/>
          </p:cNvSpPr>
          <p:nvPr/>
        </p:nvSpPr>
        <p:spPr bwMode="auto">
          <a:xfrm>
            <a:off x="5781675" y="3975101"/>
            <a:ext cx="77788" cy="92075"/>
          </a:xfrm>
          <a:custGeom>
            <a:avLst/>
            <a:gdLst/>
            <a:ahLst/>
            <a:cxnLst>
              <a:cxn ang="0">
                <a:pos x="0" y="12"/>
              </a:cxn>
              <a:cxn ang="0">
                <a:pos x="4" y="11"/>
              </a:cxn>
              <a:cxn ang="0">
                <a:pos x="9" y="7"/>
              </a:cxn>
              <a:cxn ang="0">
                <a:pos x="10" y="0"/>
              </a:cxn>
              <a:cxn ang="0">
                <a:pos x="9" y="0"/>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63A1CF"/>
          </a:solidFill>
          <a:ln w="9525">
            <a:solidFill>
              <a:schemeClr val="bg1"/>
            </a:solidFill>
            <a:round/>
            <a:headEnd/>
            <a:tailEnd/>
          </a:ln>
        </p:spPr>
        <p:txBody>
          <a:bodyPr/>
          <a:lstStyle/>
          <a:p>
            <a:endParaRPr lang="el-GR" dirty="0"/>
          </a:p>
        </p:txBody>
      </p:sp>
      <p:sp>
        <p:nvSpPr>
          <p:cNvPr id="16693" name="Freeform 1333"/>
          <p:cNvSpPr>
            <a:spLocks/>
          </p:cNvSpPr>
          <p:nvPr/>
        </p:nvSpPr>
        <p:spPr bwMode="auto">
          <a:xfrm>
            <a:off x="5443539" y="3552826"/>
            <a:ext cx="249237" cy="250825"/>
          </a:xfrm>
          <a:custGeom>
            <a:avLst/>
            <a:gdLst/>
            <a:ahLst/>
            <a:cxnLst>
              <a:cxn ang="0">
                <a:pos x="168" y="120"/>
              </a:cxn>
              <a:cxn ang="0">
                <a:pos x="132" y="90"/>
              </a:cxn>
              <a:cxn ang="0">
                <a:pos x="132" y="66"/>
              </a:cxn>
              <a:cxn ang="0">
                <a:pos x="138" y="42"/>
              </a:cxn>
              <a:cxn ang="0">
                <a:pos x="114" y="6"/>
              </a:cxn>
              <a:cxn ang="0">
                <a:pos x="102" y="0"/>
              </a:cxn>
              <a:cxn ang="0">
                <a:pos x="72" y="6"/>
              </a:cxn>
              <a:cxn ang="0">
                <a:pos x="66" y="6"/>
              </a:cxn>
              <a:cxn ang="0">
                <a:pos x="66" y="12"/>
              </a:cxn>
              <a:cxn ang="0">
                <a:pos x="54" y="30"/>
              </a:cxn>
              <a:cxn ang="0">
                <a:pos x="42" y="72"/>
              </a:cxn>
              <a:cxn ang="0">
                <a:pos x="0" y="96"/>
              </a:cxn>
              <a:cxn ang="0">
                <a:pos x="0" y="120"/>
              </a:cxn>
              <a:cxn ang="0">
                <a:pos x="24" y="126"/>
              </a:cxn>
              <a:cxn ang="0">
                <a:pos x="84" y="156"/>
              </a:cxn>
              <a:cxn ang="0">
                <a:pos x="102" y="174"/>
              </a:cxn>
              <a:cxn ang="0">
                <a:pos x="150" y="180"/>
              </a:cxn>
              <a:cxn ang="0">
                <a:pos x="168" y="192"/>
              </a:cxn>
              <a:cxn ang="0">
                <a:pos x="186" y="192"/>
              </a:cxn>
              <a:cxn ang="0">
                <a:pos x="180" y="180"/>
              </a:cxn>
              <a:cxn ang="0">
                <a:pos x="192" y="174"/>
              </a:cxn>
              <a:cxn ang="0">
                <a:pos x="180" y="150"/>
              </a:cxn>
              <a:cxn ang="0">
                <a:pos x="168" y="120"/>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63A1CF"/>
          </a:solidFill>
          <a:ln w="9525">
            <a:solidFill>
              <a:schemeClr val="bg1"/>
            </a:solidFill>
            <a:round/>
            <a:headEnd/>
            <a:tailEnd/>
          </a:ln>
        </p:spPr>
        <p:txBody>
          <a:bodyPr/>
          <a:lstStyle/>
          <a:p>
            <a:endParaRPr lang="el-GR" dirty="0"/>
          </a:p>
        </p:txBody>
      </p:sp>
      <p:sp>
        <p:nvSpPr>
          <p:cNvPr id="16694" name="Freeform 1334"/>
          <p:cNvSpPr>
            <a:spLocks/>
          </p:cNvSpPr>
          <p:nvPr/>
        </p:nvSpPr>
        <p:spPr bwMode="auto">
          <a:xfrm>
            <a:off x="5586414" y="3484564"/>
            <a:ext cx="469900" cy="427037"/>
          </a:xfrm>
          <a:custGeom>
            <a:avLst/>
            <a:gdLst/>
            <a:ahLst/>
            <a:cxnLst>
              <a:cxn ang="0">
                <a:pos x="53" y="38"/>
              </a:cxn>
              <a:cxn ang="0">
                <a:pos x="53" y="38"/>
              </a:cxn>
              <a:cxn ang="0">
                <a:pos x="55" y="32"/>
              </a:cxn>
              <a:cxn ang="0">
                <a:pos x="51" y="30"/>
              </a:cxn>
              <a:cxn ang="0">
                <a:pos x="51" y="25"/>
              </a:cxn>
              <a:cxn ang="0">
                <a:pos x="52" y="21"/>
              </a:cxn>
              <a:cxn ang="0">
                <a:pos x="53" y="12"/>
              </a:cxn>
              <a:cxn ang="0">
                <a:pos x="49" y="11"/>
              </a:cxn>
              <a:cxn ang="0">
                <a:pos x="45" y="8"/>
              </a:cxn>
              <a:cxn ang="0">
                <a:pos x="40" y="5"/>
              </a:cxn>
              <a:cxn ang="0">
                <a:pos x="36" y="6"/>
              </a:cxn>
              <a:cxn ang="0">
                <a:pos x="31" y="8"/>
              </a:cxn>
              <a:cxn ang="0">
                <a:pos x="30" y="10"/>
              </a:cxn>
              <a:cxn ang="0">
                <a:pos x="26" y="11"/>
              </a:cxn>
              <a:cxn ang="0">
                <a:pos x="22" y="11"/>
              </a:cxn>
              <a:cxn ang="0">
                <a:pos x="19" y="9"/>
              </a:cxn>
              <a:cxn ang="0">
                <a:pos x="15" y="9"/>
              </a:cxn>
              <a:cxn ang="0">
                <a:pos x="15" y="6"/>
              </a:cxn>
              <a:cxn ang="0">
                <a:pos x="12" y="4"/>
              </a:cxn>
              <a:cxn ang="0">
                <a:pos x="12" y="2"/>
              </a:cxn>
              <a:cxn ang="0">
                <a:pos x="10" y="0"/>
              </a:cxn>
              <a:cxn ang="0">
                <a:pos x="6" y="3"/>
              </a:cxn>
              <a:cxn ang="0">
                <a:pos x="3" y="2"/>
              </a:cxn>
              <a:cxn ang="0">
                <a:pos x="0" y="0"/>
              </a:cxn>
              <a:cxn ang="0">
                <a:pos x="0" y="0"/>
              </a:cxn>
              <a:cxn ang="0">
                <a:pos x="0" y="7"/>
              </a:cxn>
              <a:cxn ang="0">
                <a:pos x="1" y="10"/>
              </a:cxn>
              <a:cxn ang="0">
                <a:pos x="1" y="10"/>
              </a:cxn>
              <a:cxn ang="0">
                <a:pos x="5" y="16"/>
              </a:cxn>
              <a:cxn ang="0">
                <a:pos x="4" y="20"/>
              </a:cxn>
              <a:cxn ang="0">
                <a:pos x="4" y="24"/>
              </a:cxn>
              <a:cxn ang="0">
                <a:pos x="10" y="29"/>
              </a:cxn>
              <a:cxn ang="0">
                <a:pos x="12" y="34"/>
              </a:cxn>
              <a:cxn ang="0">
                <a:pos x="14" y="38"/>
              </a:cxn>
              <a:cxn ang="0">
                <a:pos x="15" y="36"/>
              </a:cxn>
              <a:cxn ang="0">
                <a:pos x="19" y="39"/>
              </a:cxn>
              <a:cxn ang="0">
                <a:pos x="23" y="44"/>
              </a:cxn>
              <a:cxn ang="0">
                <a:pos x="28" y="48"/>
              </a:cxn>
              <a:cxn ang="0">
                <a:pos x="34" y="49"/>
              </a:cxn>
              <a:cxn ang="0">
                <a:pos x="39" y="48"/>
              </a:cxn>
              <a:cxn ang="0">
                <a:pos x="42" y="52"/>
              </a:cxn>
              <a:cxn ang="0">
                <a:pos x="53" y="55"/>
              </a:cxn>
              <a:cxn ang="0">
                <a:pos x="55" y="55"/>
              </a:cxn>
              <a:cxn ang="0">
                <a:pos x="55" y="51"/>
              </a:cxn>
              <a:cxn ang="0">
                <a:pos x="60" y="49"/>
              </a:cxn>
              <a:cxn ang="0">
                <a:pos x="59" y="46"/>
              </a:cxn>
              <a:cxn ang="0">
                <a:pos x="58" y="44"/>
              </a:cxn>
              <a:cxn ang="0">
                <a:pos x="54" y="40"/>
              </a:cxn>
              <a:cxn ang="0">
                <a:pos x="53" y="38"/>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63A1CF"/>
          </a:solidFill>
          <a:ln w="9525">
            <a:solidFill>
              <a:schemeClr val="bg1"/>
            </a:solidFill>
            <a:round/>
            <a:headEnd/>
            <a:tailEnd/>
          </a:ln>
        </p:spPr>
        <p:txBody>
          <a:bodyPr/>
          <a:lstStyle/>
          <a:p>
            <a:endParaRPr lang="el-GR" dirty="0"/>
          </a:p>
        </p:txBody>
      </p:sp>
      <p:sp>
        <p:nvSpPr>
          <p:cNvPr id="16695" name="Freeform 1335"/>
          <p:cNvSpPr>
            <a:spLocks/>
          </p:cNvSpPr>
          <p:nvPr/>
        </p:nvSpPr>
        <p:spPr bwMode="auto">
          <a:xfrm>
            <a:off x="6000751" y="3570288"/>
            <a:ext cx="407988" cy="381000"/>
          </a:xfrm>
          <a:custGeom>
            <a:avLst/>
            <a:gdLst/>
            <a:ahLst/>
            <a:cxnLst>
              <a:cxn ang="0">
                <a:pos x="28" y="47"/>
              </a:cxn>
              <a:cxn ang="0">
                <a:pos x="32" y="45"/>
              </a:cxn>
              <a:cxn ang="0">
                <a:pos x="29" y="41"/>
              </a:cxn>
              <a:cxn ang="0">
                <a:pos x="27" y="37"/>
              </a:cxn>
              <a:cxn ang="0">
                <a:pos x="30" y="34"/>
              </a:cxn>
              <a:cxn ang="0">
                <a:pos x="34" y="34"/>
              </a:cxn>
              <a:cxn ang="0">
                <a:pos x="40" y="25"/>
              </a:cxn>
              <a:cxn ang="0">
                <a:pos x="42" y="21"/>
              </a:cxn>
              <a:cxn ang="0">
                <a:pos x="44" y="16"/>
              </a:cxn>
              <a:cxn ang="0">
                <a:pos x="41" y="14"/>
              </a:cxn>
              <a:cxn ang="0">
                <a:pos x="41" y="9"/>
              </a:cxn>
              <a:cxn ang="0">
                <a:pos x="52" y="7"/>
              </a:cxn>
              <a:cxn ang="0">
                <a:pos x="51" y="6"/>
              </a:cxn>
              <a:cxn ang="0">
                <a:pos x="47" y="1"/>
              </a:cxn>
              <a:cxn ang="0">
                <a:pos x="44" y="0"/>
              </a:cxn>
              <a:cxn ang="0">
                <a:pos x="37" y="1"/>
              </a:cxn>
              <a:cxn ang="0">
                <a:pos x="32" y="3"/>
              </a:cxn>
              <a:cxn ang="0">
                <a:pos x="32" y="6"/>
              </a:cxn>
              <a:cxn ang="0">
                <a:pos x="30" y="11"/>
              </a:cxn>
              <a:cxn ang="0">
                <a:pos x="28" y="12"/>
              </a:cxn>
              <a:cxn ang="0">
                <a:pos x="28" y="14"/>
              </a:cxn>
              <a:cxn ang="0">
                <a:pos x="27" y="15"/>
              </a:cxn>
              <a:cxn ang="0">
                <a:pos x="26" y="19"/>
              </a:cxn>
              <a:cxn ang="0">
                <a:pos x="20" y="21"/>
              </a:cxn>
              <a:cxn ang="0">
                <a:pos x="17" y="23"/>
              </a:cxn>
              <a:cxn ang="0">
                <a:pos x="14" y="28"/>
              </a:cxn>
              <a:cxn ang="0">
                <a:pos x="8" y="28"/>
              </a:cxn>
              <a:cxn ang="0">
                <a:pos x="4" y="27"/>
              </a:cxn>
              <a:cxn ang="0">
                <a:pos x="0" y="27"/>
              </a:cxn>
              <a:cxn ang="0">
                <a:pos x="1" y="29"/>
              </a:cxn>
              <a:cxn ang="0">
                <a:pos x="5" y="33"/>
              </a:cxn>
              <a:cxn ang="0">
                <a:pos x="6" y="35"/>
              </a:cxn>
              <a:cxn ang="0">
                <a:pos x="7" y="38"/>
              </a:cxn>
              <a:cxn ang="0">
                <a:pos x="2" y="40"/>
              </a:cxn>
              <a:cxn ang="0">
                <a:pos x="2" y="44"/>
              </a:cxn>
              <a:cxn ang="0">
                <a:pos x="7" y="43"/>
              </a:cxn>
              <a:cxn ang="0">
                <a:pos x="18" y="43"/>
              </a:cxn>
              <a:cxn ang="0">
                <a:pos x="22" y="49"/>
              </a:cxn>
              <a:cxn ang="0">
                <a:pos x="24" y="48"/>
              </a:cxn>
              <a:cxn ang="0">
                <a:pos x="28" y="47"/>
              </a:cxn>
            </a:cxnLst>
            <a:rect l="0" t="0" r="r" b="b"/>
            <a:pathLst>
              <a:path w="52" h="49">
                <a:moveTo>
                  <a:pt x="28" y="47"/>
                </a:moveTo>
                <a:cubicBezTo>
                  <a:pt x="32" y="45"/>
                  <a:pt x="32" y="45"/>
                  <a:pt x="32" y="45"/>
                </a:cubicBezTo>
                <a:cubicBezTo>
                  <a:pt x="29" y="41"/>
                  <a:pt x="29" y="41"/>
                  <a:pt x="29" y="41"/>
                </a:cubicBezTo>
                <a:cubicBezTo>
                  <a:pt x="27" y="37"/>
                  <a:pt x="27" y="37"/>
                  <a:pt x="27" y="37"/>
                </a:cubicBezTo>
                <a:cubicBezTo>
                  <a:pt x="30" y="34"/>
                  <a:pt x="30" y="34"/>
                  <a:pt x="30" y="34"/>
                </a:cubicBezTo>
                <a:cubicBezTo>
                  <a:pt x="34" y="34"/>
                  <a:pt x="34" y="34"/>
                  <a:pt x="34" y="34"/>
                </a:cubicBezTo>
                <a:cubicBezTo>
                  <a:pt x="40" y="25"/>
                  <a:pt x="40" y="25"/>
                  <a:pt x="40" y="25"/>
                </a:cubicBezTo>
                <a:cubicBezTo>
                  <a:pt x="42" y="21"/>
                  <a:pt x="42" y="21"/>
                  <a:pt x="42" y="21"/>
                </a:cubicBezTo>
                <a:cubicBezTo>
                  <a:pt x="44" y="16"/>
                  <a:pt x="44" y="16"/>
                  <a:pt x="44" y="16"/>
                </a:cubicBezTo>
                <a:cubicBezTo>
                  <a:pt x="41" y="14"/>
                  <a:pt x="41" y="14"/>
                  <a:pt x="41" y="14"/>
                </a:cubicBezTo>
                <a:cubicBezTo>
                  <a:pt x="41" y="9"/>
                  <a:pt x="41" y="9"/>
                  <a:pt x="41" y="9"/>
                </a:cubicBezTo>
                <a:cubicBezTo>
                  <a:pt x="52" y="7"/>
                  <a:pt x="52" y="7"/>
                  <a:pt x="52" y="7"/>
                </a:cubicBezTo>
                <a:cubicBezTo>
                  <a:pt x="51" y="6"/>
                  <a:pt x="51" y="6"/>
                  <a:pt x="51" y="6"/>
                </a:cubicBezTo>
                <a:cubicBezTo>
                  <a:pt x="47" y="1"/>
                  <a:pt x="47" y="1"/>
                  <a:pt x="47" y="1"/>
                </a:cubicBezTo>
                <a:cubicBezTo>
                  <a:pt x="44" y="0"/>
                  <a:pt x="44" y="0"/>
                  <a:pt x="44" y="0"/>
                </a:cubicBezTo>
                <a:cubicBezTo>
                  <a:pt x="37" y="1"/>
                  <a:pt x="37" y="1"/>
                  <a:pt x="37" y="1"/>
                </a:cubicBezTo>
                <a:cubicBezTo>
                  <a:pt x="32" y="3"/>
                  <a:pt x="32" y="3"/>
                  <a:pt x="32" y="3"/>
                </a:cubicBezTo>
                <a:cubicBezTo>
                  <a:pt x="32" y="6"/>
                  <a:pt x="32" y="6"/>
                  <a:pt x="32" y="6"/>
                </a:cubicBezTo>
                <a:cubicBezTo>
                  <a:pt x="32" y="6"/>
                  <a:pt x="31" y="11"/>
                  <a:pt x="30" y="11"/>
                </a:cubicBezTo>
                <a:cubicBezTo>
                  <a:pt x="30" y="11"/>
                  <a:pt x="28" y="12"/>
                  <a:pt x="28" y="12"/>
                </a:cubicBezTo>
                <a:cubicBezTo>
                  <a:pt x="28" y="14"/>
                  <a:pt x="28" y="14"/>
                  <a:pt x="28" y="14"/>
                </a:cubicBezTo>
                <a:cubicBezTo>
                  <a:pt x="27" y="15"/>
                  <a:pt x="27" y="15"/>
                  <a:pt x="27" y="15"/>
                </a:cubicBezTo>
                <a:cubicBezTo>
                  <a:pt x="26" y="19"/>
                  <a:pt x="26" y="19"/>
                  <a:pt x="26" y="19"/>
                </a:cubicBezTo>
                <a:cubicBezTo>
                  <a:pt x="26" y="19"/>
                  <a:pt x="21" y="21"/>
                  <a:pt x="20" y="21"/>
                </a:cubicBezTo>
                <a:cubicBezTo>
                  <a:pt x="20" y="21"/>
                  <a:pt x="17" y="23"/>
                  <a:pt x="17" y="23"/>
                </a:cubicBezTo>
                <a:cubicBezTo>
                  <a:pt x="14" y="28"/>
                  <a:pt x="14" y="28"/>
                  <a:pt x="14" y="28"/>
                </a:cubicBezTo>
                <a:cubicBezTo>
                  <a:pt x="14" y="28"/>
                  <a:pt x="9" y="28"/>
                  <a:pt x="8" y="28"/>
                </a:cubicBezTo>
                <a:cubicBezTo>
                  <a:pt x="7" y="28"/>
                  <a:pt x="4" y="27"/>
                  <a:pt x="4" y="27"/>
                </a:cubicBezTo>
                <a:cubicBezTo>
                  <a:pt x="0" y="27"/>
                  <a:pt x="0" y="27"/>
                  <a:pt x="0" y="27"/>
                </a:cubicBezTo>
                <a:cubicBezTo>
                  <a:pt x="1" y="29"/>
                  <a:pt x="1" y="29"/>
                  <a:pt x="1" y="29"/>
                </a:cubicBezTo>
                <a:cubicBezTo>
                  <a:pt x="5" y="33"/>
                  <a:pt x="5" y="33"/>
                  <a:pt x="5" y="33"/>
                </a:cubicBezTo>
                <a:cubicBezTo>
                  <a:pt x="6" y="35"/>
                  <a:pt x="6" y="35"/>
                  <a:pt x="6" y="35"/>
                </a:cubicBezTo>
                <a:cubicBezTo>
                  <a:pt x="7" y="38"/>
                  <a:pt x="7" y="38"/>
                  <a:pt x="7" y="38"/>
                </a:cubicBezTo>
                <a:cubicBezTo>
                  <a:pt x="2" y="40"/>
                  <a:pt x="2" y="40"/>
                  <a:pt x="2" y="40"/>
                </a:cubicBezTo>
                <a:cubicBezTo>
                  <a:pt x="2" y="44"/>
                  <a:pt x="2" y="44"/>
                  <a:pt x="2" y="44"/>
                </a:cubicBezTo>
                <a:cubicBezTo>
                  <a:pt x="7" y="43"/>
                  <a:pt x="7" y="43"/>
                  <a:pt x="7" y="43"/>
                </a:cubicBezTo>
                <a:cubicBezTo>
                  <a:pt x="18" y="43"/>
                  <a:pt x="18" y="43"/>
                  <a:pt x="18" y="43"/>
                </a:cubicBezTo>
                <a:cubicBezTo>
                  <a:pt x="22" y="49"/>
                  <a:pt x="22" y="49"/>
                  <a:pt x="22" y="49"/>
                </a:cubicBezTo>
                <a:cubicBezTo>
                  <a:pt x="24" y="48"/>
                  <a:pt x="24" y="48"/>
                  <a:pt x="24" y="48"/>
                </a:cubicBezTo>
                <a:lnTo>
                  <a:pt x="28" y="47"/>
                </a:lnTo>
                <a:close/>
              </a:path>
            </a:pathLst>
          </a:custGeom>
          <a:solidFill>
            <a:srgbClr val="63A1CF"/>
          </a:solidFill>
          <a:ln w="9525">
            <a:solidFill>
              <a:schemeClr val="bg1"/>
            </a:solidFill>
            <a:round/>
            <a:headEnd/>
            <a:tailEnd/>
          </a:ln>
        </p:spPr>
        <p:txBody>
          <a:bodyPr/>
          <a:lstStyle/>
          <a:p>
            <a:endParaRPr lang="el-GR" dirty="0"/>
          </a:p>
        </p:txBody>
      </p:sp>
      <p:sp>
        <p:nvSpPr>
          <p:cNvPr id="16696" name="Freeform 1336"/>
          <p:cNvSpPr>
            <a:spLocks/>
          </p:cNvSpPr>
          <p:nvPr/>
        </p:nvSpPr>
        <p:spPr bwMode="auto">
          <a:xfrm>
            <a:off x="6172201" y="3608388"/>
            <a:ext cx="723900" cy="742950"/>
          </a:xfrm>
          <a:custGeom>
            <a:avLst/>
            <a:gdLst/>
            <a:ahLst/>
            <a:cxnLst>
              <a:cxn ang="0">
                <a:pos x="511" y="234"/>
              </a:cxn>
              <a:cxn ang="0">
                <a:pos x="547" y="180"/>
              </a:cxn>
              <a:cxn ang="0">
                <a:pos x="553" y="168"/>
              </a:cxn>
              <a:cxn ang="0">
                <a:pos x="499" y="150"/>
              </a:cxn>
              <a:cxn ang="0">
                <a:pos x="456" y="192"/>
              </a:cxn>
              <a:cxn ang="0">
                <a:pos x="408" y="192"/>
              </a:cxn>
              <a:cxn ang="0">
                <a:pos x="378" y="180"/>
              </a:cxn>
              <a:cxn ang="0">
                <a:pos x="354" y="198"/>
              </a:cxn>
              <a:cxn ang="0">
                <a:pos x="288" y="186"/>
              </a:cxn>
              <a:cxn ang="0">
                <a:pos x="246" y="120"/>
              </a:cxn>
              <a:cxn ang="0">
                <a:pos x="204" y="84"/>
              </a:cxn>
              <a:cxn ang="0">
                <a:pos x="210" y="48"/>
              </a:cxn>
              <a:cxn ang="0">
                <a:pos x="228" y="0"/>
              </a:cxn>
              <a:cxn ang="0">
                <a:pos x="168" y="0"/>
              </a:cxn>
              <a:cxn ang="0">
                <a:pos x="180" y="12"/>
              </a:cxn>
              <a:cxn ang="0">
                <a:pos x="114" y="54"/>
              </a:cxn>
              <a:cxn ang="0">
                <a:pos x="120" y="96"/>
              </a:cxn>
              <a:cxn ang="0">
                <a:pos x="72" y="174"/>
              </a:cxn>
              <a:cxn ang="0">
                <a:pos x="30" y="192"/>
              </a:cxn>
              <a:cxn ang="0">
                <a:pos x="60" y="240"/>
              </a:cxn>
              <a:cxn ang="0">
                <a:pos x="12" y="258"/>
              </a:cxn>
              <a:cxn ang="0">
                <a:pos x="0" y="264"/>
              </a:cxn>
              <a:cxn ang="0">
                <a:pos x="42" y="318"/>
              </a:cxn>
              <a:cxn ang="0">
                <a:pos x="90" y="408"/>
              </a:cxn>
              <a:cxn ang="0">
                <a:pos x="138" y="511"/>
              </a:cxn>
              <a:cxn ang="0">
                <a:pos x="174" y="571"/>
              </a:cxn>
              <a:cxn ang="0">
                <a:pos x="216" y="523"/>
              </a:cxn>
              <a:cxn ang="0">
                <a:pos x="228" y="457"/>
              </a:cxn>
              <a:cxn ang="0">
                <a:pos x="276" y="384"/>
              </a:cxn>
              <a:cxn ang="0">
                <a:pos x="342" y="330"/>
              </a:cxn>
              <a:cxn ang="0">
                <a:pos x="390" y="294"/>
              </a:cxn>
              <a:cxn ang="0">
                <a:pos x="372" y="234"/>
              </a:cxn>
              <a:cxn ang="0">
                <a:pos x="384" y="216"/>
              </a:cxn>
              <a:cxn ang="0">
                <a:pos x="420" y="228"/>
              </a:cxn>
              <a:cxn ang="0">
                <a:pos x="450" y="246"/>
              </a:cxn>
              <a:cxn ang="0">
                <a:pos x="462" y="264"/>
              </a:cxn>
              <a:cxn ang="0">
                <a:pos x="462" y="306"/>
              </a:cxn>
              <a:cxn ang="0">
                <a:pos x="493" y="252"/>
              </a:cxn>
            </a:cxnLst>
            <a:rect l="0" t="0" r="r" b="b"/>
            <a:pathLst>
              <a:path w="553" h="571">
                <a:moveTo>
                  <a:pt x="493" y="252"/>
                </a:moveTo>
                <a:lnTo>
                  <a:pt x="511" y="234"/>
                </a:lnTo>
                <a:lnTo>
                  <a:pt x="523" y="198"/>
                </a:lnTo>
                <a:lnTo>
                  <a:pt x="547" y="180"/>
                </a:lnTo>
                <a:lnTo>
                  <a:pt x="553" y="168"/>
                </a:lnTo>
                <a:lnTo>
                  <a:pt x="553" y="168"/>
                </a:lnTo>
                <a:lnTo>
                  <a:pt x="529" y="150"/>
                </a:lnTo>
                <a:lnTo>
                  <a:pt x="499" y="150"/>
                </a:lnTo>
                <a:lnTo>
                  <a:pt x="474" y="168"/>
                </a:lnTo>
                <a:lnTo>
                  <a:pt x="456" y="192"/>
                </a:lnTo>
                <a:lnTo>
                  <a:pt x="432" y="192"/>
                </a:lnTo>
                <a:lnTo>
                  <a:pt x="408" y="192"/>
                </a:lnTo>
                <a:lnTo>
                  <a:pt x="390" y="180"/>
                </a:lnTo>
                <a:lnTo>
                  <a:pt x="378" y="180"/>
                </a:lnTo>
                <a:lnTo>
                  <a:pt x="366" y="198"/>
                </a:lnTo>
                <a:lnTo>
                  <a:pt x="354" y="198"/>
                </a:lnTo>
                <a:lnTo>
                  <a:pt x="330" y="192"/>
                </a:lnTo>
                <a:lnTo>
                  <a:pt x="288" y="186"/>
                </a:lnTo>
                <a:lnTo>
                  <a:pt x="228" y="156"/>
                </a:lnTo>
                <a:lnTo>
                  <a:pt x="246" y="120"/>
                </a:lnTo>
                <a:lnTo>
                  <a:pt x="216" y="108"/>
                </a:lnTo>
                <a:lnTo>
                  <a:pt x="204" y="84"/>
                </a:lnTo>
                <a:lnTo>
                  <a:pt x="216" y="66"/>
                </a:lnTo>
                <a:lnTo>
                  <a:pt x="210" y="48"/>
                </a:lnTo>
                <a:lnTo>
                  <a:pt x="234" y="12"/>
                </a:lnTo>
                <a:lnTo>
                  <a:pt x="228" y="0"/>
                </a:lnTo>
                <a:lnTo>
                  <a:pt x="192" y="0"/>
                </a:lnTo>
                <a:lnTo>
                  <a:pt x="168" y="0"/>
                </a:lnTo>
                <a:lnTo>
                  <a:pt x="174" y="6"/>
                </a:lnTo>
                <a:lnTo>
                  <a:pt x="180" y="12"/>
                </a:lnTo>
                <a:lnTo>
                  <a:pt x="114" y="24"/>
                </a:lnTo>
                <a:lnTo>
                  <a:pt x="114" y="54"/>
                </a:lnTo>
                <a:lnTo>
                  <a:pt x="132" y="66"/>
                </a:lnTo>
                <a:lnTo>
                  <a:pt x="120" y="96"/>
                </a:lnTo>
                <a:lnTo>
                  <a:pt x="108" y="120"/>
                </a:lnTo>
                <a:lnTo>
                  <a:pt x="72" y="174"/>
                </a:lnTo>
                <a:lnTo>
                  <a:pt x="48" y="174"/>
                </a:lnTo>
                <a:lnTo>
                  <a:pt x="30" y="192"/>
                </a:lnTo>
                <a:lnTo>
                  <a:pt x="42" y="216"/>
                </a:lnTo>
                <a:lnTo>
                  <a:pt x="60" y="240"/>
                </a:lnTo>
                <a:lnTo>
                  <a:pt x="36" y="252"/>
                </a:lnTo>
                <a:lnTo>
                  <a:pt x="12" y="258"/>
                </a:lnTo>
                <a:lnTo>
                  <a:pt x="0" y="264"/>
                </a:lnTo>
                <a:lnTo>
                  <a:pt x="0" y="264"/>
                </a:lnTo>
                <a:lnTo>
                  <a:pt x="24" y="294"/>
                </a:lnTo>
                <a:lnTo>
                  <a:pt x="42" y="318"/>
                </a:lnTo>
                <a:lnTo>
                  <a:pt x="78" y="294"/>
                </a:lnTo>
                <a:lnTo>
                  <a:pt x="90" y="408"/>
                </a:lnTo>
                <a:lnTo>
                  <a:pt x="108" y="457"/>
                </a:lnTo>
                <a:lnTo>
                  <a:pt x="138" y="511"/>
                </a:lnTo>
                <a:lnTo>
                  <a:pt x="156" y="541"/>
                </a:lnTo>
                <a:lnTo>
                  <a:pt x="174" y="571"/>
                </a:lnTo>
                <a:lnTo>
                  <a:pt x="192" y="553"/>
                </a:lnTo>
                <a:lnTo>
                  <a:pt x="216" y="523"/>
                </a:lnTo>
                <a:lnTo>
                  <a:pt x="222" y="499"/>
                </a:lnTo>
                <a:lnTo>
                  <a:pt x="228" y="457"/>
                </a:lnTo>
                <a:lnTo>
                  <a:pt x="234" y="420"/>
                </a:lnTo>
                <a:lnTo>
                  <a:pt x="276" y="384"/>
                </a:lnTo>
                <a:lnTo>
                  <a:pt x="318" y="354"/>
                </a:lnTo>
                <a:lnTo>
                  <a:pt x="342" y="330"/>
                </a:lnTo>
                <a:lnTo>
                  <a:pt x="360" y="300"/>
                </a:lnTo>
                <a:lnTo>
                  <a:pt x="390" y="294"/>
                </a:lnTo>
                <a:lnTo>
                  <a:pt x="378" y="246"/>
                </a:lnTo>
                <a:lnTo>
                  <a:pt x="372" y="234"/>
                </a:lnTo>
                <a:lnTo>
                  <a:pt x="378" y="228"/>
                </a:lnTo>
                <a:lnTo>
                  <a:pt x="384" y="216"/>
                </a:lnTo>
                <a:lnTo>
                  <a:pt x="402" y="216"/>
                </a:lnTo>
                <a:lnTo>
                  <a:pt x="420" y="228"/>
                </a:lnTo>
                <a:lnTo>
                  <a:pt x="456" y="234"/>
                </a:lnTo>
                <a:lnTo>
                  <a:pt x="450" y="246"/>
                </a:lnTo>
                <a:lnTo>
                  <a:pt x="444" y="258"/>
                </a:lnTo>
                <a:lnTo>
                  <a:pt x="462" y="264"/>
                </a:lnTo>
                <a:lnTo>
                  <a:pt x="456" y="288"/>
                </a:lnTo>
                <a:lnTo>
                  <a:pt x="462" y="306"/>
                </a:lnTo>
                <a:lnTo>
                  <a:pt x="474" y="282"/>
                </a:lnTo>
                <a:lnTo>
                  <a:pt x="493" y="252"/>
                </a:lnTo>
                <a:close/>
              </a:path>
            </a:pathLst>
          </a:custGeom>
          <a:solidFill>
            <a:schemeClr val="tx1"/>
          </a:solidFill>
          <a:ln w="9525">
            <a:solidFill>
              <a:schemeClr val="bg1"/>
            </a:solidFill>
            <a:round/>
            <a:headEnd/>
            <a:tailEnd/>
          </a:ln>
        </p:spPr>
        <p:txBody>
          <a:bodyPr/>
          <a:lstStyle/>
          <a:p>
            <a:endParaRPr lang="el-GR" dirty="0"/>
          </a:p>
        </p:txBody>
      </p:sp>
      <p:sp>
        <p:nvSpPr>
          <p:cNvPr id="16697" name="Freeform 1337"/>
          <p:cNvSpPr>
            <a:spLocks/>
          </p:cNvSpPr>
          <p:nvPr/>
        </p:nvSpPr>
        <p:spPr bwMode="auto">
          <a:xfrm>
            <a:off x="5986463" y="3524251"/>
            <a:ext cx="360363" cy="263525"/>
          </a:xfrm>
          <a:custGeom>
            <a:avLst/>
            <a:gdLst/>
            <a:ahLst/>
            <a:cxnLst>
              <a:cxn ang="0">
                <a:pos x="42" y="3"/>
              </a:cxn>
              <a:cxn ang="0">
                <a:pos x="38" y="4"/>
              </a:cxn>
              <a:cxn ang="0">
                <a:pos x="35" y="4"/>
              </a:cxn>
              <a:cxn ang="0">
                <a:pos x="34" y="1"/>
              </a:cxn>
              <a:cxn ang="0">
                <a:pos x="33" y="0"/>
              </a:cxn>
              <a:cxn ang="0">
                <a:pos x="30" y="3"/>
              </a:cxn>
              <a:cxn ang="0">
                <a:pos x="28" y="5"/>
              </a:cxn>
              <a:cxn ang="0">
                <a:pos x="24" y="6"/>
              </a:cxn>
              <a:cxn ang="0">
                <a:pos x="22" y="4"/>
              </a:cxn>
              <a:cxn ang="0">
                <a:pos x="19" y="4"/>
              </a:cxn>
              <a:cxn ang="0">
                <a:pos x="15" y="3"/>
              </a:cxn>
              <a:cxn ang="0">
                <a:pos x="14" y="8"/>
              </a:cxn>
              <a:cxn ang="0">
                <a:pos x="9" y="10"/>
              </a:cxn>
              <a:cxn ang="0">
                <a:pos x="7" y="12"/>
              </a:cxn>
              <a:cxn ang="0">
                <a:pos x="4" y="11"/>
              </a:cxn>
              <a:cxn ang="0">
                <a:pos x="2" y="10"/>
              </a:cxn>
              <a:cxn ang="0">
                <a:pos x="1" y="16"/>
              </a:cxn>
              <a:cxn ang="0">
                <a:pos x="0" y="20"/>
              </a:cxn>
              <a:cxn ang="0">
                <a:pos x="0" y="25"/>
              </a:cxn>
              <a:cxn ang="0">
                <a:pos x="4" y="27"/>
              </a:cxn>
              <a:cxn ang="0">
                <a:pos x="2" y="33"/>
              </a:cxn>
              <a:cxn ang="0">
                <a:pos x="2" y="33"/>
              </a:cxn>
              <a:cxn ang="0">
                <a:pos x="6" y="33"/>
              </a:cxn>
              <a:cxn ang="0">
                <a:pos x="10" y="34"/>
              </a:cxn>
              <a:cxn ang="0">
                <a:pos x="16" y="34"/>
              </a:cxn>
              <a:cxn ang="0">
                <a:pos x="19" y="29"/>
              </a:cxn>
              <a:cxn ang="0">
                <a:pos x="22" y="27"/>
              </a:cxn>
              <a:cxn ang="0">
                <a:pos x="28" y="25"/>
              </a:cxn>
              <a:cxn ang="0">
                <a:pos x="29" y="21"/>
              </a:cxn>
              <a:cxn ang="0">
                <a:pos x="30" y="20"/>
              </a:cxn>
              <a:cxn ang="0">
                <a:pos x="30" y="18"/>
              </a:cxn>
              <a:cxn ang="0">
                <a:pos x="32" y="17"/>
              </a:cxn>
              <a:cxn ang="0">
                <a:pos x="34" y="12"/>
              </a:cxn>
              <a:cxn ang="0">
                <a:pos x="34" y="9"/>
              </a:cxn>
              <a:cxn ang="0">
                <a:pos x="39" y="7"/>
              </a:cxn>
              <a:cxn ang="0">
                <a:pos x="46" y="6"/>
              </a:cxn>
              <a:cxn ang="0">
                <a:pos x="44" y="3"/>
              </a:cxn>
              <a:cxn ang="0">
                <a:pos x="42" y="3"/>
              </a:cxn>
            </a:cxnLst>
            <a:rect l="0" t="0" r="r" b="b"/>
            <a:pathLst>
              <a:path w="46" h="34">
                <a:moveTo>
                  <a:pt x="42" y="3"/>
                </a:moveTo>
                <a:cubicBezTo>
                  <a:pt x="38" y="4"/>
                  <a:pt x="38" y="4"/>
                  <a:pt x="38" y="4"/>
                </a:cubicBezTo>
                <a:cubicBezTo>
                  <a:pt x="35" y="4"/>
                  <a:pt x="35" y="4"/>
                  <a:pt x="35" y="4"/>
                </a:cubicBezTo>
                <a:cubicBezTo>
                  <a:pt x="34" y="1"/>
                  <a:pt x="34" y="1"/>
                  <a:pt x="34" y="1"/>
                </a:cubicBezTo>
                <a:cubicBezTo>
                  <a:pt x="33" y="0"/>
                  <a:pt x="33" y="0"/>
                  <a:pt x="33" y="0"/>
                </a:cubicBezTo>
                <a:cubicBezTo>
                  <a:pt x="30" y="3"/>
                  <a:pt x="30" y="3"/>
                  <a:pt x="30" y="3"/>
                </a:cubicBezTo>
                <a:cubicBezTo>
                  <a:pt x="28" y="5"/>
                  <a:pt x="28" y="5"/>
                  <a:pt x="28" y="5"/>
                </a:cubicBezTo>
                <a:cubicBezTo>
                  <a:pt x="24" y="6"/>
                  <a:pt x="24" y="6"/>
                  <a:pt x="24" y="6"/>
                </a:cubicBezTo>
                <a:cubicBezTo>
                  <a:pt x="22" y="4"/>
                  <a:pt x="22" y="4"/>
                  <a:pt x="22" y="4"/>
                </a:cubicBezTo>
                <a:cubicBezTo>
                  <a:pt x="19" y="4"/>
                  <a:pt x="19" y="4"/>
                  <a:pt x="19" y="4"/>
                </a:cubicBezTo>
                <a:cubicBezTo>
                  <a:pt x="15" y="3"/>
                  <a:pt x="15" y="3"/>
                  <a:pt x="15" y="3"/>
                </a:cubicBezTo>
                <a:cubicBezTo>
                  <a:pt x="14" y="8"/>
                  <a:pt x="14" y="8"/>
                  <a:pt x="14" y="8"/>
                </a:cubicBezTo>
                <a:cubicBezTo>
                  <a:pt x="9" y="10"/>
                  <a:pt x="9" y="10"/>
                  <a:pt x="9" y="10"/>
                </a:cubicBezTo>
                <a:cubicBezTo>
                  <a:pt x="7" y="12"/>
                  <a:pt x="7" y="12"/>
                  <a:pt x="7" y="12"/>
                </a:cubicBezTo>
                <a:cubicBezTo>
                  <a:pt x="4" y="11"/>
                  <a:pt x="4" y="11"/>
                  <a:pt x="4" y="11"/>
                </a:cubicBezTo>
                <a:cubicBezTo>
                  <a:pt x="2" y="10"/>
                  <a:pt x="2" y="10"/>
                  <a:pt x="2" y="10"/>
                </a:cubicBezTo>
                <a:cubicBezTo>
                  <a:pt x="1" y="16"/>
                  <a:pt x="1" y="16"/>
                  <a:pt x="1" y="16"/>
                </a:cubicBezTo>
                <a:cubicBezTo>
                  <a:pt x="0" y="20"/>
                  <a:pt x="0" y="20"/>
                  <a:pt x="0" y="20"/>
                </a:cubicBezTo>
                <a:cubicBezTo>
                  <a:pt x="0" y="25"/>
                  <a:pt x="0" y="25"/>
                  <a:pt x="0" y="25"/>
                </a:cubicBezTo>
                <a:cubicBezTo>
                  <a:pt x="4" y="27"/>
                  <a:pt x="4" y="27"/>
                  <a:pt x="4" y="27"/>
                </a:cubicBezTo>
                <a:cubicBezTo>
                  <a:pt x="2" y="33"/>
                  <a:pt x="2" y="33"/>
                  <a:pt x="2" y="33"/>
                </a:cubicBezTo>
                <a:cubicBezTo>
                  <a:pt x="2" y="33"/>
                  <a:pt x="2" y="33"/>
                  <a:pt x="2" y="33"/>
                </a:cubicBezTo>
                <a:cubicBezTo>
                  <a:pt x="6" y="33"/>
                  <a:pt x="6" y="33"/>
                  <a:pt x="6" y="33"/>
                </a:cubicBezTo>
                <a:cubicBezTo>
                  <a:pt x="6" y="33"/>
                  <a:pt x="9" y="34"/>
                  <a:pt x="10" y="34"/>
                </a:cubicBezTo>
                <a:cubicBezTo>
                  <a:pt x="11" y="34"/>
                  <a:pt x="16" y="34"/>
                  <a:pt x="16" y="34"/>
                </a:cubicBezTo>
                <a:cubicBezTo>
                  <a:pt x="19" y="29"/>
                  <a:pt x="19" y="29"/>
                  <a:pt x="19" y="29"/>
                </a:cubicBezTo>
                <a:cubicBezTo>
                  <a:pt x="19" y="29"/>
                  <a:pt x="22" y="27"/>
                  <a:pt x="22" y="27"/>
                </a:cubicBezTo>
                <a:cubicBezTo>
                  <a:pt x="23" y="27"/>
                  <a:pt x="28" y="25"/>
                  <a:pt x="28" y="25"/>
                </a:cubicBezTo>
                <a:cubicBezTo>
                  <a:pt x="29" y="21"/>
                  <a:pt x="29" y="21"/>
                  <a:pt x="29" y="21"/>
                </a:cubicBezTo>
                <a:cubicBezTo>
                  <a:pt x="30" y="20"/>
                  <a:pt x="30" y="20"/>
                  <a:pt x="30" y="20"/>
                </a:cubicBezTo>
                <a:cubicBezTo>
                  <a:pt x="30" y="18"/>
                  <a:pt x="30" y="18"/>
                  <a:pt x="30" y="18"/>
                </a:cubicBezTo>
                <a:cubicBezTo>
                  <a:pt x="30" y="18"/>
                  <a:pt x="32" y="17"/>
                  <a:pt x="32" y="17"/>
                </a:cubicBezTo>
                <a:cubicBezTo>
                  <a:pt x="33" y="17"/>
                  <a:pt x="34" y="12"/>
                  <a:pt x="34" y="12"/>
                </a:cubicBezTo>
                <a:cubicBezTo>
                  <a:pt x="34" y="9"/>
                  <a:pt x="34" y="9"/>
                  <a:pt x="34" y="9"/>
                </a:cubicBezTo>
                <a:cubicBezTo>
                  <a:pt x="39" y="7"/>
                  <a:pt x="39" y="7"/>
                  <a:pt x="39" y="7"/>
                </a:cubicBezTo>
                <a:cubicBezTo>
                  <a:pt x="46" y="6"/>
                  <a:pt x="46" y="6"/>
                  <a:pt x="46" y="6"/>
                </a:cubicBezTo>
                <a:cubicBezTo>
                  <a:pt x="44" y="3"/>
                  <a:pt x="44" y="3"/>
                  <a:pt x="44" y="3"/>
                </a:cubicBezTo>
                <a:lnTo>
                  <a:pt x="42" y="3"/>
                </a:lnTo>
                <a:close/>
              </a:path>
            </a:pathLst>
          </a:custGeom>
          <a:solidFill>
            <a:srgbClr val="63A1CF"/>
          </a:solidFill>
          <a:ln w="9525">
            <a:solidFill>
              <a:schemeClr val="bg1"/>
            </a:solidFill>
            <a:round/>
            <a:headEnd/>
            <a:tailEnd/>
          </a:ln>
        </p:spPr>
        <p:txBody>
          <a:bodyPr/>
          <a:lstStyle/>
          <a:p>
            <a:endParaRPr lang="el-GR" dirty="0"/>
          </a:p>
        </p:txBody>
      </p:sp>
      <p:sp>
        <p:nvSpPr>
          <p:cNvPr id="16698" name="Freeform 1338"/>
          <p:cNvSpPr>
            <a:spLocks/>
          </p:cNvSpPr>
          <p:nvPr/>
        </p:nvSpPr>
        <p:spPr bwMode="auto">
          <a:xfrm>
            <a:off x="6659563" y="3887788"/>
            <a:ext cx="119063" cy="101600"/>
          </a:xfrm>
          <a:custGeom>
            <a:avLst/>
            <a:gdLst/>
            <a:ahLst/>
            <a:cxnLst>
              <a:cxn ang="0">
                <a:pos x="72" y="42"/>
              </a:cxn>
              <a:cxn ang="0">
                <a:pos x="78" y="30"/>
              </a:cxn>
              <a:cxn ang="0">
                <a:pos x="84" y="18"/>
              </a:cxn>
              <a:cxn ang="0">
                <a:pos x="48" y="12"/>
              </a:cxn>
              <a:cxn ang="0">
                <a:pos x="30" y="0"/>
              </a:cxn>
              <a:cxn ang="0">
                <a:pos x="12" y="0"/>
              </a:cxn>
              <a:cxn ang="0">
                <a:pos x="6" y="12"/>
              </a:cxn>
              <a:cxn ang="0">
                <a:pos x="0" y="18"/>
              </a:cxn>
              <a:cxn ang="0">
                <a:pos x="6" y="30"/>
              </a:cxn>
              <a:cxn ang="0">
                <a:pos x="18" y="78"/>
              </a:cxn>
              <a:cxn ang="0">
                <a:pos x="54" y="72"/>
              </a:cxn>
              <a:cxn ang="0">
                <a:pos x="78" y="66"/>
              </a:cxn>
              <a:cxn ang="0">
                <a:pos x="84" y="72"/>
              </a:cxn>
              <a:cxn ang="0">
                <a:pos x="90" y="48"/>
              </a:cxn>
              <a:cxn ang="0">
                <a:pos x="72" y="42"/>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4DD9E"/>
          </a:solidFill>
          <a:ln w="9525">
            <a:solidFill>
              <a:schemeClr val="bg1"/>
            </a:solidFill>
            <a:round/>
            <a:headEnd/>
            <a:tailEnd/>
          </a:ln>
        </p:spPr>
        <p:txBody>
          <a:bodyPr/>
          <a:lstStyle/>
          <a:p>
            <a:endParaRPr lang="el-GR" dirty="0"/>
          </a:p>
        </p:txBody>
      </p:sp>
      <p:sp>
        <p:nvSpPr>
          <p:cNvPr id="16699" name="Freeform 1339"/>
          <p:cNvSpPr>
            <a:spLocks/>
          </p:cNvSpPr>
          <p:nvPr/>
        </p:nvSpPr>
        <p:spPr bwMode="auto">
          <a:xfrm>
            <a:off x="4994275" y="2859089"/>
            <a:ext cx="158751" cy="107950"/>
          </a:xfrm>
          <a:custGeom>
            <a:avLst/>
            <a:gdLst/>
            <a:ahLst/>
            <a:cxnLst>
              <a:cxn ang="0">
                <a:pos x="19" y="4"/>
              </a:cxn>
              <a:cxn ang="0">
                <a:pos x="17" y="2"/>
              </a:cxn>
              <a:cxn ang="0">
                <a:pos x="15" y="0"/>
              </a:cxn>
              <a:cxn ang="0">
                <a:pos x="13" y="1"/>
              </a:cxn>
              <a:cxn ang="0">
                <a:pos x="9" y="0"/>
              </a:cxn>
              <a:cxn ang="0">
                <a:pos x="5" y="0"/>
              </a:cxn>
              <a:cxn ang="0">
                <a:pos x="1" y="1"/>
              </a:cxn>
              <a:cxn ang="0">
                <a:pos x="1" y="5"/>
              </a:cxn>
              <a:cxn ang="0">
                <a:pos x="0" y="6"/>
              </a:cxn>
              <a:cxn ang="0">
                <a:pos x="2" y="6"/>
              </a:cxn>
              <a:cxn ang="0">
                <a:pos x="4" y="7"/>
              </a:cxn>
              <a:cxn ang="0">
                <a:pos x="6" y="8"/>
              </a:cxn>
              <a:cxn ang="0">
                <a:pos x="7" y="10"/>
              </a:cxn>
              <a:cxn ang="0">
                <a:pos x="6" y="12"/>
              </a:cxn>
              <a:cxn ang="0">
                <a:pos x="7" y="12"/>
              </a:cxn>
              <a:cxn ang="0">
                <a:pos x="9" y="14"/>
              </a:cxn>
              <a:cxn ang="0">
                <a:pos x="11" y="13"/>
              </a:cxn>
              <a:cxn ang="0">
                <a:pos x="13" y="12"/>
              </a:cxn>
              <a:cxn ang="0">
                <a:pos x="16" y="12"/>
              </a:cxn>
              <a:cxn ang="0">
                <a:pos x="16" y="9"/>
              </a:cxn>
              <a:cxn ang="0">
                <a:pos x="18" y="7"/>
              </a:cxn>
              <a:cxn ang="0">
                <a:pos x="20" y="4"/>
              </a:cxn>
              <a:cxn ang="0">
                <a:pos x="19" y="4"/>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63A1CF"/>
          </a:solidFill>
          <a:ln w="9525">
            <a:solidFill>
              <a:schemeClr val="bg1"/>
            </a:solidFill>
            <a:round/>
            <a:headEnd/>
            <a:tailEnd/>
          </a:ln>
        </p:spPr>
        <p:txBody>
          <a:bodyPr/>
          <a:lstStyle/>
          <a:p>
            <a:endParaRPr lang="el-GR" dirty="0"/>
          </a:p>
        </p:txBody>
      </p:sp>
      <p:sp>
        <p:nvSpPr>
          <p:cNvPr id="16700" name="Freeform 1340"/>
          <p:cNvSpPr>
            <a:spLocks/>
          </p:cNvSpPr>
          <p:nvPr/>
        </p:nvSpPr>
        <p:spPr bwMode="auto">
          <a:xfrm>
            <a:off x="5064126" y="2709864"/>
            <a:ext cx="119063" cy="101600"/>
          </a:xfrm>
          <a:custGeom>
            <a:avLst/>
            <a:gdLst/>
            <a:ahLst/>
            <a:cxnLst>
              <a:cxn ang="0">
                <a:pos x="54" y="66"/>
              </a:cxn>
              <a:cxn ang="0">
                <a:pos x="78" y="78"/>
              </a:cxn>
              <a:cxn ang="0">
                <a:pos x="84" y="42"/>
              </a:cxn>
              <a:cxn ang="0">
                <a:pos x="84" y="30"/>
              </a:cxn>
              <a:cxn ang="0">
                <a:pos x="90" y="6"/>
              </a:cxn>
              <a:cxn ang="0">
                <a:pos x="84" y="0"/>
              </a:cxn>
              <a:cxn ang="0">
                <a:pos x="72" y="0"/>
              </a:cxn>
              <a:cxn ang="0">
                <a:pos x="36" y="0"/>
              </a:cxn>
              <a:cxn ang="0">
                <a:pos x="0" y="18"/>
              </a:cxn>
              <a:cxn ang="0">
                <a:pos x="0" y="30"/>
              </a:cxn>
              <a:cxn ang="0">
                <a:pos x="6" y="42"/>
              </a:cxn>
              <a:cxn ang="0">
                <a:pos x="12" y="48"/>
              </a:cxn>
              <a:cxn ang="0">
                <a:pos x="18" y="54"/>
              </a:cxn>
              <a:cxn ang="0">
                <a:pos x="12" y="60"/>
              </a:cxn>
              <a:cxn ang="0">
                <a:pos x="36" y="54"/>
              </a:cxn>
              <a:cxn ang="0">
                <a:pos x="54" y="66"/>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63A1CF"/>
          </a:solidFill>
          <a:ln w="9525">
            <a:solidFill>
              <a:schemeClr val="bg1"/>
            </a:solidFill>
            <a:round/>
            <a:headEnd/>
            <a:tailEnd/>
          </a:ln>
        </p:spPr>
        <p:txBody>
          <a:bodyPr/>
          <a:lstStyle/>
          <a:p>
            <a:endParaRPr lang="el-GR" dirty="0"/>
          </a:p>
        </p:txBody>
      </p:sp>
      <p:sp>
        <p:nvSpPr>
          <p:cNvPr id="16701" name="Freeform 1341"/>
          <p:cNvSpPr>
            <a:spLocks/>
          </p:cNvSpPr>
          <p:nvPr/>
        </p:nvSpPr>
        <p:spPr bwMode="auto">
          <a:xfrm>
            <a:off x="5059363" y="2867025"/>
            <a:ext cx="233363" cy="211138"/>
          </a:xfrm>
          <a:custGeom>
            <a:avLst/>
            <a:gdLst/>
            <a:ahLst/>
            <a:cxnLst>
              <a:cxn ang="0">
                <a:pos x="30" y="14"/>
              </a:cxn>
              <a:cxn ang="0">
                <a:pos x="27" y="11"/>
              </a:cxn>
              <a:cxn ang="0">
                <a:pos x="23" y="3"/>
              </a:cxn>
              <a:cxn ang="0">
                <a:pos x="20" y="2"/>
              </a:cxn>
              <a:cxn ang="0">
                <a:pos x="17" y="0"/>
              </a:cxn>
              <a:cxn ang="0">
                <a:pos x="14" y="2"/>
              </a:cxn>
              <a:cxn ang="0">
                <a:pos x="11" y="3"/>
              </a:cxn>
              <a:cxn ang="0">
                <a:pos x="12" y="3"/>
              </a:cxn>
              <a:cxn ang="0">
                <a:pos x="10" y="6"/>
              </a:cxn>
              <a:cxn ang="0">
                <a:pos x="8" y="8"/>
              </a:cxn>
              <a:cxn ang="0">
                <a:pos x="8" y="11"/>
              </a:cxn>
              <a:cxn ang="0">
                <a:pos x="5" y="11"/>
              </a:cxn>
              <a:cxn ang="0">
                <a:pos x="3" y="12"/>
              </a:cxn>
              <a:cxn ang="0">
                <a:pos x="1" y="13"/>
              </a:cxn>
              <a:cxn ang="0">
                <a:pos x="1" y="14"/>
              </a:cxn>
              <a:cxn ang="0">
                <a:pos x="2" y="18"/>
              </a:cxn>
              <a:cxn ang="0">
                <a:pos x="0" y="20"/>
              </a:cxn>
              <a:cxn ang="0">
                <a:pos x="1" y="23"/>
              </a:cxn>
              <a:cxn ang="0">
                <a:pos x="1" y="25"/>
              </a:cxn>
              <a:cxn ang="0">
                <a:pos x="3" y="24"/>
              </a:cxn>
              <a:cxn ang="0">
                <a:pos x="7" y="24"/>
              </a:cxn>
              <a:cxn ang="0">
                <a:pos x="13" y="26"/>
              </a:cxn>
              <a:cxn ang="0">
                <a:pos x="20" y="26"/>
              </a:cxn>
              <a:cxn ang="0">
                <a:pos x="24" y="27"/>
              </a:cxn>
              <a:cxn ang="0">
                <a:pos x="26" y="21"/>
              </a:cxn>
              <a:cxn ang="0">
                <a:pos x="27" y="21"/>
              </a:cxn>
              <a:cxn ang="0">
                <a:pos x="26" y="17"/>
              </a:cxn>
              <a:cxn ang="0">
                <a:pos x="29" y="16"/>
              </a:cxn>
              <a:cxn ang="0">
                <a:pos x="30" y="14"/>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63A1CF"/>
          </a:solidFill>
          <a:ln w="9525">
            <a:solidFill>
              <a:schemeClr val="bg1"/>
            </a:solidFill>
            <a:round/>
            <a:headEnd/>
            <a:tailEnd/>
          </a:ln>
        </p:spPr>
        <p:txBody>
          <a:bodyPr/>
          <a:lstStyle/>
          <a:p>
            <a:endParaRPr lang="el-GR" dirty="0"/>
          </a:p>
        </p:txBody>
      </p:sp>
      <p:sp>
        <p:nvSpPr>
          <p:cNvPr id="16702" name="Freeform 1342"/>
          <p:cNvSpPr>
            <a:spLocks/>
          </p:cNvSpPr>
          <p:nvPr/>
        </p:nvSpPr>
        <p:spPr bwMode="auto">
          <a:xfrm>
            <a:off x="5002214" y="2781300"/>
            <a:ext cx="190500" cy="107950"/>
          </a:xfrm>
          <a:custGeom>
            <a:avLst/>
            <a:gdLst/>
            <a:ahLst/>
            <a:cxnLst>
              <a:cxn ang="0">
                <a:pos x="8" y="10"/>
              </a:cxn>
              <a:cxn ang="0">
                <a:pos x="12" y="11"/>
              </a:cxn>
              <a:cxn ang="0">
                <a:pos x="14" y="10"/>
              </a:cxn>
              <a:cxn ang="0">
                <a:pos x="16" y="12"/>
              </a:cxn>
              <a:cxn ang="0">
                <a:pos x="18" y="14"/>
              </a:cxn>
              <a:cxn ang="0">
                <a:pos x="21" y="13"/>
              </a:cxn>
              <a:cxn ang="0">
                <a:pos x="24" y="11"/>
              </a:cxn>
              <a:cxn ang="0">
                <a:pos x="23" y="10"/>
              </a:cxn>
              <a:cxn ang="0">
                <a:pos x="21" y="5"/>
              </a:cxn>
              <a:cxn ang="0">
                <a:pos x="21" y="4"/>
              </a:cxn>
              <a:cxn ang="0">
                <a:pos x="17" y="2"/>
              </a:cxn>
              <a:cxn ang="0">
                <a:pos x="14" y="0"/>
              </a:cxn>
              <a:cxn ang="0">
                <a:pos x="10" y="1"/>
              </a:cxn>
              <a:cxn ang="0">
                <a:pos x="9" y="5"/>
              </a:cxn>
              <a:cxn ang="0">
                <a:pos x="8" y="6"/>
              </a:cxn>
              <a:cxn ang="0">
                <a:pos x="5" y="3"/>
              </a:cxn>
              <a:cxn ang="0">
                <a:pos x="3" y="3"/>
              </a:cxn>
              <a:cxn ang="0">
                <a:pos x="1" y="8"/>
              </a:cxn>
              <a:cxn ang="0">
                <a:pos x="0" y="11"/>
              </a:cxn>
              <a:cxn ang="0">
                <a:pos x="4" y="10"/>
              </a:cxn>
              <a:cxn ang="0">
                <a:pos x="8" y="10"/>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63A1CF"/>
          </a:solidFill>
          <a:ln w="9525">
            <a:solidFill>
              <a:schemeClr val="bg1"/>
            </a:solidFill>
            <a:round/>
            <a:headEnd/>
            <a:tailEnd/>
          </a:ln>
        </p:spPr>
        <p:txBody>
          <a:bodyPr/>
          <a:lstStyle/>
          <a:p>
            <a:endParaRPr lang="el-GR" dirty="0"/>
          </a:p>
        </p:txBody>
      </p:sp>
      <p:sp>
        <p:nvSpPr>
          <p:cNvPr id="16703" name="Freeform 1343"/>
          <p:cNvSpPr>
            <a:spLocks/>
          </p:cNvSpPr>
          <p:nvPr/>
        </p:nvSpPr>
        <p:spPr bwMode="auto">
          <a:xfrm>
            <a:off x="4100513" y="4232275"/>
            <a:ext cx="188912" cy="141288"/>
          </a:xfrm>
          <a:custGeom>
            <a:avLst/>
            <a:gdLst/>
            <a:ahLst/>
            <a:cxnLst>
              <a:cxn ang="0">
                <a:pos x="9" y="10"/>
              </a:cxn>
              <a:cxn ang="0">
                <a:pos x="13" y="10"/>
              </a:cxn>
              <a:cxn ang="0">
                <a:pos x="15" y="13"/>
              </a:cxn>
              <a:cxn ang="0">
                <a:pos x="16" y="14"/>
              </a:cxn>
              <a:cxn ang="0">
                <a:pos x="18" y="15"/>
              </a:cxn>
              <a:cxn ang="0">
                <a:pos x="20" y="18"/>
              </a:cxn>
              <a:cxn ang="0">
                <a:pos x="22" y="17"/>
              </a:cxn>
              <a:cxn ang="0">
                <a:pos x="24" y="16"/>
              </a:cxn>
              <a:cxn ang="0">
                <a:pos x="24" y="12"/>
              </a:cxn>
              <a:cxn ang="0">
                <a:pos x="24" y="8"/>
              </a:cxn>
              <a:cxn ang="0">
                <a:pos x="23" y="8"/>
              </a:cxn>
              <a:cxn ang="0">
                <a:pos x="21" y="3"/>
              </a:cxn>
              <a:cxn ang="0">
                <a:pos x="20" y="1"/>
              </a:cxn>
              <a:cxn ang="0">
                <a:pos x="16" y="2"/>
              </a:cxn>
              <a:cxn ang="0">
                <a:pos x="12" y="2"/>
              </a:cxn>
              <a:cxn ang="0">
                <a:pos x="12" y="1"/>
              </a:cxn>
              <a:cxn ang="0">
                <a:pos x="7" y="0"/>
              </a:cxn>
              <a:cxn ang="0">
                <a:pos x="5" y="0"/>
              </a:cxn>
              <a:cxn ang="0">
                <a:pos x="5" y="1"/>
              </a:cxn>
              <a:cxn ang="0">
                <a:pos x="5" y="4"/>
              </a:cxn>
              <a:cxn ang="0">
                <a:pos x="3" y="4"/>
              </a:cxn>
              <a:cxn ang="0">
                <a:pos x="0" y="6"/>
              </a:cxn>
              <a:cxn ang="0">
                <a:pos x="1" y="6"/>
              </a:cxn>
              <a:cxn ang="0">
                <a:pos x="6" y="13"/>
              </a:cxn>
              <a:cxn ang="0">
                <a:pos x="8" y="12"/>
              </a:cxn>
              <a:cxn ang="0">
                <a:pos x="9" y="10"/>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4DD9E"/>
          </a:solidFill>
          <a:ln w="9525">
            <a:solidFill>
              <a:schemeClr val="bg1"/>
            </a:solidFill>
            <a:round/>
            <a:headEnd/>
            <a:tailEnd/>
          </a:ln>
        </p:spPr>
        <p:txBody>
          <a:bodyPr/>
          <a:lstStyle/>
          <a:p>
            <a:endParaRPr lang="el-GR" dirty="0"/>
          </a:p>
        </p:txBody>
      </p:sp>
      <p:sp>
        <p:nvSpPr>
          <p:cNvPr id="16704" name="Freeform 1344"/>
          <p:cNvSpPr>
            <a:spLocks/>
          </p:cNvSpPr>
          <p:nvPr/>
        </p:nvSpPr>
        <p:spPr bwMode="auto">
          <a:xfrm>
            <a:off x="4054475" y="4130676"/>
            <a:ext cx="147639" cy="111125"/>
          </a:xfrm>
          <a:custGeom>
            <a:avLst/>
            <a:gdLst/>
            <a:ahLst/>
            <a:cxnLst>
              <a:cxn ang="0">
                <a:pos x="54" y="79"/>
              </a:cxn>
              <a:cxn ang="0">
                <a:pos x="66" y="79"/>
              </a:cxn>
              <a:cxn ang="0">
                <a:pos x="78" y="79"/>
              </a:cxn>
              <a:cxn ang="0">
                <a:pos x="108" y="85"/>
              </a:cxn>
              <a:cxn ang="0">
                <a:pos x="114" y="85"/>
              </a:cxn>
              <a:cxn ang="0">
                <a:pos x="102" y="61"/>
              </a:cxn>
              <a:cxn ang="0">
                <a:pos x="96" y="43"/>
              </a:cxn>
              <a:cxn ang="0">
                <a:pos x="96" y="36"/>
              </a:cxn>
              <a:cxn ang="0">
                <a:pos x="96" y="36"/>
              </a:cxn>
              <a:cxn ang="0">
                <a:pos x="84" y="30"/>
              </a:cxn>
              <a:cxn ang="0">
                <a:pos x="72" y="18"/>
              </a:cxn>
              <a:cxn ang="0">
                <a:pos x="42" y="0"/>
              </a:cxn>
              <a:cxn ang="0">
                <a:pos x="30" y="6"/>
              </a:cxn>
              <a:cxn ang="0">
                <a:pos x="12" y="6"/>
              </a:cxn>
              <a:cxn ang="0">
                <a:pos x="0" y="43"/>
              </a:cxn>
              <a:cxn ang="0">
                <a:pos x="12" y="85"/>
              </a:cxn>
              <a:cxn ang="0">
                <a:pos x="18" y="85"/>
              </a:cxn>
              <a:cxn ang="0">
                <a:pos x="24" y="85"/>
              </a:cxn>
              <a:cxn ang="0">
                <a:pos x="54" y="79"/>
              </a:cxn>
            </a:cxnLst>
            <a:rect l="0" t="0" r="r" b="b"/>
            <a:pathLst>
              <a:path w="114" h="85">
                <a:moveTo>
                  <a:pt x="54" y="79"/>
                </a:moveTo>
                <a:lnTo>
                  <a:pt x="66" y="79"/>
                </a:lnTo>
                <a:lnTo>
                  <a:pt x="78" y="79"/>
                </a:lnTo>
                <a:lnTo>
                  <a:pt x="108" y="85"/>
                </a:lnTo>
                <a:lnTo>
                  <a:pt x="114" y="85"/>
                </a:lnTo>
                <a:lnTo>
                  <a:pt x="102" y="61"/>
                </a:lnTo>
                <a:lnTo>
                  <a:pt x="96" y="43"/>
                </a:lnTo>
                <a:lnTo>
                  <a:pt x="96" y="36"/>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4DD9E"/>
          </a:solidFill>
          <a:ln w="9525">
            <a:solidFill>
              <a:schemeClr val="bg1"/>
            </a:solidFill>
            <a:round/>
            <a:headEnd/>
            <a:tailEnd/>
          </a:ln>
        </p:spPr>
        <p:txBody>
          <a:bodyPr/>
          <a:lstStyle/>
          <a:p>
            <a:endParaRPr lang="el-GR" dirty="0"/>
          </a:p>
        </p:txBody>
      </p:sp>
      <p:sp>
        <p:nvSpPr>
          <p:cNvPr id="16705" name="Freeform 1345"/>
          <p:cNvSpPr>
            <a:spLocks/>
          </p:cNvSpPr>
          <p:nvPr/>
        </p:nvSpPr>
        <p:spPr bwMode="auto">
          <a:xfrm>
            <a:off x="4062413" y="3859214"/>
            <a:ext cx="298451" cy="319087"/>
          </a:xfrm>
          <a:custGeom>
            <a:avLst/>
            <a:gdLst/>
            <a:ahLst/>
            <a:cxnLst>
              <a:cxn ang="0">
                <a:pos x="6" y="35"/>
              </a:cxn>
              <a:cxn ang="0">
                <a:pos x="11" y="38"/>
              </a:cxn>
              <a:cxn ang="0">
                <a:pos x="13" y="40"/>
              </a:cxn>
              <a:cxn ang="0">
                <a:pos x="15" y="41"/>
              </a:cxn>
              <a:cxn ang="0">
                <a:pos x="15" y="41"/>
              </a:cxn>
              <a:cxn ang="0">
                <a:pos x="18" y="38"/>
              </a:cxn>
              <a:cxn ang="0">
                <a:pos x="20" y="40"/>
              </a:cxn>
              <a:cxn ang="0">
                <a:pos x="21" y="39"/>
              </a:cxn>
              <a:cxn ang="0">
                <a:pos x="35" y="39"/>
              </a:cxn>
              <a:cxn ang="0">
                <a:pos x="38" y="37"/>
              </a:cxn>
              <a:cxn ang="0">
                <a:pos x="36" y="36"/>
              </a:cxn>
              <a:cxn ang="0">
                <a:pos x="33" y="7"/>
              </a:cxn>
              <a:cxn ang="0">
                <a:pos x="36" y="7"/>
              </a:cxn>
              <a:cxn ang="0">
                <a:pos x="27" y="0"/>
              </a:cxn>
              <a:cxn ang="0">
                <a:pos x="27" y="3"/>
              </a:cxn>
              <a:cxn ang="0">
                <a:pos x="17" y="3"/>
              </a:cxn>
              <a:cxn ang="0">
                <a:pos x="16" y="11"/>
              </a:cxn>
              <a:cxn ang="0">
                <a:pos x="14" y="13"/>
              </a:cxn>
              <a:cxn ang="0">
                <a:pos x="13" y="20"/>
              </a:cxn>
              <a:cxn ang="0">
                <a:pos x="1" y="19"/>
              </a:cxn>
              <a:cxn ang="0">
                <a:pos x="0" y="20"/>
              </a:cxn>
              <a:cxn ang="0">
                <a:pos x="3" y="26"/>
              </a:cxn>
              <a:cxn ang="0">
                <a:pos x="3" y="33"/>
              </a:cxn>
              <a:cxn ang="0">
                <a:pos x="1" y="36"/>
              </a:cxn>
              <a:cxn ang="0">
                <a:pos x="4" y="36"/>
              </a:cxn>
              <a:cxn ang="0">
                <a:pos x="6" y="35"/>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4DD9E"/>
          </a:solidFill>
          <a:ln w="9525">
            <a:solidFill>
              <a:schemeClr val="bg1"/>
            </a:solidFill>
            <a:round/>
            <a:headEnd/>
            <a:tailEnd/>
          </a:ln>
        </p:spPr>
        <p:txBody>
          <a:bodyPr/>
          <a:lstStyle/>
          <a:p>
            <a:endParaRPr lang="el-GR" dirty="0"/>
          </a:p>
        </p:txBody>
      </p:sp>
      <p:sp>
        <p:nvSpPr>
          <p:cNvPr id="16706" name="Freeform 1346"/>
          <p:cNvSpPr>
            <a:spLocks/>
          </p:cNvSpPr>
          <p:nvPr/>
        </p:nvSpPr>
        <p:spPr bwMode="auto">
          <a:xfrm>
            <a:off x="5089526" y="3725863"/>
            <a:ext cx="282575" cy="273050"/>
          </a:xfrm>
          <a:custGeom>
            <a:avLst/>
            <a:gdLst/>
            <a:ahLst/>
            <a:cxnLst>
              <a:cxn ang="0">
                <a:pos x="0" y="5"/>
              </a:cxn>
              <a:cxn ang="0">
                <a:pos x="1" y="8"/>
              </a:cxn>
              <a:cxn ang="0">
                <a:pos x="2" y="10"/>
              </a:cxn>
              <a:cxn ang="0">
                <a:pos x="2" y="35"/>
              </a:cxn>
              <a:cxn ang="0">
                <a:pos x="3" y="35"/>
              </a:cxn>
              <a:cxn ang="0">
                <a:pos x="29" y="35"/>
              </a:cxn>
              <a:cxn ang="0">
                <a:pos x="34" y="32"/>
              </a:cxn>
              <a:cxn ang="0">
                <a:pos x="36" y="30"/>
              </a:cxn>
              <a:cxn ang="0">
                <a:pos x="36" y="30"/>
              </a:cxn>
              <a:cxn ang="0">
                <a:pos x="33" y="23"/>
              </a:cxn>
              <a:cxn ang="0">
                <a:pos x="29" y="15"/>
              </a:cxn>
              <a:cxn ang="0">
                <a:pos x="24" y="8"/>
              </a:cxn>
              <a:cxn ang="0">
                <a:pos x="31" y="12"/>
              </a:cxn>
              <a:cxn ang="0">
                <a:pos x="34" y="9"/>
              </a:cxn>
              <a:cxn ang="0">
                <a:pos x="33" y="9"/>
              </a:cxn>
              <a:cxn ang="0">
                <a:pos x="30" y="1"/>
              </a:cxn>
              <a:cxn ang="0">
                <a:pos x="28" y="3"/>
              </a:cxn>
              <a:cxn ang="0">
                <a:pos x="22" y="2"/>
              </a:cxn>
              <a:cxn ang="0">
                <a:pos x="19" y="1"/>
              </a:cxn>
              <a:cxn ang="0">
                <a:pos x="12" y="3"/>
              </a:cxn>
              <a:cxn ang="0">
                <a:pos x="6" y="0"/>
              </a:cxn>
              <a:cxn ang="0">
                <a:pos x="2" y="0"/>
              </a:cxn>
              <a:cxn ang="0">
                <a:pos x="1" y="2"/>
              </a:cxn>
              <a:cxn ang="0">
                <a:pos x="0" y="5"/>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4DD9E"/>
          </a:solidFill>
          <a:ln w="9525">
            <a:solidFill>
              <a:schemeClr val="bg1"/>
            </a:solidFill>
            <a:round/>
            <a:headEnd/>
            <a:tailEnd/>
          </a:ln>
        </p:spPr>
        <p:txBody>
          <a:bodyPr/>
          <a:lstStyle/>
          <a:p>
            <a:endParaRPr lang="el-GR" dirty="0"/>
          </a:p>
        </p:txBody>
      </p:sp>
      <p:sp>
        <p:nvSpPr>
          <p:cNvPr id="16707" name="Freeform 1347"/>
          <p:cNvSpPr>
            <a:spLocks/>
          </p:cNvSpPr>
          <p:nvPr/>
        </p:nvSpPr>
        <p:spPr bwMode="auto">
          <a:xfrm>
            <a:off x="4703765" y="3678239"/>
            <a:ext cx="409575" cy="388937"/>
          </a:xfrm>
          <a:custGeom>
            <a:avLst/>
            <a:gdLst/>
            <a:ahLst/>
            <a:cxnLst>
              <a:cxn ang="0">
                <a:pos x="4" y="6"/>
              </a:cxn>
              <a:cxn ang="0">
                <a:pos x="3" y="9"/>
              </a:cxn>
              <a:cxn ang="0">
                <a:pos x="2" y="10"/>
              </a:cxn>
              <a:cxn ang="0">
                <a:pos x="0" y="12"/>
              </a:cxn>
              <a:cxn ang="0">
                <a:pos x="0" y="29"/>
              </a:cxn>
              <a:cxn ang="0">
                <a:pos x="6" y="34"/>
              </a:cxn>
              <a:cxn ang="0">
                <a:pos x="9" y="35"/>
              </a:cxn>
              <a:cxn ang="0">
                <a:pos x="17" y="36"/>
              </a:cxn>
              <a:cxn ang="0">
                <a:pos x="19" y="38"/>
              </a:cxn>
              <a:cxn ang="0">
                <a:pos x="23" y="36"/>
              </a:cxn>
              <a:cxn ang="0">
                <a:pos x="47" y="49"/>
              </a:cxn>
              <a:cxn ang="0">
                <a:pos x="47" y="48"/>
              </a:cxn>
              <a:cxn ang="0">
                <a:pos x="47" y="49"/>
              </a:cxn>
              <a:cxn ang="0">
                <a:pos x="48" y="50"/>
              </a:cxn>
              <a:cxn ang="0">
                <a:pos x="48" y="47"/>
              </a:cxn>
              <a:cxn ang="0">
                <a:pos x="51" y="47"/>
              </a:cxn>
              <a:cxn ang="0">
                <a:pos x="52" y="41"/>
              </a:cxn>
              <a:cxn ang="0">
                <a:pos x="51" y="41"/>
              </a:cxn>
              <a:cxn ang="0">
                <a:pos x="51" y="16"/>
              </a:cxn>
              <a:cxn ang="0">
                <a:pos x="50" y="14"/>
              </a:cxn>
              <a:cxn ang="0">
                <a:pos x="49" y="11"/>
              </a:cxn>
              <a:cxn ang="0">
                <a:pos x="50" y="8"/>
              </a:cxn>
              <a:cxn ang="0">
                <a:pos x="51" y="6"/>
              </a:cxn>
              <a:cxn ang="0">
                <a:pos x="48" y="5"/>
              </a:cxn>
              <a:cxn ang="0">
                <a:pos x="45" y="3"/>
              </a:cxn>
              <a:cxn ang="0">
                <a:pos x="41" y="2"/>
              </a:cxn>
              <a:cxn ang="0">
                <a:pos x="35" y="4"/>
              </a:cxn>
              <a:cxn ang="0">
                <a:pos x="35" y="8"/>
              </a:cxn>
              <a:cxn ang="0">
                <a:pos x="29" y="10"/>
              </a:cxn>
              <a:cxn ang="0">
                <a:pos x="25" y="7"/>
              </a:cxn>
              <a:cxn ang="0">
                <a:pos x="22" y="5"/>
              </a:cxn>
              <a:cxn ang="0">
                <a:pos x="20" y="3"/>
              </a:cxn>
              <a:cxn ang="0">
                <a:pos x="13" y="2"/>
              </a:cxn>
              <a:cxn ang="0">
                <a:pos x="8" y="0"/>
              </a:cxn>
              <a:cxn ang="0">
                <a:pos x="8" y="2"/>
              </a:cxn>
              <a:cxn ang="0">
                <a:pos x="4" y="6"/>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4DD9E"/>
          </a:solidFill>
          <a:ln w="9525">
            <a:solidFill>
              <a:schemeClr val="bg1"/>
            </a:solidFill>
            <a:round/>
            <a:headEnd/>
            <a:tailEnd/>
          </a:ln>
        </p:spPr>
        <p:txBody>
          <a:bodyPr/>
          <a:lstStyle/>
          <a:p>
            <a:endParaRPr lang="el-GR" dirty="0"/>
          </a:p>
        </p:txBody>
      </p:sp>
      <p:sp>
        <p:nvSpPr>
          <p:cNvPr id="16708" name="Freeform 1348"/>
          <p:cNvSpPr>
            <a:spLocks/>
          </p:cNvSpPr>
          <p:nvPr/>
        </p:nvSpPr>
        <p:spPr bwMode="auto">
          <a:xfrm>
            <a:off x="4664075" y="3562351"/>
            <a:ext cx="103188" cy="193675"/>
          </a:xfrm>
          <a:custGeom>
            <a:avLst/>
            <a:gdLst/>
            <a:ahLst/>
            <a:cxnLst>
              <a:cxn ang="0">
                <a:pos x="18" y="12"/>
              </a:cxn>
              <a:cxn ang="0">
                <a:pos x="18" y="30"/>
              </a:cxn>
              <a:cxn ang="0">
                <a:pos x="18" y="54"/>
              </a:cxn>
              <a:cxn ang="0">
                <a:pos x="0" y="78"/>
              </a:cxn>
              <a:cxn ang="0">
                <a:pos x="0" y="90"/>
              </a:cxn>
              <a:cxn ang="0">
                <a:pos x="12" y="102"/>
              </a:cxn>
              <a:cxn ang="0">
                <a:pos x="18" y="108"/>
              </a:cxn>
              <a:cxn ang="0">
                <a:pos x="36" y="120"/>
              </a:cxn>
              <a:cxn ang="0">
                <a:pos x="36" y="144"/>
              </a:cxn>
              <a:cxn ang="0">
                <a:pos x="42" y="150"/>
              </a:cxn>
              <a:cxn ang="0">
                <a:pos x="48" y="144"/>
              </a:cxn>
              <a:cxn ang="0">
                <a:pos x="54" y="126"/>
              </a:cxn>
              <a:cxn ang="0">
                <a:pos x="78" y="102"/>
              </a:cxn>
              <a:cxn ang="0">
                <a:pos x="78" y="90"/>
              </a:cxn>
              <a:cxn ang="0">
                <a:pos x="60" y="84"/>
              </a:cxn>
              <a:cxn ang="0">
                <a:pos x="42" y="72"/>
              </a:cxn>
              <a:cxn ang="0">
                <a:pos x="66" y="36"/>
              </a:cxn>
              <a:cxn ang="0">
                <a:pos x="60" y="12"/>
              </a:cxn>
              <a:cxn ang="0">
                <a:pos x="36" y="0"/>
              </a:cxn>
              <a:cxn ang="0">
                <a:pos x="24" y="0"/>
              </a:cxn>
              <a:cxn ang="0">
                <a:pos x="24" y="6"/>
              </a:cxn>
              <a:cxn ang="0">
                <a:pos x="18" y="12"/>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4DD9E"/>
          </a:solidFill>
          <a:ln w="9525">
            <a:solidFill>
              <a:schemeClr val="bg1"/>
            </a:solidFill>
            <a:round/>
            <a:headEnd/>
            <a:tailEnd/>
          </a:ln>
        </p:spPr>
        <p:txBody>
          <a:bodyPr/>
          <a:lstStyle/>
          <a:p>
            <a:endParaRPr lang="el-GR" dirty="0"/>
          </a:p>
        </p:txBody>
      </p:sp>
      <p:sp>
        <p:nvSpPr>
          <p:cNvPr id="16709" name="Freeform 1349"/>
          <p:cNvSpPr>
            <a:spLocks/>
          </p:cNvSpPr>
          <p:nvPr/>
        </p:nvSpPr>
        <p:spPr bwMode="auto">
          <a:xfrm>
            <a:off x="4157663" y="3608388"/>
            <a:ext cx="296863" cy="227012"/>
          </a:xfrm>
          <a:custGeom>
            <a:avLst/>
            <a:gdLst/>
            <a:ahLst/>
            <a:cxnLst>
              <a:cxn ang="0">
                <a:pos x="90" y="156"/>
              </a:cxn>
              <a:cxn ang="0">
                <a:pos x="114" y="138"/>
              </a:cxn>
              <a:cxn ang="0">
                <a:pos x="144" y="120"/>
              </a:cxn>
              <a:cxn ang="0">
                <a:pos x="180" y="108"/>
              </a:cxn>
              <a:cxn ang="0">
                <a:pos x="186" y="96"/>
              </a:cxn>
              <a:cxn ang="0">
                <a:pos x="192" y="84"/>
              </a:cxn>
              <a:cxn ang="0">
                <a:pos x="216" y="78"/>
              </a:cxn>
              <a:cxn ang="0">
                <a:pos x="228" y="72"/>
              </a:cxn>
              <a:cxn ang="0">
                <a:pos x="222" y="42"/>
              </a:cxn>
              <a:cxn ang="0">
                <a:pos x="216" y="12"/>
              </a:cxn>
              <a:cxn ang="0">
                <a:pos x="210" y="12"/>
              </a:cxn>
              <a:cxn ang="0">
                <a:pos x="186" y="12"/>
              </a:cxn>
              <a:cxn ang="0">
                <a:pos x="168" y="12"/>
              </a:cxn>
              <a:cxn ang="0">
                <a:pos x="144" y="0"/>
              </a:cxn>
              <a:cxn ang="0">
                <a:pos x="120" y="36"/>
              </a:cxn>
              <a:cxn ang="0">
                <a:pos x="96" y="60"/>
              </a:cxn>
              <a:cxn ang="0">
                <a:pos x="72" y="90"/>
              </a:cxn>
              <a:cxn ang="0">
                <a:pos x="66" y="138"/>
              </a:cxn>
              <a:cxn ang="0">
                <a:pos x="12" y="162"/>
              </a:cxn>
              <a:cxn ang="0">
                <a:pos x="0" y="174"/>
              </a:cxn>
              <a:cxn ang="0">
                <a:pos x="84" y="174"/>
              </a:cxn>
              <a:cxn ang="0">
                <a:pos x="90" y="156"/>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4DD9E"/>
          </a:solidFill>
          <a:ln w="9525">
            <a:solidFill>
              <a:schemeClr val="bg1"/>
            </a:solidFill>
            <a:round/>
            <a:headEnd/>
            <a:tailEnd/>
          </a:ln>
        </p:spPr>
        <p:txBody>
          <a:bodyPr/>
          <a:lstStyle/>
          <a:p>
            <a:endParaRPr lang="el-GR" dirty="0"/>
          </a:p>
        </p:txBody>
      </p:sp>
      <p:sp>
        <p:nvSpPr>
          <p:cNvPr id="16710" name="Freeform 1350"/>
          <p:cNvSpPr>
            <a:spLocks/>
          </p:cNvSpPr>
          <p:nvPr/>
        </p:nvSpPr>
        <p:spPr bwMode="auto">
          <a:xfrm>
            <a:off x="4068764" y="3835401"/>
            <a:ext cx="204787" cy="177800"/>
          </a:xfrm>
          <a:custGeom>
            <a:avLst/>
            <a:gdLst/>
            <a:ahLst/>
            <a:cxnLst>
              <a:cxn ang="0">
                <a:pos x="13" y="16"/>
              </a:cxn>
              <a:cxn ang="0">
                <a:pos x="15" y="14"/>
              </a:cxn>
              <a:cxn ang="0">
                <a:pos x="16" y="6"/>
              </a:cxn>
              <a:cxn ang="0">
                <a:pos x="26" y="6"/>
              </a:cxn>
              <a:cxn ang="0">
                <a:pos x="26" y="3"/>
              </a:cxn>
              <a:cxn ang="0">
                <a:pos x="25" y="3"/>
              </a:cxn>
              <a:cxn ang="0">
                <a:pos x="25" y="0"/>
              </a:cxn>
              <a:cxn ang="0">
                <a:pos x="11" y="0"/>
              </a:cxn>
              <a:cxn ang="0">
                <a:pos x="9" y="2"/>
              </a:cxn>
              <a:cxn ang="0">
                <a:pos x="4" y="13"/>
              </a:cxn>
              <a:cxn ang="0">
                <a:pos x="0" y="22"/>
              </a:cxn>
              <a:cxn ang="0">
                <a:pos x="12" y="23"/>
              </a:cxn>
              <a:cxn ang="0">
                <a:pos x="13" y="16"/>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4DD9E"/>
          </a:solidFill>
          <a:ln w="9525">
            <a:solidFill>
              <a:schemeClr val="bg1"/>
            </a:solidFill>
            <a:round/>
            <a:headEnd/>
            <a:tailEnd/>
          </a:ln>
        </p:spPr>
        <p:txBody>
          <a:bodyPr/>
          <a:lstStyle/>
          <a:p>
            <a:endParaRPr lang="el-GR" dirty="0"/>
          </a:p>
        </p:txBody>
      </p:sp>
      <p:sp>
        <p:nvSpPr>
          <p:cNvPr id="16711" name="Freeform 1351"/>
          <p:cNvSpPr>
            <a:spLocks/>
          </p:cNvSpPr>
          <p:nvPr/>
        </p:nvSpPr>
        <p:spPr bwMode="auto">
          <a:xfrm>
            <a:off x="4078288" y="4232276"/>
            <a:ext cx="61912" cy="47625"/>
          </a:xfrm>
          <a:custGeom>
            <a:avLst/>
            <a:gdLst/>
            <a:ahLst/>
            <a:cxnLst>
              <a:cxn ang="0">
                <a:pos x="48" y="24"/>
              </a:cxn>
              <a:cxn ang="0">
                <a:pos x="48" y="6"/>
              </a:cxn>
              <a:cxn ang="0">
                <a:pos x="48" y="0"/>
              </a:cxn>
              <a:cxn ang="0">
                <a:pos x="36" y="0"/>
              </a:cxn>
              <a:cxn ang="0">
                <a:pos x="6" y="6"/>
              </a:cxn>
              <a:cxn ang="0">
                <a:pos x="0" y="6"/>
              </a:cxn>
              <a:cxn ang="0">
                <a:pos x="18" y="36"/>
              </a:cxn>
              <a:cxn ang="0">
                <a:pos x="36" y="24"/>
              </a:cxn>
              <a:cxn ang="0">
                <a:pos x="48" y="24"/>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4DD9E"/>
          </a:solidFill>
          <a:ln w="9525">
            <a:solidFill>
              <a:schemeClr val="bg1"/>
            </a:solidFill>
            <a:round/>
            <a:headEnd/>
            <a:tailEnd/>
          </a:ln>
        </p:spPr>
        <p:txBody>
          <a:bodyPr/>
          <a:lstStyle/>
          <a:p>
            <a:endParaRPr lang="el-GR" dirty="0"/>
          </a:p>
        </p:txBody>
      </p:sp>
      <p:sp>
        <p:nvSpPr>
          <p:cNvPr id="16712" name="Freeform 1352"/>
          <p:cNvSpPr>
            <a:spLocks/>
          </p:cNvSpPr>
          <p:nvPr/>
        </p:nvSpPr>
        <p:spPr bwMode="auto">
          <a:xfrm>
            <a:off x="5027613" y="3960814"/>
            <a:ext cx="406400" cy="498475"/>
          </a:xfrm>
          <a:custGeom>
            <a:avLst/>
            <a:gdLst/>
            <a:ahLst/>
            <a:cxnLst>
              <a:cxn ang="0">
                <a:pos x="37" y="5"/>
              </a:cxn>
              <a:cxn ang="0">
                <a:pos x="11" y="5"/>
              </a:cxn>
              <a:cxn ang="0">
                <a:pos x="10" y="11"/>
              </a:cxn>
              <a:cxn ang="0">
                <a:pos x="7" y="11"/>
              </a:cxn>
              <a:cxn ang="0">
                <a:pos x="7" y="14"/>
              </a:cxn>
              <a:cxn ang="0">
                <a:pos x="6" y="13"/>
              </a:cxn>
              <a:cxn ang="0">
                <a:pos x="5" y="25"/>
              </a:cxn>
              <a:cxn ang="0">
                <a:pos x="2" y="27"/>
              </a:cxn>
              <a:cxn ang="0">
                <a:pos x="1" y="32"/>
              </a:cxn>
              <a:cxn ang="0">
                <a:pos x="0" y="35"/>
              </a:cxn>
              <a:cxn ang="0">
                <a:pos x="3" y="41"/>
              </a:cxn>
              <a:cxn ang="0">
                <a:pos x="5" y="45"/>
              </a:cxn>
              <a:cxn ang="0">
                <a:pos x="8" y="50"/>
              </a:cxn>
              <a:cxn ang="0">
                <a:pos x="12" y="52"/>
              </a:cxn>
              <a:cxn ang="0">
                <a:pos x="18" y="58"/>
              </a:cxn>
              <a:cxn ang="0">
                <a:pos x="20" y="61"/>
              </a:cxn>
              <a:cxn ang="0">
                <a:pos x="25" y="61"/>
              </a:cxn>
              <a:cxn ang="0">
                <a:pos x="29" y="64"/>
              </a:cxn>
              <a:cxn ang="0">
                <a:pos x="36" y="63"/>
              </a:cxn>
              <a:cxn ang="0">
                <a:pos x="41" y="61"/>
              </a:cxn>
              <a:cxn ang="0">
                <a:pos x="44" y="61"/>
              </a:cxn>
              <a:cxn ang="0">
                <a:pos x="44" y="59"/>
              </a:cxn>
              <a:cxn ang="0">
                <a:pos x="42" y="57"/>
              </a:cxn>
              <a:cxn ang="0">
                <a:pos x="39" y="54"/>
              </a:cxn>
              <a:cxn ang="0">
                <a:pos x="35" y="51"/>
              </a:cxn>
              <a:cxn ang="0">
                <a:pos x="36" y="48"/>
              </a:cxn>
              <a:cxn ang="0">
                <a:pos x="38" y="48"/>
              </a:cxn>
              <a:cxn ang="0">
                <a:pos x="39" y="42"/>
              </a:cxn>
              <a:cxn ang="0">
                <a:pos x="43" y="38"/>
              </a:cxn>
              <a:cxn ang="0">
                <a:pos x="46" y="32"/>
              </a:cxn>
              <a:cxn ang="0">
                <a:pos x="47" y="21"/>
              </a:cxn>
              <a:cxn ang="0">
                <a:pos x="50" y="19"/>
              </a:cxn>
              <a:cxn ang="0">
                <a:pos x="52" y="18"/>
              </a:cxn>
              <a:cxn ang="0">
                <a:pos x="50" y="13"/>
              </a:cxn>
              <a:cxn ang="0">
                <a:pos x="47" y="4"/>
              </a:cxn>
              <a:cxn ang="0">
                <a:pos x="44" y="0"/>
              </a:cxn>
              <a:cxn ang="0">
                <a:pos x="42" y="2"/>
              </a:cxn>
              <a:cxn ang="0">
                <a:pos x="37" y="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4DD9E"/>
          </a:solidFill>
          <a:ln w="9525">
            <a:solidFill>
              <a:schemeClr val="bg1"/>
            </a:solidFill>
            <a:round/>
            <a:headEnd/>
            <a:tailEnd/>
          </a:ln>
        </p:spPr>
        <p:txBody>
          <a:bodyPr/>
          <a:lstStyle/>
          <a:p>
            <a:endParaRPr lang="el-GR" dirty="0"/>
          </a:p>
        </p:txBody>
      </p:sp>
      <p:sp>
        <p:nvSpPr>
          <p:cNvPr id="16713" name="Freeform 1353"/>
          <p:cNvSpPr>
            <a:spLocks/>
          </p:cNvSpPr>
          <p:nvPr/>
        </p:nvSpPr>
        <p:spPr bwMode="auto">
          <a:xfrm>
            <a:off x="4273552" y="4287839"/>
            <a:ext cx="149225" cy="147637"/>
          </a:xfrm>
          <a:custGeom>
            <a:avLst/>
            <a:gdLst/>
            <a:ahLst/>
            <a:cxnLst>
              <a:cxn ang="0">
                <a:pos x="17" y="10"/>
              </a:cxn>
              <a:cxn ang="0">
                <a:pos x="19" y="6"/>
              </a:cxn>
              <a:cxn ang="0">
                <a:pos x="17" y="2"/>
              </a:cxn>
              <a:cxn ang="0">
                <a:pos x="12" y="3"/>
              </a:cxn>
              <a:cxn ang="0">
                <a:pos x="10" y="1"/>
              </a:cxn>
              <a:cxn ang="0">
                <a:pos x="8" y="1"/>
              </a:cxn>
              <a:cxn ang="0">
                <a:pos x="6" y="0"/>
              </a:cxn>
              <a:cxn ang="0">
                <a:pos x="5" y="0"/>
              </a:cxn>
              <a:cxn ang="0">
                <a:pos x="3" y="0"/>
              </a:cxn>
              <a:cxn ang="0">
                <a:pos x="1" y="1"/>
              </a:cxn>
              <a:cxn ang="0">
                <a:pos x="2" y="1"/>
              </a:cxn>
              <a:cxn ang="0">
                <a:pos x="2" y="5"/>
              </a:cxn>
              <a:cxn ang="0">
                <a:pos x="2" y="9"/>
              </a:cxn>
              <a:cxn ang="0">
                <a:pos x="0" y="10"/>
              </a:cxn>
              <a:cxn ang="0">
                <a:pos x="1" y="11"/>
              </a:cxn>
              <a:cxn ang="0">
                <a:pos x="1" y="14"/>
              </a:cxn>
              <a:cxn ang="0">
                <a:pos x="4" y="16"/>
              </a:cxn>
              <a:cxn ang="0">
                <a:pos x="4" y="19"/>
              </a:cxn>
              <a:cxn ang="0">
                <a:pos x="8" y="19"/>
              </a:cxn>
              <a:cxn ang="0">
                <a:pos x="15" y="16"/>
              </a:cxn>
              <a:cxn ang="0">
                <a:pos x="18" y="16"/>
              </a:cxn>
              <a:cxn ang="0">
                <a:pos x="17" y="13"/>
              </a:cxn>
              <a:cxn ang="0">
                <a:pos x="17" y="10"/>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4DD9E"/>
          </a:solidFill>
          <a:ln w="9525">
            <a:solidFill>
              <a:schemeClr val="bg1"/>
            </a:solidFill>
            <a:round/>
            <a:headEnd/>
            <a:tailEnd/>
          </a:ln>
        </p:spPr>
        <p:txBody>
          <a:bodyPr/>
          <a:lstStyle/>
          <a:p>
            <a:endParaRPr lang="el-GR" dirty="0"/>
          </a:p>
        </p:txBody>
      </p:sp>
      <p:sp>
        <p:nvSpPr>
          <p:cNvPr id="16714" name="Freeform 1354"/>
          <p:cNvSpPr>
            <a:spLocks/>
          </p:cNvSpPr>
          <p:nvPr/>
        </p:nvSpPr>
        <p:spPr bwMode="auto">
          <a:xfrm>
            <a:off x="4197351" y="4343401"/>
            <a:ext cx="106363" cy="92075"/>
          </a:xfrm>
          <a:custGeom>
            <a:avLst/>
            <a:gdLst/>
            <a:ahLst/>
            <a:cxnLst>
              <a:cxn ang="0">
                <a:pos x="11" y="7"/>
              </a:cxn>
              <a:cxn ang="0">
                <a:pos x="11" y="4"/>
              </a:cxn>
              <a:cxn ang="0">
                <a:pos x="10" y="3"/>
              </a:cxn>
              <a:cxn ang="0">
                <a:pos x="8" y="4"/>
              </a:cxn>
              <a:cxn ang="0">
                <a:pos x="6" y="1"/>
              </a:cxn>
              <a:cxn ang="0">
                <a:pos x="4" y="0"/>
              </a:cxn>
              <a:cxn ang="0">
                <a:pos x="3" y="2"/>
              </a:cxn>
              <a:cxn ang="0">
                <a:pos x="1" y="3"/>
              </a:cxn>
              <a:cxn ang="0">
                <a:pos x="0" y="5"/>
              </a:cxn>
              <a:cxn ang="0">
                <a:pos x="1" y="6"/>
              </a:cxn>
              <a:cxn ang="0">
                <a:pos x="10" y="12"/>
              </a:cxn>
              <a:cxn ang="0">
                <a:pos x="14" y="12"/>
              </a:cxn>
              <a:cxn ang="0">
                <a:pos x="14" y="9"/>
              </a:cxn>
              <a:cxn ang="0">
                <a:pos x="11" y="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4DD9E"/>
          </a:solidFill>
          <a:ln w="9525">
            <a:solidFill>
              <a:schemeClr val="bg1"/>
            </a:solidFill>
            <a:round/>
            <a:headEnd/>
            <a:tailEnd/>
          </a:ln>
        </p:spPr>
        <p:txBody>
          <a:bodyPr/>
          <a:lstStyle/>
          <a:p>
            <a:endParaRPr lang="el-GR" dirty="0"/>
          </a:p>
        </p:txBody>
      </p:sp>
      <p:sp>
        <p:nvSpPr>
          <p:cNvPr id="16715" name="Freeform 1355"/>
          <p:cNvSpPr>
            <a:spLocks/>
          </p:cNvSpPr>
          <p:nvPr/>
        </p:nvSpPr>
        <p:spPr bwMode="auto">
          <a:xfrm>
            <a:off x="4148139" y="4311651"/>
            <a:ext cx="79375" cy="69850"/>
          </a:xfrm>
          <a:custGeom>
            <a:avLst/>
            <a:gdLst/>
            <a:ahLst/>
            <a:cxnLst>
              <a:cxn ang="0">
                <a:pos x="54" y="36"/>
              </a:cxn>
              <a:cxn ang="0">
                <a:pos x="60" y="24"/>
              </a:cxn>
              <a:cxn ang="0">
                <a:pos x="54" y="18"/>
              </a:cxn>
              <a:cxn ang="0">
                <a:pos x="42" y="0"/>
              </a:cxn>
              <a:cxn ang="0">
                <a:pos x="18" y="0"/>
              </a:cxn>
              <a:cxn ang="0">
                <a:pos x="12" y="12"/>
              </a:cxn>
              <a:cxn ang="0">
                <a:pos x="0" y="18"/>
              </a:cxn>
              <a:cxn ang="0">
                <a:pos x="12" y="30"/>
              </a:cxn>
              <a:cxn ang="0">
                <a:pos x="36" y="54"/>
              </a:cxn>
              <a:cxn ang="0">
                <a:pos x="42" y="42"/>
              </a:cxn>
              <a:cxn ang="0">
                <a:pos x="54" y="36"/>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4DD9E"/>
          </a:solidFill>
          <a:ln w="9525">
            <a:solidFill>
              <a:schemeClr val="bg1"/>
            </a:solidFill>
            <a:round/>
            <a:headEnd/>
            <a:tailEnd/>
          </a:ln>
        </p:spPr>
        <p:txBody>
          <a:bodyPr/>
          <a:lstStyle/>
          <a:p>
            <a:endParaRPr lang="el-GR" dirty="0"/>
          </a:p>
        </p:txBody>
      </p:sp>
      <p:sp>
        <p:nvSpPr>
          <p:cNvPr id="16716" name="Rectangle 1356"/>
          <p:cNvSpPr>
            <a:spLocks noChangeArrowheads="1"/>
          </p:cNvSpPr>
          <p:nvPr/>
        </p:nvSpPr>
        <p:spPr bwMode="auto">
          <a:xfrm>
            <a:off x="4264026" y="3835401"/>
            <a:ext cx="9525" cy="23813"/>
          </a:xfrm>
          <a:prstGeom prst="rect">
            <a:avLst/>
          </a:prstGeom>
          <a:solidFill>
            <a:srgbClr val="63A1CF"/>
          </a:solidFill>
          <a:ln w="9525">
            <a:solidFill>
              <a:schemeClr val="bg1"/>
            </a:solidFill>
            <a:miter lim="800000"/>
            <a:headEnd/>
            <a:tailEnd/>
          </a:ln>
        </p:spPr>
        <p:txBody>
          <a:bodyPr/>
          <a:lstStyle/>
          <a:p>
            <a:endParaRPr lang="el-GR" dirty="0"/>
          </a:p>
        </p:txBody>
      </p:sp>
      <p:sp>
        <p:nvSpPr>
          <p:cNvPr id="16717" name="Freeform 1357"/>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rgbClr val="63A1CF"/>
          </a:solidFill>
          <a:ln w="9525">
            <a:solidFill>
              <a:schemeClr val="bg1"/>
            </a:solidFill>
            <a:round/>
            <a:headEnd/>
            <a:tailEnd/>
          </a:ln>
        </p:spPr>
        <p:txBody>
          <a:bodyPr/>
          <a:lstStyle/>
          <a:p>
            <a:endParaRPr lang="el-GR" dirty="0"/>
          </a:p>
        </p:txBody>
      </p:sp>
      <p:sp>
        <p:nvSpPr>
          <p:cNvPr id="16718" name="Freeform 1358"/>
          <p:cNvSpPr>
            <a:spLocks/>
          </p:cNvSpPr>
          <p:nvPr/>
        </p:nvSpPr>
        <p:spPr bwMode="auto">
          <a:xfrm>
            <a:off x="4264025" y="3562351"/>
            <a:ext cx="512763" cy="504825"/>
          </a:xfrm>
          <a:custGeom>
            <a:avLst/>
            <a:gdLst/>
            <a:ahLst/>
            <a:cxnLst>
              <a:cxn ang="0">
                <a:pos x="60" y="270"/>
              </a:cxn>
              <a:cxn ang="0">
                <a:pos x="216" y="378"/>
              </a:cxn>
              <a:cxn ang="0">
                <a:pos x="228" y="390"/>
              </a:cxn>
              <a:cxn ang="0">
                <a:pos x="246" y="390"/>
              </a:cxn>
              <a:cxn ang="0">
                <a:pos x="282" y="372"/>
              </a:cxn>
              <a:cxn ang="0">
                <a:pos x="390" y="300"/>
              </a:cxn>
              <a:cxn ang="0">
                <a:pos x="384" y="300"/>
              </a:cxn>
              <a:cxn ang="0">
                <a:pos x="366" y="276"/>
              </a:cxn>
              <a:cxn ang="0">
                <a:pos x="354" y="270"/>
              </a:cxn>
              <a:cxn ang="0">
                <a:pos x="342" y="246"/>
              </a:cxn>
              <a:cxn ang="0">
                <a:pos x="348" y="234"/>
              </a:cxn>
              <a:cxn ang="0">
                <a:pos x="348" y="174"/>
              </a:cxn>
              <a:cxn ang="0">
                <a:pos x="342" y="162"/>
              </a:cxn>
              <a:cxn ang="0">
                <a:pos x="348" y="150"/>
              </a:cxn>
              <a:cxn ang="0">
                <a:pos x="342" y="144"/>
              </a:cxn>
              <a:cxn ang="0">
                <a:pos x="342" y="120"/>
              </a:cxn>
              <a:cxn ang="0">
                <a:pos x="324" y="108"/>
              </a:cxn>
              <a:cxn ang="0">
                <a:pos x="318" y="102"/>
              </a:cxn>
              <a:cxn ang="0">
                <a:pos x="306" y="90"/>
              </a:cxn>
              <a:cxn ang="0">
                <a:pos x="306" y="78"/>
              </a:cxn>
              <a:cxn ang="0">
                <a:pos x="324" y="54"/>
              </a:cxn>
              <a:cxn ang="0">
                <a:pos x="324" y="30"/>
              </a:cxn>
              <a:cxn ang="0">
                <a:pos x="324" y="12"/>
              </a:cxn>
              <a:cxn ang="0">
                <a:pos x="330" y="6"/>
              </a:cxn>
              <a:cxn ang="0">
                <a:pos x="330" y="0"/>
              </a:cxn>
              <a:cxn ang="0">
                <a:pos x="318" y="6"/>
              </a:cxn>
              <a:cxn ang="0">
                <a:pos x="288" y="12"/>
              </a:cxn>
              <a:cxn ang="0">
                <a:pos x="222" y="12"/>
              </a:cxn>
              <a:cxn ang="0">
                <a:pos x="162" y="30"/>
              </a:cxn>
              <a:cxn ang="0">
                <a:pos x="132" y="48"/>
              </a:cxn>
              <a:cxn ang="0">
                <a:pos x="138" y="78"/>
              </a:cxn>
              <a:cxn ang="0">
                <a:pos x="144" y="108"/>
              </a:cxn>
              <a:cxn ang="0">
                <a:pos x="132" y="114"/>
              </a:cxn>
              <a:cxn ang="0">
                <a:pos x="108" y="120"/>
              </a:cxn>
              <a:cxn ang="0">
                <a:pos x="102" y="132"/>
              </a:cxn>
              <a:cxn ang="0">
                <a:pos x="96" y="144"/>
              </a:cxn>
              <a:cxn ang="0">
                <a:pos x="60" y="156"/>
              </a:cxn>
              <a:cxn ang="0">
                <a:pos x="30" y="174"/>
              </a:cxn>
              <a:cxn ang="0">
                <a:pos x="6" y="192"/>
              </a:cxn>
              <a:cxn ang="0">
                <a:pos x="0" y="210"/>
              </a:cxn>
              <a:cxn ang="0">
                <a:pos x="6" y="210"/>
              </a:cxn>
              <a:cxn ang="0">
                <a:pos x="6" y="228"/>
              </a:cxn>
              <a:cxn ang="0">
                <a:pos x="60" y="270"/>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4DD9E"/>
          </a:solidFill>
          <a:ln w="9525">
            <a:solidFill>
              <a:schemeClr val="bg1"/>
            </a:solidFill>
            <a:round/>
            <a:headEnd/>
            <a:tailEnd/>
          </a:ln>
        </p:spPr>
        <p:txBody>
          <a:bodyPr/>
          <a:lstStyle/>
          <a:p>
            <a:endParaRPr lang="el-GR" dirty="0"/>
          </a:p>
        </p:txBody>
      </p:sp>
      <p:sp>
        <p:nvSpPr>
          <p:cNvPr id="16719" name="Freeform 1359"/>
          <p:cNvSpPr>
            <a:spLocks/>
          </p:cNvSpPr>
          <p:nvPr/>
        </p:nvSpPr>
        <p:spPr bwMode="auto">
          <a:xfrm>
            <a:off x="4303714" y="3524251"/>
            <a:ext cx="9525" cy="4763"/>
          </a:xfrm>
          <a:custGeom>
            <a:avLst/>
            <a:gdLst/>
            <a:ahLst/>
            <a:cxnLst>
              <a:cxn ang="0">
                <a:pos x="6" y="0"/>
              </a:cxn>
              <a:cxn ang="0">
                <a:pos x="0" y="0"/>
              </a:cxn>
              <a:cxn ang="0">
                <a:pos x="0" y="6"/>
              </a:cxn>
              <a:cxn ang="0">
                <a:pos x="6" y="0"/>
              </a:cxn>
            </a:cxnLst>
            <a:rect l="0" t="0" r="r" b="b"/>
            <a:pathLst>
              <a:path w="6" h="6">
                <a:moveTo>
                  <a:pt x="6" y="0"/>
                </a:moveTo>
                <a:lnTo>
                  <a:pt x="0" y="0"/>
                </a:lnTo>
                <a:lnTo>
                  <a:pt x="0"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0" name="Freeform 1360"/>
          <p:cNvSpPr>
            <a:spLocks/>
          </p:cNvSpPr>
          <p:nvPr/>
        </p:nvSpPr>
        <p:spPr bwMode="auto">
          <a:xfrm>
            <a:off x="4321175" y="3413125"/>
            <a:ext cx="7939" cy="7938"/>
          </a:xfrm>
          <a:custGeom>
            <a:avLst/>
            <a:gdLst/>
            <a:ahLst/>
            <a:cxnLst>
              <a:cxn ang="0">
                <a:pos x="0" y="0"/>
              </a:cxn>
              <a:cxn ang="0">
                <a:pos x="0" y="0"/>
              </a:cxn>
              <a:cxn ang="0">
                <a:pos x="6" y="6"/>
              </a:cxn>
              <a:cxn ang="0">
                <a:pos x="0" y="0"/>
              </a:cxn>
            </a:cxnLst>
            <a:rect l="0" t="0" r="r" b="b"/>
            <a:pathLst>
              <a:path w="6" h="6">
                <a:moveTo>
                  <a:pt x="0" y="0"/>
                </a:moveTo>
                <a:lnTo>
                  <a:pt x="0" y="0"/>
                </a:lnTo>
                <a:lnTo>
                  <a:pt x="6" y="6"/>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1" name="Freeform 1361"/>
          <p:cNvSpPr>
            <a:spLocks/>
          </p:cNvSpPr>
          <p:nvPr/>
        </p:nvSpPr>
        <p:spPr bwMode="auto">
          <a:xfrm>
            <a:off x="4249739" y="3348039"/>
            <a:ext cx="307975" cy="236537"/>
          </a:xfrm>
          <a:custGeom>
            <a:avLst/>
            <a:gdLst/>
            <a:ahLst/>
            <a:cxnLst>
              <a:cxn ang="0">
                <a:pos x="34" y="5"/>
              </a:cxn>
              <a:cxn ang="0">
                <a:pos x="32" y="5"/>
              </a:cxn>
              <a:cxn ang="0">
                <a:pos x="29" y="4"/>
              </a:cxn>
              <a:cxn ang="0">
                <a:pos x="27" y="4"/>
              </a:cxn>
              <a:cxn ang="0">
                <a:pos x="26" y="4"/>
              </a:cxn>
              <a:cxn ang="0">
                <a:pos x="25" y="2"/>
              </a:cxn>
              <a:cxn ang="0">
                <a:pos x="13" y="0"/>
              </a:cxn>
              <a:cxn ang="0">
                <a:pos x="7" y="1"/>
              </a:cxn>
              <a:cxn ang="0">
                <a:pos x="5" y="0"/>
              </a:cxn>
              <a:cxn ang="0">
                <a:pos x="3" y="1"/>
              </a:cxn>
              <a:cxn ang="0">
                <a:pos x="0" y="3"/>
              </a:cxn>
              <a:cxn ang="0">
                <a:pos x="2" y="8"/>
              </a:cxn>
              <a:cxn ang="0">
                <a:pos x="4" y="6"/>
              </a:cxn>
              <a:cxn ang="0">
                <a:pos x="8" y="7"/>
              </a:cxn>
              <a:cxn ang="0">
                <a:pos x="9" y="8"/>
              </a:cxn>
              <a:cxn ang="0">
                <a:pos x="9" y="8"/>
              </a:cxn>
              <a:cxn ang="0">
                <a:pos x="10" y="9"/>
              </a:cxn>
              <a:cxn ang="0">
                <a:pos x="9" y="12"/>
              </a:cxn>
              <a:cxn ang="0">
                <a:pos x="8" y="17"/>
              </a:cxn>
              <a:cxn ang="0">
                <a:pos x="7" y="20"/>
              </a:cxn>
              <a:cxn ang="0">
                <a:pos x="7" y="22"/>
              </a:cxn>
              <a:cxn ang="0">
                <a:pos x="8" y="22"/>
              </a:cxn>
              <a:cxn ang="0">
                <a:pos x="7" y="23"/>
              </a:cxn>
              <a:cxn ang="0">
                <a:pos x="7" y="24"/>
              </a:cxn>
              <a:cxn ang="0">
                <a:pos x="6" y="27"/>
              </a:cxn>
              <a:cxn ang="0">
                <a:pos x="8" y="27"/>
              </a:cxn>
              <a:cxn ang="0">
                <a:pos x="12" y="30"/>
              </a:cxn>
              <a:cxn ang="0">
                <a:pos x="18" y="28"/>
              </a:cxn>
              <a:cxn ang="0">
                <a:pos x="24" y="27"/>
              </a:cxn>
              <a:cxn ang="0">
                <a:pos x="27" y="23"/>
              </a:cxn>
              <a:cxn ang="0">
                <a:pos x="30" y="19"/>
              </a:cxn>
              <a:cxn ang="0">
                <a:pos x="30" y="17"/>
              </a:cxn>
              <a:cxn ang="0">
                <a:pos x="33" y="11"/>
              </a:cxn>
              <a:cxn ang="0">
                <a:pos x="39" y="7"/>
              </a:cxn>
              <a:cxn ang="0">
                <a:pos x="39" y="6"/>
              </a:cxn>
              <a:cxn ang="0">
                <a:pos x="37" y="6"/>
              </a:cxn>
              <a:cxn ang="0">
                <a:pos x="34" y="5"/>
              </a:cxn>
            </a:cxnLst>
            <a:rect l="0" t="0" r="r" b="b"/>
            <a:pathLst>
              <a:path w="39" h="30">
                <a:moveTo>
                  <a:pt x="34" y="5"/>
                </a:moveTo>
                <a:cubicBezTo>
                  <a:pt x="34" y="5"/>
                  <a:pt x="33" y="5"/>
                  <a:pt x="32" y="5"/>
                </a:cubicBezTo>
                <a:cubicBezTo>
                  <a:pt x="32" y="5"/>
                  <a:pt x="29" y="4"/>
                  <a:pt x="29" y="4"/>
                </a:cubicBezTo>
                <a:cubicBezTo>
                  <a:pt x="27" y="4"/>
                  <a:pt x="27" y="4"/>
                  <a:pt x="27" y="4"/>
                </a:cubicBezTo>
                <a:cubicBezTo>
                  <a:pt x="26" y="4"/>
                  <a:pt x="26" y="4"/>
                  <a:pt x="26" y="4"/>
                </a:cubicBezTo>
                <a:cubicBezTo>
                  <a:pt x="25" y="2"/>
                  <a:pt x="25" y="2"/>
                  <a:pt x="25" y="2"/>
                </a:cubicBezTo>
                <a:cubicBezTo>
                  <a:pt x="13" y="0"/>
                  <a:pt x="13" y="0"/>
                  <a:pt x="13" y="0"/>
                </a:cubicBezTo>
                <a:cubicBezTo>
                  <a:pt x="7" y="1"/>
                  <a:pt x="7" y="1"/>
                  <a:pt x="7" y="1"/>
                </a:cubicBezTo>
                <a:cubicBezTo>
                  <a:pt x="5" y="0"/>
                  <a:pt x="5" y="0"/>
                  <a:pt x="5" y="0"/>
                </a:cubicBezTo>
                <a:cubicBezTo>
                  <a:pt x="3" y="1"/>
                  <a:pt x="3" y="1"/>
                  <a:pt x="3" y="1"/>
                </a:cubicBezTo>
                <a:cubicBezTo>
                  <a:pt x="3" y="1"/>
                  <a:pt x="1" y="3"/>
                  <a:pt x="0" y="3"/>
                </a:cubicBezTo>
                <a:cubicBezTo>
                  <a:pt x="2" y="8"/>
                  <a:pt x="2" y="8"/>
                  <a:pt x="2" y="8"/>
                </a:cubicBezTo>
                <a:cubicBezTo>
                  <a:pt x="4" y="6"/>
                  <a:pt x="4" y="6"/>
                  <a:pt x="4" y="6"/>
                </a:cubicBezTo>
                <a:cubicBezTo>
                  <a:pt x="8" y="7"/>
                  <a:pt x="8" y="7"/>
                  <a:pt x="8" y="7"/>
                </a:cubicBezTo>
                <a:cubicBezTo>
                  <a:pt x="9" y="8"/>
                  <a:pt x="9" y="8"/>
                  <a:pt x="9" y="8"/>
                </a:cubicBezTo>
                <a:cubicBezTo>
                  <a:pt x="9" y="8"/>
                  <a:pt x="9" y="8"/>
                  <a:pt x="9" y="8"/>
                </a:cubicBezTo>
                <a:cubicBezTo>
                  <a:pt x="10" y="9"/>
                  <a:pt x="10" y="9"/>
                  <a:pt x="10" y="9"/>
                </a:cubicBezTo>
                <a:cubicBezTo>
                  <a:pt x="9" y="12"/>
                  <a:pt x="9" y="12"/>
                  <a:pt x="9" y="12"/>
                </a:cubicBezTo>
                <a:cubicBezTo>
                  <a:pt x="8" y="17"/>
                  <a:pt x="8" y="17"/>
                  <a:pt x="8" y="17"/>
                </a:cubicBezTo>
                <a:cubicBezTo>
                  <a:pt x="7" y="20"/>
                  <a:pt x="7" y="20"/>
                  <a:pt x="7" y="20"/>
                </a:cubicBezTo>
                <a:cubicBezTo>
                  <a:pt x="7" y="22"/>
                  <a:pt x="7" y="22"/>
                  <a:pt x="7" y="22"/>
                </a:cubicBezTo>
                <a:cubicBezTo>
                  <a:pt x="8" y="22"/>
                  <a:pt x="8" y="22"/>
                  <a:pt x="8" y="22"/>
                </a:cubicBezTo>
                <a:cubicBezTo>
                  <a:pt x="7" y="23"/>
                  <a:pt x="7" y="23"/>
                  <a:pt x="7" y="23"/>
                </a:cubicBezTo>
                <a:cubicBezTo>
                  <a:pt x="7" y="24"/>
                  <a:pt x="7" y="24"/>
                  <a:pt x="7" y="24"/>
                </a:cubicBezTo>
                <a:cubicBezTo>
                  <a:pt x="6" y="27"/>
                  <a:pt x="6" y="27"/>
                  <a:pt x="6" y="27"/>
                </a:cubicBezTo>
                <a:cubicBezTo>
                  <a:pt x="8" y="27"/>
                  <a:pt x="8" y="27"/>
                  <a:pt x="8" y="27"/>
                </a:cubicBezTo>
                <a:cubicBezTo>
                  <a:pt x="12" y="30"/>
                  <a:pt x="12" y="30"/>
                  <a:pt x="12" y="30"/>
                </a:cubicBezTo>
                <a:cubicBezTo>
                  <a:pt x="18" y="28"/>
                  <a:pt x="18" y="28"/>
                  <a:pt x="18" y="28"/>
                </a:cubicBezTo>
                <a:cubicBezTo>
                  <a:pt x="24" y="27"/>
                  <a:pt x="24" y="27"/>
                  <a:pt x="24" y="27"/>
                </a:cubicBezTo>
                <a:cubicBezTo>
                  <a:pt x="27" y="23"/>
                  <a:pt x="27" y="23"/>
                  <a:pt x="27" y="23"/>
                </a:cubicBezTo>
                <a:cubicBezTo>
                  <a:pt x="30" y="19"/>
                  <a:pt x="30" y="19"/>
                  <a:pt x="30" y="19"/>
                </a:cubicBezTo>
                <a:cubicBezTo>
                  <a:pt x="30" y="17"/>
                  <a:pt x="30" y="17"/>
                  <a:pt x="30" y="17"/>
                </a:cubicBezTo>
                <a:cubicBezTo>
                  <a:pt x="33" y="11"/>
                  <a:pt x="33" y="11"/>
                  <a:pt x="33" y="11"/>
                </a:cubicBezTo>
                <a:cubicBezTo>
                  <a:pt x="39" y="7"/>
                  <a:pt x="39" y="7"/>
                  <a:pt x="39" y="7"/>
                </a:cubicBezTo>
                <a:cubicBezTo>
                  <a:pt x="39" y="6"/>
                  <a:pt x="39" y="6"/>
                  <a:pt x="39" y="6"/>
                </a:cubicBezTo>
                <a:cubicBezTo>
                  <a:pt x="37" y="6"/>
                  <a:pt x="37" y="6"/>
                  <a:pt x="37" y="6"/>
                </a:cubicBezTo>
                <a:lnTo>
                  <a:pt x="34" y="5"/>
                </a:lnTo>
                <a:close/>
              </a:path>
            </a:pathLst>
          </a:custGeom>
          <a:solidFill>
            <a:schemeClr val="tx1"/>
          </a:solidFill>
          <a:ln w="9525">
            <a:solidFill>
              <a:schemeClr val="bg1"/>
            </a:solidFill>
            <a:round/>
            <a:headEnd/>
            <a:tailEnd/>
          </a:ln>
        </p:spPr>
        <p:txBody>
          <a:bodyPr/>
          <a:lstStyle/>
          <a:p>
            <a:endParaRPr lang="el-GR" dirty="0"/>
          </a:p>
        </p:txBody>
      </p:sp>
      <p:sp>
        <p:nvSpPr>
          <p:cNvPr id="16722" name="Freeform 1362"/>
          <p:cNvSpPr>
            <a:spLocks/>
          </p:cNvSpPr>
          <p:nvPr/>
        </p:nvSpPr>
        <p:spPr bwMode="auto">
          <a:xfrm>
            <a:off x="4249739" y="3395664"/>
            <a:ext cx="79375" cy="166687"/>
          </a:xfrm>
          <a:custGeom>
            <a:avLst/>
            <a:gdLst/>
            <a:ahLst/>
            <a:cxnLst>
              <a:cxn ang="0">
                <a:pos x="42" y="103"/>
              </a:cxn>
              <a:cxn ang="0">
                <a:pos x="42" y="97"/>
              </a:cxn>
              <a:cxn ang="0">
                <a:pos x="42" y="97"/>
              </a:cxn>
              <a:cxn ang="0">
                <a:pos x="42" y="85"/>
              </a:cxn>
              <a:cxn ang="0">
                <a:pos x="48" y="73"/>
              </a:cxn>
              <a:cxn ang="0">
                <a:pos x="48" y="67"/>
              </a:cxn>
              <a:cxn ang="0">
                <a:pos x="48" y="49"/>
              </a:cxn>
              <a:cxn ang="0">
                <a:pos x="54" y="43"/>
              </a:cxn>
              <a:cxn ang="0">
                <a:pos x="54" y="31"/>
              </a:cxn>
              <a:cxn ang="0">
                <a:pos x="60" y="19"/>
              </a:cxn>
              <a:cxn ang="0">
                <a:pos x="54" y="13"/>
              </a:cxn>
              <a:cxn ang="0">
                <a:pos x="48" y="6"/>
              </a:cxn>
              <a:cxn ang="0">
                <a:pos x="30" y="0"/>
              </a:cxn>
              <a:cxn ang="0">
                <a:pos x="18" y="6"/>
              </a:cxn>
              <a:cxn ang="0">
                <a:pos x="12" y="13"/>
              </a:cxn>
              <a:cxn ang="0">
                <a:pos x="12" y="13"/>
              </a:cxn>
              <a:cxn ang="0">
                <a:pos x="6" y="13"/>
              </a:cxn>
              <a:cxn ang="0">
                <a:pos x="12" y="37"/>
              </a:cxn>
              <a:cxn ang="0">
                <a:pos x="12" y="61"/>
              </a:cxn>
              <a:cxn ang="0">
                <a:pos x="0" y="91"/>
              </a:cxn>
              <a:cxn ang="0">
                <a:pos x="12" y="97"/>
              </a:cxn>
              <a:cxn ang="0">
                <a:pos x="12" y="127"/>
              </a:cxn>
              <a:cxn ang="0">
                <a:pos x="36" y="127"/>
              </a:cxn>
              <a:cxn ang="0">
                <a:pos x="42" y="115"/>
              </a:cxn>
              <a:cxn ang="0">
                <a:pos x="42" y="103"/>
              </a:cxn>
            </a:cxnLst>
            <a:rect l="0" t="0" r="r" b="b"/>
            <a:pathLst>
              <a:path w="60" h="127">
                <a:moveTo>
                  <a:pt x="42" y="103"/>
                </a:moveTo>
                <a:lnTo>
                  <a:pt x="42" y="97"/>
                </a:lnTo>
                <a:lnTo>
                  <a:pt x="42" y="97"/>
                </a:lnTo>
                <a:lnTo>
                  <a:pt x="42" y="85"/>
                </a:lnTo>
                <a:lnTo>
                  <a:pt x="48" y="73"/>
                </a:lnTo>
                <a:lnTo>
                  <a:pt x="48" y="67"/>
                </a:lnTo>
                <a:lnTo>
                  <a:pt x="48" y="49"/>
                </a:lnTo>
                <a:lnTo>
                  <a:pt x="54" y="43"/>
                </a:lnTo>
                <a:lnTo>
                  <a:pt x="54" y="31"/>
                </a:lnTo>
                <a:lnTo>
                  <a:pt x="60" y="19"/>
                </a:lnTo>
                <a:lnTo>
                  <a:pt x="54" y="13"/>
                </a:lnTo>
                <a:lnTo>
                  <a:pt x="48" y="6"/>
                </a:lnTo>
                <a:lnTo>
                  <a:pt x="30" y="0"/>
                </a:lnTo>
                <a:lnTo>
                  <a:pt x="18" y="6"/>
                </a:lnTo>
                <a:lnTo>
                  <a:pt x="12" y="13"/>
                </a:lnTo>
                <a:lnTo>
                  <a:pt x="12" y="13"/>
                </a:lnTo>
                <a:lnTo>
                  <a:pt x="6" y="13"/>
                </a:lnTo>
                <a:lnTo>
                  <a:pt x="12" y="37"/>
                </a:lnTo>
                <a:lnTo>
                  <a:pt x="12" y="61"/>
                </a:lnTo>
                <a:lnTo>
                  <a:pt x="0" y="91"/>
                </a:lnTo>
                <a:lnTo>
                  <a:pt x="12" y="97"/>
                </a:lnTo>
                <a:lnTo>
                  <a:pt x="12" y="127"/>
                </a:lnTo>
                <a:lnTo>
                  <a:pt x="36" y="127"/>
                </a:lnTo>
                <a:lnTo>
                  <a:pt x="42" y="115"/>
                </a:lnTo>
                <a:lnTo>
                  <a:pt x="42" y="103"/>
                </a:lnTo>
                <a:close/>
              </a:path>
            </a:pathLst>
          </a:custGeom>
          <a:solidFill>
            <a:srgbClr val="63A1CF"/>
          </a:solidFill>
          <a:ln w="9525">
            <a:solidFill>
              <a:schemeClr val="bg1"/>
            </a:solidFill>
            <a:round/>
            <a:headEnd/>
            <a:tailEnd/>
          </a:ln>
        </p:spPr>
        <p:txBody>
          <a:bodyPr/>
          <a:lstStyle/>
          <a:p>
            <a:endParaRPr lang="el-GR" dirty="0"/>
          </a:p>
        </p:txBody>
      </p:sp>
      <p:sp>
        <p:nvSpPr>
          <p:cNvPr id="16723" name="Freeform 1363"/>
          <p:cNvSpPr>
            <a:spLocks/>
          </p:cNvSpPr>
          <p:nvPr/>
        </p:nvSpPr>
        <p:spPr bwMode="auto">
          <a:xfrm>
            <a:off x="4313239" y="3421063"/>
            <a:ext cx="15875" cy="63500"/>
          </a:xfrm>
          <a:custGeom>
            <a:avLst/>
            <a:gdLst/>
            <a:ahLst/>
            <a:cxnLst>
              <a:cxn ang="0">
                <a:pos x="6" y="24"/>
              </a:cxn>
              <a:cxn ang="0">
                <a:pos x="0" y="30"/>
              </a:cxn>
              <a:cxn ang="0">
                <a:pos x="0" y="48"/>
              </a:cxn>
              <a:cxn ang="0">
                <a:pos x="6" y="18"/>
              </a:cxn>
              <a:cxn ang="0">
                <a:pos x="12" y="0"/>
              </a:cxn>
              <a:cxn ang="0">
                <a:pos x="6" y="12"/>
              </a:cxn>
              <a:cxn ang="0">
                <a:pos x="6" y="24"/>
              </a:cxn>
            </a:cxnLst>
            <a:rect l="0" t="0" r="r" b="b"/>
            <a:pathLst>
              <a:path w="12" h="48">
                <a:moveTo>
                  <a:pt x="6" y="24"/>
                </a:moveTo>
                <a:lnTo>
                  <a:pt x="0" y="30"/>
                </a:lnTo>
                <a:lnTo>
                  <a:pt x="0" y="48"/>
                </a:lnTo>
                <a:lnTo>
                  <a:pt x="6" y="18"/>
                </a:lnTo>
                <a:lnTo>
                  <a:pt x="12" y="0"/>
                </a:lnTo>
                <a:lnTo>
                  <a:pt x="6" y="12"/>
                </a:lnTo>
                <a:lnTo>
                  <a:pt x="6" y="24"/>
                </a:lnTo>
                <a:close/>
              </a:path>
            </a:pathLst>
          </a:custGeom>
          <a:solidFill>
            <a:srgbClr val="63A1CF"/>
          </a:solidFill>
          <a:ln w="9525">
            <a:solidFill>
              <a:schemeClr val="bg1"/>
            </a:solidFill>
            <a:round/>
            <a:headEnd/>
            <a:tailEnd/>
          </a:ln>
        </p:spPr>
        <p:txBody>
          <a:bodyPr/>
          <a:lstStyle/>
          <a:p>
            <a:endParaRPr lang="el-GR" dirty="0"/>
          </a:p>
        </p:txBody>
      </p:sp>
      <p:sp>
        <p:nvSpPr>
          <p:cNvPr id="16724" name="Freeform 1364"/>
          <p:cNvSpPr>
            <a:spLocks/>
          </p:cNvSpPr>
          <p:nvPr/>
        </p:nvSpPr>
        <p:spPr bwMode="auto">
          <a:xfrm>
            <a:off x="4298951" y="3529014"/>
            <a:ext cx="4763" cy="33337"/>
          </a:xfrm>
          <a:custGeom>
            <a:avLst/>
            <a:gdLst/>
            <a:ahLst/>
            <a:cxnLst>
              <a:cxn ang="0">
                <a:pos x="6" y="0"/>
              </a:cxn>
              <a:cxn ang="0">
                <a:pos x="6" y="12"/>
              </a:cxn>
              <a:cxn ang="0">
                <a:pos x="0" y="24"/>
              </a:cxn>
              <a:cxn ang="0">
                <a:pos x="6" y="6"/>
              </a:cxn>
              <a:cxn ang="0">
                <a:pos x="6" y="0"/>
              </a:cxn>
            </a:cxnLst>
            <a:rect l="0" t="0" r="r" b="b"/>
            <a:pathLst>
              <a:path w="6" h="24">
                <a:moveTo>
                  <a:pt x="6" y="0"/>
                </a:moveTo>
                <a:lnTo>
                  <a:pt x="6" y="12"/>
                </a:lnTo>
                <a:lnTo>
                  <a:pt x="0" y="24"/>
                </a:lnTo>
                <a:lnTo>
                  <a:pt x="6" y="6"/>
                </a:lnTo>
                <a:lnTo>
                  <a:pt x="6" y="0"/>
                </a:lnTo>
                <a:close/>
              </a:path>
            </a:pathLst>
          </a:custGeom>
          <a:solidFill>
            <a:srgbClr val="63A1CF"/>
          </a:solidFill>
          <a:ln w="9525">
            <a:solidFill>
              <a:schemeClr val="bg1"/>
            </a:solidFill>
            <a:round/>
            <a:headEnd/>
            <a:tailEnd/>
          </a:ln>
        </p:spPr>
        <p:txBody>
          <a:bodyPr/>
          <a:lstStyle/>
          <a:p>
            <a:endParaRPr lang="el-GR" dirty="0"/>
          </a:p>
        </p:txBody>
      </p:sp>
      <p:sp>
        <p:nvSpPr>
          <p:cNvPr id="16725" name="Freeform 1365"/>
          <p:cNvSpPr>
            <a:spLocks/>
          </p:cNvSpPr>
          <p:nvPr/>
        </p:nvSpPr>
        <p:spPr bwMode="auto">
          <a:xfrm>
            <a:off x="4303714" y="3484564"/>
            <a:ext cx="9525" cy="22225"/>
          </a:xfrm>
          <a:custGeom>
            <a:avLst/>
            <a:gdLst/>
            <a:ahLst/>
            <a:cxnLst>
              <a:cxn ang="0">
                <a:pos x="0" y="18"/>
              </a:cxn>
              <a:cxn ang="0">
                <a:pos x="6" y="0"/>
              </a:cxn>
              <a:cxn ang="0">
                <a:pos x="6" y="12"/>
              </a:cxn>
              <a:cxn ang="0">
                <a:pos x="0" y="18"/>
              </a:cxn>
            </a:cxnLst>
            <a:rect l="0" t="0" r="r" b="b"/>
            <a:pathLst>
              <a:path w="6" h="18">
                <a:moveTo>
                  <a:pt x="0" y="18"/>
                </a:moveTo>
                <a:lnTo>
                  <a:pt x="6" y="0"/>
                </a:lnTo>
                <a:lnTo>
                  <a:pt x="6" y="12"/>
                </a:lnTo>
                <a:lnTo>
                  <a:pt x="0" y="18"/>
                </a:lnTo>
                <a:close/>
              </a:path>
            </a:pathLst>
          </a:custGeom>
          <a:solidFill>
            <a:srgbClr val="63A1CF"/>
          </a:solidFill>
          <a:ln w="9525">
            <a:solidFill>
              <a:schemeClr val="bg1"/>
            </a:solidFill>
            <a:round/>
            <a:headEnd/>
            <a:tailEnd/>
          </a:ln>
        </p:spPr>
        <p:txBody>
          <a:bodyPr/>
          <a:lstStyle/>
          <a:p>
            <a:endParaRPr lang="el-GR" dirty="0"/>
          </a:p>
        </p:txBody>
      </p:sp>
      <p:sp>
        <p:nvSpPr>
          <p:cNvPr id="16726" name="Freeform 1366"/>
          <p:cNvSpPr>
            <a:spLocks/>
          </p:cNvSpPr>
          <p:nvPr/>
        </p:nvSpPr>
        <p:spPr bwMode="auto">
          <a:xfrm>
            <a:off x="4303713" y="3506788"/>
            <a:ext cx="0" cy="17462"/>
          </a:xfrm>
          <a:custGeom>
            <a:avLst/>
            <a:gdLst/>
            <a:ahLst/>
            <a:cxnLst>
              <a:cxn ang="0">
                <a:pos x="0" y="12"/>
              </a:cxn>
              <a:cxn ang="0">
                <a:pos x="0" y="0"/>
              </a:cxn>
              <a:cxn ang="0">
                <a:pos x="0" y="12"/>
              </a:cxn>
              <a:cxn ang="0">
                <a:pos x="0" y="12"/>
              </a:cxn>
            </a:cxnLst>
            <a:rect l="0" t="0" r="r" b="b"/>
            <a:pathLst>
              <a:path h="12">
                <a:moveTo>
                  <a:pt x="0" y="12"/>
                </a:moveTo>
                <a:lnTo>
                  <a:pt x="0" y="0"/>
                </a:lnTo>
                <a:lnTo>
                  <a:pt x="0" y="12"/>
                </a:lnTo>
                <a:lnTo>
                  <a:pt x="0" y="12"/>
                </a:lnTo>
                <a:close/>
              </a:path>
            </a:pathLst>
          </a:custGeom>
          <a:solidFill>
            <a:srgbClr val="63A1CF"/>
          </a:solidFill>
          <a:ln w="9525">
            <a:solidFill>
              <a:schemeClr val="bg1"/>
            </a:solidFill>
            <a:round/>
            <a:headEnd/>
            <a:tailEnd/>
          </a:ln>
        </p:spPr>
        <p:txBody>
          <a:bodyPr/>
          <a:lstStyle/>
          <a:p>
            <a:endParaRPr lang="el-GR" dirty="0"/>
          </a:p>
        </p:txBody>
      </p:sp>
      <p:sp>
        <p:nvSpPr>
          <p:cNvPr id="16727" name="Freeform 1367"/>
          <p:cNvSpPr>
            <a:spLocks/>
          </p:cNvSpPr>
          <p:nvPr/>
        </p:nvSpPr>
        <p:spPr bwMode="auto">
          <a:xfrm>
            <a:off x="5724525" y="3552826"/>
            <a:ext cx="25400" cy="17463"/>
          </a:xfrm>
          <a:custGeom>
            <a:avLst/>
            <a:gdLst/>
            <a:ahLst/>
            <a:cxnLst>
              <a:cxn ang="0">
                <a:pos x="0" y="0"/>
              </a:cxn>
              <a:cxn ang="0">
                <a:pos x="18" y="12"/>
              </a:cxn>
              <a:cxn ang="0">
                <a:pos x="18" y="12"/>
              </a:cxn>
              <a:cxn ang="0">
                <a:pos x="6" y="0"/>
              </a:cxn>
              <a:cxn ang="0">
                <a:pos x="0" y="0"/>
              </a:cxn>
            </a:cxnLst>
            <a:rect l="0" t="0" r="r" b="b"/>
            <a:pathLst>
              <a:path w="18" h="12">
                <a:moveTo>
                  <a:pt x="0" y="0"/>
                </a:moveTo>
                <a:lnTo>
                  <a:pt x="18" y="12"/>
                </a:lnTo>
                <a:lnTo>
                  <a:pt x="18" y="12"/>
                </a:lnTo>
                <a:lnTo>
                  <a:pt x="6" y="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8" name="Freeform 1368"/>
          <p:cNvSpPr>
            <a:spLocks/>
          </p:cNvSpPr>
          <p:nvPr/>
        </p:nvSpPr>
        <p:spPr bwMode="auto">
          <a:xfrm>
            <a:off x="5688014" y="3514726"/>
            <a:ext cx="14287" cy="23813"/>
          </a:xfrm>
          <a:custGeom>
            <a:avLst/>
            <a:gdLst/>
            <a:ahLst/>
            <a:cxnLst>
              <a:cxn ang="0">
                <a:pos x="0" y="0"/>
              </a:cxn>
              <a:cxn ang="0">
                <a:pos x="12" y="18"/>
              </a:cxn>
              <a:cxn ang="0">
                <a:pos x="12" y="12"/>
              </a:cxn>
              <a:cxn ang="0">
                <a:pos x="0" y="0"/>
              </a:cxn>
            </a:cxnLst>
            <a:rect l="0" t="0" r="r" b="b"/>
            <a:pathLst>
              <a:path w="12" h="18">
                <a:moveTo>
                  <a:pt x="0" y="0"/>
                </a:moveTo>
                <a:lnTo>
                  <a:pt x="12" y="18"/>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29" name="Freeform 1369"/>
          <p:cNvSpPr>
            <a:spLocks/>
          </p:cNvSpPr>
          <p:nvPr/>
        </p:nvSpPr>
        <p:spPr bwMode="auto">
          <a:xfrm>
            <a:off x="6973889" y="3998914"/>
            <a:ext cx="179387" cy="288925"/>
          </a:xfrm>
          <a:custGeom>
            <a:avLst/>
            <a:gdLst/>
            <a:ahLst/>
            <a:cxnLst>
              <a:cxn ang="0">
                <a:pos x="102" y="205"/>
              </a:cxn>
              <a:cxn ang="0">
                <a:pos x="120" y="199"/>
              </a:cxn>
              <a:cxn ang="0">
                <a:pos x="138" y="187"/>
              </a:cxn>
              <a:cxn ang="0">
                <a:pos x="138" y="151"/>
              </a:cxn>
              <a:cxn ang="0">
                <a:pos x="138" y="120"/>
              </a:cxn>
              <a:cxn ang="0">
                <a:pos x="120" y="102"/>
              </a:cxn>
              <a:cxn ang="0">
                <a:pos x="96" y="72"/>
              </a:cxn>
              <a:cxn ang="0">
                <a:pos x="78" y="48"/>
              </a:cxn>
              <a:cxn ang="0">
                <a:pos x="84" y="36"/>
              </a:cxn>
              <a:cxn ang="0">
                <a:pos x="78" y="24"/>
              </a:cxn>
              <a:cxn ang="0">
                <a:pos x="60" y="18"/>
              </a:cxn>
              <a:cxn ang="0">
                <a:pos x="48" y="0"/>
              </a:cxn>
              <a:cxn ang="0">
                <a:pos x="42" y="0"/>
              </a:cxn>
              <a:cxn ang="0">
                <a:pos x="12" y="6"/>
              </a:cxn>
              <a:cxn ang="0">
                <a:pos x="0" y="24"/>
              </a:cxn>
              <a:cxn ang="0">
                <a:pos x="0" y="24"/>
              </a:cxn>
              <a:cxn ang="0">
                <a:pos x="6" y="36"/>
              </a:cxn>
              <a:cxn ang="0">
                <a:pos x="12" y="72"/>
              </a:cxn>
              <a:cxn ang="0">
                <a:pos x="54" y="72"/>
              </a:cxn>
              <a:cxn ang="0">
                <a:pos x="72" y="78"/>
              </a:cxn>
              <a:cxn ang="0">
                <a:pos x="102" y="126"/>
              </a:cxn>
              <a:cxn ang="0">
                <a:pos x="96" y="145"/>
              </a:cxn>
              <a:cxn ang="0">
                <a:pos x="60" y="151"/>
              </a:cxn>
              <a:cxn ang="0">
                <a:pos x="42" y="163"/>
              </a:cxn>
              <a:cxn ang="0">
                <a:pos x="42" y="187"/>
              </a:cxn>
              <a:cxn ang="0">
                <a:pos x="72" y="217"/>
              </a:cxn>
              <a:cxn ang="0">
                <a:pos x="84" y="223"/>
              </a:cxn>
              <a:cxn ang="0">
                <a:pos x="96" y="217"/>
              </a:cxn>
              <a:cxn ang="0">
                <a:pos x="102" y="205"/>
              </a:cxn>
            </a:cxnLst>
            <a:rect l="0" t="0" r="r" b="b"/>
            <a:pathLst>
              <a:path w="138" h="223">
                <a:moveTo>
                  <a:pt x="102" y="205"/>
                </a:moveTo>
                <a:lnTo>
                  <a:pt x="120" y="199"/>
                </a:lnTo>
                <a:lnTo>
                  <a:pt x="138" y="187"/>
                </a:lnTo>
                <a:lnTo>
                  <a:pt x="138" y="151"/>
                </a:lnTo>
                <a:lnTo>
                  <a:pt x="138" y="120"/>
                </a:lnTo>
                <a:lnTo>
                  <a:pt x="120" y="102"/>
                </a:lnTo>
                <a:lnTo>
                  <a:pt x="96" y="72"/>
                </a:lnTo>
                <a:lnTo>
                  <a:pt x="78" y="48"/>
                </a:lnTo>
                <a:lnTo>
                  <a:pt x="84" y="36"/>
                </a:lnTo>
                <a:lnTo>
                  <a:pt x="78" y="24"/>
                </a:lnTo>
                <a:lnTo>
                  <a:pt x="60" y="18"/>
                </a:lnTo>
                <a:lnTo>
                  <a:pt x="48" y="0"/>
                </a:lnTo>
                <a:lnTo>
                  <a:pt x="42" y="0"/>
                </a:lnTo>
                <a:lnTo>
                  <a:pt x="12" y="6"/>
                </a:lnTo>
                <a:lnTo>
                  <a:pt x="0" y="24"/>
                </a:lnTo>
                <a:lnTo>
                  <a:pt x="0" y="24"/>
                </a:lnTo>
                <a:lnTo>
                  <a:pt x="6" y="36"/>
                </a:lnTo>
                <a:lnTo>
                  <a:pt x="12" y="72"/>
                </a:lnTo>
                <a:lnTo>
                  <a:pt x="54" y="72"/>
                </a:lnTo>
                <a:lnTo>
                  <a:pt x="72" y="78"/>
                </a:lnTo>
                <a:lnTo>
                  <a:pt x="102" y="126"/>
                </a:lnTo>
                <a:lnTo>
                  <a:pt x="96" y="145"/>
                </a:lnTo>
                <a:lnTo>
                  <a:pt x="60" y="151"/>
                </a:lnTo>
                <a:lnTo>
                  <a:pt x="42" y="163"/>
                </a:lnTo>
                <a:lnTo>
                  <a:pt x="42" y="187"/>
                </a:lnTo>
                <a:lnTo>
                  <a:pt x="72" y="217"/>
                </a:lnTo>
                <a:lnTo>
                  <a:pt x="84" y="223"/>
                </a:lnTo>
                <a:lnTo>
                  <a:pt x="96" y="217"/>
                </a:lnTo>
                <a:lnTo>
                  <a:pt x="102" y="205"/>
                </a:lnTo>
                <a:close/>
              </a:path>
            </a:pathLst>
          </a:custGeom>
          <a:solidFill>
            <a:srgbClr val="63A1CF"/>
          </a:solidFill>
          <a:ln w="9525">
            <a:solidFill>
              <a:schemeClr val="bg1"/>
            </a:solidFill>
            <a:round/>
            <a:headEnd/>
            <a:tailEnd/>
          </a:ln>
        </p:spPr>
        <p:txBody>
          <a:bodyPr/>
          <a:lstStyle/>
          <a:p>
            <a:endParaRPr lang="el-GR" dirty="0"/>
          </a:p>
        </p:txBody>
      </p:sp>
      <p:sp>
        <p:nvSpPr>
          <p:cNvPr id="16730" name="Freeform 1370"/>
          <p:cNvSpPr>
            <a:spLocks/>
          </p:cNvSpPr>
          <p:nvPr/>
        </p:nvSpPr>
        <p:spPr bwMode="auto">
          <a:xfrm>
            <a:off x="7029451" y="3965576"/>
            <a:ext cx="180975" cy="355600"/>
          </a:xfrm>
          <a:custGeom>
            <a:avLst/>
            <a:gdLst/>
            <a:ahLst/>
            <a:cxnLst>
              <a:cxn ang="0">
                <a:pos x="66" y="0"/>
              </a:cxn>
              <a:cxn ang="0">
                <a:pos x="6" y="0"/>
              </a:cxn>
              <a:cxn ang="0">
                <a:pos x="0" y="24"/>
              </a:cxn>
              <a:cxn ang="0">
                <a:pos x="6" y="24"/>
              </a:cxn>
              <a:cxn ang="0">
                <a:pos x="18" y="42"/>
              </a:cxn>
              <a:cxn ang="0">
                <a:pos x="36" y="48"/>
              </a:cxn>
              <a:cxn ang="0">
                <a:pos x="42" y="60"/>
              </a:cxn>
              <a:cxn ang="0">
                <a:pos x="36" y="72"/>
              </a:cxn>
              <a:cxn ang="0">
                <a:pos x="54" y="96"/>
              </a:cxn>
              <a:cxn ang="0">
                <a:pos x="78" y="126"/>
              </a:cxn>
              <a:cxn ang="0">
                <a:pos x="96" y="144"/>
              </a:cxn>
              <a:cxn ang="0">
                <a:pos x="96" y="175"/>
              </a:cxn>
              <a:cxn ang="0">
                <a:pos x="96" y="211"/>
              </a:cxn>
              <a:cxn ang="0">
                <a:pos x="78" y="223"/>
              </a:cxn>
              <a:cxn ang="0">
                <a:pos x="60" y="229"/>
              </a:cxn>
              <a:cxn ang="0">
                <a:pos x="54" y="241"/>
              </a:cxn>
              <a:cxn ang="0">
                <a:pos x="42" y="247"/>
              </a:cxn>
              <a:cxn ang="0">
                <a:pos x="48" y="253"/>
              </a:cxn>
              <a:cxn ang="0">
                <a:pos x="66" y="271"/>
              </a:cxn>
              <a:cxn ang="0">
                <a:pos x="108" y="241"/>
              </a:cxn>
              <a:cxn ang="0">
                <a:pos x="138" y="211"/>
              </a:cxn>
              <a:cxn ang="0">
                <a:pos x="114" y="132"/>
              </a:cxn>
              <a:cxn ang="0">
                <a:pos x="102" y="114"/>
              </a:cxn>
              <a:cxn ang="0">
                <a:pos x="78" y="84"/>
              </a:cxn>
              <a:cxn ang="0">
                <a:pos x="66" y="60"/>
              </a:cxn>
              <a:cxn ang="0">
                <a:pos x="78" y="48"/>
              </a:cxn>
              <a:cxn ang="0">
                <a:pos x="96" y="36"/>
              </a:cxn>
              <a:cxn ang="0">
                <a:pos x="90" y="18"/>
              </a:cxn>
              <a:cxn ang="0">
                <a:pos x="66" y="0"/>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63A1CF"/>
          </a:solidFill>
          <a:ln w="9525">
            <a:solidFill>
              <a:schemeClr val="bg1"/>
            </a:solidFill>
            <a:round/>
            <a:headEnd/>
            <a:tailEnd/>
          </a:ln>
        </p:spPr>
        <p:txBody>
          <a:bodyPr/>
          <a:lstStyle/>
          <a:p>
            <a:endParaRPr lang="el-GR" dirty="0"/>
          </a:p>
        </p:txBody>
      </p:sp>
      <p:sp>
        <p:nvSpPr>
          <p:cNvPr id="16731" name="Freeform 1371"/>
          <p:cNvSpPr>
            <a:spLocks/>
          </p:cNvSpPr>
          <p:nvPr/>
        </p:nvSpPr>
        <p:spPr bwMode="auto">
          <a:xfrm>
            <a:off x="6470649" y="3771901"/>
            <a:ext cx="196851" cy="93663"/>
          </a:xfrm>
          <a:custGeom>
            <a:avLst/>
            <a:gdLst/>
            <a:ahLst/>
            <a:cxnLst>
              <a:cxn ang="0">
                <a:pos x="102" y="36"/>
              </a:cxn>
              <a:cxn ang="0">
                <a:pos x="66" y="18"/>
              </a:cxn>
              <a:cxn ang="0">
                <a:pos x="24" y="0"/>
              </a:cxn>
              <a:cxn ang="0">
                <a:pos x="12" y="0"/>
              </a:cxn>
              <a:cxn ang="0">
                <a:pos x="0" y="30"/>
              </a:cxn>
              <a:cxn ang="0">
                <a:pos x="60" y="60"/>
              </a:cxn>
              <a:cxn ang="0">
                <a:pos x="102" y="66"/>
              </a:cxn>
              <a:cxn ang="0">
                <a:pos x="126" y="72"/>
              </a:cxn>
              <a:cxn ang="0">
                <a:pos x="138" y="72"/>
              </a:cxn>
              <a:cxn ang="0">
                <a:pos x="150" y="54"/>
              </a:cxn>
              <a:cxn ang="0">
                <a:pos x="150" y="54"/>
              </a:cxn>
              <a:cxn ang="0">
                <a:pos x="138" y="42"/>
              </a:cxn>
              <a:cxn ang="0">
                <a:pos x="102" y="36"/>
              </a:cxn>
            </a:cxnLst>
            <a:rect l="0" t="0" r="r" b="b"/>
            <a:pathLst>
              <a:path w="150" h="72">
                <a:moveTo>
                  <a:pt x="102" y="36"/>
                </a:moveTo>
                <a:lnTo>
                  <a:pt x="66" y="18"/>
                </a:lnTo>
                <a:lnTo>
                  <a:pt x="24" y="0"/>
                </a:lnTo>
                <a:lnTo>
                  <a:pt x="12" y="0"/>
                </a:lnTo>
                <a:lnTo>
                  <a:pt x="0" y="30"/>
                </a:lnTo>
                <a:lnTo>
                  <a:pt x="60" y="60"/>
                </a:lnTo>
                <a:lnTo>
                  <a:pt x="102" y="66"/>
                </a:lnTo>
                <a:lnTo>
                  <a:pt x="126" y="72"/>
                </a:lnTo>
                <a:lnTo>
                  <a:pt x="138" y="72"/>
                </a:lnTo>
                <a:lnTo>
                  <a:pt x="150" y="54"/>
                </a:lnTo>
                <a:lnTo>
                  <a:pt x="150" y="54"/>
                </a:lnTo>
                <a:lnTo>
                  <a:pt x="138" y="42"/>
                </a:lnTo>
                <a:lnTo>
                  <a:pt x="102" y="36"/>
                </a:lnTo>
                <a:close/>
              </a:path>
            </a:pathLst>
          </a:custGeom>
          <a:solidFill>
            <a:srgbClr val="F4DD9E"/>
          </a:solidFill>
          <a:ln w="9525">
            <a:solidFill>
              <a:schemeClr val="bg1"/>
            </a:solidFill>
            <a:round/>
            <a:headEnd/>
            <a:tailEnd/>
          </a:ln>
        </p:spPr>
        <p:txBody>
          <a:bodyPr/>
          <a:lstStyle/>
          <a:p>
            <a:endParaRPr lang="el-GR" dirty="0"/>
          </a:p>
        </p:txBody>
      </p:sp>
      <p:sp>
        <p:nvSpPr>
          <p:cNvPr id="16733" name="Freeform 1373"/>
          <p:cNvSpPr>
            <a:spLocks/>
          </p:cNvSpPr>
          <p:nvPr/>
        </p:nvSpPr>
        <p:spPr bwMode="auto">
          <a:xfrm>
            <a:off x="6673851" y="3038476"/>
            <a:ext cx="777875" cy="390525"/>
          </a:xfrm>
          <a:custGeom>
            <a:avLst/>
            <a:gdLst/>
            <a:ahLst/>
            <a:cxnLst>
              <a:cxn ang="0">
                <a:pos x="42" y="126"/>
              </a:cxn>
              <a:cxn ang="0">
                <a:pos x="48" y="186"/>
              </a:cxn>
              <a:cxn ang="0">
                <a:pos x="127" y="210"/>
              </a:cxn>
              <a:cxn ang="0">
                <a:pos x="181" y="264"/>
              </a:cxn>
              <a:cxn ang="0">
                <a:pos x="253" y="270"/>
              </a:cxn>
              <a:cxn ang="0">
                <a:pos x="313" y="301"/>
              </a:cxn>
              <a:cxn ang="0">
                <a:pos x="379" y="258"/>
              </a:cxn>
              <a:cxn ang="0">
                <a:pos x="445" y="252"/>
              </a:cxn>
              <a:cxn ang="0">
                <a:pos x="457" y="210"/>
              </a:cxn>
              <a:cxn ang="0">
                <a:pos x="499" y="192"/>
              </a:cxn>
              <a:cxn ang="0">
                <a:pos x="541" y="174"/>
              </a:cxn>
              <a:cxn ang="0">
                <a:pos x="595" y="156"/>
              </a:cxn>
              <a:cxn ang="0">
                <a:pos x="583" y="132"/>
              </a:cxn>
              <a:cxn ang="0">
                <a:pos x="529" y="126"/>
              </a:cxn>
              <a:cxn ang="0">
                <a:pos x="529" y="96"/>
              </a:cxn>
              <a:cxn ang="0">
                <a:pos x="541" y="72"/>
              </a:cxn>
              <a:cxn ang="0">
                <a:pos x="499" y="60"/>
              </a:cxn>
              <a:cxn ang="0">
                <a:pos x="403" y="84"/>
              </a:cxn>
              <a:cxn ang="0">
                <a:pos x="367" y="54"/>
              </a:cxn>
              <a:cxn ang="0">
                <a:pos x="307" y="54"/>
              </a:cxn>
              <a:cxn ang="0">
                <a:pos x="289" y="36"/>
              </a:cxn>
              <a:cxn ang="0">
                <a:pos x="217" y="0"/>
              </a:cxn>
              <a:cxn ang="0">
                <a:pos x="193" y="30"/>
              </a:cxn>
              <a:cxn ang="0">
                <a:pos x="169" y="66"/>
              </a:cxn>
              <a:cxn ang="0">
                <a:pos x="121" y="48"/>
              </a:cxn>
              <a:cxn ang="0">
                <a:pos x="54" y="54"/>
              </a:cxn>
              <a:cxn ang="0">
                <a:pos x="12" y="78"/>
              </a:cxn>
              <a:cxn ang="0">
                <a:pos x="0" y="102"/>
              </a:cxn>
              <a:cxn ang="0">
                <a:pos x="6" y="108"/>
              </a:cxn>
              <a:cxn ang="0">
                <a:pos x="42" y="126"/>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63A1CF"/>
          </a:solidFill>
          <a:ln w="9525">
            <a:solidFill>
              <a:schemeClr val="bg1"/>
            </a:solidFill>
            <a:round/>
            <a:headEnd/>
            <a:tailEnd/>
          </a:ln>
        </p:spPr>
        <p:txBody>
          <a:bodyPr/>
          <a:lstStyle/>
          <a:p>
            <a:endParaRPr lang="el-GR" dirty="0"/>
          </a:p>
        </p:txBody>
      </p:sp>
      <p:sp>
        <p:nvSpPr>
          <p:cNvPr id="16734" name="Freeform 1374"/>
          <p:cNvSpPr>
            <a:spLocks/>
          </p:cNvSpPr>
          <p:nvPr/>
        </p:nvSpPr>
        <p:spPr bwMode="auto">
          <a:xfrm>
            <a:off x="4994275" y="2101851"/>
            <a:ext cx="266700" cy="585788"/>
          </a:xfrm>
          <a:custGeom>
            <a:avLst/>
            <a:gdLst/>
            <a:ahLst/>
            <a:cxnLst>
              <a:cxn ang="0">
                <a:pos x="34" y="55"/>
              </a:cxn>
              <a:cxn ang="0">
                <a:pos x="32" y="54"/>
              </a:cxn>
              <a:cxn ang="0">
                <a:pos x="30" y="52"/>
              </a:cxn>
              <a:cxn ang="0">
                <a:pos x="31" y="47"/>
              </a:cxn>
              <a:cxn ang="0">
                <a:pos x="30" y="45"/>
              </a:cxn>
              <a:cxn ang="0">
                <a:pos x="30" y="43"/>
              </a:cxn>
              <a:cxn ang="0">
                <a:pos x="29" y="42"/>
              </a:cxn>
              <a:cxn ang="0">
                <a:pos x="29" y="40"/>
              </a:cxn>
              <a:cxn ang="0">
                <a:pos x="28" y="38"/>
              </a:cxn>
              <a:cxn ang="0">
                <a:pos x="30" y="36"/>
              </a:cxn>
              <a:cxn ang="0">
                <a:pos x="27" y="27"/>
              </a:cxn>
              <a:cxn ang="0">
                <a:pos x="30" y="21"/>
              </a:cxn>
              <a:cxn ang="0">
                <a:pos x="28" y="17"/>
              </a:cxn>
              <a:cxn ang="0">
                <a:pos x="25" y="15"/>
              </a:cxn>
              <a:cxn ang="0">
                <a:pos x="25" y="14"/>
              </a:cxn>
              <a:cxn ang="0">
                <a:pos x="25" y="10"/>
              </a:cxn>
              <a:cxn ang="0">
                <a:pos x="25" y="10"/>
              </a:cxn>
              <a:cxn ang="0">
                <a:pos x="26" y="9"/>
              </a:cxn>
              <a:cxn ang="0">
                <a:pos x="26" y="8"/>
              </a:cxn>
              <a:cxn ang="0">
                <a:pos x="27" y="6"/>
              </a:cxn>
              <a:cxn ang="0">
                <a:pos x="27" y="3"/>
              </a:cxn>
              <a:cxn ang="0">
                <a:pos x="24" y="0"/>
              </a:cxn>
              <a:cxn ang="0">
                <a:pos x="19" y="1"/>
              </a:cxn>
              <a:cxn ang="0">
                <a:pos x="17" y="3"/>
              </a:cxn>
              <a:cxn ang="0">
                <a:pos x="15" y="8"/>
              </a:cxn>
              <a:cxn ang="0">
                <a:pos x="12" y="11"/>
              </a:cxn>
              <a:cxn ang="0">
                <a:pos x="11" y="10"/>
              </a:cxn>
              <a:cxn ang="0">
                <a:pos x="8" y="11"/>
              </a:cxn>
              <a:cxn ang="0">
                <a:pos x="5" y="10"/>
              </a:cxn>
              <a:cxn ang="0">
                <a:pos x="3" y="8"/>
              </a:cxn>
              <a:cxn ang="0">
                <a:pos x="2" y="6"/>
              </a:cxn>
              <a:cxn ang="0">
                <a:pos x="1" y="8"/>
              </a:cxn>
              <a:cxn ang="0">
                <a:pos x="0" y="8"/>
              </a:cxn>
              <a:cxn ang="0">
                <a:pos x="1" y="10"/>
              </a:cxn>
              <a:cxn ang="0">
                <a:pos x="4" y="13"/>
              </a:cxn>
              <a:cxn ang="0">
                <a:pos x="6" y="14"/>
              </a:cxn>
              <a:cxn ang="0">
                <a:pos x="7" y="14"/>
              </a:cxn>
              <a:cxn ang="0">
                <a:pos x="9" y="19"/>
              </a:cxn>
              <a:cxn ang="0">
                <a:pos x="9" y="23"/>
              </a:cxn>
              <a:cxn ang="0">
                <a:pos x="9" y="26"/>
              </a:cxn>
              <a:cxn ang="0">
                <a:pos x="10" y="29"/>
              </a:cxn>
              <a:cxn ang="0">
                <a:pos x="10" y="30"/>
              </a:cxn>
              <a:cxn ang="0">
                <a:pos x="10" y="35"/>
              </a:cxn>
              <a:cxn ang="0">
                <a:pos x="10" y="36"/>
              </a:cxn>
              <a:cxn ang="0">
                <a:pos x="12" y="36"/>
              </a:cxn>
              <a:cxn ang="0">
                <a:pos x="14" y="40"/>
              </a:cxn>
              <a:cxn ang="0">
                <a:pos x="9" y="49"/>
              </a:cxn>
              <a:cxn ang="0">
                <a:pos x="4" y="53"/>
              </a:cxn>
              <a:cxn ang="0">
                <a:pos x="1" y="58"/>
              </a:cxn>
              <a:cxn ang="0">
                <a:pos x="2" y="66"/>
              </a:cxn>
              <a:cxn ang="0">
                <a:pos x="3" y="71"/>
              </a:cxn>
              <a:cxn ang="0">
                <a:pos x="5" y="73"/>
              </a:cxn>
              <a:cxn ang="0">
                <a:pos x="7" y="75"/>
              </a:cxn>
              <a:cxn ang="0">
                <a:pos x="12" y="75"/>
              </a:cxn>
              <a:cxn ang="0">
                <a:pos x="20" y="72"/>
              </a:cxn>
              <a:cxn ang="0">
                <a:pos x="22" y="72"/>
              </a:cxn>
              <a:cxn ang="0">
                <a:pos x="34" y="58"/>
              </a:cxn>
              <a:cxn ang="0">
                <a:pos x="34" y="5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folHlink"/>
          </a:solidFill>
          <a:ln w="9525">
            <a:solidFill>
              <a:schemeClr val="bg1"/>
            </a:solidFill>
            <a:round/>
            <a:headEnd/>
            <a:tailEnd/>
          </a:ln>
        </p:spPr>
        <p:txBody>
          <a:bodyPr/>
          <a:lstStyle/>
          <a:p>
            <a:endParaRPr lang="el-GR" dirty="0"/>
          </a:p>
        </p:txBody>
      </p:sp>
      <p:sp>
        <p:nvSpPr>
          <p:cNvPr id="16735" name="Freeform 1375"/>
          <p:cNvSpPr>
            <a:spLocks/>
          </p:cNvSpPr>
          <p:nvPr/>
        </p:nvSpPr>
        <p:spPr bwMode="auto">
          <a:xfrm>
            <a:off x="5268913" y="3030539"/>
            <a:ext cx="15875" cy="7937"/>
          </a:xfrm>
          <a:custGeom>
            <a:avLst/>
            <a:gdLst/>
            <a:ahLst/>
            <a:cxnLst>
              <a:cxn ang="0">
                <a:pos x="12" y="6"/>
              </a:cxn>
              <a:cxn ang="0">
                <a:pos x="0" y="0"/>
              </a:cxn>
              <a:cxn ang="0">
                <a:pos x="0" y="6"/>
              </a:cxn>
              <a:cxn ang="0">
                <a:pos x="12" y="6"/>
              </a:cxn>
            </a:cxnLst>
            <a:rect l="0" t="0" r="r" b="b"/>
            <a:pathLst>
              <a:path w="12" h="6">
                <a:moveTo>
                  <a:pt x="12" y="6"/>
                </a:moveTo>
                <a:lnTo>
                  <a:pt x="0" y="0"/>
                </a:lnTo>
                <a:lnTo>
                  <a:pt x="0" y="6"/>
                </a:lnTo>
                <a:lnTo>
                  <a:pt x="12" y="6"/>
                </a:lnTo>
                <a:close/>
              </a:path>
            </a:pathLst>
          </a:custGeom>
          <a:solidFill>
            <a:srgbClr val="63A1CF"/>
          </a:solidFill>
          <a:ln w="9525">
            <a:solidFill>
              <a:schemeClr val="bg1"/>
            </a:solidFill>
            <a:round/>
            <a:headEnd/>
            <a:tailEnd/>
          </a:ln>
        </p:spPr>
        <p:txBody>
          <a:bodyPr/>
          <a:lstStyle/>
          <a:p>
            <a:endParaRPr lang="el-GR" dirty="0"/>
          </a:p>
        </p:txBody>
      </p:sp>
      <p:sp>
        <p:nvSpPr>
          <p:cNvPr id="16736" name="Freeform 1376"/>
          <p:cNvSpPr>
            <a:spLocks/>
          </p:cNvSpPr>
          <p:nvPr/>
        </p:nvSpPr>
        <p:spPr bwMode="auto">
          <a:xfrm>
            <a:off x="5167314" y="1444626"/>
            <a:ext cx="3792537" cy="2030413"/>
          </a:xfrm>
          <a:custGeom>
            <a:avLst/>
            <a:gdLst/>
            <a:ahLst/>
            <a:cxnLst>
              <a:cxn ang="0">
                <a:pos x="470" y="89"/>
              </a:cxn>
              <a:cxn ang="0">
                <a:pos x="451" y="97"/>
              </a:cxn>
              <a:cxn ang="0">
                <a:pos x="431" y="89"/>
              </a:cxn>
              <a:cxn ang="0">
                <a:pos x="403" y="77"/>
              </a:cxn>
              <a:cxn ang="0">
                <a:pos x="362" y="59"/>
              </a:cxn>
              <a:cxn ang="0">
                <a:pos x="342" y="70"/>
              </a:cxn>
              <a:cxn ang="0">
                <a:pos x="323" y="73"/>
              </a:cxn>
              <a:cxn ang="0">
                <a:pos x="312" y="51"/>
              </a:cxn>
              <a:cxn ang="0">
                <a:pos x="287" y="53"/>
              </a:cxn>
              <a:cxn ang="0">
                <a:pos x="264" y="44"/>
              </a:cxn>
              <a:cxn ang="0">
                <a:pos x="262" y="39"/>
              </a:cxn>
              <a:cxn ang="0">
                <a:pos x="254" y="8"/>
              </a:cxn>
              <a:cxn ang="0">
                <a:pos x="216" y="19"/>
              </a:cxn>
              <a:cxn ang="0">
                <a:pos x="169" y="54"/>
              </a:cxn>
              <a:cxn ang="0">
                <a:pos x="152" y="59"/>
              </a:cxn>
              <a:cxn ang="0">
                <a:pos x="143" y="76"/>
              </a:cxn>
              <a:cxn ang="0">
                <a:pos x="128" y="70"/>
              </a:cxn>
              <a:cxn ang="0">
                <a:pos x="132" y="94"/>
              </a:cxn>
              <a:cxn ang="0">
                <a:pos x="104" y="95"/>
              </a:cxn>
              <a:cxn ang="0">
                <a:pos x="83" y="97"/>
              </a:cxn>
              <a:cxn ang="0">
                <a:pos x="59" y="112"/>
              </a:cxn>
              <a:cxn ang="0">
                <a:pos x="53" y="99"/>
              </a:cxn>
              <a:cxn ang="0">
                <a:pos x="49" y="116"/>
              </a:cxn>
              <a:cxn ang="0">
                <a:pos x="39" y="129"/>
              </a:cxn>
              <a:cxn ang="0">
                <a:pos x="31" y="136"/>
              </a:cxn>
              <a:cxn ang="0">
                <a:pos x="23" y="118"/>
              </a:cxn>
              <a:cxn ang="0">
                <a:pos x="22" y="113"/>
              </a:cxn>
              <a:cxn ang="0">
                <a:pos x="36" y="101"/>
              </a:cxn>
              <a:cxn ang="0">
                <a:pos x="13" y="87"/>
              </a:cxn>
              <a:cxn ang="0">
                <a:pos x="4" y="94"/>
              </a:cxn>
              <a:cxn ang="0">
                <a:pos x="8" y="107"/>
              </a:cxn>
              <a:cxn ang="0">
                <a:pos x="8" y="129"/>
              </a:cxn>
              <a:cxn ang="0">
                <a:pos x="11" y="143"/>
              </a:cxn>
              <a:cxn ang="0">
                <a:pos x="2" y="164"/>
              </a:cxn>
              <a:cxn ang="0">
                <a:pos x="9" y="186"/>
              </a:cxn>
              <a:cxn ang="0">
                <a:pos x="15" y="205"/>
              </a:cxn>
              <a:cxn ang="0">
                <a:pos x="34" y="219"/>
              </a:cxn>
              <a:cxn ang="0">
                <a:pos x="26" y="232"/>
              </a:cxn>
              <a:cxn ang="0">
                <a:pos x="45" y="248"/>
              </a:cxn>
              <a:cxn ang="0">
                <a:pos x="59" y="256"/>
              </a:cxn>
              <a:cxn ang="0">
                <a:pos x="63" y="244"/>
              </a:cxn>
              <a:cxn ang="0">
                <a:pos x="63" y="224"/>
              </a:cxn>
              <a:cxn ang="0">
                <a:pos x="82" y="209"/>
              </a:cxn>
              <a:cxn ang="0">
                <a:pos x="109" y="196"/>
              </a:cxn>
              <a:cxn ang="0">
                <a:pos x="160" y="203"/>
              </a:cxn>
              <a:cxn ang="0">
                <a:pos x="191" y="222"/>
              </a:cxn>
              <a:cxn ang="0">
                <a:pos x="224" y="211"/>
              </a:cxn>
              <a:cxn ang="0">
                <a:pos x="275" y="216"/>
              </a:cxn>
              <a:cxn ang="0">
                <a:pos x="307" y="200"/>
              </a:cxn>
              <a:cxn ang="0">
                <a:pos x="329" y="239"/>
              </a:cxn>
              <a:cxn ang="0">
                <a:pos x="335" y="250"/>
              </a:cxn>
              <a:cxn ang="0">
                <a:pos x="360" y="203"/>
              </a:cxn>
              <a:cxn ang="0">
                <a:pos x="341" y="192"/>
              </a:cxn>
              <a:cxn ang="0">
                <a:pos x="371" y="164"/>
              </a:cxn>
              <a:cxn ang="0">
                <a:pos x="403" y="166"/>
              </a:cxn>
              <a:cxn ang="0">
                <a:pos x="421" y="155"/>
              </a:cxn>
              <a:cxn ang="0">
                <a:pos x="419" y="166"/>
              </a:cxn>
              <a:cxn ang="0">
                <a:pos x="416" y="202"/>
              </a:cxn>
              <a:cxn ang="0">
                <a:pos x="427" y="184"/>
              </a:cxn>
              <a:cxn ang="0">
                <a:pos x="435" y="161"/>
              </a:cxn>
              <a:cxn ang="0">
                <a:pos x="457" y="156"/>
              </a:cxn>
              <a:cxn ang="0">
                <a:pos x="479" y="140"/>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63A1CF"/>
          </a:solidFill>
          <a:ln w="9525">
            <a:solidFill>
              <a:schemeClr val="bg1"/>
            </a:solidFill>
            <a:round/>
            <a:headEnd/>
            <a:tailEnd/>
          </a:ln>
        </p:spPr>
        <p:txBody>
          <a:bodyPr/>
          <a:lstStyle/>
          <a:p>
            <a:endParaRPr lang="el-GR" dirty="0"/>
          </a:p>
        </p:txBody>
      </p:sp>
      <p:sp>
        <p:nvSpPr>
          <p:cNvPr id="16737" name="Freeform 1377"/>
          <p:cNvSpPr>
            <a:spLocks/>
          </p:cNvSpPr>
          <p:nvPr/>
        </p:nvSpPr>
        <p:spPr bwMode="auto">
          <a:xfrm>
            <a:off x="5749926" y="3562350"/>
            <a:ext cx="71439" cy="7938"/>
          </a:xfrm>
          <a:custGeom>
            <a:avLst/>
            <a:gdLst/>
            <a:ahLst/>
            <a:cxnLst>
              <a:cxn ang="0">
                <a:pos x="6" y="6"/>
              </a:cxn>
              <a:cxn ang="0">
                <a:pos x="30" y="6"/>
              </a:cxn>
              <a:cxn ang="0">
                <a:pos x="54" y="0"/>
              </a:cxn>
              <a:cxn ang="0">
                <a:pos x="0" y="6"/>
              </a:cxn>
              <a:cxn ang="0">
                <a:pos x="6" y="6"/>
              </a:cxn>
            </a:cxnLst>
            <a:rect l="0" t="0" r="r" b="b"/>
            <a:pathLst>
              <a:path w="54" h="6">
                <a:moveTo>
                  <a:pt x="6" y="6"/>
                </a:moveTo>
                <a:lnTo>
                  <a:pt x="30" y="6"/>
                </a:lnTo>
                <a:lnTo>
                  <a:pt x="54" y="0"/>
                </a:lnTo>
                <a:lnTo>
                  <a:pt x="0" y="6"/>
                </a:lnTo>
                <a:lnTo>
                  <a:pt x="6" y="6"/>
                </a:lnTo>
                <a:close/>
              </a:path>
            </a:pathLst>
          </a:custGeom>
          <a:solidFill>
            <a:srgbClr val="63A1CF"/>
          </a:solidFill>
          <a:ln w="9525">
            <a:solidFill>
              <a:schemeClr val="bg1"/>
            </a:solidFill>
            <a:round/>
            <a:headEnd/>
            <a:tailEnd/>
          </a:ln>
        </p:spPr>
        <p:txBody>
          <a:bodyPr/>
          <a:lstStyle/>
          <a:p>
            <a:endParaRPr lang="el-GR" dirty="0"/>
          </a:p>
        </p:txBody>
      </p:sp>
      <p:sp>
        <p:nvSpPr>
          <p:cNvPr id="16738" name="Freeform 1378"/>
          <p:cNvSpPr>
            <a:spLocks/>
          </p:cNvSpPr>
          <p:nvPr/>
        </p:nvSpPr>
        <p:spPr bwMode="auto">
          <a:xfrm>
            <a:off x="5640388" y="2905126"/>
            <a:ext cx="1011237" cy="709613"/>
          </a:xfrm>
          <a:custGeom>
            <a:avLst/>
            <a:gdLst/>
            <a:ahLst/>
            <a:cxnLst>
              <a:cxn ang="0">
                <a:pos x="87" y="77"/>
              </a:cxn>
              <a:cxn ang="0">
                <a:pos x="96" y="71"/>
              </a:cxn>
              <a:cxn ang="0">
                <a:pos x="105" y="63"/>
              </a:cxn>
              <a:cxn ang="0">
                <a:pos x="114" y="50"/>
              </a:cxn>
              <a:cxn ang="0">
                <a:pos x="124" y="41"/>
              </a:cxn>
              <a:cxn ang="0">
                <a:pos x="129" y="34"/>
              </a:cxn>
              <a:cxn ang="0">
                <a:pos x="122" y="27"/>
              </a:cxn>
              <a:cxn ang="0">
                <a:pos x="104" y="23"/>
              </a:cxn>
              <a:cxn ang="0">
                <a:pos x="96" y="6"/>
              </a:cxn>
              <a:cxn ang="0">
                <a:pos x="82" y="9"/>
              </a:cxn>
              <a:cxn ang="0">
                <a:pos x="62" y="3"/>
              </a:cxn>
              <a:cxn ang="0">
                <a:pos x="45" y="16"/>
              </a:cxn>
              <a:cxn ang="0">
                <a:pos x="40" y="24"/>
              </a:cxn>
              <a:cxn ang="0">
                <a:pos x="27" y="24"/>
              </a:cxn>
              <a:cxn ang="0">
                <a:pos x="13" y="21"/>
              </a:cxn>
              <a:cxn ang="0">
                <a:pos x="0" y="33"/>
              </a:cxn>
              <a:cxn ang="0">
                <a:pos x="6" y="42"/>
              </a:cxn>
              <a:cxn ang="0">
                <a:pos x="19" y="41"/>
              </a:cxn>
              <a:cxn ang="0">
                <a:pos x="20" y="50"/>
              </a:cxn>
              <a:cxn ang="0">
                <a:pos x="13" y="52"/>
              </a:cxn>
              <a:cxn ang="0">
                <a:pos x="20" y="63"/>
              </a:cxn>
              <a:cxn ang="0">
                <a:pos x="24" y="76"/>
              </a:cxn>
              <a:cxn ang="0">
                <a:pos x="24" y="82"/>
              </a:cxn>
              <a:cxn ang="0">
                <a:pos x="33" y="79"/>
              </a:cxn>
              <a:cxn ang="0">
                <a:pos x="42" y="85"/>
              </a:cxn>
              <a:cxn ang="0">
                <a:pos x="46" y="89"/>
              </a:cxn>
              <a:cxn ang="0">
                <a:pos x="51" y="91"/>
              </a:cxn>
              <a:cxn ang="0">
                <a:pos x="58" y="87"/>
              </a:cxn>
              <a:cxn ang="0">
                <a:pos x="63" y="83"/>
              </a:cxn>
              <a:cxn ang="0">
                <a:pos x="68" y="85"/>
              </a:cxn>
              <a:cxn ang="0">
                <a:pos x="74" y="82"/>
              </a:cxn>
              <a:cxn ang="0">
                <a:pos x="78" y="80"/>
              </a:cxn>
              <a:cxn ang="0">
                <a:pos x="82" y="83"/>
              </a:cxn>
              <a:cxn ang="0">
                <a:pos x="88" y="82"/>
              </a:cxn>
              <a:cxn ang="0">
                <a:pos x="90" y="82"/>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63A1CF"/>
          </a:solidFill>
          <a:ln w="9525">
            <a:solidFill>
              <a:schemeClr val="bg1"/>
            </a:solidFill>
            <a:round/>
            <a:headEnd/>
            <a:tailEnd/>
          </a:ln>
        </p:spPr>
        <p:txBody>
          <a:bodyPr/>
          <a:lstStyle/>
          <a:p>
            <a:endParaRPr lang="el-GR" dirty="0"/>
          </a:p>
        </p:txBody>
      </p:sp>
      <p:sp>
        <p:nvSpPr>
          <p:cNvPr id="16739" name="Freeform 1379"/>
          <p:cNvSpPr>
            <a:spLocks/>
          </p:cNvSpPr>
          <p:nvPr/>
        </p:nvSpPr>
        <p:spPr bwMode="auto">
          <a:xfrm>
            <a:off x="5702301" y="3538539"/>
            <a:ext cx="22225" cy="14287"/>
          </a:xfrm>
          <a:custGeom>
            <a:avLst/>
            <a:gdLst/>
            <a:ahLst/>
            <a:cxnLst>
              <a:cxn ang="0">
                <a:pos x="0" y="0"/>
              </a:cxn>
              <a:cxn ang="0">
                <a:pos x="0" y="12"/>
              </a:cxn>
              <a:cxn ang="0">
                <a:pos x="18" y="12"/>
              </a:cxn>
              <a:cxn ang="0">
                <a:pos x="12" y="12"/>
              </a:cxn>
              <a:cxn ang="0">
                <a:pos x="0" y="0"/>
              </a:cxn>
            </a:cxnLst>
            <a:rect l="0" t="0" r="r" b="b"/>
            <a:pathLst>
              <a:path w="18" h="12">
                <a:moveTo>
                  <a:pt x="0" y="0"/>
                </a:moveTo>
                <a:lnTo>
                  <a:pt x="0" y="12"/>
                </a:lnTo>
                <a:lnTo>
                  <a:pt x="18" y="12"/>
                </a:lnTo>
                <a:lnTo>
                  <a:pt x="12" y="12"/>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740" name="Rectangle 1380"/>
          <p:cNvSpPr>
            <a:spLocks noChangeArrowheads="1"/>
          </p:cNvSpPr>
          <p:nvPr/>
        </p:nvSpPr>
        <p:spPr bwMode="auto">
          <a:xfrm>
            <a:off x="4884739" y="3170239"/>
            <a:ext cx="9525" cy="1587"/>
          </a:xfrm>
          <a:prstGeom prst="rect">
            <a:avLst/>
          </a:prstGeom>
          <a:solidFill>
            <a:srgbClr val="63A1CF"/>
          </a:solidFill>
          <a:ln w="9525">
            <a:solidFill>
              <a:schemeClr val="bg1"/>
            </a:solidFill>
            <a:miter lim="800000"/>
            <a:headEnd/>
            <a:tailEnd/>
          </a:ln>
        </p:spPr>
        <p:txBody>
          <a:bodyPr/>
          <a:lstStyle/>
          <a:p>
            <a:endParaRPr lang="el-GR" dirty="0"/>
          </a:p>
        </p:txBody>
      </p:sp>
      <p:sp>
        <p:nvSpPr>
          <p:cNvPr id="16741" name="Freeform 1381"/>
          <p:cNvSpPr>
            <a:spLocks/>
          </p:cNvSpPr>
          <p:nvPr/>
        </p:nvSpPr>
        <p:spPr bwMode="auto">
          <a:xfrm>
            <a:off x="4713288" y="3162301"/>
            <a:ext cx="187325" cy="85725"/>
          </a:xfrm>
          <a:custGeom>
            <a:avLst/>
            <a:gdLst/>
            <a:ahLst/>
            <a:cxnLst>
              <a:cxn ang="0">
                <a:pos x="23" y="6"/>
              </a:cxn>
              <a:cxn ang="0">
                <a:pos x="24" y="4"/>
              </a:cxn>
              <a:cxn ang="0">
                <a:pos x="24" y="4"/>
              </a:cxn>
              <a:cxn ang="0">
                <a:pos x="23" y="2"/>
              </a:cxn>
              <a:cxn ang="0">
                <a:pos x="23" y="1"/>
              </a:cxn>
              <a:cxn ang="0">
                <a:pos x="22" y="1"/>
              </a:cxn>
              <a:cxn ang="0">
                <a:pos x="18" y="0"/>
              </a:cxn>
              <a:cxn ang="0">
                <a:pos x="17" y="1"/>
              </a:cxn>
              <a:cxn ang="0">
                <a:pos x="14" y="1"/>
              </a:cxn>
              <a:cxn ang="0">
                <a:pos x="13" y="2"/>
              </a:cxn>
              <a:cxn ang="0">
                <a:pos x="11" y="3"/>
              </a:cxn>
              <a:cxn ang="0">
                <a:pos x="12" y="5"/>
              </a:cxn>
              <a:cxn ang="0">
                <a:pos x="11" y="6"/>
              </a:cxn>
              <a:cxn ang="0">
                <a:pos x="10" y="6"/>
              </a:cxn>
              <a:cxn ang="0">
                <a:pos x="6" y="7"/>
              </a:cxn>
              <a:cxn ang="0">
                <a:pos x="4" y="7"/>
              </a:cxn>
              <a:cxn ang="0">
                <a:pos x="2" y="7"/>
              </a:cxn>
              <a:cxn ang="0">
                <a:pos x="1" y="7"/>
              </a:cxn>
              <a:cxn ang="0">
                <a:pos x="0" y="7"/>
              </a:cxn>
              <a:cxn ang="0">
                <a:pos x="1" y="8"/>
              </a:cxn>
              <a:cxn ang="0">
                <a:pos x="3" y="10"/>
              </a:cxn>
              <a:cxn ang="0">
                <a:pos x="4" y="11"/>
              </a:cxn>
              <a:cxn ang="0">
                <a:pos x="5" y="10"/>
              </a:cxn>
              <a:cxn ang="0">
                <a:pos x="9" y="10"/>
              </a:cxn>
              <a:cxn ang="0">
                <a:pos x="13" y="11"/>
              </a:cxn>
              <a:cxn ang="0">
                <a:pos x="14" y="11"/>
              </a:cxn>
              <a:cxn ang="0">
                <a:pos x="18" y="11"/>
              </a:cxn>
              <a:cxn ang="0">
                <a:pos x="21" y="9"/>
              </a:cxn>
              <a:cxn ang="0">
                <a:pos x="22" y="9"/>
              </a:cxn>
              <a:cxn ang="0">
                <a:pos x="23" y="6"/>
              </a:cxn>
            </a:cxnLst>
            <a:rect l="0" t="0" r="r" b="b"/>
            <a:pathLst>
              <a:path w="24" h="11">
                <a:moveTo>
                  <a:pt x="23" y="6"/>
                </a:moveTo>
                <a:cubicBezTo>
                  <a:pt x="24" y="4"/>
                  <a:pt x="24" y="4"/>
                  <a:pt x="24" y="4"/>
                </a:cubicBezTo>
                <a:cubicBezTo>
                  <a:pt x="24" y="4"/>
                  <a:pt x="24" y="4"/>
                  <a:pt x="24" y="4"/>
                </a:cubicBezTo>
                <a:cubicBezTo>
                  <a:pt x="23" y="2"/>
                  <a:pt x="23" y="2"/>
                  <a:pt x="23" y="2"/>
                </a:cubicBezTo>
                <a:cubicBezTo>
                  <a:pt x="23" y="1"/>
                  <a:pt x="23" y="1"/>
                  <a:pt x="23" y="1"/>
                </a:cubicBezTo>
                <a:cubicBezTo>
                  <a:pt x="22" y="1"/>
                  <a:pt x="22" y="1"/>
                  <a:pt x="22" y="1"/>
                </a:cubicBezTo>
                <a:cubicBezTo>
                  <a:pt x="18" y="0"/>
                  <a:pt x="18" y="0"/>
                  <a:pt x="18" y="0"/>
                </a:cubicBezTo>
                <a:cubicBezTo>
                  <a:pt x="17" y="1"/>
                  <a:pt x="17" y="1"/>
                  <a:pt x="17" y="1"/>
                </a:cubicBezTo>
                <a:cubicBezTo>
                  <a:pt x="14" y="1"/>
                  <a:pt x="14" y="1"/>
                  <a:pt x="14" y="1"/>
                </a:cubicBezTo>
                <a:cubicBezTo>
                  <a:pt x="13" y="2"/>
                  <a:pt x="13" y="2"/>
                  <a:pt x="13" y="2"/>
                </a:cubicBezTo>
                <a:cubicBezTo>
                  <a:pt x="11" y="3"/>
                  <a:pt x="11" y="3"/>
                  <a:pt x="11" y="3"/>
                </a:cubicBezTo>
                <a:cubicBezTo>
                  <a:pt x="12" y="5"/>
                  <a:pt x="12" y="5"/>
                  <a:pt x="12" y="5"/>
                </a:cubicBezTo>
                <a:cubicBezTo>
                  <a:pt x="12" y="5"/>
                  <a:pt x="12" y="6"/>
                  <a:pt x="11" y="6"/>
                </a:cubicBezTo>
                <a:cubicBezTo>
                  <a:pt x="11" y="6"/>
                  <a:pt x="10" y="6"/>
                  <a:pt x="10" y="6"/>
                </a:cubicBezTo>
                <a:cubicBezTo>
                  <a:pt x="6" y="7"/>
                  <a:pt x="6" y="7"/>
                  <a:pt x="6" y="7"/>
                </a:cubicBezTo>
                <a:cubicBezTo>
                  <a:pt x="4" y="7"/>
                  <a:pt x="4" y="7"/>
                  <a:pt x="4" y="7"/>
                </a:cubicBezTo>
                <a:cubicBezTo>
                  <a:pt x="4" y="7"/>
                  <a:pt x="2" y="8"/>
                  <a:pt x="2" y="7"/>
                </a:cubicBezTo>
                <a:cubicBezTo>
                  <a:pt x="2" y="7"/>
                  <a:pt x="1" y="7"/>
                  <a:pt x="1" y="7"/>
                </a:cubicBezTo>
                <a:cubicBezTo>
                  <a:pt x="0" y="7"/>
                  <a:pt x="0" y="7"/>
                  <a:pt x="0" y="7"/>
                </a:cubicBezTo>
                <a:cubicBezTo>
                  <a:pt x="1" y="8"/>
                  <a:pt x="1" y="8"/>
                  <a:pt x="1" y="8"/>
                </a:cubicBezTo>
                <a:cubicBezTo>
                  <a:pt x="3" y="10"/>
                  <a:pt x="3" y="10"/>
                  <a:pt x="3" y="10"/>
                </a:cubicBezTo>
                <a:cubicBezTo>
                  <a:pt x="4" y="11"/>
                  <a:pt x="4" y="11"/>
                  <a:pt x="4" y="11"/>
                </a:cubicBezTo>
                <a:cubicBezTo>
                  <a:pt x="5" y="10"/>
                  <a:pt x="5" y="10"/>
                  <a:pt x="5" y="10"/>
                </a:cubicBezTo>
                <a:cubicBezTo>
                  <a:pt x="9" y="10"/>
                  <a:pt x="9" y="10"/>
                  <a:pt x="9" y="10"/>
                </a:cubicBezTo>
                <a:cubicBezTo>
                  <a:pt x="13" y="11"/>
                  <a:pt x="13" y="11"/>
                  <a:pt x="13" y="11"/>
                </a:cubicBezTo>
                <a:cubicBezTo>
                  <a:pt x="14" y="11"/>
                  <a:pt x="14" y="11"/>
                  <a:pt x="14" y="11"/>
                </a:cubicBezTo>
                <a:cubicBezTo>
                  <a:pt x="18" y="11"/>
                  <a:pt x="18" y="11"/>
                  <a:pt x="18" y="11"/>
                </a:cubicBezTo>
                <a:cubicBezTo>
                  <a:pt x="21" y="9"/>
                  <a:pt x="21" y="9"/>
                  <a:pt x="21" y="9"/>
                </a:cubicBezTo>
                <a:cubicBezTo>
                  <a:pt x="22" y="9"/>
                  <a:pt x="22" y="9"/>
                  <a:pt x="22" y="9"/>
                </a:cubicBezTo>
                <a:lnTo>
                  <a:pt x="23" y="6"/>
                </a:lnTo>
                <a:close/>
              </a:path>
            </a:pathLst>
          </a:custGeom>
          <a:solidFill>
            <a:schemeClr val="folHlink"/>
          </a:solidFill>
          <a:ln w="9525">
            <a:solidFill>
              <a:schemeClr val="bg1"/>
            </a:solidFill>
            <a:round/>
            <a:headEnd/>
            <a:tailEnd/>
          </a:ln>
        </p:spPr>
        <p:txBody>
          <a:bodyPr/>
          <a:lstStyle/>
          <a:p>
            <a:endParaRPr lang="el-GR" dirty="0"/>
          </a:p>
        </p:txBody>
      </p:sp>
      <p:sp>
        <p:nvSpPr>
          <p:cNvPr id="16742" name="Freeform 1382"/>
          <p:cNvSpPr>
            <a:spLocks/>
          </p:cNvSpPr>
          <p:nvPr/>
        </p:nvSpPr>
        <p:spPr bwMode="auto">
          <a:xfrm>
            <a:off x="4367214" y="3078164"/>
            <a:ext cx="314325" cy="317500"/>
          </a:xfrm>
          <a:custGeom>
            <a:avLst/>
            <a:gdLst/>
            <a:ahLst/>
            <a:cxnLst>
              <a:cxn ang="0">
                <a:pos x="36" y="29"/>
              </a:cxn>
              <a:cxn ang="0">
                <a:pos x="37" y="27"/>
              </a:cxn>
              <a:cxn ang="0">
                <a:pos x="37" y="25"/>
              </a:cxn>
              <a:cxn ang="0">
                <a:pos x="37" y="25"/>
              </a:cxn>
              <a:cxn ang="0">
                <a:pos x="36" y="23"/>
              </a:cxn>
              <a:cxn ang="0">
                <a:pos x="34" y="23"/>
              </a:cxn>
              <a:cxn ang="0">
                <a:pos x="34" y="21"/>
              </a:cxn>
              <a:cxn ang="0">
                <a:pos x="37" y="18"/>
              </a:cxn>
              <a:cxn ang="0">
                <a:pos x="38" y="17"/>
              </a:cxn>
              <a:cxn ang="0">
                <a:pos x="38" y="17"/>
              </a:cxn>
              <a:cxn ang="0">
                <a:pos x="38" y="13"/>
              </a:cxn>
              <a:cxn ang="0">
                <a:pos x="40" y="11"/>
              </a:cxn>
              <a:cxn ang="0">
                <a:pos x="37" y="10"/>
              </a:cxn>
              <a:cxn ang="0">
                <a:pos x="35" y="9"/>
              </a:cxn>
              <a:cxn ang="0">
                <a:pos x="32" y="8"/>
              </a:cxn>
              <a:cxn ang="0">
                <a:pos x="31" y="7"/>
              </a:cxn>
              <a:cxn ang="0">
                <a:pos x="29" y="6"/>
              </a:cxn>
              <a:cxn ang="0">
                <a:pos x="27" y="5"/>
              </a:cxn>
              <a:cxn ang="0">
                <a:pos x="26" y="3"/>
              </a:cxn>
              <a:cxn ang="0">
                <a:pos x="24" y="2"/>
              </a:cxn>
              <a:cxn ang="0">
                <a:pos x="23" y="0"/>
              </a:cxn>
              <a:cxn ang="0">
                <a:pos x="21" y="1"/>
              </a:cxn>
              <a:cxn ang="0">
                <a:pos x="19" y="5"/>
              </a:cxn>
              <a:cxn ang="0">
                <a:pos x="18" y="6"/>
              </a:cxn>
              <a:cxn ang="0">
                <a:pos x="16" y="9"/>
              </a:cxn>
              <a:cxn ang="0">
                <a:pos x="12" y="9"/>
              </a:cxn>
              <a:cxn ang="0">
                <a:pos x="11" y="8"/>
              </a:cxn>
              <a:cxn ang="0">
                <a:pos x="9" y="8"/>
              </a:cxn>
              <a:cxn ang="0">
                <a:pos x="9" y="10"/>
              </a:cxn>
              <a:cxn ang="0">
                <a:pos x="10" y="12"/>
              </a:cxn>
              <a:cxn ang="0">
                <a:pos x="7" y="12"/>
              </a:cxn>
              <a:cxn ang="0">
                <a:pos x="6" y="12"/>
              </a:cxn>
              <a:cxn ang="0">
                <a:pos x="3" y="12"/>
              </a:cxn>
              <a:cxn ang="0">
                <a:pos x="0" y="13"/>
              </a:cxn>
              <a:cxn ang="0">
                <a:pos x="0" y="14"/>
              </a:cxn>
              <a:cxn ang="0">
                <a:pos x="0" y="16"/>
              </a:cxn>
              <a:cxn ang="0">
                <a:pos x="4" y="18"/>
              </a:cxn>
              <a:cxn ang="0">
                <a:pos x="7" y="18"/>
              </a:cxn>
              <a:cxn ang="0">
                <a:pos x="8" y="19"/>
              </a:cxn>
              <a:cxn ang="0">
                <a:pos x="8" y="20"/>
              </a:cxn>
              <a:cxn ang="0">
                <a:pos x="9" y="22"/>
              </a:cxn>
              <a:cxn ang="0">
                <a:pos x="10" y="25"/>
              </a:cxn>
              <a:cxn ang="0">
                <a:pos x="11" y="26"/>
              </a:cxn>
              <a:cxn ang="0">
                <a:pos x="11" y="29"/>
              </a:cxn>
              <a:cxn ang="0">
                <a:pos x="10" y="37"/>
              </a:cxn>
              <a:cxn ang="0">
                <a:pos x="10" y="37"/>
              </a:cxn>
              <a:cxn ang="0">
                <a:pos x="11" y="39"/>
              </a:cxn>
              <a:cxn ang="0">
                <a:pos x="12" y="39"/>
              </a:cxn>
              <a:cxn ang="0">
                <a:pos x="14" y="39"/>
              </a:cxn>
              <a:cxn ang="0">
                <a:pos x="17" y="40"/>
              </a:cxn>
              <a:cxn ang="0">
                <a:pos x="19" y="40"/>
              </a:cxn>
              <a:cxn ang="0">
                <a:pos x="22" y="41"/>
              </a:cxn>
              <a:cxn ang="0">
                <a:pos x="24" y="41"/>
              </a:cxn>
              <a:cxn ang="0">
                <a:pos x="25" y="38"/>
              </a:cxn>
              <a:cxn ang="0">
                <a:pos x="28" y="37"/>
              </a:cxn>
              <a:cxn ang="0">
                <a:pos x="32" y="38"/>
              </a:cxn>
              <a:cxn ang="0">
                <a:pos x="38" y="34"/>
              </a:cxn>
              <a:cxn ang="0">
                <a:pos x="39" y="34"/>
              </a:cxn>
              <a:cxn ang="0">
                <a:pos x="37" y="32"/>
              </a:cxn>
              <a:cxn ang="0">
                <a:pos x="36" y="29"/>
              </a:cxn>
            </a:cxnLst>
            <a:rect l="0" t="0" r="r" b="b"/>
            <a:pathLst>
              <a:path w="40" h="41">
                <a:moveTo>
                  <a:pt x="36" y="29"/>
                </a:moveTo>
                <a:cubicBezTo>
                  <a:pt x="37" y="27"/>
                  <a:pt x="37" y="27"/>
                  <a:pt x="37" y="27"/>
                </a:cubicBezTo>
                <a:cubicBezTo>
                  <a:pt x="37" y="25"/>
                  <a:pt x="37" y="25"/>
                  <a:pt x="37" y="25"/>
                </a:cubicBezTo>
                <a:cubicBezTo>
                  <a:pt x="37" y="25"/>
                  <a:pt x="37" y="25"/>
                  <a:pt x="37" y="25"/>
                </a:cubicBezTo>
                <a:cubicBezTo>
                  <a:pt x="36" y="23"/>
                  <a:pt x="36" y="23"/>
                  <a:pt x="36" y="23"/>
                </a:cubicBezTo>
                <a:cubicBezTo>
                  <a:pt x="34" y="23"/>
                  <a:pt x="34" y="23"/>
                  <a:pt x="34" y="23"/>
                </a:cubicBezTo>
                <a:cubicBezTo>
                  <a:pt x="34" y="21"/>
                  <a:pt x="34" y="21"/>
                  <a:pt x="34" y="21"/>
                </a:cubicBezTo>
                <a:cubicBezTo>
                  <a:pt x="37" y="18"/>
                  <a:pt x="37" y="18"/>
                  <a:pt x="37" y="18"/>
                </a:cubicBezTo>
                <a:cubicBezTo>
                  <a:pt x="38" y="17"/>
                  <a:pt x="38" y="17"/>
                  <a:pt x="38" y="17"/>
                </a:cubicBezTo>
                <a:cubicBezTo>
                  <a:pt x="38" y="17"/>
                  <a:pt x="38" y="17"/>
                  <a:pt x="38" y="17"/>
                </a:cubicBezTo>
                <a:cubicBezTo>
                  <a:pt x="38" y="13"/>
                  <a:pt x="38" y="13"/>
                  <a:pt x="38" y="13"/>
                </a:cubicBezTo>
                <a:cubicBezTo>
                  <a:pt x="40" y="11"/>
                  <a:pt x="40" y="11"/>
                  <a:pt x="40" y="11"/>
                </a:cubicBezTo>
                <a:cubicBezTo>
                  <a:pt x="37" y="10"/>
                  <a:pt x="37" y="10"/>
                  <a:pt x="37" y="10"/>
                </a:cubicBezTo>
                <a:cubicBezTo>
                  <a:pt x="35" y="9"/>
                  <a:pt x="35" y="9"/>
                  <a:pt x="35" y="9"/>
                </a:cubicBezTo>
                <a:cubicBezTo>
                  <a:pt x="32" y="8"/>
                  <a:pt x="32" y="8"/>
                  <a:pt x="32" y="8"/>
                </a:cubicBezTo>
                <a:cubicBezTo>
                  <a:pt x="31" y="7"/>
                  <a:pt x="31" y="7"/>
                  <a:pt x="31" y="7"/>
                </a:cubicBezTo>
                <a:cubicBezTo>
                  <a:pt x="29" y="6"/>
                  <a:pt x="29" y="6"/>
                  <a:pt x="29" y="6"/>
                </a:cubicBezTo>
                <a:cubicBezTo>
                  <a:pt x="27" y="5"/>
                  <a:pt x="27" y="5"/>
                  <a:pt x="27" y="5"/>
                </a:cubicBezTo>
                <a:cubicBezTo>
                  <a:pt x="26" y="3"/>
                  <a:pt x="26" y="3"/>
                  <a:pt x="26" y="3"/>
                </a:cubicBezTo>
                <a:cubicBezTo>
                  <a:pt x="24" y="2"/>
                  <a:pt x="24" y="2"/>
                  <a:pt x="24" y="2"/>
                </a:cubicBezTo>
                <a:cubicBezTo>
                  <a:pt x="23" y="0"/>
                  <a:pt x="23" y="0"/>
                  <a:pt x="23" y="0"/>
                </a:cubicBezTo>
                <a:cubicBezTo>
                  <a:pt x="21" y="1"/>
                  <a:pt x="21" y="1"/>
                  <a:pt x="21" y="1"/>
                </a:cubicBezTo>
                <a:cubicBezTo>
                  <a:pt x="19" y="5"/>
                  <a:pt x="19" y="5"/>
                  <a:pt x="19" y="5"/>
                </a:cubicBezTo>
                <a:cubicBezTo>
                  <a:pt x="18" y="6"/>
                  <a:pt x="18" y="6"/>
                  <a:pt x="18" y="6"/>
                </a:cubicBezTo>
                <a:cubicBezTo>
                  <a:pt x="16" y="9"/>
                  <a:pt x="16" y="9"/>
                  <a:pt x="16" y="9"/>
                </a:cubicBezTo>
                <a:cubicBezTo>
                  <a:pt x="12" y="9"/>
                  <a:pt x="12" y="9"/>
                  <a:pt x="12" y="9"/>
                </a:cubicBezTo>
                <a:cubicBezTo>
                  <a:pt x="11" y="8"/>
                  <a:pt x="11" y="8"/>
                  <a:pt x="11" y="8"/>
                </a:cubicBezTo>
                <a:cubicBezTo>
                  <a:pt x="9" y="8"/>
                  <a:pt x="9" y="8"/>
                  <a:pt x="9" y="8"/>
                </a:cubicBezTo>
                <a:cubicBezTo>
                  <a:pt x="9" y="10"/>
                  <a:pt x="9" y="10"/>
                  <a:pt x="9" y="10"/>
                </a:cubicBezTo>
                <a:cubicBezTo>
                  <a:pt x="10" y="12"/>
                  <a:pt x="10" y="12"/>
                  <a:pt x="10" y="12"/>
                </a:cubicBezTo>
                <a:cubicBezTo>
                  <a:pt x="7" y="12"/>
                  <a:pt x="7" y="12"/>
                  <a:pt x="7" y="12"/>
                </a:cubicBezTo>
                <a:cubicBezTo>
                  <a:pt x="6" y="12"/>
                  <a:pt x="6" y="12"/>
                  <a:pt x="6" y="12"/>
                </a:cubicBezTo>
                <a:cubicBezTo>
                  <a:pt x="3" y="12"/>
                  <a:pt x="3" y="12"/>
                  <a:pt x="3" y="12"/>
                </a:cubicBezTo>
                <a:cubicBezTo>
                  <a:pt x="0" y="13"/>
                  <a:pt x="0" y="13"/>
                  <a:pt x="0" y="13"/>
                </a:cubicBezTo>
                <a:cubicBezTo>
                  <a:pt x="0" y="14"/>
                  <a:pt x="0" y="14"/>
                  <a:pt x="0" y="14"/>
                </a:cubicBezTo>
                <a:cubicBezTo>
                  <a:pt x="0" y="16"/>
                  <a:pt x="0" y="16"/>
                  <a:pt x="0" y="16"/>
                </a:cubicBezTo>
                <a:cubicBezTo>
                  <a:pt x="4" y="18"/>
                  <a:pt x="4" y="18"/>
                  <a:pt x="4" y="18"/>
                </a:cubicBezTo>
                <a:cubicBezTo>
                  <a:pt x="7" y="18"/>
                  <a:pt x="7" y="18"/>
                  <a:pt x="7" y="18"/>
                </a:cubicBezTo>
                <a:cubicBezTo>
                  <a:pt x="8" y="19"/>
                  <a:pt x="8" y="19"/>
                  <a:pt x="8" y="19"/>
                </a:cubicBezTo>
                <a:cubicBezTo>
                  <a:pt x="8" y="20"/>
                  <a:pt x="8" y="20"/>
                  <a:pt x="8" y="20"/>
                </a:cubicBezTo>
                <a:cubicBezTo>
                  <a:pt x="9" y="22"/>
                  <a:pt x="9" y="22"/>
                  <a:pt x="9" y="22"/>
                </a:cubicBezTo>
                <a:cubicBezTo>
                  <a:pt x="10" y="25"/>
                  <a:pt x="10" y="25"/>
                  <a:pt x="10" y="25"/>
                </a:cubicBezTo>
                <a:cubicBezTo>
                  <a:pt x="11" y="26"/>
                  <a:pt x="11" y="26"/>
                  <a:pt x="11" y="26"/>
                </a:cubicBezTo>
                <a:cubicBezTo>
                  <a:pt x="11" y="29"/>
                  <a:pt x="11" y="29"/>
                  <a:pt x="11" y="29"/>
                </a:cubicBezTo>
                <a:cubicBezTo>
                  <a:pt x="10" y="37"/>
                  <a:pt x="10" y="37"/>
                  <a:pt x="10" y="37"/>
                </a:cubicBezTo>
                <a:cubicBezTo>
                  <a:pt x="10" y="37"/>
                  <a:pt x="10" y="37"/>
                  <a:pt x="10" y="37"/>
                </a:cubicBezTo>
                <a:cubicBezTo>
                  <a:pt x="11" y="39"/>
                  <a:pt x="11" y="39"/>
                  <a:pt x="11" y="39"/>
                </a:cubicBezTo>
                <a:cubicBezTo>
                  <a:pt x="12" y="39"/>
                  <a:pt x="12" y="39"/>
                  <a:pt x="12" y="39"/>
                </a:cubicBezTo>
                <a:cubicBezTo>
                  <a:pt x="14" y="39"/>
                  <a:pt x="14" y="39"/>
                  <a:pt x="14" y="39"/>
                </a:cubicBezTo>
                <a:cubicBezTo>
                  <a:pt x="14" y="39"/>
                  <a:pt x="17" y="40"/>
                  <a:pt x="17" y="40"/>
                </a:cubicBezTo>
                <a:cubicBezTo>
                  <a:pt x="18" y="40"/>
                  <a:pt x="19" y="40"/>
                  <a:pt x="19" y="40"/>
                </a:cubicBezTo>
                <a:cubicBezTo>
                  <a:pt x="22" y="41"/>
                  <a:pt x="22" y="41"/>
                  <a:pt x="22" y="41"/>
                </a:cubicBezTo>
                <a:cubicBezTo>
                  <a:pt x="24" y="41"/>
                  <a:pt x="24" y="41"/>
                  <a:pt x="24" y="41"/>
                </a:cubicBezTo>
                <a:cubicBezTo>
                  <a:pt x="25" y="38"/>
                  <a:pt x="25" y="38"/>
                  <a:pt x="25" y="38"/>
                </a:cubicBezTo>
                <a:cubicBezTo>
                  <a:pt x="28" y="37"/>
                  <a:pt x="28" y="37"/>
                  <a:pt x="28" y="37"/>
                </a:cubicBezTo>
                <a:cubicBezTo>
                  <a:pt x="32" y="38"/>
                  <a:pt x="32" y="38"/>
                  <a:pt x="32" y="38"/>
                </a:cubicBezTo>
                <a:cubicBezTo>
                  <a:pt x="38" y="34"/>
                  <a:pt x="38" y="34"/>
                  <a:pt x="38" y="34"/>
                </a:cubicBezTo>
                <a:cubicBezTo>
                  <a:pt x="39" y="34"/>
                  <a:pt x="39" y="34"/>
                  <a:pt x="39" y="34"/>
                </a:cubicBezTo>
                <a:cubicBezTo>
                  <a:pt x="37" y="32"/>
                  <a:pt x="37" y="32"/>
                  <a:pt x="37" y="32"/>
                </a:cubicBezTo>
                <a:lnTo>
                  <a:pt x="36" y="29"/>
                </a:lnTo>
                <a:close/>
              </a:path>
            </a:pathLst>
          </a:custGeom>
          <a:solidFill>
            <a:schemeClr val="tx1"/>
          </a:solidFill>
          <a:ln w="9525">
            <a:solidFill>
              <a:schemeClr val="bg1"/>
            </a:solidFill>
            <a:round/>
            <a:headEnd/>
            <a:tailEnd/>
          </a:ln>
        </p:spPr>
        <p:txBody>
          <a:bodyPr/>
          <a:lstStyle/>
          <a:p>
            <a:endParaRPr lang="el-GR" dirty="0"/>
          </a:p>
        </p:txBody>
      </p:sp>
      <p:sp>
        <p:nvSpPr>
          <p:cNvPr id="16743" name="Freeform 1383"/>
          <p:cNvSpPr>
            <a:spLocks/>
          </p:cNvSpPr>
          <p:nvPr/>
        </p:nvSpPr>
        <p:spPr bwMode="auto">
          <a:xfrm>
            <a:off x="4649788" y="3240089"/>
            <a:ext cx="290512" cy="293687"/>
          </a:xfrm>
          <a:custGeom>
            <a:avLst/>
            <a:gdLst/>
            <a:ahLst/>
            <a:cxnLst>
              <a:cxn ang="0">
                <a:pos x="87" y="4"/>
              </a:cxn>
              <a:cxn ang="0">
                <a:pos x="71" y="0"/>
              </a:cxn>
              <a:cxn ang="0">
                <a:pos x="54" y="0"/>
              </a:cxn>
              <a:cxn ang="0">
                <a:pos x="50" y="4"/>
              </a:cxn>
              <a:cxn ang="0">
                <a:pos x="46" y="4"/>
              </a:cxn>
              <a:cxn ang="0">
                <a:pos x="37" y="8"/>
              </a:cxn>
              <a:cxn ang="0">
                <a:pos x="25" y="12"/>
              </a:cxn>
              <a:cxn ang="0">
                <a:pos x="21" y="8"/>
              </a:cxn>
              <a:cxn ang="0">
                <a:pos x="8" y="16"/>
              </a:cxn>
              <a:cxn ang="0">
                <a:pos x="4" y="16"/>
              </a:cxn>
              <a:cxn ang="0">
                <a:pos x="4" y="25"/>
              </a:cxn>
              <a:cxn ang="0">
                <a:pos x="0" y="33"/>
              </a:cxn>
              <a:cxn ang="0">
                <a:pos x="4" y="45"/>
              </a:cxn>
              <a:cxn ang="0">
                <a:pos x="12" y="54"/>
              </a:cxn>
              <a:cxn ang="0">
                <a:pos x="21" y="45"/>
              </a:cxn>
              <a:cxn ang="0">
                <a:pos x="42" y="54"/>
              </a:cxn>
              <a:cxn ang="0">
                <a:pos x="54" y="78"/>
              </a:cxn>
              <a:cxn ang="0">
                <a:pos x="67" y="95"/>
              </a:cxn>
              <a:cxn ang="0">
                <a:pos x="96" y="112"/>
              </a:cxn>
              <a:cxn ang="0">
                <a:pos x="114" y="126"/>
              </a:cxn>
              <a:cxn ang="0">
                <a:pos x="106" y="154"/>
              </a:cxn>
              <a:cxn ang="0">
                <a:pos x="133" y="133"/>
              </a:cxn>
              <a:cxn ang="0">
                <a:pos x="133" y="120"/>
              </a:cxn>
              <a:cxn ang="0">
                <a:pos x="146" y="124"/>
              </a:cxn>
              <a:cxn ang="0">
                <a:pos x="154" y="124"/>
              </a:cxn>
              <a:cxn ang="0">
                <a:pos x="133" y="104"/>
              </a:cxn>
              <a:cxn ang="0">
                <a:pos x="117" y="91"/>
              </a:cxn>
              <a:cxn ang="0">
                <a:pos x="104" y="87"/>
              </a:cxn>
              <a:cxn ang="0">
                <a:pos x="87" y="58"/>
              </a:cxn>
              <a:cxn ang="0">
                <a:pos x="79" y="41"/>
              </a:cxn>
              <a:cxn ang="0">
                <a:pos x="83" y="25"/>
              </a:cxn>
              <a:cxn ang="0">
                <a:pos x="87" y="25"/>
              </a:cxn>
              <a:cxn ang="0">
                <a:pos x="87" y="16"/>
              </a:cxn>
              <a:cxn ang="0">
                <a:pos x="87" y="4"/>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folHlink"/>
          </a:solidFill>
          <a:ln w="9525">
            <a:solidFill>
              <a:schemeClr val="bg1"/>
            </a:solidFill>
            <a:round/>
            <a:headEnd/>
            <a:tailEnd/>
          </a:ln>
        </p:spPr>
        <p:txBody>
          <a:bodyPr/>
          <a:lstStyle/>
          <a:p>
            <a:endParaRPr lang="el-GR" dirty="0"/>
          </a:p>
        </p:txBody>
      </p:sp>
      <p:sp>
        <p:nvSpPr>
          <p:cNvPr id="16744" name="Freeform 1384"/>
          <p:cNvSpPr>
            <a:spLocks/>
          </p:cNvSpPr>
          <p:nvPr/>
        </p:nvSpPr>
        <p:spPr bwMode="auto">
          <a:xfrm>
            <a:off x="4619626" y="2921000"/>
            <a:ext cx="227013" cy="303213"/>
          </a:xfrm>
          <a:custGeom>
            <a:avLst/>
            <a:gdLst/>
            <a:ahLst/>
            <a:cxnLst>
              <a:cxn ang="0">
                <a:pos x="5" y="10"/>
              </a:cxn>
              <a:cxn ang="0">
                <a:pos x="4" y="12"/>
              </a:cxn>
              <a:cxn ang="0">
                <a:pos x="4" y="15"/>
              </a:cxn>
              <a:cxn ang="0">
                <a:pos x="2" y="17"/>
              </a:cxn>
              <a:cxn ang="0">
                <a:pos x="2" y="20"/>
              </a:cxn>
              <a:cxn ang="0">
                <a:pos x="1" y="22"/>
              </a:cxn>
              <a:cxn ang="0">
                <a:pos x="1" y="22"/>
              </a:cxn>
              <a:cxn ang="0">
                <a:pos x="2" y="24"/>
              </a:cxn>
              <a:cxn ang="0">
                <a:pos x="1" y="26"/>
              </a:cxn>
              <a:cxn ang="0">
                <a:pos x="0" y="28"/>
              </a:cxn>
              <a:cxn ang="0">
                <a:pos x="3" y="29"/>
              </a:cxn>
              <a:cxn ang="0">
                <a:pos x="5" y="30"/>
              </a:cxn>
              <a:cxn ang="0">
                <a:pos x="8" y="31"/>
              </a:cxn>
              <a:cxn ang="0">
                <a:pos x="6" y="33"/>
              </a:cxn>
              <a:cxn ang="0">
                <a:pos x="6" y="37"/>
              </a:cxn>
              <a:cxn ang="0">
                <a:pos x="7" y="38"/>
              </a:cxn>
              <a:cxn ang="0">
                <a:pos x="10" y="37"/>
              </a:cxn>
              <a:cxn ang="0">
                <a:pos x="12" y="38"/>
              </a:cxn>
              <a:cxn ang="0">
                <a:pos x="13" y="38"/>
              </a:cxn>
              <a:cxn ang="0">
                <a:pos x="14" y="38"/>
              </a:cxn>
              <a:cxn ang="0">
                <a:pos x="16" y="38"/>
              </a:cxn>
              <a:cxn ang="0">
                <a:pos x="18" y="38"/>
              </a:cxn>
              <a:cxn ang="0">
                <a:pos x="22" y="37"/>
              </a:cxn>
              <a:cxn ang="0">
                <a:pos x="23" y="37"/>
              </a:cxn>
              <a:cxn ang="0">
                <a:pos x="24" y="36"/>
              </a:cxn>
              <a:cxn ang="0">
                <a:pos x="23" y="34"/>
              </a:cxn>
              <a:cxn ang="0">
                <a:pos x="25" y="33"/>
              </a:cxn>
              <a:cxn ang="0">
                <a:pos x="26" y="32"/>
              </a:cxn>
              <a:cxn ang="0">
                <a:pos x="26" y="32"/>
              </a:cxn>
              <a:cxn ang="0">
                <a:pos x="25" y="31"/>
              </a:cxn>
              <a:cxn ang="0">
                <a:pos x="23" y="28"/>
              </a:cxn>
              <a:cxn ang="0">
                <a:pos x="21" y="26"/>
              </a:cxn>
              <a:cxn ang="0">
                <a:pos x="20" y="25"/>
              </a:cxn>
              <a:cxn ang="0">
                <a:pos x="22" y="24"/>
              </a:cxn>
              <a:cxn ang="0">
                <a:pos x="24" y="23"/>
              </a:cxn>
              <a:cxn ang="0">
                <a:pos x="26" y="22"/>
              </a:cxn>
              <a:cxn ang="0">
                <a:pos x="27" y="21"/>
              </a:cxn>
              <a:cxn ang="0">
                <a:pos x="29" y="22"/>
              </a:cxn>
              <a:cxn ang="0">
                <a:pos x="29" y="21"/>
              </a:cxn>
              <a:cxn ang="0">
                <a:pos x="29" y="18"/>
              </a:cxn>
              <a:cxn ang="0">
                <a:pos x="28" y="14"/>
              </a:cxn>
              <a:cxn ang="0">
                <a:pos x="28" y="11"/>
              </a:cxn>
              <a:cxn ang="0">
                <a:pos x="28" y="10"/>
              </a:cxn>
              <a:cxn ang="0">
                <a:pos x="27" y="7"/>
              </a:cxn>
              <a:cxn ang="0">
                <a:pos x="27" y="5"/>
              </a:cxn>
              <a:cxn ang="0">
                <a:pos x="23" y="3"/>
              </a:cxn>
              <a:cxn ang="0">
                <a:pos x="19" y="5"/>
              </a:cxn>
              <a:cxn ang="0">
                <a:pos x="17" y="4"/>
              </a:cxn>
              <a:cxn ang="0">
                <a:pos x="17" y="2"/>
              </a:cxn>
              <a:cxn ang="0">
                <a:pos x="14" y="1"/>
              </a:cxn>
              <a:cxn ang="0">
                <a:pos x="14" y="1"/>
              </a:cxn>
              <a:cxn ang="0">
                <a:pos x="12" y="0"/>
              </a:cxn>
              <a:cxn ang="0">
                <a:pos x="11" y="1"/>
              </a:cxn>
              <a:cxn ang="0">
                <a:pos x="11" y="1"/>
              </a:cxn>
              <a:cxn ang="0">
                <a:pos x="10" y="5"/>
              </a:cxn>
              <a:cxn ang="0">
                <a:pos x="9" y="7"/>
              </a:cxn>
              <a:cxn ang="0">
                <a:pos x="7" y="7"/>
              </a:cxn>
              <a:cxn ang="0">
                <a:pos x="5" y="7"/>
              </a:cxn>
              <a:cxn ang="0">
                <a:pos x="5" y="8"/>
              </a:cxn>
              <a:cxn ang="0">
                <a:pos x="5" y="10"/>
              </a:cxn>
            </a:cxnLst>
            <a:rect l="0" t="0" r="r" b="b"/>
            <a:pathLst>
              <a:path w="29" h="39">
                <a:moveTo>
                  <a:pt x="5" y="10"/>
                </a:moveTo>
                <a:cubicBezTo>
                  <a:pt x="4" y="12"/>
                  <a:pt x="4" y="12"/>
                  <a:pt x="4" y="12"/>
                </a:cubicBezTo>
                <a:cubicBezTo>
                  <a:pt x="4" y="15"/>
                  <a:pt x="4" y="15"/>
                  <a:pt x="4" y="15"/>
                </a:cubicBezTo>
                <a:cubicBezTo>
                  <a:pt x="2" y="17"/>
                  <a:pt x="2" y="17"/>
                  <a:pt x="2" y="17"/>
                </a:cubicBezTo>
                <a:cubicBezTo>
                  <a:pt x="2" y="20"/>
                  <a:pt x="2" y="20"/>
                  <a:pt x="2" y="20"/>
                </a:cubicBezTo>
                <a:cubicBezTo>
                  <a:pt x="1" y="22"/>
                  <a:pt x="1" y="22"/>
                  <a:pt x="1" y="22"/>
                </a:cubicBezTo>
                <a:cubicBezTo>
                  <a:pt x="1" y="22"/>
                  <a:pt x="1" y="22"/>
                  <a:pt x="1" y="22"/>
                </a:cubicBezTo>
                <a:cubicBezTo>
                  <a:pt x="2" y="24"/>
                  <a:pt x="2" y="24"/>
                  <a:pt x="2" y="24"/>
                </a:cubicBezTo>
                <a:cubicBezTo>
                  <a:pt x="1" y="26"/>
                  <a:pt x="1" y="26"/>
                  <a:pt x="1" y="26"/>
                </a:cubicBezTo>
                <a:cubicBezTo>
                  <a:pt x="0" y="28"/>
                  <a:pt x="0" y="28"/>
                  <a:pt x="0" y="28"/>
                </a:cubicBezTo>
                <a:cubicBezTo>
                  <a:pt x="3" y="29"/>
                  <a:pt x="3" y="29"/>
                  <a:pt x="3" y="29"/>
                </a:cubicBezTo>
                <a:cubicBezTo>
                  <a:pt x="5" y="30"/>
                  <a:pt x="5" y="30"/>
                  <a:pt x="5" y="30"/>
                </a:cubicBezTo>
                <a:cubicBezTo>
                  <a:pt x="8" y="31"/>
                  <a:pt x="8" y="31"/>
                  <a:pt x="8" y="31"/>
                </a:cubicBezTo>
                <a:cubicBezTo>
                  <a:pt x="6" y="33"/>
                  <a:pt x="6" y="33"/>
                  <a:pt x="6" y="33"/>
                </a:cubicBezTo>
                <a:cubicBezTo>
                  <a:pt x="6" y="37"/>
                  <a:pt x="6" y="37"/>
                  <a:pt x="6" y="37"/>
                </a:cubicBezTo>
                <a:cubicBezTo>
                  <a:pt x="7" y="38"/>
                  <a:pt x="7" y="38"/>
                  <a:pt x="7" y="38"/>
                </a:cubicBezTo>
                <a:cubicBezTo>
                  <a:pt x="10" y="37"/>
                  <a:pt x="10" y="37"/>
                  <a:pt x="10" y="37"/>
                </a:cubicBezTo>
                <a:cubicBezTo>
                  <a:pt x="12" y="38"/>
                  <a:pt x="12" y="38"/>
                  <a:pt x="12" y="38"/>
                </a:cubicBezTo>
                <a:cubicBezTo>
                  <a:pt x="13" y="38"/>
                  <a:pt x="13" y="38"/>
                  <a:pt x="13" y="38"/>
                </a:cubicBezTo>
                <a:cubicBezTo>
                  <a:pt x="13" y="38"/>
                  <a:pt x="14" y="38"/>
                  <a:pt x="14" y="38"/>
                </a:cubicBezTo>
                <a:cubicBezTo>
                  <a:pt x="14" y="39"/>
                  <a:pt x="16" y="38"/>
                  <a:pt x="16" y="38"/>
                </a:cubicBezTo>
                <a:cubicBezTo>
                  <a:pt x="18" y="38"/>
                  <a:pt x="18" y="38"/>
                  <a:pt x="18" y="38"/>
                </a:cubicBezTo>
                <a:cubicBezTo>
                  <a:pt x="22" y="37"/>
                  <a:pt x="22" y="37"/>
                  <a:pt x="22" y="37"/>
                </a:cubicBezTo>
                <a:cubicBezTo>
                  <a:pt x="22" y="37"/>
                  <a:pt x="23" y="37"/>
                  <a:pt x="23" y="37"/>
                </a:cubicBezTo>
                <a:cubicBezTo>
                  <a:pt x="24" y="37"/>
                  <a:pt x="24" y="36"/>
                  <a:pt x="24" y="36"/>
                </a:cubicBezTo>
                <a:cubicBezTo>
                  <a:pt x="23" y="34"/>
                  <a:pt x="23" y="34"/>
                  <a:pt x="23" y="34"/>
                </a:cubicBezTo>
                <a:cubicBezTo>
                  <a:pt x="25" y="33"/>
                  <a:pt x="25" y="33"/>
                  <a:pt x="25" y="33"/>
                </a:cubicBezTo>
                <a:cubicBezTo>
                  <a:pt x="26" y="32"/>
                  <a:pt x="26" y="32"/>
                  <a:pt x="26" y="32"/>
                </a:cubicBezTo>
                <a:cubicBezTo>
                  <a:pt x="26" y="32"/>
                  <a:pt x="26" y="32"/>
                  <a:pt x="26" y="32"/>
                </a:cubicBezTo>
                <a:cubicBezTo>
                  <a:pt x="25" y="31"/>
                  <a:pt x="25" y="31"/>
                  <a:pt x="25" y="31"/>
                </a:cubicBezTo>
                <a:cubicBezTo>
                  <a:pt x="23" y="28"/>
                  <a:pt x="23" y="28"/>
                  <a:pt x="23" y="28"/>
                </a:cubicBezTo>
                <a:cubicBezTo>
                  <a:pt x="21" y="26"/>
                  <a:pt x="21" y="26"/>
                  <a:pt x="21" y="26"/>
                </a:cubicBezTo>
                <a:cubicBezTo>
                  <a:pt x="20" y="25"/>
                  <a:pt x="20" y="25"/>
                  <a:pt x="20" y="25"/>
                </a:cubicBezTo>
                <a:cubicBezTo>
                  <a:pt x="22" y="24"/>
                  <a:pt x="22" y="24"/>
                  <a:pt x="22" y="24"/>
                </a:cubicBezTo>
                <a:cubicBezTo>
                  <a:pt x="24" y="23"/>
                  <a:pt x="24" y="23"/>
                  <a:pt x="24" y="23"/>
                </a:cubicBezTo>
                <a:cubicBezTo>
                  <a:pt x="26" y="22"/>
                  <a:pt x="26" y="22"/>
                  <a:pt x="26" y="22"/>
                </a:cubicBezTo>
                <a:cubicBezTo>
                  <a:pt x="27" y="21"/>
                  <a:pt x="27" y="21"/>
                  <a:pt x="27" y="21"/>
                </a:cubicBezTo>
                <a:cubicBezTo>
                  <a:pt x="29" y="22"/>
                  <a:pt x="29" y="22"/>
                  <a:pt x="29" y="22"/>
                </a:cubicBezTo>
                <a:cubicBezTo>
                  <a:pt x="29" y="22"/>
                  <a:pt x="29" y="21"/>
                  <a:pt x="29" y="21"/>
                </a:cubicBezTo>
                <a:cubicBezTo>
                  <a:pt x="29" y="20"/>
                  <a:pt x="29" y="18"/>
                  <a:pt x="29" y="18"/>
                </a:cubicBezTo>
                <a:cubicBezTo>
                  <a:pt x="28" y="18"/>
                  <a:pt x="28" y="14"/>
                  <a:pt x="28" y="14"/>
                </a:cubicBezTo>
                <a:cubicBezTo>
                  <a:pt x="28" y="11"/>
                  <a:pt x="28" y="11"/>
                  <a:pt x="28" y="11"/>
                </a:cubicBezTo>
                <a:cubicBezTo>
                  <a:pt x="28" y="10"/>
                  <a:pt x="28" y="10"/>
                  <a:pt x="28" y="10"/>
                </a:cubicBezTo>
                <a:cubicBezTo>
                  <a:pt x="27" y="7"/>
                  <a:pt x="27" y="7"/>
                  <a:pt x="27" y="7"/>
                </a:cubicBezTo>
                <a:cubicBezTo>
                  <a:pt x="27" y="5"/>
                  <a:pt x="27" y="5"/>
                  <a:pt x="27" y="5"/>
                </a:cubicBezTo>
                <a:cubicBezTo>
                  <a:pt x="23" y="3"/>
                  <a:pt x="23" y="3"/>
                  <a:pt x="23" y="3"/>
                </a:cubicBezTo>
                <a:cubicBezTo>
                  <a:pt x="19" y="5"/>
                  <a:pt x="19" y="5"/>
                  <a:pt x="19" y="5"/>
                </a:cubicBezTo>
                <a:cubicBezTo>
                  <a:pt x="19" y="5"/>
                  <a:pt x="18" y="5"/>
                  <a:pt x="17" y="4"/>
                </a:cubicBezTo>
                <a:cubicBezTo>
                  <a:pt x="17" y="4"/>
                  <a:pt x="17" y="2"/>
                  <a:pt x="17" y="2"/>
                </a:cubicBezTo>
                <a:cubicBezTo>
                  <a:pt x="14" y="1"/>
                  <a:pt x="14" y="1"/>
                  <a:pt x="14" y="1"/>
                </a:cubicBezTo>
                <a:cubicBezTo>
                  <a:pt x="14" y="1"/>
                  <a:pt x="14" y="1"/>
                  <a:pt x="14" y="1"/>
                </a:cubicBezTo>
                <a:cubicBezTo>
                  <a:pt x="12" y="0"/>
                  <a:pt x="12" y="0"/>
                  <a:pt x="12" y="0"/>
                </a:cubicBezTo>
                <a:cubicBezTo>
                  <a:pt x="11" y="1"/>
                  <a:pt x="11" y="1"/>
                  <a:pt x="11" y="1"/>
                </a:cubicBezTo>
                <a:cubicBezTo>
                  <a:pt x="11" y="1"/>
                  <a:pt x="11" y="1"/>
                  <a:pt x="11" y="1"/>
                </a:cubicBezTo>
                <a:cubicBezTo>
                  <a:pt x="10" y="5"/>
                  <a:pt x="10" y="5"/>
                  <a:pt x="10" y="5"/>
                </a:cubicBezTo>
                <a:cubicBezTo>
                  <a:pt x="9" y="7"/>
                  <a:pt x="9" y="7"/>
                  <a:pt x="9" y="7"/>
                </a:cubicBezTo>
                <a:cubicBezTo>
                  <a:pt x="7" y="7"/>
                  <a:pt x="7" y="7"/>
                  <a:pt x="7" y="7"/>
                </a:cubicBezTo>
                <a:cubicBezTo>
                  <a:pt x="5" y="7"/>
                  <a:pt x="5" y="7"/>
                  <a:pt x="5" y="7"/>
                </a:cubicBezTo>
                <a:cubicBezTo>
                  <a:pt x="5" y="8"/>
                  <a:pt x="5" y="8"/>
                  <a:pt x="5" y="8"/>
                </a:cubicBezTo>
                <a:lnTo>
                  <a:pt x="5" y="10"/>
                </a:lnTo>
                <a:close/>
              </a:path>
            </a:pathLst>
          </a:custGeom>
          <a:solidFill>
            <a:schemeClr val="folHlink"/>
          </a:solidFill>
          <a:ln w="9525">
            <a:solidFill>
              <a:schemeClr val="bg1"/>
            </a:solidFill>
            <a:round/>
            <a:headEnd/>
            <a:tailEnd/>
          </a:ln>
        </p:spPr>
        <p:txBody>
          <a:bodyPr/>
          <a:lstStyle/>
          <a:p>
            <a:endParaRPr lang="el-GR" dirty="0"/>
          </a:p>
        </p:txBody>
      </p:sp>
      <p:sp>
        <p:nvSpPr>
          <p:cNvPr id="16745" name="Freeform 1385"/>
          <p:cNvSpPr>
            <a:spLocks/>
          </p:cNvSpPr>
          <p:nvPr/>
        </p:nvSpPr>
        <p:spPr bwMode="auto">
          <a:xfrm>
            <a:off x="4572001" y="2974976"/>
            <a:ext cx="87313" cy="115888"/>
          </a:xfrm>
          <a:custGeom>
            <a:avLst/>
            <a:gdLst/>
            <a:ahLst/>
            <a:cxnLst>
              <a:cxn ang="0">
                <a:pos x="18" y="72"/>
              </a:cxn>
              <a:cxn ang="0">
                <a:pos x="30" y="78"/>
              </a:cxn>
              <a:cxn ang="0">
                <a:pos x="36" y="84"/>
              </a:cxn>
              <a:cxn ang="0">
                <a:pos x="42" y="90"/>
              </a:cxn>
              <a:cxn ang="0">
                <a:pos x="48" y="78"/>
              </a:cxn>
              <a:cxn ang="0">
                <a:pos x="48" y="60"/>
              </a:cxn>
              <a:cxn ang="0">
                <a:pos x="60" y="48"/>
              </a:cxn>
              <a:cxn ang="0">
                <a:pos x="60" y="30"/>
              </a:cxn>
              <a:cxn ang="0">
                <a:pos x="66" y="18"/>
              </a:cxn>
              <a:cxn ang="0">
                <a:pos x="66" y="6"/>
              </a:cxn>
              <a:cxn ang="0">
                <a:pos x="66" y="0"/>
              </a:cxn>
              <a:cxn ang="0">
                <a:pos x="54" y="6"/>
              </a:cxn>
              <a:cxn ang="0">
                <a:pos x="36" y="12"/>
              </a:cxn>
              <a:cxn ang="0">
                <a:pos x="36" y="30"/>
              </a:cxn>
              <a:cxn ang="0">
                <a:pos x="24" y="18"/>
              </a:cxn>
              <a:cxn ang="0">
                <a:pos x="12" y="54"/>
              </a:cxn>
              <a:cxn ang="0">
                <a:pos x="0" y="66"/>
              </a:cxn>
              <a:cxn ang="0">
                <a:pos x="6" y="72"/>
              </a:cxn>
              <a:cxn ang="0">
                <a:pos x="18" y="72"/>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folHlink"/>
          </a:solidFill>
          <a:ln w="9525">
            <a:solidFill>
              <a:schemeClr val="bg1"/>
            </a:solidFill>
            <a:round/>
            <a:headEnd/>
            <a:tailEnd/>
          </a:ln>
        </p:spPr>
        <p:txBody>
          <a:bodyPr/>
          <a:lstStyle/>
          <a:p>
            <a:endParaRPr lang="el-GR" dirty="0"/>
          </a:p>
        </p:txBody>
      </p:sp>
      <p:sp>
        <p:nvSpPr>
          <p:cNvPr id="16746" name="Freeform 1386"/>
          <p:cNvSpPr>
            <a:spLocks/>
          </p:cNvSpPr>
          <p:nvPr/>
        </p:nvSpPr>
        <p:spPr bwMode="auto">
          <a:xfrm>
            <a:off x="4979988" y="3421063"/>
            <a:ext cx="157163" cy="153987"/>
          </a:xfrm>
          <a:custGeom>
            <a:avLst/>
            <a:gdLst/>
            <a:ahLst/>
            <a:cxnLst>
              <a:cxn ang="0">
                <a:pos x="120" y="6"/>
              </a:cxn>
              <a:cxn ang="0">
                <a:pos x="120" y="0"/>
              </a:cxn>
              <a:cxn ang="0">
                <a:pos x="114" y="6"/>
              </a:cxn>
              <a:cxn ang="0">
                <a:pos x="96" y="6"/>
              </a:cxn>
              <a:cxn ang="0">
                <a:pos x="60" y="6"/>
              </a:cxn>
              <a:cxn ang="0">
                <a:pos x="60" y="6"/>
              </a:cxn>
              <a:cxn ang="0">
                <a:pos x="42" y="12"/>
              </a:cxn>
              <a:cxn ang="0">
                <a:pos x="18" y="18"/>
              </a:cxn>
              <a:cxn ang="0">
                <a:pos x="18" y="24"/>
              </a:cxn>
              <a:cxn ang="0">
                <a:pos x="12" y="36"/>
              </a:cxn>
              <a:cxn ang="0">
                <a:pos x="0" y="48"/>
              </a:cxn>
              <a:cxn ang="0">
                <a:pos x="12" y="66"/>
              </a:cxn>
              <a:cxn ang="0">
                <a:pos x="36" y="72"/>
              </a:cxn>
              <a:cxn ang="0">
                <a:pos x="24" y="84"/>
              </a:cxn>
              <a:cxn ang="0">
                <a:pos x="24" y="108"/>
              </a:cxn>
              <a:cxn ang="0">
                <a:pos x="48" y="120"/>
              </a:cxn>
              <a:cxn ang="0">
                <a:pos x="60" y="108"/>
              </a:cxn>
              <a:cxn ang="0">
                <a:pos x="60" y="96"/>
              </a:cxn>
              <a:cxn ang="0">
                <a:pos x="84" y="84"/>
              </a:cxn>
              <a:cxn ang="0">
                <a:pos x="60" y="60"/>
              </a:cxn>
              <a:cxn ang="0">
                <a:pos x="60" y="48"/>
              </a:cxn>
              <a:cxn ang="0">
                <a:pos x="48" y="30"/>
              </a:cxn>
              <a:cxn ang="0">
                <a:pos x="84" y="24"/>
              </a:cxn>
              <a:cxn ang="0">
                <a:pos x="108" y="18"/>
              </a:cxn>
              <a:cxn ang="0">
                <a:pos x="108" y="24"/>
              </a:cxn>
              <a:cxn ang="0">
                <a:pos x="114" y="18"/>
              </a:cxn>
              <a:cxn ang="0">
                <a:pos x="120" y="6"/>
              </a:cxn>
            </a:cxnLst>
            <a:rect l="0" t="0" r="r" b="b"/>
            <a:pathLst>
              <a:path w="120" h="120">
                <a:moveTo>
                  <a:pt x="120" y="6"/>
                </a:moveTo>
                <a:lnTo>
                  <a:pt x="120" y="0"/>
                </a:lnTo>
                <a:lnTo>
                  <a:pt x="114" y="6"/>
                </a:lnTo>
                <a:lnTo>
                  <a:pt x="96" y="6"/>
                </a:lnTo>
                <a:lnTo>
                  <a:pt x="60" y="6"/>
                </a:lnTo>
                <a:lnTo>
                  <a:pt x="60" y="6"/>
                </a:lnTo>
                <a:lnTo>
                  <a:pt x="42" y="12"/>
                </a:lnTo>
                <a:lnTo>
                  <a:pt x="18" y="18"/>
                </a:lnTo>
                <a:lnTo>
                  <a:pt x="18" y="24"/>
                </a:lnTo>
                <a:lnTo>
                  <a:pt x="12" y="36"/>
                </a:lnTo>
                <a:lnTo>
                  <a:pt x="0" y="48"/>
                </a:lnTo>
                <a:lnTo>
                  <a:pt x="12" y="66"/>
                </a:lnTo>
                <a:lnTo>
                  <a:pt x="36" y="72"/>
                </a:lnTo>
                <a:lnTo>
                  <a:pt x="24" y="84"/>
                </a:lnTo>
                <a:lnTo>
                  <a:pt x="24" y="108"/>
                </a:lnTo>
                <a:lnTo>
                  <a:pt x="48" y="120"/>
                </a:lnTo>
                <a:lnTo>
                  <a:pt x="60" y="108"/>
                </a:lnTo>
                <a:lnTo>
                  <a:pt x="60" y="96"/>
                </a:lnTo>
                <a:lnTo>
                  <a:pt x="84" y="84"/>
                </a:lnTo>
                <a:lnTo>
                  <a:pt x="60" y="60"/>
                </a:lnTo>
                <a:lnTo>
                  <a:pt x="60" y="48"/>
                </a:lnTo>
                <a:lnTo>
                  <a:pt x="48" y="30"/>
                </a:lnTo>
                <a:lnTo>
                  <a:pt x="84" y="24"/>
                </a:lnTo>
                <a:lnTo>
                  <a:pt x="108" y="18"/>
                </a:lnTo>
                <a:lnTo>
                  <a:pt x="108" y="24"/>
                </a:lnTo>
                <a:lnTo>
                  <a:pt x="114" y="18"/>
                </a:lnTo>
                <a:lnTo>
                  <a:pt x="120" y="6"/>
                </a:lnTo>
                <a:close/>
              </a:path>
            </a:pathLst>
          </a:custGeom>
          <a:solidFill>
            <a:srgbClr val="63A1CF"/>
          </a:solidFill>
          <a:ln w="9525">
            <a:solidFill>
              <a:schemeClr val="bg1"/>
            </a:solidFill>
            <a:round/>
            <a:headEnd/>
            <a:tailEnd/>
          </a:ln>
        </p:spPr>
        <p:txBody>
          <a:bodyPr/>
          <a:lstStyle/>
          <a:p>
            <a:endParaRPr lang="el-GR" dirty="0"/>
          </a:p>
        </p:txBody>
      </p:sp>
      <p:sp>
        <p:nvSpPr>
          <p:cNvPr id="16747" name="Freeform 1387"/>
          <p:cNvSpPr>
            <a:spLocks/>
          </p:cNvSpPr>
          <p:nvPr/>
        </p:nvSpPr>
        <p:spPr bwMode="auto">
          <a:xfrm>
            <a:off x="4597400" y="2014539"/>
            <a:ext cx="649288" cy="766762"/>
          </a:xfrm>
          <a:custGeom>
            <a:avLst/>
            <a:gdLst/>
            <a:ahLst/>
            <a:cxnLst>
              <a:cxn ang="0">
                <a:pos x="24" y="86"/>
              </a:cxn>
              <a:cxn ang="0">
                <a:pos x="24" y="80"/>
              </a:cxn>
              <a:cxn ang="0">
                <a:pos x="24" y="75"/>
              </a:cxn>
              <a:cxn ang="0">
                <a:pos x="24" y="65"/>
              </a:cxn>
              <a:cxn ang="0">
                <a:pos x="26" y="60"/>
              </a:cxn>
              <a:cxn ang="0">
                <a:pos x="30" y="56"/>
              </a:cxn>
              <a:cxn ang="0">
                <a:pos x="31" y="50"/>
              </a:cxn>
              <a:cxn ang="0">
                <a:pos x="34" y="43"/>
              </a:cxn>
              <a:cxn ang="0">
                <a:pos x="38" y="35"/>
              </a:cxn>
              <a:cxn ang="0">
                <a:pos x="38" y="30"/>
              </a:cxn>
              <a:cxn ang="0">
                <a:pos x="42" y="28"/>
              </a:cxn>
              <a:cxn ang="0">
                <a:pos x="47" y="24"/>
              </a:cxn>
              <a:cxn ang="0">
                <a:pos x="49" y="22"/>
              </a:cxn>
              <a:cxn ang="0">
                <a:pos x="51" y="19"/>
              </a:cxn>
              <a:cxn ang="0">
                <a:pos x="53" y="17"/>
              </a:cxn>
              <a:cxn ang="0">
                <a:pos x="56" y="21"/>
              </a:cxn>
              <a:cxn ang="0">
                <a:pos x="62" y="21"/>
              </a:cxn>
              <a:cxn ang="0">
                <a:pos x="66" y="19"/>
              </a:cxn>
              <a:cxn ang="0">
                <a:pos x="70" y="12"/>
              </a:cxn>
              <a:cxn ang="0">
                <a:pos x="78" y="14"/>
              </a:cxn>
              <a:cxn ang="0">
                <a:pos x="77" y="19"/>
              </a:cxn>
              <a:cxn ang="0">
                <a:pos x="77" y="19"/>
              </a:cxn>
              <a:cxn ang="0">
                <a:pos x="81" y="15"/>
              </a:cxn>
              <a:cxn ang="0">
                <a:pos x="81" y="12"/>
              </a:cxn>
              <a:cxn ang="0">
                <a:pos x="83" y="6"/>
              </a:cxn>
              <a:cxn ang="0">
                <a:pos x="76" y="0"/>
              </a:cxn>
              <a:cxn ang="0">
                <a:pos x="69" y="2"/>
              </a:cxn>
              <a:cxn ang="0">
                <a:pos x="66" y="1"/>
              </a:cxn>
              <a:cxn ang="0">
                <a:pos x="59" y="5"/>
              </a:cxn>
              <a:cxn ang="0">
                <a:pos x="55" y="6"/>
              </a:cxn>
              <a:cxn ang="0">
                <a:pos x="50" y="8"/>
              </a:cxn>
              <a:cxn ang="0">
                <a:pos x="43" y="14"/>
              </a:cxn>
              <a:cxn ang="0">
                <a:pos x="40" y="22"/>
              </a:cxn>
              <a:cxn ang="0">
                <a:pos x="32" y="28"/>
              </a:cxn>
              <a:cxn ang="0">
                <a:pos x="28" y="38"/>
              </a:cxn>
              <a:cxn ang="0">
                <a:pos x="25" y="46"/>
              </a:cxn>
              <a:cxn ang="0">
                <a:pos x="17" y="60"/>
              </a:cxn>
              <a:cxn ang="0">
                <a:pos x="8" y="65"/>
              </a:cxn>
              <a:cxn ang="0">
                <a:pos x="4" y="71"/>
              </a:cxn>
              <a:cxn ang="0">
                <a:pos x="2" y="76"/>
              </a:cxn>
              <a:cxn ang="0">
                <a:pos x="1" y="84"/>
              </a:cxn>
              <a:cxn ang="0">
                <a:pos x="3" y="91"/>
              </a:cxn>
              <a:cxn ang="0">
                <a:pos x="7" y="98"/>
              </a:cxn>
              <a:cxn ang="0">
                <a:pos x="16" y="93"/>
              </a:cxn>
              <a:cxn ang="0">
                <a:pos x="20" y="92"/>
              </a:cxn>
              <a:cxn ang="0">
                <a:pos x="21" y="92"/>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63A1CF"/>
          </a:solidFill>
          <a:ln w="9525">
            <a:solidFill>
              <a:schemeClr val="bg1"/>
            </a:solidFill>
            <a:round/>
            <a:headEnd/>
            <a:tailEnd/>
          </a:ln>
        </p:spPr>
        <p:txBody>
          <a:bodyPr/>
          <a:lstStyle/>
          <a:p>
            <a:endParaRPr lang="el-GR" dirty="0"/>
          </a:p>
        </p:txBody>
      </p:sp>
      <p:sp>
        <p:nvSpPr>
          <p:cNvPr id="16748" name="Freeform 1388"/>
          <p:cNvSpPr>
            <a:spLocks/>
          </p:cNvSpPr>
          <p:nvPr/>
        </p:nvSpPr>
        <p:spPr bwMode="auto">
          <a:xfrm>
            <a:off x="4752976" y="2163763"/>
            <a:ext cx="320675" cy="741362"/>
          </a:xfrm>
          <a:custGeom>
            <a:avLst/>
            <a:gdLst/>
            <a:ahLst/>
            <a:cxnLst>
              <a:cxn ang="0">
                <a:pos x="41" y="21"/>
              </a:cxn>
              <a:cxn ang="0">
                <a:pos x="40" y="15"/>
              </a:cxn>
              <a:cxn ang="0">
                <a:pos x="38" y="6"/>
              </a:cxn>
              <a:cxn ang="0">
                <a:pos x="35" y="5"/>
              </a:cxn>
              <a:cxn ang="0">
                <a:pos x="31" y="0"/>
              </a:cxn>
              <a:cxn ang="0">
                <a:pos x="29" y="3"/>
              </a:cxn>
              <a:cxn ang="0">
                <a:pos x="27" y="5"/>
              </a:cxn>
              <a:cxn ang="0">
                <a:pos x="22" y="9"/>
              </a:cxn>
              <a:cxn ang="0">
                <a:pos x="18" y="11"/>
              </a:cxn>
              <a:cxn ang="0">
                <a:pos x="18" y="16"/>
              </a:cxn>
              <a:cxn ang="0">
                <a:pos x="14" y="24"/>
              </a:cxn>
              <a:cxn ang="0">
                <a:pos x="11" y="31"/>
              </a:cxn>
              <a:cxn ang="0">
                <a:pos x="10" y="37"/>
              </a:cxn>
              <a:cxn ang="0">
                <a:pos x="6" y="41"/>
              </a:cxn>
              <a:cxn ang="0">
                <a:pos x="4" y="46"/>
              </a:cxn>
              <a:cxn ang="0">
                <a:pos x="4" y="56"/>
              </a:cxn>
              <a:cxn ang="0">
                <a:pos x="4" y="61"/>
              </a:cxn>
              <a:cxn ang="0">
                <a:pos x="4" y="67"/>
              </a:cxn>
              <a:cxn ang="0">
                <a:pos x="1" y="73"/>
              </a:cxn>
              <a:cxn ang="0">
                <a:pos x="2" y="79"/>
              </a:cxn>
              <a:cxn ang="0">
                <a:pos x="5" y="88"/>
              </a:cxn>
              <a:cxn ang="0">
                <a:pos x="6" y="93"/>
              </a:cxn>
              <a:cxn ang="0">
                <a:pos x="10" y="94"/>
              </a:cxn>
              <a:cxn ang="0">
                <a:pos x="13" y="90"/>
              </a:cxn>
              <a:cxn ang="0">
                <a:pos x="18" y="86"/>
              </a:cxn>
              <a:cxn ang="0">
                <a:pos x="19" y="75"/>
              </a:cxn>
              <a:cxn ang="0">
                <a:pos x="24" y="73"/>
              </a:cxn>
              <a:cxn ang="0">
                <a:pos x="23" y="65"/>
              </a:cxn>
              <a:cxn ang="0">
                <a:pos x="21" y="56"/>
              </a:cxn>
              <a:cxn ang="0">
                <a:pos x="24" y="46"/>
              </a:cxn>
              <a:cxn ang="0">
                <a:pos x="33" y="40"/>
              </a:cxn>
              <a:cxn ang="0">
                <a:pos x="33" y="34"/>
              </a:cxn>
              <a:cxn ang="0">
                <a:pos x="38" y="27"/>
              </a:cxn>
              <a:cxn ang="0">
                <a:pos x="41" y="27"/>
              </a:cxn>
            </a:cxnLst>
            <a:rect l="0" t="0" r="r" b="b"/>
            <a:pathLst>
              <a:path w="41" h="95">
                <a:moveTo>
                  <a:pt x="41" y="22"/>
                </a:moveTo>
                <a:cubicBezTo>
                  <a:pt x="41" y="21"/>
                  <a:pt x="41" y="21"/>
                  <a:pt x="41" y="21"/>
                </a:cubicBezTo>
                <a:cubicBezTo>
                  <a:pt x="40" y="18"/>
                  <a:pt x="40" y="18"/>
                  <a:pt x="40" y="18"/>
                </a:cubicBezTo>
                <a:cubicBezTo>
                  <a:pt x="40" y="15"/>
                  <a:pt x="40" y="15"/>
                  <a:pt x="40" y="15"/>
                </a:cubicBezTo>
                <a:cubicBezTo>
                  <a:pt x="40" y="11"/>
                  <a:pt x="40" y="11"/>
                  <a:pt x="40" y="11"/>
                </a:cubicBezTo>
                <a:cubicBezTo>
                  <a:pt x="38" y="6"/>
                  <a:pt x="38" y="6"/>
                  <a:pt x="38" y="6"/>
                </a:cubicBezTo>
                <a:cubicBezTo>
                  <a:pt x="37" y="6"/>
                  <a:pt x="37" y="6"/>
                  <a:pt x="37" y="6"/>
                </a:cubicBezTo>
                <a:cubicBezTo>
                  <a:pt x="35" y="5"/>
                  <a:pt x="35" y="5"/>
                  <a:pt x="35" y="5"/>
                </a:cubicBezTo>
                <a:cubicBezTo>
                  <a:pt x="32" y="2"/>
                  <a:pt x="32" y="2"/>
                  <a:pt x="32" y="2"/>
                </a:cubicBezTo>
                <a:cubicBezTo>
                  <a:pt x="31" y="0"/>
                  <a:pt x="31" y="0"/>
                  <a:pt x="31" y="0"/>
                </a:cubicBezTo>
                <a:cubicBezTo>
                  <a:pt x="30" y="0"/>
                  <a:pt x="30" y="0"/>
                  <a:pt x="30" y="0"/>
                </a:cubicBezTo>
                <a:cubicBezTo>
                  <a:pt x="29" y="3"/>
                  <a:pt x="29" y="3"/>
                  <a:pt x="29" y="3"/>
                </a:cubicBezTo>
                <a:cubicBezTo>
                  <a:pt x="29" y="5"/>
                  <a:pt x="29" y="5"/>
                  <a:pt x="29" y="5"/>
                </a:cubicBezTo>
                <a:cubicBezTo>
                  <a:pt x="27" y="5"/>
                  <a:pt x="27" y="5"/>
                  <a:pt x="27" y="5"/>
                </a:cubicBezTo>
                <a:cubicBezTo>
                  <a:pt x="24" y="5"/>
                  <a:pt x="24" y="5"/>
                  <a:pt x="24" y="5"/>
                </a:cubicBezTo>
                <a:cubicBezTo>
                  <a:pt x="22" y="9"/>
                  <a:pt x="22" y="9"/>
                  <a:pt x="22" y="9"/>
                </a:cubicBezTo>
                <a:cubicBezTo>
                  <a:pt x="21" y="9"/>
                  <a:pt x="21" y="9"/>
                  <a:pt x="21" y="9"/>
                </a:cubicBezTo>
                <a:cubicBezTo>
                  <a:pt x="18" y="11"/>
                  <a:pt x="18" y="11"/>
                  <a:pt x="18" y="11"/>
                </a:cubicBezTo>
                <a:cubicBezTo>
                  <a:pt x="17" y="13"/>
                  <a:pt x="17" y="13"/>
                  <a:pt x="17" y="13"/>
                </a:cubicBezTo>
                <a:cubicBezTo>
                  <a:pt x="18" y="16"/>
                  <a:pt x="18" y="16"/>
                  <a:pt x="18" y="16"/>
                </a:cubicBezTo>
                <a:cubicBezTo>
                  <a:pt x="16" y="19"/>
                  <a:pt x="16" y="19"/>
                  <a:pt x="16" y="19"/>
                </a:cubicBezTo>
                <a:cubicBezTo>
                  <a:pt x="14" y="24"/>
                  <a:pt x="14" y="24"/>
                  <a:pt x="14" y="24"/>
                </a:cubicBezTo>
                <a:cubicBezTo>
                  <a:pt x="12" y="25"/>
                  <a:pt x="12" y="25"/>
                  <a:pt x="12" y="25"/>
                </a:cubicBezTo>
                <a:cubicBezTo>
                  <a:pt x="11" y="31"/>
                  <a:pt x="11" y="31"/>
                  <a:pt x="11" y="31"/>
                </a:cubicBezTo>
                <a:cubicBezTo>
                  <a:pt x="9" y="35"/>
                  <a:pt x="9" y="35"/>
                  <a:pt x="9" y="35"/>
                </a:cubicBezTo>
                <a:cubicBezTo>
                  <a:pt x="10" y="37"/>
                  <a:pt x="10" y="37"/>
                  <a:pt x="10" y="37"/>
                </a:cubicBezTo>
                <a:cubicBezTo>
                  <a:pt x="10" y="40"/>
                  <a:pt x="10" y="40"/>
                  <a:pt x="10" y="40"/>
                </a:cubicBezTo>
                <a:cubicBezTo>
                  <a:pt x="6" y="41"/>
                  <a:pt x="6" y="41"/>
                  <a:pt x="6" y="41"/>
                </a:cubicBezTo>
                <a:cubicBezTo>
                  <a:pt x="4" y="43"/>
                  <a:pt x="4" y="43"/>
                  <a:pt x="4" y="43"/>
                </a:cubicBezTo>
                <a:cubicBezTo>
                  <a:pt x="4" y="43"/>
                  <a:pt x="4" y="46"/>
                  <a:pt x="4" y="46"/>
                </a:cubicBezTo>
                <a:cubicBezTo>
                  <a:pt x="4" y="46"/>
                  <a:pt x="3" y="50"/>
                  <a:pt x="3" y="51"/>
                </a:cubicBezTo>
                <a:cubicBezTo>
                  <a:pt x="3" y="51"/>
                  <a:pt x="4" y="56"/>
                  <a:pt x="4" y="56"/>
                </a:cubicBezTo>
                <a:cubicBezTo>
                  <a:pt x="6" y="59"/>
                  <a:pt x="6" y="59"/>
                  <a:pt x="6" y="59"/>
                </a:cubicBezTo>
                <a:cubicBezTo>
                  <a:pt x="4" y="61"/>
                  <a:pt x="4" y="61"/>
                  <a:pt x="4" y="61"/>
                </a:cubicBezTo>
                <a:cubicBezTo>
                  <a:pt x="4" y="63"/>
                  <a:pt x="4" y="63"/>
                  <a:pt x="4" y="63"/>
                </a:cubicBezTo>
                <a:cubicBezTo>
                  <a:pt x="4" y="63"/>
                  <a:pt x="4" y="67"/>
                  <a:pt x="4" y="67"/>
                </a:cubicBezTo>
                <a:cubicBezTo>
                  <a:pt x="4" y="68"/>
                  <a:pt x="3" y="68"/>
                  <a:pt x="3" y="68"/>
                </a:cubicBezTo>
                <a:cubicBezTo>
                  <a:pt x="1" y="73"/>
                  <a:pt x="1" y="73"/>
                  <a:pt x="1" y="73"/>
                </a:cubicBezTo>
                <a:cubicBezTo>
                  <a:pt x="0" y="74"/>
                  <a:pt x="0" y="74"/>
                  <a:pt x="0" y="74"/>
                </a:cubicBezTo>
                <a:cubicBezTo>
                  <a:pt x="2" y="79"/>
                  <a:pt x="2" y="79"/>
                  <a:pt x="2" y="79"/>
                </a:cubicBezTo>
                <a:cubicBezTo>
                  <a:pt x="3" y="83"/>
                  <a:pt x="3" y="83"/>
                  <a:pt x="3" y="83"/>
                </a:cubicBezTo>
                <a:cubicBezTo>
                  <a:pt x="5" y="88"/>
                  <a:pt x="5" y="88"/>
                  <a:pt x="5" y="88"/>
                </a:cubicBezTo>
                <a:cubicBezTo>
                  <a:pt x="5" y="90"/>
                  <a:pt x="5" y="90"/>
                  <a:pt x="5" y="90"/>
                </a:cubicBezTo>
                <a:cubicBezTo>
                  <a:pt x="6" y="93"/>
                  <a:pt x="6" y="93"/>
                  <a:pt x="6" y="93"/>
                </a:cubicBezTo>
                <a:cubicBezTo>
                  <a:pt x="7" y="95"/>
                  <a:pt x="7" y="95"/>
                  <a:pt x="7" y="95"/>
                </a:cubicBezTo>
                <a:cubicBezTo>
                  <a:pt x="10" y="94"/>
                  <a:pt x="10" y="94"/>
                  <a:pt x="10" y="94"/>
                </a:cubicBezTo>
                <a:cubicBezTo>
                  <a:pt x="11" y="92"/>
                  <a:pt x="11" y="92"/>
                  <a:pt x="11" y="92"/>
                </a:cubicBezTo>
                <a:cubicBezTo>
                  <a:pt x="13" y="90"/>
                  <a:pt x="13" y="90"/>
                  <a:pt x="13" y="90"/>
                </a:cubicBezTo>
                <a:cubicBezTo>
                  <a:pt x="16" y="90"/>
                  <a:pt x="16" y="90"/>
                  <a:pt x="16" y="90"/>
                </a:cubicBezTo>
                <a:cubicBezTo>
                  <a:pt x="18" y="86"/>
                  <a:pt x="18" y="86"/>
                  <a:pt x="18" y="86"/>
                </a:cubicBezTo>
                <a:cubicBezTo>
                  <a:pt x="19" y="79"/>
                  <a:pt x="19" y="79"/>
                  <a:pt x="19" y="79"/>
                </a:cubicBezTo>
                <a:cubicBezTo>
                  <a:pt x="19" y="75"/>
                  <a:pt x="19" y="75"/>
                  <a:pt x="19" y="75"/>
                </a:cubicBezTo>
                <a:cubicBezTo>
                  <a:pt x="21" y="74"/>
                  <a:pt x="21" y="74"/>
                  <a:pt x="21" y="74"/>
                </a:cubicBezTo>
                <a:cubicBezTo>
                  <a:pt x="24" y="73"/>
                  <a:pt x="24" y="73"/>
                  <a:pt x="24" y="73"/>
                </a:cubicBezTo>
                <a:cubicBezTo>
                  <a:pt x="24" y="68"/>
                  <a:pt x="24" y="68"/>
                  <a:pt x="24" y="68"/>
                </a:cubicBezTo>
                <a:cubicBezTo>
                  <a:pt x="23" y="65"/>
                  <a:pt x="23" y="65"/>
                  <a:pt x="23" y="65"/>
                </a:cubicBezTo>
                <a:cubicBezTo>
                  <a:pt x="20" y="63"/>
                  <a:pt x="20" y="63"/>
                  <a:pt x="20" y="63"/>
                </a:cubicBezTo>
                <a:cubicBezTo>
                  <a:pt x="21" y="56"/>
                  <a:pt x="21" y="56"/>
                  <a:pt x="21" y="56"/>
                </a:cubicBezTo>
                <a:cubicBezTo>
                  <a:pt x="21" y="51"/>
                  <a:pt x="21" y="51"/>
                  <a:pt x="21" y="51"/>
                </a:cubicBezTo>
                <a:cubicBezTo>
                  <a:pt x="24" y="46"/>
                  <a:pt x="24" y="46"/>
                  <a:pt x="24" y="46"/>
                </a:cubicBezTo>
                <a:cubicBezTo>
                  <a:pt x="27" y="44"/>
                  <a:pt x="27" y="44"/>
                  <a:pt x="27" y="44"/>
                </a:cubicBezTo>
                <a:cubicBezTo>
                  <a:pt x="33" y="40"/>
                  <a:pt x="33" y="40"/>
                  <a:pt x="33" y="40"/>
                </a:cubicBezTo>
                <a:cubicBezTo>
                  <a:pt x="34" y="37"/>
                  <a:pt x="34" y="37"/>
                  <a:pt x="34" y="37"/>
                </a:cubicBezTo>
                <a:cubicBezTo>
                  <a:pt x="33" y="34"/>
                  <a:pt x="33" y="34"/>
                  <a:pt x="33" y="34"/>
                </a:cubicBezTo>
                <a:cubicBezTo>
                  <a:pt x="35" y="31"/>
                  <a:pt x="35" y="31"/>
                  <a:pt x="35" y="31"/>
                </a:cubicBezTo>
                <a:cubicBezTo>
                  <a:pt x="38" y="27"/>
                  <a:pt x="38" y="27"/>
                  <a:pt x="38" y="27"/>
                </a:cubicBezTo>
                <a:cubicBezTo>
                  <a:pt x="41" y="28"/>
                  <a:pt x="41" y="28"/>
                  <a:pt x="41" y="28"/>
                </a:cubicBezTo>
                <a:cubicBezTo>
                  <a:pt x="41" y="27"/>
                  <a:pt x="41" y="27"/>
                  <a:pt x="41" y="27"/>
                </a:cubicBezTo>
                <a:lnTo>
                  <a:pt x="41" y="22"/>
                </a:lnTo>
                <a:close/>
              </a:path>
            </a:pathLst>
          </a:custGeom>
          <a:solidFill>
            <a:schemeClr val="tx1"/>
          </a:solidFill>
          <a:ln w="9525">
            <a:solidFill>
              <a:schemeClr val="bg1"/>
            </a:solidFill>
            <a:round/>
            <a:headEnd/>
            <a:tailEnd/>
          </a:ln>
        </p:spPr>
        <p:txBody>
          <a:bodyPr/>
          <a:lstStyle/>
          <a:p>
            <a:endParaRPr lang="el-GR" dirty="0"/>
          </a:p>
        </p:txBody>
      </p:sp>
      <p:sp>
        <p:nvSpPr>
          <p:cNvPr id="16749" name="Freeform 1389"/>
          <p:cNvSpPr>
            <a:spLocks/>
          </p:cNvSpPr>
          <p:nvPr/>
        </p:nvSpPr>
        <p:spPr bwMode="auto">
          <a:xfrm>
            <a:off x="5027614" y="3030539"/>
            <a:ext cx="446087" cy="287337"/>
          </a:xfrm>
          <a:custGeom>
            <a:avLst/>
            <a:gdLst/>
            <a:ahLst/>
            <a:cxnLst>
              <a:cxn ang="0">
                <a:pos x="54" y="22"/>
              </a:cxn>
              <a:cxn ang="0">
                <a:pos x="56" y="21"/>
              </a:cxn>
              <a:cxn ang="0">
                <a:pos x="57" y="16"/>
              </a:cxn>
              <a:cxn ang="0">
                <a:pos x="57" y="14"/>
              </a:cxn>
              <a:cxn ang="0">
                <a:pos x="52" y="12"/>
              </a:cxn>
              <a:cxn ang="0">
                <a:pos x="47" y="9"/>
              </a:cxn>
              <a:cxn ang="0">
                <a:pos x="45" y="9"/>
              </a:cxn>
              <a:cxn ang="0">
                <a:pos x="42" y="7"/>
              </a:cxn>
              <a:cxn ang="0">
                <a:pos x="40" y="4"/>
              </a:cxn>
              <a:cxn ang="0">
                <a:pos x="33" y="1"/>
              </a:cxn>
              <a:cxn ang="0">
                <a:pos x="31" y="1"/>
              </a:cxn>
              <a:cxn ang="0">
                <a:pos x="31" y="0"/>
              </a:cxn>
              <a:cxn ang="0">
                <a:pos x="30" y="0"/>
              </a:cxn>
              <a:cxn ang="0">
                <a:pos x="28" y="6"/>
              </a:cxn>
              <a:cxn ang="0">
                <a:pos x="24" y="5"/>
              </a:cxn>
              <a:cxn ang="0">
                <a:pos x="17" y="5"/>
              </a:cxn>
              <a:cxn ang="0">
                <a:pos x="11" y="3"/>
              </a:cxn>
              <a:cxn ang="0">
                <a:pos x="7" y="3"/>
              </a:cxn>
              <a:cxn ang="0">
                <a:pos x="5" y="4"/>
              </a:cxn>
              <a:cxn ang="0">
                <a:pos x="6" y="8"/>
              </a:cxn>
              <a:cxn ang="0">
                <a:pos x="4" y="10"/>
              </a:cxn>
              <a:cxn ang="0">
                <a:pos x="2" y="15"/>
              </a:cxn>
              <a:cxn ang="0">
                <a:pos x="0" y="15"/>
              </a:cxn>
              <a:cxn ang="0">
                <a:pos x="0" y="18"/>
              </a:cxn>
              <a:cxn ang="0">
                <a:pos x="1" y="19"/>
              </a:cxn>
              <a:cxn ang="0">
                <a:pos x="2" y="20"/>
              </a:cxn>
              <a:cxn ang="0">
                <a:pos x="3" y="21"/>
              </a:cxn>
              <a:cxn ang="0">
                <a:pos x="12" y="20"/>
              </a:cxn>
              <a:cxn ang="0">
                <a:pos x="18" y="20"/>
              </a:cxn>
              <a:cxn ang="0">
                <a:pos x="24" y="24"/>
              </a:cxn>
              <a:cxn ang="0">
                <a:pos x="25" y="28"/>
              </a:cxn>
              <a:cxn ang="0">
                <a:pos x="22" y="30"/>
              </a:cxn>
              <a:cxn ang="0">
                <a:pos x="21" y="33"/>
              </a:cxn>
              <a:cxn ang="0">
                <a:pos x="24" y="34"/>
              </a:cxn>
              <a:cxn ang="0">
                <a:pos x="25" y="32"/>
              </a:cxn>
              <a:cxn ang="0">
                <a:pos x="30" y="29"/>
              </a:cxn>
              <a:cxn ang="0">
                <a:pos x="33" y="29"/>
              </a:cxn>
              <a:cxn ang="0">
                <a:pos x="36" y="32"/>
              </a:cxn>
              <a:cxn ang="0">
                <a:pos x="34" y="34"/>
              </a:cxn>
              <a:cxn ang="0">
                <a:pos x="37" y="37"/>
              </a:cxn>
              <a:cxn ang="0">
                <a:pos x="45" y="34"/>
              </a:cxn>
              <a:cxn ang="0">
                <a:pos x="41" y="31"/>
              </a:cxn>
              <a:cxn ang="0">
                <a:pos x="43" y="28"/>
              </a:cxn>
              <a:cxn ang="0">
                <a:pos x="50" y="27"/>
              </a:cxn>
              <a:cxn ang="0">
                <a:pos x="51" y="25"/>
              </a:cxn>
              <a:cxn ang="0">
                <a:pos x="54" y="22"/>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4DD9E"/>
          </a:solidFill>
          <a:ln w="9525">
            <a:solidFill>
              <a:schemeClr val="bg1"/>
            </a:solidFill>
            <a:round/>
            <a:headEnd/>
            <a:tailEnd/>
          </a:ln>
        </p:spPr>
        <p:txBody>
          <a:bodyPr/>
          <a:lstStyle/>
          <a:p>
            <a:endParaRPr lang="el-GR" dirty="0"/>
          </a:p>
        </p:txBody>
      </p:sp>
      <p:sp>
        <p:nvSpPr>
          <p:cNvPr id="16750" name="Freeform 1390"/>
          <p:cNvSpPr>
            <a:spLocks/>
          </p:cNvSpPr>
          <p:nvPr/>
        </p:nvSpPr>
        <p:spPr bwMode="auto">
          <a:xfrm>
            <a:off x="5284788" y="3030538"/>
            <a:ext cx="55563" cy="30162"/>
          </a:xfrm>
          <a:custGeom>
            <a:avLst/>
            <a:gdLst/>
            <a:ahLst/>
            <a:cxnLst>
              <a:cxn ang="0">
                <a:pos x="36" y="24"/>
              </a:cxn>
              <a:cxn ang="0">
                <a:pos x="18" y="0"/>
              </a:cxn>
              <a:cxn ang="0">
                <a:pos x="0" y="6"/>
              </a:cxn>
              <a:cxn ang="0">
                <a:pos x="42" y="24"/>
              </a:cxn>
              <a:cxn ang="0">
                <a:pos x="36" y="24"/>
              </a:cxn>
            </a:cxnLst>
            <a:rect l="0" t="0" r="r" b="b"/>
            <a:pathLst>
              <a:path w="42" h="24">
                <a:moveTo>
                  <a:pt x="36" y="24"/>
                </a:moveTo>
                <a:lnTo>
                  <a:pt x="18" y="0"/>
                </a:lnTo>
                <a:lnTo>
                  <a:pt x="0" y="6"/>
                </a:lnTo>
                <a:lnTo>
                  <a:pt x="42" y="24"/>
                </a:lnTo>
                <a:lnTo>
                  <a:pt x="36" y="24"/>
                </a:lnTo>
                <a:close/>
              </a:path>
            </a:pathLst>
          </a:custGeom>
          <a:solidFill>
            <a:srgbClr val="63A1CF"/>
          </a:solidFill>
          <a:ln w="9525">
            <a:solidFill>
              <a:schemeClr val="bg1"/>
            </a:solidFill>
            <a:round/>
            <a:headEnd/>
            <a:tailEnd/>
          </a:ln>
        </p:spPr>
        <p:txBody>
          <a:bodyPr/>
          <a:lstStyle/>
          <a:p>
            <a:endParaRPr lang="el-GR" dirty="0"/>
          </a:p>
        </p:txBody>
      </p:sp>
      <p:sp>
        <p:nvSpPr>
          <p:cNvPr id="16751" name="Freeform 1391"/>
          <p:cNvSpPr>
            <a:spLocks/>
          </p:cNvSpPr>
          <p:nvPr/>
        </p:nvSpPr>
        <p:spPr bwMode="auto">
          <a:xfrm>
            <a:off x="4979989" y="3186113"/>
            <a:ext cx="250825" cy="161925"/>
          </a:xfrm>
          <a:custGeom>
            <a:avLst/>
            <a:gdLst/>
            <a:ahLst/>
            <a:cxnLst>
              <a:cxn ang="0">
                <a:pos x="28" y="10"/>
              </a:cxn>
              <a:cxn ang="0">
                <a:pos x="31" y="8"/>
              </a:cxn>
              <a:cxn ang="0">
                <a:pos x="30" y="4"/>
              </a:cxn>
              <a:cxn ang="0">
                <a:pos x="24" y="0"/>
              </a:cxn>
              <a:cxn ang="0">
                <a:pos x="18" y="0"/>
              </a:cxn>
              <a:cxn ang="0">
                <a:pos x="9" y="1"/>
              </a:cxn>
              <a:cxn ang="0">
                <a:pos x="8" y="0"/>
              </a:cxn>
              <a:cxn ang="0">
                <a:pos x="5" y="5"/>
              </a:cxn>
              <a:cxn ang="0">
                <a:pos x="3" y="9"/>
              </a:cxn>
              <a:cxn ang="0">
                <a:pos x="0" y="10"/>
              </a:cxn>
              <a:cxn ang="0">
                <a:pos x="0" y="10"/>
              </a:cxn>
              <a:cxn ang="0">
                <a:pos x="8" y="19"/>
              </a:cxn>
              <a:cxn ang="0">
                <a:pos x="10" y="20"/>
              </a:cxn>
              <a:cxn ang="0">
                <a:pos x="16" y="20"/>
              </a:cxn>
              <a:cxn ang="0">
                <a:pos x="21" y="19"/>
              </a:cxn>
              <a:cxn ang="0">
                <a:pos x="27" y="21"/>
              </a:cxn>
              <a:cxn ang="0">
                <a:pos x="28" y="15"/>
              </a:cxn>
              <a:cxn ang="0">
                <a:pos x="30" y="14"/>
              </a:cxn>
              <a:cxn ang="0">
                <a:pos x="27" y="13"/>
              </a:cxn>
              <a:cxn ang="0">
                <a:pos x="28" y="10"/>
              </a:cxn>
            </a:cxnLst>
            <a:rect l="0" t="0" r="r" b="b"/>
            <a:pathLst>
              <a:path w="32" h="21">
                <a:moveTo>
                  <a:pt x="28" y="10"/>
                </a:moveTo>
                <a:cubicBezTo>
                  <a:pt x="28" y="10"/>
                  <a:pt x="31" y="9"/>
                  <a:pt x="31" y="8"/>
                </a:cubicBezTo>
                <a:cubicBezTo>
                  <a:pt x="32" y="6"/>
                  <a:pt x="30" y="4"/>
                  <a:pt x="30" y="4"/>
                </a:cubicBezTo>
                <a:cubicBezTo>
                  <a:pt x="24" y="0"/>
                  <a:pt x="24" y="0"/>
                  <a:pt x="24" y="0"/>
                </a:cubicBezTo>
                <a:cubicBezTo>
                  <a:pt x="18" y="0"/>
                  <a:pt x="18" y="0"/>
                  <a:pt x="18" y="0"/>
                </a:cubicBezTo>
                <a:cubicBezTo>
                  <a:pt x="9" y="1"/>
                  <a:pt x="9" y="1"/>
                  <a:pt x="9" y="1"/>
                </a:cubicBezTo>
                <a:cubicBezTo>
                  <a:pt x="8" y="0"/>
                  <a:pt x="8" y="0"/>
                  <a:pt x="8" y="0"/>
                </a:cubicBezTo>
                <a:cubicBezTo>
                  <a:pt x="5" y="5"/>
                  <a:pt x="5" y="5"/>
                  <a:pt x="5" y="5"/>
                </a:cubicBezTo>
                <a:cubicBezTo>
                  <a:pt x="3" y="9"/>
                  <a:pt x="3" y="9"/>
                  <a:pt x="3" y="9"/>
                </a:cubicBezTo>
                <a:cubicBezTo>
                  <a:pt x="0" y="10"/>
                  <a:pt x="0" y="10"/>
                  <a:pt x="0" y="10"/>
                </a:cubicBezTo>
                <a:cubicBezTo>
                  <a:pt x="0" y="10"/>
                  <a:pt x="0" y="10"/>
                  <a:pt x="0" y="10"/>
                </a:cubicBezTo>
                <a:cubicBezTo>
                  <a:pt x="8" y="19"/>
                  <a:pt x="8" y="19"/>
                  <a:pt x="8" y="19"/>
                </a:cubicBezTo>
                <a:cubicBezTo>
                  <a:pt x="10" y="20"/>
                  <a:pt x="10" y="20"/>
                  <a:pt x="10" y="20"/>
                </a:cubicBezTo>
                <a:cubicBezTo>
                  <a:pt x="16" y="20"/>
                  <a:pt x="16" y="20"/>
                  <a:pt x="16" y="20"/>
                </a:cubicBezTo>
                <a:cubicBezTo>
                  <a:pt x="21" y="19"/>
                  <a:pt x="21" y="19"/>
                  <a:pt x="21" y="19"/>
                </a:cubicBezTo>
                <a:cubicBezTo>
                  <a:pt x="27" y="21"/>
                  <a:pt x="27" y="21"/>
                  <a:pt x="27" y="21"/>
                </a:cubicBezTo>
                <a:cubicBezTo>
                  <a:pt x="28" y="15"/>
                  <a:pt x="28" y="15"/>
                  <a:pt x="28" y="15"/>
                </a:cubicBezTo>
                <a:cubicBezTo>
                  <a:pt x="30" y="14"/>
                  <a:pt x="30" y="14"/>
                  <a:pt x="30" y="14"/>
                </a:cubicBezTo>
                <a:cubicBezTo>
                  <a:pt x="27" y="13"/>
                  <a:pt x="27" y="13"/>
                  <a:pt x="27" y="13"/>
                </a:cubicBezTo>
                <a:lnTo>
                  <a:pt x="28" y="10"/>
                </a:lnTo>
                <a:close/>
              </a:path>
            </a:pathLst>
          </a:custGeom>
          <a:solidFill>
            <a:srgbClr val="63A1CF"/>
          </a:solidFill>
          <a:ln w="9525">
            <a:solidFill>
              <a:schemeClr val="bg1"/>
            </a:solidFill>
            <a:round/>
            <a:headEnd/>
            <a:tailEnd/>
          </a:ln>
        </p:spPr>
        <p:txBody>
          <a:bodyPr/>
          <a:lstStyle/>
          <a:p>
            <a:endParaRPr lang="el-GR" dirty="0"/>
          </a:p>
        </p:txBody>
      </p:sp>
      <p:sp>
        <p:nvSpPr>
          <p:cNvPr id="16752" name="Freeform 1392"/>
          <p:cNvSpPr>
            <a:spLocks/>
          </p:cNvSpPr>
          <p:nvPr/>
        </p:nvSpPr>
        <p:spPr bwMode="auto">
          <a:xfrm>
            <a:off x="4979988" y="3265488"/>
            <a:ext cx="61912" cy="69850"/>
          </a:xfrm>
          <a:custGeom>
            <a:avLst/>
            <a:gdLst/>
            <a:ahLst/>
            <a:cxnLst>
              <a:cxn ang="0">
                <a:pos x="42" y="42"/>
              </a:cxn>
              <a:cxn ang="0">
                <a:pos x="48" y="54"/>
              </a:cxn>
              <a:cxn ang="0">
                <a:pos x="0" y="0"/>
              </a:cxn>
              <a:cxn ang="0">
                <a:pos x="12" y="18"/>
              </a:cxn>
              <a:cxn ang="0">
                <a:pos x="42" y="42"/>
              </a:cxn>
            </a:cxnLst>
            <a:rect l="0" t="0" r="r" b="b"/>
            <a:pathLst>
              <a:path w="48" h="54">
                <a:moveTo>
                  <a:pt x="42" y="42"/>
                </a:moveTo>
                <a:lnTo>
                  <a:pt x="48" y="54"/>
                </a:lnTo>
                <a:lnTo>
                  <a:pt x="0" y="0"/>
                </a:lnTo>
                <a:lnTo>
                  <a:pt x="12" y="18"/>
                </a:lnTo>
                <a:lnTo>
                  <a:pt x="42" y="42"/>
                </a:lnTo>
                <a:close/>
              </a:path>
            </a:pathLst>
          </a:custGeom>
          <a:solidFill>
            <a:srgbClr val="63A1CF"/>
          </a:solidFill>
          <a:ln w="9525">
            <a:solidFill>
              <a:schemeClr val="bg1"/>
            </a:solidFill>
            <a:round/>
            <a:headEnd/>
            <a:tailEnd/>
          </a:ln>
        </p:spPr>
        <p:txBody>
          <a:bodyPr/>
          <a:lstStyle/>
          <a:p>
            <a:endParaRPr lang="el-GR" dirty="0"/>
          </a:p>
        </p:txBody>
      </p:sp>
      <p:sp>
        <p:nvSpPr>
          <p:cNvPr id="16753" name="Freeform 1393"/>
          <p:cNvSpPr>
            <a:spLocks/>
          </p:cNvSpPr>
          <p:nvPr/>
        </p:nvSpPr>
        <p:spPr bwMode="auto">
          <a:xfrm>
            <a:off x="4776788" y="3086101"/>
            <a:ext cx="171451" cy="93663"/>
          </a:xfrm>
          <a:custGeom>
            <a:avLst/>
            <a:gdLst/>
            <a:ahLst/>
            <a:cxnLst>
              <a:cxn ang="0">
                <a:pos x="10" y="10"/>
              </a:cxn>
              <a:cxn ang="0">
                <a:pos x="14" y="11"/>
              </a:cxn>
              <a:cxn ang="0">
                <a:pos x="15" y="11"/>
              </a:cxn>
              <a:cxn ang="0">
                <a:pos x="15" y="11"/>
              </a:cxn>
              <a:cxn ang="0">
                <a:pos x="15" y="12"/>
              </a:cxn>
              <a:cxn ang="0">
                <a:pos x="19" y="10"/>
              </a:cxn>
              <a:cxn ang="0">
                <a:pos x="20" y="8"/>
              </a:cxn>
              <a:cxn ang="0">
                <a:pos x="22" y="6"/>
              </a:cxn>
              <a:cxn ang="0">
                <a:pos x="17" y="4"/>
              </a:cxn>
              <a:cxn ang="0">
                <a:pos x="13" y="2"/>
              </a:cxn>
              <a:cxn ang="0">
                <a:pos x="9" y="0"/>
              </a:cxn>
              <a:cxn ang="0">
                <a:pos x="9" y="1"/>
              </a:cxn>
              <a:cxn ang="0">
                <a:pos x="7" y="0"/>
              </a:cxn>
              <a:cxn ang="0">
                <a:pos x="6" y="1"/>
              </a:cxn>
              <a:cxn ang="0">
                <a:pos x="4" y="2"/>
              </a:cxn>
              <a:cxn ang="0">
                <a:pos x="2" y="3"/>
              </a:cxn>
              <a:cxn ang="0">
                <a:pos x="0" y="4"/>
              </a:cxn>
              <a:cxn ang="0">
                <a:pos x="1" y="5"/>
              </a:cxn>
              <a:cxn ang="0">
                <a:pos x="3" y="7"/>
              </a:cxn>
              <a:cxn ang="0">
                <a:pos x="5" y="10"/>
              </a:cxn>
              <a:cxn ang="0">
                <a:pos x="6" y="11"/>
              </a:cxn>
              <a:cxn ang="0">
                <a:pos x="6" y="11"/>
              </a:cxn>
              <a:cxn ang="0">
                <a:pos x="9" y="11"/>
              </a:cxn>
              <a:cxn ang="0">
                <a:pos x="10" y="10"/>
              </a:cxn>
            </a:cxnLst>
            <a:rect l="0" t="0" r="r" b="b"/>
            <a:pathLst>
              <a:path w="22" h="12">
                <a:moveTo>
                  <a:pt x="10" y="10"/>
                </a:moveTo>
                <a:cubicBezTo>
                  <a:pt x="14" y="11"/>
                  <a:pt x="14" y="11"/>
                  <a:pt x="14" y="11"/>
                </a:cubicBezTo>
                <a:cubicBezTo>
                  <a:pt x="15" y="11"/>
                  <a:pt x="15" y="11"/>
                  <a:pt x="15" y="11"/>
                </a:cubicBezTo>
                <a:cubicBezTo>
                  <a:pt x="15" y="11"/>
                  <a:pt x="15" y="11"/>
                  <a:pt x="15" y="11"/>
                </a:cubicBezTo>
                <a:cubicBezTo>
                  <a:pt x="15" y="12"/>
                  <a:pt x="15" y="12"/>
                  <a:pt x="15" y="12"/>
                </a:cubicBezTo>
                <a:cubicBezTo>
                  <a:pt x="19" y="10"/>
                  <a:pt x="19" y="10"/>
                  <a:pt x="19" y="10"/>
                </a:cubicBezTo>
                <a:cubicBezTo>
                  <a:pt x="20" y="8"/>
                  <a:pt x="20" y="8"/>
                  <a:pt x="20" y="8"/>
                </a:cubicBezTo>
                <a:cubicBezTo>
                  <a:pt x="22" y="6"/>
                  <a:pt x="22" y="6"/>
                  <a:pt x="22" y="6"/>
                </a:cubicBezTo>
                <a:cubicBezTo>
                  <a:pt x="17" y="4"/>
                  <a:pt x="17" y="4"/>
                  <a:pt x="17" y="4"/>
                </a:cubicBezTo>
                <a:cubicBezTo>
                  <a:pt x="13" y="2"/>
                  <a:pt x="13" y="2"/>
                  <a:pt x="13" y="2"/>
                </a:cubicBezTo>
                <a:cubicBezTo>
                  <a:pt x="9" y="0"/>
                  <a:pt x="9" y="0"/>
                  <a:pt x="9" y="0"/>
                </a:cubicBezTo>
                <a:cubicBezTo>
                  <a:pt x="9" y="0"/>
                  <a:pt x="9" y="1"/>
                  <a:pt x="9" y="1"/>
                </a:cubicBezTo>
                <a:cubicBezTo>
                  <a:pt x="7" y="0"/>
                  <a:pt x="7" y="0"/>
                  <a:pt x="7" y="0"/>
                </a:cubicBezTo>
                <a:cubicBezTo>
                  <a:pt x="6" y="1"/>
                  <a:pt x="6" y="1"/>
                  <a:pt x="6" y="1"/>
                </a:cubicBezTo>
                <a:cubicBezTo>
                  <a:pt x="4" y="2"/>
                  <a:pt x="4" y="2"/>
                  <a:pt x="4" y="2"/>
                </a:cubicBezTo>
                <a:cubicBezTo>
                  <a:pt x="2" y="3"/>
                  <a:pt x="2" y="3"/>
                  <a:pt x="2" y="3"/>
                </a:cubicBezTo>
                <a:cubicBezTo>
                  <a:pt x="0" y="4"/>
                  <a:pt x="0" y="4"/>
                  <a:pt x="0" y="4"/>
                </a:cubicBezTo>
                <a:cubicBezTo>
                  <a:pt x="1" y="5"/>
                  <a:pt x="1" y="5"/>
                  <a:pt x="1" y="5"/>
                </a:cubicBezTo>
                <a:cubicBezTo>
                  <a:pt x="3" y="7"/>
                  <a:pt x="3" y="7"/>
                  <a:pt x="3" y="7"/>
                </a:cubicBezTo>
                <a:cubicBezTo>
                  <a:pt x="5" y="10"/>
                  <a:pt x="5" y="10"/>
                  <a:pt x="5" y="10"/>
                </a:cubicBezTo>
                <a:cubicBezTo>
                  <a:pt x="6" y="11"/>
                  <a:pt x="6" y="11"/>
                  <a:pt x="6" y="11"/>
                </a:cubicBezTo>
                <a:cubicBezTo>
                  <a:pt x="6" y="11"/>
                  <a:pt x="6" y="11"/>
                  <a:pt x="6" y="11"/>
                </a:cubicBezTo>
                <a:cubicBezTo>
                  <a:pt x="9" y="11"/>
                  <a:pt x="9" y="11"/>
                  <a:pt x="9" y="11"/>
                </a:cubicBezTo>
                <a:lnTo>
                  <a:pt x="10" y="10"/>
                </a:lnTo>
                <a:close/>
              </a:path>
            </a:pathLst>
          </a:custGeom>
          <a:solidFill>
            <a:srgbClr val="63A1CF"/>
          </a:solidFill>
          <a:ln w="9525">
            <a:solidFill>
              <a:schemeClr val="bg1"/>
            </a:solidFill>
            <a:round/>
            <a:headEnd/>
            <a:tailEnd/>
          </a:ln>
        </p:spPr>
        <p:txBody>
          <a:bodyPr/>
          <a:lstStyle/>
          <a:p>
            <a:endParaRPr lang="el-GR" dirty="0"/>
          </a:p>
        </p:txBody>
      </p:sp>
      <p:sp>
        <p:nvSpPr>
          <p:cNvPr id="16754" name="Freeform 1394"/>
          <p:cNvSpPr>
            <a:spLocks/>
          </p:cNvSpPr>
          <p:nvPr/>
        </p:nvSpPr>
        <p:spPr bwMode="auto">
          <a:xfrm>
            <a:off x="4878388" y="3179764"/>
            <a:ext cx="163512" cy="90487"/>
          </a:xfrm>
          <a:custGeom>
            <a:avLst/>
            <a:gdLst/>
            <a:ahLst/>
            <a:cxnLst>
              <a:cxn ang="0">
                <a:pos x="15" y="0"/>
              </a:cxn>
              <a:cxn ang="0">
                <a:pos x="13" y="1"/>
              </a:cxn>
              <a:cxn ang="0">
                <a:pos x="9" y="2"/>
              </a:cxn>
              <a:cxn ang="0">
                <a:pos x="6" y="3"/>
              </a:cxn>
              <a:cxn ang="0">
                <a:pos x="4" y="3"/>
              </a:cxn>
              <a:cxn ang="0">
                <a:pos x="3" y="2"/>
              </a:cxn>
              <a:cxn ang="0">
                <a:pos x="2" y="4"/>
              </a:cxn>
              <a:cxn ang="0">
                <a:pos x="1" y="7"/>
              </a:cxn>
              <a:cxn ang="0">
                <a:pos x="0" y="7"/>
              </a:cxn>
              <a:cxn ang="0">
                <a:pos x="1" y="9"/>
              </a:cxn>
              <a:cxn ang="0">
                <a:pos x="4" y="11"/>
              </a:cxn>
              <a:cxn ang="0">
                <a:pos x="8" y="12"/>
              </a:cxn>
              <a:cxn ang="0">
                <a:pos x="9" y="12"/>
              </a:cxn>
              <a:cxn ang="0">
                <a:pos x="13" y="11"/>
              </a:cxn>
              <a:cxn ang="0">
                <a:pos x="13" y="11"/>
              </a:cxn>
              <a:cxn ang="0">
                <a:pos x="16" y="10"/>
              </a:cxn>
              <a:cxn ang="0">
                <a:pos x="18" y="6"/>
              </a:cxn>
              <a:cxn ang="0">
                <a:pos x="21" y="1"/>
              </a:cxn>
              <a:cxn ang="0">
                <a:pos x="20" y="0"/>
              </a:cxn>
              <a:cxn ang="0">
                <a:pos x="18" y="0"/>
              </a:cxn>
              <a:cxn ang="0">
                <a:pos x="15" y="0"/>
              </a:cxn>
            </a:cxnLst>
            <a:rect l="0" t="0" r="r" b="b"/>
            <a:pathLst>
              <a:path w="21" h="12">
                <a:moveTo>
                  <a:pt x="15" y="0"/>
                </a:moveTo>
                <a:cubicBezTo>
                  <a:pt x="13" y="1"/>
                  <a:pt x="13" y="1"/>
                  <a:pt x="13" y="1"/>
                </a:cubicBezTo>
                <a:cubicBezTo>
                  <a:pt x="9" y="2"/>
                  <a:pt x="9" y="2"/>
                  <a:pt x="9" y="2"/>
                </a:cubicBezTo>
                <a:cubicBezTo>
                  <a:pt x="6" y="3"/>
                  <a:pt x="6" y="3"/>
                  <a:pt x="6" y="3"/>
                </a:cubicBezTo>
                <a:cubicBezTo>
                  <a:pt x="4" y="3"/>
                  <a:pt x="4" y="3"/>
                  <a:pt x="4" y="3"/>
                </a:cubicBezTo>
                <a:cubicBezTo>
                  <a:pt x="3" y="2"/>
                  <a:pt x="3" y="2"/>
                  <a:pt x="3" y="2"/>
                </a:cubicBezTo>
                <a:cubicBezTo>
                  <a:pt x="2" y="4"/>
                  <a:pt x="2" y="4"/>
                  <a:pt x="2" y="4"/>
                </a:cubicBezTo>
                <a:cubicBezTo>
                  <a:pt x="1" y="7"/>
                  <a:pt x="1" y="7"/>
                  <a:pt x="1" y="7"/>
                </a:cubicBezTo>
                <a:cubicBezTo>
                  <a:pt x="0" y="7"/>
                  <a:pt x="0" y="7"/>
                  <a:pt x="0" y="7"/>
                </a:cubicBezTo>
                <a:cubicBezTo>
                  <a:pt x="1" y="9"/>
                  <a:pt x="1" y="9"/>
                  <a:pt x="1" y="9"/>
                </a:cubicBezTo>
                <a:cubicBezTo>
                  <a:pt x="4" y="11"/>
                  <a:pt x="4" y="11"/>
                  <a:pt x="4" y="11"/>
                </a:cubicBezTo>
                <a:cubicBezTo>
                  <a:pt x="4" y="11"/>
                  <a:pt x="7" y="12"/>
                  <a:pt x="8" y="12"/>
                </a:cubicBezTo>
                <a:cubicBezTo>
                  <a:pt x="8" y="12"/>
                  <a:pt x="9" y="12"/>
                  <a:pt x="9" y="12"/>
                </a:cubicBezTo>
                <a:cubicBezTo>
                  <a:pt x="11" y="12"/>
                  <a:pt x="12" y="12"/>
                  <a:pt x="13" y="11"/>
                </a:cubicBezTo>
                <a:cubicBezTo>
                  <a:pt x="13" y="11"/>
                  <a:pt x="13" y="11"/>
                  <a:pt x="13" y="11"/>
                </a:cubicBezTo>
                <a:cubicBezTo>
                  <a:pt x="16" y="10"/>
                  <a:pt x="16" y="10"/>
                  <a:pt x="16" y="10"/>
                </a:cubicBezTo>
                <a:cubicBezTo>
                  <a:pt x="18" y="6"/>
                  <a:pt x="18" y="6"/>
                  <a:pt x="18" y="6"/>
                </a:cubicBezTo>
                <a:cubicBezTo>
                  <a:pt x="21" y="1"/>
                  <a:pt x="21" y="1"/>
                  <a:pt x="21" y="1"/>
                </a:cubicBezTo>
                <a:cubicBezTo>
                  <a:pt x="20" y="0"/>
                  <a:pt x="20" y="0"/>
                  <a:pt x="20" y="0"/>
                </a:cubicBezTo>
                <a:cubicBezTo>
                  <a:pt x="18" y="0"/>
                  <a:pt x="18" y="0"/>
                  <a:pt x="18" y="0"/>
                </a:cubicBezTo>
                <a:lnTo>
                  <a:pt x="15" y="0"/>
                </a:lnTo>
                <a:close/>
              </a:path>
            </a:pathLst>
          </a:custGeom>
          <a:solidFill>
            <a:srgbClr val="63A1CF"/>
          </a:solidFill>
          <a:ln w="9525">
            <a:solidFill>
              <a:schemeClr val="bg1"/>
            </a:solidFill>
            <a:round/>
            <a:headEnd/>
            <a:tailEnd/>
          </a:ln>
        </p:spPr>
        <p:txBody>
          <a:bodyPr/>
          <a:lstStyle/>
          <a:p>
            <a:endParaRPr lang="el-GR" dirty="0"/>
          </a:p>
        </p:txBody>
      </p:sp>
      <p:sp>
        <p:nvSpPr>
          <p:cNvPr id="16755" name="Freeform 1395"/>
          <p:cNvSpPr>
            <a:spLocks/>
          </p:cNvSpPr>
          <p:nvPr/>
        </p:nvSpPr>
        <p:spPr bwMode="auto">
          <a:xfrm>
            <a:off x="4894263" y="3132138"/>
            <a:ext cx="139700" cy="69850"/>
          </a:xfrm>
          <a:custGeom>
            <a:avLst/>
            <a:gdLst/>
            <a:ahLst/>
            <a:cxnLst>
              <a:cxn ang="0">
                <a:pos x="66" y="12"/>
              </a:cxn>
              <a:cxn ang="0">
                <a:pos x="42" y="0"/>
              </a:cxn>
              <a:cxn ang="0">
                <a:pos x="42" y="0"/>
              </a:cxn>
              <a:cxn ang="0">
                <a:pos x="30" y="12"/>
              </a:cxn>
              <a:cxn ang="0">
                <a:pos x="24" y="24"/>
              </a:cxn>
              <a:cxn ang="0">
                <a:pos x="0" y="36"/>
              </a:cxn>
              <a:cxn ang="0">
                <a:pos x="6" y="48"/>
              </a:cxn>
              <a:cxn ang="0">
                <a:pos x="6" y="48"/>
              </a:cxn>
              <a:cxn ang="0">
                <a:pos x="12" y="54"/>
              </a:cxn>
              <a:cxn ang="0">
                <a:pos x="24" y="54"/>
              </a:cxn>
              <a:cxn ang="0">
                <a:pos x="42" y="48"/>
              </a:cxn>
              <a:cxn ang="0">
                <a:pos x="66" y="42"/>
              </a:cxn>
              <a:cxn ang="0">
                <a:pos x="78" y="36"/>
              </a:cxn>
              <a:cxn ang="0">
                <a:pos x="96" y="36"/>
              </a:cxn>
              <a:cxn ang="0">
                <a:pos x="108" y="36"/>
              </a:cxn>
              <a:cxn ang="0">
                <a:pos x="102" y="30"/>
              </a:cxn>
              <a:cxn ang="0">
                <a:pos x="102" y="12"/>
              </a:cxn>
              <a:cxn ang="0">
                <a:pos x="90" y="12"/>
              </a:cxn>
              <a:cxn ang="0">
                <a:pos x="66" y="12"/>
              </a:cxn>
            </a:cxnLst>
            <a:rect l="0" t="0" r="r" b="b"/>
            <a:pathLst>
              <a:path w="108" h="54">
                <a:moveTo>
                  <a:pt x="66" y="12"/>
                </a:moveTo>
                <a:lnTo>
                  <a:pt x="42" y="0"/>
                </a:lnTo>
                <a:lnTo>
                  <a:pt x="42" y="0"/>
                </a:lnTo>
                <a:lnTo>
                  <a:pt x="30" y="12"/>
                </a:lnTo>
                <a:lnTo>
                  <a:pt x="24" y="24"/>
                </a:lnTo>
                <a:lnTo>
                  <a:pt x="0" y="36"/>
                </a:lnTo>
                <a:lnTo>
                  <a:pt x="6" y="48"/>
                </a:lnTo>
                <a:lnTo>
                  <a:pt x="6" y="48"/>
                </a:lnTo>
                <a:lnTo>
                  <a:pt x="12" y="54"/>
                </a:lnTo>
                <a:lnTo>
                  <a:pt x="24" y="54"/>
                </a:lnTo>
                <a:lnTo>
                  <a:pt x="42" y="48"/>
                </a:lnTo>
                <a:lnTo>
                  <a:pt x="66" y="42"/>
                </a:lnTo>
                <a:lnTo>
                  <a:pt x="78" y="36"/>
                </a:lnTo>
                <a:lnTo>
                  <a:pt x="96" y="36"/>
                </a:lnTo>
                <a:lnTo>
                  <a:pt x="108" y="36"/>
                </a:lnTo>
                <a:lnTo>
                  <a:pt x="102" y="30"/>
                </a:lnTo>
                <a:lnTo>
                  <a:pt x="102" y="12"/>
                </a:lnTo>
                <a:lnTo>
                  <a:pt x="90" y="12"/>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56" name="Freeform 1396"/>
          <p:cNvSpPr>
            <a:spLocks/>
          </p:cNvSpPr>
          <p:nvPr/>
        </p:nvSpPr>
        <p:spPr bwMode="auto">
          <a:xfrm>
            <a:off x="5041901" y="3335339"/>
            <a:ext cx="174625" cy="149225"/>
          </a:xfrm>
          <a:custGeom>
            <a:avLst/>
            <a:gdLst/>
            <a:ahLst/>
            <a:cxnLst>
              <a:cxn ang="0">
                <a:pos x="48" y="6"/>
              </a:cxn>
              <a:cxn ang="0">
                <a:pos x="12" y="6"/>
              </a:cxn>
              <a:cxn ang="0">
                <a:pos x="0" y="0"/>
              </a:cxn>
              <a:cxn ang="0">
                <a:pos x="0" y="12"/>
              </a:cxn>
              <a:cxn ang="0">
                <a:pos x="6" y="30"/>
              </a:cxn>
              <a:cxn ang="0">
                <a:pos x="0" y="48"/>
              </a:cxn>
              <a:cxn ang="0">
                <a:pos x="6" y="61"/>
              </a:cxn>
              <a:cxn ang="0">
                <a:pos x="12" y="73"/>
              </a:cxn>
              <a:cxn ang="0">
                <a:pos x="12" y="73"/>
              </a:cxn>
              <a:cxn ang="0">
                <a:pos x="48" y="73"/>
              </a:cxn>
              <a:cxn ang="0">
                <a:pos x="66" y="73"/>
              </a:cxn>
              <a:cxn ang="0">
                <a:pos x="72" y="67"/>
              </a:cxn>
              <a:cxn ang="0">
                <a:pos x="72" y="73"/>
              </a:cxn>
              <a:cxn ang="0">
                <a:pos x="66" y="85"/>
              </a:cxn>
              <a:cxn ang="0">
                <a:pos x="60" y="91"/>
              </a:cxn>
              <a:cxn ang="0">
                <a:pos x="66" y="115"/>
              </a:cxn>
              <a:cxn ang="0">
                <a:pos x="90" y="97"/>
              </a:cxn>
              <a:cxn ang="0">
                <a:pos x="114" y="97"/>
              </a:cxn>
              <a:cxn ang="0">
                <a:pos x="126" y="79"/>
              </a:cxn>
              <a:cxn ang="0">
                <a:pos x="132" y="79"/>
              </a:cxn>
              <a:cxn ang="0">
                <a:pos x="96" y="67"/>
              </a:cxn>
              <a:cxn ang="0">
                <a:pos x="90" y="36"/>
              </a:cxn>
              <a:cxn ang="0">
                <a:pos x="114" y="12"/>
              </a:cxn>
              <a:cxn ang="0">
                <a:pos x="114" y="12"/>
              </a:cxn>
              <a:cxn ang="0">
                <a:pos x="78" y="0"/>
              </a:cxn>
              <a:cxn ang="0">
                <a:pos x="48" y="6"/>
              </a:cxn>
            </a:cxnLst>
            <a:rect l="0" t="0" r="r" b="b"/>
            <a:pathLst>
              <a:path w="132" h="115">
                <a:moveTo>
                  <a:pt x="48" y="6"/>
                </a:moveTo>
                <a:lnTo>
                  <a:pt x="12" y="6"/>
                </a:lnTo>
                <a:lnTo>
                  <a:pt x="0" y="0"/>
                </a:lnTo>
                <a:lnTo>
                  <a:pt x="0" y="12"/>
                </a:lnTo>
                <a:lnTo>
                  <a:pt x="6" y="30"/>
                </a:lnTo>
                <a:lnTo>
                  <a:pt x="0" y="48"/>
                </a:lnTo>
                <a:lnTo>
                  <a:pt x="6" y="61"/>
                </a:lnTo>
                <a:lnTo>
                  <a:pt x="12" y="73"/>
                </a:lnTo>
                <a:lnTo>
                  <a:pt x="12" y="73"/>
                </a:lnTo>
                <a:lnTo>
                  <a:pt x="48" y="73"/>
                </a:lnTo>
                <a:lnTo>
                  <a:pt x="66" y="73"/>
                </a:lnTo>
                <a:lnTo>
                  <a:pt x="72" y="67"/>
                </a:lnTo>
                <a:lnTo>
                  <a:pt x="72" y="73"/>
                </a:lnTo>
                <a:lnTo>
                  <a:pt x="66" y="85"/>
                </a:lnTo>
                <a:lnTo>
                  <a:pt x="60" y="91"/>
                </a:lnTo>
                <a:lnTo>
                  <a:pt x="66" y="115"/>
                </a:lnTo>
                <a:lnTo>
                  <a:pt x="90" y="97"/>
                </a:lnTo>
                <a:lnTo>
                  <a:pt x="114" y="97"/>
                </a:lnTo>
                <a:lnTo>
                  <a:pt x="126" y="79"/>
                </a:lnTo>
                <a:lnTo>
                  <a:pt x="132" y="79"/>
                </a:lnTo>
                <a:lnTo>
                  <a:pt x="96" y="67"/>
                </a:lnTo>
                <a:lnTo>
                  <a:pt x="90" y="36"/>
                </a:lnTo>
                <a:lnTo>
                  <a:pt x="114" y="12"/>
                </a:lnTo>
                <a:lnTo>
                  <a:pt x="114" y="12"/>
                </a:lnTo>
                <a:lnTo>
                  <a:pt x="78" y="0"/>
                </a:lnTo>
                <a:lnTo>
                  <a:pt x="48" y="6"/>
                </a:lnTo>
                <a:close/>
              </a:path>
            </a:pathLst>
          </a:custGeom>
          <a:solidFill>
            <a:srgbClr val="63A1CF"/>
          </a:solidFill>
          <a:ln w="9525">
            <a:solidFill>
              <a:schemeClr val="bg1"/>
            </a:solidFill>
            <a:round/>
            <a:headEnd/>
            <a:tailEnd/>
          </a:ln>
        </p:spPr>
        <p:txBody>
          <a:bodyPr/>
          <a:lstStyle/>
          <a:p>
            <a:endParaRPr lang="el-GR" dirty="0"/>
          </a:p>
        </p:txBody>
      </p:sp>
      <p:sp>
        <p:nvSpPr>
          <p:cNvPr id="16757" name="Freeform 1397"/>
          <p:cNvSpPr>
            <a:spLocks/>
          </p:cNvSpPr>
          <p:nvPr/>
        </p:nvSpPr>
        <p:spPr bwMode="auto">
          <a:xfrm>
            <a:off x="4932363" y="3265489"/>
            <a:ext cx="127000" cy="219075"/>
          </a:xfrm>
          <a:custGeom>
            <a:avLst/>
            <a:gdLst/>
            <a:ahLst/>
            <a:cxnLst>
              <a:cxn ang="0">
                <a:pos x="9" y="24"/>
              </a:cxn>
              <a:cxn ang="0">
                <a:pos x="9" y="23"/>
              </a:cxn>
              <a:cxn ang="0">
                <a:pos x="13" y="22"/>
              </a:cxn>
              <a:cxn ang="0">
                <a:pos x="16" y="21"/>
              </a:cxn>
              <a:cxn ang="0">
                <a:pos x="15" y="19"/>
              </a:cxn>
              <a:cxn ang="0">
                <a:pos x="14" y="17"/>
              </a:cxn>
              <a:cxn ang="0">
                <a:pos x="15" y="14"/>
              </a:cxn>
              <a:cxn ang="0">
                <a:pos x="14" y="11"/>
              </a:cxn>
              <a:cxn ang="0">
                <a:pos x="14" y="9"/>
              </a:cxn>
              <a:cxn ang="0">
                <a:pos x="13" y="7"/>
              </a:cxn>
              <a:cxn ang="0">
                <a:pos x="8" y="3"/>
              </a:cxn>
              <a:cxn ang="0">
                <a:pos x="6" y="0"/>
              </a:cxn>
              <a:cxn ang="0">
                <a:pos x="2" y="1"/>
              </a:cxn>
              <a:cxn ang="0">
                <a:pos x="2" y="2"/>
              </a:cxn>
              <a:cxn ang="0">
                <a:pos x="3" y="4"/>
              </a:cxn>
              <a:cxn ang="0">
                <a:pos x="3" y="6"/>
              </a:cxn>
              <a:cxn ang="0">
                <a:pos x="4" y="9"/>
              </a:cxn>
              <a:cxn ang="0">
                <a:pos x="1" y="13"/>
              </a:cxn>
              <a:cxn ang="0">
                <a:pos x="0" y="18"/>
              </a:cxn>
              <a:cxn ang="0">
                <a:pos x="4" y="21"/>
              </a:cxn>
              <a:cxn ang="0">
                <a:pos x="4" y="24"/>
              </a:cxn>
              <a:cxn ang="0">
                <a:pos x="6" y="28"/>
              </a:cxn>
              <a:cxn ang="0">
                <a:pos x="8" y="26"/>
              </a:cxn>
              <a:cxn ang="0">
                <a:pos x="9" y="24"/>
              </a:cxn>
            </a:cxnLst>
            <a:rect l="0" t="0" r="r" b="b"/>
            <a:pathLst>
              <a:path w="16" h="28">
                <a:moveTo>
                  <a:pt x="9" y="24"/>
                </a:moveTo>
                <a:cubicBezTo>
                  <a:pt x="9" y="23"/>
                  <a:pt x="9" y="23"/>
                  <a:pt x="9" y="23"/>
                </a:cubicBezTo>
                <a:cubicBezTo>
                  <a:pt x="13" y="22"/>
                  <a:pt x="13" y="22"/>
                  <a:pt x="13" y="22"/>
                </a:cubicBezTo>
                <a:cubicBezTo>
                  <a:pt x="16" y="21"/>
                  <a:pt x="16" y="21"/>
                  <a:pt x="16" y="21"/>
                </a:cubicBezTo>
                <a:cubicBezTo>
                  <a:pt x="15" y="19"/>
                  <a:pt x="15" y="19"/>
                  <a:pt x="15" y="19"/>
                </a:cubicBezTo>
                <a:cubicBezTo>
                  <a:pt x="14" y="17"/>
                  <a:pt x="14" y="17"/>
                  <a:pt x="14" y="17"/>
                </a:cubicBezTo>
                <a:cubicBezTo>
                  <a:pt x="15" y="14"/>
                  <a:pt x="15" y="14"/>
                  <a:pt x="15" y="14"/>
                </a:cubicBezTo>
                <a:cubicBezTo>
                  <a:pt x="14" y="11"/>
                  <a:pt x="14" y="11"/>
                  <a:pt x="14" y="11"/>
                </a:cubicBezTo>
                <a:cubicBezTo>
                  <a:pt x="14" y="9"/>
                  <a:pt x="14" y="9"/>
                  <a:pt x="14" y="9"/>
                </a:cubicBezTo>
                <a:cubicBezTo>
                  <a:pt x="13" y="7"/>
                  <a:pt x="13" y="7"/>
                  <a:pt x="13" y="7"/>
                </a:cubicBezTo>
                <a:cubicBezTo>
                  <a:pt x="8" y="3"/>
                  <a:pt x="8" y="3"/>
                  <a:pt x="8" y="3"/>
                </a:cubicBezTo>
                <a:cubicBezTo>
                  <a:pt x="6" y="0"/>
                  <a:pt x="6" y="0"/>
                  <a:pt x="6" y="0"/>
                </a:cubicBezTo>
                <a:cubicBezTo>
                  <a:pt x="5" y="1"/>
                  <a:pt x="4" y="1"/>
                  <a:pt x="2" y="1"/>
                </a:cubicBezTo>
                <a:cubicBezTo>
                  <a:pt x="2" y="2"/>
                  <a:pt x="2" y="2"/>
                  <a:pt x="2" y="2"/>
                </a:cubicBezTo>
                <a:cubicBezTo>
                  <a:pt x="3" y="4"/>
                  <a:pt x="3" y="4"/>
                  <a:pt x="3" y="4"/>
                </a:cubicBezTo>
                <a:cubicBezTo>
                  <a:pt x="3" y="6"/>
                  <a:pt x="3" y="6"/>
                  <a:pt x="3" y="6"/>
                </a:cubicBezTo>
                <a:cubicBezTo>
                  <a:pt x="4" y="9"/>
                  <a:pt x="4" y="9"/>
                  <a:pt x="4" y="9"/>
                </a:cubicBezTo>
                <a:cubicBezTo>
                  <a:pt x="1" y="13"/>
                  <a:pt x="1" y="13"/>
                  <a:pt x="1" y="13"/>
                </a:cubicBezTo>
                <a:cubicBezTo>
                  <a:pt x="0" y="18"/>
                  <a:pt x="0" y="18"/>
                  <a:pt x="0" y="18"/>
                </a:cubicBezTo>
                <a:cubicBezTo>
                  <a:pt x="4" y="21"/>
                  <a:pt x="4" y="21"/>
                  <a:pt x="4" y="21"/>
                </a:cubicBezTo>
                <a:cubicBezTo>
                  <a:pt x="4" y="24"/>
                  <a:pt x="4" y="24"/>
                  <a:pt x="4" y="24"/>
                </a:cubicBezTo>
                <a:cubicBezTo>
                  <a:pt x="6" y="28"/>
                  <a:pt x="6" y="28"/>
                  <a:pt x="6" y="28"/>
                </a:cubicBezTo>
                <a:cubicBezTo>
                  <a:pt x="8" y="26"/>
                  <a:pt x="8" y="26"/>
                  <a:pt x="8" y="26"/>
                </a:cubicBezTo>
                <a:lnTo>
                  <a:pt x="9" y="24"/>
                </a:lnTo>
                <a:close/>
              </a:path>
            </a:pathLst>
          </a:custGeom>
          <a:solidFill>
            <a:srgbClr val="63A1CF"/>
          </a:solidFill>
          <a:ln w="9525">
            <a:solidFill>
              <a:schemeClr val="bg1"/>
            </a:solidFill>
            <a:round/>
            <a:headEnd/>
            <a:tailEnd/>
          </a:ln>
        </p:spPr>
        <p:txBody>
          <a:bodyPr/>
          <a:lstStyle/>
          <a:p>
            <a:endParaRPr lang="el-GR" dirty="0"/>
          </a:p>
        </p:txBody>
      </p:sp>
      <p:sp>
        <p:nvSpPr>
          <p:cNvPr id="16758" name="Freeform 1398"/>
          <p:cNvSpPr>
            <a:spLocks/>
          </p:cNvSpPr>
          <p:nvPr/>
        </p:nvSpPr>
        <p:spPr bwMode="auto">
          <a:xfrm>
            <a:off x="4814888" y="3232150"/>
            <a:ext cx="147637" cy="171450"/>
          </a:xfrm>
          <a:custGeom>
            <a:avLst/>
            <a:gdLst/>
            <a:ahLst/>
            <a:cxnLst>
              <a:cxn ang="0">
                <a:pos x="19" y="13"/>
              </a:cxn>
              <a:cxn ang="0">
                <a:pos x="18" y="10"/>
              </a:cxn>
              <a:cxn ang="0">
                <a:pos x="18" y="8"/>
              </a:cxn>
              <a:cxn ang="0">
                <a:pos x="17" y="6"/>
              </a:cxn>
              <a:cxn ang="0">
                <a:pos x="17" y="5"/>
              </a:cxn>
              <a:cxn ang="0">
                <a:pos x="16" y="5"/>
              </a:cxn>
              <a:cxn ang="0">
                <a:pos x="12" y="4"/>
              </a:cxn>
              <a:cxn ang="0">
                <a:pos x="9" y="2"/>
              </a:cxn>
              <a:cxn ang="0">
                <a:pos x="8" y="0"/>
              </a:cxn>
              <a:cxn ang="0">
                <a:pos x="5" y="2"/>
              </a:cxn>
              <a:cxn ang="0">
                <a:pos x="1" y="2"/>
              </a:cxn>
              <a:cxn ang="0">
                <a:pos x="0" y="2"/>
              </a:cxn>
              <a:cxn ang="0">
                <a:pos x="0" y="5"/>
              </a:cxn>
              <a:cxn ang="0">
                <a:pos x="0" y="7"/>
              </a:cxn>
              <a:cxn ang="0">
                <a:pos x="2" y="7"/>
              </a:cxn>
              <a:cxn ang="0">
                <a:pos x="6" y="12"/>
              </a:cxn>
              <a:cxn ang="0">
                <a:pos x="8" y="17"/>
              </a:cxn>
              <a:cxn ang="0">
                <a:pos x="15" y="22"/>
              </a:cxn>
              <a:cxn ang="0">
                <a:pos x="16" y="17"/>
              </a:cxn>
              <a:cxn ang="0">
                <a:pos x="19" y="13"/>
              </a:cxn>
            </a:cxnLst>
            <a:rect l="0" t="0" r="r" b="b"/>
            <a:pathLst>
              <a:path w="19" h="22">
                <a:moveTo>
                  <a:pt x="19" y="13"/>
                </a:moveTo>
                <a:cubicBezTo>
                  <a:pt x="18" y="10"/>
                  <a:pt x="18" y="10"/>
                  <a:pt x="18" y="10"/>
                </a:cubicBezTo>
                <a:cubicBezTo>
                  <a:pt x="18" y="8"/>
                  <a:pt x="18" y="8"/>
                  <a:pt x="18" y="8"/>
                </a:cubicBezTo>
                <a:cubicBezTo>
                  <a:pt x="17" y="6"/>
                  <a:pt x="17" y="6"/>
                  <a:pt x="17" y="6"/>
                </a:cubicBezTo>
                <a:cubicBezTo>
                  <a:pt x="17" y="5"/>
                  <a:pt x="17" y="5"/>
                  <a:pt x="17" y="5"/>
                </a:cubicBezTo>
                <a:cubicBezTo>
                  <a:pt x="17" y="5"/>
                  <a:pt x="16" y="5"/>
                  <a:pt x="16" y="5"/>
                </a:cubicBezTo>
                <a:cubicBezTo>
                  <a:pt x="15" y="5"/>
                  <a:pt x="12" y="4"/>
                  <a:pt x="12" y="4"/>
                </a:cubicBezTo>
                <a:cubicBezTo>
                  <a:pt x="9" y="2"/>
                  <a:pt x="9" y="2"/>
                  <a:pt x="9" y="2"/>
                </a:cubicBezTo>
                <a:cubicBezTo>
                  <a:pt x="8" y="0"/>
                  <a:pt x="8" y="0"/>
                  <a:pt x="8" y="0"/>
                </a:cubicBezTo>
                <a:cubicBezTo>
                  <a:pt x="5" y="2"/>
                  <a:pt x="5" y="2"/>
                  <a:pt x="5" y="2"/>
                </a:cubicBezTo>
                <a:cubicBezTo>
                  <a:pt x="1" y="2"/>
                  <a:pt x="1" y="2"/>
                  <a:pt x="1" y="2"/>
                </a:cubicBezTo>
                <a:cubicBezTo>
                  <a:pt x="0" y="2"/>
                  <a:pt x="0" y="2"/>
                  <a:pt x="0" y="2"/>
                </a:cubicBezTo>
                <a:cubicBezTo>
                  <a:pt x="0" y="5"/>
                  <a:pt x="0" y="5"/>
                  <a:pt x="0" y="5"/>
                </a:cubicBezTo>
                <a:cubicBezTo>
                  <a:pt x="0" y="7"/>
                  <a:pt x="0" y="7"/>
                  <a:pt x="0" y="7"/>
                </a:cubicBezTo>
                <a:cubicBezTo>
                  <a:pt x="2" y="7"/>
                  <a:pt x="2" y="7"/>
                  <a:pt x="2" y="7"/>
                </a:cubicBezTo>
                <a:cubicBezTo>
                  <a:pt x="6" y="12"/>
                  <a:pt x="6" y="12"/>
                  <a:pt x="6" y="12"/>
                </a:cubicBezTo>
                <a:cubicBezTo>
                  <a:pt x="8" y="17"/>
                  <a:pt x="8" y="17"/>
                  <a:pt x="8" y="17"/>
                </a:cubicBezTo>
                <a:cubicBezTo>
                  <a:pt x="15" y="22"/>
                  <a:pt x="15" y="22"/>
                  <a:pt x="15" y="22"/>
                </a:cubicBezTo>
                <a:cubicBezTo>
                  <a:pt x="16" y="17"/>
                  <a:pt x="16" y="17"/>
                  <a:pt x="16" y="17"/>
                </a:cubicBezTo>
                <a:lnTo>
                  <a:pt x="19" y="13"/>
                </a:lnTo>
                <a:close/>
              </a:path>
            </a:pathLst>
          </a:custGeom>
          <a:solidFill>
            <a:srgbClr val="63A1CF"/>
          </a:solidFill>
          <a:ln w="9525">
            <a:solidFill>
              <a:schemeClr val="bg1"/>
            </a:solidFill>
            <a:round/>
            <a:headEnd/>
            <a:tailEnd/>
          </a:ln>
        </p:spPr>
        <p:txBody>
          <a:bodyPr/>
          <a:lstStyle/>
          <a:p>
            <a:endParaRPr lang="el-GR" dirty="0"/>
          </a:p>
        </p:txBody>
      </p:sp>
      <p:sp>
        <p:nvSpPr>
          <p:cNvPr id="16759" name="Freeform 1399"/>
          <p:cNvSpPr>
            <a:spLocks/>
          </p:cNvSpPr>
          <p:nvPr/>
        </p:nvSpPr>
        <p:spPr bwMode="auto">
          <a:xfrm>
            <a:off x="4972051" y="2905126"/>
            <a:ext cx="77788" cy="47625"/>
          </a:xfrm>
          <a:custGeom>
            <a:avLst/>
            <a:gdLst/>
            <a:ahLst/>
            <a:cxnLst>
              <a:cxn ang="0">
                <a:pos x="54" y="36"/>
              </a:cxn>
              <a:cxn ang="0">
                <a:pos x="60" y="24"/>
              </a:cxn>
              <a:cxn ang="0">
                <a:pos x="54" y="12"/>
              </a:cxn>
              <a:cxn ang="0">
                <a:pos x="42" y="6"/>
              </a:cxn>
              <a:cxn ang="0">
                <a:pos x="30" y="0"/>
              </a:cxn>
              <a:cxn ang="0">
                <a:pos x="18" y="0"/>
              </a:cxn>
              <a:cxn ang="0">
                <a:pos x="6" y="12"/>
              </a:cxn>
              <a:cxn ang="0">
                <a:pos x="0" y="18"/>
              </a:cxn>
              <a:cxn ang="0">
                <a:pos x="12" y="30"/>
              </a:cxn>
              <a:cxn ang="0">
                <a:pos x="54" y="36"/>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63A1CF"/>
          </a:solidFill>
          <a:ln w="9525">
            <a:solidFill>
              <a:schemeClr val="bg1"/>
            </a:solidFill>
            <a:round/>
            <a:headEnd/>
            <a:tailEnd/>
          </a:ln>
        </p:spPr>
        <p:txBody>
          <a:bodyPr/>
          <a:lstStyle/>
          <a:p>
            <a:endParaRPr lang="el-GR" dirty="0"/>
          </a:p>
        </p:txBody>
      </p:sp>
      <p:sp>
        <p:nvSpPr>
          <p:cNvPr id="16760" name="Freeform 1400"/>
          <p:cNvSpPr>
            <a:spLocks/>
          </p:cNvSpPr>
          <p:nvPr/>
        </p:nvSpPr>
        <p:spPr bwMode="auto">
          <a:xfrm>
            <a:off x="4830765" y="2928939"/>
            <a:ext cx="242887" cy="217487"/>
          </a:xfrm>
          <a:custGeom>
            <a:avLst/>
            <a:gdLst/>
            <a:ahLst/>
            <a:cxnLst>
              <a:cxn ang="0">
                <a:pos x="1" y="9"/>
              </a:cxn>
              <a:cxn ang="0">
                <a:pos x="1" y="10"/>
              </a:cxn>
              <a:cxn ang="0">
                <a:pos x="1" y="13"/>
              </a:cxn>
              <a:cxn ang="0">
                <a:pos x="2" y="17"/>
              </a:cxn>
              <a:cxn ang="0">
                <a:pos x="2" y="20"/>
              </a:cxn>
              <a:cxn ang="0">
                <a:pos x="6" y="22"/>
              </a:cxn>
              <a:cxn ang="0">
                <a:pos x="10" y="24"/>
              </a:cxn>
              <a:cxn ang="0">
                <a:pos x="15" y="26"/>
              </a:cxn>
              <a:cxn ang="0">
                <a:pos x="15" y="26"/>
              </a:cxn>
              <a:cxn ang="0">
                <a:pos x="19" y="28"/>
              </a:cxn>
              <a:cxn ang="0">
                <a:pos x="23" y="28"/>
              </a:cxn>
              <a:cxn ang="0">
                <a:pos x="25" y="28"/>
              </a:cxn>
              <a:cxn ang="0">
                <a:pos x="27" y="28"/>
              </a:cxn>
              <a:cxn ang="0">
                <a:pos x="29" y="23"/>
              </a:cxn>
              <a:cxn ang="0">
                <a:pos x="31" y="21"/>
              </a:cxn>
              <a:cxn ang="0">
                <a:pos x="30" y="17"/>
              </a:cxn>
              <a:cxn ang="0">
                <a:pos x="30" y="15"/>
              </a:cxn>
              <a:cxn ang="0">
                <a:pos x="29" y="12"/>
              </a:cxn>
              <a:cxn ang="0">
                <a:pos x="31" y="10"/>
              </a:cxn>
              <a:cxn ang="0">
                <a:pos x="30" y="6"/>
              </a:cxn>
              <a:cxn ang="0">
                <a:pos x="28" y="3"/>
              </a:cxn>
              <a:cxn ang="0">
                <a:pos x="27" y="3"/>
              </a:cxn>
              <a:cxn ang="0">
                <a:pos x="20" y="2"/>
              </a:cxn>
              <a:cxn ang="0">
                <a:pos x="18" y="0"/>
              </a:cxn>
              <a:cxn ang="0">
                <a:pos x="18" y="1"/>
              </a:cxn>
              <a:cxn ang="0">
                <a:pos x="15" y="1"/>
              </a:cxn>
              <a:cxn ang="0">
                <a:pos x="14" y="0"/>
              </a:cxn>
              <a:cxn ang="0">
                <a:pos x="13" y="0"/>
              </a:cxn>
              <a:cxn ang="0">
                <a:pos x="5" y="3"/>
              </a:cxn>
              <a:cxn ang="0">
                <a:pos x="1" y="5"/>
              </a:cxn>
              <a:cxn ang="0">
                <a:pos x="0" y="4"/>
              </a:cxn>
              <a:cxn ang="0">
                <a:pos x="0" y="6"/>
              </a:cxn>
              <a:cxn ang="0">
                <a:pos x="1" y="9"/>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63A1CF"/>
          </a:solidFill>
          <a:ln w="9525">
            <a:solidFill>
              <a:schemeClr val="bg1"/>
            </a:solidFill>
            <a:round/>
            <a:headEnd/>
            <a:tailEnd/>
          </a:ln>
        </p:spPr>
        <p:txBody>
          <a:bodyPr/>
          <a:lstStyle/>
          <a:p>
            <a:endParaRPr lang="el-GR" dirty="0"/>
          </a:p>
        </p:txBody>
      </p:sp>
      <p:sp>
        <p:nvSpPr>
          <p:cNvPr id="16761" name="Freeform 1401"/>
          <p:cNvSpPr>
            <a:spLocks/>
          </p:cNvSpPr>
          <p:nvPr/>
        </p:nvSpPr>
        <p:spPr bwMode="auto">
          <a:xfrm>
            <a:off x="4633914" y="3209926"/>
            <a:ext cx="109537" cy="60325"/>
          </a:xfrm>
          <a:custGeom>
            <a:avLst/>
            <a:gdLst/>
            <a:ahLst/>
            <a:cxnLst>
              <a:cxn ang="0">
                <a:pos x="66" y="12"/>
              </a:cxn>
              <a:cxn ang="0">
                <a:pos x="60" y="6"/>
              </a:cxn>
              <a:cxn ang="0">
                <a:pos x="48" y="0"/>
              </a:cxn>
              <a:cxn ang="0">
                <a:pos x="30" y="6"/>
              </a:cxn>
              <a:cxn ang="0">
                <a:pos x="24" y="0"/>
              </a:cxn>
              <a:cxn ang="0">
                <a:pos x="24" y="0"/>
              </a:cxn>
              <a:cxn ang="0">
                <a:pos x="18" y="6"/>
              </a:cxn>
              <a:cxn ang="0">
                <a:pos x="0" y="24"/>
              </a:cxn>
              <a:cxn ang="0">
                <a:pos x="0" y="36"/>
              </a:cxn>
              <a:cxn ang="0">
                <a:pos x="12" y="36"/>
              </a:cxn>
              <a:cxn ang="0">
                <a:pos x="18" y="48"/>
              </a:cxn>
              <a:cxn ang="0">
                <a:pos x="18" y="48"/>
              </a:cxn>
              <a:cxn ang="0">
                <a:pos x="24" y="48"/>
              </a:cxn>
              <a:cxn ang="0">
                <a:pos x="42" y="36"/>
              </a:cxn>
              <a:cxn ang="0">
                <a:pos x="48" y="42"/>
              </a:cxn>
              <a:cxn ang="0">
                <a:pos x="66" y="36"/>
              </a:cxn>
              <a:cxn ang="0">
                <a:pos x="78" y="30"/>
              </a:cxn>
              <a:cxn ang="0">
                <a:pos x="84" y="30"/>
              </a:cxn>
              <a:cxn ang="0">
                <a:pos x="78" y="24"/>
              </a:cxn>
              <a:cxn ang="0">
                <a:pos x="66" y="12"/>
              </a:cxn>
            </a:cxnLst>
            <a:rect l="0" t="0" r="r" b="b"/>
            <a:pathLst>
              <a:path w="84" h="48">
                <a:moveTo>
                  <a:pt x="66" y="12"/>
                </a:moveTo>
                <a:lnTo>
                  <a:pt x="60" y="6"/>
                </a:lnTo>
                <a:lnTo>
                  <a:pt x="48" y="0"/>
                </a:lnTo>
                <a:lnTo>
                  <a:pt x="30" y="6"/>
                </a:lnTo>
                <a:lnTo>
                  <a:pt x="24" y="0"/>
                </a:lnTo>
                <a:lnTo>
                  <a:pt x="24" y="0"/>
                </a:lnTo>
                <a:lnTo>
                  <a:pt x="18" y="6"/>
                </a:lnTo>
                <a:lnTo>
                  <a:pt x="0" y="24"/>
                </a:lnTo>
                <a:lnTo>
                  <a:pt x="0" y="36"/>
                </a:lnTo>
                <a:lnTo>
                  <a:pt x="12" y="36"/>
                </a:lnTo>
                <a:lnTo>
                  <a:pt x="18" y="48"/>
                </a:lnTo>
                <a:lnTo>
                  <a:pt x="18" y="48"/>
                </a:lnTo>
                <a:lnTo>
                  <a:pt x="24" y="48"/>
                </a:lnTo>
                <a:lnTo>
                  <a:pt x="42" y="36"/>
                </a:lnTo>
                <a:lnTo>
                  <a:pt x="48" y="42"/>
                </a:lnTo>
                <a:lnTo>
                  <a:pt x="66" y="36"/>
                </a:lnTo>
                <a:lnTo>
                  <a:pt x="78" y="30"/>
                </a:lnTo>
                <a:lnTo>
                  <a:pt x="84" y="30"/>
                </a:lnTo>
                <a:lnTo>
                  <a:pt x="78" y="24"/>
                </a:lnTo>
                <a:lnTo>
                  <a:pt x="66" y="12"/>
                </a:lnTo>
                <a:close/>
              </a:path>
            </a:pathLst>
          </a:custGeom>
          <a:solidFill>
            <a:srgbClr val="63A1CF"/>
          </a:solidFill>
          <a:ln w="9525">
            <a:solidFill>
              <a:schemeClr val="bg1"/>
            </a:solidFill>
            <a:round/>
            <a:headEnd/>
            <a:tailEnd/>
          </a:ln>
        </p:spPr>
        <p:txBody>
          <a:bodyPr/>
          <a:lstStyle/>
          <a:p>
            <a:endParaRPr lang="el-GR" dirty="0"/>
          </a:p>
        </p:txBody>
      </p:sp>
      <p:sp>
        <p:nvSpPr>
          <p:cNvPr id="16762" name="Freeform 1402"/>
          <p:cNvSpPr>
            <a:spLocks/>
          </p:cNvSpPr>
          <p:nvPr/>
        </p:nvSpPr>
        <p:spPr bwMode="auto">
          <a:xfrm>
            <a:off x="4681539" y="2803526"/>
            <a:ext cx="71437" cy="125413"/>
          </a:xfrm>
          <a:custGeom>
            <a:avLst/>
            <a:gdLst/>
            <a:ahLst/>
            <a:cxnLst>
              <a:cxn ang="0">
                <a:pos x="6" y="16"/>
              </a:cxn>
              <a:cxn ang="0">
                <a:pos x="5" y="13"/>
              </a:cxn>
              <a:cxn ang="0">
                <a:pos x="6" y="9"/>
              </a:cxn>
              <a:cxn ang="0">
                <a:pos x="8" y="9"/>
              </a:cxn>
              <a:cxn ang="0">
                <a:pos x="9" y="7"/>
              </a:cxn>
              <a:cxn ang="0">
                <a:pos x="7" y="6"/>
              </a:cxn>
              <a:cxn ang="0">
                <a:pos x="7" y="4"/>
              </a:cxn>
              <a:cxn ang="0">
                <a:pos x="7" y="0"/>
              </a:cxn>
              <a:cxn ang="0">
                <a:pos x="4" y="2"/>
              </a:cxn>
              <a:cxn ang="0">
                <a:pos x="1" y="3"/>
              </a:cxn>
              <a:cxn ang="0">
                <a:pos x="0" y="7"/>
              </a:cxn>
              <a:cxn ang="0">
                <a:pos x="0" y="11"/>
              </a:cxn>
              <a:cxn ang="0">
                <a:pos x="2" y="12"/>
              </a:cxn>
              <a:cxn ang="0">
                <a:pos x="3" y="16"/>
              </a:cxn>
              <a:cxn ang="0">
                <a:pos x="4" y="15"/>
              </a:cxn>
              <a:cxn ang="0">
                <a:pos x="6" y="16"/>
              </a:cxn>
            </a:cxnLst>
            <a:rect l="0" t="0" r="r" b="b"/>
            <a:pathLst>
              <a:path w="9" h="16">
                <a:moveTo>
                  <a:pt x="6" y="16"/>
                </a:moveTo>
                <a:cubicBezTo>
                  <a:pt x="5" y="15"/>
                  <a:pt x="5" y="14"/>
                  <a:pt x="5" y="13"/>
                </a:cubicBezTo>
                <a:cubicBezTo>
                  <a:pt x="5" y="11"/>
                  <a:pt x="6" y="9"/>
                  <a:pt x="6" y="9"/>
                </a:cubicBezTo>
                <a:cubicBezTo>
                  <a:pt x="8" y="9"/>
                  <a:pt x="8" y="9"/>
                  <a:pt x="8" y="9"/>
                </a:cubicBezTo>
                <a:cubicBezTo>
                  <a:pt x="9" y="7"/>
                  <a:pt x="9" y="7"/>
                  <a:pt x="9" y="7"/>
                </a:cubicBezTo>
                <a:cubicBezTo>
                  <a:pt x="7" y="6"/>
                  <a:pt x="7" y="6"/>
                  <a:pt x="7" y="6"/>
                </a:cubicBezTo>
                <a:cubicBezTo>
                  <a:pt x="7" y="4"/>
                  <a:pt x="7" y="4"/>
                  <a:pt x="7" y="4"/>
                </a:cubicBezTo>
                <a:cubicBezTo>
                  <a:pt x="7" y="0"/>
                  <a:pt x="7" y="0"/>
                  <a:pt x="7" y="0"/>
                </a:cubicBezTo>
                <a:cubicBezTo>
                  <a:pt x="4" y="2"/>
                  <a:pt x="4" y="2"/>
                  <a:pt x="4" y="2"/>
                </a:cubicBezTo>
                <a:cubicBezTo>
                  <a:pt x="1" y="3"/>
                  <a:pt x="1" y="3"/>
                  <a:pt x="1" y="3"/>
                </a:cubicBezTo>
                <a:cubicBezTo>
                  <a:pt x="0" y="7"/>
                  <a:pt x="0" y="7"/>
                  <a:pt x="0" y="7"/>
                </a:cubicBezTo>
                <a:cubicBezTo>
                  <a:pt x="0" y="11"/>
                  <a:pt x="0" y="11"/>
                  <a:pt x="0" y="11"/>
                </a:cubicBezTo>
                <a:cubicBezTo>
                  <a:pt x="2" y="12"/>
                  <a:pt x="2" y="12"/>
                  <a:pt x="2" y="12"/>
                </a:cubicBezTo>
                <a:cubicBezTo>
                  <a:pt x="3" y="16"/>
                  <a:pt x="3" y="16"/>
                  <a:pt x="3" y="16"/>
                </a:cubicBezTo>
                <a:cubicBezTo>
                  <a:pt x="4" y="15"/>
                  <a:pt x="4" y="15"/>
                  <a:pt x="4" y="15"/>
                </a:cubicBezTo>
                <a:lnTo>
                  <a:pt x="6" y="16"/>
                </a:lnTo>
                <a:close/>
              </a:path>
            </a:pathLst>
          </a:custGeom>
          <a:solidFill>
            <a:srgbClr val="63A1CF"/>
          </a:solidFill>
          <a:ln w="9525">
            <a:solidFill>
              <a:schemeClr val="bg1"/>
            </a:solidFill>
            <a:round/>
            <a:headEnd/>
            <a:tailEnd/>
          </a:ln>
        </p:spPr>
        <p:txBody>
          <a:bodyPr/>
          <a:lstStyle/>
          <a:p>
            <a:endParaRPr lang="el-GR" dirty="0"/>
          </a:p>
        </p:txBody>
      </p:sp>
      <p:sp>
        <p:nvSpPr>
          <p:cNvPr id="16763" name="Freeform 1403"/>
          <p:cNvSpPr>
            <a:spLocks/>
          </p:cNvSpPr>
          <p:nvPr/>
        </p:nvSpPr>
        <p:spPr bwMode="auto">
          <a:xfrm>
            <a:off x="4548188" y="3060701"/>
            <a:ext cx="85725" cy="77788"/>
          </a:xfrm>
          <a:custGeom>
            <a:avLst/>
            <a:gdLst/>
            <a:ahLst/>
            <a:cxnLst>
              <a:cxn ang="0">
                <a:pos x="18" y="30"/>
              </a:cxn>
              <a:cxn ang="0">
                <a:pos x="24" y="42"/>
              </a:cxn>
              <a:cxn ang="0">
                <a:pos x="36" y="48"/>
              </a:cxn>
              <a:cxn ang="0">
                <a:pos x="48" y="54"/>
              </a:cxn>
              <a:cxn ang="0">
                <a:pos x="54" y="60"/>
              </a:cxn>
              <a:cxn ang="0">
                <a:pos x="60" y="48"/>
              </a:cxn>
              <a:cxn ang="0">
                <a:pos x="66" y="36"/>
              </a:cxn>
              <a:cxn ang="0">
                <a:pos x="60" y="24"/>
              </a:cxn>
              <a:cxn ang="0">
                <a:pos x="60" y="24"/>
              </a:cxn>
              <a:cxn ang="0">
                <a:pos x="54" y="18"/>
              </a:cxn>
              <a:cxn ang="0">
                <a:pos x="48" y="12"/>
              </a:cxn>
              <a:cxn ang="0">
                <a:pos x="36" y="6"/>
              </a:cxn>
              <a:cxn ang="0">
                <a:pos x="24" y="6"/>
              </a:cxn>
              <a:cxn ang="0">
                <a:pos x="18" y="0"/>
              </a:cxn>
              <a:cxn ang="0">
                <a:pos x="6" y="6"/>
              </a:cxn>
              <a:cxn ang="0">
                <a:pos x="0" y="12"/>
              </a:cxn>
              <a:cxn ang="0">
                <a:pos x="6" y="24"/>
              </a:cxn>
              <a:cxn ang="0">
                <a:pos x="18" y="30"/>
              </a:cxn>
            </a:cxnLst>
            <a:rect l="0" t="0" r="r" b="b"/>
            <a:pathLst>
              <a:path w="66" h="60">
                <a:moveTo>
                  <a:pt x="18" y="30"/>
                </a:moveTo>
                <a:lnTo>
                  <a:pt x="24" y="42"/>
                </a:lnTo>
                <a:lnTo>
                  <a:pt x="36" y="48"/>
                </a:lnTo>
                <a:lnTo>
                  <a:pt x="48" y="54"/>
                </a:lnTo>
                <a:lnTo>
                  <a:pt x="54" y="60"/>
                </a:lnTo>
                <a:lnTo>
                  <a:pt x="60" y="48"/>
                </a:lnTo>
                <a:lnTo>
                  <a:pt x="66" y="36"/>
                </a:lnTo>
                <a:lnTo>
                  <a:pt x="60" y="24"/>
                </a:lnTo>
                <a:lnTo>
                  <a:pt x="60" y="24"/>
                </a:lnTo>
                <a:lnTo>
                  <a:pt x="54" y="18"/>
                </a:lnTo>
                <a:lnTo>
                  <a:pt x="48" y="12"/>
                </a:lnTo>
                <a:lnTo>
                  <a:pt x="36" y="6"/>
                </a:lnTo>
                <a:lnTo>
                  <a:pt x="24" y="6"/>
                </a:lnTo>
                <a:lnTo>
                  <a:pt x="18" y="0"/>
                </a:lnTo>
                <a:lnTo>
                  <a:pt x="6" y="6"/>
                </a:lnTo>
                <a:lnTo>
                  <a:pt x="0" y="12"/>
                </a:lnTo>
                <a:lnTo>
                  <a:pt x="6" y="24"/>
                </a:lnTo>
                <a:lnTo>
                  <a:pt x="18" y="30"/>
                </a:lnTo>
                <a:close/>
              </a:path>
            </a:pathLst>
          </a:custGeom>
          <a:solidFill>
            <a:srgbClr val="63A1CF"/>
          </a:solidFill>
          <a:ln w="9525">
            <a:solidFill>
              <a:schemeClr val="bg1"/>
            </a:solidFill>
            <a:round/>
            <a:headEnd/>
            <a:tailEnd/>
          </a:ln>
        </p:spPr>
        <p:txBody>
          <a:bodyPr/>
          <a:lstStyle/>
          <a:p>
            <a:endParaRPr lang="el-GR" dirty="0"/>
          </a:p>
        </p:txBody>
      </p:sp>
      <p:sp>
        <p:nvSpPr>
          <p:cNvPr id="16764" name="Freeform 1404"/>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rgbClr val="63A1CF"/>
          </a:solidFill>
          <a:ln w="9525">
            <a:solidFill>
              <a:schemeClr val="bg1"/>
            </a:solidFill>
            <a:round/>
            <a:headEnd/>
            <a:tailEnd/>
          </a:ln>
        </p:spPr>
        <p:txBody>
          <a:bodyPr/>
          <a:lstStyle/>
          <a:p>
            <a:endParaRPr lang="el-GR" dirty="0"/>
          </a:p>
        </p:txBody>
      </p:sp>
      <p:sp>
        <p:nvSpPr>
          <p:cNvPr id="16765" name="Freeform 1405"/>
          <p:cNvSpPr>
            <a:spLocks/>
          </p:cNvSpPr>
          <p:nvPr/>
        </p:nvSpPr>
        <p:spPr bwMode="auto">
          <a:xfrm>
            <a:off x="4484689" y="3951288"/>
            <a:ext cx="393700" cy="290512"/>
          </a:xfrm>
          <a:custGeom>
            <a:avLst/>
            <a:gdLst/>
            <a:ahLst/>
            <a:cxnLst>
              <a:cxn ang="0">
                <a:pos x="66" y="223"/>
              </a:cxn>
              <a:cxn ang="0">
                <a:pos x="78" y="205"/>
              </a:cxn>
              <a:cxn ang="0">
                <a:pos x="102" y="205"/>
              </a:cxn>
              <a:cxn ang="0">
                <a:pos x="138" y="217"/>
              </a:cxn>
              <a:cxn ang="0">
                <a:pos x="162" y="205"/>
              </a:cxn>
              <a:cxn ang="0">
                <a:pos x="198" y="205"/>
              </a:cxn>
              <a:cxn ang="0">
                <a:pos x="228" y="199"/>
              </a:cxn>
              <a:cxn ang="0">
                <a:pos x="258" y="174"/>
              </a:cxn>
              <a:cxn ang="0">
                <a:pos x="288" y="138"/>
              </a:cxn>
              <a:cxn ang="0">
                <a:pos x="300" y="66"/>
              </a:cxn>
              <a:cxn ang="0">
                <a:pos x="288" y="54"/>
              </a:cxn>
              <a:cxn ang="0">
                <a:pos x="282" y="24"/>
              </a:cxn>
              <a:cxn ang="0">
                <a:pos x="282" y="18"/>
              </a:cxn>
              <a:cxn ang="0">
                <a:pos x="282" y="18"/>
              </a:cxn>
              <a:cxn ang="0">
                <a:pos x="270" y="6"/>
              </a:cxn>
              <a:cxn ang="0">
                <a:pos x="222" y="0"/>
              </a:cxn>
              <a:cxn ang="0">
                <a:pos x="114" y="72"/>
              </a:cxn>
              <a:cxn ang="0">
                <a:pos x="78" y="90"/>
              </a:cxn>
              <a:cxn ang="0">
                <a:pos x="78" y="90"/>
              </a:cxn>
              <a:cxn ang="0">
                <a:pos x="78" y="144"/>
              </a:cxn>
              <a:cxn ang="0">
                <a:pos x="66" y="162"/>
              </a:cxn>
              <a:cxn ang="0">
                <a:pos x="24" y="168"/>
              </a:cxn>
              <a:cxn ang="0">
                <a:pos x="0" y="168"/>
              </a:cxn>
              <a:cxn ang="0">
                <a:pos x="12" y="193"/>
              </a:cxn>
              <a:cxn ang="0">
                <a:pos x="36" y="217"/>
              </a:cxn>
              <a:cxn ang="0">
                <a:pos x="48" y="217"/>
              </a:cxn>
              <a:cxn ang="0">
                <a:pos x="60" y="223"/>
              </a:cxn>
              <a:cxn ang="0">
                <a:pos x="66" y="223"/>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82" y="18"/>
                </a:lnTo>
                <a:lnTo>
                  <a:pt x="270" y="6"/>
                </a:lnTo>
                <a:lnTo>
                  <a:pt x="222" y="0"/>
                </a:lnTo>
                <a:lnTo>
                  <a:pt x="114" y="72"/>
                </a:lnTo>
                <a:lnTo>
                  <a:pt x="78" y="90"/>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4DD9E"/>
          </a:solidFill>
          <a:ln w="9525">
            <a:solidFill>
              <a:schemeClr val="bg1"/>
            </a:solidFill>
            <a:round/>
            <a:headEnd/>
            <a:tailEnd/>
          </a:ln>
        </p:spPr>
        <p:txBody>
          <a:bodyPr/>
          <a:lstStyle/>
          <a:p>
            <a:endParaRPr lang="el-GR" dirty="0"/>
          </a:p>
        </p:txBody>
      </p:sp>
      <p:sp>
        <p:nvSpPr>
          <p:cNvPr id="16766" name="Freeform 1406"/>
          <p:cNvSpPr>
            <a:spLocks/>
          </p:cNvSpPr>
          <p:nvPr/>
        </p:nvSpPr>
        <p:spPr bwMode="auto">
          <a:xfrm>
            <a:off x="4179889" y="3911601"/>
            <a:ext cx="407987" cy="384175"/>
          </a:xfrm>
          <a:custGeom>
            <a:avLst/>
            <a:gdLst/>
            <a:ahLst/>
            <a:cxnLst>
              <a:cxn ang="0">
                <a:pos x="24" y="44"/>
              </a:cxn>
              <a:cxn ang="0">
                <a:pos x="27" y="40"/>
              </a:cxn>
              <a:cxn ang="0">
                <a:pos x="32" y="36"/>
              </a:cxn>
              <a:cxn ang="0">
                <a:pos x="38" y="33"/>
              </a:cxn>
              <a:cxn ang="0">
                <a:pos x="39" y="33"/>
              </a:cxn>
              <a:cxn ang="0">
                <a:pos x="43" y="33"/>
              </a:cxn>
              <a:cxn ang="0">
                <a:pos x="50" y="32"/>
              </a:cxn>
              <a:cxn ang="0">
                <a:pos x="51" y="29"/>
              </a:cxn>
              <a:cxn ang="0">
                <a:pos x="52" y="20"/>
              </a:cxn>
              <a:cxn ang="0">
                <a:pos x="49" y="20"/>
              </a:cxn>
              <a:cxn ang="0">
                <a:pos x="47" y="18"/>
              </a:cxn>
              <a:cxn ang="0">
                <a:pos x="21" y="0"/>
              </a:cxn>
              <a:cxn ang="0">
                <a:pos x="18" y="0"/>
              </a:cxn>
              <a:cxn ang="0">
                <a:pos x="21" y="29"/>
              </a:cxn>
              <a:cxn ang="0">
                <a:pos x="23" y="30"/>
              </a:cxn>
              <a:cxn ang="0">
                <a:pos x="20" y="32"/>
              </a:cxn>
              <a:cxn ang="0">
                <a:pos x="6" y="32"/>
              </a:cxn>
              <a:cxn ang="0">
                <a:pos x="5" y="33"/>
              </a:cxn>
              <a:cxn ang="0">
                <a:pos x="3" y="31"/>
              </a:cxn>
              <a:cxn ang="0">
                <a:pos x="0" y="34"/>
              </a:cxn>
              <a:cxn ang="0">
                <a:pos x="0" y="35"/>
              </a:cxn>
              <a:cxn ang="0">
                <a:pos x="1" y="38"/>
              </a:cxn>
              <a:cxn ang="0">
                <a:pos x="3" y="42"/>
              </a:cxn>
              <a:cxn ang="0">
                <a:pos x="2" y="42"/>
              </a:cxn>
              <a:cxn ang="0">
                <a:pos x="2" y="43"/>
              </a:cxn>
              <a:cxn ang="0">
                <a:pos x="6" y="43"/>
              </a:cxn>
              <a:cxn ang="0">
                <a:pos x="10" y="42"/>
              </a:cxn>
              <a:cxn ang="0">
                <a:pos x="11" y="44"/>
              </a:cxn>
              <a:cxn ang="0">
                <a:pos x="13" y="49"/>
              </a:cxn>
              <a:cxn ang="0">
                <a:pos x="15" y="48"/>
              </a:cxn>
              <a:cxn ang="0">
                <a:pos x="17" y="48"/>
              </a:cxn>
              <a:cxn ang="0">
                <a:pos x="18" y="48"/>
              </a:cxn>
              <a:cxn ang="0">
                <a:pos x="20" y="49"/>
              </a:cxn>
              <a:cxn ang="0">
                <a:pos x="22" y="49"/>
              </a:cxn>
              <a:cxn ang="0">
                <a:pos x="23" y="49"/>
              </a:cxn>
              <a:cxn ang="0">
                <a:pos x="23" y="47"/>
              </a:cxn>
              <a:cxn ang="0">
                <a:pos x="24" y="44"/>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4DD9E"/>
          </a:solidFill>
          <a:ln w="9525">
            <a:solidFill>
              <a:schemeClr val="bg1"/>
            </a:solidFill>
            <a:round/>
            <a:headEnd/>
            <a:tailEnd/>
          </a:ln>
        </p:spPr>
        <p:txBody>
          <a:bodyPr/>
          <a:lstStyle/>
          <a:p>
            <a:endParaRPr lang="el-GR" dirty="0"/>
          </a:p>
        </p:txBody>
      </p:sp>
      <p:sp>
        <p:nvSpPr>
          <p:cNvPr id="16767" name="Freeform 1407"/>
          <p:cNvSpPr>
            <a:spLocks/>
          </p:cNvSpPr>
          <p:nvPr/>
        </p:nvSpPr>
        <p:spPr bwMode="auto">
          <a:xfrm>
            <a:off x="5507038" y="4265613"/>
            <a:ext cx="234951" cy="317500"/>
          </a:xfrm>
          <a:custGeom>
            <a:avLst/>
            <a:gdLst/>
            <a:ahLst/>
            <a:cxnLst>
              <a:cxn ang="0">
                <a:pos x="72" y="18"/>
              </a:cxn>
              <a:cxn ang="0">
                <a:pos x="48" y="12"/>
              </a:cxn>
              <a:cxn ang="0">
                <a:pos x="48" y="6"/>
              </a:cxn>
              <a:cxn ang="0">
                <a:pos x="30" y="18"/>
              </a:cxn>
              <a:cxn ang="0">
                <a:pos x="42" y="36"/>
              </a:cxn>
              <a:cxn ang="0">
                <a:pos x="84" y="60"/>
              </a:cxn>
              <a:cxn ang="0">
                <a:pos x="126" y="66"/>
              </a:cxn>
              <a:cxn ang="0">
                <a:pos x="78" y="120"/>
              </a:cxn>
              <a:cxn ang="0">
                <a:pos x="36" y="132"/>
              </a:cxn>
              <a:cxn ang="0">
                <a:pos x="18" y="144"/>
              </a:cxn>
              <a:cxn ang="0">
                <a:pos x="24" y="150"/>
              </a:cxn>
              <a:cxn ang="0">
                <a:pos x="18" y="144"/>
              </a:cxn>
              <a:cxn ang="0">
                <a:pos x="18" y="150"/>
              </a:cxn>
              <a:cxn ang="0">
                <a:pos x="0" y="168"/>
              </a:cxn>
              <a:cxn ang="0">
                <a:pos x="0" y="228"/>
              </a:cxn>
              <a:cxn ang="0">
                <a:pos x="12" y="246"/>
              </a:cxn>
              <a:cxn ang="0">
                <a:pos x="42" y="204"/>
              </a:cxn>
              <a:cxn ang="0">
                <a:pos x="90" y="180"/>
              </a:cxn>
              <a:cxn ang="0">
                <a:pos x="132" y="132"/>
              </a:cxn>
              <a:cxn ang="0">
                <a:pos x="168" y="48"/>
              </a:cxn>
              <a:cxn ang="0">
                <a:pos x="180" y="0"/>
              </a:cxn>
              <a:cxn ang="0">
                <a:pos x="72" y="18"/>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4DD9E"/>
          </a:solidFill>
          <a:ln w="9525">
            <a:solidFill>
              <a:schemeClr val="bg1"/>
            </a:solidFill>
            <a:round/>
            <a:headEnd/>
            <a:tailEnd/>
          </a:ln>
        </p:spPr>
        <p:txBody>
          <a:bodyPr/>
          <a:lstStyle/>
          <a:p>
            <a:endParaRPr lang="el-GR" dirty="0"/>
          </a:p>
        </p:txBody>
      </p:sp>
      <p:sp>
        <p:nvSpPr>
          <p:cNvPr id="16768" name="Freeform 1408"/>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 ang="0">
                <a:pos x="12" y="0"/>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rgbClr val="63A1CF"/>
          </a:solidFill>
          <a:ln w="9525">
            <a:solidFill>
              <a:schemeClr val="bg1"/>
            </a:solidFill>
            <a:round/>
            <a:headEnd/>
            <a:tailEnd/>
          </a:ln>
        </p:spPr>
        <p:txBody>
          <a:bodyPr/>
          <a:lstStyle/>
          <a:p>
            <a:endParaRPr lang="el-GR" dirty="0"/>
          </a:p>
        </p:txBody>
      </p:sp>
      <p:sp>
        <p:nvSpPr>
          <p:cNvPr id="16769" name="Freeform 1409"/>
          <p:cNvSpPr>
            <a:spLocks/>
          </p:cNvSpPr>
          <p:nvPr/>
        </p:nvSpPr>
        <p:spPr bwMode="auto">
          <a:xfrm>
            <a:off x="4830763" y="4241801"/>
            <a:ext cx="31751" cy="123825"/>
          </a:xfrm>
          <a:custGeom>
            <a:avLst/>
            <a:gdLst/>
            <a:ahLst/>
            <a:cxnLst>
              <a:cxn ang="0">
                <a:pos x="12" y="0"/>
              </a:cxn>
              <a:cxn ang="0">
                <a:pos x="12" y="0"/>
              </a:cxn>
              <a:cxn ang="0">
                <a:pos x="24" y="42"/>
              </a:cxn>
              <a:cxn ang="0">
                <a:pos x="0" y="48"/>
              </a:cxn>
              <a:cxn ang="0">
                <a:pos x="0" y="66"/>
              </a:cxn>
              <a:cxn ang="0">
                <a:pos x="18" y="96"/>
              </a:cxn>
              <a:cxn ang="0">
                <a:pos x="24" y="96"/>
              </a:cxn>
            </a:cxnLst>
            <a:rect l="0" t="0" r="r" b="b"/>
            <a:pathLst>
              <a:path w="24" h="96">
                <a:moveTo>
                  <a:pt x="12" y="0"/>
                </a:moveTo>
                <a:lnTo>
                  <a:pt x="12" y="0"/>
                </a:lnTo>
                <a:lnTo>
                  <a:pt x="24" y="42"/>
                </a:lnTo>
                <a:lnTo>
                  <a:pt x="0" y="48"/>
                </a:lnTo>
                <a:lnTo>
                  <a:pt x="0" y="66"/>
                </a:lnTo>
                <a:lnTo>
                  <a:pt x="18" y="96"/>
                </a:lnTo>
                <a:lnTo>
                  <a:pt x="24" y="96"/>
                </a:lnTo>
              </a:path>
            </a:pathLst>
          </a:custGeom>
          <a:solidFill>
            <a:srgbClr val="F4DD9E"/>
          </a:solidFill>
          <a:ln w="9525">
            <a:solidFill>
              <a:schemeClr val="bg1"/>
            </a:solidFill>
            <a:round/>
            <a:headEnd/>
            <a:tailEnd/>
          </a:ln>
        </p:spPr>
        <p:txBody>
          <a:bodyPr/>
          <a:lstStyle/>
          <a:p>
            <a:endParaRPr lang="el-GR" dirty="0"/>
          </a:p>
        </p:txBody>
      </p:sp>
      <p:sp>
        <p:nvSpPr>
          <p:cNvPr id="16770" name="Freeform 1410"/>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 ang="0">
                <a:pos x="36" y="313"/>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rgbClr val="63A1CF"/>
          </a:solidFill>
          <a:ln w="9525">
            <a:solidFill>
              <a:schemeClr val="bg1"/>
            </a:solidFill>
            <a:round/>
            <a:headEnd/>
            <a:tailEnd/>
          </a:ln>
        </p:spPr>
        <p:txBody>
          <a:bodyPr/>
          <a:lstStyle/>
          <a:p>
            <a:endParaRPr lang="el-GR" dirty="0"/>
          </a:p>
        </p:txBody>
      </p:sp>
      <p:sp>
        <p:nvSpPr>
          <p:cNvPr id="16771" name="Freeform 1411"/>
          <p:cNvSpPr>
            <a:spLocks/>
          </p:cNvSpPr>
          <p:nvPr/>
        </p:nvSpPr>
        <p:spPr bwMode="auto">
          <a:xfrm>
            <a:off x="4814888" y="3960813"/>
            <a:ext cx="258763" cy="404812"/>
          </a:xfrm>
          <a:custGeom>
            <a:avLst/>
            <a:gdLst/>
            <a:ahLst/>
            <a:cxnLst>
              <a:cxn ang="0">
                <a:pos x="36" y="313"/>
              </a:cxn>
              <a:cxn ang="0">
                <a:pos x="60" y="307"/>
              </a:cxn>
              <a:cxn ang="0">
                <a:pos x="96" y="295"/>
              </a:cxn>
              <a:cxn ang="0">
                <a:pos x="102" y="283"/>
              </a:cxn>
              <a:cxn ang="0">
                <a:pos x="132" y="277"/>
              </a:cxn>
              <a:cxn ang="0">
                <a:pos x="180" y="247"/>
              </a:cxn>
              <a:cxn ang="0">
                <a:pos x="180" y="247"/>
              </a:cxn>
              <a:cxn ang="0">
                <a:pos x="162" y="211"/>
              </a:cxn>
              <a:cxn ang="0">
                <a:pos x="168" y="193"/>
              </a:cxn>
              <a:cxn ang="0">
                <a:pos x="174" y="162"/>
              </a:cxn>
              <a:cxn ang="0">
                <a:pos x="192" y="150"/>
              </a:cxn>
              <a:cxn ang="0">
                <a:pos x="198" y="78"/>
              </a:cxn>
              <a:cxn ang="0">
                <a:pos x="54" y="0"/>
              </a:cxn>
              <a:cxn ang="0">
                <a:pos x="30" y="12"/>
              </a:cxn>
              <a:cxn ang="0">
                <a:pos x="30" y="18"/>
              </a:cxn>
              <a:cxn ang="0">
                <a:pos x="36" y="48"/>
              </a:cxn>
              <a:cxn ang="0">
                <a:pos x="48" y="60"/>
              </a:cxn>
              <a:cxn ang="0">
                <a:pos x="36" y="132"/>
              </a:cxn>
              <a:cxn ang="0">
                <a:pos x="6" y="168"/>
              </a:cxn>
              <a:cxn ang="0">
                <a:pos x="12" y="168"/>
              </a:cxn>
              <a:cxn ang="0">
                <a:pos x="6" y="168"/>
              </a:cxn>
              <a:cxn ang="0">
                <a:pos x="0" y="175"/>
              </a:cxn>
              <a:cxn ang="0">
                <a:pos x="12" y="193"/>
              </a:cxn>
              <a:cxn ang="0">
                <a:pos x="30" y="199"/>
              </a:cxn>
              <a:cxn ang="0">
                <a:pos x="24" y="217"/>
              </a:cxn>
            </a:cxnLst>
            <a:rect l="0" t="0" r="r" b="b"/>
            <a:pathLst>
              <a:path w="198" h="313">
                <a:moveTo>
                  <a:pt x="36" y="313"/>
                </a:moveTo>
                <a:lnTo>
                  <a:pt x="60" y="307"/>
                </a:lnTo>
                <a:lnTo>
                  <a:pt x="96" y="295"/>
                </a:lnTo>
                <a:lnTo>
                  <a:pt x="102" y="283"/>
                </a:lnTo>
                <a:lnTo>
                  <a:pt x="132" y="277"/>
                </a:lnTo>
                <a:lnTo>
                  <a:pt x="180" y="24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4DD9E"/>
          </a:solidFill>
          <a:ln w="9525">
            <a:solidFill>
              <a:schemeClr val="bg1"/>
            </a:solidFill>
            <a:round/>
            <a:headEnd/>
            <a:tailEnd/>
          </a:ln>
        </p:spPr>
        <p:txBody>
          <a:bodyPr/>
          <a:lstStyle/>
          <a:p>
            <a:endParaRPr lang="el-GR" dirty="0"/>
          </a:p>
        </p:txBody>
      </p:sp>
      <p:sp>
        <p:nvSpPr>
          <p:cNvPr id="16772" name="Freeform 1412"/>
          <p:cNvSpPr>
            <a:spLocks/>
          </p:cNvSpPr>
          <p:nvPr/>
        </p:nvSpPr>
        <p:spPr bwMode="auto">
          <a:xfrm>
            <a:off x="4894263" y="5106988"/>
            <a:ext cx="398463" cy="354012"/>
          </a:xfrm>
          <a:custGeom>
            <a:avLst/>
            <a:gdLst/>
            <a:ahLst/>
            <a:cxnLst>
              <a:cxn ang="0">
                <a:pos x="48" y="1"/>
              </a:cxn>
              <a:cxn ang="0">
                <a:pos x="47" y="1"/>
              </a:cxn>
              <a:cxn ang="0">
                <a:pos x="46" y="2"/>
              </a:cxn>
              <a:cxn ang="0">
                <a:pos x="47" y="1"/>
              </a:cxn>
              <a:cxn ang="0">
                <a:pos x="41" y="0"/>
              </a:cxn>
              <a:cxn ang="0">
                <a:pos x="34" y="5"/>
              </a:cxn>
              <a:cxn ang="0">
                <a:pos x="26" y="12"/>
              </a:cxn>
              <a:cxn ang="0">
                <a:pos x="22" y="12"/>
              </a:cxn>
              <a:cxn ang="0">
                <a:pos x="17" y="15"/>
              </a:cxn>
              <a:cxn ang="0">
                <a:pos x="14" y="15"/>
              </a:cxn>
              <a:cxn ang="0">
                <a:pos x="13" y="13"/>
              </a:cxn>
              <a:cxn ang="0">
                <a:pos x="11" y="9"/>
              </a:cxn>
              <a:cxn ang="0">
                <a:pos x="11" y="11"/>
              </a:cxn>
              <a:cxn ang="0">
                <a:pos x="11" y="9"/>
              </a:cxn>
              <a:cxn ang="0">
                <a:pos x="9" y="23"/>
              </a:cxn>
              <a:cxn ang="0">
                <a:pos x="6" y="24"/>
              </a:cxn>
              <a:cxn ang="0">
                <a:pos x="1" y="22"/>
              </a:cxn>
              <a:cxn ang="0">
                <a:pos x="0" y="24"/>
              </a:cxn>
              <a:cxn ang="0">
                <a:pos x="2" y="27"/>
              </a:cxn>
              <a:cxn ang="0">
                <a:pos x="5" y="35"/>
              </a:cxn>
              <a:cxn ang="0">
                <a:pos x="5" y="39"/>
              </a:cxn>
              <a:cxn ang="0">
                <a:pos x="9" y="45"/>
              </a:cxn>
              <a:cxn ang="0">
                <a:pos x="17" y="43"/>
              </a:cxn>
              <a:cxn ang="0">
                <a:pos x="25" y="42"/>
              </a:cxn>
              <a:cxn ang="0">
                <a:pos x="32" y="41"/>
              </a:cxn>
              <a:cxn ang="0">
                <a:pos x="47" y="25"/>
              </a:cxn>
              <a:cxn ang="0">
                <a:pos x="51" y="16"/>
              </a:cxn>
              <a:cxn ang="0">
                <a:pos x="51" y="16"/>
              </a:cxn>
              <a:cxn ang="0">
                <a:pos x="49" y="16"/>
              </a:cxn>
              <a:cxn ang="0">
                <a:pos x="48" y="1"/>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63A1CF"/>
          </a:solidFill>
          <a:ln w="9525">
            <a:solidFill>
              <a:schemeClr val="bg1"/>
            </a:solidFill>
            <a:round/>
            <a:headEnd/>
            <a:tailEnd/>
          </a:ln>
        </p:spPr>
        <p:txBody>
          <a:bodyPr/>
          <a:lstStyle/>
          <a:p>
            <a:endParaRPr lang="el-GR" dirty="0"/>
          </a:p>
        </p:txBody>
      </p:sp>
      <p:sp>
        <p:nvSpPr>
          <p:cNvPr id="16773" name="Freeform 1413"/>
          <p:cNvSpPr>
            <a:spLocks/>
          </p:cNvSpPr>
          <p:nvPr/>
        </p:nvSpPr>
        <p:spPr bwMode="auto">
          <a:xfrm>
            <a:off x="4979989" y="4991101"/>
            <a:ext cx="236537" cy="234950"/>
          </a:xfrm>
          <a:custGeom>
            <a:avLst/>
            <a:gdLst/>
            <a:ahLst/>
            <a:cxnLst>
              <a:cxn ang="0">
                <a:pos x="144" y="54"/>
              </a:cxn>
              <a:cxn ang="0">
                <a:pos x="132" y="54"/>
              </a:cxn>
              <a:cxn ang="0">
                <a:pos x="114" y="30"/>
              </a:cxn>
              <a:cxn ang="0">
                <a:pos x="102" y="6"/>
              </a:cxn>
              <a:cxn ang="0">
                <a:pos x="96" y="6"/>
              </a:cxn>
              <a:cxn ang="0">
                <a:pos x="84" y="12"/>
              </a:cxn>
              <a:cxn ang="0">
                <a:pos x="96" y="6"/>
              </a:cxn>
              <a:cxn ang="0">
                <a:pos x="84" y="0"/>
              </a:cxn>
              <a:cxn ang="0">
                <a:pos x="66" y="6"/>
              </a:cxn>
              <a:cxn ang="0">
                <a:pos x="18" y="18"/>
              </a:cxn>
              <a:cxn ang="0">
                <a:pos x="12" y="84"/>
              </a:cxn>
              <a:cxn ang="0">
                <a:pos x="0" y="90"/>
              </a:cxn>
              <a:cxn ang="0">
                <a:pos x="0" y="144"/>
              </a:cxn>
              <a:cxn ang="0">
                <a:pos x="12" y="168"/>
              </a:cxn>
              <a:cxn ang="0">
                <a:pos x="18" y="180"/>
              </a:cxn>
              <a:cxn ang="0">
                <a:pos x="36" y="180"/>
              </a:cxn>
              <a:cxn ang="0">
                <a:pos x="66" y="162"/>
              </a:cxn>
              <a:cxn ang="0">
                <a:pos x="90" y="162"/>
              </a:cxn>
              <a:cxn ang="0">
                <a:pos x="138" y="120"/>
              </a:cxn>
              <a:cxn ang="0">
                <a:pos x="180" y="90"/>
              </a:cxn>
              <a:cxn ang="0">
                <a:pos x="150" y="78"/>
              </a:cxn>
              <a:cxn ang="0">
                <a:pos x="144" y="54"/>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4DD9E"/>
          </a:solidFill>
          <a:ln w="9525">
            <a:solidFill>
              <a:schemeClr val="bg1"/>
            </a:solidFill>
            <a:round/>
            <a:headEnd/>
            <a:tailEnd/>
          </a:ln>
        </p:spPr>
        <p:txBody>
          <a:bodyPr/>
          <a:lstStyle/>
          <a:p>
            <a:endParaRPr lang="el-GR" dirty="0"/>
          </a:p>
        </p:txBody>
      </p:sp>
      <p:sp>
        <p:nvSpPr>
          <p:cNvPr id="16774" name="Freeform 1414"/>
          <p:cNvSpPr>
            <a:spLocks/>
          </p:cNvSpPr>
          <p:nvPr/>
        </p:nvSpPr>
        <p:spPr bwMode="auto">
          <a:xfrm>
            <a:off x="5222875" y="4810126"/>
            <a:ext cx="268288" cy="422275"/>
          </a:xfrm>
          <a:custGeom>
            <a:avLst/>
            <a:gdLst/>
            <a:ahLst/>
            <a:cxnLst>
              <a:cxn ang="0">
                <a:pos x="22" y="2"/>
              </a:cxn>
              <a:cxn ang="0">
                <a:pos x="17" y="3"/>
              </a:cxn>
              <a:cxn ang="0">
                <a:pos x="17" y="4"/>
              </a:cxn>
              <a:cxn ang="0">
                <a:pos x="17" y="3"/>
              </a:cxn>
              <a:cxn ang="0">
                <a:pos x="16" y="3"/>
              </a:cxn>
              <a:cxn ang="0">
                <a:pos x="16" y="8"/>
              </a:cxn>
              <a:cxn ang="0">
                <a:pos x="19" y="13"/>
              </a:cxn>
              <a:cxn ang="0">
                <a:pos x="19" y="16"/>
              </a:cxn>
              <a:cxn ang="0">
                <a:pos x="16" y="18"/>
              </a:cxn>
              <a:cxn ang="0">
                <a:pos x="15" y="16"/>
              </a:cxn>
              <a:cxn ang="0">
                <a:pos x="13" y="13"/>
              </a:cxn>
              <a:cxn ang="0">
                <a:pos x="9" y="11"/>
              </a:cxn>
              <a:cxn ang="0">
                <a:pos x="0" y="15"/>
              </a:cxn>
              <a:cxn ang="0">
                <a:pos x="0" y="16"/>
              </a:cxn>
              <a:cxn ang="0">
                <a:pos x="1" y="16"/>
              </a:cxn>
              <a:cxn ang="0">
                <a:pos x="2" y="15"/>
              </a:cxn>
              <a:cxn ang="0">
                <a:pos x="1" y="16"/>
              </a:cxn>
              <a:cxn ang="0">
                <a:pos x="9" y="19"/>
              </a:cxn>
              <a:cxn ang="0">
                <a:pos x="9" y="23"/>
              </a:cxn>
              <a:cxn ang="0">
                <a:pos x="9" y="28"/>
              </a:cxn>
              <a:cxn ang="0">
                <a:pos x="7" y="36"/>
              </a:cxn>
              <a:cxn ang="0">
                <a:pos x="5" y="39"/>
              </a:cxn>
              <a:cxn ang="0">
                <a:pos x="6" y="39"/>
              </a:cxn>
              <a:cxn ang="0">
                <a:pos x="7" y="54"/>
              </a:cxn>
              <a:cxn ang="0">
                <a:pos x="9" y="54"/>
              </a:cxn>
              <a:cxn ang="0">
                <a:pos x="9" y="51"/>
              </a:cxn>
              <a:cxn ang="0">
                <a:pos x="16" y="45"/>
              </a:cxn>
              <a:cxn ang="0">
                <a:pos x="18" y="40"/>
              </a:cxn>
              <a:cxn ang="0">
                <a:pos x="16" y="31"/>
              </a:cxn>
              <a:cxn ang="0">
                <a:pos x="21" y="25"/>
              </a:cxn>
              <a:cxn ang="0">
                <a:pos x="30" y="20"/>
              </a:cxn>
              <a:cxn ang="0">
                <a:pos x="33" y="16"/>
              </a:cxn>
              <a:cxn ang="0">
                <a:pos x="34" y="11"/>
              </a:cxn>
              <a:cxn ang="0">
                <a:pos x="33" y="4"/>
              </a:cxn>
              <a:cxn ang="0">
                <a:pos x="33" y="0"/>
              </a:cxn>
              <a:cxn ang="0">
                <a:pos x="33" y="0"/>
              </a:cxn>
              <a:cxn ang="0">
                <a:pos x="30" y="1"/>
              </a:cxn>
              <a:cxn ang="0">
                <a:pos x="22" y="2"/>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4DD9E"/>
          </a:solidFill>
          <a:ln w="9525">
            <a:solidFill>
              <a:schemeClr val="bg1"/>
            </a:solidFill>
            <a:round/>
            <a:headEnd/>
            <a:tailEnd/>
          </a:ln>
        </p:spPr>
        <p:txBody>
          <a:bodyPr/>
          <a:lstStyle/>
          <a:p>
            <a:endParaRPr lang="el-GR" dirty="0"/>
          </a:p>
        </p:txBody>
      </p:sp>
      <p:sp>
        <p:nvSpPr>
          <p:cNvPr id="16775" name="Freeform 1415"/>
          <p:cNvSpPr>
            <a:spLocks/>
          </p:cNvSpPr>
          <p:nvPr/>
        </p:nvSpPr>
        <p:spPr bwMode="auto">
          <a:xfrm>
            <a:off x="5222875" y="4568825"/>
            <a:ext cx="260351" cy="265113"/>
          </a:xfrm>
          <a:custGeom>
            <a:avLst/>
            <a:gdLst/>
            <a:ahLst/>
            <a:cxnLst>
              <a:cxn ang="0">
                <a:pos x="25" y="6"/>
              </a:cxn>
              <a:cxn ang="0">
                <a:pos x="14" y="1"/>
              </a:cxn>
              <a:cxn ang="0">
                <a:pos x="14" y="1"/>
              </a:cxn>
              <a:cxn ang="0">
                <a:pos x="14" y="1"/>
              </a:cxn>
              <a:cxn ang="0">
                <a:pos x="13" y="0"/>
              </a:cxn>
              <a:cxn ang="0">
                <a:pos x="12" y="2"/>
              </a:cxn>
              <a:cxn ang="0">
                <a:pos x="12" y="5"/>
              </a:cxn>
              <a:cxn ang="0">
                <a:pos x="8" y="5"/>
              </a:cxn>
              <a:cxn ang="0">
                <a:pos x="6" y="1"/>
              </a:cxn>
              <a:cxn ang="0">
                <a:pos x="1" y="1"/>
              </a:cxn>
              <a:cxn ang="0">
                <a:pos x="2" y="8"/>
              </a:cxn>
              <a:cxn ang="0">
                <a:pos x="0" y="11"/>
              </a:cxn>
              <a:cxn ang="0">
                <a:pos x="2" y="19"/>
              </a:cxn>
              <a:cxn ang="0">
                <a:pos x="4" y="24"/>
              </a:cxn>
              <a:cxn ang="0">
                <a:pos x="9" y="26"/>
              </a:cxn>
              <a:cxn ang="0">
                <a:pos x="14" y="27"/>
              </a:cxn>
              <a:cxn ang="0">
                <a:pos x="15" y="29"/>
              </a:cxn>
              <a:cxn ang="0">
                <a:pos x="17" y="34"/>
              </a:cxn>
              <a:cxn ang="0">
                <a:pos x="22" y="33"/>
              </a:cxn>
              <a:cxn ang="0">
                <a:pos x="30" y="32"/>
              </a:cxn>
              <a:cxn ang="0">
                <a:pos x="33" y="31"/>
              </a:cxn>
              <a:cxn ang="0">
                <a:pos x="31" y="28"/>
              </a:cxn>
              <a:cxn ang="0">
                <a:pos x="30" y="19"/>
              </a:cxn>
              <a:cxn ang="0">
                <a:pos x="28" y="14"/>
              </a:cxn>
              <a:cxn ang="0">
                <a:pos x="30" y="12"/>
              </a:cxn>
              <a:cxn ang="0">
                <a:pos x="25" y="9"/>
              </a:cxn>
              <a:cxn ang="0">
                <a:pos x="25" y="6"/>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4DD9E"/>
          </a:solidFill>
          <a:ln w="9525">
            <a:solidFill>
              <a:schemeClr val="bg1"/>
            </a:solidFill>
            <a:round/>
            <a:headEnd/>
            <a:tailEnd/>
          </a:ln>
        </p:spPr>
        <p:txBody>
          <a:bodyPr/>
          <a:lstStyle/>
          <a:p>
            <a:endParaRPr lang="el-GR" dirty="0"/>
          </a:p>
        </p:txBody>
      </p:sp>
      <p:sp>
        <p:nvSpPr>
          <p:cNvPr id="16776" name="Freeform 1416"/>
          <p:cNvSpPr>
            <a:spLocks/>
          </p:cNvSpPr>
          <p:nvPr/>
        </p:nvSpPr>
        <p:spPr bwMode="auto">
          <a:xfrm>
            <a:off x="4783137" y="4692651"/>
            <a:ext cx="298451" cy="298450"/>
          </a:xfrm>
          <a:custGeom>
            <a:avLst/>
            <a:gdLst/>
            <a:ahLst/>
            <a:cxnLst>
              <a:cxn ang="0">
                <a:pos x="4" y="37"/>
              </a:cxn>
              <a:cxn ang="0">
                <a:pos x="18" y="37"/>
              </a:cxn>
              <a:cxn ang="0">
                <a:pos x="20" y="38"/>
              </a:cxn>
              <a:cxn ang="0">
                <a:pos x="28" y="38"/>
              </a:cxn>
              <a:cxn ang="0">
                <a:pos x="34" y="37"/>
              </a:cxn>
              <a:cxn ang="0">
                <a:pos x="32" y="33"/>
              </a:cxn>
              <a:cxn ang="0">
                <a:pos x="32" y="22"/>
              </a:cxn>
              <a:cxn ang="0">
                <a:pos x="38" y="21"/>
              </a:cxn>
              <a:cxn ang="0">
                <a:pos x="38" y="17"/>
              </a:cxn>
              <a:cxn ang="0">
                <a:pos x="37" y="17"/>
              </a:cxn>
              <a:cxn ang="0">
                <a:pos x="38" y="17"/>
              </a:cxn>
              <a:cxn ang="0">
                <a:pos x="32" y="16"/>
              </a:cxn>
              <a:cxn ang="0">
                <a:pos x="30" y="4"/>
              </a:cxn>
              <a:cxn ang="0">
                <a:pos x="24" y="4"/>
              </a:cxn>
              <a:cxn ang="0">
                <a:pos x="21" y="6"/>
              </a:cxn>
              <a:cxn ang="0">
                <a:pos x="18" y="6"/>
              </a:cxn>
              <a:cxn ang="0">
                <a:pos x="12" y="0"/>
              </a:cxn>
              <a:cxn ang="0">
                <a:pos x="4" y="0"/>
              </a:cxn>
              <a:cxn ang="0">
                <a:pos x="1" y="2"/>
              </a:cxn>
              <a:cxn ang="0">
                <a:pos x="3" y="15"/>
              </a:cxn>
              <a:cxn ang="0">
                <a:pos x="4" y="21"/>
              </a:cxn>
              <a:cxn ang="0">
                <a:pos x="0" y="28"/>
              </a:cxn>
              <a:cxn ang="0">
                <a:pos x="0" y="36"/>
              </a:cxn>
              <a:cxn ang="0">
                <a:pos x="2" y="35"/>
              </a:cxn>
              <a:cxn ang="0">
                <a:pos x="4" y="37"/>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4DD9E"/>
          </a:solidFill>
          <a:ln w="9525">
            <a:solidFill>
              <a:schemeClr val="bg1"/>
            </a:solidFill>
            <a:round/>
            <a:headEnd/>
            <a:tailEnd/>
          </a:ln>
        </p:spPr>
        <p:txBody>
          <a:bodyPr/>
          <a:lstStyle/>
          <a:p>
            <a:endParaRPr lang="el-GR" dirty="0"/>
          </a:p>
        </p:txBody>
      </p:sp>
      <p:sp>
        <p:nvSpPr>
          <p:cNvPr id="16777" name="Freeform 1417"/>
          <p:cNvSpPr>
            <a:spLocks/>
          </p:cNvSpPr>
          <p:nvPr/>
        </p:nvSpPr>
        <p:spPr bwMode="auto">
          <a:xfrm>
            <a:off x="4783138" y="4411664"/>
            <a:ext cx="463551" cy="460375"/>
          </a:xfrm>
          <a:custGeom>
            <a:avLst/>
            <a:gdLst/>
            <a:ahLst/>
            <a:cxnLst>
              <a:cxn ang="0">
                <a:pos x="21" y="6"/>
              </a:cxn>
              <a:cxn ang="0">
                <a:pos x="18" y="18"/>
              </a:cxn>
              <a:cxn ang="0">
                <a:pos x="15" y="21"/>
              </a:cxn>
              <a:cxn ang="0">
                <a:pos x="11" y="29"/>
              </a:cxn>
              <a:cxn ang="0">
                <a:pos x="7" y="32"/>
              </a:cxn>
              <a:cxn ang="0">
                <a:pos x="3" y="32"/>
              </a:cxn>
              <a:cxn ang="0">
                <a:pos x="0" y="35"/>
              </a:cxn>
              <a:cxn ang="0">
                <a:pos x="1" y="38"/>
              </a:cxn>
              <a:cxn ang="0">
                <a:pos x="1" y="38"/>
              </a:cxn>
              <a:cxn ang="0">
                <a:pos x="4" y="36"/>
              </a:cxn>
              <a:cxn ang="0">
                <a:pos x="12" y="36"/>
              </a:cxn>
              <a:cxn ang="0">
                <a:pos x="18" y="42"/>
              </a:cxn>
              <a:cxn ang="0">
                <a:pos x="21" y="42"/>
              </a:cxn>
              <a:cxn ang="0">
                <a:pos x="24" y="40"/>
              </a:cxn>
              <a:cxn ang="0">
                <a:pos x="30" y="40"/>
              </a:cxn>
              <a:cxn ang="0">
                <a:pos x="32" y="52"/>
              </a:cxn>
              <a:cxn ang="0">
                <a:pos x="38" y="53"/>
              </a:cxn>
              <a:cxn ang="0">
                <a:pos x="43" y="53"/>
              </a:cxn>
              <a:cxn ang="0">
                <a:pos x="49" y="56"/>
              </a:cxn>
              <a:cxn ang="0">
                <a:pos x="55" y="59"/>
              </a:cxn>
              <a:cxn ang="0">
                <a:pos x="55" y="57"/>
              </a:cxn>
              <a:cxn ang="0">
                <a:pos x="52" y="53"/>
              </a:cxn>
              <a:cxn ang="0">
                <a:pos x="53" y="50"/>
              </a:cxn>
              <a:cxn ang="0">
                <a:pos x="54" y="44"/>
              </a:cxn>
              <a:cxn ang="0">
                <a:pos x="57" y="43"/>
              </a:cxn>
              <a:cxn ang="0">
                <a:pos x="55" y="37"/>
              </a:cxn>
              <a:cxn ang="0">
                <a:pos x="54" y="31"/>
              </a:cxn>
              <a:cxn ang="0">
                <a:pos x="53" y="25"/>
              </a:cxn>
              <a:cxn ang="0">
                <a:pos x="55" y="18"/>
              </a:cxn>
              <a:cxn ang="0">
                <a:pos x="59" y="11"/>
              </a:cxn>
              <a:cxn ang="0">
                <a:pos x="59" y="10"/>
              </a:cxn>
              <a:cxn ang="0">
                <a:pos x="59" y="5"/>
              </a:cxn>
              <a:cxn ang="0">
                <a:pos x="56" y="3"/>
              </a:cxn>
              <a:cxn ang="0">
                <a:pos x="51" y="3"/>
              </a:cxn>
              <a:cxn ang="0">
                <a:pos x="49" y="0"/>
              </a:cxn>
              <a:cxn ang="0">
                <a:pos x="41" y="1"/>
              </a:cxn>
              <a:cxn ang="0">
                <a:pos x="32" y="3"/>
              </a:cxn>
              <a:cxn ang="0">
                <a:pos x="27" y="1"/>
              </a:cxn>
              <a:cxn ang="0">
                <a:pos x="21" y="2"/>
              </a:cxn>
              <a:cxn ang="0">
                <a:pos x="21" y="6"/>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4DD9E"/>
          </a:solidFill>
          <a:ln w="9525">
            <a:solidFill>
              <a:schemeClr val="bg1"/>
            </a:solidFill>
            <a:round/>
            <a:headEnd/>
            <a:tailEnd/>
          </a:ln>
        </p:spPr>
        <p:txBody>
          <a:bodyPr/>
          <a:lstStyle/>
          <a:p>
            <a:endParaRPr lang="el-GR" dirty="0"/>
          </a:p>
        </p:txBody>
      </p:sp>
      <p:sp>
        <p:nvSpPr>
          <p:cNvPr id="16778" name="Freeform 1418"/>
          <p:cNvSpPr>
            <a:spLocks/>
          </p:cNvSpPr>
          <p:nvPr/>
        </p:nvSpPr>
        <p:spPr bwMode="auto">
          <a:xfrm>
            <a:off x="5300665" y="4098926"/>
            <a:ext cx="369887" cy="354013"/>
          </a:xfrm>
          <a:custGeom>
            <a:avLst/>
            <a:gdLst/>
            <a:ahLst/>
            <a:cxnLst>
              <a:cxn ang="0">
                <a:pos x="22" y="45"/>
              </a:cxn>
              <a:cxn ang="0">
                <a:pos x="24" y="44"/>
              </a:cxn>
              <a:cxn ang="0">
                <a:pos x="27" y="45"/>
              </a:cxn>
              <a:cxn ang="0">
                <a:pos x="29" y="45"/>
              </a:cxn>
              <a:cxn ang="0">
                <a:pos x="32" y="43"/>
              </a:cxn>
              <a:cxn ang="0">
                <a:pos x="39" y="41"/>
              </a:cxn>
              <a:cxn ang="0">
                <a:pos x="47" y="32"/>
              </a:cxn>
              <a:cxn ang="0">
                <a:pos x="40" y="31"/>
              </a:cxn>
              <a:cxn ang="0">
                <a:pos x="33" y="27"/>
              </a:cxn>
              <a:cxn ang="0">
                <a:pos x="31" y="24"/>
              </a:cxn>
              <a:cxn ang="0">
                <a:pos x="34" y="22"/>
              </a:cxn>
              <a:cxn ang="0">
                <a:pos x="33" y="20"/>
              </a:cxn>
              <a:cxn ang="0">
                <a:pos x="25" y="8"/>
              </a:cxn>
              <a:cxn ang="0">
                <a:pos x="20" y="6"/>
              </a:cxn>
              <a:cxn ang="0">
                <a:pos x="17" y="0"/>
              </a:cxn>
              <a:cxn ang="0">
                <a:pos x="17" y="0"/>
              </a:cxn>
              <a:cxn ang="0">
                <a:pos x="15" y="1"/>
              </a:cxn>
              <a:cxn ang="0">
                <a:pos x="12" y="3"/>
              </a:cxn>
              <a:cxn ang="0">
                <a:pos x="11" y="14"/>
              </a:cxn>
              <a:cxn ang="0">
                <a:pos x="8" y="20"/>
              </a:cxn>
              <a:cxn ang="0">
                <a:pos x="4" y="24"/>
              </a:cxn>
              <a:cxn ang="0">
                <a:pos x="3" y="30"/>
              </a:cxn>
              <a:cxn ang="0">
                <a:pos x="1" y="30"/>
              </a:cxn>
              <a:cxn ang="0">
                <a:pos x="0" y="33"/>
              </a:cxn>
              <a:cxn ang="0">
                <a:pos x="4" y="36"/>
              </a:cxn>
              <a:cxn ang="0">
                <a:pos x="7" y="39"/>
              </a:cxn>
              <a:cxn ang="0">
                <a:pos x="9" y="41"/>
              </a:cxn>
              <a:cxn ang="0">
                <a:pos x="9" y="42"/>
              </a:cxn>
              <a:cxn ang="0">
                <a:pos x="12" y="43"/>
              </a:cxn>
              <a:cxn ang="0">
                <a:pos x="22" y="45"/>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4DD9E"/>
          </a:solidFill>
          <a:ln w="9525">
            <a:solidFill>
              <a:schemeClr val="bg1"/>
            </a:solidFill>
            <a:round/>
            <a:headEnd/>
            <a:tailEnd/>
          </a:ln>
        </p:spPr>
        <p:txBody>
          <a:bodyPr/>
          <a:lstStyle/>
          <a:p>
            <a:endParaRPr lang="el-GR" dirty="0"/>
          </a:p>
        </p:txBody>
      </p:sp>
      <p:sp>
        <p:nvSpPr>
          <p:cNvPr id="16779" name="Freeform 1419"/>
          <p:cNvSpPr>
            <a:spLocks/>
          </p:cNvSpPr>
          <p:nvPr/>
        </p:nvSpPr>
        <p:spPr bwMode="auto">
          <a:xfrm>
            <a:off x="5324475" y="4427539"/>
            <a:ext cx="204788" cy="234950"/>
          </a:xfrm>
          <a:custGeom>
            <a:avLst/>
            <a:gdLst/>
            <a:ahLst/>
            <a:cxnLst>
              <a:cxn ang="0">
                <a:pos x="23" y="7"/>
              </a:cxn>
              <a:cxn ang="0">
                <a:pos x="26" y="4"/>
              </a:cxn>
              <a:cxn ang="0">
                <a:pos x="26" y="3"/>
              </a:cxn>
              <a:cxn ang="0">
                <a:pos x="24" y="3"/>
              </a:cxn>
              <a:cxn ang="0">
                <a:pos x="21" y="2"/>
              </a:cxn>
              <a:cxn ang="0">
                <a:pos x="19" y="3"/>
              </a:cxn>
              <a:cxn ang="0">
                <a:pos x="9" y="1"/>
              </a:cxn>
              <a:cxn ang="0">
                <a:pos x="6" y="0"/>
              </a:cxn>
              <a:cxn ang="0">
                <a:pos x="6" y="1"/>
              </a:cxn>
              <a:cxn ang="0">
                <a:pos x="3" y="1"/>
              </a:cxn>
              <a:cxn ang="0">
                <a:pos x="0" y="3"/>
              </a:cxn>
              <a:cxn ang="0">
                <a:pos x="2" y="5"/>
              </a:cxn>
              <a:cxn ang="0">
                <a:pos x="2" y="9"/>
              </a:cxn>
              <a:cxn ang="0">
                <a:pos x="0" y="13"/>
              </a:cxn>
              <a:cxn ang="0">
                <a:pos x="1" y="19"/>
              </a:cxn>
              <a:cxn ang="0">
                <a:pos x="12" y="24"/>
              </a:cxn>
              <a:cxn ang="0">
                <a:pos x="12" y="27"/>
              </a:cxn>
              <a:cxn ang="0">
                <a:pos x="17" y="30"/>
              </a:cxn>
              <a:cxn ang="0">
                <a:pos x="18" y="29"/>
              </a:cxn>
              <a:cxn ang="0">
                <a:pos x="22" y="23"/>
              </a:cxn>
              <a:cxn ang="0">
                <a:pos x="25" y="20"/>
              </a:cxn>
              <a:cxn ang="0">
                <a:pos x="23" y="17"/>
              </a:cxn>
              <a:cxn ang="0">
                <a:pos x="23" y="7"/>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4DD9E"/>
          </a:solidFill>
          <a:ln w="9525">
            <a:solidFill>
              <a:schemeClr val="bg1"/>
            </a:solidFill>
            <a:round/>
            <a:headEnd/>
            <a:tailEnd/>
          </a:ln>
        </p:spPr>
        <p:txBody>
          <a:bodyPr/>
          <a:lstStyle/>
          <a:p>
            <a:endParaRPr lang="el-GR" dirty="0"/>
          </a:p>
        </p:txBody>
      </p:sp>
      <p:sp>
        <p:nvSpPr>
          <p:cNvPr id="16780" name="Freeform 1420"/>
          <p:cNvSpPr>
            <a:spLocks/>
          </p:cNvSpPr>
          <p:nvPr/>
        </p:nvSpPr>
        <p:spPr bwMode="auto">
          <a:xfrm>
            <a:off x="5103813" y="4935539"/>
            <a:ext cx="188912" cy="179387"/>
          </a:xfrm>
          <a:custGeom>
            <a:avLst/>
            <a:gdLst/>
            <a:ahLst/>
            <a:cxnLst>
              <a:cxn ang="0">
                <a:pos x="9" y="5"/>
              </a:cxn>
              <a:cxn ang="0">
                <a:pos x="6" y="8"/>
              </a:cxn>
              <a:cxn ang="0">
                <a:pos x="2" y="7"/>
              </a:cxn>
              <a:cxn ang="0">
                <a:pos x="0" y="8"/>
              </a:cxn>
              <a:cxn ang="0">
                <a:pos x="1" y="8"/>
              </a:cxn>
              <a:cxn ang="0">
                <a:pos x="3" y="12"/>
              </a:cxn>
              <a:cxn ang="0">
                <a:pos x="6" y="16"/>
              </a:cxn>
              <a:cxn ang="0">
                <a:pos x="8" y="16"/>
              </a:cxn>
              <a:cxn ang="0">
                <a:pos x="9" y="20"/>
              </a:cxn>
              <a:cxn ang="0">
                <a:pos x="14" y="22"/>
              </a:cxn>
              <a:cxn ang="0">
                <a:pos x="20" y="23"/>
              </a:cxn>
              <a:cxn ang="0">
                <a:pos x="22" y="20"/>
              </a:cxn>
              <a:cxn ang="0">
                <a:pos x="24" y="12"/>
              </a:cxn>
              <a:cxn ang="0">
                <a:pos x="24" y="7"/>
              </a:cxn>
              <a:cxn ang="0">
                <a:pos x="24" y="3"/>
              </a:cxn>
              <a:cxn ang="0">
                <a:pos x="16" y="0"/>
              </a:cxn>
              <a:cxn ang="0">
                <a:pos x="13" y="1"/>
              </a:cxn>
              <a:cxn ang="0">
                <a:pos x="9" y="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4DD9E"/>
          </a:solidFill>
          <a:ln w="9525">
            <a:solidFill>
              <a:schemeClr val="bg1"/>
            </a:solidFill>
            <a:round/>
            <a:headEnd/>
            <a:tailEnd/>
          </a:ln>
        </p:spPr>
        <p:txBody>
          <a:bodyPr/>
          <a:lstStyle/>
          <a:p>
            <a:endParaRPr lang="el-GR" dirty="0"/>
          </a:p>
        </p:txBody>
      </p:sp>
      <p:sp>
        <p:nvSpPr>
          <p:cNvPr id="16781" name="Freeform 1421"/>
          <p:cNvSpPr>
            <a:spLocks/>
          </p:cNvSpPr>
          <p:nvPr/>
        </p:nvSpPr>
        <p:spPr bwMode="auto">
          <a:xfrm>
            <a:off x="5033965" y="4452938"/>
            <a:ext cx="338137" cy="544512"/>
          </a:xfrm>
          <a:custGeom>
            <a:avLst/>
            <a:gdLst/>
            <a:ahLst/>
            <a:cxnLst>
              <a:cxn ang="0">
                <a:pos x="27" y="6"/>
              </a:cxn>
              <a:cxn ang="0">
                <a:pos x="23" y="13"/>
              </a:cxn>
              <a:cxn ang="0">
                <a:pos x="21" y="20"/>
              </a:cxn>
              <a:cxn ang="0">
                <a:pos x="22" y="26"/>
              </a:cxn>
              <a:cxn ang="0">
                <a:pos x="23" y="32"/>
              </a:cxn>
              <a:cxn ang="0">
                <a:pos x="25" y="38"/>
              </a:cxn>
              <a:cxn ang="0">
                <a:pos x="22" y="39"/>
              </a:cxn>
              <a:cxn ang="0">
                <a:pos x="21" y="45"/>
              </a:cxn>
              <a:cxn ang="0">
                <a:pos x="20" y="48"/>
              </a:cxn>
              <a:cxn ang="0">
                <a:pos x="23" y="52"/>
              </a:cxn>
              <a:cxn ang="0">
                <a:pos x="23" y="54"/>
              </a:cxn>
              <a:cxn ang="0">
                <a:pos x="17" y="51"/>
              </a:cxn>
              <a:cxn ang="0">
                <a:pos x="11" y="48"/>
              </a:cxn>
              <a:cxn ang="0">
                <a:pos x="6" y="48"/>
              </a:cxn>
              <a:cxn ang="0">
                <a:pos x="6" y="52"/>
              </a:cxn>
              <a:cxn ang="0">
                <a:pos x="0" y="53"/>
              </a:cxn>
              <a:cxn ang="0">
                <a:pos x="0" y="64"/>
              </a:cxn>
              <a:cxn ang="0">
                <a:pos x="2" y="68"/>
              </a:cxn>
              <a:cxn ang="0">
                <a:pos x="6" y="68"/>
              </a:cxn>
              <a:cxn ang="0">
                <a:pos x="8" y="69"/>
              </a:cxn>
              <a:cxn ang="0">
                <a:pos x="7" y="69"/>
              </a:cxn>
              <a:cxn ang="0">
                <a:pos x="9" y="70"/>
              </a:cxn>
              <a:cxn ang="0">
                <a:pos x="11" y="69"/>
              </a:cxn>
              <a:cxn ang="0">
                <a:pos x="15" y="70"/>
              </a:cxn>
              <a:cxn ang="0">
                <a:pos x="18" y="67"/>
              </a:cxn>
              <a:cxn ang="0">
                <a:pos x="22" y="63"/>
              </a:cxn>
              <a:cxn ang="0">
                <a:pos x="25" y="62"/>
              </a:cxn>
              <a:cxn ang="0">
                <a:pos x="24" y="62"/>
              </a:cxn>
              <a:cxn ang="0">
                <a:pos x="24" y="61"/>
              </a:cxn>
              <a:cxn ang="0">
                <a:pos x="33" y="57"/>
              </a:cxn>
              <a:cxn ang="0">
                <a:pos x="37" y="59"/>
              </a:cxn>
              <a:cxn ang="0">
                <a:pos x="39" y="62"/>
              </a:cxn>
              <a:cxn ang="0">
                <a:pos x="40" y="64"/>
              </a:cxn>
              <a:cxn ang="0">
                <a:pos x="43" y="62"/>
              </a:cxn>
              <a:cxn ang="0">
                <a:pos x="43" y="59"/>
              </a:cxn>
              <a:cxn ang="0">
                <a:pos x="40" y="54"/>
              </a:cxn>
              <a:cxn ang="0">
                <a:pos x="40" y="49"/>
              </a:cxn>
              <a:cxn ang="0">
                <a:pos x="41" y="49"/>
              </a:cxn>
              <a:cxn ang="0">
                <a:pos x="39" y="44"/>
              </a:cxn>
              <a:cxn ang="0">
                <a:pos x="38" y="42"/>
              </a:cxn>
              <a:cxn ang="0">
                <a:pos x="33" y="41"/>
              </a:cxn>
              <a:cxn ang="0">
                <a:pos x="28" y="39"/>
              </a:cxn>
              <a:cxn ang="0">
                <a:pos x="26" y="34"/>
              </a:cxn>
              <a:cxn ang="0">
                <a:pos x="24" y="26"/>
              </a:cxn>
              <a:cxn ang="0">
                <a:pos x="26" y="23"/>
              </a:cxn>
              <a:cxn ang="0">
                <a:pos x="25" y="16"/>
              </a:cxn>
              <a:cxn ang="0">
                <a:pos x="30" y="16"/>
              </a:cxn>
              <a:cxn ang="0">
                <a:pos x="32" y="20"/>
              </a:cxn>
              <a:cxn ang="0">
                <a:pos x="36" y="20"/>
              </a:cxn>
              <a:cxn ang="0">
                <a:pos x="36" y="17"/>
              </a:cxn>
              <a:cxn ang="0">
                <a:pos x="37" y="15"/>
              </a:cxn>
              <a:cxn ang="0">
                <a:pos x="38" y="16"/>
              </a:cxn>
              <a:cxn ang="0">
                <a:pos x="37" y="10"/>
              </a:cxn>
              <a:cxn ang="0">
                <a:pos x="39" y="6"/>
              </a:cxn>
              <a:cxn ang="0">
                <a:pos x="39" y="2"/>
              </a:cxn>
              <a:cxn ang="0">
                <a:pos x="37" y="0"/>
              </a:cxn>
              <a:cxn ang="0">
                <a:pos x="35" y="0"/>
              </a:cxn>
              <a:cxn ang="0">
                <a:pos x="28" y="1"/>
              </a:cxn>
              <a:cxn ang="0">
                <a:pos x="27" y="0"/>
              </a:cxn>
              <a:cxn ang="0">
                <a:pos x="27" y="5"/>
              </a:cxn>
              <a:cxn ang="0">
                <a:pos x="27" y="6"/>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4DD9E"/>
          </a:solidFill>
          <a:ln w="9525">
            <a:solidFill>
              <a:schemeClr val="bg1"/>
            </a:solidFill>
            <a:round/>
            <a:headEnd/>
            <a:tailEnd/>
          </a:ln>
        </p:spPr>
        <p:txBody>
          <a:bodyPr/>
          <a:lstStyle/>
          <a:p>
            <a:endParaRPr lang="el-GR" dirty="0"/>
          </a:p>
        </p:txBody>
      </p:sp>
      <p:sp>
        <p:nvSpPr>
          <p:cNvPr id="16782" name="Freeform 1422"/>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 ang="0">
                <a:pos x="114" y="7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rgbClr val="63A1CF"/>
          </a:solidFill>
          <a:ln w="9525">
            <a:solidFill>
              <a:schemeClr val="bg1"/>
            </a:solidFill>
            <a:round/>
            <a:headEnd/>
            <a:tailEnd/>
          </a:ln>
        </p:spPr>
        <p:txBody>
          <a:bodyPr/>
          <a:lstStyle/>
          <a:p>
            <a:endParaRPr lang="el-GR" dirty="0"/>
          </a:p>
        </p:txBody>
      </p:sp>
      <p:sp>
        <p:nvSpPr>
          <p:cNvPr id="16783" name="Freeform 1423"/>
          <p:cNvSpPr>
            <a:spLocks/>
          </p:cNvSpPr>
          <p:nvPr/>
        </p:nvSpPr>
        <p:spPr bwMode="auto">
          <a:xfrm>
            <a:off x="4360864" y="4170364"/>
            <a:ext cx="187325" cy="141287"/>
          </a:xfrm>
          <a:custGeom>
            <a:avLst/>
            <a:gdLst/>
            <a:ahLst/>
            <a:cxnLst>
              <a:cxn ang="0">
                <a:pos x="114" y="79"/>
              </a:cxn>
              <a:cxn ang="0">
                <a:pos x="120" y="79"/>
              </a:cxn>
              <a:cxn ang="0">
                <a:pos x="138" y="55"/>
              </a:cxn>
              <a:cxn ang="0">
                <a:pos x="144" y="49"/>
              </a:cxn>
              <a:cxn ang="0">
                <a:pos x="132" y="49"/>
              </a:cxn>
              <a:cxn ang="0">
                <a:pos x="108" y="25"/>
              </a:cxn>
              <a:cxn ang="0">
                <a:pos x="96" y="0"/>
              </a:cxn>
              <a:cxn ang="0">
                <a:pos x="90" y="0"/>
              </a:cxn>
              <a:cxn ang="0">
                <a:pos x="54" y="19"/>
              </a:cxn>
              <a:cxn ang="0">
                <a:pos x="24" y="43"/>
              </a:cxn>
              <a:cxn ang="0">
                <a:pos x="6" y="67"/>
              </a:cxn>
              <a:cxn ang="0">
                <a:pos x="0" y="85"/>
              </a:cxn>
              <a:cxn ang="0">
                <a:pos x="0" y="97"/>
              </a:cxn>
              <a:cxn ang="0">
                <a:pos x="6" y="109"/>
              </a:cxn>
              <a:cxn ang="0">
                <a:pos x="36" y="103"/>
              </a:cxn>
              <a:cxn ang="0">
                <a:pos x="36" y="109"/>
              </a:cxn>
              <a:cxn ang="0">
                <a:pos x="42" y="85"/>
              </a:cxn>
              <a:cxn ang="0">
                <a:pos x="72" y="85"/>
              </a:cxn>
              <a:cxn ang="0">
                <a:pos x="96" y="85"/>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4DD9E"/>
          </a:solidFill>
          <a:ln w="9525">
            <a:solidFill>
              <a:schemeClr val="bg1"/>
            </a:solidFill>
            <a:round/>
            <a:headEnd/>
            <a:tailEnd/>
          </a:ln>
        </p:spPr>
        <p:txBody>
          <a:bodyPr/>
          <a:lstStyle/>
          <a:p>
            <a:endParaRPr lang="el-GR" dirty="0"/>
          </a:p>
        </p:txBody>
      </p:sp>
      <p:sp>
        <p:nvSpPr>
          <p:cNvPr id="16784" name="Freeform 1424"/>
          <p:cNvSpPr>
            <a:spLocks/>
          </p:cNvSpPr>
          <p:nvPr/>
        </p:nvSpPr>
        <p:spPr bwMode="auto">
          <a:xfrm>
            <a:off x="4484689" y="4273551"/>
            <a:ext cx="23812" cy="6350"/>
          </a:xfrm>
          <a:custGeom>
            <a:avLst/>
            <a:gdLst/>
            <a:ahLst/>
            <a:cxnLst>
              <a:cxn ang="0">
                <a:pos x="0" y="6"/>
              </a:cxn>
              <a:cxn ang="0">
                <a:pos x="6" y="6"/>
              </a:cxn>
              <a:cxn ang="0">
                <a:pos x="18" y="0"/>
              </a:cxn>
              <a:cxn ang="0">
                <a:pos x="0" y="6"/>
              </a:cxn>
            </a:cxnLst>
            <a:rect l="0" t="0" r="r" b="b"/>
            <a:pathLst>
              <a:path w="18" h="6">
                <a:moveTo>
                  <a:pt x="0" y="6"/>
                </a:moveTo>
                <a:lnTo>
                  <a:pt x="6" y="6"/>
                </a:lnTo>
                <a:lnTo>
                  <a:pt x="18" y="0"/>
                </a:lnTo>
                <a:lnTo>
                  <a:pt x="0" y="6"/>
                </a:lnTo>
                <a:close/>
              </a:path>
            </a:pathLst>
          </a:custGeom>
          <a:solidFill>
            <a:srgbClr val="63A1CF"/>
          </a:solidFill>
          <a:ln w="9525">
            <a:solidFill>
              <a:schemeClr val="bg1"/>
            </a:solidFill>
            <a:round/>
            <a:headEnd/>
            <a:tailEnd/>
          </a:ln>
        </p:spPr>
        <p:txBody>
          <a:bodyPr/>
          <a:lstStyle/>
          <a:p>
            <a:endParaRPr lang="el-GR" dirty="0"/>
          </a:p>
        </p:txBody>
      </p:sp>
      <p:sp>
        <p:nvSpPr>
          <p:cNvPr id="16785" name="Freeform 1425"/>
          <p:cNvSpPr>
            <a:spLocks/>
          </p:cNvSpPr>
          <p:nvPr/>
        </p:nvSpPr>
        <p:spPr bwMode="auto">
          <a:xfrm>
            <a:off x="4484689" y="4273551"/>
            <a:ext cx="23812" cy="6350"/>
          </a:xfrm>
          <a:custGeom>
            <a:avLst/>
            <a:gdLst/>
            <a:ahLst/>
            <a:cxnLst>
              <a:cxn ang="0">
                <a:pos x="0" y="6"/>
              </a:cxn>
              <a:cxn ang="0">
                <a:pos x="6" y="6"/>
              </a:cxn>
              <a:cxn ang="0">
                <a:pos x="18" y="0"/>
              </a:cxn>
            </a:cxnLst>
            <a:rect l="0" t="0" r="r" b="b"/>
            <a:pathLst>
              <a:path w="18" h="6">
                <a:moveTo>
                  <a:pt x="0" y="6"/>
                </a:moveTo>
                <a:lnTo>
                  <a:pt x="6" y="6"/>
                </a:lnTo>
                <a:lnTo>
                  <a:pt x="18" y="0"/>
                </a:lnTo>
              </a:path>
            </a:pathLst>
          </a:custGeom>
          <a:solidFill>
            <a:srgbClr val="63A1CF"/>
          </a:solidFill>
          <a:ln w="9525">
            <a:solidFill>
              <a:schemeClr val="bg1"/>
            </a:solidFill>
            <a:round/>
            <a:headEnd/>
            <a:tailEnd/>
          </a:ln>
        </p:spPr>
        <p:txBody>
          <a:bodyPr/>
          <a:lstStyle/>
          <a:p>
            <a:endParaRPr lang="el-GR" dirty="0"/>
          </a:p>
        </p:txBody>
      </p:sp>
      <p:sp>
        <p:nvSpPr>
          <p:cNvPr id="16786" name="Freeform 1426"/>
          <p:cNvSpPr>
            <a:spLocks/>
          </p:cNvSpPr>
          <p:nvPr/>
        </p:nvSpPr>
        <p:spPr bwMode="auto">
          <a:xfrm>
            <a:off x="4406900" y="4279901"/>
            <a:ext cx="101600" cy="131763"/>
          </a:xfrm>
          <a:custGeom>
            <a:avLst/>
            <a:gdLst/>
            <a:ahLst/>
            <a:cxnLst>
              <a:cxn ang="0">
                <a:pos x="60" y="6"/>
              </a:cxn>
              <a:cxn ang="0">
                <a:pos x="60" y="0"/>
              </a:cxn>
              <a:cxn ang="0">
                <a:pos x="36" y="0"/>
              </a:cxn>
              <a:cxn ang="0">
                <a:pos x="6" y="0"/>
              </a:cxn>
              <a:cxn ang="0">
                <a:pos x="0" y="24"/>
              </a:cxn>
              <a:cxn ang="0">
                <a:pos x="12" y="42"/>
              </a:cxn>
              <a:cxn ang="0">
                <a:pos x="0" y="66"/>
              </a:cxn>
              <a:cxn ang="0">
                <a:pos x="0" y="84"/>
              </a:cxn>
              <a:cxn ang="0">
                <a:pos x="6" y="102"/>
              </a:cxn>
              <a:cxn ang="0">
                <a:pos x="36" y="102"/>
              </a:cxn>
              <a:cxn ang="0">
                <a:pos x="78" y="90"/>
              </a:cxn>
              <a:cxn ang="0">
                <a:pos x="60" y="36"/>
              </a:cxn>
              <a:cxn ang="0">
                <a:pos x="60" y="6"/>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4DD9E"/>
          </a:solidFill>
          <a:ln w="9525">
            <a:solidFill>
              <a:schemeClr val="bg1"/>
            </a:solidFill>
            <a:round/>
            <a:headEnd/>
            <a:tailEnd/>
          </a:ln>
        </p:spPr>
        <p:txBody>
          <a:bodyPr/>
          <a:lstStyle/>
          <a:p>
            <a:endParaRPr lang="el-GR" dirty="0"/>
          </a:p>
        </p:txBody>
      </p:sp>
      <p:sp>
        <p:nvSpPr>
          <p:cNvPr id="16787" name="Freeform 1427"/>
          <p:cNvSpPr>
            <a:spLocks/>
          </p:cNvSpPr>
          <p:nvPr/>
        </p:nvSpPr>
        <p:spPr bwMode="auto">
          <a:xfrm>
            <a:off x="4557714" y="4178300"/>
            <a:ext cx="296863" cy="266700"/>
          </a:xfrm>
          <a:custGeom>
            <a:avLst/>
            <a:gdLst/>
            <a:ahLst/>
            <a:cxnLst>
              <a:cxn ang="0">
                <a:pos x="120" y="151"/>
              </a:cxn>
              <a:cxn ang="0">
                <a:pos x="150" y="163"/>
              </a:cxn>
              <a:cxn ang="0">
                <a:pos x="180" y="121"/>
              </a:cxn>
              <a:cxn ang="0">
                <a:pos x="198" y="73"/>
              </a:cxn>
              <a:cxn ang="0">
                <a:pos x="204" y="55"/>
              </a:cxn>
              <a:cxn ang="0">
                <a:pos x="222" y="49"/>
              </a:cxn>
              <a:cxn ang="0">
                <a:pos x="228" y="31"/>
              </a:cxn>
              <a:cxn ang="0">
                <a:pos x="210" y="25"/>
              </a:cxn>
              <a:cxn ang="0">
                <a:pos x="198" y="7"/>
              </a:cxn>
              <a:cxn ang="0">
                <a:pos x="204" y="0"/>
              </a:cxn>
              <a:cxn ang="0">
                <a:pos x="174" y="25"/>
              </a:cxn>
              <a:cxn ang="0">
                <a:pos x="144" y="31"/>
              </a:cxn>
              <a:cxn ang="0">
                <a:pos x="108" y="31"/>
              </a:cxn>
              <a:cxn ang="0">
                <a:pos x="84" y="43"/>
              </a:cxn>
              <a:cxn ang="0">
                <a:pos x="48" y="31"/>
              </a:cxn>
              <a:cxn ang="0">
                <a:pos x="24" y="31"/>
              </a:cxn>
              <a:cxn ang="0">
                <a:pos x="12" y="49"/>
              </a:cxn>
              <a:cxn ang="0">
                <a:pos x="12" y="67"/>
              </a:cxn>
              <a:cxn ang="0">
                <a:pos x="12" y="91"/>
              </a:cxn>
              <a:cxn ang="0">
                <a:pos x="0" y="133"/>
              </a:cxn>
              <a:cxn ang="0">
                <a:pos x="0" y="163"/>
              </a:cxn>
              <a:cxn ang="0">
                <a:pos x="24" y="163"/>
              </a:cxn>
              <a:cxn ang="0">
                <a:pos x="48" y="193"/>
              </a:cxn>
              <a:cxn ang="0">
                <a:pos x="72" y="199"/>
              </a:cxn>
              <a:cxn ang="0">
                <a:pos x="96" y="205"/>
              </a:cxn>
              <a:cxn ang="0">
                <a:pos x="102" y="175"/>
              </a:cxn>
              <a:cxn ang="0">
                <a:pos x="120" y="151"/>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4DD9E"/>
          </a:solidFill>
          <a:ln w="9525">
            <a:solidFill>
              <a:schemeClr val="bg1"/>
            </a:solidFill>
            <a:round/>
            <a:headEnd/>
            <a:tailEnd/>
          </a:ln>
        </p:spPr>
        <p:txBody>
          <a:bodyPr/>
          <a:lstStyle/>
          <a:p>
            <a:endParaRPr lang="el-GR" dirty="0"/>
          </a:p>
        </p:txBody>
      </p:sp>
      <p:sp>
        <p:nvSpPr>
          <p:cNvPr id="16788" name="Freeform 1428"/>
          <p:cNvSpPr>
            <a:spLocks/>
          </p:cNvSpPr>
          <p:nvPr/>
        </p:nvSpPr>
        <p:spPr bwMode="auto">
          <a:xfrm>
            <a:off x="4846639" y="4279901"/>
            <a:ext cx="320675" cy="187325"/>
          </a:xfrm>
          <a:custGeom>
            <a:avLst/>
            <a:gdLst/>
            <a:ahLst/>
            <a:cxnLst>
              <a:cxn ang="0">
                <a:pos x="78" y="36"/>
              </a:cxn>
              <a:cxn ang="0">
                <a:pos x="72" y="48"/>
              </a:cxn>
              <a:cxn ang="0">
                <a:pos x="36" y="60"/>
              </a:cxn>
              <a:cxn ang="0">
                <a:pos x="12" y="66"/>
              </a:cxn>
              <a:cxn ang="0">
                <a:pos x="0" y="102"/>
              </a:cxn>
              <a:cxn ang="0">
                <a:pos x="12" y="132"/>
              </a:cxn>
              <a:cxn ang="0">
                <a:pos x="18" y="144"/>
              </a:cxn>
              <a:cxn ang="0">
                <a:pos x="42" y="132"/>
              </a:cxn>
              <a:cxn ang="0">
                <a:pos x="66" y="132"/>
              </a:cxn>
              <a:cxn ang="0">
                <a:pos x="78" y="138"/>
              </a:cxn>
              <a:cxn ang="0">
                <a:pos x="78" y="114"/>
              </a:cxn>
              <a:cxn ang="0">
                <a:pos x="114" y="108"/>
              </a:cxn>
              <a:cxn ang="0">
                <a:pos x="144" y="120"/>
              </a:cxn>
              <a:cxn ang="0">
                <a:pos x="198" y="108"/>
              </a:cxn>
              <a:cxn ang="0">
                <a:pos x="246" y="102"/>
              </a:cxn>
              <a:cxn ang="0">
                <a:pos x="246" y="102"/>
              </a:cxn>
              <a:cxn ang="0">
                <a:pos x="210" y="66"/>
              </a:cxn>
              <a:cxn ang="0">
                <a:pos x="186" y="54"/>
              </a:cxn>
              <a:cxn ang="0">
                <a:pos x="168" y="24"/>
              </a:cxn>
              <a:cxn ang="0">
                <a:pos x="156" y="0"/>
              </a:cxn>
              <a:cxn ang="0">
                <a:pos x="108" y="30"/>
              </a:cxn>
              <a:cxn ang="0">
                <a:pos x="78" y="36"/>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46" y="102"/>
                </a:lnTo>
                <a:lnTo>
                  <a:pt x="210" y="66"/>
                </a:lnTo>
                <a:lnTo>
                  <a:pt x="186" y="54"/>
                </a:lnTo>
                <a:lnTo>
                  <a:pt x="168" y="24"/>
                </a:lnTo>
                <a:lnTo>
                  <a:pt x="156" y="0"/>
                </a:lnTo>
                <a:lnTo>
                  <a:pt x="108" y="30"/>
                </a:lnTo>
                <a:lnTo>
                  <a:pt x="78" y="36"/>
                </a:lnTo>
                <a:close/>
              </a:path>
            </a:pathLst>
          </a:custGeom>
          <a:solidFill>
            <a:srgbClr val="F4DD9E"/>
          </a:solidFill>
          <a:ln w="9525">
            <a:solidFill>
              <a:schemeClr val="bg1"/>
            </a:solidFill>
            <a:round/>
            <a:headEnd/>
            <a:tailEnd/>
          </a:ln>
        </p:spPr>
        <p:txBody>
          <a:bodyPr/>
          <a:lstStyle/>
          <a:p>
            <a:endParaRPr lang="el-GR" dirty="0"/>
          </a:p>
        </p:txBody>
      </p:sp>
      <p:sp>
        <p:nvSpPr>
          <p:cNvPr id="16789" name="Freeform 1429"/>
          <p:cNvSpPr>
            <a:spLocks/>
          </p:cNvSpPr>
          <p:nvPr/>
        </p:nvSpPr>
        <p:spPr bwMode="auto">
          <a:xfrm>
            <a:off x="4752977" y="4452939"/>
            <a:ext cx="195263" cy="233362"/>
          </a:xfrm>
          <a:custGeom>
            <a:avLst/>
            <a:gdLst/>
            <a:ahLst/>
            <a:cxnLst>
              <a:cxn ang="0">
                <a:pos x="66" y="162"/>
              </a:cxn>
              <a:cxn ang="0">
                <a:pos x="90" y="144"/>
              </a:cxn>
              <a:cxn ang="0">
                <a:pos x="114" y="96"/>
              </a:cxn>
              <a:cxn ang="0">
                <a:pos x="132" y="78"/>
              </a:cxn>
              <a:cxn ang="0">
                <a:pos x="150" y="6"/>
              </a:cxn>
              <a:cxn ang="0">
                <a:pos x="138" y="0"/>
              </a:cxn>
              <a:cxn ang="0">
                <a:pos x="114" y="0"/>
              </a:cxn>
              <a:cxn ang="0">
                <a:pos x="90" y="12"/>
              </a:cxn>
              <a:cxn ang="0">
                <a:pos x="72" y="18"/>
              </a:cxn>
              <a:cxn ang="0">
                <a:pos x="60" y="30"/>
              </a:cxn>
              <a:cxn ang="0">
                <a:pos x="48" y="36"/>
              </a:cxn>
              <a:cxn ang="0">
                <a:pos x="48" y="48"/>
              </a:cxn>
              <a:cxn ang="0">
                <a:pos x="60" y="54"/>
              </a:cxn>
              <a:cxn ang="0">
                <a:pos x="54" y="84"/>
              </a:cxn>
              <a:cxn ang="0">
                <a:pos x="48" y="114"/>
              </a:cxn>
              <a:cxn ang="0">
                <a:pos x="30" y="114"/>
              </a:cxn>
              <a:cxn ang="0">
                <a:pos x="12" y="126"/>
              </a:cxn>
              <a:cxn ang="0">
                <a:pos x="0" y="138"/>
              </a:cxn>
              <a:cxn ang="0">
                <a:pos x="18" y="156"/>
              </a:cxn>
              <a:cxn ang="0">
                <a:pos x="24" y="180"/>
              </a:cxn>
              <a:cxn ang="0">
                <a:pos x="42" y="162"/>
              </a:cxn>
              <a:cxn ang="0">
                <a:pos x="66" y="162"/>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4DD9E"/>
          </a:solidFill>
          <a:ln w="9525">
            <a:solidFill>
              <a:schemeClr val="bg1"/>
            </a:solidFill>
            <a:round/>
            <a:headEnd/>
            <a:tailEnd/>
          </a:ln>
        </p:spPr>
        <p:txBody>
          <a:bodyPr/>
          <a:lstStyle/>
          <a:p>
            <a:endParaRPr lang="el-GR" dirty="0"/>
          </a:p>
        </p:txBody>
      </p:sp>
      <p:sp>
        <p:nvSpPr>
          <p:cNvPr id="16790" name="Freeform 1430"/>
          <p:cNvSpPr>
            <a:spLocks/>
          </p:cNvSpPr>
          <p:nvPr/>
        </p:nvSpPr>
        <p:spPr bwMode="auto">
          <a:xfrm>
            <a:off x="4713289" y="4500564"/>
            <a:ext cx="117475" cy="130175"/>
          </a:xfrm>
          <a:custGeom>
            <a:avLst/>
            <a:gdLst/>
            <a:ahLst/>
            <a:cxnLst>
              <a:cxn ang="0">
                <a:pos x="60" y="78"/>
              </a:cxn>
              <a:cxn ang="0">
                <a:pos x="78" y="78"/>
              </a:cxn>
              <a:cxn ang="0">
                <a:pos x="84" y="48"/>
              </a:cxn>
              <a:cxn ang="0">
                <a:pos x="90" y="18"/>
              </a:cxn>
              <a:cxn ang="0">
                <a:pos x="78" y="12"/>
              </a:cxn>
              <a:cxn ang="0">
                <a:pos x="78" y="0"/>
              </a:cxn>
              <a:cxn ang="0">
                <a:pos x="48" y="0"/>
              </a:cxn>
              <a:cxn ang="0">
                <a:pos x="0" y="0"/>
              </a:cxn>
              <a:cxn ang="0">
                <a:pos x="0" y="18"/>
              </a:cxn>
              <a:cxn ang="0">
                <a:pos x="0" y="54"/>
              </a:cxn>
              <a:cxn ang="0">
                <a:pos x="30" y="102"/>
              </a:cxn>
              <a:cxn ang="0">
                <a:pos x="42" y="90"/>
              </a:cxn>
              <a:cxn ang="0">
                <a:pos x="60" y="78"/>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4DD9E"/>
          </a:solidFill>
          <a:ln w="9525">
            <a:solidFill>
              <a:schemeClr val="bg1"/>
            </a:solidFill>
            <a:round/>
            <a:headEnd/>
            <a:tailEnd/>
          </a:ln>
        </p:spPr>
        <p:txBody>
          <a:bodyPr/>
          <a:lstStyle/>
          <a:p>
            <a:endParaRPr lang="el-GR" dirty="0"/>
          </a:p>
        </p:txBody>
      </p:sp>
      <p:sp>
        <p:nvSpPr>
          <p:cNvPr id="16791" name="Freeform 1431"/>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 ang="0">
                <a:pos x="144" y="174"/>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rgbClr val="F4DD9E"/>
          </a:solidFill>
          <a:ln w="9525">
            <a:solidFill>
              <a:schemeClr val="bg1"/>
            </a:solidFill>
            <a:round/>
            <a:headEnd/>
            <a:tailEnd/>
          </a:ln>
        </p:spPr>
        <p:txBody>
          <a:bodyPr/>
          <a:lstStyle/>
          <a:p>
            <a:endParaRPr lang="el-GR" dirty="0"/>
          </a:p>
        </p:txBody>
      </p:sp>
      <p:sp>
        <p:nvSpPr>
          <p:cNvPr id="16792" name="Freeform 1432"/>
          <p:cNvSpPr>
            <a:spLocks/>
          </p:cNvSpPr>
          <p:nvPr/>
        </p:nvSpPr>
        <p:spPr bwMode="auto">
          <a:xfrm>
            <a:off x="4681539" y="4241801"/>
            <a:ext cx="187325" cy="258763"/>
          </a:xfrm>
          <a:custGeom>
            <a:avLst/>
            <a:gdLst/>
            <a:ahLst/>
            <a:cxnLst>
              <a:cxn ang="0">
                <a:pos x="144" y="174"/>
              </a:cxn>
              <a:cxn ang="0">
                <a:pos x="138" y="162"/>
              </a:cxn>
              <a:cxn ang="0">
                <a:pos x="126" y="132"/>
              </a:cxn>
              <a:cxn ang="0">
                <a:pos x="138" y="96"/>
              </a:cxn>
              <a:cxn ang="0">
                <a:pos x="132" y="96"/>
              </a:cxn>
              <a:cxn ang="0">
                <a:pos x="114" y="66"/>
              </a:cxn>
              <a:cxn ang="0">
                <a:pos x="114" y="48"/>
              </a:cxn>
              <a:cxn ang="0">
                <a:pos x="138" y="42"/>
              </a:cxn>
              <a:cxn ang="0">
                <a:pos x="126" y="0"/>
              </a:cxn>
              <a:cxn ang="0">
                <a:pos x="126" y="0"/>
              </a:cxn>
              <a:cxn ang="0">
                <a:pos x="108" y="6"/>
              </a:cxn>
              <a:cxn ang="0">
                <a:pos x="102" y="24"/>
              </a:cxn>
              <a:cxn ang="0">
                <a:pos x="84" y="72"/>
              </a:cxn>
              <a:cxn ang="0">
                <a:pos x="54" y="114"/>
              </a:cxn>
              <a:cxn ang="0">
                <a:pos x="24" y="102"/>
              </a:cxn>
              <a:cxn ang="0">
                <a:pos x="6" y="126"/>
              </a:cxn>
              <a:cxn ang="0">
                <a:pos x="0" y="156"/>
              </a:cxn>
              <a:cxn ang="0">
                <a:pos x="18" y="156"/>
              </a:cxn>
              <a:cxn ang="0">
                <a:pos x="24" y="198"/>
              </a:cxn>
              <a:cxn ang="0">
                <a:pos x="72" y="198"/>
              </a:cxn>
              <a:cxn ang="0">
                <a:pos x="102" y="198"/>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4DD9E"/>
          </a:solidFill>
          <a:ln w="9525">
            <a:solidFill>
              <a:schemeClr val="bg1"/>
            </a:solidFill>
            <a:round/>
            <a:headEnd/>
            <a:tailEnd/>
          </a:ln>
        </p:spPr>
        <p:txBody>
          <a:bodyPr/>
          <a:lstStyle/>
          <a:p>
            <a:endParaRPr lang="el-GR" dirty="0"/>
          </a:p>
        </p:txBody>
      </p:sp>
      <p:sp>
        <p:nvSpPr>
          <p:cNvPr id="16793" name="Freeform 1433"/>
          <p:cNvSpPr>
            <a:spLocks/>
          </p:cNvSpPr>
          <p:nvPr/>
        </p:nvSpPr>
        <p:spPr bwMode="auto">
          <a:xfrm>
            <a:off x="4508501" y="4232276"/>
            <a:ext cx="63500" cy="157163"/>
          </a:xfrm>
          <a:custGeom>
            <a:avLst/>
            <a:gdLst/>
            <a:ahLst/>
            <a:cxnLst>
              <a:cxn ang="0">
                <a:pos x="48" y="48"/>
              </a:cxn>
              <a:cxn ang="0">
                <a:pos x="48" y="24"/>
              </a:cxn>
              <a:cxn ang="0">
                <a:pos x="48" y="6"/>
              </a:cxn>
              <a:cxn ang="0">
                <a:pos x="42" y="6"/>
              </a:cxn>
              <a:cxn ang="0">
                <a:pos x="30" y="0"/>
              </a:cxn>
              <a:cxn ang="0">
                <a:pos x="24" y="6"/>
              </a:cxn>
              <a:cxn ang="0">
                <a:pos x="6" y="30"/>
              </a:cxn>
              <a:cxn ang="0">
                <a:pos x="0" y="30"/>
              </a:cxn>
              <a:cxn ang="0">
                <a:pos x="0" y="48"/>
              </a:cxn>
              <a:cxn ang="0">
                <a:pos x="6" y="90"/>
              </a:cxn>
              <a:cxn ang="0">
                <a:pos x="24" y="120"/>
              </a:cxn>
              <a:cxn ang="0">
                <a:pos x="24" y="120"/>
              </a:cxn>
              <a:cxn ang="0">
                <a:pos x="36" y="120"/>
              </a:cxn>
              <a:cxn ang="0">
                <a:pos x="36" y="90"/>
              </a:cxn>
              <a:cxn ang="0">
                <a:pos x="48" y="48"/>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24" y="120"/>
                </a:lnTo>
                <a:lnTo>
                  <a:pt x="36" y="120"/>
                </a:lnTo>
                <a:lnTo>
                  <a:pt x="36" y="90"/>
                </a:lnTo>
                <a:lnTo>
                  <a:pt x="48" y="48"/>
                </a:lnTo>
                <a:close/>
              </a:path>
            </a:pathLst>
          </a:custGeom>
          <a:solidFill>
            <a:srgbClr val="F4DD9E"/>
          </a:solidFill>
          <a:ln w="9525">
            <a:solidFill>
              <a:schemeClr val="bg1"/>
            </a:solidFill>
            <a:round/>
            <a:headEnd/>
            <a:tailEnd/>
          </a:ln>
        </p:spPr>
        <p:txBody>
          <a:bodyPr/>
          <a:lstStyle/>
          <a:p>
            <a:endParaRPr lang="el-GR" dirty="0"/>
          </a:p>
        </p:txBody>
      </p:sp>
      <p:sp>
        <p:nvSpPr>
          <p:cNvPr id="16794" name="Freeform 1434"/>
          <p:cNvSpPr>
            <a:spLocks/>
          </p:cNvSpPr>
          <p:nvPr/>
        </p:nvSpPr>
        <p:spPr bwMode="auto">
          <a:xfrm>
            <a:off x="4484688" y="4273550"/>
            <a:ext cx="55563" cy="123825"/>
          </a:xfrm>
          <a:custGeom>
            <a:avLst/>
            <a:gdLst/>
            <a:ahLst/>
            <a:cxnLst>
              <a:cxn ang="0">
                <a:pos x="18" y="18"/>
              </a:cxn>
              <a:cxn ang="0">
                <a:pos x="18" y="0"/>
              </a:cxn>
              <a:cxn ang="0">
                <a:pos x="6" y="6"/>
              </a:cxn>
              <a:cxn ang="0">
                <a:pos x="0" y="6"/>
              </a:cxn>
              <a:cxn ang="0">
                <a:pos x="0" y="12"/>
              </a:cxn>
              <a:cxn ang="0">
                <a:pos x="0" y="42"/>
              </a:cxn>
              <a:cxn ang="0">
                <a:pos x="18" y="96"/>
              </a:cxn>
              <a:cxn ang="0">
                <a:pos x="42" y="90"/>
              </a:cxn>
              <a:cxn ang="0">
                <a:pos x="24" y="60"/>
              </a:cxn>
              <a:cxn ang="0">
                <a:pos x="18" y="18"/>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4DD9E"/>
          </a:solidFill>
          <a:ln w="9525">
            <a:solidFill>
              <a:schemeClr val="bg1"/>
            </a:solidFill>
            <a:round/>
            <a:headEnd/>
            <a:tailEnd/>
          </a:ln>
        </p:spPr>
        <p:txBody>
          <a:bodyPr/>
          <a:lstStyle/>
          <a:p>
            <a:endParaRPr lang="el-GR" dirty="0"/>
          </a:p>
        </p:txBody>
      </p:sp>
      <p:sp>
        <p:nvSpPr>
          <p:cNvPr id="16795" name="Freeform 1435"/>
          <p:cNvSpPr>
            <a:spLocks/>
          </p:cNvSpPr>
          <p:nvPr/>
        </p:nvSpPr>
        <p:spPr bwMode="auto">
          <a:xfrm>
            <a:off x="4776788" y="4968876"/>
            <a:ext cx="320675" cy="325438"/>
          </a:xfrm>
          <a:custGeom>
            <a:avLst/>
            <a:gdLst/>
            <a:ahLst/>
            <a:cxnLst>
              <a:cxn ang="0">
                <a:pos x="126" y="252"/>
              </a:cxn>
              <a:cxn ang="0">
                <a:pos x="144" y="246"/>
              </a:cxn>
              <a:cxn ang="0">
                <a:pos x="156" y="162"/>
              </a:cxn>
              <a:cxn ang="0">
                <a:pos x="156" y="108"/>
              </a:cxn>
              <a:cxn ang="0">
                <a:pos x="168" y="102"/>
              </a:cxn>
              <a:cxn ang="0">
                <a:pos x="174" y="36"/>
              </a:cxn>
              <a:cxn ang="0">
                <a:pos x="222" y="24"/>
              </a:cxn>
              <a:cxn ang="0">
                <a:pos x="240" y="18"/>
              </a:cxn>
              <a:cxn ang="0">
                <a:pos x="240" y="18"/>
              </a:cxn>
              <a:cxn ang="0">
                <a:pos x="240" y="18"/>
              </a:cxn>
              <a:cxn ang="0">
                <a:pos x="246" y="18"/>
              </a:cxn>
              <a:cxn ang="0">
                <a:pos x="234" y="12"/>
              </a:cxn>
              <a:cxn ang="0">
                <a:pos x="210" y="12"/>
              </a:cxn>
              <a:cxn ang="0">
                <a:pos x="216" y="18"/>
              </a:cxn>
              <a:cxn ang="0">
                <a:pos x="210" y="12"/>
              </a:cxn>
              <a:cxn ang="0">
                <a:pos x="174" y="18"/>
              </a:cxn>
              <a:cxn ang="0">
                <a:pos x="126" y="18"/>
              </a:cxn>
              <a:cxn ang="0">
                <a:pos x="114" y="12"/>
              </a:cxn>
              <a:cxn ang="0">
                <a:pos x="30" y="12"/>
              </a:cxn>
              <a:cxn ang="0">
                <a:pos x="18" y="0"/>
              </a:cxn>
              <a:cxn ang="0">
                <a:pos x="6" y="6"/>
              </a:cxn>
              <a:cxn ang="0">
                <a:pos x="0" y="42"/>
              </a:cxn>
              <a:cxn ang="0">
                <a:pos x="42" y="126"/>
              </a:cxn>
              <a:cxn ang="0">
                <a:pos x="48" y="144"/>
              </a:cxn>
              <a:cxn ang="0">
                <a:pos x="60" y="222"/>
              </a:cxn>
              <a:cxn ang="0">
                <a:pos x="90" y="252"/>
              </a:cxn>
              <a:cxn ang="0">
                <a:pos x="96" y="240"/>
              </a:cxn>
              <a:cxn ang="0">
                <a:pos x="126" y="252"/>
              </a:cxn>
            </a:cxnLst>
            <a:rect l="0" t="0" r="r" b="b"/>
            <a:pathLst>
              <a:path w="246" h="252">
                <a:moveTo>
                  <a:pt x="126" y="252"/>
                </a:moveTo>
                <a:lnTo>
                  <a:pt x="144" y="246"/>
                </a:lnTo>
                <a:lnTo>
                  <a:pt x="156" y="162"/>
                </a:lnTo>
                <a:lnTo>
                  <a:pt x="156" y="108"/>
                </a:lnTo>
                <a:lnTo>
                  <a:pt x="168" y="102"/>
                </a:lnTo>
                <a:lnTo>
                  <a:pt x="174" y="36"/>
                </a:lnTo>
                <a:lnTo>
                  <a:pt x="222" y="24"/>
                </a:lnTo>
                <a:lnTo>
                  <a:pt x="240" y="18"/>
                </a:lnTo>
                <a:lnTo>
                  <a:pt x="240" y="18"/>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4DD9E"/>
          </a:solidFill>
          <a:ln w="9525">
            <a:solidFill>
              <a:schemeClr val="bg1"/>
            </a:solidFill>
            <a:round/>
            <a:headEnd/>
            <a:tailEnd/>
          </a:ln>
        </p:spPr>
        <p:txBody>
          <a:bodyPr/>
          <a:lstStyle/>
          <a:p>
            <a:endParaRPr lang="el-GR" dirty="0"/>
          </a:p>
        </p:txBody>
      </p:sp>
      <p:sp>
        <p:nvSpPr>
          <p:cNvPr id="16796" name="Freeform 1436"/>
          <p:cNvSpPr>
            <a:spLocks/>
          </p:cNvSpPr>
          <p:nvPr/>
        </p:nvSpPr>
        <p:spPr bwMode="auto">
          <a:xfrm>
            <a:off x="4508502" y="4076701"/>
            <a:ext cx="79375" cy="93663"/>
          </a:xfrm>
          <a:custGeom>
            <a:avLst/>
            <a:gdLst/>
            <a:ahLst/>
            <a:cxnLst>
              <a:cxn ang="0">
                <a:pos x="0" y="12"/>
              </a:cxn>
              <a:cxn ang="0">
                <a:pos x="4" y="11"/>
              </a:cxn>
              <a:cxn ang="0">
                <a:pos x="9" y="10"/>
              </a:cxn>
              <a:cxn ang="0">
                <a:pos x="10" y="8"/>
              </a:cxn>
              <a:cxn ang="0">
                <a:pos x="10" y="0"/>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4DD9E"/>
          </a:solidFill>
          <a:ln w="9525">
            <a:solidFill>
              <a:schemeClr val="bg1"/>
            </a:solidFill>
            <a:round/>
            <a:headEnd/>
            <a:tailEnd/>
          </a:ln>
        </p:spPr>
        <p:txBody>
          <a:bodyPr/>
          <a:lstStyle/>
          <a:p>
            <a:endParaRPr lang="el-GR" dirty="0"/>
          </a:p>
        </p:txBody>
      </p:sp>
      <p:sp>
        <p:nvSpPr>
          <p:cNvPr id="16797" name="Freeform 1437"/>
          <p:cNvSpPr>
            <a:spLocks/>
          </p:cNvSpPr>
          <p:nvPr/>
        </p:nvSpPr>
        <p:spPr bwMode="auto">
          <a:xfrm>
            <a:off x="201613" y="2003425"/>
            <a:ext cx="676275" cy="922338"/>
          </a:xfrm>
          <a:custGeom>
            <a:avLst/>
            <a:gdLst/>
            <a:ahLst/>
            <a:cxnLst>
              <a:cxn ang="0">
                <a:pos x="504" y="96"/>
              </a:cxn>
              <a:cxn ang="0">
                <a:pos x="486" y="78"/>
              </a:cxn>
              <a:cxn ang="0">
                <a:pos x="432" y="84"/>
              </a:cxn>
              <a:cxn ang="0">
                <a:pos x="354" y="48"/>
              </a:cxn>
              <a:cxn ang="0">
                <a:pos x="318" y="54"/>
              </a:cxn>
              <a:cxn ang="0">
                <a:pos x="288" y="36"/>
              </a:cxn>
              <a:cxn ang="0">
                <a:pos x="282" y="18"/>
              </a:cxn>
              <a:cxn ang="0">
                <a:pos x="228" y="0"/>
              </a:cxn>
              <a:cxn ang="0">
                <a:pos x="198" y="24"/>
              </a:cxn>
              <a:cxn ang="0">
                <a:pos x="150" y="42"/>
              </a:cxn>
              <a:cxn ang="0">
                <a:pos x="114" y="66"/>
              </a:cxn>
              <a:cxn ang="0">
                <a:pos x="90" y="126"/>
              </a:cxn>
              <a:cxn ang="0">
                <a:pos x="42" y="138"/>
              </a:cxn>
              <a:cxn ang="0">
                <a:pos x="42" y="174"/>
              </a:cxn>
              <a:cxn ang="0">
                <a:pos x="78" y="222"/>
              </a:cxn>
              <a:cxn ang="0">
                <a:pos x="114" y="240"/>
              </a:cxn>
              <a:cxn ang="0">
                <a:pos x="114" y="264"/>
              </a:cxn>
              <a:cxn ang="0">
                <a:pos x="90" y="276"/>
              </a:cxn>
              <a:cxn ang="0">
                <a:pos x="60" y="264"/>
              </a:cxn>
              <a:cxn ang="0">
                <a:pos x="0" y="306"/>
              </a:cxn>
              <a:cxn ang="0">
                <a:pos x="18" y="324"/>
              </a:cxn>
              <a:cxn ang="0">
                <a:pos x="42" y="348"/>
              </a:cxn>
              <a:cxn ang="0">
                <a:pos x="96" y="348"/>
              </a:cxn>
              <a:cxn ang="0">
                <a:pos x="138" y="354"/>
              </a:cxn>
              <a:cxn ang="0">
                <a:pos x="120" y="396"/>
              </a:cxn>
              <a:cxn ang="0">
                <a:pos x="72" y="414"/>
              </a:cxn>
              <a:cxn ang="0">
                <a:pos x="36" y="438"/>
              </a:cxn>
              <a:cxn ang="0">
                <a:pos x="30" y="468"/>
              </a:cxn>
              <a:cxn ang="0">
                <a:pos x="72" y="498"/>
              </a:cxn>
              <a:cxn ang="0">
                <a:pos x="78" y="529"/>
              </a:cxn>
              <a:cxn ang="0">
                <a:pos x="108" y="541"/>
              </a:cxn>
              <a:cxn ang="0">
                <a:pos x="114" y="583"/>
              </a:cxn>
              <a:cxn ang="0">
                <a:pos x="156" y="577"/>
              </a:cxn>
              <a:cxn ang="0">
                <a:pos x="210" y="577"/>
              </a:cxn>
              <a:cxn ang="0">
                <a:pos x="180" y="631"/>
              </a:cxn>
              <a:cxn ang="0">
                <a:pos x="90" y="709"/>
              </a:cxn>
              <a:cxn ang="0">
                <a:pos x="192" y="655"/>
              </a:cxn>
              <a:cxn ang="0">
                <a:pos x="270" y="571"/>
              </a:cxn>
              <a:cxn ang="0">
                <a:pos x="264" y="553"/>
              </a:cxn>
              <a:cxn ang="0">
                <a:pos x="312" y="492"/>
              </a:cxn>
              <a:cxn ang="0">
                <a:pos x="324" y="517"/>
              </a:cxn>
              <a:cxn ang="0">
                <a:pos x="330" y="547"/>
              </a:cxn>
              <a:cxn ang="0">
                <a:pos x="366" y="517"/>
              </a:cxn>
              <a:cxn ang="0">
                <a:pos x="408" y="492"/>
              </a:cxn>
              <a:cxn ang="0">
                <a:pos x="426" y="505"/>
              </a:cxn>
              <a:cxn ang="0">
                <a:pos x="516" y="523"/>
              </a:cxn>
              <a:cxn ang="0">
                <a:pos x="516" y="96"/>
              </a:cxn>
              <a:cxn ang="0">
                <a:pos x="504" y="96"/>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tx1"/>
          </a:solidFill>
          <a:ln w="9525">
            <a:solidFill>
              <a:schemeClr val="bg1"/>
            </a:solidFill>
            <a:round/>
            <a:headEnd/>
            <a:tailEnd/>
          </a:ln>
        </p:spPr>
        <p:txBody>
          <a:bodyPr/>
          <a:lstStyle/>
          <a:p>
            <a:endParaRPr lang="el-GR" dirty="0"/>
          </a:p>
        </p:txBody>
      </p:sp>
      <p:sp>
        <p:nvSpPr>
          <p:cNvPr id="16798" name="Freeform 1438"/>
          <p:cNvSpPr>
            <a:spLocks/>
          </p:cNvSpPr>
          <p:nvPr/>
        </p:nvSpPr>
        <p:spPr bwMode="auto">
          <a:xfrm>
            <a:off x="877888" y="1965326"/>
            <a:ext cx="2119312" cy="1452563"/>
          </a:xfrm>
          <a:custGeom>
            <a:avLst/>
            <a:gdLst/>
            <a:ahLst/>
            <a:cxnLst>
              <a:cxn ang="0">
                <a:pos x="973" y="955"/>
              </a:cxn>
              <a:cxn ang="0">
                <a:pos x="1111" y="1081"/>
              </a:cxn>
              <a:cxn ang="0">
                <a:pos x="1190" y="1093"/>
              </a:cxn>
              <a:cxn ang="0">
                <a:pos x="1262" y="1051"/>
              </a:cxn>
              <a:cxn ang="0">
                <a:pos x="1370" y="979"/>
              </a:cxn>
              <a:cxn ang="0">
                <a:pos x="1406" y="1045"/>
              </a:cxn>
              <a:cxn ang="0">
                <a:pos x="1448" y="1033"/>
              </a:cxn>
              <a:cxn ang="0">
                <a:pos x="1448" y="1075"/>
              </a:cxn>
              <a:cxn ang="0">
                <a:pos x="1520" y="1009"/>
              </a:cxn>
              <a:cxn ang="0">
                <a:pos x="1442" y="967"/>
              </a:cxn>
              <a:cxn ang="0">
                <a:pos x="1466" y="925"/>
              </a:cxn>
              <a:cxn ang="0">
                <a:pos x="1340" y="979"/>
              </a:cxn>
              <a:cxn ang="0">
                <a:pos x="1400" y="913"/>
              </a:cxn>
              <a:cxn ang="0">
                <a:pos x="1496" y="895"/>
              </a:cxn>
              <a:cxn ang="0">
                <a:pos x="1592" y="859"/>
              </a:cxn>
              <a:cxn ang="0">
                <a:pos x="1598" y="775"/>
              </a:cxn>
              <a:cxn ang="0">
                <a:pos x="1514" y="703"/>
              </a:cxn>
              <a:cxn ang="0">
                <a:pos x="1448" y="553"/>
              </a:cxn>
              <a:cxn ang="0">
                <a:pos x="1388" y="619"/>
              </a:cxn>
              <a:cxn ang="0">
                <a:pos x="1358" y="607"/>
              </a:cxn>
              <a:cxn ang="0">
                <a:pos x="1322" y="516"/>
              </a:cxn>
              <a:cxn ang="0">
                <a:pos x="1262" y="480"/>
              </a:cxn>
              <a:cxn ang="0">
                <a:pos x="1202" y="474"/>
              </a:cxn>
              <a:cxn ang="0">
                <a:pos x="1202" y="535"/>
              </a:cxn>
              <a:cxn ang="0">
                <a:pos x="1190" y="625"/>
              </a:cxn>
              <a:cxn ang="0">
                <a:pos x="1166" y="751"/>
              </a:cxn>
              <a:cxn ang="0">
                <a:pos x="1154" y="859"/>
              </a:cxn>
              <a:cxn ang="0">
                <a:pos x="1117" y="739"/>
              </a:cxn>
              <a:cxn ang="0">
                <a:pos x="943" y="667"/>
              </a:cxn>
              <a:cxn ang="0">
                <a:pos x="901" y="613"/>
              </a:cxn>
              <a:cxn ang="0">
                <a:pos x="931" y="450"/>
              </a:cxn>
              <a:cxn ang="0">
                <a:pos x="991" y="402"/>
              </a:cxn>
              <a:cxn ang="0">
                <a:pos x="1027" y="342"/>
              </a:cxn>
              <a:cxn ang="0">
                <a:pos x="1099" y="282"/>
              </a:cxn>
              <a:cxn ang="0">
                <a:pos x="1111" y="204"/>
              </a:cxn>
              <a:cxn ang="0">
                <a:pos x="1099" y="138"/>
              </a:cxn>
              <a:cxn ang="0">
                <a:pos x="1051" y="192"/>
              </a:cxn>
              <a:cxn ang="0">
                <a:pos x="1003" y="180"/>
              </a:cxn>
              <a:cxn ang="0">
                <a:pos x="961" y="186"/>
              </a:cxn>
              <a:cxn ang="0">
                <a:pos x="925" y="114"/>
              </a:cxn>
              <a:cxn ang="0">
                <a:pos x="877" y="0"/>
              </a:cxn>
              <a:cxn ang="0">
                <a:pos x="847" y="114"/>
              </a:cxn>
              <a:cxn ang="0">
                <a:pos x="895" y="186"/>
              </a:cxn>
              <a:cxn ang="0">
                <a:pos x="847" y="204"/>
              </a:cxn>
              <a:cxn ang="0">
                <a:pos x="811" y="234"/>
              </a:cxn>
              <a:cxn ang="0">
                <a:pos x="709" y="222"/>
              </a:cxn>
              <a:cxn ang="0">
                <a:pos x="619" y="210"/>
              </a:cxn>
              <a:cxn ang="0">
                <a:pos x="631" y="264"/>
              </a:cxn>
              <a:cxn ang="0">
                <a:pos x="583" y="222"/>
              </a:cxn>
              <a:cxn ang="0">
                <a:pos x="487" y="210"/>
              </a:cxn>
              <a:cxn ang="0">
                <a:pos x="457" y="174"/>
              </a:cxn>
              <a:cxn ang="0">
                <a:pos x="343" y="132"/>
              </a:cxn>
              <a:cxn ang="0">
                <a:pos x="259" y="96"/>
              </a:cxn>
              <a:cxn ang="0">
                <a:pos x="115" y="180"/>
              </a:cxn>
              <a:cxn ang="0">
                <a:pos x="37" y="138"/>
              </a:cxn>
              <a:cxn ang="0">
                <a:pos x="0" y="553"/>
              </a:cxn>
              <a:cxn ang="0">
                <a:pos x="61" y="583"/>
              </a:cxn>
              <a:cxn ang="0">
                <a:pos x="175" y="679"/>
              </a:cxn>
              <a:cxn ang="0">
                <a:pos x="211" y="757"/>
              </a:cxn>
              <a:cxn ang="0">
                <a:pos x="277" y="859"/>
              </a:cxn>
              <a:cxn ang="0">
                <a:pos x="349" y="931"/>
              </a:cxn>
              <a:cxn ang="0">
                <a:pos x="931" y="94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folHlink"/>
          </a:solidFill>
          <a:ln w="9525">
            <a:solidFill>
              <a:schemeClr val="bg1"/>
            </a:solidFill>
            <a:round/>
            <a:headEnd/>
            <a:tailEnd/>
          </a:ln>
        </p:spPr>
        <p:txBody>
          <a:bodyPr/>
          <a:lstStyle/>
          <a:p>
            <a:endParaRPr lang="el-GR" dirty="0"/>
          </a:p>
        </p:txBody>
      </p:sp>
      <p:sp>
        <p:nvSpPr>
          <p:cNvPr id="16799" name="Freeform 1439"/>
          <p:cNvSpPr>
            <a:spLocks/>
          </p:cNvSpPr>
          <p:nvPr/>
        </p:nvSpPr>
        <p:spPr bwMode="auto">
          <a:xfrm>
            <a:off x="1277939" y="3175001"/>
            <a:ext cx="1435100" cy="741363"/>
          </a:xfrm>
          <a:custGeom>
            <a:avLst/>
            <a:gdLst/>
            <a:ahLst/>
            <a:cxnLst>
              <a:cxn ang="0">
                <a:pos x="300" y="439"/>
              </a:cxn>
              <a:cxn ang="0">
                <a:pos x="348" y="433"/>
              </a:cxn>
              <a:cxn ang="0">
                <a:pos x="432" y="475"/>
              </a:cxn>
              <a:cxn ang="0">
                <a:pos x="474" y="523"/>
              </a:cxn>
              <a:cxn ang="0">
                <a:pos x="528" y="553"/>
              </a:cxn>
              <a:cxn ang="0">
                <a:pos x="528" y="511"/>
              </a:cxn>
              <a:cxn ang="0">
                <a:pos x="570" y="469"/>
              </a:cxn>
              <a:cxn ang="0">
                <a:pos x="666" y="475"/>
              </a:cxn>
              <a:cxn ang="0">
                <a:pos x="744" y="463"/>
              </a:cxn>
              <a:cxn ang="0">
                <a:pos x="780" y="487"/>
              </a:cxn>
              <a:cxn ang="0">
                <a:pos x="829" y="565"/>
              </a:cxn>
              <a:cxn ang="0">
                <a:pos x="841" y="511"/>
              </a:cxn>
              <a:cxn ang="0">
                <a:pos x="847" y="409"/>
              </a:cxn>
              <a:cxn ang="0">
                <a:pos x="931" y="343"/>
              </a:cxn>
              <a:cxn ang="0">
                <a:pos x="919" y="271"/>
              </a:cxn>
              <a:cxn ang="0">
                <a:pos x="943" y="277"/>
              </a:cxn>
              <a:cxn ang="0">
                <a:pos x="949" y="253"/>
              </a:cxn>
              <a:cxn ang="0">
                <a:pos x="979" y="217"/>
              </a:cxn>
              <a:cxn ang="0">
                <a:pos x="1039" y="193"/>
              </a:cxn>
              <a:cxn ang="0">
                <a:pos x="1099" y="114"/>
              </a:cxn>
              <a:cxn ang="0">
                <a:pos x="1063" y="48"/>
              </a:cxn>
              <a:cxn ang="0">
                <a:pos x="955" y="120"/>
              </a:cxn>
              <a:cxn ang="0">
                <a:pos x="883" y="162"/>
              </a:cxn>
              <a:cxn ang="0">
                <a:pos x="804" y="150"/>
              </a:cxn>
              <a:cxn ang="0">
                <a:pos x="666" y="24"/>
              </a:cxn>
              <a:cxn ang="0">
                <a:pos x="564" y="0"/>
              </a:cxn>
              <a:cxn ang="0">
                <a:pos x="48" y="36"/>
              </a:cxn>
              <a:cxn ang="0">
                <a:pos x="36" y="24"/>
              </a:cxn>
              <a:cxn ang="0">
                <a:pos x="18" y="78"/>
              </a:cxn>
              <a:cxn ang="0">
                <a:pos x="0" y="174"/>
              </a:cxn>
              <a:cxn ang="0">
                <a:pos x="12" y="235"/>
              </a:cxn>
              <a:cxn ang="0">
                <a:pos x="66" y="337"/>
              </a:cxn>
              <a:cxn ang="0">
                <a:pos x="138" y="403"/>
              </a:cxn>
              <a:cxn ang="0">
                <a:pos x="192" y="409"/>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1"/>
            </a:solidFill>
            <a:round/>
            <a:headEnd/>
            <a:tailEnd/>
          </a:ln>
        </p:spPr>
        <p:txBody>
          <a:bodyPr/>
          <a:lstStyle/>
          <a:p>
            <a:endParaRPr lang="el-GR" dirty="0"/>
          </a:p>
        </p:txBody>
      </p:sp>
      <p:sp>
        <p:nvSpPr>
          <p:cNvPr id="16800" name="Freeform 1440"/>
          <p:cNvSpPr>
            <a:spLocks/>
          </p:cNvSpPr>
          <p:nvPr/>
        </p:nvSpPr>
        <p:spPr bwMode="auto">
          <a:xfrm>
            <a:off x="2193926" y="4181476"/>
            <a:ext cx="111125" cy="112713"/>
          </a:xfrm>
          <a:custGeom>
            <a:avLst/>
            <a:gdLst/>
            <a:ahLst/>
            <a:cxnLst>
              <a:cxn ang="0">
                <a:pos x="14" y="14"/>
              </a:cxn>
              <a:cxn ang="0">
                <a:pos x="13" y="11"/>
              </a:cxn>
              <a:cxn ang="0">
                <a:pos x="14" y="0"/>
              </a:cxn>
              <a:cxn ang="0">
                <a:pos x="7" y="3"/>
              </a:cxn>
              <a:cxn ang="0">
                <a:pos x="0" y="6"/>
              </a:cxn>
              <a:cxn ang="0">
                <a:pos x="5" y="14"/>
              </a:cxn>
              <a:cxn ang="0">
                <a:pos x="9" y="13"/>
              </a:cxn>
              <a:cxn ang="0">
                <a:pos x="14" y="14"/>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63A1CF"/>
          </a:solidFill>
          <a:ln w="9525">
            <a:solidFill>
              <a:schemeClr val="bg1"/>
            </a:solidFill>
            <a:round/>
            <a:headEnd/>
            <a:tailEnd/>
          </a:ln>
        </p:spPr>
        <p:txBody>
          <a:bodyPr/>
          <a:lstStyle/>
          <a:p>
            <a:endParaRPr lang="el-GR" dirty="0"/>
          </a:p>
        </p:txBody>
      </p:sp>
      <p:sp>
        <p:nvSpPr>
          <p:cNvPr id="16801" name="Freeform 1441"/>
          <p:cNvSpPr>
            <a:spLocks/>
          </p:cNvSpPr>
          <p:nvPr/>
        </p:nvSpPr>
        <p:spPr bwMode="auto">
          <a:xfrm>
            <a:off x="2233613" y="4284663"/>
            <a:ext cx="95251" cy="69850"/>
          </a:xfrm>
          <a:custGeom>
            <a:avLst/>
            <a:gdLst/>
            <a:ahLst/>
            <a:cxnLst>
              <a:cxn ang="0">
                <a:pos x="9" y="1"/>
              </a:cxn>
              <a:cxn ang="0">
                <a:pos x="4" y="0"/>
              </a:cxn>
              <a:cxn ang="0">
                <a:pos x="0" y="1"/>
              </a:cxn>
              <a:cxn ang="0">
                <a:pos x="2" y="3"/>
              </a:cxn>
              <a:cxn ang="0">
                <a:pos x="11" y="9"/>
              </a:cxn>
              <a:cxn ang="0">
                <a:pos x="12" y="5"/>
              </a:cxn>
              <a:cxn ang="0">
                <a:pos x="9" y="1"/>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63A1CF"/>
          </a:solidFill>
          <a:ln w="9525">
            <a:solidFill>
              <a:schemeClr val="bg1"/>
            </a:solidFill>
            <a:round/>
            <a:headEnd/>
            <a:tailEnd/>
          </a:ln>
        </p:spPr>
        <p:txBody>
          <a:bodyPr/>
          <a:lstStyle/>
          <a:p>
            <a:endParaRPr lang="el-GR" dirty="0"/>
          </a:p>
        </p:txBody>
      </p:sp>
      <p:sp>
        <p:nvSpPr>
          <p:cNvPr id="16802" name="Freeform 1442"/>
          <p:cNvSpPr>
            <a:spLocks/>
          </p:cNvSpPr>
          <p:nvPr/>
        </p:nvSpPr>
        <p:spPr bwMode="auto">
          <a:xfrm>
            <a:off x="2320925" y="4324351"/>
            <a:ext cx="141288" cy="60325"/>
          </a:xfrm>
          <a:custGeom>
            <a:avLst/>
            <a:gdLst/>
            <a:ahLst/>
            <a:cxnLst>
              <a:cxn ang="0">
                <a:pos x="14" y="1"/>
              </a:cxn>
              <a:cxn ang="0">
                <a:pos x="9" y="1"/>
              </a:cxn>
              <a:cxn ang="0">
                <a:pos x="2" y="1"/>
              </a:cxn>
              <a:cxn ang="0">
                <a:pos x="1" y="0"/>
              </a:cxn>
              <a:cxn ang="0">
                <a:pos x="0" y="4"/>
              </a:cxn>
              <a:cxn ang="0">
                <a:pos x="4" y="8"/>
              </a:cxn>
              <a:cxn ang="0">
                <a:pos x="6" y="8"/>
              </a:cxn>
              <a:cxn ang="0">
                <a:pos x="7" y="6"/>
              </a:cxn>
              <a:cxn ang="0">
                <a:pos x="10" y="3"/>
              </a:cxn>
              <a:cxn ang="0">
                <a:pos x="14" y="4"/>
              </a:cxn>
              <a:cxn ang="0">
                <a:pos x="15" y="7"/>
              </a:cxn>
              <a:cxn ang="0">
                <a:pos x="18" y="4"/>
              </a:cxn>
              <a:cxn ang="0">
                <a:pos x="14" y="1"/>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63A1CF"/>
          </a:solidFill>
          <a:ln w="9525">
            <a:solidFill>
              <a:schemeClr val="bg1"/>
            </a:solidFill>
            <a:round/>
            <a:headEnd/>
            <a:tailEnd/>
          </a:ln>
        </p:spPr>
        <p:txBody>
          <a:bodyPr/>
          <a:lstStyle/>
          <a:p>
            <a:endParaRPr lang="el-GR" dirty="0"/>
          </a:p>
        </p:txBody>
      </p:sp>
      <p:sp>
        <p:nvSpPr>
          <p:cNvPr id="16803" name="Freeform 1443"/>
          <p:cNvSpPr>
            <a:spLocks/>
          </p:cNvSpPr>
          <p:nvPr/>
        </p:nvSpPr>
        <p:spPr bwMode="auto">
          <a:xfrm>
            <a:off x="2414588" y="4254501"/>
            <a:ext cx="290512" cy="319088"/>
          </a:xfrm>
          <a:custGeom>
            <a:avLst/>
            <a:gdLst/>
            <a:ahLst/>
            <a:cxnLst>
              <a:cxn ang="0">
                <a:pos x="37" y="34"/>
              </a:cxn>
              <a:cxn ang="0">
                <a:pos x="37" y="34"/>
              </a:cxn>
              <a:cxn ang="0">
                <a:pos x="37" y="27"/>
              </a:cxn>
              <a:cxn ang="0">
                <a:pos x="35" y="23"/>
              </a:cxn>
              <a:cxn ang="0">
                <a:pos x="36" y="21"/>
              </a:cxn>
              <a:cxn ang="0">
                <a:pos x="31" y="20"/>
              </a:cxn>
              <a:cxn ang="0">
                <a:pos x="21" y="16"/>
              </a:cxn>
              <a:cxn ang="0">
                <a:pos x="19" y="11"/>
              </a:cxn>
              <a:cxn ang="0">
                <a:pos x="20" y="3"/>
              </a:cxn>
              <a:cxn ang="0">
                <a:pos x="24" y="1"/>
              </a:cxn>
              <a:cxn ang="0">
                <a:pos x="24" y="0"/>
              </a:cxn>
              <a:cxn ang="0">
                <a:pos x="17" y="2"/>
              </a:cxn>
              <a:cxn ang="0">
                <a:pos x="13" y="4"/>
              </a:cxn>
              <a:cxn ang="0">
                <a:pos x="11" y="9"/>
              </a:cxn>
              <a:cxn ang="0">
                <a:pos x="9" y="10"/>
              </a:cxn>
              <a:cxn ang="0">
                <a:pos x="6" y="13"/>
              </a:cxn>
              <a:cxn ang="0">
                <a:pos x="3" y="16"/>
              </a:cxn>
              <a:cxn ang="0">
                <a:pos x="4" y="18"/>
              </a:cxn>
              <a:cxn ang="0">
                <a:pos x="5" y="23"/>
              </a:cxn>
              <a:cxn ang="0">
                <a:pos x="5" y="26"/>
              </a:cxn>
              <a:cxn ang="0">
                <a:pos x="6" y="30"/>
              </a:cxn>
              <a:cxn ang="0">
                <a:pos x="2" y="33"/>
              </a:cxn>
              <a:cxn ang="0">
                <a:pos x="0" y="35"/>
              </a:cxn>
              <a:cxn ang="0">
                <a:pos x="8" y="38"/>
              </a:cxn>
              <a:cxn ang="0">
                <a:pos x="12" y="41"/>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63A1CF"/>
          </a:solidFill>
          <a:ln w="9525">
            <a:solidFill>
              <a:schemeClr val="bg1"/>
            </a:solidFill>
            <a:round/>
            <a:headEnd/>
            <a:tailEnd/>
          </a:ln>
        </p:spPr>
        <p:txBody>
          <a:bodyPr/>
          <a:lstStyle/>
          <a:p>
            <a:endParaRPr lang="el-GR" dirty="0"/>
          </a:p>
        </p:txBody>
      </p:sp>
      <p:sp>
        <p:nvSpPr>
          <p:cNvPr id="16804" name="Freeform 1444"/>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 ang="0">
                <a:pos x="0" y="42"/>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lnTo>
                  <a:pt x="0" y="42"/>
                </a:lnTo>
                <a:close/>
              </a:path>
            </a:pathLst>
          </a:custGeom>
          <a:solidFill>
            <a:srgbClr val="63A1CF"/>
          </a:solidFill>
          <a:ln w="9525">
            <a:solidFill>
              <a:schemeClr val="bg1"/>
            </a:solidFill>
            <a:round/>
            <a:headEnd/>
            <a:tailEnd/>
          </a:ln>
        </p:spPr>
        <p:txBody>
          <a:bodyPr/>
          <a:lstStyle/>
          <a:p>
            <a:endParaRPr lang="el-GR" dirty="0"/>
          </a:p>
        </p:txBody>
      </p:sp>
      <p:sp>
        <p:nvSpPr>
          <p:cNvPr id="16805" name="Freeform 1445"/>
          <p:cNvSpPr>
            <a:spLocks/>
          </p:cNvSpPr>
          <p:nvPr/>
        </p:nvSpPr>
        <p:spPr bwMode="auto">
          <a:xfrm>
            <a:off x="2509838" y="4519614"/>
            <a:ext cx="195263" cy="139700"/>
          </a:xfrm>
          <a:custGeom>
            <a:avLst/>
            <a:gdLst/>
            <a:ahLst/>
            <a:cxnLst>
              <a:cxn ang="0">
                <a:pos x="0" y="42"/>
              </a:cxn>
              <a:cxn ang="0">
                <a:pos x="0" y="42"/>
              </a:cxn>
              <a:cxn ang="0">
                <a:pos x="30" y="60"/>
              </a:cxn>
              <a:cxn ang="0">
                <a:pos x="48" y="78"/>
              </a:cxn>
              <a:cxn ang="0">
                <a:pos x="72" y="78"/>
              </a:cxn>
              <a:cxn ang="0">
                <a:pos x="84" y="96"/>
              </a:cxn>
              <a:cxn ang="0">
                <a:pos x="90" y="90"/>
              </a:cxn>
              <a:cxn ang="0">
                <a:pos x="84" y="96"/>
              </a:cxn>
              <a:cxn ang="0">
                <a:pos x="96" y="108"/>
              </a:cxn>
              <a:cxn ang="0">
                <a:pos x="108" y="42"/>
              </a:cxn>
              <a:cxn ang="0">
                <a:pos x="102" y="12"/>
              </a:cxn>
              <a:cxn ang="0">
                <a:pos x="150" y="0"/>
              </a:cxn>
            </a:cxnLst>
            <a:rect l="0" t="0" r="r" b="b"/>
            <a:pathLst>
              <a:path w="150" h="108">
                <a:moveTo>
                  <a:pt x="0" y="42"/>
                </a:moveTo>
                <a:lnTo>
                  <a:pt x="0" y="42"/>
                </a:lnTo>
                <a:lnTo>
                  <a:pt x="30" y="60"/>
                </a:lnTo>
                <a:lnTo>
                  <a:pt x="48" y="78"/>
                </a:lnTo>
                <a:lnTo>
                  <a:pt x="72" y="78"/>
                </a:lnTo>
                <a:lnTo>
                  <a:pt x="84" y="96"/>
                </a:lnTo>
                <a:lnTo>
                  <a:pt x="90" y="90"/>
                </a:lnTo>
                <a:lnTo>
                  <a:pt x="84" y="96"/>
                </a:lnTo>
                <a:lnTo>
                  <a:pt x="96" y="108"/>
                </a:lnTo>
                <a:lnTo>
                  <a:pt x="108" y="42"/>
                </a:lnTo>
                <a:lnTo>
                  <a:pt x="102" y="12"/>
                </a:lnTo>
                <a:lnTo>
                  <a:pt x="150" y="0"/>
                </a:lnTo>
              </a:path>
            </a:pathLst>
          </a:custGeom>
          <a:solidFill>
            <a:srgbClr val="63A1CF"/>
          </a:solidFill>
          <a:ln w="9525">
            <a:solidFill>
              <a:schemeClr val="bg1"/>
            </a:solidFill>
            <a:round/>
            <a:headEnd/>
            <a:tailEnd/>
          </a:ln>
        </p:spPr>
        <p:txBody>
          <a:bodyPr/>
          <a:lstStyle/>
          <a:p>
            <a:endParaRPr lang="el-GR" dirty="0"/>
          </a:p>
        </p:txBody>
      </p:sp>
      <p:sp>
        <p:nvSpPr>
          <p:cNvPr id="16806" name="Freeform 1446"/>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close/>
              </a:path>
            </a:pathLst>
          </a:custGeom>
          <a:solidFill>
            <a:srgbClr val="63A1CF"/>
          </a:solidFill>
          <a:ln w="9525">
            <a:solidFill>
              <a:schemeClr val="bg1"/>
            </a:solidFill>
            <a:round/>
            <a:headEnd/>
            <a:tailEnd/>
          </a:ln>
        </p:spPr>
        <p:txBody>
          <a:bodyPr/>
          <a:lstStyle/>
          <a:p>
            <a:endParaRPr lang="el-GR" dirty="0"/>
          </a:p>
        </p:txBody>
      </p:sp>
      <p:sp>
        <p:nvSpPr>
          <p:cNvPr id="16807" name="Freeform 1447"/>
          <p:cNvSpPr>
            <a:spLocks/>
          </p:cNvSpPr>
          <p:nvPr/>
        </p:nvSpPr>
        <p:spPr bwMode="auto">
          <a:xfrm>
            <a:off x="2854325" y="4346575"/>
            <a:ext cx="117475" cy="179388"/>
          </a:xfrm>
          <a:custGeom>
            <a:avLst/>
            <a:gdLst/>
            <a:ahLst/>
            <a:cxnLst>
              <a:cxn ang="0">
                <a:pos x="90" y="126"/>
              </a:cxn>
              <a:cxn ang="0">
                <a:pos x="78" y="102"/>
              </a:cxn>
              <a:cxn ang="0">
                <a:pos x="66" y="78"/>
              </a:cxn>
              <a:cxn ang="0">
                <a:pos x="84" y="60"/>
              </a:cxn>
              <a:cxn ang="0">
                <a:pos x="90" y="42"/>
              </a:cxn>
              <a:cxn ang="0">
                <a:pos x="66" y="36"/>
              </a:cxn>
              <a:cxn ang="0">
                <a:pos x="60" y="18"/>
              </a:cxn>
              <a:cxn ang="0">
                <a:pos x="36" y="0"/>
              </a:cxn>
              <a:cxn ang="0">
                <a:pos x="12" y="24"/>
              </a:cxn>
              <a:cxn ang="0">
                <a:pos x="0" y="42"/>
              </a:cxn>
              <a:cxn ang="0">
                <a:pos x="6" y="60"/>
              </a:cxn>
              <a:cxn ang="0">
                <a:pos x="18" y="66"/>
              </a:cxn>
              <a:cxn ang="0">
                <a:pos x="30" y="84"/>
              </a:cxn>
              <a:cxn ang="0">
                <a:pos x="24" y="120"/>
              </a:cxn>
              <a:cxn ang="0">
                <a:pos x="42" y="138"/>
              </a:cxn>
              <a:cxn ang="0">
                <a:pos x="60" y="132"/>
              </a:cxn>
              <a:cxn ang="0">
                <a:pos x="90" y="126"/>
              </a:cxn>
              <a:cxn ang="0">
                <a:pos x="90" y="126"/>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lnTo>
                  <a:pt x="90" y="126"/>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8" name="Freeform 1448"/>
          <p:cNvSpPr>
            <a:spLocks/>
          </p:cNvSpPr>
          <p:nvPr/>
        </p:nvSpPr>
        <p:spPr bwMode="auto">
          <a:xfrm>
            <a:off x="3028951" y="4418014"/>
            <a:ext cx="76200" cy="93662"/>
          </a:xfrm>
          <a:custGeom>
            <a:avLst/>
            <a:gdLst/>
            <a:ahLst/>
            <a:cxnLst>
              <a:cxn ang="0">
                <a:pos x="6" y="42"/>
              </a:cxn>
              <a:cxn ang="0">
                <a:pos x="6" y="66"/>
              </a:cxn>
              <a:cxn ang="0">
                <a:pos x="12" y="72"/>
              </a:cxn>
              <a:cxn ang="0">
                <a:pos x="36" y="60"/>
              </a:cxn>
              <a:cxn ang="0">
                <a:pos x="60" y="24"/>
              </a:cxn>
              <a:cxn ang="0">
                <a:pos x="18" y="0"/>
              </a:cxn>
              <a:cxn ang="0">
                <a:pos x="6" y="0"/>
              </a:cxn>
              <a:cxn ang="0">
                <a:pos x="0" y="18"/>
              </a:cxn>
              <a:cxn ang="0">
                <a:pos x="6" y="42"/>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09" name="Freeform 1449"/>
          <p:cNvSpPr>
            <a:spLocks/>
          </p:cNvSpPr>
          <p:nvPr/>
        </p:nvSpPr>
        <p:spPr bwMode="auto">
          <a:xfrm>
            <a:off x="2557464" y="5113339"/>
            <a:ext cx="484187" cy="1006475"/>
          </a:xfrm>
          <a:custGeom>
            <a:avLst/>
            <a:gdLst/>
            <a:ahLst/>
            <a:cxnLst>
              <a:cxn ang="0">
                <a:pos x="47" y="37"/>
              </a:cxn>
              <a:cxn ang="0">
                <a:pos x="48" y="32"/>
              </a:cxn>
              <a:cxn ang="0">
                <a:pos x="50" y="29"/>
              </a:cxn>
              <a:cxn ang="0">
                <a:pos x="50" y="29"/>
              </a:cxn>
              <a:cxn ang="0">
                <a:pos x="57" y="22"/>
              </a:cxn>
              <a:cxn ang="0">
                <a:pos x="60" y="20"/>
              </a:cxn>
              <a:cxn ang="0">
                <a:pos x="62" y="14"/>
              </a:cxn>
              <a:cxn ang="0">
                <a:pos x="61" y="13"/>
              </a:cxn>
              <a:cxn ang="0">
                <a:pos x="58" y="15"/>
              </a:cxn>
              <a:cxn ang="0">
                <a:pos x="52" y="18"/>
              </a:cxn>
              <a:cxn ang="0">
                <a:pos x="47" y="17"/>
              </a:cxn>
              <a:cxn ang="0">
                <a:pos x="48" y="10"/>
              </a:cxn>
              <a:cxn ang="0">
                <a:pos x="45" y="8"/>
              </a:cxn>
              <a:cxn ang="0">
                <a:pos x="39" y="6"/>
              </a:cxn>
              <a:cxn ang="0">
                <a:pos x="36" y="4"/>
              </a:cxn>
              <a:cxn ang="0">
                <a:pos x="33" y="0"/>
              </a:cxn>
              <a:cxn ang="0">
                <a:pos x="33" y="0"/>
              </a:cxn>
              <a:cxn ang="0">
                <a:pos x="29" y="1"/>
              </a:cxn>
              <a:cxn ang="0">
                <a:pos x="28" y="2"/>
              </a:cxn>
              <a:cxn ang="0">
                <a:pos x="23" y="1"/>
              </a:cxn>
              <a:cxn ang="0">
                <a:pos x="21" y="1"/>
              </a:cxn>
              <a:cxn ang="0">
                <a:pos x="19" y="2"/>
              </a:cxn>
              <a:cxn ang="0">
                <a:pos x="20" y="3"/>
              </a:cxn>
              <a:cxn ang="0">
                <a:pos x="19" y="7"/>
              </a:cxn>
              <a:cxn ang="0">
                <a:pos x="16" y="10"/>
              </a:cxn>
              <a:cxn ang="0">
                <a:pos x="16" y="16"/>
              </a:cxn>
              <a:cxn ang="0">
                <a:pos x="14" y="20"/>
              </a:cxn>
              <a:cxn ang="0">
                <a:pos x="11" y="33"/>
              </a:cxn>
              <a:cxn ang="0">
                <a:pos x="12" y="43"/>
              </a:cxn>
              <a:cxn ang="0">
                <a:pos x="6" y="56"/>
              </a:cxn>
              <a:cxn ang="0">
                <a:pos x="5" y="70"/>
              </a:cxn>
              <a:cxn ang="0">
                <a:pos x="5" y="77"/>
              </a:cxn>
              <a:cxn ang="0">
                <a:pos x="4" y="84"/>
              </a:cxn>
              <a:cxn ang="0">
                <a:pos x="6" y="88"/>
              </a:cxn>
              <a:cxn ang="0">
                <a:pos x="3" y="104"/>
              </a:cxn>
              <a:cxn ang="0">
                <a:pos x="0" y="111"/>
              </a:cxn>
              <a:cxn ang="0">
                <a:pos x="1" y="116"/>
              </a:cxn>
              <a:cxn ang="0">
                <a:pos x="4" y="122"/>
              </a:cxn>
              <a:cxn ang="0">
                <a:pos x="20" y="129"/>
              </a:cxn>
              <a:cxn ang="0">
                <a:pos x="16" y="125"/>
              </a:cxn>
              <a:cxn ang="0">
                <a:pos x="14" y="118"/>
              </a:cxn>
              <a:cxn ang="0">
                <a:pos x="16" y="113"/>
              </a:cxn>
              <a:cxn ang="0">
                <a:pos x="19" y="107"/>
              </a:cxn>
              <a:cxn ang="0">
                <a:pos x="22" y="104"/>
              </a:cxn>
              <a:cxn ang="0">
                <a:pos x="24" y="99"/>
              </a:cxn>
              <a:cxn ang="0">
                <a:pos x="21" y="97"/>
              </a:cxn>
              <a:cxn ang="0">
                <a:pos x="19" y="93"/>
              </a:cxn>
              <a:cxn ang="0">
                <a:pos x="24" y="87"/>
              </a:cxn>
              <a:cxn ang="0">
                <a:pos x="27" y="83"/>
              </a:cxn>
              <a:cxn ang="0">
                <a:pos x="30" y="77"/>
              </a:cxn>
              <a:cxn ang="0">
                <a:pos x="28" y="74"/>
              </a:cxn>
              <a:cxn ang="0">
                <a:pos x="28" y="72"/>
              </a:cxn>
              <a:cxn ang="0">
                <a:pos x="34" y="70"/>
              </a:cxn>
              <a:cxn ang="0">
                <a:pos x="36" y="66"/>
              </a:cxn>
              <a:cxn ang="0">
                <a:pos x="37" y="62"/>
              </a:cxn>
              <a:cxn ang="0">
                <a:pos x="47" y="59"/>
              </a:cxn>
              <a:cxn ang="0">
                <a:pos x="51" y="56"/>
              </a:cxn>
              <a:cxn ang="0">
                <a:pos x="53" y="51"/>
              </a:cxn>
              <a:cxn ang="0">
                <a:pos x="51" y="47"/>
              </a:cxn>
              <a:cxn ang="0">
                <a:pos x="48" y="44"/>
              </a:cxn>
              <a:cxn ang="0">
                <a:pos x="51" y="45"/>
              </a:cxn>
              <a:cxn ang="0">
                <a:pos x="47" y="42"/>
              </a:cxn>
              <a:cxn ang="0">
                <a:pos x="47" y="37"/>
              </a:cxn>
            </a:cxnLst>
            <a:rect l="0" t="0" r="r" b="b"/>
            <a:pathLst>
              <a:path w="62" h="129">
                <a:moveTo>
                  <a:pt x="47" y="37"/>
                </a:moveTo>
                <a:cubicBezTo>
                  <a:pt x="48" y="32"/>
                  <a:pt x="48" y="32"/>
                  <a:pt x="48" y="32"/>
                </a:cubicBezTo>
                <a:cubicBezTo>
                  <a:pt x="50" y="29"/>
                  <a:pt x="50" y="29"/>
                  <a:pt x="50" y="29"/>
                </a:cubicBezTo>
                <a:cubicBezTo>
                  <a:pt x="50" y="29"/>
                  <a:pt x="50" y="29"/>
                  <a:pt x="50" y="29"/>
                </a:cubicBezTo>
                <a:cubicBezTo>
                  <a:pt x="57" y="22"/>
                  <a:pt x="57" y="22"/>
                  <a:pt x="57" y="22"/>
                </a:cubicBezTo>
                <a:cubicBezTo>
                  <a:pt x="60" y="20"/>
                  <a:pt x="60" y="20"/>
                  <a:pt x="60" y="20"/>
                </a:cubicBezTo>
                <a:cubicBezTo>
                  <a:pt x="62" y="14"/>
                  <a:pt x="62" y="14"/>
                  <a:pt x="62" y="14"/>
                </a:cubicBezTo>
                <a:cubicBezTo>
                  <a:pt x="61" y="13"/>
                  <a:pt x="61" y="13"/>
                  <a:pt x="61" y="13"/>
                </a:cubicBezTo>
                <a:cubicBezTo>
                  <a:pt x="58" y="15"/>
                  <a:pt x="58" y="15"/>
                  <a:pt x="58" y="15"/>
                </a:cubicBezTo>
                <a:cubicBezTo>
                  <a:pt x="52" y="18"/>
                  <a:pt x="52" y="18"/>
                  <a:pt x="52" y="18"/>
                </a:cubicBezTo>
                <a:cubicBezTo>
                  <a:pt x="47" y="17"/>
                  <a:pt x="47" y="17"/>
                  <a:pt x="47" y="17"/>
                </a:cubicBezTo>
                <a:cubicBezTo>
                  <a:pt x="48" y="10"/>
                  <a:pt x="48" y="10"/>
                  <a:pt x="48" y="10"/>
                </a:cubicBezTo>
                <a:cubicBezTo>
                  <a:pt x="45" y="8"/>
                  <a:pt x="45" y="8"/>
                  <a:pt x="45" y="8"/>
                </a:cubicBezTo>
                <a:cubicBezTo>
                  <a:pt x="39" y="6"/>
                  <a:pt x="39" y="6"/>
                  <a:pt x="39" y="6"/>
                </a:cubicBezTo>
                <a:cubicBezTo>
                  <a:pt x="36" y="4"/>
                  <a:pt x="36" y="4"/>
                  <a:pt x="36" y="4"/>
                </a:cubicBezTo>
                <a:cubicBezTo>
                  <a:pt x="33" y="0"/>
                  <a:pt x="33" y="0"/>
                  <a:pt x="33" y="0"/>
                </a:cubicBezTo>
                <a:cubicBezTo>
                  <a:pt x="33" y="0"/>
                  <a:pt x="33" y="0"/>
                  <a:pt x="33" y="0"/>
                </a:cubicBezTo>
                <a:cubicBezTo>
                  <a:pt x="29" y="1"/>
                  <a:pt x="29" y="1"/>
                  <a:pt x="29" y="1"/>
                </a:cubicBezTo>
                <a:cubicBezTo>
                  <a:pt x="28" y="2"/>
                  <a:pt x="28" y="2"/>
                  <a:pt x="28" y="2"/>
                </a:cubicBezTo>
                <a:cubicBezTo>
                  <a:pt x="23" y="1"/>
                  <a:pt x="23" y="1"/>
                  <a:pt x="23" y="1"/>
                </a:cubicBezTo>
                <a:cubicBezTo>
                  <a:pt x="21" y="1"/>
                  <a:pt x="21" y="1"/>
                  <a:pt x="21" y="1"/>
                </a:cubicBezTo>
                <a:cubicBezTo>
                  <a:pt x="19" y="2"/>
                  <a:pt x="19" y="2"/>
                  <a:pt x="19" y="2"/>
                </a:cubicBezTo>
                <a:cubicBezTo>
                  <a:pt x="20" y="3"/>
                  <a:pt x="20" y="3"/>
                  <a:pt x="20" y="3"/>
                </a:cubicBezTo>
                <a:cubicBezTo>
                  <a:pt x="19" y="7"/>
                  <a:pt x="19" y="7"/>
                  <a:pt x="19" y="7"/>
                </a:cubicBezTo>
                <a:cubicBezTo>
                  <a:pt x="16" y="10"/>
                  <a:pt x="16" y="10"/>
                  <a:pt x="16" y="10"/>
                </a:cubicBezTo>
                <a:cubicBezTo>
                  <a:pt x="16" y="16"/>
                  <a:pt x="16" y="16"/>
                  <a:pt x="16" y="16"/>
                </a:cubicBezTo>
                <a:cubicBezTo>
                  <a:pt x="14" y="20"/>
                  <a:pt x="14" y="20"/>
                  <a:pt x="14" y="20"/>
                </a:cubicBezTo>
                <a:cubicBezTo>
                  <a:pt x="11" y="33"/>
                  <a:pt x="11" y="33"/>
                  <a:pt x="11" y="33"/>
                </a:cubicBezTo>
                <a:cubicBezTo>
                  <a:pt x="12" y="43"/>
                  <a:pt x="12" y="43"/>
                  <a:pt x="12" y="43"/>
                </a:cubicBezTo>
                <a:cubicBezTo>
                  <a:pt x="6" y="56"/>
                  <a:pt x="6" y="56"/>
                  <a:pt x="6" y="56"/>
                </a:cubicBezTo>
                <a:cubicBezTo>
                  <a:pt x="5" y="70"/>
                  <a:pt x="5" y="70"/>
                  <a:pt x="5" y="70"/>
                </a:cubicBezTo>
                <a:cubicBezTo>
                  <a:pt x="5" y="77"/>
                  <a:pt x="5" y="77"/>
                  <a:pt x="5" y="77"/>
                </a:cubicBezTo>
                <a:cubicBezTo>
                  <a:pt x="4" y="84"/>
                  <a:pt x="4" y="84"/>
                  <a:pt x="4" y="84"/>
                </a:cubicBezTo>
                <a:cubicBezTo>
                  <a:pt x="6" y="88"/>
                  <a:pt x="6" y="88"/>
                  <a:pt x="6" y="88"/>
                </a:cubicBezTo>
                <a:cubicBezTo>
                  <a:pt x="3" y="104"/>
                  <a:pt x="3" y="104"/>
                  <a:pt x="3" y="104"/>
                </a:cubicBezTo>
                <a:cubicBezTo>
                  <a:pt x="0" y="111"/>
                  <a:pt x="0" y="111"/>
                  <a:pt x="0" y="111"/>
                </a:cubicBezTo>
                <a:cubicBezTo>
                  <a:pt x="1" y="116"/>
                  <a:pt x="1" y="116"/>
                  <a:pt x="1" y="116"/>
                </a:cubicBezTo>
                <a:cubicBezTo>
                  <a:pt x="4" y="122"/>
                  <a:pt x="4" y="122"/>
                  <a:pt x="4" y="122"/>
                </a:cubicBezTo>
                <a:cubicBezTo>
                  <a:pt x="20" y="129"/>
                  <a:pt x="20" y="129"/>
                  <a:pt x="20" y="129"/>
                </a:cubicBezTo>
                <a:cubicBezTo>
                  <a:pt x="16" y="125"/>
                  <a:pt x="16" y="125"/>
                  <a:pt x="16" y="125"/>
                </a:cubicBezTo>
                <a:cubicBezTo>
                  <a:pt x="14" y="118"/>
                  <a:pt x="14" y="118"/>
                  <a:pt x="14" y="118"/>
                </a:cubicBezTo>
                <a:cubicBezTo>
                  <a:pt x="16" y="113"/>
                  <a:pt x="16" y="113"/>
                  <a:pt x="16" y="113"/>
                </a:cubicBezTo>
                <a:cubicBezTo>
                  <a:pt x="19" y="107"/>
                  <a:pt x="19" y="107"/>
                  <a:pt x="19" y="107"/>
                </a:cubicBezTo>
                <a:cubicBezTo>
                  <a:pt x="22" y="104"/>
                  <a:pt x="22" y="104"/>
                  <a:pt x="22" y="104"/>
                </a:cubicBezTo>
                <a:cubicBezTo>
                  <a:pt x="24" y="99"/>
                  <a:pt x="24" y="99"/>
                  <a:pt x="24" y="99"/>
                </a:cubicBezTo>
                <a:cubicBezTo>
                  <a:pt x="21" y="97"/>
                  <a:pt x="21" y="97"/>
                  <a:pt x="21" y="97"/>
                </a:cubicBezTo>
                <a:cubicBezTo>
                  <a:pt x="19" y="93"/>
                  <a:pt x="19" y="93"/>
                  <a:pt x="19" y="93"/>
                </a:cubicBezTo>
                <a:cubicBezTo>
                  <a:pt x="24" y="87"/>
                  <a:pt x="24" y="87"/>
                  <a:pt x="24" y="87"/>
                </a:cubicBezTo>
                <a:cubicBezTo>
                  <a:pt x="27" y="83"/>
                  <a:pt x="27" y="83"/>
                  <a:pt x="27" y="83"/>
                </a:cubicBezTo>
                <a:cubicBezTo>
                  <a:pt x="27" y="83"/>
                  <a:pt x="28" y="81"/>
                  <a:pt x="30" y="77"/>
                </a:cubicBezTo>
                <a:cubicBezTo>
                  <a:pt x="33" y="73"/>
                  <a:pt x="28" y="74"/>
                  <a:pt x="28" y="74"/>
                </a:cubicBezTo>
                <a:cubicBezTo>
                  <a:pt x="28" y="72"/>
                  <a:pt x="28" y="72"/>
                  <a:pt x="28" y="72"/>
                </a:cubicBezTo>
                <a:cubicBezTo>
                  <a:pt x="34" y="70"/>
                  <a:pt x="34" y="70"/>
                  <a:pt x="34" y="70"/>
                </a:cubicBezTo>
                <a:cubicBezTo>
                  <a:pt x="36" y="66"/>
                  <a:pt x="36" y="66"/>
                  <a:pt x="36" y="66"/>
                </a:cubicBezTo>
                <a:cubicBezTo>
                  <a:pt x="37" y="62"/>
                  <a:pt x="37" y="62"/>
                  <a:pt x="37" y="62"/>
                </a:cubicBezTo>
                <a:cubicBezTo>
                  <a:pt x="37" y="62"/>
                  <a:pt x="42" y="60"/>
                  <a:pt x="47" y="59"/>
                </a:cubicBezTo>
                <a:cubicBezTo>
                  <a:pt x="52" y="58"/>
                  <a:pt x="51" y="56"/>
                  <a:pt x="51" y="56"/>
                </a:cubicBezTo>
                <a:cubicBezTo>
                  <a:pt x="53" y="51"/>
                  <a:pt x="53" y="51"/>
                  <a:pt x="53" y="51"/>
                </a:cubicBezTo>
                <a:cubicBezTo>
                  <a:pt x="51" y="47"/>
                  <a:pt x="51" y="47"/>
                  <a:pt x="51" y="47"/>
                </a:cubicBezTo>
                <a:cubicBezTo>
                  <a:pt x="48" y="44"/>
                  <a:pt x="48" y="44"/>
                  <a:pt x="48" y="44"/>
                </a:cubicBezTo>
                <a:cubicBezTo>
                  <a:pt x="51" y="45"/>
                  <a:pt x="51" y="45"/>
                  <a:pt x="51" y="45"/>
                </a:cubicBezTo>
                <a:cubicBezTo>
                  <a:pt x="47" y="42"/>
                  <a:pt x="47" y="42"/>
                  <a:pt x="47" y="42"/>
                </a:cubicBezTo>
                <a:lnTo>
                  <a:pt x="47" y="37"/>
                </a:lnTo>
                <a:close/>
              </a:path>
            </a:pathLst>
          </a:custGeom>
          <a:solidFill>
            <a:srgbClr val="63A1CF"/>
          </a:solidFill>
          <a:ln w="9525">
            <a:solidFill>
              <a:schemeClr val="bg1"/>
            </a:solidFill>
            <a:round/>
            <a:headEnd/>
            <a:tailEnd/>
          </a:ln>
        </p:spPr>
        <p:txBody>
          <a:bodyPr/>
          <a:lstStyle/>
          <a:p>
            <a:endParaRPr lang="el-GR" dirty="0"/>
          </a:p>
        </p:txBody>
      </p:sp>
      <p:sp>
        <p:nvSpPr>
          <p:cNvPr id="16810" name="Freeform 1450"/>
          <p:cNvSpPr>
            <a:spLocks/>
          </p:cNvSpPr>
          <p:nvPr/>
        </p:nvSpPr>
        <p:spPr bwMode="auto">
          <a:xfrm>
            <a:off x="2814637" y="5048251"/>
            <a:ext cx="222251" cy="206375"/>
          </a:xfrm>
          <a:custGeom>
            <a:avLst/>
            <a:gdLst/>
            <a:ahLst/>
            <a:cxnLst>
              <a:cxn ang="0">
                <a:pos x="48" y="0"/>
              </a:cxn>
              <a:cxn ang="0">
                <a:pos x="0" y="36"/>
              </a:cxn>
              <a:cxn ang="0">
                <a:pos x="0" y="48"/>
              </a:cxn>
              <a:cxn ang="0">
                <a:pos x="18" y="72"/>
              </a:cxn>
              <a:cxn ang="0">
                <a:pos x="36" y="84"/>
              </a:cxn>
              <a:cxn ang="0">
                <a:pos x="72" y="96"/>
              </a:cxn>
              <a:cxn ang="0">
                <a:pos x="90" y="108"/>
              </a:cxn>
              <a:cxn ang="0">
                <a:pos x="84" y="150"/>
              </a:cxn>
              <a:cxn ang="0">
                <a:pos x="114" y="156"/>
              </a:cxn>
              <a:cxn ang="0">
                <a:pos x="150" y="138"/>
              </a:cxn>
              <a:cxn ang="0">
                <a:pos x="168" y="126"/>
              </a:cxn>
              <a:cxn ang="0">
                <a:pos x="162" y="114"/>
              </a:cxn>
              <a:cxn ang="0">
                <a:pos x="162" y="90"/>
              </a:cxn>
              <a:cxn ang="0">
                <a:pos x="144" y="84"/>
              </a:cxn>
              <a:cxn ang="0">
                <a:pos x="120" y="54"/>
              </a:cxn>
              <a:cxn ang="0">
                <a:pos x="108" y="42"/>
              </a:cxn>
              <a:cxn ang="0">
                <a:pos x="90" y="12"/>
              </a:cxn>
              <a:cxn ang="0">
                <a:pos x="90" y="6"/>
              </a:cxn>
              <a:cxn ang="0">
                <a:pos x="78" y="0"/>
              </a:cxn>
              <a:cxn ang="0">
                <a:pos x="48" y="0"/>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63A1CF"/>
          </a:solidFill>
          <a:ln w="9525">
            <a:solidFill>
              <a:schemeClr val="bg1"/>
            </a:solidFill>
            <a:round/>
            <a:headEnd/>
            <a:tailEnd/>
          </a:ln>
        </p:spPr>
        <p:txBody>
          <a:bodyPr/>
          <a:lstStyle/>
          <a:p>
            <a:endParaRPr lang="el-GR" dirty="0"/>
          </a:p>
        </p:txBody>
      </p:sp>
      <p:sp>
        <p:nvSpPr>
          <p:cNvPr id="16811" name="Freeform 1451"/>
          <p:cNvSpPr>
            <a:spLocks/>
          </p:cNvSpPr>
          <p:nvPr/>
        </p:nvSpPr>
        <p:spPr bwMode="auto">
          <a:xfrm>
            <a:off x="2927351" y="5338764"/>
            <a:ext cx="131763" cy="147637"/>
          </a:xfrm>
          <a:custGeom>
            <a:avLst/>
            <a:gdLst/>
            <a:ahLst/>
            <a:cxnLst>
              <a:cxn ang="0">
                <a:pos x="66" y="24"/>
              </a:cxn>
              <a:cxn ang="0">
                <a:pos x="36" y="6"/>
              </a:cxn>
              <a:cxn ang="0">
                <a:pos x="18" y="0"/>
              </a:cxn>
              <a:cxn ang="0">
                <a:pos x="6" y="18"/>
              </a:cxn>
              <a:cxn ang="0">
                <a:pos x="0" y="48"/>
              </a:cxn>
              <a:cxn ang="0">
                <a:pos x="0" y="78"/>
              </a:cxn>
              <a:cxn ang="0">
                <a:pos x="24" y="96"/>
              </a:cxn>
              <a:cxn ang="0">
                <a:pos x="36" y="108"/>
              </a:cxn>
              <a:cxn ang="0">
                <a:pos x="66" y="114"/>
              </a:cxn>
              <a:cxn ang="0">
                <a:pos x="96" y="90"/>
              </a:cxn>
              <a:cxn ang="0">
                <a:pos x="102" y="78"/>
              </a:cxn>
              <a:cxn ang="0">
                <a:pos x="84" y="42"/>
              </a:cxn>
              <a:cxn ang="0">
                <a:pos x="66" y="24"/>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63A1CF"/>
          </a:solidFill>
          <a:ln w="9525">
            <a:solidFill>
              <a:schemeClr val="bg1"/>
            </a:solidFill>
            <a:round/>
            <a:headEnd/>
            <a:tailEnd/>
          </a:ln>
        </p:spPr>
        <p:txBody>
          <a:bodyPr/>
          <a:lstStyle/>
          <a:p>
            <a:endParaRPr lang="el-GR" dirty="0"/>
          </a:p>
        </p:txBody>
      </p:sp>
      <p:sp>
        <p:nvSpPr>
          <p:cNvPr id="16812" name="Freeform 1452"/>
          <p:cNvSpPr>
            <a:spLocks/>
          </p:cNvSpPr>
          <p:nvPr/>
        </p:nvSpPr>
        <p:spPr bwMode="auto">
          <a:xfrm>
            <a:off x="2641601" y="4808539"/>
            <a:ext cx="292100" cy="319087"/>
          </a:xfrm>
          <a:custGeom>
            <a:avLst/>
            <a:gdLst/>
            <a:ahLst/>
            <a:cxnLst>
              <a:cxn ang="0">
                <a:pos x="22" y="39"/>
              </a:cxn>
              <a:cxn ang="0">
                <a:pos x="22" y="37"/>
              </a:cxn>
              <a:cxn ang="0">
                <a:pos x="30" y="31"/>
              </a:cxn>
              <a:cxn ang="0">
                <a:pos x="35" y="31"/>
              </a:cxn>
              <a:cxn ang="0">
                <a:pos x="37" y="32"/>
              </a:cxn>
              <a:cxn ang="0">
                <a:pos x="37" y="25"/>
              </a:cxn>
              <a:cxn ang="0">
                <a:pos x="37" y="21"/>
              </a:cxn>
              <a:cxn ang="0">
                <a:pos x="31" y="20"/>
              </a:cxn>
              <a:cxn ang="0">
                <a:pos x="29" y="17"/>
              </a:cxn>
              <a:cxn ang="0">
                <a:pos x="29" y="13"/>
              </a:cxn>
              <a:cxn ang="0">
                <a:pos x="22" y="10"/>
              </a:cxn>
              <a:cxn ang="0">
                <a:pos x="16" y="7"/>
              </a:cxn>
              <a:cxn ang="0">
                <a:pos x="15" y="1"/>
              </a:cxn>
              <a:cxn ang="0">
                <a:pos x="9" y="0"/>
              </a:cxn>
              <a:cxn ang="0">
                <a:pos x="5" y="3"/>
              </a:cxn>
              <a:cxn ang="0">
                <a:pos x="1" y="4"/>
              </a:cxn>
              <a:cxn ang="0">
                <a:pos x="3" y="7"/>
              </a:cxn>
              <a:cxn ang="0">
                <a:pos x="2" y="15"/>
              </a:cxn>
              <a:cxn ang="0">
                <a:pos x="1" y="21"/>
              </a:cxn>
              <a:cxn ang="0">
                <a:pos x="0" y="26"/>
              </a:cxn>
              <a:cxn ang="0">
                <a:pos x="1" y="25"/>
              </a:cxn>
              <a:cxn ang="0">
                <a:pos x="4" y="28"/>
              </a:cxn>
              <a:cxn ang="0">
                <a:pos x="3" y="32"/>
              </a:cxn>
              <a:cxn ang="0">
                <a:pos x="7" y="39"/>
              </a:cxn>
              <a:cxn ang="0">
                <a:pos x="8" y="41"/>
              </a:cxn>
              <a:cxn ang="0">
                <a:pos x="10" y="40"/>
              </a:cxn>
              <a:cxn ang="0">
                <a:pos x="12" y="40"/>
              </a:cxn>
              <a:cxn ang="0">
                <a:pos x="17" y="41"/>
              </a:cxn>
              <a:cxn ang="0">
                <a:pos x="18" y="40"/>
              </a:cxn>
              <a:cxn ang="0">
                <a:pos x="22" y="39"/>
              </a:cxn>
              <a:cxn ang="0">
                <a:pos x="22" y="39"/>
              </a:cxn>
            </a:cxnLst>
            <a:rect l="0" t="0" r="r" b="b"/>
            <a:pathLst>
              <a:path w="37" h="41">
                <a:moveTo>
                  <a:pt x="22" y="39"/>
                </a:moveTo>
                <a:cubicBezTo>
                  <a:pt x="22" y="37"/>
                  <a:pt x="22" y="37"/>
                  <a:pt x="22" y="37"/>
                </a:cubicBezTo>
                <a:cubicBezTo>
                  <a:pt x="30" y="31"/>
                  <a:pt x="30" y="31"/>
                  <a:pt x="30" y="31"/>
                </a:cubicBezTo>
                <a:cubicBezTo>
                  <a:pt x="35" y="31"/>
                  <a:pt x="35" y="31"/>
                  <a:pt x="35" y="31"/>
                </a:cubicBezTo>
                <a:cubicBezTo>
                  <a:pt x="37" y="32"/>
                  <a:pt x="37" y="32"/>
                  <a:pt x="37" y="32"/>
                </a:cubicBezTo>
                <a:cubicBezTo>
                  <a:pt x="37" y="25"/>
                  <a:pt x="37" y="25"/>
                  <a:pt x="37" y="25"/>
                </a:cubicBezTo>
                <a:cubicBezTo>
                  <a:pt x="37" y="21"/>
                  <a:pt x="37" y="21"/>
                  <a:pt x="37" y="21"/>
                </a:cubicBezTo>
                <a:cubicBezTo>
                  <a:pt x="37" y="21"/>
                  <a:pt x="32" y="20"/>
                  <a:pt x="31" y="20"/>
                </a:cubicBezTo>
                <a:cubicBezTo>
                  <a:pt x="31" y="20"/>
                  <a:pt x="29" y="17"/>
                  <a:pt x="29" y="17"/>
                </a:cubicBezTo>
                <a:cubicBezTo>
                  <a:pt x="29" y="13"/>
                  <a:pt x="29" y="13"/>
                  <a:pt x="29" y="13"/>
                </a:cubicBezTo>
                <a:cubicBezTo>
                  <a:pt x="22" y="10"/>
                  <a:pt x="22" y="10"/>
                  <a:pt x="22" y="10"/>
                </a:cubicBezTo>
                <a:cubicBezTo>
                  <a:pt x="16" y="7"/>
                  <a:pt x="16" y="7"/>
                  <a:pt x="16" y="7"/>
                </a:cubicBezTo>
                <a:cubicBezTo>
                  <a:pt x="15" y="1"/>
                  <a:pt x="15" y="1"/>
                  <a:pt x="15" y="1"/>
                </a:cubicBezTo>
                <a:cubicBezTo>
                  <a:pt x="9" y="0"/>
                  <a:pt x="9" y="0"/>
                  <a:pt x="9" y="0"/>
                </a:cubicBezTo>
                <a:cubicBezTo>
                  <a:pt x="5" y="3"/>
                  <a:pt x="5" y="3"/>
                  <a:pt x="5" y="3"/>
                </a:cubicBezTo>
                <a:cubicBezTo>
                  <a:pt x="1" y="4"/>
                  <a:pt x="1" y="4"/>
                  <a:pt x="1" y="4"/>
                </a:cubicBezTo>
                <a:cubicBezTo>
                  <a:pt x="3" y="7"/>
                  <a:pt x="3" y="7"/>
                  <a:pt x="3" y="7"/>
                </a:cubicBezTo>
                <a:cubicBezTo>
                  <a:pt x="2" y="15"/>
                  <a:pt x="2" y="15"/>
                  <a:pt x="2" y="15"/>
                </a:cubicBezTo>
                <a:cubicBezTo>
                  <a:pt x="1" y="21"/>
                  <a:pt x="1" y="21"/>
                  <a:pt x="1" y="21"/>
                </a:cubicBezTo>
                <a:cubicBezTo>
                  <a:pt x="0" y="26"/>
                  <a:pt x="0" y="26"/>
                  <a:pt x="0" y="26"/>
                </a:cubicBezTo>
                <a:cubicBezTo>
                  <a:pt x="1" y="25"/>
                  <a:pt x="1" y="25"/>
                  <a:pt x="1" y="25"/>
                </a:cubicBezTo>
                <a:cubicBezTo>
                  <a:pt x="4" y="28"/>
                  <a:pt x="4" y="28"/>
                  <a:pt x="4" y="28"/>
                </a:cubicBezTo>
                <a:cubicBezTo>
                  <a:pt x="3" y="32"/>
                  <a:pt x="3" y="32"/>
                  <a:pt x="3" y="32"/>
                </a:cubicBezTo>
                <a:cubicBezTo>
                  <a:pt x="7" y="39"/>
                  <a:pt x="7" y="39"/>
                  <a:pt x="7" y="39"/>
                </a:cubicBezTo>
                <a:cubicBezTo>
                  <a:pt x="8" y="41"/>
                  <a:pt x="8" y="41"/>
                  <a:pt x="8" y="41"/>
                </a:cubicBezTo>
                <a:cubicBezTo>
                  <a:pt x="10" y="40"/>
                  <a:pt x="10" y="40"/>
                  <a:pt x="10" y="40"/>
                </a:cubicBezTo>
                <a:cubicBezTo>
                  <a:pt x="12" y="40"/>
                  <a:pt x="12" y="40"/>
                  <a:pt x="12" y="40"/>
                </a:cubicBezTo>
                <a:cubicBezTo>
                  <a:pt x="17" y="41"/>
                  <a:pt x="17" y="41"/>
                  <a:pt x="17" y="41"/>
                </a:cubicBezTo>
                <a:cubicBezTo>
                  <a:pt x="18" y="40"/>
                  <a:pt x="18" y="40"/>
                  <a:pt x="18" y="40"/>
                </a:cubicBezTo>
                <a:cubicBezTo>
                  <a:pt x="22" y="39"/>
                  <a:pt x="22" y="39"/>
                  <a:pt x="22" y="39"/>
                </a:cubicBezTo>
                <a:cubicBezTo>
                  <a:pt x="22" y="39"/>
                  <a:pt x="22" y="39"/>
                  <a:pt x="22" y="39"/>
                </a:cubicBezTo>
              </a:path>
            </a:pathLst>
          </a:custGeom>
          <a:solidFill>
            <a:srgbClr val="F4DD9E"/>
          </a:solidFill>
          <a:ln w="9525">
            <a:solidFill>
              <a:schemeClr val="bg1"/>
            </a:solidFill>
            <a:round/>
            <a:headEnd/>
            <a:tailEnd/>
          </a:ln>
        </p:spPr>
        <p:txBody>
          <a:bodyPr/>
          <a:lstStyle/>
          <a:p>
            <a:endParaRPr lang="el-GR" dirty="0"/>
          </a:p>
        </p:txBody>
      </p:sp>
      <p:sp>
        <p:nvSpPr>
          <p:cNvPr id="16813" name="Freeform 1453"/>
          <p:cNvSpPr>
            <a:spLocks/>
          </p:cNvSpPr>
          <p:nvPr/>
        </p:nvSpPr>
        <p:spPr bwMode="auto">
          <a:xfrm>
            <a:off x="2557464" y="4425951"/>
            <a:ext cx="955675" cy="1012825"/>
          </a:xfrm>
          <a:custGeom>
            <a:avLst/>
            <a:gdLst/>
            <a:ahLst/>
            <a:cxnLst>
              <a:cxn ang="0">
                <a:pos x="62" y="102"/>
              </a:cxn>
              <a:cxn ang="0">
                <a:pos x="57" y="110"/>
              </a:cxn>
              <a:cxn ang="0">
                <a:pos x="50" y="117"/>
              </a:cxn>
              <a:cxn ang="0">
                <a:pos x="50" y="117"/>
              </a:cxn>
              <a:cxn ang="0">
                <a:pos x="58" y="121"/>
              </a:cxn>
              <a:cxn ang="0">
                <a:pos x="64" y="130"/>
              </a:cxn>
              <a:cxn ang="0">
                <a:pos x="69" y="123"/>
              </a:cxn>
              <a:cxn ang="0">
                <a:pos x="78" y="105"/>
              </a:cxn>
              <a:cxn ang="0">
                <a:pos x="92" y="92"/>
              </a:cxn>
              <a:cxn ang="0">
                <a:pos x="101" y="90"/>
              </a:cxn>
              <a:cxn ang="0">
                <a:pos x="104" y="82"/>
              </a:cxn>
              <a:cxn ang="0">
                <a:pos x="108" y="75"/>
              </a:cxn>
              <a:cxn ang="0">
                <a:pos x="112" y="57"/>
              </a:cxn>
              <a:cxn ang="0">
                <a:pos x="122" y="41"/>
              </a:cxn>
              <a:cxn ang="0">
                <a:pos x="114" y="32"/>
              </a:cxn>
              <a:cxn ang="0">
                <a:pos x="95" y="26"/>
              </a:cxn>
              <a:cxn ang="0">
                <a:pos x="90" y="22"/>
              </a:cxn>
              <a:cxn ang="0">
                <a:pos x="75" y="15"/>
              </a:cxn>
              <a:cxn ang="0">
                <a:pos x="71" y="3"/>
              </a:cxn>
              <a:cxn ang="0">
                <a:pos x="66" y="9"/>
              </a:cxn>
              <a:cxn ang="0">
                <a:pos x="61" y="10"/>
              </a:cxn>
              <a:cxn ang="0">
                <a:pos x="56" y="10"/>
              </a:cxn>
              <a:cxn ang="0">
                <a:pos x="53" y="11"/>
              </a:cxn>
              <a:cxn ang="0">
                <a:pos x="48" y="12"/>
              </a:cxn>
              <a:cxn ang="0">
                <a:pos x="42" y="10"/>
              </a:cxn>
              <a:cxn ang="0">
                <a:pos x="41" y="1"/>
              </a:cxn>
              <a:cxn ang="0">
                <a:pos x="40" y="2"/>
              </a:cxn>
              <a:cxn ang="0">
                <a:pos x="27" y="4"/>
              </a:cxn>
              <a:cxn ang="0">
                <a:pos x="31" y="12"/>
              </a:cxn>
              <a:cxn ang="0">
                <a:pos x="19" y="12"/>
              </a:cxn>
              <a:cxn ang="0">
                <a:pos x="12" y="19"/>
              </a:cxn>
              <a:cxn ang="0">
                <a:pos x="8" y="28"/>
              </a:cxn>
              <a:cxn ang="0">
                <a:pos x="4" y="33"/>
              </a:cxn>
              <a:cxn ang="0">
                <a:pos x="0" y="45"/>
              </a:cxn>
              <a:cxn ang="0">
                <a:pos x="9" y="46"/>
              </a:cxn>
              <a:cxn ang="0">
                <a:pos x="12" y="52"/>
              </a:cxn>
              <a:cxn ang="0">
                <a:pos x="16" y="52"/>
              </a:cxn>
              <a:cxn ang="0">
                <a:pos x="26" y="50"/>
              </a:cxn>
              <a:cxn ang="0">
                <a:pos x="33" y="59"/>
              </a:cxn>
              <a:cxn ang="0">
                <a:pos x="40" y="66"/>
              </a:cxn>
              <a:cxn ang="0">
                <a:pos x="48" y="70"/>
              </a:cxn>
              <a:cxn ang="0">
                <a:pos x="48" y="81"/>
              </a:cxn>
            </a:cxnLst>
            <a:rect l="0" t="0" r="r" b="b"/>
            <a:pathLst>
              <a:path w="122" h="130">
                <a:moveTo>
                  <a:pt x="61" y="101"/>
                </a:moveTo>
                <a:cubicBezTo>
                  <a:pt x="62" y="102"/>
                  <a:pt x="62" y="102"/>
                  <a:pt x="62" y="102"/>
                </a:cubicBezTo>
                <a:cubicBezTo>
                  <a:pt x="60" y="108"/>
                  <a:pt x="60" y="108"/>
                  <a:pt x="60" y="108"/>
                </a:cubicBezTo>
                <a:cubicBezTo>
                  <a:pt x="57" y="110"/>
                  <a:pt x="57" y="110"/>
                  <a:pt x="57" y="110"/>
                </a:cubicBezTo>
                <a:cubicBezTo>
                  <a:pt x="50" y="117"/>
                  <a:pt x="50" y="117"/>
                  <a:pt x="50" y="117"/>
                </a:cubicBezTo>
                <a:cubicBezTo>
                  <a:pt x="50" y="117"/>
                  <a:pt x="50" y="117"/>
                  <a:pt x="50" y="117"/>
                </a:cubicBezTo>
                <a:cubicBezTo>
                  <a:pt x="51" y="117"/>
                  <a:pt x="51" y="117"/>
                  <a:pt x="51" y="117"/>
                </a:cubicBezTo>
                <a:cubicBezTo>
                  <a:pt x="50" y="117"/>
                  <a:pt x="50" y="117"/>
                  <a:pt x="50" y="117"/>
                </a:cubicBezTo>
                <a:cubicBezTo>
                  <a:pt x="53" y="118"/>
                  <a:pt x="53" y="118"/>
                  <a:pt x="53" y="118"/>
                </a:cubicBezTo>
                <a:cubicBezTo>
                  <a:pt x="58" y="121"/>
                  <a:pt x="58" y="121"/>
                  <a:pt x="58" y="121"/>
                </a:cubicBezTo>
                <a:cubicBezTo>
                  <a:pt x="61" y="124"/>
                  <a:pt x="61" y="124"/>
                  <a:pt x="61" y="124"/>
                </a:cubicBezTo>
                <a:cubicBezTo>
                  <a:pt x="64" y="130"/>
                  <a:pt x="64" y="130"/>
                  <a:pt x="64" y="130"/>
                </a:cubicBezTo>
                <a:cubicBezTo>
                  <a:pt x="65" y="127"/>
                  <a:pt x="65" y="127"/>
                  <a:pt x="65" y="127"/>
                </a:cubicBezTo>
                <a:cubicBezTo>
                  <a:pt x="69" y="123"/>
                  <a:pt x="69" y="123"/>
                  <a:pt x="69" y="123"/>
                </a:cubicBezTo>
                <a:cubicBezTo>
                  <a:pt x="74" y="118"/>
                  <a:pt x="74" y="118"/>
                  <a:pt x="74" y="118"/>
                </a:cubicBezTo>
                <a:cubicBezTo>
                  <a:pt x="78" y="105"/>
                  <a:pt x="78" y="105"/>
                  <a:pt x="78" y="105"/>
                </a:cubicBezTo>
                <a:cubicBezTo>
                  <a:pt x="81" y="99"/>
                  <a:pt x="81" y="99"/>
                  <a:pt x="81" y="99"/>
                </a:cubicBezTo>
                <a:cubicBezTo>
                  <a:pt x="92" y="92"/>
                  <a:pt x="92" y="92"/>
                  <a:pt x="92" y="92"/>
                </a:cubicBezTo>
                <a:cubicBezTo>
                  <a:pt x="99" y="91"/>
                  <a:pt x="99" y="91"/>
                  <a:pt x="99" y="91"/>
                </a:cubicBezTo>
                <a:cubicBezTo>
                  <a:pt x="101" y="90"/>
                  <a:pt x="101" y="90"/>
                  <a:pt x="101" y="90"/>
                </a:cubicBezTo>
                <a:cubicBezTo>
                  <a:pt x="103" y="86"/>
                  <a:pt x="103" y="86"/>
                  <a:pt x="103" y="86"/>
                </a:cubicBezTo>
                <a:cubicBezTo>
                  <a:pt x="104" y="82"/>
                  <a:pt x="104" y="82"/>
                  <a:pt x="104" y="82"/>
                </a:cubicBezTo>
                <a:cubicBezTo>
                  <a:pt x="107" y="77"/>
                  <a:pt x="107" y="77"/>
                  <a:pt x="107" y="77"/>
                </a:cubicBezTo>
                <a:cubicBezTo>
                  <a:pt x="108" y="75"/>
                  <a:pt x="108" y="75"/>
                  <a:pt x="108" y="75"/>
                </a:cubicBezTo>
                <a:cubicBezTo>
                  <a:pt x="109" y="58"/>
                  <a:pt x="109" y="58"/>
                  <a:pt x="109" y="58"/>
                </a:cubicBezTo>
                <a:cubicBezTo>
                  <a:pt x="112" y="57"/>
                  <a:pt x="112" y="57"/>
                  <a:pt x="112" y="57"/>
                </a:cubicBezTo>
                <a:cubicBezTo>
                  <a:pt x="122" y="44"/>
                  <a:pt x="122" y="44"/>
                  <a:pt x="122" y="44"/>
                </a:cubicBezTo>
                <a:cubicBezTo>
                  <a:pt x="122" y="41"/>
                  <a:pt x="122" y="41"/>
                  <a:pt x="122" y="41"/>
                </a:cubicBezTo>
                <a:cubicBezTo>
                  <a:pt x="120" y="34"/>
                  <a:pt x="120" y="34"/>
                  <a:pt x="120" y="34"/>
                </a:cubicBezTo>
                <a:cubicBezTo>
                  <a:pt x="114" y="32"/>
                  <a:pt x="114" y="32"/>
                  <a:pt x="114" y="32"/>
                </a:cubicBezTo>
                <a:cubicBezTo>
                  <a:pt x="105" y="27"/>
                  <a:pt x="105" y="27"/>
                  <a:pt x="105" y="27"/>
                </a:cubicBezTo>
                <a:cubicBezTo>
                  <a:pt x="95" y="26"/>
                  <a:pt x="95" y="26"/>
                  <a:pt x="95" y="26"/>
                </a:cubicBezTo>
                <a:cubicBezTo>
                  <a:pt x="92" y="25"/>
                  <a:pt x="92" y="25"/>
                  <a:pt x="92" y="25"/>
                </a:cubicBezTo>
                <a:cubicBezTo>
                  <a:pt x="90" y="22"/>
                  <a:pt x="90" y="22"/>
                  <a:pt x="90" y="22"/>
                </a:cubicBezTo>
                <a:cubicBezTo>
                  <a:pt x="82" y="19"/>
                  <a:pt x="82" y="19"/>
                  <a:pt x="82" y="19"/>
                </a:cubicBezTo>
                <a:cubicBezTo>
                  <a:pt x="75" y="15"/>
                  <a:pt x="75" y="15"/>
                  <a:pt x="75" y="15"/>
                </a:cubicBezTo>
                <a:cubicBezTo>
                  <a:pt x="74" y="11"/>
                  <a:pt x="74" y="11"/>
                  <a:pt x="74" y="11"/>
                </a:cubicBezTo>
                <a:cubicBezTo>
                  <a:pt x="71" y="3"/>
                  <a:pt x="71" y="3"/>
                  <a:pt x="71" y="3"/>
                </a:cubicBezTo>
                <a:cubicBezTo>
                  <a:pt x="70" y="3"/>
                  <a:pt x="70" y="3"/>
                  <a:pt x="70" y="3"/>
                </a:cubicBezTo>
                <a:cubicBezTo>
                  <a:pt x="66" y="9"/>
                  <a:pt x="66" y="9"/>
                  <a:pt x="66" y="9"/>
                </a:cubicBezTo>
                <a:cubicBezTo>
                  <a:pt x="62" y="11"/>
                  <a:pt x="62" y="11"/>
                  <a:pt x="62" y="11"/>
                </a:cubicBezTo>
                <a:cubicBezTo>
                  <a:pt x="61" y="10"/>
                  <a:pt x="61" y="10"/>
                  <a:pt x="61" y="10"/>
                </a:cubicBezTo>
                <a:cubicBezTo>
                  <a:pt x="61" y="10"/>
                  <a:pt x="61" y="10"/>
                  <a:pt x="61" y="10"/>
                </a:cubicBezTo>
                <a:cubicBezTo>
                  <a:pt x="56" y="10"/>
                  <a:pt x="56" y="10"/>
                  <a:pt x="56" y="10"/>
                </a:cubicBezTo>
                <a:cubicBezTo>
                  <a:pt x="54" y="11"/>
                  <a:pt x="54" y="11"/>
                  <a:pt x="54" y="11"/>
                </a:cubicBezTo>
                <a:cubicBezTo>
                  <a:pt x="53" y="11"/>
                  <a:pt x="53" y="11"/>
                  <a:pt x="53" y="11"/>
                </a:cubicBezTo>
                <a:cubicBezTo>
                  <a:pt x="53" y="11"/>
                  <a:pt x="53" y="11"/>
                  <a:pt x="53" y="11"/>
                </a:cubicBezTo>
                <a:cubicBezTo>
                  <a:pt x="48" y="12"/>
                  <a:pt x="48" y="12"/>
                  <a:pt x="48" y="12"/>
                </a:cubicBezTo>
                <a:cubicBezTo>
                  <a:pt x="45" y="13"/>
                  <a:pt x="45" y="13"/>
                  <a:pt x="45" y="13"/>
                </a:cubicBezTo>
                <a:cubicBezTo>
                  <a:pt x="42" y="10"/>
                  <a:pt x="42" y="10"/>
                  <a:pt x="42" y="10"/>
                </a:cubicBezTo>
                <a:cubicBezTo>
                  <a:pt x="43" y="4"/>
                  <a:pt x="43" y="4"/>
                  <a:pt x="43" y="4"/>
                </a:cubicBezTo>
                <a:cubicBezTo>
                  <a:pt x="41" y="1"/>
                  <a:pt x="41" y="1"/>
                  <a:pt x="41" y="1"/>
                </a:cubicBezTo>
                <a:cubicBezTo>
                  <a:pt x="39" y="0"/>
                  <a:pt x="39" y="0"/>
                  <a:pt x="39" y="0"/>
                </a:cubicBezTo>
                <a:cubicBezTo>
                  <a:pt x="40" y="2"/>
                  <a:pt x="40" y="2"/>
                  <a:pt x="40" y="2"/>
                </a:cubicBezTo>
                <a:cubicBezTo>
                  <a:pt x="35" y="4"/>
                  <a:pt x="35" y="4"/>
                  <a:pt x="35" y="4"/>
                </a:cubicBezTo>
                <a:cubicBezTo>
                  <a:pt x="27" y="4"/>
                  <a:pt x="27" y="4"/>
                  <a:pt x="27" y="4"/>
                </a:cubicBezTo>
                <a:cubicBezTo>
                  <a:pt x="30" y="9"/>
                  <a:pt x="30" y="9"/>
                  <a:pt x="30" y="9"/>
                </a:cubicBezTo>
                <a:cubicBezTo>
                  <a:pt x="31" y="12"/>
                  <a:pt x="31" y="12"/>
                  <a:pt x="31" y="12"/>
                </a:cubicBezTo>
                <a:cubicBezTo>
                  <a:pt x="22" y="15"/>
                  <a:pt x="22" y="15"/>
                  <a:pt x="22" y="15"/>
                </a:cubicBezTo>
                <a:cubicBezTo>
                  <a:pt x="19" y="12"/>
                  <a:pt x="19" y="12"/>
                  <a:pt x="19" y="12"/>
                </a:cubicBezTo>
                <a:cubicBezTo>
                  <a:pt x="11" y="14"/>
                  <a:pt x="11" y="14"/>
                  <a:pt x="11" y="14"/>
                </a:cubicBezTo>
                <a:cubicBezTo>
                  <a:pt x="12" y="19"/>
                  <a:pt x="12" y="19"/>
                  <a:pt x="12" y="19"/>
                </a:cubicBezTo>
                <a:cubicBezTo>
                  <a:pt x="10" y="30"/>
                  <a:pt x="10" y="30"/>
                  <a:pt x="10" y="30"/>
                </a:cubicBezTo>
                <a:cubicBezTo>
                  <a:pt x="8" y="28"/>
                  <a:pt x="8" y="28"/>
                  <a:pt x="8" y="28"/>
                </a:cubicBezTo>
                <a:cubicBezTo>
                  <a:pt x="7" y="31"/>
                  <a:pt x="7" y="31"/>
                  <a:pt x="7" y="31"/>
                </a:cubicBezTo>
                <a:cubicBezTo>
                  <a:pt x="4" y="33"/>
                  <a:pt x="4" y="33"/>
                  <a:pt x="4" y="33"/>
                </a:cubicBezTo>
                <a:cubicBezTo>
                  <a:pt x="0" y="39"/>
                  <a:pt x="0" y="39"/>
                  <a:pt x="0" y="39"/>
                </a:cubicBezTo>
                <a:cubicBezTo>
                  <a:pt x="0" y="45"/>
                  <a:pt x="0" y="45"/>
                  <a:pt x="0" y="45"/>
                </a:cubicBezTo>
                <a:cubicBezTo>
                  <a:pt x="4" y="48"/>
                  <a:pt x="4" y="48"/>
                  <a:pt x="4" y="48"/>
                </a:cubicBezTo>
                <a:cubicBezTo>
                  <a:pt x="9" y="46"/>
                  <a:pt x="9" y="46"/>
                  <a:pt x="9" y="46"/>
                </a:cubicBezTo>
                <a:cubicBezTo>
                  <a:pt x="10" y="52"/>
                  <a:pt x="10" y="52"/>
                  <a:pt x="10" y="52"/>
                </a:cubicBezTo>
                <a:cubicBezTo>
                  <a:pt x="12" y="52"/>
                  <a:pt x="12" y="52"/>
                  <a:pt x="12" y="52"/>
                </a:cubicBezTo>
                <a:cubicBezTo>
                  <a:pt x="12" y="53"/>
                  <a:pt x="12" y="53"/>
                  <a:pt x="12" y="53"/>
                </a:cubicBezTo>
                <a:cubicBezTo>
                  <a:pt x="16" y="52"/>
                  <a:pt x="16" y="52"/>
                  <a:pt x="16" y="52"/>
                </a:cubicBezTo>
                <a:cubicBezTo>
                  <a:pt x="20" y="49"/>
                  <a:pt x="20" y="49"/>
                  <a:pt x="20" y="49"/>
                </a:cubicBezTo>
                <a:cubicBezTo>
                  <a:pt x="26" y="50"/>
                  <a:pt x="26" y="50"/>
                  <a:pt x="26" y="50"/>
                </a:cubicBezTo>
                <a:cubicBezTo>
                  <a:pt x="27" y="56"/>
                  <a:pt x="27" y="56"/>
                  <a:pt x="27" y="56"/>
                </a:cubicBezTo>
                <a:cubicBezTo>
                  <a:pt x="33" y="59"/>
                  <a:pt x="33" y="59"/>
                  <a:pt x="33" y="59"/>
                </a:cubicBezTo>
                <a:cubicBezTo>
                  <a:pt x="40" y="62"/>
                  <a:pt x="40" y="62"/>
                  <a:pt x="40" y="62"/>
                </a:cubicBezTo>
                <a:cubicBezTo>
                  <a:pt x="40" y="66"/>
                  <a:pt x="40" y="66"/>
                  <a:pt x="40" y="66"/>
                </a:cubicBezTo>
                <a:cubicBezTo>
                  <a:pt x="40" y="66"/>
                  <a:pt x="42" y="69"/>
                  <a:pt x="42" y="69"/>
                </a:cubicBezTo>
                <a:cubicBezTo>
                  <a:pt x="43" y="69"/>
                  <a:pt x="48" y="70"/>
                  <a:pt x="48" y="70"/>
                </a:cubicBezTo>
                <a:cubicBezTo>
                  <a:pt x="48" y="74"/>
                  <a:pt x="48" y="74"/>
                  <a:pt x="48" y="74"/>
                </a:cubicBezTo>
                <a:cubicBezTo>
                  <a:pt x="48" y="81"/>
                  <a:pt x="48" y="81"/>
                  <a:pt x="48" y="81"/>
                </a:cubicBez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4" name="Freeform 1454"/>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 ang="0">
                <a:pos x="0" y="0"/>
              </a:cxn>
            </a:cxnLst>
            <a:rect l="0" t="0" r="r" b="b"/>
            <a:pathLst>
              <a:path w="78" h="120">
                <a:moveTo>
                  <a:pt x="0" y="0"/>
                </a:moveTo>
                <a:lnTo>
                  <a:pt x="0" y="6"/>
                </a:lnTo>
                <a:lnTo>
                  <a:pt x="18" y="36"/>
                </a:lnTo>
                <a:lnTo>
                  <a:pt x="30" y="48"/>
                </a:lnTo>
                <a:lnTo>
                  <a:pt x="54" y="78"/>
                </a:lnTo>
                <a:lnTo>
                  <a:pt x="66" y="96"/>
                </a:lnTo>
                <a:lnTo>
                  <a:pt x="72" y="108"/>
                </a:lnTo>
                <a:lnTo>
                  <a:pt x="78" y="120"/>
                </a:lnTo>
                <a:lnTo>
                  <a:pt x="0" y="0"/>
                </a:lnTo>
                <a:close/>
              </a:path>
            </a:pathLst>
          </a:custGeom>
          <a:solidFill>
            <a:srgbClr val="63A1CF"/>
          </a:solidFill>
          <a:ln w="9525">
            <a:solidFill>
              <a:schemeClr val="bg1"/>
            </a:solidFill>
            <a:round/>
            <a:headEnd/>
            <a:tailEnd/>
          </a:ln>
        </p:spPr>
        <p:txBody>
          <a:bodyPr/>
          <a:lstStyle/>
          <a:p>
            <a:endParaRPr lang="el-GR" dirty="0"/>
          </a:p>
        </p:txBody>
      </p:sp>
      <p:sp>
        <p:nvSpPr>
          <p:cNvPr id="16815" name="Freeform 1455"/>
          <p:cNvSpPr>
            <a:spLocks/>
          </p:cNvSpPr>
          <p:nvPr/>
        </p:nvSpPr>
        <p:spPr bwMode="auto">
          <a:xfrm>
            <a:off x="2933701" y="5057776"/>
            <a:ext cx="103188" cy="157163"/>
          </a:xfrm>
          <a:custGeom>
            <a:avLst/>
            <a:gdLst/>
            <a:ahLst/>
            <a:cxnLst>
              <a:cxn ang="0">
                <a:pos x="0" y="0"/>
              </a:cxn>
              <a:cxn ang="0">
                <a:pos x="0" y="6"/>
              </a:cxn>
              <a:cxn ang="0">
                <a:pos x="18" y="36"/>
              </a:cxn>
              <a:cxn ang="0">
                <a:pos x="30" y="48"/>
              </a:cxn>
              <a:cxn ang="0">
                <a:pos x="54" y="78"/>
              </a:cxn>
              <a:cxn ang="0">
                <a:pos x="66" y="96"/>
              </a:cxn>
              <a:cxn ang="0">
                <a:pos x="72" y="108"/>
              </a:cxn>
              <a:cxn ang="0">
                <a:pos x="78" y="120"/>
              </a:cxn>
            </a:cxnLst>
            <a:rect l="0" t="0" r="r" b="b"/>
            <a:pathLst>
              <a:path w="78" h="120">
                <a:moveTo>
                  <a:pt x="0" y="0"/>
                </a:moveTo>
                <a:lnTo>
                  <a:pt x="0" y="6"/>
                </a:lnTo>
                <a:lnTo>
                  <a:pt x="18" y="36"/>
                </a:lnTo>
                <a:lnTo>
                  <a:pt x="30" y="48"/>
                </a:lnTo>
                <a:lnTo>
                  <a:pt x="54" y="78"/>
                </a:lnTo>
                <a:lnTo>
                  <a:pt x="66" y="96"/>
                </a:lnTo>
                <a:lnTo>
                  <a:pt x="72" y="108"/>
                </a:lnTo>
                <a:lnTo>
                  <a:pt x="78" y="120"/>
                </a:lnTo>
              </a:path>
            </a:pathLst>
          </a:custGeom>
          <a:solidFill>
            <a:srgbClr val="63A1CF"/>
          </a:solidFill>
          <a:ln w="9525">
            <a:solidFill>
              <a:schemeClr val="bg1"/>
            </a:solidFill>
            <a:round/>
            <a:headEnd/>
            <a:tailEnd/>
          </a:ln>
        </p:spPr>
        <p:txBody>
          <a:bodyPr/>
          <a:lstStyle/>
          <a:p>
            <a:endParaRPr lang="el-GR" dirty="0"/>
          </a:p>
        </p:txBody>
      </p:sp>
      <p:sp>
        <p:nvSpPr>
          <p:cNvPr id="16816" name="Freeform 1456"/>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close/>
              </a:path>
            </a:pathLst>
          </a:custGeom>
          <a:solidFill>
            <a:srgbClr val="63A1CF"/>
          </a:solidFill>
          <a:ln w="9525">
            <a:solidFill>
              <a:schemeClr val="bg1"/>
            </a:solidFill>
            <a:round/>
            <a:headEnd/>
            <a:tailEnd/>
          </a:ln>
        </p:spPr>
        <p:txBody>
          <a:bodyPr/>
          <a:lstStyle/>
          <a:p>
            <a:endParaRPr lang="el-GR" dirty="0"/>
          </a:p>
        </p:txBody>
      </p:sp>
      <p:sp>
        <p:nvSpPr>
          <p:cNvPr id="16817" name="Freeform 1457"/>
          <p:cNvSpPr>
            <a:spLocks/>
          </p:cNvSpPr>
          <p:nvPr/>
        </p:nvSpPr>
        <p:spPr bwMode="auto">
          <a:xfrm>
            <a:off x="2940050" y="4402139"/>
            <a:ext cx="96839" cy="109537"/>
          </a:xfrm>
          <a:custGeom>
            <a:avLst/>
            <a:gdLst/>
            <a:ahLst/>
            <a:cxnLst>
              <a:cxn ang="0">
                <a:pos x="72" y="78"/>
              </a:cxn>
              <a:cxn ang="0">
                <a:pos x="72" y="54"/>
              </a:cxn>
              <a:cxn ang="0">
                <a:pos x="66" y="30"/>
              </a:cxn>
              <a:cxn ang="0">
                <a:pos x="72" y="12"/>
              </a:cxn>
              <a:cxn ang="0">
                <a:pos x="24" y="6"/>
              </a:cxn>
              <a:cxn ang="0">
                <a:pos x="24" y="0"/>
              </a:cxn>
              <a:cxn ang="0">
                <a:pos x="18" y="18"/>
              </a:cxn>
              <a:cxn ang="0">
                <a:pos x="0" y="36"/>
              </a:cxn>
              <a:cxn ang="0">
                <a:pos x="12" y="60"/>
              </a:cxn>
              <a:cxn ang="0">
                <a:pos x="24" y="84"/>
              </a:cxn>
              <a:cxn ang="0">
                <a:pos x="30" y="84"/>
              </a:cxn>
              <a:cxn ang="0">
                <a:pos x="42" y="78"/>
              </a:cxn>
              <a:cxn ang="0">
                <a:pos x="72" y="78"/>
              </a:cxn>
              <a:cxn ang="0">
                <a:pos x="72" y="78"/>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lnTo>
                  <a:pt x="72" y="78"/>
                </a:lnTo>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18" name="Freeform 1458"/>
          <p:cNvSpPr>
            <a:spLocks/>
          </p:cNvSpPr>
          <p:nvPr/>
        </p:nvSpPr>
        <p:spPr bwMode="auto">
          <a:xfrm>
            <a:off x="2566988" y="4260850"/>
            <a:ext cx="334963" cy="280988"/>
          </a:xfrm>
          <a:custGeom>
            <a:avLst/>
            <a:gdLst/>
            <a:ahLst/>
            <a:cxnLst>
              <a:cxn ang="0">
                <a:pos x="38" y="21"/>
              </a:cxn>
              <a:cxn ang="0">
                <a:pos x="37" y="18"/>
              </a:cxn>
              <a:cxn ang="0">
                <a:pos x="39" y="15"/>
              </a:cxn>
              <a:cxn ang="0">
                <a:pos x="43" y="11"/>
              </a:cxn>
              <a:cxn ang="0">
                <a:pos x="42" y="11"/>
              </a:cxn>
              <a:cxn ang="0">
                <a:pos x="39" y="10"/>
              </a:cxn>
              <a:cxn ang="0">
                <a:pos x="38" y="8"/>
              </a:cxn>
              <a:cxn ang="0">
                <a:pos x="32" y="5"/>
              </a:cxn>
              <a:cxn ang="0">
                <a:pos x="22" y="6"/>
              </a:cxn>
              <a:cxn ang="0">
                <a:pos x="17" y="5"/>
              </a:cxn>
              <a:cxn ang="0">
                <a:pos x="16" y="3"/>
              </a:cxn>
              <a:cxn ang="0">
                <a:pos x="11" y="2"/>
              </a:cxn>
              <a:cxn ang="0">
                <a:pos x="6" y="3"/>
              </a:cxn>
              <a:cxn ang="0">
                <a:pos x="5" y="0"/>
              </a:cxn>
              <a:cxn ang="0">
                <a:pos x="1" y="2"/>
              </a:cxn>
              <a:cxn ang="0">
                <a:pos x="0" y="10"/>
              </a:cxn>
              <a:cxn ang="0">
                <a:pos x="2" y="15"/>
              </a:cxn>
              <a:cxn ang="0">
                <a:pos x="12" y="19"/>
              </a:cxn>
              <a:cxn ang="0">
                <a:pos x="17" y="20"/>
              </a:cxn>
              <a:cxn ang="0">
                <a:pos x="16" y="22"/>
              </a:cxn>
              <a:cxn ang="0">
                <a:pos x="18" y="26"/>
              </a:cxn>
              <a:cxn ang="0">
                <a:pos x="18" y="33"/>
              </a:cxn>
              <a:cxn ang="0">
                <a:pos x="18" y="33"/>
              </a:cxn>
              <a:cxn ang="0">
                <a:pos x="21" y="36"/>
              </a:cxn>
              <a:cxn ang="0">
                <a:pos x="30" y="33"/>
              </a:cxn>
              <a:cxn ang="0">
                <a:pos x="29" y="30"/>
              </a:cxn>
              <a:cxn ang="0">
                <a:pos x="26" y="25"/>
              </a:cxn>
              <a:cxn ang="0">
                <a:pos x="34" y="25"/>
              </a:cxn>
              <a:cxn ang="0">
                <a:pos x="39" y="23"/>
              </a:cxn>
              <a:cxn ang="0">
                <a:pos x="38" y="21"/>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63A1CF"/>
          </a:solidFill>
          <a:ln w="9525">
            <a:solidFill>
              <a:schemeClr val="bg1"/>
            </a:solidFill>
            <a:round/>
            <a:headEnd/>
            <a:tailEnd/>
          </a:ln>
        </p:spPr>
        <p:txBody>
          <a:bodyPr/>
          <a:lstStyle/>
          <a:p>
            <a:endParaRPr lang="el-GR" dirty="0"/>
          </a:p>
        </p:txBody>
      </p:sp>
      <p:sp>
        <p:nvSpPr>
          <p:cNvPr id="16819" name="Freeform 1459"/>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close/>
              </a:path>
            </a:pathLst>
          </a:custGeom>
          <a:solidFill>
            <a:srgbClr val="63A1CF"/>
          </a:solidFill>
          <a:ln w="9525">
            <a:solidFill>
              <a:schemeClr val="bg1"/>
            </a:solidFill>
            <a:round/>
            <a:headEnd/>
            <a:tailEnd/>
          </a:ln>
        </p:spPr>
        <p:txBody>
          <a:bodyPr/>
          <a:lstStyle/>
          <a:p>
            <a:endParaRPr lang="el-GR" dirty="0"/>
          </a:p>
        </p:txBody>
      </p:sp>
      <p:sp>
        <p:nvSpPr>
          <p:cNvPr id="16820" name="Freeform 1460"/>
          <p:cNvSpPr>
            <a:spLocks/>
          </p:cNvSpPr>
          <p:nvPr/>
        </p:nvSpPr>
        <p:spPr bwMode="auto">
          <a:xfrm>
            <a:off x="2352677" y="4573588"/>
            <a:ext cx="315913" cy="436562"/>
          </a:xfrm>
          <a:custGeom>
            <a:avLst/>
            <a:gdLst/>
            <a:ahLst/>
            <a:cxnLst>
              <a:cxn ang="0">
                <a:pos x="228" y="204"/>
              </a:cxn>
              <a:cxn ang="0">
                <a:pos x="228" y="198"/>
              </a:cxn>
              <a:cxn ang="0">
                <a:pos x="216" y="198"/>
              </a:cxn>
              <a:cxn ang="0">
                <a:pos x="210" y="162"/>
              </a:cxn>
              <a:cxn ang="0">
                <a:pos x="180" y="174"/>
              </a:cxn>
              <a:cxn ang="0">
                <a:pos x="156" y="156"/>
              </a:cxn>
              <a:cxn ang="0">
                <a:pos x="156" y="120"/>
              </a:cxn>
              <a:cxn ang="0">
                <a:pos x="180" y="84"/>
              </a:cxn>
              <a:cxn ang="0">
                <a:pos x="198" y="72"/>
              </a:cxn>
              <a:cxn ang="0">
                <a:pos x="204" y="54"/>
              </a:cxn>
              <a:cxn ang="0">
                <a:pos x="192" y="36"/>
              </a:cxn>
              <a:cxn ang="0">
                <a:pos x="168" y="36"/>
              </a:cxn>
              <a:cxn ang="0">
                <a:pos x="150" y="18"/>
              </a:cxn>
              <a:cxn ang="0">
                <a:pos x="120" y="0"/>
              </a:cxn>
              <a:cxn ang="0">
                <a:pos x="120" y="0"/>
              </a:cxn>
              <a:cxn ang="0">
                <a:pos x="108" y="24"/>
              </a:cxn>
              <a:cxn ang="0">
                <a:pos x="84" y="48"/>
              </a:cxn>
              <a:cxn ang="0">
                <a:pos x="66" y="54"/>
              </a:cxn>
              <a:cxn ang="0">
                <a:pos x="42" y="78"/>
              </a:cxn>
              <a:cxn ang="0">
                <a:pos x="24" y="72"/>
              </a:cxn>
              <a:cxn ang="0">
                <a:pos x="18" y="60"/>
              </a:cxn>
              <a:cxn ang="0">
                <a:pos x="0" y="72"/>
              </a:cxn>
              <a:cxn ang="0">
                <a:pos x="18" y="114"/>
              </a:cxn>
              <a:cxn ang="0">
                <a:pos x="54" y="174"/>
              </a:cxn>
              <a:cxn ang="0">
                <a:pos x="90" y="252"/>
              </a:cxn>
              <a:cxn ang="0">
                <a:pos x="90" y="264"/>
              </a:cxn>
              <a:cxn ang="0">
                <a:pos x="216" y="337"/>
              </a:cxn>
              <a:cxn ang="0">
                <a:pos x="222" y="337"/>
              </a:cxn>
              <a:cxn ang="0">
                <a:pos x="228" y="307"/>
              </a:cxn>
              <a:cxn ang="0">
                <a:pos x="234" y="270"/>
              </a:cxn>
              <a:cxn ang="0">
                <a:pos x="240" y="222"/>
              </a:cxn>
              <a:cxn ang="0">
                <a:pos x="228" y="204"/>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63A1CF"/>
          </a:solidFill>
          <a:ln w="9525">
            <a:solidFill>
              <a:schemeClr val="bg1"/>
            </a:solidFill>
            <a:round/>
            <a:headEnd/>
            <a:tailEnd/>
          </a:ln>
        </p:spPr>
        <p:txBody>
          <a:bodyPr/>
          <a:lstStyle/>
          <a:p>
            <a:endParaRPr lang="el-GR" dirty="0"/>
          </a:p>
        </p:txBody>
      </p:sp>
      <p:sp>
        <p:nvSpPr>
          <p:cNvPr id="16821" name="Freeform 1461"/>
          <p:cNvSpPr>
            <a:spLocks/>
          </p:cNvSpPr>
          <p:nvPr/>
        </p:nvSpPr>
        <p:spPr bwMode="auto">
          <a:xfrm>
            <a:off x="2374900" y="4525964"/>
            <a:ext cx="134939" cy="149225"/>
          </a:xfrm>
          <a:custGeom>
            <a:avLst/>
            <a:gdLst/>
            <a:ahLst/>
            <a:cxnLst>
              <a:cxn ang="0">
                <a:pos x="24" y="114"/>
              </a:cxn>
              <a:cxn ang="0">
                <a:pos x="48" y="90"/>
              </a:cxn>
              <a:cxn ang="0">
                <a:pos x="66" y="84"/>
              </a:cxn>
              <a:cxn ang="0">
                <a:pos x="90" y="60"/>
              </a:cxn>
              <a:cxn ang="0">
                <a:pos x="102" y="36"/>
              </a:cxn>
              <a:cxn ang="0">
                <a:pos x="78" y="18"/>
              </a:cxn>
              <a:cxn ang="0">
                <a:pos x="30" y="0"/>
              </a:cxn>
              <a:cxn ang="0">
                <a:pos x="24" y="12"/>
              </a:cxn>
              <a:cxn ang="0">
                <a:pos x="0" y="66"/>
              </a:cxn>
              <a:cxn ang="0">
                <a:pos x="12" y="90"/>
              </a:cxn>
              <a:cxn ang="0">
                <a:pos x="0" y="96"/>
              </a:cxn>
              <a:cxn ang="0">
                <a:pos x="6" y="108"/>
              </a:cxn>
              <a:cxn ang="0">
                <a:pos x="24" y="114"/>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63A1CF"/>
          </a:solidFill>
          <a:ln w="9525">
            <a:solidFill>
              <a:schemeClr val="bg1"/>
            </a:solidFill>
            <a:round/>
            <a:headEnd/>
            <a:tailEnd/>
          </a:ln>
        </p:spPr>
        <p:txBody>
          <a:bodyPr/>
          <a:lstStyle/>
          <a:p>
            <a:endParaRPr lang="el-GR" dirty="0"/>
          </a:p>
        </p:txBody>
      </p:sp>
      <p:sp>
        <p:nvSpPr>
          <p:cNvPr id="16822" name="Freeform 1462"/>
          <p:cNvSpPr>
            <a:spLocks/>
          </p:cNvSpPr>
          <p:nvPr/>
        </p:nvSpPr>
        <p:spPr bwMode="auto">
          <a:xfrm>
            <a:off x="2154239" y="4159251"/>
            <a:ext cx="150812" cy="69850"/>
          </a:xfrm>
          <a:custGeom>
            <a:avLst/>
            <a:gdLst/>
            <a:ahLst/>
            <a:cxnLst>
              <a:cxn ang="0">
                <a:pos x="19" y="3"/>
              </a:cxn>
              <a:cxn ang="0">
                <a:pos x="8" y="1"/>
              </a:cxn>
              <a:cxn ang="0">
                <a:pos x="5" y="0"/>
              </a:cxn>
              <a:cxn ang="0">
                <a:pos x="1" y="3"/>
              </a:cxn>
              <a:cxn ang="0">
                <a:pos x="0" y="6"/>
              </a:cxn>
              <a:cxn ang="0">
                <a:pos x="0" y="6"/>
              </a:cxn>
              <a:cxn ang="0">
                <a:pos x="5" y="9"/>
              </a:cxn>
              <a:cxn ang="0">
                <a:pos x="12" y="6"/>
              </a:cxn>
              <a:cxn ang="0">
                <a:pos x="19" y="3"/>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63A1CF"/>
          </a:solidFill>
          <a:ln w="9525">
            <a:solidFill>
              <a:schemeClr val="bg1"/>
            </a:solidFill>
            <a:round/>
            <a:headEnd/>
            <a:tailEnd/>
          </a:ln>
        </p:spPr>
        <p:txBody>
          <a:bodyPr/>
          <a:lstStyle/>
          <a:p>
            <a:endParaRPr lang="el-GR" dirty="0"/>
          </a:p>
        </p:txBody>
      </p:sp>
      <p:sp>
        <p:nvSpPr>
          <p:cNvPr id="16823" name="Freeform 1463"/>
          <p:cNvSpPr>
            <a:spLocks/>
          </p:cNvSpPr>
          <p:nvPr/>
        </p:nvSpPr>
        <p:spPr bwMode="auto">
          <a:xfrm>
            <a:off x="2074863" y="4117976"/>
            <a:ext cx="119063" cy="98425"/>
          </a:xfrm>
          <a:custGeom>
            <a:avLst/>
            <a:gdLst/>
            <a:ahLst/>
            <a:cxnLst>
              <a:cxn ang="0">
                <a:pos x="15" y="5"/>
              </a:cxn>
              <a:cxn ang="0">
                <a:pos x="11" y="4"/>
              </a:cxn>
              <a:cxn ang="0">
                <a:pos x="11" y="0"/>
              </a:cxn>
              <a:cxn ang="0">
                <a:pos x="6" y="0"/>
              </a:cxn>
              <a:cxn ang="0">
                <a:pos x="4" y="1"/>
              </a:cxn>
              <a:cxn ang="0">
                <a:pos x="6" y="5"/>
              </a:cxn>
              <a:cxn ang="0">
                <a:pos x="3" y="5"/>
              </a:cxn>
              <a:cxn ang="0">
                <a:pos x="1" y="8"/>
              </a:cxn>
              <a:cxn ang="0">
                <a:pos x="0" y="10"/>
              </a:cxn>
              <a:cxn ang="0">
                <a:pos x="1" y="11"/>
              </a:cxn>
              <a:cxn ang="0">
                <a:pos x="7" y="12"/>
              </a:cxn>
              <a:cxn ang="0">
                <a:pos x="10" y="11"/>
              </a:cxn>
              <a:cxn ang="0">
                <a:pos x="11" y="8"/>
              </a:cxn>
              <a:cxn ang="0">
                <a:pos x="15" y="5"/>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63A1CF"/>
          </a:solidFill>
          <a:ln w="9525">
            <a:solidFill>
              <a:schemeClr val="bg1"/>
            </a:solidFill>
            <a:round/>
            <a:headEnd/>
            <a:tailEnd/>
          </a:ln>
        </p:spPr>
        <p:txBody>
          <a:bodyPr/>
          <a:lstStyle/>
          <a:p>
            <a:endParaRPr lang="el-GR" dirty="0"/>
          </a:p>
        </p:txBody>
      </p:sp>
      <p:sp>
        <p:nvSpPr>
          <p:cNvPr id="16824" name="Freeform 1464"/>
          <p:cNvSpPr>
            <a:spLocks/>
          </p:cNvSpPr>
          <p:nvPr/>
        </p:nvSpPr>
        <p:spPr bwMode="auto">
          <a:xfrm>
            <a:off x="1465263" y="3705226"/>
            <a:ext cx="754063" cy="493713"/>
          </a:xfrm>
          <a:custGeom>
            <a:avLst/>
            <a:gdLst/>
            <a:ahLst/>
            <a:cxnLst>
              <a:cxn ang="0">
                <a:pos x="486" y="348"/>
              </a:cxn>
              <a:cxn ang="0">
                <a:pos x="504" y="348"/>
              </a:cxn>
              <a:cxn ang="0">
                <a:pos x="492" y="324"/>
              </a:cxn>
              <a:cxn ang="0">
                <a:pos x="504" y="318"/>
              </a:cxn>
              <a:cxn ang="0">
                <a:pos x="534" y="318"/>
              </a:cxn>
              <a:cxn ang="0">
                <a:pos x="528" y="312"/>
              </a:cxn>
              <a:cxn ang="0">
                <a:pos x="546" y="300"/>
              </a:cxn>
              <a:cxn ang="0">
                <a:pos x="564" y="288"/>
              </a:cxn>
              <a:cxn ang="0">
                <a:pos x="576" y="240"/>
              </a:cxn>
              <a:cxn ang="0">
                <a:pos x="504" y="252"/>
              </a:cxn>
              <a:cxn ang="0">
                <a:pos x="474" y="294"/>
              </a:cxn>
              <a:cxn ang="0">
                <a:pos x="426" y="300"/>
              </a:cxn>
              <a:cxn ang="0">
                <a:pos x="378" y="240"/>
              </a:cxn>
              <a:cxn ang="0">
                <a:pos x="372" y="162"/>
              </a:cxn>
              <a:cxn ang="0">
                <a:pos x="384" y="144"/>
              </a:cxn>
              <a:cxn ang="0">
                <a:pos x="354" y="138"/>
              </a:cxn>
              <a:cxn ang="0">
                <a:pos x="330" y="114"/>
              </a:cxn>
              <a:cxn ang="0">
                <a:pos x="312" y="84"/>
              </a:cxn>
              <a:cxn ang="0">
                <a:pos x="288" y="66"/>
              </a:cxn>
              <a:cxn ang="0">
                <a:pos x="252" y="78"/>
              </a:cxn>
              <a:cxn ang="0">
                <a:pos x="204" y="24"/>
              </a:cxn>
              <a:cxn ang="0">
                <a:pos x="174" y="18"/>
              </a:cxn>
              <a:cxn ang="0">
                <a:pos x="156" y="30"/>
              </a:cxn>
              <a:cxn ang="0">
                <a:pos x="108" y="30"/>
              </a:cxn>
              <a:cxn ang="0">
                <a:pos x="48" y="0"/>
              </a:cxn>
              <a:cxn ang="0">
                <a:pos x="0" y="6"/>
              </a:cxn>
              <a:cxn ang="0">
                <a:pos x="36" y="72"/>
              </a:cxn>
              <a:cxn ang="0">
                <a:pos x="60" y="108"/>
              </a:cxn>
              <a:cxn ang="0">
                <a:pos x="54" y="120"/>
              </a:cxn>
              <a:cxn ang="0">
                <a:pos x="96" y="150"/>
              </a:cxn>
              <a:cxn ang="0">
                <a:pos x="102" y="180"/>
              </a:cxn>
              <a:cxn ang="0">
                <a:pos x="120" y="192"/>
              </a:cxn>
              <a:cxn ang="0">
                <a:pos x="144" y="216"/>
              </a:cxn>
              <a:cxn ang="0">
                <a:pos x="150" y="198"/>
              </a:cxn>
              <a:cxn ang="0">
                <a:pos x="126" y="180"/>
              </a:cxn>
              <a:cxn ang="0">
                <a:pos x="102" y="126"/>
              </a:cxn>
              <a:cxn ang="0">
                <a:pos x="60" y="66"/>
              </a:cxn>
              <a:cxn ang="0">
                <a:pos x="48" y="30"/>
              </a:cxn>
              <a:cxn ang="0">
                <a:pos x="78" y="42"/>
              </a:cxn>
              <a:cxn ang="0">
                <a:pos x="108" y="102"/>
              </a:cxn>
              <a:cxn ang="0">
                <a:pos x="120" y="120"/>
              </a:cxn>
              <a:cxn ang="0">
                <a:pos x="150" y="138"/>
              </a:cxn>
              <a:cxn ang="0">
                <a:pos x="150" y="156"/>
              </a:cxn>
              <a:cxn ang="0">
                <a:pos x="174" y="168"/>
              </a:cxn>
              <a:cxn ang="0">
                <a:pos x="186" y="186"/>
              </a:cxn>
              <a:cxn ang="0">
                <a:pos x="216" y="216"/>
              </a:cxn>
              <a:cxn ang="0">
                <a:pos x="222" y="258"/>
              </a:cxn>
              <a:cxn ang="0">
                <a:pos x="222" y="276"/>
              </a:cxn>
              <a:cxn ang="0">
                <a:pos x="300" y="324"/>
              </a:cxn>
              <a:cxn ang="0">
                <a:pos x="336" y="342"/>
              </a:cxn>
              <a:cxn ang="0">
                <a:pos x="402" y="360"/>
              </a:cxn>
              <a:cxn ang="0">
                <a:pos x="420" y="354"/>
              </a:cxn>
              <a:cxn ang="0">
                <a:pos x="438" y="354"/>
              </a:cxn>
              <a:cxn ang="0">
                <a:pos x="468" y="379"/>
              </a:cxn>
              <a:cxn ang="0">
                <a:pos x="474" y="366"/>
              </a:cxn>
              <a:cxn ang="0">
                <a:pos x="486" y="348"/>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folHlink"/>
          </a:solidFill>
          <a:ln w="9525">
            <a:solidFill>
              <a:schemeClr val="bg1"/>
            </a:solidFill>
            <a:round/>
            <a:headEnd/>
            <a:tailEnd/>
          </a:ln>
        </p:spPr>
        <p:txBody>
          <a:bodyPr/>
          <a:lstStyle/>
          <a:p>
            <a:endParaRPr lang="el-GR" dirty="0"/>
          </a:p>
        </p:txBody>
      </p:sp>
      <p:sp>
        <p:nvSpPr>
          <p:cNvPr id="16825" name="Freeform 1465"/>
          <p:cNvSpPr>
            <a:spLocks/>
          </p:cNvSpPr>
          <p:nvPr/>
        </p:nvSpPr>
        <p:spPr bwMode="auto">
          <a:xfrm rot="-852288">
            <a:off x="2698751" y="1727201"/>
            <a:ext cx="812800" cy="896938"/>
          </a:xfrm>
          <a:custGeom>
            <a:avLst/>
            <a:gdLst/>
            <a:ahLst/>
            <a:cxnLst>
              <a:cxn ang="0">
                <a:pos x="764" y="46"/>
              </a:cxn>
              <a:cxn ang="0">
                <a:pos x="700" y="13"/>
              </a:cxn>
              <a:cxn ang="0">
                <a:pos x="651" y="2"/>
              </a:cxn>
              <a:cxn ang="0">
                <a:pos x="496" y="52"/>
              </a:cxn>
              <a:cxn ang="0">
                <a:pos x="452" y="110"/>
              </a:cxn>
              <a:cxn ang="0">
                <a:pos x="334" y="112"/>
              </a:cxn>
              <a:cxn ang="0">
                <a:pos x="241" y="182"/>
              </a:cxn>
              <a:cxn ang="0">
                <a:pos x="160" y="289"/>
              </a:cxn>
              <a:cxn ang="0">
                <a:pos x="44" y="319"/>
              </a:cxn>
              <a:cxn ang="0">
                <a:pos x="17" y="402"/>
              </a:cxn>
              <a:cxn ang="0">
                <a:pos x="2" y="482"/>
              </a:cxn>
              <a:cxn ang="0">
                <a:pos x="59" y="568"/>
              </a:cxn>
              <a:cxn ang="0">
                <a:pos x="169" y="621"/>
              </a:cxn>
              <a:cxn ang="0">
                <a:pos x="203" y="785"/>
              </a:cxn>
              <a:cxn ang="0">
                <a:pos x="181" y="986"/>
              </a:cxn>
              <a:cxn ang="0">
                <a:pos x="218" y="1042"/>
              </a:cxn>
              <a:cxn ang="0">
                <a:pos x="183" y="1075"/>
              </a:cxn>
              <a:cxn ang="0">
                <a:pos x="206" y="1111"/>
              </a:cxn>
              <a:cxn ang="0">
                <a:pos x="154" y="1135"/>
              </a:cxn>
              <a:cxn ang="0">
                <a:pos x="219" y="1201"/>
              </a:cxn>
              <a:cxn ang="0">
                <a:pos x="258" y="1158"/>
              </a:cxn>
              <a:cxn ang="0">
                <a:pos x="252" y="1261"/>
              </a:cxn>
              <a:cxn ang="0">
                <a:pos x="184" y="1302"/>
              </a:cxn>
              <a:cxn ang="0">
                <a:pos x="142" y="1483"/>
              </a:cxn>
              <a:cxn ang="0">
                <a:pos x="180" y="1606"/>
              </a:cxn>
              <a:cxn ang="0">
                <a:pos x="200" y="1754"/>
              </a:cxn>
              <a:cxn ang="0">
                <a:pos x="270" y="1897"/>
              </a:cxn>
              <a:cxn ang="0">
                <a:pos x="370" y="1959"/>
              </a:cxn>
              <a:cxn ang="0">
                <a:pos x="401" y="2022"/>
              </a:cxn>
              <a:cxn ang="0">
                <a:pos x="460" y="2047"/>
              </a:cxn>
              <a:cxn ang="0">
                <a:pos x="512" y="1998"/>
              </a:cxn>
              <a:cxn ang="0">
                <a:pos x="539" y="1891"/>
              </a:cxn>
              <a:cxn ang="0">
                <a:pos x="570" y="1779"/>
              </a:cxn>
              <a:cxn ang="0">
                <a:pos x="622" y="1629"/>
              </a:cxn>
              <a:cxn ang="0">
                <a:pos x="718" y="1524"/>
              </a:cxn>
              <a:cxn ang="0">
                <a:pos x="831" y="1436"/>
              </a:cxn>
              <a:cxn ang="0">
                <a:pos x="893" y="1316"/>
              </a:cxn>
              <a:cxn ang="0">
                <a:pos x="974" y="1265"/>
              </a:cxn>
              <a:cxn ang="0">
                <a:pos x="1092" y="1158"/>
              </a:cxn>
              <a:cxn ang="0">
                <a:pos x="1088" y="1080"/>
              </a:cxn>
              <a:cxn ang="0">
                <a:pos x="983" y="1102"/>
              </a:cxn>
              <a:cxn ang="0">
                <a:pos x="958" y="1038"/>
              </a:cxn>
              <a:cxn ang="0">
                <a:pos x="1058" y="1028"/>
              </a:cxn>
              <a:cxn ang="0">
                <a:pos x="1123" y="1019"/>
              </a:cxn>
              <a:cxn ang="0">
                <a:pos x="1085" y="937"/>
              </a:cxn>
              <a:cxn ang="0">
                <a:pos x="1003" y="908"/>
              </a:cxn>
              <a:cxn ang="0">
                <a:pos x="1042" y="896"/>
              </a:cxn>
              <a:cxn ang="0">
                <a:pos x="1021" y="838"/>
              </a:cxn>
              <a:cxn ang="0">
                <a:pos x="1043" y="801"/>
              </a:cxn>
              <a:cxn ang="0">
                <a:pos x="1062" y="725"/>
              </a:cxn>
              <a:cxn ang="0">
                <a:pos x="1064" y="663"/>
              </a:cxn>
              <a:cxn ang="0">
                <a:pos x="1052" y="610"/>
              </a:cxn>
              <a:cxn ang="0">
                <a:pos x="974" y="535"/>
              </a:cxn>
              <a:cxn ang="0">
                <a:pos x="1006" y="468"/>
              </a:cxn>
              <a:cxn ang="0">
                <a:pos x="958" y="436"/>
              </a:cxn>
              <a:cxn ang="0">
                <a:pos x="912" y="328"/>
              </a:cxn>
              <a:cxn ang="0">
                <a:pos x="924" y="146"/>
              </a:cxn>
              <a:cxn ang="0">
                <a:pos x="917" y="60"/>
              </a:cxn>
              <a:cxn ang="0">
                <a:pos x="863" y="84"/>
              </a:cxn>
              <a:cxn ang="0">
                <a:pos x="821" y="143"/>
              </a:cxn>
              <a:cxn ang="0">
                <a:pos x="795" y="110"/>
              </a:cxn>
              <a:cxn ang="0">
                <a:pos x="750" y="151"/>
              </a:cxn>
              <a:cxn ang="0">
                <a:pos x="718" y="10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4DD9E"/>
          </a:solidFill>
          <a:ln w="9525">
            <a:noFill/>
            <a:round/>
            <a:headEnd/>
            <a:tailEnd/>
          </a:ln>
        </p:spPr>
        <p:txBody>
          <a:bodyPr/>
          <a:lstStyle/>
          <a:p>
            <a:endParaRPr lang="el-GR" dirty="0"/>
          </a:p>
        </p:txBody>
      </p:sp>
      <p:sp>
        <p:nvSpPr>
          <p:cNvPr id="16826" name="Freeform 1466"/>
          <p:cNvSpPr>
            <a:spLocks/>
          </p:cNvSpPr>
          <p:nvPr/>
        </p:nvSpPr>
        <p:spPr bwMode="auto">
          <a:xfrm>
            <a:off x="1731964" y="1968500"/>
            <a:ext cx="41275" cy="36513"/>
          </a:xfrm>
          <a:custGeom>
            <a:avLst/>
            <a:gdLst/>
            <a:ahLst/>
            <a:cxnLst>
              <a:cxn ang="0">
                <a:pos x="39" y="19"/>
              </a:cxn>
              <a:cxn ang="0">
                <a:pos x="38" y="21"/>
              </a:cxn>
              <a:cxn ang="0">
                <a:pos x="35" y="25"/>
              </a:cxn>
              <a:cxn ang="0">
                <a:pos x="31" y="29"/>
              </a:cxn>
              <a:cxn ang="0">
                <a:pos x="27" y="33"/>
              </a:cxn>
              <a:cxn ang="0">
                <a:pos x="23" y="35"/>
              </a:cxn>
              <a:cxn ang="0">
                <a:pos x="18" y="36"/>
              </a:cxn>
              <a:cxn ang="0">
                <a:pos x="13" y="36"/>
              </a:cxn>
              <a:cxn ang="0">
                <a:pos x="12" y="36"/>
              </a:cxn>
              <a:cxn ang="0">
                <a:pos x="11" y="35"/>
              </a:cxn>
              <a:cxn ang="0">
                <a:pos x="10" y="33"/>
              </a:cxn>
              <a:cxn ang="0">
                <a:pos x="8" y="31"/>
              </a:cxn>
              <a:cxn ang="0">
                <a:pos x="4" y="27"/>
              </a:cxn>
              <a:cxn ang="0">
                <a:pos x="1" y="24"/>
              </a:cxn>
              <a:cxn ang="0">
                <a:pos x="0" y="19"/>
              </a:cxn>
              <a:cxn ang="0">
                <a:pos x="1" y="16"/>
              </a:cxn>
              <a:cxn ang="0">
                <a:pos x="7" y="11"/>
              </a:cxn>
              <a:cxn ang="0">
                <a:pos x="12" y="6"/>
              </a:cxn>
              <a:cxn ang="0">
                <a:pos x="16" y="2"/>
              </a:cxn>
              <a:cxn ang="0">
                <a:pos x="19" y="0"/>
              </a:cxn>
              <a:cxn ang="0">
                <a:pos x="24" y="1"/>
              </a:cxn>
              <a:cxn ang="0">
                <a:pos x="31" y="3"/>
              </a:cxn>
              <a:cxn ang="0">
                <a:pos x="37" y="6"/>
              </a:cxn>
              <a:cxn ang="0">
                <a:pos x="40" y="11"/>
              </a:cxn>
              <a:cxn ang="0">
                <a:pos x="39" y="1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folHlink"/>
          </a:solidFill>
          <a:ln w="9525">
            <a:noFill/>
            <a:round/>
            <a:headEnd/>
            <a:tailEnd/>
          </a:ln>
        </p:spPr>
        <p:txBody>
          <a:bodyPr/>
          <a:lstStyle/>
          <a:p>
            <a:endParaRPr lang="el-GR" dirty="0"/>
          </a:p>
        </p:txBody>
      </p:sp>
      <p:sp>
        <p:nvSpPr>
          <p:cNvPr id="16827" name="Freeform 1467"/>
          <p:cNvSpPr>
            <a:spLocks/>
          </p:cNvSpPr>
          <p:nvPr/>
        </p:nvSpPr>
        <p:spPr bwMode="auto">
          <a:xfrm>
            <a:off x="2084388" y="2263776"/>
            <a:ext cx="0" cy="4763"/>
          </a:xfrm>
          <a:custGeom>
            <a:avLst/>
            <a:gdLst/>
            <a:ahLst/>
            <a:cxnLst>
              <a:cxn ang="0">
                <a:pos x="1" y="2"/>
              </a:cxn>
              <a:cxn ang="0">
                <a:pos x="1" y="1"/>
              </a:cxn>
              <a:cxn ang="0">
                <a:pos x="1" y="1"/>
              </a:cxn>
              <a:cxn ang="0">
                <a:pos x="0" y="0"/>
              </a:cxn>
              <a:cxn ang="0">
                <a:pos x="0" y="0"/>
              </a:cxn>
              <a:cxn ang="0">
                <a:pos x="1" y="2"/>
              </a:cxn>
              <a:cxn ang="0">
                <a:pos x="1" y="4"/>
              </a:cxn>
              <a:cxn ang="0">
                <a:pos x="1" y="4"/>
              </a:cxn>
              <a:cxn ang="0">
                <a:pos x="1" y="2"/>
              </a:cxn>
            </a:cxnLst>
            <a:rect l="0" t="0" r="r" b="b"/>
            <a:pathLst>
              <a:path w="1" h="4">
                <a:moveTo>
                  <a:pt x="1" y="2"/>
                </a:moveTo>
                <a:lnTo>
                  <a:pt x="1" y="1"/>
                </a:lnTo>
                <a:lnTo>
                  <a:pt x="1" y="1"/>
                </a:lnTo>
                <a:lnTo>
                  <a:pt x="0" y="0"/>
                </a:lnTo>
                <a:lnTo>
                  <a:pt x="0" y="0"/>
                </a:lnTo>
                <a:lnTo>
                  <a:pt x="1" y="2"/>
                </a:lnTo>
                <a:lnTo>
                  <a:pt x="1" y="4"/>
                </a:lnTo>
                <a:lnTo>
                  <a:pt x="1" y="4"/>
                </a:lnTo>
                <a:lnTo>
                  <a:pt x="1" y="2"/>
                </a:lnTo>
                <a:close/>
              </a:path>
            </a:pathLst>
          </a:custGeom>
          <a:solidFill>
            <a:schemeClr val="tx1"/>
          </a:solidFill>
          <a:ln w="9525">
            <a:noFill/>
            <a:round/>
            <a:headEnd/>
            <a:tailEnd/>
          </a:ln>
        </p:spPr>
        <p:txBody>
          <a:bodyPr/>
          <a:lstStyle/>
          <a:p>
            <a:endParaRPr lang="el-GR" dirty="0"/>
          </a:p>
        </p:txBody>
      </p:sp>
      <p:sp>
        <p:nvSpPr>
          <p:cNvPr id="16828" name="Freeform 1468"/>
          <p:cNvSpPr>
            <a:spLocks/>
          </p:cNvSpPr>
          <p:nvPr/>
        </p:nvSpPr>
        <p:spPr bwMode="auto">
          <a:xfrm>
            <a:off x="2441577" y="2297113"/>
            <a:ext cx="3175" cy="6350"/>
          </a:xfrm>
          <a:custGeom>
            <a:avLst/>
            <a:gdLst/>
            <a:ahLst/>
            <a:cxnLst>
              <a:cxn ang="0">
                <a:pos x="5" y="8"/>
              </a:cxn>
              <a:cxn ang="0">
                <a:pos x="5" y="6"/>
              </a:cxn>
              <a:cxn ang="0">
                <a:pos x="5" y="5"/>
              </a:cxn>
              <a:cxn ang="0">
                <a:pos x="5" y="2"/>
              </a:cxn>
              <a:cxn ang="0">
                <a:pos x="3" y="0"/>
              </a:cxn>
              <a:cxn ang="0">
                <a:pos x="0" y="0"/>
              </a:cxn>
              <a:cxn ang="0">
                <a:pos x="0" y="1"/>
              </a:cxn>
              <a:cxn ang="0">
                <a:pos x="2" y="5"/>
              </a:cxn>
              <a:cxn ang="0">
                <a:pos x="5" y="8"/>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tx1"/>
          </a:solidFill>
          <a:ln w="9525">
            <a:noFill/>
            <a:round/>
            <a:headEnd/>
            <a:tailEnd/>
          </a:ln>
        </p:spPr>
        <p:txBody>
          <a:bodyPr/>
          <a:lstStyle/>
          <a:p>
            <a:endParaRPr lang="el-GR" dirty="0"/>
          </a:p>
        </p:txBody>
      </p:sp>
      <p:sp>
        <p:nvSpPr>
          <p:cNvPr id="16829" name="Freeform 1469"/>
          <p:cNvSpPr>
            <a:spLocks/>
          </p:cNvSpPr>
          <p:nvPr/>
        </p:nvSpPr>
        <p:spPr bwMode="auto">
          <a:xfrm>
            <a:off x="2090739" y="1879600"/>
            <a:ext cx="14287" cy="14288"/>
          </a:xfrm>
          <a:custGeom>
            <a:avLst/>
            <a:gdLst/>
            <a:ahLst/>
            <a:cxnLst>
              <a:cxn ang="0">
                <a:pos x="2" y="7"/>
              </a:cxn>
              <a:cxn ang="0">
                <a:pos x="9" y="13"/>
              </a:cxn>
              <a:cxn ang="0">
                <a:pos x="14" y="15"/>
              </a:cxn>
              <a:cxn ang="0">
                <a:pos x="14" y="14"/>
              </a:cxn>
              <a:cxn ang="0">
                <a:pos x="10" y="7"/>
              </a:cxn>
              <a:cxn ang="0">
                <a:pos x="9" y="5"/>
              </a:cxn>
              <a:cxn ang="0">
                <a:pos x="9" y="3"/>
              </a:cxn>
              <a:cxn ang="0">
                <a:pos x="8" y="1"/>
              </a:cxn>
              <a:cxn ang="0">
                <a:pos x="7" y="0"/>
              </a:cxn>
              <a:cxn ang="0">
                <a:pos x="6" y="1"/>
              </a:cxn>
              <a:cxn ang="0">
                <a:pos x="3" y="2"/>
              </a:cxn>
              <a:cxn ang="0">
                <a:pos x="2" y="3"/>
              </a:cxn>
              <a:cxn ang="0">
                <a:pos x="0" y="5"/>
              </a:cxn>
              <a:cxn ang="0">
                <a:pos x="1" y="6"/>
              </a:cxn>
              <a:cxn ang="0">
                <a:pos x="1" y="6"/>
              </a:cxn>
              <a:cxn ang="0">
                <a:pos x="1" y="6"/>
              </a:cxn>
              <a:cxn ang="0">
                <a:pos x="2" y="7"/>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1" y="6"/>
                </a:lnTo>
                <a:lnTo>
                  <a:pt x="1" y="6"/>
                </a:lnTo>
                <a:lnTo>
                  <a:pt x="2" y="7"/>
                </a:lnTo>
                <a:close/>
              </a:path>
            </a:pathLst>
          </a:custGeom>
          <a:solidFill>
            <a:schemeClr val="folHlink"/>
          </a:solidFill>
          <a:ln w="9525">
            <a:noFill/>
            <a:round/>
            <a:headEnd/>
            <a:tailEnd/>
          </a:ln>
        </p:spPr>
        <p:txBody>
          <a:bodyPr/>
          <a:lstStyle/>
          <a:p>
            <a:endParaRPr lang="el-GR" dirty="0"/>
          </a:p>
        </p:txBody>
      </p:sp>
      <p:sp>
        <p:nvSpPr>
          <p:cNvPr id="16830" name="Freeform 1470"/>
          <p:cNvSpPr>
            <a:spLocks/>
          </p:cNvSpPr>
          <p:nvPr/>
        </p:nvSpPr>
        <p:spPr bwMode="auto">
          <a:xfrm>
            <a:off x="2278063" y="2347914"/>
            <a:ext cx="144463" cy="120650"/>
          </a:xfrm>
          <a:custGeom>
            <a:avLst/>
            <a:gdLst/>
            <a:ahLst/>
            <a:cxnLst>
              <a:cxn ang="0">
                <a:pos x="124" y="60"/>
              </a:cxn>
              <a:cxn ang="0">
                <a:pos x="135" y="67"/>
              </a:cxn>
              <a:cxn ang="0">
                <a:pos x="129" y="76"/>
              </a:cxn>
              <a:cxn ang="0">
                <a:pos x="124" y="81"/>
              </a:cxn>
              <a:cxn ang="0">
                <a:pos x="118" y="83"/>
              </a:cxn>
              <a:cxn ang="0">
                <a:pos x="114" y="82"/>
              </a:cxn>
              <a:cxn ang="0">
                <a:pos x="101" y="77"/>
              </a:cxn>
              <a:cxn ang="0">
                <a:pos x="91" y="74"/>
              </a:cxn>
              <a:cxn ang="0">
                <a:pos x="82" y="68"/>
              </a:cxn>
              <a:cxn ang="0">
                <a:pos x="72" y="66"/>
              </a:cxn>
              <a:cxn ang="0">
                <a:pos x="71" y="78"/>
              </a:cxn>
              <a:cxn ang="0">
                <a:pos x="72" y="92"/>
              </a:cxn>
              <a:cxn ang="0">
                <a:pos x="61" y="99"/>
              </a:cxn>
              <a:cxn ang="0">
                <a:pos x="57" y="107"/>
              </a:cxn>
              <a:cxn ang="0">
                <a:pos x="53" y="114"/>
              </a:cxn>
              <a:cxn ang="0">
                <a:pos x="44" y="119"/>
              </a:cxn>
              <a:cxn ang="0">
                <a:pos x="39" y="111"/>
              </a:cxn>
              <a:cxn ang="0">
                <a:pos x="34" y="100"/>
              </a:cxn>
              <a:cxn ang="0">
                <a:pos x="23" y="99"/>
              </a:cxn>
              <a:cxn ang="0">
                <a:pos x="17" y="101"/>
              </a:cxn>
              <a:cxn ang="0">
                <a:pos x="3" y="105"/>
              </a:cxn>
              <a:cxn ang="0">
                <a:pos x="1" y="97"/>
              </a:cxn>
              <a:cxn ang="0">
                <a:pos x="9" y="84"/>
              </a:cxn>
              <a:cxn ang="0">
                <a:pos x="16" y="79"/>
              </a:cxn>
              <a:cxn ang="0">
                <a:pos x="14" y="68"/>
              </a:cxn>
              <a:cxn ang="0">
                <a:pos x="11" y="55"/>
              </a:cxn>
              <a:cxn ang="0">
                <a:pos x="12" y="44"/>
              </a:cxn>
              <a:cxn ang="0">
                <a:pos x="8" y="35"/>
              </a:cxn>
              <a:cxn ang="0">
                <a:pos x="8" y="16"/>
              </a:cxn>
              <a:cxn ang="0">
                <a:pos x="9" y="2"/>
              </a:cxn>
              <a:cxn ang="0">
                <a:pos x="18" y="1"/>
              </a:cxn>
              <a:cxn ang="0">
                <a:pos x="27" y="9"/>
              </a:cxn>
              <a:cxn ang="0">
                <a:pos x="32" y="26"/>
              </a:cxn>
              <a:cxn ang="0">
                <a:pos x="37" y="30"/>
              </a:cxn>
              <a:cxn ang="0">
                <a:pos x="44" y="25"/>
              </a:cxn>
              <a:cxn ang="0">
                <a:pos x="54" y="23"/>
              </a:cxn>
              <a:cxn ang="0">
                <a:pos x="70" y="26"/>
              </a:cxn>
              <a:cxn ang="0">
                <a:pos x="85" y="33"/>
              </a:cxn>
              <a:cxn ang="0">
                <a:pos x="93" y="48"/>
              </a:cxn>
              <a:cxn ang="0">
                <a:pos x="100" y="58"/>
              </a:cxn>
              <a:cxn ang="0">
                <a:pos x="122" y="59"/>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folHlink"/>
          </a:solidFill>
          <a:ln w="9525">
            <a:noFill/>
            <a:round/>
            <a:headEnd/>
            <a:tailEnd/>
          </a:ln>
        </p:spPr>
        <p:txBody>
          <a:bodyPr/>
          <a:lstStyle/>
          <a:p>
            <a:endParaRPr lang="el-GR" dirty="0"/>
          </a:p>
        </p:txBody>
      </p:sp>
      <p:sp>
        <p:nvSpPr>
          <p:cNvPr id="16831" name="Freeform 1471"/>
          <p:cNvSpPr>
            <a:spLocks/>
          </p:cNvSpPr>
          <p:nvPr/>
        </p:nvSpPr>
        <p:spPr bwMode="auto">
          <a:xfrm>
            <a:off x="2162175" y="1985963"/>
            <a:ext cx="598488" cy="400050"/>
          </a:xfrm>
          <a:custGeom>
            <a:avLst/>
            <a:gdLst/>
            <a:ahLst/>
            <a:cxnLst>
              <a:cxn ang="0">
                <a:pos x="527" y="388"/>
              </a:cxn>
              <a:cxn ang="0">
                <a:pos x="501" y="390"/>
              </a:cxn>
              <a:cxn ang="0">
                <a:pos x="468" y="395"/>
              </a:cxn>
              <a:cxn ang="0">
                <a:pos x="440" y="394"/>
              </a:cxn>
              <a:cxn ang="0">
                <a:pos x="414" y="386"/>
              </a:cxn>
              <a:cxn ang="0">
                <a:pos x="376" y="366"/>
              </a:cxn>
              <a:cxn ang="0">
                <a:pos x="354" y="352"/>
              </a:cxn>
              <a:cxn ang="0">
                <a:pos x="309" y="365"/>
              </a:cxn>
              <a:cxn ang="0">
                <a:pos x="271" y="373"/>
              </a:cxn>
              <a:cxn ang="0">
                <a:pos x="260" y="350"/>
              </a:cxn>
              <a:cxn ang="0">
                <a:pos x="293" y="337"/>
              </a:cxn>
              <a:cxn ang="0">
                <a:pos x="330" y="307"/>
              </a:cxn>
              <a:cxn ang="0">
                <a:pos x="320" y="258"/>
              </a:cxn>
              <a:cxn ang="0">
                <a:pos x="289" y="193"/>
              </a:cxn>
              <a:cxn ang="0">
                <a:pos x="244" y="169"/>
              </a:cxn>
              <a:cxn ang="0">
                <a:pos x="202" y="145"/>
              </a:cxn>
              <a:cxn ang="0">
                <a:pos x="185" y="146"/>
              </a:cxn>
              <a:cxn ang="0">
                <a:pos x="154" y="156"/>
              </a:cxn>
              <a:cxn ang="0">
                <a:pos x="124" y="166"/>
              </a:cxn>
              <a:cxn ang="0">
                <a:pos x="95" y="170"/>
              </a:cxn>
              <a:cxn ang="0">
                <a:pos x="51" y="166"/>
              </a:cxn>
              <a:cxn ang="0">
                <a:pos x="18" y="153"/>
              </a:cxn>
              <a:cxn ang="0">
                <a:pos x="23" y="138"/>
              </a:cxn>
              <a:cxn ang="0">
                <a:pos x="42" y="130"/>
              </a:cxn>
              <a:cxn ang="0">
                <a:pos x="4" y="118"/>
              </a:cxn>
              <a:cxn ang="0">
                <a:pos x="0" y="76"/>
              </a:cxn>
              <a:cxn ang="0">
                <a:pos x="39" y="3"/>
              </a:cxn>
              <a:cxn ang="0">
                <a:pos x="45" y="70"/>
              </a:cxn>
              <a:cxn ang="0">
                <a:pos x="70" y="107"/>
              </a:cxn>
              <a:cxn ang="0">
                <a:pos x="69" y="3"/>
              </a:cxn>
              <a:cxn ang="0">
                <a:pos x="111" y="26"/>
              </a:cxn>
              <a:cxn ang="0">
                <a:pos x="132" y="52"/>
              </a:cxn>
              <a:cxn ang="0">
                <a:pos x="164" y="23"/>
              </a:cxn>
              <a:cxn ang="0">
                <a:pos x="206" y="44"/>
              </a:cxn>
              <a:cxn ang="0">
                <a:pos x="237" y="49"/>
              </a:cxn>
              <a:cxn ang="0">
                <a:pos x="271" y="59"/>
              </a:cxn>
              <a:cxn ang="0">
                <a:pos x="318" y="63"/>
              </a:cxn>
              <a:cxn ang="0">
                <a:pos x="329" y="72"/>
              </a:cxn>
              <a:cxn ang="0">
                <a:pos x="350" y="87"/>
              </a:cxn>
              <a:cxn ang="0">
                <a:pos x="361" y="102"/>
              </a:cxn>
              <a:cxn ang="0">
                <a:pos x="350" y="118"/>
              </a:cxn>
              <a:cxn ang="0">
                <a:pos x="377" y="133"/>
              </a:cxn>
              <a:cxn ang="0">
                <a:pos x="406" y="144"/>
              </a:cxn>
              <a:cxn ang="0">
                <a:pos x="429" y="143"/>
              </a:cxn>
              <a:cxn ang="0">
                <a:pos x="450" y="152"/>
              </a:cxn>
              <a:cxn ang="0">
                <a:pos x="472" y="152"/>
              </a:cxn>
              <a:cxn ang="0">
                <a:pos x="508" y="169"/>
              </a:cxn>
              <a:cxn ang="0">
                <a:pos x="510" y="191"/>
              </a:cxn>
              <a:cxn ang="0">
                <a:pos x="497" y="212"/>
              </a:cxn>
              <a:cxn ang="0">
                <a:pos x="514" y="239"/>
              </a:cxn>
              <a:cxn ang="0">
                <a:pos x="487" y="242"/>
              </a:cxn>
              <a:cxn ang="0">
                <a:pos x="456" y="226"/>
              </a:cxn>
              <a:cxn ang="0">
                <a:pos x="421" y="230"/>
              </a:cxn>
              <a:cxn ang="0">
                <a:pos x="449" y="262"/>
              </a:cxn>
              <a:cxn ang="0">
                <a:pos x="487" y="275"/>
              </a:cxn>
              <a:cxn ang="0">
                <a:pos x="528" y="294"/>
              </a:cxn>
              <a:cxn ang="0">
                <a:pos x="541" y="332"/>
              </a:cxn>
              <a:cxn ang="0">
                <a:pos x="555" y="357"/>
              </a:cxn>
              <a:cxn ang="0">
                <a:pos x="513" y="348"/>
              </a:cxn>
              <a:cxn ang="0">
                <a:pos x="478" y="340"/>
              </a:cxn>
              <a:cxn ang="0">
                <a:pos x="451" y="340"/>
              </a:cxn>
              <a:cxn ang="0">
                <a:pos x="496" y="358"/>
              </a:cxn>
              <a:cxn ang="0">
                <a:pos x="517" y="367"/>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folHlink"/>
          </a:solidFill>
          <a:ln w="9525">
            <a:noFill/>
            <a:round/>
            <a:headEnd/>
            <a:tailEnd/>
          </a:ln>
        </p:spPr>
        <p:txBody>
          <a:bodyPr/>
          <a:lstStyle/>
          <a:p>
            <a:endParaRPr lang="el-GR" dirty="0"/>
          </a:p>
        </p:txBody>
      </p:sp>
      <p:sp>
        <p:nvSpPr>
          <p:cNvPr id="16832" name="Freeform 1472"/>
          <p:cNvSpPr>
            <a:spLocks/>
          </p:cNvSpPr>
          <p:nvPr/>
        </p:nvSpPr>
        <p:spPr bwMode="auto">
          <a:xfrm>
            <a:off x="1644650" y="1919288"/>
            <a:ext cx="158751" cy="146050"/>
          </a:xfrm>
          <a:custGeom>
            <a:avLst/>
            <a:gdLst/>
            <a:ahLst/>
            <a:cxnLst>
              <a:cxn ang="0">
                <a:pos x="146" y="67"/>
              </a:cxn>
              <a:cxn ang="0">
                <a:pos x="141" y="44"/>
              </a:cxn>
              <a:cxn ang="0">
                <a:pos x="129" y="33"/>
              </a:cxn>
              <a:cxn ang="0">
                <a:pos x="120" y="35"/>
              </a:cxn>
              <a:cxn ang="0">
                <a:pos x="111" y="26"/>
              </a:cxn>
              <a:cxn ang="0">
                <a:pos x="104" y="14"/>
              </a:cxn>
              <a:cxn ang="0">
                <a:pos x="88" y="10"/>
              </a:cxn>
              <a:cxn ang="0">
                <a:pos x="77" y="7"/>
              </a:cxn>
              <a:cxn ang="0">
                <a:pos x="68" y="1"/>
              </a:cxn>
              <a:cxn ang="0">
                <a:pos x="62" y="0"/>
              </a:cxn>
              <a:cxn ang="0">
                <a:pos x="58" y="8"/>
              </a:cxn>
              <a:cxn ang="0">
                <a:pos x="57" y="20"/>
              </a:cxn>
              <a:cxn ang="0">
                <a:pos x="50" y="31"/>
              </a:cxn>
              <a:cxn ang="0">
                <a:pos x="32" y="50"/>
              </a:cxn>
              <a:cxn ang="0">
                <a:pos x="20" y="62"/>
              </a:cxn>
              <a:cxn ang="0">
                <a:pos x="3" y="82"/>
              </a:cxn>
              <a:cxn ang="0">
                <a:pos x="3" y="91"/>
              </a:cxn>
              <a:cxn ang="0">
                <a:pos x="6" y="94"/>
              </a:cxn>
              <a:cxn ang="0">
                <a:pos x="14" y="123"/>
              </a:cxn>
              <a:cxn ang="0">
                <a:pos x="15" y="144"/>
              </a:cxn>
              <a:cxn ang="0">
                <a:pos x="27" y="143"/>
              </a:cxn>
              <a:cxn ang="0">
                <a:pos x="36" y="137"/>
              </a:cxn>
              <a:cxn ang="0">
                <a:pos x="44" y="143"/>
              </a:cxn>
              <a:cxn ang="0">
                <a:pos x="55" y="145"/>
              </a:cxn>
              <a:cxn ang="0">
                <a:pos x="66" y="124"/>
              </a:cxn>
              <a:cxn ang="0">
                <a:pos x="83" y="116"/>
              </a:cxn>
              <a:cxn ang="0">
                <a:pos x="87" y="104"/>
              </a:cxn>
              <a:cxn ang="0">
                <a:pos x="91" y="96"/>
              </a:cxn>
              <a:cxn ang="0">
                <a:pos x="112" y="90"/>
              </a:cxn>
              <a:cxn ang="0">
                <a:pos x="128" y="86"/>
              </a:cxn>
              <a:cxn ang="0">
                <a:pos x="140" y="82"/>
              </a:cxn>
              <a:cxn ang="0">
                <a:pos x="146" y="75"/>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folHlink"/>
          </a:solidFill>
          <a:ln w="9525">
            <a:noFill/>
            <a:round/>
            <a:headEnd/>
            <a:tailEnd/>
          </a:ln>
        </p:spPr>
        <p:txBody>
          <a:bodyPr/>
          <a:lstStyle/>
          <a:p>
            <a:endParaRPr lang="el-GR" dirty="0"/>
          </a:p>
        </p:txBody>
      </p:sp>
      <p:sp>
        <p:nvSpPr>
          <p:cNvPr id="16833" name="Freeform 1473"/>
          <p:cNvSpPr>
            <a:spLocks/>
          </p:cNvSpPr>
          <p:nvPr/>
        </p:nvSpPr>
        <p:spPr bwMode="auto">
          <a:xfrm>
            <a:off x="1812926" y="1865314"/>
            <a:ext cx="144463" cy="93662"/>
          </a:xfrm>
          <a:custGeom>
            <a:avLst/>
            <a:gdLst/>
            <a:ahLst/>
            <a:cxnLst>
              <a:cxn ang="0">
                <a:pos x="104" y="4"/>
              </a:cxn>
              <a:cxn ang="0">
                <a:pos x="103" y="23"/>
              </a:cxn>
              <a:cxn ang="0">
                <a:pos x="101" y="35"/>
              </a:cxn>
              <a:cxn ang="0">
                <a:pos x="102" y="44"/>
              </a:cxn>
              <a:cxn ang="0">
                <a:pos x="111" y="43"/>
              </a:cxn>
              <a:cxn ang="0">
                <a:pos x="115" y="34"/>
              </a:cxn>
              <a:cxn ang="0">
                <a:pos x="128" y="42"/>
              </a:cxn>
              <a:cxn ang="0">
                <a:pos x="133" y="49"/>
              </a:cxn>
              <a:cxn ang="0">
                <a:pos x="132" y="60"/>
              </a:cxn>
              <a:cxn ang="0">
                <a:pos x="131" y="66"/>
              </a:cxn>
              <a:cxn ang="0">
                <a:pos x="123" y="78"/>
              </a:cxn>
              <a:cxn ang="0">
                <a:pos x="116" y="84"/>
              </a:cxn>
              <a:cxn ang="0">
                <a:pos x="96" y="81"/>
              </a:cxn>
              <a:cxn ang="0">
                <a:pos x="83" y="77"/>
              </a:cxn>
              <a:cxn ang="0">
                <a:pos x="76" y="83"/>
              </a:cxn>
              <a:cxn ang="0">
                <a:pos x="68" y="88"/>
              </a:cxn>
              <a:cxn ang="0">
                <a:pos x="54" y="91"/>
              </a:cxn>
              <a:cxn ang="0">
                <a:pos x="45" y="91"/>
              </a:cxn>
              <a:cxn ang="0">
                <a:pos x="32" y="89"/>
              </a:cxn>
              <a:cxn ang="0">
                <a:pos x="18" y="82"/>
              </a:cxn>
              <a:cxn ang="0">
                <a:pos x="25" y="77"/>
              </a:cxn>
              <a:cxn ang="0">
                <a:pos x="38" y="77"/>
              </a:cxn>
              <a:cxn ang="0">
                <a:pos x="48" y="70"/>
              </a:cxn>
              <a:cxn ang="0">
                <a:pos x="48" y="60"/>
              </a:cxn>
              <a:cxn ang="0">
                <a:pos x="35" y="65"/>
              </a:cxn>
              <a:cxn ang="0">
                <a:pos x="27" y="67"/>
              </a:cxn>
              <a:cxn ang="0">
                <a:pos x="14" y="57"/>
              </a:cxn>
              <a:cxn ang="0">
                <a:pos x="4" y="51"/>
              </a:cxn>
              <a:cxn ang="0">
                <a:pos x="0" y="42"/>
              </a:cxn>
              <a:cxn ang="0">
                <a:pos x="2" y="35"/>
              </a:cxn>
              <a:cxn ang="0">
                <a:pos x="12" y="25"/>
              </a:cxn>
              <a:cxn ang="0">
                <a:pos x="15" y="20"/>
              </a:cxn>
              <a:cxn ang="0">
                <a:pos x="23" y="7"/>
              </a:cxn>
              <a:cxn ang="0">
                <a:pos x="28" y="1"/>
              </a:cxn>
              <a:cxn ang="0">
                <a:pos x="41" y="0"/>
              </a:cxn>
              <a:cxn ang="0">
                <a:pos x="46" y="5"/>
              </a:cxn>
              <a:cxn ang="0">
                <a:pos x="46" y="13"/>
              </a:cxn>
              <a:cxn ang="0">
                <a:pos x="55" y="19"/>
              </a:cxn>
              <a:cxn ang="0">
                <a:pos x="56" y="28"/>
              </a:cxn>
              <a:cxn ang="0">
                <a:pos x="65" y="35"/>
              </a:cxn>
              <a:cxn ang="0">
                <a:pos x="68" y="44"/>
              </a:cxn>
              <a:cxn ang="0">
                <a:pos x="70" y="50"/>
              </a:cxn>
              <a:cxn ang="0">
                <a:pos x="80" y="55"/>
              </a:cxn>
              <a:cxn ang="0">
                <a:pos x="90" y="59"/>
              </a:cxn>
              <a:cxn ang="0">
                <a:pos x="91" y="47"/>
              </a:cxn>
              <a:cxn ang="0">
                <a:pos x="91" y="37"/>
              </a:cxn>
              <a:cxn ang="0">
                <a:pos x="88" y="30"/>
              </a:cxn>
              <a:cxn ang="0">
                <a:pos x="85" y="29"/>
              </a:cxn>
              <a:cxn ang="0">
                <a:pos x="84" y="19"/>
              </a:cxn>
              <a:cxn ang="0">
                <a:pos x="85" y="11"/>
              </a:cxn>
              <a:cxn ang="0">
                <a:pos x="94" y="6"/>
              </a:cxn>
              <a:cxn ang="0">
                <a:pos x="103" y="1"/>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folHlink"/>
          </a:solidFill>
          <a:ln w="9525">
            <a:noFill/>
            <a:round/>
            <a:headEnd/>
            <a:tailEnd/>
          </a:ln>
        </p:spPr>
        <p:txBody>
          <a:bodyPr/>
          <a:lstStyle/>
          <a:p>
            <a:endParaRPr lang="el-GR" dirty="0"/>
          </a:p>
        </p:txBody>
      </p:sp>
      <p:sp>
        <p:nvSpPr>
          <p:cNvPr id="16834" name="Freeform 1474"/>
          <p:cNvSpPr>
            <a:spLocks/>
          </p:cNvSpPr>
          <p:nvPr/>
        </p:nvSpPr>
        <p:spPr bwMode="auto">
          <a:xfrm>
            <a:off x="1752600" y="1816101"/>
            <a:ext cx="109539" cy="61913"/>
          </a:xfrm>
          <a:custGeom>
            <a:avLst/>
            <a:gdLst/>
            <a:ahLst/>
            <a:cxnLst>
              <a:cxn ang="0">
                <a:pos x="76" y="40"/>
              </a:cxn>
              <a:cxn ang="0">
                <a:pos x="75" y="41"/>
              </a:cxn>
              <a:cxn ang="0">
                <a:pos x="72" y="45"/>
              </a:cxn>
              <a:cxn ang="0">
                <a:pos x="68" y="46"/>
              </a:cxn>
              <a:cxn ang="0">
                <a:pos x="66" y="42"/>
              </a:cxn>
              <a:cxn ang="0">
                <a:pos x="64" y="35"/>
              </a:cxn>
              <a:cxn ang="0">
                <a:pos x="61" y="30"/>
              </a:cxn>
              <a:cxn ang="0">
                <a:pos x="58" y="27"/>
              </a:cxn>
              <a:cxn ang="0">
                <a:pos x="56" y="31"/>
              </a:cxn>
              <a:cxn ang="0">
                <a:pos x="55" y="38"/>
              </a:cxn>
              <a:cxn ang="0">
                <a:pos x="55" y="44"/>
              </a:cxn>
              <a:cxn ang="0">
                <a:pos x="53" y="47"/>
              </a:cxn>
              <a:cxn ang="0">
                <a:pos x="48" y="47"/>
              </a:cxn>
              <a:cxn ang="0">
                <a:pos x="42" y="47"/>
              </a:cxn>
              <a:cxn ang="0">
                <a:pos x="38" y="52"/>
              </a:cxn>
              <a:cxn ang="0">
                <a:pos x="38" y="57"/>
              </a:cxn>
              <a:cxn ang="0">
                <a:pos x="38" y="60"/>
              </a:cxn>
              <a:cxn ang="0">
                <a:pos x="37" y="57"/>
              </a:cxn>
              <a:cxn ang="0">
                <a:pos x="33" y="54"/>
              </a:cxn>
              <a:cxn ang="0">
                <a:pos x="27" y="50"/>
              </a:cxn>
              <a:cxn ang="0">
                <a:pos x="22" y="48"/>
              </a:cxn>
              <a:cxn ang="0">
                <a:pos x="15" y="48"/>
              </a:cxn>
              <a:cxn ang="0">
                <a:pos x="6" y="48"/>
              </a:cxn>
              <a:cxn ang="0">
                <a:pos x="0" y="46"/>
              </a:cxn>
              <a:cxn ang="0">
                <a:pos x="4" y="40"/>
              </a:cxn>
              <a:cxn ang="0">
                <a:pos x="11" y="34"/>
              </a:cxn>
              <a:cxn ang="0">
                <a:pos x="17" y="30"/>
              </a:cxn>
              <a:cxn ang="0">
                <a:pos x="23" y="25"/>
              </a:cxn>
              <a:cxn ang="0">
                <a:pos x="35" y="19"/>
              </a:cxn>
              <a:cxn ang="0">
                <a:pos x="46" y="12"/>
              </a:cxn>
              <a:cxn ang="0">
                <a:pos x="55" y="7"/>
              </a:cxn>
              <a:cxn ang="0">
                <a:pos x="60" y="2"/>
              </a:cxn>
              <a:cxn ang="0">
                <a:pos x="68" y="0"/>
              </a:cxn>
              <a:cxn ang="0">
                <a:pos x="76" y="0"/>
              </a:cxn>
              <a:cxn ang="0">
                <a:pos x="80" y="0"/>
              </a:cxn>
              <a:cxn ang="0">
                <a:pos x="83" y="0"/>
              </a:cxn>
              <a:cxn ang="0">
                <a:pos x="87" y="0"/>
              </a:cxn>
              <a:cxn ang="0">
                <a:pos x="93" y="0"/>
              </a:cxn>
              <a:cxn ang="0">
                <a:pos x="98" y="2"/>
              </a:cxn>
              <a:cxn ang="0">
                <a:pos x="102" y="6"/>
              </a:cxn>
              <a:cxn ang="0">
                <a:pos x="99" y="10"/>
              </a:cxn>
              <a:cxn ang="0">
                <a:pos x="95" y="15"/>
              </a:cxn>
              <a:cxn ang="0">
                <a:pos x="93" y="17"/>
              </a:cxn>
              <a:cxn ang="0">
                <a:pos x="93" y="19"/>
              </a:cxn>
              <a:cxn ang="0">
                <a:pos x="91" y="24"/>
              </a:cxn>
              <a:cxn ang="0">
                <a:pos x="89" y="31"/>
              </a:cxn>
              <a:cxn ang="0">
                <a:pos x="86" y="35"/>
              </a:cxn>
              <a:cxn ang="0">
                <a:pos x="81" y="39"/>
              </a:cxn>
              <a:cxn ang="0">
                <a:pos x="76" y="40"/>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folHlink"/>
          </a:solidFill>
          <a:ln w="9525">
            <a:noFill/>
            <a:round/>
            <a:headEnd/>
            <a:tailEnd/>
          </a:ln>
        </p:spPr>
        <p:txBody>
          <a:bodyPr/>
          <a:lstStyle/>
          <a:p>
            <a:endParaRPr lang="el-GR" dirty="0"/>
          </a:p>
        </p:txBody>
      </p:sp>
      <p:sp>
        <p:nvSpPr>
          <p:cNvPr id="16835" name="Freeform 1475"/>
          <p:cNvSpPr>
            <a:spLocks/>
          </p:cNvSpPr>
          <p:nvPr/>
        </p:nvSpPr>
        <p:spPr bwMode="auto">
          <a:xfrm>
            <a:off x="1968501" y="1878014"/>
            <a:ext cx="92075" cy="80962"/>
          </a:xfrm>
          <a:custGeom>
            <a:avLst/>
            <a:gdLst/>
            <a:ahLst/>
            <a:cxnLst>
              <a:cxn ang="0">
                <a:pos x="17" y="12"/>
              </a:cxn>
              <a:cxn ang="0">
                <a:pos x="3" y="0"/>
              </a:cxn>
              <a:cxn ang="0">
                <a:pos x="1" y="9"/>
              </a:cxn>
              <a:cxn ang="0">
                <a:pos x="3" y="22"/>
              </a:cxn>
              <a:cxn ang="0">
                <a:pos x="5" y="33"/>
              </a:cxn>
              <a:cxn ang="0">
                <a:pos x="11" y="41"/>
              </a:cxn>
              <a:cxn ang="0">
                <a:pos x="18" y="42"/>
              </a:cxn>
              <a:cxn ang="0">
                <a:pos x="24" y="43"/>
              </a:cxn>
              <a:cxn ang="0">
                <a:pos x="20" y="52"/>
              </a:cxn>
              <a:cxn ang="0">
                <a:pos x="24" y="54"/>
              </a:cxn>
              <a:cxn ang="0">
                <a:pos x="38" y="53"/>
              </a:cxn>
              <a:cxn ang="0">
                <a:pos x="42" y="54"/>
              </a:cxn>
              <a:cxn ang="0">
                <a:pos x="40" y="65"/>
              </a:cxn>
              <a:cxn ang="0">
                <a:pos x="38" y="79"/>
              </a:cxn>
              <a:cxn ang="0">
                <a:pos x="54" y="77"/>
              </a:cxn>
              <a:cxn ang="0">
                <a:pos x="72" y="66"/>
              </a:cxn>
              <a:cxn ang="0">
                <a:pos x="75" y="62"/>
              </a:cxn>
              <a:cxn ang="0">
                <a:pos x="72" y="54"/>
              </a:cxn>
              <a:cxn ang="0">
                <a:pos x="79" y="56"/>
              </a:cxn>
              <a:cxn ang="0">
                <a:pos x="86" y="57"/>
              </a:cxn>
              <a:cxn ang="0">
                <a:pos x="77" y="42"/>
              </a:cxn>
              <a:cxn ang="0">
                <a:pos x="71" y="37"/>
              </a:cxn>
              <a:cxn ang="0">
                <a:pos x="76" y="22"/>
              </a:cxn>
              <a:cxn ang="0">
                <a:pos x="76" y="9"/>
              </a:cxn>
              <a:cxn ang="0">
                <a:pos x="65" y="8"/>
              </a:cxn>
              <a:cxn ang="0">
                <a:pos x="63" y="12"/>
              </a:cxn>
              <a:cxn ang="0">
                <a:pos x="55" y="8"/>
              </a:cxn>
              <a:cxn ang="0">
                <a:pos x="47" y="2"/>
              </a:cxn>
              <a:cxn ang="0">
                <a:pos x="45" y="7"/>
              </a:cxn>
              <a:cxn ang="0">
                <a:pos x="48" y="13"/>
              </a:cxn>
              <a:cxn ang="0">
                <a:pos x="43" y="15"/>
              </a:cxn>
              <a:cxn ang="0">
                <a:pos x="35" y="9"/>
              </a:cxn>
              <a:cxn ang="0">
                <a:pos x="28" y="15"/>
              </a:cxn>
              <a:cxn ang="0">
                <a:pos x="22" y="16"/>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folHlink"/>
          </a:solidFill>
          <a:ln w="9525">
            <a:noFill/>
            <a:round/>
            <a:headEnd/>
            <a:tailEnd/>
          </a:ln>
        </p:spPr>
        <p:txBody>
          <a:bodyPr/>
          <a:lstStyle/>
          <a:p>
            <a:endParaRPr lang="el-GR" dirty="0"/>
          </a:p>
        </p:txBody>
      </p:sp>
      <p:sp>
        <p:nvSpPr>
          <p:cNvPr id="16836" name="Freeform 1476"/>
          <p:cNvSpPr>
            <a:spLocks/>
          </p:cNvSpPr>
          <p:nvPr/>
        </p:nvSpPr>
        <p:spPr bwMode="auto">
          <a:xfrm>
            <a:off x="2062163" y="1927225"/>
            <a:ext cx="36512" cy="46038"/>
          </a:xfrm>
          <a:custGeom>
            <a:avLst/>
            <a:gdLst/>
            <a:ahLst/>
            <a:cxnLst>
              <a:cxn ang="0">
                <a:pos x="14" y="4"/>
              </a:cxn>
              <a:cxn ang="0">
                <a:pos x="14" y="5"/>
              </a:cxn>
              <a:cxn ang="0">
                <a:pos x="13" y="7"/>
              </a:cxn>
              <a:cxn ang="0">
                <a:pos x="11" y="12"/>
              </a:cxn>
              <a:cxn ang="0">
                <a:pos x="7" y="15"/>
              </a:cxn>
              <a:cxn ang="0">
                <a:pos x="4" y="18"/>
              </a:cxn>
              <a:cxn ang="0">
                <a:pos x="1" y="23"/>
              </a:cxn>
              <a:cxn ang="0">
                <a:pos x="0" y="28"/>
              </a:cxn>
              <a:cxn ang="0">
                <a:pos x="3" y="31"/>
              </a:cxn>
              <a:cxn ang="0">
                <a:pos x="7" y="35"/>
              </a:cxn>
              <a:cxn ang="0">
                <a:pos x="12" y="37"/>
              </a:cxn>
              <a:cxn ang="0">
                <a:pos x="16" y="40"/>
              </a:cxn>
              <a:cxn ang="0">
                <a:pos x="19" y="44"/>
              </a:cxn>
              <a:cxn ang="0">
                <a:pos x="22" y="46"/>
              </a:cxn>
              <a:cxn ang="0">
                <a:pos x="27" y="44"/>
              </a:cxn>
              <a:cxn ang="0">
                <a:pos x="31" y="40"/>
              </a:cxn>
              <a:cxn ang="0">
                <a:pos x="34" y="35"/>
              </a:cxn>
              <a:cxn ang="0">
                <a:pos x="34" y="29"/>
              </a:cxn>
              <a:cxn ang="0">
                <a:pos x="33" y="24"/>
              </a:cxn>
              <a:cxn ang="0">
                <a:pos x="30" y="20"/>
              </a:cxn>
              <a:cxn ang="0">
                <a:pos x="30" y="15"/>
              </a:cxn>
              <a:cxn ang="0">
                <a:pos x="29" y="9"/>
              </a:cxn>
              <a:cxn ang="0">
                <a:pos x="27" y="5"/>
              </a:cxn>
              <a:cxn ang="0">
                <a:pos x="23" y="1"/>
              </a:cxn>
              <a:cxn ang="0">
                <a:pos x="22" y="0"/>
              </a:cxn>
              <a:cxn ang="0">
                <a:pos x="21" y="0"/>
              </a:cxn>
              <a:cxn ang="0">
                <a:pos x="19" y="0"/>
              </a:cxn>
              <a:cxn ang="0">
                <a:pos x="16" y="1"/>
              </a:cxn>
              <a:cxn ang="0">
                <a:pos x="14" y="4"/>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folHlink"/>
          </a:solidFill>
          <a:ln w="9525">
            <a:noFill/>
            <a:round/>
            <a:headEnd/>
            <a:tailEnd/>
          </a:ln>
        </p:spPr>
        <p:txBody>
          <a:bodyPr/>
          <a:lstStyle/>
          <a:p>
            <a:endParaRPr lang="el-GR" dirty="0"/>
          </a:p>
        </p:txBody>
      </p:sp>
      <p:sp>
        <p:nvSpPr>
          <p:cNvPr id="16837" name="Freeform 1477"/>
          <p:cNvSpPr>
            <a:spLocks/>
          </p:cNvSpPr>
          <p:nvPr/>
        </p:nvSpPr>
        <p:spPr bwMode="auto">
          <a:xfrm>
            <a:off x="2052639" y="1863725"/>
            <a:ext cx="215900" cy="103188"/>
          </a:xfrm>
          <a:custGeom>
            <a:avLst/>
            <a:gdLst/>
            <a:ahLst/>
            <a:cxnLst>
              <a:cxn ang="0">
                <a:pos x="169" y="29"/>
              </a:cxn>
              <a:cxn ang="0">
                <a:pos x="184" y="33"/>
              </a:cxn>
              <a:cxn ang="0">
                <a:pos x="196" y="41"/>
              </a:cxn>
              <a:cxn ang="0">
                <a:pos x="201" y="52"/>
              </a:cxn>
              <a:cxn ang="0">
                <a:pos x="201" y="67"/>
              </a:cxn>
              <a:cxn ang="0">
                <a:pos x="201" y="73"/>
              </a:cxn>
              <a:cxn ang="0">
                <a:pos x="190" y="81"/>
              </a:cxn>
              <a:cxn ang="0">
                <a:pos x="180" y="85"/>
              </a:cxn>
              <a:cxn ang="0">
                <a:pos x="166" y="84"/>
              </a:cxn>
              <a:cxn ang="0">
                <a:pos x="160" y="84"/>
              </a:cxn>
              <a:cxn ang="0">
                <a:pos x="152" y="90"/>
              </a:cxn>
              <a:cxn ang="0">
                <a:pos x="142" y="92"/>
              </a:cxn>
              <a:cxn ang="0">
                <a:pos x="130" y="93"/>
              </a:cxn>
              <a:cxn ang="0">
                <a:pos x="120" y="94"/>
              </a:cxn>
              <a:cxn ang="0">
                <a:pos x="111" y="98"/>
              </a:cxn>
              <a:cxn ang="0">
                <a:pos x="100" y="100"/>
              </a:cxn>
              <a:cxn ang="0">
                <a:pos x="84" y="99"/>
              </a:cxn>
              <a:cxn ang="0">
                <a:pos x="73" y="97"/>
              </a:cxn>
              <a:cxn ang="0">
                <a:pos x="63" y="90"/>
              </a:cxn>
              <a:cxn ang="0">
                <a:pos x="53" y="79"/>
              </a:cxn>
              <a:cxn ang="0">
                <a:pos x="53" y="61"/>
              </a:cxn>
              <a:cxn ang="0">
                <a:pos x="53" y="48"/>
              </a:cxn>
              <a:cxn ang="0">
                <a:pos x="49" y="39"/>
              </a:cxn>
              <a:cxn ang="0">
                <a:pos x="42" y="32"/>
              </a:cxn>
              <a:cxn ang="0">
                <a:pos x="30" y="33"/>
              </a:cxn>
              <a:cxn ang="0">
                <a:pos x="24" y="35"/>
              </a:cxn>
              <a:cxn ang="0">
                <a:pos x="12" y="25"/>
              </a:cxn>
              <a:cxn ang="0">
                <a:pos x="0" y="16"/>
              </a:cxn>
              <a:cxn ang="0">
                <a:pos x="7" y="3"/>
              </a:cxn>
              <a:cxn ang="0">
                <a:pos x="19" y="0"/>
              </a:cxn>
              <a:cxn ang="0">
                <a:pos x="30" y="6"/>
              </a:cxn>
              <a:cxn ang="0">
                <a:pos x="37" y="17"/>
              </a:cxn>
              <a:cxn ang="0">
                <a:pos x="49" y="20"/>
              </a:cxn>
              <a:cxn ang="0">
                <a:pos x="54" y="13"/>
              </a:cxn>
              <a:cxn ang="0">
                <a:pos x="63" y="13"/>
              </a:cxn>
              <a:cxn ang="0">
                <a:pos x="69" y="16"/>
              </a:cxn>
              <a:cxn ang="0">
                <a:pos x="73" y="29"/>
              </a:cxn>
              <a:cxn ang="0">
                <a:pos x="85" y="43"/>
              </a:cxn>
              <a:cxn ang="0">
                <a:pos x="91" y="53"/>
              </a:cxn>
              <a:cxn ang="0">
                <a:pos x="111" y="51"/>
              </a:cxn>
              <a:cxn ang="0">
                <a:pos x="123" y="53"/>
              </a:cxn>
              <a:cxn ang="0">
                <a:pos x="133" y="46"/>
              </a:cxn>
              <a:cxn ang="0">
                <a:pos x="143" y="37"/>
              </a:cxn>
              <a:cxn ang="0">
                <a:pos x="154" y="29"/>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folHlink"/>
          </a:solidFill>
          <a:ln w="9525">
            <a:noFill/>
            <a:round/>
            <a:headEnd/>
            <a:tailEnd/>
          </a:ln>
        </p:spPr>
        <p:txBody>
          <a:bodyPr/>
          <a:lstStyle/>
          <a:p>
            <a:endParaRPr lang="el-GR" dirty="0"/>
          </a:p>
        </p:txBody>
      </p:sp>
      <p:sp>
        <p:nvSpPr>
          <p:cNvPr id="16838" name="Freeform 1478"/>
          <p:cNvSpPr>
            <a:spLocks/>
          </p:cNvSpPr>
          <p:nvPr/>
        </p:nvSpPr>
        <p:spPr bwMode="auto">
          <a:xfrm>
            <a:off x="1882775" y="1798638"/>
            <a:ext cx="44451" cy="38100"/>
          </a:xfrm>
          <a:custGeom>
            <a:avLst/>
            <a:gdLst/>
            <a:ahLst/>
            <a:cxnLst>
              <a:cxn ang="0">
                <a:pos x="38" y="20"/>
              </a:cxn>
              <a:cxn ang="0">
                <a:pos x="37" y="21"/>
              </a:cxn>
              <a:cxn ang="0">
                <a:pos x="35" y="26"/>
              </a:cxn>
              <a:cxn ang="0">
                <a:pos x="32" y="30"/>
              </a:cxn>
              <a:cxn ang="0">
                <a:pos x="28" y="34"/>
              </a:cxn>
              <a:cxn ang="0">
                <a:pos x="24" y="36"/>
              </a:cxn>
              <a:cxn ang="0">
                <a:pos x="19" y="37"/>
              </a:cxn>
              <a:cxn ang="0">
                <a:pos x="14" y="37"/>
              </a:cxn>
              <a:cxn ang="0">
                <a:pos x="13" y="37"/>
              </a:cxn>
              <a:cxn ang="0">
                <a:pos x="12" y="36"/>
              </a:cxn>
              <a:cxn ang="0">
                <a:pos x="11" y="34"/>
              </a:cxn>
              <a:cxn ang="0">
                <a:pos x="9" y="32"/>
              </a:cxn>
              <a:cxn ang="0">
                <a:pos x="5" y="28"/>
              </a:cxn>
              <a:cxn ang="0">
                <a:pos x="2" y="24"/>
              </a:cxn>
              <a:cxn ang="0">
                <a:pos x="0" y="20"/>
              </a:cxn>
              <a:cxn ang="0">
                <a:pos x="2" y="17"/>
              </a:cxn>
              <a:cxn ang="0">
                <a:pos x="6" y="12"/>
              </a:cxn>
              <a:cxn ang="0">
                <a:pos x="12" y="7"/>
              </a:cxn>
              <a:cxn ang="0">
                <a:pos x="17" y="3"/>
              </a:cxn>
              <a:cxn ang="0">
                <a:pos x="20" y="0"/>
              </a:cxn>
              <a:cxn ang="0">
                <a:pos x="25" y="2"/>
              </a:cxn>
              <a:cxn ang="0">
                <a:pos x="32" y="4"/>
              </a:cxn>
              <a:cxn ang="0">
                <a:pos x="37" y="7"/>
              </a:cxn>
              <a:cxn ang="0">
                <a:pos x="40" y="12"/>
              </a:cxn>
              <a:cxn ang="0">
                <a:pos x="38" y="20"/>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folHlink"/>
          </a:solidFill>
          <a:ln w="9525">
            <a:noFill/>
            <a:round/>
            <a:headEnd/>
            <a:tailEnd/>
          </a:ln>
        </p:spPr>
        <p:txBody>
          <a:bodyPr/>
          <a:lstStyle/>
          <a:p>
            <a:endParaRPr lang="el-GR" dirty="0"/>
          </a:p>
        </p:txBody>
      </p:sp>
      <p:sp>
        <p:nvSpPr>
          <p:cNvPr id="16839" name="Freeform 1479"/>
          <p:cNvSpPr>
            <a:spLocks/>
          </p:cNvSpPr>
          <p:nvPr/>
        </p:nvSpPr>
        <p:spPr bwMode="auto">
          <a:xfrm>
            <a:off x="2052639" y="1557338"/>
            <a:ext cx="215900" cy="323850"/>
          </a:xfrm>
          <a:custGeom>
            <a:avLst/>
            <a:gdLst/>
            <a:ahLst/>
            <a:cxnLst>
              <a:cxn ang="0">
                <a:pos x="93" y="277"/>
              </a:cxn>
              <a:cxn ang="0">
                <a:pos x="88" y="294"/>
              </a:cxn>
              <a:cxn ang="0">
                <a:pos x="80" y="308"/>
              </a:cxn>
              <a:cxn ang="0">
                <a:pos x="92" y="319"/>
              </a:cxn>
              <a:cxn ang="0">
                <a:pos x="123" y="318"/>
              </a:cxn>
              <a:cxn ang="0">
                <a:pos x="144" y="309"/>
              </a:cxn>
              <a:cxn ang="0">
                <a:pos x="164" y="304"/>
              </a:cxn>
              <a:cxn ang="0">
                <a:pos x="182" y="305"/>
              </a:cxn>
              <a:cxn ang="0">
                <a:pos x="197" y="289"/>
              </a:cxn>
              <a:cxn ang="0">
                <a:pos x="180" y="273"/>
              </a:cxn>
              <a:cxn ang="0">
                <a:pos x="172" y="263"/>
              </a:cxn>
              <a:cxn ang="0">
                <a:pos x="182" y="251"/>
              </a:cxn>
              <a:cxn ang="0">
                <a:pos x="179" y="235"/>
              </a:cxn>
              <a:cxn ang="0">
                <a:pos x="188" y="219"/>
              </a:cxn>
              <a:cxn ang="0">
                <a:pos x="190" y="187"/>
              </a:cxn>
              <a:cxn ang="0">
                <a:pos x="165" y="168"/>
              </a:cxn>
              <a:cxn ang="0">
                <a:pos x="188" y="149"/>
              </a:cxn>
              <a:cxn ang="0">
                <a:pos x="192" y="120"/>
              </a:cxn>
              <a:cxn ang="0">
                <a:pos x="196" y="90"/>
              </a:cxn>
              <a:cxn ang="0">
                <a:pos x="201" y="55"/>
              </a:cxn>
              <a:cxn ang="0">
                <a:pos x="183" y="54"/>
              </a:cxn>
              <a:cxn ang="0">
                <a:pos x="197" y="29"/>
              </a:cxn>
              <a:cxn ang="0">
                <a:pos x="194" y="6"/>
              </a:cxn>
              <a:cxn ang="0">
                <a:pos x="189" y="5"/>
              </a:cxn>
              <a:cxn ang="0">
                <a:pos x="173" y="3"/>
              </a:cxn>
              <a:cxn ang="0">
                <a:pos x="163" y="0"/>
              </a:cxn>
              <a:cxn ang="0">
                <a:pos x="159" y="2"/>
              </a:cxn>
              <a:cxn ang="0">
                <a:pos x="145" y="6"/>
              </a:cxn>
              <a:cxn ang="0">
                <a:pos x="129" y="9"/>
              </a:cxn>
              <a:cxn ang="0">
                <a:pos x="121" y="17"/>
              </a:cxn>
              <a:cxn ang="0">
                <a:pos x="108" y="20"/>
              </a:cxn>
              <a:cxn ang="0">
                <a:pos x="87" y="31"/>
              </a:cxn>
              <a:cxn ang="0">
                <a:pos x="81" y="54"/>
              </a:cxn>
              <a:cxn ang="0">
                <a:pos x="74" y="61"/>
              </a:cxn>
              <a:cxn ang="0">
                <a:pos x="59" y="70"/>
              </a:cxn>
              <a:cxn ang="0">
                <a:pos x="46" y="81"/>
              </a:cxn>
              <a:cxn ang="0">
                <a:pos x="37" y="93"/>
              </a:cxn>
              <a:cxn ang="0">
                <a:pos x="44" y="115"/>
              </a:cxn>
              <a:cxn ang="0">
                <a:pos x="47" y="132"/>
              </a:cxn>
              <a:cxn ang="0">
                <a:pos x="43" y="143"/>
              </a:cxn>
              <a:cxn ang="0">
                <a:pos x="31" y="118"/>
              </a:cxn>
              <a:cxn ang="0">
                <a:pos x="21" y="118"/>
              </a:cxn>
              <a:cxn ang="0">
                <a:pos x="9" y="132"/>
              </a:cxn>
              <a:cxn ang="0">
                <a:pos x="0" y="166"/>
              </a:cxn>
              <a:cxn ang="0">
                <a:pos x="2" y="190"/>
              </a:cxn>
              <a:cxn ang="0">
                <a:pos x="19" y="199"/>
              </a:cxn>
              <a:cxn ang="0">
                <a:pos x="30" y="199"/>
              </a:cxn>
              <a:cxn ang="0">
                <a:pos x="28" y="211"/>
              </a:cxn>
              <a:cxn ang="0">
                <a:pos x="24" y="224"/>
              </a:cxn>
              <a:cxn ang="0">
                <a:pos x="36" y="238"/>
              </a:cxn>
              <a:cxn ang="0">
                <a:pos x="63" y="244"/>
              </a:cxn>
              <a:cxn ang="0">
                <a:pos x="77" y="229"/>
              </a:cxn>
              <a:cxn ang="0">
                <a:pos x="96" y="240"/>
              </a:cxn>
              <a:cxn ang="0">
                <a:pos x="113" y="263"/>
              </a:cxn>
              <a:cxn ang="0">
                <a:pos x="103" y="256"/>
              </a:cxn>
              <a:cxn ang="0">
                <a:pos x="82" y="258"/>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folHlink"/>
          </a:solidFill>
          <a:ln w="9525">
            <a:noFill/>
            <a:round/>
            <a:headEnd/>
            <a:tailEnd/>
          </a:ln>
        </p:spPr>
        <p:txBody>
          <a:bodyPr/>
          <a:lstStyle/>
          <a:p>
            <a:endParaRPr lang="el-GR" dirty="0"/>
          </a:p>
        </p:txBody>
      </p:sp>
      <p:sp>
        <p:nvSpPr>
          <p:cNvPr id="16840" name="Freeform 1480"/>
          <p:cNvSpPr>
            <a:spLocks/>
          </p:cNvSpPr>
          <p:nvPr/>
        </p:nvSpPr>
        <p:spPr bwMode="auto">
          <a:xfrm>
            <a:off x="2057401" y="1825625"/>
            <a:ext cx="36513" cy="17463"/>
          </a:xfrm>
          <a:custGeom>
            <a:avLst/>
            <a:gdLst/>
            <a:ahLst/>
            <a:cxnLst>
              <a:cxn ang="0">
                <a:pos x="31" y="0"/>
              </a:cxn>
              <a:cxn ang="0">
                <a:pos x="32" y="1"/>
              </a:cxn>
              <a:cxn ang="0">
                <a:pos x="34" y="3"/>
              </a:cxn>
              <a:cxn ang="0">
                <a:pos x="34" y="6"/>
              </a:cxn>
              <a:cxn ang="0">
                <a:pos x="30" y="10"/>
              </a:cxn>
              <a:cxn ang="0">
                <a:pos x="24" y="14"/>
              </a:cxn>
              <a:cxn ang="0">
                <a:pos x="22" y="16"/>
              </a:cxn>
              <a:cxn ang="0">
                <a:pos x="19" y="18"/>
              </a:cxn>
              <a:cxn ang="0">
                <a:pos x="12" y="18"/>
              </a:cxn>
              <a:cxn ang="0">
                <a:pos x="4" y="16"/>
              </a:cxn>
              <a:cxn ang="0">
                <a:pos x="0" y="13"/>
              </a:cxn>
              <a:cxn ang="0">
                <a:pos x="0" y="9"/>
              </a:cxn>
              <a:cxn ang="0">
                <a:pos x="4" y="7"/>
              </a:cxn>
              <a:cxn ang="0">
                <a:pos x="14" y="4"/>
              </a:cxn>
              <a:cxn ang="0">
                <a:pos x="22" y="2"/>
              </a:cxn>
              <a:cxn ang="0">
                <a:pos x="29" y="1"/>
              </a:cxn>
              <a:cxn ang="0">
                <a:pos x="31" y="0"/>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folHlink"/>
          </a:solidFill>
          <a:ln w="9525">
            <a:noFill/>
            <a:round/>
            <a:headEnd/>
            <a:tailEnd/>
          </a:ln>
        </p:spPr>
        <p:txBody>
          <a:bodyPr/>
          <a:lstStyle/>
          <a:p>
            <a:endParaRPr lang="el-GR" dirty="0"/>
          </a:p>
        </p:txBody>
      </p:sp>
      <p:sp>
        <p:nvSpPr>
          <p:cNvPr id="16841" name="Freeform 1481"/>
          <p:cNvSpPr>
            <a:spLocks/>
          </p:cNvSpPr>
          <p:nvPr/>
        </p:nvSpPr>
        <p:spPr bwMode="auto">
          <a:xfrm>
            <a:off x="2038349" y="1779589"/>
            <a:ext cx="33339" cy="47625"/>
          </a:xfrm>
          <a:custGeom>
            <a:avLst/>
            <a:gdLst/>
            <a:ahLst/>
            <a:cxnLst>
              <a:cxn ang="0">
                <a:pos x="22" y="14"/>
              </a:cxn>
              <a:cxn ang="0">
                <a:pos x="20" y="10"/>
              </a:cxn>
              <a:cxn ang="0">
                <a:pos x="14" y="5"/>
              </a:cxn>
              <a:cxn ang="0">
                <a:pos x="7" y="0"/>
              </a:cxn>
              <a:cxn ang="0">
                <a:pos x="3" y="0"/>
              </a:cxn>
              <a:cxn ang="0">
                <a:pos x="1" y="5"/>
              </a:cxn>
              <a:cxn ang="0">
                <a:pos x="0" y="10"/>
              </a:cxn>
              <a:cxn ang="0">
                <a:pos x="1" y="15"/>
              </a:cxn>
              <a:cxn ang="0">
                <a:pos x="1" y="20"/>
              </a:cxn>
              <a:cxn ang="0">
                <a:pos x="3" y="27"/>
              </a:cxn>
              <a:cxn ang="0">
                <a:pos x="4" y="36"/>
              </a:cxn>
              <a:cxn ang="0">
                <a:pos x="7" y="43"/>
              </a:cxn>
              <a:cxn ang="0">
                <a:pos x="11" y="46"/>
              </a:cxn>
              <a:cxn ang="0">
                <a:pos x="16" y="46"/>
              </a:cxn>
              <a:cxn ang="0">
                <a:pos x="21" y="44"/>
              </a:cxn>
              <a:cxn ang="0">
                <a:pos x="26" y="42"/>
              </a:cxn>
              <a:cxn ang="0">
                <a:pos x="29" y="38"/>
              </a:cxn>
              <a:cxn ang="0">
                <a:pos x="31" y="33"/>
              </a:cxn>
              <a:cxn ang="0">
                <a:pos x="34" y="30"/>
              </a:cxn>
              <a:cxn ang="0">
                <a:pos x="34" y="27"/>
              </a:cxn>
              <a:cxn ang="0">
                <a:pos x="30" y="22"/>
              </a:cxn>
              <a:cxn ang="0">
                <a:pos x="26" y="17"/>
              </a:cxn>
              <a:cxn ang="0">
                <a:pos x="23" y="15"/>
              </a:cxn>
              <a:cxn ang="0">
                <a:pos x="22" y="14"/>
              </a:cxn>
              <a:cxn ang="0">
                <a:pos x="22" y="14"/>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lnTo>
                  <a:pt x="22" y="14"/>
                </a:lnTo>
                <a:close/>
              </a:path>
            </a:pathLst>
          </a:custGeom>
          <a:solidFill>
            <a:schemeClr val="folHlink"/>
          </a:solidFill>
          <a:ln w="9525">
            <a:noFill/>
            <a:round/>
            <a:headEnd/>
            <a:tailEnd/>
          </a:ln>
        </p:spPr>
        <p:txBody>
          <a:bodyPr/>
          <a:lstStyle/>
          <a:p>
            <a:endParaRPr lang="el-GR" dirty="0"/>
          </a:p>
        </p:txBody>
      </p:sp>
      <p:sp>
        <p:nvSpPr>
          <p:cNvPr id="16842" name="Freeform 1482"/>
          <p:cNvSpPr>
            <a:spLocks/>
          </p:cNvSpPr>
          <p:nvPr/>
        </p:nvSpPr>
        <p:spPr bwMode="auto">
          <a:xfrm>
            <a:off x="1971676" y="1757363"/>
            <a:ext cx="60325" cy="68262"/>
          </a:xfrm>
          <a:custGeom>
            <a:avLst/>
            <a:gdLst/>
            <a:ahLst/>
            <a:cxnLst>
              <a:cxn ang="0">
                <a:pos x="53" y="34"/>
              </a:cxn>
              <a:cxn ang="0">
                <a:pos x="54" y="37"/>
              </a:cxn>
              <a:cxn ang="0">
                <a:pos x="57" y="44"/>
              </a:cxn>
              <a:cxn ang="0">
                <a:pos x="58" y="53"/>
              </a:cxn>
              <a:cxn ang="0">
                <a:pos x="57" y="60"/>
              </a:cxn>
              <a:cxn ang="0">
                <a:pos x="54" y="64"/>
              </a:cxn>
              <a:cxn ang="0">
                <a:pos x="52" y="66"/>
              </a:cxn>
              <a:cxn ang="0">
                <a:pos x="48" y="67"/>
              </a:cxn>
              <a:cxn ang="0">
                <a:pos x="44" y="65"/>
              </a:cxn>
              <a:cxn ang="0">
                <a:pos x="39" y="62"/>
              </a:cxn>
              <a:cxn ang="0">
                <a:pos x="35" y="60"/>
              </a:cxn>
              <a:cxn ang="0">
                <a:pos x="32" y="58"/>
              </a:cxn>
              <a:cxn ang="0">
                <a:pos x="29" y="53"/>
              </a:cxn>
              <a:cxn ang="0">
                <a:pos x="24" y="50"/>
              </a:cxn>
              <a:cxn ang="0">
                <a:pos x="17" y="49"/>
              </a:cxn>
              <a:cxn ang="0">
                <a:pos x="12" y="47"/>
              </a:cxn>
              <a:cxn ang="0">
                <a:pos x="8" y="42"/>
              </a:cxn>
              <a:cxn ang="0">
                <a:pos x="9" y="37"/>
              </a:cxn>
              <a:cxn ang="0">
                <a:pos x="13" y="37"/>
              </a:cxn>
              <a:cxn ang="0">
                <a:pos x="15" y="36"/>
              </a:cxn>
              <a:cxn ang="0">
                <a:pos x="13" y="30"/>
              </a:cxn>
              <a:cxn ang="0">
                <a:pos x="7" y="20"/>
              </a:cxn>
              <a:cxn ang="0">
                <a:pos x="2" y="11"/>
              </a:cxn>
              <a:cxn ang="0">
                <a:pos x="0" y="4"/>
              </a:cxn>
              <a:cxn ang="0">
                <a:pos x="4" y="0"/>
              </a:cxn>
              <a:cxn ang="0">
                <a:pos x="9" y="0"/>
              </a:cxn>
              <a:cxn ang="0">
                <a:pos x="14" y="0"/>
              </a:cxn>
              <a:cxn ang="0">
                <a:pos x="19" y="2"/>
              </a:cxn>
              <a:cxn ang="0">
                <a:pos x="23" y="8"/>
              </a:cxn>
              <a:cxn ang="0">
                <a:pos x="28" y="13"/>
              </a:cxn>
              <a:cxn ang="0">
                <a:pos x="34" y="15"/>
              </a:cxn>
              <a:cxn ang="0">
                <a:pos x="38" y="16"/>
              </a:cxn>
              <a:cxn ang="0">
                <a:pos x="40" y="19"/>
              </a:cxn>
              <a:cxn ang="0">
                <a:pos x="43" y="24"/>
              </a:cxn>
              <a:cxn ang="0">
                <a:pos x="47" y="29"/>
              </a:cxn>
              <a:cxn ang="0">
                <a:pos x="51" y="32"/>
              </a:cxn>
              <a:cxn ang="0">
                <a:pos x="53" y="34"/>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folHlink"/>
          </a:solidFill>
          <a:ln w="9525">
            <a:noFill/>
            <a:round/>
            <a:headEnd/>
            <a:tailEnd/>
          </a:ln>
        </p:spPr>
        <p:txBody>
          <a:bodyPr/>
          <a:lstStyle/>
          <a:p>
            <a:endParaRPr lang="el-GR" dirty="0"/>
          </a:p>
        </p:txBody>
      </p:sp>
      <p:sp>
        <p:nvSpPr>
          <p:cNvPr id="16843" name="Freeform 1483"/>
          <p:cNvSpPr>
            <a:spLocks/>
          </p:cNvSpPr>
          <p:nvPr/>
        </p:nvSpPr>
        <p:spPr bwMode="auto">
          <a:xfrm>
            <a:off x="1728789" y="2005014"/>
            <a:ext cx="269875" cy="234950"/>
          </a:xfrm>
          <a:custGeom>
            <a:avLst/>
            <a:gdLst/>
            <a:ahLst/>
            <a:cxnLst>
              <a:cxn ang="0">
                <a:pos x="249" y="175"/>
              </a:cxn>
              <a:cxn ang="0">
                <a:pos x="236" y="187"/>
              </a:cxn>
              <a:cxn ang="0">
                <a:pos x="226" y="189"/>
              </a:cxn>
              <a:cxn ang="0">
                <a:pos x="231" y="220"/>
              </a:cxn>
              <a:cxn ang="0">
                <a:pos x="205" y="231"/>
              </a:cxn>
              <a:cxn ang="0">
                <a:pos x="178" y="210"/>
              </a:cxn>
              <a:cxn ang="0">
                <a:pos x="163" y="196"/>
              </a:cxn>
              <a:cxn ang="0">
                <a:pos x="154" y="196"/>
              </a:cxn>
              <a:cxn ang="0">
                <a:pos x="123" y="213"/>
              </a:cxn>
              <a:cxn ang="0">
                <a:pos x="89" y="221"/>
              </a:cxn>
              <a:cxn ang="0">
                <a:pos x="73" y="221"/>
              </a:cxn>
              <a:cxn ang="0">
                <a:pos x="52" y="215"/>
              </a:cxn>
              <a:cxn ang="0">
                <a:pos x="44" y="204"/>
              </a:cxn>
              <a:cxn ang="0">
                <a:pos x="25" y="173"/>
              </a:cxn>
              <a:cxn ang="0">
                <a:pos x="1" y="157"/>
              </a:cxn>
              <a:cxn ang="0">
                <a:pos x="1" y="130"/>
              </a:cxn>
              <a:cxn ang="0">
                <a:pos x="27" y="129"/>
              </a:cxn>
              <a:cxn ang="0">
                <a:pos x="57" y="142"/>
              </a:cxn>
              <a:cxn ang="0">
                <a:pos x="82" y="151"/>
              </a:cxn>
              <a:cxn ang="0">
                <a:pos x="81" y="126"/>
              </a:cxn>
              <a:cxn ang="0">
                <a:pos x="44" y="117"/>
              </a:cxn>
              <a:cxn ang="0">
                <a:pos x="12" y="114"/>
              </a:cxn>
              <a:cxn ang="0">
                <a:pos x="2" y="90"/>
              </a:cxn>
              <a:cxn ang="0">
                <a:pos x="28" y="84"/>
              </a:cxn>
              <a:cxn ang="0">
                <a:pos x="19" y="68"/>
              </a:cxn>
              <a:cxn ang="0">
                <a:pos x="3" y="44"/>
              </a:cxn>
              <a:cxn ang="0">
                <a:pos x="21" y="33"/>
              </a:cxn>
              <a:cxn ang="0">
                <a:pos x="28" y="15"/>
              </a:cxn>
              <a:cxn ang="0">
                <a:pos x="51" y="7"/>
              </a:cxn>
              <a:cxn ang="0">
                <a:pos x="88" y="3"/>
              </a:cxn>
              <a:cxn ang="0">
                <a:pos x="82" y="27"/>
              </a:cxn>
              <a:cxn ang="0">
                <a:pos x="102" y="27"/>
              </a:cxn>
              <a:cxn ang="0">
                <a:pos x="124" y="47"/>
              </a:cxn>
              <a:cxn ang="0">
                <a:pos x="125" y="27"/>
              </a:cxn>
              <a:cxn ang="0">
                <a:pos x="145" y="47"/>
              </a:cxn>
              <a:cxn ang="0">
                <a:pos x="152" y="83"/>
              </a:cxn>
              <a:cxn ang="0">
                <a:pos x="162" y="51"/>
              </a:cxn>
              <a:cxn ang="0">
                <a:pos x="157" y="27"/>
              </a:cxn>
              <a:cxn ang="0">
                <a:pos x="173" y="23"/>
              </a:cxn>
              <a:cxn ang="0">
                <a:pos x="181" y="19"/>
              </a:cxn>
              <a:cxn ang="0">
                <a:pos x="172" y="7"/>
              </a:cxn>
              <a:cxn ang="0">
                <a:pos x="198" y="5"/>
              </a:cxn>
              <a:cxn ang="0">
                <a:pos x="213" y="15"/>
              </a:cxn>
              <a:cxn ang="0">
                <a:pos x="199" y="39"/>
              </a:cxn>
              <a:cxn ang="0">
                <a:pos x="195" y="60"/>
              </a:cxn>
              <a:cxn ang="0">
                <a:pos x="201" y="98"/>
              </a:cxn>
              <a:cxn ang="0">
                <a:pos x="198" y="115"/>
              </a:cxn>
              <a:cxn ang="0">
                <a:pos x="209" y="141"/>
              </a:cxn>
              <a:cxn ang="0">
                <a:pos x="237" y="160"/>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folHlink"/>
          </a:solidFill>
          <a:ln w="9525">
            <a:noFill/>
            <a:round/>
            <a:headEnd/>
            <a:tailEnd/>
          </a:ln>
        </p:spPr>
        <p:txBody>
          <a:bodyPr/>
          <a:lstStyle/>
          <a:p>
            <a:endParaRPr lang="el-GR" dirty="0"/>
          </a:p>
        </p:txBody>
      </p:sp>
      <p:sp>
        <p:nvSpPr>
          <p:cNvPr id="16844" name="Freeform 1484"/>
          <p:cNvSpPr>
            <a:spLocks/>
          </p:cNvSpPr>
          <p:nvPr/>
        </p:nvSpPr>
        <p:spPr bwMode="auto">
          <a:xfrm>
            <a:off x="2635252" y="5103813"/>
            <a:ext cx="403225" cy="1014412"/>
          </a:xfrm>
          <a:custGeom>
            <a:avLst/>
            <a:gdLst/>
            <a:ahLst/>
            <a:cxnLst>
              <a:cxn ang="0">
                <a:pos x="54" y="7"/>
              </a:cxn>
              <a:cxn ang="0">
                <a:pos x="68" y="0"/>
              </a:cxn>
              <a:cxn ang="0">
                <a:pos x="77" y="16"/>
              </a:cxn>
              <a:cxn ang="0">
                <a:pos x="107" y="31"/>
              </a:cxn>
              <a:cxn ang="0">
                <a:pos x="110" y="48"/>
              </a:cxn>
              <a:cxn ang="0">
                <a:pos x="116" y="57"/>
              </a:cxn>
              <a:cxn ang="0">
                <a:pos x="146" y="43"/>
              </a:cxn>
              <a:cxn ang="0">
                <a:pos x="140" y="64"/>
              </a:cxn>
              <a:cxn ang="0">
                <a:pos x="114" y="85"/>
              </a:cxn>
              <a:cxn ang="0">
                <a:pos x="107" y="99"/>
              </a:cxn>
              <a:cxn ang="0">
                <a:pos x="110" y="121"/>
              </a:cxn>
              <a:cxn ang="0">
                <a:pos x="117" y="129"/>
              </a:cxn>
              <a:cxn ang="0">
                <a:pos x="105" y="129"/>
              </a:cxn>
              <a:cxn ang="0">
                <a:pos x="125" y="141"/>
              </a:cxn>
              <a:cxn ang="0">
                <a:pos x="122" y="162"/>
              </a:cxn>
              <a:cxn ang="0">
                <a:pos x="111" y="169"/>
              </a:cxn>
              <a:cxn ang="0">
                <a:pos x="84" y="178"/>
              </a:cxn>
              <a:cxn ang="0">
                <a:pos x="69" y="202"/>
              </a:cxn>
              <a:cxn ang="0">
                <a:pos x="56" y="207"/>
              </a:cxn>
              <a:cxn ang="0">
                <a:pos x="62" y="216"/>
              </a:cxn>
              <a:cxn ang="0">
                <a:pos x="53" y="238"/>
              </a:cxn>
              <a:cxn ang="0">
                <a:pos x="33" y="261"/>
              </a:cxn>
              <a:cxn ang="0">
                <a:pos x="35" y="274"/>
              </a:cxn>
              <a:cxn ang="0">
                <a:pos x="42" y="282"/>
              </a:cxn>
              <a:cxn ang="0">
                <a:pos x="38" y="300"/>
              </a:cxn>
              <a:cxn ang="0">
                <a:pos x="26" y="318"/>
              </a:cxn>
              <a:cxn ang="0">
                <a:pos x="14" y="336"/>
              </a:cxn>
              <a:cxn ang="0">
                <a:pos x="29" y="367"/>
              </a:cxn>
              <a:cxn ang="0">
                <a:pos x="7" y="345"/>
              </a:cxn>
              <a:cxn ang="0">
                <a:pos x="1" y="338"/>
              </a:cxn>
              <a:cxn ang="0">
                <a:pos x="0" y="306"/>
              </a:cxn>
              <a:cxn ang="0">
                <a:pos x="24" y="154"/>
              </a:cxn>
              <a:cxn ang="0">
                <a:pos x="12" y="224"/>
              </a:cxn>
              <a:cxn ang="0">
                <a:pos x="35" y="87"/>
              </a:cxn>
              <a:cxn ang="0">
                <a:pos x="47" y="52"/>
              </a:cxn>
              <a:cxn ang="0">
                <a:pos x="57" y="33"/>
              </a:cxn>
              <a:cxn ang="0">
                <a:pos x="54" y="7"/>
              </a:cxn>
            </a:cxnLst>
            <a:rect l="0" t="0" r="r" b="b"/>
            <a:pathLst>
              <a:path w="146" h="367">
                <a:moveTo>
                  <a:pt x="54" y="7"/>
                </a:moveTo>
                <a:lnTo>
                  <a:pt x="68" y="0"/>
                </a:lnTo>
                <a:lnTo>
                  <a:pt x="77" y="16"/>
                </a:lnTo>
                <a:lnTo>
                  <a:pt x="107" y="31"/>
                </a:lnTo>
                <a:lnTo>
                  <a:pt x="110" y="48"/>
                </a:lnTo>
                <a:lnTo>
                  <a:pt x="116" y="57"/>
                </a:lnTo>
                <a:lnTo>
                  <a:pt x="146" y="43"/>
                </a:lnTo>
                <a:lnTo>
                  <a:pt x="140" y="64"/>
                </a:lnTo>
                <a:lnTo>
                  <a:pt x="114" y="85"/>
                </a:lnTo>
                <a:lnTo>
                  <a:pt x="107" y="99"/>
                </a:lnTo>
                <a:lnTo>
                  <a:pt x="110" y="121"/>
                </a:lnTo>
                <a:lnTo>
                  <a:pt x="117" y="129"/>
                </a:lnTo>
                <a:lnTo>
                  <a:pt x="105" y="129"/>
                </a:lnTo>
                <a:lnTo>
                  <a:pt x="125" y="141"/>
                </a:lnTo>
                <a:lnTo>
                  <a:pt x="122" y="162"/>
                </a:lnTo>
                <a:lnTo>
                  <a:pt x="111" y="169"/>
                </a:lnTo>
                <a:lnTo>
                  <a:pt x="84" y="178"/>
                </a:lnTo>
                <a:lnTo>
                  <a:pt x="69" y="202"/>
                </a:lnTo>
                <a:lnTo>
                  <a:pt x="56" y="207"/>
                </a:lnTo>
                <a:lnTo>
                  <a:pt x="62" y="216"/>
                </a:lnTo>
                <a:lnTo>
                  <a:pt x="53" y="238"/>
                </a:lnTo>
                <a:lnTo>
                  <a:pt x="33" y="261"/>
                </a:lnTo>
                <a:lnTo>
                  <a:pt x="35" y="274"/>
                </a:lnTo>
                <a:lnTo>
                  <a:pt x="42" y="282"/>
                </a:lnTo>
                <a:lnTo>
                  <a:pt x="38" y="300"/>
                </a:lnTo>
                <a:lnTo>
                  <a:pt x="26" y="318"/>
                </a:lnTo>
                <a:lnTo>
                  <a:pt x="14" y="336"/>
                </a:lnTo>
                <a:lnTo>
                  <a:pt x="29" y="367"/>
                </a:lnTo>
                <a:lnTo>
                  <a:pt x="7" y="345"/>
                </a:lnTo>
                <a:lnTo>
                  <a:pt x="1" y="338"/>
                </a:lnTo>
                <a:lnTo>
                  <a:pt x="0" y="306"/>
                </a:lnTo>
                <a:lnTo>
                  <a:pt x="24" y="154"/>
                </a:lnTo>
                <a:lnTo>
                  <a:pt x="12" y="224"/>
                </a:lnTo>
                <a:lnTo>
                  <a:pt x="35" y="87"/>
                </a:lnTo>
                <a:lnTo>
                  <a:pt x="47" y="52"/>
                </a:lnTo>
                <a:lnTo>
                  <a:pt x="57" y="33"/>
                </a:lnTo>
                <a:lnTo>
                  <a:pt x="54" y="7"/>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5" name="Freeform 1485"/>
          <p:cNvSpPr>
            <a:spLocks/>
          </p:cNvSpPr>
          <p:nvPr/>
        </p:nvSpPr>
        <p:spPr bwMode="auto">
          <a:xfrm>
            <a:off x="2757488" y="4140200"/>
            <a:ext cx="36512" cy="19050"/>
          </a:xfrm>
          <a:custGeom>
            <a:avLst/>
            <a:gdLst/>
            <a:ahLst/>
            <a:cxnLst>
              <a:cxn ang="0">
                <a:pos x="2" y="0"/>
              </a:cxn>
              <a:cxn ang="0">
                <a:pos x="23" y="1"/>
              </a:cxn>
              <a:cxn ang="0">
                <a:pos x="21" y="18"/>
              </a:cxn>
              <a:cxn ang="0">
                <a:pos x="0" y="13"/>
              </a:cxn>
              <a:cxn ang="0">
                <a:pos x="2" y="0"/>
              </a:cxn>
            </a:cxnLst>
            <a:rect l="0" t="0" r="r" b="b"/>
            <a:pathLst>
              <a:path w="23" h="18">
                <a:moveTo>
                  <a:pt x="2" y="0"/>
                </a:moveTo>
                <a:lnTo>
                  <a:pt x="23" y="1"/>
                </a:lnTo>
                <a:lnTo>
                  <a:pt x="21" y="18"/>
                </a:lnTo>
                <a:lnTo>
                  <a:pt x="0" y="13"/>
                </a:lnTo>
                <a:lnTo>
                  <a:pt x="2" y="0"/>
                </a:lnTo>
                <a:close/>
              </a:path>
            </a:pathLst>
          </a:custGeom>
          <a:solidFill>
            <a:schemeClr val="tx1"/>
          </a:solidFill>
          <a:ln w="6350" cap="flat" cmpd="sng">
            <a:solidFill>
              <a:srgbClr val="FFFFFF"/>
            </a:solidFill>
            <a:prstDash val="solid"/>
            <a:round/>
            <a:headEnd type="none" w="med" len="med"/>
            <a:tailEnd type="none" w="med" len="med"/>
          </a:ln>
          <a:effectLst/>
        </p:spPr>
        <p:txBody>
          <a:bodyPr/>
          <a:lstStyle/>
          <a:p>
            <a:endParaRPr lang="el-GR" dirty="0"/>
          </a:p>
        </p:txBody>
      </p:sp>
      <p:sp>
        <p:nvSpPr>
          <p:cNvPr id="16846" name="Freeform 1486"/>
          <p:cNvSpPr>
            <a:spLocks/>
          </p:cNvSpPr>
          <p:nvPr/>
        </p:nvSpPr>
        <p:spPr bwMode="auto">
          <a:xfrm>
            <a:off x="6907214" y="4027488"/>
            <a:ext cx="201612" cy="361950"/>
          </a:xfrm>
          <a:custGeom>
            <a:avLst/>
            <a:gdLst/>
            <a:ahLst/>
            <a:cxnLst>
              <a:cxn ang="0">
                <a:pos x="7" y="9"/>
              </a:cxn>
              <a:cxn ang="0">
                <a:pos x="0" y="23"/>
              </a:cxn>
              <a:cxn ang="0">
                <a:pos x="15" y="47"/>
              </a:cxn>
              <a:cxn ang="0">
                <a:pos x="15" y="60"/>
              </a:cxn>
              <a:cxn ang="0">
                <a:pos x="22" y="78"/>
              </a:cxn>
              <a:cxn ang="0">
                <a:pos x="19" y="93"/>
              </a:cxn>
              <a:cxn ang="0">
                <a:pos x="23" y="110"/>
              </a:cxn>
              <a:cxn ang="0">
                <a:pos x="26" y="118"/>
              </a:cxn>
              <a:cxn ang="0">
                <a:pos x="19" y="126"/>
              </a:cxn>
              <a:cxn ang="0">
                <a:pos x="13" y="159"/>
              </a:cxn>
              <a:cxn ang="0">
                <a:pos x="33" y="182"/>
              </a:cxn>
              <a:cxn ang="0">
                <a:pos x="34" y="178"/>
              </a:cxn>
              <a:cxn ang="0">
                <a:pos x="46" y="185"/>
              </a:cxn>
              <a:cxn ang="0">
                <a:pos x="46" y="190"/>
              </a:cxn>
              <a:cxn ang="0">
                <a:pos x="56" y="188"/>
              </a:cxn>
              <a:cxn ang="0">
                <a:pos x="59" y="184"/>
              </a:cxn>
              <a:cxn ang="0">
                <a:pos x="43" y="174"/>
              </a:cxn>
              <a:cxn ang="0">
                <a:pos x="27" y="149"/>
              </a:cxn>
              <a:cxn ang="0">
                <a:pos x="19" y="138"/>
              </a:cxn>
              <a:cxn ang="0">
                <a:pos x="32" y="113"/>
              </a:cxn>
              <a:cxn ang="0">
                <a:pos x="57" y="108"/>
              </a:cxn>
              <a:cxn ang="0">
                <a:pos x="70" y="119"/>
              </a:cxn>
              <a:cxn ang="0">
                <a:pos x="63" y="97"/>
              </a:cxn>
              <a:cxn ang="0">
                <a:pos x="72" y="87"/>
              </a:cxn>
              <a:cxn ang="0">
                <a:pos x="101" y="87"/>
              </a:cxn>
              <a:cxn ang="0">
                <a:pos x="107" y="73"/>
              </a:cxn>
              <a:cxn ang="0">
                <a:pos x="95" y="50"/>
              </a:cxn>
              <a:cxn ang="0">
                <a:pos x="85" y="37"/>
              </a:cxn>
              <a:cxn ang="0">
                <a:pos x="48" y="27"/>
              </a:cxn>
              <a:cxn ang="0">
                <a:pos x="36" y="0"/>
              </a:cxn>
              <a:cxn ang="0">
                <a:pos x="7" y="9"/>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7" name="Freeform 1487"/>
          <p:cNvSpPr>
            <a:spLocks/>
          </p:cNvSpPr>
          <p:nvPr/>
        </p:nvSpPr>
        <p:spPr bwMode="auto">
          <a:xfrm>
            <a:off x="6773863" y="3822700"/>
            <a:ext cx="227012" cy="444500"/>
          </a:xfrm>
          <a:custGeom>
            <a:avLst/>
            <a:gdLst/>
            <a:ahLst/>
            <a:cxnLst>
              <a:cxn ang="0">
                <a:pos x="72" y="0"/>
              </a:cxn>
              <a:cxn ang="0">
                <a:pos x="55" y="17"/>
              </a:cxn>
              <a:cxn ang="0">
                <a:pos x="40" y="26"/>
              </a:cxn>
              <a:cxn ang="0">
                <a:pos x="15" y="60"/>
              </a:cxn>
              <a:cxn ang="0">
                <a:pos x="7" y="85"/>
              </a:cxn>
              <a:cxn ang="0">
                <a:pos x="0" y="98"/>
              </a:cxn>
              <a:cxn ang="0">
                <a:pos x="23" y="123"/>
              </a:cxn>
              <a:cxn ang="0">
                <a:pos x="31" y="142"/>
              </a:cxn>
              <a:cxn ang="0">
                <a:pos x="26" y="161"/>
              </a:cxn>
              <a:cxn ang="0">
                <a:pos x="44" y="165"/>
              </a:cxn>
              <a:cxn ang="0">
                <a:pos x="58" y="157"/>
              </a:cxn>
              <a:cxn ang="0">
                <a:pos x="65" y="148"/>
              </a:cxn>
              <a:cxn ang="0">
                <a:pos x="80" y="188"/>
              </a:cxn>
              <a:cxn ang="0">
                <a:pos x="86" y="211"/>
              </a:cxn>
              <a:cxn ang="0">
                <a:pos x="85" y="233"/>
              </a:cxn>
              <a:cxn ang="0">
                <a:pos x="99" y="212"/>
              </a:cxn>
              <a:cxn ang="0">
                <a:pos x="92" y="188"/>
              </a:cxn>
              <a:cxn ang="0">
                <a:pos x="80" y="173"/>
              </a:cxn>
              <a:cxn ang="0">
                <a:pos x="86" y="161"/>
              </a:cxn>
              <a:cxn ang="0">
                <a:pos x="85" y="151"/>
              </a:cxn>
              <a:cxn ang="0">
                <a:pos x="69" y="130"/>
              </a:cxn>
              <a:cxn ang="0">
                <a:pos x="77" y="114"/>
              </a:cxn>
              <a:cxn ang="0">
                <a:pos x="106" y="106"/>
              </a:cxn>
              <a:cxn ang="0">
                <a:pos x="120" y="91"/>
              </a:cxn>
              <a:cxn ang="0">
                <a:pos x="111" y="91"/>
              </a:cxn>
              <a:cxn ang="0">
                <a:pos x="104" y="87"/>
              </a:cxn>
              <a:cxn ang="0">
                <a:pos x="93" y="84"/>
              </a:cxn>
              <a:cxn ang="0">
                <a:pos x="98" y="73"/>
              </a:cxn>
              <a:cxn ang="0">
                <a:pos x="88" y="60"/>
              </a:cxn>
              <a:cxn ang="0">
                <a:pos x="77" y="42"/>
              </a:cxn>
              <a:cxn ang="0">
                <a:pos x="86" y="34"/>
              </a:cxn>
              <a:cxn ang="0">
                <a:pos x="86" y="13"/>
              </a:cxn>
              <a:cxn ang="0">
                <a:pos x="72" y="0"/>
              </a:cxn>
            </a:cxnLst>
            <a:rect l="0" t="0" r="r" b="b"/>
            <a:pathLst>
              <a:path w="120" h="233">
                <a:moveTo>
                  <a:pt x="72" y="0"/>
                </a:moveTo>
                <a:lnTo>
                  <a:pt x="55" y="17"/>
                </a:lnTo>
                <a:lnTo>
                  <a:pt x="40" y="26"/>
                </a:lnTo>
                <a:lnTo>
                  <a:pt x="15" y="60"/>
                </a:lnTo>
                <a:lnTo>
                  <a:pt x="7" y="85"/>
                </a:lnTo>
                <a:lnTo>
                  <a:pt x="0" y="98"/>
                </a:lnTo>
                <a:lnTo>
                  <a:pt x="23" y="123"/>
                </a:lnTo>
                <a:lnTo>
                  <a:pt x="31" y="142"/>
                </a:lnTo>
                <a:lnTo>
                  <a:pt x="26" y="161"/>
                </a:lnTo>
                <a:lnTo>
                  <a:pt x="44" y="165"/>
                </a:lnTo>
                <a:lnTo>
                  <a:pt x="58" y="157"/>
                </a:lnTo>
                <a:lnTo>
                  <a:pt x="65" y="148"/>
                </a:lnTo>
                <a:lnTo>
                  <a:pt x="80" y="188"/>
                </a:lnTo>
                <a:lnTo>
                  <a:pt x="86" y="211"/>
                </a:lnTo>
                <a:lnTo>
                  <a:pt x="85" y="233"/>
                </a:lnTo>
                <a:lnTo>
                  <a:pt x="99" y="212"/>
                </a:lnTo>
                <a:lnTo>
                  <a:pt x="92" y="188"/>
                </a:lnTo>
                <a:lnTo>
                  <a:pt x="80" y="173"/>
                </a:lnTo>
                <a:lnTo>
                  <a:pt x="86" y="161"/>
                </a:lnTo>
                <a:lnTo>
                  <a:pt x="85" y="151"/>
                </a:lnTo>
                <a:lnTo>
                  <a:pt x="69" y="130"/>
                </a:lnTo>
                <a:lnTo>
                  <a:pt x="77" y="114"/>
                </a:lnTo>
                <a:lnTo>
                  <a:pt x="106" y="106"/>
                </a:lnTo>
                <a:lnTo>
                  <a:pt x="120" y="91"/>
                </a:lnTo>
                <a:lnTo>
                  <a:pt x="111" y="91"/>
                </a:lnTo>
                <a:lnTo>
                  <a:pt x="104" y="87"/>
                </a:lnTo>
                <a:lnTo>
                  <a:pt x="93" y="84"/>
                </a:lnTo>
                <a:lnTo>
                  <a:pt x="98" y="73"/>
                </a:lnTo>
                <a:lnTo>
                  <a:pt x="88" y="60"/>
                </a:lnTo>
                <a:lnTo>
                  <a:pt x="77" y="42"/>
                </a:lnTo>
                <a:lnTo>
                  <a:pt x="86" y="34"/>
                </a:lnTo>
                <a:lnTo>
                  <a:pt x="86" y="13"/>
                </a:lnTo>
                <a:lnTo>
                  <a:pt x="72" y="0"/>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8" name="Freeform 1488"/>
          <p:cNvSpPr>
            <a:spLocks/>
          </p:cNvSpPr>
          <p:nvPr/>
        </p:nvSpPr>
        <p:spPr bwMode="auto">
          <a:xfrm>
            <a:off x="7000875" y="4379913"/>
            <a:ext cx="115888" cy="133350"/>
          </a:xfrm>
          <a:custGeom>
            <a:avLst/>
            <a:gdLst/>
            <a:ahLst/>
            <a:cxnLst>
              <a:cxn ang="0">
                <a:pos x="0" y="41"/>
              </a:cxn>
              <a:cxn ang="0">
                <a:pos x="75" y="339"/>
              </a:cxn>
              <a:cxn ang="0">
                <a:pos x="273" y="579"/>
              </a:cxn>
              <a:cxn ang="0">
                <a:pos x="605" y="769"/>
              </a:cxn>
              <a:cxn ang="0">
                <a:pos x="675" y="773"/>
              </a:cxn>
              <a:cxn ang="0">
                <a:pos x="563" y="583"/>
              </a:cxn>
              <a:cxn ang="0">
                <a:pos x="493" y="521"/>
              </a:cxn>
              <a:cxn ang="0">
                <a:pos x="493" y="269"/>
              </a:cxn>
              <a:cxn ang="0">
                <a:pos x="323" y="78"/>
              </a:cxn>
              <a:cxn ang="0">
                <a:pos x="286" y="58"/>
              </a:cxn>
              <a:cxn ang="0">
                <a:pos x="253" y="111"/>
              </a:cxn>
              <a:cxn ang="0">
                <a:pos x="141" y="128"/>
              </a:cxn>
              <a:cxn ang="0">
                <a:pos x="145" y="70"/>
              </a:cxn>
              <a:cxn ang="0">
                <a:pos x="17" y="0"/>
              </a:cxn>
              <a:cxn ang="0">
                <a:pos x="0" y="41"/>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49" name="Line 1489"/>
          <p:cNvSpPr>
            <a:spLocks noChangeShapeType="1"/>
          </p:cNvSpPr>
          <p:nvPr/>
        </p:nvSpPr>
        <p:spPr bwMode="auto">
          <a:xfrm>
            <a:off x="7421563" y="4102100"/>
            <a:ext cx="0" cy="0"/>
          </a:xfrm>
          <a:prstGeom prst="line">
            <a:avLst/>
          </a:prstGeom>
          <a:noFill/>
          <a:ln w="0">
            <a:solidFill>
              <a:srgbClr val="000000"/>
            </a:solidFill>
            <a:round/>
            <a:headEnd/>
            <a:tailEnd/>
          </a:ln>
        </p:spPr>
        <p:txBody>
          <a:bodyPr/>
          <a:lstStyle/>
          <a:p>
            <a:endParaRPr lang="el-GR" dirty="0"/>
          </a:p>
        </p:txBody>
      </p:sp>
      <p:sp>
        <p:nvSpPr>
          <p:cNvPr id="16850" name="Freeform 1490"/>
          <p:cNvSpPr>
            <a:spLocks/>
          </p:cNvSpPr>
          <p:nvPr/>
        </p:nvSpPr>
        <p:spPr bwMode="auto">
          <a:xfrm>
            <a:off x="3800476" y="2366964"/>
            <a:ext cx="131763" cy="50800"/>
          </a:xfrm>
          <a:custGeom>
            <a:avLst/>
            <a:gdLst/>
            <a:ahLst/>
            <a:cxnLst>
              <a:cxn ang="0">
                <a:pos x="14" y="0"/>
              </a:cxn>
              <a:cxn ang="0">
                <a:pos x="26" y="14"/>
              </a:cxn>
              <a:cxn ang="0">
                <a:pos x="54" y="4"/>
              </a:cxn>
              <a:cxn ang="0">
                <a:pos x="88" y="0"/>
              </a:cxn>
              <a:cxn ang="0">
                <a:pos x="114" y="18"/>
              </a:cxn>
              <a:cxn ang="0">
                <a:pos x="96" y="38"/>
              </a:cxn>
              <a:cxn ang="0">
                <a:pos x="68" y="54"/>
              </a:cxn>
              <a:cxn ang="0">
                <a:pos x="30" y="42"/>
              </a:cxn>
              <a:cxn ang="0">
                <a:pos x="10" y="44"/>
              </a:cxn>
              <a:cxn ang="0">
                <a:pos x="26" y="36"/>
              </a:cxn>
              <a:cxn ang="0">
                <a:pos x="16" y="22"/>
              </a:cxn>
              <a:cxn ang="0">
                <a:pos x="0" y="16"/>
              </a:cxn>
              <a:cxn ang="0">
                <a:pos x="14" y="0"/>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folHlink"/>
          </a:solidFill>
          <a:ln w="76200" cap="flat" cmpd="sng">
            <a:noFill/>
            <a:prstDash val="solid"/>
            <a:round/>
            <a:headEnd/>
            <a:tailEnd/>
          </a:ln>
          <a:effectLst/>
        </p:spPr>
        <p:txBody>
          <a:bodyPr anchor="ctr"/>
          <a:lstStyle/>
          <a:p>
            <a:endParaRPr lang="el-GR" dirty="0"/>
          </a:p>
        </p:txBody>
      </p:sp>
      <p:sp>
        <p:nvSpPr>
          <p:cNvPr id="16851" name="Freeform 1491"/>
          <p:cNvSpPr>
            <a:spLocks/>
          </p:cNvSpPr>
          <p:nvPr/>
        </p:nvSpPr>
        <p:spPr bwMode="auto">
          <a:xfrm>
            <a:off x="7796214" y="4500564"/>
            <a:ext cx="215900" cy="185737"/>
          </a:xfrm>
          <a:custGeom>
            <a:avLst/>
            <a:gdLst/>
            <a:ahLst/>
            <a:cxnLst>
              <a:cxn ang="0">
                <a:pos x="410" y="71"/>
              </a:cxn>
              <a:cxn ang="0">
                <a:pos x="321" y="142"/>
              </a:cxn>
              <a:cxn ang="0">
                <a:pos x="233" y="142"/>
              </a:cxn>
              <a:cxn ang="0">
                <a:pos x="178" y="71"/>
              </a:cxn>
              <a:cxn ang="0">
                <a:pos x="107" y="0"/>
              </a:cxn>
              <a:cxn ang="0">
                <a:pos x="36" y="19"/>
              </a:cxn>
              <a:cxn ang="0">
                <a:pos x="0" y="90"/>
              </a:cxn>
              <a:cxn ang="0">
                <a:pos x="72" y="124"/>
              </a:cxn>
              <a:cxn ang="0">
                <a:pos x="89" y="159"/>
              </a:cxn>
              <a:cxn ang="0">
                <a:pos x="107" y="213"/>
              </a:cxn>
              <a:cxn ang="0">
                <a:pos x="160" y="213"/>
              </a:cxn>
              <a:cxn ang="0">
                <a:pos x="197" y="230"/>
              </a:cxn>
              <a:cxn ang="0">
                <a:pos x="321" y="283"/>
              </a:cxn>
              <a:cxn ang="0">
                <a:pos x="446" y="353"/>
              </a:cxn>
              <a:cxn ang="0">
                <a:pos x="465" y="389"/>
              </a:cxn>
              <a:cxn ang="0">
                <a:pos x="393" y="424"/>
              </a:cxn>
              <a:cxn ang="0">
                <a:pos x="465" y="442"/>
              </a:cxn>
              <a:cxn ang="0">
                <a:pos x="518" y="459"/>
              </a:cxn>
              <a:cxn ang="0">
                <a:pos x="575" y="488"/>
              </a:cxn>
              <a:cxn ang="0">
                <a:pos x="575" y="122"/>
              </a:cxn>
              <a:cxn ang="0">
                <a:pos x="410" y="7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2" name="Freeform 1492"/>
          <p:cNvSpPr>
            <a:spLocks/>
          </p:cNvSpPr>
          <p:nvPr/>
        </p:nvSpPr>
        <p:spPr bwMode="auto">
          <a:xfrm>
            <a:off x="8012114" y="4545013"/>
            <a:ext cx="174625" cy="169862"/>
          </a:xfrm>
          <a:custGeom>
            <a:avLst/>
            <a:gdLst/>
            <a:ahLst/>
            <a:cxnLst>
              <a:cxn ang="0">
                <a:pos x="353" y="302"/>
              </a:cxn>
              <a:cxn ang="0">
                <a:pos x="336" y="249"/>
              </a:cxn>
              <a:cxn ang="0">
                <a:pos x="372" y="214"/>
              </a:cxn>
              <a:cxn ang="0">
                <a:pos x="283" y="161"/>
              </a:cxn>
              <a:cxn ang="0">
                <a:pos x="247" y="108"/>
              </a:cxn>
              <a:cxn ang="0">
                <a:pos x="122" y="37"/>
              </a:cxn>
              <a:cxn ang="0">
                <a:pos x="0" y="0"/>
              </a:cxn>
              <a:cxn ang="0">
                <a:pos x="0" y="366"/>
              </a:cxn>
              <a:cxn ang="0">
                <a:pos x="14" y="373"/>
              </a:cxn>
              <a:cxn ang="0">
                <a:pos x="67" y="373"/>
              </a:cxn>
              <a:cxn ang="0">
                <a:pos x="122" y="320"/>
              </a:cxn>
              <a:cxn ang="0">
                <a:pos x="211" y="284"/>
              </a:cxn>
              <a:cxn ang="0">
                <a:pos x="264" y="320"/>
              </a:cxn>
              <a:cxn ang="0">
                <a:pos x="389" y="408"/>
              </a:cxn>
              <a:cxn ang="0">
                <a:pos x="460" y="443"/>
              </a:cxn>
              <a:cxn ang="0">
                <a:pos x="460" y="337"/>
              </a:cxn>
              <a:cxn ang="0">
                <a:pos x="353" y="302"/>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4DD9E"/>
          </a:solidFill>
          <a:ln w="9525" cap="flat" cmpd="sng">
            <a:solidFill>
              <a:schemeClr val="bg1"/>
            </a:solidFill>
            <a:prstDash val="solid"/>
            <a:round/>
            <a:headEnd type="none" w="med" len="med"/>
            <a:tailEnd type="none" w="med" len="med"/>
          </a:ln>
          <a:effectLst/>
        </p:spPr>
        <p:txBody>
          <a:bodyPr/>
          <a:lstStyle/>
          <a:p>
            <a:endParaRPr lang="el-GR" dirty="0"/>
          </a:p>
        </p:txBody>
      </p:sp>
      <p:grpSp>
        <p:nvGrpSpPr>
          <p:cNvPr id="2" name="Group 1493"/>
          <p:cNvGrpSpPr>
            <a:grpSpLocks/>
          </p:cNvGrpSpPr>
          <p:nvPr/>
        </p:nvGrpSpPr>
        <p:grpSpPr bwMode="auto">
          <a:xfrm>
            <a:off x="4273552" y="2755900"/>
            <a:ext cx="250825" cy="368300"/>
            <a:chOff x="2201" y="1250"/>
            <a:chExt cx="133" cy="193"/>
          </a:xfrm>
        </p:grpSpPr>
        <p:sp>
          <p:nvSpPr>
            <p:cNvPr id="16854" name="Freeform 1494"/>
            <p:cNvSpPr>
              <a:spLocks/>
            </p:cNvSpPr>
            <p:nvPr/>
          </p:nvSpPr>
          <p:spPr bwMode="auto">
            <a:xfrm>
              <a:off x="2234" y="1250"/>
              <a:ext cx="100" cy="193"/>
            </a:xfrm>
            <a:custGeom>
              <a:avLst/>
              <a:gdLst/>
              <a:ahLst/>
              <a:cxnLst>
                <a:cxn ang="0">
                  <a:pos x="6" y="35"/>
                </a:cxn>
                <a:cxn ang="0">
                  <a:pos x="4" y="33"/>
                </a:cxn>
                <a:cxn ang="0">
                  <a:pos x="10" y="29"/>
                </a:cxn>
                <a:cxn ang="0">
                  <a:pos x="9" y="25"/>
                </a:cxn>
                <a:cxn ang="0">
                  <a:pos x="8" y="22"/>
                </a:cxn>
                <a:cxn ang="0">
                  <a:pos x="3" y="22"/>
                </a:cxn>
                <a:cxn ang="0">
                  <a:pos x="4" y="16"/>
                </a:cxn>
                <a:cxn ang="0">
                  <a:pos x="1" y="18"/>
                </a:cxn>
                <a:cxn ang="0">
                  <a:pos x="0" y="13"/>
                </a:cxn>
                <a:cxn ang="0">
                  <a:pos x="0" y="8"/>
                </a:cxn>
                <a:cxn ang="0">
                  <a:pos x="1" y="4"/>
                </a:cxn>
                <a:cxn ang="0">
                  <a:pos x="5" y="0"/>
                </a:cxn>
                <a:cxn ang="0">
                  <a:pos x="8" y="1"/>
                </a:cxn>
                <a:cxn ang="0">
                  <a:pos x="7" y="6"/>
                </a:cxn>
                <a:cxn ang="0">
                  <a:pos x="13" y="6"/>
                </a:cxn>
                <a:cxn ang="0">
                  <a:pos x="11" y="11"/>
                </a:cxn>
                <a:cxn ang="0">
                  <a:pos x="9" y="15"/>
                </a:cxn>
                <a:cxn ang="0">
                  <a:pos x="13" y="17"/>
                </a:cxn>
                <a:cxn ang="0">
                  <a:pos x="17" y="24"/>
                </a:cxn>
                <a:cxn ang="0">
                  <a:pos x="19" y="29"/>
                </a:cxn>
                <a:cxn ang="0">
                  <a:pos x="19" y="32"/>
                </a:cxn>
                <a:cxn ang="0">
                  <a:pos x="23" y="32"/>
                </a:cxn>
                <a:cxn ang="0">
                  <a:pos x="22" y="39"/>
                </a:cxn>
                <a:cxn ang="0">
                  <a:pos x="24" y="40"/>
                </a:cxn>
                <a:cxn ang="0">
                  <a:pos x="17" y="43"/>
                </a:cxn>
                <a:cxn ang="0">
                  <a:pos x="11" y="44"/>
                </a:cxn>
                <a:cxn ang="0">
                  <a:pos x="8" y="45"/>
                </a:cxn>
                <a:cxn ang="0">
                  <a:pos x="4" y="45"/>
                </a:cxn>
                <a:cxn ang="0">
                  <a:pos x="1" y="46"/>
                </a:cxn>
                <a:cxn ang="0">
                  <a:pos x="5" y="42"/>
                </a:cxn>
                <a:cxn ang="0">
                  <a:pos x="6" y="38"/>
                </a:cxn>
                <a:cxn ang="0">
                  <a:pos x="3" y="37"/>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tx1"/>
            </a:solidFill>
            <a:ln w="9525">
              <a:solidFill>
                <a:schemeClr val="bg1"/>
              </a:solidFill>
              <a:round/>
              <a:headEnd/>
              <a:tailEnd/>
            </a:ln>
          </p:spPr>
          <p:txBody>
            <a:bodyPr/>
            <a:lstStyle/>
            <a:p>
              <a:endParaRPr lang="el-GR" dirty="0"/>
            </a:p>
          </p:txBody>
        </p:sp>
        <p:sp>
          <p:nvSpPr>
            <p:cNvPr id="16855" name="Freeform 1495"/>
            <p:cNvSpPr>
              <a:spLocks/>
            </p:cNvSpPr>
            <p:nvPr/>
          </p:nvSpPr>
          <p:spPr bwMode="auto">
            <a:xfrm>
              <a:off x="2201" y="1331"/>
              <a:ext cx="34" cy="22"/>
            </a:xfrm>
            <a:custGeom>
              <a:avLst/>
              <a:gdLst/>
              <a:ahLst/>
              <a:cxnLst>
                <a:cxn ang="0">
                  <a:pos x="24" y="22"/>
                </a:cxn>
                <a:cxn ang="0">
                  <a:pos x="0" y="18"/>
                </a:cxn>
                <a:cxn ang="0">
                  <a:pos x="13" y="0"/>
                </a:cxn>
                <a:cxn ang="0">
                  <a:pos x="27" y="3"/>
                </a:cxn>
                <a:cxn ang="0">
                  <a:pos x="34" y="15"/>
                </a:cxn>
                <a:cxn ang="0">
                  <a:pos x="24" y="22"/>
                </a:cxn>
              </a:cxnLst>
              <a:rect l="0" t="0" r="r" b="b"/>
              <a:pathLst>
                <a:path w="34" h="22">
                  <a:moveTo>
                    <a:pt x="24" y="22"/>
                  </a:moveTo>
                  <a:lnTo>
                    <a:pt x="0" y="18"/>
                  </a:lnTo>
                  <a:lnTo>
                    <a:pt x="13" y="0"/>
                  </a:lnTo>
                  <a:lnTo>
                    <a:pt x="27" y="3"/>
                  </a:lnTo>
                  <a:lnTo>
                    <a:pt x="34" y="15"/>
                  </a:lnTo>
                  <a:lnTo>
                    <a:pt x="24" y="22"/>
                  </a:lnTo>
                  <a:close/>
                </a:path>
              </a:pathLst>
            </a:custGeom>
            <a:solidFill>
              <a:schemeClr val="tx1"/>
            </a:solidFill>
            <a:ln w="9525" cap="flat" cmpd="sng">
              <a:solidFill>
                <a:schemeClr val="bg1"/>
              </a:solidFill>
              <a:prstDash val="solid"/>
              <a:round/>
              <a:headEnd type="none" w="med" len="med"/>
              <a:tailEnd type="none" w="med" len="med"/>
            </a:ln>
            <a:effectLst/>
          </p:spPr>
          <p:txBody>
            <a:bodyPr/>
            <a:lstStyle/>
            <a:p>
              <a:endParaRPr lang="el-GR" dirty="0"/>
            </a:p>
          </p:txBody>
        </p:sp>
      </p:grpSp>
      <p:sp>
        <p:nvSpPr>
          <p:cNvPr id="16856" name="Freeform 1496"/>
          <p:cNvSpPr>
            <a:spLocks/>
          </p:cNvSpPr>
          <p:nvPr/>
        </p:nvSpPr>
        <p:spPr bwMode="auto">
          <a:xfrm>
            <a:off x="4814889" y="3235325"/>
            <a:ext cx="68263" cy="47625"/>
          </a:xfrm>
          <a:custGeom>
            <a:avLst/>
            <a:gdLst/>
            <a:ahLst/>
            <a:cxnLst>
              <a:cxn ang="0">
                <a:pos x="3" y="33"/>
              </a:cxn>
              <a:cxn ang="0">
                <a:pos x="6" y="33"/>
              </a:cxn>
              <a:cxn ang="0">
                <a:pos x="9" y="32"/>
              </a:cxn>
              <a:cxn ang="0">
                <a:pos x="13" y="33"/>
              </a:cxn>
              <a:cxn ang="0">
                <a:pos x="17" y="28"/>
              </a:cxn>
              <a:cxn ang="0">
                <a:pos x="20" y="34"/>
              </a:cxn>
              <a:cxn ang="0">
                <a:pos x="21" y="32"/>
              </a:cxn>
              <a:cxn ang="0">
                <a:pos x="25" y="34"/>
              </a:cxn>
              <a:cxn ang="0">
                <a:pos x="27" y="33"/>
              </a:cxn>
              <a:cxn ang="0">
                <a:pos x="26" y="30"/>
              </a:cxn>
              <a:cxn ang="0">
                <a:pos x="28" y="29"/>
              </a:cxn>
              <a:cxn ang="0">
                <a:pos x="26" y="28"/>
              </a:cxn>
              <a:cxn ang="0">
                <a:pos x="29" y="25"/>
              </a:cxn>
              <a:cxn ang="0">
                <a:pos x="31" y="25"/>
              </a:cxn>
              <a:cxn ang="0">
                <a:pos x="32" y="25"/>
              </a:cxn>
              <a:cxn ang="0">
                <a:pos x="32" y="20"/>
              </a:cxn>
              <a:cxn ang="0">
                <a:pos x="30" y="19"/>
              </a:cxn>
              <a:cxn ang="0">
                <a:pos x="31" y="16"/>
              </a:cxn>
              <a:cxn ang="0">
                <a:pos x="33" y="16"/>
              </a:cxn>
              <a:cxn ang="0">
                <a:pos x="37" y="13"/>
              </a:cxn>
              <a:cxn ang="0">
                <a:pos x="38" y="12"/>
              </a:cxn>
              <a:cxn ang="0">
                <a:pos x="40" y="13"/>
              </a:cxn>
              <a:cxn ang="0">
                <a:pos x="39" y="10"/>
              </a:cxn>
              <a:cxn ang="0">
                <a:pos x="41" y="9"/>
              </a:cxn>
              <a:cxn ang="0">
                <a:pos x="44" y="11"/>
              </a:cxn>
              <a:cxn ang="0">
                <a:pos x="42" y="7"/>
              </a:cxn>
              <a:cxn ang="0">
                <a:pos x="41" y="5"/>
              </a:cxn>
              <a:cxn ang="0">
                <a:pos x="40" y="2"/>
              </a:cxn>
              <a:cxn ang="0">
                <a:pos x="38" y="0"/>
              </a:cxn>
              <a:cxn ang="0">
                <a:pos x="36" y="3"/>
              </a:cxn>
              <a:cxn ang="0">
                <a:pos x="36" y="6"/>
              </a:cxn>
              <a:cxn ang="0">
                <a:pos x="34" y="5"/>
              </a:cxn>
              <a:cxn ang="0">
                <a:pos x="33" y="5"/>
              </a:cxn>
              <a:cxn ang="0">
                <a:pos x="31" y="6"/>
              </a:cxn>
              <a:cxn ang="0">
                <a:pos x="30" y="6"/>
              </a:cxn>
              <a:cxn ang="0">
                <a:pos x="29" y="7"/>
              </a:cxn>
              <a:cxn ang="0">
                <a:pos x="28" y="7"/>
              </a:cxn>
              <a:cxn ang="0">
                <a:pos x="28" y="7"/>
              </a:cxn>
              <a:cxn ang="0">
                <a:pos x="25" y="7"/>
              </a:cxn>
              <a:cxn ang="0">
                <a:pos x="23" y="7"/>
              </a:cxn>
              <a:cxn ang="0">
                <a:pos x="22" y="7"/>
              </a:cxn>
              <a:cxn ang="0">
                <a:pos x="21" y="7"/>
              </a:cxn>
              <a:cxn ang="0">
                <a:pos x="21" y="7"/>
              </a:cxn>
              <a:cxn ang="0">
                <a:pos x="17" y="11"/>
              </a:cxn>
              <a:cxn ang="0">
                <a:pos x="16" y="13"/>
              </a:cxn>
              <a:cxn ang="0">
                <a:pos x="12" y="11"/>
              </a:cxn>
              <a:cxn ang="0">
                <a:pos x="8" y="10"/>
              </a:cxn>
              <a:cxn ang="0">
                <a:pos x="5" y="10"/>
              </a:cxn>
              <a:cxn ang="0">
                <a:pos x="4" y="11"/>
              </a:cxn>
              <a:cxn ang="0">
                <a:pos x="0" y="15"/>
              </a:cxn>
              <a:cxn ang="0">
                <a:pos x="1" y="17"/>
              </a:cxn>
              <a:cxn ang="0">
                <a:pos x="4" y="17"/>
              </a:cxn>
              <a:cxn ang="0">
                <a:pos x="3" y="19"/>
              </a:cxn>
              <a:cxn ang="0">
                <a:pos x="1" y="19"/>
              </a:cxn>
              <a:cxn ang="0">
                <a:pos x="2" y="21"/>
              </a:cxn>
              <a:cxn ang="0">
                <a:pos x="3" y="22"/>
              </a:cxn>
              <a:cxn ang="0">
                <a:pos x="2" y="26"/>
              </a:cxn>
              <a:cxn ang="0">
                <a:pos x="5" y="29"/>
              </a:cxn>
              <a:cxn ang="0">
                <a:pos x="5" y="31"/>
              </a:cxn>
              <a:cxn ang="0">
                <a:pos x="3" y="32"/>
              </a:cxn>
              <a:cxn ang="0">
                <a:pos x="3" y="33"/>
              </a:cxn>
            </a:cxnLst>
            <a:rect l="0" t="0" r="r" b="b"/>
            <a:pathLst>
              <a:path w="44" h="34">
                <a:moveTo>
                  <a:pt x="3" y="33"/>
                </a:moveTo>
                <a:lnTo>
                  <a:pt x="6" y="33"/>
                </a:lnTo>
                <a:lnTo>
                  <a:pt x="9" y="32"/>
                </a:lnTo>
                <a:lnTo>
                  <a:pt x="13" y="33"/>
                </a:lnTo>
                <a:lnTo>
                  <a:pt x="17" y="28"/>
                </a:lnTo>
                <a:lnTo>
                  <a:pt x="20" y="34"/>
                </a:lnTo>
                <a:lnTo>
                  <a:pt x="21" y="32"/>
                </a:lnTo>
                <a:lnTo>
                  <a:pt x="25" y="34"/>
                </a:lnTo>
                <a:lnTo>
                  <a:pt x="27" y="33"/>
                </a:lnTo>
                <a:lnTo>
                  <a:pt x="26" y="30"/>
                </a:lnTo>
                <a:lnTo>
                  <a:pt x="28" y="29"/>
                </a:lnTo>
                <a:lnTo>
                  <a:pt x="26" y="28"/>
                </a:lnTo>
                <a:lnTo>
                  <a:pt x="29" y="25"/>
                </a:lnTo>
                <a:lnTo>
                  <a:pt x="31" y="25"/>
                </a:lnTo>
                <a:lnTo>
                  <a:pt x="32" y="25"/>
                </a:lnTo>
                <a:lnTo>
                  <a:pt x="32" y="20"/>
                </a:lnTo>
                <a:lnTo>
                  <a:pt x="30" y="19"/>
                </a:lnTo>
                <a:lnTo>
                  <a:pt x="31" y="16"/>
                </a:lnTo>
                <a:lnTo>
                  <a:pt x="33" y="16"/>
                </a:lnTo>
                <a:lnTo>
                  <a:pt x="37" y="13"/>
                </a:lnTo>
                <a:lnTo>
                  <a:pt x="38" y="12"/>
                </a:lnTo>
                <a:lnTo>
                  <a:pt x="40" y="13"/>
                </a:lnTo>
                <a:lnTo>
                  <a:pt x="39" y="10"/>
                </a:lnTo>
                <a:lnTo>
                  <a:pt x="41" y="9"/>
                </a:lnTo>
                <a:lnTo>
                  <a:pt x="44" y="11"/>
                </a:lnTo>
                <a:lnTo>
                  <a:pt x="42" y="7"/>
                </a:lnTo>
                <a:lnTo>
                  <a:pt x="41" y="5"/>
                </a:lnTo>
                <a:lnTo>
                  <a:pt x="40" y="2"/>
                </a:lnTo>
                <a:lnTo>
                  <a:pt x="38" y="0"/>
                </a:lnTo>
                <a:lnTo>
                  <a:pt x="36" y="3"/>
                </a:lnTo>
                <a:lnTo>
                  <a:pt x="36" y="6"/>
                </a:lnTo>
                <a:lnTo>
                  <a:pt x="34" y="5"/>
                </a:lnTo>
                <a:lnTo>
                  <a:pt x="33" y="5"/>
                </a:lnTo>
                <a:lnTo>
                  <a:pt x="31" y="6"/>
                </a:lnTo>
                <a:lnTo>
                  <a:pt x="30" y="6"/>
                </a:lnTo>
                <a:lnTo>
                  <a:pt x="29" y="7"/>
                </a:lnTo>
                <a:lnTo>
                  <a:pt x="28" y="7"/>
                </a:lnTo>
                <a:lnTo>
                  <a:pt x="28" y="7"/>
                </a:lnTo>
                <a:lnTo>
                  <a:pt x="25" y="7"/>
                </a:lnTo>
                <a:lnTo>
                  <a:pt x="23" y="7"/>
                </a:lnTo>
                <a:lnTo>
                  <a:pt x="22" y="7"/>
                </a:lnTo>
                <a:lnTo>
                  <a:pt x="21" y="7"/>
                </a:lnTo>
                <a:lnTo>
                  <a:pt x="21" y="7"/>
                </a:lnTo>
                <a:lnTo>
                  <a:pt x="17" y="11"/>
                </a:lnTo>
                <a:lnTo>
                  <a:pt x="16" y="13"/>
                </a:lnTo>
                <a:lnTo>
                  <a:pt x="12" y="11"/>
                </a:lnTo>
                <a:lnTo>
                  <a:pt x="8" y="10"/>
                </a:lnTo>
                <a:lnTo>
                  <a:pt x="5" y="10"/>
                </a:lnTo>
                <a:lnTo>
                  <a:pt x="4" y="11"/>
                </a:lnTo>
                <a:lnTo>
                  <a:pt x="0" y="15"/>
                </a:lnTo>
                <a:lnTo>
                  <a:pt x="1" y="17"/>
                </a:lnTo>
                <a:lnTo>
                  <a:pt x="4" y="17"/>
                </a:lnTo>
                <a:lnTo>
                  <a:pt x="3" y="19"/>
                </a:lnTo>
                <a:lnTo>
                  <a:pt x="1" y="19"/>
                </a:lnTo>
                <a:lnTo>
                  <a:pt x="2" y="21"/>
                </a:lnTo>
                <a:lnTo>
                  <a:pt x="3" y="22"/>
                </a:lnTo>
                <a:lnTo>
                  <a:pt x="2" y="26"/>
                </a:lnTo>
                <a:lnTo>
                  <a:pt x="5" y="29"/>
                </a:lnTo>
                <a:lnTo>
                  <a:pt x="5" y="31"/>
                </a:lnTo>
                <a:lnTo>
                  <a:pt x="3" y="32"/>
                </a:lnTo>
                <a:lnTo>
                  <a:pt x="3" y="33"/>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8" name="Freeform 1498"/>
          <p:cNvSpPr>
            <a:spLocks/>
          </p:cNvSpPr>
          <p:nvPr/>
        </p:nvSpPr>
        <p:spPr bwMode="auto">
          <a:xfrm>
            <a:off x="5257801" y="3606801"/>
            <a:ext cx="73025" cy="44450"/>
          </a:xfrm>
          <a:custGeom>
            <a:avLst/>
            <a:gdLst/>
            <a:ahLst/>
            <a:cxnLst>
              <a:cxn ang="0">
                <a:pos x="0" y="15"/>
              </a:cxn>
              <a:cxn ang="0">
                <a:pos x="3" y="17"/>
              </a:cxn>
              <a:cxn ang="0">
                <a:pos x="12" y="14"/>
              </a:cxn>
              <a:cxn ang="0">
                <a:pos x="13" y="8"/>
              </a:cxn>
              <a:cxn ang="0">
                <a:pos x="27" y="9"/>
              </a:cxn>
              <a:cxn ang="0">
                <a:pos x="46" y="0"/>
              </a:cxn>
              <a:cxn ang="0">
                <a:pos x="46" y="1"/>
              </a:cxn>
              <a:cxn ang="0">
                <a:pos x="33" y="11"/>
              </a:cxn>
              <a:cxn ang="0">
                <a:pos x="36" y="18"/>
              </a:cxn>
              <a:cxn ang="0">
                <a:pos x="27" y="21"/>
              </a:cxn>
              <a:cxn ang="0">
                <a:pos x="15" y="28"/>
              </a:cxn>
              <a:cxn ang="0">
                <a:pos x="13" y="28"/>
              </a:cxn>
              <a:cxn ang="0">
                <a:pos x="8" y="26"/>
              </a:cxn>
              <a:cxn ang="0">
                <a:pos x="2" y="23"/>
              </a:cxn>
              <a:cxn ang="0">
                <a:pos x="0" y="15"/>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59" name="Freeform 1499"/>
          <p:cNvSpPr>
            <a:spLocks/>
          </p:cNvSpPr>
          <p:nvPr/>
        </p:nvSpPr>
        <p:spPr bwMode="auto">
          <a:xfrm>
            <a:off x="6323014" y="2990850"/>
            <a:ext cx="1508125" cy="1047750"/>
          </a:xfrm>
          <a:custGeom>
            <a:avLst/>
            <a:gdLst/>
            <a:ahLst/>
            <a:cxnLst>
              <a:cxn ang="0">
                <a:pos x="840" y="88"/>
              </a:cxn>
              <a:cxn ang="0">
                <a:pos x="732" y="24"/>
              </a:cxn>
              <a:cxn ang="0">
                <a:pos x="668" y="88"/>
              </a:cxn>
              <a:cxn ang="0">
                <a:pos x="668" y="88"/>
              </a:cxn>
              <a:cxn ang="0">
                <a:pos x="670" y="90"/>
              </a:cxn>
              <a:cxn ang="0">
                <a:pos x="672" y="92"/>
              </a:cxn>
              <a:cxn ang="0">
                <a:pos x="676" y="92"/>
              </a:cxn>
              <a:cxn ang="0">
                <a:pos x="676" y="94"/>
              </a:cxn>
              <a:cxn ang="0">
                <a:pos x="678" y="94"/>
              </a:cxn>
              <a:cxn ang="0">
                <a:pos x="678" y="94"/>
              </a:cxn>
              <a:cxn ang="0">
                <a:pos x="676" y="92"/>
              </a:cxn>
              <a:cxn ang="0">
                <a:pos x="674" y="92"/>
              </a:cxn>
              <a:cxn ang="0">
                <a:pos x="672" y="90"/>
              </a:cxn>
              <a:cxn ang="0">
                <a:pos x="668" y="90"/>
              </a:cxn>
              <a:cxn ang="0">
                <a:pos x="668" y="88"/>
              </a:cxn>
              <a:cxn ang="0">
                <a:pos x="658" y="108"/>
              </a:cxn>
              <a:cxn ang="0">
                <a:pos x="712" y="158"/>
              </a:cxn>
              <a:cxn ang="0">
                <a:pos x="598" y="202"/>
              </a:cxn>
              <a:cxn ang="0">
                <a:pos x="480" y="276"/>
              </a:cxn>
              <a:cxn ang="0">
                <a:pos x="326" y="202"/>
              </a:cxn>
              <a:cxn ang="0">
                <a:pos x="226" y="118"/>
              </a:cxn>
              <a:cxn ang="0">
                <a:pos x="222" y="114"/>
              </a:cxn>
              <a:cxn ang="0">
                <a:pos x="220" y="116"/>
              </a:cxn>
              <a:cxn ang="0">
                <a:pos x="218" y="122"/>
              </a:cxn>
              <a:cxn ang="0">
                <a:pos x="218" y="122"/>
              </a:cxn>
              <a:cxn ang="0">
                <a:pos x="218" y="122"/>
              </a:cxn>
              <a:cxn ang="0">
                <a:pos x="222" y="114"/>
              </a:cxn>
              <a:cxn ang="0">
                <a:pos x="218" y="108"/>
              </a:cxn>
              <a:cxn ang="0">
                <a:pos x="208" y="114"/>
              </a:cxn>
              <a:cxn ang="0">
                <a:pos x="142" y="142"/>
              </a:cxn>
              <a:cxn ang="0">
                <a:pos x="88" y="256"/>
              </a:cxn>
              <a:cxn ang="0">
                <a:pos x="4" y="306"/>
              </a:cxn>
              <a:cxn ang="0">
                <a:pos x="14" y="350"/>
              </a:cxn>
              <a:cxn ang="0">
                <a:pos x="30" y="370"/>
              </a:cxn>
              <a:cxn ang="0">
                <a:pos x="94" y="390"/>
              </a:cxn>
              <a:cxn ang="0">
                <a:pos x="84" y="444"/>
              </a:cxn>
              <a:cxn ang="0">
                <a:pos x="108" y="488"/>
              </a:cxn>
              <a:cxn ang="0">
                <a:pos x="148" y="508"/>
              </a:cxn>
              <a:cxn ang="0">
                <a:pos x="218" y="536"/>
              </a:cxn>
              <a:cxn ang="0">
                <a:pos x="262" y="546"/>
              </a:cxn>
              <a:cxn ang="0">
                <a:pos x="316" y="512"/>
              </a:cxn>
              <a:cxn ang="0">
                <a:pos x="370" y="528"/>
              </a:cxn>
              <a:cxn ang="0">
                <a:pos x="376" y="586"/>
              </a:cxn>
              <a:cxn ang="0">
                <a:pos x="400" y="616"/>
              </a:cxn>
              <a:cxn ang="0">
                <a:pos x="420" y="640"/>
              </a:cxn>
              <a:cxn ang="0">
                <a:pos x="500" y="616"/>
              </a:cxn>
              <a:cxn ang="0">
                <a:pos x="534" y="640"/>
              </a:cxn>
              <a:cxn ang="0">
                <a:pos x="608" y="630"/>
              </a:cxn>
              <a:cxn ang="0">
                <a:pos x="632" y="626"/>
              </a:cxn>
              <a:cxn ang="0">
                <a:pos x="702" y="582"/>
              </a:cxn>
              <a:cxn ang="0">
                <a:pos x="742" y="512"/>
              </a:cxn>
              <a:cxn ang="0">
                <a:pos x="742" y="472"/>
              </a:cxn>
              <a:cxn ang="0">
                <a:pos x="716" y="398"/>
              </a:cxn>
              <a:cxn ang="0">
                <a:pos x="752" y="360"/>
              </a:cxn>
              <a:cxn ang="0">
                <a:pos x="702" y="354"/>
              </a:cxn>
              <a:cxn ang="0">
                <a:pos x="706" y="320"/>
              </a:cxn>
              <a:cxn ang="0">
                <a:pos x="756" y="290"/>
              </a:cxn>
              <a:cxn ang="0">
                <a:pos x="762" y="316"/>
              </a:cxn>
              <a:cxn ang="0">
                <a:pos x="818" y="262"/>
              </a:cxn>
              <a:cxn ang="0">
                <a:pos x="890" y="252"/>
              </a:cxn>
              <a:cxn ang="0">
                <a:pos x="950" y="118"/>
              </a:cxn>
            </a:cxnLst>
            <a:rect l="0" t="0" r="r" b="b"/>
            <a:pathLst>
              <a:path w="950" h="660">
                <a:moveTo>
                  <a:pt x="890" y="118"/>
                </a:moveTo>
                <a:lnTo>
                  <a:pt x="890" y="118"/>
                </a:lnTo>
                <a:lnTo>
                  <a:pt x="880" y="98"/>
                </a:lnTo>
                <a:lnTo>
                  <a:pt x="880" y="98"/>
                </a:lnTo>
                <a:lnTo>
                  <a:pt x="840" y="88"/>
                </a:lnTo>
                <a:lnTo>
                  <a:pt x="840" y="88"/>
                </a:lnTo>
                <a:lnTo>
                  <a:pt x="792" y="0"/>
                </a:lnTo>
                <a:lnTo>
                  <a:pt x="792" y="0"/>
                </a:lnTo>
                <a:lnTo>
                  <a:pt x="746" y="0"/>
                </a:lnTo>
                <a:lnTo>
                  <a:pt x="746" y="0"/>
                </a:lnTo>
                <a:lnTo>
                  <a:pt x="732" y="24"/>
                </a:lnTo>
                <a:lnTo>
                  <a:pt x="732" y="24"/>
                </a:lnTo>
                <a:lnTo>
                  <a:pt x="702" y="78"/>
                </a:lnTo>
                <a:lnTo>
                  <a:pt x="702" y="78"/>
                </a:lnTo>
                <a:lnTo>
                  <a:pt x="672" y="78"/>
                </a:lnTo>
                <a:lnTo>
                  <a:pt x="672" y="78"/>
                </a:lnTo>
                <a:lnTo>
                  <a:pt x="668" y="88"/>
                </a:lnTo>
                <a:lnTo>
                  <a:pt x="668" y="88"/>
                </a:lnTo>
                <a:lnTo>
                  <a:pt x="668" y="88"/>
                </a:lnTo>
                <a:lnTo>
                  <a:pt x="668" y="88"/>
                </a:lnTo>
                <a:lnTo>
                  <a:pt x="668" y="88"/>
                </a:lnTo>
                <a:lnTo>
                  <a:pt x="668" y="88"/>
                </a:lnTo>
                <a:lnTo>
                  <a:pt x="668" y="88"/>
                </a:lnTo>
                <a:lnTo>
                  <a:pt x="668" y="88"/>
                </a:lnTo>
                <a:lnTo>
                  <a:pt x="668" y="88"/>
                </a:lnTo>
                <a:lnTo>
                  <a:pt x="668" y="88"/>
                </a:lnTo>
                <a:lnTo>
                  <a:pt x="668" y="90"/>
                </a:lnTo>
                <a:lnTo>
                  <a:pt x="668" y="90"/>
                </a:lnTo>
                <a:lnTo>
                  <a:pt x="670" y="90"/>
                </a:lnTo>
                <a:lnTo>
                  <a:pt x="670" y="90"/>
                </a:lnTo>
                <a:lnTo>
                  <a:pt x="670" y="90"/>
                </a:lnTo>
                <a:lnTo>
                  <a:pt x="670" y="90"/>
                </a:lnTo>
                <a:lnTo>
                  <a:pt x="672" y="90"/>
                </a:lnTo>
                <a:lnTo>
                  <a:pt x="672" y="90"/>
                </a:lnTo>
                <a:lnTo>
                  <a:pt x="672" y="92"/>
                </a:lnTo>
                <a:lnTo>
                  <a:pt x="672" y="92"/>
                </a:lnTo>
                <a:lnTo>
                  <a:pt x="674" y="92"/>
                </a:lnTo>
                <a:lnTo>
                  <a:pt x="674" y="92"/>
                </a:lnTo>
                <a:lnTo>
                  <a:pt x="674" y="92"/>
                </a:lnTo>
                <a:lnTo>
                  <a:pt x="674" y="92"/>
                </a:lnTo>
                <a:lnTo>
                  <a:pt x="676" y="92"/>
                </a:lnTo>
                <a:lnTo>
                  <a:pt x="676" y="92"/>
                </a:lnTo>
                <a:lnTo>
                  <a:pt x="676" y="92"/>
                </a:lnTo>
                <a:lnTo>
                  <a:pt x="676" y="92"/>
                </a:lnTo>
                <a:lnTo>
                  <a:pt x="676" y="92"/>
                </a:lnTo>
                <a:lnTo>
                  <a:pt x="676" y="92"/>
                </a:lnTo>
                <a:lnTo>
                  <a:pt x="676" y="94"/>
                </a:lnTo>
                <a:lnTo>
                  <a:pt x="676" y="94"/>
                </a:lnTo>
                <a:lnTo>
                  <a:pt x="676" y="94"/>
                </a:lnTo>
                <a:lnTo>
                  <a:pt x="676" y="94"/>
                </a:lnTo>
                <a:lnTo>
                  <a:pt x="678" y="94"/>
                </a:lnTo>
                <a:lnTo>
                  <a:pt x="678" y="94"/>
                </a:lnTo>
                <a:lnTo>
                  <a:pt x="678" y="94"/>
                </a:lnTo>
                <a:lnTo>
                  <a:pt x="678" y="94"/>
                </a:lnTo>
                <a:lnTo>
                  <a:pt x="678" y="94"/>
                </a:lnTo>
                <a:lnTo>
                  <a:pt x="678" y="94"/>
                </a:lnTo>
                <a:lnTo>
                  <a:pt x="678" y="94"/>
                </a:lnTo>
                <a:lnTo>
                  <a:pt x="678" y="94"/>
                </a:lnTo>
                <a:lnTo>
                  <a:pt x="678" y="94"/>
                </a:lnTo>
                <a:lnTo>
                  <a:pt x="678" y="94"/>
                </a:lnTo>
                <a:lnTo>
                  <a:pt x="676" y="94"/>
                </a:lnTo>
                <a:lnTo>
                  <a:pt x="676" y="94"/>
                </a:lnTo>
                <a:lnTo>
                  <a:pt x="676" y="94"/>
                </a:lnTo>
                <a:lnTo>
                  <a:pt x="676" y="94"/>
                </a:lnTo>
                <a:lnTo>
                  <a:pt x="676" y="92"/>
                </a:lnTo>
                <a:lnTo>
                  <a:pt x="676" y="92"/>
                </a:lnTo>
                <a:lnTo>
                  <a:pt x="676" y="92"/>
                </a:lnTo>
                <a:lnTo>
                  <a:pt x="676" y="92"/>
                </a:lnTo>
                <a:lnTo>
                  <a:pt x="676" y="92"/>
                </a:lnTo>
                <a:lnTo>
                  <a:pt x="676" y="92"/>
                </a:lnTo>
                <a:lnTo>
                  <a:pt x="674" y="92"/>
                </a:lnTo>
                <a:lnTo>
                  <a:pt x="674" y="92"/>
                </a:lnTo>
                <a:lnTo>
                  <a:pt x="674" y="92"/>
                </a:lnTo>
                <a:lnTo>
                  <a:pt x="674" y="92"/>
                </a:lnTo>
                <a:lnTo>
                  <a:pt x="672" y="92"/>
                </a:lnTo>
                <a:lnTo>
                  <a:pt x="672" y="92"/>
                </a:lnTo>
                <a:lnTo>
                  <a:pt x="672" y="90"/>
                </a:lnTo>
                <a:lnTo>
                  <a:pt x="672" y="90"/>
                </a:lnTo>
                <a:lnTo>
                  <a:pt x="670" y="90"/>
                </a:lnTo>
                <a:lnTo>
                  <a:pt x="670" y="90"/>
                </a:lnTo>
                <a:lnTo>
                  <a:pt x="670" y="90"/>
                </a:lnTo>
                <a:lnTo>
                  <a:pt x="670" y="90"/>
                </a:lnTo>
                <a:lnTo>
                  <a:pt x="668" y="90"/>
                </a:lnTo>
                <a:lnTo>
                  <a:pt x="668" y="90"/>
                </a:lnTo>
                <a:lnTo>
                  <a:pt x="668" y="88"/>
                </a:lnTo>
                <a:lnTo>
                  <a:pt x="668" y="88"/>
                </a:lnTo>
                <a:lnTo>
                  <a:pt x="668" y="88"/>
                </a:lnTo>
                <a:lnTo>
                  <a:pt x="668" y="88"/>
                </a:lnTo>
                <a:lnTo>
                  <a:pt x="668" y="88"/>
                </a:lnTo>
                <a:lnTo>
                  <a:pt x="668" y="88"/>
                </a:lnTo>
                <a:lnTo>
                  <a:pt x="668" y="88"/>
                </a:lnTo>
                <a:lnTo>
                  <a:pt x="668" y="88"/>
                </a:lnTo>
                <a:lnTo>
                  <a:pt x="668" y="88"/>
                </a:lnTo>
                <a:lnTo>
                  <a:pt x="668" y="88"/>
                </a:lnTo>
                <a:lnTo>
                  <a:pt x="658" y="108"/>
                </a:lnTo>
                <a:lnTo>
                  <a:pt x="658" y="108"/>
                </a:lnTo>
                <a:lnTo>
                  <a:pt x="658" y="132"/>
                </a:lnTo>
                <a:lnTo>
                  <a:pt x="658" y="132"/>
                </a:lnTo>
                <a:lnTo>
                  <a:pt x="702" y="138"/>
                </a:lnTo>
                <a:lnTo>
                  <a:pt x="702" y="138"/>
                </a:lnTo>
                <a:lnTo>
                  <a:pt x="712" y="158"/>
                </a:lnTo>
                <a:lnTo>
                  <a:pt x="712" y="158"/>
                </a:lnTo>
                <a:lnTo>
                  <a:pt x="668" y="172"/>
                </a:lnTo>
                <a:lnTo>
                  <a:pt x="668" y="172"/>
                </a:lnTo>
                <a:lnTo>
                  <a:pt x="632" y="188"/>
                </a:lnTo>
                <a:lnTo>
                  <a:pt x="632" y="188"/>
                </a:lnTo>
                <a:lnTo>
                  <a:pt x="598" y="202"/>
                </a:lnTo>
                <a:lnTo>
                  <a:pt x="598" y="202"/>
                </a:lnTo>
                <a:lnTo>
                  <a:pt x="588" y="236"/>
                </a:lnTo>
                <a:lnTo>
                  <a:pt x="588" y="236"/>
                </a:lnTo>
                <a:lnTo>
                  <a:pt x="534" y="242"/>
                </a:lnTo>
                <a:lnTo>
                  <a:pt x="534" y="242"/>
                </a:lnTo>
                <a:lnTo>
                  <a:pt x="480" y="276"/>
                </a:lnTo>
                <a:lnTo>
                  <a:pt x="480" y="276"/>
                </a:lnTo>
                <a:lnTo>
                  <a:pt x="430" y="252"/>
                </a:lnTo>
                <a:lnTo>
                  <a:pt x="430" y="252"/>
                </a:lnTo>
                <a:lnTo>
                  <a:pt x="370" y="246"/>
                </a:lnTo>
                <a:lnTo>
                  <a:pt x="370" y="246"/>
                </a:lnTo>
                <a:lnTo>
                  <a:pt x="326" y="202"/>
                </a:lnTo>
                <a:lnTo>
                  <a:pt x="326" y="202"/>
                </a:lnTo>
                <a:lnTo>
                  <a:pt x="262" y="182"/>
                </a:lnTo>
                <a:lnTo>
                  <a:pt x="262" y="182"/>
                </a:lnTo>
                <a:lnTo>
                  <a:pt x="256" y="132"/>
                </a:lnTo>
                <a:lnTo>
                  <a:pt x="256" y="132"/>
                </a:lnTo>
                <a:lnTo>
                  <a:pt x="226" y="118"/>
                </a:lnTo>
                <a:lnTo>
                  <a:pt x="226" y="118"/>
                </a:lnTo>
                <a:lnTo>
                  <a:pt x="222" y="114"/>
                </a:lnTo>
                <a:lnTo>
                  <a:pt x="222" y="114"/>
                </a:lnTo>
                <a:lnTo>
                  <a:pt x="222" y="114"/>
                </a:lnTo>
                <a:lnTo>
                  <a:pt x="222" y="114"/>
                </a:lnTo>
                <a:lnTo>
                  <a:pt x="222" y="114"/>
                </a:lnTo>
                <a:lnTo>
                  <a:pt x="222" y="114"/>
                </a:lnTo>
                <a:lnTo>
                  <a:pt x="222" y="114"/>
                </a:lnTo>
                <a:lnTo>
                  <a:pt x="222" y="114"/>
                </a:lnTo>
                <a:lnTo>
                  <a:pt x="222" y="114"/>
                </a:lnTo>
                <a:lnTo>
                  <a:pt x="222" y="114"/>
                </a:lnTo>
                <a:lnTo>
                  <a:pt x="220" y="116"/>
                </a:lnTo>
                <a:lnTo>
                  <a:pt x="220" y="116"/>
                </a:lnTo>
                <a:lnTo>
                  <a:pt x="218" y="120"/>
                </a:lnTo>
                <a:lnTo>
                  <a:pt x="218" y="120"/>
                </a:lnTo>
                <a:lnTo>
                  <a:pt x="218" y="122"/>
                </a:lnTo>
                <a:lnTo>
                  <a:pt x="218" y="122"/>
                </a:lnTo>
                <a:lnTo>
                  <a:pt x="218" y="122"/>
                </a:lnTo>
                <a:lnTo>
                  <a:pt x="218" y="122"/>
                </a:lnTo>
                <a:lnTo>
                  <a:pt x="218" y="122"/>
                </a:lnTo>
                <a:lnTo>
                  <a:pt x="218" y="122"/>
                </a:lnTo>
                <a:lnTo>
                  <a:pt x="218" y="124"/>
                </a:lnTo>
                <a:lnTo>
                  <a:pt x="218" y="124"/>
                </a:lnTo>
                <a:lnTo>
                  <a:pt x="218" y="122"/>
                </a:lnTo>
                <a:lnTo>
                  <a:pt x="218" y="122"/>
                </a:lnTo>
                <a:lnTo>
                  <a:pt x="218" y="122"/>
                </a:lnTo>
                <a:lnTo>
                  <a:pt x="218" y="122"/>
                </a:lnTo>
                <a:lnTo>
                  <a:pt x="218" y="122"/>
                </a:lnTo>
                <a:lnTo>
                  <a:pt x="218" y="122"/>
                </a:lnTo>
                <a:lnTo>
                  <a:pt x="218" y="122"/>
                </a:lnTo>
                <a:lnTo>
                  <a:pt x="218" y="122"/>
                </a:lnTo>
                <a:lnTo>
                  <a:pt x="218" y="120"/>
                </a:lnTo>
                <a:lnTo>
                  <a:pt x="218" y="120"/>
                </a:lnTo>
                <a:lnTo>
                  <a:pt x="222" y="114"/>
                </a:lnTo>
                <a:lnTo>
                  <a:pt x="222" y="114"/>
                </a:lnTo>
                <a:lnTo>
                  <a:pt x="222" y="114"/>
                </a:lnTo>
                <a:lnTo>
                  <a:pt x="222" y="114"/>
                </a:lnTo>
                <a:lnTo>
                  <a:pt x="222" y="114"/>
                </a:lnTo>
                <a:lnTo>
                  <a:pt x="222" y="114"/>
                </a:lnTo>
                <a:lnTo>
                  <a:pt x="222" y="114"/>
                </a:lnTo>
                <a:lnTo>
                  <a:pt x="222" y="114"/>
                </a:lnTo>
                <a:lnTo>
                  <a:pt x="218" y="108"/>
                </a:lnTo>
                <a:lnTo>
                  <a:pt x="218" y="108"/>
                </a:lnTo>
                <a:lnTo>
                  <a:pt x="208" y="114"/>
                </a:lnTo>
                <a:lnTo>
                  <a:pt x="208" y="114"/>
                </a:lnTo>
                <a:lnTo>
                  <a:pt x="208" y="124"/>
                </a:lnTo>
                <a:lnTo>
                  <a:pt x="208" y="124"/>
                </a:lnTo>
                <a:lnTo>
                  <a:pt x="208" y="114"/>
                </a:lnTo>
                <a:lnTo>
                  <a:pt x="208" y="114"/>
                </a:lnTo>
                <a:lnTo>
                  <a:pt x="192" y="118"/>
                </a:lnTo>
                <a:lnTo>
                  <a:pt x="192" y="118"/>
                </a:lnTo>
                <a:lnTo>
                  <a:pt x="182" y="148"/>
                </a:lnTo>
                <a:lnTo>
                  <a:pt x="182" y="148"/>
                </a:lnTo>
                <a:lnTo>
                  <a:pt x="142" y="142"/>
                </a:lnTo>
                <a:lnTo>
                  <a:pt x="142" y="142"/>
                </a:lnTo>
                <a:lnTo>
                  <a:pt x="132" y="192"/>
                </a:lnTo>
                <a:lnTo>
                  <a:pt x="132" y="192"/>
                </a:lnTo>
                <a:lnTo>
                  <a:pt x="98" y="198"/>
                </a:lnTo>
                <a:lnTo>
                  <a:pt x="98" y="198"/>
                </a:lnTo>
                <a:lnTo>
                  <a:pt x="88" y="256"/>
                </a:lnTo>
                <a:lnTo>
                  <a:pt x="88" y="256"/>
                </a:lnTo>
                <a:lnTo>
                  <a:pt x="68" y="276"/>
                </a:lnTo>
                <a:lnTo>
                  <a:pt x="68" y="276"/>
                </a:lnTo>
                <a:lnTo>
                  <a:pt x="44" y="296"/>
                </a:lnTo>
                <a:lnTo>
                  <a:pt x="44" y="296"/>
                </a:lnTo>
                <a:lnTo>
                  <a:pt x="4" y="306"/>
                </a:lnTo>
                <a:lnTo>
                  <a:pt x="4" y="306"/>
                </a:lnTo>
                <a:lnTo>
                  <a:pt x="0" y="326"/>
                </a:lnTo>
                <a:lnTo>
                  <a:pt x="0" y="326"/>
                </a:lnTo>
                <a:lnTo>
                  <a:pt x="10" y="334"/>
                </a:lnTo>
                <a:lnTo>
                  <a:pt x="10" y="334"/>
                </a:lnTo>
                <a:lnTo>
                  <a:pt x="14" y="350"/>
                </a:lnTo>
                <a:lnTo>
                  <a:pt x="14" y="350"/>
                </a:lnTo>
                <a:lnTo>
                  <a:pt x="4" y="354"/>
                </a:lnTo>
                <a:lnTo>
                  <a:pt x="4" y="354"/>
                </a:lnTo>
                <a:lnTo>
                  <a:pt x="14" y="364"/>
                </a:lnTo>
                <a:lnTo>
                  <a:pt x="14" y="364"/>
                </a:lnTo>
                <a:lnTo>
                  <a:pt x="30" y="370"/>
                </a:lnTo>
                <a:lnTo>
                  <a:pt x="30" y="370"/>
                </a:lnTo>
                <a:lnTo>
                  <a:pt x="44" y="390"/>
                </a:lnTo>
                <a:lnTo>
                  <a:pt x="44" y="390"/>
                </a:lnTo>
                <a:lnTo>
                  <a:pt x="64" y="390"/>
                </a:lnTo>
                <a:lnTo>
                  <a:pt x="64" y="390"/>
                </a:lnTo>
                <a:lnTo>
                  <a:pt x="94" y="390"/>
                </a:lnTo>
                <a:lnTo>
                  <a:pt x="94" y="390"/>
                </a:lnTo>
                <a:lnTo>
                  <a:pt x="98" y="398"/>
                </a:lnTo>
                <a:lnTo>
                  <a:pt x="98" y="398"/>
                </a:lnTo>
                <a:lnTo>
                  <a:pt x="78" y="428"/>
                </a:lnTo>
                <a:lnTo>
                  <a:pt x="78" y="428"/>
                </a:lnTo>
                <a:lnTo>
                  <a:pt x="84" y="444"/>
                </a:lnTo>
                <a:lnTo>
                  <a:pt x="84" y="444"/>
                </a:lnTo>
                <a:lnTo>
                  <a:pt x="74" y="458"/>
                </a:lnTo>
                <a:lnTo>
                  <a:pt x="74" y="458"/>
                </a:lnTo>
                <a:lnTo>
                  <a:pt x="84" y="478"/>
                </a:lnTo>
                <a:lnTo>
                  <a:pt x="84" y="478"/>
                </a:lnTo>
                <a:lnTo>
                  <a:pt x="108" y="488"/>
                </a:lnTo>
                <a:lnTo>
                  <a:pt x="108" y="488"/>
                </a:lnTo>
                <a:lnTo>
                  <a:pt x="104" y="492"/>
                </a:lnTo>
                <a:lnTo>
                  <a:pt x="104" y="492"/>
                </a:lnTo>
                <a:lnTo>
                  <a:pt x="114" y="492"/>
                </a:lnTo>
                <a:lnTo>
                  <a:pt x="114" y="492"/>
                </a:lnTo>
                <a:lnTo>
                  <a:pt x="148" y="508"/>
                </a:lnTo>
                <a:lnTo>
                  <a:pt x="148" y="508"/>
                </a:lnTo>
                <a:lnTo>
                  <a:pt x="178" y="522"/>
                </a:lnTo>
                <a:lnTo>
                  <a:pt x="178" y="522"/>
                </a:lnTo>
                <a:lnTo>
                  <a:pt x="208" y="528"/>
                </a:lnTo>
                <a:lnTo>
                  <a:pt x="208" y="528"/>
                </a:lnTo>
                <a:lnTo>
                  <a:pt x="218" y="536"/>
                </a:lnTo>
                <a:lnTo>
                  <a:pt x="218" y="536"/>
                </a:lnTo>
                <a:lnTo>
                  <a:pt x="226" y="536"/>
                </a:lnTo>
                <a:lnTo>
                  <a:pt x="226" y="536"/>
                </a:lnTo>
                <a:lnTo>
                  <a:pt x="242" y="546"/>
                </a:lnTo>
                <a:lnTo>
                  <a:pt x="242" y="546"/>
                </a:lnTo>
                <a:lnTo>
                  <a:pt x="262" y="546"/>
                </a:lnTo>
                <a:lnTo>
                  <a:pt x="262" y="546"/>
                </a:lnTo>
                <a:lnTo>
                  <a:pt x="282" y="546"/>
                </a:lnTo>
                <a:lnTo>
                  <a:pt x="282" y="546"/>
                </a:lnTo>
                <a:lnTo>
                  <a:pt x="296" y="528"/>
                </a:lnTo>
                <a:lnTo>
                  <a:pt x="296" y="528"/>
                </a:lnTo>
                <a:lnTo>
                  <a:pt x="316" y="512"/>
                </a:lnTo>
                <a:lnTo>
                  <a:pt x="316" y="512"/>
                </a:lnTo>
                <a:lnTo>
                  <a:pt x="340" y="512"/>
                </a:lnTo>
                <a:lnTo>
                  <a:pt x="340" y="512"/>
                </a:lnTo>
                <a:lnTo>
                  <a:pt x="360" y="528"/>
                </a:lnTo>
                <a:lnTo>
                  <a:pt x="360" y="528"/>
                </a:lnTo>
                <a:lnTo>
                  <a:pt x="370" y="528"/>
                </a:lnTo>
                <a:lnTo>
                  <a:pt x="370" y="528"/>
                </a:lnTo>
                <a:lnTo>
                  <a:pt x="380" y="532"/>
                </a:lnTo>
                <a:lnTo>
                  <a:pt x="380" y="532"/>
                </a:lnTo>
                <a:lnTo>
                  <a:pt x="386" y="556"/>
                </a:lnTo>
                <a:lnTo>
                  <a:pt x="386" y="556"/>
                </a:lnTo>
                <a:lnTo>
                  <a:pt x="376" y="586"/>
                </a:lnTo>
                <a:lnTo>
                  <a:pt x="376" y="586"/>
                </a:lnTo>
                <a:lnTo>
                  <a:pt x="376" y="596"/>
                </a:lnTo>
                <a:lnTo>
                  <a:pt x="376" y="596"/>
                </a:lnTo>
                <a:lnTo>
                  <a:pt x="390" y="600"/>
                </a:lnTo>
                <a:lnTo>
                  <a:pt x="390" y="600"/>
                </a:lnTo>
                <a:lnTo>
                  <a:pt x="400" y="616"/>
                </a:lnTo>
                <a:lnTo>
                  <a:pt x="400" y="616"/>
                </a:lnTo>
                <a:lnTo>
                  <a:pt x="400" y="626"/>
                </a:lnTo>
                <a:lnTo>
                  <a:pt x="400" y="626"/>
                </a:lnTo>
                <a:lnTo>
                  <a:pt x="424" y="636"/>
                </a:lnTo>
                <a:lnTo>
                  <a:pt x="424" y="636"/>
                </a:lnTo>
                <a:lnTo>
                  <a:pt x="420" y="640"/>
                </a:lnTo>
                <a:lnTo>
                  <a:pt x="420" y="640"/>
                </a:lnTo>
                <a:lnTo>
                  <a:pt x="444" y="636"/>
                </a:lnTo>
                <a:lnTo>
                  <a:pt x="444" y="636"/>
                </a:lnTo>
                <a:lnTo>
                  <a:pt x="450" y="616"/>
                </a:lnTo>
                <a:lnTo>
                  <a:pt x="450" y="616"/>
                </a:lnTo>
                <a:lnTo>
                  <a:pt x="500" y="616"/>
                </a:lnTo>
                <a:lnTo>
                  <a:pt x="500" y="616"/>
                </a:lnTo>
                <a:lnTo>
                  <a:pt x="518" y="630"/>
                </a:lnTo>
                <a:lnTo>
                  <a:pt x="518" y="630"/>
                </a:lnTo>
                <a:lnTo>
                  <a:pt x="524" y="646"/>
                </a:lnTo>
                <a:lnTo>
                  <a:pt x="524" y="646"/>
                </a:lnTo>
                <a:lnTo>
                  <a:pt x="534" y="640"/>
                </a:lnTo>
                <a:lnTo>
                  <a:pt x="534" y="640"/>
                </a:lnTo>
                <a:lnTo>
                  <a:pt x="568" y="660"/>
                </a:lnTo>
                <a:lnTo>
                  <a:pt x="568" y="660"/>
                </a:lnTo>
                <a:lnTo>
                  <a:pt x="568" y="646"/>
                </a:lnTo>
                <a:lnTo>
                  <a:pt x="568" y="646"/>
                </a:lnTo>
                <a:lnTo>
                  <a:pt x="608" y="630"/>
                </a:lnTo>
                <a:lnTo>
                  <a:pt x="608" y="630"/>
                </a:lnTo>
                <a:lnTo>
                  <a:pt x="612" y="626"/>
                </a:lnTo>
                <a:lnTo>
                  <a:pt x="612" y="626"/>
                </a:lnTo>
                <a:lnTo>
                  <a:pt x="622" y="620"/>
                </a:lnTo>
                <a:lnTo>
                  <a:pt x="622" y="620"/>
                </a:lnTo>
                <a:lnTo>
                  <a:pt x="632" y="626"/>
                </a:lnTo>
                <a:lnTo>
                  <a:pt x="632" y="626"/>
                </a:lnTo>
                <a:lnTo>
                  <a:pt x="652" y="616"/>
                </a:lnTo>
                <a:lnTo>
                  <a:pt x="652" y="616"/>
                </a:lnTo>
                <a:lnTo>
                  <a:pt x="678" y="600"/>
                </a:lnTo>
                <a:lnTo>
                  <a:pt x="678" y="600"/>
                </a:lnTo>
                <a:lnTo>
                  <a:pt x="702" y="582"/>
                </a:lnTo>
                <a:lnTo>
                  <a:pt x="702" y="582"/>
                </a:lnTo>
                <a:lnTo>
                  <a:pt x="712" y="562"/>
                </a:lnTo>
                <a:lnTo>
                  <a:pt x="712" y="562"/>
                </a:lnTo>
                <a:lnTo>
                  <a:pt x="726" y="542"/>
                </a:lnTo>
                <a:lnTo>
                  <a:pt x="726" y="542"/>
                </a:lnTo>
                <a:lnTo>
                  <a:pt x="742" y="512"/>
                </a:lnTo>
                <a:lnTo>
                  <a:pt x="742" y="512"/>
                </a:lnTo>
                <a:lnTo>
                  <a:pt x="742" y="498"/>
                </a:lnTo>
                <a:lnTo>
                  <a:pt x="742" y="498"/>
                </a:lnTo>
                <a:lnTo>
                  <a:pt x="736" y="488"/>
                </a:lnTo>
                <a:lnTo>
                  <a:pt x="736" y="488"/>
                </a:lnTo>
                <a:lnTo>
                  <a:pt x="742" y="472"/>
                </a:lnTo>
                <a:lnTo>
                  <a:pt x="742" y="472"/>
                </a:lnTo>
                <a:lnTo>
                  <a:pt x="736" y="454"/>
                </a:lnTo>
                <a:lnTo>
                  <a:pt x="736" y="454"/>
                </a:lnTo>
                <a:lnTo>
                  <a:pt x="712" y="404"/>
                </a:lnTo>
                <a:lnTo>
                  <a:pt x="712" y="404"/>
                </a:lnTo>
                <a:lnTo>
                  <a:pt x="716" y="398"/>
                </a:lnTo>
                <a:lnTo>
                  <a:pt x="716" y="398"/>
                </a:lnTo>
                <a:lnTo>
                  <a:pt x="736" y="374"/>
                </a:lnTo>
                <a:lnTo>
                  <a:pt x="752" y="370"/>
                </a:lnTo>
                <a:lnTo>
                  <a:pt x="752" y="370"/>
                </a:lnTo>
                <a:lnTo>
                  <a:pt x="754" y="368"/>
                </a:lnTo>
                <a:lnTo>
                  <a:pt x="754" y="364"/>
                </a:lnTo>
                <a:lnTo>
                  <a:pt x="752" y="360"/>
                </a:lnTo>
                <a:lnTo>
                  <a:pt x="752" y="360"/>
                </a:lnTo>
                <a:lnTo>
                  <a:pt x="726" y="354"/>
                </a:lnTo>
                <a:lnTo>
                  <a:pt x="726" y="354"/>
                </a:lnTo>
                <a:lnTo>
                  <a:pt x="712" y="360"/>
                </a:lnTo>
                <a:lnTo>
                  <a:pt x="712" y="360"/>
                </a:lnTo>
                <a:lnTo>
                  <a:pt x="702" y="354"/>
                </a:lnTo>
                <a:lnTo>
                  <a:pt x="702" y="354"/>
                </a:lnTo>
                <a:lnTo>
                  <a:pt x="692" y="340"/>
                </a:lnTo>
                <a:lnTo>
                  <a:pt x="692" y="340"/>
                </a:lnTo>
                <a:lnTo>
                  <a:pt x="682" y="330"/>
                </a:lnTo>
                <a:lnTo>
                  <a:pt x="682" y="330"/>
                </a:lnTo>
                <a:lnTo>
                  <a:pt x="706" y="320"/>
                </a:lnTo>
                <a:lnTo>
                  <a:pt x="706" y="320"/>
                </a:lnTo>
                <a:lnTo>
                  <a:pt x="722" y="306"/>
                </a:lnTo>
                <a:lnTo>
                  <a:pt x="722" y="306"/>
                </a:lnTo>
                <a:lnTo>
                  <a:pt x="746" y="290"/>
                </a:lnTo>
                <a:lnTo>
                  <a:pt x="746" y="290"/>
                </a:lnTo>
                <a:lnTo>
                  <a:pt x="756" y="290"/>
                </a:lnTo>
                <a:lnTo>
                  <a:pt x="756" y="290"/>
                </a:lnTo>
                <a:lnTo>
                  <a:pt x="742" y="310"/>
                </a:lnTo>
                <a:lnTo>
                  <a:pt x="742" y="310"/>
                </a:lnTo>
                <a:lnTo>
                  <a:pt x="752" y="320"/>
                </a:lnTo>
                <a:lnTo>
                  <a:pt x="752" y="320"/>
                </a:lnTo>
                <a:lnTo>
                  <a:pt x="762" y="316"/>
                </a:lnTo>
                <a:lnTo>
                  <a:pt x="762" y="316"/>
                </a:lnTo>
                <a:lnTo>
                  <a:pt x="786" y="306"/>
                </a:lnTo>
                <a:lnTo>
                  <a:pt x="792" y="284"/>
                </a:lnTo>
                <a:lnTo>
                  <a:pt x="806" y="272"/>
                </a:lnTo>
                <a:lnTo>
                  <a:pt x="820" y="282"/>
                </a:lnTo>
                <a:lnTo>
                  <a:pt x="818" y="262"/>
                </a:lnTo>
                <a:lnTo>
                  <a:pt x="838" y="250"/>
                </a:lnTo>
                <a:lnTo>
                  <a:pt x="864" y="254"/>
                </a:lnTo>
                <a:lnTo>
                  <a:pt x="864" y="254"/>
                </a:lnTo>
                <a:lnTo>
                  <a:pt x="876" y="246"/>
                </a:lnTo>
                <a:lnTo>
                  <a:pt x="876" y="246"/>
                </a:lnTo>
                <a:lnTo>
                  <a:pt x="890" y="252"/>
                </a:lnTo>
                <a:lnTo>
                  <a:pt x="890" y="252"/>
                </a:lnTo>
                <a:lnTo>
                  <a:pt x="900" y="198"/>
                </a:lnTo>
                <a:lnTo>
                  <a:pt x="924" y="192"/>
                </a:lnTo>
                <a:lnTo>
                  <a:pt x="924" y="192"/>
                </a:lnTo>
                <a:lnTo>
                  <a:pt x="950" y="118"/>
                </a:lnTo>
                <a:lnTo>
                  <a:pt x="950" y="118"/>
                </a:lnTo>
                <a:lnTo>
                  <a:pt x="890" y="118"/>
                </a:lnTo>
                <a:lnTo>
                  <a:pt x="890" y="118"/>
                </a:lnTo>
                <a:close/>
              </a:path>
            </a:pathLst>
          </a:custGeom>
          <a:solidFill>
            <a:srgbClr val="63A1CF"/>
          </a:solidFill>
          <a:ln w="9525" cap="flat" cmpd="sng">
            <a:solidFill>
              <a:schemeClr val="bg1"/>
            </a:solidFill>
            <a:prstDash val="solid"/>
            <a:round/>
            <a:headEnd type="none" w="med" len="med"/>
            <a:tailEnd type="none" w="med" len="med"/>
          </a:ln>
          <a:effectLst/>
        </p:spPr>
        <p:txBody>
          <a:bodyPr/>
          <a:lstStyle/>
          <a:p>
            <a:endParaRPr lang="el-GR" dirty="0"/>
          </a:p>
        </p:txBody>
      </p:sp>
      <p:sp>
        <p:nvSpPr>
          <p:cNvPr id="16860" name="Freeform 1500"/>
          <p:cNvSpPr>
            <a:spLocks/>
          </p:cNvSpPr>
          <p:nvPr/>
        </p:nvSpPr>
        <p:spPr bwMode="auto">
          <a:xfrm>
            <a:off x="7570789" y="3387726"/>
            <a:ext cx="123825" cy="155575"/>
          </a:xfrm>
          <a:custGeom>
            <a:avLst/>
            <a:gdLst/>
            <a:ahLst/>
            <a:cxnLst>
              <a:cxn ang="0">
                <a:pos x="32" y="12"/>
              </a:cxn>
              <a:cxn ang="0">
                <a:pos x="34" y="32"/>
              </a:cxn>
              <a:cxn ang="0">
                <a:pos x="20" y="22"/>
              </a:cxn>
              <a:cxn ang="0">
                <a:pos x="6" y="34"/>
              </a:cxn>
              <a:cxn ang="0">
                <a:pos x="0" y="56"/>
              </a:cxn>
              <a:cxn ang="0">
                <a:pos x="0" y="56"/>
              </a:cxn>
              <a:cxn ang="0">
                <a:pos x="6" y="56"/>
              </a:cxn>
              <a:cxn ang="0">
                <a:pos x="6" y="56"/>
              </a:cxn>
              <a:cxn ang="0">
                <a:pos x="10" y="56"/>
              </a:cxn>
              <a:cxn ang="0">
                <a:pos x="10" y="56"/>
              </a:cxn>
              <a:cxn ang="0">
                <a:pos x="30" y="70"/>
              </a:cxn>
              <a:cxn ang="0">
                <a:pos x="34" y="84"/>
              </a:cxn>
              <a:cxn ang="0">
                <a:pos x="34" y="84"/>
              </a:cxn>
              <a:cxn ang="0">
                <a:pos x="36" y="92"/>
              </a:cxn>
              <a:cxn ang="0">
                <a:pos x="40" y="98"/>
              </a:cxn>
              <a:cxn ang="0">
                <a:pos x="70" y="88"/>
              </a:cxn>
              <a:cxn ang="0">
                <a:pos x="70" y="84"/>
              </a:cxn>
              <a:cxn ang="0">
                <a:pos x="70" y="84"/>
              </a:cxn>
              <a:cxn ang="0">
                <a:pos x="68" y="82"/>
              </a:cxn>
              <a:cxn ang="0">
                <a:pos x="66" y="78"/>
              </a:cxn>
              <a:cxn ang="0">
                <a:pos x="64" y="76"/>
              </a:cxn>
              <a:cxn ang="0">
                <a:pos x="64" y="76"/>
              </a:cxn>
              <a:cxn ang="0">
                <a:pos x="64" y="60"/>
              </a:cxn>
              <a:cxn ang="0">
                <a:pos x="64" y="60"/>
              </a:cxn>
              <a:cxn ang="0">
                <a:pos x="64" y="46"/>
              </a:cxn>
              <a:cxn ang="0">
                <a:pos x="64" y="46"/>
              </a:cxn>
              <a:cxn ang="0">
                <a:pos x="54" y="26"/>
              </a:cxn>
              <a:cxn ang="0">
                <a:pos x="54" y="26"/>
              </a:cxn>
              <a:cxn ang="0">
                <a:pos x="64" y="16"/>
              </a:cxn>
              <a:cxn ang="0">
                <a:pos x="64" y="16"/>
              </a:cxn>
              <a:cxn ang="0">
                <a:pos x="78" y="4"/>
              </a:cxn>
              <a:cxn ang="0">
                <a:pos x="52" y="0"/>
              </a:cxn>
              <a:cxn ang="0">
                <a:pos x="32" y="12"/>
              </a:cxn>
            </a:cxnLst>
            <a:rect l="0" t="0" r="r" b="b"/>
            <a:pathLst>
              <a:path w="78" h="98">
                <a:moveTo>
                  <a:pt x="32" y="12"/>
                </a:moveTo>
                <a:lnTo>
                  <a:pt x="34" y="32"/>
                </a:lnTo>
                <a:lnTo>
                  <a:pt x="20" y="22"/>
                </a:lnTo>
                <a:lnTo>
                  <a:pt x="6" y="34"/>
                </a:lnTo>
                <a:lnTo>
                  <a:pt x="0" y="56"/>
                </a:lnTo>
                <a:lnTo>
                  <a:pt x="0" y="56"/>
                </a:lnTo>
                <a:lnTo>
                  <a:pt x="6" y="56"/>
                </a:lnTo>
                <a:lnTo>
                  <a:pt x="6" y="56"/>
                </a:lnTo>
                <a:lnTo>
                  <a:pt x="10" y="56"/>
                </a:lnTo>
                <a:lnTo>
                  <a:pt x="10" y="56"/>
                </a:lnTo>
                <a:lnTo>
                  <a:pt x="30" y="70"/>
                </a:lnTo>
                <a:lnTo>
                  <a:pt x="34" y="84"/>
                </a:lnTo>
                <a:lnTo>
                  <a:pt x="34" y="84"/>
                </a:lnTo>
                <a:lnTo>
                  <a:pt x="36" y="92"/>
                </a:lnTo>
                <a:lnTo>
                  <a:pt x="40" y="98"/>
                </a:lnTo>
                <a:lnTo>
                  <a:pt x="70" y="88"/>
                </a:lnTo>
                <a:lnTo>
                  <a:pt x="70" y="84"/>
                </a:lnTo>
                <a:lnTo>
                  <a:pt x="70" y="84"/>
                </a:lnTo>
                <a:lnTo>
                  <a:pt x="68" y="82"/>
                </a:lnTo>
                <a:lnTo>
                  <a:pt x="66" y="78"/>
                </a:lnTo>
                <a:lnTo>
                  <a:pt x="64" y="76"/>
                </a:lnTo>
                <a:lnTo>
                  <a:pt x="64" y="76"/>
                </a:lnTo>
                <a:lnTo>
                  <a:pt x="64" y="60"/>
                </a:lnTo>
                <a:lnTo>
                  <a:pt x="64" y="60"/>
                </a:lnTo>
                <a:lnTo>
                  <a:pt x="64" y="46"/>
                </a:lnTo>
                <a:lnTo>
                  <a:pt x="64" y="46"/>
                </a:lnTo>
                <a:lnTo>
                  <a:pt x="54" y="26"/>
                </a:lnTo>
                <a:lnTo>
                  <a:pt x="54" y="26"/>
                </a:lnTo>
                <a:lnTo>
                  <a:pt x="64" y="16"/>
                </a:lnTo>
                <a:lnTo>
                  <a:pt x="64" y="16"/>
                </a:lnTo>
                <a:lnTo>
                  <a:pt x="78" y="4"/>
                </a:lnTo>
                <a:lnTo>
                  <a:pt x="52" y="0"/>
                </a:lnTo>
                <a:lnTo>
                  <a:pt x="32" y="12"/>
                </a:lnTo>
                <a:close/>
              </a:path>
            </a:pathLst>
          </a:custGeom>
          <a:solidFill>
            <a:srgbClr val="5F5F5E"/>
          </a:solidFill>
          <a:ln w="9525">
            <a:noFill/>
            <a:round/>
            <a:headEnd/>
            <a:tailEnd/>
          </a:ln>
        </p:spPr>
        <p:txBody>
          <a:bodyPr/>
          <a:lstStyle/>
          <a:p>
            <a:endParaRPr lang="el-GR" dirty="0"/>
          </a:p>
        </p:txBody>
      </p:sp>
      <p:sp>
        <p:nvSpPr>
          <p:cNvPr id="16861" name="Freeform 1501"/>
          <p:cNvSpPr>
            <a:spLocks/>
          </p:cNvSpPr>
          <p:nvPr/>
        </p:nvSpPr>
        <p:spPr bwMode="auto">
          <a:xfrm>
            <a:off x="7618414" y="3527425"/>
            <a:ext cx="85725" cy="104775"/>
          </a:xfrm>
          <a:custGeom>
            <a:avLst/>
            <a:gdLst/>
            <a:ahLst/>
            <a:cxnLst>
              <a:cxn ang="0">
                <a:pos x="10" y="12"/>
              </a:cxn>
              <a:cxn ang="0">
                <a:pos x="10" y="12"/>
              </a:cxn>
              <a:cxn ang="0">
                <a:pos x="10" y="36"/>
              </a:cxn>
              <a:cxn ang="0">
                <a:pos x="10" y="36"/>
              </a:cxn>
              <a:cxn ang="0">
                <a:pos x="0" y="66"/>
              </a:cxn>
              <a:cxn ang="0">
                <a:pos x="0" y="66"/>
              </a:cxn>
              <a:cxn ang="0">
                <a:pos x="20" y="66"/>
              </a:cxn>
              <a:cxn ang="0">
                <a:pos x="20" y="66"/>
              </a:cxn>
              <a:cxn ang="0">
                <a:pos x="40" y="60"/>
              </a:cxn>
              <a:cxn ang="0">
                <a:pos x="40" y="60"/>
              </a:cxn>
              <a:cxn ang="0">
                <a:pos x="50" y="52"/>
              </a:cxn>
              <a:cxn ang="0">
                <a:pos x="50" y="52"/>
              </a:cxn>
              <a:cxn ang="0">
                <a:pos x="54" y="36"/>
              </a:cxn>
              <a:cxn ang="0">
                <a:pos x="40" y="0"/>
              </a:cxn>
              <a:cxn ang="0">
                <a:pos x="10" y="10"/>
              </a:cxn>
              <a:cxn ang="0">
                <a:pos x="10" y="10"/>
              </a:cxn>
              <a:cxn ang="0">
                <a:pos x="10" y="12"/>
              </a:cxn>
              <a:cxn ang="0">
                <a:pos x="10" y="12"/>
              </a:cxn>
            </a:cxnLst>
            <a:rect l="0" t="0" r="r" b="b"/>
            <a:pathLst>
              <a:path w="54" h="66">
                <a:moveTo>
                  <a:pt x="10" y="12"/>
                </a:moveTo>
                <a:lnTo>
                  <a:pt x="10" y="12"/>
                </a:lnTo>
                <a:lnTo>
                  <a:pt x="10" y="36"/>
                </a:lnTo>
                <a:lnTo>
                  <a:pt x="10" y="36"/>
                </a:lnTo>
                <a:lnTo>
                  <a:pt x="0" y="66"/>
                </a:lnTo>
                <a:lnTo>
                  <a:pt x="0" y="66"/>
                </a:lnTo>
                <a:lnTo>
                  <a:pt x="20" y="66"/>
                </a:lnTo>
                <a:lnTo>
                  <a:pt x="20" y="66"/>
                </a:lnTo>
                <a:lnTo>
                  <a:pt x="40" y="60"/>
                </a:lnTo>
                <a:lnTo>
                  <a:pt x="40" y="60"/>
                </a:lnTo>
                <a:lnTo>
                  <a:pt x="50" y="52"/>
                </a:lnTo>
                <a:lnTo>
                  <a:pt x="50" y="52"/>
                </a:lnTo>
                <a:lnTo>
                  <a:pt x="54" y="36"/>
                </a:lnTo>
                <a:lnTo>
                  <a:pt x="40" y="0"/>
                </a:lnTo>
                <a:lnTo>
                  <a:pt x="10" y="10"/>
                </a:lnTo>
                <a:lnTo>
                  <a:pt x="10" y="10"/>
                </a:lnTo>
                <a:lnTo>
                  <a:pt x="10" y="12"/>
                </a:lnTo>
                <a:lnTo>
                  <a:pt x="10" y="12"/>
                </a:lnTo>
                <a:close/>
              </a:path>
            </a:pathLst>
          </a:custGeom>
          <a:solidFill>
            <a:srgbClr val="DDDDDD"/>
          </a:solidFill>
          <a:ln w="9525" cap="flat" cmpd="sng">
            <a:solidFill>
              <a:schemeClr val="bg2"/>
            </a:solidFill>
            <a:prstDash val="solid"/>
            <a:round/>
            <a:headEnd type="none" w="med" len="med"/>
            <a:tailEnd type="none" w="med" len="med"/>
          </a:ln>
          <a:effectLst/>
        </p:spPr>
        <p:txBody>
          <a:bodyPr/>
          <a:lstStyle/>
          <a:p>
            <a:endParaRPr lang="el-GR" dirty="0"/>
          </a:p>
        </p:txBody>
      </p:sp>
      <p:sp>
        <p:nvSpPr>
          <p:cNvPr id="217" name="216 - TextBox"/>
          <p:cNvSpPr txBox="1"/>
          <p:nvPr/>
        </p:nvSpPr>
        <p:spPr>
          <a:xfrm>
            <a:off x="5000628" y="2571745"/>
            <a:ext cx="3643339" cy="92333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l-GR" b="1" dirty="0" smtClean="0"/>
              <a:t>ΓΕΡΜΑΝΙΑ</a:t>
            </a:r>
            <a:r>
              <a:rPr lang="en-US" b="1" dirty="0" smtClean="0"/>
              <a:t> 19</a:t>
            </a:r>
            <a:r>
              <a:rPr lang="el-GR" b="1" dirty="0" smtClean="0"/>
              <a:t>33</a:t>
            </a:r>
            <a:r>
              <a:rPr lang="en-US" b="1" dirty="0" smtClean="0"/>
              <a:t> </a:t>
            </a:r>
            <a:r>
              <a:rPr lang="en-US" b="1" dirty="0" smtClean="0">
                <a:solidFill>
                  <a:srgbClr val="00B0F0"/>
                </a:solidFill>
              </a:rPr>
              <a:t>:</a:t>
            </a:r>
          </a:p>
          <a:p>
            <a:pPr algn="ctr"/>
            <a:r>
              <a:rPr lang="en-US" b="1" dirty="0" smtClean="0"/>
              <a:t>| Walther Meissner (left) </a:t>
            </a:r>
            <a:r>
              <a:rPr lang="en-US" b="1" dirty="0" smtClean="0">
                <a:solidFill>
                  <a:srgbClr val="00B0F0"/>
                </a:solidFill>
              </a:rPr>
              <a:t>&amp;</a:t>
            </a:r>
            <a:r>
              <a:rPr lang="en-US" b="1" dirty="0" smtClean="0"/>
              <a:t> Robert Ochsenfeld (right) |</a:t>
            </a:r>
            <a:endParaRPr lang="el-GR" dirty="0"/>
          </a:p>
        </p:txBody>
      </p:sp>
      <p:sp>
        <p:nvSpPr>
          <p:cNvPr id="219" name="218 - TextBox"/>
          <p:cNvSpPr txBox="1"/>
          <p:nvPr/>
        </p:nvSpPr>
        <p:spPr>
          <a:xfrm>
            <a:off x="5000628" y="3429001"/>
            <a:ext cx="3643339" cy="1384995"/>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numCol="1" rtlCol="0" anchor="b">
            <a:spAutoFit/>
          </a:bodyPr>
          <a:lstStyle/>
          <a:p>
            <a:pPr algn="just"/>
            <a:r>
              <a:rPr lang="el-GR" sz="1400" b="1" dirty="0" smtClean="0"/>
              <a:t>ΑΝΑΚΑΛΥΨΑΝ ΟΤΙ ΕΝΑΣ ΥΠΕΡΑΓΩΓΟΣ ΣΕ ΠΟΛΥ ΧΑΜΗΛΕΣ ΘΕΡΜΟΚΡΑΣΙΕΣ ΑΠΩΘΕΙ ΑΠΟ ΤΟ ΕΣΩΤΕΡΙΚΟ ΤΟΥ ΤΙΣ ΔΥΝΑΜΙΚΕΣ ΓΡΑΜΜΕΣ ΕΝΟΣ ΜΑΓΝΗΤΙΚΟΥ ΠΕΔΙΟΥ ΤΟ ΟΠΟΙΟ ΕΦΑΡΜΟΖΕΤΑΙ</a:t>
            </a:r>
            <a:r>
              <a:rPr lang="en-US" sz="1400" b="1" dirty="0" smtClean="0"/>
              <a:t> </a:t>
            </a:r>
            <a:r>
              <a:rPr lang="el-GR" sz="1400" b="1" dirty="0" smtClean="0"/>
              <a:t>ΠΑΝΩ ΤΟΥ. ΤΟ ΦΑΙΝΟΜΕΝΟ ΑΥΤΟ ΕΙΝΑΙ ΓΝΩΣΤΟ ΩΣ </a:t>
            </a:r>
            <a:r>
              <a:rPr lang="en-US" sz="1400" b="1" dirty="0" smtClean="0"/>
              <a:t>“</a:t>
            </a:r>
            <a:r>
              <a:rPr lang="en-US" sz="1400" b="1" dirty="0" smtClean="0">
                <a:solidFill>
                  <a:srgbClr val="FF0000"/>
                </a:solidFill>
              </a:rPr>
              <a:t>MEISSNER EFFECT</a:t>
            </a:r>
            <a:r>
              <a:rPr lang="en-US" sz="1400" b="1" dirty="0" smtClean="0"/>
              <a:t>”.</a:t>
            </a:r>
            <a:endParaRPr lang="el-GR" sz="1400" dirty="0"/>
          </a:p>
        </p:txBody>
      </p:sp>
      <p:pic>
        <p:nvPicPr>
          <p:cNvPr id="214" name="213 - Εικόνα" descr="Robert Ochsenfeld.jpg"/>
          <p:cNvPicPr>
            <a:picLocks noChangeAspect="1"/>
          </p:cNvPicPr>
          <p:nvPr/>
        </p:nvPicPr>
        <p:blipFill>
          <a:blip r:embed="rId3" cstate="print"/>
          <a:stretch>
            <a:fillRect/>
          </a:stretch>
        </p:blipFill>
        <p:spPr>
          <a:xfrm>
            <a:off x="7786711" y="4714884"/>
            <a:ext cx="1119205" cy="1500198"/>
          </a:xfrm>
          <a:prstGeom prst="rect">
            <a:avLst/>
          </a:prstGeom>
          <a:ln>
            <a:noFill/>
          </a:ln>
          <a:effectLst>
            <a:softEdge rad="112500"/>
          </a:effectLst>
        </p:spPr>
      </p:pic>
      <p:pic>
        <p:nvPicPr>
          <p:cNvPr id="213" name="212 - Εικόνα" descr="Walther Meissner.jpg"/>
          <p:cNvPicPr>
            <a:picLocks noChangeAspect="1"/>
          </p:cNvPicPr>
          <p:nvPr/>
        </p:nvPicPr>
        <p:blipFill>
          <a:blip r:embed="rId4" cstate="print"/>
          <a:stretch>
            <a:fillRect/>
          </a:stretch>
        </p:blipFill>
        <p:spPr>
          <a:xfrm>
            <a:off x="4786313" y="1357298"/>
            <a:ext cx="1071571" cy="1463784"/>
          </a:xfrm>
          <a:prstGeom prst="rect">
            <a:avLst/>
          </a:prstGeom>
          <a:ln>
            <a:noFill/>
          </a:ln>
          <a:effectLst>
            <a:softEdge rad="112500"/>
          </a:effectLst>
        </p:spPr>
      </p:pic>
      <p:pic>
        <p:nvPicPr>
          <p:cNvPr id="215" name="Picture 263" descr="red"/>
          <p:cNvPicPr>
            <a:picLocks noChangeAspect="1" noChangeArrowheads="1"/>
          </p:cNvPicPr>
          <p:nvPr/>
        </p:nvPicPr>
        <p:blipFill>
          <a:blip r:embed="rId5" cstate="print"/>
          <a:srcRect/>
          <a:stretch>
            <a:fillRect/>
          </a:stretch>
        </p:blipFill>
        <p:spPr bwMode="auto">
          <a:xfrm>
            <a:off x="4214811" y="2571745"/>
            <a:ext cx="652463" cy="5302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500" fill="hold"/>
                                        <p:tgtEl>
                                          <p:spTgt spid="215"/>
                                        </p:tgtEl>
                                        <p:attrNameLst>
                                          <p:attrName>ppt_x</p:attrName>
                                        </p:attrNameLst>
                                      </p:cBhvr>
                                      <p:tavLst>
                                        <p:tav tm="0">
                                          <p:val>
                                            <p:strVal val="#ppt_x"/>
                                          </p:val>
                                        </p:tav>
                                        <p:tav tm="100000">
                                          <p:val>
                                            <p:strVal val="#ppt_x"/>
                                          </p:val>
                                        </p:tav>
                                      </p:tavLst>
                                    </p:anim>
                                    <p:anim calcmode="lin" valueType="num">
                                      <p:cBhvr additive="base">
                                        <p:cTn id="8" dur="500" fill="hold"/>
                                        <p:tgtEl>
                                          <p:spTgt spid="2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1+#ppt_w/2"/>
                                          </p:val>
                                        </p:tav>
                                        <p:tav tm="100000">
                                          <p:val>
                                            <p:strVal val="#ppt_x"/>
                                          </p:val>
                                        </p:tav>
                                      </p:tavLst>
                                    </p:anim>
                                    <p:anim calcmode="lin" valueType="num">
                                      <p:cBhvr additive="base">
                                        <p:cTn id="13" dur="500" fill="hold"/>
                                        <p:tgtEl>
                                          <p:spTgt spid="21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 presetClass="entr" presetSubtype="10" fill="hold" nodeType="after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blinds(horizontal)">
                                      <p:cBhvr>
                                        <p:cTn id="17" dur="500"/>
                                        <p:tgtEl>
                                          <p:spTgt spid="213"/>
                                        </p:tgtEl>
                                      </p:cBhvr>
                                    </p:animEffect>
                                  </p:childTnLst>
                                </p:cTn>
                              </p:par>
                            </p:childTnLst>
                          </p:cTn>
                        </p:par>
                        <p:par>
                          <p:cTn id="18" fill="hold">
                            <p:stCondLst>
                              <p:cond delay="1500"/>
                            </p:stCondLst>
                            <p:childTnLst>
                              <p:par>
                                <p:cTn id="19" presetID="3" presetClass="entr" presetSubtype="10" fill="hold" nodeType="afterEffect">
                                  <p:stCondLst>
                                    <p:cond delay="0"/>
                                  </p:stCondLst>
                                  <p:childTnLst>
                                    <p:set>
                                      <p:cBhvr>
                                        <p:cTn id="20" dur="1" fill="hold">
                                          <p:stCondLst>
                                            <p:cond delay="0"/>
                                          </p:stCondLst>
                                        </p:cTn>
                                        <p:tgtEl>
                                          <p:spTgt spid="214"/>
                                        </p:tgtEl>
                                        <p:attrNameLst>
                                          <p:attrName>style.visibility</p:attrName>
                                        </p:attrNameLst>
                                      </p:cBhvr>
                                      <p:to>
                                        <p:strVal val="visible"/>
                                      </p:to>
                                    </p:set>
                                    <p:animEffect transition="in" filter="blinds(horizontal)">
                                      <p:cBhvr>
                                        <p:cTn id="21" dur="500"/>
                                        <p:tgtEl>
                                          <p:spTgt spid="214"/>
                                        </p:tgtEl>
                                      </p:cBhvr>
                                    </p:animEffect>
                                  </p:childTnLst>
                                </p:cTn>
                              </p:par>
                            </p:childTnLst>
                          </p:cTn>
                        </p:par>
                        <p:par>
                          <p:cTn id="22" fill="hold">
                            <p:stCondLst>
                              <p:cond delay="2000"/>
                            </p:stCondLst>
                            <p:childTnLst>
                              <p:par>
                                <p:cTn id="23" presetID="2" presetClass="entr" presetSubtype="6" fill="hold" grpId="0" nodeType="afterEffect">
                                  <p:stCondLst>
                                    <p:cond delay="0"/>
                                  </p:stCondLst>
                                  <p:childTnLst>
                                    <p:set>
                                      <p:cBhvr>
                                        <p:cTn id="24" dur="1" fill="hold">
                                          <p:stCondLst>
                                            <p:cond delay="0"/>
                                          </p:stCondLst>
                                        </p:cTn>
                                        <p:tgtEl>
                                          <p:spTgt spid="219"/>
                                        </p:tgtEl>
                                        <p:attrNameLst>
                                          <p:attrName>style.visibility</p:attrName>
                                        </p:attrNameLst>
                                      </p:cBhvr>
                                      <p:to>
                                        <p:strVal val="visible"/>
                                      </p:to>
                                    </p:set>
                                    <p:anim calcmode="lin" valueType="num">
                                      <p:cBhvr additive="base">
                                        <p:cTn id="25" dur="500" fill="hold"/>
                                        <p:tgtEl>
                                          <p:spTgt spid="219"/>
                                        </p:tgtEl>
                                        <p:attrNameLst>
                                          <p:attrName>ppt_x</p:attrName>
                                        </p:attrNameLst>
                                      </p:cBhvr>
                                      <p:tavLst>
                                        <p:tav tm="0">
                                          <p:val>
                                            <p:strVal val="1+#ppt_w/2"/>
                                          </p:val>
                                        </p:tav>
                                        <p:tav tm="100000">
                                          <p:val>
                                            <p:strVal val="#ppt_x"/>
                                          </p:val>
                                        </p:tav>
                                      </p:tavLst>
                                    </p:anim>
                                    <p:anim calcmode="lin" valueType="num">
                                      <p:cBhvr additive="base">
                                        <p:cTn id="26" dur="500" fill="hold"/>
                                        <p:tgtEl>
                                          <p:spTgt spid="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Oval 4"/>
          <p:cNvSpPr>
            <a:spLocks noChangeArrowheads="1"/>
          </p:cNvSpPr>
          <p:nvPr/>
        </p:nvSpPr>
        <p:spPr bwMode="auto">
          <a:xfrm>
            <a:off x="2071669" y="2906390"/>
            <a:ext cx="1071571" cy="928257"/>
          </a:xfrm>
          <a:prstGeom prst="ellipse">
            <a:avLst/>
          </a:prstGeom>
          <a:solidFill>
            <a:srgbClr val="800000"/>
          </a:solidFill>
          <a:ln w="9525">
            <a:solidFill>
              <a:schemeClr val="tx1"/>
            </a:solidFill>
            <a:prstDash val="sysDot"/>
            <a:round/>
            <a:headEnd/>
            <a:tailEnd/>
          </a:ln>
          <a:effectLst/>
        </p:spPr>
        <p:txBody>
          <a:bodyPr wrap="none" anchor="ctr"/>
          <a:lstStyle/>
          <a:p>
            <a:endParaRPr lang="el-GR" dirty="0"/>
          </a:p>
        </p:txBody>
      </p:sp>
      <p:grpSp>
        <p:nvGrpSpPr>
          <p:cNvPr id="12" name="Group 28"/>
          <p:cNvGrpSpPr>
            <a:grpSpLocks noChangeAspect="1"/>
          </p:cNvGrpSpPr>
          <p:nvPr/>
        </p:nvGrpSpPr>
        <p:grpSpPr bwMode="auto">
          <a:xfrm flipV="1">
            <a:off x="2000233" y="2214555"/>
            <a:ext cx="1214447" cy="2311928"/>
            <a:chOff x="3262" y="2160"/>
            <a:chExt cx="957" cy="1721"/>
          </a:xfrm>
        </p:grpSpPr>
        <p:sp>
          <p:nvSpPr>
            <p:cNvPr id="13" name="Freeform 29"/>
            <p:cNvSpPr>
              <a:spLocks noChangeAspect="1"/>
            </p:cNvSpPr>
            <p:nvPr/>
          </p:nvSpPr>
          <p:spPr bwMode="auto">
            <a:xfrm>
              <a:off x="4218"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14" name="Freeform 30"/>
            <p:cNvSpPr>
              <a:spLocks noChangeAspect="1"/>
            </p:cNvSpPr>
            <p:nvPr/>
          </p:nvSpPr>
          <p:spPr bwMode="auto">
            <a:xfrm flipH="1">
              <a:off x="3262"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15" name="Freeform 31"/>
            <p:cNvSpPr>
              <a:spLocks noChangeAspect="1"/>
            </p:cNvSpPr>
            <p:nvPr/>
          </p:nvSpPr>
          <p:spPr bwMode="auto">
            <a:xfrm>
              <a:off x="4028"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16" name="Freeform 32"/>
            <p:cNvSpPr>
              <a:spLocks noChangeAspect="1"/>
            </p:cNvSpPr>
            <p:nvPr/>
          </p:nvSpPr>
          <p:spPr bwMode="auto">
            <a:xfrm>
              <a:off x="3836"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17" name="Freeform 33"/>
            <p:cNvSpPr>
              <a:spLocks noChangeAspect="1"/>
            </p:cNvSpPr>
            <p:nvPr/>
          </p:nvSpPr>
          <p:spPr bwMode="auto">
            <a:xfrm>
              <a:off x="3646"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18" name="Freeform 34"/>
            <p:cNvSpPr>
              <a:spLocks noChangeAspect="1"/>
            </p:cNvSpPr>
            <p:nvPr/>
          </p:nvSpPr>
          <p:spPr bwMode="auto">
            <a:xfrm flipH="1">
              <a:off x="3453"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grpSp>
      <p:grpSp>
        <p:nvGrpSpPr>
          <p:cNvPr id="19" name="Group 5"/>
          <p:cNvGrpSpPr>
            <a:grpSpLocks noChangeAspect="1"/>
          </p:cNvGrpSpPr>
          <p:nvPr/>
        </p:nvGrpSpPr>
        <p:grpSpPr bwMode="auto">
          <a:xfrm>
            <a:off x="6000761" y="2222051"/>
            <a:ext cx="1214447" cy="2296936"/>
            <a:chOff x="4505" y="2160"/>
            <a:chExt cx="957" cy="1721"/>
          </a:xfrm>
        </p:grpSpPr>
        <p:sp>
          <p:nvSpPr>
            <p:cNvPr id="20" name="Freeform 6"/>
            <p:cNvSpPr>
              <a:spLocks noChangeAspect="1"/>
            </p:cNvSpPr>
            <p:nvPr/>
          </p:nvSpPr>
          <p:spPr bwMode="auto">
            <a:xfrm flipV="1">
              <a:off x="5079" y="2160"/>
              <a:ext cx="287" cy="1721"/>
            </a:xfrm>
            <a:custGeom>
              <a:avLst/>
              <a:gdLst/>
              <a:ahLst/>
              <a:cxnLst>
                <a:cxn ang="0">
                  <a:pos x="0" y="1721"/>
                </a:cxn>
                <a:cxn ang="0">
                  <a:pos x="48" y="1434"/>
                </a:cxn>
                <a:cxn ang="0">
                  <a:pos x="287" y="861"/>
                </a:cxn>
                <a:cxn ang="0">
                  <a:pos x="48" y="287"/>
                </a:cxn>
                <a:cxn ang="0">
                  <a:pos x="0" y="0"/>
                </a:cxn>
              </a:cxnLst>
              <a:rect l="0" t="0" r="r" b="b"/>
              <a:pathLst>
                <a:path w="287" h="1721">
                  <a:moveTo>
                    <a:pt x="0" y="1721"/>
                  </a:moveTo>
                  <a:cubicBezTo>
                    <a:pt x="0" y="1649"/>
                    <a:pt x="0" y="1577"/>
                    <a:pt x="48" y="1434"/>
                  </a:cubicBezTo>
                  <a:cubicBezTo>
                    <a:pt x="96" y="1291"/>
                    <a:pt x="287" y="1052"/>
                    <a:pt x="287" y="861"/>
                  </a:cubicBezTo>
                  <a:cubicBezTo>
                    <a:pt x="287" y="670"/>
                    <a:pt x="96" y="430"/>
                    <a:pt x="48" y="287"/>
                  </a:cubicBezTo>
                  <a:cubicBezTo>
                    <a:pt x="0" y="144"/>
                    <a:pt x="0" y="72"/>
                    <a:pt x="0" y="0"/>
                  </a:cubicBezTo>
                </a:path>
              </a:pathLst>
            </a:custGeom>
            <a:noFill/>
            <a:ln w="38100">
              <a:solidFill>
                <a:srgbClr val="0000FF"/>
              </a:solidFill>
              <a:round/>
              <a:headEnd type="triangle" w="med" len="med"/>
              <a:tailEnd/>
            </a:ln>
            <a:effectLst/>
          </p:spPr>
          <p:txBody>
            <a:bodyPr/>
            <a:lstStyle/>
            <a:p>
              <a:endParaRPr lang="el-GR" dirty="0"/>
            </a:p>
          </p:txBody>
        </p:sp>
        <p:sp>
          <p:nvSpPr>
            <p:cNvPr id="21" name="Freeform 7"/>
            <p:cNvSpPr>
              <a:spLocks noChangeAspect="1"/>
            </p:cNvSpPr>
            <p:nvPr/>
          </p:nvSpPr>
          <p:spPr bwMode="auto">
            <a:xfrm flipV="1">
              <a:off x="5239" y="2160"/>
              <a:ext cx="175" cy="1721"/>
            </a:xfrm>
            <a:custGeom>
              <a:avLst/>
              <a:gdLst/>
              <a:ahLst/>
              <a:cxnLst>
                <a:cxn ang="0">
                  <a:pos x="24" y="1721"/>
                </a:cxn>
                <a:cxn ang="0">
                  <a:pos x="24" y="1434"/>
                </a:cxn>
                <a:cxn ang="0">
                  <a:pos x="167" y="861"/>
                </a:cxn>
                <a:cxn ang="0">
                  <a:pos x="71" y="478"/>
                </a:cxn>
                <a:cxn ang="0">
                  <a:pos x="24" y="0"/>
                </a:cxn>
              </a:cxnLst>
              <a:rect l="0" t="0" r="r" b="b"/>
              <a:pathLst>
                <a:path w="175" h="1721">
                  <a:moveTo>
                    <a:pt x="24" y="1721"/>
                  </a:moveTo>
                  <a:cubicBezTo>
                    <a:pt x="12" y="1649"/>
                    <a:pt x="0" y="1577"/>
                    <a:pt x="24" y="1434"/>
                  </a:cubicBezTo>
                  <a:cubicBezTo>
                    <a:pt x="48" y="1291"/>
                    <a:pt x="159" y="1020"/>
                    <a:pt x="167" y="861"/>
                  </a:cubicBezTo>
                  <a:cubicBezTo>
                    <a:pt x="175" y="702"/>
                    <a:pt x="95" y="621"/>
                    <a:pt x="71" y="478"/>
                  </a:cubicBezTo>
                  <a:cubicBezTo>
                    <a:pt x="47" y="335"/>
                    <a:pt x="35" y="167"/>
                    <a:pt x="24" y="0"/>
                  </a:cubicBezTo>
                </a:path>
              </a:pathLst>
            </a:custGeom>
            <a:noFill/>
            <a:ln w="38100">
              <a:solidFill>
                <a:srgbClr val="0000FF"/>
              </a:solidFill>
              <a:round/>
              <a:headEnd type="triangle" w="med" len="med"/>
              <a:tailEnd/>
            </a:ln>
            <a:effectLst/>
          </p:spPr>
          <p:txBody>
            <a:bodyPr/>
            <a:lstStyle/>
            <a:p>
              <a:endParaRPr lang="el-GR" dirty="0"/>
            </a:p>
          </p:txBody>
        </p:sp>
        <p:sp>
          <p:nvSpPr>
            <p:cNvPr id="22" name="Freeform 8"/>
            <p:cNvSpPr>
              <a:spLocks noChangeAspect="1"/>
            </p:cNvSpPr>
            <p:nvPr/>
          </p:nvSpPr>
          <p:spPr bwMode="auto">
            <a:xfrm>
              <a:off x="5461"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triangle" w="med" len="med"/>
              <a:tailEnd/>
            </a:ln>
            <a:effectLst/>
          </p:spPr>
          <p:txBody>
            <a:bodyPr/>
            <a:lstStyle/>
            <a:p>
              <a:endParaRPr lang="el-GR" dirty="0"/>
            </a:p>
          </p:txBody>
        </p:sp>
        <p:sp>
          <p:nvSpPr>
            <p:cNvPr id="23" name="Freeform 9"/>
            <p:cNvSpPr>
              <a:spLocks noChangeAspect="1"/>
            </p:cNvSpPr>
            <p:nvPr/>
          </p:nvSpPr>
          <p:spPr bwMode="auto">
            <a:xfrm flipH="1" flipV="1">
              <a:off x="4602" y="2160"/>
              <a:ext cx="287" cy="1721"/>
            </a:xfrm>
            <a:custGeom>
              <a:avLst/>
              <a:gdLst/>
              <a:ahLst/>
              <a:cxnLst>
                <a:cxn ang="0">
                  <a:pos x="0" y="1721"/>
                </a:cxn>
                <a:cxn ang="0">
                  <a:pos x="48" y="1434"/>
                </a:cxn>
                <a:cxn ang="0">
                  <a:pos x="287" y="861"/>
                </a:cxn>
                <a:cxn ang="0">
                  <a:pos x="48" y="287"/>
                </a:cxn>
                <a:cxn ang="0">
                  <a:pos x="0" y="0"/>
                </a:cxn>
              </a:cxnLst>
              <a:rect l="0" t="0" r="r" b="b"/>
              <a:pathLst>
                <a:path w="287" h="1721">
                  <a:moveTo>
                    <a:pt x="0" y="1721"/>
                  </a:moveTo>
                  <a:cubicBezTo>
                    <a:pt x="0" y="1649"/>
                    <a:pt x="0" y="1577"/>
                    <a:pt x="48" y="1434"/>
                  </a:cubicBezTo>
                  <a:cubicBezTo>
                    <a:pt x="96" y="1291"/>
                    <a:pt x="287" y="1052"/>
                    <a:pt x="287" y="861"/>
                  </a:cubicBezTo>
                  <a:cubicBezTo>
                    <a:pt x="287" y="670"/>
                    <a:pt x="96" y="430"/>
                    <a:pt x="48" y="287"/>
                  </a:cubicBezTo>
                  <a:cubicBezTo>
                    <a:pt x="0" y="144"/>
                    <a:pt x="0" y="72"/>
                    <a:pt x="0" y="0"/>
                  </a:cubicBezTo>
                </a:path>
              </a:pathLst>
            </a:custGeom>
            <a:noFill/>
            <a:ln w="38100">
              <a:solidFill>
                <a:srgbClr val="0000FF"/>
              </a:solidFill>
              <a:round/>
              <a:headEnd type="triangle" w="med" len="med"/>
              <a:tailEnd/>
            </a:ln>
            <a:effectLst/>
          </p:spPr>
          <p:txBody>
            <a:bodyPr/>
            <a:lstStyle/>
            <a:p>
              <a:endParaRPr lang="el-GR" dirty="0"/>
            </a:p>
          </p:txBody>
        </p:sp>
        <p:sp>
          <p:nvSpPr>
            <p:cNvPr id="24" name="Freeform 10"/>
            <p:cNvSpPr>
              <a:spLocks noChangeAspect="1"/>
            </p:cNvSpPr>
            <p:nvPr/>
          </p:nvSpPr>
          <p:spPr bwMode="auto">
            <a:xfrm flipH="1" flipV="1">
              <a:off x="4546" y="2160"/>
              <a:ext cx="175" cy="1721"/>
            </a:xfrm>
            <a:custGeom>
              <a:avLst/>
              <a:gdLst/>
              <a:ahLst/>
              <a:cxnLst>
                <a:cxn ang="0">
                  <a:pos x="24" y="1721"/>
                </a:cxn>
                <a:cxn ang="0">
                  <a:pos x="24" y="1434"/>
                </a:cxn>
                <a:cxn ang="0">
                  <a:pos x="167" y="861"/>
                </a:cxn>
                <a:cxn ang="0">
                  <a:pos x="71" y="478"/>
                </a:cxn>
                <a:cxn ang="0">
                  <a:pos x="24" y="0"/>
                </a:cxn>
              </a:cxnLst>
              <a:rect l="0" t="0" r="r" b="b"/>
              <a:pathLst>
                <a:path w="175" h="1721">
                  <a:moveTo>
                    <a:pt x="24" y="1721"/>
                  </a:moveTo>
                  <a:cubicBezTo>
                    <a:pt x="12" y="1649"/>
                    <a:pt x="0" y="1577"/>
                    <a:pt x="24" y="1434"/>
                  </a:cubicBezTo>
                  <a:cubicBezTo>
                    <a:pt x="48" y="1291"/>
                    <a:pt x="159" y="1020"/>
                    <a:pt x="167" y="861"/>
                  </a:cubicBezTo>
                  <a:cubicBezTo>
                    <a:pt x="175" y="702"/>
                    <a:pt x="95" y="621"/>
                    <a:pt x="71" y="478"/>
                  </a:cubicBezTo>
                  <a:cubicBezTo>
                    <a:pt x="47" y="335"/>
                    <a:pt x="35" y="167"/>
                    <a:pt x="24" y="0"/>
                  </a:cubicBezTo>
                </a:path>
              </a:pathLst>
            </a:custGeom>
            <a:noFill/>
            <a:ln w="38100">
              <a:solidFill>
                <a:srgbClr val="0000FF"/>
              </a:solidFill>
              <a:round/>
              <a:headEnd type="triangle" w="med" len="med"/>
              <a:tailEnd/>
            </a:ln>
            <a:effectLst/>
          </p:spPr>
          <p:txBody>
            <a:bodyPr/>
            <a:lstStyle/>
            <a:p>
              <a:endParaRPr lang="el-GR" dirty="0"/>
            </a:p>
          </p:txBody>
        </p:sp>
        <p:sp>
          <p:nvSpPr>
            <p:cNvPr id="25" name="Freeform 11"/>
            <p:cNvSpPr>
              <a:spLocks noChangeAspect="1"/>
            </p:cNvSpPr>
            <p:nvPr/>
          </p:nvSpPr>
          <p:spPr bwMode="auto">
            <a:xfrm flipH="1">
              <a:off x="4505"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triangle" w="med" len="med"/>
              <a:tailEnd/>
            </a:ln>
            <a:effectLst/>
          </p:spPr>
          <p:txBody>
            <a:bodyPr/>
            <a:lstStyle/>
            <a:p>
              <a:endParaRPr lang="el-GR" dirty="0"/>
            </a:p>
          </p:txBody>
        </p:sp>
      </p:grpSp>
      <p:sp>
        <p:nvSpPr>
          <p:cNvPr id="26" name="Oval 4"/>
          <p:cNvSpPr>
            <a:spLocks noChangeArrowheads="1"/>
          </p:cNvSpPr>
          <p:nvPr/>
        </p:nvSpPr>
        <p:spPr bwMode="auto">
          <a:xfrm>
            <a:off x="6072197" y="2906390"/>
            <a:ext cx="1071571" cy="928257"/>
          </a:xfrm>
          <a:prstGeom prst="ellipse">
            <a:avLst/>
          </a:prstGeom>
          <a:solidFill>
            <a:srgbClr val="800000"/>
          </a:solidFill>
          <a:ln w="9525">
            <a:solidFill>
              <a:schemeClr val="tx1"/>
            </a:solidFill>
            <a:prstDash val="sysDot"/>
            <a:round/>
            <a:headEnd/>
            <a:tailEnd/>
          </a:ln>
          <a:effectLst/>
        </p:spPr>
        <p:txBody>
          <a:bodyPr wrap="none" anchor="ctr"/>
          <a:lstStyle/>
          <a:p>
            <a:endParaRPr lang="el-GR" dirty="0"/>
          </a:p>
        </p:txBody>
      </p:sp>
      <p:sp>
        <p:nvSpPr>
          <p:cNvPr id="27" name="26 - Διάσημα"/>
          <p:cNvSpPr/>
          <p:nvPr/>
        </p:nvSpPr>
        <p:spPr>
          <a:xfrm>
            <a:off x="3714745" y="3191924"/>
            <a:ext cx="357191" cy="357190"/>
          </a:xfrm>
          <a:prstGeom prst="chevr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30" name="29 - Τίτλος"/>
          <p:cNvSpPr>
            <a:spLocks noGrp="1"/>
          </p:cNvSpPr>
          <p:nvPr>
            <p:ph type="title"/>
          </p:nvPr>
        </p:nvSpPr>
        <p:spPr>
          <a:xfrm>
            <a:off x="357159" y="428604"/>
            <a:ext cx="8429684" cy="1143000"/>
          </a:xfrm>
        </p:spPr>
        <p:txBody>
          <a:bodyPr anchor="ctr"/>
          <a:lstStyle/>
          <a:p>
            <a:r>
              <a:rPr lang="en-GB" b="1" dirty="0" smtClean="0">
                <a:solidFill>
                  <a:srgbClr val="FF0000"/>
                </a:solidFill>
                <a:effectLst>
                  <a:outerShdw blurRad="38100" dist="38100" dir="2700000" algn="tl">
                    <a:srgbClr val="000000">
                      <a:alpha val="43137"/>
                    </a:srgbClr>
                  </a:outerShdw>
                </a:effectLst>
                <a:latin typeface="Trajan Pro" pitchFamily="18" charset="0"/>
              </a:rPr>
              <a:t>Meissner Effect</a:t>
            </a:r>
            <a:endParaRPr lang="el-GR" b="1" dirty="0">
              <a:solidFill>
                <a:srgbClr val="FF0000"/>
              </a:solidFill>
              <a:effectLst>
                <a:outerShdw blurRad="38100" dist="38100" dir="2700000" algn="tl">
                  <a:srgbClr val="000000">
                    <a:alpha val="43137"/>
                  </a:srgbClr>
                </a:outerShdw>
              </a:effectLst>
              <a:latin typeface="Trajan Pro" pitchFamily="18" charset="0"/>
            </a:endParaRPr>
          </a:p>
        </p:txBody>
      </p:sp>
      <p:grpSp>
        <p:nvGrpSpPr>
          <p:cNvPr id="31" name="Group 28"/>
          <p:cNvGrpSpPr>
            <a:grpSpLocks noChangeAspect="1"/>
          </p:cNvGrpSpPr>
          <p:nvPr/>
        </p:nvGrpSpPr>
        <p:grpSpPr bwMode="auto">
          <a:xfrm flipV="1">
            <a:off x="6000761" y="2214555"/>
            <a:ext cx="1214447" cy="2311928"/>
            <a:chOff x="3262" y="2160"/>
            <a:chExt cx="957" cy="1721"/>
          </a:xfrm>
        </p:grpSpPr>
        <p:sp>
          <p:nvSpPr>
            <p:cNvPr id="32" name="Freeform 29"/>
            <p:cNvSpPr>
              <a:spLocks noChangeAspect="1"/>
            </p:cNvSpPr>
            <p:nvPr/>
          </p:nvSpPr>
          <p:spPr bwMode="auto">
            <a:xfrm>
              <a:off x="4218"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33" name="Freeform 30"/>
            <p:cNvSpPr>
              <a:spLocks noChangeAspect="1"/>
            </p:cNvSpPr>
            <p:nvPr/>
          </p:nvSpPr>
          <p:spPr bwMode="auto">
            <a:xfrm flipH="1">
              <a:off x="3262"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34" name="Freeform 31"/>
            <p:cNvSpPr>
              <a:spLocks noChangeAspect="1"/>
            </p:cNvSpPr>
            <p:nvPr/>
          </p:nvSpPr>
          <p:spPr bwMode="auto">
            <a:xfrm>
              <a:off x="4028"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35" name="Freeform 32"/>
            <p:cNvSpPr>
              <a:spLocks noChangeAspect="1"/>
            </p:cNvSpPr>
            <p:nvPr/>
          </p:nvSpPr>
          <p:spPr bwMode="auto">
            <a:xfrm>
              <a:off x="3836"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36" name="Freeform 33"/>
            <p:cNvSpPr>
              <a:spLocks noChangeAspect="1"/>
            </p:cNvSpPr>
            <p:nvPr/>
          </p:nvSpPr>
          <p:spPr bwMode="auto">
            <a:xfrm>
              <a:off x="3646"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sp>
          <p:nvSpPr>
            <p:cNvPr id="37" name="Freeform 34"/>
            <p:cNvSpPr>
              <a:spLocks noChangeAspect="1"/>
            </p:cNvSpPr>
            <p:nvPr/>
          </p:nvSpPr>
          <p:spPr bwMode="auto">
            <a:xfrm flipH="1">
              <a:off x="3453" y="2160"/>
              <a:ext cx="1" cy="1721"/>
            </a:xfrm>
            <a:custGeom>
              <a:avLst/>
              <a:gdLst/>
              <a:ahLst/>
              <a:cxnLst>
                <a:cxn ang="0">
                  <a:pos x="0" y="0"/>
                </a:cxn>
                <a:cxn ang="0">
                  <a:pos x="0" y="861"/>
                </a:cxn>
                <a:cxn ang="0">
                  <a:pos x="0" y="1721"/>
                </a:cxn>
              </a:cxnLst>
              <a:rect l="0" t="0" r="r" b="b"/>
              <a:pathLst>
                <a:path w="1" h="1721">
                  <a:moveTo>
                    <a:pt x="0" y="0"/>
                  </a:moveTo>
                  <a:cubicBezTo>
                    <a:pt x="0" y="287"/>
                    <a:pt x="0" y="574"/>
                    <a:pt x="0" y="861"/>
                  </a:cubicBezTo>
                  <a:cubicBezTo>
                    <a:pt x="0" y="1148"/>
                    <a:pt x="0" y="1434"/>
                    <a:pt x="0" y="1721"/>
                  </a:cubicBezTo>
                </a:path>
              </a:pathLst>
            </a:custGeom>
            <a:noFill/>
            <a:ln w="38100">
              <a:solidFill>
                <a:srgbClr val="0000FF"/>
              </a:solidFill>
              <a:round/>
              <a:headEnd type="none" w="med" len="med"/>
              <a:tailEnd type="triangle" w="med" len="med"/>
            </a:ln>
            <a:effectLst/>
          </p:spPr>
          <p:txBody>
            <a:bodyPr/>
            <a:lstStyle/>
            <a:p>
              <a:endParaRPr lang="el-GR" dirty="0"/>
            </a:p>
          </p:txBody>
        </p:sp>
      </p:grpSp>
      <p:sp>
        <p:nvSpPr>
          <p:cNvPr id="41" name="40 - TextBox"/>
          <p:cNvSpPr txBox="1"/>
          <p:nvPr/>
        </p:nvSpPr>
        <p:spPr>
          <a:xfrm>
            <a:off x="1357289" y="2285992"/>
            <a:ext cx="500067"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latin typeface="Adobe Garamond Pro Bold" pitchFamily="18" charset="0"/>
              </a:rPr>
              <a:t>B</a:t>
            </a:r>
            <a:endParaRPr lang="el-GR" b="1" i="1" dirty="0">
              <a:effectLst>
                <a:outerShdw blurRad="38100" dist="38100" dir="2700000" algn="tl">
                  <a:srgbClr val="000000">
                    <a:alpha val="43137"/>
                  </a:srgbClr>
                </a:outerShdw>
              </a:effectLst>
              <a:latin typeface="Adobe Garamond Pro Bold" pitchFamily="18" charset="0"/>
            </a:endParaRPr>
          </a:p>
        </p:txBody>
      </p:sp>
      <p:sp>
        <p:nvSpPr>
          <p:cNvPr id="42" name="41 - TextBox"/>
          <p:cNvSpPr txBox="1"/>
          <p:nvPr/>
        </p:nvSpPr>
        <p:spPr>
          <a:xfrm>
            <a:off x="5357817" y="2285992"/>
            <a:ext cx="500067" cy="523220"/>
          </a:xfrm>
          <a:prstGeom prst="rect">
            <a:avLst/>
          </a:prstGeom>
          <a:noFill/>
        </p:spPr>
        <p:txBody>
          <a:bodyPr wrap="square" rtlCol="0">
            <a:spAutoFit/>
          </a:bodyPr>
          <a:lstStyle/>
          <a:p>
            <a:r>
              <a:rPr lang="en-US" sz="2800" b="1" i="1" dirty="0" smtClean="0">
                <a:effectLst>
                  <a:outerShdw blurRad="38100" dist="38100" dir="2700000" algn="tl">
                    <a:srgbClr val="000000">
                      <a:alpha val="43137"/>
                    </a:srgbClr>
                  </a:outerShdw>
                </a:effectLst>
                <a:latin typeface="Adobe Garamond Pro Bold" pitchFamily="18" charset="0"/>
              </a:rPr>
              <a:t>B</a:t>
            </a:r>
            <a:endParaRPr lang="el-GR" b="1" i="1" dirty="0">
              <a:effectLst>
                <a:outerShdw blurRad="38100" dist="38100" dir="2700000" algn="tl">
                  <a:srgbClr val="000000">
                    <a:alpha val="43137"/>
                  </a:srgbClr>
                </a:outerShdw>
              </a:effectLst>
              <a:latin typeface="Adobe Garamond Pro Bold" pitchFamily="18" charset="0"/>
            </a:endParaRPr>
          </a:p>
        </p:txBody>
      </p:sp>
      <p:cxnSp>
        <p:nvCxnSpPr>
          <p:cNvPr id="48" name="47 - Ευθύγραμμο βέλος σύνδεσης"/>
          <p:cNvCxnSpPr/>
          <p:nvPr/>
        </p:nvCxnSpPr>
        <p:spPr>
          <a:xfrm>
            <a:off x="1500170" y="2285995"/>
            <a:ext cx="250031"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2" name="51 - Ευθύγραμμο βέλος σύνδεσης"/>
          <p:cNvCxnSpPr/>
          <p:nvPr/>
        </p:nvCxnSpPr>
        <p:spPr>
          <a:xfrm>
            <a:off x="5500695" y="2285993"/>
            <a:ext cx="250031"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5" name="54 - TextBox"/>
          <p:cNvSpPr txBox="1"/>
          <p:nvPr/>
        </p:nvSpPr>
        <p:spPr>
          <a:xfrm>
            <a:off x="642911" y="4857760"/>
            <a:ext cx="3857652" cy="12003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l-GR" dirty="0" smtClean="0"/>
              <a:t>Το υλικό υπό φυσιολογικές συνθήκες πίεσης &amp; θερμοκρασίας αφήνει τις μαγνητικές δυναμικές γραμμές να διαπεράσουν το εσωτερικό του. </a:t>
            </a:r>
            <a:endParaRPr lang="el-GR" dirty="0"/>
          </a:p>
        </p:txBody>
      </p:sp>
      <p:sp>
        <p:nvSpPr>
          <p:cNvPr id="56" name="55 - TextBox"/>
          <p:cNvSpPr txBox="1"/>
          <p:nvPr/>
        </p:nvSpPr>
        <p:spPr>
          <a:xfrm>
            <a:off x="4714877" y="4857760"/>
            <a:ext cx="3857652"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l-GR" dirty="0" smtClean="0"/>
              <a:t>Το υλικό στην υπεραγώγιμή του κατάσταση απωθεί το μαγνητικό πεδίο από το εσωτερικό του. Το βάθος εισχώρησης δίνεται από την εξίσωση </a:t>
            </a:r>
            <a:r>
              <a:rPr lang="en-US" dirty="0" smtClean="0"/>
              <a:t>London</a:t>
            </a:r>
            <a:r>
              <a:rPr lang="el-GR" dirty="0" smtClean="0"/>
              <a:t>:</a:t>
            </a:r>
            <a:r>
              <a:rPr lang="en-US" dirty="0" smtClean="0"/>
              <a:t> </a:t>
            </a:r>
            <a:r>
              <a:rPr lang="el-GR" dirty="0" smtClean="0"/>
              <a:t>  </a:t>
            </a:r>
            <a:endParaRPr lang="el-GR" dirty="0"/>
          </a:p>
        </p:txBody>
      </p:sp>
      <p:sp>
        <p:nvSpPr>
          <p:cNvPr id="19458" name="Rectangle 2"/>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59" name="Rectangle 3"/>
          <p:cNvSpPr>
            <a:spLocks noChangeArrowheads="1"/>
          </p:cNvSpPr>
          <p:nvPr/>
        </p:nvSpPr>
        <p:spPr bwMode="auto">
          <a:xfrm>
            <a:off x="1" y="3773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9464" name="Rectangle 8"/>
          <p:cNvSpPr>
            <a:spLocks noChangeArrowheads="1"/>
          </p:cNvSpPr>
          <p:nvPr/>
        </p:nvSpPr>
        <p:spPr bwMode="auto">
          <a:xfrm>
            <a:off x="1" y="4393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65" name="Rectangle 9"/>
          <p:cNvSpPr>
            <a:spLocks noChangeArrowheads="1"/>
          </p:cNvSpPr>
          <p:nvPr/>
        </p:nvSpPr>
        <p:spPr bwMode="auto">
          <a:xfrm>
            <a:off x="1" y="37731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pic>
        <p:nvPicPr>
          <p:cNvPr id="54" name="53 - Εικόνα" descr="London Equation.JPG"/>
          <p:cNvPicPr>
            <a:picLocks noChangeAspect="1"/>
          </p:cNvPicPr>
          <p:nvPr/>
        </p:nvPicPr>
        <p:blipFill>
          <a:blip r:embed="rId3" cstate="print"/>
          <a:stretch>
            <a:fillRect/>
          </a:stretch>
        </p:blipFill>
        <p:spPr>
          <a:xfrm>
            <a:off x="5857885" y="6072206"/>
            <a:ext cx="1500199" cy="2890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repeatCount="indefinite" fill="hold" nodeType="afterEffect">
                                  <p:stCondLst>
                                    <p:cond delay="500"/>
                                  </p:stCondLst>
                                  <p:childTnLst>
                                    <p:animEffect transition="out" filter="fade">
                                      <p:cBhvr>
                                        <p:cTn id="6" dur="3000"/>
                                        <p:tgtEl>
                                          <p:spTgt spid="12"/>
                                        </p:tgtEl>
                                      </p:cBhvr>
                                    </p:animEffect>
                                    <p:set>
                                      <p:cBhvr>
                                        <p:cTn id="7" dur="1" fill="hold">
                                          <p:stCondLst>
                                            <p:cond delay="29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50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2000"/>
                                        <p:tgtEl>
                                          <p:spTgt spid="55"/>
                                        </p:tgtEl>
                                      </p:cBhvr>
                                    </p:animEffect>
                                  </p:childTnLst>
                                </p:cTn>
                              </p:par>
                            </p:childTnLst>
                          </p:cTn>
                        </p:par>
                        <p:par>
                          <p:cTn id="11" fill="hold">
                            <p:stCondLst>
                              <p:cond delay="3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20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5.55556E-7 1.85185E-6 L 0.20469 1.85185E-6 " pathEditMode="relative" rAng="0" ptsTypes="AA">
                                      <p:cBhvr>
                                        <p:cTn id="18" dur="2000" fill="hold"/>
                                        <p:tgtEl>
                                          <p:spTgt spid="27"/>
                                        </p:tgtEl>
                                        <p:attrNameLst>
                                          <p:attrName>ppt_x</p:attrName>
                                          <p:attrName>ppt_y</p:attrName>
                                        </p:attrNameLst>
                                      </p:cBhvr>
                                      <p:rCtr x="102" y="0"/>
                                    </p:animMotion>
                                  </p:childTnLst>
                                </p:cTn>
                              </p:par>
                            </p:childTnLst>
                          </p:cTn>
                        </p:par>
                        <p:par>
                          <p:cTn id="19" fill="hold">
                            <p:stCondLst>
                              <p:cond delay="2000"/>
                            </p:stCondLst>
                            <p:childTnLst>
                              <p:par>
                                <p:cTn id="20" presetID="10" presetClass="exit" presetSubtype="0" repeatCount="indefinite" fill="hold" nodeType="afterEffect">
                                  <p:stCondLst>
                                    <p:cond delay="0"/>
                                  </p:stCondLst>
                                  <p:childTnLst>
                                    <p:animEffect transition="out" filter="fade">
                                      <p:cBhvr>
                                        <p:cTn id="21" dur="3000"/>
                                        <p:tgtEl>
                                          <p:spTgt spid="31"/>
                                        </p:tgtEl>
                                      </p:cBhvr>
                                    </p:animEffect>
                                    <p:set>
                                      <p:cBhvr>
                                        <p:cTn id="22" dur="1" fill="hold">
                                          <p:stCondLst>
                                            <p:cond delay="2999"/>
                                          </p:stCondLst>
                                        </p:cTn>
                                        <p:tgtEl>
                                          <p:spTgt spid="31"/>
                                        </p:tgtEl>
                                        <p:attrNameLst>
                                          <p:attrName>style.visibility</p:attrName>
                                        </p:attrNameLst>
                                      </p:cBhvr>
                                      <p:to>
                                        <p:strVal val="hidden"/>
                                      </p:to>
                                    </p:set>
                                  </p:childTnLst>
                                </p:cTn>
                              </p:par>
                              <p:par>
                                <p:cTn id="23" presetID="10" presetClass="entr" presetSubtype="0" repeatCount="indefinite"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30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0"/>
                                        <p:tgtEl>
                                          <p:spTgt spid="56"/>
                                        </p:tgtEl>
                                      </p:cBhvr>
                                    </p:animEffect>
                                  </p:childTnLst>
                                </p:cTn>
                              </p:par>
                              <p:par>
                                <p:cTn id="29" presetID="10" presetClass="entr" presetSubtype="0" fill="hold"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55"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5" name="Floating train.mpg">
            <a:hlinkClick r:id="" action="ppaction://media"/>
          </p:cNvPr>
          <p:cNvPicPr>
            <a:picLocks noGrp="1" noRot="1" noChangeAspect="1"/>
          </p:cNvPicPr>
          <p:nvPr>
            <p:ph idx="1"/>
            <a:videoFile r:link="rId1"/>
          </p:nvPr>
        </p:nvPicPr>
        <p:blipFill>
          <a:blip r:embed="rId4" cstate="print"/>
          <a:stretch>
            <a:fillRect/>
          </a:stretch>
        </p:blipFill>
        <p:spPr>
          <a:xfrm>
            <a:off x="827584" y="692696"/>
            <a:ext cx="7560840" cy="55446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4292</TotalTime>
  <Words>1457</Words>
  <Application>Microsoft Office PowerPoint</Application>
  <PresentationFormat>On-screen Show (4:3)</PresentationFormat>
  <Paragraphs>154</Paragraphs>
  <Slides>25</Slides>
  <Notes>11</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Θέμα του Office</vt:lpstr>
      <vt:lpstr>Slide 1</vt:lpstr>
      <vt:lpstr>Slide 2</vt:lpstr>
      <vt:lpstr>Slide 3</vt:lpstr>
      <vt:lpstr>Slide 4</vt:lpstr>
      <vt:lpstr>Slide 5</vt:lpstr>
      <vt:lpstr>Υπεραγώγιμη κατάσταση του Hg</vt:lpstr>
      <vt:lpstr>Slide 7</vt:lpstr>
      <vt:lpstr>Meissner Effect</vt:lpstr>
      <vt:lpstr>Slide 9</vt:lpstr>
      <vt:lpstr>Slide 10</vt:lpstr>
      <vt:lpstr>Slide 11</vt:lpstr>
      <vt:lpstr>Slide 12</vt:lpstr>
      <vt:lpstr>Slide 13</vt:lpstr>
      <vt:lpstr>Slide 14</vt:lpstr>
      <vt:lpstr>Slide 15</vt:lpstr>
      <vt:lpstr> yttrium (Y), barium (Ba) and copper (Cu) composition</vt:lpstr>
      <vt:lpstr>Slide 17</vt:lpstr>
      <vt:lpstr>Slide 18</vt:lpstr>
      <vt:lpstr>Slide 19</vt:lpstr>
      <vt:lpstr>Slide 20</vt:lpstr>
      <vt:lpstr>Slide 21</vt:lpstr>
      <vt:lpstr>Slide 22</vt:lpstr>
      <vt:lpstr>Slide 23</vt:lpstr>
      <vt:lpstr>Slide 24</vt:lpstr>
      <vt:lpstr>      ΒΙΒΛΙΟΓΡΑΦΙΑ &amp; ΠΗΓΕΣ</vt:lpstr>
    </vt:vector>
  </TitlesOfParts>
  <Company>VIVAS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NIKOS KASIMATIS</dc:creator>
  <cp:lastModifiedBy>NIKOS KASIMATIS</cp:lastModifiedBy>
  <cp:revision>410</cp:revision>
  <dcterms:created xsi:type="dcterms:W3CDTF">2010-12-23T15:22:20Z</dcterms:created>
  <dcterms:modified xsi:type="dcterms:W3CDTF">2011-01-16T13:22:53Z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