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6" r:id="rId3"/>
    <p:sldId id="278" r:id="rId4"/>
    <p:sldId id="271" r:id="rId5"/>
    <p:sldId id="272" r:id="rId6"/>
    <p:sldId id="274" r:id="rId7"/>
    <p:sldId id="275" r:id="rId8"/>
    <p:sldId id="256" r:id="rId9"/>
    <p:sldId id="279" r:id="rId10"/>
    <p:sldId id="281" r:id="rId11"/>
    <p:sldId id="280" r:id="rId12"/>
    <p:sldId id="263" r:id="rId13"/>
    <p:sldId id="257" r:id="rId14"/>
    <p:sldId id="264" r:id="rId15"/>
    <p:sldId id="261" r:id="rId16"/>
    <p:sldId id="259" r:id="rId17"/>
    <p:sldId id="265" r:id="rId18"/>
    <p:sldId id="282" r:id="rId19"/>
    <p:sldId id="267" r:id="rId20"/>
    <p:sldId id="268" r:id="rId21"/>
    <p:sldId id="260" r:id="rId22"/>
    <p:sldId id="266" r:id="rId23"/>
    <p:sldId id="270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LIAS VARDIDAKIS" initials="IV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CF565-715F-44D1-8BAB-3081BA1050CC}" type="datetimeFigureOut">
              <a:rPr lang="el-GR" smtClean="0"/>
              <a:pPr/>
              <a:t>15/11/2018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ponents101.com/microcontrollers/arduino-uno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at%20commands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google.com/store/apps/details?id=de.kai_morich.serial_bluetooth_terminal&amp;hl=en" TargetMode="External"/><Relationship Id="rId2" Type="http://schemas.openxmlformats.org/officeDocument/2006/relationships/hyperlink" Target="bluetooth/SerialBT_example/SerialBT_example.in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rduino.cc/en/Tutorial/MasterWrit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rduino.cc/en/Tutorial/MasterRead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i2c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00200"/>
            <a:ext cx="4318480" cy="3565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HC-05 BT module</a:t>
            </a:r>
            <a:endParaRPr lang="el-GR" dirty="0"/>
          </a:p>
        </p:txBody>
      </p:sp>
      <p:pic>
        <p:nvPicPr>
          <p:cNvPr id="6" name="5 - Θέση περιεχομένου" descr="IMG_20181115_1221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4669331" cy="5486400"/>
          </a:xfrm>
        </p:spPr>
      </p:pic>
      <p:pic>
        <p:nvPicPr>
          <p:cNvPr id="7" name="6 - Εικόνα" descr="IMG_20181115_1221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354667"/>
            <a:ext cx="4495800" cy="550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>
                <a:latin typeface="Comic Sans MS" pitchFamily="66" charset="0"/>
              </a:rPr>
              <a:t>HC-05 Default Settings</a:t>
            </a:r>
          </a:p>
          <a:p>
            <a:r>
              <a:rPr lang="en-US" sz="1600" dirty="0" smtClean="0">
                <a:latin typeface="Comic Sans MS" pitchFamily="66" charset="0"/>
              </a:rPr>
              <a:t>Default Bluetooth Name: “HC-05”</a:t>
            </a:r>
          </a:p>
          <a:p>
            <a:r>
              <a:rPr lang="en-US" sz="1600" dirty="0" smtClean="0">
                <a:latin typeface="Comic Sans MS" pitchFamily="66" charset="0"/>
              </a:rPr>
              <a:t>Default Password: 1234 or 0000</a:t>
            </a:r>
          </a:p>
          <a:p>
            <a:r>
              <a:rPr lang="en-US" sz="1600" dirty="0" smtClean="0">
                <a:latin typeface="Comic Sans MS" pitchFamily="66" charset="0"/>
              </a:rPr>
              <a:t>Default Communication: Slave</a:t>
            </a:r>
          </a:p>
          <a:p>
            <a:r>
              <a:rPr lang="en-US" sz="1600" dirty="0" smtClean="0">
                <a:latin typeface="Comic Sans MS" pitchFamily="66" charset="0"/>
              </a:rPr>
              <a:t>Default Mode: Data Mode</a:t>
            </a:r>
          </a:p>
          <a:p>
            <a:r>
              <a:rPr lang="en-US" sz="1600" dirty="0" smtClean="0">
                <a:latin typeface="Comic Sans MS" pitchFamily="66" charset="0"/>
              </a:rPr>
              <a:t>Data Mode Baud Rate: 9600, 8, N, 1</a:t>
            </a:r>
          </a:p>
          <a:p>
            <a:r>
              <a:rPr lang="en-US" sz="1600" dirty="0" smtClean="0">
                <a:latin typeface="Comic Sans MS" pitchFamily="66" charset="0"/>
              </a:rPr>
              <a:t>Command Mode Baud Rate: 38400, 8, N, 1</a:t>
            </a:r>
          </a:p>
          <a:p>
            <a:endParaRPr lang="en-US" sz="1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600" b="1" dirty="0" smtClean="0">
                <a:latin typeface="Comic Sans MS" pitchFamily="66" charset="0"/>
              </a:rPr>
              <a:t>HC-05 Technical Specifications</a:t>
            </a:r>
          </a:p>
          <a:p>
            <a:r>
              <a:rPr lang="en-US" sz="1600" dirty="0" smtClean="0">
                <a:latin typeface="Comic Sans MS" pitchFamily="66" charset="0"/>
              </a:rPr>
              <a:t>Serial Bluetooth module for </a:t>
            </a:r>
            <a:r>
              <a:rPr lang="en-US" sz="1600" dirty="0" err="1" smtClean="0">
                <a:latin typeface="Comic Sans MS" pitchFamily="66" charset="0"/>
                <a:hlinkClick r:id="rId2"/>
              </a:rPr>
              <a:t>Arduino</a:t>
            </a:r>
            <a:r>
              <a:rPr lang="en-US" sz="1600" dirty="0" smtClean="0">
                <a:latin typeface="Comic Sans MS" pitchFamily="66" charset="0"/>
              </a:rPr>
              <a:t> and other microcontrollers</a:t>
            </a:r>
          </a:p>
          <a:p>
            <a:r>
              <a:rPr lang="en-US" sz="1600" dirty="0" smtClean="0">
                <a:latin typeface="Comic Sans MS" pitchFamily="66" charset="0"/>
              </a:rPr>
              <a:t>Operating Voltage: 4V to 6V (Typically +5V)</a:t>
            </a:r>
          </a:p>
          <a:p>
            <a:r>
              <a:rPr lang="en-US" sz="1600" dirty="0" smtClean="0">
                <a:latin typeface="Comic Sans MS" pitchFamily="66" charset="0"/>
              </a:rPr>
              <a:t>Operating Current: 30mA</a:t>
            </a:r>
          </a:p>
          <a:p>
            <a:r>
              <a:rPr lang="en-US" sz="1600" dirty="0" smtClean="0">
                <a:latin typeface="Comic Sans MS" pitchFamily="66" charset="0"/>
              </a:rPr>
              <a:t>Range: &lt;100m</a:t>
            </a:r>
          </a:p>
          <a:p>
            <a:r>
              <a:rPr lang="en-US" sz="1600" dirty="0" smtClean="0">
                <a:latin typeface="Comic Sans MS" pitchFamily="66" charset="0"/>
              </a:rPr>
              <a:t>Works with Serial communication (USART) and TTL compatible</a:t>
            </a:r>
          </a:p>
          <a:p>
            <a:r>
              <a:rPr lang="en-US" sz="1600" dirty="0" smtClean="0">
                <a:latin typeface="Comic Sans MS" pitchFamily="66" charset="0"/>
              </a:rPr>
              <a:t>Follows IEEE 802.15.1 standardized protocol</a:t>
            </a:r>
          </a:p>
          <a:p>
            <a:r>
              <a:rPr lang="en-US" sz="1600" dirty="0" smtClean="0">
                <a:latin typeface="Comic Sans MS" pitchFamily="66" charset="0"/>
              </a:rPr>
              <a:t>Uses Frequency-Hopping Spread spectrum (FHSS)</a:t>
            </a:r>
          </a:p>
          <a:p>
            <a:r>
              <a:rPr lang="en-US" sz="1600" dirty="0" smtClean="0">
                <a:latin typeface="Comic Sans MS" pitchFamily="66" charset="0"/>
              </a:rPr>
              <a:t>Can operate in Master, Slave or Master/Slave mode</a:t>
            </a:r>
          </a:p>
          <a:p>
            <a:r>
              <a:rPr lang="en-US" sz="1600" dirty="0" smtClean="0">
                <a:latin typeface="Comic Sans MS" pitchFamily="66" charset="0"/>
              </a:rPr>
              <a:t>Can be easily interfaced with Laptop or Mobile phones with Bluetooth</a:t>
            </a:r>
          </a:p>
          <a:p>
            <a:r>
              <a:rPr lang="en-US" sz="1600" dirty="0" smtClean="0">
                <a:latin typeface="Comic Sans MS" pitchFamily="66" charset="0"/>
              </a:rPr>
              <a:t>Supported baud rate: 9600,19200,38400,57600,115200,230400,460800</a:t>
            </a:r>
            <a:endParaRPr lang="el-GR" sz="1600" dirty="0"/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HC-05 BT module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el-GR" b="1" dirty="0" smtClean="0">
                <a:latin typeface="Comic Sans MS" pitchFamily="66" charset="0"/>
              </a:rPr>
              <a:t>Συνδεσμολογία με </a:t>
            </a:r>
            <a:r>
              <a:rPr lang="en-US" b="1" dirty="0" err="1" smtClean="0">
                <a:latin typeface="Comic Sans MS" pitchFamily="66" charset="0"/>
              </a:rPr>
              <a:t>Arduino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</a:t>
            </a:r>
            <a:br>
              <a:rPr lang="en-US" b="1" dirty="0" smtClean="0">
                <a:latin typeface="Comic Sans MS" pitchFamily="66" charset="0"/>
              </a:rPr>
            </a:br>
            <a:r>
              <a:rPr lang="el-GR" b="1" dirty="0" smtClean="0">
                <a:latin typeface="Comic Sans MS" pitchFamily="66" charset="0"/>
              </a:rPr>
              <a:t>                </a:t>
            </a:r>
            <a:r>
              <a:rPr lang="en-US" b="1" dirty="0" smtClean="0">
                <a:latin typeface="Comic Sans MS" pitchFamily="66" charset="0"/>
              </a:rPr>
              <a:t>“</a:t>
            </a:r>
            <a:r>
              <a:rPr lang="el-GR" b="1" dirty="0" smtClean="0">
                <a:latin typeface="Comic Sans MS" pitchFamily="66" charset="0"/>
              </a:rPr>
              <a:t>προβληματική</a:t>
            </a:r>
            <a:r>
              <a:rPr lang="en-US" b="1" dirty="0" smtClean="0">
                <a:latin typeface="Comic Sans MS" pitchFamily="66" charset="0"/>
              </a:rPr>
              <a:t>”</a:t>
            </a:r>
            <a:endParaRPr lang="el-GR" b="1" dirty="0">
              <a:latin typeface="Comic Sans MS" pitchFamily="66" charset="0"/>
            </a:endParaRPr>
          </a:p>
        </p:txBody>
      </p:sp>
      <p:pic>
        <p:nvPicPr>
          <p:cNvPr id="1026" name="Picture 2" descr="Image result for arduino hc-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7097951" cy="4267200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228600" y="2249031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omic Sans MS" pitchFamily="66" charset="0"/>
              </a:rPr>
              <a:t>Απευθείας συνδεσμολογία χωρίς διαιρέτη τάσεως,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Rx-&gt;</a:t>
            </a:r>
            <a:r>
              <a:rPr lang="en-US" sz="2800" dirty="0" err="1" smtClean="0">
                <a:latin typeface="Comic Sans MS" pitchFamily="66" charset="0"/>
              </a:rPr>
              <a:t>Tx</a:t>
            </a:r>
            <a:r>
              <a:rPr lang="en-US" sz="2800" dirty="0" smtClean="0">
                <a:latin typeface="Comic Sans MS" pitchFamily="66" charset="0"/>
              </a:rPr>
              <a:t> and</a:t>
            </a:r>
          </a:p>
          <a:p>
            <a:r>
              <a:rPr lang="en-US" sz="2800" dirty="0" err="1" smtClean="0">
                <a:latin typeface="Comic Sans MS" pitchFamily="66" charset="0"/>
              </a:rPr>
              <a:t>Tx</a:t>
            </a:r>
            <a:r>
              <a:rPr lang="en-US" sz="2800" dirty="0" smtClean="0">
                <a:latin typeface="Comic Sans MS" pitchFamily="66" charset="0"/>
              </a:rPr>
              <a:t> -&gt; Rx</a:t>
            </a:r>
            <a:endParaRPr lang="el-GR" sz="2800" dirty="0">
              <a:latin typeface="Comic Sans MS" pitchFamily="66" charset="0"/>
            </a:endParaRPr>
          </a:p>
        </p:txBody>
      </p:sp>
      <p:sp>
        <p:nvSpPr>
          <p:cNvPr id="19462" name="AutoShape 6" descr="Image result for prohibited sh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9464" name="AutoShape 8" descr="Image result for prohibited sh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img20181106_230851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835085" y="-222316"/>
            <a:ext cx="5867400" cy="8293230"/>
          </a:xfr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Συνδεσμολογία με </a:t>
            </a:r>
            <a:r>
              <a:rPr lang="en-US" b="1" dirty="0" err="1" smtClean="0">
                <a:latin typeface="Comic Sans MS" pitchFamily="66" charset="0"/>
              </a:rPr>
              <a:t>Arduino</a:t>
            </a:r>
            <a:r>
              <a:rPr lang="el-GR" b="1" dirty="0" smtClean="0">
                <a:latin typeface="Comic Sans MS" pitchFamily="66" charset="0"/>
              </a:rPr>
              <a:t> Ι</a:t>
            </a:r>
            <a:r>
              <a:rPr lang="en-US" b="1" dirty="0" smtClean="0">
                <a:latin typeface="Comic Sans MS" pitchFamily="66" charset="0"/>
              </a:rPr>
              <a:t>I</a:t>
            </a:r>
            <a:endParaRPr lang="el-GR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- Εικόνα" descr="txrx AT_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266440"/>
            <a:ext cx="8534400" cy="3667760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Συνδεσμολογία με </a:t>
            </a:r>
            <a:r>
              <a:rPr lang="en-US" b="1" dirty="0" err="1" smtClean="0">
                <a:latin typeface="Comic Sans MS" pitchFamily="66" charset="0"/>
              </a:rPr>
              <a:t>Arduino</a:t>
            </a:r>
            <a:r>
              <a:rPr lang="el-GR" b="1" dirty="0" smtClean="0">
                <a:latin typeface="Comic Sans MS" pitchFamily="66" charset="0"/>
              </a:rPr>
              <a:t> ΙΙ</a:t>
            </a:r>
            <a:r>
              <a:rPr lang="en-US" b="1" dirty="0" smtClean="0">
                <a:latin typeface="Comic Sans MS" pitchFamily="66" charset="0"/>
              </a:rPr>
              <a:t>I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228600" y="1536918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omic Sans MS" pitchFamily="66" charset="0"/>
              </a:rPr>
              <a:t>Με διαιρέτη τάσεως,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Rx</a:t>
            </a:r>
            <a:r>
              <a:rPr lang="el-GR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-&gt;</a:t>
            </a:r>
            <a:r>
              <a:rPr lang="en-US" sz="2800" dirty="0" err="1" smtClean="0">
                <a:latin typeface="Comic Sans MS" pitchFamily="66" charset="0"/>
              </a:rPr>
              <a:t>Tx</a:t>
            </a:r>
            <a:r>
              <a:rPr lang="en-US" sz="2800" dirty="0" smtClean="0">
                <a:latin typeface="Comic Sans MS" pitchFamily="66" charset="0"/>
              </a:rPr>
              <a:t> and</a:t>
            </a:r>
            <a:r>
              <a:rPr lang="el-GR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Tx</a:t>
            </a:r>
            <a:r>
              <a:rPr lang="en-US" sz="2800" dirty="0" smtClean="0">
                <a:latin typeface="Comic Sans MS" pitchFamily="66" charset="0"/>
              </a:rPr>
              <a:t> -&gt; Rx</a:t>
            </a:r>
            <a:endParaRPr lang="el-GR" sz="2800" dirty="0" smtClean="0">
              <a:latin typeface="Comic Sans MS" pitchFamily="66" charset="0"/>
            </a:endParaRPr>
          </a:p>
          <a:p>
            <a:r>
              <a:rPr lang="el-GR" sz="2800" dirty="0" smtClean="0">
                <a:latin typeface="Comic Sans MS" pitchFamily="66" charset="0"/>
              </a:rPr>
              <a:t>Γίνεται με </a:t>
            </a:r>
            <a:r>
              <a:rPr lang="en-US" sz="2800" dirty="0" err="1" smtClean="0">
                <a:latin typeface="Comic Sans MS" pitchFamily="66" charset="0"/>
              </a:rPr>
              <a:t>Softserial</a:t>
            </a:r>
            <a:r>
              <a:rPr lang="el-GR" sz="2800" dirty="0" smtClean="0">
                <a:latin typeface="Comic Sans MS" pitchFamily="66" charset="0"/>
              </a:rPr>
              <a:t> και έχει </a:t>
            </a:r>
            <a:r>
              <a:rPr lang="en-US" sz="2800" dirty="0" smtClean="0">
                <a:latin typeface="Comic Sans MS" pitchFamily="66" charset="0"/>
              </a:rPr>
              <a:t>echo</a:t>
            </a:r>
            <a:endParaRPr lang="el-GR" sz="2800" dirty="0" smtClean="0">
              <a:latin typeface="Comic Sans MS" pitchFamily="66" charset="0"/>
            </a:endParaRPr>
          </a:p>
          <a:p>
            <a:r>
              <a:rPr lang="el-GR" sz="2800" dirty="0" smtClean="0">
                <a:latin typeface="Comic Sans MS" pitchFamily="66" charset="0"/>
              </a:rPr>
              <a:t>Δεν χρειάζεται να αλλάζουμε την συνδεσμολογία</a:t>
            </a:r>
            <a:endParaRPr lang="el-GR" sz="2800" dirty="0">
              <a:latin typeface="Comic Sans MS" pitchFamily="66" charset="0"/>
            </a:endParaRPr>
          </a:p>
        </p:txBody>
      </p:sp>
      <p:sp>
        <p:nvSpPr>
          <p:cNvPr id="19462" name="AutoShape 6" descr="Image result for prohibited sh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9464" name="AutoShape 8" descr="Image result for prohibited sh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" name="1 - Τίτλος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latin typeface="Comic Sans MS" pitchFamily="66" charset="0"/>
                <a:ea typeface="+mj-ea"/>
                <a:cs typeface="+mj-cs"/>
              </a:rPr>
              <a:t>“</a:t>
            </a:r>
            <a:r>
              <a:rPr lang="el-GR" sz="4400" b="1" dirty="0" smtClean="0">
                <a:latin typeface="Comic Sans MS" pitchFamily="66" charset="0"/>
                <a:ea typeface="+mj-ea"/>
                <a:cs typeface="+mj-cs"/>
              </a:rPr>
              <a:t>η προτεινόμενη</a:t>
            </a:r>
            <a:r>
              <a:rPr lang="en-US" sz="4400" b="1" dirty="0" smtClean="0">
                <a:latin typeface="Comic Sans MS" pitchFamily="66" charset="0"/>
                <a:ea typeface="+mj-ea"/>
                <a:cs typeface="+mj-cs"/>
              </a:rPr>
              <a:t>”</a:t>
            </a:r>
            <a:endParaRPr kumimoji="0" lang="el-G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0 - Ομάδα"/>
          <p:cNvGrpSpPr/>
          <p:nvPr/>
        </p:nvGrpSpPr>
        <p:grpSpPr>
          <a:xfrm>
            <a:off x="6381750" y="1600200"/>
            <a:ext cx="2762250" cy="3559409"/>
            <a:chOff x="6381750" y="1698390"/>
            <a:chExt cx="2762250" cy="3559409"/>
          </a:xfrm>
        </p:grpSpPr>
        <p:pic>
          <p:nvPicPr>
            <p:cNvPr id="6" name="5 - Εικόνα" descr="F61IFHQJ2GF7HYB.LARG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5400000">
              <a:off x="5983170" y="2096970"/>
              <a:ext cx="3559409" cy="2762250"/>
            </a:xfrm>
            <a:prstGeom prst="rect">
              <a:avLst/>
            </a:prstGeom>
          </p:spPr>
        </p:pic>
        <p:grpSp>
          <p:nvGrpSpPr>
            <p:cNvPr id="4" name="9 - Ομάδα"/>
            <p:cNvGrpSpPr/>
            <p:nvPr/>
          </p:nvGrpSpPr>
          <p:grpSpPr>
            <a:xfrm>
              <a:off x="7848600" y="2450068"/>
              <a:ext cx="1219200" cy="1588532"/>
              <a:chOff x="7848600" y="2450068"/>
              <a:chExt cx="1219200" cy="1588532"/>
            </a:xfrm>
          </p:grpSpPr>
          <p:sp>
            <p:nvSpPr>
              <p:cNvPr id="7" name="6 - Έλλειψη"/>
              <p:cNvSpPr/>
              <p:nvPr/>
            </p:nvSpPr>
            <p:spPr>
              <a:xfrm>
                <a:off x="8153400" y="3581400"/>
                <a:ext cx="533400" cy="457200"/>
              </a:xfrm>
              <a:prstGeom prst="ellipse">
                <a:avLst/>
              </a:prstGeom>
              <a:noFill/>
              <a:ln w="412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8" name="7 - Βέλος προς τα κάτω"/>
              <p:cNvSpPr/>
              <p:nvPr/>
            </p:nvSpPr>
            <p:spPr>
              <a:xfrm>
                <a:off x="8229600" y="2743200"/>
                <a:ext cx="381000" cy="7620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9" name="8 - TextBox"/>
              <p:cNvSpPr txBox="1"/>
              <p:nvPr/>
            </p:nvSpPr>
            <p:spPr>
              <a:xfrm>
                <a:off x="7848600" y="2450068"/>
                <a:ext cx="1219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Comic Sans MS" pitchFamily="66" charset="0"/>
                  </a:rPr>
                  <a:t>μ</a:t>
                </a:r>
                <a:r>
                  <a:rPr lang="el-GR" dirty="0" smtClean="0">
                    <a:latin typeface="Comic Sans MS" pitchFamily="66" charset="0"/>
                  </a:rPr>
                  <a:t>πουτόν</a:t>
                </a:r>
                <a:endParaRPr lang="el-GR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Comic Sans MS" pitchFamily="66" charset="0"/>
              </a:rPr>
              <a:t>Λειτουργία σε ΑΤ </a:t>
            </a:r>
            <a:r>
              <a:rPr lang="en-US" dirty="0">
                <a:latin typeface="Comic Sans MS" pitchFamily="66" charset="0"/>
              </a:rPr>
              <a:t>m</a:t>
            </a:r>
            <a:r>
              <a:rPr lang="en-US" dirty="0" smtClean="0">
                <a:latin typeface="Comic Sans MS" pitchFamily="66" charset="0"/>
              </a:rPr>
              <a:t>ode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6248400" cy="51054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Πραγματοποιούμε την παραπάνω συνδεσμολογία ΙΙΙ.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Φορτώνουμε στο </a:t>
            </a:r>
            <a:r>
              <a:rPr lang="en-US" dirty="0" smtClean="0">
                <a:latin typeface="Comic Sans MS" pitchFamily="66" charset="0"/>
              </a:rPr>
              <a:t>ARDUINO</a:t>
            </a:r>
            <a:r>
              <a:rPr lang="el-GR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sketch_AT_commands.ino</a:t>
            </a:r>
            <a:endParaRPr lang="el-GR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Αφαιρούμε την τροφοδοσία από το κύκλωμα.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>
                <a:latin typeface="Comic Sans MS" pitchFamily="66" charset="0"/>
              </a:rPr>
              <a:t>Π</a:t>
            </a:r>
            <a:r>
              <a:rPr lang="el-GR" dirty="0" smtClean="0">
                <a:latin typeface="Comic Sans MS" pitchFamily="66" charset="0"/>
              </a:rPr>
              <a:t>ατάμε το μπουτόν στο </a:t>
            </a:r>
            <a:r>
              <a:rPr lang="en-US" dirty="0" smtClean="0">
                <a:latin typeface="Comic Sans MS" pitchFamily="66" charset="0"/>
              </a:rPr>
              <a:t>HC-05</a:t>
            </a:r>
            <a:r>
              <a:rPr lang="el-GR" dirty="0" smtClean="0">
                <a:latin typeface="Comic Sans MS" pitchFamily="66" charset="0"/>
              </a:rPr>
              <a:t> και χωρίς να το αφήσουμε, συνδέουμε την τροφοδοσία.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Αν το </a:t>
            </a:r>
            <a:r>
              <a:rPr lang="en-US" dirty="0" smtClean="0">
                <a:latin typeface="Comic Sans MS" pitchFamily="66" charset="0"/>
              </a:rPr>
              <a:t>LED</a:t>
            </a:r>
            <a:r>
              <a:rPr lang="el-GR" dirty="0" smtClean="0">
                <a:latin typeface="Comic Sans MS" pitchFamily="66" charset="0"/>
              </a:rPr>
              <a:t> του </a:t>
            </a:r>
            <a:r>
              <a:rPr lang="en-US" dirty="0" smtClean="0">
                <a:latin typeface="Comic Sans MS" pitchFamily="66" charset="0"/>
              </a:rPr>
              <a:t>HC-05 </a:t>
            </a:r>
            <a:r>
              <a:rPr lang="el-GR" dirty="0" smtClean="0">
                <a:latin typeface="Comic Sans MS" pitchFamily="66" charset="0"/>
              </a:rPr>
              <a:t>αναβοσβήνει ανά δύο δευτερόλεπτα είμαστε σε </a:t>
            </a:r>
            <a:r>
              <a:rPr lang="en-US" dirty="0" smtClean="0">
                <a:latin typeface="Comic Sans MS" pitchFamily="66" charset="0"/>
              </a:rPr>
              <a:t>AT MODE, </a:t>
            </a:r>
            <a:r>
              <a:rPr lang="el-GR" dirty="0" smtClean="0">
                <a:latin typeface="Comic Sans MS" pitchFamily="66" charset="0"/>
              </a:rPr>
              <a:t>αλλιώς επαναλαμβάνουμε τα βήματα 2 ως 4.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Ανοίγουμε το </a:t>
            </a:r>
            <a:r>
              <a:rPr lang="en-US" dirty="0" smtClean="0">
                <a:latin typeface="Comic Sans MS" pitchFamily="66" charset="0"/>
              </a:rPr>
              <a:t>serial monitor </a:t>
            </a:r>
            <a:r>
              <a:rPr lang="el-GR" dirty="0" smtClean="0">
                <a:latin typeface="Comic Sans MS" pitchFamily="66" charset="0"/>
              </a:rPr>
              <a:t>του </a:t>
            </a:r>
            <a:r>
              <a:rPr lang="en-US" dirty="0" smtClean="0">
                <a:latin typeface="Comic Sans MS" pitchFamily="66" charset="0"/>
              </a:rPr>
              <a:t>IDE</a:t>
            </a:r>
            <a:r>
              <a:rPr lang="el-GR" dirty="0" smtClean="0">
                <a:latin typeface="Comic Sans MS" pitchFamily="66" charset="0"/>
              </a:rPr>
              <a:t> με </a:t>
            </a:r>
            <a:r>
              <a:rPr lang="en-US" dirty="0" smtClean="0">
                <a:latin typeface="Comic Sans MS" pitchFamily="66" charset="0"/>
              </a:rPr>
              <a:t>“Both NL &amp; CR” </a:t>
            </a:r>
            <a:r>
              <a:rPr lang="el-GR" dirty="0" smtClean="0">
                <a:latin typeface="Comic Sans MS" pitchFamily="66" charset="0"/>
              </a:rPr>
              <a:t>και με </a:t>
            </a:r>
            <a:r>
              <a:rPr lang="en-US" smtClean="0">
                <a:latin typeface="Comic Sans MS" pitchFamily="66" charset="0"/>
              </a:rPr>
              <a:t>baud rate 9600.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Τώρα μπορούμε να εισάγουμε ΑΤ εντολές.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Όταν τελειώσουμε αποσυνδέουμε τα +5</a:t>
            </a:r>
            <a:r>
              <a:rPr lang="en-US" dirty="0" smtClean="0">
                <a:latin typeface="Comic Sans MS" pitchFamily="66" charset="0"/>
              </a:rPr>
              <a:t>V </a:t>
            </a:r>
            <a:r>
              <a:rPr lang="el-GR" dirty="0" smtClean="0">
                <a:latin typeface="Comic Sans MS" pitchFamily="66" charset="0"/>
              </a:rPr>
              <a:t>από ΕΝ ή ΚΕΥ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Εντολές ΑΤ</a:t>
            </a:r>
            <a:endParaRPr lang="el-GR" b="1" dirty="0">
              <a:latin typeface="Comic Sans MS" pitchFamily="66" charset="0"/>
            </a:endParaRP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24000"/>
            <a:ext cx="550151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14600"/>
            <a:ext cx="5181600" cy="215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10000"/>
            <a:ext cx="5591175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Εντολές ΑΤ</a:t>
            </a:r>
            <a:endParaRPr lang="el-GR" b="1" dirty="0">
              <a:latin typeface="Comic Sans MS" pitchFamily="66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70199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191000"/>
            <a:ext cx="67246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- TextBox"/>
          <p:cNvSpPr txBox="1"/>
          <p:nvPr/>
        </p:nvSpPr>
        <p:spPr>
          <a:xfrm>
            <a:off x="3276600" y="617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  <a:hlinkClick r:id="rId4" action="ppaction://hlinkfile"/>
              </a:rPr>
              <a:t>More AT commands</a:t>
            </a:r>
            <a:endParaRPr lang="el-GR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Ρύθμιση </a:t>
            </a:r>
            <a:r>
              <a:rPr lang="en-US" b="1" dirty="0" smtClean="0">
                <a:latin typeface="Comic Sans MS" pitchFamily="66" charset="0"/>
              </a:rPr>
              <a:t>HC-05 </a:t>
            </a:r>
            <a:r>
              <a:rPr lang="el-GR" b="1" dirty="0" smtClean="0">
                <a:latin typeface="Comic Sans MS" pitchFamily="66" charset="0"/>
              </a:rPr>
              <a:t>σε </a:t>
            </a:r>
            <a:r>
              <a:rPr lang="en-US" b="1" dirty="0" smtClean="0">
                <a:latin typeface="Comic Sans MS" pitchFamily="66" charset="0"/>
              </a:rPr>
              <a:t>SLAVE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334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l-GR" dirty="0" smtClean="0">
                <a:latin typeface="Comic Sans MS" pitchFamily="66" charset="0"/>
              </a:rPr>
              <a:t>Για την άσκηση 1: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</a:t>
            </a:r>
            <a:r>
              <a:rPr lang="el-GR" dirty="0" smtClean="0">
                <a:latin typeface="Comic Sans MS" pitchFamily="66" charset="0"/>
              </a:rPr>
              <a:t> Θα πάρουμε απάντηση ΟΚ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AT+ORGL </a:t>
            </a:r>
            <a:r>
              <a:rPr lang="el-GR" dirty="0" smtClean="0">
                <a:latin typeface="Comic Sans MS" pitchFamily="66" charset="0"/>
              </a:rPr>
              <a:t>Επαναφορά σε εργοστασιακές ρυθμίσεις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AT+UART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Έλεγχος για να έχουμε 3</a:t>
            </a:r>
            <a:r>
              <a:rPr lang="en-US" dirty="0" smtClean="0">
                <a:latin typeface="Comic Sans MS" pitchFamily="66" charset="0"/>
              </a:rPr>
              <a:t>8400,0,0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AT+ROLE=0 </a:t>
            </a:r>
            <a:r>
              <a:rPr lang="el-GR" dirty="0" smtClean="0">
                <a:latin typeface="Comic Sans MS" pitchFamily="66" charset="0"/>
              </a:rPr>
              <a:t>Για να γίνει </a:t>
            </a:r>
            <a:r>
              <a:rPr lang="en-US" dirty="0" smtClean="0">
                <a:latin typeface="Comic Sans MS" pitchFamily="66" charset="0"/>
              </a:rPr>
              <a:t>slave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AT+NAME=BALLARAT </a:t>
            </a:r>
            <a:r>
              <a:rPr lang="el-GR" dirty="0" smtClean="0">
                <a:latin typeface="Comic Sans MS" pitchFamily="66" charset="0"/>
              </a:rPr>
              <a:t>για να αλλάξουμε το όνομα του</a:t>
            </a:r>
            <a:r>
              <a:rPr lang="en-US" dirty="0" smtClean="0">
                <a:latin typeface="Comic Sans MS" pitchFamily="66" charset="0"/>
              </a:rPr>
              <a:t> module </a:t>
            </a:r>
            <a:r>
              <a:rPr lang="el-GR" dirty="0" smtClean="0">
                <a:latin typeface="Comic Sans MS" pitchFamily="66" charset="0"/>
              </a:rPr>
              <a:t>σε</a:t>
            </a:r>
            <a:r>
              <a:rPr lang="en-US" dirty="0" smtClean="0">
                <a:latin typeface="Comic Sans MS" pitchFamily="66" charset="0"/>
              </a:rPr>
              <a:t> “BALLARAT“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Για να δούμε αν άλλαξε το όνομα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Αφαιρούμε την τροφοδοσία από το </a:t>
            </a:r>
            <a:r>
              <a:rPr lang="en-US" dirty="0" err="1" smtClean="0">
                <a:latin typeface="Comic Sans MS" pitchFamily="66" charset="0"/>
              </a:rPr>
              <a:t>Arduino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- Εικόνα" descr="askisi1_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070454"/>
            <a:ext cx="8839199" cy="4787546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1</a:t>
            </a:r>
            <a:r>
              <a:rPr lang="el-GR" b="1" baseline="30000" dirty="0" smtClean="0">
                <a:latin typeface="Comic Sans MS" pitchFamily="66" charset="0"/>
              </a:rPr>
              <a:t>η</a:t>
            </a:r>
            <a:r>
              <a:rPr lang="el-GR" b="1" dirty="0" smtClean="0">
                <a:latin typeface="Comic Sans MS" pitchFamily="66" charset="0"/>
              </a:rPr>
              <a:t> Άσκηση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1295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000" dirty="0" smtClean="0">
                <a:latin typeface="Comic Sans MS" pitchFamily="66" charset="0"/>
              </a:rPr>
              <a:t>    </a:t>
            </a:r>
            <a:r>
              <a:rPr lang="el-GR" sz="2000" dirty="0" smtClean="0">
                <a:latin typeface="Comic Sans MS" pitchFamily="66" charset="0"/>
              </a:rPr>
              <a:t>Κατασκευάστε το παρακάτω κύκλωμα. Το ζητούμενο είναι ανά ένα δευτερόλεπτο να εμφανίζουμε τιμή ενός ποτενσιόμετρου στο Α0, ενώ με αποστολή χαρακτήρα 1 ή 0 (από την </a:t>
            </a:r>
            <a:r>
              <a:rPr lang="en-US" sz="2000" dirty="0" smtClean="0">
                <a:latin typeface="Comic Sans MS" pitchFamily="66" charset="0"/>
              </a:rPr>
              <a:t>android </a:t>
            </a:r>
            <a:r>
              <a:rPr lang="el-GR" sz="2000" dirty="0" smtClean="0">
                <a:latin typeface="Comic Sans MS" pitchFamily="66" charset="0"/>
              </a:rPr>
              <a:t>συσκευή) θα ανάβει ή σβήνει ένα </a:t>
            </a:r>
            <a:r>
              <a:rPr lang="en-US" sz="2000" dirty="0" smtClean="0">
                <a:latin typeface="Comic Sans MS" pitchFamily="66" charset="0"/>
              </a:rPr>
              <a:t>LED </a:t>
            </a:r>
            <a:r>
              <a:rPr lang="el-GR" sz="2000" dirty="0" smtClean="0">
                <a:latin typeface="Comic Sans MS" pitchFamily="66" charset="0"/>
              </a:rPr>
              <a:t>στο </a:t>
            </a:r>
            <a:r>
              <a:rPr lang="en-US" sz="2000" dirty="0" smtClean="0">
                <a:latin typeface="Comic Sans MS" pitchFamily="66" charset="0"/>
              </a:rPr>
              <a:t>pin 13</a:t>
            </a:r>
            <a:r>
              <a:rPr lang="el-GR" sz="2000" dirty="0" smtClean="0">
                <a:latin typeface="Comic Sans MS" pitchFamily="66" charset="0"/>
              </a:rPr>
              <a:t>.</a:t>
            </a:r>
            <a:endParaRPr lang="el-GR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I2C communication</a:t>
            </a:r>
            <a:endParaRPr lang="el-GR" dirty="0"/>
          </a:p>
        </p:txBody>
      </p:sp>
      <p:pic>
        <p:nvPicPr>
          <p:cNvPr id="6" name="5 - Θέση περιεχομένου" descr="Untitled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4648200"/>
            <a:ext cx="2548585" cy="2209800"/>
          </a:xfrm>
        </p:spPr>
      </p:pic>
      <p:pic>
        <p:nvPicPr>
          <p:cNvPr id="7" name="6 - Εικόνα" descr="Untitled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648200"/>
            <a:ext cx="4549140" cy="2209800"/>
          </a:xfrm>
          <a:prstGeom prst="rect">
            <a:avLst/>
          </a:prstGeom>
        </p:spPr>
      </p:pic>
      <p:pic>
        <p:nvPicPr>
          <p:cNvPr id="1034" name="Picture 10" descr="Image result for i2c arduino pull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04949"/>
            <a:ext cx="4572000" cy="2533651"/>
          </a:xfrm>
          <a:prstGeom prst="rect">
            <a:avLst/>
          </a:prstGeom>
          <a:noFill/>
        </p:spPr>
      </p:pic>
      <p:pic>
        <p:nvPicPr>
          <p:cNvPr id="1032" name="Picture 8" descr="Image result for i2c arduino pullu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371600"/>
            <a:ext cx="3840967" cy="3028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1</a:t>
            </a:r>
            <a:r>
              <a:rPr lang="el-GR" b="1" baseline="30000" dirty="0" smtClean="0">
                <a:latin typeface="Comic Sans MS" pitchFamily="66" charset="0"/>
              </a:rPr>
              <a:t>η</a:t>
            </a:r>
            <a:r>
              <a:rPr lang="el-GR" b="1" dirty="0" smtClean="0">
                <a:latin typeface="Comic Sans MS" pitchFamily="66" charset="0"/>
              </a:rPr>
              <a:t> Άσκηση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Arduino</a:t>
            </a:r>
            <a:r>
              <a:rPr lang="en-US" dirty="0" smtClean="0">
                <a:latin typeface="Comic Sans MS" pitchFamily="66" charset="0"/>
              </a:rPr>
              <a:t> code: </a:t>
            </a:r>
            <a:r>
              <a:rPr lang="en-US" u="sng" dirty="0" err="1" smtClean="0">
                <a:solidFill>
                  <a:srgbClr val="0070C0"/>
                </a:solidFill>
                <a:latin typeface="Comic Sans MS" pitchFamily="66" charset="0"/>
                <a:hlinkClick r:id="rId2" action="ppaction://hlinkfile"/>
              </a:rPr>
              <a:t>SerialBT_example</a:t>
            </a:r>
            <a:endParaRPr lang="en-US" u="sng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Android app: </a:t>
            </a:r>
            <a:r>
              <a:rPr lang="en-US" dirty="0" smtClean="0">
                <a:latin typeface="Comic Sans MS" pitchFamily="66" charset="0"/>
                <a:hlinkClick r:id="rId3"/>
              </a:rPr>
              <a:t>Serial BT terminal</a:t>
            </a:r>
            <a:endParaRPr lang="en-US" dirty="0" smtClean="0">
              <a:latin typeface="Comic Sans MS" pitchFamily="66" charset="0"/>
            </a:endParaRPr>
          </a:p>
          <a:p>
            <a:endParaRPr lang="el-GR" dirty="0">
              <a:latin typeface="Comic Sans MS" pitchFamily="66" charset="0"/>
            </a:endParaRPr>
          </a:p>
        </p:txBody>
      </p:sp>
      <p:pic>
        <p:nvPicPr>
          <p:cNvPr id="4" name="3 - Εικόνα" descr="unnam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3124200"/>
            <a:ext cx="25908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Ρύθμιση </a:t>
            </a:r>
            <a:r>
              <a:rPr lang="en-US" b="1" dirty="0" smtClean="0">
                <a:latin typeface="Comic Sans MS" pitchFamily="66" charset="0"/>
              </a:rPr>
              <a:t>HC-05 </a:t>
            </a:r>
            <a:r>
              <a:rPr lang="el-GR" b="1" dirty="0" smtClean="0">
                <a:latin typeface="Comic Sans MS" pitchFamily="66" charset="0"/>
              </a:rPr>
              <a:t>σε </a:t>
            </a:r>
            <a:r>
              <a:rPr lang="en-US" b="1" dirty="0" smtClean="0">
                <a:latin typeface="Comic Sans MS" pitchFamily="66" charset="0"/>
              </a:rPr>
              <a:t>SLAVE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3340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</a:t>
            </a:r>
            <a:r>
              <a:rPr lang="el-GR" dirty="0" smtClean="0">
                <a:latin typeface="Comic Sans MS" pitchFamily="66" charset="0"/>
              </a:rPr>
              <a:t> Θα πάρουμε απάντηση ΟΚ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AT+ORGL </a:t>
            </a:r>
            <a:r>
              <a:rPr lang="el-GR" dirty="0" smtClean="0">
                <a:latin typeface="Comic Sans MS" pitchFamily="66" charset="0"/>
              </a:rPr>
              <a:t>Επαναφορά σε εργοστασιακές ρυθμίσεις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AT+UART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Έλεγχος για να έχουμε 3</a:t>
            </a:r>
            <a:r>
              <a:rPr lang="en-US" dirty="0" smtClean="0">
                <a:latin typeface="Comic Sans MS" pitchFamily="66" charset="0"/>
              </a:rPr>
              <a:t>8400,0,0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AT+ROLE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Έλεγχος να είναι </a:t>
            </a:r>
            <a:r>
              <a:rPr lang="en-US" dirty="0" smtClean="0">
                <a:latin typeface="Comic Sans MS" pitchFamily="66" charset="0"/>
              </a:rPr>
              <a:t>0 </a:t>
            </a:r>
            <a:r>
              <a:rPr lang="el-GR" dirty="0" smtClean="0">
                <a:latin typeface="Comic Sans MS" pitchFamily="66" charset="0"/>
              </a:rPr>
              <a:t>για</a:t>
            </a:r>
            <a:r>
              <a:rPr lang="en-US" dirty="0" smtClean="0">
                <a:latin typeface="Comic Sans MS" pitchFamily="66" charset="0"/>
              </a:rPr>
              <a:t> slave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AT+ADDR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Για να πάρουμε την διεύθυνση της μορφής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xxxx:xx:xxxxxx</a:t>
            </a:r>
            <a:r>
              <a:rPr lang="en-US" dirty="0" smtClean="0">
                <a:latin typeface="Comic Sans MS" pitchFamily="66" charset="0"/>
              </a:rPr>
              <a:t> hex numbers (98d3:31:fd8b1b)</a:t>
            </a:r>
            <a:r>
              <a:rPr lang="el-GR" dirty="0" smtClean="0">
                <a:latin typeface="Comic Sans MS" pitchFamily="66" charset="0"/>
              </a:rPr>
              <a:t> και την σημειώνουμε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l-GR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Για να </a:t>
            </a:r>
            <a:r>
              <a:rPr lang="el-GR" dirty="0" err="1" smtClean="0">
                <a:latin typeface="Comic Sans MS" pitchFamily="66" charset="0"/>
              </a:rPr>
              <a:t>δουμε</a:t>
            </a:r>
            <a:r>
              <a:rPr lang="el-GR" dirty="0" smtClean="0">
                <a:latin typeface="Comic Sans MS" pitchFamily="66" charset="0"/>
              </a:rPr>
              <a:t> το όνομα του </a:t>
            </a:r>
            <a:r>
              <a:rPr lang="en-US" dirty="0" smtClean="0">
                <a:latin typeface="Comic Sans MS" pitchFamily="66" charset="0"/>
              </a:rPr>
              <a:t>module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AT+NAME=BENDIGO </a:t>
            </a:r>
            <a:r>
              <a:rPr lang="el-GR" dirty="0" smtClean="0">
                <a:latin typeface="Comic Sans MS" pitchFamily="66" charset="0"/>
              </a:rPr>
              <a:t>για να αλλάξουμε το όνομα του</a:t>
            </a:r>
            <a:r>
              <a:rPr lang="en-US" dirty="0" smtClean="0">
                <a:latin typeface="Comic Sans MS" pitchFamily="66" charset="0"/>
              </a:rPr>
              <a:t> module </a:t>
            </a:r>
            <a:r>
              <a:rPr lang="el-GR" dirty="0" smtClean="0">
                <a:latin typeface="Comic Sans MS" pitchFamily="66" charset="0"/>
              </a:rPr>
              <a:t>σε</a:t>
            </a:r>
            <a:r>
              <a:rPr lang="en-US" dirty="0" smtClean="0">
                <a:latin typeface="Comic Sans MS" pitchFamily="66" charset="0"/>
              </a:rPr>
              <a:t> “BENDIGO"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Για να δούμε αν άλλαξε το όνομα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Αφαιρούμε την τροφοδοσία από το </a:t>
            </a:r>
            <a:r>
              <a:rPr lang="en-US" dirty="0" err="1" smtClean="0">
                <a:latin typeface="Comic Sans MS" pitchFamily="66" charset="0"/>
              </a:rPr>
              <a:t>Arduino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και μετά αφαιρούμε το </a:t>
            </a:r>
            <a:r>
              <a:rPr lang="en-US" dirty="0" smtClean="0">
                <a:latin typeface="Comic Sans MS" pitchFamily="66" charset="0"/>
              </a:rPr>
              <a:t>HC-05</a:t>
            </a:r>
            <a:r>
              <a:rPr lang="el-GR" dirty="0" smtClean="0">
                <a:latin typeface="Comic Sans MS" pitchFamily="66" charset="0"/>
              </a:rPr>
              <a:t> από το </a:t>
            </a:r>
            <a:r>
              <a:rPr lang="en-US" dirty="0" smtClean="0">
                <a:latin typeface="Comic Sans MS" pitchFamily="66" charset="0"/>
              </a:rPr>
              <a:t>breadboard </a:t>
            </a:r>
            <a:r>
              <a:rPr lang="el-GR" dirty="0" smtClean="0">
                <a:latin typeface="Comic Sans MS" pitchFamily="66" charset="0"/>
              </a:rPr>
              <a:t>και στη θέση του θα βάλουμε το άλλο </a:t>
            </a:r>
            <a:r>
              <a:rPr lang="en-US" dirty="0" smtClean="0">
                <a:latin typeface="Comic Sans MS" pitchFamily="66" charset="0"/>
              </a:rPr>
              <a:t>HC-05</a:t>
            </a:r>
            <a:r>
              <a:rPr lang="el-GR" dirty="0" smtClean="0">
                <a:latin typeface="Comic Sans MS" pitchFamily="66" charset="0"/>
              </a:rPr>
              <a:t> για να ρυθμιστή ως </a:t>
            </a:r>
            <a:r>
              <a:rPr lang="en-US" dirty="0" smtClean="0">
                <a:latin typeface="Comic Sans MS" pitchFamily="66" charset="0"/>
              </a:rPr>
              <a:t>master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Comic Sans MS" pitchFamily="66" charset="0"/>
              </a:rPr>
              <a:t>Ρύθμιση </a:t>
            </a:r>
            <a:r>
              <a:rPr lang="en-US" b="1" dirty="0" smtClean="0">
                <a:latin typeface="Comic Sans MS" pitchFamily="66" charset="0"/>
              </a:rPr>
              <a:t>HC-05 </a:t>
            </a:r>
            <a:r>
              <a:rPr lang="el-GR" b="1" dirty="0" smtClean="0">
                <a:latin typeface="Comic Sans MS" pitchFamily="66" charset="0"/>
              </a:rPr>
              <a:t>σε </a:t>
            </a:r>
            <a:r>
              <a:rPr lang="en-US" b="1" dirty="0" smtClean="0">
                <a:latin typeface="Comic Sans MS" pitchFamily="66" charset="0"/>
              </a:rPr>
              <a:t>MASTER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3340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</a:t>
            </a:r>
            <a:r>
              <a:rPr lang="el-GR" dirty="0" smtClean="0">
                <a:latin typeface="Comic Sans MS" pitchFamily="66" charset="0"/>
              </a:rPr>
              <a:t> Θα πάρουμε απάντηση ΟΚ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AT+ORGL </a:t>
            </a:r>
            <a:r>
              <a:rPr lang="el-GR" dirty="0" smtClean="0">
                <a:latin typeface="Comic Sans MS" pitchFamily="66" charset="0"/>
              </a:rPr>
              <a:t>Επαναφορά σε εργοστασιακές ρυθμίσεις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AT+UART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Έλεγχος για να έχουμε 3</a:t>
            </a:r>
            <a:r>
              <a:rPr lang="en-US" dirty="0" smtClean="0">
                <a:latin typeface="Comic Sans MS" pitchFamily="66" charset="0"/>
              </a:rPr>
              <a:t>8400,0,0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AT+ROLE=1 </a:t>
            </a:r>
            <a:r>
              <a:rPr lang="el-GR" dirty="0" smtClean="0">
                <a:latin typeface="Comic Sans MS" pitchFamily="66" charset="0"/>
              </a:rPr>
              <a:t>Για να γίνει από </a:t>
            </a:r>
            <a:r>
              <a:rPr lang="en-US" dirty="0" smtClean="0">
                <a:latin typeface="Comic Sans MS" pitchFamily="66" charset="0"/>
              </a:rPr>
              <a:t>slave </a:t>
            </a:r>
            <a:r>
              <a:rPr lang="el-GR" dirty="0" smtClean="0">
                <a:latin typeface="Comic Sans MS" pitchFamily="66" charset="0"/>
              </a:rPr>
              <a:t>σε </a:t>
            </a:r>
            <a:r>
              <a:rPr lang="en-US" dirty="0" smtClean="0">
                <a:latin typeface="Comic Sans MS" pitchFamily="66" charset="0"/>
              </a:rPr>
              <a:t>master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ΑΤ+</a:t>
            </a:r>
            <a:r>
              <a:rPr lang="en-US" dirty="0" smtClean="0">
                <a:latin typeface="Comic Sans MS" pitchFamily="66" charset="0"/>
              </a:rPr>
              <a:t>CMODE=0</a:t>
            </a:r>
            <a:r>
              <a:rPr lang="el-GR" dirty="0" smtClean="0">
                <a:latin typeface="Comic Sans MS" pitchFamily="66" charset="0"/>
              </a:rPr>
              <a:t> Για να συνδεθεί σε </a:t>
            </a:r>
            <a:r>
              <a:rPr lang="en-US" dirty="0" smtClean="0">
                <a:latin typeface="Comic Sans MS" pitchFamily="66" charset="0"/>
              </a:rPr>
              <a:t>module </a:t>
            </a:r>
            <a:r>
              <a:rPr lang="el-GR" dirty="0" smtClean="0">
                <a:latin typeface="Comic Sans MS" pitchFamily="66" charset="0"/>
              </a:rPr>
              <a:t>με συγκεκριμένη ΒΤ διεύθυνση 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AT+BIND</a:t>
            </a:r>
            <a:r>
              <a:rPr lang="el-GR" dirty="0" smtClean="0">
                <a:latin typeface="Comic Sans MS" pitchFamily="66" charset="0"/>
              </a:rPr>
              <a:t>=</a:t>
            </a:r>
            <a:r>
              <a:rPr lang="en-US" dirty="0" err="1" smtClean="0">
                <a:latin typeface="Comic Sans MS" pitchFamily="66" charset="0"/>
              </a:rPr>
              <a:t>xxxx</a:t>
            </a:r>
            <a:r>
              <a:rPr lang="el-GR" dirty="0" smtClean="0">
                <a:latin typeface="Comic Sans MS" pitchFamily="66" charset="0"/>
              </a:rPr>
              <a:t>,</a:t>
            </a:r>
            <a:r>
              <a:rPr lang="en-US" dirty="0" smtClean="0">
                <a:latin typeface="Comic Sans MS" pitchFamily="66" charset="0"/>
              </a:rPr>
              <a:t>xx</a:t>
            </a:r>
            <a:r>
              <a:rPr lang="el-GR" dirty="0" smtClean="0">
                <a:latin typeface="Comic Sans MS" pitchFamily="66" charset="0"/>
              </a:rPr>
              <a:t>,</a:t>
            </a:r>
            <a:r>
              <a:rPr lang="en-US" dirty="0" err="1" smtClean="0">
                <a:latin typeface="Comic Sans MS" pitchFamily="66" charset="0"/>
              </a:rPr>
              <a:t>xxxxxx</a:t>
            </a:r>
            <a:r>
              <a:rPr lang="el-GR" dirty="0" smtClean="0">
                <a:latin typeface="Comic Sans MS" pitchFamily="66" charset="0"/>
              </a:rPr>
              <a:t>  Από το </a:t>
            </a:r>
            <a:r>
              <a:rPr lang="en-US" dirty="0" smtClean="0">
                <a:latin typeface="Comic Sans MS" pitchFamily="66" charset="0"/>
              </a:rPr>
              <a:t>slave module </a:t>
            </a:r>
            <a:r>
              <a:rPr lang="el-GR" dirty="0" smtClean="0">
                <a:latin typeface="Comic Sans MS" pitchFamily="66" charset="0"/>
              </a:rPr>
              <a:t>ΠΡΟΣΟΧΗ τα νούμερα εδώ διαχωρίζονται με κόμμα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AT+NAME=BALLARAT </a:t>
            </a:r>
            <a:r>
              <a:rPr lang="el-GR" dirty="0" smtClean="0">
                <a:latin typeface="Comic Sans MS" pitchFamily="66" charset="0"/>
              </a:rPr>
              <a:t>για να αλλάξουμε το όνομα του</a:t>
            </a:r>
            <a:r>
              <a:rPr lang="en-US" dirty="0" smtClean="0">
                <a:latin typeface="Comic Sans MS" pitchFamily="66" charset="0"/>
              </a:rPr>
              <a:t> module </a:t>
            </a:r>
            <a:r>
              <a:rPr lang="el-GR" dirty="0" smtClean="0">
                <a:latin typeface="Comic Sans MS" pitchFamily="66" charset="0"/>
              </a:rPr>
              <a:t>σε</a:t>
            </a:r>
            <a:r>
              <a:rPr lang="en-US" dirty="0" smtClean="0">
                <a:latin typeface="Comic Sans MS" pitchFamily="66" charset="0"/>
              </a:rPr>
              <a:t> “BALLARAT“</a:t>
            </a:r>
            <a:r>
              <a:rPr lang="el-GR" dirty="0" smtClean="0">
                <a:latin typeface="Comic Sans MS" pitchFamily="66" charset="0"/>
              </a:rPr>
              <a:t>, να είναι διαφορετικό από το </a:t>
            </a:r>
            <a:r>
              <a:rPr lang="en-US" dirty="0" smtClean="0">
                <a:latin typeface="Comic Sans MS" pitchFamily="66" charset="0"/>
              </a:rPr>
              <a:t>slave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 pitchFamily="66" charset="0"/>
              </a:rPr>
              <a:t>AT+NAME</a:t>
            </a:r>
            <a:r>
              <a:rPr lang="el-GR" dirty="0" smtClean="0">
                <a:latin typeface="Comic Sans MS" pitchFamily="66" charset="0"/>
              </a:rPr>
              <a:t>?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Για να δούμε αν άλλαξε το όνομα</a:t>
            </a:r>
            <a:endParaRPr lang="en-US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dirty="0" smtClean="0">
                <a:latin typeface="Comic Sans MS" pitchFamily="66" charset="0"/>
              </a:rPr>
              <a:t>Αφαιρούμε την τροφοδοσία από το </a:t>
            </a:r>
            <a:r>
              <a:rPr lang="en-US" dirty="0" err="1" smtClean="0">
                <a:latin typeface="Comic Sans MS" pitchFamily="66" charset="0"/>
              </a:rPr>
              <a:t>Arduino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2</a:t>
            </a:r>
            <a:r>
              <a:rPr lang="el-GR" b="1" baseline="30000" dirty="0" smtClean="0">
                <a:latin typeface="Comic Sans MS" pitchFamily="66" charset="0"/>
              </a:rPr>
              <a:t>η</a:t>
            </a:r>
            <a:r>
              <a:rPr lang="el-GR" b="1" dirty="0" smtClean="0">
                <a:latin typeface="Comic Sans MS" pitchFamily="66" charset="0"/>
              </a:rPr>
              <a:t> Άσκηση</a:t>
            </a:r>
            <a:endParaRPr lang="el-GR" dirty="0"/>
          </a:p>
        </p:txBody>
      </p:sp>
      <p:pic>
        <p:nvPicPr>
          <p:cNvPr id="5" name="4 - Θέση περιεχομένου" descr="askisi2_b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9078642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I2C communication</a:t>
            </a:r>
            <a:endParaRPr lang="el-GR" dirty="0"/>
          </a:p>
        </p:txBody>
      </p:sp>
      <p:sp>
        <p:nvSpPr>
          <p:cNvPr id="8" name="7 - Θέση περιεχομένου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l-GR" dirty="0" smtClean="0">
                <a:latin typeface="Comic Sans MS" pitchFamily="66" charset="0"/>
              </a:rPr>
              <a:t>Βιβλιοθήκη </a:t>
            </a:r>
            <a:r>
              <a:rPr lang="en-AU" dirty="0" err="1" smtClean="0">
                <a:latin typeface="Comic Sans MS" pitchFamily="66" charset="0"/>
              </a:rPr>
              <a:t>Wire.h</a:t>
            </a:r>
            <a:endParaRPr lang="en-AU" dirty="0" smtClean="0">
              <a:latin typeface="Comic Sans MS" pitchFamily="66" charset="0"/>
            </a:endParaRPr>
          </a:p>
          <a:p>
            <a:r>
              <a:rPr lang="en-AU" dirty="0" smtClean="0">
                <a:latin typeface="Comic Sans MS" pitchFamily="66" charset="0"/>
              </a:rPr>
              <a:t>Pins A4 for SDA </a:t>
            </a:r>
            <a:r>
              <a:rPr lang="el-GR" dirty="0" smtClean="0">
                <a:latin typeface="Comic Sans MS" pitchFamily="66" charset="0"/>
              </a:rPr>
              <a:t>και</a:t>
            </a:r>
            <a:r>
              <a:rPr lang="en-AU" dirty="0" smtClean="0">
                <a:latin typeface="Comic Sans MS" pitchFamily="66" charset="0"/>
              </a:rPr>
              <a:t> A5</a:t>
            </a:r>
            <a:r>
              <a:rPr lang="el-GR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for SCL</a:t>
            </a:r>
            <a:endParaRPr lang="el-GR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Μπορούμε να αλλάξουμε την ταχύτητα επικοινωνίας με </a:t>
            </a:r>
            <a:r>
              <a:rPr lang="en-US" dirty="0" smtClean="0">
                <a:latin typeface="Comic Sans MS" pitchFamily="66" charset="0"/>
              </a:rPr>
              <a:t>TWBR = 12 </a:t>
            </a:r>
            <a:r>
              <a:rPr lang="el-GR" dirty="0" smtClean="0">
                <a:latin typeface="Comic Sans MS" pitchFamily="66" charset="0"/>
              </a:rPr>
              <a:t>για 400</a:t>
            </a:r>
            <a:r>
              <a:rPr lang="en-US" dirty="0" smtClean="0">
                <a:latin typeface="Comic Sans MS" pitchFamily="66" charset="0"/>
              </a:rPr>
              <a:t>kHz(max), 32-&gt;200kHz, 72-&gt;100kHz </a:t>
            </a:r>
            <a:r>
              <a:rPr lang="el-GR" dirty="0" smtClean="0">
                <a:latin typeface="Comic Sans MS" pitchFamily="66" charset="0"/>
              </a:rPr>
              <a:t>(</a:t>
            </a:r>
            <a:r>
              <a:rPr lang="en-US" dirty="0" smtClean="0">
                <a:latin typeface="Comic Sans MS" pitchFamily="66" charset="0"/>
              </a:rPr>
              <a:t>default</a:t>
            </a:r>
            <a:r>
              <a:rPr lang="el-GR" dirty="0" smtClean="0">
                <a:latin typeface="Comic Sans MS" pitchFamily="66" charset="0"/>
              </a:rPr>
              <a:t>)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κτλ</a:t>
            </a:r>
            <a:endParaRPr lang="en-US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Μηνύματα μέχρι μήκους 32</a:t>
            </a:r>
            <a:r>
              <a:rPr lang="en-US" dirty="0" smtClean="0">
                <a:latin typeface="Comic Sans MS" pitchFamily="66" charset="0"/>
              </a:rPr>
              <a:t>bytes</a:t>
            </a:r>
            <a:endParaRPr lang="el-GR" dirty="0" smtClean="0">
              <a:latin typeface="Comic Sans MS" pitchFamily="66" charset="0"/>
            </a:endParaRPr>
          </a:p>
          <a:p>
            <a:r>
              <a:rPr lang="en-US" dirty="0" err="1" smtClean="0">
                <a:latin typeface="Comic Sans MS" pitchFamily="66" charset="0"/>
              </a:rPr>
              <a:t>recieveEvent</a:t>
            </a:r>
            <a:r>
              <a:rPr lang="en-US" dirty="0" smtClean="0">
                <a:latin typeface="Comic Sans MS" pitchFamily="66" charset="0"/>
              </a:rPr>
              <a:t>() &amp; </a:t>
            </a:r>
            <a:r>
              <a:rPr lang="en-US" dirty="0" err="1" smtClean="0">
                <a:latin typeface="Comic Sans MS" pitchFamily="66" charset="0"/>
              </a:rPr>
              <a:t>requestEvent</a:t>
            </a:r>
            <a:r>
              <a:rPr lang="en-US" dirty="0" smtClean="0">
                <a:latin typeface="Comic Sans MS" pitchFamily="66" charset="0"/>
              </a:rPr>
              <a:t>()</a:t>
            </a:r>
            <a:r>
              <a:rPr lang="el-GR" dirty="0" smtClean="0">
                <a:latin typeface="Comic Sans MS" pitchFamily="66" charset="0"/>
              </a:rPr>
              <a:t> είναι </a:t>
            </a:r>
            <a:r>
              <a:rPr lang="en-US" dirty="0" smtClean="0">
                <a:latin typeface="Comic Sans MS" pitchFamily="66" charset="0"/>
              </a:rPr>
              <a:t>ISRs </a:t>
            </a:r>
            <a:r>
              <a:rPr lang="el-GR" dirty="0" smtClean="0">
                <a:latin typeface="Comic Sans MS" pitchFamily="66" charset="0"/>
              </a:rPr>
              <a:t>όποτε πρέπει να αποφεύγονται τα </a:t>
            </a:r>
            <a:r>
              <a:rPr lang="en-US" dirty="0" smtClean="0">
                <a:latin typeface="Comic Sans MS" pitchFamily="66" charset="0"/>
              </a:rPr>
              <a:t>delays, serial prints, </a:t>
            </a:r>
            <a:r>
              <a:rPr lang="el-GR" dirty="0" smtClean="0">
                <a:latin typeface="Comic Sans MS" pitchFamily="66" charset="0"/>
              </a:rPr>
              <a:t>ο πολύς κώδικας, άλλα </a:t>
            </a:r>
            <a:r>
              <a:rPr lang="en-US" dirty="0" smtClean="0">
                <a:latin typeface="Comic Sans MS" pitchFamily="66" charset="0"/>
              </a:rPr>
              <a:t>interrupts. </a:t>
            </a:r>
            <a:r>
              <a:rPr lang="el-GR" dirty="0" smtClean="0">
                <a:latin typeface="Comic Sans MS" pitchFamily="66" charset="0"/>
              </a:rPr>
              <a:t>Χρήση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l-GR" dirty="0" smtClean="0">
                <a:latin typeface="Comic Sans MS" pitchFamily="66" charset="0"/>
              </a:rPr>
              <a:t>μεταβλητών </a:t>
            </a:r>
            <a:r>
              <a:rPr lang="en-US" dirty="0" smtClean="0">
                <a:latin typeface="Comic Sans MS" pitchFamily="66" charset="0"/>
              </a:rPr>
              <a:t>volatile</a:t>
            </a:r>
            <a:r>
              <a:rPr lang="el-GR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l-GR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52400" y="1600200"/>
            <a:ext cx="44958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AU" dirty="0" smtClean="0"/>
              <a:t>	</a:t>
            </a:r>
            <a:r>
              <a:rPr lang="el-GR" dirty="0" smtClean="0">
                <a:latin typeface="Comic Sans MS" pitchFamily="66" charset="0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Comic Sans MS" pitchFamily="66" charset="0"/>
              </a:rPr>
              <a:t>//ΜΑΣΤΕΡ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>	#include &lt;</a:t>
            </a:r>
            <a:r>
              <a:rPr lang="en-AU" dirty="0" err="1" smtClean="0">
                <a:latin typeface="Comic Sans MS" pitchFamily="66" charset="0"/>
              </a:rPr>
              <a:t>Wire.h</a:t>
            </a:r>
            <a:r>
              <a:rPr lang="en-AU" dirty="0" smtClean="0">
                <a:latin typeface="Comic Sans MS" pitchFamily="66" charset="0"/>
              </a:rPr>
              <a:t>&gt;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void </a:t>
            </a:r>
            <a:r>
              <a:rPr lang="en-AU" b="1" dirty="0" smtClean="0">
                <a:latin typeface="Comic Sans MS" pitchFamily="66" charset="0"/>
              </a:rPr>
              <a:t>setup</a:t>
            </a:r>
            <a:r>
              <a:rPr lang="en-AU" dirty="0" smtClean="0">
                <a:latin typeface="Comic Sans MS" pitchFamily="66" charset="0"/>
              </a:rPr>
              <a:t>() {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Wire.begin</a:t>
            </a:r>
            <a:r>
              <a:rPr lang="en-AU" dirty="0" smtClean="0">
                <a:latin typeface="Comic Sans MS" pitchFamily="66" charset="0"/>
              </a:rPr>
              <a:t>();</a:t>
            </a:r>
          </a:p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>	}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byte x = 0;</a:t>
            </a:r>
            <a:br>
              <a:rPr lang="en-AU" dirty="0" smtClean="0">
                <a:latin typeface="Comic Sans MS" pitchFamily="66" charset="0"/>
              </a:rPr>
            </a:br>
            <a:endParaRPr lang="en-AU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void </a:t>
            </a:r>
            <a:r>
              <a:rPr lang="en-AU" b="1" dirty="0" smtClean="0">
                <a:latin typeface="Comic Sans MS" pitchFamily="66" charset="0"/>
              </a:rPr>
              <a:t>loop</a:t>
            </a:r>
            <a:r>
              <a:rPr lang="en-AU" dirty="0" smtClean="0">
                <a:latin typeface="Comic Sans MS" pitchFamily="66" charset="0"/>
              </a:rPr>
              <a:t>() {</a:t>
            </a:r>
          </a:p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Wire.beginTransmission</a:t>
            </a:r>
            <a:r>
              <a:rPr lang="en-AU" dirty="0" smtClean="0">
                <a:latin typeface="Comic Sans MS" pitchFamily="66" charset="0"/>
              </a:rPr>
              <a:t>(8); 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</a:rPr>
              <a:t>//to slave #8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Wire.write</a:t>
            </a:r>
            <a:r>
              <a:rPr lang="en-AU" dirty="0" smtClean="0">
                <a:latin typeface="Comic Sans MS" pitchFamily="66" charset="0"/>
              </a:rPr>
              <a:t>("x is ");    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 sends five bytes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Wire.write</a:t>
            </a:r>
            <a:r>
              <a:rPr lang="en-AU" dirty="0" smtClean="0">
                <a:latin typeface="Comic Sans MS" pitchFamily="66" charset="0"/>
              </a:rPr>
              <a:t>(x);            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 sends one byte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Wire.endTransmission</a:t>
            </a:r>
            <a:r>
              <a:rPr lang="en-AU" dirty="0" smtClean="0">
                <a:latin typeface="Comic Sans MS" pitchFamily="66" charset="0"/>
              </a:rPr>
              <a:t>();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x++;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 delay(500);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}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omic Sans MS" pitchFamily="66" charset="0"/>
              </a:rPr>
              <a:t>I2C communication </a:t>
            </a:r>
            <a:br>
              <a:rPr lang="en-US" b="1" dirty="0" smtClean="0">
                <a:latin typeface="Comic Sans MS" pitchFamily="66" charset="0"/>
              </a:rPr>
            </a:br>
            <a:r>
              <a:rPr lang="en-US" b="1" dirty="0" smtClean="0">
                <a:latin typeface="Comic Sans MS" pitchFamily="66" charset="0"/>
              </a:rPr>
              <a:t>Master Write </a:t>
            </a:r>
            <a:r>
              <a:rPr lang="en-US" b="1" dirty="0" smtClean="0">
                <a:latin typeface="Comic Sans MS" pitchFamily="66" charset="0"/>
                <a:sym typeface="Wingdings" pitchFamily="2" charset="2"/>
              </a:rPr>
              <a:t> Slave Read 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2 - Θέση περιεχομένου"/>
          <p:cNvSpPr txBox="1">
            <a:spLocks/>
          </p:cNvSpPr>
          <p:nvPr/>
        </p:nvSpPr>
        <p:spPr>
          <a:xfrm>
            <a:off x="4572000" y="1600200"/>
            <a:ext cx="4800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 smtClean="0">
                <a:latin typeface="Comic Sans MS" pitchFamily="66" charset="0"/>
              </a:rPr>
              <a:t>	</a:t>
            </a:r>
            <a:r>
              <a:rPr lang="el-GR" sz="3200" dirty="0" smtClean="0">
                <a:solidFill>
                  <a:srgbClr val="FF0000"/>
                </a:solidFill>
                <a:latin typeface="Comic Sans MS" pitchFamily="66" charset="0"/>
              </a:rPr>
              <a:t>//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SLAVE</a:t>
            </a:r>
            <a:r>
              <a:rPr lang="en-AU" sz="3200" dirty="0" smtClean="0"/>
              <a:t>	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3200" dirty="0" smtClean="0">
                <a:latin typeface="Comic Sans MS" pitchFamily="66" charset="0"/>
              </a:rPr>
              <a:t>	#include &lt;</a:t>
            </a:r>
            <a:r>
              <a:rPr lang="en-AU" sz="3200" dirty="0" err="1" smtClean="0">
                <a:latin typeface="Comic Sans MS" pitchFamily="66" charset="0"/>
              </a:rPr>
              <a:t>Wire.h</a:t>
            </a:r>
            <a:r>
              <a:rPr lang="en-AU" sz="3200" dirty="0" smtClean="0">
                <a:latin typeface="Comic Sans MS" pitchFamily="66" charset="0"/>
              </a:rPr>
              <a:t>&gt;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 </a:t>
            </a:r>
            <a:r>
              <a:rPr lang="en-AU" sz="3200" b="1" dirty="0" smtClean="0">
                <a:latin typeface="Comic Sans MS" pitchFamily="66" charset="0"/>
              </a:rPr>
              <a:t>setup</a:t>
            </a:r>
            <a:r>
              <a:rPr lang="en-AU" sz="3200" dirty="0" smtClean="0">
                <a:latin typeface="Comic Sans MS" pitchFamily="66" charset="0"/>
              </a:rPr>
              <a:t>() 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</a:t>
            </a:r>
            <a:r>
              <a:rPr lang="en-AU" sz="3200" dirty="0" err="1" smtClean="0">
                <a:latin typeface="Comic Sans MS" pitchFamily="66" charset="0"/>
              </a:rPr>
              <a:t>Wire.begin</a:t>
            </a:r>
            <a:r>
              <a:rPr lang="en-AU" sz="3200" dirty="0" smtClean="0">
                <a:latin typeface="Comic Sans MS" pitchFamily="66" charset="0"/>
              </a:rPr>
              <a:t>(8);   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 join i2c with address #8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</a:t>
            </a:r>
            <a:r>
              <a:rPr lang="en-AU" sz="3200" dirty="0" err="1" smtClean="0">
                <a:latin typeface="Comic Sans MS" pitchFamily="66" charset="0"/>
              </a:rPr>
              <a:t>Wire.onReceive</a:t>
            </a:r>
            <a:r>
              <a:rPr lang="en-AU" sz="3200" dirty="0" smtClean="0">
                <a:latin typeface="Comic Sans MS" pitchFamily="66" charset="0"/>
              </a:rPr>
              <a:t>(</a:t>
            </a:r>
            <a:r>
              <a:rPr lang="en-AU" sz="3200" dirty="0" err="1" smtClean="0">
                <a:latin typeface="Comic Sans MS" pitchFamily="66" charset="0"/>
              </a:rPr>
              <a:t>receiveEvent</a:t>
            </a:r>
            <a:r>
              <a:rPr lang="en-AU" sz="3200" dirty="0" smtClean="0">
                <a:latin typeface="Comic Sans MS" pitchFamily="66" charset="0"/>
              </a:rPr>
              <a:t>); 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//register 					    event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</a:t>
            </a:r>
            <a:r>
              <a:rPr lang="en-AU" sz="3200" dirty="0" err="1" smtClean="0">
                <a:latin typeface="Comic Sans MS" pitchFamily="66" charset="0"/>
              </a:rPr>
              <a:t>Serial.begin</a:t>
            </a:r>
            <a:r>
              <a:rPr lang="en-AU" sz="3200" dirty="0" smtClean="0">
                <a:latin typeface="Comic Sans MS" pitchFamily="66" charset="0"/>
              </a:rPr>
              <a:t>(9600);        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 </a:t>
            </a:r>
            <a:r>
              <a:rPr lang="en-AU" sz="3200" b="1" dirty="0" smtClean="0">
                <a:latin typeface="Comic Sans MS" pitchFamily="66" charset="0"/>
              </a:rPr>
              <a:t>loop</a:t>
            </a:r>
            <a:r>
              <a:rPr lang="en-AU" sz="3200" dirty="0" smtClean="0">
                <a:latin typeface="Comic Sans MS" pitchFamily="66" charset="0"/>
              </a:rPr>
              <a:t>() 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delay(100);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 </a:t>
            </a:r>
            <a:r>
              <a:rPr lang="en-AU" sz="3200" dirty="0" err="1" smtClean="0">
                <a:latin typeface="Comic Sans MS" pitchFamily="66" charset="0"/>
              </a:rPr>
              <a:t>receiveEvent</a:t>
            </a:r>
            <a:r>
              <a:rPr lang="en-AU" sz="3200" dirty="0" smtClean="0">
                <a:latin typeface="Comic Sans MS" pitchFamily="66" charset="0"/>
              </a:rPr>
              <a:t>(</a:t>
            </a:r>
            <a:r>
              <a:rPr lang="en-AU" sz="3200" dirty="0" err="1" smtClean="0">
                <a:latin typeface="Comic Sans MS" pitchFamily="66" charset="0"/>
              </a:rPr>
              <a:t>int</a:t>
            </a:r>
            <a:r>
              <a:rPr lang="en-AU" sz="3200" dirty="0" smtClean="0">
                <a:latin typeface="Comic Sans MS" pitchFamily="66" charset="0"/>
              </a:rPr>
              <a:t> </a:t>
            </a:r>
            <a:r>
              <a:rPr lang="en-AU" sz="3200" dirty="0" err="1" smtClean="0">
                <a:latin typeface="Comic Sans MS" pitchFamily="66" charset="0"/>
              </a:rPr>
              <a:t>howMany</a:t>
            </a:r>
            <a:r>
              <a:rPr lang="en-AU" sz="3200" dirty="0" smtClean="0">
                <a:latin typeface="Comic Sans MS" pitchFamily="66" charset="0"/>
              </a:rPr>
              <a:t>) 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while (1 &lt; </a:t>
            </a:r>
            <a:r>
              <a:rPr lang="en-AU" sz="3200" dirty="0" err="1" smtClean="0">
                <a:latin typeface="Comic Sans MS" pitchFamily="66" charset="0"/>
              </a:rPr>
              <a:t>Wire.available</a:t>
            </a:r>
            <a:r>
              <a:rPr lang="en-AU" sz="3200" dirty="0" smtClean="0">
                <a:latin typeface="Comic Sans MS" pitchFamily="66" charset="0"/>
              </a:rPr>
              <a:t>()) { 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  char c = </a:t>
            </a:r>
            <a:r>
              <a:rPr lang="en-AU" sz="3200" dirty="0" err="1" smtClean="0">
                <a:latin typeface="Comic Sans MS" pitchFamily="66" charset="0"/>
              </a:rPr>
              <a:t>Wire.read</a:t>
            </a:r>
            <a:r>
              <a:rPr lang="en-AU" sz="3200" dirty="0" smtClean="0">
                <a:latin typeface="Comic Sans MS" pitchFamily="66" charset="0"/>
              </a:rPr>
              <a:t>();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3200" dirty="0" smtClean="0">
                <a:latin typeface="Comic Sans MS" pitchFamily="66" charset="0"/>
              </a:rPr>
              <a:t>	    </a:t>
            </a:r>
            <a:r>
              <a:rPr lang="en-AU" sz="3200" dirty="0" err="1" smtClean="0">
                <a:latin typeface="Comic Sans MS" pitchFamily="66" charset="0"/>
              </a:rPr>
              <a:t>Serial.print</a:t>
            </a:r>
            <a:r>
              <a:rPr lang="en-AU" sz="3200" dirty="0" smtClean="0">
                <a:latin typeface="Comic Sans MS" pitchFamily="66" charset="0"/>
              </a:rPr>
              <a:t>(c);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}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</a:t>
            </a:r>
            <a:r>
              <a:rPr lang="en-AU" sz="3200" dirty="0" err="1" smtClean="0">
                <a:latin typeface="Comic Sans MS" pitchFamily="66" charset="0"/>
              </a:rPr>
              <a:t>int</a:t>
            </a:r>
            <a:r>
              <a:rPr lang="en-AU" sz="3200" dirty="0" smtClean="0">
                <a:latin typeface="Comic Sans MS" pitchFamily="66" charset="0"/>
              </a:rPr>
              <a:t> x = </a:t>
            </a:r>
            <a:r>
              <a:rPr lang="en-AU" sz="3200" dirty="0" err="1" smtClean="0">
                <a:latin typeface="Comic Sans MS" pitchFamily="66" charset="0"/>
              </a:rPr>
              <a:t>Wire.read</a:t>
            </a:r>
            <a:r>
              <a:rPr lang="en-AU" sz="3200" dirty="0" smtClean="0">
                <a:latin typeface="Comic Sans MS" pitchFamily="66" charset="0"/>
              </a:rPr>
              <a:t>();   </a:t>
            </a:r>
            <a:r>
              <a:rPr lang="en-AU" sz="3200" i="1" dirty="0" smtClean="0">
                <a:latin typeface="Comic Sans MS" pitchFamily="66" charset="0"/>
              </a:rPr>
              <a:t>/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/receive byte as </a:t>
            </a:r>
            <a:r>
              <a:rPr lang="en-AU" sz="3200" i="1" dirty="0" err="1" smtClean="0">
                <a:solidFill>
                  <a:srgbClr val="FF0000"/>
                </a:solidFill>
                <a:latin typeface="Comic Sans MS" pitchFamily="66" charset="0"/>
              </a:rPr>
              <a:t>int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 </a:t>
            </a:r>
            <a:r>
              <a:rPr lang="en-AU" sz="3200" dirty="0" err="1" smtClean="0">
                <a:latin typeface="Comic Sans MS" pitchFamily="66" charset="0"/>
              </a:rPr>
              <a:t>Serial.println</a:t>
            </a:r>
            <a:r>
              <a:rPr lang="en-AU" sz="3200" dirty="0" smtClean="0">
                <a:latin typeface="Comic Sans MS" pitchFamily="66" charset="0"/>
              </a:rPr>
              <a:t>(x); 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6" name="5 - TextBox">
            <a:hlinkClick r:id="rId2"/>
          </p:cNvPr>
          <p:cNvSpPr txBox="1"/>
          <p:nvPr/>
        </p:nvSpPr>
        <p:spPr>
          <a:xfrm>
            <a:off x="3657600" y="586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  <a:t>Link to code</a:t>
            </a:r>
            <a:endParaRPr lang="el-GR" b="1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-152400" y="1600200"/>
            <a:ext cx="441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>	</a:t>
            </a:r>
            <a:r>
              <a:rPr lang="el-GR" dirty="0" smtClean="0">
                <a:solidFill>
                  <a:srgbClr val="FF0000"/>
                </a:solidFill>
                <a:latin typeface="Comic Sans MS" pitchFamily="66" charset="0"/>
              </a:rPr>
              <a:t>//ΜΑΣΤΕΡ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l-GR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</a:rPr>
              <a:t>	</a:t>
            </a:r>
            <a:r>
              <a:rPr lang="en-AU" dirty="0" smtClean="0">
                <a:latin typeface="Comic Sans MS" pitchFamily="66" charset="0"/>
              </a:rPr>
              <a:t>#include &lt;</a:t>
            </a:r>
            <a:r>
              <a:rPr lang="en-AU" dirty="0" err="1" smtClean="0">
                <a:latin typeface="Comic Sans MS" pitchFamily="66" charset="0"/>
              </a:rPr>
              <a:t>Wire.h</a:t>
            </a:r>
            <a:r>
              <a:rPr lang="en-AU" dirty="0" smtClean="0">
                <a:latin typeface="Comic Sans MS" pitchFamily="66" charset="0"/>
              </a:rPr>
              <a:t>&gt;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void </a:t>
            </a:r>
            <a:r>
              <a:rPr lang="en-AU" b="1" dirty="0" smtClean="0">
                <a:latin typeface="Comic Sans MS" pitchFamily="66" charset="0"/>
              </a:rPr>
              <a:t>setup</a:t>
            </a:r>
            <a:r>
              <a:rPr lang="en-AU" dirty="0" smtClean="0">
                <a:latin typeface="Comic Sans MS" pitchFamily="66" charset="0"/>
              </a:rPr>
              <a:t>() {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Wire.begin</a:t>
            </a:r>
            <a:r>
              <a:rPr lang="en-AU" dirty="0" smtClean="0">
                <a:latin typeface="Comic Sans MS" pitchFamily="66" charset="0"/>
              </a:rPr>
              <a:t>();     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 join i2c bus (address </a:t>
            </a:r>
            <a:r>
              <a:rPr lang="en-AU" i="1" dirty="0" smtClean="0">
                <a:latin typeface="Comic Sans MS" pitchFamily="66" charset="0"/>
              </a:rPr>
              <a:t>		          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optional for master)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Serial.begin</a:t>
            </a:r>
            <a:r>
              <a:rPr lang="en-AU" dirty="0" smtClean="0">
                <a:latin typeface="Comic Sans MS" pitchFamily="66" charset="0"/>
              </a:rPr>
              <a:t>(9600);</a:t>
            </a:r>
          </a:p>
          <a:p>
            <a:pPr>
              <a:buNone/>
            </a:pPr>
            <a:r>
              <a:rPr lang="en-AU" dirty="0" smtClean="0">
                <a:latin typeface="Comic Sans MS" pitchFamily="66" charset="0"/>
              </a:rPr>
              <a:t>	}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void </a:t>
            </a:r>
            <a:r>
              <a:rPr lang="en-AU" b="1" dirty="0" smtClean="0">
                <a:latin typeface="Comic Sans MS" pitchFamily="66" charset="0"/>
              </a:rPr>
              <a:t>loop</a:t>
            </a:r>
            <a:r>
              <a:rPr lang="en-AU" dirty="0" smtClean="0">
                <a:latin typeface="Comic Sans MS" pitchFamily="66" charset="0"/>
              </a:rPr>
              <a:t>() {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</a:t>
            </a:r>
            <a:r>
              <a:rPr lang="en-AU" dirty="0" err="1" smtClean="0">
                <a:latin typeface="Comic Sans MS" pitchFamily="66" charset="0"/>
              </a:rPr>
              <a:t>Wire.requestFrom</a:t>
            </a:r>
            <a:r>
              <a:rPr lang="en-AU" dirty="0" smtClean="0">
                <a:latin typeface="Comic Sans MS" pitchFamily="66" charset="0"/>
              </a:rPr>
              <a:t>(8, 6); 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//request 6          	              bytes from slave device #8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while (</a:t>
            </a:r>
            <a:r>
              <a:rPr lang="en-AU" dirty="0" err="1" smtClean="0">
                <a:latin typeface="Comic Sans MS" pitchFamily="66" charset="0"/>
              </a:rPr>
              <a:t>Wire.available</a:t>
            </a:r>
            <a:r>
              <a:rPr lang="en-AU" dirty="0" smtClean="0">
                <a:latin typeface="Comic Sans MS" pitchFamily="66" charset="0"/>
              </a:rPr>
              <a:t>()) { 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 slave may 	                  send less than requested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  char c = </a:t>
            </a:r>
            <a:r>
              <a:rPr lang="en-AU" dirty="0" err="1" smtClean="0">
                <a:latin typeface="Comic Sans MS" pitchFamily="66" charset="0"/>
              </a:rPr>
              <a:t>Wire.read</a:t>
            </a:r>
            <a:r>
              <a:rPr lang="en-AU" dirty="0" smtClean="0">
                <a:latin typeface="Comic Sans MS" pitchFamily="66" charset="0"/>
              </a:rPr>
              <a:t>(); </a:t>
            </a:r>
            <a:r>
              <a:rPr lang="en-AU" i="1" dirty="0" smtClean="0">
                <a:solidFill>
                  <a:srgbClr val="FF0000"/>
                </a:solidFill>
                <a:latin typeface="Comic Sans MS" pitchFamily="66" charset="0"/>
              </a:rPr>
              <a:t>// receive a byte 			   as character</a:t>
            </a: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  </a:t>
            </a:r>
            <a:r>
              <a:rPr lang="en-AU" dirty="0" err="1" smtClean="0">
                <a:latin typeface="Comic Sans MS" pitchFamily="66" charset="0"/>
              </a:rPr>
              <a:t>Serial.print</a:t>
            </a:r>
            <a:r>
              <a:rPr lang="en-AU" dirty="0" smtClean="0">
                <a:latin typeface="Comic Sans MS" pitchFamily="66" charset="0"/>
              </a:rPr>
              <a:t>(c); 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}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/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  delay(500);</a:t>
            </a:r>
            <a:br>
              <a:rPr lang="en-AU" dirty="0" smtClean="0">
                <a:latin typeface="Comic Sans MS" pitchFamily="66" charset="0"/>
              </a:rPr>
            </a:br>
            <a:r>
              <a:rPr lang="en-AU" dirty="0" smtClean="0">
                <a:latin typeface="Comic Sans MS" pitchFamily="66" charset="0"/>
              </a:rPr>
              <a:t>}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omic Sans MS" pitchFamily="66" charset="0"/>
              </a:rPr>
              <a:t>I2C communication</a:t>
            </a:r>
            <a:br>
              <a:rPr lang="en-US" b="1" dirty="0" smtClean="0">
                <a:latin typeface="Comic Sans MS" pitchFamily="66" charset="0"/>
              </a:rPr>
            </a:br>
            <a:r>
              <a:rPr lang="en-US" b="1" dirty="0" smtClean="0">
                <a:latin typeface="Comic Sans MS" pitchFamily="66" charset="0"/>
              </a:rPr>
              <a:t>Slave Write </a:t>
            </a:r>
            <a:r>
              <a:rPr lang="en-US" b="1" dirty="0" smtClean="0">
                <a:latin typeface="Comic Sans MS" pitchFamily="66" charset="0"/>
                <a:sym typeface="Wingdings" pitchFamily="2" charset="2"/>
              </a:rPr>
              <a:t> Master Read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2 - Θέση περιεχομένου"/>
          <p:cNvSpPr txBox="1">
            <a:spLocks/>
          </p:cNvSpPr>
          <p:nvPr/>
        </p:nvSpPr>
        <p:spPr>
          <a:xfrm>
            <a:off x="3962400" y="1600200"/>
            <a:ext cx="5181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l-GR" sz="1200" dirty="0" smtClean="0">
                <a:latin typeface="Comic Sans MS" pitchFamily="66" charset="0"/>
              </a:rPr>
              <a:t>	</a:t>
            </a:r>
            <a:r>
              <a:rPr lang="el-GR" sz="3200" dirty="0" smtClean="0">
                <a:solidFill>
                  <a:srgbClr val="FF0000"/>
                </a:solidFill>
                <a:latin typeface="Comic Sans MS" pitchFamily="66" charset="0"/>
              </a:rPr>
              <a:t>//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SLAVE</a:t>
            </a:r>
            <a:r>
              <a:rPr lang="en-AU" sz="3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AU" sz="3200" dirty="0" smtClean="0">
                <a:latin typeface="Comic Sans MS" pitchFamily="66" charset="0"/>
              </a:rPr>
              <a:t>	 </a:t>
            </a:r>
            <a:endParaRPr lang="el-GR" sz="3200" dirty="0" smtClean="0">
              <a:latin typeface="Comic Sans MS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l-GR" sz="3200" dirty="0" smtClean="0">
                <a:latin typeface="Comic Sans MS" pitchFamily="66" charset="0"/>
              </a:rPr>
              <a:t>	</a:t>
            </a:r>
            <a:r>
              <a:rPr lang="en-AU" sz="3200" dirty="0" smtClean="0">
                <a:latin typeface="Comic Sans MS" pitchFamily="66" charset="0"/>
              </a:rPr>
              <a:t>#include &lt;</a:t>
            </a:r>
            <a:r>
              <a:rPr lang="en-AU" sz="3200" dirty="0" err="1" smtClean="0">
                <a:latin typeface="Comic Sans MS" pitchFamily="66" charset="0"/>
              </a:rPr>
              <a:t>Wire.h</a:t>
            </a:r>
            <a:r>
              <a:rPr lang="en-AU" sz="3200" dirty="0" smtClean="0">
                <a:latin typeface="Comic Sans MS" pitchFamily="66" charset="0"/>
              </a:rPr>
              <a:t>&gt;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 </a:t>
            </a:r>
            <a:r>
              <a:rPr lang="en-AU" sz="3200" b="1" dirty="0" smtClean="0">
                <a:latin typeface="Comic Sans MS" pitchFamily="66" charset="0"/>
              </a:rPr>
              <a:t>setup</a:t>
            </a:r>
            <a:r>
              <a:rPr lang="en-AU" sz="3200" dirty="0" smtClean="0">
                <a:latin typeface="Comic Sans MS" pitchFamily="66" charset="0"/>
              </a:rPr>
              <a:t>() 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</a:t>
            </a:r>
            <a:r>
              <a:rPr lang="en-AU" sz="3200" dirty="0" err="1" smtClean="0">
                <a:latin typeface="Comic Sans MS" pitchFamily="66" charset="0"/>
              </a:rPr>
              <a:t>Wire.begin</a:t>
            </a:r>
            <a:r>
              <a:rPr lang="en-AU" sz="3200" dirty="0" smtClean="0">
                <a:latin typeface="Comic Sans MS" pitchFamily="66" charset="0"/>
              </a:rPr>
              <a:t>(8);       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 join i2c bus with address #8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</a:t>
            </a:r>
            <a:r>
              <a:rPr lang="en-AU" sz="3200" dirty="0" err="1" smtClean="0">
                <a:latin typeface="Comic Sans MS" pitchFamily="66" charset="0"/>
              </a:rPr>
              <a:t>Wire.onRequest</a:t>
            </a:r>
            <a:r>
              <a:rPr lang="en-AU" sz="3200" dirty="0" smtClean="0">
                <a:latin typeface="Comic Sans MS" pitchFamily="66" charset="0"/>
              </a:rPr>
              <a:t>(</a:t>
            </a:r>
            <a:r>
              <a:rPr lang="en-AU" sz="3200" dirty="0" err="1" smtClean="0">
                <a:latin typeface="Comic Sans MS" pitchFamily="66" charset="0"/>
              </a:rPr>
              <a:t>requestEvent</a:t>
            </a:r>
            <a:r>
              <a:rPr lang="en-AU" sz="3200" dirty="0" smtClean="0">
                <a:latin typeface="Comic Sans MS" pitchFamily="66" charset="0"/>
              </a:rPr>
              <a:t>); 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 register event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 </a:t>
            </a:r>
            <a:r>
              <a:rPr lang="en-AU" sz="3200" b="1" dirty="0" smtClean="0">
                <a:latin typeface="Comic Sans MS" pitchFamily="66" charset="0"/>
              </a:rPr>
              <a:t>loop</a:t>
            </a:r>
            <a:r>
              <a:rPr lang="en-AU" sz="3200" dirty="0" smtClean="0">
                <a:latin typeface="Comic Sans MS" pitchFamily="66" charset="0"/>
              </a:rPr>
              <a:t>() 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delay(100);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 function that executes whenever data is 				      requested by master</a:t>
            </a:r>
            <a:r>
              <a:rPr lang="en-A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A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 this function is registered as an event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void </a:t>
            </a:r>
            <a:r>
              <a:rPr lang="en-AU" sz="3200" dirty="0" err="1" smtClean="0">
                <a:latin typeface="Comic Sans MS" pitchFamily="66" charset="0"/>
              </a:rPr>
              <a:t>requestEvent</a:t>
            </a:r>
            <a:r>
              <a:rPr lang="en-AU" sz="3200" dirty="0" smtClean="0">
                <a:latin typeface="Comic Sans MS" pitchFamily="66" charset="0"/>
              </a:rPr>
              <a:t>() {</a:t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  </a:t>
            </a:r>
            <a:r>
              <a:rPr lang="en-AU" sz="3200" dirty="0" err="1" smtClean="0">
                <a:latin typeface="Comic Sans MS" pitchFamily="66" charset="0"/>
              </a:rPr>
              <a:t>Wire.write</a:t>
            </a:r>
            <a:r>
              <a:rPr lang="en-AU" sz="3200" dirty="0" smtClean="0">
                <a:latin typeface="Comic Sans MS" pitchFamily="66" charset="0"/>
              </a:rPr>
              <a:t>("hello _"); 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//</a:t>
            </a:r>
            <a:r>
              <a:rPr lang="en-AU" sz="3200" i="1" dirty="0" err="1" smtClean="0">
                <a:solidFill>
                  <a:srgbClr val="FF0000"/>
                </a:solidFill>
                <a:latin typeface="Comic Sans MS" pitchFamily="66" charset="0"/>
              </a:rPr>
              <a:t>msg</a:t>
            </a:r>
            <a:r>
              <a:rPr lang="en-AU" sz="3200" i="1" dirty="0" smtClean="0">
                <a:solidFill>
                  <a:srgbClr val="FF0000"/>
                </a:solidFill>
                <a:latin typeface="Comic Sans MS" pitchFamily="66" charset="0"/>
              </a:rPr>
              <a:t> of 6 bytes as 				       expected by master</a:t>
            </a:r>
            <a:r>
              <a:rPr lang="en-AU" sz="3200" dirty="0" smtClean="0">
                <a:latin typeface="Comic Sans MS" pitchFamily="66" charset="0"/>
              </a:rPr>
              <a:t/>
            </a:r>
            <a:br>
              <a:rPr lang="en-AU" sz="3200" dirty="0" smtClean="0">
                <a:latin typeface="Comic Sans MS" pitchFamily="66" charset="0"/>
              </a:rPr>
            </a:br>
            <a:r>
              <a:rPr lang="en-AU" sz="3200" dirty="0" smtClean="0">
                <a:latin typeface="Comic Sans MS" pitchFamily="66" charset="0"/>
              </a:rPr>
              <a:t>}</a:t>
            </a: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6" name="5 - TextBox">
            <a:hlinkClick r:id="rId2"/>
          </p:cNvPr>
          <p:cNvSpPr txBox="1"/>
          <p:nvPr/>
        </p:nvSpPr>
        <p:spPr>
          <a:xfrm>
            <a:off x="3657600" y="586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  <a:t>Link to code</a:t>
            </a:r>
            <a:endParaRPr lang="el-GR" b="1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i2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229600" cy="3875643"/>
          </a:xfrm>
        </p:spPr>
      </p:pic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I2C </a:t>
            </a:r>
            <a:r>
              <a:rPr lang="el-GR" b="1" dirty="0" smtClean="0">
                <a:latin typeface="Comic Sans MS" pitchFamily="66" charset="0"/>
              </a:rPr>
              <a:t>ΑΣΚΗΣΗ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609600" y="22860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MASTER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7162800" y="22860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SLAVE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914400" y="53340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Comic Sans MS" pitchFamily="66" charset="0"/>
              </a:rPr>
              <a:t>Θέλουμε να ρυθμίζουμε το </a:t>
            </a:r>
            <a:r>
              <a:rPr lang="en-US" b="1" dirty="0" smtClean="0">
                <a:latin typeface="Comic Sans MS" pitchFamily="66" charset="0"/>
              </a:rPr>
              <a:t>led </a:t>
            </a:r>
            <a:r>
              <a:rPr lang="el-GR" b="1" dirty="0" smtClean="0">
                <a:latin typeface="Comic Sans MS" pitchFamily="66" charset="0"/>
              </a:rPr>
              <a:t>με </a:t>
            </a:r>
            <a:r>
              <a:rPr lang="en-US" b="1" dirty="0" smtClean="0">
                <a:latin typeface="Comic Sans MS" pitchFamily="66" charset="0"/>
              </a:rPr>
              <a:t>PWM </a:t>
            </a:r>
            <a:r>
              <a:rPr lang="el-GR" b="1" dirty="0" smtClean="0">
                <a:latin typeface="Comic Sans MS" pitchFamily="66" charset="0"/>
              </a:rPr>
              <a:t>από το ποτενσιόμετρο του </a:t>
            </a:r>
            <a:r>
              <a:rPr lang="en-US" b="1" dirty="0" smtClean="0">
                <a:latin typeface="Comic Sans MS" pitchFamily="66" charset="0"/>
              </a:rPr>
              <a:t>SLAVE</a:t>
            </a:r>
            <a:r>
              <a:rPr lang="el-GR" b="1" dirty="0" smtClean="0">
                <a:latin typeface="Comic Sans MS" pitchFamily="66" charset="0"/>
              </a:rPr>
              <a:t>. Το κύκλωμα είναι </a:t>
            </a:r>
            <a:r>
              <a:rPr lang="el-GR" b="1" dirty="0" smtClean="0">
                <a:latin typeface="Comic Sans MS" pitchFamily="66" charset="0"/>
              </a:rPr>
              <a:t>πλήρες</a:t>
            </a:r>
            <a:r>
              <a:rPr lang="el-GR" b="1" dirty="0" smtClean="0">
                <a:latin typeface="Comic Sans MS" pitchFamily="66" charset="0"/>
              </a:rPr>
              <a:t>?</a:t>
            </a:r>
            <a:endParaRPr lang="el-GR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//MASTER REQUESTING </a:t>
            </a:r>
            <a:r>
              <a:rPr lang="el-GR" sz="1200" dirty="0" smtClean="0">
                <a:latin typeface="Comic Sans MS" pitchFamily="66" charset="0"/>
              </a:rPr>
              <a:t> </a:t>
            </a:r>
            <a:r>
              <a:rPr lang="en-US" sz="1200" dirty="0" smtClean="0">
                <a:latin typeface="Comic Sans MS" pitchFamily="66" charset="0"/>
              </a:rPr>
              <a:t>POT VAL</a:t>
            </a:r>
            <a:endParaRPr lang="en-AU" sz="1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#include &lt;</a:t>
            </a:r>
            <a:r>
              <a:rPr lang="en-AU" sz="1200" dirty="0" err="1" smtClean="0">
                <a:latin typeface="Comic Sans MS" pitchFamily="66" charset="0"/>
              </a:rPr>
              <a:t>Wire.h</a:t>
            </a:r>
            <a:r>
              <a:rPr lang="en-AU" sz="1200" dirty="0" smtClean="0">
                <a:latin typeface="Comic Sans MS" pitchFamily="66" charset="0"/>
              </a:rPr>
              <a:t>&gt;</a:t>
            </a:r>
          </a:p>
          <a:p>
            <a:pPr>
              <a:buNone/>
            </a:pP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//#include &lt;I2C_Anything.h&gt;</a:t>
            </a:r>
          </a:p>
          <a:p>
            <a:pPr>
              <a:buNone/>
            </a:pPr>
            <a:endParaRPr lang="en-AU" sz="1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void setup() {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pinMode</a:t>
            </a:r>
            <a:r>
              <a:rPr lang="en-AU" sz="1200" dirty="0" smtClean="0">
                <a:latin typeface="Comic Sans MS" pitchFamily="66" charset="0"/>
              </a:rPr>
              <a:t>(11,OUTPUT);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Wire.begin</a:t>
            </a:r>
            <a:r>
              <a:rPr lang="en-AU" sz="1200" dirty="0" smtClean="0">
                <a:latin typeface="Comic Sans MS" pitchFamily="66" charset="0"/>
              </a:rPr>
              <a:t>();   //master does not have 			//address(optional)</a:t>
            </a:r>
            <a:endParaRPr lang="en-AU" sz="1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Serial.begin</a:t>
            </a:r>
            <a:r>
              <a:rPr lang="en-AU" sz="1200" dirty="0" smtClean="0">
                <a:latin typeface="Comic Sans MS" pitchFamily="66" charset="0"/>
              </a:rPr>
              <a:t>(9600); 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}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void loop() {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Wire.requestFrom</a:t>
            </a:r>
            <a:r>
              <a:rPr lang="en-AU" sz="1200" dirty="0" smtClean="0">
                <a:latin typeface="Comic Sans MS" pitchFamily="66" charset="0"/>
              </a:rPr>
              <a:t>(8, 2);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  </a:t>
            </a: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//I2C_readAnything(</a:t>
            </a:r>
            <a:r>
              <a:rPr lang="en-AU" sz="1200" dirty="0" err="1" smtClean="0">
                <a:solidFill>
                  <a:srgbClr val="FF0000"/>
                </a:solidFill>
                <a:latin typeface="Comic Sans MS" pitchFamily="66" charset="0"/>
              </a:rPr>
              <a:t>val</a:t>
            </a: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);</a:t>
            </a:r>
          </a:p>
          <a:p>
            <a:pPr>
              <a:buNone/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if (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Wire.available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()) {</a:t>
            </a:r>
          </a:p>
          <a:p>
            <a:pPr>
              <a:buNone/>
            </a:pPr>
            <a:r>
              <a:rPr lang="nn-NO" sz="1200" dirty="0" smtClean="0">
                <a:solidFill>
                  <a:srgbClr val="92D050"/>
                </a:solidFill>
                <a:latin typeface="Comic Sans MS" pitchFamily="66" charset="0"/>
              </a:rPr>
              <a:t>    int val = Wire.read (); </a:t>
            </a:r>
          </a:p>
          <a:p>
            <a:pPr>
              <a:buNone/>
            </a:pPr>
            <a:r>
              <a:rPr lang="nn-NO" sz="1200" dirty="0" smtClean="0">
                <a:solidFill>
                  <a:srgbClr val="92D050"/>
                </a:solidFill>
                <a:latin typeface="Comic Sans MS" pitchFamily="66" charset="0"/>
              </a:rPr>
              <a:t>    val &lt;&lt;= 8; </a:t>
            </a:r>
            <a:r>
              <a:rPr lang="nn-NO" sz="1200" dirty="0" smtClean="0">
                <a:solidFill>
                  <a:srgbClr val="92D050"/>
                </a:solidFill>
                <a:latin typeface="Comic Sans MS" pitchFamily="66" charset="0"/>
              </a:rPr>
              <a:t>       //shift val to the left by 8 bits</a:t>
            </a:r>
            <a:endParaRPr lang="nn-NO" sz="1200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nn-NO" sz="1200" dirty="0" smtClean="0">
                <a:solidFill>
                  <a:srgbClr val="92D050"/>
                </a:solidFill>
                <a:latin typeface="Comic Sans MS" pitchFamily="66" charset="0"/>
              </a:rPr>
              <a:t>    val |= Wire.read </a:t>
            </a:r>
            <a:r>
              <a:rPr lang="nn-NO" sz="1200" dirty="0" smtClean="0">
                <a:solidFill>
                  <a:srgbClr val="92D050"/>
                </a:solidFill>
                <a:latin typeface="Comic Sans MS" pitchFamily="66" charset="0"/>
              </a:rPr>
              <a:t>();  //OR shifted val with next byte</a:t>
            </a:r>
            <a:endParaRPr lang="en-AU" sz="1200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  </a:t>
            </a:r>
            <a:r>
              <a:rPr lang="en-AU" sz="1200" dirty="0" err="1" smtClean="0">
                <a:latin typeface="Comic Sans MS" pitchFamily="66" charset="0"/>
              </a:rPr>
              <a:t>Serial.println</a:t>
            </a:r>
            <a:r>
              <a:rPr lang="en-AU" sz="1200" dirty="0" smtClean="0">
                <a:latin typeface="Comic Sans MS" pitchFamily="66" charset="0"/>
              </a:rPr>
              <a:t>(</a:t>
            </a:r>
            <a:r>
              <a:rPr lang="en-AU" sz="1200" dirty="0" err="1" smtClean="0">
                <a:latin typeface="Comic Sans MS" pitchFamily="66" charset="0"/>
              </a:rPr>
              <a:t>val</a:t>
            </a:r>
            <a:r>
              <a:rPr lang="en-AU" sz="1200" dirty="0" smtClean="0">
                <a:latin typeface="Comic Sans MS" pitchFamily="66" charset="0"/>
              </a:rPr>
              <a:t>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  </a:t>
            </a:r>
            <a:r>
              <a:rPr lang="en-AU" sz="1200" dirty="0" err="1" smtClean="0">
                <a:latin typeface="Comic Sans MS" pitchFamily="66" charset="0"/>
              </a:rPr>
              <a:t>int</a:t>
            </a:r>
            <a:r>
              <a:rPr lang="en-AU" sz="1200" dirty="0" smtClean="0">
                <a:latin typeface="Comic Sans MS" pitchFamily="66" charset="0"/>
              </a:rPr>
              <a:t> led = map(val,0,1023,0,255);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  </a:t>
            </a:r>
            <a:r>
              <a:rPr lang="en-AU" sz="1200" dirty="0" err="1" smtClean="0">
                <a:latin typeface="Comic Sans MS" pitchFamily="66" charset="0"/>
              </a:rPr>
              <a:t>analogWrite</a:t>
            </a:r>
            <a:r>
              <a:rPr lang="en-AU" sz="1200" dirty="0" smtClean="0">
                <a:latin typeface="Comic Sans MS" pitchFamily="66" charset="0"/>
              </a:rPr>
              <a:t>(11, led);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}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  delay(500);</a:t>
            </a:r>
          </a:p>
          <a:p>
            <a:pPr>
              <a:buNone/>
            </a:pPr>
            <a:r>
              <a:rPr lang="en-AU" sz="1200" dirty="0" smtClean="0">
                <a:latin typeface="Comic Sans MS" pitchFamily="66" charset="0"/>
              </a:rPr>
              <a:t>}</a:t>
            </a:r>
            <a:endParaRPr lang="el-GR" sz="1200" dirty="0" smtClean="0">
              <a:latin typeface="Comic Sans MS" pitchFamily="66" charset="0"/>
            </a:endParaRP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I2C </a:t>
            </a:r>
            <a:r>
              <a:rPr lang="el-GR" b="1" dirty="0" smtClean="0">
                <a:latin typeface="Comic Sans MS" pitchFamily="66" charset="0"/>
              </a:rPr>
              <a:t>ΑΣΚΗΣΗ</a:t>
            </a:r>
            <a:r>
              <a:rPr lang="en-US" b="1" dirty="0" smtClean="0">
                <a:latin typeface="Comic Sans MS" pitchFamily="66" charset="0"/>
              </a:rPr>
              <a:t> - </a:t>
            </a:r>
            <a:r>
              <a:rPr lang="el-GR" b="1" dirty="0" smtClean="0">
                <a:latin typeface="Comic Sans MS" pitchFamily="66" charset="0"/>
              </a:rPr>
              <a:t>ΛΥΣΗ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228600" y="656338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rgbClr val="0070C0"/>
                </a:solidFill>
                <a:latin typeface="Comic Sans MS" pitchFamily="66" charset="0"/>
              </a:rPr>
              <a:t>http://www.gammon.com.au/forum/?id=10896</a:t>
            </a:r>
            <a:endParaRPr lang="el-GR" sz="1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el-GR" dirty="0"/>
          </a:p>
        </p:txBody>
      </p:sp>
      <p:sp>
        <p:nvSpPr>
          <p:cNvPr id="6" name="2 - Θέση περιεχομένου"/>
          <p:cNvSpPr txBox="1">
            <a:spLocks/>
          </p:cNvSpPr>
          <p:nvPr/>
        </p:nvSpPr>
        <p:spPr>
          <a:xfrm>
            <a:off x="4572000" y="1143000"/>
            <a:ext cx="4572000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//SLAVE SENDING POT VALUE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#include &lt;</a:t>
            </a:r>
            <a:r>
              <a:rPr lang="en-AU" sz="1200" dirty="0" err="1" smtClean="0">
                <a:latin typeface="Comic Sans MS" pitchFamily="66" charset="0"/>
              </a:rPr>
              <a:t>Wire.h</a:t>
            </a:r>
            <a:r>
              <a:rPr lang="en-AU" sz="1200" dirty="0" smtClean="0">
                <a:latin typeface="Comic Sans MS" pitchFamily="66" charset="0"/>
              </a:rPr>
              <a:t>&gt;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//#include &lt;I2C_Anything.h&gt;</a:t>
            </a:r>
          </a:p>
          <a:p>
            <a:pPr marL="342900" lvl="0" indent="-342900">
              <a:spcBef>
                <a:spcPct val="20000"/>
              </a:spcBef>
            </a:pPr>
            <a:endParaRPr lang="en-AU" sz="1200" dirty="0" smtClean="0">
              <a:latin typeface="Comic Sans MS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void setup() {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pinMode</a:t>
            </a:r>
            <a:r>
              <a:rPr lang="en-AU" sz="1200" dirty="0" smtClean="0">
                <a:latin typeface="Comic Sans MS" pitchFamily="66" charset="0"/>
              </a:rPr>
              <a:t>(A0,INPUT);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Serial.begin</a:t>
            </a:r>
            <a:r>
              <a:rPr lang="en-AU" sz="1200" dirty="0" smtClean="0">
                <a:latin typeface="Comic Sans MS" pitchFamily="66" charset="0"/>
              </a:rPr>
              <a:t>(9600);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Wire.begin</a:t>
            </a:r>
            <a:r>
              <a:rPr lang="en-AU" sz="1200" dirty="0" smtClean="0">
                <a:latin typeface="Comic Sans MS" pitchFamily="66" charset="0"/>
              </a:rPr>
              <a:t>(8); </a:t>
            </a:r>
            <a:r>
              <a:rPr lang="en-AU" sz="1200" dirty="0" smtClean="0">
                <a:latin typeface="Comic Sans MS" pitchFamily="66" charset="0"/>
              </a:rPr>
              <a:t> //slaves address</a:t>
            </a:r>
            <a:endParaRPr lang="en-AU" sz="1200" dirty="0" smtClean="0">
              <a:latin typeface="Comic Sans MS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  </a:t>
            </a:r>
            <a:r>
              <a:rPr lang="en-AU" sz="1200" dirty="0" err="1" smtClean="0">
                <a:latin typeface="Comic Sans MS" pitchFamily="66" charset="0"/>
              </a:rPr>
              <a:t>Wire.onRequest</a:t>
            </a:r>
            <a:r>
              <a:rPr lang="en-AU" sz="1200" dirty="0" smtClean="0">
                <a:latin typeface="Comic Sans MS" pitchFamily="66" charset="0"/>
              </a:rPr>
              <a:t>(</a:t>
            </a:r>
            <a:r>
              <a:rPr lang="en-AU" sz="1200" dirty="0" err="1" smtClean="0">
                <a:latin typeface="Comic Sans MS" pitchFamily="66" charset="0"/>
              </a:rPr>
              <a:t>requestEvent</a:t>
            </a:r>
            <a:r>
              <a:rPr lang="en-AU" sz="1200" dirty="0" smtClean="0">
                <a:latin typeface="Comic Sans MS" pitchFamily="66" charset="0"/>
              </a:rPr>
              <a:t>); 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}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void loop() {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  delay(100);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}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void </a:t>
            </a:r>
            <a:r>
              <a:rPr lang="en-AU" sz="1200" dirty="0" err="1" smtClean="0">
                <a:latin typeface="Comic Sans MS" pitchFamily="66" charset="0"/>
              </a:rPr>
              <a:t>requestEvent</a:t>
            </a:r>
            <a:r>
              <a:rPr lang="en-AU" sz="1200" dirty="0" smtClean="0">
                <a:latin typeface="Comic Sans MS" pitchFamily="66" charset="0"/>
              </a:rPr>
              <a:t>() {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byte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buf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[2];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int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pot =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analogRead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(A0);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buf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[0] = pot &gt;&gt; 8; 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//add to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buf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[0] the left 8 bits of pot by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			//shifting pot to the right by 8 bits</a:t>
            </a:r>
            <a:endParaRPr lang="en-AU" sz="1200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buf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[1] = pot &amp; 0xFF; 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     //gets the right 8 bits </a:t>
            </a:r>
            <a:endParaRPr lang="en-AU" sz="1200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Wire.write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(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buf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, 2);    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  </a:t>
            </a:r>
            <a:r>
              <a:rPr lang="en-AU" sz="1200" dirty="0" err="1" smtClean="0">
                <a:solidFill>
                  <a:srgbClr val="92D050"/>
                </a:solidFill>
                <a:latin typeface="Comic Sans MS" pitchFamily="66" charset="0"/>
              </a:rPr>
              <a:t>Serial.println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(</a:t>
            </a:r>
            <a:r>
              <a:rPr lang="en-US" sz="1200" dirty="0" smtClean="0">
                <a:solidFill>
                  <a:srgbClr val="92D050"/>
                </a:solidFill>
                <a:latin typeface="Comic Sans MS" pitchFamily="66" charset="0"/>
              </a:rPr>
              <a:t>pot</a:t>
            </a:r>
            <a:r>
              <a:rPr lang="en-AU" sz="1200" dirty="0" smtClean="0">
                <a:solidFill>
                  <a:srgbClr val="92D050"/>
                </a:solidFill>
                <a:latin typeface="Comic Sans MS" pitchFamily="66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   //</a:t>
            </a:r>
            <a:r>
              <a:rPr lang="en-AU" sz="1200" dirty="0" err="1" smtClean="0">
                <a:solidFill>
                  <a:srgbClr val="FF0000"/>
                </a:solidFill>
                <a:latin typeface="Comic Sans MS" pitchFamily="66" charset="0"/>
              </a:rPr>
              <a:t>int</a:t>
            </a: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 pot = </a:t>
            </a:r>
            <a:r>
              <a:rPr lang="en-AU" sz="1200" dirty="0" err="1" smtClean="0">
                <a:solidFill>
                  <a:srgbClr val="FF0000"/>
                </a:solidFill>
                <a:latin typeface="Comic Sans MS" pitchFamily="66" charset="0"/>
              </a:rPr>
              <a:t>analogRead</a:t>
            </a: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(A0);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solidFill>
                  <a:srgbClr val="FF0000"/>
                </a:solidFill>
                <a:latin typeface="Comic Sans MS" pitchFamily="66" charset="0"/>
              </a:rPr>
              <a:t>  //I2C_writeAnything(pot);</a:t>
            </a:r>
          </a:p>
          <a:p>
            <a:pPr marL="342900" lvl="0" indent="-342900">
              <a:spcBef>
                <a:spcPct val="20000"/>
              </a:spcBef>
            </a:pPr>
            <a:r>
              <a:rPr lang="en-AU" sz="1200" dirty="0" smtClean="0">
                <a:latin typeface="Comic Sans MS" pitchFamily="66" charset="0"/>
              </a:rPr>
              <a:t>}</a:t>
            </a:r>
            <a:endParaRPr kumimoji="0" lang="en-A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9Vp9m3-bluetooth-clipart-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0814" y="827814"/>
            <a:ext cx="5202371" cy="5202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omponents101.com/sites/default/files/component_pin/HC-05-Bluetooth-Module-Pinou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905000"/>
            <a:ext cx="3257550" cy="2321745"/>
          </a:xfrm>
          <a:prstGeom prst="rect">
            <a:avLst/>
          </a:prstGeom>
          <a:noFill/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HC-05 BT module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7086600" cy="5029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-1 Enable / Key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dirty="0" smtClean="0">
                <a:latin typeface="Comic Sans MS" pitchFamily="66" charset="0"/>
              </a:rPr>
              <a:t>This pin is used to toggle between Data Mode (set low) and AT command mode (set high). By default it is in Data mode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-2 </a:t>
            </a:r>
            <a:r>
              <a:rPr lang="en-US" dirty="0" err="1" smtClean="0">
                <a:latin typeface="Comic Sans MS" pitchFamily="66" charset="0"/>
              </a:rPr>
              <a:t>Vcc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-3 Ground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-4 TX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dirty="0" smtClean="0">
                <a:latin typeface="Comic Sans MS" pitchFamily="66" charset="0"/>
              </a:rPr>
              <a:t>Transmits Serial Data. Everything received via Bluetooth will be given out by this pin as serial data.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-5 RX 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dirty="0" smtClean="0">
                <a:latin typeface="Comic Sans MS" pitchFamily="66" charset="0"/>
              </a:rPr>
              <a:t>Receive Serial Data. Every serial data given to this pin will be broadcasted via Bluetooth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-6 State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dirty="0" smtClean="0">
                <a:latin typeface="Comic Sans MS" pitchFamily="66" charset="0"/>
              </a:rPr>
              <a:t>The state pin is connected to on board LED, it can be used as a feedback to check if Bluetooth is working properly.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-7 LED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Blink once in 2 sec: Module has entered Command Mode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Repeated Blinking: Waiting for connection in Data Mode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Blink twice in 1 sec: Connection successful in Data Mode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-8Button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dirty="0" smtClean="0">
                <a:latin typeface="Comic Sans MS" pitchFamily="66" charset="0"/>
              </a:rPr>
              <a:t>Used to control the Key/Enable pin to toggle between Data and command Mode</a:t>
            </a:r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925</Words>
  <Application>Microsoft Office PowerPoint</Application>
  <PresentationFormat>Προβολή στην οθόνη (4:3)</PresentationFormat>
  <Paragraphs>170</Paragraphs>
  <Slides>23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24" baseType="lpstr">
      <vt:lpstr>Θέμα του Office</vt:lpstr>
      <vt:lpstr>Διαφάνεια 1</vt:lpstr>
      <vt:lpstr>I2C communication</vt:lpstr>
      <vt:lpstr>I2C communication</vt:lpstr>
      <vt:lpstr>I2C communication  Master Write  Slave Read </vt:lpstr>
      <vt:lpstr>I2C communication Slave Write  Master Read</vt:lpstr>
      <vt:lpstr>I2C ΑΣΚΗΣΗ</vt:lpstr>
      <vt:lpstr>I2C ΑΣΚΗΣΗ - ΛΥΣΗ</vt:lpstr>
      <vt:lpstr>Διαφάνεια 8</vt:lpstr>
      <vt:lpstr>HC-05 BT module</vt:lpstr>
      <vt:lpstr>HC-05 BT module</vt:lpstr>
      <vt:lpstr>HC-05 BT module</vt:lpstr>
      <vt:lpstr>Συνδεσμολογία με Arduino I                 “προβληματική”</vt:lpstr>
      <vt:lpstr>Συνδεσμολογία με Arduino ΙI</vt:lpstr>
      <vt:lpstr>Συνδεσμολογία με Arduino ΙΙI</vt:lpstr>
      <vt:lpstr>Λειτουργία σε ΑΤ mode</vt:lpstr>
      <vt:lpstr>Εντολές ΑΤ</vt:lpstr>
      <vt:lpstr>Εντολές ΑΤ</vt:lpstr>
      <vt:lpstr>Ρύθμιση HC-05 σε SLAVE</vt:lpstr>
      <vt:lpstr>1η Άσκηση</vt:lpstr>
      <vt:lpstr>1η Άσκηση</vt:lpstr>
      <vt:lpstr>Ρύθμιση HC-05 σε SLAVE</vt:lpstr>
      <vt:lpstr>Ρύθμιση HC-05 σε MASTER</vt:lpstr>
      <vt:lpstr>2η Άσκηση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ILIAS VARDIDAKIS</dc:creator>
  <cp:lastModifiedBy>xristof</cp:lastModifiedBy>
  <cp:revision>100</cp:revision>
  <dcterms:created xsi:type="dcterms:W3CDTF">2018-11-06T21:35:22Z</dcterms:created>
  <dcterms:modified xsi:type="dcterms:W3CDTF">2018-11-15T22:22:52Z</dcterms:modified>
</cp:coreProperties>
</file>