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3" r:id="rId21"/>
    <p:sldId id="276" r:id="rId2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174" y="-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Φύλλο1!$N$6</c:f>
              <c:strCache>
                <c:ptCount val="1"/>
                <c:pt idx="0">
                  <c:v>Συχνότητες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Φύλλο1!$M$7:$M$12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Φύλλο1!$N$7:$N$12</c:f>
              <c:numCache>
                <c:formatCode>General</c:formatCode>
                <c:ptCount val="6"/>
                <c:pt idx="0">
                  <c:v>6</c:v>
                </c:pt>
                <c:pt idx="1">
                  <c:v>12</c:v>
                </c:pt>
                <c:pt idx="2">
                  <c:v>11</c:v>
                </c:pt>
                <c:pt idx="3">
                  <c:v>5</c:v>
                </c:pt>
                <c:pt idx="4">
                  <c:v>3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1D-414F-B03D-273F0179B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0545584"/>
        <c:axId val="540550832"/>
      </c:barChart>
      <c:catAx>
        <c:axId val="54054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40550832"/>
        <c:crosses val="autoZero"/>
        <c:auto val="1"/>
        <c:lblAlgn val="ctr"/>
        <c:lblOffset val="100"/>
        <c:noMultiLvlLbl val="0"/>
      </c:catAx>
      <c:valAx>
        <c:axId val="54055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40545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D9CDFA-5BAE-4DFC-81FF-3FD604EF8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35F8CBB-A904-46EF-B623-A92EBDE6A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82546A8-7F86-4528-B0FA-7B9527B5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F5B1C1B-5810-4914-924D-7FAD6B0DA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6E4BF37-F109-454B-AF80-E49B5AAB0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63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38DAEC-AFBD-4A73-B98D-B7632125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E6B01E2-E9BD-4861-9806-137CB34EF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D70B26D-D406-4313-8717-EF4BD0464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49ED7D-6014-4C5C-9BDB-AF4420554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0B8B9B2-82DE-4B34-8FE7-A82638B5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259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84799A9-8071-4C90-8A44-4A97DF94B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355C58F-773F-43B3-9D20-7F2A141A1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A6B061E-F014-45B3-9E86-C07D6DFA3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7D01DF6-429F-4399-B1DC-876D469A4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5F2C950-FEAC-4740-8532-5FE7568B0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676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A710D2-D1C6-423D-81FB-F3C89742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F23F0F-9F17-47A5-A32E-A297E78E0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F6DB2B4-184B-4E40-A000-E20B9E692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C987A71-3AF7-4904-BB31-3BA14349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216EB2-1970-4A30-AA2F-7A89013AD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052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E0AAC3-31A9-4DE5-AD20-E92129849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55F83B0-1EE2-4D5F-9A43-72B67A96A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673F47F-7B20-4052-9E28-5E714BD48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E2CCC85-7CCB-4302-8A33-ABB78060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EB2E22E-AF42-422C-9732-AF4878BCC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136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927769-907B-4CF6-ACE1-3473BB71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86B277-0F59-4D34-BC9F-B3A8E66709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438C36C-76CE-4D6F-8F22-61D2C8B7A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58A44FE-CAA6-46DA-817B-139F77CF5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617E4D1-EF5B-4C39-BD54-8F39E988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60FF198-5C00-41F6-A798-CA78CFD80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713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4B042F-F5A2-4848-9357-64A4212BB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7B5C741-E0F3-41BE-9532-C486AC7DB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14C3380-17A0-45CA-A84C-39446CDE6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A739E17-84DE-4F46-984F-433BEBD25E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E0D0E2F-1B0E-408D-B786-68C29D681C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DA13238-CBA0-4579-BAAA-CB586B867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5B1FD30-5533-4A49-AC93-5E6FF57B1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3B08CF8-A68E-4146-BAF3-B1F3AED2C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543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6316E3-1342-41A7-B73E-3987E936A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1324CBB-43B4-4B58-9FDA-77F9F7B13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72D3F67-E245-4745-9E83-B6B6BF840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0F5FF8E-0637-4BBB-B4B5-8A35C3B34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4635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94F3B3A-0EF1-41F6-BB27-1689A2E9C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BC77997-B4CA-49B8-AAB7-A82E38ED2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9C0BB51-2D4E-42C6-98BB-C62146F03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882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A606EA-7A5E-417B-B011-D98A82EC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BEE77C-0105-4C99-9286-F8F6EC0B1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834443B-AE33-4F77-A4F0-9EA46DE35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A11DAA1-3CC7-4FAB-AD18-A16F99EB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0FA07C9-0B05-4E58-BDB2-32A2B91F0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A0F7C6C-0E31-4855-9771-500AF91D3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2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56269E-1BDD-468F-8DB1-937A5098E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EDFEBC6B-7E0E-41E6-80AF-50EC049B71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C1BD0E2-30E9-42D4-B852-3BB8ADF71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9DD7B0B-A492-4D9A-9B15-02E1DA227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31B2143-7DBF-44C0-9947-A459357F6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F56ACE0-56A4-4A14-B7F8-4AFE9C315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584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CB7C6DA-E729-4897-A2F1-DCC7E669F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81B01E0-1380-4DD1-869F-589813833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F534657-7008-44A3-B48C-FE6EA6C077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59744-06F6-4E5C-85D4-E7A4FA20E845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66DAB96-8941-4D10-AABE-6E1DFE078B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C88B58C-BDF2-4F96-B8D3-83027E8AA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2AD71-FBCF-4924-AF96-198AC8164F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157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2F4A80-5516-4923-93BD-1BD43C1C36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Επαναληπτικές Ασκήσεις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A6CD7B4-4097-44D1-87A9-755BFFA41F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Από το Αρχείο με παλιά θέματα </a:t>
            </a:r>
            <a:r>
              <a:rPr lang="el-GR" dirty="0" err="1"/>
              <a:t>κλπ</a:t>
            </a:r>
            <a:r>
              <a:rPr lang="el-GR" dirty="0"/>
              <a:t> στο </a:t>
            </a:r>
            <a:r>
              <a:rPr lang="en-US" dirty="0" err="1"/>
              <a:t>eclass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2924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Αντικείμενο 3">
            <a:extLst>
              <a:ext uri="{FF2B5EF4-FFF2-40B4-BE49-F238E27FC236}">
                <a16:creationId xmlns:a16="http://schemas.microsoft.com/office/drawing/2014/main" id="{A6562729-97EC-4C3A-8D54-15CC0D57A5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9619852"/>
              </p:ext>
            </p:extLst>
          </p:nvPr>
        </p:nvGraphicFramePr>
        <p:xfrm>
          <a:off x="309622" y="1318437"/>
          <a:ext cx="7860708" cy="4614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3" imgW="6393508" imgH="3752271" progId="Word.Document.12">
                  <p:embed/>
                </p:oleObj>
              </mc:Choice>
              <mc:Fallback>
                <p:oleObj name="Document" r:id="rId3" imgW="6393508" imgH="37522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9622" y="1318437"/>
                        <a:ext cx="7860708" cy="46145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id="{6B4647B7-61DA-44D3-B9AB-34AEB860D8AE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96611" y="1318436"/>
            <a:ext cx="4622756" cy="475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011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24B7E5-7044-4ADA-A7C3-6A1A1B6D8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Απαντήστε σύντομα στις ερωτήσεις: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B2DDCF-3A57-438F-AC11-36C45A9FA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u="sng" dirty="0"/>
              <a:t>α) Πόση είναι η διάμεσος και τι πληροφορία δίνει;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Η διάμεσος </a:t>
            </a:r>
            <a:r>
              <a:rPr lang="en-US" dirty="0"/>
              <a:t>(median) </a:t>
            </a:r>
            <a:r>
              <a:rPr lang="el-GR" dirty="0"/>
              <a:t>είναι 8 – μπορεί να φανεί από τον πίνακα ή ακόμη και από το </a:t>
            </a:r>
            <a:r>
              <a:rPr lang="el-GR" dirty="0" err="1"/>
              <a:t>θηκόγραμμα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Η πληροφορία που έχουμε είναι ότι τα μισά άτομα είχαν </a:t>
            </a:r>
            <a:r>
              <a:rPr lang="el-GR" dirty="0" err="1"/>
              <a:t>σκόρ</a:t>
            </a:r>
            <a:r>
              <a:rPr lang="el-GR" dirty="0"/>
              <a:t> κατάθλιψης κάτω από 8 και τα άλλα μισά πάνω από 8.</a:t>
            </a:r>
          </a:p>
        </p:txBody>
      </p:sp>
    </p:spTree>
    <p:extLst>
      <p:ext uri="{BB962C8B-B14F-4D97-AF65-F5344CB8AC3E}">
        <p14:creationId xmlns:p14="http://schemas.microsoft.com/office/powerpoint/2010/main" val="179101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7C1968-4743-447B-ACE3-DA7CC38FC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237"/>
            <a:ext cx="10515600" cy="5315726"/>
          </a:xfrm>
        </p:spPr>
        <p:txBody>
          <a:bodyPr/>
          <a:lstStyle/>
          <a:p>
            <a:pPr marL="0" indent="0">
              <a:buNone/>
            </a:pPr>
            <a:r>
              <a:rPr lang="el-GR" i="1" u="sng" dirty="0"/>
              <a:t>β) Πόση είναι η τυπική απόκλιση και τι πληροφορία δίνει;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Είναι 4,691 (</a:t>
            </a:r>
            <a:r>
              <a:rPr lang="en-US" dirty="0"/>
              <a:t>SD-standard deviation)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dirty="0"/>
              <a:t>Δίνει μια πληροφορία για το πόσο κοντά στο μέσο όρο κατανέμονται οι τιμές της κατάθλιψης για όλους τους συμμετέχοντες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u="sng" dirty="0"/>
              <a:t>Επιπλέον</a:t>
            </a:r>
            <a:r>
              <a:rPr lang="el-GR" dirty="0"/>
              <a:t>: μπορούμε πχ. να πούμε πως ανάμεσα στα </a:t>
            </a:r>
            <a:r>
              <a:rPr lang="el-GR" dirty="0" err="1"/>
              <a:t>σκόρ</a:t>
            </a:r>
            <a:r>
              <a:rPr lang="el-GR" dirty="0"/>
              <a:t> 7,5±4,691 βρίσκεται το 68% των συμμετεχόντων στην έρευνα  ( ή ακόμα ανάμεσα στο 7,5±2*4,691 βρίσκεται το 95% των συμμετεχόντων)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125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993A52-4013-4BC3-8D03-CCA920F8E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u="sng" dirty="0"/>
              <a:t>γ) Τι πληροφορία δίνει το 95% Διάστημα Εμπιστοσύνης για τη μέση τιμή (</a:t>
            </a:r>
            <a:r>
              <a:rPr lang="en-US" i="1" u="sng" dirty="0"/>
              <a:t>confidence interval for mean</a:t>
            </a:r>
            <a:r>
              <a:rPr lang="el-GR" i="1" u="sng" dirty="0"/>
              <a:t>);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Ότι είμαστε σίγουροι 95% πως η πραγματική μέση τιμή της κατάθλιψης σε ολόκληρο τον πληθυσμό θα είναι μεταξύ 6,92 και 8,08</a:t>
            </a:r>
          </a:p>
        </p:txBody>
      </p:sp>
    </p:spTree>
    <p:extLst>
      <p:ext uri="{BB962C8B-B14F-4D97-AF65-F5344CB8AC3E}">
        <p14:creationId xmlns:p14="http://schemas.microsoft.com/office/powerpoint/2010/main" val="138783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2AAF0C-2331-47CB-B829-FC8D294F1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u="sng" dirty="0"/>
              <a:t>δ) πόσο είναι το </a:t>
            </a:r>
            <a:r>
              <a:rPr lang="en-US" i="1" u="sng" dirty="0"/>
              <a:t>Q</a:t>
            </a:r>
            <a:r>
              <a:rPr lang="el-GR" i="1" u="sng" dirty="0"/>
              <a:t>1 και το </a:t>
            </a:r>
            <a:r>
              <a:rPr lang="en-US" i="1" u="sng" dirty="0"/>
              <a:t>Q</a:t>
            </a:r>
            <a:r>
              <a:rPr lang="el-GR" i="1" u="sng" dirty="0"/>
              <a:t>3;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Αφού δεν αναγράφονται στον πίνακα με τα αποτελέσματα, μόνο από το </a:t>
            </a:r>
            <a:r>
              <a:rPr lang="el-GR" dirty="0" err="1"/>
              <a:t>θηκόγραμμα</a:t>
            </a:r>
            <a:r>
              <a:rPr lang="el-GR" dirty="0"/>
              <a:t> μπορούμε να τα βρούμε</a:t>
            </a:r>
          </a:p>
          <a:p>
            <a:pPr marL="0" indent="0">
              <a:buNone/>
            </a:pPr>
            <a:r>
              <a:rPr lang="en-US" dirty="0"/>
              <a:t>Q1=4   </a:t>
            </a:r>
            <a:r>
              <a:rPr lang="el-GR" dirty="0"/>
              <a:t>(κάτω γραμμή του κουτιού)</a:t>
            </a:r>
            <a:r>
              <a:rPr lang="en-US" dirty="0"/>
              <a:t> </a:t>
            </a:r>
            <a:r>
              <a:rPr lang="el-GR" dirty="0"/>
              <a:t>και    </a:t>
            </a:r>
          </a:p>
          <a:p>
            <a:pPr marL="0" indent="0">
              <a:buNone/>
            </a:pPr>
            <a:r>
              <a:rPr lang="en-US" dirty="0"/>
              <a:t>Q3=10  (</a:t>
            </a:r>
            <a:r>
              <a:rPr lang="el-GR" dirty="0"/>
              <a:t>πάνω γραμμή του κουτιού)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2797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EBE48C-A2AA-42EE-9DEB-304C6D0E2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i="1" u="sng" dirty="0"/>
              <a:t>ε) Ποια είναι η μορφή της κατανομής της κατάθλιψης; Δικαιολογήστε την απάντηση σας.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Μέση τιμή = 7,5 και Διάμεσος =8</a:t>
            </a:r>
          </a:p>
          <a:p>
            <a:pPr marL="0" indent="0">
              <a:buNone/>
            </a:pPr>
            <a:r>
              <a:rPr lang="el-GR" dirty="0"/>
              <a:t>Άρα φαίνεται να είναι αρνητικά ασύμμετρη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i="1" dirty="0" err="1"/>
              <a:t>στ</a:t>
            </a:r>
            <a:r>
              <a:rPr lang="el-GR" i="1" dirty="0"/>
              <a:t>) τι είναι οι τιμές 227 και 228 στο παραπάνω γράφημα;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Είναι παράτυπες τιμές (</a:t>
            </a:r>
            <a:r>
              <a:rPr lang="en-US" dirty="0"/>
              <a:t>outliers), </a:t>
            </a:r>
            <a:r>
              <a:rPr lang="el-GR" dirty="0"/>
              <a:t>υπερβολικά μεγάλες τιμές που δεν συμφωνούν με τους υπόλοιπους συμμετέχοντες στο δείγμα.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572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DB3C57-9639-4269-920A-85F26F86E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ζ) τι σημαίνουν τα ευρήματα του παρακάτω πίνακα;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Σημαίνουν ότι ο ερευνητής υπολόγισε τον συντελεστή συσχέτισης του </a:t>
            </a:r>
            <a:r>
              <a:rPr lang="en-US" dirty="0"/>
              <a:t>Pearson </a:t>
            </a:r>
            <a:r>
              <a:rPr lang="el-GR" dirty="0"/>
              <a:t>ανάμεσα στην ηλικία και την κατάθλιψη</a:t>
            </a:r>
          </a:p>
          <a:p>
            <a:pPr marL="0" indent="0">
              <a:buNone/>
            </a:pPr>
            <a:r>
              <a:rPr lang="el-GR" dirty="0"/>
              <a:t>Έβγαλε το </a:t>
            </a:r>
            <a:r>
              <a:rPr lang="en-US" dirty="0"/>
              <a:t>r </a:t>
            </a:r>
            <a:r>
              <a:rPr lang="el-GR" dirty="0"/>
              <a:t>ίσο με 0,348  και το αντίστοιχο </a:t>
            </a:r>
            <a:r>
              <a:rPr lang="en-US" dirty="0"/>
              <a:t>p&lt;0,001</a:t>
            </a:r>
          </a:p>
          <a:p>
            <a:pPr marL="0" indent="0">
              <a:buNone/>
            </a:pPr>
            <a:r>
              <a:rPr lang="el-GR" dirty="0"/>
              <a:t>Άρα η ηλικία έχει μια θετική σχέση με την κατάθλιψη, όσο πιο μεγάλη η ηλικία τόσο πιο μεγάλο το </a:t>
            </a:r>
            <a:r>
              <a:rPr lang="el-GR" dirty="0" err="1"/>
              <a:t>σκόρ</a:t>
            </a:r>
            <a:r>
              <a:rPr lang="el-GR" dirty="0"/>
              <a:t> της κατάθλιψης.</a:t>
            </a:r>
          </a:p>
        </p:txBody>
      </p:sp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340B9AF5-858E-4A47-8FA8-FDBCC5D897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123163"/>
              </p:ext>
            </p:extLst>
          </p:nvPr>
        </p:nvGraphicFramePr>
        <p:xfrm>
          <a:off x="2352675" y="1111248"/>
          <a:ext cx="5524499" cy="2317752"/>
        </p:xfrm>
        <a:graphic>
          <a:graphicData uri="http://schemas.openxmlformats.org/drawingml/2006/table">
            <a:tbl>
              <a:tblPr/>
              <a:tblGrid>
                <a:gridCol w="1699448">
                  <a:extLst>
                    <a:ext uri="{9D8B030D-6E8A-4147-A177-3AD203B41FA5}">
                      <a16:colId xmlns:a16="http://schemas.microsoft.com/office/drawing/2014/main" val="3574125807"/>
                    </a:ext>
                  </a:extLst>
                </a:gridCol>
                <a:gridCol w="1699448">
                  <a:extLst>
                    <a:ext uri="{9D8B030D-6E8A-4147-A177-3AD203B41FA5}">
                      <a16:colId xmlns:a16="http://schemas.microsoft.com/office/drawing/2014/main" val="243938782"/>
                    </a:ext>
                  </a:extLst>
                </a:gridCol>
                <a:gridCol w="1374223">
                  <a:extLst>
                    <a:ext uri="{9D8B030D-6E8A-4147-A177-3AD203B41FA5}">
                      <a16:colId xmlns:a16="http://schemas.microsoft.com/office/drawing/2014/main" val="1389733545"/>
                    </a:ext>
                  </a:extLst>
                </a:gridCol>
                <a:gridCol w="751380">
                  <a:extLst>
                    <a:ext uri="{9D8B030D-6E8A-4147-A177-3AD203B41FA5}">
                      <a16:colId xmlns:a16="http://schemas.microsoft.com/office/drawing/2014/main" val="1962267945"/>
                    </a:ext>
                  </a:extLst>
                </a:gridCol>
              </a:tblGrid>
              <a:tr h="250466">
                <a:tc gridSpan="4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Correlations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2628730"/>
                  </a:ext>
                </a:extLst>
              </a:tr>
              <a:tr h="27165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καταθλιψη_σκόρ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ηλικία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012263"/>
                  </a:ext>
                </a:extLst>
              </a:tr>
              <a:tr h="250466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καταθλιψη_σκόρ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Pearson</a:t>
                      </a: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Correlation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,348</a:t>
                      </a:r>
                      <a:r>
                        <a:rPr lang="el-GR" sz="12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059855"/>
                  </a:ext>
                </a:extLst>
              </a:tr>
              <a:tr h="27165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</a:t>
                      </a: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(2-tailed)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,000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10723"/>
                  </a:ext>
                </a:extLst>
              </a:tr>
              <a:tr h="25046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323387"/>
                  </a:ext>
                </a:extLst>
              </a:tr>
              <a:tr h="250466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ηλικία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Pearson</a:t>
                      </a: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Correlation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,348</a:t>
                      </a:r>
                      <a:r>
                        <a:rPr lang="el-GR" sz="1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307656"/>
                  </a:ext>
                </a:extLst>
              </a:tr>
              <a:tr h="27165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Sig. (2-tailed)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,000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830354"/>
                  </a:ext>
                </a:extLst>
              </a:tr>
              <a:tr h="25046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024757"/>
                  </a:ext>
                </a:extLst>
              </a:tr>
              <a:tr h="250466">
                <a:tc gridSpan="4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**. Correlation is significant at the 0.01 level (2-tailed).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25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06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3736D1-7398-47C5-A4CC-5C90B9DF9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550"/>
            <a:ext cx="10515600" cy="482441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η) ο ερευνητής επίσης ανέφερε ότι συγκρίνοντας άνδρες-γυναίκες βρήκε t=0.84 και </a:t>
            </a:r>
            <a:r>
              <a:rPr lang="en-US" dirty="0"/>
              <a:t>p</a:t>
            </a:r>
            <a:r>
              <a:rPr lang="el-GR" dirty="0"/>
              <a:t>=0.402. Τι ανάλυση έκανε και τι συμπέρασμα έβγαλε;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Έκανε </a:t>
            </a:r>
            <a:r>
              <a:rPr lang="en-US" dirty="0"/>
              <a:t>t-test </a:t>
            </a:r>
            <a:r>
              <a:rPr lang="el-GR" dirty="0"/>
              <a:t>για να συγκρίνει την κατάθλιψη ανάμεσα σε δύο ομάδες (άνδρες – γυναίκες). Βρήκε το </a:t>
            </a:r>
            <a:r>
              <a:rPr lang="en-US" dirty="0"/>
              <a:t>p</a:t>
            </a:r>
            <a:r>
              <a:rPr lang="el-GR" dirty="0"/>
              <a:t>=0,402</a:t>
            </a:r>
            <a:r>
              <a:rPr lang="en-US" dirty="0"/>
              <a:t> </a:t>
            </a:r>
            <a:r>
              <a:rPr lang="el-GR" dirty="0"/>
              <a:t>μεγαλύτερο από το 0,05.</a:t>
            </a:r>
          </a:p>
          <a:p>
            <a:pPr marL="0" indent="0">
              <a:buNone/>
            </a:pPr>
            <a:r>
              <a:rPr lang="el-GR" dirty="0"/>
              <a:t>Άρα δεν διαπίστωσε καμία διαφορά στην κατάθλιψη ανάμεσα σε άνδρες και γυναίκες, ή με άλλα λόγια η κατάθλιψη δεν φαίνεται να έχει σχέση με το φύλο.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571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7313D4-F431-480D-8D89-084FE190A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4026013-685A-4976-A880-4B095E36A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083521"/>
            <a:ext cx="8769098" cy="3412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725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41088537-C7EB-4E04-A071-9E4B1D91D3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982205"/>
              </p:ext>
            </p:extLst>
          </p:nvPr>
        </p:nvGraphicFramePr>
        <p:xfrm>
          <a:off x="2781300" y="1485900"/>
          <a:ext cx="6457950" cy="2637711"/>
        </p:xfrm>
        <a:graphic>
          <a:graphicData uri="http://schemas.openxmlformats.org/drawingml/2006/table">
            <a:tbl>
              <a:tblPr firstRow="1" firstCol="1" bandRow="1"/>
              <a:tblGrid>
                <a:gridCol w="2145411">
                  <a:extLst>
                    <a:ext uri="{9D8B030D-6E8A-4147-A177-3AD203B41FA5}">
                      <a16:colId xmlns:a16="http://schemas.microsoft.com/office/drawing/2014/main" val="1119686824"/>
                    </a:ext>
                  </a:extLst>
                </a:gridCol>
                <a:gridCol w="1753362">
                  <a:extLst>
                    <a:ext uri="{9D8B030D-6E8A-4147-A177-3AD203B41FA5}">
                      <a16:colId xmlns:a16="http://schemas.microsoft.com/office/drawing/2014/main" val="1713225567"/>
                    </a:ext>
                  </a:extLst>
                </a:gridCol>
                <a:gridCol w="2559177">
                  <a:extLst>
                    <a:ext uri="{9D8B030D-6E8A-4147-A177-3AD203B41FA5}">
                      <a16:colId xmlns:a16="http://schemas.microsoft.com/office/drawing/2014/main" val="4190149068"/>
                    </a:ext>
                  </a:extLst>
                </a:gridCol>
              </a:tblGrid>
              <a:tr h="72532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Αριθμός Δωματίων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Συχνότητα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Αθροιστική συχνότητα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357891"/>
                  </a:ext>
                </a:extLst>
              </a:tr>
              <a:tr h="35171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236206"/>
                  </a:ext>
                </a:extLst>
              </a:tr>
              <a:tr h="35171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73597"/>
                  </a:ext>
                </a:extLst>
              </a:tr>
              <a:tr h="35171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813047"/>
                  </a:ext>
                </a:extLst>
              </a:tr>
              <a:tr h="5055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Πάνω από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1063967"/>
                  </a:ext>
                </a:extLst>
              </a:tr>
              <a:tr h="35171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Σύνολο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916450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F733477-A840-4657-B13C-BC653C43AE75}"/>
              </a:ext>
            </a:extLst>
          </p:cNvPr>
          <p:cNvSpPr txBox="1"/>
          <p:nvPr/>
        </p:nvSpPr>
        <p:spPr>
          <a:xfrm>
            <a:off x="1085851" y="4276725"/>
            <a:ext cx="7372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Η πρώτη συχνότητα είναι πάντα ίδια με την Αθροιστική – άρα 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Η δεύτερη είναι η αφαίρεση των αθροιστικών, της κάτω αθροιστικής</a:t>
            </a:r>
          </a:p>
          <a:p>
            <a:r>
              <a:rPr lang="el-GR" dirty="0" err="1"/>
              <a:t>απο</a:t>
            </a:r>
            <a:r>
              <a:rPr lang="el-GR" dirty="0"/>
              <a:t> την πάνω, δηλαδή 45-25 = 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Η επόμενη είναι 50-45 = 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Και η τελευταία είναι 53-50 = 3 </a:t>
            </a:r>
          </a:p>
          <a:p>
            <a:endParaRPr lang="el-G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E47A0F-2985-4D90-AC32-81187950CACB}"/>
              </a:ext>
            </a:extLst>
          </p:cNvPr>
          <p:cNvSpPr txBox="1"/>
          <p:nvPr/>
        </p:nvSpPr>
        <p:spPr>
          <a:xfrm>
            <a:off x="8305800" y="4371975"/>
            <a:ext cx="3190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Το 50 σημαίνει πως είχαμε 50 φοιτητές που είχαν στο σπίτι τους από 3 δωμάτια και κάτω</a:t>
            </a:r>
          </a:p>
        </p:txBody>
      </p:sp>
    </p:spTree>
    <p:extLst>
      <p:ext uri="{BB962C8B-B14F-4D97-AF65-F5344CB8AC3E}">
        <p14:creationId xmlns:p14="http://schemas.microsoft.com/office/powerpoint/2010/main" val="321211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48FCE0-20DD-43A3-AB62-32FDF42A8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Παλιά θέματα, ερώτηση 3: 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6CC169-FE26-4452-B0F5-58B979105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Για τα παρακάτω δεδομένα</a:t>
            </a:r>
          </a:p>
          <a:p>
            <a:pPr marL="0" indent="0">
              <a:buNone/>
            </a:pPr>
            <a:r>
              <a:rPr lang="el-GR" dirty="0"/>
              <a:t>	1	 1	 1	3	2	2	1	2	2	0	1	1	2	0	2	2	3	3	4	5	5	0	1	2	2	1	1	1	1	0	0	0	4	3	3	4	5	5	1	2	2</a:t>
            </a:r>
          </a:p>
          <a:p>
            <a:pPr marL="0" indent="0">
              <a:buNone/>
            </a:pPr>
            <a:r>
              <a:rPr lang="el-GR" dirty="0"/>
              <a:t>α) να βρείτε τη διάμεσο, τη μέση τιμή και την επικρατούσα τιμή</a:t>
            </a:r>
          </a:p>
          <a:p>
            <a:pPr marL="0" indent="0">
              <a:buNone/>
            </a:pPr>
            <a:r>
              <a:rPr lang="el-GR" dirty="0"/>
              <a:t>β) να σχεδιάσετε ένα απλό </a:t>
            </a:r>
            <a:r>
              <a:rPr lang="el-GR" dirty="0" err="1"/>
              <a:t>ραβδόγραμμα</a:t>
            </a:r>
            <a:r>
              <a:rPr lang="el-GR" dirty="0"/>
              <a:t> συχνοτήτων</a:t>
            </a:r>
          </a:p>
          <a:p>
            <a:pPr marL="0" indent="0">
              <a:buNone/>
            </a:pPr>
            <a:r>
              <a:rPr lang="el-GR" dirty="0"/>
              <a:t>γ) να βρείτε τα τεταρτημόρια</a:t>
            </a:r>
          </a:p>
          <a:p>
            <a:pPr marL="0" indent="0">
              <a:buNone/>
            </a:pPr>
            <a:r>
              <a:rPr lang="el-GR" dirty="0"/>
              <a:t>δ) τι μορφή παρουσιάζει η κατανομή;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853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6F1D3A-377E-43CE-9A63-FD395BB16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για εξάσκηση 1: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3D464A-D046-4486-8AB1-7D1B56140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514475"/>
            <a:ext cx="10734675" cy="466248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dirty="0"/>
              <a:t>Μια μελέτη με ερωτηματολόγια, διερεύνησε την επαγγελματική ικανοποίηση σε απλό τυχαίο δείγμα 300 κοινωνικών λειτουργών που εργάζονται στην Αθήνα. Η επαγγελματική ικανοποίηση καθορίστηκε από το σκορ των ατόμων (δυνατό εύρος από 0 μέχρι 50). Οι δειγματικές στατιστικές για το σκορ επαγγελματικής ικανοποίησης υπολογίστηκαν ως εξής</a:t>
            </a:r>
          </a:p>
          <a:p>
            <a:pPr marL="0" indent="0">
              <a:buNone/>
            </a:pPr>
            <a:r>
              <a:rPr lang="el-GR" dirty="0"/>
              <a:t>μέση τιμή=16	        τυπική απόκλιση=4            </a:t>
            </a:r>
          </a:p>
          <a:p>
            <a:pPr marL="0" indent="0">
              <a:buNone/>
            </a:pPr>
            <a:r>
              <a:rPr lang="el-GR" dirty="0" err="1"/>
              <a:t>Ενδοτεταρτομοριακό</a:t>
            </a:r>
            <a:r>
              <a:rPr lang="el-GR" dirty="0"/>
              <a:t> εύρος: από 12,5 έως 20,5, Διάμεσος = 14</a:t>
            </a:r>
          </a:p>
          <a:p>
            <a:pPr marL="0" indent="0">
              <a:buNone/>
            </a:pPr>
            <a:r>
              <a:rPr lang="el-GR" dirty="0"/>
              <a:t> </a:t>
            </a:r>
          </a:p>
          <a:p>
            <a:pPr marL="0" indent="0">
              <a:buNone/>
            </a:pPr>
            <a:r>
              <a:rPr lang="el-GR" dirty="0"/>
              <a:t>Απαντήστε σύντομα στις ερωτήσεις:</a:t>
            </a:r>
          </a:p>
          <a:p>
            <a:pPr marL="0" indent="0">
              <a:buNone/>
            </a:pPr>
            <a:r>
              <a:rPr lang="el-GR" dirty="0"/>
              <a:t>α) Τι πληροφορία δίνει η τιμή 12,5;</a:t>
            </a:r>
          </a:p>
          <a:p>
            <a:pPr marL="0" indent="0">
              <a:buNone/>
            </a:pPr>
            <a:r>
              <a:rPr lang="el-GR" dirty="0"/>
              <a:t>β) Είναι η κατανομή του σκορ επαγγελματικής ικανοποίησης συμμετρική; Δικαιολογήστε την απάντηση σας. </a:t>
            </a:r>
          </a:p>
          <a:p>
            <a:pPr marL="0" indent="0">
              <a:buNone/>
            </a:pPr>
            <a:r>
              <a:rPr lang="el-GR" dirty="0"/>
              <a:t>γ) Ανάμεσα σε ποιες τιμές σκορ, βρίσκεται το 68% των κοινωνικών λειτουργών που μετείχαν στην έρευνα;</a:t>
            </a:r>
          </a:p>
          <a:p>
            <a:pPr marL="0" indent="0">
              <a:buNone/>
            </a:pPr>
            <a:r>
              <a:rPr lang="el-GR" dirty="0"/>
              <a:t>δ) Να βρείτε την διακύμανση </a:t>
            </a:r>
          </a:p>
          <a:p>
            <a:pPr marL="0" indent="0">
              <a:buNone/>
            </a:pPr>
            <a:r>
              <a:rPr lang="el-GR" dirty="0"/>
              <a:t>ε) να υπολογίσετε τον συντελεστή μεταβλητότητας (</a:t>
            </a:r>
            <a:r>
              <a:rPr lang="en-US" dirty="0"/>
              <a:t>CV</a:t>
            </a:r>
            <a:r>
              <a:rPr lang="el-GR" dirty="0"/>
              <a:t>)</a:t>
            </a:r>
          </a:p>
          <a:p>
            <a:pPr marL="0" indent="0">
              <a:buNone/>
            </a:pPr>
            <a:r>
              <a:rPr lang="el-GR" dirty="0" err="1"/>
              <a:t>στ</a:t>
            </a:r>
            <a:r>
              <a:rPr lang="el-GR" dirty="0"/>
              <a:t>) Συγκρίνοντας το σκορ επαγγελματικής ικανοποίησης ανάμεσα σε άντρες και γυναίκες, βρήκαμε </a:t>
            </a:r>
            <a:r>
              <a:rPr lang="en-US" dirty="0"/>
              <a:t>p</a:t>
            </a:r>
            <a:r>
              <a:rPr lang="el-GR" dirty="0"/>
              <a:t>=0,028. Ποια κατάλληλη στατιστική διαδικασία χρησιμοποιήσαμε και τι συμπέρασμα βγάλαμε;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2399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F1219D-4ECD-416A-A205-6A5E5682C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για εξάσκηση 2: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51CD4E-86BB-4CFA-92B5-03A26322E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Μια μελέτη που έγινε σε ηλικιωμένους υπολογίστηκε ως ποσοτική μεταβλητή, το </a:t>
            </a:r>
            <a:r>
              <a:rPr lang="el-GR" dirty="0" err="1"/>
              <a:t>Σκόρ</a:t>
            </a:r>
            <a:r>
              <a:rPr lang="el-GR" dirty="0"/>
              <a:t> Ποιότητας Ζωής (στην κλίμακα 0-56) και βρέθηκαν:</a:t>
            </a:r>
          </a:p>
          <a:p>
            <a:pPr marL="0" indent="0">
              <a:buNone/>
            </a:pPr>
            <a:r>
              <a:rPr lang="el-GR" dirty="0"/>
              <a:t>        μέση τιμή=24,  διακύμανση=49,   Διάμεσος=27,      Q1= 22,      Q3 = 36</a:t>
            </a:r>
          </a:p>
          <a:p>
            <a:pPr marL="0" indent="0">
              <a:buNone/>
            </a:pPr>
            <a:r>
              <a:rPr lang="el-GR" dirty="0"/>
              <a:t>α. Η κατανομή του </a:t>
            </a:r>
            <a:r>
              <a:rPr lang="el-GR" dirty="0" err="1"/>
              <a:t>Σκόρ</a:t>
            </a:r>
            <a:r>
              <a:rPr lang="el-GR" dirty="0"/>
              <a:t> είναι συμμετρική, αρνητικά ασύμμετρη ή θετικά ασύμμετρη; </a:t>
            </a:r>
          </a:p>
          <a:p>
            <a:pPr marL="0" indent="0">
              <a:buNone/>
            </a:pPr>
            <a:r>
              <a:rPr lang="el-GR" dirty="0"/>
              <a:t>β. Μπορείτε να κατασκευάσετε ένα </a:t>
            </a:r>
            <a:r>
              <a:rPr lang="el-GR" dirty="0" err="1"/>
              <a:t>θηκόγραμμα</a:t>
            </a:r>
            <a:r>
              <a:rPr lang="el-GR" dirty="0"/>
              <a:t> ή λείπουν κάποια στοιχεία;</a:t>
            </a:r>
          </a:p>
          <a:p>
            <a:pPr marL="0" indent="0">
              <a:buNone/>
            </a:pPr>
            <a:r>
              <a:rPr lang="el-GR" dirty="0"/>
              <a:t>γ. Πόση είναι η τυπική απόκλιση;</a:t>
            </a:r>
          </a:p>
          <a:p>
            <a:pPr marL="0" indent="0">
              <a:buNone/>
            </a:pPr>
            <a:r>
              <a:rPr lang="el-GR" dirty="0"/>
              <a:t>δ. Ανάμεσα σε ποια </a:t>
            </a:r>
            <a:r>
              <a:rPr lang="el-GR" dirty="0" err="1"/>
              <a:t>Σκόρ</a:t>
            </a:r>
            <a:r>
              <a:rPr lang="el-GR" dirty="0"/>
              <a:t> Ποιότητας Ζωής, βρίσκεται το 95% των ηλικιωμένων της έρευνας;</a:t>
            </a:r>
          </a:p>
          <a:p>
            <a:pPr marL="0" indent="0">
              <a:buNone/>
            </a:pPr>
            <a:r>
              <a:rPr lang="el-GR" dirty="0"/>
              <a:t>		</a:t>
            </a:r>
            <a:r>
              <a:rPr lang="el-GR" i="1" dirty="0"/>
              <a:t>αιτιολογήστε όλα τα παραπάνω (</a:t>
            </a:r>
            <a:r>
              <a:rPr lang="el-GR" i="1" dirty="0" err="1"/>
              <a:t>α,β,γ,δ</a:t>
            </a:r>
            <a:r>
              <a:rPr lang="el-GR" i="1" dirty="0"/>
              <a:t>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29412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8DA417-F4BD-4CA5-AABF-70C623367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Μετράμε πόσα 0, πόσα 1, …. Έχουμε και προκύπτει ο πίνακας συχνοτήτων</a:t>
            </a:r>
          </a:p>
          <a:p>
            <a:pPr marL="0" indent="0">
              <a:buNone/>
            </a:pPr>
            <a:r>
              <a:rPr lang="el-GR" dirty="0"/>
              <a:t> </a:t>
            </a:r>
          </a:p>
          <a:p>
            <a:pPr marL="0" indent="0">
              <a:buNone/>
            </a:pPr>
            <a:r>
              <a:rPr lang="el-GR" dirty="0"/>
              <a:t>Τιμή	Συχνότητα</a:t>
            </a:r>
          </a:p>
          <a:p>
            <a:pPr marL="0" indent="0">
              <a:buNone/>
            </a:pPr>
            <a:r>
              <a:rPr lang="el-GR" dirty="0"/>
              <a:t>0	6</a:t>
            </a:r>
          </a:p>
          <a:p>
            <a:pPr marL="0" indent="0">
              <a:buNone/>
            </a:pPr>
            <a:r>
              <a:rPr lang="el-GR" dirty="0"/>
              <a:t>1	12</a:t>
            </a:r>
          </a:p>
          <a:p>
            <a:pPr marL="0" indent="0">
              <a:buNone/>
            </a:pPr>
            <a:r>
              <a:rPr lang="el-GR" dirty="0"/>
              <a:t>2	11</a:t>
            </a:r>
          </a:p>
          <a:p>
            <a:pPr marL="0" indent="0">
              <a:buNone/>
            </a:pPr>
            <a:r>
              <a:rPr lang="el-GR" dirty="0"/>
              <a:t>3	5</a:t>
            </a:r>
          </a:p>
          <a:p>
            <a:pPr marL="0" indent="0">
              <a:buNone/>
            </a:pPr>
            <a:r>
              <a:rPr lang="el-GR" dirty="0"/>
              <a:t>4	3</a:t>
            </a:r>
          </a:p>
          <a:p>
            <a:pPr marL="0" indent="0">
              <a:buNone/>
            </a:pPr>
            <a:r>
              <a:rPr lang="el-GR" dirty="0"/>
              <a:t>5	4</a:t>
            </a:r>
          </a:p>
          <a:p>
            <a:pPr marL="0" indent="0">
              <a:buNone/>
            </a:pPr>
            <a:r>
              <a:rPr lang="el-GR" dirty="0"/>
              <a:t>Σύνολο   </a:t>
            </a:r>
            <a:r>
              <a:rPr lang="el-GR" b="1" dirty="0"/>
              <a:t>41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681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8AB6E0-E1FE-40C8-B181-14286D8BA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Επικρατούσα Τιμή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0B3B990-B002-494E-AE3A-42DFD26CD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81370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Το 2 γιατί εμφανίζεται τις περισσότερες φορές (12 φορές)</a:t>
            </a: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6AC80FF2-B503-4796-87EA-D3D156D2895C}"/>
              </a:ext>
            </a:extLst>
          </p:cNvPr>
          <p:cNvSpPr txBox="1">
            <a:spLocks/>
          </p:cNvSpPr>
          <p:nvPr/>
        </p:nvSpPr>
        <p:spPr>
          <a:xfrm>
            <a:off x="838200" y="256960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/>
              <a:t>Μέση Τιμή</a:t>
            </a:r>
          </a:p>
        </p:txBody>
      </p:sp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819E5D97-BAA1-4672-8C9D-947EA1471622}"/>
              </a:ext>
            </a:extLst>
          </p:cNvPr>
          <p:cNvSpPr txBox="1">
            <a:spLocks/>
          </p:cNvSpPr>
          <p:nvPr/>
        </p:nvSpPr>
        <p:spPr>
          <a:xfrm>
            <a:off x="838200" y="3902518"/>
            <a:ext cx="10304721" cy="1817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/>
              <a:t>Μέση τιμή = (0+0+0+……+5+5+5+5+5) / 41  =  </a:t>
            </a:r>
          </a:p>
          <a:p>
            <a:pPr marL="0" indent="0">
              <a:buNone/>
            </a:pPr>
            <a:r>
              <a:rPr lang="el-GR" dirty="0"/>
              <a:t>81/41 = περίπου 2  </a:t>
            </a:r>
          </a:p>
          <a:p>
            <a:pPr marL="0" indent="0">
              <a:buNone/>
            </a:pPr>
            <a:r>
              <a:rPr lang="el-GR" dirty="0"/>
              <a:t> (ακριβώς βγαίνει 1,98)</a:t>
            </a:r>
          </a:p>
        </p:txBody>
      </p:sp>
    </p:spTree>
    <p:extLst>
      <p:ext uri="{BB962C8B-B14F-4D97-AF65-F5344CB8AC3E}">
        <p14:creationId xmlns:p14="http://schemas.microsoft.com/office/powerpoint/2010/main" val="20549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CC2672-B982-4F28-BEBD-32C88B6BF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Διάμεσος (50% σημείο)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929F88-B1FF-400D-95B0-C584A9778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Τα γράφω στη σειρά</a:t>
            </a:r>
          </a:p>
          <a:p>
            <a:pPr marL="0" indent="0">
              <a:buNone/>
            </a:pPr>
            <a:r>
              <a:rPr lang="el-GR" sz="2400" dirty="0"/>
              <a:t>0 0 0 0 0 0 1 1 1 1 1 1 1 1 1 1 1 1 2 2 2 2 2 2 2 2 2 2 2 3 3 3 3 3 4 4 4 5 5 5 5 </a:t>
            </a:r>
          </a:p>
          <a:p>
            <a:pPr marL="0" indent="0">
              <a:buNone/>
            </a:pPr>
            <a:r>
              <a:rPr lang="el-GR" dirty="0"/>
              <a:t>Διαγράφω από πάνω και από κάτω και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2400" strike="sngStrike" dirty="0"/>
              <a:t>0 0 0 0 0 0 1 1 1 1 1 1 1 1 1 1 1 1 2 2 </a:t>
            </a:r>
            <a:r>
              <a:rPr lang="el-GR" sz="2400" b="1" dirty="0">
                <a:solidFill>
                  <a:srgbClr val="FF0000"/>
                </a:solidFill>
              </a:rPr>
              <a:t>2</a:t>
            </a:r>
            <a:r>
              <a:rPr lang="el-GR" sz="2400" dirty="0"/>
              <a:t> </a:t>
            </a:r>
            <a:r>
              <a:rPr lang="el-GR" sz="2400" strike="sngStrike" dirty="0"/>
              <a:t>2 2 2 2 2 2 2 2 3 3 3 3 3 4 4 4 5 5 5 5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Διάμεσος είναι το 2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753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1CBD86-7006-4D50-A6E6-64388D206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Τεταρτημόρια </a:t>
            </a:r>
            <a:r>
              <a:rPr lang="en-US" dirty="0"/>
              <a:t>Q1 </a:t>
            </a:r>
            <a:r>
              <a:rPr lang="el-GR" dirty="0"/>
              <a:t>και</a:t>
            </a:r>
            <a:r>
              <a:rPr lang="en-US" dirty="0"/>
              <a:t> Q3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8B8196-BEF5-43A7-9B69-2E0BFCC54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Το πρώτο τεταρτημόριο αφήνει 25% κάτω. </a:t>
            </a:r>
          </a:p>
          <a:p>
            <a:pPr marL="0" indent="0">
              <a:buNone/>
            </a:pPr>
            <a:r>
              <a:rPr lang="el-GR" dirty="0"/>
              <a:t>Οπότε αν πάρω τα πρώτα μισά νούμερα από πάνω που τα έβαλα στη σειρά, έχω</a:t>
            </a:r>
          </a:p>
          <a:p>
            <a:pPr marL="0" indent="0">
              <a:buNone/>
            </a:pPr>
            <a:r>
              <a:rPr lang="el-GR" dirty="0"/>
              <a:t>0 0 0 0 0 0 1 1 1 1 1 1 1 1 1 1 1 1 2 2 2</a:t>
            </a:r>
          </a:p>
          <a:p>
            <a:pPr marL="0" indent="0">
              <a:buNone/>
            </a:pPr>
            <a:r>
              <a:rPr lang="el-GR" dirty="0"/>
              <a:t>Σβήνοντας ένα από πάνω κι ένα από κάτω έχουμε</a:t>
            </a:r>
          </a:p>
          <a:p>
            <a:pPr marL="0" indent="0">
              <a:buNone/>
            </a:pPr>
            <a:r>
              <a:rPr lang="el-GR" strike="sngStrike" dirty="0"/>
              <a:t>0 0 0 0 0 0 1 1 1 1 </a:t>
            </a:r>
            <a:r>
              <a:rPr lang="el-GR" b="1" dirty="0">
                <a:solidFill>
                  <a:srgbClr val="FF0000"/>
                </a:solidFill>
              </a:rPr>
              <a:t>1</a:t>
            </a:r>
            <a:r>
              <a:rPr lang="el-GR" dirty="0"/>
              <a:t> </a:t>
            </a:r>
            <a:r>
              <a:rPr lang="el-GR" strike="sngStrike" dirty="0"/>
              <a:t>1 1 1 1 1 1 1 2 2 2</a:t>
            </a:r>
          </a:p>
          <a:p>
            <a:pPr marL="0" indent="0">
              <a:buNone/>
            </a:pPr>
            <a:r>
              <a:rPr lang="el-GR" dirty="0"/>
              <a:t>Μένει στη μέση το 1, που είναι στη μέση του 50% δηλαδή είναι το 25% σημείο, δηλαδή το 1ο τεταρτημόριο (Q1)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878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D2BA01-1BB6-4F7D-B4C9-BDDA51208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847"/>
            <a:ext cx="10515600" cy="4986116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Το τρίτο τεταρτημόριο αφήνει 75% κάτω. </a:t>
            </a:r>
          </a:p>
          <a:p>
            <a:pPr marL="0" indent="0">
              <a:buNone/>
            </a:pPr>
            <a:r>
              <a:rPr lang="el-GR" dirty="0"/>
              <a:t>Οπότε αν πάρω τα δεύτερα μισά νούμερα από πάνω που τα έβαλα στη σειρά, έχω</a:t>
            </a:r>
          </a:p>
          <a:p>
            <a:pPr marL="0" indent="0">
              <a:buNone/>
            </a:pPr>
            <a:r>
              <a:rPr lang="el-GR" dirty="0"/>
              <a:t>2 2 2 2 2 2 2 2 2 3 3 3 3 3 4 4 4 5 5 5 5</a:t>
            </a:r>
          </a:p>
          <a:p>
            <a:pPr marL="0" indent="0">
              <a:buNone/>
            </a:pPr>
            <a:r>
              <a:rPr lang="el-GR" dirty="0"/>
              <a:t>Σβήνοντας ένα από πάνω κι ένα από κάτω έχουμε</a:t>
            </a:r>
          </a:p>
          <a:p>
            <a:pPr marL="0" indent="0">
              <a:buNone/>
            </a:pPr>
            <a:r>
              <a:rPr lang="el-GR" strike="sngStrike" dirty="0"/>
              <a:t>2 2 2 2 2 2 2 2 2 3 </a:t>
            </a:r>
            <a:r>
              <a:rPr lang="el-GR" b="1" dirty="0">
                <a:solidFill>
                  <a:srgbClr val="FF0000"/>
                </a:solidFill>
              </a:rPr>
              <a:t>3</a:t>
            </a:r>
            <a:r>
              <a:rPr lang="el-GR" dirty="0"/>
              <a:t> </a:t>
            </a:r>
            <a:r>
              <a:rPr lang="el-GR" strike="sngStrike" dirty="0"/>
              <a:t>3 3 3 4 4 4 5 5 5 5 </a:t>
            </a:r>
          </a:p>
          <a:p>
            <a:pPr marL="0" indent="0">
              <a:buNone/>
            </a:pPr>
            <a:r>
              <a:rPr lang="el-GR" dirty="0"/>
              <a:t>Μένει στη μέση το 3, που είναι στη μέση του πάνω 50% </a:t>
            </a:r>
            <a:r>
              <a:rPr lang="el-GR" dirty="0" err="1"/>
              <a:t>κοματιού</a:t>
            </a:r>
            <a:r>
              <a:rPr lang="el-GR" dirty="0"/>
              <a:t>, δηλαδή είναι το 75% σημείο, δηλαδή το 3ο τεταρτημόριο (Q3)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501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0EE0AE-999B-4895-A25F-87A65EC1F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Συμμετρία;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42C500-4F5D-40E3-B39E-842E08058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40" y="1517281"/>
            <a:ext cx="10515600" cy="1013268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Επειδή διάμεσος και μέση τιμή είναι σχεδόν ίσες (2 και 1,98) έχουμε συμμετρική κατανομή.</a:t>
            </a:r>
          </a:p>
          <a:p>
            <a:pPr marL="0" indent="0">
              <a:buNone/>
            </a:pPr>
            <a:endParaRPr lang="el-GR" dirty="0"/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7C4D643F-DAB9-474B-A72B-55C50225D5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2596461"/>
              </p:ext>
            </p:extLst>
          </p:nvPr>
        </p:nvGraphicFramePr>
        <p:xfrm>
          <a:off x="2048540" y="2594345"/>
          <a:ext cx="4883888" cy="2987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BB8C5E0-37EA-425D-A395-37D58D17C201}"/>
              </a:ext>
            </a:extLst>
          </p:cNvPr>
          <p:cNvSpPr txBox="1"/>
          <p:nvPr/>
        </p:nvSpPr>
        <p:spPr>
          <a:xfrm>
            <a:off x="2326758" y="5727036"/>
            <a:ext cx="4327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err="1"/>
              <a:t>Ραβδόγραμμα</a:t>
            </a:r>
            <a:r>
              <a:rPr lang="el-GR" dirty="0"/>
              <a:t> συχνοτήτων</a:t>
            </a:r>
          </a:p>
        </p:txBody>
      </p:sp>
    </p:spTree>
    <p:extLst>
      <p:ext uri="{BB962C8B-B14F-4D97-AF65-F5344CB8AC3E}">
        <p14:creationId xmlns:p14="http://schemas.microsoft.com/office/powerpoint/2010/main" val="284258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147EE4-CAD3-42D6-A688-4FAAE0649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Παλιά θέματα, ερώτηση 8: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0B8C6E-A234-41CB-9110-64AA130DE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Σε μια μελέτη καταγράφηκαν 250 άτομα από περιοχές της Αθήνας. Οι ερευνητές χρησιμοποίησαν μια κλίμακα για την κατάθλιψη με </a:t>
            </a:r>
            <a:r>
              <a:rPr lang="el-GR" dirty="0" err="1"/>
              <a:t>σκόρ</a:t>
            </a:r>
            <a:r>
              <a:rPr lang="el-GR" dirty="0"/>
              <a:t> που είχε δυνατό εύρος από 0 μέχρι 20. </a:t>
            </a:r>
          </a:p>
          <a:p>
            <a:pPr marL="0" indent="0">
              <a:buNone/>
            </a:pPr>
            <a:r>
              <a:rPr lang="el-GR" dirty="0"/>
              <a:t>Όσο μεγαλύτερο ήταν το </a:t>
            </a:r>
            <a:r>
              <a:rPr lang="el-GR" dirty="0" err="1"/>
              <a:t>σκόρ</a:t>
            </a:r>
            <a:r>
              <a:rPr lang="el-GR" dirty="0"/>
              <a:t> τόσο περισσότερο καταθλιπτικός μπορούσε να χαρακτηριστεί κάποιος. Στο ερωτηματολόγιο υπήρχαν επίσης δημογραφικά στοιχεία (π.χ. ηλικία, φύλο). Τα αποτελέσματα </a:t>
            </a:r>
            <a:r>
              <a:rPr lang="el-GR" dirty="0" err="1"/>
              <a:t>απο</a:t>
            </a:r>
            <a:r>
              <a:rPr lang="el-GR" dirty="0"/>
              <a:t> τον υπολογιστή φαίνονται στους παρακάτω πίνακες (ή γραφικές παραστάσεις)</a:t>
            </a:r>
          </a:p>
        </p:txBody>
      </p:sp>
    </p:spTree>
    <p:extLst>
      <p:ext uri="{BB962C8B-B14F-4D97-AF65-F5344CB8AC3E}">
        <p14:creationId xmlns:p14="http://schemas.microsoft.com/office/powerpoint/2010/main" val="20083371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1199</Words>
  <Application>Microsoft Office PowerPoint</Application>
  <PresentationFormat>Ευρεία οθόνη</PresentationFormat>
  <Paragraphs>165</Paragraphs>
  <Slides>21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Θέμα του Office</vt:lpstr>
      <vt:lpstr>Έγγραφο του Microsoft Word</vt:lpstr>
      <vt:lpstr>Επαναληπτικές Ασκήσεις</vt:lpstr>
      <vt:lpstr>Παλιά θέματα, ερώτηση 3:  </vt:lpstr>
      <vt:lpstr>Παρουσίαση του PowerPoint</vt:lpstr>
      <vt:lpstr>Επικρατούσα Τιμή</vt:lpstr>
      <vt:lpstr>Διάμεσος (50% σημείο)</vt:lpstr>
      <vt:lpstr>Τεταρτημόρια Q1 και Q3 </vt:lpstr>
      <vt:lpstr>Παρουσίαση του PowerPoint</vt:lpstr>
      <vt:lpstr>Συμμετρία;</vt:lpstr>
      <vt:lpstr>Παλιά θέματα, ερώτηση 8:</vt:lpstr>
      <vt:lpstr>Παρουσίαση του PowerPoint</vt:lpstr>
      <vt:lpstr>Απαντήστε σύντομα στις ερωτήσεις: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Άσκηση </vt:lpstr>
      <vt:lpstr>Παρουσίαση του PowerPoint</vt:lpstr>
      <vt:lpstr>Άσκηση για εξάσκηση 1:</vt:lpstr>
      <vt:lpstr>Άσκηση για εξάσκηση 2: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Επαναληπτικές Ασκήσεις</dc:title>
  <dc:creator>Markakis Georgios</dc:creator>
  <cp:lastModifiedBy>Markakis Georgios</cp:lastModifiedBy>
  <cp:revision>12</cp:revision>
  <dcterms:created xsi:type="dcterms:W3CDTF">2020-06-02T16:18:10Z</dcterms:created>
  <dcterms:modified xsi:type="dcterms:W3CDTF">2020-06-02T17:11:08Z</dcterms:modified>
</cp:coreProperties>
</file>