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910080" y="359898"/>
            <a:ext cx="987552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p>
            <a:fld id="{96A9DE21-2CC2-4B02-B6E4-36E36EAEFF9D}"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20" name="19 - Θέση υποσέλιδου"/>
          <p:cNvSpPr>
            <a:spLocks noGrp="1"/>
          </p:cNvSpPr>
          <p:nvPr>
            <p:ph type="ftr" sz="quarter" idx="11"/>
          </p:nvPr>
        </p:nvSpPr>
        <p:spPr/>
        <p:txBody>
          <a:bodyPr/>
          <a:lstStyle/>
          <a:p>
            <a:endParaRPr lang="el-GR">
              <a:solidFill>
                <a:srgbClr val="DDE9EC">
                  <a:shade val="50000"/>
                  <a:satMod val="200000"/>
                </a:srgbClr>
              </a:solidFill>
            </a:endParaRPr>
          </a:p>
        </p:txBody>
      </p:sp>
      <p:sp>
        <p:nvSpPr>
          <p:cNvPr id="10" name="9 - Θέση αριθμού διαφάνειας"/>
          <p:cNvSpPr>
            <a:spLocks noGrp="1"/>
          </p:cNvSpPr>
          <p:nvPr>
            <p:ph type="sldNum" sz="quarter" idx="12"/>
          </p:nvPr>
        </p:nvSpPr>
        <p:spPr/>
        <p:txBody>
          <a:bodyPr/>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
        <p:nvSpPr>
          <p:cNvPr id="8" name="7 - Έλλειψη"/>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ill Sans MT"/>
              <a:ea typeface="+mn-ea"/>
              <a:cs typeface="+mn-cs"/>
            </a:endParaRPr>
          </a:p>
        </p:txBody>
      </p:sp>
      <p:sp>
        <p:nvSpPr>
          <p:cNvPr id="9" name="8 - Έλλειψη"/>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ill Sans MT"/>
              <a:ea typeface="+mn-ea"/>
              <a:cs typeface="+mn-cs"/>
            </a:endParaRPr>
          </a:p>
        </p:txBody>
      </p:sp>
    </p:spTree>
    <p:extLst>
      <p:ext uri="{BB962C8B-B14F-4D97-AF65-F5344CB8AC3E}">
        <p14:creationId xmlns:p14="http://schemas.microsoft.com/office/powerpoint/2010/main" val="2275984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159AE7EE-C102-4E88-B6DF-201491863442}"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5" name="4 - Θέση υποσέλιδου"/>
          <p:cNvSpPr>
            <a:spLocks noGrp="1"/>
          </p:cNvSpPr>
          <p:nvPr>
            <p:ph type="ftr" sz="quarter" idx="11"/>
          </p:nvPr>
        </p:nvSpPr>
        <p:spPr/>
        <p:txBody>
          <a:bodyPr/>
          <a:lstStyle/>
          <a:p>
            <a:endParaRPr lang="el-GR">
              <a:solidFill>
                <a:srgbClr val="DDE9EC">
                  <a:shade val="50000"/>
                  <a:satMod val="200000"/>
                </a:srgbClr>
              </a:solidFill>
            </a:endParaRP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Tree>
    <p:extLst>
      <p:ext uri="{BB962C8B-B14F-4D97-AF65-F5344CB8AC3E}">
        <p14:creationId xmlns:p14="http://schemas.microsoft.com/office/powerpoint/2010/main" val="1240196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9144000" y="274640"/>
            <a:ext cx="2438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524000" y="274641"/>
            <a:ext cx="7416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90D8DD7-2EA5-4530-8953-D5BB5A33E3EF}"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5" name="4 - Θέση υποσέλιδου"/>
          <p:cNvSpPr>
            <a:spLocks noGrp="1"/>
          </p:cNvSpPr>
          <p:nvPr>
            <p:ph type="ftr" sz="quarter" idx="11"/>
          </p:nvPr>
        </p:nvSpPr>
        <p:spPr/>
        <p:txBody>
          <a:bodyPr/>
          <a:lstStyle/>
          <a:p>
            <a:endParaRPr lang="el-GR">
              <a:solidFill>
                <a:srgbClr val="DDE9EC">
                  <a:shade val="50000"/>
                  <a:satMod val="200000"/>
                </a:srgbClr>
              </a:solidFill>
            </a:endParaRP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Tree>
    <p:extLst>
      <p:ext uri="{BB962C8B-B14F-4D97-AF65-F5344CB8AC3E}">
        <p14:creationId xmlns:p14="http://schemas.microsoft.com/office/powerpoint/2010/main" val="1598862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A7F196B-30A3-417C-BC3A-80FB0E17175F}"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5" name="4 - Θέση υποσέλιδου"/>
          <p:cNvSpPr>
            <a:spLocks noGrp="1"/>
          </p:cNvSpPr>
          <p:nvPr>
            <p:ph type="ftr" sz="quarter" idx="11"/>
          </p:nvPr>
        </p:nvSpPr>
        <p:spPr/>
        <p:txBody>
          <a:bodyPr/>
          <a:lstStyle/>
          <a:p>
            <a:endParaRPr lang="el-GR">
              <a:solidFill>
                <a:srgbClr val="DDE9EC">
                  <a:shade val="50000"/>
                  <a:satMod val="200000"/>
                </a:srgbClr>
              </a:solidFill>
            </a:endParaRP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Tree>
    <p:extLst>
      <p:ext uri="{BB962C8B-B14F-4D97-AF65-F5344CB8AC3E}">
        <p14:creationId xmlns:p14="http://schemas.microsoft.com/office/powerpoint/2010/main" val="1943902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2" name="1 - Τίτλος"/>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75C74481-E31F-4635-8194-C7FC47384E84}"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5" name="4 - Θέση υποσέλιδου"/>
          <p:cNvSpPr>
            <a:spLocks noGrp="1"/>
          </p:cNvSpPr>
          <p:nvPr>
            <p:ph type="ftr" sz="quarter" idx="11"/>
          </p:nvPr>
        </p:nvSpPr>
        <p:spPr/>
        <p:txBody>
          <a:bodyPr/>
          <a:lstStyle/>
          <a:p>
            <a:endParaRPr lang="el-GR">
              <a:solidFill>
                <a:srgbClr val="DDE9EC">
                  <a:shade val="50000"/>
                  <a:satMod val="200000"/>
                </a:srgbClr>
              </a:solidFill>
            </a:endParaRP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
        <p:nvSpPr>
          <p:cNvPr id="10" name="9 - Ορθογώνιο"/>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8" name="7 - Έλλειψη"/>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ill Sans MT"/>
              <a:ea typeface="+mn-ea"/>
              <a:cs typeface="+mn-cs"/>
            </a:endParaRPr>
          </a:p>
        </p:txBody>
      </p:sp>
      <p:sp>
        <p:nvSpPr>
          <p:cNvPr id="9" name="8 - Έλλειψη"/>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ill Sans MT"/>
              <a:ea typeface="+mn-ea"/>
              <a:cs typeface="+mn-cs"/>
            </a:endParaRPr>
          </a:p>
        </p:txBody>
      </p:sp>
    </p:spTree>
    <p:extLst>
      <p:ext uri="{BB962C8B-B14F-4D97-AF65-F5344CB8AC3E}">
        <p14:creationId xmlns:p14="http://schemas.microsoft.com/office/powerpoint/2010/main" val="769990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914144" y="274320"/>
            <a:ext cx="999744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68862D17-1B64-416E-A05D-D858781FDB82}"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6" name="5 - Θέση υποσέλιδου"/>
          <p:cNvSpPr>
            <a:spLocks noGrp="1"/>
          </p:cNvSpPr>
          <p:nvPr>
            <p:ph type="ftr" sz="quarter" idx="11"/>
          </p:nvPr>
        </p:nvSpPr>
        <p:spPr/>
        <p:txBody>
          <a:bodyPr/>
          <a:lstStyle/>
          <a:p>
            <a:endParaRPr lang="el-GR">
              <a:solidFill>
                <a:srgbClr val="DDE9EC">
                  <a:shade val="50000"/>
                  <a:satMod val="200000"/>
                </a:srgbClr>
              </a:solidFill>
            </a:endParaRP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Tree>
    <p:extLst>
      <p:ext uri="{BB962C8B-B14F-4D97-AF65-F5344CB8AC3E}">
        <p14:creationId xmlns:p14="http://schemas.microsoft.com/office/powerpoint/2010/main" val="911475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ABD4A743-4E7E-49F5-9B90-A9510BAEB638}"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8" name="7 - Θέση υποσέλιδου"/>
          <p:cNvSpPr>
            <a:spLocks noGrp="1"/>
          </p:cNvSpPr>
          <p:nvPr>
            <p:ph type="ftr" sz="quarter" idx="11"/>
          </p:nvPr>
        </p:nvSpPr>
        <p:spPr/>
        <p:txBody>
          <a:bodyPr/>
          <a:lstStyle/>
          <a:p>
            <a:endParaRPr lang="el-GR">
              <a:solidFill>
                <a:srgbClr val="DDE9EC">
                  <a:shade val="50000"/>
                  <a:satMod val="200000"/>
                </a:srgbClr>
              </a:solidFill>
            </a:endParaRP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Tree>
    <p:extLst>
      <p:ext uri="{BB962C8B-B14F-4D97-AF65-F5344CB8AC3E}">
        <p14:creationId xmlns:p14="http://schemas.microsoft.com/office/powerpoint/2010/main" val="2410637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914144" y="274320"/>
            <a:ext cx="9997440" cy="1143000"/>
          </a:xfrm>
        </p:spPr>
        <p:txBody>
          <a:bodyPr anchor="ct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B72F01B-13F0-4C2C-A39A-58E978E5337E}"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4" name="3 - Θέση υποσέλιδου"/>
          <p:cNvSpPr>
            <a:spLocks noGrp="1"/>
          </p:cNvSpPr>
          <p:nvPr>
            <p:ph type="ftr" sz="quarter" idx="11"/>
          </p:nvPr>
        </p:nvSpPr>
        <p:spPr/>
        <p:txBody>
          <a:bodyPr/>
          <a:lstStyle/>
          <a:p>
            <a:endParaRPr lang="el-GR">
              <a:solidFill>
                <a:srgbClr val="DDE9EC">
                  <a:shade val="50000"/>
                  <a:satMod val="200000"/>
                </a:srgbClr>
              </a:solidFill>
            </a:endParaRP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Tree>
    <p:extLst>
      <p:ext uri="{BB962C8B-B14F-4D97-AF65-F5344CB8AC3E}">
        <p14:creationId xmlns:p14="http://schemas.microsoft.com/office/powerpoint/2010/main" val="1822132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2" name="1 - Θέση ημερομηνίας"/>
          <p:cNvSpPr>
            <a:spLocks noGrp="1"/>
          </p:cNvSpPr>
          <p:nvPr>
            <p:ph type="dt" sz="half" idx="10"/>
          </p:nvPr>
        </p:nvSpPr>
        <p:spPr/>
        <p:txBody>
          <a:bodyPr/>
          <a:lstStyle/>
          <a:p>
            <a:fld id="{222AD202-844A-4072-AEEA-66EEAAE4C794}"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3" name="2 - Θέση υποσέλιδου"/>
          <p:cNvSpPr>
            <a:spLocks noGrp="1"/>
          </p:cNvSpPr>
          <p:nvPr>
            <p:ph type="ftr" sz="quarter" idx="11"/>
          </p:nvPr>
        </p:nvSpPr>
        <p:spPr/>
        <p:txBody>
          <a:bodyPr/>
          <a:lstStyle/>
          <a:p>
            <a:endParaRPr lang="el-GR">
              <a:solidFill>
                <a:srgbClr val="DDE9EC">
                  <a:shade val="50000"/>
                  <a:satMod val="200000"/>
                </a:srgbClr>
              </a:solidFill>
            </a:endParaRP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
        <p:nvSpPr>
          <p:cNvPr id="6" name="5 - Ορθογώνιο"/>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Tree>
    <p:extLst>
      <p:ext uri="{BB962C8B-B14F-4D97-AF65-F5344CB8AC3E}">
        <p14:creationId xmlns:p14="http://schemas.microsoft.com/office/powerpoint/2010/main" val="104498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6D09272B-2D11-4CFD-8114-D01D5602936B}"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6" name="5 - Θέση υποσέλιδου"/>
          <p:cNvSpPr>
            <a:spLocks noGrp="1"/>
          </p:cNvSpPr>
          <p:nvPr>
            <p:ph type="ftr" sz="quarter" idx="11"/>
          </p:nvPr>
        </p:nvSpPr>
        <p:spPr/>
        <p:txBody>
          <a:bodyPr/>
          <a:lstStyle/>
          <a:p>
            <a:endParaRPr lang="el-GR">
              <a:solidFill>
                <a:srgbClr val="DDE9EC">
                  <a:shade val="50000"/>
                  <a:satMod val="200000"/>
                </a:srgbClr>
              </a:solidFill>
            </a:endParaRP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Tree>
    <p:extLst>
      <p:ext uri="{BB962C8B-B14F-4D97-AF65-F5344CB8AC3E}">
        <p14:creationId xmlns:p14="http://schemas.microsoft.com/office/powerpoint/2010/main" val="4291635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33B272F4-26CF-4079-97E3-5DB9E98C529C}"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6" name="5 - Θέση υποσέλιδου"/>
          <p:cNvSpPr>
            <a:spLocks noGrp="1"/>
          </p:cNvSpPr>
          <p:nvPr>
            <p:ph type="ftr" sz="quarter" idx="11"/>
          </p:nvPr>
        </p:nvSpPr>
        <p:spPr/>
        <p:txBody>
          <a:bodyPr/>
          <a:lstStyle/>
          <a:p>
            <a:endParaRPr lang="el-GR">
              <a:solidFill>
                <a:srgbClr val="DDE9EC">
                  <a:shade val="50000"/>
                  <a:satMod val="200000"/>
                </a:srgbClr>
              </a:solidFill>
            </a:endParaRP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
        <p:nvSpPr>
          <p:cNvPr id="8" name="7 - Ορθογώνιο"/>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marR="0" lvl="0" indent="-283464" algn="l" defTabSz="914400" rtl="0" eaLnBrk="1" fontAlgn="auto" latinLnBrk="0" hangingPunct="1">
              <a:lnSpc>
                <a:spcPts val="3000"/>
              </a:lnSpc>
              <a:spcBef>
                <a:spcPts val="600"/>
              </a:spcBef>
              <a:spcAft>
                <a:spcPts val="0"/>
              </a:spcAft>
              <a:buClr>
                <a:srgbClr val="727CA3"/>
              </a:buClr>
              <a:buSzPct val="80000"/>
              <a:buFont typeface="Wingdings 2"/>
              <a:buNone/>
              <a:tabLst/>
              <a:defRPr/>
            </a:pPr>
            <a:endParaRPr kumimoji="0" lang="en-US" sz="3200" b="0" i="0" u="none" strike="noStrike" kern="1200" cap="none" spc="0" normalizeH="0" baseline="0" noProof="0">
              <a:ln>
                <a:noFill/>
              </a:ln>
              <a:solidFill>
                <a:prstClr val="black"/>
              </a:solidFill>
              <a:effectLst/>
              <a:uLnTx/>
              <a:uFillTx/>
              <a:latin typeface="Gill Sans MT"/>
              <a:ea typeface="+mn-ea"/>
              <a:cs typeface="+mn-cs"/>
            </a:endParaRPr>
          </a:p>
        </p:txBody>
      </p:sp>
      <p:sp>
        <p:nvSpPr>
          <p:cNvPr id="3" name="2 - Θέση εικόνας"/>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10" name="9 - Διάγραμμα ροής: Διεργασία"/>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a:ea typeface="+mn-ea"/>
              <a:cs typeface="+mn-cs"/>
            </a:endParaRPr>
          </a:p>
        </p:txBody>
      </p:sp>
      <p:sp>
        <p:nvSpPr>
          <p:cNvPr id="4" name="3 - Θέση κειμένου"/>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extLst>
      <p:ext uri="{BB962C8B-B14F-4D97-AF65-F5344CB8AC3E}">
        <p14:creationId xmlns:p14="http://schemas.microsoft.com/office/powerpoint/2010/main" val="1718173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8" name="7 - Έλλειψη"/>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11" name="10 - Κουλούρα"/>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12" name="11 - Ορθογώνιο"/>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5" name="4 - Θέση τίτλου"/>
          <p:cNvSpPr>
            <a:spLocks noGrp="1"/>
          </p:cNvSpPr>
          <p:nvPr>
            <p:ph type="title"/>
          </p:nvPr>
        </p:nvSpPr>
        <p:spPr>
          <a:xfrm>
            <a:off x="1914144" y="274638"/>
            <a:ext cx="9997440" cy="1143000"/>
          </a:xfrm>
          <a:prstGeom prst="rect">
            <a:avLst/>
          </a:prstGeom>
        </p:spPr>
        <p:txBody>
          <a:bodyPr anchor="ctr">
            <a:normAutofit/>
          </a:bodyPr>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A9FC7E8-550E-4758-95F2-8B364CF73B13}" type="datetime1">
              <a:rPr lang="el-GR" smtClean="0">
                <a:solidFill>
                  <a:srgbClr val="DDE9EC">
                    <a:shade val="50000"/>
                    <a:satMod val="200000"/>
                  </a:srgbClr>
                </a:solidFill>
              </a:rPr>
              <a:pPr/>
              <a:t>18/11/2020</a:t>
            </a:fld>
            <a:endParaRPr lang="el-GR">
              <a:solidFill>
                <a:srgbClr val="DDE9EC">
                  <a:shade val="50000"/>
                  <a:satMod val="200000"/>
                </a:srgbClr>
              </a:solidFill>
            </a:endParaRPr>
          </a:p>
        </p:txBody>
      </p:sp>
      <p:sp>
        <p:nvSpPr>
          <p:cNvPr id="10" name="9 - Θέση υποσέλιδου"/>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solidFill>
                <a:srgbClr val="DDE9EC">
                  <a:shade val="50000"/>
                  <a:satMod val="200000"/>
                </a:srgbClr>
              </a:solidFill>
            </a:endParaRPr>
          </a:p>
        </p:txBody>
      </p:sp>
      <p:sp>
        <p:nvSpPr>
          <p:cNvPr id="22" name="21 - Θέση αριθμού διαφάνειας"/>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3F1D1C4-C2D9-4231-9FB2-B2D9D97AA41D}" type="slidenum">
              <a:rPr lang="el-GR" smtClean="0">
                <a:solidFill>
                  <a:srgbClr val="DDE9EC">
                    <a:shade val="50000"/>
                    <a:satMod val="200000"/>
                  </a:srgbClr>
                </a:solidFill>
              </a:rPr>
              <a:pPr/>
              <a:t>‹#›</a:t>
            </a:fld>
            <a:endParaRPr lang="el-GR">
              <a:solidFill>
                <a:srgbClr val="DDE9EC">
                  <a:shade val="50000"/>
                  <a:satMod val="200000"/>
                </a:srgbClr>
              </a:solidFill>
            </a:endParaRPr>
          </a:p>
        </p:txBody>
      </p:sp>
      <p:sp>
        <p:nvSpPr>
          <p:cNvPr id="15" name="14 - Ορθογώνιο"/>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Tree>
    <p:extLst>
      <p:ext uri="{BB962C8B-B14F-4D97-AF65-F5344CB8AC3E}">
        <p14:creationId xmlns:p14="http://schemas.microsoft.com/office/powerpoint/2010/main" val="4551625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mtClean="0"/>
              <a:t>Εφαρμογές</a:t>
            </a:r>
            <a:endParaRPr lang="el-GR" dirty="0"/>
          </a:p>
        </p:txBody>
      </p:sp>
      <p:sp>
        <p:nvSpPr>
          <p:cNvPr id="3" name="Υπότιτλος 2"/>
          <p:cNvSpPr>
            <a:spLocks noGrp="1"/>
          </p:cNvSpPr>
          <p:nvPr>
            <p:ph type="subTitle" idx="1"/>
          </p:nvPr>
        </p:nvSpPr>
        <p:spPr/>
        <p:txBody>
          <a:bodyPr/>
          <a:lstStyle/>
          <a:p>
            <a:endParaRPr lang="el-GR"/>
          </a:p>
        </p:txBody>
      </p:sp>
    </p:spTree>
    <p:extLst>
      <p:ext uri="{BB962C8B-B14F-4D97-AF65-F5344CB8AC3E}">
        <p14:creationId xmlns:p14="http://schemas.microsoft.com/office/powerpoint/2010/main" val="41854998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Αποτέλεσμα (1/2)</a:t>
            </a:r>
            <a:endParaRPr lang="el-GR" dirty="0"/>
          </a:p>
        </p:txBody>
      </p:sp>
      <p:sp>
        <p:nvSpPr>
          <p:cNvPr id="3" name="Θέση περιεχομένου 2"/>
          <p:cNvSpPr>
            <a:spLocks noGrp="1"/>
          </p:cNvSpPr>
          <p:nvPr>
            <p:ph idx="1"/>
          </p:nvPr>
        </p:nvSpPr>
        <p:spPr>
          <a:xfrm>
            <a:off x="1238794" y="1825625"/>
            <a:ext cx="10515600" cy="2363198"/>
          </a:xfrm>
        </p:spPr>
        <p:txBody>
          <a:bodyPr>
            <a:normAutofit fontScale="62500" lnSpcReduction="20000"/>
          </a:bodyPr>
          <a:lstStyle/>
          <a:p>
            <a:r>
              <a:rPr lang="el-GR" dirty="0" smtClean="0"/>
              <a:t>OPE (</a:t>
            </a:r>
            <a:r>
              <a:rPr lang="el-GR" dirty="0" err="1" smtClean="0"/>
              <a:t>Drug</a:t>
            </a:r>
            <a:r>
              <a:rPr lang="el-GR" dirty="0" smtClean="0"/>
              <a:t> </a:t>
            </a:r>
            <a:r>
              <a:rPr lang="el-GR" dirty="0" err="1" smtClean="0"/>
              <a:t>Ontology</a:t>
            </a:r>
            <a:r>
              <a:rPr lang="el-GR" dirty="0" smtClean="0"/>
              <a:t> Project for </a:t>
            </a:r>
            <a:r>
              <a:rPr lang="el-GR" dirty="0" err="1" smtClean="0"/>
              <a:t>Elsevier</a:t>
            </a:r>
            <a:r>
              <a:rPr lang="el-GR" dirty="0" smtClean="0"/>
              <a:t>)</a:t>
            </a:r>
          </a:p>
          <a:p>
            <a:pPr lvl="1"/>
            <a:r>
              <a:rPr lang="el-GR" dirty="0" smtClean="0"/>
              <a:t>όπου ο θησαυρός EMTREE χρησιμοποιήθηκε για την καταγραφή περισσότερων από 10 εκατομμυρίων ιατρικών περιλήψεων από τη </a:t>
            </a:r>
            <a:r>
              <a:rPr lang="el-GR" dirty="0" err="1" smtClean="0"/>
              <a:t>MedLine</a:t>
            </a:r>
            <a:endParaRPr lang="el-GR" dirty="0" smtClean="0"/>
          </a:p>
          <a:p>
            <a:pPr lvl="1"/>
            <a:r>
              <a:rPr lang="el-GR" dirty="0" smtClean="0"/>
              <a:t>καθώς και περίπου 500.000 άρθρα πλήρους κειμένου από τις συλλογές του </a:t>
            </a:r>
            <a:r>
              <a:rPr lang="el-GR" dirty="0" err="1" smtClean="0"/>
              <a:t>Elsevier</a:t>
            </a:r>
            <a:endParaRPr lang="el-GR" dirty="0" smtClean="0"/>
          </a:p>
          <a:p>
            <a:r>
              <a:rPr lang="el-GR" dirty="0" smtClean="0"/>
              <a:t>Αυτό έγινε με λογισμικό εξαγωγής πρωτότυπου από την </a:t>
            </a:r>
            <a:r>
              <a:rPr lang="el-GR" dirty="0" err="1" smtClean="0"/>
              <a:t>Collexis</a:t>
            </a:r>
            <a:endParaRPr lang="el-GR" dirty="0" smtClean="0"/>
          </a:p>
          <a:p>
            <a:r>
              <a:rPr lang="el-GR" dirty="0" smtClean="0"/>
              <a:t>Η αρχιτεκτονική από το σχήμα υλοποιήθηκε χρησιμοποιώντας τη μηχανή αποθήκευσης και αναζήτησης του </a:t>
            </a:r>
            <a:r>
              <a:rPr lang="el-GR" dirty="0" err="1" smtClean="0"/>
              <a:t>Sesame</a:t>
            </a:r>
            <a:r>
              <a:rPr lang="el-GR" dirty="0" smtClean="0"/>
              <a:t> RDF και δημιουργήθηκε μια </a:t>
            </a:r>
            <a:r>
              <a:rPr lang="el-GR" dirty="0" err="1" smtClean="0"/>
              <a:t>διεπαφή</a:t>
            </a:r>
            <a:r>
              <a:rPr lang="el-GR" dirty="0" smtClean="0"/>
              <a:t> αναζήτησης και περιήγησης χρησιμοποιώντας το λογισμικό </a:t>
            </a:r>
            <a:r>
              <a:rPr lang="el-GR" dirty="0" err="1" smtClean="0"/>
              <a:t>ClusterMap</a:t>
            </a:r>
            <a:r>
              <a:rPr lang="el-GR" dirty="0" smtClean="0"/>
              <a:t> της </a:t>
            </a:r>
            <a:r>
              <a:rPr lang="el-GR" dirty="0" err="1" smtClean="0"/>
              <a:t>Aduna</a:t>
            </a:r>
            <a:endParaRPr lang="el-GR" dirty="0"/>
          </a:p>
        </p:txBody>
      </p:sp>
      <p:pic>
        <p:nvPicPr>
          <p:cNvPr id="4" name="Picture 2"/>
          <p:cNvPicPr>
            <a:picLocks noChangeAspect="1" noChangeArrowheads="1"/>
          </p:cNvPicPr>
          <p:nvPr/>
        </p:nvPicPr>
        <p:blipFill>
          <a:blip r:embed="rId2" cstate="print"/>
          <a:srcRect/>
          <a:stretch>
            <a:fillRect/>
          </a:stretch>
        </p:blipFill>
        <p:spPr bwMode="auto">
          <a:xfrm>
            <a:off x="4301697" y="4323760"/>
            <a:ext cx="2391422" cy="2423308"/>
          </a:xfrm>
          <a:prstGeom prst="rect">
            <a:avLst/>
          </a:prstGeom>
          <a:noFill/>
          <a:ln w="9525">
            <a:noFill/>
            <a:miter lim="800000"/>
            <a:headEnd/>
            <a:tailEnd/>
          </a:ln>
        </p:spPr>
      </p:pic>
    </p:spTree>
    <p:extLst>
      <p:ext uri="{BB962C8B-B14F-4D97-AF65-F5344CB8AC3E}">
        <p14:creationId xmlns:p14="http://schemas.microsoft.com/office/powerpoint/2010/main" val="30419431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Αποτέλεσμα (2/2)</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Αυτό </a:t>
            </a:r>
            <a:r>
              <a:rPr lang="el-GR" dirty="0"/>
              <a:t>απέδωσε σε μια </a:t>
            </a:r>
            <a:r>
              <a:rPr lang="el-GR" dirty="0" err="1"/>
              <a:t>διεπαφή</a:t>
            </a:r>
            <a:r>
              <a:rPr lang="el-GR" dirty="0"/>
              <a:t> ότι η οντολογία EMTREE χρησιμοποιήθηκε με διάφορους τρόπους: </a:t>
            </a:r>
            <a:endParaRPr lang="el-GR" dirty="0" smtClean="0"/>
          </a:p>
          <a:p>
            <a:pPr marL="916686" lvl="1" indent="-514350">
              <a:buFont typeface="+mj-lt"/>
              <a:buAutoNum type="arabicPeriod"/>
            </a:pPr>
            <a:r>
              <a:rPr lang="el-GR" dirty="0" smtClean="0"/>
              <a:t>Χρησιμοποιείται </a:t>
            </a:r>
            <a:r>
              <a:rPr lang="el-GR" dirty="0"/>
              <a:t>για να αποσαφηνίσει το αρχικό ερώτημα χρήστη ελεύθερου κειμένου: σημαίνει ο όρος «AIDS» για το «Σύνδρομο επίκτητης ανοσολογικής ανεπάρκειας» ή είναι ο πληθυντικός της «βοήθειας» </a:t>
            </a:r>
            <a:r>
              <a:rPr lang="el-GR" dirty="0" smtClean="0"/>
              <a:t>(</a:t>
            </a:r>
            <a:r>
              <a:rPr lang="en-US" dirty="0"/>
              <a:t>“aid” (as in “first aid</a:t>
            </a:r>
            <a:r>
              <a:rPr lang="en-US" dirty="0" smtClean="0"/>
              <a:t>”)</a:t>
            </a:r>
            <a:r>
              <a:rPr lang="el-GR" dirty="0" smtClean="0"/>
              <a:t>)</a:t>
            </a:r>
            <a:endParaRPr lang="en-US" dirty="0"/>
          </a:p>
          <a:p>
            <a:pPr marL="914400" lvl="1" indent="-457200">
              <a:buFont typeface="+mj-lt"/>
              <a:buAutoNum type="arabicPeriod"/>
            </a:pPr>
            <a:r>
              <a:rPr lang="el-GR" dirty="0" smtClean="0"/>
              <a:t>Στη </a:t>
            </a:r>
            <a:r>
              <a:rPr lang="el-GR" dirty="0"/>
              <a:t>συνέχεια χρησιμοποιείται για την κατηγοριοποίηση των αποτελεσμάτων </a:t>
            </a:r>
            <a:endParaRPr lang="el-GR" dirty="0" smtClean="0"/>
          </a:p>
          <a:p>
            <a:pPr lvl="3"/>
            <a:r>
              <a:rPr lang="el-GR" dirty="0" smtClean="0"/>
              <a:t>κάθε </a:t>
            </a:r>
            <a:r>
              <a:rPr lang="el-GR" dirty="0"/>
              <a:t>καταχώρηση σε μια στήλη είναι στην πραγματικότητα μια κατηγορία από την οντολογία EMTREE στη σωστή ιεραρχική θέση της </a:t>
            </a:r>
            <a:endParaRPr lang="el-GR" dirty="0" smtClean="0"/>
          </a:p>
          <a:p>
            <a:pPr marL="914400" lvl="1" indent="-457200">
              <a:buFont typeface="+mj-lt"/>
              <a:buAutoNum type="arabicPeriod"/>
            </a:pPr>
            <a:r>
              <a:rPr lang="el-GR" dirty="0" smtClean="0"/>
              <a:t>Αυτές </a:t>
            </a:r>
            <a:r>
              <a:rPr lang="el-GR" dirty="0"/>
              <a:t>οι ίδιες κατηγορίες χρησιμοποιούνται για την παραγωγή οπτικής ομαδοποίησης των αποτελεσμάτων αναζήτησης </a:t>
            </a:r>
            <a:endParaRPr lang="el-GR" dirty="0" smtClean="0"/>
          </a:p>
          <a:p>
            <a:pPr marL="914400" lvl="1" indent="-457200">
              <a:buFont typeface="+mj-lt"/>
              <a:buAutoNum type="arabicPeriod"/>
            </a:pPr>
            <a:r>
              <a:rPr lang="el-GR" dirty="0" smtClean="0"/>
              <a:t>Τέλος</a:t>
            </a:r>
            <a:r>
              <a:rPr lang="el-GR" dirty="0"/>
              <a:t>, όταν μια αναζήτηση παράγει πάρα πολλά ή πολύ λίγα αποτελέσματα, η ιεραρχική δομή του EMTREE μπορεί να χρησιμοποιηθεί για να περιορίσει ή να διευρύνει το ερώτημα αναζήτησης με ουσιαστικό τρόπο</a:t>
            </a:r>
          </a:p>
          <a:p>
            <a:endParaRPr lang="el-GR" dirty="0"/>
          </a:p>
        </p:txBody>
      </p:sp>
    </p:spTree>
    <p:extLst>
      <p:ext uri="{BB962C8B-B14F-4D97-AF65-F5344CB8AC3E}">
        <p14:creationId xmlns:p14="http://schemas.microsoft.com/office/powerpoint/2010/main" val="8978425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4102392" y="2600326"/>
            <a:ext cx="6400800" cy="1692771"/>
          </a:xfrm>
        </p:spPr>
        <p:txBody>
          <a:bodyPr>
            <a:normAutofit fontScale="90000"/>
          </a:bodyPr>
          <a:lstStyle/>
          <a:p>
            <a:r>
              <a:rPr lang="en-US" dirty="0" err="1" smtClean="0"/>
              <a:t>Openacademia</a:t>
            </a:r>
            <a:r>
              <a:rPr lang="en-US" dirty="0" smtClean="0"/>
              <a:t>: Distributed Publication Management</a:t>
            </a:r>
            <a:endParaRPr lang="el-GR" dirty="0"/>
          </a:p>
        </p:txBody>
      </p:sp>
      <p:sp>
        <p:nvSpPr>
          <p:cNvPr id="6" name="5 - Θέση κειμένου"/>
          <p:cNvSpPr>
            <a:spLocks noGrp="1"/>
          </p:cNvSpPr>
          <p:nvPr>
            <p:ph type="body" idx="1"/>
          </p:nvPr>
        </p:nvSpPr>
        <p:spPr>
          <a:xfrm>
            <a:off x="5807968" y="4005064"/>
            <a:ext cx="4695224" cy="1077664"/>
          </a:xfrm>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12</a:t>
            </a:fld>
            <a:endParaRPr lang="el-GR"/>
          </a:p>
        </p:txBody>
      </p:sp>
    </p:spTree>
    <p:extLst>
      <p:ext uri="{BB962C8B-B14F-4D97-AF65-F5344CB8AC3E}">
        <p14:creationId xmlns:p14="http://schemas.microsoft.com/office/powerpoint/2010/main" val="15728012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Το πλαίσιο</a:t>
            </a:r>
            <a:endParaRPr lang="el-GR" dirty="0"/>
          </a:p>
        </p:txBody>
      </p:sp>
      <p:sp>
        <p:nvSpPr>
          <p:cNvPr id="5" name="Θέση περιεχομένου 4"/>
          <p:cNvSpPr>
            <a:spLocks noGrp="1"/>
          </p:cNvSpPr>
          <p:nvPr>
            <p:ph idx="1"/>
          </p:nvPr>
        </p:nvSpPr>
        <p:spPr/>
        <p:txBody>
          <a:bodyPr>
            <a:normAutofit fontScale="55000" lnSpcReduction="20000"/>
          </a:bodyPr>
          <a:lstStyle/>
          <a:p>
            <a:r>
              <a:rPr lang="el-GR" dirty="0"/>
              <a:t>Οι πληροφορίες σχετικά με τις επιστημονικές δημοσιεύσεις διατηρούνται συχνά από μεμονωμένους ερευνητές</a:t>
            </a:r>
          </a:p>
          <a:p>
            <a:r>
              <a:rPr lang="el-GR" dirty="0" smtClean="0"/>
              <a:t>Τα λογισμικά </a:t>
            </a:r>
            <a:r>
              <a:rPr lang="el-GR" dirty="0"/>
              <a:t>διαχείρισης αναφοράς όπως το </a:t>
            </a:r>
            <a:r>
              <a:rPr lang="el-GR" dirty="0" err="1"/>
              <a:t>EndNote</a:t>
            </a:r>
            <a:r>
              <a:rPr lang="el-GR" dirty="0"/>
              <a:t> και το </a:t>
            </a:r>
            <a:r>
              <a:rPr lang="el-GR" dirty="0" err="1"/>
              <a:t>BibTeX</a:t>
            </a:r>
            <a:r>
              <a:rPr lang="el-GR" dirty="0"/>
              <a:t> βοηθούν τους ερευνητές να διατηρούν προσωπικές συλλογές βιβλιογραφικών αναφορών</a:t>
            </a:r>
          </a:p>
          <a:p>
            <a:r>
              <a:rPr lang="el-GR" dirty="0"/>
              <a:t>Συνήθως, αυτές είναι αναφορές σε δημοσιεύσεις ενός ερευνητή</a:t>
            </a:r>
          </a:p>
          <a:p>
            <a:pPr lvl="1"/>
            <a:r>
              <a:rPr lang="el-GR" dirty="0"/>
              <a:t>και επίσης εκείνα που έχουν διαβαστεί και </a:t>
            </a:r>
            <a:r>
              <a:rPr lang="el-GR" dirty="0" smtClean="0"/>
              <a:t>έχουν αναφορά(</a:t>
            </a:r>
            <a:r>
              <a:rPr lang="en-US" dirty="0" smtClean="0"/>
              <a:t>cite)</a:t>
            </a:r>
            <a:r>
              <a:rPr lang="el-GR" dirty="0" smtClean="0"/>
              <a:t> </a:t>
            </a:r>
            <a:r>
              <a:rPr lang="el-GR" dirty="0"/>
              <a:t>από </a:t>
            </a:r>
            <a:r>
              <a:rPr lang="el-GR" dirty="0" smtClean="0"/>
              <a:t>άλλους ερευνητές  </a:t>
            </a:r>
            <a:r>
              <a:rPr lang="el-GR" dirty="0"/>
              <a:t>στο έργο </a:t>
            </a:r>
            <a:r>
              <a:rPr lang="el-GR" dirty="0" smtClean="0"/>
              <a:t>του συγκεκριμένου</a:t>
            </a:r>
            <a:endParaRPr lang="el-GR" dirty="0"/>
          </a:p>
          <a:p>
            <a:r>
              <a:rPr lang="el-GR" dirty="0"/>
              <a:t>Οι περισσότεροι ερευνητές και ερευνητικές ομάδες πρέπει επίσης να διατηρήσουν μια ιστοσελίδα για δημοσιεύσεις για ενδιαφερόμενους από άλλα ινστιτούτα</a:t>
            </a:r>
          </a:p>
          <a:p>
            <a:r>
              <a:rPr lang="el-GR" dirty="0"/>
              <a:t>Συχνά η προσωπική διαχείριση αναφοράς και η συντήρηση ιστοσελίδων είναι μεμονωμένες προσπάθειες</a:t>
            </a:r>
          </a:p>
          <a:p>
            <a:r>
              <a:rPr lang="el-GR" dirty="0"/>
              <a:t>Ο συγγραφέας μιας νέας έκδοσης</a:t>
            </a:r>
          </a:p>
          <a:p>
            <a:pPr lvl="1"/>
            <a:r>
              <a:rPr lang="el-GR" dirty="0"/>
              <a:t>προσθέτει την αναφορά στη δική του συλλογή</a:t>
            </a:r>
          </a:p>
          <a:p>
            <a:pPr lvl="1"/>
            <a:r>
              <a:rPr lang="el-GR" dirty="0"/>
              <a:t>και ενημερώνει τη σελίδα του στο Web</a:t>
            </a:r>
          </a:p>
          <a:p>
            <a:pPr lvl="1"/>
            <a:r>
              <a:rPr lang="el-GR" dirty="0"/>
              <a:t>και πιθανώς αυτό της ερευνητικής του ομάδας</a:t>
            </a:r>
          </a:p>
          <a:p>
            <a:r>
              <a:rPr lang="el-GR" dirty="0"/>
              <a:t>Στη συνέχεια, η αναφορά που προστέθηκε πρόσφατα περιμένει μέχρι να την ανακαλύψουν άλλοι ερευνητές</a:t>
            </a:r>
          </a:p>
        </p:txBody>
      </p:sp>
    </p:spTree>
    <p:extLst>
      <p:ext uri="{BB962C8B-B14F-4D97-AF65-F5344CB8AC3E}">
        <p14:creationId xmlns:p14="http://schemas.microsoft.com/office/powerpoint/2010/main" val="12116928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54330" y="365126"/>
            <a:ext cx="9899469" cy="871492"/>
          </a:xfrm>
        </p:spPr>
        <p:txBody>
          <a:bodyPr/>
          <a:lstStyle/>
          <a:p>
            <a:r>
              <a:rPr lang="el-GR" dirty="0" smtClean="0"/>
              <a:t>Το πρόβλημα</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Στην ιδανική περίπτωση, η διατήρηση προσωπικών αναφορών και ιστοσελίδων σχετικά με δημοσιεύσεις δεν πρέπει να απαιτεί περιττές προσπάθειες</a:t>
            </a:r>
          </a:p>
          <a:p>
            <a:pPr lvl="1"/>
            <a:r>
              <a:rPr lang="el-GR" dirty="0"/>
              <a:t>Κάποιος θα μπορούσε να το επιτύχει αυτό χρησιμοποιώντας ατομικά βιβλιογραφικά αρχεία δημιουργώντας προσωπικές ιστοσελίδες και ενωμένες λίστες δημοσίευσης για ιστοσελίδες σε επίπεδο ομάδας ή ιδρύματος</a:t>
            </a:r>
          </a:p>
          <a:p>
            <a:r>
              <a:rPr lang="el-GR" dirty="0"/>
              <a:t>Για να συμβεί αυτό, πρέπει να λυθούν πολλά προβλήματα</a:t>
            </a:r>
          </a:p>
          <a:p>
            <a:pPr lvl="1"/>
            <a:r>
              <a:rPr lang="el-GR" dirty="0"/>
              <a:t>Πρώτον, πρέπει να συλλέγονται και να ενσωματώνονται πληροφορίες από διαφορετικά αρχεία και ενδεχομένως σε διαφορετικές μορφές</a:t>
            </a:r>
          </a:p>
          <a:p>
            <a:pPr lvl="2"/>
            <a:r>
              <a:rPr lang="el-GR" dirty="0"/>
              <a:t>όχι μόνο βιβλιογραφικές πληροφορίες, αλλά και πληροφορίες σχετικά με τη συμμετοχή σε ερευνητικές ομάδες και στοιχεία επικοινωνίας</a:t>
            </a:r>
          </a:p>
          <a:p>
            <a:pPr lvl="1"/>
            <a:r>
              <a:rPr lang="el-GR" dirty="0"/>
              <a:t>Δεύτερον, οι διπλές πληροφορίες πρέπει να εντοπιστούν και να συγχωνευτούν</a:t>
            </a:r>
          </a:p>
          <a:p>
            <a:pPr lvl="2"/>
            <a:r>
              <a:rPr lang="el-GR" dirty="0"/>
              <a:t>Είναι πολύ πιθανό ότι το ίδιο όνομα συγγραφέα εμφανίζεται σε διαφορετικά αρχεία με διαφορετικές ορθογραφίες</a:t>
            </a:r>
          </a:p>
          <a:p>
            <a:pPr lvl="2"/>
            <a:r>
              <a:rPr lang="el-GR" dirty="0"/>
              <a:t>και ότι η ίδια δημοσίευση αναφέρεται από διαφορετικά άτομα σε διαφορετικές μορφές</a:t>
            </a:r>
          </a:p>
          <a:p>
            <a:pPr lvl="1"/>
            <a:r>
              <a:rPr lang="el-GR" dirty="0"/>
              <a:t>Τέλος, θα πρέπει να είναι δυνατό να ζητήσετε συγκεκριμένες επιλογές από τις βιβλιογραφικές καταχωρήσεις και να τις αντιπροσωπεύσετε σε προσαρμοσμένες διατάξεις</a:t>
            </a:r>
          </a:p>
        </p:txBody>
      </p:sp>
    </p:spTree>
    <p:extLst>
      <p:ext uri="{BB962C8B-B14F-4D97-AF65-F5344CB8AC3E}">
        <p14:creationId xmlns:p14="http://schemas.microsoft.com/office/powerpoint/2010/main" val="41648959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συμβολή της τεχνολογίας </a:t>
            </a:r>
            <a:r>
              <a:rPr lang="el-GR" dirty="0" smtClean="0"/>
              <a:t>SW</a:t>
            </a:r>
            <a:endParaRPr lang="el-GR" dirty="0"/>
          </a:p>
        </p:txBody>
      </p:sp>
      <p:sp>
        <p:nvSpPr>
          <p:cNvPr id="3" name="Θέση περιεχομένου 2"/>
          <p:cNvSpPr>
            <a:spLocks noGrp="1"/>
          </p:cNvSpPr>
          <p:nvPr>
            <p:ph idx="1"/>
          </p:nvPr>
        </p:nvSpPr>
        <p:spPr/>
        <p:txBody>
          <a:bodyPr>
            <a:normAutofit lnSpcReduction="10000"/>
          </a:bodyPr>
          <a:lstStyle/>
          <a:p>
            <a:r>
              <a:rPr lang="el-GR" dirty="0"/>
              <a:t>Το </a:t>
            </a:r>
            <a:r>
              <a:rPr lang="el-GR" dirty="0" err="1"/>
              <a:t>Openacademia</a:t>
            </a:r>
            <a:r>
              <a:rPr lang="el-GR" dirty="0"/>
              <a:t> είναι μια διαδικτυακή εφαρμογή που μπορεί να κάνει αυτές τις εργασίες</a:t>
            </a:r>
          </a:p>
          <a:p>
            <a:r>
              <a:rPr lang="el-GR" dirty="0"/>
              <a:t>Όλες οι εργασίες στο </a:t>
            </a:r>
            <a:r>
              <a:rPr lang="el-GR" dirty="0" err="1"/>
              <a:t>openacademia</a:t>
            </a:r>
            <a:r>
              <a:rPr lang="el-GR" dirty="0"/>
              <a:t> εκτελούνται σε αναπαραστάσεις RDF των δεδομένων και χρησιμοποιούνται μόνο </a:t>
            </a:r>
            <a:r>
              <a:rPr lang="el-GR" dirty="0" smtClean="0"/>
              <a:t>πρότυπες (που είναι </a:t>
            </a:r>
            <a:r>
              <a:rPr lang="en-US" dirty="0" smtClean="0"/>
              <a:t>standard)</a:t>
            </a:r>
            <a:r>
              <a:rPr lang="el-GR" dirty="0" smtClean="0"/>
              <a:t> </a:t>
            </a:r>
            <a:r>
              <a:rPr lang="el-GR" dirty="0"/>
              <a:t>οντολογίες για την περιγραφή της σημασίας των δεδομένων</a:t>
            </a:r>
          </a:p>
          <a:p>
            <a:r>
              <a:rPr lang="el-GR" dirty="0"/>
              <a:t>Επιπλέον, τα πρότυπα W3C χρησιμοποιούνται για τον μετασχηματισμό και την παρουσίαση των πληροφοριών</a:t>
            </a:r>
          </a:p>
        </p:txBody>
      </p:sp>
    </p:spTree>
    <p:extLst>
      <p:ext uri="{BB962C8B-B14F-4D97-AF65-F5344CB8AC3E}">
        <p14:creationId xmlns:p14="http://schemas.microsoft.com/office/powerpoint/2010/main" val="30490004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Λειτουργικότητα (1/3)</a:t>
            </a:r>
            <a:endParaRPr lang="el-GR" dirty="0"/>
          </a:p>
        </p:txBody>
      </p:sp>
      <p:sp>
        <p:nvSpPr>
          <p:cNvPr id="3" name="Θέση περιεχομένου 2"/>
          <p:cNvSpPr>
            <a:spLocks noGrp="1"/>
          </p:cNvSpPr>
          <p:nvPr>
            <p:ph idx="1"/>
          </p:nvPr>
        </p:nvSpPr>
        <p:spPr>
          <a:xfrm>
            <a:off x="1375954" y="1825625"/>
            <a:ext cx="10535630" cy="4795892"/>
          </a:xfrm>
        </p:spPr>
        <p:txBody>
          <a:bodyPr>
            <a:normAutofit fontScale="70000" lnSpcReduction="20000"/>
          </a:bodyPr>
          <a:lstStyle/>
          <a:p>
            <a:r>
              <a:rPr lang="el-GR" dirty="0" smtClean="0"/>
              <a:t>Η </a:t>
            </a:r>
            <a:r>
              <a:rPr lang="el-GR" dirty="0"/>
              <a:t>πιο άμεση υπηρεσία του </a:t>
            </a:r>
            <a:r>
              <a:rPr lang="el-GR" dirty="0" err="1"/>
              <a:t>openacademia</a:t>
            </a:r>
            <a:r>
              <a:rPr lang="el-GR" dirty="0"/>
              <a:t> είναι να επιτρέψει τη δημιουργία μιας παράστασης HTML μιας προσωπικής συλλογής δημοσιεύσεων και τη δημοσίευσή της στον Ιστό </a:t>
            </a:r>
            <a:endParaRPr lang="el-GR" dirty="0" smtClean="0"/>
          </a:p>
          <a:p>
            <a:r>
              <a:rPr lang="el-GR" dirty="0" smtClean="0"/>
              <a:t>Αυτό </a:t>
            </a:r>
            <a:r>
              <a:rPr lang="el-GR" dirty="0"/>
              <a:t>απαιτεί τη συμπλήρωση μίας φόρμας στον </a:t>
            </a:r>
            <a:r>
              <a:rPr lang="el-GR" dirty="0" err="1"/>
              <a:t>ιστότοπο</a:t>
            </a:r>
            <a:r>
              <a:rPr lang="el-GR" dirty="0"/>
              <a:t> του </a:t>
            </a:r>
            <a:r>
              <a:rPr lang="el-GR" dirty="0" err="1"/>
              <a:t>openacademia</a:t>
            </a:r>
            <a:r>
              <a:rPr lang="el-GR" dirty="0"/>
              <a:t>, ο οποίος δημιουργεί τον </a:t>
            </a:r>
            <a:r>
              <a:rPr lang="el-GR" dirty="0" smtClean="0"/>
              <a:t>κώδικα </a:t>
            </a:r>
            <a:r>
              <a:rPr lang="el-GR" dirty="0"/>
              <a:t>(μία γραμμή </a:t>
            </a:r>
            <a:r>
              <a:rPr lang="el-GR" dirty="0" err="1"/>
              <a:t>JavaScript</a:t>
            </a:r>
            <a:r>
              <a:rPr lang="el-GR" dirty="0"/>
              <a:t>!) Που πρέπει να εισαχθεί στο σώμα της αρχικής </a:t>
            </a:r>
            <a:r>
              <a:rPr lang="el-GR" dirty="0" smtClean="0"/>
              <a:t>ιστοσελίδας </a:t>
            </a:r>
          </a:p>
          <a:p>
            <a:r>
              <a:rPr lang="el-GR" dirty="0" smtClean="0"/>
              <a:t>Ο </a:t>
            </a:r>
            <a:r>
              <a:rPr lang="el-GR" dirty="0"/>
              <a:t>κώδικας εισάγει τη λίστα </a:t>
            </a:r>
            <a:r>
              <a:rPr lang="el-GR" dirty="0" smtClean="0"/>
              <a:t>με τις δημοσίευση </a:t>
            </a:r>
            <a:r>
              <a:rPr lang="el-GR" dirty="0"/>
              <a:t>στη σελίδα δυναμικά </a:t>
            </a:r>
            <a:endParaRPr lang="el-GR" dirty="0" smtClean="0"/>
          </a:p>
          <a:p>
            <a:pPr lvl="1"/>
            <a:r>
              <a:rPr lang="el-GR" dirty="0" smtClean="0"/>
              <a:t>ως </a:t>
            </a:r>
            <a:r>
              <a:rPr lang="el-GR" dirty="0"/>
              <a:t>εκ τούτου δεν χρειάζεται να ενημερώσετε τη σελίδα ξεχωριστά εάν αλλάξει η υποκείμενη </a:t>
            </a:r>
            <a:r>
              <a:rPr lang="el-GR" dirty="0" smtClean="0"/>
              <a:t>συλλογή</a:t>
            </a:r>
          </a:p>
          <a:p>
            <a:r>
              <a:rPr lang="el-GR" dirty="0" smtClean="0"/>
              <a:t> </a:t>
            </a:r>
            <a:r>
              <a:rPr lang="el-GR" dirty="0"/>
              <a:t>Η εμφάνιση της λίστας δημοσιεύσεων μπορεί να προσαρμοστεί με φύλλα </a:t>
            </a:r>
            <a:r>
              <a:rPr lang="el-GR" dirty="0" smtClean="0"/>
              <a:t>στυλ(</a:t>
            </a:r>
            <a:r>
              <a:rPr lang="en-US" dirty="0"/>
              <a:t>style </a:t>
            </a:r>
            <a:r>
              <a:rPr lang="en-US" dirty="0" smtClean="0"/>
              <a:t>sheets</a:t>
            </a:r>
            <a:r>
              <a:rPr lang="el-GR" dirty="0" smtClean="0"/>
              <a:t>) </a:t>
            </a:r>
          </a:p>
          <a:p>
            <a:pPr lvl="1"/>
            <a:r>
              <a:rPr lang="el-GR" dirty="0" smtClean="0"/>
              <a:t>Ένα σύνολο </a:t>
            </a:r>
            <a:r>
              <a:rPr lang="el-GR" dirty="0"/>
              <a:t>από αυτά είναι διαθέσιμα στο σύστημα </a:t>
            </a:r>
            <a:endParaRPr lang="el-GR" dirty="0" smtClean="0"/>
          </a:p>
          <a:p>
            <a:pPr lvl="1"/>
            <a:r>
              <a:rPr lang="el-GR" dirty="0" smtClean="0"/>
              <a:t>Ένα </a:t>
            </a:r>
            <a:r>
              <a:rPr lang="el-GR" dirty="0"/>
              <a:t>φύλλο στυλ XSL καθορίζει τα στοιχεία που πρέπει να περιλαμβάνονται </a:t>
            </a:r>
            <a:endParaRPr lang="el-GR" dirty="0" smtClean="0"/>
          </a:p>
          <a:p>
            <a:pPr lvl="2"/>
            <a:r>
              <a:rPr lang="el-GR" dirty="0" smtClean="0"/>
              <a:t>π.χ</a:t>
            </a:r>
            <a:r>
              <a:rPr lang="el-GR" dirty="0"/>
              <a:t>. εάν εμφανίζεται μια περίληψη στην παρουσίαση </a:t>
            </a:r>
            <a:endParaRPr lang="el-GR" dirty="0" smtClean="0"/>
          </a:p>
          <a:p>
            <a:pPr lvl="1"/>
            <a:r>
              <a:rPr lang="el-GR" dirty="0" smtClean="0"/>
              <a:t> </a:t>
            </a:r>
            <a:r>
              <a:rPr lang="el-GR" dirty="0"/>
              <a:t>τα φύλλα στυλ CSS καθορίζουν τη διάταξη</a:t>
            </a:r>
          </a:p>
          <a:p>
            <a:endParaRPr lang="el-GR" dirty="0"/>
          </a:p>
        </p:txBody>
      </p:sp>
    </p:spTree>
    <p:extLst>
      <p:ext uri="{BB962C8B-B14F-4D97-AF65-F5344CB8AC3E}">
        <p14:creationId xmlns:p14="http://schemas.microsoft.com/office/powerpoint/2010/main" val="23876172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Λειτουργικότητα </a:t>
            </a:r>
            <a:r>
              <a:rPr lang="el-GR" dirty="0" smtClean="0"/>
              <a:t>(2/3</a:t>
            </a:r>
            <a:r>
              <a:rPr lang="el-GR" dirty="0"/>
              <a:t>)</a:t>
            </a:r>
          </a:p>
        </p:txBody>
      </p:sp>
      <p:sp>
        <p:nvSpPr>
          <p:cNvPr id="3" name="Θέση περιεχομένου 2"/>
          <p:cNvSpPr>
            <a:spLocks noGrp="1"/>
          </p:cNvSpPr>
          <p:nvPr>
            <p:ph idx="1"/>
          </p:nvPr>
        </p:nvSpPr>
        <p:spPr/>
        <p:txBody>
          <a:bodyPr>
            <a:normAutofit fontScale="55000" lnSpcReduction="20000"/>
          </a:bodyPr>
          <a:lstStyle/>
          <a:p>
            <a:r>
              <a:rPr lang="el-GR" dirty="0"/>
              <a:t>Κάποιος μπορεί επίσης να δημιουργήσει μια τροφοδοσία RSS από τη συλλογή</a:t>
            </a:r>
          </a:p>
          <a:p>
            <a:r>
              <a:rPr lang="el-GR" dirty="0"/>
              <a:t>Το RSS είναι μια απλή μορφή δεδομένων που βασίζεται σε XML</a:t>
            </a:r>
          </a:p>
          <a:p>
            <a:pPr lvl="1"/>
            <a:r>
              <a:rPr lang="el-GR" dirty="0"/>
              <a:t>που επιτρέπει στους χρήστες να </a:t>
            </a:r>
            <a:r>
              <a:rPr lang="el-GR" dirty="0" smtClean="0"/>
              <a:t>προσθέτουν </a:t>
            </a:r>
            <a:r>
              <a:rPr lang="el-GR" dirty="0"/>
              <a:t>σε </a:t>
            </a:r>
            <a:r>
              <a:rPr lang="el-GR" dirty="0" smtClean="0"/>
              <a:t>ένα περιεχόμενο που αλλάζει συχνά</a:t>
            </a:r>
            <a:endParaRPr lang="el-GR" dirty="0"/>
          </a:p>
          <a:p>
            <a:r>
              <a:rPr lang="el-GR" dirty="0"/>
              <a:t>Οι τροφοδοσίες RSS μπορούν να προβληθούν και να οργανωθούν μέσω αναγνωστών RSS ή να συμπεριληφθούν αυτόματα ως νέο περιεχόμενο σε άλλη </a:t>
            </a:r>
            <a:r>
              <a:rPr lang="el-GR" dirty="0" smtClean="0"/>
              <a:t>ιστοσελίδα</a:t>
            </a:r>
          </a:p>
          <a:p>
            <a:r>
              <a:rPr lang="el-GR" dirty="0" smtClean="0"/>
              <a:t>Η </a:t>
            </a:r>
            <a:r>
              <a:rPr lang="el-GR" dirty="0"/>
              <a:t>προσθήκη μιας τέτοιας ροής RSS σε μια αρχική σελίδα επιτρέπει στους επισκέπτες να εγγραφούν στη λίστα δημοσιεύσεων</a:t>
            </a:r>
          </a:p>
          <a:p>
            <a:r>
              <a:rPr lang="el-GR" dirty="0"/>
              <a:t>Κάθε φορά που προστίθεται μια νέα δημοσίευση, οι συνδρομητές της ροής θα ειδοποιούνται για αυτήν την αλλαγή μέσω του </a:t>
            </a:r>
            <a:r>
              <a:rPr lang="en-US" dirty="0" smtClean="0"/>
              <a:t>reader</a:t>
            </a:r>
            <a:r>
              <a:rPr lang="el-GR" dirty="0" smtClean="0"/>
              <a:t> </a:t>
            </a:r>
            <a:r>
              <a:rPr lang="el-GR" dirty="0"/>
              <a:t>τους (ώθηση πληροφοριών)</a:t>
            </a:r>
          </a:p>
          <a:p>
            <a:r>
              <a:rPr lang="el-GR" dirty="0"/>
              <a:t>Σύγχρονα προγράμματα περιήγησης όπως το </a:t>
            </a:r>
            <a:r>
              <a:rPr lang="el-GR" dirty="0" err="1"/>
              <a:t>Mozilla</a:t>
            </a:r>
            <a:r>
              <a:rPr lang="el-GR" dirty="0"/>
              <a:t> </a:t>
            </a:r>
            <a:r>
              <a:rPr lang="el-GR" dirty="0" err="1"/>
              <a:t>Firefox</a:t>
            </a:r>
            <a:r>
              <a:rPr lang="el-GR" dirty="0"/>
              <a:t> έχουν ενσωματωμένους αναγνώστες RSS που επιτρέπουν την εγγραφή σε τροφοδοσίες RSS που συνδέονται με ιστοσελίδες</a:t>
            </a:r>
          </a:p>
          <a:p>
            <a:r>
              <a:rPr lang="el-GR" dirty="0"/>
              <a:t>Οι τροφοδοσίες RSS του </a:t>
            </a:r>
            <a:r>
              <a:rPr lang="el-GR" dirty="0" err="1"/>
              <a:t>openacademia</a:t>
            </a:r>
            <a:r>
              <a:rPr lang="el-GR" dirty="0"/>
              <a:t> βασίζονται σε RDF και μπορούν επίσης να καταναλωθούν από οποιοδήποτε λογισμικό με γνώμονα το RDF, όπως η επέκταση του προγράμματος περιήγησης </a:t>
            </a:r>
            <a:r>
              <a:rPr lang="el-GR" dirty="0" err="1"/>
              <a:t>Piggy</a:t>
            </a:r>
            <a:r>
              <a:rPr lang="el-GR" dirty="0"/>
              <a:t> Bank</a:t>
            </a:r>
          </a:p>
          <a:p>
            <a:r>
              <a:rPr lang="el-GR" dirty="0"/>
              <a:t>Η </a:t>
            </a:r>
            <a:r>
              <a:rPr lang="el-GR" dirty="0" err="1"/>
              <a:t>Piggy</a:t>
            </a:r>
            <a:r>
              <a:rPr lang="el-GR" dirty="0"/>
              <a:t> Bank επιτρέπει στους χρήστες να συλλέγουν δηλώσεις RDF που συνδέονται με ιστοσελίδες κατά την περιήγηση στον Ιστό και να τις αποθηκεύουν για μελλοντική χρήση</a:t>
            </a:r>
          </a:p>
        </p:txBody>
      </p:sp>
    </p:spTree>
    <p:extLst>
      <p:ext uri="{BB962C8B-B14F-4D97-AF65-F5344CB8AC3E}">
        <p14:creationId xmlns:p14="http://schemas.microsoft.com/office/powerpoint/2010/main" val="7517765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Λειτουργικότητα </a:t>
            </a:r>
            <a:r>
              <a:rPr lang="el-GR" dirty="0" smtClean="0"/>
              <a:t>(3/3</a:t>
            </a:r>
            <a:r>
              <a:rPr lang="el-GR" dirty="0"/>
              <a:t>)</a:t>
            </a:r>
          </a:p>
        </p:txBody>
      </p:sp>
      <p:sp>
        <p:nvSpPr>
          <p:cNvPr id="3" name="Θέση περιεχομένου 2"/>
          <p:cNvSpPr>
            <a:spLocks noGrp="1"/>
          </p:cNvSpPr>
          <p:nvPr>
            <p:ph idx="1"/>
          </p:nvPr>
        </p:nvSpPr>
        <p:spPr/>
        <p:txBody>
          <a:bodyPr>
            <a:normAutofit fontScale="55000" lnSpcReduction="20000"/>
          </a:bodyPr>
          <a:lstStyle/>
          <a:p>
            <a:r>
              <a:rPr lang="el-GR" dirty="0"/>
              <a:t>Η ερευνητική ομάδα μπορεί να υποβάλει τις δημοσιεύσεις της δημιουργώντας ένα προφίλ FOAF που δείχνει την τοποθεσία της συλλογής τους</a:t>
            </a:r>
          </a:p>
          <a:p>
            <a:r>
              <a:rPr lang="el-GR" dirty="0"/>
              <a:t>Έτσι, το </a:t>
            </a:r>
            <a:r>
              <a:rPr lang="el-GR" dirty="0" err="1"/>
              <a:t>Openacademia</a:t>
            </a:r>
            <a:r>
              <a:rPr lang="el-GR" dirty="0"/>
              <a:t> επιτρέπει τη </a:t>
            </a:r>
            <a:r>
              <a:rPr lang="el-GR" dirty="0" smtClean="0"/>
              <a:t>δημιουργία</a:t>
            </a:r>
            <a:r>
              <a:rPr lang="en-US" dirty="0" smtClean="0"/>
              <a:t> </a:t>
            </a:r>
            <a:r>
              <a:rPr lang="el-GR" dirty="0" smtClean="0"/>
              <a:t>για κάθε ομάδα </a:t>
            </a:r>
            <a:r>
              <a:rPr lang="el-GR" dirty="0"/>
              <a:t>μιας ενοποιημένης λίστας δημοσίευσης </a:t>
            </a:r>
            <a:r>
              <a:rPr lang="el-GR" dirty="0" smtClean="0"/>
              <a:t>που </a:t>
            </a:r>
            <a:r>
              <a:rPr lang="el-GR" dirty="0"/>
              <a:t>την δημοσιεύει σε μια </a:t>
            </a:r>
            <a:r>
              <a:rPr lang="el-GR" dirty="0" smtClean="0"/>
              <a:t>ιστοσελίδα, με παρόμοιο τρόπο όπως γίνεται </a:t>
            </a:r>
            <a:r>
              <a:rPr lang="el-GR" dirty="0"/>
              <a:t>με τις προσωπικές λίστες</a:t>
            </a:r>
          </a:p>
          <a:p>
            <a:r>
              <a:rPr lang="el-GR" dirty="0"/>
              <a:t>Οι ομάδες μπορούν να έχουν και τις RSS ροές τους</a:t>
            </a:r>
          </a:p>
          <a:p>
            <a:r>
              <a:rPr lang="el-GR" dirty="0"/>
              <a:t>Υπάρχει επίσης μια </a:t>
            </a:r>
            <a:r>
              <a:rPr lang="el-GR" dirty="0" err="1"/>
              <a:t>διεπαφή</a:t>
            </a:r>
            <a:r>
              <a:rPr lang="el-GR" dirty="0"/>
              <a:t> που βασίζεται στο AJAX για περιήγηση και αναζήτηση στη συλλογή </a:t>
            </a:r>
            <a:r>
              <a:rPr lang="el-GR" dirty="0" smtClean="0"/>
              <a:t>δημοσιεύσεων και η οποία </a:t>
            </a:r>
            <a:r>
              <a:rPr lang="el-GR" dirty="0"/>
              <a:t>δημιουργεί ερωτήματα και εμφανίζει τα αποτελέσματα</a:t>
            </a:r>
          </a:p>
          <a:p>
            <a:r>
              <a:rPr lang="el-GR" dirty="0"/>
              <a:t>Αυτή η </a:t>
            </a:r>
            <a:r>
              <a:rPr lang="el-GR" dirty="0" err="1"/>
              <a:t>διεπαφή</a:t>
            </a:r>
            <a:r>
              <a:rPr lang="el-GR" dirty="0"/>
              <a:t> προσφέρει έναν αριθμό απεικονίσεων</a:t>
            </a:r>
          </a:p>
          <a:p>
            <a:pPr lvl="1"/>
            <a:r>
              <a:rPr lang="el-GR" dirty="0"/>
              <a:t>Π.χ. Οι σημαντικές λέξεις-κλειδιά στους τίτλους των δημοσιεύσεων που ταιριάζουν με το τρέχον ερώτημα μπορούν να θεωρηθούν ως σύννεφο ετικετών</a:t>
            </a:r>
          </a:p>
          <a:p>
            <a:pPr lvl="2"/>
            <a:r>
              <a:rPr lang="el-GR" dirty="0"/>
              <a:t>όπου το μέγεθος των ετικετών δείχνει τη σημασία των λέξεων-κλειδιών</a:t>
            </a:r>
          </a:p>
          <a:p>
            <a:pPr lvl="1"/>
            <a:r>
              <a:rPr lang="el-GR" dirty="0"/>
              <a:t>Είναι επίσης δυνατό να περιηγηθείτε στα δίκτυα συν-συγγραφέων ερευνητών</a:t>
            </a:r>
          </a:p>
          <a:p>
            <a:pPr lvl="1"/>
            <a:r>
              <a:rPr lang="el-GR" dirty="0"/>
              <a:t>Εάν η υποκείμενη πηγή δεδομένων περιλαμβάνει δεδομένα FOAF, εμφανίζονται οι φωτογραφίες των ερευνητών (με συνδέσμους προς τις αρχικές τους σελίδες)</a:t>
            </a:r>
          </a:p>
          <a:p>
            <a:pPr lvl="1"/>
            <a:r>
              <a:rPr lang="el-GR" dirty="0"/>
              <a:t>Μια άλλη </a:t>
            </a:r>
            <a:r>
              <a:rPr lang="el-GR" dirty="0" err="1"/>
              <a:t>διαδραστική</a:t>
            </a:r>
            <a:r>
              <a:rPr lang="el-GR" dirty="0"/>
              <a:t> </a:t>
            </a:r>
            <a:r>
              <a:rPr lang="el-GR" dirty="0" err="1"/>
              <a:t>οπτικοποίηση</a:t>
            </a:r>
            <a:r>
              <a:rPr lang="el-GR" dirty="0"/>
              <a:t> δείχνει δημοσιεύσεις κατά μήκος μιας χρονικής γραμμής που μπορούν να μετακινηθούν χρησιμοποιώντας ένα ποντίκι</a:t>
            </a:r>
          </a:p>
        </p:txBody>
      </p:sp>
    </p:spTree>
    <p:extLst>
      <p:ext uri="{BB962C8B-B14F-4D97-AF65-F5344CB8AC3E}">
        <p14:creationId xmlns:p14="http://schemas.microsoft.com/office/powerpoint/2010/main" val="32273745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Πηγές Πληροφορίας(1/2)</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Το </a:t>
            </a:r>
            <a:r>
              <a:rPr lang="el-GR" dirty="0" err="1"/>
              <a:t>Openacademia</a:t>
            </a:r>
            <a:r>
              <a:rPr lang="el-GR" dirty="0"/>
              <a:t> χρησιμοποιεί τη μορφή FOAF που βασίζεται σε RDF ως σχήμα για πληροφορίες σχετικά με άτομα και ομάδες</a:t>
            </a:r>
          </a:p>
          <a:p>
            <a:r>
              <a:rPr lang="el-GR" dirty="0"/>
              <a:t>Για να συμπεριληφθούν οι πληροφορίες τους στο </a:t>
            </a:r>
            <a:r>
              <a:rPr lang="el-GR" dirty="0" err="1"/>
              <a:t>openacademia</a:t>
            </a:r>
            <a:r>
              <a:rPr lang="el-GR" dirty="0"/>
              <a:t>, οι ερευνητές πρέπει να έχουν προφίλ FOAF</a:t>
            </a:r>
          </a:p>
          <a:p>
            <a:pPr lvl="1"/>
            <a:r>
              <a:rPr lang="el-GR" dirty="0"/>
              <a:t>που περιέχει τουλάχιστον το όνομά τους και έναν σύνδεσμο για ένα αρχείο με τις δημοσιεύσεις τους</a:t>
            </a:r>
          </a:p>
          <a:p>
            <a:pPr lvl="1"/>
            <a:r>
              <a:rPr lang="el-GR" dirty="0"/>
              <a:t>Όποιος δεν έχει προφίλ FOAF μπορεί να συμπληρώσει μια φόρμα στον </a:t>
            </a:r>
            <a:r>
              <a:rPr lang="el-GR" dirty="0" err="1"/>
              <a:t>ιστότοπο</a:t>
            </a:r>
            <a:r>
              <a:rPr lang="el-GR" dirty="0"/>
              <a:t> </a:t>
            </a:r>
            <a:r>
              <a:rPr lang="el-GR" dirty="0" err="1"/>
              <a:t>openacademia</a:t>
            </a:r>
            <a:r>
              <a:rPr lang="el-GR" dirty="0"/>
              <a:t> για να το δημιουργήσει</a:t>
            </a:r>
          </a:p>
          <a:p>
            <a:r>
              <a:rPr lang="el-GR" dirty="0"/>
              <a:t>Για να μπορείτε να κάνετε επιλογές σε ομάδες, απαιτούνται πληροφορίες σχετικά με τη συμμετοχή στην ομάδα</a:t>
            </a:r>
          </a:p>
          <a:p>
            <a:pPr lvl="1"/>
            <a:r>
              <a:rPr lang="el-GR" dirty="0"/>
              <a:t>Αυτό μπορεί επίσης να καθοριστεί σε ένα αρχείο FOAF</a:t>
            </a:r>
          </a:p>
          <a:p>
            <a:pPr lvl="1"/>
            <a:r>
              <a:rPr lang="el-GR" dirty="0"/>
              <a:t>Εναλλακτικά, μπορεί να δημιουργηθεί από μια βάση δεδομένων</a:t>
            </a:r>
          </a:p>
          <a:p>
            <a:pPr lvl="1"/>
            <a:r>
              <a:rPr lang="el-GR" dirty="0"/>
              <a:t>Π.χ. στο </a:t>
            </a:r>
            <a:r>
              <a:rPr lang="el-GR" dirty="0" err="1"/>
              <a:t>Vrije</a:t>
            </a:r>
            <a:r>
              <a:rPr lang="el-GR" dirty="0"/>
              <a:t> </a:t>
            </a:r>
            <a:r>
              <a:rPr lang="el-GR" dirty="0" err="1"/>
              <a:t>Universiteit</a:t>
            </a:r>
            <a:r>
              <a:rPr lang="el-GR" dirty="0"/>
              <a:t> </a:t>
            </a:r>
            <a:r>
              <a:rPr lang="el-GR" dirty="0" err="1"/>
              <a:t>Amsterdam</a:t>
            </a:r>
            <a:r>
              <a:rPr lang="el-GR" dirty="0"/>
              <a:t>, αναπτύχθηκε μια </a:t>
            </a:r>
            <a:r>
              <a:rPr lang="el-GR" dirty="0" err="1"/>
              <a:t>διεπαφή</a:t>
            </a:r>
            <a:r>
              <a:rPr lang="el-GR" dirty="0"/>
              <a:t> RDF στην τοπική βάση δεδομένων LDAP που αντιπροσωπεύει τα δεδομένα της ως προφίλ FOAF</a:t>
            </a:r>
          </a:p>
          <a:p>
            <a:pPr lvl="1"/>
            <a:r>
              <a:rPr lang="el-GR" dirty="0"/>
              <a:t>Η βάση δεδομένων LDAP περιέχει πληροφορίες σχετικά με την ιδιότητα μέλους ομάδας, καθώς και μεμονωμένα ονόματα και διευθύνσεις ηλεκτρονικού ταχυδρομείου</a:t>
            </a:r>
          </a:p>
          <a:p>
            <a:pPr lvl="2"/>
            <a:r>
              <a:rPr lang="el-GR" dirty="0"/>
              <a:t>τα οποία μπορούν να χρησιμοποιηθούν για τη σύνδεση των προσωπικών προφίλ FOAF με τις πληροφορίες στα παραγόμενα προφίλ</a:t>
            </a:r>
          </a:p>
        </p:txBody>
      </p:sp>
    </p:spTree>
    <p:extLst>
      <p:ext uri="{BB962C8B-B14F-4D97-AF65-F5344CB8AC3E}">
        <p14:creationId xmlns:p14="http://schemas.microsoft.com/office/powerpoint/2010/main" val="13746849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Εισαγωγή</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Θα περιγράψουμε μια σειρά εφαρμογών που δίνουν μια γενική επισκόπηση των ειδών χρήσεων στις οποίες μπορεί να εφαρμοστεί η τεχνολογία SW</a:t>
            </a:r>
          </a:p>
          <a:p>
            <a:pPr marL="0" indent="0">
              <a:buNone/>
            </a:pPr>
            <a:r>
              <a:rPr lang="el-GR" dirty="0" smtClean="0"/>
              <a:t>Αυτές περιλαμβάνουν</a:t>
            </a:r>
          </a:p>
          <a:p>
            <a:pPr lvl="1"/>
            <a:r>
              <a:rPr lang="el-GR" dirty="0" smtClean="0"/>
              <a:t>οριζόντια προϊόντα πληροφοριών,</a:t>
            </a:r>
          </a:p>
          <a:p>
            <a:pPr lvl="1"/>
            <a:r>
              <a:rPr lang="el-GR" dirty="0" smtClean="0"/>
              <a:t>ολοκλήρωση δεδομένων</a:t>
            </a:r>
          </a:p>
          <a:p>
            <a:pPr lvl="1"/>
            <a:r>
              <a:rPr lang="el-GR" dirty="0" smtClean="0"/>
              <a:t>εύρεση δεξιοτήτων</a:t>
            </a:r>
          </a:p>
          <a:p>
            <a:pPr lvl="1"/>
            <a:r>
              <a:rPr lang="el-GR" dirty="0" smtClean="0"/>
              <a:t>μια πύλη </a:t>
            </a:r>
            <a:r>
              <a:rPr lang="el-GR" dirty="0" err="1" smtClean="0"/>
              <a:t>think</a:t>
            </a:r>
            <a:r>
              <a:rPr lang="el-GR" dirty="0" smtClean="0"/>
              <a:t> </a:t>
            </a:r>
            <a:r>
              <a:rPr lang="el-GR" dirty="0" err="1" smtClean="0"/>
              <a:t>tank</a:t>
            </a:r>
            <a:endParaRPr lang="el-GR" dirty="0" smtClean="0"/>
          </a:p>
          <a:p>
            <a:pPr lvl="1"/>
            <a:r>
              <a:rPr lang="el-GR" dirty="0" smtClean="0"/>
              <a:t>ηλεκτρονική μάθηση</a:t>
            </a:r>
          </a:p>
          <a:p>
            <a:pPr lvl="1"/>
            <a:r>
              <a:rPr lang="el-GR" dirty="0" smtClean="0"/>
              <a:t>υπηρεσίες διαδικτύου</a:t>
            </a:r>
          </a:p>
          <a:p>
            <a:pPr lvl="1"/>
            <a:r>
              <a:rPr lang="el-GR" dirty="0" smtClean="0"/>
              <a:t>ευρετηρίαση συλλογής πολυμέσων</a:t>
            </a:r>
          </a:p>
          <a:p>
            <a:pPr lvl="1"/>
            <a:r>
              <a:rPr lang="el-GR" dirty="0" smtClean="0"/>
              <a:t>διαδικτυακές προμήθειες</a:t>
            </a:r>
          </a:p>
          <a:p>
            <a:pPr lvl="1"/>
            <a:r>
              <a:rPr lang="el-GR" dirty="0" err="1" smtClean="0"/>
              <a:t>διαλειτουργικότητα</a:t>
            </a:r>
            <a:r>
              <a:rPr lang="el-GR" dirty="0" smtClean="0"/>
              <a:t> συσκευής</a:t>
            </a:r>
            <a:endParaRPr lang="el-GR" dirty="0"/>
          </a:p>
        </p:txBody>
      </p:sp>
    </p:spTree>
    <p:extLst>
      <p:ext uri="{BB962C8B-B14F-4D97-AF65-F5344CB8AC3E}">
        <p14:creationId xmlns:p14="http://schemas.microsoft.com/office/powerpoint/2010/main" val="5693218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Πηγές </a:t>
            </a:r>
            <a:r>
              <a:rPr lang="el-GR" dirty="0" smtClean="0"/>
              <a:t>Πληροφορίας(2/2</a:t>
            </a:r>
            <a:r>
              <a:rPr lang="el-GR" dirty="0"/>
              <a:t>)</a:t>
            </a:r>
          </a:p>
        </p:txBody>
      </p:sp>
      <p:sp>
        <p:nvSpPr>
          <p:cNvPr id="3" name="Θέση περιεχομένου 2"/>
          <p:cNvSpPr>
            <a:spLocks noGrp="1"/>
          </p:cNvSpPr>
          <p:nvPr>
            <p:ph idx="1"/>
          </p:nvPr>
        </p:nvSpPr>
        <p:spPr/>
        <p:txBody>
          <a:bodyPr>
            <a:normAutofit fontScale="55000" lnSpcReduction="20000"/>
          </a:bodyPr>
          <a:lstStyle/>
          <a:p>
            <a:r>
              <a:rPr lang="el-GR" dirty="0"/>
              <a:t>Για δεδομένα σχετικά με δημοσιεύσεις, η </a:t>
            </a:r>
            <a:r>
              <a:rPr lang="el-GR" dirty="0" err="1"/>
              <a:t>openacademia</a:t>
            </a:r>
            <a:r>
              <a:rPr lang="el-GR" dirty="0"/>
              <a:t> χρησιμοποιεί την οντολογία </a:t>
            </a:r>
            <a:r>
              <a:rPr lang="el-GR" dirty="0" err="1"/>
              <a:t>Semantic</a:t>
            </a:r>
            <a:r>
              <a:rPr lang="el-GR" dirty="0"/>
              <a:t> Web Research Community (SWRC) ως βασικό σχήμα</a:t>
            </a:r>
          </a:p>
          <a:p>
            <a:r>
              <a:rPr lang="el-GR" dirty="0"/>
              <a:t>Ωστόσο, επειδή οι περισσότεροι ερευνητές δεν έχουν τα δεδομένα δημοσίευσής τους στο RDF, το </a:t>
            </a:r>
            <a:r>
              <a:rPr lang="el-GR" dirty="0" err="1"/>
              <a:t>openacademia</a:t>
            </a:r>
            <a:r>
              <a:rPr lang="el-GR" dirty="0"/>
              <a:t> δέχεται επίσης το </a:t>
            </a:r>
            <a:r>
              <a:rPr lang="el-GR" dirty="0" err="1"/>
              <a:t>BibTeX</a:t>
            </a:r>
            <a:r>
              <a:rPr lang="el-GR" dirty="0"/>
              <a:t>, μια μορφή που χρησιμοποιείται συνήθως σε ακαδημαϊκούς</a:t>
            </a:r>
          </a:p>
          <a:p>
            <a:pPr lvl="1"/>
            <a:r>
              <a:rPr lang="el-GR" dirty="0"/>
              <a:t>Οι συγγραφείς πρέπει να συμπεριλάβουν ένα αρχείο </a:t>
            </a:r>
            <a:r>
              <a:rPr lang="el-GR" dirty="0" err="1"/>
              <a:t>BibTeX</a:t>
            </a:r>
            <a:r>
              <a:rPr lang="el-GR" dirty="0"/>
              <a:t> με τις δικές τους δημοσιεύσεις σε ένα κοινό </a:t>
            </a:r>
            <a:r>
              <a:rPr lang="el-GR" dirty="0" err="1"/>
              <a:t>προσβάσιμο</a:t>
            </a:r>
            <a:r>
              <a:rPr lang="el-GR" dirty="0"/>
              <a:t> μέρος της ιστοσελίδας τους</a:t>
            </a:r>
          </a:p>
          <a:p>
            <a:r>
              <a:rPr lang="el-GR" dirty="0"/>
              <a:t>Τα αρχεία </a:t>
            </a:r>
            <a:r>
              <a:rPr lang="el-GR" dirty="0" err="1"/>
              <a:t>BibTeX</a:t>
            </a:r>
            <a:r>
              <a:rPr lang="el-GR" dirty="0"/>
              <a:t> μεταφράζονται σε RDF χρησιμοποιώντας την υπηρεσία BibTeX-2-RDF, η οποία δημιουργεί δεδομένα παρουσίας για την οντολογία SWRC</a:t>
            </a:r>
          </a:p>
          <a:p>
            <a:r>
              <a:rPr lang="el-GR" dirty="0"/>
              <a:t>Μια απλή επέκταση της οντολογίας SWRC ήταν απαραίτητη για τη διατήρηση της ακολουθίας των δημοσιεύσεων των συγγραφέων </a:t>
            </a:r>
          </a:p>
          <a:p>
            <a:r>
              <a:rPr lang="el-GR" dirty="0"/>
              <a:t>Για το σκοπό αυτό καθορίζονται οι ιδιότητες </a:t>
            </a:r>
            <a:r>
              <a:rPr lang="el-GR" dirty="0" err="1"/>
              <a:t>swrc-ext</a:t>
            </a:r>
            <a:r>
              <a:rPr lang="el-GR" dirty="0"/>
              <a:t>: </a:t>
            </a:r>
            <a:r>
              <a:rPr lang="el-GR" dirty="0" err="1"/>
              <a:t>authorList</a:t>
            </a:r>
            <a:r>
              <a:rPr lang="el-GR" dirty="0"/>
              <a:t> και </a:t>
            </a:r>
            <a:r>
              <a:rPr lang="el-GR" dirty="0" err="1"/>
              <a:t>swrc-ext</a:t>
            </a:r>
            <a:r>
              <a:rPr lang="el-GR" dirty="0"/>
              <a:t>: </a:t>
            </a:r>
            <a:r>
              <a:rPr lang="el-GR" dirty="0" err="1"/>
              <a:t>editorList</a:t>
            </a:r>
            <a:endParaRPr lang="el-GR" dirty="0"/>
          </a:p>
          <a:p>
            <a:pPr lvl="1"/>
            <a:r>
              <a:rPr lang="el-GR" dirty="0"/>
              <a:t>που έχουν </a:t>
            </a:r>
            <a:r>
              <a:rPr lang="el-GR" dirty="0" err="1"/>
              <a:t>rdf</a:t>
            </a:r>
            <a:r>
              <a:rPr lang="el-GR" dirty="0"/>
              <a:t>: </a:t>
            </a:r>
            <a:r>
              <a:rPr lang="el-GR" dirty="0" err="1"/>
              <a:t>Seq</a:t>
            </a:r>
            <a:r>
              <a:rPr lang="el-GR" dirty="0"/>
              <a:t> ως </a:t>
            </a:r>
            <a:r>
              <a:rPr lang="el-GR" dirty="0" smtClean="0"/>
              <a:t>πεδίο τιμών, </a:t>
            </a:r>
            <a:r>
              <a:rPr lang="el-GR" dirty="0"/>
              <a:t>που περιλαμβάνει μια ταξινομημένη λίστα συγγραφέων</a:t>
            </a:r>
          </a:p>
          <a:p>
            <a:r>
              <a:rPr lang="el-GR" dirty="0"/>
              <a:t>Το πρόγραμμα ανίχνευσης στο </a:t>
            </a:r>
            <a:r>
              <a:rPr lang="el-GR" dirty="0" err="1"/>
              <a:t>openacademia</a:t>
            </a:r>
            <a:r>
              <a:rPr lang="el-GR" dirty="0"/>
              <a:t> συλλέγει τα προφίλ FOAF και τα αρχεία δημοσίευσης</a:t>
            </a:r>
          </a:p>
          <a:p>
            <a:r>
              <a:rPr lang="el-GR" dirty="0"/>
              <a:t>Η ανίχνευση μπορεί να περιοριστεί σε έναν συγκεκριμένο τομέα</a:t>
            </a:r>
          </a:p>
          <a:p>
            <a:pPr lvl="1"/>
            <a:r>
              <a:rPr lang="el-GR" dirty="0"/>
              <a:t>που μπορεί να είναι χρήσιμο για τον περιορισμό της συλλογής δεδομένων στον τομέα ενός ινστιτούτου</a:t>
            </a:r>
          </a:p>
          <a:p>
            <a:r>
              <a:rPr lang="el-GR" dirty="0"/>
              <a:t>Όλα τα δεδομένα στη συνέχεια αποθηκεύονται στο </a:t>
            </a:r>
            <a:r>
              <a:rPr lang="el-GR" dirty="0" err="1"/>
              <a:t>Sesame</a:t>
            </a:r>
            <a:r>
              <a:rPr lang="el-GR" dirty="0"/>
              <a:t>, μια βάση δεδομένων RDF</a:t>
            </a:r>
          </a:p>
        </p:txBody>
      </p:sp>
    </p:spTree>
    <p:extLst>
      <p:ext uri="{BB962C8B-B14F-4D97-AF65-F5344CB8AC3E}">
        <p14:creationId xmlns:p14="http://schemas.microsoft.com/office/powerpoint/2010/main" val="32741491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ΕΝΟΠΟΪΗΣΗ </a:t>
            </a:r>
            <a:r>
              <a:rPr lang="en-US" dirty="0" smtClean="0"/>
              <a:t>(integration)  (1/2)</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Καθώς το σύστημα έχει σχεδιαστεί για την επαναχρησιμοποίηση πληροφοριών σε ένα κατανεμημένο περιβάλλον που βασίζεται στον Ιστό, πρέπει να αντιμετωπίσει την αυξανόμενη σημασιολογική ετερογένεια των πηγών πληροφοριών</a:t>
            </a:r>
          </a:p>
          <a:p>
            <a:r>
              <a:rPr lang="el-GR" dirty="0"/>
              <a:t>Η ετερογένεια επηρεάζει τόσο το σχήμα όσο και τα επίπεδα παρουσίας</a:t>
            </a:r>
          </a:p>
          <a:p>
            <a:r>
              <a:rPr lang="el-GR" dirty="0"/>
              <a:t>Τα σχήματα που χρησιμοποιούνται είναι σταθερά, </a:t>
            </a:r>
            <a:r>
              <a:rPr lang="en-US" dirty="0"/>
              <a:t>lightweight Web ontologies </a:t>
            </a:r>
            <a:r>
              <a:rPr lang="el-GR" dirty="0" smtClean="0"/>
              <a:t>(</a:t>
            </a:r>
            <a:r>
              <a:rPr lang="el-GR" dirty="0"/>
              <a:t>SWRC και FOAF), επομένως η χαρτογράφηση τους δεν προκαλεί κανένα πρόβλημα</a:t>
            </a:r>
          </a:p>
          <a:p>
            <a:r>
              <a:rPr lang="el-GR" dirty="0"/>
              <a:t>Το </a:t>
            </a:r>
            <a:r>
              <a:rPr lang="el-GR" dirty="0" err="1"/>
              <a:t>Openacademia</a:t>
            </a:r>
            <a:r>
              <a:rPr lang="el-GR" dirty="0"/>
              <a:t> χρησιμοποιεί μια γεφυρωμένη οντολογία που καθορίζει τις σχέσεις μεταξύ σημαντικών </a:t>
            </a:r>
            <a:r>
              <a:rPr lang="el-GR" dirty="0" smtClean="0"/>
              <a:t>κλάσεων </a:t>
            </a:r>
            <a:r>
              <a:rPr lang="el-GR" dirty="0"/>
              <a:t>και στις δύο οντολογίες</a:t>
            </a:r>
          </a:p>
          <a:p>
            <a:pPr lvl="1"/>
            <a:r>
              <a:rPr lang="el-GR" dirty="0"/>
              <a:t>Π.χ. </a:t>
            </a:r>
            <a:r>
              <a:rPr lang="en-US" dirty="0" err="1"/>
              <a:t>swrc:Author</a:t>
            </a:r>
            <a:r>
              <a:rPr lang="en-US" dirty="0"/>
              <a:t> </a:t>
            </a:r>
            <a:r>
              <a:rPr lang="el-GR" dirty="0" smtClean="0"/>
              <a:t>πρέπει </a:t>
            </a:r>
            <a:r>
              <a:rPr lang="el-GR" dirty="0"/>
              <a:t>να θεωρείται υποκατηγορία του </a:t>
            </a:r>
            <a:r>
              <a:rPr lang="en-US" dirty="0" err="1" smtClean="0"/>
              <a:t>foaf:Person</a:t>
            </a:r>
            <a:endParaRPr lang="el-GR" dirty="0"/>
          </a:p>
          <a:p>
            <a:r>
              <a:rPr lang="el-GR" dirty="0"/>
              <a:t>Η ετερογένεια στο επίπεδο παρουσίας προκύπτει από τη χρήση διαφορετικών αναγνωριστικών στις πηγές για την ένδειξη των ίδιων πραγματικών αντικειμένων</a:t>
            </a:r>
          </a:p>
          <a:p>
            <a:pPr lvl="1"/>
            <a:r>
              <a:rPr lang="el-GR" dirty="0"/>
              <a:t>Αυτό σίγουρα επηρεάζει τα δεδομένα του FOAF που συλλέγονται από τον Ιστό</a:t>
            </a:r>
          </a:p>
          <a:p>
            <a:pPr lvl="2"/>
            <a:r>
              <a:rPr lang="el-GR" dirty="0"/>
              <a:t>Συνήθως κάθε προσωπικό προφίλ περιέχει επίσης μερικές περιγραφές των φίλων του ατόμου</a:t>
            </a:r>
          </a:p>
          <a:p>
            <a:pPr lvl="1"/>
            <a:r>
              <a:rPr lang="el-GR" dirty="0"/>
              <a:t>καθώς και πληροφορίες δημοσίευσης</a:t>
            </a:r>
          </a:p>
          <a:p>
            <a:pPr lvl="2"/>
            <a:r>
              <a:rPr lang="el-GR" dirty="0"/>
              <a:t>ο ίδιος συντάκτης ή δημοσίευση μπορεί να αναφέρεται σε διάφορες πηγές </a:t>
            </a:r>
            <a:r>
              <a:rPr lang="el-GR" dirty="0" err="1"/>
              <a:t>BibTeX</a:t>
            </a:r>
            <a:endParaRPr lang="el-GR" dirty="0"/>
          </a:p>
        </p:txBody>
      </p:sp>
    </p:spTree>
    <p:extLst>
      <p:ext uri="{BB962C8B-B14F-4D97-AF65-F5344CB8AC3E}">
        <p14:creationId xmlns:p14="http://schemas.microsoft.com/office/powerpoint/2010/main" val="35219659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ΕΝΟΠΟΪΗΣΗ </a:t>
            </a:r>
            <a:r>
              <a:rPr lang="en-US" dirty="0"/>
              <a:t>(integration)  </a:t>
            </a:r>
            <a:r>
              <a:rPr lang="en-US" dirty="0" smtClean="0"/>
              <a:t>(2/2</a:t>
            </a:r>
            <a:r>
              <a:rPr lang="en-US" dirty="0"/>
              <a:t>)</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Ένα </a:t>
            </a:r>
            <a:r>
              <a:rPr lang="en-US" dirty="0" err="1" smtClean="0"/>
              <a:t>smusher</a:t>
            </a:r>
            <a:r>
              <a:rPr lang="el-GR" dirty="0" smtClean="0"/>
              <a:t> χρησιμοποιείται για να ταιριάξει ΄ένα στιγμιότυπο</a:t>
            </a:r>
            <a:r>
              <a:rPr lang="en-US" dirty="0" smtClean="0"/>
              <a:t> </a:t>
            </a:r>
            <a:r>
              <a:rPr lang="en-US" i="1" dirty="0" err="1"/>
              <a:t>foaf:Person</a:t>
            </a:r>
            <a:r>
              <a:rPr lang="en-US" dirty="0"/>
              <a:t> </a:t>
            </a:r>
            <a:r>
              <a:rPr lang="el-GR" dirty="0" smtClean="0"/>
              <a:t> </a:t>
            </a:r>
            <a:r>
              <a:rPr lang="el-GR" dirty="0"/>
              <a:t>με το </a:t>
            </a:r>
            <a:r>
              <a:rPr lang="el-GR" dirty="0" smtClean="0"/>
              <a:t>όνομα και με ιδιότητες που είναι </a:t>
            </a:r>
            <a:r>
              <a:rPr lang="el-GR" dirty="0"/>
              <a:t>αντίστροφές </a:t>
            </a:r>
            <a:r>
              <a:rPr lang="el-GR" dirty="0" smtClean="0"/>
              <a:t>συναρτήσεις.</a:t>
            </a:r>
            <a:endParaRPr lang="el-GR" dirty="0"/>
          </a:p>
          <a:p>
            <a:pPr lvl="1"/>
            <a:r>
              <a:rPr lang="el-GR" dirty="0"/>
              <a:t>Για παράδειγμα, εάν δύο άτομα έχουν την ίδια </a:t>
            </a:r>
            <a:r>
              <a:rPr lang="el-GR" dirty="0" smtClean="0"/>
              <a:t>τιμή </a:t>
            </a:r>
            <a:r>
              <a:rPr lang="el-GR" dirty="0"/>
              <a:t>για τις διευθύνσεις ηλεκτρονικού ταχυδρομείου τους, μπορούμε να συμπεράνουμε ότι τα δύο άτομα είναι τα ίδια</a:t>
            </a:r>
          </a:p>
          <a:p>
            <a:r>
              <a:rPr lang="el-GR" dirty="0"/>
              <a:t>Οι δημοσιεύσεις συνδυάζονται με έναν συνδυασμό ιδιοτήτων</a:t>
            </a:r>
          </a:p>
          <a:p>
            <a:r>
              <a:rPr lang="el-GR" dirty="0" smtClean="0"/>
              <a:t>Τα στιγμιότυπα τα οποία εντοπίζονται αποθηκεύονται σε </a:t>
            </a:r>
            <a:r>
              <a:rPr lang="en-US" dirty="0" smtClean="0"/>
              <a:t>RDF </a:t>
            </a:r>
            <a:r>
              <a:rPr lang="el-GR" dirty="0" smtClean="0"/>
              <a:t> μορφή χρησιμοποιώντας </a:t>
            </a:r>
            <a:r>
              <a:rPr lang="el-GR" dirty="0"/>
              <a:t>την ιδιότητα </a:t>
            </a:r>
            <a:r>
              <a:rPr lang="en-US" i="1" dirty="0" err="1"/>
              <a:t>owl:sameAs</a:t>
            </a:r>
            <a:r>
              <a:rPr lang="en-US" i="1" dirty="0"/>
              <a:t> </a:t>
            </a:r>
            <a:endParaRPr lang="el-GR" i="1" dirty="0" smtClean="0"/>
          </a:p>
          <a:p>
            <a:r>
              <a:rPr lang="el-GR" dirty="0" smtClean="0"/>
              <a:t>Δεδομένου </a:t>
            </a:r>
            <a:r>
              <a:rPr lang="el-GR" dirty="0"/>
              <a:t>ότι το </a:t>
            </a:r>
            <a:r>
              <a:rPr lang="el-GR" dirty="0" err="1"/>
              <a:t>Sesame</a:t>
            </a:r>
            <a:r>
              <a:rPr lang="el-GR" dirty="0"/>
              <a:t> δεν υποστηρίζει </a:t>
            </a:r>
            <a:r>
              <a:rPr lang="el-GR" dirty="0" smtClean="0"/>
              <a:t>τη </a:t>
            </a:r>
            <a:r>
              <a:rPr lang="el-GR" dirty="0"/>
              <a:t>σημασιολογία </a:t>
            </a:r>
            <a:r>
              <a:rPr lang="el-GR" dirty="0" smtClean="0"/>
              <a:t>OWL</a:t>
            </a:r>
            <a:endParaRPr lang="el-GR" dirty="0"/>
          </a:p>
          <a:p>
            <a:pPr lvl="1"/>
            <a:r>
              <a:rPr lang="el-GR" dirty="0"/>
              <a:t>Η σημασιολογία αυτής της μεμονωμένης ιδιότητας επεκτείνεται χρησιμοποιώντας τη </a:t>
            </a:r>
            <a:r>
              <a:rPr lang="en-US" dirty="0"/>
              <a:t>Sesame’s custom rule language</a:t>
            </a:r>
          </a:p>
          <a:p>
            <a:r>
              <a:rPr lang="el-GR" dirty="0" smtClean="0"/>
              <a:t>Αυτοί </a:t>
            </a:r>
            <a:r>
              <a:rPr lang="el-GR" dirty="0"/>
              <a:t>οι κανόνες εκφράζουν </a:t>
            </a:r>
          </a:p>
          <a:p>
            <a:pPr lvl="1"/>
            <a:r>
              <a:rPr lang="el-GR" dirty="0"/>
              <a:t>Αυτοπαθής</a:t>
            </a:r>
          </a:p>
          <a:p>
            <a:pPr lvl="1"/>
            <a:r>
              <a:rPr lang="el-GR" dirty="0" smtClean="0"/>
              <a:t>Συμμετρική</a:t>
            </a:r>
            <a:endParaRPr lang="el-GR" dirty="0"/>
          </a:p>
          <a:p>
            <a:pPr lvl="1"/>
            <a:r>
              <a:rPr lang="el-GR" dirty="0" smtClean="0"/>
              <a:t>Μεταβατική</a:t>
            </a:r>
            <a:endParaRPr lang="el-GR" dirty="0"/>
          </a:p>
          <a:p>
            <a:pPr lvl="1"/>
            <a:r>
              <a:rPr lang="el-GR" dirty="0"/>
              <a:t>Καθώς και το επιδιωκόμενο νόημα</a:t>
            </a:r>
          </a:p>
          <a:p>
            <a:pPr lvl="2"/>
            <a:r>
              <a:rPr lang="el-GR" dirty="0"/>
              <a:t>Δηλαδή, η ισότητα των </a:t>
            </a:r>
            <a:r>
              <a:rPr lang="el-GR" dirty="0" smtClean="0"/>
              <a:t>τιμών της ιδιότητας</a:t>
            </a:r>
            <a:endParaRPr lang="el-GR" dirty="0"/>
          </a:p>
        </p:txBody>
      </p:sp>
    </p:spTree>
    <p:extLst>
      <p:ext uri="{BB962C8B-B14F-4D97-AF65-F5344CB8AC3E}">
        <p14:creationId xmlns:p14="http://schemas.microsoft.com/office/powerpoint/2010/main" val="20398762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679904"/>
          </a:xfrm>
        </p:spPr>
        <p:txBody>
          <a:bodyPr>
            <a:normAutofit fontScale="90000"/>
          </a:bodyPr>
          <a:lstStyle/>
          <a:p>
            <a:r>
              <a:rPr lang="el-GR" dirty="0" smtClean="0"/>
              <a:t>Παρουσίαση (1/2)</a:t>
            </a:r>
            <a:endParaRPr lang="el-GR" dirty="0"/>
          </a:p>
        </p:txBody>
      </p:sp>
      <p:sp>
        <p:nvSpPr>
          <p:cNvPr id="3" name="Θέση περιεχομένου 2"/>
          <p:cNvSpPr>
            <a:spLocks noGrp="1"/>
          </p:cNvSpPr>
          <p:nvPr>
            <p:ph idx="1"/>
          </p:nvPr>
        </p:nvSpPr>
        <p:spPr>
          <a:xfrm>
            <a:off x="1445622" y="1045031"/>
            <a:ext cx="9908177" cy="3648889"/>
          </a:xfrm>
        </p:spPr>
        <p:txBody>
          <a:bodyPr>
            <a:normAutofit fontScale="70000" lnSpcReduction="20000"/>
          </a:bodyPr>
          <a:lstStyle/>
          <a:p>
            <a:r>
              <a:rPr lang="el-GR" dirty="0" smtClean="0"/>
              <a:t>Μετά </a:t>
            </a:r>
            <a:r>
              <a:rPr lang="el-GR" dirty="0"/>
              <a:t>τη συγχώνευση όλων των </a:t>
            </a:r>
            <a:r>
              <a:rPr lang="el-GR" dirty="0" smtClean="0"/>
              <a:t>πληροφοριών σε </a:t>
            </a:r>
            <a:r>
              <a:rPr lang="el-GR" dirty="0" err="1" smtClean="0"/>
              <a:t>τριπλέτες</a:t>
            </a:r>
            <a:r>
              <a:rPr lang="el-GR" dirty="0" smtClean="0"/>
              <a:t>, μπορούμε να δημιουργήσουμε τις λίστες των δημοσιεύσεων. Αυτό μπορούμε να το κάνουμε μέσω επερωτήσεων χρησιμοποιώντας τα κατάλληλα κριτήρια </a:t>
            </a:r>
          </a:p>
          <a:p>
            <a:pPr lvl="1"/>
            <a:r>
              <a:rPr lang="el-GR" dirty="0" smtClean="0"/>
              <a:t>συμπεριλαμβανομένων </a:t>
            </a:r>
            <a:r>
              <a:rPr lang="el-GR" dirty="0"/>
              <a:t>προσωπικών, ομαδικών ή </a:t>
            </a:r>
            <a:r>
              <a:rPr lang="el-GR" dirty="0" smtClean="0"/>
              <a:t>στοιχεία δημοσιεύσεων </a:t>
            </a:r>
          </a:p>
          <a:p>
            <a:r>
              <a:rPr lang="el-GR" dirty="0" smtClean="0"/>
              <a:t>Η </a:t>
            </a:r>
            <a:r>
              <a:rPr lang="el-GR" dirty="0"/>
              <a:t>διαδικτυακή </a:t>
            </a:r>
            <a:r>
              <a:rPr lang="el-GR" dirty="0" err="1"/>
              <a:t>διεπαφή</a:t>
            </a:r>
            <a:r>
              <a:rPr lang="el-GR" dirty="0"/>
              <a:t> βοηθά τους χρήστες να δημιουργήσουν τέτοια ερωτήματα στο αποθετήριο </a:t>
            </a:r>
            <a:r>
              <a:rPr lang="el-GR" dirty="0" smtClean="0"/>
              <a:t>δημοσίευσης</a:t>
            </a:r>
          </a:p>
          <a:p>
            <a:r>
              <a:rPr lang="el-GR" dirty="0" smtClean="0"/>
              <a:t> </a:t>
            </a:r>
            <a:r>
              <a:rPr lang="el-GR" dirty="0"/>
              <a:t>Για να </a:t>
            </a:r>
            <a:r>
              <a:rPr lang="el-GR" dirty="0" smtClean="0"/>
              <a:t>κατανοήσουμε καλύτερα  την σημασία μιας </a:t>
            </a:r>
            <a:r>
              <a:rPr lang="el-GR" dirty="0"/>
              <a:t>προσέγγισης που βασίζεται στη σημασιολογία, είναι ενδεικτικό να δούμε ένα παράδειγμα </a:t>
            </a:r>
            <a:r>
              <a:rPr lang="el-GR" dirty="0" smtClean="0"/>
              <a:t>ερωτήματος</a:t>
            </a:r>
          </a:p>
          <a:p>
            <a:pPr lvl="1"/>
            <a:r>
              <a:rPr lang="el-GR" dirty="0" smtClean="0"/>
              <a:t> </a:t>
            </a:r>
            <a:r>
              <a:rPr lang="el-GR" dirty="0"/>
              <a:t>Το παρακάτω ερώτημα, το οποίο διατυπώνεται στη γλώσσα ερωτήματος </a:t>
            </a:r>
            <a:r>
              <a:rPr lang="el-GR" dirty="0" err="1"/>
              <a:t>SeRQL</a:t>
            </a:r>
            <a:r>
              <a:rPr lang="el-GR" dirty="0"/>
              <a:t>, επιστρέφει όλες τις δημοσιεύσεις που έγιναν από τα μέλη του τμήματος Τεχνητής Νοημοσύνης το </a:t>
            </a:r>
            <a:r>
              <a:rPr lang="el-GR" dirty="0" smtClean="0"/>
              <a:t>2004 </a:t>
            </a:r>
          </a:p>
          <a:p>
            <a:pPr lvl="1"/>
            <a:r>
              <a:rPr lang="el-GR" dirty="0" smtClean="0"/>
              <a:t>Αυτό </a:t>
            </a:r>
            <a:r>
              <a:rPr lang="el-GR" dirty="0"/>
              <a:t>το τμήμα αναγνωρίζεται μοναδικά από την αρχική του σελίδα</a:t>
            </a:r>
          </a:p>
          <a:p>
            <a:endParaRPr lang="el-GR" dirty="0"/>
          </a:p>
        </p:txBody>
      </p:sp>
      <p:pic>
        <p:nvPicPr>
          <p:cNvPr id="4" name="Picture 2"/>
          <p:cNvPicPr>
            <a:picLocks noChangeAspect="1" noChangeArrowheads="1"/>
          </p:cNvPicPr>
          <p:nvPr/>
        </p:nvPicPr>
        <p:blipFill>
          <a:blip r:embed="rId2" cstate="print"/>
          <a:srcRect/>
          <a:stretch>
            <a:fillRect/>
          </a:stretch>
        </p:blipFill>
        <p:spPr bwMode="auto">
          <a:xfrm>
            <a:off x="361999" y="4725144"/>
            <a:ext cx="10131829" cy="1938215"/>
          </a:xfrm>
          <a:prstGeom prst="rect">
            <a:avLst/>
          </a:prstGeom>
          <a:noFill/>
          <a:ln w="9525">
            <a:noFill/>
            <a:miter lim="800000"/>
            <a:headEnd/>
            <a:tailEnd/>
          </a:ln>
        </p:spPr>
      </p:pic>
    </p:spTree>
    <p:extLst>
      <p:ext uri="{BB962C8B-B14F-4D97-AF65-F5344CB8AC3E}">
        <p14:creationId xmlns:p14="http://schemas.microsoft.com/office/powerpoint/2010/main" val="14008555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1002121"/>
          </a:xfrm>
        </p:spPr>
        <p:txBody>
          <a:bodyPr/>
          <a:lstStyle/>
          <a:p>
            <a:r>
              <a:rPr lang="el-GR" dirty="0"/>
              <a:t>Παρουσίαση </a:t>
            </a:r>
            <a:r>
              <a:rPr lang="el-GR" dirty="0" smtClean="0"/>
              <a:t>(2/2</a:t>
            </a:r>
            <a:r>
              <a:rPr lang="el-GR" dirty="0"/>
              <a:t>)</a:t>
            </a:r>
          </a:p>
        </p:txBody>
      </p:sp>
      <p:sp>
        <p:nvSpPr>
          <p:cNvPr id="3" name="Θέση περιεχομένου 2"/>
          <p:cNvSpPr>
            <a:spLocks noGrp="1"/>
          </p:cNvSpPr>
          <p:nvPr>
            <p:ph idx="1"/>
          </p:nvPr>
        </p:nvSpPr>
        <p:spPr>
          <a:xfrm>
            <a:off x="1247502" y="3396344"/>
            <a:ext cx="10515600" cy="3344092"/>
          </a:xfrm>
        </p:spPr>
        <p:txBody>
          <a:bodyPr>
            <a:normAutofit fontScale="62500" lnSpcReduction="20000"/>
          </a:bodyPr>
          <a:lstStyle/>
          <a:p>
            <a:r>
              <a:rPr lang="el-GR" dirty="0"/>
              <a:t>Σημειώστε ότι η επιτυχής ανάλυση αυτού του ερωτήματος βασίζεται στο </a:t>
            </a:r>
            <a:r>
              <a:rPr lang="en-US" dirty="0" smtClean="0"/>
              <a:t>schema</a:t>
            </a:r>
            <a:r>
              <a:rPr lang="el-GR" dirty="0" smtClean="0"/>
              <a:t> </a:t>
            </a:r>
            <a:r>
              <a:rPr lang="el-GR" dirty="0"/>
              <a:t>και την αντιστοίχιση </a:t>
            </a:r>
            <a:r>
              <a:rPr lang="el-GR" dirty="0" smtClean="0"/>
              <a:t>των </a:t>
            </a:r>
            <a:r>
              <a:rPr lang="el-GR" dirty="0" err="1" smtClean="0"/>
              <a:t>στιγμυοτύπων</a:t>
            </a:r>
            <a:r>
              <a:rPr lang="el-GR" dirty="0" smtClean="0"/>
              <a:t>.</a:t>
            </a:r>
            <a:endParaRPr lang="el-GR" dirty="0"/>
          </a:p>
          <a:p>
            <a:r>
              <a:rPr lang="el-GR" dirty="0"/>
              <a:t>Η απάντηση στο ερώτημα απαιτεί δεδομένα δημοσίευσης, καθώς και πληροφορίες σχετικά με την ιδιότητα μέλους του τμήματος και προσωπικά δεδομένα είτε από τη βάση δεδομένων LDAP είτε από το αυτοσυντηρούμενο προφίλ του ερευνητή</a:t>
            </a:r>
          </a:p>
          <a:p>
            <a:r>
              <a:rPr lang="el-GR" dirty="0"/>
              <a:t>Αυτό δείχνει ένα σαφές πλεονέκτημα της προσέγγισης SW: διαχωρισμός των ανησυχιών</a:t>
            </a:r>
          </a:p>
          <a:p>
            <a:pPr lvl="1"/>
            <a:r>
              <a:rPr lang="el-GR" dirty="0"/>
              <a:t>Οι ερευνητές μπορούν να αλλάξουν τα προσωπικά τους προφίλ και να ενημερώσουν τις λίστες δημοσίευσής τους χωρίς να χρειάζεται να συμβουλευτούν ή να ενημερώσουν κανέναν</a:t>
            </a:r>
          </a:p>
          <a:p>
            <a:pPr lvl="1"/>
            <a:r>
              <a:rPr lang="el-GR" dirty="0"/>
              <a:t>Ομοίως, ο συντηρητής της βάσης δεδομένων του τμήματος LDAP μπορεί να προσθέσει και να αφαιρέσει άτομα όπως πριν</a:t>
            </a:r>
          </a:p>
          <a:p>
            <a:pPr lvl="1"/>
            <a:r>
              <a:rPr lang="el-GR" dirty="0"/>
              <a:t>Όλες αυτές οι πληροφορίες θα συνδεθούν και θα συγχωνευτούν αυτόματα</a:t>
            </a:r>
          </a:p>
        </p:txBody>
      </p:sp>
      <p:pic>
        <p:nvPicPr>
          <p:cNvPr id="4" name="Picture 2"/>
          <p:cNvPicPr>
            <a:picLocks noChangeAspect="1" noChangeArrowheads="1"/>
          </p:cNvPicPr>
          <p:nvPr/>
        </p:nvPicPr>
        <p:blipFill>
          <a:blip r:embed="rId2" cstate="print"/>
          <a:srcRect/>
          <a:stretch>
            <a:fillRect/>
          </a:stretch>
        </p:blipFill>
        <p:spPr bwMode="auto">
          <a:xfrm>
            <a:off x="838200" y="1367246"/>
            <a:ext cx="8388424" cy="1851352"/>
          </a:xfrm>
          <a:prstGeom prst="rect">
            <a:avLst/>
          </a:prstGeom>
          <a:noFill/>
          <a:ln w="9525">
            <a:noFill/>
            <a:miter lim="800000"/>
            <a:headEnd/>
            <a:tailEnd/>
          </a:ln>
        </p:spPr>
      </p:pic>
    </p:spTree>
    <p:extLst>
      <p:ext uri="{BB962C8B-B14F-4D97-AF65-F5344CB8AC3E}">
        <p14:creationId xmlns:p14="http://schemas.microsoft.com/office/powerpoint/2010/main" val="32034539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4102392" y="2600326"/>
            <a:ext cx="6400800" cy="1692771"/>
          </a:xfrm>
        </p:spPr>
        <p:txBody>
          <a:bodyPr>
            <a:normAutofit fontScale="90000"/>
          </a:bodyPr>
          <a:lstStyle/>
          <a:p>
            <a:r>
              <a:rPr lang="en-US" dirty="0" err="1" smtClean="0"/>
              <a:t>Bibster</a:t>
            </a:r>
            <a:r>
              <a:rPr lang="en-US" dirty="0" smtClean="0"/>
              <a:t>: </a:t>
            </a:r>
            <a:br>
              <a:rPr lang="en-US" dirty="0" smtClean="0"/>
            </a:br>
            <a:r>
              <a:rPr lang="en-US" dirty="0" smtClean="0"/>
              <a:t>Data Exchange in a </a:t>
            </a:r>
            <a:br>
              <a:rPr lang="en-US" dirty="0" smtClean="0"/>
            </a:br>
            <a:r>
              <a:rPr lang="en-US" dirty="0" smtClean="0"/>
              <a:t>Peer-to-Peer System</a:t>
            </a:r>
            <a:endParaRPr lang="el-GR" dirty="0"/>
          </a:p>
        </p:txBody>
      </p:sp>
      <p:sp>
        <p:nvSpPr>
          <p:cNvPr id="6" name="5 - Θέση κειμένου"/>
          <p:cNvSpPr>
            <a:spLocks noGrp="1"/>
          </p:cNvSpPr>
          <p:nvPr>
            <p:ph type="body" idx="1"/>
          </p:nvPr>
        </p:nvSpPr>
        <p:spPr>
          <a:xfrm>
            <a:off x="5807968" y="4005064"/>
            <a:ext cx="4695224" cy="1077664"/>
          </a:xfrm>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25</a:t>
            </a:fld>
            <a:endParaRPr lang="el-GR"/>
          </a:p>
        </p:txBody>
      </p:sp>
    </p:spTree>
    <p:extLst>
      <p:ext uri="{BB962C8B-B14F-4D97-AF65-F5344CB8AC3E}">
        <p14:creationId xmlns:p14="http://schemas.microsoft.com/office/powerpoint/2010/main" val="33527035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Το πλαίσιο</a:t>
            </a:r>
            <a:endParaRPr lang="el-GR" dirty="0"/>
          </a:p>
        </p:txBody>
      </p:sp>
      <p:sp>
        <p:nvSpPr>
          <p:cNvPr id="5" name="Θέση περιεχομένου 4"/>
          <p:cNvSpPr>
            <a:spLocks noGrp="1"/>
          </p:cNvSpPr>
          <p:nvPr>
            <p:ph idx="1"/>
          </p:nvPr>
        </p:nvSpPr>
        <p:spPr/>
        <p:txBody>
          <a:bodyPr>
            <a:normAutofit fontScale="92500" lnSpcReduction="10000"/>
          </a:bodyPr>
          <a:lstStyle/>
          <a:p>
            <a:r>
              <a:rPr lang="el-GR" dirty="0" smtClean="0"/>
              <a:t>Το </a:t>
            </a:r>
            <a:r>
              <a:rPr lang="el-GR" dirty="0"/>
              <a:t>σύστημα </a:t>
            </a:r>
            <a:r>
              <a:rPr lang="el-GR" dirty="0" err="1"/>
              <a:t>openacademia</a:t>
            </a:r>
            <a:r>
              <a:rPr lang="el-GR" dirty="0"/>
              <a:t> χρησιμοποιεί μια </a:t>
            </a:r>
            <a:r>
              <a:rPr lang="el-GR" dirty="0" err="1"/>
              <a:t>ημι</a:t>
            </a:r>
            <a:r>
              <a:rPr lang="el-GR" dirty="0"/>
              <a:t>-κεντρική λύση για το πρόβλημα της συλλογής, αποθήκευσης και κοινοποίησης βιβλιογραφικών πληροφοριών </a:t>
            </a:r>
            <a:endParaRPr lang="en-US" dirty="0" smtClean="0"/>
          </a:p>
          <a:p>
            <a:pPr lvl="1"/>
            <a:r>
              <a:rPr lang="el-GR" dirty="0" smtClean="0"/>
              <a:t>Είναι </a:t>
            </a:r>
            <a:r>
              <a:rPr lang="el-GR" dirty="0"/>
              <a:t>συγκεντρωτικό επειδή συλλέγει δεδομένα σε ένα ενιαίο συγκεντρωτικό αποθετήριο </a:t>
            </a:r>
            <a:r>
              <a:rPr lang="el-GR" dirty="0" smtClean="0"/>
              <a:t>στο </a:t>
            </a:r>
            <a:r>
              <a:rPr lang="el-GR" dirty="0"/>
              <a:t>οποίο </a:t>
            </a:r>
            <a:r>
              <a:rPr lang="el-GR" dirty="0" smtClean="0"/>
              <a:t>μπορούμε να κάνουμε επερωτήσεις </a:t>
            </a:r>
            <a:endParaRPr lang="en-US" dirty="0" smtClean="0"/>
          </a:p>
          <a:p>
            <a:pPr lvl="1"/>
            <a:r>
              <a:rPr lang="el-GR" dirty="0" smtClean="0"/>
              <a:t>είναι </a:t>
            </a:r>
            <a:r>
              <a:rPr lang="el-GR" dirty="0"/>
              <a:t>μόνο </a:t>
            </a:r>
            <a:r>
              <a:rPr lang="el-GR" dirty="0" err="1"/>
              <a:t>ημι</a:t>
            </a:r>
            <a:r>
              <a:rPr lang="el-GR" dirty="0"/>
              <a:t>-συγκεντρωτικό, διότι συλλέγει τα βιβλιογραφικά δεδομένα από τα αρχεία των μεμονωμένων ερευνητών </a:t>
            </a:r>
            <a:endParaRPr lang="en-US" dirty="0" smtClean="0"/>
          </a:p>
          <a:p>
            <a:r>
              <a:rPr lang="el-GR" dirty="0" smtClean="0"/>
              <a:t>Τώρα </a:t>
            </a:r>
            <a:r>
              <a:rPr lang="el-GR" dirty="0"/>
              <a:t>θα περιγράψουμε μια πλήρως κατανεμημένη προσέγγιση για το ίδιο πρόβλημα με τη μορφή του συστήματος </a:t>
            </a:r>
            <a:r>
              <a:rPr lang="el-GR" dirty="0" err="1"/>
              <a:t>Bibster</a:t>
            </a:r>
            <a:endParaRPr lang="el-GR" dirty="0"/>
          </a:p>
        </p:txBody>
      </p:sp>
    </p:spTree>
    <p:extLst>
      <p:ext uri="{BB962C8B-B14F-4D97-AF65-F5344CB8AC3E}">
        <p14:creationId xmlns:p14="http://schemas.microsoft.com/office/powerpoint/2010/main" val="5526575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πρόβλημα (1/2)</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Οποιαδήποτε κεντρική λύση βασίζεται στην απόδοση του κεντρικού κόμβου στο σύστημα:</a:t>
            </a:r>
          </a:p>
          <a:p>
            <a:pPr lvl="1"/>
            <a:r>
              <a:rPr lang="el-GR" dirty="0"/>
              <a:t>πόσο συχνά </a:t>
            </a:r>
            <a:r>
              <a:rPr lang="el-GR" dirty="0" smtClean="0"/>
              <a:t>μπορεί </a:t>
            </a:r>
            <a:r>
              <a:rPr lang="el-GR" dirty="0"/>
              <a:t>το πρόγραμμα ανίχνευσης </a:t>
            </a:r>
            <a:r>
              <a:rPr lang="el-GR" dirty="0" smtClean="0"/>
              <a:t>να ανανεώνει τα </a:t>
            </a:r>
            <a:r>
              <a:rPr lang="el-GR" dirty="0"/>
              <a:t>συλλεγόμενα </a:t>
            </a:r>
            <a:r>
              <a:rPr lang="el-GR" dirty="0" smtClean="0"/>
              <a:t>δεδομένα;</a:t>
            </a:r>
            <a:endParaRPr lang="el-GR" dirty="0"/>
          </a:p>
          <a:p>
            <a:pPr lvl="1"/>
            <a:r>
              <a:rPr lang="el-GR" dirty="0"/>
              <a:t>πόσο αξιόπιστος είναι ο κεντρικός διακομιστής;</a:t>
            </a:r>
          </a:p>
          <a:p>
            <a:pPr lvl="1"/>
            <a:r>
              <a:rPr lang="el-GR" dirty="0"/>
              <a:t>θα γίνει ο κεντρικός διακομιστής εμπόδιο απόδοσης;</a:t>
            </a:r>
          </a:p>
          <a:p>
            <a:r>
              <a:rPr lang="el-GR" dirty="0"/>
              <a:t>Επίσης, ενώ πολλοί ερευνητές είναι πρόθυμοι να μοιραστούν τα δεδομένα τους, το κάνουν μόνο εφόσον είναι σε θέση να διατηρήσουν τον τοπικό έλεγχο των πληροφοριών, αντί να τις παραδώσουν σε έναν κεντρικό διακομιστή </a:t>
            </a:r>
            <a:r>
              <a:rPr lang="el-GR" dirty="0" smtClean="0"/>
              <a:t>χωρίς να έχουν κανένα έλεγχο</a:t>
            </a:r>
            <a:endParaRPr lang="el-GR" dirty="0"/>
          </a:p>
        </p:txBody>
      </p:sp>
    </p:spTree>
    <p:extLst>
      <p:ext uri="{BB962C8B-B14F-4D97-AF65-F5344CB8AC3E}">
        <p14:creationId xmlns:p14="http://schemas.microsoft.com/office/powerpoint/2010/main" val="10089928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Το πρόβλημα </a:t>
            </a:r>
            <a:r>
              <a:rPr lang="el-GR" dirty="0" smtClean="0"/>
              <a:t>(2/2</a:t>
            </a:r>
            <a:r>
              <a:rPr lang="el-GR" dirty="0"/>
              <a:t>)</a:t>
            </a:r>
          </a:p>
        </p:txBody>
      </p:sp>
      <p:sp>
        <p:nvSpPr>
          <p:cNvPr id="3" name="Θέση περιεχομένου 2"/>
          <p:cNvSpPr>
            <a:spLocks noGrp="1"/>
          </p:cNvSpPr>
          <p:nvPr>
            <p:ph idx="1"/>
          </p:nvPr>
        </p:nvSpPr>
        <p:spPr/>
        <p:txBody>
          <a:bodyPr>
            <a:normAutofit fontScale="70000" lnSpcReduction="20000"/>
          </a:bodyPr>
          <a:lstStyle/>
          <a:p>
            <a:r>
              <a:rPr lang="el-GR" dirty="0"/>
              <a:t>Με το </a:t>
            </a:r>
            <a:r>
              <a:rPr lang="el-GR" dirty="0" err="1"/>
              <a:t>Bibster</a:t>
            </a:r>
            <a:r>
              <a:rPr lang="el-GR" dirty="0"/>
              <a:t>, οι ερευνητές μπορεί να </a:t>
            </a:r>
            <a:r>
              <a:rPr lang="el-GR" dirty="0" smtClean="0"/>
              <a:t>θέλουν</a:t>
            </a:r>
            <a:r>
              <a:rPr lang="el-GR" dirty="0"/>
              <a:t> </a:t>
            </a:r>
            <a:r>
              <a:rPr lang="el-GR" smtClean="0"/>
              <a:t>να κάνουν:</a:t>
            </a:r>
            <a:endParaRPr lang="el-GR" dirty="0"/>
          </a:p>
          <a:p>
            <a:pPr lvl="1"/>
            <a:r>
              <a:rPr lang="el-GR" dirty="0"/>
              <a:t>ερώτηση</a:t>
            </a:r>
          </a:p>
          <a:p>
            <a:pPr lvl="2"/>
            <a:r>
              <a:rPr lang="el-GR" dirty="0" smtClean="0"/>
              <a:t>Για ένα </a:t>
            </a:r>
            <a:r>
              <a:rPr lang="en-US" dirty="0" smtClean="0"/>
              <a:t>peer</a:t>
            </a:r>
            <a:endParaRPr lang="el-GR" dirty="0"/>
          </a:p>
          <a:p>
            <a:pPr lvl="3"/>
            <a:r>
              <a:rPr lang="el-GR" dirty="0"/>
              <a:t>π.χ. τον δικό τους υπολογιστή, γιατί μερικές φορές είναι δύσκολο να βρεις τη σωστή είσοδο εκεί</a:t>
            </a:r>
          </a:p>
          <a:p>
            <a:pPr lvl="2"/>
            <a:r>
              <a:rPr lang="el-GR" dirty="0" smtClean="0"/>
              <a:t>Για ένα </a:t>
            </a:r>
            <a:r>
              <a:rPr lang="el-GR" dirty="0"/>
              <a:t>συγκεκριμένο </a:t>
            </a:r>
            <a:r>
              <a:rPr lang="el-GR" dirty="0" smtClean="0"/>
              <a:t>σύνολο</a:t>
            </a:r>
            <a:r>
              <a:rPr lang="en-US" dirty="0" smtClean="0"/>
              <a:t> </a:t>
            </a:r>
            <a:r>
              <a:rPr lang="el-GR" dirty="0" smtClean="0"/>
              <a:t>από </a:t>
            </a:r>
            <a:r>
              <a:rPr lang="en-US" dirty="0" smtClean="0"/>
              <a:t>peers</a:t>
            </a:r>
            <a:endParaRPr lang="el-GR" dirty="0"/>
          </a:p>
          <a:p>
            <a:pPr lvl="3"/>
            <a:r>
              <a:rPr lang="el-GR" dirty="0"/>
              <a:t>π.χ., όλοι οι </a:t>
            </a:r>
            <a:r>
              <a:rPr lang="en-US" dirty="0" smtClean="0"/>
              <a:t>peers</a:t>
            </a:r>
            <a:r>
              <a:rPr lang="el-GR" dirty="0" smtClean="0"/>
              <a:t> </a:t>
            </a:r>
            <a:r>
              <a:rPr lang="el-GR" dirty="0"/>
              <a:t>ενός ινστιτούτου</a:t>
            </a:r>
          </a:p>
          <a:p>
            <a:pPr lvl="2"/>
            <a:r>
              <a:rPr lang="el-GR" dirty="0"/>
              <a:t>ή ολόκληρο το δίκτυο των </a:t>
            </a:r>
            <a:r>
              <a:rPr lang="en-US" dirty="0" smtClean="0"/>
              <a:t>peers</a:t>
            </a:r>
            <a:endParaRPr lang="el-GR" dirty="0"/>
          </a:p>
          <a:p>
            <a:pPr lvl="1"/>
            <a:r>
              <a:rPr lang="el-GR" dirty="0"/>
              <a:t>αναζήτηση για βιβλιογραφικές καταχωρήσεις χρησιμοποιώντας απλές αναζητήσεις λέξεων-κλειδιών αλλά και πιο προηγμένες, σημασιολογικές αναζητήσεις</a:t>
            </a:r>
          </a:p>
          <a:p>
            <a:pPr lvl="2"/>
            <a:r>
              <a:rPr lang="el-GR" dirty="0"/>
              <a:t>π.χ., για εκδόσεις ειδικού τύπου, με συγκεκριμένες τιμές χαρακτηριστικών ή για ένα συγκεκριμένο θέμα</a:t>
            </a:r>
          </a:p>
          <a:p>
            <a:pPr lvl="1"/>
            <a:r>
              <a:rPr lang="el-GR" dirty="0"/>
              <a:t>ενσωμάτωση των αποτελεσμάτων ενός ερωτήματος σε ένα τοπικό αποθετήριο για μελλοντική χρήση</a:t>
            </a:r>
          </a:p>
          <a:p>
            <a:pPr lvl="2"/>
            <a:r>
              <a:rPr lang="el-GR" dirty="0"/>
              <a:t>Τέτοια δεδομένα μπορούν με τη σειρά τους να χρησιμοποιηθούν για την απάντηση ερωτημάτων από άλλους </a:t>
            </a:r>
            <a:r>
              <a:rPr lang="el-GR" dirty="0" smtClean="0"/>
              <a:t>συμμετέχοντες</a:t>
            </a:r>
            <a:endParaRPr lang="el-GR" dirty="0"/>
          </a:p>
          <a:p>
            <a:pPr lvl="2"/>
            <a:r>
              <a:rPr lang="el-GR" dirty="0"/>
              <a:t>Μπορεί επίσης να ενδιαφέρονται για την ενημέρωση αντικειμένων που είναι ήδη τοπικά αποθηκευμένα με πρόσθετες πληροφορίες σχετικά με αυτά τα αντικείμενα που λαμβάνονται από άλλους συμμετέχοντες</a:t>
            </a:r>
          </a:p>
        </p:txBody>
      </p:sp>
    </p:spTree>
    <p:extLst>
      <p:ext uri="{BB962C8B-B14F-4D97-AF65-F5344CB8AC3E}">
        <p14:creationId xmlns:p14="http://schemas.microsoft.com/office/powerpoint/2010/main" val="23494426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συμβολή της τεχνολογίας </a:t>
            </a:r>
            <a:r>
              <a:rPr lang="el-GR" dirty="0" smtClean="0"/>
              <a:t>SW (1/2)</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Οι οντολογίες χρησιμοποιούνται από την </a:t>
            </a:r>
            <a:r>
              <a:rPr lang="el-GR" dirty="0" err="1"/>
              <a:t>Bibster</a:t>
            </a:r>
            <a:r>
              <a:rPr lang="el-GR" dirty="0"/>
              <a:t> για διάφορους σκοπούς:</a:t>
            </a:r>
          </a:p>
          <a:p>
            <a:pPr lvl="1"/>
            <a:r>
              <a:rPr lang="el-GR" dirty="0"/>
              <a:t>εισαγωγή δεδομένων</a:t>
            </a:r>
          </a:p>
          <a:p>
            <a:pPr lvl="1"/>
            <a:r>
              <a:rPr lang="el-GR" dirty="0"/>
              <a:t>διατύπωση ερωτημάτων</a:t>
            </a:r>
          </a:p>
          <a:p>
            <a:pPr lvl="1"/>
            <a:r>
              <a:rPr lang="el-GR" dirty="0"/>
              <a:t>ερωτήματα δρομολόγησης και</a:t>
            </a:r>
          </a:p>
          <a:p>
            <a:pPr lvl="1"/>
            <a:r>
              <a:rPr lang="el-GR" dirty="0"/>
              <a:t>επεξεργασία απαντήσεων</a:t>
            </a:r>
          </a:p>
          <a:p>
            <a:r>
              <a:rPr lang="el-GR" dirty="0"/>
              <a:t>Πρώτον, το σύστημα επιτρέπει στους χρήστες να εισάγουν τα δικά τους βιβλιογραφικά </a:t>
            </a:r>
            <a:r>
              <a:rPr lang="el-GR" dirty="0" err="1"/>
              <a:t>μεταδεδομένα</a:t>
            </a:r>
            <a:r>
              <a:rPr lang="el-GR" dirty="0"/>
              <a:t> σε ένα τοπικό αποθετήριο</a:t>
            </a:r>
          </a:p>
          <a:p>
            <a:r>
              <a:rPr lang="el-GR" dirty="0"/>
              <a:t>Οι βιβλιογραφικές καταχωρίσεις που διατίθενται στο </a:t>
            </a:r>
            <a:r>
              <a:rPr lang="el-GR" dirty="0" err="1"/>
              <a:t>Bibster</a:t>
            </a:r>
            <a:r>
              <a:rPr lang="el-GR" dirty="0"/>
              <a:t> από χρήστες εναρμονίζονται αυτόματα με δύο οντολογίες</a:t>
            </a:r>
          </a:p>
          <a:p>
            <a:pPr lvl="1"/>
            <a:r>
              <a:rPr lang="el-GR" dirty="0"/>
              <a:t>Η πρώτη οντολογία (SWRC) περιγράφει διαφορετικές γενικές πτυχές των βιβλιογραφικών </a:t>
            </a:r>
            <a:r>
              <a:rPr lang="el-GR" dirty="0" err="1"/>
              <a:t>μεταδεδομένων</a:t>
            </a:r>
            <a:endParaRPr lang="el-GR" dirty="0"/>
          </a:p>
          <a:p>
            <a:pPr lvl="2"/>
            <a:r>
              <a:rPr lang="el-GR" dirty="0"/>
              <a:t>και θα ισχύει σε πολλούς διαφορετικούς τομείς έρευνας</a:t>
            </a:r>
          </a:p>
          <a:p>
            <a:pPr lvl="1"/>
            <a:r>
              <a:rPr lang="el-GR" dirty="0"/>
              <a:t>Η δεύτερη οντολογία (ACM </a:t>
            </a:r>
            <a:r>
              <a:rPr lang="el-GR" dirty="0" err="1"/>
              <a:t>Topic</a:t>
            </a:r>
            <a:r>
              <a:rPr lang="el-GR" dirty="0"/>
              <a:t> </a:t>
            </a:r>
            <a:r>
              <a:rPr lang="el-GR" dirty="0" err="1"/>
              <a:t>Ontology</a:t>
            </a:r>
            <a:r>
              <a:rPr lang="el-GR" dirty="0"/>
              <a:t>) περιγράφει συγκεκριμένες κατηγορίες </a:t>
            </a:r>
            <a:r>
              <a:rPr lang="el-GR" dirty="0" smtClean="0"/>
              <a:t>βιβλιογραφίες </a:t>
            </a:r>
            <a:r>
              <a:rPr lang="el-GR" dirty="0"/>
              <a:t>για τον τομέα της επιστήμης των υπολογιστών</a:t>
            </a:r>
          </a:p>
        </p:txBody>
      </p:sp>
    </p:spTree>
    <p:extLst>
      <p:ext uri="{BB962C8B-B14F-4D97-AF65-F5344CB8AC3E}">
        <p14:creationId xmlns:p14="http://schemas.microsoft.com/office/powerpoint/2010/main" val="33329276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4102392" y="2600326"/>
            <a:ext cx="6400800" cy="1692771"/>
          </a:xfrm>
        </p:spPr>
        <p:txBody>
          <a:bodyPr>
            <a:normAutofit fontScale="90000"/>
          </a:bodyPr>
          <a:lstStyle/>
          <a:p>
            <a:r>
              <a:rPr lang="en-US" dirty="0" smtClean="0"/>
              <a:t>Horizontal Information Products at Elsevier</a:t>
            </a:r>
            <a:endParaRPr lang="el-GR" dirty="0"/>
          </a:p>
        </p:txBody>
      </p:sp>
      <p:sp>
        <p:nvSpPr>
          <p:cNvPr id="6" name="5 - Θέση κειμένου"/>
          <p:cNvSpPr>
            <a:spLocks noGrp="1"/>
          </p:cNvSpPr>
          <p:nvPr>
            <p:ph type="body" idx="1"/>
          </p:nvPr>
        </p:nvSpPr>
        <p:spPr>
          <a:xfrm>
            <a:off x="5807968" y="4005064"/>
            <a:ext cx="4695224" cy="1077664"/>
          </a:xfrm>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a:t>
            </a:fld>
            <a:endParaRPr lang="el-GR"/>
          </a:p>
        </p:txBody>
      </p:sp>
    </p:spTree>
    <p:extLst>
      <p:ext uri="{BB962C8B-B14F-4D97-AF65-F5344CB8AC3E}">
        <p14:creationId xmlns:p14="http://schemas.microsoft.com/office/powerpoint/2010/main" val="1907715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συμβολή της τεχνολογίας </a:t>
            </a:r>
            <a:r>
              <a:rPr lang="el-GR" dirty="0" smtClean="0"/>
              <a:t>SW (2/2)</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a:t>Τα ερωτήματα διατυπώνονται με βάση τις δύο οντολογίες</a:t>
            </a:r>
          </a:p>
          <a:p>
            <a:pPr lvl="1"/>
            <a:r>
              <a:rPr lang="el-GR" dirty="0"/>
              <a:t>Τα ερωτήματα μπορεί να αφορούν πεδία όπως συγγραφέας ή τύπο δημοσίευσης (χρησιμοποιώντας όρους από την οντολογία SWRC) ή συγκεκριμένους όρους επιστημονικής πληροφορικής (χρησιμοποιώντας το θέμα </a:t>
            </a:r>
            <a:r>
              <a:rPr lang="el-GR" dirty="0" err="1"/>
              <a:t>ontology</a:t>
            </a:r>
            <a:r>
              <a:rPr lang="el-GR" dirty="0"/>
              <a:t> ACM)</a:t>
            </a:r>
          </a:p>
          <a:p>
            <a:r>
              <a:rPr lang="el-GR" dirty="0"/>
              <a:t>Τα ερωτήματα δρομολογούνται μέσω του δικτύου ανάλογα με τα μοντέλα εξειδίκευσης των </a:t>
            </a:r>
            <a:r>
              <a:rPr lang="en-US" dirty="0" smtClean="0"/>
              <a:t>peers</a:t>
            </a:r>
            <a:r>
              <a:rPr lang="el-GR" dirty="0" smtClean="0"/>
              <a:t> </a:t>
            </a:r>
            <a:r>
              <a:rPr lang="el-GR" dirty="0"/>
              <a:t>που περιγράφουν ποιες έννοιες από την οντολογία ACM μπορούν να απαντήσουν σε ερωτήσεις σχετικά</a:t>
            </a:r>
          </a:p>
          <a:p>
            <a:pPr lvl="1"/>
            <a:r>
              <a:rPr lang="el-GR" dirty="0"/>
              <a:t>Μια συνάρτηση αντιστοίχισης καθορίζει πόσο κοντά </a:t>
            </a:r>
            <a:r>
              <a:rPr lang="en-US" dirty="0" smtClean="0"/>
              <a:t> </a:t>
            </a:r>
            <a:r>
              <a:rPr lang="el-GR" dirty="0" smtClean="0"/>
              <a:t>είναι το </a:t>
            </a:r>
            <a:r>
              <a:rPr lang="el-GR" dirty="0"/>
              <a:t>σημασιολογικό περιεχόμενο ενός ερωτήματος </a:t>
            </a:r>
            <a:r>
              <a:rPr lang="el-GR" dirty="0" smtClean="0"/>
              <a:t>με </a:t>
            </a:r>
            <a:r>
              <a:rPr lang="el-GR" dirty="0"/>
              <a:t>το μοντέλο εμπειρογνωμοσύνης ενός </a:t>
            </a:r>
            <a:r>
              <a:rPr lang="en-US" dirty="0" smtClean="0"/>
              <a:t>peer</a:t>
            </a:r>
            <a:endParaRPr lang="el-GR" dirty="0"/>
          </a:p>
          <a:p>
            <a:pPr lvl="1"/>
            <a:r>
              <a:rPr lang="el-GR" dirty="0"/>
              <a:t>Η δρομολόγηση γίνεται στη συνέχεια βάσει αυτής της σημασιολογικής κατάταξης</a:t>
            </a:r>
          </a:p>
          <a:p>
            <a:r>
              <a:rPr lang="el-GR" dirty="0"/>
              <a:t>Οι απαντήσεις επιστρέφονται για ένα ερώτημα</a:t>
            </a:r>
          </a:p>
          <a:p>
            <a:pPr lvl="1"/>
            <a:r>
              <a:rPr lang="el-GR" dirty="0"/>
              <a:t>Λόγω της κατανεμημένης φύσης και του δυνητικά μεγάλου μεγέθους του δικτύου </a:t>
            </a:r>
            <a:r>
              <a:rPr lang="el-GR" dirty="0" err="1"/>
              <a:t>peer-to-peer</a:t>
            </a:r>
            <a:r>
              <a:rPr lang="el-GR" dirty="0"/>
              <a:t>, αυτό το σύνολο απαντήσεων μπορεί να είναι πολύ μεγάλο και να περιέχει πολλές διπλές απαντήσεις</a:t>
            </a:r>
          </a:p>
          <a:p>
            <a:pPr lvl="1"/>
            <a:r>
              <a:rPr lang="el-GR" dirty="0"/>
              <a:t>Λόγω της </a:t>
            </a:r>
            <a:r>
              <a:rPr lang="el-GR" dirty="0" err="1"/>
              <a:t>ημιδομημένης</a:t>
            </a:r>
            <a:r>
              <a:rPr lang="el-GR" dirty="0"/>
              <a:t> φύσης </a:t>
            </a:r>
            <a:r>
              <a:rPr lang="el-GR" dirty="0" smtClean="0"/>
              <a:t>της βιβλιογραφίας των </a:t>
            </a:r>
            <a:r>
              <a:rPr lang="el-GR" dirty="0" err="1"/>
              <a:t>μεταδεδομένων</a:t>
            </a:r>
            <a:r>
              <a:rPr lang="el-GR" dirty="0"/>
              <a:t>, τέτοια αντίγραφα συχνά δεν είναι </a:t>
            </a:r>
            <a:r>
              <a:rPr lang="el-GR" dirty="0" smtClean="0"/>
              <a:t>ακριβές αντίγραφα</a:t>
            </a:r>
            <a:endParaRPr lang="el-GR" dirty="0"/>
          </a:p>
          <a:p>
            <a:pPr lvl="1"/>
            <a:r>
              <a:rPr lang="el-GR" dirty="0"/>
              <a:t>Οι οντολογίες συμβάλλουν στη μέτρηση της σημασιολογικής ομοιότητας μεταξύ των διαφόρων απαντήσεων και στην απομάκρυνση φαινομένων αντιγράφων</a:t>
            </a:r>
          </a:p>
          <a:p>
            <a:pPr lvl="1"/>
            <a:r>
              <a:rPr lang="el-GR" dirty="0"/>
              <a:t>όπως προσδιορίζεται από τη συνάρτηση ομοιότητας</a:t>
            </a:r>
          </a:p>
        </p:txBody>
      </p:sp>
    </p:spTree>
    <p:extLst>
      <p:ext uri="{BB962C8B-B14F-4D97-AF65-F5344CB8AC3E}">
        <p14:creationId xmlns:p14="http://schemas.microsoft.com/office/powerpoint/2010/main" val="27305531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06582" y="365125"/>
            <a:ext cx="9847217" cy="915035"/>
          </a:xfrm>
        </p:spPr>
        <p:txBody>
          <a:bodyPr/>
          <a:lstStyle/>
          <a:p>
            <a:r>
              <a:rPr lang="el-GR" dirty="0" smtClean="0"/>
              <a:t>Αποτελέσματα</a:t>
            </a:r>
            <a:endParaRPr lang="el-GR" dirty="0"/>
          </a:p>
        </p:txBody>
      </p:sp>
      <p:sp>
        <p:nvSpPr>
          <p:cNvPr id="3" name="Θέση περιεχομένου 2"/>
          <p:cNvSpPr>
            <a:spLocks noGrp="1"/>
          </p:cNvSpPr>
          <p:nvPr>
            <p:ph idx="1"/>
          </p:nvPr>
        </p:nvSpPr>
        <p:spPr>
          <a:xfrm>
            <a:off x="1323703" y="1304252"/>
            <a:ext cx="10515600" cy="1509758"/>
          </a:xfrm>
        </p:spPr>
        <p:txBody>
          <a:bodyPr>
            <a:normAutofit fontScale="62500" lnSpcReduction="20000"/>
          </a:bodyPr>
          <a:lstStyle/>
          <a:p>
            <a:r>
              <a:rPr lang="el-GR" dirty="0"/>
              <a:t>Το σχήμα δείχνει πώς πραγματοποιούνται οι περιπτώσεις χρήσης στο </a:t>
            </a:r>
            <a:r>
              <a:rPr lang="el-GR" dirty="0" err="1"/>
              <a:t>Bibster</a:t>
            </a:r>
            <a:endParaRPr lang="el-GR" dirty="0"/>
          </a:p>
          <a:p>
            <a:pPr lvl="1"/>
            <a:r>
              <a:rPr lang="el-GR" dirty="0"/>
              <a:t>Το </a:t>
            </a:r>
            <a:r>
              <a:rPr lang="el-GR" dirty="0" err="1"/>
              <a:t>widget</a:t>
            </a:r>
            <a:r>
              <a:rPr lang="el-GR" dirty="0"/>
              <a:t> </a:t>
            </a:r>
            <a:r>
              <a:rPr lang="el-GR" dirty="0" err="1"/>
              <a:t>Scope</a:t>
            </a:r>
            <a:r>
              <a:rPr lang="el-GR" dirty="0"/>
              <a:t> επιτρέπει τον ορισμό των </a:t>
            </a:r>
            <a:r>
              <a:rPr lang="en-US" dirty="0" smtClean="0"/>
              <a:t>peers</a:t>
            </a:r>
            <a:r>
              <a:rPr lang="el-GR" dirty="0" smtClean="0"/>
              <a:t> που μας ενδιαφέρουν</a:t>
            </a:r>
            <a:endParaRPr lang="el-GR" dirty="0"/>
          </a:p>
          <a:p>
            <a:pPr lvl="1"/>
            <a:r>
              <a:rPr lang="el-GR" dirty="0"/>
              <a:t>Τα </a:t>
            </a:r>
            <a:r>
              <a:rPr lang="el-GR" dirty="0" err="1"/>
              <a:t>widget</a:t>
            </a:r>
            <a:r>
              <a:rPr lang="el-GR" dirty="0"/>
              <a:t> </a:t>
            </a:r>
            <a:r>
              <a:rPr lang="el-GR" dirty="0" err="1"/>
              <a:t>Search</a:t>
            </a:r>
            <a:r>
              <a:rPr lang="el-GR" dirty="0"/>
              <a:t> and </a:t>
            </a:r>
            <a:r>
              <a:rPr lang="el-GR" dirty="0" err="1"/>
              <a:t>Search</a:t>
            </a:r>
            <a:r>
              <a:rPr lang="el-GR" dirty="0"/>
              <a:t> </a:t>
            </a:r>
            <a:r>
              <a:rPr lang="el-GR" dirty="0" err="1"/>
              <a:t>Details</a:t>
            </a:r>
            <a:r>
              <a:rPr lang="el-GR" dirty="0"/>
              <a:t> επιτρέπουν τη λέξη-κλειδί και τη σημασιολογική αναζήτηση</a:t>
            </a:r>
          </a:p>
          <a:p>
            <a:pPr lvl="1"/>
            <a:r>
              <a:rPr lang="el-GR" dirty="0"/>
              <a:t>Ο πίνακας αποτελεσμάτων και τα γραφικά στοιχεία </a:t>
            </a:r>
            <a:r>
              <a:rPr lang="el-GR" dirty="0" err="1"/>
              <a:t>BibTexView</a:t>
            </a:r>
            <a:r>
              <a:rPr lang="el-GR" dirty="0"/>
              <a:t> επιτρέπουν την περιήγηση και την επαναχρησιμοποίηση των αποτελεσμάτων ερωτημάτων</a:t>
            </a:r>
          </a:p>
        </p:txBody>
      </p:sp>
      <p:sp>
        <p:nvSpPr>
          <p:cNvPr id="4" name="Θέση περιεχομένου 2"/>
          <p:cNvSpPr txBox="1">
            <a:spLocks/>
          </p:cNvSpPr>
          <p:nvPr/>
        </p:nvSpPr>
        <p:spPr>
          <a:xfrm>
            <a:off x="1323703" y="3898265"/>
            <a:ext cx="4241074" cy="1509758"/>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l-GR" dirty="0"/>
              <a:t>Τα αποτελέσματα του ερωτήματος εμφανίζονται σε μια λίστα ομαδοποιημένη κατά διπλότυπα</a:t>
            </a:r>
          </a:p>
          <a:p>
            <a:r>
              <a:rPr lang="el-GR" dirty="0"/>
              <a:t>Μπορούν να ενσωματωθούν στο τοπικό αποθετήριο ή να εξαχθούν σε μορφές όπως το </a:t>
            </a:r>
            <a:r>
              <a:rPr lang="el-GR" dirty="0" err="1"/>
              <a:t>BibTeX</a:t>
            </a:r>
            <a:r>
              <a:rPr lang="el-GR" dirty="0"/>
              <a:t> και το HTML</a:t>
            </a:r>
          </a:p>
        </p:txBody>
      </p:sp>
      <p:pic>
        <p:nvPicPr>
          <p:cNvPr id="5" name="Picture 2"/>
          <p:cNvPicPr>
            <a:picLocks noChangeAspect="1" noChangeArrowheads="1"/>
          </p:cNvPicPr>
          <p:nvPr/>
        </p:nvPicPr>
        <p:blipFill>
          <a:blip r:embed="rId2" cstate="print"/>
          <a:srcRect/>
          <a:stretch>
            <a:fillRect/>
          </a:stretch>
        </p:blipFill>
        <p:spPr bwMode="auto">
          <a:xfrm>
            <a:off x="5920848" y="2838103"/>
            <a:ext cx="5432952" cy="4019897"/>
          </a:xfrm>
          <a:prstGeom prst="rect">
            <a:avLst/>
          </a:prstGeom>
          <a:noFill/>
          <a:ln w="9525">
            <a:noFill/>
            <a:miter lim="800000"/>
            <a:headEnd/>
            <a:tailEnd/>
          </a:ln>
        </p:spPr>
      </p:pic>
    </p:spTree>
    <p:extLst>
      <p:ext uri="{BB962C8B-B14F-4D97-AF65-F5344CB8AC3E}">
        <p14:creationId xmlns:p14="http://schemas.microsoft.com/office/powerpoint/2010/main" val="41366110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4102392" y="2600326"/>
            <a:ext cx="6400800" cy="1692771"/>
          </a:xfrm>
        </p:spPr>
        <p:txBody>
          <a:bodyPr>
            <a:normAutofit/>
          </a:bodyPr>
          <a:lstStyle/>
          <a:p>
            <a:r>
              <a:rPr lang="en-US" dirty="0" smtClean="0"/>
              <a:t>Think Tank Portal at </a:t>
            </a:r>
            <a:r>
              <a:rPr lang="en-US" dirty="0" err="1" smtClean="0"/>
              <a:t>EnerSearch</a:t>
            </a:r>
            <a:endParaRPr lang="el-GR" dirty="0"/>
          </a:p>
        </p:txBody>
      </p:sp>
      <p:sp>
        <p:nvSpPr>
          <p:cNvPr id="6" name="5 - Θέση κειμένου"/>
          <p:cNvSpPr>
            <a:spLocks noGrp="1"/>
          </p:cNvSpPr>
          <p:nvPr>
            <p:ph type="body" idx="1"/>
          </p:nvPr>
        </p:nvSpPr>
        <p:spPr>
          <a:xfrm>
            <a:off x="5807968" y="4005064"/>
            <a:ext cx="4695224" cy="1077664"/>
          </a:xfrm>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32</a:t>
            </a:fld>
            <a:endParaRPr lang="el-GR"/>
          </a:p>
        </p:txBody>
      </p:sp>
    </p:spTree>
    <p:extLst>
      <p:ext uri="{BB962C8B-B14F-4D97-AF65-F5344CB8AC3E}">
        <p14:creationId xmlns:p14="http://schemas.microsoft.com/office/powerpoint/2010/main" val="19328352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Το πλαίσιο (1/2)</a:t>
            </a:r>
            <a:endParaRPr lang="el-GR" dirty="0"/>
          </a:p>
        </p:txBody>
      </p:sp>
      <p:sp>
        <p:nvSpPr>
          <p:cNvPr id="5" name="Θέση περιεχομένου 4"/>
          <p:cNvSpPr>
            <a:spLocks noGrp="1"/>
          </p:cNvSpPr>
          <p:nvPr>
            <p:ph idx="1"/>
          </p:nvPr>
        </p:nvSpPr>
        <p:spPr/>
        <p:txBody>
          <a:bodyPr>
            <a:normAutofit fontScale="70000" lnSpcReduction="20000"/>
          </a:bodyPr>
          <a:lstStyle/>
          <a:p>
            <a:r>
              <a:rPr lang="el-GR" dirty="0"/>
              <a:t>Η </a:t>
            </a:r>
            <a:r>
              <a:rPr lang="el-GR" dirty="0" err="1"/>
              <a:t>EnerSearch</a:t>
            </a:r>
            <a:r>
              <a:rPr lang="el-GR" dirty="0"/>
              <a:t> είναι μια κοινοπραξία βιομηχανικής έρευνας που εστιάζει στην τεχνολογία πληροφοριών στην ενέργεια</a:t>
            </a:r>
          </a:p>
          <a:p>
            <a:r>
              <a:rPr lang="el-GR" dirty="0"/>
              <a:t>Στόχος </a:t>
            </a:r>
            <a:r>
              <a:rPr lang="el-GR" dirty="0" smtClean="0"/>
              <a:t>της </a:t>
            </a:r>
            <a:r>
              <a:rPr lang="el-GR" dirty="0"/>
              <a:t>είναι να δημιουργήσει και να διαδώσει γνώσεις σχετικά με τον τρόπο με τον οποίο η χρήση προηγμένων τεχνολογιών πληροφορικής θα επηρεάσει τον τομέα της </a:t>
            </a:r>
            <a:r>
              <a:rPr lang="el-GR" dirty="0" err="1" smtClean="0"/>
              <a:t>ενεργειας</a:t>
            </a:r>
            <a:endParaRPr lang="el-GR" dirty="0"/>
          </a:p>
          <a:p>
            <a:pPr lvl="1"/>
            <a:r>
              <a:rPr lang="el-GR" dirty="0"/>
              <a:t>ιδίως </a:t>
            </a:r>
            <a:r>
              <a:rPr lang="el-GR" dirty="0" smtClean="0"/>
              <a:t>τώρα που έχει αρχίσει η απελευθέρωση  </a:t>
            </a:r>
            <a:r>
              <a:rPr lang="el-GR" dirty="0"/>
              <a:t>του τομέα σε ολόκληρη την Ευρώπη</a:t>
            </a:r>
          </a:p>
          <a:p>
            <a:r>
              <a:rPr lang="el-GR" dirty="0"/>
              <a:t>Η </a:t>
            </a:r>
            <a:r>
              <a:rPr lang="el-GR" dirty="0" err="1"/>
              <a:t>EnerSearch</a:t>
            </a:r>
            <a:r>
              <a:rPr lang="el-GR" dirty="0"/>
              <a:t> έχει μια δομή που είναι πολύ διαφορετική από μια παραδοσιακή εταιρεία έρευνας</a:t>
            </a:r>
          </a:p>
          <a:p>
            <a:r>
              <a:rPr lang="el-GR" dirty="0"/>
              <a:t>Τα ερευνητικά έργα εκτελούνται από μια ποικίλη και μεταβαλλόμενη ομάδα ερευνητών σε διάφορες χώρες</a:t>
            </a:r>
          </a:p>
          <a:p>
            <a:pPr lvl="1"/>
            <a:r>
              <a:rPr lang="el-GR" dirty="0"/>
              <a:t>Σουηδία, Ηνωμένες Πολιτείες, Κάτω Χώρες, Γερμανία, Γαλλία</a:t>
            </a:r>
          </a:p>
          <a:p>
            <a:r>
              <a:rPr lang="el-GR" dirty="0"/>
              <a:t>Πολλοί από αυτούς, αν και χρηματοδοτούνται για την εργασία τους, δεν είναι υπάλληλοι της </a:t>
            </a:r>
            <a:r>
              <a:rPr lang="el-GR" dirty="0" err="1"/>
              <a:t>EnerSearch</a:t>
            </a:r>
            <a:endParaRPr lang="el-GR" dirty="0"/>
          </a:p>
          <a:p>
            <a:r>
              <a:rPr lang="el-GR" dirty="0"/>
              <a:t>Έτσι, το </a:t>
            </a:r>
            <a:r>
              <a:rPr lang="el-GR" dirty="0" err="1"/>
              <a:t>EnerSearch</a:t>
            </a:r>
            <a:r>
              <a:rPr lang="el-GR" dirty="0"/>
              <a:t> οργανώνεται ως εικονικός οργανισμός</a:t>
            </a:r>
          </a:p>
        </p:txBody>
      </p:sp>
    </p:spTree>
    <p:extLst>
      <p:ext uri="{BB962C8B-B14F-4D97-AF65-F5344CB8AC3E}">
        <p14:creationId xmlns:p14="http://schemas.microsoft.com/office/powerpoint/2010/main" val="28779757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Το πλαίσιο </a:t>
            </a:r>
            <a:r>
              <a:rPr lang="el-GR" dirty="0" smtClean="0"/>
              <a:t>(2/2</a:t>
            </a:r>
            <a:r>
              <a:rPr lang="el-GR" dirty="0"/>
              <a:t>)</a:t>
            </a:r>
          </a:p>
        </p:txBody>
      </p:sp>
      <p:sp>
        <p:nvSpPr>
          <p:cNvPr id="3" name="Θέση περιεχομένου 2"/>
          <p:cNvSpPr>
            <a:spLocks noGrp="1"/>
          </p:cNvSpPr>
          <p:nvPr>
            <p:ph idx="1"/>
          </p:nvPr>
        </p:nvSpPr>
        <p:spPr/>
        <p:txBody>
          <a:bodyPr>
            <a:normAutofit fontScale="70000" lnSpcReduction="20000"/>
          </a:bodyPr>
          <a:lstStyle/>
          <a:p>
            <a:r>
              <a:rPr lang="el-GR" dirty="0"/>
              <a:t>Οι πληροφορίες που προέρχονται από τη διεξαχθείσα έρευνα προορίζονται για ενδιαφερόμενους κλάδους κοινής ωφέλειας και </a:t>
            </a:r>
            <a:r>
              <a:rPr lang="el-GR" dirty="0" smtClean="0"/>
              <a:t>εταιρίες </a:t>
            </a:r>
            <a:r>
              <a:rPr lang="el-GR" dirty="0"/>
              <a:t>πληροφορικής</a:t>
            </a:r>
          </a:p>
          <a:p>
            <a:r>
              <a:rPr lang="el-GR" dirty="0"/>
              <a:t>Εδώ η </a:t>
            </a:r>
            <a:r>
              <a:rPr lang="el-GR" dirty="0" err="1"/>
              <a:t>EnerSearch</a:t>
            </a:r>
            <a:r>
              <a:rPr lang="el-GR" dirty="0"/>
              <a:t> έχει τη δομή μιας εταιρείας περιορισμένης ευθύνης, η οποία ανήκει σε μια σειρά εταιρειών στον κλάδο της βιομηχανίας που έχουν ιδιαίτερο ενδιαφέρον για την έρευνα που διεξάγεται</a:t>
            </a:r>
          </a:p>
          <a:p>
            <a:r>
              <a:rPr lang="el-GR" dirty="0"/>
              <a:t>Οι </a:t>
            </a:r>
            <a:r>
              <a:rPr lang="el-GR" dirty="0" smtClean="0"/>
              <a:t>εταιρείες των </a:t>
            </a:r>
            <a:r>
              <a:rPr lang="el-GR" dirty="0"/>
              <a:t>μετοχών περιλαμβάνουν μεγάλες εταιρείες κοινής ωφέλειας σε διαφορετικές ευρωπαϊκές χώρες</a:t>
            </a:r>
          </a:p>
          <a:p>
            <a:pPr lvl="1"/>
            <a:r>
              <a:rPr lang="el-GR" dirty="0"/>
              <a:t>συμπεριλαμβανομένων της Σουηδίας (</a:t>
            </a:r>
            <a:r>
              <a:rPr lang="el-GR" dirty="0" err="1"/>
              <a:t>Sydkraft</a:t>
            </a:r>
            <a:r>
              <a:rPr lang="el-GR" dirty="0"/>
              <a:t>), της Πορτογαλίας (EDP), των Κάτω Χωρών (ENECO), της Ισπανίας (</a:t>
            </a:r>
            <a:r>
              <a:rPr lang="el-GR" dirty="0" err="1"/>
              <a:t>Iberdrola</a:t>
            </a:r>
            <a:r>
              <a:rPr lang="el-GR" dirty="0"/>
              <a:t>) και της Γερμανίας (</a:t>
            </a:r>
            <a:r>
              <a:rPr lang="el-GR" dirty="0" err="1"/>
              <a:t>Eon</a:t>
            </a:r>
            <a:r>
              <a:rPr lang="el-GR" dirty="0"/>
              <a:t>), καθώς και ορισμένων παγκόσμιων </a:t>
            </a:r>
            <a:r>
              <a:rPr lang="el-GR" dirty="0" err="1" smtClean="0"/>
              <a:t>εταιρίν</a:t>
            </a:r>
            <a:r>
              <a:rPr lang="el-GR" dirty="0" smtClean="0"/>
              <a:t> </a:t>
            </a:r>
            <a:r>
              <a:rPr lang="el-GR" dirty="0"/>
              <a:t>πληροφορικής στον τομέα αυτό (IBM, ABB)</a:t>
            </a:r>
          </a:p>
          <a:p>
            <a:r>
              <a:rPr lang="el-GR" dirty="0"/>
              <a:t>Λόγω αυτής της ευρείας γεωγραφικής εξάπλωσης, το </a:t>
            </a:r>
            <a:r>
              <a:rPr lang="el-GR" dirty="0" err="1"/>
              <a:t>EnerSearch</a:t>
            </a:r>
            <a:r>
              <a:rPr lang="el-GR" dirty="0"/>
              <a:t> έχει επίσης το χαρακτήρα ενός εικονικού οργανισμού από άποψη διανομής γνώσεων</a:t>
            </a:r>
          </a:p>
        </p:txBody>
      </p:sp>
    </p:spTree>
    <p:extLst>
      <p:ext uri="{BB962C8B-B14F-4D97-AF65-F5344CB8AC3E}">
        <p14:creationId xmlns:p14="http://schemas.microsoft.com/office/powerpoint/2010/main" val="18822118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πρόβλημα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Η διάδοση της γνώσης αποτελεί βασική λειτουργία του </a:t>
            </a:r>
            <a:r>
              <a:rPr lang="el-GR" dirty="0" err="1"/>
              <a:t>EnerSearch</a:t>
            </a:r>
            <a:endParaRPr lang="el-GR" dirty="0"/>
          </a:p>
          <a:p>
            <a:r>
              <a:rPr lang="el-GR" dirty="0"/>
              <a:t>Ο </a:t>
            </a:r>
            <a:r>
              <a:rPr lang="el-GR" dirty="0" err="1"/>
              <a:t>ιστότοπος</a:t>
            </a:r>
            <a:r>
              <a:rPr lang="el-GR" dirty="0"/>
              <a:t> </a:t>
            </a:r>
            <a:r>
              <a:rPr lang="el-GR" dirty="0" err="1"/>
              <a:t>EnerSearch</a:t>
            </a:r>
            <a:r>
              <a:rPr lang="el-GR" dirty="0"/>
              <a:t> είναι ένας σημαντικός μηχανισμός διάδοσης γνώσεων</a:t>
            </a:r>
          </a:p>
          <a:p>
            <a:pPr lvl="1"/>
            <a:r>
              <a:rPr lang="el-GR" dirty="0"/>
              <a:t>Στην πραγματικότητα, μία από τις εταιρείες μετοχών εισήλθε στην </a:t>
            </a:r>
            <a:r>
              <a:rPr lang="el-GR" dirty="0" err="1"/>
              <a:t>EnerSearch</a:t>
            </a:r>
            <a:r>
              <a:rPr lang="el-GR" dirty="0"/>
              <a:t> απευθείας ως αποτέλεσμα της </a:t>
            </a:r>
            <a:r>
              <a:rPr lang="el-GR" dirty="0" smtClean="0"/>
              <a:t>πληροφορίας που πήρε από την ιστοσελίδας </a:t>
            </a:r>
            <a:r>
              <a:rPr lang="el-GR" dirty="0"/>
              <a:t>της </a:t>
            </a:r>
            <a:r>
              <a:rPr lang="el-GR" dirty="0" err="1"/>
              <a:t>EnerSearch</a:t>
            </a:r>
            <a:endParaRPr lang="el-GR" dirty="0"/>
          </a:p>
          <a:p>
            <a:r>
              <a:rPr lang="el-GR" dirty="0"/>
              <a:t>  Παρ 'όλα αυτά, η δομή πληροφοριών του </a:t>
            </a:r>
            <a:r>
              <a:rPr lang="el-GR" dirty="0" err="1"/>
              <a:t>ιστότοπου</a:t>
            </a:r>
            <a:r>
              <a:rPr lang="el-GR" dirty="0"/>
              <a:t> </a:t>
            </a:r>
            <a:r>
              <a:rPr lang="el-GR" dirty="0" smtClean="0"/>
              <a:t>δεν περιέχει πολύ γνώση η οποία θα ήταν επιθυμητή</a:t>
            </a:r>
            <a:endParaRPr lang="el-GR" dirty="0"/>
          </a:p>
          <a:p>
            <a:r>
              <a:rPr lang="el-GR" dirty="0" smtClean="0"/>
              <a:t>Περιλαμβάνει κυρίως πληροφορίες </a:t>
            </a:r>
            <a:r>
              <a:rPr lang="el-GR" dirty="0"/>
              <a:t>«για εμάς»:</a:t>
            </a:r>
          </a:p>
          <a:p>
            <a:pPr lvl="1"/>
            <a:r>
              <a:rPr lang="el-GR" dirty="0"/>
              <a:t>Ποια έργα έχουν γίνει, ποιοι ερευνητές συμμετέχουν, έγγραφα, εκθέσεις και παρουσιάσεις</a:t>
            </a:r>
          </a:p>
          <a:p>
            <a:r>
              <a:rPr lang="el-GR" dirty="0"/>
              <a:t>Κατά συνέπεια, δεν ικανοποιεί τις ανάγκες των ατόμων που αναζητούν πληροφορίες</a:t>
            </a:r>
          </a:p>
          <a:p>
            <a:r>
              <a:rPr lang="el-GR" dirty="0"/>
              <a:t>Γενικά, δεν ενδιαφέρονται να μάθουν ποια είναι τα έργα ή ποιοι είναι οι συγγραφείς, αλλά μάλλον να βρουν απαντήσεις σε ερωτήσεις που είναι σημαντικές σε αυτόν τον τομέα της βιομηχανίας, όπως:</a:t>
            </a:r>
          </a:p>
          <a:p>
            <a:pPr lvl="1"/>
            <a:r>
              <a:rPr lang="el-GR" dirty="0"/>
              <a:t>Η διαχείριση φορτίου οδηγεί σε εξοικονόμηση κόστους;</a:t>
            </a:r>
          </a:p>
          <a:p>
            <a:pPr lvl="1"/>
            <a:r>
              <a:rPr lang="el-GR" dirty="0"/>
              <a:t>Εάν ναι, πόσο μεγάλα είναι και ποιες είναι οι απαιτούμενες προκαταβολικές επενδύσεις;</a:t>
            </a:r>
          </a:p>
          <a:p>
            <a:pPr lvl="1"/>
            <a:r>
              <a:rPr lang="el-GR" dirty="0"/>
              <a:t>Μπορεί η επικοινωνία </a:t>
            </a:r>
            <a:r>
              <a:rPr lang="el-GR" dirty="0" err="1"/>
              <a:t>Powerline</a:t>
            </a:r>
            <a:r>
              <a:rPr lang="el-GR" dirty="0"/>
              <a:t> να είναι τεχνικά ανταγωνιστική σε </a:t>
            </a:r>
            <a:r>
              <a:rPr lang="el-GR" dirty="0" smtClean="0"/>
              <a:t>υπάρχουσες Τεχνολογίες</a:t>
            </a:r>
            <a:r>
              <a:rPr lang="el-GR" dirty="0" smtClean="0"/>
              <a:t>;</a:t>
            </a:r>
            <a:endParaRPr lang="el-GR" dirty="0"/>
          </a:p>
        </p:txBody>
      </p:sp>
    </p:spTree>
    <p:extLst>
      <p:ext uri="{BB962C8B-B14F-4D97-AF65-F5344CB8AC3E}">
        <p14:creationId xmlns:p14="http://schemas.microsoft.com/office/powerpoint/2010/main" val="39575587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συμβολή της τεχνολογίας SW (</a:t>
            </a:r>
            <a:r>
              <a:rPr lang="el-GR" dirty="0" smtClean="0"/>
              <a:t>1/4)</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Ο </a:t>
            </a:r>
            <a:r>
              <a:rPr lang="el-GR" dirty="0" err="1"/>
              <a:t>ιστότοπος</a:t>
            </a:r>
            <a:r>
              <a:rPr lang="el-GR" dirty="0"/>
              <a:t> </a:t>
            </a:r>
            <a:r>
              <a:rPr lang="el-GR" dirty="0" err="1"/>
              <a:t>EnerSearchWeb</a:t>
            </a:r>
            <a:r>
              <a:rPr lang="el-GR" dirty="0"/>
              <a:t> χρησιμοποιείται στην πραγματικότητα από διαφορετικές ομάδες </a:t>
            </a:r>
            <a:r>
              <a:rPr lang="el-GR" dirty="0" smtClean="0"/>
              <a:t>χρηστών:</a:t>
            </a:r>
            <a:endParaRPr lang="el-GR" dirty="0"/>
          </a:p>
          <a:p>
            <a:pPr lvl="1"/>
            <a:r>
              <a:rPr lang="el-GR" dirty="0"/>
              <a:t>ερευνητές στον τομέα, το προσωπικό και τη διαχείριση των βιομηχανιών κοινής ωφέλειας, και ούτω καθεξής</a:t>
            </a:r>
          </a:p>
          <a:p>
            <a:r>
              <a:rPr lang="el-GR" dirty="0"/>
              <a:t>Είναι πολύ πιθανό να διαμορφωθεί μια σαφής εικόνα για το είδος των θεμάτων και των ερωτήσεων που θα σχετίζονται με αυτές τις ομάδες-στόχους</a:t>
            </a:r>
          </a:p>
          <a:p>
            <a:r>
              <a:rPr lang="el-GR" dirty="0"/>
              <a:t>Τέλος, ο τομέας γνώσης στον οποίο λειτουργεί το </a:t>
            </a:r>
            <a:r>
              <a:rPr lang="el-GR" dirty="0" err="1"/>
              <a:t>EnerSearch</a:t>
            </a:r>
            <a:r>
              <a:rPr lang="el-GR" dirty="0"/>
              <a:t> είναι σχετικά καλά καθορισμένος</a:t>
            </a:r>
          </a:p>
          <a:p>
            <a:r>
              <a:rPr lang="el-GR" dirty="0"/>
              <a:t>Ως αποτέλεσμα αυτών των παραγόντων, είναι δυνατόν να οριστεί μια οντολογία </a:t>
            </a:r>
            <a:r>
              <a:rPr lang="el-GR" dirty="0" smtClean="0"/>
              <a:t>για αυτόν τον τομέα η οποία θα </a:t>
            </a:r>
            <a:r>
              <a:rPr lang="el-GR" dirty="0"/>
              <a:t>είναι αρκετά σταθερή και </a:t>
            </a:r>
            <a:r>
              <a:rPr lang="el-GR" dirty="0" smtClean="0"/>
              <a:t>καλής </a:t>
            </a:r>
            <a:r>
              <a:rPr lang="el-GR" dirty="0"/>
              <a:t>ποιότητας</a:t>
            </a:r>
          </a:p>
          <a:p>
            <a:r>
              <a:rPr lang="el-GR" dirty="0"/>
              <a:t>Στην πραγματικότητα, το έργο On-</a:t>
            </a:r>
            <a:r>
              <a:rPr lang="el-GR" dirty="0" err="1"/>
              <a:t>To</a:t>
            </a:r>
            <a:r>
              <a:rPr lang="el-GR" dirty="0"/>
              <a:t>-</a:t>
            </a:r>
            <a:r>
              <a:rPr lang="el-GR" dirty="0" err="1"/>
              <a:t>Knowledge</a:t>
            </a:r>
            <a:r>
              <a:rPr lang="el-GR" dirty="0"/>
              <a:t> πραγματοποίησε επιτυχημένα πειράματα χρησιμοποιώντας ένα </a:t>
            </a:r>
            <a:r>
              <a:rPr lang="en-US" dirty="0"/>
              <a:t>lightweight “</a:t>
            </a:r>
            <a:r>
              <a:rPr lang="en-US" dirty="0" err="1"/>
              <a:t>EnerSearch</a:t>
            </a:r>
            <a:r>
              <a:rPr lang="en-US" dirty="0"/>
              <a:t> lunchtime ontology” </a:t>
            </a:r>
          </a:p>
          <a:p>
            <a:pPr lvl="1"/>
            <a:r>
              <a:rPr lang="el-GR" dirty="0"/>
              <a:t>οι προγραμματιστές που </a:t>
            </a:r>
            <a:r>
              <a:rPr lang="el-GR" dirty="0" smtClean="0"/>
              <a:t>χρειάστηκαν μόνο λίγες </a:t>
            </a:r>
            <a:r>
              <a:rPr lang="el-GR" dirty="0"/>
              <a:t>ώρες για να </a:t>
            </a:r>
            <a:r>
              <a:rPr lang="el-GR" dirty="0" smtClean="0"/>
              <a:t>αναπτύξουν την οντολογία</a:t>
            </a:r>
            <a:endParaRPr lang="el-GR" dirty="0"/>
          </a:p>
        </p:txBody>
      </p:sp>
    </p:spTree>
    <p:extLst>
      <p:ext uri="{BB962C8B-B14F-4D97-AF65-F5344CB8AC3E}">
        <p14:creationId xmlns:p14="http://schemas.microsoft.com/office/powerpoint/2010/main" val="369281543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38200" y="365125"/>
            <a:ext cx="10515600" cy="1047651"/>
          </a:xfrm>
        </p:spPr>
        <p:txBody>
          <a:bodyPr>
            <a:normAutofit/>
          </a:bodyPr>
          <a:lstStyle/>
          <a:p>
            <a:r>
              <a:rPr lang="el-GR" dirty="0"/>
              <a:t>Η συμβολή της τεχνολογίας SW (2/4)</a:t>
            </a:r>
          </a:p>
        </p:txBody>
      </p:sp>
      <p:sp>
        <p:nvSpPr>
          <p:cNvPr id="3" name="2 - Θέση περιεχομένου"/>
          <p:cNvSpPr>
            <a:spLocks noGrp="1"/>
          </p:cNvSpPr>
          <p:nvPr>
            <p:ph idx="1"/>
          </p:nvPr>
        </p:nvSpPr>
        <p:spPr>
          <a:xfrm>
            <a:off x="1352437" y="1217799"/>
            <a:ext cx="7208089" cy="2485256"/>
          </a:xfrm>
        </p:spPr>
        <p:txBody>
          <a:bodyPr>
            <a:normAutofit fontScale="55000" lnSpcReduction="20000"/>
          </a:bodyPr>
          <a:lstStyle/>
          <a:p>
            <a:r>
              <a:rPr lang="el-GR" dirty="0"/>
              <a:t>Αυτή η </a:t>
            </a:r>
            <a:r>
              <a:rPr lang="en-US" dirty="0"/>
              <a:t>lightweight </a:t>
            </a:r>
            <a:r>
              <a:rPr lang="en-US" dirty="0" smtClean="0"/>
              <a:t>ontology</a:t>
            </a:r>
            <a:r>
              <a:rPr lang="el-GR" dirty="0" smtClean="0"/>
              <a:t> αποτελούσε </a:t>
            </a:r>
            <a:r>
              <a:rPr lang="el-GR" dirty="0"/>
              <a:t>μόνο μια ταξινομική ιεραρχία</a:t>
            </a:r>
          </a:p>
          <a:p>
            <a:r>
              <a:rPr lang="el-GR" dirty="0"/>
              <a:t>και επομένως χρειαζόταν μόνο </a:t>
            </a:r>
            <a:r>
              <a:rPr lang="el-GR" dirty="0" smtClean="0"/>
              <a:t>η εκφραστικότητα του RDF </a:t>
            </a:r>
            <a:r>
              <a:rPr lang="en-US" dirty="0" smtClean="0"/>
              <a:t>schema</a:t>
            </a:r>
            <a:endParaRPr lang="el-GR" dirty="0"/>
          </a:p>
          <a:p>
            <a:r>
              <a:rPr lang="el-GR" dirty="0"/>
              <a:t>Το παρακάτω είναι ένα στιγμιότυπο ενός </a:t>
            </a:r>
            <a:r>
              <a:rPr lang="el-GR" dirty="0" smtClean="0"/>
              <a:t>μέρους αυτής </a:t>
            </a:r>
            <a:r>
              <a:rPr lang="el-GR" dirty="0"/>
              <a:t>της οντολογίας στην άτυπη σημειογραφία:</a:t>
            </a:r>
          </a:p>
          <a:p>
            <a:r>
              <a:rPr lang="el-GR" dirty="0"/>
              <a:t>Αυτή η οντολογία χρησιμοποιήθηκε με πολλούς διαφορετικούς τρόπους για την </a:t>
            </a:r>
            <a:r>
              <a:rPr lang="el-GR" dirty="0" smtClean="0"/>
              <a:t>κατασκευή </a:t>
            </a:r>
            <a:r>
              <a:rPr lang="el-GR" dirty="0"/>
              <a:t>εργαλείων πλοήγησης στον </a:t>
            </a:r>
            <a:r>
              <a:rPr lang="el-GR" dirty="0" err="1"/>
              <a:t>ιστότοπο</a:t>
            </a:r>
            <a:r>
              <a:rPr lang="el-GR" dirty="0"/>
              <a:t> </a:t>
            </a:r>
            <a:r>
              <a:rPr lang="el-GR" dirty="0" err="1"/>
              <a:t>EnerSearch</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37</a:t>
            </a:fld>
            <a:endParaRPr lang="el-GR"/>
          </a:p>
        </p:txBody>
      </p:sp>
      <p:sp>
        <p:nvSpPr>
          <p:cNvPr id="5" name="2 - Θέση περιεχομένου"/>
          <p:cNvSpPr txBox="1">
            <a:spLocks/>
          </p:cNvSpPr>
          <p:nvPr/>
        </p:nvSpPr>
        <p:spPr>
          <a:xfrm>
            <a:off x="6672064" y="5301208"/>
            <a:ext cx="2736304" cy="1584176"/>
          </a:xfrm>
          <a:prstGeom prst="rect">
            <a:avLst/>
          </a:prstGeom>
        </p:spPr>
        <p:txBody>
          <a:bodyPr>
            <a:normAutofit fontScale="55000" lnSpcReduction="20000"/>
          </a:bodyPr>
          <a:lstStyle/>
          <a:p>
            <a:pPr marL="365760" indent="-283464">
              <a:spcBef>
                <a:spcPts val="600"/>
              </a:spcBef>
              <a:buClr>
                <a:schemeClr val="accent1"/>
              </a:buClr>
              <a:buSzPct val="80000"/>
              <a:buFont typeface="Wingdings 2"/>
              <a:buChar char=""/>
              <a:defRPr/>
            </a:pPr>
            <a:r>
              <a:rPr lang="el-GR" sz="3200" dirty="0"/>
              <a:t>Το σχήμα δείχνει έναν σημασιολογικό χάρτη της ιστοσελίδας </a:t>
            </a:r>
            <a:r>
              <a:rPr lang="el-GR" sz="3200" dirty="0" err="1"/>
              <a:t>EnerSearch</a:t>
            </a:r>
            <a:r>
              <a:rPr lang="el-GR" sz="3200" dirty="0"/>
              <a:t> για τα </a:t>
            </a:r>
            <a:r>
              <a:rPr lang="el-GR" sz="3200" dirty="0" smtClean="0"/>
              <a:t>θέματα </a:t>
            </a:r>
            <a:r>
              <a:rPr lang="el-GR" sz="3200" dirty="0"/>
              <a:t>της έννοιας «πράκτορας»</a:t>
            </a:r>
          </a:p>
        </p:txBody>
      </p:sp>
      <p:sp>
        <p:nvSpPr>
          <p:cNvPr id="6" name="5 - Ορθογώνιο"/>
          <p:cNvSpPr/>
          <p:nvPr/>
        </p:nvSpPr>
        <p:spPr>
          <a:xfrm>
            <a:off x="8472264" y="1412776"/>
            <a:ext cx="2088232" cy="374441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l-GR" sz="1600" dirty="0"/>
              <a:t>...</a:t>
            </a:r>
          </a:p>
          <a:p>
            <a:r>
              <a:rPr lang="en-US" sz="1600" dirty="0"/>
              <a:t>IT</a:t>
            </a:r>
          </a:p>
          <a:p>
            <a:r>
              <a:rPr lang="en-US" sz="1600" dirty="0"/>
              <a:t>Hardware</a:t>
            </a:r>
          </a:p>
          <a:p>
            <a:r>
              <a:rPr lang="en-US" sz="1600" dirty="0"/>
              <a:t>Software</a:t>
            </a:r>
          </a:p>
          <a:p>
            <a:r>
              <a:rPr lang="en-US" sz="1600" dirty="0"/>
              <a:t>Applications</a:t>
            </a:r>
          </a:p>
          <a:p>
            <a:r>
              <a:rPr lang="en-US" sz="1600" dirty="0"/>
              <a:t>Communication</a:t>
            </a:r>
          </a:p>
          <a:p>
            <a:r>
              <a:rPr lang="en-US" sz="1600" dirty="0" err="1"/>
              <a:t>Powerline</a:t>
            </a:r>
            <a:endParaRPr lang="en-US" sz="1600" dirty="0"/>
          </a:p>
          <a:p>
            <a:r>
              <a:rPr lang="en-US" sz="1600" dirty="0"/>
              <a:t>Agent</a:t>
            </a:r>
          </a:p>
          <a:p>
            <a:r>
              <a:rPr lang="en-US" sz="1600" dirty="0"/>
              <a:t>Electronic Commerce</a:t>
            </a:r>
          </a:p>
          <a:p>
            <a:r>
              <a:rPr lang="en-US" sz="1600" dirty="0"/>
              <a:t>Agents</a:t>
            </a:r>
          </a:p>
          <a:p>
            <a:r>
              <a:rPr lang="en-US" sz="1600" dirty="0"/>
              <a:t>Multi-agent systems</a:t>
            </a:r>
          </a:p>
          <a:p>
            <a:r>
              <a:rPr lang="en-US" sz="1600" dirty="0"/>
              <a:t>Intelligent agents</a:t>
            </a:r>
          </a:p>
          <a:p>
            <a:r>
              <a:rPr lang="en-US" sz="1600" dirty="0"/>
              <a:t>Market/auction</a:t>
            </a:r>
          </a:p>
          <a:p>
            <a:r>
              <a:rPr lang="en-US" sz="1600" dirty="0"/>
              <a:t>Resource allocation</a:t>
            </a:r>
          </a:p>
          <a:p>
            <a:r>
              <a:rPr lang="en-US" sz="1600" dirty="0"/>
              <a:t>Algorithms</a:t>
            </a:r>
            <a:endParaRPr lang="el-GR" sz="1700" dirty="0">
              <a:solidFill>
                <a:schemeClr val="tx1"/>
              </a:solidFill>
            </a:endParaRPr>
          </a:p>
        </p:txBody>
      </p:sp>
      <p:pic>
        <p:nvPicPr>
          <p:cNvPr id="1026" name="Picture 2"/>
          <p:cNvPicPr>
            <a:picLocks noChangeAspect="1" noChangeArrowheads="1"/>
          </p:cNvPicPr>
          <p:nvPr/>
        </p:nvPicPr>
        <p:blipFill>
          <a:blip r:embed="rId2" cstate="print"/>
          <a:srcRect/>
          <a:stretch>
            <a:fillRect/>
          </a:stretch>
        </p:blipFill>
        <p:spPr bwMode="auto">
          <a:xfrm>
            <a:off x="2639616" y="3467676"/>
            <a:ext cx="3888432" cy="3345700"/>
          </a:xfrm>
          <a:prstGeom prst="rect">
            <a:avLst/>
          </a:prstGeom>
          <a:noFill/>
          <a:ln w="9525">
            <a:noFill/>
            <a:miter lim="800000"/>
            <a:headEnd/>
            <a:tailEnd/>
          </a:ln>
        </p:spPr>
      </p:pic>
    </p:spTree>
    <p:extLst>
      <p:ext uri="{BB962C8B-B14F-4D97-AF65-F5344CB8AC3E}">
        <p14:creationId xmlns:p14="http://schemas.microsoft.com/office/powerpoint/2010/main" val="39935384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Η συμβολή της τεχνολογίας SW (3/4)</a:t>
            </a:r>
          </a:p>
        </p:txBody>
      </p:sp>
      <p:sp>
        <p:nvSpPr>
          <p:cNvPr id="3" name="2 - Θέση περιεχομένου"/>
          <p:cNvSpPr>
            <a:spLocks noGrp="1"/>
          </p:cNvSpPr>
          <p:nvPr>
            <p:ph idx="1"/>
          </p:nvPr>
        </p:nvSpPr>
        <p:spPr>
          <a:xfrm>
            <a:off x="2639616" y="1807840"/>
            <a:ext cx="3240360" cy="1621160"/>
          </a:xfrm>
        </p:spPr>
        <p:txBody>
          <a:bodyPr>
            <a:normAutofit fontScale="47500" lnSpcReduction="20000"/>
          </a:bodyPr>
          <a:lstStyle/>
          <a:p>
            <a:r>
              <a:rPr lang="el-GR" dirty="0"/>
              <a:t>Η σημασιολογική απόσταση μεταξύ διαφορετικών συγγραφέων από την άποψη των επιστημονικών πεδίων έρευνας και δημοσίευσης</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38</a:t>
            </a:fld>
            <a:endParaRPr lang="el-GR"/>
          </a:p>
        </p:txBody>
      </p:sp>
      <p:sp>
        <p:nvSpPr>
          <p:cNvPr id="5" name="2 - Θέση περιεχομένου"/>
          <p:cNvSpPr txBox="1">
            <a:spLocks/>
          </p:cNvSpPr>
          <p:nvPr/>
        </p:nvSpPr>
        <p:spPr>
          <a:xfrm>
            <a:off x="6960096" y="5157192"/>
            <a:ext cx="3528392" cy="864096"/>
          </a:xfrm>
          <a:prstGeom prst="rect">
            <a:avLst/>
          </a:prstGeom>
        </p:spPr>
        <p:txBody>
          <a:bodyPr>
            <a:normAutofit fontScale="85000" lnSpcReduction="20000"/>
          </a:bodyPr>
          <a:lstStyle/>
          <a:p>
            <a:pPr marL="365760" indent="-283464">
              <a:spcBef>
                <a:spcPts val="600"/>
              </a:spcBef>
              <a:buClr>
                <a:schemeClr val="accent1"/>
              </a:buClr>
              <a:buSzPct val="80000"/>
              <a:buFont typeface="Wingdings 2"/>
              <a:buChar char=""/>
            </a:pPr>
            <a:r>
              <a:rPr lang="el-GR" sz="2400" dirty="0"/>
              <a:t>Περιήγηση σε οντολογικά οργανωμένες εργασίες στο </a:t>
            </a:r>
            <a:r>
              <a:rPr lang="el-GR" sz="2400" dirty="0" err="1"/>
              <a:t>Spectacle</a:t>
            </a:r>
            <a:endParaRPr lang="el-GR" sz="3200" dirty="0"/>
          </a:p>
        </p:txBody>
      </p:sp>
      <p:pic>
        <p:nvPicPr>
          <p:cNvPr id="1026" name="Picture 2"/>
          <p:cNvPicPr>
            <a:picLocks noChangeAspect="1" noChangeArrowheads="1"/>
          </p:cNvPicPr>
          <p:nvPr/>
        </p:nvPicPr>
        <p:blipFill>
          <a:blip r:embed="rId2" cstate="print"/>
          <a:srcRect/>
          <a:stretch>
            <a:fillRect/>
          </a:stretch>
        </p:blipFill>
        <p:spPr bwMode="auto">
          <a:xfrm>
            <a:off x="5945438" y="1484785"/>
            <a:ext cx="4615059" cy="2509627"/>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2646044" y="4005064"/>
            <a:ext cx="4242044" cy="2730136"/>
          </a:xfrm>
          <a:prstGeom prst="rect">
            <a:avLst/>
          </a:prstGeom>
          <a:noFill/>
          <a:ln w="9525">
            <a:noFill/>
            <a:miter lim="800000"/>
            <a:headEnd/>
            <a:tailEnd/>
          </a:ln>
        </p:spPr>
      </p:pic>
    </p:spTree>
    <p:extLst>
      <p:ext uri="{BB962C8B-B14F-4D97-AF65-F5344CB8AC3E}">
        <p14:creationId xmlns:p14="http://schemas.microsoft.com/office/powerpoint/2010/main" val="347435014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συμβολή της τεχνολογίας SW </a:t>
            </a:r>
            <a:r>
              <a:rPr lang="el-GR" dirty="0" smtClean="0"/>
              <a:t>(4/4</a:t>
            </a:r>
            <a:r>
              <a:rPr lang="el-GR" dirty="0"/>
              <a:t>)</a:t>
            </a:r>
          </a:p>
        </p:txBody>
      </p:sp>
      <p:sp>
        <p:nvSpPr>
          <p:cNvPr id="3" name="Θέση περιεχομένου 2"/>
          <p:cNvSpPr>
            <a:spLocks noGrp="1"/>
          </p:cNvSpPr>
          <p:nvPr>
            <p:ph idx="1"/>
          </p:nvPr>
        </p:nvSpPr>
        <p:spPr/>
        <p:txBody>
          <a:bodyPr>
            <a:normAutofit fontScale="62500" lnSpcReduction="20000"/>
          </a:bodyPr>
          <a:lstStyle/>
          <a:p>
            <a:r>
              <a:rPr lang="el-GR" dirty="0"/>
              <a:t>Ένας τρίτος τρόπος εμφάνισης των πληροφοριών δημιουργήθηκε από το εργαλείο </a:t>
            </a:r>
            <a:r>
              <a:rPr lang="el-GR" dirty="0" err="1"/>
              <a:t>QuizRDF</a:t>
            </a:r>
            <a:endParaRPr lang="el-GR" dirty="0"/>
          </a:p>
          <a:p>
            <a:pPr lvl="1"/>
            <a:r>
              <a:rPr lang="el-GR" dirty="0"/>
              <a:t>Αντί να επιλέξει είτε </a:t>
            </a:r>
            <a:r>
              <a:rPr lang="el-GR" dirty="0" smtClean="0"/>
              <a:t>μια </a:t>
            </a:r>
            <a:r>
              <a:rPr lang="el-GR" dirty="0"/>
              <a:t>εντελώς βασισμένη σε οντολογία </a:t>
            </a:r>
            <a:r>
              <a:rPr lang="el-GR" dirty="0" smtClean="0"/>
              <a:t>αναζήτηση </a:t>
            </a:r>
            <a:r>
              <a:rPr lang="el-GR" dirty="0"/>
              <a:t>είτε μια παραδοσιακή λέξη-κλειδί αναζήτηση χωρίς σημασιολογική </a:t>
            </a:r>
            <a:r>
              <a:rPr lang="el-GR" dirty="0" smtClean="0"/>
              <a:t>γνώση, </a:t>
            </a:r>
            <a:r>
              <a:rPr lang="el-GR" dirty="0"/>
              <a:t>το </a:t>
            </a:r>
            <a:r>
              <a:rPr lang="el-GR" dirty="0" err="1"/>
              <a:t>QuizRDF</a:t>
            </a:r>
            <a:r>
              <a:rPr lang="el-GR" dirty="0"/>
              <a:t> στοχεύει να συνδυάσει και τα δύο:</a:t>
            </a:r>
          </a:p>
          <a:p>
            <a:pPr lvl="1"/>
            <a:r>
              <a:rPr lang="el-GR" dirty="0"/>
              <a:t>ο χρήστης μπορεί να πληκτρολογήσει γενικές λέξεις-κλειδιά</a:t>
            </a:r>
          </a:p>
          <a:p>
            <a:pPr lvl="1"/>
            <a:r>
              <a:rPr lang="el-GR" dirty="0"/>
              <a:t>Αυτό θα οδηγήσει σε μια παραδοσιακή λίστα </a:t>
            </a:r>
            <a:r>
              <a:rPr lang="el-GR" dirty="0" smtClean="0"/>
              <a:t>εγγράφων </a:t>
            </a:r>
            <a:r>
              <a:rPr lang="el-GR" dirty="0"/>
              <a:t>που περιέχουν αυτές τις λέξεις-κλειδιά</a:t>
            </a:r>
          </a:p>
          <a:p>
            <a:pPr lvl="1"/>
            <a:r>
              <a:rPr lang="el-GR" dirty="0"/>
              <a:t>Ωστόσο, εμφανίζει επίσης αυτές τις έννοιες στην ιεραρχία που περιγράφουν αυτά τα έγγραφα, επιτρέποντας στον χρήστη να ξεκινήσει μια αναζήτηση </a:t>
            </a:r>
            <a:r>
              <a:rPr lang="el-GR" dirty="0" smtClean="0"/>
              <a:t>βάση της </a:t>
            </a:r>
            <a:r>
              <a:rPr lang="el-GR" dirty="0"/>
              <a:t>οντολογίας ξεκινώντας από τις </a:t>
            </a:r>
            <a:r>
              <a:rPr lang="el-GR" dirty="0" smtClean="0"/>
              <a:t>έγγραφα </a:t>
            </a:r>
            <a:r>
              <a:rPr lang="el-GR" dirty="0"/>
              <a:t>που προέκυψαν από μια αναζήτηση βάσει λέξεων-κλειδιών</a:t>
            </a:r>
          </a:p>
          <a:p>
            <a:r>
              <a:rPr lang="el-GR" dirty="0"/>
              <a:t>Σε αυτό το σενάριο εφαρμογής έχουμε δει πώς μια παραδοσιακή πηγή πληροφοριών μπορεί να αποκαλυφθεί με διάφορους καινοτόμους τρόπους</a:t>
            </a:r>
          </a:p>
          <a:p>
            <a:r>
              <a:rPr lang="el-GR" dirty="0"/>
              <a:t>Όλοι αυτοί οι μηχανισμοί αποκάλυψης (κείμενο και γραφικά, αναζήτηση ή περιήγηση) βασίζονται σε μία μόνο υποκείμενη </a:t>
            </a:r>
            <a:r>
              <a:rPr lang="en-US" dirty="0"/>
              <a:t>lightweight</a:t>
            </a:r>
            <a:r>
              <a:rPr lang="el-GR" dirty="0" smtClean="0"/>
              <a:t> </a:t>
            </a:r>
            <a:r>
              <a:rPr lang="el-GR" dirty="0"/>
              <a:t>οντολογία</a:t>
            </a:r>
          </a:p>
          <a:p>
            <a:pPr lvl="1"/>
            <a:r>
              <a:rPr lang="el-GR" dirty="0"/>
              <a:t>αλλά εξυπηρετεί ένα ευρύ φάσμα χρηστών με διαφορετικές ανάγκες και υπόβαθρα</a:t>
            </a:r>
          </a:p>
        </p:txBody>
      </p:sp>
    </p:spTree>
    <p:extLst>
      <p:ext uri="{BB962C8B-B14F-4D97-AF65-F5344CB8AC3E}">
        <p14:creationId xmlns:p14="http://schemas.microsoft.com/office/powerpoint/2010/main" val="3245672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n-US" dirty="0" smtClean="0"/>
              <a:t>The setting </a:t>
            </a:r>
            <a:r>
              <a:rPr lang="el-GR" dirty="0" smtClean="0"/>
              <a:t>(Πλαίσιο)</a:t>
            </a:r>
            <a:endParaRPr lang="el-GR" dirty="0"/>
          </a:p>
        </p:txBody>
      </p:sp>
      <p:sp>
        <p:nvSpPr>
          <p:cNvPr id="5" name="Θέση περιεχομένου 4"/>
          <p:cNvSpPr>
            <a:spLocks noGrp="1"/>
          </p:cNvSpPr>
          <p:nvPr>
            <p:ph idx="1"/>
          </p:nvPr>
        </p:nvSpPr>
        <p:spPr/>
        <p:txBody>
          <a:bodyPr>
            <a:normAutofit fontScale="70000" lnSpcReduction="20000"/>
          </a:bodyPr>
          <a:lstStyle/>
          <a:p>
            <a:r>
              <a:rPr lang="el-GR" dirty="0" smtClean="0"/>
              <a:t>Ο </a:t>
            </a:r>
            <a:r>
              <a:rPr lang="el-GR" dirty="0" err="1" smtClean="0"/>
              <a:t>Elsevier</a:t>
            </a:r>
            <a:r>
              <a:rPr lang="el-GR" dirty="0" smtClean="0"/>
              <a:t> είναι κορυφαίος επιστημονικός εκδότης</a:t>
            </a:r>
          </a:p>
          <a:p>
            <a:r>
              <a:rPr lang="el-GR" dirty="0" smtClean="0"/>
              <a:t>Τα προϊόντα του οργανώνονται κυρίως σύμφωνα με τις παραδοσιακές γραμμές:</a:t>
            </a:r>
          </a:p>
          <a:p>
            <a:pPr marL="0" indent="0">
              <a:buNone/>
            </a:pPr>
            <a:r>
              <a:rPr lang="en-US" dirty="0" smtClean="0"/>
              <a:t>                  --</a:t>
            </a:r>
            <a:r>
              <a:rPr lang="el-GR" dirty="0" smtClean="0"/>
              <a:t>συνδρομές σε περιοδικά</a:t>
            </a:r>
          </a:p>
          <a:p>
            <a:r>
              <a:rPr lang="el-GR" dirty="0" smtClean="0"/>
              <a:t>Η ηλεκτρονική διαθεσιμότητα αυτών των περιοδικών δεν έχει αλλάξει μέχρι τώρα την οργάνωση της σειράς προϊόντων</a:t>
            </a:r>
          </a:p>
          <a:p>
            <a:r>
              <a:rPr lang="el-GR" dirty="0" smtClean="0"/>
              <a:t>Παρόλο που μεμονωμένα έγγραφα είναι διαθέσιμα στο διαδίκτυο, αυτά είναι μόνο με τη μορφή με την οποία εμφανίστηκαν στο περιοδικό</a:t>
            </a:r>
          </a:p>
          <a:p>
            <a:r>
              <a:rPr lang="el-GR" dirty="0" smtClean="0"/>
              <a:t>Και οι συλλογές άρθρων οργανώνονται σύμφωνα με το περιοδικό στο οποίο εμφανίστηκαν</a:t>
            </a:r>
          </a:p>
          <a:p>
            <a:r>
              <a:rPr lang="el-GR" dirty="0" smtClean="0"/>
              <a:t>Οι πελάτες του </a:t>
            </a:r>
            <a:r>
              <a:rPr lang="el-GR" dirty="0" err="1" smtClean="0"/>
              <a:t>Elsevier</a:t>
            </a:r>
            <a:r>
              <a:rPr lang="el-GR" dirty="0" smtClean="0"/>
              <a:t> μπορούν να λαμβάνουν συνδρομές σε διαδικτυακό περιεχόμενο, αλλά και πάλι αυτές οι συνδρομές οργανώνονται σύμφωνα με τις παραδοσιακές σειρές προϊόντων:</a:t>
            </a:r>
          </a:p>
          <a:p>
            <a:r>
              <a:rPr lang="el-GR" dirty="0" smtClean="0"/>
              <a:t>περιοδικά ή δέσμες περιοδικών</a:t>
            </a:r>
            <a:endParaRPr lang="el-GR" dirty="0"/>
          </a:p>
        </p:txBody>
      </p:sp>
    </p:spTree>
    <p:extLst>
      <p:ext uri="{BB962C8B-B14F-4D97-AF65-F5344CB8AC3E}">
        <p14:creationId xmlns:p14="http://schemas.microsoft.com/office/powerpoint/2010/main" val="418317228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4102392" y="2600326"/>
            <a:ext cx="6400800" cy="1692771"/>
          </a:xfrm>
        </p:spPr>
        <p:txBody>
          <a:bodyPr>
            <a:normAutofit/>
          </a:bodyPr>
          <a:lstStyle/>
          <a:p>
            <a:r>
              <a:rPr lang="en-US" dirty="0" smtClean="0"/>
              <a:t>e-Learning</a:t>
            </a:r>
            <a:endParaRPr lang="el-GR" dirty="0"/>
          </a:p>
        </p:txBody>
      </p:sp>
      <p:sp>
        <p:nvSpPr>
          <p:cNvPr id="6" name="5 - Θέση κειμένου"/>
          <p:cNvSpPr>
            <a:spLocks noGrp="1"/>
          </p:cNvSpPr>
          <p:nvPr>
            <p:ph type="body" idx="1"/>
          </p:nvPr>
        </p:nvSpPr>
        <p:spPr>
          <a:xfrm>
            <a:off x="5807968" y="4005064"/>
            <a:ext cx="4695224" cy="1077664"/>
          </a:xfrm>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40</a:t>
            </a:fld>
            <a:endParaRPr lang="el-GR"/>
          </a:p>
        </p:txBody>
      </p:sp>
    </p:spTree>
    <p:extLst>
      <p:ext uri="{BB962C8B-B14F-4D97-AF65-F5344CB8AC3E}">
        <p14:creationId xmlns:p14="http://schemas.microsoft.com/office/powerpoint/2010/main" val="43359111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Το πλαίσιο (1/2)</a:t>
            </a:r>
            <a:endParaRPr lang="el-GR" dirty="0"/>
          </a:p>
        </p:txBody>
      </p:sp>
      <p:sp>
        <p:nvSpPr>
          <p:cNvPr id="5" name="Θέση περιεχομένου 4"/>
          <p:cNvSpPr>
            <a:spLocks noGrp="1"/>
          </p:cNvSpPr>
          <p:nvPr>
            <p:ph idx="1"/>
          </p:nvPr>
        </p:nvSpPr>
        <p:spPr/>
        <p:txBody>
          <a:bodyPr>
            <a:normAutofit fontScale="62500" lnSpcReduction="20000"/>
          </a:bodyPr>
          <a:lstStyle/>
          <a:p>
            <a:r>
              <a:rPr lang="el-GR" dirty="0"/>
              <a:t>Ο Παγκόσμιος Ιστός αλλάζει </a:t>
            </a:r>
            <a:r>
              <a:rPr lang="el-GR" dirty="0" smtClean="0"/>
              <a:t>πολλούς </a:t>
            </a:r>
            <a:r>
              <a:rPr lang="el-GR" dirty="0"/>
              <a:t>τομείς της ανθρώπινης δραστηριότητας, μεταξύ των οποίων η μάθηση</a:t>
            </a:r>
          </a:p>
          <a:p>
            <a:r>
              <a:rPr lang="el-GR" dirty="0"/>
              <a:t>Παραδοσιακά η μάθηση χαρακτηρίζεται από τις ακόλουθες ιδιότητες:</a:t>
            </a:r>
          </a:p>
          <a:p>
            <a:pPr lvl="1"/>
            <a:r>
              <a:rPr lang="el-GR" dirty="0"/>
              <a:t>Με γνώμονα τον εκπαιδευτικό</a:t>
            </a:r>
          </a:p>
          <a:p>
            <a:pPr lvl="2"/>
            <a:r>
              <a:rPr lang="el-GR" dirty="0"/>
              <a:t>Ο εκπαιδευτής επιλέγει το περιεχόμενο και τα παιδαγωγικά μέσα παράδοσης και καθορίζει την ατζέντα και τον ρυθμό της μάθησης</a:t>
            </a:r>
          </a:p>
          <a:p>
            <a:pPr lvl="1"/>
            <a:r>
              <a:rPr lang="el-GR" dirty="0"/>
              <a:t>Γραμμική πρόσβαση</a:t>
            </a:r>
          </a:p>
          <a:p>
            <a:pPr lvl="2"/>
            <a:r>
              <a:rPr lang="el-GR" dirty="0"/>
              <a:t>Η γνώση διδάσκεται με προκαθορισμένη σειρά</a:t>
            </a:r>
          </a:p>
          <a:p>
            <a:pPr lvl="2"/>
            <a:r>
              <a:rPr lang="el-GR" dirty="0"/>
              <a:t>Ο μαθητής δεν πρέπει να αποκλίνει από αυτήν τη σειρά επιλέγοντας κομμάτια ιδιαίτερου ενδιαφέροντος</a:t>
            </a:r>
          </a:p>
          <a:p>
            <a:pPr lvl="1"/>
            <a:r>
              <a:rPr lang="el-GR" dirty="0"/>
              <a:t>Εξαρτάται από το χρόνο και την τοποθεσία</a:t>
            </a:r>
          </a:p>
          <a:p>
            <a:pPr lvl="2"/>
            <a:r>
              <a:rPr lang="el-GR" dirty="0"/>
              <a:t>Η μάθηση πραγματοποιείται σε συγκεκριμένες ώρες και συγκεκριμένα μέρη</a:t>
            </a:r>
          </a:p>
          <a:p>
            <a:r>
              <a:rPr lang="el-GR" dirty="0"/>
              <a:t>Κατά συνέπεια, η μάθηση δεν έχει εξατομικευτεί αλλά έχει ως στόχο τη μαζική συμμετοχή</a:t>
            </a:r>
          </a:p>
          <a:p>
            <a:r>
              <a:rPr lang="el-GR" dirty="0"/>
              <a:t>Αν και αποτελεσματικές και σε πολλές </a:t>
            </a:r>
            <a:r>
              <a:rPr lang="el-GR" dirty="0" smtClean="0"/>
              <a:t>περιπτώσεις, </a:t>
            </a:r>
            <a:r>
              <a:rPr lang="el-GR" dirty="0"/>
              <a:t>οι παραδοσιακές διαδικασίες μάθησης δεν ήταν κατάλληλες για κάθε δυνητικό μαθητή</a:t>
            </a:r>
          </a:p>
          <a:p>
            <a:r>
              <a:rPr lang="el-GR" dirty="0"/>
              <a:t>Η εμφάνιση του Διαδικτύου άνοιξε το δρόμο για την εφαρμογή νέων εκπαιδευτικών διαδικασιών</a:t>
            </a:r>
          </a:p>
        </p:txBody>
      </p:sp>
    </p:spTree>
    <p:extLst>
      <p:ext uri="{BB962C8B-B14F-4D97-AF65-F5344CB8AC3E}">
        <p14:creationId xmlns:p14="http://schemas.microsoft.com/office/powerpoint/2010/main" val="16888381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Το πλαίσιο </a:t>
            </a:r>
            <a:r>
              <a:rPr lang="el-GR" dirty="0" smtClean="0"/>
              <a:t>(2/2</a:t>
            </a:r>
            <a:r>
              <a:rPr lang="el-GR" dirty="0"/>
              <a:t>)</a:t>
            </a:r>
          </a:p>
        </p:txBody>
      </p:sp>
      <p:sp>
        <p:nvSpPr>
          <p:cNvPr id="3" name="Θέση περιεχομένου 2"/>
          <p:cNvSpPr>
            <a:spLocks noGrp="1"/>
          </p:cNvSpPr>
          <p:nvPr>
            <p:ph idx="1"/>
          </p:nvPr>
        </p:nvSpPr>
        <p:spPr/>
        <p:txBody>
          <a:bodyPr>
            <a:normAutofit fontScale="55000" lnSpcReduction="20000"/>
          </a:bodyPr>
          <a:lstStyle/>
          <a:p>
            <a:r>
              <a:rPr lang="el-GR" dirty="0"/>
              <a:t>Οι αλλαγές είναι ήδη ορατές στην τριτοβάθμια εκπαίδευση</a:t>
            </a:r>
          </a:p>
          <a:p>
            <a:pPr lvl="1"/>
            <a:r>
              <a:rPr lang="el-GR" dirty="0"/>
              <a:t>Όλο και περισσότερο, τα πανεπιστήμια </a:t>
            </a:r>
            <a:r>
              <a:rPr lang="el-GR" dirty="0" err="1"/>
              <a:t>επανεστρέφουν</a:t>
            </a:r>
            <a:r>
              <a:rPr lang="el-GR" dirty="0"/>
              <a:t> τις δραστηριότητές τους για να παρέχουν περισσότερη ευελιξία στους μαθητές</a:t>
            </a:r>
          </a:p>
          <a:p>
            <a:pPr lvl="1"/>
            <a:r>
              <a:rPr lang="el-GR" dirty="0"/>
              <a:t>Τα εικονικά πανεπιστήμια και τα διαδικτυακά μαθήματα αποτελούν μόνο ένα μικρό μέρος αυτών των δραστηριοτήτων</a:t>
            </a:r>
          </a:p>
          <a:p>
            <a:pPr lvl="1"/>
            <a:r>
              <a:rPr lang="el-GR" dirty="0"/>
              <a:t>Η ευελιξία και τα νέα εκπαιδευτικά μέσα εφαρμόζονται επίσης στις παραδοσιακές πανεπιστημιουπόλεις, όπου η παρουσία των </a:t>
            </a:r>
            <a:r>
              <a:rPr lang="el-GR" dirty="0" smtClean="0"/>
              <a:t>φοιτητών </a:t>
            </a:r>
            <a:r>
              <a:rPr lang="el-GR" dirty="0"/>
              <a:t>εξακολουθεί να απαιτείται, αλλά με λιγότερους περιορισμούς</a:t>
            </a:r>
          </a:p>
          <a:p>
            <a:pPr lvl="1"/>
            <a:r>
              <a:rPr lang="el-GR" dirty="0"/>
              <a:t>Όλο και περισσότερο, οι </a:t>
            </a:r>
            <a:r>
              <a:rPr lang="el-GR" dirty="0" smtClean="0"/>
              <a:t>φοιτητές </a:t>
            </a:r>
            <a:r>
              <a:rPr lang="el-GR" dirty="0"/>
              <a:t>μπορούν να κάνουν επιλογές, να καθορίσουν το περιεχόμενο και τις διαδικασίες αξιολόγησης, τον ρυθμό της μάθησής τους και τη μέθοδο μάθησης που είναι πιο κατάλληλη για αυτούς</a:t>
            </a:r>
          </a:p>
          <a:p>
            <a:r>
              <a:rPr lang="el-GR" dirty="0"/>
              <a:t>Μπορούμε επίσης να περιμένουμε ότι η ηλεκτρονική μάθηση θα έχει ακόμη μεγαλύτερο αντίκτυπο στα επαγγελματικά προσόντα και στις δραστηριότητες διά βίου μάθησης</a:t>
            </a:r>
          </a:p>
          <a:p>
            <a:pPr lvl="1"/>
            <a:r>
              <a:rPr lang="el-GR" dirty="0"/>
              <a:t>Ένας από τους κρίσιμους μηχανισμούς υποστήριξης για την αύξηση της ανταγωνιστικότητας ενός οργανισμού είναι η βελτίωση των δεξιοτήτων των υπαλλήλων του</a:t>
            </a:r>
          </a:p>
          <a:p>
            <a:pPr lvl="1"/>
            <a:r>
              <a:rPr lang="el-GR" dirty="0"/>
              <a:t>Οι οργανισμοί απαιτούν μαθησιακές διαδικασίες που είναι ακριβώς στο χρόνο, προσαρμοσμένες στις συγκεκριμένες ανάγκες τους και ιδανικά ενσωματωμένες σε καθημερινά πρότυπα εργασίας</a:t>
            </a:r>
          </a:p>
          <a:p>
            <a:pPr lvl="1"/>
            <a:r>
              <a:rPr lang="el-GR" dirty="0"/>
              <a:t>Αυτές οι απαιτήσεις δεν είναι συμβατές με την παραδοσιακή μάθηση, αλλά η ηλεκτρονική μάθηση δείχνει </a:t>
            </a:r>
            <a:r>
              <a:rPr lang="el-GR" dirty="0" smtClean="0"/>
              <a:t>να είναι πολλά υποσχόμενη </a:t>
            </a:r>
            <a:r>
              <a:rPr lang="el-GR" dirty="0"/>
              <a:t>για την αντιμετώπιση αυτών των προβλημάτων</a:t>
            </a:r>
          </a:p>
        </p:txBody>
      </p:sp>
    </p:spTree>
    <p:extLst>
      <p:ext uri="{BB962C8B-B14F-4D97-AF65-F5344CB8AC3E}">
        <p14:creationId xmlns:p14="http://schemas.microsoft.com/office/powerpoint/2010/main" val="43139678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πρόβλημα</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a:t>Σε σύγκριση με την παραδοσιακή μάθηση, η ηλεκτρονική μάθηση δεν καθοδηγείται από τον εκπαιδευτή</a:t>
            </a:r>
          </a:p>
          <a:p>
            <a:pPr lvl="1"/>
            <a:r>
              <a:rPr lang="el-GR" dirty="0"/>
              <a:t>Συγκεκριμένα, οι </a:t>
            </a:r>
            <a:r>
              <a:rPr lang="el-GR" dirty="0" smtClean="0"/>
              <a:t>φοιτητές </a:t>
            </a:r>
            <a:r>
              <a:rPr lang="el-GR" dirty="0"/>
              <a:t>μπορούν να έχουν πρόσβαση σε υλικό με μια σειρά που δεν είναι προκαθορισμένη και μπορούν να συνθέσουν μεμονωμένα μαθήματα επιλέγοντας εκπαιδευτικό υλικό</a:t>
            </a:r>
          </a:p>
          <a:p>
            <a:pPr lvl="1"/>
            <a:r>
              <a:rPr lang="el-GR" dirty="0"/>
              <a:t>Για να λειτουργήσει αυτή η προσέγγιση, το εκπαιδευτικό υλικό πρέπει να είναι εξοπλισμένο με πρόσθετες πληροφορίες για την υποστήριξη της αποτελεσματικής ευρετηρίασης και ανάκτησης</a:t>
            </a:r>
          </a:p>
          <a:p>
            <a:r>
              <a:rPr lang="el-GR" dirty="0"/>
              <a:t>Η χρήση </a:t>
            </a:r>
            <a:r>
              <a:rPr lang="el-GR" dirty="0" err="1"/>
              <a:t>μεταδεδομένων</a:t>
            </a:r>
            <a:r>
              <a:rPr lang="el-GR" dirty="0"/>
              <a:t> είναι μια φυσική απάντηση και ακολουθείται, με περιορισμένο τρόπο, από βιβλιοθηκονόμους για μεγάλο χρονικό διάστημα</a:t>
            </a:r>
          </a:p>
          <a:p>
            <a:r>
              <a:rPr lang="el-GR" dirty="0"/>
              <a:t>Στην κοινότητα της ηλεκτρονικής μάθησης, έχουν προκύψει πρότυπα όπως το IEEE LOM</a:t>
            </a:r>
          </a:p>
          <a:p>
            <a:pPr lvl="1"/>
            <a:r>
              <a:rPr lang="el-GR" dirty="0"/>
              <a:t>Συνδέονται με πληροφορίες εκπαιδευτικού υλικού, όπως εκπαιδευτικές και παιδαγωγικές ιδιότητες, δικαιώματα πρόσβασης και προϋποθέσεις χρήσης και σχέσεις με άλλους εκπαιδευτικούς πόρους</a:t>
            </a:r>
          </a:p>
          <a:p>
            <a:r>
              <a:rPr lang="el-GR" dirty="0"/>
              <a:t>Αν και αυτά τα πρότυπα είναι χρήσιμα, υποφέρουν από ένα κοινό μειονέκτημα για όλες τις λύσεις που βασίζονται αποκλειστικά σε </a:t>
            </a:r>
            <a:r>
              <a:rPr lang="el-GR" dirty="0" err="1"/>
              <a:t>μεταδεδομένα</a:t>
            </a:r>
            <a:r>
              <a:rPr lang="el-GR" dirty="0"/>
              <a:t> (προσεγγίσεις τύπου XML): έλλειψη σημασιολογίας</a:t>
            </a:r>
          </a:p>
          <a:p>
            <a:pPr lvl="1"/>
            <a:r>
              <a:rPr lang="el-GR" dirty="0"/>
              <a:t>Ως συνέπεια</a:t>
            </a:r>
          </a:p>
          <a:p>
            <a:pPr lvl="2"/>
            <a:r>
              <a:rPr lang="el-GR" dirty="0"/>
              <a:t>Ο συνδυασμός </a:t>
            </a:r>
            <a:r>
              <a:rPr lang="el-GR" dirty="0" smtClean="0"/>
              <a:t>υλικού </a:t>
            </a:r>
            <a:r>
              <a:rPr lang="el-GR" dirty="0"/>
              <a:t>από διαφορετικούς συγγραφείς μπορεί να είναι δύσκολος</a:t>
            </a:r>
          </a:p>
          <a:p>
            <a:pPr lvl="2"/>
            <a:r>
              <a:rPr lang="el-GR" dirty="0"/>
              <a:t>Η ανάκτηση ενδέχεται να μην υποστηρίζεται βέλτιστα</a:t>
            </a:r>
          </a:p>
          <a:p>
            <a:pPr lvl="2"/>
            <a:r>
              <a:rPr lang="el-GR" dirty="0"/>
              <a:t>και η ανάκτηση και οργάνωση των μαθησιακών πόρων πρέπει να γίνεται χειροκίνητα (αντί, για παράδειγμα, από έναν εξατομικευμένο αυτοματοποιημένο πράκτορα)</a:t>
            </a:r>
          </a:p>
          <a:p>
            <a:r>
              <a:rPr lang="el-GR" dirty="0"/>
              <a:t>Αυτά τα είδη προβλημάτων μπορεί να αποφευχθούν εάν υιοθετηθεί η προσέγγιση SW</a:t>
            </a:r>
          </a:p>
        </p:txBody>
      </p:sp>
    </p:spTree>
    <p:extLst>
      <p:ext uri="{BB962C8B-B14F-4D97-AF65-F5344CB8AC3E}">
        <p14:creationId xmlns:p14="http://schemas.microsoft.com/office/powerpoint/2010/main" val="218559644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συμβολή της τεχνολογίας SW </a:t>
            </a:r>
          </a:p>
        </p:txBody>
      </p:sp>
      <p:sp>
        <p:nvSpPr>
          <p:cNvPr id="3" name="Θέση περιεχομένου 2"/>
          <p:cNvSpPr>
            <a:spLocks noGrp="1"/>
          </p:cNvSpPr>
          <p:nvPr>
            <p:ph idx="1"/>
          </p:nvPr>
        </p:nvSpPr>
        <p:spPr/>
        <p:txBody>
          <a:bodyPr>
            <a:normAutofit fontScale="55000" lnSpcReduction="20000"/>
          </a:bodyPr>
          <a:lstStyle/>
          <a:p>
            <a:r>
              <a:rPr lang="el-GR" dirty="0"/>
              <a:t>Οι βασικές ιδέες του SW, συγκεκριμένα, η οντολογία και τα </a:t>
            </a:r>
            <a:r>
              <a:rPr lang="el-GR" dirty="0" err="1"/>
              <a:t>μεταδεδομένα</a:t>
            </a:r>
            <a:r>
              <a:rPr lang="el-GR" dirty="0"/>
              <a:t> που μπορούν να επεξεργαστούν </a:t>
            </a:r>
            <a:r>
              <a:rPr lang="el-GR" dirty="0" smtClean="0"/>
              <a:t>αυτόματα από ένα υπολογιστή, </a:t>
            </a:r>
            <a:r>
              <a:rPr lang="el-GR" dirty="0"/>
              <a:t>καθιερώνουν μια πολλά υποσχόμενη προσέγγιση για την ικανοποίηση των απαιτήσεων e-</a:t>
            </a:r>
            <a:r>
              <a:rPr lang="el-GR" dirty="0" err="1"/>
              <a:t>learning</a:t>
            </a:r>
            <a:endParaRPr lang="el-GR" dirty="0"/>
          </a:p>
          <a:p>
            <a:r>
              <a:rPr lang="el-GR" dirty="0"/>
              <a:t>Μπορεί να υποστηρίξει τόσο το σημασιολογικό ερώτημα όσο και την εννοιολογική πλοήγηση του εκπαιδευτικού υλικού:</a:t>
            </a:r>
          </a:p>
          <a:p>
            <a:pPr lvl="1"/>
            <a:r>
              <a:rPr lang="el-GR" dirty="0"/>
              <a:t>Με γνώμονα τον </a:t>
            </a:r>
            <a:r>
              <a:rPr lang="el-GR" dirty="0" smtClean="0"/>
              <a:t>φοιτητή</a:t>
            </a:r>
            <a:endParaRPr lang="el-GR" dirty="0"/>
          </a:p>
          <a:p>
            <a:pPr lvl="2"/>
            <a:r>
              <a:rPr lang="el-GR" dirty="0"/>
              <a:t>Το εκπαιδευτικό υλικό, πιθανώς από διαφορετικούς συγγραφείς, μπορεί να συνδεθεί με κοινά συμφωνημένες οντολογίες</a:t>
            </a:r>
          </a:p>
          <a:p>
            <a:pPr lvl="2"/>
            <a:r>
              <a:rPr lang="el-GR" dirty="0"/>
              <a:t>Τα εξατομικευμένα μαθήματα μπορούν να σχεδιαστούν μέσω σημασιολογικού ερωτήματος και το μαθησιακό υλικό μπορεί να ανακτηθεί στο πλαίσιο των πραγματικών προβλημάτων, όπως αποφασίστηκε από τον φοιτητή.</a:t>
            </a:r>
          </a:p>
          <a:p>
            <a:pPr lvl="1"/>
            <a:r>
              <a:rPr lang="el-GR" dirty="0"/>
              <a:t>Ευέλικτη πρόσβαση</a:t>
            </a:r>
          </a:p>
          <a:p>
            <a:pPr lvl="2"/>
            <a:r>
              <a:rPr lang="el-GR" dirty="0"/>
              <a:t>Η γνώση μπορεί να προσεγγιστεί με οποιαδήποτε σειρά επιθυμεί ο φοιτητή, σύμφωνα με τα ενδιαφέροντα και τις ανάγκες της</a:t>
            </a:r>
          </a:p>
          <a:p>
            <a:pPr lvl="2"/>
            <a:r>
              <a:rPr lang="el-GR" dirty="0"/>
              <a:t>Φυσικά, ο κατάλληλος σημασιολογικός σχολιασμός θα εξακολουθήσει να θέτει περιορισμούς σε περιπτώσεις όπου απαιτούνται προϋποθέσεις</a:t>
            </a:r>
          </a:p>
          <a:p>
            <a:pPr lvl="2"/>
            <a:r>
              <a:rPr lang="el-GR" dirty="0"/>
              <a:t>Ωστόσο, θα υποστηρίζεται η συνολική μη γραμμική πρόσβαση</a:t>
            </a:r>
          </a:p>
          <a:p>
            <a:pPr lvl="1"/>
            <a:r>
              <a:rPr lang="el-GR" dirty="0"/>
              <a:t>Ενσωμάτωση</a:t>
            </a:r>
          </a:p>
          <a:p>
            <a:pPr lvl="2"/>
            <a:r>
              <a:rPr lang="en-US" dirty="0"/>
              <a:t>O</a:t>
            </a:r>
            <a:r>
              <a:rPr lang="el-GR" dirty="0" smtClean="0"/>
              <a:t> </a:t>
            </a:r>
            <a:r>
              <a:rPr lang="el-GR" dirty="0"/>
              <a:t>SW μπορεί να παρέχει μια ομοιόμορφη πλατφόρμα για τις επιχειρηματικές διαδικασίες των οργανισμών και οι μαθησιακές δραστηριότητες μπορούν να ενσωματωθούν σε αυτές τις διαδικασίες</a:t>
            </a:r>
          </a:p>
          <a:p>
            <a:pPr lvl="2"/>
            <a:r>
              <a:rPr lang="el-GR" dirty="0"/>
              <a:t>Αυτή η λύση μπορεί να είναι ιδιαίτερα πολύτιμη για εμπορικές εταιρείες</a:t>
            </a:r>
          </a:p>
        </p:txBody>
      </p:sp>
    </p:spTree>
    <p:extLst>
      <p:ext uri="{BB962C8B-B14F-4D97-AF65-F5344CB8AC3E}">
        <p14:creationId xmlns:p14="http://schemas.microsoft.com/office/powerpoint/2010/main" val="42092997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Οντολογίες για </a:t>
            </a:r>
            <a:r>
              <a:rPr lang="en-US" dirty="0" smtClean="0"/>
              <a:t>e-learning  (1/3)</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Σε ένα περιβάλλον ηλεκτρονικής </a:t>
            </a:r>
            <a:r>
              <a:rPr lang="el-GR" dirty="0" smtClean="0"/>
              <a:t>μάθησης,  καταστάσεις στις οποίες διαφορετικοί </a:t>
            </a:r>
            <a:r>
              <a:rPr lang="el-GR" dirty="0"/>
              <a:t>συγγραφείς χρησιμοποιούν διαφορετικές ορολογίες μπορεί </a:t>
            </a:r>
            <a:r>
              <a:rPr lang="el-GR" dirty="0" smtClean="0"/>
              <a:t>να προκύψουν </a:t>
            </a:r>
            <a:r>
              <a:rPr lang="el-GR" dirty="0"/>
              <a:t>, οπότε ο συνδυασμός μαθησιακού υλικού καθίσταται δύσκολος</a:t>
            </a:r>
          </a:p>
          <a:p>
            <a:pPr lvl="1"/>
            <a:r>
              <a:rPr lang="el-GR" dirty="0"/>
              <a:t>Το πρόβλημα ανάκτησης επιδεινώνεται επιπλέον από το γεγονός ότι συνήθως οι εκπαιδευτικοί και οι εκπαιδευόμενοι έχουν πολύ διαφορετικά υπόβαθρα και επίπεδα γνώσεων</a:t>
            </a:r>
          </a:p>
          <a:p>
            <a:pPr lvl="1"/>
            <a:r>
              <a:rPr lang="el-GR" dirty="0"/>
              <a:t>Επομένως, απαιτείται κάποιος μηχανισμός για τη δημιουργία κοινής κατανόησης</a:t>
            </a:r>
          </a:p>
          <a:p>
            <a:pPr lvl="1"/>
            <a:r>
              <a:rPr lang="el-GR" dirty="0"/>
              <a:t>Οι οντολογίες είναι ένας ισχυρός μηχανισμός για την επίτευξη αυτού του στόχου</a:t>
            </a:r>
          </a:p>
          <a:p>
            <a:pPr lvl="1"/>
            <a:r>
              <a:rPr lang="el-GR" dirty="0"/>
              <a:t>Σε ένα περιβάλλον ηλεκτρονικής μάθησης, είναι λογικό να γίνεται διάκριση μεταξύ τριών τύπων γνώσεων και επομένως των οντολογιών:</a:t>
            </a:r>
          </a:p>
          <a:p>
            <a:pPr lvl="2"/>
            <a:r>
              <a:rPr lang="el-GR" dirty="0"/>
              <a:t>περιεχόμενο, παιδαγωγική και δομή</a:t>
            </a:r>
          </a:p>
        </p:txBody>
      </p:sp>
    </p:spTree>
    <p:extLst>
      <p:ext uri="{BB962C8B-B14F-4D97-AF65-F5344CB8AC3E}">
        <p14:creationId xmlns:p14="http://schemas.microsoft.com/office/powerpoint/2010/main" val="24950973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Οντολογίες για </a:t>
            </a:r>
            <a:r>
              <a:rPr lang="en-US" dirty="0"/>
              <a:t>e-learning  </a:t>
            </a:r>
            <a:r>
              <a:rPr lang="en-US" dirty="0" smtClean="0"/>
              <a:t>(2/3</a:t>
            </a:r>
            <a:r>
              <a:rPr lang="en-US" dirty="0"/>
              <a:t>)</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Μια οντολογία </a:t>
            </a:r>
            <a:r>
              <a:rPr lang="el-GR" dirty="0" smtClean="0"/>
              <a:t>περιεχομένου(</a:t>
            </a:r>
            <a:r>
              <a:rPr lang="en-US" i="1" dirty="0"/>
              <a:t>content </a:t>
            </a:r>
            <a:r>
              <a:rPr lang="en-US" i="1" dirty="0" smtClean="0"/>
              <a:t>ontology</a:t>
            </a:r>
            <a:r>
              <a:rPr lang="el-GR" i="1" dirty="0" smtClean="0"/>
              <a:t>)</a:t>
            </a:r>
            <a:r>
              <a:rPr lang="el-GR" dirty="0" smtClean="0"/>
              <a:t> </a:t>
            </a:r>
            <a:r>
              <a:rPr lang="el-GR" dirty="0"/>
              <a:t>περιγράφει τις βασικές έννοιες του τομέα στον οποίο πραγματοποιείται η μάθηση</a:t>
            </a:r>
          </a:p>
          <a:p>
            <a:pPr lvl="1"/>
            <a:r>
              <a:rPr lang="el-GR" dirty="0"/>
              <a:t>π.χ. ιστορία ή επιστήμη υπολογιστών</a:t>
            </a:r>
          </a:p>
          <a:p>
            <a:r>
              <a:rPr lang="el-GR" dirty="0"/>
              <a:t>Περιλαμβάνει επίσης τις σχέσεις μεταξύ αυτών των εννοιών και ορισμένων βασικών ιδιοτήτων</a:t>
            </a:r>
          </a:p>
          <a:p>
            <a:r>
              <a:rPr lang="el-GR" dirty="0"/>
              <a:t>Για παράδειγμα, η μελέτη της Κλασικής Αθήνας είναι μέρος της ιστορίας της Αρχαίας Ελλάδας</a:t>
            </a:r>
          </a:p>
          <a:p>
            <a:pPr lvl="1"/>
            <a:r>
              <a:rPr lang="el-GR" dirty="0"/>
              <a:t>που με τη σειρά του είναι μέρος της Αρχαίας Ιστορίας</a:t>
            </a:r>
          </a:p>
          <a:p>
            <a:r>
              <a:rPr lang="el-GR" dirty="0"/>
              <a:t>Η οντολογία πρέπει να περιλαμβάνει τη σχέση «είναι μέρος του» και το γεγονός ότι είναι μεταβατική</a:t>
            </a:r>
          </a:p>
          <a:p>
            <a:pPr lvl="1"/>
            <a:r>
              <a:rPr lang="el-GR" dirty="0"/>
              <a:t>π.χ., εκφράζεται σε OWL</a:t>
            </a:r>
          </a:p>
          <a:p>
            <a:r>
              <a:rPr lang="el-GR" dirty="0"/>
              <a:t>Με αυτόν τον τρόπο, ένας αυτοματοποιημένος πράκτορας υποστήριξης μάθησης μπορεί να συμπεράνει ότι οι γνώσεις για την Κλασική Αθήνα μπορούν να βρεθούν στην Αρχαία Ιστορία</a:t>
            </a:r>
          </a:p>
          <a:p>
            <a:r>
              <a:rPr lang="el-GR" dirty="0"/>
              <a:t>Η οντολογία περιεχομένου μπορεί επίσης να χρησιμοποιήσει σχέσεις για να καταγράψει συνώνυμα, συντομογραφίες και ούτω καθεξής</a:t>
            </a:r>
          </a:p>
        </p:txBody>
      </p:sp>
    </p:spTree>
    <p:extLst>
      <p:ext uri="{BB962C8B-B14F-4D97-AF65-F5344CB8AC3E}">
        <p14:creationId xmlns:p14="http://schemas.microsoft.com/office/powerpoint/2010/main" val="311010248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Οντολογίες για </a:t>
            </a:r>
            <a:r>
              <a:rPr lang="en-US" dirty="0"/>
              <a:t>e-learning  </a:t>
            </a:r>
            <a:r>
              <a:rPr lang="en-US" dirty="0" smtClean="0"/>
              <a:t>(3/3</a:t>
            </a:r>
            <a:r>
              <a:rPr lang="en-US" dirty="0"/>
              <a:t>)</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a:t>Τα παιδαγωγικά ζητήματα μπορούν να αντιμετωπιστούν σε μια παιδαγωγική οντολογία</a:t>
            </a:r>
          </a:p>
          <a:p>
            <a:pPr lvl="1"/>
            <a:r>
              <a:rPr lang="el-GR" dirty="0"/>
              <a:t>Για παράδειγμα, το υλικό μπορεί να ταξινομηθεί ως διάλεξη, σεμινάριο, παράδειγμα, περιήγηση, άσκηση, λύση και ούτω καθεξής</a:t>
            </a:r>
          </a:p>
          <a:p>
            <a:r>
              <a:rPr lang="el-GR" dirty="0"/>
              <a:t>Τέλος, μια δομή </a:t>
            </a:r>
            <a:r>
              <a:rPr lang="el-GR" dirty="0" smtClean="0"/>
              <a:t>οντολογία(</a:t>
            </a:r>
            <a:r>
              <a:rPr lang="en-US" i="1" dirty="0"/>
              <a:t>structure </a:t>
            </a:r>
            <a:r>
              <a:rPr lang="en-US" i="1" dirty="0" smtClean="0"/>
              <a:t>ontology</a:t>
            </a:r>
            <a:r>
              <a:rPr lang="el-GR" i="1" dirty="0" smtClean="0"/>
              <a:t>)</a:t>
            </a:r>
            <a:r>
              <a:rPr lang="el-GR" dirty="0" smtClean="0"/>
              <a:t> </a:t>
            </a:r>
            <a:r>
              <a:rPr lang="el-GR" dirty="0"/>
              <a:t>χρησιμοποιείται για τον καθορισμό της λογικής </a:t>
            </a:r>
            <a:r>
              <a:rPr lang="el-GR" dirty="0" smtClean="0"/>
              <a:t>δομής(</a:t>
            </a:r>
            <a:r>
              <a:rPr lang="en-US" dirty="0"/>
              <a:t>logical </a:t>
            </a:r>
            <a:r>
              <a:rPr lang="en-US" dirty="0" smtClean="0"/>
              <a:t>structure)</a:t>
            </a:r>
            <a:r>
              <a:rPr lang="el-GR" dirty="0" smtClean="0"/>
              <a:t> </a:t>
            </a:r>
            <a:r>
              <a:rPr lang="el-GR" dirty="0"/>
              <a:t>του εκπαιδευτικού υλικού</a:t>
            </a:r>
          </a:p>
          <a:p>
            <a:r>
              <a:rPr lang="el-GR" dirty="0"/>
              <a:t>Τυπικές γνώσεις αυτού του είδους περιλαμβάνουν ιεραρχικές και </a:t>
            </a:r>
            <a:r>
              <a:rPr lang="el-GR" dirty="0" err="1" smtClean="0"/>
              <a:t>περιγιητικές</a:t>
            </a:r>
            <a:r>
              <a:rPr lang="el-GR" dirty="0" smtClean="0"/>
              <a:t>(</a:t>
            </a:r>
            <a:r>
              <a:rPr lang="en-US" dirty="0" smtClean="0"/>
              <a:t>navigational</a:t>
            </a:r>
            <a:r>
              <a:rPr lang="el-GR" dirty="0" smtClean="0"/>
              <a:t>) </a:t>
            </a:r>
            <a:r>
              <a:rPr lang="el-GR" dirty="0"/>
              <a:t>σχέσεις</a:t>
            </a:r>
          </a:p>
          <a:p>
            <a:pPr lvl="1"/>
            <a:r>
              <a:rPr lang="el-GR" dirty="0"/>
              <a:t>όπως το προηγούμενο, το επόμενο, το </a:t>
            </a:r>
            <a:r>
              <a:rPr lang="el-GR" dirty="0" err="1"/>
              <a:t>hasPart</a:t>
            </a:r>
            <a:r>
              <a:rPr lang="el-GR" dirty="0"/>
              <a:t>, το </a:t>
            </a:r>
            <a:r>
              <a:rPr lang="el-GR" dirty="0" err="1"/>
              <a:t>isPartOf</a:t>
            </a:r>
            <a:r>
              <a:rPr lang="el-GR" dirty="0"/>
              <a:t>, απαιτεί και </a:t>
            </a:r>
            <a:r>
              <a:rPr lang="el-GR" dirty="0" err="1"/>
              <a:t>isBasedOn</a:t>
            </a:r>
            <a:endParaRPr lang="el-GR" dirty="0"/>
          </a:p>
          <a:p>
            <a:r>
              <a:rPr lang="el-GR" dirty="0"/>
              <a:t>Οι σχέσεις μεταξύ αυτών των σχέσεων μπορούν επίσης να καθοριστούν</a:t>
            </a:r>
          </a:p>
          <a:p>
            <a:pPr lvl="1"/>
            <a:r>
              <a:rPr lang="el-GR" dirty="0"/>
              <a:t>Για παράδειγμα, το </a:t>
            </a:r>
            <a:r>
              <a:rPr lang="el-GR" dirty="0" err="1"/>
              <a:t>hasPart</a:t>
            </a:r>
            <a:r>
              <a:rPr lang="el-GR" dirty="0"/>
              <a:t> και το </a:t>
            </a:r>
            <a:r>
              <a:rPr lang="el-GR" dirty="0" err="1"/>
              <a:t>isPartOf</a:t>
            </a:r>
            <a:r>
              <a:rPr lang="el-GR" dirty="0"/>
              <a:t> είναι αντίστροφες σχέσεις</a:t>
            </a:r>
          </a:p>
          <a:p>
            <a:r>
              <a:rPr lang="el-GR" dirty="0"/>
              <a:t>Είναι φυσικό να αναπτύξουμε συστήματα ηλεκτρονικής μάθησης στον Ιστό</a:t>
            </a:r>
          </a:p>
          <a:p>
            <a:pPr lvl="1"/>
            <a:r>
              <a:rPr lang="el-GR" dirty="0"/>
              <a:t>Επομένως, θα πρέπει να χρησιμοποιείται μια γλώσσα οντολογίας στο Διαδίκτυο</a:t>
            </a:r>
          </a:p>
          <a:p>
            <a:r>
              <a:rPr lang="el-GR" dirty="0"/>
              <a:t>Πρέπει να αναφέρουμε ότι τα περισσότερα συμπεράσματα που προκύπτουν από την εκμάθηση οντολογιών δεν αναμένεται να είναι πολύ βαθιά</a:t>
            </a:r>
          </a:p>
          <a:p>
            <a:pPr lvl="1"/>
            <a:r>
              <a:rPr lang="el-GR" dirty="0"/>
              <a:t>Οι </a:t>
            </a:r>
            <a:r>
              <a:rPr lang="el-GR" dirty="0" err="1" smtClean="0"/>
              <a:t>άνθρώποι</a:t>
            </a:r>
            <a:r>
              <a:rPr lang="el-GR" dirty="0" smtClean="0"/>
              <a:t> </a:t>
            </a:r>
            <a:r>
              <a:rPr lang="el-GR" dirty="0"/>
              <a:t>μπορούν εύκολα να </a:t>
            </a:r>
            <a:r>
              <a:rPr lang="el-GR" dirty="0" err="1" smtClean="0"/>
              <a:t>αλληλεπιδράσουν</a:t>
            </a:r>
            <a:r>
              <a:rPr lang="el-GR" dirty="0" smtClean="0"/>
              <a:t> με </a:t>
            </a:r>
            <a:r>
              <a:rPr lang="el-GR" dirty="0"/>
              <a:t>σχέσεις όπως το </a:t>
            </a:r>
            <a:r>
              <a:rPr lang="el-GR" dirty="0" err="1"/>
              <a:t>hasPart</a:t>
            </a:r>
            <a:r>
              <a:rPr lang="el-GR" dirty="0"/>
              <a:t> και το </a:t>
            </a:r>
            <a:r>
              <a:rPr lang="el-GR" dirty="0" err="1"/>
              <a:t>isPartOf</a:t>
            </a:r>
            <a:r>
              <a:rPr lang="el-GR" dirty="0"/>
              <a:t> </a:t>
            </a:r>
          </a:p>
          <a:p>
            <a:pPr lvl="1"/>
            <a:r>
              <a:rPr lang="el-GR" dirty="0"/>
              <a:t>Το θέμα είναι, ωστόσο, ότι αυτό το είδος συλλογιστικής θα πρέπει να εκτίθεται από αυτοματοποιημένους πράκτορες και οι σημασιολογικές πληροφορίες είναι απαραίτητες για τη λογική να πραγματοποιείται με αυτοματοποιημένο τρόπο.</a:t>
            </a:r>
          </a:p>
        </p:txBody>
      </p:sp>
    </p:spTree>
    <p:extLst>
      <p:ext uri="{BB962C8B-B14F-4D97-AF65-F5344CB8AC3E}">
        <p14:creationId xmlns:p14="http://schemas.microsoft.com/office/powerpoint/2010/main" val="116231904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4102392" y="2600326"/>
            <a:ext cx="6400800" cy="1692771"/>
          </a:xfrm>
        </p:spPr>
        <p:txBody>
          <a:bodyPr>
            <a:normAutofit/>
          </a:bodyPr>
          <a:lstStyle/>
          <a:p>
            <a:r>
              <a:rPr lang="en-US" dirty="0" smtClean="0"/>
              <a:t>Web Services</a:t>
            </a:r>
            <a:endParaRPr lang="el-GR" dirty="0"/>
          </a:p>
        </p:txBody>
      </p:sp>
      <p:sp>
        <p:nvSpPr>
          <p:cNvPr id="6" name="5 - Θέση κειμένου"/>
          <p:cNvSpPr>
            <a:spLocks noGrp="1"/>
          </p:cNvSpPr>
          <p:nvPr>
            <p:ph type="body" idx="1"/>
          </p:nvPr>
        </p:nvSpPr>
        <p:spPr>
          <a:xfrm>
            <a:off x="5807968" y="4005064"/>
            <a:ext cx="4695224" cy="1077664"/>
          </a:xfrm>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48</a:t>
            </a:fld>
            <a:endParaRPr lang="el-GR"/>
          </a:p>
        </p:txBody>
      </p:sp>
    </p:spTree>
    <p:extLst>
      <p:ext uri="{BB962C8B-B14F-4D97-AF65-F5344CB8AC3E}">
        <p14:creationId xmlns:p14="http://schemas.microsoft.com/office/powerpoint/2010/main" val="46771627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Το Πλαίσιο</a:t>
            </a:r>
            <a:endParaRPr lang="el-GR" dirty="0"/>
          </a:p>
        </p:txBody>
      </p:sp>
      <p:sp>
        <p:nvSpPr>
          <p:cNvPr id="5" name="Θέση περιεχομένου 4"/>
          <p:cNvSpPr>
            <a:spLocks noGrp="1"/>
          </p:cNvSpPr>
          <p:nvPr>
            <p:ph idx="1"/>
          </p:nvPr>
        </p:nvSpPr>
        <p:spPr/>
        <p:txBody>
          <a:bodyPr>
            <a:normAutofit fontScale="62500" lnSpcReduction="20000"/>
          </a:bodyPr>
          <a:lstStyle/>
          <a:p>
            <a:r>
              <a:rPr lang="el-GR" dirty="0"/>
              <a:t>Με τις υπηρεσίες Ιστού εννοούμε </a:t>
            </a:r>
            <a:r>
              <a:rPr lang="el-GR" dirty="0" err="1"/>
              <a:t>ιστότοπους</a:t>
            </a:r>
            <a:r>
              <a:rPr lang="el-GR" dirty="0"/>
              <a:t> που δεν παρέχουν απλώς στατικές πληροφορίες αλλά περιλαμβάνουν αλληλεπίδραση με τους χρήστες και συχνά επιτρέπουν στους χρήστες να κάνουν κάποια ενέργεια</a:t>
            </a:r>
          </a:p>
          <a:p>
            <a:r>
              <a:rPr lang="el-GR" dirty="0"/>
              <a:t>Συνήθως γίνεται διάκριση μεταξύ απλών και σύνθετων υπηρεσιών Web</a:t>
            </a:r>
          </a:p>
          <a:p>
            <a:r>
              <a:rPr lang="el-GR" dirty="0"/>
              <a:t>Οι απλές υπηρεσίες Ιστού περιλαμβάνουν ένα μόνο πρόγραμμα, αισθητήρα ή συσκευή </a:t>
            </a:r>
            <a:r>
              <a:rPr lang="el-GR" dirty="0" err="1"/>
              <a:t>προσβάσιμη</a:t>
            </a:r>
            <a:r>
              <a:rPr lang="el-GR" dirty="0"/>
              <a:t> στο Web που δεν βασίζεται σε άλλες υπηρεσίες Ιστού ούτε απαιτεί περαιτέρω αλληλεπίδραση με τον χρήστη πέρα από μια απλή απάντηση</a:t>
            </a:r>
          </a:p>
          <a:p>
            <a:pPr lvl="1"/>
            <a:r>
              <a:rPr lang="el-GR" dirty="0"/>
              <a:t>Τυπικά παραδείγματα είναι οι υπηρεσίες παροχής πληροφοριών, όπως ένας ανιχνευτής πτήσεων και μια υπηρεσία που επιστρέφει τον ταχυδρομικό κώδικα μιας δεδομένης διεύθυνσης</a:t>
            </a:r>
          </a:p>
          <a:p>
            <a:r>
              <a:rPr lang="el-GR" dirty="0"/>
              <a:t>Οι υπηρεσίες </a:t>
            </a:r>
            <a:r>
              <a:rPr lang="el-GR" dirty="0" err="1"/>
              <a:t>ComplexWeb</a:t>
            </a:r>
            <a:r>
              <a:rPr lang="el-GR" dirty="0"/>
              <a:t> αποτελούνται από απλούστερες υπηρεσίες και συχνά απαιτούν συνεχή αλληλεπίδραση με τον χρήστη, </a:t>
            </a:r>
            <a:r>
              <a:rPr lang="el-GR" dirty="0" smtClean="0"/>
              <a:t>κατά την οποία</a:t>
            </a:r>
            <a:r>
              <a:rPr lang="el-GR" dirty="0" smtClean="0"/>
              <a:t> </a:t>
            </a:r>
            <a:r>
              <a:rPr lang="el-GR" dirty="0"/>
              <a:t>ο χρήστης μπορεί να κάνει επιλογές ή να παρέχει πληροφορίες υπό όρους</a:t>
            </a:r>
          </a:p>
          <a:p>
            <a:pPr lvl="1"/>
            <a:r>
              <a:rPr lang="el-GR" dirty="0"/>
              <a:t>Για παράδειγμα, η αλληλεπίδραση των χρηστών με ένα διαδικτυακό κατάστημα μουσικής περιλαμβάνει την αναζήτηση CD και τίτλων με διάφορα κριτήρια, την ανάγνωση κριτικών και την ακρόαση δειγμάτων, την προσθήκη CD σε καλάθι αγορών, την παροχή στοιχείων πιστωτικής κάρτας, στοιχείων αποστολής και διεύθυνσης παράδοσης</a:t>
            </a:r>
          </a:p>
        </p:txBody>
      </p:sp>
    </p:spTree>
    <p:extLst>
      <p:ext uri="{BB962C8B-B14F-4D97-AF65-F5344CB8AC3E}">
        <p14:creationId xmlns:p14="http://schemas.microsoft.com/office/powerpoint/2010/main" val="35719769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πρόβλημα (1/2)</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Αυτά τα παραδοσιακά περιοδικά μπορούν να περιγράφουν ως κάθετα προϊόντα</a:t>
            </a:r>
          </a:p>
          <a:p>
            <a:pPr lvl="1"/>
            <a:r>
              <a:rPr lang="el-GR" dirty="0" smtClean="0"/>
              <a:t>Τα προϊόντα χωρίζονται σε έναν αριθμό ξεχωριστών στηλών</a:t>
            </a:r>
          </a:p>
          <a:p>
            <a:pPr lvl="3"/>
            <a:r>
              <a:rPr lang="el-GR" dirty="0" smtClean="0"/>
              <a:t>π.χ. βιολογία, χημεία, ιατρική</a:t>
            </a:r>
          </a:p>
          <a:p>
            <a:pPr lvl="1"/>
            <a:r>
              <a:rPr lang="el-GR" dirty="0" smtClean="0"/>
              <a:t>και κάθε προϊόν καλύπτει μία τέτοια στήλη</a:t>
            </a:r>
          </a:p>
          <a:p>
            <a:r>
              <a:rPr lang="el-GR" dirty="0" smtClean="0"/>
              <a:t>Ωστόσο, με τις ραγδαίες εξελίξεις στις διάφορες επιστήμες (επιστήμες της πληροφορίας, </a:t>
            </a:r>
            <a:r>
              <a:rPr lang="el-GR" dirty="0" err="1" smtClean="0"/>
              <a:t>βιοεπιστήμες</a:t>
            </a:r>
            <a:r>
              <a:rPr lang="el-GR" dirty="0" smtClean="0"/>
              <a:t>, φυσικές επιστήμες), ο παραδοσιακός διαχωρισμός σε ξεχωριστές επιστήμες που καλύπτονται από διαφορετικά περιοδικά δεν είναι πλέον ικανοποιητικός.</a:t>
            </a:r>
          </a:p>
          <a:p>
            <a:r>
              <a:rPr lang="el-GR" dirty="0" smtClean="0"/>
              <a:t>Οι πελάτες του </a:t>
            </a:r>
            <a:r>
              <a:rPr lang="el-GR" dirty="0" err="1" smtClean="0"/>
              <a:t>Elsevier</a:t>
            </a:r>
            <a:r>
              <a:rPr lang="el-GR" dirty="0" smtClean="0"/>
              <a:t> ενδιαφέρονται </a:t>
            </a:r>
            <a:r>
              <a:rPr lang="el-GR" dirty="0" err="1" smtClean="0"/>
              <a:t>αντ</a:t>
            </a:r>
            <a:r>
              <a:rPr lang="el-GR" dirty="0" smtClean="0"/>
              <a:t> 'αυτού να καλύψουν συγκεκριμένες θεματικές περιοχές που εκτείνονται σε παραδοσιακούς κλάδους</a:t>
            </a:r>
          </a:p>
          <a:p>
            <a:r>
              <a:rPr lang="el-GR" dirty="0" smtClean="0"/>
              <a:t>Μια φαρμακευτική εταιρεία θέλει να αγοράσει από την </a:t>
            </a:r>
            <a:r>
              <a:rPr lang="el-GR" dirty="0" err="1" smtClean="0"/>
              <a:t>Elsevier</a:t>
            </a:r>
            <a:r>
              <a:rPr lang="el-GR" dirty="0" smtClean="0"/>
              <a:t> όλες τις πληροφορίες που έχει, για παράδειγμα, τη νόσο του </a:t>
            </a:r>
            <a:r>
              <a:rPr lang="el-GR" dirty="0" err="1" smtClean="0"/>
              <a:t>Alzheimer</a:t>
            </a:r>
            <a:r>
              <a:rPr lang="el-GR" dirty="0" smtClean="0"/>
              <a:t>, ανεξάρτητα από το αν προέρχεται από ένα περιοδικό βιολογίας, ένα ιατρικό περιοδικό ή ένα περιοδικό χημείας.</a:t>
            </a:r>
          </a:p>
          <a:p>
            <a:r>
              <a:rPr lang="el-GR" dirty="0" smtClean="0"/>
              <a:t>Έτσι, η ζήτηση αφορά μάλλον οριζόντια προϊόντα:</a:t>
            </a:r>
          </a:p>
          <a:p>
            <a:pPr lvl="1"/>
            <a:r>
              <a:rPr lang="el-GR" dirty="0" smtClean="0"/>
              <a:t>όλες οι πληροφορίες που έχει ο </a:t>
            </a:r>
            <a:r>
              <a:rPr lang="el-GR" dirty="0" err="1" smtClean="0"/>
              <a:t>Elsevier</a:t>
            </a:r>
            <a:r>
              <a:rPr lang="el-GR" dirty="0" smtClean="0"/>
              <a:t> σχετικά με ένα συγκεκριμένο θέμα, είναι τεμαχισμένες/κατανεμημένες σε όλους τους ξεχωριστούς παραδοσιακούς κλάδους και σε πολλά περιοδικών</a:t>
            </a:r>
            <a:endParaRPr lang="el-GR" dirty="0"/>
          </a:p>
        </p:txBody>
      </p:sp>
    </p:spTree>
    <p:extLst>
      <p:ext uri="{BB962C8B-B14F-4D97-AF65-F5344CB8AC3E}">
        <p14:creationId xmlns:p14="http://schemas.microsoft.com/office/powerpoint/2010/main" val="427217002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πρόβλημα</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a:t>Τα SOAP, WSDL, UDDI και BPEL4WS είναι ο τυπικός συνδυασμός τεχνολογίας για τη δημιουργία μιας εφαρμογής υπηρεσίας Web</a:t>
            </a:r>
          </a:p>
          <a:p>
            <a:r>
              <a:rPr lang="el-GR" dirty="0"/>
              <a:t>Ωστόσο, αποτυγχάνουν να επιτύχουν τους στόχους της αυτοματοποίησης και της </a:t>
            </a:r>
            <a:r>
              <a:rPr lang="el-GR" dirty="0" err="1"/>
              <a:t>διαλειτουργικότητας</a:t>
            </a:r>
            <a:r>
              <a:rPr lang="el-GR" dirty="0"/>
              <a:t>, επειδή απαιτούν ανθρώπους στο βρόχο</a:t>
            </a:r>
          </a:p>
          <a:p>
            <a:pPr lvl="1"/>
            <a:r>
              <a:rPr lang="el-GR" dirty="0"/>
              <a:t>Για παράδειγμα, οι πληροφορίες πρέπει να αναζητηθούν και οι φόρμες πρέπει να συμπληρωθούν</a:t>
            </a:r>
          </a:p>
          <a:p>
            <a:r>
              <a:rPr lang="el-GR" dirty="0"/>
              <a:t>Επίσης, το WSDL καθορίζει τη λειτουργικότητα μιας υπηρεσίας μόνο σε συντακτικό επίπεδο, αλλά δεν περιγράφει την έννοια της λειτουργικότητας της υπηρεσίας Web</a:t>
            </a:r>
          </a:p>
          <a:p>
            <a:pPr lvl="1"/>
            <a:r>
              <a:rPr lang="el-GR" dirty="0"/>
              <a:t>έτσι άλλα προγράμματα δεν μπορούν να κάνουν χρήση αυτών των πληροφοριών</a:t>
            </a:r>
          </a:p>
        </p:txBody>
      </p:sp>
    </p:spTree>
    <p:extLst>
      <p:ext uri="{BB962C8B-B14F-4D97-AF65-F5344CB8AC3E}">
        <p14:creationId xmlns:p14="http://schemas.microsoft.com/office/powerpoint/2010/main" val="304212139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συμβολή της τεχνολογίας SW </a:t>
            </a:r>
            <a:r>
              <a:rPr lang="el-GR" dirty="0" smtClean="0"/>
              <a:t> (1/3)</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Η </a:t>
            </a:r>
            <a:r>
              <a:rPr lang="el-GR" dirty="0" smtClean="0"/>
              <a:t>κοινότητα του σημασιολογικού ιστού  </a:t>
            </a:r>
            <a:r>
              <a:rPr lang="el-GR" dirty="0"/>
              <a:t>αντιμετώπισε τους περιορισμούς της τρέχουσας τεχνολογίας υπηρεσιών Ιστού αυξάνοντας τις περιγραφές υπηρεσίας με ένα σημασιολογικό επίπεδο</a:t>
            </a:r>
          </a:p>
          <a:p>
            <a:pPr lvl="1"/>
            <a:r>
              <a:rPr lang="el-GR" dirty="0"/>
              <a:t>Προκειμένου να επιτευχθεί αυτόματη ανακάλυψη, σύνθεση, παρακολούθηση και εκτέλεση</a:t>
            </a:r>
          </a:p>
          <a:p>
            <a:r>
              <a:rPr lang="el-GR" dirty="0"/>
              <a:t>Η αυτοματοποίηση αυτών των εργασιών είναι ιδιαίτερα επιθυμητή</a:t>
            </a:r>
          </a:p>
          <a:p>
            <a:r>
              <a:rPr lang="el-GR" b="1" dirty="0" smtClean="0"/>
              <a:t>Παράδειγμα</a:t>
            </a:r>
            <a:endParaRPr lang="el-GR" b="1" dirty="0"/>
          </a:p>
          <a:p>
            <a:pPr lvl="1"/>
            <a:r>
              <a:rPr lang="el-GR" dirty="0" smtClean="0"/>
              <a:t>Η εύρεση </a:t>
            </a:r>
            <a:r>
              <a:rPr lang="el-GR" dirty="0"/>
              <a:t>του πλησιέστερου ιατρικού </a:t>
            </a:r>
            <a:r>
              <a:rPr lang="el-GR" dirty="0" err="1"/>
              <a:t>παρόχου</a:t>
            </a:r>
            <a:r>
              <a:rPr lang="el-GR" dirty="0"/>
              <a:t> (ή </a:t>
            </a:r>
            <a:r>
              <a:rPr lang="el-GR" dirty="0" err="1"/>
              <a:t>παρόχου</a:t>
            </a:r>
            <a:r>
              <a:rPr lang="el-GR" dirty="0"/>
              <a:t> σε οποιονδήποτε τομέα)</a:t>
            </a:r>
          </a:p>
          <a:p>
            <a:pPr lvl="1"/>
            <a:r>
              <a:rPr lang="el-GR" dirty="0"/>
              <a:t>Μια στρατηγική για την εκτέλεση αυτής της εργασίας είναι:</a:t>
            </a:r>
          </a:p>
          <a:p>
            <a:pPr marL="1371600" lvl="2" indent="-457200">
              <a:buFont typeface="+mj-lt"/>
              <a:buAutoNum type="arabicPeriod"/>
            </a:pPr>
            <a:r>
              <a:rPr lang="el-GR" dirty="0"/>
              <a:t>ανακτήστε τις λεπτομέρειες όλων των ιατρικών </a:t>
            </a:r>
            <a:r>
              <a:rPr lang="el-GR" dirty="0" err="1"/>
              <a:t>παρόχων</a:t>
            </a:r>
            <a:r>
              <a:rPr lang="el-GR" dirty="0"/>
              <a:t> (συγκεκριμένου τύπου) και</a:t>
            </a:r>
          </a:p>
          <a:p>
            <a:pPr marL="1371600" lvl="2" indent="-457200">
              <a:buFont typeface="+mj-lt"/>
              <a:buAutoNum type="arabicPeriod"/>
            </a:pPr>
            <a:r>
              <a:rPr lang="el-GR" dirty="0"/>
              <a:t>επιλέξτε το πλησιέστερο υπολογίζοντας την απόσταση μεταξύ της τοποθεσίας του </a:t>
            </a:r>
            <a:r>
              <a:rPr lang="el-GR" dirty="0" err="1"/>
              <a:t>παρόχου</a:t>
            </a:r>
            <a:r>
              <a:rPr lang="el-GR" dirty="0"/>
              <a:t> και μιας τοποθεσίας αναφοράς</a:t>
            </a:r>
          </a:p>
        </p:txBody>
      </p:sp>
    </p:spTree>
    <p:extLst>
      <p:ext uri="{BB962C8B-B14F-4D97-AF65-F5344CB8AC3E}">
        <p14:creationId xmlns:p14="http://schemas.microsoft.com/office/powerpoint/2010/main" val="261380319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Η συμβολή της τεχνολογίας SW  </a:t>
            </a:r>
            <a:r>
              <a:rPr lang="el-GR" dirty="0" smtClean="0"/>
              <a:t>(2/3</a:t>
            </a:r>
            <a:r>
              <a:rPr lang="el-GR" dirty="0"/>
              <a:t>)</a:t>
            </a:r>
          </a:p>
        </p:txBody>
      </p:sp>
      <p:sp>
        <p:nvSpPr>
          <p:cNvPr id="5" name="Θέση περιεχομένου 4"/>
          <p:cNvSpPr>
            <a:spLocks noGrp="1"/>
          </p:cNvSpPr>
          <p:nvPr>
            <p:ph sz="half" idx="1"/>
          </p:nvPr>
        </p:nvSpPr>
        <p:spPr/>
        <p:txBody>
          <a:bodyPr>
            <a:normAutofit fontScale="70000" lnSpcReduction="20000"/>
          </a:bodyPr>
          <a:lstStyle/>
          <a:p>
            <a:pPr marL="0" indent="0">
              <a:buNone/>
            </a:pPr>
            <a:r>
              <a:rPr lang="el-GR" b="1" dirty="0" smtClean="0"/>
              <a:t>…….ΠΑΡΑΔΕΙΓΜΑ</a:t>
            </a:r>
          </a:p>
          <a:p>
            <a:r>
              <a:rPr lang="el-GR" dirty="0" smtClean="0"/>
              <a:t>Αυτή </a:t>
            </a:r>
            <a:r>
              <a:rPr lang="el-GR" dirty="0"/>
              <a:t>η ροή εργασίας μπορεί να αναπαρασταθεί σχηματικά ως:</a:t>
            </a:r>
          </a:p>
          <a:p>
            <a:r>
              <a:rPr lang="el-GR" dirty="0"/>
              <a:t>Για παράδειγμα, αρκεί να συμπληρώσετε αυτήν τη ροή εργασίας με την υπηρεσία </a:t>
            </a:r>
            <a:r>
              <a:rPr lang="el-GR" dirty="0" err="1"/>
              <a:t>MedicareSupplier</a:t>
            </a:r>
            <a:r>
              <a:rPr lang="el-GR" dirty="0"/>
              <a:t> και μια υπηρεσία Web που υπολογίζει την απόσταση μεταξύ ταχυδρομικών κωδικών</a:t>
            </a:r>
          </a:p>
          <a:p>
            <a:r>
              <a:rPr lang="el-GR" dirty="0"/>
              <a:t>Η τεχνολογία υπηρεσιών SW στοχεύει στην αυτοματοποίηση της εκτέλεσης τέτοιων εργασιών με βάση τη σημασιολογική περιγραφή των υπηρεσιών Web</a:t>
            </a:r>
          </a:p>
          <a:p>
            <a:pPr lvl="1"/>
            <a:r>
              <a:rPr lang="el-GR" dirty="0"/>
              <a:t>Χρησιμοποιώντας αυτές τις περιγραφές, οι σωστές υπηρεσίες μπορούν να επιλεγούν και να συνδυαστούν με τρόπο που θα επιλύσει τη συγκεκριμένη εργασία</a:t>
            </a:r>
          </a:p>
        </p:txBody>
      </p:sp>
      <p:pic>
        <p:nvPicPr>
          <p:cNvPr id="7" name="Picture 2"/>
          <p:cNvPicPr>
            <a:picLocks noChangeAspect="1" noChangeArrowheads="1"/>
          </p:cNvPicPr>
          <p:nvPr/>
        </p:nvPicPr>
        <p:blipFill>
          <a:blip r:embed="rId2" cstate="print"/>
          <a:srcRect/>
          <a:stretch>
            <a:fillRect/>
          </a:stretch>
        </p:blipFill>
        <p:spPr bwMode="auto">
          <a:xfrm>
            <a:off x="6566520" y="1611085"/>
            <a:ext cx="3095895" cy="4245895"/>
          </a:xfrm>
          <a:prstGeom prst="rect">
            <a:avLst/>
          </a:prstGeom>
          <a:noFill/>
          <a:ln w="9525">
            <a:noFill/>
            <a:miter lim="800000"/>
            <a:headEnd/>
            <a:tailEnd/>
          </a:ln>
        </p:spPr>
      </p:pic>
    </p:spTree>
    <p:extLst>
      <p:ext uri="{BB962C8B-B14F-4D97-AF65-F5344CB8AC3E}">
        <p14:creationId xmlns:p14="http://schemas.microsoft.com/office/powerpoint/2010/main" val="181708155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a:t>Η συμβολή της τεχνολογίας SW  </a:t>
            </a:r>
            <a:r>
              <a:rPr lang="el-GR" dirty="0" smtClean="0"/>
              <a:t>(3/3</a:t>
            </a:r>
            <a:r>
              <a:rPr lang="el-GR" dirty="0"/>
              <a:t>)</a:t>
            </a:r>
          </a:p>
        </p:txBody>
      </p:sp>
      <p:sp>
        <p:nvSpPr>
          <p:cNvPr id="6" name="Θέση περιεχομένου 5"/>
          <p:cNvSpPr>
            <a:spLocks noGrp="1"/>
          </p:cNvSpPr>
          <p:nvPr>
            <p:ph idx="1"/>
          </p:nvPr>
        </p:nvSpPr>
        <p:spPr/>
        <p:txBody>
          <a:bodyPr>
            <a:normAutofit fontScale="77500" lnSpcReduction="20000"/>
          </a:bodyPr>
          <a:lstStyle/>
          <a:p>
            <a:pPr marL="0" indent="0">
              <a:buNone/>
            </a:pPr>
            <a:r>
              <a:rPr lang="el-GR" b="1" dirty="0" smtClean="0"/>
              <a:t>…..ΠΑΡΑΔΕΙΓΜΑ</a:t>
            </a:r>
          </a:p>
          <a:p>
            <a:r>
              <a:rPr lang="el-GR" dirty="0" smtClean="0"/>
              <a:t>Ένα </a:t>
            </a:r>
            <a:r>
              <a:rPr lang="el-GR" dirty="0"/>
              <a:t>κοινό χαρακτηριστικό όλων των </a:t>
            </a:r>
            <a:r>
              <a:rPr lang="el-GR" dirty="0" smtClean="0"/>
              <a:t>εμπλεκόμενων πλαισίων(</a:t>
            </a:r>
            <a:r>
              <a:rPr lang="en-US" dirty="0" smtClean="0"/>
              <a:t>frameworks</a:t>
            </a:r>
            <a:r>
              <a:rPr lang="el-GR" dirty="0" smtClean="0"/>
              <a:t>) </a:t>
            </a:r>
            <a:r>
              <a:rPr lang="el-GR" dirty="0"/>
              <a:t>για τις σημασιολογικές περιγραφές υπηρεσίας Ιστού είναι ότι συνδυάζουν δύο είδη οντολογιών για να αποκτήσουν μια περιγραφή υπηρεσίας</a:t>
            </a:r>
          </a:p>
          <a:p>
            <a:r>
              <a:rPr lang="el-GR" dirty="0"/>
              <a:t>Πρώτον, μια γενική οντολογία υπηρεσίας Ιστού, όπως το OWL-S</a:t>
            </a:r>
          </a:p>
          <a:p>
            <a:pPr lvl="1"/>
            <a:r>
              <a:rPr lang="el-GR" dirty="0"/>
              <a:t>καθορίζει γενικές έννοιες υπηρεσίας Ιστού (π.χ. εισόδους, έξοδοι)</a:t>
            </a:r>
          </a:p>
          <a:p>
            <a:pPr lvl="1"/>
            <a:r>
              <a:rPr lang="el-GR" dirty="0"/>
              <a:t>και ορίζει τη ραχοκοκαλιά της σημασιολογικής περιγραφής υπηρεσίας Ιστού</a:t>
            </a:r>
          </a:p>
          <a:p>
            <a:r>
              <a:rPr lang="el-GR" dirty="0"/>
              <a:t>Δεύτερον, καθορίζεται μια οντολογία τομέα</a:t>
            </a:r>
          </a:p>
          <a:p>
            <a:pPr lvl="1"/>
            <a:r>
              <a:rPr lang="el-GR" dirty="0" smtClean="0"/>
              <a:t>Η οποία περιλαμβάνει τις γνώσεις για τον </a:t>
            </a:r>
            <a:r>
              <a:rPr lang="el-GR" dirty="0"/>
              <a:t>τομέα της υπηρεσίας Web</a:t>
            </a:r>
          </a:p>
          <a:p>
            <a:pPr lvl="2"/>
            <a:r>
              <a:rPr lang="el-GR" dirty="0"/>
              <a:t>όπως τύποι παραμέτρων υπηρεσίας (π.χ. Πόλη)</a:t>
            </a:r>
          </a:p>
          <a:p>
            <a:pPr lvl="1"/>
            <a:r>
              <a:rPr lang="el-GR" dirty="0"/>
              <a:t>και λειτουργικότητες, που συμπληρώνει αυτό το γενικό πλαίσιο</a:t>
            </a:r>
          </a:p>
          <a:p>
            <a:pPr lvl="1"/>
            <a:r>
              <a:rPr lang="el-GR" dirty="0"/>
              <a:t>π.χ. </a:t>
            </a:r>
            <a:r>
              <a:rPr lang="el-GR" dirty="0" err="1"/>
              <a:t>FindMedicalSupplier</a:t>
            </a:r>
            <a:endParaRPr lang="el-GR" dirty="0"/>
          </a:p>
        </p:txBody>
      </p:sp>
    </p:spTree>
    <p:extLst>
      <p:ext uri="{BB962C8B-B14F-4D97-AF65-F5344CB8AC3E}">
        <p14:creationId xmlns:p14="http://schemas.microsoft.com/office/powerpoint/2010/main" val="332260217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(1/12)</a:t>
            </a:r>
            <a:endParaRPr lang="el-GR" dirty="0"/>
          </a:p>
        </p:txBody>
      </p:sp>
      <p:sp>
        <p:nvSpPr>
          <p:cNvPr id="3" name="2 - Θέση περιεχομένου"/>
          <p:cNvSpPr>
            <a:spLocks noGrp="1"/>
          </p:cNvSpPr>
          <p:nvPr>
            <p:ph idx="1"/>
          </p:nvPr>
        </p:nvSpPr>
        <p:spPr>
          <a:xfrm>
            <a:off x="2711624" y="1556792"/>
            <a:ext cx="7746064" cy="3024336"/>
          </a:xfrm>
        </p:spPr>
        <p:txBody>
          <a:bodyPr>
            <a:normAutofit fontScale="62500" lnSpcReduction="20000"/>
          </a:bodyPr>
          <a:lstStyle/>
          <a:p>
            <a:r>
              <a:rPr lang="el-GR" dirty="0"/>
              <a:t>Η οντολογία OWL-S χωρίζεται εννοιολογικά σε τέσσερις </a:t>
            </a:r>
            <a:r>
              <a:rPr lang="el-GR" dirty="0" err="1"/>
              <a:t>υποοντολογίες</a:t>
            </a:r>
            <a:r>
              <a:rPr lang="el-GR" dirty="0"/>
              <a:t> για τον προσδιορισμό</a:t>
            </a:r>
          </a:p>
          <a:p>
            <a:pPr lvl="1"/>
            <a:r>
              <a:rPr lang="el-GR" dirty="0"/>
              <a:t>Τι κάνει η υπηρεσία (Προφίλ),</a:t>
            </a:r>
          </a:p>
          <a:p>
            <a:pPr lvl="1"/>
            <a:r>
              <a:rPr lang="el-GR" dirty="0"/>
              <a:t>Πώς λειτουργεί η υπηρεσία (Διαδικασία) και</a:t>
            </a:r>
          </a:p>
          <a:p>
            <a:pPr lvl="1"/>
            <a:r>
              <a:rPr lang="el-GR" dirty="0"/>
              <a:t>Πώς εφαρμόζεται η υπηρεσία </a:t>
            </a:r>
            <a:r>
              <a:rPr lang="el-GR" dirty="0" smtClean="0"/>
              <a:t>(</a:t>
            </a:r>
            <a:r>
              <a:rPr lang="en-US" b="1" dirty="0"/>
              <a:t>Grounding </a:t>
            </a:r>
            <a:r>
              <a:rPr lang="en-US" b="1" dirty="0" smtClean="0"/>
              <a:t>ontology</a:t>
            </a:r>
            <a:r>
              <a:rPr lang="el-GR" dirty="0" smtClean="0"/>
              <a:t>)</a:t>
            </a:r>
            <a:endParaRPr lang="el-GR" dirty="0"/>
          </a:p>
          <a:p>
            <a:pPr lvl="1"/>
            <a:r>
              <a:rPr lang="el-GR" dirty="0"/>
              <a:t>Μια τέταρτη οντολογία (</a:t>
            </a:r>
            <a:r>
              <a:rPr lang="el-GR" dirty="0" err="1"/>
              <a:t>Service</a:t>
            </a:r>
            <a:r>
              <a:rPr lang="el-GR" dirty="0"/>
              <a:t>) περιέχει την έννοια της υπηρεσίας, η οποία συνδέει τις έννοιες </a:t>
            </a:r>
            <a:r>
              <a:rPr lang="el-GR" dirty="0" err="1"/>
              <a:t>ServiceProfile</a:t>
            </a:r>
            <a:r>
              <a:rPr lang="el-GR" dirty="0"/>
              <a:t>, </a:t>
            </a:r>
            <a:r>
              <a:rPr lang="el-GR" dirty="0" err="1"/>
              <a:t>ServiceModel</a:t>
            </a:r>
            <a:r>
              <a:rPr lang="el-GR" dirty="0"/>
              <a:t> και </a:t>
            </a:r>
            <a:r>
              <a:rPr lang="el-GR" dirty="0" err="1"/>
              <a:t>ServiceGrounding</a:t>
            </a:r>
            <a:endParaRPr lang="el-GR" dirty="0"/>
          </a:p>
          <a:p>
            <a:pPr lvl="2"/>
            <a:r>
              <a:rPr lang="el-GR" dirty="0"/>
              <a:t>Οι τρεις τελευταίες έννοιες εξειδικεύονται περαιτέρω στις οντολογίες </a:t>
            </a:r>
            <a:r>
              <a:rPr lang="el-GR" dirty="0" smtClean="0"/>
              <a:t>Προφίλ(</a:t>
            </a:r>
            <a:r>
              <a:rPr lang="en-US" dirty="0" smtClean="0"/>
              <a:t>Profile)</a:t>
            </a:r>
            <a:r>
              <a:rPr lang="el-GR" dirty="0" smtClean="0"/>
              <a:t>, Διαδικασίας</a:t>
            </a:r>
            <a:r>
              <a:rPr lang="en-US" dirty="0" smtClean="0"/>
              <a:t>(Process)</a:t>
            </a:r>
            <a:r>
              <a:rPr lang="el-GR" dirty="0" smtClean="0"/>
              <a:t> </a:t>
            </a:r>
            <a:r>
              <a:rPr lang="el-GR" dirty="0"/>
              <a:t>και </a:t>
            </a:r>
            <a:r>
              <a:rPr lang="el-GR" dirty="0" smtClean="0"/>
              <a:t>υπηρεσίας(</a:t>
            </a:r>
            <a:r>
              <a:rPr lang="en-US" smtClean="0"/>
              <a:t>Grounding</a:t>
            </a:r>
            <a:r>
              <a:rPr lang="el-GR" smtClean="0"/>
              <a:t>) </a:t>
            </a:r>
            <a:r>
              <a:rPr lang="el-GR" dirty="0"/>
              <a:t>αντίστοιχα</a:t>
            </a:r>
            <a:endParaRPr lang="el-GR" sz="18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54</a:t>
            </a:fld>
            <a:endParaRPr lang="el-GR"/>
          </a:p>
        </p:txBody>
      </p:sp>
      <p:pic>
        <p:nvPicPr>
          <p:cNvPr id="3074" name="Picture 2"/>
          <p:cNvPicPr>
            <a:picLocks noChangeAspect="1" noChangeArrowheads="1"/>
          </p:cNvPicPr>
          <p:nvPr/>
        </p:nvPicPr>
        <p:blipFill>
          <a:blip r:embed="rId2" cstate="print"/>
          <a:srcRect/>
          <a:stretch>
            <a:fillRect/>
          </a:stretch>
        </p:blipFill>
        <p:spPr bwMode="auto">
          <a:xfrm>
            <a:off x="3215681" y="4634902"/>
            <a:ext cx="6962403" cy="2178474"/>
          </a:xfrm>
          <a:prstGeom prst="rect">
            <a:avLst/>
          </a:prstGeom>
          <a:noFill/>
          <a:ln w="9525">
            <a:noFill/>
            <a:miter lim="800000"/>
            <a:headEnd/>
            <a:tailEnd/>
          </a:ln>
        </p:spPr>
      </p:pic>
    </p:spTree>
    <p:extLst>
      <p:ext uri="{BB962C8B-B14F-4D97-AF65-F5344CB8AC3E}">
        <p14:creationId xmlns:p14="http://schemas.microsoft.com/office/powerpoint/2010/main" val="265355728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(2/12)</a:t>
            </a:r>
            <a:endParaRPr lang="el-GR" dirty="0"/>
          </a:p>
        </p:txBody>
      </p:sp>
      <p:sp>
        <p:nvSpPr>
          <p:cNvPr id="3" name="2 - Θέση περιεχομένου"/>
          <p:cNvSpPr>
            <a:spLocks noGrp="1"/>
          </p:cNvSpPr>
          <p:nvPr>
            <p:ph idx="1"/>
          </p:nvPr>
        </p:nvSpPr>
        <p:spPr>
          <a:xfrm>
            <a:off x="2959608" y="1447800"/>
            <a:ext cx="7498080" cy="5221560"/>
          </a:xfrm>
        </p:spPr>
        <p:txBody>
          <a:bodyPr>
            <a:normAutofit fontScale="62500" lnSpcReduction="20000"/>
          </a:bodyPr>
          <a:lstStyle/>
          <a:p>
            <a:r>
              <a:rPr lang="en-US" b="1" dirty="0"/>
              <a:t>… The Profile Ontology</a:t>
            </a:r>
          </a:p>
          <a:p>
            <a:r>
              <a:rPr lang="el-GR" b="1" dirty="0" smtClean="0"/>
              <a:t>Το </a:t>
            </a:r>
            <a:r>
              <a:rPr lang="el-GR" b="1" dirty="0"/>
              <a:t>προφίλ καθορίζει</a:t>
            </a:r>
          </a:p>
          <a:p>
            <a:pPr lvl="1"/>
            <a:r>
              <a:rPr lang="el-GR" b="1" dirty="0"/>
              <a:t>τη λειτουργικότητα που προσφέρει η υπηρεσία</a:t>
            </a:r>
          </a:p>
          <a:p>
            <a:pPr lvl="2"/>
            <a:r>
              <a:rPr lang="el-GR" b="1" dirty="0"/>
              <a:t>π.χ. </a:t>
            </a:r>
            <a:r>
              <a:rPr lang="el-GR" b="1" dirty="0" err="1"/>
              <a:t>GetMedicalSupplier</a:t>
            </a:r>
            <a:endParaRPr lang="el-GR" b="1" dirty="0"/>
          </a:p>
          <a:p>
            <a:pPr lvl="1"/>
            <a:r>
              <a:rPr lang="el-GR" b="1" dirty="0"/>
              <a:t>ο σημασιολογικός τύπος των εισόδων και εξόδων</a:t>
            </a:r>
          </a:p>
          <a:p>
            <a:pPr lvl="2"/>
            <a:r>
              <a:rPr lang="el-GR" b="1" dirty="0"/>
              <a:t>π.χ. </a:t>
            </a:r>
            <a:r>
              <a:rPr lang="el-GR" b="1" dirty="0" err="1"/>
              <a:t>City</a:t>
            </a:r>
            <a:r>
              <a:rPr lang="el-GR" b="1" dirty="0"/>
              <a:t>, </a:t>
            </a:r>
            <a:r>
              <a:rPr lang="el-GR" b="1" dirty="0" err="1"/>
              <a:t>MedicareSupplier</a:t>
            </a:r>
            <a:endParaRPr lang="el-GR" b="1" dirty="0"/>
          </a:p>
          <a:p>
            <a:pPr lvl="1"/>
            <a:r>
              <a:rPr lang="el-GR" b="1" dirty="0"/>
              <a:t>τα στοιχεία του φορέα παροχής υπηρεσιών και</a:t>
            </a:r>
          </a:p>
          <a:p>
            <a:pPr lvl="1"/>
            <a:r>
              <a:rPr lang="el-GR" b="1" dirty="0"/>
              <a:t>πολλές παράμετροι υπηρεσίας</a:t>
            </a:r>
          </a:p>
          <a:p>
            <a:pPr lvl="2"/>
            <a:r>
              <a:rPr lang="el-GR" b="1" dirty="0"/>
              <a:t>όπως βαθμολογία ποιότητας ή γεωγραφική ακτίνα</a:t>
            </a:r>
          </a:p>
          <a:p>
            <a:r>
              <a:rPr lang="el-GR" b="1" dirty="0"/>
              <a:t>Αυτή η περιγραφή χρησιμοποιείται για την ανακάλυψη της υπηρεσίας</a:t>
            </a:r>
          </a:p>
          <a:p>
            <a:r>
              <a:rPr lang="el-GR" b="1" dirty="0"/>
              <a:t>Η κεντρική ιδέα αυτής της οντολογίας, </a:t>
            </a:r>
            <a:r>
              <a:rPr lang="el-GR" b="1" dirty="0" err="1"/>
              <a:t>Profile</a:t>
            </a:r>
            <a:r>
              <a:rPr lang="el-GR" b="1" dirty="0"/>
              <a:t>, είναι μια υποκατηγορία του </a:t>
            </a:r>
            <a:r>
              <a:rPr lang="el-GR" b="1" dirty="0" err="1"/>
              <a:t>ServiceProfile</a:t>
            </a:r>
            <a:endParaRPr lang="el-GR" b="1" dirty="0"/>
          </a:p>
          <a:p>
            <a:r>
              <a:rPr lang="el-GR" b="1" dirty="0"/>
              <a:t>Για κάθε </a:t>
            </a:r>
            <a:r>
              <a:rPr lang="el-GR" b="1" dirty="0" smtClean="0"/>
              <a:t>στιγμιότυπο </a:t>
            </a:r>
            <a:r>
              <a:rPr lang="el-GR" b="1" dirty="0"/>
              <a:t>προφίλ </a:t>
            </a:r>
            <a:r>
              <a:rPr lang="el-GR" b="1" dirty="0" smtClean="0"/>
              <a:t>συσχετίζουμε</a:t>
            </a:r>
            <a:endParaRPr lang="el-GR" b="1" dirty="0"/>
          </a:p>
          <a:p>
            <a:pPr lvl="1"/>
            <a:r>
              <a:rPr lang="el-GR" b="1" dirty="0"/>
              <a:t>τη διαδικασία που περιγράφει (υποδεικνύεται από τη σχέση </a:t>
            </a:r>
            <a:r>
              <a:rPr lang="el-GR" b="1" dirty="0" err="1"/>
              <a:t>hasProc</a:t>
            </a:r>
            <a:r>
              <a:rPr lang="el-GR" b="1" dirty="0"/>
              <a:t>)</a:t>
            </a:r>
          </a:p>
          <a:p>
            <a:pPr lvl="1"/>
            <a:r>
              <a:rPr lang="el-GR" b="1" dirty="0"/>
              <a:t>και τα λειτουργικά χαρακτηριστικά του (είσοδοι, έξοδοι, προϋποθέσεις, εφέ - που αναφέρονται ως </a:t>
            </a:r>
            <a:r>
              <a:rPr lang="el-GR" b="1" dirty="0" err="1"/>
              <a:t>IOPEs</a:t>
            </a:r>
            <a:r>
              <a:rPr lang="el-GR" b="1" dirty="0"/>
              <a:t>) μαζί με τον τύπο τους</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55</a:t>
            </a:fld>
            <a:endParaRPr lang="el-GR"/>
          </a:p>
        </p:txBody>
      </p:sp>
    </p:spTree>
    <p:extLst>
      <p:ext uri="{BB962C8B-B14F-4D97-AF65-F5344CB8AC3E}">
        <p14:creationId xmlns:p14="http://schemas.microsoft.com/office/powerpoint/2010/main" val="316802802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(3/12)</a:t>
            </a:r>
            <a:endParaRPr lang="el-GR" dirty="0"/>
          </a:p>
        </p:txBody>
      </p:sp>
      <p:sp>
        <p:nvSpPr>
          <p:cNvPr id="3" name="2 - Θέση περιεχομένου"/>
          <p:cNvSpPr>
            <a:spLocks noGrp="1"/>
          </p:cNvSpPr>
          <p:nvPr>
            <p:ph idx="1"/>
          </p:nvPr>
        </p:nvSpPr>
        <p:spPr>
          <a:xfrm>
            <a:off x="2495600" y="1447800"/>
            <a:ext cx="7632848" cy="901080"/>
          </a:xfrm>
        </p:spPr>
        <p:txBody>
          <a:bodyPr>
            <a:normAutofit fontScale="62500" lnSpcReduction="20000"/>
          </a:bodyPr>
          <a:lstStyle/>
          <a:p>
            <a:r>
              <a:rPr lang="en-US" b="1" dirty="0" smtClean="0"/>
              <a:t>… The Profile Ontology</a:t>
            </a:r>
          </a:p>
          <a:p>
            <a:r>
              <a:rPr lang="el-GR" dirty="0"/>
              <a:t>Στο ακόλουθο παράδειγμα, η υπηρεσία </a:t>
            </a:r>
            <a:r>
              <a:rPr lang="el-GR" dirty="0" err="1"/>
              <a:t>MedicareSupplier</a:t>
            </a:r>
            <a:r>
              <a:rPr lang="el-GR" dirty="0"/>
              <a:t> παρουσιάζει τρία προφίλ</a:t>
            </a:r>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56</a:t>
            </a:fld>
            <a:endParaRPr lang="el-GR"/>
          </a:p>
        </p:txBody>
      </p:sp>
      <p:sp>
        <p:nvSpPr>
          <p:cNvPr id="5" name="4 - Ορθογώνιο"/>
          <p:cNvSpPr/>
          <p:nvPr/>
        </p:nvSpPr>
        <p:spPr>
          <a:xfrm>
            <a:off x="6096000" y="2204864"/>
            <a:ext cx="4464496" cy="230425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a:t>Service </a:t>
            </a:r>
            <a:r>
              <a:rPr lang="en-US" sz="1600" dirty="0" err="1"/>
              <a:t>MedicareSupplier</a:t>
            </a:r>
            <a:r>
              <a:rPr lang="en-US" sz="1600" dirty="0"/>
              <a:t>:</a:t>
            </a:r>
          </a:p>
          <a:p>
            <a:r>
              <a:rPr lang="en-US" sz="1600" dirty="0"/>
              <a:t>*</a:t>
            </a:r>
            <a:r>
              <a:rPr lang="en-US" sz="1600" dirty="0" err="1"/>
              <a:t>Profile:FindMedicareSupplierByZip</a:t>
            </a:r>
            <a:r>
              <a:rPr lang="en-US" sz="1600" dirty="0"/>
              <a:t> (</a:t>
            </a:r>
            <a:r>
              <a:rPr lang="en-US" sz="1600" dirty="0" err="1"/>
              <a:t>hasProc</a:t>
            </a:r>
            <a:r>
              <a:rPr lang="en-US" sz="1600" dirty="0"/>
              <a:t> P1)</a:t>
            </a:r>
          </a:p>
          <a:p>
            <a:r>
              <a:rPr lang="en-US" sz="1600" dirty="0"/>
              <a:t>(I(</a:t>
            </a:r>
            <a:r>
              <a:rPr lang="en-US" sz="1600" dirty="0" err="1"/>
              <a:t>ZipCode</a:t>
            </a:r>
            <a:r>
              <a:rPr lang="en-US" sz="1600" dirty="0"/>
              <a:t>), O(</a:t>
            </a:r>
            <a:r>
              <a:rPr lang="en-US" sz="1600" dirty="0" err="1"/>
              <a:t>SupplierDetails</a:t>
            </a:r>
            <a:r>
              <a:rPr lang="en-US" sz="1600" dirty="0"/>
              <a:t>))</a:t>
            </a:r>
          </a:p>
          <a:p>
            <a:r>
              <a:rPr lang="en-US" sz="1600" dirty="0"/>
              <a:t>*</a:t>
            </a:r>
            <a:r>
              <a:rPr lang="en-US" sz="1600" dirty="0" err="1"/>
              <a:t>Profile:FindMedicareSupplierByCity</a:t>
            </a:r>
            <a:r>
              <a:rPr lang="en-US" sz="1600" dirty="0"/>
              <a:t> (</a:t>
            </a:r>
            <a:r>
              <a:rPr lang="en-US" sz="1600" dirty="0" err="1"/>
              <a:t>hasProc</a:t>
            </a:r>
            <a:r>
              <a:rPr lang="en-US" sz="1600" dirty="0"/>
              <a:t> P2)</a:t>
            </a:r>
          </a:p>
          <a:p>
            <a:r>
              <a:rPr lang="en-US" sz="1600" dirty="0"/>
              <a:t>(I(City), O(</a:t>
            </a:r>
            <a:r>
              <a:rPr lang="en-US" sz="1600" dirty="0" err="1"/>
              <a:t>SupplierDetails</a:t>
            </a:r>
            <a:r>
              <a:rPr lang="en-US" sz="1600" dirty="0"/>
              <a:t>))</a:t>
            </a:r>
          </a:p>
          <a:p>
            <a:r>
              <a:rPr lang="en-US" sz="1600" dirty="0"/>
              <a:t>*</a:t>
            </a:r>
            <a:r>
              <a:rPr lang="en-US" sz="1600" dirty="0" err="1"/>
              <a:t>Profile:FindMedicareSupplierBySupply</a:t>
            </a:r>
            <a:r>
              <a:rPr lang="en-US" sz="1600" dirty="0"/>
              <a:t> (</a:t>
            </a:r>
            <a:r>
              <a:rPr lang="en-US" sz="1600" dirty="0" err="1"/>
              <a:t>hasProc</a:t>
            </a:r>
            <a:r>
              <a:rPr lang="en-US" sz="1600" dirty="0"/>
              <a:t> P3)</a:t>
            </a:r>
          </a:p>
          <a:p>
            <a:r>
              <a:rPr lang="en-US" sz="1600" dirty="0"/>
              <a:t>(I(</a:t>
            </a:r>
            <a:r>
              <a:rPr lang="en-US" sz="1600" dirty="0" err="1"/>
              <a:t>SupplyType</a:t>
            </a:r>
            <a:r>
              <a:rPr lang="en-US" sz="1600" dirty="0"/>
              <a:t>), O(</a:t>
            </a:r>
            <a:r>
              <a:rPr lang="en-US" sz="1600" dirty="0" err="1"/>
              <a:t>SupplierDetails</a:t>
            </a:r>
            <a:r>
              <a:rPr lang="en-US" sz="1600" dirty="0"/>
              <a:t>))</a:t>
            </a:r>
          </a:p>
          <a:p>
            <a:r>
              <a:rPr lang="en-US" sz="1600" dirty="0"/>
              <a:t>*</a:t>
            </a:r>
            <a:r>
              <a:rPr lang="en-US" sz="1600" dirty="0" err="1"/>
              <a:t>ProcessModel</a:t>
            </a:r>
            <a:r>
              <a:rPr lang="en-US" sz="1600" dirty="0"/>
              <a:t>: ...</a:t>
            </a:r>
          </a:p>
          <a:p>
            <a:r>
              <a:rPr lang="en-US" sz="1600" dirty="0"/>
              <a:t>*</a:t>
            </a:r>
            <a:r>
              <a:rPr lang="en-US" sz="1600" dirty="0" err="1"/>
              <a:t>WSDLGrounding</a:t>
            </a:r>
            <a:r>
              <a:rPr lang="en-US" sz="1600" dirty="0"/>
              <a:t>: ...</a:t>
            </a:r>
            <a:endParaRPr lang="el-GR" sz="1700" dirty="0">
              <a:solidFill>
                <a:schemeClr val="tx1"/>
              </a:solidFill>
            </a:endParaRPr>
          </a:p>
        </p:txBody>
      </p:sp>
      <p:sp>
        <p:nvSpPr>
          <p:cNvPr id="6" name="2 - Θέση περιεχομένου"/>
          <p:cNvSpPr txBox="1">
            <a:spLocks/>
          </p:cNvSpPr>
          <p:nvPr/>
        </p:nvSpPr>
        <p:spPr>
          <a:xfrm>
            <a:off x="2495600" y="4653136"/>
            <a:ext cx="7920880" cy="2160240"/>
          </a:xfrm>
          <a:prstGeom prst="rect">
            <a:avLst/>
          </a:prstGeom>
        </p:spPr>
        <p:txBody>
          <a:bodyPr>
            <a:normAutofit fontScale="55000" lnSpcReduction="20000"/>
          </a:bodyPr>
          <a:lstStyle/>
          <a:p>
            <a:pPr marL="365760" indent="-283464">
              <a:spcBef>
                <a:spcPts val="600"/>
              </a:spcBef>
              <a:buClr>
                <a:schemeClr val="accent1"/>
              </a:buClr>
              <a:buSzPct val="80000"/>
              <a:buFont typeface="Wingdings 2"/>
              <a:buChar char=""/>
              <a:defRPr/>
            </a:pPr>
            <a:r>
              <a:rPr lang="el-GR" sz="3200" dirty="0"/>
              <a:t>Κάθε προφίλ περιγράφει μια διαδικασία</a:t>
            </a:r>
          </a:p>
          <a:p>
            <a:pPr marL="822960" lvl="1" indent="-283464">
              <a:spcBef>
                <a:spcPts val="600"/>
              </a:spcBef>
              <a:buClr>
                <a:schemeClr val="accent1"/>
              </a:buClr>
              <a:buSzPct val="80000"/>
              <a:buFont typeface="Wingdings 2"/>
              <a:buChar char=""/>
              <a:defRPr/>
            </a:pPr>
            <a:r>
              <a:rPr lang="el-GR" sz="3200" dirty="0"/>
              <a:t>καθορίζεται στα μοντέλα διεργασίας P1, P2, P3</a:t>
            </a:r>
          </a:p>
          <a:p>
            <a:pPr marL="365760" indent="-283464">
              <a:spcBef>
                <a:spcPts val="600"/>
              </a:spcBef>
              <a:buClr>
                <a:schemeClr val="accent1"/>
              </a:buClr>
              <a:buSzPct val="80000"/>
              <a:buFont typeface="Wingdings 2"/>
              <a:buChar char=""/>
              <a:defRPr/>
            </a:pPr>
            <a:r>
              <a:rPr lang="el-GR" sz="3200" dirty="0"/>
              <a:t>Τέλος, όλα τα προφίλ επιστρέφουν μια έξοδο που </a:t>
            </a:r>
            <a:r>
              <a:rPr lang="el-GR" sz="3200" dirty="0" err="1"/>
              <a:t>περιγράφηκε</a:t>
            </a:r>
            <a:r>
              <a:rPr lang="el-GR" sz="3200" dirty="0"/>
              <a:t> με την έννοια του προμηθευτή</a:t>
            </a:r>
          </a:p>
          <a:p>
            <a:pPr marL="365760" indent="-283464">
              <a:spcBef>
                <a:spcPts val="600"/>
              </a:spcBef>
              <a:buClr>
                <a:schemeClr val="accent1"/>
              </a:buClr>
              <a:buSzPct val="80000"/>
              <a:buFont typeface="Wingdings 2"/>
              <a:buChar char=""/>
              <a:defRPr/>
            </a:pPr>
            <a:r>
              <a:rPr lang="el-GR" sz="3200" dirty="0"/>
              <a:t>Ο τύπος εισόδου ποικίλλει για κάθε προφίλ: </a:t>
            </a:r>
            <a:r>
              <a:rPr lang="el-GR" sz="3200" dirty="0" err="1"/>
              <a:t>ZipCode</a:t>
            </a:r>
            <a:r>
              <a:rPr lang="el-GR" sz="3200" dirty="0"/>
              <a:t>, </a:t>
            </a:r>
            <a:r>
              <a:rPr lang="el-GR" sz="3200" dirty="0" err="1"/>
              <a:t>City</a:t>
            </a:r>
            <a:r>
              <a:rPr lang="el-GR" sz="3200" dirty="0"/>
              <a:t> ή </a:t>
            </a:r>
            <a:r>
              <a:rPr lang="el-GR" sz="3200" dirty="0" err="1"/>
              <a:t>SupplyType</a:t>
            </a:r>
            <a:endParaRPr lang="el-GR" sz="3200" dirty="0"/>
          </a:p>
          <a:p>
            <a:pPr marL="365760" indent="-283464">
              <a:spcBef>
                <a:spcPts val="600"/>
              </a:spcBef>
              <a:buClr>
                <a:schemeClr val="accent1"/>
              </a:buClr>
              <a:buSzPct val="80000"/>
              <a:buFont typeface="Wingdings 2"/>
              <a:buChar char=""/>
              <a:defRPr/>
            </a:pPr>
            <a:r>
              <a:rPr lang="el-GR" sz="3200" dirty="0"/>
              <a:t>Το παράδειγμα δίνεται σε μια άτυπη, αφηρημένη σημειογραφία, επειδή ο κώδικας που βασίζεται σε XML θα ήταν πολύ μεγάλος</a:t>
            </a:r>
          </a:p>
        </p:txBody>
      </p:sp>
      <p:sp>
        <p:nvSpPr>
          <p:cNvPr id="7" name="2 - Θέση περιεχομένου"/>
          <p:cNvSpPr txBox="1">
            <a:spLocks/>
          </p:cNvSpPr>
          <p:nvPr/>
        </p:nvSpPr>
        <p:spPr>
          <a:xfrm>
            <a:off x="2495600" y="2276872"/>
            <a:ext cx="3744416" cy="2304256"/>
          </a:xfrm>
          <a:prstGeom prst="rect">
            <a:avLst/>
          </a:prstGeom>
        </p:spPr>
        <p:txBody>
          <a:bodyPr>
            <a:normAutofit fontScale="55000" lnSpcReduction="20000"/>
          </a:bodyPr>
          <a:lstStyle/>
          <a:p>
            <a:pPr marL="1097280" lvl="2" indent="-237744">
              <a:spcBef>
                <a:spcPts val="550"/>
              </a:spcBef>
              <a:buClr>
                <a:schemeClr val="accent1"/>
              </a:buClr>
              <a:buFont typeface="Verdana"/>
              <a:buChar char="◦"/>
              <a:defRPr/>
            </a:pPr>
            <a:r>
              <a:rPr lang="el-GR" sz="2800" dirty="0" smtClean="0"/>
              <a:t>Π.χ., </a:t>
            </a:r>
            <a:r>
              <a:rPr lang="el-GR" sz="2800" dirty="0"/>
              <a:t>προσφέρει τρεις διαφορετικές λειτουργίες</a:t>
            </a:r>
          </a:p>
          <a:p>
            <a:pPr marL="640080" lvl="1" indent="-237744">
              <a:spcBef>
                <a:spcPts val="550"/>
              </a:spcBef>
              <a:buClr>
                <a:schemeClr val="accent1"/>
              </a:buClr>
              <a:buFont typeface="Verdana"/>
              <a:buChar char="◦"/>
              <a:defRPr/>
            </a:pPr>
            <a:r>
              <a:rPr lang="el-GR" sz="2800" dirty="0"/>
              <a:t>Κάθε προφίλ έχει έναν σημασιολογικό τύπο που περιγράφεται από μία από τις έννοιες </a:t>
            </a:r>
            <a:r>
              <a:rPr lang="el-GR" sz="2800" dirty="0" smtClean="0"/>
              <a:t>λειτουργικότητας</a:t>
            </a:r>
          </a:p>
          <a:p>
            <a:pPr marL="640080" lvl="1" indent="-237744">
              <a:spcBef>
                <a:spcPts val="550"/>
              </a:spcBef>
              <a:buClr>
                <a:schemeClr val="accent1"/>
              </a:buClr>
              <a:buFont typeface="Verdana"/>
              <a:buChar char="◦"/>
              <a:defRPr/>
            </a:pPr>
            <a:r>
              <a:rPr lang="en-US" sz="2800" i="1" dirty="0" err="1" smtClean="0"/>
              <a:t>FindMedicareSupplierByZip</a:t>
            </a:r>
            <a:endParaRPr lang="en-US" sz="2800" i="1" dirty="0"/>
          </a:p>
          <a:p>
            <a:pPr marL="640080" lvl="1" indent="-237744">
              <a:spcBef>
                <a:spcPts val="550"/>
              </a:spcBef>
              <a:buClr>
                <a:schemeClr val="accent1"/>
              </a:buClr>
              <a:buFont typeface="Verdana"/>
              <a:buChar char="◦"/>
              <a:defRPr/>
            </a:pPr>
            <a:r>
              <a:rPr lang="en-US" sz="2800" i="1" dirty="0" err="1"/>
              <a:t>FindMedicareSupplierByCity</a:t>
            </a:r>
            <a:r>
              <a:rPr lang="en-US" sz="2800" dirty="0"/>
              <a:t> </a:t>
            </a:r>
          </a:p>
          <a:p>
            <a:pPr marL="640080" lvl="1" indent="-237744">
              <a:spcBef>
                <a:spcPts val="550"/>
              </a:spcBef>
              <a:buClr>
                <a:schemeClr val="accent1"/>
              </a:buClr>
              <a:buFont typeface="Verdana"/>
              <a:buChar char="◦"/>
              <a:defRPr/>
            </a:pPr>
            <a:r>
              <a:rPr lang="en-US" sz="2800" i="1" dirty="0" err="1"/>
              <a:t>FindMedicareSupplierBySupply</a:t>
            </a:r>
            <a:endParaRPr lang="en-US" sz="2800" i="1" dirty="0"/>
          </a:p>
          <a:p>
            <a:pPr marL="365760" indent="-283464">
              <a:spcBef>
                <a:spcPts val="600"/>
              </a:spcBef>
              <a:buClr>
                <a:schemeClr val="accent1"/>
              </a:buClr>
              <a:buSzPct val="80000"/>
              <a:buFont typeface="Wingdings 2"/>
              <a:buChar char=""/>
              <a:defRPr/>
            </a:pPr>
            <a:endParaRPr lang="en-US" sz="3200" dirty="0"/>
          </a:p>
        </p:txBody>
      </p:sp>
    </p:spTree>
    <p:extLst>
      <p:ext uri="{BB962C8B-B14F-4D97-AF65-F5344CB8AC3E}">
        <p14:creationId xmlns:p14="http://schemas.microsoft.com/office/powerpoint/2010/main" val="153178337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(4/12)</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n-US" b="1" dirty="0" smtClean="0"/>
              <a:t>The Process Ontology</a:t>
            </a:r>
          </a:p>
          <a:p>
            <a:r>
              <a:rPr lang="el-GR" dirty="0"/>
              <a:t>Πολλές πολύπλοκες υπηρεσίες αποτελούνται από μικρότερες υπηρεσίες που εκτελούνται με συγκεκριμένη σειρά</a:t>
            </a:r>
          </a:p>
          <a:p>
            <a:pPr lvl="1"/>
            <a:r>
              <a:rPr lang="el-GR" dirty="0"/>
              <a:t>Π.χ. Η αγορά ενός βιβλίου στο Amazon.com περιλαμβάνει τη χρήση μιας υπηρεσίας περιήγησης (η οποία επιλέγει το βιβλίο) και μιας υπηρεσίας πληρωμής</a:t>
            </a:r>
          </a:p>
          <a:p>
            <a:r>
              <a:rPr lang="el-GR" dirty="0"/>
              <a:t>Το OWL-S επιτρέπει την περιγραφή τέτοιων μοντέλων εσωτερικής διαδικασίας</a:t>
            </a:r>
          </a:p>
          <a:p>
            <a:r>
              <a:rPr lang="el-GR" dirty="0"/>
              <a:t>Αυτά είναι χρήσιμα για διάφορους σκοπούς:</a:t>
            </a:r>
          </a:p>
          <a:p>
            <a:pPr marL="514350" indent="-514350">
              <a:buFont typeface="+mj-lt"/>
              <a:buAutoNum type="arabicPeriod"/>
            </a:pPr>
            <a:r>
              <a:rPr lang="el-GR" dirty="0"/>
              <a:t>Κάποιος μπορεί να ελέγξει ότι η επιχειρηματική διαδικασία της προσφερόμενης υπηρεσίας είναι κατάλληλη</a:t>
            </a:r>
          </a:p>
          <a:p>
            <a:pPr marL="914400" lvl="2" indent="0">
              <a:buNone/>
            </a:pPr>
            <a:r>
              <a:rPr lang="el-GR" dirty="0"/>
              <a:t>π.χ., η επιλογή προϊόντος πρέπει πάντα να γίνεται πριν από την πληρωμή</a:t>
            </a:r>
          </a:p>
          <a:p>
            <a:pPr marL="514350" indent="-514350">
              <a:buFont typeface="+mj-lt"/>
              <a:buAutoNum type="arabicPeriod"/>
            </a:pPr>
            <a:r>
              <a:rPr lang="el-GR" dirty="0"/>
              <a:t>Κάποιος μπορεί να παρακολουθεί το </a:t>
            </a:r>
            <a:r>
              <a:rPr lang="el-GR" dirty="0" smtClean="0"/>
              <a:t>πλάνο </a:t>
            </a:r>
            <a:r>
              <a:rPr lang="el-GR" dirty="0"/>
              <a:t>εκτέλεσης μιας υπηρεσίας</a:t>
            </a:r>
          </a:p>
          <a:p>
            <a:pPr marL="514350" indent="-514350">
              <a:buFont typeface="+mj-lt"/>
              <a:buAutoNum type="arabicPeriod"/>
            </a:pPr>
            <a:r>
              <a:rPr lang="el-GR" dirty="0"/>
              <a:t>Αυτά τα μοντέλα διεργασίας μπορούν να χρησιμοποιηθούν για τη σύνθεση υπηρεσιών Web αυτόματα</a:t>
            </a:r>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57</a:t>
            </a:fld>
            <a:endParaRPr lang="el-GR"/>
          </a:p>
        </p:txBody>
      </p:sp>
    </p:spTree>
    <p:extLst>
      <p:ext uri="{BB962C8B-B14F-4D97-AF65-F5344CB8AC3E}">
        <p14:creationId xmlns:p14="http://schemas.microsoft.com/office/powerpoint/2010/main" val="5588652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(5/12)</a:t>
            </a:r>
            <a:endParaRPr lang="el-GR" dirty="0"/>
          </a:p>
        </p:txBody>
      </p:sp>
      <p:sp>
        <p:nvSpPr>
          <p:cNvPr id="3" name="2 - Θέση περιεχομένου"/>
          <p:cNvSpPr>
            <a:spLocks noGrp="1"/>
          </p:cNvSpPr>
          <p:nvPr>
            <p:ph idx="1"/>
          </p:nvPr>
        </p:nvSpPr>
        <p:spPr>
          <a:xfrm>
            <a:off x="2423592" y="1412776"/>
            <a:ext cx="7818072" cy="1189112"/>
          </a:xfrm>
        </p:spPr>
        <p:txBody>
          <a:bodyPr>
            <a:normAutofit fontScale="62500" lnSpcReduction="20000"/>
          </a:bodyPr>
          <a:lstStyle/>
          <a:p>
            <a:r>
              <a:rPr lang="en-US" b="1" dirty="0" smtClean="0"/>
              <a:t>… The Process Ontology</a:t>
            </a:r>
          </a:p>
          <a:p>
            <a:r>
              <a:rPr lang="el-GR" dirty="0"/>
              <a:t>Μια </a:t>
            </a:r>
            <a:r>
              <a:rPr lang="el-GR" dirty="0" smtClean="0"/>
              <a:t>έννοια </a:t>
            </a:r>
            <a:r>
              <a:rPr lang="el-GR" dirty="0" err="1"/>
              <a:t>ServiceModel</a:t>
            </a:r>
            <a:r>
              <a:rPr lang="el-GR" dirty="0"/>
              <a:t> περιγράφει την εσωτερική λειτουργία της υπηρεσίας και εξειδικεύεται περαιτέρω ως έννοια </a:t>
            </a:r>
            <a:r>
              <a:rPr lang="el-GR" dirty="0" err="1"/>
              <a:t>ProcessModel</a:t>
            </a:r>
            <a:r>
              <a:rPr lang="el-GR" dirty="0"/>
              <a:t> στην οντολογία της διαδικασίας</a:t>
            </a:r>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58</a:t>
            </a:fld>
            <a:endParaRPr lang="el-GR"/>
          </a:p>
        </p:txBody>
      </p:sp>
      <p:sp>
        <p:nvSpPr>
          <p:cNvPr id="5" name="4 - Ορθογώνιο"/>
          <p:cNvSpPr/>
          <p:nvPr/>
        </p:nvSpPr>
        <p:spPr>
          <a:xfrm>
            <a:off x="6203504" y="2276872"/>
            <a:ext cx="4464496" cy="230425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a:t>Service </a:t>
            </a:r>
            <a:r>
              <a:rPr lang="en-US" sz="1600" dirty="0" err="1"/>
              <a:t>MedicareSupplier</a:t>
            </a:r>
            <a:r>
              <a:rPr lang="en-US" sz="1600" dirty="0"/>
              <a:t>:</a:t>
            </a:r>
          </a:p>
          <a:p>
            <a:r>
              <a:rPr lang="en-US" sz="1600" dirty="0"/>
              <a:t>*Profile:...</a:t>
            </a:r>
          </a:p>
          <a:p>
            <a:r>
              <a:rPr lang="en-US" sz="1600" dirty="0"/>
              <a:t>*</a:t>
            </a:r>
            <a:r>
              <a:rPr lang="en-US" sz="1600" dirty="0" err="1"/>
              <a:t>ProcessModel</a:t>
            </a:r>
            <a:r>
              <a:rPr lang="en-US" sz="1600" dirty="0"/>
              <a:t>:</a:t>
            </a:r>
          </a:p>
          <a:p>
            <a:r>
              <a:rPr lang="en-US" sz="1600" dirty="0" err="1"/>
              <a:t>CompositeProcess</a:t>
            </a:r>
            <a:r>
              <a:rPr lang="en-US" sz="1600" dirty="0"/>
              <a:t>: </a:t>
            </a:r>
            <a:r>
              <a:rPr lang="en-US" sz="1600" dirty="0" err="1"/>
              <a:t>MedicareProcess:Choice</a:t>
            </a:r>
            <a:endParaRPr lang="en-US" sz="1600" dirty="0"/>
          </a:p>
          <a:p>
            <a:r>
              <a:rPr lang="en-US" sz="1600" dirty="0"/>
              <a:t>AtomicProcess:P1 (I(</a:t>
            </a:r>
            <a:r>
              <a:rPr lang="en-US" sz="1600" dirty="0" err="1"/>
              <a:t>ZipCode</a:t>
            </a:r>
            <a:r>
              <a:rPr lang="en-US" sz="1600" dirty="0"/>
              <a:t>),O(</a:t>
            </a:r>
            <a:r>
              <a:rPr lang="en-US" sz="1600" dirty="0" err="1"/>
              <a:t>SupplierDetails</a:t>
            </a:r>
            <a:r>
              <a:rPr lang="en-US" sz="1600" dirty="0"/>
              <a:t>))</a:t>
            </a:r>
          </a:p>
          <a:p>
            <a:r>
              <a:rPr lang="en-US" sz="1600" dirty="0"/>
              <a:t>AtomicProcess:P2 (I(City),O(</a:t>
            </a:r>
            <a:r>
              <a:rPr lang="en-US" sz="1600" dirty="0" err="1"/>
              <a:t>SupplierDetails</a:t>
            </a:r>
            <a:r>
              <a:rPr lang="en-US" sz="1600" dirty="0"/>
              <a:t>))</a:t>
            </a:r>
          </a:p>
          <a:p>
            <a:r>
              <a:rPr lang="en-US" sz="1600" dirty="0"/>
              <a:t>AtomicProcess:P3 (I(</a:t>
            </a:r>
            <a:r>
              <a:rPr lang="en-US" sz="1600" dirty="0" err="1"/>
              <a:t>SupplyType</a:t>
            </a:r>
            <a:r>
              <a:rPr lang="en-US" sz="1600" dirty="0"/>
              <a:t>),O(</a:t>
            </a:r>
            <a:r>
              <a:rPr lang="en-US" sz="1600" dirty="0" err="1"/>
              <a:t>SupplierDetails</a:t>
            </a:r>
            <a:r>
              <a:rPr lang="en-US" sz="1600" dirty="0"/>
              <a:t>))</a:t>
            </a:r>
          </a:p>
          <a:p>
            <a:r>
              <a:rPr lang="en-US" sz="1600" dirty="0"/>
              <a:t>*</a:t>
            </a:r>
            <a:r>
              <a:rPr lang="en-US" sz="1600" dirty="0" err="1"/>
              <a:t>WSDLGrounding</a:t>
            </a:r>
            <a:r>
              <a:rPr lang="en-US" sz="1600" dirty="0"/>
              <a:t>: ...</a:t>
            </a:r>
            <a:endParaRPr lang="el-GR" sz="1700" dirty="0">
              <a:solidFill>
                <a:schemeClr val="tx1"/>
              </a:solidFill>
            </a:endParaRPr>
          </a:p>
        </p:txBody>
      </p:sp>
      <p:sp>
        <p:nvSpPr>
          <p:cNvPr id="6" name="2 - Θέση περιεχομένου"/>
          <p:cNvSpPr txBox="1">
            <a:spLocks/>
          </p:cNvSpPr>
          <p:nvPr/>
        </p:nvSpPr>
        <p:spPr>
          <a:xfrm>
            <a:off x="2423592" y="4653136"/>
            <a:ext cx="7818072" cy="2304256"/>
          </a:xfrm>
          <a:prstGeom prst="rect">
            <a:avLst/>
          </a:prstGeom>
        </p:spPr>
        <p:txBody>
          <a:bodyPr>
            <a:normAutofit fontScale="55000" lnSpcReduction="20000"/>
          </a:bodyPr>
          <a:lstStyle/>
          <a:p>
            <a:pPr marL="365760" indent="-283464">
              <a:spcBef>
                <a:spcPts val="600"/>
              </a:spcBef>
              <a:buClr>
                <a:schemeClr val="accent1"/>
              </a:buClr>
              <a:buSzPct val="80000"/>
              <a:buFont typeface="Wingdings 2"/>
              <a:buChar char=""/>
              <a:defRPr/>
            </a:pPr>
            <a:r>
              <a:rPr lang="el-GR" sz="3200" dirty="0"/>
              <a:t>Στη </a:t>
            </a:r>
            <a:r>
              <a:rPr lang="el-GR" sz="3200" dirty="0" smtClean="0"/>
              <a:t>δική μας σημασιολογία, </a:t>
            </a:r>
            <a:r>
              <a:rPr lang="el-GR" sz="3200" dirty="0"/>
              <a:t>για κάθε υπηρεσία αντιπροσωπεύουμε το </a:t>
            </a:r>
            <a:r>
              <a:rPr lang="el-GR" sz="3200" dirty="0" err="1"/>
              <a:t>ProcessModel</a:t>
            </a:r>
            <a:r>
              <a:rPr lang="el-GR" sz="3200" dirty="0"/>
              <a:t> με τη διαδικασία</a:t>
            </a:r>
          </a:p>
          <a:p>
            <a:pPr marL="365760" indent="-283464">
              <a:spcBef>
                <a:spcPts val="600"/>
              </a:spcBef>
              <a:buClr>
                <a:schemeClr val="accent1"/>
              </a:buClr>
              <a:buSzPct val="80000"/>
              <a:buFont typeface="Wingdings 2"/>
              <a:buChar char=""/>
              <a:defRPr/>
            </a:pPr>
            <a:r>
              <a:rPr lang="el-GR" sz="3200" dirty="0"/>
              <a:t>Για κάθε διαδικασία απεικονίζουμε τον τύπο </a:t>
            </a:r>
            <a:r>
              <a:rPr lang="el-GR" sz="3200" dirty="0" smtClean="0"/>
              <a:t>της, τους εμπλεκόμενους κατασκευαστές </a:t>
            </a:r>
            <a:r>
              <a:rPr lang="el-GR" sz="3200" dirty="0"/>
              <a:t>ελέγχου, τους IOPE και τους τύπους τους</a:t>
            </a:r>
          </a:p>
          <a:p>
            <a:pPr marL="365760" indent="-283464">
              <a:spcBef>
                <a:spcPts val="600"/>
              </a:spcBef>
              <a:buClr>
                <a:schemeClr val="accent1"/>
              </a:buClr>
              <a:buSzPct val="80000"/>
              <a:buFont typeface="Wingdings 2"/>
              <a:buChar char=""/>
              <a:defRPr/>
            </a:pPr>
            <a:r>
              <a:rPr lang="el-GR" sz="3200" dirty="0"/>
              <a:t>Η υπηρεσία </a:t>
            </a:r>
            <a:r>
              <a:rPr lang="el-GR" sz="3200" dirty="0" err="1"/>
              <a:t>MedicareSupplier</a:t>
            </a:r>
            <a:r>
              <a:rPr lang="el-GR" sz="3200" dirty="0"/>
              <a:t> επιτρέπει μια επιλογή από τα τρία </a:t>
            </a:r>
            <a:r>
              <a:rPr lang="el-GR" sz="3200" dirty="0" err="1"/>
              <a:t>AtomicProcesses</a:t>
            </a:r>
            <a:r>
              <a:rPr lang="el-GR" sz="3200" dirty="0"/>
              <a:t> (που αντιστοιχούν στα τρία προφίλ), επομένως το </a:t>
            </a:r>
            <a:r>
              <a:rPr lang="el-GR" sz="3200" dirty="0" err="1"/>
              <a:t>ProcessModel</a:t>
            </a:r>
            <a:r>
              <a:rPr lang="el-GR" sz="3200" dirty="0"/>
              <a:t> αποτελείται από ένα </a:t>
            </a:r>
            <a:r>
              <a:rPr lang="el-GR" sz="3200" dirty="0" err="1"/>
              <a:t>CompositeProcess</a:t>
            </a:r>
            <a:r>
              <a:rPr lang="el-GR" sz="3200" dirty="0"/>
              <a:t> που έχει διαμορφωθεί με το δομή ελέγχου επιλογής</a:t>
            </a:r>
          </a:p>
        </p:txBody>
      </p:sp>
      <p:sp>
        <p:nvSpPr>
          <p:cNvPr id="7" name="2 - Θέση περιεχομένου"/>
          <p:cNvSpPr txBox="1">
            <a:spLocks/>
          </p:cNvSpPr>
          <p:nvPr/>
        </p:nvSpPr>
        <p:spPr>
          <a:xfrm>
            <a:off x="2423592" y="2564904"/>
            <a:ext cx="3713616" cy="2160240"/>
          </a:xfrm>
          <a:prstGeom prst="rect">
            <a:avLst/>
          </a:prstGeom>
        </p:spPr>
        <p:txBody>
          <a:bodyPr>
            <a:noAutofit/>
          </a:bodyPr>
          <a:lstStyle/>
          <a:p>
            <a:pPr marL="365760" indent="-283464">
              <a:spcBef>
                <a:spcPts val="600"/>
              </a:spcBef>
              <a:buClr>
                <a:schemeClr val="accent1"/>
              </a:buClr>
              <a:buSzPct val="80000"/>
              <a:buFont typeface="Wingdings 2"/>
              <a:buChar char=""/>
              <a:defRPr/>
            </a:pPr>
            <a:r>
              <a:rPr lang="el-GR" sz="2000" dirty="0"/>
              <a:t>Ένα </a:t>
            </a:r>
            <a:r>
              <a:rPr lang="el-GR" sz="2000" dirty="0" err="1"/>
              <a:t>ProcessModel</a:t>
            </a:r>
            <a:r>
              <a:rPr lang="el-GR" sz="2000" dirty="0"/>
              <a:t> έχει μία μόνο διαδικασία</a:t>
            </a:r>
          </a:p>
          <a:p>
            <a:pPr marL="822960" lvl="1" indent="-283464">
              <a:spcBef>
                <a:spcPts val="600"/>
              </a:spcBef>
              <a:buClr>
                <a:schemeClr val="accent1"/>
              </a:buClr>
              <a:buSzPct val="80000"/>
              <a:buFont typeface="Wingdings 2"/>
              <a:buChar char=""/>
              <a:defRPr/>
            </a:pPr>
            <a:r>
              <a:rPr lang="el-GR" sz="1200" dirty="0"/>
              <a:t>που μπορεί να είναι ατομική, απλή ή σύνθετη (αποτελούμενη από ατομικές διεργασίες μέσω διαφόρων </a:t>
            </a:r>
            <a:r>
              <a:rPr lang="el-GR" sz="1200" dirty="0" smtClean="0"/>
              <a:t>κατασκευαστών </a:t>
            </a:r>
            <a:r>
              <a:rPr lang="el-GR" sz="1200" dirty="0"/>
              <a:t>ελέγχου)</a:t>
            </a:r>
          </a:p>
          <a:p>
            <a:pPr marL="365760" indent="-283464">
              <a:spcBef>
                <a:spcPts val="600"/>
              </a:spcBef>
              <a:buClr>
                <a:schemeClr val="accent1"/>
              </a:buClr>
              <a:buSzPct val="80000"/>
              <a:buFont typeface="Wingdings 2"/>
              <a:buChar char=""/>
              <a:defRPr/>
            </a:pPr>
            <a:r>
              <a:rPr lang="el-GR" sz="2000" dirty="0"/>
              <a:t>Κάθε διαδικασία έχει ένα σύνολο IOPE</a:t>
            </a:r>
            <a:endParaRPr lang="en-US" sz="2000" dirty="0"/>
          </a:p>
        </p:txBody>
      </p:sp>
    </p:spTree>
    <p:extLst>
      <p:ext uri="{BB962C8B-B14F-4D97-AF65-F5344CB8AC3E}">
        <p14:creationId xmlns:p14="http://schemas.microsoft.com/office/powerpoint/2010/main" val="250170031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5070240" y="2852936"/>
            <a:ext cx="5490257" cy="3960440"/>
          </a:xfrm>
          <a:prstGeom prst="rect">
            <a:avLst/>
          </a:prstGeom>
          <a:noFill/>
          <a:ln w="9525">
            <a:noFill/>
            <a:miter lim="800000"/>
            <a:headEnd/>
            <a:tailEnd/>
          </a:ln>
        </p:spPr>
      </p:pic>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(6/12)</a:t>
            </a:r>
            <a:endParaRPr lang="el-GR" dirty="0"/>
          </a:p>
        </p:txBody>
      </p:sp>
      <p:sp>
        <p:nvSpPr>
          <p:cNvPr id="3" name="2 - Θέση περιεχομένου"/>
          <p:cNvSpPr>
            <a:spLocks noGrp="1"/>
          </p:cNvSpPr>
          <p:nvPr>
            <p:ph idx="1"/>
          </p:nvPr>
        </p:nvSpPr>
        <p:spPr>
          <a:xfrm>
            <a:off x="2423592" y="1591816"/>
            <a:ext cx="7498080" cy="1549152"/>
          </a:xfrm>
        </p:spPr>
        <p:txBody>
          <a:bodyPr>
            <a:normAutofit fontScale="62500" lnSpcReduction="20000"/>
          </a:bodyPr>
          <a:lstStyle/>
          <a:p>
            <a:r>
              <a:rPr lang="en-US" b="1" dirty="0" smtClean="0"/>
              <a:t>Profile to Process Bridge</a:t>
            </a:r>
          </a:p>
          <a:p>
            <a:r>
              <a:rPr lang="el-GR" dirty="0"/>
              <a:t>Ένα Προφίλ περιέχει πολλούς συνδέσμους προς μια Διαδικασία</a:t>
            </a:r>
          </a:p>
          <a:p>
            <a:r>
              <a:rPr lang="el-GR" dirty="0"/>
              <a:t>Το σχήμα δείχνει αυτούς τους συνδέσμους</a:t>
            </a:r>
          </a:p>
          <a:p>
            <a:pPr lvl="1"/>
            <a:r>
              <a:rPr lang="el-GR" dirty="0"/>
              <a:t>όπου οι όροι με έντονη γραφή ανήκουν στην οντολογία του προφίλ και οι υπόλοιποι στην οντολογία της διαδικασίας</a:t>
            </a:r>
            <a:endParaRPr lang="en-US" i="1"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59</a:t>
            </a:fld>
            <a:endParaRPr lang="el-GR"/>
          </a:p>
        </p:txBody>
      </p:sp>
      <p:sp>
        <p:nvSpPr>
          <p:cNvPr id="6" name="2 - Θέση περιεχομένου"/>
          <p:cNvSpPr txBox="1">
            <a:spLocks/>
          </p:cNvSpPr>
          <p:nvPr/>
        </p:nvSpPr>
        <p:spPr>
          <a:xfrm>
            <a:off x="2423592" y="3392016"/>
            <a:ext cx="2808312" cy="3277344"/>
          </a:xfrm>
          <a:prstGeom prst="rect">
            <a:avLst/>
          </a:prstGeom>
        </p:spPr>
        <p:txBody>
          <a:bodyPr>
            <a:normAutofit fontScale="55000" lnSpcReduction="20000"/>
          </a:bodyPr>
          <a:lstStyle/>
          <a:p>
            <a:pPr marL="365760" indent="-283464">
              <a:spcBef>
                <a:spcPts val="600"/>
              </a:spcBef>
              <a:buClr>
                <a:schemeClr val="accent1"/>
              </a:buClr>
              <a:buSzPct val="80000"/>
              <a:buFont typeface="Wingdings 2"/>
              <a:buChar char=""/>
              <a:defRPr/>
            </a:pPr>
            <a:r>
              <a:rPr lang="el-GR" sz="3200" dirty="0"/>
              <a:t>Πρώτον, ένα προφίλ δηλώνει τη διαδικασία που περιγράφει μέσω της μοναδικής ιδιότητας </a:t>
            </a:r>
            <a:r>
              <a:rPr lang="el-GR" sz="3200" dirty="0" err="1"/>
              <a:t>has_process</a:t>
            </a:r>
            <a:endParaRPr lang="el-GR" sz="3200" dirty="0"/>
          </a:p>
          <a:p>
            <a:pPr marL="365760" indent="-283464">
              <a:spcBef>
                <a:spcPts val="600"/>
              </a:spcBef>
              <a:buClr>
                <a:schemeClr val="accent1"/>
              </a:buClr>
              <a:buSzPct val="80000"/>
              <a:buFont typeface="Wingdings 2"/>
              <a:buChar char=""/>
              <a:defRPr/>
            </a:pPr>
            <a:r>
              <a:rPr lang="el-GR" sz="3200" dirty="0"/>
              <a:t>Δεύτερον, οι </a:t>
            </a:r>
            <a:r>
              <a:rPr lang="en-US" sz="3200" dirty="0"/>
              <a:t>IOPEs </a:t>
            </a:r>
            <a:r>
              <a:rPr lang="el-GR" sz="3200" dirty="0" smtClean="0"/>
              <a:t> </a:t>
            </a:r>
            <a:r>
              <a:rPr lang="el-GR" sz="3200" dirty="0"/>
              <a:t>του Προφίλ αντιστοιχούν (σε κάποιο βαθμό) στους </a:t>
            </a:r>
            <a:r>
              <a:rPr lang="en-US" sz="3200" dirty="0"/>
              <a:t>IOPEs </a:t>
            </a:r>
            <a:r>
              <a:rPr lang="el-GR" sz="3200" dirty="0" smtClean="0"/>
              <a:t> </a:t>
            </a:r>
            <a:r>
              <a:rPr lang="el-GR" sz="3200" dirty="0"/>
              <a:t>της Διαδικασίας</a:t>
            </a:r>
            <a:endParaRPr lang="en-US" sz="3200" i="1" dirty="0"/>
          </a:p>
        </p:txBody>
      </p:sp>
    </p:spTree>
    <p:extLst>
      <p:ext uri="{BB962C8B-B14F-4D97-AF65-F5344CB8AC3E}">
        <p14:creationId xmlns:p14="http://schemas.microsoft.com/office/powerpoint/2010/main" val="34537294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πρόβλημα (2/2)</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Επί του παρόντος, είναι δύσκολο για μεγάλους εκδότες όπως ο </a:t>
            </a:r>
            <a:r>
              <a:rPr lang="el-GR" dirty="0" err="1" smtClean="0"/>
              <a:t>Elsevier</a:t>
            </a:r>
            <a:r>
              <a:rPr lang="el-GR" dirty="0" smtClean="0"/>
              <a:t> να προσφέρουν τέτοια οριζόντια προϊόντα</a:t>
            </a:r>
          </a:p>
          <a:p>
            <a:r>
              <a:rPr lang="el-GR" dirty="0" smtClean="0"/>
              <a:t>Οι πληροφορίες που δημοσιεύει ο </a:t>
            </a:r>
            <a:r>
              <a:rPr lang="el-GR" dirty="0" err="1" smtClean="0"/>
              <a:t>Elsevier</a:t>
            </a:r>
            <a:r>
              <a:rPr lang="el-GR" dirty="0" smtClean="0"/>
              <a:t> είναι κλειδωμένες στα ξεχωριστά περιοδικά</a:t>
            </a:r>
          </a:p>
          <a:p>
            <a:pPr lvl="1"/>
            <a:r>
              <a:rPr lang="el-GR" dirty="0" smtClean="0"/>
              <a:t>το καθένα με το δικό του σύστημα ευρετηρίου, οργανωμένο σύμφωνα με διαφορετικά φυσικά, συντακτικά και σημασιολογικά πρότυπα</a:t>
            </a:r>
          </a:p>
          <a:p>
            <a:r>
              <a:rPr lang="el-GR" dirty="0" smtClean="0"/>
              <a:t>Μπορούν να λυθούν εμπόδια φυσικής και συντακτικής ετερογένειας</a:t>
            </a:r>
          </a:p>
          <a:p>
            <a:r>
              <a:rPr lang="el-GR" dirty="0" smtClean="0"/>
              <a:t>Ο </a:t>
            </a:r>
            <a:r>
              <a:rPr lang="el-GR" dirty="0" err="1" smtClean="0"/>
              <a:t>Elsevier</a:t>
            </a:r>
            <a:r>
              <a:rPr lang="el-GR" dirty="0" smtClean="0"/>
              <a:t> έχει μεταφράσει μεγάλο μέρος του περιεχομένου του σε μορφή XML που επιτρέπει ερωτήματα μεταξύ περιοδικών</a:t>
            </a:r>
          </a:p>
          <a:p>
            <a:r>
              <a:rPr lang="el-GR" dirty="0" smtClean="0"/>
              <a:t>Ωστόσο, το σημασιολογικό πρόβλημα παραμένει σε μεγάλο βαθμό άλυτο</a:t>
            </a:r>
          </a:p>
          <a:p>
            <a:r>
              <a:rPr lang="el-GR" dirty="0" smtClean="0"/>
              <a:t>Φυσικά, είναι δυνατή η αναζήτηση σε πολλά περιοδικά για άρθρα που περιέχουν τις ίδιες λέξεις-κλειδιά</a:t>
            </a:r>
          </a:p>
          <a:p>
            <a:pPr lvl="1"/>
            <a:r>
              <a:rPr lang="el-GR" dirty="0" smtClean="0"/>
              <a:t>Ωστόσο, λόγω των εκτεταμένων προβλημάτων ομώνυμων και συνωνύμων εντός και μεταξύ των διαφόρων κλάδων, αυτό είναι απίθανο να προσφέρει ικανοποιητικά αποτελέσματα</a:t>
            </a:r>
          </a:p>
          <a:p>
            <a:r>
              <a:rPr lang="el-GR" dirty="0" smtClean="0"/>
              <a:t>Αυτό που απαιτείται είναι ένας τρόπος αναζήτησης των διαφόρων περιοδικών σε ένα συνεκτικό σύνολο εννοιών έναντι των οποίου ευρετηριάζονται όλα αυτά τα περιοδικά</a:t>
            </a:r>
            <a:endParaRPr lang="el-GR" dirty="0"/>
          </a:p>
        </p:txBody>
      </p:sp>
    </p:spTree>
    <p:extLst>
      <p:ext uri="{BB962C8B-B14F-4D97-AF65-F5344CB8AC3E}">
        <p14:creationId xmlns:p14="http://schemas.microsoft.com/office/powerpoint/2010/main" val="315012510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(7/12)</a:t>
            </a:r>
            <a:endParaRPr lang="el-GR" dirty="0"/>
          </a:p>
        </p:txBody>
      </p:sp>
      <p:sp>
        <p:nvSpPr>
          <p:cNvPr id="3" name="2 - Θέση περιεχομένου"/>
          <p:cNvSpPr>
            <a:spLocks noGrp="1"/>
          </p:cNvSpPr>
          <p:nvPr>
            <p:ph idx="1"/>
          </p:nvPr>
        </p:nvSpPr>
        <p:spPr>
          <a:xfrm>
            <a:off x="2423592" y="1475184"/>
            <a:ext cx="8100392" cy="5410200"/>
          </a:xfrm>
        </p:spPr>
        <p:txBody>
          <a:bodyPr>
            <a:normAutofit fontScale="70000" lnSpcReduction="20000"/>
          </a:bodyPr>
          <a:lstStyle/>
          <a:p>
            <a:r>
              <a:rPr lang="en-US" b="1" dirty="0" smtClean="0"/>
              <a:t>… Profile to Process Bridge</a:t>
            </a:r>
          </a:p>
          <a:p>
            <a:r>
              <a:rPr lang="el-GR" dirty="0"/>
              <a:t>Η κατανόηση αυτής της αλληλογραφίας δεν είναι τόσο ασήμαντη, δεδομένου ότι οι IOPE παίζουν διαφορετικούς ρόλους για το Προφίλ και για τη Διαδικασία</a:t>
            </a:r>
          </a:p>
          <a:p>
            <a:r>
              <a:rPr lang="el-GR" dirty="0"/>
              <a:t>Στην οντολογία του προφίλ αντιμετωπίζονται εξίσου ως παράμετροι του προφίλ</a:t>
            </a:r>
          </a:p>
          <a:p>
            <a:pPr lvl="1"/>
            <a:r>
              <a:rPr lang="el-GR" dirty="0"/>
              <a:t>είναι </a:t>
            </a:r>
            <a:r>
              <a:rPr lang="el-GR" dirty="0" err="1"/>
              <a:t>υπο</a:t>
            </a:r>
            <a:r>
              <a:rPr lang="el-GR" dirty="0"/>
              <a:t>-ιδιότητες του προφίλ: ιδιότητα παραμέτρου</a:t>
            </a:r>
          </a:p>
          <a:p>
            <a:r>
              <a:rPr lang="el-GR" dirty="0"/>
              <a:t>Στη </a:t>
            </a:r>
            <a:r>
              <a:rPr lang="el-GR" dirty="0" err="1" smtClean="0"/>
              <a:t>ontology</a:t>
            </a:r>
            <a:r>
              <a:rPr lang="en-US" dirty="0" smtClean="0"/>
              <a:t> Process</a:t>
            </a:r>
            <a:r>
              <a:rPr lang="el-GR" dirty="0" smtClean="0"/>
              <a:t>, </a:t>
            </a:r>
            <a:r>
              <a:rPr lang="el-GR" dirty="0"/>
              <a:t>μόνο οι είσοδοι και οι έξοδοι θεωρούνται ως </a:t>
            </a:r>
            <a:r>
              <a:rPr lang="el-GR" dirty="0" err="1"/>
              <a:t>υπο</a:t>
            </a:r>
            <a:r>
              <a:rPr lang="el-GR" dirty="0"/>
              <a:t>-ιδιότητες της διαδικασίας: ιδιότητα παραμέτρου</a:t>
            </a:r>
          </a:p>
          <a:p>
            <a:r>
              <a:rPr lang="el-GR" dirty="0"/>
              <a:t>Οι Προϋποθέσεις και τα </a:t>
            </a:r>
            <a:r>
              <a:rPr lang="el-GR" dirty="0" smtClean="0"/>
              <a:t>γεγονότα(</a:t>
            </a:r>
            <a:r>
              <a:rPr lang="en-US" dirty="0" smtClean="0"/>
              <a:t>effects</a:t>
            </a:r>
            <a:r>
              <a:rPr lang="el-GR" dirty="0" smtClean="0"/>
              <a:t>) </a:t>
            </a:r>
            <a:r>
              <a:rPr lang="el-GR" dirty="0"/>
              <a:t>είναι απλές ιδιότητες της Διαδικασίας</a:t>
            </a:r>
          </a:p>
          <a:p>
            <a:r>
              <a:rPr lang="el-GR" dirty="0"/>
              <a:t>Αν και τεχνικά οι IOPE είναι ιδιότητες τόσο για το προφίλ όσο και για τη διαδικασία, το γεγονός ότι αντιμετωπίζονται διαφορετικά σε εννοιολογικό επίπεδο είναι </a:t>
            </a:r>
            <a:r>
              <a:rPr lang="el-GR" dirty="0" smtClean="0"/>
              <a:t>παραπλανητικό</a:t>
            </a:r>
          </a:p>
          <a:p>
            <a:pPr lvl="1"/>
            <a:r>
              <a:rPr lang="el-GR" dirty="0"/>
              <a:t>Ο σύνδεσμος μεταξύ των IOPE στο τμήμα Προφίλ και Διαδικασία των περιγραφών OWL-S δημιουργείται από την ιδιότητα </a:t>
            </a:r>
            <a:r>
              <a:rPr lang="el-GR" dirty="0" err="1"/>
              <a:t>referto</a:t>
            </a:r>
            <a:endParaRPr lang="el-GR" dirty="0"/>
          </a:p>
          <a:p>
            <a:pPr lvl="2"/>
            <a:r>
              <a:rPr lang="el-GR" dirty="0"/>
              <a:t>που έχει </a:t>
            </a:r>
            <a:r>
              <a:rPr lang="el-GR" dirty="0" smtClean="0"/>
              <a:t>ως πεδίο ορισμού το </a:t>
            </a:r>
            <a:r>
              <a:rPr lang="el-GR" dirty="0" err="1"/>
              <a:t>ParameterDescription</a:t>
            </a:r>
            <a:r>
              <a:rPr lang="el-GR" dirty="0"/>
              <a:t> </a:t>
            </a:r>
            <a:r>
              <a:rPr lang="el-GR" dirty="0" smtClean="0"/>
              <a:t>και ως πεδίο τιμών το </a:t>
            </a:r>
            <a:r>
              <a:rPr lang="en-US" i="1" dirty="0" err="1" smtClean="0"/>
              <a:t>process:parameter</a:t>
            </a:r>
            <a:endParaRPr lang="el-GR" sz="22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60</a:t>
            </a:fld>
            <a:endParaRPr lang="el-GR"/>
          </a:p>
        </p:txBody>
      </p:sp>
    </p:spTree>
    <p:extLst>
      <p:ext uri="{BB962C8B-B14F-4D97-AF65-F5344CB8AC3E}">
        <p14:creationId xmlns:p14="http://schemas.microsoft.com/office/powerpoint/2010/main" val="353408009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(8/12)</a:t>
            </a:r>
            <a:endParaRPr lang="el-GR" dirty="0"/>
          </a:p>
        </p:txBody>
      </p:sp>
      <p:sp>
        <p:nvSpPr>
          <p:cNvPr id="3" name="2 - Θέση περιεχομένου"/>
          <p:cNvSpPr>
            <a:spLocks noGrp="1"/>
          </p:cNvSpPr>
          <p:nvPr>
            <p:ph idx="1"/>
          </p:nvPr>
        </p:nvSpPr>
        <p:spPr>
          <a:xfrm>
            <a:off x="2423592" y="1475184"/>
            <a:ext cx="8285616" cy="5410200"/>
          </a:xfrm>
        </p:spPr>
        <p:txBody>
          <a:bodyPr>
            <a:noAutofit/>
          </a:bodyPr>
          <a:lstStyle/>
          <a:p>
            <a:r>
              <a:rPr lang="en-US" sz="2000" b="1" dirty="0"/>
              <a:t>The </a:t>
            </a:r>
            <a:r>
              <a:rPr lang="en-US" sz="2000" b="1" dirty="0" smtClean="0"/>
              <a:t>Grounding ontology</a:t>
            </a:r>
          </a:p>
          <a:p>
            <a:r>
              <a:rPr lang="el-GR" sz="1800" dirty="0" smtClean="0"/>
              <a:t>Το </a:t>
            </a:r>
            <a:r>
              <a:rPr lang="el-GR" sz="1800" dirty="0" err="1" smtClean="0"/>
              <a:t>Grounding</a:t>
            </a:r>
            <a:r>
              <a:rPr lang="el-GR" sz="1800" dirty="0" smtClean="0"/>
              <a:t> παρέχει το λεξιλόγιο για να συνδέσει την εννοιολογική περιγραφή της υπηρεσίας που καθορίζεται από το </a:t>
            </a:r>
            <a:r>
              <a:rPr lang="el-GR" sz="1800" dirty="0" err="1" smtClean="0"/>
              <a:t>Profile</a:t>
            </a:r>
            <a:r>
              <a:rPr lang="el-GR" sz="1800" dirty="0" smtClean="0"/>
              <a:t> and </a:t>
            </a:r>
            <a:r>
              <a:rPr lang="el-GR" sz="1800" dirty="0" err="1" smtClean="0"/>
              <a:t>Process</a:t>
            </a:r>
            <a:r>
              <a:rPr lang="el-GR" sz="1800" dirty="0" smtClean="0"/>
              <a:t> με τις πραγματικές λεπτομέρειες εφαρμογής</a:t>
            </a:r>
          </a:p>
          <a:p>
            <a:pPr lvl="1"/>
            <a:r>
              <a:rPr lang="el-GR" sz="1800" dirty="0" smtClean="0"/>
              <a:t>όπως </a:t>
            </a:r>
            <a:r>
              <a:rPr lang="el-GR" sz="1800" dirty="0"/>
              <a:t>μορφές ανταλλαγής μηνυμάτων και πρωτόκολλα δικτύου</a:t>
            </a:r>
          </a:p>
          <a:p>
            <a:r>
              <a:rPr lang="el-GR" sz="1800" dirty="0" smtClean="0"/>
              <a:t>Το </a:t>
            </a:r>
            <a:r>
              <a:rPr lang="en-US" sz="1800" b="1" dirty="0"/>
              <a:t>Grounding</a:t>
            </a:r>
            <a:r>
              <a:rPr lang="el-GR" sz="1800" dirty="0" smtClean="0"/>
              <a:t> </a:t>
            </a:r>
            <a:r>
              <a:rPr lang="el-GR" sz="1800" dirty="0"/>
              <a:t>σε μια περιγραφή WSDL πραγματοποιείται σύμφωνα με τρεις κανόνες:</a:t>
            </a:r>
          </a:p>
          <a:p>
            <a:pPr marL="914400" lvl="1" indent="-457200">
              <a:buFont typeface="+mj-lt"/>
              <a:buAutoNum type="arabicPeriod"/>
            </a:pPr>
            <a:r>
              <a:rPr lang="el-GR" sz="1800" dirty="0"/>
              <a:t>Κάθε </a:t>
            </a:r>
            <a:r>
              <a:rPr lang="el-GR" sz="1800" dirty="0" err="1"/>
              <a:t>AtomicProcess</a:t>
            </a:r>
            <a:r>
              <a:rPr lang="el-GR" sz="1800" dirty="0"/>
              <a:t> αντιστοιχεί σε μία λειτουργία WSDL</a:t>
            </a:r>
          </a:p>
          <a:p>
            <a:pPr marL="800100" lvl="1" indent="-342900">
              <a:buFont typeface="+mj-lt"/>
              <a:buAutoNum type="arabicPeriod"/>
            </a:pPr>
            <a:r>
              <a:rPr lang="el-GR" sz="1800" dirty="0"/>
              <a:t>Ως συνέπεια του πρώτου κανόνα, κάθε είσοδος ενός </a:t>
            </a:r>
            <a:r>
              <a:rPr lang="el-GR" sz="1800" dirty="0" err="1"/>
              <a:t>AtomicProcess</a:t>
            </a:r>
            <a:r>
              <a:rPr lang="el-GR" sz="1800" dirty="0"/>
              <a:t> αντιστοιχίζεται σε ένα αντίστοιχο τμήμα μηνυμάτων στο μήνυμα εισόδου της λειτουργίας WSDL</a:t>
            </a:r>
          </a:p>
          <a:p>
            <a:pPr lvl="2"/>
            <a:r>
              <a:rPr lang="el-GR" sz="1800" dirty="0"/>
              <a:t>Ομοίως για εξόδους: κάθε έξοδος ενός </a:t>
            </a:r>
            <a:r>
              <a:rPr lang="el-GR" sz="1800" dirty="0" err="1"/>
              <a:t>AtomicProcess</a:t>
            </a:r>
            <a:r>
              <a:rPr lang="el-GR" sz="1800" dirty="0"/>
              <a:t> αντιστοιχίζεται σε ένα αντίστοιχο τμήμα μηνύματος στο μήνυμα εξόδου της λειτουργίας WSDL</a:t>
            </a:r>
          </a:p>
          <a:p>
            <a:pPr marL="800100" lvl="1" indent="-342900">
              <a:buFont typeface="+mj-lt"/>
              <a:buAutoNum type="arabicPeriod"/>
            </a:pPr>
            <a:r>
              <a:rPr lang="el-GR" sz="1800" dirty="0"/>
              <a:t>Ο τύπος κάθε τμήματος μηνύματος WSDL μπορεί να καθοριστεί με όρους μιας παραμέτρου OWL-S</a:t>
            </a:r>
          </a:p>
          <a:p>
            <a:pPr lvl="2"/>
            <a:r>
              <a:rPr lang="el-GR" sz="1800" dirty="0" smtClean="0"/>
              <a:t>Π.χ., </a:t>
            </a:r>
            <a:r>
              <a:rPr lang="el-GR" sz="1800" dirty="0"/>
              <a:t>ένας τύπος δεδομένων σχήματος XML ή μια έννοια OWL</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61</a:t>
            </a:fld>
            <a:endParaRPr lang="el-GR"/>
          </a:p>
        </p:txBody>
      </p:sp>
    </p:spTree>
    <p:extLst>
      <p:ext uri="{BB962C8B-B14F-4D97-AF65-F5344CB8AC3E}">
        <p14:creationId xmlns:p14="http://schemas.microsoft.com/office/powerpoint/2010/main" val="321116171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(9/12)</a:t>
            </a:r>
            <a:endParaRPr lang="el-GR" dirty="0"/>
          </a:p>
        </p:txBody>
      </p:sp>
      <p:sp>
        <p:nvSpPr>
          <p:cNvPr id="3" name="2 - Θέση περιεχομένου"/>
          <p:cNvSpPr>
            <a:spLocks noGrp="1"/>
          </p:cNvSpPr>
          <p:nvPr>
            <p:ph idx="1"/>
          </p:nvPr>
        </p:nvSpPr>
        <p:spPr>
          <a:xfrm>
            <a:off x="2711624" y="1591816"/>
            <a:ext cx="7746064" cy="3061320"/>
          </a:xfrm>
        </p:spPr>
        <p:txBody>
          <a:bodyPr>
            <a:normAutofit fontScale="70000" lnSpcReduction="20000"/>
          </a:bodyPr>
          <a:lstStyle/>
          <a:p>
            <a:r>
              <a:rPr lang="el-GR" dirty="0"/>
              <a:t>Η </a:t>
            </a:r>
            <a:r>
              <a:rPr lang="en-US" b="1" dirty="0"/>
              <a:t>Grounding ontology </a:t>
            </a:r>
            <a:r>
              <a:rPr lang="el-GR" dirty="0" smtClean="0"/>
              <a:t>εξειδικεύει </a:t>
            </a:r>
            <a:r>
              <a:rPr lang="el-GR" dirty="0"/>
              <a:t>το </a:t>
            </a:r>
            <a:r>
              <a:rPr lang="el-GR" dirty="0" err="1"/>
              <a:t>ServiceGrounding</a:t>
            </a:r>
            <a:r>
              <a:rPr lang="el-GR" dirty="0"/>
              <a:t> ως </a:t>
            </a:r>
            <a:r>
              <a:rPr lang="el-GR" dirty="0" err="1"/>
              <a:t>WSDLGrounding</a:t>
            </a:r>
            <a:r>
              <a:rPr lang="el-GR" dirty="0"/>
              <a:t>, το οποίο περιέχει ένα σύνολο στοιχείων </a:t>
            </a:r>
            <a:r>
              <a:rPr lang="el-GR" dirty="0" err="1"/>
              <a:t>WsdlAtomicProcessGrounding</a:t>
            </a:r>
            <a:endParaRPr lang="el-GR" dirty="0"/>
          </a:p>
          <a:p>
            <a:pPr lvl="1"/>
            <a:r>
              <a:rPr lang="el-GR" dirty="0"/>
              <a:t>κάθε </a:t>
            </a:r>
            <a:r>
              <a:rPr lang="en-US" b="1" dirty="0"/>
              <a:t>Grounding</a:t>
            </a:r>
            <a:r>
              <a:rPr lang="el-GR" dirty="0" smtClean="0"/>
              <a:t> είναι μια </a:t>
            </a:r>
            <a:r>
              <a:rPr lang="el-GR" dirty="0"/>
              <a:t>από τις ατομικές διαδικασίες που καθορίζονται στο </a:t>
            </a:r>
            <a:r>
              <a:rPr lang="el-GR" dirty="0" err="1"/>
              <a:t>ProcessModel</a:t>
            </a:r>
            <a:endParaRPr lang="el-GR" dirty="0"/>
          </a:p>
          <a:p>
            <a:r>
              <a:rPr lang="el-GR" dirty="0" smtClean="0"/>
              <a:t>Σε αφηρημένη μορφή, </a:t>
            </a:r>
            <a:r>
              <a:rPr lang="el-GR" dirty="0"/>
              <a:t>απεικονίζουμε κάθε ατομική διαδικασία </a:t>
            </a:r>
            <a:r>
              <a:rPr lang="en-US" b="1" dirty="0"/>
              <a:t>Grounding</a:t>
            </a:r>
            <a:r>
              <a:rPr lang="el-GR" dirty="0" smtClean="0"/>
              <a:t> </a:t>
            </a:r>
            <a:r>
              <a:rPr lang="el-GR" dirty="0"/>
              <a:t>δείχνοντας τη σύνδεση μεταξύ της ατομικής διαδικασίας και του αντίστοιχου στοιχείου WSDL</a:t>
            </a:r>
          </a:p>
          <a:p>
            <a:r>
              <a:rPr lang="el-GR" dirty="0"/>
              <a:t>Η υπηρεσία </a:t>
            </a:r>
            <a:r>
              <a:rPr lang="el-GR" dirty="0" err="1"/>
              <a:t>MedicareSupplier</a:t>
            </a:r>
            <a:r>
              <a:rPr lang="el-GR" dirty="0"/>
              <a:t> έχει τρεις </a:t>
            </a:r>
            <a:r>
              <a:rPr lang="en-US" b="1" dirty="0"/>
              <a:t>Grounding</a:t>
            </a:r>
            <a:r>
              <a:rPr lang="el-GR" dirty="0" smtClean="0"/>
              <a:t> </a:t>
            </a:r>
            <a:r>
              <a:rPr lang="el-GR" dirty="0"/>
              <a:t>ατομικής διαδικασίας για κάθε διαδικασία του </a:t>
            </a:r>
            <a:r>
              <a:rPr lang="el-GR" dirty="0" err="1"/>
              <a:t>ProcessModel</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62</a:t>
            </a:fld>
            <a:endParaRPr lang="el-GR"/>
          </a:p>
        </p:txBody>
      </p:sp>
      <p:sp>
        <p:nvSpPr>
          <p:cNvPr id="5" name="4 - Ορθογώνιο"/>
          <p:cNvSpPr/>
          <p:nvPr/>
        </p:nvSpPr>
        <p:spPr>
          <a:xfrm>
            <a:off x="3359696" y="4653136"/>
            <a:ext cx="6120680" cy="18722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a:t>Service </a:t>
            </a:r>
            <a:r>
              <a:rPr lang="en-US" sz="1600" dirty="0" err="1"/>
              <a:t>MedicareSupplier</a:t>
            </a:r>
            <a:r>
              <a:rPr lang="en-US" sz="1600" dirty="0"/>
              <a:t>:</a:t>
            </a:r>
          </a:p>
          <a:p>
            <a:r>
              <a:rPr lang="en-US" sz="1600" dirty="0"/>
              <a:t>*Profile:...</a:t>
            </a:r>
          </a:p>
          <a:p>
            <a:r>
              <a:rPr lang="en-US" sz="1600" dirty="0"/>
              <a:t>*</a:t>
            </a:r>
            <a:r>
              <a:rPr lang="en-US" sz="1600" dirty="0" err="1"/>
              <a:t>ProcessModel</a:t>
            </a:r>
            <a:r>
              <a:rPr lang="en-US" sz="1600" dirty="0"/>
              <a:t>:...</a:t>
            </a:r>
          </a:p>
          <a:p>
            <a:r>
              <a:rPr lang="en-US" sz="1600" dirty="0"/>
              <a:t>*</a:t>
            </a:r>
            <a:r>
              <a:rPr lang="en-US" sz="1600" dirty="0" err="1"/>
              <a:t>WSDLGrounding</a:t>
            </a:r>
            <a:r>
              <a:rPr lang="en-US" sz="1600" dirty="0"/>
              <a:t>:</a:t>
            </a:r>
          </a:p>
          <a:p>
            <a:r>
              <a:rPr lang="en-US" sz="1600" dirty="0" err="1"/>
              <a:t>WsdlAtomicProcessGrounding</a:t>
            </a:r>
            <a:r>
              <a:rPr lang="en-US" sz="1600" dirty="0"/>
              <a:t>: Gr1 (P1-&gt;</a:t>
            </a:r>
            <a:r>
              <a:rPr lang="en-US" sz="1600" dirty="0" err="1"/>
              <a:t>op:GetSupplierByZipCode</a:t>
            </a:r>
            <a:r>
              <a:rPr lang="en-US" sz="1600" dirty="0"/>
              <a:t>)</a:t>
            </a:r>
          </a:p>
          <a:p>
            <a:r>
              <a:rPr lang="en-US" sz="1600" dirty="0" err="1"/>
              <a:t>WsdlAtomicProcessGrounding</a:t>
            </a:r>
            <a:r>
              <a:rPr lang="en-US" sz="1600" dirty="0"/>
              <a:t>: Gr2 (P2-&gt;</a:t>
            </a:r>
            <a:r>
              <a:rPr lang="en-US" sz="1600" dirty="0" err="1"/>
              <a:t>op:GetSupplierByCity</a:t>
            </a:r>
            <a:r>
              <a:rPr lang="en-US" sz="1600" dirty="0"/>
              <a:t>)</a:t>
            </a:r>
          </a:p>
          <a:p>
            <a:r>
              <a:rPr lang="en-US" sz="1600" dirty="0" err="1"/>
              <a:t>WsdlAtomicProcessGrounding</a:t>
            </a:r>
            <a:r>
              <a:rPr lang="en-US" sz="1600" dirty="0"/>
              <a:t>: Gr3 (P3-&gt;</a:t>
            </a:r>
            <a:r>
              <a:rPr lang="en-US" sz="1600" dirty="0" err="1"/>
              <a:t>op:GetSupplierBySupplyType</a:t>
            </a:r>
            <a:r>
              <a:rPr lang="en-US" sz="1600" dirty="0"/>
              <a:t>)</a:t>
            </a:r>
            <a:endParaRPr lang="el-GR" sz="1700" dirty="0">
              <a:solidFill>
                <a:schemeClr val="tx1"/>
              </a:solidFill>
            </a:endParaRPr>
          </a:p>
        </p:txBody>
      </p:sp>
    </p:spTree>
    <p:extLst>
      <p:ext uri="{BB962C8B-B14F-4D97-AF65-F5344CB8AC3E}">
        <p14:creationId xmlns:p14="http://schemas.microsoft.com/office/powerpoint/2010/main" val="287143021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(10/12)</a:t>
            </a:r>
            <a:endParaRPr lang="el-GR" dirty="0"/>
          </a:p>
        </p:txBody>
      </p:sp>
      <p:sp>
        <p:nvSpPr>
          <p:cNvPr id="3" name="2 - Θέση περιεχομένου"/>
          <p:cNvSpPr>
            <a:spLocks noGrp="1"/>
          </p:cNvSpPr>
          <p:nvPr>
            <p:ph idx="1"/>
          </p:nvPr>
        </p:nvSpPr>
        <p:spPr>
          <a:xfrm>
            <a:off x="2567608" y="1447800"/>
            <a:ext cx="7890080" cy="5221560"/>
          </a:xfrm>
        </p:spPr>
        <p:txBody>
          <a:bodyPr>
            <a:normAutofit fontScale="85000" lnSpcReduction="20000"/>
          </a:bodyPr>
          <a:lstStyle/>
          <a:p>
            <a:r>
              <a:rPr lang="en-US" b="1" dirty="0" smtClean="0"/>
              <a:t>Design Principles of OWL-S</a:t>
            </a:r>
          </a:p>
          <a:p>
            <a:pPr lvl="1"/>
            <a:r>
              <a:rPr lang="el-GR" dirty="0"/>
              <a:t>Σημασιολογικές έναντι Συντακτικών περιγραφών</a:t>
            </a:r>
          </a:p>
          <a:p>
            <a:pPr lvl="2"/>
            <a:r>
              <a:rPr lang="el-GR" dirty="0"/>
              <a:t>Το OWL-S κάνει διάκριση μεταξύ των σημασιολογικών και συντακτικών πτυχών της περιγραφόμενης οντότητας</a:t>
            </a:r>
          </a:p>
          <a:p>
            <a:pPr lvl="3"/>
            <a:r>
              <a:rPr lang="el-GR" dirty="0"/>
              <a:t>Οι οντολογίες προφίλ και διαδικασίας επιτρέπουν μια σημασιολογική περιγραφή της υπηρεσίας Web και η περιγραφή WSDL κωδικοποιεί τις συντακτικές της πτυχές</a:t>
            </a:r>
          </a:p>
          <a:p>
            <a:pPr lvl="2"/>
            <a:r>
              <a:rPr lang="el-GR" dirty="0"/>
              <a:t>όπως τα ονόματα των λειτουργιών και των παραμέτρων τους</a:t>
            </a:r>
          </a:p>
          <a:p>
            <a:pPr lvl="2"/>
            <a:r>
              <a:rPr lang="el-GR" dirty="0"/>
              <a:t>Η Οντολογία </a:t>
            </a:r>
            <a:r>
              <a:rPr lang="en-US" b="1" dirty="0"/>
              <a:t>Grounding</a:t>
            </a:r>
            <a:r>
              <a:rPr lang="el-GR" dirty="0" smtClean="0"/>
              <a:t> </a:t>
            </a:r>
            <a:r>
              <a:rPr lang="el-GR" dirty="0"/>
              <a:t>παρέχει μια χαρτογράφηση μεταξύ του σημασιολογικού και των συντακτικών τμημάτων μιας περιγραφής που διευκολύνει ευέλικτες συσχετίσεις μεταξύ τους</a:t>
            </a:r>
          </a:p>
          <a:p>
            <a:pPr lvl="2"/>
            <a:r>
              <a:rPr lang="el-GR" dirty="0"/>
              <a:t>Π.χ. μια συγκεκριμένη σημασιολογική περιγραφή μπορεί να αντιστοιχιστεί σε αρκετές συντακτικές περιγραφές εάν η ίδια σημασιολογική λειτουργικότητα είναι </a:t>
            </a:r>
            <a:r>
              <a:rPr lang="el-GR" dirty="0" err="1"/>
              <a:t>προσβάσιμη</a:t>
            </a:r>
            <a:r>
              <a:rPr lang="el-GR" dirty="0"/>
              <a:t> με διαφορετικούς τρόπους</a:t>
            </a:r>
          </a:p>
          <a:p>
            <a:pPr lvl="3"/>
            <a:r>
              <a:rPr lang="el-GR" dirty="0"/>
              <a:t>Αντίθετα, μια συγκεκριμένη συντακτική περιγραφή μπορεί να αντιστοιχιστεί σε διαφορετικές εννοιολογικές ερμηνείες που προσφέρουν διαφορετικές απόψεις της ίδιας υπηρεσίας</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63</a:t>
            </a:fld>
            <a:endParaRPr lang="el-GR"/>
          </a:p>
        </p:txBody>
      </p:sp>
    </p:spTree>
    <p:extLst>
      <p:ext uri="{BB962C8B-B14F-4D97-AF65-F5344CB8AC3E}">
        <p14:creationId xmlns:p14="http://schemas.microsoft.com/office/powerpoint/2010/main" val="267450747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(11/12)</a:t>
            </a:r>
            <a:endParaRPr lang="el-GR" dirty="0"/>
          </a:p>
        </p:txBody>
      </p:sp>
      <p:sp>
        <p:nvSpPr>
          <p:cNvPr id="3" name="2 - Θέση περιεχομένου"/>
          <p:cNvSpPr>
            <a:spLocks noGrp="1"/>
          </p:cNvSpPr>
          <p:nvPr>
            <p:ph idx="1"/>
          </p:nvPr>
        </p:nvSpPr>
        <p:spPr>
          <a:xfrm>
            <a:off x="2567608" y="1412776"/>
            <a:ext cx="7920880" cy="5256584"/>
          </a:xfrm>
        </p:spPr>
        <p:txBody>
          <a:bodyPr>
            <a:normAutofit fontScale="85000" lnSpcReduction="20000"/>
          </a:bodyPr>
          <a:lstStyle/>
          <a:p>
            <a:r>
              <a:rPr lang="en-US" b="1" dirty="0" smtClean="0"/>
              <a:t>… Design Principles of OWL-S</a:t>
            </a:r>
          </a:p>
          <a:p>
            <a:pPr lvl="1"/>
            <a:r>
              <a:rPr lang="el-GR" dirty="0"/>
              <a:t>Γενικές γνώσεις έναντι </a:t>
            </a:r>
            <a:r>
              <a:rPr lang="el-GR" dirty="0" smtClean="0"/>
              <a:t>γνώσεις πεδίου</a:t>
            </a:r>
            <a:endParaRPr lang="el-GR" dirty="0"/>
          </a:p>
          <a:p>
            <a:pPr lvl="2"/>
            <a:r>
              <a:rPr lang="el-GR" dirty="0"/>
              <a:t>Το OWL-S προσφέρει ένα </a:t>
            </a:r>
            <a:r>
              <a:rPr lang="el-GR" dirty="0" smtClean="0"/>
              <a:t>σύνολο βασικών στοιχείων </a:t>
            </a:r>
            <a:r>
              <a:rPr lang="el-GR" dirty="0"/>
              <a:t>για τον καθορισμό οποιουδήποτε τύπου υπηρεσίας Web</a:t>
            </a:r>
          </a:p>
          <a:p>
            <a:pPr lvl="2"/>
            <a:r>
              <a:rPr lang="el-GR" dirty="0"/>
              <a:t>Αυτές οι περιγραφές μπορούν να εμπλουτιστούν με γνώσεις </a:t>
            </a:r>
            <a:r>
              <a:rPr lang="el-GR" dirty="0" smtClean="0"/>
              <a:t>πεδίου </a:t>
            </a:r>
            <a:r>
              <a:rPr lang="el-GR" dirty="0"/>
              <a:t>που καθορίζονται σε ξεχωριστή οντολογία </a:t>
            </a:r>
            <a:r>
              <a:rPr lang="el-GR" dirty="0" smtClean="0"/>
              <a:t>του συγκεκριμένου πεδίου</a:t>
            </a:r>
            <a:endParaRPr lang="el-GR" dirty="0"/>
          </a:p>
          <a:p>
            <a:pPr lvl="2"/>
            <a:r>
              <a:rPr lang="el-GR" dirty="0"/>
              <a:t>Αυτή η επιλογή </a:t>
            </a:r>
            <a:r>
              <a:rPr lang="el-GR" dirty="0" err="1"/>
              <a:t>μοντελοποίησης</a:t>
            </a:r>
            <a:r>
              <a:rPr lang="el-GR" dirty="0"/>
              <a:t> επιτρέπει τη χρήση του </a:t>
            </a:r>
            <a:r>
              <a:rPr lang="el-GR" dirty="0" smtClean="0"/>
              <a:t>συνόλου </a:t>
            </a:r>
            <a:r>
              <a:rPr lang="el-GR" dirty="0"/>
              <a:t>βασικών στοιχείων </a:t>
            </a:r>
            <a:r>
              <a:rPr lang="el-GR" dirty="0" smtClean="0"/>
              <a:t>σε διάφορα πεδία εφαρμογής</a:t>
            </a:r>
            <a:endParaRPr lang="el-GR" dirty="0"/>
          </a:p>
          <a:p>
            <a:pPr lvl="1"/>
            <a:r>
              <a:rPr lang="el-GR" dirty="0" err="1" smtClean="0"/>
              <a:t>Διάθρωση</a:t>
            </a:r>
            <a:r>
              <a:rPr lang="el-GR" dirty="0" smtClean="0"/>
              <a:t>(</a:t>
            </a:r>
            <a:r>
              <a:rPr lang="en-US" dirty="0" smtClean="0"/>
              <a:t>Modularity</a:t>
            </a:r>
            <a:r>
              <a:rPr lang="el-GR" dirty="0" smtClean="0"/>
              <a:t>)</a:t>
            </a:r>
            <a:endParaRPr lang="el-GR" dirty="0"/>
          </a:p>
          <a:p>
            <a:pPr lvl="2"/>
            <a:r>
              <a:rPr lang="el-GR" dirty="0"/>
              <a:t>Ένα άλλο χαρακτηριστικό του OWL-S είναι ο διαχωρισμός της περιγραφής σε πολλές έννοιες</a:t>
            </a:r>
          </a:p>
          <a:p>
            <a:pPr lvl="2"/>
            <a:r>
              <a:rPr lang="el-GR" dirty="0"/>
              <a:t>Η καλύτερη επίδειξη για αυτό είναι ο τρόπος με τον οποίο οι διάφορες πτυχές μιας περιγραφής χωρίζονται σε τρεις έννοιες</a:t>
            </a:r>
          </a:p>
          <a:p>
            <a:pPr lvl="2"/>
            <a:r>
              <a:rPr lang="el-GR" dirty="0"/>
              <a:t>Ως αποτέλεσμα, μια παρουσία υπηρεσίας θα σχετίζεται με τρεις περιπτώσεις, καθεμία από αυτές περιέχει μια συγκεκριμένη πτυχή της υπηρεσίας</a:t>
            </a:r>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64</a:t>
            </a:fld>
            <a:endParaRPr lang="el-GR"/>
          </a:p>
        </p:txBody>
      </p:sp>
    </p:spTree>
    <p:extLst>
      <p:ext uri="{BB962C8B-B14F-4D97-AF65-F5344CB8AC3E}">
        <p14:creationId xmlns:p14="http://schemas.microsoft.com/office/powerpoint/2010/main" val="41009911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Generic Web Service </a:t>
            </a:r>
            <a:r>
              <a:rPr lang="en-US" b="1" dirty="0" err="1" smtClean="0"/>
              <a:t>Ontologies</a:t>
            </a:r>
            <a:r>
              <a:rPr lang="en-US" b="1" dirty="0" smtClean="0"/>
              <a:t>: OWL-S (12/12)</a:t>
            </a:r>
            <a:endParaRPr lang="el-GR" dirty="0"/>
          </a:p>
        </p:txBody>
      </p:sp>
      <p:sp>
        <p:nvSpPr>
          <p:cNvPr id="3" name="2 - Θέση περιεχομένου"/>
          <p:cNvSpPr>
            <a:spLocks noGrp="1"/>
          </p:cNvSpPr>
          <p:nvPr>
            <p:ph idx="1"/>
          </p:nvPr>
        </p:nvSpPr>
        <p:spPr>
          <a:xfrm>
            <a:off x="2567608" y="1447800"/>
            <a:ext cx="7890080" cy="5410200"/>
          </a:xfrm>
        </p:spPr>
        <p:txBody>
          <a:bodyPr>
            <a:normAutofit lnSpcReduction="10000"/>
          </a:bodyPr>
          <a:lstStyle/>
          <a:p>
            <a:r>
              <a:rPr lang="en-US" b="1" dirty="0" smtClean="0"/>
              <a:t>… Design Principles of OWL-S</a:t>
            </a:r>
          </a:p>
          <a:p>
            <a:pPr lvl="1"/>
            <a:r>
              <a:rPr lang="el-GR" dirty="0" err="1"/>
              <a:t>Διάθρωση</a:t>
            </a:r>
            <a:r>
              <a:rPr lang="el-GR" dirty="0"/>
              <a:t>(</a:t>
            </a:r>
            <a:r>
              <a:rPr lang="en-US" dirty="0"/>
              <a:t>Modularity</a:t>
            </a:r>
            <a:r>
              <a:rPr lang="el-GR" dirty="0" smtClean="0"/>
              <a:t>)</a:t>
            </a:r>
            <a:endParaRPr lang="en-US" dirty="0" smtClean="0"/>
          </a:p>
          <a:p>
            <a:pPr lvl="2"/>
            <a:r>
              <a:rPr lang="el-GR" dirty="0" smtClean="0"/>
              <a:t>Υπάρχουν </a:t>
            </a:r>
            <a:r>
              <a:rPr lang="el-GR" dirty="0"/>
              <a:t>πολλά πλεονεκτήματα αυτής της αρθρωτής </a:t>
            </a:r>
            <a:r>
              <a:rPr lang="el-GR" dirty="0" err="1" smtClean="0"/>
              <a:t>μοντελοποίησης</a:t>
            </a:r>
            <a:r>
              <a:rPr lang="el-GR" dirty="0" smtClean="0"/>
              <a:t>(</a:t>
            </a:r>
            <a:r>
              <a:rPr lang="en-US" dirty="0"/>
              <a:t>modular </a:t>
            </a:r>
            <a:r>
              <a:rPr lang="en-US" dirty="0" smtClean="0"/>
              <a:t>modeling)</a:t>
            </a:r>
          </a:p>
          <a:p>
            <a:pPr lvl="3"/>
            <a:r>
              <a:rPr lang="el-GR" dirty="0" smtClean="0"/>
              <a:t>Πρώτον, δεδομένου ότι η περιγραφή χωρίζεται σε πολλές περιπτώσεις, είναι εύκολο να επαναχρησιμοποιήσετε ορισμένα μέρη</a:t>
            </a:r>
          </a:p>
          <a:p>
            <a:pPr lvl="4"/>
            <a:r>
              <a:rPr lang="el-GR" dirty="0" smtClean="0"/>
              <a:t>Π.χ</a:t>
            </a:r>
            <a:r>
              <a:rPr lang="el-GR" dirty="0"/>
              <a:t>. μπορεί κανείς να χρησιμοποιήσει ξανά την περιγραφή προφίλ μιας συγκεκριμένης υπηρεσίας</a:t>
            </a:r>
          </a:p>
          <a:p>
            <a:pPr lvl="3"/>
            <a:r>
              <a:rPr lang="el-GR" dirty="0"/>
              <a:t>Δεύτερον, οι προδιαγραφές υπηρεσίας καθίστανται ευέλικτες επειδή είναι δυνατό να προσδιοριστεί μόνο το τμήμα που σχετίζεται με την υπηρεσία</a:t>
            </a:r>
          </a:p>
          <a:p>
            <a:pPr lvl="4"/>
            <a:r>
              <a:rPr lang="el-GR" dirty="0"/>
              <a:t>π.χ., εάν δεν έχει εφαρμογή, δεν χρειάζεται το </a:t>
            </a:r>
            <a:r>
              <a:rPr lang="el-GR" dirty="0" err="1"/>
              <a:t>ServiceModel</a:t>
            </a:r>
            <a:r>
              <a:rPr lang="el-GR" dirty="0"/>
              <a:t> και το </a:t>
            </a:r>
            <a:r>
              <a:rPr lang="el-GR" dirty="0" err="1"/>
              <a:t>ServiceGrounding</a:t>
            </a:r>
            <a:endParaRPr lang="el-GR" dirty="0"/>
          </a:p>
          <a:p>
            <a:pPr lvl="3"/>
            <a:r>
              <a:rPr lang="el-GR" dirty="0"/>
              <a:t>Τέλος, κάθε περιγραφή του OWL-S είναι εύκολο να επεκταθεί με την εξειδίκευση των εννοιών OWL-S</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65</a:t>
            </a:fld>
            <a:endParaRPr lang="el-GR"/>
          </a:p>
        </p:txBody>
      </p:sp>
    </p:spTree>
    <p:extLst>
      <p:ext uri="{BB962C8B-B14F-4D97-AF65-F5344CB8AC3E}">
        <p14:creationId xmlns:p14="http://schemas.microsoft.com/office/powerpoint/2010/main" val="304226194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6312024" y="2204865"/>
            <a:ext cx="4277286" cy="4180309"/>
          </a:xfrm>
          <a:prstGeom prst="rect">
            <a:avLst/>
          </a:prstGeom>
          <a:noFill/>
          <a:ln w="9525">
            <a:noFill/>
            <a:miter lim="800000"/>
            <a:headEnd/>
            <a:tailEnd/>
          </a:ln>
        </p:spPr>
      </p:pic>
      <p:sp>
        <p:nvSpPr>
          <p:cNvPr id="2" name="1 - Τίτλος"/>
          <p:cNvSpPr>
            <a:spLocks noGrp="1"/>
          </p:cNvSpPr>
          <p:nvPr>
            <p:ph type="title"/>
          </p:nvPr>
        </p:nvSpPr>
        <p:spPr/>
        <p:txBody>
          <a:bodyPr>
            <a:normAutofit/>
          </a:bodyPr>
          <a:lstStyle/>
          <a:p>
            <a:r>
              <a:rPr lang="en-US" b="1" dirty="0" smtClean="0"/>
              <a:t>Web Service Domain Ontology (1/4)</a:t>
            </a:r>
            <a:endParaRPr lang="el-GR" dirty="0"/>
          </a:p>
        </p:txBody>
      </p:sp>
      <p:sp>
        <p:nvSpPr>
          <p:cNvPr id="3" name="2 - Θέση περιεχομένου"/>
          <p:cNvSpPr>
            <a:spLocks noGrp="1"/>
          </p:cNvSpPr>
          <p:nvPr>
            <p:ph idx="1"/>
          </p:nvPr>
        </p:nvSpPr>
        <p:spPr>
          <a:xfrm>
            <a:off x="2423592" y="1591816"/>
            <a:ext cx="7848872" cy="613048"/>
          </a:xfrm>
        </p:spPr>
        <p:txBody>
          <a:bodyPr>
            <a:normAutofit fontScale="62500" lnSpcReduction="20000"/>
          </a:bodyPr>
          <a:lstStyle/>
          <a:p>
            <a:r>
              <a:rPr lang="el-GR" dirty="0"/>
              <a:t>Οι εξωτερικά καθορισμένες γνώσεις διαδραματίζουν σημαντικό ρόλο σε κάθε περιγραφή του OWL-S</a:t>
            </a:r>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66</a:t>
            </a:fld>
            <a:endParaRPr lang="el-GR"/>
          </a:p>
        </p:txBody>
      </p:sp>
      <p:sp>
        <p:nvSpPr>
          <p:cNvPr id="6" name="2 - Θέση περιεχομένου"/>
          <p:cNvSpPr txBox="1">
            <a:spLocks/>
          </p:cNvSpPr>
          <p:nvPr/>
        </p:nvSpPr>
        <p:spPr>
          <a:xfrm>
            <a:off x="2495600" y="2204864"/>
            <a:ext cx="3816424" cy="4464496"/>
          </a:xfrm>
          <a:prstGeom prst="rect">
            <a:avLst/>
          </a:prstGeom>
        </p:spPr>
        <p:txBody>
          <a:bodyPr>
            <a:normAutofit fontScale="47500" lnSpcReduction="20000"/>
          </a:bodyPr>
          <a:lstStyle/>
          <a:p>
            <a:pPr marL="182880" indent="-237744">
              <a:spcBef>
                <a:spcPts val="550"/>
              </a:spcBef>
              <a:buClr>
                <a:schemeClr val="accent1"/>
              </a:buClr>
              <a:buFont typeface="Verdana"/>
              <a:buChar char="◦"/>
            </a:pPr>
            <a:r>
              <a:rPr lang="el-GR" sz="3200" dirty="0"/>
              <a:t>Το OWL-S προσφέρει ένα γενικό πλαίσιο για την περιγραφή μιας υπηρεσίας, αλλά για να είναι πραγματικά χρήσιμη, απαιτείται γνώση </a:t>
            </a:r>
            <a:r>
              <a:rPr lang="el-GR" sz="3200" dirty="0" smtClean="0"/>
              <a:t>πεδίου εφαρμογής</a:t>
            </a:r>
            <a:endParaRPr lang="el-GR" sz="3200" dirty="0"/>
          </a:p>
          <a:p>
            <a:pPr marL="640080" lvl="1" indent="-237744">
              <a:spcBef>
                <a:spcPts val="550"/>
              </a:spcBef>
              <a:buClr>
                <a:schemeClr val="accent1"/>
              </a:buClr>
              <a:buFont typeface="Verdana"/>
              <a:buChar char="◦"/>
            </a:pPr>
            <a:r>
              <a:rPr lang="el-GR" sz="3200" dirty="0"/>
              <a:t>Π.χ. Η γνώση πεδίου εφαρμογής χρησιμοποιείται για τον καθορισμό του τύπου λειτουργικότητας που προσφέρει η υπηρεσία καθώς και των τύπων των παραμέτρων της</a:t>
            </a:r>
          </a:p>
          <a:p>
            <a:pPr marL="182880" indent="-237744">
              <a:spcBef>
                <a:spcPts val="550"/>
              </a:spcBef>
              <a:buClr>
                <a:schemeClr val="accent1"/>
              </a:buClr>
              <a:buFont typeface="Verdana"/>
              <a:buChar char="◦"/>
            </a:pPr>
            <a:r>
              <a:rPr lang="el-GR" sz="3200" dirty="0"/>
              <a:t>Το σχήμα απεικονίζει την ιεραρχική δομή της οντολογίας τομέα που χρησιμοποιείται για να περιγράψει το παράδειγμα της υπηρεσίας Web</a:t>
            </a:r>
          </a:p>
          <a:p>
            <a:pPr marL="640080" lvl="1" indent="-237744">
              <a:spcBef>
                <a:spcPts val="550"/>
              </a:spcBef>
              <a:buClr>
                <a:schemeClr val="accent1"/>
              </a:buClr>
              <a:buFont typeface="Verdana"/>
              <a:buChar char="◦"/>
            </a:pPr>
            <a:r>
              <a:rPr lang="el-GR" sz="3200" dirty="0"/>
              <a:t>Αυτή η οντολογία συνήθως εκφράζεται σε OWL, αλλά δεν έχουμε παράσχει κώδικα OWL εδώ για να βελτιώσουμε την αναγνωσιμότητα</a:t>
            </a:r>
            <a:endParaRPr lang="en-US" sz="2800" dirty="0"/>
          </a:p>
        </p:txBody>
      </p:sp>
    </p:spTree>
    <p:extLst>
      <p:ext uri="{BB962C8B-B14F-4D97-AF65-F5344CB8AC3E}">
        <p14:creationId xmlns:p14="http://schemas.microsoft.com/office/powerpoint/2010/main" val="381687184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b="1" dirty="0" smtClean="0"/>
              <a:t>Web Service Domain Ontology (2/4)</a:t>
            </a:r>
            <a:endParaRPr lang="el-GR" dirty="0"/>
          </a:p>
        </p:txBody>
      </p:sp>
      <p:sp>
        <p:nvSpPr>
          <p:cNvPr id="3" name="2 - Θέση περιεχομένου"/>
          <p:cNvSpPr>
            <a:spLocks noGrp="1"/>
          </p:cNvSpPr>
          <p:nvPr>
            <p:ph idx="1"/>
          </p:nvPr>
        </p:nvSpPr>
        <p:spPr>
          <a:xfrm>
            <a:off x="2639616" y="1447800"/>
            <a:ext cx="7818072" cy="5221560"/>
          </a:xfrm>
        </p:spPr>
        <p:txBody>
          <a:bodyPr>
            <a:normAutofit fontScale="77500" lnSpcReduction="20000"/>
          </a:bodyPr>
          <a:lstStyle/>
          <a:p>
            <a:r>
              <a:rPr lang="el-GR" dirty="0"/>
              <a:t>Σημειώστε ότι καθορίζει μια ιεραρχία </a:t>
            </a:r>
            <a:r>
              <a:rPr lang="el-GR" dirty="0" err="1"/>
              <a:t>DataStructure</a:t>
            </a:r>
            <a:r>
              <a:rPr lang="el-GR" dirty="0"/>
              <a:t> και μια ιεραρχία λειτουργικότητας</a:t>
            </a:r>
          </a:p>
          <a:p>
            <a:pPr lvl="1"/>
            <a:r>
              <a:rPr lang="el-GR" dirty="0"/>
              <a:t>Η </a:t>
            </a:r>
            <a:r>
              <a:rPr lang="el-GR" dirty="0" smtClean="0"/>
              <a:t>ιεραρχία της </a:t>
            </a:r>
            <a:r>
              <a:rPr lang="el-GR" dirty="0"/>
              <a:t>λειτουργικότητας περιέχει μια ταξινόμηση των δυνατοτήτων υπηρεσίας</a:t>
            </a:r>
          </a:p>
          <a:p>
            <a:r>
              <a:rPr lang="el-GR" dirty="0"/>
              <a:t>Δύο γενικές κατηγορίες δυνατοτήτων υπηρεσίας εμφανίζονται εδώ</a:t>
            </a:r>
          </a:p>
          <a:p>
            <a:pPr lvl="1"/>
            <a:r>
              <a:rPr lang="el-GR" dirty="0" smtClean="0"/>
              <a:t>μια </a:t>
            </a:r>
            <a:r>
              <a:rPr lang="el-GR" dirty="0"/>
              <a:t>για την εύρεση ιατρικού προμηθευτή</a:t>
            </a:r>
          </a:p>
          <a:p>
            <a:pPr lvl="1"/>
            <a:r>
              <a:rPr lang="el-GR" dirty="0"/>
              <a:t>και το άλλο για τον υπολογισμό των αποστάσεων μεταξύ δύο τοποθεσιών</a:t>
            </a:r>
          </a:p>
          <a:p>
            <a:r>
              <a:rPr lang="el-GR" dirty="0"/>
              <a:t>Κάθε μία από αυτές τις γενικές κατηγορίες έχει πιο εξειδικευμένες δυνατότητες</a:t>
            </a:r>
          </a:p>
          <a:p>
            <a:pPr lvl="1"/>
            <a:r>
              <a:rPr lang="el-GR" dirty="0"/>
              <a:t>είτε περιορίζοντας τον τύπο των παραμέτρων εξόδου</a:t>
            </a:r>
          </a:p>
          <a:p>
            <a:pPr lvl="2"/>
            <a:r>
              <a:rPr lang="el-GR" dirty="0"/>
              <a:t>π.χ., βρείτε </a:t>
            </a:r>
            <a:r>
              <a:rPr lang="el-GR" dirty="0" err="1"/>
              <a:t>παρόχους</a:t>
            </a:r>
            <a:r>
              <a:rPr lang="el-GR" dirty="0"/>
              <a:t> </a:t>
            </a:r>
            <a:r>
              <a:rPr lang="el-GR" dirty="0" err="1"/>
              <a:t>Medicare</a:t>
            </a:r>
            <a:endParaRPr lang="el-GR" dirty="0"/>
          </a:p>
          <a:p>
            <a:pPr lvl="1"/>
            <a:r>
              <a:rPr lang="el-GR" dirty="0"/>
              <a:t>ή τις παραμέτρους εισαγωγής</a:t>
            </a:r>
          </a:p>
          <a:p>
            <a:pPr lvl="2"/>
            <a:r>
              <a:rPr lang="el-GR" dirty="0"/>
              <a:t>π.χ., </a:t>
            </a:r>
            <a:r>
              <a:rPr lang="el-GR" dirty="0" err="1"/>
              <a:t>ZipCode</a:t>
            </a:r>
            <a:r>
              <a:rPr lang="el-GR" dirty="0"/>
              <a:t>, </a:t>
            </a:r>
            <a:r>
              <a:rPr lang="el-GR" dirty="0" err="1"/>
              <a:t>City</a:t>
            </a:r>
            <a:r>
              <a:rPr lang="el-GR" dirty="0"/>
              <a:t>, </a:t>
            </a:r>
            <a:r>
              <a:rPr lang="el-GR" dirty="0" err="1"/>
              <a:t>SupplyType</a:t>
            </a:r>
            <a:endParaRPr lang="en-US" i="1"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67</a:t>
            </a:fld>
            <a:endParaRPr lang="el-GR"/>
          </a:p>
        </p:txBody>
      </p:sp>
    </p:spTree>
    <p:extLst>
      <p:ext uri="{BB962C8B-B14F-4D97-AF65-F5344CB8AC3E}">
        <p14:creationId xmlns:p14="http://schemas.microsoft.com/office/powerpoint/2010/main" val="345741663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b="1" dirty="0" smtClean="0"/>
              <a:t>Web Service Domain Ontology (3/4)</a:t>
            </a:r>
            <a:endParaRPr lang="el-GR" dirty="0"/>
          </a:p>
        </p:txBody>
      </p:sp>
      <p:sp>
        <p:nvSpPr>
          <p:cNvPr id="3" name="2 - Θέση περιεχομένου"/>
          <p:cNvSpPr>
            <a:spLocks noGrp="1"/>
          </p:cNvSpPr>
          <p:nvPr>
            <p:ph idx="1"/>
          </p:nvPr>
        </p:nvSpPr>
        <p:spPr>
          <a:xfrm>
            <a:off x="2639616" y="1447800"/>
            <a:ext cx="7818072" cy="5221560"/>
          </a:xfrm>
        </p:spPr>
        <p:txBody>
          <a:bodyPr>
            <a:normAutofit fontScale="85000" lnSpcReduction="20000"/>
          </a:bodyPr>
          <a:lstStyle/>
          <a:p>
            <a:r>
              <a:rPr lang="el-GR" dirty="0"/>
              <a:t>Η πολυπλοκότητα των εργασιών συλλογιστικής που μπορούν να εκτελεστούν με σημασιολογικές περιγραφές υπηρεσίας Web εξαρτάται από διάφορους παράγοντες</a:t>
            </a:r>
          </a:p>
          <a:p>
            <a:pPr lvl="1"/>
            <a:r>
              <a:rPr lang="el-GR" dirty="0"/>
              <a:t>Πρώτον, όλες οι υπηρεσίες Web σε έναν </a:t>
            </a:r>
            <a:r>
              <a:rPr lang="el-GR" dirty="0" smtClean="0"/>
              <a:t>πεδίο εφαρμογής </a:t>
            </a:r>
            <a:r>
              <a:rPr lang="el-GR" dirty="0"/>
              <a:t>πρέπει να χρησιμοποιούν έννοιες από την ίδια οντολογία </a:t>
            </a:r>
            <a:r>
              <a:rPr lang="el-GR" dirty="0" smtClean="0"/>
              <a:t>του πεδίου </a:t>
            </a:r>
            <a:r>
              <a:rPr lang="el-GR" dirty="0"/>
              <a:t>(ή έναν μικρό αριθμό συνδεδεμένων οντολογιών) στις περιγραφές τους</a:t>
            </a:r>
          </a:p>
          <a:p>
            <a:pPr lvl="2"/>
            <a:r>
              <a:rPr lang="el-GR" dirty="0"/>
              <a:t>Διαφορετικά, το θέμα της χαρτογράφησης οντολογίας πρέπει να λυθεί, το οποίο είναι από μόνο του ένα δύσκολο πρόβλημα</a:t>
            </a:r>
          </a:p>
          <a:p>
            <a:pPr lvl="2"/>
            <a:r>
              <a:rPr lang="el-GR" dirty="0"/>
              <a:t>Αυτό απαιτεί οι οντολογίες </a:t>
            </a:r>
            <a:r>
              <a:rPr lang="el-GR" dirty="0" smtClean="0"/>
              <a:t>του πεδίου εφαρμογής </a:t>
            </a:r>
            <a:r>
              <a:rPr lang="el-GR" dirty="0"/>
              <a:t>να είναι αρκετά </a:t>
            </a:r>
            <a:r>
              <a:rPr lang="el-GR" dirty="0" smtClean="0"/>
              <a:t>ευρύς </a:t>
            </a:r>
            <a:r>
              <a:rPr lang="el-GR" dirty="0"/>
              <a:t>ώστε να παρέχουν τις έννοιες που απαιτούνται από οποιαδήποτε υπηρεσία Web σε έναν συγκεκριμένο τομέα</a:t>
            </a:r>
          </a:p>
          <a:p>
            <a:pPr lvl="1"/>
            <a:r>
              <a:rPr lang="el-GR" dirty="0"/>
              <a:t>Δεύτερον, ο πλούτος των διαθέσιμων γνώσεων είναι ζωτικής σημασίας για την εκτέλεση σύνθετων συλλογισμών</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68</a:t>
            </a:fld>
            <a:endParaRPr lang="el-GR"/>
          </a:p>
        </p:txBody>
      </p:sp>
    </p:spTree>
    <p:extLst>
      <p:ext uri="{BB962C8B-B14F-4D97-AF65-F5344CB8AC3E}">
        <p14:creationId xmlns:p14="http://schemas.microsoft.com/office/powerpoint/2010/main" val="312129754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b="1" dirty="0" smtClean="0"/>
              <a:t>Web Service Domain Ontology (4/4)</a:t>
            </a:r>
            <a:endParaRPr lang="el-GR" dirty="0"/>
          </a:p>
        </p:txBody>
      </p:sp>
      <p:sp>
        <p:nvSpPr>
          <p:cNvPr id="3" name="2 - Θέση περιεχομένου"/>
          <p:cNvSpPr>
            <a:spLocks noGrp="1"/>
          </p:cNvSpPr>
          <p:nvPr>
            <p:ph idx="1"/>
          </p:nvPr>
        </p:nvSpPr>
        <p:spPr>
          <a:xfrm>
            <a:off x="2639616" y="1447800"/>
            <a:ext cx="7818072" cy="5410200"/>
          </a:xfrm>
        </p:spPr>
        <p:txBody>
          <a:bodyPr>
            <a:normAutofit fontScale="55000" lnSpcReduction="20000"/>
          </a:bodyPr>
          <a:lstStyle/>
          <a:p>
            <a:r>
              <a:rPr lang="en-US" b="1" dirty="0" smtClean="0"/>
              <a:t>Example Scenario</a:t>
            </a:r>
          </a:p>
          <a:p>
            <a:r>
              <a:rPr lang="el-GR" dirty="0"/>
              <a:t>Χρησιμοποιώντας τις σημασιολογικές περιγραφές </a:t>
            </a:r>
            <a:r>
              <a:rPr lang="el-GR" dirty="0" smtClean="0"/>
              <a:t>των υπηρεσιών Ιστού(</a:t>
            </a:r>
            <a:r>
              <a:rPr lang="en-US" dirty="0" smtClean="0"/>
              <a:t>web services)</a:t>
            </a:r>
            <a:r>
              <a:rPr lang="el-GR" dirty="0" smtClean="0"/>
              <a:t> </a:t>
            </a:r>
            <a:r>
              <a:rPr lang="el-GR" dirty="0"/>
              <a:t>που παρουσιάζονται παραπάνω, το παράδειγμα εργασίας μπορεί να γενικευθεί και να αυτοματοποιηθεί</a:t>
            </a:r>
          </a:p>
          <a:p>
            <a:r>
              <a:rPr lang="el-GR" dirty="0"/>
              <a:t>Οι σωστές υπηρεσίες για την εργασία μπορούν να επιλεγούν αυτόματα από μια συλλογή υπηρεσιών</a:t>
            </a:r>
          </a:p>
          <a:p>
            <a:r>
              <a:rPr lang="el-GR" dirty="0"/>
              <a:t>Τα σημασιολογικά </a:t>
            </a:r>
            <a:r>
              <a:rPr lang="el-GR" dirty="0" err="1"/>
              <a:t>μεταδεδομένα</a:t>
            </a:r>
            <a:r>
              <a:rPr lang="el-GR" dirty="0"/>
              <a:t> επιτρέπουν μια ευέλικτη επιλογή που μπορεί να ανακτήσει υπηρεσίες που αντιστοιχούν εν μέρει σε ένα αίτημα, αλλά εξακολουθούν να είναι πιθανώς ενδιαφέρουσες</a:t>
            </a:r>
          </a:p>
          <a:p>
            <a:pPr lvl="1"/>
            <a:r>
              <a:rPr lang="el-GR" dirty="0"/>
              <a:t>Π.χ. μια υπηρεσία που βρίσκει λεπτομέρειες για ιατρικούς προμηθευτές</a:t>
            </a:r>
          </a:p>
          <a:p>
            <a:pPr lvl="2"/>
            <a:r>
              <a:rPr lang="el-GR" dirty="0"/>
              <a:t>θα θεωρηθεί αντιστοιχία για ένα αίτημα για υπηρεσίες που ανακτούν λεπτομέρειες των προμηθευτών </a:t>
            </a:r>
            <a:r>
              <a:rPr lang="el-GR" dirty="0" err="1"/>
              <a:t>Medicare</a:t>
            </a:r>
            <a:endParaRPr lang="el-GR" dirty="0"/>
          </a:p>
          <a:p>
            <a:pPr lvl="2"/>
            <a:r>
              <a:rPr lang="el-GR" dirty="0"/>
              <a:t>εάν η οντολογία τομέα υπηρεσίας Web καθορίζει ότι το </a:t>
            </a:r>
            <a:r>
              <a:rPr lang="el-GR" dirty="0" err="1"/>
              <a:t>MedicareSupplier</a:t>
            </a:r>
            <a:r>
              <a:rPr lang="el-GR" dirty="0"/>
              <a:t> είναι ένας τύπος </a:t>
            </a:r>
            <a:r>
              <a:rPr lang="el-GR" dirty="0" err="1"/>
              <a:t>MedicalSupplier</a:t>
            </a:r>
            <a:endParaRPr lang="el-GR" dirty="0"/>
          </a:p>
          <a:p>
            <a:r>
              <a:rPr lang="el-GR" dirty="0"/>
              <a:t>Αυτή η αντιστοίχιση είναι ανώτερη από την αναζήτηση βάσει λέξεων-κλειδιών που προσφέρει το UDDI</a:t>
            </a:r>
          </a:p>
          <a:p>
            <a:r>
              <a:rPr lang="el-GR" dirty="0"/>
              <a:t>Η σύνθεση πολλών υπηρεσιών σε μια πιο περίπλοκη υπηρεσία μπορεί επίσης να αυτοματοποιηθεί</a:t>
            </a:r>
          </a:p>
          <a:p>
            <a:r>
              <a:rPr lang="el-GR" dirty="0"/>
              <a:t>Τέλος, μετά την ανακάλυψή τους και τη σύνθεσή τους με βάση τις σημασιολογικές τους περιγραφές, οι υπηρεσίες μπορούν να κληθούν για να επιλύσουν τη συγκεκριμένη εργασία</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69</a:t>
            </a:fld>
            <a:endParaRPr lang="el-GR"/>
          </a:p>
        </p:txBody>
      </p:sp>
    </p:spTree>
    <p:extLst>
      <p:ext uri="{BB962C8B-B14F-4D97-AF65-F5344CB8AC3E}">
        <p14:creationId xmlns:p14="http://schemas.microsoft.com/office/powerpoint/2010/main" val="36385441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συμβολή της τεχνολογίας SW (1/3)</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Οι οντολογίες και οι θησαυροί, που μπορούν να θεωρηθούν ως πολύ </a:t>
            </a:r>
            <a:r>
              <a:rPr lang="en-US" dirty="0"/>
              <a:t>lightweight</a:t>
            </a:r>
            <a:r>
              <a:rPr lang="el-GR" dirty="0" smtClean="0"/>
              <a:t> οντολογίες, έχει αποδειχθεί ότι αποτελούν βασική τεχνολογία για αποτελεσματική πρόσβαση στις πληροφορίες</a:t>
            </a:r>
          </a:p>
          <a:p>
            <a:pPr lvl="1"/>
            <a:r>
              <a:rPr lang="el-GR" dirty="0" smtClean="0"/>
              <a:t>γιατί συμβάλλουν στην αντιμετώπιση ορισμένων προβλημάτων της αναζήτησης ελεύθερου κειμένου</a:t>
            </a:r>
          </a:p>
          <a:p>
            <a:pPr lvl="2"/>
            <a:r>
              <a:rPr lang="el-GR" dirty="0" smtClean="0"/>
              <a:t>συνδέοντας και ομαδοποιώντας σχετικούς όρους σε έναν συγκεκριμένο τομέα</a:t>
            </a:r>
          </a:p>
          <a:p>
            <a:r>
              <a:rPr lang="el-GR" dirty="0" smtClean="0"/>
              <a:t>και παροχή ελεγχόμενου λεξιλογίου για ευρετηρίαση πληροφοριών</a:t>
            </a:r>
          </a:p>
          <a:p>
            <a:r>
              <a:rPr lang="el-GR" dirty="0" smtClean="0"/>
              <a:t>Ένας αριθμός θησαυρών έχει αναπτυχθεί σε διαφορετικούς τομείς εμπειρογνωμοσύνης</a:t>
            </a:r>
          </a:p>
          <a:p>
            <a:pPr lvl="1"/>
            <a:r>
              <a:rPr lang="el-GR" dirty="0" smtClean="0"/>
              <a:t>Παραδείγματα από τον τομέα των ιατρικών πληροφοριών περιλαμβάνουν τον </a:t>
            </a:r>
            <a:r>
              <a:rPr lang="el-GR" dirty="0" err="1" smtClean="0"/>
              <a:t>MeSH</a:t>
            </a:r>
            <a:r>
              <a:rPr lang="el-GR" dirty="0" smtClean="0"/>
              <a:t> και τον θησαυρό επιστήμης του </a:t>
            </a:r>
            <a:r>
              <a:rPr lang="el-GR" dirty="0" err="1" smtClean="0"/>
              <a:t>Elsevier</a:t>
            </a:r>
            <a:r>
              <a:rPr lang="el-GR" dirty="0" smtClean="0"/>
              <a:t> EMTREE</a:t>
            </a:r>
          </a:p>
          <a:p>
            <a:pPr lvl="1"/>
            <a:r>
              <a:rPr lang="el-GR" dirty="0" smtClean="0"/>
              <a:t>Αυτοί οι θησαυροί χρησιμοποιούνται ήδη για πρόσβαση σε πηγές πληροφοριών όπως το MBASE ή το </a:t>
            </a:r>
            <a:r>
              <a:rPr lang="el-GR" dirty="0" err="1" smtClean="0"/>
              <a:t>Science</a:t>
            </a:r>
            <a:r>
              <a:rPr lang="el-GR" dirty="0" smtClean="0"/>
              <a:t> </a:t>
            </a:r>
            <a:r>
              <a:rPr lang="el-GR" dirty="0" err="1" smtClean="0"/>
              <a:t>Direct</a:t>
            </a:r>
            <a:endParaRPr lang="el-GR" dirty="0" smtClean="0"/>
          </a:p>
          <a:p>
            <a:pPr lvl="2"/>
            <a:r>
              <a:rPr lang="el-GR" dirty="0" smtClean="0"/>
              <a:t>Ωστόσο, προς το παρόν δεν υπάρχουν σύνδεσμοι μεταξύ των διαφόρων πηγών πληροφοριών</a:t>
            </a:r>
          </a:p>
          <a:p>
            <a:pPr lvl="2"/>
            <a:r>
              <a:rPr lang="el-GR" dirty="0" smtClean="0"/>
              <a:t>και οι συγκεκριμένοι θησαυροί που χρησιμοποιούνται για την ευρετηρίαση και την αναζήτηση αυτών των πηγών</a:t>
            </a:r>
            <a:endParaRPr lang="el-GR" dirty="0"/>
          </a:p>
        </p:txBody>
      </p:sp>
    </p:spTree>
    <p:extLst>
      <p:ext uri="{BB962C8B-B14F-4D97-AF65-F5344CB8AC3E}">
        <p14:creationId xmlns:p14="http://schemas.microsoft.com/office/powerpoint/2010/main" val="35476565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συμβολή της τεχνολογίας SW (</a:t>
            </a:r>
            <a:r>
              <a:rPr lang="en-US" dirty="0" smtClean="0"/>
              <a:t>2</a:t>
            </a:r>
            <a:r>
              <a:rPr lang="el-GR" dirty="0" smtClean="0"/>
              <a:t>/3)</a:t>
            </a:r>
            <a:endParaRPr lang="el-GR" dirty="0"/>
          </a:p>
        </p:txBody>
      </p:sp>
      <p:sp>
        <p:nvSpPr>
          <p:cNvPr id="3" name="Θέση περιεχομένου 2"/>
          <p:cNvSpPr>
            <a:spLocks noGrp="1"/>
          </p:cNvSpPr>
          <p:nvPr>
            <p:ph idx="1"/>
          </p:nvPr>
        </p:nvSpPr>
        <p:spPr>
          <a:xfrm>
            <a:off x="1245989" y="1417638"/>
            <a:ext cx="10515600" cy="2249986"/>
          </a:xfrm>
        </p:spPr>
        <p:txBody>
          <a:bodyPr>
            <a:normAutofit fontScale="92500" lnSpcReduction="20000"/>
          </a:bodyPr>
          <a:lstStyle/>
          <a:p>
            <a:r>
              <a:rPr lang="el-GR" dirty="0" smtClean="0"/>
              <a:t>Ο </a:t>
            </a:r>
            <a:r>
              <a:rPr lang="el-GR" dirty="0" err="1" smtClean="0"/>
              <a:t>Elsevier</a:t>
            </a:r>
            <a:r>
              <a:rPr lang="el-GR" dirty="0" smtClean="0"/>
              <a:t> πειραματίζεται με τη δυνατότητα παροχής πρόσβασης σε πολλές πηγές πληροφοριών στον τομέα των </a:t>
            </a:r>
            <a:r>
              <a:rPr lang="el-GR" dirty="0" err="1" smtClean="0"/>
              <a:t>βιοεπιστημών</a:t>
            </a:r>
            <a:r>
              <a:rPr lang="el-GR" dirty="0" smtClean="0"/>
              <a:t> μέσω μιας ενιαίας </a:t>
            </a:r>
            <a:r>
              <a:rPr lang="el-GR" dirty="0" err="1" smtClean="0"/>
              <a:t>διεπαφής</a:t>
            </a:r>
            <a:endParaRPr lang="el-GR" dirty="0" smtClean="0"/>
          </a:p>
          <a:p>
            <a:pPr lvl="1"/>
            <a:r>
              <a:rPr lang="el-GR" dirty="0" smtClean="0"/>
              <a:t>χρησιμοποιώντας το EMTREE ως τη μοναδική υποκείμενη οντολογία στην οποία ευρετηριάζονται όλες οι κατακόρυφες πηγές πληροφοριών</a:t>
            </a:r>
            <a:endParaRPr lang="el-GR" dirty="0"/>
          </a:p>
        </p:txBody>
      </p:sp>
      <p:pic>
        <p:nvPicPr>
          <p:cNvPr id="4" name="Picture 2"/>
          <p:cNvPicPr>
            <a:picLocks noChangeAspect="1" noChangeArrowheads="1"/>
          </p:cNvPicPr>
          <p:nvPr/>
        </p:nvPicPr>
        <p:blipFill>
          <a:blip r:embed="rId2" cstate="print"/>
          <a:srcRect/>
          <a:stretch>
            <a:fillRect/>
          </a:stretch>
        </p:blipFill>
        <p:spPr bwMode="auto">
          <a:xfrm>
            <a:off x="4278735" y="3265228"/>
            <a:ext cx="3457330" cy="3503428"/>
          </a:xfrm>
          <a:prstGeom prst="rect">
            <a:avLst/>
          </a:prstGeom>
          <a:noFill/>
          <a:ln w="9525">
            <a:noFill/>
            <a:miter lim="800000"/>
            <a:headEnd/>
            <a:tailEnd/>
          </a:ln>
        </p:spPr>
      </p:pic>
    </p:spTree>
    <p:extLst>
      <p:ext uri="{BB962C8B-B14F-4D97-AF65-F5344CB8AC3E}">
        <p14:creationId xmlns:p14="http://schemas.microsoft.com/office/powerpoint/2010/main" val="8944547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συμβολή της τεχνολογίας SW (</a:t>
            </a:r>
            <a:r>
              <a:rPr lang="en-US" dirty="0" smtClean="0"/>
              <a:t>3</a:t>
            </a:r>
            <a:r>
              <a:rPr lang="el-GR" dirty="0" smtClean="0"/>
              <a:t>/3)</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Η τεχνολογία SW παίζει πολλούς ρόλους σε αυτήν την αρχιτεκτονική</a:t>
            </a:r>
          </a:p>
          <a:p>
            <a:pPr lvl="1"/>
            <a:r>
              <a:rPr lang="el-GR" dirty="0" smtClean="0"/>
              <a:t>Πρώτον, το RDF χρησιμοποιείται ως μορφή </a:t>
            </a:r>
            <a:r>
              <a:rPr lang="el-GR" dirty="0" err="1" smtClean="0"/>
              <a:t>διαλειτουργικότητας</a:t>
            </a:r>
            <a:r>
              <a:rPr lang="el-GR" dirty="0" smtClean="0"/>
              <a:t> μεταξύ ετερογενών πηγών δεδομένων</a:t>
            </a:r>
          </a:p>
          <a:p>
            <a:pPr lvl="1"/>
            <a:r>
              <a:rPr lang="el-GR" dirty="0" smtClean="0"/>
              <a:t>Δεύτερον, μια οντολογία (σε αυτήν την περίπτωση, το EMTREE) εκπροσωπείται στο RDF</a:t>
            </a:r>
          </a:p>
          <a:p>
            <a:pPr lvl="2"/>
            <a:r>
              <a:rPr lang="el-GR" dirty="0" smtClean="0"/>
              <a:t>παρόλο που αυτό δεν είναι καθόλου η εγγενής του μορφή</a:t>
            </a:r>
          </a:p>
          <a:p>
            <a:pPr lvl="1"/>
            <a:r>
              <a:rPr lang="el-GR" dirty="0" smtClean="0"/>
              <a:t>Κάθε μία από τις ξεχωριστές πηγές δεδομένων χαρτογραφείται σε αυτήν την ενοποιητική οντολογία</a:t>
            </a:r>
          </a:p>
          <a:p>
            <a:pPr lvl="2"/>
            <a:r>
              <a:rPr lang="el-GR" dirty="0" smtClean="0"/>
              <a:t>το οποίο στη συνέχεια χρησιμοποιείται ως το μοναδικό σημείο εισόδου για όλες αυτές τις πηγές δεδομένων</a:t>
            </a:r>
          </a:p>
          <a:p>
            <a:r>
              <a:rPr lang="el-GR" dirty="0" smtClean="0"/>
              <a:t>Αυτό το πρόβλημα δεν είναι μοναδικό για το </a:t>
            </a:r>
            <a:r>
              <a:rPr lang="el-GR" dirty="0" err="1" smtClean="0"/>
              <a:t>Elsevier</a:t>
            </a:r>
            <a:endParaRPr lang="el-GR" dirty="0" smtClean="0"/>
          </a:p>
          <a:p>
            <a:r>
              <a:rPr lang="el-GR" dirty="0" smtClean="0"/>
              <a:t>Ολόκληρη η επιστημονική βιομηχανία εκδίδει σήμερα προβλήματα με αυτά τα προβλήματα</a:t>
            </a:r>
          </a:p>
          <a:p>
            <a:r>
              <a:rPr lang="el-GR" dirty="0" smtClean="0"/>
              <a:t>Στην πραγματικότητα, ο </a:t>
            </a:r>
            <a:r>
              <a:rPr lang="el-GR" dirty="0" err="1" smtClean="0"/>
              <a:t>Elsevier</a:t>
            </a:r>
            <a:r>
              <a:rPr lang="el-GR" dirty="0" smtClean="0"/>
              <a:t> είναι ένας από τους ηγέτες στην προσπάθεια προσαρμογής του περιεχομένου της σε νέα στυλ παράδοσης και οργάνωσης</a:t>
            </a:r>
            <a:endParaRPr lang="el-GR" dirty="0"/>
          </a:p>
        </p:txBody>
      </p:sp>
    </p:spTree>
    <p:extLst>
      <p:ext uri="{BB962C8B-B14F-4D97-AF65-F5344CB8AC3E}">
        <p14:creationId xmlns:p14="http://schemas.microsoft.com/office/powerpoint/2010/main" val="29878690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373</TotalTime>
  <Words>7819</Words>
  <Application>Microsoft Office PowerPoint</Application>
  <PresentationFormat>Ευρεία οθόνη</PresentationFormat>
  <Paragraphs>637</Paragraphs>
  <Slides>69</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69</vt:i4>
      </vt:variant>
    </vt:vector>
  </HeadingPairs>
  <TitlesOfParts>
    <vt:vector size="75" baseType="lpstr">
      <vt:lpstr>Arial</vt:lpstr>
      <vt:lpstr>Corbel</vt:lpstr>
      <vt:lpstr>Gill Sans MT</vt:lpstr>
      <vt:lpstr>Verdana</vt:lpstr>
      <vt:lpstr>Wingdings 2</vt:lpstr>
      <vt:lpstr>Ηλιοστάσιο</vt:lpstr>
      <vt:lpstr>Εφαρμογές</vt:lpstr>
      <vt:lpstr>Εισαγωγή</vt:lpstr>
      <vt:lpstr>Horizontal Information Products at Elsevier</vt:lpstr>
      <vt:lpstr>The setting (Πλαίσιο)</vt:lpstr>
      <vt:lpstr>Το πρόβλημα (1/2)</vt:lpstr>
      <vt:lpstr>Το πρόβλημα (2/2)</vt:lpstr>
      <vt:lpstr>Η συμβολή της τεχνολογίας SW (1/3)</vt:lpstr>
      <vt:lpstr>Η συμβολή της τεχνολογίας SW (2/3)</vt:lpstr>
      <vt:lpstr>Η συμβολή της τεχνολογίας SW (3/3)</vt:lpstr>
      <vt:lpstr>Το Αποτέλεσμα (1/2)</vt:lpstr>
      <vt:lpstr>Το Αποτέλεσμα (2/2)</vt:lpstr>
      <vt:lpstr>Openacademia: Distributed Publication Management</vt:lpstr>
      <vt:lpstr>Το πλαίσιο</vt:lpstr>
      <vt:lpstr>Το πρόβλημα</vt:lpstr>
      <vt:lpstr>Η συμβολή της τεχνολογίας SW</vt:lpstr>
      <vt:lpstr>Η Λειτουργικότητα (1/3)</vt:lpstr>
      <vt:lpstr>Η Λειτουργικότητα (2/3)</vt:lpstr>
      <vt:lpstr>Η Λειτουργικότητα (3/3)</vt:lpstr>
      <vt:lpstr>Πηγές Πληροφορίας(1/2)</vt:lpstr>
      <vt:lpstr>Πηγές Πληροφορίας(2/2)</vt:lpstr>
      <vt:lpstr>ΕΝΟΠΟΪΗΣΗ (integration)  (1/2)</vt:lpstr>
      <vt:lpstr>ΕΝΟΠΟΪΗΣΗ (integration)  (2/2)</vt:lpstr>
      <vt:lpstr>Παρουσίαση (1/2)</vt:lpstr>
      <vt:lpstr>Παρουσίαση (2/2)</vt:lpstr>
      <vt:lpstr>Bibster:  Data Exchange in a  Peer-to-Peer System</vt:lpstr>
      <vt:lpstr>Το πλαίσιο</vt:lpstr>
      <vt:lpstr>Το πρόβλημα (1/2)</vt:lpstr>
      <vt:lpstr>Το πρόβλημα (2/2)</vt:lpstr>
      <vt:lpstr>Η συμβολή της τεχνολογίας SW (1/2)</vt:lpstr>
      <vt:lpstr>Η συμβολή της τεχνολογίας SW (2/2)</vt:lpstr>
      <vt:lpstr>Αποτελέσματα</vt:lpstr>
      <vt:lpstr>Think Tank Portal at EnerSearch</vt:lpstr>
      <vt:lpstr>Το πλαίσιο (1/2)</vt:lpstr>
      <vt:lpstr>Το πλαίσιο (2/2)</vt:lpstr>
      <vt:lpstr>Το πρόβλημα</vt:lpstr>
      <vt:lpstr>Η συμβολή της τεχνολογίας SW (1/4)</vt:lpstr>
      <vt:lpstr>Η συμβολή της τεχνολογίας SW (2/4)</vt:lpstr>
      <vt:lpstr>Η συμβολή της τεχνολογίας SW (3/4)</vt:lpstr>
      <vt:lpstr>Η συμβολή της τεχνολογίας SW (4/4)</vt:lpstr>
      <vt:lpstr>e-Learning</vt:lpstr>
      <vt:lpstr>Το πλαίσιο (1/2)</vt:lpstr>
      <vt:lpstr>Το πλαίσιο (2/2)</vt:lpstr>
      <vt:lpstr>Το πρόβλημα</vt:lpstr>
      <vt:lpstr>Η συμβολή της τεχνολογίας SW </vt:lpstr>
      <vt:lpstr>Οντολογίες για e-learning  (1/3)</vt:lpstr>
      <vt:lpstr>Οντολογίες για e-learning  (2/3)</vt:lpstr>
      <vt:lpstr>Οντολογίες για e-learning  (3/3)</vt:lpstr>
      <vt:lpstr>Web Services</vt:lpstr>
      <vt:lpstr>Το Πλαίσιο</vt:lpstr>
      <vt:lpstr>Το πρόβλημα</vt:lpstr>
      <vt:lpstr>Η συμβολή της τεχνολογίας SW  (1/3)</vt:lpstr>
      <vt:lpstr>Η συμβολή της τεχνολογίας SW  (2/3)</vt:lpstr>
      <vt:lpstr>Η συμβολή της τεχνολογίας SW  (3/3)</vt:lpstr>
      <vt:lpstr>Generic Web Service Ontologies: OWL-S (1/12)</vt:lpstr>
      <vt:lpstr>Generic Web Service Ontologies: OWL-S (2/12)</vt:lpstr>
      <vt:lpstr>Generic Web Service Ontologies: OWL-S (3/12)</vt:lpstr>
      <vt:lpstr>Generic Web Service Ontologies: OWL-S (4/12)</vt:lpstr>
      <vt:lpstr>Generic Web Service Ontologies: OWL-S (5/12)</vt:lpstr>
      <vt:lpstr>Generic Web Service Ontologies: OWL-S (6/12)</vt:lpstr>
      <vt:lpstr>Generic Web Service Ontologies: OWL-S (7/12)</vt:lpstr>
      <vt:lpstr>Generic Web Service Ontologies: OWL-S (8/12)</vt:lpstr>
      <vt:lpstr>Generic Web Service Ontologies: OWL-S (9/12)</vt:lpstr>
      <vt:lpstr>Generic Web Service Ontologies: OWL-S (10/12)</vt:lpstr>
      <vt:lpstr>Generic Web Service Ontologies: OWL-S (11/12)</vt:lpstr>
      <vt:lpstr>Generic Web Service Ontologies: OWL-S (12/12)</vt:lpstr>
      <vt:lpstr>Web Service Domain Ontology (1/4)</vt:lpstr>
      <vt:lpstr>Web Service Domain Ontology (2/4)</vt:lpstr>
      <vt:lpstr>Web Service Domain Ontology (3/4)</vt:lpstr>
      <vt:lpstr>Web Service Domain Ontology (4/4)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Εφαρμογές</dc:title>
  <dc:creator>user</dc:creator>
  <cp:lastModifiedBy>user</cp:lastModifiedBy>
  <cp:revision>14</cp:revision>
  <dcterms:created xsi:type="dcterms:W3CDTF">2020-11-17T15:29:24Z</dcterms:created>
  <dcterms:modified xsi:type="dcterms:W3CDTF">2020-11-18T12:24:18Z</dcterms:modified>
</cp:coreProperties>
</file>