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5"/>
  </p:notesMasterIdLst>
  <p:sldIdLst>
    <p:sldId id="256" r:id="rId2"/>
    <p:sldId id="261" r:id="rId3"/>
    <p:sldId id="260" r:id="rId4"/>
    <p:sldId id="262" r:id="rId5"/>
    <p:sldId id="345" r:id="rId6"/>
    <p:sldId id="265" r:id="rId7"/>
    <p:sldId id="346" r:id="rId8"/>
    <p:sldId id="263" r:id="rId9"/>
    <p:sldId id="264" r:id="rId10"/>
    <p:sldId id="347" r:id="rId11"/>
    <p:sldId id="266" r:id="rId12"/>
    <p:sldId id="268" r:id="rId13"/>
    <p:sldId id="267" r:id="rId14"/>
    <p:sldId id="272" r:id="rId15"/>
    <p:sldId id="271" r:id="rId16"/>
    <p:sldId id="270" r:id="rId17"/>
    <p:sldId id="348" r:id="rId18"/>
    <p:sldId id="269" r:id="rId19"/>
    <p:sldId id="273" r:id="rId20"/>
    <p:sldId id="349" r:id="rId21"/>
    <p:sldId id="279" r:id="rId22"/>
    <p:sldId id="280" r:id="rId23"/>
    <p:sldId id="281" r:id="rId24"/>
    <p:sldId id="274" r:id="rId25"/>
    <p:sldId id="275" r:id="rId26"/>
    <p:sldId id="276" r:id="rId27"/>
    <p:sldId id="277" r:id="rId28"/>
    <p:sldId id="282" r:id="rId29"/>
    <p:sldId id="283" r:id="rId30"/>
    <p:sldId id="278" r:id="rId31"/>
    <p:sldId id="284" r:id="rId32"/>
    <p:sldId id="285" r:id="rId33"/>
    <p:sldId id="286" r:id="rId34"/>
    <p:sldId id="296" r:id="rId35"/>
    <p:sldId id="287" r:id="rId36"/>
    <p:sldId id="288" r:id="rId37"/>
    <p:sldId id="297" r:id="rId38"/>
    <p:sldId id="289" r:id="rId39"/>
    <p:sldId id="290" r:id="rId40"/>
    <p:sldId id="291" r:id="rId41"/>
    <p:sldId id="292" r:id="rId42"/>
    <p:sldId id="293" r:id="rId43"/>
    <p:sldId id="294" r:id="rId44"/>
    <p:sldId id="295" r:id="rId45"/>
    <p:sldId id="298" r:id="rId46"/>
    <p:sldId id="299" r:id="rId47"/>
    <p:sldId id="300" r:id="rId48"/>
    <p:sldId id="301" r:id="rId49"/>
    <p:sldId id="302" r:id="rId50"/>
    <p:sldId id="350" r:id="rId51"/>
    <p:sldId id="304" r:id="rId52"/>
    <p:sldId id="303" r:id="rId53"/>
    <p:sldId id="305" r:id="rId54"/>
    <p:sldId id="306" r:id="rId55"/>
    <p:sldId id="307" r:id="rId56"/>
    <p:sldId id="308" r:id="rId57"/>
    <p:sldId id="309" r:id="rId58"/>
    <p:sldId id="310" r:id="rId59"/>
    <p:sldId id="311" r:id="rId60"/>
    <p:sldId id="312" r:id="rId61"/>
    <p:sldId id="314" r:id="rId62"/>
    <p:sldId id="313"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1" r:id="rId79"/>
    <p:sldId id="330" r:id="rId80"/>
    <p:sldId id="332" r:id="rId81"/>
    <p:sldId id="333" r:id="rId82"/>
    <p:sldId id="334" r:id="rId83"/>
    <p:sldId id="336" r:id="rId84"/>
    <p:sldId id="335" r:id="rId85"/>
    <p:sldId id="337" r:id="rId86"/>
    <p:sldId id="338" r:id="rId87"/>
    <p:sldId id="339" r:id="rId88"/>
    <p:sldId id="341" r:id="rId89"/>
    <p:sldId id="340" r:id="rId90"/>
    <p:sldId id="342" r:id="rId91"/>
    <p:sldId id="343" r:id="rId92"/>
    <p:sldId id="344" r:id="rId93"/>
    <p:sldId id="351" r:id="rId9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9" autoAdjust="0"/>
    <p:restoredTop sz="94660"/>
  </p:normalViewPr>
  <p:slideViewPr>
    <p:cSldViewPr>
      <p:cViewPr varScale="1">
        <p:scale>
          <a:sx n="83" d="100"/>
          <a:sy n="83" d="100"/>
        </p:scale>
        <p:origin x="16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D7BD54-A0AA-4CBA-AF64-B8AED12987AF}" type="datetimeFigureOut">
              <a:rPr lang="el-GR" smtClean="0"/>
              <a:pPr/>
              <a:t>8/11/2020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8CF091-5753-46C9-AB90-274609C6741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96A9DE21-2CC2-4B02-B6E4-36E36EAEFF9D}" type="datetime1">
              <a:rPr lang="el-GR" smtClean="0"/>
              <a:pPr/>
              <a:t>8/11/2020</a:t>
            </a:fld>
            <a:endParaRPr lang="el-GR"/>
          </a:p>
        </p:txBody>
      </p:sp>
      <p:sp>
        <p:nvSpPr>
          <p:cNvPr id="20" name="19 - Θέση υποσέλιδου"/>
          <p:cNvSpPr>
            <a:spLocks noGrp="1"/>
          </p:cNvSpPr>
          <p:nvPr>
            <p:ph type="ftr" sz="quarter" idx="11"/>
          </p:nvPr>
        </p:nvSpPr>
        <p:spPr/>
        <p:txBody>
          <a:bodyPr/>
          <a:lstStyle/>
          <a:p>
            <a:endParaRPr lang="el-GR"/>
          </a:p>
        </p:txBody>
      </p:sp>
      <p:sp>
        <p:nvSpPr>
          <p:cNvPr id="10" name="9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159AE7EE-C102-4E88-B6DF-201491863442}" type="datetime1">
              <a:rPr lang="el-GR" smtClean="0"/>
              <a:pPr/>
              <a:t>8/11/2020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90D8DD7-2EA5-4530-8953-D5BB5A33E3EF}" type="datetime1">
              <a:rPr lang="el-GR" smtClean="0"/>
              <a:pPr/>
              <a:t>8/11/2020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A7F196B-30A3-417C-BC3A-80FB0E17175F}" type="datetime1">
              <a:rPr lang="el-GR" smtClean="0"/>
              <a:pPr/>
              <a:t>8/11/2020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5C74481-E31F-4635-8194-C7FC47384E84}" type="datetime1">
              <a:rPr lang="el-GR" smtClean="0"/>
              <a:pPr/>
              <a:t>8/11/2020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8862D17-1B64-416E-A05D-D858781FDB82}" type="datetime1">
              <a:rPr lang="el-GR" smtClean="0"/>
              <a:pPr/>
              <a:t>8/11/2020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ABD4A743-4E7E-49F5-9B90-A9510BAEB638}" type="datetime1">
              <a:rPr lang="el-GR" smtClean="0"/>
              <a:pPr/>
              <a:t>8/11/2020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B72F01B-13F0-4C2C-A39A-58E978E5337E}" type="datetime1">
              <a:rPr lang="el-GR" smtClean="0"/>
              <a:pPr/>
              <a:t>8/11/2020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222AD202-844A-4072-AEEA-66EEAAE4C794}" type="datetime1">
              <a:rPr lang="el-GR" smtClean="0"/>
              <a:pPr/>
              <a:t>8/11/2020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D09272B-2D11-4CFD-8114-D01D5602936B}" type="datetime1">
              <a:rPr lang="el-GR" smtClean="0"/>
              <a:pPr/>
              <a:t>8/11/2020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33B272F4-26CF-4079-97E3-5DB9E98C529C}" type="datetime1">
              <a:rPr lang="el-GR" smtClean="0"/>
              <a:pPr/>
              <a:t>8/11/2020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A9FC7E8-550E-4758-95F2-8B364CF73B13}" type="datetime1">
              <a:rPr lang="el-GR" smtClean="0"/>
              <a:pPr/>
              <a:t>8/11/2020</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3F1D1C4-C2D9-4231-9FB2-B2D9D97AA41D}"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432560" y="588664"/>
            <a:ext cx="7406640" cy="1688208"/>
          </a:xfrm>
        </p:spPr>
        <p:txBody>
          <a:bodyPr/>
          <a:lstStyle/>
          <a:p>
            <a:r>
              <a:rPr lang="el-GR" b="1" i="1" dirty="0" smtClean="0"/>
              <a:t>Γλώσσα Οντολογιών Ιστού</a:t>
            </a:r>
            <a:r>
              <a:rPr lang="en-US" b="1" i="1" dirty="0" smtClean="0"/>
              <a:t>: OWL</a:t>
            </a:r>
            <a:endParaRPr lang="el-GR" dirty="0"/>
          </a:p>
        </p:txBody>
      </p:sp>
      <p:sp>
        <p:nvSpPr>
          <p:cNvPr id="3" name="2 - Υπότιτλος"/>
          <p:cNvSpPr>
            <a:spLocks noGrp="1"/>
          </p:cNvSpPr>
          <p:nvPr>
            <p:ph type="subTitle" idx="1"/>
          </p:nvPr>
        </p:nvSpPr>
        <p:spPr/>
        <p:txBody>
          <a:bodyPr anchor="b"/>
          <a:lstStyle/>
          <a:p>
            <a:pPr algn="r"/>
            <a:r>
              <a:rPr lang="el-GR" dirty="0" smtClean="0"/>
              <a:t>Εισαγωγή στο Σημασιολογικό Ιστό</a:t>
            </a:r>
            <a:r>
              <a:rPr lang="en-US" dirty="0" smtClean="0"/>
              <a:t> </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της εκφραστικής ισχύος της </a:t>
            </a:r>
            <a:r>
              <a:rPr lang="en-US" b="1" dirty="0" smtClean="0"/>
              <a:t>RDF Schema (2/4)</a:t>
            </a:r>
            <a:endParaRPr lang="el-GR" dirty="0"/>
          </a:p>
        </p:txBody>
      </p:sp>
      <p:sp>
        <p:nvSpPr>
          <p:cNvPr id="3" name="2 - Θέση περιεχομένου"/>
          <p:cNvSpPr>
            <a:spLocks noGrp="1"/>
          </p:cNvSpPr>
          <p:nvPr>
            <p:ph idx="1"/>
          </p:nvPr>
        </p:nvSpPr>
        <p:spPr>
          <a:xfrm>
            <a:off x="1043608" y="1591816"/>
            <a:ext cx="7818072" cy="5149552"/>
          </a:xfrm>
        </p:spPr>
        <p:txBody>
          <a:bodyPr>
            <a:noAutofit/>
          </a:bodyPr>
          <a:lstStyle/>
          <a:p>
            <a:pPr lvl="1"/>
            <a:r>
              <a:rPr lang="el-GR" sz="2400" b="1" dirty="0" smtClean="0"/>
              <a:t>Μη επικάλυψη κλάσεων </a:t>
            </a:r>
            <a:endParaRPr lang="en-US" sz="2400" b="1" dirty="0" smtClean="0"/>
          </a:p>
          <a:p>
            <a:pPr lvl="2"/>
            <a:r>
              <a:rPr lang="el-GR" sz="2000" dirty="0" smtClean="0"/>
              <a:t>Μερικές φορές, θέλουμε να δηλώσουμε ότι ορισμένες κλάσεις είναι ξένες μεταξύ τους (π.χ.</a:t>
            </a:r>
            <a:r>
              <a:rPr lang="en-US" sz="2000" dirty="0" smtClean="0"/>
              <a:t> </a:t>
            </a:r>
            <a:r>
              <a:rPr lang="en-US" sz="2000" i="1" dirty="0" smtClean="0"/>
              <a:t>male</a:t>
            </a:r>
            <a:r>
              <a:rPr lang="en-US" sz="2000" dirty="0" smtClean="0"/>
              <a:t> </a:t>
            </a:r>
            <a:r>
              <a:rPr lang="el-GR" sz="2000" dirty="0" smtClean="0"/>
              <a:t>και</a:t>
            </a:r>
            <a:r>
              <a:rPr lang="en-US" sz="2000" dirty="0" smtClean="0"/>
              <a:t> </a:t>
            </a:r>
            <a:r>
              <a:rPr lang="en-US" sz="2000" i="1" dirty="0" smtClean="0"/>
              <a:t>female</a:t>
            </a:r>
            <a:r>
              <a:rPr lang="en-US" sz="2000" dirty="0" smtClean="0"/>
              <a:t>)</a:t>
            </a:r>
          </a:p>
          <a:p>
            <a:pPr lvl="2"/>
            <a:r>
              <a:rPr lang="el-GR" sz="2000" dirty="0" smtClean="0"/>
              <a:t>Αλλά στην </a:t>
            </a:r>
            <a:r>
              <a:rPr lang="en-US" sz="2000" dirty="0" smtClean="0"/>
              <a:t>RDF Schema </a:t>
            </a:r>
            <a:r>
              <a:rPr lang="el-GR" sz="2000" dirty="0" smtClean="0"/>
              <a:t>μπορούμε να δηλώσουμε μόνο σχέσεις υποκλάσεων </a:t>
            </a:r>
            <a:r>
              <a:rPr lang="en-US" sz="2000" dirty="0" smtClean="0"/>
              <a:t>(</a:t>
            </a:r>
            <a:r>
              <a:rPr lang="el-GR" sz="2000" dirty="0" smtClean="0"/>
              <a:t>π.χ. η </a:t>
            </a:r>
            <a:r>
              <a:rPr lang="en-US" sz="2000" i="1" dirty="0" smtClean="0"/>
              <a:t>female</a:t>
            </a:r>
            <a:r>
              <a:rPr lang="en-US" sz="2000" dirty="0" smtClean="0"/>
              <a:t> </a:t>
            </a:r>
            <a:r>
              <a:rPr lang="el-GR" sz="2000" dirty="0" smtClean="0"/>
              <a:t>είναι υποκλάση της</a:t>
            </a:r>
            <a:r>
              <a:rPr lang="en-US" sz="2000" dirty="0" smtClean="0"/>
              <a:t> </a:t>
            </a:r>
            <a:r>
              <a:rPr lang="en-US" sz="2000" i="1" dirty="0" smtClean="0"/>
              <a:t>person)</a:t>
            </a:r>
            <a:endParaRPr lang="el-GR" sz="2000" i="1" dirty="0" smtClean="0"/>
          </a:p>
          <a:p>
            <a:pPr lvl="1"/>
            <a:r>
              <a:rPr lang="el-GR" sz="2400" b="1" dirty="0" smtClean="0"/>
              <a:t>Λογικοί συνδυασμοί κλάσεων </a:t>
            </a:r>
            <a:endParaRPr lang="en-US" sz="2400" dirty="0" smtClean="0"/>
          </a:p>
          <a:p>
            <a:pPr lvl="2"/>
            <a:r>
              <a:rPr lang="el-GR" sz="2000" dirty="0" smtClean="0"/>
              <a:t>Μερικές φορές, θέλουμε να δημιουργήσουμε νέες κλάσεις, συνδυάζοντας άλλες κλάσεις με τη χρήση της ένωσης, της τομής και του συμπληρώματος</a:t>
            </a:r>
            <a:endParaRPr lang="en-US" sz="2000" dirty="0" smtClean="0"/>
          </a:p>
          <a:p>
            <a:pPr lvl="2"/>
            <a:r>
              <a:rPr lang="el-GR" sz="2000" dirty="0" smtClean="0"/>
              <a:t>Π.χ. έστω ότι θέλουμε να ορίσουμε ότι η κλάση </a:t>
            </a:r>
            <a:r>
              <a:rPr lang="en-US" sz="2000" i="1" dirty="0" smtClean="0"/>
              <a:t>person</a:t>
            </a:r>
            <a:r>
              <a:rPr lang="en-US" sz="2000" dirty="0" smtClean="0"/>
              <a:t> </a:t>
            </a:r>
            <a:r>
              <a:rPr lang="el-GR" sz="2000" dirty="0" smtClean="0"/>
              <a:t>είναι η μη συμβιβαστή ένωση των κλάσεων</a:t>
            </a:r>
            <a:r>
              <a:rPr lang="en-US" sz="2000" dirty="0" smtClean="0"/>
              <a:t> </a:t>
            </a:r>
            <a:r>
              <a:rPr lang="en-US" sz="2000" i="1" dirty="0" smtClean="0"/>
              <a:t>male</a:t>
            </a:r>
            <a:r>
              <a:rPr lang="en-US" sz="2000" dirty="0" smtClean="0"/>
              <a:t> </a:t>
            </a:r>
            <a:r>
              <a:rPr lang="el-GR" sz="2000" dirty="0" smtClean="0"/>
              <a:t>και </a:t>
            </a:r>
            <a:r>
              <a:rPr lang="en-US" sz="2000" i="1" dirty="0" smtClean="0"/>
              <a:t>female</a:t>
            </a:r>
            <a:endParaRPr lang="en-US" sz="2000" dirty="0" smtClean="0"/>
          </a:p>
          <a:p>
            <a:pPr lvl="2"/>
            <a:r>
              <a:rPr lang="el-GR" sz="2000" dirty="0" smtClean="0"/>
              <a:t>Τέτοιοι ορισμοί δεν επιτρέπονται στην </a:t>
            </a:r>
            <a:r>
              <a:rPr lang="en-US" sz="2000" dirty="0" smtClean="0"/>
              <a:t>RDF Schema</a:t>
            </a:r>
          </a:p>
          <a:p>
            <a:pPr lvl="1"/>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της εκφραστικής ισχύος της </a:t>
            </a:r>
            <a:r>
              <a:rPr lang="en-US" b="1" dirty="0" smtClean="0"/>
              <a:t>RDF Schema (3/4)</a:t>
            </a:r>
            <a:endParaRPr lang="el-GR" dirty="0"/>
          </a:p>
        </p:txBody>
      </p:sp>
      <p:sp>
        <p:nvSpPr>
          <p:cNvPr id="3" name="2 - Θέση περιεχομένου"/>
          <p:cNvSpPr>
            <a:spLocks noGrp="1"/>
          </p:cNvSpPr>
          <p:nvPr>
            <p:ph idx="1"/>
          </p:nvPr>
        </p:nvSpPr>
        <p:spPr/>
        <p:txBody>
          <a:bodyPr>
            <a:normAutofit fontScale="92500" lnSpcReduction="10000"/>
          </a:bodyPr>
          <a:lstStyle/>
          <a:p>
            <a:pPr lvl="1"/>
            <a:r>
              <a:rPr lang="el-GR" b="1" dirty="0" smtClean="0"/>
              <a:t>Περιορισμοί </a:t>
            </a:r>
            <a:r>
              <a:rPr lang="el-GR" b="1" dirty="0" err="1" smtClean="0"/>
              <a:t>πληθικότητας</a:t>
            </a:r>
            <a:r>
              <a:rPr lang="el-GR" b="1" dirty="0" smtClean="0"/>
              <a:t> </a:t>
            </a:r>
            <a:endParaRPr lang="en-US" b="1" dirty="0" smtClean="0"/>
          </a:p>
          <a:p>
            <a:pPr lvl="2"/>
            <a:r>
              <a:rPr lang="el-GR" dirty="0" smtClean="0"/>
              <a:t>Μερικές φορές επιθυμούμε να επιβάλλουμε περιορισμούς στο πλήθος των διακριτών τιμών που μπορεί ή πρέπει να πάρει μια ιδιότητα</a:t>
            </a:r>
            <a:endParaRPr lang="en-US" dirty="0" smtClean="0"/>
          </a:p>
          <a:p>
            <a:pPr lvl="2"/>
            <a:r>
              <a:rPr lang="el-GR" dirty="0" smtClean="0"/>
              <a:t>Π.χ. έστω ότι θέλουμε να δηλώσουμε ότι ένα άτομο έχει ακριβώς δύο γονείς ή ότι ένα μάθημα διδάσκεται από τουλάχιστον ένα διδάσκοντα</a:t>
            </a:r>
            <a:endParaRPr lang="en-US" dirty="0" smtClean="0"/>
          </a:p>
          <a:p>
            <a:pPr lvl="2"/>
            <a:r>
              <a:rPr lang="el-GR" dirty="0" smtClean="0"/>
              <a:t>Και πάλι, τέτοιοι περιορισμοί δεν είναι </a:t>
            </a:r>
            <a:r>
              <a:rPr lang="el-GR" dirty="0" err="1" smtClean="0"/>
              <a:t>δυαντό</a:t>
            </a:r>
            <a:r>
              <a:rPr lang="el-GR" dirty="0" smtClean="0"/>
              <a:t> να εκφραστούν σε </a:t>
            </a:r>
            <a:r>
              <a:rPr lang="en-US" dirty="0" smtClean="0"/>
              <a:t>RDF Schema</a:t>
            </a:r>
          </a:p>
          <a:p>
            <a:pPr lvl="1"/>
            <a:r>
              <a:rPr lang="el-GR" b="1" dirty="0" smtClean="0"/>
              <a:t>Ειδικά χαρακτηριστικά ιδιοτήτων</a:t>
            </a:r>
            <a:endParaRPr lang="en-US" b="1" dirty="0" smtClean="0"/>
          </a:p>
          <a:p>
            <a:pPr lvl="2"/>
            <a:r>
              <a:rPr lang="el-GR" dirty="0" smtClean="0"/>
              <a:t>Μερικές φορές είναι χρήσιμο να δηλώσουμε ότι μία ιδιότητα είναι </a:t>
            </a:r>
            <a:r>
              <a:rPr lang="el-GR" i="1" dirty="0" smtClean="0"/>
              <a:t>μεταβατική </a:t>
            </a:r>
            <a:r>
              <a:rPr lang="en-US" dirty="0" smtClean="0"/>
              <a:t>(</a:t>
            </a:r>
            <a:r>
              <a:rPr lang="el-GR" dirty="0" smtClean="0"/>
              <a:t>π.χ. </a:t>
            </a:r>
            <a:r>
              <a:rPr lang="en-US" dirty="0" smtClean="0"/>
              <a:t>“greater than”)</a:t>
            </a:r>
            <a:r>
              <a:rPr lang="el-GR" i="1" dirty="0" smtClean="0"/>
              <a:t>, μοναδική </a:t>
            </a:r>
            <a:r>
              <a:rPr lang="en-US" dirty="0" smtClean="0"/>
              <a:t>(</a:t>
            </a:r>
            <a:r>
              <a:rPr lang="el-GR" dirty="0" smtClean="0"/>
              <a:t>π.χ. </a:t>
            </a:r>
            <a:r>
              <a:rPr lang="en-US" dirty="0" smtClean="0"/>
              <a:t>“is mother of”)</a:t>
            </a:r>
            <a:r>
              <a:rPr lang="el-GR" i="1" dirty="0" smtClean="0"/>
              <a:t> </a:t>
            </a:r>
            <a:r>
              <a:rPr lang="el-GR" dirty="0" smtClean="0"/>
              <a:t>ή</a:t>
            </a:r>
            <a:r>
              <a:rPr lang="el-GR" i="1" dirty="0" smtClean="0"/>
              <a:t> αντίστροφη </a:t>
            </a:r>
            <a:r>
              <a:rPr lang="en-US" dirty="0" smtClean="0"/>
              <a:t>(</a:t>
            </a:r>
            <a:r>
              <a:rPr lang="el-GR" dirty="0" smtClean="0"/>
              <a:t>π.χ. </a:t>
            </a:r>
            <a:r>
              <a:rPr lang="en-US" dirty="0" smtClean="0"/>
              <a:t>“eats” </a:t>
            </a:r>
            <a:r>
              <a:rPr lang="el-GR" dirty="0" smtClean="0"/>
              <a:t>και </a:t>
            </a:r>
            <a:r>
              <a:rPr lang="en-US" dirty="0" smtClean="0"/>
              <a:t>“is eaten by”)</a:t>
            </a:r>
            <a:r>
              <a:rPr lang="el-GR" dirty="0" smtClean="0"/>
              <a:t> μιας άλλης ιδιότητας</a:t>
            </a:r>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της εκφραστικής ισχύος της </a:t>
            </a:r>
            <a:r>
              <a:rPr lang="en-US" b="1" dirty="0" smtClean="0"/>
              <a:t>RDF Schema (4/4)</a:t>
            </a:r>
            <a:endParaRPr lang="el-GR" dirty="0"/>
          </a:p>
        </p:txBody>
      </p:sp>
      <p:sp>
        <p:nvSpPr>
          <p:cNvPr id="3" name="2 - Θέση περιεχομένου"/>
          <p:cNvSpPr>
            <a:spLocks noGrp="1"/>
          </p:cNvSpPr>
          <p:nvPr>
            <p:ph idx="1"/>
          </p:nvPr>
        </p:nvSpPr>
        <p:spPr>
          <a:xfrm>
            <a:off x="1403648" y="1519808"/>
            <a:ext cx="7498080" cy="4357464"/>
          </a:xfrm>
        </p:spPr>
        <p:txBody>
          <a:bodyPr>
            <a:normAutofit fontScale="70000" lnSpcReduction="20000"/>
          </a:bodyPr>
          <a:lstStyle/>
          <a:p>
            <a:r>
              <a:rPr lang="el-GR" dirty="0" smtClean="0"/>
              <a:t>Άρα χρειαζόμαστε μία γλώσσα οντολογιών που θα είναι πλουσιότερη από την</a:t>
            </a:r>
            <a:r>
              <a:rPr lang="en-US" dirty="0" smtClean="0"/>
              <a:t> RDF Schema</a:t>
            </a:r>
          </a:p>
          <a:p>
            <a:r>
              <a:rPr lang="el-GR" dirty="0" smtClean="0"/>
              <a:t>Κατά το σχεδιασμό μιας τέτοιας γλώσσας, θα πρέπει να έχουμε υπόψη μας το αντίτιμο που έχει η εκφραστική ισχύς στην αποδοτική υποστήριξη συλλογισμών</a:t>
            </a:r>
            <a:endParaRPr lang="en-US" dirty="0" smtClean="0"/>
          </a:p>
          <a:p>
            <a:pPr lvl="1"/>
            <a:r>
              <a:rPr lang="el-GR" dirty="0" smtClean="0"/>
              <a:t>Όσο πλουσιότερη είναι η γλώσσα, τόσο λιγότερο αποδοτική γίνεται η υποστήριξη συλλογισμών, ξεπερνώντας συχνά το όριο της μη </a:t>
            </a:r>
            <a:r>
              <a:rPr lang="el-GR" dirty="0" err="1" smtClean="0"/>
              <a:t>υπολογισημότητας</a:t>
            </a:r>
            <a:endParaRPr lang="en-US" dirty="0" smtClean="0"/>
          </a:p>
          <a:p>
            <a:r>
              <a:rPr lang="el-GR" dirty="0" smtClean="0"/>
              <a:t>Επομένως, χρειάζεται ένας συμβιβασμός, δηλαδή μία γλώσσα που θα υποστηρίζεται από σχετικά αποδοτικά προγράμματα συλλογιστικής</a:t>
            </a:r>
          </a:p>
          <a:p>
            <a:pPr lvl="1"/>
            <a:r>
              <a:rPr lang="el-GR" dirty="0" smtClean="0"/>
              <a:t>Ενώ θα είναι και επαρκώς εκφραστική για να μπορεί να εκφράζει μεγάλες κλάσεις οντολογιών και γνώσης</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Συμβατότητα των </a:t>
            </a:r>
            <a:r>
              <a:rPr lang="en-US" b="1" dirty="0" smtClean="0"/>
              <a:t>OWL </a:t>
            </a:r>
            <a:r>
              <a:rPr lang="el-GR" b="1" dirty="0" smtClean="0"/>
              <a:t>και </a:t>
            </a:r>
            <a:r>
              <a:rPr lang="en-US" b="1" dirty="0" smtClean="0"/>
              <a:t>RDF/RDFS</a:t>
            </a:r>
            <a:endParaRPr lang="el-GR" dirty="0"/>
          </a:p>
        </p:txBody>
      </p:sp>
      <p:sp>
        <p:nvSpPr>
          <p:cNvPr id="3" name="2 - Θέση περιεχομένου"/>
          <p:cNvSpPr>
            <a:spLocks noGrp="1"/>
          </p:cNvSpPr>
          <p:nvPr>
            <p:ph idx="1"/>
          </p:nvPr>
        </p:nvSpPr>
        <p:spPr>
          <a:xfrm>
            <a:off x="971600" y="1584176"/>
            <a:ext cx="7992888" cy="5373216"/>
          </a:xfrm>
        </p:spPr>
        <p:txBody>
          <a:bodyPr>
            <a:normAutofit fontScale="70000" lnSpcReduction="20000"/>
          </a:bodyPr>
          <a:lstStyle/>
          <a:p>
            <a:r>
              <a:rPr lang="el-GR" dirty="0" smtClean="0"/>
              <a:t>Ιδανικά, η</a:t>
            </a:r>
            <a:r>
              <a:rPr lang="en-US" dirty="0" smtClean="0"/>
              <a:t> OWL </a:t>
            </a:r>
            <a:r>
              <a:rPr lang="el-GR" dirty="0" smtClean="0"/>
              <a:t>θα ήταν επέκταση της</a:t>
            </a:r>
            <a:r>
              <a:rPr lang="en-US" dirty="0" smtClean="0"/>
              <a:t> RDF Schema</a:t>
            </a:r>
          </a:p>
          <a:p>
            <a:pPr lvl="1"/>
            <a:r>
              <a:rPr lang="el-GR" dirty="0" smtClean="0"/>
              <a:t>Με την έννοια ότι η </a:t>
            </a:r>
            <a:r>
              <a:rPr lang="en-US" dirty="0" smtClean="0"/>
              <a:t>OWL </a:t>
            </a:r>
            <a:r>
              <a:rPr lang="el-GR" dirty="0" smtClean="0"/>
              <a:t>θα χρησιμοποιούσε τη σημασία της </a:t>
            </a:r>
            <a:r>
              <a:rPr lang="en-US" dirty="0" smtClean="0"/>
              <a:t>RDF </a:t>
            </a:r>
            <a:r>
              <a:rPr lang="el-GR" dirty="0" smtClean="0"/>
              <a:t>για τις κλάσεις και τις ιδιότητες</a:t>
            </a:r>
            <a:r>
              <a:rPr lang="en-US" dirty="0" smtClean="0"/>
              <a:t> (</a:t>
            </a:r>
            <a:r>
              <a:rPr lang="en-US" dirty="0" err="1" smtClean="0"/>
              <a:t>rdfs:Class</a:t>
            </a:r>
            <a:r>
              <a:rPr lang="en-US" dirty="0" smtClean="0"/>
              <a:t>, </a:t>
            </a:r>
            <a:r>
              <a:rPr lang="en-US" dirty="0" err="1" smtClean="0"/>
              <a:t>rdfs:subClassOf</a:t>
            </a:r>
            <a:r>
              <a:rPr lang="en-US" dirty="0" smtClean="0"/>
              <a:t>, </a:t>
            </a:r>
            <a:r>
              <a:rPr lang="el-GR" dirty="0" smtClean="0"/>
              <a:t>κλπ</a:t>
            </a:r>
            <a:r>
              <a:rPr lang="en-US" dirty="0" smtClean="0"/>
              <a:t>) </a:t>
            </a:r>
          </a:p>
          <a:p>
            <a:pPr lvl="1"/>
            <a:r>
              <a:rPr lang="el-GR" dirty="0" smtClean="0"/>
              <a:t>Και θα προσέθετε γλωσσικά θεμελιώδη στοιχεία για να υποστηρίξει τη μεγαλύτερη εκφραστικότητα που απαιτείται</a:t>
            </a:r>
            <a:endParaRPr lang="en-US" dirty="0" smtClean="0"/>
          </a:p>
          <a:p>
            <a:r>
              <a:rPr lang="el-GR" dirty="0" smtClean="0"/>
              <a:t>Μία τέτοια επέκταση της </a:t>
            </a:r>
            <a:r>
              <a:rPr lang="en-US" dirty="0" smtClean="0"/>
              <a:t>RDF Schema </a:t>
            </a:r>
            <a:r>
              <a:rPr lang="el-GR" dirty="0" smtClean="0"/>
              <a:t>θα ήταν συνεπής και με τη </a:t>
            </a:r>
            <a:r>
              <a:rPr lang="el-GR" dirty="0" err="1" smtClean="0"/>
              <a:t>διαστρωματωμένη</a:t>
            </a:r>
            <a:r>
              <a:rPr lang="el-GR" dirty="0" smtClean="0"/>
              <a:t> αρχιτεκτονική του ΣΙ</a:t>
            </a:r>
            <a:endParaRPr lang="en-US" dirty="0" smtClean="0"/>
          </a:p>
          <a:p>
            <a:r>
              <a:rPr lang="el-GR" dirty="0" smtClean="0"/>
              <a:t>Δυστυχώς, η απλή επέκταση της </a:t>
            </a:r>
            <a:r>
              <a:rPr lang="en-US" dirty="0" smtClean="0"/>
              <a:t>RDF Schema </a:t>
            </a:r>
            <a:r>
              <a:rPr lang="el-GR" dirty="0" smtClean="0"/>
              <a:t>θα λειτουργούσε ενάντια στην εκφραστική ισχύ και την αποδοτική συλλογιστική</a:t>
            </a:r>
            <a:endParaRPr lang="en-US" dirty="0" smtClean="0"/>
          </a:p>
          <a:p>
            <a:r>
              <a:rPr lang="el-GR" dirty="0" smtClean="0"/>
              <a:t>Η </a:t>
            </a:r>
            <a:r>
              <a:rPr lang="en-US" dirty="0" smtClean="0"/>
              <a:t>RDF Schema </a:t>
            </a:r>
            <a:r>
              <a:rPr lang="el-GR" dirty="0" smtClean="0"/>
              <a:t>έχει ορισμένα πολύ ισχυρά θεμελιώδη στοιχεία μοντελοποίησης </a:t>
            </a:r>
            <a:endParaRPr lang="en-US" dirty="0" smtClean="0"/>
          </a:p>
          <a:p>
            <a:pPr lvl="1"/>
            <a:r>
              <a:rPr lang="el-GR" dirty="0" smtClean="0"/>
              <a:t>Δομές όπως οι</a:t>
            </a:r>
            <a:r>
              <a:rPr lang="en-US" dirty="0" smtClean="0"/>
              <a:t> </a:t>
            </a:r>
            <a:r>
              <a:rPr lang="en-US" i="1" dirty="0" err="1" smtClean="0"/>
              <a:t>rdfs:Class</a:t>
            </a:r>
            <a:r>
              <a:rPr lang="en-US" dirty="0" smtClean="0"/>
              <a:t> (</a:t>
            </a:r>
            <a:r>
              <a:rPr lang="el-GR" dirty="0" smtClean="0"/>
              <a:t>η κλάση όλων των κλάσεων</a:t>
            </a:r>
            <a:r>
              <a:rPr lang="en-US" dirty="0" smtClean="0"/>
              <a:t>) </a:t>
            </a:r>
            <a:r>
              <a:rPr lang="el-GR" dirty="0" smtClean="0"/>
              <a:t>και</a:t>
            </a:r>
            <a:r>
              <a:rPr lang="en-US" dirty="0" smtClean="0"/>
              <a:t> </a:t>
            </a:r>
            <a:r>
              <a:rPr lang="en-US" i="1" dirty="0" err="1" smtClean="0"/>
              <a:t>rdf:Property</a:t>
            </a:r>
            <a:r>
              <a:rPr lang="en-US" dirty="0" smtClean="0"/>
              <a:t> (</a:t>
            </a:r>
            <a:r>
              <a:rPr lang="el-GR" dirty="0" smtClean="0"/>
              <a:t>η κλάση όλων των ιδιοτήτων</a:t>
            </a:r>
            <a:r>
              <a:rPr lang="en-US" dirty="0" smtClean="0"/>
              <a:t>) </a:t>
            </a:r>
            <a:r>
              <a:rPr lang="el-GR" dirty="0" smtClean="0"/>
              <a:t>είναι πολύ εκφραστικές και θα οδηγούσαν σε ανεξέλεγκτες υπολογιστικές ιδιότητες</a:t>
            </a:r>
            <a:r>
              <a:rPr lang="en-US" dirty="0" smtClean="0"/>
              <a:t> </a:t>
            </a:r>
          </a:p>
          <a:p>
            <a:pPr lvl="2"/>
            <a:r>
              <a:rPr lang="el-GR" dirty="0" smtClean="0"/>
              <a:t>Αν η επέκταση της λογικής γινόταν με τέτοια εκφραστικά θεμελιώδη στοιχεία</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13</a:t>
            </a:fld>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a:bodyPr>
          <a:lstStyle/>
          <a:p>
            <a:r>
              <a:rPr lang="el-GR" dirty="0" err="1" smtClean="0"/>
              <a:t>Τρεισ</a:t>
            </a:r>
            <a:r>
              <a:rPr lang="el-GR" dirty="0" smtClean="0"/>
              <a:t> </a:t>
            </a:r>
            <a:r>
              <a:rPr lang="el-GR" dirty="0" err="1" smtClean="0"/>
              <a:t>υπογλωσσεσ</a:t>
            </a:r>
            <a:r>
              <a:rPr lang="el-GR" dirty="0" smtClean="0"/>
              <a:t> </a:t>
            </a:r>
            <a:br>
              <a:rPr lang="el-GR" dirty="0" smtClean="0"/>
            </a:br>
            <a:r>
              <a:rPr lang="el-GR" dirty="0" err="1" smtClean="0"/>
              <a:t>τησ</a:t>
            </a:r>
            <a:r>
              <a:rPr lang="el-GR" dirty="0" smtClean="0"/>
              <a:t> </a:t>
            </a:r>
            <a:r>
              <a:rPr lang="en-US" dirty="0" smtClean="0"/>
              <a:t>OWL</a:t>
            </a:r>
            <a:endParaRPr lang="el-GR" dirty="0"/>
          </a:p>
        </p:txBody>
      </p:sp>
      <p:sp>
        <p:nvSpPr>
          <p:cNvPr id="6" name="5 - Θέση κειμένου"/>
          <p:cNvSpPr>
            <a:spLocks noGrp="1"/>
          </p:cNvSpPr>
          <p:nvPr>
            <p:ph type="body" idx="1"/>
          </p:nvPr>
        </p:nvSpPr>
        <p:spPr>
          <a:xfrm>
            <a:off x="4283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14</a:t>
            </a:fld>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Τρεις </a:t>
            </a:r>
            <a:r>
              <a:rPr lang="el-GR" dirty="0" err="1" smtClean="0"/>
              <a:t>Υπογλώσσες</a:t>
            </a:r>
            <a:r>
              <a:rPr lang="el-GR" dirty="0" smtClean="0"/>
              <a:t> της </a:t>
            </a:r>
            <a:r>
              <a:rPr lang="en-US" dirty="0" smtClean="0"/>
              <a:t>OWL</a:t>
            </a:r>
            <a:endParaRPr lang="el-GR" dirty="0"/>
          </a:p>
        </p:txBody>
      </p:sp>
      <p:sp>
        <p:nvSpPr>
          <p:cNvPr id="3" name="2 - Θέση περιεχομένου"/>
          <p:cNvSpPr>
            <a:spLocks noGrp="1"/>
          </p:cNvSpPr>
          <p:nvPr>
            <p:ph idx="1"/>
          </p:nvPr>
        </p:nvSpPr>
        <p:spPr>
          <a:xfrm>
            <a:off x="1435608" y="1447800"/>
            <a:ext cx="7498080" cy="4645496"/>
          </a:xfrm>
        </p:spPr>
        <p:txBody>
          <a:bodyPr>
            <a:normAutofit fontScale="85000" lnSpcReduction="10000"/>
          </a:bodyPr>
          <a:lstStyle/>
          <a:p>
            <a:r>
              <a:rPr lang="el-GR" dirty="0" smtClean="0"/>
              <a:t>Το πλήρες σύνολο των απαιτήσεων για μία γλώσσα οντολογιών μοιάζει ανέφικτο</a:t>
            </a:r>
            <a:r>
              <a:rPr lang="en-US" dirty="0" smtClean="0"/>
              <a:t>:</a:t>
            </a:r>
          </a:p>
          <a:p>
            <a:pPr lvl="1"/>
            <a:r>
              <a:rPr lang="el-GR" dirty="0" smtClean="0"/>
              <a:t>Αποδοτική υποστήριξη συλλογισμών και ευκολία στην έκφραση για μία γλώσσα τόσο ισχυρή όσο είναι ο συνδυασμός της </a:t>
            </a:r>
            <a:r>
              <a:rPr lang="en-US" dirty="0" smtClean="0"/>
              <a:t>RDF Schema </a:t>
            </a:r>
            <a:r>
              <a:rPr lang="el-GR" dirty="0" smtClean="0"/>
              <a:t>με μία πλήρη λογική</a:t>
            </a:r>
            <a:endParaRPr lang="en-US" dirty="0" smtClean="0"/>
          </a:p>
          <a:p>
            <a:r>
              <a:rPr lang="el-GR" dirty="0" smtClean="0"/>
              <a:t>Οι απαιτήσεις αυτές ώθησαν την Ομάδα Εργασίας Οντολογιών Ιστού του </a:t>
            </a:r>
            <a:r>
              <a:rPr lang="en-US" dirty="0" smtClean="0"/>
              <a:t>W3C </a:t>
            </a:r>
            <a:r>
              <a:rPr lang="el-GR" dirty="0" smtClean="0"/>
              <a:t>να ορίσει την </a:t>
            </a:r>
            <a:r>
              <a:rPr lang="en-US" dirty="0" smtClean="0"/>
              <a:t>OWL</a:t>
            </a:r>
            <a:r>
              <a:rPr lang="el-GR" dirty="0" smtClean="0"/>
              <a:t> ως τρεις διαφορετικές </a:t>
            </a:r>
            <a:r>
              <a:rPr lang="el-GR" dirty="0" err="1" smtClean="0"/>
              <a:t>υπογλώσσες</a:t>
            </a:r>
            <a:endParaRPr lang="en-US" dirty="0" smtClean="0"/>
          </a:p>
          <a:p>
            <a:pPr lvl="1"/>
            <a:r>
              <a:rPr lang="el-GR" dirty="0" smtClean="0"/>
              <a:t>Κάθε μία από τις οποίες έχει προσαρμοστεί να ανταποκρίνεται σε διαφορετικές πτυχές του πλήρους συνόλου των απαιτήσεων </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15</a:t>
            </a:fld>
            <a:endParaRPr 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Full</a:t>
            </a:r>
            <a:r>
              <a:rPr lang="el-GR" b="1" dirty="0" smtClean="0"/>
              <a:t> </a:t>
            </a:r>
            <a:r>
              <a:rPr lang="en-US" b="1" dirty="0" smtClean="0"/>
              <a:t>(1/2)</a:t>
            </a:r>
            <a:endParaRPr lang="el-GR" dirty="0"/>
          </a:p>
        </p:txBody>
      </p:sp>
      <p:sp>
        <p:nvSpPr>
          <p:cNvPr id="3" name="2 - Θέση περιεχομένου"/>
          <p:cNvSpPr>
            <a:spLocks noGrp="1"/>
          </p:cNvSpPr>
          <p:nvPr>
            <p:ph idx="1"/>
          </p:nvPr>
        </p:nvSpPr>
        <p:spPr>
          <a:xfrm>
            <a:off x="1259632" y="1447800"/>
            <a:ext cx="7488832" cy="5005536"/>
          </a:xfrm>
        </p:spPr>
        <p:txBody>
          <a:bodyPr>
            <a:normAutofit fontScale="77500" lnSpcReduction="20000"/>
          </a:bodyPr>
          <a:lstStyle/>
          <a:p>
            <a:r>
              <a:rPr lang="el-GR" dirty="0" smtClean="0"/>
              <a:t>Η πλήρης γλώσσα ονομάζεται </a:t>
            </a:r>
            <a:r>
              <a:rPr lang="en-US" dirty="0" smtClean="0"/>
              <a:t>OWL Full</a:t>
            </a:r>
            <a:r>
              <a:rPr lang="el-GR" dirty="0" smtClean="0"/>
              <a:t> και χρησιμοποιεί όλα τα γλωσσικά θεμελιώδη στοιχεία της </a:t>
            </a:r>
            <a:r>
              <a:rPr lang="en-US" dirty="0" smtClean="0"/>
              <a:t>OWL</a:t>
            </a:r>
          </a:p>
          <a:p>
            <a:r>
              <a:rPr lang="el-GR" dirty="0" smtClean="0"/>
              <a:t>Επιτρέπει επίσης το συνδυασμό αυτών των θεμελιωδών στοιχείων με αυθαίρετους τρόπους, χρησιμοποιώντας τις γλώσσες </a:t>
            </a:r>
            <a:r>
              <a:rPr lang="en-US" dirty="0" smtClean="0"/>
              <a:t>RDF </a:t>
            </a:r>
            <a:r>
              <a:rPr lang="el-GR" dirty="0" smtClean="0"/>
              <a:t>και</a:t>
            </a:r>
            <a:r>
              <a:rPr lang="en-US" dirty="0" smtClean="0"/>
              <a:t> RDF Schema</a:t>
            </a:r>
          </a:p>
          <a:p>
            <a:pPr lvl="1"/>
            <a:r>
              <a:rPr lang="el-GR" dirty="0" smtClean="0"/>
              <a:t>Αυτό περιλαμβάνει τη δυνατότητα (που υπάρχει και στην </a:t>
            </a:r>
            <a:r>
              <a:rPr lang="en-US" dirty="0" smtClean="0"/>
              <a:t>RDF) </a:t>
            </a:r>
            <a:r>
              <a:rPr lang="el-GR" dirty="0" smtClean="0"/>
              <a:t>αλλαγής του νοήματος των προκαθορισμένων θεμελιωδών στοιχείων </a:t>
            </a:r>
            <a:r>
              <a:rPr lang="en-US" dirty="0" smtClean="0"/>
              <a:t>(</a:t>
            </a:r>
            <a:r>
              <a:rPr lang="el-GR" dirty="0" smtClean="0"/>
              <a:t>της </a:t>
            </a:r>
            <a:r>
              <a:rPr lang="en-US" dirty="0" smtClean="0"/>
              <a:t>RDF </a:t>
            </a:r>
            <a:r>
              <a:rPr lang="el-GR" dirty="0" smtClean="0"/>
              <a:t>ή της</a:t>
            </a:r>
            <a:r>
              <a:rPr lang="en-US" dirty="0" smtClean="0"/>
              <a:t> OWL)</a:t>
            </a:r>
            <a:r>
              <a:rPr lang="el-GR" dirty="0" smtClean="0"/>
              <a:t> με την εφαρμογή των γλωσσικών θεμελιωδών στοιχείων μεταξύ τους</a:t>
            </a:r>
            <a:endParaRPr lang="en-US" dirty="0" smtClean="0"/>
          </a:p>
          <a:p>
            <a:pPr lvl="1"/>
            <a:r>
              <a:rPr lang="el-GR" dirty="0" smtClean="0"/>
              <a:t>Π.χ. θα μπορούσαμε στην</a:t>
            </a:r>
            <a:r>
              <a:rPr lang="en-US" dirty="0" smtClean="0"/>
              <a:t> OWL Full</a:t>
            </a:r>
            <a:r>
              <a:rPr lang="el-GR" dirty="0" smtClean="0"/>
              <a:t> να επιβάλλουμε έναν περιορισμό </a:t>
            </a:r>
            <a:r>
              <a:rPr lang="el-GR" dirty="0" err="1" smtClean="0"/>
              <a:t>πληθικότητας</a:t>
            </a:r>
            <a:r>
              <a:rPr lang="el-GR" dirty="0" smtClean="0"/>
              <a:t> στην κλάση όλων των κλάσεων, περιορίζοντας ουσιαστικά τον αριθμό των κλάσεων που μπορούν να περιγραφούν σε οποιαδήποτε οντολογία</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16</a:t>
            </a:fld>
            <a:endParaRPr lang="el-G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Full</a:t>
            </a:r>
            <a:r>
              <a:rPr lang="el-GR" b="1" dirty="0" smtClean="0"/>
              <a:t> </a:t>
            </a:r>
            <a:r>
              <a:rPr lang="en-US" b="1" dirty="0" smtClean="0"/>
              <a:t>(2/2)</a:t>
            </a:r>
            <a:endParaRPr lang="el-GR" dirty="0"/>
          </a:p>
        </p:txBody>
      </p:sp>
      <p:sp>
        <p:nvSpPr>
          <p:cNvPr id="3" name="2 - Θέση περιεχομένου"/>
          <p:cNvSpPr>
            <a:spLocks noGrp="1"/>
          </p:cNvSpPr>
          <p:nvPr>
            <p:ph idx="1"/>
          </p:nvPr>
        </p:nvSpPr>
        <p:spPr>
          <a:xfrm>
            <a:off x="1259632" y="1447800"/>
            <a:ext cx="7488832" cy="4789512"/>
          </a:xfrm>
        </p:spPr>
        <p:txBody>
          <a:bodyPr>
            <a:normAutofit fontScale="85000" lnSpcReduction="10000"/>
          </a:bodyPr>
          <a:lstStyle/>
          <a:p>
            <a:r>
              <a:rPr lang="el-GR" dirty="0" smtClean="0"/>
              <a:t>Το πλεονέκτημα της </a:t>
            </a:r>
            <a:r>
              <a:rPr lang="en-US" dirty="0" smtClean="0"/>
              <a:t>OWL Full </a:t>
            </a:r>
            <a:r>
              <a:rPr lang="el-GR" dirty="0" smtClean="0"/>
              <a:t>είναι ότι είναι πλήρως συμβατή προς τα επάνω με την </a:t>
            </a:r>
            <a:r>
              <a:rPr lang="en-US" dirty="0" smtClean="0"/>
              <a:t>RDF, </a:t>
            </a:r>
            <a:r>
              <a:rPr lang="el-GR" dirty="0" smtClean="0"/>
              <a:t>τόσο συντακτικά όσο και σημασιολογικά</a:t>
            </a:r>
            <a:endParaRPr lang="en-US" dirty="0" smtClean="0"/>
          </a:p>
          <a:p>
            <a:pPr lvl="1"/>
            <a:r>
              <a:rPr lang="el-GR" dirty="0" smtClean="0"/>
              <a:t>Κάθε έγκυρο έγγραφο</a:t>
            </a:r>
            <a:r>
              <a:rPr lang="en-US" dirty="0" smtClean="0"/>
              <a:t> RDF </a:t>
            </a:r>
            <a:r>
              <a:rPr lang="el-GR" dirty="0" smtClean="0"/>
              <a:t>είναι ταυτόχρονα και έγκυρο έγγραφο</a:t>
            </a:r>
            <a:r>
              <a:rPr lang="en-US" dirty="0" smtClean="0"/>
              <a:t> OWL Full </a:t>
            </a:r>
            <a:endParaRPr lang="el-GR" dirty="0" smtClean="0"/>
          </a:p>
          <a:p>
            <a:pPr lvl="1"/>
            <a:r>
              <a:rPr lang="el-GR" dirty="0" smtClean="0"/>
              <a:t>Και κάθε έγκυρο συμπέρασμα σε </a:t>
            </a:r>
            <a:r>
              <a:rPr lang="en-US" dirty="0" smtClean="0"/>
              <a:t>RDF/RDF Schema </a:t>
            </a:r>
            <a:r>
              <a:rPr lang="el-GR" dirty="0" smtClean="0"/>
              <a:t>είναι επίσης έγκυρο συμπέρασμα σε </a:t>
            </a:r>
            <a:r>
              <a:rPr lang="en-US" dirty="0" smtClean="0"/>
              <a:t>OWL Full</a:t>
            </a:r>
          </a:p>
          <a:p>
            <a:r>
              <a:rPr lang="el-GR" dirty="0" smtClean="0"/>
              <a:t>Το μειονέκτημα είναι ότι η γλώσσα έχει γίνει τόσο ισχυρή </a:t>
            </a:r>
          </a:p>
          <a:p>
            <a:pPr lvl="1"/>
            <a:r>
              <a:rPr lang="el-GR" dirty="0" smtClean="0"/>
              <a:t>ώστε να δημιουργεί πλέον διλήμματα στις αποφάσεις, εκμηδενίζοντας κάθε ελπίδα πλήρους (ή αποδοτικής) υποστήριξης συλλογισμών</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17</a:t>
            </a:fld>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a:t>
            </a:r>
            <a:endParaRPr lang="el-GR" dirty="0"/>
          </a:p>
        </p:txBody>
      </p:sp>
      <p:sp>
        <p:nvSpPr>
          <p:cNvPr id="3" name="2 - Θέση περιεχομένου"/>
          <p:cNvSpPr>
            <a:spLocks noGrp="1"/>
          </p:cNvSpPr>
          <p:nvPr>
            <p:ph idx="1"/>
          </p:nvPr>
        </p:nvSpPr>
        <p:spPr>
          <a:xfrm>
            <a:off x="1259632" y="1340768"/>
            <a:ext cx="7498080" cy="5410200"/>
          </a:xfrm>
        </p:spPr>
        <p:txBody>
          <a:bodyPr>
            <a:normAutofit fontScale="70000" lnSpcReduction="20000"/>
          </a:bodyPr>
          <a:lstStyle/>
          <a:p>
            <a:r>
              <a:rPr lang="el-GR" dirty="0" smtClean="0"/>
              <a:t>Προκειμένου να ανακτηθεί η υπολογιστική αποδοτικότητα</a:t>
            </a:r>
            <a:r>
              <a:rPr lang="en-US" dirty="0" smtClean="0"/>
              <a:t>,</a:t>
            </a:r>
            <a:r>
              <a:rPr lang="el-GR" dirty="0" smtClean="0"/>
              <a:t> η</a:t>
            </a:r>
            <a:r>
              <a:rPr lang="en-US" dirty="0" smtClean="0"/>
              <a:t> OWL DL (</a:t>
            </a:r>
            <a:r>
              <a:rPr lang="el-GR" dirty="0" smtClean="0"/>
              <a:t>συντομογραφία του</a:t>
            </a:r>
            <a:r>
              <a:rPr lang="en-US" dirty="0" smtClean="0"/>
              <a:t> Description Logic) </a:t>
            </a:r>
            <a:r>
              <a:rPr lang="el-GR" dirty="0" smtClean="0"/>
              <a:t>είναι μία </a:t>
            </a:r>
            <a:r>
              <a:rPr lang="el-GR" dirty="0" err="1" smtClean="0"/>
              <a:t>υπογλώσσα</a:t>
            </a:r>
            <a:r>
              <a:rPr lang="el-GR" dirty="0" smtClean="0"/>
              <a:t> της </a:t>
            </a:r>
            <a:r>
              <a:rPr lang="en-US" dirty="0" smtClean="0"/>
              <a:t>OWL Full </a:t>
            </a:r>
          </a:p>
          <a:p>
            <a:pPr lvl="1"/>
            <a:r>
              <a:rPr lang="el-GR" dirty="0" smtClean="0"/>
              <a:t>Που περιορίζει τον τρόπο χρήσης των </a:t>
            </a:r>
            <a:r>
              <a:rPr lang="en-US" dirty="0" smtClean="0"/>
              <a:t>constructors </a:t>
            </a:r>
            <a:r>
              <a:rPr lang="el-GR" dirty="0" smtClean="0"/>
              <a:t>των </a:t>
            </a:r>
            <a:r>
              <a:rPr lang="en-US" dirty="0" smtClean="0"/>
              <a:t>OWL </a:t>
            </a:r>
            <a:r>
              <a:rPr lang="el-GR" dirty="0" smtClean="0"/>
              <a:t>και</a:t>
            </a:r>
            <a:r>
              <a:rPr lang="en-US" dirty="0" smtClean="0"/>
              <a:t> RDF</a:t>
            </a:r>
          </a:p>
          <a:p>
            <a:r>
              <a:rPr lang="el-GR" dirty="0" smtClean="0"/>
              <a:t>Ουσιαστικά δεν επιτρέπεται η εφαρμογή ενός </a:t>
            </a:r>
            <a:r>
              <a:rPr lang="en-US" dirty="0" smtClean="0"/>
              <a:t>constructor</a:t>
            </a:r>
            <a:r>
              <a:rPr lang="el-GR" dirty="0" smtClean="0"/>
              <a:t> της</a:t>
            </a:r>
            <a:r>
              <a:rPr lang="en-US" dirty="0" smtClean="0"/>
              <a:t> OWL</a:t>
            </a:r>
            <a:r>
              <a:rPr lang="el-GR" dirty="0" smtClean="0"/>
              <a:t> σε έναν άλλον</a:t>
            </a:r>
            <a:endParaRPr lang="en-US" dirty="0" smtClean="0"/>
          </a:p>
          <a:p>
            <a:pPr lvl="1"/>
            <a:r>
              <a:rPr lang="el-GR" dirty="0" smtClean="0"/>
              <a:t>Διασφαλίζοντας έτσι ότι η γλώσσα αντιστοιχεί σε μία καλά ορισμένη περιγραφική λογική</a:t>
            </a:r>
            <a:endParaRPr lang="en-US" dirty="0" smtClean="0"/>
          </a:p>
          <a:p>
            <a:r>
              <a:rPr lang="el-GR" dirty="0" smtClean="0"/>
              <a:t>Το πλεονέκτημα είναι ότι επιτρέπεται η αποδοτική υποστήριξη συλλογισμών</a:t>
            </a:r>
            <a:endParaRPr lang="en-US" dirty="0" smtClean="0"/>
          </a:p>
          <a:p>
            <a:r>
              <a:rPr lang="el-GR" dirty="0" smtClean="0"/>
              <a:t>Το μειονέκτημα είναι ότι χάνεται η πλήρης συμβατότητα με την </a:t>
            </a:r>
            <a:r>
              <a:rPr lang="en-US" dirty="0" smtClean="0"/>
              <a:t>RDF</a:t>
            </a:r>
          </a:p>
          <a:p>
            <a:pPr lvl="1"/>
            <a:r>
              <a:rPr lang="el-GR" dirty="0" smtClean="0"/>
              <a:t>Ένα έγγραφο</a:t>
            </a:r>
            <a:r>
              <a:rPr lang="en-US" dirty="0" smtClean="0"/>
              <a:t> RDF </a:t>
            </a:r>
            <a:r>
              <a:rPr lang="el-GR" dirty="0" smtClean="0"/>
              <a:t>θα χρειαστεί γενικά να επεκταθεί με ορισμένους τρόπους και να περιοριστεί με άλλους για να θεωρηθεί έγκυρο έγγραφο </a:t>
            </a:r>
            <a:r>
              <a:rPr lang="en-US" dirty="0" smtClean="0"/>
              <a:t>OWL DL</a:t>
            </a:r>
          </a:p>
          <a:p>
            <a:pPr lvl="1"/>
            <a:r>
              <a:rPr lang="el-GR" dirty="0" smtClean="0"/>
              <a:t>Κάθε έγκυρο έγγραφο </a:t>
            </a:r>
            <a:r>
              <a:rPr lang="en-US" dirty="0" smtClean="0"/>
              <a:t>OWL DL</a:t>
            </a:r>
            <a:r>
              <a:rPr lang="el-GR" dirty="0" smtClean="0"/>
              <a:t> είναι και έγκυρο έγγραφο </a:t>
            </a:r>
            <a:r>
              <a:rPr lang="en-US" dirty="0" smtClean="0"/>
              <a:t>RDF</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18</a:t>
            </a:fld>
            <a:endParaRPr 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a:t>
            </a:r>
            <a:r>
              <a:rPr lang="en-US" b="1" dirty="0" err="1" smtClean="0"/>
              <a:t>Lite</a:t>
            </a:r>
            <a:r>
              <a:rPr lang="en-US" b="1" dirty="0" smtClean="0"/>
              <a:t> (1/4)</a:t>
            </a:r>
            <a:endParaRPr lang="el-GR" dirty="0"/>
          </a:p>
        </p:txBody>
      </p:sp>
      <p:sp>
        <p:nvSpPr>
          <p:cNvPr id="3" name="2 - Θέση περιεχομένου"/>
          <p:cNvSpPr>
            <a:spLocks noGrp="1"/>
          </p:cNvSpPr>
          <p:nvPr>
            <p:ph idx="1"/>
          </p:nvPr>
        </p:nvSpPr>
        <p:spPr>
          <a:xfrm>
            <a:off x="1403648" y="1447800"/>
            <a:ext cx="7488832" cy="5077544"/>
          </a:xfrm>
        </p:spPr>
        <p:txBody>
          <a:bodyPr>
            <a:noAutofit/>
          </a:bodyPr>
          <a:lstStyle/>
          <a:p>
            <a:r>
              <a:rPr lang="el-GR" sz="2400" dirty="0" smtClean="0"/>
              <a:t>Ένας πρόσθετος περιορισμός περιορίζει την </a:t>
            </a:r>
            <a:r>
              <a:rPr lang="en-US" sz="2400" dirty="0" smtClean="0"/>
              <a:t>OWL DL </a:t>
            </a:r>
            <a:r>
              <a:rPr lang="el-GR" sz="2400" dirty="0" smtClean="0"/>
              <a:t>σε ένα υποσύνολο των </a:t>
            </a:r>
            <a:r>
              <a:rPr lang="en-US" sz="2400" dirty="0" smtClean="0"/>
              <a:t>constructors</a:t>
            </a:r>
            <a:r>
              <a:rPr lang="el-GR" sz="2400" dirty="0" smtClean="0"/>
              <a:t> της γλώσσας</a:t>
            </a:r>
            <a:endParaRPr lang="en-US" sz="2400" dirty="0" smtClean="0"/>
          </a:p>
          <a:p>
            <a:pPr lvl="1"/>
            <a:r>
              <a:rPr lang="el-GR" sz="2000" dirty="0" smtClean="0"/>
              <a:t>Π.χ. η</a:t>
            </a:r>
            <a:r>
              <a:rPr lang="en-US" sz="2000" dirty="0" smtClean="0"/>
              <a:t> OWL </a:t>
            </a:r>
            <a:r>
              <a:rPr lang="en-US" sz="2000" dirty="0" err="1" smtClean="0"/>
              <a:t>Lite</a:t>
            </a:r>
            <a:r>
              <a:rPr lang="en-US" sz="2000" dirty="0" smtClean="0"/>
              <a:t> </a:t>
            </a:r>
            <a:r>
              <a:rPr lang="el-GR" sz="2000" dirty="0" smtClean="0"/>
              <a:t>αποκλείει τις απαριθμητές κλάσεις, τις προτάσεις μη επικάλυψης και την αυθαίρετη </a:t>
            </a:r>
            <a:r>
              <a:rPr lang="el-GR" sz="2000" dirty="0" err="1" smtClean="0"/>
              <a:t>πληθικότητα</a:t>
            </a:r>
            <a:endParaRPr lang="en-US" sz="2000" dirty="0" smtClean="0"/>
          </a:p>
          <a:p>
            <a:r>
              <a:rPr lang="el-GR" sz="2400" dirty="0" smtClean="0"/>
              <a:t>Το πλεονέκτημα είναι ότι η γλώσσα είναι ευκολότερη στην κατανόηση (για τους χρήστες) αλλά και στην υλοποίηση (για τους κατασκευαστές εργαλείων)</a:t>
            </a:r>
            <a:endParaRPr lang="en-US" sz="2400" dirty="0" smtClean="0"/>
          </a:p>
          <a:p>
            <a:r>
              <a:rPr lang="el-GR" sz="2400" dirty="0" smtClean="0"/>
              <a:t>Το μειονέκτημα είναι η περιορισμένη εκφραστικότητα</a:t>
            </a:r>
            <a:endParaRPr lang="en-US" sz="2400"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19</a:t>
            </a:fld>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Εισαγωγή</a:t>
            </a:r>
            <a:endParaRPr lang="el-GR" dirty="0"/>
          </a:p>
        </p:txBody>
      </p:sp>
      <p:sp>
        <p:nvSpPr>
          <p:cNvPr id="3" name="2 - Θέση περιεχομένου"/>
          <p:cNvSpPr>
            <a:spLocks noGrp="1"/>
          </p:cNvSpPr>
          <p:nvPr>
            <p:ph idx="1"/>
          </p:nvPr>
        </p:nvSpPr>
        <p:spPr>
          <a:xfrm>
            <a:off x="1435608" y="1447800"/>
            <a:ext cx="7498080" cy="5149552"/>
          </a:xfrm>
        </p:spPr>
        <p:txBody>
          <a:bodyPr>
            <a:normAutofit fontScale="62500" lnSpcReduction="20000"/>
          </a:bodyPr>
          <a:lstStyle/>
          <a:p>
            <a:r>
              <a:rPr lang="el-GR" dirty="0" smtClean="0"/>
              <a:t>Η εκφραστικότητα των γλωσσών </a:t>
            </a:r>
            <a:r>
              <a:rPr lang="en-US" dirty="0" smtClean="0"/>
              <a:t>RDF </a:t>
            </a:r>
            <a:r>
              <a:rPr lang="el-GR" dirty="0" smtClean="0"/>
              <a:t>και</a:t>
            </a:r>
            <a:r>
              <a:rPr lang="en-US" dirty="0" smtClean="0"/>
              <a:t> RDF Schema </a:t>
            </a:r>
            <a:r>
              <a:rPr lang="el-GR" dirty="0" smtClean="0"/>
              <a:t>είναι σκόπιμα πολύ περιορισμένη</a:t>
            </a:r>
            <a:endParaRPr lang="en-US" dirty="0" smtClean="0"/>
          </a:p>
          <a:p>
            <a:pPr lvl="1"/>
            <a:r>
              <a:rPr lang="el-GR" dirty="0" smtClean="0"/>
              <a:t>Η </a:t>
            </a:r>
            <a:r>
              <a:rPr lang="en-US" dirty="0" smtClean="0"/>
              <a:t>RDF </a:t>
            </a:r>
            <a:r>
              <a:rPr lang="el-GR" dirty="0" smtClean="0"/>
              <a:t>περιορίζεται σε δυαδικά βασικά κατηγορήματα </a:t>
            </a:r>
            <a:r>
              <a:rPr lang="en-US" dirty="0" smtClean="0"/>
              <a:t>    </a:t>
            </a:r>
          </a:p>
          <a:p>
            <a:pPr lvl="1"/>
            <a:r>
              <a:rPr lang="el-GR" dirty="0" smtClean="0"/>
              <a:t>Η </a:t>
            </a:r>
            <a:r>
              <a:rPr lang="en-US" dirty="0" smtClean="0"/>
              <a:t>RDF Schema</a:t>
            </a:r>
            <a:r>
              <a:rPr lang="el-GR" dirty="0" smtClean="0"/>
              <a:t> σε μία ιεραρχία υποκλάσεων και μία ιεραρχία ιδιοτήτων, με ορισμούς του πεδίου ορισμού και του συνόλου τιμών για τις ιδιότητες αυτές</a:t>
            </a:r>
            <a:endParaRPr lang="en-US" dirty="0" smtClean="0"/>
          </a:p>
          <a:p>
            <a:r>
              <a:rPr lang="el-GR" dirty="0" smtClean="0"/>
              <a:t>Παρόλα αυτά, η Ομάδα Εργασίας Οντολογιών Ιστού του </a:t>
            </a:r>
            <a:r>
              <a:rPr lang="en-US" dirty="0" smtClean="0"/>
              <a:t>W3C </a:t>
            </a:r>
            <a:r>
              <a:rPr lang="el-GR" dirty="0" smtClean="0"/>
              <a:t>προσδιόρισε έναν αριθμό χαρακτηριστικών περιπτώσεων χρήσης για το ΣΙ, οι οποίες θα απαιτούσαν πολύ περισσότερη εκφραστικότητα από αυτήν που προσφέρουν οι </a:t>
            </a:r>
            <a:r>
              <a:rPr lang="en-US" dirty="0" smtClean="0"/>
              <a:t>RDF </a:t>
            </a:r>
            <a:r>
              <a:rPr lang="el-GR" dirty="0" smtClean="0"/>
              <a:t>και</a:t>
            </a:r>
            <a:r>
              <a:rPr lang="en-US" dirty="0" smtClean="0"/>
              <a:t> RDF Schema </a:t>
            </a:r>
          </a:p>
          <a:p>
            <a:pPr lvl="1"/>
            <a:r>
              <a:rPr lang="el-GR" dirty="0" smtClean="0"/>
              <a:t>Αρκετές ερευνητικές ομάδες έχουν ήδη αναγνωρίσει την ανάγκη για μία ισχυρότερη γλώσσα μοντελοποίησης οντολογιών</a:t>
            </a:r>
            <a:endParaRPr lang="en-US" dirty="0" smtClean="0"/>
          </a:p>
          <a:p>
            <a:r>
              <a:rPr lang="el-GR" dirty="0" smtClean="0"/>
              <a:t>Αυτό οδήγησε σε μια κοινή πρωτοβουλία ορισμού μιας πλουσιότερης γλώσσας, που ονομάζεται </a:t>
            </a:r>
            <a:r>
              <a:rPr lang="en-US" dirty="0" smtClean="0"/>
              <a:t>DAML+OIL</a:t>
            </a:r>
          </a:p>
          <a:p>
            <a:r>
              <a:rPr lang="el-GR" dirty="0" smtClean="0"/>
              <a:t>Η Ομάδα Εργασίας Οντολογιών Ιστού χρησιμοποίησε την </a:t>
            </a:r>
            <a:r>
              <a:rPr lang="en-US" dirty="0" smtClean="0"/>
              <a:t>DAML+OIL </a:t>
            </a:r>
            <a:r>
              <a:rPr lang="el-GR" dirty="0" smtClean="0"/>
              <a:t>ως αφετηρία για τον ορισμό της </a:t>
            </a:r>
            <a:r>
              <a:rPr lang="en-US" dirty="0" smtClean="0"/>
              <a:t>OWL</a:t>
            </a:r>
          </a:p>
          <a:p>
            <a:pPr lvl="1"/>
            <a:r>
              <a:rPr lang="el-GR" dirty="0" smtClean="0"/>
              <a:t>Γλώσσα που αποσκοπεί να γίνει η πρότυπη και ευρέως αποδεκτή γλώσσα οντολογιών για το ΣΙ</a:t>
            </a:r>
            <a:endParaRPr lang="en-US" dirty="0" smtClean="0"/>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a:t>
            </a:r>
            <a:r>
              <a:rPr lang="en-US" b="1" dirty="0" err="1" smtClean="0"/>
              <a:t>Lite</a:t>
            </a:r>
            <a:r>
              <a:rPr lang="en-US" b="1" dirty="0" smtClean="0"/>
              <a:t> (2/4)</a:t>
            </a:r>
            <a:endParaRPr lang="el-GR" dirty="0"/>
          </a:p>
        </p:txBody>
      </p:sp>
      <p:sp>
        <p:nvSpPr>
          <p:cNvPr id="3" name="2 - Θέση περιεχομένου"/>
          <p:cNvSpPr>
            <a:spLocks noGrp="1"/>
          </p:cNvSpPr>
          <p:nvPr>
            <p:ph idx="1"/>
          </p:nvPr>
        </p:nvSpPr>
        <p:spPr>
          <a:xfrm>
            <a:off x="1187624" y="1447800"/>
            <a:ext cx="7776864" cy="5077544"/>
          </a:xfrm>
        </p:spPr>
        <p:txBody>
          <a:bodyPr>
            <a:normAutofit fontScale="92500"/>
          </a:bodyPr>
          <a:lstStyle/>
          <a:p>
            <a:r>
              <a:rPr lang="el-GR" sz="2400" dirty="0" smtClean="0"/>
              <a:t>Οι προγραμματιστές οντολογιών που υιοθετούν την </a:t>
            </a:r>
            <a:r>
              <a:rPr lang="en-US" sz="2400" dirty="0" smtClean="0"/>
              <a:t>OWL </a:t>
            </a:r>
            <a:r>
              <a:rPr lang="el-GR" sz="2400" dirty="0" smtClean="0"/>
              <a:t>θα πρέπει να αναλογιστούν ποια </a:t>
            </a:r>
            <a:r>
              <a:rPr lang="el-GR" sz="2400" dirty="0" err="1" smtClean="0"/>
              <a:t>υπογλώσσα</a:t>
            </a:r>
            <a:r>
              <a:rPr lang="el-GR" sz="2400" dirty="0" smtClean="0"/>
              <a:t> ταιριάζει καλύτερα στις ανάγκες τους</a:t>
            </a:r>
            <a:endParaRPr lang="en-US" sz="2400" dirty="0" smtClean="0"/>
          </a:p>
          <a:p>
            <a:r>
              <a:rPr lang="el-GR" sz="2400" dirty="0" smtClean="0"/>
              <a:t>Η επιλογή ανάμεσα στην </a:t>
            </a:r>
            <a:r>
              <a:rPr lang="en-US" sz="2400" dirty="0" smtClean="0"/>
              <a:t>OWL </a:t>
            </a:r>
            <a:r>
              <a:rPr lang="en-US" sz="2400" dirty="0" err="1" smtClean="0"/>
              <a:t>Lite</a:t>
            </a:r>
            <a:r>
              <a:rPr lang="en-US" sz="2400" dirty="0" smtClean="0"/>
              <a:t> </a:t>
            </a:r>
            <a:r>
              <a:rPr lang="el-GR" sz="2400" dirty="0" smtClean="0"/>
              <a:t>και την</a:t>
            </a:r>
            <a:r>
              <a:rPr lang="en-US" sz="2400" dirty="0" smtClean="0"/>
              <a:t> OWL DL </a:t>
            </a:r>
            <a:r>
              <a:rPr lang="el-GR" sz="2400" dirty="0" smtClean="0"/>
              <a:t>εξαρτάται από το βαθμό απαίτησης των περισσότερο εκφραστικών δομών της </a:t>
            </a:r>
            <a:r>
              <a:rPr lang="en-US" sz="2400" dirty="0" smtClean="0"/>
              <a:t>OWL DL</a:t>
            </a:r>
            <a:r>
              <a:rPr lang="el-GR" sz="2400" dirty="0" smtClean="0"/>
              <a:t> από τους </a:t>
            </a:r>
            <a:r>
              <a:rPr lang="el-GR" sz="2400" dirty="0" smtClean="0"/>
              <a:t>χρήστες</a:t>
            </a:r>
            <a:endParaRPr lang="en-US" sz="2400" dirty="0"/>
          </a:p>
          <a:p>
            <a:r>
              <a:rPr lang="el-GR" sz="2400" dirty="0" smtClean="0"/>
              <a:t>Η </a:t>
            </a:r>
            <a:r>
              <a:rPr lang="el-GR" sz="2400" dirty="0"/>
              <a:t>επιλογή ανάμεσα στην </a:t>
            </a:r>
            <a:r>
              <a:rPr lang="en-US" sz="2400" dirty="0"/>
              <a:t>OWL DL </a:t>
            </a:r>
            <a:r>
              <a:rPr lang="el-GR" sz="2400" dirty="0"/>
              <a:t>και </a:t>
            </a:r>
            <a:r>
              <a:rPr lang="en-US" sz="2400" dirty="0"/>
              <a:t>OWL Full </a:t>
            </a:r>
            <a:r>
              <a:rPr lang="el-GR" sz="2400" dirty="0"/>
              <a:t>εξαρτάται κυρίως από το βαθμό στον οποίο οι χρήστες απαιτούν τις λειτουργίες </a:t>
            </a:r>
            <a:r>
              <a:rPr lang="el-GR" sz="2400" dirty="0" err="1"/>
              <a:t>μεταμοντελοποίησης</a:t>
            </a:r>
            <a:r>
              <a:rPr lang="el-GR" sz="2400" dirty="0"/>
              <a:t> της </a:t>
            </a:r>
            <a:r>
              <a:rPr lang="en-US" sz="2400" dirty="0"/>
              <a:t>RDF Schema (</a:t>
            </a:r>
            <a:r>
              <a:rPr lang="el-GR" sz="2400" dirty="0"/>
              <a:t>π.χ. </a:t>
            </a:r>
            <a:r>
              <a:rPr lang="el-GR" sz="2400" dirty="0"/>
              <a:t>ορισμός κλάσεων από κλάσεις ή προσάρτηση ιδιοτήτων στις κλάσεις</a:t>
            </a:r>
            <a:r>
              <a:rPr lang="en-US" sz="2400" dirty="0" smtClean="0"/>
              <a:t>)</a:t>
            </a:r>
          </a:p>
          <a:p>
            <a:r>
              <a:rPr lang="el-GR" sz="2400" dirty="0" smtClean="0"/>
              <a:t>Συγκριτικά </a:t>
            </a:r>
            <a:r>
              <a:rPr lang="el-GR" sz="2400" dirty="0"/>
              <a:t>με την </a:t>
            </a:r>
            <a:r>
              <a:rPr lang="en-US" sz="2400" dirty="0"/>
              <a:t>OWL DL,</a:t>
            </a:r>
            <a:r>
              <a:rPr lang="el-GR" sz="2400" dirty="0"/>
              <a:t> η υποστήριξη συλλογισμών κατά τη χρήση της </a:t>
            </a:r>
            <a:r>
              <a:rPr lang="en-US" sz="2400" dirty="0"/>
              <a:t>OWL Full </a:t>
            </a:r>
            <a:r>
              <a:rPr lang="el-GR" sz="2400" dirty="0"/>
              <a:t>είναι λιγότερο προβλέψιμη, επειδή οι πλήρεις </a:t>
            </a:r>
            <a:r>
              <a:rPr lang="el-GR" sz="2000" dirty="0" smtClean="0"/>
              <a:t>υλοποιήσεις σε</a:t>
            </a:r>
            <a:r>
              <a:rPr lang="en-US" sz="2000" dirty="0" smtClean="0"/>
              <a:t> OWL Full </a:t>
            </a:r>
            <a:r>
              <a:rPr lang="el-GR" sz="2000" dirty="0" smtClean="0"/>
              <a:t>δεν είναι εφικτές</a:t>
            </a:r>
          </a:p>
          <a:p>
            <a:endParaRPr lang="el-GR" sz="24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20</a:t>
            </a:fld>
            <a:endParaRPr lang="el-G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60648"/>
            <a:ext cx="7498080" cy="1143000"/>
          </a:xfrm>
        </p:spPr>
        <p:txBody>
          <a:bodyPr/>
          <a:lstStyle/>
          <a:p>
            <a:r>
              <a:rPr lang="en-US" b="1" dirty="0" smtClean="0"/>
              <a:t>OWL </a:t>
            </a:r>
            <a:r>
              <a:rPr lang="en-US" b="1" dirty="0" err="1" smtClean="0"/>
              <a:t>Lite</a:t>
            </a:r>
            <a:r>
              <a:rPr lang="en-US" b="1" dirty="0" smtClean="0"/>
              <a:t> (3/4)</a:t>
            </a:r>
            <a:endParaRPr lang="el-GR" dirty="0"/>
          </a:p>
        </p:txBody>
      </p:sp>
      <p:sp>
        <p:nvSpPr>
          <p:cNvPr id="3" name="2 - Θέση περιεχομένου"/>
          <p:cNvSpPr>
            <a:spLocks noGrp="1"/>
          </p:cNvSpPr>
          <p:nvPr>
            <p:ph idx="1"/>
          </p:nvPr>
        </p:nvSpPr>
        <p:spPr>
          <a:xfrm>
            <a:off x="1043608" y="1268760"/>
            <a:ext cx="7746064" cy="5410200"/>
          </a:xfrm>
        </p:spPr>
        <p:txBody>
          <a:bodyPr>
            <a:normAutofit fontScale="62500" lnSpcReduction="20000"/>
          </a:bodyPr>
          <a:lstStyle/>
          <a:p>
            <a:r>
              <a:rPr lang="el-GR" dirty="0" smtClean="0"/>
              <a:t>Υπάρχουν αυστηρά πλαίσια συμβατότητας προς τα επάνω ανάμεσα στις τρεις αυτές </a:t>
            </a:r>
            <a:r>
              <a:rPr lang="el-GR" dirty="0" err="1" smtClean="0"/>
              <a:t>υπογλώσσες</a:t>
            </a:r>
            <a:r>
              <a:rPr lang="en-US" dirty="0" smtClean="0"/>
              <a:t>:</a:t>
            </a:r>
          </a:p>
          <a:p>
            <a:pPr lvl="1"/>
            <a:r>
              <a:rPr lang="el-GR" dirty="0" smtClean="0"/>
              <a:t>Κάθε έγκυρη οντολογία </a:t>
            </a:r>
            <a:r>
              <a:rPr lang="en-US" dirty="0" smtClean="0"/>
              <a:t>OWL </a:t>
            </a:r>
            <a:r>
              <a:rPr lang="en-US" dirty="0" err="1" smtClean="0"/>
              <a:t>Lite</a:t>
            </a:r>
            <a:r>
              <a:rPr lang="en-US" dirty="0" smtClean="0"/>
              <a:t> </a:t>
            </a:r>
            <a:r>
              <a:rPr lang="el-GR" dirty="0" smtClean="0"/>
              <a:t>είναι και μία έγκυρη οντολογία </a:t>
            </a:r>
            <a:r>
              <a:rPr lang="en-US" dirty="0" smtClean="0"/>
              <a:t>OWL DL</a:t>
            </a:r>
          </a:p>
          <a:p>
            <a:pPr lvl="1"/>
            <a:r>
              <a:rPr lang="el-GR" dirty="0" smtClean="0"/>
              <a:t>Κάθε έγκυρη οντολογία </a:t>
            </a:r>
            <a:r>
              <a:rPr lang="en-US" dirty="0" smtClean="0"/>
              <a:t>OWL DL </a:t>
            </a:r>
            <a:r>
              <a:rPr lang="el-GR" dirty="0" smtClean="0"/>
              <a:t>είναι και μία έγκυρη οντολογία </a:t>
            </a:r>
            <a:r>
              <a:rPr lang="en-US" dirty="0" smtClean="0"/>
              <a:t>OWL Full</a:t>
            </a:r>
          </a:p>
          <a:p>
            <a:pPr lvl="1"/>
            <a:r>
              <a:rPr lang="el-GR" dirty="0" smtClean="0"/>
              <a:t>Κάθε έγκυρο συμπέρασμα σε </a:t>
            </a:r>
            <a:r>
              <a:rPr lang="en-US" dirty="0" smtClean="0"/>
              <a:t>OWL </a:t>
            </a:r>
            <a:r>
              <a:rPr lang="en-US" dirty="0" err="1" smtClean="0"/>
              <a:t>Lite</a:t>
            </a:r>
            <a:r>
              <a:rPr lang="en-US" dirty="0" smtClean="0"/>
              <a:t> </a:t>
            </a:r>
            <a:r>
              <a:rPr lang="el-GR" dirty="0" smtClean="0"/>
              <a:t>είναι και έγκυρο συμπέρασμα σε </a:t>
            </a:r>
            <a:r>
              <a:rPr lang="en-US" dirty="0" smtClean="0"/>
              <a:t>OWL DL</a:t>
            </a:r>
          </a:p>
          <a:p>
            <a:pPr lvl="1"/>
            <a:r>
              <a:rPr lang="el-GR" dirty="0" smtClean="0"/>
              <a:t>Κάθε έγκυρο συμπέρασμα σε</a:t>
            </a:r>
            <a:r>
              <a:rPr lang="en-US" dirty="0" smtClean="0"/>
              <a:t> OWL DL </a:t>
            </a:r>
            <a:r>
              <a:rPr lang="el-GR" dirty="0" smtClean="0"/>
              <a:t>είναι και έγκυρο συμπέρασμα σε </a:t>
            </a:r>
            <a:r>
              <a:rPr lang="en-US" dirty="0" smtClean="0"/>
              <a:t>OWL Full</a:t>
            </a:r>
          </a:p>
          <a:p>
            <a:r>
              <a:rPr lang="el-GR" dirty="0" smtClean="0"/>
              <a:t>Η </a:t>
            </a:r>
            <a:r>
              <a:rPr lang="en-US" dirty="0" smtClean="0"/>
              <a:t>OWL </a:t>
            </a:r>
            <a:r>
              <a:rPr lang="el-GR" dirty="0" smtClean="0"/>
              <a:t>εξακολουθεί να χρησιμοποιεί σε μεγάλο βαθμό τις </a:t>
            </a:r>
            <a:r>
              <a:rPr lang="en-US" dirty="0" smtClean="0"/>
              <a:t>RDF </a:t>
            </a:r>
            <a:r>
              <a:rPr lang="el-GR" dirty="0" smtClean="0"/>
              <a:t>και</a:t>
            </a:r>
            <a:r>
              <a:rPr lang="en-US" dirty="0" smtClean="0"/>
              <a:t> RDF Schema:</a:t>
            </a:r>
          </a:p>
          <a:p>
            <a:pPr lvl="1"/>
            <a:r>
              <a:rPr lang="el-GR" dirty="0" smtClean="0"/>
              <a:t>Όλες οι παραλλαγές της </a:t>
            </a:r>
            <a:r>
              <a:rPr lang="en-US" dirty="0" smtClean="0"/>
              <a:t>OWL </a:t>
            </a:r>
            <a:r>
              <a:rPr lang="el-GR" dirty="0" smtClean="0"/>
              <a:t>χρησιμοποιούν την</a:t>
            </a:r>
            <a:r>
              <a:rPr lang="en-US" dirty="0" smtClean="0"/>
              <a:t> RDF </a:t>
            </a:r>
            <a:r>
              <a:rPr lang="el-GR" dirty="0" smtClean="0"/>
              <a:t>για τη σύνταξή τους</a:t>
            </a:r>
            <a:endParaRPr lang="en-US" dirty="0" smtClean="0"/>
          </a:p>
          <a:p>
            <a:pPr lvl="1"/>
            <a:r>
              <a:rPr lang="el-GR" dirty="0" smtClean="0"/>
              <a:t>Τα στιγμιότυπα δηλώνονται όπως και στην </a:t>
            </a:r>
            <a:r>
              <a:rPr lang="en-US" dirty="0" smtClean="0"/>
              <a:t>RDF, </a:t>
            </a:r>
            <a:r>
              <a:rPr lang="el-GR" dirty="0" smtClean="0"/>
              <a:t>με τη χρήση περιγραφών </a:t>
            </a:r>
            <a:r>
              <a:rPr lang="en-US" dirty="0" smtClean="0"/>
              <a:t>RDF </a:t>
            </a:r>
            <a:r>
              <a:rPr lang="el-GR" dirty="0" smtClean="0"/>
              <a:t>και πληροφοριών τυποποίησης</a:t>
            </a:r>
            <a:endParaRPr lang="en-US" dirty="0" smtClean="0"/>
          </a:p>
          <a:p>
            <a:pPr lvl="1"/>
            <a:r>
              <a:rPr lang="el-GR" dirty="0" smtClean="0"/>
              <a:t>Οι </a:t>
            </a:r>
            <a:r>
              <a:rPr lang="en-US" dirty="0" smtClean="0"/>
              <a:t>constructors</a:t>
            </a:r>
            <a:r>
              <a:rPr lang="el-GR" dirty="0" smtClean="0"/>
              <a:t> της </a:t>
            </a:r>
            <a:r>
              <a:rPr lang="en-US" dirty="0" smtClean="0"/>
              <a:t>OWL</a:t>
            </a:r>
            <a:r>
              <a:rPr lang="el-GR" dirty="0" smtClean="0"/>
              <a:t>, όπως οι </a:t>
            </a:r>
            <a:r>
              <a:rPr lang="en-US" dirty="0" err="1" smtClean="0"/>
              <a:t>owl:Class</a:t>
            </a:r>
            <a:r>
              <a:rPr lang="en-US" dirty="0" smtClean="0"/>
              <a:t>, </a:t>
            </a:r>
            <a:r>
              <a:rPr lang="en-US" dirty="0" err="1" smtClean="0"/>
              <a:t>owl:DatatypeProperty</a:t>
            </a:r>
            <a:r>
              <a:rPr lang="en-US" dirty="0" smtClean="0"/>
              <a:t>, </a:t>
            </a:r>
            <a:r>
              <a:rPr lang="el-GR" dirty="0" smtClean="0"/>
              <a:t> και </a:t>
            </a:r>
            <a:r>
              <a:rPr lang="en-US" dirty="0" err="1" smtClean="0"/>
              <a:t>owl:ObjectProperty</a:t>
            </a:r>
            <a:r>
              <a:rPr lang="en-US" dirty="0" smtClean="0"/>
              <a:t> </a:t>
            </a:r>
            <a:r>
              <a:rPr lang="el-GR" dirty="0" smtClean="0"/>
              <a:t>είναι εξειδικεύσεις των αντίστοιχων κατασκευαστών της</a:t>
            </a:r>
            <a:r>
              <a:rPr lang="en-US" dirty="0" smtClean="0"/>
              <a:t> RDF</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21</a:t>
            </a:fld>
            <a:endParaRPr lang="el-G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a:t>
            </a:r>
            <a:r>
              <a:rPr lang="en-US" b="1" dirty="0" err="1" smtClean="0"/>
              <a:t>Lite</a:t>
            </a:r>
            <a:r>
              <a:rPr lang="en-US" b="1" dirty="0" smtClean="0"/>
              <a:t> (4/4)</a:t>
            </a:r>
            <a:endParaRPr lang="el-GR" dirty="0"/>
          </a:p>
        </p:txBody>
      </p:sp>
      <p:sp>
        <p:nvSpPr>
          <p:cNvPr id="3" name="2 - Θέση περιεχομένου"/>
          <p:cNvSpPr>
            <a:spLocks noGrp="1"/>
          </p:cNvSpPr>
          <p:nvPr>
            <p:ph idx="1"/>
          </p:nvPr>
        </p:nvSpPr>
        <p:spPr>
          <a:xfrm>
            <a:off x="1610424" y="6093296"/>
            <a:ext cx="7498080" cy="541040"/>
          </a:xfrm>
        </p:spPr>
        <p:txBody>
          <a:bodyPr>
            <a:normAutofit/>
          </a:bodyPr>
          <a:lstStyle/>
          <a:p>
            <a:pPr>
              <a:buNone/>
            </a:pPr>
            <a:r>
              <a:rPr lang="el-GR" sz="2200" dirty="0" smtClean="0"/>
              <a:t>	Σχέσεις υποκλάσεων μεταξύ </a:t>
            </a:r>
            <a:r>
              <a:rPr lang="en-US" sz="2200" dirty="0" smtClean="0"/>
              <a:t>OWL </a:t>
            </a:r>
            <a:r>
              <a:rPr lang="el-GR" sz="2200" dirty="0" smtClean="0"/>
              <a:t>και </a:t>
            </a:r>
            <a:r>
              <a:rPr lang="en-US" sz="2200" dirty="0" smtClean="0"/>
              <a:t>RDF/RDFS</a:t>
            </a:r>
          </a:p>
          <a:p>
            <a:endParaRPr lang="el-GR" sz="22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22</a:t>
            </a:fld>
            <a:endParaRPr lang="el-GR"/>
          </a:p>
        </p:txBody>
      </p:sp>
      <p:pic>
        <p:nvPicPr>
          <p:cNvPr id="1026" name="Picture 2"/>
          <p:cNvPicPr>
            <a:picLocks noChangeAspect="1" noChangeArrowheads="1"/>
          </p:cNvPicPr>
          <p:nvPr/>
        </p:nvPicPr>
        <p:blipFill>
          <a:blip r:embed="rId2" cstate="print"/>
          <a:srcRect/>
          <a:stretch>
            <a:fillRect/>
          </a:stretch>
        </p:blipFill>
        <p:spPr bwMode="auto">
          <a:xfrm>
            <a:off x="2123728" y="3501008"/>
            <a:ext cx="5780845" cy="2608958"/>
          </a:xfrm>
          <a:prstGeom prst="rect">
            <a:avLst/>
          </a:prstGeom>
          <a:noFill/>
          <a:ln w="9525">
            <a:noFill/>
            <a:miter lim="800000"/>
            <a:headEnd/>
            <a:tailEnd/>
          </a:ln>
        </p:spPr>
      </p:pic>
      <p:sp>
        <p:nvSpPr>
          <p:cNvPr id="6" name="2 - Θέση περιεχομένου"/>
          <p:cNvSpPr txBox="1">
            <a:spLocks/>
          </p:cNvSpPr>
          <p:nvPr/>
        </p:nvSpPr>
        <p:spPr>
          <a:xfrm>
            <a:off x="1043608" y="1340768"/>
            <a:ext cx="7920880" cy="2160240"/>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Ένα από τα κύρια κίνητρα πίσω από τη </a:t>
            </a:r>
            <a:r>
              <a:rPr lang="el-GR" sz="3200" dirty="0" err="1" smtClean="0"/>
              <a:t>διαστρωματωμένη</a:t>
            </a:r>
            <a:r>
              <a:rPr lang="el-GR" sz="3200" dirty="0" smtClean="0"/>
              <a:t> αρχιτεκτονική του ΣΙ είναι η ελπίδα για συμβατότητα προς τα κάτω, μαζί με την αντίστοιχη επαναχρησιμοποίηση του λογισμικού στα διάφορα επίπεδα</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Το πλεονέκτημα της πλήρους συμβατότητας προς τα κάτω για την </a:t>
            </a:r>
            <a:r>
              <a:rPr lang="en-US" sz="3200" dirty="0" smtClean="0"/>
              <a:t>OWL </a:t>
            </a:r>
            <a:r>
              <a:rPr lang="el-GR" sz="3200" dirty="0" smtClean="0"/>
              <a:t>επιτυγχάνεται μόνο για την </a:t>
            </a:r>
            <a:r>
              <a:rPr lang="en-US" sz="3200" dirty="0" smtClean="0"/>
              <a:t>OWL Full, </a:t>
            </a:r>
            <a:r>
              <a:rPr lang="el-GR" sz="3200" dirty="0" smtClean="0"/>
              <a:t>με τίμημα την υπολογιστική </a:t>
            </a:r>
            <a:r>
              <a:rPr lang="el-GR" sz="3200" dirty="0" err="1" smtClean="0"/>
              <a:t>δυσεπιλυσιμότητα</a:t>
            </a:r>
            <a:r>
              <a:rPr lang="el-GR" sz="3200" dirty="0" smtClean="0"/>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a:bodyPr>
          <a:lstStyle/>
          <a:p>
            <a:r>
              <a:rPr lang="el-GR" dirty="0" err="1" smtClean="0"/>
              <a:t>Περιγραφη</a:t>
            </a:r>
            <a:r>
              <a:rPr lang="el-GR" dirty="0" smtClean="0"/>
              <a:t> </a:t>
            </a:r>
            <a:r>
              <a:rPr lang="el-GR" dirty="0" err="1" smtClean="0"/>
              <a:t>τησ</a:t>
            </a:r>
            <a:r>
              <a:rPr lang="el-GR" dirty="0" smtClean="0"/>
              <a:t> </a:t>
            </a:r>
            <a:r>
              <a:rPr lang="el-GR" dirty="0" err="1" smtClean="0"/>
              <a:t>γλωσσασ</a:t>
            </a:r>
            <a:r>
              <a:rPr lang="el-GR" dirty="0" smtClean="0"/>
              <a:t> </a:t>
            </a:r>
            <a:r>
              <a:rPr lang="en-US" dirty="0" smtClean="0"/>
              <a:t>OWL</a:t>
            </a:r>
            <a:endParaRPr lang="el-GR" dirty="0"/>
          </a:p>
        </p:txBody>
      </p:sp>
      <p:sp>
        <p:nvSpPr>
          <p:cNvPr id="6" name="5 - Θέση κειμένου"/>
          <p:cNvSpPr>
            <a:spLocks noGrp="1"/>
          </p:cNvSpPr>
          <p:nvPr>
            <p:ph type="body" idx="1"/>
          </p:nvPr>
        </p:nvSpPr>
        <p:spPr>
          <a:xfrm>
            <a:off x="4283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23</a:t>
            </a:fld>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Σύνταξη </a:t>
            </a:r>
            <a:endParaRPr lang="el-GR" dirty="0"/>
          </a:p>
        </p:txBody>
      </p:sp>
      <p:sp>
        <p:nvSpPr>
          <p:cNvPr id="3" name="2 - Θέση περιεχομένου"/>
          <p:cNvSpPr>
            <a:spLocks noGrp="1"/>
          </p:cNvSpPr>
          <p:nvPr>
            <p:ph idx="1"/>
          </p:nvPr>
        </p:nvSpPr>
        <p:spPr>
          <a:xfrm>
            <a:off x="1435608" y="1447800"/>
            <a:ext cx="7498080" cy="5149552"/>
          </a:xfrm>
        </p:spPr>
        <p:txBody>
          <a:bodyPr>
            <a:normAutofit fontScale="77500" lnSpcReduction="20000"/>
          </a:bodyPr>
          <a:lstStyle/>
          <a:p>
            <a:r>
              <a:rPr lang="el-GR" dirty="0" smtClean="0"/>
              <a:t>Η </a:t>
            </a:r>
            <a:r>
              <a:rPr lang="en-US" dirty="0" smtClean="0"/>
              <a:t>OWL </a:t>
            </a:r>
            <a:r>
              <a:rPr lang="el-GR" dirty="0" smtClean="0"/>
              <a:t>βασίζεται στις γλώσσες </a:t>
            </a:r>
            <a:r>
              <a:rPr lang="en-US" dirty="0" smtClean="0"/>
              <a:t>RDF </a:t>
            </a:r>
            <a:r>
              <a:rPr lang="el-GR" dirty="0" smtClean="0"/>
              <a:t>και</a:t>
            </a:r>
            <a:r>
              <a:rPr lang="en-US" dirty="0" smtClean="0"/>
              <a:t> RDF Schema </a:t>
            </a:r>
            <a:r>
              <a:rPr lang="el-GR" dirty="0" smtClean="0"/>
              <a:t>και χρησιμοποιεί τη σύνταξη της </a:t>
            </a:r>
            <a:r>
              <a:rPr lang="en-US" dirty="0" smtClean="0"/>
              <a:t>RDF</a:t>
            </a:r>
            <a:r>
              <a:rPr lang="el-GR" dirty="0" smtClean="0"/>
              <a:t> που βασίζεται στην </a:t>
            </a:r>
            <a:r>
              <a:rPr lang="en-US" dirty="0" smtClean="0"/>
              <a:t>XML</a:t>
            </a:r>
          </a:p>
          <a:p>
            <a:r>
              <a:rPr lang="el-GR" dirty="0" smtClean="0"/>
              <a:t>Άλλες συντακτικές μορφές που έχουν οριστεί για την</a:t>
            </a:r>
            <a:r>
              <a:rPr lang="en-US" dirty="0" smtClean="0"/>
              <a:t> OWL:</a:t>
            </a:r>
          </a:p>
          <a:p>
            <a:pPr lvl="1"/>
            <a:r>
              <a:rPr lang="el-GR" dirty="0" smtClean="0"/>
              <a:t>Μία σύνταξη που βασίζεται στην</a:t>
            </a:r>
            <a:r>
              <a:rPr lang="en-US" dirty="0" smtClean="0"/>
              <a:t> XML</a:t>
            </a:r>
            <a:r>
              <a:rPr lang="el-GR" dirty="0" smtClean="0"/>
              <a:t>, η οποία δεν ακολουθεί τις συμβάσεις της</a:t>
            </a:r>
            <a:r>
              <a:rPr lang="en-US" dirty="0" smtClean="0"/>
              <a:t> RDF </a:t>
            </a:r>
            <a:r>
              <a:rPr lang="el-GR" dirty="0" smtClean="0"/>
              <a:t>και είναι συνεπώς πιο ευανάγνωστη από τους ανθρώπους-χρήστες</a:t>
            </a:r>
            <a:endParaRPr lang="en-US" dirty="0" smtClean="0"/>
          </a:p>
          <a:p>
            <a:pPr lvl="1"/>
            <a:r>
              <a:rPr lang="el-GR" dirty="0" smtClean="0"/>
              <a:t>Μία αφηρημένη σύνταξη που χρησιμοποιείται στο έγγραφο προδιαγραφών της γλώσσας, η οποία είναι πολύ πιο συμπαγής και ευανάγνωστη από τη σύνταξη </a:t>
            </a:r>
            <a:r>
              <a:rPr lang="en-US" dirty="0" smtClean="0"/>
              <a:t>XML </a:t>
            </a:r>
            <a:r>
              <a:rPr lang="el-GR" dirty="0" smtClean="0"/>
              <a:t>αλλά και από τη σύνταξη </a:t>
            </a:r>
            <a:r>
              <a:rPr lang="en-US" dirty="0" smtClean="0"/>
              <a:t>RDF/XML </a:t>
            </a:r>
          </a:p>
          <a:p>
            <a:pPr lvl="1"/>
            <a:r>
              <a:rPr lang="el-GR" dirty="0" smtClean="0"/>
              <a:t>Μία γραφική σύνταξη που βασίζεται στις συμβάσεις της</a:t>
            </a:r>
            <a:r>
              <a:rPr lang="en-US" dirty="0" smtClean="0"/>
              <a:t> UML (Unified Modeling Language), </a:t>
            </a:r>
            <a:r>
              <a:rPr lang="el-GR" dirty="0" smtClean="0"/>
              <a:t>η οποία χρησιμοποιείται ευρέως και αποτελεί έτσι έναν εύκολο τρόπο εξοικείωσης των ανθρώπων με την </a:t>
            </a:r>
            <a:r>
              <a:rPr lang="en-US" dirty="0" smtClean="0"/>
              <a:t>OWL</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24</a:t>
            </a:fld>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Κεφαλίδα </a:t>
            </a:r>
            <a:r>
              <a:rPr lang="en-US" b="1" dirty="0" smtClean="0"/>
              <a:t>(1/2)</a:t>
            </a:r>
            <a:endParaRPr lang="el-GR" dirty="0"/>
          </a:p>
        </p:txBody>
      </p:sp>
      <p:sp>
        <p:nvSpPr>
          <p:cNvPr id="3" name="2 - Θέση περιεχομένου"/>
          <p:cNvSpPr>
            <a:spLocks noGrp="1"/>
          </p:cNvSpPr>
          <p:nvPr>
            <p:ph idx="1"/>
          </p:nvPr>
        </p:nvSpPr>
        <p:spPr>
          <a:xfrm>
            <a:off x="1043608" y="1340768"/>
            <a:ext cx="7920880" cy="1584176"/>
          </a:xfrm>
        </p:spPr>
        <p:txBody>
          <a:bodyPr>
            <a:noAutofit/>
          </a:bodyPr>
          <a:lstStyle/>
          <a:p>
            <a:r>
              <a:rPr lang="el-GR" sz="2000" dirty="0" smtClean="0"/>
              <a:t>Τα έγγραφα </a:t>
            </a:r>
            <a:r>
              <a:rPr lang="en-US" sz="2000" dirty="0" smtClean="0"/>
              <a:t>OWL </a:t>
            </a:r>
            <a:r>
              <a:rPr lang="el-GR" sz="2000" dirty="0" smtClean="0"/>
              <a:t>αποκαλούνται συνήθως </a:t>
            </a:r>
            <a:r>
              <a:rPr lang="el-GR" sz="2000" i="1" dirty="0" smtClean="0"/>
              <a:t>οντολογίες </a:t>
            </a:r>
            <a:r>
              <a:rPr lang="en-US" sz="2000" i="1" dirty="0" smtClean="0"/>
              <a:t>OWL </a:t>
            </a:r>
            <a:r>
              <a:rPr lang="el-GR" sz="2000" dirty="0" smtClean="0"/>
              <a:t>και είναι έγγραφα </a:t>
            </a:r>
            <a:r>
              <a:rPr lang="en-US" sz="2000" dirty="0" smtClean="0"/>
              <a:t>RDF</a:t>
            </a:r>
          </a:p>
          <a:p>
            <a:r>
              <a:rPr lang="el-GR" sz="2000" dirty="0" smtClean="0"/>
              <a:t>Το στοιχείο-ρίζα μιας οντολογίας</a:t>
            </a:r>
            <a:r>
              <a:rPr lang="en-US" sz="2000" dirty="0" smtClean="0"/>
              <a:t> OWL </a:t>
            </a:r>
            <a:r>
              <a:rPr lang="el-GR" sz="2000" dirty="0" smtClean="0"/>
              <a:t>είναι ένα στοιχείο </a:t>
            </a:r>
            <a:r>
              <a:rPr lang="en-US" sz="2000" i="1" dirty="0" err="1" smtClean="0"/>
              <a:t>rdf:RDF</a:t>
            </a:r>
            <a:endParaRPr lang="en-US" sz="2000" dirty="0" smtClean="0"/>
          </a:p>
          <a:p>
            <a:pPr lvl="1"/>
            <a:r>
              <a:rPr lang="el-GR" sz="1800" dirty="0" smtClean="0"/>
              <a:t>Που καθορίζει επίσης έναν αριθμό από χώρους ονομάτων</a:t>
            </a:r>
            <a:r>
              <a:rPr lang="en-US" sz="1800" dirty="0" smtClean="0"/>
              <a:t>:</a:t>
            </a:r>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25</a:t>
            </a:fld>
            <a:endParaRPr lang="el-GR"/>
          </a:p>
        </p:txBody>
      </p:sp>
      <p:sp>
        <p:nvSpPr>
          <p:cNvPr id="5" name="2 - Θέση περιεχομένου"/>
          <p:cNvSpPr txBox="1">
            <a:spLocks/>
          </p:cNvSpPr>
          <p:nvPr/>
        </p:nvSpPr>
        <p:spPr>
          <a:xfrm>
            <a:off x="1043608" y="2852936"/>
            <a:ext cx="3096344" cy="3816424"/>
          </a:xfrm>
          <a:prstGeom prst="rect">
            <a:avLst/>
          </a:prstGeom>
        </p:spPr>
        <p:txBody>
          <a:bodyPr>
            <a:normAutofit fontScale="85000" lnSpcReduction="1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400" dirty="0" smtClean="0"/>
              <a:t>Μία οντολογία </a:t>
            </a:r>
            <a:r>
              <a:rPr lang="en-US" sz="2400" dirty="0" smtClean="0"/>
              <a:t>OWL </a:t>
            </a:r>
            <a:r>
              <a:rPr lang="el-GR" sz="2400" dirty="0" smtClean="0"/>
              <a:t>μπορεί να ξεκινάει με μία συλλογή ισχυρισμών για λόγους «νοικοκυρέματος»</a:t>
            </a:r>
            <a:endParaRPr lang="en-US" sz="2400" dirty="0" smtClean="0"/>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400" dirty="0" smtClean="0"/>
              <a:t>Οι ισχυρισμοί αυτοί ομαδοποιούνται σε ένα στοιχείο </a:t>
            </a:r>
            <a:r>
              <a:rPr lang="en-US" sz="2400" i="1" dirty="0" err="1" smtClean="0"/>
              <a:t>owl:Ontology</a:t>
            </a:r>
            <a:endParaRPr lang="en-US" sz="2400" dirty="0" smtClean="0"/>
          </a:p>
          <a:p>
            <a:pPr marL="822960" lvl="1" indent="-283464">
              <a:spcBef>
                <a:spcPts val="600"/>
              </a:spcBef>
              <a:buClr>
                <a:schemeClr val="accent1"/>
              </a:buClr>
              <a:buSzPct val="80000"/>
              <a:buFont typeface="Wingdings 2"/>
              <a:buChar char=""/>
            </a:pPr>
            <a:r>
              <a:rPr lang="el-GR" sz="2100" dirty="0" smtClean="0"/>
              <a:t>Που περιέχει σχόλια, έλεγχο εκδόσεων, και προσθήκη άλλων οντολογιών</a:t>
            </a:r>
            <a:endParaRPr kumimoji="0" lang="el-G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4067944" y="2780928"/>
            <a:ext cx="5040560" cy="136815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rdf:RDF</a:t>
            </a:r>
            <a:endParaRPr lang="en-US" sz="1600" dirty="0" smtClean="0"/>
          </a:p>
          <a:p>
            <a:r>
              <a:rPr lang="en-US" sz="1600" dirty="0" err="1" smtClean="0"/>
              <a:t>xmlns:owl</a:t>
            </a:r>
            <a:r>
              <a:rPr lang="en-US" sz="1600" dirty="0" smtClean="0"/>
              <a:t> ="http://www.w3.org/2002/07/owl#"</a:t>
            </a:r>
          </a:p>
          <a:p>
            <a:r>
              <a:rPr lang="en-US" sz="1600" dirty="0" err="1" smtClean="0"/>
              <a:t>xmlns:rdf</a:t>
            </a:r>
            <a:r>
              <a:rPr lang="en-US" sz="1600" dirty="0" smtClean="0"/>
              <a:t> ="http://www.w3.org/1999/02/22-rdf-syntax-ns#"</a:t>
            </a:r>
          </a:p>
          <a:p>
            <a:r>
              <a:rPr lang="en-US" sz="1600" dirty="0" err="1" smtClean="0"/>
              <a:t>xmlns:rdfs</a:t>
            </a:r>
            <a:r>
              <a:rPr lang="en-US" sz="1600" dirty="0" smtClean="0"/>
              <a:t>="http://www.w3.org/2000/01/rdf-schema#"</a:t>
            </a:r>
          </a:p>
          <a:p>
            <a:r>
              <a:rPr lang="en-US" sz="1600" dirty="0" err="1" smtClean="0"/>
              <a:t>xmlns:xsd</a:t>
            </a:r>
            <a:r>
              <a:rPr lang="en-US" sz="1600" dirty="0" smtClean="0"/>
              <a:t> ="http://www.w3.org/2001/XMLSchema#"&gt;</a:t>
            </a:r>
            <a:endParaRPr lang="el-GR" sz="1700" dirty="0">
              <a:solidFill>
                <a:schemeClr val="tx1"/>
              </a:solidFill>
            </a:endParaRPr>
          </a:p>
        </p:txBody>
      </p:sp>
      <p:sp>
        <p:nvSpPr>
          <p:cNvPr id="7" name="6 - Ορθογώνιο"/>
          <p:cNvSpPr/>
          <p:nvPr/>
        </p:nvSpPr>
        <p:spPr>
          <a:xfrm>
            <a:off x="4220344" y="4293096"/>
            <a:ext cx="4672136" cy="23762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owl:Ontology</a:t>
            </a:r>
            <a:r>
              <a:rPr lang="en-US" sz="1600" dirty="0" smtClean="0"/>
              <a:t> </a:t>
            </a:r>
            <a:r>
              <a:rPr lang="en-US" sz="1600" dirty="0" err="1" smtClean="0"/>
              <a:t>rdf:about</a:t>
            </a:r>
            <a:r>
              <a:rPr lang="en-US" sz="1600" dirty="0" smtClean="0"/>
              <a:t>=""&gt;</a:t>
            </a:r>
          </a:p>
          <a:p>
            <a:r>
              <a:rPr lang="en-US" sz="1600" dirty="0" smtClean="0"/>
              <a:t>&lt;</a:t>
            </a:r>
            <a:r>
              <a:rPr lang="en-US" sz="1600" dirty="0" err="1" smtClean="0"/>
              <a:t>rdfs:comment</a:t>
            </a:r>
            <a:r>
              <a:rPr lang="en-US" sz="1600" dirty="0" smtClean="0"/>
              <a:t>&gt;An example OWL ontology&lt;/</a:t>
            </a:r>
            <a:r>
              <a:rPr lang="en-US" sz="1600" dirty="0" err="1" smtClean="0"/>
              <a:t>rdfs:comment</a:t>
            </a:r>
            <a:r>
              <a:rPr lang="en-US" sz="1600" dirty="0" smtClean="0"/>
              <a:t>&gt;</a:t>
            </a:r>
          </a:p>
          <a:p>
            <a:r>
              <a:rPr lang="en-US" sz="1600" dirty="0" smtClean="0"/>
              <a:t>&lt;</a:t>
            </a:r>
            <a:r>
              <a:rPr lang="en-US" sz="1600" dirty="0" err="1" smtClean="0"/>
              <a:t>owl:priorVersion</a:t>
            </a:r>
            <a:endParaRPr lang="en-US" sz="1600" dirty="0" smtClean="0"/>
          </a:p>
          <a:p>
            <a:r>
              <a:rPr lang="en-US" sz="1600" dirty="0" err="1" smtClean="0"/>
              <a:t>rdf:resource</a:t>
            </a:r>
            <a:r>
              <a:rPr lang="en-US" sz="1600" dirty="0" smtClean="0"/>
              <a:t>="http://www.mydomain.org/uni-ns-old"/&gt;</a:t>
            </a:r>
          </a:p>
          <a:p>
            <a:r>
              <a:rPr lang="en-US" sz="1600" dirty="0" smtClean="0"/>
              <a:t>&lt;</a:t>
            </a:r>
            <a:r>
              <a:rPr lang="en-US" sz="1600" dirty="0" err="1" smtClean="0"/>
              <a:t>owl:imports</a:t>
            </a:r>
            <a:endParaRPr lang="en-US" sz="1600" dirty="0" smtClean="0"/>
          </a:p>
          <a:p>
            <a:r>
              <a:rPr lang="en-US" sz="1600" dirty="0" err="1" smtClean="0"/>
              <a:t>rdf:resource</a:t>
            </a:r>
            <a:r>
              <a:rPr lang="en-US" sz="1600" dirty="0" smtClean="0"/>
              <a:t>="http://www.mydomain.org/persons"/&gt;</a:t>
            </a:r>
          </a:p>
          <a:p>
            <a:r>
              <a:rPr lang="en-US" sz="1600" dirty="0" smtClean="0"/>
              <a:t>&lt;</a:t>
            </a:r>
            <a:r>
              <a:rPr lang="en-US" sz="1600" dirty="0" err="1" smtClean="0"/>
              <a:t>rdfs:label</a:t>
            </a:r>
            <a:r>
              <a:rPr lang="en-US" sz="1600" dirty="0" smtClean="0"/>
              <a:t>&gt;University Ontology&lt;/</a:t>
            </a:r>
            <a:r>
              <a:rPr lang="en-US" sz="1600" dirty="0" err="1" smtClean="0"/>
              <a:t>rdfs:label</a:t>
            </a:r>
            <a:r>
              <a:rPr lang="en-US" sz="1600" dirty="0" smtClean="0"/>
              <a:t>&gt;</a:t>
            </a:r>
          </a:p>
          <a:p>
            <a:r>
              <a:rPr lang="en-US" sz="1600" dirty="0" smtClean="0"/>
              <a:t>&lt;/</a:t>
            </a:r>
            <a:r>
              <a:rPr lang="en-US" sz="1600" dirty="0" err="1" smtClean="0"/>
              <a:t>owl:Ontology</a:t>
            </a:r>
            <a:r>
              <a:rPr lang="en-US" sz="1600"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Κεφαλίδα</a:t>
            </a:r>
            <a:r>
              <a:rPr lang="en-US" b="1" dirty="0" smtClean="0"/>
              <a:t>(2/2)</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Μόνο ένας από τους ισχυρισμούς αυτούς έχει συνέπειες για το λογικό νόημα της οντολογίας</a:t>
            </a:r>
            <a:r>
              <a:rPr lang="en-US" dirty="0" smtClean="0"/>
              <a:t>: </a:t>
            </a:r>
            <a:r>
              <a:rPr lang="en-US" i="1" dirty="0" err="1" smtClean="0"/>
              <a:t>owl:imports</a:t>
            </a:r>
            <a:endParaRPr lang="en-US" dirty="0" smtClean="0"/>
          </a:p>
          <a:p>
            <a:pPr lvl="1"/>
            <a:r>
              <a:rPr lang="el-GR" dirty="0" smtClean="0"/>
              <a:t>Που απαριθμεί άλλες οντολογίες, το περιεχόμενο των οποίων αποτελεί μέρος της τρέχουσας οντολογίας</a:t>
            </a:r>
            <a:endParaRPr lang="en-US" dirty="0" smtClean="0"/>
          </a:p>
          <a:p>
            <a:r>
              <a:rPr lang="el-GR" dirty="0" smtClean="0"/>
              <a:t>Ενώ οι χώροι ονομάτων χρησιμοποιούνται για την εξάλειψη της αμφισημίας, οι εισαγόμενες οντολογίες παρέχουν ορισμούς που μπορούν όντως να χρησιμοποιηθούν</a:t>
            </a:r>
            <a:endParaRPr lang="en-US" dirty="0" smtClean="0"/>
          </a:p>
          <a:p>
            <a:r>
              <a:rPr lang="el-GR" dirty="0" smtClean="0"/>
              <a:t>Συνήθως, θα υπάρχει ένα σημείο εισαγωγής για κάθε χώρο ονομάτων που χρησιμοποιείται, αλλά είναι εφικτό να εισαχθούν πρόσθετες οντολογίες</a:t>
            </a:r>
          </a:p>
          <a:p>
            <a:pPr lvl="1"/>
            <a:r>
              <a:rPr lang="el-GR" dirty="0" smtClean="0"/>
              <a:t>Π.χ. οντολογίες που παρέχουν ορισμούς χωρίς να εισάγουν καινούρια ονόματα</a:t>
            </a:r>
            <a:endParaRPr lang="en-US" dirty="0" smtClean="0"/>
          </a:p>
          <a:p>
            <a:r>
              <a:rPr lang="en-US" i="1" dirty="0" err="1" smtClean="0"/>
              <a:t>owl:imports</a:t>
            </a:r>
            <a:r>
              <a:rPr lang="en-US" dirty="0" smtClean="0"/>
              <a:t> </a:t>
            </a:r>
            <a:r>
              <a:rPr lang="el-GR" dirty="0" smtClean="0"/>
              <a:t>: μεταβατική ιδιότητα</a:t>
            </a:r>
            <a:endParaRPr lang="en-US" dirty="0" smtClean="0"/>
          </a:p>
          <a:p>
            <a:pPr lvl="1"/>
            <a:r>
              <a:rPr lang="el-GR" dirty="0" smtClean="0"/>
              <a:t>Αν η οντολογία</a:t>
            </a:r>
            <a:r>
              <a:rPr lang="en-US" dirty="0" smtClean="0"/>
              <a:t> </a:t>
            </a:r>
            <a:r>
              <a:rPr lang="en-US" i="1" dirty="0" smtClean="0"/>
              <a:t>A </a:t>
            </a:r>
            <a:r>
              <a:rPr lang="el-GR" dirty="0" smtClean="0"/>
              <a:t>εισάγει την οντολογία</a:t>
            </a:r>
            <a:r>
              <a:rPr lang="en-US" dirty="0" smtClean="0"/>
              <a:t> </a:t>
            </a:r>
            <a:r>
              <a:rPr lang="en-US" i="1" dirty="0" smtClean="0"/>
              <a:t>B</a:t>
            </a:r>
            <a:r>
              <a:rPr lang="en-US" dirty="0" smtClean="0"/>
              <a:t>, </a:t>
            </a:r>
            <a:r>
              <a:rPr lang="el-GR" dirty="0" smtClean="0"/>
              <a:t>και η οντολογία</a:t>
            </a:r>
            <a:r>
              <a:rPr lang="en-US" dirty="0" smtClean="0"/>
              <a:t> </a:t>
            </a:r>
            <a:r>
              <a:rPr lang="en-US" i="1" dirty="0" smtClean="0"/>
              <a:t>B </a:t>
            </a:r>
            <a:r>
              <a:rPr lang="el-GR" dirty="0" smtClean="0"/>
              <a:t>εισάγει την οντολογία</a:t>
            </a:r>
            <a:r>
              <a:rPr lang="en-US" dirty="0" smtClean="0"/>
              <a:t> </a:t>
            </a:r>
            <a:r>
              <a:rPr lang="en-US" i="1" dirty="0" smtClean="0"/>
              <a:t>C</a:t>
            </a:r>
            <a:r>
              <a:rPr lang="el-GR" i="1" dirty="0" smtClean="0"/>
              <a:t>, </a:t>
            </a:r>
            <a:r>
              <a:rPr lang="el-GR" dirty="0" smtClean="0"/>
              <a:t>τότε η </a:t>
            </a:r>
            <a:r>
              <a:rPr lang="en-US" i="1" dirty="0" smtClean="0"/>
              <a:t>A </a:t>
            </a:r>
            <a:r>
              <a:rPr lang="el-GR" dirty="0" smtClean="0"/>
              <a:t>εισάγει επίσης τη</a:t>
            </a:r>
            <a:r>
              <a:rPr lang="en-US" dirty="0" smtClean="0"/>
              <a:t> </a:t>
            </a:r>
            <a:r>
              <a:rPr lang="en-US" i="1" dirty="0" smtClean="0"/>
              <a:t>C</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26</a:t>
            </a:fld>
            <a:endParaRPr 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Στοιχεία Κλάσεων </a:t>
            </a:r>
            <a:r>
              <a:rPr lang="en-US" b="1" dirty="0" smtClean="0"/>
              <a:t>(1/2)</a:t>
            </a:r>
            <a:endParaRPr lang="el-GR" dirty="0"/>
          </a:p>
        </p:txBody>
      </p:sp>
      <p:sp>
        <p:nvSpPr>
          <p:cNvPr id="3" name="2 - Θέση περιεχομένου"/>
          <p:cNvSpPr>
            <a:spLocks noGrp="1"/>
          </p:cNvSpPr>
          <p:nvPr>
            <p:ph idx="1"/>
          </p:nvPr>
        </p:nvSpPr>
        <p:spPr>
          <a:xfrm>
            <a:off x="1435608" y="1447800"/>
            <a:ext cx="7498080" cy="757064"/>
          </a:xfrm>
        </p:spPr>
        <p:txBody>
          <a:bodyPr>
            <a:noAutofit/>
          </a:bodyPr>
          <a:lstStyle/>
          <a:p>
            <a:r>
              <a:rPr lang="el-GR" sz="2000" dirty="0" smtClean="0"/>
              <a:t>Οι κλάσεις ορίζονται με τη χρήση ενός στοιχείου</a:t>
            </a:r>
            <a:r>
              <a:rPr lang="en-US" sz="2000" dirty="0" smtClean="0"/>
              <a:t> </a:t>
            </a:r>
            <a:r>
              <a:rPr lang="en-US" sz="2000" i="1" dirty="0" err="1" smtClean="0"/>
              <a:t>owl:Class</a:t>
            </a:r>
            <a:endParaRPr lang="en-US" sz="2000" dirty="0" smtClean="0"/>
          </a:p>
          <a:p>
            <a:pPr lvl="1"/>
            <a:r>
              <a:rPr lang="el-GR" sz="1800" dirty="0" smtClean="0"/>
              <a:t>Π.χ. μία κλάση </a:t>
            </a:r>
            <a:r>
              <a:rPr lang="en-US" sz="1800" i="1" dirty="0" err="1" smtClean="0"/>
              <a:t>associateProfessor</a:t>
            </a:r>
            <a:r>
              <a:rPr lang="en-US" sz="1800" dirty="0" smtClean="0"/>
              <a:t> </a:t>
            </a:r>
            <a:r>
              <a:rPr lang="el-GR" sz="1800" dirty="0" smtClean="0"/>
              <a:t>μπορεί να οριστεί ως εξής</a:t>
            </a:r>
            <a:r>
              <a:rPr lang="en-US" sz="1800" dirty="0" smtClean="0"/>
              <a:t>:</a:t>
            </a:r>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27</a:t>
            </a:fld>
            <a:endParaRPr lang="el-GR"/>
          </a:p>
        </p:txBody>
      </p:sp>
      <p:sp>
        <p:nvSpPr>
          <p:cNvPr id="6" name="5 - Ορθογώνιο"/>
          <p:cNvSpPr/>
          <p:nvPr/>
        </p:nvSpPr>
        <p:spPr>
          <a:xfrm>
            <a:off x="2411760" y="2204864"/>
            <a:ext cx="504056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rdf:ID</a:t>
            </a:r>
            <a:r>
              <a:rPr lang="en-US" sz="1600" i="1" dirty="0" smtClean="0"/>
              <a:t>="</a:t>
            </a:r>
            <a:r>
              <a:rPr lang="en-US" sz="1600" i="1" dirty="0" err="1" smtClean="0"/>
              <a:t>associateProfessor</a:t>
            </a:r>
            <a:r>
              <a:rPr lang="en-US" sz="1600" i="1" dirty="0" smtClean="0"/>
              <a:t>"&gt;</a:t>
            </a:r>
          </a:p>
          <a:p>
            <a:r>
              <a:rPr lang="en-US" sz="1600" i="1" dirty="0" smtClean="0"/>
              <a:t>&lt;</a:t>
            </a:r>
            <a:r>
              <a:rPr lang="en-US" sz="1600" i="1" dirty="0" err="1" smtClean="0"/>
              <a:t>rdfs:subClassOf</a:t>
            </a:r>
            <a:r>
              <a:rPr lang="en-US" sz="1600" i="1" dirty="0" smtClean="0"/>
              <a:t> </a:t>
            </a:r>
            <a:r>
              <a:rPr lang="en-US" sz="1600" i="1" dirty="0" err="1" smtClean="0"/>
              <a:t>rdf:resource</a:t>
            </a:r>
            <a:r>
              <a:rPr lang="en-US" sz="1600" i="1" dirty="0" smtClean="0"/>
              <a:t>="#</a:t>
            </a:r>
            <a:r>
              <a:rPr lang="en-US" sz="1600" i="1" dirty="0" err="1" smtClean="0"/>
              <a:t>academicStaffMember</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
        <p:nvSpPr>
          <p:cNvPr id="7" name="6 - Ορθογώνιο"/>
          <p:cNvSpPr/>
          <p:nvPr/>
        </p:nvSpPr>
        <p:spPr>
          <a:xfrm>
            <a:off x="2483768" y="5229200"/>
            <a:ext cx="5040560" cy="11521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a:t>
            </a:r>
            <a:r>
              <a:rPr lang="en-US" sz="1600" i="1" dirty="0" err="1" smtClean="0"/>
              <a:t>associateProfessor</a:t>
            </a:r>
            <a:r>
              <a:rPr lang="en-US" sz="1600" i="1" dirty="0" smtClean="0"/>
              <a:t>"&gt;</a:t>
            </a:r>
          </a:p>
          <a:p>
            <a:r>
              <a:rPr lang="en-US" sz="1600" i="1" dirty="0" smtClean="0"/>
              <a:t>&lt;</a:t>
            </a:r>
            <a:r>
              <a:rPr lang="en-US" sz="1600" i="1" dirty="0" err="1" smtClean="0"/>
              <a:t>owl:disjointWith</a:t>
            </a:r>
            <a:r>
              <a:rPr lang="en-US" sz="1600" i="1" dirty="0" smtClean="0"/>
              <a:t> </a:t>
            </a:r>
            <a:r>
              <a:rPr lang="en-US" sz="1600" i="1" dirty="0" err="1" smtClean="0"/>
              <a:t>rdf:resource</a:t>
            </a:r>
            <a:r>
              <a:rPr lang="en-US" sz="1600" i="1" dirty="0" smtClean="0"/>
              <a:t>="#professor"/&gt;</a:t>
            </a:r>
          </a:p>
          <a:p>
            <a:r>
              <a:rPr lang="en-US" sz="1600" i="1" dirty="0" smtClean="0"/>
              <a:t>&lt;</a:t>
            </a:r>
            <a:r>
              <a:rPr lang="en-US" sz="1600" i="1" dirty="0" err="1" smtClean="0"/>
              <a:t>owl:disjointWith</a:t>
            </a:r>
            <a:r>
              <a:rPr lang="en-US" sz="1600" i="1" dirty="0" smtClean="0"/>
              <a:t> </a:t>
            </a:r>
            <a:r>
              <a:rPr lang="en-US" sz="1600" i="1" dirty="0" err="1" smtClean="0"/>
              <a:t>rdf:resource</a:t>
            </a:r>
            <a:r>
              <a:rPr lang="en-US" sz="1600" i="1" dirty="0" smtClean="0"/>
              <a:t>="#</a:t>
            </a:r>
            <a:r>
              <a:rPr lang="en-US" sz="1600" i="1" dirty="0" err="1" smtClean="0"/>
              <a:t>assistantProfessor</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
        <p:nvSpPr>
          <p:cNvPr id="8" name="2 - Θέση περιεχομένου"/>
          <p:cNvSpPr txBox="1">
            <a:spLocks/>
          </p:cNvSpPr>
          <p:nvPr/>
        </p:nvSpPr>
        <p:spPr>
          <a:xfrm>
            <a:off x="1403648" y="3175992"/>
            <a:ext cx="7498080" cy="1981200"/>
          </a:xfrm>
          <a:prstGeom prst="rect">
            <a:avLst/>
          </a:prstGeom>
        </p:spPr>
        <p:txBody>
          <a:bodyPr>
            <a:noAutofit/>
          </a:bodyPr>
          <a:lstStyle/>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lang="el-GR" dirty="0" smtClean="0"/>
              <a:t>Μπορούμε επίσης να δηλώσουμε ότι η κλάση αυτή είναι ξένη ως προς τις κλάσεις </a:t>
            </a:r>
            <a:r>
              <a:rPr lang="en-US" i="1" dirty="0" err="1" smtClean="0"/>
              <a:t>assistantProfessor</a:t>
            </a:r>
            <a:r>
              <a:rPr lang="en-US" dirty="0" smtClean="0"/>
              <a:t> </a:t>
            </a:r>
            <a:r>
              <a:rPr lang="el-GR" dirty="0" smtClean="0"/>
              <a:t>και </a:t>
            </a:r>
            <a:r>
              <a:rPr lang="en-US" dirty="0" smtClean="0"/>
              <a:t>professor </a:t>
            </a:r>
            <a:r>
              <a:rPr lang="el-GR" dirty="0" smtClean="0"/>
              <a:t>με τη χρήση στοιχείων </a:t>
            </a:r>
            <a:r>
              <a:rPr lang="en-US" i="1" dirty="0" err="1" smtClean="0"/>
              <a:t>owl:disjointWith</a:t>
            </a:r>
            <a:endParaRPr lang="en-US" dirty="0" smtClean="0"/>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lang="el-GR" dirty="0" smtClean="0"/>
              <a:t>Τα στοιχεία αυτά μπορούν να περιέχονται στον προηγούμενο ορισμό ή να προστεθούν με αναφορά στο</a:t>
            </a:r>
            <a:r>
              <a:rPr lang="en-US" dirty="0" smtClean="0"/>
              <a:t> ID </a:t>
            </a:r>
            <a:r>
              <a:rPr lang="el-GR" dirty="0" smtClean="0"/>
              <a:t>χρησιμοποιώντας το</a:t>
            </a:r>
            <a:r>
              <a:rPr lang="en-US" dirty="0" smtClean="0"/>
              <a:t> </a:t>
            </a:r>
            <a:r>
              <a:rPr lang="en-US" i="1" dirty="0" err="1" smtClean="0"/>
              <a:t>rdf:about</a:t>
            </a:r>
            <a:endParaRPr lang="en-US" i="1" dirty="0" smtClean="0"/>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lang="el-GR" dirty="0" smtClean="0"/>
              <a:t>Ο μηχανισμός αυτός κληρονομείται από την </a:t>
            </a:r>
            <a:r>
              <a:rPr lang="en-US" dirty="0" smtClean="0"/>
              <a:t>RDF</a:t>
            </a:r>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endParaRPr kumimoji="0" lang="el-GR"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Στοιχεία Κλάσεων </a:t>
            </a:r>
            <a:r>
              <a:rPr lang="en-US" b="1" dirty="0" smtClean="0"/>
              <a:t>(2/2)</a:t>
            </a:r>
            <a:endParaRPr lang="el-GR" dirty="0"/>
          </a:p>
        </p:txBody>
      </p:sp>
      <p:sp>
        <p:nvSpPr>
          <p:cNvPr id="3" name="2 - Θέση περιεχομένου"/>
          <p:cNvSpPr>
            <a:spLocks noGrp="1"/>
          </p:cNvSpPr>
          <p:nvPr>
            <p:ph idx="1"/>
          </p:nvPr>
        </p:nvSpPr>
        <p:spPr>
          <a:xfrm>
            <a:off x="1435608" y="1447800"/>
            <a:ext cx="7498080" cy="757064"/>
          </a:xfrm>
        </p:spPr>
        <p:txBody>
          <a:bodyPr>
            <a:noAutofit/>
          </a:bodyPr>
          <a:lstStyle/>
          <a:p>
            <a:r>
              <a:rPr lang="el-GR" sz="2000" dirty="0" smtClean="0"/>
              <a:t>Η ισοδυναμία κλάσεων μπορεί να οριστεί μέσω του στοιχείου </a:t>
            </a:r>
            <a:r>
              <a:rPr lang="en-US" sz="2000" i="1" dirty="0" err="1" smtClean="0"/>
              <a:t>owl:equivalentClass</a:t>
            </a:r>
            <a:r>
              <a:rPr lang="en-US" sz="2000" dirty="0" smtClean="0"/>
              <a:t>:</a:t>
            </a:r>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28</a:t>
            </a:fld>
            <a:endParaRPr lang="el-GR"/>
          </a:p>
        </p:txBody>
      </p:sp>
      <p:sp>
        <p:nvSpPr>
          <p:cNvPr id="6" name="5 - Ορθογώνιο"/>
          <p:cNvSpPr/>
          <p:nvPr/>
        </p:nvSpPr>
        <p:spPr>
          <a:xfrm>
            <a:off x="2411760" y="2204864"/>
            <a:ext cx="504056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rdf:ID</a:t>
            </a:r>
            <a:r>
              <a:rPr lang="en-US" sz="1600" i="1" dirty="0" smtClean="0"/>
              <a:t>="faculty"&gt;</a:t>
            </a:r>
          </a:p>
          <a:p>
            <a:r>
              <a:rPr lang="en-US" sz="1600" i="1" dirty="0" smtClean="0"/>
              <a:t>&lt;</a:t>
            </a:r>
            <a:r>
              <a:rPr lang="en-US" sz="1600" i="1" dirty="0" err="1" smtClean="0"/>
              <a:t>owl:equivalentClass</a:t>
            </a:r>
            <a:r>
              <a:rPr lang="en-US" sz="1600" i="1" dirty="0" smtClean="0"/>
              <a:t> </a:t>
            </a:r>
            <a:r>
              <a:rPr lang="en-US" sz="1600" i="1" dirty="0" err="1" smtClean="0"/>
              <a:t>rdf:resource</a:t>
            </a:r>
            <a:r>
              <a:rPr lang="en-US" sz="1600" i="1" dirty="0" smtClean="0"/>
              <a:t>="#</a:t>
            </a:r>
            <a:r>
              <a:rPr lang="en-US" sz="1600" i="1" dirty="0" err="1" smtClean="0"/>
              <a:t>academicStaffMember</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
        <p:nvSpPr>
          <p:cNvPr id="9" name="2 - Θέση περιεχομένου"/>
          <p:cNvSpPr txBox="1">
            <a:spLocks/>
          </p:cNvSpPr>
          <p:nvPr/>
        </p:nvSpPr>
        <p:spPr>
          <a:xfrm>
            <a:off x="1475656" y="3464024"/>
            <a:ext cx="7498080" cy="2701280"/>
          </a:xfrm>
          <a:prstGeom prst="rect">
            <a:avLst/>
          </a:prstGeom>
        </p:spPr>
        <p:txBody>
          <a:bodyPr>
            <a:no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000" dirty="0" smtClean="0"/>
              <a:t>Τέλος, υπάρχουν δύο προκαθορισμένες κλάσεις</a:t>
            </a:r>
            <a:endParaRPr lang="en-US" sz="2000" dirty="0" smtClean="0"/>
          </a:p>
          <a:p>
            <a:pPr marL="822960" lvl="1" indent="-283464">
              <a:spcBef>
                <a:spcPts val="600"/>
              </a:spcBef>
              <a:buClr>
                <a:schemeClr val="accent1"/>
              </a:buClr>
              <a:buSzPct val="80000"/>
              <a:buFont typeface="Wingdings 2"/>
              <a:buChar char=""/>
            </a:pPr>
            <a:r>
              <a:rPr lang="en-US" i="1" dirty="0" err="1" smtClean="0"/>
              <a:t>owl:Thing</a:t>
            </a:r>
            <a:r>
              <a:rPr lang="en-US" dirty="0" smtClean="0"/>
              <a:t> : </a:t>
            </a:r>
            <a:r>
              <a:rPr lang="el-GR" dirty="0" smtClean="0"/>
              <a:t>η πιο γενική κλάση που περιέχει τα πάντα</a:t>
            </a:r>
            <a:endParaRPr lang="en-US" dirty="0" smtClean="0"/>
          </a:p>
          <a:p>
            <a:pPr marL="822960" lvl="1" indent="-283464">
              <a:spcBef>
                <a:spcPts val="600"/>
              </a:spcBef>
              <a:buClr>
                <a:schemeClr val="accent1"/>
              </a:buClr>
              <a:buSzPct val="80000"/>
              <a:buFont typeface="Wingdings 2"/>
              <a:buChar char=""/>
            </a:pPr>
            <a:r>
              <a:rPr lang="en-US" i="1" dirty="0" err="1" smtClean="0"/>
              <a:t>owl:Nothing</a:t>
            </a:r>
            <a:r>
              <a:rPr lang="en-US" dirty="0" smtClean="0"/>
              <a:t> : </a:t>
            </a:r>
            <a:r>
              <a:rPr lang="el-GR" dirty="0" smtClean="0"/>
              <a:t>η κενή κλάση</a:t>
            </a:r>
            <a:endParaRPr lang="en-US" dirty="0" smtClean="0"/>
          </a:p>
          <a:p>
            <a:pPr marL="365760" indent="-283464">
              <a:spcBef>
                <a:spcPts val="600"/>
              </a:spcBef>
              <a:buClr>
                <a:schemeClr val="accent1"/>
              </a:buClr>
              <a:buSzPct val="80000"/>
              <a:buFont typeface="Wingdings 2"/>
              <a:buChar char=""/>
            </a:pPr>
            <a:r>
              <a:rPr lang="el-GR" sz="2000" dirty="0" smtClean="0"/>
              <a:t>Έτσι, κάθε κλάση είναι</a:t>
            </a:r>
            <a:r>
              <a:rPr lang="en-US" sz="2000" dirty="0" smtClean="0"/>
              <a:t> </a:t>
            </a:r>
            <a:r>
              <a:rPr lang="el-GR" sz="2000" dirty="0" smtClean="0"/>
              <a:t>υποκλάση της </a:t>
            </a:r>
            <a:r>
              <a:rPr lang="en-US" sz="2000" i="1" dirty="0" err="1" smtClean="0"/>
              <a:t>owl:Thing</a:t>
            </a:r>
            <a:r>
              <a:rPr lang="en-US" sz="2000" dirty="0" smtClean="0"/>
              <a:t> </a:t>
            </a:r>
            <a:r>
              <a:rPr lang="el-GR" sz="2000" dirty="0" smtClean="0"/>
              <a:t>και </a:t>
            </a:r>
            <a:r>
              <a:rPr lang="el-GR" sz="2000" dirty="0" err="1" smtClean="0"/>
              <a:t>υπερκλάση</a:t>
            </a:r>
            <a:r>
              <a:rPr lang="el-GR" sz="2000" dirty="0" smtClean="0"/>
              <a:t> της </a:t>
            </a:r>
            <a:r>
              <a:rPr lang="en-US" sz="2000" i="1" dirty="0" err="1" smtClean="0"/>
              <a:t>owl:Nothing</a:t>
            </a:r>
            <a:endParaRPr lang="el-GR" sz="4400" dirty="0" smtClean="0"/>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Στοιχεία Ιδιοτήτων</a:t>
            </a:r>
            <a:r>
              <a:rPr lang="en-US" b="1" dirty="0" smtClean="0"/>
              <a:t> (1/3)</a:t>
            </a:r>
            <a:endParaRPr lang="el-GR" dirty="0"/>
          </a:p>
        </p:txBody>
      </p:sp>
      <p:sp>
        <p:nvSpPr>
          <p:cNvPr id="3" name="2 - Θέση περιεχομένου"/>
          <p:cNvSpPr>
            <a:spLocks noGrp="1"/>
          </p:cNvSpPr>
          <p:nvPr>
            <p:ph idx="1"/>
          </p:nvPr>
        </p:nvSpPr>
        <p:spPr>
          <a:xfrm>
            <a:off x="1115616" y="1447800"/>
            <a:ext cx="7818072" cy="3925416"/>
          </a:xfrm>
        </p:spPr>
        <p:txBody>
          <a:bodyPr>
            <a:normAutofit fontScale="77500" lnSpcReduction="20000"/>
          </a:bodyPr>
          <a:lstStyle/>
          <a:p>
            <a:r>
              <a:rPr lang="el-GR" dirty="0" smtClean="0"/>
              <a:t>Στην</a:t>
            </a:r>
            <a:r>
              <a:rPr lang="en-US" dirty="0" smtClean="0"/>
              <a:t> OWL </a:t>
            </a:r>
            <a:r>
              <a:rPr lang="el-GR" dirty="0" smtClean="0"/>
              <a:t>υπάρχουν δύο είδη ιδιοτήτων</a:t>
            </a:r>
            <a:r>
              <a:rPr lang="en-US" dirty="0" smtClean="0"/>
              <a:t>:</a:t>
            </a:r>
          </a:p>
          <a:p>
            <a:pPr lvl="1"/>
            <a:r>
              <a:rPr lang="el-GR" dirty="0" smtClean="0"/>
              <a:t>Ιδιότητες αντικειμένου, που συσχετίζουν αντικείμενα με άλλα αντικείμενα</a:t>
            </a:r>
            <a:endParaRPr lang="en-US" dirty="0" smtClean="0"/>
          </a:p>
          <a:p>
            <a:pPr lvl="2"/>
            <a:r>
              <a:rPr lang="el-GR" dirty="0" smtClean="0"/>
              <a:t>Για παράδειγμα οι ιδιότητες </a:t>
            </a:r>
            <a:r>
              <a:rPr lang="en-US" i="1" dirty="0" err="1" smtClean="0"/>
              <a:t>isTaughtBy</a:t>
            </a:r>
            <a:r>
              <a:rPr lang="en-US" dirty="0" smtClean="0"/>
              <a:t> </a:t>
            </a:r>
            <a:r>
              <a:rPr lang="el-GR" dirty="0" smtClean="0"/>
              <a:t>και</a:t>
            </a:r>
            <a:r>
              <a:rPr lang="en-US" dirty="0" smtClean="0"/>
              <a:t> </a:t>
            </a:r>
            <a:r>
              <a:rPr lang="en-US" i="1" dirty="0" smtClean="0"/>
              <a:t>supervises</a:t>
            </a:r>
          </a:p>
          <a:p>
            <a:pPr lvl="1"/>
            <a:r>
              <a:rPr lang="el-GR" dirty="0" smtClean="0"/>
              <a:t>Ιδιότητες τύπου δεδομένων, που συσχετίζουν αντικείμενα με τιμές ενός τύπου δεδομένων</a:t>
            </a:r>
            <a:endParaRPr lang="en-US" dirty="0" smtClean="0"/>
          </a:p>
          <a:p>
            <a:pPr lvl="2"/>
            <a:r>
              <a:rPr lang="el-GR" dirty="0" smtClean="0"/>
              <a:t>Για παράδειγμα οι ιδιότητες</a:t>
            </a:r>
            <a:r>
              <a:rPr lang="en-US" dirty="0" smtClean="0"/>
              <a:t> phone, title, </a:t>
            </a:r>
            <a:r>
              <a:rPr lang="el-GR" dirty="0" smtClean="0"/>
              <a:t>και </a:t>
            </a:r>
            <a:r>
              <a:rPr lang="en-US" dirty="0" smtClean="0"/>
              <a:t>age</a:t>
            </a:r>
          </a:p>
          <a:p>
            <a:pPr lvl="2"/>
            <a:r>
              <a:rPr lang="el-GR" dirty="0" smtClean="0"/>
              <a:t>Η </a:t>
            </a:r>
            <a:r>
              <a:rPr lang="en-US" dirty="0" smtClean="0"/>
              <a:t>OWL </a:t>
            </a:r>
            <a:r>
              <a:rPr lang="el-GR" dirty="0" smtClean="0"/>
              <a:t>δεν έχει προκαθορισμένους τύπους δεδομένων, ούτε και παρέχει ειδικές λειτουργίες ορισμού</a:t>
            </a:r>
            <a:endParaRPr lang="en-US" dirty="0" smtClean="0"/>
          </a:p>
          <a:p>
            <a:pPr lvl="2"/>
            <a:r>
              <a:rPr lang="el-GR" dirty="0" smtClean="0"/>
              <a:t>Αντιθέτως, επιτρέπει τη χρήση των τύπων δεδομένων της γλώσσας </a:t>
            </a:r>
            <a:r>
              <a:rPr lang="en-US" dirty="0" smtClean="0"/>
              <a:t>XML Schema</a:t>
            </a:r>
            <a:r>
              <a:rPr lang="el-GR" dirty="0" smtClean="0"/>
              <a:t>,</a:t>
            </a:r>
            <a:r>
              <a:rPr lang="en-US" dirty="0" smtClean="0"/>
              <a:t> </a:t>
            </a:r>
            <a:r>
              <a:rPr lang="el-GR" dirty="0" smtClean="0"/>
              <a:t>αξιοποιώντας έτσι τη </a:t>
            </a:r>
            <a:r>
              <a:rPr lang="el-GR" dirty="0" err="1" smtClean="0"/>
              <a:t>διαστρωματωμένη</a:t>
            </a:r>
            <a:r>
              <a:rPr lang="el-GR" dirty="0" smtClean="0"/>
              <a:t> αρχιτεκτονική του ΣΙ</a:t>
            </a:r>
            <a:endParaRPr lang="en-US" dirty="0" smtClean="0"/>
          </a:p>
          <a:p>
            <a:pPr lvl="2"/>
            <a:r>
              <a:rPr lang="el-GR" dirty="0" smtClean="0"/>
              <a:t>Ακολουθεί ένα παράδειγμα ιδιότητας τύπου δεδομένων</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29</a:t>
            </a:fld>
            <a:endParaRPr lang="el-GR"/>
          </a:p>
        </p:txBody>
      </p:sp>
      <p:sp>
        <p:nvSpPr>
          <p:cNvPr id="5" name="4 - Ορθογώνιο"/>
          <p:cNvSpPr/>
          <p:nvPr/>
        </p:nvSpPr>
        <p:spPr>
          <a:xfrm>
            <a:off x="2411760" y="5301208"/>
            <a:ext cx="5040560" cy="136815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owl:DatatypeProperty</a:t>
            </a:r>
            <a:r>
              <a:rPr lang="en-US" sz="1600" i="1" dirty="0" smtClean="0"/>
              <a:t> </a:t>
            </a:r>
            <a:r>
              <a:rPr lang="en-US" sz="1600" i="1" dirty="0" err="1" smtClean="0"/>
              <a:t>rdf:ID</a:t>
            </a:r>
            <a:r>
              <a:rPr lang="en-US" sz="1600" i="1" dirty="0" smtClean="0"/>
              <a:t>="age"&gt;</a:t>
            </a:r>
          </a:p>
          <a:p>
            <a:r>
              <a:rPr lang="en-US" sz="1600" i="1" dirty="0" smtClean="0"/>
              <a:t>&lt;</a:t>
            </a:r>
            <a:r>
              <a:rPr lang="en-US" sz="1600" i="1" dirty="0" err="1" smtClean="0"/>
              <a:t>rdfs:range</a:t>
            </a:r>
            <a:r>
              <a:rPr lang="en-US" sz="1600" i="1" dirty="0" smtClean="0"/>
              <a:t> </a:t>
            </a:r>
            <a:r>
              <a:rPr lang="en-US" sz="1600" i="1" dirty="0" err="1" smtClean="0"/>
              <a:t>rdf:resource</a:t>
            </a:r>
            <a:r>
              <a:rPr lang="en-US" sz="1600" i="1" dirty="0" smtClean="0"/>
              <a:t>="http://www.w3.org/2001/XMLSchema</a:t>
            </a:r>
          </a:p>
          <a:p>
            <a:r>
              <a:rPr lang="en-US" sz="1600" dirty="0" smtClean="0"/>
              <a:t>#</a:t>
            </a:r>
            <a:r>
              <a:rPr lang="en-US" sz="1600" dirty="0" err="1" smtClean="0"/>
              <a:t>nonNegativeInteger</a:t>
            </a:r>
            <a:r>
              <a:rPr lang="en-US" sz="1600" dirty="0" smtClean="0"/>
              <a:t>"/</a:t>
            </a:r>
            <a:r>
              <a:rPr lang="en-US" sz="1600" i="1" dirty="0" smtClean="0"/>
              <a:t>&gt;</a:t>
            </a:r>
          </a:p>
          <a:p>
            <a:r>
              <a:rPr lang="en-US" sz="1600" i="1" dirty="0" smtClean="0"/>
              <a:t>&lt;/</a:t>
            </a:r>
            <a:r>
              <a:rPr lang="en-US" sz="1600" i="1" dirty="0" err="1" smtClean="0"/>
              <a:t>owl:DatatypeProperty</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lstStyle/>
          <a:p>
            <a:r>
              <a:rPr lang="en-US" dirty="0" smtClean="0"/>
              <a:t>OWL </a:t>
            </a:r>
            <a:r>
              <a:rPr lang="el-GR" dirty="0" smtClean="0"/>
              <a:t>και </a:t>
            </a:r>
            <a:r>
              <a:rPr lang="en-US" dirty="0" smtClean="0"/>
              <a:t>RDF/RDFS</a:t>
            </a:r>
            <a:endParaRPr lang="el-GR" dirty="0"/>
          </a:p>
        </p:txBody>
      </p:sp>
      <p:sp>
        <p:nvSpPr>
          <p:cNvPr id="6" name="5 - Θέση κειμένου"/>
          <p:cNvSpPr>
            <a:spLocks noGrp="1"/>
          </p:cNvSpPr>
          <p:nvPr>
            <p:ph type="body" idx="1"/>
          </p:nvPr>
        </p:nvSpPr>
        <p:spPr>
          <a:xfrm>
            <a:off x="4283968" y="4005064"/>
            <a:ext cx="4695224" cy="1077664"/>
          </a:xfrm>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Στοιχεία Ιδιοτήτων</a:t>
            </a:r>
            <a:r>
              <a:rPr lang="en-US" b="1" dirty="0" smtClean="0"/>
              <a:t> (2/3)</a:t>
            </a:r>
            <a:endParaRPr lang="el-GR" dirty="0"/>
          </a:p>
        </p:txBody>
      </p:sp>
      <p:sp>
        <p:nvSpPr>
          <p:cNvPr id="3" name="2 - Θέση περιεχομένου"/>
          <p:cNvSpPr>
            <a:spLocks noGrp="1"/>
          </p:cNvSpPr>
          <p:nvPr>
            <p:ph idx="1"/>
          </p:nvPr>
        </p:nvSpPr>
        <p:spPr>
          <a:xfrm>
            <a:off x="1435608" y="1340768"/>
            <a:ext cx="7498080" cy="1189112"/>
          </a:xfrm>
        </p:spPr>
        <p:txBody>
          <a:bodyPr>
            <a:normAutofit fontScale="62500" lnSpcReduction="20000"/>
          </a:bodyPr>
          <a:lstStyle/>
          <a:p>
            <a:r>
              <a:rPr lang="el-GR" dirty="0" smtClean="0"/>
              <a:t>Οι τύποι δεδομένων που ορίζονται από το χρήστη θα συλλέγονται συνήθως σε ένα σχήμα </a:t>
            </a:r>
            <a:r>
              <a:rPr lang="en-US" dirty="0" smtClean="0"/>
              <a:t>XML </a:t>
            </a:r>
            <a:r>
              <a:rPr lang="el-GR" dirty="0" smtClean="0"/>
              <a:t>και θα χρησιμοποιούνται στη συνέχεια σε μία οντολογία </a:t>
            </a:r>
            <a:r>
              <a:rPr lang="en-US" dirty="0" smtClean="0"/>
              <a:t>OWL</a:t>
            </a:r>
          </a:p>
          <a:p>
            <a:r>
              <a:rPr lang="el-GR" dirty="0" smtClean="0"/>
              <a:t>Π.χ. μιας ιδιότητας αντικειμένου</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30</a:t>
            </a:fld>
            <a:endParaRPr lang="el-GR"/>
          </a:p>
        </p:txBody>
      </p:sp>
      <p:sp>
        <p:nvSpPr>
          <p:cNvPr id="5" name="2 - Θέση περιεχομένου"/>
          <p:cNvSpPr txBox="1">
            <a:spLocks/>
          </p:cNvSpPr>
          <p:nvPr/>
        </p:nvSpPr>
        <p:spPr>
          <a:xfrm>
            <a:off x="1403648" y="3752056"/>
            <a:ext cx="7498080" cy="1693168"/>
          </a:xfrm>
          <a:prstGeom prst="rect">
            <a:avLst/>
          </a:prstGeom>
        </p:spPr>
        <p:txBody>
          <a:bodyPr>
            <a:normAutofit fontScale="55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Μπορούν να δηλωθούν περισσότερα από ένα πεδία ορισμού και σύνολα τιμών</a:t>
            </a:r>
            <a:endParaRPr lang="en-US" sz="3200" dirty="0" smtClean="0"/>
          </a:p>
          <a:p>
            <a:pPr marL="822960" lvl="1" indent="-283464">
              <a:spcBef>
                <a:spcPts val="600"/>
              </a:spcBef>
              <a:buClr>
                <a:schemeClr val="accent1"/>
              </a:buClr>
              <a:buSzPct val="80000"/>
              <a:buFont typeface="Wingdings 2"/>
              <a:buChar char=""/>
            </a:pPr>
            <a:r>
              <a:rPr lang="el-GR" sz="2900" dirty="0" smtClean="0"/>
              <a:t>Παίρνοντας την τομή των πεδίων ορισμού και των συνόλων τιμών, αντίστοιχα</a:t>
            </a:r>
            <a:r>
              <a:rPr lang="en-US" sz="2900" dirty="0" smtClean="0"/>
              <a:t> </a:t>
            </a:r>
          </a:p>
          <a:p>
            <a:pPr marL="365760" indent="-283464">
              <a:spcBef>
                <a:spcPts val="600"/>
              </a:spcBef>
              <a:buClr>
                <a:schemeClr val="accent1"/>
              </a:buClr>
              <a:buSzPct val="80000"/>
              <a:buFont typeface="Wingdings 2"/>
              <a:buChar char=""/>
            </a:pPr>
            <a:r>
              <a:rPr lang="el-GR" sz="3200" dirty="0" smtClean="0"/>
              <a:t>Η </a:t>
            </a:r>
            <a:r>
              <a:rPr lang="en-US" sz="3200" dirty="0" smtClean="0"/>
              <a:t>OWL </a:t>
            </a:r>
            <a:r>
              <a:rPr lang="el-GR" sz="3200" dirty="0" smtClean="0"/>
              <a:t>επιτρέπει τη συσχέτιση αντίστροφων ιδιοτήτων</a:t>
            </a:r>
            <a:endParaRPr lang="en-US" sz="3200" dirty="0" smtClean="0"/>
          </a:p>
          <a:p>
            <a:pPr marL="822960" lvl="1" indent="-283464">
              <a:spcBef>
                <a:spcPts val="600"/>
              </a:spcBef>
              <a:buClr>
                <a:schemeClr val="accent1"/>
              </a:buClr>
              <a:buSzPct val="80000"/>
              <a:buFont typeface="Wingdings 2"/>
              <a:buChar char=""/>
            </a:pPr>
            <a:r>
              <a:rPr lang="el-GR" sz="2900" dirty="0" smtClean="0"/>
              <a:t>Π.χ. το ζεύγος</a:t>
            </a:r>
            <a:r>
              <a:rPr lang="en-US" sz="2900" dirty="0" smtClean="0"/>
              <a:t> </a:t>
            </a:r>
            <a:r>
              <a:rPr lang="en-US" sz="2900" i="1" dirty="0" err="1" smtClean="0"/>
              <a:t>isTaughtBy</a:t>
            </a:r>
            <a:r>
              <a:rPr lang="en-US" sz="2900" dirty="0" smtClean="0"/>
              <a:t> </a:t>
            </a:r>
            <a:r>
              <a:rPr lang="el-GR" sz="2900" dirty="0" smtClean="0"/>
              <a:t>και </a:t>
            </a:r>
            <a:r>
              <a:rPr lang="en-US" sz="2900" i="1" dirty="0" smtClean="0"/>
              <a:t>teaches</a:t>
            </a:r>
            <a:r>
              <a:rPr lang="en-US" sz="2900" dirty="0" smtClean="0"/>
              <a:t>:</a:t>
            </a:r>
            <a:endParaRPr kumimoji="0" lang="el-GR" sz="29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2411760" y="5373216"/>
            <a:ext cx="5040560" cy="136815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owl:ObjectProperty</a:t>
            </a:r>
            <a:r>
              <a:rPr lang="en-US" sz="1600" i="1" dirty="0" smtClean="0"/>
              <a:t> </a:t>
            </a:r>
            <a:r>
              <a:rPr lang="en-US" sz="1600" i="1" dirty="0" err="1" smtClean="0"/>
              <a:t>rdf:ID</a:t>
            </a:r>
            <a:r>
              <a:rPr lang="en-US" sz="1600" i="1" dirty="0" smtClean="0"/>
              <a:t>="teaches"&gt;</a:t>
            </a:r>
          </a:p>
          <a:p>
            <a:r>
              <a:rPr lang="en-US" sz="1600" i="1" dirty="0" smtClean="0"/>
              <a:t>&lt;</a:t>
            </a:r>
            <a:r>
              <a:rPr lang="en-US" sz="1600" i="1" dirty="0" err="1" smtClean="0"/>
              <a:t>rdfs:range</a:t>
            </a:r>
            <a:r>
              <a:rPr lang="en-US" sz="1600" i="1" dirty="0" smtClean="0"/>
              <a:t> </a:t>
            </a:r>
            <a:r>
              <a:rPr lang="en-US" sz="1600" i="1" dirty="0" err="1" smtClean="0"/>
              <a:t>rdf:resource</a:t>
            </a:r>
            <a:r>
              <a:rPr lang="en-US" sz="1600" i="1" dirty="0" smtClean="0"/>
              <a:t>="#course"/&gt;</a:t>
            </a:r>
          </a:p>
          <a:p>
            <a:r>
              <a:rPr lang="en-US" sz="1600" i="1" dirty="0" smtClean="0"/>
              <a:t>&lt;</a:t>
            </a:r>
            <a:r>
              <a:rPr lang="en-US" sz="1600" i="1" dirty="0" err="1" smtClean="0"/>
              <a:t>rdfs:domain</a:t>
            </a:r>
            <a:r>
              <a:rPr lang="en-US" sz="1600" i="1" dirty="0" smtClean="0"/>
              <a:t> </a:t>
            </a:r>
            <a:r>
              <a:rPr lang="en-US" sz="1600" i="1" dirty="0" err="1" smtClean="0"/>
              <a:t>rdf:resource</a:t>
            </a:r>
            <a:r>
              <a:rPr lang="en-US" sz="1600" i="1" dirty="0" smtClean="0"/>
              <a:t>="#</a:t>
            </a:r>
            <a:r>
              <a:rPr lang="en-US" sz="1600" i="1" dirty="0" err="1" smtClean="0"/>
              <a:t>academicStaffMember</a:t>
            </a:r>
            <a:r>
              <a:rPr lang="en-US" sz="1600" i="1" dirty="0" smtClean="0"/>
              <a:t>"/&gt;</a:t>
            </a:r>
          </a:p>
          <a:p>
            <a:r>
              <a:rPr lang="en-US" sz="1600" i="1" dirty="0" smtClean="0"/>
              <a:t>&lt;</a:t>
            </a:r>
            <a:r>
              <a:rPr lang="en-US" sz="1600" i="1" dirty="0" err="1" smtClean="0"/>
              <a:t>owl:inverseOf</a:t>
            </a:r>
            <a:r>
              <a:rPr lang="en-US" sz="1600" i="1" dirty="0" smtClean="0"/>
              <a:t> </a:t>
            </a:r>
            <a:r>
              <a:rPr lang="en-US" sz="1600" i="1" dirty="0" err="1" smtClean="0"/>
              <a:t>rdf:resource</a:t>
            </a:r>
            <a:r>
              <a:rPr lang="en-US" sz="1600" i="1" dirty="0" smtClean="0"/>
              <a:t>="#</a:t>
            </a:r>
            <a:r>
              <a:rPr lang="en-US" sz="1600" i="1" dirty="0" err="1" smtClean="0"/>
              <a:t>isTaughtBy</a:t>
            </a:r>
            <a:r>
              <a:rPr lang="en-US" sz="1600" i="1" dirty="0" smtClean="0"/>
              <a:t>"/&gt;</a:t>
            </a:r>
          </a:p>
          <a:p>
            <a:r>
              <a:rPr lang="en-US" sz="1600" i="1" dirty="0" smtClean="0"/>
              <a:t>&lt;/</a:t>
            </a:r>
            <a:r>
              <a:rPr lang="en-US" sz="1600" i="1" dirty="0" err="1" smtClean="0"/>
              <a:t>owl:ObjectProperty</a:t>
            </a:r>
            <a:r>
              <a:rPr lang="en-US" sz="1600" i="1" dirty="0" smtClean="0"/>
              <a:t>&gt;</a:t>
            </a:r>
            <a:endParaRPr lang="el-GR" sz="1700" dirty="0">
              <a:solidFill>
                <a:schemeClr val="tx1"/>
              </a:solidFill>
            </a:endParaRPr>
          </a:p>
        </p:txBody>
      </p:sp>
      <p:sp>
        <p:nvSpPr>
          <p:cNvPr id="7" name="6 - Ορθογώνιο"/>
          <p:cNvSpPr/>
          <p:nvPr/>
        </p:nvSpPr>
        <p:spPr>
          <a:xfrm>
            <a:off x="2339752" y="2492896"/>
            <a:ext cx="5040560" cy="122413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owl:ObjectProperty</a:t>
            </a:r>
            <a:r>
              <a:rPr lang="en-US" sz="1600" i="1" dirty="0" smtClean="0"/>
              <a:t> </a:t>
            </a:r>
            <a:r>
              <a:rPr lang="en-US" sz="1600" i="1" dirty="0" err="1" smtClean="0"/>
              <a:t>rdf:ID</a:t>
            </a:r>
            <a:r>
              <a:rPr lang="en-US" sz="1600" i="1" dirty="0" smtClean="0"/>
              <a:t>="</a:t>
            </a:r>
            <a:r>
              <a:rPr lang="en-US" sz="1600" i="1" dirty="0" err="1" smtClean="0"/>
              <a:t>isTaughtBy</a:t>
            </a:r>
            <a:r>
              <a:rPr lang="en-US" sz="1600" i="1" dirty="0" smtClean="0"/>
              <a:t>"&gt;</a:t>
            </a:r>
          </a:p>
          <a:p>
            <a:r>
              <a:rPr lang="en-US" sz="1600" i="1" dirty="0" smtClean="0"/>
              <a:t>&lt;</a:t>
            </a:r>
            <a:r>
              <a:rPr lang="en-US" sz="1600" i="1" dirty="0" err="1" smtClean="0"/>
              <a:t>rdfs:domain</a:t>
            </a:r>
            <a:r>
              <a:rPr lang="en-US" sz="1600" i="1" dirty="0" smtClean="0"/>
              <a:t> </a:t>
            </a:r>
            <a:r>
              <a:rPr lang="en-US" sz="1600" i="1" dirty="0" err="1" smtClean="0"/>
              <a:t>rdf:resource</a:t>
            </a:r>
            <a:r>
              <a:rPr lang="en-US" sz="1600" i="1" dirty="0" smtClean="0"/>
              <a:t>="#course"/&gt;</a:t>
            </a:r>
          </a:p>
          <a:p>
            <a:r>
              <a:rPr lang="en-US" sz="1600" i="1" dirty="0" smtClean="0"/>
              <a:t>&lt;</a:t>
            </a:r>
            <a:r>
              <a:rPr lang="en-US" sz="1600" i="1" dirty="0" err="1" smtClean="0"/>
              <a:t>rdfs:range</a:t>
            </a:r>
            <a:r>
              <a:rPr lang="en-US" sz="1600" i="1" dirty="0" smtClean="0"/>
              <a:t> </a:t>
            </a:r>
            <a:r>
              <a:rPr lang="en-US" sz="1600" i="1" dirty="0" err="1" smtClean="0"/>
              <a:t>rdf:resource</a:t>
            </a:r>
            <a:r>
              <a:rPr lang="en-US" sz="1600" i="1" dirty="0" smtClean="0"/>
              <a:t>="#</a:t>
            </a:r>
            <a:r>
              <a:rPr lang="en-US" sz="1600" i="1" dirty="0" err="1" smtClean="0"/>
              <a:t>academicStaffMember</a:t>
            </a:r>
            <a:r>
              <a:rPr lang="en-US" sz="1600" i="1" dirty="0" smtClean="0"/>
              <a:t>"/&gt;</a:t>
            </a:r>
          </a:p>
          <a:p>
            <a:r>
              <a:rPr lang="en-US" sz="1600" i="1" dirty="0" smtClean="0"/>
              <a:t>&lt;</a:t>
            </a:r>
            <a:r>
              <a:rPr lang="en-US" sz="1600" i="1" dirty="0" err="1" smtClean="0"/>
              <a:t>rdfs:subPropertyOf</a:t>
            </a:r>
            <a:r>
              <a:rPr lang="en-US" sz="1600" i="1" dirty="0" smtClean="0"/>
              <a:t> </a:t>
            </a:r>
            <a:r>
              <a:rPr lang="en-US" sz="1600" i="1" dirty="0" err="1" smtClean="0"/>
              <a:t>rdf:resource</a:t>
            </a:r>
            <a:r>
              <a:rPr lang="en-US" sz="1600" i="1" dirty="0" smtClean="0"/>
              <a:t>="#involves"/&gt;</a:t>
            </a:r>
          </a:p>
          <a:p>
            <a:r>
              <a:rPr lang="en-US" sz="1600" i="1" dirty="0" smtClean="0"/>
              <a:t>&lt;/</a:t>
            </a:r>
            <a:r>
              <a:rPr lang="en-US" sz="1600" i="1" dirty="0" err="1" smtClean="0"/>
              <a:t>owl:ObjectProperty</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Στοιχεία Ιδιοτήτων</a:t>
            </a:r>
            <a:r>
              <a:rPr lang="en-US" b="1" dirty="0" smtClean="0"/>
              <a:t> (3/3)</a:t>
            </a:r>
            <a:endParaRPr lang="el-GR" dirty="0"/>
          </a:p>
        </p:txBody>
      </p:sp>
      <p:sp>
        <p:nvSpPr>
          <p:cNvPr id="3" name="2 - Θέση περιεχομένου"/>
          <p:cNvSpPr>
            <a:spLocks noGrp="1"/>
          </p:cNvSpPr>
          <p:nvPr>
            <p:ph idx="1"/>
          </p:nvPr>
        </p:nvSpPr>
        <p:spPr>
          <a:xfrm>
            <a:off x="1435608" y="1519808"/>
            <a:ext cx="4720568" cy="2845296"/>
          </a:xfrm>
        </p:spPr>
        <p:txBody>
          <a:bodyPr>
            <a:normAutofit/>
          </a:bodyPr>
          <a:lstStyle/>
          <a:p>
            <a:r>
              <a:rPr lang="el-GR" sz="2400" dirty="0" smtClean="0"/>
              <a:t>Η εικόνα απεικονίζει τη σχέση ανάμεσα σε μία ιδιότητα και την αντίστροφή της</a:t>
            </a:r>
            <a:endParaRPr lang="en-US" sz="2400" dirty="0" smtClean="0"/>
          </a:p>
          <a:p>
            <a:pPr lvl="1"/>
            <a:r>
              <a:rPr lang="el-GR" sz="2000" dirty="0" smtClean="0"/>
              <a:t>Το πεδίο ορισμού και το σύνολο τιμών μπορούν να κληρονομηθούν από την αντίστροφη ιδιότητα (εναλλαγή του πεδίου ορισμού με το σύνολο τιμών)</a:t>
            </a:r>
            <a:endParaRPr lang="en-US" sz="2000" dirty="0" smtClean="0"/>
          </a:p>
          <a:p>
            <a:pPr lvl="1"/>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31</a:t>
            </a:fld>
            <a:endParaRPr lang="el-GR"/>
          </a:p>
        </p:txBody>
      </p:sp>
      <p:sp>
        <p:nvSpPr>
          <p:cNvPr id="5" name="2 - Θέση περιεχομένου"/>
          <p:cNvSpPr txBox="1">
            <a:spLocks/>
          </p:cNvSpPr>
          <p:nvPr/>
        </p:nvSpPr>
        <p:spPr>
          <a:xfrm>
            <a:off x="1475656" y="4365104"/>
            <a:ext cx="7498080" cy="720080"/>
          </a:xfrm>
          <a:prstGeom prst="rect">
            <a:avLst/>
          </a:prstGeom>
        </p:spPr>
        <p:txBody>
          <a:bodyPr>
            <a:normAutofit fontScale="85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800" dirty="0" smtClean="0"/>
              <a:t>Η ισοδυναμία των ιδιοτήτων μπορεί να οριστεί με τη χρήση του στοιχείου </a:t>
            </a:r>
            <a:r>
              <a:rPr lang="en-US" sz="2800" i="1" dirty="0" err="1" smtClean="0"/>
              <a:t>owl:equivalentProperty</a:t>
            </a:r>
            <a:endParaRPr kumimoji="0" lang="el-GR" sz="2800" b="0" i="1"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2411760" y="5229200"/>
            <a:ext cx="5040560" cy="100811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owl:ObjectProperty</a:t>
            </a:r>
            <a:r>
              <a:rPr lang="en-US" sz="1600" i="1" dirty="0" smtClean="0"/>
              <a:t> </a:t>
            </a:r>
            <a:r>
              <a:rPr lang="en-US" sz="1600" i="1" dirty="0" err="1" smtClean="0"/>
              <a:t>rdf:ID</a:t>
            </a:r>
            <a:r>
              <a:rPr lang="en-US" sz="1600" i="1" dirty="0" smtClean="0"/>
              <a:t>="</a:t>
            </a:r>
            <a:r>
              <a:rPr lang="en-US" sz="1600" i="1" dirty="0" err="1" smtClean="0"/>
              <a:t>lecturesIn</a:t>
            </a:r>
            <a:r>
              <a:rPr lang="en-US" sz="1600" i="1" dirty="0" smtClean="0"/>
              <a:t>"&gt;</a:t>
            </a:r>
          </a:p>
          <a:p>
            <a:r>
              <a:rPr lang="en-US" sz="1600" i="1" dirty="0" smtClean="0"/>
              <a:t>&lt;</a:t>
            </a:r>
            <a:r>
              <a:rPr lang="en-US" sz="1600" i="1" dirty="0" err="1" smtClean="0"/>
              <a:t>owl:equivalentProperty</a:t>
            </a:r>
            <a:r>
              <a:rPr lang="en-US" sz="1600" i="1" dirty="0" smtClean="0"/>
              <a:t> </a:t>
            </a:r>
            <a:r>
              <a:rPr lang="en-US" sz="1600" i="1" dirty="0" err="1" smtClean="0"/>
              <a:t>rdf:resource</a:t>
            </a:r>
            <a:r>
              <a:rPr lang="en-US" sz="1600" i="1" dirty="0" smtClean="0"/>
              <a:t>="#teaches"/&gt;</a:t>
            </a:r>
          </a:p>
          <a:p>
            <a:r>
              <a:rPr lang="en-US" sz="1600" i="1" dirty="0" smtClean="0"/>
              <a:t>&lt;/</a:t>
            </a:r>
            <a:r>
              <a:rPr lang="en-US" sz="1600" i="1" dirty="0" err="1" smtClean="0"/>
              <a:t>owl:ObjectProperty</a:t>
            </a:r>
            <a:r>
              <a:rPr lang="en-US" sz="1600" i="1" dirty="0" smtClean="0"/>
              <a:t>&gt;</a:t>
            </a:r>
            <a:endParaRPr lang="el-GR" sz="17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6156176" y="1772816"/>
            <a:ext cx="2505075" cy="1866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(1/7)</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Με την ιδιότητα </a:t>
            </a:r>
            <a:r>
              <a:rPr lang="en-US" i="1" dirty="0" err="1" smtClean="0"/>
              <a:t>rdfs:subClassOf</a:t>
            </a:r>
            <a:r>
              <a:rPr lang="en-US" dirty="0" smtClean="0"/>
              <a:t> </a:t>
            </a:r>
            <a:r>
              <a:rPr lang="el-GR" dirty="0" smtClean="0"/>
              <a:t>μπορούμε να δηλώσουμε ότι η κλάση </a:t>
            </a:r>
            <a:r>
              <a:rPr lang="en-US" i="1" dirty="0" smtClean="0"/>
              <a:t>C </a:t>
            </a:r>
            <a:r>
              <a:rPr lang="el-GR" dirty="0" smtClean="0"/>
              <a:t>είναι υποκλάση μιας άλλης κλάσης </a:t>
            </a:r>
            <a:r>
              <a:rPr lang="en-US" i="1" dirty="0" smtClean="0"/>
              <a:t>C’ </a:t>
            </a:r>
          </a:p>
          <a:p>
            <a:pPr lvl="1"/>
            <a:r>
              <a:rPr lang="el-GR" dirty="0" smtClean="0"/>
              <a:t>Τότε κάθε στιγμιότυπο της </a:t>
            </a:r>
            <a:r>
              <a:rPr lang="en-US" i="1" dirty="0" smtClean="0"/>
              <a:t>C </a:t>
            </a:r>
            <a:r>
              <a:rPr lang="el-GR" dirty="0" smtClean="0"/>
              <a:t>είναι και στιγμιότυπο της </a:t>
            </a:r>
            <a:r>
              <a:rPr lang="en-US" i="1" dirty="0" smtClean="0"/>
              <a:t>C’</a:t>
            </a:r>
          </a:p>
          <a:p>
            <a:r>
              <a:rPr lang="el-GR" dirty="0" smtClean="0"/>
              <a:t>Έστω ότι θέλουμε να δηλώσουμε ότι η κλάση </a:t>
            </a:r>
            <a:r>
              <a:rPr lang="en-US" i="1" dirty="0" smtClean="0"/>
              <a:t>C </a:t>
            </a:r>
            <a:r>
              <a:rPr lang="el-GR" dirty="0" smtClean="0"/>
              <a:t>ικανοποιεί συγκεκριμένες συνθήκες</a:t>
            </a:r>
            <a:endParaRPr lang="en-US" dirty="0" smtClean="0"/>
          </a:p>
          <a:p>
            <a:pPr lvl="1"/>
            <a:r>
              <a:rPr lang="el-GR" dirty="0" smtClean="0"/>
              <a:t>Δηλαδή ότι όλα τα στιγμιότυπα της </a:t>
            </a:r>
            <a:r>
              <a:rPr lang="en-US" i="1" dirty="0" smtClean="0"/>
              <a:t>C </a:t>
            </a:r>
            <a:r>
              <a:rPr lang="el-GR" dirty="0" smtClean="0"/>
              <a:t>ικανοποιούν τις συνθήκες</a:t>
            </a:r>
            <a:endParaRPr lang="en-US" dirty="0" smtClean="0"/>
          </a:p>
          <a:p>
            <a:r>
              <a:rPr lang="el-GR" dirty="0" smtClean="0"/>
              <a:t>Αυτό είναι ισοδύναμο με τη δήλωση ότι η</a:t>
            </a:r>
            <a:r>
              <a:rPr lang="en-US" dirty="0" smtClean="0"/>
              <a:t> </a:t>
            </a:r>
            <a:r>
              <a:rPr lang="en-US" i="1" dirty="0" smtClean="0"/>
              <a:t>C </a:t>
            </a:r>
            <a:r>
              <a:rPr lang="el-GR" dirty="0" smtClean="0"/>
              <a:t>είναι υποκλάση μιας κλάσης </a:t>
            </a:r>
            <a:r>
              <a:rPr lang="en-US" i="1" dirty="0" smtClean="0"/>
              <a:t>C’</a:t>
            </a:r>
          </a:p>
          <a:p>
            <a:pPr lvl="1"/>
            <a:r>
              <a:rPr lang="el-GR" dirty="0" smtClean="0"/>
              <a:t>Όπου η </a:t>
            </a:r>
            <a:r>
              <a:rPr lang="en-US" i="1" dirty="0" smtClean="0"/>
              <a:t>C’ </a:t>
            </a:r>
            <a:r>
              <a:rPr lang="el-GR" dirty="0" smtClean="0"/>
              <a:t>συγκεντρώνει όλα τα αντικείμενα που ικανοποιούν τις συνθήκες</a:t>
            </a:r>
            <a:endParaRPr lang="en-US" dirty="0" smtClean="0"/>
          </a:p>
          <a:p>
            <a:pPr lvl="1"/>
            <a:r>
              <a:rPr lang="el-GR" dirty="0" smtClean="0"/>
              <a:t>Το ίδιο ακριβώς συμβαίνει στην</a:t>
            </a:r>
            <a:r>
              <a:rPr lang="en-US" dirty="0" smtClean="0"/>
              <a:t> OWL</a:t>
            </a:r>
          </a:p>
          <a:p>
            <a:pPr lvl="1"/>
            <a:r>
              <a:rPr lang="el-GR" dirty="0" smtClean="0"/>
              <a:t>Γενικά, η</a:t>
            </a:r>
            <a:r>
              <a:rPr lang="en-US" dirty="0" smtClean="0"/>
              <a:t> </a:t>
            </a:r>
            <a:r>
              <a:rPr lang="en-US" i="1" dirty="0" smtClean="0"/>
              <a:t>C’ </a:t>
            </a:r>
            <a:r>
              <a:rPr lang="el-GR" dirty="0" smtClean="0"/>
              <a:t>μπορεί να παραμείνει ανώνυμη</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32</a:t>
            </a:fld>
            <a:endParaRPr lang="el-G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(2/7)</a:t>
            </a:r>
            <a:endParaRPr lang="el-GR" dirty="0"/>
          </a:p>
        </p:txBody>
      </p:sp>
      <p:sp>
        <p:nvSpPr>
          <p:cNvPr id="3" name="2 - Θέση περιεχομένου"/>
          <p:cNvSpPr>
            <a:spLocks noGrp="1"/>
          </p:cNvSpPr>
          <p:nvPr>
            <p:ph idx="1"/>
          </p:nvPr>
        </p:nvSpPr>
        <p:spPr>
          <a:xfrm>
            <a:off x="1435608" y="1447800"/>
            <a:ext cx="7498080" cy="757064"/>
          </a:xfrm>
        </p:spPr>
        <p:txBody>
          <a:bodyPr>
            <a:normAutofit fontScale="85000" lnSpcReduction="20000"/>
          </a:bodyPr>
          <a:lstStyle/>
          <a:p>
            <a:r>
              <a:rPr lang="el-GR" dirty="0" smtClean="0"/>
              <a:t>Το ακόλουθο στοιχείο απαιτεί τα μαθήματα του 1</a:t>
            </a:r>
            <a:r>
              <a:rPr lang="el-GR" baseline="30000" dirty="0" smtClean="0"/>
              <a:t>ου</a:t>
            </a:r>
            <a:r>
              <a:rPr lang="el-GR" dirty="0" smtClean="0"/>
              <a:t> έτους να διδάσκονται μόνο από καθηγητές </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33</a:t>
            </a:fld>
            <a:endParaRPr lang="el-GR"/>
          </a:p>
        </p:txBody>
      </p:sp>
      <p:sp>
        <p:nvSpPr>
          <p:cNvPr id="5" name="2 - Θέση περιεχομένου"/>
          <p:cNvSpPr txBox="1">
            <a:spLocks/>
          </p:cNvSpPr>
          <p:nvPr/>
        </p:nvSpPr>
        <p:spPr>
          <a:xfrm>
            <a:off x="1475656" y="4365104"/>
            <a:ext cx="7498080" cy="2088232"/>
          </a:xfrm>
          <a:prstGeom prst="rect">
            <a:avLst/>
          </a:prstGeom>
        </p:spPr>
        <p:txBody>
          <a:bodyPr>
            <a:normAutofit fontScale="6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Το στοιχείο </a:t>
            </a:r>
            <a:r>
              <a:rPr lang="en-US" sz="3200" i="1" dirty="0" err="1" smtClean="0"/>
              <a:t>owl:allValuesFrom</a:t>
            </a:r>
            <a:r>
              <a:rPr lang="en-US" sz="3200" dirty="0" smtClean="0"/>
              <a:t> </a:t>
            </a:r>
            <a:r>
              <a:rPr lang="el-GR" sz="3200" dirty="0" smtClean="0"/>
              <a:t>χρησιμοποιείται για τον ορισμό της κλάσης των δυνατών τιμών που μπορεί να πάρει η ιδιότητα που καθορίζεται από το στοιχείο</a:t>
            </a:r>
            <a:r>
              <a:rPr lang="en-US" sz="3200" dirty="0" smtClean="0"/>
              <a:t> </a:t>
            </a:r>
            <a:r>
              <a:rPr lang="en-US" sz="3200" i="1" dirty="0" err="1" smtClean="0"/>
              <a:t>owl:onProperty</a:t>
            </a:r>
            <a:endParaRPr lang="en-US" sz="3200" dirty="0" smtClean="0"/>
          </a:p>
          <a:p>
            <a:pPr marL="822960" lvl="1" indent="-283464">
              <a:spcBef>
                <a:spcPts val="600"/>
              </a:spcBef>
              <a:buClr>
                <a:schemeClr val="accent1"/>
              </a:buClr>
              <a:buSzPct val="80000"/>
              <a:buFont typeface="Wingdings 2"/>
              <a:buChar char=""/>
            </a:pPr>
            <a:r>
              <a:rPr lang="el-GR" sz="2900" dirty="0" smtClean="0"/>
              <a:t>Με  άλλα λόγια, όλες οι τιμές της ιδιότητας πρέπει να προέρχονται από αυτή την κλάση</a:t>
            </a:r>
            <a:endParaRPr lang="en-US" sz="2900" dirty="0" smtClean="0"/>
          </a:p>
          <a:p>
            <a:pPr marL="822960" lvl="1" indent="-283464">
              <a:spcBef>
                <a:spcPts val="600"/>
              </a:spcBef>
              <a:buClr>
                <a:schemeClr val="accent1"/>
              </a:buClr>
              <a:buSzPct val="80000"/>
              <a:buFont typeface="Wingdings 2"/>
              <a:buChar char=""/>
            </a:pPr>
            <a:r>
              <a:rPr lang="el-GR" sz="2900" dirty="0" smtClean="0"/>
              <a:t>Στο παράδειγμά μας, μόνο οι καθηγητές μπορούν να είναι τιμές της ιδιότητας</a:t>
            </a:r>
            <a:r>
              <a:rPr lang="en-US" sz="2900" dirty="0" smtClean="0"/>
              <a:t> </a:t>
            </a:r>
            <a:r>
              <a:rPr lang="en-US" sz="2900" i="1" dirty="0" err="1" smtClean="0"/>
              <a:t>isTaughtBy</a:t>
            </a:r>
            <a:endParaRPr kumimoji="0" lang="el-GR" sz="2900" b="0" i="1"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2411760" y="2276872"/>
            <a:ext cx="5040560" cy="194421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a:t>
            </a:r>
            <a:r>
              <a:rPr lang="en-US" sz="1600" i="1" dirty="0" err="1" smtClean="0"/>
              <a:t>firstYearCourse</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owl:onProperty</a:t>
            </a:r>
            <a:r>
              <a:rPr lang="en-US" sz="1600" i="1" dirty="0" smtClean="0"/>
              <a:t> </a:t>
            </a:r>
            <a:r>
              <a:rPr lang="en-US" sz="1600" i="1" dirty="0" err="1" smtClean="0"/>
              <a:t>rdf:resource</a:t>
            </a:r>
            <a:r>
              <a:rPr lang="en-US" sz="1600" i="1" dirty="0" smtClean="0"/>
              <a:t>="#</a:t>
            </a:r>
            <a:r>
              <a:rPr lang="en-US" sz="1600" i="1" dirty="0" err="1" smtClean="0"/>
              <a:t>isTaughtBy</a:t>
            </a:r>
            <a:r>
              <a:rPr lang="en-US" sz="1600" i="1" dirty="0" smtClean="0"/>
              <a:t>"/&gt;</a:t>
            </a:r>
          </a:p>
          <a:p>
            <a:r>
              <a:rPr lang="en-US" sz="1600" i="1" dirty="0" smtClean="0"/>
              <a:t>&lt;</a:t>
            </a:r>
            <a:r>
              <a:rPr lang="en-US" sz="1600" i="1" dirty="0" err="1" smtClean="0"/>
              <a:t>owl:allValuesFrom</a:t>
            </a:r>
            <a:r>
              <a:rPr lang="en-US" sz="1600" i="1" dirty="0" smtClean="0"/>
              <a:t> </a:t>
            </a:r>
            <a:r>
              <a:rPr lang="en-US" sz="1600" i="1" dirty="0" err="1" smtClean="0"/>
              <a:t>rdf:resource</a:t>
            </a:r>
            <a:r>
              <a:rPr lang="en-US" sz="1600" i="1" dirty="0" smtClean="0"/>
              <a:t>="#Professor"/&gt;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(3/7)</a:t>
            </a:r>
            <a:endParaRPr lang="el-GR" dirty="0"/>
          </a:p>
        </p:txBody>
      </p:sp>
      <p:sp>
        <p:nvSpPr>
          <p:cNvPr id="3" name="2 - Θέση περιεχομένου"/>
          <p:cNvSpPr>
            <a:spLocks noGrp="1"/>
          </p:cNvSpPr>
          <p:nvPr>
            <p:ph idx="1"/>
          </p:nvPr>
        </p:nvSpPr>
        <p:spPr>
          <a:xfrm>
            <a:off x="1115616" y="1556792"/>
            <a:ext cx="3744416" cy="4680520"/>
          </a:xfrm>
        </p:spPr>
        <p:txBody>
          <a:bodyPr>
            <a:normAutofit fontScale="70000" lnSpcReduction="20000"/>
          </a:bodyPr>
          <a:lstStyle/>
          <a:p>
            <a:r>
              <a:rPr lang="el-GR" dirty="0" smtClean="0"/>
              <a:t>Μπορούμε να δηλώσουμε ότι τα μαθήματα των μαθηματικών διδάσκονται από τον </a:t>
            </a:r>
            <a:r>
              <a:rPr lang="en-US" dirty="0" smtClean="0"/>
              <a:t>David </a:t>
            </a:r>
            <a:r>
              <a:rPr lang="en-US" dirty="0" err="1" smtClean="0"/>
              <a:t>Billington</a:t>
            </a:r>
            <a:r>
              <a:rPr lang="en-US" dirty="0" smtClean="0"/>
              <a:t> </a:t>
            </a:r>
            <a:r>
              <a:rPr lang="el-GR" dirty="0" smtClean="0"/>
              <a:t>ως εξής</a:t>
            </a:r>
            <a:r>
              <a:rPr lang="en-US" dirty="0" smtClean="0"/>
              <a:t>:</a:t>
            </a:r>
          </a:p>
          <a:p>
            <a:pPr lvl="1"/>
            <a:r>
              <a:rPr lang="el-GR" dirty="0" smtClean="0"/>
              <a:t>Το στοιχείο </a:t>
            </a:r>
            <a:r>
              <a:rPr lang="en-US" i="1" dirty="0" err="1" smtClean="0"/>
              <a:t>owl:hasValue</a:t>
            </a:r>
            <a:r>
              <a:rPr lang="en-US" dirty="0" smtClean="0"/>
              <a:t> </a:t>
            </a:r>
            <a:r>
              <a:rPr lang="el-GR" dirty="0" smtClean="0"/>
              <a:t>δηλώνει μία συγκεκριμένη τιμή, την οποία πρέπει να έχει η ιδιότητα που καθορίζεται από το </a:t>
            </a:r>
            <a:r>
              <a:rPr lang="en-US" i="1" dirty="0" err="1" smtClean="0"/>
              <a:t>owl:onProperty</a:t>
            </a:r>
            <a:r>
              <a:rPr lang="en-US" dirty="0" smtClean="0"/>
              <a:t> </a:t>
            </a:r>
          </a:p>
          <a:p>
            <a:r>
              <a:rPr lang="el-GR" dirty="0" smtClean="0"/>
              <a:t>Μπορούμε επίσης να δηλώσουμε ότι όλα τα μέλη του ακαδημαϊκού προσωπικού πρέπει να διδάσκουν τουλάχιστον ένα προπτυχιακό μάθημα</a:t>
            </a:r>
            <a:r>
              <a:rPr lang="en-US" dirty="0" smtClean="0"/>
              <a:t>:</a:t>
            </a:r>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34</a:t>
            </a:fld>
            <a:endParaRPr lang="el-GR"/>
          </a:p>
        </p:txBody>
      </p:sp>
      <p:sp>
        <p:nvSpPr>
          <p:cNvPr id="6" name="5 - Ορθογώνιο"/>
          <p:cNvSpPr/>
          <p:nvPr/>
        </p:nvSpPr>
        <p:spPr>
          <a:xfrm>
            <a:off x="4932040" y="3645024"/>
            <a:ext cx="3960440" cy="23762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a:t>
            </a:r>
            <a:r>
              <a:rPr lang="en-US" sz="1600" i="1" dirty="0" err="1" smtClean="0"/>
              <a:t>academicStaffMember</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owl:onProperty</a:t>
            </a:r>
            <a:r>
              <a:rPr lang="en-US" sz="1600" i="1" dirty="0" smtClean="0"/>
              <a:t> </a:t>
            </a:r>
            <a:r>
              <a:rPr lang="en-US" sz="1600" i="1" dirty="0" err="1" smtClean="0"/>
              <a:t>rdf:resource</a:t>
            </a:r>
            <a:r>
              <a:rPr lang="en-US" sz="1600" i="1" dirty="0" smtClean="0"/>
              <a:t>="#teaches"/&gt;</a:t>
            </a:r>
          </a:p>
          <a:p>
            <a:r>
              <a:rPr lang="en-US" sz="1600" i="1" dirty="0" smtClean="0"/>
              <a:t>&lt;</a:t>
            </a:r>
            <a:r>
              <a:rPr lang="en-US" sz="1600" i="1" dirty="0" err="1" smtClean="0"/>
              <a:t>owl:someValuesFrom</a:t>
            </a:r>
            <a:endParaRPr lang="en-US" sz="1600" i="1" dirty="0" smtClean="0"/>
          </a:p>
          <a:p>
            <a:r>
              <a:rPr lang="en-US" sz="1600" dirty="0" err="1" smtClean="0"/>
              <a:t>rdf:resource</a:t>
            </a:r>
            <a:r>
              <a:rPr lang="en-US" sz="1600" dirty="0" smtClean="0"/>
              <a:t>="#</a:t>
            </a:r>
            <a:r>
              <a:rPr lang="en-US" sz="1600" dirty="0" err="1" smtClean="0"/>
              <a:t>undergraduateCourse</a:t>
            </a:r>
            <a:r>
              <a:rPr lang="en-US" sz="1600" dirty="0" smtClean="0"/>
              <a:t>"/</a:t>
            </a:r>
            <a:r>
              <a:rPr lang="en-US" sz="1600" i="1" dirty="0" smtClean="0"/>
              <a:t>&gt;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
        <p:nvSpPr>
          <p:cNvPr id="7" name="6 - Ορθογώνιο"/>
          <p:cNvSpPr/>
          <p:nvPr/>
        </p:nvSpPr>
        <p:spPr>
          <a:xfrm>
            <a:off x="4932040" y="1556792"/>
            <a:ext cx="3960440" cy="194421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a:t>
            </a:r>
            <a:r>
              <a:rPr lang="en-US" sz="1600" i="1" dirty="0" err="1" smtClean="0"/>
              <a:t>mathCourse</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owl:onProperty</a:t>
            </a:r>
            <a:r>
              <a:rPr lang="en-US" sz="1600" i="1" dirty="0" smtClean="0"/>
              <a:t> </a:t>
            </a:r>
            <a:r>
              <a:rPr lang="en-US" sz="1600" i="1" dirty="0" err="1" smtClean="0"/>
              <a:t>rdf:resource</a:t>
            </a:r>
            <a:r>
              <a:rPr lang="en-US" sz="1600" i="1" dirty="0" smtClean="0"/>
              <a:t>="#</a:t>
            </a:r>
            <a:r>
              <a:rPr lang="en-US" sz="1600" i="1" dirty="0" err="1" smtClean="0"/>
              <a:t>isTaughtBy</a:t>
            </a:r>
            <a:r>
              <a:rPr lang="en-US" sz="1600" i="1" dirty="0" smtClean="0"/>
              <a:t>"/&gt;</a:t>
            </a:r>
          </a:p>
          <a:p>
            <a:r>
              <a:rPr lang="en-US" sz="1600" i="1" dirty="0" smtClean="0"/>
              <a:t>&lt;</a:t>
            </a:r>
            <a:r>
              <a:rPr lang="en-US" sz="1600" i="1" dirty="0" err="1" smtClean="0"/>
              <a:t>owl:hasValue</a:t>
            </a:r>
            <a:r>
              <a:rPr lang="en-US" sz="1600" i="1" dirty="0" smtClean="0"/>
              <a:t> </a:t>
            </a:r>
            <a:r>
              <a:rPr lang="en-US" sz="1600" i="1" dirty="0" err="1" smtClean="0"/>
              <a:t>rdf:resource</a:t>
            </a:r>
            <a:r>
              <a:rPr lang="en-US" sz="1600" i="1" dirty="0" smtClean="0"/>
              <a:t>="#949318"/&gt;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(4/7)</a:t>
            </a:r>
            <a:endParaRPr lang="el-GR" dirty="0"/>
          </a:p>
        </p:txBody>
      </p:sp>
      <p:sp>
        <p:nvSpPr>
          <p:cNvPr id="3" name="2 - Θέση περιεχομένου"/>
          <p:cNvSpPr>
            <a:spLocks noGrp="1"/>
          </p:cNvSpPr>
          <p:nvPr>
            <p:ph idx="1"/>
          </p:nvPr>
        </p:nvSpPr>
        <p:spPr>
          <a:xfrm>
            <a:off x="1435608" y="1447800"/>
            <a:ext cx="7498080" cy="5221560"/>
          </a:xfrm>
        </p:spPr>
        <p:txBody>
          <a:bodyPr>
            <a:normAutofit fontScale="62500" lnSpcReduction="20000"/>
          </a:bodyPr>
          <a:lstStyle/>
          <a:p>
            <a:r>
              <a:rPr lang="el-GR" dirty="0" smtClean="0"/>
              <a:t>Ας συγκρίνουμε τα </a:t>
            </a:r>
            <a:r>
              <a:rPr lang="en-US" dirty="0" smtClean="0"/>
              <a:t> </a:t>
            </a:r>
            <a:r>
              <a:rPr lang="en-US" i="1" dirty="0" err="1" smtClean="0"/>
              <a:t>owl:allValuesFrom</a:t>
            </a:r>
            <a:r>
              <a:rPr lang="en-US" dirty="0" smtClean="0"/>
              <a:t> </a:t>
            </a:r>
            <a:r>
              <a:rPr lang="el-GR" dirty="0" smtClean="0"/>
              <a:t>και </a:t>
            </a:r>
            <a:r>
              <a:rPr lang="en-US" i="1" dirty="0" err="1" smtClean="0"/>
              <a:t>owl:someValuesFrom</a:t>
            </a:r>
            <a:r>
              <a:rPr lang="en-US" i="1" dirty="0" smtClean="0"/>
              <a:t> </a:t>
            </a:r>
          </a:p>
          <a:p>
            <a:pPr lvl="1"/>
            <a:r>
              <a:rPr lang="el-GR" dirty="0" smtClean="0"/>
              <a:t>Το παράδειγμα που χρησιμοποιεί το πρώτο στοιχείο απαιτεί κάθε άτομο που διδάσκει ένα στιγμιότυπο της κλάσης (ένα μάθημα 1</a:t>
            </a:r>
            <a:r>
              <a:rPr lang="el-GR" baseline="30000" dirty="0" smtClean="0"/>
              <a:t>ου</a:t>
            </a:r>
            <a:r>
              <a:rPr lang="el-GR" dirty="0" smtClean="0"/>
              <a:t> έτους) να είναι καθηγητής </a:t>
            </a:r>
            <a:endParaRPr lang="en-US" dirty="0" smtClean="0"/>
          </a:p>
          <a:p>
            <a:pPr lvl="2"/>
            <a:r>
              <a:rPr lang="el-GR" dirty="0" smtClean="0"/>
              <a:t>Με όρους λογικής έχουμε μία </a:t>
            </a:r>
            <a:r>
              <a:rPr lang="el-GR" i="1" dirty="0" smtClean="0"/>
              <a:t>καθολική ποσοτικοποίηση</a:t>
            </a:r>
            <a:endParaRPr lang="en-US" i="1" dirty="0" smtClean="0"/>
          </a:p>
          <a:p>
            <a:pPr lvl="1"/>
            <a:r>
              <a:rPr lang="el-GR" dirty="0" smtClean="0"/>
              <a:t>Το παράδειγμα που χρησιμοποιεί το δεύτερο στοιχείο απαιτεί να υπάρχει ένα προπτυχιακό μάθημα, το οποίο θα διδάσκεται από </a:t>
            </a:r>
            <a:r>
              <a:rPr lang="el-GR" dirty="0" err="1" smtClean="0"/>
              <a:t>από</a:t>
            </a:r>
            <a:r>
              <a:rPr lang="el-GR" dirty="0" smtClean="0"/>
              <a:t> ένα στιγμιότυπο της κλάσης (ένα μέλος του ακαδημαϊκού προσωπικού)</a:t>
            </a:r>
            <a:endParaRPr lang="en-US" dirty="0" smtClean="0"/>
          </a:p>
          <a:p>
            <a:pPr lvl="2"/>
            <a:r>
              <a:rPr lang="el-GR" dirty="0" smtClean="0"/>
              <a:t>Είναι πιθανό ο ίδιος ακαδημαϊκός να διδάσκει επιπρόσθετα και μεταπτυχιακά μαθήματα</a:t>
            </a:r>
            <a:endParaRPr lang="en-US" dirty="0" smtClean="0"/>
          </a:p>
          <a:p>
            <a:pPr lvl="2"/>
            <a:r>
              <a:rPr lang="el-GR" dirty="0" smtClean="0"/>
              <a:t>Με όρους λογικής έχουμε μία </a:t>
            </a:r>
            <a:r>
              <a:rPr lang="el-GR" i="1" dirty="0" smtClean="0"/>
              <a:t>υπαρξιακή ποσοτικοποίηση</a:t>
            </a:r>
            <a:endParaRPr lang="en-US" i="1" dirty="0" smtClean="0"/>
          </a:p>
          <a:p>
            <a:r>
              <a:rPr lang="el-GR" dirty="0" smtClean="0"/>
              <a:t>Γενικά, ένα στοιχείο</a:t>
            </a:r>
            <a:r>
              <a:rPr lang="en-US" dirty="0" smtClean="0"/>
              <a:t> </a:t>
            </a:r>
            <a:r>
              <a:rPr lang="en-US" i="1" dirty="0" err="1" smtClean="0"/>
              <a:t>owl:Restriction</a:t>
            </a:r>
            <a:r>
              <a:rPr lang="el-GR" dirty="0" smtClean="0"/>
              <a:t> περιέχει ένα στοιχείο </a:t>
            </a:r>
            <a:r>
              <a:rPr lang="en-US" i="1" dirty="0" err="1" smtClean="0"/>
              <a:t>owl:onProperty</a:t>
            </a:r>
            <a:r>
              <a:rPr lang="en-US" dirty="0" smtClean="0"/>
              <a:t> </a:t>
            </a:r>
            <a:r>
              <a:rPr lang="el-GR" dirty="0" smtClean="0"/>
              <a:t>και μία ή περισσότερες δηλώσεις περιορισμών</a:t>
            </a:r>
            <a:endParaRPr lang="en-US" dirty="0" smtClean="0"/>
          </a:p>
          <a:p>
            <a:r>
              <a:rPr lang="el-GR" dirty="0" smtClean="0"/>
              <a:t>Ένας τύπος δήλωσης περιορισμών ορίζει τους περιορισμούς στα είδη των τιμών που μπορεί να πάρει η ιδιότητα</a:t>
            </a:r>
            <a:endParaRPr lang="en-US" dirty="0" smtClean="0"/>
          </a:p>
          <a:p>
            <a:pPr lvl="1"/>
            <a:r>
              <a:rPr lang="en-US" i="1" dirty="0" err="1" smtClean="0"/>
              <a:t>owl:allValuesFrom</a:t>
            </a:r>
            <a:endParaRPr lang="en-US" i="1" dirty="0" smtClean="0"/>
          </a:p>
          <a:p>
            <a:pPr lvl="1"/>
            <a:r>
              <a:rPr lang="en-US" i="1" dirty="0" err="1" smtClean="0"/>
              <a:t>owl:hasValue</a:t>
            </a:r>
            <a:endParaRPr lang="en-US" i="1" dirty="0" smtClean="0"/>
          </a:p>
          <a:p>
            <a:pPr lvl="1"/>
            <a:r>
              <a:rPr lang="en-US" i="1" dirty="0" err="1" smtClean="0"/>
              <a:t>owl:someValuesFrom</a:t>
            </a:r>
            <a:endParaRPr lang="en-US" i="1" dirty="0" smtClean="0"/>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35</a:t>
            </a:fld>
            <a:endParaRPr lang="el-G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(5/7)</a:t>
            </a:r>
            <a:endParaRPr lang="el-GR" dirty="0"/>
          </a:p>
        </p:txBody>
      </p:sp>
      <p:sp>
        <p:nvSpPr>
          <p:cNvPr id="3" name="2 - Θέση περιεχομένου"/>
          <p:cNvSpPr>
            <a:spLocks noGrp="1"/>
          </p:cNvSpPr>
          <p:nvPr>
            <p:ph idx="1"/>
          </p:nvPr>
        </p:nvSpPr>
        <p:spPr>
          <a:xfrm>
            <a:off x="1435608" y="1556792"/>
            <a:ext cx="3496432" cy="2952328"/>
          </a:xfrm>
        </p:spPr>
        <p:txBody>
          <a:bodyPr>
            <a:normAutofit lnSpcReduction="10000"/>
          </a:bodyPr>
          <a:lstStyle/>
          <a:p>
            <a:r>
              <a:rPr lang="el-GR" sz="2400" dirty="0" smtClean="0"/>
              <a:t>Ένας άλλος τύπος καθορίζει περιορισμούς </a:t>
            </a:r>
            <a:r>
              <a:rPr lang="el-GR" sz="2400" dirty="0" err="1" smtClean="0"/>
              <a:t>πληθικότητας</a:t>
            </a:r>
            <a:endParaRPr lang="en-US" sz="2400" dirty="0" smtClean="0"/>
          </a:p>
          <a:p>
            <a:pPr lvl="1"/>
            <a:r>
              <a:rPr lang="el-GR" sz="2000" dirty="0" smtClean="0"/>
              <a:t>Π.χ. μπορούμε να απαιτήσουμε ότι κάθε μάθημα θα διδάσκεται από τουλάχιστον ένα άτομο</a:t>
            </a:r>
            <a:r>
              <a:rPr lang="en-US" sz="2000" dirty="0" smtClean="0"/>
              <a:t>:</a:t>
            </a:r>
            <a:endParaRPr lang="el-GR" sz="20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36</a:t>
            </a:fld>
            <a:endParaRPr lang="el-GR"/>
          </a:p>
        </p:txBody>
      </p:sp>
      <p:sp>
        <p:nvSpPr>
          <p:cNvPr id="5" name="4 - Ορθογώνιο"/>
          <p:cNvSpPr/>
          <p:nvPr/>
        </p:nvSpPr>
        <p:spPr>
          <a:xfrm>
            <a:off x="4788024" y="1556792"/>
            <a:ext cx="4104456" cy="273630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rdf:about</a:t>
            </a:r>
            <a:r>
              <a:rPr lang="en-US" sz="1600" dirty="0" smtClean="0"/>
              <a:t>="#course"&gt;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isTaughtBy</a:t>
            </a:r>
            <a:r>
              <a:rPr lang="en-US" sz="1600" dirty="0" smtClean="0"/>
              <a:t>"/&gt;</a:t>
            </a:r>
          </a:p>
          <a:p>
            <a:r>
              <a:rPr lang="en-US" sz="1600" dirty="0" smtClean="0"/>
              <a:t>&lt;</a:t>
            </a:r>
            <a:r>
              <a:rPr lang="en-US" sz="1600" dirty="0" err="1" smtClean="0"/>
              <a:t>owl:minCardinality</a:t>
            </a:r>
            <a:endParaRPr lang="en-US" sz="1600" dirty="0" smtClean="0"/>
          </a:p>
          <a:p>
            <a:r>
              <a:rPr lang="en-US" sz="1600" dirty="0" err="1" smtClean="0"/>
              <a:t>rdf:datatype</a:t>
            </a:r>
            <a:r>
              <a:rPr lang="en-US" sz="1600" dirty="0" smtClean="0"/>
              <a:t>="&amp;</a:t>
            </a:r>
            <a:r>
              <a:rPr lang="en-US" sz="1600" dirty="0" err="1" smtClean="0"/>
              <a:t>xsd;nonNegativeInteger</a:t>
            </a:r>
            <a:r>
              <a:rPr lang="en-US" sz="1600" dirty="0" smtClean="0"/>
              <a:t>"&gt;</a:t>
            </a:r>
          </a:p>
          <a:p>
            <a:r>
              <a:rPr lang="en-US" sz="1600" dirty="0" smtClean="0"/>
              <a:t>1</a:t>
            </a:r>
            <a:endParaRPr lang="el-GR" sz="1600" dirty="0" smtClean="0"/>
          </a:p>
          <a:p>
            <a:r>
              <a:rPr lang="en-US" sz="1600" dirty="0" smtClean="0"/>
              <a:t>&lt;/</a:t>
            </a:r>
            <a:r>
              <a:rPr lang="en-US" sz="1600" dirty="0" err="1" smtClean="0"/>
              <a:t>owl:minCardinality</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1475656" y="4365104"/>
            <a:ext cx="7498080" cy="2385864"/>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400" dirty="0" smtClean="0"/>
              <a:t>Σημειώστε ότι θα έπρεπε να καθορίσουμε ότι το λεκτικό </a:t>
            </a:r>
            <a:r>
              <a:rPr lang="en-US" sz="2400" dirty="0" smtClean="0"/>
              <a:t>“1” </a:t>
            </a:r>
            <a:r>
              <a:rPr lang="el-GR" sz="2400" dirty="0" smtClean="0"/>
              <a:t>πρέπει να ερμηνευτεί ως </a:t>
            </a:r>
            <a:r>
              <a:rPr lang="en-US" sz="2400" i="1" dirty="0" err="1" smtClean="0"/>
              <a:t>nonNegativeInteger</a:t>
            </a:r>
            <a:r>
              <a:rPr lang="en-US" sz="2400" dirty="0" smtClean="0"/>
              <a:t> </a:t>
            </a:r>
            <a:r>
              <a:rPr lang="el-GR" sz="2400" dirty="0" smtClean="0"/>
              <a:t>και ότι χρησιμοποιήσαμε τη δήλωση του χώρου ονομάτων </a:t>
            </a:r>
            <a:r>
              <a:rPr lang="en-US" sz="2400" dirty="0" err="1" smtClean="0"/>
              <a:t>xsd</a:t>
            </a:r>
            <a:r>
              <a:rPr lang="en-US" sz="2400" dirty="0" smtClean="0"/>
              <a:t> </a:t>
            </a:r>
            <a:r>
              <a:rPr lang="el-GR" sz="2400" dirty="0" smtClean="0"/>
              <a:t>στο στοιχείο της κεφαλίδας για να αναφερθούμε στο έγγραφο </a:t>
            </a:r>
            <a:r>
              <a:rPr lang="en-US" sz="2400" dirty="0" smtClean="0"/>
              <a:t>XML Schema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(6/7)</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37</a:t>
            </a:fld>
            <a:endParaRPr lang="el-GR"/>
          </a:p>
        </p:txBody>
      </p:sp>
      <p:sp>
        <p:nvSpPr>
          <p:cNvPr id="6" name="2 - Θέση περιεχομένου"/>
          <p:cNvSpPr txBox="1">
            <a:spLocks/>
          </p:cNvSpPr>
          <p:nvPr/>
        </p:nvSpPr>
        <p:spPr>
          <a:xfrm>
            <a:off x="1115616" y="1556792"/>
            <a:ext cx="4104456" cy="5301208"/>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100" dirty="0" smtClean="0"/>
              <a:t>Επίσης θα μπορούσαμε να δηλώσουμε ότι ένα τμήμα (</a:t>
            </a:r>
            <a:r>
              <a:rPr lang="en-US" sz="3100" dirty="0" smtClean="0"/>
              <a:t>department</a:t>
            </a:r>
            <a:r>
              <a:rPr lang="el-GR" sz="3100" dirty="0" smtClean="0"/>
              <a:t>) πρέπει να έχει τουλάχιστον δέκα και το πολύ τριάντα μέλη</a:t>
            </a:r>
            <a:r>
              <a:rPr lang="en-US" sz="3100" dirty="0" smtClean="0"/>
              <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100" dirty="0" smtClean="0"/>
              <a:t>Είναι δυνατό να καθορίσουμε ένα ακριβή αριθμό</a:t>
            </a:r>
            <a:endParaRPr lang="en-US" sz="3100" dirty="0" smtClean="0"/>
          </a:p>
          <a:p>
            <a:pPr marL="822960" lvl="1" indent="-283464">
              <a:spcBef>
                <a:spcPts val="600"/>
              </a:spcBef>
              <a:buClr>
                <a:schemeClr val="accent1"/>
              </a:buClr>
              <a:buSzPct val="80000"/>
              <a:buFont typeface="Wingdings 2"/>
              <a:buChar char=""/>
            </a:pPr>
            <a:r>
              <a:rPr lang="el-GR" sz="2800" dirty="0" err="1" smtClean="0"/>
              <a:t>Π.χ</a:t>
            </a:r>
            <a:r>
              <a:rPr lang="en-US" sz="2800" dirty="0" smtClean="0"/>
              <a:t>.  </a:t>
            </a:r>
            <a:r>
              <a:rPr lang="el-GR" sz="2800" dirty="0" smtClean="0"/>
              <a:t>Ένας υποψήφιος διδάκτορας πρέπει να έχει ακριβώς δύο επιβλέποντες</a:t>
            </a:r>
            <a:endParaRPr lang="en-US" sz="2800" dirty="0" smtClean="0"/>
          </a:p>
          <a:p>
            <a:pPr marL="822960" lvl="1" indent="-283464">
              <a:spcBef>
                <a:spcPts val="600"/>
              </a:spcBef>
              <a:buClr>
                <a:schemeClr val="accent1"/>
              </a:buClr>
              <a:buSzPct val="80000"/>
              <a:buFont typeface="Wingdings 2"/>
              <a:buChar char=""/>
            </a:pPr>
            <a:r>
              <a:rPr lang="el-GR" sz="2800" dirty="0" smtClean="0"/>
              <a:t>Αυτό μπορεί να επιτευχθεί, χρησιμοποιώντας τον ίδιο αριθμό στα </a:t>
            </a:r>
            <a:r>
              <a:rPr lang="en-US" sz="2800" i="1" dirty="0" err="1" smtClean="0"/>
              <a:t>owl:minCardinality</a:t>
            </a:r>
            <a:r>
              <a:rPr lang="en-US" sz="2800" dirty="0" smtClean="0"/>
              <a:t> </a:t>
            </a:r>
            <a:r>
              <a:rPr lang="el-GR" sz="2800" dirty="0" smtClean="0"/>
              <a:t>και </a:t>
            </a:r>
            <a:r>
              <a:rPr lang="en-US" sz="2800" i="1" dirty="0" err="1" smtClean="0"/>
              <a:t>owl:maxCardinality</a:t>
            </a:r>
            <a:endParaRPr lang="en-US" sz="2800" dirty="0" smtClean="0"/>
          </a:p>
          <a:p>
            <a:pPr marL="822960" lvl="1" indent="-283464">
              <a:spcBef>
                <a:spcPts val="600"/>
              </a:spcBef>
              <a:buClr>
                <a:schemeClr val="accent1"/>
              </a:buClr>
              <a:buSzPct val="80000"/>
              <a:buFont typeface="Wingdings 2"/>
              <a:buChar char=""/>
            </a:pPr>
            <a:r>
              <a:rPr lang="el-GR" sz="2800" dirty="0" smtClean="0"/>
              <a:t>Για ευκολία</a:t>
            </a:r>
            <a:r>
              <a:rPr lang="en-US" sz="2800" dirty="0" smtClean="0"/>
              <a:t>,</a:t>
            </a:r>
            <a:r>
              <a:rPr lang="el-GR" sz="2800" dirty="0" smtClean="0"/>
              <a:t> η</a:t>
            </a:r>
            <a:r>
              <a:rPr lang="en-US" sz="2800" dirty="0" smtClean="0"/>
              <a:t> OWL </a:t>
            </a:r>
            <a:r>
              <a:rPr lang="el-GR" sz="2800" dirty="0" smtClean="0"/>
              <a:t>παρέχει και το </a:t>
            </a:r>
            <a:r>
              <a:rPr lang="en-US" sz="2800" dirty="0" smtClean="0"/>
              <a:t> </a:t>
            </a:r>
            <a:r>
              <a:rPr lang="en-US" sz="2800" i="1" dirty="0" err="1" smtClean="0"/>
              <a:t>owl:cardinality</a:t>
            </a:r>
            <a:endParaRPr kumimoji="0" lang="el-G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6 - Ορθογώνιο"/>
          <p:cNvSpPr/>
          <p:nvPr/>
        </p:nvSpPr>
        <p:spPr>
          <a:xfrm>
            <a:off x="5220072" y="1412776"/>
            <a:ext cx="3816424" cy="532859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rdf:about</a:t>
            </a:r>
            <a:r>
              <a:rPr lang="en-US" sz="1600" dirty="0" smtClean="0"/>
              <a:t>="#department"&gt;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hasMember</a:t>
            </a:r>
            <a:r>
              <a:rPr lang="en-US" sz="1600" dirty="0" smtClean="0"/>
              <a:t>"/&gt;</a:t>
            </a:r>
          </a:p>
          <a:p>
            <a:r>
              <a:rPr lang="en-US" sz="1600" dirty="0" smtClean="0"/>
              <a:t>&lt;</a:t>
            </a:r>
            <a:r>
              <a:rPr lang="en-US" sz="1600" dirty="0" err="1" smtClean="0"/>
              <a:t>owl:minCardinality</a:t>
            </a:r>
            <a:endParaRPr lang="en-US" sz="1600" dirty="0" smtClean="0"/>
          </a:p>
          <a:p>
            <a:r>
              <a:rPr lang="en-US" sz="1600" dirty="0" err="1" smtClean="0"/>
              <a:t>rdf:datatype</a:t>
            </a:r>
            <a:r>
              <a:rPr lang="en-US" sz="1600" dirty="0" smtClean="0"/>
              <a:t>="&amp;</a:t>
            </a:r>
            <a:r>
              <a:rPr lang="en-US" sz="1600" dirty="0" err="1" smtClean="0"/>
              <a:t>xsd;nonNegativeInteger</a:t>
            </a:r>
            <a:r>
              <a:rPr lang="en-US" sz="1600" dirty="0" smtClean="0"/>
              <a:t>"&gt;</a:t>
            </a:r>
          </a:p>
          <a:p>
            <a:r>
              <a:rPr lang="el-GR" sz="1600" dirty="0" smtClean="0"/>
              <a:t>10</a:t>
            </a:r>
          </a:p>
          <a:p>
            <a:r>
              <a:rPr lang="en-US" sz="1600" dirty="0" smtClean="0"/>
              <a:t>&lt;/</a:t>
            </a:r>
            <a:r>
              <a:rPr lang="en-US" sz="1600" dirty="0" err="1" smtClean="0"/>
              <a:t>owl:minCardinality</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hasMember</a:t>
            </a:r>
            <a:r>
              <a:rPr lang="en-US" sz="1600" dirty="0" smtClean="0"/>
              <a:t>"/&gt;</a:t>
            </a:r>
          </a:p>
          <a:p>
            <a:r>
              <a:rPr lang="en-US" sz="1600" dirty="0" smtClean="0"/>
              <a:t>&lt;</a:t>
            </a:r>
            <a:r>
              <a:rPr lang="en-US" sz="1600" dirty="0" err="1" smtClean="0"/>
              <a:t>owl:maxCardinality</a:t>
            </a:r>
            <a:endParaRPr lang="en-US" sz="1600" dirty="0" smtClean="0"/>
          </a:p>
          <a:p>
            <a:r>
              <a:rPr lang="en-US" sz="1600" dirty="0" err="1" smtClean="0"/>
              <a:t>rdf:datatype</a:t>
            </a:r>
            <a:r>
              <a:rPr lang="en-US" sz="1600" dirty="0" smtClean="0"/>
              <a:t>="&amp;</a:t>
            </a:r>
            <a:r>
              <a:rPr lang="en-US" sz="1600" dirty="0" err="1" smtClean="0"/>
              <a:t>xsd;nonNegativeInteger</a:t>
            </a:r>
            <a:r>
              <a:rPr lang="en-US" sz="1600" dirty="0" smtClean="0"/>
              <a:t>"&gt;</a:t>
            </a:r>
          </a:p>
          <a:p>
            <a:r>
              <a:rPr lang="el-GR" sz="1600" dirty="0" smtClean="0"/>
              <a:t>30</a:t>
            </a:r>
          </a:p>
          <a:p>
            <a:r>
              <a:rPr lang="en-US" sz="1600" dirty="0" smtClean="0"/>
              <a:t>&lt;/</a:t>
            </a:r>
            <a:r>
              <a:rPr lang="en-US" sz="1600" dirty="0" err="1" smtClean="0"/>
              <a:t>owl:maxCardinality</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Περιορισμοί Ιδιοτήτων</a:t>
            </a:r>
            <a:r>
              <a:rPr lang="en-US" b="1" dirty="0" smtClean="0"/>
              <a:t> (7/7)</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a:t>
            </a:r>
            <a:r>
              <a:rPr lang="en-US" dirty="0" smtClean="0"/>
              <a:t> </a:t>
            </a:r>
            <a:r>
              <a:rPr lang="en-US" i="1" dirty="0" err="1" smtClean="0"/>
              <a:t>owl:Restriction</a:t>
            </a:r>
            <a:r>
              <a:rPr lang="en-US" dirty="0" smtClean="0"/>
              <a:t> </a:t>
            </a:r>
            <a:r>
              <a:rPr lang="el-GR" dirty="0" smtClean="0"/>
              <a:t>ορίζει μία ανώνυμη κλάση, η οποία δεν έχει </a:t>
            </a:r>
            <a:r>
              <a:rPr lang="en-US" dirty="0" smtClean="0"/>
              <a:t>ID, </a:t>
            </a:r>
            <a:r>
              <a:rPr lang="el-GR" dirty="0" smtClean="0"/>
              <a:t>δεν ορίζεται από το στοιχείο </a:t>
            </a:r>
            <a:r>
              <a:rPr lang="en-US" i="1" dirty="0" err="1" smtClean="0"/>
              <a:t>owl:Class</a:t>
            </a:r>
            <a:r>
              <a:rPr lang="en-US" dirty="0" smtClean="0"/>
              <a:t>, </a:t>
            </a:r>
            <a:r>
              <a:rPr lang="el-GR" dirty="0" smtClean="0"/>
              <a:t>και έχει μόνο τοπική εμβέλεια:</a:t>
            </a:r>
            <a:r>
              <a:rPr lang="en-US" dirty="0" smtClean="0"/>
              <a:t> </a:t>
            </a:r>
          </a:p>
          <a:p>
            <a:pPr lvl="1"/>
            <a:r>
              <a:rPr lang="el-GR" dirty="0" smtClean="0"/>
              <a:t>Μπορεί να χρησιμοποιηθεί στο μοναδικό σημείο που εμφανίζεται ο περιορισμός</a:t>
            </a:r>
            <a:endParaRPr lang="en-US" dirty="0" smtClean="0"/>
          </a:p>
          <a:p>
            <a:r>
              <a:rPr lang="el-GR" dirty="0" smtClean="0"/>
              <a:t>Όταν αναφερόμαστε σε κλάσεις, πρέπει να έχουμε υπόψη το διττό τους νόημα:</a:t>
            </a:r>
            <a:endParaRPr lang="en-US" dirty="0" smtClean="0"/>
          </a:p>
          <a:p>
            <a:pPr lvl="1"/>
            <a:r>
              <a:rPr lang="el-GR" dirty="0" smtClean="0"/>
              <a:t>Είναι κλάσεις που ορίζονται από το </a:t>
            </a:r>
            <a:r>
              <a:rPr lang="en-US" dirty="0" err="1" smtClean="0"/>
              <a:t>owl:Class</a:t>
            </a:r>
            <a:r>
              <a:rPr lang="en-US" dirty="0" smtClean="0"/>
              <a:t> </a:t>
            </a:r>
            <a:r>
              <a:rPr lang="el-GR" dirty="0" smtClean="0"/>
              <a:t>και έχουν </a:t>
            </a:r>
            <a:r>
              <a:rPr lang="en-US" dirty="0" smtClean="0"/>
              <a:t>ID</a:t>
            </a:r>
          </a:p>
          <a:p>
            <a:pPr lvl="1"/>
            <a:r>
              <a:rPr lang="el-GR" dirty="0" smtClean="0"/>
              <a:t>Είναι τοπικές ανώνυμες κλάσεις ως συλλογές αντικειμένων που ικανοποιούν ορισμένες συνθήκες περιορισμών ή ως συνδυασμοί άλλων κλάσεων</a:t>
            </a:r>
            <a:endParaRPr lang="en-US" dirty="0" smtClean="0"/>
          </a:p>
          <a:p>
            <a:pPr lvl="2"/>
            <a:r>
              <a:rPr lang="el-GR" dirty="0" smtClean="0"/>
              <a:t>Οι τελευταίες αποκαλούνται μερικές φορές </a:t>
            </a:r>
            <a:r>
              <a:rPr lang="el-GR" i="1" dirty="0" smtClean="0"/>
              <a:t>παραστάσεις κλάσης</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38</a:t>
            </a:fld>
            <a:endParaRPr lang="el-G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Ειδικές Ιδιότητες</a:t>
            </a:r>
            <a:endParaRPr lang="el-GR" dirty="0"/>
          </a:p>
        </p:txBody>
      </p:sp>
      <p:sp>
        <p:nvSpPr>
          <p:cNvPr id="3" name="2 - Θέση περιεχομένου"/>
          <p:cNvSpPr>
            <a:spLocks noGrp="1"/>
          </p:cNvSpPr>
          <p:nvPr>
            <p:ph idx="1"/>
          </p:nvPr>
        </p:nvSpPr>
        <p:spPr>
          <a:xfrm>
            <a:off x="1038912" y="1268760"/>
            <a:ext cx="7997584" cy="3600400"/>
          </a:xfrm>
        </p:spPr>
        <p:txBody>
          <a:bodyPr>
            <a:normAutofit fontScale="70000" lnSpcReduction="20000"/>
          </a:bodyPr>
          <a:lstStyle/>
          <a:p>
            <a:r>
              <a:rPr lang="el-GR" dirty="0" smtClean="0"/>
              <a:t>Μερικές ιδιότητες των στοιχείων ιδιοτήτων μπορούν να οριστούν απευθείας</a:t>
            </a:r>
            <a:r>
              <a:rPr lang="en-US" dirty="0" smtClean="0"/>
              <a:t>:</a:t>
            </a:r>
          </a:p>
          <a:p>
            <a:pPr lvl="1"/>
            <a:r>
              <a:rPr lang="en-US" dirty="0" err="1" smtClean="0"/>
              <a:t>owl:TransitiveProperty</a:t>
            </a:r>
            <a:r>
              <a:rPr lang="el-GR" dirty="0" smtClean="0"/>
              <a:t>: ορίζει μία μεταβατική ιδιότητα, όπως οι </a:t>
            </a:r>
            <a:r>
              <a:rPr lang="en-US" dirty="0" smtClean="0"/>
              <a:t>“has better grade than”, “is taller than”, </a:t>
            </a:r>
            <a:r>
              <a:rPr lang="el-GR" dirty="0" smtClean="0"/>
              <a:t> ή</a:t>
            </a:r>
            <a:r>
              <a:rPr lang="en-US" dirty="0" smtClean="0"/>
              <a:t> “is ancestor of”</a:t>
            </a:r>
          </a:p>
          <a:p>
            <a:pPr lvl="1"/>
            <a:r>
              <a:rPr lang="en-US" dirty="0" err="1" smtClean="0"/>
              <a:t>owl:SymmetricProperty</a:t>
            </a:r>
            <a:r>
              <a:rPr lang="el-GR" dirty="0" smtClean="0"/>
              <a:t>:</a:t>
            </a:r>
            <a:r>
              <a:rPr lang="en-US" dirty="0" smtClean="0"/>
              <a:t> </a:t>
            </a:r>
            <a:r>
              <a:rPr lang="el-GR" dirty="0" smtClean="0"/>
              <a:t>: ορίζει μία συμμετρική ιδιότητα, όπως οι </a:t>
            </a:r>
            <a:r>
              <a:rPr lang="en-US" dirty="0" smtClean="0"/>
              <a:t>“has same grade as” </a:t>
            </a:r>
            <a:r>
              <a:rPr lang="el-GR" dirty="0" smtClean="0"/>
              <a:t>ή</a:t>
            </a:r>
            <a:r>
              <a:rPr lang="en-US" dirty="0" smtClean="0"/>
              <a:t> “is sibling of”</a:t>
            </a:r>
          </a:p>
          <a:p>
            <a:pPr lvl="1"/>
            <a:r>
              <a:rPr lang="en-US" dirty="0" err="1" smtClean="0"/>
              <a:t>owl:FunctionalProperty</a:t>
            </a:r>
            <a:r>
              <a:rPr lang="en-US" dirty="0" smtClean="0"/>
              <a:t> </a:t>
            </a:r>
            <a:r>
              <a:rPr lang="el-GR" dirty="0" smtClean="0"/>
              <a:t>: ορίζει μία ιδιότητα που έχει το πολύ μία τιμή για κάθε αντικείμενο, όπως οι </a:t>
            </a:r>
            <a:r>
              <a:rPr lang="en-US" dirty="0" smtClean="0"/>
              <a:t>“age”, “height”, </a:t>
            </a:r>
            <a:r>
              <a:rPr lang="el-GR" dirty="0" smtClean="0"/>
              <a:t>ή</a:t>
            </a:r>
            <a:r>
              <a:rPr lang="en-US" dirty="0" smtClean="0"/>
              <a:t> “</a:t>
            </a:r>
            <a:r>
              <a:rPr lang="en-US" dirty="0" err="1" smtClean="0"/>
              <a:t>directSupervisor</a:t>
            </a:r>
            <a:r>
              <a:rPr lang="en-US" dirty="0" smtClean="0"/>
              <a:t>”</a:t>
            </a:r>
          </a:p>
          <a:p>
            <a:pPr lvl="1"/>
            <a:r>
              <a:rPr lang="en-US" dirty="0" err="1" smtClean="0"/>
              <a:t>owl:InverseFunctionalProperty</a:t>
            </a:r>
            <a:r>
              <a:rPr lang="en-US" dirty="0" smtClean="0"/>
              <a:t> </a:t>
            </a:r>
            <a:r>
              <a:rPr lang="el-GR" dirty="0" smtClean="0"/>
              <a:t>: ορίζει μία ιδιότητα για την οποία δύο διαφορετικά αντικείμενα δεν μπορούν να έχουν την ίδια τιμή</a:t>
            </a:r>
            <a:endParaRPr lang="en-US" dirty="0" smtClean="0"/>
          </a:p>
          <a:p>
            <a:pPr lvl="2"/>
            <a:r>
              <a:rPr lang="el-GR" dirty="0" smtClean="0"/>
              <a:t>Π.χ. η ιδιότητα </a:t>
            </a:r>
            <a:r>
              <a:rPr lang="en-US" dirty="0" smtClean="0"/>
              <a:t>“</a:t>
            </a:r>
            <a:r>
              <a:rPr lang="en-US" dirty="0" err="1" smtClean="0"/>
              <a:t>isTheSocialSecurityNumberfor</a:t>
            </a:r>
            <a:r>
              <a:rPr lang="en-US" dirty="0" smtClean="0"/>
              <a:t>” (</a:t>
            </a:r>
            <a:r>
              <a:rPr lang="el-GR" dirty="0" smtClean="0"/>
              <a:t>ο αριθμός κοινωνικής ασφάλισής του, που αντιστοιχίζεται σε ένα μόνο άτομο</a:t>
            </a:r>
            <a:r>
              <a:rPr lang="en-US" dirty="0" smtClean="0"/>
              <a:t>)</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39</a:t>
            </a:fld>
            <a:endParaRPr lang="el-GR"/>
          </a:p>
        </p:txBody>
      </p:sp>
      <p:sp>
        <p:nvSpPr>
          <p:cNvPr id="5" name="4 - Ορθογώνιο"/>
          <p:cNvSpPr/>
          <p:nvPr/>
        </p:nvSpPr>
        <p:spPr>
          <a:xfrm>
            <a:off x="4067944" y="4941168"/>
            <a:ext cx="4896544" cy="1800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owl:ObjectProperty</a:t>
            </a:r>
            <a:r>
              <a:rPr lang="en-US" sz="1600" dirty="0" smtClean="0"/>
              <a:t> </a:t>
            </a:r>
            <a:r>
              <a:rPr lang="en-US" sz="1600" dirty="0" err="1" smtClean="0"/>
              <a:t>rdf:ID</a:t>
            </a:r>
            <a:r>
              <a:rPr lang="en-US" sz="1600" dirty="0" smtClean="0"/>
              <a:t>="</a:t>
            </a:r>
            <a:r>
              <a:rPr lang="en-US" sz="1600" dirty="0" err="1" smtClean="0"/>
              <a:t>hasSameGradeAs</a:t>
            </a:r>
            <a:r>
              <a:rPr lang="en-US" sz="1600" dirty="0" smtClean="0"/>
              <a:t>"&gt;</a:t>
            </a:r>
          </a:p>
          <a:p>
            <a:r>
              <a:rPr lang="en-US" sz="1600" dirty="0" smtClean="0"/>
              <a:t>&lt;</a:t>
            </a:r>
            <a:r>
              <a:rPr lang="en-US" sz="1600" dirty="0" err="1" smtClean="0"/>
              <a:t>rdf:type</a:t>
            </a:r>
            <a:r>
              <a:rPr lang="en-US" sz="1600" dirty="0" smtClean="0"/>
              <a:t> </a:t>
            </a:r>
            <a:r>
              <a:rPr lang="en-US" sz="1600" dirty="0" err="1" smtClean="0"/>
              <a:t>rdf:resource</a:t>
            </a:r>
            <a:r>
              <a:rPr lang="en-US" sz="1600" dirty="0" smtClean="0"/>
              <a:t>="&amp;</a:t>
            </a:r>
            <a:r>
              <a:rPr lang="en-US" sz="1600" dirty="0" err="1" smtClean="0"/>
              <a:t>owl;TransitiveProperty</a:t>
            </a:r>
            <a:r>
              <a:rPr lang="en-US" sz="1600" dirty="0" smtClean="0"/>
              <a:t>" /&gt;</a:t>
            </a:r>
          </a:p>
          <a:p>
            <a:r>
              <a:rPr lang="en-US" sz="1600" dirty="0" smtClean="0"/>
              <a:t>&lt;</a:t>
            </a:r>
            <a:r>
              <a:rPr lang="en-US" sz="1600" dirty="0" err="1" smtClean="0"/>
              <a:t>rdf:type</a:t>
            </a:r>
            <a:r>
              <a:rPr lang="en-US" sz="1600" dirty="0" smtClean="0"/>
              <a:t> </a:t>
            </a:r>
            <a:r>
              <a:rPr lang="en-US" sz="1600" dirty="0" err="1" smtClean="0"/>
              <a:t>rdf:resource</a:t>
            </a:r>
            <a:r>
              <a:rPr lang="en-US" sz="1600" dirty="0" smtClean="0"/>
              <a:t>="&amp;</a:t>
            </a:r>
            <a:r>
              <a:rPr lang="en-US" sz="1600" dirty="0" err="1" smtClean="0"/>
              <a:t>owl;SymmetricProperty</a:t>
            </a:r>
            <a:r>
              <a:rPr lang="en-US" sz="1600" dirty="0" smtClean="0"/>
              <a:t>" /&gt;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="#student" /&gt;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="#student" /&gt;</a:t>
            </a:r>
          </a:p>
          <a:p>
            <a:r>
              <a:rPr lang="en-US" sz="1600" dirty="0" smtClean="0"/>
              <a:t>&lt;/</a:t>
            </a:r>
            <a:r>
              <a:rPr lang="en-US" sz="1600" dirty="0" err="1" smtClean="0"/>
              <a:t>owl:ObjectProperty</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1115616" y="4941168"/>
            <a:ext cx="2664296" cy="1296144"/>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l-GR" sz="3200" b="0" i="0" u="none" strike="noStrike" kern="1200" cap="none" spc="0" normalizeH="0" baseline="0" noProof="0" dirty="0" smtClean="0">
                <a:ln>
                  <a:noFill/>
                </a:ln>
                <a:solidFill>
                  <a:schemeClr val="tx1"/>
                </a:solidFill>
                <a:effectLst/>
                <a:uLnTx/>
                <a:uFillTx/>
                <a:latin typeface="+mn-lt"/>
                <a:ea typeface="+mn-ea"/>
                <a:cs typeface="+mn-cs"/>
              </a:rPr>
              <a:t>Ένα παράδειγμα των συντακτικών μορφών των παραπάνω</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Απαιτήσεις των Γλωσσών Οντολογιών </a:t>
            </a:r>
            <a:r>
              <a:rPr lang="en-US" b="1" dirty="0" smtClean="0"/>
              <a:t>(1/5)</a:t>
            </a:r>
            <a:endParaRPr lang="el-GR" dirty="0"/>
          </a:p>
        </p:txBody>
      </p:sp>
      <p:sp>
        <p:nvSpPr>
          <p:cNvPr id="3" name="2 - Θέση περιεχομένου"/>
          <p:cNvSpPr>
            <a:spLocks noGrp="1"/>
          </p:cNvSpPr>
          <p:nvPr>
            <p:ph idx="1"/>
          </p:nvPr>
        </p:nvSpPr>
        <p:spPr>
          <a:xfrm>
            <a:off x="1043608" y="1628800"/>
            <a:ext cx="3672408" cy="4896544"/>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r>
              <a:rPr lang="el-GR" dirty="0" smtClean="0"/>
              <a:t>Οι γλώσσες οντολογιών επιτρέπουν στους χρήστες να γράφουν, ρητές, τυπικές επίνοιες (</a:t>
            </a:r>
            <a:r>
              <a:rPr lang="en-US" dirty="0" smtClean="0"/>
              <a:t>conceptualizations</a:t>
            </a:r>
            <a:r>
              <a:rPr lang="el-GR" dirty="0" smtClean="0"/>
              <a:t>) για μοντέλα πεδίων</a:t>
            </a:r>
            <a:r>
              <a:rPr lang="en-US" dirty="0" smtClean="0"/>
              <a:t> </a:t>
            </a:r>
          </a:p>
          <a:p>
            <a:r>
              <a:rPr lang="el-GR" dirty="0" smtClean="0"/>
              <a:t>Οι κύριες απαιτήσεις είναι</a:t>
            </a:r>
            <a:r>
              <a:rPr lang="en-US" dirty="0" smtClean="0"/>
              <a:t> </a:t>
            </a:r>
          </a:p>
          <a:p>
            <a:pPr lvl="1"/>
            <a:r>
              <a:rPr lang="el-GR" sz="2900" dirty="0" smtClean="0"/>
              <a:t>Καλά ορισμένη σύνταξη</a:t>
            </a:r>
            <a:endParaRPr lang="en-US" sz="2900" dirty="0" smtClean="0"/>
          </a:p>
          <a:p>
            <a:pPr lvl="1"/>
            <a:r>
              <a:rPr lang="el-GR" sz="2900" dirty="0" smtClean="0"/>
              <a:t>Αποδοτική υποστήριξη συλλογισμών</a:t>
            </a:r>
            <a:endParaRPr lang="en-US" sz="2900" dirty="0" smtClean="0"/>
          </a:p>
          <a:p>
            <a:pPr lvl="1"/>
            <a:r>
              <a:rPr lang="el-GR" sz="2900" dirty="0" smtClean="0"/>
              <a:t>Τυπική σημασιολογία</a:t>
            </a:r>
            <a:endParaRPr lang="en-US" sz="2900" dirty="0" smtClean="0"/>
          </a:p>
          <a:p>
            <a:pPr lvl="1"/>
            <a:r>
              <a:rPr lang="el-GR" sz="2900" dirty="0" smtClean="0"/>
              <a:t>Επαρκής εκφραστική ισχύς </a:t>
            </a:r>
            <a:r>
              <a:rPr lang="en-US" sz="2900" dirty="0" smtClean="0"/>
              <a:t> </a:t>
            </a:r>
          </a:p>
          <a:p>
            <a:pPr lvl="1"/>
            <a:r>
              <a:rPr lang="el-GR" sz="2900" dirty="0" smtClean="0"/>
              <a:t>Ευκολία στην έκφραση </a:t>
            </a:r>
            <a:endParaRPr lang="en-US" sz="2900"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6" name="2 - Θέση περιεχομένου"/>
          <p:cNvSpPr txBox="1">
            <a:spLocks/>
          </p:cNvSpPr>
          <p:nvPr/>
        </p:nvSpPr>
        <p:spPr>
          <a:xfrm>
            <a:off x="4788024" y="1628800"/>
            <a:ext cx="4248472" cy="4896544"/>
          </a:xfrm>
          <a:prstGeom prst="rect">
            <a:avLst/>
          </a:prstGeom>
        </p:spPr>
        <p:style>
          <a:lnRef idx="2">
            <a:schemeClr val="accent2"/>
          </a:lnRef>
          <a:fillRef idx="1">
            <a:schemeClr val="lt1"/>
          </a:fillRef>
          <a:effectRef idx="0">
            <a:schemeClr val="accent2"/>
          </a:effectRef>
          <a:fontRef idx="minor">
            <a:schemeClr val="dk1"/>
          </a:fontRef>
        </p:style>
        <p:txBody>
          <a:bodyPr>
            <a:normAutofit lnSpcReduction="1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l-GR" sz="2200" b="0" i="0" u="none" strike="noStrike" kern="1200" cap="none" spc="0" normalizeH="0" baseline="0" noProof="0" dirty="0" smtClean="0">
                <a:ln>
                  <a:noFill/>
                </a:ln>
                <a:solidFill>
                  <a:schemeClr val="tx1"/>
                </a:solidFill>
                <a:effectLst/>
                <a:uLnTx/>
                <a:uFillTx/>
                <a:latin typeface="+mn-lt"/>
                <a:ea typeface="+mn-ea"/>
                <a:cs typeface="+mn-cs"/>
              </a:rPr>
              <a:t>Η σπουδαιότητα της </a:t>
            </a:r>
            <a:r>
              <a:rPr kumimoji="0" lang="el-GR" sz="2200" b="0" i="1" u="none" strike="noStrike" kern="1200" cap="none" spc="0" normalizeH="0" baseline="0" noProof="0" dirty="0" smtClean="0">
                <a:ln>
                  <a:noFill/>
                </a:ln>
                <a:solidFill>
                  <a:schemeClr val="tx1"/>
                </a:solidFill>
                <a:effectLst/>
                <a:uLnTx/>
                <a:uFillTx/>
                <a:latin typeface="+mn-lt"/>
                <a:ea typeface="+mn-ea"/>
                <a:cs typeface="+mn-cs"/>
              </a:rPr>
              <a:t>καλά ορισμένης σύνταξης</a:t>
            </a:r>
            <a:r>
              <a:rPr kumimoji="0" lang="el-GR" sz="2200" b="0" u="none" strike="noStrike" kern="1200" cap="none" spc="0" normalizeH="0" baseline="0" noProof="0" dirty="0" smtClean="0">
                <a:ln>
                  <a:noFill/>
                </a:ln>
                <a:solidFill>
                  <a:schemeClr val="tx1"/>
                </a:solidFill>
                <a:effectLst/>
                <a:uLnTx/>
                <a:uFillTx/>
                <a:latin typeface="+mn-lt"/>
                <a:ea typeface="+mn-ea"/>
                <a:cs typeface="+mn-cs"/>
              </a:rPr>
              <a:t> είναι ξεκάθαρη και γνωστή από</a:t>
            </a:r>
            <a:r>
              <a:rPr kumimoji="0" lang="el-GR" sz="2200" b="0" u="none" strike="noStrike" kern="1200" cap="none" spc="0" normalizeH="0" noProof="0" dirty="0" smtClean="0">
                <a:ln>
                  <a:noFill/>
                </a:ln>
                <a:solidFill>
                  <a:schemeClr val="tx1"/>
                </a:solidFill>
                <a:effectLst/>
                <a:uLnTx/>
                <a:uFillTx/>
                <a:latin typeface="+mn-lt"/>
                <a:ea typeface="+mn-ea"/>
                <a:cs typeface="+mn-cs"/>
              </a:rPr>
              <a:t> </a:t>
            </a:r>
            <a:r>
              <a:rPr kumimoji="0" lang="el-GR" sz="2200" b="0" i="0" u="none" strike="noStrike" kern="1200" cap="none" spc="0" normalizeH="0" baseline="0" noProof="0" dirty="0" smtClean="0">
                <a:ln>
                  <a:noFill/>
                </a:ln>
                <a:solidFill>
                  <a:schemeClr val="tx1"/>
                </a:solidFill>
                <a:effectLst/>
                <a:uLnTx/>
                <a:uFillTx/>
                <a:latin typeface="+mn-lt"/>
                <a:ea typeface="+mn-ea"/>
                <a:cs typeface="+mn-cs"/>
              </a:rPr>
              <a:t>το χώρο των γλωσσών προγραμματισμού</a:t>
            </a: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kumimoji="0" lang="el-GR" sz="2000" b="0" i="0" u="none" strike="noStrike" kern="1200" cap="none" spc="0" normalizeH="0" baseline="0" noProof="0" dirty="0" smtClean="0">
                <a:ln>
                  <a:noFill/>
                </a:ln>
                <a:solidFill>
                  <a:schemeClr val="tx1"/>
                </a:solidFill>
                <a:effectLst/>
                <a:uLnTx/>
                <a:uFillTx/>
                <a:latin typeface="+mn-lt"/>
                <a:ea typeface="+mn-ea"/>
                <a:cs typeface="+mn-cs"/>
              </a:rPr>
              <a:t>Αποτελεί αναγκαία συνθήκη για την επεξεργασία πληροφοριών από υπολογιστές</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kumimoji="0" lang="el-GR" sz="2000" b="0" i="0" u="none" strike="noStrike" kern="1200" cap="none" spc="0" normalizeH="0" baseline="0" noProof="0" dirty="0" smtClean="0">
                <a:ln>
                  <a:noFill/>
                </a:ln>
                <a:solidFill>
                  <a:schemeClr val="tx1"/>
                </a:solidFill>
                <a:effectLst/>
                <a:uLnTx/>
                <a:uFillTx/>
                <a:latin typeface="+mn-lt"/>
                <a:ea typeface="+mn-ea"/>
                <a:cs typeface="+mn-cs"/>
              </a:rPr>
              <a:t>Όλες οι γλώσσες</a:t>
            </a:r>
            <a:r>
              <a:rPr kumimoji="0" lang="el-GR" sz="2000" b="0" i="0" u="none" strike="noStrike" kern="1200" cap="none" spc="0" normalizeH="0" noProof="0" dirty="0" smtClean="0">
                <a:ln>
                  <a:noFill/>
                </a:ln>
                <a:solidFill>
                  <a:schemeClr val="tx1"/>
                </a:solidFill>
                <a:effectLst/>
                <a:uLnTx/>
                <a:uFillTx/>
                <a:latin typeface="+mn-lt"/>
                <a:ea typeface="+mn-ea"/>
                <a:cs typeface="+mn-cs"/>
              </a:rPr>
              <a:t> που παρουσιάσαμε έχουν καλά ορισμένη σύνταξη</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kumimoji="0" lang="el-GR" sz="2000" b="0" i="0" u="none" strike="noStrike" kern="1200" cap="none" spc="0" normalizeH="0" baseline="0" noProof="0" dirty="0" smtClean="0">
                <a:ln>
                  <a:noFill/>
                </a:ln>
                <a:solidFill>
                  <a:schemeClr val="tx1"/>
                </a:solidFill>
                <a:effectLst/>
                <a:uLnTx/>
                <a:uFillTx/>
                <a:latin typeface="+mn-lt"/>
                <a:ea typeface="+mn-ea"/>
                <a:cs typeface="+mn-cs"/>
              </a:rPr>
              <a:t>Οι γλώσσες</a:t>
            </a:r>
            <a:r>
              <a:rPr kumimoji="0" lang="el-GR" sz="2000" b="0" i="0" u="none" strike="noStrike" kern="1200" cap="none" spc="0" normalizeH="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DAML+OIL </a:t>
            </a:r>
            <a:r>
              <a:rPr kumimoji="0" lang="el-GR" sz="2000" b="0" i="0" u="none" strike="noStrike" kern="1200" cap="none" spc="0" normalizeH="0" baseline="0" noProof="0" dirty="0" smtClean="0">
                <a:ln>
                  <a:noFill/>
                </a:ln>
                <a:solidFill>
                  <a:schemeClr val="tx1"/>
                </a:solidFill>
                <a:effectLst/>
                <a:uLnTx/>
                <a:uFillTx/>
                <a:latin typeface="+mn-lt"/>
                <a:ea typeface="+mn-ea"/>
                <a:cs typeface="+mn-cs"/>
              </a:rPr>
              <a:t>και</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OWL </a:t>
            </a:r>
            <a:r>
              <a:rPr kumimoji="0" lang="el-GR" sz="2000" b="0" i="0" u="none" strike="noStrike" kern="1200" cap="none" spc="0" normalizeH="0" baseline="0" noProof="0" dirty="0" smtClean="0">
                <a:ln>
                  <a:noFill/>
                </a:ln>
                <a:solidFill>
                  <a:schemeClr val="tx1"/>
                </a:solidFill>
                <a:effectLst/>
                <a:uLnTx/>
                <a:uFillTx/>
                <a:latin typeface="+mn-lt"/>
                <a:ea typeface="+mn-ea"/>
                <a:cs typeface="+mn-cs"/>
              </a:rPr>
              <a:t>βασίζονται στις γλώσσες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RDF </a:t>
            </a:r>
            <a:r>
              <a:rPr kumimoji="0" lang="el-GR" sz="2000" b="0" i="0" u="none" strike="noStrike" kern="1200" cap="none" spc="0" normalizeH="0" baseline="0" noProof="0" dirty="0" smtClean="0">
                <a:ln>
                  <a:noFill/>
                </a:ln>
                <a:solidFill>
                  <a:schemeClr val="tx1"/>
                </a:solidFill>
                <a:effectLst/>
                <a:uLnTx/>
                <a:uFillTx/>
                <a:latin typeface="+mn-lt"/>
                <a:ea typeface="+mn-ea"/>
                <a:cs typeface="+mn-cs"/>
              </a:rPr>
              <a:t>και</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RDFS </a:t>
            </a:r>
            <a:r>
              <a:rPr lang="el-GR" sz="2000" dirty="0" smtClean="0">
                <a:solidFill>
                  <a:schemeClr val="tx1"/>
                </a:solidFill>
              </a:rPr>
              <a:t>και έχουν το ίδιο είδος σύνταξης </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Λογικοί Συνδυασμοί</a:t>
            </a:r>
            <a:r>
              <a:rPr lang="en-US" b="1" dirty="0" smtClean="0"/>
              <a:t> (1/4)</a:t>
            </a:r>
            <a:endParaRPr lang="el-GR" dirty="0"/>
          </a:p>
        </p:txBody>
      </p:sp>
      <p:sp>
        <p:nvSpPr>
          <p:cNvPr id="3" name="2 - Θέση περιεχομένου"/>
          <p:cNvSpPr>
            <a:spLocks noGrp="1"/>
          </p:cNvSpPr>
          <p:nvPr>
            <p:ph idx="1"/>
          </p:nvPr>
        </p:nvSpPr>
        <p:spPr>
          <a:xfrm>
            <a:off x="1435608" y="4941168"/>
            <a:ext cx="7498080" cy="1656184"/>
          </a:xfrm>
        </p:spPr>
        <p:txBody>
          <a:bodyPr>
            <a:normAutofit fontScale="70000" lnSpcReduction="20000"/>
          </a:bodyPr>
          <a:lstStyle/>
          <a:p>
            <a:pPr lvl="0"/>
            <a:r>
              <a:rPr lang="el-GR" dirty="0" smtClean="0"/>
              <a:t>Αυτό αναφέρει ότι κάθε μάθημα είναι στιγμιότυπο του συμπληρώματος των μελών του προσωπικού, δηλαδή κανένα μάθημα δεν είναι μέλος του προσωπικού</a:t>
            </a:r>
            <a:endParaRPr lang="en-US" dirty="0" smtClean="0"/>
          </a:p>
          <a:p>
            <a:pPr lvl="0"/>
            <a:r>
              <a:rPr lang="el-GR" dirty="0" smtClean="0"/>
              <a:t>Η πρόταση αυτή θα μπορούσε επίσης να εκφραστεί με χρήση του στοιχείου</a:t>
            </a:r>
            <a:r>
              <a:rPr lang="en-US" dirty="0" smtClean="0"/>
              <a:t> </a:t>
            </a:r>
            <a:r>
              <a:rPr lang="en-US" i="1" dirty="0" err="1" smtClean="0"/>
              <a:t>owl:disjointWith</a:t>
            </a:r>
            <a:endParaRPr lang="el-GR" sz="4000" i="1" dirty="0" smtClean="0"/>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40</a:t>
            </a:fld>
            <a:endParaRPr lang="el-GR"/>
          </a:p>
        </p:txBody>
      </p:sp>
      <p:sp>
        <p:nvSpPr>
          <p:cNvPr id="5" name="2 - Θέση περιεχομένου"/>
          <p:cNvSpPr txBox="1">
            <a:spLocks/>
          </p:cNvSpPr>
          <p:nvPr/>
        </p:nvSpPr>
        <p:spPr>
          <a:xfrm>
            <a:off x="1435608" y="1556792"/>
            <a:ext cx="7384864" cy="1872208"/>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Είναι δυνατό να αναφερθούμε σε λογικούς συνδυασμούς (ένωση, τομή, συμπλήρωμα) των κλάσεων</a:t>
            </a:r>
            <a:r>
              <a:rPr lang="en-US" sz="3200" dirty="0" smtClean="0"/>
              <a:t> </a:t>
            </a:r>
          </a:p>
          <a:p>
            <a:pPr marL="822960" lvl="1" indent="-283464">
              <a:spcBef>
                <a:spcPts val="600"/>
              </a:spcBef>
              <a:buClr>
                <a:schemeClr val="accent1"/>
              </a:buClr>
              <a:buSzPct val="80000"/>
              <a:buFont typeface="Wingdings 2"/>
              <a:buChar char=""/>
            </a:pPr>
            <a:r>
              <a:rPr lang="el-GR" sz="2600" dirty="0" smtClean="0"/>
              <a:t>Που ορίζονται είτε με το στοιχείο </a:t>
            </a:r>
            <a:r>
              <a:rPr lang="en-US" sz="2600" dirty="0" err="1" smtClean="0"/>
              <a:t>owl:Class</a:t>
            </a:r>
            <a:r>
              <a:rPr lang="el-GR" sz="2600" dirty="0" smtClean="0"/>
              <a:t> ή με παραστάσεις κλάσεων</a:t>
            </a:r>
            <a:endParaRPr lang="en-US" sz="2600" dirty="0" smtClean="0"/>
          </a:p>
          <a:p>
            <a:pPr marL="822960" lvl="1" indent="-283464">
              <a:spcBef>
                <a:spcPts val="600"/>
              </a:spcBef>
              <a:buClr>
                <a:schemeClr val="accent1"/>
              </a:buClr>
              <a:buSzPct val="80000"/>
              <a:buFont typeface="Wingdings 2"/>
              <a:buChar char=""/>
            </a:pPr>
            <a:r>
              <a:rPr lang="el-GR" sz="2600" dirty="0" smtClean="0"/>
              <a:t>Π.χ. μπορούμε να αναφέρουμε ότι τα μαθήματα και τα μέλη του προσωπικού είναι ξένα μεταξύ τους</a:t>
            </a:r>
            <a:r>
              <a:rPr lang="en-US" sz="2600" dirty="0" smtClean="0"/>
              <a:t>:</a:t>
            </a:r>
          </a:p>
        </p:txBody>
      </p:sp>
      <p:sp>
        <p:nvSpPr>
          <p:cNvPr id="7" name="6 - Ορθογώνιο"/>
          <p:cNvSpPr/>
          <p:nvPr/>
        </p:nvSpPr>
        <p:spPr>
          <a:xfrm>
            <a:off x="1907704" y="3284984"/>
            <a:ext cx="6264696" cy="1584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="#course"&gt;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owl:Class</a:t>
            </a:r>
            <a:r>
              <a:rPr lang="en-US" sz="1600" i="1" dirty="0" smtClean="0"/>
              <a:t>&gt;</a:t>
            </a:r>
            <a:r>
              <a:rPr lang="el-GR" sz="1600" i="1" dirty="0" smtClean="0"/>
              <a:t>  </a:t>
            </a:r>
            <a:r>
              <a:rPr lang="en-US" sz="1600" i="1" dirty="0" smtClean="0"/>
              <a:t>&lt;</a:t>
            </a:r>
            <a:r>
              <a:rPr lang="en-US" sz="1600" i="1" dirty="0" err="1" smtClean="0"/>
              <a:t>owl:complementOf</a:t>
            </a:r>
            <a:r>
              <a:rPr lang="en-US" sz="1600" i="1" dirty="0" smtClean="0"/>
              <a:t> </a:t>
            </a:r>
            <a:r>
              <a:rPr lang="en-US" sz="1600" i="1" dirty="0" err="1" smtClean="0"/>
              <a:t>rdf:resource</a:t>
            </a:r>
            <a:r>
              <a:rPr lang="en-US" sz="1600" i="1" dirty="0" smtClean="0"/>
              <a:t>="#</a:t>
            </a:r>
            <a:r>
              <a:rPr lang="en-US" sz="1600" i="1" dirty="0" err="1" smtClean="0"/>
              <a:t>staffMember</a:t>
            </a:r>
            <a:r>
              <a:rPr lang="en-US" sz="1600" i="1" dirty="0" smtClean="0"/>
              <a:t>"/&gt;</a:t>
            </a:r>
            <a:r>
              <a:rPr lang="el-GR" sz="1600" i="1" dirty="0" smtClean="0"/>
              <a:t>  </a:t>
            </a:r>
            <a:r>
              <a:rPr lang="en-US" sz="1600" i="1" dirty="0" smtClean="0"/>
              <a:t>&lt;/</a:t>
            </a:r>
            <a:r>
              <a:rPr lang="en-US" sz="1600" i="1" dirty="0" err="1" smtClean="0"/>
              <a:t>owl:Class</a:t>
            </a:r>
            <a:r>
              <a:rPr lang="en-US" sz="1600" i="1" dirty="0" smtClean="0"/>
              <a:t>&gt;</a:t>
            </a:r>
          </a:p>
          <a:p>
            <a:r>
              <a:rPr lang="en-US" sz="1600" i="1" dirty="0" smtClean="0"/>
              <a:t>&lt;/</a:t>
            </a:r>
            <a:r>
              <a:rPr lang="en-US" sz="1600" i="1" dirty="0" err="1" smtClean="0"/>
              <a:t>rdfs:subClassOf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Λογικοί Συνδυασμοί </a:t>
            </a:r>
            <a:r>
              <a:rPr lang="en-US" b="1" dirty="0" smtClean="0"/>
              <a:t>(2/4)</a:t>
            </a:r>
            <a:endParaRPr lang="el-GR" dirty="0"/>
          </a:p>
        </p:txBody>
      </p:sp>
      <p:sp>
        <p:nvSpPr>
          <p:cNvPr id="3" name="2 - Θέση περιεχομένου"/>
          <p:cNvSpPr>
            <a:spLocks noGrp="1"/>
          </p:cNvSpPr>
          <p:nvPr>
            <p:ph idx="1"/>
          </p:nvPr>
        </p:nvSpPr>
        <p:spPr>
          <a:xfrm>
            <a:off x="1507616" y="1628800"/>
            <a:ext cx="3496432" cy="1872208"/>
          </a:xfrm>
        </p:spPr>
        <p:txBody>
          <a:bodyPr>
            <a:normAutofit fontScale="77500" lnSpcReduction="20000"/>
          </a:bodyPr>
          <a:lstStyle/>
          <a:p>
            <a:r>
              <a:rPr lang="el-GR" dirty="0" smtClean="0"/>
              <a:t>Η ένωση των κλάσεων </a:t>
            </a:r>
            <a:r>
              <a:rPr lang="en-US" dirty="0" smtClean="0"/>
              <a:t> </a:t>
            </a:r>
            <a:r>
              <a:rPr lang="el-GR" dirty="0" smtClean="0"/>
              <a:t>δημιουργείται χρησιμοποιώντας το στοιχείο </a:t>
            </a:r>
            <a:r>
              <a:rPr lang="en-US" i="1" dirty="0" err="1" smtClean="0"/>
              <a:t>owl:unionOf</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41</a:t>
            </a:fld>
            <a:endParaRPr lang="el-GR"/>
          </a:p>
        </p:txBody>
      </p:sp>
      <p:sp>
        <p:nvSpPr>
          <p:cNvPr id="5" name="2 - Θέση περιεχομένου"/>
          <p:cNvSpPr txBox="1">
            <a:spLocks/>
          </p:cNvSpPr>
          <p:nvPr/>
        </p:nvSpPr>
        <p:spPr>
          <a:xfrm>
            <a:off x="1475656" y="3429000"/>
            <a:ext cx="7498080" cy="3096344"/>
          </a:xfrm>
          <a:prstGeom prst="rect">
            <a:avLst/>
          </a:prstGeom>
        </p:spPr>
        <p:txBody>
          <a:bodyPr>
            <a:normAutofit fontScale="77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Αυτό δεν δηλώνει ότι η νέα κλάση είναι υποκλάση της ένωσης, αλλά ότι η νέα κλάση είναι </a:t>
            </a:r>
            <a:r>
              <a:rPr lang="el-GR" sz="3200" i="1" dirty="0" smtClean="0"/>
              <a:t>ίση</a:t>
            </a:r>
            <a:r>
              <a:rPr lang="el-GR" sz="3200" dirty="0" smtClean="0"/>
              <a:t> με την ένωση</a:t>
            </a:r>
            <a:endParaRPr lang="en-US" sz="3200" dirty="0" smtClean="0"/>
          </a:p>
          <a:p>
            <a:pPr marL="822960" lvl="1" indent="-283464">
              <a:spcBef>
                <a:spcPts val="600"/>
              </a:spcBef>
              <a:buClr>
                <a:schemeClr val="accent1"/>
              </a:buClr>
              <a:buSzPct val="80000"/>
              <a:buFont typeface="Wingdings 2"/>
              <a:buChar char=""/>
            </a:pPr>
            <a:r>
              <a:rPr lang="el-GR" sz="2800" dirty="0" smtClean="0"/>
              <a:t>Με άλλα λόγια, έχουμε δηλώσει μία </a:t>
            </a:r>
            <a:r>
              <a:rPr lang="el-GR" sz="2800" i="1" dirty="0" smtClean="0"/>
              <a:t>ισοδυναμία κλάσεων</a:t>
            </a:r>
            <a:endParaRPr lang="en-US" sz="2800" dirty="0" smtClean="0"/>
          </a:p>
          <a:p>
            <a:pPr marL="365760" indent="-283464">
              <a:spcBef>
                <a:spcPts val="600"/>
              </a:spcBef>
              <a:buClr>
                <a:schemeClr val="accent1"/>
              </a:buClr>
              <a:buSzPct val="80000"/>
              <a:buFont typeface="Wingdings 2"/>
              <a:buChar char=""/>
            </a:pPr>
            <a:r>
              <a:rPr lang="el-GR" sz="3200" dirty="0" smtClean="0"/>
              <a:t>Επίσης, δεν καθορίσαμε ότι οι δύο κλάσεις πρέπει να είναι ξένες:</a:t>
            </a:r>
            <a:endParaRPr lang="en-US" sz="3200" dirty="0" smtClean="0"/>
          </a:p>
          <a:p>
            <a:pPr marL="822960" lvl="1" indent="-283464">
              <a:spcBef>
                <a:spcPts val="600"/>
              </a:spcBef>
              <a:buClr>
                <a:schemeClr val="accent1"/>
              </a:buClr>
              <a:buSzPct val="80000"/>
              <a:buFont typeface="Wingdings 2"/>
              <a:buChar char=""/>
            </a:pPr>
            <a:r>
              <a:rPr lang="el-GR" sz="2800" dirty="0" smtClean="0"/>
              <a:t>Ένα μέλος του προσωπικού μπορεί να είναι και φοιτητής</a:t>
            </a:r>
            <a:endParaRPr kumimoji="0" lang="el-G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4932040" y="1628800"/>
            <a:ext cx="3600400" cy="165618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rdf:ID</a:t>
            </a:r>
            <a:r>
              <a:rPr lang="en-US" sz="1600" i="1" dirty="0" smtClean="0"/>
              <a:t>="</a:t>
            </a:r>
            <a:r>
              <a:rPr lang="en-US" sz="1600" i="1" dirty="0" err="1" smtClean="0"/>
              <a:t>peopleAtUni</a:t>
            </a:r>
            <a:r>
              <a:rPr lang="en-US" sz="1600" i="1" dirty="0" smtClean="0"/>
              <a:t>"&gt;</a:t>
            </a:r>
          </a:p>
          <a:p>
            <a:r>
              <a:rPr lang="en-US" sz="1600" i="1" dirty="0" smtClean="0"/>
              <a:t>&lt;</a:t>
            </a:r>
            <a:r>
              <a:rPr lang="en-US" sz="1600" i="1" dirty="0" err="1" smtClean="0"/>
              <a:t>owl:unionOf</a:t>
            </a:r>
            <a:r>
              <a:rPr lang="en-US" sz="1600" i="1" dirty="0" smtClean="0"/>
              <a:t> </a:t>
            </a:r>
            <a:r>
              <a:rPr lang="en-US" sz="1600" i="1" dirty="0" err="1" smtClean="0"/>
              <a:t>rdf:parseType</a:t>
            </a:r>
            <a:r>
              <a:rPr lang="en-US" sz="1600" i="1" dirty="0" smtClean="0"/>
              <a:t>="Collection"&gt;</a:t>
            </a:r>
          </a:p>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a:t>
            </a:r>
            <a:r>
              <a:rPr lang="en-US" sz="1600" i="1" dirty="0" err="1" smtClean="0"/>
              <a:t>staffMember</a:t>
            </a:r>
            <a:r>
              <a:rPr lang="en-US" sz="1600" i="1" dirty="0" smtClean="0"/>
              <a:t>"/&gt;</a:t>
            </a:r>
          </a:p>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="#student"/&gt;</a:t>
            </a:r>
          </a:p>
          <a:p>
            <a:r>
              <a:rPr lang="en-US" sz="1600" i="1" dirty="0" smtClean="0"/>
              <a:t>&lt;/</a:t>
            </a:r>
            <a:r>
              <a:rPr lang="en-US" sz="1600" i="1" dirty="0" err="1" smtClean="0"/>
              <a:t>owl:unionOf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Λογικοί Συνδυασμοί </a:t>
            </a:r>
            <a:r>
              <a:rPr lang="en-US" b="1" dirty="0" smtClean="0"/>
              <a:t>(3/4)</a:t>
            </a:r>
            <a:endParaRPr lang="el-GR" dirty="0"/>
          </a:p>
        </p:txBody>
      </p:sp>
      <p:sp>
        <p:nvSpPr>
          <p:cNvPr id="3" name="2 - Θέση περιεχομένου"/>
          <p:cNvSpPr>
            <a:spLocks noGrp="1"/>
          </p:cNvSpPr>
          <p:nvPr>
            <p:ph idx="1"/>
          </p:nvPr>
        </p:nvSpPr>
        <p:spPr>
          <a:xfrm>
            <a:off x="1435608" y="1663824"/>
            <a:ext cx="2992376" cy="1261120"/>
          </a:xfrm>
        </p:spPr>
        <p:txBody>
          <a:bodyPr>
            <a:normAutofit fontScale="77500" lnSpcReduction="20000"/>
          </a:bodyPr>
          <a:lstStyle/>
          <a:p>
            <a:r>
              <a:rPr lang="el-GR" dirty="0" smtClean="0"/>
              <a:t>Η τομή δηλώνεται με το στοιχείο </a:t>
            </a:r>
            <a:r>
              <a:rPr lang="en-US" i="1" dirty="0" err="1" smtClean="0"/>
              <a:t>owl:intersectionOf</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42</a:t>
            </a:fld>
            <a:endParaRPr lang="el-GR"/>
          </a:p>
        </p:txBody>
      </p:sp>
      <p:sp>
        <p:nvSpPr>
          <p:cNvPr id="5" name="4 - Ορθογώνιο"/>
          <p:cNvSpPr/>
          <p:nvPr/>
        </p:nvSpPr>
        <p:spPr>
          <a:xfrm>
            <a:off x="4644008" y="1556792"/>
            <a:ext cx="4104456" cy="25202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&lt;</a:t>
            </a:r>
            <a:r>
              <a:rPr lang="en-US" sz="1600" i="1" dirty="0" err="1" smtClean="0"/>
              <a:t>owl:Class</a:t>
            </a:r>
            <a:r>
              <a:rPr lang="en-US" sz="1600" i="1" dirty="0" smtClean="0"/>
              <a:t> </a:t>
            </a:r>
            <a:r>
              <a:rPr lang="en-US" sz="1600" i="1" dirty="0" err="1" smtClean="0"/>
              <a:t>rdf:ID</a:t>
            </a:r>
            <a:r>
              <a:rPr lang="en-US" sz="1600" i="1" dirty="0" smtClean="0"/>
              <a:t>="</a:t>
            </a:r>
            <a:r>
              <a:rPr lang="en-US" sz="1600" i="1" dirty="0" err="1" smtClean="0"/>
              <a:t>facultyInCS</a:t>
            </a:r>
            <a:r>
              <a:rPr lang="en-US" sz="1600" i="1" dirty="0" smtClean="0"/>
              <a:t>"&gt;</a:t>
            </a:r>
          </a:p>
          <a:p>
            <a:r>
              <a:rPr lang="en-US" sz="1600" i="1" dirty="0" smtClean="0"/>
              <a:t>&lt;</a:t>
            </a:r>
            <a:r>
              <a:rPr lang="en-US" sz="1600" i="1" dirty="0" err="1" smtClean="0"/>
              <a:t>owl:intersectionOf</a:t>
            </a:r>
            <a:r>
              <a:rPr lang="en-US" sz="1600" i="1" dirty="0" smtClean="0"/>
              <a:t> </a:t>
            </a:r>
            <a:r>
              <a:rPr lang="en-US" sz="1600" i="1" dirty="0" err="1" smtClean="0"/>
              <a:t>rdf:parseType</a:t>
            </a:r>
            <a:r>
              <a:rPr lang="en-US" sz="1600" i="1" dirty="0" smtClean="0"/>
              <a:t>="Collection"&gt;</a:t>
            </a:r>
          </a:p>
          <a:p>
            <a:r>
              <a:rPr lang="en-US" sz="1600" i="1" dirty="0" smtClean="0"/>
              <a:t>&lt;</a:t>
            </a:r>
            <a:r>
              <a:rPr lang="en-US" sz="1600" i="1" dirty="0" err="1" smtClean="0"/>
              <a:t>owl:Class</a:t>
            </a:r>
            <a:r>
              <a:rPr lang="en-US" sz="1600" i="1" dirty="0" smtClean="0"/>
              <a:t> </a:t>
            </a:r>
            <a:r>
              <a:rPr lang="en-US" sz="1600" i="1" dirty="0" err="1" smtClean="0"/>
              <a:t>rdf:about</a:t>
            </a:r>
            <a:r>
              <a:rPr lang="en-US" sz="1600" i="1" dirty="0" smtClean="0"/>
              <a:t>="#faculty"/&gt;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owl:onProperty</a:t>
            </a:r>
            <a:r>
              <a:rPr lang="en-US" sz="1600" i="1" dirty="0" smtClean="0"/>
              <a:t> </a:t>
            </a:r>
            <a:r>
              <a:rPr lang="en-US" sz="1600" i="1" dirty="0" err="1" smtClean="0"/>
              <a:t>rdf:resource</a:t>
            </a:r>
            <a:r>
              <a:rPr lang="en-US" sz="1600" i="1" dirty="0" smtClean="0"/>
              <a:t>="#</a:t>
            </a:r>
            <a:r>
              <a:rPr lang="en-US" sz="1600" i="1" dirty="0" err="1" smtClean="0"/>
              <a:t>belongsTo</a:t>
            </a:r>
            <a:r>
              <a:rPr lang="en-US" sz="1600" i="1" dirty="0" smtClean="0"/>
              <a:t>"/&gt;</a:t>
            </a:r>
          </a:p>
          <a:p>
            <a:r>
              <a:rPr lang="en-US" sz="1600" i="1" dirty="0" smtClean="0"/>
              <a:t>&lt;</a:t>
            </a:r>
            <a:r>
              <a:rPr lang="en-US" sz="1600" i="1" dirty="0" err="1" smtClean="0"/>
              <a:t>owl:hasValue</a:t>
            </a:r>
            <a:r>
              <a:rPr lang="en-US" sz="1600" i="1" dirty="0" smtClean="0"/>
              <a:t> </a:t>
            </a:r>
            <a:r>
              <a:rPr lang="en-US" sz="1600" i="1" dirty="0" err="1" smtClean="0"/>
              <a:t>rdf:resource</a:t>
            </a:r>
            <a:r>
              <a:rPr lang="en-US" sz="1600" i="1" dirty="0" smtClean="0"/>
              <a:t>="#</a:t>
            </a:r>
            <a:r>
              <a:rPr lang="en-US" sz="1600" i="1" dirty="0" err="1" smtClean="0"/>
              <a:t>CSDepartment</a:t>
            </a:r>
            <a:r>
              <a:rPr lang="en-US" sz="1600" i="1" dirty="0" smtClean="0"/>
              <a:t>"/&gt;</a:t>
            </a:r>
          </a:p>
          <a:p>
            <a:r>
              <a:rPr lang="en-US" sz="1600" i="1" dirty="0" smtClean="0"/>
              <a:t>&lt;/</a:t>
            </a:r>
            <a:r>
              <a:rPr lang="en-US" sz="1600" i="1" dirty="0" err="1" smtClean="0"/>
              <a:t>owl:Restriction</a:t>
            </a:r>
            <a:r>
              <a:rPr lang="en-US" sz="1600" i="1" dirty="0" smtClean="0"/>
              <a:t>&gt;</a:t>
            </a:r>
          </a:p>
          <a:p>
            <a:r>
              <a:rPr lang="en-US" sz="1600" i="1" dirty="0" smtClean="0"/>
              <a:t>&lt;/</a:t>
            </a:r>
            <a:r>
              <a:rPr lang="en-US" sz="1600" i="1" dirty="0" err="1" smtClean="0"/>
              <a:t>owl:intersectionOf</a:t>
            </a:r>
            <a:r>
              <a:rPr lang="en-US" sz="1600" i="1" dirty="0" smtClean="0"/>
              <a:t>&gt;</a:t>
            </a:r>
          </a:p>
          <a:p>
            <a:r>
              <a:rPr lang="en-US" sz="1600" i="1" dirty="0" smtClean="0"/>
              <a:t>&lt;/</a:t>
            </a:r>
            <a:r>
              <a:rPr lang="en-US" sz="1600" i="1" dirty="0" err="1" smtClean="0"/>
              <a:t>owl:Class</a:t>
            </a:r>
            <a:r>
              <a:rPr lang="en-US" sz="1600" i="1" dirty="0" smtClean="0"/>
              <a:t>&gt;</a:t>
            </a:r>
            <a:endParaRPr lang="el-GR" sz="1700" dirty="0">
              <a:solidFill>
                <a:schemeClr val="tx1"/>
              </a:solidFill>
            </a:endParaRPr>
          </a:p>
        </p:txBody>
      </p:sp>
      <p:sp>
        <p:nvSpPr>
          <p:cNvPr id="6" name="2 - Θέση περιεχομένου"/>
          <p:cNvSpPr txBox="1">
            <a:spLocks/>
          </p:cNvSpPr>
          <p:nvPr/>
        </p:nvSpPr>
        <p:spPr>
          <a:xfrm>
            <a:off x="1435608" y="4149080"/>
            <a:ext cx="7168840" cy="2564904"/>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600" dirty="0" smtClean="0"/>
              <a:t>Προσέξτε ότι έχουμε δημιουργήσει την τομή δύο κλάσεων, η μία από τις οποίες ορίστηκε ανώνυμα</a:t>
            </a:r>
            <a:r>
              <a:rPr lang="en-US" sz="3600" dirty="0" smtClean="0"/>
              <a:t>:</a:t>
            </a:r>
          </a:p>
          <a:p>
            <a:pPr marL="822960" lvl="1" indent="-283464">
              <a:spcBef>
                <a:spcPts val="600"/>
              </a:spcBef>
              <a:buClr>
                <a:schemeClr val="accent1"/>
              </a:buClr>
              <a:buSzPct val="80000"/>
              <a:buFont typeface="Wingdings 2"/>
              <a:buChar char=""/>
            </a:pPr>
            <a:r>
              <a:rPr lang="el-GR" sz="3200" dirty="0" smtClean="0"/>
              <a:t>Η κλάση όλων των αντικειμένων που ανήκουν στο τμήμα Επιστήμης Υπολογιστών</a:t>
            </a:r>
            <a:endParaRPr lang="en-US" sz="3200" dirty="0" smtClean="0"/>
          </a:p>
          <a:p>
            <a:pPr marL="822960" lvl="1" indent="-283464">
              <a:spcBef>
                <a:spcPts val="600"/>
              </a:spcBef>
              <a:buClr>
                <a:schemeClr val="accent1"/>
              </a:buClr>
              <a:buSzPct val="80000"/>
              <a:buFont typeface="Wingdings 2"/>
              <a:buChar char=""/>
            </a:pPr>
            <a:r>
              <a:rPr lang="el-GR" sz="3200" dirty="0" smtClean="0"/>
              <a:t>Η κλάση αυτή τέμνεται με την κλάση </a:t>
            </a:r>
            <a:r>
              <a:rPr lang="en-US" sz="3200" i="1" dirty="0" smtClean="0"/>
              <a:t>faculty</a:t>
            </a:r>
            <a:r>
              <a:rPr lang="en-US" sz="3200" dirty="0" smtClean="0"/>
              <a:t> </a:t>
            </a:r>
            <a:r>
              <a:rPr lang="el-GR" sz="3200" dirty="0" smtClean="0"/>
              <a:t>για να μας δώσει τελικά το διδακτικό προσωπικό του τμήματος Επιστήμης Υπολογιστών</a:t>
            </a:r>
            <a:endParaRPr lang="en-US" sz="32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Λογικοί Συνδυασμοί </a:t>
            </a:r>
            <a:r>
              <a:rPr lang="en-US" b="1" dirty="0" smtClean="0"/>
              <a:t>(4/4)</a:t>
            </a:r>
            <a:endParaRPr lang="el-GR" dirty="0"/>
          </a:p>
        </p:txBody>
      </p:sp>
      <p:sp>
        <p:nvSpPr>
          <p:cNvPr id="3" name="2 - Θέση περιεχομένου"/>
          <p:cNvSpPr>
            <a:spLocks noGrp="1"/>
          </p:cNvSpPr>
          <p:nvPr>
            <p:ph idx="1"/>
          </p:nvPr>
        </p:nvSpPr>
        <p:spPr>
          <a:xfrm>
            <a:off x="1435608" y="1447800"/>
            <a:ext cx="7498080" cy="1621160"/>
          </a:xfrm>
        </p:spPr>
        <p:txBody>
          <a:bodyPr>
            <a:normAutofit fontScale="62500" lnSpcReduction="20000"/>
          </a:bodyPr>
          <a:lstStyle/>
          <a:p>
            <a:r>
              <a:rPr lang="el-GR" dirty="0" smtClean="0"/>
              <a:t>Η ένθεση των λογικών συνδυασμών μπορεί να γίνει αυθαίρετα</a:t>
            </a:r>
            <a:endParaRPr lang="en-US" dirty="0" smtClean="0"/>
          </a:p>
          <a:p>
            <a:pPr lvl="1"/>
            <a:r>
              <a:rPr lang="el-GR" dirty="0" smtClean="0"/>
              <a:t>Το παράδειγμα ορίζει ότι το διοικητικό προσωπικό αποτελείται από εκείνα τα μέλη του προσωπικού που δεν είναι ούτε διδακτικό προσωπικό ούτε προσωπικό τεχνικής υποστήριξης</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43</a:t>
            </a:fld>
            <a:endParaRPr lang="el-GR"/>
          </a:p>
        </p:txBody>
      </p:sp>
      <p:sp>
        <p:nvSpPr>
          <p:cNvPr id="5" name="4 - Ορθογώνιο"/>
          <p:cNvSpPr/>
          <p:nvPr/>
        </p:nvSpPr>
        <p:spPr>
          <a:xfrm>
            <a:off x="2699792" y="2852936"/>
            <a:ext cx="4464496" cy="374441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adminStaff</a:t>
            </a:r>
            <a:r>
              <a:rPr lang="en-US" sz="1600" dirty="0" smtClean="0"/>
              <a:t>"&gt;</a:t>
            </a:r>
          </a:p>
          <a:p>
            <a:r>
              <a:rPr lang="en-US" sz="1600" dirty="0" smtClean="0"/>
              <a:t>&lt;</a:t>
            </a:r>
            <a:r>
              <a:rPr lang="en-US" sz="1600" dirty="0" err="1" smtClean="0"/>
              <a:t>owl:intersectionOf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a:t>
            </a:r>
            <a:r>
              <a:rPr lang="en-US" sz="1600" dirty="0" err="1" smtClean="0"/>
              <a:t>staffMember</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owl:complementOf</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owl:unionOf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="#faculty"/&gt;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a:t>
            </a:r>
            <a:r>
              <a:rPr lang="en-US" sz="1600" dirty="0" err="1" smtClean="0"/>
              <a:t>techSupportStaff</a:t>
            </a:r>
            <a:r>
              <a:rPr lang="en-US" sz="1600" dirty="0" smtClean="0"/>
              <a:t>"/&gt;</a:t>
            </a:r>
          </a:p>
          <a:p>
            <a:r>
              <a:rPr lang="en-US" sz="1600" dirty="0" smtClean="0"/>
              <a:t>&lt;/</a:t>
            </a:r>
            <a:r>
              <a:rPr lang="en-US" sz="1600" dirty="0" err="1" smtClean="0"/>
              <a:t>owl:unionOf</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owl:complementOf</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owl:intersectionOf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Απαριθμήσεις </a:t>
            </a:r>
            <a:endParaRPr lang="el-GR" dirty="0"/>
          </a:p>
        </p:txBody>
      </p:sp>
      <p:sp>
        <p:nvSpPr>
          <p:cNvPr id="3" name="2 - Θέση περιεχομένου"/>
          <p:cNvSpPr>
            <a:spLocks noGrp="1"/>
          </p:cNvSpPr>
          <p:nvPr>
            <p:ph idx="1"/>
          </p:nvPr>
        </p:nvSpPr>
        <p:spPr>
          <a:xfrm>
            <a:off x="1435608" y="1447800"/>
            <a:ext cx="7498080" cy="1117104"/>
          </a:xfrm>
        </p:spPr>
        <p:txBody>
          <a:bodyPr>
            <a:normAutofit fontScale="85000" lnSpcReduction="20000"/>
          </a:bodyPr>
          <a:lstStyle/>
          <a:p>
            <a:r>
              <a:rPr lang="el-GR" dirty="0" smtClean="0"/>
              <a:t>Η απαρίθμηση είναι ένα στοιχείο</a:t>
            </a:r>
            <a:r>
              <a:rPr lang="en-US" dirty="0" smtClean="0"/>
              <a:t> </a:t>
            </a:r>
            <a:r>
              <a:rPr lang="en-US" i="1" dirty="0" err="1" smtClean="0"/>
              <a:t>owl:oneOf</a:t>
            </a:r>
            <a:r>
              <a:rPr lang="en-US" dirty="0" smtClean="0"/>
              <a:t> </a:t>
            </a:r>
            <a:r>
              <a:rPr lang="el-GR" dirty="0" smtClean="0"/>
              <a:t>που χρησιμοποιείται για τον ορισμό μιας κλάσης με παράθεση όλων των στοιχείων της</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44</a:t>
            </a:fld>
            <a:endParaRPr lang="el-GR"/>
          </a:p>
        </p:txBody>
      </p:sp>
      <p:sp>
        <p:nvSpPr>
          <p:cNvPr id="5" name="4 - Ορθογώνιο"/>
          <p:cNvSpPr/>
          <p:nvPr/>
        </p:nvSpPr>
        <p:spPr>
          <a:xfrm>
            <a:off x="2699792" y="2708920"/>
            <a:ext cx="4392488" cy="302433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="weekdays"&gt;</a:t>
            </a:r>
          </a:p>
          <a:p>
            <a:r>
              <a:rPr lang="en-US" sz="1600" dirty="0" smtClean="0"/>
              <a:t>&lt;</a:t>
            </a:r>
            <a:r>
              <a:rPr lang="en-US" sz="1600" dirty="0" err="1" smtClean="0"/>
              <a:t>owl:oneOf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="#Monday"/&gt;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="#Tuesday"/&gt;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="#Wednesday"/&gt;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="#Thursday"/&gt;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="#Friday"/&gt;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="#Saturday"/&gt;</a:t>
            </a:r>
          </a:p>
          <a:p>
            <a:r>
              <a:rPr lang="en-US" sz="1600" dirty="0" smtClean="0"/>
              <a:t>&lt;</a:t>
            </a:r>
            <a:r>
              <a:rPr lang="en-US" sz="1600" dirty="0" err="1" smtClean="0"/>
              <a:t>owl:Thing</a:t>
            </a:r>
            <a:r>
              <a:rPr lang="en-US" sz="1600" dirty="0" smtClean="0"/>
              <a:t> </a:t>
            </a:r>
            <a:r>
              <a:rPr lang="en-US" sz="1600" dirty="0" err="1" smtClean="0"/>
              <a:t>rdf:about</a:t>
            </a:r>
            <a:r>
              <a:rPr lang="en-US" sz="1600" dirty="0" smtClean="0"/>
              <a:t>="#Sunday"/&gt;</a:t>
            </a:r>
          </a:p>
          <a:p>
            <a:r>
              <a:rPr lang="en-US" sz="1600" dirty="0" smtClean="0"/>
              <a:t>&lt;/</a:t>
            </a:r>
            <a:r>
              <a:rPr lang="en-US" sz="1600" dirty="0" err="1" smtClean="0"/>
              <a:t>owl:oneOf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Στιγμιότυπα </a:t>
            </a:r>
            <a:r>
              <a:rPr lang="en-US" b="1" dirty="0" smtClean="0"/>
              <a:t>(1/3)</a:t>
            </a:r>
            <a:endParaRPr lang="el-GR" dirty="0"/>
          </a:p>
        </p:txBody>
      </p:sp>
      <p:sp>
        <p:nvSpPr>
          <p:cNvPr id="3" name="2 - Θέση περιεχομένου"/>
          <p:cNvSpPr>
            <a:spLocks noGrp="1"/>
          </p:cNvSpPr>
          <p:nvPr>
            <p:ph idx="1"/>
          </p:nvPr>
        </p:nvSpPr>
        <p:spPr>
          <a:xfrm>
            <a:off x="1435608" y="1447800"/>
            <a:ext cx="3712456" cy="973088"/>
          </a:xfrm>
        </p:spPr>
        <p:txBody>
          <a:bodyPr>
            <a:normAutofit fontScale="70000" lnSpcReduction="20000"/>
          </a:bodyPr>
          <a:lstStyle/>
          <a:p>
            <a:r>
              <a:rPr lang="el-GR" dirty="0" smtClean="0"/>
              <a:t>Τα στιγμιότυπα των κλάσεων δηλώνονται όπως και στην </a:t>
            </a:r>
            <a:r>
              <a:rPr lang="en-US" dirty="0" smtClean="0"/>
              <a:t>RDF:</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45</a:t>
            </a:fld>
            <a:endParaRPr lang="el-GR"/>
          </a:p>
        </p:txBody>
      </p:sp>
      <p:sp>
        <p:nvSpPr>
          <p:cNvPr id="5" name="2 - Θέση περιεχομένου"/>
          <p:cNvSpPr txBox="1">
            <a:spLocks/>
          </p:cNvSpPr>
          <p:nvPr/>
        </p:nvSpPr>
        <p:spPr>
          <a:xfrm>
            <a:off x="1403648" y="2492896"/>
            <a:ext cx="3712456" cy="432048"/>
          </a:xfrm>
          <a:prstGeom prst="rect">
            <a:avLst/>
          </a:prstGeom>
        </p:spPr>
        <p:txBody>
          <a:bodyPr>
            <a:normAutofit/>
          </a:bodyPr>
          <a:lstStyle/>
          <a:p>
            <a:pPr marL="365760" lvl="0" indent="-283464">
              <a:spcBef>
                <a:spcPts val="600"/>
              </a:spcBef>
              <a:buClr>
                <a:schemeClr val="accent1"/>
              </a:buClr>
              <a:buSzPct val="80000"/>
              <a:buFont typeface="Wingdings 2"/>
              <a:buChar char=""/>
            </a:pPr>
            <a:r>
              <a:rPr lang="el-GR" sz="2200" dirty="0" smtClean="0"/>
              <a:t>Ή ισοδύναμα</a:t>
            </a:r>
            <a:r>
              <a:rPr lang="en-US" sz="2200" dirty="0" smtClean="0"/>
              <a:t>:</a:t>
            </a:r>
            <a:endParaRPr kumimoji="0" lang="el-G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2 - Θέση περιεχομένου"/>
          <p:cNvSpPr txBox="1">
            <a:spLocks/>
          </p:cNvSpPr>
          <p:nvPr/>
        </p:nvSpPr>
        <p:spPr>
          <a:xfrm>
            <a:off x="1403648" y="2996952"/>
            <a:ext cx="3456384" cy="1440160"/>
          </a:xfrm>
          <a:prstGeom prst="rect">
            <a:avLst/>
          </a:prstGeom>
        </p:spPr>
        <p:txBody>
          <a:bodyPr>
            <a:noAutofit/>
          </a:bodyPr>
          <a:lstStyle/>
          <a:p>
            <a:pPr marL="365760" lvl="0" indent="-283464">
              <a:spcBef>
                <a:spcPts val="600"/>
              </a:spcBef>
              <a:buClr>
                <a:schemeClr val="accent1"/>
              </a:buClr>
              <a:buSzPct val="80000"/>
              <a:buFont typeface="Wingdings 2"/>
              <a:buChar char=""/>
            </a:pPr>
            <a:r>
              <a:rPr lang="el-GR" sz="2200" dirty="0" smtClean="0"/>
              <a:t>Μπορούμε επίσης να παρέχουμε περισσότερες λεπτομέρειες</a:t>
            </a:r>
            <a:r>
              <a:rPr lang="en-US" sz="2200" dirty="0" smtClean="0"/>
              <a:t>:</a:t>
            </a:r>
            <a:endParaRPr kumimoji="0" lang="el-G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6 - Ορθογώνιο"/>
          <p:cNvSpPr/>
          <p:nvPr/>
        </p:nvSpPr>
        <p:spPr>
          <a:xfrm>
            <a:off x="4716016" y="2492896"/>
            <a:ext cx="3744416"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academicStaffMember</a:t>
            </a:r>
            <a:r>
              <a:rPr lang="en-US" sz="1600" dirty="0" smtClean="0"/>
              <a:t> </a:t>
            </a:r>
            <a:r>
              <a:rPr lang="en-US" sz="1600" dirty="0" err="1" smtClean="0"/>
              <a:t>rdf:ID</a:t>
            </a:r>
            <a:r>
              <a:rPr lang="en-US" sz="1600" dirty="0" smtClean="0"/>
              <a:t>="949352"/&gt;</a:t>
            </a:r>
            <a:endParaRPr lang="el-GR" sz="1700" dirty="0">
              <a:solidFill>
                <a:schemeClr val="tx1"/>
              </a:solidFill>
            </a:endParaRPr>
          </a:p>
        </p:txBody>
      </p:sp>
      <p:sp>
        <p:nvSpPr>
          <p:cNvPr id="10" name="9 - Ορθογώνιο"/>
          <p:cNvSpPr/>
          <p:nvPr/>
        </p:nvSpPr>
        <p:spPr>
          <a:xfrm>
            <a:off x="4716016" y="3068960"/>
            <a:ext cx="4427984"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academicStaffMember</a:t>
            </a:r>
            <a:r>
              <a:rPr lang="en-US" sz="1600" dirty="0" smtClean="0"/>
              <a:t> </a:t>
            </a:r>
            <a:r>
              <a:rPr lang="en-US" sz="1600" dirty="0" err="1" smtClean="0"/>
              <a:t>rdf:ID</a:t>
            </a:r>
            <a:r>
              <a:rPr lang="en-US" sz="1600" dirty="0" smtClean="0"/>
              <a:t>="949352"&gt;</a:t>
            </a:r>
          </a:p>
          <a:p>
            <a:r>
              <a:rPr lang="en-US" sz="1600" dirty="0" smtClean="0"/>
              <a:t>&lt;</a:t>
            </a:r>
            <a:r>
              <a:rPr lang="en-US" sz="1600" dirty="0" err="1" smtClean="0"/>
              <a:t>uni:age</a:t>
            </a:r>
            <a:r>
              <a:rPr lang="en-US" sz="1600" dirty="0" smtClean="0"/>
              <a:t> </a:t>
            </a:r>
            <a:r>
              <a:rPr lang="en-US" sz="1600" dirty="0" err="1" smtClean="0"/>
              <a:t>rdf:datatype</a:t>
            </a:r>
            <a:r>
              <a:rPr lang="en-US" sz="1600" dirty="0" smtClean="0"/>
              <a:t>="&amp;</a:t>
            </a:r>
            <a:r>
              <a:rPr lang="en-US" sz="1600" dirty="0" err="1" smtClean="0"/>
              <a:t>xsd;integer</a:t>
            </a:r>
            <a:r>
              <a:rPr lang="en-US" sz="1600" dirty="0" smtClean="0"/>
              <a:t>"&gt;39&lt;/</a:t>
            </a:r>
            <a:r>
              <a:rPr lang="en-US" sz="1600" dirty="0" err="1" smtClean="0"/>
              <a:t>uni:age</a:t>
            </a:r>
            <a:r>
              <a:rPr lang="en-US" sz="1600" dirty="0" smtClean="0"/>
              <a:t>&gt;</a:t>
            </a:r>
          </a:p>
          <a:p>
            <a:r>
              <a:rPr lang="en-US" sz="1600" dirty="0" smtClean="0"/>
              <a:t>&lt;/</a:t>
            </a:r>
            <a:r>
              <a:rPr lang="en-US" sz="1600" dirty="0" err="1" smtClean="0"/>
              <a:t>academicStaffMember</a:t>
            </a:r>
            <a:r>
              <a:rPr lang="en-US" sz="1600" dirty="0" smtClean="0"/>
              <a:t>&gt;</a:t>
            </a:r>
            <a:endParaRPr lang="el-GR" sz="1700" dirty="0">
              <a:solidFill>
                <a:schemeClr val="tx1"/>
              </a:solidFill>
            </a:endParaRPr>
          </a:p>
        </p:txBody>
      </p:sp>
      <p:sp>
        <p:nvSpPr>
          <p:cNvPr id="11" name="10 - Ορθογώνιο"/>
          <p:cNvSpPr/>
          <p:nvPr/>
        </p:nvSpPr>
        <p:spPr>
          <a:xfrm>
            <a:off x="4716016" y="1484784"/>
            <a:ext cx="4427984" cy="93610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rdf:Description</a:t>
            </a:r>
            <a:r>
              <a:rPr lang="en-US" sz="1600" dirty="0" smtClean="0"/>
              <a:t> </a:t>
            </a:r>
            <a:r>
              <a:rPr lang="en-US" sz="1600" dirty="0" err="1" smtClean="0"/>
              <a:t>rdf:ID</a:t>
            </a:r>
            <a:r>
              <a:rPr lang="en-US" sz="1600" dirty="0" smtClean="0"/>
              <a:t>="949352"&gt;</a:t>
            </a:r>
          </a:p>
          <a:p>
            <a:r>
              <a:rPr lang="en-US" sz="1600" dirty="0" smtClean="0"/>
              <a:t>&lt;</a:t>
            </a:r>
            <a:r>
              <a:rPr lang="en-US" sz="1600" dirty="0" err="1" smtClean="0"/>
              <a:t>rdf:type</a:t>
            </a:r>
            <a:r>
              <a:rPr lang="en-US" sz="1600" dirty="0" smtClean="0"/>
              <a:t> </a:t>
            </a:r>
            <a:r>
              <a:rPr lang="en-US" sz="1600" dirty="0" err="1" smtClean="0"/>
              <a:t>rdf:resource</a:t>
            </a:r>
            <a:r>
              <a:rPr lang="en-US" sz="1600" dirty="0" smtClean="0"/>
              <a:t>="#</a:t>
            </a:r>
            <a:r>
              <a:rPr lang="en-US" sz="1600" dirty="0" err="1" smtClean="0"/>
              <a:t>academicStaffMember</a:t>
            </a:r>
            <a:r>
              <a:rPr lang="en-US" sz="1600" dirty="0" smtClean="0"/>
              <a:t>"/&gt;</a:t>
            </a:r>
          </a:p>
          <a:p>
            <a:r>
              <a:rPr lang="en-US" sz="1600" dirty="0" smtClean="0"/>
              <a:t>&lt;/</a:t>
            </a:r>
            <a:r>
              <a:rPr lang="en-US" sz="1600" dirty="0" err="1" smtClean="0"/>
              <a:t>rdf:Description</a:t>
            </a:r>
            <a:r>
              <a:rPr lang="en-US" sz="1600" dirty="0" smtClean="0"/>
              <a:t>&gt;</a:t>
            </a:r>
            <a:endParaRPr lang="el-GR" sz="1700" dirty="0">
              <a:solidFill>
                <a:schemeClr val="tx1"/>
              </a:solidFill>
            </a:endParaRPr>
          </a:p>
        </p:txBody>
      </p:sp>
      <p:sp>
        <p:nvSpPr>
          <p:cNvPr id="12" name="2 - Θέση περιεχομένου"/>
          <p:cNvSpPr txBox="1">
            <a:spLocks/>
          </p:cNvSpPr>
          <p:nvPr/>
        </p:nvSpPr>
        <p:spPr>
          <a:xfrm>
            <a:off x="1331640" y="4509120"/>
            <a:ext cx="6984776" cy="2160240"/>
          </a:xfrm>
          <a:prstGeom prst="rect">
            <a:avLst/>
          </a:prstGeom>
        </p:spPr>
        <p:txBody>
          <a:bodyPr>
            <a:noAutofit/>
          </a:bodyPr>
          <a:lstStyle/>
          <a:p>
            <a:pPr marL="365760" lvl="0" indent="-283464">
              <a:spcBef>
                <a:spcPts val="600"/>
              </a:spcBef>
              <a:buClr>
                <a:schemeClr val="accent1"/>
              </a:buClr>
              <a:buSzPct val="80000"/>
              <a:buFont typeface="Wingdings 2"/>
              <a:buChar char=""/>
            </a:pPr>
            <a:r>
              <a:rPr lang="el-GR" sz="2200" dirty="0" smtClean="0"/>
              <a:t>Σε αντίθεση με τα τυπικά </a:t>
            </a:r>
            <a:r>
              <a:rPr lang="el-GR" sz="2200" dirty="0" err="1" smtClean="0"/>
              <a:t>συτήματα</a:t>
            </a:r>
            <a:r>
              <a:rPr lang="el-GR" sz="2200" dirty="0" smtClean="0"/>
              <a:t> βάσεων δεδομένων, η </a:t>
            </a:r>
            <a:r>
              <a:rPr lang="en-US" sz="2200" dirty="0" smtClean="0"/>
              <a:t>OWL </a:t>
            </a:r>
            <a:r>
              <a:rPr lang="el-GR" sz="2200" dirty="0" smtClean="0"/>
              <a:t>δεν υιοθετεί την </a:t>
            </a:r>
            <a:r>
              <a:rPr lang="el-GR" sz="2200" i="1" dirty="0" smtClean="0"/>
              <a:t>υπόθεση μοναδικών ονομάτων (</a:t>
            </a:r>
            <a:r>
              <a:rPr lang="en-US" sz="2200" i="1" dirty="0" smtClean="0"/>
              <a:t>unique-names assumption</a:t>
            </a:r>
            <a:r>
              <a:rPr lang="el-GR" sz="2200" i="1" dirty="0" smtClean="0"/>
              <a:t>)</a:t>
            </a:r>
            <a:endParaRPr lang="en-US" sz="2200" i="1" dirty="0" smtClean="0"/>
          </a:p>
          <a:p>
            <a:pPr marL="822960" lvl="1" indent="-283464">
              <a:spcBef>
                <a:spcPts val="600"/>
              </a:spcBef>
              <a:buClr>
                <a:schemeClr val="accent1"/>
              </a:buClr>
              <a:buSzPct val="80000"/>
              <a:buFont typeface="Wingdings 2"/>
              <a:buChar char=""/>
            </a:pPr>
            <a:r>
              <a:rPr lang="el-GR" sz="2000" dirty="0" smtClean="0"/>
              <a:t>Επειδή δύο στιγμιότυπα έχουν διαφορετικό όνομα ή </a:t>
            </a:r>
            <a:r>
              <a:rPr lang="en-US" sz="2000" dirty="0" smtClean="0"/>
              <a:t>ID </a:t>
            </a:r>
            <a:r>
              <a:rPr lang="el-GR" sz="2000" dirty="0" smtClean="0"/>
              <a:t>δεν συνεπάγεται απαραίτητα ότι είναι δύο </a:t>
            </a:r>
            <a:r>
              <a:rPr lang="el-GR" sz="2000" smtClean="0"/>
              <a:t>διαφορετικά μεμονωμένα </a:t>
            </a:r>
            <a:r>
              <a:rPr lang="el-GR" sz="2000" dirty="0" smtClean="0"/>
              <a:t>στοιχεία</a:t>
            </a:r>
            <a:endParaRPr kumimoji="0" lang="el-GR"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Στιγμιότυπα </a:t>
            </a:r>
            <a:r>
              <a:rPr lang="en-US" b="1" dirty="0" smtClean="0"/>
              <a:t>(2/3)</a:t>
            </a:r>
            <a:endParaRPr lang="el-GR" dirty="0"/>
          </a:p>
        </p:txBody>
      </p:sp>
      <p:sp>
        <p:nvSpPr>
          <p:cNvPr id="3" name="2 - Θέση περιεχομένου"/>
          <p:cNvSpPr>
            <a:spLocks noGrp="1"/>
          </p:cNvSpPr>
          <p:nvPr>
            <p:ph idx="1"/>
          </p:nvPr>
        </p:nvSpPr>
        <p:spPr>
          <a:xfrm>
            <a:off x="1115616" y="1447800"/>
            <a:ext cx="7528880" cy="685056"/>
          </a:xfrm>
        </p:spPr>
        <p:txBody>
          <a:bodyPr>
            <a:noAutofit/>
          </a:bodyPr>
          <a:lstStyle/>
          <a:p>
            <a:pPr marL="548640"/>
            <a:r>
              <a:rPr lang="el-GR" sz="2000" dirty="0" smtClean="0"/>
              <a:t>Π.χ. αν δηλώσουμε ότι κάθε μάθημα διδάσκεται από τουλάχιστον ένα μέλος του προσωπικού</a:t>
            </a:r>
            <a:r>
              <a:rPr lang="en-US" sz="2000" dirty="0" smtClean="0"/>
              <a:t>:</a:t>
            </a:r>
            <a:endParaRPr lang="el-GR" sz="2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46</a:t>
            </a:fld>
            <a:endParaRPr lang="el-GR"/>
          </a:p>
        </p:txBody>
      </p:sp>
      <p:sp>
        <p:nvSpPr>
          <p:cNvPr id="5" name="4 - Ορθογώνιο"/>
          <p:cNvSpPr/>
          <p:nvPr/>
        </p:nvSpPr>
        <p:spPr>
          <a:xfrm>
            <a:off x="4139952" y="2132856"/>
            <a:ext cx="468052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owl:ObjectProperty</a:t>
            </a:r>
            <a:r>
              <a:rPr lang="en-US" sz="1600" dirty="0" smtClean="0"/>
              <a:t> </a:t>
            </a:r>
            <a:r>
              <a:rPr lang="en-US" sz="1600" dirty="0" err="1" smtClean="0"/>
              <a:t>rdf:ID</a:t>
            </a:r>
            <a:r>
              <a:rPr lang="en-US" sz="1600" dirty="0" smtClean="0"/>
              <a:t>="</a:t>
            </a:r>
            <a:r>
              <a:rPr lang="en-US" sz="1600" dirty="0" err="1" smtClean="0"/>
              <a:t>isTaughtBy</a:t>
            </a:r>
            <a:r>
              <a:rPr lang="en-US" sz="1600" dirty="0" smtClean="0"/>
              <a:t>"&gt;</a:t>
            </a:r>
          </a:p>
          <a:p>
            <a:r>
              <a:rPr lang="en-US" sz="1600" dirty="0" smtClean="0"/>
              <a:t>&lt;</a:t>
            </a:r>
            <a:r>
              <a:rPr lang="en-US" sz="1600" dirty="0" err="1" smtClean="0"/>
              <a:t>rdf:type</a:t>
            </a:r>
            <a:r>
              <a:rPr lang="en-US" sz="1600" dirty="0" smtClean="0"/>
              <a:t> </a:t>
            </a:r>
            <a:r>
              <a:rPr lang="en-US" sz="1600" dirty="0" err="1" smtClean="0"/>
              <a:t>rdf:resource</a:t>
            </a:r>
            <a:r>
              <a:rPr lang="en-US" sz="1600" dirty="0" smtClean="0"/>
              <a:t>="&amp;</a:t>
            </a:r>
            <a:r>
              <a:rPr lang="en-US" sz="1600" dirty="0" err="1" smtClean="0"/>
              <a:t>owl;FunctionalProperty</a:t>
            </a:r>
            <a:r>
              <a:rPr lang="en-US" sz="1600" dirty="0" smtClean="0"/>
              <a:t>" /&gt;</a:t>
            </a:r>
          </a:p>
          <a:p>
            <a:r>
              <a:rPr lang="en-US" sz="1600" dirty="0" smtClean="0"/>
              <a:t>&lt;/</a:t>
            </a:r>
            <a:r>
              <a:rPr lang="en-US" sz="1600" dirty="0" err="1" smtClean="0"/>
              <a:t>owl:ObjectProperty</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1083656" y="2996952"/>
            <a:ext cx="4208424" cy="1584176"/>
          </a:xfrm>
          <a:prstGeom prst="rect">
            <a:avLst/>
          </a:prstGeom>
        </p:spPr>
        <p:txBody>
          <a:bodyPr>
            <a:noAutofit/>
          </a:bodyPr>
          <a:lstStyle/>
          <a:p>
            <a:pPr marL="548640" lvl="0" indent="-283464">
              <a:spcBef>
                <a:spcPts val="600"/>
              </a:spcBef>
              <a:buClr>
                <a:schemeClr val="accent1"/>
              </a:buClr>
              <a:buSzPct val="80000"/>
              <a:buFont typeface="Wingdings 2"/>
              <a:buChar char=""/>
            </a:pPr>
            <a:r>
              <a:rPr lang="el-GR" sz="2000" dirty="0" smtClean="0"/>
              <a:t>Και δηλώσουμε στη συνέχεια ότι κάποιο συγκεκριμένο μάθημα διδάσκεται από 2 μέλη του προσωπικού</a:t>
            </a:r>
            <a:r>
              <a:rPr lang="en-US" sz="2000" dirty="0" smtClean="0"/>
              <a:t>:</a:t>
            </a:r>
            <a:endParaRPr kumimoji="0" lang="el-GR"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6 - Ορθογώνιο"/>
          <p:cNvSpPr/>
          <p:nvPr/>
        </p:nvSpPr>
        <p:spPr>
          <a:xfrm>
            <a:off x="5364088" y="3212976"/>
            <a:ext cx="3456384" cy="100811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&lt;course </a:t>
            </a:r>
            <a:r>
              <a:rPr lang="en-US" sz="1600" dirty="0" err="1" smtClean="0"/>
              <a:t>rdf:ID</a:t>
            </a:r>
            <a:r>
              <a:rPr lang="en-US" sz="1600" dirty="0" smtClean="0"/>
              <a:t>="CIT1111"&gt;</a:t>
            </a:r>
          </a:p>
          <a:p>
            <a:r>
              <a:rPr lang="en-US" sz="1600" dirty="0" smtClean="0"/>
              <a:t>&lt;</a:t>
            </a:r>
            <a:r>
              <a:rPr lang="en-US" sz="1600" dirty="0" err="1" smtClean="0"/>
              <a:t>isTaughtBy</a:t>
            </a:r>
            <a:r>
              <a:rPr lang="en-US" sz="1600" dirty="0" smtClean="0"/>
              <a:t> </a:t>
            </a:r>
            <a:r>
              <a:rPr lang="en-US" sz="1600" dirty="0" err="1" smtClean="0"/>
              <a:t>rdf:resource</a:t>
            </a:r>
            <a:r>
              <a:rPr lang="en-US" sz="1600" dirty="0" smtClean="0"/>
              <a:t>="#949318"/&gt;</a:t>
            </a:r>
          </a:p>
          <a:p>
            <a:r>
              <a:rPr lang="en-US" sz="1600" dirty="0" smtClean="0"/>
              <a:t>&lt;</a:t>
            </a:r>
            <a:r>
              <a:rPr lang="en-US" sz="1600" dirty="0" err="1" smtClean="0"/>
              <a:t>isTaughtBy</a:t>
            </a:r>
            <a:r>
              <a:rPr lang="en-US" sz="1600" dirty="0" smtClean="0"/>
              <a:t> </a:t>
            </a:r>
            <a:r>
              <a:rPr lang="en-US" sz="1600" dirty="0" err="1" smtClean="0"/>
              <a:t>rdf:resource</a:t>
            </a:r>
            <a:r>
              <a:rPr lang="en-US" sz="1600" dirty="0" smtClean="0"/>
              <a:t>="#949352"/&gt;</a:t>
            </a:r>
          </a:p>
          <a:p>
            <a:r>
              <a:rPr lang="en-US" sz="1600" dirty="0" smtClean="0"/>
              <a:t>&lt;/course&gt;</a:t>
            </a:r>
            <a:endParaRPr lang="el-GR" sz="1700" dirty="0">
              <a:solidFill>
                <a:schemeClr val="tx1"/>
              </a:solidFill>
            </a:endParaRPr>
          </a:p>
        </p:txBody>
      </p:sp>
      <p:sp>
        <p:nvSpPr>
          <p:cNvPr id="8" name="2 - Θέση περιεχομένου"/>
          <p:cNvSpPr txBox="1">
            <a:spLocks/>
          </p:cNvSpPr>
          <p:nvPr/>
        </p:nvSpPr>
        <p:spPr>
          <a:xfrm>
            <a:off x="1043608" y="4365104"/>
            <a:ext cx="7848872" cy="2088232"/>
          </a:xfrm>
          <a:prstGeom prst="rect">
            <a:avLst/>
          </a:prstGeom>
        </p:spPr>
        <p:txBody>
          <a:bodyPr>
            <a:normAutofit fontScale="62500" lnSpcReduction="20000"/>
          </a:bodyPr>
          <a:lstStyle/>
          <a:p>
            <a:pPr marL="548640" lvl="0" indent="-283464">
              <a:spcBef>
                <a:spcPts val="600"/>
              </a:spcBef>
              <a:buClr>
                <a:schemeClr val="accent1"/>
              </a:buClr>
              <a:buSzPct val="80000"/>
              <a:buFont typeface="Wingdings 2"/>
              <a:buChar char=""/>
            </a:pPr>
            <a:r>
              <a:rPr lang="el-GR" sz="3200" dirty="0" smtClean="0"/>
              <a:t>Αυτό δεν θα προκαλέσει την επισήμανση σφάλματος από το πρόγραμμα συλλογιστικής </a:t>
            </a:r>
            <a:r>
              <a:rPr lang="en-US" sz="3200" dirty="0" smtClean="0"/>
              <a:t>OWL</a:t>
            </a:r>
          </a:p>
          <a:p>
            <a:pPr marL="548640" lvl="0" indent="-283464">
              <a:spcBef>
                <a:spcPts val="600"/>
              </a:spcBef>
              <a:buClr>
                <a:schemeClr val="accent1"/>
              </a:buClr>
              <a:buSzPct val="80000"/>
              <a:buFont typeface="Wingdings 2"/>
              <a:buChar char=""/>
            </a:pPr>
            <a:r>
              <a:rPr lang="el-GR" sz="3200" dirty="0" smtClean="0"/>
              <a:t>Εξάλλου, Το σύστημα θα μπορούσε να συμπεράνει έγκυρα ότι οι πόροι </a:t>
            </a:r>
            <a:r>
              <a:rPr lang="en-US" sz="3200" dirty="0" smtClean="0"/>
              <a:t>"949318“ </a:t>
            </a:r>
            <a:r>
              <a:rPr lang="el-GR" sz="3200" dirty="0" smtClean="0"/>
              <a:t>και</a:t>
            </a:r>
            <a:r>
              <a:rPr lang="en-US" sz="3200" dirty="0" smtClean="0"/>
              <a:t> "949352" </a:t>
            </a:r>
            <a:r>
              <a:rPr lang="el-GR" sz="3200" dirty="0" smtClean="0"/>
              <a:t>είναι κατά τα φαινόμενα ίσοι</a:t>
            </a:r>
            <a:endParaRPr lang="en-US" sz="3200" dirty="0" smtClean="0"/>
          </a:p>
          <a:p>
            <a:pPr marL="548640" lvl="0" indent="-283464">
              <a:spcBef>
                <a:spcPts val="600"/>
              </a:spcBef>
              <a:buClr>
                <a:schemeClr val="accent1"/>
              </a:buClr>
              <a:buSzPct val="80000"/>
              <a:buFont typeface="Wingdings 2"/>
              <a:buChar char=""/>
            </a:pPr>
            <a:r>
              <a:rPr lang="el-GR" sz="3200" dirty="0" smtClean="0"/>
              <a:t>Για να διασφαλίσουμε ότι τα διαφορετικά μεμονωμένα στοιχεία αναγνωρίζονται όντως ως διαφορετικά, πρέπει να διατυπώσουμε ρητά την ανισότητά τους</a:t>
            </a:r>
            <a:r>
              <a:rPr lang="en-US" sz="3200" dirty="0" smtClean="0"/>
              <a:t>:</a:t>
            </a: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8 - Ορθογώνιο"/>
          <p:cNvSpPr/>
          <p:nvPr/>
        </p:nvSpPr>
        <p:spPr>
          <a:xfrm>
            <a:off x="1331640" y="6309320"/>
            <a:ext cx="7560840" cy="360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&lt;lecturer </a:t>
            </a:r>
            <a:r>
              <a:rPr lang="en-US" sz="1600" dirty="0" err="1" smtClean="0"/>
              <a:t>rdf:ID</a:t>
            </a:r>
            <a:r>
              <a:rPr lang="en-US" sz="1600" dirty="0" smtClean="0"/>
              <a:t>="949318“&gt;  &lt;</a:t>
            </a:r>
            <a:r>
              <a:rPr lang="en-US" sz="1600" dirty="0" err="1" smtClean="0"/>
              <a:t>owl:differentFrom</a:t>
            </a:r>
            <a:r>
              <a:rPr lang="en-US" sz="1600" dirty="0" smtClean="0"/>
              <a:t> </a:t>
            </a:r>
            <a:r>
              <a:rPr lang="en-US" sz="1600" dirty="0" err="1" smtClean="0"/>
              <a:t>rdf:resource</a:t>
            </a:r>
            <a:r>
              <a:rPr lang="en-US" sz="1600" dirty="0" smtClean="0"/>
              <a:t>="#949352"/&gt;  &lt;/lecturer&gt;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Στιγμιότυπα </a:t>
            </a:r>
            <a:r>
              <a:rPr lang="en-US" b="1" dirty="0" smtClean="0"/>
              <a:t>(3/3)</a:t>
            </a:r>
            <a:endParaRPr lang="el-GR" dirty="0"/>
          </a:p>
        </p:txBody>
      </p:sp>
      <p:sp>
        <p:nvSpPr>
          <p:cNvPr id="3" name="2 - Θέση περιεχομένου"/>
          <p:cNvSpPr>
            <a:spLocks noGrp="1"/>
          </p:cNvSpPr>
          <p:nvPr>
            <p:ph idx="1"/>
          </p:nvPr>
        </p:nvSpPr>
        <p:spPr>
          <a:xfrm>
            <a:off x="1435608" y="1447800"/>
            <a:ext cx="7498080" cy="2053208"/>
          </a:xfrm>
        </p:spPr>
        <p:txBody>
          <a:bodyPr>
            <a:normAutofit fontScale="70000" lnSpcReduction="20000"/>
          </a:bodyPr>
          <a:lstStyle/>
          <a:p>
            <a:r>
              <a:rPr lang="el-GR" dirty="0" smtClean="0"/>
              <a:t>Επειδή τέτοιες προτάσεις ανισότητας προκύπτουν συχνά, και ο απαιτούμενος αριθμός αυτών των προτάσεων θα γινόταν τεράστιος αν θέλαμε να διατυπώσουμε την ανισότητα ενός μεγάλου αριθμού μεμονωμένων στοιχείων</a:t>
            </a:r>
            <a:endParaRPr lang="en-US" dirty="0" smtClean="0"/>
          </a:p>
          <a:p>
            <a:pPr lvl="1"/>
            <a:r>
              <a:rPr lang="el-GR" dirty="0" smtClean="0"/>
              <a:t>Η </a:t>
            </a:r>
            <a:r>
              <a:rPr lang="en-US" dirty="0" smtClean="0"/>
              <a:t>OWL </a:t>
            </a:r>
            <a:r>
              <a:rPr lang="el-GR" dirty="0" smtClean="0"/>
              <a:t>παρέχει μία σύντομη αναπαράσταση για τη δήλωση της ανισότητας ανά ζεύγη για όλα τα μεμονωμένα στοιχεία σε μια δεδομένη λίστα</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47</a:t>
            </a:fld>
            <a:endParaRPr lang="el-GR"/>
          </a:p>
        </p:txBody>
      </p:sp>
      <p:sp>
        <p:nvSpPr>
          <p:cNvPr id="5" name="4 - Ορθογώνιο"/>
          <p:cNvSpPr/>
          <p:nvPr/>
        </p:nvSpPr>
        <p:spPr>
          <a:xfrm>
            <a:off x="4572000" y="3212976"/>
            <a:ext cx="3600400" cy="223224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owl:AllDifferent</a:t>
            </a:r>
            <a:r>
              <a:rPr lang="en-US" sz="1600" dirty="0" smtClean="0"/>
              <a:t>&gt;</a:t>
            </a:r>
          </a:p>
          <a:p>
            <a:r>
              <a:rPr lang="en-US" sz="1600" dirty="0" smtClean="0"/>
              <a:t>&lt;</a:t>
            </a:r>
            <a:r>
              <a:rPr lang="en-US" sz="1600" dirty="0" err="1" smtClean="0"/>
              <a:t>owl:distinctMembers</a:t>
            </a:r>
            <a:r>
              <a:rPr lang="en-US" sz="1600" dirty="0" smtClean="0"/>
              <a:t> </a:t>
            </a:r>
            <a:r>
              <a:rPr lang="en-US" sz="1600" dirty="0" err="1" smtClean="0"/>
              <a:t>rdf:parseType</a:t>
            </a:r>
            <a:r>
              <a:rPr lang="en-US" sz="1600" dirty="0" smtClean="0"/>
              <a:t>="Collection"&gt;</a:t>
            </a:r>
          </a:p>
          <a:p>
            <a:r>
              <a:rPr lang="en-US" sz="1600" dirty="0" smtClean="0"/>
              <a:t>&lt;lecturer </a:t>
            </a:r>
            <a:r>
              <a:rPr lang="en-US" sz="1600" dirty="0" err="1" smtClean="0"/>
              <a:t>rdf:about</a:t>
            </a:r>
            <a:r>
              <a:rPr lang="en-US" sz="1600" dirty="0" smtClean="0"/>
              <a:t>="#949318"/&gt;</a:t>
            </a:r>
          </a:p>
          <a:p>
            <a:r>
              <a:rPr lang="en-US" sz="1600" dirty="0" smtClean="0"/>
              <a:t>&lt;lecturer </a:t>
            </a:r>
            <a:r>
              <a:rPr lang="en-US" sz="1600" dirty="0" err="1" smtClean="0"/>
              <a:t>rdf:about</a:t>
            </a:r>
            <a:r>
              <a:rPr lang="en-US" sz="1600" dirty="0" smtClean="0"/>
              <a:t>="#949352"/&gt;</a:t>
            </a:r>
          </a:p>
          <a:p>
            <a:r>
              <a:rPr lang="en-US" sz="1600" dirty="0" smtClean="0"/>
              <a:t>&lt;lecturer </a:t>
            </a:r>
            <a:r>
              <a:rPr lang="en-US" sz="1600" dirty="0" err="1" smtClean="0"/>
              <a:t>rdf:about</a:t>
            </a:r>
            <a:r>
              <a:rPr lang="en-US" sz="1600" dirty="0" smtClean="0"/>
              <a:t>="#949111"/&gt;</a:t>
            </a:r>
          </a:p>
          <a:p>
            <a:r>
              <a:rPr lang="en-US" sz="1600" dirty="0" smtClean="0"/>
              <a:t>&lt;/</a:t>
            </a:r>
            <a:r>
              <a:rPr lang="en-US" sz="1600" dirty="0" err="1" smtClean="0"/>
              <a:t>owl:distinctMembers</a:t>
            </a:r>
            <a:r>
              <a:rPr lang="en-US" sz="1600" dirty="0" smtClean="0"/>
              <a:t>&gt;</a:t>
            </a:r>
          </a:p>
          <a:p>
            <a:r>
              <a:rPr lang="en-US" sz="1600" dirty="0" smtClean="0"/>
              <a:t>&lt;/</a:t>
            </a:r>
            <a:r>
              <a:rPr lang="en-US" sz="1600" dirty="0" err="1" smtClean="0"/>
              <a:t>owl:AllDifferent</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1403648" y="5589240"/>
            <a:ext cx="7416824" cy="720080"/>
          </a:xfrm>
          <a:prstGeom prst="rect">
            <a:avLst/>
          </a:prstGeom>
        </p:spPr>
        <p:txBody>
          <a:bodyPr>
            <a:no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200" dirty="0" smtClean="0"/>
              <a:t>Παρατηρήστε ότι το στοιχείο</a:t>
            </a:r>
            <a:r>
              <a:rPr lang="en-US" sz="2200" dirty="0" smtClean="0"/>
              <a:t> </a:t>
            </a:r>
            <a:r>
              <a:rPr lang="en-US" sz="2200" i="1" dirty="0" err="1" smtClean="0"/>
              <a:t>owl:distinctMembers</a:t>
            </a:r>
            <a:r>
              <a:rPr lang="en-US" sz="2200" dirty="0" smtClean="0"/>
              <a:t> </a:t>
            </a:r>
            <a:r>
              <a:rPr lang="el-GR" sz="2200" dirty="0" smtClean="0"/>
              <a:t>μπορεί να χρησιμοποιηθεί μόνο σε συνδυασμό με το </a:t>
            </a:r>
            <a:r>
              <a:rPr lang="en-US" sz="2200" i="1" dirty="0" err="1" smtClean="0"/>
              <a:t>owl:allDifferent</a:t>
            </a:r>
            <a:endParaRPr kumimoji="0" lang="el-GR" sz="2200"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Τύποι Δεδομένων</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Παρόλο που η γλώσσα </a:t>
            </a:r>
            <a:r>
              <a:rPr lang="en-US" dirty="0" smtClean="0"/>
              <a:t>XML Schema </a:t>
            </a:r>
            <a:r>
              <a:rPr lang="el-GR" dirty="0" smtClean="0"/>
              <a:t>παρέχει ένα μηχανισμό δημιουργίας τύπων δεδομένων που ορίζονται από το χρήστη</a:t>
            </a:r>
            <a:endParaRPr lang="en-US" dirty="0" smtClean="0"/>
          </a:p>
          <a:p>
            <a:pPr lvl="1"/>
            <a:r>
              <a:rPr lang="el-GR" dirty="0" smtClean="0"/>
              <a:t>Π.χ. ο τύπος </a:t>
            </a:r>
            <a:r>
              <a:rPr lang="en-US" dirty="0" err="1" smtClean="0"/>
              <a:t>adultAge</a:t>
            </a:r>
            <a:r>
              <a:rPr lang="en-US" dirty="0" smtClean="0"/>
              <a:t> </a:t>
            </a:r>
            <a:r>
              <a:rPr lang="el-GR" dirty="0" smtClean="0"/>
              <a:t>περιλαμβάνει όλους τους ακέραιους που είναι μεγαλύτεροι του </a:t>
            </a:r>
            <a:r>
              <a:rPr lang="en-US" dirty="0" smtClean="0"/>
              <a:t>18</a:t>
            </a:r>
          </a:p>
          <a:p>
            <a:r>
              <a:rPr lang="el-GR" dirty="0" smtClean="0"/>
              <a:t>Τέτοιοι παράγωγοι τύποι δεδομένων δεν μπορούν να χρησιμοποιηθούν στην </a:t>
            </a:r>
            <a:r>
              <a:rPr lang="en-US" dirty="0" smtClean="0"/>
              <a:t>OWL</a:t>
            </a:r>
          </a:p>
          <a:p>
            <a:r>
              <a:rPr lang="el-GR" dirty="0" smtClean="0"/>
              <a:t>Στην πραγματικότητα, το ίδιο ισχύει και για τους πολλούς ενσωματωμένους τύπους δεδομένων της </a:t>
            </a:r>
            <a:r>
              <a:rPr lang="en-US" dirty="0" smtClean="0"/>
              <a:t>XML Schema </a:t>
            </a:r>
            <a:endParaRPr lang="el-GR" dirty="0" smtClean="0"/>
          </a:p>
          <a:p>
            <a:r>
              <a:rPr lang="el-GR" dirty="0" smtClean="0"/>
              <a:t>Το έγγραφο αναφοράς της</a:t>
            </a:r>
            <a:r>
              <a:rPr lang="en-US" dirty="0" smtClean="0"/>
              <a:t> OWL </a:t>
            </a:r>
            <a:r>
              <a:rPr lang="el-GR" dirty="0" smtClean="0"/>
              <a:t>αναφέρει όλους τους τύπους δεδομένων της </a:t>
            </a:r>
            <a:r>
              <a:rPr lang="en-US" dirty="0" smtClean="0"/>
              <a:t>XML Schema </a:t>
            </a:r>
            <a:r>
              <a:rPr lang="el-GR" dirty="0" smtClean="0"/>
              <a:t>που επιτρέπονται</a:t>
            </a:r>
            <a:r>
              <a:rPr lang="en-US" dirty="0" smtClean="0"/>
              <a:t> </a:t>
            </a:r>
          </a:p>
          <a:p>
            <a:pPr lvl="1"/>
            <a:r>
              <a:rPr lang="el-GR" dirty="0" smtClean="0"/>
              <a:t>όπως</a:t>
            </a:r>
            <a:r>
              <a:rPr lang="en-US" dirty="0" smtClean="0"/>
              <a:t> string, integer, Boolean, time, </a:t>
            </a:r>
            <a:r>
              <a:rPr lang="el-GR" dirty="0" smtClean="0"/>
              <a:t>και </a:t>
            </a:r>
            <a:r>
              <a:rPr lang="en-US" dirty="0" smtClean="0"/>
              <a:t>date</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48</a:t>
            </a:fld>
            <a:endParaRPr lang="el-G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Πληροφορίες Έκδοσης (1/2) </a:t>
            </a:r>
            <a:endParaRPr lang="el-GR" dirty="0"/>
          </a:p>
        </p:txBody>
      </p:sp>
      <p:sp>
        <p:nvSpPr>
          <p:cNvPr id="3" name="2 - Θέση περιεχομένου"/>
          <p:cNvSpPr>
            <a:spLocks noGrp="1"/>
          </p:cNvSpPr>
          <p:nvPr>
            <p:ph idx="1"/>
          </p:nvPr>
        </p:nvSpPr>
        <p:spPr>
          <a:xfrm>
            <a:off x="1187624" y="1556792"/>
            <a:ext cx="7632848" cy="4968552"/>
          </a:xfrm>
        </p:spPr>
        <p:txBody>
          <a:bodyPr>
            <a:normAutofit fontScale="85000" lnSpcReduction="10000"/>
          </a:bodyPr>
          <a:lstStyle/>
          <a:p>
            <a:r>
              <a:rPr lang="el-GR" dirty="0" smtClean="0"/>
              <a:t>Εκτός από την </a:t>
            </a:r>
            <a:r>
              <a:rPr lang="en-US" i="1" dirty="0" err="1" smtClean="0"/>
              <a:t>owl:priorVersion</a:t>
            </a:r>
            <a:r>
              <a:rPr lang="en-US" dirty="0" smtClean="0"/>
              <a:t> (</a:t>
            </a:r>
            <a:r>
              <a:rPr lang="el-GR" dirty="0" smtClean="0"/>
              <a:t>χρησιμοποιείται ως μέρος των πληροφοριών της κεφαλίδας για την ένδειξη παλαιότερων εκδόσεων της τρέχουσας οντολογίας</a:t>
            </a:r>
            <a:r>
              <a:rPr lang="en-US" dirty="0" smtClean="0"/>
              <a:t>), </a:t>
            </a:r>
            <a:r>
              <a:rPr lang="el-GR" dirty="0" smtClean="0"/>
              <a:t>η </a:t>
            </a:r>
            <a:r>
              <a:rPr lang="en-US" dirty="0" smtClean="0"/>
              <a:t>OWL </a:t>
            </a:r>
            <a:r>
              <a:rPr lang="el-GR" dirty="0" smtClean="0"/>
              <a:t>διαθέτει τρεις ακόμα προτάσεις για την ένδειξη περισσοτέρων ανεπίσημων πληροφοριών έκδοσης</a:t>
            </a:r>
            <a:endParaRPr lang="en-US" dirty="0" smtClean="0"/>
          </a:p>
          <a:p>
            <a:r>
              <a:rPr lang="el-GR" dirty="0" smtClean="0"/>
              <a:t>Καμία απ’ αυτές δεν έχει κάποιο τυπικό νόημα</a:t>
            </a:r>
            <a:endParaRPr lang="en-US" dirty="0" smtClean="0"/>
          </a:p>
          <a:p>
            <a:pPr lvl="1"/>
            <a:r>
              <a:rPr lang="en-US" b="1" i="1" dirty="0" err="1" smtClean="0"/>
              <a:t>owl:versionInfo</a:t>
            </a:r>
            <a:r>
              <a:rPr lang="el-GR" b="1" i="1" dirty="0" smtClean="0"/>
              <a:t>:</a:t>
            </a:r>
            <a:r>
              <a:rPr lang="en-US" dirty="0" smtClean="0"/>
              <a:t> </a:t>
            </a:r>
            <a:r>
              <a:rPr lang="el-GR" dirty="0" smtClean="0"/>
              <a:t>γενικά περιέχει ένα αλφαριθμητικό με πληροφορίες σχετικά με την τρέχουσα έκδοση (όπως  λέξεις-κλειδιά </a:t>
            </a:r>
            <a:r>
              <a:rPr lang="en-US" dirty="0" smtClean="0"/>
              <a:t>RCS/CVS</a:t>
            </a:r>
            <a:r>
              <a:rPr lang="el-GR" dirty="0" smtClean="0"/>
              <a:t>)</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49</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Απαιτήσεις των Γλωσσών Οντολογιών </a:t>
            </a:r>
            <a:r>
              <a:rPr lang="en-US" b="1" dirty="0" smtClean="0"/>
              <a:t>(2/5)</a:t>
            </a:r>
            <a:endParaRPr lang="el-GR" dirty="0"/>
          </a:p>
        </p:txBody>
      </p:sp>
      <p:sp>
        <p:nvSpPr>
          <p:cNvPr id="3" name="2 - Θέση περιεχομένου"/>
          <p:cNvSpPr>
            <a:spLocks noGrp="1"/>
          </p:cNvSpPr>
          <p:nvPr>
            <p:ph idx="1"/>
          </p:nvPr>
        </p:nvSpPr>
        <p:spPr>
          <a:xfrm>
            <a:off x="1043608" y="1591816"/>
            <a:ext cx="7920880" cy="4933528"/>
          </a:xfrm>
        </p:spPr>
        <p:txBody>
          <a:bodyPr>
            <a:normAutofit fontScale="77500" lnSpcReduction="20000"/>
          </a:bodyPr>
          <a:lstStyle/>
          <a:p>
            <a:pPr lvl="0">
              <a:defRPr/>
            </a:pPr>
            <a:r>
              <a:rPr lang="el-GR" dirty="0" smtClean="0"/>
              <a:t>Βέβαια, υπάρχουν αμφιβολίες αν η σύνταξη της </a:t>
            </a:r>
            <a:r>
              <a:rPr lang="en-US" dirty="0" smtClean="0"/>
              <a:t>RDF </a:t>
            </a:r>
            <a:r>
              <a:rPr lang="el-GR" dirty="0" smtClean="0"/>
              <a:t>που βασίζεται σε </a:t>
            </a:r>
            <a:r>
              <a:rPr lang="en-US" dirty="0" smtClean="0"/>
              <a:t>XML</a:t>
            </a:r>
            <a:r>
              <a:rPr lang="el-GR" dirty="0" smtClean="0"/>
              <a:t> είναι πολύ φιλική προς το χρήστη</a:t>
            </a:r>
            <a:endParaRPr lang="en-US" dirty="0" smtClean="0"/>
          </a:p>
          <a:p>
            <a:pPr lvl="1">
              <a:defRPr/>
            </a:pPr>
            <a:r>
              <a:rPr lang="el-GR" dirty="0" smtClean="0"/>
              <a:t>Υπάρχουν εναλλακτικές επιλογές που ταιριάζουν περισσότερο στους ανθρώπους-χρήστες</a:t>
            </a:r>
            <a:r>
              <a:rPr lang="en-US" dirty="0" smtClean="0"/>
              <a:t> </a:t>
            </a:r>
          </a:p>
          <a:p>
            <a:pPr lvl="1">
              <a:defRPr/>
            </a:pPr>
            <a:r>
              <a:rPr lang="el-GR" dirty="0" smtClean="0"/>
              <a:t>Ωστόσο, το μειονέκτημα αυτό δεν είναι ιδιαίτερα σημαντικό, επειδή οι χρήστες θα αναπτύσσουν τελικά τις δικές τους οντολογίες χρησιμοποιώντας εργαλεία συγγραφής, ή γενικότερα, </a:t>
            </a:r>
            <a:r>
              <a:rPr lang="el-GR" i="1" dirty="0" smtClean="0"/>
              <a:t>εργαλεία ανάπτυξης οντολογιών</a:t>
            </a:r>
            <a:endParaRPr lang="el-GR" dirty="0" smtClean="0"/>
          </a:p>
          <a:p>
            <a:r>
              <a:rPr lang="el-GR" dirty="0" smtClean="0"/>
              <a:t>Η </a:t>
            </a:r>
            <a:r>
              <a:rPr lang="el-GR" i="1" dirty="0" smtClean="0"/>
              <a:t>τυπική σημασιολογία </a:t>
            </a:r>
            <a:r>
              <a:rPr lang="el-GR" dirty="0" smtClean="0"/>
              <a:t>περιγράφει το νόημα της γνώσης με ακρίβεια</a:t>
            </a:r>
            <a:endParaRPr lang="en-US" dirty="0" smtClean="0"/>
          </a:p>
          <a:p>
            <a:pPr lvl="1"/>
            <a:r>
              <a:rPr lang="el-GR" i="1" dirty="0" smtClean="0"/>
              <a:t>«Με ακρίβεια» </a:t>
            </a:r>
            <a:r>
              <a:rPr lang="el-GR" dirty="0" smtClean="0"/>
              <a:t>σημαίνει</a:t>
            </a:r>
            <a:r>
              <a:rPr lang="en-US" dirty="0" smtClean="0"/>
              <a:t> </a:t>
            </a:r>
            <a:r>
              <a:rPr lang="el-GR" dirty="0" smtClean="0"/>
              <a:t>ότι η σημασιολογία δεν αναφέρεται σε υποκειμενικές αντιλήψεις, ούτε και επιδέχεται διαφορετικές ερμηνείες από διαφορετικά άτομα</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Πληροφορίες Έκδοσης (2/2) </a:t>
            </a:r>
            <a:endParaRPr lang="el-GR" dirty="0"/>
          </a:p>
        </p:txBody>
      </p:sp>
      <p:sp>
        <p:nvSpPr>
          <p:cNvPr id="3" name="2 - Θέση περιεχομένου"/>
          <p:cNvSpPr>
            <a:spLocks noGrp="1"/>
          </p:cNvSpPr>
          <p:nvPr>
            <p:ph idx="1"/>
          </p:nvPr>
        </p:nvSpPr>
        <p:spPr>
          <a:xfrm>
            <a:off x="899592" y="1268760"/>
            <a:ext cx="8244408" cy="5589240"/>
          </a:xfrm>
        </p:spPr>
        <p:txBody>
          <a:bodyPr>
            <a:normAutofit fontScale="70000" lnSpcReduction="20000"/>
          </a:bodyPr>
          <a:lstStyle/>
          <a:p>
            <a:r>
              <a:rPr lang="el-GR" sz="3400" b="1" i="1" dirty="0" smtClean="0"/>
              <a:t>…</a:t>
            </a:r>
          </a:p>
          <a:p>
            <a:pPr lvl="1"/>
            <a:r>
              <a:rPr lang="en-US" sz="3000" b="1" i="1" dirty="0" err="1" smtClean="0"/>
              <a:t>owl:backwardCompatibleWith</a:t>
            </a:r>
            <a:r>
              <a:rPr lang="el-GR" sz="3000" b="1" i="1" dirty="0" smtClean="0"/>
              <a:t>:</a:t>
            </a:r>
            <a:r>
              <a:rPr lang="en-US" sz="3000" dirty="0" smtClean="0"/>
              <a:t> </a:t>
            </a:r>
            <a:r>
              <a:rPr lang="el-GR" sz="3000" dirty="0" smtClean="0"/>
              <a:t>περιέχει αναφορά σε κάποια άλλη οντολογία</a:t>
            </a:r>
            <a:endParaRPr lang="en-US" sz="3000" dirty="0" smtClean="0"/>
          </a:p>
          <a:p>
            <a:pPr lvl="2"/>
            <a:r>
              <a:rPr lang="el-GR" sz="2900" dirty="0" smtClean="0"/>
              <a:t>Αυτό προσδιορίζει την καθορισμένη οντολογία ως μία προγενέστερη έκδοση της οντολογίας  στην οποία περιέχεται και υποδεικνύει επιπλέον ότι είναι συμβατή προς τα πίσω (</a:t>
            </a:r>
            <a:r>
              <a:rPr lang="en-US" sz="2900" dirty="0" smtClean="0"/>
              <a:t>backward-compatible</a:t>
            </a:r>
            <a:r>
              <a:rPr lang="el-GR" sz="2900" dirty="0" smtClean="0"/>
              <a:t>) με αυτή</a:t>
            </a:r>
            <a:endParaRPr lang="en-US" sz="2900" dirty="0" smtClean="0"/>
          </a:p>
          <a:p>
            <a:pPr lvl="2"/>
            <a:r>
              <a:rPr lang="el-GR" sz="2900" dirty="0" smtClean="0"/>
              <a:t>Συγκεκριμένα, αυτό υποδηλώνει ότι όλα τα αναγνωριστικά από την προηγούμενη έκδοση έχουν τις ίδιες ερμηνείες και στη νέα έκδοση</a:t>
            </a:r>
            <a:endParaRPr lang="en-US" sz="2900" dirty="0" smtClean="0"/>
          </a:p>
          <a:p>
            <a:pPr lvl="2"/>
            <a:r>
              <a:rPr lang="el-GR" sz="2900" dirty="0" smtClean="0"/>
              <a:t>Έτσι, είναι μία υπόδειξη προς τους συγγραφείς των εγγράφων ότι μπορούν να τροποποιήσουν τα  έγγραφά τους με ασφάλεια για να υπακούν στην καινούρια έκδοση</a:t>
            </a:r>
            <a:endParaRPr lang="en-US" sz="2900" dirty="0" smtClean="0"/>
          </a:p>
          <a:p>
            <a:pPr lvl="1"/>
            <a:r>
              <a:rPr lang="en-US" sz="3000" b="1" i="1" dirty="0" err="1" smtClean="0"/>
              <a:t>owl:incompatibleWith</a:t>
            </a:r>
            <a:r>
              <a:rPr lang="el-GR" sz="3000" b="1" i="1" dirty="0" smtClean="0"/>
              <a:t>:</a:t>
            </a:r>
            <a:r>
              <a:rPr lang="en-US" sz="3000" dirty="0" smtClean="0"/>
              <a:t> </a:t>
            </a:r>
            <a:r>
              <a:rPr lang="el-GR" sz="3000" dirty="0" smtClean="0"/>
              <a:t>υποδηλώνει ότι η αναφερόμενη οντολογία αποτελεί προγενέστερη έκδοση της οντολογίας στην οποία περιέχεται αλλά δεν είναι συμβατή προς τα πίσω με αυτή</a:t>
            </a:r>
            <a:endParaRPr lang="en-US" sz="3000" dirty="0" smtClean="0"/>
          </a:p>
          <a:p>
            <a:pPr lvl="2"/>
            <a:r>
              <a:rPr lang="el-GR" sz="2900" dirty="0" smtClean="0"/>
              <a:t>Αυτό χρησιμεύει στους συγγραφείς οντολογιών, οι οποίοι θέλουν να δηλώσουν ρητά ότι τα έγγραφα δεν μπορούν να αναβαθμιστούν για να χρησιμοποιούν τη νέα έκδοση, χωρίς προηγουμένως να γίνει έλεγχος αν απαιτούνται αλλαγές</a:t>
            </a:r>
            <a:endParaRPr lang="el-GR" sz="29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50</a:t>
            </a:fld>
            <a:endParaRPr lang="el-G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a:bodyPr>
          <a:lstStyle/>
          <a:p>
            <a:r>
              <a:rPr lang="el-GR" dirty="0" err="1" smtClean="0"/>
              <a:t>Διαστρωματωση</a:t>
            </a:r>
            <a:r>
              <a:rPr lang="el-GR" dirty="0" smtClean="0"/>
              <a:t> </a:t>
            </a:r>
            <a:r>
              <a:rPr lang="el-GR" dirty="0" err="1" smtClean="0"/>
              <a:t>τησ</a:t>
            </a:r>
            <a:r>
              <a:rPr lang="el-GR" dirty="0" smtClean="0"/>
              <a:t> </a:t>
            </a:r>
            <a:r>
              <a:rPr lang="en-US" dirty="0" smtClean="0"/>
              <a:t>OWL</a:t>
            </a:r>
            <a:endParaRPr lang="el-GR" dirty="0"/>
          </a:p>
        </p:txBody>
      </p:sp>
      <p:sp>
        <p:nvSpPr>
          <p:cNvPr id="6" name="5 - Θέση κειμένου"/>
          <p:cNvSpPr>
            <a:spLocks noGrp="1"/>
          </p:cNvSpPr>
          <p:nvPr>
            <p:ph type="body" idx="1"/>
          </p:nvPr>
        </p:nvSpPr>
        <p:spPr>
          <a:xfrm>
            <a:off x="4283968" y="4005064"/>
            <a:ext cx="4695224" cy="1077664"/>
          </a:xfrm>
        </p:spPr>
        <p:txBody>
          <a:bodyPr>
            <a:normAutofit/>
          </a:bodyPr>
          <a:lstStyle/>
          <a:p>
            <a:r>
              <a:rPr lang="el-GR" dirty="0" smtClean="0"/>
              <a:t>Τώρα μπορούμε να καθορίσουμε πλήρως ποιες δυνατότητες της γλώσσας μπορούν να χρησιμοποιηθούν σε ποια </a:t>
            </a:r>
            <a:r>
              <a:rPr lang="el-GR" dirty="0" err="1" smtClean="0"/>
              <a:t>υπογλώσσα</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51</a:t>
            </a:fld>
            <a:endParaRPr lang="el-G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Full</a:t>
            </a:r>
            <a:endParaRPr lang="el-GR" dirty="0"/>
          </a:p>
        </p:txBody>
      </p:sp>
      <p:sp>
        <p:nvSpPr>
          <p:cNvPr id="3" name="2 - Θέση περιεχομένου"/>
          <p:cNvSpPr>
            <a:spLocks noGrp="1"/>
          </p:cNvSpPr>
          <p:nvPr>
            <p:ph idx="1"/>
          </p:nvPr>
        </p:nvSpPr>
        <p:spPr/>
        <p:txBody>
          <a:bodyPr>
            <a:normAutofit/>
          </a:bodyPr>
          <a:lstStyle/>
          <a:p>
            <a:r>
              <a:rPr lang="el-GR" sz="2800" dirty="0" smtClean="0"/>
              <a:t>Στην</a:t>
            </a:r>
            <a:r>
              <a:rPr lang="en-US" sz="2800" dirty="0" smtClean="0"/>
              <a:t> OWL Full, </a:t>
            </a:r>
            <a:r>
              <a:rPr lang="el-GR" sz="2800" dirty="0" smtClean="0"/>
              <a:t>όλοι οι «κατασκευαστές» γλώσσας μπορούν να χρησιμοποιηθούν με οποιονδήποτε συνδυασμό, με την προϋπόθεση ότι το αποτέλεσμα είναι έγκυρο σε</a:t>
            </a:r>
            <a:r>
              <a:rPr lang="en-US" sz="2800" dirty="0" smtClean="0"/>
              <a:t> RDF</a:t>
            </a:r>
            <a:endParaRPr lang="el-GR" sz="2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52</a:t>
            </a:fld>
            <a:endParaRPr lang="el-G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 (1/2)</a:t>
            </a:r>
            <a:endParaRPr lang="el-GR" dirty="0"/>
          </a:p>
        </p:txBody>
      </p:sp>
      <p:sp>
        <p:nvSpPr>
          <p:cNvPr id="3" name="2 - Θέση περιεχομένου"/>
          <p:cNvSpPr>
            <a:spLocks noGrp="1"/>
          </p:cNvSpPr>
          <p:nvPr>
            <p:ph idx="1"/>
          </p:nvPr>
        </p:nvSpPr>
        <p:spPr>
          <a:xfrm>
            <a:off x="1043608" y="1268760"/>
            <a:ext cx="7890080" cy="4248472"/>
          </a:xfrm>
        </p:spPr>
        <p:txBody>
          <a:bodyPr>
            <a:normAutofit fontScale="70000" lnSpcReduction="20000"/>
          </a:bodyPr>
          <a:lstStyle/>
          <a:p>
            <a:r>
              <a:rPr lang="el-GR" dirty="0" smtClean="0"/>
              <a:t>Για να αξιοποιηθούν οι τυπικές βάσεις και η υπολογιστική </a:t>
            </a:r>
            <a:r>
              <a:rPr lang="el-GR" dirty="0" err="1" smtClean="0"/>
              <a:t>επιλυσιμότητα</a:t>
            </a:r>
            <a:r>
              <a:rPr lang="el-GR" dirty="0" smtClean="0"/>
              <a:t> της περιγραφικής λογικής, πρέπει να τηρούνται οι εξής περιορισμοί σε μία οντολογία</a:t>
            </a:r>
            <a:r>
              <a:rPr lang="en-US" dirty="0" smtClean="0"/>
              <a:t> OWL DL :</a:t>
            </a:r>
          </a:p>
          <a:p>
            <a:pPr lvl="1"/>
            <a:r>
              <a:rPr lang="el-GR" b="1" dirty="0" err="1" smtClean="0"/>
              <a:t>Διαμέριση</a:t>
            </a:r>
            <a:r>
              <a:rPr lang="el-GR" b="1" dirty="0" smtClean="0"/>
              <a:t> λεξιλογίου (</a:t>
            </a:r>
            <a:r>
              <a:rPr lang="en-US" b="1" dirty="0" smtClean="0"/>
              <a:t>Vocabulary partitioning</a:t>
            </a:r>
            <a:r>
              <a:rPr lang="el-GR" b="1" dirty="0" smtClean="0"/>
              <a:t>)</a:t>
            </a:r>
            <a:r>
              <a:rPr lang="en-US" dirty="0" smtClean="0"/>
              <a:t>: </a:t>
            </a:r>
            <a:r>
              <a:rPr lang="el-GR" dirty="0" smtClean="0"/>
              <a:t>Κάθε πόρος επιτρέπεται να είναι μόνο ένα από τα εξής: κλάση, τύπος δεδομένων, </a:t>
            </a:r>
            <a:r>
              <a:rPr lang="el-GR" dirty="0" smtClean="0"/>
              <a:t>ιδιότ</a:t>
            </a:r>
            <a:r>
              <a:rPr lang="el-GR" dirty="0"/>
              <a:t>η</a:t>
            </a:r>
            <a:r>
              <a:rPr lang="el-GR" dirty="0" smtClean="0"/>
              <a:t>τα </a:t>
            </a:r>
            <a:r>
              <a:rPr lang="el-GR" dirty="0" smtClean="0"/>
              <a:t>τύπου δεδομένων, ιδιότητα αντικειμένου, μεμονωμένο στοιχείο, τιμή δεδομένων, ή τμήμα  του ενσωματωμένου λεξιλογίου</a:t>
            </a:r>
            <a:endParaRPr lang="en-US" dirty="0" smtClean="0"/>
          </a:p>
          <a:p>
            <a:pPr lvl="2"/>
            <a:r>
              <a:rPr lang="el-GR" dirty="0" smtClean="0"/>
              <a:t>Που σημαίνει ότι, για παράδειγμα, μία κλάση δεν μπορεί να είναι ταυτόχρονα και μεμονωμένο στοιχείο, ή ότι μία ιδιότητα δεν μπορεί να έχει μερικές τιμές από έναν τύπο δεδομένων και μερικές από μία κλάση</a:t>
            </a:r>
            <a:endParaRPr lang="en-US" dirty="0" smtClean="0"/>
          </a:p>
          <a:p>
            <a:pPr lvl="1"/>
            <a:r>
              <a:rPr lang="el-GR" b="1" dirty="0" smtClean="0"/>
              <a:t>Ρητή Τυποποίηση (</a:t>
            </a:r>
            <a:r>
              <a:rPr lang="en-US" b="1" dirty="0" smtClean="0"/>
              <a:t>Explicit typing</a:t>
            </a:r>
            <a:r>
              <a:rPr lang="el-GR" b="1" dirty="0" smtClean="0"/>
              <a:t>)</a:t>
            </a:r>
            <a:r>
              <a:rPr lang="en-US" dirty="0" smtClean="0"/>
              <a:t>: </a:t>
            </a:r>
            <a:r>
              <a:rPr lang="el-GR" dirty="0" smtClean="0"/>
              <a:t>όχι μόνο πρέπει όλοι οι πόροι να έχουν διαμεριστεί, αλλά η </a:t>
            </a:r>
            <a:r>
              <a:rPr lang="el-GR" dirty="0" err="1" smtClean="0"/>
              <a:t>διαμέριση</a:t>
            </a:r>
            <a:r>
              <a:rPr lang="el-GR" dirty="0" smtClean="0"/>
              <a:t> πρέπει να δηλώνεται ρητά</a:t>
            </a:r>
            <a:endParaRPr lang="en-US" dirty="0" smtClean="0"/>
          </a:p>
          <a:p>
            <a:pPr lvl="2"/>
            <a:r>
              <a:rPr lang="el-GR" dirty="0" smtClean="0"/>
              <a:t>Π.χ. αν μία οντολογία περιέχει τα εξής</a:t>
            </a:r>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53</a:t>
            </a:fld>
            <a:endParaRPr lang="el-GR"/>
          </a:p>
        </p:txBody>
      </p:sp>
      <p:sp>
        <p:nvSpPr>
          <p:cNvPr id="5" name="2 - Θέση περιεχομένου"/>
          <p:cNvSpPr txBox="1">
            <a:spLocks/>
          </p:cNvSpPr>
          <p:nvPr/>
        </p:nvSpPr>
        <p:spPr>
          <a:xfrm>
            <a:off x="1187624" y="5517232"/>
            <a:ext cx="7632848" cy="1124744"/>
          </a:xfrm>
          <a:prstGeom prst="rect">
            <a:avLst/>
          </a:prstGeom>
        </p:spPr>
        <p:txBody>
          <a:bodyPr>
            <a:noAutofit/>
          </a:bodyPr>
          <a:lstStyle/>
          <a:p>
            <a:pPr marL="822960" lvl="1" indent="-283464">
              <a:spcBef>
                <a:spcPts val="600"/>
              </a:spcBef>
              <a:buClr>
                <a:schemeClr val="accent1"/>
              </a:buClr>
              <a:buSzPct val="80000"/>
              <a:buFont typeface="Wingdings 2"/>
              <a:buChar char=""/>
            </a:pPr>
            <a:r>
              <a:rPr lang="el-GR" sz="1700" dirty="0" smtClean="0"/>
              <a:t>Αυτό συνεπάγεται ήδη ότι η κλάση</a:t>
            </a:r>
            <a:r>
              <a:rPr lang="en-US" sz="1700" dirty="0" smtClean="0"/>
              <a:t> C2 </a:t>
            </a:r>
            <a:r>
              <a:rPr lang="el-GR" sz="1700" dirty="0" smtClean="0"/>
              <a:t>είναι κλάση</a:t>
            </a:r>
            <a:r>
              <a:rPr lang="en-US" sz="1700" dirty="0" smtClean="0"/>
              <a:t> (</a:t>
            </a:r>
            <a:r>
              <a:rPr lang="el-GR" sz="1700" dirty="0" smtClean="0"/>
              <a:t>λόγω του καθορισμού του συνόλου τιμών της ιδιότητας </a:t>
            </a:r>
            <a:r>
              <a:rPr lang="en-US" sz="1700" dirty="0" err="1" smtClean="0"/>
              <a:t>rdfs:subClassOf</a:t>
            </a:r>
            <a:r>
              <a:rPr lang="en-US" sz="1700" dirty="0" smtClean="0"/>
              <a:t>)</a:t>
            </a:r>
          </a:p>
          <a:p>
            <a:pPr marL="822960" lvl="1" indent="-283464">
              <a:spcBef>
                <a:spcPts val="600"/>
              </a:spcBef>
              <a:buClr>
                <a:schemeClr val="accent1"/>
              </a:buClr>
              <a:buSzPct val="80000"/>
              <a:buFont typeface="Wingdings 2"/>
              <a:buChar char=""/>
            </a:pPr>
            <a:r>
              <a:rPr lang="el-GR" sz="1700" dirty="0" smtClean="0"/>
              <a:t>Όμως, μία οντολογία </a:t>
            </a:r>
            <a:r>
              <a:rPr lang="en-US" sz="1700" dirty="0" smtClean="0"/>
              <a:t> OWL DL </a:t>
            </a:r>
            <a:r>
              <a:rPr lang="el-GR" sz="1700" dirty="0" smtClean="0"/>
              <a:t>πρέπει να περιέχει </a:t>
            </a:r>
            <a:r>
              <a:rPr lang="el-GR" sz="1700" i="1" dirty="0" smtClean="0"/>
              <a:t>ρητά </a:t>
            </a:r>
            <a:r>
              <a:rPr lang="el-GR" sz="1700" dirty="0" smtClean="0"/>
              <a:t>την εξής πληροφορία</a:t>
            </a:r>
            <a:r>
              <a:rPr lang="en-US" sz="1700" dirty="0" smtClean="0"/>
              <a:t>:</a:t>
            </a:r>
            <a:endParaRPr kumimoji="0" lang="el-GR" sz="17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5 - Ορθογώνιο"/>
          <p:cNvSpPr/>
          <p:nvPr/>
        </p:nvSpPr>
        <p:spPr>
          <a:xfrm>
            <a:off x="1619672" y="5157192"/>
            <a:ext cx="6912768" cy="360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="C1“&gt;  &lt;</a:t>
            </a:r>
            <a:r>
              <a:rPr lang="en-US" sz="1600" dirty="0" err="1" smtClean="0"/>
              <a:t>rdfs:subClassOf</a:t>
            </a:r>
            <a:r>
              <a:rPr lang="en-US" sz="1600" dirty="0" smtClean="0"/>
              <a:t> </a:t>
            </a:r>
            <a:r>
              <a:rPr lang="en-US" sz="1600" dirty="0" err="1" smtClean="0"/>
              <a:t>rdf:about</a:t>
            </a:r>
            <a:r>
              <a:rPr lang="en-US" sz="1600" dirty="0" smtClean="0"/>
              <a:t>="#C2" /&gt;  &lt;/</a:t>
            </a:r>
            <a:r>
              <a:rPr lang="en-US" sz="1600" dirty="0" err="1" smtClean="0"/>
              <a:t>owl:Class</a:t>
            </a:r>
            <a:r>
              <a:rPr lang="en-US" sz="1600" dirty="0" smtClean="0"/>
              <a:t>&gt;</a:t>
            </a:r>
            <a:endParaRPr lang="el-GR" sz="1700" dirty="0">
              <a:solidFill>
                <a:schemeClr val="tx1"/>
              </a:solidFill>
            </a:endParaRPr>
          </a:p>
        </p:txBody>
      </p:sp>
      <p:sp>
        <p:nvSpPr>
          <p:cNvPr id="7" name="6 - Ορθογώνιο"/>
          <p:cNvSpPr/>
          <p:nvPr/>
        </p:nvSpPr>
        <p:spPr>
          <a:xfrm>
            <a:off x="3419872" y="6453336"/>
            <a:ext cx="2376264" cy="2880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="C2"/&gt;</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 (2/2)</a:t>
            </a:r>
            <a:endParaRPr lang="el-GR" dirty="0"/>
          </a:p>
        </p:txBody>
      </p:sp>
      <p:sp>
        <p:nvSpPr>
          <p:cNvPr id="3" name="2 - Θέση περιεχομένου"/>
          <p:cNvSpPr>
            <a:spLocks noGrp="1"/>
          </p:cNvSpPr>
          <p:nvPr>
            <p:ph idx="1"/>
          </p:nvPr>
        </p:nvSpPr>
        <p:spPr>
          <a:xfrm>
            <a:off x="1187624" y="1447800"/>
            <a:ext cx="7746064" cy="5221560"/>
          </a:xfrm>
        </p:spPr>
        <p:txBody>
          <a:bodyPr>
            <a:normAutofit fontScale="70000" lnSpcReduction="20000"/>
          </a:bodyPr>
          <a:lstStyle/>
          <a:p>
            <a:r>
              <a:rPr lang="en-US" dirty="0" smtClean="0"/>
              <a:t>…</a:t>
            </a:r>
          </a:p>
          <a:p>
            <a:pPr lvl="1"/>
            <a:r>
              <a:rPr lang="el-GR" b="1" dirty="0" smtClean="0"/>
              <a:t>Διαχωρισμός Ιδιοτήτων</a:t>
            </a:r>
            <a:r>
              <a:rPr lang="en-US" dirty="0" smtClean="0"/>
              <a:t>: </a:t>
            </a:r>
            <a:r>
              <a:rPr lang="el-GR" dirty="0" smtClean="0"/>
              <a:t>λόγω του πρώτου περιορισμού, τα σύνολα των ιδιοτήτων αντικειμένου και των ιδιοτήτων τύπου δεδομένων είναι ξένα μεταξύ τους</a:t>
            </a:r>
            <a:endParaRPr lang="en-US" dirty="0" smtClean="0"/>
          </a:p>
          <a:p>
            <a:pPr lvl="2"/>
            <a:r>
              <a:rPr lang="el-GR" dirty="0" smtClean="0"/>
              <a:t>Αυτό συνεπάγεται ότι τα παρακάτω δεν μπορούν ποτέ να οριστούν για ιδιότητες τύπου δεδομένων</a:t>
            </a:r>
            <a:r>
              <a:rPr lang="en-US" dirty="0" smtClean="0"/>
              <a:t>:</a:t>
            </a:r>
          </a:p>
          <a:p>
            <a:pPr lvl="3"/>
            <a:r>
              <a:rPr lang="en-US" sz="2300" dirty="0" err="1" smtClean="0"/>
              <a:t>owl:inverseOf</a:t>
            </a:r>
            <a:endParaRPr lang="en-US" sz="2300" dirty="0" smtClean="0"/>
          </a:p>
          <a:p>
            <a:pPr lvl="3"/>
            <a:r>
              <a:rPr lang="en-US" sz="2300" dirty="0" err="1" smtClean="0"/>
              <a:t>owl:FunctionalProperty</a:t>
            </a:r>
            <a:endParaRPr lang="en-US" sz="2300" dirty="0" smtClean="0"/>
          </a:p>
          <a:p>
            <a:pPr lvl="3"/>
            <a:r>
              <a:rPr lang="en-US" sz="2300" dirty="0" err="1" smtClean="0"/>
              <a:t>owl:InverseFunctionalProperty</a:t>
            </a:r>
            <a:endParaRPr lang="en-US" sz="2300" dirty="0" smtClean="0"/>
          </a:p>
          <a:p>
            <a:pPr lvl="3"/>
            <a:r>
              <a:rPr lang="en-US" sz="2300" dirty="0" err="1" smtClean="0"/>
              <a:t>owl:SymmetricProperty</a:t>
            </a:r>
            <a:endParaRPr lang="en-US" sz="2300" dirty="0" smtClean="0"/>
          </a:p>
          <a:p>
            <a:pPr lvl="1"/>
            <a:r>
              <a:rPr lang="el-GR" b="1" dirty="0" smtClean="0"/>
              <a:t>Απουσία μεταβατικών περιορισμών </a:t>
            </a:r>
            <a:r>
              <a:rPr lang="el-GR" b="1" dirty="0" err="1" smtClean="0"/>
              <a:t>πληθικότητας</a:t>
            </a:r>
            <a:r>
              <a:rPr lang="en-US" dirty="0" smtClean="0"/>
              <a:t>: </a:t>
            </a:r>
            <a:r>
              <a:rPr lang="el-GR" dirty="0" smtClean="0"/>
              <a:t>Οι περιορισμοί </a:t>
            </a:r>
            <a:r>
              <a:rPr lang="el-GR" dirty="0" err="1" smtClean="0"/>
              <a:t>πληθικότητας</a:t>
            </a:r>
            <a:r>
              <a:rPr lang="el-GR" dirty="0" smtClean="0"/>
              <a:t> δεν μπορούν να εφαρμοστούν σε μεταβατικές ιδιότητες</a:t>
            </a:r>
            <a:endParaRPr lang="en-US" dirty="0" smtClean="0"/>
          </a:p>
          <a:p>
            <a:pPr lvl="2"/>
            <a:r>
              <a:rPr lang="el-GR" dirty="0" smtClean="0"/>
              <a:t>Ή στις </a:t>
            </a:r>
            <a:r>
              <a:rPr lang="el-GR" dirty="0" err="1" smtClean="0"/>
              <a:t>υπεριδιότητές</a:t>
            </a:r>
            <a:r>
              <a:rPr lang="el-GR" dirty="0" smtClean="0"/>
              <a:t> τους, οι οποίες είναι κι αυτές μεταβατικές λόγω συνεπαγωγής</a:t>
            </a:r>
            <a:endParaRPr lang="en-US" dirty="0" smtClean="0"/>
          </a:p>
          <a:p>
            <a:pPr lvl="1"/>
            <a:r>
              <a:rPr lang="el-GR" b="1" dirty="0" smtClean="0"/>
              <a:t>Περιορισμένες ανώνυμες κλάσεις</a:t>
            </a:r>
            <a:r>
              <a:rPr lang="en-US" dirty="0" smtClean="0"/>
              <a:t>: </a:t>
            </a:r>
            <a:r>
              <a:rPr lang="el-GR" dirty="0" smtClean="0"/>
              <a:t>Οι ανώνυμες κλάσεις επιτρέπεται να εμφανίζονται μόνο ως πεδίο ορισμού και σύνολο τιμών είτε του στοιχείο </a:t>
            </a:r>
            <a:r>
              <a:rPr lang="en-US" i="1" dirty="0" err="1" smtClean="0"/>
              <a:t>owl:equivalentClass</a:t>
            </a:r>
            <a:r>
              <a:rPr lang="en-US" dirty="0" smtClean="0"/>
              <a:t> </a:t>
            </a:r>
            <a:r>
              <a:rPr lang="el-GR" dirty="0" smtClean="0"/>
              <a:t>ή του</a:t>
            </a:r>
            <a:r>
              <a:rPr lang="en-US" dirty="0" smtClean="0"/>
              <a:t> </a:t>
            </a:r>
            <a:r>
              <a:rPr lang="en-US" i="1" dirty="0" err="1" smtClean="0"/>
              <a:t>owl:disjointWith</a:t>
            </a:r>
            <a:r>
              <a:rPr lang="en-US" dirty="0" smtClean="0"/>
              <a:t>, </a:t>
            </a:r>
            <a:r>
              <a:rPr lang="el-GR" dirty="0" smtClean="0"/>
              <a:t>καθώς και ως σύνολο τιμών της ιδιότητας </a:t>
            </a:r>
            <a:r>
              <a:rPr lang="en-US" i="1" dirty="0" err="1" smtClean="0"/>
              <a:t>rdfs:subClassOf</a:t>
            </a:r>
            <a:endParaRPr lang="el-GR" i="1"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54</a:t>
            </a:fld>
            <a:endParaRPr lang="el-G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a:t>
            </a:r>
            <a:r>
              <a:rPr lang="en-US" b="1" dirty="0" err="1" smtClean="0"/>
              <a:t>Lite</a:t>
            </a:r>
            <a:endParaRPr lang="el-GR" dirty="0"/>
          </a:p>
        </p:txBody>
      </p:sp>
      <p:sp>
        <p:nvSpPr>
          <p:cNvPr id="3" name="2 - Θέση περιεχομένου"/>
          <p:cNvSpPr>
            <a:spLocks noGrp="1"/>
          </p:cNvSpPr>
          <p:nvPr>
            <p:ph idx="1"/>
          </p:nvPr>
        </p:nvSpPr>
        <p:spPr/>
        <p:txBody>
          <a:bodyPr>
            <a:noAutofit/>
          </a:bodyPr>
          <a:lstStyle/>
          <a:p>
            <a:r>
              <a:rPr lang="el-GR" sz="2600" dirty="0" smtClean="0"/>
              <a:t>Μία οντολογία </a:t>
            </a:r>
            <a:r>
              <a:rPr lang="en-US" sz="2600" dirty="0" smtClean="0"/>
              <a:t>OWL </a:t>
            </a:r>
            <a:r>
              <a:rPr lang="en-US" sz="2600" dirty="0" err="1" smtClean="0"/>
              <a:t>Lite</a:t>
            </a:r>
            <a:r>
              <a:rPr lang="en-US" sz="2600" dirty="0" smtClean="0"/>
              <a:t> </a:t>
            </a:r>
            <a:r>
              <a:rPr lang="el-GR" sz="2600" dirty="0" smtClean="0"/>
              <a:t>πρέπει να είναι οντολογία </a:t>
            </a:r>
            <a:r>
              <a:rPr lang="en-US" sz="2600" dirty="0" smtClean="0"/>
              <a:t>OWL DL </a:t>
            </a:r>
            <a:r>
              <a:rPr lang="el-GR" sz="2600" dirty="0" smtClean="0"/>
              <a:t>και πρέπει να ικανοποιεί επιπλέον και τους εξής περιορισμούς</a:t>
            </a:r>
            <a:r>
              <a:rPr lang="en-US" sz="2600" dirty="0" smtClean="0"/>
              <a:t>:</a:t>
            </a:r>
          </a:p>
          <a:p>
            <a:pPr lvl="1"/>
            <a:r>
              <a:rPr lang="el-GR" sz="2400" dirty="0" smtClean="0"/>
              <a:t>Οι «κατασκευαστές»</a:t>
            </a:r>
            <a:r>
              <a:rPr lang="en-US" sz="2400" dirty="0" smtClean="0"/>
              <a:t> </a:t>
            </a:r>
            <a:r>
              <a:rPr lang="en-US" sz="2400" i="1" dirty="0" err="1" smtClean="0"/>
              <a:t>owl:oneOf</a:t>
            </a:r>
            <a:r>
              <a:rPr lang="en-US" sz="2400" dirty="0" smtClean="0"/>
              <a:t>, </a:t>
            </a:r>
            <a:r>
              <a:rPr lang="en-US" sz="2400" i="1" dirty="0" err="1" smtClean="0"/>
              <a:t>owl:disjointWith</a:t>
            </a:r>
            <a:r>
              <a:rPr lang="en-US" sz="2400" dirty="0" smtClean="0"/>
              <a:t>, </a:t>
            </a:r>
            <a:r>
              <a:rPr lang="en-US" sz="2400" i="1" dirty="0" err="1" smtClean="0"/>
              <a:t>owl:unionOf</a:t>
            </a:r>
            <a:r>
              <a:rPr lang="en-US" sz="2400" dirty="0" smtClean="0"/>
              <a:t>, </a:t>
            </a:r>
            <a:r>
              <a:rPr lang="en-US" sz="2400" i="1" dirty="0" err="1" smtClean="0"/>
              <a:t>owl:complementOf</a:t>
            </a:r>
            <a:r>
              <a:rPr lang="en-US" sz="2400" dirty="0" smtClean="0"/>
              <a:t>, </a:t>
            </a:r>
            <a:r>
              <a:rPr lang="el-GR" sz="2400" dirty="0" smtClean="0"/>
              <a:t>και</a:t>
            </a:r>
            <a:r>
              <a:rPr lang="en-US" sz="2400" dirty="0" smtClean="0"/>
              <a:t> </a:t>
            </a:r>
            <a:r>
              <a:rPr lang="en-US" sz="2400" i="1" dirty="0" err="1" smtClean="0"/>
              <a:t>owl:hasValue</a:t>
            </a:r>
            <a:r>
              <a:rPr lang="en-US" sz="2400" dirty="0" smtClean="0"/>
              <a:t> </a:t>
            </a:r>
            <a:r>
              <a:rPr lang="el-GR" sz="2400" dirty="0" smtClean="0"/>
              <a:t>δεν επιτρέπονται</a:t>
            </a:r>
            <a:endParaRPr lang="en-US" sz="2400" dirty="0" smtClean="0"/>
          </a:p>
          <a:p>
            <a:pPr lvl="1"/>
            <a:r>
              <a:rPr lang="el-GR" sz="2400" dirty="0" smtClean="0"/>
              <a:t>Οι προτάσεις </a:t>
            </a:r>
            <a:r>
              <a:rPr lang="el-GR" sz="2400" dirty="0" err="1" smtClean="0"/>
              <a:t>πληθικότητας</a:t>
            </a:r>
            <a:r>
              <a:rPr lang="en-US" sz="2400" dirty="0" smtClean="0"/>
              <a:t> (</a:t>
            </a:r>
            <a:r>
              <a:rPr lang="el-GR" sz="2400" dirty="0" smtClean="0"/>
              <a:t>ελάχιστο, μέγιστο και ακριβές πλήθος)</a:t>
            </a:r>
            <a:r>
              <a:rPr lang="en-US" sz="2400" dirty="0" smtClean="0"/>
              <a:t> </a:t>
            </a:r>
            <a:r>
              <a:rPr lang="el-GR" sz="2400" dirty="0" smtClean="0"/>
              <a:t>μπορούν να διατυπώνονται μόνο για τις τιμές </a:t>
            </a:r>
            <a:r>
              <a:rPr lang="en-US" sz="2400" dirty="0" smtClean="0"/>
              <a:t>0 </a:t>
            </a:r>
            <a:r>
              <a:rPr lang="el-GR" sz="2400" dirty="0" smtClean="0"/>
              <a:t>ή</a:t>
            </a:r>
            <a:r>
              <a:rPr lang="en-US" sz="2400" dirty="0" smtClean="0"/>
              <a:t> 1 </a:t>
            </a:r>
            <a:r>
              <a:rPr lang="el-GR" sz="2400" dirty="0" smtClean="0"/>
              <a:t>και όχι πλέον για αυθαίρετους μη αρνητικούς ακεραίους</a:t>
            </a:r>
            <a:endParaRPr lang="en-US" sz="2400" dirty="0" smtClean="0"/>
          </a:p>
          <a:p>
            <a:pPr lvl="1"/>
            <a:r>
              <a:rPr lang="el-GR" sz="2400" dirty="0" smtClean="0"/>
              <a:t>Οι προτάσεις </a:t>
            </a:r>
            <a:r>
              <a:rPr lang="en-US" sz="2400" i="1" dirty="0" err="1" smtClean="0"/>
              <a:t>owl:equivalentClass</a:t>
            </a:r>
            <a:r>
              <a:rPr lang="en-US" sz="2400" dirty="0" smtClean="0"/>
              <a:t> </a:t>
            </a:r>
            <a:r>
              <a:rPr lang="el-GR" sz="2400" dirty="0" smtClean="0"/>
              <a:t>δεν μπορούν πλέον να διατυπώνονται μεταξύ ανωνύμων κλάσεων αλλά μόνο ανάμεσα σε αναγνωριστικά κλάσεων</a:t>
            </a:r>
            <a:endParaRPr lang="el-GR" sz="24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55</a:t>
            </a:fld>
            <a:endParaRPr lang="el-G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DLP (1/5)</a:t>
            </a:r>
            <a:endParaRPr lang="el-GR" dirty="0"/>
          </a:p>
        </p:txBody>
      </p:sp>
      <p:sp>
        <p:nvSpPr>
          <p:cNvPr id="3" name="2 - Θέση περιεχομένου"/>
          <p:cNvSpPr>
            <a:spLocks noGrp="1"/>
          </p:cNvSpPr>
          <p:nvPr>
            <p:ph idx="1"/>
          </p:nvPr>
        </p:nvSpPr>
        <p:spPr>
          <a:xfrm>
            <a:off x="1435608" y="1447800"/>
            <a:ext cx="7498080" cy="5077544"/>
          </a:xfrm>
        </p:spPr>
        <p:txBody>
          <a:bodyPr>
            <a:normAutofit fontScale="62500" lnSpcReduction="20000"/>
          </a:bodyPr>
          <a:lstStyle/>
          <a:p>
            <a:r>
              <a:rPr lang="el-GR" dirty="0" smtClean="0"/>
              <a:t>Η</a:t>
            </a:r>
            <a:r>
              <a:rPr lang="en-US" dirty="0" smtClean="0"/>
              <a:t> OWL</a:t>
            </a:r>
            <a:r>
              <a:rPr lang="el-GR" dirty="0" smtClean="0"/>
              <a:t>, όπως είδαμε, βασίζεται στην περιγραφική λογική</a:t>
            </a:r>
            <a:endParaRPr lang="en-US" dirty="0" smtClean="0"/>
          </a:p>
          <a:p>
            <a:r>
              <a:rPr lang="el-GR" dirty="0" smtClean="0"/>
              <a:t>Αφού η τελευταία αποτελεί τμήμα της λογικής πρώτης τάξης, κληρονομεί πολλές από τις ιδιότητες της συγκεκριμένης λογικής</a:t>
            </a:r>
            <a:endParaRPr lang="en-US" dirty="0" smtClean="0"/>
          </a:p>
          <a:p>
            <a:pPr lvl="1"/>
            <a:r>
              <a:rPr lang="el-GR" dirty="0" smtClean="0"/>
              <a:t>Συγκεκριμένα, κληρονομεί την υπόθεση του ανοιχτού κόσμου και την υπόθεση του μη μοναδικού ονόματος</a:t>
            </a:r>
            <a:endParaRPr lang="en-US" dirty="0" smtClean="0"/>
          </a:p>
          <a:p>
            <a:r>
              <a:rPr lang="el-GR" dirty="0" smtClean="0"/>
              <a:t>Τα παραπάνω έχουν οδηγήσει στον ορισμό μιας ενδιαφέρουσας </a:t>
            </a:r>
            <a:r>
              <a:rPr lang="el-GR" dirty="0" err="1" smtClean="0"/>
              <a:t>υπογλώσσας</a:t>
            </a:r>
            <a:r>
              <a:rPr lang="el-GR" dirty="0" smtClean="0"/>
              <a:t> της </a:t>
            </a:r>
            <a:r>
              <a:rPr lang="en-US" dirty="0" smtClean="0"/>
              <a:t>OWL DL</a:t>
            </a:r>
            <a:r>
              <a:rPr lang="el-GR" dirty="0" smtClean="0"/>
              <a:t> με την ονομασία </a:t>
            </a:r>
            <a:r>
              <a:rPr lang="en-US" dirty="0" smtClean="0"/>
              <a:t>OWL DLP</a:t>
            </a:r>
          </a:p>
          <a:p>
            <a:pPr lvl="1"/>
            <a:r>
              <a:rPr lang="el-GR" dirty="0" smtClean="0"/>
              <a:t>Η </a:t>
            </a:r>
            <a:r>
              <a:rPr lang="en-US" dirty="0" smtClean="0"/>
              <a:t>OWL DLP </a:t>
            </a:r>
            <a:r>
              <a:rPr lang="el-GR" dirty="0" smtClean="0"/>
              <a:t>δεν ανήκει στα επίσημα είδη </a:t>
            </a:r>
            <a:r>
              <a:rPr lang="en-US" dirty="0" smtClean="0"/>
              <a:t>OWL </a:t>
            </a:r>
            <a:r>
              <a:rPr lang="el-GR" dirty="0" smtClean="0"/>
              <a:t>του </a:t>
            </a:r>
            <a:r>
              <a:rPr lang="en-US" dirty="0" smtClean="0"/>
              <a:t>W3C </a:t>
            </a:r>
          </a:p>
          <a:p>
            <a:r>
              <a:rPr lang="el-GR" dirty="0" smtClean="0"/>
              <a:t>Σύμφωνα με την </a:t>
            </a:r>
            <a:r>
              <a:rPr lang="el-GR" i="1" dirty="0" smtClean="0"/>
              <a:t>υπόθεση του ανοιχτού κόσμου </a:t>
            </a:r>
            <a:r>
              <a:rPr lang="el-GR" dirty="0" smtClean="0"/>
              <a:t>δεν μπορούμε να συμπεράνουμε ότι μία πρόταση </a:t>
            </a:r>
            <a:r>
              <a:rPr lang="en-US" i="1" dirty="0" smtClean="0"/>
              <a:t>x</a:t>
            </a:r>
            <a:r>
              <a:rPr lang="en-US" dirty="0" smtClean="0"/>
              <a:t> </a:t>
            </a:r>
            <a:r>
              <a:rPr lang="el-GR" dirty="0" smtClean="0"/>
              <a:t>είναι ψευδής, απλώς επειδή δεν μπορούμε να αποδείξουμε ότι η </a:t>
            </a:r>
            <a:r>
              <a:rPr lang="en-US" i="1" dirty="0" smtClean="0"/>
              <a:t>x</a:t>
            </a:r>
            <a:r>
              <a:rPr lang="en-US" dirty="0" smtClean="0"/>
              <a:t> </a:t>
            </a:r>
            <a:r>
              <a:rPr lang="el-GR" dirty="0" smtClean="0"/>
              <a:t>είναι αληθής</a:t>
            </a:r>
            <a:endParaRPr lang="en-US" dirty="0" smtClean="0"/>
          </a:p>
          <a:p>
            <a:pPr lvl="1"/>
            <a:r>
              <a:rPr lang="el-GR" dirty="0" smtClean="0"/>
              <a:t>Εξάλλου, τα αξιώματά μας ενδέχεται να μην είναι δεσμευτική, όσον αφορά την κατάσταση αλήθειας της πρότασης</a:t>
            </a:r>
            <a:r>
              <a:rPr lang="en-US" dirty="0" smtClean="0"/>
              <a:t> </a:t>
            </a:r>
            <a:r>
              <a:rPr lang="en-US" i="1" dirty="0" smtClean="0"/>
              <a:t>x</a:t>
            </a:r>
            <a:endParaRPr lang="en-US" dirty="0" smtClean="0"/>
          </a:p>
          <a:p>
            <a:pPr lvl="1"/>
            <a:r>
              <a:rPr lang="el-GR" dirty="0" smtClean="0"/>
              <a:t>Με άλλα λόγια, δεν μπορούμε να συμπεράνουμε το ψεύδος από την απουσία της αλήθειας</a:t>
            </a:r>
            <a:endParaRPr lang="en-US" dirty="0" smtClean="0"/>
          </a:p>
          <a:p>
            <a:r>
              <a:rPr lang="el-GR" dirty="0" smtClean="0"/>
              <a:t>Η αντίθετη υπόθεση (υπόθεση του κλειστού κόσμου) θα μας επέτρεπε να συνάγουμε το ψεύδος εξαιτίας της αδυναμίας να συνάγουμε την αλήθεια</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56</a:t>
            </a:fld>
            <a:endParaRPr lang="el-G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DLP (2/5)</a:t>
            </a:r>
            <a:endParaRPr lang="el-GR" dirty="0"/>
          </a:p>
        </p:txBody>
      </p:sp>
      <p:sp>
        <p:nvSpPr>
          <p:cNvPr id="3" name="2 - Θέση περιεχομένου"/>
          <p:cNvSpPr>
            <a:spLocks noGrp="1"/>
          </p:cNvSpPr>
          <p:nvPr>
            <p:ph idx="1"/>
          </p:nvPr>
        </p:nvSpPr>
        <p:spPr>
          <a:xfrm>
            <a:off x="1043608" y="1447800"/>
            <a:ext cx="8100392" cy="4933528"/>
          </a:xfrm>
        </p:spPr>
        <p:txBody>
          <a:bodyPr>
            <a:noAutofit/>
          </a:bodyPr>
          <a:lstStyle/>
          <a:p>
            <a:r>
              <a:rPr lang="el-GR" sz="2200" dirty="0" smtClean="0"/>
              <a:t>Ακολουθεί ένα παράδειγμα, όπου αυτό παίζει σημαντικό ρόλο</a:t>
            </a:r>
            <a:r>
              <a:rPr lang="en-US" sz="2200" dirty="0" smtClean="0"/>
              <a:t>:</a:t>
            </a:r>
          </a:p>
          <a:p>
            <a:pPr lvl="2"/>
            <a:endParaRPr lang="en-US" sz="1400" dirty="0" smtClean="0"/>
          </a:p>
          <a:p>
            <a:endParaRPr lang="en-US" sz="2200" dirty="0" smtClean="0"/>
          </a:p>
          <a:p>
            <a:r>
              <a:rPr lang="el-GR" sz="2200" dirty="0" smtClean="0"/>
              <a:t>Είναι σαφές ότι η υπόθεση του ανοιχτού κόσμου είναι κατάλληλη για την ερώτηση αυτή</a:t>
            </a:r>
            <a:endParaRPr lang="en-US" sz="2200" dirty="0" smtClean="0"/>
          </a:p>
          <a:p>
            <a:r>
              <a:rPr lang="el-GR" sz="2200" dirty="0" smtClean="0"/>
              <a:t>Έστω, τα εξής</a:t>
            </a:r>
            <a:r>
              <a:rPr lang="en-US" sz="2200" dirty="0" smtClean="0"/>
              <a:t>:</a:t>
            </a:r>
          </a:p>
          <a:p>
            <a:endParaRPr lang="en-US" sz="2200" dirty="0" smtClean="0"/>
          </a:p>
          <a:p>
            <a:endParaRPr lang="en-US" sz="2200" dirty="0" smtClean="0"/>
          </a:p>
          <a:p>
            <a:r>
              <a:rPr lang="el-GR" sz="2200" dirty="0" smtClean="0"/>
              <a:t>Η υπόθεση του κλειστού κόσμου είναι κατάλληλη γι’ αυτήν την ερώτηση και μας επιτρέπει να εξάγουμε το λογικό συμπέρασμα που θα είχε μπλοκαριστεί από την υπόθεση του ανοιχτού κόσμου</a:t>
            </a:r>
            <a:endParaRPr lang="en-US" sz="2200" dirty="0" smtClean="0"/>
          </a:p>
          <a:p>
            <a:pPr lvl="1"/>
            <a:r>
              <a:rPr lang="el-GR" sz="1800" dirty="0" smtClean="0"/>
              <a:t>Άρα, το γεγονός ότι η </a:t>
            </a:r>
            <a:r>
              <a:rPr lang="en-US" sz="1800" dirty="0" smtClean="0"/>
              <a:t>OWL </a:t>
            </a:r>
            <a:r>
              <a:rPr lang="el-GR" sz="1800" dirty="0" smtClean="0"/>
              <a:t>είναι αυστηρά δεσμευμένη από την υπόθεση του ανοιχτού κόσμου δεν είναι η σωστή επιλογή σε ορισμένες εφαρμογές</a:t>
            </a:r>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57</a:t>
            </a:fld>
            <a:endParaRPr lang="el-GR"/>
          </a:p>
        </p:txBody>
      </p:sp>
      <p:sp>
        <p:nvSpPr>
          <p:cNvPr id="6" name="5 - Ορθογώνιο"/>
          <p:cNvSpPr/>
          <p:nvPr/>
        </p:nvSpPr>
        <p:spPr>
          <a:xfrm>
            <a:off x="755576" y="1844824"/>
            <a:ext cx="8316416" cy="64807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b="1" dirty="0" smtClean="0"/>
              <a:t>Question: </a:t>
            </a:r>
            <a:r>
              <a:rPr lang="en-US" sz="1600" dirty="0" smtClean="0"/>
              <a:t>“Did it rain in Tokyo yesterday?”</a:t>
            </a:r>
          </a:p>
          <a:p>
            <a:r>
              <a:rPr lang="en-US" sz="1600" b="1" dirty="0" smtClean="0"/>
              <a:t>Answer: </a:t>
            </a:r>
            <a:r>
              <a:rPr lang="en-US" sz="1600" dirty="0" smtClean="0"/>
              <a:t>“I don’t know that it rained, but that’s not enough reason to conclude that it didn’t rain.”</a:t>
            </a:r>
            <a:endParaRPr lang="el-GR" sz="1700" dirty="0">
              <a:solidFill>
                <a:schemeClr val="tx1"/>
              </a:solidFill>
            </a:endParaRPr>
          </a:p>
        </p:txBody>
      </p:sp>
      <p:sp>
        <p:nvSpPr>
          <p:cNvPr id="7" name="6 - Ορθογώνιο"/>
          <p:cNvSpPr/>
          <p:nvPr/>
        </p:nvSpPr>
        <p:spPr>
          <a:xfrm>
            <a:off x="1115616" y="3789040"/>
            <a:ext cx="7848872" cy="64807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b="1" dirty="0" smtClean="0"/>
              <a:t>Question: </a:t>
            </a:r>
            <a:r>
              <a:rPr lang="en-US" sz="1600" dirty="0" smtClean="0"/>
              <a:t>“Was there a big earthquake disaster in Tokyo yesterday?”</a:t>
            </a:r>
          </a:p>
          <a:p>
            <a:r>
              <a:rPr lang="en-US" sz="1600" b="1" dirty="0" smtClean="0"/>
              <a:t>Answer: </a:t>
            </a:r>
            <a:r>
              <a:rPr lang="en-US" sz="1600" dirty="0" smtClean="0"/>
              <a:t>“I don’t know that there was, but if there had been such a disaster, I’d have heard about it. Therefore I conclude that there wasn’t such a disaster.”</a:t>
            </a:r>
            <a:endParaRPr lang="el-GR" sz="1700" dirty="0">
              <a:solidFill>
                <a:schemeClr val="tx1"/>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DLP (3/5)</a:t>
            </a:r>
            <a:endParaRPr lang="el-GR" dirty="0"/>
          </a:p>
        </p:txBody>
      </p:sp>
      <p:sp>
        <p:nvSpPr>
          <p:cNvPr id="3" name="2 - Θέση περιεχομένου"/>
          <p:cNvSpPr>
            <a:spLocks noGrp="1"/>
          </p:cNvSpPr>
          <p:nvPr>
            <p:ph idx="1"/>
          </p:nvPr>
        </p:nvSpPr>
        <p:spPr>
          <a:xfrm>
            <a:off x="1259632" y="1340768"/>
            <a:ext cx="7674056" cy="5410200"/>
          </a:xfrm>
        </p:spPr>
        <p:txBody>
          <a:bodyPr>
            <a:normAutofit fontScale="70000" lnSpcReduction="20000"/>
          </a:bodyPr>
          <a:lstStyle/>
          <a:p>
            <a:r>
              <a:rPr lang="el-GR" dirty="0" smtClean="0"/>
              <a:t>Σύμφωνα με την υπόθεση του μοναδικού ονόματος, όταν δύο μεμονωμένα στοιχεία είναι γνωστά με διαφορετικά ονόματα, τότε αποτελούν στην πραγματικότητα διαφορετικά μεμονωμένα στοιχεία</a:t>
            </a:r>
            <a:endParaRPr lang="en-US" dirty="0" smtClean="0"/>
          </a:p>
          <a:p>
            <a:r>
              <a:rPr lang="el-GR" dirty="0" smtClean="0"/>
              <a:t>Και πάλι, αυτή είναι μία υπόθεση που άλλες φορές λειτουργεί σωστά και άλλες όχι</a:t>
            </a:r>
            <a:endParaRPr lang="en-US" dirty="0" smtClean="0"/>
          </a:p>
          <a:p>
            <a:pPr lvl="1"/>
            <a:r>
              <a:rPr lang="el-GR" dirty="0" smtClean="0"/>
              <a:t>Όταν αναφερόμαστε σε κωδικούς προϊόντων ενός καταλόγου, είναι λογικό να υποθέσουμε ότι, όταν δύο προϊόντα είναι γνωστά με διαφορετικούς κωδικούς, τότε αποτελούν όντως διαφορετικά προϊόντα</a:t>
            </a:r>
            <a:endParaRPr lang="en-US" dirty="0" smtClean="0"/>
          </a:p>
          <a:p>
            <a:pPr lvl="1"/>
            <a:r>
              <a:rPr lang="el-GR" dirty="0" smtClean="0"/>
              <a:t>Αλλά όταν αναφερόμαστε σε ανθρώπους του κοινωνικού περιβάλλοντός μας, τυχαίνει συχνά να ανακαλύπτουμε αργότερα ότι δύο άτομα με διαφορετικά αναγνωριστικά είναι στην πραγματικότητα το ίδιο άτομο</a:t>
            </a:r>
            <a:endParaRPr lang="en-US" dirty="0" smtClean="0"/>
          </a:p>
          <a:p>
            <a:pPr lvl="2"/>
            <a:r>
              <a:rPr lang="el-GR" dirty="0" smtClean="0"/>
              <a:t>Π.χ.</a:t>
            </a:r>
            <a:r>
              <a:rPr lang="en-US" dirty="0" smtClean="0"/>
              <a:t> “</a:t>
            </a:r>
            <a:r>
              <a:rPr lang="el-GR" dirty="0" smtClean="0"/>
              <a:t>Καθ</a:t>
            </a:r>
            <a:r>
              <a:rPr lang="en-US" dirty="0" smtClean="0"/>
              <a:t>. van </a:t>
            </a:r>
            <a:r>
              <a:rPr lang="en-US" dirty="0" err="1" smtClean="0"/>
              <a:t>Harmelen</a:t>
            </a:r>
            <a:r>
              <a:rPr lang="en-US" dirty="0" smtClean="0"/>
              <a:t>” </a:t>
            </a:r>
            <a:r>
              <a:rPr lang="el-GR" dirty="0" smtClean="0"/>
              <a:t>και</a:t>
            </a:r>
            <a:r>
              <a:rPr lang="en-US" dirty="0" smtClean="0"/>
              <a:t> “Frank”</a:t>
            </a:r>
          </a:p>
          <a:p>
            <a:r>
              <a:rPr lang="el-GR" dirty="0" smtClean="0"/>
              <a:t>Η </a:t>
            </a:r>
            <a:r>
              <a:rPr lang="en-US" dirty="0" smtClean="0"/>
              <a:t>OWL</a:t>
            </a:r>
            <a:r>
              <a:rPr lang="el-GR" dirty="0" smtClean="0"/>
              <a:t> δεν χρησιμοποιεί την υπόθεση του μοναδικού ονόματος, παρόλο που είναι δυνατό να επιβάλλουμε ρητά ένα σύνολο αναγνωριστικών, τα οποία είναι όλα μοναδικά</a:t>
            </a:r>
            <a:endParaRPr lang="en-US" dirty="0" smtClean="0"/>
          </a:p>
          <a:p>
            <a:pPr lvl="1"/>
            <a:r>
              <a:rPr lang="el-GR" dirty="0" smtClean="0"/>
              <a:t>Με χρήση του στοιχείου</a:t>
            </a:r>
            <a:r>
              <a:rPr lang="en-US" dirty="0" smtClean="0"/>
              <a:t> </a:t>
            </a:r>
            <a:r>
              <a:rPr lang="en-US" i="1" dirty="0" err="1" smtClean="0"/>
              <a:t>owl:allDifferent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58</a:t>
            </a:fld>
            <a:endParaRPr lang="el-G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DLP (4/5)</a:t>
            </a:r>
            <a:endParaRPr lang="el-GR" dirty="0"/>
          </a:p>
        </p:txBody>
      </p:sp>
      <p:sp>
        <p:nvSpPr>
          <p:cNvPr id="3" name="2 - Θέση περιεχομένου"/>
          <p:cNvSpPr>
            <a:spLocks noGrp="1"/>
          </p:cNvSpPr>
          <p:nvPr>
            <p:ph idx="1"/>
          </p:nvPr>
        </p:nvSpPr>
        <p:spPr>
          <a:xfrm>
            <a:off x="1074408" y="1259160"/>
            <a:ext cx="8034096" cy="5554216"/>
          </a:xfrm>
        </p:spPr>
        <p:txBody>
          <a:bodyPr>
            <a:normAutofit fontScale="62500" lnSpcReduction="20000"/>
          </a:bodyPr>
          <a:lstStyle/>
          <a:p>
            <a:r>
              <a:rPr lang="el-GR" dirty="0" smtClean="0"/>
              <a:t>Συστήματα όπως οι βάσεις δεδομένων και τα συστήματα λογικού προγραμματισμού έχουν την τάση να υποστηρίζουν τους κλειστούς κόσμους και τα μοναδικά ονόματα</a:t>
            </a:r>
            <a:endParaRPr lang="en-US" dirty="0" smtClean="0"/>
          </a:p>
          <a:p>
            <a:pPr lvl="1"/>
            <a:r>
              <a:rPr lang="el-GR" dirty="0" smtClean="0"/>
              <a:t>Ενώ τα συστήματα αναπαράστασης γνώσης και απόδειξης θεωρημάτων υποστηρίζουν τους ανοιχτούς κόσμους και τα μη μοναδικά ονόματα</a:t>
            </a:r>
            <a:endParaRPr lang="en-US" dirty="0" smtClean="0"/>
          </a:p>
          <a:p>
            <a:r>
              <a:rPr lang="el-GR" dirty="0" smtClean="0"/>
              <a:t>Οι οντολογίες χρειάζονται μερικές φορές το πρώτο ζευγάρι και άλλες φορές το δεύτερο</a:t>
            </a:r>
            <a:endParaRPr lang="en-US" dirty="0" smtClean="0"/>
          </a:p>
          <a:p>
            <a:r>
              <a:rPr lang="el-GR" dirty="0" smtClean="0"/>
              <a:t>Η αντιπαράθεση αυτή λύθηκε με τον καλύτερο τρόπο από τους </a:t>
            </a:r>
            <a:r>
              <a:rPr lang="en-US" dirty="0" err="1" smtClean="0"/>
              <a:t>Volz</a:t>
            </a:r>
            <a:r>
              <a:rPr lang="en-US" dirty="0" smtClean="0"/>
              <a:t> </a:t>
            </a:r>
            <a:r>
              <a:rPr lang="el-GR" dirty="0" smtClean="0"/>
              <a:t>και </a:t>
            </a:r>
            <a:r>
              <a:rPr lang="en-US" dirty="0" err="1" smtClean="0"/>
              <a:t>Horrocks</a:t>
            </a:r>
            <a:r>
              <a:rPr lang="en-US" dirty="0" smtClean="0"/>
              <a:t> </a:t>
            </a:r>
            <a:r>
              <a:rPr lang="el-GR" dirty="0" smtClean="0"/>
              <a:t>που προσδιόρισαν ένα τμήμα της </a:t>
            </a:r>
            <a:r>
              <a:rPr lang="en-US" dirty="0" smtClean="0"/>
              <a:t>OWL </a:t>
            </a:r>
            <a:r>
              <a:rPr lang="el-GR" dirty="0" smtClean="0"/>
              <a:t>που ονομάζεται</a:t>
            </a:r>
            <a:r>
              <a:rPr lang="en-US" dirty="0" smtClean="0"/>
              <a:t> DLP (Description Logic Programming)</a:t>
            </a:r>
          </a:p>
          <a:p>
            <a:pPr lvl="1"/>
            <a:r>
              <a:rPr lang="el-GR" dirty="0" smtClean="0"/>
              <a:t>Το τμήμα αυτό είναι το μεγαλύτερο τμήμα στο οποίο δεν έχει σημασία η επιλογή για τις υποθέσεις του κλειστού κόσμου και του μοναδικού ονόματος</a:t>
            </a:r>
            <a:endParaRPr lang="en-US" dirty="0" smtClean="0"/>
          </a:p>
          <a:p>
            <a:pPr lvl="2"/>
            <a:r>
              <a:rPr lang="el-GR" dirty="0" smtClean="0"/>
              <a:t>Δηλαδή η</a:t>
            </a:r>
            <a:r>
              <a:rPr lang="en-US" dirty="0" smtClean="0"/>
              <a:t> OWL DLP </a:t>
            </a:r>
            <a:r>
              <a:rPr lang="el-GR" dirty="0" smtClean="0"/>
              <a:t>είναι αρκετά αδύναμη ώστε να μην γίνονται εμφανής οι διαφορές ανάμεσα στις επιλογές</a:t>
            </a:r>
            <a:endParaRPr lang="en-US" dirty="0" smtClean="0"/>
          </a:p>
          <a:p>
            <a:pPr lvl="1"/>
            <a:r>
              <a:rPr lang="el-GR" dirty="0" smtClean="0"/>
              <a:t>Το πλεονέκτημα είναι ότι οι άνθρωποι ή οι εφαρμογές που επιθυμούν να κάνουν διαφορετικές επιλογές σχετικά με τις υποθέσεις αυτές, μπορούν να ανταλλάσσουν οντολογίες σε </a:t>
            </a:r>
            <a:r>
              <a:rPr lang="en-US" dirty="0" smtClean="0"/>
              <a:t>OWL DLP </a:t>
            </a:r>
            <a:r>
              <a:rPr lang="el-GR" dirty="0" smtClean="0"/>
              <a:t>χωρίς πρόβλημα</a:t>
            </a:r>
            <a:endParaRPr lang="en-US" dirty="0" smtClean="0"/>
          </a:p>
          <a:p>
            <a:pPr lvl="1"/>
            <a:r>
              <a:rPr lang="el-GR" dirty="0" smtClean="0"/>
              <a:t>Φυσικά, μόλις ξεφύγουν απ’ τα πλαίσια της </a:t>
            </a:r>
            <a:r>
              <a:rPr lang="en-US" dirty="0" smtClean="0"/>
              <a:t>OWL DLP, </a:t>
            </a:r>
            <a:r>
              <a:rPr lang="el-GR" dirty="0" smtClean="0"/>
              <a:t>θα παρατηρήσουν ότι εξάγουν διαφορετικά συμπεράσματα από τις ίδιες προτάσεις</a:t>
            </a:r>
            <a:endParaRPr lang="en-US" dirty="0" smtClean="0"/>
          </a:p>
          <a:p>
            <a:pPr lvl="2"/>
            <a:r>
              <a:rPr lang="el-GR" dirty="0" smtClean="0"/>
              <a:t>Δηλαδή, ότι διαφωνούν στη σημασιολογία </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59</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Απαιτήσεις των Γλωσσών Οντολογιών </a:t>
            </a:r>
            <a:r>
              <a:rPr lang="en-US" b="1" dirty="0" smtClean="0"/>
              <a:t>(3/5)</a:t>
            </a:r>
            <a:endParaRPr lang="el-GR" dirty="0"/>
          </a:p>
        </p:txBody>
      </p:sp>
      <p:sp>
        <p:nvSpPr>
          <p:cNvPr id="3" name="2 - Θέση περιεχομένου"/>
          <p:cNvSpPr>
            <a:spLocks noGrp="1"/>
          </p:cNvSpPr>
          <p:nvPr>
            <p:ph idx="1"/>
          </p:nvPr>
        </p:nvSpPr>
        <p:spPr>
          <a:xfrm>
            <a:off x="1043608" y="1519808"/>
            <a:ext cx="7920880" cy="5221560"/>
          </a:xfrm>
        </p:spPr>
        <p:txBody>
          <a:bodyPr>
            <a:normAutofit fontScale="62500" lnSpcReduction="20000"/>
          </a:bodyPr>
          <a:lstStyle/>
          <a:p>
            <a:r>
              <a:rPr lang="el-GR" dirty="0" smtClean="0"/>
              <a:t>Μία χρήση της τυπικής σημασιολογίας είναι να επιτρέπει στους ανθρώπους να κάνουν συλλογισμούς σχετικά με τη γνώση</a:t>
            </a:r>
            <a:endParaRPr lang="en-US" dirty="0" smtClean="0"/>
          </a:p>
          <a:p>
            <a:r>
              <a:rPr lang="el-GR" dirty="0" smtClean="0"/>
              <a:t>Για οντολογική γνώση, μπορούν να γίνουν συλλογισμοί σχετικά με τα εξής</a:t>
            </a:r>
            <a:r>
              <a:rPr lang="en-US" dirty="0" smtClean="0"/>
              <a:t>:</a:t>
            </a:r>
          </a:p>
          <a:p>
            <a:pPr lvl="1"/>
            <a:r>
              <a:rPr lang="el-GR" b="1" dirty="0" smtClean="0"/>
              <a:t>Συμμετοχή σε κλάσεις</a:t>
            </a:r>
            <a:r>
              <a:rPr lang="en-US" dirty="0" smtClean="0"/>
              <a:t>: </a:t>
            </a:r>
            <a:r>
              <a:rPr lang="el-GR" dirty="0" smtClean="0"/>
              <a:t>Αν το </a:t>
            </a:r>
            <a:r>
              <a:rPr lang="en-US" i="1" dirty="0" smtClean="0"/>
              <a:t>x</a:t>
            </a:r>
            <a:r>
              <a:rPr lang="en-US" dirty="0" smtClean="0"/>
              <a:t> </a:t>
            </a:r>
            <a:r>
              <a:rPr lang="el-GR" dirty="0" smtClean="0"/>
              <a:t>είναι στιγμιότυπο μιας κλάσης </a:t>
            </a:r>
            <a:r>
              <a:rPr lang="en-US" i="1" dirty="0" smtClean="0"/>
              <a:t>C</a:t>
            </a:r>
            <a:r>
              <a:rPr lang="en-US" dirty="0" smtClean="0"/>
              <a:t>, </a:t>
            </a:r>
            <a:r>
              <a:rPr lang="el-GR" dirty="0" smtClean="0"/>
              <a:t>και η </a:t>
            </a:r>
            <a:r>
              <a:rPr lang="en-US" i="1" dirty="0" smtClean="0"/>
              <a:t>C</a:t>
            </a:r>
            <a:r>
              <a:rPr lang="en-US" dirty="0" smtClean="0"/>
              <a:t> </a:t>
            </a:r>
            <a:r>
              <a:rPr lang="el-GR" dirty="0" smtClean="0"/>
              <a:t>είναι υποκλάση της </a:t>
            </a:r>
            <a:r>
              <a:rPr lang="en-US" i="1" dirty="0" smtClean="0"/>
              <a:t>D</a:t>
            </a:r>
            <a:r>
              <a:rPr lang="en-US" dirty="0" smtClean="0"/>
              <a:t>, </a:t>
            </a:r>
            <a:r>
              <a:rPr lang="el-GR" dirty="0" smtClean="0"/>
              <a:t>τότε μπορούμε να συμπεράνουμε ότι το </a:t>
            </a:r>
            <a:r>
              <a:rPr lang="en-US" i="1" dirty="0" smtClean="0"/>
              <a:t>x</a:t>
            </a:r>
            <a:r>
              <a:rPr lang="en-US" dirty="0" smtClean="0"/>
              <a:t> </a:t>
            </a:r>
            <a:r>
              <a:rPr lang="el-GR" dirty="0" smtClean="0"/>
              <a:t>είναι στιγμιότυπο της</a:t>
            </a:r>
            <a:r>
              <a:rPr lang="en-US" dirty="0" smtClean="0"/>
              <a:t> </a:t>
            </a:r>
            <a:r>
              <a:rPr lang="en-US" i="1" dirty="0" smtClean="0"/>
              <a:t>D</a:t>
            </a:r>
          </a:p>
          <a:p>
            <a:pPr lvl="1"/>
            <a:r>
              <a:rPr lang="el-GR" b="1" dirty="0" smtClean="0"/>
              <a:t>Ισοδυναμία κλάσεων</a:t>
            </a:r>
            <a:r>
              <a:rPr lang="en-US" dirty="0" smtClean="0"/>
              <a:t>: </a:t>
            </a:r>
            <a:r>
              <a:rPr lang="el-GR" dirty="0" smtClean="0"/>
              <a:t>Αν η κλάση</a:t>
            </a:r>
            <a:r>
              <a:rPr lang="en-US" dirty="0" smtClean="0"/>
              <a:t> </a:t>
            </a:r>
            <a:r>
              <a:rPr lang="en-US" i="1" dirty="0" smtClean="0"/>
              <a:t>A</a:t>
            </a:r>
            <a:r>
              <a:rPr lang="en-US" dirty="0" smtClean="0"/>
              <a:t> </a:t>
            </a:r>
            <a:r>
              <a:rPr lang="el-GR" dirty="0" smtClean="0"/>
              <a:t>είναι ισοδύναμη με την κλάση </a:t>
            </a:r>
            <a:r>
              <a:rPr lang="en-US" i="1" dirty="0" smtClean="0"/>
              <a:t>B</a:t>
            </a:r>
            <a:r>
              <a:rPr lang="en-US" dirty="0" smtClean="0"/>
              <a:t>, </a:t>
            </a:r>
            <a:r>
              <a:rPr lang="el-GR" dirty="0" smtClean="0"/>
              <a:t>και η κλάση </a:t>
            </a:r>
            <a:r>
              <a:rPr lang="en-US" i="1" dirty="0" smtClean="0"/>
              <a:t>B</a:t>
            </a:r>
            <a:r>
              <a:rPr lang="en-US" dirty="0" smtClean="0"/>
              <a:t> </a:t>
            </a:r>
            <a:r>
              <a:rPr lang="el-GR" dirty="0" smtClean="0"/>
              <a:t>είναι ισοδύναμη με την κλάση</a:t>
            </a:r>
            <a:r>
              <a:rPr lang="en-US" dirty="0" smtClean="0"/>
              <a:t> </a:t>
            </a:r>
            <a:r>
              <a:rPr lang="en-US" i="1" dirty="0" smtClean="0"/>
              <a:t>C</a:t>
            </a:r>
            <a:r>
              <a:rPr lang="en-US" dirty="0" smtClean="0"/>
              <a:t>, </a:t>
            </a:r>
            <a:r>
              <a:rPr lang="el-GR" dirty="0" smtClean="0"/>
              <a:t>τότε και η</a:t>
            </a:r>
            <a:r>
              <a:rPr lang="en-US" dirty="0" smtClean="0"/>
              <a:t> </a:t>
            </a:r>
            <a:r>
              <a:rPr lang="en-US" i="1" dirty="0" smtClean="0"/>
              <a:t>A</a:t>
            </a:r>
            <a:r>
              <a:rPr lang="en-US" dirty="0" smtClean="0"/>
              <a:t> </a:t>
            </a:r>
            <a:r>
              <a:rPr lang="el-GR" dirty="0" smtClean="0"/>
              <a:t>είναι επίσης ισοδύναμη με τη </a:t>
            </a:r>
            <a:r>
              <a:rPr lang="en-US" i="1" dirty="0" smtClean="0"/>
              <a:t>C</a:t>
            </a:r>
            <a:endParaRPr lang="en-US" dirty="0" smtClean="0"/>
          </a:p>
          <a:p>
            <a:pPr lvl="1"/>
            <a:r>
              <a:rPr lang="el-GR" b="1" dirty="0" smtClean="0"/>
              <a:t>Συνέπεια</a:t>
            </a:r>
            <a:r>
              <a:rPr lang="en-US" dirty="0" smtClean="0"/>
              <a:t>: </a:t>
            </a:r>
            <a:r>
              <a:rPr lang="el-GR" dirty="0" smtClean="0"/>
              <a:t>Έστω ότι έχουμε δηλώσει ότι το </a:t>
            </a:r>
            <a:r>
              <a:rPr lang="en-US" i="1" dirty="0" smtClean="0"/>
              <a:t>x</a:t>
            </a:r>
            <a:r>
              <a:rPr lang="en-US" dirty="0" smtClean="0"/>
              <a:t> </a:t>
            </a:r>
            <a:r>
              <a:rPr lang="el-GR" dirty="0" smtClean="0"/>
              <a:t>είναι στιγμιότυπο της κλάσης </a:t>
            </a:r>
            <a:r>
              <a:rPr lang="en-US" i="1" dirty="0" smtClean="0"/>
              <a:t>A</a:t>
            </a:r>
            <a:r>
              <a:rPr lang="en-US" dirty="0" smtClean="0"/>
              <a:t> </a:t>
            </a:r>
            <a:r>
              <a:rPr lang="el-GR" dirty="0" smtClean="0"/>
              <a:t>και ότι η</a:t>
            </a:r>
            <a:r>
              <a:rPr lang="en-US" dirty="0" smtClean="0"/>
              <a:t> </a:t>
            </a:r>
            <a:r>
              <a:rPr lang="en-US" i="1" dirty="0" smtClean="0"/>
              <a:t>A</a:t>
            </a:r>
            <a:r>
              <a:rPr lang="en-US" dirty="0" smtClean="0"/>
              <a:t> </a:t>
            </a:r>
            <a:r>
              <a:rPr lang="el-GR" dirty="0" smtClean="0"/>
              <a:t>είναι υποκλάση της τομής</a:t>
            </a:r>
            <a:r>
              <a:rPr lang="en-US" dirty="0" smtClean="0"/>
              <a:t> </a:t>
            </a:r>
            <a:r>
              <a:rPr lang="en-US" i="1" dirty="0" smtClean="0"/>
              <a:t>B</a:t>
            </a:r>
            <a:r>
              <a:rPr lang="en-US" dirty="0" smtClean="0"/>
              <a:t> ∩ </a:t>
            </a:r>
            <a:r>
              <a:rPr lang="en-US" i="1" dirty="0" smtClean="0"/>
              <a:t>C</a:t>
            </a:r>
            <a:r>
              <a:rPr lang="en-US" dirty="0" smtClean="0"/>
              <a:t>, </a:t>
            </a:r>
            <a:r>
              <a:rPr lang="el-GR" dirty="0" smtClean="0"/>
              <a:t>επίσης ότι η </a:t>
            </a:r>
            <a:r>
              <a:rPr lang="en-US" i="1" dirty="0" smtClean="0"/>
              <a:t>A</a:t>
            </a:r>
            <a:r>
              <a:rPr lang="en-US" dirty="0" smtClean="0"/>
              <a:t> </a:t>
            </a:r>
            <a:r>
              <a:rPr lang="el-GR" dirty="0" smtClean="0"/>
              <a:t>είναι υποκλάση της </a:t>
            </a:r>
            <a:r>
              <a:rPr lang="en-US" i="1" dirty="0" smtClean="0"/>
              <a:t>D</a:t>
            </a:r>
            <a:r>
              <a:rPr lang="en-US" dirty="0" smtClean="0"/>
              <a:t>, </a:t>
            </a:r>
            <a:r>
              <a:rPr lang="el-GR" dirty="0" smtClean="0"/>
              <a:t>και οι</a:t>
            </a:r>
            <a:r>
              <a:rPr lang="en-US" dirty="0" smtClean="0"/>
              <a:t> </a:t>
            </a:r>
            <a:r>
              <a:rPr lang="en-US" i="1" dirty="0" smtClean="0"/>
              <a:t>B</a:t>
            </a:r>
            <a:r>
              <a:rPr lang="en-US" dirty="0" smtClean="0"/>
              <a:t> </a:t>
            </a:r>
            <a:r>
              <a:rPr lang="el-GR" dirty="0" smtClean="0"/>
              <a:t>και</a:t>
            </a:r>
            <a:r>
              <a:rPr lang="en-US" dirty="0" smtClean="0"/>
              <a:t> </a:t>
            </a:r>
            <a:r>
              <a:rPr lang="en-US" i="1" dirty="0" smtClean="0"/>
              <a:t>D</a:t>
            </a:r>
            <a:r>
              <a:rPr lang="en-US" dirty="0" smtClean="0"/>
              <a:t> </a:t>
            </a:r>
            <a:r>
              <a:rPr lang="el-GR" dirty="0" smtClean="0"/>
              <a:t>είναι ξένες μεταξύ τους. Τότε θα έχουμε ασυνέπεια, επειδή η </a:t>
            </a:r>
            <a:r>
              <a:rPr lang="en-US" i="1" dirty="0" smtClean="0"/>
              <a:t>A</a:t>
            </a:r>
            <a:r>
              <a:rPr lang="en-US" dirty="0" smtClean="0"/>
              <a:t> </a:t>
            </a:r>
            <a:r>
              <a:rPr lang="el-GR" dirty="0" smtClean="0"/>
              <a:t>θα έπρεπε να είναι κενή, αλλά περιέχει το στιγμιότυπο </a:t>
            </a:r>
            <a:r>
              <a:rPr lang="en-US" i="1" dirty="0" smtClean="0"/>
              <a:t>x. </a:t>
            </a:r>
            <a:r>
              <a:rPr lang="el-GR" dirty="0" smtClean="0"/>
              <a:t>Αυτό αποτελεί ένδειξη σφάλματος στην οντολογία</a:t>
            </a:r>
            <a:endParaRPr lang="en-US" dirty="0" smtClean="0"/>
          </a:p>
          <a:p>
            <a:pPr lvl="1"/>
            <a:r>
              <a:rPr lang="el-GR" b="1" dirty="0" smtClean="0"/>
              <a:t>Ταξινόμηση</a:t>
            </a:r>
            <a:r>
              <a:rPr lang="en-US" dirty="0" smtClean="0"/>
              <a:t>: </a:t>
            </a:r>
            <a:r>
              <a:rPr lang="el-GR" dirty="0" smtClean="0"/>
              <a:t>Αν έχουμε δηλώσει ότι συγκεκριμένα ζεύγη ιδιότητας-τιμής αποτελούν ικανή συνθήκη για τη συμμετοχή σε μία κλάση </a:t>
            </a:r>
            <a:r>
              <a:rPr lang="en-US" dirty="0" smtClean="0"/>
              <a:t>A, </a:t>
            </a:r>
            <a:r>
              <a:rPr lang="el-GR" dirty="0" smtClean="0"/>
              <a:t>τότε αν ένα μεμονωμένο στοιχείο </a:t>
            </a:r>
            <a:r>
              <a:rPr lang="en-US" dirty="0" smtClean="0"/>
              <a:t>x </a:t>
            </a:r>
            <a:r>
              <a:rPr lang="el-GR" dirty="0" smtClean="0"/>
              <a:t>ικανοποιεί τέτοιες συνθήκες, μπορούμε να συμπεράνουμε ότι το </a:t>
            </a:r>
            <a:r>
              <a:rPr lang="en-US" dirty="0" smtClean="0"/>
              <a:t>x </a:t>
            </a:r>
            <a:r>
              <a:rPr lang="el-GR" dirty="0" smtClean="0"/>
              <a:t>πρέπει να είναι στιγμιότυπο της </a:t>
            </a:r>
            <a:r>
              <a:rPr lang="en-US" dirty="0" smtClean="0"/>
              <a:t>A</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OWL DLP (5/5)</a:t>
            </a:r>
            <a:endParaRPr lang="el-GR" dirty="0"/>
          </a:p>
        </p:txBody>
      </p:sp>
      <p:sp>
        <p:nvSpPr>
          <p:cNvPr id="3" name="2 - Θέση περιεχομένου"/>
          <p:cNvSpPr>
            <a:spLocks noGrp="1"/>
          </p:cNvSpPr>
          <p:nvPr>
            <p:ph idx="1"/>
          </p:nvPr>
        </p:nvSpPr>
        <p:spPr>
          <a:xfrm>
            <a:off x="899592" y="1447800"/>
            <a:ext cx="4896544" cy="3565376"/>
          </a:xfrm>
        </p:spPr>
        <p:txBody>
          <a:bodyPr>
            <a:normAutofit fontScale="62500" lnSpcReduction="20000"/>
          </a:bodyPr>
          <a:lstStyle/>
          <a:p>
            <a:r>
              <a:rPr lang="el-GR" dirty="0" smtClean="0"/>
              <a:t>Ευτυχώς</a:t>
            </a:r>
            <a:r>
              <a:rPr lang="en-US" dirty="0" smtClean="0"/>
              <a:t>, </a:t>
            </a:r>
            <a:r>
              <a:rPr lang="el-GR" dirty="0" smtClean="0"/>
              <a:t>η </a:t>
            </a:r>
            <a:r>
              <a:rPr lang="en-US" dirty="0" smtClean="0"/>
              <a:t>DLP </a:t>
            </a:r>
            <a:r>
              <a:rPr lang="el-GR" dirty="0" smtClean="0"/>
              <a:t>εξακολουθεί να είναι αρκετά μεγάλη για να επιτρέπει χρήσιμες λειτουργίες αναπαράστασης και συλλογιστικής</a:t>
            </a:r>
            <a:endParaRPr lang="en-US" dirty="0" smtClean="0"/>
          </a:p>
          <a:p>
            <a:r>
              <a:rPr lang="el-GR" dirty="0" smtClean="0"/>
              <a:t>Επιτρέπει τη χρήση «κατασκευαστών» της </a:t>
            </a:r>
            <a:r>
              <a:rPr lang="en-US" dirty="0" smtClean="0"/>
              <a:t>OWL</a:t>
            </a:r>
          </a:p>
          <a:p>
            <a:pPr lvl="1"/>
            <a:r>
              <a:rPr lang="el-GR" dirty="0" smtClean="0"/>
              <a:t>Ισοδυναμία κλάσεων και ιδιοτήτων</a:t>
            </a:r>
            <a:endParaRPr lang="en-US" dirty="0" smtClean="0"/>
          </a:p>
          <a:p>
            <a:pPr lvl="1"/>
            <a:r>
              <a:rPr lang="el-GR" dirty="0" smtClean="0"/>
              <a:t>Ισότητα και ανισότητα μεταξύ μεμονωμένων στοιχείων</a:t>
            </a:r>
            <a:endParaRPr lang="en-US" dirty="0" smtClean="0"/>
          </a:p>
          <a:p>
            <a:pPr lvl="1"/>
            <a:r>
              <a:rPr lang="el-GR" dirty="0" smtClean="0"/>
              <a:t>Αντίστροφες , μεταβατικές, συμμετρικές και συναρτησιακές </a:t>
            </a:r>
            <a:r>
              <a:rPr lang="el-GR" dirty="0" smtClean="0"/>
              <a:t>ιδιότητες</a:t>
            </a:r>
          </a:p>
          <a:p>
            <a:pPr lvl="1"/>
            <a:r>
              <a:rPr lang="en-US" smtClean="0"/>
              <a:t>.</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60</a:t>
            </a:fld>
            <a:endParaRPr lang="el-GR"/>
          </a:p>
        </p:txBody>
      </p:sp>
      <p:pic>
        <p:nvPicPr>
          <p:cNvPr id="3074" name="Picture 2"/>
          <p:cNvPicPr>
            <a:picLocks noChangeAspect="1" noChangeArrowheads="1"/>
          </p:cNvPicPr>
          <p:nvPr/>
        </p:nvPicPr>
        <p:blipFill>
          <a:blip r:embed="rId2" cstate="print"/>
          <a:srcRect/>
          <a:stretch>
            <a:fillRect/>
          </a:stretch>
        </p:blipFill>
        <p:spPr bwMode="auto">
          <a:xfrm>
            <a:off x="5616542" y="1484784"/>
            <a:ext cx="3491962" cy="3168353"/>
          </a:xfrm>
          <a:prstGeom prst="rect">
            <a:avLst/>
          </a:prstGeom>
          <a:noFill/>
          <a:ln w="9525">
            <a:noFill/>
            <a:miter lim="800000"/>
            <a:headEnd/>
            <a:tailEnd/>
          </a:ln>
        </p:spPr>
      </p:pic>
      <p:sp>
        <p:nvSpPr>
          <p:cNvPr id="6" name="2 - Θέση περιεχομένου"/>
          <p:cNvSpPr txBox="1">
            <a:spLocks/>
          </p:cNvSpPr>
          <p:nvPr/>
        </p:nvSpPr>
        <p:spPr>
          <a:xfrm>
            <a:off x="899592" y="4653136"/>
            <a:ext cx="8064896" cy="2204864"/>
          </a:xfrm>
          <a:prstGeom prst="rect">
            <a:avLst/>
          </a:prstGeom>
        </p:spPr>
        <p:txBody>
          <a:bodyPr>
            <a:normAutofit fontScale="62500" lnSpcReduction="20000"/>
          </a:bodyPr>
          <a:lstStyle/>
          <a:p>
            <a:pPr marL="182880" indent="-237744">
              <a:spcBef>
                <a:spcPts val="550"/>
              </a:spcBef>
              <a:buClr>
                <a:schemeClr val="accent1"/>
              </a:buClr>
              <a:buFont typeface="Verdana"/>
              <a:buChar char="◦"/>
            </a:pPr>
            <a:r>
              <a:rPr lang="el-GR" sz="3200" dirty="0" smtClean="0"/>
              <a:t>Όμως, αποκλείει «κατασκευαστές» όπως είναι η τομή και οι αυθαίρετοι περιορισμοί </a:t>
            </a:r>
            <a:r>
              <a:rPr lang="el-GR" sz="3200" dirty="0" err="1" smtClean="0"/>
              <a:t>πληθικότητας</a:t>
            </a:r>
            <a:endParaRPr lang="en-US" sz="3200" dirty="0" smtClean="0"/>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Οι «κατασκευαστές» αυτοί παρέχουν τη δυνατότητα για χρήσιμη εκφραστικότητα σε </a:t>
            </a:r>
            <a:r>
              <a:rPr kumimoji="0" lang="el-GR" sz="2800" b="0" i="0" u="none" strike="noStrike" kern="1200" cap="none" spc="0" normalizeH="0" baseline="0" noProof="0" dirty="0" err="1" smtClean="0">
                <a:ln>
                  <a:noFill/>
                </a:ln>
                <a:solidFill>
                  <a:schemeClr val="tx1"/>
                </a:solidFill>
                <a:effectLst/>
                <a:uLnTx/>
                <a:uFillTx/>
                <a:latin typeface="+mn-lt"/>
                <a:ea typeface="+mn-ea"/>
                <a:cs typeface="+mn-cs"/>
              </a:rPr>
              <a:t>πολλέ</a:t>
            </a:r>
            <a:r>
              <a:rPr lang="el-GR" sz="2800" dirty="0" smtClean="0"/>
              <a:t>ς πρακτικές περιπτώσεις, ενώ εγγυώνται και τη σωστή ανταλλαγή ανάμεσα στα προγράμματα συλλογιστικής της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OWL </a:t>
            </a:r>
            <a:endParaRPr kumimoji="0" lang="el-GR" sz="2800" b="0" i="0" u="none" strike="noStrike" kern="1200" cap="none" spc="0" normalizeH="0" baseline="0" noProof="0" dirty="0" smtClean="0">
              <a:ln>
                <a:noFill/>
              </a:ln>
              <a:solidFill>
                <a:schemeClr val="tx1"/>
              </a:solidFill>
              <a:effectLst/>
              <a:uLnTx/>
              <a:uFillTx/>
              <a:latin typeface="+mn-lt"/>
              <a:ea typeface="+mn-ea"/>
              <a:cs typeface="+mn-cs"/>
            </a:endParaRPr>
          </a:p>
          <a:p>
            <a:pPr marL="640080" marR="0" lvl="1" indent="-237744" algn="l" defTabSz="914400" rtl="0" eaLnBrk="1" fontAlgn="auto" latinLnBrk="0" hangingPunct="1">
              <a:lnSpc>
                <a:spcPct val="100000"/>
              </a:lnSpc>
              <a:spcBef>
                <a:spcPts val="550"/>
              </a:spcBef>
              <a:spcAft>
                <a:spcPts val="0"/>
              </a:spcAft>
              <a:buClr>
                <a:schemeClr val="accent1"/>
              </a:buClr>
              <a:buSzTx/>
              <a:buFont typeface="Verdana"/>
              <a:buChar char="◦"/>
              <a:tabLst/>
              <a:defRPr/>
            </a:pPr>
            <a:r>
              <a:rPr kumimoji="0" lang="el-GR" sz="2800" b="0" i="0" u="none" strike="noStrike" kern="1200" cap="none" spc="0" normalizeH="0" baseline="0" noProof="0" dirty="0" smtClean="0">
                <a:ln>
                  <a:noFill/>
                </a:ln>
                <a:solidFill>
                  <a:schemeClr val="tx1"/>
                </a:solidFill>
                <a:effectLst/>
                <a:uLnTx/>
                <a:uFillTx/>
                <a:latin typeface="+mn-lt"/>
                <a:ea typeface="+mn-ea"/>
                <a:cs typeface="+mn-cs"/>
              </a:rPr>
              <a:t>Επιπλέον, επιτρέπουν τη μετάφραση σε τεχνικές συλλογιστικής που μπορούν να υλοποιηθούν αποδοτικά και βασίζονται σε βάσεις δεδομένων και λογικά προγράμματα</a:t>
            </a:r>
            <a:endParaRPr kumimoji="0" lang="el-GR"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a:bodyPr>
          <a:lstStyle/>
          <a:p>
            <a:r>
              <a:rPr lang="el-GR" dirty="0" err="1" smtClean="0"/>
              <a:t>παραδειγματα</a:t>
            </a:r>
            <a:endParaRPr lang="el-GR" dirty="0"/>
          </a:p>
        </p:txBody>
      </p:sp>
      <p:sp>
        <p:nvSpPr>
          <p:cNvPr id="6" name="5 - Θέση κειμένου"/>
          <p:cNvSpPr>
            <a:spLocks noGrp="1"/>
          </p:cNvSpPr>
          <p:nvPr>
            <p:ph type="body" idx="1"/>
          </p:nvPr>
        </p:nvSpPr>
        <p:spPr>
          <a:xfrm>
            <a:off x="4283968" y="4005064"/>
            <a:ext cx="4695224" cy="1077664"/>
          </a:xfrm>
        </p:spPr>
        <p:txBody>
          <a:bodyPr>
            <a:normAutofit/>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61</a:t>
            </a:fld>
            <a:endParaRPr lang="el-G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a:t>
            </a:r>
            <a:r>
              <a:rPr lang="en-US" b="1" dirty="0" smtClean="0"/>
              <a:t> (1/7)</a:t>
            </a:r>
            <a:endParaRPr lang="el-GR" dirty="0"/>
          </a:p>
        </p:txBody>
      </p:sp>
      <p:sp>
        <p:nvSpPr>
          <p:cNvPr id="3" name="2 - Θέση περιεχομένου"/>
          <p:cNvSpPr>
            <a:spLocks noGrp="1"/>
          </p:cNvSpPr>
          <p:nvPr>
            <p:ph idx="1"/>
          </p:nvPr>
        </p:nvSpPr>
        <p:spPr>
          <a:xfrm>
            <a:off x="1187624" y="1447800"/>
            <a:ext cx="7746064" cy="2845296"/>
          </a:xfrm>
        </p:spPr>
        <p:txBody>
          <a:bodyPr>
            <a:normAutofit fontScale="62500" lnSpcReduction="20000"/>
          </a:bodyPr>
          <a:lstStyle/>
          <a:p>
            <a:r>
              <a:rPr lang="el-GR" dirty="0" smtClean="0"/>
              <a:t>Η ακόλουθη οντολογία περιγράφει την αφρικανική άγρια πανίδα</a:t>
            </a:r>
            <a:endParaRPr lang="en-US" dirty="0" smtClean="0"/>
          </a:p>
          <a:p>
            <a:r>
              <a:rPr lang="el-GR" dirty="0" smtClean="0"/>
              <a:t>Στην εικόνα φαίνονται οι βασικές κλάσεις και οι σχέσεις υποκλάσεων αυτών</a:t>
            </a:r>
            <a:endParaRPr lang="en-US" dirty="0" smtClean="0"/>
          </a:p>
          <a:p>
            <a:r>
              <a:rPr lang="el-GR" dirty="0" smtClean="0"/>
              <a:t>Οι πληροφορίες των υποκλάσεων αποτελούν μέρος μόνο των πληροφοριών που περιλαμβάνονται στην οντολογία</a:t>
            </a:r>
            <a:endParaRPr lang="en-US" dirty="0" smtClean="0"/>
          </a:p>
          <a:p>
            <a:r>
              <a:rPr lang="el-GR" dirty="0" smtClean="0"/>
              <a:t>Ο ολοκληρωμένος γράφος είναι πολύ μεγαλύτερος</a:t>
            </a:r>
            <a:endParaRPr lang="en-US" dirty="0" smtClean="0"/>
          </a:p>
          <a:p>
            <a:pPr lvl="1"/>
            <a:r>
              <a:rPr lang="el-GR" dirty="0" smtClean="0"/>
              <a:t>Στην εικόνα βλέπουμε την γραφική αναπαράσταση της πρότασης ότι τα κλαδιά αποτελούν τμήμα των δένδρων</a:t>
            </a:r>
            <a:endParaRPr lang="en-US" dirty="0" smtClean="0"/>
          </a:p>
          <a:p>
            <a:r>
              <a:rPr lang="el-GR" dirty="0" smtClean="0"/>
              <a:t>Η οντολογία περιέχει σχόλια, με τη χρήση της </a:t>
            </a:r>
            <a:r>
              <a:rPr lang="en-US" i="1" dirty="0" err="1" smtClean="0"/>
              <a:t>rdfs:comment</a:t>
            </a:r>
            <a:endParaRPr lang="el-GR" i="1"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62</a:t>
            </a:fld>
            <a:endParaRPr lang="el-GR"/>
          </a:p>
        </p:txBody>
      </p:sp>
      <p:pic>
        <p:nvPicPr>
          <p:cNvPr id="4098" name="Picture 2"/>
          <p:cNvPicPr>
            <a:picLocks noChangeAspect="1" noChangeArrowheads="1"/>
          </p:cNvPicPr>
          <p:nvPr/>
        </p:nvPicPr>
        <p:blipFill>
          <a:blip r:embed="rId2" cstate="print"/>
          <a:srcRect/>
          <a:stretch>
            <a:fillRect/>
          </a:stretch>
        </p:blipFill>
        <p:spPr bwMode="auto">
          <a:xfrm>
            <a:off x="107504" y="4149080"/>
            <a:ext cx="3960440" cy="2520280"/>
          </a:xfrm>
          <a:prstGeom prst="rect">
            <a:avLst/>
          </a:prstGeom>
          <a:noFill/>
          <a:ln w="9525">
            <a:solidFill>
              <a:schemeClr val="tx2">
                <a:lumMod val="40000"/>
                <a:lumOff val="60000"/>
              </a:schemeClr>
            </a:solid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4114466" y="4293096"/>
            <a:ext cx="5029534" cy="2232248"/>
          </a:xfrm>
          <a:prstGeom prst="rect">
            <a:avLst/>
          </a:prstGeom>
          <a:noFill/>
          <a:ln w="9525">
            <a:solidFill>
              <a:schemeClr val="tx2">
                <a:lumMod val="20000"/>
                <a:lumOff val="80000"/>
              </a:schemeClr>
            </a:solidFill>
            <a:miter lim="800000"/>
            <a:headEnd/>
            <a:tailEnd/>
          </a:ln>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63</a:t>
            </a:fld>
            <a:endParaRPr lang="el-GR"/>
          </a:p>
        </p:txBody>
      </p:sp>
      <p:sp>
        <p:nvSpPr>
          <p:cNvPr id="5" name="4 - Ορθογώνιο"/>
          <p:cNvSpPr/>
          <p:nvPr/>
        </p:nvSpPr>
        <p:spPr>
          <a:xfrm>
            <a:off x="1115616" y="1556792"/>
            <a:ext cx="7920880"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rdf:RDF</a:t>
            </a:r>
            <a:endParaRPr lang="en-US" sz="1600" dirty="0" smtClean="0"/>
          </a:p>
          <a:p>
            <a:r>
              <a:rPr lang="en-US" sz="1600" dirty="0" err="1" smtClean="0"/>
              <a:t>xmlns:rdf</a:t>
            </a:r>
            <a:r>
              <a:rPr lang="en-US" sz="1600" dirty="0" smtClean="0"/>
              <a:t>="http://www.w3.org/1999/02/22-rdf-syntax-ns#"</a:t>
            </a:r>
          </a:p>
          <a:p>
            <a:r>
              <a:rPr lang="en-US" sz="1600" dirty="0" err="1" smtClean="0"/>
              <a:t>xmlns:rdfs</a:t>
            </a:r>
            <a:r>
              <a:rPr lang="en-US" sz="1600" dirty="0" smtClean="0"/>
              <a:t>="http://www.w3.org/2000/01/rdf-schema#"</a:t>
            </a:r>
          </a:p>
          <a:p>
            <a:r>
              <a:rPr lang="en-US" sz="1600" dirty="0" err="1" smtClean="0"/>
              <a:t>xmlns:owl</a:t>
            </a:r>
            <a:r>
              <a:rPr lang="en-US" sz="1600" dirty="0" smtClean="0"/>
              <a:t> ="http://www.w3.org/2002/07/owl#"&gt;</a:t>
            </a:r>
          </a:p>
          <a:p>
            <a:endParaRPr lang="en-US" sz="1000" dirty="0" smtClean="0"/>
          </a:p>
          <a:p>
            <a:r>
              <a:rPr lang="en-US" sz="1600" dirty="0" smtClean="0"/>
              <a:t>&lt;</a:t>
            </a:r>
            <a:r>
              <a:rPr lang="en-US" sz="1600" dirty="0" err="1" smtClean="0"/>
              <a:t>owl:Ontology</a:t>
            </a:r>
            <a:r>
              <a:rPr lang="en-US" sz="1600" dirty="0" smtClean="0"/>
              <a:t> </a:t>
            </a:r>
            <a:r>
              <a:rPr lang="en-US" sz="1600" dirty="0" err="1" smtClean="0"/>
              <a:t>rdf:about</a:t>
            </a:r>
            <a:r>
              <a:rPr lang="en-US" sz="1600" dirty="0" smtClean="0"/>
              <a:t>="</a:t>
            </a:r>
            <a:r>
              <a:rPr lang="en-US" sz="1600" dirty="0" err="1" smtClean="0"/>
              <a:t>xml:base</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="animal"&gt;</a:t>
            </a:r>
          </a:p>
          <a:p>
            <a:r>
              <a:rPr lang="en-US" sz="1600" dirty="0" smtClean="0"/>
              <a:t>&lt;</a:t>
            </a:r>
            <a:r>
              <a:rPr lang="en-US" sz="1600" dirty="0" err="1" smtClean="0"/>
              <a:t>rdfs:comment</a:t>
            </a:r>
            <a:r>
              <a:rPr lang="en-US" sz="1600" dirty="0" smtClean="0"/>
              <a:t>&gt;Animals form a class.&lt;/</a:t>
            </a:r>
            <a:r>
              <a:rPr lang="en-US" sz="1600" dirty="0" err="1" smtClean="0"/>
              <a:t>rdfs:comment</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="plant"&gt;</a:t>
            </a:r>
          </a:p>
          <a:p>
            <a:r>
              <a:rPr lang="en-US" sz="1600" dirty="0" smtClean="0"/>
              <a:t>&lt;</a:t>
            </a:r>
            <a:r>
              <a:rPr lang="en-US" sz="1600" dirty="0" err="1" smtClean="0"/>
              <a:t>rdfs:comment</a:t>
            </a:r>
            <a:r>
              <a:rPr lang="en-US" sz="1600" dirty="0" smtClean="0"/>
              <a:t>&gt;</a:t>
            </a:r>
          </a:p>
          <a:p>
            <a:r>
              <a:rPr lang="en-US" sz="1600" dirty="0" smtClean="0"/>
              <a:t>Plants form a class disjoint from animals.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owl:disjointWith</a:t>
            </a:r>
            <a:r>
              <a:rPr lang="en-US" sz="1600" dirty="0" smtClean="0"/>
              <a:t> </a:t>
            </a:r>
            <a:r>
              <a:rPr lang="en-US" sz="1600" dirty="0" err="1" smtClean="0"/>
              <a:t>rdf:resource</a:t>
            </a:r>
            <a:r>
              <a:rPr lang="en-US" sz="1600" dirty="0" smtClean="0"/>
              <a:t>="#animal"/&gt;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="tree"&gt;</a:t>
            </a:r>
          </a:p>
          <a:p>
            <a:r>
              <a:rPr lang="en-US" sz="1600" dirty="0" smtClean="0"/>
              <a:t>&lt;</a:t>
            </a:r>
            <a:r>
              <a:rPr lang="en-US" sz="1600" dirty="0" err="1" smtClean="0"/>
              <a:t>rdfs:comment</a:t>
            </a:r>
            <a:r>
              <a:rPr lang="en-US" sz="1600" dirty="0" smtClean="0"/>
              <a:t>&gt;Trees are a type of plant.&lt;/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="#plant"/&gt;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(2/7)</a:t>
            </a:r>
            <a:endParaRPr lang="el-G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64</a:t>
            </a:fld>
            <a:endParaRPr lang="el-GR"/>
          </a:p>
        </p:txBody>
      </p:sp>
      <p:sp>
        <p:nvSpPr>
          <p:cNvPr id="5" name="4 - Ορθογώνιο"/>
          <p:cNvSpPr/>
          <p:nvPr/>
        </p:nvSpPr>
        <p:spPr>
          <a:xfrm>
            <a:off x="1043608" y="1844824"/>
            <a:ext cx="7992888" cy="472514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="branch"&gt;</a:t>
            </a:r>
          </a:p>
          <a:p>
            <a:r>
              <a:rPr lang="en-US" sz="1600" dirty="0" smtClean="0"/>
              <a:t>&lt;</a:t>
            </a:r>
            <a:r>
              <a:rPr lang="en-US" sz="1600" dirty="0" err="1" smtClean="0"/>
              <a:t>rdfs:comment</a:t>
            </a:r>
            <a:r>
              <a:rPr lang="en-US" sz="1600" dirty="0" smtClean="0"/>
              <a:t>&gt;Branches are parts of trees.&lt;/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is_part_of</a:t>
            </a:r>
            <a:r>
              <a:rPr lang="en-US" sz="1600" dirty="0" smtClean="0"/>
              <a:t>"/&gt;</a:t>
            </a:r>
          </a:p>
          <a:p>
            <a:r>
              <a:rPr lang="en-US" sz="1600" dirty="0" smtClean="0"/>
              <a:t>&lt;</a:t>
            </a:r>
            <a:r>
              <a:rPr lang="en-US" sz="1600" dirty="0" err="1" smtClean="0"/>
              <a:t>owl:allValuesFrom</a:t>
            </a:r>
            <a:r>
              <a:rPr lang="en-US" sz="1600" dirty="0" smtClean="0"/>
              <a:t> </a:t>
            </a:r>
            <a:r>
              <a:rPr lang="en-US" sz="1600" dirty="0" err="1" smtClean="0"/>
              <a:t>rdf:resource</a:t>
            </a:r>
            <a:r>
              <a:rPr lang="en-US" sz="1600" dirty="0" smtClean="0"/>
              <a:t>="#tree"/&gt;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="leaf"&gt;</a:t>
            </a:r>
          </a:p>
          <a:p>
            <a:r>
              <a:rPr lang="en-US" sz="1600" dirty="0" smtClean="0"/>
              <a:t>&lt;</a:t>
            </a:r>
            <a:r>
              <a:rPr lang="en-US" sz="1600" dirty="0" err="1" smtClean="0"/>
              <a:t>rdfs:comment</a:t>
            </a:r>
            <a:r>
              <a:rPr lang="en-US" sz="1600" dirty="0" smtClean="0"/>
              <a:t>&gt;Leaves are parts of branches.&lt;/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is_part_of</a:t>
            </a:r>
            <a:r>
              <a:rPr lang="en-US" sz="1600" dirty="0" smtClean="0"/>
              <a:t>"/&gt;</a:t>
            </a:r>
          </a:p>
          <a:p>
            <a:r>
              <a:rPr lang="en-US" sz="1600" dirty="0" smtClean="0"/>
              <a:t>&lt;</a:t>
            </a:r>
            <a:r>
              <a:rPr lang="en-US" sz="1600" dirty="0" err="1" smtClean="0"/>
              <a:t>owl:allValuesFrom</a:t>
            </a:r>
            <a:r>
              <a:rPr lang="en-US" sz="1600" dirty="0" smtClean="0"/>
              <a:t> </a:t>
            </a:r>
            <a:r>
              <a:rPr lang="en-US" sz="1600" dirty="0" err="1" smtClean="0"/>
              <a:t>rdf:resource</a:t>
            </a:r>
            <a:r>
              <a:rPr lang="en-US" sz="1600" dirty="0" smtClean="0"/>
              <a:t>="#branch"/&gt;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971600" y="1447800"/>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(3/7)</a:t>
            </a:r>
            <a:endParaRPr lang="el-G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65</a:t>
            </a:fld>
            <a:endParaRPr lang="el-GR"/>
          </a:p>
        </p:txBody>
      </p:sp>
      <p:sp>
        <p:nvSpPr>
          <p:cNvPr id="5" name="4 - Ορθογώνιο"/>
          <p:cNvSpPr/>
          <p:nvPr/>
        </p:nvSpPr>
        <p:spPr>
          <a:xfrm>
            <a:off x="1043608" y="1844824"/>
            <a:ext cx="7992888" cy="494116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="herbivore"&gt;</a:t>
            </a:r>
          </a:p>
          <a:p>
            <a:r>
              <a:rPr lang="en-US" sz="1600" dirty="0" smtClean="0"/>
              <a:t>&lt;</a:t>
            </a:r>
            <a:r>
              <a:rPr lang="en-US" sz="1600" dirty="0" err="1" smtClean="0"/>
              <a:t>rdfs:comment</a:t>
            </a:r>
            <a:r>
              <a:rPr lang="en-US" sz="1600" dirty="0" smtClean="0"/>
              <a:t>&gt; Herbivores are exactly those animals that eat only plants or parts of plants.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owl:intersectionOf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="#animal"/&gt;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="#eats"/&gt;</a:t>
            </a:r>
          </a:p>
          <a:p>
            <a:r>
              <a:rPr lang="en-US" sz="1600" dirty="0" smtClean="0"/>
              <a:t>&lt;</a:t>
            </a:r>
            <a:r>
              <a:rPr lang="en-US" sz="1600" dirty="0" err="1" smtClean="0"/>
              <a:t>owl:allValuesFrom</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owl:unionOf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="#plant"/&gt;</a:t>
            </a:r>
          </a:p>
          <a:p>
            <a:r>
              <a:rPr lang="en-US" sz="1600" dirty="0" smtClean="0"/>
              <a:t>&lt;</a:t>
            </a:r>
            <a:r>
              <a:rPr lang="en-US" sz="1600" dirty="0" err="1" smtClean="0"/>
              <a:t>owl:Restriction</a:t>
            </a:r>
            <a:r>
              <a:rPr lang="en-US" sz="1600" dirty="0" smtClean="0"/>
              <a:t>&gt; &lt;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is_part_of</a:t>
            </a:r>
            <a:r>
              <a:rPr lang="en-US" sz="1600" dirty="0" smtClean="0"/>
              <a:t>"/&gt;</a:t>
            </a:r>
          </a:p>
          <a:p>
            <a:r>
              <a:rPr lang="en-US" sz="1600" dirty="0" smtClean="0"/>
              <a:t>&lt;</a:t>
            </a:r>
            <a:r>
              <a:rPr lang="en-US" sz="1600" dirty="0" err="1" smtClean="0"/>
              <a:t>owl:allValuesFrom</a:t>
            </a:r>
            <a:r>
              <a:rPr lang="en-US" sz="1600" dirty="0" smtClean="0"/>
              <a:t> </a:t>
            </a:r>
            <a:r>
              <a:rPr lang="en-US" sz="1600" dirty="0" err="1" smtClean="0"/>
              <a:t>rdf:resource</a:t>
            </a:r>
            <a:r>
              <a:rPr lang="en-US" sz="1600" dirty="0" smtClean="0"/>
              <a:t>="#plant"/&gt;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owl:unionOf</a:t>
            </a:r>
            <a:r>
              <a:rPr lang="en-US" sz="1600" dirty="0" smtClean="0"/>
              <a:t>&gt;</a:t>
            </a:r>
          </a:p>
          <a:p>
            <a:r>
              <a:rPr lang="en-US" sz="1600" dirty="0" smtClean="0"/>
              <a:t>&lt;/</a:t>
            </a:r>
            <a:r>
              <a:rPr lang="en-US" sz="1600" dirty="0" err="1" smtClean="0"/>
              <a:t>owl:Class</a:t>
            </a:r>
            <a:r>
              <a:rPr lang="en-US" sz="1600" dirty="0" smtClean="0"/>
              <a:t>&gt;</a:t>
            </a:r>
          </a:p>
          <a:p>
            <a:r>
              <a:rPr lang="en-US" sz="1600" dirty="0" smtClean="0"/>
              <a:t>&lt;/</a:t>
            </a:r>
            <a:r>
              <a:rPr lang="en-US" sz="1600" dirty="0" err="1" smtClean="0"/>
              <a:t>owl:allValuesFrom</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owl:intersectionOf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971600" y="1447800"/>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(4/7)</a:t>
            </a:r>
            <a:endParaRPr lang="el-G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66</a:t>
            </a:fld>
            <a:endParaRPr lang="el-GR"/>
          </a:p>
        </p:txBody>
      </p:sp>
      <p:sp>
        <p:nvSpPr>
          <p:cNvPr id="5" name="4 - Ορθογώνιο"/>
          <p:cNvSpPr/>
          <p:nvPr/>
        </p:nvSpPr>
        <p:spPr>
          <a:xfrm>
            <a:off x="1043608" y="1844824"/>
            <a:ext cx="7992888" cy="472514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="carnivore"&gt;</a:t>
            </a:r>
          </a:p>
          <a:p>
            <a:r>
              <a:rPr lang="en-US" sz="1600" dirty="0" smtClean="0"/>
              <a:t>&lt;</a:t>
            </a:r>
            <a:r>
              <a:rPr lang="en-US" sz="1600" dirty="0" err="1" smtClean="0"/>
              <a:t>rdfs:comment</a:t>
            </a:r>
            <a:r>
              <a:rPr lang="en-US" sz="1600" dirty="0" smtClean="0"/>
              <a:t>&gt; Carnivores are exactly those animals that eat animals. &lt;/</a:t>
            </a:r>
            <a:r>
              <a:rPr lang="en-US" sz="1600" dirty="0" err="1" smtClean="0"/>
              <a:t>rdfs:comment</a:t>
            </a:r>
            <a:r>
              <a:rPr lang="en-US" sz="1600" dirty="0" smtClean="0"/>
              <a:t>&gt;</a:t>
            </a:r>
          </a:p>
          <a:p>
            <a:r>
              <a:rPr lang="en-US" sz="1600" dirty="0" smtClean="0"/>
              <a:t>&lt;</a:t>
            </a:r>
            <a:r>
              <a:rPr lang="en-US" sz="1600" dirty="0" err="1" smtClean="0"/>
              <a:t>owl:intersectionOf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="#animal"/&gt;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="#eats"/&gt;</a:t>
            </a:r>
          </a:p>
          <a:p>
            <a:r>
              <a:rPr lang="en-US" sz="1600" dirty="0" smtClean="0"/>
              <a:t>&lt;</a:t>
            </a:r>
            <a:r>
              <a:rPr lang="en-US" sz="1600" dirty="0" err="1" smtClean="0"/>
              <a:t>owl:someValuesFrom</a:t>
            </a:r>
            <a:r>
              <a:rPr lang="en-US" sz="1600" dirty="0" smtClean="0"/>
              <a:t> </a:t>
            </a:r>
            <a:r>
              <a:rPr lang="en-US" sz="1600" dirty="0" err="1" smtClean="0"/>
              <a:t>rdf:resource</a:t>
            </a:r>
            <a:r>
              <a:rPr lang="en-US" sz="1600" dirty="0" smtClean="0"/>
              <a:t>="#animal"/&gt;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owl:intersectionOf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="giraffe"&gt;</a:t>
            </a:r>
          </a:p>
          <a:p>
            <a:r>
              <a:rPr lang="en-US" sz="1600" dirty="0" smtClean="0"/>
              <a:t>&lt;</a:t>
            </a:r>
            <a:r>
              <a:rPr lang="en-US" sz="1600" dirty="0" err="1" smtClean="0"/>
              <a:t>rdfs:comment</a:t>
            </a:r>
            <a:r>
              <a:rPr lang="en-US" sz="1600" dirty="0" smtClean="0"/>
              <a:t>&gt; Giraffes are herbivores, and they eat only leaves. &lt;/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="#herbivore"/&gt;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 &lt;</a:t>
            </a:r>
            <a:r>
              <a:rPr lang="en-US" sz="1600" dirty="0" err="1" smtClean="0"/>
              <a:t>owl:onProperty</a:t>
            </a:r>
            <a:r>
              <a:rPr lang="en-US" sz="1600" dirty="0" smtClean="0"/>
              <a:t> </a:t>
            </a:r>
            <a:r>
              <a:rPr lang="en-US" sz="1600" dirty="0" err="1" smtClean="0"/>
              <a:t>rdf:resource</a:t>
            </a:r>
            <a:r>
              <a:rPr lang="en-US" sz="1600" dirty="0" smtClean="0"/>
              <a:t>="#eats"/&gt; </a:t>
            </a:r>
          </a:p>
          <a:p>
            <a:r>
              <a:rPr lang="en-US" sz="1600" dirty="0" smtClean="0"/>
              <a:t>&lt;</a:t>
            </a:r>
            <a:r>
              <a:rPr lang="en-US" sz="1600" dirty="0" err="1" smtClean="0"/>
              <a:t>owl:allValuesFrom</a:t>
            </a:r>
            <a:r>
              <a:rPr lang="en-US" sz="1600" dirty="0" smtClean="0"/>
              <a:t> </a:t>
            </a:r>
            <a:r>
              <a:rPr lang="en-US" sz="1600" dirty="0" err="1" smtClean="0"/>
              <a:t>rdf:resource</a:t>
            </a:r>
            <a:r>
              <a:rPr lang="en-US" sz="1600" dirty="0" smtClean="0"/>
              <a:t>="#leaf"/&gt;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971600" y="1447800"/>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(5/7)</a:t>
            </a:r>
            <a:endParaRPr lang="el-GR"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67</a:t>
            </a:fld>
            <a:endParaRPr lang="el-GR"/>
          </a:p>
        </p:txBody>
      </p:sp>
      <p:sp>
        <p:nvSpPr>
          <p:cNvPr id="5" name="4 - Ορθογώνιο"/>
          <p:cNvSpPr/>
          <p:nvPr/>
        </p:nvSpPr>
        <p:spPr>
          <a:xfrm>
            <a:off x="1043608" y="1844824"/>
            <a:ext cx="7992888" cy="472514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="lion"&gt;</a:t>
            </a:r>
          </a:p>
          <a:p>
            <a:r>
              <a:rPr lang="en-US" sz="1600" dirty="0" smtClean="0"/>
              <a:t>&lt;</a:t>
            </a:r>
            <a:r>
              <a:rPr lang="en-US" sz="1600" dirty="0" err="1" smtClean="0"/>
              <a:t>rdfs:comment</a:t>
            </a:r>
            <a:r>
              <a:rPr lang="en-US" sz="1600" dirty="0" smtClean="0"/>
              <a:t>&gt; Lions are animals that eat only herbivores. &lt;/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="#carnivore"/&gt;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="#eats"/&gt;</a:t>
            </a:r>
          </a:p>
          <a:p>
            <a:r>
              <a:rPr lang="en-US" sz="1600" dirty="0" smtClean="0"/>
              <a:t>&lt;</a:t>
            </a:r>
            <a:r>
              <a:rPr lang="en-US" sz="1600" dirty="0" err="1" smtClean="0"/>
              <a:t>owl:allValuesFrom</a:t>
            </a:r>
            <a:r>
              <a:rPr lang="en-US" sz="1600" dirty="0" smtClean="0"/>
              <a:t> </a:t>
            </a:r>
            <a:r>
              <a:rPr lang="en-US" sz="1600" dirty="0" err="1" smtClean="0"/>
              <a:t>rdf:resource</a:t>
            </a:r>
            <a:r>
              <a:rPr lang="en-US" sz="1600" dirty="0" smtClean="0"/>
              <a:t>="#herbivore"/&gt;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tasty_plant</a:t>
            </a:r>
            <a:r>
              <a:rPr lang="en-US" sz="1600" dirty="0" smtClean="0"/>
              <a:t>"&gt;</a:t>
            </a:r>
          </a:p>
          <a:p>
            <a:r>
              <a:rPr lang="en-US" sz="1600" dirty="0" smtClean="0"/>
              <a:t>&lt;</a:t>
            </a:r>
            <a:r>
              <a:rPr lang="en-US" sz="1600" dirty="0" err="1" smtClean="0"/>
              <a:t>rdfs:comment</a:t>
            </a:r>
            <a:r>
              <a:rPr lang="en-US" sz="1600" dirty="0" smtClean="0"/>
              <a:t>&gt; Tasty plants are plants that are eaten both by herbivores and carnivores.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="#plant"/&gt;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eaten_by</a:t>
            </a:r>
            <a:r>
              <a:rPr lang="en-US" sz="1600" dirty="0" smtClean="0"/>
              <a:t>"/&gt;</a:t>
            </a:r>
          </a:p>
          <a:p>
            <a:r>
              <a:rPr lang="en-US" sz="1600" dirty="0" smtClean="0"/>
              <a:t>&lt;</a:t>
            </a:r>
            <a:r>
              <a:rPr lang="en-US" sz="1600" dirty="0" err="1" smtClean="0"/>
              <a:t>owl:someValuesFrom</a:t>
            </a:r>
            <a:r>
              <a:rPr lang="en-US" sz="1600" dirty="0" smtClean="0"/>
              <a:t>&gt;</a:t>
            </a:r>
          </a:p>
        </p:txBody>
      </p:sp>
      <p:sp>
        <p:nvSpPr>
          <p:cNvPr id="6" name="2 - Θέση περιεχομένου"/>
          <p:cNvSpPr txBox="1">
            <a:spLocks/>
          </p:cNvSpPr>
          <p:nvPr/>
        </p:nvSpPr>
        <p:spPr>
          <a:xfrm>
            <a:off x="971600" y="1447800"/>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(6/7)</a:t>
            </a:r>
            <a:endParaRPr lang="el-GR"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68</a:t>
            </a:fld>
            <a:endParaRPr lang="el-GR"/>
          </a:p>
        </p:txBody>
      </p:sp>
      <p:sp>
        <p:nvSpPr>
          <p:cNvPr id="5" name="4 - Ορθογώνιο"/>
          <p:cNvSpPr/>
          <p:nvPr/>
        </p:nvSpPr>
        <p:spPr>
          <a:xfrm>
            <a:off x="1043608" y="1844824"/>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rdf:about</a:t>
            </a:r>
            <a:r>
              <a:rPr lang="en-US" sz="1600" dirty="0" smtClean="0"/>
              <a:t>="#herbivore"/&gt;</a:t>
            </a:r>
          </a:p>
          <a:p>
            <a:r>
              <a:rPr lang="en-US" sz="1600" dirty="0" smtClean="0"/>
              <a:t>&lt;/</a:t>
            </a:r>
            <a:r>
              <a:rPr lang="en-US" sz="1600" dirty="0" err="1" smtClean="0"/>
              <a:t>owl:someValuesFrom</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  &lt;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eaten_by</a:t>
            </a:r>
            <a:r>
              <a:rPr lang="en-US" sz="1600" dirty="0" smtClean="0"/>
              <a:t>"/&gt;</a:t>
            </a:r>
          </a:p>
          <a:p>
            <a:r>
              <a:rPr lang="en-US" sz="1600" dirty="0" smtClean="0"/>
              <a:t>&lt;</a:t>
            </a:r>
            <a:r>
              <a:rPr lang="en-US" sz="1600" dirty="0" err="1" smtClean="0"/>
              <a:t>owl:someValuesFrom</a:t>
            </a:r>
            <a:r>
              <a:rPr lang="en-US" sz="1600" dirty="0" smtClean="0"/>
              <a:t>&gt;   &lt;</a:t>
            </a:r>
            <a:r>
              <a:rPr lang="en-US" sz="1600" dirty="0" err="1" smtClean="0"/>
              <a:t>owl:Class</a:t>
            </a:r>
            <a:r>
              <a:rPr lang="en-US" sz="1600" dirty="0" smtClean="0"/>
              <a:t> </a:t>
            </a:r>
            <a:r>
              <a:rPr lang="en-US" sz="1600" dirty="0" err="1" smtClean="0"/>
              <a:t>rdf:about</a:t>
            </a:r>
            <a:r>
              <a:rPr lang="en-US" sz="1600" dirty="0" smtClean="0"/>
              <a:t>="#carnivore"/&gt;  &lt;/</a:t>
            </a:r>
            <a:r>
              <a:rPr lang="en-US" sz="1600" dirty="0" err="1" smtClean="0"/>
              <a:t>owl:someValuesFrom</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owl:TransitiveProperty</a:t>
            </a:r>
            <a:r>
              <a:rPr lang="en-US" sz="1600" dirty="0" smtClean="0"/>
              <a:t> </a:t>
            </a:r>
            <a:r>
              <a:rPr lang="en-US" sz="1600" dirty="0" err="1" smtClean="0"/>
              <a:t>rdf:ID</a:t>
            </a:r>
            <a:r>
              <a:rPr lang="en-US" sz="1600" dirty="0" smtClean="0"/>
              <a:t>="</a:t>
            </a:r>
            <a:r>
              <a:rPr lang="en-US" sz="1600" dirty="0" err="1" smtClean="0"/>
              <a:t>is_part_of</a:t>
            </a:r>
            <a:r>
              <a:rPr lang="en-US" sz="1600" dirty="0" smtClean="0"/>
              <a:t>"/&gt;</a:t>
            </a:r>
          </a:p>
          <a:p>
            <a:endParaRPr lang="en-US" sz="1000" dirty="0" smtClean="0"/>
          </a:p>
          <a:p>
            <a:r>
              <a:rPr lang="en-US" sz="1600" dirty="0" smtClean="0"/>
              <a:t>&lt;</a:t>
            </a:r>
            <a:r>
              <a:rPr lang="en-US" sz="1600" dirty="0" err="1" smtClean="0"/>
              <a:t>owl:ObjectProperty</a:t>
            </a:r>
            <a:r>
              <a:rPr lang="en-US" sz="1600" dirty="0" smtClean="0"/>
              <a:t> </a:t>
            </a:r>
            <a:r>
              <a:rPr lang="en-US" sz="1600" dirty="0" err="1" smtClean="0"/>
              <a:t>rdf:ID</a:t>
            </a:r>
            <a:r>
              <a:rPr lang="en-US" sz="1600" dirty="0" smtClean="0"/>
              <a:t>="eats“&gt; </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="#animal"/&gt;</a:t>
            </a:r>
          </a:p>
          <a:p>
            <a:r>
              <a:rPr lang="en-US" sz="1600" dirty="0" smtClean="0"/>
              <a:t>&lt;/</a:t>
            </a:r>
            <a:r>
              <a:rPr lang="en-US" sz="1600" dirty="0" err="1" smtClean="0"/>
              <a:t>owl:ObjectProperty</a:t>
            </a:r>
            <a:r>
              <a:rPr lang="en-US" sz="1600" dirty="0" smtClean="0"/>
              <a:t>&gt;</a:t>
            </a:r>
          </a:p>
          <a:p>
            <a:endParaRPr lang="en-US" sz="1000" dirty="0" smtClean="0"/>
          </a:p>
          <a:p>
            <a:r>
              <a:rPr lang="en-US" sz="1600" dirty="0" smtClean="0"/>
              <a:t>&lt;</a:t>
            </a:r>
            <a:r>
              <a:rPr lang="en-US" sz="1600" dirty="0" err="1" smtClean="0"/>
              <a:t>owl:ObjectProperty</a:t>
            </a:r>
            <a:r>
              <a:rPr lang="en-US" sz="1600" dirty="0" smtClean="0"/>
              <a:t> </a:t>
            </a:r>
            <a:r>
              <a:rPr lang="en-US" sz="1600" dirty="0" err="1" smtClean="0"/>
              <a:t>rdf:ID</a:t>
            </a:r>
            <a:r>
              <a:rPr lang="en-US" sz="1600" dirty="0" smtClean="0"/>
              <a:t>="</a:t>
            </a:r>
            <a:r>
              <a:rPr lang="en-US" sz="1600" dirty="0" err="1" smtClean="0"/>
              <a:t>eaten_by</a:t>
            </a:r>
            <a:r>
              <a:rPr lang="en-US" sz="1600" dirty="0" smtClean="0"/>
              <a:t>"&gt;</a:t>
            </a:r>
          </a:p>
          <a:p>
            <a:r>
              <a:rPr lang="en-US" sz="1600" dirty="0" smtClean="0"/>
              <a:t>&lt;</a:t>
            </a:r>
            <a:r>
              <a:rPr lang="en-US" sz="1600" dirty="0" err="1" smtClean="0"/>
              <a:t>owl:inverseOf</a:t>
            </a:r>
            <a:r>
              <a:rPr lang="en-US" sz="1600" dirty="0" smtClean="0"/>
              <a:t> </a:t>
            </a:r>
            <a:r>
              <a:rPr lang="en-US" sz="1600" dirty="0" err="1" smtClean="0"/>
              <a:t>rdf:resource</a:t>
            </a:r>
            <a:r>
              <a:rPr lang="en-US" sz="1600" dirty="0" smtClean="0"/>
              <a:t>="#eats"/&gt;</a:t>
            </a:r>
          </a:p>
          <a:p>
            <a:r>
              <a:rPr lang="en-US" sz="1600" dirty="0" smtClean="0"/>
              <a:t>&lt;/</a:t>
            </a:r>
            <a:r>
              <a:rPr lang="en-US" sz="1600" dirty="0" err="1" smtClean="0"/>
              <a:t>owl:ObjectProperty</a:t>
            </a:r>
            <a:r>
              <a:rPr lang="en-US" sz="1600" dirty="0" smtClean="0"/>
              <a:t>&gt;</a:t>
            </a:r>
          </a:p>
          <a:p>
            <a:endParaRPr lang="en-US" sz="1000" dirty="0" smtClean="0"/>
          </a:p>
          <a:p>
            <a:r>
              <a:rPr lang="en-US" sz="1600" dirty="0" smtClean="0"/>
              <a:t>&lt;/</a:t>
            </a:r>
            <a:r>
              <a:rPr lang="en-US" sz="1600" dirty="0" err="1" smtClean="0"/>
              <a:t>rdf:RDF</a:t>
            </a:r>
            <a:r>
              <a:rPr lang="en-US" sz="1600" dirty="0" smtClean="0"/>
              <a:t>&gt;</a:t>
            </a:r>
            <a:endParaRPr lang="el-GR" sz="1700" dirty="0">
              <a:solidFill>
                <a:schemeClr val="tx1"/>
              </a:solidFill>
            </a:endParaRPr>
          </a:p>
        </p:txBody>
      </p:sp>
      <p:sp>
        <p:nvSpPr>
          <p:cNvPr id="6" name="2 - Θέση περιεχομένου"/>
          <p:cNvSpPr txBox="1">
            <a:spLocks/>
          </p:cNvSpPr>
          <p:nvPr/>
        </p:nvSpPr>
        <p:spPr>
          <a:xfrm>
            <a:off x="971600" y="1447800"/>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fontScale="90000"/>
          </a:bodyPr>
          <a:lstStyle/>
          <a:p>
            <a:r>
              <a:rPr lang="el-GR" b="1" dirty="0" smtClean="0"/>
              <a:t>Μια οντολογία για την αφρικανική άγρια πανίδα </a:t>
            </a:r>
            <a:r>
              <a:rPr lang="en-US" b="1" dirty="0" smtClean="0"/>
              <a:t>(7/7)</a:t>
            </a:r>
            <a:endParaRPr lang="el-GR"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Μία οντολογία εκτυπωτών</a:t>
            </a:r>
            <a:r>
              <a:rPr lang="en-US" b="1" dirty="0" smtClean="0"/>
              <a:t> (1/9)</a:t>
            </a:r>
            <a:endParaRPr lang="el-GR" dirty="0"/>
          </a:p>
        </p:txBody>
      </p:sp>
      <p:sp>
        <p:nvSpPr>
          <p:cNvPr id="3" name="2 - Θέση περιεχομένου"/>
          <p:cNvSpPr>
            <a:spLocks noGrp="1"/>
          </p:cNvSpPr>
          <p:nvPr>
            <p:ph idx="1"/>
          </p:nvPr>
        </p:nvSpPr>
        <p:spPr>
          <a:xfrm>
            <a:off x="1259632" y="1519808"/>
            <a:ext cx="3928480" cy="1909192"/>
          </a:xfrm>
        </p:spPr>
        <p:txBody>
          <a:bodyPr>
            <a:normAutofit fontScale="92500" lnSpcReduction="10000"/>
          </a:bodyPr>
          <a:lstStyle/>
          <a:p>
            <a:r>
              <a:rPr lang="el-GR" dirty="0" smtClean="0"/>
              <a:t>Κλάσεις και σχέσεις υποκλάσεων της οντολογίας εκτυπωτών</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69</a:t>
            </a:fld>
            <a:endParaRPr lang="el-GR"/>
          </a:p>
        </p:txBody>
      </p:sp>
      <p:pic>
        <p:nvPicPr>
          <p:cNvPr id="5122" name="Picture 2"/>
          <p:cNvPicPr>
            <a:picLocks noChangeAspect="1" noChangeArrowheads="1"/>
          </p:cNvPicPr>
          <p:nvPr/>
        </p:nvPicPr>
        <p:blipFill>
          <a:blip r:embed="rId2" cstate="print"/>
          <a:srcRect/>
          <a:stretch>
            <a:fillRect/>
          </a:stretch>
        </p:blipFill>
        <p:spPr bwMode="auto">
          <a:xfrm>
            <a:off x="5004048" y="1212676"/>
            <a:ext cx="3914775" cy="5600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Απαιτήσεις των Γλωσσών Οντολογιών </a:t>
            </a:r>
            <a:r>
              <a:rPr lang="en-US" b="1" dirty="0" smtClean="0"/>
              <a:t>(4/5)</a:t>
            </a:r>
            <a:endParaRPr lang="el-GR" dirty="0"/>
          </a:p>
        </p:txBody>
      </p:sp>
      <p:sp>
        <p:nvSpPr>
          <p:cNvPr id="3" name="2 - Θέση περιεχομένου"/>
          <p:cNvSpPr>
            <a:spLocks noGrp="1"/>
          </p:cNvSpPr>
          <p:nvPr>
            <p:ph idx="1"/>
          </p:nvPr>
        </p:nvSpPr>
        <p:spPr>
          <a:xfrm>
            <a:off x="1043608" y="1447800"/>
            <a:ext cx="7890080" cy="5077544"/>
          </a:xfrm>
        </p:spPr>
        <p:txBody>
          <a:bodyPr>
            <a:normAutofit fontScale="70000" lnSpcReduction="20000"/>
          </a:bodyPr>
          <a:lstStyle/>
          <a:p>
            <a:r>
              <a:rPr lang="el-GR" dirty="0" smtClean="0"/>
              <a:t>Η σημασιολογία αποτελεί προϋπόθεση για την </a:t>
            </a:r>
            <a:r>
              <a:rPr lang="el-GR" i="1" dirty="0" smtClean="0"/>
              <a:t>υποστήριξη συλλογισμών</a:t>
            </a:r>
            <a:endParaRPr lang="en-US" dirty="0" smtClean="0"/>
          </a:p>
          <a:p>
            <a:pPr lvl="1"/>
            <a:r>
              <a:rPr lang="el-GR" dirty="0" smtClean="0"/>
              <a:t>Τέτοια συμπεράσματα μπορούν να εξαχθούν αυτόματα παρά με μη αυτόματο τρόπο</a:t>
            </a:r>
            <a:endParaRPr lang="en-US" dirty="0" smtClean="0"/>
          </a:p>
          <a:p>
            <a:r>
              <a:rPr lang="el-GR" dirty="0" smtClean="0"/>
              <a:t>Η υποστήριξη συλλογισμών είναι σημαντική επειδή επιτρέπει</a:t>
            </a:r>
            <a:endParaRPr lang="en-US" dirty="0" smtClean="0"/>
          </a:p>
          <a:p>
            <a:pPr lvl="1"/>
            <a:r>
              <a:rPr lang="el-GR" dirty="0" smtClean="0"/>
              <a:t>Έλεγχο της συνέπειας της οντολογίας και της γνώσης</a:t>
            </a:r>
            <a:endParaRPr lang="en-US" dirty="0" smtClean="0"/>
          </a:p>
          <a:p>
            <a:pPr lvl="1"/>
            <a:r>
              <a:rPr lang="el-GR" dirty="0" smtClean="0"/>
              <a:t>Έλεγχο ανεπιθύμητων σχέσεων ανάμεσα σε κλάσεις</a:t>
            </a:r>
            <a:endParaRPr lang="en-US" dirty="0" smtClean="0"/>
          </a:p>
          <a:p>
            <a:pPr lvl="1"/>
            <a:r>
              <a:rPr lang="el-GR" dirty="0" smtClean="0"/>
              <a:t>Αυτόματη ταξινόμηση των </a:t>
            </a:r>
            <a:r>
              <a:rPr lang="el-GR" dirty="0" err="1" smtClean="0"/>
              <a:t>στιγμιοτύπων</a:t>
            </a:r>
            <a:r>
              <a:rPr lang="el-GR" dirty="0" smtClean="0"/>
              <a:t> σε κλάσεις</a:t>
            </a:r>
            <a:endParaRPr lang="en-US" dirty="0" smtClean="0"/>
          </a:p>
          <a:p>
            <a:r>
              <a:rPr lang="el-GR" dirty="0" smtClean="0"/>
              <a:t>Η αυτοματοποιημένη υποστήριξη συλλογισμών παρέχει δυνατότητα ελέγχου πολύ περισσότερων περιπτώσεων από αυτές που θα μπορούσαν να ελεγχθούν με μη αυτόματο τρόπο</a:t>
            </a:r>
            <a:endParaRPr lang="en-US" dirty="0" smtClean="0"/>
          </a:p>
          <a:p>
            <a:pPr lvl="1"/>
            <a:r>
              <a:rPr lang="el-GR" dirty="0" smtClean="0"/>
              <a:t>Τέτοιοι έλεγχοι είναι πολύτιμοι για το σχεδιασμό μεγάλων οντολογιών όπου συμμετέχουν πολλοί συγγραφείς, καθώς και για την ενοποίηση και το διαμοιρασμό οντολογιών από διάφορες πηγές </a:t>
            </a:r>
            <a:endParaRPr lang="en-US"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70</a:t>
            </a:fld>
            <a:endParaRPr lang="el-GR"/>
          </a:p>
        </p:txBody>
      </p:sp>
      <p:sp>
        <p:nvSpPr>
          <p:cNvPr id="5" name="4 - Ορθογώνιο"/>
          <p:cNvSpPr/>
          <p:nvPr/>
        </p:nvSpPr>
        <p:spPr>
          <a:xfrm>
            <a:off x="1043608" y="1268760"/>
            <a:ext cx="7992888" cy="530120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&lt;!DOCTYPE owl [</a:t>
            </a:r>
          </a:p>
          <a:p>
            <a:r>
              <a:rPr lang="en-US" sz="1600" dirty="0" smtClean="0"/>
              <a:t>&lt;!ENTITY </a:t>
            </a:r>
            <a:r>
              <a:rPr lang="en-US" sz="1600" dirty="0" err="1" smtClean="0"/>
              <a:t>xsd</a:t>
            </a:r>
            <a:r>
              <a:rPr lang="en-US" sz="1600" dirty="0" smtClean="0"/>
              <a:t> "http://www.w3.org/2001/XMLSchema#" &gt;</a:t>
            </a:r>
          </a:p>
          <a:p>
            <a:r>
              <a:rPr lang="el-GR" sz="1600" dirty="0" smtClean="0"/>
              <a:t>]&gt;</a:t>
            </a:r>
            <a:endParaRPr lang="en-US" sz="1600" dirty="0" smtClean="0"/>
          </a:p>
          <a:p>
            <a:endParaRPr lang="el-GR" sz="1000" dirty="0" smtClean="0"/>
          </a:p>
          <a:p>
            <a:r>
              <a:rPr lang="en-US" sz="1600" dirty="0" smtClean="0"/>
              <a:t>&lt;</a:t>
            </a:r>
            <a:r>
              <a:rPr lang="en-US" sz="1600" dirty="0" err="1" smtClean="0"/>
              <a:t>rdf:RDF</a:t>
            </a:r>
            <a:endParaRPr lang="en-US" sz="1600" dirty="0" smtClean="0"/>
          </a:p>
          <a:p>
            <a:r>
              <a:rPr lang="en-US" sz="1600" dirty="0" err="1" smtClean="0"/>
              <a:t>xmlns:rdf</a:t>
            </a:r>
            <a:r>
              <a:rPr lang="en-US" sz="1600" dirty="0" smtClean="0"/>
              <a:t>="http://www.w3.org/1999/02/22-rdf-syntax-ns#"</a:t>
            </a:r>
          </a:p>
          <a:p>
            <a:r>
              <a:rPr lang="en-US" sz="1600" dirty="0" err="1" smtClean="0"/>
              <a:t>xmlns:rdfs</a:t>
            </a:r>
            <a:r>
              <a:rPr lang="en-US" sz="1600" dirty="0" smtClean="0"/>
              <a:t>="http://www.w3.org/2000/01/rdf-schema#"</a:t>
            </a:r>
          </a:p>
          <a:p>
            <a:r>
              <a:rPr lang="en-US" sz="1600" dirty="0" err="1" smtClean="0"/>
              <a:t>xmlns:xsd</a:t>
            </a:r>
            <a:r>
              <a:rPr lang="en-US" sz="1600" dirty="0" smtClean="0"/>
              <a:t>="http://www.w3.org/2001/XMLSchema#"</a:t>
            </a:r>
          </a:p>
          <a:p>
            <a:r>
              <a:rPr lang="en-US" sz="1600" dirty="0" err="1" smtClean="0"/>
              <a:t>xmlns:owl</a:t>
            </a:r>
            <a:r>
              <a:rPr lang="en-US" sz="1600" dirty="0" smtClean="0"/>
              <a:t> ="http://www.w3.org/2002/07/owl#"</a:t>
            </a:r>
          </a:p>
          <a:p>
            <a:r>
              <a:rPr lang="en-US" sz="1600" dirty="0" err="1" smtClean="0"/>
              <a:t>xmlns</a:t>
            </a:r>
            <a:r>
              <a:rPr lang="en-US" sz="1600" dirty="0" smtClean="0"/>
              <a:t>="http://www.cs.vu.nl/~frankh/spool/printer.owl#"&gt;</a:t>
            </a:r>
          </a:p>
          <a:p>
            <a:endParaRPr lang="en-US" sz="1000" dirty="0" smtClean="0"/>
          </a:p>
          <a:p>
            <a:r>
              <a:rPr lang="en-US" sz="1600" dirty="0" smtClean="0"/>
              <a:t>&lt;</a:t>
            </a:r>
            <a:r>
              <a:rPr lang="en-US" sz="1600" dirty="0" err="1" smtClean="0"/>
              <a:t>owl:Ontology</a:t>
            </a:r>
            <a:r>
              <a:rPr lang="en-US" sz="1600" dirty="0" smtClean="0"/>
              <a:t> </a:t>
            </a:r>
            <a:r>
              <a:rPr lang="en-US" sz="1600" dirty="0" err="1" smtClean="0"/>
              <a:t>rdf:about</a:t>
            </a:r>
            <a:r>
              <a:rPr lang="en-US" sz="1600" dirty="0" smtClean="0"/>
              <a:t>=""&gt;</a:t>
            </a:r>
          </a:p>
          <a:p>
            <a:r>
              <a:rPr lang="en-US" sz="1600" dirty="0" smtClean="0"/>
              <a:t>&lt;</a:t>
            </a:r>
            <a:r>
              <a:rPr lang="en-US" sz="1600" dirty="0" err="1" smtClean="0"/>
              <a:t>owl:versionInfo</a:t>
            </a:r>
            <a:r>
              <a:rPr lang="en-US" sz="1600" dirty="0" smtClean="0"/>
              <a:t>&gt;</a:t>
            </a:r>
          </a:p>
          <a:p>
            <a:r>
              <a:rPr lang="en-US" sz="1600" dirty="0" smtClean="0"/>
              <a:t>My example version 1.2, 17 October 2002</a:t>
            </a:r>
          </a:p>
          <a:p>
            <a:r>
              <a:rPr lang="en-US" sz="1600" dirty="0" smtClean="0"/>
              <a:t>&lt;/</a:t>
            </a:r>
            <a:r>
              <a:rPr lang="en-US" sz="1600" dirty="0" err="1" smtClean="0"/>
              <a:t>owl:versionInfo</a:t>
            </a:r>
            <a:r>
              <a:rPr lang="en-US" sz="1600" dirty="0" smtClean="0"/>
              <a:t>&gt;</a:t>
            </a:r>
          </a:p>
          <a:p>
            <a:r>
              <a:rPr lang="en-US" sz="1600" dirty="0" smtClean="0"/>
              <a:t>&lt;/</a:t>
            </a:r>
            <a:r>
              <a:rPr lang="en-US" sz="1600" dirty="0" err="1" smtClean="0"/>
              <a:t>owl:Ontology</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="product"&gt;</a:t>
            </a:r>
          </a:p>
          <a:p>
            <a:r>
              <a:rPr lang="en-US" sz="1600" dirty="0" smtClean="0"/>
              <a:t>&lt;</a:t>
            </a:r>
            <a:r>
              <a:rPr lang="en-US" sz="1600" dirty="0" err="1" smtClean="0"/>
              <a:t>rdfs:comment</a:t>
            </a:r>
            <a:r>
              <a:rPr lang="en-US" sz="1600" dirty="0" smtClean="0"/>
              <a:t>&gt;Products form a class.&lt;/</a:t>
            </a:r>
            <a:r>
              <a:rPr lang="en-US" sz="1600" dirty="0" err="1" smtClean="0"/>
              <a:t>rdfs:comment</a:t>
            </a:r>
            <a:r>
              <a:rPr lang="en-US" sz="1600" dirty="0" smtClean="0"/>
              <a:t>&gt;</a:t>
            </a:r>
          </a:p>
          <a:p>
            <a:r>
              <a:rPr lang="en-US" sz="1600" dirty="0" smtClean="0"/>
              <a:t>&lt;/</a:t>
            </a:r>
            <a:r>
              <a:rPr lang="en-US" sz="1600" dirty="0" err="1" smtClean="0"/>
              <a:t>owl:Class</a:t>
            </a:r>
            <a:r>
              <a:rPr lang="en-US" sz="1600" dirty="0" smtClean="0"/>
              <a:t>&gt;</a:t>
            </a:r>
          </a:p>
          <a:p>
            <a:endParaRPr lang="en-US" sz="1600" dirty="0" smtClean="0"/>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(2/9)</a:t>
            </a:r>
            <a:endParaRPr lang="el-G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71</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padid</a:t>
            </a:r>
            <a:r>
              <a:rPr lang="en-US" sz="1600" dirty="0" smtClean="0"/>
              <a:t>"&gt;</a:t>
            </a:r>
          </a:p>
          <a:p>
            <a:r>
              <a:rPr lang="en-US" sz="1600" dirty="0" smtClean="0"/>
              <a:t>&lt;</a:t>
            </a:r>
            <a:r>
              <a:rPr lang="en-US" sz="1600" dirty="0" err="1" smtClean="0"/>
              <a:t>rdfs:comment</a:t>
            </a:r>
            <a:r>
              <a:rPr lang="en-US" sz="1600" dirty="0" smtClean="0"/>
              <a:t>&gt;</a:t>
            </a:r>
          </a:p>
          <a:p>
            <a:r>
              <a:rPr lang="en-US" sz="1600" dirty="0" smtClean="0"/>
              <a:t>Printing and digital imaging devices form a subclass of products.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rdfs:label</a:t>
            </a:r>
            <a:r>
              <a:rPr lang="en-US" sz="1600" dirty="0" smtClean="0"/>
              <a:t>&gt;Device&lt;/</a:t>
            </a:r>
            <a:r>
              <a:rPr lang="en-US" sz="1600" dirty="0" err="1" smtClean="0"/>
              <a:t>rdfs:label</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="#product"/&gt;</a:t>
            </a:r>
          </a:p>
          <a:p>
            <a:r>
              <a:rPr lang="en-US" sz="1600" dirty="0" smtClean="0"/>
              <a:t>&lt;/</a:t>
            </a:r>
            <a:r>
              <a:rPr lang="en-US" sz="1600" dirty="0" err="1" smtClean="0"/>
              <a:t>owl:Class</a:t>
            </a:r>
            <a:r>
              <a:rPr lang="en-US" sz="1600" dirty="0" smtClean="0"/>
              <a:t>&gt;</a:t>
            </a:r>
          </a:p>
          <a:p>
            <a:endParaRPr lang="en-US" sz="16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hpProduct</a:t>
            </a:r>
            <a:r>
              <a:rPr lang="en-US" sz="1600" dirty="0" smtClean="0"/>
              <a:t>"&gt;</a:t>
            </a:r>
          </a:p>
          <a:p>
            <a:r>
              <a:rPr lang="en-US" sz="1600" dirty="0" smtClean="0"/>
              <a:t>&lt;</a:t>
            </a:r>
            <a:r>
              <a:rPr lang="en-US" sz="1600" dirty="0" err="1" smtClean="0"/>
              <a:t>rdfs:comment</a:t>
            </a:r>
            <a:r>
              <a:rPr lang="en-US" sz="1600" dirty="0" smtClean="0"/>
              <a:t>&gt;</a:t>
            </a:r>
          </a:p>
          <a:p>
            <a:r>
              <a:rPr lang="en-US" sz="1600" dirty="0" smtClean="0"/>
              <a:t>HP products are exactly those products that are manufactured by Hewlett Packard.</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owl:intersectionOf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="#product"/&gt;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manufactured_by</a:t>
            </a:r>
            <a:r>
              <a:rPr lang="en-US" sz="1600" dirty="0" smtClean="0"/>
              <a:t>"/&gt;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xsd;string</a:t>
            </a:r>
            <a:r>
              <a:rPr lang="en-US" sz="1600" dirty="0" smtClean="0"/>
              <a:t>“&gt; Hewlett Packard &lt;/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owl:intersectionOf</a:t>
            </a:r>
            <a:r>
              <a:rPr lang="en-US" sz="1600" dirty="0" smtClean="0"/>
              <a:t>&gt;</a:t>
            </a:r>
          </a:p>
          <a:p>
            <a:r>
              <a:rPr lang="en-US" sz="1600" dirty="0" smtClean="0"/>
              <a:t>&lt;/</a:t>
            </a:r>
            <a:r>
              <a:rPr lang="en-US" sz="1600" dirty="0" err="1" smtClean="0"/>
              <a:t>owl:Class</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(3/9)</a:t>
            </a:r>
            <a:endParaRPr lang="el-GR"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72</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="printer"&gt;</a:t>
            </a:r>
          </a:p>
          <a:p>
            <a:r>
              <a:rPr lang="en-US" sz="1600" dirty="0" smtClean="0"/>
              <a:t>&lt;</a:t>
            </a:r>
            <a:r>
              <a:rPr lang="en-US" sz="1600" dirty="0" err="1" smtClean="0"/>
              <a:t>rdfs:comment</a:t>
            </a:r>
            <a:r>
              <a:rPr lang="en-US" sz="1600" dirty="0" smtClean="0"/>
              <a:t>&gt;</a:t>
            </a:r>
          </a:p>
          <a:p>
            <a:r>
              <a:rPr lang="en-US" sz="1600" dirty="0" smtClean="0"/>
              <a:t>Printers are printing and digital imaging devices.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padid</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personalPrinter</a:t>
            </a:r>
            <a:r>
              <a:rPr lang="en-US" sz="1600" dirty="0" smtClean="0"/>
              <a:t>"&gt;</a:t>
            </a:r>
          </a:p>
          <a:p>
            <a:r>
              <a:rPr lang="en-US" sz="1600" dirty="0" smtClean="0"/>
              <a:t>&lt;</a:t>
            </a:r>
            <a:r>
              <a:rPr lang="en-US" sz="1600" dirty="0" err="1" smtClean="0"/>
              <a:t>rdfs:comment</a:t>
            </a:r>
            <a:r>
              <a:rPr lang="en-US" sz="1600" dirty="0" smtClean="0"/>
              <a:t>&gt;</a:t>
            </a:r>
          </a:p>
          <a:p>
            <a:r>
              <a:rPr lang="en-US" sz="1600" dirty="0" smtClean="0"/>
              <a:t>Printers for personal use form a subclass of printers.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="#printer"/&gt;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hpPrinter</a:t>
            </a:r>
            <a:r>
              <a:rPr lang="en-US" sz="1600" dirty="0" smtClean="0"/>
              <a:t>"&gt;</a:t>
            </a:r>
          </a:p>
          <a:p>
            <a:r>
              <a:rPr lang="en-US" sz="1600" dirty="0" smtClean="0"/>
              <a:t>&lt;</a:t>
            </a:r>
            <a:r>
              <a:rPr lang="en-US" sz="1600" dirty="0" err="1" smtClean="0"/>
              <a:t>rdfs:comment</a:t>
            </a:r>
            <a:r>
              <a:rPr lang="en-US" sz="1600" dirty="0" smtClean="0"/>
              <a:t>&gt;</a:t>
            </a:r>
          </a:p>
          <a:p>
            <a:r>
              <a:rPr lang="en-US" sz="1600" dirty="0" smtClean="0"/>
              <a:t>HP printers are HP products and printers.</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="#printer"/&gt;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hpProduct</a:t>
            </a:r>
            <a:r>
              <a:rPr lang="en-US" sz="1600" dirty="0" smtClean="0"/>
              <a:t>"/&gt;</a:t>
            </a:r>
          </a:p>
          <a:p>
            <a:r>
              <a:rPr lang="en-US" sz="1600" dirty="0" smtClean="0"/>
              <a:t>&lt;/</a:t>
            </a:r>
            <a:r>
              <a:rPr lang="en-US" sz="1600" dirty="0" err="1" smtClean="0"/>
              <a:t>owl:Class</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(4/9)</a:t>
            </a:r>
            <a:endParaRPr lang="el-GR"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73</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laserJetPrinter</a:t>
            </a:r>
            <a:r>
              <a:rPr lang="en-US" sz="1600" dirty="0" smtClean="0"/>
              <a:t>"&gt;</a:t>
            </a:r>
          </a:p>
          <a:p>
            <a:r>
              <a:rPr lang="en-US" sz="1600" dirty="0" smtClean="0"/>
              <a:t>&lt;</a:t>
            </a:r>
            <a:r>
              <a:rPr lang="en-US" sz="1600" dirty="0" err="1" smtClean="0"/>
              <a:t>rdfs:comment</a:t>
            </a:r>
            <a:r>
              <a:rPr lang="en-US" sz="1600" dirty="0" smtClean="0"/>
              <a:t>&gt;</a:t>
            </a:r>
          </a:p>
          <a:p>
            <a:r>
              <a:rPr lang="en-US" sz="1600" dirty="0" smtClean="0"/>
              <a:t>Laser jet printers are exactly those printers that use laser jet printing technology.</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owl:intersectionOf</a:t>
            </a:r>
            <a:r>
              <a:rPr lang="en-US" sz="1600" dirty="0" smtClean="0"/>
              <a:t> </a:t>
            </a:r>
            <a:r>
              <a:rPr lang="en-US" sz="1600" dirty="0" err="1" smtClean="0"/>
              <a:t>rdf:parseType</a:t>
            </a:r>
            <a:r>
              <a:rPr lang="en-US" sz="1600" dirty="0" smtClean="0"/>
              <a:t>="Collection"&gt;</a:t>
            </a:r>
          </a:p>
          <a:p>
            <a:r>
              <a:rPr lang="en-US" sz="1600" dirty="0" smtClean="0"/>
              <a:t>&lt;</a:t>
            </a:r>
            <a:r>
              <a:rPr lang="en-US" sz="1600" dirty="0" err="1" smtClean="0"/>
              <a:t>owl:Class</a:t>
            </a:r>
            <a:r>
              <a:rPr lang="en-US" sz="1600" dirty="0" smtClean="0"/>
              <a:t> </a:t>
            </a:r>
            <a:r>
              <a:rPr lang="en-US" sz="1600" dirty="0" err="1" smtClean="0"/>
              <a:t>rdf:about</a:t>
            </a:r>
            <a:r>
              <a:rPr lang="en-US" sz="1600" dirty="0" smtClean="0"/>
              <a:t>="#printer"/&gt;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printingTechnology</a:t>
            </a:r>
            <a:r>
              <a:rPr lang="en-US" sz="1600" dirty="0" smtClean="0"/>
              <a:t>"/&gt;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xsd;string</a:t>
            </a:r>
            <a:r>
              <a:rPr lang="en-US" sz="1600" dirty="0" smtClean="0"/>
              <a:t>"&gt;</a:t>
            </a:r>
          </a:p>
          <a:p>
            <a:r>
              <a:rPr lang="en-US" sz="1600" dirty="0" smtClean="0"/>
              <a:t>laser jet</a:t>
            </a:r>
          </a:p>
          <a:p>
            <a:r>
              <a:rPr lang="en-US" sz="1600" dirty="0" smtClean="0"/>
              <a:t>&lt;/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owl:intersectionOf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a:t>
            </a:r>
            <a:r>
              <a:rPr lang="en-US" sz="1600" dirty="0" err="1" smtClean="0"/>
              <a:t>hpLaserJetPrinter</a:t>
            </a:r>
            <a:r>
              <a:rPr lang="en-US" sz="1600" dirty="0" smtClean="0"/>
              <a:t>"&gt;</a:t>
            </a:r>
          </a:p>
          <a:p>
            <a:r>
              <a:rPr lang="en-US" sz="1600" dirty="0" smtClean="0"/>
              <a:t>&lt;</a:t>
            </a:r>
            <a:r>
              <a:rPr lang="en-US" sz="1600" dirty="0" err="1" smtClean="0"/>
              <a:t>rdfs:comment</a:t>
            </a:r>
            <a:r>
              <a:rPr lang="en-US" sz="1600" dirty="0" smtClean="0"/>
              <a:t>&gt; HP laser jet printers are HP products and laser jet printers. &lt;/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laserJetPrinter</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hpPrinter</a:t>
            </a:r>
            <a:r>
              <a:rPr lang="en-US" sz="1600" dirty="0" smtClean="0"/>
              <a:t>"/&gt;</a:t>
            </a:r>
          </a:p>
          <a:p>
            <a:r>
              <a:rPr lang="en-US" sz="1600" dirty="0" smtClean="0"/>
              <a:t>&lt;/</a:t>
            </a:r>
            <a:r>
              <a:rPr lang="en-US" sz="1600" dirty="0" err="1" smtClean="0"/>
              <a:t>owl:Class</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(5/9)</a:t>
            </a:r>
            <a:endParaRPr lang="el-G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74</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="1100series"&gt;</a:t>
            </a:r>
          </a:p>
          <a:p>
            <a:r>
              <a:rPr lang="en-US" sz="1600" dirty="0" smtClean="0"/>
              <a:t>&lt;</a:t>
            </a:r>
            <a:r>
              <a:rPr lang="en-US" sz="1600" dirty="0" err="1" smtClean="0"/>
              <a:t>rdfs:comment</a:t>
            </a:r>
            <a:r>
              <a:rPr lang="en-US" sz="1600" dirty="0" smtClean="0"/>
              <a:t>&gt;</a:t>
            </a:r>
          </a:p>
          <a:p>
            <a:r>
              <a:rPr lang="en-US" sz="1600" dirty="0" smtClean="0"/>
              <a:t>1100series printers are HP laser jet printers with</a:t>
            </a:r>
          </a:p>
          <a:p>
            <a:r>
              <a:rPr lang="en-US" sz="1600" dirty="0" smtClean="0"/>
              <a:t>8ppm printing speed and 600dpi printing resolution.</a:t>
            </a:r>
          </a:p>
          <a:p>
            <a:r>
              <a:rPr lang="en-US" sz="1600" dirty="0" smtClean="0"/>
              <a:t>&lt;/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hpLaserJetPrinter</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printingSpeed</a:t>
            </a:r>
            <a:r>
              <a:rPr lang="en-US" sz="1600" dirty="0" smtClean="0"/>
              <a:t>"/&gt;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xsd;string</a:t>
            </a:r>
            <a:r>
              <a:rPr lang="en-US" sz="1600" dirty="0" smtClean="0"/>
              <a:t>“&gt; 8ppm &lt;/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a:t>
            </a:r>
            <a:r>
              <a:rPr lang="en-US" sz="1600" dirty="0" err="1" smtClean="0"/>
              <a:t>printingResolution</a:t>
            </a:r>
            <a:r>
              <a:rPr lang="en-US" sz="1600" dirty="0" smtClean="0"/>
              <a:t>"/&gt;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xsd;string</a:t>
            </a:r>
            <a:r>
              <a:rPr lang="en-US" sz="1600" dirty="0" smtClean="0"/>
              <a:t>“&gt; 600dpi  &lt;/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(6/9)</a:t>
            </a:r>
            <a:endParaRPr lang="el-GR"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75</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owl:Class</a:t>
            </a:r>
            <a:r>
              <a:rPr lang="en-US" sz="1600" dirty="0" smtClean="0"/>
              <a:t> </a:t>
            </a:r>
            <a:r>
              <a:rPr lang="en-US" sz="1600" dirty="0" err="1" smtClean="0"/>
              <a:t>rdf:ID</a:t>
            </a:r>
            <a:r>
              <a:rPr lang="en-US" sz="1600" dirty="0" smtClean="0"/>
              <a:t>="1100se"&gt;</a:t>
            </a:r>
          </a:p>
          <a:p>
            <a:r>
              <a:rPr lang="en-US" sz="1600" dirty="0" smtClean="0"/>
              <a:t>&lt;</a:t>
            </a:r>
            <a:r>
              <a:rPr lang="en-US" sz="1600" dirty="0" err="1" smtClean="0"/>
              <a:t>rdfs:comment</a:t>
            </a:r>
            <a:r>
              <a:rPr lang="en-US" sz="1600" dirty="0" smtClean="0"/>
              <a:t>&gt; 1100se printers belong to the 1100 series and cost $450. &lt;/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="#1100series"/&gt;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="#price"/&gt;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xsd;integer</a:t>
            </a:r>
            <a:r>
              <a:rPr lang="en-US" sz="1600" dirty="0" smtClean="0"/>
              <a:t>“&gt;  </a:t>
            </a:r>
            <a:r>
              <a:rPr lang="el-GR" sz="1600" dirty="0" smtClean="0"/>
              <a:t>450</a:t>
            </a:r>
            <a:r>
              <a:rPr lang="en-US" sz="1600" dirty="0" smtClean="0"/>
              <a:t>  &lt;/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a:p>
            <a:endParaRPr lang="en-US" sz="1000" dirty="0" smtClean="0"/>
          </a:p>
          <a:p>
            <a:r>
              <a:rPr lang="en-US" sz="1600" dirty="0" smtClean="0"/>
              <a:t>&lt;</a:t>
            </a:r>
            <a:r>
              <a:rPr lang="en-US" sz="1600" dirty="0" err="1" smtClean="0"/>
              <a:t>owl:Class</a:t>
            </a:r>
            <a:r>
              <a:rPr lang="en-US" sz="1600" dirty="0" smtClean="0"/>
              <a:t> </a:t>
            </a:r>
            <a:r>
              <a:rPr lang="en-US" sz="1600" dirty="0" err="1" smtClean="0"/>
              <a:t>rdf:ID</a:t>
            </a:r>
            <a:r>
              <a:rPr lang="en-US" sz="1600" dirty="0" smtClean="0"/>
              <a:t>="1100xi"&gt;</a:t>
            </a:r>
          </a:p>
          <a:p>
            <a:r>
              <a:rPr lang="en-US" sz="1600" dirty="0" smtClean="0"/>
              <a:t>&lt;</a:t>
            </a:r>
            <a:r>
              <a:rPr lang="en-US" sz="1600" dirty="0" err="1" smtClean="0"/>
              <a:t>rdfs:comment</a:t>
            </a:r>
            <a:r>
              <a:rPr lang="en-US" sz="1600" dirty="0" smtClean="0"/>
              <a:t>&gt; 1100xi printers belong to the 1100 series and cost $350. &lt;/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="#1100series"/&gt;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owl:onProperty</a:t>
            </a:r>
            <a:r>
              <a:rPr lang="en-US" sz="1600" dirty="0" smtClean="0"/>
              <a:t> </a:t>
            </a:r>
            <a:r>
              <a:rPr lang="en-US" sz="1600" dirty="0" err="1" smtClean="0"/>
              <a:t>rdf:resource</a:t>
            </a:r>
            <a:r>
              <a:rPr lang="en-US" sz="1600" dirty="0" smtClean="0"/>
              <a:t>="#price"/&gt;</a:t>
            </a:r>
          </a:p>
          <a:p>
            <a:r>
              <a:rPr lang="en-US" sz="1600" dirty="0" smtClean="0"/>
              <a:t>&lt;</a:t>
            </a:r>
            <a:r>
              <a:rPr lang="en-US" sz="1600" dirty="0" err="1" smtClean="0"/>
              <a:t>owl:hasValue</a:t>
            </a:r>
            <a:r>
              <a:rPr lang="en-US" sz="1600" dirty="0" smtClean="0"/>
              <a:t> </a:t>
            </a:r>
            <a:r>
              <a:rPr lang="en-US" sz="1600" dirty="0" err="1" smtClean="0"/>
              <a:t>rdf:datatype</a:t>
            </a:r>
            <a:r>
              <a:rPr lang="en-US" sz="1600" dirty="0" smtClean="0"/>
              <a:t>="&amp;</a:t>
            </a:r>
            <a:r>
              <a:rPr lang="en-US" sz="1600" dirty="0" err="1" smtClean="0"/>
              <a:t>xsd;integer</a:t>
            </a:r>
            <a:r>
              <a:rPr lang="en-US" sz="1600" dirty="0" smtClean="0"/>
              <a:t>“&gt; </a:t>
            </a:r>
            <a:r>
              <a:rPr lang="el-GR" sz="1600" dirty="0" smtClean="0"/>
              <a:t>350</a:t>
            </a:r>
            <a:r>
              <a:rPr lang="en-US" sz="1600" dirty="0" smtClean="0"/>
              <a:t> &lt;/</a:t>
            </a:r>
            <a:r>
              <a:rPr lang="en-US" sz="1600" dirty="0" err="1" smtClean="0"/>
              <a:t>owl:hasValue</a:t>
            </a:r>
            <a:r>
              <a:rPr lang="en-US" sz="1600" dirty="0" smtClean="0"/>
              <a:t>&gt;</a:t>
            </a:r>
          </a:p>
          <a:p>
            <a:r>
              <a:rPr lang="en-US" sz="1600" dirty="0" smtClean="0"/>
              <a:t>&lt;/</a:t>
            </a:r>
            <a:r>
              <a:rPr lang="en-US" sz="1600" dirty="0" err="1" smtClean="0"/>
              <a:t>owl:Restriction</a:t>
            </a:r>
            <a:r>
              <a:rPr lang="en-US" sz="1600" dirty="0" smtClean="0"/>
              <a:t>&gt;</a:t>
            </a:r>
          </a:p>
          <a:p>
            <a:r>
              <a:rPr lang="en-US" sz="1600" dirty="0" smtClean="0"/>
              <a:t>&lt;/</a:t>
            </a:r>
            <a:r>
              <a:rPr lang="en-US" sz="1600" dirty="0" err="1" smtClean="0"/>
              <a:t>rdfs:subClassOf</a:t>
            </a:r>
            <a:r>
              <a:rPr lang="en-US" sz="1600" dirty="0" smtClean="0"/>
              <a:t>&gt;</a:t>
            </a:r>
          </a:p>
          <a:p>
            <a:r>
              <a:rPr lang="en-US" sz="1600" dirty="0" smtClean="0"/>
              <a:t>&lt;/</a:t>
            </a:r>
            <a:r>
              <a:rPr lang="en-US" sz="1600" dirty="0" err="1" smtClean="0"/>
              <a:t>owl:Class</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(7/9)</a:t>
            </a:r>
            <a:endParaRPr lang="el-G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76</a:t>
            </a:fld>
            <a:endParaRPr lang="el-GR"/>
          </a:p>
        </p:txBody>
      </p:sp>
      <p:sp>
        <p:nvSpPr>
          <p:cNvPr id="5" name="4 - Ορθογώνιο"/>
          <p:cNvSpPr/>
          <p:nvPr/>
        </p:nvSpPr>
        <p:spPr>
          <a:xfrm>
            <a:off x="1043608" y="1728192"/>
            <a:ext cx="7992888" cy="5013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owl:DatatypeProperty</a:t>
            </a:r>
            <a:r>
              <a:rPr lang="en-US" sz="1600" dirty="0" smtClean="0"/>
              <a:t> </a:t>
            </a:r>
            <a:r>
              <a:rPr lang="en-US" sz="1600" dirty="0" err="1" smtClean="0"/>
              <a:t>rdf:ID</a:t>
            </a:r>
            <a:r>
              <a:rPr lang="en-US" sz="1600" dirty="0" smtClean="0"/>
              <a:t>="</a:t>
            </a:r>
            <a:r>
              <a:rPr lang="en-US" sz="1600" dirty="0" err="1" smtClean="0"/>
              <a:t>manufactured_by</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="#product"/&gt;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xsd;string</a:t>
            </a:r>
            <a:r>
              <a:rPr lang="en-US" sz="1600" dirty="0" smtClean="0"/>
              <a:t>"/&gt;</a:t>
            </a:r>
          </a:p>
          <a:p>
            <a:r>
              <a:rPr lang="en-US" sz="1600" dirty="0" smtClean="0"/>
              <a:t>&lt;/</a:t>
            </a:r>
            <a:r>
              <a:rPr lang="en-US" sz="1600" dirty="0" err="1" smtClean="0"/>
              <a:t>owl:DatatypeProperty</a:t>
            </a:r>
            <a:r>
              <a:rPr lang="en-US" sz="1600" dirty="0" smtClean="0"/>
              <a:t>&gt;</a:t>
            </a:r>
          </a:p>
          <a:p>
            <a:endParaRPr lang="en-US" sz="1000" dirty="0" smtClean="0"/>
          </a:p>
          <a:p>
            <a:r>
              <a:rPr lang="en-US" sz="1600" dirty="0" smtClean="0"/>
              <a:t>&lt;</a:t>
            </a:r>
            <a:r>
              <a:rPr lang="en-US" sz="1600" dirty="0" err="1" smtClean="0"/>
              <a:t>owl:DatatypeProperty</a:t>
            </a:r>
            <a:r>
              <a:rPr lang="en-US" sz="1600" dirty="0" smtClean="0"/>
              <a:t> </a:t>
            </a:r>
            <a:r>
              <a:rPr lang="en-US" sz="1600" dirty="0" err="1" smtClean="0"/>
              <a:t>rdf:ID</a:t>
            </a:r>
            <a:r>
              <a:rPr lang="en-US" sz="1600" dirty="0" smtClean="0"/>
              <a:t>="price"&gt;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="#product"/&gt;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xsd;nonNegativeInteger</a:t>
            </a:r>
            <a:r>
              <a:rPr lang="en-US" sz="1600" dirty="0" smtClean="0"/>
              <a:t>"/&gt;</a:t>
            </a:r>
          </a:p>
          <a:p>
            <a:r>
              <a:rPr lang="en-US" sz="1600" dirty="0" smtClean="0"/>
              <a:t>&lt;/</a:t>
            </a:r>
            <a:r>
              <a:rPr lang="en-US" sz="1600" dirty="0" err="1" smtClean="0"/>
              <a:t>owl:DatatypeProperty</a:t>
            </a:r>
            <a:r>
              <a:rPr lang="en-US" sz="1600" dirty="0" smtClean="0"/>
              <a:t>&gt;</a:t>
            </a:r>
          </a:p>
          <a:p>
            <a:endParaRPr lang="en-US" sz="1000" dirty="0" smtClean="0"/>
          </a:p>
          <a:p>
            <a:r>
              <a:rPr lang="en-US" sz="1600" dirty="0" smtClean="0"/>
              <a:t>&lt;</a:t>
            </a:r>
            <a:r>
              <a:rPr lang="en-US" sz="1600" dirty="0" err="1" smtClean="0"/>
              <a:t>owl:DatatypeProperty</a:t>
            </a:r>
            <a:r>
              <a:rPr lang="en-US" sz="1600" dirty="0" smtClean="0"/>
              <a:t> </a:t>
            </a:r>
            <a:r>
              <a:rPr lang="en-US" sz="1600" dirty="0" err="1" smtClean="0"/>
              <a:t>rdf:ID</a:t>
            </a:r>
            <a:r>
              <a:rPr lang="en-US" sz="1600" dirty="0" smtClean="0"/>
              <a:t>="</a:t>
            </a:r>
            <a:r>
              <a:rPr lang="en-US" sz="1600" dirty="0" err="1" smtClean="0"/>
              <a:t>printingTechnology</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="#printer"/&gt;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xsd;string</a:t>
            </a:r>
            <a:r>
              <a:rPr lang="en-US" sz="1600" dirty="0" smtClean="0"/>
              <a:t>"/&gt;</a:t>
            </a:r>
          </a:p>
          <a:p>
            <a:r>
              <a:rPr lang="en-US" sz="1600" dirty="0" smtClean="0"/>
              <a:t>&lt;/</a:t>
            </a:r>
            <a:r>
              <a:rPr lang="en-US" sz="1600" dirty="0" err="1" smtClean="0"/>
              <a:t>owl:DatatypeProperty</a:t>
            </a:r>
            <a:r>
              <a:rPr lang="en-US" sz="1600" dirty="0" smtClean="0"/>
              <a:t>&gt;</a:t>
            </a:r>
          </a:p>
          <a:p>
            <a:endParaRPr lang="en-US" sz="1000" dirty="0" smtClean="0"/>
          </a:p>
          <a:p>
            <a:r>
              <a:rPr lang="en-US" sz="1600" dirty="0" smtClean="0"/>
              <a:t>&lt;</a:t>
            </a:r>
            <a:r>
              <a:rPr lang="en-US" sz="1600" dirty="0" err="1" smtClean="0"/>
              <a:t>owl:DatatypeProperty</a:t>
            </a:r>
            <a:r>
              <a:rPr lang="en-US" sz="1600" dirty="0" smtClean="0"/>
              <a:t> </a:t>
            </a:r>
            <a:r>
              <a:rPr lang="en-US" sz="1600" dirty="0" err="1" smtClean="0"/>
              <a:t>rdf:ID</a:t>
            </a:r>
            <a:r>
              <a:rPr lang="en-US" sz="1600" dirty="0" smtClean="0"/>
              <a:t>="</a:t>
            </a:r>
            <a:r>
              <a:rPr lang="en-US" sz="1600" dirty="0" err="1" smtClean="0"/>
              <a:t>printingResolution</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="#printer"/&gt;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xsd;string</a:t>
            </a:r>
            <a:r>
              <a:rPr lang="en-US" sz="1600" dirty="0" smtClean="0"/>
              <a:t>"/&gt;</a:t>
            </a:r>
          </a:p>
          <a:p>
            <a:r>
              <a:rPr lang="en-US" sz="1600" dirty="0" smtClean="0"/>
              <a:t>&lt;/</a:t>
            </a:r>
            <a:r>
              <a:rPr lang="en-US" sz="1600" dirty="0" err="1" smtClean="0"/>
              <a:t>owl:DatatypeProperty</a:t>
            </a:r>
            <a:r>
              <a:rPr lang="en-US" sz="1600" dirty="0" smtClean="0"/>
              <a:t>&gt;</a:t>
            </a:r>
          </a:p>
          <a:p>
            <a:endParaRPr lang="en-US" sz="1000" dirty="0" smtClean="0"/>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n-US" sz="3200" dirty="0" smtClean="0"/>
              <a:t>…</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(8/9)</a:t>
            </a:r>
            <a:endParaRPr lang="el-G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77</a:t>
            </a:fld>
            <a:endParaRPr lang="el-GR"/>
          </a:p>
        </p:txBody>
      </p:sp>
      <p:sp>
        <p:nvSpPr>
          <p:cNvPr id="5" name="4 - Ορθογώνιο"/>
          <p:cNvSpPr/>
          <p:nvPr/>
        </p:nvSpPr>
        <p:spPr>
          <a:xfrm>
            <a:off x="1043608" y="1728192"/>
            <a:ext cx="7992888" cy="1628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n-US" sz="1000" dirty="0" smtClean="0"/>
          </a:p>
          <a:p>
            <a:r>
              <a:rPr lang="en-US" sz="1600" dirty="0" smtClean="0"/>
              <a:t>&lt;</a:t>
            </a:r>
            <a:r>
              <a:rPr lang="en-US" sz="1600" dirty="0" err="1" smtClean="0"/>
              <a:t>owl:DatatypeProperty</a:t>
            </a:r>
            <a:r>
              <a:rPr lang="en-US" sz="1600" dirty="0" smtClean="0"/>
              <a:t> </a:t>
            </a:r>
            <a:r>
              <a:rPr lang="en-US" sz="1600" dirty="0" err="1" smtClean="0"/>
              <a:t>rdf:ID</a:t>
            </a:r>
            <a:r>
              <a:rPr lang="en-US" sz="1600" dirty="0" smtClean="0"/>
              <a:t>="</a:t>
            </a:r>
            <a:r>
              <a:rPr lang="en-US" sz="1600" dirty="0" err="1" smtClean="0"/>
              <a:t>printingSpeed</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="#printer"/&gt;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xsd;string</a:t>
            </a:r>
            <a:r>
              <a:rPr lang="en-US" sz="1600" dirty="0" smtClean="0"/>
              <a:t>"/&gt;</a:t>
            </a:r>
          </a:p>
          <a:p>
            <a:r>
              <a:rPr lang="en-US" sz="1600" dirty="0" smtClean="0"/>
              <a:t>&lt;/</a:t>
            </a:r>
            <a:r>
              <a:rPr lang="en-US" sz="1600" dirty="0" err="1" smtClean="0"/>
              <a:t>owl:DatatypeProperty</a:t>
            </a:r>
            <a:r>
              <a:rPr lang="en-US" sz="1600" dirty="0" smtClean="0"/>
              <a:t>&gt;</a:t>
            </a:r>
          </a:p>
          <a:p>
            <a:endParaRPr lang="en-US" sz="1000" dirty="0" smtClean="0"/>
          </a:p>
          <a:p>
            <a:r>
              <a:rPr lang="en-US" sz="1600" dirty="0" smtClean="0"/>
              <a:t>&lt;/</a:t>
            </a:r>
            <a:r>
              <a:rPr lang="en-US" sz="1600" dirty="0" err="1" smtClean="0"/>
              <a:t>rdf:RDF</a:t>
            </a:r>
            <a:r>
              <a:rPr lang="en-US" sz="1600" dirty="0" smtClean="0"/>
              <a:t>&gt;</a:t>
            </a:r>
          </a:p>
        </p:txBody>
      </p:sp>
      <p:sp>
        <p:nvSpPr>
          <p:cNvPr id="6" name="2 - Θέση περιεχομένου"/>
          <p:cNvSpPr txBox="1">
            <a:spLocks/>
          </p:cNvSpPr>
          <p:nvPr/>
        </p:nvSpPr>
        <p:spPr>
          <a:xfrm>
            <a:off x="971600" y="1303784"/>
            <a:ext cx="1224136" cy="469032"/>
          </a:xfrm>
          <a:prstGeom prst="rect">
            <a:avLst/>
          </a:prstGeom>
        </p:spPr>
        <p:txBody>
          <a:bodyPr>
            <a:normAutofit fontScale="92500" lnSpcReduction="20000"/>
          </a:bodyPr>
          <a:lstStyle/>
          <a:p>
            <a:pPr marL="365760" lvl="0" indent="-283464">
              <a:spcBef>
                <a:spcPts val="600"/>
              </a:spcBef>
              <a:buClr>
                <a:schemeClr val="accent1"/>
              </a:buClr>
              <a:buSzPct val="80000"/>
              <a:buFont typeface="Wingdings 2"/>
              <a:buChar char=""/>
              <a:defRPr/>
            </a:pPr>
            <a:r>
              <a:rPr lang="en-US" sz="3200" dirty="0" smtClean="0"/>
              <a:t>…</a:t>
            </a:r>
            <a:endParaRPr lang="el-GR" sz="3200" i="1" dirty="0"/>
          </a:p>
        </p:txBody>
      </p:sp>
      <p:sp>
        <p:nvSpPr>
          <p:cNvPr id="7" name="1 - Τίτλος"/>
          <p:cNvSpPr>
            <a:spLocks noGrp="1"/>
          </p:cNvSpPr>
          <p:nvPr>
            <p:ph type="title"/>
          </p:nvPr>
        </p:nvSpPr>
        <p:spPr>
          <a:xfrm>
            <a:off x="1002400" y="274638"/>
            <a:ext cx="8106104" cy="1143000"/>
          </a:xfrm>
        </p:spPr>
        <p:txBody>
          <a:bodyPr>
            <a:normAutofit/>
          </a:bodyPr>
          <a:lstStyle/>
          <a:p>
            <a:r>
              <a:rPr lang="el-GR" b="1" dirty="0" smtClean="0"/>
              <a:t>Μία οντολογία εκτυπωτών </a:t>
            </a:r>
            <a:r>
              <a:rPr lang="en-US" b="1" dirty="0" smtClean="0"/>
              <a:t>(9/9)</a:t>
            </a:r>
            <a:endParaRPr lang="el-GR" dirty="0"/>
          </a:p>
        </p:txBody>
      </p:sp>
      <p:sp>
        <p:nvSpPr>
          <p:cNvPr id="8" name="2 - Θέση περιεχομένου"/>
          <p:cNvSpPr txBox="1">
            <a:spLocks/>
          </p:cNvSpPr>
          <p:nvPr/>
        </p:nvSpPr>
        <p:spPr>
          <a:xfrm>
            <a:off x="971600" y="3608040"/>
            <a:ext cx="7560840" cy="2125216"/>
          </a:xfrm>
          <a:prstGeom prst="rect">
            <a:avLst/>
          </a:prstGeom>
        </p:spPr>
        <p:txBody>
          <a:bodyPr>
            <a:normAutofit fontScale="92500" lnSpcReduction="10000"/>
          </a:bodyPr>
          <a:lstStyle/>
          <a:p>
            <a:pPr marL="365760" lvl="0" indent="-283464">
              <a:spcBef>
                <a:spcPts val="600"/>
              </a:spcBef>
              <a:buClr>
                <a:schemeClr val="accent1"/>
              </a:buClr>
              <a:buSzPct val="80000"/>
              <a:buFont typeface="Wingdings 2"/>
              <a:buChar char=""/>
              <a:defRPr/>
            </a:pPr>
            <a:r>
              <a:rPr lang="el-GR" sz="2600" dirty="0" smtClean="0"/>
              <a:t>Αυτή η οντολογία δείχνει ότι τα «αδέρφια» σε ένα δένδρο ιεραρχίας δεν χρειάζεται να είναι ξένα μεταξύ τους</a:t>
            </a:r>
            <a:endParaRPr lang="en-US" sz="2600" dirty="0" smtClean="0"/>
          </a:p>
          <a:p>
            <a:pPr marL="822960" lvl="1" indent="-283464">
              <a:spcBef>
                <a:spcPts val="600"/>
              </a:spcBef>
              <a:buClr>
                <a:schemeClr val="accent1"/>
              </a:buClr>
              <a:buSzPct val="80000"/>
              <a:buFont typeface="Wingdings 2"/>
              <a:buChar char=""/>
              <a:defRPr/>
            </a:pPr>
            <a:r>
              <a:rPr lang="el-GR" sz="2400" dirty="0" smtClean="0"/>
              <a:t>Π.χ. ένας προσωπικός εκτυπωτής μπορεί να είναι </a:t>
            </a:r>
            <a:r>
              <a:rPr lang="en-US" sz="2400" dirty="0" smtClean="0"/>
              <a:t>HP </a:t>
            </a:r>
            <a:r>
              <a:rPr lang="el-GR" sz="2400" dirty="0" smtClean="0"/>
              <a:t>ή </a:t>
            </a:r>
            <a:r>
              <a:rPr lang="en-US" sz="2400" dirty="0" smtClean="0"/>
              <a:t>LaserJet</a:t>
            </a:r>
            <a:r>
              <a:rPr lang="el-GR" sz="2400" dirty="0" smtClean="0"/>
              <a:t>, παρόλο που οι τρεις εμπλεκόμενες κλάσεις είναι υποκλάσεις της κλάσης όλων των εκτυπωτών</a:t>
            </a:r>
            <a:endParaRPr lang="el-GR" sz="2400" i="1"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fontScale="90000"/>
          </a:bodyPr>
          <a:lstStyle/>
          <a:p>
            <a:r>
              <a:rPr lang="el-GR" dirty="0" err="1" smtClean="0"/>
              <a:t>Ορισμοσ</a:t>
            </a:r>
            <a:r>
              <a:rPr lang="el-GR" dirty="0" smtClean="0"/>
              <a:t> </a:t>
            </a:r>
            <a:r>
              <a:rPr lang="el-GR" dirty="0" err="1" smtClean="0"/>
              <a:t>τησ</a:t>
            </a:r>
            <a:r>
              <a:rPr lang="el-GR" dirty="0" smtClean="0"/>
              <a:t> </a:t>
            </a:r>
            <a:r>
              <a:rPr lang="el-GR" dirty="0" err="1" smtClean="0"/>
              <a:t>γλωσσασ</a:t>
            </a:r>
            <a:r>
              <a:rPr lang="el-GR" dirty="0" smtClean="0"/>
              <a:t> </a:t>
            </a:r>
            <a:r>
              <a:rPr lang="en-US" dirty="0" smtClean="0"/>
              <a:t>OWL </a:t>
            </a:r>
            <a:r>
              <a:rPr lang="el-GR" dirty="0" smtClean="0"/>
              <a:t>με </a:t>
            </a:r>
            <a:r>
              <a:rPr lang="el-GR" dirty="0" err="1" smtClean="0"/>
              <a:t>χρηση</a:t>
            </a:r>
            <a:r>
              <a:rPr lang="el-GR" dirty="0" smtClean="0"/>
              <a:t> </a:t>
            </a:r>
            <a:r>
              <a:rPr lang="el-GR" dirty="0" err="1" smtClean="0"/>
              <a:t>τησ</a:t>
            </a:r>
            <a:r>
              <a:rPr lang="en-US" dirty="0" smtClean="0"/>
              <a:t> OWL</a:t>
            </a:r>
            <a:endParaRPr lang="el-GR" dirty="0"/>
          </a:p>
        </p:txBody>
      </p:sp>
      <p:sp>
        <p:nvSpPr>
          <p:cNvPr id="6" name="5 - Θέση κειμένου"/>
          <p:cNvSpPr>
            <a:spLocks noGrp="1"/>
          </p:cNvSpPr>
          <p:nvPr>
            <p:ph type="body" idx="1"/>
          </p:nvPr>
        </p:nvSpPr>
        <p:spPr>
          <a:xfrm>
            <a:off x="4283968" y="4005064"/>
            <a:ext cx="4695224" cy="1077664"/>
          </a:xfrm>
        </p:spPr>
        <p:txBody>
          <a:bodyPr>
            <a:normAutofit/>
          </a:bodyPr>
          <a:lstStyle/>
          <a:p>
            <a:r>
              <a:rPr lang="el-GR" dirty="0" smtClean="0"/>
              <a:t>Εδώ παρουσιάζουμε ένα μέρος του ορισμού της </a:t>
            </a:r>
            <a:r>
              <a:rPr lang="en-US" dirty="0" smtClean="0"/>
              <a:t>OWL</a:t>
            </a:r>
            <a:r>
              <a:rPr lang="el-GR" dirty="0" smtClean="0"/>
              <a:t>, χρησιμοποιώντας την ίδια</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78</a:t>
            </a:fld>
            <a:endParaRPr lang="el-G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Χώροι Ονομάτων</a:t>
            </a:r>
            <a:endParaRPr lang="el-GR" dirty="0"/>
          </a:p>
        </p:txBody>
      </p:sp>
      <p:sp>
        <p:nvSpPr>
          <p:cNvPr id="3" name="2 - Θέση περιεχομένου"/>
          <p:cNvSpPr>
            <a:spLocks noGrp="1"/>
          </p:cNvSpPr>
          <p:nvPr>
            <p:ph idx="1"/>
          </p:nvPr>
        </p:nvSpPr>
        <p:spPr>
          <a:xfrm>
            <a:off x="1435608" y="4365104"/>
            <a:ext cx="7498080" cy="1883296"/>
          </a:xfrm>
        </p:spPr>
        <p:txBody>
          <a:bodyPr>
            <a:normAutofit fontScale="70000" lnSpcReduction="20000"/>
          </a:bodyPr>
          <a:lstStyle/>
          <a:p>
            <a:r>
              <a:rPr lang="el-GR" dirty="0" smtClean="0"/>
              <a:t>Η διεύθυνση </a:t>
            </a:r>
            <a:r>
              <a:rPr lang="en-US" dirty="0" smtClean="0"/>
              <a:t>URI </a:t>
            </a:r>
            <a:r>
              <a:rPr lang="el-GR" dirty="0" smtClean="0"/>
              <a:t>του τρέχοντος εγγράφου (του ορισμού της </a:t>
            </a:r>
            <a:r>
              <a:rPr lang="en-US" dirty="0" smtClean="0"/>
              <a:t>OWL</a:t>
            </a:r>
            <a:r>
              <a:rPr lang="el-GR" dirty="0" smtClean="0"/>
              <a:t>) ορίζεται ως ο προεπιλεγμένος χώρος ονομάτων</a:t>
            </a:r>
            <a:endParaRPr lang="en-US" dirty="0" smtClean="0"/>
          </a:p>
          <a:p>
            <a:pPr lvl="1"/>
            <a:r>
              <a:rPr lang="el-GR" dirty="0" smtClean="0"/>
              <a:t>Επομένως, το πρόθεμα </a:t>
            </a:r>
            <a:r>
              <a:rPr lang="en-US" i="1" dirty="0" smtClean="0"/>
              <a:t>owl</a:t>
            </a:r>
            <a:r>
              <a:rPr lang="en-US" dirty="0" smtClean="0"/>
              <a:t>: </a:t>
            </a:r>
            <a:r>
              <a:rPr lang="el-GR" dirty="0" smtClean="0"/>
              <a:t>δε θα χρησιμοποιηθεί παρακάτω</a:t>
            </a:r>
            <a:endParaRPr lang="en-US" dirty="0" smtClean="0"/>
          </a:p>
          <a:p>
            <a:r>
              <a:rPr lang="el-GR" dirty="0" smtClean="0"/>
              <a:t>Επίσης, η χρήση των ορισμών των οντοτήτων </a:t>
            </a:r>
            <a:r>
              <a:rPr lang="en-US" dirty="0" smtClean="0"/>
              <a:t>XML</a:t>
            </a:r>
            <a:r>
              <a:rPr lang="el-GR" dirty="0" smtClean="0"/>
              <a:t>, μας επιτρέπουν να γράφουμε συντμήσεις των διευθύνσεων </a:t>
            </a:r>
            <a:r>
              <a:rPr lang="en-US" dirty="0" smtClean="0"/>
              <a:t>URL</a:t>
            </a:r>
            <a:r>
              <a:rPr lang="el-GR" dirty="0" smtClean="0"/>
              <a:t> που εμφανίζονται σε τιμές χαρακτηριστικών</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79</a:t>
            </a:fld>
            <a:endParaRPr lang="el-GR"/>
          </a:p>
        </p:txBody>
      </p:sp>
      <p:sp>
        <p:nvSpPr>
          <p:cNvPr id="5" name="4 - Ορθογώνιο"/>
          <p:cNvSpPr/>
          <p:nvPr/>
        </p:nvSpPr>
        <p:spPr>
          <a:xfrm>
            <a:off x="1547664" y="1628800"/>
            <a:ext cx="7056784" cy="26642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&lt;?xml version="1.0"?&gt;</a:t>
            </a:r>
          </a:p>
          <a:p>
            <a:r>
              <a:rPr lang="en-US" sz="1600" dirty="0" smtClean="0"/>
              <a:t>&lt;!DOCTYPE owl [</a:t>
            </a:r>
          </a:p>
          <a:p>
            <a:r>
              <a:rPr lang="en-US" sz="1600" dirty="0" smtClean="0"/>
              <a:t>&lt;!ENTITY </a:t>
            </a:r>
            <a:r>
              <a:rPr lang="en-US" sz="1600" dirty="0" err="1" smtClean="0"/>
              <a:t>rdf</a:t>
            </a:r>
            <a:r>
              <a:rPr lang="en-US" sz="1600" dirty="0" smtClean="0"/>
              <a:t> "http://www.w3.org/1999/02/22-rdf-syntax-ns#"&gt;</a:t>
            </a:r>
          </a:p>
          <a:p>
            <a:r>
              <a:rPr lang="en-US" sz="1600" dirty="0" smtClean="0"/>
              <a:t>&lt;!ENTITY </a:t>
            </a:r>
            <a:r>
              <a:rPr lang="en-US" sz="1600" dirty="0" err="1" smtClean="0"/>
              <a:t>rdfs</a:t>
            </a:r>
            <a:r>
              <a:rPr lang="en-US" sz="1600" dirty="0" smtClean="0"/>
              <a:t> "http://www.w3.org/2000/01/rdf-schema#"&gt;</a:t>
            </a:r>
          </a:p>
          <a:p>
            <a:r>
              <a:rPr lang="en-US" sz="1600" dirty="0" smtClean="0"/>
              <a:t>&lt;!ENTITY </a:t>
            </a:r>
            <a:r>
              <a:rPr lang="en-US" sz="1600" dirty="0" err="1" smtClean="0"/>
              <a:t>xsd</a:t>
            </a:r>
            <a:r>
              <a:rPr lang="en-US" sz="1600" dirty="0" smtClean="0"/>
              <a:t> "http://www.w3.org/2001/XMLSchema#"&gt;</a:t>
            </a:r>
          </a:p>
          <a:p>
            <a:r>
              <a:rPr lang="en-US" sz="1600" dirty="0" smtClean="0"/>
              <a:t>&lt;!ENTITY owl "http://www.w3.org/2002/07/owl#"&gt; ]&gt;</a:t>
            </a:r>
          </a:p>
          <a:p>
            <a:r>
              <a:rPr lang="en-US" sz="1600" dirty="0" smtClean="0"/>
              <a:t>&lt;</a:t>
            </a:r>
            <a:r>
              <a:rPr lang="en-US" sz="1600" dirty="0" err="1" smtClean="0"/>
              <a:t>rdf:RDF</a:t>
            </a:r>
            <a:endParaRPr lang="en-US" sz="1600" dirty="0" smtClean="0"/>
          </a:p>
          <a:p>
            <a:r>
              <a:rPr lang="en-US" sz="1600" dirty="0" err="1" smtClean="0"/>
              <a:t>xml:base</a:t>
            </a:r>
            <a:r>
              <a:rPr lang="en-US" sz="1600" dirty="0" smtClean="0"/>
              <a:t> ="http://www.w3.org/2002/07/owl"</a:t>
            </a:r>
          </a:p>
          <a:p>
            <a:r>
              <a:rPr lang="en-US" sz="1600" dirty="0" err="1" smtClean="0"/>
              <a:t>xmlns</a:t>
            </a:r>
            <a:r>
              <a:rPr lang="en-US" sz="1600" dirty="0" smtClean="0"/>
              <a:t> ="&amp;owl;”  </a:t>
            </a:r>
            <a:r>
              <a:rPr lang="en-US" sz="1600" dirty="0" err="1" smtClean="0"/>
              <a:t>xmlns:owl</a:t>
            </a:r>
            <a:r>
              <a:rPr lang="en-US" sz="1600" dirty="0" smtClean="0"/>
              <a:t> ="&amp;owl;”  </a:t>
            </a:r>
            <a:r>
              <a:rPr lang="en-US" sz="1600" dirty="0" err="1" smtClean="0"/>
              <a:t>xmlns:rdf</a:t>
            </a:r>
            <a:r>
              <a:rPr lang="en-US" sz="1600" dirty="0" smtClean="0"/>
              <a:t> ="&amp;</a:t>
            </a:r>
            <a:r>
              <a:rPr lang="en-US" sz="1600" dirty="0" err="1" smtClean="0"/>
              <a:t>rdf</a:t>
            </a:r>
            <a:r>
              <a:rPr lang="en-US" sz="1600" dirty="0" smtClean="0"/>
              <a:t>;”  </a:t>
            </a:r>
            <a:r>
              <a:rPr lang="en-US" sz="1600" dirty="0" err="1" smtClean="0"/>
              <a:t>xmlns:rdfs</a:t>
            </a:r>
            <a:r>
              <a:rPr lang="en-US" sz="1600" dirty="0" smtClean="0"/>
              <a:t>="&amp;</a:t>
            </a:r>
            <a:r>
              <a:rPr lang="en-US" sz="1600" dirty="0" err="1" smtClean="0"/>
              <a:t>rdfs</a:t>
            </a:r>
            <a:r>
              <a:rPr lang="en-US" sz="1600" dirty="0" smtClean="0"/>
              <a:t>;"</a:t>
            </a:r>
          </a:p>
          <a:p>
            <a:r>
              <a:rPr lang="en-US" sz="1600" dirty="0" err="1" smtClean="0"/>
              <a:t>xmlns:dc</a:t>
            </a:r>
            <a:r>
              <a:rPr lang="en-US" sz="1600" dirty="0" smtClean="0"/>
              <a:t> ="http://purl.org/dc/elements/1.1/"&gt;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Απαιτήσεις των Γλωσσών Οντολογιών </a:t>
            </a:r>
            <a:r>
              <a:rPr lang="en-US" b="1" dirty="0" smtClean="0"/>
              <a:t>(5/5)</a:t>
            </a:r>
            <a:endParaRPr lang="el-GR" dirty="0"/>
          </a:p>
        </p:txBody>
      </p:sp>
      <p:sp>
        <p:nvSpPr>
          <p:cNvPr id="3" name="2 - Θέση περιεχομένου"/>
          <p:cNvSpPr>
            <a:spLocks noGrp="1"/>
          </p:cNvSpPr>
          <p:nvPr>
            <p:ph idx="1"/>
          </p:nvPr>
        </p:nvSpPr>
        <p:spPr>
          <a:xfrm>
            <a:off x="1043608" y="1591816"/>
            <a:ext cx="7890080" cy="5077544"/>
          </a:xfrm>
        </p:spPr>
        <p:txBody>
          <a:bodyPr>
            <a:normAutofit fontScale="77500" lnSpcReduction="20000"/>
          </a:bodyPr>
          <a:lstStyle/>
          <a:p>
            <a:r>
              <a:rPr lang="el-GR" dirty="0" smtClean="0"/>
              <a:t>Η τυπική σημασιολογία και η υποστήριξη συλλογισμών παρέχονται συνήθως με</a:t>
            </a:r>
          </a:p>
          <a:p>
            <a:pPr lvl="1"/>
            <a:r>
              <a:rPr lang="el-GR" dirty="0" smtClean="0"/>
              <a:t>Την αντιστοίχιση μίας γλώσσας οντολογιών σε μία γνωστή λογική τυπολογία</a:t>
            </a:r>
          </a:p>
          <a:p>
            <a:pPr lvl="1"/>
            <a:r>
              <a:rPr lang="el-GR" dirty="0" smtClean="0"/>
              <a:t>Τη χρήση προγραμμάτων αυτοματοποιημένης συλλογιστικής που ήδη υπάρχουν για τις τυπολογίες αυτές</a:t>
            </a:r>
            <a:endParaRPr lang="en-US" dirty="0" smtClean="0"/>
          </a:p>
          <a:p>
            <a:r>
              <a:rPr lang="el-GR" dirty="0" smtClean="0"/>
              <a:t>Η γλώσσα </a:t>
            </a:r>
            <a:r>
              <a:rPr lang="en-US" dirty="0" smtClean="0"/>
              <a:t>OWL </a:t>
            </a:r>
            <a:r>
              <a:rPr lang="el-GR" dirty="0" smtClean="0"/>
              <a:t>αντιστοιχίζεται (μερικώς) σε μία περιγραφική λογική και χρησιμοποιεί υπάρχοντα προγράμματα συλλογιστικής </a:t>
            </a:r>
            <a:r>
              <a:rPr lang="en-US" dirty="0" smtClean="0"/>
              <a:t>(</a:t>
            </a:r>
            <a:r>
              <a:rPr lang="el-GR" dirty="0" smtClean="0"/>
              <a:t>π.χ. </a:t>
            </a:r>
            <a:r>
              <a:rPr lang="en-US" dirty="0" err="1" smtClean="0"/>
              <a:t>FaCT</a:t>
            </a:r>
            <a:r>
              <a:rPr lang="en-US" dirty="0" smtClean="0"/>
              <a:t> </a:t>
            </a:r>
            <a:r>
              <a:rPr lang="el-GR" dirty="0" smtClean="0"/>
              <a:t>και</a:t>
            </a:r>
            <a:r>
              <a:rPr lang="en-US" dirty="0" smtClean="0"/>
              <a:t> RACER)</a:t>
            </a:r>
          </a:p>
          <a:p>
            <a:r>
              <a:rPr lang="el-GR" dirty="0" smtClean="0"/>
              <a:t>Οι περιγραφικές λογικές αποτελούν ένα υποσύνολο της κατηγορηματικής λογικής, για το οποίο είναι δυνατό να υπάρξει αποδοτική υποστήριξη συλλογισμών</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59632" y="274638"/>
            <a:ext cx="7674056" cy="1143000"/>
          </a:xfrm>
        </p:spPr>
        <p:txBody>
          <a:bodyPr>
            <a:normAutofit fontScale="90000"/>
          </a:bodyPr>
          <a:lstStyle/>
          <a:p>
            <a:r>
              <a:rPr lang="el-GR" b="1" dirty="0" smtClean="0"/>
              <a:t>Κλάσεις κλάσεων</a:t>
            </a:r>
            <a:r>
              <a:rPr lang="en-US" b="1" dirty="0" smtClean="0"/>
              <a:t> (</a:t>
            </a:r>
            <a:r>
              <a:rPr lang="el-GR" b="1" dirty="0" err="1" smtClean="0"/>
              <a:t>μετακλάσεις</a:t>
            </a:r>
            <a:r>
              <a:rPr lang="en-US" b="1" dirty="0" smtClean="0"/>
              <a:t>)</a:t>
            </a:r>
            <a:endParaRPr lang="el-GR" dirty="0"/>
          </a:p>
        </p:txBody>
      </p:sp>
      <p:sp>
        <p:nvSpPr>
          <p:cNvPr id="3" name="2 - Θέση περιεχομένου"/>
          <p:cNvSpPr>
            <a:spLocks noGrp="1"/>
          </p:cNvSpPr>
          <p:nvPr>
            <p:ph idx="1"/>
          </p:nvPr>
        </p:nvSpPr>
        <p:spPr>
          <a:xfrm>
            <a:off x="899592" y="1340768"/>
            <a:ext cx="8064896" cy="613048"/>
          </a:xfrm>
        </p:spPr>
        <p:txBody>
          <a:bodyPr>
            <a:noAutofit/>
          </a:bodyPr>
          <a:lstStyle/>
          <a:p>
            <a:r>
              <a:rPr lang="el-GR" sz="2100" dirty="0" smtClean="0"/>
              <a:t>Η κλάση όλων των κλάσεων της </a:t>
            </a:r>
            <a:r>
              <a:rPr lang="en-US" sz="2100" dirty="0" smtClean="0"/>
              <a:t>OWL </a:t>
            </a:r>
            <a:r>
              <a:rPr lang="el-GR" sz="2100" dirty="0" smtClean="0"/>
              <a:t>είναι και η ίδια υποκλάση όλων των κλάσεων της γλώσσας </a:t>
            </a:r>
            <a:r>
              <a:rPr lang="en-US" sz="2100" dirty="0" smtClean="0"/>
              <a:t>RDF Schema:</a:t>
            </a:r>
            <a:endParaRPr lang="el-GR" sz="21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80</a:t>
            </a:fld>
            <a:endParaRPr lang="el-GR"/>
          </a:p>
        </p:txBody>
      </p:sp>
      <p:sp>
        <p:nvSpPr>
          <p:cNvPr id="5" name="4 - Ορθογώνιο"/>
          <p:cNvSpPr/>
          <p:nvPr/>
        </p:nvSpPr>
        <p:spPr>
          <a:xfrm>
            <a:off x="3635896" y="2060848"/>
            <a:ext cx="5400600" cy="122413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rdfs:Class</a:t>
            </a:r>
            <a:r>
              <a:rPr lang="en-US" sz="1600" dirty="0" smtClean="0"/>
              <a:t> </a:t>
            </a:r>
            <a:r>
              <a:rPr lang="en-US" sz="1600" dirty="0" err="1" smtClean="0"/>
              <a:t>rdf:ID</a:t>
            </a:r>
            <a:r>
              <a:rPr lang="en-US" sz="1600" dirty="0" smtClean="0"/>
              <a:t>="Class"&gt;</a:t>
            </a:r>
          </a:p>
          <a:p>
            <a:r>
              <a:rPr lang="en-US" sz="1600" dirty="0" smtClean="0"/>
              <a:t>&lt;</a:t>
            </a:r>
            <a:r>
              <a:rPr lang="en-US" sz="1600" dirty="0" err="1" smtClean="0"/>
              <a:t>rdfs:label</a:t>
            </a:r>
            <a:r>
              <a:rPr lang="en-US" sz="1600" dirty="0" smtClean="0"/>
              <a:t>&gt;Class&lt;/</a:t>
            </a:r>
            <a:r>
              <a:rPr lang="en-US" sz="1600" dirty="0" err="1" smtClean="0"/>
              <a:t>rdfs:label</a:t>
            </a:r>
            <a:r>
              <a:rPr lang="en-US" sz="1600" dirty="0" smtClean="0"/>
              <a:t>&gt;</a:t>
            </a:r>
          </a:p>
          <a:p>
            <a:r>
              <a:rPr lang="en-US" sz="1600" dirty="0" smtClean="0"/>
              <a:t>&lt;</a:t>
            </a:r>
            <a:r>
              <a:rPr lang="en-US" sz="1600" dirty="0" err="1" smtClean="0"/>
              <a:t>rdfs:comment</a:t>
            </a:r>
            <a:r>
              <a:rPr lang="en-US" sz="1600" dirty="0" smtClean="0"/>
              <a:t>&gt;The class of all OWL classes&lt;/</a:t>
            </a:r>
            <a:r>
              <a:rPr lang="en-US" sz="1600" dirty="0" err="1" smtClean="0"/>
              <a:t>rdfs:comment</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="&amp;</a:t>
            </a:r>
            <a:r>
              <a:rPr lang="en-US" sz="1600" dirty="0" err="1" smtClean="0"/>
              <a:t>rdfs;Class</a:t>
            </a:r>
            <a:r>
              <a:rPr lang="en-US" sz="1600" dirty="0" smtClean="0"/>
              <a:t>"/&gt;</a:t>
            </a:r>
          </a:p>
          <a:p>
            <a:r>
              <a:rPr lang="en-US" sz="1600" dirty="0" smtClean="0"/>
              <a:t>&lt;/</a:t>
            </a:r>
            <a:r>
              <a:rPr lang="en-US" sz="1600" dirty="0" err="1" smtClean="0"/>
              <a:t>rdfs:Class</a:t>
            </a:r>
            <a:r>
              <a:rPr lang="en-US" sz="1600" dirty="0" smtClean="0"/>
              <a:t>&gt;</a:t>
            </a:r>
          </a:p>
        </p:txBody>
      </p:sp>
      <p:sp>
        <p:nvSpPr>
          <p:cNvPr id="7" name="6 - Ορθογώνιο"/>
          <p:cNvSpPr/>
          <p:nvPr/>
        </p:nvSpPr>
        <p:spPr>
          <a:xfrm>
            <a:off x="1187624" y="4149080"/>
            <a:ext cx="5472608" cy="26642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&lt;Class </a:t>
            </a:r>
            <a:r>
              <a:rPr lang="en-US" sz="1600" dirty="0" err="1" smtClean="0"/>
              <a:t>rdf:ID</a:t>
            </a:r>
            <a:r>
              <a:rPr lang="en-US" sz="1600" dirty="0" smtClean="0"/>
              <a:t>="Thing"&gt;</a:t>
            </a:r>
          </a:p>
          <a:p>
            <a:r>
              <a:rPr lang="en-US" sz="1600" dirty="0" smtClean="0"/>
              <a:t>&lt;</a:t>
            </a:r>
            <a:r>
              <a:rPr lang="en-US" sz="1600" dirty="0" err="1" smtClean="0"/>
              <a:t>rdfs:label</a:t>
            </a:r>
            <a:r>
              <a:rPr lang="en-US" sz="1600" dirty="0" smtClean="0"/>
              <a:t>&gt;Thing&lt;/</a:t>
            </a:r>
            <a:r>
              <a:rPr lang="en-US" sz="1600" dirty="0" err="1" smtClean="0"/>
              <a:t>rdfs:label</a:t>
            </a:r>
            <a:r>
              <a:rPr lang="en-US" sz="1600" dirty="0" smtClean="0"/>
              <a:t>&gt;</a:t>
            </a:r>
          </a:p>
          <a:p>
            <a:r>
              <a:rPr lang="en-US" sz="1600" dirty="0" smtClean="0"/>
              <a:t>&lt;</a:t>
            </a:r>
            <a:r>
              <a:rPr lang="en-US" sz="1600" dirty="0" err="1" smtClean="0"/>
              <a:t>unionOf</a:t>
            </a:r>
            <a:r>
              <a:rPr lang="en-US" sz="1600" dirty="0" smtClean="0"/>
              <a:t> </a:t>
            </a:r>
            <a:r>
              <a:rPr lang="en-US" sz="1600" dirty="0" err="1" smtClean="0"/>
              <a:t>rdf:parseType</a:t>
            </a:r>
            <a:r>
              <a:rPr lang="en-US" sz="1600" dirty="0" smtClean="0"/>
              <a:t>="Collection"&gt;</a:t>
            </a:r>
          </a:p>
          <a:p>
            <a:r>
              <a:rPr lang="en-US" sz="1600" dirty="0" smtClean="0"/>
              <a:t>&lt;Class </a:t>
            </a:r>
            <a:r>
              <a:rPr lang="en-US" sz="1600" dirty="0" err="1" smtClean="0"/>
              <a:t>rdf:about</a:t>
            </a:r>
            <a:r>
              <a:rPr lang="en-US" sz="1600" dirty="0" smtClean="0"/>
              <a:t>="#Nothing"/&gt;</a:t>
            </a:r>
          </a:p>
          <a:p>
            <a:r>
              <a:rPr lang="en-US" sz="1600" dirty="0" smtClean="0"/>
              <a:t>&lt;Class&gt; &lt;</a:t>
            </a:r>
            <a:r>
              <a:rPr lang="en-US" sz="1600" dirty="0" err="1" smtClean="0"/>
              <a:t>complementOf</a:t>
            </a:r>
            <a:r>
              <a:rPr lang="en-US" sz="1600" dirty="0" smtClean="0"/>
              <a:t> </a:t>
            </a:r>
            <a:r>
              <a:rPr lang="en-US" sz="1600" dirty="0" err="1" smtClean="0"/>
              <a:t>rdf:resource</a:t>
            </a:r>
            <a:r>
              <a:rPr lang="en-US" sz="1600" dirty="0" smtClean="0"/>
              <a:t>="#Nothing"/&gt; &lt;/Class&gt;</a:t>
            </a:r>
          </a:p>
          <a:p>
            <a:r>
              <a:rPr lang="en-US" sz="1600" dirty="0" smtClean="0"/>
              <a:t>&lt;/</a:t>
            </a:r>
            <a:r>
              <a:rPr lang="en-US" sz="1600" dirty="0" err="1" smtClean="0"/>
              <a:t>unionOf</a:t>
            </a:r>
            <a:r>
              <a:rPr lang="en-US" sz="1600" dirty="0" smtClean="0"/>
              <a:t>&gt;</a:t>
            </a:r>
          </a:p>
          <a:p>
            <a:r>
              <a:rPr lang="en-US" sz="1600" dirty="0" smtClean="0"/>
              <a:t>&lt;/Class&gt;</a:t>
            </a:r>
          </a:p>
          <a:p>
            <a:endParaRPr lang="en-US" sz="1000" dirty="0" smtClean="0"/>
          </a:p>
          <a:p>
            <a:r>
              <a:rPr lang="en-US" sz="1600" dirty="0" smtClean="0"/>
              <a:t>&lt;Class </a:t>
            </a:r>
            <a:r>
              <a:rPr lang="en-US" sz="1600" dirty="0" err="1" smtClean="0"/>
              <a:t>rdf:ID</a:t>
            </a:r>
            <a:r>
              <a:rPr lang="en-US" sz="1600" dirty="0" smtClean="0"/>
              <a:t>="Nothing“&gt; &lt;</a:t>
            </a:r>
            <a:r>
              <a:rPr lang="en-US" sz="1600" dirty="0" err="1" smtClean="0"/>
              <a:t>rdfs:label</a:t>
            </a:r>
            <a:r>
              <a:rPr lang="en-US" sz="1600" dirty="0" smtClean="0"/>
              <a:t>&gt;Nothing&lt;/</a:t>
            </a:r>
            <a:r>
              <a:rPr lang="en-US" sz="1600" dirty="0" err="1" smtClean="0"/>
              <a:t>rdfs:label</a:t>
            </a:r>
            <a:r>
              <a:rPr lang="en-US" sz="1600" dirty="0" smtClean="0"/>
              <a:t>&gt;</a:t>
            </a:r>
          </a:p>
          <a:p>
            <a:r>
              <a:rPr lang="en-US" sz="1600" dirty="0" smtClean="0"/>
              <a:t>&lt;</a:t>
            </a:r>
            <a:r>
              <a:rPr lang="en-US" sz="1600" dirty="0" err="1" smtClean="0"/>
              <a:t>complementOf</a:t>
            </a:r>
            <a:r>
              <a:rPr lang="en-US" sz="1600" dirty="0" smtClean="0"/>
              <a:t> </a:t>
            </a:r>
            <a:r>
              <a:rPr lang="en-US" sz="1600" dirty="0" err="1" smtClean="0"/>
              <a:t>rdf:resource</a:t>
            </a:r>
            <a:r>
              <a:rPr lang="en-US" sz="1600" dirty="0" smtClean="0"/>
              <a:t>="#Thing"/&gt;</a:t>
            </a:r>
          </a:p>
          <a:p>
            <a:r>
              <a:rPr lang="en-US" sz="1600" dirty="0" smtClean="0"/>
              <a:t>&lt;/Class&gt;</a:t>
            </a:r>
          </a:p>
        </p:txBody>
      </p:sp>
      <p:sp>
        <p:nvSpPr>
          <p:cNvPr id="6" name="5 - Ορθογώνιο"/>
          <p:cNvSpPr/>
          <p:nvPr/>
        </p:nvSpPr>
        <p:spPr>
          <a:xfrm>
            <a:off x="5004048" y="3861048"/>
            <a:ext cx="3816424"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i="1" dirty="0" smtClean="0"/>
              <a:t>Thing = Nothing ∪ </a:t>
            </a:r>
            <a:r>
              <a:rPr lang="en-US" sz="1600" i="1" dirty="0" err="1" smtClean="0"/>
              <a:t>Nothing</a:t>
            </a:r>
            <a:r>
              <a:rPr lang="en-US" sz="1600" i="1" baseline="30000" dirty="0" err="1" smtClean="0"/>
              <a:t>c</a:t>
            </a:r>
            <a:endParaRPr lang="en-US" sz="1600" i="1" baseline="30000" dirty="0" smtClean="0"/>
          </a:p>
          <a:p>
            <a:r>
              <a:rPr lang="en-US" sz="1600" i="1" dirty="0" smtClean="0"/>
              <a:t>Nothing = </a:t>
            </a:r>
            <a:r>
              <a:rPr lang="en-US" sz="1600" i="1" dirty="0" err="1" smtClean="0"/>
              <a:t>Thingc</a:t>
            </a:r>
            <a:r>
              <a:rPr lang="en-US" sz="1600" i="1" dirty="0" smtClean="0"/>
              <a:t> = </a:t>
            </a:r>
            <a:r>
              <a:rPr lang="en-US" sz="1600" i="1" dirty="0" err="1" smtClean="0"/>
              <a:t>Nothing</a:t>
            </a:r>
            <a:r>
              <a:rPr lang="en-US" sz="1600" i="1" baseline="30000" dirty="0" err="1" smtClean="0"/>
              <a:t>c</a:t>
            </a:r>
            <a:r>
              <a:rPr lang="en-US" sz="1600" i="1" dirty="0" smtClean="0"/>
              <a:t> ∩ </a:t>
            </a:r>
            <a:r>
              <a:rPr lang="en-US" sz="1600" i="1" dirty="0" err="1" smtClean="0"/>
              <a:t>Nothing</a:t>
            </a:r>
            <a:r>
              <a:rPr lang="en-US" sz="1600" i="1" baseline="30000" dirty="0" err="1" smtClean="0"/>
              <a:t>cc</a:t>
            </a:r>
            <a:r>
              <a:rPr lang="en-US" sz="1600" i="1" dirty="0" smtClean="0"/>
              <a:t> = ∅</a:t>
            </a:r>
            <a:endParaRPr lang="en-US" sz="1600" dirty="0" smtClean="0"/>
          </a:p>
        </p:txBody>
      </p:sp>
      <p:sp>
        <p:nvSpPr>
          <p:cNvPr id="8" name="2 - Θέση περιεχομένου"/>
          <p:cNvSpPr txBox="1">
            <a:spLocks/>
          </p:cNvSpPr>
          <p:nvPr/>
        </p:nvSpPr>
        <p:spPr>
          <a:xfrm>
            <a:off x="899592" y="3212976"/>
            <a:ext cx="8064896" cy="1008112"/>
          </a:xfrm>
          <a:prstGeom prst="rect">
            <a:avLst/>
          </a:prstGeom>
        </p:spPr>
        <p:txBody>
          <a:bodyPr>
            <a:normAutofit fontScale="92500" lnSpcReduction="1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300" dirty="0" smtClean="0"/>
              <a:t>Η κλάση</a:t>
            </a:r>
            <a:r>
              <a:rPr lang="en-US" sz="2300" i="1" dirty="0" smtClean="0"/>
              <a:t>Thing</a:t>
            </a:r>
            <a:r>
              <a:rPr lang="en-US" sz="2300" dirty="0" smtClean="0"/>
              <a:t> </a:t>
            </a:r>
            <a:r>
              <a:rPr lang="el-GR" sz="2300" dirty="0" smtClean="0"/>
              <a:t>είναι η γενικότερη κλάση αντικειμένων στην </a:t>
            </a:r>
            <a:r>
              <a:rPr lang="en-US" sz="2300" dirty="0" smtClean="0"/>
              <a:t>OWL, </a:t>
            </a:r>
            <a:r>
              <a:rPr lang="el-GR" sz="2300" dirty="0" smtClean="0"/>
              <a:t>και η </a:t>
            </a:r>
            <a:r>
              <a:rPr lang="en-US" sz="2300" i="1" dirty="0" smtClean="0"/>
              <a:t>Nothing</a:t>
            </a:r>
            <a:r>
              <a:rPr lang="en-US" sz="2300" dirty="0" smtClean="0"/>
              <a:t> </a:t>
            </a:r>
            <a:r>
              <a:rPr lang="el-GR" sz="2300" dirty="0" smtClean="0"/>
              <a:t>είναι η ειδικότερη (δηλ. η κενή) </a:t>
            </a:r>
            <a:endParaRPr lang="en-US" sz="2300" dirty="0" smtClean="0"/>
          </a:p>
          <a:p>
            <a:pPr marL="822960" lvl="1" indent="-283464">
              <a:spcBef>
                <a:spcPts val="600"/>
              </a:spcBef>
              <a:buClr>
                <a:schemeClr val="accent1"/>
              </a:buClr>
              <a:buSzPct val="80000"/>
              <a:buFont typeface="Wingdings 2"/>
              <a:buChar char=""/>
            </a:pPr>
            <a:r>
              <a:rPr lang="el-GR" sz="1900" dirty="0" smtClean="0"/>
              <a:t>Ισχύουν οι σχέσεις</a:t>
            </a:r>
            <a:r>
              <a:rPr lang="en-US" sz="1900" dirty="0" smtClean="0"/>
              <a:t>:</a:t>
            </a:r>
            <a:endParaRPr kumimoji="0" lang="el-GR" sz="1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Ισοδυναμία κλάσεων</a:t>
            </a:r>
            <a:r>
              <a:rPr lang="en-US" b="1" dirty="0" smtClean="0"/>
              <a:t> (1/3)</a:t>
            </a:r>
            <a:endParaRPr lang="el-GR" dirty="0"/>
          </a:p>
        </p:txBody>
      </p:sp>
      <p:sp>
        <p:nvSpPr>
          <p:cNvPr id="3" name="2 - Θέση περιεχομένου"/>
          <p:cNvSpPr>
            <a:spLocks noGrp="1"/>
          </p:cNvSpPr>
          <p:nvPr>
            <p:ph idx="1"/>
          </p:nvPr>
        </p:nvSpPr>
        <p:spPr>
          <a:xfrm>
            <a:off x="1146416" y="1303784"/>
            <a:ext cx="7890080" cy="1765176"/>
          </a:xfrm>
        </p:spPr>
        <p:txBody>
          <a:bodyPr>
            <a:normAutofit fontScale="92500" lnSpcReduction="20000"/>
          </a:bodyPr>
          <a:lstStyle/>
          <a:p>
            <a:r>
              <a:rPr lang="el-GR" sz="2000" dirty="0" smtClean="0"/>
              <a:t>Η  ισοδυναμία κλάσεων</a:t>
            </a:r>
            <a:r>
              <a:rPr lang="en-US" sz="2000" dirty="0" smtClean="0"/>
              <a:t>, </a:t>
            </a:r>
            <a:r>
              <a:rPr lang="el-GR" sz="2000" dirty="0" smtClean="0"/>
              <a:t>που εκφράζεται με το στοιχείο </a:t>
            </a:r>
            <a:r>
              <a:rPr lang="en-US" sz="2000" i="1" dirty="0" err="1" smtClean="0"/>
              <a:t>owl:EquivalentClass</a:t>
            </a:r>
            <a:r>
              <a:rPr lang="en-US" sz="2000" dirty="0" smtClean="0"/>
              <a:t>, </a:t>
            </a:r>
            <a:r>
              <a:rPr lang="el-GR" sz="2000" dirty="0" smtClean="0"/>
              <a:t>υποδηλώνει μία σχέση υποκλάσεων και ορίζεται πάντα μεταξύ δύο κλάσεων</a:t>
            </a:r>
            <a:endParaRPr lang="en-US" sz="2000" dirty="0" smtClean="0"/>
          </a:p>
          <a:p>
            <a:pPr lvl="1"/>
            <a:r>
              <a:rPr lang="el-GR" sz="1800" dirty="0" smtClean="0"/>
              <a:t>Αυτό είναι ανάλογο με το</a:t>
            </a:r>
            <a:r>
              <a:rPr lang="en-US" sz="1800" dirty="0" smtClean="0"/>
              <a:t> </a:t>
            </a:r>
            <a:r>
              <a:rPr lang="en-US" sz="1800" i="1" dirty="0" err="1" smtClean="0"/>
              <a:t>owl:EquivalentProperty</a:t>
            </a:r>
            <a:endParaRPr lang="en-US" sz="1800" dirty="0" smtClean="0"/>
          </a:p>
          <a:p>
            <a:r>
              <a:rPr lang="el-GR" sz="2000" dirty="0" smtClean="0"/>
              <a:t>Οι προτάσεις μη επικάλυψης μπορούν να διατυπωθούν μόνο μεταξύ κλάσεων</a:t>
            </a:r>
            <a:endParaRPr lang="el-GR" sz="20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81</a:t>
            </a:fld>
            <a:endParaRPr lang="el-GR"/>
          </a:p>
        </p:txBody>
      </p:sp>
      <p:sp>
        <p:nvSpPr>
          <p:cNvPr id="5" name="4 - Ορθογώνιο"/>
          <p:cNvSpPr/>
          <p:nvPr/>
        </p:nvSpPr>
        <p:spPr>
          <a:xfrm>
            <a:off x="2987824" y="2780928"/>
            <a:ext cx="5544616" cy="38884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EquivalentClass</a:t>
            </a:r>
            <a:r>
              <a:rPr lang="en-US" sz="1600" dirty="0" smtClean="0"/>
              <a:t>"&gt;</a:t>
            </a:r>
          </a:p>
          <a:p>
            <a:r>
              <a:rPr lang="en-US" sz="1600" dirty="0" smtClean="0"/>
              <a:t>&lt;</a:t>
            </a:r>
            <a:r>
              <a:rPr lang="en-US" sz="1600" dirty="0" err="1" smtClean="0"/>
              <a:t>rdfs:label</a:t>
            </a:r>
            <a:r>
              <a:rPr lang="en-US" sz="1600" dirty="0" smtClean="0"/>
              <a:t>&gt;</a:t>
            </a:r>
            <a:r>
              <a:rPr lang="en-US" sz="1600" dirty="0" err="1" smtClean="0"/>
              <a:t>EquivalentClass</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rdfs:subPropertyOf</a:t>
            </a:r>
            <a:r>
              <a:rPr lang="en-US" sz="1600" dirty="0" smtClean="0"/>
              <a:t> </a:t>
            </a:r>
            <a:r>
              <a:rPr lang="en-US" sz="1600" dirty="0" err="1" smtClean="0"/>
              <a:t>rdf:resource</a:t>
            </a:r>
            <a:r>
              <a:rPr lang="en-US" sz="1600" dirty="0" smtClean="0"/>
              <a:t>="&amp;</a:t>
            </a:r>
            <a:r>
              <a:rPr lang="en-US" sz="1600" dirty="0" err="1" smtClean="0"/>
              <a:t>rdfs;subClassOf</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rdf:Property</a:t>
            </a:r>
            <a:r>
              <a:rPr lang="en-US" sz="1600" dirty="0" smtClean="0"/>
              <a:t>&gt;</a:t>
            </a:r>
          </a:p>
          <a:p>
            <a:endParaRPr lang="en-US" sz="5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EquivalentProperty</a:t>
            </a:r>
            <a:r>
              <a:rPr lang="en-US" sz="1600" dirty="0" smtClean="0"/>
              <a:t>"&gt;</a:t>
            </a:r>
          </a:p>
          <a:p>
            <a:r>
              <a:rPr lang="en-US" sz="1600" dirty="0" smtClean="0"/>
              <a:t>&lt;</a:t>
            </a:r>
            <a:r>
              <a:rPr lang="en-US" sz="1600" dirty="0" err="1" smtClean="0"/>
              <a:t>rdfs:label</a:t>
            </a:r>
            <a:r>
              <a:rPr lang="en-US" sz="1600" dirty="0" smtClean="0"/>
              <a:t>&gt;</a:t>
            </a:r>
            <a:r>
              <a:rPr lang="en-US" sz="1600" dirty="0" err="1" smtClean="0"/>
              <a:t>EquivalentProperty</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rdfs:subPropertyOf</a:t>
            </a:r>
            <a:r>
              <a:rPr lang="en-US" sz="1600" dirty="0" smtClean="0"/>
              <a:t> </a:t>
            </a:r>
            <a:r>
              <a:rPr lang="en-US" sz="1600" dirty="0" err="1" smtClean="0"/>
              <a:t>rdf:resource</a:t>
            </a:r>
            <a:r>
              <a:rPr lang="en-US" sz="1600" dirty="0" smtClean="0"/>
              <a:t>="&amp;</a:t>
            </a:r>
            <a:r>
              <a:rPr lang="en-US" sz="1600" dirty="0" err="1" smtClean="0"/>
              <a:t>rdfs;subPropertyOf</a:t>
            </a:r>
            <a:r>
              <a:rPr lang="en-US" sz="1600" dirty="0" smtClean="0"/>
              <a:t>"/&gt;</a:t>
            </a:r>
          </a:p>
          <a:p>
            <a:r>
              <a:rPr lang="en-US" sz="1600" dirty="0" smtClean="0"/>
              <a:t>&lt;/</a:t>
            </a:r>
            <a:r>
              <a:rPr lang="en-US" sz="1600" dirty="0" err="1" smtClean="0"/>
              <a:t>rdf:Property</a:t>
            </a:r>
            <a:r>
              <a:rPr lang="en-US" sz="1600" dirty="0" smtClean="0"/>
              <a:t>&gt;</a:t>
            </a:r>
          </a:p>
          <a:p>
            <a:endParaRPr lang="en-US" sz="5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disjointWith</a:t>
            </a:r>
            <a:r>
              <a:rPr lang="en-US" sz="1600" dirty="0" smtClean="0"/>
              <a:t>"&gt;</a:t>
            </a:r>
          </a:p>
          <a:p>
            <a:r>
              <a:rPr lang="en-US" sz="1600" dirty="0" smtClean="0"/>
              <a:t>&lt;</a:t>
            </a:r>
            <a:r>
              <a:rPr lang="en-US" sz="1600" dirty="0" err="1" smtClean="0"/>
              <a:t>rdfs:label</a:t>
            </a:r>
            <a:r>
              <a:rPr lang="en-US" sz="1600" dirty="0" smtClean="0"/>
              <a:t>&gt;</a:t>
            </a:r>
            <a:r>
              <a:rPr lang="en-US" sz="1600" dirty="0" err="1" smtClean="0"/>
              <a:t>disjointWith</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rdf:Property</a:t>
            </a:r>
            <a:r>
              <a:rPr lang="en-US" sz="1600" dirty="0" smtClean="0"/>
              <a:t>&gt;</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Ισοδυναμία κλάσεων </a:t>
            </a:r>
            <a:r>
              <a:rPr lang="en-US" b="1" dirty="0" smtClean="0"/>
              <a:t>(2/3)</a:t>
            </a:r>
            <a:endParaRPr lang="el-GR" dirty="0"/>
          </a:p>
        </p:txBody>
      </p:sp>
      <p:sp>
        <p:nvSpPr>
          <p:cNvPr id="3" name="2 - Θέση περιεχομένου"/>
          <p:cNvSpPr>
            <a:spLocks noGrp="1"/>
          </p:cNvSpPr>
          <p:nvPr>
            <p:ph idx="1"/>
          </p:nvPr>
        </p:nvSpPr>
        <p:spPr>
          <a:xfrm>
            <a:off x="1115616" y="1303784"/>
            <a:ext cx="7818072" cy="1621160"/>
          </a:xfrm>
        </p:spPr>
        <p:txBody>
          <a:bodyPr>
            <a:normAutofit fontScale="70000" lnSpcReduction="20000"/>
          </a:bodyPr>
          <a:lstStyle/>
          <a:p>
            <a:r>
              <a:rPr lang="el-GR" dirty="0" smtClean="0"/>
              <a:t>Η ισότητα και η ανισότητα μπορούν να δηλωθούν μεταξύ αυθαίρετων αντικειμένων</a:t>
            </a:r>
            <a:endParaRPr lang="en-US" dirty="0" smtClean="0"/>
          </a:p>
          <a:p>
            <a:pPr lvl="1"/>
            <a:r>
              <a:rPr lang="el-GR" dirty="0" smtClean="0"/>
              <a:t>Στην </a:t>
            </a:r>
            <a:r>
              <a:rPr lang="en-US" dirty="0" smtClean="0"/>
              <a:t>OWL Full </a:t>
            </a:r>
            <a:r>
              <a:rPr lang="el-GR" dirty="0" smtClean="0"/>
              <a:t>αυτό μπορεί να ισχύει και για κλάσεις</a:t>
            </a:r>
            <a:endParaRPr lang="en-US" dirty="0" smtClean="0"/>
          </a:p>
          <a:p>
            <a:pPr lvl="1"/>
            <a:r>
              <a:rPr lang="el-GR" dirty="0" smtClean="0"/>
              <a:t>Το στοιχείο </a:t>
            </a:r>
            <a:r>
              <a:rPr lang="en-US" i="1" dirty="0" err="1" smtClean="0"/>
              <a:t>owl:sameAs</a:t>
            </a:r>
            <a:r>
              <a:rPr lang="en-US" dirty="0" smtClean="0"/>
              <a:t> </a:t>
            </a:r>
            <a:r>
              <a:rPr lang="el-GR" dirty="0" smtClean="0"/>
              <a:t>είναι απλώς συνώνυμο του </a:t>
            </a:r>
            <a:r>
              <a:rPr lang="en-US" i="1" dirty="0" err="1" smtClean="0"/>
              <a:t>owl:sameIndividualAs</a:t>
            </a:r>
            <a:endParaRPr lang="el-GR" i="1"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82</a:t>
            </a:fld>
            <a:endParaRPr lang="el-GR"/>
          </a:p>
        </p:txBody>
      </p:sp>
      <p:sp>
        <p:nvSpPr>
          <p:cNvPr id="5" name="4 - Ορθογώνιο"/>
          <p:cNvSpPr/>
          <p:nvPr/>
        </p:nvSpPr>
        <p:spPr>
          <a:xfrm>
            <a:off x="2195736" y="2852936"/>
            <a:ext cx="5544616" cy="38884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sameIndividualAs</a:t>
            </a:r>
            <a:r>
              <a:rPr lang="en-US" sz="1600" dirty="0" smtClean="0"/>
              <a:t>"&gt;</a:t>
            </a:r>
          </a:p>
          <a:p>
            <a:r>
              <a:rPr lang="en-US" sz="1600" dirty="0" smtClean="0"/>
              <a:t>&lt;</a:t>
            </a:r>
            <a:r>
              <a:rPr lang="en-US" sz="1600" dirty="0" err="1" smtClean="0"/>
              <a:t>rdfs:label</a:t>
            </a:r>
            <a:r>
              <a:rPr lang="en-US" sz="1600" dirty="0" smtClean="0"/>
              <a:t>&gt;</a:t>
            </a:r>
            <a:r>
              <a:rPr lang="en-US" sz="1600" dirty="0" err="1" smtClean="0"/>
              <a:t>sameIndividualAs</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="#Thing"/&gt;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="#Thing"/&gt;</a:t>
            </a:r>
          </a:p>
          <a:p>
            <a:r>
              <a:rPr lang="en-US" sz="1600" dirty="0" smtClean="0"/>
              <a:t>&lt;/</a:t>
            </a:r>
            <a:r>
              <a:rPr lang="en-US" sz="1600" dirty="0" err="1" smtClean="0"/>
              <a:t>rdf:Property</a:t>
            </a:r>
            <a:r>
              <a:rPr lang="en-US" sz="1600" dirty="0" smtClean="0"/>
              <a:t>&gt;</a:t>
            </a:r>
          </a:p>
          <a:p>
            <a:endParaRPr lang="en-US" sz="7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differentFrom</a:t>
            </a:r>
            <a:r>
              <a:rPr lang="en-US" sz="1600" dirty="0" smtClean="0"/>
              <a:t>"&gt;</a:t>
            </a:r>
          </a:p>
          <a:p>
            <a:r>
              <a:rPr lang="en-US" sz="1600" dirty="0" smtClean="0"/>
              <a:t>&lt;</a:t>
            </a:r>
            <a:r>
              <a:rPr lang="en-US" sz="1600" dirty="0" err="1" smtClean="0"/>
              <a:t>rdfs:label</a:t>
            </a:r>
            <a:r>
              <a:rPr lang="en-US" sz="1600" dirty="0" smtClean="0"/>
              <a:t>&gt;</a:t>
            </a:r>
            <a:r>
              <a:rPr lang="en-US" sz="1600" dirty="0" err="1" smtClean="0"/>
              <a:t>differentFrom</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="#Thing"/&gt;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="#Thing"/&gt;</a:t>
            </a:r>
          </a:p>
          <a:p>
            <a:r>
              <a:rPr lang="en-US" sz="1600" dirty="0" smtClean="0"/>
              <a:t>&lt;/</a:t>
            </a:r>
            <a:r>
              <a:rPr lang="en-US" sz="1600" dirty="0" err="1" smtClean="0"/>
              <a:t>rdf:Property</a:t>
            </a:r>
            <a:r>
              <a:rPr lang="en-US" sz="1600" dirty="0" smtClean="0"/>
              <a:t>&gt;</a:t>
            </a:r>
          </a:p>
          <a:p>
            <a:endParaRPr lang="en-US" sz="7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sameAs</a:t>
            </a:r>
            <a:r>
              <a:rPr lang="en-US" sz="1600" dirty="0" smtClean="0"/>
              <a:t>"&gt;</a:t>
            </a:r>
          </a:p>
          <a:p>
            <a:r>
              <a:rPr lang="en-US" sz="1600" dirty="0" smtClean="0"/>
              <a:t>&lt;</a:t>
            </a:r>
            <a:r>
              <a:rPr lang="en-US" sz="1600" dirty="0" err="1" smtClean="0"/>
              <a:t>rdfs:label</a:t>
            </a:r>
            <a:r>
              <a:rPr lang="en-US" sz="1600" dirty="0" smtClean="0"/>
              <a:t>&gt;</a:t>
            </a:r>
            <a:r>
              <a:rPr lang="en-US" sz="1600" dirty="0" err="1" smtClean="0"/>
              <a:t>sameAs</a:t>
            </a:r>
            <a:r>
              <a:rPr lang="en-US" sz="1600" dirty="0" smtClean="0"/>
              <a:t>&lt;/</a:t>
            </a:r>
            <a:r>
              <a:rPr lang="en-US" sz="1600" dirty="0" err="1" smtClean="0"/>
              <a:t>rdfs:label</a:t>
            </a:r>
            <a:r>
              <a:rPr lang="en-US" sz="1600" dirty="0" smtClean="0"/>
              <a:t>&gt;</a:t>
            </a:r>
          </a:p>
          <a:p>
            <a:r>
              <a:rPr lang="en-US" sz="1600" dirty="0" smtClean="0"/>
              <a:t>&lt;</a:t>
            </a:r>
            <a:r>
              <a:rPr lang="en-US" sz="1600" dirty="0" err="1" smtClean="0"/>
              <a:t>EquivalentProperty</a:t>
            </a:r>
            <a:r>
              <a:rPr lang="en-US" sz="1600" dirty="0" smtClean="0"/>
              <a:t> </a:t>
            </a:r>
            <a:r>
              <a:rPr lang="en-US" sz="1600" dirty="0" err="1" smtClean="0"/>
              <a:t>rdf:resource</a:t>
            </a:r>
            <a:r>
              <a:rPr lang="en-US" sz="1600" dirty="0" smtClean="0"/>
              <a:t>="#</a:t>
            </a:r>
            <a:r>
              <a:rPr lang="en-US" sz="1600" dirty="0" err="1" smtClean="0"/>
              <a:t>sameIndividualAs</a:t>
            </a:r>
            <a:r>
              <a:rPr lang="en-US" sz="1600" dirty="0" smtClean="0"/>
              <a:t>"/&gt;</a:t>
            </a:r>
          </a:p>
          <a:p>
            <a:r>
              <a:rPr lang="en-US" sz="1600" dirty="0" smtClean="0"/>
              <a:t>&lt;/</a:t>
            </a:r>
            <a:r>
              <a:rPr lang="en-US" sz="1600" dirty="0" err="1" smtClean="0"/>
              <a:t>rdf:Property</a:t>
            </a:r>
            <a:r>
              <a:rPr lang="en-US" sz="1600" dirty="0" smtClean="0"/>
              <a:t>&gt;</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Ισοδυναμία κλάσεων </a:t>
            </a:r>
            <a:r>
              <a:rPr lang="en-US" b="1" dirty="0" smtClean="0"/>
              <a:t>(3/3)</a:t>
            </a:r>
            <a:endParaRPr lang="el-GR" dirty="0"/>
          </a:p>
        </p:txBody>
      </p:sp>
      <p:sp>
        <p:nvSpPr>
          <p:cNvPr id="3" name="2 - Θέση περιεχομένου"/>
          <p:cNvSpPr>
            <a:spLocks noGrp="1"/>
          </p:cNvSpPr>
          <p:nvPr>
            <p:ph idx="1"/>
          </p:nvPr>
        </p:nvSpPr>
        <p:spPr>
          <a:xfrm>
            <a:off x="1435608" y="1807840"/>
            <a:ext cx="7498080" cy="829072"/>
          </a:xfrm>
        </p:spPr>
        <p:txBody>
          <a:bodyPr>
            <a:noAutofit/>
          </a:bodyPr>
          <a:lstStyle/>
          <a:p>
            <a:r>
              <a:rPr lang="el-GR" sz="2800" dirty="0" smtClean="0"/>
              <a:t>Το </a:t>
            </a:r>
            <a:r>
              <a:rPr lang="en-US" sz="2800" i="1" dirty="0" err="1" smtClean="0"/>
              <a:t>owl:distinctMembers</a:t>
            </a:r>
            <a:r>
              <a:rPr lang="en-US" sz="2800" dirty="0" smtClean="0"/>
              <a:t> </a:t>
            </a:r>
            <a:r>
              <a:rPr lang="el-GR" sz="2800" dirty="0" smtClean="0"/>
              <a:t>μπορεί να χρησιμοποιηθεί μόνο για το </a:t>
            </a:r>
            <a:r>
              <a:rPr lang="en-US" sz="2800" i="1" dirty="0" err="1" smtClean="0"/>
              <a:t>owl:AllDifferent</a:t>
            </a:r>
            <a:r>
              <a:rPr lang="en-US" sz="2800" dirty="0" smtClean="0"/>
              <a:t>:</a:t>
            </a:r>
            <a:endParaRPr lang="el-GR" sz="2800" i="1"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83</a:t>
            </a:fld>
            <a:endParaRPr lang="el-GR"/>
          </a:p>
        </p:txBody>
      </p:sp>
      <p:sp>
        <p:nvSpPr>
          <p:cNvPr id="5" name="4 - Ορθογώνιο"/>
          <p:cNvSpPr/>
          <p:nvPr/>
        </p:nvSpPr>
        <p:spPr>
          <a:xfrm>
            <a:off x="2627784" y="2780928"/>
            <a:ext cx="4248472" cy="26642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rdfs:Class</a:t>
            </a:r>
            <a:r>
              <a:rPr lang="en-US" sz="1600" dirty="0" smtClean="0"/>
              <a:t> </a:t>
            </a:r>
            <a:r>
              <a:rPr lang="en-US" sz="1600" dirty="0" err="1" smtClean="0"/>
              <a:t>rdf:ID</a:t>
            </a:r>
            <a:r>
              <a:rPr lang="en-US" sz="1600" dirty="0" smtClean="0"/>
              <a:t>="</a:t>
            </a:r>
            <a:r>
              <a:rPr lang="en-US" sz="1600" dirty="0" err="1" smtClean="0"/>
              <a:t>AllDifferent</a:t>
            </a:r>
            <a:r>
              <a:rPr lang="en-US" sz="1600" dirty="0" smtClean="0"/>
              <a:t>"&gt;</a:t>
            </a:r>
          </a:p>
          <a:p>
            <a:r>
              <a:rPr lang="en-US" sz="1600" dirty="0" smtClean="0"/>
              <a:t>&lt;</a:t>
            </a:r>
            <a:r>
              <a:rPr lang="en-US" sz="1600" dirty="0" err="1" smtClean="0"/>
              <a:t>rdfs:label</a:t>
            </a:r>
            <a:r>
              <a:rPr lang="en-US" sz="1600" dirty="0" smtClean="0"/>
              <a:t>&gt;</a:t>
            </a:r>
            <a:r>
              <a:rPr lang="en-US" sz="1600" dirty="0" err="1" smtClean="0"/>
              <a:t>AllDifferent</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rdfs:Class</a:t>
            </a:r>
            <a:r>
              <a:rPr lang="en-US" sz="1600" dirty="0" smtClean="0"/>
              <a:t>&gt;</a:t>
            </a:r>
          </a:p>
          <a:p>
            <a:endParaRPr lang="en-US" sz="16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distinctMembers</a:t>
            </a:r>
            <a:r>
              <a:rPr lang="en-US" sz="1600" dirty="0" smtClean="0"/>
              <a:t>"&gt;</a:t>
            </a:r>
          </a:p>
          <a:p>
            <a:r>
              <a:rPr lang="en-US" sz="1600" dirty="0" smtClean="0"/>
              <a:t>&lt;</a:t>
            </a:r>
            <a:r>
              <a:rPr lang="en-US" sz="1600" dirty="0" err="1" smtClean="0"/>
              <a:t>rdfs:label</a:t>
            </a:r>
            <a:r>
              <a:rPr lang="en-US" sz="1600" dirty="0" smtClean="0"/>
              <a:t>&gt;</a:t>
            </a:r>
            <a:r>
              <a:rPr lang="en-US" sz="1600" dirty="0" err="1" smtClean="0"/>
              <a:t>distinctMembers</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a:t>
            </a:r>
            <a:r>
              <a:rPr lang="en-US" sz="1600" dirty="0" err="1" smtClean="0"/>
              <a:t>AllDifferent</a:t>
            </a:r>
            <a:r>
              <a:rPr lang="en-US" sz="1600" dirty="0" smtClean="0"/>
              <a:t>"/&gt;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rdf;List</a:t>
            </a:r>
            <a:r>
              <a:rPr lang="en-US" sz="1600" dirty="0" smtClean="0"/>
              <a:t>"/&gt;</a:t>
            </a:r>
          </a:p>
          <a:p>
            <a:r>
              <a:rPr lang="en-US" sz="1600" dirty="0" smtClean="0"/>
              <a:t>&lt;/</a:t>
            </a:r>
            <a:r>
              <a:rPr lang="en-US" sz="1600" dirty="0" err="1" smtClean="0"/>
              <a:t>rdf:Property</a:t>
            </a:r>
            <a:r>
              <a:rPr lang="en-US" sz="1600" dirty="0" smtClean="0"/>
              <a:t>&gt;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Δημιουργία κλάσεων από άλλες κλάσεις</a:t>
            </a:r>
            <a:endParaRPr lang="el-GR" dirty="0"/>
          </a:p>
        </p:txBody>
      </p:sp>
      <p:sp>
        <p:nvSpPr>
          <p:cNvPr id="3" name="2 - Θέση περιεχομένου"/>
          <p:cNvSpPr>
            <a:spLocks noGrp="1"/>
          </p:cNvSpPr>
          <p:nvPr>
            <p:ph idx="1"/>
          </p:nvPr>
        </p:nvSpPr>
        <p:spPr>
          <a:xfrm>
            <a:off x="1043608" y="1519808"/>
            <a:ext cx="4752528" cy="1261120"/>
          </a:xfrm>
        </p:spPr>
        <p:txBody>
          <a:bodyPr>
            <a:noAutofit/>
          </a:bodyPr>
          <a:lstStyle/>
          <a:p>
            <a:r>
              <a:rPr lang="el-GR" sz="2200" dirty="0" smtClean="0"/>
              <a:t>Το στοιχείο </a:t>
            </a:r>
            <a:r>
              <a:rPr lang="en-US" sz="2200" i="1" dirty="0" err="1" smtClean="0"/>
              <a:t>owl:unionOf</a:t>
            </a:r>
            <a:r>
              <a:rPr lang="en-US" sz="2200" dirty="0" smtClean="0"/>
              <a:t> </a:t>
            </a:r>
            <a:r>
              <a:rPr lang="el-GR" sz="2200" dirty="0" err="1" smtClean="0"/>
              <a:t>δημιουργέι</a:t>
            </a:r>
            <a:r>
              <a:rPr lang="el-GR" sz="2200" dirty="0" smtClean="0"/>
              <a:t> μία κλάση από μία  λίστα</a:t>
            </a:r>
            <a:endParaRPr lang="en-US" sz="2200" dirty="0" smtClean="0"/>
          </a:p>
          <a:p>
            <a:pPr lvl="1"/>
            <a:r>
              <a:rPr lang="el-GR" sz="2000" dirty="0" smtClean="0"/>
              <a:t>Που υποτίθεται ότι είναι λίστα με παραστάσεις άλλων κλάσεων</a:t>
            </a:r>
            <a:endParaRPr lang="el-GR" sz="20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84</a:t>
            </a:fld>
            <a:endParaRPr lang="el-GR"/>
          </a:p>
        </p:txBody>
      </p:sp>
      <p:sp>
        <p:nvSpPr>
          <p:cNvPr id="5" name="4 - Ορθογώνιο"/>
          <p:cNvSpPr/>
          <p:nvPr/>
        </p:nvSpPr>
        <p:spPr>
          <a:xfrm>
            <a:off x="5652120" y="1556792"/>
            <a:ext cx="3312368" cy="165618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unionOf</a:t>
            </a:r>
            <a:r>
              <a:rPr lang="en-US" sz="1600" dirty="0" smtClean="0"/>
              <a:t>"&gt;</a:t>
            </a:r>
          </a:p>
          <a:p>
            <a:r>
              <a:rPr lang="en-US" sz="1600" dirty="0" smtClean="0"/>
              <a:t>&lt;</a:t>
            </a:r>
            <a:r>
              <a:rPr lang="en-US" sz="1600" dirty="0" err="1" smtClean="0"/>
              <a:t>rdfs:label</a:t>
            </a:r>
            <a:r>
              <a:rPr lang="en-US" sz="1600" dirty="0" smtClean="0"/>
              <a:t>&gt;</a:t>
            </a:r>
            <a:r>
              <a:rPr lang="en-US" sz="1600" dirty="0" err="1" smtClean="0"/>
              <a:t>unionOf</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rdf;List</a:t>
            </a:r>
            <a:r>
              <a:rPr lang="en-US" sz="1600" dirty="0" smtClean="0"/>
              <a:t>"/&gt;</a:t>
            </a:r>
          </a:p>
          <a:p>
            <a:r>
              <a:rPr lang="en-US" sz="1600" dirty="0" smtClean="0"/>
              <a:t>&lt;/</a:t>
            </a:r>
            <a:r>
              <a:rPr lang="en-US" sz="1600" dirty="0" err="1" smtClean="0"/>
              <a:t>rdf:Property</a:t>
            </a:r>
            <a:r>
              <a:rPr lang="en-US" sz="1600" dirty="0" smtClean="0"/>
              <a:t>&gt;</a:t>
            </a:r>
          </a:p>
        </p:txBody>
      </p:sp>
      <p:sp>
        <p:nvSpPr>
          <p:cNvPr id="6" name="5 - Ορθογώνιο"/>
          <p:cNvSpPr/>
          <p:nvPr/>
        </p:nvSpPr>
        <p:spPr>
          <a:xfrm>
            <a:off x="3195464" y="4941168"/>
            <a:ext cx="3680792" cy="165618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complementOf</a:t>
            </a:r>
            <a:r>
              <a:rPr lang="en-US" sz="1600" dirty="0" smtClean="0"/>
              <a:t>"&gt;</a:t>
            </a:r>
          </a:p>
          <a:p>
            <a:r>
              <a:rPr lang="en-US" sz="1600" dirty="0" smtClean="0"/>
              <a:t>&lt;</a:t>
            </a:r>
            <a:r>
              <a:rPr lang="en-US" sz="1600" dirty="0" err="1" smtClean="0"/>
              <a:t>rdfs:label</a:t>
            </a:r>
            <a:r>
              <a:rPr lang="en-US" sz="1600" dirty="0" smtClean="0"/>
              <a:t>&gt;</a:t>
            </a:r>
            <a:r>
              <a:rPr lang="en-US" sz="1600" dirty="0" err="1" smtClean="0"/>
              <a:t>complementOf</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rdf:Property</a:t>
            </a:r>
            <a:r>
              <a:rPr lang="en-US" sz="1600" dirty="0" smtClean="0"/>
              <a:t>&gt;</a:t>
            </a:r>
          </a:p>
        </p:txBody>
      </p:sp>
      <p:sp>
        <p:nvSpPr>
          <p:cNvPr id="7" name="2 - Θέση περιεχομένου"/>
          <p:cNvSpPr txBox="1">
            <a:spLocks/>
          </p:cNvSpPr>
          <p:nvPr/>
        </p:nvSpPr>
        <p:spPr>
          <a:xfrm>
            <a:off x="1043608" y="3356992"/>
            <a:ext cx="7858120" cy="1584176"/>
          </a:xfrm>
          <a:prstGeom prst="rect">
            <a:avLst/>
          </a:prstGeom>
        </p:spPr>
        <p:txBody>
          <a:bodyPr>
            <a:no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200" dirty="0" smtClean="0"/>
              <a:t>Τα στοιχεία </a:t>
            </a:r>
            <a:r>
              <a:rPr lang="en-US" sz="2200" i="1" dirty="0" err="1" smtClean="0"/>
              <a:t>owl:intersectionOf</a:t>
            </a:r>
            <a:r>
              <a:rPr lang="en-US" sz="2200" dirty="0" smtClean="0"/>
              <a:t> </a:t>
            </a:r>
            <a:r>
              <a:rPr lang="el-GR" sz="2200" dirty="0" smtClean="0"/>
              <a:t>και</a:t>
            </a:r>
            <a:r>
              <a:rPr lang="en-US" sz="2200" dirty="0" smtClean="0"/>
              <a:t> </a:t>
            </a:r>
            <a:r>
              <a:rPr lang="en-US" sz="2200" i="1" dirty="0" err="1" smtClean="0"/>
              <a:t>owl:oneOf</a:t>
            </a:r>
            <a:r>
              <a:rPr lang="en-US" sz="2200" dirty="0" smtClean="0"/>
              <a:t> </a:t>
            </a:r>
            <a:r>
              <a:rPr lang="el-GR" sz="2200" dirty="0" smtClean="0"/>
              <a:t>δημιουργούν επίσης κλάσεις από μία λίστα, παρόλο που για τις δομές αυτές η λίστα υποτίθεται ότι είναι λίστα μεμονωμένων στοιχείων</a:t>
            </a:r>
            <a:r>
              <a:rPr lang="en-US" sz="2200" dirty="0" smtClean="0"/>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200" dirty="0" smtClean="0"/>
              <a:t>Το </a:t>
            </a:r>
            <a:r>
              <a:rPr lang="en-US" sz="2200" i="1" dirty="0" err="1" smtClean="0"/>
              <a:t>owl:complementOf</a:t>
            </a:r>
            <a:r>
              <a:rPr lang="en-US" sz="2200" dirty="0" smtClean="0"/>
              <a:t> </a:t>
            </a:r>
            <a:r>
              <a:rPr lang="el-GR" sz="2200" dirty="0" smtClean="0"/>
              <a:t>ορίζει μία κλάση σε σχέση με μία μόνο άλλη κλάση</a:t>
            </a:r>
            <a:endParaRPr kumimoji="0" lang="el-G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ιδιοτήτων των κλάσεων </a:t>
            </a:r>
            <a:r>
              <a:rPr lang="en-US" b="1" dirty="0" smtClean="0"/>
              <a:t>(1/2)</a:t>
            </a:r>
            <a:endParaRPr lang="el-GR" dirty="0"/>
          </a:p>
        </p:txBody>
      </p:sp>
      <p:sp>
        <p:nvSpPr>
          <p:cNvPr id="3" name="2 - Θέση περιεχομένου"/>
          <p:cNvSpPr>
            <a:spLocks noGrp="1"/>
          </p:cNvSpPr>
          <p:nvPr>
            <p:ph idx="1"/>
          </p:nvPr>
        </p:nvSpPr>
        <p:spPr>
          <a:xfrm>
            <a:off x="1435608" y="1447800"/>
            <a:ext cx="7498080" cy="973088"/>
          </a:xfrm>
        </p:spPr>
        <p:txBody>
          <a:bodyPr>
            <a:normAutofit fontScale="70000" lnSpcReduction="20000"/>
          </a:bodyPr>
          <a:lstStyle/>
          <a:p>
            <a:r>
              <a:rPr lang="el-GR" dirty="0" smtClean="0"/>
              <a:t>Οι περιορισμοί στην </a:t>
            </a:r>
            <a:r>
              <a:rPr lang="en-US" dirty="0" smtClean="0"/>
              <a:t>OWL </a:t>
            </a:r>
            <a:r>
              <a:rPr lang="el-GR" dirty="0" smtClean="0"/>
              <a:t>ορίζουν την κλάση εκείνων των αντικειμένων που ικανοποιούν ορισμένες προσαρτημένες συνθήκες</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85</a:t>
            </a:fld>
            <a:endParaRPr lang="el-GR"/>
          </a:p>
        </p:txBody>
      </p:sp>
      <p:sp>
        <p:nvSpPr>
          <p:cNvPr id="5" name="4 - Ορθογώνιο"/>
          <p:cNvSpPr/>
          <p:nvPr/>
        </p:nvSpPr>
        <p:spPr>
          <a:xfrm>
            <a:off x="3347864" y="2132856"/>
            <a:ext cx="4680520" cy="11521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rdfs:Class</a:t>
            </a:r>
            <a:r>
              <a:rPr lang="en-US" sz="1600" dirty="0" smtClean="0"/>
              <a:t> </a:t>
            </a:r>
            <a:r>
              <a:rPr lang="en-US" sz="1600" dirty="0" err="1" smtClean="0"/>
              <a:t>rdf:ID</a:t>
            </a:r>
            <a:r>
              <a:rPr lang="en-US" sz="1600" dirty="0" smtClean="0"/>
              <a:t>="Restriction"&gt;</a:t>
            </a:r>
          </a:p>
          <a:p>
            <a:r>
              <a:rPr lang="en-US" sz="1600" dirty="0" smtClean="0"/>
              <a:t>&lt;</a:t>
            </a:r>
            <a:r>
              <a:rPr lang="en-US" sz="1600" dirty="0" err="1" smtClean="0"/>
              <a:t>rdfs:label</a:t>
            </a:r>
            <a:r>
              <a:rPr lang="en-US" sz="1600" dirty="0" smtClean="0"/>
              <a:t>&gt;Restriction&lt;/</a:t>
            </a:r>
            <a:r>
              <a:rPr lang="en-US" sz="1600" dirty="0" err="1" smtClean="0"/>
              <a:t>rdfs:label</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="#Class"/&gt;</a:t>
            </a:r>
          </a:p>
          <a:p>
            <a:r>
              <a:rPr lang="en-US" sz="1600" dirty="0" smtClean="0"/>
              <a:t>&lt;/</a:t>
            </a:r>
            <a:r>
              <a:rPr lang="en-US" sz="1600" dirty="0" err="1" smtClean="0"/>
              <a:t>rdfs:Class</a:t>
            </a:r>
            <a:r>
              <a:rPr lang="en-US" sz="1600" dirty="0" smtClean="0"/>
              <a:t>&gt;</a:t>
            </a:r>
          </a:p>
        </p:txBody>
      </p:sp>
      <p:sp>
        <p:nvSpPr>
          <p:cNvPr id="6" name="5 - Ορθογώνιο"/>
          <p:cNvSpPr/>
          <p:nvPr/>
        </p:nvSpPr>
        <p:spPr>
          <a:xfrm>
            <a:off x="3707904" y="4869160"/>
            <a:ext cx="3888432" cy="15841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onProperty</a:t>
            </a:r>
            <a:r>
              <a:rPr lang="en-US" sz="1600" dirty="0" smtClean="0"/>
              <a:t>"&gt;</a:t>
            </a:r>
          </a:p>
          <a:p>
            <a:r>
              <a:rPr lang="en-US" sz="1600" dirty="0" smtClean="0"/>
              <a:t>&lt;</a:t>
            </a:r>
            <a:r>
              <a:rPr lang="en-US" sz="1600" dirty="0" err="1" smtClean="0"/>
              <a:t>rdfs:label</a:t>
            </a:r>
            <a:r>
              <a:rPr lang="en-US" sz="1600" dirty="0" smtClean="0"/>
              <a:t>&gt;</a:t>
            </a:r>
            <a:r>
              <a:rPr lang="en-US" sz="1600" dirty="0" err="1" smtClean="0"/>
              <a:t>onProperty</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="#Restriction"/&gt;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rdf;Property</a:t>
            </a:r>
            <a:r>
              <a:rPr lang="en-US" sz="1600" dirty="0" smtClean="0"/>
              <a:t>"/&gt;</a:t>
            </a:r>
          </a:p>
          <a:p>
            <a:r>
              <a:rPr lang="en-US" sz="1600" dirty="0" smtClean="0"/>
              <a:t>&lt;/</a:t>
            </a:r>
            <a:r>
              <a:rPr lang="en-US" sz="1600" dirty="0" err="1" smtClean="0"/>
              <a:t>rdf:Property</a:t>
            </a:r>
            <a:r>
              <a:rPr lang="en-US" sz="1600" dirty="0" smtClean="0"/>
              <a:t>&gt;</a:t>
            </a:r>
          </a:p>
        </p:txBody>
      </p:sp>
      <p:sp>
        <p:nvSpPr>
          <p:cNvPr id="7" name="2 - Θέση περιεχομένου"/>
          <p:cNvSpPr txBox="1">
            <a:spLocks/>
          </p:cNvSpPr>
          <p:nvPr/>
        </p:nvSpPr>
        <p:spPr>
          <a:xfrm>
            <a:off x="1403648" y="3464024"/>
            <a:ext cx="7498080" cy="1549152"/>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Όλες οι παρακάτω ιδιότητες επιτρέπεται να εμφανίζονται μόνο μέσα σε έναν ορισμό περιορισμού</a:t>
            </a:r>
            <a:endParaRPr lang="en-US" sz="3200" dirty="0" smtClean="0"/>
          </a:p>
          <a:p>
            <a:pPr marL="822960" lvl="1" indent="-283464">
              <a:spcBef>
                <a:spcPts val="600"/>
              </a:spcBef>
              <a:buClr>
                <a:schemeClr val="accent1"/>
              </a:buClr>
              <a:buSzPct val="80000"/>
              <a:buFont typeface="Wingdings 2"/>
              <a:buChar char=""/>
            </a:pPr>
            <a:r>
              <a:rPr lang="el-GR" sz="2900" dirty="0" smtClean="0"/>
              <a:t>Δηλαδή το πεδίο ορισμού τους είναι το στοιχείο </a:t>
            </a:r>
            <a:r>
              <a:rPr lang="en-US" sz="2900" dirty="0" err="1" smtClean="0"/>
              <a:t>owl:Restriction</a:t>
            </a:r>
            <a:r>
              <a:rPr lang="en-US" sz="2900" dirty="0" smtClean="0"/>
              <a:t>, </a:t>
            </a:r>
            <a:r>
              <a:rPr lang="el-GR" sz="2900" dirty="0" smtClean="0"/>
              <a:t> αλλά διαφέρουν όσον αφορά το σύνολο τιμών τους</a:t>
            </a:r>
            <a:r>
              <a:rPr lang="en-US" sz="2900" dirty="0" smtClean="0"/>
              <a:t>:</a:t>
            </a:r>
            <a:endParaRPr kumimoji="0" lang="el-GR" sz="2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ιδιοτήτων των κλάσεων </a:t>
            </a:r>
            <a:r>
              <a:rPr lang="en-US" b="1" dirty="0" smtClean="0"/>
              <a:t>(2/2)</a:t>
            </a:r>
            <a:endParaRPr lang="el-GR" dirty="0"/>
          </a:p>
        </p:txBody>
      </p:sp>
      <p:sp>
        <p:nvSpPr>
          <p:cNvPr id="3" name="2 - Θέση περιεχομένου"/>
          <p:cNvSpPr>
            <a:spLocks noGrp="1"/>
          </p:cNvSpPr>
          <p:nvPr>
            <p:ph idx="1"/>
          </p:nvPr>
        </p:nvSpPr>
        <p:spPr>
          <a:xfrm>
            <a:off x="1043608" y="1447800"/>
            <a:ext cx="6592776" cy="685056"/>
          </a:xfrm>
        </p:spPr>
        <p:txBody>
          <a:bodyPr/>
          <a:lstStyle/>
          <a:p>
            <a:r>
              <a:rPr lang="en-US" dirty="0" smtClean="0"/>
              <a:t>…</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86</a:t>
            </a:fld>
            <a:endParaRPr lang="el-GR"/>
          </a:p>
        </p:txBody>
      </p:sp>
      <p:sp>
        <p:nvSpPr>
          <p:cNvPr id="5" name="4 - Ορθογώνιο"/>
          <p:cNvSpPr/>
          <p:nvPr/>
        </p:nvSpPr>
        <p:spPr>
          <a:xfrm>
            <a:off x="5004048" y="1628800"/>
            <a:ext cx="3960440" cy="39604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allValuesFrom</a:t>
            </a:r>
            <a:r>
              <a:rPr lang="en-US" sz="1600" dirty="0" smtClean="0"/>
              <a:t>"&gt;</a:t>
            </a:r>
          </a:p>
          <a:p>
            <a:r>
              <a:rPr lang="en-US" sz="1600" dirty="0" smtClean="0"/>
              <a:t>&lt;</a:t>
            </a:r>
            <a:r>
              <a:rPr lang="en-US" sz="1600" dirty="0" err="1" smtClean="0"/>
              <a:t>rdfs:label</a:t>
            </a:r>
            <a:r>
              <a:rPr lang="en-US" sz="1600" dirty="0" smtClean="0"/>
              <a:t>&gt;</a:t>
            </a:r>
            <a:r>
              <a:rPr lang="en-US" sz="1600" dirty="0" err="1" smtClean="0"/>
              <a:t>allValuesFrom</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="#Restriction"/&gt;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rdfs;Class</a:t>
            </a:r>
            <a:r>
              <a:rPr lang="en-US" sz="1600" dirty="0" smtClean="0"/>
              <a:t>"/&gt;</a:t>
            </a:r>
          </a:p>
          <a:p>
            <a:r>
              <a:rPr lang="en-US" sz="1600" dirty="0" smtClean="0"/>
              <a:t>&lt;/</a:t>
            </a:r>
            <a:r>
              <a:rPr lang="en-US" sz="1600" dirty="0" err="1" smtClean="0"/>
              <a:t>rdf:Property</a:t>
            </a:r>
            <a:r>
              <a:rPr lang="en-US" sz="1600" dirty="0" smtClean="0"/>
              <a:t>&gt;</a:t>
            </a:r>
          </a:p>
          <a:p>
            <a:endParaRPr lang="en-US" sz="9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hasValue</a:t>
            </a:r>
            <a:r>
              <a:rPr lang="en-US" sz="1600" dirty="0" smtClean="0"/>
              <a:t>"&gt;</a:t>
            </a:r>
          </a:p>
          <a:p>
            <a:r>
              <a:rPr lang="en-US" sz="1600" dirty="0" smtClean="0"/>
              <a:t>&lt;</a:t>
            </a:r>
            <a:r>
              <a:rPr lang="en-US" sz="1600" dirty="0" err="1" smtClean="0"/>
              <a:t>rdfs:label</a:t>
            </a:r>
            <a:r>
              <a:rPr lang="en-US" sz="1600" dirty="0" smtClean="0"/>
              <a:t>&gt;</a:t>
            </a:r>
            <a:r>
              <a:rPr lang="en-US" sz="1600" dirty="0" err="1" smtClean="0"/>
              <a:t>hasValue</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="#Restriction"/&gt;</a:t>
            </a:r>
          </a:p>
          <a:p>
            <a:r>
              <a:rPr lang="en-US" sz="1600" dirty="0" smtClean="0"/>
              <a:t>&lt;/</a:t>
            </a:r>
            <a:r>
              <a:rPr lang="en-US" sz="1600" dirty="0" err="1" smtClean="0"/>
              <a:t>rdf:Property</a:t>
            </a:r>
            <a:r>
              <a:rPr lang="en-US" sz="1600" dirty="0" smtClean="0"/>
              <a:t>&gt;</a:t>
            </a:r>
          </a:p>
          <a:p>
            <a:endParaRPr lang="en-US" sz="900" dirty="0" smtClean="0"/>
          </a:p>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minCardinality</a:t>
            </a:r>
            <a:r>
              <a:rPr lang="en-US" sz="1600" dirty="0" smtClean="0"/>
              <a:t>"&gt;</a:t>
            </a:r>
          </a:p>
          <a:p>
            <a:r>
              <a:rPr lang="en-US" sz="1600" dirty="0" smtClean="0"/>
              <a:t>&lt;</a:t>
            </a:r>
            <a:r>
              <a:rPr lang="en-US" sz="1600" dirty="0" err="1" smtClean="0"/>
              <a:t>rdfs:label</a:t>
            </a:r>
            <a:r>
              <a:rPr lang="en-US" sz="1600" dirty="0" smtClean="0"/>
              <a:t>&gt;</a:t>
            </a:r>
            <a:r>
              <a:rPr lang="en-US" sz="1600" dirty="0" err="1" smtClean="0"/>
              <a:t>minCardinality</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="#Restriction"/&gt;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="&amp;</a:t>
            </a:r>
            <a:r>
              <a:rPr lang="en-US" sz="1600" dirty="0" err="1" smtClean="0"/>
              <a:t>xsd;nonNegativeInteger</a:t>
            </a:r>
            <a:r>
              <a:rPr lang="en-US" sz="1600" dirty="0" smtClean="0"/>
              <a:t>"/&gt;</a:t>
            </a:r>
          </a:p>
          <a:p>
            <a:r>
              <a:rPr lang="en-US" sz="1600" dirty="0" smtClean="0"/>
              <a:t>&lt;/</a:t>
            </a:r>
            <a:r>
              <a:rPr lang="en-US" sz="1600" dirty="0" err="1" smtClean="0"/>
              <a:t>rdf:Property</a:t>
            </a:r>
            <a:r>
              <a:rPr lang="en-US" sz="1600" dirty="0" smtClean="0"/>
              <a:t>&gt;</a:t>
            </a:r>
          </a:p>
        </p:txBody>
      </p:sp>
      <p:sp>
        <p:nvSpPr>
          <p:cNvPr id="6" name="2 - Θέση περιεχομένου"/>
          <p:cNvSpPr txBox="1">
            <a:spLocks/>
          </p:cNvSpPr>
          <p:nvPr/>
        </p:nvSpPr>
        <p:spPr>
          <a:xfrm>
            <a:off x="1115616" y="1916832"/>
            <a:ext cx="3816424" cy="4797152"/>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000" dirty="0" smtClean="0"/>
              <a:t>Τα στοιχεία </a:t>
            </a:r>
            <a:r>
              <a:rPr lang="en-US" sz="2000" i="1" dirty="0" err="1" smtClean="0"/>
              <a:t>owl:maxCardinality</a:t>
            </a:r>
            <a:r>
              <a:rPr lang="en-US" sz="2000" dirty="0" smtClean="0"/>
              <a:t> </a:t>
            </a:r>
            <a:r>
              <a:rPr lang="el-GR" sz="2000" dirty="0" smtClean="0"/>
              <a:t>και </a:t>
            </a:r>
            <a:r>
              <a:rPr lang="en-US" sz="2000" i="1" dirty="0" err="1" smtClean="0"/>
              <a:t>owl:cardinality</a:t>
            </a:r>
            <a:r>
              <a:rPr lang="en-US" sz="2000" dirty="0" smtClean="0"/>
              <a:t> </a:t>
            </a:r>
            <a:r>
              <a:rPr lang="el-GR" sz="2000" dirty="0" smtClean="0"/>
              <a:t>ορίζονται ανάλογα με το </a:t>
            </a:r>
            <a:r>
              <a:rPr lang="en-US" sz="2000" i="1" dirty="0" err="1" smtClean="0"/>
              <a:t>owl:minCardinality</a:t>
            </a:r>
            <a:r>
              <a:rPr lang="en-US" sz="2000" dirty="0" smtClean="0"/>
              <a:t>, </a:t>
            </a:r>
            <a:r>
              <a:rPr lang="el-GR" sz="2000" dirty="0" smtClean="0"/>
              <a:t>και το </a:t>
            </a:r>
            <a:r>
              <a:rPr lang="en-US" sz="2000" i="1" dirty="0" err="1" smtClean="0"/>
              <a:t>owl:someValuesFrom</a:t>
            </a:r>
            <a:r>
              <a:rPr lang="en-US" sz="2000" dirty="0" smtClean="0"/>
              <a:t> </a:t>
            </a:r>
            <a:r>
              <a:rPr lang="el-GR" sz="2000" dirty="0" smtClean="0"/>
              <a:t>ορίζεται ανάλογο με το</a:t>
            </a:r>
            <a:r>
              <a:rPr lang="en-US" sz="2000" dirty="0" smtClean="0"/>
              <a:t> </a:t>
            </a:r>
            <a:r>
              <a:rPr lang="en-US" sz="2000" i="1" dirty="0" err="1" smtClean="0"/>
              <a:t>owl:allValuesFrom</a:t>
            </a:r>
            <a:r>
              <a:rPr lang="en-US" sz="2000" i="1" dirty="0" smtClean="0"/>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2000" dirty="0" smtClean="0"/>
              <a:t>Το </a:t>
            </a:r>
            <a:r>
              <a:rPr lang="en-US" sz="2000" i="1" dirty="0" err="1" smtClean="0"/>
              <a:t>owl:onProperty</a:t>
            </a:r>
            <a:r>
              <a:rPr lang="en-US" sz="2000" dirty="0" smtClean="0"/>
              <a:t> </a:t>
            </a:r>
            <a:r>
              <a:rPr lang="el-GR" sz="2000" dirty="0" smtClean="0"/>
              <a:t>επιτρέπει τον περιορισμό μιας ιδιότητας αντικειμένου ή τύπου δεδομένων. Επομένως, το σύνολο τιμών των ιδιοτήτων περιορισμού, όπως το </a:t>
            </a:r>
            <a:r>
              <a:rPr lang="en-US" sz="2000" i="1" dirty="0" err="1" smtClean="0"/>
              <a:t>owl:allValuesFrom</a:t>
            </a:r>
            <a:r>
              <a:rPr lang="en-US" sz="2000" dirty="0" smtClean="0"/>
              <a:t> </a:t>
            </a:r>
            <a:r>
              <a:rPr lang="el-GR" sz="2000" dirty="0" smtClean="0"/>
              <a:t>δεν είναι η κλάση</a:t>
            </a:r>
            <a:r>
              <a:rPr lang="en-US" sz="2000" dirty="0" smtClean="0"/>
              <a:t> </a:t>
            </a:r>
            <a:r>
              <a:rPr lang="en-US" sz="2000" i="1" dirty="0" err="1" smtClean="0"/>
              <a:t>owl:Class</a:t>
            </a:r>
            <a:r>
              <a:rPr lang="en-US" sz="2000" dirty="0" smtClean="0"/>
              <a:t> </a:t>
            </a:r>
            <a:r>
              <a:rPr lang="el-GR" sz="2000" dirty="0" smtClean="0"/>
              <a:t>αλλά η πιο γενική κλάση</a:t>
            </a:r>
            <a:r>
              <a:rPr lang="en-US" sz="2000" dirty="0" smtClean="0"/>
              <a:t> </a:t>
            </a:r>
            <a:r>
              <a:rPr lang="en-US" sz="2000" i="1" dirty="0" err="1" smtClean="0"/>
              <a:t>rdfs:Class</a:t>
            </a:r>
            <a:endParaRPr kumimoji="0" lang="el-GR" sz="3600" b="0" i="1"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Ιδιότητες</a:t>
            </a:r>
            <a:endParaRPr lang="el-GR" dirty="0"/>
          </a:p>
        </p:txBody>
      </p:sp>
      <p:sp>
        <p:nvSpPr>
          <p:cNvPr id="3" name="2 - Θέση περιεχομένου"/>
          <p:cNvSpPr>
            <a:spLocks noGrp="1"/>
          </p:cNvSpPr>
          <p:nvPr>
            <p:ph idx="1"/>
          </p:nvPr>
        </p:nvSpPr>
        <p:spPr>
          <a:xfrm>
            <a:off x="971600" y="1196752"/>
            <a:ext cx="8172400" cy="2736304"/>
          </a:xfrm>
        </p:spPr>
        <p:txBody>
          <a:bodyPr>
            <a:normAutofit fontScale="92500" lnSpcReduction="20000"/>
          </a:bodyPr>
          <a:lstStyle/>
          <a:p>
            <a:r>
              <a:rPr lang="el-GR" sz="2400" dirty="0" smtClean="0"/>
              <a:t>Το στοιχείο </a:t>
            </a:r>
            <a:r>
              <a:rPr lang="en-US" sz="2400" i="1" dirty="0" err="1" smtClean="0"/>
              <a:t>owl:ObjectProperty</a:t>
            </a:r>
            <a:r>
              <a:rPr lang="en-US" sz="2400" dirty="0" smtClean="0"/>
              <a:t> </a:t>
            </a:r>
            <a:r>
              <a:rPr lang="el-GR" sz="2400" dirty="0" smtClean="0"/>
              <a:t>είναι ειδική περίπτωση του </a:t>
            </a:r>
            <a:r>
              <a:rPr lang="en-US" sz="2400" i="1" dirty="0" err="1" smtClean="0"/>
              <a:t>rdf:Property</a:t>
            </a:r>
            <a:endParaRPr lang="en-US" sz="2400" i="1" dirty="0" smtClean="0"/>
          </a:p>
          <a:p>
            <a:r>
              <a:rPr lang="el-GR" sz="2400" dirty="0" smtClean="0"/>
              <a:t>Ομοίως και το</a:t>
            </a:r>
            <a:r>
              <a:rPr lang="en-US" sz="2400" dirty="0" smtClean="0"/>
              <a:t> </a:t>
            </a:r>
            <a:r>
              <a:rPr lang="en-US" sz="2400" i="1" dirty="0" err="1" smtClean="0"/>
              <a:t>owl:DatatypeProperty</a:t>
            </a:r>
            <a:endParaRPr lang="el-GR" sz="2400" i="1" dirty="0" smtClean="0"/>
          </a:p>
          <a:p>
            <a:endParaRPr lang="el-GR" sz="2200" i="1" dirty="0" smtClean="0"/>
          </a:p>
          <a:p>
            <a:endParaRPr lang="el-GR" sz="2200" i="1" dirty="0" smtClean="0"/>
          </a:p>
          <a:p>
            <a:endParaRPr lang="el-GR" sz="2200" i="1" dirty="0" smtClean="0"/>
          </a:p>
          <a:p>
            <a:pPr lvl="0"/>
            <a:r>
              <a:rPr lang="el-GR" sz="2400" dirty="0" smtClean="0"/>
              <a:t>Το </a:t>
            </a:r>
            <a:r>
              <a:rPr lang="en-US" sz="2400" dirty="0" err="1" smtClean="0"/>
              <a:t>owl:TransitiveProperty</a:t>
            </a:r>
            <a:r>
              <a:rPr lang="en-US" sz="2400" dirty="0" smtClean="0"/>
              <a:t> </a:t>
            </a:r>
            <a:r>
              <a:rPr lang="el-GR" sz="2400" dirty="0" smtClean="0"/>
              <a:t>μπορεί να εφαρμοστεί μόνο σε ιδιότητες αντικειμένου</a:t>
            </a:r>
            <a:endParaRPr lang="en-US" sz="2400" dirty="0" smtClean="0"/>
          </a:p>
          <a:p>
            <a:endParaRPr lang="el-GR" sz="2200" i="1"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87</a:t>
            </a:fld>
            <a:endParaRPr lang="el-GR"/>
          </a:p>
        </p:txBody>
      </p:sp>
      <p:sp>
        <p:nvSpPr>
          <p:cNvPr id="5" name="4 - Ορθογώνιο"/>
          <p:cNvSpPr/>
          <p:nvPr/>
        </p:nvSpPr>
        <p:spPr>
          <a:xfrm>
            <a:off x="1187624" y="2204864"/>
            <a:ext cx="7776864" cy="79208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rdfs:Class</a:t>
            </a:r>
            <a:r>
              <a:rPr lang="en-US" sz="1600" dirty="0" smtClean="0"/>
              <a:t> </a:t>
            </a:r>
            <a:r>
              <a:rPr lang="en-US" sz="1600" dirty="0" err="1" smtClean="0"/>
              <a:t>rdf:ID</a:t>
            </a:r>
            <a:r>
              <a:rPr lang="en-US" sz="1600" dirty="0" smtClean="0"/>
              <a:t>="</a:t>
            </a:r>
            <a:r>
              <a:rPr lang="en-US" sz="1600" dirty="0" err="1" smtClean="0"/>
              <a:t>ObjectProperty</a:t>
            </a:r>
            <a:r>
              <a:rPr lang="en-US" sz="1600" dirty="0" smtClean="0"/>
              <a:t>"&gt;</a:t>
            </a:r>
          </a:p>
          <a:p>
            <a:r>
              <a:rPr lang="en-US" sz="1600" dirty="0" smtClean="0"/>
              <a:t>&lt;</a:t>
            </a:r>
            <a:r>
              <a:rPr lang="en-US" sz="1600" dirty="0" err="1" smtClean="0"/>
              <a:t>rdfs:label</a:t>
            </a:r>
            <a:r>
              <a:rPr lang="en-US" sz="1600" dirty="0" smtClean="0"/>
              <a:t>&gt;</a:t>
            </a:r>
            <a:r>
              <a:rPr lang="en-US" sz="1600" dirty="0" err="1" smtClean="0"/>
              <a:t>ObjectProperty</a:t>
            </a:r>
            <a:r>
              <a:rPr lang="en-US" sz="1600" dirty="0" smtClean="0"/>
              <a:t>&lt;/</a:t>
            </a:r>
            <a:r>
              <a:rPr lang="en-US" sz="1600" dirty="0" err="1" smtClean="0"/>
              <a:t>rdfs:label</a:t>
            </a:r>
            <a:r>
              <a:rPr lang="en-US" sz="1600" dirty="0" smtClean="0"/>
              <a:t>&gt;</a:t>
            </a:r>
            <a:r>
              <a:rPr lang="el-GR" sz="1600" dirty="0" smtClean="0"/>
              <a:t>  </a:t>
            </a:r>
            <a:r>
              <a:rPr lang="en-US" sz="1600" dirty="0" smtClean="0"/>
              <a:t>&lt;</a:t>
            </a:r>
            <a:r>
              <a:rPr lang="en-US" sz="1600" dirty="0" err="1" smtClean="0"/>
              <a:t>rdfs:subClassOf</a:t>
            </a:r>
            <a:r>
              <a:rPr lang="en-US" sz="1600" dirty="0" smtClean="0"/>
              <a:t> </a:t>
            </a:r>
            <a:r>
              <a:rPr lang="en-US" sz="1600" dirty="0" err="1" smtClean="0"/>
              <a:t>rdf:resource</a:t>
            </a:r>
            <a:r>
              <a:rPr lang="en-US" sz="1600" dirty="0" smtClean="0"/>
              <a:t>="&amp;</a:t>
            </a:r>
            <a:r>
              <a:rPr lang="en-US" sz="1600" dirty="0" err="1" smtClean="0"/>
              <a:t>rdf;Property</a:t>
            </a:r>
            <a:r>
              <a:rPr lang="en-US" sz="1600" dirty="0" smtClean="0"/>
              <a:t>"/&gt;</a:t>
            </a:r>
          </a:p>
          <a:p>
            <a:r>
              <a:rPr lang="en-US" sz="1600" dirty="0" smtClean="0"/>
              <a:t>&lt;/</a:t>
            </a:r>
            <a:r>
              <a:rPr lang="en-US" sz="1600" dirty="0" err="1" smtClean="0"/>
              <a:t>rdfs:Class</a:t>
            </a:r>
            <a:r>
              <a:rPr lang="en-US" sz="1600" dirty="0" smtClean="0"/>
              <a:t>&gt;</a:t>
            </a:r>
          </a:p>
        </p:txBody>
      </p:sp>
      <p:sp>
        <p:nvSpPr>
          <p:cNvPr id="6" name="2 - Θέση περιεχομένου"/>
          <p:cNvSpPr txBox="1">
            <a:spLocks/>
          </p:cNvSpPr>
          <p:nvPr/>
        </p:nvSpPr>
        <p:spPr>
          <a:xfrm>
            <a:off x="971600" y="3717032"/>
            <a:ext cx="3816424" cy="1584176"/>
          </a:xfrm>
          <a:prstGeom prst="rect">
            <a:avLst/>
          </a:prstGeom>
        </p:spPr>
        <p:txBody>
          <a:bodyPr>
            <a:normAutofit fontScale="70000" lnSpcReduction="2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lang="el-GR" sz="3200" dirty="0" smtClean="0"/>
              <a:t>Ομοίως για τις συμμετρικές, συναρτησιακές και αντίστροφες συναρτησιακές ιδιότητες</a:t>
            </a:r>
            <a:endParaRPr kumimoji="0" lang="el-GR" sz="3200" b="0" i="1" u="none" strike="noStrike" kern="1200" cap="none" spc="0" normalizeH="0" baseline="0" noProof="0" dirty="0">
              <a:ln>
                <a:noFill/>
              </a:ln>
              <a:solidFill>
                <a:schemeClr val="tx1"/>
              </a:solidFill>
              <a:effectLst/>
              <a:uLnTx/>
              <a:uFillTx/>
              <a:latin typeface="+mn-lt"/>
              <a:ea typeface="+mn-ea"/>
              <a:cs typeface="+mn-cs"/>
            </a:endParaRPr>
          </a:p>
        </p:txBody>
      </p:sp>
      <p:sp>
        <p:nvSpPr>
          <p:cNvPr id="7" name="6 - Ορθογώνιο"/>
          <p:cNvSpPr/>
          <p:nvPr/>
        </p:nvSpPr>
        <p:spPr>
          <a:xfrm>
            <a:off x="4499992" y="3789040"/>
            <a:ext cx="4568464" cy="11521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rdfs:Class</a:t>
            </a:r>
            <a:r>
              <a:rPr lang="en-US" sz="1600" dirty="0" smtClean="0"/>
              <a:t> </a:t>
            </a:r>
            <a:r>
              <a:rPr lang="en-US" sz="1600" dirty="0" err="1" smtClean="0"/>
              <a:t>rdf:ID</a:t>
            </a:r>
            <a:r>
              <a:rPr lang="en-US" sz="1600" dirty="0" smtClean="0"/>
              <a:t>="</a:t>
            </a:r>
            <a:r>
              <a:rPr lang="en-US" sz="1600" dirty="0" err="1" smtClean="0"/>
              <a:t>TransitiveProperty</a:t>
            </a:r>
            <a:r>
              <a:rPr lang="en-US" sz="1600" dirty="0" smtClean="0"/>
              <a:t>"&gt;</a:t>
            </a:r>
          </a:p>
          <a:p>
            <a:r>
              <a:rPr lang="en-US" sz="1600" dirty="0" smtClean="0"/>
              <a:t>&lt;</a:t>
            </a:r>
            <a:r>
              <a:rPr lang="en-US" sz="1600" dirty="0" err="1" smtClean="0"/>
              <a:t>rdfs:label</a:t>
            </a:r>
            <a:r>
              <a:rPr lang="en-US" sz="1600" dirty="0" smtClean="0"/>
              <a:t>&gt;</a:t>
            </a:r>
            <a:r>
              <a:rPr lang="en-US" sz="1600" dirty="0" err="1" smtClean="0"/>
              <a:t>TransitiveProperty</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rdfs:subClassOf</a:t>
            </a:r>
            <a:r>
              <a:rPr lang="en-US" sz="1600" dirty="0" smtClean="0"/>
              <a:t> </a:t>
            </a:r>
            <a:r>
              <a:rPr lang="en-US" sz="1600" dirty="0" err="1" smtClean="0"/>
              <a:t>rdf:resource</a:t>
            </a:r>
            <a:r>
              <a:rPr lang="en-US" sz="1600" dirty="0" smtClean="0"/>
              <a:t>="#</a:t>
            </a:r>
            <a:r>
              <a:rPr lang="en-US" sz="1600" dirty="0" err="1" smtClean="0"/>
              <a:t>ObjectProperty</a:t>
            </a:r>
            <a:r>
              <a:rPr lang="en-US" sz="1600" dirty="0" smtClean="0"/>
              <a:t>"/&gt;</a:t>
            </a:r>
          </a:p>
          <a:p>
            <a:r>
              <a:rPr lang="en-US" sz="1600" dirty="0" smtClean="0"/>
              <a:t>&lt;/</a:t>
            </a:r>
            <a:r>
              <a:rPr lang="en-US" sz="1600" dirty="0" err="1" smtClean="0"/>
              <a:t>rdfs:Class</a:t>
            </a:r>
            <a:r>
              <a:rPr lang="en-US" sz="1600" dirty="0" smtClean="0"/>
              <a:t>&gt;</a:t>
            </a:r>
          </a:p>
        </p:txBody>
      </p:sp>
      <p:sp>
        <p:nvSpPr>
          <p:cNvPr id="8" name="2 - Θέση περιεχομένου"/>
          <p:cNvSpPr txBox="1">
            <a:spLocks/>
          </p:cNvSpPr>
          <p:nvPr/>
        </p:nvSpPr>
        <p:spPr>
          <a:xfrm>
            <a:off x="971600" y="5120208"/>
            <a:ext cx="7498080" cy="397024"/>
          </a:xfrm>
          <a:prstGeom prst="rect">
            <a:avLst/>
          </a:prstGeom>
        </p:spPr>
        <p:txBody>
          <a:bodyPr>
            <a:normAutofit fontScale="92500" lnSpcReduction="1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el-GR" sz="2400" b="0" u="none" strike="noStrike" kern="1200" cap="none" spc="0" normalizeH="0" baseline="0" noProof="0" dirty="0" smtClean="0">
                <a:ln>
                  <a:noFill/>
                </a:ln>
                <a:solidFill>
                  <a:schemeClr val="tx1"/>
                </a:solidFill>
                <a:effectLst/>
                <a:uLnTx/>
                <a:uFillTx/>
                <a:latin typeface="+mn-lt"/>
                <a:ea typeface="+mn-ea"/>
                <a:cs typeface="+mn-cs"/>
              </a:rPr>
              <a:t>Το </a:t>
            </a:r>
            <a:r>
              <a:rPr kumimoji="0" lang="en-US" sz="2400" b="0" i="1" u="none" strike="noStrike" kern="1200" cap="none" spc="0" normalizeH="0" baseline="0" noProof="0" dirty="0" err="1" smtClean="0">
                <a:ln>
                  <a:noFill/>
                </a:ln>
                <a:solidFill>
                  <a:schemeClr val="tx1"/>
                </a:solidFill>
                <a:effectLst/>
                <a:uLnTx/>
                <a:uFillTx/>
                <a:latin typeface="+mn-lt"/>
                <a:ea typeface="+mn-ea"/>
                <a:cs typeface="+mn-cs"/>
              </a:rPr>
              <a:t>owl:inverseOf</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el-GR" sz="2400" b="0" i="0" u="none" strike="noStrike" kern="1200" cap="none" spc="0" normalizeH="0" baseline="0" noProof="0" dirty="0" smtClean="0">
                <a:ln>
                  <a:noFill/>
                </a:ln>
                <a:solidFill>
                  <a:schemeClr val="tx1"/>
                </a:solidFill>
                <a:effectLst/>
                <a:uLnTx/>
                <a:uFillTx/>
                <a:latin typeface="+mn-lt"/>
                <a:ea typeface="+mn-ea"/>
                <a:cs typeface="+mn-cs"/>
              </a:rPr>
              <a:t>συσχετίζει δύο ιδιότητες ενός αντικειμένου</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endParaRPr kumimoji="0" lang="el-GR" sz="2200" b="0" i="1" u="none" strike="noStrike" kern="1200" cap="none" spc="0" normalizeH="0" baseline="0" noProof="0" dirty="0">
              <a:ln>
                <a:noFill/>
              </a:ln>
              <a:solidFill>
                <a:schemeClr val="tx1"/>
              </a:solidFill>
              <a:effectLst/>
              <a:uLnTx/>
              <a:uFillTx/>
              <a:latin typeface="+mn-lt"/>
              <a:ea typeface="+mn-ea"/>
              <a:cs typeface="+mn-cs"/>
            </a:endParaRPr>
          </a:p>
        </p:txBody>
      </p:sp>
      <p:sp>
        <p:nvSpPr>
          <p:cNvPr id="9" name="8 - Ορθογώνιο"/>
          <p:cNvSpPr/>
          <p:nvPr/>
        </p:nvSpPr>
        <p:spPr>
          <a:xfrm>
            <a:off x="2483768" y="5517232"/>
            <a:ext cx="4680520" cy="11521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1600" dirty="0" smtClean="0"/>
              <a:t>&lt;</a:t>
            </a:r>
            <a:r>
              <a:rPr lang="en-US" sz="1600" dirty="0" err="1" smtClean="0"/>
              <a:t>rdf:Property</a:t>
            </a:r>
            <a:r>
              <a:rPr lang="en-US" sz="1600" dirty="0" smtClean="0"/>
              <a:t> </a:t>
            </a:r>
            <a:r>
              <a:rPr lang="en-US" sz="1600" dirty="0" err="1" smtClean="0"/>
              <a:t>rdf:ID</a:t>
            </a:r>
            <a:r>
              <a:rPr lang="en-US" sz="1600" dirty="0" smtClean="0"/>
              <a:t>="</a:t>
            </a:r>
            <a:r>
              <a:rPr lang="en-US" sz="1600" dirty="0" err="1" smtClean="0"/>
              <a:t>inverseOf</a:t>
            </a:r>
            <a:r>
              <a:rPr lang="en-US" sz="1600" dirty="0" smtClean="0"/>
              <a:t>"&gt;</a:t>
            </a:r>
          </a:p>
          <a:p>
            <a:r>
              <a:rPr lang="en-US" sz="1600" dirty="0" smtClean="0"/>
              <a:t>&lt;</a:t>
            </a:r>
            <a:r>
              <a:rPr lang="en-US" sz="1600" dirty="0" err="1" smtClean="0"/>
              <a:t>rdfs:label</a:t>
            </a:r>
            <a:r>
              <a:rPr lang="en-US" sz="1600" dirty="0" smtClean="0"/>
              <a:t>&gt;</a:t>
            </a:r>
            <a:r>
              <a:rPr lang="en-US" sz="1600" dirty="0" err="1" smtClean="0"/>
              <a:t>inverseOf</a:t>
            </a:r>
            <a:r>
              <a:rPr lang="en-US" sz="1600" dirty="0" smtClean="0"/>
              <a:t>&lt;/</a:t>
            </a:r>
            <a:r>
              <a:rPr lang="en-US" sz="1600" dirty="0" err="1" smtClean="0"/>
              <a:t>rdfs:label</a:t>
            </a:r>
            <a:r>
              <a:rPr lang="en-US" sz="1600" dirty="0" smtClean="0"/>
              <a:t>&gt;</a:t>
            </a:r>
          </a:p>
          <a:p>
            <a:r>
              <a:rPr lang="en-US" sz="1600" dirty="0" smtClean="0"/>
              <a:t>&lt;</a:t>
            </a:r>
            <a:r>
              <a:rPr lang="en-US" sz="1600" dirty="0" err="1" smtClean="0"/>
              <a:t>rdfs:domain</a:t>
            </a:r>
            <a:r>
              <a:rPr lang="en-US" sz="1600" dirty="0" smtClean="0"/>
              <a:t> </a:t>
            </a:r>
            <a:r>
              <a:rPr lang="en-US" sz="1600" dirty="0" err="1" smtClean="0"/>
              <a:t>rdf:resource</a:t>
            </a:r>
            <a:r>
              <a:rPr lang="en-US" sz="1600" dirty="0" smtClean="0"/>
              <a:t>="#</a:t>
            </a:r>
            <a:r>
              <a:rPr lang="en-US" sz="1600" dirty="0" err="1" smtClean="0"/>
              <a:t>ObjectProperty</a:t>
            </a:r>
            <a:r>
              <a:rPr lang="en-US" sz="1600" dirty="0" smtClean="0"/>
              <a:t>"/&gt;</a:t>
            </a:r>
          </a:p>
          <a:p>
            <a:r>
              <a:rPr lang="en-US" sz="1600" dirty="0" smtClean="0"/>
              <a:t>&lt;</a:t>
            </a:r>
            <a:r>
              <a:rPr lang="en-US" sz="1600" dirty="0" err="1" smtClean="0"/>
              <a:t>rdfs:range</a:t>
            </a:r>
            <a:r>
              <a:rPr lang="en-US" sz="1600" dirty="0" smtClean="0"/>
              <a:t> </a:t>
            </a:r>
            <a:r>
              <a:rPr lang="en-US" sz="1600" dirty="0" err="1" smtClean="0"/>
              <a:t>rdf:resource</a:t>
            </a:r>
            <a:r>
              <a:rPr lang="en-US" sz="1600" dirty="0" smtClean="0"/>
              <a:t>="#</a:t>
            </a:r>
            <a:r>
              <a:rPr lang="en-US" sz="1600" dirty="0" err="1" smtClean="0"/>
              <a:t>ObjectProperty</a:t>
            </a:r>
            <a:r>
              <a:rPr lang="en-US" sz="1600" dirty="0" smtClean="0"/>
              <a:t>"/&gt;</a:t>
            </a:r>
          </a:p>
          <a:p>
            <a:r>
              <a:rPr lang="en-US" sz="1600" dirty="0" smtClean="0"/>
              <a:t>&lt;/</a:t>
            </a:r>
            <a:r>
              <a:rPr lang="en-US" sz="1600" dirty="0" err="1" smtClean="0"/>
              <a:t>rdf:Property</a:t>
            </a:r>
            <a:r>
              <a:rPr lang="en-US" sz="1600" dirty="0" smtClean="0"/>
              <a:t>&gt;</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2578392" y="2600325"/>
            <a:ext cx="6400800" cy="1692771"/>
          </a:xfrm>
        </p:spPr>
        <p:txBody>
          <a:bodyPr>
            <a:normAutofit/>
          </a:bodyPr>
          <a:lstStyle/>
          <a:p>
            <a:r>
              <a:rPr lang="el-GR" dirty="0" err="1" smtClean="0"/>
              <a:t>Μελλοντικεσ</a:t>
            </a:r>
            <a:r>
              <a:rPr lang="el-GR" dirty="0" smtClean="0"/>
              <a:t> </a:t>
            </a:r>
            <a:r>
              <a:rPr lang="el-GR" dirty="0" err="1" smtClean="0"/>
              <a:t>επεκτασεισ</a:t>
            </a:r>
            <a:endParaRPr lang="el-GR" dirty="0"/>
          </a:p>
        </p:txBody>
      </p:sp>
      <p:sp>
        <p:nvSpPr>
          <p:cNvPr id="6" name="5 - Θέση κειμένου"/>
          <p:cNvSpPr>
            <a:spLocks noGrp="1"/>
          </p:cNvSpPr>
          <p:nvPr>
            <p:ph type="body" idx="1"/>
          </p:nvPr>
        </p:nvSpPr>
        <p:spPr>
          <a:xfrm>
            <a:off x="4283968" y="4005064"/>
            <a:ext cx="4695224" cy="1077664"/>
          </a:xfrm>
        </p:spPr>
        <p:txBody>
          <a:bodyPr>
            <a:normAutofit/>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88</a:t>
            </a:fld>
            <a:endParaRPr lang="el-G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Υπομονάδες</a:t>
            </a:r>
            <a:r>
              <a:rPr lang="el-GR" b="1" dirty="0" smtClean="0"/>
              <a:t> και εισαγωγές</a:t>
            </a:r>
            <a:endParaRPr lang="el-GR" dirty="0"/>
          </a:p>
        </p:txBody>
      </p:sp>
      <p:sp>
        <p:nvSpPr>
          <p:cNvPr id="3" name="2 - Θέση περιεχομένου"/>
          <p:cNvSpPr>
            <a:spLocks noGrp="1"/>
          </p:cNvSpPr>
          <p:nvPr>
            <p:ph idx="1"/>
          </p:nvPr>
        </p:nvSpPr>
        <p:spPr>
          <a:xfrm>
            <a:off x="1435608" y="1447800"/>
            <a:ext cx="7498080" cy="5005536"/>
          </a:xfrm>
        </p:spPr>
        <p:txBody>
          <a:bodyPr>
            <a:normAutofit fontScale="62500" lnSpcReduction="20000"/>
          </a:bodyPr>
          <a:lstStyle/>
          <a:p>
            <a:r>
              <a:rPr lang="el-GR" dirty="0" smtClean="0"/>
              <a:t>Η εισαγωγή οντολογιών που ορίζονται από άλλους θα αποτελέσει τον κανόνα στο ΣΙ</a:t>
            </a:r>
            <a:endParaRPr lang="en-US" dirty="0" smtClean="0"/>
          </a:p>
          <a:p>
            <a:r>
              <a:rPr lang="el-GR" dirty="0" smtClean="0"/>
              <a:t>Όμως, η λειτουργία εισαγωγής της </a:t>
            </a:r>
            <a:r>
              <a:rPr lang="en-US" dirty="0" smtClean="0"/>
              <a:t>OWL </a:t>
            </a:r>
            <a:r>
              <a:rPr lang="el-GR" dirty="0" smtClean="0"/>
              <a:t>είναι πολύ στοιχειώδης</a:t>
            </a:r>
            <a:endParaRPr lang="en-US" dirty="0" smtClean="0"/>
          </a:p>
          <a:p>
            <a:pPr lvl="1"/>
            <a:r>
              <a:rPr lang="el-GR" dirty="0" smtClean="0"/>
              <a:t>Επιτρέποντας μόνο την εισαγωγή μιας </a:t>
            </a:r>
            <a:r>
              <a:rPr lang="el-GR" i="1" dirty="0" smtClean="0"/>
              <a:t>ολόκληρης οντολογίας</a:t>
            </a:r>
            <a:r>
              <a:rPr lang="el-GR" dirty="0" smtClean="0"/>
              <a:t>, η οποία καθορίζεται από τη θέση της</a:t>
            </a:r>
            <a:endParaRPr lang="en-US" dirty="0" smtClean="0"/>
          </a:p>
          <a:p>
            <a:r>
              <a:rPr lang="el-GR" dirty="0" smtClean="0"/>
              <a:t>Ακόμα κι αν κάποιος επιθυμούσε να χρησιμοποιήσει μόνο ένα μικρό τμήμα μιας άλλης οντολογίας, θα ήταν αναγκασμένος να εισάγει ολόκληρη την οντολογία</a:t>
            </a:r>
            <a:endParaRPr lang="en-US" dirty="0" smtClean="0"/>
          </a:p>
          <a:p>
            <a:r>
              <a:rPr lang="el-GR" dirty="0" smtClean="0"/>
              <a:t>Η κατασκευή </a:t>
            </a:r>
            <a:r>
              <a:rPr lang="el-GR" dirty="0" err="1" smtClean="0"/>
              <a:t>υπομονάδων</a:t>
            </a:r>
            <a:r>
              <a:rPr lang="el-GR" dirty="0" smtClean="0"/>
              <a:t> στις γλώσσες προγραμματισμού βασίζεται στην έννοια της απόκρυψης πληροφοριών</a:t>
            </a:r>
            <a:endParaRPr lang="en-US" dirty="0" smtClean="0"/>
          </a:p>
          <a:p>
            <a:r>
              <a:rPr lang="el-GR" dirty="0" smtClean="0"/>
              <a:t>Η </a:t>
            </a:r>
            <a:r>
              <a:rPr lang="el-GR" dirty="0" err="1" smtClean="0"/>
              <a:t>υπομονάδα</a:t>
            </a:r>
            <a:r>
              <a:rPr lang="el-GR" dirty="0" smtClean="0"/>
              <a:t> παρέχει μία λειτουργικότητα προς τον εξωτερικό κόσμο, αλλά η </a:t>
            </a:r>
            <a:r>
              <a:rPr lang="el-GR" dirty="0" err="1" smtClean="0"/>
              <a:t>υπομονάδα</a:t>
            </a:r>
            <a:r>
              <a:rPr lang="el-GR" dirty="0" smtClean="0"/>
              <a:t> εισαγωγής δεν χρειάζεται να ασχοληθεί με τον τρόπο που επιτεύχθηκε αυτή η λειτουργικότητα</a:t>
            </a:r>
            <a:endParaRPr lang="en-US" dirty="0" smtClean="0"/>
          </a:p>
          <a:p>
            <a:r>
              <a:rPr lang="el-GR" dirty="0" smtClean="0"/>
              <a:t>Η αντίστοιχη έννοια της απόκρυψης πληροφοριών για τις οντολογίες, καθώς επίσης και η χρήση της ως βάση για μια καλή δομή εισαγωγής, παραμένει ανοικτό ερευνητικό ζήτημα</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89</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Περιορισμοί της εκφραστικής ισχύος της </a:t>
            </a:r>
            <a:r>
              <a:rPr lang="en-US" b="1" dirty="0" smtClean="0"/>
              <a:t>RDF Schema (1/4)</a:t>
            </a:r>
            <a:endParaRPr lang="el-GR" dirty="0"/>
          </a:p>
        </p:txBody>
      </p:sp>
      <p:sp>
        <p:nvSpPr>
          <p:cNvPr id="3" name="2 - Θέση περιεχομένου"/>
          <p:cNvSpPr>
            <a:spLocks noGrp="1"/>
          </p:cNvSpPr>
          <p:nvPr>
            <p:ph idx="1"/>
          </p:nvPr>
        </p:nvSpPr>
        <p:spPr>
          <a:xfrm>
            <a:off x="1115616" y="1447800"/>
            <a:ext cx="7818072" cy="5149552"/>
          </a:xfrm>
        </p:spPr>
        <p:txBody>
          <a:bodyPr>
            <a:normAutofit fontScale="70000" lnSpcReduction="20000"/>
          </a:bodyPr>
          <a:lstStyle/>
          <a:p>
            <a:r>
              <a:rPr lang="el-GR" dirty="0" smtClean="0"/>
              <a:t>Οι γλώσσες </a:t>
            </a:r>
            <a:r>
              <a:rPr lang="en-US" dirty="0" smtClean="0"/>
              <a:t>RDF </a:t>
            </a:r>
            <a:r>
              <a:rPr lang="el-GR" dirty="0" smtClean="0"/>
              <a:t>και</a:t>
            </a:r>
            <a:r>
              <a:rPr lang="en-US" dirty="0" smtClean="0"/>
              <a:t> RDFS </a:t>
            </a:r>
            <a:r>
              <a:rPr lang="el-GR" dirty="0" smtClean="0"/>
              <a:t>επιτρέπουν την αναπαράσταση </a:t>
            </a:r>
            <a:r>
              <a:rPr lang="el-GR" i="1" dirty="0" smtClean="0"/>
              <a:t>ενός μέρους </a:t>
            </a:r>
            <a:r>
              <a:rPr lang="el-GR" dirty="0" smtClean="0"/>
              <a:t>της οντολογικής γνώσης</a:t>
            </a:r>
            <a:endParaRPr lang="en-US" dirty="0" smtClean="0"/>
          </a:p>
          <a:p>
            <a:r>
              <a:rPr lang="el-GR" dirty="0" smtClean="0"/>
              <a:t>Τα κύρια θεμελιώδη στοιχεία μοντελοποίησης των </a:t>
            </a:r>
            <a:r>
              <a:rPr lang="en-US" dirty="0" smtClean="0"/>
              <a:t>RDF/RDFS </a:t>
            </a:r>
            <a:r>
              <a:rPr lang="el-GR" dirty="0" smtClean="0"/>
              <a:t>αφορούν την οργάνωση των λεξιλογίων σε τυποποιημένες ιεραρχίες</a:t>
            </a:r>
            <a:r>
              <a:rPr lang="en-US" dirty="0" smtClean="0"/>
              <a:t>: </a:t>
            </a:r>
          </a:p>
          <a:p>
            <a:pPr lvl="1"/>
            <a:r>
              <a:rPr lang="el-GR" dirty="0" smtClean="0"/>
              <a:t>Σχέσεις υποκλάσης και </a:t>
            </a:r>
            <a:r>
              <a:rPr lang="el-GR" dirty="0" err="1" smtClean="0"/>
              <a:t>υποϊδιότητας</a:t>
            </a:r>
            <a:r>
              <a:rPr lang="el-GR" dirty="0" smtClean="0"/>
              <a:t> </a:t>
            </a:r>
            <a:endParaRPr lang="en-US" dirty="0" smtClean="0"/>
          </a:p>
          <a:p>
            <a:pPr lvl="1"/>
            <a:r>
              <a:rPr lang="el-GR" dirty="0" smtClean="0"/>
              <a:t>Περιορισμούς πεδίου ορισμού και συνόλου τιμών</a:t>
            </a:r>
            <a:endParaRPr lang="en-US" dirty="0" smtClean="0"/>
          </a:p>
          <a:p>
            <a:pPr lvl="1"/>
            <a:r>
              <a:rPr lang="el-GR" dirty="0" smtClean="0"/>
              <a:t>Στιγμιότυπα κλάσεων </a:t>
            </a:r>
            <a:endParaRPr lang="en-US" dirty="0" smtClean="0"/>
          </a:p>
          <a:p>
            <a:r>
              <a:rPr lang="el-GR" dirty="0" smtClean="0"/>
              <a:t>Όμως, λείπουν αρκετές άλλες δυνατότητες:</a:t>
            </a:r>
            <a:r>
              <a:rPr lang="en-US" dirty="0" smtClean="0"/>
              <a:t> </a:t>
            </a:r>
          </a:p>
          <a:p>
            <a:pPr lvl="1"/>
            <a:r>
              <a:rPr lang="el-GR" b="1" dirty="0" smtClean="0"/>
              <a:t>Τοπική εμβέλεια ιδιοτήτων</a:t>
            </a:r>
            <a:endParaRPr lang="en-US" b="1" dirty="0" smtClean="0"/>
          </a:p>
          <a:p>
            <a:pPr lvl="2"/>
            <a:r>
              <a:rPr lang="el-GR" sz="2700" dirty="0" smtClean="0"/>
              <a:t>Το </a:t>
            </a:r>
            <a:r>
              <a:rPr lang="en-US" sz="2700" dirty="0" smtClean="0"/>
              <a:t> </a:t>
            </a:r>
            <a:r>
              <a:rPr lang="en-US" sz="2700" dirty="0" err="1" smtClean="0"/>
              <a:t>rdfs:range</a:t>
            </a:r>
            <a:r>
              <a:rPr lang="en-US" sz="2700" dirty="0" smtClean="0"/>
              <a:t> </a:t>
            </a:r>
            <a:r>
              <a:rPr lang="el-GR" sz="2700" dirty="0" smtClean="0"/>
              <a:t>ορίζει το σύνολο τιμών μιας ιδιότητας (π.χ. </a:t>
            </a:r>
            <a:r>
              <a:rPr lang="en-US" sz="2700" i="1" dirty="0" smtClean="0"/>
              <a:t>eats</a:t>
            </a:r>
            <a:r>
              <a:rPr lang="el-GR" sz="2700" dirty="0" smtClean="0"/>
              <a:t>)</a:t>
            </a:r>
            <a:r>
              <a:rPr lang="en-US" sz="2700" dirty="0" smtClean="0"/>
              <a:t> </a:t>
            </a:r>
            <a:r>
              <a:rPr lang="el-GR" sz="2700" dirty="0" smtClean="0"/>
              <a:t>για όλες τις κλάσεις</a:t>
            </a:r>
            <a:endParaRPr lang="en-US" sz="2700" dirty="0" smtClean="0"/>
          </a:p>
          <a:p>
            <a:pPr lvl="2"/>
            <a:r>
              <a:rPr lang="el-GR" sz="2700" dirty="0" smtClean="0"/>
              <a:t>Επομένως, δεν μπορούμε στην</a:t>
            </a:r>
            <a:r>
              <a:rPr lang="en-US" sz="2700" dirty="0" smtClean="0"/>
              <a:t> RDF Schema </a:t>
            </a:r>
            <a:r>
              <a:rPr lang="el-GR" sz="2700" dirty="0" smtClean="0"/>
              <a:t>να δηλώσουμε περιορισμούς στο σύνολο τιμών, που θα ισχύουν μόνο για μερικές κλάσεις</a:t>
            </a:r>
            <a:r>
              <a:rPr lang="en-US" sz="2700" dirty="0" smtClean="0"/>
              <a:t> </a:t>
            </a:r>
          </a:p>
          <a:p>
            <a:pPr lvl="2"/>
            <a:r>
              <a:rPr lang="el-GR" sz="2700" dirty="0" smtClean="0"/>
              <a:t>Π.χ. δεν μπορούμε να πούμε ότι οι αγελάδες τρώνε μόνο φυτά, ενώ άλλα ζώα μπορεί να τρώνε και κρέας</a:t>
            </a:r>
            <a:endParaRPr lang="en-US" sz="2700" dirty="0" smtClean="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Προεπιλεγμένες τιμές και υπόθεση κλειστού κόσμου</a:t>
            </a:r>
            <a:endParaRPr lang="el-GR" dirty="0"/>
          </a:p>
        </p:txBody>
      </p:sp>
      <p:sp>
        <p:nvSpPr>
          <p:cNvPr id="3" name="2 - Θέση περιεχομένου"/>
          <p:cNvSpPr>
            <a:spLocks noGrp="1"/>
          </p:cNvSpPr>
          <p:nvPr>
            <p:ph idx="1"/>
          </p:nvPr>
        </p:nvSpPr>
        <p:spPr>
          <a:xfrm>
            <a:off x="1187624" y="1447800"/>
            <a:ext cx="7746064" cy="5410200"/>
          </a:xfrm>
        </p:spPr>
        <p:txBody>
          <a:bodyPr>
            <a:normAutofit fontScale="62500" lnSpcReduction="20000"/>
          </a:bodyPr>
          <a:lstStyle/>
          <a:p>
            <a:r>
              <a:rPr lang="el-GR" dirty="0" smtClean="0"/>
              <a:t>Πολλά πρακτικά συστήματα αναπαράστασης γνώσης επιτρέπουν στις πιο συγκεκριμένες κλάσεις της ιεραρχίας να παρακάμπτουν τις κληρονομημένες τιμές </a:t>
            </a:r>
          </a:p>
          <a:p>
            <a:pPr lvl="1"/>
            <a:r>
              <a:rPr lang="el-GR" dirty="0" smtClean="0"/>
              <a:t>αντιμετωπίζοντας τις τελευταίες ως προεπιλεγμένες τιμές</a:t>
            </a:r>
            <a:endParaRPr lang="en-US" dirty="0" smtClean="0"/>
          </a:p>
          <a:p>
            <a:r>
              <a:rPr lang="el-GR" dirty="0" smtClean="0"/>
              <a:t>Παρόλο που η πρακτική αυτή ακολουθείται ευρέως</a:t>
            </a:r>
          </a:p>
          <a:p>
            <a:pPr lvl="1"/>
            <a:r>
              <a:rPr lang="el-GR" dirty="0" smtClean="0"/>
              <a:t>δεν έχει επιτευχθεί ακόμα </a:t>
            </a:r>
            <a:r>
              <a:rPr lang="el-GR" dirty="0" err="1" smtClean="0"/>
              <a:t>συνέναιση</a:t>
            </a:r>
            <a:r>
              <a:rPr lang="el-GR" dirty="0" smtClean="0"/>
              <a:t> σχετικά με τη σωστή τυποποίηση</a:t>
            </a:r>
          </a:p>
          <a:p>
            <a:r>
              <a:rPr lang="el-GR" b="1" dirty="0" smtClean="0"/>
              <a:t>Υπόθεση κλειστού κόσμου</a:t>
            </a:r>
          </a:p>
          <a:p>
            <a:r>
              <a:rPr lang="el-GR" dirty="0" smtClean="0"/>
              <a:t>Η σημασιολογία της </a:t>
            </a:r>
            <a:r>
              <a:rPr lang="en-US" dirty="0" smtClean="0"/>
              <a:t>OWL </a:t>
            </a:r>
            <a:r>
              <a:rPr lang="el-GR" dirty="0" smtClean="0"/>
              <a:t>υιοθετεί προς το παρόν το κλασσικό λογικό μοντέλο της υπόθεσης του ανοιχτού κόσμου</a:t>
            </a:r>
            <a:endParaRPr lang="en-US" dirty="0" smtClean="0"/>
          </a:p>
          <a:p>
            <a:pPr lvl="1"/>
            <a:r>
              <a:rPr lang="el-GR" dirty="0" smtClean="0"/>
              <a:t>Μια πρόταση δεν μπορεί να θεωρηθεί αληθής λόγω αποτυχίας της απόδειξής της</a:t>
            </a:r>
            <a:endParaRPr lang="en-US" dirty="0" smtClean="0"/>
          </a:p>
          <a:p>
            <a:r>
              <a:rPr lang="el-GR" dirty="0" smtClean="0"/>
              <a:t>Όμως, η αντίθετη προσέγγιση (υπόθεση του κλειστού κόσμου: μία πρόταση είναι αληθής, όταν δεν μπορεί να αποδειχτεί η άρνησή της) είναι επίσης χρήσιμη σε ορισμένες εφαρμογές</a:t>
            </a:r>
            <a:endParaRPr lang="en-US" dirty="0" smtClean="0"/>
          </a:p>
          <a:p>
            <a:r>
              <a:rPr lang="el-GR" dirty="0" smtClean="0"/>
              <a:t>Η υπόθεση του κλειστού κόσμου είναι στενά συνδεδεμένη με την έννοια των προεπιλεγμένων τιμών και οδηγεί στην ίδια μη μονοτονική συμπεριφορά</a:t>
            </a:r>
          </a:p>
          <a:p>
            <a:pPr lvl="1"/>
            <a:r>
              <a:rPr lang="el-GR" dirty="0" smtClean="0"/>
              <a:t>λόγος για να μη συμπεριληφθεί στην </a:t>
            </a:r>
            <a:r>
              <a:rPr lang="en-US" dirty="0" smtClean="0"/>
              <a:t>OWL</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90</a:t>
            </a:fld>
            <a:endParaRPr lang="el-G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Υπόθεση μοναδικού ονόματος</a:t>
            </a:r>
            <a:endParaRPr lang="el-GR" dirty="0"/>
          </a:p>
        </p:txBody>
      </p:sp>
      <p:sp>
        <p:nvSpPr>
          <p:cNvPr id="3" name="2 - Θέση περιεχομένου"/>
          <p:cNvSpPr>
            <a:spLocks noGrp="1"/>
          </p:cNvSpPr>
          <p:nvPr>
            <p:ph idx="1"/>
          </p:nvPr>
        </p:nvSpPr>
        <p:spPr>
          <a:xfrm>
            <a:off x="1435608" y="1447800"/>
            <a:ext cx="7498080" cy="5149552"/>
          </a:xfrm>
        </p:spPr>
        <p:txBody>
          <a:bodyPr>
            <a:normAutofit fontScale="77500" lnSpcReduction="20000"/>
          </a:bodyPr>
          <a:lstStyle/>
          <a:p>
            <a:r>
              <a:rPr lang="el-GR" dirty="0" smtClean="0"/>
              <a:t>Οι συνηθισμένες εφαρμογές βάσεων δεδομένων υποθέτουν ότι τα μεμονωμένα στοιχεία με διαφορετικά ονόματα είναι όντως διαφορετικά μεμονωμένα στοιχεία</a:t>
            </a:r>
            <a:endParaRPr lang="en-US" dirty="0" smtClean="0"/>
          </a:p>
          <a:p>
            <a:r>
              <a:rPr lang="el-GR" dirty="0" smtClean="0"/>
              <a:t>Η </a:t>
            </a:r>
            <a:r>
              <a:rPr lang="en-US" dirty="0" smtClean="0"/>
              <a:t>OWL </a:t>
            </a:r>
            <a:r>
              <a:rPr lang="el-GR" dirty="0" smtClean="0"/>
              <a:t>ακολουθεί το σύνηθες λογικό πρότυπο στο οποίο αυτό δεν ισχύει</a:t>
            </a:r>
            <a:endParaRPr lang="en-US" dirty="0" smtClean="0"/>
          </a:p>
          <a:p>
            <a:pPr lvl="1"/>
            <a:r>
              <a:rPr lang="el-GR" dirty="0" smtClean="0"/>
              <a:t>Αν δύο μεμονωμένα στοιχεία (ή κλάσεις ή ιδιότητες) έχουν διαφορετικά ονόματα, εξακολουθούμε να είμαστε σε θέση να εξάγουμε μέσω συμπερασμού ότι αντιστοιχούν στο ίδιο μεμονωμένο στοιχείο</a:t>
            </a:r>
            <a:endParaRPr lang="en-US" dirty="0" smtClean="0"/>
          </a:p>
          <a:p>
            <a:r>
              <a:rPr lang="el-GR" dirty="0" smtClean="0"/>
              <a:t>Παρόλα αυτά υπάρχουν καταστάσεις όπου η υπόθεση του μοναδικού ονόματος είναι χρήσιμη</a:t>
            </a:r>
            <a:endParaRPr lang="en-US" dirty="0" smtClean="0"/>
          </a:p>
          <a:p>
            <a:r>
              <a:rPr lang="el-GR" dirty="0" smtClean="0"/>
              <a:t>Επίσης, κάποιος μπορεί να επιθυμεί να δηλώσει τα μέρη της οντολογίας για τα οποία η υπόθεση ισχύει ή όχι</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91</a:t>
            </a:fld>
            <a:endParaRPr lang="el-G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282154"/>
          </a:xfrm>
        </p:spPr>
        <p:txBody>
          <a:bodyPr>
            <a:normAutofit/>
          </a:bodyPr>
          <a:lstStyle/>
          <a:p>
            <a:r>
              <a:rPr lang="el-GR" b="1" dirty="0" smtClean="0"/>
              <a:t>Διαδικαστική Προσάρτηση</a:t>
            </a:r>
            <a:endParaRPr lang="el-GR" dirty="0"/>
          </a:p>
        </p:txBody>
      </p:sp>
      <p:sp>
        <p:nvSpPr>
          <p:cNvPr id="3" name="2 - Θέση περιεχομένου"/>
          <p:cNvSpPr>
            <a:spLocks noGrp="1"/>
          </p:cNvSpPr>
          <p:nvPr>
            <p:ph idx="1"/>
          </p:nvPr>
        </p:nvSpPr>
        <p:spPr>
          <a:xfrm>
            <a:off x="1115616" y="1735832"/>
            <a:ext cx="7818072" cy="4717504"/>
          </a:xfrm>
        </p:spPr>
        <p:txBody>
          <a:bodyPr>
            <a:normAutofit/>
          </a:bodyPr>
          <a:lstStyle/>
          <a:p>
            <a:r>
              <a:rPr lang="el-GR" sz="2800" dirty="0" smtClean="0"/>
              <a:t>Μία κοινή έννοια στην αναπαράσταση  γνώσης είναι ο ορισμός του νοήματος ενός όρου όχι μέσω ρητών ορισμών μέσα στη γλώσσα </a:t>
            </a:r>
          </a:p>
          <a:p>
            <a:pPr lvl="1"/>
            <a:r>
              <a:rPr lang="el-GR" sz="2400" dirty="0" smtClean="0"/>
              <a:t>Αλλά με την προσάρτηση ενός κομματιού κώδικα, που θα εκτελεστεί για να υπολογίσει το νόημα του όρου</a:t>
            </a:r>
            <a:endParaRPr lang="en-US" sz="2400" dirty="0" smtClean="0"/>
          </a:p>
          <a:p>
            <a:r>
              <a:rPr lang="el-GR" sz="2800" dirty="0" smtClean="0"/>
              <a:t>Παρόλο που η έννοια αυτή χρησιμοποιείται ευρέως, δεν είναι ιδιαίτερα κατάλληλη για ενσωμάτωση σε ένα σύστημα με τυπική σημασιολογία και δεν έχει συμπεριληφθεί στην </a:t>
            </a:r>
            <a:r>
              <a:rPr lang="en-US" sz="2800" dirty="0" smtClean="0"/>
              <a:t>OWL</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92</a:t>
            </a:fld>
            <a:endParaRPr lang="el-G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282154"/>
          </a:xfrm>
        </p:spPr>
        <p:txBody>
          <a:bodyPr>
            <a:normAutofit fontScale="90000"/>
          </a:bodyPr>
          <a:lstStyle/>
          <a:p>
            <a:r>
              <a:rPr lang="el-GR" b="1" dirty="0" smtClean="0"/>
              <a:t>Κανόνες Αλυσιδωτής Σύνδεσης Ιδιοτήτων</a:t>
            </a:r>
            <a:endParaRPr lang="el-GR" dirty="0"/>
          </a:p>
        </p:txBody>
      </p:sp>
      <p:sp>
        <p:nvSpPr>
          <p:cNvPr id="3" name="2 - Θέση περιεχομένου"/>
          <p:cNvSpPr>
            <a:spLocks noGrp="1"/>
          </p:cNvSpPr>
          <p:nvPr>
            <p:ph idx="1"/>
          </p:nvPr>
        </p:nvSpPr>
        <p:spPr>
          <a:xfrm>
            <a:off x="1331640" y="1807840"/>
            <a:ext cx="7560840" cy="4357464"/>
          </a:xfrm>
        </p:spPr>
        <p:txBody>
          <a:bodyPr>
            <a:noAutofit/>
          </a:bodyPr>
          <a:lstStyle/>
          <a:p>
            <a:r>
              <a:rPr lang="el-GR" sz="2800" dirty="0" smtClean="0"/>
              <a:t>Η </a:t>
            </a:r>
            <a:r>
              <a:rPr lang="en-US" sz="2800" dirty="0" smtClean="0"/>
              <a:t>OWL</a:t>
            </a:r>
            <a:r>
              <a:rPr lang="el-GR" sz="2800" dirty="0" smtClean="0"/>
              <a:t> δεν επιτρέπει τη σύνθεση ιδιοτήτων για λόγους λήψης αποφάσεων </a:t>
            </a:r>
          </a:p>
          <a:p>
            <a:pPr lvl="1"/>
            <a:r>
              <a:rPr lang="el-GR" sz="2400" dirty="0" smtClean="0"/>
              <a:t>Αλλά αυτή είναι μια χρήσιμη λειτουργία σε πολλές εφαρμογές</a:t>
            </a:r>
            <a:endParaRPr lang="en-US" sz="2400" dirty="0" smtClean="0"/>
          </a:p>
          <a:p>
            <a:r>
              <a:rPr lang="el-GR" sz="2800" dirty="0" smtClean="0"/>
              <a:t>Γενικότερα, θα θέλαμε να ορίζουμε ιδιότητες ως γενικούς κανόνες πάνω από άλλες ιδιότητες</a:t>
            </a:r>
            <a:endParaRPr lang="en-US" sz="2800" dirty="0" smtClean="0"/>
          </a:p>
          <a:p>
            <a:pPr lvl="1"/>
            <a:r>
              <a:rPr lang="el-GR" sz="2400" dirty="0" smtClean="0"/>
              <a:t>Αυτή η ενοποίηση της αναπαράστασης γνώσης που βασίζεται σε κανόνες και της αναπαράστασης γνώσης με στυλ περιγραφικής λογικής παραμένει ενεργό πεδίο έρευνας</a:t>
            </a:r>
            <a:endParaRPr lang="el-GR" sz="24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93</a:t>
            </a:fld>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3925</TotalTime>
  <Words>9367</Words>
  <Application>Microsoft Office PowerPoint</Application>
  <PresentationFormat>Προβολή στην οθόνη (4:3)</PresentationFormat>
  <Paragraphs>1154</Paragraphs>
  <Slides>93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93</vt:i4>
      </vt:variant>
    </vt:vector>
  </HeadingPairs>
  <TitlesOfParts>
    <vt:vector size="99" baseType="lpstr">
      <vt:lpstr>Calibri</vt:lpstr>
      <vt:lpstr>Corbel</vt:lpstr>
      <vt:lpstr>Gill Sans MT</vt:lpstr>
      <vt:lpstr>Verdana</vt:lpstr>
      <vt:lpstr>Wingdings 2</vt:lpstr>
      <vt:lpstr>Ηλιοστάσιο</vt:lpstr>
      <vt:lpstr>Γλώσσα Οντολογιών Ιστού: OWL</vt:lpstr>
      <vt:lpstr>Εισαγωγή</vt:lpstr>
      <vt:lpstr>OWL και RDF/RDFS</vt:lpstr>
      <vt:lpstr>Απαιτήσεις των Γλωσσών Οντολογιών (1/5)</vt:lpstr>
      <vt:lpstr>Απαιτήσεις των Γλωσσών Οντολογιών (2/5)</vt:lpstr>
      <vt:lpstr>Απαιτήσεις των Γλωσσών Οντολογιών (3/5)</vt:lpstr>
      <vt:lpstr>Απαιτήσεις των Γλωσσών Οντολογιών (4/5)</vt:lpstr>
      <vt:lpstr>Απαιτήσεις των Γλωσσών Οντολογιών (5/5)</vt:lpstr>
      <vt:lpstr>Περιορισμοί της εκφραστικής ισχύος της RDF Schema (1/4)</vt:lpstr>
      <vt:lpstr>Περιορισμοί της εκφραστικής ισχύος της RDF Schema (2/4)</vt:lpstr>
      <vt:lpstr>Περιορισμοί της εκφραστικής ισχύος της RDF Schema (3/4)</vt:lpstr>
      <vt:lpstr>Περιορισμοί της εκφραστικής ισχύος της RDF Schema (4/4)</vt:lpstr>
      <vt:lpstr>Συμβατότητα των OWL και RDF/RDFS</vt:lpstr>
      <vt:lpstr>Τρεισ υπογλωσσεσ  τησ OWL</vt:lpstr>
      <vt:lpstr>Τρεις Υπογλώσσες της OWL</vt:lpstr>
      <vt:lpstr>OWL Full (1/2)</vt:lpstr>
      <vt:lpstr>OWL Full (2/2)</vt:lpstr>
      <vt:lpstr>OWL DL</vt:lpstr>
      <vt:lpstr>OWL Lite (1/4)</vt:lpstr>
      <vt:lpstr>OWL Lite (2/4)</vt:lpstr>
      <vt:lpstr>OWL Lite (3/4)</vt:lpstr>
      <vt:lpstr>OWL Lite (4/4)</vt:lpstr>
      <vt:lpstr>Περιγραφη τησ γλωσσασ OWL</vt:lpstr>
      <vt:lpstr>Σύνταξη </vt:lpstr>
      <vt:lpstr>Κεφαλίδα (1/2)</vt:lpstr>
      <vt:lpstr>Κεφαλίδα(2/2)</vt:lpstr>
      <vt:lpstr>Στοιχεία Κλάσεων (1/2)</vt:lpstr>
      <vt:lpstr>Στοιχεία Κλάσεων (2/2)</vt:lpstr>
      <vt:lpstr>Στοιχεία Ιδιοτήτων (1/3)</vt:lpstr>
      <vt:lpstr>Στοιχεία Ιδιοτήτων (2/3)</vt:lpstr>
      <vt:lpstr>Στοιχεία Ιδιοτήτων (3/3)</vt:lpstr>
      <vt:lpstr>Περιορισμοί Ιδιοτήτων (1/7)</vt:lpstr>
      <vt:lpstr>Περιορισμοί Ιδιοτήτων (2/7)</vt:lpstr>
      <vt:lpstr>Περιορισμοί Ιδιοτήτων (3/7)</vt:lpstr>
      <vt:lpstr>Περιορισμοί Ιδιοτήτων (4/7)</vt:lpstr>
      <vt:lpstr>Περιορισμοί Ιδιοτήτων (5/7)</vt:lpstr>
      <vt:lpstr>Περιορισμοί Ιδιοτήτων (6/7)</vt:lpstr>
      <vt:lpstr>Περιορισμοί Ιδιοτήτων (7/7)</vt:lpstr>
      <vt:lpstr>Ειδικές Ιδιότητες</vt:lpstr>
      <vt:lpstr>Λογικοί Συνδυασμοί (1/4)</vt:lpstr>
      <vt:lpstr>Λογικοί Συνδυασμοί (2/4)</vt:lpstr>
      <vt:lpstr>Λογικοί Συνδυασμοί (3/4)</vt:lpstr>
      <vt:lpstr>Λογικοί Συνδυασμοί (4/4)</vt:lpstr>
      <vt:lpstr>Απαριθμήσεις </vt:lpstr>
      <vt:lpstr>Στιγμιότυπα (1/3)</vt:lpstr>
      <vt:lpstr>Στιγμιότυπα (2/3)</vt:lpstr>
      <vt:lpstr>Στιγμιότυπα (3/3)</vt:lpstr>
      <vt:lpstr>Τύποι Δεδομένων</vt:lpstr>
      <vt:lpstr>Πληροφορίες Έκδοσης (1/2) </vt:lpstr>
      <vt:lpstr>Πληροφορίες Έκδοσης (2/2) </vt:lpstr>
      <vt:lpstr>Διαστρωματωση τησ OWL</vt:lpstr>
      <vt:lpstr>OWL Full</vt:lpstr>
      <vt:lpstr>OWL DL (1/2)</vt:lpstr>
      <vt:lpstr>OWL DL (2/2)</vt:lpstr>
      <vt:lpstr>OWL Lite</vt:lpstr>
      <vt:lpstr>OWL DLP (1/5)</vt:lpstr>
      <vt:lpstr>OWL DLP (2/5)</vt:lpstr>
      <vt:lpstr>OWL DLP (3/5)</vt:lpstr>
      <vt:lpstr>OWL DLP (4/5)</vt:lpstr>
      <vt:lpstr>OWL DLP (5/5)</vt:lpstr>
      <vt:lpstr>παραδειγματα</vt:lpstr>
      <vt:lpstr>Μια οντολογία για την αφρικανική άγρια πανίδα (1/7)</vt:lpstr>
      <vt:lpstr>Μια οντολογία για την αφρικανική άγρια πανίδα (2/7)</vt:lpstr>
      <vt:lpstr>Μια οντολογία για την αφρικανική άγρια πανίδα (3/7)</vt:lpstr>
      <vt:lpstr>Μια οντολογία για την αφρικανική άγρια πανίδα (4/7)</vt:lpstr>
      <vt:lpstr>Μια οντολογία για την αφρικανική άγρια πανίδα (5/7)</vt:lpstr>
      <vt:lpstr>Μια οντολογία για την αφρικανική άγρια πανίδα (6/7)</vt:lpstr>
      <vt:lpstr>Μια οντολογία για την αφρικανική άγρια πανίδα (7/7)</vt:lpstr>
      <vt:lpstr>Μία οντολογία εκτυπωτών (1/9)</vt:lpstr>
      <vt:lpstr>Μία οντολογία εκτυπωτών (2/9)</vt:lpstr>
      <vt:lpstr>Μία οντολογία εκτυπωτών (3/9)</vt:lpstr>
      <vt:lpstr>Μία οντολογία εκτυπωτών (4/9)</vt:lpstr>
      <vt:lpstr>Μία οντολογία εκτυπωτών (5/9)</vt:lpstr>
      <vt:lpstr>Μία οντολογία εκτυπωτών (6/9)</vt:lpstr>
      <vt:lpstr>Μία οντολογία εκτυπωτών (7/9)</vt:lpstr>
      <vt:lpstr>Μία οντολογία εκτυπωτών (8/9)</vt:lpstr>
      <vt:lpstr>Μία οντολογία εκτυπωτών (9/9)</vt:lpstr>
      <vt:lpstr>Ορισμοσ τησ γλωσσασ OWL με χρηση τησ OWL</vt:lpstr>
      <vt:lpstr>Χώροι Ονομάτων</vt:lpstr>
      <vt:lpstr>Κλάσεις κλάσεων (μετακλάσεις)</vt:lpstr>
      <vt:lpstr>Ισοδυναμία κλάσεων (1/3)</vt:lpstr>
      <vt:lpstr>Ισοδυναμία κλάσεων (2/3)</vt:lpstr>
      <vt:lpstr>Ισοδυναμία κλάσεων (3/3)</vt:lpstr>
      <vt:lpstr>Δημιουργία κλάσεων από άλλες κλάσεις</vt:lpstr>
      <vt:lpstr>Περιορισμοί ιδιοτήτων των κλάσεων (1/2)</vt:lpstr>
      <vt:lpstr>Περιορισμοί ιδιοτήτων των κλάσεων (2/2)</vt:lpstr>
      <vt:lpstr>Ιδιότητες</vt:lpstr>
      <vt:lpstr>Μελλοντικεσ επεκτασεισ</vt:lpstr>
      <vt:lpstr>Υπομονάδες και εισαγωγές</vt:lpstr>
      <vt:lpstr>Προεπιλεγμένες τιμές και υπόθεση κλειστού κόσμου</vt:lpstr>
      <vt:lpstr>Υπόθεση μοναδικού ονόματος</vt:lpstr>
      <vt:lpstr>Διαδικαστική Προσάρτηση</vt:lpstr>
      <vt:lpstr>Κανόνες Αλυσιδωτής Σύνδεσης Ιδιοτήτων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Semantic Web Vision</dc:title>
  <dc:creator>maria</dc:creator>
  <cp:lastModifiedBy>user</cp:lastModifiedBy>
  <cp:revision>414</cp:revision>
  <dcterms:created xsi:type="dcterms:W3CDTF">2012-08-22T08:09:34Z</dcterms:created>
  <dcterms:modified xsi:type="dcterms:W3CDTF">2020-11-08T19:43:09Z</dcterms:modified>
</cp:coreProperties>
</file>