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92" r:id="rId2"/>
    <p:sldId id="293" r:id="rId3"/>
    <p:sldId id="302" r:id="rId4"/>
    <p:sldId id="268" r:id="rId5"/>
    <p:sldId id="257" r:id="rId6"/>
    <p:sldId id="258" r:id="rId7"/>
    <p:sldId id="259" r:id="rId8"/>
    <p:sldId id="260" r:id="rId9"/>
    <p:sldId id="261" r:id="rId10"/>
    <p:sldId id="262" r:id="rId11"/>
    <p:sldId id="263" r:id="rId12"/>
    <p:sldId id="264" r:id="rId13"/>
    <p:sldId id="265" r:id="rId14"/>
    <p:sldId id="266" r:id="rId15"/>
    <p:sldId id="267"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5" r:id="rId38"/>
    <p:sldId id="296" r:id="rId39"/>
    <p:sldId id="297" r:id="rId40"/>
    <p:sldId id="298" r:id="rId41"/>
    <p:sldId id="299" r:id="rId42"/>
    <p:sldId id="294" r:id="rId43"/>
    <p:sldId id="290" r:id="rId44"/>
    <p:sldId id="301"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1EDF09-11DF-4CC7-92B3-36066C153A49}" type="datetimeFigureOut">
              <a:rPr lang="el-GR" smtClean="0"/>
              <a:pPr/>
              <a:t>12/10/2023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F6A6B-0B78-40F6-AA68-1DBCCD20D51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77C93F17-0ABC-4048-931D-A30D6923187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67D22F5-0985-4DF7-855D-7025A95ED6F3}" type="datetimeFigureOut">
              <a:rPr lang="el-GR" smtClean="0"/>
              <a:pPr/>
              <a:t>12/10/2023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C93F17-0ABC-4048-931D-A30D6923187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67D22F5-0985-4DF7-855D-7025A95ED6F3}" type="datetimeFigureOut">
              <a:rPr lang="el-GR" smtClean="0"/>
              <a:pPr/>
              <a:t>12/10/2023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7C93F17-0ABC-4048-931D-A30D69231874}"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reading.ac.uk/library/study-advice/lib-sa-guides.aspx" TargetMode="External"/><Relationship Id="rId2" Type="http://schemas.openxmlformats.org/officeDocument/2006/relationships/hyperlink" Target="https://apa.org/ed/precollege/psn/2017/09/soft-skills" TargetMode="External"/><Relationship Id="rId1" Type="http://schemas.openxmlformats.org/officeDocument/2006/relationships/slideLayout" Target="../slideLayouts/slideLayout2.xml"/><Relationship Id="rId5" Type="http://schemas.openxmlformats.org/officeDocument/2006/relationships/hyperlink" Target="https://www.thematalearnens.com/" TargetMode="External"/><Relationship Id="rId4" Type="http://schemas.openxmlformats.org/officeDocument/2006/relationships/hyperlink" Target="https://www.learning-styles-online.com/overview/"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2000" dirty="0" err="1" smtClean="0">
                <a:effectLst/>
              </a:rPr>
              <a:t>Σεμιναριο</a:t>
            </a:r>
            <a:r>
              <a:rPr lang="el-GR" sz="2000" dirty="0" smtClean="0">
                <a:effectLst/>
              </a:rPr>
              <a:t> που </a:t>
            </a:r>
            <a:r>
              <a:rPr lang="el-GR" sz="2000" dirty="0" err="1" smtClean="0">
                <a:effectLst/>
              </a:rPr>
              <a:t>απευθυνεται</a:t>
            </a:r>
            <a:r>
              <a:rPr lang="el-GR" sz="2000" dirty="0" smtClean="0">
                <a:effectLst/>
              </a:rPr>
              <a:t> σε </a:t>
            </a:r>
            <a:r>
              <a:rPr lang="el-GR" sz="2000" dirty="0" err="1" smtClean="0">
                <a:effectLst/>
              </a:rPr>
              <a:t>φοιτητεσ</a:t>
            </a:r>
            <a:r>
              <a:rPr lang="el-GR" sz="2000" dirty="0" smtClean="0">
                <a:effectLst/>
              </a:rPr>
              <a:t> και </a:t>
            </a:r>
            <a:r>
              <a:rPr lang="el-GR" sz="2000" dirty="0" err="1" smtClean="0">
                <a:effectLst/>
              </a:rPr>
              <a:t>αφορα</a:t>
            </a:r>
            <a:r>
              <a:rPr lang="el-GR" sz="2000" dirty="0" smtClean="0">
                <a:effectLst/>
              </a:rPr>
              <a:t> την </a:t>
            </a:r>
            <a:r>
              <a:rPr lang="el-GR" sz="2000" dirty="0" err="1" smtClean="0">
                <a:effectLst/>
              </a:rPr>
              <a:t>διαδικασια</a:t>
            </a:r>
            <a:r>
              <a:rPr lang="el-GR" sz="2000" dirty="0" smtClean="0">
                <a:effectLst/>
              </a:rPr>
              <a:t> </a:t>
            </a:r>
            <a:r>
              <a:rPr lang="el-GR" sz="2000" dirty="0" err="1" smtClean="0">
                <a:effectLst/>
              </a:rPr>
              <a:t>τησ</a:t>
            </a:r>
            <a:r>
              <a:rPr lang="el-GR" sz="2000" dirty="0" smtClean="0">
                <a:effectLst/>
              </a:rPr>
              <a:t> </a:t>
            </a:r>
            <a:r>
              <a:rPr lang="el-GR" sz="2000" dirty="0" err="1" smtClean="0">
                <a:effectLst/>
              </a:rPr>
              <a:t>μαθησησ</a:t>
            </a:r>
            <a:r>
              <a:rPr lang="el-GR" sz="2000" dirty="0" smtClean="0">
                <a:effectLst/>
              </a:rPr>
              <a:t> στο </a:t>
            </a:r>
            <a:r>
              <a:rPr lang="el-GR" sz="2000" dirty="0" err="1" smtClean="0">
                <a:effectLst/>
              </a:rPr>
              <a:t>πανεπιστημιο</a:t>
            </a:r>
            <a:r>
              <a:rPr lang="el-GR" sz="2000" dirty="0" smtClean="0">
                <a:effectLst/>
              </a:rPr>
              <a:t> την </a:t>
            </a:r>
            <a:r>
              <a:rPr lang="el-GR" sz="2000" dirty="0" err="1" smtClean="0">
                <a:effectLst/>
              </a:rPr>
              <a:t>προσωπικη</a:t>
            </a:r>
            <a:r>
              <a:rPr lang="el-GR" sz="2000" dirty="0" smtClean="0">
                <a:effectLst/>
              </a:rPr>
              <a:t> </a:t>
            </a:r>
            <a:r>
              <a:rPr lang="el-GR" sz="2000" dirty="0" err="1" smtClean="0">
                <a:effectLst/>
              </a:rPr>
              <a:t>εξελιξη</a:t>
            </a:r>
            <a:r>
              <a:rPr lang="el-GR" sz="2000" dirty="0" smtClean="0">
                <a:effectLst/>
              </a:rPr>
              <a:t> και </a:t>
            </a:r>
            <a:r>
              <a:rPr lang="el-GR" sz="2000" dirty="0" err="1" smtClean="0">
                <a:effectLst/>
              </a:rPr>
              <a:t>επιδοση</a:t>
            </a:r>
            <a:endParaRPr lang="el-GR" sz="2000" dirty="0">
              <a:effectLst/>
            </a:endParaRPr>
          </a:p>
        </p:txBody>
      </p:sp>
      <p:sp>
        <p:nvSpPr>
          <p:cNvPr id="3" name="Υπότιτλος 2"/>
          <p:cNvSpPr>
            <a:spLocks noGrp="1"/>
          </p:cNvSpPr>
          <p:nvPr>
            <p:ph type="subTitle" idx="1"/>
          </p:nvPr>
        </p:nvSpPr>
        <p:spPr/>
        <p:txBody>
          <a:bodyPr>
            <a:normAutofit/>
          </a:bodyPr>
          <a:lstStyle/>
          <a:p>
            <a:r>
              <a:rPr lang="el-GR" dirty="0" smtClean="0"/>
              <a:t>Ελληνικό Μεσογειακό Πανεπιστήμιο</a:t>
            </a:r>
          </a:p>
          <a:p>
            <a:r>
              <a:rPr lang="el-GR" dirty="0" smtClean="0"/>
              <a:t>Κέντρο Υποστήριξης Διδασκαλίας και Μάθησης</a:t>
            </a:r>
          </a:p>
        </p:txBody>
      </p:sp>
      <p:sp>
        <p:nvSpPr>
          <p:cNvPr id="4" name="Ορθογώνιο 3"/>
          <p:cNvSpPr/>
          <p:nvPr/>
        </p:nvSpPr>
        <p:spPr>
          <a:xfrm>
            <a:off x="866216" y="5849748"/>
            <a:ext cx="2414187" cy="369332"/>
          </a:xfrm>
          <a:prstGeom prst="rect">
            <a:avLst/>
          </a:prstGeom>
        </p:spPr>
        <p:txBody>
          <a:bodyPr wrap="none">
            <a:spAutoFit/>
          </a:bodyPr>
          <a:lstStyle/>
          <a:p>
            <a:r>
              <a:rPr lang="en-US" dirty="0"/>
              <a:t>https://kedima.hmu.gr/</a:t>
            </a:r>
            <a:endParaRPr lang="el-GR" dirty="0"/>
          </a:p>
        </p:txBody>
      </p:sp>
      <p:pic>
        <p:nvPicPr>
          <p:cNvPr id="1026" name="Picture 2" descr="https://qa.hmu.gr/wp-content/uploads/2023/06/ELMEPA-LOGO-GR-Compress-120x120-1.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485460" y="116192"/>
            <a:ext cx="1228088" cy="1637452"/>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Εικόνα 5"/>
          <p:cNvPicPr>
            <a:picLocks noChangeAspect="1"/>
          </p:cNvPicPr>
          <p:nvPr/>
        </p:nvPicPr>
        <p:blipFill>
          <a:blip r:embed="rId3"/>
          <a:stretch>
            <a:fillRect/>
          </a:stretch>
        </p:blipFill>
        <p:spPr>
          <a:xfrm>
            <a:off x="6427773" y="5472072"/>
            <a:ext cx="2434687" cy="1124685"/>
          </a:xfrm>
          <a:prstGeom prst="rect">
            <a:avLst/>
          </a:prstGeom>
        </p:spPr>
      </p:pic>
    </p:spTree>
    <p:extLst>
      <p:ext uri="{BB962C8B-B14F-4D97-AF65-F5344CB8AC3E}">
        <p14:creationId xmlns="" xmlns:p14="http://schemas.microsoft.com/office/powerpoint/2010/main" val="12268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301038" cy="1643050"/>
          </a:xfrm>
        </p:spPr>
        <p:txBody>
          <a:bodyPr>
            <a:noAutofit/>
          </a:bodyPr>
          <a:lstStyle/>
          <a:p>
            <a:pPr algn="just"/>
            <a:r>
              <a:rPr lang="el-GR" sz="3600" b="1" dirty="0" smtClean="0"/>
              <a:t>2. </a:t>
            </a:r>
            <a:r>
              <a:rPr lang="el-GR" sz="3600" b="1" u="sng" dirty="0" smtClean="0"/>
              <a:t>Το Πανεπιστήμιο ως τρόπος επίτευξης στόχων που δεν συνδέονται με τη μάθηση</a:t>
            </a:r>
            <a:endParaRPr lang="el-GR" sz="3600" b="1" u="sng" dirty="0"/>
          </a:p>
        </p:txBody>
      </p:sp>
      <p:sp>
        <p:nvSpPr>
          <p:cNvPr id="3" name="2 - Θέση περιεχομένου"/>
          <p:cNvSpPr>
            <a:spLocks noGrp="1"/>
          </p:cNvSpPr>
          <p:nvPr>
            <p:ph idx="1"/>
          </p:nvPr>
        </p:nvSpPr>
        <p:spPr>
          <a:xfrm>
            <a:off x="428596" y="1928802"/>
            <a:ext cx="8258204" cy="4197361"/>
          </a:xfrm>
        </p:spPr>
        <p:txBody>
          <a:bodyPr>
            <a:normAutofit fontScale="92500" lnSpcReduction="10000"/>
          </a:bodyPr>
          <a:lstStyle/>
          <a:p>
            <a:r>
              <a:rPr lang="el-GR" dirty="0" smtClean="0"/>
              <a:t>Να ζήσω μακριά από τους γονείς</a:t>
            </a:r>
          </a:p>
          <a:p>
            <a:endParaRPr lang="el-GR" dirty="0" smtClean="0"/>
          </a:p>
          <a:p>
            <a:r>
              <a:rPr lang="el-GR" dirty="0" smtClean="0"/>
              <a:t>Να αποφύγω την εργασία</a:t>
            </a:r>
          </a:p>
          <a:p>
            <a:endParaRPr lang="el-GR" dirty="0" smtClean="0"/>
          </a:p>
          <a:p>
            <a:r>
              <a:rPr lang="el-GR" dirty="0" smtClean="0"/>
              <a:t>Να μείνω με συγκάτοικο/φίλους</a:t>
            </a:r>
          </a:p>
          <a:p>
            <a:endParaRPr lang="el-GR" dirty="0" smtClean="0"/>
          </a:p>
          <a:p>
            <a:r>
              <a:rPr lang="el-GR" dirty="0" smtClean="0"/>
              <a:t>Να αποδείξω την αξία μου</a:t>
            </a:r>
          </a:p>
          <a:p>
            <a:endParaRPr lang="el-GR" dirty="0" smtClean="0"/>
          </a:p>
          <a:p>
            <a:r>
              <a:rPr lang="el-GR" dirty="0" smtClean="0"/>
              <a:t>Να διασκεδάζω κάθε μέρα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14290"/>
            <a:ext cx="8229600" cy="1214446"/>
          </a:xfrm>
        </p:spPr>
        <p:txBody>
          <a:bodyPr>
            <a:noAutofit/>
          </a:bodyPr>
          <a:lstStyle/>
          <a:p>
            <a:r>
              <a:rPr lang="el-GR" sz="3600" b="1" dirty="0" smtClean="0"/>
              <a:t>3. </a:t>
            </a:r>
            <a:r>
              <a:rPr lang="el-GR" sz="3600" b="1" u="sng" dirty="0" smtClean="0"/>
              <a:t>Προσωπικά θέματα που με αποσυντονίζουν από τις ακαδημαϊκές μου υποχρεώσεις</a:t>
            </a:r>
            <a:endParaRPr lang="el-GR" sz="3600" b="1" u="sng" dirty="0"/>
          </a:p>
        </p:txBody>
      </p:sp>
      <p:sp>
        <p:nvSpPr>
          <p:cNvPr id="3" name="2 - Θέση περιεχομένου"/>
          <p:cNvSpPr>
            <a:spLocks noGrp="1"/>
          </p:cNvSpPr>
          <p:nvPr>
            <p:ph idx="1"/>
          </p:nvPr>
        </p:nvSpPr>
        <p:spPr/>
        <p:txBody>
          <a:bodyPr>
            <a:normAutofit/>
          </a:bodyPr>
          <a:lstStyle/>
          <a:p>
            <a:r>
              <a:rPr lang="el-GR" dirty="0" smtClean="0"/>
              <a:t>Τσακωμοί με γονείς</a:t>
            </a:r>
          </a:p>
          <a:p>
            <a:r>
              <a:rPr lang="el-GR" dirty="0" smtClean="0"/>
              <a:t>Έλλειψη εμπιστοσύνης</a:t>
            </a:r>
          </a:p>
          <a:p>
            <a:r>
              <a:rPr lang="el-GR" dirty="0" smtClean="0"/>
              <a:t>Τσακωμοί με φίλους</a:t>
            </a:r>
          </a:p>
          <a:p>
            <a:r>
              <a:rPr lang="el-GR" dirty="0" smtClean="0"/>
              <a:t>Κατάχρηση ουσιών/αλκοόλ</a:t>
            </a:r>
          </a:p>
          <a:p>
            <a:r>
              <a:rPr lang="el-GR" dirty="0" smtClean="0"/>
              <a:t>Απροσδιόριστη άρνηση στις φοιτητικές υποχρεώσεις</a:t>
            </a:r>
          </a:p>
          <a:p>
            <a:r>
              <a:rPr lang="el-GR" dirty="0" smtClean="0"/>
              <a:t>Αναποφασιστικότητα</a:t>
            </a:r>
          </a:p>
          <a:p>
            <a:r>
              <a:rPr lang="el-GR" dirty="0" smtClean="0"/>
              <a:t>Μοναξιά</a:t>
            </a:r>
          </a:p>
          <a:p>
            <a:r>
              <a:rPr lang="el-GR" dirty="0" smtClean="0"/>
              <a:t>επιθετικότητα</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t>Ανασφάλειες </a:t>
            </a:r>
          </a:p>
          <a:p>
            <a:r>
              <a:rPr lang="el-GR" dirty="0" smtClean="0"/>
              <a:t>Διατροφικές διαταραχές</a:t>
            </a:r>
          </a:p>
          <a:p>
            <a:r>
              <a:rPr lang="el-GR" dirty="0" smtClean="0"/>
              <a:t>Φόβος αξιολόγησης</a:t>
            </a:r>
          </a:p>
          <a:p>
            <a:r>
              <a:rPr lang="el-GR" dirty="0" smtClean="0"/>
              <a:t>Γενικευμένες φοβίες</a:t>
            </a:r>
          </a:p>
          <a:p>
            <a:r>
              <a:rPr lang="el-GR" dirty="0" smtClean="0"/>
              <a:t>Δυσκολία αποφάσεων</a:t>
            </a:r>
          </a:p>
          <a:p>
            <a:r>
              <a:rPr lang="el-GR" dirty="0" smtClean="0"/>
              <a:t>Προβλήματα υγείας</a:t>
            </a:r>
          </a:p>
          <a:p>
            <a:r>
              <a:rPr lang="el-GR" dirty="0" smtClean="0"/>
              <a:t>Αναβλητικότητα</a:t>
            </a:r>
          </a:p>
          <a:p>
            <a:r>
              <a:rPr lang="el-GR" dirty="0" smtClean="0"/>
              <a:t>Οικονομικά προβλήματα</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4. </a:t>
            </a:r>
            <a:r>
              <a:rPr lang="el-GR" b="1" u="sng" dirty="0" smtClean="0"/>
              <a:t>Έλλειψη ενδιαφέροντος</a:t>
            </a:r>
            <a:endParaRPr lang="el-GR" b="1" u="sng" dirty="0"/>
          </a:p>
        </p:txBody>
      </p:sp>
      <p:sp>
        <p:nvSpPr>
          <p:cNvPr id="3" name="2 - Θέση περιεχομένου"/>
          <p:cNvSpPr>
            <a:spLocks noGrp="1"/>
          </p:cNvSpPr>
          <p:nvPr>
            <p:ph idx="1"/>
          </p:nvPr>
        </p:nvSpPr>
        <p:spPr/>
        <p:txBody>
          <a:bodyPr/>
          <a:lstStyle/>
          <a:p>
            <a:r>
              <a:rPr lang="el-GR" dirty="0" smtClean="0"/>
              <a:t>Ασαφείς μαθησιακοί στόχοι </a:t>
            </a:r>
          </a:p>
          <a:p>
            <a:r>
              <a:rPr lang="el-GR" dirty="0" smtClean="0"/>
              <a:t>Ασαφείς επαγγελματικοί στόχοι</a:t>
            </a:r>
          </a:p>
          <a:p>
            <a:r>
              <a:rPr lang="el-GR" dirty="0" smtClean="0"/>
              <a:t>Απαξίωση του γνωστικού αντικειμένου των σπουδών</a:t>
            </a:r>
          </a:p>
          <a:p>
            <a:r>
              <a:rPr lang="el-GR" dirty="0" smtClean="0"/>
              <a:t>Απαξίωση για τη σχολή επιλογής σας από τους φίλους σας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5. </a:t>
            </a:r>
            <a:r>
              <a:rPr lang="el-GR" b="1" u="sng" dirty="0" smtClean="0"/>
              <a:t>Υιοθέτηση ηττοπαθούς συμπεριφοράς</a:t>
            </a:r>
            <a:endParaRPr lang="el-GR" b="1" u="sng" dirty="0"/>
          </a:p>
        </p:txBody>
      </p:sp>
      <p:sp>
        <p:nvSpPr>
          <p:cNvPr id="3" name="2 - Θέση περιεχομένου"/>
          <p:cNvSpPr>
            <a:spLocks noGrp="1"/>
          </p:cNvSpPr>
          <p:nvPr>
            <p:ph idx="1"/>
          </p:nvPr>
        </p:nvSpPr>
        <p:spPr/>
        <p:txBody>
          <a:bodyPr/>
          <a:lstStyle/>
          <a:p>
            <a:pPr algn="just"/>
            <a:r>
              <a:rPr lang="el-GR" dirty="0" smtClean="0"/>
              <a:t>Μαθητικές- Σχολικές συνήθειες</a:t>
            </a:r>
          </a:p>
          <a:p>
            <a:pPr algn="just"/>
            <a:r>
              <a:rPr lang="el-GR" dirty="0" smtClean="0"/>
              <a:t>Ο φόβος της αποτυχίας στις εξετάσεις</a:t>
            </a:r>
          </a:p>
          <a:p>
            <a:pPr algn="just"/>
            <a:r>
              <a:rPr lang="el-GR" dirty="0" smtClean="0"/>
              <a:t>Υπερβολική εξάρτηση από γονείς και συγγενείς</a:t>
            </a:r>
          </a:p>
          <a:p>
            <a:pPr algn="just"/>
            <a:r>
              <a:rPr lang="el-GR" dirty="0" smtClean="0"/>
              <a:t>Η βαθμοθηρία- υψηλές βαθμολογίες ως αποκλειστικός παράγοντας μάθησης</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Όσα σημειώσατε ενδεχομένως αποτελούν τις αιτίες που δυσχεραίνουν την πετυχημένη πορεία στις σπουδές σας !!</a:t>
            </a:r>
          </a:p>
          <a:p>
            <a:pPr algn="just">
              <a:buNone/>
            </a:pPr>
            <a:r>
              <a:rPr lang="el-GR" dirty="0" smtClean="0"/>
              <a:t>Αναλογιστείτε πάνω σε αυτές… Πάρτε βαθιά ανάσα! </a:t>
            </a:r>
          </a:p>
          <a:p>
            <a:pPr algn="just">
              <a:buNone/>
            </a:pPr>
            <a:r>
              <a:rPr lang="el-GR" dirty="0" smtClean="0"/>
              <a:t>  Η επόμενη δραστηριότητα θα σας βοηθήσει να αντιμετωπίσετε τις δυσκολίες και να σχεδιάζετε ενέργειες αντιμετώπισης.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Δραστηριότητα 3</a:t>
            </a:r>
            <a:endParaRPr lang="el-GR" b="1" u="sng" dirty="0"/>
          </a:p>
        </p:txBody>
      </p:sp>
      <p:sp>
        <p:nvSpPr>
          <p:cNvPr id="3" name="2 - Θέση περιεχομένου"/>
          <p:cNvSpPr>
            <a:spLocks noGrp="1"/>
          </p:cNvSpPr>
          <p:nvPr>
            <p:ph idx="1"/>
          </p:nvPr>
        </p:nvSpPr>
        <p:spPr/>
        <p:txBody>
          <a:bodyPr/>
          <a:lstStyle/>
          <a:p>
            <a:pPr algn="just"/>
            <a:r>
              <a:rPr lang="el-GR" dirty="0" smtClean="0"/>
              <a:t>Για την αντιμετώπιση των παραπάνω δυσκολιών ακολουθήστε τα κάτωθι βήματα</a:t>
            </a:r>
            <a:r>
              <a:rPr lang="en-US" dirty="0" smtClean="0"/>
              <a:t>:</a:t>
            </a:r>
          </a:p>
          <a:p>
            <a:pPr algn="just"/>
            <a:r>
              <a:rPr lang="el-GR" dirty="0" smtClean="0"/>
              <a:t>Βήμα 1. </a:t>
            </a:r>
            <a:r>
              <a:rPr lang="el-GR" dirty="0"/>
              <a:t>Κ</a:t>
            </a:r>
            <a:r>
              <a:rPr lang="el-GR" dirty="0" smtClean="0"/>
              <a:t>οιτάξτε σε ποια κατηγορία έχετε σημειώσει τα περισσότερα.  Εστιάζετε στις αιτίες που σας προξενούν εμπόδια στη μάθηση</a:t>
            </a:r>
          </a:p>
          <a:p>
            <a:pPr algn="just"/>
            <a:r>
              <a:rPr lang="el-GR" dirty="0" smtClean="0"/>
              <a:t>Βήμα 2. Σκεφτείτε αν είναι υλοποιήσιμη η αντιμετώπιση των συγκεκριμένων εμποδίων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Βήμα 3. Αν η απάντηση στο προηγούμενο ερώτημα είναι θετική, υπολογίστε όλες τις πιθανές ενέργειες που θα σας βοηθούσαν στην δημιουργική αντιμετώπισή τους. Σκεφτείτε αν η αντιμετώπιση τους αφορά αποκλειστικά δικές σας ενέργειες ή επηρεάζονται και από εξωτερικούς παράγοντες.  Με ποιο τρόπο</a:t>
            </a:r>
            <a:r>
              <a:rPr lang="en-US" dirty="0" smtClean="0"/>
              <a:t>;</a:t>
            </a:r>
          </a:p>
          <a:p>
            <a:pPr algn="just"/>
            <a:r>
              <a:rPr lang="el-GR" dirty="0" smtClean="0"/>
              <a:t>Βήμα 4.  Μη διστάσετε να ζητήσετε βοήθεια στη περίπτωση που δεν αρκεί αποκλειστικά η δική σας προσπάθεια.</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Δραστηριότητα 4 </a:t>
            </a:r>
            <a:endParaRPr lang="el-GR" b="1" u="sng" dirty="0"/>
          </a:p>
        </p:txBody>
      </p:sp>
      <p:sp>
        <p:nvSpPr>
          <p:cNvPr id="3" name="2 - Θέση περιεχομένου"/>
          <p:cNvSpPr>
            <a:spLocks noGrp="1"/>
          </p:cNvSpPr>
          <p:nvPr>
            <p:ph idx="1"/>
          </p:nvPr>
        </p:nvSpPr>
        <p:spPr/>
        <p:txBody>
          <a:bodyPr/>
          <a:lstStyle/>
          <a:p>
            <a:r>
              <a:rPr lang="el-GR" dirty="0" smtClean="0"/>
              <a:t>Συνεχίστε γραπτώς τις παρακάτω φράσεις</a:t>
            </a:r>
            <a:r>
              <a:rPr lang="en-US" dirty="0" smtClean="0"/>
              <a:t>:</a:t>
            </a:r>
            <a:endParaRPr lang="el-GR" dirty="0" smtClean="0"/>
          </a:p>
          <a:p>
            <a:pPr>
              <a:buNone/>
            </a:pPr>
            <a:endParaRPr lang="en-US" dirty="0" smtClean="0"/>
          </a:p>
          <a:p>
            <a:pPr marL="514350" indent="-514350">
              <a:buAutoNum type="arabicPeriod"/>
            </a:pPr>
            <a:r>
              <a:rPr lang="el-GR" dirty="0" smtClean="0"/>
              <a:t>Αυτό που αναμένω από τη φοίτηση μου στο παρόν τμήμα είναι……</a:t>
            </a:r>
          </a:p>
          <a:p>
            <a:pPr marL="514350" indent="-514350">
              <a:buAutoNum type="arabicPeriod"/>
            </a:pPr>
            <a:r>
              <a:rPr lang="el-GR" dirty="0" smtClean="0"/>
              <a:t>Επιθυμώ να επιτύχω σε αυτό καθώς έπειτα περιμένω να ……</a:t>
            </a:r>
          </a:p>
          <a:p>
            <a:pPr marL="514350" indent="-514350">
              <a:buAutoNum type="arabicPeriod"/>
            </a:pPr>
            <a:r>
              <a:rPr lang="el-GR" dirty="0" smtClean="0"/>
              <a:t>Όταν θα πάρω το πτυχίο μου θέλω να είμαι ικανός να …..</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Επιχείρησε να απαντήσεις με βάση τα παρακάτω κριτήρια!</a:t>
            </a:r>
            <a:endParaRPr lang="el-GR" b="1" dirty="0"/>
          </a:p>
        </p:txBody>
      </p:sp>
      <p:sp>
        <p:nvSpPr>
          <p:cNvPr id="3" name="2 - Θέση περιεχομένου"/>
          <p:cNvSpPr>
            <a:spLocks noGrp="1"/>
          </p:cNvSpPr>
          <p:nvPr>
            <p:ph idx="1"/>
          </p:nvPr>
        </p:nvSpPr>
        <p:spPr/>
        <p:txBody>
          <a:bodyPr/>
          <a:lstStyle/>
          <a:p>
            <a:r>
              <a:rPr lang="el-GR" dirty="0" smtClean="0"/>
              <a:t>Θετικά κίνητρα ή αρνητικά </a:t>
            </a:r>
            <a:r>
              <a:rPr lang="en-US" dirty="0" smtClean="0"/>
              <a:t>; </a:t>
            </a:r>
            <a:r>
              <a:rPr lang="el-GR" dirty="0" smtClean="0"/>
              <a:t>Επιθυμείς να επιτύχεις κάτι θετικό ή να αποτρέψεις κάτι αρνητικό</a:t>
            </a:r>
            <a:r>
              <a:rPr lang="en-US" dirty="0" smtClean="0"/>
              <a:t>;</a:t>
            </a:r>
          </a:p>
          <a:p>
            <a:r>
              <a:rPr lang="el-GR" dirty="0" smtClean="0"/>
              <a:t>Τα κίνητρα συμβάλουν σε γρήγορες απολαβές ή όχι</a:t>
            </a:r>
            <a:r>
              <a:rPr lang="en-US" dirty="0" smtClean="0"/>
              <a:t>;</a:t>
            </a:r>
          </a:p>
          <a:p>
            <a:r>
              <a:rPr lang="el-GR" dirty="0" smtClean="0"/>
              <a:t>Πόσος μόχθος απαιτείται για την εκπλήρωση αυτών των κινήτρων</a:t>
            </a:r>
            <a:r>
              <a:rPr lang="en-US" dirty="0" smtClean="0"/>
              <a: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algn="just">
              <a:buNone/>
            </a:pPr>
            <a:endParaRPr lang="el-GR" sz="2400" b="1" dirty="0" smtClean="0"/>
          </a:p>
          <a:p>
            <a:pPr algn="just">
              <a:buNone/>
            </a:pPr>
            <a:endParaRPr lang="el-GR" sz="2400" b="1" dirty="0" smtClean="0"/>
          </a:p>
          <a:p>
            <a:pPr algn="just">
              <a:buNone/>
            </a:pPr>
            <a:endParaRPr lang="el-GR" sz="2400" b="1" dirty="0" smtClean="0"/>
          </a:p>
          <a:p>
            <a:pPr algn="just">
              <a:buNone/>
            </a:pPr>
            <a:r>
              <a:rPr lang="el-GR" sz="2400" b="1" dirty="0" smtClean="0"/>
              <a:t>ΔΟΜΗ ΚΑΙ ΑΛΛΗΛΟΥΧΙΑ ΔΡΑΣΤΗΡΙΟΤΗΤΩΝ ΓΙΑ ΤΗΝ </a:t>
            </a:r>
            <a:r>
              <a:rPr lang="el-GR" sz="2400" b="1" smtClean="0"/>
              <a:t>ΕΠΙΤΕΥΞΗ </a:t>
            </a:r>
            <a:r>
              <a:rPr lang="el-GR" sz="2400" b="1" smtClean="0"/>
              <a:t>ΣΤΟΧΩΝ</a:t>
            </a:r>
            <a:endParaRPr lang="el-GR" sz="2400" b="1" dirty="0"/>
          </a:p>
        </p:txBody>
      </p:sp>
      <p:pic>
        <p:nvPicPr>
          <p:cNvPr id="4" name="Picture 2" descr="https://qa.hmu.gr/wp-content/uploads/2023/06/ELMEPA-LOGO-GR-Compress-120x120-1.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485460" y="116192"/>
            <a:ext cx="1228088" cy="1637452"/>
          </a:xfrm>
          <a:prstGeom prst="rect">
            <a:avLst/>
          </a:prstGeom>
          <a:noFill/>
          <a:extLst>
            <a:ext uri="{909E8E84-426E-40DD-AFC4-6F175D3DCCD1}">
              <a14:hiddenFill xmlns="" xmlns:a14="http://schemas.microsoft.com/office/drawing/2010/main">
                <a:solidFill>
                  <a:srgbClr val="FFFFFF"/>
                </a:solidFill>
              </a14:hiddenFill>
            </a:ext>
          </a:extLst>
        </p:spPr>
      </p:pic>
      <p:sp>
        <p:nvSpPr>
          <p:cNvPr id="5" name="Ορθογώνιο 4"/>
          <p:cNvSpPr/>
          <p:nvPr/>
        </p:nvSpPr>
        <p:spPr>
          <a:xfrm>
            <a:off x="4648893" y="6448070"/>
            <a:ext cx="4572000" cy="400110"/>
          </a:xfrm>
          <a:prstGeom prst="rect">
            <a:avLst/>
          </a:prstGeom>
        </p:spPr>
        <p:txBody>
          <a:bodyPr>
            <a:spAutoFit/>
          </a:bodyPr>
          <a:lstStyle/>
          <a:p>
            <a:r>
              <a:rPr lang="el-GR" sz="1000" b="1" dirty="0" smtClean="0"/>
              <a:t>Ελληνικό Μεσογειακό Πανεπιστήμιο/ Κέντρο Υποστήριξης Διδασκαλίας </a:t>
            </a:r>
            <a:r>
              <a:rPr lang="el-GR" sz="1000" b="1" dirty="0"/>
              <a:t>και </a:t>
            </a:r>
            <a:r>
              <a:rPr lang="el-GR" sz="1000" b="1" dirty="0" smtClean="0"/>
              <a:t>Μάθησης</a:t>
            </a:r>
            <a:endParaRPr lang="el-GR" sz="1000" b="1" dirty="0"/>
          </a:p>
        </p:txBody>
      </p:sp>
    </p:spTree>
    <p:extLst>
      <p:ext uri="{BB962C8B-B14F-4D97-AF65-F5344CB8AC3E}">
        <p14:creationId xmlns="" xmlns:p14="http://schemas.microsoft.com/office/powerpoint/2010/main" val="2777832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ΔΙΕΡΕΥΝΗΣΗ ΣΤΟΧΩΝ</a:t>
            </a:r>
            <a:endParaRPr lang="el-GR" b="1" u="sng" dirty="0"/>
          </a:p>
        </p:txBody>
      </p:sp>
      <p:sp>
        <p:nvSpPr>
          <p:cNvPr id="3" name="2 - Θέση περιεχομένου"/>
          <p:cNvSpPr>
            <a:spLocks noGrp="1"/>
          </p:cNvSpPr>
          <p:nvPr>
            <p:ph idx="1"/>
          </p:nvPr>
        </p:nvSpPr>
        <p:spPr/>
        <p:txBody>
          <a:bodyPr/>
          <a:lstStyle/>
          <a:p>
            <a:pPr>
              <a:buNone/>
            </a:pPr>
            <a:r>
              <a:rPr lang="en-US" b="1" dirty="0" smtClean="0"/>
              <a:t>    </a:t>
            </a:r>
            <a:r>
              <a:rPr lang="el-GR" b="1" dirty="0" smtClean="0"/>
              <a:t>ΚΙΝΗΤΡΑ + ΣΤΟΧΟΙ = ΑΜΦΙΔΡΟΜΗ ΣΧΕΣΗ</a:t>
            </a:r>
          </a:p>
          <a:p>
            <a:pPr algn="just">
              <a:buNone/>
            </a:pPr>
            <a:endParaRPr lang="en-US" dirty="0" smtClean="0"/>
          </a:p>
          <a:p>
            <a:pPr algn="just">
              <a:buNone/>
            </a:pPr>
            <a:endParaRPr lang="en-US" dirty="0"/>
          </a:p>
          <a:p>
            <a:pPr algn="just">
              <a:buNone/>
            </a:pPr>
            <a:r>
              <a:rPr lang="en-US" dirty="0" smtClean="0"/>
              <a:t> </a:t>
            </a:r>
            <a:r>
              <a:rPr lang="el-GR" dirty="0" smtClean="0"/>
              <a:t>Γενικά</a:t>
            </a:r>
            <a:r>
              <a:rPr lang="en-US" dirty="0" smtClean="0"/>
              <a:t>:  </a:t>
            </a:r>
            <a:r>
              <a:rPr lang="el-GR" dirty="0" smtClean="0"/>
              <a:t>Η θέσπιση στόχων αυξάνει τα κίνητρα του ατόμου, αλλά και τα κίνητρα του καθενός καθορίζουν το είδος των στόχων που θέτει.</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Τι είναι οι στόχοι</a:t>
            </a:r>
            <a:r>
              <a:rPr lang="en-US" b="1" dirty="0" smtClean="0"/>
              <a:t>;</a:t>
            </a:r>
            <a:endParaRPr lang="el-GR" b="1" dirty="0"/>
          </a:p>
        </p:txBody>
      </p:sp>
      <p:sp>
        <p:nvSpPr>
          <p:cNvPr id="3" name="2 - Θέση περιεχομένου"/>
          <p:cNvSpPr>
            <a:spLocks noGrp="1"/>
          </p:cNvSpPr>
          <p:nvPr>
            <p:ph idx="1"/>
          </p:nvPr>
        </p:nvSpPr>
        <p:spPr/>
        <p:txBody>
          <a:bodyPr/>
          <a:lstStyle/>
          <a:p>
            <a:pPr algn="just"/>
            <a:r>
              <a:rPr lang="el-GR" dirty="0" smtClean="0"/>
              <a:t>Είναι όσα συνειδητά επιθυμούμε να επιτύχουμε. </a:t>
            </a:r>
          </a:p>
          <a:p>
            <a:pPr algn="just"/>
            <a:r>
              <a:rPr lang="el-GR" dirty="0" smtClean="0"/>
              <a:t>Εστιάζουμε τη προσοχή μας σε συγκεκριμένα πράγματα.</a:t>
            </a:r>
          </a:p>
          <a:p>
            <a:pPr algn="just"/>
            <a:r>
              <a:rPr lang="el-GR" dirty="0" smtClean="0"/>
              <a:t>Ξεχωρίζουμε τι είναι σημαντικά και τι όχι. </a:t>
            </a:r>
          </a:p>
          <a:p>
            <a:pPr algn="just"/>
            <a:r>
              <a:rPr lang="el-GR" dirty="0" smtClean="0"/>
              <a:t>Εντείνουμε  τις προσπάθειές μας.</a:t>
            </a:r>
          </a:p>
          <a:p>
            <a:pPr algn="just">
              <a:buNone/>
            </a:pPr>
            <a:r>
              <a:rPr lang="el-GR" dirty="0" smtClean="0"/>
              <a:t>Οι στόχοι αλλάζουν, προσαρμόζονται στις εκάστοτε ανάγκες μας.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Οι στόχοι επιβάλλετε</a:t>
            </a:r>
            <a:r>
              <a:rPr lang="en-US" b="1" dirty="0" smtClean="0"/>
              <a:t>:</a:t>
            </a:r>
            <a:endParaRPr lang="el-GR" b="1" dirty="0"/>
          </a:p>
        </p:txBody>
      </p:sp>
      <p:sp>
        <p:nvSpPr>
          <p:cNvPr id="3" name="2 - Θέση περιεχομένου"/>
          <p:cNvSpPr>
            <a:spLocks noGrp="1"/>
          </p:cNvSpPr>
          <p:nvPr>
            <p:ph idx="1"/>
          </p:nvPr>
        </p:nvSpPr>
        <p:spPr/>
        <p:txBody>
          <a:bodyPr/>
          <a:lstStyle/>
          <a:p>
            <a:pPr algn="just"/>
            <a:r>
              <a:rPr lang="el-GR" dirty="0" smtClean="0"/>
              <a:t>Να είναι συγκεκριμένοι και σαφείς</a:t>
            </a:r>
          </a:p>
          <a:p>
            <a:pPr algn="just"/>
            <a:r>
              <a:rPr lang="el-GR" dirty="0" smtClean="0"/>
              <a:t>Να είναι μετρήσιμοι με βάση κριτηρίων</a:t>
            </a:r>
          </a:p>
          <a:p>
            <a:pPr algn="just"/>
            <a:r>
              <a:rPr lang="el-GR" dirty="0" smtClean="0"/>
              <a:t>Να είναι σημαντικοί για εμάς για να υπάρχει κίνητρο επίτευξης</a:t>
            </a:r>
          </a:p>
          <a:p>
            <a:pPr algn="just"/>
            <a:r>
              <a:rPr lang="el-GR" dirty="0" smtClean="0"/>
              <a:t>Να είναι ρεαλιστικοί, να θεσπίζονται με γνώμονα τις ικανότητες μας</a:t>
            </a:r>
          </a:p>
          <a:p>
            <a:pPr algn="just"/>
            <a:r>
              <a:rPr lang="el-GR" dirty="0" smtClean="0"/>
              <a:t>Να στηρίζονται στην επίτευξη προγενέστερων στόχων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357158" y="785794"/>
            <a:ext cx="8329642" cy="5340369"/>
          </a:xfrm>
        </p:spPr>
        <p:txBody>
          <a:bodyPr>
            <a:normAutofit/>
          </a:bodyPr>
          <a:lstStyle/>
          <a:p>
            <a:pPr algn="just"/>
            <a:r>
              <a:rPr lang="el-GR" dirty="0" smtClean="0"/>
              <a:t>Να είναι μακροπρόθεσμοι με προοπτική τις επιδιώξεις μας για το μέλλον</a:t>
            </a:r>
          </a:p>
          <a:p>
            <a:pPr algn="just"/>
            <a:r>
              <a:rPr lang="el-GR" dirty="0" smtClean="0"/>
              <a:t>Να είναι βραχυπρόθεσμοι για να μας παρακινούν στις καθημερινές μας υποχρεώσεις</a:t>
            </a:r>
          </a:p>
          <a:p>
            <a:pPr algn="just"/>
            <a:r>
              <a:rPr lang="el-GR" dirty="0" smtClean="0"/>
              <a:t>Να είναι δικοί μας χωρίς να εξυπηρετούν ανάγκες τρίτων</a:t>
            </a:r>
          </a:p>
          <a:p>
            <a:pPr algn="just"/>
            <a:r>
              <a:rPr lang="el-GR" dirty="0" smtClean="0"/>
              <a:t>Να είναι γραπτοί - Μη διστάσετε να γράψετε τις επιθυμίες και τα όνειρά σας σε μία κόλλα χαρτί!</a:t>
            </a:r>
          </a:p>
          <a:p>
            <a:pPr algn="just"/>
            <a:r>
              <a:rPr lang="el-GR" dirty="0" smtClean="0"/>
              <a:t>Να συνοδεύονται από θετική ενίσχυση. Ανταμείψτε τον εαυτό σας όταν υλοποιείτε έναν στόχο!</a:t>
            </a:r>
          </a:p>
          <a:p>
            <a:pPr algn="just"/>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Γιατί είναι θετικό να θέτουμε στόχους</a:t>
            </a:r>
            <a:r>
              <a:rPr lang="en-US" b="1" dirty="0" smtClean="0"/>
              <a:t>;</a:t>
            </a:r>
            <a:endParaRPr lang="el-GR" b="1" dirty="0"/>
          </a:p>
        </p:txBody>
      </p:sp>
      <p:sp>
        <p:nvSpPr>
          <p:cNvPr id="3" name="2 - Θέση περιεχομένου"/>
          <p:cNvSpPr>
            <a:spLocks noGrp="1"/>
          </p:cNvSpPr>
          <p:nvPr>
            <p:ph idx="1"/>
          </p:nvPr>
        </p:nvSpPr>
        <p:spPr/>
        <p:txBody>
          <a:bodyPr>
            <a:normAutofit/>
          </a:bodyPr>
          <a:lstStyle/>
          <a:p>
            <a:pPr algn="just"/>
            <a:r>
              <a:rPr lang="el-GR" dirty="0" smtClean="0"/>
              <a:t>Ο καθορισμός στόχων</a:t>
            </a:r>
            <a:r>
              <a:rPr lang="en-US" dirty="0" smtClean="0"/>
              <a:t>:</a:t>
            </a:r>
            <a:r>
              <a:rPr lang="el-GR" dirty="0" smtClean="0"/>
              <a:t> </a:t>
            </a:r>
            <a:endParaRPr lang="en-US" dirty="0" smtClean="0"/>
          </a:p>
          <a:p>
            <a:pPr algn="just"/>
            <a:r>
              <a:rPr lang="el-GR" dirty="0" smtClean="0"/>
              <a:t>ενισχύει την αποτελεσματικότητά μας σε όλους τους τομείς της ζωής </a:t>
            </a:r>
          </a:p>
          <a:p>
            <a:pPr algn="just"/>
            <a:r>
              <a:rPr lang="el-GR" dirty="0" smtClean="0"/>
              <a:t>αυξάνει το επίπεδο των κινήτρων</a:t>
            </a:r>
          </a:p>
          <a:p>
            <a:pPr algn="just"/>
            <a:r>
              <a:rPr lang="el-GR" dirty="0" smtClean="0"/>
              <a:t>Θέτουμε τη συμπεριφορά μας υπό έλεγχο</a:t>
            </a:r>
          </a:p>
          <a:p>
            <a:pPr algn="just"/>
            <a:r>
              <a:rPr lang="el-GR" dirty="0" smtClean="0"/>
              <a:t>Έχουμε ένα στόχο να πραγματοποιήσουμε και μένουμε προσηλωμένοι σε αυτό</a:t>
            </a:r>
          </a:p>
          <a:p>
            <a:pPr algn="just"/>
            <a:r>
              <a:rPr lang="el-GR" dirty="0" smtClean="0"/>
              <a:t>Καλύτερη διαχείριση χρόνου και ευκαιρίες επιτυχίας</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Θέσπιση στόχων και ορισμός προτεραιοτήτων</a:t>
            </a:r>
            <a:endParaRPr lang="el-GR" b="1" dirty="0"/>
          </a:p>
        </p:txBody>
      </p:sp>
      <p:sp>
        <p:nvSpPr>
          <p:cNvPr id="3" name="2 - Θέση περιεχομένου"/>
          <p:cNvSpPr>
            <a:spLocks noGrp="1"/>
          </p:cNvSpPr>
          <p:nvPr>
            <p:ph idx="1"/>
          </p:nvPr>
        </p:nvSpPr>
        <p:spPr/>
        <p:txBody>
          <a:bodyPr>
            <a:normAutofit/>
          </a:bodyPr>
          <a:lstStyle/>
          <a:p>
            <a:r>
              <a:rPr lang="el-GR" dirty="0" smtClean="0"/>
              <a:t>Σημαντικό να ταξινομούμε τους στόχους κατά προτεραιότητα για να σχεδιάζουμε καλύτερα την υλοποίησή τους.</a:t>
            </a:r>
          </a:p>
          <a:p>
            <a:pPr>
              <a:buNone/>
            </a:pPr>
            <a:r>
              <a:rPr lang="el-GR" b="1" dirty="0" smtClean="0"/>
              <a:t>Δραστηριότητα 5</a:t>
            </a:r>
          </a:p>
          <a:p>
            <a:pPr>
              <a:buNone/>
            </a:pPr>
            <a:r>
              <a:rPr lang="el-GR" dirty="0" smtClean="0"/>
              <a:t>Στο παρακάτω πίνακα γράψε μερικές φράσεις που αναλύουν αυτό που επιθυμείς να επιτύχεις στους παρακάτω τομείς της ζωής σου και δώσε μία τιμή στην κάθε μία, με βάση τη σπουδαιότητα που έχουν για εσένα στη παρούσα στιγμή της ζωής σου.</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214282" y="1000111"/>
          <a:ext cx="8472518" cy="4572029"/>
        </p:xfrm>
        <a:graphic>
          <a:graphicData uri="http://schemas.openxmlformats.org/drawingml/2006/table">
            <a:tbl>
              <a:tblPr firstRow="1" bandRow="1">
                <a:tableStyleId>{5C22544A-7EE6-4342-B048-85BDC9FD1C3A}</a:tableStyleId>
              </a:tblPr>
              <a:tblGrid>
                <a:gridCol w="4236259"/>
                <a:gridCol w="4236259"/>
              </a:tblGrid>
              <a:tr h="653147">
                <a:tc>
                  <a:txBody>
                    <a:bodyPr/>
                    <a:lstStyle/>
                    <a:p>
                      <a:r>
                        <a:rPr lang="el-GR" dirty="0" smtClean="0"/>
                        <a:t>Τομείς</a:t>
                      </a:r>
                      <a:r>
                        <a:rPr lang="el-GR" baseline="0" dirty="0" smtClean="0"/>
                        <a:t> ζωής</a:t>
                      </a:r>
                      <a:endParaRPr lang="el-GR" dirty="0"/>
                    </a:p>
                  </a:txBody>
                  <a:tcPr/>
                </a:tc>
                <a:tc>
                  <a:txBody>
                    <a:bodyPr/>
                    <a:lstStyle/>
                    <a:p>
                      <a:r>
                        <a:rPr lang="el-GR" dirty="0" smtClean="0"/>
                        <a:t>Βαθμός</a:t>
                      </a:r>
                      <a:r>
                        <a:rPr lang="el-GR" baseline="0" dirty="0" smtClean="0"/>
                        <a:t> προτεραιότητας</a:t>
                      </a:r>
                      <a:endParaRPr lang="el-GR" dirty="0"/>
                    </a:p>
                  </a:txBody>
                  <a:tcPr/>
                </a:tc>
              </a:tr>
              <a:tr h="653147">
                <a:tc>
                  <a:txBody>
                    <a:bodyPr/>
                    <a:lstStyle/>
                    <a:p>
                      <a:r>
                        <a:rPr lang="el-GR" dirty="0" smtClean="0"/>
                        <a:t>Προσωπική ζωή</a:t>
                      </a:r>
                      <a:endParaRPr lang="el-GR" dirty="0"/>
                    </a:p>
                  </a:txBody>
                  <a:tcPr/>
                </a:tc>
                <a:tc>
                  <a:txBody>
                    <a:bodyPr/>
                    <a:lstStyle/>
                    <a:p>
                      <a:endParaRPr lang="el-GR"/>
                    </a:p>
                  </a:txBody>
                  <a:tcPr/>
                </a:tc>
              </a:tr>
              <a:tr h="653147">
                <a:tc>
                  <a:txBody>
                    <a:bodyPr/>
                    <a:lstStyle/>
                    <a:p>
                      <a:r>
                        <a:rPr lang="el-GR" dirty="0" smtClean="0"/>
                        <a:t>Επαγγελματική καριέρα</a:t>
                      </a:r>
                      <a:endParaRPr lang="el-GR" dirty="0"/>
                    </a:p>
                  </a:txBody>
                  <a:tcPr/>
                </a:tc>
                <a:tc>
                  <a:txBody>
                    <a:bodyPr/>
                    <a:lstStyle/>
                    <a:p>
                      <a:endParaRPr lang="el-GR"/>
                    </a:p>
                  </a:txBody>
                  <a:tcPr/>
                </a:tc>
              </a:tr>
              <a:tr h="653147">
                <a:tc>
                  <a:txBody>
                    <a:bodyPr/>
                    <a:lstStyle/>
                    <a:p>
                      <a:r>
                        <a:rPr lang="el-GR" dirty="0" smtClean="0"/>
                        <a:t>Εκπαίδευση</a:t>
                      </a:r>
                      <a:endParaRPr lang="el-GR" dirty="0"/>
                    </a:p>
                  </a:txBody>
                  <a:tcPr/>
                </a:tc>
                <a:tc>
                  <a:txBody>
                    <a:bodyPr/>
                    <a:lstStyle/>
                    <a:p>
                      <a:endParaRPr lang="el-GR"/>
                    </a:p>
                  </a:txBody>
                  <a:tcPr/>
                </a:tc>
              </a:tr>
              <a:tr h="653147">
                <a:tc>
                  <a:txBody>
                    <a:bodyPr/>
                    <a:lstStyle/>
                    <a:p>
                      <a:r>
                        <a:rPr lang="el-GR" dirty="0" smtClean="0"/>
                        <a:t>Φυσική δραστηριότητα- Άθληση</a:t>
                      </a:r>
                      <a:endParaRPr lang="el-GR" dirty="0"/>
                    </a:p>
                  </a:txBody>
                  <a:tcPr/>
                </a:tc>
                <a:tc>
                  <a:txBody>
                    <a:bodyPr/>
                    <a:lstStyle/>
                    <a:p>
                      <a:endParaRPr lang="el-GR"/>
                    </a:p>
                  </a:txBody>
                  <a:tcPr/>
                </a:tc>
              </a:tr>
              <a:tr h="653147">
                <a:tc>
                  <a:txBody>
                    <a:bodyPr/>
                    <a:lstStyle/>
                    <a:p>
                      <a:r>
                        <a:rPr lang="el-GR" dirty="0" smtClean="0"/>
                        <a:t>Κοινωνική ζωή</a:t>
                      </a:r>
                      <a:endParaRPr lang="el-GR" dirty="0"/>
                    </a:p>
                  </a:txBody>
                  <a:tcPr/>
                </a:tc>
                <a:tc>
                  <a:txBody>
                    <a:bodyPr/>
                    <a:lstStyle/>
                    <a:p>
                      <a:endParaRPr lang="el-GR"/>
                    </a:p>
                  </a:txBody>
                  <a:tcPr/>
                </a:tc>
              </a:tr>
              <a:tr h="653147">
                <a:tc>
                  <a:txBody>
                    <a:bodyPr/>
                    <a:lstStyle/>
                    <a:p>
                      <a:r>
                        <a:rPr lang="el-GR" dirty="0" smtClean="0"/>
                        <a:t>Άλλο</a:t>
                      </a:r>
                      <a:endParaRPr lang="el-GR" dirty="0"/>
                    </a:p>
                  </a:txBody>
                  <a:tcPr/>
                </a:tc>
                <a:tc>
                  <a:txBody>
                    <a:bodyPr/>
                    <a:lstStyle/>
                    <a:p>
                      <a:endParaRPr lang="el-GR"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Δραστηριότητα 6</a:t>
            </a:r>
            <a:endParaRPr lang="el-GR" b="1" u="sng" dirty="0"/>
          </a:p>
        </p:txBody>
      </p:sp>
      <p:sp>
        <p:nvSpPr>
          <p:cNvPr id="3" name="2 - Θέση περιεχομένου"/>
          <p:cNvSpPr>
            <a:spLocks noGrp="1"/>
          </p:cNvSpPr>
          <p:nvPr>
            <p:ph idx="1"/>
          </p:nvPr>
        </p:nvSpPr>
        <p:spPr/>
        <p:txBody>
          <a:bodyPr/>
          <a:lstStyle/>
          <a:p>
            <a:pPr algn="just"/>
            <a:r>
              <a:rPr lang="el-GR" dirty="0" smtClean="0"/>
              <a:t>Για όλους τους τομείς της ζωή σου, που έγραψες καθορισμένους στόχους στην δραστηριότητα 5 φτιάξε ένα σχέδιο δράσης που θα εμπεριέχει χρονοδιάγραμμα και τις δράσεις σε κάθε στάδιο</a:t>
            </a:r>
          </a:p>
          <a:p>
            <a:pPr>
              <a:buNone/>
            </a:pPr>
            <a:endParaRPr lang="el-GR" dirty="0" smtClean="0"/>
          </a:p>
          <a:p>
            <a:pPr>
              <a:buNone/>
            </a:pPr>
            <a:r>
              <a:rPr lang="el-GR" dirty="0" smtClean="0"/>
              <a:t>Θα σε βοηθήσουν τα παρακάτω πλάνα στους τομείς της ζωής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1.Πλάνο δράσης για την υλοποίηση στόχων στη προσωπική ζωή</a:t>
            </a:r>
            <a:endParaRPr lang="el-GR" b="1" dirty="0"/>
          </a:p>
        </p:txBody>
      </p:sp>
      <p:sp>
        <p:nvSpPr>
          <p:cNvPr id="3" name="2 - Θέση περιεχομένου"/>
          <p:cNvSpPr>
            <a:spLocks noGrp="1"/>
          </p:cNvSpPr>
          <p:nvPr>
            <p:ph idx="1"/>
          </p:nvPr>
        </p:nvSpPr>
        <p:spPr/>
        <p:txBody>
          <a:bodyPr>
            <a:normAutofit/>
          </a:bodyPr>
          <a:lstStyle/>
          <a:p>
            <a:pPr>
              <a:buNone/>
            </a:pPr>
            <a:r>
              <a:rPr lang="el-GR" b="1" dirty="0" smtClean="0"/>
              <a:t>Βασικοί στόχοι ζωής</a:t>
            </a:r>
            <a:r>
              <a:rPr lang="el-GR" dirty="0" smtClean="0"/>
              <a:t>(μακροπρόθεσμοι στόχοι) </a:t>
            </a:r>
          </a:p>
          <a:p>
            <a:pPr>
              <a:buNone/>
            </a:pPr>
            <a:r>
              <a:rPr lang="el-GR" dirty="0" smtClean="0"/>
              <a:t>πχ. Τι επιθυμώ να επιτύχω για τη προσωπική μου ζωή</a:t>
            </a:r>
            <a:r>
              <a:rPr lang="en-US" dirty="0" smtClean="0"/>
              <a:t>;</a:t>
            </a:r>
          </a:p>
          <a:p>
            <a:pPr>
              <a:buNone/>
            </a:pPr>
            <a:r>
              <a:rPr lang="el-GR" dirty="0" smtClean="0"/>
              <a:t>Με ποιο τρόπο θα το υλοποιήσω</a:t>
            </a:r>
            <a:r>
              <a:rPr lang="en-US" dirty="0" smtClean="0"/>
              <a:t>;</a:t>
            </a:r>
            <a:endParaRPr lang="el-GR" dirty="0" smtClean="0"/>
          </a:p>
          <a:p>
            <a:pPr>
              <a:buNone/>
            </a:pPr>
            <a:r>
              <a:rPr lang="el-GR" b="1" dirty="0" smtClean="0"/>
              <a:t>Στόχοι για την προσωπική μου  ζωή για κάθε διαφορετική φάση ζωής </a:t>
            </a:r>
            <a:r>
              <a:rPr lang="el-GR" dirty="0" smtClean="0"/>
              <a:t>(βραχυπρόθεσμοι)</a:t>
            </a:r>
          </a:p>
          <a:p>
            <a:pPr>
              <a:buNone/>
            </a:pPr>
            <a:r>
              <a:rPr lang="el-GR" dirty="0"/>
              <a:t>π</a:t>
            </a:r>
            <a:r>
              <a:rPr lang="el-GR" dirty="0" smtClean="0"/>
              <a:t>χ. Τι είδους προσωπική ζωή επιθυμώ στην περίοδο των φοιτητικών μου χρόνων</a:t>
            </a:r>
            <a:r>
              <a:rPr lang="en-US" dirty="0" smtClean="0"/>
              <a:t>;</a:t>
            </a:r>
          </a:p>
          <a:p>
            <a:pPr>
              <a:buNone/>
            </a:pPr>
            <a:r>
              <a:rPr lang="en-US" dirty="0" smtClean="0"/>
              <a:t>M</a:t>
            </a:r>
            <a:r>
              <a:rPr lang="el-GR" dirty="0" smtClean="0"/>
              <a:t>ε ποιο τρόπο θα το υλοποιήσω</a:t>
            </a:r>
            <a:r>
              <a:rPr lang="en-US" dirty="0" smtClean="0"/>
              <a:t>;</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b="1" dirty="0" smtClean="0"/>
              <a:t>Στόχοι για την προσωπική μου ζωή στη παρούσα φάση ζωής μου (βραχυπρόθεσμοι)</a:t>
            </a:r>
          </a:p>
          <a:p>
            <a:pPr>
              <a:buNone/>
            </a:pPr>
            <a:r>
              <a:rPr lang="el-GR" dirty="0"/>
              <a:t>π</a:t>
            </a:r>
            <a:r>
              <a:rPr lang="el-GR" dirty="0" smtClean="0"/>
              <a:t>χ. Τι επιθυμώ να επιτύχω στο τρέχον έτος</a:t>
            </a:r>
            <a:r>
              <a:rPr lang="en-US" dirty="0" smtClean="0"/>
              <a:t>;</a:t>
            </a:r>
            <a:endParaRPr lang="el-GR" dirty="0" smtClean="0"/>
          </a:p>
          <a:p>
            <a:pPr>
              <a:buNone/>
            </a:pPr>
            <a:endParaRPr lang="el-GR" dirty="0" smtClean="0"/>
          </a:p>
          <a:p>
            <a:pPr>
              <a:buNone/>
            </a:pPr>
            <a:r>
              <a:rPr lang="el-GR" dirty="0" smtClean="0"/>
              <a:t>Με ποιο τρόπο θα το κατορθώσω</a:t>
            </a:r>
            <a:r>
              <a:rPr lang="en-US" dirty="0" smtClean="0"/>
              <a:t>;</a:t>
            </a:r>
            <a:endParaRPr lang="el-GR" dirty="0" smtClean="0"/>
          </a:p>
          <a:p>
            <a:pPr>
              <a:buNone/>
            </a:pPr>
            <a:endParaRPr lang="en-US" dirty="0" smtClean="0"/>
          </a:p>
          <a:p>
            <a:pPr>
              <a:buNone/>
            </a:pPr>
            <a:r>
              <a:rPr lang="el-GR" b="1" dirty="0" smtClean="0"/>
              <a:t>Καθορισμός των προαπαιτούμενων ικανοτήτων για να εκπληρώσω τους στόχους μου για την προσωπική μου ζωή</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p:cNvSpPr/>
          <p:nvPr/>
        </p:nvSpPr>
        <p:spPr>
          <a:xfrm>
            <a:off x="500035" y="4786323"/>
            <a:ext cx="8330816" cy="1600438"/>
          </a:xfrm>
          <a:prstGeom prst="rect">
            <a:avLst/>
          </a:prstGeom>
        </p:spPr>
        <p:txBody>
          <a:bodyPr wrap="square">
            <a:spAutoFit/>
          </a:bodyPr>
          <a:lstStyle/>
          <a:p>
            <a:r>
              <a:rPr lang="el-GR" sz="1600" dirty="0" smtClean="0"/>
              <a:t>Το σεμινάριο υλοποιείται στα πλαίσια της </a:t>
            </a:r>
            <a:r>
              <a:rPr lang="el-GR" sz="1600" dirty="0"/>
              <a:t>Πράξης «Γραφείο υποστήριξης της διδασκαλίας και μάθησης στο Ελληνικό Μεσογειακό Πανεπιστήμιο» με κωδικό ΟΠΣ (MIS) </a:t>
            </a:r>
            <a:r>
              <a:rPr lang="el-GR" sz="1600" dirty="0" smtClean="0"/>
              <a:t>5162371</a:t>
            </a:r>
          </a:p>
          <a:p>
            <a:endParaRPr lang="el-GR" sz="1600" dirty="0"/>
          </a:p>
          <a:p>
            <a:r>
              <a:rPr lang="el-GR" sz="1600" dirty="0"/>
              <a:t>“Το έργο συγχρηματοδοτείται από την Ελλάδα και την Ευρωπαϊκή Ένωση (Ευρωπαϊκό Κοινωνικό Ταμείο) μέσω του Επιχειρησιακού Προγράμματος «Ανάπτυξη Ανθρώπινου Δυναμικού, Εκπαίδευση και Διά Βίου Μάθηση» .”</a:t>
            </a:r>
            <a:r>
              <a:rPr lang="el-GR" dirty="0"/>
              <a:t> </a:t>
            </a:r>
          </a:p>
        </p:txBody>
      </p:sp>
      <p:pic>
        <p:nvPicPr>
          <p:cNvPr id="6" name="Picture 2" descr="https://qa.hmu.gr/wp-content/uploads/2023/06/ELMEPA-LOGO-GR-Compress-120x120-1.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485460" y="116192"/>
            <a:ext cx="1228088" cy="1637452"/>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Εικόνα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010569" y="3708790"/>
            <a:ext cx="4953762" cy="993648"/>
          </a:xfrm>
          <a:prstGeom prst="rect">
            <a:avLst/>
          </a:prstGeom>
        </p:spPr>
      </p:pic>
    </p:spTree>
    <p:extLst>
      <p:ext uri="{BB962C8B-B14F-4D97-AF65-F5344CB8AC3E}">
        <p14:creationId xmlns="" xmlns:p14="http://schemas.microsoft.com/office/powerpoint/2010/main" val="16544537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2.Πλάνο δράσης για την επίτευξη των επαγγελματικών μου στόχων</a:t>
            </a:r>
            <a:endParaRPr lang="el-GR" b="1" dirty="0"/>
          </a:p>
        </p:txBody>
      </p:sp>
      <p:sp>
        <p:nvSpPr>
          <p:cNvPr id="3" name="2 - Θέση περιεχομένου"/>
          <p:cNvSpPr>
            <a:spLocks noGrp="1"/>
          </p:cNvSpPr>
          <p:nvPr>
            <p:ph idx="1"/>
          </p:nvPr>
        </p:nvSpPr>
        <p:spPr/>
        <p:txBody>
          <a:bodyPr>
            <a:normAutofit fontScale="92500"/>
          </a:bodyPr>
          <a:lstStyle/>
          <a:p>
            <a:pPr>
              <a:buNone/>
            </a:pPr>
            <a:r>
              <a:rPr lang="el-GR" b="1" dirty="0" smtClean="0"/>
              <a:t>Βασικοί επαγγελματικοί στόχοι (μακροπρόθεσμοι)</a:t>
            </a:r>
          </a:p>
          <a:p>
            <a:r>
              <a:rPr lang="el-GR" dirty="0" smtClean="0"/>
              <a:t>Πχ. Τι επάγγελμα επιθυμώ να κάνω</a:t>
            </a:r>
            <a:r>
              <a:rPr lang="en-US" dirty="0" smtClean="0"/>
              <a:t>;</a:t>
            </a:r>
          </a:p>
          <a:p>
            <a:r>
              <a:rPr lang="en-US" dirty="0" smtClean="0"/>
              <a:t>M</a:t>
            </a:r>
            <a:r>
              <a:rPr lang="el-GR" dirty="0" smtClean="0"/>
              <a:t>ε ποιον τρόπο θα το υλοποιήσω</a:t>
            </a:r>
            <a:r>
              <a:rPr lang="en-US" dirty="0" smtClean="0"/>
              <a:t>;</a:t>
            </a:r>
          </a:p>
          <a:p>
            <a:pPr>
              <a:buNone/>
            </a:pPr>
            <a:r>
              <a:rPr lang="el-GR" b="1" dirty="0" smtClean="0"/>
              <a:t>Επαγγελματικοί στόχοι για κάθε διαφορετική φάση ζωής (βραχυπρόθεσμοι)</a:t>
            </a:r>
          </a:p>
          <a:p>
            <a:r>
              <a:rPr lang="el-GR" dirty="0" smtClean="0"/>
              <a:t>πχ. Τι στόχους επαγγελματικούς έχω για την αρχή της καριέρας μου</a:t>
            </a:r>
            <a:r>
              <a:rPr lang="en-US" dirty="0" smtClean="0"/>
              <a:t>;</a:t>
            </a:r>
          </a:p>
          <a:p>
            <a:r>
              <a:rPr lang="en-US" dirty="0" smtClean="0"/>
              <a:t>M</a:t>
            </a:r>
            <a:r>
              <a:rPr lang="el-GR" dirty="0" smtClean="0"/>
              <a:t>ε ποιο τρόπο θα το πετύχω</a:t>
            </a:r>
            <a:r>
              <a:rPr lang="en-US" dirty="0" smtClean="0"/>
              <a:t>;</a:t>
            </a:r>
            <a:endParaRPr lang="el-GR" dirty="0" smtClean="0"/>
          </a:p>
          <a:p>
            <a:pPr>
              <a:buNone/>
            </a:pPr>
            <a:r>
              <a:rPr lang="el-GR" b="1" dirty="0" smtClean="0"/>
              <a:t>Καθορισμός των απαιτούμενων δεξιοτήτων με σκοπό να επιτύχω στους επαγγελματικούς μου στόχους </a:t>
            </a:r>
            <a:endParaRPr lang="el-GR"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3.Πλάνο δράσης για την επίτευξη των εκπαιδευτικών στόχων</a:t>
            </a:r>
            <a:endParaRPr lang="el-GR" b="1" dirty="0"/>
          </a:p>
        </p:txBody>
      </p:sp>
      <p:sp>
        <p:nvSpPr>
          <p:cNvPr id="3" name="2 - Θέση περιεχομένου"/>
          <p:cNvSpPr>
            <a:spLocks noGrp="1"/>
          </p:cNvSpPr>
          <p:nvPr>
            <p:ph idx="1"/>
          </p:nvPr>
        </p:nvSpPr>
        <p:spPr/>
        <p:txBody>
          <a:bodyPr>
            <a:normAutofit/>
          </a:bodyPr>
          <a:lstStyle/>
          <a:p>
            <a:pPr>
              <a:buNone/>
            </a:pPr>
            <a:r>
              <a:rPr lang="el-GR" b="1" dirty="0" smtClean="0"/>
              <a:t>Βασικοί εκπαιδευτικοί στόχοι (μακροπρόθεσμοι)</a:t>
            </a:r>
          </a:p>
          <a:p>
            <a:r>
              <a:rPr lang="el-GR" dirty="0" smtClean="0"/>
              <a:t>πχ. Τι επιθυμώ να επιτύχω με τις σπουδές μου</a:t>
            </a:r>
            <a:r>
              <a:rPr lang="en-US" dirty="0" smtClean="0"/>
              <a:t>;</a:t>
            </a:r>
          </a:p>
          <a:p>
            <a:pPr>
              <a:buNone/>
            </a:pPr>
            <a:endParaRPr lang="el-GR" dirty="0" smtClean="0"/>
          </a:p>
          <a:p>
            <a:r>
              <a:rPr lang="el-GR" dirty="0" smtClean="0"/>
              <a:t>Με ποιο τρόπο θα το υλοποιήσω</a:t>
            </a:r>
            <a:r>
              <a:rPr lang="en-US" dirty="0" smtClean="0"/>
              <a:t>;</a:t>
            </a:r>
          </a:p>
          <a:p>
            <a:pPr>
              <a:buNone/>
            </a:pPr>
            <a:r>
              <a:rPr lang="el-GR" b="1" dirty="0" smtClean="0"/>
              <a:t>Εκπαιδευτικοί στόχοι του κάθε έτους (βραχυπρόθεσμοι)</a:t>
            </a:r>
          </a:p>
          <a:p>
            <a:r>
              <a:rPr lang="el-GR" dirty="0" smtClean="0"/>
              <a:t>πχ. Τι θέλω να επιτύχω σε κάθε έτος σπουδών</a:t>
            </a:r>
            <a:r>
              <a:rPr lang="en-US" dirty="0" smtClean="0"/>
              <a:t>;</a:t>
            </a:r>
          </a:p>
          <a:p>
            <a:pPr>
              <a:buNone/>
            </a:pPr>
            <a:endParaRPr lang="el-GR" dirty="0" smtClean="0"/>
          </a:p>
          <a:p>
            <a:r>
              <a:rPr lang="el-GR" dirty="0" smtClean="0"/>
              <a:t>Με ποιον τρόπο θα το υλοποιήσω</a:t>
            </a:r>
            <a:r>
              <a:rPr lang="en-US" dirty="0" smtClean="0"/>
              <a:t>;</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buNone/>
            </a:pPr>
            <a:r>
              <a:rPr lang="el-GR" b="1" dirty="0" smtClean="0"/>
              <a:t>Εκπαιδευτικοί στόχοι του τωρινού έτους (βραχυπρόθεσμοι)</a:t>
            </a:r>
          </a:p>
          <a:p>
            <a:r>
              <a:rPr lang="el-GR" dirty="0" smtClean="0"/>
              <a:t>Πχ. Τι θέλω να επιτύχω το παρόν έτος</a:t>
            </a:r>
            <a:r>
              <a:rPr lang="en-US" dirty="0" smtClean="0"/>
              <a:t>;</a:t>
            </a:r>
            <a:endParaRPr lang="el-GR" dirty="0" smtClean="0"/>
          </a:p>
          <a:p>
            <a:pPr>
              <a:buNone/>
            </a:pPr>
            <a:endParaRPr lang="el-GR" dirty="0" smtClean="0"/>
          </a:p>
          <a:p>
            <a:r>
              <a:rPr lang="el-GR" dirty="0" smtClean="0"/>
              <a:t>Με ποιο τρόπο θα το υλοποιήσω</a:t>
            </a:r>
            <a:r>
              <a:rPr lang="en-US" dirty="0" smtClean="0"/>
              <a:t>;</a:t>
            </a:r>
            <a:endParaRPr lang="el-GR" dirty="0" smtClean="0"/>
          </a:p>
          <a:p>
            <a:pPr>
              <a:buNone/>
            </a:pPr>
            <a:r>
              <a:rPr lang="el-GR" dirty="0" smtClean="0"/>
              <a:t>Καθορισμός των προαπαιτούμενων ικανοτήτων με στόχο να επιτύχω τους εκπαιδευτικούς μου στόχους.</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b="1" dirty="0" smtClean="0"/>
              <a:t>4.Πλάνο δράσης για την υλοποίηση των στόχων στην κοινωνική ζωή</a:t>
            </a:r>
            <a:endParaRPr lang="el-GR" b="1" dirty="0"/>
          </a:p>
        </p:txBody>
      </p:sp>
      <p:sp>
        <p:nvSpPr>
          <p:cNvPr id="3" name="2 - Θέση περιεχομένου"/>
          <p:cNvSpPr>
            <a:spLocks noGrp="1"/>
          </p:cNvSpPr>
          <p:nvPr>
            <p:ph idx="1"/>
          </p:nvPr>
        </p:nvSpPr>
        <p:spPr/>
        <p:txBody>
          <a:bodyPr>
            <a:normAutofit/>
          </a:bodyPr>
          <a:lstStyle/>
          <a:p>
            <a:pPr>
              <a:buNone/>
            </a:pPr>
            <a:r>
              <a:rPr lang="el-GR" b="1" dirty="0" smtClean="0"/>
              <a:t>Βασικοί στόχοι κοινωνικής ζωής</a:t>
            </a:r>
            <a:r>
              <a:rPr lang="el-GR" dirty="0" smtClean="0"/>
              <a:t> (μακροπρόθεσμοι)</a:t>
            </a:r>
          </a:p>
          <a:p>
            <a:r>
              <a:rPr lang="el-GR" dirty="0" smtClean="0"/>
              <a:t>πχ. Τι είδους κοινωνική ζωή επιθυμώ για τον εαυτό μου</a:t>
            </a:r>
            <a:r>
              <a:rPr lang="en-US" dirty="0" smtClean="0"/>
              <a:t>;</a:t>
            </a:r>
            <a:endParaRPr lang="el-GR" dirty="0" smtClean="0"/>
          </a:p>
          <a:p>
            <a:r>
              <a:rPr lang="el-GR" dirty="0" smtClean="0"/>
              <a:t>Με ποιο τρόπο θα το υλοποιήσω</a:t>
            </a:r>
            <a:r>
              <a:rPr lang="en-US" dirty="0" smtClean="0"/>
              <a:t>;</a:t>
            </a:r>
          </a:p>
          <a:p>
            <a:pPr algn="just">
              <a:buNone/>
            </a:pPr>
            <a:r>
              <a:rPr lang="el-GR" b="1" dirty="0" smtClean="0"/>
              <a:t>Στόχοι για την κοινωνική μου ζωή για κάθε διαφορετική φάση ζωής</a:t>
            </a:r>
            <a:r>
              <a:rPr lang="el-GR" dirty="0" smtClean="0"/>
              <a:t> (βραχυπρόθεσμοι)</a:t>
            </a:r>
          </a:p>
          <a:p>
            <a:r>
              <a:rPr lang="el-GR" dirty="0"/>
              <a:t>π</a:t>
            </a:r>
            <a:r>
              <a:rPr lang="el-GR" dirty="0" smtClean="0"/>
              <a:t>χ. Τι είδους κοινωνική ζωή επιθυμώ στα φοιτητικά μου χρόνια</a:t>
            </a:r>
            <a:r>
              <a:rPr lang="en-US" dirty="0" smtClean="0"/>
              <a:t>;</a:t>
            </a:r>
            <a:endParaRPr lang="el-GR" dirty="0" smtClean="0"/>
          </a:p>
          <a:p>
            <a:r>
              <a:rPr lang="el-GR" dirty="0" smtClean="0"/>
              <a:t>Με ποιο τρόπο θα το υλοποιήσω</a:t>
            </a:r>
            <a:r>
              <a:rPr lang="en-US" dirty="0" smtClean="0"/>
              <a:t>;</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just"/>
            <a:endParaRPr lang="el-GR"/>
          </a:p>
        </p:txBody>
      </p:sp>
      <p:sp>
        <p:nvSpPr>
          <p:cNvPr id="3" name="2 - Θέση περιεχομένου"/>
          <p:cNvSpPr>
            <a:spLocks noGrp="1"/>
          </p:cNvSpPr>
          <p:nvPr>
            <p:ph idx="1"/>
          </p:nvPr>
        </p:nvSpPr>
        <p:spPr/>
        <p:txBody>
          <a:bodyPr>
            <a:normAutofit/>
          </a:bodyPr>
          <a:lstStyle/>
          <a:p>
            <a:pPr algn="just">
              <a:buNone/>
            </a:pPr>
            <a:r>
              <a:rPr lang="el-GR" b="1" dirty="0" smtClean="0"/>
              <a:t>Στόχοι για την κοινωνική μου ζωή στη παρούσα φάση ζωής μου </a:t>
            </a:r>
            <a:r>
              <a:rPr lang="el-GR" dirty="0" smtClean="0"/>
              <a:t>(βραχυπρόθεσμοι)</a:t>
            </a:r>
          </a:p>
          <a:p>
            <a:r>
              <a:rPr lang="el-GR" dirty="0" smtClean="0"/>
              <a:t>πχ. Τι θέλω να επιτύχω για την κοινωνική μου ζωή στο παρόν έτος φοιτητικής ζωής</a:t>
            </a:r>
            <a:r>
              <a:rPr lang="en-US" dirty="0" smtClean="0"/>
              <a:t>;</a:t>
            </a:r>
            <a:endParaRPr lang="el-GR" dirty="0" smtClean="0"/>
          </a:p>
          <a:p>
            <a:pPr>
              <a:buNone/>
            </a:pPr>
            <a:endParaRPr lang="el-GR" dirty="0" smtClean="0"/>
          </a:p>
          <a:p>
            <a:r>
              <a:rPr lang="el-GR" dirty="0" smtClean="0"/>
              <a:t>Με ποιο τρόπο θα το υλοποιήσω</a:t>
            </a:r>
            <a:r>
              <a:rPr lang="en-US" dirty="0" smtClean="0"/>
              <a:t>;</a:t>
            </a:r>
            <a:endParaRPr lang="el-GR" dirty="0" smtClean="0"/>
          </a:p>
          <a:p>
            <a:pPr>
              <a:buNone/>
            </a:pPr>
            <a:r>
              <a:rPr lang="el-GR" dirty="0" smtClean="0"/>
              <a:t>Καθορισμός των προαπαιτούμενων ικανοτήτων με σκοπό να επιτύχω τους στόχους για την κοινωνική μου ζωή</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t>5.Πλάνο δράσης για την υλοποίηση στόχων σχετικά με τη φυσική δραστηριότητα/άθληση</a:t>
            </a:r>
            <a:endParaRPr lang="el-GR" sz="3200" b="1"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t>Βασικοί στόχοι για τη φυσική μου κατάσταση </a:t>
            </a:r>
            <a:r>
              <a:rPr lang="el-GR" dirty="0" smtClean="0"/>
              <a:t>(μακροπρόθεσμοι)</a:t>
            </a:r>
          </a:p>
          <a:p>
            <a:r>
              <a:rPr lang="el-GR" dirty="0" smtClean="0"/>
              <a:t>πχ. Σε ποιο επίπεδο διατηρώ τη σωματική μου κατάσταση</a:t>
            </a:r>
            <a:r>
              <a:rPr lang="en-US" dirty="0" smtClean="0"/>
              <a:t>;</a:t>
            </a:r>
            <a:endParaRPr lang="el-GR" dirty="0" smtClean="0"/>
          </a:p>
          <a:p>
            <a:r>
              <a:rPr lang="el-GR" dirty="0" smtClean="0"/>
              <a:t>Με ποιο τρόπο θα το υλοποιήσω</a:t>
            </a:r>
            <a:r>
              <a:rPr lang="en-US" dirty="0" smtClean="0"/>
              <a:t>;</a:t>
            </a:r>
            <a:endParaRPr lang="el-GR" dirty="0" smtClean="0"/>
          </a:p>
          <a:p>
            <a:pPr>
              <a:buNone/>
            </a:pPr>
            <a:r>
              <a:rPr lang="el-GR" b="1" dirty="0" smtClean="0"/>
              <a:t>Στόχοι για τη φυσική μου κατάσταση για κάθε διαφορετική φάση ζωής </a:t>
            </a:r>
            <a:r>
              <a:rPr lang="el-GR" dirty="0" smtClean="0"/>
              <a:t>(βραχυπρόθεσμοι)</a:t>
            </a:r>
          </a:p>
          <a:p>
            <a:r>
              <a:rPr lang="el-GR" dirty="0" smtClean="0"/>
              <a:t>πχ. Τι είδους άθληση επιδιώκω κατά την περίοδο των φοιτητικών μου χρόνων</a:t>
            </a:r>
            <a:r>
              <a:rPr lang="en-US" dirty="0" smtClean="0"/>
              <a:t>;</a:t>
            </a:r>
            <a:endParaRPr lang="el-GR" dirty="0" smtClean="0"/>
          </a:p>
          <a:p>
            <a:r>
              <a:rPr lang="el-GR" dirty="0" smtClean="0"/>
              <a:t>Με ποιο τρόπο το υλοποιώ</a:t>
            </a:r>
            <a:r>
              <a:rPr lang="en-US" dirty="0" smtClean="0"/>
              <a:t>;</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357158" y="1000108"/>
            <a:ext cx="8329642" cy="5126055"/>
          </a:xfrm>
        </p:spPr>
        <p:txBody>
          <a:bodyPr>
            <a:normAutofit/>
          </a:bodyPr>
          <a:lstStyle/>
          <a:p>
            <a:pPr>
              <a:buNone/>
            </a:pPr>
            <a:r>
              <a:rPr lang="el-GR" b="1" dirty="0" smtClean="0"/>
              <a:t>Στόχοι για τη φυσική μου δραστηριότητα στη τωρινή φάση της ζωής μου </a:t>
            </a:r>
            <a:r>
              <a:rPr lang="el-GR" dirty="0" smtClean="0"/>
              <a:t>(βραχυπρόθεσμοι)</a:t>
            </a:r>
          </a:p>
          <a:p>
            <a:r>
              <a:rPr lang="el-GR" dirty="0"/>
              <a:t>π</a:t>
            </a:r>
            <a:r>
              <a:rPr lang="el-GR" dirty="0" smtClean="0"/>
              <a:t>χ. Τι θέλω να επιτύχω σωματικά το τρέχον έτος</a:t>
            </a:r>
            <a:r>
              <a:rPr lang="en-US" dirty="0" smtClean="0"/>
              <a:t>;</a:t>
            </a:r>
            <a:endParaRPr lang="el-GR" dirty="0" smtClean="0"/>
          </a:p>
          <a:p>
            <a:r>
              <a:rPr lang="el-GR" dirty="0" smtClean="0"/>
              <a:t>Με ποιο τρόπο θα το υλοποιήσω</a:t>
            </a:r>
            <a:r>
              <a:rPr lang="en-US" dirty="0" smtClean="0"/>
              <a:t>;</a:t>
            </a:r>
            <a:endParaRPr lang="el-GR" dirty="0" smtClean="0"/>
          </a:p>
          <a:p>
            <a:pPr>
              <a:buNone/>
            </a:pPr>
            <a:endParaRPr lang="el-GR" dirty="0" smtClean="0"/>
          </a:p>
          <a:p>
            <a:pPr>
              <a:buNone/>
            </a:pPr>
            <a:r>
              <a:rPr lang="el-GR" dirty="0" smtClean="0"/>
              <a:t>Καθορισμός των προαπαιτούμενων ικανοτήτων με σκοπό να επιτύχω τους στόχους για την φυσική μου δραστηριότητα- άθληση.</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Εξετάσεις με ανοιχτά βιβλία</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Στόχος η κατανόηση και η ανάκληση γνώσεων</a:t>
            </a:r>
          </a:p>
          <a:p>
            <a:pPr>
              <a:buNone/>
            </a:pPr>
            <a:r>
              <a:rPr lang="el-GR" dirty="0" smtClean="0"/>
              <a:t>Απαραίτητο</a:t>
            </a:r>
            <a:r>
              <a:rPr lang="en-US" dirty="0" smtClean="0"/>
              <a:t>:</a:t>
            </a:r>
          </a:p>
          <a:p>
            <a:r>
              <a:rPr lang="el-GR" dirty="0" smtClean="0"/>
              <a:t>Να κάνεις σύντομες σημειώσεις </a:t>
            </a:r>
          </a:p>
          <a:p>
            <a:r>
              <a:rPr lang="el-GR" dirty="0" smtClean="0"/>
              <a:t>Να σημειώσεις λέξεις κλειδιά- όρους</a:t>
            </a:r>
          </a:p>
          <a:p>
            <a:r>
              <a:rPr lang="el-GR" dirty="0" smtClean="0"/>
              <a:t>Υπογράμμισε με διαφορετικά χρώματα</a:t>
            </a:r>
          </a:p>
          <a:p>
            <a:r>
              <a:rPr lang="el-GR" dirty="0" smtClean="0"/>
              <a:t>Χρησιμοποίησε σελιδοδείκτες</a:t>
            </a:r>
          </a:p>
          <a:p>
            <a:r>
              <a:rPr lang="el-GR" dirty="0" smtClean="0"/>
              <a:t>Βάλε τίτλους στις ενότητες</a:t>
            </a:r>
          </a:p>
          <a:p>
            <a:r>
              <a:rPr lang="el-GR" dirty="0" smtClean="0"/>
              <a:t>Συμπλήρωσε δικά σου σχόλια στην ύλη</a:t>
            </a:r>
          </a:p>
          <a:p>
            <a:r>
              <a:rPr lang="el-GR" dirty="0" smtClean="0"/>
              <a:t>Γράψε περιλήψεις</a:t>
            </a:r>
          </a:p>
          <a:p>
            <a:r>
              <a:rPr lang="el-GR" dirty="0" smtClean="0"/>
              <a:t>Κάνε καταλόγους εννοιών με την αντίστοιχη σελίδα στο βιβλίο</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Εξετάσεις με ανοιχτά βιβλία</a:t>
            </a:r>
            <a:endParaRPr lang="el-GR" dirty="0"/>
          </a:p>
        </p:txBody>
      </p:sp>
      <p:sp>
        <p:nvSpPr>
          <p:cNvPr id="3" name="2 - Θέση περιεχομένου"/>
          <p:cNvSpPr>
            <a:spLocks noGrp="1"/>
          </p:cNvSpPr>
          <p:nvPr>
            <p:ph idx="1"/>
          </p:nvPr>
        </p:nvSpPr>
        <p:spPr/>
        <p:txBody>
          <a:bodyPr/>
          <a:lstStyle/>
          <a:p>
            <a:r>
              <a:rPr lang="el-GR" dirty="0" smtClean="0"/>
              <a:t>Σωστή  κατανομή του χρόνου. Κοίταξε όλα τα ερωτήματα και υπολόγισε τον χρόνο συγγραφής τους. Απάντησε σε όσα γνωρίζεις πρώτα </a:t>
            </a:r>
          </a:p>
          <a:p>
            <a:r>
              <a:rPr lang="el-GR" dirty="0" smtClean="0"/>
              <a:t>Να είσαι περιεκτικός. Μη γράφεις πολλά από το βιβλίο ύλης και αντιγράφεις αυτούσια κομμάτια</a:t>
            </a:r>
          </a:p>
          <a:p>
            <a:r>
              <a:rPr lang="el-GR" dirty="0" smtClean="0"/>
              <a:t>Αυτολεξεί αναφορές πάντα σε εισαγωγικά και κυρίως σε έννοιες και ορισμούς. Συμπληρώνεις με δικά σου στοιχεία.</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Προφορική εξέταση</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Χρειάζεται εξάσκηση της προφορικής παρουσίασης των γνώσεων</a:t>
            </a:r>
          </a:p>
          <a:p>
            <a:r>
              <a:rPr lang="el-GR" dirty="0" smtClean="0"/>
              <a:t>Θέτεις πιθανά ερωτήματα και τα απαντάς προφορικά</a:t>
            </a:r>
          </a:p>
          <a:p>
            <a:r>
              <a:rPr lang="el-GR" dirty="0" smtClean="0"/>
              <a:t>Προσέρχεσαι στην ώρα εξέτασης με συνέπεια, χωρίς άγχος με αυτοπεποίθηση</a:t>
            </a:r>
          </a:p>
          <a:p>
            <a:r>
              <a:rPr lang="el-GR" dirty="0" smtClean="0"/>
              <a:t>Έχεις κλειστό κινητό</a:t>
            </a:r>
          </a:p>
          <a:p>
            <a:r>
              <a:rPr lang="el-GR" dirty="0" smtClean="0"/>
              <a:t>Σωστή στάση σώματος, χαμογελαστός, και με </a:t>
            </a:r>
            <a:r>
              <a:rPr lang="el-GR" dirty="0" err="1" smtClean="0"/>
              <a:t>βλεμματική</a:t>
            </a:r>
            <a:r>
              <a:rPr lang="el-GR" dirty="0" smtClean="0"/>
              <a:t> επαφή στον εξεταστή</a:t>
            </a:r>
          </a:p>
          <a:p>
            <a:r>
              <a:rPr lang="el-GR" dirty="0" smtClean="0"/>
              <a:t>Ακούς προσεκτικά τα ερωτήματα</a:t>
            </a:r>
          </a:p>
          <a:p>
            <a:r>
              <a:rPr lang="el-GR" dirty="0" smtClean="0"/>
              <a:t>Πάρε λίγο χρόνο για να θυμηθείς (2 λεπτά)</a:t>
            </a:r>
          </a:p>
          <a:p>
            <a:r>
              <a:rPr lang="el-GR" dirty="0" smtClean="0"/>
              <a:t>Μη φλυαρείς</a:t>
            </a:r>
          </a:p>
          <a:p>
            <a:r>
              <a:rPr lang="el-GR" dirty="0" smtClean="0"/>
              <a:t>Σημαντικό να παραμείνεις στο θέμα του ερωτήματος ακόμη και όταν δεν γνωρίζεις την απάντηση</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85720" y="285728"/>
            <a:ext cx="8401080" cy="5840435"/>
          </a:xfrm>
        </p:spPr>
        <p:txBody>
          <a:bodyPr>
            <a:normAutofit/>
          </a:bodyPr>
          <a:lstStyle/>
          <a:p>
            <a:pPr algn="just">
              <a:buNone/>
            </a:pPr>
            <a:r>
              <a:rPr lang="el-GR" b="1" dirty="0" smtClean="0"/>
              <a:t>   ΣΤΟΧΟΙ</a:t>
            </a:r>
            <a:r>
              <a:rPr lang="en-US" b="1" dirty="0" smtClean="0"/>
              <a:t>:</a:t>
            </a:r>
            <a:r>
              <a:rPr lang="el-GR" b="1" dirty="0" smtClean="0"/>
              <a:t> </a:t>
            </a:r>
          </a:p>
          <a:p>
            <a:pPr algn="just"/>
            <a:r>
              <a:rPr lang="el-GR" b="1" dirty="0" smtClean="0"/>
              <a:t>Να διερευνήσετε τις προσωπικές σας στρατηγικές και συνήθειες κατά τη μελέτη και να ενημερωθείτε για τον τρόπο που μαθαίνετε μέσω της αυτο-αξιολόγησης.</a:t>
            </a:r>
          </a:p>
          <a:p>
            <a:pPr algn="just"/>
            <a:r>
              <a:rPr lang="el-GR" b="1" dirty="0" smtClean="0"/>
              <a:t>  Να ενισχύσετε το ρεπερτόριο των στρατηγικών μάθησης που χρησιμοποιείτε. </a:t>
            </a:r>
          </a:p>
          <a:p>
            <a:pPr algn="just"/>
            <a:r>
              <a:rPr lang="el-GR" b="1" dirty="0" smtClean="0"/>
              <a:t>Να βελτιώσετε παλιές και αναποτελεσματικές πρακτικές απόκτησης γνώσης που δεν σας οδηγούν στα επιθυμητά αποτελέσματα. </a:t>
            </a:r>
          </a:p>
          <a:p>
            <a:pPr algn="just"/>
            <a:r>
              <a:rPr lang="el-GR" b="1" dirty="0" smtClean="0"/>
              <a:t> Να αφομοιώσετε ικανότητες αξιολόγησης και επιλογής κατάλληλων κάθε φορά στρατηγικών</a:t>
            </a:r>
            <a:r>
              <a:rPr lang="el-GR" dirty="0" smtClean="0"/>
              <a:t>.</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 αποστάσεως Εξέταση</a:t>
            </a:r>
            <a:endParaRPr lang="el-GR" dirty="0"/>
          </a:p>
        </p:txBody>
      </p:sp>
      <p:sp>
        <p:nvSpPr>
          <p:cNvPr id="3" name="2 - Θέση περιεχομένου"/>
          <p:cNvSpPr>
            <a:spLocks noGrp="1"/>
          </p:cNvSpPr>
          <p:nvPr>
            <p:ph idx="1"/>
          </p:nvPr>
        </p:nvSpPr>
        <p:spPr/>
        <p:txBody>
          <a:bodyPr/>
          <a:lstStyle/>
          <a:p>
            <a:r>
              <a:rPr lang="el-GR" dirty="0" smtClean="0"/>
              <a:t>Γραπτώς ή προφορικώς </a:t>
            </a:r>
          </a:p>
          <a:p>
            <a:r>
              <a:rPr lang="el-GR" dirty="0" smtClean="0"/>
              <a:t>Απαιτείται Η/Υ – διαδίκτυο</a:t>
            </a:r>
          </a:p>
          <a:p>
            <a:r>
              <a:rPr lang="el-GR" dirty="0" smtClean="0"/>
              <a:t>Ταυτοποίηση στη πανεπιστημιακή πλατφόρμα</a:t>
            </a:r>
          </a:p>
          <a:p>
            <a:r>
              <a:rPr lang="el-GR" dirty="0" smtClean="0"/>
              <a:t>Προσοχή στο χρονικό όριο των απαντήσεων</a:t>
            </a:r>
          </a:p>
          <a:p>
            <a:r>
              <a:rPr lang="el-GR" dirty="0" smtClean="0"/>
              <a:t>Φύλαξε χρόνο για να ξαναδείς τις απαντήσεις</a:t>
            </a:r>
          </a:p>
          <a:p>
            <a:r>
              <a:rPr lang="el-GR" dirty="0" smtClean="0"/>
              <a:t>Βεβαιώσου ότι σώθηκαν οι απαντήσεις σου</a:t>
            </a:r>
          </a:p>
          <a:p>
            <a:r>
              <a:rPr lang="el-GR" dirty="0" smtClean="0"/>
              <a:t>Για τα ερωτήματα ανάπτυξης χρησιμοποίησε πρόχειρο </a:t>
            </a:r>
            <a:r>
              <a:rPr lang="en-US" dirty="0" smtClean="0"/>
              <a:t>word </a:t>
            </a:r>
            <a:r>
              <a:rPr lang="el-GR" dirty="0" smtClean="0"/>
              <a:t>και μετά αντέγραψε με επικόλληση τα θέματα</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 αποστάσεως Εξέταση</a:t>
            </a:r>
            <a:endParaRPr lang="el-GR" dirty="0"/>
          </a:p>
        </p:txBody>
      </p:sp>
      <p:sp>
        <p:nvSpPr>
          <p:cNvPr id="3" name="2 - Θέση περιεχομένου"/>
          <p:cNvSpPr>
            <a:spLocks noGrp="1"/>
          </p:cNvSpPr>
          <p:nvPr>
            <p:ph idx="1"/>
          </p:nvPr>
        </p:nvSpPr>
        <p:spPr/>
        <p:txBody>
          <a:bodyPr/>
          <a:lstStyle/>
          <a:p>
            <a:r>
              <a:rPr lang="el-GR" dirty="0" smtClean="0"/>
              <a:t>Σωστή λειτουργία Η/Υ  και Διαδικτύου</a:t>
            </a:r>
          </a:p>
          <a:p>
            <a:r>
              <a:rPr lang="el-GR" dirty="0" smtClean="0"/>
              <a:t>Ταυτοποίηση φοιτητή</a:t>
            </a:r>
          </a:p>
          <a:p>
            <a:r>
              <a:rPr lang="el-GR" dirty="0" smtClean="0"/>
              <a:t>Περιόρισε διασπάσεις από το εξωτερικό περιβάλλον</a:t>
            </a:r>
          </a:p>
          <a:p>
            <a:r>
              <a:rPr lang="el-GR" dirty="0" smtClean="0"/>
              <a:t>Να έχεις μαζί σου νερό</a:t>
            </a:r>
          </a:p>
          <a:p>
            <a:r>
              <a:rPr lang="el-GR" dirty="0" smtClean="0"/>
              <a:t>Σωστός φωτισμός </a:t>
            </a:r>
          </a:p>
          <a:p>
            <a:r>
              <a:rPr lang="el-GR" dirty="0" smtClean="0"/>
              <a:t>Προσπάθησε να απαντάς άμεσα χωρίς να «μασάς» τα λόγια σου</a:t>
            </a:r>
          </a:p>
          <a:p>
            <a:r>
              <a:rPr lang="el-GR" dirty="0" smtClean="0"/>
              <a:t>Να ζητάς διευκρινήσεις αν δεν κατάλαβες το ερώτημα</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Χρήσιμοι </a:t>
            </a:r>
            <a:r>
              <a:rPr lang="el-GR" dirty="0" err="1" smtClean="0"/>
              <a:t>Ιστοτοποί</a:t>
            </a:r>
            <a:endParaRPr lang="el-GR" dirty="0"/>
          </a:p>
        </p:txBody>
      </p:sp>
      <p:sp>
        <p:nvSpPr>
          <p:cNvPr id="3" name="2 - Θέση περιεχομένου"/>
          <p:cNvSpPr>
            <a:spLocks noGrp="1"/>
          </p:cNvSpPr>
          <p:nvPr>
            <p:ph idx="1"/>
          </p:nvPr>
        </p:nvSpPr>
        <p:spPr/>
        <p:txBody>
          <a:bodyPr>
            <a:normAutofit/>
          </a:bodyPr>
          <a:lstStyle/>
          <a:p>
            <a:r>
              <a:rPr lang="el-GR" sz="2000" dirty="0" smtClean="0"/>
              <a:t>Οδηγίες από την Αμερικανική Ψυχολογική Εταιρεία</a:t>
            </a:r>
            <a:r>
              <a:rPr lang="en-US" sz="2000" dirty="0" smtClean="0"/>
              <a:t>:</a:t>
            </a:r>
          </a:p>
          <a:p>
            <a:r>
              <a:rPr lang="en-US" sz="2000" dirty="0" smtClean="0">
                <a:hlinkClick r:id="rId2"/>
              </a:rPr>
              <a:t>https://apa.org/ed/precollege/psn/2017/09/soft-skills</a:t>
            </a:r>
            <a:r>
              <a:rPr lang="en-US" sz="2000" dirty="0" smtClean="0"/>
              <a:t> </a:t>
            </a:r>
          </a:p>
          <a:p>
            <a:r>
              <a:rPr lang="el-GR" sz="2000" dirty="0" smtClean="0"/>
              <a:t>Οδηγοί του Πανεπιστημίου </a:t>
            </a:r>
            <a:r>
              <a:rPr lang="en-US" sz="2000" dirty="0" smtClean="0"/>
              <a:t>Reading:</a:t>
            </a:r>
          </a:p>
          <a:p>
            <a:r>
              <a:rPr lang="en-US" sz="2000" dirty="0" smtClean="0">
                <a:hlinkClick r:id="rId3"/>
              </a:rPr>
              <a:t>https://www.reading.ac.uk/library/study-advice/lib-sa-guides.aspx#why</a:t>
            </a:r>
            <a:endParaRPr lang="en-US" sz="2000" dirty="0" smtClean="0"/>
          </a:p>
          <a:p>
            <a:r>
              <a:rPr lang="el-GR" sz="2000" dirty="0" smtClean="0"/>
              <a:t>Ιστότοποι για τις δεξιότητες μελέτης και το μαθησιακό στυλ</a:t>
            </a:r>
            <a:r>
              <a:rPr lang="en-US" sz="2000" dirty="0" smtClean="0"/>
              <a:t>:</a:t>
            </a:r>
          </a:p>
          <a:p>
            <a:r>
              <a:rPr lang="en-US" sz="2000" dirty="0" smtClean="0">
                <a:hlinkClick r:id="rId4"/>
              </a:rPr>
              <a:t>Https://www.learning-styles-online.com/overview/</a:t>
            </a:r>
            <a:endParaRPr lang="en-US" sz="2000" dirty="0" smtClean="0"/>
          </a:p>
          <a:p>
            <a:r>
              <a:rPr lang="el-GR" sz="2000" dirty="0" smtClean="0"/>
              <a:t>Ελληνικός ιστότοπος για την καλλιέργεια της μεταγνώσης</a:t>
            </a:r>
            <a:r>
              <a:rPr lang="en-US" sz="2000" dirty="0" smtClean="0"/>
              <a:t>:</a:t>
            </a:r>
          </a:p>
          <a:p>
            <a:r>
              <a:rPr lang="en-US" sz="2000" dirty="0" smtClean="0">
                <a:hlinkClick r:id="rId5"/>
              </a:rPr>
              <a:t>https://www.thematalearnens.com</a:t>
            </a:r>
            <a:endParaRPr lang="en-US" sz="2000" dirty="0" smtClean="0"/>
          </a:p>
          <a:p>
            <a:endParaRPr lang="en-US" sz="1900" dirty="0" smtClean="0"/>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stretch>
            <a:fillRect/>
          </a:stretch>
        </p:blipFill>
        <p:spPr>
          <a:xfrm>
            <a:off x="6057656" y="4882391"/>
            <a:ext cx="2721769" cy="1257300"/>
          </a:xfrm>
          <a:prstGeom prst="rect">
            <a:avLst/>
          </a:prstGeom>
        </p:spPr>
      </p:pic>
      <p:sp>
        <p:nvSpPr>
          <p:cNvPr id="5" name="Ορθογώνιο 4"/>
          <p:cNvSpPr/>
          <p:nvPr/>
        </p:nvSpPr>
        <p:spPr>
          <a:xfrm>
            <a:off x="576198" y="4882391"/>
            <a:ext cx="4572000" cy="1754326"/>
          </a:xfrm>
          <a:prstGeom prst="rect">
            <a:avLst/>
          </a:prstGeom>
        </p:spPr>
        <p:txBody>
          <a:bodyPr>
            <a:spAutoFit/>
          </a:bodyPr>
          <a:lstStyle/>
          <a:p>
            <a:r>
              <a:rPr lang="el-GR" dirty="0" smtClean="0"/>
              <a:t>Το σεμινάριο υλοποιείται στα πλαίσια της </a:t>
            </a:r>
            <a:r>
              <a:rPr lang="el-GR" dirty="0"/>
              <a:t>Πράξης «Γραφείο υποστήριξης της διδασκαλίας και μάθησης στο Ελληνικό Μεσογειακό Πανεπιστήμιο» με κωδικό ΟΠΣ (MIS) </a:t>
            </a:r>
            <a:r>
              <a:rPr lang="el-GR" dirty="0" smtClean="0"/>
              <a:t>5162371 με τη Συγχρηματοδότησης της Ευρωπαϊκής Ένωσης</a:t>
            </a:r>
            <a:endParaRPr lang="el-GR" dirty="0"/>
          </a:p>
        </p:txBody>
      </p:sp>
      <p:pic>
        <p:nvPicPr>
          <p:cNvPr id="6" name="Picture 2" descr="https://qa.hmu.gr/wp-content/uploads/2023/06/ELMEPA-LOGO-GR-Compress-120x120-1.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485460" y="116192"/>
            <a:ext cx="1228088" cy="163745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22488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p:cNvSpPr/>
          <p:nvPr/>
        </p:nvSpPr>
        <p:spPr>
          <a:xfrm>
            <a:off x="500035" y="4786323"/>
            <a:ext cx="8330816" cy="1600438"/>
          </a:xfrm>
          <a:prstGeom prst="rect">
            <a:avLst/>
          </a:prstGeom>
        </p:spPr>
        <p:txBody>
          <a:bodyPr wrap="square">
            <a:spAutoFit/>
          </a:bodyPr>
          <a:lstStyle/>
          <a:p>
            <a:r>
              <a:rPr lang="el-GR" sz="1600" dirty="0" smtClean="0"/>
              <a:t>Το σεμινάριο υλοποιείται στα πλαίσια της </a:t>
            </a:r>
            <a:r>
              <a:rPr lang="el-GR" sz="1600" dirty="0"/>
              <a:t>Πράξης «Γραφείο υποστήριξης της διδασκαλίας και μάθησης στο Ελληνικό Μεσογειακό Πανεπιστήμιο» με κωδικό ΟΠΣ (MIS) </a:t>
            </a:r>
            <a:r>
              <a:rPr lang="el-GR" sz="1600" dirty="0" smtClean="0"/>
              <a:t>5162371</a:t>
            </a:r>
          </a:p>
          <a:p>
            <a:endParaRPr lang="el-GR" sz="1600" dirty="0"/>
          </a:p>
          <a:p>
            <a:r>
              <a:rPr lang="el-GR" sz="1600" dirty="0"/>
              <a:t>“Το έργο συγχρηματοδοτείται από την Ελλάδα και την Ευρωπαϊκή Ένωση (Ευρωπαϊκό Κοινωνικό Ταμείο) μέσω του Επιχειρησιακού Προγράμματος «Ανάπτυξη Ανθρώπινου Δυναμικού, Εκπαίδευση και Διά Βίου Μάθηση» .”</a:t>
            </a:r>
            <a:r>
              <a:rPr lang="el-GR" dirty="0"/>
              <a:t> </a:t>
            </a:r>
          </a:p>
        </p:txBody>
      </p:sp>
      <p:pic>
        <p:nvPicPr>
          <p:cNvPr id="6" name="Picture 2" descr="https://qa.hmu.gr/wp-content/uploads/2023/06/ELMEPA-LOGO-GR-Compress-120x120-1.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485460" y="116192"/>
            <a:ext cx="1228088" cy="1637452"/>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Εικόνα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010569" y="3708790"/>
            <a:ext cx="4953762" cy="993648"/>
          </a:xfrm>
          <a:prstGeom prst="rect">
            <a:avLst/>
          </a:prstGeom>
        </p:spPr>
      </p:pic>
    </p:spTree>
    <p:extLst>
      <p:ext uri="{BB962C8B-B14F-4D97-AF65-F5344CB8AC3E}">
        <p14:creationId xmlns="" xmlns:p14="http://schemas.microsoft.com/office/powerpoint/2010/main" val="165445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1.1. ΔΙΕΡΕΥΝΗΣΗ ΚΙΝΗΤΡΩΝ</a:t>
            </a:r>
            <a:endParaRPr lang="el-GR" b="1" u="sng" dirty="0"/>
          </a:p>
        </p:txBody>
      </p:sp>
      <p:sp>
        <p:nvSpPr>
          <p:cNvPr id="3" name="2 - Θέση περιεχομένου"/>
          <p:cNvSpPr>
            <a:spLocks noGrp="1"/>
          </p:cNvSpPr>
          <p:nvPr>
            <p:ph idx="1"/>
          </p:nvPr>
        </p:nvSpPr>
        <p:spPr/>
        <p:txBody>
          <a:bodyPr>
            <a:normAutofit/>
          </a:bodyPr>
          <a:lstStyle/>
          <a:p>
            <a:pPr algn="just"/>
            <a:r>
              <a:rPr lang="el-GR" b="1" dirty="0" smtClean="0"/>
              <a:t>Τι αποκαλούνται κίνητρα</a:t>
            </a:r>
            <a:r>
              <a:rPr lang="en-US" b="1" dirty="0" smtClean="0"/>
              <a:t>;</a:t>
            </a:r>
            <a:endParaRPr lang="el-GR" b="1" dirty="0" smtClean="0"/>
          </a:p>
          <a:p>
            <a:pPr algn="just"/>
            <a:r>
              <a:rPr lang="el-GR" dirty="0" smtClean="0"/>
              <a:t>Σημαντικό οι φοιτητές </a:t>
            </a:r>
            <a:r>
              <a:rPr lang="en-US" dirty="0" smtClean="0"/>
              <a:t>:</a:t>
            </a:r>
            <a:r>
              <a:rPr lang="el-GR" dirty="0" smtClean="0"/>
              <a:t> </a:t>
            </a:r>
          </a:p>
          <a:p>
            <a:pPr algn="just"/>
            <a:r>
              <a:rPr lang="el-GR" b="1" dirty="0" smtClean="0"/>
              <a:t>Να εντοπίζουν τα κίνητρα</a:t>
            </a:r>
            <a:r>
              <a:rPr lang="el-GR" dirty="0" smtClean="0"/>
              <a:t> εισαγωγής στο Πανεπιστήμιο και συγκεκριμένα στο τμήμα ειδικότερα. </a:t>
            </a:r>
          </a:p>
          <a:p>
            <a:pPr algn="just"/>
            <a:r>
              <a:rPr lang="el-GR" b="1" dirty="0" smtClean="0"/>
              <a:t>Να εντοπίζουν τα αρνητικά κίνητρα </a:t>
            </a:r>
            <a:r>
              <a:rPr lang="el-GR" dirty="0" smtClean="0"/>
              <a:t>που ενδεχομένως τους εμποδίζουν να πετύχουν τους στόχους τους. </a:t>
            </a:r>
          </a:p>
          <a:p>
            <a:pPr algn="just"/>
            <a:r>
              <a:rPr lang="el-GR" b="1" dirty="0" smtClean="0"/>
              <a:t>Να εξασκηθούν </a:t>
            </a:r>
            <a:r>
              <a:rPr lang="el-GR" dirty="0" smtClean="0"/>
              <a:t>με στόχο την αυτό-παρακίνηση σε βραχυπρόθεσμους- μακροπρόθεσμους στόχους.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8258204" cy="511156"/>
          </a:xfrm>
        </p:spPr>
        <p:txBody>
          <a:bodyPr>
            <a:noAutofit/>
          </a:bodyPr>
          <a:lstStyle/>
          <a:p>
            <a:r>
              <a:rPr lang="el-GR" sz="4000" b="1" u="sng" dirty="0" smtClean="0"/>
              <a:t>Δραστηριότητα 1</a:t>
            </a:r>
            <a:endParaRPr lang="el-GR" sz="4000" b="1" u="sng" dirty="0"/>
          </a:p>
        </p:txBody>
      </p:sp>
      <p:sp>
        <p:nvSpPr>
          <p:cNvPr id="3" name="2 - Θέση περιεχομένου"/>
          <p:cNvSpPr>
            <a:spLocks noGrp="1"/>
          </p:cNvSpPr>
          <p:nvPr>
            <p:ph idx="1"/>
          </p:nvPr>
        </p:nvSpPr>
        <p:spPr>
          <a:xfrm>
            <a:off x="357158" y="1714488"/>
            <a:ext cx="8329642" cy="4411675"/>
          </a:xfrm>
        </p:spPr>
        <p:txBody>
          <a:bodyPr/>
          <a:lstStyle/>
          <a:p>
            <a:pPr algn="just"/>
            <a:r>
              <a:rPr lang="el-GR" dirty="0" smtClean="0"/>
              <a:t>Ποιοι είναι οι λόγοι που σε ώθησαν να επιλέξεις γενικά το Πανεπιστήμιο και ειδικότερα το συγκεκριμένο τμήμα φοίτησης</a:t>
            </a:r>
            <a:r>
              <a:rPr lang="en-US" dirty="0" smtClean="0"/>
              <a:t>;</a:t>
            </a:r>
            <a:endParaRPr lang="el-GR" dirty="0" smtClean="0"/>
          </a:p>
          <a:p>
            <a:pPr algn="just">
              <a:buNone/>
            </a:pPr>
            <a:endParaRPr lang="el-GR" dirty="0" smtClean="0"/>
          </a:p>
          <a:p>
            <a:pPr algn="just">
              <a:buNone/>
            </a:pPr>
            <a:r>
              <a:rPr lang="el-GR" dirty="0" smtClean="0"/>
              <a:t>Γιατί δεν επέλεξες κάποιο άλλο τμήμα</a:t>
            </a:r>
            <a:r>
              <a:rPr lang="en-US" dirty="0" smtClean="0"/>
              <a:t>;</a:t>
            </a:r>
            <a:endParaRPr lang="el-GR" dirty="0" smtClean="0"/>
          </a:p>
          <a:p>
            <a:pPr algn="just">
              <a:buNone/>
            </a:pPr>
            <a:endParaRPr lang="el-GR" dirty="0" smtClean="0"/>
          </a:p>
          <a:p>
            <a:pPr algn="just">
              <a:buNone/>
            </a:pPr>
            <a:r>
              <a:rPr lang="el-GR" dirty="0" smtClean="0"/>
              <a:t> Σκέψου ! </a:t>
            </a:r>
          </a:p>
          <a:p>
            <a:pPr algn="just">
              <a:buNone/>
            </a:pPr>
            <a:r>
              <a:rPr lang="el-GR" dirty="0"/>
              <a:t> </a:t>
            </a:r>
            <a:r>
              <a:rPr lang="el-GR" dirty="0" smtClean="0"/>
              <a:t> Προσπάθησε να εντοπίσεις τους λόγους…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r>
              <a:rPr lang="el-GR" sz="3200" dirty="0" smtClean="0"/>
              <a:t>Απάντησε στα παρακάτω ερωτήματα                        (Γραπτώς!)</a:t>
            </a:r>
            <a:endParaRPr lang="el-GR" sz="3200" dirty="0"/>
          </a:p>
        </p:txBody>
      </p:sp>
      <p:sp>
        <p:nvSpPr>
          <p:cNvPr id="3" name="2 - Θέση περιεχομένου"/>
          <p:cNvSpPr>
            <a:spLocks noGrp="1"/>
          </p:cNvSpPr>
          <p:nvPr>
            <p:ph idx="1"/>
          </p:nvPr>
        </p:nvSpPr>
        <p:spPr/>
        <p:txBody>
          <a:bodyPr/>
          <a:lstStyle/>
          <a:p>
            <a:pPr algn="just"/>
            <a:r>
              <a:rPr lang="el-GR" dirty="0" smtClean="0"/>
              <a:t>Τι σχεδιάζεις να επιτύχεις με τις σπουδές σου στο συγκεκριμένο τμήμα</a:t>
            </a:r>
            <a:r>
              <a:rPr lang="en-US" dirty="0" smtClean="0"/>
              <a:t>; </a:t>
            </a:r>
          </a:p>
          <a:p>
            <a:pPr algn="just">
              <a:buNone/>
            </a:pPr>
            <a:endParaRPr lang="en-US" dirty="0" smtClean="0"/>
          </a:p>
          <a:p>
            <a:pPr algn="just"/>
            <a:r>
              <a:rPr lang="el-GR" dirty="0" smtClean="0"/>
              <a:t>Γιατί επιδιώκεις</a:t>
            </a:r>
            <a:r>
              <a:rPr lang="en-US" dirty="0" smtClean="0"/>
              <a:t> </a:t>
            </a:r>
            <a:r>
              <a:rPr lang="el-GR" dirty="0" smtClean="0"/>
              <a:t> να το επιτύχεις</a:t>
            </a:r>
            <a:r>
              <a:rPr lang="en-US" dirty="0" smtClean="0"/>
              <a:t>;</a:t>
            </a:r>
          </a:p>
          <a:p>
            <a:pPr algn="just">
              <a:buNone/>
            </a:pPr>
            <a:endParaRPr lang="el-GR" dirty="0" smtClean="0"/>
          </a:p>
          <a:p>
            <a:pPr algn="just"/>
            <a:r>
              <a:rPr lang="el-GR" dirty="0" smtClean="0"/>
              <a:t>Με ποια μέσα και τρόπο επιχειρείς να το επιτύχεις</a:t>
            </a:r>
            <a:r>
              <a:rPr lang="en-US" dirty="0" smtClean="0"/>
              <a:t>;</a:t>
            </a:r>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Δραστηριότητα 2</a:t>
            </a:r>
            <a:endParaRPr lang="el-GR" b="1" u="sng" dirty="0"/>
          </a:p>
        </p:txBody>
      </p:sp>
      <p:sp>
        <p:nvSpPr>
          <p:cNvPr id="3" name="2 - Θέση περιεχομένου"/>
          <p:cNvSpPr>
            <a:spLocks noGrp="1"/>
          </p:cNvSpPr>
          <p:nvPr>
            <p:ph idx="1"/>
          </p:nvPr>
        </p:nvSpPr>
        <p:spPr/>
        <p:txBody>
          <a:bodyPr>
            <a:normAutofit/>
          </a:bodyPr>
          <a:lstStyle/>
          <a:p>
            <a:pPr algn="just">
              <a:buNone/>
            </a:pPr>
            <a:r>
              <a:rPr lang="el-GR" b="1" dirty="0" smtClean="0"/>
              <a:t>Οδηγίες</a:t>
            </a:r>
            <a:r>
              <a:rPr lang="en-US" b="1" dirty="0" smtClean="0"/>
              <a:t>:</a:t>
            </a:r>
            <a:endParaRPr lang="el-GR" b="1" dirty="0" smtClean="0"/>
          </a:p>
          <a:p>
            <a:pPr algn="just">
              <a:buNone/>
            </a:pPr>
            <a:r>
              <a:rPr lang="el-GR" dirty="0" smtClean="0"/>
              <a:t>   Παρακάτω υπάρχουν κάποια δεδομένα, τα οποία θα σε ωθήσουν να εντοπίσεις τους λόγους χαμηλής ενθάρρυνσης στην επίτευξη στόχων. </a:t>
            </a:r>
          </a:p>
          <a:p>
            <a:pPr algn="just">
              <a:buNone/>
            </a:pPr>
            <a:r>
              <a:rPr lang="el-GR" dirty="0" smtClean="0"/>
              <a:t>Μελέτησέ τ</a:t>
            </a:r>
            <a:r>
              <a:rPr lang="el-GR" dirty="0"/>
              <a:t>α</a:t>
            </a:r>
            <a:r>
              <a:rPr lang="el-GR" dirty="0" smtClean="0"/>
              <a:t> προσεκτικά και </a:t>
            </a:r>
            <a:r>
              <a:rPr lang="el-GR" b="1" dirty="0" smtClean="0"/>
              <a:t>τσέκαρε με Χ </a:t>
            </a:r>
            <a:r>
              <a:rPr lang="el-GR" dirty="0" smtClean="0"/>
              <a:t>όσα ενδεχομένως σε αντιπροσωπεύουν.</a:t>
            </a:r>
          </a:p>
          <a:p>
            <a:pPr algn="just">
              <a:buNone/>
            </a:pPr>
            <a:r>
              <a:rPr lang="el-GR" dirty="0" smtClean="0"/>
              <a:t> Έχεις την ευχέρεια </a:t>
            </a:r>
            <a:r>
              <a:rPr lang="el-GR" b="1" dirty="0" smtClean="0"/>
              <a:t>να τσεκάρεις 1 ή και περισσότερες επιλογές </a:t>
            </a:r>
            <a:r>
              <a:rPr lang="el-GR" dirty="0" smtClean="0"/>
              <a:t>σε κάθε δεδομένο.</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8686800" cy="1643050"/>
          </a:xfrm>
        </p:spPr>
        <p:txBody>
          <a:bodyPr>
            <a:normAutofit fontScale="90000"/>
          </a:bodyPr>
          <a:lstStyle/>
          <a:p>
            <a:r>
              <a:rPr lang="el-GR" b="1" dirty="0" smtClean="0"/>
              <a:t>1</a:t>
            </a:r>
            <a:r>
              <a:rPr lang="el-GR" sz="4000" b="1" u="sng" dirty="0" smtClean="0"/>
              <a:t>. Θα επιθυμούσα κάτι άλλο από το να σπουδάσω σε αυτό το τμήμα</a:t>
            </a:r>
            <a:r>
              <a:rPr lang="el-GR" sz="4000" u="sng" dirty="0" smtClean="0"/>
              <a:t/>
            </a:r>
            <a:br>
              <a:rPr lang="el-GR" sz="4000" u="sng" dirty="0" smtClean="0"/>
            </a:br>
            <a:endParaRPr lang="el-GR" sz="4000" u="sng" dirty="0"/>
          </a:p>
        </p:txBody>
      </p:sp>
      <p:sp>
        <p:nvSpPr>
          <p:cNvPr id="3" name="2 - Θέση περιεχομένου"/>
          <p:cNvSpPr>
            <a:spLocks noGrp="1"/>
          </p:cNvSpPr>
          <p:nvPr>
            <p:ph idx="1"/>
          </p:nvPr>
        </p:nvSpPr>
        <p:spPr/>
        <p:txBody>
          <a:bodyPr/>
          <a:lstStyle/>
          <a:p>
            <a:pPr algn="just"/>
            <a:r>
              <a:rPr lang="el-GR" dirty="0" smtClean="0"/>
              <a:t>Θα επιθυμούσα να μη περάσω στο Πανεπιστήμιο.</a:t>
            </a:r>
          </a:p>
          <a:p>
            <a:pPr algn="just"/>
            <a:r>
              <a:rPr lang="el-GR" dirty="0" smtClean="0"/>
              <a:t>Θα επιθυμούσα να περάσω σε άλλο τμήμα.</a:t>
            </a:r>
          </a:p>
          <a:p>
            <a:pPr algn="just"/>
            <a:r>
              <a:rPr lang="el-GR" dirty="0" smtClean="0"/>
              <a:t>Θα επιθυμούσα να είχα περάσει σε άλλη κατεύθυνση σπουδών.</a:t>
            </a:r>
          </a:p>
          <a:p>
            <a:pPr algn="just"/>
            <a:r>
              <a:rPr lang="el-GR" dirty="0" smtClean="0"/>
              <a:t>Θα επιθυμούσα ένα άλλο επίπεδο εκπαίδευσης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516</TotalTime>
  <Words>2053</Words>
  <Application>Microsoft Office PowerPoint</Application>
  <PresentationFormat>Προβολή στην οθόνη (4:3)</PresentationFormat>
  <Paragraphs>260</Paragraphs>
  <Slides>44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44</vt:i4>
      </vt:variant>
    </vt:vector>
  </HeadingPairs>
  <TitlesOfParts>
    <vt:vector size="45" baseType="lpstr">
      <vt:lpstr>Αποκορύφωμα</vt:lpstr>
      <vt:lpstr>Σεμιναριο που απευθυνεται σε φοιτητεσ και αφορα την διαδικασια τησ μαθησησ στο πανεπιστημιο την προσωπικη εξελιξη και επιδοση</vt:lpstr>
      <vt:lpstr>Διαφάνεια 2</vt:lpstr>
      <vt:lpstr>Διαφάνεια 3</vt:lpstr>
      <vt:lpstr>Διαφάνεια 4</vt:lpstr>
      <vt:lpstr>1.1. ΔΙΕΡΕΥΝΗΣΗ ΚΙΝΗΤΡΩΝ</vt:lpstr>
      <vt:lpstr>Δραστηριότητα 1</vt:lpstr>
      <vt:lpstr>Απάντησε στα παρακάτω ερωτήματα                        (Γραπτώς!)</vt:lpstr>
      <vt:lpstr>Δραστηριότητα 2</vt:lpstr>
      <vt:lpstr>1. Θα επιθυμούσα κάτι άλλο από το να σπουδάσω σε αυτό το τμήμα </vt:lpstr>
      <vt:lpstr>2. Το Πανεπιστήμιο ως τρόπος επίτευξης στόχων που δεν συνδέονται με τη μάθηση</vt:lpstr>
      <vt:lpstr>3. Προσωπικά θέματα που με αποσυντονίζουν από τις ακαδημαϊκές μου υποχρεώσεις</vt:lpstr>
      <vt:lpstr>Διαφάνεια 12</vt:lpstr>
      <vt:lpstr>4. Έλλειψη ενδιαφέροντος</vt:lpstr>
      <vt:lpstr>5. Υιοθέτηση ηττοπαθούς συμπεριφοράς</vt:lpstr>
      <vt:lpstr>Διαφάνεια 15</vt:lpstr>
      <vt:lpstr>Δραστηριότητα 3</vt:lpstr>
      <vt:lpstr>Διαφάνεια 17</vt:lpstr>
      <vt:lpstr>Δραστηριότητα 4 </vt:lpstr>
      <vt:lpstr>Επιχείρησε να απαντήσεις με βάση τα παρακάτω κριτήρια!</vt:lpstr>
      <vt:lpstr>ΔΙΕΡΕΥΝΗΣΗ ΣΤΟΧΩΝ</vt:lpstr>
      <vt:lpstr>Τι είναι οι στόχοι;</vt:lpstr>
      <vt:lpstr>Οι στόχοι επιβάλλετε:</vt:lpstr>
      <vt:lpstr>Διαφάνεια 23</vt:lpstr>
      <vt:lpstr>Γιατί είναι θετικό να θέτουμε στόχους;</vt:lpstr>
      <vt:lpstr>Θέσπιση στόχων και ορισμός προτεραιοτήτων</vt:lpstr>
      <vt:lpstr>Διαφάνεια 26</vt:lpstr>
      <vt:lpstr>Δραστηριότητα 6</vt:lpstr>
      <vt:lpstr>1.Πλάνο δράσης για την υλοποίηση στόχων στη προσωπική ζωή</vt:lpstr>
      <vt:lpstr>Διαφάνεια 29</vt:lpstr>
      <vt:lpstr>2.Πλάνο δράσης για την επίτευξη των επαγγελματικών μου στόχων</vt:lpstr>
      <vt:lpstr>3.Πλάνο δράσης για την επίτευξη των εκπαιδευτικών στόχων</vt:lpstr>
      <vt:lpstr>Διαφάνεια 32</vt:lpstr>
      <vt:lpstr>4.Πλάνο δράσης για την υλοποίηση των στόχων στην κοινωνική ζωή</vt:lpstr>
      <vt:lpstr>Διαφάνεια 34</vt:lpstr>
      <vt:lpstr>5.Πλάνο δράσης για την υλοποίηση στόχων σχετικά με τη φυσική δραστηριότητα/άθληση</vt:lpstr>
      <vt:lpstr>Διαφάνεια 36</vt:lpstr>
      <vt:lpstr>Εξετάσεις με ανοιχτά βιβλία</vt:lpstr>
      <vt:lpstr>Εξετάσεις με ανοιχτά βιβλία</vt:lpstr>
      <vt:lpstr>Προφορική εξέταση</vt:lpstr>
      <vt:lpstr>Εξ αποστάσεως Εξέταση</vt:lpstr>
      <vt:lpstr>Εξ αποστάσεως Εξέταση</vt:lpstr>
      <vt:lpstr>Χρήσιμοι Ιστοτοποί</vt:lpstr>
      <vt:lpstr>Διαφάνεια 43</vt:lpstr>
      <vt:lpstr>Διαφάνεια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ΔΟΜΗ ΚΑΙ ΑΛΛΗΛΟΥΧΙΑ ΔΡΑΣΤΗΡΙΟΤΗΤΩΝ ΓΙΑ ΕΠΙΤΕΥΞΗ ΣΤΟΧΩΝ</dc:title>
  <dc:creator>Anta</dc:creator>
  <cp:lastModifiedBy>Anta</cp:lastModifiedBy>
  <cp:revision>49</cp:revision>
  <dcterms:created xsi:type="dcterms:W3CDTF">2023-09-20T08:04:27Z</dcterms:created>
  <dcterms:modified xsi:type="dcterms:W3CDTF">2023-10-12T09:23:24Z</dcterms:modified>
</cp:coreProperties>
</file>