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03" r:id="rId1"/>
  </p:sldMasterIdLst>
  <p:notesMasterIdLst>
    <p:notesMasterId r:id="rId10"/>
  </p:notesMasterIdLst>
  <p:handoutMasterIdLst>
    <p:handoutMasterId r:id="rId11"/>
  </p:handoutMasterIdLst>
  <p:sldIdLst>
    <p:sldId id="416" r:id="rId2"/>
    <p:sldId id="352" r:id="rId3"/>
    <p:sldId id="429" r:id="rId4"/>
    <p:sldId id="430" r:id="rId5"/>
    <p:sldId id="417" r:id="rId6"/>
    <p:sldId id="419" r:id="rId7"/>
    <p:sldId id="420" r:id="rId8"/>
    <p:sldId id="431" r:id="rId9"/>
  </p:sldIdLst>
  <p:sldSz cx="9906000" cy="6858000" type="A4"/>
  <p:notesSz cx="6769100" cy="9906000"/>
  <p:defaultTextStyle>
    <a:defPPr>
      <a:defRPr lang="en-GB"/>
    </a:defPPr>
    <a:lvl1pPr algn="l" rtl="0" fontAlgn="base">
      <a:spcBef>
        <a:spcPct val="0"/>
      </a:spcBef>
      <a:spcAft>
        <a:spcPct val="0"/>
      </a:spcAft>
      <a:defRPr sz="6000" kern="1200">
        <a:solidFill>
          <a:schemeClr val="tx1"/>
        </a:solidFill>
        <a:latin typeface="Times New Roman" pitchFamily="18" charset="0"/>
        <a:ea typeface="+mn-ea"/>
        <a:cs typeface="+mn-cs"/>
      </a:defRPr>
    </a:lvl1pPr>
    <a:lvl2pPr marL="457200" algn="l" rtl="0" fontAlgn="base">
      <a:spcBef>
        <a:spcPct val="0"/>
      </a:spcBef>
      <a:spcAft>
        <a:spcPct val="0"/>
      </a:spcAft>
      <a:defRPr sz="6000" kern="1200">
        <a:solidFill>
          <a:schemeClr val="tx1"/>
        </a:solidFill>
        <a:latin typeface="Times New Roman" pitchFamily="18" charset="0"/>
        <a:ea typeface="+mn-ea"/>
        <a:cs typeface="+mn-cs"/>
      </a:defRPr>
    </a:lvl2pPr>
    <a:lvl3pPr marL="914400" algn="l" rtl="0" fontAlgn="base">
      <a:spcBef>
        <a:spcPct val="0"/>
      </a:spcBef>
      <a:spcAft>
        <a:spcPct val="0"/>
      </a:spcAft>
      <a:defRPr sz="6000" kern="1200">
        <a:solidFill>
          <a:schemeClr val="tx1"/>
        </a:solidFill>
        <a:latin typeface="Times New Roman" pitchFamily="18" charset="0"/>
        <a:ea typeface="+mn-ea"/>
        <a:cs typeface="+mn-cs"/>
      </a:defRPr>
    </a:lvl3pPr>
    <a:lvl4pPr marL="1371600" algn="l" rtl="0" fontAlgn="base">
      <a:spcBef>
        <a:spcPct val="0"/>
      </a:spcBef>
      <a:spcAft>
        <a:spcPct val="0"/>
      </a:spcAft>
      <a:defRPr sz="6000" kern="1200">
        <a:solidFill>
          <a:schemeClr val="tx1"/>
        </a:solidFill>
        <a:latin typeface="Times New Roman" pitchFamily="18" charset="0"/>
        <a:ea typeface="+mn-ea"/>
        <a:cs typeface="+mn-cs"/>
      </a:defRPr>
    </a:lvl4pPr>
    <a:lvl5pPr marL="1828800" algn="l" rtl="0" fontAlgn="base">
      <a:spcBef>
        <a:spcPct val="0"/>
      </a:spcBef>
      <a:spcAft>
        <a:spcPct val="0"/>
      </a:spcAft>
      <a:defRPr sz="6000" kern="1200">
        <a:solidFill>
          <a:schemeClr val="tx1"/>
        </a:solidFill>
        <a:latin typeface="Times New Roman" pitchFamily="18" charset="0"/>
        <a:ea typeface="+mn-ea"/>
        <a:cs typeface="+mn-cs"/>
      </a:defRPr>
    </a:lvl5pPr>
    <a:lvl6pPr marL="2286000" algn="l" defTabSz="914400" rtl="0" eaLnBrk="1" latinLnBrk="0" hangingPunct="1">
      <a:defRPr sz="6000" kern="1200">
        <a:solidFill>
          <a:schemeClr val="tx1"/>
        </a:solidFill>
        <a:latin typeface="Times New Roman" pitchFamily="18" charset="0"/>
        <a:ea typeface="+mn-ea"/>
        <a:cs typeface="+mn-cs"/>
      </a:defRPr>
    </a:lvl6pPr>
    <a:lvl7pPr marL="2743200" algn="l" defTabSz="914400" rtl="0" eaLnBrk="1" latinLnBrk="0" hangingPunct="1">
      <a:defRPr sz="6000" kern="1200">
        <a:solidFill>
          <a:schemeClr val="tx1"/>
        </a:solidFill>
        <a:latin typeface="Times New Roman" pitchFamily="18" charset="0"/>
        <a:ea typeface="+mn-ea"/>
        <a:cs typeface="+mn-cs"/>
      </a:defRPr>
    </a:lvl7pPr>
    <a:lvl8pPr marL="3200400" algn="l" defTabSz="914400" rtl="0" eaLnBrk="1" latinLnBrk="0" hangingPunct="1">
      <a:defRPr sz="6000" kern="1200">
        <a:solidFill>
          <a:schemeClr val="tx1"/>
        </a:solidFill>
        <a:latin typeface="Times New Roman" pitchFamily="18" charset="0"/>
        <a:ea typeface="+mn-ea"/>
        <a:cs typeface="+mn-cs"/>
      </a:defRPr>
    </a:lvl8pPr>
    <a:lvl9pPr marL="3657600" algn="l" defTabSz="914400" rtl="0" eaLnBrk="1" latinLnBrk="0" hangingPunct="1">
      <a:defRPr sz="6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a:srgbClr val="FF3300"/>
    <a:srgbClr val="EE2639"/>
    <a:srgbClr val="F15362"/>
    <a:srgbClr val="FF9933"/>
    <a:srgbClr val="CC6600"/>
    <a:srgbClr val="FFFF00"/>
    <a:srgbClr val="33CC33"/>
    <a:srgbClr val="AF21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7" autoAdjust="0"/>
    <p:restoredTop sz="90522" autoAdjust="0"/>
  </p:normalViewPr>
  <p:slideViewPr>
    <p:cSldViewPr>
      <p:cViewPr>
        <p:scale>
          <a:sx n="90" d="100"/>
          <a:sy n="90" d="100"/>
        </p:scale>
        <p:origin x="-1884" y="-3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30" y="-102"/>
      </p:cViewPr>
      <p:guideLst>
        <p:guide orient="horz" pos="3120"/>
        <p:guide pos="2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1113"/>
            <a:ext cx="2933701"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l" eaLnBrk="0" hangingPunct="0">
              <a:spcBef>
                <a:spcPct val="0"/>
              </a:spcBef>
              <a:defRPr sz="1000" i="1">
                <a:latin typeface="Book Antiqua" pitchFamily="18" charset="0"/>
              </a:defRPr>
            </a:lvl1pPr>
          </a:lstStyle>
          <a:p>
            <a:pPr>
              <a:defRPr/>
            </a:pPr>
            <a:endParaRPr lang="en-GB" dirty="0"/>
          </a:p>
        </p:txBody>
      </p:sp>
      <p:sp>
        <p:nvSpPr>
          <p:cNvPr id="3075" name="Rectangle 3"/>
          <p:cNvSpPr>
            <a:spLocks noGrp="1" noChangeArrowheads="1"/>
          </p:cNvSpPr>
          <p:nvPr>
            <p:ph type="dt" sz="quarter" idx="1"/>
          </p:nvPr>
        </p:nvSpPr>
        <p:spPr bwMode="auto">
          <a:xfrm>
            <a:off x="3835400" y="11113"/>
            <a:ext cx="2933700"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r" eaLnBrk="0" hangingPunct="0">
              <a:spcBef>
                <a:spcPct val="0"/>
              </a:spcBef>
              <a:defRPr sz="1000" i="1">
                <a:latin typeface="Book Antiqua" pitchFamily="18" charset="0"/>
              </a:defRPr>
            </a:lvl1pPr>
          </a:lstStyle>
          <a:p>
            <a:pPr>
              <a:defRPr/>
            </a:pPr>
            <a:endParaRPr lang="en-GB" dirty="0"/>
          </a:p>
        </p:txBody>
      </p:sp>
      <p:sp>
        <p:nvSpPr>
          <p:cNvPr id="3076" name="Rectangle 4"/>
          <p:cNvSpPr>
            <a:spLocks noGrp="1" noChangeArrowheads="1"/>
          </p:cNvSpPr>
          <p:nvPr>
            <p:ph type="ftr" sz="quarter" idx="2"/>
          </p:nvPr>
        </p:nvSpPr>
        <p:spPr bwMode="auto">
          <a:xfrm>
            <a:off x="-1588" y="9432925"/>
            <a:ext cx="2933701"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l" eaLnBrk="0" hangingPunct="0">
              <a:spcBef>
                <a:spcPct val="0"/>
              </a:spcBef>
              <a:defRPr sz="1000" i="1">
                <a:latin typeface="Book Antiqua" pitchFamily="18" charset="0"/>
              </a:defRPr>
            </a:lvl1pPr>
          </a:lstStyle>
          <a:p>
            <a:pPr>
              <a:defRPr/>
            </a:pPr>
            <a:endParaRPr lang="en-GB" dirty="0"/>
          </a:p>
        </p:txBody>
      </p:sp>
      <p:sp>
        <p:nvSpPr>
          <p:cNvPr id="3077" name="Rectangle 5"/>
          <p:cNvSpPr>
            <a:spLocks noGrp="1" noChangeArrowheads="1"/>
          </p:cNvSpPr>
          <p:nvPr>
            <p:ph type="sldNum" sz="quarter" idx="3"/>
          </p:nvPr>
        </p:nvSpPr>
        <p:spPr bwMode="auto">
          <a:xfrm>
            <a:off x="3835400" y="9432925"/>
            <a:ext cx="2933700"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r" eaLnBrk="0" hangingPunct="0">
              <a:spcBef>
                <a:spcPct val="0"/>
              </a:spcBef>
              <a:defRPr sz="1000" i="1">
                <a:latin typeface="Book Antiqua" pitchFamily="18" charset="0"/>
              </a:defRPr>
            </a:lvl1pPr>
          </a:lstStyle>
          <a:p>
            <a:pPr>
              <a:defRPr/>
            </a:pPr>
            <a:fld id="{808B96CC-4860-4D4F-A12E-8899E5E291A1}" type="slidenum">
              <a:rPr lang="en-GB"/>
              <a:pPr>
                <a:defRPr/>
              </a:pPr>
              <a:t>‹#›</a:t>
            </a:fld>
            <a:endParaRPr lang="en-GB" dirty="0"/>
          </a:p>
        </p:txBody>
      </p:sp>
      <p:sp>
        <p:nvSpPr>
          <p:cNvPr id="58374" name="Rectangle 6"/>
          <p:cNvSpPr>
            <a:spLocks noChangeArrowheads="1"/>
          </p:cNvSpPr>
          <p:nvPr/>
        </p:nvSpPr>
        <p:spPr bwMode="auto">
          <a:xfrm>
            <a:off x="71438" y="96838"/>
            <a:ext cx="971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eaLnBrk="0" hangingPunct="0"/>
            <a:r>
              <a:rPr lang="en-GB" sz="1400" dirty="0">
                <a:latin typeface="Book Antiqua" pitchFamily="18" charset="0"/>
              </a:rPr>
              <a:t>Meridian </a:t>
            </a:r>
          </a:p>
        </p:txBody>
      </p:sp>
      <p:sp>
        <p:nvSpPr>
          <p:cNvPr id="58375" name="Rectangle 7"/>
          <p:cNvSpPr>
            <a:spLocks noChangeArrowheads="1"/>
          </p:cNvSpPr>
          <p:nvPr/>
        </p:nvSpPr>
        <p:spPr bwMode="auto">
          <a:xfrm>
            <a:off x="6280150" y="9498013"/>
            <a:ext cx="415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algn="r" eaLnBrk="0" hangingPunct="0"/>
            <a:fld id="{237C91CA-F5A5-4BE9-9760-FA48B80974D4}" type="slidenum">
              <a:rPr lang="en-GB" sz="1400">
                <a:latin typeface="Book Antiqua" pitchFamily="18" charset="0"/>
              </a:rPr>
              <a:pPr algn="r" eaLnBrk="0" hangingPunct="0"/>
              <a:t>‹#›</a:t>
            </a:fld>
            <a:endParaRPr lang="en-GB" sz="1400" dirty="0">
              <a:latin typeface="Book Antiqua" pitchFamily="18" charset="0"/>
            </a:endParaRPr>
          </a:p>
        </p:txBody>
      </p:sp>
    </p:spTree>
    <p:extLst>
      <p:ext uri="{BB962C8B-B14F-4D97-AF65-F5344CB8AC3E}">
        <p14:creationId xmlns:p14="http://schemas.microsoft.com/office/powerpoint/2010/main" val="1448760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1113"/>
            <a:ext cx="2933701"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l" defTabSz="770230" eaLnBrk="0" hangingPunct="0">
              <a:spcBef>
                <a:spcPct val="0"/>
              </a:spcBef>
              <a:defRPr sz="1000" i="1">
                <a:latin typeface="Times New Roman" charset="0"/>
              </a:defRPr>
            </a:lvl1pPr>
          </a:lstStyle>
          <a:p>
            <a:pPr>
              <a:defRPr/>
            </a:pPr>
            <a:endParaRPr lang="en-GB" dirty="0"/>
          </a:p>
        </p:txBody>
      </p:sp>
      <p:sp>
        <p:nvSpPr>
          <p:cNvPr id="2051" name="Rectangle 3"/>
          <p:cNvSpPr>
            <a:spLocks noGrp="1" noChangeArrowheads="1"/>
          </p:cNvSpPr>
          <p:nvPr>
            <p:ph type="dt" idx="1"/>
          </p:nvPr>
        </p:nvSpPr>
        <p:spPr bwMode="auto">
          <a:xfrm>
            <a:off x="3835400" y="11113"/>
            <a:ext cx="2933700"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r" defTabSz="770230" eaLnBrk="0" hangingPunct="0">
              <a:spcBef>
                <a:spcPct val="0"/>
              </a:spcBef>
              <a:defRPr sz="1000" i="1">
                <a:latin typeface="Times New Roman" charset="0"/>
              </a:defRPr>
            </a:lvl1pPr>
          </a:lstStyle>
          <a:p>
            <a:pPr>
              <a:defRPr/>
            </a:pPr>
            <a:endParaRPr lang="en-GB" dirty="0"/>
          </a:p>
        </p:txBody>
      </p:sp>
      <p:sp>
        <p:nvSpPr>
          <p:cNvPr id="2052" name="Rectangle 4"/>
          <p:cNvSpPr>
            <a:spLocks noGrp="1" noChangeArrowheads="1"/>
          </p:cNvSpPr>
          <p:nvPr>
            <p:ph type="ftr" sz="quarter" idx="4"/>
          </p:nvPr>
        </p:nvSpPr>
        <p:spPr bwMode="auto">
          <a:xfrm>
            <a:off x="-1588" y="9432925"/>
            <a:ext cx="2933701"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l" defTabSz="770230" eaLnBrk="0" hangingPunct="0">
              <a:spcBef>
                <a:spcPct val="0"/>
              </a:spcBef>
              <a:defRPr sz="1000" i="1">
                <a:latin typeface="Times New Roman" charset="0"/>
              </a:defRPr>
            </a:lvl1pPr>
          </a:lstStyle>
          <a:p>
            <a:pPr>
              <a:defRPr/>
            </a:pPr>
            <a:endParaRPr lang="en-GB" dirty="0"/>
          </a:p>
        </p:txBody>
      </p:sp>
      <p:sp>
        <p:nvSpPr>
          <p:cNvPr id="2053" name="Rectangle 5"/>
          <p:cNvSpPr>
            <a:spLocks noGrp="1" noChangeArrowheads="1"/>
          </p:cNvSpPr>
          <p:nvPr>
            <p:ph type="sldNum" sz="quarter" idx="5"/>
          </p:nvPr>
        </p:nvSpPr>
        <p:spPr bwMode="auto">
          <a:xfrm>
            <a:off x="3835400" y="9432925"/>
            <a:ext cx="2933700"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r" defTabSz="770230" eaLnBrk="0" hangingPunct="0">
              <a:spcBef>
                <a:spcPct val="0"/>
              </a:spcBef>
              <a:defRPr sz="1000" i="1">
                <a:latin typeface="Times New Roman" charset="0"/>
              </a:defRPr>
            </a:lvl1pPr>
          </a:lstStyle>
          <a:p>
            <a:pPr>
              <a:defRPr/>
            </a:pPr>
            <a:fld id="{8F1E409E-0311-45A7-83CD-5EAB51A28E59}" type="slidenum">
              <a:rPr lang="en-GB"/>
              <a:pPr>
                <a:defRPr/>
              </a:pPr>
              <a:t>‹#›</a:t>
            </a:fld>
            <a:endParaRPr lang="en-GB" dirty="0"/>
          </a:p>
        </p:txBody>
      </p:sp>
      <p:sp>
        <p:nvSpPr>
          <p:cNvPr id="32774" name="Rectangle 6"/>
          <p:cNvSpPr>
            <a:spLocks noGrp="1" noRot="1" noChangeAspect="1" noChangeArrowheads="1"/>
          </p:cNvSpPr>
          <p:nvPr>
            <p:ph type="sldImg" idx="2"/>
          </p:nvPr>
        </p:nvSpPr>
        <p:spPr bwMode="auto">
          <a:xfrm>
            <a:off x="744538" y="768350"/>
            <a:ext cx="5322887" cy="36845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5" name="Rectangle 7"/>
          <p:cNvSpPr>
            <a:spLocks noGrp="1" noChangeArrowheads="1"/>
          </p:cNvSpPr>
          <p:nvPr>
            <p:ph type="body" sz="quarter" idx="3"/>
          </p:nvPr>
        </p:nvSpPr>
        <p:spPr bwMode="auto">
          <a:xfrm>
            <a:off x="901700" y="4708525"/>
            <a:ext cx="4964113" cy="4170363"/>
          </a:xfrm>
          <a:prstGeom prst="rect">
            <a:avLst/>
          </a:prstGeom>
          <a:noFill/>
          <a:ln w="9525">
            <a:noFill/>
            <a:miter lim="800000"/>
            <a:headEnd/>
            <a:tailEnd/>
          </a:ln>
          <a:effectLst/>
        </p:spPr>
        <p:txBody>
          <a:bodyPr vert="horz" wrap="square" lIns="93069" tIns="46535" rIns="93069" bIns="4653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2776" name="Rectangle 8"/>
          <p:cNvSpPr>
            <a:spLocks noChangeArrowheads="1"/>
          </p:cNvSpPr>
          <p:nvPr/>
        </p:nvSpPr>
        <p:spPr bwMode="auto">
          <a:xfrm>
            <a:off x="71438" y="96838"/>
            <a:ext cx="971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eaLnBrk="0" hangingPunct="0"/>
            <a:r>
              <a:rPr lang="en-GB" sz="1400" dirty="0">
                <a:latin typeface="Book Antiqua" pitchFamily="18" charset="0"/>
              </a:rPr>
              <a:t>Meridian </a:t>
            </a:r>
          </a:p>
        </p:txBody>
      </p:sp>
      <p:sp>
        <p:nvSpPr>
          <p:cNvPr id="32777" name="Rectangle 9"/>
          <p:cNvSpPr>
            <a:spLocks noChangeArrowheads="1"/>
          </p:cNvSpPr>
          <p:nvPr/>
        </p:nvSpPr>
        <p:spPr bwMode="auto">
          <a:xfrm>
            <a:off x="6280150" y="9498013"/>
            <a:ext cx="415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algn="r" eaLnBrk="0" hangingPunct="0"/>
            <a:fld id="{ACA0A155-B2EB-4A7B-82D5-09576EC7DF83}" type="slidenum">
              <a:rPr lang="en-GB" sz="1400">
                <a:latin typeface="Book Antiqua" pitchFamily="18" charset="0"/>
              </a:rPr>
              <a:pPr algn="r" eaLnBrk="0" hangingPunct="0"/>
              <a:t>‹#›</a:t>
            </a:fld>
            <a:endParaRPr lang="en-GB" sz="1400" dirty="0">
              <a:latin typeface="Book Antiqua" pitchFamily="18" charset="0"/>
            </a:endParaRPr>
          </a:p>
        </p:txBody>
      </p:sp>
    </p:spTree>
    <p:extLst>
      <p:ext uri="{BB962C8B-B14F-4D97-AF65-F5344CB8AC3E}">
        <p14:creationId xmlns:p14="http://schemas.microsoft.com/office/powerpoint/2010/main" val="1772545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9938" eaLnBrk="0" hangingPunct="0">
              <a:defRPr sz="6000">
                <a:solidFill>
                  <a:schemeClr val="tx1"/>
                </a:solidFill>
                <a:latin typeface="Times New Roman" pitchFamily="18" charset="0"/>
              </a:defRPr>
            </a:lvl1pPr>
            <a:lvl2pPr marL="742950" indent="-285750" defTabSz="769938" eaLnBrk="0" hangingPunct="0">
              <a:defRPr sz="6000">
                <a:solidFill>
                  <a:schemeClr val="tx1"/>
                </a:solidFill>
                <a:latin typeface="Times New Roman" pitchFamily="18" charset="0"/>
              </a:defRPr>
            </a:lvl2pPr>
            <a:lvl3pPr marL="1143000" indent="-228600" defTabSz="769938" eaLnBrk="0" hangingPunct="0">
              <a:defRPr sz="6000">
                <a:solidFill>
                  <a:schemeClr val="tx1"/>
                </a:solidFill>
                <a:latin typeface="Times New Roman" pitchFamily="18" charset="0"/>
              </a:defRPr>
            </a:lvl3pPr>
            <a:lvl4pPr marL="1600200" indent="-228600" defTabSz="769938" eaLnBrk="0" hangingPunct="0">
              <a:defRPr sz="6000">
                <a:solidFill>
                  <a:schemeClr val="tx1"/>
                </a:solidFill>
                <a:latin typeface="Times New Roman" pitchFamily="18" charset="0"/>
              </a:defRPr>
            </a:lvl4pPr>
            <a:lvl5pPr marL="2057400" indent="-228600" defTabSz="769938" eaLnBrk="0" hangingPunct="0">
              <a:defRPr sz="6000">
                <a:solidFill>
                  <a:schemeClr val="tx1"/>
                </a:solidFill>
                <a:latin typeface="Times New Roman" pitchFamily="18" charset="0"/>
              </a:defRPr>
            </a:lvl5pPr>
            <a:lvl6pPr marL="2514600" indent="-228600" defTabSz="769938" eaLnBrk="0" fontAlgn="base" hangingPunct="0">
              <a:spcBef>
                <a:spcPct val="0"/>
              </a:spcBef>
              <a:spcAft>
                <a:spcPct val="0"/>
              </a:spcAft>
              <a:defRPr sz="6000">
                <a:solidFill>
                  <a:schemeClr val="tx1"/>
                </a:solidFill>
                <a:latin typeface="Times New Roman" pitchFamily="18" charset="0"/>
              </a:defRPr>
            </a:lvl6pPr>
            <a:lvl7pPr marL="2971800" indent="-228600" defTabSz="769938" eaLnBrk="0" fontAlgn="base" hangingPunct="0">
              <a:spcBef>
                <a:spcPct val="0"/>
              </a:spcBef>
              <a:spcAft>
                <a:spcPct val="0"/>
              </a:spcAft>
              <a:defRPr sz="6000">
                <a:solidFill>
                  <a:schemeClr val="tx1"/>
                </a:solidFill>
                <a:latin typeface="Times New Roman" pitchFamily="18" charset="0"/>
              </a:defRPr>
            </a:lvl7pPr>
            <a:lvl8pPr marL="3429000" indent="-228600" defTabSz="769938" eaLnBrk="0" fontAlgn="base" hangingPunct="0">
              <a:spcBef>
                <a:spcPct val="0"/>
              </a:spcBef>
              <a:spcAft>
                <a:spcPct val="0"/>
              </a:spcAft>
              <a:defRPr sz="6000">
                <a:solidFill>
                  <a:schemeClr val="tx1"/>
                </a:solidFill>
                <a:latin typeface="Times New Roman" pitchFamily="18" charset="0"/>
              </a:defRPr>
            </a:lvl8pPr>
            <a:lvl9pPr marL="3886200" indent="-228600" defTabSz="769938" eaLnBrk="0" fontAlgn="base" hangingPunct="0">
              <a:spcBef>
                <a:spcPct val="0"/>
              </a:spcBef>
              <a:spcAft>
                <a:spcPct val="0"/>
              </a:spcAft>
              <a:defRPr sz="6000">
                <a:solidFill>
                  <a:schemeClr val="tx1"/>
                </a:solidFill>
                <a:latin typeface="Times New Roman" pitchFamily="18" charset="0"/>
              </a:defRPr>
            </a:lvl9pPr>
          </a:lstStyle>
          <a:p>
            <a:fld id="{FD9CD07C-C8B3-41C9-B229-998965632840}" type="slidenum">
              <a:rPr lang="en-GB" sz="1000" smtClean="0"/>
              <a:pPr/>
              <a:t>1</a:t>
            </a:fld>
            <a:endParaRPr lang="en-GB" sz="1000" dirty="0" smtClean="0"/>
          </a:p>
        </p:txBody>
      </p:sp>
      <p:sp>
        <p:nvSpPr>
          <p:cNvPr id="33795" name="Rectangle 2"/>
          <p:cNvSpPr>
            <a:spLocks noGrp="1" noRot="1" noChangeAspect="1" noChangeArrowheads="1" noTextEdit="1"/>
          </p:cNvSpPr>
          <p:nvPr>
            <p:ph type="sldImg"/>
          </p:nvPr>
        </p:nvSpPr>
        <p:spPr>
          <a:ln cap="flat"/>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dirty="0" smtClean="0"/>
          </a:p>
        </p:txBody>
      </p:sp>
    </p:spTree>
    <p:extLst>
      <p:ext uri="{BB962C8B-B14F-4D97-AF65-F5344CB8AC3E}">
        <p14:creationId xmlns:p14="http://schemas.microsoft.com/office/powerpoint/2010/main" val="60181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4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6" name="9 - Στρογγυλεμένο ορθογώνιο"/>
          <p:cNvSpPr/>
          <p:nvPr/>
        </p:nvSpPr>
        <p:spPr>
          <a:xfrm>
            <a:off x="453480" y="434162"/>
            <a:ext cx="8999043"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5" name="4 - Τίτλος"/>
          <p:cNvSpPr>
            <a:spLocks noGrp="1"/>
          </p:cNvSpPr>
          <p:nvPr>
            <p:ph type="ctrTitle"/>
          </p:nvPr>
        </p:nvSpPr>
        <p:spPr>
          <a:xfrm>
            <a:off x="782574" y="1820206"/>
            <a:ext cx="84201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l-GR" smtClean="0"/>
              <a:t>Kλικ για επεξεργασία του τίτλου</a:t>
            </a:r>
            <a:endParaRPr lang="en-US"/>
          </a:p>
        </p:txBody>
      </p:sp>
      <p:sp>
        <p:nvSpPr>
          <p:cNvPr id="20" name="19 - Υπότιτλος"/>
          <p:cNvSpPr>
            <a:spLocks noGrp="1"/>
          </p:cNvSpPr>
          <p:nvPr>
            <p:ph type="subTitle" idx="1"/>
          </p:nvPr>
        </p:nvSpPr>
        <p:spPr>
          <a:xfrm>
            <a:off x="782574" y="3685032"/>
            <a:ext cx="84201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7" name="18 - Θέση ημερομηνίας"/>
          <p:cNvSpPr>
            <a:spLocks noGrp="1"/>
          </p:cNvSpPr>
          <p:nvPr>
            <p:ph type="dt" sz="half" idx="10"/>
          </p:nvPr>
        </p:nvSpPr>
        <p:spPr/>
        <p:txBody>
          <a:bodyPr/>
          <a:lstStyle>
            <a:lvl1pPr>
              <a:defRPr/>
            </a:lvl1pPr>
            <a:extLst/>
          </a:lstStyle>
          <a:p>
            <a:pPr>
              <a:defRPr/>
            </a:pPr>
            <a:endParaRPr lang="en-GB" dirty="0"/>
          </a:p>
        </p:txBody>
      </p:sp>
      <p:sp>
        <p:nvSpPr>
          <p:cNvPr id="8" name="7 - Θέση υποσέλιδου"/>
          <p:cNvSpPr>
            <a:spLocks noGrp="1"/>
          </p:cNvSpPr>
          <p:nvPr>
            <p:ph type="ftr" sz="quarter" idx="11"/>
          </p:nvPr>
        </p:nvSpPr>
        <p:spPr/>
        <p:txBody>
          <a:bodyPr/>
          <a:lstStyle>
            <a:lvl1pPr>
              <a:defRPr/>
            </a:lvl1pPr>
            <a:extLst/>
          </a:lstStyle>
          <a:p>
            <a:pPr>
              <a:defRPr/>
            </a:pPr>
            <a:endParaRPr lang="en-GB" dirty="0"/>
          </a:p>
        </p:txBody>
      </p:sp>
      <p:sp>
        <p:nvSpPr>
          <p:cNvPr id="9" name="10 - Θέση αριθμού διαφάνειας"/>
          <p:cNvSpPr>
            <a:spLocks noGrp="1"/>
          </p:cNvSpPr>
          <p:nvPr>
            <p:ph type="sldNum" sz="quarter" idx="12"/>
          </p:nvPr>
        </p:nvSpPr>
        <p:spPr/>
        <p:txBody>
          <a:bodyPr/>
          <a:lstStyle>
            <a:lvl1pPr>
              <a:defRPr/>
            </a:lvl1pPr>
            <a:extLst/>
          </a:lstStyle>
          <a:p>
            <a:pPr>
              <a:defRPr/>
            </a:pPr>
            <a:fld id="{2C947D3A-E6A1-4C36-BDF7-29A51B6C6425}" type="slidenum">
              <a:rPr lang="en-GB"/>
              <a:pPr>
                <a:defRPr/>
              </a:pPr>
              <a:t>‹#›</a:t>
            </a:fld>
            <a:endParaRPr lang="en-GB" dirty="0"/>
          </a:p>
        </p:txBody>
      </p:sp>
    </p:spTree>
    <p:extLst>
      <p:ext uri="{BB962C8B-B14F-4D97-AF65-F5344CB8AC3E}">
        <p14:creationId xmlns:p14="http://schemas.microsoft.com/office/powerpoint/2010/main" val="2779471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544830" y="530352"/>
            <a:ext cx="8865870" cy="4187952"/>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A77B46A7-47E8-4339-B4E1-4BDAAE1E08DE}" type="slidenum">
              <a:rPr lang="en-GB"/>
              <a:pPr>
                <a:defRPr/>
              </a:pPr>
              <a:t>‹#›</a:t>
            </a:fld>
            <a:endParaRPr lang="en-GB" dirty="0"/>
          </a:p>
        </p:txBody>
      </p:sp>
    </p:spTree>
    <p:extLst>
      <p:ext uri="{BB962C8B-B14F-4D97-AF65-F5344CB8AC3E}">
        <p14:creationId xmlns:p14="http://schemas.microsoft.com/office/powerpoint/2010/main" val="136815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181850" y="533404"/>
            <a:ext cx="2146300" cy="5257799"/>
          </a:xfrm>
        </p:spPr>
        <p:txBody>
          <a:bodyPr vert="eaVert"/>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577850" y="533403"/>
            <a:ext cx="6438900" cy="5257801"/>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6A1AF661-1337-4524-8FEB-66B8AD9389CB}" type="slidenum">
              <a:rPr lang="en-GB"/>
              <a:pPr>
                <a:defRPr/>
              </a:pPr>
              <a:t>‹#›</a:t>
            </a:fld>
            <a:endParaRPr lang="en-GB" dirty="0"/>
          </a:p>
        </p:txBody>
      </p:sp>
    </p:spTree>
    <p:extLst>
      <p:ext uri="{BB962C8B-B14F-4D97-AF65-F5344CB8AC3E}">
        <p14:creationId xmlns:p14="http://schemas.microsoft.com/office/powerpoint/2010/main" val="48401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544830" y="530352"/>
            <a:ext cx="8865870" cy="4187952"/>
          </a:xfrm>
        </p:spPr>
        <p:txBody>
          <a:bodyPr/>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B9FE2954-4B92-48EC-B2C3-1F5C6F5928D5}" type="slidenum">
              <a:rPr lang="en-GB"/>
              <a:pPr>
                <a:defRPr/>
              </a:pPr>
              <a:t>‹#›</a:t>
            </a:fld>
            <a:endParaRPr lang="en-GB" dirty="0"/>
          </a:p>
        </p:txBody>
      </p:sp>
    </p:spTree>
    <p:extLst>
      <p:ext uri="{BB962C8B-B14F-4D97-AF65-F5344CB8AC3E}">
        <p14:creationId xmlns:p14="http://schemas.microsoft.com/office/powerpoint/2010/main" val="55395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3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5" name="10 - Στρογγυλεμένο ορθογώνιο"/>
          <p:cNvSpPr/>
          <p:nvPr/>
        </p:nvSpPr>
        <p:spPr>
          <a:xfrm>
            <a:off x="453480" y="434162"/>
            <a:ext cx="8999043"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2" name="1 - Τίτλος"/>
          <p:cNvSpPr>
            <a:spLocks noGrp="1"/>
          </p:cNvSpPr>
          <p:nvPr>
            <p:ph type="title"/>
          </p:nvPr>
        </p:nvSpPr>
        <p:spPr>
          <a:xfrm>
            <a:off x="507373" y="4928616"/>
            <a:ext cx="8865870" cy="676656"/>
          </a:xfrm>
        </p:spPr>
        <p:txBody>
          <a:bodyPr lIns="91440" bIns="0"/>
          <a:lstStyle>
            <a:lvl1pPr algn="l">
              <a:buNone/>
              <a:defRPr sz="3600" b="0" cap="none" baseline="0">
                <a:solidFill>
                  <a:schemeClr val="bg2">
                    <a:shade val="25000"/>
                  </a:schemeClr>
                </a:solidFill>
                <a:effectLst/>
              </a:defRPr>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07373" y="5624484"/>
            <a:ext cx="886587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6" name="3 - Θέση ημερομηνίας"/>
          <p:cNvSpPr>
            <a:spLocks noGrp="1"/>
          </p:cNvSpPr>
          <p:nvPr>
            <p:ph type="dt" sz="half" idx="10"/>
          </p:nvPr>
        </p:nvSpPr>
        <p:spPr/>
        <p:txBody>
          <a:bodyPr/>
          <a:lstStyle>
            <a:lvl1pPr>
              <a:defRPr/>
            </a:lvl1pPr>
            <a:extLst/>
          </a:lstStyle>
          <a:p>
            <a:pPr>
              <a:defRPr/>
            </a:pPr>
            <a:endParaRPr lang="en-GB" dirty="0"/>
          </a:p>
        </p:txBody>
      </p:sp>
      <p:sp>
        <p:nvSpPr>
          <p:cNvPr id="7" name="4 - Θέση υποσέλιδου"/>
          <p:cNvSpPr>
            <a:spLocks noGrp="1"/>
          </p:cNvSpPr>
          <p:nvPr>
            <p:ph type="ftr" sz="quarter" idx="11"/>
          </p:nvPr>
        </p:nvSpPr>
        <p:spPr/>
        <p:txBody>
          <a:bodyPr/>
          <a:lstStyle>
            <a:lvl1pPr>
              <a:defRPr/>
            </a:lvl1pPr>
            <a:extLst/>
          </a:lstStyle>
          <a:p>
            <a:pPr>
              <a:defRPr/>
            </a:pPr>
            <a:endParaRPr lang="en-GB" dirty="0"/>
          </a:p>
        </p:txBody>
      </p:sp>
      <p:sp>
        <p:nvSpPr>
          <p:cNvPr id="8" name="5 - Θέση αριθμού διαφάνειας"/>
          <p:cNvSpPr>
            <a:spLocks noGrp="1"/>
          </p:cNvSpPr>
          <p:nvPr>
            <p:ph type="sldNum" sz="quarter" idx="12"/>
          </p:nvPr>
        </p:nvSpPr>
        <p:spPr/>
        <p:txBody>
          <a:bodyPr/>
          <a:lstStyle>
            <a:lvl1pPr>
              <a:defRPr/>
            </a:lvl1pPr>
            <a:extLst/>
          </a:lstStyle>
          <a:p>
            <a:pPr>
              <a:defRPr/>
            </a:pPr>
            <a:fld id="{C7841F01-9811-4E22-992D-1BDB67822792}" type="slidenum">
              <a:rPr lang="en-GB"/>
              <a:pPr>
                <a:defRPr/>
              </a:pPr>
              <a:t>‹#›</a:t>
            </a:fld>
            <a:endParaRPr lang="en-GB" dirty="0"/>
          </a:p>
        </p:txBody>
      </p:sp>
    </p:spTree>
    <p:extLst>
      <p:ext uri="{BB962C8B-B14F-4D97-AF65-F5344CB8AC3E}">
        <p14:creationId xmlns:p14="http://schemas.microsoft.com/office/powerpoint/2010/main" val="295531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557215" y="530352"/>
            <a:ext cx="4259580" cy="4389120"/>
          </a:xfrm>
        </p:spPr>
        <p:txBody>
          <a:bodyPr/>
          <a:lstStyle>
            <a:lvl1pPr>
              <a:defRPr sz="2600"/>
            </a:lvl1pPr>
            <a:lvl2pPr>
              <a:defRPr sz="22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5151640" y="530352"/>
            <a:ext cx="4259580" cy="4389120"/>
          </a:xfrm>
        </p:spPr>
        <p:txBody>
          <a:bodyPr/>
          <a:lstStyle>
            <a:lvl1pPr>
              <a:defRPr sz="2600"/>
            </a:lvl1pPr>
            <a:lvl2pPr>
              <a:defRPr sz="22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4 - Θέση ημερομηνίας"/>
          <p:cNvSpPr>
            <a:spLocks noGrp="1"/>
          </p:cNvSpPr>
          <p:nvPr>
            <p:ph type="dt" sz="half" idx="10"/>
          </p:nvPr>
        </p:nvSpPr>
        <p:spPr/>
        <p:txBody>
          <a:bodyPr/>
          <a:lstStyle>
            <a:lvl1pPr>
              <a:defRPr/>
            </a:lvl1pPr>
          </a:lstStyle>
          <a:p>
            <a:pPr>
              <a:defRPr/>
            </a:pPr>
            <a:endParaRPr lang="en-GB" dirty="0"/>
          </a:p>
        </p:txBody>
      </p:sp>
      <p:sp>
        <p:nvSpPr>
          <p:cNvPr id="6" name="17 - Θέση υποσέλιδου"/>
          <p:cNvSpPr>
            <a:spLocks noGrp="1"/>
          </p:cNvSpPr>
          <p:nvPr>
            <p:ph type="ftr" sz="quarter" idx="11"/>
          </p:nvPr>
        </p:nvSpPr>
        <p:spPr/>
        <p:txBody>
          <a:bodyPr/>
          <a:lstStyle>
            <a:lvl1pPr>
              <a:defRPr/>
            </a:lvl1pPr>
          </a:lstStyle>
          <a:p>
            <a:pPr>
              <a:defRPr/>
            </a:pPr>
            <a:endParaRPr lang="en-GB" dirty="0"/>
          </a:p>
        </p:txBody>
      </p:sp>
      <p:sp>
        <p:nvSpPr>
          <p:cNvPr id="7" name="4 - Θέση αριθμού διαφάνειας"/>
          <p:cNvSpPr>
            <a:spLocks noGrp="1"/>
          </p:cNvSpPr>
          <p:nvPr>
            <p:ph type="sldNum" sz="quarter" idx="12"/>
          </p:nvPr>
        </p:nvSpPr>
        <p:spPr/>
        <p:txBody>
          <a:bodyPr/>
          <a:lstStyle>
            <a:lvl1pPr>
              <a:defRPr/>
            </a:lvl1pPr>
          </a:lstStyle>
          <a:p>
            <a:pPr>
              <a:defRPr/>
            </a:pPr>
            <a:fld id="{C6C59CA4-CA36-4D78-B743-8814580B79CC}" type="slidenum">
              <a:rPr lang="en-GB"/>
              <a:pPr>
                <a:defRPr/>
              </a:pPr>
              <a:t>‹#›</a:t>
            </a:fld>
            <a:endParaRPr lang="en-GB" dirty="0"/>
          </a:p>
        </p:txBody>
      </p:sp>
    </p:spTree>
    <p:extLst>
      <p:ext uri="{BB962C8B-B14F-4D97-AF65-F5344CB8AC3E}">
        <p14:creationId xmlns:p14="http://schemas.microsoft.com/office/powerpoint/2010/main" val="140355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lvl1pPr>
              <a:defRPr b="1"/>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657826" y="579438"/>
            <a:ext cx="425958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5039850" y="579438"/>
            <a:ext cx="425958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57826" y="1447800"/>
            <a:ext cx="425958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5039850" y="1447800"/>
            <a:ext cx="425958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4 - Θέση ημερομηνίας"/>
          <p:cNvSpPr>
            <a:spLocks noGrp="1"/>
          </p:cNvSpPr>
          <p:nvPr>
            <p:ph type="dt" sz="half" idx="10"/>
          </p:nvPr>
        </p:nvSpPr>
        <p:spPr/>
        <p:txBody>
          <a:bodyPr/>
          <a:lstStyle>
            <a:lvl1pPr>
              <a:defRPr/>
            </a:lvl1pPr>
          </a:lstStyle>
          <a:p>
            <a:pPr>
              <a:defRPr/>
            </a:pPr>
            <a:endParaRPr lang="en-GB" dirty="0"/>
          </a:p>
        </p:txBody>
      </p:sp>
      <p:sp>
        <p:nvSpPr>
          <p:cNvPr id="8" name="17 - Θέση υποσέλιδου"/>
          <p:cNvSpPr>
            <a:spLocks noGrp="1"/>
          </p:cNvSpPr>
          <p:nvPr>
            <p:ph type="ftr" sz="quarter" idx="11"/>
          </p:nvPr>
        </p:nvSpPr>
        <p:spPr/>
        <p:txBody>
          <a:bodyPr/>
          <a:lstStyle>
            <a:lvl1pPr>
              <a:defRPr/>
            </a:lvl1pPr>
          </a:lstStyle>
          <a:p>
            <a:pPr>
              <a:defRPr/>
            </a:pPr>
            <a:endParaRPr lang="en-GB" dirty="0"/>
          </a:p>
        </p:txBody>
      </p:sp>
      <p:sp>
        <p:nvSpPr>
          <p:cNvPr id="9" name="4 - Θέση αριθμού διαφάνειας"/>
          <p:cNvSpPr>
            <a:spLocks noGrp="1"/>
          </p:cNvSpPr>
          <p:nvPr>
            <p:ph type="sldNum" sz="quarter" idx="12"/>
          </p:nvPr>
        </p:nvSpPr>
        <p:spPr/>
        <p:txBody>
          <a:bodyPr/>
          <a:lstStyle>
            <a:lvl1pPr>
              <a:defRPr/>
            </a:lvl1pPr>
          </a:lstStyle>
          <a:p>
            <a:pPr>
              <a:defRPr/>
            </a:pPr>
            <a:fld id="{09C4F69E-1001-4EE0-A9F4-57D2D21BB359}" type="slidenum">
              <a:rPr lang="en-GB"/>
              <a:pPr>
                <a:defRPr/>
              </a:pPr>
              <a:t>‹#›</a:t>
            </a:fld>
            <a:endParaRPr lang="en-GB" dirty="0"/>
          </a:p>
        </p:txBody>
      </p:sp>
    </p:spTree>
    <p:extLst>
      <p:ext uri="{BB962C8B-B14F-4D97-AF65-F5344CB8AC3E}">
        <p14:creationId xmlns:p14="http://schemas.microsoft.com/office/powerpoint/2010/main" val="47739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4 - Θέση ημερομηνίας"/>
          <p:cNvSpPr>
            <a:spLocks noGrp="1"/>
          </p:cNvSpPr>
          <p:nvPr>
            <p:ph type="dt" sz="half" idx="10"/>
          </p:nvPr>
        </p:nvSpPr>
        <p:spPr/>
        <p:txBody>
          <a:bodyPr/>
          <a:lstStyle>
            <a:lvl1pPr>
              <a:defRPr/>
            </a:lvl1pPr>
          </a:lstStyle>
          <a:p>
            <a:pPr>
              <a:defRPr/>
            </a:pPr>
            <a:endParaRPr lang="en-GB" dirty="0"/>
          </a:p>
        </p:txBody>
      </p:sp>
      <p:sp>
        <p:nvSpPr>
          <p:cNvPr id="4" name="17 - Θέση υποσέλιδου"/>
          <p:cNvSpPr>
            <a:spLocks noGrp="1"/>
          </p:cNvSpPr>
          <p:nvPr>
            <p:ph type="ftr" sz="quarter" idx="11"/>
          </p:nvPr>
        </p:nvSpPr>
        <p:spPr/>
        <p:txBody>
          <a:bodyPr/>
          <a:lstStyle>
            <a:lvl1pPr>
              <a:defRPr/>
            </a:lvl1pPr>
          </a:lstStyle>
          <a:p>
            <a:pPr>
              <a:defRPr/>
            </a:pPr>
            <a:endParaRPr lang="en-GB" dirty="0"/>
          </a:p>
        </p:txBody>
      </p:sp>
      <p:sp>
        <p:nvSpPr>
          <p:cNvPr id="5" name="4 - Θέση αριθμού διαφάνειας"/>
          <p:cNvSpPr>
            <a:spLocks noGrp="1"/>
          </p:cNvSpPr>
          <p:nvPr>
            <p:ph type="sldNum" sz="quarter" idx="12"/>
          </p:nvPr>
        </p:nvSpPr>
        <p:spPr/>
        <p:txBody>
          <a:bodyPr/>
          <a:lstStyle>
            <a:lvl1pPr>
              <a:defRPr/>
            </a:lvl1pPr>
          </a:lstStyle>
          <a:p>
            <a:pPr>
              <a:defRPr/>
            </a:pPr>
            <a:fld id="{348E9483-E119-4B71-A7B2-F8406B3DC0B3}" type="slidenum">
              <a:rPr lang="en-GB"/>
              <a:pPr>
                <a:defRPr/>
              </a:pPr>
              <a:t>‹#›</a:t>
            </a:fld>
            <a:endParaRPr lang="en-GB" dirty="0"/>
          </a:p>
        </p:txBody>
      </p:sp>
    </p:spTree>
    <p:extLst>
      <p:ext uri="{BB962C8B-B14F-4D97-AF65-F5344CB8AC3E}">
        <p14:creationId xmlns:p14="http://schemas.microsoft.com/office/powerpoint/2010/main" val="397871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6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3" name="1 - Θέση ημερομηνίας"/>
          <p:cNvSpPr>
            <a:spLocks noGrp="1"/>
          </p:cNvSpPr>
          <p:nvPr>
            <p:ph type="dt" sz="half" idx="10"/>
          </p:nvPr>
        </p:nvSpPr>
        <p:spPr/>
        <p:txBody>
          <a:bodyPr/>
          <a:lstStyle>
            <a:lvl1pPr>
              <a:defRPr/>
            </a:lvl1pPr>
            <a:extLst/>
          </a:lstStyle>
          <a:p>
            <a:pPr>
              <a:defRPr/>
            </a:pPr>
            <a:endParaRPr lang="en-GB" dirty="0"/>
          </a:p>
        </p:txBody>
      </p:sp>
      <p:sp>
        <p:nvSpPr>
          <p:cNvPr id="4" name="2 - Θέση υποσέλιδου"/>
          <p:cNvSpPr>
            <a:spLocks noGrp="1"/>
          </p:cNvSpPr>
          <p:nvPr>
            <p:ph type="ftr" sz="quarter" idx="11"/>
          </p:nvPr>
        </p:nvSpPr>
        <p:spPr/>
        <p:txBody>
          <a:bodyPr/>
          <a:lstStyle>
            <a:lvl1pPr>
              <a:defRPr/>
            </a:lvl1pPr>
            <a:extLst/>
          </a:lstStyle>
          <a:p>
            <a:pPr>
              <a:defRPr/>
            </a:pPr>
            <a:endParaRPr lang="en-GB" dirty="0"/>
          </a:p>
        </p:txBody>
      </p:sp>
      <p:sp>
        <p:nvSpPr>
          <p:cNvPr id="5" name="3 - Θέση αριθμού διαφάνειας"/>
          <p:cNvSpPr>
            <a:spLocks noGrp="1"/>
          </p:cNvSpPr>
          <p:nvPr>
            <p:ph type="sldNum" sz="quarter" idx="12"/>
          </p:nvPr>
        </p:nvSpPr>
        <p:spPr/>
        <p:txBody>
          <a:bodyPr/>
          <a:lstStyle>
            <a:lvl1pPr>
              <a:defRPr/>
            </a:lvl1pPr>
            <a:extLst/>
          </a:lstStyle>
          <a:p>
            <a:pPr>
              <a:defRPr/>
            </a:pPr>
            <a:fld id="{D64E018D-BDBD-441F-9ADA-78AD78336A3B}" type="slidenum">
              <a:rPr lang="en-GB"/>
              <a:pPr>
                <a:defRPr/>
              </a:pPr>
              <a:t>‹#›</a:t>
            </a:fld>
            <a:endParaRPr lang="en-GB" dirty="0"/>
          </a:p>
        </p:txBody>
      </p:sp>
    </p:spTree>
    <p:extLst>
      <p:ext uri="{BB962C8B-B14F-4D97-AF65-F5344CB8AC3E}">
        <p14:creationId xmlns:p14="http://schemas.microsoft.com/office/powerpoint/2010/main" val="236276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00349" y="533400"/>
            <a:ext cx="3219450" cy="914400"/>
          </a:xfrm>
        </p:spPr>
        <p:txBody>
          <a:bodyPr/>
          <a:lstStyle>
            <a:lvl1pPr algn="l">
              <a:buNone/>
              <a:defRPr sz="2200" b="1">
                <a:solidFill>
                  <a:schemeClr val="accent1"/>
                </a:solidFill>
              </a:defRPr>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000418" y="1447802"/>
            <a:ext cx="321945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1"/>
          </p:nvPr>
        </p:nvSpPr>
        <p:spPr>
          <a:xfrm>
            <a:off x="824820" y="930144"/>
            <a:ext cx="501167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4 - Θέση ημερομηνίας"/>
          <p:cNvSpPr>
            <a:spLocks noGrp="1"/>
          </p:cNvSpPr>
          <p:nvPr>
            <p:ph type="dt" sz="half" idx="10"/>
          </p:nvPr>
        </p:nvSpPr>
        <p:spPr/>
        <p:txBody>
          <a:bodyPr/>
          <a:lstStyle>
            <a:lvl1pPr>
              <a:defRPr/>
            </a:lvl1pPr>
          </a:lstStyle>
          <a:p>
            <a:pPr>
              <a:defRPr/>
            </a:pPr>
            <a:endParaRPr lang="en-GB" dirty="0"/>
          </a:p>
        </p:txBody>
      </p:sp>
      <p:sp>
        <p:nvSpPr>
          <p:cNvPr id="6" name="17 - Θέση υποσέλιδου"/>
          <p:cNvSpPr>
            <a:spLocks noGrp="1"/>
          </p:cNvSpPr>
          <p:nvPr>
            <p:ph type="ftr" sz="quarter" idx="11"/>
          </p:nvPr>
        </p:nvSpPr>
        <p:spPr/>
        <p:txBody>
          <a:bodyPr/>
          <a:lstStyle>
            <a:lvl1pPr>
              <a:defRPr/>
            </a:lvl1pPr>
          </a:lstStyle>
          <a:p>
            <a:pPr>
              <a:defRPr/>
            </a:pPr>
            <a:endParaRPr lang="en-GB" dirty="0"/>
          </a:p>
        </p:txBody>
      </p:sp>
      <p:sp>
        <p:nvSpPr>
          <p:cNvPr id="7" name="4 - Θέση αριθμού διαφάνειας"/>
          <p:cNvSpPr>
            <a:spLocks noGrp="1"/>
          </p:cNvSpPr>
          <p:nvPr>
            <p:ph type="sldNum" sz="quarter" idx="12"/>
          </p:nvPr>
        </p:nvSpPr>
        <p:spPr/>
        <p:txBody>
          <a:bodyPr/>
          <a:lstStyle>
            <a:lvl1pPr>
              <a:defRPr/>
            </a:lvl1pPr>
          </a:lstStyle>
          <a:p>
            <a:pPr>
              <a:defRPr/>
            </a:pPr>
            <a:fld id="{90271168-D108-49ED-AB77-895375444F6F}" type="slidenum">
              <a:rPr lang="en-GB"/>
              <a:pPr>
                <a:defRPr/>
              </a:pPr>
              <a:t>‹#›</a:t>
            </a:fld>
            <a:endParaRPr lang="en-GB" dirty="0"/>
          </a:p>
        </p:txBody>
      </p:sp>
    </p:spTree>
    <p:extLst>
      <p:ext uri="{BB962C8B-B14F-4D97-AF65-F5344CB8AC3E}">
        <p14:creationId xmlns:p14="http://schemas.microsoft.com/office/powerpoint/2010/main" val="211106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14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6" name="10 - Στρογγύλεμα μίας γωνίας ορθογωνίου"/>
          <p:cNvSpPr/>
          <p:nvPr/>
        </p:nvSpPr>
        <p:spPr>
          <a:xfrm>
            <a:off x="6934200" y="433388"/>
            <a:ext cx="251777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2" name="1 - Τίτλος"/>
          <p:cNvSpPr>
            <a:spLocks noGrp="1"/>
          </p:cNvSpPr>
          <p:nvPr>
            <p:ph type="title"/>
          </p:nvPr>
        </p:nvSpPr>
        <p:spPr>
          <a:xfrm>
            <a:off x="495300" y="5012056"/>
            <a:ext cx="8915400" cy="1051560"/>
          </a:xfrm>
        </p:spPr>
        <p:txBody>
          <a:bodyPr anchor="t"/>
          <a:lstStyle>
            <a:lvl1pPr algn="l">
              <a:buNone/>
              <a:defRPr sz="3600" b="0">
                <a:solidFill>
                  <a:schemeClr val="bg2">
                    <a:shade val="25000"/>
                  </a:schemeClr>
                </a:solidFill>
                <a:effectLst/>
              </a:defRPr>
            </a:lvl1pPr>
            <a:extLst/>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bwMode="grayWhite">
          <a:xfrm>
            <a:off x="7001271" y="533400"/>
            <a:ext cx="242697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2 - Θέση εικόνας"/>
          <p:cNvSpPr>
            <a:spLocks noGrp="1"/>
          </p:cNvSpPr>
          <p:nvPr>
            <p:ph type="pic" idx="1"/>
          </p:nvPr>
        </p:nvSpPr>
        <p:spPr>
          <a:xfrm>
            <a:off x="456603" y="435768"/>
            <a:ext cx="6419088"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l-GR" noProof="0" dirty="0" smtClean="0"/>
              <a:t>Κάντε κλικ στο εικονίδιο για να προσθέσετε μια εικόνα</a:t>
            </a:r>
            <a:endParaRPr lang="en-US" noProof="0" dirty="0"/>
          </a:p>
        </p:txBody>
      </p:sp>
      <p:sp>
        <p:nvSpPr>
          <p:cNvPr id="7" name="4 - Θέση ημερομηνίας"/>
          <p:cNvSpPr>
            <a:spLocks noGrp="1"/>
          </p:cNvSpPr>
          <p:nvPr>
            <p:ph type="dt" sz="half" idx="10"/>
          </p:nvPr>
        </p:nvSpPr>
        <p:spPr/>
        <p:txBody>
          <a:bodyPr/>
          <a:lstStyle>
            <a:lvl1pPr>
              <a:defRPr/>
            </a:lvl1pPr>
            <a:extLst/>
          </a:lstStyle>
          <a:p>
            <a:pPr>
              <a:defRPr/>
            </a:pPr>
            <a:endParaRPr lang="en-GB" dirty="0"/>
          </a:p>
        </p:txBody>
      </p:sp>
      <p:sp>
        <p:nvSpPr>
          <p:cNvPr id="8" name="5 - Θέση υποσέλιδου"/>
          <p:cNvSpPr>
            <a:spLocks noGrp="1"/>
          </p:cNvSpPr>
          <p:nvPr>
            <p:ph type="ftr" sz="quarter" idx="11"/>
          </p:nvPr>
        </p:nvSpPr>
        <p:spPr/>
        <p:txBody>
          <a:bodyPr/>
          <a:lstStyle>
            <a:lvl1pPr>
              <a:defRPr/>
            </a:lvl1pPr>
            <a:extLst/>
          </a:lstStyle>
          <a:p>
            <a:pPr>
              <a:defRPr/>
            </a:pPr>
            <a:endParaRPr lang="en-GB" dirty="0"/>
          </a:p>
        </p:txBody>
      </p:sp>
      <p:sp>
        <p:nvSpPr>
          <p:cNvPr id="9" name="6 - Θέση αριθμού διαφάνειας"/>
          <p:cNvSpPr>
            <a:spLocks noGrp="1"/>
          </p:cNvSpPr>
          <p:nvPr>
            <p:ph type="sldNum" sz="quarter" idx="12"/>
          </p:nvPr>
        </p:nvSpPr>
        <p:spPr/>
        <p:txBody>
          <a:bodyPr/>
          <a:lstStyle>
            <a:lvl1pPr>
              <a:defRPr/>
            </a:lvl1pPr>
            <a:extLst/>
          </a:lstStyle>
          <a:p>
            <a:pPr>
              <a:defRPr/>
            </a:pPr>
            <a:fld id="{0A40C715-5421-4C65-99C5-F7CB9C02A1A9}" type="slidenum">
              <a:rPr lang="en-GB"/>
              <a:pPr>
                <a:defRPr/>
              </a:pPr>
              <a:t>‹#›</a:t>
            </a:fld>
            <a:endParaRPr lang="en-GB" dirty="0"/>
          </a:p>
        </p:txBody>
      </p:sp>
    </p:spTree>
    <p:extLst>
      <p:ext uri="{BB962C8B-B14F-4D97-AF65-F5344CB8AC3E}">
        <p14:creationId xmlns:p14="http://schemas.microsoft.com/office/powerpoint/2010/main" val="135381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9" name="8 - Στρογγυλεμένο ορθογώνιο"/>
          <p:cNvSpPr/>
          <p:nvPr/>
        </p:nvSpPr>
        <p:spPr>
          <a:xfrm>
            <a:off x="453480" y="434162"/>
            <a:ext cx="8999043"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spcBef>
                <a:spcPct val="20000"/>
              </a:spcBef>
              <a:defRPr/>
            </a:pPr>
            <a:endParaRPr lang="en-US" dirty="0"/>
          </a:p>
        </p:txBody>
      </p:sp>
      <p:sp>
        <p:nvSpPr>
          <p:cNvPr id="13" name="12 - Θέση τίτλου"/>
          <p:cNvSpPr>
            <a:spLocks noGrp="1"/>
          </p:cNvSpPr>
          <p:nvPr>
            <p:ph type="title"/>
          </p:nvPr>
        </p:nvSpPr>
        <p:spPr>
          <a:xfrm>
            <a:off x="544513" y="4986338"/>
            <a:ext cx="8866187" cy="1050925"/>
          </a:xfrm>
          <a:prstGeom prst="rect">
            <a:avLst/>
          </a:prstGeom>
        </p:spPr>
        <p:txBody>
          <a:bodyPr vert="horz" anchor="b">
            <a:normAutofit/>
          </a:bodyPr>
          <a:lstStyle>
            <a:extLst/>
          </a:lstStyle>
          <a:p>
            <a:r>
              <a:rPr lang="el-GR" smtClean="0"/>
              <a:t>Kλικ για επεξεργασία του τίτλου</a:t>
            </a:r>
            <a:endParaRPr lang="en-US"/>
          </a:p>
        </p:txBody>
      </p:sp>
      <p:sp>
        <p:nvSpPr>
          <p:cNvPr id="1031" name="3 - Θέση κειμένου"/>
          <p:cNvSpPr>
            <a:spLocks noGrp="1"/>
          </p:cNvSpPr>
          <p:nvPr>
            <p:ph type="body" idx="1"/>
          </p:nvPr>
        </p:nvSpPr>
        <p:spPr bwMode="auto">
          <a:xfrm>
            <a:off x="544513" y="530225"/>
            <a:ext cx="8866187"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5" name="24 - Θέση ημερομηνίας"/>
          <p:cNvSpPr>
            <a:spLocks noGrp="1"/>
          </p:cNvSpPr>
          <p:nvPr>
            <p:ph type="dt" sz="half" idx="2"/>
          </p:nvPr>
        </p:nvSpPr>
        <p:spPr>
          <a:xfrm>
            <a:off x="4090988" y="6111875"/>
            <a:ext cx="2476500" cy="365125"/>
          </a:xfrm>
          <a:prstGeom prst="rect">
            <a:avLst/>
          </a:prstGeom>
        </p:spPr>
        <p:txBody>
          <a:bodyPr vert="horz" anchor="b"/>
          <a:lstStyle>
            <a:lvl1pPr algn="r" eaLnBrk="1" latinLnBrk="0" hangingPunct="1">
              <a:spcBef>
                <a:spcPct val="20000"/>
              </a:spcBef>
              <a:defRPr kumimoji="0" sz="1000">
                <a:solidFill>
                  <a:schemeClr val="bg2">
                    <a:shade val="50000"/>
                  </a:schemeClr>
                </a:solidFill>
              </a:defRPr>
            </a:lvl1pPr>
            <a:extLst/>
          </a:lstStyle>
          <a:p>
            <a:pPr>
              <a:defRPr/>
            </a:pPr>
            <a:endParaRPr lang="en-GB" dirty="0"/>
          </a:p>
        </p:txBody>
      </p:sp>
      <p:sp>
        <p:nvSpPr>
          <p:cNvPr id="18" name="17 - Θέση υποσέλιδου"/>
          <p:cNvSpPr>
            <a:spLocks noGrp="1"/>
          </p:cNvSpPr>
          <p:nvPr>
            <p:ph type="ftr" sz="quarter" idx="3"/>
          </p:nvPr>
        </p:nvSpPr>
        <p:spPr>
          <a:xfrm>
            <a:off x="6567488" y="6111875"/>
            <a:ext cx="2476500" cy="365125"/>
          </a:xfrm>
          <a:prstGeom prst="rect">
            <a:avLst/>
          </a:prstGeom>
        </p:spPr>
        <p:txBody>
          <a:bodyPr vert="horz" anchor="b"/>
          <a:lstStyle>
            <a:lvl1pPr algn="l" eaLnBrk="1" latinLnBrk="0" hangingPunct="1">
              <a:spcBef>
                <a:spcPct val="20000"/>
              </a:spcBef>
              <a:defRPr kumimoji="0" sz="1000">
                <a:solidFill>
                  <a:schemeClr val="bg2">
                    <a:shade val="50000"/>
                  </a:schemeClr>
                </a:solidFill>
              </a:defRPr>
            </a:lvl1pPr>
            <a:extLst/>
          </a:lstStyle>
          <a:p>
            <a:pPr>
              <a:defRPr/>
            </a:pPr>
            <a:endParaRPr lang="en-GB" dirty="0"/>
          </a:p>
        </p:txBody>
      </p:sp>
      <p:sp>
        <p:nvSpPr>
          <p:cNvPr id="5" name="4 - Θέση αριθμού διαφάνειας"/>
          <p:cNvSpPr>
            <a:spLocks noGrp="1"/>
          </p:cNvSpPr>
          <p:nvPr>
            <p:ph type="sldNum" sz="quarter" idx="4"/>
          </p:nvPr>
        </p:nvSpPr>
        <p:spPr>
          <a:xfrm>
            <a:off x="9043988" y="6111875"/>
            <a:ext cx="495300" cy="365125"/>
          </a:xfrm>
          <a:prstGeom prst="rect">
            <a:avLst/>
          </a:prstGeom>
        </p:spPr>
        <p:txBody>
          <a:bodyPr vert="horz" anchor="b"/>
          <a:lstStyle>
            <a:lvl1pPr algn="r" eaLnBrk="1" latinLnBrk="0" hangingPunct="1">
              <a:spcBef>
                <a:spcPct val="20000"/>
              </a:spcBef>
              <a:defRPr kumimoji="0" sz="1000">
                <a:solidFill>
                  <a:schemeClr val="bg2">
                    <a:shade val="50000"/>
                  </a:schemeClr>
                </a:solidFill>
              </a:defRPr>
            </a:lvl1pPr>
            <a:extLst/>
          </a:lstStyle>
          <a:p>
            <a:pPr>
              <a:defRPr/>
            </a:pPr>
            <a:fld id="{773476B9-4FAB-4C78-B027-F2A32FD72F3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141" r:id="rId1"/>
    <p:sldLayoutId id="2147484134" r:id="rId2"/>
    <p:sldLayoutId id="2147484142" r:id="rId3"/>
    <p:sldLayoutId id="2147484135" r:id="rId4"/>
    <p:sldLayoutId id="2147484136" r:id="rId5"/>
    <p:sldLayoutId id="2147484137" r:id="rId6"/>
    <p:sldLayoutId id="2147484143" r:id="rId7"/>
    <p:sldLayoutId id="2147484138" r:id="rId8"/>
    <p:sldLayoutId id="2147484144" r:id="rId9"/>
    <p:sldLayoutId id="2147484139" r:id="rId10"/>
    <p:sldLayoutId id="2147484140"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apps.who.int/nha/database" TargetMode="External"/><Relationship Id="rId13" Type="http://schemas.openxmlformats.org/officeDocument/2006/relationships/image" Target="../media/image7.png"/><Relationship Id="rId3" Type="http://schemas.openxmlformats.org/officeDocument/2006/relationships/hyperlink" Target="https://data.oecd.org/" TargetMode="External"/><Relationship Id="rId7" Type="http://schemas.openxmlformats.org/officeDocument/2006/relationships/hyperlink" Target="https://www.sipri.org/databases/milex" TargetMode="External"/><Relationship Id="rId12" Type="http://schemas.openxmlformats.org/officeDocument/2006/relationships/image" Target="../media/image6.png"/><Relationship Id="rId2" Type="http://schemas.openxmlformats.org/officeDocument/2006/relationships/hyperlink" Target="http://www.statistics.gr/" TargetMode="External"/><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hyperlink" Target="https://databank.worldbank.org/source/world-development-indicators" TargetMode="External"/><Relationship Id="rId11" Type="http://schemas.openxmlformats.org/officeDocument/2006/relationships/image" Target="../media/image5.png"/><Relationship Id="rId5" Type="http://schemas.openxmlformats.org/officeDocument/2006/relationships/hyperlink" Target="https://data.worldbank.org/" TargetMode="Externa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hyperlink" Target="https://ec.europa.eu/eurostat/data/database" TargetMode="External"/><Relationship Id="rId9" Type="http://schemas.openxmlformats.org/officeDocument/2006/relationships/hyperlink" Target="https://www.imf.org/en/Data" TargetMode="External"/><Relationship Id="rId1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www.statista.com/" TargetMode="External"/><Relationship Id="rId7" Type="http://schemas.openxmlformats.org/officeDocument/2006/relationships/image" Target="../media/image13.png"/><Relationship Id="rId2" Type="http://schemas.openxmlformats.org/officeDocument/2006/relationships/hyperlink" Target="https://ilostat.ilo.org/"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hyperlink" Target="https://www.thomsonreuters.com/en.html"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20552" y="2168268"/>
            <a:ext cx="8280400" cy="1800225"/>
          </a:xfrm>
        </p:spPr>
        <p:txBody>
          <a:bodyPr lIns="92075" tIns="46038" rIns="92075" bIns="46038" anchor="ctr">
            <a:noAutofit/>
          </a:bodyPr>
          <a:lstStyle/>
          <a:p>
            <a:pPr algn="ctr" eaLnBrk="1" fontAlgn="auto" hangingPunct="1">
              <a:spcAft>
                <a:spcPts val="0"/>
              </a:spcAft>
              <a:defRPr/>
            </a:pPr>
            <a:r>
              <a:rPr lang="el-GR" sz="1400" dirty="0" smtClean="0"/>
              <a:t/>
            </a:r>
            <a:br>
              <a:rPr lang="el-GR" sz="1400" dirty="0" smtClean="0"/>
            </a:br>
            <a:r>
              <a:rPr lang="el-GR" sz="1400" dirty="0" smtClean="0"/>
              <a:t/>
            </a:r>
            <a:br>
              <a:rPr lang="el-GR" sz="1400" dirty="0" smtClean="0"/>
            </a:br>
            <a:r>
              <a:rPr lang="el-GR" sz="3600" dirty="0" smtClean="0">
                <a:solidFill>
                  <a:schemeClr val="accent1"/>
                </a:solidFill>
                <a:latin typeface="Tahoma" pitchFamily="34" charset="0"/>
                <a:cs typeface="Tahoma" pitchFamily="34" charset="0"/>
              </a:rPr>
              <a:t>ΣΕΜΙΝΑΡΙΟ ΤΕΛΕΙΟΦΟΙΤΩΝ</a:t>
            </a:r>
            <a:r>
              <a:rPr lang="en-US" sz="1400" dirty="0" smtClean="0">
                <a:solidFill>
                  <a:schemeClr val="accent1"/>
                </a:solidFill>
                <a:latin typeface="Tahoma" pitchFamily="34" charset="0"/>
                <a:cs typeface="Tahoma" pitchFamily="34" charset="0"/>
              </a:rPr>
              <a:t/>
            </a:r>
            <a:br>
              <a:rPr lang="en-US" sz="1400" dirty="0" smtClean="0">
                <a:solidFill>
                  <a:schemeClr val="accent1"/>
                </a:solidFill>
                <a:latin typeface="Tahoma" pitchFamily="34" charset="0"/>
                <a:cs typeface="Tahoma" pitchFamily="34" charset="0"/>
              </a:rPr>
            </a:br>
            <a:r>
              <a:rPr lang="en-US" sz="1400" dirty="0" smtClean="0">
                <a:solidFill>
                  <a:schemeClr val="accent1"/>
                </a:solidFill>
              </a:rPr>
              <a:t/>
            </a:r>
            <a:br>
              <a:rPr lang="en-US" sz="1400" dirty="0" smtClean="0">
                <a:solidFill>
                  <a:schemeClr val="accent1"/>
                </a:solidFill>
              </a:rPr>
            </a:br>
            <a:r>
              <a:rPr lang="el-GR" sz="1400" dirty="0" smtClean="0">
                <a:solidFill>
                  <a:schemeClr val="accent1"/>
                </a:solidFill>
              </a:rPr>
              <a:t/>
            </a:r>
            <a:br>
              <a:rPr lang="el-GR" sz="1400" dirty="0" smtClean="0">
                <a:solidFill>
                  <a:schemeClr val="accent1"/>
                </a:solidFill>
              </a:rPr>
            </a:br>
            <a:r>
              <a:rPr lang="el-GR" sz="1400" dirty="0" smtClean="0"/>
              <a:t/>
            </a:r>
            <a:br>
              <a:rPr lang="el-GR" sz="1400" dirty="0" smtClean="0"/>
            </a:br>
            <a:r>
              <a:rPr lang="el-GR" sz="1400" dirty="0" smtClean="0"/>
              <a:t/>
            </a:r>
            <a:br>
              <a:rPr lang="el-GR" sz="1400" dirty="0" smtClean="0"/>
            </a:br>
            <a:endParaRPr lang="en-GB" sz="1400" dirty="0" smtClean="0"/>
          </a:p>
        </p:txBody>
      </p:sp>
      <p:sp>
        <p:nvSpPr>
          <p:cNvPr id="4099" name="Rectangle 3"/>
          <p:cNvSpPr>
            <a:spLocks noGrp="1" noChangeArrowheads="1"/>
          </p:cNvSpPr>
          <p:nvPr>
            <p:ph type="subTitle" idx="1"/>
          </p:nvPr>
        </p:nvSpPr>
        <p:spPr>
          <a:xfrm>
            <a:off x="920750" y="3810000"/>
            <a:ext cx="8353425" cy="1876425"/>
          </a:xfrm>
        </p:spPr>
        <p:txBody>
          <a:bodyPr lIns="92075" tIns="46038" rIns="92075" bIns="46038"/>
          <a:lstStyle/>
          <a:p>
            <a:pPr marL="342900" indent="-342900" algn="ctr" eaLnBrk="1" hangingPunct="1">
              <a:lnSpc>
                <a:spcPct val="101000"/>
              </a:lnSpc>
              <a:spcBef>
                <a:spcPct val="0"/>
              </a:spcBef>
              <a:spcAft>
                <a:spcPct val="51000"/>
              </a:spcAft>
            </a:pPr>
            <a:r>
              <a:rPr lang="el-GR" sz="2300" b="1" dirty="0" smtClean="0">
                <a:solidFill>
                  <a:srgbClr val="000099"/>
                </a:solidFill>
                <a:latin typeface="Tahoma" pitchFamily="34" charset="0"/>
                <a:cs typeface="Tahoma" pitchFamily="34" charset="0"/>
              </a:rPr>
              <a:t>Επιμέλεια</a:t>
            </a:r>
            <a:r>
              <a:rPr lang="en-US" sz="2300" b="1" dirty="0" smtClean="0">
                <a:solidFill>
                  <a:srgbClr val="000099"/>
                </a:solidFill>
                <a:latin typeface="Tahoma" pitchFamily="34" charset="0"/>
                <a:cs typeface="Tahoma" pitchFamily="34" charset="0"/>
              </a:rPr>
              <a:t>: </a:t>
            </a:r>
            <a:endParaRPr lang="el-GR" sz="2300" b="1" dirty="0" smtClean="0">
              <a:solidFill>
                <a:srgbClr val="000099"/>
              </a:solidFill>
              <a:latin typeface="Tahoma" pitchFamily="34" charset="0"/>
              <a:cs typeface="Tahoma" pitchFamily="34" charset="0"/>
            </a:endParaRPr>
          </a:p>
          <a:p>
            <a:pPr marL="342900" indent="-342900" algn="ctr" eaLnBrk="1" hangingPunct="1">
              <a:lnSpc>
                <a:spcPct val="101000"/>
              </a:lnSpc>
              <a:spcBef>
                <a:spcPct val="0"/>
              </a:spcBef>
              <a:spcAft>
                <a:spcPct val="51000"/>
              </a:spcAft>
            </a:pPr>
            <a:r>
              <a:rPr lang="el-GR" sz="2300" b="1" dirty="0" err="1" smtClean="0">
                <a:solidFill>
                  <a:srgbClr val="000099"/>
                </a:solidFill>
                <a:latin typeface="Tahoma" pitchFamily="34" charset="0"/>
                <a:cs typeface="Tahoma" pitchFamily="34" charset="0"/>
              </a:rPr>
              <a:t>Επίκ</a:t>
            </a:r>
            <a:r>
              <a:rPr lang="el-GR" sz="2300" b="1" dirty="0" smtClean="0">
                <a:solidFill>
                  <a:srgbClr val="000099"/>
                </a:solidFill>
                <a:latin typeface="Tahoma" pitchFamily="34" charset="0"/>
                <a:cs typeface="Tahoma" pitchFamily="34" charset="0"/>
              </a:rPr>
              <a:t>. Καθ. Δρ</a:t>
            </a:r>
            <a:r>
              <a:rPr lang="el-GR" sz="2300" b="1" dirty="0">
                <a:solidFill>
                  <a:srgbClr val="000099"/>
                </a:solidFill>
                <a:latin typeface="Tahoma" pitchFamily="34" charset="0"/>
                <a:cs typeface="Tahoma" pitchFamily="34" charset="0"/>
              </a:rPr>
              <a:t>. </a:t>
            </a:r>
            <a:r>
              <a:rPr lang="el-GR" sz="2300" b="1" dirty="0" smtClean="0">
                <a:solidFill>
                  <a:srgbClr val="000099"/>
                </a:solidFill>
                <a:latin typeface="Tahoma" pitchFamily="34" charset="0"/>
                <a:cs typeface="Tahoma" pitchFamily="34" charset="0"/>
              </a:rPr>
              <a:t>Γεώργιος </a:t>
            </a:r>
            <a:r>
              <a:rPr lang="el-GR" sz="2300" b="1" dirty="0" err="1" smtClean="0">
                <a:solidFill>
                  <a:srgbClr val="000099"/>
                </a:solidFill>
                <a:latin typeface="Tahoma" pitchFamily="34" charset="0"/>
                <a:cs typeface="Tahoma" pitchFamily="34" charset="0"/>
              </a:rPr>
              <a:t>Γαλυφιανάκης</a:t>
            </a:r>
            <a:r>
              <a:rPr lang="el-GR" sz="2300" b="1" dirty="0" smtClean="0">
                <a:solidFill>
                  <a:srgbClr val="000099"/>
                </a:solidFill>
                <a:latin typeface="Tahoma" pitchFamily="34" charset="0"/>
                <a:cs typeface="Tahoma" pitchFamily="34" charset="0"/>
              </a:rPr>
              <a:t> </a:t>
            </a:r>
            <a:endParaRPr lang="en-GB" sz="2300" b="1" dirty="0" smtClean="0">
              <a:solidFill>
                <a:srgbClr val="000099"/>
              </a:solidFill>
              <a:latin typeface="Tahoma" pitchFamily="34" charset="0"/>
              <a:cs typeface="Tahoma" pitchFamily="34" charset="0"/>
            </a:endParaRPr>
          </a:p>
          <a:p>
            <a:pPr marL="342900" indent="-342900" algn="ctr" eaLnBrk="1" hangingPunct="1">
              <a:lnSpc>
                <a:spcPct val="101000"/>
              </a:lnSpc>
              <a:spcBef>
                <a:spcPct val="0"/>
              </a:spcBef>
              <a:spcAft>
                <a:spcPct val="51000"/>
              </a:spcAft>
            </a:pPr>
            <a:r>
              <a:rPr lang="el-GR" sz="2300" b="1" dirty="0" smtClean="0">
                <a:solidFill>
                  <a:srgbClr val="000099"/>
                </a:solidFill>
                <a:latin typeface="Tahoma" pitchFamily="34" charset="0"/>
                <a:cs typeface="Tahoma" pitchFamily="34" charset="0"/>
              </a:rPr>
              <a:t>Δρ</a:t>
            </a:r>
            <a:r>
              <a:rPr lang="el-GR" sz="2300" b="1" dirty="0" smtClean="0">
                <a:solidFill>
                  <a:srgbClr val="000099"/>
                </a:solidFill>
                <a:latin typeface="Tahoma" pitchFamily="34" charset="0"/>
                <a:cs typeface="Tahoma" pitchFamily="34" charset="0"/>
              </a:rPr>
              <a:t>. Νικόλαος </a:t>
            </a:r>
            <a:r>
              <a:rPr lang="el-GR" sz="2300" b="1" dirty="0" smtClean="0">
                <a:solidFill>
                  <a:srgbClr val="000099"/>
                </a:solidFill>
                <a:latin typeface="Tahoma" pitchFamily="34" charset="0"/>
                <a:cs typeface="Tahoma" pitchFamily="34" charset="0"/>
              </a:rPr>
              <a:t>Γρηγοράκης</a:t>
            </a:r>
            <a:endParaRPr lang="el-GR" sz="2300" dirty="0" smtClean="0">
              <a:solidFill>
                <a:srgbClr val="000099"/>
              </a:solidFill>
              <a:latin typeface="Tahoma" pitchFamily="34" charset="0"/>
              <a:cs typeface="Tahoma" pitchFamily="34" charset="0"/>
            </a:endParaRPr>
          </a:p>
          <a:p>
            <a:pPr marL="342900" indent="-342900" eaLnBrk="1" hangingPunct="1">
              <a:lnSpc>
                <a:spcPct val="101000"/>
              </a:lnSpc>
              <a:spcBef>
                <a:spcPct val="0"/>
              </a:spcBef>
              <a:spcAft>
                <a:spcPct val="51000"/>
              </a:spcAft>
            </a:pPr>
            <a:endParaRPr lang="en-GB" b="1" dirty="0" smtClean="0">
              <a:solidFill>
                <a:srgbClr val="3333CC"/>
              </a:solidFill>
            </a:endParaRPr>
          </a:p>
        </p:txBody>
      </p:sp>
      <p:sp>
        <p:nvSpPr>
          <p:cNvPr id="2" name="Ορθογώνιο 1"/>
          <p:cNvSpPr/>
          <p:nvPr/>
        </p:nvSpPr>
        <p:spPr>
          <a:xfrm>
            <a:off x="1064568" y="598608"/>
            <a:ext cx="7704856" cy="1569660"/>
          </a:xfrm>
          <a:prstGeom prst="rect">
            <a:avLst/>
          </a:prstGeom>
        </p:spPr>
        <p:txBody>
          <a:bodyPr wrap="square">
            <a:spAutoFit/>
          </a:bodyPr>
          <a:lstStyle/>
          <a:p>
            <a:pPr algn="ctr"/>
            <a:r>
              <a:rPr lang="el-GR" sz="2400" b="1" dirty="0">
                <a:solidFill>
                  <a:srgbClr val="002060"/>
                </a:solidFill>
                <a:latin typeface="Tahoma" pitchFamily="34" charset="0"/>
                <a:ea typeface="Tahoma" pitchFamily="34" charset="0"/>
                <a:cs typeface="Tahoma" pitchFamily="34" charset="0"/>
              </a:rPr>
              <a:t>ΕΛΛΗΝΙΚΟ ΜΕΣΟΓΕΙΑΚΟ ΠΑΝΕΠΙΣΤΗΜΙΟ</a:t>
            </a:r>
            <a:br>
              <a:rPr lang="el-GR" sz="2400" b="1" dirty="0">
                <a:solidFill>
                  <a:srgbClr val="002060"/>
                </a:solidFill>
                <a:latin typeface="Tahoma" pitchFamily="34" charset="0"/>
                <a:ea typeface="Tahoma" pitchFamily="34" charset="0"/>
                <a:cs typeface="Tahoma" pitchFamily="34" charset="0"/>
              </a:rPr>
            </a:br>
            <a:r>
              <a:rPr lang="el-GR" sz="2400" b="1" dirty="0" smtClean="0">
                <a:solidFill>
                  <a:srgbClr val="002060"/>
                </a:solidFill>
                <a:latin typeface="Tahoma" pitchFamily="34" charset="0"/>
                <a:ea typeface="Tahoma" pitchFamily="34" charset="0"/>
                <a:cs typeface="Tahoma" pitchFamily="34" charset="0"/>
              </a:rPr>
              <a:t>ΣΧΟΛΗ ΕΠΙΣΤΗΜΩΝ ΔΙΟΙΚΗΣΗΣ &amp; ΟΙΚΟΝΟΜΙΑΣ</a:t>
            </a:r>
            <a:r>
              <a:rPr lang="el-GR" sz="2400" b="1" dirty="0">
                <a:solidFill>
                  <a:srgbClr val="002060"/>
                </a:solidFill>
                <a:latin typeface="Tahoma" pitchFamily="34" charset="0"/>
                <a:ea typeface="Tahoma" pitchFamily="34" charset="0"/>
                <a:cs typeface="Tahoma" pitchFamily="34" charset="0"/>
              </a:rPr>
              <a:t/>
            </a:r>
            <a:br>
              <a:rPr lang="el-GR" sz="2400" b="1" dirty="0">
                <a:solidFill>
                  <a:srgbClr val="002060"/>
                </a:solidFill>
                <a:latin typeface="Tahoma" pitchFamily="34" charset="0"/>
                <a:ea typeface="Tahoma" pitchFamily="34" charset="0"/>
                <a:cs typeface="Tahoma" pitchFamily="34" charset="0"/>
              </a:rPr>
            </a:br>
            <a:r>
              <a:rPr lang="el-GR" sz="2400" b="1" dirty="0">
                <a:solidFill>
                  <a:srgbClr val="002060"/>
                </a:solidFill>
                <a:latin typeface="Tahoma" pitchFamily="34" charset="0"/>
                <a:ea typeface="Tahoma" pitchFamily="34" charset="0"/>
                <a:cs typeface="Tahoma" pitchFamily="34" charset="0"/>
              </a:rPr>
              <a:t>ΤΜΗΜΑ ΛΟΓΙΣΤΙΚΗΣ &amp; ΧΡΗΜΑΤΟΟΙΚΟΝΟΜΙΚΗΣ</a:t>
            </a:r>
            <a:br>
              <a:rPr lang="el-GR" sz="2400" b="1" dirty="0">
                <a:solidFill>
                  <a:srgbClr val="002060"/>
                </a:solidFill>
                <a:latin typeface="Tahoma" pitchFamily="34" charset="0"/>
                <a:ea typeface="Tahoma" pitchFamily="34" charset="0"/>
                <a:cs typeface="Tahoma" pitchFamily="34" charset="0"/>
              </a:rPr>
            </a:br>
            <a:endParaRPr lang="el-GR" sz="2400" b="1" dirty="0"/>
          </a:p>
        </p:txBody>
      </p:sp>
    </p:spTree>
    <p:extLst>
      <p:ext uri="{BB962C8B-B14F-4D97-AF65-F5344CB8AC3E}">
        <p14:creationId xmlns:p14="http://schemas.microsoft.com/office/powerpoint/2010/main" val="17152878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500"/>
                                        <p:tgtEl>
                                          <p:spTgt spid="4099">
                                            <p:txEl>
                                              <p:pRg st="0" end="0"/>
                                            </p:txEl>
                                          </p:spTgt>
                                        </p:tgtEl>
                                      </p:cBhvr>
                                    </p:animEffect>
                                    <p:anim calcmode="lin" valueType="num">
                                      <p:cBhvr>
                                        <p:cTn id="15"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9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Effect transition="in" filter="fade">
                                      <p:cBhvr>
                                        <p:cTn id="21" dur="500"/>
                                        <p:tgtEl>
                                          <p:spTgt spid="4099">
                                            <p:txEl>
                                              <p:pRg st="1" end="1"/>
                                            </p:txEl>
                                          </p:spTgt>
                                        </p:tgtEl>
                                      </p:cBhvr>
                                    </p:animEffect>
                                    <p:anim calcmode="lin" valueType="num">
                                      <p:cBhvr>
                                        <p:cTn id="22"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409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500"/>
                                        <p:tgtEl>
                                          <p:spTgt spid="4099">
                                            <p:txEl>
                                              <p:pRg st="2" end="2"/>
                                            </p:txEl>
                                          </p:spTgt>
                                        </p:tgtEl>
                                      </p:cBhvr>
                                    </p:animEffect>
                                    <p:anim calcmode="lin" valueType="num">
                                      <p:cBhvr>
                                        <p:cTn id="2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09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1825" y="404813"/>
            <a:ext cx="8866188" cy="431800"/>
          </a:xfrm>
        </p:spPr>
        <p:txBody>
          <a:bodyPr>
            <a:noAutofit/>
          </a:bodyPr>
          <a:lstStyle/>
          <a:p>
            <a:pPr eaLnBrk="1" fontAlgn="auto" hangingPunct="1">
              <a:spcAft>
                <a:spcPts val="0"/>
              </a:spcAft>
              <a:defRPr/>
            </a:pPr>
            <a:r>
              <a:rPr lang="el-GR" sz="3200" dirty="0" smtClean="0">
                <a:solidFill>
                  <a:schemeClr val="accent1">
                    <a:tint val="88000"/>
                    <a:satMod val="150000"/>
                  </a:schemeClr>
                </a:solidFill>
                <a:latin typeface="Tahoma" pitchFamily="34" charset="0"/>
                <a:cs typeface="Tahoma" pitchFamily="34" charset="0"/>
              </a:rPr>
              <a:t>Εμπειρική Έρευνα – </a:t>
            </a:r>
            <a:r>
              <a:rPr lang="en-GB" sz="3200" dirty="0" smtClean="0">
                <a:solidFill>
                  <a:schemeClr val="accent1">
                    <a:tint val="88000"/>
                    <a:satMod val="150000"/>
                  </a:schemeClr>
                </a:solidFill>
                <a:latin typeface="Tahoma" pitchFamily="34" charset="0"/>
                <a:cs typeface="Tahoma" pitchFamily="34" charset="0"/>
              </a:rPr>
              <a:t>Empirical Research</a:t>
            </a:r>
            <a:endParaRPr lang="el-GR" sz="32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400" dirty="0">
                <a:latin typeface="Tahoma" pitchFamily="34" charset="0"/>
                <a:ea typeface="Tahoma" pitchFamily="34" charset="0"/>
                <a:cs typeface="Tahoma" pitchFamily="34" charset="0"/>
              </a:rPr>
              <a:t>Η εμπειρική μέθοδος έρευνας είναι μια κατηγορία </a:t>
            </a:r>
            <a:r>
              <a:rPr lang="el-GR" sz="2400" dirty="0" smtClean="0">
                <a:latin typeface="Tahoma" pitchFamily="34" charset="0"/>
                <a:ea typeface="Tahoma" pitchFamily="34" charset="0"/>
                <a:cs typeface="Tahoma" pitchFamily="34" charset="0"/>
              </a:rPr>
              <a:t>μεθόδου </a:t>
            </a:r>
            <a:r>
              <a:rPr lang="el-GR" sz="2400" dirty="0">
                <a:latin typeface="Tahoma" pitchFamily="34" charset="0"/>
                <a:ea typeface="Tahoma" pitchFamily="34" charset="0"/>
                <a:cs typeface="Tahoma" pitchFamily="34" charset="0"/>
              </a:rPr>
              <a:t>έρευνας στην οποία ο ερευνητής αναζητά από τον έξω κόσμο εμπειρικές παρατηρήσεις ή δεδομένα από πραγματικές εμπειρίες προκειμένου να απαντήσει σε συγκεκριμένα ερευνητικά </a:t>
            </a:r>
            <a:r>
              <a:rPr lang="el-GR" sz="2400" dirty="0" smtClean="0">
                <a:latin typeface="Tahoma" pitchFamily="34" charset="0"/>
                <a:ea typeface="Tahoma" pitchFamily="34" charset="0"/>
                <a:cs typeface="Tahoma" pitchFamily="34" charset="0"/>
              </a:rPr>
              <a:t>ερωτήματα-υποθέσεις </a:t>
            </a:r>
            <a:r>
              <a:rPr lang="el-GR" sz="2400" dirty="0">
                <a:latin typeface="Tahoma" pitchFamily="34" charset="0"/>
                <a:ea typeface="Tahoma" pitchFamily="34" charset="0"/>
                <a:cs typeface="Tahoma" pitchFamily="34" charset="0"/>
              </a:rPr>
              <a:t>της έρευνας που διεξάγει. Συνήθως η βασική </a:t>
            </a:r>
            <a:r>
              <a:rPr lang="el-GR" sz="2400" dirty="0" smtClean="0">
                <a:latin typeface="Tahoma" pitchFamily="34" charset="0"/>
                <a:ea typeface="Tahoma" pitchFamily="34" charset="0"/>
                <a:cs typeface="Tahoma" pitchFamily="34" charset="0"/>
              </a:rPr>
              <a:t>αρχή του ερευνητή </a:t>
            </a:r>
            <a:r>
              <a:rPr lang="el-GR" sz="2400" dirty="0">
                <a:latin typeface="Tahoma" pitchFamily="34" charset="0"/>
                <a:ea typeface="Tahoma" pitchFamily="34" charset="0"/>
                <a:cs typeface="Tahoma" pitchFamily="34" charset="0"/>
              </a:rPr>
              <a:t>είναι η προσπάθεια </a:t>
            </a:r>
            <a:r>
              <a:rPr lang="el-GR" sz="2400" dirty="0" smtClean="0">
                <a:latin typeface="Tahoma" pitchFamily="34" charset="0"/>
                <a:ea typeface="Tahoma" pitchFamily="34" charset="0"/>
                <a:cs typeface="Tahoma" pitchFamily="34" charset="0"/>
              </a:rPr>
              <a:t>να </a:t>
            </a:r>
            <a:r>
              <a:rPr lang="el-GR" sz="2400" dirty="0">
                <a:latin typeface="Tahoma" pitchFamily="34" charset="0"/>
                <a:ea typeface="Tahoma" pitchFamily="34" charset="0"/>
                <a:cs typeface="Tahoma" pitchFamily="34" charset="0"/>
              </a:rPr>
              <a:t>δώσει απαντήσεις για το τι πραγματικά συμβαίνει στον εξωτερικό κόσμο που εξετάζει. </a:t>
            </a:r>
            <a:endParaRPr lang="el-GR" sz="2400" dirty="0" smtClean="0">
              <a:latin typeface="Tahoma" pitchFamily="34" charset="0"/>
              <a:ea typeface="Tahoma" pitchFamily="34" charset="0"/>
              <a:cs typeface="Tahoma" pitchFamily="34" charset="0"/>
            </a:endParaRPr>
          </a:p>
          <a:p>
            <a:pPr marL="0" indent="0" algn="just">
              <a:buNone/>
            </a:pPr>
            <a:r>
              <a:rPr lang="el-GR" sz="2400" dirty="0" smtClean="0">
                <a:latin typeface="Tahoma" pitchFamily="34" charset="0"/>
                <a:ea typeface="Tahoma" pitchFamily="34" charset="0"/>
                <a:cs typeface="Tahoma" pitchFamily="34" charset="0"/>
              </a:rPr>
              <a:t>Ο </a:t>
            </a:r>
            <a:r>
              <a:rPr lang="el-GR" sz="2400" dirty="0">
                <a:latin typeface="Tahoma" pitchFamily="34" charset="0"/>
                <a:ea typeface="Tahoma" pitchFamily="34" charset="0"/>
                <a:cs typeface="Tahoma" pitchFamily="34" charset="0"/>
              </a:rPr>
              <a:t>κύριος σκοπός της εμπειρικής ερευνητικής προσέγγισης είναι να ελεγχθεί ή ενδεχομένως να βελτιωθεί από τον ερευνητή η υπάρχουσα θεωρία στο ερευνητικό του πεδίο (</a:t>
            </a:r>
            <a:r>
              <a:rPr lang="el-GR" sz="2400" dirty="0">
                <a:solidFill>
                  <a:srgbClr val="0070C0"/>
                </a:solidFill>
                <a:latin typeface="Tahoma" pitchFamily="34" charset="0"/>
                <a:ea typeface="Tahoma" pitchFamily="34" charset="0"/>
                <a:cs typeface="Tahoma" pitchFamily="34" charset="0"/>
              </a:rPr>
              <a:t>Easterby-</a:t>
            </a:r>
            <a:r>
              <a:rPr lang="el-GR" sz="2400" dirty="0" err="1">
                <a:solidFill>
                  <a:srgbClr val="0070C0"/>
                </a:solidFill>
                <a:latin typeface="Tahoma" pitchFamily="34" charset="0"/>
                <a:ea typeface="Tahoma" pitchFamily="34" charset="0"/>
                <a:cs typeface="Tahoma" pitchFamily="34" charset="0"/>
              </a:rPr>
              <a:t>Smit</a:t>
            </a:r>
            <a:r>
              <a:rPr lang="el-GR" sz="2400" dirty="0">
                <a:solidFill>
                  <a:srgbClr val="0070C0"/>
                </a:solidFill>
                <a:latin typeface="Tahoma" pitchFamily="34" charset="0"/>
                <a:ea typeface="Tahoma" pitchFamily="34" charset="0"/>
                <a:cs typeface="Tahoma" pitchFamily="34" charset="0"/>
              </a:rPr>
              <a:t>h et al, 1991; Hussey and Hussey, 1997</a:t>
            </a:r>
            <a:r>
              <a:rPr lang="el-GR" sz="2400" dirty="0">
                <a:latin typeface="Tahoma" pitchFamily="34" charset="0"/>
                <a:ea typeface="Tahoma" pitchFamily="34" charset="0"/>
                <a:cs typeface="Tahoma"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2520" y="620688"/>
            <a:ext cx="8866188" cy="504056"/>
          </a:xfrm>
        </p:spPr>
        <p:txBody>
          <a:bodyPr>
            <a:noAutofit/>
          </a:bodyPr>
          <a:lstStyle/>
          <a:p>
            <a:pPr eaLnBrk="1" fontAlgn="auto" hangingPunct="1">
              <a:spcAft>
                <a:spcPts val="0"/>
              </a:spcAft>
              <a:defRPr/>
            </a:pPr>
            <a:r>
              <a:rPr lang="el-GR" sz="2400" dirty="0" smtClean="0">
                <a:solidFill>
                  <a:schemeClr val="accent1">
                    <a:tint val="88000"/>
                    <a:satMod val="150000"/>
                  </a:schemeClr>
                </a:solidFill>
                <a:latin typeface="Tahoma" pitchFamily="34" charset="0"/>
                <a:cs typeface="Tahoma" pitchFamily="34" charset="0"/>
              </a:rPr>
              <a:t>Συλλογή Ερευνητικών Δεδομένων – </a:t>
            </a:r>
            <a:r>
              <a:rPr lang="en-GB" sz="2400" dirty="0" smtClean="0">
                <a:solidFill>
                  <a:schemeClr val="accent1">
                    <a:tint val="88000"/>
                    <a:satMod val="150000"/>
                  </a:schemeClr>
                </a:solidFill>
                <a:latin typeface="Tahoma" pitchFamily="34" charset="0"/>
                <a:cs typeface="Tahoma" pitchFamily="34" charset="0"/>
              </a:rPr>
              <a:t>Research Data Collection</a:t>
            </a:r>
            <a:endParaRPr lang="el-GR" sz="24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000" dirty="0">
                <a:latin typeface="Tahoma" pitchFamily="34" charset="0"/>
                <a:ea typeface="Tahoma" pitchFamily="34" charset="0"/>
                <a:cs typeface="Tahoma" pitchFamily="34" charset="0"/>
              </a:rPr>
              <a:t>Σύμφωνα με τους </a:t>
            </a:r>
            <a:r>
              <a:rPr lang="el-GR" sz="2000" dirty="0">
                <a:solidFill>
                  <a:srgbClr val="0070C0"/>
                </a:solidFill>
                <a:latin typeface="Tahoma" pitchFamily="34" charset="0"/>
                <a:ea typeface="Tahoma" pitchFamily="34" charset="0"/>
                <a:cs typeface="Tahoma" pitchFamily="34" charset="0"/>
              </a:rPr>
              <a:t>Saunders et </a:t>
            </a:r>
            <a:r>
              <a:rPr lang="el-GR" sz="2000" dirty="0" smtClean="0">
                <a:solidFill>
                  <a:srgbClr val="0070C0"/>
                </a:solidFill>
                <a:latin typeface="Tahoma" pitchFamily="34" charset="0"/>
                <a:ea typeface="Tahoma" pitchFamily="34" charset="0"/>
                <a:cs typeface="Tahoma" pitchFamily="34" charset="0"/>
              </a:rPr>
              <a:t>al. </a:t>
            </a:r>
            <a:r>
              <a:rPr lang="el-GR" sz="2000" dirty="0">
                <a:solidFill>
                  <a:srgbClr val="0070C0"/>
                </a:solidFill>
                <a:latin typeface="Tahoma" pitchFamily="34" charset="0"/>
                <a:ea typeface="Tahoma" pitchFamily="34" charset="0"/>
                <a:cs typeface="Tahoma" pitchFamily="34" charset="0"/>
              </a:rPr>
              <a:t>(2009)</a:t>
            </a:r>
            <a:r>
              <a:rPr lang="el-GR" sz="2000" dirty="0">
                <a:latin typeface="Tahoma" pitchFamily="34" charset="0"/>
                <a:ea typeface="Tahoma" pitchFamily="34" charset="0"/>
                <a:cs typeface="Tahoma" pitchFamily="34" charset="0"/>
              </a:rPr>
              <a:t>, </a:t>
            </a:r>
            <a:r>
              <a:rPr lang="el-GR" sz="2000" dirty="0">
                <a:solidFill>
                  <a:srgbClr val="0070C0"/>
                </a:solidFill>
                <a:latin typeface="Tahoma" pitchFamily="34" charset="0"/>
                <a:ea typeface="Tahoma" pitchFamily="34" charset="0"/>
                <a:cs typeface="Tahoma" pitchFamily="34" charset="0"/>
              </a:rPr>
              <a:t>Bryman &amp; Bell (2007)</a:t>
            </a:r>
            <a:r>
              <a:rPr lang="el-GR" sz="2000" dirty="0">
                <a:latin typeface="Tahoma" pitchFamily="34" charset="0"/>
                <a:ea typeface="Tahoma" pitchFamily="34" charset="0"/>
                <a:cs typeface="Tahoma" pitchFamily="34" charset="0"/>
              </a:rPr>
              <a:t>, </a:t>
            </a:r>
            <a:r>
              <a:rPr lang="el-GR" sz="2000" dirty="0">
                <a:solidFill>
                  <a:srgbClr val="0070C0"/>
                </a:solidFill>
                <a:latin typeface="Tahoma" pitchFamily="34" charset="0"/>
                <a:ea typeface="Tahoma" pitchFamily="34" charset="0"/>
                <a:cs typeface="Tahoma" pitchFamily="34" charset="0"/>
              </a:rPr>
              <a:t>Saunders et </a:t>
            </a:r>
            <a:r>
              <a:rPr lang="el-GR" sz="2000" dirty="0" smtClean="0">
                <a:solidFill>
                  <a:srgbClr val="0070C0"/>
                </a:solidFill>
                <a:latin typeface="Tahoma" pitchFamily="34" charset="0"/>
                <a:ea typeface="Tahoma" pitchFamily="34" charset="0"/>
                <a:cs typeface="Tahoma" pitchFamily="34" charset="0"/>
              </a:rPr>
              <a:t>al. </a:t>
            </a:r>
            <a:r>
              <a:rPr lang="el-GR" sz="2000" dirty="0">
                <a:solidFill>
                  <a:srgbClr val="0070C0"/>
                </a:solidFill>
                <a:latin typeface="Tahoma" pitchFamily="34" charset="0"/>
                <a:ea typeface="Tahoma" pitchFamily="34" charset="0"/>
                <a:cs typeface="Tahoma" pitchFamily="34" charset="0"/>
              </a:rPr>
              <a:t>(2000)</a:t>
            </a:r>
            <a:r>
              <a:rPr lang="el-GR" sz="2000" dirty="0">
                <a:latin typeface="Tahoma" pitchFamily="34" charset="0"/>
                <a:ea typeface="Tahoma" pitchFamily="34" charset="0"/>
                <a:cs typeface="Tahoma" pitchFamily="34" charset="0"/>
              </a:rPr>
              <a:t> και </a:t>
            </a:r>
            <a:r>
              <a:rPr lang="el-GR" sz="2000" dirty="0">
                <a:solidFill>
                  <a:srgbClr val="0070C0"/>
                </a:solidFill>
                <a:latin typeface="Tahoma" pitchFamily="34" charset="0"/>
                <a:ea typeface="Tahoma" pitchFamily="34" charset="0"/>
                <a:cs typeface="Tahoma" pitchFamily="34" charset="0"/>
              </a:rPr>
              <a:t>Powell (1997) </a:t>
            </a:r>
            <a:r>
              <a:rPr lang="el-GR" sz="2000" dirty="0">
                <a:latin typeface="Tahoma" pitchFamily="34" charset="0"/>
                <a:ea typeface="Tahoma" pitchFamily="34" charset="0"/>
                <a:cs typeface="Tahoma" pitchFamily="34" charset="0"/>
              </a:rPr>
              <a:t>οι μέθοδοι συλλογής δεδομένων μπορούν να κατηγοριοποιηθούν σε δύο κύριους ερευνητικούς άξονες, τον πρωτογενή και τον </a:t>
            </a:r>
            <a:r>
              <a:rPr lang="el-GR" sz="2000" dirty="0" smtClean="0">
                <a:latin typeface="Tahoma" pitchFamily="34" charset="0"/>
                <a:ea typeface="Tahoma" pitchFamily="34" charset="0"/>
                <a:cs typeface="Tahoma" pitchFamily="34" charset="0"/>
              </a:rPr>
              <a:t>δευτερογενή. </a:t>
            </a:r>
          </a:p>
          <a:p>
            <a:pPr algn="just"/>
            <a:r>
              <a:rPr lang="el-GR" sz="2000" dirty="0" smtClean="0">
                <a:latin typeface="Tahoma" pitchFamily="34" charset="0"/>
                <a:ea typeface="Tahoma" pitchFamily="34" charset="0"/>
                <a:cs typeface="Tahoma" pitchFamily="34" charset="0"/>
              </a:rPr>
              <a:t>Η </a:t>
            </a:r>
            <a:r>
              <a:rPr lang="el-GR" sz="2000" dirty="0">
                <a:latin typeface="Tahoma" pitchFamily="34" charset="0"/>
                <a:ea typeface="Tahoma" pitchFamily="34" charset="0"/>
                <a:cs typeface="Tahoma" pitchFamily="34" charset="0"/>
              </a:rPr>
              <a:t>συλλογή πρωτογενών δεδομένων μπορεί να επιτευχθεί με διάφορες τεχνικές, όπως η χρήση ερωτηματολογίων και συνεντεύξεων είτε άμεσα (πρόσωπο με πρόσωπο) στους συμμετέχοντες είτε έμμεσα (με τη χρήση τηλεφώνου, αλληλογραφίας, e-</a:t>
            </a:r>
            <a:r>
              <a:rPr lang="el-GR" sz="2000" dirty="0" err="1">
                <a:latin typeface="Tahoma" pitchFamily="34" charset="0"/>
                <a:ea typeface="Tahoma" pitchFamily="34" charset="0"/>
                <a:cs typeface="Tahoma" pitchFamily="34" charset="0"/>
              </a:rPr>
              <a:t>mail</a:t>
            </a:r>
            <a:r>
              <a:rPr lang="el-GR" sz="2000" dirty="0">
                <a:latin typeface="Tahoma" pitchFamily="34" charset="0"/>
                <a:ea typeface="Tahoma" pitchFamily="34" charset="0"/>
                <a:cs typeface="Tahoma" pitchFamily="34" charset="0"/>
              </a:rPr>
              <a:t> κ.λπ.). Επιπλέον, </a:t>
            </a:r>
            <a:r>
              <a:rPr lang="el-GR" sz="2000" dirty="0" smtClean="0">
                <a:latin typeface="Tahoma" pitchFamily="34" charset="0"/>
                <a:ea typeface="Tahoma" pitchFamily="34" charset="0"/>
                <a:cs typeface="Tahoma" pitchFamily="34" charset="0"/>
              </a:rPr>
              <a:t>οι παραπάνω συγγραφείς υποστηρίζουν </a:t>
            </a:r>
            <a:r>
              <a:rPr lang="el-GR" sz="2000" dirty="0">
                <a:latin typeface="Tahoma" pitchFamily="34" charset="0"/>
                <a:ea typeface="Tahoma" pitchFamily="34" charset="0"/>
                <a:cs typeface="Tahoma" pitchFamily="34" charset="0"/>
              </a:rPr>
              <a:t>ότι τα πρωτογενή δεδομένα μπορούν να συλλεχθούν μέσω παρατήρησης (συλλογή δεδομένων από έγγραφα τεκμηρίωσης, ανάλυση αρχείων ή ιστορικά αντικείμενα).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Τα </a:t>
            </a:r>
            <a:r>
              <a:rPr lang="el-GR" sz="2000" dirty="0">
                <a:latin typeface="Tahoma" pitchFamily="34" charset="0"/>
                <a:ea typeface="Tahoma" pitchFamily="34" charset="0"/>
                <a:cs typeface="Tahoma" pitchFamily="34" charset="0"/>
              </a:rPr>
              <a:t>δεδομένα μπορούν επίσης να προέρχονται από δευτερογενή έρευνα ως στατιστικά δημοσιευμένων οργανισμών ή πρωτογενή και δευτερογενή δεδομένα από προηγούμενες δημοσιευμένες εργασίες άλλων μελετητών (ανασκόπηση </a:t>
            </a:r>
            <a:r>
              <a:rPr lang="el-GR" sz="2000" dirty="0" smtClean="0">
                <a:latin typeface="Tahoma" pitchFamily="34" charset="0"/>
                <a:ea typeface="Tahoma" pitchFamily="34" charset="0"/>
                <a:cs typeface="Tahoma" pitchFamily="34" charset="0"/>
              </a:rPr>
              <a:t>βιβλιογραφίας – </a:t>
            </a:r>
            <a:r>
              <a:rPr lang="en-GB" sz="2000" dirty="0" smtClean="0">
                <a:latin typeface="Tahoma" pitchFamily="34" charset="0"/>
                <a:ea typeface="Tahoma" pitchFamily="34" charset="0"/>
                <a:cs typeface="Tahoma" pitchFamily="34" charset="0"/>
              </a:rPr>
              <a:t>literature review</a:t>
            </a:r>
            <a:r>
              <a:rPr lang="el-GR" sz="2000" dirty="0" smtClean="0">
                <a:latin typeface="Tahoma" pitchFamily="34" charset="0"/>
                <a:ea typeface="Tahoma" pitchFamily="34" charset="0"/>
                <a:cs typeface="Tahoma" pitchFamily="34" charset="0"/>
              </a:rPr>
              <a:t>). </a:t>
            </a:r>
            <a:endParaRPr lang="el-GR"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25910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1825" y="404813"/>
            <a:ext cx="8866188" cy="431800"/>
          </a:xfrm>
        </p:spPr>
        <p:txBody>
          <a:bodyPr>
            <a:noAutofit/>
          </a:bodyPr>
          <a:lstStyle/>
          <a:p>
            <a:pPr eaLnBrk="1" fontAlgn="auto" hangingPunct="1">
              <a:spcAft>
                <a:spcPts val="0"/>
              </a:spcAft>
              <a:defRPr/>
            </a:pPr>
            <a:r>
              <a:rPr lang="el-GR" sz="2400" dirty="0" smtClean="0">
                <a:solidFill>
                  <a:schemeClr val="accent1">
                    <a:tint val="88000"/>
                    <a:satMod val="150000"/>
                  </a:schemeClr>
                </a:solidFill>
                <a:latin typeface="Tahoma" pitchFamily="34" charset="0"/>
                <a:cs typeface="Tahoma" pitchFamily="34" charset="0"/>
              </a:rPr>
              <a:t>Ποσοτική Προσέγγιση – </a:t>
            </a:r>
            <a:r>
              <a:rPr lang="en-GB" sz="2400" dirty="0" smtClean="0">
                <a:solidFill>
                  <a:schemeClr val="accent1">
                    <a:tint val="88000"/>
                    <a:satMod val="150000"/>
                  </a:schemeClr>
                </a:solidFill>
                <a:latin typeface="Tahoma" pitchFamily="34" charset="0"/>
                <a:cs typeface="Tahoma" pitchFamily="34" charset="0"/>
              </a:rPr>
              <a:t>Quantitative Approach</a:t>
            </a:r>
            <a:endParaRPr lang="el-GR" sz="24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000" dirty="0">
                <a:latin typeface="Tahoma" pitchFamily="34" charset="0"/>
                <a:ea typeface="Tahoma" pitchFamily="34" charset="0"/>
                <a:cs typeface="Tahoma" pitchFamily="34" charset="0"/>
              </a:rPr>
              <a:t>Σύμφωνα με πολλούς συγγραφείς (</a:t>
            </a:r>
            <a:r>
              <a:rPr lang="el-GR" sz="2000" dirty="0" err="1">
                <a:solidFill>
                  <a:srgbClr val="0070C0"/>
                </a:solidFill>
                <a:latin typeface="Tahoma" pitchFamily="34" charset="0"/>
                <a:ea typeface="Tahoma" pitchFamily="34" charset="0"/>
                <a:cs typeface="Tahoma" pitchFamily="34" charset="0"/>
              </a:rPr>
              <a:t>Collis</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Hussey</a:t>
            </a:r>
            <a:r>
              <a:rPr lang="el-GR" sz="2000" dirty="0">
                <a:solidFill>
                  <a:srgbClr val="0070C0"/>
                </a:solidFill>
                <a:latin typeface="Tahoma" pitchFamily="34" charset="0"/>
                <a:ea typeface="Tahoma" pitchFamily="34" charset="0"/>
                <a:cs typeface="Tahoma" pitchFamily="34" charset="0"/>
              </a:rPr>
              <a:t>, 2003; </a:t>
            </a:r>
            <a:r>
              <a:rPr lang="el-GR" sz="2000" dirty="0" err="1">
                <a:solidFill>
                  <a:srgbClr val="0070C0"/>
                </a:solidFill>
                <a:latin typeface="Tahoma" pitchFamily="34" charset="0"/>
                <a:ea typeface="Tahoma" pitchFamily="34" charset="0"/>
                <a:cs typeface="Tahoma" pitchFamily="34" charset="0"/>
              </a:rPr>
              <a:t>Thomas</a:t>
            </a:r>
            <a:r>
              <a:rPr lang="el-GR" sz="2000" dirty="0">
                <a:solidFill>
                  <a:srgbClr val="0070C0"/>
                </a:solidFill>
                <a:latin typeface="Tahoma" pitchFamily="34" charset="0"/>
                <a:ea typeface="Tahoma" pitchFamily="34" charset="0"/>
                <a:cs typeface="Tahoma" pitchFamily="34" charset="0"/>
              </a:rPr>
              <a:t>, 2003; </a:t>
            </a:r>
            <a:r>
              <a:rPr lang="el-GR" sz="2000" dirty="0" err="1">
                <a:solidFill>
                  <a:srgbClr val="0070C0"/>
                </a:solidFill>
                <a:latin typeface="Tahoma" pitchFamily="34" charset="0"/>
                <a:ea typeface="Tahoma" pitchFamily="34" charset="0"/>
                <a:cs typeface="Tahoma" pitchFamily="34" charset="0"/>
              </a:rPr>
              <a:t>Blaxter</a:t>
            </a:r>
            <a:r>
              <a:rPr lang="el-GR" sz="2000" dirty="0">
                <a:solidFill>
                  <a:srgbClr val="0070C0"/>
                </a:solidFill>
                <a:latin typeface="Tahoma" pitchFamily="34" charset="0"/>
                <a:ea typeface="Tahoma" pitchFamily="34" charset="0"/>
                <a:cs typeface="Tahoma" pitchFamily="34" charset="0"/>
              </a:rPr>
              <a:t>, </a:t>
            </a:r>
            <a:r>
              <a:rPr lang="el-GR" sz="2000" dirty="0" err="1">
                <a:solidFill>
                  <a:srgbClr val="0070C0"/>
                </a:solidFill>
                <a:latin typeface="Tahoma" pitchFamily="34" charset="0"/>
                <a:ea typeface="Tahoma" pitchFamily="34" charset="0"/>
                <a:cs typeface="Tahoma" pitchFamily="34" charset="0"/>
              </a:rPr>
              <a:t>Hughes</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Tight</a:t>
            </a:r>
            <a:r>
              <a:rPr lang="el-GR" sz="2000" dirty="0">
                <a:solidFill>
                  <a:srgbClr val="0070C0"/>
                </a:solidFill>
                <a:latin typeface="Tahoma" pitchFamily="34" charset="0"/>
                <a:ea typeface="Tahoma" pitchFamily="34" charset="0"/>
                <a:cs typeface="Tahoma" pitchFamily="34" charset="0"/>
              </a:rPr>
              <a:t>, 1996; </a:t>
            </a:r>
            <a:r>
              <a:rPr lang="el-GR" sz="2000" dirty="0" err="1">
                <a:solidFill>
                  <a:srgbClr val="0070C0"/>
                </a:solidFill>
                <a:latin typeface="Tahoma" pitchFamily="34" charset="0"/>
                <a:ea typeface="Tahoma" pitchFamily="34" charset="0"/>
                <a:cs typeface="Tahoma" pitchFamily="34" charset="0"/>
              </a:rPr>
              <a:t>Guba</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Lincoln</a:t>
            </a:r>
            <a:r>
              <a:rPr lang="el-GR" sz="2000" dirty="0">
                <a:solidFill>
                  <a:srgbClr val="0070C0"/>
                </a:solidFill>
                <a:latin typeface="Tahoma" pitchFamily="34" charset="0"/>
                <a:ea typeface="Tahoma" pitchFamily="34" charset="0"/>
                <a:cs typeface="Tahoma" pitchFamily="34" charset="0"/>
              </a:rPr>
              <a:t>, 1994 </a:t>
            </a:r>
            <a:r>
              <a:rPr lang="el-GR" sz="2000" dirty="0" err="1">
                <a:solidFill>
                  <a:srgbClr val="0070C0"/>
                </a:solidFill>
                <a:latin typeface="Tahoma" pitchFamily="34" charset="0"/>
                <a:ea typeface="Tahoma" pitchFamily="34" charset="0"/>
                <a:cs typeface="Tahoma" pitchFamily="34" charset="0"/>
              </a:rPr>
              <a:t>Best</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Khan</a:t>
            </a:r>
            <a:r>
              <a:rPr lang="el-GR" sz="2000" dirty="0">
                <a:solidFill>
                  <a:srgbClr val="0070C0"/>
                </a:solidFill>
                <a:latin typeface="Tahoma" pitchFamily="34" charset="0"/>
                <a:ea typeface="Tahoma" pitchFamily="34" charset="0"/>
                <a:cs typeface="Tahoma" pitchFamily="34" charset="0"/>
              </a:rPr>
              <a:t>, 1989</a:t>
            </a:r>
            <a:r>
              <a:rPr lang="el-GR" sz="2000" dirty="0">
                <a:latin typeface="Tahoma" pitchFamily="34" charset="0"/>
                <a:ea typeface="Tahoma" pitchFamily="34" charset="0"/>
                <a:cs typeface="Tahoma" pitchFamily="34" charset="0"/>
              </a:rPr>
              <a:t>) η ποσοτική προσέγγιση περιλαμβάνει δύο βασικά στάδια: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το </a:t>
            </a:r>
            <a:r>
              <a:rPr lang="el-GR" sz="2000" dirty="0">
                <a:latin typeface="Tahoma" pitchFamily="34" charset="0"/>
                <a:ea typeface="Tahoma" pitchFamily="34" charset="0"/>
                <a:cs typeface="Tahoma" pitchFamily="34" charset="0"/>
              </a:rPr>
              <a:t>πρώτο είναι η συλλογή δεδομένων από ένα συνήθως μεγάλης κλίμακας δείγμα πληθυσμού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και </a:t>
            </a:r>
            <a:r>
              <a:rPr lang="el-GR" sz="2000" dirty="0">
                <a:latin typeface="Tahoma" pitchFamily="34" charset="0"/>
                <a:ea typeface="Tahoma" pitchFamily="34" charset="0"/>
                <a:cs typeface="Tahoma" pitchFamily="34" charset="0"/>
              </a:rPr>
              <a:t>το δεύτερο η ανάλυση και ερμηνεία τους. </a:t>
            </a:r>
          </a:p>
          <a:p>
            <a:pPr marL="0" indent="0" algn="just">
              <a:buNone/>
            </a:pPr>
            <a:r>
              <a:rPr lang="el-GR" sz="2000" dirty="0">
                <a:latin typeface="Tahoma" pitchFamily="34" charset="0"/>
                <a:ea typeface="Tahoma" pitchFamily="34" charset="0"/>
                <a:cs typeface="Tahoma" pitchFamily="34" charset="0"/>
              </a:rPr>
              <a:t>Η ποσοτική έρευνα δίνει ιδιαίτερη έμφαση στην ποσοτικοποίηση των συλλεγόμενων δεδομένων και ως εκ τούτου χρησιμοποιεί αριθμούς και </a:t>
            </a:r>
            <a:r>
              <a:rPr lang="el-GR" sz="2000" dirty="0" smtClean="0">
                <a:latin typeface="Tahoma" pitchFamily="34" charset="0"/>
                <a:ea typeface="Tahoma" pitchFamily="34" charset="0"/>
                <a:cs typeface="Tahoma" pitchFamily="34" charset="0"/>
              </a:rPr>
              <a:t>στοιχεία </a:t>
            </a:r>
            <a:r>
              <a:rPr lang="el-GR" sz="2000" dirty="0">
                <a:latin typeface="Tahoma" pitchFamily="34" charset="0"/>
                <a:ea typeface="Tahoma" pitchFamily="34" charset="0"/>
                <a:cs typeface="Tahoma" pitchFamily="34" charset="0"/>
              </a:rPr>
              <a:t>για να εξετάσει τη σχέση μεταξύ μεταβλητών και άλλων χαρακτηριστικών των συμμετεχόντων σε αυτήν. </a:t>
            </a:r>
            <a:endParaRPr lang="el-GR" sz="2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312541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16496" y="404664"/>
            <a:ext cx="8929240" cy="527720"/>
          </a:xfrm>
        </p:spPr>
        <p:txBody>
          <a:bodyPr>
            <a:normAutofit/>
          </a:bodyPr>
          <a:lstStyle/>
          <a:p>
            <a:r>
              <a:rPr lang="el-GR" sz="2400" dirty="0" smtClean="0">
                <a:latin typeface="Tahoma" pitchFamily="34" charset="0"/>
                <a:ea typeface="Tahoma" pitchFamily="34" charset="0"/>
                <a:cs typeface="Tahoma" pitchFamily="34" charset="0"/>
              </a:rPr>
              <a:t>Δευτερογενής Έρευνα – </a:t>
            </a:r>
            <a:r>
              <a:rPr lang="en-GB" sz="2400" dirty="0" smtClean="0">
                <a:latin typeface="Tahoma" pitchFamily="34" charset="0"/>
                <a:ea typeface="Tahoma" pitchFamily="34" charset="0"/>
                <a:cs typeface="Tahoma" pitchFamily="34" charset="0"/>
              </a:rPr>
              <a:t>Secondary Research</a:t>
            </a:r>
            <a:endParaRPr lang="el-GR" sz="24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88380" y="980660"/>
            <a:ext cx="8713090" cy="5184580"/>
          </a:xfrm>
        </p:spPr>
        <p:txBody>
          <a:bodyPr>
            <a:normAutofit/>
          </a:bodyPr>
          <a:lstStyle/>
          <a:p>
            <a:pPr marL="0" indent="0">
              <a:buNone/>
            </a:pPr>
            <a:r>
              <a:rPr lang="el-GR" sz="2000" dirty="0">
                <a:latin typeface="Tahoma" pitchFamily="34" charset="0"/>
                <a:ea typeface="Tahoma" pitchFamily="34" charset="0"/>
                <a:cs typeface="Tahoma" pitchFamily="34" charset="0"/>
              </a:rPr>
              <a:t>Η </a:t>
            </a:r>
            <a:r>
              <a:rPr lang="el-GR" sz="2000" dirty="0" smtClean="0">
                <a:latin typeface="Tahoma" pitchFamily="34" charset="0"/>
                <a:ea typeface="Tahoma" pitchFamily="34" charset="0"/>
                <a:cs typeface="Tahoma" pitchFamily="34" charset="0"/>
              </a:rPr>
              <a:t>διεξαγωγή της Δευτερογενούς Έρευνας λαμβάνει χώρα </a:t>
            </a:r>
            <a:r>
              <a:rPr lang="el-GR" sz="2000" dirty="0">
                <a:latin typeface="Tahoma" pitchFamily="34" charset="0"/>
                <a:ea typeface="Tahoma" pitchFamily="34" charset="0"/>
                <a:cs typeface="Tahoma" pitchFamily="34" charset="0"/>
              </a:rPr>
              <a:t>με τη συγκέντρωση και αξιολόγηση </a:t>
            </a:r>
            <a:r>
              <a:rPr lang="el-GR" sz="2000" dirty="0" smtClean="0">
                <a:latin typeface="Tahoma" pitchFamily="34" charset="0"/>
                <a:ea typeface="Tahoma" pitchFamily="34" charset="0"/>
                <a:cs typeface="Tahoma" pitchFamily="34" charset="0"/>
              </a:rPr>
              <a:t>δεδομένων και στοιχείων των οποίων η συλλογή έχει ήδη πραγματοποιηθεί μετά από πρωτογενή έρευνα. Παραδείγματα </a:t>
            </a:r>
            <a:r>
              <a:rPr lang="el-GR" sz="2000" dirty="0">
                <a:latin typeface="Tahoma" pitchFamily="34" charset="0"/>
                <a:ea typeface="Tahoma" pitchFamily="34" charset="0"/>
                <a:cs typeface="Tahoma" pitchFamily="34" charset="0"/>
              </a:rPr>
              <a:t>στοιχείων που μπορούν να χρησιμοποιηθούν στα πλαίσια δευτερογενούς έρευνας:</a:t>
            </a:r>
          </a:p>
          <a:p>
            <a:r>
              <a:rPr lang="el-GR" sz="2000" dirty="0">
                <a:latin typeface="Tahoma" pitchFamily="34" charset="0"/>
                <a:ea typeface="Tahoma" pitchFamily="34" charset="0"/>
                <a:cs typeface="Tahoma" pitchFamily="34" charset="0"/>
              </a:rPr>
              <a:t>Έ</a:t>
            </a:r>
            <a:r>
              <a:rPr lang="el-GR" sz="2000" dirty="0" smtClean="0">
                <a:latin typeface="Tahoma" pitchFamily="34" charset="0"/>
                <a:ea typeface="Tahoma" pitchFamily="34" charset="0"/>
                <a:cs typeface="Tahoma" pitchFamily="34" charset="0"/>
              </a:rPr>
              <a:t>ρευνες </a:t>
            </a:r>
            <a:r>
              <a:rPr lang="el-GR" sz="2000" dirty="0">
                <a:latin typeface="Tahoma" pitchFamily="34" charset="0"/>
                <a:ea typeface="Tahoma" pitchFamily="34" charset="0"/>
                <a:cs typeface="Tahoma" pitchFamily="34" charset="0"/>
              </a:rPr>
              <a:t>ικανοποίησης </a:t>
            </a:r>
            <a:r>
              <a:rPr lang="el-GR" sz="2000" dirty="0" smtClean="0">
                <a:latin typeface="Tahoma" pitchFamily="34" charset="0"/>
                <a:ea typeface="Tahoma" pitchFamily="34" charset="0"/>
                <a:cs typeface="Tahoma" pitchFamily="34" charset="0"/>
              </a:rPr>
              <a:t>πελατών από εξωτερικές ή εσωτερικές δομές επιχειρήσεων</a:t>
            </a:r>
            <a:endParaRPr lang="el-GR" sz="2000" dirty="0">
              <a:latin typeface="Tahoma" pitchFamily="34" charset="0"/>
              <a:ea typeface="Tahoma" pitchFamily="34" charset="0"/>
              <a:cs typeface="Tahoma" pitchFamily="34" charset="0"/>
            </a:endParaRPr>
          </a:p>
          <a:p>
            <a:r>
              <a:rPr lang="el-GR" sz="2000" dirty="0">
                <a:latin typeface="Tahoma" pitchFamily="34" charset="0"/>
                <a:ea typeface="Tahoma" pitchFamily="34" charset="0"/>
                <a:cs typeface="Tahoma" pitchFamily="34" charset="0"/>
              </a:rPr>
              <a:t>Στατιστικά Στοιχεία </a:t>
            </a:r>
            <a:r>
              <a:rPr lang="el-GR" sz="2000" dirty="0" smtClean="0">
                <a:latin typeface="Tahoma" pitchFamily="34" charset="0"/>
                <a:ea typeface="Tahoma" pitchFamily="34" charset="0"/>
                <a:cs typeface="Tahoma" pitchFamily="34" charset="0"/>
              </a:rPr>
              <a:t>τα οποία συλλέγονται και ταξινομούνται από Δημόσιους ή Διεθνείς Οργανισμούς </a:t>
            </a:r>
          </a:p>
          <a:p>
            <a:pPr marL="0" indent="0" algn="just">
              <a:buNone/>
            </a:pPr>
            <a:r>
              <a:rPr lang="el-GR" sz="2400" b="1" dirty="0" smtClean="0">
                <a:solidFill>
                  <a:srgbClr val="EE2639"/>
                </a:solidFill>
              </a:rPr>
              <a:t>Παράδειγμα:</a:t>
            </a:r>
            <a:endParaRPr lang="en-US" sz="2400" b="1" dirty="0">
              <a:solidFill>
                <a:srgbClr val="EE2639"/>
              </a:solidFill>
            </a:endParaRPr>
          </a:p>
          <a:p>
            <a:pPr marL="0" indent="0" algn="just">
              <a:buNone/>
            </a:pPr>
            <a:endParaRPr lang="en-US" sz="1800" dirty="0" smtClean="0"/>
          </a:p>
          <a:p>
            <a:pPr marL="0" indent="0" algn="just">
              <a:buNone/>
            </a:pPr>
            <a:endParaRPr lang="en-US"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520" y="4365105"/>
            <a:ext cx="3672408"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8984" y="4341821"/>
            <a:ext cx="3719314" cy="203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0633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Δευτερογενή - </a:t>
            </a:r>
            <a:r>
              <a:rPr lang="en-GB" sz="2400" dirty="0" smtClean="0">
                <a:latin typeface="Tahoma" pitchFamily="34" charset="0"/>
                <a:ea typeface="Tahoma" pitchFamily="34" charset="0"/>
                <a:cs typeface="Tahoma" pitchFamily="34" charset="0"/>
              </a:rPr>
              <a:t>Secondary Data</a:t>
            </a:r>
            <a:endParaRPr lang="el-GR" sz="24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1124744"/>
            <a:ext cx="8857110" cy="5472696"/>
          </a:xfrm>
        </p:spPr>
        <p:txBody>
          <a:bodyPr>
            <a:normAutofit/>
          </a:bodyPr>
          <a:lstStyle/>
          <a:p>
            <a:pPr marL="0" indent="0" algn="just">
              <a:buNone/>
            </a:pPr>
            <a:r>
              <a:rPr lang="el-GR" sz="1800" dirty="0" smtClean="0">
                <a:latin typeface="Tahoma" pitchFamily="34" charset="0"/>
                <a:ea typeface="Tahoma" pitchFamily="34" charset="0"/>
                <a:cs typeface="Tahoma" pitchFamily="34" charset="0"/>
              </a:rPr>
              <a:t>Δευτερογενή </a:t>
            </a:r>
            <a:r>
              <a:rPr lang="el-GR" sz="1800" dirty="0">
                <a:latin typeface="Tahoma" pitchFamily="34" charset="0"/>
                <a:ea typeface="Tahoma" pitchFamily="34" charset="0"/>
                <a:cs typeface="Tahoma" pitchFamily="34" charset="0"/>
              </a:rPr>
              <a:t>δεδομένα είναι τα δεδομένα που έχουν ήδη συλλεχθεί μέσω πρωτογενών πηγών και είναι άμεσα διαθέσιμα στους ερευνητές για χρήση για τη δική τους έρευνα. Είναι ένα είδος δεδομένων που έχει ήδη συλλεχθεί στο παρελθόν. </a:t>
            </a:r>
            <a:endParaRPr lang="el-GR" sz="4300" dirty="0" smtClean="0">
              <a:latin typeface="Tahoma" pitchFamily="34" charset="0"/>
              <a:ea typeface="Tahoma" pitchFamily="34" charset="0"/>
              <a:cs typeface="Tahoma" pitchFamily="34" charset="0"/>
            </a:endParaRPr>
          </a:p>
          <a:p>
            <a:pPr marL="0" indent="0" algn="just">
              <a:buNone/>
            </a:pPr>
            <a:r>
              <a:rPr lang="el-GR" sz="1800" b="1" dirty="0" smtClean="0">
                <a:solidFill>
                  <a:srgbClr val="000099"/>
                </a:solidFill>
                <a:latin typeface="Tahoma" pitchFamily="34" charset="0"/>
                <a:ea typeface="Tahoma" pitchFamily="34" charset="0"/>
                <a:cs typeface="Tahoma" pitchFamily="34" charset="0"/>
              </a:rPr>
              <a:t>ΚΥΡΙΑ ΠΛΕΟΝΕΚΤΗΜΑΤΑ  </a:t>
            </a:r>
          </a:p>
          <a:p>
            <a:pPr algn="just"/>
            <a:r>
              <a:rPr lang="el-GR" sz="1800" b="1" dirty="0" smtClean="0">
                <a:solidFill>
                  <a:srgbClr val="000099"/>
                </a:solidFill>
                <a:latin typeface="Tahoma" pitchFamily="34" charset="0"/>
                <a:ea typeface="Tahoma" pitchFamily="34" charset="0"/>
                <a:cs typeface="Tahoma" pitchFamily="34" charset="0"/>
              </a:rPr>
              <a:t>Μηδενικό ή Χαμηλό Κόστος Απόκτησης τους</a:t>
            </a:r>
          </a:p>
          <a:p>
            <a:pPr algn="just"/>
            <a:r>
              <a:rPr lang="el-GR" sz="1800" b="1" dirty="0" smtClean="0">
                <a:solidFill>
                  <a:srgbClr val="000099"/>
                </a:solidFill>
                <a:latin typeface="Tahoma" pitchFamily="34" charset="0"/>
                <a:ea typeface="Tahoma" pitchFamily="34" charset="0"/>
                <a:cs typeface="Tahoma" pitchFamily="34" charset="0"/>
              </a:rPr>
              <a:t>Εύκολη Πρόσβαση σε ελάχιστο χρόνο σε σχέση με τα πρωτογενή</a:t>
            </a:r>
          </a:p>
          <a:p>
            <a:pPr algn="just"/>
            <a:r>
              <a:rPr lang="el-GR" sz="1800" b="1" dirty="0" smtClean="0">
                <a:solidFill>
                  <a:srgbClr val="000099"/>
                </a:solidFill>
                <a:latin typeface="Tahoma" pitchFamily="34" charset="0"/>
                <a:ea typeface="Tahoma" pitchFamily="34" charset="0"/>
                <a:cs typeface="Tahoma" pitchFamily="34" charset="0"/>
              </a:rPr>
              <a:t>Αντικειμενικότητα</a:t>
            </a:r>
            <a:endParaRPr lang="el-GR" sz="1800" b="1" dirty="0">
              <a:solidFill>
                <a:srgbClr val="000099"/>
              </a:solidFill>
              <a:latin typeface="Tahoma" pitchFamily="34" charset="0"/>
              <a:ea typeface="Tahoma" pitchFamily="34" charset="0"/>
              <a:cs typeface="Tahoma" pitchFamily="34" charset="0"/>
            </a:endParaRPr>
          </a:p>
          <a:p>
            <a:pPr marL="0" indent="0" algn="just">
              <a:buNone/>
            </a:pPr>
            <a:r>
              <a:rPr lang="el-GR" sz="1800" b="1" dirty="0" smtClean="0">
                <a:solidFill>
                  <a:srgbClr val="FF3300"/>
                </a:solidFill>
                <a:latin typeface="Tahoma" pitchFamily="34" charset="0"/>
                <a:ea typeface="Tahoma" pitchFamily="34" charset="0"/>
                <a:cs typeface="Tahoma" pitchFamily="34" charset="0"/>
              </a:rPr>
              <a:t>ΠΗΓΕΣ ΔΕΥΤΕΡΟΓΕΝΩΝ ΔΕΔΟΜΕΝΩΝ</a:t>
            </a:r>
          </a:p>
          <a:p>
            <a:pPr marL="0" indent="0" algn="just">
              <a:buNone/>
            </a:pPr>
            <a:r>
              <a:rPr lang="el-GR" sz="1800" dirty="0">
                <a:latin typeface="Tahoma" pitchFamily="34" charset="0"/>
                <a:ea typeface="Tahoma" pitchFamily="34" charset="0"/>
                <a:cs typeface="Tahoma" pitchFamily="34" charset="0"/>
              </a:rPr>
              <a:t>Οι πηγές δευτερογενών δεδομένων περιλαμβάνουν βιβλία, προσωπικές πηγές, περιοδικά, εφημερίδες, ιστότοπους, κρατικά αρχεία κ.λπ. Τα δευτερεύοντα δεδομένα είναι γνωστό ότι είναι άμεσα διαθέσιμα σε σύγκριση με εκείνα των πρωτογενών δεδομένων. Απαιτεί πολύ λίγη έρευνα και ανάγκες σε ανθρώπινο δυναμικό για τη χρήση αυτών των πηγών. Με την έλευση των ηλεκτρονικών μέσων και του διαδικτύου, οι δευτερεύουσες πηγές δεδομένων έχουν γίνει πιο εύκολα προσβάσιμες. Μερικές από αυτές τις πηγές επισημαίνονται </a:t>
            </a:r>
            <a:r>
              <a:rPr lang="el-GR" sz="1800" dirty="0" smtClean="0">
                <a:latin typeface="Tahoma" pitchFamily="34" charset="0"/>
                <a:ea typeface="Tahoma" pitchFamily="34" charset="0"/>
                <a:cs typeface="Tahoma" pitchFamily="34" charset="0"/>
              </a:rPr>
              <a:t>παρακάτω: </a:t>
            </a: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spTree>
    <p:extLst>
      <p:ext uri="{BB962C8B-B14F-4D97-AF65-F5344CB8AC3E}">
        <p14:creationId xmlns:p14="http://schemas.microsoft.com/office/powerpoint/2010/main" val="103796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ΠΗΓΕΣ ΔΕΥΤΕΡΟΓΕΝΩΝ ΔΕΔΟΜΕΝΩΝ</a:t>
            </a:r>
            <a:r>
              <a:rPr lang="en-US" sz="1900" dirty="0">
                <a:latin typeface="Tahoma" pitchFamily="34" charset="0"/>
                <a:ea typeface="Tahoma" pitchFamily="34" charset="0"/>
                <a:cs typeface="Tahoma" pitchFamily="34" charset="0"/>
              </a:rPr>
              <a:t/>
            </a:r>
            <a:br>
              <a:rPr lang="en-US" sz="1900" dirty="0">
                <a:latin typeface="Tahoma" pitchFamily="34" charset="0"/>
                <a:ea typeface="Tahoma" pitchFamily="34" charset="0"/>
                <a:cs typeface="Tahoma" pitchFamily="34" charset="0"/>
              </a:rPr>
            </a:br>
            <a:endParaRPr lang="el-GR" sz="19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908720"/>
            <a:ext cx="9073260" cy="5688720"/>
          </a:xfrm>
        </p:spPr>
        <p:txBody>
          <a:bodyPr>
            <a:normAutofit/>
          </a:bodyPr>
          <a:lstStyle/>
          <a:p>
            <a:pPr algn="just"/>
            <a:r>
              <a:rPr lang="el-GR" sz="2000" dirty="0" smtClean="0">
                <a:solidFill>
                  <a:srgbClr val="000099"/>
                </a:solidFill>
                <a:latin typeface="Tahoma" pitchFamily="34" charset="0"/>
                <a:ea typeface="Tahoma" pitchFamily="34" charset="0"/>
                <a:cs typeface="Tahoma" pitchFamily="34" charset="0"/>
              </a:rPr>
              <a:t>ΕΛΣΤΑΤ – </a:t>
            </a:r>
            <a:r>
              <a:rPr lang="en-GB" sz="2000" dirty="0" smtClean="0">
                <a:solidFill>
                  <a:srgbClr val="000099"/>
                </a:solidFill>
                <a:latin typeface="Tahoma" pitchFamily="34" charset="0"/>
                <a:ea typeface="Tahoma" pitchFamily="34" charset="0"/>
                <a:cs typeface="Tahoma" pitchFamily="34" charset="0"/>
                <a:hlinkClick r:id="rId2"/>
              </a:rPr>
              <a:t>www.statistics.gr</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OECD data - </a:t>
            </a:r>
            <a:r>
              <a:rPr lang="en-GB" sz="2000" dirty="0">
                <a:solidFill>
                  <a:srgbClr val="000099"/>
                </a:solidFill>
                <a:latin typeface="Tahoma" pitchFamily="34" charset="0"/>
                <a:ea typeface="Tahoma" pitchFamily="34" charset="0"/>
                <a:cs typeface="Tahoma" pitchFamily="34" charset="0"/>
                <a:hlinkClick r:id="rId3"/>
              </a:rPr>
              <a:t>https://data.oecd.org</a:t>
            </a:r>
            <a:r>
              <a:rPr lang="en-GB" sz="2000" dirty="0" smtClean="0">
                <a:solidFill>
                  <a:srgbClr val="000099"/>
                </a:solidFill>
                <a:latin typeface="Tahoma" pitchFamily="34" charset="0"/>
                <a:ea typeface="Tahoma" pitchFamily="34" charset="0"/>
                <a:cs typeface="Tahoma" pitchFamily="34" charset="0"/>
                <a:hlinkClick r:id="rId3"/>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Eurostat - </a:t>
            </a:r>
            <a:r>
              <a:rPr lang="en-GB" sz="2000" dirty="0">
                <a:solidFill>
                  <a:srgbClr val="000099"/>
                </a:solidFill>
                <a:latin typeface="Tahoma" pitchFamily="34" charset="0"/>
                <a:ea typeface="Tahoma" pitchFamily="34" charset="0"/>
                <a:cs typeface="Tahoma" pitchFamily="34" charset="0"/>
                <a:hlinkClick r:id="rId4"/>
              </a:rPr>
              <a:t>https://</a:t>
            </a:r>
            <a:r>
              <a:rPr lang="en-GB" sz="2000" dirty="0" smtClean="0">
                <a:solidFill>
                  <a:srgbClr val="000099"/>
                </a:solidFill>
                <a:latin typeface="Tahoma" pitchFamily="34" charset="0"/>
                <a:ea typeface="Tahoma" pitchFamily="34" charset="0"/>
                <a:cs typeface="Tahoma" pitchFamily="34" charset="0"/>
                <a:hlinkClick r:id="rId4"/>
              </a:rPr>
              <a:t>ec.europa.eu/eurostat/data/database</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World Bank - </a:t>
            </a:r>
            <a:r>
              <a:rPr lang="en-GB" sz="2000" dirty="0">
                <a:solidFill>
                  <a:srgbClr val="000099"/>
                </a:solidFill>
                <a:latin typeface="Tahoma" pitchFamily="34" charset="0"/>
                <a:ea typeface="Tahoma" pitchFamily="34" charset="0"/>
                <a:cs typeface="Tahoma" pitchFamily="34" charset="0"/>
                <a:hlinkClick r:id="rId5"/>
              </a:rPr>
              <a:t>https://data.worldbank.org</a:t>
            </a:r>
            <a:r>
              <a:rPr lang="en-GB" sz="2000" dirty="0" smtClean="0">
                <a:solidFill>
                  <a:srgbClr val="000099"/>
                </a:solidFill>
                <a:latin typeface="Tahoma" pitchFamily="34" charset="0"/>
                <a:ea typeface="Tahoma" pitchFamily="34" charset="0"/>
                <a:cs typeface="Tahoma" pitchFamily="34" charset="0"/>
                <a:hlinkClick r:id="rId5"/>
              </a:rPr>
              <a:t>/</a:t>
            </a:r>
            <a:r>
              <a:rPr lang="en-GB" sz="2000" dirty="0" smtClean="0">
                <a:solidFill>
                  <a:srgbClr val="000099"/>
                </a:solidFill>
                <a:latin typeface="Tahoma" pitchFamily="34" charset="0"/>
                <a:ea typeface="Tahoma" pitchFamily="34" charset="0"/>
                <a:cs typeface="Tahoma" pitchFamily="34" charset="0"/>
              </a:rPr>
              <a:t>     </a:t>
            </a:r>
          </a:p>
          <a:p>
            <a:pPr marL="0" indent="0" algn="just">
              <a:buNone/>
            </a:pP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6"/>
              </a:rPr>
              <a:t>https://</a:t>
            </a:r>
            <a:r>
              <a:rPr lang="en-GB" sz="2000" dirty="0" smtClean="0">
                <a:solidFill>
                  <a:srgbClr val="000099"/>
                </a:solidFill>
                <a:latin typeface="Tahoma" pitchFamily="34" charset="0"/>
                <a:ea typeface="Tahoma" pitchFamily="34" charset="0"/>
                <a:cs typeface="Tahoma" pitchFamily="34" charset="0"/>
                <a:hlinkClick r:id="rId6"/>
              </a:rPr>
              <a:t>databank.worldbank.org/source/world-development-indicators</a:t>
            </a:r>
            <a:endParaRPr lang="en-GB" sz="2000" dirty="0" smtClean="0">
              <a:solidFill>
                <a:srgbClr val="000099"/>
              </a:solidFill>
              <a:latin typeface="Tahoma" pitchFamily="34" charset="0"/>
              <a:ea typeface="Tahoma" pitchFamily="34" charset="0"/>
              <a:cs typeface="Tahoma" pitchFamily="34" charset="0"/>
            </a:endParaRPr>
          </a:p>
          <a:p>
            <a:pPr marL="0" indent="0" algn="just">
              <a:buNone/>
            </a:pPr>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SIPRI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7"/>
              </a:rPr>
              <a:t>https://</a:t>
            </a:r>
            <a:r>
              <a:rPr lang="en-GB" sz="2000" dirty="0" smtClean="0">
                <a:solidFill>
                  <a:srgbClr val="000099"/>
                </a:solidFill>
                <a:latin typeface="Tahoma" pitchFamily="34" charset="0"/>
                <a:ea typeface="Tahoma" pitchFamily="34" charset="0"/>
                <a:cs typeface="Tahoma" pitchFamily="34" charset="0"/>
                <a:hlinkClick r:id="rId7"/>
              </a:rPr>
              <a:t>www.sipri.org/databases/milex</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WHO - </a:t>
            </a:r>
            <a:r>
              <a:rPr lang="en-GB" sz="2000" dirty="0">
                <a:solidFill>
                  <a:srgbClr val="000099"/>
                </a:solidFill>
                <a:latin typeface="Tahoma" pitchFamily="34" charset="0"/>
                <a:ea typeface="Tahoma" pitchFamily="34" charset="0"/>
                <a:cs typeface="Tahoma" pitchFamily="34" charset="0"/>
                <a:hlinkClick r:id="rId8"/>
              </a:rPr>
              <a:t>https://</a:t>
            </a:r>
            <a:r>
              <a:rPr lang="en-GB" sz="2000" dirty="0" smtClean="0">
                <a:solidFill>
                  <a:srgbClr val="000099"/>
                </a:solidFill>
                <a:latin typeface="Tahoma" pitchFamily="34" charset="0"/>
                <a:ea typeface="Tahoma" pitchFamily="34" charset="0"/>
                <a:cs typeface="Tahoma" pitchFamily="34" charset="0"/>
                <a:hlinkClick r:id="rId8"/>
              </a:rPr>
              <a:t>apps.who.int/nha/database</a:t>
            </a:r>
            <a:r>
              <a:rPr lang="en-GB" sz="2000" dirty="0" smtClean="0">
                <a:solidFill>
                  <a:srgbClr val="000099"/>
                </a:solidFill>
                <a:latin typeface="Tahoma" pitchFamily="34" charset="0"/>
                <a:ea typeface="Tahoma" pitchFamily="34" charset="0"/>
                <a:cs typeface="Tahoma" pitchFamily="34" charset="0"/>
              </a:rPr>
              <a:t> </a:t>
            </a: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IMF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9"/>
              </a:rPr>
              <a:t>https://</a:t>
            </a:r>
            <a:r>
              <a:rPr lang="en-GB" sz="2000" dirty="0" smtClean="0">
                <a:solidFill>
                  <a:srgbClr val="000099"/>
                </a:solidFill>
                <a:latin typeface="Tahoma" pitchFamily="34" charset="0"/>
                <a:ea typeface="Tahoma" pitchFamily="34" charset="0"/>
                <a:cs typeface="Tahoma" pitchFamily="34" charset="0"/>
                <a:hlinkClick r:id="rId9"/>
              </a:rPr>
              <a:t>www.imf.org/en/Data</a:t>
            </a:r>
            <a:r>
              <a:rPr lang="en-GB" sz="2000" dirty="0" smtClean="0">
                <a:solidFill>
                  <a:srgbClr val="000099"/>
                </a:solidFill>
                <a:latin typeface="Tahoma" pitchFamily="34" charset="0"/>
                <a:ea typeface="Tahoma" pitchFamily="34" charset="0"/>
                <a:cs typeface="Tahoma" pitchFamily="34" charset="0"/>
              </a:rPr>
              <a:t> </a:t>
            </a:r>
          </a:p>
          <a:p>
            <a:pPr algn="just"/>
            <a:endParaRPr lang="el-GR" sz="1800" dirty="0" smtClean="0">
              <a:solidFill>
                <a:srgbClr val="000099"/>
              </a:solidFill>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700" dirty="0" smtClean="0">
              <a:solidFill>
                <a:srgbClr val="FF0000"/>
              </a:solidFill>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pic>
        <p:nvPicPr>
          <p:cNvPr id="205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97016" y="1556792"/>
            <a:ext cx="1347589" cy="67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88904" y="748054"/>
            <a:ext cx="820291" cy="8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29264" y="2184659"/>
            <a:ext cx="1419597" cy="806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28665" y="3696084"/>
            <a:ext cx="1152128" cy="725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21152" y="3943350"/>
            <a:ext cx="1656184" cy="85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96905" y="4812022"/>
            <a:ext cx="1295400" cy="900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08984" y="5734472"/>
            <a:ext cx="1304925" cy="1045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8961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ΠΗΓΕΣ ΔΕΥΤΕΡΟΓΕΝΩΝ ΔΕΔΟΜΕΝΩΝ</a:t>
            </a:r>
            <a:r>
              <a:rPr lang="en-US" sz="1900" dirty="0">
                <a:latin typeface="Tahoma" pitchFamily="34" charset="0"/>
                <a:ea typeface="Tahoma" pitchFamily="34" charset="0"/>
                <a:cs typeface="Tahoma" pitchFamily="34" charset="0"/>
              </a:rPr>
              <a:t/>
            </a:r>
            <a:br>
              <a:rPr lang="en-US" sz="1900" dirty="0">
                <a:latin typeface="Tahoma" pitchFamily="34" charset="0"/>
                <a:ea typeface="Tahoma" pitchFamily="34" charset="0"/>
                <a:cs typeface="Tahoma" pitchFamily="34" charset="0"/>
              </a:rPr>
            </a:br>
            <a:endParaRPr lang="el-GR" sz="19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908720"/>
            <a:ext cx="9073260" cy="5688720"/>
          </a:xfrm>
        </p:spPr>
        <p:txBody>
          <a:bodyPr>
            <a:normAutofit/>
          </a:bodyPr>
          <a:lstStyle/>
          <a:p>
            <a:pPr algn="just"/>
            <a:r>
              <a:rPr lang="en-GB" sz="2000" dirty="0" smtClean="0">
                <a:solidFill>
                  <a:srgbClr val="000099"/>
                </a:solidFill>
                <a:latin typeface="Tahoma" pitchFamily="34" charset="0"/>
                <a:ea typeface="Tahoma" pitchFamily="34" charset="0"/>
                <a:cs typeface="Tahoma" pitchFamily="34" charset="0"/>
              </a:rPr>
              <a:t>ILO</a:t>
            </a:r>
            <a:r>
              <a:rPr lang="el-GR" sz="2000" dirty="0" smtClean="0">
                <a:solidFill>
                  <a:srgbClr val="000099"/>
                </a:solidFill>
                <a:latin typeface="Tahoma" pitchFamily="34" charset="0"/>
                <a:ea typeface="Tahoma" pitchFamily="34" charset="0"/>
                <a:cs typeface="Tahoma" pitchFamily="34" charset="0"/>
              </a:rPr>
              <a:t> – </a:t>
            </a:r>
            <a:r>
              <a:rPr lang="en-GB" sz="2000" dirty="0">
                <a:solidFill>
                  <a:srgbClr val="000099"/>
                </a:solidFill>
                <a:latin typeface="Tahoma" pitchFamily="34" charset="0"/>
                <a:ea typeface="Tahoma" pitchFamily="34" charset="0"/>
                <a:cs typeface="Tahoma" pitchFamily="34" charset="0"/>
                <a:hlinkClick r:id="rId2"/>
              </a:rPr>
              <a:t>https://ilostat.ilo.org</a:t>
            </a:r>
            <a:r>
              <a:rPr lang="en-GB" sz="2000" dirty="0" smtClean="0">
                <a:solidFill>
                  <a:srgbClr val="000099"/>
                </a:solidFill>
                <a:latin typeface="Tahoma" pitchFamily="34" charset="0"/>
                <a:ea typeface="Tahoma" pitchFamily="34" charset="0"/>
                <a:cs typeface="Tahoma" pitchFamily="34" charset="0"/>
                <a:hlinkClick r:id="rId2"/>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Statista</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3"/>
              </a:rPr>
              <a:t>https://www.statista.com</a:t>
            </a:r>
            <a:r>
              <a:rPr lang="en-GB" sz="2000" dirty="0" smtClean="0">
                <a:solidFill>
                  <a:srgbClr val="000099"/>
                </a:solidFill>
                <a:latin typeface="Tahoma" pitchFamily="34" charset="0"/>
                <a:ea typeface="Tahoma" pitchFamily="34" charset="0"/>
                <a:cs typeface="Tahoma" pitchFamily="34" charset="0"/>
                <a:hlinkClick r:id="rId3"/>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Thomson Reuters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4"/>
              </a:rPr>
              <a:t>https://</a:t>
            </a:r>
            <a:r>
              <a:rPr lang="en-GB" sz="2000" dirty="0" smtClean="0">
                <a:solidFill>
                  <a:srgbClr val="000099"/>
                </a:solidFill>
                <a:latin typeface="Tahoma" pitchFamily="34" charset="0"/>
                <a:ea typeface="Tahoma" pitchFamily="34" charset="0"/>
                <a:cs typeface="Tahoma" pitchFamily="34" charset="0"/>
                <a:hlinkClick r:id="rId4"/>
              </a:rPr>
              <a:t>www.thomsonreuters.com/en.html</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endParaRPr lang="el-GR" sz="1800" dirty="0" smtClean="0">
              <a:solidFill>
                <a:srgbClr val="000099"/>
              </a:solidFill>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700" dirty="0" smtClean="0">
              <a:solidFill>
                <a:srgbClr val="FF0000"/>
              </a:solidFill>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6936" y="836712"/>
            <a:ext cx="15430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700808"/>
            <a:ext cx="154305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33320" y="2011936"/>
            <a:ext cx="1543050"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634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7568</TotalTime>
  <Pages>1</Pages>
  <Words>639</Words>
  <Application>Microsoft Office PowerPoint</Application>
  <PresentationFormat>Α4 (210x297 χιλ.)</PresentationFormat>
  <Paragraphs>157</Paragraphs>
  <Slides>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Άποψη</vt:lpstr>
      <vt:lpstr>  ΣΕΜΙΝΑΡΙΟ ΤΕΛΕΙΟΦΟΙΤΩΝ     </vt:lpstr>
      <vt:lpstr>Εμπειρική Έρευνα – Empirical Research</vt:lpstr>
      <vt:lpstr>Συλλογή Ερευνητικών Δεδομένων – Research Data Collection</vt:lpstr>
      <vt:lpstr>Ποσοτική Προσέγγιση – Quantitative Approach</vt:lpstr>
      <vt:lpstr>Δευτερογενής Έρευνα – Secondary Research</vt:lpstr>
      <vt:lpstr>  Δευτερογενή - Secondary Data</vt:lpstr>
      <vt:lpstr>  ΠΗΓΕΣ ΔΕΥΤΕΡΟΓΕΝΩΝ ΔΕΔΟΜΕΝΩΝ </vt:lpstr>
      <vt:lpstr>  ΠΗΓΕΣ ΔΕΥΤΕΡΟΓΕΝΩΝ ΔΕΔΟΜΕΝΩΝ </vt:lpstr>
    </vt:vector>
  </TitlesOfParts>
  <Company>ΕΚΠΑΙΔΕΥΣΗ ΜΕΛΛΟΝΤΟΣ Α.Ε.</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Αποστολή για Δυτικές Ινδίες</dc:title>
  <dc:subject>PowerPoint 2002</dc:subject>
  <dc:creator>Manos Leontios/Anastasia D. Gavanas</dc:creator>
  <cp:keywords>ECDL Syllabus 4.0</cp:keywords>
  <dc:description>ΕΚΠΑΙΔΕΥΣΗ ΜΕΛΛΟΝΤΟΣ Α.Ε. (c) 2003</dc:description>
  <cp:lastModifiedBy>admin</cp:lastModifiedBy>
  <cp:revision>1004</cp:revision>
  <cp:lastPrinted>2016-08-26T11:23:52Z</cp:lastPrinted>
  <dcterms:created xsi:type="dcterms:W3CDTF">1996-06-21T16:28:18Z</dcterms:created>
  <dcterms:modified xsi:type="dcterms:W3CDTF">2021-12-08T10:51:45Z</dcterms:modified>
  <cp:category>Αρχείο Άσκησης</cp:category>
</cp:coreProperties>
</file>