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A3E065-D6B8-4B94-BDA6-FB65EDE4ABE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1E5296-3669-463C-BE7C-DB03C732F66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9E5456-7D64-4C28-AB00-2561FA98323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B92EEE-CC5C-4995-993B-E62DC8B3477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E4DB320-EE13-4660-A787-B43C4DE1B97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3FB86CB-B193-4C3C-A86B-D0AF6168CF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9678D79-78E1-4025-88B1-550F579C61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8279E5A-594A-4F96-AC96-B3069F5C73A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A927940-97C8-4DCB-B683-A38F885016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0ACA7EA-F92B-416F-B9F8-424A470E20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28E8138-8BAA-4205-9597-8BD7DE0F88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D6EEC9-7507-462A-9012-A260C3767F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2FACFDA-1CE4-4F86-AC68-1E0A5AA99E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F605058-2747-41C7-AB4A-88882F6553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FD77FBA-5B5B-464E-AACE-21C962BA324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EC8C82A-DA49-4A38-84D6-1982D460F46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5B6A874-F14A-41F1-8884-0D96B1EBC6C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2E274C9-A679-4886-AFD6-1C8E0EE2B6E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10A0B64-1394-4630-BACE-F496B499C67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B3CA4A6-C2BA-4056-A6B6-9D35AFEE3B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4A0317A-F85C-43A2-A940-AD181CEA10E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1B50400-ECEF-4C8B-9CBB-07E70581E37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A32DF7-9361-4933-B898-5F09DA04A6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F962473-B973-41F9-B5C5-8FCADAA5EB7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9B4C50A-FAA5-4119-943B-005CE1931B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9051C57-5523-42FD-BA8F-2E537F54CF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8638866-EA9A-4969-875A-9A3EB5FBC17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57D71B4-4DE4-42AF-A9EC-F6AFE5F90DC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F33831C-63E5-43FD-B04A-B19232FD0FA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FC40308-3E13-46A5-AF05-CD8367EFAA3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316B76-CF44-43CF-A401-D5947156C5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6109BD-E7A8-4A91-A4F5-4C820393787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20D03C-9373-47E6-B8BC-43F5E30E0F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D631B7-79A2-4DB3-AD46-DA780E058E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DD10D8-35BC-4C56-A28C-90AE9F2A9C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03CED5-97D8-47A2-9792-287497CEE7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6;p8" descr=""/>
          <p:cNvPicPr/>
          <p:nvPr/>
        </p:nvPicPr>
        <p:blipFill>
          <a:blip r:embed="rId3"/>
          <a:srcRect l="3609" t="0" r="0" b="0"/>
          <a:stretch/>
        </p:blipFill>
        <p:spPr>
          <a:xfrm>
            <a:off x="0" y="2669760"/>
            <a:ext cx="4033800" cy="4185000"/>
          </a:xfrm>
          <a:prstGeom prst="rect">
            <a:avLst/>
          </a:prstGeom>
          <a:ln w="0">
            <a:noFill/>
          </a:ln>
        </p:spPr>
      </p:pic>
      <p:pic>
        <p:nvPicPr>
          <p:cNvPr id="1" name="Google Shape;7;p8" descr=""/>
          <p:cNvPicPr/>
          <p:nvPr/>
        </p:nvPicPr>
        <p:blipFill>
          <a:blip r:embed="rId4"/>
          <a:srcRect l="35642" t="0" r="0" b="0"/>
          <a:stretch/>
        </p:blipFill>
        <p:spPr>
          <a:xfrm>
            <a:off x="0" y="2892240"/>
            <a:ext cx="1519200" cy="2362320"/>
          </a:xfrm>
          <a:prstGeom prst="rect">
            <a:avLst/>
          </a:prstGeom>
          <a:ln w="0">
            <a:noFill/>
          </a:ln>
        </p:spPr>
      </p:pic>
      <p:sp>
        <p:nvSpPr>
          <p:cNvPr id="2" name="Google Shape;8;p8"/>
          <p:cNvSpPr/>
          <p:nvPr/>
        </p:nvSpPr>
        <p:spPr>
          <a:xfrm>
            <a:off x="8609040" y="1676520"/>
            <a:ext cx="2816280" cy="281628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" name="Google Shape;9;p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0200" cy="1138320"/>
          </a:xfrm>
          <a:prstGeom prst="rect">
            <a:avLst/>
          </a:prstGeom>
          <a:ln w="0">
            <a:noFill/>
          </a:ln>
        </p:spPr>
      </p:pic>
      <p:pic>
        <p:nvPicPr>
          <p:cNvPr id="4" name="Google Shape;10;p8" descr=""/>
          <p:cNvPicPr/>
          <p:nvPr/>
        </p:nvPicPr>
        <p:blipFill>
          <a:blip r:embed="rId6"/>
          <a:srcRect l="0" t="0" r="0" b="23325"/>
          <a:stretch/>
        </p:blipFill>
        <p:spPr>
          <a:xfrm>
            <a:off x="8605800" y="6095880"/>
            <a:ext cx="990360" cy="758880"/>
          </a:xfrm>
          <a:prstGeom prst="rect">
            <a:avLst/>
          </a:prstGeom>
          <a:ln w="0">
            <a:noFill/>
          </a:ln>
        </p:spPr>
      </p:pic>
      <p:sp>
        <p:nvSpPr>
          <p:cNvPr id="5" name="Google Shape;11;p8"/>
          <p:cNvSpPr/>
          <p:nvPr/>
        </p:nvSpPr>
        <p:spPr>
          <a:xfrm>
            <a:off x="10437840" y="0"/>
            <a:ext cx="682560" cy="1139760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ftr" idx="1"/>
          </p:nvPr>
        </p:nvSpPr>
        <p:spPr>
          <a:xfrm rot="5400000">
            <a:off x="8954640" y="3225240"/>
            <a:ext cx="3856680" cy="30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2"/>
          </p:nvPr>
        </p:nvSpPr>
        <p:spPr>
          <a:xfrm>
            <a:off x="10352520" y="295560"/>
            <a:ext cx="834840" cy="76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6FACE24-EE47-4EED-83B8-395972DDC6F7}" type="slidenum">
              <a: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5</a:t>
            </a:fld>
            <a:endParaRPr b="0" lang="el-G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3"/>
          </p:nvPr>
        </p:nvSpPr>
        <p:spPr>
          <a:xfrm rot="5400000">
            <a:off x="10158480" y="1790640"/>
            <a:ext cx="987480" cy="30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102;p10" descr=""/>
          <p:cNvPicPr/>
          <p:nvPr/>
        </p:nvPicPr>
        <p:blipFill>
          <a:blip r:embed="rId3"/>
          <a:srcRect l="3609" t="0" r="0" b="0"/>
          <a:stretch/>
        </p:blipFill>
        <p:spPr>
          <a:xfrm>
            <a:off x="0" y="2669760"/>
            <a:ext cx="4033800" cy="4185000"/>
          </a:xfrm>
          <a:prstGeom prst="rect">
            <a:avLst/>
          </a:prstGeom>
          <a:ln w="0">
            <a:noFill/>
          </a:ln>
        </p:spPr>
      </p:pic>
      <p:pic>
        <p:nvPicPr>
          <p:cNvPr id="48" name="Google Shape;103;p10" descr=""/>
          <p:cNvPicPr/>
          <p:nvPr/>
        </p:nvPicPr>
        <p:blipFill>
          <a:blip r:embed="rId4"/>
          <a:srcRect l="35642" t="0" r="0" b="0"/>
          <a:stretch/>
        </p:blipFill>
        <p:spPr>
          <a:xfrm>
            <a:off x="0" y="2892240"/>
            <a:ext cx="1519200" cy="2362320"/>
          </a:xfrm>
          <a:prstGeom prst="rect">
            <a:avLst/>
          </a:prstGeom>
          <a:ln w="0">
            <a:noFill/>
          </a:ln>
        </p:spPr>
      </p:pic>
      <p:sp>
        <p:nvSpPr>
          <p:cNvPr id="49" name="Google Shape;104;p10"/>
          <p:cNvSpPr/>
          <p:nvPr/>
        </p:nvSpPr>
        <p:spPr>
          <a:xfrm>
            <a:off x="8609040" y="1676520"/>
            <a:ext cx="2816280" cy="281628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0" name="Google Shape;105;p10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0200" cy="1138320"/>
          </a:xfrm>
          <a:prstGeom prst="rect">
            <a:avLst/>
          </a:prstGeom>
          <a:ln w="0">
            <a:noFill/>
          </a:ln>
        </p:spPr>
      </p:pic>
      <p:pic>
        <p:nvPicPr>
          <p:cNvPr id="51" name="Google Shape;106;p10" descr=""/>
          <p:cNvPicPr/>
          <p:nvPr/>
        </p:nvPicPr>
        <p:blipFill>
          <a:blip r:embed="rId6"/>
          <a:srcRect l="0" t="0" r="0" b="23325"/>
          <a:stretch/>
        </p:blipFill>
        <p:spPr>
          <a:xfrm>
            <a:off x="8605800" y="6095880"/>
            <a:ext cx="990360" cy="758880"/>
          </a:xfrm>
          <a:prstGeom prst="rect">
            <a:avLst/>
          </a:prstGeom>
          <a:ln w="0">
            <a:noFill/>
          </a:ln>
        </p:spPr>
      </p:pic>
      <p:sp>
        <p:nvSpPr>
          <p:cNvPr id="52" name="Google Shape;107;p10"/>
          <p:cNvSpPr/>
          <p:nvPr/>
        </p:nvSpPr>
        <p:spPr>
          <a:xfrm>
            <a:off x="10437840" y="0"/>
            <a:ext cx="682560" cy="1139760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ftr" idx="4"/>
          </p:nvPr>
        </p:nvSpPr>
        <p:spPr>
          <a:xfrm rot="5400000">
            <a:off x="8954640" y="3225240"/>
            <a:ext cx="3856680" cy="30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5"/>
          </p:nvPr>
        </p:nvSpPr>
        <p:spPr>
          <a:xfrm>
            <a:off x="10352520" y="295560"/>
            <a:ext cx="834840" cy="76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F6388BB8-27CD-4C87-B887-44AFD59B7F3E}" type="slidenum">
              <a: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&lt;αριθμός&gt;</a:t>
            </a:fld>
            <a:endParaRPr b="0" lang="el-G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6"/>
          </p:nvPr>
        </p:nvSpPr>
        <p:spPr>
          <a:xfrm rot="5400000">
            <a:off x="10158480" y="1790640"/>
            <a:ext cx="987480" cy="30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&lt;ημερομηνία/ώρα&gt;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294;p14" descr=""/>
          <p:cNvPicPr/>
          <p:nvPr/>
        </p:nvPicPr>
        <p:blipFill>
          <a:blip r:embed="rId3"/>
          <a:srcRect l="3609" t="0" r="0" b="0"/>
          <a:stretch/>
        </p:blipFill>
        <p:spPr>
          <a:xfrm>
            <a:off x="0" y="2669760"/>
            <a:ext cx="4033800" cy="4185000"/>
          </a:xfrm>
          <a:prstGeom prst="rect">
            <a:avLst/>
          </a:prstGeom>
          <a:ln w="0">
            <a:noFill/>
          </a:ln>
        </p:spPr>
      </p:pic>
      <p:pic>
        <p:nvPicPr>
          <p:cNvPr id="95" name="Google Shape;295;p14" descr=""/>
          <p:cNvPicPr/>
          <p:nvPr/>
        </p:nvPicPr>
        <p:blipFill>
          <a:blip r:embed="rId4"/>
          <a:srcRect l="35642" t="0" r="0" b="0"/>
          <a:stretch/>
        </p:blipFill>
        <p:spPr>
          <a:xfrm>
            <a:off x="0" y="2892240"/>
            <a:ext cx="1519200" cy="2362320"/>
          </a:xfrm>
          <a:prstGeom prst="rect">
            <a:avLst/>
          </a:prstGeom>
          <a:ln w="0">
            <a:noFill/>
          </a:ln>
        </p:spPr>
      </p:pic>
      <p:sp>
        <p:nvSpPr>
          <p:cNvPr id="96" name="Google Shape;296;p14"/>
          <p:cNvSpPr/>
          <p:nvPr/>
        </p:nvSpPr>
        <p:spPr>
          <a:xfrm>
            <a:off x="8609040" y="1676520"/>
            <a:ext cx="2816280" cy="281628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97" name="Google Shape;297;p14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0200" cy="1138320"/>
          </a:xfrm>
          <a:prstGeom prst="rect">
            <a:avLst/>
          </a:prstGeom>
          <a:ln w="0">
            <a:noFill/>
          </a:ln>
        </p:spPr>
      </p:pic>
      <p:pic>
        <p:nvPicPr>
          <p:cNvPr id="98" name="Google Shape;298;p14" descr=""/>
          <p:cNvPicPr/>
          <p:nvPr/>
        </p:nvPicPr>
        <p:blipFill>
          <a:blip r:embed="rId6"/>
          <a:srcRect l="0" t="0" r="0" b="23325"/>
          <a:stretch/>
        </p:blipFill>
        <p:spPr>
          <a:xfrm>
            <a:off x="8605800" y="6095880"/>
            <a:ext cx="990360" cy="758880"/>
          </a:xfrm>
          <a:prstGeom prst="rect">
            <a:avLst/>
          </a:prstGeom>
          <a:ln w="0">
            <a:noFill/>
          </a:ln>
        </p:spPr>
      </p:pic>
      <p:sp>
        <p:nvSpPr>
          <p:cNvPr id="99" name="Google Shape;299;p14"/>
          <p:cNvSpPr/>
          <p:nvPr/>
        </p:nvSpPr>
        <p:spPr>
          <a:xfrm>
            <a:off x="10437840" y="0"/>
            <a:ext cx="682560" cy="1139760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ftr" idx="7"/>
          </p:nvPr>
        </p:nvSpPr>
        <p:spPr>
          <a:xfrm rot="5400000">
            <a:off x="8954640" y="3225240"/>
            <a:ext cx="3856680" cy="30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8"/>
          </p:nvPr>
        </p:nvSpPr>
        <p:spPr>
          <a:xfrm>
            <a:off x="10352520" y="295560"/>
            <a:ext cx="834840" cy="76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7C48FF5F-F6AD-416E-975F-AE808BED05FF}" type="slidenum">
              <a: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&lt;αριθμός&gt;</a:t>
            </a:fld>
            <a:endParaRPr b="0" lang="el-G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9"/>
          </p:nvPr>
        </p:nvSpPr>
        <p:spPr>
          <a:xfrm rot="5400000">
            <a:off x="10158480" y="1790640"/>
            <a:ext cx="987480" cy="30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&lt;ημερομηνία/ώρα&gt;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76360" y="757440"/>
            <a:ext cx="8818200" cy="219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l-GR" sz="6000" spc="-1" strike="noStrike">
                <a:solidFill>
                  <a:srgbClr val="ffc000"/>
                </a:solidFill>
                <a:latin typeface="Century Gothic"/>
                <a:ea typeface="NSimSun"/>
              </a:rPr>
              <a:t>ΠΥΞΙΔΑ ΕΠΙΛΥΣΗΣ ΔΥΣΚΟΛΙΩΝ</a:t>
            </a:r>
            <a:endParaRPr b="0" lang="el-G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1154880" y="4777560"/>
            <a:ext cx="882252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8ad0d6"/>
                </a:solidFill>
                <a:latin typeface="Century Gothic"/>
                <a:ea typeface="Century Gothic"/>
              </a:rPr>
              <a:t>ΕΛΛΗΝΙΚΟ ΜΕΣΟΓΕΙΑΚΟ ΠΑΝΕΠΙΣΤΗΜΙΟ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8ad0d6"/>
                </a:solidFill>
                <a:latin typeface="Century Gothic"/>
                <a:ea typeface="Century Gothic"/>
              </a:rPr>
              <a:t>ΚΕΝΤΡΟ ΥΠΟΣΤΗΡΙΞΗΣ ΔΙΔΑΣΚΑΛΙΑΣ ΚΑΙ ΜΑΘΗΣΗΣ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Google Shape;395;p1"/>
          <p:cNvSpPr/>
          <p:nvPr/>
        </p:nvSpPr>
        <p:spPr>
          <a:xfrm>
            <a:off x="1260000" y="5849640"/>
            <a:ext cx="2438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https:/kedima.hmu.gr/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Google Shape;396;p1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040" cy="1634040"/>
          </a:xfrm>
          <a:prstGeom prst="rect">
            <a:avLst/>
          </a:prstGeom>
          <a:ln w="0">
            <a:noFill/>
          </a:ln>
        </p:spPr>
      </p:pic>
      <p:pic>
        <p:nvPicPr>
          <p:cNvPr id="145" name="Google Shape;397;p1" descr=""/>
          <p:cNvPicPr/>
          <p:nvPr/>
        </p:nvPicPr>
        <p:blipFill>
          <a:blip r:embed="rId2"/>
          <a:stretch/>
        </p:blipFill>
        <p:spPr>
          <a:xfrm>
            <a:off x="8570520" y="5472000"/>
            <a:ext cx="3242880" cy="1121400"/>
          </a:xfrm>
          <a:prstGeom prst="rect">
            <a:avLst/>
          </a:prstGeom>
          <a:ln w="0">
            <a:noFill/>
          </a:ln>
        </p:spPr>
      </p:pic>
      <p:sp>
        <p:nvSpPr>
          <p:cNvPr id="146" name="Google Shape;398;p1"/>
          <p:cNvSpPr/>
          <p:nvPr/>
        </p:nvSpPr>
        <p:spPr>
          <a:xfrm>
            <a:off x="834840" y="3420000"/>
            <a:ext cx="31233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Arial"/>
                <a:ea typeface="Arial"/>
              </a:rPr>
              <a:t>Μείζον Πρόγραμμα Επιμόρφωσης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Arial"/>
                <a:ea typeface="Arial"/>
              </a:rPr>
              <a:t>http://www.epimorfosi.edu.gr/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78520" y="288360"/>
            <a:ext cx="9401400" cy="139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pc="-1" strike="noStrike">
                <a:solidFill>
                  <a:srgbClr val="ffc000"/>
                </a:solidFill>
                <a:latin typeface="Century Gothic"/>
                <a:ea typeface="NSimSun"/>
              </a:rPr>
              <a:t>ΑΡΧΕΣ ΠΟΥ ΛΥΝΟΥΝ ΠΡΟΒΛΗΜΑΤΑ- ΔΥΣΚΟΛΙΕΣ:</a:t>
            </a:r>
            <a:br>
              <a:rPr sz="4000"/>
            </a:br>
            <a:endParaRPr b="0" lang="el-G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80960" y="1686240"/>
            <a:ext cx="10185840" cy="464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Times New Roman"/>
                <a:ea typeface="NSimSun"/>
              </a:rPr>
              <a:t>Φροντίδα συγκινησιακού κλίματος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Times New Roman"/>
                <a:ea typeface="NSimSun"/>
              </a:rPr>
              <a:t>Έμφαση στο θετικό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Times New Roman"/>
                <a:ea typeface="NSimSun"/>
              </a:rPr>
              <a:t>Άνοιγμα στην ολομέλεια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Times New Roman"/>
                <a:ea typeface="NSimSun"/>
              </a:rPr>
              <a:t>Έμφαση στο συναίσθημα φοιτητών-ομάδας-καθηγητού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Times New Roman"/>
                <a:ea typeface="NSimSun"/>
              </a:rPr>
              <a:t>Σύσφιξη σχέσεων μέσα από διεργασία ομάδας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Times New Roman"/>
                <a:ea typeface="NSimSun"/>
              </a:rPr>
              <a:t>Οι ρόλοι είναι χρήσιμοι, γιατί μας δίνουν μια χρήσιμη πληροφορία για την ομάδα. Για να βοηθήσουμε την δυσκολία, αποφορτίζουμε τους παγιωμένους ρόλους (δηλαδή αποδεσμεύουμε τους φοιτητές απ’ αυτούς)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Times New Roman"/>
                <a:ea typeface="NSimSun"/>
              </a:rPr>
              <a:t>Η κρίση δεν είναι κάτι απειλητικό, αλλά αντίθετα μας δείχνει την ανάγκη για αλλαγή και τον πιθανό επαναπροσδιορισμό του συμβολαίου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Times New Roman"/>
                <a:ea typeface="NSimSun"/>
              </a:rPr>
              <a:t>Σημασία στις μεταβάσεις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Times New Roman"/>
                <a:ea typeface="NSimSun"/>
              </a:rPr>
              <a:t>Όλες οι φωνές είναι χρήσιμες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Times New Roman"/>
                <a:ea typeface="NSimSun"/>
              </a:rPr>
              <a:t>Σεβασμός στα όρια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Times New Roman"/>
                <a:ea typeface="NSimSun"/>
              </a:rPr>
              <a:t>Αξιοποίηση της αρχής της ανάλογης εμπειρίας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Google Shape;405;p2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040" cy="1634040"/>
          </a:xfrm>
          <a:prstGeom prst="rect">
            <a:avLst/>
          </a:prstGeom>
          <a:ln w="0">
            <a:noFill/>
          </a:ln>
        </p:spPr>
      </p:pic>
      <p:sp>
        <p:nvSpPr>
          <p:cNvPr id="150" name="Google Shape;406;p2"/>
          <p:cNvSpPr/>
          <p:nvPr/>
        </p:nvSpPr>
        <p:spPr>
          <a:xfrm>
            <a:off x="6198480" y="6447960"/>
            <a:ext cx="609264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1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Ελληνικό Μεσογειακό Πανεπιστήμιο/ Κέντρο Υποστήριξης Διδασκαλίας και Μάθησης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46200" y="288000"/>
            <a:ext cx="9401400" cy="139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pc="-1" strike="noStrike">
                <a:solidFill>
                  <a:schemeClr val="accent3"/>
                </a:solidFill>
                <a:latin typeface="Century Gothic"/>
                <a:ea typeface="NSimSun"/>
              </a:rPr>
              <a:t>ΠΥΞΙΔΑ ΓΙΑ ΤΗΝ ΑΞΙΟΠΟΙΗΣΗ ΤΗΣ ΔΥΣΚΟΛΙΑΣ</a:t>
            </a:r>
            <a:br>
              <a:rPr sz="4800"/>
            </a:b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540000" y="2009520"/>
            <a:ext cx="8943480" cy="464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Ενίσχυση σχέσης-διασύνδεση μέσα-έξω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Διευρυμένη αντίληψη μέρους-όλου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Αναγνωρίζουμε και αξιοποιούμε το θετικό και τα δυνατά σημεία – καλό κλίμα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Μοιραζόμαστε κοινό όραμα με προσωπική ευθύνη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Μοιραζόμαστε εμπειρία σε μικρή ομάδα και παράγουμε νόημα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Αναγνωρίζουμε τις ανάγκες της διεργασίας όπως αυτή εξελίσσεται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Ρυθμίζουμε πληροφορία και επικοινωνία στο κατάλληλο επίπεδο συμπλοκότητας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Επιλογή εφικτού στόχου “τόσο-όσο”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Google Shape;405;p2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040" cy="1634040"/>
          </a:xfrm>
          <a:prstGeom prst="rect">
            <a:avLst/>
          </a:prstGeom>
          <a:ln w="0">
            <a:noFill/>
          </a:ln>
        </p:spPr>
      </p:pic>
      <p:sp>
        <p:nvSpPr>
          <p:cNvPr id="154" name="Google Shape;406;p2"/>
          <p:cNvSpPr/>
          <p:nvPr/>
        </p:nvSpPr>
        <p:spPr>
          <a:xfrm>
            <a:off x="6198480" y="6447960"/>
            <a:ext cx="609264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1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Ελληνικό Μεσογειακό Πανεπιστήμιο/ Κέντρο Υποστήριξης Διδασκαλίας και Μάθησης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20000" y="222480"/>
            <a:ext cx="9401400" cy="139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pc="-1" strike="noStrike">
                <a:solidFill>
                  <a:schemeClr val="accent3"/>
                </a:solidFill>
                <a:latin typeface="Century Gothic"/>
                <a:ea typeface="NSimSun"/>
              </a:rPr>
              <a:t>ΠΥΞΙΔΑ ΕΠΙΛΥΣΗΣ ΔΥΣΚΟΛΙΩΝ </a:t>
            </a:r>
            <a:r>
              <a:rPr b="1" lang="el-GR" sz="3200" spc="-1" strike="noStrike">
                <a:solidFill>
                  <a:schemeClr val="accent3"/>
                </a:solidFill>
                <a:latin typeface="Century Gothic"/>
                <a:ea typeface="NSimSun"/>
              </a:rPr>
              <a:t>(συνέχεια)</a:t>
            </a:r>
            <a:br>
              <a:rPr sz="3200"/>
            </a:b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540000" y="1857960"/>
            <a:ext cx="8943480" cy="464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000" spc="-1" strike="noStrike" u="sng">
                <a:solidFill>
                  <a:srgbClr val="ffffff"/>
                </a:solidFill>
                <a:uFillTx/>
                <a:latin typeface="Times New Roman"/>
                <a:ea typeface="NSimSun"/>
              </a:rPr>
              <a:t>Άλλες βοηθητικές προτάσεις-αρχές: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 </a:t>
            </a: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Η ομάδα είναι σοφότερη και από το σοφότερο εκπαιδευτή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Οι δυσκολίες και όλα τ’ αρνητικά μπορούν ν’ ακουστούν και ν’ αντιμετωπιστούν όταν υπάρχει σχέση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Η σχέση γίνεται με τα “πρόσωπα” πέρα από τους ρόλους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Η ανομοιογένεια που δημιουργεί “κλίκες” προκαλεί ρήξη. Σπάζουμε τις “κλίκες” χτίζοντας σχέσεις (με διεργασία ομάδας)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Όλα τα προβλήματα και οι δυσκολίες λύνονται  μέσα από τη σχέση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Καλλιεργούμε “δίκτυο”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Η απουσία ασφάλειας είναι αιτία θυμού και επιθετικότητας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Ενισχύουμε την όποια μετακίνηση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Google Shape;405;p2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040" cy="1634040"/>
          </a:xfrm>
          <a:prstGeom prst="rect">
            <a:avLst/>
          </a:prstGeom>
          <a:ln w="0">
            <a:noFill/>
          </a:ln>
        </p:spPr>
      </p:pic>
      <p:sp>
        <p:nvSpPr>
          <p:cNvPr id="158" name="Google Shape;406;p2"/>
          <p:cNvSpPr/>
          <p:nvPr/>
        </p:nvSpPr>
        <p:spPr>
          <a:xfrm>
            <a:off x="6198480" y="6447960"/>
            <a:ext cx="609264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1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Ελληνικό Μεσογειακό Πανεπιστήμιο/ Κέντρο Υποστήριξης Διδασκαλίας και Μάθησης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46200" y="288000"/>
            <a:ext cx="9401400" cy="139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400" spc="-1" strike="noStrike">
                <a:solidFill>
                  <a:schemeClr val="accent3"/>
                </a:solidFill>
                <a:latin typeface="Century Gothic"/>
                <a:ea typeface="NSimSun"/>
              </a:rPr>
              <a:t>ΑΞΙΟΙΠΟΙΗΣΗ ΤΗΣ ΚΡΙΣΗΣ ΠΡΙΝ ΚΑΙ ΜΕΤΑ</a:t>
            </a:r>
            <a:br>
              <a:rPr sz="4800"/>
            </a:b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596520" y="2160000"/>
            <a:ext cx="8943480" cy="464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400" spc="-1" strike="noStrike">
                <a:solidFill>
                  <a:srgbClr val="ffffff"/>
                </a:solidFill>
                <a:latin typeface="Times New Roman"/>
                <a:ea typeface="NSimSun"/>
              </a:rPr>
              <a:t>Στην προ-κρίση φάση φτιάχνουμε ένα πλάνο της αλλαγής και του απρόβλεπτου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400" spc="-1" strike="noStrike">
                <a:solidFill>
                  <a:srgbClr val="ffffff"/>
                </a:solidFill>
                <a:latin typeface="Times New Roman"/>
                <a:ea typeface="NSimSun"/>
              </a:rPr>
              <a:t>Στη μετα-κρίση κάνουμε προσωπικό και συλλογικό αναστοχασμό και επανατροφοδότηση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Google Shape;405;p2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040" cy="1634040"/>
          </a:xfrm>
          <a:prstGeom prst="rect">
            <a:avLst/>
          </a:prstGeom>
          <a:ln w="0">
            <a:noFill/>
          </a:ln>
        </p:spPr>
      </p:pic>
      <p:sp>
        <p:nvSpPr>
          <p:cNvPr id="162" name="Google Shape;406;p2"/>
          <p:cNvSpPr/>
          <p:nvPr/>
        </p:nvSpPr>
        <p:spPr>
          <a:xfrm>
            <a:off x="6198480" y="6447960"/>
            <a:ext cx="609264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1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Ελληνικό Μεσογειακό Πανεπιστήμιο/ Κέντρο Υποστήριξης Διδασκαλίας και Μάθησης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443;p7" descr=""/>
          <p:cNvPicPr/>
          <p:nvPr/>
        </p:nvPicPr>
        <p:blipFill>
          <a:blip r:embed="rId1"/>
          <a:stretch/>
        </p:blipFill>
        <p:spPr>
          <a:xfrm>
            <a:off x="8076960" y="4882320"/>
            <a:ext cx="3625920" cy="1254240"/>
          </a:xfrm>
          <a:prstGeom prst="rect">
            <a:avLst/>
          </a:prstGeom>
          <a:ln w="0">
            <a:noFill/>
          </a:ln>
        </p:spPr>
      </p:pic>
      <p:sp>
        <p:nvSpPr>
          <p:cNvPr id="164" name="Google Shape;444;p7"/>
          <p:cNvSpPr/>
          <p:nvPr/>
        </p:nvSpPr>
        <p:spPr>
          <a:xfrm>
            <a:off x="768240" y="4882320"/>
            <a:ext cx="60926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 με τη Συγχρηματοδότησης της Ευρωπαϊκής Ένωσης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Google Shape;445;p7" descr="https://qa.hmu.gr/wp-content/uploads/2023/06/ELMEPA-LOGO-GR-Compress-120x120-1.png"/>
          <p:cNvPicPr/>
          <p:nvPr/>
        </p:nvPicPr>
        <p:blipFill>
          <a:blip r:embed="rId2"/>
          <a:stretch/>
        </p:blipFill>
        <p:spPr>
          <a:xfrm>
            <a:off x="9980640" y="116280"/>
            <a:ext cx="1634040" cy="163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Ιόν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Ιόν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Application>LibreOffice/7.5.3.2$Windows_X86_64 LibreOffice_project/9f56dff12ba03b9acd7730a5a481eea045e468f3</Application>
  <AppVersion>15.0000</AppVersion>
  <Words>411</Words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2023-09-28T15:09:51Z</dcterms:created>
  <dc:creator/>
  <dc:description/>
  <dc:language>el-GR</dc:language>
  <cp:lastModifiedBy/>
  <dcterms:modified xsi:type="dcterms:W3CDTF">2023-10-10T12:10:21Z</dcterms:modified>
  <cp:revision>7</cp:revision>
  <dc:subject/>
  <dc:title>                                  ΣΗΜΑΝΤΙΚΑ ΣΗΜΕΙΑ ΔΙΕΡΓΑΣΙΑΣ ΟΜΑΔΑΣ από το υλικό του Μείζονος Προγράμματος Επιμόρφωσης 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Ευρεία οθόνη</vt:lpwstr>
  </property>
  <property fmtid="{D5CDD505-2E9C-101B-9397-08002B2CF9AE}" pid="3" name="Slides">
    <vt:i4>9</vt:i4>
  </property>
</Properties>
</file>