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5" r:id="rId2"/>
    <p:sldMasterId id="2147483669" r:id="rId3"/>
    <p:sldMasterId id="2147483666" r:id="rId4"/>
  </p:sldMasterIdLst>
  <p:notesMasterIdLst>
    <p:notesMasterId r:id="rId28"/>
  </p:notesMasterIdLst>
  <p:handoutMasterIdLst>
    <p:handoutMasterId r:id="rId29"/>
  </p:handoutMasterIdLst>
  <p:sldIdLst>
    <p:sldId id="256" r:id="rId5"/>
    <p:sldId id="292" r:id="rId6"/>
    <p:sldId id="3335" r:id="rId7"/>
    <p:sldId id="3341" r:id="rId8"/>
    <p:sldId id="3342" r:id="rId9"/>
    <p:sldId id="259" r:id="rId10"/>
    <p:sldId id="405" r:id="rId11"/>
    <p:sldId id="389" r:id="rId12"/>
    <p:sldId id="390" r:id="rId13"/>
    <p:sldId id="370" r:id="rId14"/>
    <p:sldId id="3343" r:id="rId15"/>
    <p:sldId id="309" r:id="rId16"/>
    <p:sldId id="3344" r:id="rId17"/>
    <p:sldId id="3347" r:id="rId18"/>
    <p:sldId id="3351" r:id="rId19"/>
    <p:sldId id="3348" r:id="rId20"/>
    <p:sldId id="3349" r:id="rId21"/>
    <p:sldId id="3350" r:id="rId22"/>
    <p:sldId id="3345" r:id="rId23"/>
    <p:sldId id="308" r:id="rId24"/>
    <p:sldId id="299" r:id="rId25"/>
    <p:sldId id="3346" r:id="rId26"/>
    <p:sldId id="258" r:id="rId2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58A"/>
    <a:srgbClr val="006600"/>
    <a:srgbClr val="F16157"/>
    <a:srgbClr val="2D3589"/>
    <a:srgbClr val="006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13E6C-7179-45CA-934A-F3B01EA46734}" v="80" dt="2022-12-08T19:37:08.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00" y="5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DDECB2-43BA-40EF-9754-C7E23621732B}" type="datetimeFigureOut">
              <a:rPr lang="nl-BE" smtClean="0"/>
              <a:t>10/12/2022</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DCB1FB-1019-42B5-8DB3-C006D0A6B3FA}" type="slidenum">
              <a:rPr lang="nl-BE" smtClean="0"/>
              <a:t>‹nr.›</a:t>
            </a:fld>
            <a:endParaRPr lang="nl-BE"/>
          </a:p>
        </p:txBody>
      </p:sp>
    </p:spTree>
    <p:extLst>
      <p:ext uri="{BB962C8B-B14F-4D97-AF65-F5344CB8AC3E}">
        <p14:creationId xmlns:p14="http://schemas.microsoft.com/office/powerpoint/2010/main" val="564013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22A79-417F-476D-AC73-D65111AC6694}" type="datetimeFigureOut">
              <a:rPr lang="nl-BE" smtClean="0"/>
              <a:t>10/12/2022</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CBD19-B20F-462A-9AAC-F333D3B92559}" type="slidenum">
              <a:rPr lang="nl-BE" smtClean="0"/>
              <a:t>‹nr.›</a:t>
            </a:fld>
            <a:endParaRPr lang="nl-BE"/>
          </a:p>
        </p:txBody>
      </p:sp>
    </p:spTree>
    <p:extLst>
      <p:ext uri="{BB962C8B-B14F-4D97-AF65-F5344CB8AC3E}">
        <p14:creationId xmlns:p14="http://schemas.microsoft.com/office/powerpoint/2010/main" val="3326778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E43351A-F2B5-429E-852C-D4CEA22B5477}" type="slidenum">
              <a:rPr lang="en-US" smtClean="0"/>
              <a:t>2</a:t>
            </a:fld>
            <a:endParaRPr lang="en-US"/>
          </a:p>
        </p:txBody>
      </p:sp>
    </p:spTree>
    <p:extLst>
      <p:ext uri="{BB962C8B-B14F-4D97-AF65-F5344CB8AC3E}">
        <p14:creationId xmlns:p14="http://schemas.microsoft.com/office/powerpoint/2010/main" val="65900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a:t>
            </a:r>
            <a:r>
              <a:rPr lang="en-US" baseline="0"/>
              <a:t> o</a:t>
            </a:r>
            <a:r>
              <a:rPr lang="en-US"/>
              <a:t>ur mid-term ambition is to have a consortium of 50, 60 universities running the</a:t>
            </a:r>
            <a:r>
              <a:rPr lang="en-US" baseline="0"/>
              <a:t> course with the teams of students being dynamically created depending on students’ particular interest and the available challenges submitted by companies to a centralized pool.</a:t>
            </a:r>
          </a:p>
          <a:p>
            <a:endParaRPr lang="en-US" baseline="0"/>
          </a:p>
          <a:p>
            <a:r>
              <a:rPr lang="en-US" baseline="0"/>
              <a:t>You are all very welcome to join us developing further this exciting paradigm.</a:t>
            </a:r>
          </a:p>
          <a:p>
            <a:endParaRPr lang="en-US" baseline="0"/>
          </a:p>
          <a:p>
            <a:r>
              <a:rPr lang="en-US" baseline="0"/>
              <a:t>Take a deeper look online at blendedmobility.com or search for blended mobility at the Wikipedia.</a:t>
            </a:r>
          </a:p>
          <a:p>
            <a:endParaRPr lang="en-US" baseline="0"/>
          </a:p>
          <a:p>
            <a:r>
              <a:rPr lang="en-US" baseline="0"/>
              <a:t>Thank you for your attention!</a:t>
            </a:r>
          </a:p>
        </p:txBody>
      </p:sp>
      <p:sp>
        <p:nvSpPr>
          <p:cNvPr id="4" name="Slide Number Placeholder 3"/>
          <p:cNvSpPr>
            <a:spLocks noGrp="1"/>
          </p:cNvSpPr>
          <p:nvPr>
            <p:ph type="sldNum" sz="quarter" idx="10"/>
          </p:nvPr>
        </p:nvSpPr>
        <p:spPr/>
        <p:txBody>
          <a:bodyPr/>
          <a:lstStyle/>
          <a:p>
            <a:fld id="{B93CBD19-B20F-462A-9AAC-F333D3B92559}" type="slidenum">
              <a:rPr lang="nl-BE" smtClean="0"/>
              <a:t>12</a:t>
            </a:fld>
            <a:endParaRPr lang="nl-BE"/>
          </a:p>
        </p:txBody>
      </p:sp>
    </p:spTree>
    <p:extLst>
      <p:ext uri="{BB962C8B-B14F-4D97-AF65-F5344CB8AC3E}">
        <p14:creationId xmlns:p14="http://schemas.microsoft.com/office/powerpoint/2010/main" val="66181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a:t>
            </a:r>
            <a:r>
              <a:rPr lang="en-US" baseline="0"/>
              <a:t> o</a:t>
            </a:r>
            <a:r>
              <a:rPr lang="en-US"/>
              <a:t>ur mid-term ambition is to have a consortium of 50, 60 universities running the</a:t>
            </a:r>
            <a:r>
              <a:rPr lang="en-US" baseline="0"/>
              <a:t> course with the teams of students being dynamically created depending on students’ particular interest and the available challenges submitted by companies to a centralized pool.</a:t>
            </a:r>
          </a:p>
          <a:p>
            <a:endParaRPr lang="en-US" baseline="0"/>
          </a:p>
          <a:p>
            <a:r>
              <a:rPr lang="en-US" baseline="0"/>
              <a:t>You are all very welcome to join us developing further this exciting paradigm.</a:t>
            </a:r>
          </a:p>
          <a:p>
            <a:endParaRPr lang="en-US" baseline="0"/>
          </a:p>
          <a:p>
            <a:r>
              <a:rPr lang="en-US" baseline="0"/>
              <a:t>Take a deeper look online at blendedmobility.com or search for blended mobility at the Wikipedia.</a:t>
            </a:r>
          </a:p>
          <a:p>
            <a:endParaRPr lang="en-US" baseline="0"/>
          </a:p>
          <a:p>
            <a:r>
              <a:rPr lang="en-US" baseline="0"/>
              <a:t>Thank you for your attention!</a:t>
            </a:r>
          </a:p>
        </p:txBody>
      </p:sp>
      <p:sp>
        <p:nvSpPr>
          <p:cNvPr id="4" name="Slide Number Placeholder 3"/>
          <p:cNvSpPr>
            <a:spLocks noGrp="1"/>
          </p:cNvSpPr>
          <p:nvPr>
            <p:ph type="sldNum" sz="quarter" idx="10"/>
          </p:nvPr>
        </p:nvSpPr>
        <p:spPr/>
        <p:txBody>
          <a:bodyPr/>
          <a:lstStyle/>
          <a:p>
            <a:fld id="{B93CBD19-B20F-462A-9AAC-F333D3B92559}" type="slidenum">
              <a:rPr lang="nl-BE" smtClean="0"/>
              <a:t>19</a:t>
            </a:fld>
            <a:endParaRPr lang="nl-BE"/>
          </a:p>
        </p:txBody>
      </p:sp>
    </p:spTree>
    <p:extLst>
      <p:ext uri="{BB962C8B-B14F-4D97-AF65-F5344CB8AC3E}">
        <p14:creationId xmlns:p14="http://schemas.microsoft.com/office/powerpoint/2010/main" val="1427758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tart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41011" y="3608614"/>
            <a:ext cx="7317627" cy="1082717"/>
          </a:xfrm>
          <a:prstGeom prst="rect">
            <a:avLst/>
          </a:prstGeom>
        </p:spPr>
        <p:txBody>
          <a:bodyPr anchor="b"/>
          <a:lstStyle>
            <a:lvl1pPr algn="l">
              <a:defRPr sz="3600" b="0" baseline="0">
                <a:solidFill>
                  <a:srgbClr val="2D3589"/>
                </a:solidFill>
                <a:latin typeface="Arial" panose="020B0604020202020204" pitchFamily="34" charset="0"/>
                <a:ea typeface="Karla" pitchFamily="2" charset="0"/>
                <a:cs typeface="Arial" panose="020B0604020202020204" pitchFamily="34" charset="0"/>
              </a:defRPr>
            </a:lvl1pPr>
          </a:lstStyle>
          <a:p>
            <a:r>
              <a:rPr lang="nl-NL" err="1"/>
              <a:t>Your</a:t>
            </a:r>
            <a:r>
              <a:rPr lang="nl-NL"/>
              <a:t> Presentation </a:t>
            </a:r>
            <a:r>
              <a:rPr lang="nl-NL" err="1"/>
              <a:t>title</a:t>
            </a:r>
            <a:endParaRPr lang="nl-BE"/>
          </a:p>
        </p:txBody>
      </p:sp>
      <p:sp>
        <p:nvSpPr>
          <p:cNvPr id="3" name="Tijdelijke aanduiding voor tekst 2"/>
          <p:cNvSpPr>
            <a:spLocks noGrp="1"/>
          </p:cNvSpPr>
          <p:nvPr>
            <p:ph type="body" idx="1" hasCustomPrompt="1"/>
          </p:nvPr>
        </p:nvSpPr>
        <p:spPr>
          <a:xfrm>
            <a:off x="4641011" y="4739764"/>
            <a:ext cx="7317627" cy="836163"/>
          </a:xfrm>
          <a:prstGeom prst="rect">
            <a:avLst/>
          </a:prstGeom>
        </p:spPr>
        <p:txBody>
          <a:bodyPr/>
          <a:lstStyle>
            <a:lvl1pPr marL="0" indent="0" algn="l">
              <a:buNone/>
              <a:defRPr sz="1800" b="0">
                <a:solidFill>
                  <a:srgbClr val="F16157"/>
                </a:solidFill>
                <a:latin typeface="Arial" panose="020B0604020202020204" pitchFamily="34" charset="0"/>
                <a:ea typeface="Karla" pitchFamily="2"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err="1"/>
              <a:t>Your</a:t>
            </a:r>
            <a:r>
              <a:rPr lang="nl-NL"/>
              <a:t> name – </a:t>
            </a:r>
            <a:r>
              <a:rPr lang="nl-NL" err="1"/>
              <a:t>Your</a:t>
            </a:r>
            <a:r>
              <a:rPr lang="nl-NL"/>
              <a:t> </a:t>
            </a:r>
            <a:r>
              <a:rPr lang="nl-NL" err="1"/>
              <a:t>institution</a:t>
            </a:r>
            <a:endParaRPr lang="nl-NL"/>
          </a:p>
          <a:p>
            <a:pPr lvl="0"/>
            <a:r>
              <a:rPr lang="nl-NL"/>
              <a:t>&lt; </a:t>
            </a:r>
            <a:r>
              <a:rPr lang="nl-NL" err="1"/>
              <a:t>creation</a:t>
            </a:r>
            <a:r>
              <a:rPr lang="nl-NL"/>
              <a:t> date &gt;</a:t>
            </a:r>
          </a:p>
        </p:txBody>
      </p:sp>
      <p:cxnSp>
        <p:nvCxnSpPr>
          <p:cNvPr id="5" name="Rechte verbindingslijn 4"/>
          <p:cNvCxnSpPr/>
          <p:nvPr userDrawn="1"/>
        </p:nvCxnSpPr>
        <p:spPr>
          <a:xfrm>
            <a:off x="4641011" y="3778370"/>
            <a:ext cx="5760000" cy="17253"/>
          </a:xfrm>
          <a:prstGeom prst="line">
            <a:avLst/>
          </a:prstGeom>
          <a:ln w="50800">
            <a:solidFill>
              <a:srgbClr val="2D35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23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nl-BE"/>
              <a:t>Name Institution &lt;date&gt;</a:t>
            </a:r>
          </a:p>
        </p:txBody>
      </p:sp>
    </p:spTree>
    <p:extLst>
      <p:ext uri="{BB962C8B-B14F-4D97-AF65-F5344CB8AC3E}">
        <p14:creationId xmlns:p14="http://schemas.microsoft.com/office/powerpoint/2010/main" val="64416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nl-BE"/>
              <a:t>Name Institution &lt;date&gt;</a:t>
            </a:r>
          </a:p>
        </p:txBody>
      </p:sp>
    </p:spTree>
    <p:extLst>
      <p:ext uri="{BB962C8B-B14F-4D97-AF65-F5344CB8AC3E}">
        <p14:creationId xmlns:p14="http://schemas.microsoft.com/office/powerpoint/2010/main" val="292985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1"/>
            <a:ext cx="10972800" cy="4495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2743200" y="6629400"/>
            <a:ext cx="2336800" cy="228601"/>
          </a:xfrm>
          <a:prstGeom prst="rect">
            <a:avLst/>
          </a:prstGeom>
        </p:spPr>
        <p:txBody>
          <a:bodyPr/>
          <a:lstStyle>
            <a:lvl1pPr>
              <a:defRPr>
                <a:solidFill>
                  <a:schemeClr val="bg1"/>
                </a:solidFill>
              </a:defRPr>
            </a:lvl1pPr>
          </a:lstStyle>
          <a:p>
            <a:fld id="{D1D079B3-2F14-0648-A484-1414D29E7A4D}" type="datetime4">
              <a:rPr lang="en-US" smtClean="0"/>
              <a:pPr/>
              <a:t>December 10, 2022</a:t>
            </a:fld>
            <a:endParaRPr lang="en-GB"/>
          </a:p>
        </p:txBody>
      </p:sp>
      <p:sp>
        <p:nvSpPr>
          <p:cNvPr id="6" name="Slide Number Placeholder 5"/>
          <p:cNvSpPr>
            <a:spLocks noGrp="1"/>
          </p:cNvSpPr>
          <p:nvPr>
            <p:ph type="sldNum" sz="quarter" idx="12"/>
          </p:nvPr>
        </p:nvSpPr>
        <p:spPr>
          <a:xfrm>
            <a:off x="5080000" y="6629400"/>
            <a:ext cx="1016000" cy="228600"/>
          </a:xfrm>
          <a:prstGeom prst="rect">
            <a:avLst/>
          </a:prstGeom>
        </p:spPr>
        <p:txBody>
          <a:bodyPr/>
          <a:lstStyle>
            <a:lvl1pPr>
              <a:defRPr>
                <a:solidFill>
                  <a:schemeClr val="bg1"/>
                </a:solidFill>
              </a:defRPr>
            </a:lvl1pPr>
          </a:lstStyle>
          <a:p>
            <a:r>
              <a:rPr lang="en-GB"/>
              <a:t>Slide </a:t>
            </a:r>
            <a:fld id="{E5A2D1E2-AADD-4352-99BC-B8B0D40E53D2}" type="slidenum">
              <a:rPr lang="en-GB" smtClean="0"/>
              <a:pPr/>
              <a:t>‹nr.›</a:t>
            </a:fld>
            <a:endParaRPr lang="en-GB"/>
          </a:p>
        </p:txBody>
      </p:sp>
      <p:sp>
        <p:nvSpPr>
          <p:cNvPr id="11" name="Title 1"/>
          <p:cNvSpPr>
            <a:spLocks noGrp="1"/>
          </p:cNvSpPr>
          <p:nvPr>
            <p:ph type="title"/>
          </p:nvPr>
        </p:nvSpPr>
        <p:spPr>
          <a:xfrm>
            <a:off x="609600" y="381000"/>
            <a:ext cx="10972800" cy="914400"/>
          </a:xfrm>
        </p:spPr>
        <p:txBody>
          <a:bodyPr>
            <a:noAutofit/>
          </a:bodyPr>
          <a:lstStyle>
            <a:lvl1pPr>
              <a:defRPr sz="4000">
                <a:solidFill>
                  <a:srgbClr val="7EB711"/>
                </a:solidFill>
              </a:defRPr>
            </a:lvl1pPr>
          </a:lstStyle>
          <a:p>
            <a:r>
              <a:rPr lang="en-US"/>
              <a:t>Click to edit Master title style</a:t>
            </a:r>
            <a:endParaRPr lang="en-GB"/>
          </a:p>
        </p:txBody>
      </p:sp>
    </p:spTree>
    <p:extLst>
      <p:ext uri="{BB962C8B-B14F-4D97-AF65-F5344CB8AC3E}">
        <p14:creationId xmlns:p14="http://schemas.microsoft.com/office/powerpoint/2010/main" val="6325938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ogo and title">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72038" y="2400300"/>
            <a:ext cx="7462837" cy="1419494"/>
          </a:xfrm>
          <a:prstGeom prst="rect">
            <a:avLst/>
          </a:prstGeom>
        </p:spPr>
        <p:txBody>
          <a:bodyPr anchor="b"/>
          <a:lstStyle>
            <a:lvl1pPr algn="l">
              <a:defRPr sz="8800" baseline="0">
                <a:solidFill>
                  <a:srgbClr val="2D3589"/>
                </a:solidFill>
                <a:latin typeface="Arial" panose="020B0604020202020204" pitchFamily="34" charset="0"/>
                <a:ea typeface="Karla" pitchFamily="2" charset="0"/>
                <a:cs typeface="Arial" panose="020B0604020202020204" pitchFamily="34" charset="0"/>
              </a:defRPr>
            </a:lvl1pPr>
          </a:lstStyle>
          <a:p>
            <a:r>
              <a:rPr lang="nl-NL" err="1"/>
              <a:t>Thank</a:t>
            </a:r>
            <a:r>
              <a:rPr lang="nl-NL"/>
              <a:t> </a:t>
            </a:r>
            <a:r>
              <a:rPr lang="nl-NL" err="1"/>
              <a:t>you</a:t>
            </a:r>
            <a:r>
              <a:rPr lang="nl-NL"/>
              <a:t>!</a:t>
            </a:r>
            <a:endParaRPr lang="nl-BE"/>
          </a:p>
        </p:txBody>
      </p:sp>
      <p:sp>
        <p:nvSpPr>
          <p:cNvPr id="3" name="Footer Placeholder 2"/>
          <p:cNvSpPr>
            <a:spLocks noGrp="1"/>
          </p:cNvSpPr>
          <p:nvPr>
            <p:ph type="ftr" sz="quarter" idx="10"/>
          </p:nvPr>
        </p:nvSpPr>
        <p:spPr/>
        <p:txBody>
          <a:bodyPr/>
          <a:lstStyle/>
          <a:p>
            <a:r>
              <a:rPr lang="nl-BE"/>
              <a:t>Name Institution &lt;date&gt;</a:t>
            </a:r>
          </a:p>
        </p:txBody>
      </p:sp>
    </p:spTree>
    <p:extLst>
      <p:ext uri="{BB962C8B-B14F-4D97-AF65-F5344CB8AC3E}">
        <p14:creationId xmlns:p14="http://schemas.microsoft.com/office/powerpoint/2010/main" val="3795715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and title (Purple)">
    <p:bg>
      <p:bgPr>
        <a:solidFill>
          <a:srgbClr val="2D3589"/>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389" y="4266407"/>
            <a:ext cx="11309685" cy="1561443"/>
          </a:xfrm>
          <a:prstGeom prst="rect">
            <a:avLst/>
          </a:prstGeom>
        </p:spPr>
        <p:txBody>
          <a:bodyPr anchor="ctr"/>
          <a:lstStyle>
            <a:lvl1pPr algn="ctr">
              <a:defRPr sz="6000" baseline="0">
                <a:solidFill>
                  <a:schemeClr val="bg1"/>
                </a:solidFill>
                <a:latin typeface="Arial" panose="020B0604020202020204" pitchFamily="34" charset="0"/>
                <a:ea typeface="Karla" pitchFamily="2" charset="0"/>
                <a:cs typeface="Arial" panose="020B0604020202020204" pitchFamily="34" charset="0"/>
              </a:defRPr>
            </a:lvl1pPr>
          </a:lstStyle>
          <a:p>
            <a:r>
              <a:rPr lang="nl-NL"/>
              <a:t>Slide in </a:t>
            </a:r>
            <a:r>
              <a:rPr lang="nl-NL" err="1"/>
              <a:t>between</a:t>
            </a:r>
            <a:endParaRPr lang="nl-BE"/>
          </a:p>
        </p:txBody>
      </p:sp>
      <p:sp>
        <p:nvSpPr>
          <p:cNvPr id="4" name="Picture Placeholder 3"/>
          <p:cNvSpPr>
            <a:spLocks noGrp="1"/>
          </p:cNvSpPr>
          <p:nvPr>
            <p:ph type="pic" sz="quarter" idx="10"/>
          </p:nvPr>
        </p:nvSpPr>
        <p:spPr>
          <a:xfrm>
            <a:off x="529389" y="257175"/>
            <a:ext cx="11310186" cy="3849604"/>
          </a:xfrm>
          <a:prstGeom prst="rect">
            <a:avLst/>
          </a:prstGeom>
        </p:spPr>
        <p:txBody>
          <a:bodyPr/>
          <a:lstStyle/>
          <a:p>
            <a:endParaRPr lang="nl-NL"/>
          </a:p>
        </p:txBody>
      </p:sp>
    </p:spTree>
    <p:extLst>
      <p:ext uri="{BB962C8B-B14F-4D97-AF65-F5344CB8AC3E}">
        <p14:creationId xmlns:p14="http://schemas.microsoft.com/office/powerpoint/2010/main" val="1222995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title (Red)">
    <p:bg>
      <p:bgPr>
        <a:solidFill>
          <a:srgbClr val="F16157"/>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9389" y="4266407"/>
            <a:ext cx="11309685" cy="1561443"/>
          </a:xfrm>
          <a:prstGeom prst="rect">
            <a:avLst/>
          </a:prstGeom>
        </p:spPr>
        <p:txBody>
          <a:bodyPr anchor="ctr"/>
          <a:lstStyle>
            <a:lvl1pPr algn="ctr">
              <a:defRPr sz="6000" baseline="0">
                <a:solidFill>
                  <a:schemeClr val="bg1"/>
                </a:solidFill>
                <a:latin typeface="Arial" panose="020B0604020202020204" pitchFamily="34" charset="0"/>
                <a:ea typeface="Karla" pitchFamily="2" charset="0"/>
                <a:cs typeface="Arial" panose="020B0604020202020204" pitchFamily="34" charset="0"/>
              </a:defRPr>
            </a:lvl1pPr>
          </a:lstStyle>
          <a:p>
            <a:r>
              <a:rPr lang="nl-NL"/>
              <a:t>Slide in </a:t>
            </a:r>
            <a:r>
              <a:rPr lang="nl-NL" err="1"/>
              <a:t>between</a:t>
            </a:r>
            <a:endParaRPr lang="nl-BE"/>
          </a:p>
        </p:txBody>
      </p:sp>
      <p:sp>
        <p:nvSpPr>
          <p:cNvPr id="4" name="Picture Placeholder 3"/>
          <p:cNvSpPr>
            <a:spLocks noGrp="1"/>
          </p:cNvSpPr>
          <p:nvPr>
            <p:ph type="pic" sz="quarter" idx="10"/>
          </p:nvPr>
        </p:nvSpPr>
        <p:spPr>
          <a:xfrm>
            <a:off x="529389" y="257175"/>
            <a:ext cx="11310186" cy="3849604"/>
          </a:xfrm>
          <a:prstGeom prst="rect">
            <a:avLst/>
          </a:prstGeom>
        </p:spPr>
        <p:txBody>
          <a:bodyPr/>
          <a:lstStyle/>
          <a:p>
            <a:endParaRPr lang="nl-NL"/>
          </a:p>
        </p:txBody>
      </p:sp>
    </p:spTree>
    <p:extLst>
      <p:ext uri="{BB962C8B-B14F-4D97-AF65-F5344CB8AC3E}">
        <p14:creationId xmlns:p14="http://schemas.microsoft.com/office/powerpoint/2010/main" val="1023307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7DA3-C79F-40EE-9465-F38FA7F421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EF6201-166C-4A6B-951D-D5758338D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5F4EC-8C9F-4F33-AF27-3EF28D1EBC54}"/>
              </a:ext>
            </a:extLst>
          </p:cNvPr>
          <p:cNvSpPr>
            <a:spLocks noGrp="1"/>
          </p:cNvSpPr>
          <p:nvPr>
            <p:ph type="dt" sz="half" idx="10"/>
          </p:nvPr>
        </p:nvSpPr>
        <p:spPr/>
        <p:txBody>
          <a:bodyPr/>
          <a:lstStyle/>
          <a:p>
            <a:fld id="{B0DF2408-CD2B-42B1-89EA-210E0867E890}" type="datetimeFigureOut">
              <a:rPr lang="en-US" smtClean="0"/>
              <a:t>12/10/2022</a:t>
            </a:fld>
            <a:endParaRPr lang="en-US"/>
          </a:p>
        </p:txBody>
      </p:sp>
      <p:sp>
        <p:nvSpPr>
          <p:cNvPr id="5" name="Footer Placeholder 4">
            <a:extLst>
              <a:ext uri="{FF2B5EF4-FFF2-40B4-BE49-F238E27FC236}">
                <a16:creationId xmlns:a16="http://schemas.microsoft.com/office/drawing/2014/main" id="{D11282D9-3EFE-4FC7-A560-1D4D31DAFA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D0573-0C59-4732-A41A-F8E20C5FD4F0}"/>
              </a:ext>
            </a:extLst>
          </p:cNvPr>
          <p:cNvSpPr>
            <a:spLocks noGrp="1"/>
          </p:cNvSpPr>
          <p:nvPr>
            <p:ph type="sldNum" sz="quarter" idx="12"/>
          </p:nvPr>
        </p:nvSpPr>
        <p:spPr/>
        <p:txBody>
          <a:bodyPr/>
          <a:lstStyle/>
          <a:p>
            <a:fld id="{398BED0E-DBD0-4731-9F7B-71FD457DF6B1}" type="slidenum">
              <a:rPr lang="en-US" smtClean="0"/>
              <a:t>‹nr.›</a:t>
            </a:fld>
            <a:endParaRPr lang="en-US"/>
          </a:p>
        </p:txBody>
      </p:sp>
    </p:spTree>
    <p:extLst>
      <p:ext uri="{BB962C8B-B14F-4D97-AF65-F5344CB8AC3E}">
        <p14:creationId xmlns:p14="http://schemas.microsoft.com/office/powerpoint/2010/main" val="162345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and title">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72038" y="2400300"/>
            <a:ext cx="7462837" cy="1419494"/>
          </a:xfrm>
          <a:prstGeom prst="rect">
            <a:avLst/>
          </a:prstGeom>
        </p:spPr>
        <p:txBody>
          <a:bodyPr anchor="b"/>
          <a:lstStyle>
            <a:lvl1pPr algn="l">
              <a:defRPr sz="8800" baseline="0">
                <a:solidFill>
                  <a:srgbClr val="2D3589"/>
                </a:solidFill>
                <a:latin typeface="Arial" panose="020B0604020202020204" pitchFamily="34" charset="0"/>
                <a:ea typeface="Karla" pitchFamily="2" charset="0"/>
                <a:cs typeface="Arial" panose="020B0604020202020204" pitchFamily="34" charset="0"/>
              </a:defRPr>
            </a:lvl1pPr>
          </a:lstStyle>
          <a:p>
            <a:r>
              <a:rPr lang="nl-NL" err="1"/>
              <a:t>Thank</a:t>
            </a:r>
            <a:r>
              <a:rPr lang="nl-NL"/>
              <a:t> </a:t>
            </a:r>
            <a:r>
              <a:rPr lang="nl-NL" err="1"/>
              <a:t>you</a:t>
            </a:r>
            <a:r>
              <a:rPr lang="nl-NL"/>
              <a:t>!</a:t>
            </a:r>
            <a:endParaRPr lang="nl-BE"/>
          </a:p>
        </p:txBody>
      </p:sp>
      <p:sp>
        <p:nvSpPr>
          <p:cNvPr id="3" name="Footer Placeholder 2"/>
          <p:cNvSpPr>
            <a:spLocks noGrp="1"/>
          </p:cNvSpPr>
          <p:nvPr>
            <p:ph type="ftr" sz="quarter" idx="10"/>
          </p:nvPr>
        </p:nvSpPr>
        <p:spPr/>
        <p:txBody>
          <a:bodyPr/>
          <a:lstStyle/>
          <a:p>
            <a:r>
              <a:rPr lang="nl-BE"/>
              <a:t>Name Institution &lt;date&gt;</a:t>
            </a:r>
          </a:p>
        </p:txBody>
      </p:sp>
    </p:spTree>
    <p:extLst>
      <p:ext uri="{BB962C8B-B14F-4D97-AF65-F5344CB8AC3E}">
        <p14:creationId xmlns:p14="http://schemas.microsoft.com/office/powerpoint/2010/main" val="377578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nl-BE"/>
              <a:t>Name Institution &lt;date&gt;</a:t>
            </a:r>
          </a:p>
        </p:txBody>
      </p:sp>
      <p:sp>
        <p:nvSpPr>
          <p:cNvPr id="5" name="Content Placeholder 4"/>
          <p:cNvSpPr>
            <a:spLocks noGrp="1"/>
          </p:cNvSpPr>
          <p:nvPr>
            <p:ph sz="quarter" idx="11"/>
          </p:nvPr>
        </p:nvSpPr>
        <p:spPr>
          <a:xfrm>
            <a:off x="1475118" y="1844675"/>
            <a:ext cx="9878682" cy="3960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747886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objec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nl-BE"/>
              <a:t>Name Institution &lt;date&gt;</a:t>
            </a:r>
          </a:p>
        </p:txBody>
      </p:sp>
      <p:sp>
        <p:nvSpPr>
          <p:cNvPr id="7" name="Content Placeholder 6"/>
          <p:cNvSpPr>
            <a:spLocks noGrp="1"/>
          </p:cNvSpPr>
          <p:nvPr>
            <p:ph sz="quarter" idx="11"/>
          </p:nvPr>
        </p:nvSpPr>
        <p:spPr>
          <a:xfrm>
            <a:off x="1475118" y="1844675"/>
            <a:ext cx="4320000" cy="3960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2"/>
          </p:nvPr>
        </p:nvSpPr>
        <p:spPr>
          <a:xfrm>
            <a:off x="5951984" y="1844675"/>
            <a:ext cx="5400000" cy="3960813"/>
          </a:xfrm>
        </p:spPr>
        <p:txBody>
          <a:bodyPr/>
          <a:lstStyle/>
          <a:p>
            <a:endParaRPr lang="en-GB"/>
          </a:p>
        </p:txBody>
      </p:sp>
    </p:spTree>
    <p:extLst>
      <p:ext uri="{BB962C8B-B14F-4D97-AF65-F5344CB8AC3E}">
        <p14:creationId xmlns:p14="http://schemas.microsoft.com/office/powerpoint/2010/main" val="1091530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icture and text/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nl-BE"/>
              <a:t>Name Institution &lt;date&gt;</a:t>
            </a:r>
          </a:p>
        </p:txBody>
      </p:sp>
      <p:sp>
        <p:nvSpPr>
          <p:cNvPr id="7" name="Content Placeholder 6"/>
          <p:cNvSpPr>
            <a:spLocks noGrp="1"/>
          </p:cNvSpPr>
          <p:nvPr>
            <p:ph sz="quarter" idx="11"/>
          </p:nvPr>
        </p:nvSpPr>
        <p:spPr>
          <a:xfrm>
            <a:off x="7032104" y="1844675"/>
            <a:ext cx="4321696" cy="3960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2"/>
          </p:nvPr>
        </p:nvSpPr>
        <p:spPr>
          <a:xfrm>
            <a:off x="1475118" y="1844674"/>
            <a:ext cx="5400000" cy="3960813"/>
          </a:xfrm>
        </p:spPr>
        <p:txBody>
          <a:bodyPr/>
          <a:lstStyle/>
          <a:p>
            <a:endParaRPr lang="en-GB"/>
          </a:p>
        </p:txBody>
      </p:sp>
    </p:spTree>
    <p:extLst>
      <p:ext uri="{BB962C8B-B14F-4D97-AF65-F5344CB8AC3E}">
        <p14:creationId xmlns:p14="http://schemas.microsoft.com/office/powerpoint/2010/main" val="1681559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object and text/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nl-BE"/>
              <a:t>Name Institution &lt;date&gt;</a:t>
            </a:r>
          </a:p>
        </p:txBody>
      </p:sp>
      <p:sp>
        <p:nvSpPr>
          <p:cNvPr id="5" name="Content Placeholder 4"/>
          <p:cNvSpPr>
            <a:spLocks noGrp="1"/>
          </p:cNvSpPr>
          <p:nvPr>
            <p:ph sz="quarter" idx="11"/>
          </p:nvPr>
        </p:nvSpPr>
        <p:spPr>
          <a:xfrm>
            <a:off x="1475118" y="1844675"/>
            <a:ext cx="4836906" cy="3960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4"/>
          <p:cNvSpPr>
            <a:spLocks noGrp="1"/>
          </p:cNvSpPr>
          <p:nvPr>
            <p:ph sz="quarter" idx="12"/>
          </p:nvPr>
        </p:nvSpPr>
        <p:spPr>
          <a:xfrm>
            <a:off x="6528048" y="1844824"/>
            <a:ext cx="4825752" cy="3960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898559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nl-BE"/>
              <a:t>Name Institution &lt;date&gt;</a:t>
            </a:r>
          </a:p>
        </p:txBody>
      </p:sp>
      <p:sp>
        <p:nvSpPr>
          <p:cNvPr id="7" name="Picture Placeholder 6"/>
          <p:cNvSpPr>
            <a:spLocks noGrp="1"/>
          </p:cNvSpPr>
          <p:nvPr>
            <p:ph type="pic" sz="quarter" idx="11"/>
          </p:nvPr>
        </p:nvSpPr>
        <p:spPr>
          <a:xfrm>
            <a:off x="1475118" y="1844675"/>
            <a:ext cx="9878682" cy="3960813"/>
          </a:xfrm>
        </p:spPr>
        <p:txBody>
          <a:bodyPr/>
          <a:lstStyle/>
          <a:p>
            <a:endParaRPr lang="en-GB"/>
          </a:p>
        </p:txBody>
      </p:sp>
    </p:spTree>
    <p:extLst>
      <p:ext uri="{BB962C8B-B14F-4D97-AF65-F5344CB8AC3E}">
        <p14:creationId xmlns:p14="http://schemas.microsoft.com/office/powerpoint/2010/main" val="898739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nl-BE"/>
              <a:t>Name Institution &lt;date&gt;</a:t>
            </a:r>
          </a:p>
        </p:txBody>
      </p:sp>
      <p:sp>
        <p:nvSpPr>
          <p:cNvPr id="7" name="Picture Placeholder 6"/>
          <p:cNvSpPr>
            <a:spLocks noGrp="1"/>
          </p:cNvSpPr>
          <p:nvPr>
            <p:ph type="pic" sz="quarter" idx="11"/>
          </p:nvPr>
        </p:nvSpPr>
        <p:spPr>
          <a:xfrm>
            <a:off x="1475118" y="364901"/>
            <a:ext cx="9878682" cy="5440363"/>
          </a:xfrm>
        </p:spPr>
        <p:txBody>
          <a:bodyPr/>
          <a:lstStyle/>
          <a:p>
            <a:endParaRPr lang="en-GB"/>
          </a:p>
        </p:txBody>
      </p:sp>
    </p:spTree>
    <p:extLst>
      <p:ext uri="{BB962C8B-B14F-4D97-AF65-F5344CB8AC3E}">
        <p14:creationId xmlns:p14="http://schemas.microsoft.com/office/powerpoint/2010/main" val="16992708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3.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35380" y="996473"/>
            <a:ext cx="6979945" cy="2342726"/>
          </a:xfrm>
          <a:prstGeom prst="rect">
            <a:avLst/>
          </a:prstGeom>
        </p:spPr>
      </p:pic>
      <p:sp>
        <p:nvSpPr>
          <p:cNvPr id="8" name="Tekstvak 7"/>
          <p:cNvSpPr txBox="1"/>
          <p:nvPr userDrawn="1"/>
        </p:nvSpPr>
        <p:spPr>
          <a:xfrm>
            <a:off x="2138284" y="6467645"/>
            <a:ext cx="8291591" cy="215444"/>
          </a:xfrm>
          <a:prstGeom prst="rect">
            <a:avLst/>
          </a:prstGeom>
          <a:noFill/>
        </p:spPr>
        <p:txBody>
          <a:bodyPr wrap="square" rtlCol="0">
            <a:spAutoFit/>
          </a:bodyPr>
          <a:lstStyle/>
          <a:p>
            <a:pPr algn="l" defTabSz="457200">
              <a:defRPr/>
            </a:pPr>
            <a:r>
              <a:rPr lang="en-US" sz="800" b="1" i="0">
                <a:solidFill>
                  <a:srgbClr val="002060"/>
                </a:solidFill>
                <a:latin typeface="Karla" pitchFamily="2" charset="0"/>
                <a:ea typeface="Karla" pitchFamily="2" charset="0"/>
              </a:rPr>
              <a:t>This presentation reflects only the author's view. The National Agency and Commission are not responsible for any use that may be made of the information it contains. </a:t>
            </a:r>
            <a:endParaRPr lang="en-US" sz="800" b="1" i="0">
              <a:solidFill>
                <a:srgbClr val="002060"/>
              </a:solidFill>
              <a:latin typeface="Karla" pitchFamily="2" charset="0"/>
              <a:ea typeface="Karla" pitchFamily="2" charset="0"/>
              <a:cs typeface="Verdana" panose="020B0604030504040204" pitchFamily="34" charset="0"/>
            </a:endParaRPr>
          </a:p>
        </p:txBody>
      </p:sp>
      <p:pic>
        <p:nvPicPr>
          <p:cNvPr id="9" name="Afbeelding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3896" y="6090249"/>
            <a:ext cx="1742691" cy="700562"/>
          </a:xfrm>
          <a:prstGeom prst="rect">
            <a:avLst/>
          </a:prstGeom>
        </p:spPr>
      </p:pic>
      <p:sp>
        <p:nvSpPr>
          <p:cNvPr id="12" name="Tekstvak 11"/>
          <p:cNvSpPr txBox="1"/>
          <p:nvPr userDrawn="1"/>
        </p:nvSpPr>
        <p:spPr>
          <a:xfrm>
            <a:off x="8626" y="-3051"/>
            <a:ext cx="1817728" cy="253916"/>
          </a:xfrm>
          <a:prstGeom prst="rect">
            <a:avLst/>
          </a:prstGeom>
          <a:noFill/>
        </p:spPr>
        <p:txBody>
          <a:bodyPr wrap="square" rtlCol="0">
            <a:spAutoFit/>
          </a:bodyPr>
          <a:lstStyle/>
          <a:p>
            <a:pPr algn="l"/>
            <a:r>
              <a:rPr lang="pt-PT" sz="1050">
                <a:solidFill>
                  <a:srgbClr val="002060"/>
                </a:solidFill>
                <a:cs typeface="Verdana" panose="020B0604030504040204" pitchFamily="34" charset="0"/>
              </a:rPr>
              <a:t>2015-1-PT01-KA203-013100</a:t>
            </a:r>
          </a:p>
        </p:txBody>
      </p:sp>
      <p:cxnSp>
        <p:nvCxnSpPr>
          <p:cNvPr id="3" name="Rechte verbindingslijn 2"/>
          <p:cNvCxnSpPr>
            <a:stCxn id="9" idx="0"/>
          </p:cNvCxnSpPr>
          <p:nvPr userDrawn="1"/>
        </p:nvCxnSpPr>
        <p:spPr>
          <a:xfrm>
            <a:off x="1045242" y="6090249"/>
            <a:ext cx="10893716" cy="0"/>
          </a:xfrm>
          <a:prstGeom prst="line">
            <a:avLst/>
          </a:prstGeom>
          <a:ln>
            <a:solidFill>
              <a:srgbClr val="2D358A"/>
            </a:solidFill>
          </a:ln>
        </p:spPr>
        <p:style>
          <a:lnRef idx="1">
            <a:schemeClr val="accent1"/>
          </a:lnRef>
          <a:fillRef idx="0">
            <a:schemeClr val="accent1"/>
          </a:fillRef>
          <a:effectRef idx="0">
            <a:schemeClr val="accent1"/>
          </a:effectRef>
          <a:fontRef idx="minor">
            <a:schemeClr val="tx1"/>
          </a:fontRef>
        </p:style>
      </p:cxnSp>
      <p:sp>
        <p:nvSpPr>
          <p:cNvPr id="11" name="Tijdelijke aanduiding voor dianummer 5"/>
          <p:cNvSpPr txBox="1">
            <a:spLocks/>
          </p:cNvSpPr>
          <p:nvPr userDrawn="1"/>
        </p:nvSpPr>
        <p:spPr>
          <a:xfrm>
            <a:off x="11128075" y="5811203"/>
            <a:ext cx="882769"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rgbClr val="002060"/>
                </a:solidFill>
                <a:latin typeface="Karla" pitchFamily="2" charset="0"/>
                <a:ea typeface="Karla"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page </a:t>
            </a:r>
            <a:fld id="{2C8A719E-EB2F-43BD-A4DF-4A79F30164D0}" type="slidenum">
              <a:rPr lang="nl-BE" smtClean="0"/>
              <a:pPr/>
              <a:t>‹nr.›</a:t>
            </a:fld>
            <a:endParaRPr lang="nl-BE"/>
          </a:p>
        </p:txBody>
      </p:sp>
    </p:spTree>
    <p:extLst>
      <p:ext uri="{BB962C8B-B14F-4D97-AF65-F5344CB8AC3E}">
        <p14:creationId xmlns:p14="http://schemas.microsoft.com/office/powerpoint/2010/main" val="2162294022"/>
      </p:ext>
    </p:extLst>
  </p:cSld>
  <p:clrMap bg1="lt1" tx1="dk1" bg2="lt2" tx2="dk2" accent1="accent1" accent2="accent2" accent3="accent3" accent4="accent4" accent5="accent5" accent6="accent6" hlink="hlink" folHlink="folHlink"/>
  <p:sldLayoutIdLst>
    <p:sldLayoutId id="2147483661" r:id="rId1"/>
    <p:sldLayoutId id="2147483681"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9252" y="1945835"/>
            <a:ext cx="2874119" cy="2354701"/>
          </a:xfrm>
          <a:prstGeom prst="rect">
            <a:avLst/>
          </a:prstGeom>
        </p:spPr>
      </p:pic>
      <p:sp>
        <p:nvSpPr>
          <p:cNvPr id="8" name="Tekstvak 7"/>
          <p:cNvSpPr txBox="1"/>
          <p:nvPr userDrawn="1"/>
        </p:nvSpPr>
        <p:spPr>
          <a:xfrm>
            <a:off x="2138284" y="6467645"/>
            <a:ext cx="8291591" cy="215444"/>
          </a:xfrm>
          <a:prstGeom prst="rect">
            <a:avLst/>
          </a:prstGeom>
          <a:noFill/>
        </p:spPr>
        <p:txBody>
          <a:bodyPr wrap="square" rtlCol="0">
            <a:spAutoFit/>
          </a:bodyPr>
          <a:lstStyle/>
          <a:p>
            <a:pPr algn="l" defTabSz="457200">
              <a:defRPr/>
            </a:pPr>
            <a:r>
              <a:rPr lang="en-US" sz="800" b="1" i="0">
                <a:solidFill>
                  <a:srgbClr val="002060"/>
                </a:solidFill>
                <a:latin typeface="Karla" pitchFamily="2" charset="0"/>
                <a:ea typeface="Karla" pitchFamily="2" charset="0"/>
              </a:rPr>
              <a:t>This presentation reflects only the author's view. The National Agency and Commission are not responsible for any use that may be made of the information it contains. </a:t>
            </a:r>
            <a:endParaRPr lang="en-US" sz="800" b="1" i="0">
              <a:solidFill>
                <a:srgbClr val="002060"/>
              </a:solidFill>
              <a:latin typeface="Karla" pitchFamily="2" charset="0"/>
              <a:ea typeface="Karla" pitchFamily="2" charset="0"/>
              <a:cs typeface="Verdana" panose="020B0604030504040204" pitchFamily="34" charset="0"/>
            </a:endParaRPr>
          </a:p>
        </p:txBody>
      </p:sp>
      <p:pic>
        <p:nvPicPr>
          <p:cNvPr id="9" name="Afbeelding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896" y="6090249"/>
            <a:ext cx="1742691" cy="700562"/>
          </a:xfrm>
          <a:prstGeom prst="rect">
            <a:avLst/>
          </a:prstGeom>
        </p:spPr>
      </p:pic>
      <p:cxnSp>
        <p:nvCxnSpPr>
          <p:cNvPr id="10" name="Rechte verbindingslijn 9"/>
          <p:cNvCxnSpPr>
            <a:stCxn id="9" idx="0"/>
          </p:cNvCxnSpPr>
          <p:nvPr userDrawn="1"/>
        </p:nvCxnSpPr>
        <p:spPr>
          <a:xfrm>
            <a:off x="1045242" y="6090249"/>
            <a:ext cx="10893716" cy="0"/>
          </a:xfrm>
          <a:prstGeom prst="line">
            <a:avLst/>
          </a:prstGeom>
          <a:ln>
            <a:solidFill>
              <a:srgbClr val="2D358A"/>
            </a:solidFill>
          </a:ln>
        </p:spPr>
        <p:style>
          <a:lnRef idx="1">
            <a:schemeClr val="accent1"/>
          </a:lnRef>
          <a:fillRef idx="0">
            <a:schemeClr val="accent1"/>
          </a:fillRef>
          <a:effectRef idx="0">
            <a:schemeClr val="accent1"/>
          </a:effectRef>
          <a:fontRef idx="minor">
            <a:schemeClr val="tx1"/>
          </a:fontRef>
        </p:style>
      </p:cxnSp>
      <p:sp>
        <p:nvSpPr>
          <p:cNvPr id="13" name="Tijdelijke aanduiding voor dianummer 5"/>
          <p:cNvSpPr txBox="1">
            <a:spLocks/>
          </p:cNvSpPr>
          <p:nvPr userDrawn="1"/>
        </p:nvSpPr>
        <p:spPr>
          <a:xfrm>
            <a:off x="11128075" y="5811203"/>
            <a:ext cx="882769"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rgbClr val="002060"/>
                </a:solidFill>
                <a:latin typeface="Karla" pitchFamily="2" charset="0"/>
                <a:ea typeface="Karla"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page </a:t>
            </a:r>
            <a:fld id="{2C8A719E-EB2F-43BD-A4DF-4A79F30164D0}" type="slidenum">
              <a:rPr lang="nl-BE" smtClean="0"/>
              <a:pPr/>
              <a:t>‹nr.›</a:t>
            </a:fld>
            <a:endParaRPr lang="nl-BE"/>
          </a:p>
        </p:txBody>
      </p:sp>
      <p:sp>
        <p:nvSpPr>
          <p:cNvPr id="12" name="Tijdelijke aanduiding voor voettekst 4"/>
          <p:cNvSpPr>
            <a:spLocks noGrp="1"/>
          </p:cNvSpPr>
          <p:nvPr>
            <p:ph type="ftr" sz="quarter" idx="3"/>
          </p:nvPr>
        </p:nvSpPr>
        <p:spPr>
          <a:xfrm>
            <a:off x="2138125" y="6139677"/>
            <a:ext cx="5658989" cy="362311"/>
          </a:xfrm>
          <a:prstGeom prst="rect">
            <a:avLst/>
          </a:prstGeom>
        </p:spPr>
        <p:txBody>
          <a:bodyPr/>
          <a:lstStyle>
            <a:lvl1pPr>
              <a:defRPr sz="1600">
                <a:solidFill>
                  <a:srgbClr val="F16157"/>
                </a:solidFill>
                <a:latin typeface="Arial" panose="020B0604020202020204" pitchFamily="34" charset="0"/>
                <a:cs typeface="Arial" panose="020B0604020202020204" pitchFamily="34" charset="0"/>
              </a:defRPr>
            </a:lvl1pPr>
          </a:lstStyle>
          <a:p>
            <a:r>
              <a:rPr lang="nl-BE"/>
              <a:t>Name Institution &lt;date&gt;</a:t>
            </a:r>
          </a:p>
        </p:txBody>
      </p:sp>
    </p:spTree>
    <p:extLst>
      <p:ext uri="{BB962C8B-B14F-4D97-AF65-F5344CB8AC3E}">
        <p14:creationId xmlns:p14="http://schemas.microsoft.com/office/powerpoint/2010/main" val="2721588205"/>
      </p:ext>
    </p:extLst>
  </p:cSld>
  <p:clrMap bg1="lt1" tx1="dk1" bg2="lt2" tx2="dk2" accent1="accent1" accent2="accent2" accent3="accent3" accent4="accent4" accent5="accent5" accent6="accent6" hlink="hlink" folHlink="folHlink"/>
  <p:sldLayoutIdLst>
    <p:sldLayoutId id="2147483664"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Tijdelijke aanduiding voor titel 1"/>
          <p:cNvSpPr>
            <a:spLocks noGrp="1"/>
          </p:cNvSpPr>
          <p:nvPr>
            <p:ph type="title"/>
          </p:nvPr>
        </p:nvSpPr>
        <p:spPr>
          <a:xfrm>
            <a:off x="1475118" y="365125"/>
            <a:ext cx="9878682" cy="1325563"/>
          </a:xfrm>
          <a:prstGeom prst="rect">
            <a:avLst/>
          </a:prstGeom>
        </p:spPr>
        <p:txBody>
          <a:bodyPr vert="horz" lIns="91440" tIns="45720" rIns="91440" bIns="45720" rtlCol="0" anchor="ctr">
            <a:normAutofit/>
          </a:bodyPr>
          <a:lstStyle/>
          <a:p>
            <a:r>
              <a:rPr lang="nl-NL"/>
              <a:t>Klik om de stijl te bewerken</a:t>
            </a:r>
            <a:endParaRPr lang="nl-BE"/>
          </a:p>
        </p:txBody>
      </p:sp>
      <p:sp>
        <p:nvSpPr>
          <p:cNvPr id="8" name="Tijdelijke aanduiding voor tekst 2"/>
          <p:cNvSpPr>
            <a:spLocks noGrp="1"/>
          </p:cNvSpPr>
          <p:nvPr>
            <p:ph type="body" idx="1"/>
          </p:nvPr>
        </p:nvSpPr>
        <p:spPr>
          <a:xfrm>
            <a:off x="1475118" y="1834250"/>
            <a:ext cx="9878682" cy="3971237"/>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9" name="Afbeelding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1927" y="359924"/>
            <a:ext cx="1125167" cy="921824"/>
          </a:xfrm>
          <a:prstGeom prst="rect">
            <a:avLst/>
          </a:prstGeom>
        </p:spPr>
      </p:pic>
      <p:sp>
        <p:nvSpPr>
          <p:cNvPr id="10" name="Tekstvak 13"/>
          <p:cNvSpPr txBox="1"/>
          <p:nvPr userDrawn="1"/>
        </p:nvSpPr>
        <p:spPr>
          <a:xfrm>
            <a:off x="2138284" y="6467645"/>
            <a:ext cx="8291591" cy="215444"/>
          </a:xfrm>
          <a:prstGeom prst="rect">
            <a:avLst/>
          </a:prstGeom>
          <a:noFill/>
        </p:spPr>
        <p:txBody>
          <a:bodyPr wrap="square" rtlCol="0">
            <a:spAutoFit/>
          </a:bodyPr>
          <a:lstStyle/>
          <a:p>
            <a:pPr algn="l" defTabSz="457200">
              <a:defRPr/>
            </a:pPr>
            <a:r>
              <a:rPr lang="en-US" sz="800" b="1" i="0">
                <a:solidFill>
                  <a:srgbClr val="002060"/>
                </a:solidFill>
                <a:latin typeface="Karla" pitchFamily="2" charset="0"/>
                <a:ea typeface="Karla" pitchFamily="2" charset="0"/>
              </a:rPr>
              <a:t>This presentation reflects only the author's view. The National Agency and Commission are not responsible for any use that may be made of the information it contains. </a:t>
            </a:r>
            <a:endParaRPr lang="en-US" sz="800" b="1" i="0">
              <a:solidFill>
                <a:srgbClr val="002060"/>
              </a:solidFill>
              <a:latin typeface="Karla" pitchFamily="2" charset="0"/>
              <a:ea typeface="Karla" pitchFamily="2" charset="0"/>
              <a:cs typeface="Verdana" panose="020B0604030504040204" pitchFamily="34" charset="0"/>
            </a:endParaRPr>
          </a:p>
        </p:txBody>
      </p:sp>
      <p:pic>
        <p:nvPicPr>
          <p:cNvPr id="11" name="Afbeelding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896" y="6090249"/>
            <a:ext cx="1742691" cy="700562"/>
          </a:xfrm>
          <a:prstGeom prst="rect">
            <a:avLst/>
          </a:prstGeom>
        </p:spPr>
      </p:pic>
      <p:cxnSp>
        <p:nvCxnSpPr>
          <p:cNvPr id="12" name="Rechte verbindingslijn 15"/>
          <p:cNvCxnSpPr/>
          <p:nvPr userDrawn="1"/>
        </p:nvCxnSpPr>
        <p:spPr>
          <a:xfrm>
            <a:off x="1045242" y="6090249"/>
            <a:ext cx="10893716" cy="0"/>
          </a:xfrm>
          <a:prstGeom prst="line">
            <a:avLst/>
          </a:prstGeom>
          <a:ln>
            <a:solidFill>
              <a:srgbClr val="2D358A"/>
            </a:solidFill>
          </a:ln>
        </p:spPr>
        <p:style>
          <a:lnRef idx="1">
            <a:schemeClr val="accent1"/>
          </a:lnRef>
          <a:fillRef idx="0">
            <a:schemeClr val="accent1"/>
          </a:fillRef>
          <a:effectRef idx="0">
            <a:schemeClr val="accent1"/>
          </a:effectRef>
          <a:fontRef idx="minor">
            <a:schemeClr val="tx1"/>
          </a:fontRef>
        </p:style>
      </p:cxnSp>
      <p:sp>
        <p:nvSpPr>
          <p:cNvPr id="13" name="Tijdelijke aanduiding voor dianummer 5"/>
          <p:cNvSpPr txBox="1">
            <a:spLocks/>
          </p:cNvSpPr>
          <p:nvPr userDrawn="1"/>
        </p:nvSpPr>
        <p:spPr>
          <a:xfrm>
            <a:off x="11128075" y="5811203"/>
            <a:ext cx="882769"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rgbClr val="002060"/>
                </a:solidFill>
                <a:latin typeface="Karla" pitchFamily="2" charset="0"/>
                <a:ea typeface="Karla"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BE"/>
              <a:t>page </a:t>
            </a:r>
            <a:fld id="{2C8A719E-EB2F-43BD-A4DF-4A79F30164D0}" type="slidenum">
              <a:rPr lang="nl-BE" smtClean="0"/>
              <a:pPr/>
              <a:t>‹nr.›</a:t>
            </a:fld>
            <a:endParaRPr lang="nl-BE"/>
          </a:p>
        </p:txBody>
      </p:sp>
      <p:sp>
        <p:nvSpPr>
          <p:cNvPr id="14" name="Tijdelijke aanduiding voor voettekst 4"/>
          <p:cNvSpPr>
            <a:spLocks noGrp="1"/>
          </p:cNvSpPr>
          <p:nvPr>
            <p:ph type="ftr" sz="quarter" idx="3"/>
          </p:nvPr>
        </p:nvSpPr>
        <p:spPr>
          <a:xfrm>
            <a:off x="2138125" y="6139677"/>
            <a:ext cx="5658989" cy="362311"/>
          </a:xfrm>
          <a:prstGeom prst="rect">
            <a:avLst/>
          </a:prstGeom>
        </p:spPr>
        <p:txBody>
          <a:bodyPr/>
          <a:lstStyle>
            <a:lvl1pPr>
              <a:defRPr sz="1600">
                <a:solidFill>
                  <a:srgbClr val="F16157"/>
                </a:solidFill>
                <a:latin typeface="Arial" panose="020B0604020202020204" pitchFamily="34" charset="0"/>
                <a:cs typeface="Arial" panose="020B0604020202020204" pitchFamily="34" charset="0"/>
              </a:defRPr>
            </a:lvl1pPr>
          </a:lstStyle>
          <a:p>
            <a:r>
              <a:rPr lang="nl-BE"/>
              <a:t>Name Institution &lt;date&gt;</a:t>
            </a:r>
          </a:p>
        </p:txBody>
      </p:sp>
    </p:spTree>
    <p:extLst>
      <p:ext uri="{BB962C8B-B14F-4D97-AF65-F5344CB8AC3E}">
        <p14:creationId xmlns:p14="http://schemas.microsoft.com/office/powerpoint/2010/main" val="204645836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7" r:id="rId3"/>
    <p:sldLayoutId id="2147483673" r:id="rId4"/>
    <p:sldLayoutId id="2147483672" r:id="rId5"/>
    <p:sldLayoutId id="2147483676" r:id="rId6"/>
    <p:sldLayoutId id="2147483674" r:id="rId7"/>
    <p:sldLayoutId id="2147483675" r:id="rId8"/>
    <p:sldLayoutId id="2147483678" r:id="rId9"/>
    <p:sldLayoutId id="2147483680" r:id="rId10"/>
  </p:sldLayoutIdLst>
  <p:txStyles>
    <p:titleStyle>
      <a:lvl1pPr algn="l" defTabSz="914400" rtl="0" eaLnBrk="1" latinLnBrk="0" hangingPunct="1">
        <a:lnSpc>
          <a:spcPct val="90000"/>
        </a:lnSpc>
        <a:spcBef>
          <a:spcPct val="0"/>
        </a:spcBef>
        <a:buNone/>
        <a:defRPr sz="4400" kern="1200">
          <a:solidFill>
            <a:srgbClr val="2D3589"/>
          </a:solidFill>
          <a:latin typeface="Karla" charset="0"/>
          <a:ea typeface="Karla" charset="0"/>
          <a:cs typeface="Karl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lumMod val="50000"/>
            </a:schemeClr>
          </a:solidFill>
          <a:latin typeface="Karla" charset="0"/>
          <a:ea typeface="Karla" charset="0"/>
          <a:cs typeface="Karla" charset="0"/>
        </a:defRPr>
      </a:lvl1pPr>
      <a:lvl2pPr marL="685800" indent="-228600" algn="l" defTabSz="914400" rtl="0" eaLnBrk="1" latinLnBrk="0" hangingPunct="1">
        <a:lnSpc>
          <a:spcPct val="90000"/>
        </a:lnSpc>
        <a:spcBef>
          <a:spcPts val="500"/>
        </a:spcBef>
        <a:buFont typeface="Arial"/>
        <a:buChar char="•"/>
        <a:defRPr sz="2400" kern="1200">
          <a:solidFill>
            <a:schemeClr val="bg1">
              <a:lumMod val="50000"/>
            </a:schemeClr>
          </a:solidFill>
          <a:latin typeface="Karla" charset="0"/>
          <a:ea typeface="Karla" charset="0"/>
          <a:cs typeface="Karla" charset="0"/>
        </a:defRPr>
      </a:lvl2pPr>
      <a:lvl3pPr marL="1143000" indent="-228600" algn="l" defTabSz="914400" rtl="0" eaLnBrk="1" latinLnBrk="0" hangingPunct="1">
        <a:lnSpc>
          <a:spcPct val="90000"/>
        </a:lnSpc>
        <a:spcBef>
          <a:spcPts val="500"/>
        </a:spcBef>
        <a:buFont typeface="Arial"/>
        <a:buChar char="•"/>
        <a:defRPr sz="2000" kern="1200">
          <a:solidFill>
            <a:schemeClr val="bg1">
              <a:lumMod val="50000"/>
            </a:schemeClr>
          </a:solidFill>
          <a:latin typeface="Karla" charset="0"/>
          <a:ea typeface="Karla" charset="0"/>
          <a:cs typeface="Karla" charset="0"/>
        </a:defRPr>
      </a:lvl3pPr>
      <a:lvl4pPr marL="16002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Karla" charset="0"/>
          <a:ea typeface="Karla" charset="0"/>
          <a:cs typeface="Karla" charset="0"/>
        </a:defRPr>
      </a:lvl4pPr>
      <a:lvl5pPr marL="20574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Karla" charset="0"/>
          <a:ea typeface="Karla" charset="0"/>
          <a:cs typeface="Karl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userDrawn="1">
          <p15:clr>
            <a:srgbClr val="F26B43"/>
          </p15:clr>
        </p15:guide>
        <p15:guide id="2" orient="horz" pos="1162" userDrawn="1">
          <p15:clr>
            <a:srgbClr val="F26B43"/>
          </p15:clr>
        </p15:guide>
        <p15:guide id="3"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968960"/>
      </p:ext>
    </p:extLst>
  </p:cSld>
  <p:clrMap bg1="lt1" tx1="dk1" bg2="lt2" tx2="dk2" accent1="accent1" accent2="accent2" accent3="accent3" accent4="accent4" accent5="accent5" accent6="accent6" hlink="hlink" folHlink="folHlink"/>
  <p:sldLayoutIdLst>
    <p:sldLayoutId id="2147483667" r:id="rId1"/>
    <p:sldLayoutId id="2147483668"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yeatapp.com/"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univ-orleans.fr/fr/sciences-techniques"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mefa-agentur.com/"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unblnd.co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iniav.pt/"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www.praxisnetwork.eu/" TargetMode="External"/><Relationship Id="rId2" Type="http://schemas.openxmlformats.org/officeDocument/2006/relationships/hyperlink" Target="http://blendedmobility.com/en" TargetMode="Externa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hyperlink" Target="https://athena-uni.eu/"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blendedmobility.com/en" TargetMode="External"/><Relationship Id="rId3" Type="http://schemas.openxmlformats.org/officeDocument/2006/relationships/hyperlink" Target="http://blendedmobility.com/en/blended-mobility-wikipedia" TargetMode="External"/><Relationship Id="rId7" Type="http://schemas.openxmlformats.org/officeDocument/2006/relationships/hyperlink" Target="https://www.youtube.com/watch?v=Tlx2Mi-ejGw" TargetMode="External"/><Relationship Id="rId2" Type="http://schemas.openxmlformats.org/officeDocument/2006/relationships/hyperlink" Target="http://blendedmobility.com/en/download-toolkit" TargetMode="External"/><Relationship Id="rId1" Type="http://schemas.openxmlformats.org/officeDocument/2006/relationships/slideLayout" Target="../slideLayouts/slideLayout4.xml"/><Relationship Id="rId6" Type="http://schemas.openxmlformats.org/officeDocument/2006/relationships/hyperlink" Target="https://www.youtube.com/watch?v=pH7-70Z1zkk" TargetMode="External"/><Relationship Id="rId11" Type="http://schemas.openxmlformats.org/officeDocument/2006/relationships/hyperlink" Target="mailto:nfe@isep.ipp.pt" TargetMode="External"/><Relationship Id="rId5" Type="http://schemas.openxmlformats.org/officeDocument/2006/relationships/hyperlink" Target="https://www.youtube.com/watch?v=czbJze0U0Sg&amp;t=6s" TargetMode="External"/><Relationship Id="rId10" Type="http://schemas.openxmlformats.org/officeDocument/2006/relationships/hyperlink" Target="http://blendedmobility.com/en/contact" TargetMode="External"/><Relationship Id="rId4" Type="http://schemas.openxmlformats.org/officeDocument/2006/relationships/hyperlink" Target="https://www.amazon.com/Multinational-Undergraduate-Team-Work-International/dp/1607509830" TargetMode="External"/><Relationship Id="rId9" Type="http://schemas.openxmlformats.org/officeDocument/2006/relationships/hyperlink" Target="http://blendedmobility.com/en/apply-as-institu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nfe@isep.ipp.pt"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011" y="3356992"/>
            <a:ext cx="6927597" cy="1082717"/>
          </a:xfrm>
        </p:spPr>
        <p:txBody>
          <a:bodyPr/>
          <a:lstStyle/>
          <a:p>
            <a:r>
              <a:rPr lang="en-US" sz="2000" b="1" dirty="0"/>
              <a:t>Blending work and fun to assure international education for all</a:t>
            </a:r>
            <a:endParaRPr lang="pt-PT" sz="2800" b="1" dirty="0"/>
          </a:p>
        </p:txBody>
      </p:sp>
      <p:sp>
        <p:nvSpPr>
          <p:cNvPr id="3" name="Text Placeholder 2"/>
          <p:cNvSpPr>
            <a:spLocks noGrp="1"/>
          </p:cNvSpPr>
          <p:nvPr>
            <p:ph type="body" idx="1"/>
          </p:nvPr>
        </p:nvSpPr>
        <p:spPr>
          <a:xfrm>
            <a:off x="4641011" y="4437112"/>
            <a:ext cx="7791693" cy="836163"/>
          </a:xfrm>
        </p:spPr>
        <p:txBody>
          <a:bodyPr/>
          <a:lstStyle/>
          <a:p>
            <a:r>
              <a:rPr lang="pt-PT" dirty="0"/>
              <a:t>Nuno Escudeiro	nfe@isep.ipp.pt</a:t>
            </a:r>
          </a:p>
        </p:txBody>
      </p:sp>
    </p:spTree>
    <p:extLst>
      <p:ext uri="{BB962C8B-B14F-4D97-AF65-F5344CB8AC3E}">
        <p14:creationId xmlns:p14="http://schemas.microsoft.com/office/powerpoint/2010/main" val="2819044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Course plan in three stages</a:t>
            </a:r>
          </a:p>
        </p:txBody>
      </p:sp>
      <p:sp>
        <p:nvSpPr>
          <p:cNvPr id="3" name="Content Placeholder 2"/>
          <p:cNvSpPr>
            <a:spLocks noGrp="1"/>
          </p:cNvSpPr>
          <p:nvPr>
            <p:ph sz="quarter" idx="11"/>
          </p:nvPr>
        </p:nvSpPr>
        <p:spPr>
          <a:xfrm>
            <a:off x="32053" y="1340768"/>
            <a:ext cx="3960440" cy="3960813"/>
          </a:xfrm>
          <a:solidFill>
            <a:schemeClr val="bg1">
              <a:lumMod val="85000"/>
            </a:schemeClr>
          </a:solidFill>
          <a:ln w="9525">
            <a:solidFill>
              <a:srgbClr val="F16157"/>
            </a:solidFill>
          </a:ln>
        </p:spPr>
        <p:txBody>
          <a:bodyPr>
            <a:normAutofit fontScale="85000" lnSpcReduction="10000"/>
          </a:bodyPr>
          <a:lstStyle/>
          <a:p>
            <a:pPr marL="0" indent="0">
              <a:buNone/>
            </a:pPr>
            <a:r>
              <a:rPr lang="pt-PT" sz="1800" b="1">
                <a:solidFill>
                  <a:srgbClr val="2D358A"/>
                </a:solidFill>
              </a:rPr>
              <a:t>A - PREPARATION</a:t>
            </a:r>
          </a:p>
          <a:p>
            <a:pPr marL="282575" indent="-282575">
              <a:buFont typeface="+mj-lt"/>
              <a:buAutoNum type="arabicPeriod"/>
            </a:pPr>
            <a:r>
              <a:rPr lang="pt-PT" sz="1800">
                <a:solidFill>
                  <a:srgbClr val="2D358A"/>
                </a:solidFill>
              </a:rPr>
              <a:t>New edition organization (September)</a:t>
            </a:r>
          </a:p>
          <a:p>
            <a:pPr marL="282575" indent="-282575">
              <a:buFont typeface="+mj-lt"/>
              <a:buAutoNum type="arabicPeriod"/>
            </a:pPr>
            <a:r>
              <a:rPr lang="pt-PT" sz="1800">
                <a:solidFill>
                  <a:srgbClr val="2D358A"/>
                </a:solidFill>
              </a:rPr>
              <a:t>Call for challenges (Praxis platform, companies, October)</a:t>
            </a:r>
          </a:p>
          <a:p>
            <a:pPr marL="282575" indent="-282575">
              <a:buFont typeface="+mj-lt"/>
              <a:buAutoNum type="arabicPeriod"/>
            </a:pPr>
            <a:r>
              <a:rPr lang="pt-PT" sz="1800">
                <a:solidFill>
                  <a:srgbClr val="2D358A"/>
                </a:solidFill>
              </a:rPr>
              <a:t>Select challenges according to learning outcomes and available competences</a:t>
            </a:r>
          </a:p>
          <a:p>
            <a:pPr marL="282575" indent="-282575">
              <a:buFont typeface="+mj-lt"/>
              <a:buAutoNum type="arabicPeriod"/>
            </a:pPr>
            <a:r>
              <a:rPr lang="pt-PT" sz="1800">
                <a:solidFill>
                  <a:srgbClr val="2D358A"/>
                </a:solidFill>
              </a:rPr>
              <a:t>Invite students (November till December)</a:t>
            </a:r>
          </a:p>
          <a:p>
            <a:pPr marL="282575" indent="-282575">
              <a:buFont typeface="+mj-lt"/>
              <a:buAutoNum type="arabicPeriod"/>
            </a:pPr>
            <a:r>
              <a:rPr lang="pt-PT" sz="1800">
                <a:solidFill>
                  <a:srgbClr val="2D358A"/>
                </a:solidFill>
              </a:rPr>
              <a:t>Select students (December, January)</a:t>
            </a:r>
          </a:p>
          <a:p>
            <a:pPr marL="282575" indent="-282575">
              <a:buFont typeface="+mj-lt"/>
              <a:buAutoNum type="arabicPeriod"/>
            </a:pPr>
            <a:r>
              <a:rPr lang="pt-PT" sz="1800">
                <a:solidFill>
                  <a:srgbClr val="2D358A"/>
                </a:solidFill>
              </a:rPr>
              <a:t>Invite supervisor teachers</a:t>
            </a:r>
          </a:p>
          <a:p>
            <a:pPr marL="282575" indent="-282575">
              <a:buFont typeface="+mj-lt"/>
              <a:buAutoNum type="arabicPeriod"/>
            </a:pPr>
            <a:r>
              <a:rPr lang="pt-PT" sz="1800">
                <a:solidFill>
                  <a:srgbClr val="2D358A"/>
                </a:solidFill>
              </a:rPr>
              <a:t>Create teams</a:t>
            </a:r>
          </a:p>
          <a:p>
            <a:pPr marL="282575" indent="-282575">
              <a:buFont typeface="+mj-lt"/>
              <a:buAutoNum type="arabicPeriod"/>
            </a:pPr>
            <a:r>
              <a:rPr lang="pt-PT" sz="1800">
                <a:solidFill>
                  <a:srgbClr val="2D358A"/>
                </a:solidFill>
              </a:rPr>
              <a:t>Kick-off logistics (prep phase, f2f meeting, travel and accommodation, January).</a:t>
            </a:r>
          </a:p>
          <a:p>
            <a:endParaRPr lang="pt-PT">
              <a:solidFill>
                <a:srgbClr val="2D358A"/>
              </a:solidFill>
            </a:endParaRPr>
          </a:p>
        </p:txBody>
      </p:sp>
      <p:sp>
        <p:nvSpPr>
          <p:cNvPr id="4" name="Content Placeholder 2"/>
          <p:cNvSpPr txBox="1">
            <a:spLocks/>
          </p:cNvSpPr>
          <p:nvPr/>
        </p:nvSpPr>
        <p:spPr>
          <a:xfrm>
            <a:off x="4108142" y="1340768"/>
            <a:ext cx="3960440" cy="4698082"/>
          </a:xfrm>
          <a:prstGeom prst="rect">
            <a:avLst/>
          </a:prstGeom>
          <a:solidFill>
            <a:schemeClr val="bg1">
              <a:lumMod val="85000"/>
            </a:schemeClr>
          </a:solidFill>
          <a:ln>
            <a:solidFill>
              <a:srgbClr val="F16157"/>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bg1">
                    <a:lumMod val="50000"/>
                  </a:schemeClr>
                </a:solidFill>
                <a:latin typeface="Karla" charset="0"/>
                <a:ea typeface="Karla" charset="0"/>
                <a:cs typeface="Karla" charset="0"/>
              </a:defRPr>
            </a:lvl1pPr>
            <a:lvl2pPr marL="685800" indent="-228600" algn="l" defTabSz="914400" rtl="0" eaLnBrk="1" latinLnBrk="0" hangingPunct="1">
              <a:lnSpc>
                <a:spcPct val="90000"/>
              </a:lnSpc>
              <a:spcBef>
                <a:spcPts val="500"/>
              </a:spcBef>
              <a:buFont typeface="Arial"/>
              <a:buChar char="•"/>
              <a:defRPr sz="2400" kern="1200">
                <a:solidFill>
                  <a:schemeClr val="bg1">
                    <a:lumMod val="50000"/>
                  </a:schemeClr>
                </a:solidFill>
                <a:latin typeface="Karla" charset="0"/>
                <a:ea typeface="Karla" charset="0"/>
                <a:cs typeface="Karla" charset="0"/>
              </a:defRPr>
            </a:lvl2pPr>
            <a:lvl3pPr marL="1143000" indent="-228600" algn="l" defTabSz="914400" rtl="0" eaLnBrk="1" latinLnBrk="0" hangingPunct="1">
              <a:lnSpc>
                <a:spcPct val="90000"/>
              </a:lnSpc>
              <a:spcBef>
                <a:spcPts val="500"/>
              </a:spcBef>
              <a:buFont typeface="Arial"/>
              <a:buChar char="•"/>
              <a:defRPr sz="2000" kern="1200">
                <a:solidFill>
                  <a:schemeClr val="bg1">
                    <a:lumMod val="50000"/>
                  </a:schemeClr>
                </a:solidFill>
                <a:latin typeface="Karla" charset="0"/>
                <a:ea typeface="Karla" charset="0"/>
                <a:cs typeface="Karla" charset="0"/>
              </a:defRPr>
            </a:lvl3pPr>
            <a:lvl4pPr marL="16002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Karla" charset="0"/>
                <a:ea typeface="Karla" charset="0"/>
                <a:cs typeface="Karla" charset="0"/>
              </a:defRPr>
            </a:lvl4pPr>
            <a:lvl5pPr marL="20574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Karla" charset="0"/>
                <a:ea typeface="Karla" charset="0"/>
                <a:cs typeface="Karl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pt-PT" sz="1400" b="1" dirty="0">
                <a:solidFill>
                  <a:srgbClr val="2D358A"/>
                </a:solidFill>
              </a:rPr>
              <a:t>B - DEVELOPMENT</a:t>
            </a:r>
          </a:p>
          <a:p>
            <a:pPr marL="282575" indent="-282575">
              <a:buFont typeface="+mj-lt"/>
              <a:buAutoNum type="arabicPeriod"/>
            </a:pPr>
            <a:r>
              <a:rPr lang="en-US" sz="1400" dirty="0">
                <a:solidFill>
                  <a:srgbClr val="2D358A"/>
                </a:solidFill>
              </a:rPr>
              <a:t>Launch the course edition (early February)</a:t>
            </a:r>
          </a:p>
          <a:p>
            <a:pPr marL="282575" indent="-282575">
              <a:buFont typeface="+mj-lt"/>
              <a:buAutoNum type="arabicPeriod"/>
            </a:pPr>
            <a:r>
              <a:rPr lang="en-US" sz="1400" dirty="0">
                <a:solidFill>
                  <a:srgbClr val="2D358A"/>
                </a:solidFill>
              </a:rPr>
              <a:t>Preparatory phase (2 weeks before kick-off): team website (who we are), cultural stereotypes</a:t>
            </a:r>
          </a:p>
          <a:p>
            <a:pPr marL="282575" indent="-282575">
              <a:buFont typeface="+mj-lt"/>
              <a:buAutoNum type="arabicPeriod"/>
            </a:pPr>
            <a:r>
              <a:rPr lang="en-US" sz="1400" dirty="0">
                <a:solidFill>
                  <a:srgbClr val="2D358A"/>
                </a:solidFill>
              </a:rPr>
              <a:t>Kick-off meeting (</a:t>
            </a:r>
            <a:r>
              <a:rPr lang="en-US" sz="1400" b="1" dirty="0">
                <a:solidFill>
                  <a:srgbClr val="C00000"/>
                </a:solidFill>
              </a:rPr>
              <a:t>physical</a:t>
            </a:r>
            <a:r>
              <a:rPr lang="en-US" sz="1400" dirty="0">
                <a:solidFill>
                  <a:srgbClr val="2D358A"/>
                </a:solidFill>
              </a:rPr>
              <a:t>, 5 working days, end of February): team building, know the client and the challenge, know the team, know the ECTS-budget, organize work and tools, seminars / workshops (agile development, intercultural team work, ...), pitch and discuss proposal with the client, peer evaluation round 1</a:t>
            </a:r>
          </a:p>
          <a:p>
            <a:pPr marL="282575" indent="-282575">
              <a:buFont typeface="+mj-lt"/>
              <a:buAutoNum type="arabicPeriod"/>
            </a:pPr>
            <a:r>
              <a:rPr lang="en-US" sz="1400" dirty="0">
                <a:solidFill>
                  <a:srgbClr val="2D358A"/>
                </a:solidFill>
              </a:rPr>
              <a:t>Team work at a distance, at home institution (</a:t>
            </a:r>
            <a:r>
              <a:rPr lang="en-US" sz="1400" b="1" dirty="0">
                <a:solidFill>
                  <a:srgbClr val="C00000"/>
                </a:solidFill>
              </a:rPr>
              <a:t>virtual</a:t>
            </a:r>
            <a:r>
              <a:rPr lang="en-US" sz="1400" dirty="0">
                <a:solidFill>
                  <a:srgbClr val="2D358A"/>
                </a:solidFill>
              </a:rPr>
              <a:t>): regular meetings online, groupware platforms, distributed development environment</a:t>
            </a:r>
          </a:p>
          <a:p>
            <a:pPr marL="282575" indent="-282575">
              <a:buFont typeface="+mj-lt"/>
              <a:buAutoNum type="arabicPeriod"/>
            </a:pPr>
            <a:r>
              <a:rPr lang="en-US" sz="1400" dirty="0">
                <a:solidFill>
                  <a:srgbClr val="2D358A"/>
                </a:solidFill>
              </a:rPr>
              <a:t>Peer evaluation round 2 (mid-term, April)</a:t>
            </a:r>
          </a:p>
          <a:p>
            <a:pPr marL="282575" indent="-282575">
              <a:buFont typeface="+mj-lt"/>
              <a:buAutoNum type="arabicPeriod"/>
            </a:pPr>
            <a:r>
              <a:rPr lang="en-US" sz="1400" dirty="0">
                <a:solidFill>
                  <a:srgbClr val="2D358A"/>
                </a:solidFill>
              </a:rPr>
              <a:t>Closing logistics (closing f2f meeting, travel and accommodation, March/April).</a:t>
            </a:r>
          </a:p>
        </p:txBody>
      </p:sp>
      <p:sp>
        <p:nvSpPr>
          <p:cNvPr id="5" name="Content Placeholder 2"/>
          <p:cNvSpPr txBox="1">
            <a:spLocks/>
          </p:cNvSpPr>
          <p:nvPr/>
        </p:nvSpPr>
        <p:spPr>
          <a:xfrm>
            <a:off x="8184232" y="1340768"/>
            <a:ext cx="3960440" cy="3960813"/>
          </a:xfrm>
          <a:prstGeom prst="rect">
            <a:avLst/>
          </a:prstGeom>
          <a:solidFill>
            <a:schemeClr val="bg1">
              <a:lumMod val="85000"/>
            </a:schemeClr>
          </a:solidFill>
          <a:ln>
            <a:solidFill>
              <a:srgbClr val="F16157"/>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bg1">
                    <a:lumMod val="50000"/>
                  </a:schemeClr>
                </a:solidFill>
                <a:latin typeface="Karla" charset="0"/>
                <a:ea typeface="Karla" charset="0"/>
                <a:cs typeface="Karla" charset="0"/>
              </a:defRPr>
            </a:lvl1pPr>
            <a:lvl2pPr marL="685800" indent="-228600" algn="l" defTabSz="914400" rtl="0" eaLnBrk="1" latinLnBrk="0" hangingPunct="1">
              <a:lnSpc>
                <a:spcPct val="90000"/>
              </a:lnSpc>
              <a:spcBef>
                <a:spcPts val="500"/>
              </a:spcBef>
              <a:buFont typeface="Arial"/>
              <a:buChar char="•"/>
              <a:defRPr sz="2400" kern="1200">
                <a:solidFill>
                  <a:schemeClr val="bg1">
                    <a:lumMod val="50000"/>
                  </a:schemeClr>
                </a:solidFill>
                <a:latin typeface="Karla" charset="0"/>
                <a:ea typeface="Karla" charset="0"/>
                <a:cs typeface="Karla" charset="0"/>
              </a:defRPr>
            </a:lvl2pPr>
            <a:lvl3pPr marL="1143000" indent="-228600" algn="l" defTabSz="914400" rtl="0" eaLnBrk="1" latinLnBrk="0" hangingPunct="1">
              <a:lnSpc>
                <a:spcPct val="90000"/>
              </a:lnSpc>
              <a:spcBef>
                <a:spcPts val="500"/>
              </a:spcBef>
              <a:buFont typeface="Arial"/>
              <a:buChar char="•"/>
              <a:defRPr sz="2000" kern="1200">
                <a:solidFill>
                  <a:schemeClr val="bg1">
                    <a:lumMod val="50000"/>
                  </a:schemeClr>
                </a:solidFill>
                <a:latin typeface="Karla" charset="0"/>
                <a:ea typeface="Karla" charset="0"/>
                <a:cs typeface="Karla" charset="0"/>
              </a:defRPr>
            </a:lvl3pPr>
            <a:lvl4pPr marL="16002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Karla" charset="0"/>
                <a:ea typeface="Karla" charset="0"/>
                <a:cs typeface="Karla" charset="0"/>
              </a:defRPr>
            </a:lvl4pPr>
            <a:lvl5pPr marL="20574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Karla" charset="0"/>
                <a:ea typeface="Karla" charset="0"/>
                <a:cs typeface="Karl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pt-PT" sz="1500" b="1">
                <a:solidFill>
                  <a:srgbClr val="2D358A"/>
                </a:solidFill>
              </a:rPr>
              <a:t>C - CLOSURE</a:t>
            </a:r>
          </a:p>
          <a:p>
            <a:pPr marL="282575" indent="-282575">
              <a:buFont typeface="+mj-lt"/>
              <a:buAutoNum type="arabicPeriod"/>
            </a:pPr>
            <a:r>
              <a:rPr lang="en-US" sz="1500">
                <a:solidFill>
                  <a:srgbClr val="2D358A"/>
                </a:solidFill>
              </a:rPr>
              <a:t>Closing meeting (</a:t>
            </a:r>
            <a:r>
              <a:rPr lang="en-US" sz="1500" b="1">
                <a:solidFill>
                  <a:srgbClr val="C00000"/>
                </a:solidFill>
              </a:rPr>
              <a:t>physical</a:t>
            </a:r>
            <a:r>
              <a:rPr lang="en-US" sz="1500">
                <a:solidFill>
                  <a:srgbClr val="2D358A"/>
                </a:solidFill>
              </a:rPr>
              <a:t>, 5 working days, end of June): finalize deliverables (product, business plan, marketing campaign, ...), pitch and discussion with teachers and client representatives, peer evaluation round 3, assessment, give grades</a:t>
            </a:r>
          </a:p>
          <a:p>
            <a:pPr marL="282575" indent="-282575">
              <a:buFont typeface="+mj-lt"/>
              <a:buAutoNum type="arabicPeriod"/>
            </a:pPr>
            <a:r>
              <a:rPr lang="en-US" sz="1500">
                <a:solidFill>
                  <a:srgbClr val="2D358A"/>
                </a:solidFill>
              </a:rPr>
              <a:t>Course edition debriefing: things to improve, preliminary organization of next edition</a:t>
            </a:r>
          </a:p>
          <a:p>
            <a:pPr marL="282575" indent="-282575">
              <a:buFont typeface="+mj-lt"/>
              <a:buAutoNum type="arabicPeriod"/>
            </a:pPr>
            <a:r>
              <a:rPr lang="en-US" sz="1500">
                <a:solidFill>
                  <a:srgbClr val="2D358A"/>
                </a:solidFill>
              </a:rPr>
              <a:t>Final dinner.</a:t>
            </a:r>
          </a:p>
        </p:txBody>
      </p:sp>
    </p:spTree>
    <p:extLst>
      <p:ext uri="{BB962C8B-B14F-4D97-AF65-F5344CB8AC3E}">
        <p14:creationId xmlns:p14="http://schemas.microsoft.com/office/powerpoint/2010/main" val="14254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Course plan in three stages</a:t>
            </a:r>
          </a:p>
        </p:txBody>
      </p:sp>
      <p:sp>
        <p:nvSpPr>
          <p:cNvPr id="3" name="Content Placeholder 2"/>
          <p:cNvSpPr>
            <a:spLocks noGrp="1"/>
          </p:cNvSpPr>
          <p:nvPr>
            <p:ph sz="quarter" idx="11"/>
          </p:nvPr>
        </p:nvSpPr>
        <p:spPr>
          <a:xfrm>
            <a:off x="32053" y="1340768"/>
            <a:ext cx="3960440" cy="3960813"/>
          </a:xfrm>
          <a:solidFill>
            <a:schemeClr val="bg1">
              <a:lumMod val="85000"/>
            </a:schemeClr>
          </a:solidFill>
          <a:ln w="9525">
            <a:solidFill>
              <a:srgbClr val="F16157"/>
            </a:solidFill>
          </a:ln>
        </p:spPr>
        <p:txBody>
          <a:bodyPr>
            <a:normAutofit fontScale="85000" lnSpcReduction="10000"/>
          </a:bodyPr>
          <a:lstStyle/>
          <a:p>
            <a:pPr marL="0" indent="0">
              <a:buNone/>
            </a:pPr>
            <a:r>
              <a:rPr lang="pt-PT" sz="1800" b="1" dirty="0">
                <a:solidFill>
                  <a:schemeClr val="bg1">
                    <a:lumMod val="65000"/>
                  </a:schemeClr>
                </a:solidFill>
              </a:rPr>
              <a:t>A - PREPARATION</a:t>
            </a:r>
          </a:p>
          <a:p>
            <a:pPr marL="282575" indent="-282575">
              <a:buFont typeface="+mj-lt"/>
              <a:buAutoNum type="arabicPeriod"/>
            </a:pPr>
            <a:r>
              <a:rPr lang="pt-PT" sz="1800" dirty="0">
                <a:solidFill>
                  <a:schemeClr val="bg1">
                    <a:lumMod val="65000"/>
                  </a:schemeClr>
                </a:solidFill>
              </a:rPr>
              <a:t>New </a:t>
            </a:r>
            <a:r>
              <a:rPr lang="pt-PT" sz="1800" dirty="0" err="1">
                <a:solidFill>
                  <a:schemeClr val="bg1">
                    <a:lumMod val="65000"/>
                  </a:schemeClr>
                </a:solidFill>
              </a:rPr>
              <a:t>edition</a:t>
            </a:r>
            <a:r>
              <a:rPr lang="pt-PT" sz="1800" dirty="0">
                <a:solidFill>
                  <a:schemeClr val="bg1">
                    <a:lumMod val="65000"/>
                  </a:schemeClr>
                </a:solidFill>
              </a:rPr>
              <a:t> </a:t>
            </a:r>
            <a:r>
              <a:rPr lang="pt-PT" sz="1800" dirty="0" err="1">
                <a:solidFill>
                  <a:schemeClr val="bg1">
                    <a:lumMod val="65000"/>
                  </a:schemeClr>
                </a:solidFill>
              </a:rPr>
              <a:t>organization</a:t>
            </a:r>
            <a:r>
              <a:rPr lang="pt-PT" sz="1800" dirty="0">
                <a:solidFill>
                  <a:schemeClr val="bg1">
                    <a:lumMod val="65000"/>
                  </a:schemeClr>
                </a:solidFill>
              </a:rPr>
              <a:t> (</a:t>
            </a:r>
            <a:r>
              <a:rPr lang="pt-PT" sz="1800" dirty="0" err="1">
                <a:solidFill>
                  <a:schemeClr val="bg1">
                    <a:lumMod val="65000"/>
                  </a:schemeClr>
                </a:solidFill>
              </a:rPr>
              <a:t>September</a:t>
            </a:r>
            <a:r>
              <a:rPr lang="pt-PT" sz="1800" dirty="0">
                <a:solidFill>
                  <a:schemeClr val="bg1">
                    <a:lumMod val="65000"/>
                  </a:schemeClr>
                </a:solidFill>
              </a:rPr>
              <a:t>)</a:t>
            </a:r>
          </a:p>
          <a:p>
            <a:pPr marL="282575" indent="-282575">
              <a:buFont typeface="+mj-lt"/>
              <a:buAutoNum type="arabicPeriod"/>
            </a:pPr>
            <a:r>
              <a:rPr lang="pt-PT" sz="1800" dirty="0" err="1">
                <a:solidFill>
                  <a:schemeClr val="bg1">
                    <a:lumMod val="65000"/>
                  </a:schemeClr>
                </a:solidFill>
              </a:rPr>
              <a:t>Call</a:t>
            </a:r>
            <a:r>
              <a:rPr lang="pt-PT" sz="1800" dirty="0">
                <a:solidFill>
                  <a:schemeClr val="bg1">
                    <a:lumMod val="65000"/>
                  </a:schemeClr>
                </a:solidFill>
              </a:rPr>
              <a:t> for </a:t>
            </a:r>
            <a:r>
              <a:rPr lang="pt-PT" sz="1800" dirty="0" err="1">
                <a:solidFill>
                  <a:schemeClr val="bg1">
                    <a:lumMod val="65000"/>
                  </a:schemeClr>
                </a:solidFill>
              </a:rPr>
              <a:t>challenges</a:t>
            </a:r>
            <a:r>
              <a:rPr lang="pt-PT" sz="1800" dirty="0">
                <a:solidFill>
                  <a:schemeClr val="bg1">
                    <a:lumMod val="65000"/>
                  </a:schemeClr>
                </a:solidFill>
              </a:rPr>
              <a:t> (Praxis </a:t>
            </a:r>
            <a:r>
              <a:rPr lang="pt-PT" sz="1800" dirty="0" err="1">
                <a:solidFill>
                  <a:schemeClr val="bg1">
                    <a:lumMod val="65000"/>
                  </a:schemeClr>
                </a:solidFill>
              </a:rPr>
              <a:t>platform</a:t>
            </a:r>
            <a:r>
              <a:rPr lang="pt-PT" sz="1800" dirty="0">
                <a:solidFill>
                  <a:schemeClr val="bg1">
                    <a:lumMod val="65000"/>
                  </a:schemeClr>
                </a:solidFill>
              </a:rPr>
              <a:t>, </a:t>
            </a:r>
            <a:r>
              <a:rPr lang="pt-PT" sz="1800" dirty="0" err="1">
                <a:solidFill>
                  <a:schemeClr val="bg1">
                    <a:lumMod val="65000"/>
                  </a:schemeClr>
                </a:solidFill>
              </a:rPr>
              <a:t>companies</a:t>
            </a:r>
            <a:r>
              <a:rPr lang="pt-PT" sz="1800" dirty="0">
                <a:solidFill>
                  <a:schemeClr val="bg1">
                    <a:lumMod val="65000"/>
                  </a:schemeClr>
                </a:solidFill>
              </a:rPr>
              <a:t>, </a:t>
            </a:r>
            <a:r>
              <a:rPr lang="pt-PT" sz="1800" dirty="0" err="1">
                <a:solidFill>
                  <a:schemeClr val="bg1">
                    <a:lumMod val="65000"/>
                  </a:schemeClr>
                </a:solidFill>
              </a:rPr>
              <a:t>October</a:t>
            </a:r>
            <a:r>
              <a:rPr lang="pt-PT" sz="1800" dirty="0">
                <a:solidFill>
                  <a:schemeClr val="bg1">
                    <a:lumMod val="65000"/>
                  </a:schemeClr>
                </a:solidFill>
              </a:rPr>
              <a:t>)</a:t>
            </a:r>
          </a:p>
          <a:p>
            <a:pPr marL="282575" indent="-282575">
              <a:buFont typeface="+mj-lt"/>
              <a:buAutoNum type="arabicPeriod"/>
            </a:pPr>
            <a:r>
              <a:rPr lang="pt-PT" sz="1800" dirty="0" err="1">
                <a:solidFill>
                  <a:schemeClr val="bg1">
                    <a:lumMod val="65000"/>
                  </a:schemeClr>
                </a:solidFill>
              </a:rPr>
              <a:t>Select</a:t>
            </a:r>
            <a:r>
              <a:rPr lang="pt-PT" sz="1800" dirty="0">
                <a:solidFill>
                  <a:schemeClr val="bg1">
                    <a:lumMod val="65000"/>
                  </a:schemeClr>
                </a:solidFill>
              </a:rPr>
              <a:t> </a:t>
            </a:r>
            <a:r>
              <a:rPr lang="pt-PT" sz="1800" dirty="0" err="1">
                <a:solidFill>
                  <a:schemeClr val="bg1">
                    <a:lumMod val="65000"/>
                  </a:schemeClr>
                </a:solidFill>
              </a:rPr>
              <a:t>challenges</a:t>
            </a:r>
            <a:r>
              <a:rPr lang="pt-PT" sz="1800" dirty="0">
                <a:solidFill>
                  <a:schemeClr val="bg1">
                    <a:lumMod val="65000"/>
                  </a:schemeClr>
                </a:solidFill>
              </a:rPr>
              <a:t> </a:t>
            </a:r>
            <a:r>
              <a:rPr lang="pt-PT" sz="1800" dirty="0" err="1">
                <a:solidFill>
                  <a:schemeClr val="bg1">
                    <a:lumMod val="65000"/>
                  </a:schemeClr>
                </a:solidFill>
              </a:rPr>
              <a:t>according</a:t>
            </a:r>
            <a:r>
              <a:rPr lang="pt-PT" sz="1800" dirty="0">
                <a:solidFill>
                  <a:schemeClr val="bg1">
                    <a:lumMod val="65000"/>
                  </a:schemeClr>
                </a:solidFill>
              </a:rPr>
              <a:t> to </a:t>
            </a:r>
            <a:r>
              <a:rPr lang="pt-PT" sz="1800" dirty="0" err="1">
                <a:solidFill>
                  <a:schemeClr val="bg1">
                    <a:lumMod val="65000"/>
                  </a:schemeClr>
                </a:solidFill>
              </a:rPr>
              <a:t>learning</a:t>
            </a:r>
            <a:r>
              <a:rPr lang="pt-PT" sz="1800" dirty="0">
                <a:solidFill>
                  <a:schemeClr val="bg1">
                    <a:lumMod val="65000"/>
                  </a:schemeClr>
                </a:solidFill>
              </a:rPr>
              <a:t> </a:t>
            </a:r>
            <a:r>
              <a:rPr lang="pt-PT" sz="1800" dirty="0" err="1">
                <a:solidFill>
                  <a:schemeClr val="bg1">
                    <a:lumMod val="65000"/>
                  </a:schemeClr>
                </a:solidFill>
              </a:rPr>
              <a:t>outcomes</a:t>
            </a:r>
            <a:r>
              <a:rPr lang="pt-PT" sz="1800" dirty="0">
                <a:solidFill>
                  <a:schemeClr val="bg1">
                    <a:lumMod val="65000"/>
                  </a:schemeClr>
                </a:solidFill>
              </a:rPr>
              <a:t> and </a:t>
            </a:r>
            <a:r>
              <a:rPr lang="pt-PT" sz="1800" dirty="0" err="1">
                <a:solidFill>
                  <a:schemeClr val="bg1">
                    <a:lumMod val="65000"/>
                  </a:schemeClr>
                </a:solidFill>
              </a:rPr>
              <a:t>available</a:t>
            </a:r>
            <a:r>
              <a:rPr lang="pt-PT" sz="1800" dirty="0">
                <a:solidFill>
                  <a:schemeClr val="bg1">
                    <a:lumMod val="65000"/>
                  </a:schemeClr>
                </a:solidFill>
              </a:rPr>
              <a:t> </a:t>
            </a:r>
            <a:r>
              <a:rPr lang="pt-PT" sz="1800" dirty="0" err="1">
                <a:solidFill>
                  <a:schemeClr val="bg1">
                    <a:lumMod val="65000"/>
                  </a:schemeClr>
                </a:solidFill>
              </a:rPr>
              <a:t>competences</a:t>
            </a:r>
            <a:endParaRPr lang="pt-PT" sz="1800" dirty="0">
              <a:solidFill>
                <a:schemeClr val="bg1">
                  <a:lumMod val="65000"/>
                </a:schemeClr>
              </a:solidFill>
            </a:endParaRPr>
          </a:p>
          <a:p>
            <a:pPr marL="282575" indent="-282575">
              <a:buFont typeface="+mj-lt"/>
              <a:buAutoNum type="arabicPeriod"/>
            </a:pPr>
            <a:r>
              <a:rPr lang="pt-PT" sz="1800" dirty="0">
                <a:solidFill>
                  <a:schemeClr val="bg1">
                    <a:lumMod val="65000"/>
                  </a:schemeClr>
                </a:solidFill>
              </a:rPr>
              <a:t>Invite </a:t>
            </a:r>
            <a:r>
              <a:rPr lang="pt-PT" sz="1800" dirty="0" err="1">
                <a:solidFill>
                  <a:schemeClr val="bg1">
                    <a:lumMod val="65000"/>
                  </a:schemeClr>
                </a:solidFill>
              </a:rPr>
              <a:t>students</a:t>
            </a:r>
            <a:r>
              <a:rPr lang="pt-PT" sz="1800" dirty="0">
                <a:solidFill>
                  <a:schemeClr val="bg1">
                    <a:lumMod val="65000"/>
                  </a:schemeClr>
                </a:solidFill>
              </a:rPr>
              <a:t> (</a:t>
            </a:r>
            <a:r>
              <a:rPr lang="pt-PT" sz="1800" dirty="0" err="1">
                <a:solidFill>
                  <a:schemeClr val="bg1">
                    <a:lumMod val="65000"/>
                  </a:schemeClr>
                </a:solidFill>
              </a:rPr>
              <a:t>November</a:t>
            </a:r>
            <a:r>
              <a:rPr lang="pt-PT" sz="1800" dirty="0">
                <a:solidFill>
                  <a:schemeClr val="bg1">
                    <a:lumMod val="65000"/>
                  </a:schemeClr>
                </a:solidFill>
              </a:rPr>
              <a:t> </a:t>
            </a:r>
            <a:r>
              <a:rPr lang="pt-PT" sz="1800" dirty="0" err="1">
                <a:solidFill>
                  <a:schemeClr val="bg1">
                    <a:lumMod val="65000"/>
                  </a:schemeClr>
                </a:solidFill>
              </a:rPr>
              <a:t>till</a:t>
            </a:r>
            <a:r>
              <a:rPr lang="pt-PT" sz="1800" dirty="0">
                <a:solidFill>
                  <a:schemeClr val="bg1">
                    <a:lumMod val="65000"/>
                  </a:schemeClr>
                </a:solidFill>
              </a:rPr>
              <a:t> </a:t>
            </a:r>
            <a:r>
              <a:rPr lang="pt-PT" sz="1800" dirty="0" err="1">
                <a:solidFill>
                  <a:schemeClr val="bg1">
                    <a:lumMod val="65000"/>
                  </a:schemeClr>
                </a:solidFill>
              </a:rPr>
              <a:t>December</a:t>
            </a:r>
            <a:r>
              <a:rPr lang="pt-PT" sz="1800" dirty="0">
                <a:solidFill>
                  <a:schemeClr val="bg1">
                    <a:lumMod val="65000"/>
                  </a:schemeClr>
                </a:solidFill>
              </a:rPr>
              <a:t>)</a:t>
            </a:r>
          </a:p>
          <a:p>
            <a:pPr marL="282575" indent="-282575">
              <a:buFont typeface="+mj-lt"/>
              <a:buAutoNum type="arabicPeriod"/>
            </a:pPr>
            <a:r>
              <a:rPr lang="pt-PT" sz="1800" b="1" dirty="0" err="1">
                <a:solidFill>
                  <a:srgbClr val="2D358A"/>
                </a:solidFill>
              </a:rPr>
              <a:t>Select</a:t>
            </a:r>
            <a:r>
              <a:rPr lang="pt-PT" sz="1800" b="1" dirty="0">
                <a:solidFill>
                  <a:srgbClr val="2D358A"/>
                </a:solidFill>
              </a:rPr>
              <a:t> </a:t>
            </a:r>
            <a:r>
              <a:rPr lang="pt-PT" sz="1800" b="1" dirty="0" err="1">
                <a:solidFill>
                  <a:srgbClr val="2D358A"/>
                </a:solidFill>
              </a:rPr>
              <a:t>students</a:t>
            </a:r>
            <a:r>
              <a:rPr lang="pt-PT" sz="1800" b="1" dirty="0">
                <a:solidFill>
                  <a:srgbClr val="2D358A"/>
                </a:solidFill>
              </a:rPr>
              <a:t> (</a:t>
            </a:r>
            <a:r>
              <a:rPr lang="pt-PT" sz="1800" b="1" dirty="0" err="1">
                <a:solidFill>
                  <a:srgbClr val="2D358A"/>
                </a:solidFill>
              </a:rPr>
              <a:t>December</a:t>
            </a:r>
            <a:r>
              <a:rPr lang="pt-PT" sz="1800" b="1" dirty="0">
                <a:solidFill>
                  <a:srgbClr val="2D358A"/>
                </a:solidFill>
              </a:rPr>
              <a:t>, </a:t>
            </a:r>
            <a:r>
              <a:rPr lang="pt-PT" sz="1800" b="1" dirty="0" err="1">
                <a:solidFill>
                  <a:srgbClr val="2D358A"/>
                </a:solidFill>
              </a:rPr>
              <a:t>January</a:t>
            </a:r>
            <a:r>
              <a:rPr lang="pt-PT" sz="1800" b="1" dirty="0">
                <a:solidFill>
                  <a:srgbClr val="2D358A"/>
                </a:solidFill>
              </a:rPr>
              <a:t>)</a:t>
            </a:r>
          </a:p>
          <a:p>
            <a:pPr marL="282575" indent="-282575">
              <a:buFont typeface="+mj-lt"/>
              <a:buAutoNum type="arabicPeriod"/>
            </a:pPr>
            <a:r>
              <a:rPr lang="pt-PT" sz="1800" dirty="0">
                <a:solidFill>
                  <a:schemeClr val="bg1">
                    <a:lumMod val="65000"/>
                  </a:schemeClr>
                </a:solidFill>
              </a:rPr>
              <a:t>Invite supervisor </a:t>
            </a:r>
            <a:r>
              <a:rPr lang="pt-PT" sz="1800" dirty="0" err="1">
                <a:solidFill>
                  <a:schemeClr val="bg1">
                    <a:lumMod val="65000"/>
                  </a:schemeClr>
                </a:solidFill>
              </a:rPr>
              <a:t>teachers</a:t>
            </a:r>
            <a:endParaRPr lang="pt-PT" sz="1800" dirty="0">
              <a:solidFill>
                <a:schemeClr val="bg1">
                  <a:lumMod val="65000"/>
                </a:schemeClr>
              </a:solidFill>
            </a:endParaRPr>
          </a:p>
          <a:p>
            <a:pPr marL="282575" indent="-282575">
              <a:buFont typeface="+mj-lt"/>
              <a:buAutoNum type="arabicPeriod"/>
            </a:pPr>
            <a:r>
              <a:rPr lang="pt-PT" sz="1800" b="1" dirty="0" err="1">
                <a:solidFill>
                  <a:srgbClr val="2D358A"/>
                </a:solidFill>
              </a:rPr>
              <a:t>Create</a:t>
            </a:r>
            <a:r>
              <a:rPr lang="pt-PT" sz="1800" b="1" dirty="0">
                <a:solidFill>
                  <a:srgbClr val="2D358A"/>
                </a:solidFill>
              </a:rPr>
              <a:t> teams</a:t>
            </a:r>
          </a:p>
          <a:p>
            <a:pPr marL="282575" indent="-282575">
              <a:buFont typeface="+mj-lt"/>
              <a:buAutoNum type="arabicPeriod"/>
            </a:pPr>
            <a:r>
              <a:rPr lang="pt-PT" sz="1800" dirty="0" err="1">
                <a:solidFill>
                  <a:schemeClr val="bg1">
                    <a:lumMod val="65000"/>
                  </a:schemeClr>
                </a:solidFill>
              </a:rPr>
              <a:t>Kick-off</a:t>
            </a:r>
            <a:r>
              <a:rPr lang="pt-PT" sz="1800" dirty="0">
                <a:solidFill>
                  <a:schemeClr val="bg1">
                    <a:lumMod val="65000"/>
                  </a:schemeClr>
                </a:solidFill>
              </a:rPr>
              <a:t> </a:t>
            </a:r>
            <a:r>
              <a:rPr lang="pt-PT" sz="1800" dirty="0" err="1">
                <a:solidFill>
                  <a:schemeClr val="bg1">
                    <a:lumMod val="65000"/>
                  </a:schemeClr>
                </a:solidFill>
              </a:rPr>
              <a:t>logistics</a:t>
            </a:r>
            <a:r>
              <a:rPr lang="pt-PT" sz="1800" dirty="0">
                <a:solidFill>
                  <a:schemeClr val="bg1">
                    <a:lumMod val="65000"/>
                  </a:schemeClr>
                </a:solidFill>
              </a:rPr>
              <a:t> (</a:t>
            </a:r>
            <a:r>
              <a:rPr lang="pt-PT" sz="1800" dirty="0" err="1">
                <a:solidFill>
                  <a:schemeClr val="bg1">
                    <a:lumMod val="65000"/>
                  </a:schemeClr>
                </a:solidFill>
              </a:rPr>
              <a:t>prep</a:t>
            </a:r>
            <a:r>
              <a:rPr lang="pt-PT" sz="1800" dirty="0">
                <a:solidFill>
                  <a:schemeClr val="bg1">
                    <a:lumMod val="65000"/>
                  </a:schemeClr>
                </a:solidFill>
              </a:rPr>
              <a:t> </a:t>
            </a:r>
            <a:r>
              <a:rPr lang="pt-PT" sz="1800" dirty="0" err="1">
                <a:solidFill>
                  <a:schemeClr val="bg1">
                    <a:lumMod val="65000"/>
                  </a:schemeClr>
                </a:solidFill>
              </a:rPr>
              <a:t>phase</a:t>
            </a:r>
            <a:r>
              <a:rPr lang="pt-PT" sz="1800" dirty="0">
                <a:solidFill>
                  <a:schemeClr val="bg1">
                    <a:lumMod val="65000"/>
                  </a:schemeClr>
                </a:solidFill>
              </a:rPr>
              <a:t>, f2f meeting, </a:t>
            </a:r>
            <a:r>
              <a:rPr lang="pt-PT" sz="1800" dirty="0" err="1">
                <a:solidFill>
                  <a:schemeClr val="bg1">
                    <a:lumMod val="65000"/>
                  </a:schemeClr>
                </a:solidFill>
              </a:rPr>
              <a:t>travel</a:t>
            </a:r>
            <a:r>
              <a:rPr lang="pt-PT" sz="1800" dirty="0">
                <a:solidFill>
                  <a:schemeClr val="bg1">
                    <a:lumMod val="65000"/>
                  </a:schemeClr>
                </a:solidFill>
              </a:rPr>
              <a:t> and </a:t>
            </a:r>
            <a:r>
              <a:rPr lang="pt-PT" sz="1800" dirty="0" err="1">
                <a:solidFill>
                  <a:schemeClr val="bg1">
                    <a:lumMod val="65000"/>
                  </a:schemeClr>
                </a:solidFill>
              </a:rPr>
              <a:t>accommodation</a:t>
            </a:r>
            <a:r>
              <a:rPr lang="pt-PT" sz="1800" dirty="0">
                <a:solidFill>
                  <a:schemeClr val="bg1">
                    <a:lumMod val="65000"/>
                  </a:schemeClr>
                </a:solidFill>
              </a:rPr>
              <a:t>, </a:t>
            </a:r>
            <a:r>
              <a:rPr lang="pt-PT" sz="1800" dirty="0" err="1">
                <a:solidFill>
                  <a:schemeClr val="bg1">
                    <a:lumMod val="65000"/>
                  </a:schemeClr>
                </a:solidFill>
              </a:rPr>
              <a:t>January</a:t>
            </a:r>
            <a:r>
              <a:rPr lang="pt-PT" sz="1800" dirty="0">
                <a:solidFill>
                  <a:schemeClr val="bg1">
                    <a:lumMod val="65000"/>
                  </a:schemeClr>
                </a:solidFill>
              </a:rPr>
              <a:t>).</a:t>
            </a:r>
          </a:p>
          <a:p>
            <a:endParaRPr lang="pt-PT" dirty="0">
              <a:solidFill>
                <a:srgbClr val="2D358A"/>
              </a:solidFill>
            </a:endParaRPr>
          </a:p>
        </p:txBody>
      </p:sp>
      <p:sp>
        <p:nvSpPr>
          <p:cNvPr id="4" name="Content Placeholder 2"/>
          <p:cNvSpPr txBox="1">
            <a:spLocks/>
          </p:cNvSpPr>
          <p:nvPr/>
        </p:nvSpPr>
        <p:spPr>
          <a:xfrm>
            <a:off x="4108142" y="1340768"/>
            <a:ext cx="3960440" cy="4698082"/>
          </a:xfrm>
          <a:prstGeom prst="rect">
            <a:avLst/>
          </a:prstGeom>
          <a:solidFill>
            <a:schemeClr val="bg1">
              <a:lumMod val="85000"/>
            </a:schemeClr>
          </a:solidFill>
          <a:ln>
            <a:solidFill>
              <a:srgbClr val="F16157"/>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bg1">
                    <a:lumMod val="50000"/>
                  </a:schemeClr>
                </a:solidFill>
                <a:latin typeface="Karla" charset="0"/>
                <a:ea typeface="Karla" charset="0"/>
                <a:cs typeface="Karla" charset="0"/>
              </a:defRPr>
            </a:lvl1pPr>
            <a:lvl2pPr marL="685800" indent="-228600" algn="l" defTabSz="914400" rtl="0" eaLnBrk="1" latinLnBrk="0" hangingPunct="1">
              <a:lnSpc>
                <a:spcPct val="90000"/>
              </a:lnSpc>
              <a:spcBef>
                <a:spcPts val="500"/>
              </a:spcBef>
              <a:buFont typeface="Arial"/>
              <a:buChar char="•"/>
              <a:defRPr sz="2400" kern="1200">
                <a:solidFill>
                  <a:schemeClr val="bg1">
                    <a:lumMod val="50000"/>
                  </a:schemeClr>
                </a:solidFill>
                <a:latin typeface="Karla" charset="0"/>
                <a:ea typeface="Karla" charset="0"/>
                <a:cs typeface="Karla" charset="0"/>
              </a:defRPr>
            </a:lvl2pPr>
            <a:lvl3pPr marL="1143000" indent="-228600" algn="l" defTabSz="914400" rtl="0" eaLnBrk="1" latinLnBrk="0" hangingPunct="1">
              <a:lnSpc>
                <a:spcPct val="90000"/>
              </a:lnSpc>
              <a:spcBef>
                <a:spcPts val="500"/>
              </a:spcBef>
              <a:buFont typeface="Arial"/>
              <a:buChar char="•"/>
              <a:defRPr sz="2000" kern="1200">
                <a:solidFill>
                  <a:schemeClr val="bg1">
                    <a:lumMod val="50000"/>
                  </a:schemeClr>
                </a:solidFill>
                <a:latin typeface="Karla" charset="0"/>
                <a:ea typeface="Karla" charset="0"/>
                <a:cs typeface="Karla" charset="0"/>
              </a:defRPr>
            </a:lvl3pPr>
            <a:lvl4pPr marL="16002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Karla" charset="0"/>
                <a:ea typeface="Karla" charset="0"/>
                <a:cs typeface="Karla" charset="0"/>
              </a:defRPr>
            </a:lvl4pPr>
            <a:lvl5pPr marL="20574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Karla" charset="0"/>
                <a:ea typeface="Karla" charset="0"/>
                <a:cs typeface="Karl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pt-PT" sz="1400" b="1" dirty="0">
                <a:solidFill>
                  <a:schemeClr val="bg1">
                    <a:lumMod val="65000"/>
                  </a:schemeClr>
                </a:solidFill>
              </a:rPr>
              <a:t>B - DEVELOPMENT</a:t>
            </a:r>
          </a:p>
          <a:p>
            <a:pPr marL="282575" indent="-282575">
              <a:buFont typeface="+mj-lt"/>
              <a:buAutoNum type="arabicPeriod"/>
            </a:pPr>
            <a:r>
              <a:rPr lang="en-US" sz="1400" dirty="0">
                <a:solidFill>
                  <a:schemeClr val="bg1">
                    <a:lumMod val="65000"/>
                  </a:schemeClr>
                </a:solidFill>
              </a:rPr>
              <a:t>Launch the course edition (early February)</a:t>
            </a:r>
          </a:p>
          <a:p>
            <a:pPr marL="282575" indent="-282575">
              <a:buFont typeface="+mj-lt"/>
              <a:buAutoNum type="arabicPeriod"/>
            </a:pPr>
            <a:r>
              <a:rPr lang="en-US" sz="1400" b="1" dirty="0">
                <a:solidFill>
                  <a:srgbClr val="2D358A"/>
                </a:solidFill>
              </a:rPr>
              <a:t>Preparatory phase (2 weeks before kick-off): team website (who we are), cultural stereotypes</a:t>
            </a:r>
          </a:p>
          <a:p>
            <a:pPr marL="282575" indent="-282575">
              <a:buFont typeface="+mj-lt"/>
              <a:buAutoNum type="arabicPeriod"/>
            </a:pPr>
            <a:r>
              <a:rPr lang="en-US" sz="1400" b="1" dirty="0">
                <a:solidFill>
                  <a:srgbClr val="2D358A"/>
                </a:solidFill>
              </a:rPr>
              <a:t>Kick-off meeting (</a:t>
            </a:r>
            <a:r>
              <a:rPr lang="en-US" sz="1400" b="1" dirty="0">
                <a:solidFill>
                  <a:srgbClr val="C00000"/>
                </a:solidFill>
              </a:rPr>
              <a:t>physical</a:t>
            </a:r>
            <a:r>
              <a:rPr lang="en-US" sz="1400" b="1" dirty="0">
                <a:solidFill>
                  <a:srgbClr val="2D358A"/>
                </a:solidFill>
              </a:rPr>
              <a:t>, 5 working days, end of February): team building, know the client and the challenge, know the team, know the ECTS-budget, organize work and tools, seminars / workshops (agile development, intercultural team work, ...), pitch and discuss proposal with the client, peer evaluation round 1</a:t>
            </a:r>
          </a:p>
          <a:p>
            <a:pPr marL="282575" indent="-282575">
              <a:buFont typeface="+mj-lt"/>
              <a:buAutoNum type="arabicPeriod"/>
            </a:pPr>
            <a:r>
              <a:rPr lang="en-US" sz="1400" b="1" dirty="0">
                <a:solidFill>
                  <a:srgbClr val="2D358A"/>
                </a:solidFill>
              </a:rPr>
              <a:t>Team work at a distance, at home institution (</a:t>
            </a:r>
            <a:r>
              <a:rPr lang="en-US" sz="1400" b="1" dirty="0">
                <a:solidFill>
                  <a:srgbClr val="C00000"/>
                </a:solidFill>
              </a:rPr>
              <a:t>virtual</a:t>
            </a:r>
            <a:r>
              <a:rPr lang="en-US" sz="1400" b="1" dirty="0">
                <a:solidFill>
                  <a:srgbClr val="2D358A"/>
                </a:solidFill>
              </a:rPr>
              <a:t>): regular meetings online, groupware platforms, distributed development environment</a:t>
            </a:r>
          </a:p>
          <a:p>
            <a:pPr marL="282575" indent="-282575">
              <a:buFont typeface="+mj-lt"/>
              <a:buAutoNum type="arabicPeriod"/>
            </a:pPr>
            <a:r>
              <a:rPr lang="en-US" sz="1400" b="1" dirty="0">
                <a:solidFill>
                  <a:srgbClr val="2D358A"/>
                </a:solidFill>
              </a:rPr>
              <a:t>Peer evaluation round 2 (mid-term, April)</a:t>
            </a:r>
          </a:p>
          <a:p>
            <a:pPr marL="282575" indent="-282575">
              <a:buFont typeface="+mj-lt"/>
              <a:buAutoNum type="arabicPeriod"/>
            </a:pPr>
            <a:r>
              <a:rPr lang="en-US" sz="1400" dirty="0">
                <a:solidFill>
                  <a:schemeClr val="bg1">
                    <a:lumMod val="65000"/>
                  </a:schemeClr>
                </a:solidFill>
              </a:rPr>
              <a:t>Closing logistics (closing f2f meeting, travel and accommodation, March/April).</a:t>
            </a:r>
          </a:p>
        </p:txBody>
      </p:sp>
      <p:sp>
        <p:nvSpPr>
          <p:cNvPr id="5" name="Content Placeholder 2"/>
          <p:cNvSpPr txBox="1">
            <a:spLocks/>
          </p:cNvSpPr>
          <p:nvPr/>
        </p:nvSpPr>
        <p:spPr>
          <a:xfrm>
            <a:off x="8184232" y="1340768"/>
            <a:ext cx="3960440" cy="3960813"/>
          </a:xfrm>
          <a:prstGeom prst="rect">
            <a:avLst/>
          </a:prstGeom>
          <a:solidFill>
            <a:schemeClr val="bg1">
              <a:lumMod val="85000"/>
            </a:schemeClr>
          </a:solidFill>
          <a:ln>
            <a:solidFill>
              <a:srgbClr val="F16157"/>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bg1">
                    <a:lumMod val="50000"/>
                  </a:schemeClr>
                </a:solidFill>
                <a:latin typeface="Karla" charset="0"/>
                <a:ea typeface="Karla" charset="0"/>
                <a:cs typeface="Karla" charset="0"/>
              </a:defRPr>
            </a:lvl1pPr>
            <a:lvl2pPr marL="685800" indent="-228600" algn="l" defTabSz="914400" rtl="0" eaLnBrk="1" latinLnBrk="0" hangingPunct="1">
              <a:lnSpc>
                <a:spcPct val="90000"/>
              </a:lnSpc>
              <a:spcBef>
                <a:spcPts val="500"/>
              </a:spcBef>
              <a:buFont typeface="Arial"/>
              <a:buChar char="•"/>
              <a:defRPr sz="2400" kern="1200">
                <a:solidFill>
                  <a:schemeClr val="bg1">
                    <a:lumMod val="50000"/>
                  </a:schemeClr>
                </a:solidFill>
                <a:latin typeface="Karla" charset="0"/>
                <a:ea typeface="Karla" charset="0"/>
                <a:cs typeface="Karla" charset="0"/>
              </a:defRPr>
            </a:lvl2pPr>
            <a:lvl3pPr marL="1143000" indent="-228600" algn="l" defTabSz="914400" rtl="0" eaLnBrk="1" latinLnBrk="0" hangingPunct="1">
              <a:lnSpc>
                <a:spcPct val="90000"/>
              </a:lnSpc>
              <a:spcBef>
                <a:spcPts val="500"/>
              </a:spcBef>
              <a:buFont typeface="Arial"/>
              <a:buChar char="•"/>
              <a:defRPr sz="2000" kern="1200">
                <a:solidFill>
                  <a:schemeClr val="bg1">
                    <a:lumMod val="50000"/>
                  </a:schemeClr>
                </a:solidFill>
                <a:latin typeface="Karla" charset="0"/>
                <a:ea typeface="Karla" charset="0"/>
                <a:cs typeface="Karla" charset="0"/>
              </a:defRPr>
            </a:lvl3pPr>
            <a:lvl4pPr marL="16002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Karla" charset="0"/>
                <a:ea typeface="Karla" charset="0"/>
                <a:cs typeface="Karla" charset="0"/>
              </a:defRPr>
            </a:lvl4pPr>
            <a:lvl5pPr marL="2057400" indent="-228600" algn="l" defTabSz="914400" rtl="0" eaLnBrk="1" latinLnBrk="0" hangingPunct="1">
              <a:lnSpc>
                <a:spcPct val="90000"/>
              </a:lnSpc>
              <a:spcBef>
                <a:spcPts val="500"/>
              </a:spcBef>
              <a:buFont typeface="Arial"/>
              <a:buChar char="•"/>
              <a:defRPr sz="1800" kern="1200">
                <a:solidFill>
                  <a:schemeClr val="bg1">
                    <a:lumMod val="50000"/>
                  </a:schemeClr>
                </a:solidFill>
                <a:latin typeface="Karla" charset="0"/>
                <a:ea typeface="Karla" charset="0"/>
                <a:cs typeface="Karl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pt-PT" sz="1500" b="1" dirty="0">
                <a:solidFill>
                  <a:schemeClr val="bg1">
                    <a:lumMod val="65000"/>
                  </a:schemeClr>
                </a:solidFill>
              </a:rPr>
              <a:t>C - CLOSURE</a:t>
            </a:r>
          </a:p>
          <a:p>
            <a:pPr marL="282575" indent="-282575">
              <a:buFont typeface="+mj-lt"/>
              <a:buAutoNum type="arabicPeriod"/>
            </a:pPr>
            <a:r>
              <a:rPr lang="en-US" sz="1500" b="1" dirty="0">
                <a:solidFill>
                  <a:srgbClr val="2D358A"/>
                </a:solidFill>
              </a:rPr>
              <a:t>Closing meeting (</a:t>
            </a:r>
            <a:r>
              <a:rPr lang="en-US" sz="1500" b="1" dirty="0">
                <a:solidFill>
                  <a:srgbClr val="C00000"/>
                </a:solidFill>
              </a:rPr>
              <a:t>physical</a:t>
            </a:r>
            <a:r>
              <a:rPr lang="en-US" sz="1500" b="1" dirty="0">
                <a:solidFill>
                  <a:srgbClr val="2D358A"/>
                </a:solidFill>
              </a:rPr>
              <a:t>, 5 working days, end of June): finalize deliverables (product, business plan, marketing campaign, ...), pitch and discussion with teachers and client representatives, peer evaluation round 3, assessment, give grades</a:t>
            </a:r>
          </a:p>
          <a:p>
            <a:pPr marL="282575" indent="-282575">
              <a:buFont typeface="+mj-lt"/>
              <a:buAutoNum type="arabicPeriod"/>
            </a:pPr>
            <a:r>
              <a:rPr lang="en-US" sz="1500" dirty="0">
                <a:solidFill>
                  <a:schemeClr val="bg1">
                    <a:lumMod val="65000"/>
                  </a:schemeClr>
                </a:solidFill>
              </a:rPr>
              <a:t>Course edition debriefing: things to improve, preliminary organization of next edition</a:t>
            </a:r>
          </a:p>
          <a:p>
            <a:pPr marL="282575" indent="-282575">
              <a:buFont typeface="+mj-lt"/>
              <a:buAutoNum type="arabicPeriod"/>
            </a:pPr>
            <a:r>
              <a:rPr lang="en-US" sz="1500" b="1" dirty="0">
                <a:solidFill>
                  <a:srgbClr val="2D358A"/>
                </a:solidFill>
              </a:rPr>
              <a:t>Final dinner.</a:t>
            </a:r>
          </a:p>
        </p:txBody>
      </p:sp>
      <p:sp>
        <p:nvSpPr>
          <p:cNvPr id="6" name="TextBox 5">
            <a:extLst>
              <a:ext uri="{FF2B5EF4-FFF2-40B4-BE49-F238E27FC236}">
                <a16:creationId xmlns:a16="http://schemas.microsoft.com/office/drawing/2014/main" id="{28233627-9B3A-462A-864E-32A61A8AA591}"/>
              </a:ext>
            </a:extLst>
          </p:cNvPr>
          <p:cNvSpPr txBox="1"/>
          <p:nvPr/>
        </p:nvSpPr>
        <p:spPr>
          <a:xfrm>
            <a:off x="480616" y="1751513"/>
            <a:ext cx="11013784" cy="2862322"/>
          </a:xfrm>
          <a:prstGeom prst="rect">
            <a:avLst/>
          </a:prstGeom>
          <a:solidFill>
            <a:srgbClr val="FFC000"/>
          </a:solidFill>
          <a:ln>
            <a:solidFill>
              <a:srgbClr val="2D358A"/>
            </a:solidFill>
          </a:ln>
        </p:spPr>
        <p:txBody>
          <a:bodyPr wrap="none" rtlCol="0">
            <a:spAutoFit/>
          </a:bodyPr>
          <a:lstStyle/>
          <a:p>
            <a:r>
              <a:rPr lang="en-GB" sz="3600" dirty="0">
                <a:solidFill>
                  <a:srgbClr val="2D358A"/>
                </a:solidFill>
              </a:rPr>
              <a:t>2022-2023</a:t>
            </a:r>
          </a:p>
          <a:p>
            <a:pPr marL="452438" indent="-452438">
              <a:buFont typeface="+mj-lt"/>
              <a:buAutoNum type="arabicPeriod"/>
            </a:pPr>
            <a:r>
              <a:rPr lang="en-GB" sz="3600" b="1" dirty="0">
                <a:solidFill>
                  <a:srgbClr val="2D358A"/>
                </a:solidFill>
              </a:rPr>
              <a:t>Setup</a:t>
            </a:r>
            <a:r>
              <a:rPr lang="en-GB" sz="3600" dirty="0">
                <a:solidFill>
                  <a:srgbClr val="2D358A"/>
                </a:solidFill>
              </a:rPr>
              <a:t> phase from </a:t>
            </a:r>
            <a:r>
              <a:rPr lang="en-GB" sz="3600" b="1" dirty="0">
                <a:solidFill>
                  <a:srgbClr val="2D358A"/>
                </a:solidFill>
              </a:rPr>
              <a:t>7Feb23 to 12Feb23</a:t>
            </a:r>
          </a:p>
          <a:p>
            <a:pPr marL="452438" indent="-452438">
              <a:buFont typeface="+mj-lt"/>
              <a:buAutoNum type="arabicPeriod"/>
            </a:pPr>
            <a:r>
              <a:rPr lang="en-GB" sz="3600" b="1" dirty="0">
                <a:solidFill>
                  <a:srgbClr val="2D358A"/>
                </a:solidFill>
              </a:rPr>
              <a:t>Kick-off</a:t>
            </a:r>
            <a:r>
              <a:rPr lang="en-GB" sz="3600" dirty="0">
                <a:solidFill>
                  <a:srgbClr val="2D358A"/>
                </a:solidFill>
              </a:rPr>
              <a:t> meeting (Orléans, France) </a:t>
            </a:r>
            <a:r>
              <a:rPr lang="en-GB" sz="3600" b="1" dirty="0">
                <a:solidFill>
                  <a:srgbClr val="2D358A"/>
                </a:solidFill>
              </a:rPr>
              <a:t>13Feb23 to 17Feb23</a:t>
            </a:r>
          </a:p>
          <a:p>
            <a:pPr marL="452438" indent="-452438">
              <a:buFont typeface="+mj-lt"/>
              <a:buAutoNum type="arabicPeriod"/>
            </a:pPr>
            <a:r>
              <a:rPr lang="en-GB" sz="3600" b="1" dirty="0">
                <a:solidFill>
                  <a:srgbClr val="2D358A"/>
                </a:solidFill>
              </a:rPr>
              <a:t>Midterm</a:t>
            </a:r>
            <a:r>
              <a:rPr lang="en-GB" sz="3600" dirty="0">
                <a:solidFill>
                  <a:srgbClr val="2D358A"/>
                </a:solidFill>
              </a:rPr>
              <a:t> meeting (online) </a:t>
            </a:r>
            <a:r>
              <a:rPr lang="en-GB" sz="3600" b="1" dirty="0">
                <a:solidFill>
                  <a:srgbClr val="2D358A"/>
                </a:solidFill>
              </a:rPr>
              <a:t>10Apr23</a:t>
            </a:r>
          </a:p>
          <a:p>
            <a:pPr marL="452438" indent="-452438">
              <a:buFont typeface="+mj-lt"/>
              <a:buAutoNum type="arabicPeriod"/>
            </a:pPr>
            <a:r>
              <a:rPr lang="en-GB" sz="3600" b="1" dirty="0">
                <a:solidFill>
                  <a:srgbClr val="2D358A"/>
                </a:solidFill>
              </a:rPr>
              <a:t>Closing</a:t>
            </a:r>
            <a:r>
              <a:rPr lang="en-GB" sz="3600" dirty="0">
                <a:solidFill>
                  <a:srgbClr val="2D358A"/>
                </a:solidFill>
              </a:rPr>
              <a:t> meeting (Rome, Italy) </a:t>
            </a:r>
            <a:r>
              <a:rPr lang="en-GB" sz="3600" b="1" dirty="0">
                <a:solidFill>
                  <a:srgbClr val="2D358A"/>
                </a:solidFill>
              </a:rPr>
              <a:t>26Jun23 to 30Jun23</a:t>
            </a:r>
          </a:p>
        </p:txBody>
      </p:sp>
    </p:spTree>
    <p:extLst>
      <p:ext uri="{BB962C8B-B14F-4D97-AF65-F5344CB8AC3E}">
        <p14:creationId xmlns:p14="http://schemas.microsoft.com/office/powerpoint/2010/main" val="92573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864" y="3110042"/>
            <a:ext cx="7462837" cy="1419494"/>
          </a:xfrm>
        </p:spPr>
        <p:txBody>
          <a:bodyPr>
            <a:normAutofit fontScale="90000"/>
          </a:bodyPr>
          <a:lstStyle/>
          <a:p>
            <a:r>
              <a:rPr lang="pt-PT" dirty="0"/>
              <a:t>2022-23 projects</a:t>
            </a:r>
            <a:br>
              <a:rPr lang="pt-PT" dirty="0"/>
            </a:br>
            <a:endParaRPr lang="pt-PT" sz="3200" i="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62425" b="13466"/>
          <a:stretch/>
        </p:blipFill>
        <p:spPr>
          <a:xfrm>
            <a:off x="0" y="0"/>
            <a:ext cx="4581144" cy="5934456"/>
          </a:xfrm>
          <a:prstGeom prst="rect">
            <a:avLst/>
          </a:prstGeom>
        </p:spPr>
      </p:pic>
    </p:spTree>
    <p:extLst>
      <p:ext uri="{BB962C8B-B14F-4D97-AF65-F5344CB8AC3E}">
        <p14:creationId xmlns:p14="http://schemas.microsoft.com/office/powerpoint/2010/main" val="1876874186"/>
      </p:ext>
    </p:extLst>
  </p:cSld>
  <p:clrMapOvr>
    <a:masterClrMapping/>
  </p:clrMapOvr>
  <mc:AlternateContent xmlns:mc="http://schemas.openxmlformats.org/markup-compatibility/2006" xmlns:p14="http://schemas.microsoft.com/office/powerpoint/2010/main">
    <mc:Choice Requires="p14">
      <p:transition spd="slow" p14:dur="2000" advTm="35546"/>
    </mc:Choice>
    <mc:Fallback xmlns="">
      <p:transition spd="slow" advTm="3554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6471-DCA5-4593-ABAF-462CFE965417}"/>
              </a:ext>
            </a:extLst>
          </p:cNvPr>
          <p:cNvSpPr>
            <a:spLocks noGrp="1"/>
          </p:cNvSpPr>
          <p:nvPr>
            <p:ph type="title"/>
          </p:nvPr>
        </p:nvSpPr>
        <p:spPr/>
        <p:txBody>
          <a:bodyPr/>
          <a:lstStyle/>
          <a:p>
            <a:r>
              <a:rPr lang="en-GB" dirty="0"/>
              <a:t>2022-23 projects</a:t>
            </a:r>
          </a:p>
        </p:txBody>
      </p:sp>
      <p:sp>
        <p:nvSpPr>
          <p:cNvPr id="3" name="Content Placeholder 2">
            <a:extLst>
              <a:ext uri="{FF2B5EF4-FFF2-40B4-BE49-F238E27FC236}">
                <a16:creationId xmlns:a16="http://schemas.microsoft.com/office/drawing/2014/main" id="{EE204B32-8FE6-4141-9841-BF9D181ADB19}"/>
              </a:ext>
            </a:extLst>
          </p:cNvPr>
          <p:cNvSpPr>
            <a:spLocks noGrp="1"/>
          </p:cNvSpPr>
          <p:nvPr>
            <p:ph sz="quarter" idx="11"/>
          </p:nvPr>
        </p:nvSpPr>
        <p:spPr/>
        <p:txBody>
          <a:bodyPr>
            <a:normAutofit/>
          </a:bodyPr>
          <a:lstStyle/>
          <a:p>
            <a:r>
              <a:rPr lang="en-GB" sz="1900" b="1" dirty="0">
                <a:solidFill>
                  <a:srgbClr val="002060"/>
                </a:solidFill>
              </a:rPr>
              <a:t>Internationalisation &amp; scaling</a:t>
            </a:r>
          </a:p>
          <a:p>
            <a:pPr marL="811213" indent="0">
              <a:buNone/>
            </a:pPr>
            <a:r>
              <a:rPr lang="en-GB" sz="1900" dirty="0" err="1">
                <a:solidFill>
                  <a:srgbClr val="002060"/>
                </a:solidFill>
              </a:rPr>
              <a:t>YEATapp</a:t>
            </a:r>
            <a:r>
              <a:rPr lang="en-GB" sz="1900" dirty="0">
                <a:solidFill>
                  <a:srgbClr val="002060"/>
                </a:solidFill>
              </a:rPr>
              <a:t>, Belgium</a:t>
            </a:r>
          </a:p>
          <a:p>
            <a:r>
              <a:rPr lang="en-GB" sz="1900" b="1" dirty="0">
                <a:solidFill>
                  <a:srgbClr val="002060"/>
                </a:solidFill>
              </a:rPr>
              <a:t>Virtual Reality and Performance</a:t>
            </a:r>
            <a:endParaRPr lang="en-GB" sz="1900" dirty="0">
              <a:solidFill>
                <a:srgbClr val="002060"/>
              </a:solidFill>
            </a:endParaRPr>
          </a:p>
          <a:p>
            <a:pPr marL="811213" indent="0">
              <a:buNone/>
            </a:pPr>
            <a:r>
              <a:rPr lang="en-GB" sz="1900" dirty="0">
                <a:solidFill>
                  <a:srgbClr val="002060"/>
                </a:solidFill>
              </a:rPr>
              <a:t>Université d'Orléans UFR Sciences et Techniques, CIAMS Research Lab, France</a:t>
            </a:r>
          </a:p>
          <a:p>
            <a:r>
              <a:rPr lang="en-GB" sz="1900" b="1" dirty="0">
                <a:solidFill>
                  <a:srgbClr val="002060"/>
                </a:solidFill>
              </a:rPr>
              <a:t>Digital marketing platform for real estate projects</a:t>
            </a:r>
          </a:p>
          <a:p>
            <a:pPr marL="811213" indent="0">
              <a:buNone/>
            </a:pPr>
            <a:r>
              <a:rPr lang="en-GB" sz="1900" dirty="0">
                <a:solidFill>
                  <a:srgbClr val="002060"/>
                </a:solidFill>
              </a:rPr>
              <a:t>MEFA S.A., Germany</a:t>
            </a:r>
          </a:p>
          <a:p>
            <a:r>
              <a:rPr lang="en-GB" sz="1900" b="1" dirty="0">
                <a:solidFill>
                  <a:srgbClr val="002060"/>
                </a:solidFill>
              </a:rPr>
              <a:t>European Students Space </a:t>
            </a:r>
          </a:p>
          <a:p>
            <a:pPr marL="811213" indent="0">
              <a:buNone/>
            </a:pPr>
            <a:r>
              <a:rPr lang="en-GB" sz="1900" dirty="0">
                <a:solidFill>
                  <a:srgbClr val="002060"/>
                </a:solidFill>
              </a:rPr>
              <a:t>UBIGREAT, Belgium</a:t>
            </a:r>
          </a:p>
          <a:p>
            <a:r>
              <a:rPr lang="en-GB" sz="1900" b="1" dirty="0">
                <a:solidFill>
                  <a:srgbClr val="002060"/>
                </a:solidFill>
              </a:rPr>
              <a:t>Farm IT – smart farm management IT system</a:t>
            </a:r>
          </a:p>
          <a:p>
            <a:pPr marL="811213" indent="0">
              <a:buNone/>
            </a:pPr>
            <a:r>
              <a:rPr lang="en-GB" sz="1900" dirty="0" err="1">
                <a:solidFill>
                  <a:srgbClr val="002060"/>
                </a:solidFill>
              </a:rPr>
              <a:t>Casal</a:t>
            </a:r>
            <a:r>
              <a:rPr lang="en-GB" sz="1900" dirty="0">
                <a:solidFill>
                  <a:srgbClr val="002060"/>
                </a:solidFill>
              </a:rPr>
              <a:t> da </a:t>
            </a:r>
            <a:r>
              <a:rPr lang="en-GB" sz="1900" dirty="0" err="1">
                <a:solidFill>
                  <a:srgbClr val="002060"/>
                </a:solidFill>
              </a:rPr>
              <a:t>Cotovia</a:t>
            </a:r>
            <a:r>
              <a:rPr lang="en-GB" sz="1900" dirty="0">
                <a:solidFill>
                  <a:srgbClr val="002060"/>
                </a:solidFill>
              </a:rPr>
              <a:t> + INIAV, Portugal</a:t>
            </a:r>
          </a:p>
        </p:txBody>
      </p:sp>
    </p:spTree>
    <p:extLst>
      <p:ext uri="{BB962C8B-B14F-4D97-AF65-F5344CB8AC3E}">
        <p14:creationId xmlns:p14="http://schemas.microsoft.com/office/powerpoint/2010/main" val="358365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6471-DCA5-4593-ABAF-462CFE965417}"/>
              </a:ext>
            </a:extLst>
          </p:cNvPr>
          <p:cNvSpPr>
            <a:spLocks noGrp="1"/>
          </p:cNvSpPr>
          <p:nvPr>
            <p:ph type="title"/>
          </p:nvPr>
        </p:nvSpPr>
        <p:spPr/>
        <p:txBody>
          <a:bodyPr/>
          <a:lstStyle/>
          <a:p>
            <a:r>
              <a:rPr lang="en-GB" dirty="0"/>
              <a:t>2022-23 projects</a:t>
            </a:r>
          </a:p>
        </p:txBody>
      </p:sp>
      <p:sp>
        <p:nvSpPr>
          <p:cNvPr id="3" name="Content Placeholder 2">
            <a:extLst>
              <a:ext uri="{FF2B5EF4-FFF2-40B4-BE49-F238E27FC236}">
                <a16:creationId xmlns:a16="http://schemas.microsoft.com/office/drawing/2014/main" id="{EE204B32-8FE6-4141-9841-BF9D181ADB19}"/>
              </a:ext>
            </a:extLst>
          </p:cNvPr>
          <p:cNvSpPr>
            <a:spLocks noGrp="1"/>
          </p:cNvSpPr>
          <p:nvPr>
            <p:ph sz="quarter" idx="11"/>
          </p:nvPr>
        </p:nvSpPr>
        <p:spPr/>
        <p:txBody>
          <a:bodyPr>
            <a:normAutofit/>
          </a:bodyPr>
          <a:lstStyle/>
          <a:p>
            <a:r>
              <a:rPr lang="en-GB" sz="1900" b="1" dirty="0">
                <a:solidFill>
                  <a:srgbClr val="002060"/>
                </a:solidFill>
              </a:rPr>
              <a:t>Internationalisation &amp; scaling</a:t>
            </a:r>
            <a:r>
              <a:rPr lang="en-GB" sz="1900" dirty="0">
                <a:solidFill>
                  <a:srgbClr val="002060"/>
                </a:solidFill>
              </a:rPr>
              <a:t>: Launch YEAT in Europe, in the countries were we are not active yet. Set out the complete plan, and make sure all </a:t>
            </a:r>
            <a:r>
              <a:rPr lang="en-GB" sz="1900" dirty="0" err="1">
                <a:solidFill>
                  <a:srgbClr val="002060"/>
                </a:solidFill>
              </a:rPr>
              <a:t>devisions</a:t>
            </a:r>
            <a:r>
              <a:rPr lang="en-GB" sz="1900" dirty="0">
                <a:solidFill>
                  <a:srgbClr val="002060"/>
                </a:solidFill>
              </a:rPr>
              <a:t> are covered. Also, pay attention to user preferences in each country where we maybe need to adapt the app.</a:t>
            </a:r>
          </a:p>
          <a:p>
            <a:pPr marL="263525" indent="0">
              <a:buNone/>
            </a:pPr>
            <a:r>
              <a:rPr lang="en-GB" sz="1900" dirty="0">
                <a:solidFill>
                  <a:srgbClr val="002060"/>
                </a:solidFill>
              </a:rPr>
              <a:t>Develop a full automated admission for a restaurant owner, so a </a:t>
            </a:r>
            <a:r>
              <a:rPr lang="en-GB" sz="1900" dirty="0" err="1">
                <a:solidFill>
                  <a:srgbClr val="002060"/>
                </a:solidFill>
              </a:rPr>
              <a:t>Yeat</a:t>
            </a:r>
            <a:r>
              <a:rPr lang="en-GB" sz="1900" dirty="0">
                <a:solidFill>
                  <a:srgbClr val="002060"/>
                </a:solidFill>
              </a:rPr>
              <a:t>-employee does not need to </a:t>
            </a:r>
            <a:r>
              <a:rPr lang="en-GB" sz="1900" dirty="0" err="1">
                <a:solidFill>
                  <a:srgbClr val="002060"/>
                </a:solidFill>
              </a:rPr>
              <a:t>interveen</a:t>
            </a:r>
            <a:r>
              <a:rPr lang="en-GB" sz="1900" dirty="0">
                <a:solidFill>
                  <a:srgbClr val="002060"/>
                </a:solidFill>
              </a:rPr>
              <a:t>. </a:t>
            </a:r>
          </a:p>
          <a:p>
            <a:pPr marL="263525" indent="0">
              <a:buNone/>
            </a:pPr>
            <a:r>
              <a:rPr lang="en-GB" sz="1900" dirty="0" err="1">
                <a:solidFill>
                  <a:srgbClr val="002060"/>
                </a:solidFill>
              </a:rPr>
              <a:t>YEATapp</a:t>
            </a:r>
            <a:r>
              <a:rPr lang="en-GB" sz="1900" dirty="0">
                <a:solidFill>
                  <a:srgbClr val="002060"/>
                </a:solidFill>
              </a:rPr>
              <a:t> is a mobile application that informs you via an instant notification when a last-minute table is available in a highly recommended restaurant. Download YEAT, </a:t>
            </a:r>
            <a:r>
              <a:rPr lang="en-GB" sz="1900" dirty="0" err="1">
                <a:solidFill>
                  <a:srgbClr val="002060"/>
                </a:solidFill>
              </a:rPr>
              <a:t>favorite</a:t>
            </a:r>
            <a:r>
              <a:rPr lang="en-GB" sz="1900" dirty="0">
                <a:solidFill>
                  <a:srgbClr val="002060"/>
                </a:solidFill>
              </a:rPr>
              <a:t> your restaurants, get notified, book in the app and enjoy your lunch or dinner, </a:t>
            </a:r>
            <a:r>
              <a:rPr lang="en-GB" sz="1900" dirty="0">
                <a:hlinkClick r:id="rId2"/>
              </a:rPr>
              <a:t>https://yeatapp.com</a:t>
            </a:r>
            <a:r>
              <a:rPr lang="en-GB" sz="1900" dirty="0"/>
              <a:t> </a:t>
            </a:r>
          </a:p>
        </p:txBody>
      </p:sp>
    </p:spTree>
    <p:extLst>
      <p:ext uri="{BB962C8B-B14F-4D97-AF65-F5344CB8AC3E}">
        <p14:creationId xmlns:p14="http://schemas.microsoft.com/office/powerpoint/2010/main" val="3085752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6471-DCA5-4593-ABAF-462CFE965417}"/>
              </a:ext>
            </a:extLst>
          </p:cNvPr>
          <p:cNvSpPr>
            <a:spLocks noGrp="1"/>
          </p:cNvSpPr>
          <p:nvPr>
            <p:ph type="title"/>
          </p:nvPr>
        </p:nvSpPr>
        <p:spPr/>
        <p:txBody>
          <a:bodyPr/>
          <a:lstStyle/>
          <a:p>
            <a:r>
              <a:rPr lang="en-GB" dirty="0"/>
              <a:t>2022-23 projects</a:t>
            </a:r>
          </a:p>
        </p:txBody>
      </p:sp>
      <p:sp>
        <p:nvSpPr>
          <p:cNvPr id="3" name="Content Placeholder 2">
            <a:extLst>
              <a:ext uri="{FF2B5EF4-FFF2-40B4-BE49-F238E27FC236}">
                <a16:creationId xmlns:a16="http://schemas.microsoft.com/office/drawing/2014/main" id="{EE204B32-8FE6-4141-9841-BF9D181ADB19}"/>
              </a:ext>
            </a:extLst>
          </p:cNvPr>
          <p:cNvSpPr>
            <a:spLocks noGrp="1"/>
          </p:cNvSpPr>
          <p:nvPr>
            <p:ph sz="quarter" idx="11"/>
          </p:nvPr>
        </p:nvSpPr>
        <p:spPr/>
        <p:txBody>
          <a:bodyPr>
            <a:normAutofit/>
          </a:bodyPr>
          <a:lstStyle/>
          <a:p>
            <a:r>
              <a:rPr lang="en-GB" sz="1900" b="1" dirty="0">
                <a:solidFill>
                  <a:srgbClr val="002060"/>
                </a:solidFill>
              </a:rPr>
              <a:t>Virtual Reality and Performance</a:t>
            </a:r>
            <a:r>
              <a:rPr lang="en-GB" sz="1900" dirty="0">
                <a:solidFill>
                  <a:srgbClr val="002060"/>
                </a:solidFill>
              </a:rPr>
              <a:t>: develop a tool using virtual reality for the purpose of evaluating performance and training skills (motor and/or cognitive).</a:t>
            </a:r>
          </a:p>
          <a:p>
            <a:pPr marL="263525" indent="0">
              <a:buNone/>
            </a:pPr>
            <a:r>
              <a:rPr lang="en-GB" sz="1900" dirty="0">
                <a:solidFill>
                  <a:srgbClr val="002060"/>
                </a:solidFill>
              </a:rPr>
              <a:t>Université d'Orléans UFR Sciences et Techniques </a:t>
            </a:r>
            <a:r>
              <a:rPr lang="en-GB" sz="1900" dirty="0" err="1">
                <a:solidFill>
                  <a:srgbClr val="002060"/>
                </a:solidFill>
              </a:rPr>
              <a:t>pôle</a:t>
            </a:r>
            <a:r>
              <a:rPr lang="en-GB" sz="1900" dirty="0">
                <a:solidFill>
                  <a:srgbClr val="002060"/>
                </a:solidFill>
              </a:rPr>
              <a:t> STAPS, the CIAMS research laboratory is a public laboratory which aims to develop research projects in the field of motricity with a view to performance or health </a:t>
            </a:r>
            <a:r>
              <a:rPr lang="en-GB" sz="1900" dirty="0">
                <a:hlinkClick r:id="rId2"/>
              </a:rPr>
              <a:t>https://www.univ-orleans.fr/fr/sciences-techniques</a:t>
            </a:r>
            <a:r>
              <a:rPr lang="en-GB" sz="1900" dirty="0"/>
              <a:t> </a:t>
            </a:r>
          </a:p>
        </p:txBody>
      </p:sp>
    </p:spTree>
    <p:extLst>
      <p:ext uri="{BB962C8B-B14F-4D97-AF65-F5344CB8AC3E}">
        <p14:creationId xmlns:p14="http://schemas.microsoft.com/office/powerpoint/2010/main" val="1620420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6471-DCA5-4593-ABAF-462CFE965417}"/>
              </a:ext>
            </a:extLst>
          </p:cNvPr>
          <p:cNvSpPr>
            <a:spLocks noGrp="1"/>
          </p:cNvSpPr>
          <p:nvPr>
            <p:ph type="title"/>
          </p:nvPr>
        </p:nvSpPr>
        <p:spPr/>
        <p:txBody>
          <a:bodyPr/>
          <a:lstStyle/>
          <a:p>
            <a:r>
              <a:rPr lang="en-GB" dirty="0"/>
              <a:t>2022-23 projects</a:t>
            </a:r>
          </a:p>
        </p:txBody>
      </p:sp>
      <p:sp>
        <p:nvSpPr>
          <p:cNvPr id="3" name="Content Placeholder 2">
            <a:extLst>
              <a:ext uri="{FF2B5EF4-FFF2-40B4-BE49-F238E27FC236}">
                <a16:creationId xmlns:a16="http://schemas.microsoft.com/office/drawing/2014/main" id="{EE204B32-8FE6-4141-9841-BF9D181ADB19}"/>
              </a:ext>
            </a:extLst>
          </p:cNvPr>
          <p:cNvSpPr>
            <a:spLocks noGrp="1"/>
          </p:cNvSpPr>
          <p:nvPr>
            <p:ph sz="quarter" idx="11"/>
          </p:nvPr>
        </p:nvSpPr>
        <p:spPr/>
        <p:txBody>
          <a:bodyPr>
            <a:normAutofit/>
          </a:bodyPr>
          <a:lstStyle/>
          <a:p>
            <a:r>
              <a:rPr lang="en-GB" sz="1900" b="1" dirty="0">
                <a:solidFill>
                  <a:srgbClr val="002060"/>
                </a:solidFill>
              </a:rPr>
              <a:t>Digital marketing platform for real estate projects</a:t>
            </a:r>
            <a:r>
              <a:rPr lang="en-GB" sz="1900" dirty="0">
                <a:solidFill>
                  <a:srgbClr val="002060"/>
                </a:solidFill>
              </a:rPr>
              <a:t>: create a platform that can be integrated into existing or to-be-designed websites and therefore seamlessly integrated into existing communication processes. For each client, a separate frontend is to be created for each building project, which will then offer in detail all planned residential units that are to be marketed in the respective building project. Interested parties can view detailed plans, floor plans, schedules, equipment details, contract conditions, pictures of the construction process, etc.</a:t>
            </a:r>
          </a:p>
          <a:p>
            <a:pPr marL="263525" indent="0">
              <a:buNone/>
            </a:pPr>
            <a:r>
              <a:rPr lang="en-GB" sz="1900" dirty="0">
                <a:solidFill>
                  <a:srgbClr val="002060"/>
                </a:solidFill>
              </a:rPr>
              <a:t>MEFA S.A. is an agency for strategic communication with a team of specialists from design, digital, communication, live &amp; strategy, </a:t>
            </a:r>
            <a:r>
              <a:rPr lang="en-GB" sz="1900" dirty="0">
                <a:hlinkClick r:id="rId2"/>
              </a:rPr>
              <a:t>www.mefa-agentur.com</a:t>
            </a:r>
            <a:r>
              <a:rPr lang="en-GB" sz="1900" dirty="0"/>
              <a:t> </a:t>
            </a:r>
          </a:p>
        </p:txBody>
      </p:sp>
    </p:spTree>
    <p:extLst>
      <p:ext uri="{BB962C8B-B14F-4D97-AF65-F5344CB8AC3E}">
        <p14:creationId xmlns:p14="http://schemas.microsoft.com/office/powerpoint/2010/main" val="281460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6471-DCA5-4593-ABAF-462CFE965417}"/>
              </a:ext>
            </a:extLst>
          </p:cNvPr>
          <p:cNvSpPr>
            <a:spLocks noGrp="1"/>
          </p:cNvSpPr>
          <p:nvPr>
            <p:ph type="title"/>
          </p:nvPr>
        </p:nvSpPr>
        <p:spPr/>
        <p:txBody>
          <a:bodyPr/>
          <a:lstStyle/>
          <a:p>
            <a:r>
              <a:rPr lang="en-GB" dirty="0"/>
              <a:t>2022-23 projects</a:t>
            </a:r>
          </a:p>
        </p:txBody>
      </p:sp>
      <p:sp>
        <p:nvSpPr>
          <p:cNvPr id="3" name="Content Placeholder 2">
            <a:extLst>
              <a:ext uri="{FF2B5EF4-FFF2-40B4-BE49-F238E27FC236}">
                <a16:creationId xmlns:a16="http://schemas.microsoft.com/office/drawing/2014/main" id="{EE204B32-8FE6-4141-9841-BF9D181ADB19}"/>
              </a:ext>
            </a:extLst>
          </p:cNvPr>
          <p:cNvSpPr>
            <a:spLocks noGrp="1"/>
          </p:cNvSpPr>
          <p:nvPr>
            <p:ph sz="quarter" idx="11"/>
          </p:nvPr>
        </p:nvSpPr>
        <p:spPr/>
        <p:txBody>
          <a:bodyPr>
            <a:normAutofit/>
          </a:bodyPr>
          <a:lstStyle/>
          <a:p>
            <a:r>
              <a:rPr lang="en-GB" sz="1900" b="1" dirty="0">
                <a:solidFill>
                  <a:srgbClr val="002060"/>
                </a:solidFill>
              </a:rPr>
              <a:t>European Students Space</a:t>
            </a:r>
            <a:r>
              <a:rPr lang="en-GB" sz="1900" dirty="0">
                <a:solidFill>
                  <a:srgbClr val="002060"/>
                </a:solidFill>
              </a:rPr>
              <a:t>: B2B2C: an environment where companies (brands, enterprises, associations, ...) set up their own 'space' or environment in which they activate their 'audience' and let them connect with each other to strengthen the brand identity. In B2B2C, we are in the process of launching pilot projects in certain sectors or fields of interest. There is no pilot project in the pipeline for European Students (Erasmus). </a:t>
            </a:r>
          </a:p>
          <a:p>
            <a:pPr marL="263525" indent="0">
              <a:buNone/>
            </a:pPr>
            <a:r>
              <a:rPr lang="en-GB" sz="1900" dirty="0">
                <a:solidFill>
                  <a:srgbClr val="002060"/>
                </a:solidFill>
              </a:rPr>
              <a:t>UBIGREAT is a global social network where people are dropped into various communities based on interests, where they can chat or connect with like-minded people, </a:t>
            </a:r>
            <a:r>
              <a:rPr lang="en-GB" sz="1900" dirty="0">
                <a:hlinkClick r:id="rId2"/>
              </a:rPr>
              <a:t>https://unblnd.com</a:t>
            </a:r>
            <a:endParaRPr lang="en-GB" sz="1900" dirty="0"/>
          </a:p>
        </p:txBody>
      </p:sp>
    </p:spTree>
    <p:extLst>
      <p:ext uri="{BB962C8B-B14F-4D97-AF65-F5344CB8AC3E}">
        <p14:creationId xmlns:p14="http://schemas.microsoft.com/office/powerpoint/2010/main" val="4192678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B6471-DCA5-4593-ABAF-462CFE965417}"/>
              </a:ext>
            </a:extLst>
          </p:cNvPr>
          <p:cNvSpPr>
            <a:spLocks noGrp="1"/>
          </p:cNvSpPr>
          <p:nvPr>
            <p:ph type="title"/>
          </p:nvPr>
        </p:nvSpPr>
        <p:spPr/>
        <p:txBody>
          <a:bodyPr/>
          <a:lstStyle/>
          <a:p>
            <a:r>
              <a:rPr lang="en-GB" dirty="0"/>
              <a:t>2022-23 projects</a:t>
            </a:r>
          </a:p>
        </p:txBody>
      </p:sp>
      <p:sp>
        <p:nvSpPr>
          <p:cNvPr id="3" name="Content Placeholder 2">
            <a:extLst>
              <a:ext uri="{FF2B5EF4-FFF2-40B4-BE49-F238E27FC236}">
                <a16:creationId xmlns:a16="http://schemas.microsoft.com/office/drawing/2014/main" id="{EE204B32-8FE6-4141-9841-BF9D181ADB19}"/>
              </a:ext>
            </a:extLst>
          </p:cNvPr>
          <p:cNvSpPr>
            <a:spLocks noGrp="1"/>
          </p:cNvSpPr>
          <p:nvPr>
            <p:ph sz="quarter" idx="11"/>
          </p:nvPr>
        </p:nvSpPr>
        <p:spPr/>
        <p:txBody>
          <a:bodyPr>
            <a:normAutofit/>
          </a:bodyPr>
          <a:lstStyle/>
          <a:p>
            <a:r>
              <a:rPr lang="en-GB" sz="1900" b="1" dirty="0" err="1">
                <a:solidFill>
                  <a:srgbClr val="002060"/>
                </a:solidFill>
              </a:rPr>
              <a:t>FarmIT</a:t>
            </a:r>
            <a:r>
              <a:rPr lang="en-GB" sz="1900" b="1" dirty="0">
                <a:solidFill>
                  <a:srgbClr val="002060"/>
                </a:solidFill>
              </a:rPr>
              <a:t> – smart farm management IT system</a:t>
            </a:r>
            <a:r>
              <a:rPr lang="en-GB" sz="1900" dirty="0">
                <a:solidFill>
                  <a:srgbClr val="002060"/>
                </a:solidFill>
              </a:rPr>
              <a:t>: Develop a low-cost digital assistant to farmers looking to be more sustainable and ethical. Develop an integrated system able to manage the use of water, watering, and fertigation. Providing visual maps of the farm with production, amount of water and fertilizers used,</a:t>
            </a:r>
          </a:p>
          <a:p>
            <a:pPr marL="263525" indent="0">
              <a:buNone/>
            </a:pPr>
            <a:r>
              <a:rPr lang="en-GB" sz="1900" dirty="0" err="1">
                <a:solidFill>
                  <a:srgbClr val="002060"/>
                </a:solidFill>
              </a:rPr>
              <a:t>Casal</a:t>
            </a:r>
            <a:r>
              <a:rPr lang="en-GB" sz="1900" dirty="0">
                <a:solidFill>
                  <a:srgbClr val="002060"/>
                </a:solidFill>
              </a:rPr>
              <a:t> da </a:t>
            </a:r>
            <a:r>
              <a:rPr lang="en-GB" sz="1900" dirty="0" err="1">
                <a:solidFill>
                  <a:srgbClr val="002060"/>
                </a:solidFill>
              </a:rPr>
              <a:t>Cotovia</a:t>
            </a:r>
            <a:r>
              <a:rPr lang="en-GB" sz="1900" dirty="0">
                <a:solidFill>
                  <a:srgbClr val="002060"/>
                </a:solidFill>
              </a:rPr>
              <a:t> is family-owned grower of blueberries operating 100% under organic agriculture principles and certifications. It has a strong compromise with sustainability: environmental, social, and economical.</a:t>
            </a:r>
          </a:p>
          <a:p>
            <a:pPr marL="263525" indent="0">
              <a:buNone/>
            </a:pPr>
            <a:r>
              <a:rPr lang="en-GB" sz="1900" dirty="0">
                <a:solidFill>
                  <a:srgbClr val="002060"/>
                </a:solidFill>
              </a:rPr>
              <a:t>INIAV is the State Laboratory, in the area of competences of Agriculture, Forestry and Rural Development, which develops research activities in the agronomic and veterinary areas, </a:t>
            </a:r>
            <a:r>
              <a:rPr lang="en-GB" sz="1900" dirty="0">
                <a:hlinkClick r:id="rId2"/>
              </a:rPr>
              <a:t>https://www.iniav.pt/</a:t>
            </a:r>
            <a:r>
              <a:rPr lang="en-GB" sz="1900" dirty="0"/>
              <a:t> </a:t>
            </a:r>
          </a:p>
        </p:txBody>
      </p:sp>
    </p:spTree>
    <p:extLst>
      <p:ext uri="{BB962C8B-B14F-4D97-AF65-F5344CB8AC3E}">
        <p14:creationId xmlns:p14="http://schemas.microsoft.com/office/powerpoint/2010/main" val="473667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1864" y="3110042"/>
            <a:ext cx="7462837" cy="1419494"/>
          </a:xfrm>
        </p:spPr>
        <p:txBody>
          <a:bodyPr>
            <a:normAutofit fontScale="90000"/>
          </a:bodyPr>
          <a:lstStyle/>
          <a:p>
            <a:r>
              <a:rPr lang="pt-PT" dirty="0" err="1"/>
              <a:t>What’s</a:t>
            </a:r>
            <a:r>
              <a:rPr lang="pt-PT" dirty="0"/>
              <a:t> </a:t>
            </a:r>
            <a:r>
              <a:rPr lang="pt-PT" dirty="0" err="1"/>
              <a:t>next</a:t>
            </a:r>
            <a:r>
              <a:rPr lang="pt-PT" dirty="0"/>
              <a:t>?</a:t>
            </a:r>
            <a:br>
              <a:rPr lang="pt-PT" dirty="0"/>
            </a:br>
            <a:endParaRPr lang="pt-PT" sz="3200" i="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62425" b="13466"/>
          <a:stretch/>
        </p:blipFill>
        <p:spPr>
          <a:xfrm>
            <a:off x="0" y="0"/>
            <a:ext cx="4581144" cy="5934456"/>
          </a:xfrm>
          <a:prstGeom prst="rect">
            <a:avLst/>
          </a:prstGeom>
        </p:spPr>
      </p:pic>
    </p:spTree>
    <p:extLst>
      <p:ext uri="{BB962C8B-B14F-4D97-AF65-F5344CB8AC3E}">
        <p14:creationId xmlns:p14="http://schemas.microsoft.com/office/powerpoint/2010/main" val="1017808025"/>
      </p:ext>
    </p:extLst>
  </p:cSld>
  <p:clrMapOvr>
    <a:masterClrMapping/>
  </p:clrMapOvr>
  <mc:AlternateContent xmlns:mc="http://schemas.openxmlformats.org/markup-compatibility/2006" xmlns:p14="http://schemas.microsoft.com/office/powerpoint/2010/main">
    <mc:Choice Requires="p14">
      <p:transition spd="slow" p14:dur="2000" advTm="35546"/>
    </mc:Choice>
    <mc:Fallback xmlns="">
      <p:transition spd="slow" advTm="3554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8B5706D-6DF6-4C4C-8B59-1E26659D00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715" b="7878"/>
          <a:stretch/>
        </p:blipFill>
        <p:spPr bwMode="auto">
          <a:xfrm>
            <a:off x="0" y="0"/>
            <a:ext cx="12171354" cy="69302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AB782B-D2CA-4512-9B87-B5316CB13D69}"/>
              </a:ext>
            </a:extLst>
          </p:cNvPr>
          <p:cNvSpPr txBox="1"/>
          <p:nvPr/>
        </p:nvSpPr>
        <p:spPr>
          <a:xfrm>
            <a:off x="448362" y="5951018"/>
            <a:ext cx="8415401" cy="707886"/>
          </a:xfrm>
          <a:prstGeom prst="rect">
            <a:avLst/>
          </a:prstGeom>
          <a:noFill/>
        </p:spPr>
        <p:txBody>
          <a:bodyPr wrap="square">
            <a:spAutoFit/>
          </a:bodyPr>
          <a:lstStyle/>
          <a:p>
            <a:pPr algn="l"/>
            <a:r>
              <a:rPr lang="en-US" sz="4000" b="1" i="0" dirty="0">
                <a:solidFill>
                  <a:srgbClr val="000000"/>
                </a:solidFill>
                <a:effectLst/>
                <a:latin typeface="Gill Sans MT" panose="020B0502020104020203" pitchFamily="34" charset="0"/>
              </a:rPr>
              <a:t>Blended Mobility to build bridges!</a:t>
            </a:r>
          </a:p>
        </p:txBody>
      </p:sp>
      <p:pic>
        <p:nvPicPr>
          <p:cNvPr id="12" name="Picture 7">
            <a:extLst>
              <a:ext uri="{FF2B5EF4-FFF2-40B4-BE49-F238E27FC236}">
                <a16:creationId xmlns:a16="http://schemas.microsoft.com/office/drawing/2014/main" id="{01CDB06C-EE40-4C84-966A-A5F8F8637A9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Lst>
          </a:blip>
          <a:stretch>
            <a:fillRect/>
          </a:stretch>
        </p:blipFill>
        <p:spPr>
          <a:xfrm>
            <a:off x="10150273" y="6175111"/>
            <a:ext cx="2230086" cy="827366"/>
          </a:xfrm>
          <a:prstGeom prst="rect">
            <a:avLst/>
          </a:prstGeom>
        </p:spPr>
      </p:pic>
    </p:spTree>
    <p:extLst>
      <p:ext uri="{BB962C8B-B14F-4D97-AF65-F5344CB8AC3E}">
        <p14:creationId xmlns:p14="http://schemas.microsoft.com/office/powerpoint/2010/main" val="3815238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923731" y="1166327"/>
            <a:ext cx="10430069" cy="5094514"/>
          </a:xfrm>
          <a:prstGeom prst="rect">
            <a:avLst/>
          </a:prstGeom>
        </p:spPr>
        <p:txBody>
          <a:bodyP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spcBef>
                <a:spcPts val="600"/>
              </a:spcBef>
              <a:buNone/>
            </a:pPr>
            <a:r>
              <a:rPr lang="en-US" sz="3600" i="1" dirty="0">
                <a:solidFill>
                  <a:srgbClr val="00B050"/>
                </a:solidFill>
              </a:rPr>
              <a:t>Education at a truly European dimension</a:t>
            </a:r>
          </a:p>
          <a:p>
            <a:pPr marL="0" indent="0">
              <a:lnSpc>
                <a:spcPct val="120000"/>
              </a:lnSpc>
              <a:spcBef>
                <a:spcPts val="600"/>
              </a:spcBef>
              <a:buNone/>
            </a:pPr>
            <a:r>
              <a:rPr lang="en-US" sz="3600" b="1" dirty="0">
                <a:solidFill>
                  <a:srgbClr val="002060"/>
                </a:solidFill>
              </a:rPr>
              <a:t>Check the projects, check the tools</a:t>
            </a:r>
          </a:p>
          <a:p>
            <a:pPr>
              <a:lnSpc>
                <a:spcPct val="120000"/>
              </a:lnSpc>
              <a:spcBef>
                <a:spcPts val="600"/>
              </a:spcBef>
            </a:pPr>
            <a:endParaRPr lang="en-US" sz="3600" dirty="0">
              <a:solidFill>
                <a:srgbClr val="002060"/>
              </a:solidFill>
            </a:endParaRPr>
          </a:p>
          <a:p>
            <a:pPr>
              <a:lnSpc>
                <a:spcPct val="120000"/>
              </a:lnSpc>
              <a:spcBef>
                <a:spcPts val="600"/>
              </a:spcBef>
            </a:pPr>
            <a:r>
              <a:rPr lang="en-US" sz="3600" dirty="0" err="1">
                <a:solidFill>
                  <a:srgbClr val="002060"/>
                </a:solidFill>
              </a:rPr>
              <a:t>BlendEd</a:t>
            </a:r>
            <a:r>
              <a:rPr lang="en-US" sz="3600" dirty="0">
                <a:solidFill>
                  <a:srgbClr val="002060"/>
                </a:solidFill>
              </a:rPr>
              <a:t> </a:t>
            </a:r>
            <a:r>
              <a:rPr lang="en-US" sz="3600" dirty="0">
                <a:solidFill>
                  <a:srgbClr val="002060"/>
                </a:solidFill>
                <a:hlinkClick r:id="rId2"/>
              </a:rPr>
              <a:t>http://blendedmobility.com/en</a:t>
            </a:r>
            <a:r>
              <a:rPr lang="en-US" sz="3600" dirty="0">
                <a:solidFill>
                  <a:srgbClr val="002060"/>
                </a:solidFill>
              </a:rPr>
              <a:t> </a:t>
            </a:r>
          </a:p>
          <a:p>
            <a:pPr>
              <a:lnSpc>
                <a:spcPct val="120000"/>
              </a:lnSpc>
              <a:spcBef>
                <a:spcPts val="600"/>
              </a:spcBef>
            </a:pPr>
            <a:r>
              <a:rPr lang="en-US" sz="3600" dirty="0">
                <a:solidFill>
                  <a:srgbClr val="002060"/>
                </a:solidFill>
              </a:rPr>
              <a:t>Praxis </a:t>
            </a:r>
            <a:r>
              <a:rPr lang="en-US" sz="3600" dirty="0">
                <a:solidFill>
                  <a:srgbClr val="002060"/>
                </a:solidFill>
                <a:hlinkClick r:id="rId3"/>
              </a:rPr>
              <a:t>www.praxisnetwork.eu</a:t>
            </a:r>
            <a:r>
              <a:rPr lang="en-US" sz="3600" dirty="0">
                <a:solidFill>
                  <a:srgbClr val="002060"/>
                </a:solidFill>
              </a:rPr>
              <a:t> – search for </a:t>
            </a:r>
            <a:r>
              <a:rPr lang="en-US" sz="3600" i="1" dirty="0">
                <a:solidFill>
                  <a:srgbClr val="002060"/>
                </a:solidFill>
              </a:rPr>
              <a:t>blended</a:t>
            </a:r>
          </a:p>
          <a:p>
            <a:pPr>
              <a:lnSpc>
                <a:spcPct val="120000"/>
              </a:lnSpc>
              <a:spcBef>
                <a:spcPts val="600"/>
              </a:spcBef>
            </a:pPr>
            <a:r>
              <a:rPr lang="en-US" sz="3600">
                <a:solidFill>
                  <a:srgbClr val="002060"/>
                </a:solidFill>
              </a:rPr>
              <a:t>ATHENA </a:t>
            </a:r>
            <a:r>
              <a:rPr lang="en-US" sz="3600" dirty="0">
                <a:solidFill>
                  <a:srgbClr val="002060"/>
                </a:solidFill>
                <a:hlinkClick r:id="rId4"/>
              </a:rPr>
              <a:t>https://athena-uni.eu/</a:t>
            </a:r>
            <a:r>
              <a:rPr lang="en-US" sz="3600" dirty="0">
                <a:solidFill>
                  <a:srgbClr val="002060"/>
                </a:solidFill>
              </a:rPr>
              <a:t> .</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r="23875" b="80933"/>
          <a:stretch/>
        </p:blipFill>
        <p:spPr>
          <a:xfrm>
            <a:off x="119336" y="188640"/>
            <a:ext cx="7854696" cy="1106622"/>
          </a:xfrm>
          <a:prstGeom prst="rect">
            <a:avLst/>
          </a:prstGeom>
        </p:spPr>
      </p:pic>
    </p:spTree>
    <p:extLst>
      <p:ext uri="{BB962C8B-B14F-4D97-AF65-F5344CB8AC3E}">
        <p14:creationId xmlns:p14="http://schemas.microsoft.com/office/powerpoint/2010/main" val="1545067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118" y="365125"/>
            <a:ext cx="10525538" cy="1325563"/>
          </a:xfrm>
        </p:spPr>
        <p:txBody>
          <a:bodyPr/>
          <a:lstStyle/>
          <a:p>
            <a:r>
              <a:rPr lang="pt-PT" b="1" dirty="0"/>
              <a:t>We have the resources to welcome you</a:t>
            </a:r>
          </a:p>
        </p:txBody>
      </p:sp>
      <p:sp>
        <p:nvSpPr>
          <p:cNvPr id="3" name="Content Placeholder 2"/>
          <p:cNvSpPr>
            <a:spLocks noGrp="1"/>
          </p:cNvSpPr>
          <p:nvPr>
            <p:ph sz="quarter" idx="11"/>
          </p:nvPr>
        </p:nvSpPr>
        <p:spPr>
          <a:xfrm>
            <a:off x="1475118" y="1340768"/>
            <a:ext cx="9878682" cy="4752527"/>
          </a:xfrm>
        </p:spPr>
        <p:txBody>
          <a:bodyPr>
            <a:normAutofit fontScale="55000" lnSpcReduction="20000"/>
          </a:bodyPr>
          <a:lstStyle/>
          <a:p>
            <a:r>
              <a:rPr lang="pt-PT" dirty="0"/>
              <a:t>Student’s kit and checklist</a:t>
            </a:r>
          </a:p>
          <a:p>
            <a:pPr marL="457200" lvl="1" indent="0">
              <a:buNone/>
            </a:pPr>
            <a:r>
              <a:rPr lang="pt-PT" dirty="0">
                <a:hlinkClick r:id="rId2"/>
              </a:rPr>
              <a:t>http://blendedmobility.com/en/download-toolkit</a:t>
            </a:r>
            <a:r>
              <a:rPr lang="pt-PT" dirty="0"/>
              <a:t> </a:t>
            </a:r>
          </a:p>
          <a:p>
            <a:r>
              <a:rPr lang="pt-PT" dirty="0"/>
              <a:t>Wikipedia</a:t>
            </a:r>
          </a:p>
          <a:p>
            <a:pPr marL="457200" lvl="1" indent="0">
              <a:buNone/>
            </a:pPr>
            <a:r>
              <a:rPr lang="pt-PT" dirty="0">
                <a:hlinkClick r:id="rId3"/>
              </a:rPr>
              <a:t>http://blendedmobility.com/en/blended-mobility-wikipedia</a:t>
            </a:r>
            <a:r>
              <a:rPr lang="pt-PT" dirty="0"/>
              <a:t> </a:t>
            </a:r>
          </a:p>
          <a:p>
            <a:r>
              <a:rPr lang="pt-PT" dirty="0"/>
              <a:t>MUTW white book</a:t>
            </a:r>
          </a:p>
          <a:p>
            <a:pPr marL="457200" lvl="1" indent="0">
              <a:buNone/>
            </a:pPr>
            <a:r>
              <a:rPr lang="pt-PT" dirty="0">
                <a:hlinkClick r:id="rId4"/>
              </a:rPr>
              <a:t>https://www.amazon.com/Multinational-Undergraduate-Team-Work-International/dp/1607509830</a:t>
            </a:r>
            <a:r>
              <a:rPr lang="pt-PT" dirty="0"/>
              <a:t>  </a:t>
            </a:r>
          </a:p>
          <a:p>
            <a:r>
              <a:rPr lang="pt-PT" dirty="0"/>
              <a:t>In vídeo</a:t>
            </a:r>
          </a:p>
          <a:p>
            <a:pPr marL="447675" indent="0">
              <a:buNone/>
            </a:pPr>
            <a:r>
              <a:rPr lang="pt-PT" sz="2400" dirty="0">
                <a:hlinkClick r:id="rId5"/>
              </a:rPr>
              <a:t>https://www.youtube.com/watch?v=czbJze0U0Sg&amp;t=6s</a:t>
            </a:r>
            <a:r>
              <a:rPr lang="pt-PT" sz="2400" dirty="0"/>
              <a:t>, 2019</a:t>
            </a:r>
          </a:p>
          <a:p>
            <a:pPr marL="457200" lvl="1" indent="0">
              <a:buNone/>
            </a:pPr>
            <a:r>
              <a:rPr lang="pt-PT" dirty="0">
                <a:hlinkClick r:id="rId6"/>
              </a:rPr>
              <a:t>https://www.youtube.com/watch?v=pH7-70Z1zkk</a:t>
            </a:r>
            <a:r>
              <a:rPr lang="pt-PT" dirty="0"/>
              <a:t>, 2017</a:t>
            </a:r>
          </a:p>
          <a:p>
            <a:pPr marL="457200" lvl="1" indent="0">
              <a:buNone/>
            </a:pPr>
            <a:r>
              <a:rPr lang="pt-PT" dirty="0">
                <a:hlinkClick r:id="rId7"/>
              </a:rPr>
              <a:t>https://www.youtube.com/watch?v=Tlx2Mi-ejGw</a:t>
            </a:r>
            <a:r>
              <a:rPr lang="pt-PT" dirty="0"/>
              <a:t>, 2011</a:t>
            </a:r>
          </a:p>
          <a:p>
            <a:r>
              <a:rPr lang="pt-PT" dirty="0" err="1"/>
              <a:t>BlendEd</a:t>
            </a:r>
            <a:r>
              <a:rPr lang="pt-PT" dirty="0"/>
              <a:t> website</a:t>
            </a:r>
          </a:p>
          <a:p>
            <a:pPr marL="457200" lvl="1" indent="0">
              <a:buNone/>
            </a:pPr>
            <a:r>
              <a:rPr lang="pt-PT" dirty="0">
                <a:hlinkClick r:id="rId8"/>
              </a:rPr>
              <a:t>http://www.blendedmobility.com/en</a:t>
            </a:r>
            <a:r>
              <a:rPr lang="pt-PT" dirty="0"/>
              <a:t> </a:t>
            </a:r>
          </a:p>
          <a:p>
            <a:endParaRPr lang="pt-PT" dirty="0"/>
          </a:p>
          <a:p>
            <a:r>
              <a:rPr lang="pt-PT" dirty="0"/>
              <a:t>Join the consortium</a:t>
            </a:r>
          </a:p>
          <a:p>
            <a:pPr marL="457200" lvl="1" indent="0">
              <a:buNone/>
            </a:pPr>
            <a:r>
              <a:rPr lang="pt-PT" dirty="0">
                <a:hlinkClick r:id="rId9"/>
              </a:rPr>
              <a:t>http://blendedmobility.com/en/apply-as-institution</a:t>
            </a:r>
            <a:r>
              <a:rPr lang="pt-PT" dirty="0"/>
              <a:t> </a:t>
            </a:r>
          </a:p>
          <a:p>
            <a:r>
              <a:rPr lang="pt-PT" dirty="0"/>
              <a:t>Contact us at</a:t>
            </a:r>
          </a:p>
          <a:p>
            <a:pPr marL="457200" lvl="1" indent="0">
              <a:buNone/>
            </a:pPr>
            <a:r>
              <a:rPr lang="pt-PT" dirty="0">
                <a:hlinkClick r:id="rId10"/>
              </a:rPr>
              <a:t>http://blendedmobility.com/en/contact</a:t>
            </a:r>
            <a:r>
              <a:rPr lang="pt-PT" dirty="0"/>
              <a:t> </a:t>
            </a:r>
          </a:p>
          <a:p>
            <a:pPr marL="457200" lvl="1" indent="0">
              <a:buNone/>
            </a:pPr>
            <a:endParaRPr lang="pt-PT" dirty="0"/>
          </a:p>
          <a:p>
            <a:pPr marL="457200" lvl="1" indent="0">
              <a:buNone/>
            </a:pPr>
            <a:r>
              <a:rPr lang="pt-PT" dirty="0"/>
              <a:t>Or by email to </a:t>
            </a:r>
            <a:r>
              <a:rPr lang="pt-PT" dirty="0">
                <a:hlinkClick r:id="rId11"/>
              </a:rPr>
              <a:t>nfe@isep.ipp.pt</a:t>
            </a:r>
            <a:r>
              <a:rPr lang="pt-PT" dirty="0"/>
              <a:t> </a:t>
            </a:r>
          </a:p>
        </p:txBody>
      </p:sp>
    </p:spTree>
    <p:extLst>
      <p:ext uri="{BB962C8B-B14F-4D97-AF65-F5344CB8AC3E}">
        <p14:creationId xmlns:p14="http://schemas.microsoft.com/office/powerpoint/2010/main" val="2261579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923731" y="1166327"/>
            <a:ext cx="10430069" cy="5094514"/>
          </a:xfrm>
          <a:prstGeom prst="rect">
            <a:avLst/>
          </a:prstGeom>
        </p:spPr>
        <p:txBody>
          <a:bodyP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spcBef>
                <a:spcPts val="600"/>
              </a:spcBef>
              <a:buNone/>
            </a:pPr>
            <a:r>
              <a:rPr lang="en-US" sz="3600" i="1" dirty="0">
                <a:solidFill>
                  <a:srgbClr val="00B050"/>
                </a:solidFill>
              </a:rPr>
              <a:t>Education at a truly European dimension</a:t>
            </a:r>
          </a:p>
          <a:p>
            <a:pPr marL="0" indent="0">
              <a:lnSpc>
                <a:spcPct val="120000"/>
              </a:lnSpc>
              <a:spcBef>
                <a:spcPts val="600"/>
              </a:spcBef>
              <a:buNone/>
            </a:pPr>
            <a:r>
              <a:rPr lang="en-US" sz="3600" b="1" dirty="0">
                <a:solidFill>
                  <a:srgbClr val="002060"/>
                </a:solidFill>
              </a:rPr>
              <a:t>Apply</a:t>
            </a:r>
          </a:p>
          <a:p>
            <a:pPr>
              <a:lnSpc>
                <a:spcPct val="120000"/>
              </a:lnSpc>
              <a:spcBef>
                <a:spcPts val="600"/>
              </a:spcBef>
            </a:pPr>
            <a:r>
              <a:rPr lang="en-US" sz="3600" dirty="0">
                <a:solidFill>
                  <a:srgbClr val="002060"/>
                </a:solidFill>
              </a:rPr>
              <a:t>By </a:t>
            </a:r>
            <a:r>
              <a:rPr lang="en-US" sz="3600" b="1" dirty="0">
                <a:solidFill>
                  <a:srgbClr val="002060"/>
                </a:solidFill>
              </a:rPr>
              <a:t>email</a:t>
            </a:r>
            <a:r>
              <a:rPr lang="en-US" sz="3600" dirty="0">
                <a:solidFill>
                  <a:srgbClr val="002060"/>
                </a:solidFill>
              </a:rPr>
              <a:t> to Nuno Escudeiro – </a:t>
            </a:r>
            <a:r>
              <a:rPr lang="en-US" sz="3600" dirty="0">
                <a:solidFill>
                  <a:srgbClr val="002060"/>
                </a:solidFill>
                <a:hlinkClick r:id="rId2"/>
              </a:rPr>
              <a:t>nfe@isep.ipp.pt</a:t>
            </a:r>
            <a:r>
              <a:rPr lang="en-US" sz="3600" dirty="0">
                <a:solidFill>
                  <a:srgbClr val="002060"/>
                </a:solidFill>
              </a:rPr>
              <a:t> </a:t>
            </a:r>
          </a:p>
          <a:p>
            <a:pPr>
              <a:lnSpc>
                <a:spcPct val="120000"/>
              </a:lnSpc>
              <a:spcBef>
                <a:spcPts val="600"/>
              </a:spcBef>
            </a:pPr>
            <a:r>
              <a:rPr lang="en-US" sz="3600" dirty="0">
                <a:solidFill>
                  <a:srgbClr val="002060"/>
                </a:solidFill>
              </a:rPr>
              <a:t>… or to your teachers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3875" b="80933"/>
          <a:stretch/>
        </p:blipFill>
        <p:spPr>
          <a:xfrm>
            <a:off x="119336" y="188640"/>
            <a:ext cx="7854696" cy="1106622"/>
          </a:xfrm>
          <a:prstGeom prst="rect">
            <a:avLst/>
          </a:prstGeom>
        </p:spPr>
      </p:pic>
      <p:sp>
        <p:nvSpPr>
          <p:cNvPr id="2" name="Explosion: 14 Points 1">
            <a:extLst>
              <a:ext uri="{FF2B5EF4-FFF2-40B4-BE49-F238E27FC236}">
                <a16:creationId xmlns:a16="http://schemas.microsoft.com/office/drawing/2014/main" id="{62695184-8010-4BE2-B7C7-5C6095B86806}"/>
              </a:ext>
            </a:extLst>
          </p:cNvPr>
          <p:cNvSpPr/>
          <p:nvPr/>
        </p:nvSpPr>
        <p:spPr>
          <a:xfrm>
            <a:off x="5565058" y="-309741"/>
            <a:ext cx="7492181" cy="2952135"/>
          </a:xfrm>
          <a:prstGeom prst="irregularSeal2">
            <a:avLst/>
          </a:prstGeom>
          <a:solidFill>
            <a:srgbClr val="FFC000"/>
          </a:solidFill>
          <a:ln>
            <a:solidFill>
              <a:srgbClr val="2D358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2D358A"/>
                </a:solidFill>
              </a:rPr>
              <a:t>Until 23</a:t>
            </a:r>
            <a:r>
              <a:rPr lang="en-GB" sz="2800" b="1" baseline="30000" dirty="0">
                <a:solidFill>
                  <a:srgbClr val="2D358A"/>
                </a:solidFill>
              </a:rPr>
              <a:t>rd</a:t>
            </a:r>
            <a:r>
              <a:rPr lang="en-GB" sz="2800" b="1" dirty="0">
                <a:solidFill>
                  <a:srgbClr val="2D358A"/>
                </a:solidFill>
              </a:rPr>
              <a:t> December 2022</a:t>
            </a:r>
          </a:p>
        </p:txBody>
      </p:sp>
    </p:spTree>
    <p:extLst>
      <p:ext uri="{BB962C8B-B14F-4D97-AF65-F5344CB8AC3E}">
        <p14:creationId xmlns:p14="http://schemas.microsoft.com/office/powerpoint/2010/main" val="231043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038" y="3284984"/>
            <a:ext cx="7462837" cy="1419494"/>
          </a:xfrm>
        </p:spPr>
        <p:txBody>
          <a:bodyPr/>
          <a:lstStyle/>
          <a:p>
            <a:r>
              <a:rPr lang="pt-PT" dirty="0"/>
              <a:t>Thank you!</a:t>
            </a:r>
            <a:br>
              <a:rPr lang="pt-PT" dirty="0"/>
            </a:br>
            <a:br>
              <a:rPr lang="pt-PT" sz="4400" dirty="0"/>
            </a:br>
            <a:r>
              <a:rPr lang="pt-PT" sz="4400" b="1" i="1" dirty="0" err="1"/>
              <a:t>Give</a:t>
            </a:r>
            <a:r>
              <a:rPr lang="pt-PT" sz="4400" b="1" i="1" dirty="0"/>
              <a:t> </a:t>
            </a:r>
            <a:r>
              <a:rPr lang="pt-PT" sz="4400" b="1" i="1" dirty="0" err="1"/>
              <a:t>it</a:t>
            </a:r>
            <a:r>
              <a:rPr lang="pt-PT" sz="4400" b="1" i="1" dirty="0"/>
              <a:t> a try</a:t>
            </a:r>
            <a:br>
              <a:rPr lang="pt-PT" sz="4400" i="1" dirty="0"/>
            </a:br>
            <a:r>
              <a:rPr lang="pt-PT" sz="3200" i="1" dirty="0"/>
              <a:t>nfe@isep.ipp.pt</a:t>
            </a:r>
          </a:p>
        </p:txBody>
      </p:sp>
    </p:spTree>
    <p:extLst>
      <p:ext uri="{BB962C8B-B14F-4D97-AF65-F5344CB8AC3E}">
        <p14:creationId xmlns:p14="http://schemas.microsoft.com/office/powerpoint/2010/main" val="321112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265EE07F-A8D4-4ACE-97D3-328EADBEF0C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573" b="21133"/>
          <a:stretch/>
        </p:blipFill>
        <p:spPr bwMode="auto">
          <a:xfrm>
            <a:off x="0" y="-28721"/>
            <a:ext cx="12191999"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EE44BA35-108B-4CA8-827F-AC2FF14A3071}"/>
              </a:ext>
            </a:extLst>
          </p:cNvPr>
          <p:cNvCxnSpPr>
            <a:cxnSpLocks/>
          </p:cNvCxnSpPr>
          <p:nvPr/>
        </p:nvCxnSpPr>
        <p:spPr>
          <a:xfrm>
            <a:off x="621295" y="764400"/>
            <a:ext cx="6025960" cy="0"/>
          </a:xfrm>
          <a:prstGeom prst="line">
            <a:avLst/>
          </a:prstGeom>
          <a:ln w="200025" cap="sq">
            <a:solidFill>
              <a:srgbClr val="52BDC2">
                <a:alpha val="52000"/>
              </a:srgbClr>
            </a:solidFill>
            <a:miter lim="800000"/>
          </a:ln>
        </p:spPr>
        <p:style>
          <a:lnRef idx="1">
            <a:schemeClr val="accent1"/>
          </a:lnRef>
          <a:fillRef idx="0">
            <a:schemeClr val="accent1"/>
          </a:fillRef>
          <a:effectRef idx="0">
            <a:schemeClr val="accent1"/>
          </a:effectRef>
          <a:fontRef idx="minor">
            <a:schemeClr val="tx1"/>
          </a:fontRef>
        </p:style>
      </p:cxnSp>
      <p:pic>
        <p:nvPicPr>
          <p:cNvPr id="18" name="Picture 7">
            <a:extLst>
              <a:ext uri="{FF2B5EF4-FFF2-40B4-BE49-F238E27FC236}">
                <a16:creationId xmlns:a16="http://schemas.microsoft.com/office/drawing/2014/main" id="{87014B76-C495-477C-8BCE-DEAFB5B5A9C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9493320" y="350717"/>
            <a:ext cx="2230086" cy="827366"/>
          </a:xfrm>
          <a:prstGeom prst="rect">
            <a:avLst/>
          </a:prstGeom>
        </p:spPr>
      </p:pic>
      <p:sp>
        <p:nvSpPr>
          <p:cNvPr id="11" name="TextBox 10">
            <a:extLst>
              <a:ext uri="{FF2B5EF4-FFF2-40B4-BE49-F238E27FC236}">
                <a16:creationId xmlns:a16="http://schemas.microsoft.com/office/drawing/2014/main" id="{B3B88806-3C0A-4DD6-9C1B-B0681E423C3F}"/>
              </a:ext>
            </a:extLst>
          </p:cNvPr>
          <p:cNvSpPr txBox="1"/>
          <p:nvPr/>
        </p:nvSpPr>
        <p:spPr>
          <a:xfrm>
            <a:off x="468594" y="1207965"/>
            <a:ext cx="5777501" cy="2769989"/>
          </a:xfrm>
          <a:prstGeom prst="rect">
            <a:avLst/>
          </a:prstGeom>
          <a:noFill/>
        </p:spPr>
        <p:txBody>
          <a:bodyPr wrap="square">
            <a:spAutoFit/>
          </a:bodyPr>
          <a:lstStyle/>
          <a:p>
            <a:r>
              <a:rPr lang="en-US" sz="2000" b="0" i="0" dirty="0">
                <a:effectLst/>
                <a:latin typeface="Gill Sans MT" panose="020B0502020104020203" pitchFamily="34" charset="0"/>
              </a:rPr>
              <a:t>Interdisciplinary international student teams </a:t>
            </a:r>
          </a:p>
          <a:p>
            <a:r>
              <a:rPr lang="en-US" sz="2000" b="0" i="0" dirty="0">
                <a:effectLst/>
                <a:latin typeface="Gill Sans MT" panose="020B0502020104020203" pitchFamily="34" charset="0"/>
              </a:rPr>
              <a:t>are working together, </a:t>
            </a:r>
          </a:p>
          <a:p>
            <a:r>
              <a:rPr lang="en-US" sz="2000" b="0" i="0" dirty="0">
                <a:effectLst/>
                <a:latin typeface="Gill Sans MT" panose="020B0502020104020203" pitchFamily="34" charset="0"/>
              </a:rPr>
              <a:t>both physically and virtually, </a:t>
            </a:r>
          </a:p>
          <a:p>
            <a:r>
              <a:rPr lang="en-US" sz="2000" b="0" i="0" dirty="0">
                <a:effectLst/>
                <a:latin typeface="Gill Sans MT" panose="020B0502020104020203" pitchFamily="34" charset="0"/>
              </a:rPr>
              <a:t>for a period of 4-5 months </a:t>
            </a:r>
          </a:p>
          <a:p>
            <a:r>
              <a:rPr lang="en-US" sz="2000" b="0" i="0" dirty="0">
                <a:effectLst/>
                <a:latin typeface="Gill Sans MT" panose="020B0502020104020203" pitchFamily="34" charset="0"/>
              </a:rPr>
              <a:t>in collaboration with startup founders </a:t>
            </a:r>
          </a:p>
          <a:p>
            <a:r>
              <a:rPr lang="en-US" sz="2000" b="0" i="0" dirty="0">
                <a:effectLst/>
                <a:latin typeface="Gill Sans MT" panose="020B0502020104020203" pitchFamily="34" charset="0"/>
              </a:rPr>
              <a:t>as real clients in the field. </a:t>
            </a:r>
          </a:p>
          <a:p>
            <a:r>
              <a:rPr lang="en-US" sz="1800" b="0" i="0" dirty="0">
                <a:effectLst/>
                <a:latin typeface="Times New Roman" panose="02020603050405020304" pitchFamily="18" charset="0"/>
              </a:rPr>
              <a:t> </a:t>
            </a:r>
          </a:p>
          <a:p>
            <a:endParaRPr lang="en-US" dirty="0">
              <a:latin typeface="Times New Roman" panose="02020603050405020304" pitchFamily="18" charset="0"/>
            </a:endParaRPr>
          </a:p>
          <a:p>
            <a:endParaRPr lang="en-US" sz="1800" b="0" i="0" dirty="0">
              <a:effectLst/>
              <a:latin typeface="Times New Roman" panose="02020603050405020304" pitchFamily="18" charset="0"/>
            </a:endParaRPr>
          </a:p>
        </p:txBody>
      </p:sp>
      <p:sp>
        <p:nvSpPr>
          <p:cNvPr id="15" name="TextBox 14">
            <a:extLst>
              <a:ext uri="{FF2B5EF4-FFF2-40B4-BE49-F238E27FC236}">
                <a16:creationId xmlns:a16="http://schemas.microsoft.com/office/drawing/2014/main" id="{1476B0E5-1F85-47E3-A382-1B618F2152B4}"/>
              </a:ext>
            </a:extLst>
          </p:cNvPr>
          <p:cNvSpPr txBox="1"/>
          <p:nvPr/>
        </p:nvSpPr>
        <p:spPr>
          <a:xfrm>
            <a:off x="55915" y="177519"/>
            <a:ext cx="12380359" cy="523220"/>
          </a:xfrm>
          <a:prstGeom prst="rect">
            <a:avLst/>
          </a:prstGeom>
          <a:noFill/>
        </p:spPr>
        <p:txBody>
          <a:bodyPr wrap="square">
            <a:spAutoFit/>
          </a:bodyPr>
          <a:lstStyle/>
          <a:p>
            <a:pPr algn="l"/>
            <a:r>
              <a:rPr lang="en-US" sz="2800" b="0" i="0" dirty="0">
                <a:effectLst/>
                <a:latin typeface="Gill Sans MT" panose="020B0502020104020203" pitchFamily="34" charset="0"/>
              </a:rPr>
              <a:t>“</a:t>
            </a:r>
            <a:r>
              <a:rPr lang="en-US" sz="2400" b="0" i="0" dirty="0">
                <a:effectLst/>
                <a:latin typeface="Gill Sans MT" panose="020B0502020104020203" pitchFamily="34" charset="0"/>
              </a:rPr>
              <a:t>A </a:t>
            </a:r>
            <a:r>
              <a:rPr lang="en-US" sz="2400" dirty="0">
                <a:latin typeface="Gill Sans MT" panose="020B0502020104020203" pitchFamily="34" charset="0"/>
              </a:rPr>
              <a:t>well-established </a:t>
            </a:r>
            <a:r>
              <a:rPr lang="en-US" sz="2400" b="0" i="0" dirty="0">
                <a:effectLst/>
                <a:latin typeface="Gill Sans MT" panose="020B0502020104020203" pitchFamily="34" charset="0"/>
              </a:rPr>
              <a:t>model to enhance education, cultural awareness </a:t>
            </a:r>
            <a:r>
              <a:rPr lang="en-US" sz="2400" dirty="0">
                <a:latin typeface="Gill Sans MT" panose="020B0502020104020203" pitchFamily="34" charset="0"/>
              </a:rPr>
              <a:t>&amp; employability</a:t>
            </a:r>
            <a:endParaRPr lang="en-US" sz="2800" b="0" i="0" dirty="0">
              <a:effectLst/>
              <a:latin typeface="Gill Sans MT" panose="020B0502020104020203" pitchFamily="34" charset="0"/>
            </a:endParaRPr>
          </a:p>
        </p:txBody>
      </p:sp>
      <p:sp>
        <p:nvSpPr>
          <p:cNvPr id="22" name="TextBox 21">
            <a:extLst>
              <a:ext uri="{FF2B5EF4-FFF2-40B4-BE49-F238E27FC236}">
                <a16:creationId xmlns:a16="http://schemas.microsoft.com/office/drawing/2014/main" id="{41F71208-86CA-4554-ADF5-B23549A25561}"/>
              </a:ext>
            </a:extLst>
          </p:cNvPr>
          <p:cNvSpPr txBox="1"/>
          <p:nvPr/>
        </p:nvSpPr>
        <p:spPr>
          <a:xfrm>
            <a:off x="6865257" y="1207965"/>
            <a:ext cx="4858149" cy="1323439"/>
          </a:xfrm>
          <a:prstGeom prst="rect">
            <a:avLst/>
          </a:prstGeom>
          <a:noFill/>
        </p:spPr>
        <p:txBody>
          <a:bodyPr wrap="square">
            <a:spAutoFit/>
          </a:bodyPr>
          <a:lstStyle/>
          <a:p>
            <a:pPr algn="r"/>
            <a:r>
              <a:rPr lang="en-US" sz="2000" b="0" i="0" dirty="0">
                <a:solidFill>
                  <a:srgbClr val="000000"/>
                </a:solidFill>
                <a:effectLst/>
                <a:latin typeface="Gill Sans MT" panose="020B0502020104020203" pitchFamily="34" charset="0"/>
              </a:rPr>
              <a:t>The projects focus on developing a </a:t>
            </a:r>
          </a:p>
          <a:p>
            <a:pPr algn="r"/>
            <a:r>
              <a:rPr lang="en-US" sz="2000" b="0" i="0" dirty="0">
                <a:solidFill>
                  <a:srgbClr val="000000"/>
                </a:solidFill>
                <a:effectLst/>
                <a:latin typeface="Gill Sans MT" panose="020B0502020104020203" pitchFamily="34" charset="0"/>
              </a:rPr>
              <a:t>working proof-of-concept for a challenge from a company, </a:t>
            </a:r>
          </a:p>
          <a:p>
            <a:pPr algn="r"/>
            <a:r>
              <a:rPr lang="en-US" sz="2000" b="0" i="0" dirty="0">
                <a:solidFill>
                  <a:srgbClr val="000000"/>
                </a:solidFill>
                <a:effectLst/>
                <a:latin typeface="Gill Sans MT" panose="020B0502020104020203" pitchFamily="34" charset="0"/>
              </a:rPr>
              <a:t>including a Marketing &amp; Business Plan.</a:t>
            </a:r>
          </a:p>
        </p:txBody>
      </p:sp>
      <p:pic>
        <p:nvPicPr>
          <p:cNvPr id="23" name="Picture 7">
            <a:extLst>
              <a:ext uri="{FF2B5EF4-FFF2-40B4-BE49-F238E27FC236}">
                <a16:creationId xmlns:a16="http://schemas.microsoft.com/office/drawing/2014/main" id="{4C90EE9D-442D-43FB-B4B9-42FFB91795E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Lst>
          </a:blip>
          <a:stretch>
            <a:fillRect/>
          </a:stretch>
        </p:blipFill>
        <p:spPr>
          <a:xfrm>
            <a:off x="10150273" y="6175111"/>
            <a:ext cx="2230086" cy="827366"/>
          </a:xfrm>
          <a:prstGeom prst="rect">
            <a:avLst/>
          </a:prstGeom>
        </p:spPr>
      </p:pic>
    </p:spTree>
    <p:extLst>
      <p:ext uri="{BB962C8B-B14F-4D97-AF65-F5344CB8AC3E}">
        <p14:creationId xmlns:p14="http://schemas.microsoft.com/office/powerpoint/2010/main" val="306407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EE44BA35-108B-4CA8-827F-AC2FF14A3071}"/>
              </a:ext>
            </a:extLst>
          </p:cNvPr>
          <p:cNvCxnSpPr>
            <a:cxnSpLocks/>
          </p:cNvCxnSpPr>
          <p:nvPr/>
        </p:nvCxnSpPr>
        <p:spPr>
          <a:xfrm>
            <a:off x="5697446" y="1242478"/>
            <a:ext cx="6025960" cy="0"/>
          </a:xfrm>
          <a:prstGeom prst="line">
            <a:avLst/>
          </a:prstGeom>
          <a:ln w="200025" cap="sq">
            <a:solidFill>
              <a:srgbClr val="52BDC2">
                <a:alpha val="52000"/>
              </a:srgbClr>
            </a:solidFill>
            <a:miter lim="800000"/>
          </a:ln>
        </p:spPr>
        <p:style>
          <a:lnRef idx="1">
            <a:schemeClr val="accent1"/>
          </a:lnRef>
          <a:fillRef idx="0">
            <a:schemeClr val="accent1"/>
          </a:fillRef>
          <a:effectRef idx="0">
            <a:schemeClr val="accent1"/>
          </a:effectRef>
          <a:fontRef idx="minor">
            <a:schemeClr val="tx1"/>
          </a:fontRef>
        </p:style>
      </p:cxnSp>
      <p:pic>
        <p:nvPicPr>
          <p:cNvPr id="18" name="Picture 7">
            <a:extLst>
              <a:ext uri="{FF2B5EF4-FFF2-40B4-BE49-F238E27FC236}">
                <a16:creationId xmlns:a16="http://schemas.microsoft.com/office/drawing/2014/main" id="{87014B76-C495-477C-8BCE-DEAFB5B5A9C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Lst>
          </a:blip>
          <a:stretch>
            <a:fillRect/>
          </a:stretch>
        </p:blipFill>
        <p:spPr>
          <a:xfrm>
            <a:off x="9493320" y="350717"/>
            <a:ext cx="2230086" cy="827366"/>
          </a:xfrm>
          <a:prstGeom prst="rect">
            <a:avLst/>
          </a:prstGeom>
        </p:spPr>
      </p:pic>
      <p:sp>
        <p:nvSpPr>
          <p:cNvPr id="9" name="TextBox 8">
            <a:extLst>
              <a:ext uri="{FF2B5EF4-FFF2-40B4-BE49-F238E27FC236}">
                <a16:creationId xmlns:a16="http://schemas.microsoft.com/office/drawing/2014/main" id="{C29DA645-3006-4B19-A98F-A231A98F03D4}"/>
              </a:ext>
            </a:extLst>
          </p:cNvPr>
          <p:cNvSpPr txBox="1"/>
          <p:nvPr/>
        </p:nvSpPr>
        <p:spPr>
          <a:xfrm>
            <a:off x="5697446" y="663070"/>
            <a:ext cx="6413730" cy="4955203"/>
          </a:xfrm>
          <a:prstGeom prst="rect">
            <a:avLst/>
          </a:prstGeom>
          <a:noFill/>
        </p:spPr>
        <p:txBody>
          <a:bodyPr wrap="square">
            <a:spAutoFit/>
          </a:bodyPr>
          <a:lstStyle/>
          <a:p>
            <a:pPr algn="l" fontAlgn="base"/>
            <a:r>
              <a:rPr lang="en-US" sz="2800" b="0" i="0" dirty="0">
                <a:effectLst/>
                <a:latin typeface="Gill Sans MT" panose="020B0502020104020203" pitchFamily="34" charset="0"/>
              </a:rPr>
              <a:t>ADVANTAGES FOR STUDENTS</a:t>
            </a:r>
          </a:p>
          <a:p>
            <a:pPr algn="l" fontAlgn="base"/>
            <a:endParaRPr lang="en-US" sz="2400" dirty="0">
              <a:latin typeface="Gill Sans MT" panose="020B0502020104020203" pitchFamily="34" charset="0"/>
            </a:endParaRPr>
          </a:p>
          <a:p>
            <a:pPr algn="l" fontAlgn="base"/>
            <a:endParaRPr lang="en-US" sz="2400" dirty="0">
              <a:latin typeface="Gill Sans MT" panose="020B0502020104020203" pitchFamily="34" charset="0"/>
            </a:endParaRPr>
          </a:p>
          <a:p>
            <a:pPr marL="342900" indent="-342900" algn="l" fontAlgn="base">
              <a:buFont typeface="Wingdings" panose="05000000000000000000" pitchFamily="2" charset="2"/>
              <a:buChar char="ü"/>
            </a:pPr>
            <a:r>
              <a:rPr lang="en-US" sz="2000" b="0" i="0" dirty="0">
                <a:effectLst/>
                <a:latin typeface="Gill Sans MT" panose="020B0502020104020203" pitchFamily="34" charset="0"/>
              </a:rPr>
              <a:t>Develop &amp; enhance your personal and professional </a:t>
            </a:r>
            <a:r>
              <a:rPr lang="en-US" sz="2000" b="1" i="0" dirty="0">
                <a:effectLst/>
                <a:latin typeface="Gill Sans MT" panose="020B0502020104020203" pitchFamily="34" charset="0"/>
              </a:rPr>
              <a:t>competences</a:t>
            </a:r>
            <a:endParaRPr lang="en-US" sz="2000" b="1" dirty="0">
              <a:latin typeface="Gill Sans MT" panose="020B0502020104020203" pitchFamily="34" charset="0"/>
            </a:endParaRPr>
          </a:p>
          <a:p>
            <a:pPr marL="342900" indent="-342900" algn="l" fontAlgn="base">
              <a:buFont typeface="Wingdings" panose="05000000000000000000" pitchFamily="2" charset="2"/>
              <a:buChar char="ü"/>
            </a:pPr>
            <a:r>
              <a:rPr lang="en-US" sz="2000" b="0" i="0" dirty="0">
                <a:effectLst/>
                <a:latin typeface="Gill Sans MT" panose="020B0502020104020203" pitchFamily="34" charset="0"/>
              </a:rPr>
              <a:t>Work in an exciting </a:t>
            </a:r>
            <a:r>
              <a:rPr lang="en-US" sz="2000" b="1" i="0" dirty="0">
                <a:effectLst/>
                <a:latin typeface="Gill Sans MT" panose="020B0502020104020203" pitchFamily="34" charset="0"/>
              </a:rPr>
              <a:t>multicultural</a:t>
            </a:r>
            <a:r>
              <a:rPr lang="en-US" sz="2000" b="0" i="0" dirty="0">
                <a:effectLst/>
                <a:latin typeface="Gill Sans MT" panose="020B0502020104020203" pitchFamily="34" charset="0"/>
              </a:rPr>
              <a:t>, </a:t>
            </a:r>
            <a:r>
              <a:rPr lang="en-US" sz="2000" b="1" i="0" dirty="0">
                <a:effectLst/>
                <a:latin typeface="Gill Sans MT" panose="020B0502020104020203" pitchFamily="34" charset="0"/>
              </a:rPr>
              <a:t>multidisciplinary</a:t>
            </a:r>
            <a:r>
              <a:rPr lang="en-US" sz="2000" b="0" i="0" dirty="0">
                <a:effectLst/>
                <a:latin typeface="Gill Sans MT" panose="020B0502020104020203" pitchFamily="34" charset="0"/>
              </a:rPr>
              <a:t> environment</a:t>
            </a:r>
          </a:p>
          <a:p>
            <a:pPr marL="342900" indent="-342900" algn="l" fontAlgn="base">
              <a:buFont typeface="Wingdings" panose="05000000000000000000" pitchFamily="2" charset="2"/>
              <a:buChar char="ü"/>
            </a:pPr>
            <a:r>
              <a:rPr lang="en-US" sz="2000" b="0" i="0" dirty="0">
                <a:effectLst/>
                <a:latin typeface="Gill Sans MT" panose="020B0502020104020203" pitchFamily="34" charset="0"/>
              </a:rPr>
              <a:t>Get experience in working within a </a:t>
            </a:r>
            <a:r>
              <a:rPr lang="en-US" sz="2000" b="1" i="0" dirty="0">
                <a:effectLst/>
                <a:latin typeface="Gill Sans MT" panose="020B0502020104020203" pitchFamily="34" charset="0"/>
              </a:rPr>
              <a:t>remote team</a:t>
            </a:r>
            <a:r>
              <a:rPr lang="en-US" sz="2000" b="0" i="0" dirty="0">
                <a:effectLst/>
                <a:latin typeface="Gill Sans MT" panose="020B0502020104020203" pitchFamily="34" charset="0"/>
              </a:rPr>
              <a:t> </a:t>
            </a:r>
            <a:endParaRPr lang="en-US" sz="2000" dirty="0">
              <a:latin typeface="Gill Sans MT" panose="020B0502020104020203" pitchFamily="34" charset="0"/>
            </a:endParaRPr>
          </a:p>
          <a:p>
            <a:pPr marL="342900" indent="-342900" algn="l" fontAlgn="base">
              <a:buFont typeface="Wingdings" panose="05000000000000000000" pitchFamily="2" charset="2"/>
              <a:buChar char="ü"/>
            </a:pPr>
            <a:r>
              <a:rPr lang="en-US" sz="2000" b="0" i="0" dirty="0">
                <a:effectLst/>
                <a:latin typeface="Gill Sans MT" panose="020B0502020104020203" pitchFamily="34" charset="0"/>
              </a:rPr>
              <a:t>Gain</a:t>
            </a:r>
            <a:r>
              <a:rPr lang="en-US" sz="2000" b="1" i="0" dirty="0">
                <a:effectLst/>
                <a:latin typeface="Gill Sans MT" panose="020B0502020104020203" pitchFamily="34" charset="0"/>
              </a:rPr>
              <a:t> international contacts</a:t>
            </a:r>
            <a:r>
              <a:rPr lang="en-US" sz="2000" b="0" i="0" dirty="0">
                <a:effectLst/>
                <a:latin typeface="Gill Sans MT" panose="020B0502020104020203" pitchFamily="34" charset="0"/>
              </a:rPr>
              <a:t>, </a:t>
            </a:r>
            <a:r>
              <a:rPr lang="en-US" sz="2000" b="1" i="0" dirty="0">
                <a:effectLst/>
                <a:latin typeface="Gill Sans MT" panose="020B0502020104020203" pitchFamily="34" charset="0"/>
              </a:rPr>
              <a:t>partnerships</a:t>
            </a:r>
            <a:r>
              <a:rPr lang="en-US" sz="2000" b="0" i="0" dirty="0">
                <a:effectLst/>
                <a:latin typeface="Gill Sans MT" panose="020B0502020104020203" pitchFamily="34" charset="0"/>
              </a:rPr>
              <a:t> and strengthen your </a:t>
            </a:r>
            <a:r>
              <a:rPr lang="en-US" sz="2000" b="1" i="0" dirty="0">
                <a:effectLst/>
                <a:latin typeface="Gill Sans MT" panose="020B0502020104020203" pitchFamily="34" charset="0"/>
              </a:rPr>
              <a:t>international network</a:t>
            </a:r>
            <a:endParaRPr lang="en-US" sz="2000" dirty="0">
              <a:latin typeface="Gill Sans MT" panose="020B0502020104020203" pitchFamily="34" charset="0"/>
            </a:endParaRPr>
          </a:p>
          <a:p>
            <a:pPr marL="342900" indent="-342900" algn="l" fontAlgn="base">
              <a:buFont typeface="Wingdings" panose="05000000000000000000" pitchFamily="2" charset="2"/>
              <a:buChar char="ü"/>
            </a:pPr>
            <a:r>
              <a:rPr lang="en-US" sz="2000" b="0" i="0" dirty="0">
                <a:effectLst/>
                <a:latin typeface="Gill Sans MT" panose="020B0502020104020203" pitchFamily="34" charset="0"/>
              </a:rPr>
              <a:t>Promote </a:t>
            </a:r>
            <a:r>
              <a:rPr lang="en-US" sz="2000" b="1" i="0" dirty="0">
                <a:effectLst/>
                <a:latin typeface="Gill Sans MT" panose="020B0502020104020203" pitchFamily="34" charset="0"/>
              </a:rPr>
              <a:t>teamwork and communication skills </a:t>
            </a:r>
            <a:r>
              <a:rPr lang="en-US" sz="2000" b="0" i="0" dirty="0">
                <a:effectLst/>
                <a:latin typeface="Gill Sans MT" panose="020B0502020104020203" pitchFamily="34" charset="0"/>
              </a:rPr>
              <a:t>in international context</a:t>
            </a:r>
          </a:p>
          <a:p>
            <a:pPr marL="342900" indent="-342900" algn="l" fontAlgn="base">
              <a:buFont typeface="Wingdings" panose="05000000000000000000" pitchFamily="2" charset="2"/>
              <a:buChar char="ü"/>
            </a:pPr>
            <a:r>
              <a:rPr lang="en-US" sz="2000" b="0" i="0" dirty="0">
                <a:effectLst/>
                <a:latin typeface="Gill Sans MT" panose="020B0502020104020203" pitchFamily="34" charset="0"/>
              </a:rPr>
              <a:t>Find your </a:t>
            </a:r>
            <a:r>
              <a:rPr lang="en-US" sz="2000" b="1" i="0" dirty="0">
                <a:effectLst/>
                <a:latin typeface="Gill Sans MT" panose="020B0502020104020203" pitchFamily="34" charset="0"/>
              </a:rPr>
              <a:t>talent</a:t>
            </a:r>
            <a:r>
              <a:rPr lang="en-US" sz="2000" b="0" i="0" dirty="0">
                <a:effectLst/>
                <a:latin typeface="Gill Sans MT" panose="020B0502020104020203" pitchFamily="34" charset="0"/>
              </a:rPr>
              <a:t> </a:t>
            </a:r>
            <a:endParaRPr lang="en-US" sz="2000" dirty="0">
              <a:latin typeface="Gill Sans MT" panose="020B0502020104020203" pitchFamily="34" charset="0"/>
            </a:endParaRPr>
          </a:p>
          <a:p>
            <a:pPr marL="342900" indent="-342900" algn="l" fontAlgn="base">
              <a:buFont typeface="Wingdings" panose="05000000000000000000" pitchFamily="2" charset="2"/>
              <a:buChar char="ü"/>
            </a:pPr>
            <a:r>
              <a:rPr lang="en-US" sz="2000" dirty="0">
                <a:latin typeface="Gill Sans MT" panose="020B0502020104020203" pitchFamily="34" charset="0"/>
              </a:rPr>
              <a:t>Boost your </a:t>
            </a:r>
            <a:r>
              <a:rPr lang="en-US" sz="2000" b="1" i="0" dirty="0">
                <a:effectLst/>
                <a:latin typeface="Gill Sans MT" panose="020B0502020104020203" pitchFamily="34" charset="0"/>
              </a:rPr>
              <a:t>employability </a:t>
            </a:r>
            <a:endParaRPr lang="en-US" sz="2000" dirty="0">
              <a:latin typeface="Gill Sans MT" panose="020B0502020104020203" pitchFamily="34" charset="0"/>
            </a:endParaRPr>
          </a:p>
          <a:p>
            <a:pPr marL="342900" indent="-342900" algn="l" fontAlgn="base">
              <a:buFont typeface="Wingdings" panose="05000000000000000000" pitchFamily="2" charset="2"/>
              <a:buChar char="ü"/>
            </a:pPr>
            <a:r>
              <a:rPr lang="en-US" sz="2000" b="0" i="0" dirty="0">
                <a:effectLst/>
                <a:latin typeface="Gill Sans MT" panose="020B0502020104020203" pitchFamily="34" charset="0"/>
              </a:rPr>
              <a:t>Overcome </a:t>
            </a:r>
            <a:r>
              <a:rPr lang="en-US" sz="2000" b="1" i="0" dirty="0">
                <a:effectLst/>
                <a:latin typeface="Gill Sans MT" panose="020B0502020104020203" pitchFamily="34" charset="0"/>
              </a:rPr>
              <a:t>international mobility </a:t>
            </a:r>
            <a:r>
              <a:rPr lang="en-US" sz="2000" b="0" i="0" dirty="0">
                <a:effectLst/>
                <a:latin typeface="Gill Sans MT" panose="020B0502020104020203" pitchFamily="34" charset="0"/>
              </a:rPr>
              <a:t>barriers</a:t>
            </a:r>
          </a:p>
        </p:txBody>
      </p:sp>
      <p:pic>
        <p:nvPicPr>
          <p:cNvPr id="10" name="Picture 2">
            <a:extLst>
              <a:ext uri="{FF2B5EF4-FFF2-40B4-BE49-F238E27FC236}">
                <a16:creationId xmlns:a16="http://schemas.microsoft.com/office/drawing/2014/main" id="{AABDDB57-1EB3-4527-84E1-A364E06922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a:extLst>
              <a:ext uri="{FF2B5EF4-FFF2-40B4-BE49-F238E27FC236}">
                <a16:creationId xmlns:a16="http://schemas.microsoft.com/office/drawing/2014/main" id="{E9D70D67-0AFA-4A11-9B4F-18F5C64A071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Lst>
          </a:blip>
          <a:stretch>
            <a:fillRect/>
          </a:stretch>
        </p:blipFill>
        <p:spPr>
          <a:xfrm>
            <a:off x="10150273" y="6175111"/>
            <a:ext cx="2230086" cy="827366"/>
          </a:xfrm>
          <a:prstGeom prst="rect">
            <a:avLst/>
          </a:prstGeom>
        </p:spPr>
      </p:pic>
    </p:spTree>
    <p:extLst>
      <p:ext uri="{BB962C8B-B14F-4D97-AF65-F5344CB8AC3E}">
        <p14:creationId xmlns:p14="http://schemas.microsoft.com/office/powerpoint/2010/main" val="93611593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10293178" y="2644412"/>
            <a:ext cx="1812540" cy="2998262"/>
          </a:xfrm>
          <a:prstGeom prst="rect">
            <a:avLst/>
          </a:prstGeom>
          <a:solidFill>
            <a:srgbClr val="D8B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44" name="Rectangle 43"/>
          <p:cNvSpPr/>
          <p:nvPr/>
        </p:nvSpPr>
        <p:spPr>
          <a:xfrm>
            <a:off x="11199447" y="39230"/>
            <a:ext cx="933561" cy="2453666"/>
          </a:xfrm>
          <a:prstGeom prst="rect">
            <a:avLst/>
          </a:prstGeom>
          <a:solidFill>
            <a:srgbClr val="D8B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Rectangle 7"/>
          <p:cNvSpPr/>
          <p:nvPr/>
        </p:nvSpPr>
        <p:spPr>
          <a:xfrm>
            <a:off x="7344139" y="1887800"/>
            <a:ext cx="2978453" cy="3754874"/>
          </a:xfrm>
          <a:prstGeom prst="rect">
            <a:avLst/>
          </a:prstGeom>
          <a:solidFill>
            <a:srgbClr val="A6D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Rectangle 8"/>
          <p:cNvSpPr/>
          <p:nvPr/>
        </p:nvSpPr>
        <p:spPr>
          <a:xfrm>
            <a:off x="2615235" y="1890072"/>
            <a:ext cx="4747523" cy="3752602"/>
          </a:xfrm>
          <a:prstGeom prst="rect">
            <a:avLst/>
          </a:prstGeom>
          <a:solidFill>
            <a:srgbClr val="F9A1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ctangle 9"/>
          <p:cNvSpPr/>
          <p:nvPr/>
        </p:nvSpPr>
        <p:spPr>
          <a:xfrm>
            <a:off x="239349" y="1887800"/>
            <a:ext cx="2400267" cy="37548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4" name="TextBox 23"/>
          <p:cNvSpPr txBox="1"/>
          <p:nvPr/>
        </p:nvSpPr>
        <p:spPr>
          <a:xfrm>
            <a:off x="239349" y="1887801"/>
            <a:ext cx="2400267" cy="3539430"/>
          </a:xfrm>
          <a:prstGeom prst="rect">
            <a:avLst/>
          </a:prstGeom>
          <a:noFill/>
        </p:spPr>
        <p:txBody>
          <a:bodyPr wrap="square" rtlCol="0">
            <a:spAutoFit/>
          </a:bodyPr>
          <a:lstStyle/>
          <a:p>
            <a:pPr algn="ctr">
              <a:buNone/>
            </a:pPr>
            <a:endParaRPr lang="pt-PT" sz="1400" b="1"/>
          </a:p>
          <a:p>
            <a:pPr algn="ctr">
              <a:buNone/>
            </a:pPr>
            <a:endParaRPr lang="pt-PT" sz="1400" b="1"/>
          </a:p>
          <a:p>
            <a:pPr algn="ctr">
              <a:buNone/>
            </a:pPr>
            <a:endParaRPr lang="pt-PT" sz="1400" b="1"/>
          </a:p>
          <a:p>
            <a:pPr algn="ctr">
              <a:buNone/>
            </a:pPr>
            <a:r>
              <a:rPr lang="pt-PT" sz="1400" b="1"/>
              <a:t>Inception</a:t>
            </a:r>
          </a:p>
          <a:p>
            <a:pPr algn="ctr"/>
            <a:r>
              <a:rPr lang="pt-PT" sz="1400"/>
              <a:t>Co-financing EU</a:t>
            </a:r>
          </a:p>
          <a:p>
            <a:pPr algn="ctr"/>
            <a:r>
              <a:rPr lang="pt-PT" sz="1400"/>
              <a:t>LLP Multilateral Erasmus</a:t>
            </a:r>
          </a:p>
          <a:p>
            <a:pPr algn="ctr"/>
            <a:r>
              <a:rPr lang="pt-PT" sz="1400" i="1"/>
              <a:t>MUTW</a:t>
            </a:r>
          </a:p>
          <a:p>
            <a:pPr algn="ctr"/>
            <a:endParaRPr lang="pt-PT" sz="1400" b="1"/>
          </a:p>
          <a:p>
            <a:pPr algn="ctr"/>
            <a:endParaRPr lang="pt-PT" sz="1400" b="1"/>
          </a:p>
          <a:p>
            <a:pPr algn="ctr"/>
            <a:endParaRPr lang="pt-PT" sz="1400" b="1"/>
          </a:p>
          <a:p>
            <a:pPr algn="ctr"/>
            <a:endParaRPr lang="pt-PT" sz="1400" b="1"/>
          </a:p>
          <a:p>
            <a:pPr algn="ctr"/>
            <a:endParaRPr lang="pt-PT" sz="1400" b="1"/>
          </a:p>
          <a:p>
            <a:pPr algn="ctr"/>
            <a:endParaRPr lang="pt-PT" sz="1400" b="1"/>
          </a:p>
          <a:p>
            <a:pPr algn="ctr"/>
            <a:r>
              <a:rPr lang="pt-PT" sz="1400" b="1"/>
              <a:t>EU countries</a:t>
            </a:r>
          </a:p>
          <a:p>
            <a:pPr algn="ctr"/>
            <a:r>
              <a:rPr lang="pt-PT" sz="1400" b="1"/>
              <a:t>IT, software development, academic projects</a:t>
            </a:r>
          </a:p>
        </p:txBody>
      </p:sp>
      <p:sp>
        <p:nvSpPr>
          <p:cNvPr id="29" name="TextBox 28"/>
          <p:cNvSpPr txBox="1"/>
          <p:nvPr/>
        </p:nvSpPr>
        <p:spPr>
          <a:xfrm>
            <a:off x="3407702" y="1887800"/>
            <a:ext cx="3072341" cy="3754874"/>
          </a:xfrm>
          <a:prstGeom prst="rect">
            <a:avLst/>
          </a:prstGeom>
          <a:noFill/>
        </p:spPr>
        <p:txBody>
          <a:bodyPr wrap="square" rtlCol="0">
            <a:spAutoFit/>
          </a:bodyPr>
          <a:lstStyle/>
          <a:p>
            <a:pPr algn="ctr">
              <a:buNone/>
            </a:pPr>
            <a:endParaRPr lang="pt-PT" sz="1400" b="1"/>
          </a:p>
          <a:p>
            <a:pPr algn="ctr">
              <a:buNone/>
            </a:pPr>
            <a:endParaRPr lang="pt-PT" sz="1400" b="1"/>
          </a:p>
          <a:p>
            <a:pPr algn="ctr">
              <a:buNone/>
            </a:pPr>
            <a:endParaRPr lang="pt-PT" sz="1400" b="1"/>
          </a:p>
          <a:p>
            <a:pPr algn="ctr">
              <a:buNone/>
            </a:pPr>
            <a:r>
              <a:rPr lang="pt-PT" sz="1400" b="1"/>
              <a:t>Growing</a:t>
            </a:r>
          </a:p>
          <a:p>
            <a:pPr algn="ctr"/>
            <a:r>
              <a:rPr lang="pt-PT" sz="1400"/>
              <a:t>Own funding</a:t>
            </a:r>
          </a:p>
          <a:p>
            <a:pPr algn="ctr"/>
            <a:endParaRPr lang="pt-PT" sz="1400" b="1"/>
          </a:p>
          <a:p>
            <a:pPr algn="ctr"/>
            <a:endParaRPr lang="pt-PT" sz="1400" b="1"/>
          </a:p>
          <a:p>
            <a:pPr algn="ctr"/>
            <a:endParaRPr lang="pt-PT" sz="1400" b="1"/>
          </a:p>
          <a:p>
            <a:pPr algn="ctr"/>
            <a:endParaRPr lang="pt-PT" sz="1400" b="1"/>
          </a:p>
          <a:p>
            <a:pPr algn="ctr"/>
            <a:endParaRPr lang="pt-PT" sz="1400" b="1"/>
          </a:p>
          <a:p>
            <a:pPr algn="ctr"/>
            <a:endParaRPr lang="pt-PT" sz="1400" b="1"/>
          </a:p>
          <a:p>
            <a:pPr algn="ctr">
              <a:spcBef>
                <a:spcPts val="0"/>
              </a:spcBef>
            </a:pPr>
            <a:endParaRPr lang="pt-PT" sz="1400" b="1"/>
          </a:p>
          <a:p>
            <a:pPr algn="ctr"/>
            <a:endParaRPr lang="pt-PT" sz="1400" b="1"/>
          </a:p>
          <a:p>
            <a:pPr algn="ctr"/>
            <a:r>
              <a:rPr lang="pt-PT" sz="1400" b="1"/>
              <a:t>EU countries + Russia</a:t>
            </a:r>
          </a:p>
          <a:p>
            <a:pPr algn="ctr"/>
            <a:r>
              <a:rPr lang="pt-PT" sz="1400" b="1"/>
              <a:t>Multidisciplinary (IT, Digital Arts, Management, Marketing)</a:t>
            </a:r>
          </a:p>
          <a:p>
            <a:pPr algn="ctr"/>
            <a:r>
              <a:rPr lang="pt-PT" sz="1400" b="1"/>
              <a:t>Client company from 2013/14</a:t>
            </a:r>
          </a:p>
        </p:txBody>
      </p:sp>
      <p:sp>
        <p:nvSpPr>
          <p:cNvPr id="30" name="TextBox 29"/>
          <p:cNvSpPr txBox="1"/>
          <p:nvPr/>
        </p:nvSpPr>
        <p:spPr>
          <a:xfrm>
            <a:off x="7362757" y="1851793"/>
            <a:ext cx="2957712" cy="3754874"/>
          </a:xfrm>
          <a:prstGeom prst="rect">
            <a:avLst/>
          </a:prstGeom>
          <a:noFill/>
        </p:spPr>
        <p:txBody>
          <a:bodyPr wrap="square" rtlCol="0">
            <a:spAutoFit/>
          </a:bodyPr>
          <a:lstStyle/>
          <a:p>
            <a:pPr algn="ctr">
              <a:buNone/>
            </a:pPr>
            <a:endParaRPr lang="pt-PT" sz="1400" b="1"/>
          </a:p>
          <a:p>
            <a:pPr algn="ctr">
              <a:buNone/>
            </a:pPr>
            <a:endParaRPr lang="pt-PT" sz="1400" b="1"/>
          </a:p>
          <a:p>
            <a:pPr algn="ctr">
              <a:buNone/>
            </a:pPr>
            <a:endParaRPr lang="pt-PT" sz="1400" b="1"/>
          </a:p>
          <a:p>
            <a:pPr algn="ctr">
              <a:buNone/>
            </a:pPr>
            <a:r>
              <a:rPr lang="pt-PT" sz="1400" b="1"/>
              <a:t>Maturity</a:t>
            </a:r>
          </a:p>
          <a:p>
            <a:pPr algn="ctr"/>
            <a:r>
              <a:rPr lang="pt-PT" sz="1400"/>
              <a:t>Co-financing EU</a:t>
            </a:r>
          </a:p>
          <a:p>
            <a:pPr algn="ctr"/>
            <a:r>
              <a:rPr lang="pt-PT" sz="1400"/>
              <a:t>Erasmus+ Strategic partnership</a:t>
            </a:r>
          </a:p>
          <a:p>
            <a:pPr algn="ctr"/>
            <a:r>
              <a:rPr lang="pt-PT" sz="1400" i="1"/>
              <a:t>Blended/AIM</a:t>
            </a:r>
          </a:p>
          <a:p>
            <a:pPr algn="ctr"/>
            <a:endParaRPr lang="pt-PT" sz="1400" b="1"/>
          </a:p>
          <a:p>
            <a:pPr algn="ctr"/>
            <a:endParaRPr lang="pt-PT" sz="1400" b="1"/>
          </a:p>
          <a:p>
            <a:pPr algn="ctr"/>
            <a:endParaRPr lang="pt-PT" sz="1400" b="1"/>
          </a:p>
          <a:p>
            <a:pPr algn="ctr"/>
            <a:endParaRPr lang="pt-PT" sz="1400" b="1"/>
          </a:p>
          <a:p>
            <a:pPr algn="ctr"/>
            <a:endParaRPr lang="pt-PT" sz="1400" b="1"/>
          </a:p>
          <a:p>
            <a:pPr algn="ctr"/>
            <a:endParaRPr lang="pt-PT" sz="1400" b="1"/>
          </a:p>
          <a:p>
            <a:pPr algn="ctr"/>
            <a:r>
              <a:rPr lang="pt-PT" sz="1400" b="1"/>
              <a:t>Support companies developing innovative ideas at low cost, low cost proof of concept, Middle-East interest</a:t>
            </a:r>
          </a:p>
        </p:txBody>
      </p:sp>
      <p:grpSp>
        <p:nvGrpSpPr>
          <p:cNvPr id="11" name="Group 10"/>
          <p:cNvGrpSpPr/>
          <p:nvPr/>
        </p:nvGrpSpPr>
        <p:grpSpPr>
          <a:xfrm>
            <a:off x="-144694" y="3904024"/>
            <a:ext cx="11952651" cy="288032"/>
            <a:chOff x="179512" y="3140968"/>
            <a:chExt cx="8712968" cy="288032"/>
          </a:xfrm>
        </p:grpSpPr>
        <p:cxnSp>
          <p:nvCxnSpPr>
            <p:cNvPr id="12" name="Straight Arrow Connector 11"/>
            <p:cNvCxnSpPr/>
            <p:nvPr/>
          </p:nvCxnSpPr>
          <p:spPr>
            <a:xfrm>
              <a:off x="179512" y="3284984"/>
              <a:ext cx="8712968" cy="0"/>
            </a:xfrm>
            <a:prstGeom prst="straightConnector1">
              <a:avLst/>
            </a:prstGeom>
            <a:ln w="666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331640" y="3140968"/>
              <a:ext cx="0" cy="28803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7544" y="3140968"/>
              <a:ext cx="0" cy="28803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95736" y="3140968"/>
              <a:ext cx="0" cy="28803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59832" y="3140968"/>
              <a:ext cx="0" cy="28803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923928" y="3140968"/>
              <a:ext cx="0" cy="28803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88024" y="3140968"/>
              <a:ext cx="0" cy="28803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52120" y="3140968"/>
              <a:ext cx="0" cy="28803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408412" y="3140968"/>
              <a:ext cx="0" cy="28803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477783" y="3771041"/>
            <a:ext cx="721672" cy="276999"/>
          </a:xfrm>
          <a:prstGeom prst="rect">
            <a:avLst/>
          </a:prstGeom>
          <a:noFill/>
        </p:spPr>
        <p:txBody>
          <a:bodyPr wrap="none" rtlCol="0" anchor="b">
            <a:spAutoFit/>
          </a:bodyPr>
          <a:lstStyle/>
          <a:p>
            <a:pPr>
              <a:buNone/>
            </a:pPr>
            <a:r>
              <a:rPr lang="pt-PT" sz="1200" b="1">
                <a:solidFill>
                  <a:schemeClr val="accent6">
                    <a:lumMod val="75000"/>
                  </a:schemeClr>
                </a:solidFill>
              </a:rPr>
              <a:t>2009/10</a:t>
            </a:r>
            <a:endParaRPr lang="pt-PT" b="1">
              <a:solidFill>
                <a:schemeClr val="accent6">
                  <a:lumMod val="75000"/>
                </a:schemeClr>
              </a:solidFill>
            </a:endParaRPr>
          </a:p>
        </p:txBody>
      </p:sp>
      <p:sp>
        <p:nvSpPr>
          <p:cNvPr id="23" name="TextBox 22"/>
          <p:cNvSpPr txBox="1"/>
          <p:nvPr/>
        </p:nvSpPr>
        <p:spPr>
          <a:xfrm>
            <a:off x="1629911" y="3771041"/>
            <a:ext cx="721672" cy="276999"/>
          </a:xfrm>
          <a:prstGeom prst="rect">
            <a:avLst/>
          </a:prstGeom>
          <a:noFill/>
        </p:spPr>
        <p:txBody>
          <a:bodyPr wrap="none" rtlCol="0" anchor="b">
            <a:spAutoFit/>
          </a:bodyPr>
          <a:lstStyle/>
          <a:p>
            <a:pPr>
              <a:buNone/>
            </a:pPr>
            <a:r>
              <a:rPr lang="pt-PT" sz="1200" b="1">
                <a:solidFill>
                  <a:schemeClr val="accent6">
                    <a:lumMod val="75000"/>
                  </a:schemeClr>
                </a:solidFill>
              </a:rPr>
              <a:t>2010/11</a:t>
            </a:r>
            <a:endParaRPr lang="pt-PT" b="1">
              <a:solidFill>
                <a:schemeClr val="accent6">
                  <a:lumMod val="75000"/>
                </a:schemeClr>
              </a:solidFill>
            </a:endParaRPr>
          </a:p>
        </p:txBody>
      </p:sp>
      <p:sp>
        <p:nvSpPr>
          <p:cNvPr id="31" name="TextBox 30"/>
          <p:cNvSpPr txBox="1"/>
          <p:nvPr/>
        </p:nvSpPr>
        <p:spPr>
          <a:xfrm>
            <a:off x="2854047" y="3760008"/>
            <a:ext cx="721672" cy="276999"/>
          </a:xfrm>
          <a:prstGeom prst="rect">
            <a:avLst/>
          </a:prstGeom>
          <a:noFill/>
        </p:spPr>
        <p:txBody>
          <a:bodyPr wrap="none" rtlCol="0" anchor="b">
            <a:spAutoFit/>
          </a:bodyPr>
          <a:lstStyle/>
          <a:p>
            <a:pPr>
              <a:buNone/>
            </a:pPr>
            <a:r>
              <a:rPr lang="pt-PT" sz="1200" b="1">
                <a:solidFill>
                  <a:schemeClr val="accent6">
                    <a:lumMod val="75000"/>
                  </a:schemeClr>
                </a:solidFill>
              </a:rPr>
              <a:t>2011/12</a:t>
            </a:r>
            <a:endParaRPr lang="pt-PT" b="1">
              <a:solidFill>
                <a:schemeClr val="accent6">
                  <a:lumMod val="75000"/>
                </a:schemeClr>
              </a:solidFill>
            </a:endParaRPr>
          </a:p>
        </p:txBody>
      </p:sp>
      <p:sp>
        <p:nvSpPr>
          <p:cNvPr id="32" name="TextBox 31"/>
          <p:cNvSpPr txBox="1"/>
          <p:nvPr/>
        </p:nvSpPr>
        <p:spPr>
          <a:xfrm>
            <a:off x="4006175" y="3760008"/>
            <a:ext cx="721672" cy="276999"/>
          </a:xfrm>
          <a:prstGeom prst="rect">
            <a:avLst/>
          </a:prstGeom>
          <a:noFill/>
        </p:spPr>
        <p:txBody>
          <a:bodyPr wrap="none" rtlCol="0" anchor="b">
            <a:spAutoFit/>
          </a:bodyPr>
          <a:lstStyle/>
          <a:p>
            <a:pPr>
              <a:buNone/>
            </a:pPr>
            <a:r>
              <a:rPr lang="pt-PT" sz="1200" b="1">
                <a:solidFill>
                  <a:schemeClr val="accent6">
                    <a:lumMod val="75000"/>
                  </a:schemeClr>
                </a:solidFill>
              </a:rPr>
              <a:t>2012/13</a:t>
            </a:r>
            <a:endParaRPr lang="pt-PT" b="1">
              <a:solidFill>
                <a:schemeClr val="accent6">
                  <a:lumMod val="75000"/>
                </a:schemeClr>
              </a:solidFill>
            </a:endParaRPr>
          </a:p>
        </p:txBody>
      </p:sp>
      <p:sp>
        <p:nvSpPr>
          <p:cNvPr id="33" name="TextBox 32"/>
          <p:cNvSpPr txBox="1"/>
          <p:nvPr/>
        </p:nvSpPr>
        <p:spPr>
          <a:xfrm>
            <a:off x="5230311" y="3760008"/>
            <a:ext cx="721672" cy="276999"/>
          </a:xfrm>
          <a:prstGeom prst="rect">
            <a:avLst/>
          </a:prstGeom>
          <a:noFill/>
        </p:spPr>
        <p:txBody>
          <a:bodyPr wrap="none" rtlCol="0" anchor="b">
            <a:spAutoFit/>
          </a:bodyPr>
          <a:lstStyle/>
          <a:p>
            <a:pPr>
              <a:buNone/>
            </a:pPr>
            <a:r>
              <a:rPr lang="pt-PT" sz="1200" b="1">
                <a:solidFill>
                  <a:schemeClr val="accent6">
                    <a:lumMod val="75000"/>
                  </a:schemeClr>
                </a:solidFill>
              </a:rPr>
              <a:t>2013/14</a:t>
            </a:r>
            <a:endParaRPr lang="pt-PT" b="1">
              <a:solidFill>
                <a:schemeClr val="accent6">
                  <a:lumMod val="75000"/>
                </a:schemeClr>
              </a:solidFill>
            </a:endParaRPr>
          </a:p>
        </p:txBody>
      </p:sp>
      <p:sp>
        <p:nvSpPr>
          <p:cNvPr id="34" name="TextBox 33"/>
          <p:cNvSpPr txBox="1"/>
          <p:nvPr/>
        </p:nvSpPr>
        <p:spPr>
          <a:xfrm>
            <a:off x="6382440" y="3760008"/>
            <a:ext cx="721672" cy="276999"/>
          </a:xfrm>
          <a:prstGeom prst="rect">
            <a:avLst/>
          </a:prstGeom>
          <a:noFill/>
        </p:spPr>
        <p:txBody>
          <a:bodyPr wrap="none" rtlCol="0" anchor="b">
            <a:spAutoFit/>
          </a:bodyPr>
          <a:lstStyle/>
          <a:p>
            <a:pPr>
              <a:buNone/>
            </a:pPr>
            <a:r>
              <a:rPr lang="pt-PT" sz="1200" b="1">
                <a:solidFill>
                  <a:schemeClr val="accent6">
                    <a:lumMod val="75000"/>
                  </a:schemeClr>
                </a:solidFill>
              </a:rPr>
              <a:t>2014/15</a:t>
            </a:r>
            <a:endParaRPr lang="pt-PT" b="1">
              <a:solidFill>
                <a:schemeClr val="accent6">
                  <a:lumMod val="75000"/>
                </a:schemeClr>
              </a:solidFill>
            </a:endParaRPr>
          </a:p>
        </p:txBody>
      </p:sp>
      <p:sp>
        <p:nvSpPr>
          <p:cNvPr id="35" name="TextBox 34"/>
          <p:cNvSpPr txBox="1"/>
          <p:nvPr/>
        </p:nvSpPr>
        <p:spPr>
          <a:xfrm>
            <a:off x="7534568" y="3760008"/>
            <a:ext cx="721672" cy="276999"/>
          </a:xfrm>
          <a:prstGeom prst="rect">
            <a:avLst/>
          </a:prstGeom>
          <a:noFill/>
        </p:spPr>
        <p:txBody>
          <a:bodyPr wrap="none" rtlCol="0" anchor="b">
            <a:spAutoFit/>
          </a:bodyPr>
          <a:lstStyle/>
          <a:p>
            <a:pPr>
              <a:buNone/>
            </a:pPr>
            <a:r>
              <a:rPr lang="pt-PT" sz="1200" b="1">
                <a:solidFill>
                  <a:schemeClr val="accent6">
                    <a:lumMod val="75000"/>
                  </a:schemeClr>
                </a:solidFill>
              </a:rPr>
              <a:t>2015/16</a:t>
            </a:r>
            <a:endParaRPr lang="pt-PT" b="1">
              <a:solidFill>
                <a:schemeClr val="accent6">
                  <a:lumMod val="75000"/>
                </a:schemeClr>
              </a:solidFill>
            </a:endParaRPr>
          </a:p>
        </p:txBody>
      </p:sp>
      <p:cxnSp>
        <p:nvCxnSpPr>
          <p:cNvPr id="39" name="Straight Connector 38"/>
          <p:cNvCxnSpPr/>
          <p:nvPr/>
        </p:nvCxnSpPr>
        <p:spPr>
          <a:xfrm>
            <a:off x="9360362" y="3904024"/>
            <a:ext cx="0" cy="28803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0320469" y="3904024"/>
            <a:ext cx="0" cy="28803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470672" y="3760008"/>
            <a:ext cx="721672" cy="276999"/>
          </a:xfrm>
          <a:prstGeom prst="rect">
            <a:avLst/>
          </a:prstGeom>
          <a:noFill/>
        </p:spPr>
        <p:txBody>
          <a:bodyPr wrap="none" rtlCol="0" anchor="b">
            <a:spAutoFit/>
          </a:bodyPr>
          <a:lstStyle/>
          <a:p>
            <a:pPr>
              <a:buNone/>
            </a:pPr>
            <a:r>
              <a:rPr lang="pt-PT" sz="1200" b="1">
                <a:solidFill>
                  <a:schemeClr val="accent6">
                    <a:lumMod val="75000"/>
                  </a:schemeClr>
                </a:solidFill>
              </a:rPr>
              <a:t>2016/17</a:t>
            </a:r>
            <a:endParaRPr lang="pt-PT" b="1">
              <a:solidFill>
                <a:schemeClr val="accent6">
                  <a:lumMod val="75000"/>
                </a:schemeClr>
              </a:solidFill>
            </a:endParaRPr>
          </a:p>
        </p:txBody>
      </p:sp>
      <p:sp>
        <p:nvSpPr>
          <p:cNvPr id="42" name="TextBox 41"/>
          <p:cNvSpPr txBox="1"/>
          <p:nvPr/>
        </p:nvSpPr>
        <p:spPr>
          <a:xfrm>
            <a:off x="9478784" y="3760008"/>
            <a:ext cx="721672" cy="276999"/>
          </a:xfrm>
          <a:prstGeom prst="rect">
            <a:avLst/>
          </a:prstGeom>
          <a:noFill/>
        </p:spPr>
        <p:txBody>
          <a:bodyPr wrap="none" rtlCol="0" anchor="b">
            <a:spAutoFit/>
          </a:bodyPr>
          <a:lstStyle/>
          <a:p>
            <a:pPr>
              <a:buNone/>
            </a:pPr>
            <a:r>
              <a:rPr lang="pt-PT" sz="1200" b="1">
                <a:solidFill>
                  <a:schemeClr val="accent6">
                    <a:lumMod val="75000"/>
                  </a:schemeClr>
                </a:solidFill>
              </a:rPr>
              <a:t>2017/18</a:t>
            </a:r>
            <a:endParaRPr lang="pt-PT" b="1">
              <a:solidFill>
                <a:schemeClr val="accent6">
                  <a:lumMod val="75000"/>
                </a:schemeClr>
              </a:solidFill>
            </a:endParaRPr>
          </a:p>
        </p:txBody>
      </p:sp>
      <p:sp>
        <p:nvSpPr>
          <p:cNvPr id="43" name="TextBox 42"/>
          <p:cNvSpPr txBox="1"/>
          <p:nvPr/>
        </p:nvSpPr>
        <p:spPr>
          <a:xfrm>
            <a:off x="10320469" y="3771041"/>
            <a:ext cx="721672" cy="276999"/>
          </a:xfrm>
          <a:prstGeom prst="rect">
            <a:avLst/>
          </a:prstGeom>
          <a:noFill/>
        </p:spPr>
        <p:txBody>
          <a:bodyPr wrap="none" rtlCol="0" anchor="b">
            <a:spAutoFit/>
          </a:bodyPr>
          <a:lstStyle/>
          <a:p>
            <a:pPr>
              <a:buNone/>
            </a:pPr>
            <a:r>
              <a:rPr lang="pt-PT" sz="1200" b="1">
                <a:solidFill>
                  <a:schemeClr val="accent6">
                    <a:lumMod val="75000"/>
                  </a:schemeClr>
                </a:solidFill>
              </a:rPr>
              <a:t>2018/19</a:t>
            </a:r>
            <a:endParaRPr lang="pt-PT" b="1">
              <a:solidFill>
                <a:schemeClr val="accent6">
                  <a:lumMod val="75000"/>
                </a:schemeClr>
              </a:solidFill>
            </a:endParaRPr>
          </a:p>
        </p:txBody>
      </p:sp>
      <p:sp>
        <p:nvSpPr>
          <p:cNvPr id="3" name="Oval 2"/>
          <p:cNvSpPr/>
          <p:nvPr/>
        </p:nvSpPr>
        <p:spPr bwMode="auto">
          <a:xfrm>
            <a:off x="65782" y="3917582"/>
            <a:ext cx="369307" cy="288032"/>
          </a:xfrm>
          <a:prstGeom prst="ellipse">
            <a:avLst/>
          </a:prstGeom>
          <a:solidFill>
            <a:srgbClr val="FFFF00"/>
          </a:solidFill>
          <a:ln w="9525" cap="flat" cmpd="sng" algn="ctr">
            <a:solidFill>
              <a:schemeClr val="accent2">
                <a:lumMod val="7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341313" marR="0" indent="-341313" algn="l" defTabSz="449263" rtl="0" eaLnBrk="0" fontAlgn="base" latinLnBrk="0" hangingPunct="0">
              <a:lnSpc>
                <a:spcPct val="100000"/>
              </a:lnSpc>
              <a:spcBef>
                <a:spcPts val="2400"/>
              </a:spcBef>
              <a:spcAft>
                <a:spcPct val="0"/>
              </a:spcAft>
              <a:buClr>
                <a:srgbClr val="000000"/>
              </a:buClr>
              <a:buSzPct val="100000"/>
              <a:buFont typeface="Calibri" pitchFamily="34" charset="0"/>
              <a:buChar char="•"/>
              <a:tabLst/>
            </a:pPr>
            <a:endParaRPr kumimoji="0" lang="pt-PT" sz="3000" b="0" i="0" u="none" strike="noStrike" cap="none" normalizeH="0" baseline="0">
              <a:ln>
                <a:noFill/>
              </a:ln>
              <a:solidFill>
                <a:srgbClr val="000000"/>
              </a:solidFill>
              <a:effectLst/>
              <a:latin typeface="Calibri" pitchFamily="34" charset="0"/>
              <a:ea typeface="Arial Unicode MS" pitchFamily="34" charset="-128"/>
              <a:cs typeface="Arial Unicode MS" pitchFamily="34" charset="-128"/>
            </a:endParaRPr>
          </a:p>
        </p:txBody>
      </p:sp>
      <p:sp>
        <p:nvSpPr>
          <p:cNvPr id="46" name="Oval 45"/>
          <p:cNvSpPr/>
          <p:nvPr/>
        </p:nvSpPr>
        <p:spPr bwMode="auto">
          <a:xfrm>
            <a:off x="2941121" y="3909540"/>
            <a:ext cx="369307" cy="288032"/>
          </a:xfrm>
          <a:prstGeom prst="ellipse">
            <a:avLst/>
          </a:prstGeom>
          <a:solidFill>
            <a:srgbClr val="FFFF00"/>
          </a:solidFill>
          <a:ln w="9525" cap="flat" cmpd="sng" algn="ctr">
            <a:solidFill>
              <a:schemeClr val="accent2">
                <a:lumMod val="7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341313" marR="0" indent="-341313" algn="l" defTabSz="449263" rtl="0" eaLnBrk="0" fontAlgn="base" latinLnBrk="0" hangingPunct="0">
              <a:lnSpc>
                <a:spcPct val="100000"/>
              </a:lnSpc>
              <a:spcBef>
                <a:spcPts val="2400"/>
              </a:spcBef>
              <a:spcAft>
                <a:spcPct val="0"/>
              </a:spcAft>
              <a:buClr>
                <a:srgbClr val="000000"/>
              </a:buClr>
              <a:buSzPct val="100000"/>
              <a:buFont typeface="Calibri" pitchFamily="34" charset="0"/>
              <a:buChar char="•"/>
              <a:tabLst/>
            </a:pPr>
            <a:endParaRPr kumimoji="0" lang="pt-PT" sz="3000" b="0" i="0" u="none" strike="noStrike" cap="none" normalizeH="0" baseline="0">
              <a:ln>
                <a:noFill/>
              </a:ln>
              <a:solidFill>
                <a:srgbClr val="000000"/>
              </a:solidFill>
              <a:effectLst/>
              <a:latin typeface="Calibri" pitchFamily="34" charset="0"/>
              <a:ea typeface="Arial Unicode MS" pitchFamily="34" charset="-128"/>
              <a:cs typeface="Arial Unicode MS" pitchFamily="34" charset="-128"/>
            </a:endParaRPr>
          </a:p>
        </p:txBody>
      </p:sp>
      <p:sp>
        <p:nvSpPr>
          <p:cNvPr id="47" name="Oval 46"/>
          <p:cNvSpPr/>
          <p:nvPr/>
        </p:nvSpPr>
        <p:spPr bwMode="auto">
          <a:xfrm>
            <a:off x="5419545" y="3876049"/>
            <a:ext cx="369307" cy="288032"/>
          </a:xfrm>
          <a:prstGeom prst="ellipse">
            <a:avLst/>
          </a:prstGeom>
          <a:solidFill>
            <a:srgbClr val="FFFF00"/>
          </a:solidFill>
          <a:ln w="9525" cap="flat" cmpd="sng" algn="ctr">
            <a:solidFill>
              <a:schemeClr val="accent2">
                <a:lumMod val="7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341313" marR="0" indent="-341313" algn="l" defTabSz="449263" rtl="0" eaLnBrk="0" fontAlgn="base" latinLnBrk="0" hangingPunct="0">
              <a:lnSpc>
                <a:spcPct val="100000"/>
              </a:lnSpc>
              <a:spcBef>
                <a:spcPts val="2400"/>
              </a:spcBef>
              <a:spcAft>
                <a:spcPct val="0"/>
              </a:spcAft>
              <a:buClr>
                <a:srgbClr val="000000"/>
              </a:buClr>
              <a:buSzPct val="100000"/>
              <a:buFont typeface="Calibri" pitchFamily="34" charset="0"/>
              <a:buChar char="•"/>
              <a:tabLst/>
            </a:pPr>
            <a:endParaRPr kumimoji="0" lang="pt-PT" sz="3000" b="0" i="0" u="none" strike="noStrike" cap="none" normalizeH="0" baseline="0">
              <a:ln>
                <a:noFill/>
              </a:ln>
              <a:solidFill>
                <a:srgbClr val="000000"/>
              </a:solidFill>
              <a:effectLst/>
              <a:latin typeface="Calibri" pitchFamily="34" charset="0"/>
              <a:ea typeface="Arial Unicode MS" pitchFamily="34" charset="-128"/>
              <a:cs typeface="Arial Unicode MS" pitchFamily="34" charset="-128"/>
            </a:endParaRPr>
          </a:p>
        </p:txBody>
      </p:sp>
      <p:sp>
        <p:nvSpPr>
          <p:cNvPr id="48" name="Oval 47"/>
          <p:cNvSpPr/>
          <p:nvPr/>
        </p:nvSpPr>
        <p:spPr bwMode="auto">
          <a:xfrm>
            <a:off x="7723801" y="3892991"/>
            <a:ext cx="369307" cy="288032"/>
          </a:xfrm>
          <a:prstGeom prst="ellipse">
            <a:avLst/>
          </a:prstGeom>
          <a:solidFill>
            <a:srgbClr val="FFFF00"/>
          </a:solidFill>
          <a:ln w="9525" cap="flat" cmpd="sng" algn="ctr">
            <a:solidFill>
              <a:schemeClr val="accent2">
                <a:lumMod val="7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341313" marR="0" indent="-341313" algn="l" defTabSz="449263" rtl="0" eaLnBrk="0" fontAlgn="base" latinLnBrk="0" hangingPunct="0">
              <a:lnSpc>
                <a:spcPct val="100000"/>
              </a:lnSpc>
              <a:spcBef>
                <a:spcPts val="2400"/>
              </a:spcBef>
              <a:spcAft>
                <a:spcPct val="0"/>
              </a:spcAft>
              <a:buClr>
                <a:srgbClr val="000000"/>
              </a:buClr>
              <a:buSzPct val="100000"/>
              <a:buFont typeface="Calibri" pitchFamily="34" charset="0"/>
              <a:buChar char="•"/>
              <a:tabLst/>
            </a:pPr>
            <a:endParaRPr kumimoji="0" lang="pt-PT" sz="3000" b="0" i="0" u="none" strike="noStrike" cap="none" normalizeH="0" baseline="0">
              <a:ln>
                <a:noFill/>
              </a:ln>
              <a:solidFill>
                <a:srgbClr val="000000"/>
              </a:solidFill>
              <a:effectLst/>
              <a:latin typeface="Calibri" pitchFamily="34" charset="0"/>
              <a:ea typeface="Arial Unicode MS" pitchFamily="34" charset="-128"/>
              <a:cs typeface="Arial Unicode MS" pitchFamily="34" charset="-128"/>
            </a:endParaRPr>
          </a:p>
        </p:txBody>
      </p:sp>
      <p:sp>
        <p:nvSpPr>
          <p:cNvPr id="49" name="Oval 48"/>
          <p:cNvSpPr/>
          <p:nvPr/>
        </p:nvSpPr>
        <p:spPr bwMode="auto">
          <a:xfrm>
            <a:off x="9656824" y="3876049"/>
            <a:ext cx="369307" cy="288032"/>
          </a:xfrm>
          <a:prstGeom prst="ellipse">
            <a:avLst/>
          </a:prstGeom>
          <a:solidFill>
            <a:srgbClr val="FFFF00"/>
          </a:solidFill>
          <a:ln w="9525" cap="flat" cmpd="sng" algn="ctr">
            <a:solidFill>
              <a:schemeClr val="accent2">
                <a:lumMod val="7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341313" marR="0" indent="-341313" algn="l" defTabSz="449263" rtl="0" eaLnBrk="0" fontAlgn="base" latinLnBrk="0" hangingPunct="0">
              <a:lnSpc>
                <a:spcPct val="100000"/>
              </a:lnSpc>
              <a:spcBef>
                <a:spcPts val="2400"/>
              </a:spcBef>
              <a:spcAft>
                <a:spcPct val="0"/>
              </a:spcAft>
              <a:buClr>
                <a:srgbClr val="000000"/>
              </a:buClr>
              <a:buSzPct val="100000"/>
              <a:buFont typeface="Calibri" pitchFamily="34" charset="0"/>
              <a:buChar char="•"/>
              <a:tabLst/>
            </a:pPr>
            <a:endParaRPr kumimoji="0" lang="pt-PT" sz="3000" b="0" i="0" u="none" strike="noStrike" cap="none" normalizeH="0" baseline="0">
              <a:ln>
                <a:noFill/>
              </a:ln>
              <a:solidFill>
                <a:srgbClr val="000000"/>
              </a:solidFill>
              <a:effectLst/>
              <a:latin typeface="Calibri" pitchFamily="34" charset="0"/>
              <a:ea typeface="Arial Unicode MS" pitchFamily="34" charset="-128"/>
              <a:cs typeface="Arial Unicode MS" pitchFamily="34" charset="-128"/>
            </a:endParaRPr>
          </a:p>
        </p:txBody>
      </p:sp>
      <p:sp>
        <p:nvSpPr>
          <p:cNvPr id="50" name="Title 1"/>
          <p:cNvSpPr>
            <a:spLocks noGrp="1"/>
          </p:cNvSpPr>
          <p:nvPr>
            <p:ph type="title"/>
          </p:nvPr>
        </p:nvSpPr>
        <p:spPr>
          <a:xfrm>
            <a:off x="1475118" y="365125"/>
            <a:ext cx="9878682" cy="1325563"/>
          </a:xfrm>
        </p:spPr>
        <p:txBody>
          <a:bodyPr/>
          <a:lstStyle/>
          <a:p>
            <a:r>
              <a:rPr lang="pt-PT" sz="4400">
                <a:solidFill>
                  <a:srgbClr val="2D3589"/>
                </a:solidFill>
              </a:rPr>
              <a:t>Blended-AIM path</a:t>
            </a:r>
            <a:endParaRPr lang="pt-PT" sz="1400">
              <a:solidFill>
                <a:srgbClr val="2D3589"/>
              </a:solidFill>
            </a:endParaRPr>
          </a:p>
        </p:txBody>
      </p:sp>
      <p:cxnSp>
        <p:nvCxnSpPr>
          <p:cNvPr id="52" name="Straight Arrow Connector 51"/>
          <p:cNvCxnSpPr/>
          <p:nvPr/>
        </p:nvCxnSpPr>
        <p:spPr>
          <a:xfrm flipV="1">
            <a:off x="10320469" y="1268760"/>
            <a:ext cx="948444" cy="2751306"/>
          </a:xfrm>
          <a:prstGeom prst="straightConnector1">
            <a:avLst/>
          </a:prstGeom>
          <a:ln w="66675">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11268913" y="1268760"/>
            <a:ext cx="515719" cy="0"/>
          </a:xfrm>
          <a:prstGeom prst="straightConnector1">
            <a:avLst/>
          </a:prstGeom>
          <a:ln w="666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0388109" y="2260610"/>
            <a:ext cx="1775520" cy="3108543"/>
          </a:xfrm>
          <a:prstGeom prst="rect">
            <a:avLst/>
          </a:prstGeom>
          <a:noFill/>
        </p:spPr>
        <p:txBody>
          <a:bodyPr wrap="square" rtlCol="0">
            <a:spAutoFit/>
          </a:bodyPr>
          <a:lstStyle/>
          <a:p>
            <a:pPr algn="ctr">
              <a:buNone/>
            </a:pPr>
            <a:endParaRPr lang="pt-PT" sz="1400" b="1"/>
          </a:p>
          <a:p>
            <a:pPr algn="ctr">
              <a:buNone/>
            </a:pPr>
            <a:endParaRPr lang="pt-PT" sz="1400" b="1"/>
          </a:p>
          <a:p>
            <a:pPr algn="ctr">
              <a:buNone/>
            </a:pPr>
            <a:endParaRPr lang="pt-PT" sz="1400" b="1"/>
          </a:p>
          <a:p>
            <a:pPr algn="ctr">
              <a:buNone/>
            </a:pPr>
            <a:r>
              <a:rPr lang="pt-PT" sz="1400" b="1"/>
              <a:t>Network</a:t>
            </a:r>
          </a:p>
          <a:p>
            <a:pPr algn="ctr">
              <a:buNone/>
            </a:pPr>
            <a:r>
              <a:rPr lang="pt-PT" sz="1400"/>
              <a:t>Service for incubators, startups and R&amp;D</a:t>
            </a:r>
          </a:p>
          <a:p>
            <a:pPr algn="ctr">
              <a:buNone/>
            </a:pPr>
            <a:endParaRPr lang="pt-PT" sz="1400" b="1"/>
          </a:p>
          <a:p>
            <a:pPr algn="ctr">
              <a:buNone/>
            </a:pPr>
            <a:endParaRPr lang="pt-PT" sz="1400" b="1"/>
          </a:p>
          <a:p>
            <a:pPr algn="ctr">
              <a:buNone/>
            </a:pPr>
            <a:endParaRPr lang="pt-PT" sz="1400" b="1"/>
          </a:p>
          <a:p>
            <a:pPr algn="ctr">
              <a:buNone/>
            </a:pPr>
            <a:endParaRPr lang="pt-PT" sz="1400" b="1"/>
          </a:p>
          <a:p>
            <a:pPr algn="ctr"/>
            <a:r>
              <a:rPr lang="pt-PT" sz="1400" b="1"/>
              <a:t>Ad-hoc International and multidisciplinary teams of students</a:t>
            </a:r>
          </a:p>
        </p:txBody>
      </p:sp>
      <p:sp>
        <p:nvSpPr>
          <p:cNvPr id="45" name="TextBox 44"/>
          <p:cNvSpPr txBox="1"/>
          <p:nvPr/>
        </p:nvSpPr>
        <p:spPr>
          <a:xfrm>
            <a:off x="11199447" y="-3746"/>
            <a:ext cx="933562" cy="2462213"/>
          </a:xfrm>
          <a:prstGeom prst="rect">
            <a:avLst/>
          </a:prstGeom>
          <a:noFill/>
        </p:spPr>
        <p:txBody>
          <a:bodyPr wrap="square" rtlCol="0">
            <a:spAutoFit/>
          </a:bodyPr>
          <a:lstStyle/>
          <a:p>
            <a:pPr algn="ctr">
              <a:buNone/>
            </a:pPr>
            <a:endParaRPr lang="pt-PT" sz="1400" b="1"/>
          </a:p>
          <a:p>
            <a:pPr algn="ctr">
              <a:buNone/>
            </a:pPr>
            <a:r>
              <a:rPr lang="pt-PT" sz="1400" b="1"/>
              <a:t>Export</a:t>
            </a:r>
          </a:p>
          <a:p>
            <a:pPr algn="ctr"/>
            <a:r>
              <a:rPr lang="pt-PT" sz="1400"/>
              <a:t>Capacity building</a:t>
            </a:r>
          </a:p>
          <a:p>
            <a:pPr algn="ctr"/>
            <a:endParaRPr lang="pt-PT" sz="1400" b="1"/>
          </a:p>
          <a:p>
            <a:pPr algn="ctr"/>
            <a:endParaRPr lang="pt-PT" sz="1400" b="1"/>
          </a:p>
          <a:p>
            <a:pPr algn="ctr"/>
            <a:endParaRPr lang="pt-PT" sz="1400" b="1"/>
          </a:p>
          <a:p>
            <a:pPr algn="ctr"/>
            <a:r>
              <a:rPr lang="pt-PT" sz="1400" b="1"/>
              <a:t>Export concept to EU neighbors</a:t>
            </a:r>
          </a:p>
        </p:txBody>
      </p:sp>
      <p:sp>
        <p:nvSpPr>
          <p:cNvPr id="2" name="TextBox 1"/>
          <p:cNvSpPr txBox="1"/>
          <p:nvPr/>
        </p:nvSpPr>
        <p:spPr>
          <a:xfrm>
            <a:off x="125088" y="3917582"/>
            <a:ext cx="276038" cy="307777"/>
          </a:xfrm>
          <a:prstGeom prst="rect">
            <a:avLst/>
          </a:prstGeom>
          <a:noFill/>
        </p:spPr>
        <p:txBody>
          <a:bodyPr wrap="none" rtlCol="0">
            <a:spAutoFit/>
          </a:bodyPr>
          <a:lstStyle/>
          <a:p>
            <a:r>
              <a:rPr lang="en-US" sz="1400" b="1"/>
              <a:t>1</a:t>
            </a:r>
            <a:endParaRPr lang="en-US" b="1"/>
          </a:p>
        </p:txBody>
      </p:sp>
      <p:sp>
        <p:nvSpPr>
          <p:cNvPr id="51" name="TextBox 50"/>
          <p:cNvSpPr txBox="1"/>
          <p:nvPr/>
        </p:nvSpPr>
        <p:spPr>
          <a:xfrm>
            <a:off x="2980141" y="3917581"/>
            <a:ext cx="276038" cy="307777"/>
          </a:xfrm>
          <a:prstGeom prst="rect">
            <a:avLst/>
          </a:prstGeom>
          <a:noFill/>
        </p:spPr>
        <p:txBody>
          <a:bodyPr wrap="none" rtlCol="0">
            <a:spAutoFit/>
          </a:bodyPr>
          <a:lstStyle/>
          <a:p>
            <a:r>
              <a:rPr lang="en-US" sz="1400" b="1"/>
              <a:t>2</a:t>
            </a:r>
            <a:endParaRPr lang="en-US" b="1"/>
          </a:p>
        </p:txBody>
      </p:sp>
      <p:sp>
        <p:nvSpPr>
          <p:cNvPr id="53" name="TextBox 52"/>
          <p:cNvSpPr txBox="1"/>
          <p:nvPr/>
        </p:nvSpPr>
        <p:spPr>
          <a:xfrm>
            <a:off x="5456361" y="3876049"/>
            <a:ext cx="276038" cy="307777"/>
          </a:xfrm>
          <a:prstGeom prst="rect">
            <a:avLst/>
          </a:prstGeom>
          <a:noFill/>
        </p:spPr>
        <p:txBody>
          <a:bodyPr wrap="none" rtlCol="0">
            <a:spAutoFit/>
          </a:bodyPr>
          <a:lstStyle/>
          <a:p>
            <a:r>
              <a:rPr lang="en-US" sz="1400" b="1"/>
              <a:t>3</a:t>
            </a:r>
            <a:endParaRPr lang="en-US" b="1"/>
          </a:p>
        </p:txBody>
      </p:sp>
      <p:sp>
        <p:nvSpPr>
          <p:cNvPr id="54" name="TextBox 53"/>
          <p:cNvSpPr txBox="1"/>
          <p:nvPr/>
        </p:nvSpPr>
        <p:spPr>
          <a:xfrm>
            <a:off x="7759727" y="3883118"/>
            <a:ext cx="276038" cy="307777"/>
          </a:xfrm>
          <a:prstGeom prst="rect">
            <a:avLst/>
          </a:prstGeom>
          <a:noFill/>
        </p:spPr>
        <p:txBody>
          <a:bodyPr wrap="none" rtlCol="0">
            <a:spAutoFit/>
          </a:bodyPr>
          <a:lstStyle/>
          <a:p>
            <a:r>
              <a:rPr lang="en-US" sz="1400" b="1"/>
              <a:t>4</a:t>
            </a:r>
            <a:endParaRPr lang="en-US" b="1"/>
          </a:p>
        </p:txBody>
      </p:sp>
      <p:sp>
        <p:nvSpPr>
          <p:cNvPr id="55" name="TextBox 54"/>
          <p:cNvSpPr txBox="1"/>
          <p:nvPr/>
        </p:nvSpPr>
        <p:spPr>
          <a:xfrm>
            <a:off x="9702278" y="3856304"/>
            <a:ext cx="276038" cy="307777"/>
          </a:xfrm>
          <a:prstGeom prst="rect">
            <a:avLst/>
          </a:prstGeom>
          <a:noFill/>
        </p:spPr>
        <p:txBody>
          <a:bodyPr wrap="none" rtlCol="0">
            <a:spAutoFit/>
          </a:bodyPr>
          <a:lstStyle/>
          <a:p>
            <a:r>
              <a:rPr lang="en-US" sz="1400" b="1"/>
              <a:t>5</a:t>
            </a:r>
            <a:endParaRPr lang="en-US" b="1"/>
          </a:p>
        </p:txBody>
      </p:sp>
      <p:sp>
        <p:nvSpPr>
          <p:cNvPr id="57" name="Oval 56"/>
          <p:cNvSpPr/>
          <p:nvPr/>
        </p:nvSpPr>
        <p:spPr bwMode="auto">
          <a:xfrm>
            <a:off x="11706321" y="3883118"/>
            <a:ext cx="369307" cy="288032"/>
          </a:xfrm>
          <a:prstGeom prst="ellipse">
            <a:avLst/>
          </a:prstGeom>
          <a:solidFill>
            <a:srgbClr val="FFFF00"/>
          </a:solidFill>
          <a:ln w="9525" cap="flat" cmpd="sng" algn="ctr">
            <a:solidFill>
              <a:schemeClr val="accent2">
                <a:lumMod val="7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341313" marR="0" indent="-341313" algn="l" defTabSz="449263" rtl="0" eaLnBrk="0" fontAlgn="base" latinLnBrk="0" hangingPunct="0">
              <a:lnSpc>
                <a:spcPct val="100000"/>
              </a:lnSpc>
              <a:spcBef>
                <a:spcPts val="2400"/>
              </a:spcBef>
              <a:spcAft>
                <a:spcPct val="0"/>
              </a:spcAft>
              <a:buClr>
                <a:srgbClr val="000000"/>
              </a:buClr>
              <a:buSzPct val="100000"/>
              <a:buFont typeface="Calibri" pitchFamily="34" charset="0"/>
              <a:buChar char="•"/>
              <a:tabLst/>
            </a:pPr>
            <a:endParaRPr kumimoji="0" lang="pt-PT" sz="3000" b="0" i="0" u="none" strike="noStrike" cap="none" normalizeH="0" baseline="0">
              <a:ln>
                <a:noFill/>
              </a:ln>
              <a:solidFill>
                <a:srgbClr val="000000"/>
              </a:solidFill>
              <a:effectLst/>
              <a:latin typeface="Calibri" pitchFamily="34" charset="0"/>
              <a:ea typeface="Arial Unicode MS" pitchFamily="34" charset="-128"/>
              <a:cs typeface="Arial Unicode MS" pitchFamily="34" charset="-128"/>
            </a:endParaRPr>
          </a:p>
        </p:txBody>
      </p:sp>
      <p:sp>
        <p:nvSpPr>
          <p:cNvPr id="58" name="TextBox 57"/>
          <p:cNvSpPr txBox="1"/>
          <p:nvPr/>
        </p:nvSpPr>
        <p:spPr>
          <a:xfrm>
            <a:off x="11765627" y="3883118"/>
            <a:ext cx="276038" cy="307777"/>
          </a:xfrm>
          <a:prstGeom prst="rect">
            <a:avLst/>
          </a:prstGeom>
          <a:noFill/>
        </p:spPr>
        <p:txBody>
          <a:bodyPr wrap="none" rtlCol="0">
            <a:spAutoFit/>
          </a:bodyPr>
          <a:lstStyle/>
          <a:p>
            <a:r>
              <a:rPr lang="en-US" sz="1400" b="1"/>
              <a:t>6</a:t>
            </a:r>
            <a:endParaRPr lang="en-US" b="1"/>
          </a:p>
        </p:txBody>
      </p:sp>
      <p:sp>
        <p:nvSpPr>
          <p:cNvPr id="4" name="TextBox 3"/>
          <p:cNvSpPr txBox="1"/>
          <p:nvPr/>
        </p:nvSpPr>
        <p:spPr>
          <a:xfrm>
            <a:off x="9429409" y="4262667"/>
            <a:ext cx="2597955" cy="338554"/>
          </a:xfrm>
          <a:prstGeom prst="rect">
            <a:avLst/>
          </a:prstGeom>
          <a:solidFill>
            <a:srgbClr val="FFFF00"/>
          </a:solidFill>
          <a:ln>
            <a:solidFill>
              <a:srgbClr val="2D3589"/>
            </a:solidFill>
          </a:ln>
        </p:spPr>
        <p:txBody>
          <a:bodyPr wrap="none" rtlCol="0">
            <a:spAutoFit/>
          </a:bodyPr>
          <a:lstStyle/>
          <a:p>
            <a:r>
              <a:rPr lang="en-US" sz="1600" dirty="0">
                <a:solidFill>
                  <a:srgbClr val="2D358A"/>
                </a:solidFill>
              </a:rPr>
              <a:t>ATHENA European University</a:t>
            </a:r>
          </a:p>
        </p:txBody>
      </p:sp>
      <p:sp>
        <p:nvSpPr>
          <p:cNvPr id="56" name="TextBox 55"/>
          <p:cNvSpPr txBox="1"/>
          <p:nvPr/>
        </p:nvSpPr>
        <p:spPr>
          <a:xfrm>
            <a:off x="2923289" y="3432834"/>
            <a:ext cx="1567480" cy="338554"/>
          </a:xfrm>
          <a:prstGeom prst="rect">
            <a:avLst/>
          </a:prstGeom>
          <a:solidFill>
            <a:srgbClr val="FFFF00"/>
          </a:solidFill>
          <a:ln>
            <a:solidFill>
              <a:srgbClr val="2D3589"/>
            </a:solidFill>
          </a:ln>
        </p:spPr>
        <p:txBody>
          <a:bodyPr wrap="none" rtlCol="0">
            <a:spAutoFit/>
          </a:bodyPr>
          <a:lstStyle/>
          <a:p>
            <a:r>
              <a:rPr lang="en-US" sz="1600" dirty="0">
                <a:solidFill>
                  <a:srgbClr val="2D358A"/>
                </a:solidFill>
              </a:rPr>
              <a:t>Multidisciplinary</a:t>
            </a:r>
            <a:endParaRPr lang="en-US" dirty="0">
              <a:solidFill>
                <a:srgbClr val="2D358A"/>
              </a:solidFill>
            </a:endParaRPr>
          </a:p>
        </p:txBody>
      </p:sp>
      <p:sp>
        <p:nvSpPr>
          <p:cNvPr id="59" name="TextBox 58"/>
          <p:cNvSpPr txBox="1"/>
          <p:nvPr/>
        </p:nvSpPr>
        <p:spPr>
          <a:xfrm>
            <a:off x="5361621" y="3432834"/>
            <a:ext cx="1469248" cy="338554"/>
          </a:xfrm>
          <a:prstGeom prst="rect">
            <a:avLst/>
          </a:prstGeom>
          <a:solidFill>
            <a:srgbClr val="FFFF00"/>
          </a:solidFill>
          <a:ln>
            <a:solidFill>
              <a:srgbClr val="2D3589"/>
            </a:solidFill>
          </a:ln>
        </p:spPr>
        <p:txBody>
          <a:bodyPr wrap="none" rtlCol="0">
            <a:spAutoFit/>
          </a:bodyPr>
          <a:lstStyle/>
          <a:p>
            <a:r>
              <a:rPr lang="en-US" sz="1600" dirty="0">
                <a:solidFill>
                  <a:srgbClr val="2D358A"/>
                </a:solidFill>
              </a:rPr>
              <a:t>Client company</a:t>
            </a:r>
          </a:p>
        </p:txBody>
      </p:sp>
      <p:sp>
        <p:nvSpPr>
          <p:cNvPr id="60" name="TextBox 59"/>
          <p:cNvSpPr txBox="1"/>
          <p:nvPr/>
        </p:nvSpPr>
        <p:spPr>
          <a:xfrm>
            <a:off x="7700176" y="3432834"/>
            <a:ext cx="1757917" cy="338554"/>
          </a:xfrm>
          <a:prstGeom prst="rect">
            <a:avLst/>
          </a:prstGeom>
          <a:solidFill>
            <a:srgbClr val="FFFF00"/>
          </a:solidFill>
          <a:ln>
            <a:solidFill>
              <a:srgbClr val="2D3589"/>
            </a:solidFill>
          </a:ln>
        </p:spPr>
        <p:txBody>
          <a:bodyPr wrap="none" rtlCol="0">
            <a:spAutoFit/>
          </a:bodyPr>
          <a:lstStyle/>
          <a:p>
            <a:r>
              <a:rPr lang="en-US" sz="1600" dirty="0">
                <a:solidFill>
                  <a:srgbClr val="2D358A"/>
                </a:solidFill>
              </a:rPr>
              <a:t>Moving outside EU</a:t>
            </a:r>
          </a:p>
        </p:txBody>
      </p:sp>
      <p:sp>
        <p:nvSpPr>
          <p:cNvPr id="64" name="TextBox 63"/>
          <p:cNvSpPr txBox="1"/>
          <p:nvPr/>
        </p:nvSpPr>
        <p:spPr>
          <a:xfrm>
            <a:off x="9651398" y="3432834"/>
            <a:ext cx="1375377" cy="338554"/>
          </a:xfrm>
          <a:prstGeom prst="rect">
            <a:avLst/>
          </a:prstGeom>
          <a:solidFill>
            <a:srgbClr val="FFFF00"/>
          </a:solidFill>
          <a:ln>
            <a:solidFill>
              <a:srgbClr val="2D3589"/>
            </a:solidFill>
          </a:ln>
        </p:spPr>
        <p:txBody>
          <a:bodyPr wrap="none" rtlCol="0">
            <a:spAutoFit/>
          </a:bodyPr>
          <a:lstStyle/>
          <a:p>
            <a:r>
              <a:rPr lang="en-US" sz="1600" dirty="0">
                <a:solidFill>
                  <a:srgbClr val="2D358A"/>
                </a:solidFill>
              </a:rPr>
              <a:t>Startups niche</a:t>
            </a:r>
          </a:p>
        </p:txBody>
      </p:sp>
      <p:sp>
        <p:nvSpPr>
          <p:cNvPr id="65" name="TextBox 64"/>
          <p:cNvSpPr txBox="1"/>
          <p:nvPr/>
        </p:nvSpPr>
        <p:spPr>
          <a:xfrm>
            <a:off x="295577" y="3432834"/>
            <a:ext cx="1838517" cy="338554"/>
          </a:xfrm>
          <a:prstGeom prst="rect">
            <a:avLst/>
          </a:prstGeom>
          <a:solidFill>
            <a:srgbClr val="FFFF00"/>
          </a:solidFill>
          <a:ln>
            <a:solidFill>
              <a:srgbClr val="2D3589"/>
            </a:solidFill>
          </a:ln>
        </p:spPr>
        <p:txBody>
          <a:bodyPr wrap="none" rtlCol="0">
            <a:spAutoFit/>
          </a:bodyPr>
          <a:lstStyle/>
          <a:p>
            <a:r>
              <a:rPr lang="en-US" sz="1600" dirty="0">
                <a:solidFill>
                  <a:srgbClr val="2D358A"/>
                </a:solidFill>
              </a:rPr>
              <a:t>IT, academic project</a:t>
            </a:r>
          </a:p>
        </p:txBody>
      </p:sp>
      <p:sp>
        <p:nvSpPr>
          <p:cNvPr id="66" name="TextBox 65">
            <a:extLst>
              <a:ext uri="{FF2B5EF4-FFF2-40B4-BE49-F238E27FC236}">
                <a16:creationId xmlns:a16="http://schemas.microsoft.com/office/drawing/2014/main" id="{281EAB69-9809-4487-88CB-C34FD1B58D4F}"/>
              </a:ext>
            </a:extLst>
          </p:cNvPr>
          <p:cNvSpPr txBox="1"/>
          <p:nvPr/>
        </p:nvSpPr>
        <p:spPr>
          <a:xfrm>
            <a:off x="10046182" y="1456106"/>
            <a:ext cx="2019079" cy="338554"/>
          </a:xfrm>
          <a:prstGeom prst="rect">
            <a:avLst/>
          </a:prstGeom>
          <a:solidFill>
            <a:srgbClr val="FFFF00"/>
          </a:solidFill>
          <a:ln>
            <a:solidFill>
              <a:srgbClr val="2D3589"/>
            </a:solidFill>
          </a:ln>
        </p:spPr>
        <p:txBody>
          <a:bodyPr wrap="none" rtlCol="0">
            <a:spAutoFit/>
          </a:bodyPr>
          <a:lstStyle/>
          <a:p>
            <a:r>
              <a:rPr lang="en-US" sz="1600" dirty="0">
                <a:solidFill>
                  <a:srgbClr val="2D358A"/>
                </a:solidFill>
              </a:rPr>
              <a:t>Exporting the concept</a:t>
            </a:r>
          </a:p>
        </p:txBody>
      </p:sp>
    </p:spTree>
    <p:extLst>
      <p:ext uri="{BB962C8B-B14F-4D97-AF65-F5344CB8AC3E}">
        <p14:creationId xmlns:p14="http://schemas.microsoft.com/office/powerpoint/2010/main" val="186780463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038" y="2945610"/>
            <a:ext cx="7462837" cy="1419494"/>
          </a:xfrm>
        </p:spPr>
        <p:txBody>
          <a:bodyPr/>
          <a:lstStyle/>
          <a:p>
            <a:r>
              <a:rPr lang="pt-PT" dirty="0"/>
              <a:t>BlendEd in a nutshell</a:t>
            </a:r>
          </a:p>
        </p:txBody>
      </p:sp>
    </p:spTree>
    <p:extLst>
      <p:ext uri="{BB962C8B-B14F-4D97-AF65-F5344CB8AC3E}">
        <p14:creationId xmlns:p14="http://schemas.microsoft.com/office/powerpoint/2010/main" val="335865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Blended-AIM project course</a:t>
            </a:r>
          </a:p>
        </p:txBody>
      </p:sp>
      <p:grpSp>
        <p:nvGrpSpPr>
          <p:cNvPr id="4" name="Group 3"/>
          <p:cNvGrpSpPr>
            <a:grpSpLocks/>
          </p:cNvGrpSpPr>
          <p:nvPr/>
        </p:nvGrpSpPr>
        <p:grpSpPr bwMode="auto">
          <a:xfrm>
            <a:off x="7092522" y="1866900"/>
            <a:ext cx="467783" cy="476250"/>
            <a:chOff x="567" y="1933"/>
            <a:chExt cx="221" cy="300"/>
          </a:xfrm>
        </p:grpSpPr>
        <p:sp>
          <p:nvSpPr>
            <p:cNvPr id="5" name="Oval 4"/>
            <p:cNvSpPr>
              <a:spLocks noChangeArrowheads="1"/>
            </p:cNvSpPr>
            <p:nvPr/>
          </p:nvSpPr>
          <p:spPr bwMode="auto">
            <a:xfrm>
              <a:off x="626" y="1933"/>
              <a:ext cx="108" cy="108"/>
            </a:xfrm>
            <a:prstGeom prst="ellipse">
              <a:avLst/>
            </a:prstGeom>
            <a:noFill/>
            <a:ln w="0">
              <a:solidFill>
                <a:srgbClr val="990033"/>
              </a:solidFill>
              <a:round/>
              <a:headEnd/>
              <a:tailEnd/>
            </a:ln>
          </p:spPr>
          <p:txBody>
            <a:bodyPr/>
            <a:lstStyle/>
            <a:p>
              <a:endParaRPr lang="pt-PT"/>
            </a:p>
          </p:txBody>
        </p:sp>
        <p:sp>
          <p:nvSpPr>
            <p:cNvPr id="6" name="Line 5"/>
            <p:cNvSpPr>
              <a:spLocks noChangeShapeType="1"/>
            </p:cNvSpPr>
            <p:nvPr/>
          </p:nvSpPr>
          <p:spPr bwMode="auto">
            <a:xfrm>
              <a:off x="680" y="2035"/>
              <a:ext cx="1" cy="90"/>
            </a:xfrm>
            <a:prstGeom prst="line">
              <a:avLst/>
            </a:prstGeom>
            <a:noFill/>
            <a:ln w="0">
              <a:solidFill>
                <a:srgbClr val="990033"/>
              </a:solidFill>
              <a:round/>
              <a:headEnd/>
              <a:tailEnd/>
            </a:ln>
          </p:spPr>
          <p:txBody>
            <a:bodyPr/>
            <a:lstStyle/>
            <a:p>
              <a:endParaRPr lang="pt-PT"/>
            </a:p>
          </p:txBody>
        </p:sp>
        <p:sp>
          <p:nvSpPr>
            <p:cNvPr id="7" name="Line 6"/>
            <p:cNvSpPr>
              <a:spLocks noChangeShapeType="1"/>
            </p:cNvSpPr>
            <p:nvPr/>
          </p:nvSpPr>
          <p:spPr bwMode="auto">
            <a:xfrm>
              <a:off x="596" y="2059"/>
              <a:ext cx="162" cy="1"/>
            </a:xfrm>
            <a:prstGeom prst="line">
              <a:avLst/>
            </a:prstGeom>
            <a:noFill/>
            <a:ln w="0">
              <a:solidFill>
                <a:srgbClr val="990033"/>
              </a:solidFill>
              <a:round/>
              <a:headEnd/>
              <a:tailEnd/>
            </a:ln>
          </p:spPr>
          <p:txBody>
            <a:bodyPr/>
            <a:lstStyle/>
            <a:p>
              <a:endParaRPr lang="pt-PT"/>
            </a:p>
          </p:txBody>
        </p:sp>
        <p:sp>
          <p:nvSpPr>
            <p:cNvPr id="8" name="Freeform 7"/>
            <p:cNvSpPr>
              <a:spLocks/>
            </p:cNvSpPr>
            <p:nvPr/>
          </p:nvSpPr>
          <p:spPr bwMode="auto">
            <a:xfrm>
              <a:off x="567" y="2125"/>
              <a:ext cx="221" cy="108"/>
            </a:xfrm>
            <a:custGeom>
              <a:avLst/>
              <a:gdLst>
                <a:gd name="T0" fmla="*/ 0 w 37"/>
                <a:gd name="T1" fmla="*/ 2147483647 h 18"/>
                <a:gd name="T2" fmla="*/ 2147483647 w 37"/>
                <a:gd name="T3" fmla="*/ 0 h 18"/>
                <a:gd name="T4" fmla="*/ 2147483647 w 37"/>
                <a:gd name="T5" fmla="*/ 2147483647 h 18"/>
                <a:gd name="T6" fmla="*/ 0 60000 65536"/>
                <a:gd name="T7" fmla="*/ 0 60000 65536"/>
                <a:gd name="T8" fmla="*/ 0 60000 65536"/>
                <a:gd name="T9" fmla="*/ 0 w 37"/>
                <a:gd name="T10" fmla="*/ 0 h 18"/>
                <a:gd name="T11" fmla="*/ 37 w 37"/>
                <a:gd name="T12" fmla="*/ 18 h 18"/>
              </a:gdLst>
              <a:ahLst/>
              <a:cxnLst>
                <a:cxn ang="T6">
                  <a:pos x="T0" y="T1"/>
                </a:cxn>
                <a:cxn ang="T7">
                  <a:pos x="T2" y="T3"/>
                </a:cxn>
                <a:cxn ang="T8">
                  <a:pos x="T4" y="T5"/>
                </a:cxn>
              </a:cxnLst>
              <a:rect l="T9" t="T10" r="T11" b="T12"/>
              <a:pathLst>
                <a:path w="37" h="18">
                  <a:moveTo>
                    <a:pt x="0" y="18"/>
                  </a:moveTo>
                  <a:lnTo>
                    <a:pt x="19" y="0"/>
                  </a:lnTo>
                  <a:lnTo>
                    <a:pt x="37" y="18"/>
                  </a:lnTo>
                </a:path>
              </a:pathLst>
            </a:custGeom>
            <a:noFill/>
            <a:ln w="0">
              <a:solidFill>
                <a:srgbClr val="990033"/>
              </a:solidFill>
              <a:round/>
              <a:headEnd/>
              <a:tailEnd/>
            </a:ln>
          </p:spPr>
          <p:txBody>
            <a:bodyPr/>
            <a:lstStyle/>
            <a:p>
              <a:endParaRPr lang="pt-PT"/>
            </a:p>
          </p:txBody>
        </p:sp>
      </p:grpSp>
      <p:sp>
        <p:nvSpPr>
          <p:cNvPr id="9" name="Rectangle 17" descr="Woven mat"/>
          <p:cNvSpPr>
            <a:spLocks noChangeArrowheads="1"/>
          </p:cNvSpPr>
          <p:nvPr/>
        </p:nvSpPr>
        <p:spPr bwMode="auto">
          <a:xfrm>
            <a:off x="3600451" y="3284539"/>
            <a:ext cx="1344083" cy="649287"/>
          </a:xfrm>
          <a:prstGeom prst="rect">
            <a:avLst/>
          </a:prstGeom>
          <a:pattFill prst="pct90">
            <a:fgClr>
              <a:srgbClr val="000080"/>
            </a:fgClr>
            <a:bgClr>
              <a:srgbClr val="FFFF00"/>
            </a:bgClr>
          </a:pattFill>
          <a:ln w="9525">
            <a:solidFill>
              <a:srgbClr val="000080"/>
            </a:solidFill>
            <a:miter lim="800000"/>
            <a:headEnd/>
            <a:tailEnd/>
          </a:ln>
        </p:spPr>
        <p:txBody>
          <a:bodyPr wrap="none" anchor="ctr"/>
          <a:lstStyle/>
          <a:p>
            <a:endParaRPr lang="pt-PT"/>
          </a:p>
        </p:txBody>
      </p:sp>
      <p:sp>
        <p:nvSpPr>
          <p:cNvPr id="10" name="Rectangle 19" descr="90%"/>
          <p:cNvSpPr>
            <a:spLocks noChangeArrowheads="1"/>
          </p:cNvSpPr>
          <p:nvPr/>
        </p:nvSpPr>
        <p:spPr bwMode="auto">
          <a:xfrm>
            <a:off x="3600451" y="3932239"/>
            <a:ext cx="1344083" cy="649287"/>
          </a:xfrm>
          <a:prstGeom prst="rect">
            <a:avLst/>
          </a:prstGeom>
          <a:pattFill prst="pct90">
            <a:fgClr>
              <a:srgbClr val="000080"/>
            </a:fgClr>
            <a:bgClr>
              <a:srgbClr val="FFFF00"/>
            </a:bgClr>
          </a:pattFill>
          <a:ln w="9525">
            <a:solidFill>
              <a:srgbClr val="000080"/>
            </a:solidFill>
            <a:miter lim="800000"/>
            <a:headEnd/>
            <a:tailEnd/>
          </a:ln>
        </p:spPr>
        <p:txBody>
          <a:bodyPr wrap="none" anchor="ctr"/>
          <a:lstStyle/>
          <a:p>
            <a:endParaRPr lang="pt-PT"/>
          </a:p>
        </p:txBody>
      </p:sp>
      <p:sp>
        <p:nvSpPr>
          <p:cNvPr id="11" name="Rectangle 20" descr="90%"/>
          <p:cNvSpPr>
            <a:spLocks noChangeArrowheads="1"/>
          </p:cNvSpPr>
          <p:nvPr/>
        </p:nvSpPr>
        <p:spPr bwMode="auto">
          <a:xfrm>
            <a:off x="4944534" y="3284539"/>
            <a:ext cx="1344084" cy="649287"/>
          </a:xfrm>
          <a:prstGeom prst="rect">
            <a:avLst/>
          </a:prstGeom>
          <a:pattFill prst="pct90">
            <a:fgClr>
              <a:srgbClr val="000080"/>
            </a:fgClr>
            <a:bgClr>
              <a:srgbClr val="FFFF00"/>
            </a:bgClr>
          </a:pattFill>
          <a:ln w="9525">
            <a:solidFill>
              <a:srgbClr val="000080"/>
            </a:solidFill>
            <a:miter lim="800000"/>
            <a:headEnd/>
            <a:tailEnd/>
          </a:ln>
        </p:spPr>
        <p:txBody>
          <a:bodyPr wrap="none" anchor="ctr"/>
          <a:lstStyle/>
          <a:p>
            <a:endParaRPr lang="pt-PT"/>
          </a:p>
        </p:txBody>
      </p:sp>
      <p:sp>
        <p:nvSpPr>
          <p:cNvPr id="12" name="Rectangle 21" descr="90%"/>
          <p:cNvSpPr>
            <a:spLocks noChangeArrowheads="1"/>
          </p:cNvSpPr>
          <p:nvPr/>
        </p:nvSpPr>
        <p:spPr bwMode="auto">
          <a:xfrm>
            <a:off x="4944534" y="3932239"/>
            <a:ext cx="1344084" cy="649287"/>
          </a:xfrm>
          <a:prstGeom prst="rect">
            <a:avLst/>
          </a:prstGeom>
          <a:pattFill prst="pct90">
            <a:fgClr>
              <a:srgbClr val="000080"/>
            </a:fgClr>
            <a:bgClr>
              <a:srgbClr val="FFFF00"/>
            </a:bgClr>
          </a:pattFill>
          <a:ln w="9525">
            <a:solidFill>
              <a:srgbClr val="000080"/>
            </a:solidFill>
            <a:miter lim="800000"/>
            <a:headEnd/>
            <a:tailEnd/>
          </a:ln>
        </p:spPr>
        <p:txBody>
          <a:bodyPr wrap="none" anchor="ctr"/>
          <a:lstStyle/>
          <a:p>
            <a:endParaRPr lang="pt-PT"/>
          </a:p>
        </p:txBody>
      </p:sp>
      <p:sp>
        <p:nvSpPr>
          <p:cNvPr id="13" name="Rectangle 22" descr="90%"/>
          <p:cNvSpPr>
            <a:spLocks noChangeArrowheads="1"/>
          </p:cNvSpPr>
          <p:nvPr/>
        </p:nvSpPr>
        <p:spPr bwMode="auto">
          <a:xfrm>
            <a:off x="6288617" y="3284539"/>
            <a:ext cx="1344083" cy="649287"/>
          </a:xfrm>
          <a:prstGeom prst="rect">
            <a:avLst/>
          </a:prstGeom>
          <a:pattFill prst="pct90">
            <a:fgClr>
              <a:srgbClr val="000080"/>
            </a:fgClr>
            <a:bgClr>
              <a:srgbClr val="FFFF00"/>
            </a:bgClr>
          </a:pattFill>
          <a:ln w="9525">
            <a:solidFill>
              <a:srgbClr val="000080"/>
            </a:solidFill>
            <a:miter lim="800000"/>
            <a:headEnd/>
            <a:tailEnd/>
          </a:ln>
        </p:spPr>
        <p:txBody>
          <a:bodyPr wrap="none" anchor="ctr"/>
          <a:lstStyle/>
          <a:p>
            <a:endParaRPr lang="pt-PT"/>
          </a:p>
        </p:txBody>
      </p:sp>
      <p:sp>
        <p:nvSpPr>
          <p:cNvPr id="14" name="Rectangle 23" descr="90%"/>
          <p:cNvSpPr>
            <a:spLocks noChangeArrowheads="1"/>
          </p:cNvSpPr>
          <p:nvPr/>
        </p:nvSpPr>
        <p:spPr bwMode="auto">
          <a:xfrm>
            <a:off x="6288617" y="3932239"/>
            <a:ext cx="1344083" cy="649287"/>
          </a:xfrm>
          <a:prstGeom prst="rect">
            <a:avLst/>
          </a:prstGeom>
          <a:pattFill prst="pct90">
            <a:fgClr>
              <a:srgbClr val="000080"/>
            </a:fgClr>
            <a:bgClr>
              <a:srgbClr val="FFFF00"/>
            </a:bgClr>
          </a:pattFill>
          <a:ln w="9525">
            <a:solidFill>
              <a:srgbClr val="000080"/>
            </a:solidFill>
            <a:miter lim="800000"/>
            <a:headEnd/>
            <a:tailEnd/>
          </a:ln>
        </p:spPr>
        <p:txBody>
          <a:bodyPr wrap="none" anchor="ctr"/>
          <a:lstStyle/>
          <a:p>
            <a:endParaRPr lang="pt-PT"/>
          </a:p>
        </p:txBody>
      </p:sp>
      <p:grpSp>
        <p:nvGrpSpPr>
          <p:cNvPr id="15" name="Group 24"/>
          <p:cNvGrpSpPr>
            <a:grpSpLocks/>
          </p:cNvGrpSpPr>
          <p:nvPr/>
        </p:nvGrpSpPr>
        <p:grpSpPr bwMode="auto">
          <a:xfrm>
            <a:off x="815414" y="4365104"/>
            <a:ext cx="467783" cy="476250"/>
            <a:chOff x="567" y="1933"/>
            <a:chExt cx="221" cy="300"/>
          </a:xfrm>
        </p:grpSpPr>
        <p:sp>
          <p:nvSpPr>
            <p:cNvPr id="16" name="Oval 25"/>
            <p:cNvSpPr>
              <a:spLocks noChangeArrowheads="1"/>
            </p:cNvSpPr>
            <p:nvPr/>
          </p:nvSpPr>
          <p:spPr bwMode="auto">
            <a:xfrm>
              <a:off x="626" y="1933"/>
              <a:ext cx="108" cy="108"/>
            </a:xfrm>
            <a:prstGeom prst="ellipse">
              <a:avLst/>
            </a:prstGeom>
            <a:noFill/>
            <a:ln w="0">
              <a:solidFill>
                <a:srgbClr val="990033"/>
              </a:solidFill>
              <a:round/>
              <a:headEnd/>
              <a:tailEnd/>
            </a:ln>
          </p:spPr>
          <p:txBody>
            <a:bodyPr/>
            <a:lstStyle/>
            <a:p>
              <a:endParaRPr lang="pt-PT"/>
            </a:p>
          </p:txBody>
        </p:sp>
        <p:sp>
          <p:nvSpPr>
            <p:cNvPr id="17" name="Line 26"/>
            <p:cNvSpPr>
              <a:spLocks noChangeShapeType="1"/>
            </p:cNvSpPr>
            <p:nvPr/>
          </p:nvSpPr>
          <p:spPr bwMode="auto">
            <a:xfrm>
              <a:off x="680" y="2035"/>
              <a:ext cx="1" cy="90"/>
            </a:xfrm>
            <a:prstGeom prst="line">
              <a:avLst/>
            </a:prstGeom>
            <a:noFill/>
            <a:ln w="0">
              <a:solidFill>
                <a:srgbClr val="990033"/>
              </a:solidFill>
              <a:round/>
              <a:headEnd/>
              <a:tailEnd/>
            </a:ln>
          </p:spPr>
          <p:txBody>
            <a:bodyPr/>
            <a:lstStyle/>
            <a:p>
              <a:endParaRPr lang="pt-PT"/>
            </a:p>
          </p:txBody>
        </p:sp>
        <p:sp>
          <p:nvSpPr>
            <p:cNvPr id="18" name="Line 27"/>
            <p:cNvSpPr>
              <a:spLocks noChangeShapeType="1"/>
            </p:cNvSpPr>
            <p:nvPr/>
          </p:nvSpPr>
          <p:spPr bwMode="auto">
            <a:xfrm>
              <a:off x="596" y="2059"/>
              <a:ext cx="162" cy="1"/>
            </a:xfrm>
            <a:prstGeom prst="line">
              <a:avLst/>
            </a:prstGeom>
            <a:noFill/>
            <a:ln w="0">
              <a:solidFill>
                <a:srgbClr val="990033"/>
              </a:solidFill>
              <a:round/>
              <a:headEnd/>
              <a:tailEnd/>
            </a:ln>
          </p:spPr>
          <p:txBody>
            <a:bodyPr/>
            <a:lstStyle/>
            <a:p>
              <a:endParaRPr lang="pt-PT"/>
            </a:p>
          </p:txBody>
        </p:sp>
        <p:sp>
          <p:nvSpPr>
            <p:cNvPr id="19" name="Freeform 28"/>
            <p:cNvSpPr>
              <a:spLocks/>
            </p:cNvSpPr>
            <p:nvPr/>
          </p:nvSpPr>
          <p:spPr bwMode="auto">
            <a:xfrm>
              <a:off x="567" y="2125"/>
              <a:ext cx="221" cy="108"/>
            </a:xfrm>
            <a:custGeom>
              <a:avLst/>
              <a:gdLst>
                <a:gd name="T0" fmla="*/ 0 w 37"/>
                <a:gd name="T1" fmla="*/ 2147483647 h 18"/>
                <a:gd name="T2" fmla="*/ 2147483647 w 37"/>
                <a:gd name="T3" fmla="*/ 0 h 18"/>
                <a:gd name="T4" fmla="*/ 2147483647 w 37"/>
                <a:gd name="T5" fmla="*/ 2147483647 h 18"/>
                <a:gd name="T6" fmla="*/ 0 60000 65536"/>
                <a:gd name="T7" fmla="*/ 0 60000 65536"/>
                <a:gd name="T8" fmla="*/ 0 60000 65536"/>
                <a:gd name="T9" fmla="*/ 0 w 37"/>
                <a:gd name="T10" fmla="*/ 0 h 18"/>
                <a:gd name="T11" fmla="*/ 37 w 37"/>
                <a:gd name="T12" fmla="*/ 18 h 18"/>
              </a:gdLst>
              <a:ahLst/>
              <a:cxnLst>
                <a:cxn ang="T6">
                  <a:pos x="T0" y="T1"/>
                </a:cxn>
                <a:cxn ang="T7">
                  <a:pos x="T2" y="T3"/>
                </a:cxn>
                <a:cxn ang="T8">
                  <a:pos x="T4" y="T5"/>
                </a:cxn>
              </a:cxnLst>
              <a:rect l="T9" t="T10" r="T11" b="T12"/>
              <a:pathLst>
                <a:path w="37" h="18">
                  <a:moveTo>
                    <a:pt x="0" y="18"/>
                  </a:moveTo>
                  <a:lnTo>
                    <a:pt x="19" y="0"/>
                  </a:lnTo>
                  <a:lnTo>
                    <a:pt x="37" y="18"/>
                  </a:lnTo>
                </a:path>
              </a:pathLst>
            </a:custGeom>
            <a:noFill/>
            <a:ln w="0">
              <a:solidFill>
                <a:srgbClr val="990033"/>
              </a:solidFill>
              <a:round/>
              <a:headEnd/>
              <a:tailEnd/>
            </a:ln>
          </p:spPr>
          <p:txBody>
            <a:bodyPr/>
            <a:lstStyle/>
            <a:p>
              <a:endParaRPr lang="pt-PT"/>
            </a:p>
          </p:txBody>
        </p:sp>
      </p:grpSp>
      <p:grpSp>
        <p:nvGrpSpPr>
          <p:cNvPr id="20" name="Group 29"/>
          <p:cNvGrpSpPr>
            <a:grpSpLocks/>
          </p:cNvGrpSpPr>
          <p:nvPr/>
        </p:nvGrpSpPr>
        <p:grpSpPr bwMode="auto">
          <a:xfrm>
            <a:off x="3928533" y="5103813"/>
            <a:ext cx="467784" cy="476250"/>
            <a:chOff x="567" y="1933"/>
            <a:chExt cx="221" cy="300"/>
          </a:xfrm>
        </p:grpSpPr>
        <p:sp>
          <p:nvSpPr>
            <p:cNvPr id="21" name="Oval 30"/>
            <p:cNvSpPr>
              <a:spLocks noChangeArrowheads="1"/>
            </p:cNvSpPr>
            <p:nvPr/>
          </p:nvSpPr>
          <p:spPr bwMode="auto">
            <a:xfrm>
              <a:off x="626" y="1933"/>
              <a:ext cx="108" cy="108"/>
            </a:xfrm>
            <a:prstGeom prst="ellipse">
              <a:avLst/>
            </a:prstGeom>
            <a:noFill/>
            <a:ln w="0">
              <a:solidFill>
                <a:srgbClr val="990033"/>
              </a:solidFill>
              <a:round/>
              <a:headEnd/>
              <a:tailEnd/>
            </a:ln>
          </p:spPr>
          <p:txBody>
            <a:bodyPr/>
            <a:lstStyle/>
            <a:p>
              <a:endParaRPr lang="pt-PT"/>
            </a:p>
          </p:txBody>
        </p:sp>
        <p:sp>
          <p:nvSpPr>
            <p:cNvPr id="22" name="Line 31"/>
            <p:cNvSpPr>
              <a:spLocks noChangeShapeType="1"/>
            </p:cNvSpPr>
            <p:nvPr/>
          </p:nvSpPr>
          <p:spPr bwMode="auto">
            <a:xfrm>
              <a:off x="680" y="2035"/>
              <a:ext cx="1" cy="90"/>
            </a:xfrm>
            <a:prstGeom prst="line">
              <a:avLst/>
            </a:prstGeom>
            <a:noFill/>
            <a:ln w="0">
              <a:solidFill>
                <a:srgbClr val="990033"/>
              </a:solidFill>
              <a:round/>
              <a:headEnd/>
              <a:tailEnd/>
            </a:ln>
          </p:spPr>
          <p:txBody>
            <a:bodyPr/>
            <a:lstStyle/>
            <a:p>
              <a:endParaRPr lang="pt-PT"/>
            </a:p>
          </p:txBody>
        </p:sp>
        <p:sp>
          <p:nvSpPr>
            <p:cNvPr id="23" name="Line 32"/>
            <p:cNvSpPr>
              <a:spLocks noChangeShapeType="1"/>
            </p:cNvSpPr>
            <p:nvPr/>
          </p:nvSpPr>
          <p:spPr bwMode="auto">
            <a:xfrm>
              <a:off x="596" y="2059"/>
              <a:ext cx="162" cy="1"/>
            </a:xfrm>
            <a:prstGeom prst="line">
              <a:avLst/>
            </a:prstGeom>
            <a:noFill/>
            <a:ln w="0">
              <a:solidFill>
                <a:srgbClr val="990033"/>
              </a:solidFill>
              <a:round/>
              <a:headEnd/>
              <a:tailEnd/>
            </a:ln>
          </p:spPr>
          <p:txBody>
            <a:bodyPr/>
            <a:lstStyle/>
            <a:p>
              <a:endParaRPr lang="pt-PT"/>
            </a:p>
          </p:txBody>
        </p:sp>
        <p:sp>
          <p:nvSpPr>
            <p:cNvPr id="24" name="Freeform 33"/>
            <p:cNvSpPr>
              <a:spLocks/>
            </p:cNvSpPr>
            <p:nvPr/>
          </p:nvSpPr>
          <p:spPr bwMode="auto">
            <a:xfrm>
              <a:off x="567" y="2125"/>
              <a:ext cx="221" cy="108"/>
            </a:xfrm>
            <a:custGeom>
              <a:avLst/>
              <a:gdLst>
                <a:gd name="T0" fmla="*/ 0 w 37"/>
                <a:gd name="T1" fmla="*/ 2147483647 h 18"/>
                <a:gd name="T2" fmla="*/ 2147483647 w 37"/>
                <a:gd name="T3" fmla="*/ 0 h 18"/>
                <a:gd name="T4" fmla="*/ 2147483647 w 37"/>
                <a:gd name="T5" fmla="*/ 2147483647 h 18"/>
                <a:gd name="T6" fmla="*/ 0 60000 65536"/>
                <a:gd name="T7" fmla="*/ 0 60000 65536"/>
                <a:gd name="T8" fmla="*/ 0 60000 65536"/>
                <a:gd name="T9" fmla="*/ 0 w 37"/>
                <a:gd name="T10" fmla="*/ 0 h 18"/>
                <a:gd name="T11" fmla="*/ 37 w 37"/>
                <a:gd name="T12" fmla="*/ 18 h 18"/>
              </a:gdLst>
              <a:ahLst/>
              <a:cxnLst>
                <a:cxn ang="T6">
                  <a:pos x="T0" y="T1"/>
                </a:cxn>
                <a:cxn ang="T7">
                  <a:pos x="T2" y="T3"/>
                </a:cxn>
                <a:cxn ang="T8">
                  <a:pos x="T4" y="T5"/>
                </a:cxn>
              </a:cxnLst>
              <a:rect l="T9" t="T10" r="T11" b="T12"/>
              <a:pathLst>
                <a:path w="37" h="18">
                  <a:moveTo>
                    <a:pt x="0" y="18"/>
                  </a:moveTo>
                  <a:lnTo>
                    <a:pt x="19" y="0"/>
                  </a:lnTo>
                  <a:lnTo>
                    <a:pt x="37" y="18"/>
                  </a:lnTo>
                </a:path>
              </a:pathLst>
            </a:custGeom>
            <a:noFill/>
            <a:ln w="0">
              <a:solidFill>
                <a:srgbClr val="990033"/>
              </a:solidFill>
              <a:round/>
              <a:headEnd/>
              <a:tailEnd/>
            </a:ln>
          </p:spPr>
          <p:txBody>
            <a:bodyPr/>
            <a:lstStyle/>
            <a:p>
              <a:endParaRPr lang="pt-PT"/>
            </a:p>
          </p:txBody>
        </p:sp>
      </p:grpSp>
      <p:grpSp>
        <p:nvGrpSpPr>
          <p:cNvPr id="25" name="Group 34"/>
          <p:cNvGrpSpPr>
            <a:grpSpLocks/>
          </p:cNvGrpSpPr>
          <p:nvPr/>
        </p:nvGrpSpPr>
        <p:grpSpPr bwMode="auto">
          <a:xfrm>
            <a:off x="1786891" y="2348880"/>
            <a:ext cx="467784" cy="476250"/>
            <a:chOff x="567" y="1933"/>
            <a:chExt cx="221" cy="300"/>
          </a:xfrm>
        </p:grpSpPr>
        <p:sp>
          <p:nvSpPr>
            <p:cNvPr id="26" name="Oval 35"/>
            <p:cNvSpPr>
              <a:spLocks noChangeArrowheads="1"/>
            </p:cNvSpPr>
            <p:nvPr/>
          </p:nvSpPr>
          <p:spPr bwMode="auto">
            <a:xfrm>
              <a:off x="626" y="1933"/>
              <a:ext cx="108" cy="108"/>
            </a:xfrm>
            <a:prstGeom prst="ellipse">
              <a:avLst/>
            </a:prstGeom>
            <a:noFill/>
            <a:ln w="0">
              <a:solidFill>
                <a:srgbClr val="990033"/>
              </a:solidFill>
              <a:round/>
              <a:headEnd/>
              <a:tailEnd/>
            </a:ln>
          </p:spPr>
          <p:txBody>
            <a:bodyPr/>
            <a:lstStyle/>
            <a:p>
              <a:endParaRPr lang="pt-PT"/>
            </a:p>
          </p:txBody>
        </p:sp>
        <p:sp>
          <p:nvSpPr>
            <p:cNvPr id="27" name="Line 36"/>
            <p:cNvSpPr>
              <a:spLocks noChangeShapeType="1"/>
            </p:cNvSpPr>
            <p:nvPr/>
          </p:nvSpPr>
          <p:spPr bwMode="auto">
            <a:xfrm>
              <a:off x="680" y="2035"/>
              <a:ext cx="1" cy="90"/>
            </a:xfrm>
            <a:prstGeom prst="line">
              <a:avLst/>
            </a:prstGeom>
            <a:noFill/>
            <a:ln w="0">
              <a:solidFill>
                <a:srgbClr val="990033"/>
              </a:solidFill>
              <a:round/>
              <a:headEnd/>
              <a:tailEnd/>
            </a:ln>
          </p:spPr>
          <p:txBody>
            <a:bodyPr/>
            <a:lstStyle/>
            <a:p>
              <a:endParaRPr lang="pt-PT"/>
            </a:p>
          </p:txBody>
        </p:sp>
        <p:sp>
          <p:nvSpPr>
            <p:cNvPr id="28" name="Line 37"/>
            <p:cNvSpPr>
              <a:spLocks noChangeShapeType="1"/>
            </p:cNvSpPr>
            <p:nvPr/>
          </p:nvSpPr>
          <p:spPr bwMode="auto">
            <a:xfrm>
              <a:off x="596" y="2059"/>
              <a:ext cx="162" cy="1"/>
            </a:xfrm>
            <a:prstGeom prst="line">
              <a:avLst/>
            </a:prstGeom>
            <a:noFill/>
            <a:ln w="0">
              <a:solidFill>
                <a:srgbClr val="990033"/>
              </a:solidFill>
              <a:round/>
              <a:headEnd/>
              <a:tailEnd/>
            </a:ln>
          </p:spPr>
          <p:txBody>
            <a:bodyPr/>
            <a:lstStyle/>
            <a:p>
              <a:endParaRPr lang="pt-PT"/>
            </a:p>
          </p:txBody>
        </p:sp>
        <p:sp>
          <p:nvSpPr>
            <p:cNvPr id="29" name="Freeform 38"/>
            <p:cNvSpPr>
              <a:spLocks/>
            </p:cNvSpPr>
            <p:nvPr/>
          </p:nvSpPr>
          <p:spPr bwMode="auto">
            <a:xfrm>
              <a:off x="567" y="2125"/>
              <a:ext cx="221" cy="108"/>
            </a:xfrm>
            <a:custGeom>
              <a:avLst/>
              <a:gdLst>
                <a:gd name="T0" fmla="*/ 0 w 37"/>
                <a:gd name="T1" fmla="*/ 2147483647 h 18"/>
                <a:gd name="T2" fmla="*/ 2147483647 w 37"/>
                <a:gd name="T3" fmla="*/ 0 h 18"/>
                <a:gd name="T4" fmla="*/ 2147483647 w 37"/>
                <a:gd name="T5" fmla="*/ 2147483647 h 18"/>
                <a:gd name="T6" fmla="*/ 0 60000 65536"/>
                <a:gd name="T7" fmla="*/ 0 60000 65536"/>
                <a:gd name="T8" fmla="*/ 0 60000 65536"/>
                <a:gd name="T9" fmla="*/ 0 w 37"/>
                <a:gd name="T10" fmla="*/ 0 h 18"/>
                <a:gd name="T11" fmla="*/ 37 w 37"/>
                <a:gd name="T12" fmla="*/ 18 h 18"/>
              </a:gdLst>
              <a:ahLst/>
              <a:cxnLst>
                <a:cxn ang="T6">
                  <a:pos x="T0" y="T1"/>
                </a:cxn>
                <a:cxn ang="T7">
                  <a:pos x="T2" y="T3"/>
                </a:cxn>
                <a:cxn ang="T8">
                  <a:pos x="T4" y="T5"/>
                </a:cxn>
              </a:cxnLst>
              <a:rect l="T9" t="T10" r="T11" b="T12"/>
              <a:pathLst>
                <a:path w="37" h="18">
                  <a:moveTo>
                    <a:pt x="0" y="18"/>
                  </a:moveTo>
                  <a:lnTo>
                    <a:pt x="19" y="0"/>
                  </a:lnTo>
                  <a:lnTo>
                    <a:pt x="37" y="18"/>
                  </a:lnTo>
                </a:path>
              </a:pathLst>
            </a:custGeom>
            <a:noFill/>
            <a:ln w="0">
              <a:solidFill>
                <a:srgbClr val="990033"/>
              </a:solidFill>
              <a:round/>
              <a:headEnd/>
              <a:tailEnd/>
            </a:ln>
          </p:spPr>
          <p:txBody>
            <a:bodyPr/>
            <a:lstStyle/>
            <a:p>
              <a:endParaRPr lang="pt-PT"/>
            </a:p>
          </p:txBody>
        </p:sp>
      </p:grpSp>
      <p:grpSp>
        <p:nvGrpSpPr>
          <p:cNvPr id="30" name="Group 39"/>
          <p:cNvGrpSpPr>
            <a:grpSpLocks/>
          </p:cNvGrpSpPr>
          <p:nvPr/>
        </p:nvGrpSpPr>
        <p:grpSpPr bwMode="auto">
          <a:xfrm>
            <a:off x="10620771" y="2420888"/>
            <a:ext cx="467784" cy="476250"/>
            <a:chOff x="567" y="1933"/>
            <a:chExt cx="221" cy="300"/>
          </a:xfrm>
        </p:grpSpPr>
        <p:sp>
          <p:nvSpPr>
            <p:cNvPr id="31" name="Oval 40"/>
            <p:cNvSpPr>
              <a:spLocks noChangeArrowheads="1"/>
            </p:cNvSpPr>
            <p:nvPr/>
          </p:nvSpPr>
          <p:spPr bwMode="auto">
            <a:xfrm>
              <a:off x="626" y="1933"/>
              <a:ext cx="108" cy="108"/>
            </a:xfrm>
            <a:prstGeom prst="ellipse">
              <a:avLst/>
            </a:prstGeom>
            <a:noFill/>
            <a:ln w="0">
              <a:solidFill>
                <a:srgbClr val="990033"/>
              </a:solidFill>
              <a:round/>
              <a:headEnd/>
              <a:tailEnd/>
            </a:ln>
          </p:spPr>
          <p:txBody>
            <a:bodyPr/>
            <a:lstStyle/>
            <a:p>
              <a:endParaRPr lang="pt-PT"/>
            </a:p>
          </p:txBody>
        </p:sp>
        <p:sp>
          <p:nvSpPr>
            <p:cNvPr id="32" name="Line 41"/>
            <p:cNvSpPr>
              <a:spLocks noChangeShapeType="1"/>
            </p:cNvSpPr>
            <p:nvPr/>
          </p:nvSpPr>
          <p:spPr bwMode="auto">
            <a:xfrm>
              <a:off x="680" y="2035"/>
              <a:ext cx="1" cy="90"/>
            </a:xfrm>
            <a:prstGeom prst="line">
              <a:avLst/>
            </a:prstGeom>
            <a:noFill/>
            <a:ln w="0">
              <a:solidFill>
                <a:srgbClr val="990033"/>
              </a:solidFill>
              <a:round/>
              <a:headEnd/>
              <a:tailEnd/>
            </a:ln>
          </p:spPr>
          <p:txBody>
            <a:bodyPr/>
            <a:lstStyle/>
            <a:p>
              <a:endParaRPr lang="pt-PT"/>
            </a:p>
          </p:txBody>
        </p:sp>
        <p:sp>
          <p:nvSpPr>
            <p:cNvPr id="33" name="Line 42"/>
            <p:cNvSpPr>
              <a:spLocks noChangeShapeType="1"/>
            </p:cNvSpPr>
            <p:nvPr/>
          </p:nvSpPr>
          <p:spPr bwMode="auto">
            <a:xfrm>
              <a:off x="596" y="2059"/>
              <a:ext cx="162" cy="1"/>
            </a:xfrm>
            <a:prstGeom prst="line">
              <a:avLst/>
            </a:prstGeom>
            <a:noFill/>
            <a:ln w="0">
              <a:solidFill>
                <a:srgbClr val="990033"/>
              </a:solidFill>
              <a:round/>
              <a:headEnd/>
              <a:tailEnd/>
            </a:ln>
          </p:spPr>
          <p:txBody>
            <a:bodyPr/>
            <a:lstStyle/>
            <a:p>
              <a:endParaRPr lang="pt-PT"/>
            </a:p>
          </p:txBody>
        </p:sp>
        <p:sp>
          <p:nvSpPr>
            <p:cNvPr id="34" name="Freeform 43"/>
            <p:cNvSpPr>
              <a:spLocks/>
            </p:cNvSpPr>
            <p:nvPr/>
          </p:nvSpPr>
          <p:spPr bwMode="auto">
            <a:xfrm>
              <a:off x="567" y="2125"/>
              <a:ext cx="221" cy="108"/>
            </a:xfrm>
            <a:custGeom>
              <a:avLst/>
              <a:gdLst>
                <a:gd name="T0" fmla="*/ 0 w 37"/>
                <a:gd name="T1" fmla="*/ 2147483647 h 18"/>
                <a:gd name="T2" fmla="*/ 2147483647 w 37"/>
                <a:gd name="T3" fmla="*/ 0 h 18"/>
                <a:gd name="T4" fmla="*/ 2147483647 w 37"/>
                <a:gd name="T5" fmla="*/ 2147483647 h 18"/>
                <a:gd name="T6" fmla="*/ 0 60000 65536"/>
                <a:gd name="T7" fmla="*/ 0 60000 65536"/>
                <a:gd name="T8" fmla="*/ 0 60000 65536"/>
                <a:gd name="T9" fmla="*/ 0 w 37"/>
                <a:gd name="T10" fmla="*/ 0 h 18"/>
                <a:gd name="T11" fmla="*/ 37 w 37"/>
                <a:gd name="T12" fmla="*/ 18 h 18"/>
              </a:gdLst>
              <a:ahLst/>
              <a:cxnLst>
                <a:cxn ang="T6">
                  <a:pos x="T0" y="T1"/>
                </a:cxn>
                <a:cxn ang="T7">
                  <a:pos x="T2" y="T3"/>
                </a:cxn>
                <a:cxn ang="T8">
                  <a:pos x="T4" y="T5"/>
                </a:cxn>
              </a:cxnLst>
              <a:rect l="T9" t="T10" r="T11" b="T12"/>
              <a:pathLst>
                <a:path w="37" h="18">
                  <a:moveTo>
                    <a:pt x="0" y="18"/>
                  </a:moveTo>
                  <a:lnTo>
                    <a:pt x="19" y="0"/>
                  </a:lnTo>
                  <a:lnTo>
                    <a:pt x="37" y="18"/>
                  </a:lnTo>
                </a:path>
              </a:pathLst>
            </a:custGeom>
            <a:noFill/>
            <a:ln w="0">
              <a:solidFill>
                <a:srgbClr val="990033"/>
              </a:solidFill>
              <a:round/>
              <a:headEnd/>
              <a:tailEnd/>
            </a:ln>
          </p:spPr>
          <p:txBody>
            <a:bodyPr/>
            <a:lstStyle/>
            <a:p>
              <a:endParaRPr lang="pt-PT"/>
            </a:p>
          </p:txBody>
        </p:sp>
      </p:grpSp>
      <p:grpSp>
        <p:nvGrpSpPr>
          <p:cNvPr id="35" name="Group 44"/>
          <p:cNvGrpSpPr>
            <a:grpSpLocks/>
          </p:cNvGrpSpPr>
          <p:nvPr/>
        </p:nvGrpSpPr>
        <p:grpSpPr bwMode="auto">
          <a:xfrm>
            <a:off x="9852687" y="5013176"/>
            <a:ext cx="467783" cy="476250"/>
            <a:chOff x="567" y="1933"/>
            <a:chExt cx="221" cy="300"/>
          </a:xfrm>
        </p:grpSpPr>
        <p:sp>
          <p:nvSpPr>
            <p:cNvPr id="36" name="Oval 45"/>
            <p:cNvSpPr>
              <a:spLocks noChangeArrowheads="1"/>
            </p:cNvSpPr>
            <p:nvPr/>
          </p:nvSpPr>
          <p:spPr bwMode="auto">
            <a:xfrm>
              <a:off x="626" y="1933"/>
              <a:ext cx="108" cy="108"/>
            </a:xfrm>
            <a:prstGeom prst="ellipse">
              <a:avLst/>
            </a:prstGeom>
            <a:noFill/>
            <a:ln w="0">
              <a:solidFill>
                <a:srgbClr val="990033"/>
              </a:solidFill>
              <a:round/>
              <a:headEnd/>
              <a:tailEnd/>
            </a:ln>
          </p:spPr>
          <p:txBody>
            <a:bodyPr/>
            <a:lstStyle/>
            <a:p>
              <a:endParaRPr lang="pt-PT"/>
            </a:p>
          </p:txBody>
        </p:sp>
        <p:sp>
          <p:nvSpPr>
            <p:cNvPr id="37" name="Line 46"/>
            <p:cNvSpPr>
              <a:spLocks noChangeShapeType="1"/>
            </p:cNvSpPr>
            <p:nvPr/>
          </p:nvSpPr>
          <p:spPr bwMode="auto">
            <a:xfrm>
              <a:off x="680" y="2035"/>
              <a:ext cx="1" cy="90"/>
            </a:xfrm>
            <a:prstGeom prst="line">
              <a:avLst/>
            </a:prstGeom>
            <a:noFill/>
            <a:ln w="0">
              <a:solidFill>
                <a:srgbClr val="990033"/>
              </a:solidFill>
              <a:round/>
              <a:headEnd/>
              <a:tailEnd/>
            </a:ln>
          </p:spPr>
          <p:txBody>
            <a:bodyPr/>
            <a:lstStyle/>
            <a:p>
              <a:endParaRPr lang="pt-PT"/>
            </a:p>
          </p:txBody>
        </p:sp>
        <p:sp>
          <p:nvSpPr>
            <p:cNvPr id="38" name="Line 47"/>
            <p:cNvSpPr>
              <a:spLocks noChangeShapeType="1"/>
            </p:cNvSpPr>
            <p:nvPr/>
          </p:nvSpPr>
          <p:spPr bwMode="auto">
            <a:xfrm>
              <a:off x="596" y="2059"/>
              <a:ext cx="162" cy="1"/>
            </a:xfrm>
            <a:prstGeom prst="line">
              <a:avLst/>
            </a:prstGeom>
            <a:noFill/>
            <a:ln w="0">
              <a:solidFill>
                <a:srgbClr val="990033"/>
              </a:solidFill>
              <a:round/>
              <a:headEnd/>
              <a:tailEnd/>
            </a:ln>
          </p:spPr>
          <p:txBody>
            <a:bodyPr/>
            <a:lstStyle/>
            <a:p>
              <a:endParaRPr lang="pt-PT"/>
            </a:p>
          </p:txBody>
        </p:sp>
        <p:sp>
          <p:nvSpPr>
            <p:cNvPr id="39" name="Freeform 48"/>
            <p:cNvSpPr>
              <a:spLocks/>
            </p:cNvSpPr>
            <p:nvPr/>
          </p:nvSpPr>
          <p:spPr bwMode="auto">
            <a:xfrm>
              <a:off x="567" y="2125"/>
              <a:ext cx="221" cy="108"/>
            </a:xfrm>
            <a:custGeom>
              <a:avLst/>
              <a:gdLst>
                <a:gd name="T0" fmla="*/ 0 w 37"/>
                <a:gd name="T1" fmla="*/ 2147483647 h 18"/>
                <a:gd name="T2" fmla="*/ 2147483647 w 37"/>
                <a:gd name="T3" fmla="*/ 0 h 18"/>
                <a:gd name="T4" fmla="*/ 2147483647 w 37"/>
                <a:gd name="T5" fmla="*/ 2147483647 h 18"/>
                <a:gd name="T6" fmla="*/ 0 60000 65536"/>
                <a:gd name="T7" fmla="*/ 0 60000 65536"/>
                <a:gd name="T8" fmla="*/ 0 60000 65536"/>
                <a:gd name="T9" fmla="*/ 0 w 37"/>
                <a:gd name="T10" fmla="*/ 0 h 18"/>
                <a:gd name="T11" fmla="*/ 37 w 37"/>
                <a:gd name="T12" fmla="*/ 18 h 18"/>
              </a:gdLst>
              <a:ahLst/>
              <a:cxnLst>
                <a:cxn ang="T6">
                  <a:pos x="T0" y="T1"/>
                </a:cxn>
                <a:cxn ang="T7">
                  <a:pos x="T2" y="T3"/>
                </a:cxn>
                <a:cxn ang="T8">
                  <a:pos x="T4" y="T5"/>
                </a:cxn>
              </a:cxnLst>
              <a:rect l="T9" t="T10" r="T11" b="T12"/>
              <a:pathLst>
                <a:path w="37" h="18">
                  <a:moveTo>
                    <a:pt x="0" y="18"/>
                  </a:moveTo>
                  <a:lnTo>
                    <a:pt x="19" y="0"/>
                  </a:lnTo>
                  <a:lnTo>
                    <a:pt x="37" y="18"/>
                  </a:lnTo>
                </a:path>
              </a:pathLst>
            </a:custGeom>
            <a:noFill/>
            <a:ln w="0">
              <a:solidFill>
                <a:srgbClr val="990033"/>
              </a:solidFill>
              <a:round/>
              <a:headEnd/>
              <a:tailEnd/>
            </a:ln>
          </p:spPr>
          <p:txBody>
            <a:bodyPr/>
            <a:lstStyle/>
            <a:p>
              <a:endParaRPr lang="pt-PT"/>
            </a:p>
          </p:txBody>
        </p:sp>
      </p:grpSp>
    </p:spTree>
    <p:extLst>
      <p:ext uri="{BB962C8B-B14F-4D97-AF65-F5344CB8AC3E}">
        <p14:creationId xmlns:p14="http://schemas.microsoft.com/office/powerpoint/2010/main" val="12988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3.33333E-6 -1.85185E-6 L 0.17327 0.16296 " pathEditMode="relative" rAng="0" ptsTypes="AA">
                                      <p:cBhvr>
                                        <p:cTn id="6" dur="2000" fill="hold"/>
                                        <p:tgtEl>
                                          <p:spTgt spid="14"/>
                                        </p:tgtEl>
                                        <p:attrNameLst>
                                          <p:attrName>ppt_x</p:attrName>
                                          <p:attrName>ppt_y</p:attrName>
                                        </p:attrNameLst>
                                      </p:cBhvr>
                                      <p:rCtr x="8663" y="8148"/>
                                    </p:animMotion>
                                  </p:childTnLst>
                                </p:cTn>
                              </p:par>
                              <p:par>
                                <p:cTn id="7" presetID="63" presetClass="path" presetSubtype="0" accel="50000" decel="50000" fill="hold" grpId="0" nodeType="withEffect">
                                  <p:stCondLst>
                                    <p:cond delay="500"/>
                                  </p:stCondLst>
                                  <p:childTnLst>
                                    <p:animMotion origin="layout" path="M -3.33333E-6 2.59259E-6 L 0.23629 -0.13125 " pathEditMode="relative" rAng="0" ptsTypes="AA">
                                      <p:cBhvr>
                                        <p:cTn id="8" dur="2000" fill="hold"/>
                                        <p:tgtEl>
                                          <p:spTgt spid="13"/>
                                        </p:tgtEl>
                                        <p:attrNameLst>
                                          <p:attrName>ppt_x</p:attrName>
                                          <p:attrName>ppt_y</p:attrName>
                                        </p:attrNameLst>
                                      </p:cBhvr>
                                      <p:rCtr x="11806" y="-6574"/>
                                    </p:animMotion>
                                  </p:childTnLst>
                                </p:cTn>
                              </p:par>
                              <p:par>
                                <p:cTn id="9" presetID="64" presetClass="path" presetSubtype="0" accel="50000" decel="50000" fill="hold" grpId="0" nodeType="withEffect">
                                  <p:stCondLst>
                                    <p:cond delay="0"/>
                                  </p:stCondLst>
                                  <p:childTnLst>
                                    <p:animMotion origin="layout" path="M -2.77778E-7 -0.00023 L 0.05521 -0.21505 " pathEditMode="relative" rAng="0" ptsTypes="AA">
                                      <p:cBhvr>
                                        <p:cTn id="10" dur="2000" fill="hold"/>
                                        <p:tgtEl>
                                          <p:spTgt spid="11"/>
                                        </p:tgtEl>
                                        <p:attrNameLst>
                                          <p:attrName>ppt_x</p:attrName>
                                          <p:attrName>ppt_y</p:attrName>
                                        </p:attrNameLst>
                                      </p:cBhvr>
                                      <p:rCtr x="2760" y="-10741"/>
                                    </p:animMotion>
                                  </p:childTnLst>
                                </p:cTn>
                              </p:par>
                              <p:par>
                                <p:cTn id="11" presetID="42" presetClass="path" presetSubtype="0" accel="50000" decel="50000" fill="hold" grpId="0" nodeType="withEffect">
                                  <p:stCondLst>
                                    <p:cond delay="0"/>
                                  </p:stCondLst>
                                  <p:childTnLst>
                                    <p:animMotion origin="layout" path="M -2.77778E-7 -1.85185E-6 L -0.03941 0.16296 " pathEditMode="relative" rAng="0" ptsTypes="AA">
                                      <p:cBhvr>
                                        <p:cTn id="12" dur="2000" fill="hold"/>
                                        <p:tgtEl>
                                          <p:spTgt spid="12"/>
                                        </p:tgtEl>
                                        <p:attrNameLst>
                                          <p:attrName>ppt_x</p:attrName>
                                          <p:attrName>ppt_y</p:attrName>
                                        </p:attrNameLst>
                                      </p:cBhvr>
                                      <p:rCtr x="-1979" y="8148"/>
                                    </p:animMotion>
                                  </p:childTnLst>
                                </p:cTn>
                              </p:par>
                              <p:par>
                                <p:cTn id="13" presetID="35" presetClass="path" presetSubtype="0" accel="50000" decel="50000" fill="hold" grpId="0" nodeType="withEffect">
                                  <p:stCondLst>
                                    <p:cond delay="1000"/>
                                  </p:stCondLst>
                                  <p:childTnLst>
                                    <p:animMotion origin="layout" path="M 2.77778E-6 -1.85185E-6 L -0.18108 0.04746 " pathEditMode="relative" rAng="0" ptsTypes="AA">
                                      <p:cBhvr>
                                        <p:cTn id="14" dur="2000" fill="hold"/>
                                        <p:tgtEl>
                                          <p:spTgt spid="10"/>
                                        </p:tgtEl>
                                        <p:attrNameLst>
                                          <p:attrName>ppt_x</p:attrName>
                                          <p:attrName>ppt_y</p:attrName>
                                        </p:attrNameLst>
                                      </p:cBhvr>
                                      <p:rCtr x="-9063" y="2361"/>
                                    </p:animMotion>
                                  </p:childTnLst>
                                </p:cTn>
                              </p:par>
                              <p:par>
                                <p:cTn id="15" presetID="35" presetClass="path" presetSubtype="0" accel="50000" decel="50000" fill="hold" grpId="0" nodeType="withEffect">
                                  <p:stCondLst>
                                    <p:cond delay="500"/>
                                  </p:stCondLst>
                                  <p:childTnLst>
                                    <p:animMotion origin="layout" path="M 2.77778E-6 2.59259E-6 L -0.09445 -0.14167 " pathEditMode="relative" rAng="0" ptsTypes="AA">
                                      <p:cBhvr>
                                        <p:cTn id="16" dur="2000" fill="hold"/>
                                        <p:tgtEl>
                                          <p:spTgt spid="9"/>
                                        </p:tgtEl>
                                        <p:attrNameLst>
                                          <p:attrName>ppt_x</p:attrName>
                                          <p:attrName>ppt_y</p:attrName>
                                        </p:attrNameLst>
                                      </p:cBhvr>
                                      <p:rCtr x="-4722" y="-7083"/>
                                    </p:animMotion>
                                  </p:childTnLst>
                                </p:cTn>
                              </p:par>
                            </p:childTnLst>
                          </p:cTn>
                        </p:par>
                        <p:par>
                          <p:cTn id="17" fill="hold">
                            <p:stCondLst>
                              <p:cond delay="3000"/>
                            </p:stCondLst>
                            <p:childTnLst>
                              <p:par>
                                <p:cTn id="18" presetID="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3000"/>
                            </p:stCondLst>
                            <p:childTnLst>
                              <p:par>
                                <p:cTn id="24" presetID="1" presetClass="entr" presetSubtype="0"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par>
                          <p:cTn id="26" fill="hold">
                            <p:stCondLst>
                              <p:cond delay="3000"/>
                            </p:stCondLst>
                            <p:childTnLst>
                              <p:par>
                                <p:cTn id="27" presetID="1"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par>
                          <p:cTn id="29" fill="hold">
                            <p:stCondLst>
                              <p:cond delay="3000"/>
                            </p:stCondLst>
                            <p:childTnLst>
                              <p:par>
                                <p:cTn id="30" presetID="1" presetClass="entr" presetSubtype="0"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par>
                          <p:cTn id="32" fill="hold">
                            <p:stCondLst>
                              <p:cond delay="3000"/>
                            </p:stCondLst>
                            <p:childTnLst>
                              <p:par>
                                <p:cTn id="33" presetID="1" presetClass="entr" presetSubtype="0"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Blended-AIM project course</a:t>
            </a:r>
          </a:p>
        </p:txBody>
      </p:sp>
      <p:grpSp>
        <p:nvGrpSpPr>
          <p:cNvPr id="4" name="Group 3"/>
          <p:cNvGrpSpPr>
            <a:grpSpLocks/>
          </p:cNvGrpSpPr>
          <p:nvPr/>
        </p:nvGrpSpPr>
        <p:grpSpPr bwMode="auto">
          <a:xfrm>
            <a:off x="1788683" y="2349500"/>
            <a:ext cx="467783" cy="476250"/>
            <a:chOff x="567" y="1933"/>
            <a:chExt cx="221" cy="300"/>
          </a:xfrm>
        </p:grpSpPr>
        <p:sp>
          <p:nvSpPr>
            <p:cNvPr id="5" name="Oval 4"/>
            <p:cNvSpPr>
              <a:spLocks noChangeArrowheads="1"/>
            </p:cNvSpPr>
            <p:nvPr/>
          </p:nvSpPr>
          <p:spPr bwMode="auto">
            <a:xfrm>
              <a:off x="626" y="1933"/>
              <a:ext cx="108" cy="108"/>
            </a:xfrm>
            <a:prstGeom prst="ellipse">
              <a:avLst/>
            </a:prstGeom>
            <a:noFill/>
            <a:ln w="0">
              <a:solidFill>
                <a:srgbClr val="990033"/>
              </a:solidFill>
              <a:round/>
              <a:headEnd/>
              <a:tailEnd/>
            </a:ln>
          </p:spPr>
          <p:txBody>
            <a:bodyPr/>
            <a:lstStyle/>
            <a:p>
              <a:endParaRPr lang="pt-PT"/>
            </a:p>
          </p:txBody>
        </p:sp>
        <p:sp>
          <p:nvSpPr>
            <p:cNvPr id="6" name="Line 5"/>
            <p:cNvSpPr>
              <a:spLocks noChangeShapeType="1"/>
            </p:cNvSpPr>
            <p:nvPr/>
          </p:nvSpPr>
          <p:spPr bwMode="auto">
            <a:xfrm>
              <a:off x="680" y="2035"/>
              <a:ext cx="1" cy="90"/>
            </a:xfrm>
            <a:prstGeom prst="line">
              <a:avLst/>
            </a:prstGeom>
            <a:noFill/>
            <a:ln w="0">
              <a:solidFill>
                <a:srgbClr val="990033"/>
              </a:solidFill>
              <a:round/>
              <a:headEnd/>
              <a:tailEnd/>
            </a:ln>
          </p:spPr>
          <p:txBody>
            <a:bodyPr/>
            <a:lstStyle/>
            <a:p>
              <a:endParaRPr lang="pt-PT"/>
            </a:p>
          </p:txBody>
        </p:sp>
        <p:sp>
          <p:nvSpPr>
            <p:cNvPr id="7" name="Line 6"/>
            <p:cNvSpPr>
              <a:spLocks noChangeShapeType="1"/>
            </p:cNvSpPr>
            <p:nvPr/>
          </p:nvSpPr>
          <p:spPr bwMode="auto">
            <a:xfrm>
              <a:off x="596" y="2059"/>
              <a:ext cx="162" cy="1"/>
            </a:xfrm>
            <a:prstGeom prst="line">
              <a:avLst/>
            </a:prstGeom>
            <a:noFill/>
            <a:ln w="0">
              <a:solidFill>
                <a:srgbClr val="990033"/>
              </a:solidFill>
              <a:round/>
              <a:headEnd/>
              <a:tailEnd/>
            </a:ln>
          </p:spPr>
          <p:txBody>
            <a:bodyPr/>
            <a:lstStyle/>
            <a:p>
              <a:endParaRPr lang="pt-PT"/>
            </a:p>
          </p:txBody>
        </p:sp>
        <p:sp>
          <p:nvSpPr>
            <p:cNvPr id="8" name="Freeform 7"/>
            <p:cNvSpPr>
              <a:spLocks/>
            </p:cNvSpPr>
            <p:nvPr/>
          </p:nvSpPr>
          <p:spPr bwMode="auto">
            <a:xfrm>
              <a:off x="567" y="2125"/>
              <a:ext cx="221" cy="108"/>
            </a:xfrm>
            <a:custGeom>
              <a:avLst/>
              <a:gdLst>
                <a:gd name="T0" fmla="*/ 0 w 37"/>
                <a:gd name="T1" fmla="*/ 2147483647 h 18"/>
                <a:gd name="T2" fmla="*/ 2147483647 w 37"/>
                <a:gd name="T3" fmla="*/ 0 h 18"/>
                <a:gd name="T4" fmla="*/ 2147483647 w 37"/>
                <a:gd name="T5" fmla="*/ 2147483647 h 18"/>
                <a:gd name="T6" fmla="*/ 0 60000 65536"/>
                <a:gd name="T7" fmla="*/ 0 60000 65536"/>
                <a:gd name="T8" fmla="*/ 0 60000 65536"/>
                <a:gd name="T9" fmla="*/ 0 w 37"/>
                <a:gd name="T10" fmla="*/ 0 h 18"/>
                <a:gd name="T11" fmla="*/ 37 w 37"/>
                <a:gd name="T12" fmla="*/ 18 h 18"/>
              </a:gdLst>
              <a:ahLst/>
              <a:cxnLst>
                <a:cxn ang="T6">
                  <a:pos x="T0" y="T1"/>
                </a:cxn>
                <a:cxn ang="T7">
                  <a:pos x="T2" y="T3"/>
                </a:cxn>
                <a:cxn ang="T8">
                  <a:pos x="T4" y="T5"/>
                </a:cxn>
              </a:cxnLst>
              <a:rect l="T9" t="T10" r="T11" b="T12"/>
              <a:pathLst>
                <a:path w="37" h="18">
                  <a:moveTo>
                    <a:pt x="0" y="18"/>
                  </a:moveTo>
                  <a:lnTo>
                    <a:pt x="19" y="0"/>
                  </a:lnTo>
                  <a:lnTo>
                    <a:pt x="37" y="18"/>
                  </a:lnTo>
                </a:path>
              </a:pathLst>
            </a:custGeom>
            <a:noFill/>
            <a:ln w="0">
              <a:solidFill>
                <a:srgbClr val="990033"/>
              </a:solidFill>
              <a:round/>
              <a:headEnd/>
              <a:tailEnd/>
            </a:ln>
          </p:spPr>
          <p:txBody>
            <a:bodyPr/>
            <a:lstStyle/>
            <a:p>
              <a:endParaRPr lang="pt-PT"/>
            </a:p>
          </p:txBody>
        </p:sp>
      </p:grpSp>
      <p:pic>
        <p:nvPicPr>
          <p:cNvPr id="9" name="Picture 9"/>
          <p:cNvPicPr>
            <a:picLocks noChangeAspect="1" noChangeArrowheads="1"/>
          </p:cNvPicPr>
          <p:nvPr/>
        </p:nvPicPr>
        <p:blipFill>
          <a:blip r:embed="rId2" cstate="print"/>
          <a:srcRect/>
          <a:stretch>
            <a:fillRect/>
          </a:stretch>
        </p:blipFill>
        <p:spPr bwMode="auto">
          <a:xfrm>
            <a:off x="2459665" y="2276475"/>
            <a:ext cx="1320800" cy="628650"/>
          </a:xfrm>
          <a:prstGeom prst="rect">
            <a:avLst/>
          </a:prstGeom>
          <a:noFill/>
          <a:ln w="9525">
            <a:noFill/>
            <a:miter lim="800000"/>
            <a:headEnd/>
            <a:tailEnd/>
          </a:ln>
        </p:spPr>
      </p:pic>
      <p:pic>
        <p:nvPicPr>
          <p:cNvPr id="10" name="Picture 10"/>
          <p:cNvPicPr>
            <a:picLocks noChangeAspect="1" noChangeArrowheads="1"/>
          </p:cNvPicPr>
          <p:nvPr/>
        </p:nvPicPr>
        <p:blipFill>
          <a:blip r:embed="rId3" cstate="print"/>
          <a:srcRect/>
          <a:stretch>
            <a:fillRect/>
          </a:stretch>
        </p:blipFill>
        <p:spPr bwMode="auto">
          <a:xfrm>
            <a:off x="1403450" y="4292601"/>
            <a:ext cx="1308100" cy="619125"/>
          </a:xfrm>
          <a:prstGeom prst="rect">
            <a:avLst/>
          </a:prstGeom>
          <a:noFill/>
          <a:ln w="9525">
            <a:noFill/>
            <a:miter lim="800000"/>
            <a:headEnd/>
            <a:tailEnd/>
          </a:ln>
        </p:spPr>
      </p:pic>
      <p:pic>
        <p:nvPicPr>
          <p:cNvPr id="11" name="Picture 11"/>
          <p:cNvPicPr>
            <a:picLocks noChangeAspect="1" noChangeArrowheads="1"/>
          </p:cNvPicPr>
          <p:nvPr/>
        </p:nvPicPr>
        <p:blipFill>
          <a:blip r:embed="rId4" cstate="print"/>
          <a:srcRect/>
          <a:stretch>
            <a:fillRect/>
          </a:stretch>
        </p:blipFill>
        <p:spPr bwMode="auto">
          <a:xfrm>
            <a:off x="5435699" y="1773238"/>
            <a:ext cx="1536700" cy="619125"/>
          </a:xfrm>
          <a:prstGeom prst="rect">
            <a:avLst/>
          </a:prstGeom>
          <a:noFill/>
          <a:ln w="9525">
            <a:noFill/>
            <a:miter lim="800000"/>
            <a:headEnd/>
            <a:tailEnd/>
          </a:ln>
        </p:spPr>
      </p:pic>
      <p:pic>
        <p:nvPicPr>
          <p:cNvPr id="12" name="Picture 12"/>
          <p:cNvPicPr>
            <a:picLocks noChangeAspect="1" noChangeArrowheads="1"/>
          </p:cNvPicPr>
          <p:nvPr/>
        </p:nvPicPr>
        <p:blipFill>
          <a:blip r:embed="rId5" cstate="print"/>
          <a:srcRect/>
          <a:stretch>
            <a:fillRect/>
          </a:stretch>
        </p:blipFill>
        <p:spPr bwMode="auto">
          <a:xfrm>
            <a:off x="4379483" y="5084764"/>
            <a:ext cx="1549400" cy="619125"/>
          </a:xfrm>
          <a:prstGeom prst="rect">
            <a:avLst/>
          </a:prstGeom>
          <a:noFill/>
          <a:ln w="9525">
            <a:noFill/>
            <a:miter lim="800000"/>
            <a:headEnd/>
            <a:tailEnd/>
          </a:ln>
        </p:spPr>
      </p:pic>
      <p:pic>
        <p:nvPicPr>
          <p:cNvPr id="13" name="Picture 13"/>
          <p:cNvPicPr>
            <a:picLocks noChangeAspect="1" noChangeArrowheads="1"/>
          </p:cNvPicPr>
          <p:nvPr/>
        </p:nvPicPr>
        <p:blipFill>
          <a:blip r:embed="rId6" cstate="print"/>
          <a:srcRect/>
          <a:stretch>
            <a:fillRect/>
          </a:stretch>
        </p:blipFill>
        <p:spPr bwMode="auto">
          <a:xfrm>
            <a:off x="9277449" y="2349501"/>
            <a:ext cx="1320800" cy="619125"/>
          </a:xfrm>
          <a:prstGeom prst="rect">
            <a:avLst/>
          </a:prstGeom>
          <a:noFill/>
          <a:ln w="9525">
            <a:noFill/>
            <a:miter lim="800000"/>
            <a:headEnd/>
            <a:tailEnd/>
          </a:ln>
        </p:spPr>
      </p:pic>
      <p:pic>
        <p:nvPicPr>
          <p:cNvPr id="14" name="Picture 14"/>
          <p:cNvPicPr>
            <a:picLocks noChangeAspect="1" noChangeArrowheads="1"/>
          </p:cNvPicPr>
          <p:nvPr/>
        </p:nvPicPr>
        <p:blipFill>
          <a:blip r:embed="rId7" cstate="print"/>
          <a:srcRect/>
          <a:stretch>
            <a:fillRect/>
          </a:stretch>
        </p:blipFill>
        <p:spPr bwMode="auto">
          <a:xfrm>
            <a:off x="8411733" y="5084763"/>
            <a:ext cx="1358900" cy="628650"/>
          </a:xfrm>
          <a:prstGeom prst="rect">
            <a:avLst/>
          </a:prstGeom>
          <a:noFill/>
          <a:ln w="9525">
            <a:noFill/>
            <a:miter lim="800000"/>
            <a:headEnd/>
            <a:tailEnd/>
          </a:ln>
        </p:spPr>
      </p:pic>
      <p:grpSp>
        <p:nvGrpSpPr>
          <p:cNvPr id="15" name="Group 15"/>
          <p:cNvGrpSpPr>
            <a:grpSpLocks/>
          </p:cNvGrpSpPr>
          <p:nvPr/>
        </p:nvGrpSpPr>
        <p:grpSpPr bwMode="auto">
          <a:xfrm>
            <a:off x="827717" y="4365625"/>
            <a:ext cx="467783" cy="476250"/>
            <a:chOff x="567" y="1933"/>
            <a:chExt cx="221" cy="300"/>
          </a:xfrm>
        </p:grpSpPr>
        <p:sp>
          <p:nvSpPr>
            <p:cNvPr id="16" name="Oval 16"/>
            <p:cNvSpPr>
              <a:spLocks noChangeArrowheads="1"/>
            </p:cNvSpPr>
            <p:nvPr/>
          </p:nvSpPr>
          <p:spPr bwMode="auto">
            <a:xfrm>
              <a:off x="626" y="1933"/>
              <a:ext cx="108" cy="108"/>
            </a:xfrm>
            <a:prstGeom prst="ellipse">
              <a:avLst/>
            </a:prstGeom>
            <a:noFill/>
            <a:ln w="0">
              <a:solidFill>
                <a:srgbClr val="990033"/>
              </a:solidFill>
              <a:round/>
              <a:headEnd/>
              <a:tailEnd/>
            </a:ln>
          </p:spPr>
          <p:txBody>
            <a:bodyPr/>
            <a:lstStyle/>
            <a:p>
              <a:endParaRPr lang="pt-PT"/>
            </a:p>
          </p:txBody>
        </p:sp>
        <p:sp>
          <p:nvSpPr>
            <p:cNvPr id="17" name="Line 17"/>
            <p:cNvSpPr>
              <a:spLocks noChangeShapeType="1"/>
            </p:cNvSpPr>
            <p:nvPr/>
          </p:nvSpPr>
          <p:spPr bwMode="auto">
            <a:xfrm>
              <a:off x="680" y="2035"/>
              <a:ext cx="1" cy="90"/>
            </a:xfrm>
            <a:prstGeom prst="line">
              <a:avLst/>
            </a:prstGeom>
            <a:noFill/>
            <a:ln w="0">
              <a:solidFill>
                <a:srgbClr val="990033"/>
              </a:solidFill>
              <a:round/>
              <a:headEnd/>
              <a:tailEnd/>
            </a:ln>
          </p:spPr>
          <p:txBody>
            <a:bodyPr/>
            <a:lstStyle/>
            <a:p>
              <a:endParaRPr lang="pt-PT"/>
            </a:p>
          </p:txBody>
        </p:sp>
        <p:sp>
          <p:nvSpPr>
            <p:cNvPr id="18" name="Line 18"/>
            <p:cNvSpPr>
              <a:spLocks noChangeShapeType="1"/>
            </p:cNvSpPr>
            <p:nvPr/>
          </p:nvSpPr>
          <p:spPr bwMode="auto">
            <a:xfrm>
              <a:off x="596" y="2059"/>
              <a:ext cx="162" cy="1"/>
            </a:xfrm>
            <a:prstGeom prst="line">
              <a:avLst/>
            </a:prstGeom>
            <a:noFill/>
            <a:ln w="0">
              <a:solidFill>
                <a:srgbClr val="990033"/>
              </a:solidFill>
              <a:round/>
              <a:headEnd/>
              <a:tailEnd/>
            </a:ln>
          </p:spPr>
          <p:txBody>
            <a:bodyPr/>
            <a:lstStyle/>
            <a:p>
              <a:endParaRPr lang="pt-PT"/>
            </a:p>
          </p:txBody>
        </p:sp>
        <p:sp>
          <p:nvSpPr>
            <p:cNvPr id="19" name="Freeform 19"/>
            <p:cNvSpPr>
              <a:spLocks/>
            </p:cNvSpPr>
            <p:nvPr/>
          </p:nvSpPr>
          <p:spPr bwMode="auto">
            <a:xfrm>
              <a:off x="567" y="2125"/>
              <a:ext cx="221" cy="108"/>
            </a:xfrm>
            <a:custGeom>
              <a:avLst/>
              <a:gdLst>
                <a:gd name="T0" fmla="*/ 0 w 37"/>
                <a:gd name="T1" fmla="*/ 2147483647 h 18"/>
                <a:gd name="T2" fmla="*/ 2147483647 w 37"/>
                <a:gd name="T3" fmla="*/ 0 h 18"/>
                <a:gd name="T4" fmla="*/ 2147483647 w 37"/>
                <a:gd name="T5" fmla="*/ 2147483647 h 18"/>
                <a:gd name="T6" fmla="*/ 0 60000 65536"/>
                <a:gd name="T7" fmla="*/ 0 60000 65536"/>
                <a:gd name="T8" fmla="*/ 0 60000 65536"/>
                <a:gd name="T9" fmla="*/ 0 w 37"/>
                <a:gd name="T10" fmla="*/ 0 h 18"/>
                <a:gd name="T11" fmla="*/ 37 w 37"/>
                <a:gd name="T12" fmla="*/ 18 h 18"/>
              </a:gdLst>
              <a:ahLst/>
              <a:cxnLst>
                <a:cxn ang="T6">
                  <a:pos x="T0" y="T1"/>
                </a:cxn>
                <a:cxn ang="T7">
                  <a:pos x="T2" y="T3"/>
                </a:cxn>
                <a:cxn ang="T8">
                  <a:pos x="T4" y="T5"/>
                </a:cxn>
              </a:cxnLst>
              <a:rect l="T9" t="T10" r="T11" b="T12"/>
              <a:pathLst>
                <a:path w="37" h="18">
                  <a:moveTo>
                    <a:pt x="0" y="18"/>
                  </a:moveTo>
                  <a:lnTo>
                    <a:pt x="19" y="0"/>
                  </a:lnTo>
                  <a:lnTo>
                    <a:pt x="37" y="18"/>
                  </a:lnTo>
                </a:path>
              </a:pathLst>
            </a:custGeom>
            <a:noFill/>
            <a:ln w="0">
              <a:solidFill>
                <a:srgbClr val="990033"/>
              </a:solidFill>
              <a:round/>
              <a:headEnd/>
              <a:tailEnd/>
            </a:ln>
          </p:spPr>
          <p:txBody>
            <a:bodyPr/>
            <a:lstStyle/>
            <a:p>
              <a:endParaRPr lang="pt-PT"/>
            </a:p>
          </p:txBody>
        </p:sp>
      </p:grpSp>
      <p:grpSp>
        <p:nvGrpSpPr>
          <p:cNvPr id="20" name="Group 20"/>
          <p:cNvGrpSpPr>
            <a:grpSpLocks/>
          </p:cNvGrpSpPr>
          <p:nvPr/>
        </p:nvGrpSpPr>
        <p:grpSpPr bwMode="auto">
          <a:xfrm>
            <a:off x="3708499" y="5084763"/>
            <a:ext cx="467784" cy="476250"/>
            <a:chOff x="567" y="1933"/>
            <a:chExt cx="221" cy="300"/>
          </a:xfrm>
        </p:grpSpPr>
        <p:sp>
          <p:nvSpPr>
            <p:cNvPr id="21" name="Oval 21"/>
            <p:cNvSpPr>
              <a:spLocks noChangeArrowheads="1"/>
            </p:cNvSpPr>
            <p:nvPr/>
          </p:nvSpPr>
          <p:spPr bwMode="auto">
            <a:xfrm>
              <a:off x="626" y="1933"/>
              <a:ext cx="108" cy="108"/>
            </a:xfrm>
            <a:prstGeom prst="ellipse">
              <a:avLst/>
            </a:prstGeom>
            <a:noFill/>
            <a:ln w="0">
              <a:solidFill>
                <a:srgbClr val="990033"/>
              </a:solidFill>
              <a:round/>
              <a:headEnd/>
              <a:tailEnd/>
            </a:ln>
          </p:spPr>
          <p:txBody>
            <a:bodyPr/>
            <a:lstStyle/>
            <a:p>
              <a:endParaRPr lang="pt-PT"/>
            </a:p>
          </p:txBody>
        </p:sp>
        <p:sp>
          <p:nvSpPr>
            <p:cNvPr id="22" name="Line 22"/>
            <p:cNvSpPr>
              <a:spLocks noChangeShapeType="1"/>
            </p:cNvSpPr>
            <p:nvPr/>
          </p:nvSpPr>
          <p:spPr bwMode="auto">
            <a:xfrm>
              <a:off x="680" y="2035"/>
              <a:ext cx="1" cy="90"/>
            </a:xfrm>
            <a:prstGeom prst="line">
              <a:avLst/>
            </a:prstGeom>
            <a:noFill/>
            <a:ln w="0">
              <a:solidFill>
                <a:srgbClr val="990033"/>
              </a:solidFill>
              <a:round/>
              <a:headEnd/>
              <a:tailEnd/>
            </a:ln>
          </p:spPr>
          <p:txBody>
            <a:bodyPr/>
            <a:lstStyle/>
            <a:p>
              <a:endParaRPr lang="pt-PT"/>
            </a:p>
          </p:txBody>
        </p:sp>
        <p:sp>
          <p:nvSpPr>
            <p:cNvPr id="23" name="Line 23"/>
            <p:cNvSpPr>
              <a:spLocks noChangeShapeType="1"/>
            </p:cNvSpPr>
            <p:nvPr/>
          </p:nvSpPr>
          <p:spPr bwMode="auto">
            <a:xfrm>
              <a:off x="596" y="2059"/>
              <a:ext cx="162" cy="1"/>
            </a:xfrm>
            <a:prstGeom prst="line">
              <a:avLst/>
            </a:prstGeom>
            <a:noFill/>
            <a:ln w="0">
              <a:solidFill>
                <a:srgbClr val="990033"/>
              </a:solidFill>
              <a:round/>
              <a:headEnd/>
              <a:tailEnd/>
            </a:ln>
          </p:spPr>
          <p:txBody>
            <a:bodyPr/>
            <a:lstStyle/>
            <a:p>
              <a:endParaRPr lang="pt-PT"/>
            </a:p>
          </p:txBody>
        </p:sp>
        <p:sp>
          <p:nvSpPr>
            <p:cNvPr id="24" name="Freeform 24"/>
            <p:cNvSpPr>
              <a:spLocks/>
            </p:cNvSpPr>
            <p:nvPr/>
          </p:nvSpPr>
          <p:spPr bwMode="auto">
            <a:xfrm>
              <a:off x="567" y="2125"/>
              <a:ext cx="221" cy="108"/>
            </a:xfrm>
            <a:custGeom>
              <a:avLst/>
              <a:gdLst>
                <a:gd name="T0" fmla="*/ 0 w 37"/>
                <a:gd name="T1" fmla="*/ 2147483647 h 18"/>
                <a:gd name="T2" fmla="*/ 2147483647 w 37"/>
                <a:gd name="T3" fmla="*/ 0 h 18"/>
                <a:gd name="T4" fmla="*/ 2147483647 w 37"/>
                <a:gd name="T5" fmla="*/ 2147483647 h 18"/>
                <a:gd name="T6" fmla="*/ 0 60000 65536"/>
                <a:gd name="T7" fmla="*/ 0 60000 65536"/>
                <a:gd name="T8" fmla="*/ 0 60000 65536"/>
                <a:gd name="T9" fmla="*/ 0 w 37"/>
                <a:gd name="T10" fmla="*/ 0 h 18"/>
                <a:gd name="T11" fmla="*/ 37 w 37"/>
                <a:gd name="T12" fmla="*/ 18 h 18"/>
              </a:gdLst>
              <a:ahLst/>
              <a:cxnLst>
                <a:cxn ang="T6">
                  <a:pos x="T0" y="T1"/>
                </a:cxn>
                <a:cxn ang="T7">
                  <a:pos x="T2" y="T3"/>
                </a:cxn>
                <a:cxn ang="T8">
                  <a:pos x="T4" y="T5"/>
                </a:cxn>
              </a:cxnLst>
              <a:rect l="T9" t="T10" r="T11" b="T12"/>
              <a:pathLst>
                <a:path w="37" h="18">
                  <a:moveTo>
                    <a:pt x="0" y="18"/>
                  </a:moveTo>
                  <a:lnTo>
                    <a:pt x="19" y="0"/>
                  </a:lnTo>
                  <a:lnTo>
                    <a:pt x="37" y="18"/>
                  </a:lnTo>
                </a:path>
              </a:pathLst>
            </a:custGeom>
            <a:noFill/>
            <a:ln w="0">
              <a:solidFill>
                <a:srgbClr val="990033"/>
              </a:solidFill>
              <a:round/>
              <a:headEnd/>
              <a:tailEnd/>
            </a:ln>
          </p:spPr>
          <p:txBody>
            <a:bodyPr/>
            <a:lstStyle/>
            <a:p>
              <a:endParaRPr lang="pt-PT"/>
            </a:p>
          </p:txBody>
        </p:sp>
      </p:grpSp>
      <p:grpSp>
        <p:nvGrpSpPr>
          <p:cNvPr id="25" name="Group 25"/>
          <p:cNvGrpSpPr>
            <a:grpSpLocks/>
          </p:cNvGrpSpPr>
          <p:nvPr/>
        </p:nvGrpSpPr>
        <p:grpSpPr bwMode="auto">
          <a:xfrm>
            <a:off x="7067650" y="1844675"/>
            <a:ext cx="467783" cy="476250"/>
            <a:chOff x="567" y="1933"/>
            <a:chExt cx="221" cy="300"/>
          </a:xfrm>
        </p:grpSpPr>
        <p:sp>
          <p:nvSpPr>
            <p:cNvPr id="26" name="Oval 26"/>
            <p:cNvSpPr>
              <a:spLocks noChangeArrowheads="1"/>
            </p:cNvSpPr>
            <p:nvPr/>
          </p:nvSpPr>
          <p:spPr bwMode="auto">
            <a:xfrm>
              <a:off x="626" y="1933"/>
              <a:ext cx="108" cy="108"/>
            </a:xfrm>
            <a:prstGeom prst="ellipse">
              <a:avLst/>
            </a:prstGeom>
            <a:noFill/>
            <a:ln w="0">
              <a:solidFill>
                <a:srgbClr val="990033"/>
              </a:solidFill>
              <a:round/>
              <a:headEnd/>
              <a:tailEnd/>
            </a:ln>
          </p:spPr>
          <p:txBody>
            <a:bodyPr/>
            <a:lstStyle/>
            <a:p>
              <a:endParaRPr lang="pt-PT"/>
            </a:p>
          </p:txBody>
        </p:sp>
        <p:sp>
          <p:nvSpPr>
            <p:cNvPr id="27" name="Line 27"/>
            <p:cNvSpPr>
              <a:spLocks noChangeShapeType="1"/>
            </p:cNvSpPr>
            <p:nvPr/>
          </p:nvSpPr>
          <p:spPr bwMode="auto">
            <a:xfrm>
              <a:off x="680" y="2035"/>
              <a:ext cx="1" cy="90"/>
            </a:xfrm>
            <a:prstGeom prst="line">
              <a:avLst/>
            </a:prstGeom>
            <a:noFill/>
            <a:ln w="0">
              <a:solidFill>
                <a:srgbClr val="990033"/>
              </a:solidFill>
              <a:round/>
              <a:headEnd/>
              <a:tailEnd/>
            </a:ln>
          </p:spPr>
          <p:txBody>
            <a:bodyPr/>
            <a:lstStyle/>
            <a:p>
              <a:endParaRPr lang="pt-PT"/>
            </a:p>
          </p:txBody>
        </p:sp>
        <p:sp>
          <p:nvSpPr>
            <p:cNvPr id="28" name="Line 28"/>
            <p:cNvSpPr>
              <a:spLocks noChangeShapeType="1"/>
            </p:cNvSpPr>
            <p:nvPr/>
          </p:nvSpPr>
          <p:spPr bwMode="auto">
            <a:xfrm>
              <a:off x="596" y="2059"/>
              <a:ext cx="162" cy="1"/>
            </a:xfrm>
            <a:prstGeom prst="line">
              <a:avLst/>
            </a:prstGeom>
            <a:noFill/>
            <a:ln w="0">
              <a:solidFill>
                <a:srgbClr val="990033"/>
              </a:solidFill>
              <a:round/>
              <a:headEnd/>
              <a:tailEnd/>
            </a:ln>
          </p:spPr>
          <p:txBody>
            <a:bodyPr/>
            <a:lstStyle/>
            <a:p>
              <a:endParaRPr lang="pt-PT"/>
            </a:p>
          </p:txBody>
        </p:sp>
        <p:sp>
          <p:nvSpPr>
            <p:cNvPr id="29" name="Freeform 29"/>
            <p:cNvSpPr>
              <a:spLocks/>
            </p:cNvSpPr>
            <p:nvPr/>
          </p:nvSpPr>
          <p:spPr bwMode="auto">
            <a:xfrm>
              <a:off x="567" y="2125"/>
              <a:ext cx="221" cy="108"/>
            </a:xfrm>
            <a:custGeom>
              <a:avLst/>
              <a:gdLst>
                <a:gd name="T0" fmla="*/ 0 w 37"/>
                <a:gd name="T1" fmla="*/ 2147483647 h 18"/>
                <a:gd name="T2" fmla="*/ 2147483647 w 37"/>
                <a:gd name="T3" fmla="*/ 0 h 18"/>
                <a:gd name="T4" fmla="*/ 2147483647 w 37"/>
                <a:gd name="T5" fmla="*/ 2147483647 h 18"/>
                <a:gd name="T6" fmla="*/ 0 60000 65536"/>
                <a:gd name="T7" fmla="*/ 0 60000 65536"/>
                <a:gd name="T8" fmla="*/ 0 60000 65536"/>
                <a:gd name="T9" fmla="*/ 0 w 37"/>
                <a:gd name="T10" fmla="*/ 0 h 18"/>
                <a:gd name="T11" fmla="*/ 37 w 37"/>
                <a:gd name="T12" fmla="*/ 18 h 18"/>
              </a:gdLst>
              <a:ahLst/>
              <a:cxnLst>
                <a:cxn ang="T6">
                  <a:pos x="T0" y="T1"/>
                </a:cxn>
                <a:cxn ang="T7">
                  <a:pos x="T2" y="T3"/>
                </a:cxn>
                <a:cxn ang="T8">
                  <a:pos x="T4" y="T5"/>
                </a:cxn>
              </a:cxnLst>
              <a:rect l="T9" t="T10" r="T11" b="T12"/>
              <a:pathLst>
                <a:path w="37" h="18">
                  <a:moveTo>
                    <a:pt x="0" y="18"/>
                  </a:moveTo>
                  <a:lnTo>
                    <a:pt x="19" y="0"/>
                  </a:lnTo>
                  <a:lnTo>
                    <a:pt x="37" y="18"/>
                  </a:lnTo>
                </a:path>
              </a:pathLst>
            </a:custGeom>
            <a:noFill/>
            <a:ln w="0">
              <a:solidFill>
                <a:srgbClr val="990033"/>
              </a:solidFill>
              <a:round/>
              <a:headEnd/>
              <a:tailEnd/>
            </a:ln>
          </p:spPr>
          <p:txBody>
            <a:bodyPr/>
            <a:lstStyle/>
            <a:p>
              <a:endParaRPr lang="pt-PT"/>
            </a:p>
          </p:txBody>
        </p:sp>
      </p:grpSp>
      <p:grpSp>
        <p:nvGrpSpPr>
          <p:cNvPr id="30" name="Group 30"/>
          <p:cNvGrpSpPr>
            <a:grpSpLocks/>
          </p:cNvGrpSpPr>
          <p:nvPr/>
        </p:nvGrpSpPr>
        <p:grpSpPr bwMode="auto">
          <a:xfrm>
            <a:off x="10716783" y="2420938"/>
            <a:ext cx="467783" cy="476250"/>
            <a:chOff x="567" y="1933"/>
            <a:chExt cx="221" cy="300"/>
          </a:xfrm>
        </p:grpSpPr>
        <p:sp>
          <p:nvSpPr>
            <p:cNvPr id="31" name="Oval 31"/>
            <p:cNvSpPr>
              <a:spLocks noChangeArrowheads="1"/>
            </p:cNvSpPr>
            <p:nvPr/>
          </p:nvSpPr>
          <p:spPr bwMode="auto">
            <a:xfrm>
              <a:off x="626" y="1933"/>
              <a:ext cx="108" cy="108"/>
            </a:xfrm>
            <a:prstGeom prst="ellipse">
              <a:avLst/>
            </a:prstGeom>
            <a:noFill/>
            <a:ln w="0">
              <a:solidFill>
                <a:srgbClr val="990033"/>
              </a:solidFill>
              <a:round/>
              <a:headEnd/>
              <a:tailEnd/>
            </a:ln>
          </p:spPr>
          <p:txBody>
            <a:bodyPr/>
            <a:lstStyle/>
            <a:p>
              <a:endParaRPr lang="pt-PT"/>
            </a:p>
          </p:txBody>
        </p:sp>
        <p:sp>
          <p:nvSpPr>
            <p:cNvPr id="32" name="Line 32"/>
            <p:cNvSpPr>
              <a:spLocks noChangeShapeType="1"/>
            </p:cNvSpPr>
            <p:nvPr/>
          </p:nvSpPr>
          <p:spPr bwMode="auto">
            <a:xfrm>
              <a:off x="680" y="2035"/>
              <a:ext cx="1" cy="90"/>
            </a:xfrm>
            <a:prstGeom prst="line">
              <a:avLst/>
            </a:prstGeom>
            <a:noFill/>
            <a:ln w="0">
              <a:solidFill>
                <a:srgbClr val="990033"/>
              </a:solidFill>
              <a:round/>
              <a:headEnd/>
              <a:tailEnd/>
            </a:ln>
          </p:spPr>
          <p:txBody>
            <a:bodyPr/>
            <a:lstStyle/>
            <a:p>
              <a:endParaRPr lang="pt-PT"/>
            </a:p>
          </p:txBody>
        </p:sp>
        <p:sp>
          <p:nvSpPr>
            <p:cNvPr id="33" name="Line 33"/>
            <p:cNvSpPr>
              <a:spLocks noChangeShapeType="1"/>
            </p:cNvSpPr>
            <p:nvPr/>
          </p:nvSpPr>
          <p:spPr bwMode="auto">
            <a:xfrm>
              <a:off x="596" y="2059"/>
              <a:ext cx="162" cy="1"/>
            </a:xfrm>
            <a:prstGeom prst="line">
              <a:avLst/>
            </a:prstGeom>
            <a:noFill/>
            <a:ln w="0">
              <a:solidFill>
                <a:srgbClr val="990033"/>
              </a:solidFill>
              <a:round/>
              <a:headEnd/>
              <a:tailEnd/>
            </a:ln>
          </p:spPr>
          <p:txBody>
            <a:bodyPr/>
            <a:lstStyle/>
            <a:p>
              <a:endParaRPr lang="pt-PT"/>
            </a:p>
          </p:txBody>
        </p:sp>
        <p:sp>
          <p:nvSpPr>
            <p:cNvPr id="34" name="Freeform 34"/>
            <p:cNvSpPr>
              <a:spLocks/>
            </p:cNvSpPr>
            <p:nvPr/>
          </p:nvSpPr>
          <p:spPr bwMode="auto">
            <a:xfrm>
              <a:off x="567" y="2125"/>
              <a:ext cx="221" cy="108"/>
            </a:xfrm>
            <a:custGeom>
              <a:avLst/>
              <a:gdLst>
                <a:gd name="T0" fmla="*/ 0 w 37"/>
                <a:gd name="T1" fmla="*/ 2147483647 h 18"/>
                <a:gd name="T2" fmla="*/ 2147483647 w 37"/>
                <a:gd name="T3" fmla="*/ 0 h 18"/>
                <a:gd name="T4" fmla="*/ 2147483647 w 37"/>
                <a:gd name="T5" fmla="*/ 2147483647 h 18"/>
                <a:gd name="T6" fmla="*/ 0 60000 65536"/>
                <a:gd name="T7" fmla="*/ 0 60000 65536"/>
                <a:gd name="T8" fmla="*/ 0 60000 65536"/>
                <a:gd name="T9" fmla="*/ 0 w 37"/>
                <a:gd name="T10" fmla="*/ 0 h 18"/>
                <a:gd name="T11" fmla="*/ 37 w 37"/>
                <a:gd name="T12" fmla="*/ 18 h 18"/>
              </a:gdLst>
              <a:ahLst/>
              <a:cxnLst>
                <a:cxn ang="T6">
                  <a:pos x="T0" y="T1"/>
                </a:cxn>
                <a:cxn ang="T7">
                  <a:pos x="T2" y="T3"/>
                </a:cxn>
                <a:cxn ang="T8">
                  <a:pos x="T4" y="T5"/>
                </a:cxn>
              </a:cxnLst>
              <a:rect l="T9" t="T10" r="T11" b="T12"/>
              <a:pathLst>
                <a:path w="37" h="18">
                  <a:moveTo>
                    <a:pt x="0" y="18"/>
                  </a:moveTo>
                  <a:lnTo>
                    <a:pt x="19" y="0"/>
                  </a:lnTo>
                  <a:lnTo>
                    <a:pt x="37" y="18"/>
                  </a:lnTo>
                </a:path>
              </a:pathLst>
            </a:custGeom>
            <a:noFill/>
            <a:ln w="0">
              <a:solidFill>
                <a:srgbClr val="990033"/>
              </a:solidFill>
              <a:round/>
              <a:headEnd/>
              <a:tailEnd/>
            </a:ln>
          </p:spPr>
          <p:txBody>
            <a:bodyPr/>
            <a:lstStyle/>
            <a:p>
              <a:endParaRPr lang="pt-PT"/>
            </a:p>
          </p:txBody>
        </p:sp>
      </p:grpSp>
      <p:grpSp>
        <p:nvGrpSpPr>
          <p:cNvPr id="35" name="Group 35"/>
          <p:cNvGrpSpPr>
            <a:grpSpLocks/>
          </p:cNvGrpSpPr>
          <p:nvPr/>
        </p:nvGrpSpPr>
        <p:grpSpPr bwMode="auto">
          <a:xfrm>
            <a:off x="10045799" y="5084763"/>
            <a:ext cx="467784" cy="476250"/>
            <a:chOff x="567" y="1933"/>
            <a:chExt cx="221" cy="300"/>
          </a:xfrm>
        </p:grpSpPr>
        <p:sp>
          <p:nvSpPr>
            <p:cNvPr id="36" name="Oval 36"/>
            <p:cNvSpPr>
              <a:spLocks noChangeArrowheads="1"/>
            </p:cNvSpPr>
            <p:nvPr/>
          </p:nvSpPr>
          <p:spPr bwMode="auto">
            <a:xfrm>
              <a:off x="626" y="1933"/>
              <a:ext cx="108" cy="108"/>
            </a:xfrm>
            <a:prstGeom prst="ellipse">
              <a:avLst/>
            </a:prstGeom>
            <a:noFill/>
            <a:ln w="0">
              <a:solidFill>
                <a:srgbClr val="990033"/>
              </a:solidFill>
              <a:round/>
              <a:headEnd/>
              <a:tailEnd/>
            </a:ln>
          </p:spPr>
          <p:txBody>
            <a:bodyPr/>
            <a:lstStyle/>
            <a:p>
              <a:endParaRPr lang="pt-PT"/>
            </a:p>
          </p:txBody>
        </p:sp>
        <p:sp>
          <p:nvSpPr>
            <p:cNvPr id="37" name="Line 37"/>
            <p:cNvSpPr>
              <a:spLocks noChangeShapeType="1"/>
            </p:cNvSpPr>
            <p:nvPr/>
          </p:nvSpPr>
          <p:spPr bwMode="auto">
            <a:xfrm>
              <a:off x="680" y="2035"/>
              <a:ext cx="1" cy="90"/>
            </a:xfrm>
            <a:prstGeom prst="line">
              <a:avLst/>
            </a:prstGeom>
            <a:noFill/>
            <a:ln w="0">
              <a:solidFill>
                <a:srgbClr val="990033"/>
              </a:solidFill>
              <a:round/>
              <a:headEnd/>
              <a:tailEnd/>
            </a:ln>
          </p:spPr>
          <p:txBody>
            <a:bodyPr/>
            <a:lstStyle/>
            <a:p>
              <a:endParaRPr lang="pt-PT"/>
            </a:p>
          </p:txBody>
        </p:sp>
        <p:sp>
          <p:nvSpPr>
            <p:cNvPr id="38" name="Line 38"/>
            <p:cNvSpPr>
              <a:spLocks noChangeShapeType="1"/>
            </p:cNvSpPr>
            <p:nvPr/>
          </p:nvSpPr>
          <p:spPr bwMode="auto">
            <a:xfrm>
              <a:off x="596" y="2059"/>
              <a:ext cx="162" cy="1"/>
            </a:xfrm>
            <a:prstGeom prst="line">
              <a:avLst/>
            </a:prstGeom>
            <a:noFill/>
            <a:ln w="0">
              <a:solidFill>
                <a:srgbClr val="990033"/>
              </a:solidFill>
              <a:round/>
              <a:headEnd/>
              <a:tailEnd/>
            </a:ln>
          </p:spPr>
          <p:txBody>
            <a:bodyPr/>
            <a:lstStyle/>
            <a:p>
              <a:endParaRPr lang="pt-PT"/>
            </a:p>
          </p:txBody>
        </p:sp>
        <p:sp>
          <p:nvSpPr>
            <p:cNvPr id="39" name="Freeform 39"/>
            <p:cNvSpPr>
              <a:spLocks/>
            </p:cNvSpPr>
            <p:nvPr/>
          </p:nvSpPr>
          <p:spPr bwMode="auto">
            <a:xfrm>
              <a:off x="567" y="2125"/>
              <a:ext cx="221" cy="108"/>
            </a:xfrm>
            <a:custGeom>
              <a:avLst/>
              <a:gdLst>
                <a:gd name="T0" fmla="*/ 0 w 37"/>
                <a:gd name="T1" fmla="*/ 2147483647 h 18"/>
                <a:gd name="T2" fmla="*/ 2147483647 w 37"/>
                <a:gd name="T3" fmla="*/ 0 h 18"/>
                <a:gd name="T4" fmla="*/ 2147483647 w 37"/>
                <a:gd name="T5" fmla="*/ 2147483647 h 18"/>
                <a:gd name="T6" fmla="*/ 0 60000 65536"/>
                <a:gd name="T7" fmla="*/ 0 60000 65536"/>
                <a:gd name="T8" fmla="*/ 0 60000 65536"/>
                <a:gd name="T9" fmla="*/ 0 w 37"/>
                <a:gd name="T10" fmla="*/ 0 h 18"/>
                <a:gd name="T11" fmla="*/ 37 w 37"/>
                <a:gd name="T12" fmla="*/ 18 h 18"/>
              </a:gdLst>
              <a:ahLst/>
              <a:cxnLst>
                <a:cxn ang="T6">
                  <a:pos x="T0" y="T1"/>
                </a:cxn>
                <a:cxn ang="T7">
                  <a:pos x="T2" y="T3"/>
                </a:cxn>
                <a:cxn ang="T8">
                  <a:pos x="T4" y="T5"/>
                </a:cxn>
              </a:cxnLst>
              <a:rect l="T9" t="T10" r="T11" b="T12"/>
              <a:pathLst>
                <a:path w="37" h="18">
                  <a:moveTo>
                    <a:pt x="0" y="18"/>
                  </a:moveTo>
                  <a:lnTo>
                    <a:pt x="19" y="0"/>
                  </a:lnTo>
                  <a:lnTo>
                    <a:pt x="37" y="18"/>
                  </a:lnTo>
                </a:path>
              </a:pathLst>
            </a:custGeom>
            <a:noFill/>
            <a:ln w="0">
              <a:solidFill>
                <a:srgbClr val="990033"/>
              </a:solidFill>
              <a:round/>
              <a:headEnd/>
              <a:tailEnd/>
            </a:ln>
          </p:spPr>
          <p:txBody>
            <a:bodyPr/>
            <a:lstStyle/>
            <a:p>
              <a:endParaRPr lang="pt-PT"/>
            </a:p>
          </p:txBody>
        </p:sp>
      </p:grpSp>
      <p:pic>
        <p:nvPicPr>
          <p:cNvPr id="40" name="Picture 40"/>
          <p:cNvPicPr>
            <a:picLocks noChangeAspect="1" noChangeArrowheads="1"/>
          </p:cNvPicPr>
          <p:nvPr/>
        </p:nvPicPr>
        <p:blipFill>
          <a:blip r:embed="rId8" cstate="print"/>
          <a:srcRect/>
          <a:stretch>
            <a:fillRect/>
          </a:stretch>
        </p:blipFill>
        <p:spPr bwMode="auto">
          <a:xfrm>
            <a:off x="3996365" y="3284538"/>
            <a:ext cx="4191000" cy="1238250"/>
          </a:xfrm>
          <a:prstGeom prst="rect">
            <a:avLst/>
          </a:prstGeom>
          <a:noFill/>
          <a:ln w="9525">
            <a:noFill/>
            <a:miter lim="800000"/>
            <a:headEnd/>
            <a:tailEnd/>
          </a:ln>
        </p:spPr>
      </p:pic>
      <p:sp>
        <p:nvSpPr>
          <p:cNvPr id="41" name="Rectangle 41" descr="90%"/>
          <p:cNvSpPr>
            <a:spLocks noChangeArrowheads="1"/>
          </p:cNvSpPr>
          <p:nvPr/>
        </p:nvSpPr>
        <p:spPr bwMode="auto">
          <a:xfrm>
            <a:off x="2459666" y="2274889"/>
            <a:ext cx="1344084" cy="649287"/>
          </a:xfrm>
          <a:prstGeom prst="rect">
            <a:avLst/>
          </a:prstGeom>
          <a:pattFill prst="pct90">
            <a:fgClr>
              <a:srgbClr val="000080"/>
            </a:fgClr>
            <a:bgClr>
              <a:srgbClr val="FFFF00"/>
            </a:bgClr>
          </a:pattFill>
          <a:ln w="9525">
            <a:solidFill>
              <a:srgbClr val="000080"/>
            </a:solidFill>
            <a:miter lim="800000"/>
            <a:headEnd/>
            <a:tailEnd/>
          </a:ln>
        </p:spPr>
        <p:txBody>
          <a:bodyPr wrap="none" anchor="ctr"/>
          <a:lstStyle/>
          <a:p>
            <a:endParaRPr lang="pt-PT"/>
          </a:p>
        </p:txBody>
      </p:sp>
      <p:sp>
        <p:nvSpPr>
          <p:cNvPr id="42" name="Rectangle 41" descr="90%"/>
          <p:cNvSpPr>
            <a:spLocks noChangeArrowheads="1"/>
          </p:cNvSpPr>
          <p:nvPr/>
        </p:nvSpPr>
        <p:spPr bwMode="auto">
          <a:xfrm>
            <a:off x="5435699" y="1773239"/>
            <a:ext cx="1536700" cy="649287"/>
          </a:xfrm>
          <a:prstGeom prst="rect">
            <a:avLst/>
          </a:prstGeom>
          <a:pattFill prst="pct90">
            <a:fgClr>
              <a:srgbClr val="000080"/>
            </a:fgClr>
            <a:bgClr>
              <a:srgbClr val="FFFF00"/>
            </a:bgClr>
          </a:pattFill>
          <a:ln w="9525">
            <a:solidFill>
              <a:srgbClr val="000080"/>
            </a:solidFill>
            <a:miter lim="800000"/>
            <a:headEnd/>
            <a:tailEnd/>
          </a:ln>
        </p:spPr>
        <p:txBody>
          <a:bodyPr wrap="none" anchor="ctr"/>
          <a:lstStyle/>
          <a:p>
            <a:endParaRPr lang="pt-PT"/>
          </a:p>
        </p:txBody>
      </p:sp>
      <p:sp>
        <p:nvSpPr>
          <p:cNvPr id="43" name="Rectangle 42" descr="90%"/>
          <p:cNvSpPr>
            <a:spLocks noChangeArrowheads="1"/>
          </p:cNvSpPr>
          <p:nvPr/>
        </p:nvSpPr>
        <p:spPr bwMode="auto">
          <a:xfrm>
            <a:off x="9180084" y="2347914"/>
            <a:ext cx="1441449" cy="649287"/>
          </a:xfrm>
          <a:prstGeom prst="rect">
            <a:avLst/>
          </a:prstGeom>
          <a:pattFill prst="pct90">
            <a:fgClr>
              <a:srgbClr val="000080"/>
            </a:fgClr>
            <a:bgClr>
              <a:srgbClr val="FFFF00"/>
            </a:bgClr>
          </a:pattFill>
          <a:ln w="9525">
            <a:solidFill>
              <a:srgbClr val="000080"/>
            </a:solidFill>
            <a:miter lim="800000"/>
            <a:headEnd/>
            <a:tailEnd/>
          </a:ln>
        </p:spPr>
        <p:txBody>
          <a:bodyPr wrap="none" anchor="ctr"/>
          <a:lstStyle/>
          <a:p>
            <a:endParaRPr lang="pt-PT"/>
          </a:p>
        </p:txBody>
      </p:sp>
      <p:sp>
        <p:nvSpPr>
          <p:cNvPr id="44" name="Rectangle 43" descr="90%"/>
          <p:cNvSpPr>
            <a:spLocks noChangeArrowheads="1"/>
          </p:cNvSpPr>
          <p:nvPr/>
        </p:nvSpPr>
        <p:spPr bwMode="auto">
          <a:xfrm>
            <a:off x="8411732" y="5084764"/>
            <a:ext cx="1346200" cy="649287"/>
          </a:xfrm>
          <a:prstGeom prst="rect">
            <a:avLst/>
          </a:prstGeom>
          <a:pattFill prst="pct90">
            <a:fgClr>
              <a:srgbClr val="000080"/>
            </a:fgClr>
            <a:bgClr>
              <a:srgbClr val="FFFF00"/>
            </a:bgClr>
          </a:pattFill>
          <a:ln w="9525">
            <a:solidFill>
              <a:srgbClr val="000080"/>
            </a:solidFill>
            <a:miter lim="800000"/>
            <a:headEnd/>
            <a:tailEnd/>
          </a:ln>
        </p:spPr>
        <p:txBody>
          <a:bodyPr wrap="none" anchor="ctr"/>
          <a:lstStyle/>
          <a:p>
            <a:endParaRPr lang="pt-PT"/>
          </a:p>
        </p:txBody>
      </p:sp>
      <p:sp>
        <p:nvSpPr>
          <p:cNvPr id="45" name="Rectangle 44" descr="90%"/>
          <p:cNvSpPr>
            <a:spLocks noChangeArrowheads="1"/>
          </p:cNvSpPr>
          <p:nvPr/>
        </p:nvSpPr>
        <p:spPr bwMode="auto">
          <a:xfrm>
            <a:off x="1401332" y="4292600"/>
            <a:ext cx="1346200" cy="649288"/>
          </a:xfrm>
          <a:prstGeom prst="rect">
            <a:avLst/>
          </a:prstGeom>
          <a:pattFill prst="pct90">
            <a:fgClr>
              <a:srgbClr val="000080"/>
            </a:fgClr>
            <a:bgClr>
              <a:srgbClr val="FFFF00"/>
            </a:bgClr>
          </a:pattFill>
          <a:ln w="9525">
            <a:solidFill>
              <a:srgbClr val="000080"/>
            </a:solidFill>
            <a:miter lim="800000"/>
            <a:headEnd/>
            <a:tailEnd/>
          </a:ln>
        </p:spPr>
        <p:txBody>
          <a:bodyPr wrap="none" anchor="ctr"/>
          <a:lstStyle/>
          <a:p>
            <a:endParaRPr lang="pt-PT"/>
          </a:p>
        </p:txBody>
      </p:sp>
      <p:sp>
        <p:nvSpPr>
          <p:cNvPr id="46" name="Rectangle 45" descr="90%"/>
          <p:cNvSpPr>
            <a:spLocks noChangeArrowheads="1"/>
          </p:cNvSpPr>
          <p:nvPr/>
        </p:nvSpPr>
        <p:spPr bwMode="auto">
          <a:xfrm>
            <a:off x="4377366" y="5084764"/>
            <a:ext cx="1538817" cy="649287"/>
          </a:xfrm>
          <a:prstGeom prst="rect">
            <a:avLst/>
          </a:prstGeom>
          <a:pattFill prst="pct90">
            <a:fgClr>
              <a:srgbClr val="000080"/>
            </a:fgClr>
            <a:bgClr>
              <a:srgbClr val="FFFF00"/>
            </a:bgClr>
          </a:pattFill>
          <a:ln w="9525">
            <a:solidFill>
              <a:srgbClr val="000080"/>
            </a:solidFill>
            <a:miter lim="800000"/>
            <a:headEnd/>
            <a:tailEnd/>
          </a:ln>
        </p:spPr>
        <p:txBody>
          <a:bodyPr wrap="none" anchor="ctr"/>
          <a:lstStyle/>
          <a:p>
            <a:endParaRPr lang="pt-PT"/>
          </a:p>
        </p:txBody>
      </p:sp>
      <p:sp>
        <p:nvSpPr>
          <p:cNvPr id="3" name="TextBox 2"/>
          <p:cNvSpPr txBox="1"/>
          <p:nvPr/>
        </p:nvSpPr>
        <p:spPr>
          <a:xfrm>
            <a:off x="7254107" y="77569"/>
            <a:ext cx="4920001" cy="646331"/>
          </a:xfrm>
          <a:prstGeom prst="rect">
            <a:avLst/>
          </a:prstGeom>
          <a:noFill/>
        </p:spPr>
        <p:txBody>
          <a:bodyPr wrap="none" rtlCol="0">
            <a:spAutoFit/>
          </a:bodyPr>
          <a:lstStyle/>
          <a:p>
            <a:r>
              <a:rPr lang="en-US" dirty="0"/>
              <a:t>MUTW – Multinational Undergraduate Team Work</a:t>
            </a:r>
          </a:p>
          <a:p>
            <a:r>
              <a:rPr lang="en-US" b="1" dirty="0"/>
              <a:t>MUTW – Me and U Together Win</a:t>
            </a:r>
          </a:p>
        </p:txBody>
      </p:sp>
    </p:spTree>
    <p:extLst>
      <p:ext uri="{BB962C8B-B14F-4D97-AF65-F5344CB8AC3E}">
        <p14:creationId xmlns:p14="http://schemas.microsoft.com/office/powerpoint/2010/main" val="47022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2000"/>
                                        <p:tgtEl>
                                          <p:spTgt spid="41"/>
                                        </p:tgtEl>
                                      </p:cBhvr>
                                    </p:animEffect>
                                    <p:set>
                                      <p:cBhvr>
                                        <p:cTn id="7" dur="1" fill="hold">
                                          <p:stCondLst>
                                            <p:cond delay="1999"/>
                                          </p:stCondLst>
                                        </p:cTn>
                                        <p:tgtEl>
                                          <p:spTgt spid="4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2000"/>
                                        <p:tgtEl>
                                          <p:spTgt spid="42"/>
                                        </p:tgtEl>
                                      </p:cBhvr>
                                    </p:animEffect>
                                    <p:set>
                                      <p:cBhvr>
                                        <p:cTn id="10" dur="1" fill="hold">
                                          <p:stCondLst>
                                            <p:cond delay="1999"/>
                                          </p:stCondLst>
                                        </p:cTn>
                                        <p:tgtEl>
                                          <p:spTgt spid="42"/>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2000"/>
                                        <p:tgtEl>
                                          <p:spTgt spid="43"/>
                                        </p:tgtEl>
                                      </p:cBhvr>
                                    </p:animEffect>
                                    <p:set>
                                      <p:cBhvr>
                                        <p:cTn id="13" dur="1" fill="hold">
                                          <p:stCondLst>
                                            <p:cond delay="1999"/>
                                          </p:stCondLst>
                                        </p:cTn>
                                        <p:tgtEl>
                                          <p:spTgt spid="43"/>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2000"/>
                                        <p:tgtEl>
                                          <p:spTgt spid="44"/>
                                        </p:tgtEl>
                                      </p:cBhvr>
                                    </p:animEffect>
                                    <p:set>
                                      <p:cBhvr>
                                        <p:cTn id="16" dur="1" fill="hold">
                                          <p:stCondLst>
                                            <p:cond delay="1999"/>
                                          </p:stCondLst>
                                        </p:cTn>
                                        <p:tgtEl>
                                          <p:spTgt spid="44"/>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2000"/>
                                        <p:tgtEl>
                                          <p:spTgt spid="45"/>
                                        </p:tgtEl>
                                      </p:cBhvr>
                                    </p:animEffect>
                                    <p:set>
                                      <p:cBhvr>
                                        <p:cTn id="19" dur="1" fill="hold">
                                          <p:stCondLst>
                                            <p:cond delay="1999"/>
                                          </p:stCondLst>
                                        </p:cTn>
                                        <p:tgtEl>
                                          <p:spTgt spid="45"/>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2000"/>
                                        <p:tgtEl>
                                          <p:spTgt spid="46"/>
                                        </p:tgtEl>
                                      </p:cBhvr>
                                    </p:animEffect>
                                    <p:set>
                                      <p:cBhvr>
                                        <p:cTn id="22" dur="1" fill="hold">
                                          <p:stCondLst>
                                            <p:cond delay="1999"/>
                                          </p:stCondLst>
                                        </p:cTn>
                                        <p:tgtEl>
                                          <p:spTgt spid="4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8.33333E-7 3.56152E-6 L 0.08611 -0.17091 " pathEditMode="relative" rAng="0" ptsTypes="AA">
                                      <p:cBhvr>
                                        <p:cTn id="26" dur="2000" fill="hold"/>
                                        <p:tgtEl>
                                          <p:spTgt spid="12"/>
                                        </p:tgtEl>
                                        <p:attrNameLst>
                                          <p:attrName>ppt_x</p:attrName>
                                          <p:attrName>ppt_y</p:attrName>
                                        </p:attrNameLst>
                                      </p:cBhvr>
                                      <p:rCtr x="43" y="-86"/>
                                    </p:animMotion>
                                  </p:childTnLst>
                                </p:cTn>
                              </p:par>
                              <p:par>
                                <p:cTn id="27" presetID="64" presetClass="path" presetSubtype="0" accel="50000" decel="50000" fill="hold" nodeType="withEffect">
                                  <p:stCondLst>
                                    <p:cond delay="0"/>
                                  </p:stCondLst>
                                  <p:childTnLst>
                                    <p:animMotion origin="layout" path="M 4.16667E-6 -2.40518E-7 L -0.13438 -0.1716 " pathEditMode="relative" rAng="0" ptsTypes="AA">
                                      <p:cBhvr>
                                        <p:cTn id="28" dur="2000" fill="hold"/>
                                        <p:tgtEl>
                                          <p:spTgt spid="14"/>
                                        </p:tgtEl>
                                        <p:attrNameLst>
                                          <p:attrName>ppt_x</p:attrName>
                                          <p:attrName>ppt_y</p:attrName>
                                        </p:attrNameLst>
                                      </p:cBhvr>
                                      <p:rCtr x="-67" y="-86"/>
                                    </p:animMotion>
                                  </p:childTnLst>
                                </p:cTn>
                              </p:par>
                              <p:par>
                                <p:cTn id="29" presetID="42" presetClass="path" presetSubtype="0" accel="50000" decel="50000" fill="hold" nodeType="withEffect">
                                  <p:stCondLst>
                                    <p:cond delay="0"/>
                                  </p:stCondLst>
                                  <p:childTnLst>
                                    <p:animMotion origin="layout" path="M -2.77778E-7 -2.80296E-6 L -0.20382 0.14362 " pathEditMode="relative" rAng="0" ptsTypes="AA">
                                      <p:cBhvr>
                                        <p:cTn id="30" dur="2000" fill="hold"/>
                                        <p:tgtEl>
                                          <p:spTgt spid="13"/>
                                        </p:tgtEl>
                                        <p:attrNameLst>
                                          <p:attrName>ppt_x</p:attrName>
                                          <p:attrName>ppt_y</p:attrName>
                                        </p:attrNameLst>
                                      </p:cBhvr>
                                      <p:rCtr x="-102" y="72"/>
                                    </p:animMotion>
                                  </p:childTnLst>
                                </p:cTn>
                              </p:par>
                              <p:par>
                                <p:cTn id="31" presetID="42" presetClass="path" presetSubtype="0" accel="50000" decel="50000" fill="hold" nodeType="withEffect">
                                  <p:stCondLst>
                                    <p:cond delay="0"/>
                                  </p:stCondLst>
                                  <p:childTnLst>
                                    <p:animMotion origin="layout" path="M -2.77778E-7 -2.75671E-6 L -2.77778E-7 0.22757 " pathEditMode="relative" rAng="0" ptsTypes="AA">
                                      <p:cBhvr>
                                        <p:cTn id="32" dur="2000" fill="hold"/>
                                        <p:tgtEl>
                                          <p:spTgt spid="11"/>
                                        </p:tgtEl>
                                        <p:attrNameLst>
                                          <p:attrName>ppt_x</p:attrName>
                                          <p:attrName>ppt_y</p:attrName>
                                        </p:attrNameLst>
                                      </p:cBhvr>
                                      <p:rCtr x="0" y="114"/>
                                    </p:animMotion>
                                  </p:childTnLst>
                                </p:cTn>
                              </p:par>
                              <p:par>
                                <p:cTn id="33" presetID="42" presetClass="path" presetSubtype="0" accel="50000" decel="50000" fill="hold" nodeType="withEffect">
                                  <p:stCondLst>
                                    <p:cond delay="0"/>
                                  </p:stCondLst>
                                  <p:childTnLst>
                                    <p:animMotion origin="layout" path="M 1.11111E-6 1.69288E-6 L 0.13489 0.15356 " pathEditMode="relative" rAng="0" ptsTypes="AA">
                                      <p:cBhvr>
                                        <p:cTn id="34" dur="2000" fill="hold"/>
                                        <p:tgtEl>
                                          <p:spTgt spid="9"/>
                                        </p:tgtEl>
                                        <p:attrNameLst>
                                          <p:attrName>ppt_x</p:attrName>
                                          <p:attrName>ppt_y</p:attrName>
                                        </p:attrNameLst>
                                      </p:cBhvr>
                                      <p:rCtr x="67" y="77"/>
                                    </p:animMotion>
                                  </p:childTnLst>
                                </p:cTn>
                              </p:par>
                              <p:par>
                                <p:cTn id="35" presetID="63" presetClass="path" presetSubtype="0" accel="50000" decel="50000" fill="hold" nodeType="withEffect">
                                  <p:stCondLst>
                                    <p:cond delay="0"/>
                                  </p:stCondLst>
                                  <p:childTnLst>
                                    <p:animMotion origin="layout" path="M 3.88889E-6 -4.0333E-6 L 0.22204 -0.0555 " pathEditMode="relative" rAng="0" ptsTypes="AA">
                                      <p:cBhvr>
                                        <p:cTn id="36" dur="2000" fill="hold"/>
                                        <p:tgtEl>
                                          <p:spTgt spid="10"/>
                                        </p:tgtEl>
                                        <p:attrNameLst>
                                          <p:attrName>ppt_x</p:attrName>
                                          <p:attrName>ppt_y</p:attrName>
                                        </p:attrNameLst>
                                      </p:cBhvr>
                                      <p:rCtr x="111" y="-28"/>
                                    </p:animMotion>
                                  </p:childTnLst>
                                </p:cTn>
                              </p:par>
                            </p:childTnLst>
                          </p:cTn>
                        </p:par>
                        <p:par>
                          <p:cTn id="37" fill="hold">
                            <p:stCondLst>
                              <p:cond delay="2000"/>
                            </p:stCondLst>
                            <p:childTnLst>
                              <p:par>
                                <p:cTn id="38" presetID="9"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dissolve">
                                      <p:cBhvr>
                                        <p:cTn id="40" dur="500"/>
                                        <p:tgtEl>
                                          <p:spTgt spid="40"/>
                                        </p:tgtEl>
                                      </p:cBhvr>
                                    </p:animEffect>
                                  </p:childTnLst>
                                </p:cTn>
                              </p:par>
                              <p:par>
                                <p:cTn id="41" presetID="9" presetClass="exit" presetSubtype="0" fill="hold" nodeType="withEffect">
                                  <p:stCondLst>
                                    <p:cond delay="0"/>
                                  </p:stCondLst>
                                  <p:childTnLst>
                                    <p:animEffect transition="out" filter="dissolve">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1"/>
                                        </p:tgtEl>
                                      </p:cBhvr>
                                    </p:animEffect>
                                    <p:set>
                                      <p:cBhvr>
                                        <p:cTn id="46" dur="1" fill="hold">
                                          <p:stCondLst>
                                            <p:cond delay="499"/>
                                          </p:stCondLst>
                                        </p:cTn>
                                        <p:tgtEl>
                                          <p:spTgt spid="11"/>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childTnLst>
                          </p:cTn>
                        </p:par>
                        <p:par>
                          <p:cTn id="59" fill="hold">
                            <p:stCondLst>
                              <p:cond delay="2500"/>
                            </p:stCondLst>
                            <p:childTnLst>
                              <p:par>
                                <p:cTn id="60" presetID="42" presetClass="path" presetSubtype="0" accel="50000" decel="50000" fill="hold" nodeType="afterEffect">
                                  <p:stCondLst>
                                    <p:cond delay="0"/>
                                  </p:stCondLst>
                                  <p:childTnLst>
                                    <p:animMotion origin="layout" path="M -4.72222E-6 4.22757E-6 L 0.00452 0.14361 " pathEditMode="relative" rAng="0" ptsTypes="AA">
                                      <p:cBhvr>
                                        <p:cTn id="61" dur="2000" fill="hold"/>
                                        <p:tgtEl>
                                          <p:spTgt spid="4"/>
                                        </p:tgtEl>
                                        <p:attrNameLst>
                                          <p:attrName>ppt_x</p:attrName>
                                          <p:attrName>ppt_y</p:attrName>
                                        </p:attrNameLst>
                                      </p:cBhvr>
                                      <p:rCtr x="2" y="72"/>
                                    </p:animMotion>
                                  </p:childTnLst>
                                </p:cTn>
                              </p:par>
                              <p:par>
                                <p:cTn id="62" presetID="63" presetClass="path" presetSubtype="0" accel="50000" decel="50000" fill="hold" nodeType="withEffect">
                                  <p:stCondLst>
                                    <p:cond delay="0"/>
                                  </p:stCondLst>
                                  <p:childTnLst>
                                    <p:animMotion origin="layout" path="M 4.72222E-6 4.69935E-6 L 0.08333 -0.06615 " pathEditMode="relative" rAng="0" ptsTypes="AA">
                                      <p:cBhvr>
                                        <p:cTn id="63" dur="2000" fill="hold"/>
                                        <p:tgtEl>
                                          <p:spTgt spid="15"/>
                                        </p:tgtEl>
                                        <p:attrNameLst>
                                          <p:attrName>ppt_x</p:attrName>
                                          <p:attrName>ppt_y</p:attrName>
                                        </p:attrNameLst>
                                      </p:cBhvr>
                                      <p:rCtr x="42" y="-33"/>
                                    </p:animMotion>
                                  </p:childTnLst>
                                </p:cTn>
                              </p:par>
                              <p:par>
                                <p:cTn id="64" presetID="35" presetClass="path" presetSubtype="0" accel="50000" decel="50000" fill="hold" nodeType="withEffect">
                                  <p:stCondLst>
                                    <p:cond delay="0"/>
                                  </p:stCondLst>
                                  <p:childTnLst>
                                    <p:animMotion origin="layout" path="M -8.33333E-7 -2.75671E-6 L -0.42066 0.13321 " pathEditMode="relative" rAng="0" ptsTypes="AA">
                                      <p:cBhvr>
                                        <p:cTn id="65" dur="2000" fill="hold"/>
                                        <p:tgtEl>
                                          <p:spTgt spid="25"/>
                                        </p:tgtEl>
                                        <p:attrNameLst>
                                          <p:attrName>ppt_x</p:attrName>
                                          <p:attrName>ppt_y</p:attrName>
                                        </p:attrNameLst>
                                      </p:cBhvr>
                                      <p:rCtr x="-210" y="67"/>
                                    </p:animMotion>
                                  </p:childTnLst>
                                </p:cTn>
                              </p:par>
                              <p:par>
                                <p:cTn id="66" presetID="35" presetClass="path" presetSubtype="0" accel="50000" decel="50000" fill="hold" nodeType="withEffect">
                                  <p:stCondLst>
                                    <p:cond delay="0"/>
                                  </p:stCondLst>
                                  <p:childTnLst>
                                    <p:animMotion origin="layout" path="M 3.61111E-6 -2.80296E-6 L -0.66476 0.04926 " pathEditMode="relative" rAng="0" ptsTypes="AA">
                                      <p:cBhvr>
                                        <p:cTn id="67" dur="2000" fill="hold"/>
                                        <p:tgtEl>
                                          <p:spTgt spid="30"/>
                                        </p:tgtEl>
                                        <p:attrNameLst>
                                          <p:attrName>ppt_x</p:attrName>
                                          <p:attrName>ppt_y</p:attrName>
                                        </p:attrNameLst>
                                      </p:cBhvr>
                                      <p:rCtr x="-332" y="25"/>
                                    </p:animMotion>
                                  </p:childTnLst>
                                </p:cTn>
                              </p:par>
                              <p:par>
                                <p:cTn id="68" presetID="35" presetClass="path" presetSubtype="0" accel="50000" decel="50000" fill="hold" nodeType="withEffect">
                                  <p:stCondLst>
                                    <p:cond delay="0"/>
                                  </p:stCondLst>
                                  <p:childTnLst>
                                    <p:animMotion origin="layout" path="M -1.66667E-6 5.92044E-7 L -0.60972 -0.25486 " pathEditMode="relative" rAng="0" ptsTypes="AA">
                                      <p:cBhvr>
                                        <p:cTn id="69" dur="2000" fill="hold"/>
                                        <p:tgtEl>
                                          <p:spTgt spid="35"/>
                                        </p:tgtEl>
                                        <p:attrNameLst>
                                          <p:attrName>ppt_x</p:attrName>
                                          <p:attrName>ppt_y</p:attrName>
                                        </p:attrNameLst>
                                      </p:cBhvr>
                                      <p:rCtr x="-305" y="-127"/>
                                    </p:animMotion>
                                  </p:childTnLst>
                                </p:cTn>
                              </p:par>
                              <p:par>
                                <p:cTn id="70" presetID="35" presetClass="path" presetSubtype="0" accel="50000" decel="50000" fill="hold" nodeType="withEffect">
                                  <p:stCondLst>
                                    <p:cond delay="0"/>
                                  </p:stCondLst>
                                  <p:childTnLst>
                                    <p:animMotion origin="layout" path="M 0 5.92044E-7 L -0.08993 -0.17091 " pathEditMode="relative" rAng="0" ptsTypes="AA">
                                      <p:cBhvr>
                                        <p:cTn id="71" dur="2000" fill="hold"/>
                                        <p:tgtEl>
                                          <p:spTgt spid="20"/>
                                        </p:tgtEl>
                                        <p:attrNameLst>
                                          <p:attrName>ppt_x</p:attrName>
                                          <p:attrName>ppt_y</p:attrName>
                                        </p:attrNameLst>
                                      </p:cBhvr>
                                      <p:rCtr x="-45" y="-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119674" y="1175657"/>
            <a:ext cx="5840422" cy="5277679"/>
          </a:xfrm>
          <a:prstGeom prst="rect">
            <a:avLst/>
          </a:prstGeom>
        </p:spPr>
        <p:txBody>
          <a:bodyPr>
            <a:normAutofit fontScale="47500" lnSpcReduction="20000"/>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pt-PT" altLang="pt-PT" sz="2900" dirty="0">
                <a:solidFill>
                  <a:srgbClr val="002060"/>
                </a:solidFill>
                <a:latin typeface="Calibri" pitchFamily="34" charset="0"/>
              </a:rPr>
              <a:t>Instituto Politécnico do Porto, </a:t>
            </a:r>
            <a:r>
              <a:rPr lang="pt-PT" altLang="pt-PT" sz="2900" b="1" dirty="0">
                <a:solidFill>
                  <a:srgbClr val="002060"/>
                </a:solidFill>
                <a:latin typeface="Calibri" pitchFamily="34" charset="0"/>
              </a:rPr>
              <a:t>Portugal</a:t>
            </a:r>
          </a:p>
          <a:p>
            <a:pPr marL="0" indent="0">
              <a:lnSpc>
                <a:spcPct val="120000"/>
              </a:lnSpc>
              <a:spcBef>
                <a:spcPts val="0"/>
              </a:spcBef>
              <a:buFont typeface="Arial" panose="020B0604020202020204" pitchFamily="34" charset="0"/>
              <a:buNone/>
            </a:pPr>
            <a:r>
              <a:rPr lang="pt-PT" altLang="pt-PT" sz="2900" dirty="0" err="1">
                <a:solidFill>
                  <a:srgbClr val="002060"/>
                </a:solidFill>
                <a:latin typeface="Calibri" pitchFamily="34" charset="0"/>
              </a:rPr>
              <a:t>Universität</a:t>
            </a:r>
            <a:r>
              <a:rPr lang="pt-PT" altLang="pt-PT" sz="2900" dirty="0">
                <a:solidFill>
                  <a:srgbClr val="002060"/>
                </a:solidFill>
                <a:latin typeface="Calibri" pitchFamily="34" charset="0"/>
              </a:rPr>
              <a:t> Siegen, </a:t>
            </a:r>
            <a:r>
              <a:rPr lang="pt-PT" altLang="pt-PT" sz="2900" b="1" dirty="0" err="1">
                <a:solidFill>
                  <a:srgbClr val="002060"/>
                </a:solidFill>
                <a:latin typeface="Calibri" pitchFamily="34" charset="0"/>
              </a:rPr>
              <a:t>Germany</a:t>
            </a:r>
            <a:endParaRPr lang="pt-PT" altLang="pt-PT" sz="2900" b="1" dirty="0">
              <a:solidFill>
                <a:srgbClr val="002060"/>
              </a:solidFill>
              <a:latin typeface="Calibri" pitchFamily="34" charset="0"/>
            </a:endParaRPr>
          </a:p>
          <a:p>
            <a:pPr marL="0" indent="0">
              <a:lnSpc>
                <a:spcPct val="120000"/>
              </a:lnSpc>
              <a:spcBef>
                <a:spcPts val="0"/>
              </a:spcBef>
              <a:buNone/>
            </a:pPr>
            <a:r>
              <a:rPr lang="pt-PT" altLang="pt-PT" sz="2900" dirty="0" err="1">
                <a:solidFill>
                  <a:srgbClr val="002060"/>
                </a:solidFill>
                <a:latin typeface="Calibri" pitchFamily="34" charset="0"/>
              </a:rPr>
              <a:t>Odisee</a:t>
            </a:r>
            <a:r>
              <a:rPr lang="pt-PT" altLang="pt-PT" sz="2900" dirty="0">
                <a:solidFill>
                  <a:srgbClr val="002060"/>
                </a:solidFill>
                <a:latin typeface="Calibri" pitchFamily="34" charset="0"/>
              </a:rPr>
              <a:t> </a:t>
            </a:r>
            <a:r>
              <a:rPr lang="pt-PT" altLang="pt-PT" sz="2900" dirty="0" err="1">
                <a:solidFill>
                  <a:srgbClr val="002060"/>
                </a:solidFill>
                <a:latin typeface="Calibri" pitchFamily="34" charset="0"/>
              </a:rPr>
              <a:t>Technologiecampus</a:t>
            </a:r>
            <a:r>
              <a:rPr lang="pt-PT" altLang="pt-PT" sz="2900" dirty="0">
                <a:solidFill>
                  <a:srgbClr val="002060"/>
                </a:solidFill>
                <a:latin typeface="Calibri" pitchFamily="34" charset="0"/>
              </a:rPr>
              <a:t> - </a:t>
            </a:r>
            <a:r>
              <a:rPr lang="pt-PT" altLang="pt-PT" sz="2900" dirty="0" err="1">
                <a:solidFill>
                  <a:srgbClr val="002060"/>
                </a:solidFill>
                <a:latin typeface="Calibri" pitchFamily="34" charset="0"/>
              </a:rPr>
              <a:t>Ghent</a:t>
            </a:r>
            <a:r>
              <a:rPr lang="pt-PT" altLang="pt-PT" sz="2900" dirty="0">
                <a:solidFill>
                  <a:srgbClr val="002060"/>
                </a:solidFill>
                <a:latin typeface="Calibri" pitchFamily="34" charset="0"/>
              </a:rPr>
              <a:t>, </a:t>
            </a:r>
            <a:r>
              <a:rPr lang="pt-PT" altLang="pt-PT" sz="2900" b="1" dirty="0" err="1">
                <a:solidFill>
                  <a:srgbClr val="002060"/>
                </a:solidFill>
                <a:latin typeface="Calibri" pitchFamily="34" charset="0"/>
              </a:rPr>
              <a:t>Belgium</a:t>
            </a:r>
            <a:endParaRPr lang="pt-PT" altLang="pt-PT" sz="2900" b="1" dirty="0">
              <a:solidFill>
                <a:srgbClr val="002060"/>
              </a:solidFill>
              <a:latin typeface="Calibri" pitchFamily="34" charset="0"/>
            </a:endParaRPr>
          </a:p>
          <a:p>
            <a:pPr marL="0" indent="0">
              <a:lnSpc>
                <a:spcPct val="120000"/>
              </a:lnSpc>
              <a:spcBef>
                <a:spcPts val="0"/>
              </a:spcBef>
              <a:buNone/>
            </a:pPr>
            <a:r>
              <a:rPr lang="pt-PT" altLang="pt-PT" sz="2900" dirty="0">
                <a:solidFill>
                  <a:srgbClr val="002060"/>
                </a:solidFill>
                <a:latin typeface="Calibri" pitchFamily="34" charset="0"/>
              </a:rPr>
              <a:t>LUCA </a:t>
            </a:r>
            <a:r>
              <a:rPr lang="pt-PT" altLang="pt-PT" sz="2900" dirty="0" err="1">
                <a:solidFill>
                  <a:srgbClr val="002060"/>
                </a:solidFill>
                <a:latin typeface="Calibri" pitchFamily="34" charset="0"/>
              </a:rPr>
              <a:t>School</a:t>
            </a:r>
            <a:r>
              <a:rPr lang="pt-PT" altLang="pt-PT" sz="2900" dirty="0">
                <a:solidFill>
                  <a:srgbClr val="002060"/>
                </a:solidFill>
                <a:latin typeface="Calibri" pitchFamily="34" charset="0"/>
              </a:rPr>
              <a:t> of </a:t>
            </a:r>
            <a:r>
              <a:rPr lang="pt-PT" altLang="pt-PT" sz="2900" dirty="0" err="1">
                <a:solidFill>
                  <a:srgbClr val="002060"/>
                </a:solidFill>
                <a:latin typeface="Calibri" pitchFamily="34" charset="0"/>
              </a:rPr>
              <a:t>Arts</a:t>
            </a:r>
            <a:r>
              <a:rPr lang="pt-PT" altLang="pt-PT" sz="2900" dirty="0">
                <a:solidFill>
                  <a:srgbClr val="002060"/>
                </a:solidFill>
                <a:latin typeface="Calibri" pitchFamily="34" charset="0"/>
              </a:rPr>
              <a:t>, </a:t>
            </a:r>
            <a:r>
              <a:rPr lang="pt-PT" altLang="pt-PT" sz="2900" b="1" dirty="0" err="1">
                <a:solidFill>
                  <a:srgbClr val="002060"/>
                </a:solidFill>
                <a:latin typeface="Calibri" pitchFamily="34" charset="0"/>
              </a:rPr>
              <a:t>Belgium</a:t>
            </a:r>
            <a:endParaRPr lang="pt-PT" altLang="pt-PT" sz="2900" b="1" dirty="0">
              <a:solidFill>
                <a:srgbClr val="002060"/>
              </a:solidFill>
              <a:latin typeface="Calibri" pitchFamily="34" charset="0"/>
            </a:endParaRPr>
          </a:p>
          <a:p>
            <a:pPr marL="0" indent="0">
              <a:lnSpc>
                <a:spcPct val="120000"/>
              </a:lnSpc>
              <a:spcBef>
                <a:spcPts val="0"/>
              </a:spcBef>
              <a:buNone/>
            </a:pPr>
            <a:r>
              <a:rPr lang="pt-PT" altLang="pt-PT" sz="2900" dirty="0">
                <a:solidFill>
                  <a:srgbClr val="002060"/>
                </a:solidFill>
                <a:latin typeface="Calibri" pitchFamily="34" charset="0"/>
              </a:rPr>
              <a:t>Glasgow </a:t>
            </a:r>
            <a:r>
              <a:rPr lang="pt-PT" altLang="pt-PT" sz="2900" dirty="0" err="1">
                <a:solidFill>
                  <a:srgbClr val="002060"/>
                </a:solidFill>
                <a:latin typeface="Calibri" pitchFamily="34" charset="0"/>
              </a:rPr>
              <a:t>Caledonian</a:t>
            </a:r>
            <a:r>
              <a:rPr lang="pt-PT" altLang="pt-PT" sz="2900" dirty="0">
                <a:solidFill>
                  <a:srgbClr val="002060"/>
                </a:solidFill>
                <a:latin typeface="Calibri" pitchFamily="34" charset="0"/>
              </a:rPr>
              <a:t> </a:t>
            </a:r>
            <a:r>
              <a:rPr lang="pt-PT" altLang="pt-PT" sz="2900" dirty="0" err="1">
                <a:solidFill>
                  <a:srgbClr val="002060"/>
                </a:solidFill>
                <a:latin typeface="Calibri" pitchFamily="34" charset="0"/>
              </a:rPr>
              <a:t>University</a:t>
            </a:r>
            <a:r>
              <a:rPr lang="pt-PT" altLang="pt-PT" sz="2900" dirty="0">
                <a:solidFill>
                  <a:srgbClr val="002060"/>
                </a:solidFill>
                <a:latin typeface="Calibri" pitchFamily="34" charset="0"/>
              </a:rPr>
              <a:t>, </a:t>
            </a:r>
            <a:r>
              <a:rPr lang="pt-PT" altLang="pt-PT" sz="2900" b="1" dirty="0">
                <a:solidFill>
                  <a:srgbClr val="002060"/>
                </a:solidFill>
                <a:latin typeface="Calibri" pitchFamily="34" charset="0"/>
              </a:rPr>
              <a:t>United </a:t>
            </a:r>
            <a:r>
              <a:rPr lang="pt-PT" altLang="pt-PT" sz="2900" b="1" dirty="0" err="1">
                <a:solidFill>
                  <a:srgbClr val="002060"/>
                </a:solidFill>
                <a:latin typeface="Calibri" pitchFamily="34" charset="0"/>
              </a:rPr>
              <a:t>Kingdom</a:t>
            </a:r>
            <a:endParaRPr lang="pt-PT" altLang="pt-PT" sz="2900" b="1" dirty="0">
              <a:solidFill>
                <a:srgbClr val="002060"/>
              </a:solidFill>
              <a:latin typeface="Calibri" pitchFamily="34" charset="0"/>
            </a:endParaRPr>
          </a:p>
          <a:p>
            <a:pPr marL="0" indent="0">
              <a:lnSpc>
                <a:spcPct val="120000"/>
              </a:lnSpc>
              <a:spcBef>
                <a:spcPts val="0"/>
              </a:spcBef>
              <a:buNone/>
            </a:pPr>
            <a:r>
              <a:rPr lang="pt-PT" altLang="pt-PT" sz="2900" dirty="0" err="1">
                <a:solidFill>
                  <a:srgbClr val="002060"/>
                </a:solidFill>
                <a:latin typeface="Calibri" pitchFamily="34" charset="0"/>
              </a:rPr>
              <a:t>Hellenic</a:t>
            </a:r>
            <a:r>
              <a:rPr lang="pt-PT" altLang="pt-PT" sz="2900" dirty="0">
                <a:solidFill>
                  <a:srgbClr val="002060"/>
                </a:solidFill>
                <a:latin typeface="Calibri" pitchFamily="34" charset="0"/>
              </a:rPr>
              <a:t> </a:t>
            </a:r>
            <a:r>
              <a:rPr lang="pt-PT" altLang="pt-PT" sz="2900" dirty="0" err="1">
                <a:solidFill>
                  <a:srgbClr val="002060"/>
                </a:solidFill>
                <a:latin typeface="Calibri" pitchFamily="34" charset="0"/>
              </a:rPr>
              <a:t>Mediterranean</a:t>
            </a:r>
            <a:r>
              <a:rPr lang="pt-PT" altLang="pt-PT" sz="2900" dirty="0">
                <a:solidFill>
                  <a:srgbClr val="002060"/>
                </a:solidFill>
                <a:latin typeface="Calibri" pitchFamily="34" charset="0"/>
              </a:rPr>
              <a:t> </a:t>
            </a:r>
            <a:r>
              <a:rPr lang="pt-PT" altLang="pt-PT" sz="2900" dirty="0" err="1">
                <a:solidFill>
                  <a:srgbClr val="002060"/>
                </a:solidFill>
                <a:latin typeface="Calibri" pitchFamily="34" charset="0"/>
              </a:rPr>
              <a:t>University</a:t>
            </a:r>
            <a:r>
              <a:rPr lang="pt-PT" altLang="pt-PT" sz="2900" dirty="0">
                <a:solidFill>
                  <a:srgbClr val="002060"/>
                </a:solidFill>
                <a:latin typeface="Calibri" pitchFamily="34" charset="0"/>
              </a:rPr>
              <a:t>, </a:t>
            </a:r>
            <a:r>
              <a:rPr lang="pt-PT" altLang="pt-PT" sz="2900" b="1" dirty="0" err="1">
                <a:solidFill>
                  <a:srgbClr val="002060"/>
                </a:solidFill>
                <a:latin typeface="Calibri" pitchFamily="34" charset="0"/>
              </a:rPr>
              <a:t>Greece</a:t>
            </a:r>
            <a:endParaRPr lang="pt-PT" altLang="pt-PT" sz="2900" b="1" dirty="0">
              <a:solidFill>
                <a:srgbClr val="002060"/>
              </a:solidFill>
              <a:latin typeface="Calibri" pitchFamily="34" charset="0"/>
            </a:endParaRPr>
          </a:p>
          <a:p>
            <a:pPr marL="0" indent="0">
              <a:lnSpc>
                <a:spcPct val="120000"/>
              </a:lnSpc>
              <a:spcBef>
                <a:spcPts val="0"/>
              </a:spcBef>
              <a:buNone/>
            </a:pPr>
            <a:r>
              <a:rPr lang="pt-PT" altLang="pt-PT" sz="2900" dirty="0" err="1">
                <a:solidFill>
                  <a:srgbClr val="002060"/>
                </a:solidFill>
                <a:latin typeface="Calibri" pitchFamily="34" charset="0"/>
              </a:rPr>
              <a:t>University</a:t>
            </a:r>
            <a:r>
              <a:rPr lang="pt-PT" altLang="pt-PT" sz="2900" dirty="0">
                <a:solidFill>
                  <a:srgbClr val="002060"/>
                </a:solidFill>
                <a:latin typeface="Calibri" pitchFamily="34" charset="0"/>
              </a:rPr>
              <a:t> of </a:t>
            </a:r>
            <a:r>
              <a:rPr lang="pt-PT" altLang="pt-PT" sz="2900" dirty="0" err="1">
                <a:solidFill>
                  <a:srgbClr val="002060"/>
                </a:solidFill>
                <a:latin typeface="Calibri" pitchFamily="34" charset="0"/>
              </a:rPr>
              <a:t>Human</a:t>
            </a:r>
            <a:r>
              <a:rPr lang="pt-PT" altLang="pt-PT" sz="2900" dirty="0">
                <a:solidFill>
                  <a:srgbClr val="002060"/>
                </a:solidFill>
                <a:latin typeface="Calibri" pitchFamily="34" charset="0"/>
              </a:rPr>
              <a:t> </a:t>
            </a:r>
            <a:r>
              <a:rPr lang="pt-PT" altLang="pt-PT" sz="2900" dirty="0" err="1">
                <a:solidFill>
                  <a:srgbClr val="002060"/>
                </a:solidFill>
                <a:latin typeface="Calibri" pitchFamily="34" charset="0"/>
              </a:rPr>
              <a:t>Develpment</a:t>
            </a:r>
            <a:r>
              <a:rPr lang="pt-PT" altLang="pt-PT" sz="2900" dirty="0">
                <a:solidFill>
                  <a:srgbClr val="002060"/>
                </a:solidFill>
                <a:latin typeface="Calibri" pitchFamily="34" charset="0"/>
              </a:rPr>
              <a:t>, </a:t>
            </a:r>
            <a:r>
              <a:rPr lang="pt-PT" altLang="pt-PT" sz="2900" b="1" dirty="0" err="1">
                <a:solidFill>
                  <a:srgbClr val="002060"/>
                </a:solidFill>
                <a:latin typeface="Calibri" pitchFamily="34" charset="0"/>
              </a:rPr>
              <a:t>Iraq</a:t>
            </a:r>
            <a:endParaRPr lang="pt-PT" altLang="pt-PT" sz="2900" b="1" dirty="0">
              <a:solidFill>
                <a:srgbClr val="002060"/>
              </a:solidFill>
              <a:latin typeface="Calibri" pitchFamily="34" charset="0"/>
            </a:endParaRPr>
          </a:p>
          <a:p>
            <a:pPr marL="0" indent="0">
              <a:lnSpc>
                <a:spcPct val="120000"/>
              </a:lnSpc>
              <a:spcBef>
                <a:spcPts val="0"/>
              </a:spcBef>
              <a:buNone/>
            </a:pPr>
            <a:r>
              <a:rPr lang="pt-PT" altLang="pt-PT" sz="2900" dirty="0" err="1">
                <a:solidFill>
                  <a:srgbClr val="002060"/>
                </a:solidFill>
                <a:latin typeface="Calibri" pitchFamily="34" charset="0"/>
              </a:rPr>
              <a:t>University</a:t>
            </a:r>
            <a:r>
              <a:rPr lang="pt-PT" altLang="pt-PT" sz="2900" dirty="0">
                <a:solidFill>
                  <a:srgbClr val="002060"/>
                </a:solidFill>
                <a:latin typeface="Calibri" pitchFamily="34" charset="0"/>
              </a:rPr>
              <a:t> of </a:t>
            </a:r>
            <a:r>
              <a:rPr lang="pt-PT" altLang="pt-PT" sz="2900" dirty="0" err="1">
                <a:solidFill>
                  <a:srgbClr val="002060"/>
                </a:solidFill>
                <a:latin typeface="Calibri" pitchFamily="34" charset="0"/>
              </a:rPr>
              <a:t>Maribor</a:t>
            </a:r>
            <a:r>
              <a:rPr lang="pt-PT" altLang="pt-PT" sz="2900" dirty="0">
                <a:solidFill>
                  <a:srgbClr val="002060"/>
                </a:solidFill>
                <a:latin typeface="Calibri" pitchFamily="34" charset="0"/>
              </a:rPr>
              <a:t>, </a:t>
            </a:r>
            <a:r>
              <a:rPr lang="pt-PT" altLang="pt-PT" sz="2900" b="1" dirty="0" err="1">
                <a:solidFill>
                  <a:srgbClr val="002060"/>
                </a:solidFill>
                <a:latin typeface="Calibri" pitchFamily="34" charset="0"/>
              </a:rPr>
              <a:t>Slovenia</a:t>
            </a:r>
            <a:endParaRPr lang="pt-PT" altLang="pt-PT" sz="2900" b="1" dirty="0">
              <a:solidFill>
                <a:srgbClr val="002060"/>
              </a:solidFill>
              <a:latin typeface="Calibri" pitchFamily="34" charset="0"/>
            </a:endParaRPr>
          </a:p>
          <a:p>
            <a:pPr marL="0" indent="0">
              <a:lnSpc>
                <a:spcPct val="120000"/>
              </a:lnSpc>
              <a:spcBef>
                <a:spcPts val="0"/>
              </a:spcBef>
              <a:buNone/>
            </a:pPr>
            <a:r>
              <a:rPr lang="pt-PT" altLang="pt-PT" sz="2900" dirty="0" err="1">
                <a:solidFill>
                  <a:srgbClr val="002060"/>
                </a:solidFill>
                <a:latin typeface="Calibri" pitchFamily="34" charset="0"/>
              </a:rPr>
              <a:t>University</a:t>
            </a:r>
            <a:r>
              <a:rPr lang="pt-PT" altLang="pt-PT" sz="2900" dirty="0">
                <a:solidFill>
                  <a:srgbClr val="002060"/>
                </a:solidFill>
                <a:latin typeface="Calibri" pitchFamily="34" charset="0"/>
              </a:rPr>
              <a:t> </a:t>
            </a:r>
            <a:r>
              <a:rPr lang="pt-PT" altLang="pt-PT" sz="2900" dirty="0" err="1">
                <a:solidFill>
                  <a:srgbClr val="002060"/>
                </a:solidFill>
                <a:latin typeface="Calibri" pitchFamily="34" charset="0"/>
              </a:rPr>
              <a:t>Institute</a:t>
            </a:r>
            <a:r>
              <a:rPr lang="pt-PT" altLang="pt-PT" sz="2900" dirty="0">
                <a:solidFill>
                  <a:srgbClr val="002060"/>
                </a:solidFill>
                <a:latin typeface="Calibri" pitchFamily="34" charset="0"/>
              </a:rPr>
              <a:t> of Maia, </a:t>
            </a:r>
            <a:r>
              <a:rPr lang="pt-PT" altLang="pt-PT" sz="2900" b="1" dirty="0">
                <a:solidFill>
                  <a:srgbClr val="002060"/>
                </a:solidFill>
                <a:latin typeface="Calibri" pitchFamily="34" charset="0"/>
              </a:rPr>
              <a:t>Portugal</a:t>
            </a:r>
          </a:p>
          <a:p>
            <a:pPr marL="0" indent="0">
              <a:lnSpc>
                <a:spcPct val="120000"/>
              </a:lnSpc>
              <a:spcBef>
                <a:spcPts val="0"/>
              </a:spcBef>
              <a:buNone/>
            </a:pPr>
            <a:r>
              <a:rPr lang="en-US" altLang="pt-PT" sz="2900" dirty="0">
                <a:solidFill>
                  <a:srgbClr val="002060"/>
                </a:solidFill>
                <a:latin typeface="Calibri" pitchFamily="34" charset="0"/>
              </a:rPr>
              <a:t>Federal University of Technology Minna, </a:t>
            </a:r>
            <a:r>
              <a:rPr lang="en-US" altLang="pt-PT" sz="2900" b="1" dirty="0">
                <a:solidFill>
                  <a:srgbClr val="002060"/>
                </a:solidFill>
                <a:latin typeface="Calibri" pitchFamily="34" charset="0"/>
              </a:rPr>
              <a:t>Nigeria</a:t>
            </a:r>
            <a:endParaRPr lang="pt-PT" altLang="pt-PT" sz="2900" b="1" dirty="0">
              <a:solidFill>
                <a:srgbClr val="002060"/>
              </a:solidFill>
              <a:latin typeface="Calibri" pitchFamily="34" charset="0"/>
            </a:endParaRPr>
          </a:p>
          <a:p>
            <a:pPr marL="0" indent="0">
              <a:lnSpc>
                <a:spcPct val="120000"/>
              </a:lnSpc>
              <a:spcBef>
                <a:spcPts val="0"/>
              </a:spcBef>
              <a:buNone/>
            </a:pPr>
            <a:r>
              <a:rPr lang="en-US" altLang="pt-PT" sz="2900" dirty="0">
                <a:solidFill>
                  <a:srgbClr val="002060"/>
                </a:solidFill>
                <a:latin typeface="Calibri" pitchFamily="34" charset="0"/>
              </a:rPr>
              <a:t>Rhine-Waal University of Applied Sciences, </a:t>
            </a:r>
            <a:r>
              <a:rPr lang="pt-PT" altLang="pt-PT" sz="2900" b="1" dirty="0" err="1">
                <a:solidFill>
                  <a:srgbClr val="002060"/>
                </a:solidFill>
                <a:latin typeface="Calibri" pitchFamily="34" charset="0"/>
              </a:rPr>
              <a:t>Germany</a:t>
            </a:r>
            <a:endParaRPr lang="pt-PT" altLang="pt-PT" sz="2900" b="1" dirty="0">
              <a:solidFill>
                <a:srgbClr val="002060"/>
              </a:solidFill>
              <a:latin typeface="Calibri" pitchFamily="34" charset="0"/>
            </a:endParaRPr>
          </a:p>
          <a:p>
            <a:pPr marL="0" indent="0">
              <a:lnSpc>
                <a:spcPct val="120000"/>
              </a:lnSpc>
              <a:spcBef>
                <a:spcPts val="0"/>
              </a:spcBef>
              <a:buNone/>
            </a:pPr>
            <a:r>
              <a:rPr lang="en-US" altLang="pt-PT" sz="2900" dirty="0">
                <a:solidFill>
                  <a:srgbClr val="002060"/>
                </a:solidFill>
                <a:latin typeface="Calibri" pitchFamily="34" charset="0"/>
              </a:rPr>
              <a:t>Trier University of Applied Sciences, </a:t>
            </a:r>
            <a:r>
              <a:rPr lang="pt-PT" altLang="pt-PT" sz="2900" b="1" dirty="0" err="1">
                <a:solidFill>
                  <a:srgbClr val="002060"/>
                </a:solidFill>
                <a:latin typeface="Calibri" pitchFamily="34" charset="0"/>
              </a:rPr>
              <a:t>Germany</a:t>
            </a:r>
            <a:endParaRPr lang="pt-PT" altLang="pt-PT" sz="2900" b="1" dirty="0">
              <a:solidFill>
                <a:srgbClr val="002060"/>
              </a:solidFill>
              <a:latin typeface="Calibri" pitchFamily="34" charset="0"/>
            </a:endParaRPr>
          </a:p>
          <a:p>
            <a:pPr marL="0" indent="0">
              <a:lnSpc>
                <a:spcPct val="120000"/>
              </a:lnSpc>
              <a:spcBef>
                <a:spcPts val="0"/>
              </a:spcBef>
              <a:buNone/>
            </a:pPr>
            <a:r>
              <a:rPr lang="en-US" altLang="pt-PT" sz="2900" dirty="0">
                <a:solidFill>
                  <a:srgbClr val="002060"/>
                </a:solidFill>
                <a:latin typeface="Calibri" pitchFamily="34" charset="0"/>
              </a:rPr>
              <a:t>AP University of Applied Sciences and Arts Antwerp, </a:t>
            </a:r>
            <a:r>
              <a:rPr lang="pt-PT" altLang="pt-PT" sz="2900" b="1" dirty="0" err="1">
                <a:solidFill>
                  <a:srgbClr val="002060"/>
                </a:solidFill>
                <a:latin typeface="Calibri" pitchFamily="34" charset="0"/>
              </a:rPr>
              <a:t>Belgium</a:t>
            </a:r>
            <a:endParaRPr lang="pt-PT" altLang="pt-PT" sz="2900" b="1" dirty="0">
              <a:solidFill>
                <a:srgbClr val="002060"/>
              </a:solidFill>
              <a:latin typeface="Calibri" pitchFamily="34" charset="0"/>
            </a:endParaRPr>
          </a:p>
          <a:p>
            <a:pPr marL="0" indent="0">
              <a:lnSpc>
                <a:spcPct val="120000"/>
              </a:lnSpc>
              <a:spcBef>
                <a:spcPts val="0"/>
              </a:spcBef>
              <a:buNone/>
            </a:pPr>
            <a:r>
              <a:rPr lang="pt-PT" altLang="pt-PT" sz="2900" dirty="0">
                <a:solidFill>
                  <a:srgbClr val="002060"/>
                </a:solidFill>
                <a:latin typeface="Calibri" pitchFamily="34" charset="0"/>
              </a:rPr>
              <a:t>Vilnius </a:t>
            </a:r>
            <a:r>
              <a:rPr lang="pt-PT" altLang="pt-PT" sz="2900" dirty="0" err="1">
                <a:solidFill>
                  <a:srgbClr val="002060"/>
                </a:solidFill>
                <a:latin typeface="Calibri" pitchFamily="34" charset="0"/>
              </a:rPr>
              <a:t>Gediminas</a:t>
            </a:r>
            <a:r>
              <a:rPr lang="pt-PT" altLang="pt-PT" sz="2900" dirty="0">
                <a:solidFill>
                  <a:srgbClr val="002060"/>
                </a:solidFill>
                <a:latin typeface="Calibri" pitchFamily="34" charset="0"/>
              </a:rPr>
              <a:t> </a:t>
            </a:r>
            <a:r>
              <a:rPr lang="pt-PT" altLang="pt-PT" sz="2900" dirty="0" err="1">
                <a:solidFill>
                  <a:srgbClr val="002060"/>
                </a:solidFill>
                <a:latin typeface="Calibri" pitchFamily="34" charset="0"/>
              </a:rPr>
              <a:t>Technical</a:t>
            </a:r>
            <a:r>
              <a:rPr lang="pt-PT" altLang="pt-PT" sz="2900" dirty="0">
                <a:solidFill>
                  <a:srgbClr val="002060"/>
                </a:solidFill>
                <a:latin typeface="Calibri" pitchFamily="34" charset="0"/>
              </a:rPr>
              <a:t> </a:t>
            </a:r>
            <a:r>
              <a:rPr lang="pt-PT" altLang="pt-PT" sz="2900" dirty="0" err="1">
                <a:solidFill>
                  <a:srgbClr val="002060"/>
                </a:solidFill>
                <a:latin typeface="Calibri" pitchFamily="34" charset="0"/>
              </a:rPr>
              <a:t>University</a:t>
            </a:r>
            <a:r>
              <a:rPr lang="pt-PT" altLang="pt-PT" sz="2900" dirty="0">
                <a:solidFill>
                  <a:srgbClr val="002060"/>
                </a:solidFill>
                <a:latin typeface="Calibri" pitchFamily="34" charset="0"/>
              </a:rPr>
              <a:t>, </a:t>
            </a:r>
            <a:r>
              <a:rPr lang="pt-PT" altLang="pt-PT" sz="2900" b="1" dirty="0" err="1">
                <a:solidFill>
                  <a:srgbClr val="002060"/>
                </a:solidFill>
                <a:latin typeface="Calibri" pitchFamily="34" charset="0"/>
              </a:rPr>
              <a:t>Lithuania</a:t>
            </a:r>
            <a:endParaRPr lang="pt-PT" altLang="pt-PT" sz="2900" b="1" dirty="0">
              <a:solidFill>
                <a:srgbClr val="002060"/>
              </a:solidFill>
              <a:latin typeface="Calibri" pitchFamily="34" charset="0"/>
            </a:endParaRPr>
          </a:p>
          <a:p>
            <a:pPr marL="0" indent="0">
              <a:lnSpc>
                <a:spcPct val="120000"/>
              </a:lnSpc>
              <a:spcBef>
                <a:spcPts val="0"/>
              </a:spcBef>
              <a:buNone/>
            </a:pPr>
            <a:r>
              <a:rPr lang="it-IT" altLang="pt-PT" sz="2900" dirty="0">
                <a:solidFill>
                  <a:srgbClr val="002060"/>
                </a:solidFill>
                <a:latin typeface="Calibri" pitchFamily="34" charset="0"/>
              </a:rPr>
              <a:t>Università degli Studi Niccolò Cusano</a:t>
            </a:r>
            <a:r>
              <a:rPr lang="pt-PT" altLang="pt-PT" sz="2900" dirty="0">
                <a:solidFill>
                  <a:srgbClr val="002060"/>
                </a:solidFill>
                <a:latin typeface="Calibri" pitchFamily="34" charset="0"/>
              </a:rPr>
              <a:t>, </a:t>
            </a:r>
            <a:r>
              <a:rPr lang="pt-PT" altLang="pt-PT" sz="2900" b="1" dirty="0" err="1">
                <a:solidFill>
                  <a:srgbClr val="002060"/>
                </a:solidFill>
                <a:latin typeface="Calibri" pitchFamily="34" charset="0"/>
              </a:rPr>
              <a:t>Italy</a:t>
            </a:r>
            <a:endParaRPr lang="pt-PT" altLang="pt-PT" sz="2900" b="1" dirty="0">
              <a:solidFill>
                <a:srgbClr val="002060"/>
              </a:solidFill>
              <a:latin typeface="Calibri" pitchFamily="34" charset="0"/>
            </a:endParaRPr>
          </a:p>
          <a:p>
            <a:pPr marL="0" indent="0">
              <a:lnSpc>
                <a:spcPct val="120000"/>
              </a:lnSpc>
              <a:spcBef>
                <a:spcPts val="0"/>
              </a:spcBef>
              <a:buNone/>
            </a:pPr>
            <a:r>
              <a:rPr lang="pt-PT" altLang="pt-PT" sz="2900" dirty="0" err="1">
                <a:solidFill>
                  <a:srgbClr val="002060"/>
                </a:solidFill>
                <a:latin typeface="Calibri" pitchFamily="34" charset="0"/>
              </a:rPr>
              <a:t>University</a:t>
            </a:r>
            <a:r>
              <a:rPr lang="pt-PT" altLang="pt-PT" sz="2900" dirty="0">
                <a:solidFill>
                  <a:srgbClr val="002060"/>
                </a:solidFill>
                <a:latin typeface="Calibri" pitchFamily="34" charset="0"/>
              </a:rPr>
              <a:t> of </a:t>
            </a:r>
            <a:r>
              <a:rPr lang="pt-PT" altLang="pt-PT" sz="2900" dirty="0" err="1">
                <a:solidFill>
                  <a:srgbClr val="002060"/>
                </a:solidFill>
                <a:latin typeface="Calibri" pitchFamily="34" charset="0"/>
              </a:rPr>
              <a:t>Orléans</a:t>
            </a:r>
            <a:r>
              <a:rPr lang="pt-PT" altLang="pt-PT" sz="2900" dirty="0">
                <a:solidFill>
                  <a:srgbClr val="002060"/>
                </a:solidFill>
                <a:latin typeface="Calibri" pitchFamily="34" charset="0"/>
              </a:rPr>
              <a:t>, </a:t>
            </a:r>
            <a:r>
              <a:rPr lang="pt-PT" altLang="pt-PT" sz="2900" b="1" dirty="0">
                <a:solidFill>
                  <a:srgbClr val="002060"/>
                </a:solidFill>
                <a:latin typeface="Calibri" pitchFamily="34" charset="0"/>
              </a:rPr>
              <a:t>France</a:t>
            </a:r>
          </a:p>
          <a:p>
            <a:pPr marL="0" indent="0">
              <a:lnSpc>
                <a:spcPct val="120000"/>
              </a:lnSpc>
              <a:spcBef>
                <a:spcPts val="0"/>
              </a:spcBef>
              <a:buNone/>
            </a:pPr>
            <a:r>
              <a:rPr lang="pt-PT" altLang="pt-PT" sz="2900" dirty="0" err="1">
                <a:solidFill>
                  <a:srgbClr val="002060"/>
                </a:solidFill>
                <a:latin typeface="Calibri" pitchFamily="34" charset="0"/>
              </a:rPr>
              <a:t>University</a:t>
            </a:r>
            <a:r>
              <a:rPr lang="pt-PT" altLang="pt-PT" sz="2900" dirty="0">
                <a:solidFill>
                  <a:srgbClr val="002060"/>
                </a:solidFill>
                <a:latin typeface="Calibri" pitchFamily="34" charset="0"/>
              </a:rPr>
              <a:t> of Vigo, </a:t>
            </a:r>
            <a:r>
              <a:rPr lang="pt-PT" altLang="pt-PT" sz="2900" b="1" dirty="0" err="1">
                <a:solidFill>
                  <a:srgbClr val="002060"/>
                </a:solidFill>
                <a:latin typeface="Calibri" pitchFamily="34" charset="0"/>
              </a:rPr>
              <a:t>Spain</a:t>
            </a:r>
            <a:endParaRPr lang="pt-PT" altLang="pt-PT" sz="2900" b="1" dirty="0">
              <a:solidFill>
                <a:srgbClr val="002060"/>
              </a:solidFill>
              <a:latin typeface="Calibri" pitchFamily="34" charset="0"/>
            </a:endParaRPr>
          </a:p>
          <a:p>
            <a:pPr marL="0" indent="0">
              <a:lnSpc>
                <a:spcPct val="120000"/>
              </a:lnSpc>
              <a:spcBef>
                <a:spcPts val="0"/>
              </a:spcBef>
              <a:buNone/>
            </a:pPr>
            <a:r>
              <a:rPr lang="pt-PT" altLang="pt-PT" sz="2900" dirty="0">
                <a:solidFill>
                  <a:srgbClr val="002060"/>
                </a:solidFill>
                <a:latin typeface="Calibri" pitchFamily="34" charset="0"/>
              </a:rPr>
              <a:t>Maria Curie-</a:t>
            </a:r>
            <a:r>
              <a:rPr lang="pt-PT" altLang="pt-PT" sz="2900" dirty="0" err="1">
                <a:solidFill>
                  <a:srgbClr val="002060"/>
                </a:solidFill>
                <a:latin typeface="Calibri" pitchFamily="34" charset="0"/>
              </a:rPr>
              <a:t>Skłodowska</a:t>
            </a:r>
            <a:r>
              <a:rPr lang="pt-PT" altLang="pt-PT" sz="2900" dirty="0">
                <a:solidFill>
                  <a:srgbClr val="002060"/>
                </a:solidFill>
                <a:latin typeface="Calibri" pitchFamily="34" charset="0"/>
              </a:rPr>
              <a:t> </a:t>
            </a:r>
            <a:r>
              <a:rPr lang="pt-PT" altLang="pt-PT" sz="2900" dirty="0" err="1">
                <a:solidFill>
                  <a:srgbClr val="002060"/>
                </a:solidFill>
                <a:latin typeface="Calibri" pitchFamily="34" charset="0"/>
              </a:rPr>
              <a:t>University</a:t>
            </a:r>
            <a:r>
              <a:rPr lang="pt-PT" altLang="pt-PT" sz="2900" dirty="0">
                <a:solidFill>
                  <a:srgbClr val="002060"/>
                </a:solidFill>
                <a:latin typeface="Calibri" pitchFamily="34" charset="0"/>
              </a:rPr>
              <a:t>, </a:t>
            </a:r>
            <a:r>
              <a:rPr lang="pt-PT" altLang="pt-PT" sz="2900" b="1" dirty="0" err="1">
                <a:solidFill>
                  <a:srgbClr val="002060"/>
                </a:solidFill>
                <a:latin typeface="Calibri" pitchFamily="34" charset="0"/>
              </a:rPr>
              <a:t>Poland</a:t>
            </a:r>
            <a:endParaRPr lang="pt-PT" altLang="pt-PT" sz="2900" b="1" dirty="0">
              <a:solidFill>
                <a:srgbClr val="002060"/>
              </a:solidFill>
              <a:latin typeface="Calibri" pitchFamily="34" charset="0"/>
            </a:endParaRPr>
          </a:p>
          <a:p>
            <a:pPr marL="0" indent="0">
              <a:lnSpc>
                <a:spcPct val="120000"/>
              </a:lnSpc>
              <a:spcBef>
                <a:spcPts val="0"/>
              </a:spcBef>
              <a:buNone/>
            </a:pPr>
            <a:endParaRPr lang="pt-PT" altLang="pt-PT" sz="1400" dirty="0">
              <a:solidFill>
                <a:srgbClr val="002060"/>
              </a:solidFill>
              <a:latin typeface="Calibri" pitchFamily="34" charset="0"/>
            </a:endParaRPr>
          </a:p>
          <a:p>
            <a:pPr marL="0" indent="0">
              <a:lnSpc>
                <a:spcPct val="120000"/>
              </a:lnSpc>
              <a:spcBef>
                <a:spcPts val="0"/>
              </a:spcBef>
              <a:buNone/>
            </a:pPr>
            <a:r>
              <a:rPr lang="pt-PT" altLang="pt-PT" sz="2900" dirty="0">
                <a:solidFill>
                  <a:srgbClr val="002060"/>
                </a:solidFill>
                <a:latin typeface="Calibri" pitchFamily="34" charset="0"/>
              </a:rPr>
              <a:t>IMEC–</a:t>
            </a:r>
            <a:r>
              <a:rPr lang="pt-PT" altLang="pt-PT" sz="2900" dirty="0" err="1">
                <a:solidFill>
                  <a:srgbClr val="002060"/>
                </a:solidFill>
                <a:latin typeface="Calibri" pitchFamily="34" charset="0"/>
              </a:rPr>
              <a:t>iStart</a:t>
            </a:r>
            <a:r>
              <a:rPr lang="pt-PT" altLang="pt-PT" sz="2900" dirty="0">
                <a:solidFill>
                  <a:srgbClr val="002060"/>
                </a:solidFill>
                <a:latin typeface="Calibri" pitchFamily="34" charset="0"/>
              </a:rPr>
              <a:t>, </a:t>
            </a:r>
            <a:r>
              <a:rPr lang="pt-PT" altLang="pt-PT" sz="2900" dirty="0" err="1">
                <a:solidFill>
                  <a:srgbClr val="002060"/>
                </a:solidFill>
                <a:latin typeface="Calibri" pitchFamily="34" charset="0"/>
              </a:rPr>
              <a:t>imec’s</a:t>
            </a:r>
            <a:r>
              <a:rPr lang="pt-PT" altLang="pt-PT" sz="2900" dirty="0">
                <a:solidFill>
                  <a:srgbClr val="002060"/>
                </a:solidFill>
                <a:latin typeface="Calibri" pitchFamily="34" charset="0"/>
              </a:rPr>
              <a:t> business </a:t>
            </a:r>
            <a:r>
              <a:rPr lang="pt-PT" altLang="pt-PT" sz="2900" dirty="0" err="1">
                <a:solidFill>
                  <a:srgbClr val="002060"/>
                </a:solidFill>
                <a:latin typeface="Calibri" pitchFamily="34" charset="0"/>
              </a:rPr>
              <a:t>accelerator</a:t>
            </a:r>
            <a:r>
              <a:rPr lang="pt-PT" altLang="pt-PT" sz="2900" dirty="0">
                <a:solidFill>
                  <a:srgbClr val="002060"/>
                </a:solidFill>
                <a:latin typeface="Calibri" pitchFamily="34" charset="0"/>
              </a:rPr>
              <a:t>, </a:t>
            </a:r>
            <a:r>
              <a:rPr lang="pt-PT" altLang="pt-PT" sz="2900" b="1" dirty="0" err="1">
                <a:solidFill>
                  <a:srgbClr val="002060"/>
                </a:solidFill>
                <a:latin typeface="Calibri" pitchFamily="34" charset="0"/>
              </a:rPr>
              <a:t>Belgium</a:t>
            </a:r>
            <a:endParaRPr lang="pt-PT" altLang="pt-PT" sz="2900" b="1" dirty="0">
              <a:solidFill>
                <a:srgbClr val="002060"/>
              </a:solidFill>
              <a:latin typeface="Calibri" pitchFamily="34" charset="0"/>
            </a:endParaRPr>
          </a:p>
          <a:p>
            <a:pPr marL="0" indent="0">
              <a:lnSpc>
                <a:spcPct val="120000"/>
              </a:lnSpc>
              <a:spcBef>
                <a:spcPts val="0"/>
              </a:spcBef>
              <a:buNone/>
            </a:pPr>
            <a:r>
              <a:rPr lang="pt-PT" altLang="pt-PT" sz="2900" dirty="0">
                <a:solidFill>
                  <a:srgbClr val="002060"/>
                </a:solidFill>
                <a:latin typeface="Calibri" pitchFamily="34" charset="0"/>
              </a:rPr>
              <a:t>EO4GEO, </a:t>
            </a:r>
            <a:r>
              <a:rPr lang="pt-PT" altLang="pt-PT" sz="2900" dirty="0" err="1">
                <a:solidFill>
                  <a:srgbClr val="002060"/>
                </a:solidFill>
                <a:latin typeface="Calibri" pitchFamily="34" charset="0"/>
              </a:rPr>
              <a:t>Geospatial</a:t>
            </a:r>
            <a:r>
              <a:rPr lang="pt-PT" altLang="pt-PT" sz="2900" dirty="0">
                <a:solidFill>
                  <a:srgbClr val="002060"/>
                </a:solidFill>
                <a:latin typeface="Calibri" pitchFamily="34" charset="0"/>
              </a:rPr>
              <a:t> Data Sector </a:t>
            </a:r>
            <a:r>
              <a:rPr lang="pt-PT" altLang="pt-PT" sz="2900" dirty="0" err="1">
                <a:solidFill>
                  <a:srgbClr val="002060"/>
                </a:solidFill>
                <a:latin typeface="Calibri" pitchFamily="34" charset="0"/>
              </a:rPr>
              <a:t>Skills</a:t>
            </a:r>
            <a:r>
              <a:rPr lang="pt-PT" altLang="pt-PT" sz="2900" dirty="0">
                <a:solidFill>
                  <a:srgbClr val="002060"/>
                </a:solidFill>
                <a:latin typeface="Calibri" pitchFamily="34" charset="0"/>
              </a:rPr>
              <a:t> </a:t>
            </a:r>
            <a:r>
              <a:rPr lang="pt-PT" altLang="pt-PT" sz="2900" dirty="0" err="1">
                <a:solidFill>
                  <a:srgbClr val="002060"/>
                </a:solidFill>
                <a:latin typeface="Calibri" pitchFamily="34" charset="0"/>
              </a:rPr>
              <a:t>Alliance</a:t>
            </a:r>
            <a:r>
              <a:rPr lang="pt-PT" altLang="pt-PT" sz="2900" dirty="0">
                <a:solidFill>
                  <a:srgbClr val="002060"/>
                </a:solidFill>
                <a:latin typeface="Calibri" pitchFamily="34" charset="0"/>
              </a:rPr>
              <a:t>, </a:t>
            </a:r>
            <a:r>
              <a:rPr lang="pt-PT" altLang="pt-PT" sz="2900" b="1" dirty="0" err="1">
                <a:solidFill>
                  <a:srgbClr val="002060"/>
                </a:solidFill>
                <a:latin typeface="Calibri" pitchFamily="34" charset="0"/>
              </a:rPr>
              <a:t>Italy</a:t>
            </a:r>
            <a:endParaRPr lang="pt-PT" altLang="pt-PT" sz="2900" b="1" dirty="0">
              <a:solidFill>
                <a:srgbClr val="002060"/>
              </a:solidFill>
              <a:latin typeface="Calibri" pitchFamily="34" charset="0"/>
            </a:endParaRPr>
          </a:p>
          <a:p>
            <a:pPr marL="0" indent="0">
              <a:lnSpc>
                <a:spcPct val="120000"/>
              </a:lnSpc>
              <a:spcBef>
                <a:spcPts val="0"/>
              </a:spcBef>
              <a:buNone/>
            </a:pPr>
            <a:r>
              <a:rPr lang="pt-PT" altLang="pt-PT" sz="2900" dirty="0">
                <a:solidFill>
                  <a:srgbClr val="002060"/>
                </a:solidFill>
                <a:latin typeface="Calibri" pitchFamily="34" charset="0"/>
              </a:rPr>
              <a:t>OVO - SusTech4Africa, </a:t>
            </a:r>
            <a:r>
              <a:rPr lang="pt-PT" altLang="pt-PT" sz="2900" b="1" dirty="0" err="1">
                <a:solidFill>
                  <a:srgbClr val="002060"/>
                </a:solidFill>
                <a:latin typeface="Calibri" pitchFamily="34" charset="0"/>
              </a:rPr>
              <a:t>Belgium</a:t>
            </a:r>
            <a:endParaRPr lang="pt-PT" altLang="pt-PT" sz="2900" b="1" dirty="0">
              <a:solidFill>
                <a:srgbClr val="002060"/>
              </a:solidFill>
              <a:latin typeface="Calibri" pitchFamily="34" charset="0"/>
            </a:endParaRPr>
          </a:p>
          <a:p>
            <a:pPr marL="0" indent="0">
              <a:lnSpc>
                <a:spcPct val="120000"/>
              </a:lnSpc>
              <a:spcBef>
                <a:spcPts val="0"/>
              </a:spcBef>
              <a:buNone/>
            </a:pPr>
            <a:endParaRPr lang="pt-PT" altLang="pt-PT" sz="2900" b="1" dirty="0">
              <a:solidFill>
                <a:srgbClr val="002060"/>
              </a:solidFill>
              <a:latin typeface="Calibri" pitchFamily="34" charset="0"/>
            </a:endParaRPr>
          </a:p>
        </p:txBody>
      </p:sp>
      <p:sp>
        <p:nvSpPr>
          <p:cNvPr id="8" name="Content Placeholder 2"/>
          <p:cNvSpPr txBox="1">
            <a:spLocks/>
          </p:cNvSpPr>
          <p:nvPr/>
        </p:nvSpPr>
        <p:spPr>
          <a:xfrm>
            <a:off x="7249886" y="1175656"/>
            <a:ext cx="2068286" cy="5277679"/>
          </a:xfrm>
          <a:prstGeom prst="rect">
            <a:avLst/>
          </a:prstGeom>
        </p:spPr>
        <p:txBody>
          <a:bodyP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Font typeface="Arial" panose="020B0604020202020204" pitchFamily="34" charset="0"/>
              <a:buNone/>
            </a:pPr>
            <a:r>
              <a:rPr lang="pt-PT" altLang="pt-PT" sz="2000" dirty="0">
                <a:solidFill>
                  <a:schemeClr val="bg1">
                    <a:lumMod val="65000"/>
                  </a:schemeClr>
                </a:solidFill>
                <a:latin typeface="Calibri" pitchFamily="34" charset="0"/>
              </a:rPr>
              <a:t>KU, </a:t>
            </a:r>
            <a:r>
              <a:rPr lang="pt-PT" altLang="pt-PT" sz="2000" b="1" dirty="0">
                <a:solidFill>
                  <a:schemeClr val="bg1">
                    <a:lumMod val="65000"/>
                  </a:schemeClr>
                </a:solidFill>
                <a:latin typeface="Calibri" pitchFamily="34" charset="0"/>
              </a:rPr>
              <a:t>Germany</a:t>
            </a:r>
          </a:p>
          <a:p>
            <a:pPr marL="0" indent="0">
              <a:lnSpc>
                <a:spcPct val="120000"/>
              </a:lnSpc>
              <a:spcBef>
                <a:spcPts val="600"/>
              </a:spcBef>
              <a:buFont typeface="Arial" panose="020B0604020202020204" pitchFamily="34" charset="0"/>
              <a:buNone/>
            </a:pPr>
            <a:r>
              <a:rPr lang="pt-PT" altLang="pt-PT" sz="2000" dirty="0">
                <a:solidFill>
                  <a:schemeClr val="bg1">
                    <a:lumMod val="65000"/>
                  </a:schemeClr>
                </a:solidFill>
                <a:latin typeface="Calibri" pitchFamily="34" charset="0"/>
              </a:rPr>
              <a:t>FHJ, </a:t>
            </a:r>
            <a:r>
              <a:rPr lang="pt-PT" altLang="pt-PT" sz="2000" b="1" dirty="0">
                <a:solidFill>
                  <a:schemeClr val="bg1">
                    <a:lumMod val="65000"/>
                  </a:schemeClr>
                </a:solidFill>
                <a:latin typeface="Calibri" pitchFamily="34" charset="0"/>
              </a:rPr>
              <a:t>Austria</a:t>
            </a:r>
          </a:p>
          <a:p>
            <a:pPr marL="0" indent="0">
              <a:lnSpc>
                <a:spcPct val="120000"/>
              </a:lnSpc>
              <a:spcBef>
                <a:spcPts val="600"/>
              </a:spcBef>
              <a:buFont typeface="Arial" panose="020B0604020202020204" pitchFamily="34" charset="0"/>
              <a:buNone/>
            </a:pPr>
            <a:r>
              <a:rPr lang="pt-PT" altLang="pt-PT" sz="2000" dirty="0">
                <a:solidFill>
                  <a:schemeClr val="bg1">
                    <a:lumMod val="65000"/>
                  </a:schemeClr>
                </a:solidFill>
                <a:latin typeface="Calibri" pitchFamily="34" charset="0"/>
              </a:rPr>
              <a:t>UI, </a:t>
            </a:r>
            <a:r>
              <a:rPr lang="pt-PT" altLang="pt-PT" sz="2000" b="1" dirty="0">
                <a:solidFill>
                  <a:schemeClr val="bg1">
                    <a:lumMod val="65000"/>
                  </a:schemeClr>
                </a:solidFill>
                <a:latin typeface="Calibri" pitchFamily="34" charset="0"/>
              </a:rPr>
              <a:t>Iceland</a:t>
            </a:r>
          </a:p>
          <a:p>
            <a:pPr marL="0" indent="0">
              <a:lnSpc>
                <a:spcPct val="120000"/>
              </a:lnSpc>
              <a:spcBef>
                <a:spcPts val="600"/>
              </a:spcBef>
              <a:buNone/>
            </a:pPr>
            <a:r>
              <a:rPr lang="pt-PT" altLang="pt-PT" sz="2000" dirty="0">
                <a:solidFill>
                  <a:schemeClr val="bg1">
                    <a:lumMod val="65000"/>
                  </a:schemeClr>
                </a:solidFill>
                <a:latin typeface="Calibri" pitchFamily="34" charset="0"/>
              </a:rPr>
              <a:t>VSTU, </a:t>
            </a:r>
            <a:r>
              <a:rPr lang="pt-PT" altLang="pt-PT" sz="2000" b="1" dirty="0">
                <a:solidFill>
                  <a:schemeClr val="bg1">
                    <a:lumMod val="65000"/>
                  </a:schemeClr>
                </a:solidFill>
                <a:latin typeface="Calibri" pitchFamily="34" charset="0"/>
              </a:rPr>
              <a:t>Russia</a:t>
            </a:r>
          </a:p>
          <a:p>
            <a:pPr marL="0" indent="0">
              <a:lnSpc>
                <a:spcPct val="120000"/>
              </a:lnSpc>
              <a:spcBef>
                <a:spcPts val="600"/>
              </a:spcBef>
              <a:buNone/>
            </a:pPr>
            <a:r>
              <a:rPr lang="pt-PT" altLang="pt-PT" sz="2000" dirty="0">
                <a:solidFill>
                  <a:schemeClr val="bg1">
                    <a:lumMod val="65000"/>
                  </a:schemeClr>
                </a:solidFill>
                <a:latin typeface="Calibri" pitchFamily="34" charset="0"/>
              </a:rPr>
              <a:t>TUS, </a:t>
            </a:r>
            <a:r>
              <a:rPr lang="pt-PT" altLang="pt-PT" sz="2000" b="1" dirty="0">
                <a:solidFill>
                  <a:schemeClr val="bg1">
                    <a:lumMod val="65000"/>
                  </a:schemeClr>
                </a:solidFill>
                <a:latin typeface="Calibri" pitchFamily="34" charset="0"/>
              </a:rPr>
              <a:t>Bulgary</a:t>
            </a:r>
          </a:p>
          <a:p>
            <a:pPr marL="0" indent="0">
              <a:lnSpc>
                <a:spcPct val="120000"/>
              </a:lnSpc>
              <a:spcBef>
                <a:spcPts val="600"/>
              </a:spcBef>
              <a:buNone/>
            </a:pPr>
            <a:r>
              <a:rPr lang="pt-PT" altLang="pt-PT" sz="2000" dirty="0">
                <a:solidFill>
                  <a:schemeClr val="bg1">
                    <a:lumMod val="65000"/>
                  </a:schemeClr>
                </a:solidFill>
                <a:latin typeface="Calibri" pitchFamily="34" charset="0"/>
              </a:rPr>
              <a:t>UV, </a:t>
            </a:r>
            <a:r>
              <a:rPr lang="pt-PT" altLang="pt-PT" sz="2000" b="1" dirty="0">
                <a:solidFill>
                  <a:schemeClr val="bg1">
                    <a:lumMod val="65000"/>
                  </a:schemeClr>
                </a:solidFill>
                <a:latin typeface="Calibri" pitchFamily="34" charset="0"/>
              </a:rPr>
              <a:t>Spain</a:t>
            </a:r>
          </a:p>
          <a:p>
            <a:pPr marL="0" indent="0">
              <a:lnSpc>
                <a:spcPct val="120000"/>
              </a:lnSpc>
              <a:spcBef>
                <a:spcPts val="600"/>
              </a:spcBef>
              <a:buNone/>
            </a:pPr>
            <a:r>
              <a:rPr lang="pt-PT" altLang="pt-PT" sz="2000" dirty="0">
                <a:solidFill>
                  <a:schemeClr val="bg1">
                    <a:lumMod val="65000"/>
                  </a:schemeClr>
                </a:solidFill>
                <a:latin typeface="Calibri" pitchFamily="34" charset="0"/>
              </a:rPr>
              <a:t>VTU, </a:t>
            </a:r>
            <a:r>
              <a:rPr lang="pt-PT" altLang="pt-PT" sz="2000" b="1" dirty="0">
                <a:solidFill>
                  <a:schemeClr val="bg1">
                    <a:lumMod val="65000"/>
                  </a:schemeClr>
                </a:solidFill>
                <a:latin typeface="Calibri" pitchFamily="34" charset="0"/>
              </a:rPr>
              <a:t>Bulgary</a:t>
            </a:r>
          </a:p>
          <a:p>
            <a:pPr marL="0" indent="0">
              <a:lnSpc>
                <a:spcPct val="120000"/>
              </a:lnSpc>
              <a:spcBef>
                <a:spcPts val="600"/>
              </a:spcBef>
              <a:buNone/>
            </a:pPr>
            <a:r>
              <a:rPr lang="pt-PT" altLang="pt-PT" sz="2000" dirty="0">
                <a:solidFill>
                  <a:schemeClr val="bg1">
                    <a:lumMod val="65000"/>
                  </a:schemeClr>
                </a:solidFill>
                <a:latin typeface="Calibri" pitchFamily="34" charset="0"/>
              </a:rPr>
              <a:t>EU, </a:t>
            </a:r>
            <a:r>
              <a:rPr lang="pt-PT" altLang="pt-PT" sz="2000" b="1" dirty="0">
                <a:solidFill>
                  <a:schemeClr val="bg1">
                    <a:lumMod val="65000"/>
                  </a:schemeClr>
                </a:solidFill>
                <a:latin typeface="Calibri" pitchFamily="34" charset="0"/>
              </a:rPr>
              <a:t>Turkey</a:t>
            </a:r>
          </a:p>
          <a:p>
            <a:pPr marL="0" indent="0">
              <a:lnSpc>
                <a:spcPct val="120000"/>
              </a:lnSpc>
              <a:spcBef>
                <a:spcPts val="600"/>
              </a:spcBef>
              <a:buNone/>
            </a:pPr>
            <a:r>
              <a:rPr lang="pt-PT" altLang="pt-PT" sz="2000" dirty="0">
                <a:solidFill>
                  <a:schemeClr val="bg1">
                    <a:lumMod val="65000"/>
                  </a:schemeClr>
                </a:solidFill>
                <a:latin typeface="Calibri" pitchFamily="34" charset="0"/>
              </a:rPr>
              <a:t>UPB, </a:t>
            </a:r>
            <a:r>
              <a:rPr lang="pt-PT" altLang="pt-PT" sz="2000" b="1" dirty="0">
                <a:solidFill>
                  <a:schemeClr val="bg1">
                    <a:lumMod val="65000"/>
                  </a:schemeClr>
                </a:solidFill>
                <a:latin typeface="Calibri" pitchFamily="34" charset="0"/>
              </a:rPr>
              <a:t>Germany</a:t>
            </a:r>
          </a:p>
        </p:txBody>
      </p:sp>
      <p:sp>
        <p:nvSpPr>
          <p:cNvPr id="9" name="Content Placeholder 2"/>
          <p:cNvSpPr txBox="1">
            <a:spLocks/>
          </p:cNvSpPr>
          <p:nvPr/>
        </p:nvSpPr>
        <p:spPr>
          <a:xfrm>
            <a:off x="9175098" y="1175655"/>
            <a:ext cx="2794397" cy="5277679"/>
          </a:xfrm>
          <a:prstGeom prst="rect">
            <a:avLst/>
          </a:prstGeom>
        </p:spPr>
        <p:txBody>
          <a:bodyPr>
            <a:noAutofit/>
          </a:bodyPr>
          <a:lst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None/>
            </a:pPr>
            <a:r>
              <a:rPr lang="pt-PT" altLang="pt-PT" sz="2000" dirty="0">
                <a:solidFill>
                  <a:schemeClr val="bg1">
                    <a:lumMod val="65000"/>
                  </a:schemeClr>
                </a:solidFill>
                <a:latin typeface="Calibri" pitchFamily="34" charset="0"/>
              </a:rPr>
              <a:t>MP, </a:t>
            </a:r>
            <a:r>
              <a:rPr lang="pt-PT" altLang="pt-PT" sz="2000" b="1" dirty="0">
                <a:solidFill>
                  <a:schemeClr val="bg1">
                    <a:lumMod val="65000"/>
                  </a:schemeClr>
                </a:solidFill>
                <a:latin typeface="Calibri" pitchFamily="34" charset="0"/>
              </a:rPr>
              <a:t>Germany</a:t>
            </a:r>
          </a:p>
          <a:p>
            <a:pPr marL="0" indent="0">
              <a:lnSpc>
                <a:spcPct val="120000"/>
              </a:lnSpc>
              <a:spcBef>
                <a:spcPts val="600"/>
              </a:spcBef>
              <a:buNone/>
            </a:pPr>
            <a:r>
              <a:rPr lang="pt-PT" altLang="pt-PT" sz="2000" dirty="0">
                <a:solidFill>
                  <a:schemeClr val="bg1">
                    <a:lumMod val="65000"/>
                  </a:schemeClr>
                </a:solidFill>
                <a:latin typeface="Calibri" pitchFamily="34" charset="0"/>
              </a:rPr>
              <a:t>GISIG, </a:t>
            </a:r>
            <a:r>
              <a:rPr lang="pt-PT" altLang="pt-PT" sz="2000" b="1" dirty="0">
                <a:solidFill>
                  <a:schemeClr val="bg1">
                    <a:lumMod val="65000"/>
                  </a:schemeClr>
                </a:solidFill>
                <a:latin typeface="Calibri" pitchFamily="34" charset="0"/>
              </a:rPr>
              <a:t>Italy</a:t>
            </a:r>
          </a:p>
          <a:p>
            <a:pPr marL="0" indent="0">
              <a:lnSpc>
                <a:spcPct val="120000"/>
              </a:lnSpc>
              <a:spcBef>
                <a:spcPts val="600"/>
              </a:spcBef>
              <a:buNone/>
            </a:pPr>
            <a:r>
              <a:rPr lang="pt-PT" altLang="pt-PT" sz="2000" dirty="0">
                <a:solidFill>
                  <a:schemeClr val="bg1">
                    <a:lumMod val="65000"/>
                  </a:schemeClr>
                </a:solidFill>
                <a:latin typeface="Calibri" pitchFamily="34" charset="0"/>
              </a:rPr>
              <a:t>Evolaris, </a:t>
            </a:r>
            <a:r>
              <a:rPr lang="pt-PT" altLang="pt-PT" sz="2000" b="1" dirty="0">
                <a:solidFill>
                  <a:schemeClr val="bg1">
                    <a:lumMod val="65000"/>
                  </a:schemeClr>
                </a:solidFill>
                <a:latin typeface="Calibri" pitchFamily="34" charset="0"/>
              </a:rPr>
              <a:t>Austria</a:t>
            </a:r>
          </a:p>
          <a:p>
            <a:pPr marL="0" indent="0">
              <a:lnSpc>
                <a:spcPct val="120000"/>
              </a:lnSpc>
              <a:spcBef>
                <a:spcPts val="600"/>
              </a:spcBef>
              <a:buNone/>
            </a:pPr>
            <a:r>
              <a:rPr lang="pt-PT" altLang="pt-PT" sz="2000" dirty="0">
                <a:solidFill>
                  <a:schemeClr val="bg1">
                    <a:lumMod val="65000"/>
                  </a:schemeClr>
                </a:solidFill>
                <a:latin typeface="Calibri" pitchFamily="34" charset="0"/>
              </a:rPr>
              <a:t>Trilogis, </a:t>
            </a:r>
            <a:r>
              <a:rPr lang="pt-PT" altLang="pt-PT" sz="2000" b="1" dirty="0">
                <a:solidFill>
                  <a:schemeClr val="bg1">
                    <a:lumMod val="65000"/>
                  </a:schemeClr>
                </a:solidFill>
                <a:latin typeface="Calibri" pitchFamily="34" charset="0"/>
              </a:rPr>
              <a:t>Italy</a:t>
            </a:r>
          </a:p>
          <a:p>
            <a:pPr marL="0" indent="0">
              <a:lnSpc>
                <a:spcPct val="120000"/>
              </a:lnSpc>
              <a:spcBef>
                <a:spcPts val="600"/>
              </a:spcBef>
              <a:buNone/>
            </a:pPr>
            <a:r>
              <a:rPr lang="pt-PT" altLang="pt-PT" sz="2000" dirty="0">
                <a:solidFill>
                  <a:schemeClr val="bg1">
                    <a:lumMod val="65000"/>
                  </a:schemeClr>
                </a:solidFill>
                <a:latin typeface="Calibri" pitchFamily="34" charset="0"/>
              </a:rPr>
              <a:t>UWS, </a:t>
            </a:r>
            <a:r>
              <a:rPr lang="pt-PT" altLang="pt-PT" sz="2000" b="1" dirty="0">
                <a:solidFill>
                  <a:schemeClr val="bg1">
                    <a:lumMod val="65000"/>
                  </a:schemeClr>
                </a:solidFill>
                <a:latin typeface="Calibri" pitchFamily="34" charset="0"/>
              </a:rPr>
              <a:t>Germany</a:t>
            </a:r>
          </a:p>
          <a:p>
            <a:pPr marL="0" indent="0">
              <a:lnSpc>
                <a:spcPct val="120000"/>
              </a:lnSpc>
              <a:spcBef>
                <a:spcPts val="600"/>
              </a:spcBef>
              <a:buNone/>
            </a:pPr>
            <a:r>
              <a:rPr lang="pt-PT" altLang="pt-PT" sz="2000" dirty="0">
                <a:solidFill>
                  <a:schemeClr val="bg1">
                    <a:lumMod val="65000"/>
                  </a:schemeClr>
                </a:solidFill>
                <a:latin typeface="Calibri" pitchFamily="34" charset="0"/>
              </a:rPr>
              <a:t>EAEC, </a:t>
            </a:r>
            <a:r>
              <a:rPr lang="pt-PT" altLang="pt-PT" sz="2000" b="1" dirty="0">
                <a:solidFill>
                  <a:schemeClr val="bg1">
                    <a:lumMod val="65000"/>
                  </a:schemeClr>
                </a:solidFill>
                <a:latin typeface="Calibri" pitchFamily="34" charset="0"/>
              </a:rPr>
              <a:t>Cyprus</a:t>
            </a:r>
          </a:p>
          <a:p>
            <a:pPr marL="0" indent="0">
              <a:lnSpc>
                <a:spcPct val="120000"/>
              </a:lnSpc>
              <a:spcBef>
                <a:spcPts val="600"/>
              </a:spcBef>
              <a:buNone/>
            </a:pPr>
            <a:r>
              <a:rPr lang="pt-PT" altLang="pt-PT" sz="2000" dirty="0">
                <a:solidFill>
                  <a:schemeClr val="bg1">
                    <a:lumMod val="65000"/>
                  </a:schemeClr>
                </a:solidFill>
                <a:latin typeface="Calibri" pitchFamily="34" charset="0"/>
              </a:rPr>
              <a:t>EACG, </a:t>
            </a:r>
            <a:r>
              <a:rPr lang="pt-PT" altLang="pt-PT" sz="2000" b="1" dirty="0">
                <a:solidFill>
                  <a:schemeClr val="bg1">
                    <a:lumMod val="65000"/>
                  </a:schemeClr>
                </a:solidFill>
                <a:latin typeface="Calibri" pitchFamily="34" charset="0"/>
              </a:rPr>
              <a:t>Cyprus</a:t>
            </a:r>
          </a:p>
          <a:p>
            <a:pPr marL="0" indent="0">
              <a:lnSpc>
                <a:spcPct val="120000"/>
              </a:lnSpc>
              <a:spcBef>
                <a:spcPts val="600"/>
              </a:spcBef>
              <a:buNone/>
            </a:pPr>
            <a:r>
              <a:rPr lang="pt-PT" altLang="pt-PT" sz="2000" dirty="0">
                <a:solidFill>
                  <a:schemeClr val="bg1">
                    <a:lumMod val="65000"/>
                  </a:schemeClr>
                </a:solidFill>
                <a:latin typeface="Calibri" pitchFamily="34" charset="0"/>
              </a:rPr>
              <a:t>12 startups, </a:t>
            </a:r>
            <a:r>
              <a:rPr lang="pt-PT" altLang="pt-PT" sz="2000" b="1" dirty="0">
                <a:solidFill>
                  <a:schemeClr val="bg1">
                    <a:lumMod val="65000"/>
                  </a:schemeClr>
                </a:solidFill>
                <a:latin typeface="Calibri" pitchFamily="34" charset="0"/>
              </a:rPr>
              <a:t>Belgium.</a:t>
            </a:r>
          </a:p>
          <a:p>
            <a:pPr marL="0" indent="0">
              <a:lnSpc>
                <a:spcPct val="120000"/>
              </a:lnSpc>
              <a:spcBef>
                <a:spcPts val="600"/>
              </a:spcBef>
              <a:buNone/>
            </a:pPr>
            <a:endParaRPr lang="pt-PT" altLang="pt-PT" sz="2000" b="1" dirty="0">
              <a:solidFill>
                <a:srgbClr val="0070C0"/>
              </a:solidFill>
              <a:latin typeface="Calibri" pitchFamily="34" charset="0"/>
            </a:endParaRPr>
          </a:p>
        </p:txBody>
      </p:sp>
      <p:sp>
        <p:nvSpPr>
          <p:cNvPr id="6" name="Title 1"/>
          <p:cNvSpPr>
            <a:spLocks noGrp="1"/>
          </p:cNvSpPr>
          <p:nvPr>
            <p:ph type="title"/>
          </p:nvPr>
        </p:nvSpPr>
        <p:spPr>
          <a:xfrm>
            <a:off x="1475118" y="365125"/>
            <a:ext cx="9878682" cy="810529"/>
          </a:xfrm>
        </p:spPr>
        <p:txBody>
          <a:bodyPr/>
          <a:lstStyle/>
          <a:p>
            <a:r>
              <a:rPr lang="pt-PT" sz="4400">
                <a:solidFill>
                  <a:srgbClr val="2D3589"/>
                </a:solidFill>
              </a:rPr>
              <a:t>Blended-AIM team</a:t>
            </a:r>
            <a:endParaRPr lang="pt-PT" sz="1400">
              <a:solidFill>
                <a:srgbClr val="2D3589"/>
              </a:solidFill>
            </a:endParaRPr>
          </a:p>
        </p:txBody>
      </p:sp>
    </p:spTree>
    <p:extLst>
      <p:ext uri="{BB962C8B-B14F-4D97-AF65-F5344CB8AC3E}">
        <p14:creationId xmlns:p14="http://schemas.microsoft.com/office/powerpoint/2010/main" val="2709210382"/>
      </p:ext>
    </p:extLst>
  </p:cSld>
  <p:clrMapOvr>
    <a:masterClrMapping/>
  </p:clrMapOvr>
</p:sld>
</file>

<file path=ppt/theme/theme1.xml><?xml version="1.0" encoding="utf-8"?>
<a:theme xmlns:a="http://schemas.openxmlformats.org/drawingml/2006/main" name="TITLE SLID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TITLE OR CLOSING">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NERAL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LL TO ACTIONS">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2071</Words>
  <Application>Microsoft Office PowerPoint</Application>
  <PresentationFormat>Breedbeeld</PresentationFormat>
  <Paragraphs>282</Paragraphs>
  <Slides>23</Slides>
  <Notes>3</Notes>
  <HiddenSlides>0</HiddenSlides>
  <MMClips>0</MMClips>
  <ScaleCrop>false</ScaleCrop>
  <HeadingPairs>
    <vt:vector size="6" baseType="variant">
      <vt:variant>
        <vt:lpstr>Gebruikte lettertypen</vt:lpstr>
      </vt:variant>
      <vt:variant>
        <vt:i4>7</vt:i4>
      </vt:variant>
      <vt:variant>
        <vt:lpstr>Thema</vt:lpstr>
      </vt:variant>
      <vt:variant>
        <vt:i4>4</vt:i4>
      </vt:variant>
      <vt:variant>
        <vt:lpstr>Diatitels</vt:lpstr>
      </vt:variant>
      <vt:variant>
        <vt:i4>23</vt:i4>
      </vt:variant>
    </vt:vector>
  </HeadingPairs>
  <TitlesOfParts>
    <vt:vector size="34" baseType="lpstr">
      <vt:lpstr>Arial</vt:lpstr>
      <vt:lpstr>Calibri</vt:lpstr>
      <vt:lpstr>Calibri Light</vt:lpstr>
      <vt:lpstr>Gill Sans MT</vt:lpstr>
      <vt:lpstr>Karla</vt:lpstr>
      <vt:lpstr>Times New Roman</vt:lpstr>
      <vt:lpstr>Wingdings</vt:lpstr>
      <vt:lpstr>TITLE SLIDE</vt:lpstr>
      <vt:lpstr>SECTION TITLE OR CLOSING</vt:lpstr>
      <vt:lpstr>GENERAL SLIDES</vt:lpstr>
      <vt:lpstr>CALL TO ACTIONS</vt:lpstr>
      <vt:lpstr>Blending work and fun to assure international education for all</vt:lpstr>
      <vt:lpstr>PowerPoint-presentatie</vt:lpstr>
      <vt:lpstr>PowerPoint-presentatie</vt:lpstr>
      <vt:lpstr>PowerPoint-presentatie</vt:lpstr>
      <vt:lpstr>Blended-AIM path</vt:lpstr>
      <vt:lpstr>BlendEd in a nutshell</vt:lpstr>
      <vt:lpstr>Blended-AIM project course</vt:lpstr>
      <vt:lpstr>Blended-AIM project course</vt:lpstr>
      <vt:lpstr>Blended-AIM team</vt:lpstr>
      <vt:lpstr>Course plan in three stages</vt:lpstr>
      <vt:lpstr>Course plan in three stages</vt:lpstr>
      <vt:lpstr>2022-23 projects </vt:lpstr>
      <vt:lpstr>2022-23 projects</vt:lpstr>
      <vt:lpstr>2022-23 projects</vt:lpstr>
      <vt:lpstr>2022-23 projects</vt:lpstr>
      <vt:lpstr>2022-23 projects</vt:lpstr>
      <vt:lpstr>2022-23 projects</vt:lpstr>
      <vt:lpstr>2022-23 projects</vt:lpstr>
      <vt:lpstr>What’s next? </vt:lpstr>
      <vt:lpstr>PowerPoint-presentatie</vt:lpstr>
      <vt:lpstr>We have the resources to welcome you</vt:lpstr>
      <vt:lpstr>PowerPoint-presentatie</vt:lpstr>
      <vt:lpstr>Thank you!  Give it a try nfe@isep.ipp.pt</vt:lpstr>
    </vt:vector>
  </TitlesOfParts>
  <Company>KAHOHUB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Kristien Van Assche</dc:creator>
  <cp:lastModifiedBy>Kristien Van Assche</cp:lastModifiedBy>
  <cp:revision>38</cp:revision>
  <dcterms:created xsi:type="dcterms:W3CDTF">2016-02-27T11:05:11Z</dcterms:created>
  <dcterms:modified xsi:type="dcterms:W3CDTF">2022-12-10T12:08:19Z</dcterms:modified>
</cp:coreProperties>
</file>