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9.png" ContentType="image/png"/>
  <Override PartName="/ppt/media/image8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7.png" ContentType="image/png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1E44E3-299F-4CCD-B9B6-0E3DDC63A5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99D018-C771-4493-9EFE-21E30765834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6D41AC-FEFB-42BE-BF58-D685502B14F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0CF3C0-3030-45A2-8A53-82158CB19BC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9BD0C38-87CE-41E1-8887-7403CD68B1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BE890F-9E4E-455A-905F-430C988D3C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824A556-55BD-4D06-B9FA-61EBE23CCA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234636-DA1C-40F0-9192-C1705F2E7F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705DA25-ED3D-48E6-9105-F87251A2BAE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F2D1D86-EFEA-4BB3-934C-58A3B48ED82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C587709-C404-4BD2-A9A8-655E9C6667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C38715-B9C9-4D8A-B246-18BF5BC8596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ABCB4BF-C0D4-4390-8BEA-36BF2F4B2B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7CBA006-D9C9-4E3F-A227-4D7C05B65F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0FCC357-7521-4306-8196-34384F7E6D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7D25B8C-748A-4EB3-B95E-86826FC1C7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B8BF53-0D00-4BE4-9DD4-FE8A5E585C7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008C5A9-58F7-4964-AB37-433C7DE358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8C669CF-4473-431F-A889-FE6A5FA7D9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6AB680B-99E9-4E8F-8AA0-10514FA031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5F78EB9-4717-4120-BB06-AC1CD024396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19D0B5F-1328-43EE-B061-884EE33755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AC1EC5-782F-4B45-AC16-BCD79A44EA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CA85B41-C466-41F7-960D-20AFB3CF91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6E6E307-F945-439A-825E-44069F359A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488A93F-0B97-4ADB-A548-D69E2F6BD2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C8E7F18-3FCC-4769-BAE9-5232EBD7E8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63A5892-508F-41FF-A3B0-0D2CEFD9BB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B4415C1-FDE5-4072-A8C5-21B95C45CCD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8448DA8-D5AC-40D9-AE7C-64F8179BF8B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FEFFF1-A2CB-4F10-8C01-5A907CDEE9E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7A53725-B3AB-42A5-8027-1CCC374269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F557B5-91F5-47EF-837C-B3E815E91ED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F02CA0-57E9-48CB-BF25-F5ECDA0605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B53453-DEE3-4758-990D-DBC5678EDA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EC47D8-FC29-4C65-8083-26008FA251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8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 w="0">
            <a:noFill/>
          </a:ln>
        </p:spPr>
      </p:pic>
      <p:pic>
        <p:nvPicPr>
          <p:cNvPr id="1" name="Google Shape;7;p8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 w="0">
            <a:noFill/>
          </a:ln>
        </p:spPr>
      </p:pic>
      <p:sp>
        <p:nvSpPr>
          <p:cNvPr id="2" name="Google Shape;8;p8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" name="Google Shape;9;p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 w="0">
            <a:noFill/>
          </a:ln>
        </p:spPr>
      </p:pic>
      <p:pic>
        <p:nvPicPr>
          <p:cNvPr id="4" name="Google Shape;10;p8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 w="0">
            <a:noFill/>
          </a:ln>
        </p:spPr>
      </p:pic>
      <p:sp>
        <p:nvSpPr>
          <p:cNvPr id="5" name="Google Shape;11;p8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ftr" idx="1"/>
          </p:nvPr>
        </p:nvSpPr>
        <p:spPr>
          <a:xfrm rot="5400000">
            <a:off x="8954280" y="3225240"/>
            <a:ext cx="38570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5200" cy="76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5006108-BF7A-4DFF-972E-9CE62F226319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3"/>
          </p:nvPr>
        </p:nvSpPr>
        <p:spPr>
          <a:xfrm rot="5400000">
            <a:off x="10158120" y="1790640"/>
            <a:ext cx="9878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102;p10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 w="0">
            <a:noFill/>
          </a:ln>
        </p:spPr>
      </p:pic>
      <p:pic>
        <p:nvPicPr>
          <p:cNvPr id="48" name="Google Shape;103;p10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 w="0">
            <a:noFill/>
          </a:ln>
        </p:spPr>
      </p:pic>
      <p:sp>
        <p:nvSpPr>
          <p:cNvPr id="49" name="Google Shape;104;p10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0" name="Google Shape;105;p10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106;p10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07;p10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 rot="5400000">
            <a:off x="8954280" y="3225240"/>
            <a:ext cx="38570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5200" cy="76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6A9546B-EB42-4A3A-B4DE-DE93CB6A90F4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 rot="5400000">
            <a:off x="10158120" y="1790640"/>
            <a:ext cx="9878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294;p14" descr=""/>
          <p:cNvPicPr/>
          <p:nvPr/>
        </p:nvPicPr>
        <p:blipFill>
          <a:blip r:embed="rId3"/>
          <a:srcRect l="3609" t="0" r="0" b="0"/>
          <a:stretch/>
        </p:blipFill>
        <p:spPr>
          <a:xfrm>
            <a:off x="0" y="2669760"/>
            <a:ext cx="4034160" cy="418536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295;p14" descr=""/>
          <p:cNvPicPr/>
          <p:nvPr/>
        </p:nvPicPr>
        <p:blipFill>
          <a:blip r:embed="rId4"/>
          <a:srcRect l="35642" t="0" r="0" b="0"/>
          <a:stretch/>
        </p:blipFill>
        <p:spPr>
          <a:xfrm>
            <a:off x="0" y="2892240"/>
            <a:ext cx="1519560" cy="2362680"/>
          </a:xfrm>
          <a:prstGeom prst="rect">
            <a:avLst/>
          </a:prstGeom>
          <a:ln w="0">
            <a:noFill/>
          </a:ln>
        </p:spPr>
      </p:pic>
      <p:sp>
        <p:nvSpPr>
          <p:cNvPr id="96" name="Google Shape;296;p14"/>
          <p:cNvSpPr/>
          <p:nvPr/>
        </p:nvSpPr>
        <p:spPr>
          <a:xfrm>
            <a:off x="8609040" y="1676520"/>
            <a:ext cx="2816640" cy="28166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7" name="Google Shape;297;p14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0560" cy="113868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298;p14" descr=""/>
          <p:cNvPicPr/>
          <p:nvPr/>
        </p:nvPicPr>
        <p:blipFill>
          <a:blip r:embed="rId6"/>
          <a:srcRect l="0" t="0" r="0" b="23325"/>
          <a:stretch/>
        </p:blipFill>
        <p:spPr>
          <a:xfrm>
            <a:off x="8605800" y="6095880"/>
            <a:ext cx="990720" cy="75924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299;p14"/>
          <p:cNvSpPr/>
          <p:nvPr/>
        </p:nvSpPr>
        <p:spPr>
          <a:xfrm>
            <a:off x="10437840" y="0"/>
            <a:ext cx="682920" cy="1140120"/>
          </a:xfrm>
          <a:prstGeom prst="rect">
            <a:avLst/>
          </a:prstGeom>
          <a:solidFill>
            <a:schemeClr val="accent1"/>
          </a:solidFill>
          <a:ln w="0"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ftr" idx="7"/>
          </p:nvPr>
        </p:nvSpPr>
        <p:spPr>
          <a:xfrm rot="5400000">
            <a:off x="8954280" y="3225240"/>
            <a:ext cx="38570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ldNum" idx="8"/>
          </p:nvPr>
        </p:nvSpPr>
        <p:spPr>
          <a:xfrm>
            <a:off x="10352520" y="295560"/>
            <a:ext cx="835200" cy="764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9408126-E6DE-4B9C-92F9-640C3204369A}" type="slidenum">
              <a:rPr b="0" lang="el-GR" sz="2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9"/>
          </p:nvPr>
        </p:nvSpPr>
        <p:spPr>
          <a:xfrm rot="5400000">
            <a:off x="10158120" y="1790640"/>
            <a:ext cx="98784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76840" y="196920"/>
            <a:ext cx="8818560" cy="367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5400" spc="-1" strike="noStrike">
                <a:solidFill>
                  <a:srgbClr val="ffc000"/>
                </a:solidFill>
                <a:latin typeface="Century Gothic"/>
                <a:ea typeface="Century Gothic"/>
              </a:rPr>
              <a:t> </a:t>
            </a:r>
            <a:r>
              <a:rPr b="1" lang="el-GR" sz="5400" spc="-1" strike="noStrike">
                <a:solidFill>
                  <a:schemeClr val="accent3"/>
                </a:solidFill>
                <a:latin typeface="Century"/>
                <a:ea typeface="NSimSun"/>
              </a:rPr>
              <a:t>ΕΠΤΑ ΑΡΧΕΣ ΚΑΛΩΝ ΠΡΑΚΤΙΚΩΝ</a:t>
            </a:r>
            <a:r>
              <a:rPr b="1" lang="en-US" sz="5400" spc="-1" strike="noStrike">
                <a:solidFill>
                  <a:schemeClr val="accent3"/>
                </a:solidFill>
                <a:latin typeface="Century"/>
                <a:ea typeface="NSimSun"/>
              </a:rPr>
              <a:t> </a:t>
            </a:r>
            <a:br>
              <a:rPr sz="5400"/>
            </a:br>
            <a:r>
              <a:rPr b="1" lang="en-US" sz="3200" spc="-1" strike="noStrike">
                <a:solidFill>
                  <a:schemeClr val="accent3"/>
                </a:solidFill>
                <a:latin typeface="Century"/>
                <a:ea typeface="NSimSun"/>
              </a:rPr>
              <a:t>(CRLT UNIVERSITY OF MICHIGAN)</a:t>
            </a:r>
            <a:r>
              <a:rPr b="1" lang="en-US" sz="3600" spc="-1" strike="noStrike">
                <a:solidFill>
                  <a:schemeClr val="accent3"/>
                </a:solidFill>
                <a:latin typeface="Century"/>
                <a:ea typeface="NSimSun"/>
              </a:rPr>
              <a:t> </a:t>
            </a:r>
            <a:br>
              <a:rPr sz="3600"/>
            </a:b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1154880" y="4777560"/>
            <a:ext cx="882288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8ad0d6"/>
                </a:solidFill>
                <a:latin typeface="Century Gothic"/>
                <a:ea typeface="Century Gothic"/>
              </a:rPr>
              <a:t>ΕΛΛΗΝΙΚΟ ΜΕΣΟΓΕΙΑΚΟ ΠΑΝΕΠΙΣΤΗΜΙΟ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2000" spc="-1" strike="noStrike">
                <a:solidFill>
                  <a:srgbClr val="8ad0d6"/>
                </a:solidFill>
                <a:latin typeface="Century Gothic"/>
                <a:ea typeface="Century Gothic"/>
              </a:rPr>
              <a:t>ΚΕΝΤΡΟ ΥΠΟΣΤΗΡΙΞΗΣ ΔΙΔΑΣΚΑΛΙΑΣ ΚΑΙ ΜΑΘΗΣΗΣ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Google Shape;395;p1"/>
          <p:cNvSpPr/>
          <p:nvPr/>
        </p:nvSpPr>
        <p:spPr>
          <a:xfrm>
            <a:off x="1260000" y="5849640"/>
            <a:ext cx="2438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https://kedima.hmu.gr/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Google Shape;396;p1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pic>
        <p:nvPicPr>
          <p:cNvPr id="145" name="Google Shape;397;p1" descr=""/>
          <p:cNvPicPr/>
          <p:nvPr/>
        </p:nvPicPr>
        <p:blipFill>
          <a:blip r:embed="rId2"/>
          <a:stretch/>
        </p:blipFill>
        <p:spPr>
          <a:xfrm>
            <a:off x="8570520" y="5472000"/>
            <a:ext cx="3243240" cy="1121760"/>
          </a:xfrm>
          <a:prstGeom prst="rect">
            <a:avLst/>
          </a:prstGeom>
          <a:ln w="0">
            <a:noFill/>
          </a:ln>
        </p:spPr>
      </p:pic>
      <p:sp>
        <p:nvSpPr>
          <p:cNvPr id="146" name="Google Shape;398;p1"/>
          <p:cNvSpPr/>
          <p:nvPr/>
        </p:nvSpPr>
        <p:spPr>
          <a:xfrm>
            <a:off x="834840" y="3600000"/>
            <a:ext cx="312372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Arial"/>
                <a:ea typeface="Arial"/>
              </a:rPr>
              <a:t>http://www.epimorfosi.edu.gr/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46200" y="288000"/>
            <a:ext cx="9401760" cy="139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4000" spc="-1" strike="noStrike">
                <a:solidFill>
                  <a:srgbClr val="ffc000"/>
                </a:solidFill>
                <a:latin typeface="Century Gothic"/>
                <a:ea typeface="Century Gothic"/>
              </a:rPr>
              <a:t> </a:t>
            </a:r>
            <a:r>
              <a:rPr b="1" lang="el-GR" sz="4000" spc="-1" strike="noStrike">
                <a:solidFill>
                  <a:schemeClr val="accent3"/>
                </a:solidFill>
                <a:latin typeface="Century"/>
                <a:ea typeface="NSimSun"/>
              </a:rPr>
              <a:t>ΕΠΤΑ ΑΡΧΕΣ ΚΑΛΩΝ ΠΡΑΚΤΙΚΩΝ</a:t>
            </a:r>
            <a:r>
              <a:rPr b="1" lang="en-US" sz="4000" spc="-1" strike="noStrike">
                <a:solidFill>
                  <a:schemeClr val="accent3"/>
                </a:solidFill>
                <a:latin typeface="Century"/>
                <a:ea typeface="NSimSun"/>
              </a:rPr>
              <a:t> </a:t>
            </a:r>
            <a:r>
              <a:rPr b="1" lang="en-US" sz="3200" spc="-1" strike="noStrike">
                <a:solidFill>
                  <a:schemeClr val="accent3"/>
                </a:solidFill>
                <a:latin typeface="Century"/>
                <a:ea typeface="NSimSun"/>
              </a:rPr>
              <a:t>(CRLT UNIVERSITY OF MICHIGAN) </a:t>
            </a:r>
            <a:br>
              <a:rPr sz="3200"/>
            </a:b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40000" y="1857960"/>
            <a:ext cx="8943840" cy="465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H προσωπική επαφή με τον καθηγητή αυξάνει την αποδοτικότητα του φοιτητή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H συνεργασία και οι προσωπικές σχέσεις μεταξύ των φοιτητών (αποκλείουν την απομόνωση)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H ενεργητική μάθηση (να ζουν αυτό που μαθαίνουν να μιλούν γι’ αυτό, να γράφουν για αυτό)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Άμεση ανατροφοδότηση (προηγούμενες γνώσεις, τι θα ήθελαν να μάθουν, τι έμαθαν και πως αυτοαξιολογούνται)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Η έμφαση στο χρόνο του έργου (είναι σημαντική η σωστή σχέση με τον χρόνο)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Υψηλές προσδοκίες από τους φοιτητές (λειτουργούν και γίνονται αυτοεκπληρούμενη προφητεία)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AutoNum type="arabicPeriod"/>
              <a:tabLst>
                <a:tab algn="l" pos="457200"/>
              </a:tabLst>
            </a:pPr>
            <a:r>
              <a:rPr b="0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Σεβασμός στους διαφορετικούς τρόπους μάθησης των φοιτητών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457200"/>
              </a:tabLst>
            </a:pPr>
            <a:r>
              <a:rPr b="1" lang="el-GR" sz="2000" spc="-1" strike="noStrike">
                <a:solidFill>
                  <a:srgbClr val="ffffff"/>
                </a:solidFill>
                <a:latin typeface="Times New Roman"/>
                <a:ea typeface="NSimSun"/>
              </a:rPr>
              <a:t> 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Google Shape;405;p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  <p:sp>
        <p:nvSpPr>
          <p:cNvPr id="150" name="Google Shape;406;p2"/>
          <p:cNvSpPr/>
          <p:nvPr/>
        </p:nvSpPr>
        <p:spPr>
          <a:xfrm>
            <a:off x="6198480" y="6447960"/>
            <a:ext cx="60930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2840" cy="139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4000" spc="-1" strike="noStrike">
                <a:solidFill>
                  <a:srgbClr val="c2a937"/>
                </a:solidFill>
                <a:latin typeface="Arial"/>
                <a:ea typeface="DejaVu Sans"/>
              </a:rPr>
              <a:t>ΟΙ ΤΡΕΙΣ ΔΙΑΣΤΑΣΕΙΣ ΤΗΣ ΜΑΘΗΣΗΣ</a:t>
            </a:r>
            <a:endParaRPr b="0" lang="el-GR" sz="4000" spc="-1" strike="noStrike">
              <a:solidFill>
                <a:srgbClr val="c2a937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103400" y="2053080"/>
            <a:ext cx="8944920" cy="419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10049400" y="416520"/>
            <a:ext cx="1635480" cy="1635480"/>
          </a:xfrm>
          <a:prstGeom prst="rect">
            <a:avLst/>
          </a:prstGeom>
          <a:ln w="0">
            <a:noFill/>
          </a:ln>
        </p:spPr>
      </p:pic>
      <p:sp>
        <p:nvSpPr>
          <p:cNvPr id="154" name="Ορθογώνιο 4"/>
          <p:cNvSpPr/>
          <p:nvPr/>
        </p:nvSpPr>
        <p:spPr>
          <a:xfrm>
            <a:off x="6198480" y="6447960"/>
            <a:ext cx="609408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l-GR" sz="1000" spc="-1" strike="noStrike">
                <a:solidFill>
                  <a:srgbClr val="ffffff"/>
                </a:solidFill>
                <a:latin typeface="Century Gothic"/>
                <a:ea typeface="DejaVu Sans"/>
              </a:rPr>
              <a:t>Ελληνικό Μεσογειακό Πανεπιστήμιο/ Κέντρο Υποστήριξης Διδασκαλίας και Μάθησης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5" name="Ομάδα 48"/>
          <p:cNvGrpSpPr/>
          <p:nvPr/>
        </p:nvGrpSpPr>
        <p:grpSpPr>
          <a:xfrm>
            <a:off x="372240" y="1802520"/>
            <a:ext cx="9747000" cy="4469760"/>
            <a:chOff x="372240" y="1802520"/>
            <a:chExt cx="9747000" cy="4469760"/>
          </a:xfrm>
        </p:grpSpPr>
        <p:pic>
          <p:nvPicPr>
            <p:cNvPr id="156" name="Εικόνα 49" descr=""/>
            <p:cNvPicPr/>
            <p:nvPr/>
          </p:nvPicPr>
          <p:blipFill>
            <a:blip r:embed="rId2"/>
            <a:stretch/>
          </p:blipFill>
          <p:spPr>
            <a:xfrm rot="21597600">
              <a:off x="373680" y="1805760"/>
              <a:ext cx="9743760" cy="4462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" name="Εικόνα 50" descr=""/>
            <p:cNvPicPr/>
            <p:nvPr/>
          </p:nvPicPr>
          <p:blipFill>
            <a:blip r:embed="rId3"/>
            <a:stretch/>
          </p:blipFill>
          <p:spPr>
            <a:xfrm rot="21597600">
              <a:off x="920880" y="2630520"/>
              <a:ext cx="9195120" cy="12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Εικόνα 51" descr=""/>
            <p:cNvPicPr/>
            <p:nvPr/>
          </p:nvPicPr>
          <p:blipFill>
            <a:blip r:embed="rId4"/>
            <a:stretch/>
          </p:blipFill>
          <p:spPr>
            <a:xfrm rot="21597600">
              <a:off x="919080" y="5427000"/>
              <a:ext cx="9195120" cy="7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9" name="Ελεύθερη σχεδίαση: Σχήμα 52"/>
            <p:cNvSpPr/>
            <p:nvPr/>
          </p:nvSpPr>
          <p:spPr>
            <a:xfrm rot="21576600">
              <a:off x="1248840" y="2750040"/>
              <a:ext cx="2455200" cy="1549440"/>
            </a:xfrm>
            <a:custGeom>
              <a:avLst/>
              <a:gdLst>
                <a:gd name="textAreaLeft" fmla="*/ 0 w 2455200"/>
                <a:gd name="textAreaRight" fmla="*/ 2456280 w 2455200"/>
                <a:gd name="textAreaTop" fmla="*/ 0 h 1549440"/>
                <a:gd name="textAreaBottom" fmla="*/ 1550520 h 1549440"/>
              </a:gdLst>
              <a:ahLst/>
              <a:rect l="textAreaLeft" t="textAreaTop" r="textAreaRight" b="textAreaBottom"/>
              <a:pathLst>
                <a:path w="6281" h="3965">
                  <a:moveTo>
                    <a:pt x="5242" y="26"/>
                  </a:moveTo>
                  <a:lnTo>
                    <a:pt x="1069" y="0"/>
                  </a:lnTo>
                  <a:lnTo>
                    <a:pt x="740" y="28"/>
                  </a:lnTo>
                  <a:lnTo>
                    <a:pt x="453" y="120"/>
                  </a:lnTo>
                  <a:lnTo>
                    <a:pt x="224" y="255"/>
                  </a:lnTo>
                  <a:lnTo>
                    <a:pt x="75" y="430"/>
                  </a:lnTo>
                  <a:lnTo>
                    <a:pt x="20" y="631"/>
                  </a:lnTo>
                  <a:lnTo>
                    <a:pt x="0" y="3293"/>
                  </a:lnTo>
                  <a:lnTo>
                    <a:pt x="52" y="3498"/>
                  </a:lnTo>
                  <a:lnTo>
                    <a:pt x="198" y="3671"/>
                  </a:lnTo>
                  <a:lnTo>
                    <a:pt x="425" y="3812"/>
                  </a:lnTo>
                  <a:lnTo>
                    <a:pt x="711" y="3904"/>
                  </a:lnTo>
                  <a:lnTo>
                    <a:pt x="1039" y="3939"/>
                  </a:lnTo>
                  <a:lnTo>
                    <a:pt x="5212" y="3965"/>
                  </a:lnTo>
                  <a:lnTo>
                    <a:pt x="5546" y="3934"/>
                  </a:lnTo>
                  <a:lnTo>
                    <a:pt x="5833" y="3845"/>
                  </a:lnTo>
                  <a:lnTo>
                    <a:pt x="6059" y="3707"/>
                  </a:lnTo>
                  <a:lnTo>
                    <a:pt x="6211" y="3535"/>
                  </a:lnTo>
                  <a:lnTo>
                    <a:pt x="6261" y="3331"/>
                  </a:lnTo>
                  <a:lnTo>
                    <a:pt x="6281" y="669"/>
                  </a:lnTo>
                  <a:lnTo>
                    <a:pt x="6234" y="467"/>
                  </a:lnTo>
                  <a:lnTo>
                    <a:pt x="6085" y="291"/>
                  </a:lnTo>
                  <a:lnTo>
                    <a:pt x="5861" y="153"/>
                  </a:lnTo>
                  <a:lnTo>
                    <a:pt x="5575" y="58"/>
                  </a:lnTo>
                  <a:lnTo>
                    <a:pt x="5242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pPr>
                <a:lnSpc>
                  <a:spcPct val="100000"/>
                </a:lnSpc>
              </a:pPr>
              <a:endParaRPr b="0" lang="el-GR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0" name="Ελεύθερη σχεδίαση: Σχήμα 53"/>
            <p:cNvSpPr/>
            <p:nvPr/>
          </p:nvSpPr>
          <p:spPr>
            <a:xfrm rot="21576600">
              <a:off x="1248840" y="2750040"/>
              <a:ext cx="2455200" cy="1549440"/>
            </a:xfrm>
            <a:custGeom>
              <a:avLst/>
              <a:gdLst>
                <a:gd name="textAreaLeft" fmla="*/ 0 w 2455200"/>
                <a:gd name="textAreaRight" fmla="*/ 2456280 w 2455200"/>
                <a:gd name="textAreaTop" fmla="*/ 0 h 1549440"/>
                <a:gd name="textAreaBottom" fmla="*/ 1550520 h 1549440"/>
              </a:gdLst>
              <a:ahLst/>
              <a:rect l="textAreaLeft" t="textAreaTop" r="textAreaRight" b="textAreaBottom"/>
              <a:pathLst>
                <a:path w="6281" h="3965">
                  <a:moveTo>
                    <a:pt x="20" y="631"/>
                  </a:moveTo>
                  <a:lnTo>
                    <a:pt x="75" y="430"/>
                  </a:lnTo>
                  <a:lnTo>
                    <a:pt x="224" y="255"/>
                  </a:lnTo>
                  <a:lnTo>
                    <a:pt x="453" y="120"/>
                  </a:lnTo>
                  <a:lnTo>
                    <a:pt x="740" y="28"/>
                  </a:lnTo>
                  <a:lnTo>
                    <a:pt x="1069" y="0"/>
                  </a:lnTo>
                  <a:lnTo>
                    <a:pt x="5242" y="26"/>
                  </a:lnTo>
                  <a:lnTo>
                    <a:pt x="5575" y="58"/>
                  </a:lnTo>
                  <a:lnTo>
                    <a:pt x="5861" y="153"/>
                  </a:lnTo>
                  <a:lnTo>
                    <a:pt x="6085" y="291"/>
                  </a:lnTo>
                  <a:lnTo>
                    <a:pt x="6234" y="467"/>
                  </a:lnTo>
                  <a:lnTo>
                    <a:pt x="6281" y="669"/>
                  </a:lnTo>
                  <a:lnTo>
                    <a:pt x="6261" y="3331"/>
                  </a:lnTo>
                  <a:lnTo>
                    <a:pt x="6211" y="3535"/>
                  </a:lnTo>
                  <a:lnTo>
                    <a:pt x="6059" y="3707"/>
                  </a:lnTo>
                  <a:lnTo>
                    <a:pt x="5833" y="3845"/>
                  </a:lnTo>
                  <a:lnTo>
                    <a:pt x="5546" y="3934"/>
                  </a:lnTo>
                  <a:lnTo>
                    <a:pt x="5212" y="3965"/>
                  </a:lnTo>
                  <a:lnTo>
                    <a:pt x="1039" y="3939"/>
                  </a:lnTo>
                  <a:lnTo>
                    <a:pt x="711" y="3904"/>
                  </a:lnTo>
                  <a:lnTo>
                    <a:pt x="425" y="3812"/>
                  </a:lnTo>
                  <a:lnTo>
                    <a:pt x="198" y="3671"/>
                  </a:lnTo>
                  <a:lnTo>
                    <a:pt x="52" y="3498"/>
                  </a:lnTo>
                  <a:lnTo>
                    <a:pt x="0" y="3293"/>
                  </a:lnTo>
                  <a:lnTo>
                    <a:pt x="20" y="631"/>
                  </a:lnTo>
                  <a:close/>
                </a:path>
              </a:pathLst>
            </a:custGeom>
            <a:noFill/>
            <a:ln w="39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800" rIns="1800" tIns="1800" bIns="1800" anchor="t" anchorCtr="1">
              <a:noAutofit/>
            </a:bodyPr>
            <a:p>
              <a:pPr>
                <a:lnSpc>
                  <a:spcPct val="100000"/>
                </a:lnSpc>
              </a:pPr>
              <a:endParaRPr b="0" lang="el-GR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1" name="Ελεύθερη σχεδίαση: Σχήμα 54"/>
            <p:cNvSpPr/>
            <p:nvPr/>
          </p:nvSpPr>
          <p:spPr>
            <a:xfrm rot="21576600">
              <a:off x="6817680" y="2745360"/>
              <a:ext cx="2457360" cy="1539360"/>
            </a:xfrm>
            <a:custGeom>
              <a:avLst/>
              <a:gdLst>
                <a:gd name="textAreaLeft" fmla="*/ 0 w 2457360"/>
                <a:gd name="textAreaRight" fmla="*/ 2458440 w 2457360"/>
                <a:gd name="textAreaTop" fmla="*/ 0 h 1539360"/>
                <a:gd name="textAreaBottom" fmla="*/ 1540440 h 1539360"/>
              </a:gdLst>
              <a:ahLst/>
              <a:rect l="textAreaLeft" t="textAreaTop" r="textAreaRight" b="textAreaBottom"/>
              <a:pathLst>
                <a:path w="6287" h="3938">
                  <a:moveTo>
                    <a:pt x="5247" y="26"/>
                  </a:moveTo>
                  <a:lnTo>
                    <a:pt x="1069" y="0"/>
                  </a:lnTo>
                  <a:lnTo>
                    <a:pt x="741" y="28"/>
                  </a:lnTo>
                  <a:lnTo>
                    <a:pt x="453" y="119"/>
                  </a:lnTo>
                  <a:lnTo>
                    <a:pt x="227" y="253"/>
                  </a:lnTo>
                  <a:lnTo>
                    <a:pt x="76" y="427"/>
                  </a:lnTo>
                  <a:lnTo>
                    <a:pt x="20" y="627"/>
                  </a:lnTo>
                  <a:lnTo>
                    <a:pt x="0" y="3271"/>
                  </a:lnTo>
                  <a:lnTo>
                    <a:pt x="53" y="3474"/>
                  </a:lnTo>
                  <a:lnTo>
                    <a:pt x="202" y="3647"/>
                  </a:lnTo>
                  <a:lnTo>
                    <a:pt x="425" y="3786"/>
                  </a:lnTo>
                  <a:lnTo>
                    <a:pt x="712" y="3878"/>
                  </a:lnTo>
                  <a:lnTo>
                    <a:pt x="1040" y="3913"/>
                  </a:lnTo>
                  <a:lnTo>
                    <a:pt x="5218" y="3938"/>
                  </a:lnTo>
                  <a:lnTo>
                    <a:pt x="5546" y="3907"/>
                  </a:lnTo>
                  <a:lnTo>
                    <a:pt x="5834" y="3819"/>
                  </a:lnTo>
                  <a:lnTo>
                    <a:pt x="6060" y="3682"/>
                  </a:lnTo>
                  <a:lnTo>
                    <a:pt x="6211" y="3512"/>
                  </a:lnTo>
                  <a:lnTo>
                    <a:pt x="6267" y="3309"/>
                  </a:lnTo>
                  <a:lnTo>
                    <a:pt x="6287" y="665"/>
                  </a:lnTo>
                  <a:lnTo>
                    <a:pt x="6234" y="464"/>
                  </a:lnTo>
                  <a:lnTo>
                    <a:pt x="6085" y="289"/>
                  </a:lnTo>
                  <a:lnTo>
                    <a:pt x="5862" y="152"/>
                  </a:lnTo>
                  <a:lnTo>
                    <a:pt x="5575" y="58"/>
                  </a:lnTo>
                  <a:lnTo>
                    <a:pt x="5247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pPr>
                <a:lnSpc>
                  <a:spcPct val="100000"/>
                </a:lnSpc>
              </a:pPr>
              <a:endParaRPr b="0" lang="el-GR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2" name="Ελεύθερη σχεδίαση: Σχήμα 55"/>
            <p:cNvSpPr/>
            <p:nvPr/>
          </p:nvSpPr>
          <p:spPr>
            <a:xfrm rot="21576600">
              <a:off x="6771960" y="2745720"/>
              <a:ext cx="2458080" cy="1549800"/>
            </a:xfrm>
            <a:custGeom>
              <a:avLst/>
              <a:gdLst>
                <a:gd name="textAreaLeft" fmla="*/ 0 w 2458080"/>
                <a:gd name="textAreaRight" fmla="*/ 2459160 w 2458080"/>
                <a:gd name="textAreaTop" fmla="*/ 0 h 1549800"/>
                <a:gd name="textAreaBottom" fmla="*/ 1550880 h 1549800"/>
              </a:gdLst>
              <a:ahLst/>
              <a:rect l="textAreaLeft" t="textAreaTop" r="textAreaRight" b="textAreaBottom"/>
              <a:pathLst>
                <a:path w="6287" h="3965">
                  <a:moveTo>
                    <a:pt x="20" y="631"/>
                  </a:moveTo>
                  <a:lnTo>
                    <a:pt x="76" y="430"/>
                  </a:lnTo>
                  <a:lnTo>
                    <a:pt x="227" y="255"/>
                  </a:lnTo>
                  <a:lnTo>
                    <a:pt x="453" y="120"/>
                  </a:lnTo>
                  <a:lnTo>
                    <a:pt x="741" y="29"/>
                  </a:lnTo>
                  <a:lnTo>
                    <a:pt x="1069" y="0"/>
                  </a:lnTo>
                  <a:lnTo>
                    <a:pt x="5247" y="26"/>
                  </a:lnTo>
                  <a:lnTo>
                    <a:pt x="5575" y="58"/>
                  </a:lnTo>
                  <a:lnTo>
                    <a:pt x="5862" y="153"/>
                  </a:lnTo>
                  <a:lnTo>
                    <a:pt x="6085" y="291"/>
                  </a:lnTo>
                  <a:lnTo>
                    <a:pt x="6234" y="468"/>
                  </a:lnTo>
                  <a:lnTo>
                    <a:pt x="6287" y="669"/>
                  </a:lnTo>
                  <a:lnTo>
                    <a:pt x="6267" y="3332"/>
                  </a:lnTo>
                  <a:lnTo>
                    <a:pt x="6211" y="3536"/>
                  </a:lnTo>
                  <a:lnTo>
                    <a:pt x="6060" y="3707"/>
                  </a:lnTo>
                  <a:lnTo>
                    <a:pt x="5834" y="3845"/>
                  </a:lnTo>
                  <a:lnTo>
                    <a:pt x="5546" y="3934"/>
                  </a:lnTo>
                  <a:lnTo>
                    <a:pt x="5218" y="3965"/>
                  </a:lnTo>
                  <a:lnTo>
                    <a:pt x="1040" y="3940"/>
                  </a:lnTo>
                  <a:lnTo>
                    <a:pt x="712" y="3904"/>
                  </a:lnTo>
                  <a:lnTo>
                    <a:pt x="425" y="3812"/>
                  </a:lnTo>
                  <a:lnTo>
                    <a:pt x="202" y="3672"/>
                  </a:lnTo>
                  <a:lnTo>
                    <a:pt x="53" y="3498"/>
                  </a:lnTo>
                  <a:lnTo>
                    <a:pt x="0" y="3293"/>
                  </a:lnTo>
                  <a:lnTo>
                    <a:pt x="20" y="631"/>
                  </a:lnTo>
                  <a:close/>
                </a:path>
              </a:pathLst>
            </a:custGeom>
            <a:noFill/>
            <a:ln w="39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800" rIns="1800" tIns="1800" bIns="1800" anchor="t" anchorCtr="1">
              <a:noAutofit/>
            </a:bodyPr>
            <a:p>
              <a:pPr>
                <a:lnSpc>
                  <a:spcPct val="100000"/>
                </a:lnSpc>
              </a:pPr>
              <a:endParaRPr b="0" lang="el-GR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3" name="Ελεύθερη σχεδίαση: Σχήμα 56"/>
            <p:cNvSpPr/>
            <p:nvPr/>
          </p:nvSpPr>
          <p:spPr>
            <a:xfrm rot="21576600">
              <a:off x="4019040" y="3351960"/>
              <a:ext cx="2529720" cy="1296360"/>
            </a:xfrm>
            <a:custGeom>
              <a:avLst/>
              <a:gdLst>
                <a:gd name="textAreaLeft" fmla="*/ 0 w 2529720"/>
                <a:gd name="textAreaRight" fmla="*/ 2530800 w 2529720"/>
                <a:gd name="textAreaTop" fmla="*/ 0 h 1296360"/>
                <a:gd name="textAreaBottom" fmla="*/ 1297440 h 1296360"/>
              </a:gdLst>
              <a:ahLst/>
              <a:rect l="textAreaLeft" t="textAreaTop" r="textAreaRight" b="textAreaBottom"/>
              <a:pathLst>
                <a:path w="6471" h="3317">
                  <a:moveTo>
                    <a:pt x="3238" y="569"/>
                  </a:moveTo>
                  <a:lnTo>
                    <a:pt x="3220" y="546"/>
                  </a:lnTo>
                  <a:lnTo>
                    <a:pt x="3136" y="439"/>
                  </a:lnTo>
                  <a:lnTo>
                    <a:pt x="3029" y="568"/>
                  </a:lnTo>
                  <a:lnTo>
                    <a:pt x="3117" y="569"/>
                  </a:lnTo>
                  <a:lnTo>
                    <a:pt x="3097" y="3192"/>
                  </a:lnTo>
                  <a:lnTo>
                    <a:pt x="3009" y="3191"/>
                  </a:lnTo>
                  <a:lnTo>
                    <a:pt x="3114" y="3317"/>
                  </a:lnTo>
                  <a:lnTo>
                    <a:pt x="3200" y="3211"/>
                  </a:lnTo>
                  <a:lnTo>
                    <a:pt x="3218" y="3192"/>
                  </a:lnTo>
                  <a:lnTo>
                    <a:pt x="3133" y="3192"/>
                  </a:lnTo>
                  <a:lnTo>
                    <a:pt x="3153" y="569"/>
                  </a:lnTo>
                  <a:lnTo>
                    <a:pt x="3238" y="569"/>
                  </a:lnTo>
                  <a:moveTo>
                    <a:pt x="6471" y="103"/>
                  </a:moveTo>
                  <a:lnTo>
                    <a:pt x="6440" y="92"/>
                  </a:lnTo>
                  <a:lnTo>
                    <a:pt x="6267" y="37"/>
                  </a:lnTo>
                  <a:lnTo>
                    <a:pt x="6267" y="91"/>
                  </a:lnTo>
                  <a:lnTo>
                    <a:pt x="204" y="54"/>
                  </a:lnTo>
                  <a:lnTo>
                    <a:pt x="204" y="0"/>
                  </a:lnTo>
                  <a:lnTo>
                    <a:pt x="0" y="63"/>
                  </a:lnTo>
                  <a:lnTo>
                    <a:pt x="204" y="125"/>
                  </a:lnTo>
                  <a:lnTo>
                    <a:pt x="204" y="73"/>
                  </a:lnTo>
                  <a:lnTo>
                    <a:pt x="6266" y="110"/>
                  </a:lnTo>
                  <a:lnTo>
                    <a:pt x="6266" y="162"/>
                  </a:lnTo>
                  <a:lnTo>
                    <a:pt x="6440" y="111"/>
                  </a:lnTo>
                  <a:lnTo>
                    <a:pt x="6471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pPr>
                <a:lnSpc>
                  <a:spcPct val="100000"/>
                </a:lnSpc>
              </a:pPr>
              <a:endParaRPr b="0" lang="el-GR" sz="11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64" name="Ελεύθερη σχεδίαση: Σχήμα 57"/>
            <p:cNvSpPr/>
            <p:nvPr/>
          </p:nvSpPr>
          <p:spPr>
            <a:xfrm rot="21576600">
              <a:off x="4008240" y="4737600"/>
              <a:ext cx="2537280" cy="1468800"/>
            </a:xfrm>
            <a:custGeom>
              <a:avLst/>
              <a:gdLst>
                <a:gd name="textAreaLeft" fmla="*/ 0 w 2537280"/>
                <a:gd name="textAreaRight" fmla="*/ 2538360 w 2537280"/>
                <a:gd name="textAreaTop" fmla="*/ 0 h 1468800"/>
                <a:gd name="textAreaBottom" fmla="*/ 1469880 h 1468800"/>
              </a:gdLst>
              <a:ahLst/>
              <a:rect l="textAreaLeft" t="textAreaTop" r="textAreaRight" b="textAreaBottom"/>
              <a:pathLst>
                <a:path w="6490" h="3758">
                  <a:moveTo>
                    <a:pt x="5479" y="27"/>
                  </a:moveTo>
                  <a:lnTo>
                    <a:pt x="1040" y="0"/>
                  </a:lnTo>
                  <a:lnTo>
                    <a:pt x="716" y="28"/>
                  </a:lnTo>
                  <a:lnTo>
                    <a:pt x="439" y="116"/>
                  </a:lnTo>
                  <a:lnTo>
                    <a:pt x="218" y="248"/>
                  </a:lnTo>
                  <a:lnTo>
                    <a:pt x="70" y="418"/>
                  </a:lnTo>
                  <a:lnTo>
                    <a:pt x="19" y="616"/>
                  </a:lnTo>
                  <a:lnTo>
                    <a:pt x="0" y="3103"/>
                  </a:lnTo>
                  <a:lnTo>
                    <a:pt x="48" y="3301"/>
                  </a:lnTo>
                  <a:lnTo>
                    <a:pt x="194" y="3473"/>
                  </a:lnTo>
                  <a:lnTo>
                    <a:pt x="413" y="3607"/>
                  </a:lnTo>
                  <a:lnTo>
                    <a:pt x="689" y="3699"/>
                  </a:lnTo>
                  <a:lnTo>
                    <a:pt x="1012" y="3731"/>
                  </a:lnTo>
                  <a:lnTo>
                    <a:pt x="5451" y="3758"/>
                  </a:lnTo>
                  <a:lnTo>
                    <a:pt x="5774" y="3730"/>
                  </a:lnTo>
                  <a:lnTo>
                    <a:pt x="6054" y="3642"/>
                  </a:lnTo>
                  <a:lnTo>
                    <a:pt x="6272" y="3510"/>
                  </a:lnTo>
                  <a:lnTo>
                    <a:pt x="6421" y="3340"/>
                  </a:lnTo>
                  <a:lnTo>
                    <a:pt x="6471" y="3142"/>
                  </a:lnTo>
                  <a:lnTo>
                    <a:pt x="6490" y="655"/>
                  </a:lnTo>
                  <a:lnTo>
                    <a:pt x="6442" y="457"/>
                  </a:lnTo>
                  <a:lnTo>
                    <a:pt x="6296" y="285"/>
                  </a:lnTo>
                  <a:lnTo>
                    <a:pt x="6080" y="151"/>
                  </a:lnTo>
                  <a:lnTo>
                    <a:pt x="5802" y="59"/>
                  </a:lnTo>
                  <a:lnTo>
                    <a:pt x="5479" y="2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 anchorCtr="1">
              <a:noAutofit/>
            </a:bodyPr>
            <a:p>
              <a:pPr>
                <a:lnSpc>
                  <a:spcPct val="100000"/>
                </a:lnSpc>
              </a:pPr>
              <a:endParaRPr b="0" lang="el-GR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5" name="Ελεύθερη σχεδίαση: Σχήμα 58"/>
            <p:cNvSpPr/>
            <p:nvPr/>
          </p:nvSpPr>
          <p:spPr>
            <a:xfrm rot="21576600">
              <a:off x="4008240" y="4737600"/>
              <a:ext cx="2537280" cy="1468800"/>
            </a:xfrm>
            <a:custGeom>
              <a:avLst/>
              <a:gdLst>
                <a:gd name="textAreaLeft" fmla="*/ 0 w 2537280"/>
                <a:gd name="textAreaRight" fmla="*/ 2538360 w 2537280"/>
                <a:gd name="textAreaTop" fmla="*/ 0 h 1468800"/>
                <a:gd name="textAreaBottom" fmla="*/ 1469880 h 1468800"/>
              </a:gdLst>
              <a:ahLst/>
              <a:rect l="textAreaLeft" t="textAreaTop" r="textAreaRight" b="textAreaBottom"/>
              <a:pathLst>
                <a:path w="6490" h="3758">
                  <a:moveTo>
                    <a:pt x="19" y="616"/>
                  </a:moveTo>
                  <a:lnTo>
                    <a:pt x="70" y="418"/>
                  </a:lnTo>
                  <a:lnTo>
                    <a:pt x="218" y="248"/>
                  </a:lnTo>
                  <a:lnTo>
                    <a:pt x="439" y="116"/>
                  </a:lnTo>
                  <a:lnTo>
                    <a:pt x="716" y="28"/>
                  </a:lnTo>
                  <a:lnTo>
                    <a:pt x="1040" y="0"/>
                  </a:lnTo>
                  <a:lnTo>
                    <a:pt x="5479" y="27"/>
                  </a:lnTo>
                  <a:lnTo>
                    <a:pt x="5802" y="59"/>
                  </a:lnTo>
                  <a:lnTo>
                    <a:pt x="6080" y="151"/>
                  </a:lnTo>
                  <a:lnTo>
                    <a:pt x="6296" y="285"/>
                  </a:lnTo>
                  <a:lnTo>
                    <a:pt x="6442" y="457"/>
                  </a:lnTo>
                  <a:lnTo>
                    <a:pt x="6490" y="655"/>
                  </a:lnTo>
                  <a:lnTo>
                    <a:pt x="6471" y="3142"/>
                  </a:lnTo>
                  <a:lnTo>
                    <a:pt x="6421" y="3340"/>
                  </a:lnTo>
                  <a:lnTo>
                    <a:pt x="6272" y="3510"/>
                  </a:lnTo>
                  <a:lnTo>
                    <a:pt x="6054" y="3642"/>
                  </a:lnTo>
                  <a:lnTo>
                    <a:pt x="5774" y="3730"/>
                  </a:lnTo>
                  <a:lnTo>
                    <a:pt x="5451" y="3758"/>
                  </a:lnTo>
                  <a:lnTo>
                    <a:pt x="1012" y="3731"/>
                  </a:lnTo>
                  <a:lnTo>
                    <a:pt x="689" y="3699"/>
                  </a:lnTo>
                  <a:lnTo>
                    <a:pt x="413" y="3607"/>
                  </a:lnTo>
                  <a:lnTo>
                    <a:pt x="194" y="3473"/>
                  </a:lnTo>
                  <a:lnTo>
                    <a:pt x="48" y="3301"/>
                  </a:lnTo>
                  <a:lnTo>
                    <a:pt x="0" y="3103"/>
                  </a:lnTo>
                  <a:lnTo>
                    <a:pt x="19" y="616"/>
                  </a:lnTo>
                  <a:close/>
                </a:path>
              </a:pathLst>
            </a:custGeom>
            <a:noFill/>
            <a:ln w="39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800" rIns="1800" tIns="1800" bIns="1800" anchor="t" anchorCtr="1">
              <a:noAutofit/>
            </a:bodyPr>
            <a:p>
              <a:pPr>
                <a:lnSpc>
                  <a:spcPct val="100000"/>
                </a:lnSpc>
              </a:pPr>
              <a:endParaRPr b="0" lang="el-GR" sz="11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166" name="Ορθογώνιο 59"/>
            <p:cNvSpPr/>
            <p:nvPr/>
          </p:nvSpPr>
          <p:spPr>
            <a:xfrm rot="21598200">
              <a:off x="3062880" y="2176920"/>
              <a:ext cx="4389120" cy="37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l-GR" sz="1100" spc="-1" strike="noStrike">
                  <a:solidFill>
                    <a:srgbClr val="1f497d"/>
                  </a:solidFill>
                  <a:latin typeface="Cambria"/>
                  <a:ea typeface="DejaVu Sans"/>
                </a:rPr>
                <a:t>ΟΙ</a:t>
              </a:r>
              <a:r>
                <a:rPr b="1" lang="el-GR" sz="1100" spc="4" strike="noStrike">
                  <a:solidFill>
                    <a:srgbClr val="1f497d"/>
                  </a:solidFill>
                  <a:latin typeface="Cambria"/>
                  <a:ea typeface="DejaVu Sans"/>
                </a:rPr>
                <a:t> </a:t>
              </a:r>
              <a:r>
                <a:rPr b="1" lang="el-GR" sz="1100" spc="-1" strike="noStrike">
                  <a:solidFill>
                    <a:srgbClr val="1f497d"/>
                  </a:solidFill>
                  <a:latin typeface="Cambria"/>
                  <a:ea typeface="DejaVu Sans"/>
                </a:rPr>
                <a:t>ΤΡΕΙΣ</a:t>
              </a:r>
              <a:r>
                <a:rPr b="1" lang="el-GR" sz="1100" spc="12" strike="noStrike">
                  <a:solidFill>
                    <a:srgbClr val="1f497d"/>
                  </a:solidFill>
                  <a:latin typeface="Cambria"/>
                  <a:ea typeface="DejaVu Sans"/>
                </a:rPr>
                <a:t> </a:t>
              </a:r>
              <a:r>
                <a:rPr b="1" lang="el-GR" sz="1100" spc="-1" strike="noStrike">
                  <a:solidFill>
                    <a:srgbClr val="1f497d"/>
                  </a:solidFill>
                  <a:latin typeface="Cambria"/>
                  <a:ea typeface="DejaVu Sans"/>
                </a:rPr>
                <a:t>ΔΙΑΣΤΑΣΕΙΣ</a:t>
              </a:r>
              <a:r>
                <a:rPr b="1" lang="el-GR" sz="1100" spc="15" strike="noStrike">
                  <a:solidFill>
                    <a:srgbClr val="1f497d"/>
                  </a:solidFill>
                  <a:latin typeface="Cambria"/>
                  <a:ea typeface="DejaVu Sans"/>
                </a:rPr>
                <a:t> </a:t>
              </a:r>
              <a:r>
                <a:rPr b="1" lang="el-GR" sz="1100" spc="-1" strike="noStrike">
                  <a:solidFill>
                    <a:srgbClr val="1f497d"/>
                  </a:solidFill>
                  <a:latin typeface="Cambria"/>
                  <a:ea typeface="DejaVu Sans"/>
                </a:rPr>
                <a:t>ΤΗΣ</a:t>
              </a:r>
              <a:r>
                <a:rPr b="1" lang="el-GR" sz="1100" spc="18" strike="noStrike">
                  <a:solidFill>
                    <a:srgbClr val="1f497d"/>
                  </a:solidFill>
                  <a:latin typeface="Cambria"/>
                  <a:ea typeface="DejaVu Sans"/>
                </a:rPr>
                <a:t> </a:t>
              </a:r>
              <a:r>
                <a:rPr b="1" lang="el-GR" sz="1100" spc="-1" strike="noStrike">
                  <a:solidFill>
                    <a:srgbClr val="1f497d"/>
                  </a:solidFill>
                  <a:latin typeface="Cambria"/>
                  <a:ea typeface="DejaVu Sans"/>
                </a:rPr>
                <a:t>ΜΑΘΗΣΗΣ</a:t>
              </a:r>
              <a:endParaRPr b="0" lang="el-GR" sz="11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l-GR" sz="1100" spc="-1" strike="noStrike">
                  <a:solidFill>
                    <a:srgbClr val="1f497d"/>
                  </a:solidFill>
                  <a:latin typeface="Cambria"/>
                  <a:ea typeface="DejaVu Sans"/>
                </a:rPr>
                <a:t>(Μοντέλο</a:t>
              </a:r>
              <a:r>
                <a:rPr b="1" lang="el-GR" sz="1100" spc="9" strike="noStrike">
                  <a:solidFill>
                    <a:srgbClr val="1f497d"/>
                  </a:solidFill>
                  <a:latin typeface="Cambria"/>
                  <a:ea typeface="DejaVu Sans"/>
                </a:rPr>
                <a:t> </a:t>
              </a:r>
              <a:r>
                <a:rPr b="1" lang="el-GR" sz="1100" spc="-1" strike="noStrike">
                  <a:solidFill>
                    <a:srgbClr val="1f497d"/>
                  </a:solidFill>
                  <a:latin typeface="Cambria"/>
                  <a:ea typeface="DejaVu Sans"/>
                </a:rPr>
                <a:t>Knud</a:t>
              </a:r>
              <a:r>
                <a:rPr b="1" lang="el-GR" sz="1100" spc="18" strike="noStrike">
                  <a:solidFill>
                    <a:srgbClr val="1f497d"/>
                  </a:solidFill>
                  <a:latin typeface="Cambria"/>
                  <a:ea typeface="DejaVu Sans"/>
                </a:rPr>
                <a:t> </a:t>
              </a:r>
              <a:r>
                <a:rPr b="1" lang="el-GR" sz="1100" spc="-1" strike="noStrike">
                  <a:solidFill>
                    <a:srgbClr val="1f497d"/>
                  </a:solidFill>
                  <a:latin typeface="Cambria"/>
                  <a:ea typeface="DejaVu Sans"/>
                </a:rPr>
                <a:t>Illeris)</a:t>
              </a:r>
              <a:endParaRPr b="0" lang="el-GR" sz="11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Ορθογώνιο 60"/>
            <p:cNvSpPr/>
            <p:nvPr/>
          </p:nvSpPr>
          <p:spPr>
            <a:xfrm rot="21596400">
              <a:off x="1617480" y="2919600"/>
              <a:ext cx="1694160" cy="1187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l-GR" sz="14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Περιεχόμενο</a:t>
              </a:r>
              <a:endParaRPr b="0" lang="el-GR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l-GR" sz="13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Γνώσεις, Δεξιότητες, Ικανότητες, Αξίες,</a:t>
              </a:r>
              <a:r>
                <a:rPr b="0" lang="el-GR" sz="1300" spc="-69" strike="noStrike">
                  <a:solidFill>
                    <a:srgbClr val="000000"/>
                  </a:solidFill>
                  <a:latin typeface="Cambria"/>
                  <a:ea typeface="DejaVu Sans"/>
                </a:rPr>
                <a:t> </a:t>
              </a:r>
              <a:r>
                <a:rPr b="0" lang="el-GR" sz="13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Στάσεις, Εκπαιδευτικές Μέθοδοι</a:t>
              </a:r>
              <a:endParaRPr b="0" lang="el-GR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Ορθογώνιο 61"/>
            <p:cNvSpPr/>
            <p:nvPr/>
          </p:nvSpPr>
          <p:spPr>
            <a:xfrm rot="21598200">
              <a:off x="7233840" y="2750400"/>
              <a:ext cx="1513440" cy="11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l-GR" sz="14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Υποκίνηση</a:t>
              </a:r>
              <a:endParaRPr b="0" lang="el-GR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l-GR" sz="13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Συναισθήματα, Υποκίνηση Ενδιαφέροντος,</a:t>
              </a:r>
              <a:r>
                <a:rPr b="0" lang="el-GR" sz="1300" spc="-69" strike="noStrike">
                  <a:solidFill>
                    <a:srgbClr val="000000"/>
                  </a:solidFill>
                  <a:latin typeface="Cambria"/>
                  <a:ea typeface="DejaVu Sans"/>
                </a:rPr>
                <a:t> </a:t>
              </a:r>
              <a:r>
                <a:rPr b="0" lang="el-GR" sz="13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Διάθεση και Δέσμευση για μάθηση</a:t>
              </a:r>
              <a:endParaRPr b="0" lang="el-GR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Ορθογώνιο 62"/>
            <p:cNvSpPr/>
            <p:nvPr/>
          </p:nvSpPr>
          <p:spPr>
            <a:xfrm rot="21598200">
              <a:off x="4381920" y="4964760"/>
              <a:ext cx="1667160" cy="87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l-GR" sz="14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 </a:t>
              </a:r>
              <a:r>
                <a:rPr b="1" lang="el-GR" sz="14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Πλαίσιο</a:t>
              </a:r>
              <a:endParaRPr b="0" lang="el-GR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l-GR" sz="13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Εκπαιδευτικός</a:t>
              </a:r>
              <a:r>
                <a:rPr b="0" lang="el-GR" sz="1300" spc="-80" strike="noStrike">
                  <a:solidFill>
                    <a:srgbClr val="000000"/>
                  </a:solidFill>
                  <a:latin typeface="Cambria"/>
                  <a:ea typeface="DejaVu Sans"/>
                </a:rPr>
                <a:t> </a:t>
              </a:r>
              <a:r>
                <a:rPr b="0" lang="el-GR" sz="13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Οργανισμός</a:t>
              </a:r>
              <a:endParaRPr b="0" lang="el-GR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l-GR" sz="1300" spc="-1" strike="noStrike">
                  <a:solidFill>
                    <a:srgbClr val="000000"/>
                  </a:solidFill>
                  <a:latin typeface="Cambria"/>
                  <a:ea typeface="DejaVu Sans"/>
                </a:rPr>
                <a:t>Κοινωνία</a:t>
              </a:r>
              <a:endParaRPr b="0" lang="el-GR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443;p7" descr=""/>
          <p:cNvPicPr/>
          <p:nvPr/>
        </p:nvPicPr>
        <p:blipFill>
          <a:blip r:embed="rId1"/>
          <a:stretch/>
        </p:blipFill>
        <p:spPr>
          <a:xfrm>
            <a:off x="8076960" y="4882320"/>
            <a:ext cx="3626280" cy="1254600"/>
          </a:xfrm>
          <a:prstGeom prst="rect">
            <a:avLst/>
          </a:prstGeom>
          <a:ln w="0">
            <a:noFill/>
          </a:ln>
        </p:spPr>
      </p:pic>
      <p:sp>
        <p:nvSpPr>
          <p:cNvPr id="171" name="Google Shape;444;p7"/>
          <p:cNvSpPr/>
          <p:nvPr/>
        </p:nvSpPr>
        <p:spPr>
          <a:xfrm>
            <a:off x="768240" y="4882320"/>
            <a:ext cx="60930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Century Gothic"/>
              </a:rPr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 με τη Συγχρηματοδότησης της Ευρωπαϊκής Ένωσης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Google Shape;445;p7" descr="https://qa.hmu.gr/wp-content/uploads/2023/06/ELMEPA-LOGO-GR-Compress-120x120-1.png"/>
          <p:cNvPicPr/>
          <p:nvPr/>
        </p:nvPicPr>
        <p:blipFill>
          <a:blip r:embed="rId2"/>
          <a:stretch/>
        </p:blipFill>
        <p:spPr>
          <a:xfrm>
            <a:off x="9980640" y="116280"/>
            <a:ext cx="1634400" cy="163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Ιό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Ιόν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LibreOffice/7.5.3.2$Windows_X86_64 LibreOffice_project/9f56dff12ba03b9acd7730a5a481eea045e468f3</Application>
  <AppVersion>15.0000</AppVersion>
  <Words>243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2023-09-28T15:09:51Z</dcterms:created>
  <dc:creator/>
  <dc:description/>
  <dc:language>el-GR</dc:language>
  <cp:lastModifiedBy/>
  <dcterms:modified xsi:type="dcterms:W3CDTF">2023-10-10T12:11:48Z</dcterms:modified>
  <cp:revision>5</cp:revision>
  <dc:subject/>
  <dc:title>                                  ΣΗΜΑΝΤΙΚΑ ΣΗΜΕΙΑ ΔΙΕΡΓΑΣΙΑΣ ΟΜΑΔΑΣ από το υλικό του Μείζονος Προγράμματος Επιμόρφωσης 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Ευρεία οθόνη</vt:lpwstr>
  </property>
  <property fmtid="{D5CDD505-2E9C-101B-9397-08002B2CF9AE}" pid="3" name="Slides">
    <vt:i4>4</vt:i4>
  </property>
</Properties>
</file>