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21/11/2018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21/11/2018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21/11/2018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21/11/2018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21/11/2018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21/11/2018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21/11/2018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21/11/2018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21/11/2018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21/11/2018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21/11/2018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21/11/2018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Distributed Systems</a:t>
            </a:r>
            <a:br>
              <a:rPr lang="el-GR" dirty="0"/>
            </a:br>
            <a:r>
              <a:rPr lang="en-US" dirty="0"/>
              <a:t>Distributed Transactions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Papadakis</a:t>
            </a:r>
            <a:r>
              <a:rPr lang="en-US" dirty="0"/>
              <a:t> Harris</a:t>
            </a:r>
          </a:p>
          <a:p>
            <a:r>
              <a:rPr lang="en-US" dirty="0"/>
              <a:t>Department of Informatics Engineering</a:t>
            </a:r>
            <a:endParaRPr lang="el-GR" dirty="0"/>
          </a:p>
          <a:p>
            <a:r>
              <a:rPr lang="en-US" dirty="0"/>
              <a:t>TEI of Crete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519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C5588-AF99-4E75-85E1-8C8A4C600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Phase Commit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042F4-C508-4331-95AA-5DF9D7CCB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Assumes fail-stop model (crashes) </a:t>
            </a:r>
          </a:p>
          <a:p>
            <a:pPr lvl="1"/>
            <a:r>
              <a:rPr lang="en-US" dirty="0" err="1"/>
              <a:t>ie</a:t>
            </a:r>
            <a:r>
              <a:rPr lang="en-US" dirty="0"/>
              <a:t>: not byzantine faults</a:t>
            </a:r>
          </a:p>
          <a:p>
            <a:r>
              <a:rPr lang="en-US" dirty="0"/>
              <a:t>Execution of the protocol is initiated by the coordinator after the last step of the transaction has been reached.</a:t>
            </a:r>
          </a:p>
          <a:p>
            <a:r>
              <a:rPr lang="en-US" dirty="0"/>
              <a:t>The protocol involves all the local sites at which the transaction executed!</a:t>
            </a:r>
          </a:p>
          <a:p>
            <a:r>
              <a:rPr lang="en-US" dirty="0"/>
              <a:t>Let T be a transaction initiated at site Si, and let the transaction coordinator at Si be Ci!</a:t>
            </a:r>
          </a:p>
        </p:txBody>
      </p:sp>
    </p:spTree>
    <p:extLst>
      <p:ext uri="{BB962C8B-B14F-4D97-AF65-F5344CB8AC3E}">
        <p14:creationId xmlns:p14="http://schemas.microsoft.com/office/powerpoint/2010/main" val="3346644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E0BA8-B94F-430F-B02D-767625893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1: Obtaining a Decision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37396-7FD6-48D0-8A07-96FAFA8CF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Coordinator asks all participants to prepare to commit transaction </a:t>
            </a:r>
            <a:r>
              <a:rPr lang="en-US" dirty="0" err="1"/>
              <a:t>Ti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Ci adds the records &lt;prepare T&gt; to the log and forces log to stable storage</a:t>
            </a:r>
          </a:p>
          <a:p>
            <a:pPr lvl="1"/>
            <a:r>
              <a:rPr lang="en-US" dirty="0"/>
              <a:t>sends prepare T messages to all sites at which T executed</a:t>
            </a:r>
          </a:p>
          <a:p>
            <a:r>
              <a:rPr lang="en-US" dirty="0"/>
              <a:t>Upon receiving &lt;prepare T&gt;, transaction manager at site determines if it can commit the transaction</a:t>
            </a:r>
          </a:p>
          <a:p>
            <a:pPr lvl="1"/>
            <a:r>
              <a:rPr lang="en-US" dirty="0"/>
              <a:t>if not, add a record &lt;no T&gt; to the log and send abort T message to Ci</a:t>
            </a:r>
          </a:p>
          <a:p>
            <a:pPr lvl="1"/>
            <a:r>
              <a:rPr lang="en-US" dirty="0"/>
              <a:t>if the transaction can be committed, then:</a:t>
            </a:r>
          </a:p>
          <a:p>
            <a:pPr lvl="2"/>
            <a:r>
              <a:rPr lang="en-US" dirty="0"/>
              <a:t>add the record &lt;ready T&gt; to the log</a:t>
            </a:r>
          </a:p>
          <a:p>
            <a:pPr lvl="2"/>
            <a:r>
              <a:rPr lang="en-US" dirty="0"/>
              <a:t>force all records for T to stable storage</a:t>
            </a:r>
          </a:p>
          <a:p>
            <a:pPr lvl="2"/>
            <a:r>
              <a:rPr lang="en-US" dirty="0"/>
              <a:t>send &lt;ready T&gt; message to Ci</a:t>
            </a:r>
          </a:p>
        </p:txBody>
      </p:sp>
    </p:spTree>
    <p:extLst>
      <p:ext uri="{BB962C8B-B14F-4D97-AF65-F5344CB8AC3E}">
        <p14:creationId xmlns:p14="http://schemas.microsoft.com/office/powerpoint/2010/main" val="1655457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1D54E-4FF7-4FC9-B370-F9DACC454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2: Recording the Decision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FA402-CEF5-4549-BB9C-2B8C201C3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 can be committed if Ci received a ready T message from all the participating sites: otherwise T must be aborted.</a:t>
            </a:r>
          </a:p>
          <a:p>
            <a:r>
              <a:rPr lang="en-US" dirty="0"/>
              <a:t>Coordinator adds a decision record, &lt;commit T&gt; or &lt;abort T&gt;, to the log and forces record onto stable storage. </a:t>
            </a:r>
          </a:p>
          <a:p>
            <a:r>
              <a:rPr lang="en-US" dirty="0"/>
              <a:t>Coordinator sends a message to each participant informing it of the decision (commit or abort)</a:t>
            </a:r>
          </a:p>
          <a:p>
            <a:r>
              <a:rPr lang="en-US" dirty="0"/>
              <a:t>Participants take appropriate action locally</a:t>
            </a:r>
          </a:p>
        </p:txBody>
      </p:sp>
    </p:spTree>
    <p:extLst>
      <p:ext uri="{BB962C8B-B14F-4D97-AF65-F5344CB8AC3E}">
        <p14:creationId xmlns:p14="http://schemas.microsoft.com/office/powerpoint/2010/main" val="2336107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A3D2E-D874-454C-BBB0-CA16E5750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Fault-Tolerance – Site crash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FD129-B174-445A-87CA-A186A8B74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When a participating site </a:t>
            </a:r>
            <a:r>
              <a:rPr lang="en-US" dirty="0" err="1"/>
              <a:t>Sk</a:t>
            </a:r>
            <a:r>
              <a:rPr lang="en-US" dirty="0"/>
              <a:t> recovers from a failure, it examines its log to determine the fate of transactions active at the time of the failure.</a:t>
            </a:r>
          </a:p>
          <a:p>
            <a:r>
              <a:rPr lang="en-US" dirty="0"/>
              <a:t>Log contain &lt;commit T&gt; record: commit T</a:t>
            </a:r>
          </a:p>
          <a:p>
            <a:r>
              <a:rPr lang="en-US" dirty="0"/>
              <a:t>Log contains &lt;abort T&gt; record: abort T</a:t>
            </a:r>
          </a:p>
          <a:p>
            <a:r>
              <a:rPr lang="en-US" dirty="0"/>
              <a:t>Log contains &lt;ready T&gt; record: site must consult Ci to determine the</a:t>
            </a:r>
          </a:p>
          <a:p>
            <a:r>
              <a:rPr lang="en-US" dirty="0"/>
              <a:t>fate of T.</a:t>
            </a:r>
          </a:p>
          <a:p>
            <a:pPr lvl="1"/>
            <a:r>
              <a:rPr lang="en-US" dirty="0"/>
              <a:t>If T committed, commit T</a:t>
            </a:r>
          </a:p>
          <a:p>
            <a:pPr lvl="1"/>
            <a:r>
              <a:rPr lang="en-US" dirty="0"/>
              <a:t>If T aborted, abort T</a:t>
            </a:r>
          </a:p>
          <a:p>
            <a:r>
              <a:rPr lang="en-US" dirty="0"/>
              <a:t>The log contains no control records (abort, commit, ready) concerning T, </a:t>
            </a:r>
            <a:r>
              <a:rPr lang="en-US" dirty="0" err="1"/>
              <a:t>Sk</a:t>
            </a:r>
            <a:r>
              <a:rPr lang="en-US" dirty="0"/>
              <a:t> failed before responding to the prepare T message from Ci </a:t>
            </a:r>
          </a:p>
          <a:p>
            <a:pPr lvl="1"/>
            <a:r>
              <a:rPr lang="en-US" dirty="0"/>
              <a:t>since the failure of </a:t>
            </a:r>
            <a:r>
              <a:rPr lang="en-US" dirty="0" err="1"/>
              <a:t>Sk</a:t>
            </a:r>
            <a:r>
              <a:rPr lang="en-US" dirty="0"/>
              <a:t> precludes the sending of such a response, Ci must abort T</a:t>
            </a:r>
          </a:p>
          <a:p>
            <a:pPr lvl="1"/>
            <a:r>
              <a:rPr lang="en-US" dirty="0" err="1"/>
              <a:t>Sk</a:t>
            </a:r>
            <a:r>
              <a:rPr lang="en-US" dirty="0"/>
              <a:t> aborts T</a:t>
            </a:r>
          </a:p>
        </p:txBody>
      </p:sp>
    </p:spTree>
    <p:extLst>
      <p:ext uri="{BB962C8B-B14F-4D97-AF65-F5344CB8AC3E}">
        <p14:creationId xmlns:p14="http://schemas.microsoft.com/office/powerpoint/2010/main" val="3095428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EAE80-0B10-4CC4-BE7B-1B26A9394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Fault-Tolerance – Coordinator crash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A34DE-A8A2-436B-8FA9-03E59F154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coordinator fails while the commit protocol for T is executed then participating sites must decide on T’s fate:</a:t>
            </a:r>
          </a:p>
          <a:p>
            <a:pPr lvl="1"/>
            <a:r>
              <a:rPr lang="en-US" dirty="0"/>
              <a:t>If an active site contains a &lt;commit T&gt; record in its log, then T must be committed.</a:t>
            </a:r>
          </a:p>
          <a:p>
            <a:pPr lvl="1"/>
            <a:r>
              <a:rPr lang="en-US" dirty="0"/>
              <a:t>If an active site contains an &lt;abort T&gt; record in its log, then T must be aborted.</a:t>
            </a:r>
          </a:p>
          <a:p>
            <a:pPr lvl="1"/>
            <a:r>
              <a:rPr lang="en-US" dirty="0"/>
              <a:t>If some active participating site does not contain a &lt;ready T&gt; record in its log, then the failed coordinator Ci cannot have decided to commit T. Therefore abort T.</a:t>
            </a:r>
          </a:p>
          <a:p>
            <a:pPr lvl="1"/>
            <a:r>
              <a:rPr lang="en-US" dirty="0"/>
              <a:t>If none of the above cases holds, then all active sites must have &lt;ready T&gt; record in their logs, but no additional control records (such as &lt;abort T&gt; of &lt;commit T&gt;). In this case active sites must wait for Ci to recover, to find decision.</a:t>
            </a:r>
          </a:p>
          <a:p>
            <a:r>
              <a:rPr lang="en-US" dirty="0"/>
              <a:t>Blocking problem : active sites may have to wait for failed coordinator to recover.</a:t>
            </a:r>
          </a:p>
          <a:p>
            <a:pPr lvl="1"/>
            <a:r>
              <a:rPr lang="en-US" dirty="0"/>
              <a:t>2PC is </a:t>
            </a:r>
            <a:r>
              <a:rPr lang="en-US" b="1" dirty="0"/>
              <a:t>safe</a:t>
            </a:r>
            <a:r>
              <a:rPr lang="en-US" dirty="0"/>
              <a:t> but not </a:t>
            </a:r>
            <a:r>
              <a:rPr lang="en-US" b="1" dirty="0"/>
              <a:t>live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0691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DE06B-693C-4004-BEE7-49637425A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Fault-Tolerance – Link failure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EFBC9-35A6-45DA-BC91-2A358F67C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link fails, all the messages that are in the process of being routed through the link do not arrive at their destination intact.</a:t>
            </a:r>
          </a:p>
          <a:p>
            <a:r>
              <a:rPr lang="en-US" dirty="0"/>
              <a:t>From the viewpoint of the sites connected through that link, it appears that the other sites have failed.</a:t>
            </a:r>
          </a:p>
          <a:p>
            <a:r>
              <a:rPr lang="en-US" dirty="0"/>
              <a:t>The previous scheme applies here.</a:t>
            </a:r>
          </a:p>
        </p:txBody>
      </p:sp>
    </p:spTree>
    <p:extLst>
      <p:ext uri="{BB962C8B-B14F-4D97-AF65-F5344CB8AC3E}">
        <p14:creationId xmlns:p14="http://schemas.microsoft.com/office/powerpoint/2010/main" val="2736255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98C5B-48B7-4E0E-9113-625A91817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Three-Phase Commit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5DB1B-7E62-4453-B18B-1A241F26B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Assumptions:</a:t>
            </a:r>
          </a:p>
          <a:p>
            <a:pPr lvl="1"/>
            <a:r>
              <a:rPr lang="en-US" dirty="0"/>
              <a:t>No network partitioning and no link failures</a:t>
            </a:r>
          </a:p>
          <a:p>
            <a:pPr lvl="1"/>
            <a:r>
              <a:rPr lang="en-US" dirty="0"/>
              <a:t>At most K sites (participants as well as coordinator) can fail</a:t>
            </a:r>
          </a:p>
          <a:p>
            <a:pPr lvl="1"/>
            <a:r>
              <a:rPr lang="en-US" dirty="0"/>
              <a:t>At any point, at least one site must be up.</a:t>
            </a:r>
          </a:p>
          <a:p>
            <a:r>
              <a:rPr lang="en-US" dirty="0"/>
              <a:t>Phase 1: Obtaining Preliminary Decision: Identical to 2PC Phase 1.</a:t>
            </a:r>
          </a:p>
          <a:p>
            <a:pPr lvl="1"/>
            <a:r>
              <a:rPr lang="en-US" dirty="0"/>
              <a:t>Every site is ready to commit if instructed to do so</a:t>
            </a:r>
          </a:p>
          <a:p>
            <a:r>
              <a:rPr lang="en-US" dirty="0"/>
              <a:t>Phase 2 of 2PC is split into 2 phases, Phase 2 and Phase 3 of 3PC</a:t>
            </a:r>
          </a:p>
          <a:p>
            <a:pPr lvl="1"/>
            <a:r>
              <a:rPr lang="en-US" dirty="0"/>
              <a:t>In phase 2 coordinator makes a decision as in 2PC (called the pre-commit decision) and records it in multiple (at least K) sites</a:t>
            </a:r>
          </a:p>
          <a:p>
            <a:pPr lvl="1"/>
            <a:r>
              <a:rPr lang="en-US" dirty="0"/>
              <a:t>In phase 3, coordinator sends commit/abort message to all participating sites</a:t>
            </a:r>
          </a:p>
        </p:txBody>
      </p:sp>
    </p:spTree>
    <p:extLst>
      <p:ext uri="{BB962C8B-B14F-4D97-AF65-F5344CB8AC3E}">
        <p14:creationId xmlns:p14="http://schemas.microsoft.com/office/powerpoint/2010/main" val="23444113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ECE1F-3930-4819-9B34-53051A68A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Three-Phase Commit Protocol</a:t>
            </a:r>
            <a:br>
              <a:rPr lang="en-US" dirty="0"/>
            </a:br>
            <a:r>
              <a:rPr lang="en-US" dirty="0"/>
              <a:t>Phase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41F0B-5474-467B-9236-54B4DFFC3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If Ci receives an abort T message from a participating site, or if Ci receives no response within a prespecified interval from a participating site, then Ci decides to abort T. </a:t>
            </a:r>
          </a:p>
          <a:p>
            <a:r>
              <a:rPr lang="en-US" dirty="0"/>
              <a:t>The abort decision is implemented in the same way as in the 2PC protocol.</a:t>
            </a:r>
          </a:p>
          <a:p>
            <a:r>
              <a:rPr lang="en-US" dirty="0"/>
              <a:t>If Ci receives a ready T message from every participating site, Ci makes the preliminary decision to </a:t>
            </a:r>
            <a:r>
              <a:rPr lang="en-US" dirty="0" err="1"/>
              <a:t>precommit</a:t>
            </a:r>
            <a:r>
              <a:rPr lang="en-US" dirty="0"/>
              <a:t> T. </a:t>
            </a:r>
          </a:p>
          <a:p>
            <a:pPr lvl="1"/>
            <a:r>
              <a:rPr lang="en-US" dirty="0"/>
              <a:t>T may still be aborted later. </a:t>
            </a:r>
          </a:p>
          <a:p>
            <a:r>
              <a:rPr lang="en-US" dirty="0"/>
              <a:t>Ci adds a &lt;pre-commit T&gt; record to the log and forces it into stable storage.</a:t>
            </a:r>
          </a:p>
          <a:p>
            <a:r>
              <a:rPr lang="en-US" dirty="0"/>
              <a:t>Then, Ci sends a </a:t>
            </a:r>
            <a:r>
              <a:rPr lang="en-US" dirty="0" err="1"/>
              <a:t>precommit</a:t>
            </a:r>
            <a:r>
              <a:rPr lang="en-US" dirty="0"/>
              <a:t> T message to all participating sites. </a:t>
            </a:r>
          </a:p>
          <a:p>
            <a:r>
              <a:rPr lang="en-US" dirty="0"/>
              <a:t>When a site receives a message from the coordinator (either abort T</a:t>
            </a:r>
          </a:p>
          <a:p>
            <a:r>
              <a:rPr lang="en-US" dirty="0"/>
              <a:t>or </a:t>
            </a:r>
            <a:r>
              <a:rPr lang="en-US" dirty="0" err="1"/>
              <a:t>precommit</a:t>
            </a:r>
            <a:r>
              <a:rPr lang="en-US" dirty="0"/>
              <a:t> T), it records it in its log, forces this information to stable storage, and sends a message ack T to Ci.</a:t>
            </a:r>
          </a:p>
        </p:txBody>
      </p:sp>
    </p:spTree>
    <p:extLst>
      <p:ext uri="{BB962C8B-B14F-4D97-AF65-F5344CB8AC3E}">
        <p14:creationId xmlns:p14="http://schemas.microsoft.com/office/powerpoint/2010/main" val="2616544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96324-9D22-4541-ACE8-CFD0F219D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Three-Phase Commit Protocol</a:t>
            </a:r>
            <a:br>
              <a:rPr lang="en-US" dirty="0"/>
            </a:br>
            <a:r>
              <a:rPr lang="en-US" dirty="0"/>
              <a:t>Phase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E2432-0487-4F78-AE1E-FA2991D2A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phase is executed only if the decision in phase 2 was to </a:t>
            </a:r>
            <a:r>
              <a:rPr lang="en-US" dirty="0" err="1"/>
              <a:t>precommit</a:t>
            </a:r>
            <a:r>
              <a:rPr lang="en-US" dirty="0"/>
              <a:t>.</a:t>
            </a:r>
          </a:p>
          <a:p>
            <a:r>
              <a:rPr lang="en-US" dirty="0"/>
              <a:t>After &lt;</a:t>
            </a:r>
            <a:r>
              <a:rPr lang="en-US" dirty="0" err="1"/>
              <a:t>precommit</a:t>
            </a:r>
            <a:r>
              <a:rPr lang="en-US" dirty="0"/>
              <a:t> T&gt; are sent to all participating sites, Ci must wait until it receives at least K &lt;ack T&gt; messages. </a:t>
            </a:r>
          </a:p>
          <a:p>
            <a:r>
              <a:rPr lang="en-US" dirty="0"/>
              <a:t>Then, Ci adds &lt;commit T&gt; to its log and forces it to stable storage, and Ci sends a &lt;commit T&gt; message to all participating sites. </a:t>
            </a:r>
          </a:p>
          <a:p>
            <a:r>
              <a:rPr lang="en-US" dirty="0"/>
              <a:t>When a site receives that message, it records it in its log.</a:t>
            </a:r>
          </a:p>
        </p:txBody>
      </p:sp>
    </p:spTree>
    <p:extLst>
      <p:ext uri="{BB962C8B-B14F-4D97-AF65-F5344CB8AC3E}">
        <p14:creationId xmlns:p14="http://schemas.microsoft.com/office/powerpoint/2010/main" val="2215683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3A1C2-1D34-45E8-BD70-7DC2B9716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Three-Phase Commit Protocol</a:t>
            </a:r>
            <a:br>
              <a:rPr lang="en-US" dirty="0"/>
            </a:br>
            <a:r>
              <a:rPr lang="en-US" dirty="0"/>
              <a:t>Failure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2953A-5807-48CA-87B5-876E0D810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Failure of a participating site </a:t>
            </a:r>
            <a:r>
              <a:rPr lang="en-US" dirty="0" err="1"/>
              <a:t>Sk</a:t>
            </a:r>
            <a:endParaRPr lang="en-US" dirty="0"/>
          </a:p>
          <a:p>
            <a:r>
              <a:rPr lang="en-US" dirty="0" err="1"/>
              <a:t>Sk’s</a:t>
            </a:r>
            <a:r>
              <a:rPr lang="en-US" dirty="0"/>
              <a:t> log contains a &lt;commit T&gt; record ⇒ commit T</a:t>
            </a:r>
          </a:p>
          <a:p>
            <a:r>
              <a:rPr lang="en-US" dirty="0" err="1"/>
              <a:t>Sk’s</a:t>
            </a:r>
            <a:r>
              <a:rPr lang="en-US" dirty="0"/>
              <a:t> log contains an &lt;abort T&gt; record ⇒ abort T</a:t>
            </a:r>
          </a:p>
          <a:p>
            <a:r>
              <a:rPr lang="en-US" dirty="0" err="1"/>
              <a:t>Sk’s</a:t>
            </a:r>
            <a:r>
              <a:rPr lang="en-US" dirty="0"/>
              <a:t> log contains a &lt;ready T&gt; record but no &lt;abort T&gt; or &lt;</a:t>
            </a:r>
            <a:r>
              <a:rPr lang="en-US" dirty="0" err="1"/>
              <a:t>precommit</a:t>
            </a:r>
            <a:r>
              <a:rPr lang="en-US" dirty="0"/>
              <a:t> T&gt; ⇒ consult Ci to determine state of T</a:t>
            </a:r>
          </a:p>
          <a:p>
            <a:pPr lvl="1"/>
            <a:r>
              <a:rPr lang="en-US" dirty="0"/>
              <a:t>If Ci responds with &lt;abort T&gt; ⇒ abort T</a:t>
            </a:r>
          </a:p>
          <a:p>
            <a:pPr lvl="1"/>
            <a:r>
              <a:rPr lang="en-US" dirty="0"/>
              <a:t>If Ci responds with &lt;commit T&gt; ⇒ commit T</a:t>
            </a:r>
          </a:p>
          <a:p>
            <a:pPr lvl="1"/>
            <a:r>
              <a:rPr lang="en-US" dirty="0"/>
              <a:t>If Ci responds with &lt;</a:t>
            </a:r>
            <a:r>
              <a:rPr lang="en-US" dirty="0" err="1"/>
              <a:t>precommit</a:t>
            </a:r>
            <a:r>
              <a:rPr lang="en-US" dirty="0"/>
              <a:t> T&gt; ⇒ record this in log and resume protocol by sending an &lt;ack T&gt; to Ci</a:t>
            </a:r>
          </a:p>
          <a:p>
            <a:pPr lvl="1"/>
            <a:r>
              <a:rPr lang="en-US" dirty="0"/>
              <a:t>If Ci fails, execute coordinator failure protocol. </a:t>
            </a:r>
          </a:p>
        </p:txBody>
      </p:sp>
    </p:spTree>
    <p:extLst>
      <p:ext uri="{BB962C8B-B14F-4D97-AF65-F5344CB8AC3E}">
        <p14:creationId xmlns:p14="http://schemas.microsoft.com/office/powerpoint/2010/main" val="531913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Transactions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series of accesses and possibly modifications of stored values</a:t>
            </a:r>
          </a:p>
          <a:p>
            <a:pPr lvl="1"/>
            <a:r>
              <a:rPr lang="en-US" dirty="0"/>
              <a:t> for instance: transfer an amount of money between two accounts</a:t>
            </a:r>
          </a:p>
          <a:p>
            <a:r>
              <a:rPr lang="en-US" dirty="0"/>
              <a:t>Requirements</a:t>
            </a:r>
          </a:p>
          <a:p>
            <a:pPr lvl="1"/>
            <a:r>
              <a:rPr lang="en-US" dirty="0"/>
              <a:t>Concurrent transactions support </a:t>
            </a:r>
          </a:p>
          <a:p>
            <a:pPr lvl="1"/>
            <a:r>
              <a:rPr lang="en-US" b="1" dirty="0"/>
              <a:t>Atomicity in the face of failures</a:t>
            </a:r>
          </a:p>
          <a:p>
            <a:pPr lvl="2"/>
            <a:r>
              <a:rPr lang="en-US" dirty="0"/>
              <a:t>Either all accesses/modifications happen or none at all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701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FAEB5-B120-41D9-89EC-722B99003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Three-Phase Commit Protocol</a:t>
            </a:r>
            <a:br>
              <a:rPr lang="en-US" dirty="0"/>
            </a:br>
            <a:r>
              <a:rPr lang="en-US" dirty="0"/>
              <a:t>Coordinator Failure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7C2ED-9E7F-4F94-8C3C-7FAB3679D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active participating sites select a new coordinator using an election protocol. </a:t>
            </a:r>
          </a:p>
          <a:p>
            <a:r>
              <a:rPr lang="en-US" dirty="0"/>
              <a:t>The new coordinator, </a:t>
            </a:r>
            <a:r>
              <a:rPr lang="en-US" dirty="0" err="1"/>
              <a:t>Cnew</a:t>
            </a:r>
            <a:r>
              <a:rPr lang="en-US" dirty="0"/>
              <a:t>, sends a message to each participating site requesting the local status of T.</a:t>
            </a:r>
          </a:p>
          <a:p>
            <a:r>
              <a:rPr lang="en-US" dirty="0"/>
              <a:t>Each participating site, including </a:t>
            </a:r>
            <a:r>
              <a:rPr lang="en-US" dirty="0" err="1"/>
              <a:t>Cnew</a:t>
            </a:r>
            <a:r>
              <a:rPr lang="en-US" dirty="0"/>
              <a:t>, determines the local status of T</a:t>
            </a:r>
          </a:p>
          <a:p>
            <a:pPr lvl="1"/>
            <a:r>
              <a:rPr lang="en-US" b="1" dirty="0"/>
              <a:t>committed</a:t>
            </a:r>
            <a:r>
              <a:rPr lang="en-US" dirty="0"/>
              <a:t>: the log contains a &lt;commit T&gt; record</a:t>
            </a:r>
          </a:p>
          <a:p>
            <a:pPr lvl="1"/>
            <a:r>
              <a:rPr lang="en-US" b="1" dirty="0"/>
              <a:t>aborted</a:t>
            </a:r>
            <a:r>
              <a:rPr lang="en-US" dirty="0"/>
              <a:t>: the log contains an &lt;abort T&gt; record</a:t>
            </a:r>
          </a:p>
          <a:p>
            <a:pPr lvl="1"/>
            <a:r>
              <a:rPr lang="en-US" b="1" dirty="0"/>
              <a:t>ready</a:t>
            </a:r>
            <a:r>
              <a:rPr lang="en-US" dirty="0"/>
              <a:t>: the log contains a &lt;ready T&gt; record but no &lt;abort T&gt; or &lt;</a:t>
            </a:r>
            <a:r>
              <a:rPr lang="en-US" dirty="0" err="1"/>
              <a:t>precommit</a:t>
            </a:r>
            <a:r>
              <a:rPr lang="en-US" dirty="0"/>
              <a:t> T&gt; record</a:t>
            </a:r>
          </a:p>
          <a:p>
            <a:pPr lvl="1"/>
            <a:r>
              <a:rPr lang="en-US" b="1" dirty="0" err="1"/>
              <a:t>precommited</a:t>
            </a:r>
            <a:r>
              <a:rPr lang="en-US" dirty="0"/>
              <a:t>: the log contains a &lt;</a:t>
            </a:r>
            <a:r>
              <a:rPr lang="en-US" dirty="0" err="1"/>
              <a:t>precommit</a:t>
            </a:r>
            <a:r>
              <a:rPr lang="en-US" dirty="0"/>
              <a:t> T&gt; record but no &lt;abort T&gt; or &lt;commit T&gt;</a:t>
            </a:r>
          </a:p>
          <a:p>
            <a:pPr lvl="1"/>
            <a:r>
              <a:rPr lang="en-US" b="1" dirty="0"/>
              <a:t>not-ready</a:t>
            </a:r>
            <a:r>
              <a:rPr lang="en-US" dirty="0"/>
              <a:t>: the log contains neither a &lt;ready T&gt; nor an &lt;abort T&gt; record. </a:t>
            </a:r>
          </a:p>
          <a:p>
            <a:r>
              <a:rPr lang="en-US" dirty="0"/>
              <a:t>Each participating site sends its local status to </a:t>
            </a:r>
            <a:r>
              <a:rPr lang="en-US" dirty="0" err="1"/>
              <a:t>Cnew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38641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FAEB5-B120-41D9-89EC-722B99003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Three-Phase Commit Protocol</a:t>
            </a:r>
            <a:br>
              <a:rPr lang="en-US" dirty="0"/>
            </a:br>
            <a:r>
              <a:rPr lang="en-US" dirty="0"/>
              <a:t>Coordinator Failure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7C2ED-9E7F-4F94-8C3C-7FAB3679D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Depending upon the responses received, </a:t>
            </a:r>
            <a:r>
              <a:rPr lang="en-US" dirty="0" err="1"/>
              <a:t>Cnew</a:t>
            </a:r>
            <a:r>
              <a:rPr lang="en-US" dirty="0"/>
              <a:t>, decides either to commit or abort T, or to restart a part of the three-phase commit protocol. </a:t>
            </a:r>
          </a:p>
          <a:p>
            <a:r>
              <a:rPr lang="en-US" dirty="0"/>
              <a:t>If at least one site has local status = committed, then commit T.</a:t>
            </a:r>
          </a:p>
          <a:p>
            <a:r>
              <a:rPr lang="en-US" dirty="0"/>
              <a:t>If at least one site has local status = aborted, then abort T.</a:t>
            </a:r>
          </a:p>
          <a:p>
            <a:r>
              <a:rPr lang="en-US" dirty="0"/>
              <a:t>If no site has local status = aborted, and no site has local status = committed, but at least one site has local status = </a:t>
            </a:r>
            <a:r>
              <a:rPr lang="en-US" dirty="0" err="1"/>
              <a:t>precommitted</a:t>
            </a:r>
            <a:r>
              <a:rPr lang="en-US" dirty="0"/>
              <a:t>, then </a:t>
            </a:r>
            <a:r>
              <a:rPr lang="en-US" dirty="0" err="1"/>
              <a:t>Cnew</a:t>
            </a:r>
            <a:r>
              <a:rPr lang="en-US" dirty="0"/>
              <a:t> resumes the three-phase commit protocol by sending new </a:t>
            </a:r>
            <a:r>
              <a:rPr lang="en-US" dirty="0" err="1"/>
              <a:t>precommit</a:t>
            </a:r>
            <a:r>
              <a:rPr lang="en-US" dirty="0"/>
              <a:t> messages. </a:t>
            </a:r>
          </a:p>
          <a:p>
            <a:r>
              <a:rPr lang="en-US" dirty="0"/>
              <a:t>Otherwise, abort T. </a:t>
            </a:r>
          </a:p>
        </p:txBody>
      </p:sp>
    </p:spTree>
    <p:extLst>
      <p:ext uri="{BB962C8B-B14F-4D97-AF65-F5344CB8AC3E}">
        <p14:creationId xmlns:p14="http://schemas.microsoft.com/office/powerpoint/2010/main" val="1941730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43FF2-34E1-4F85-98C0-345A29BAC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states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9F3DF-4F30-4DC1-BB58-00C6E88DC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Active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the transaction stays in this state while executing. Also initial transaction state.</a:t>
            </a:r>
          </a:p>
          <a:p>
            <a:r>
              <a:rPr lang="en-US" b="1" dirty="0"/>
              <a:t>Partially committed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when the final statement has been executed</a:t>
            </a:r>
          </a:p>
          <a:p>
            <a:r>
              <a:rPr lang="en-US" b="1" dirty="0"/>
              <a:t>Failed</a:t>
            </a:r>
            <a:endParaRPr lang="en-US" dirty="0"/>
          </a:p>
          <a:p>
            <a:pPr lvl="1"/>
            <a:r>
              <a:rPr lang="en-US" dirty="0"/>
              <a:t>When normal execution can no longer proceed</a:t>
            </a:r>
          </a:p>
          <a:p>
            <a:r>
              <a:rPr lang="en-US" b="1" dirty="0"/>
              <a:t>Aborted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transaction has been rolled back and the database restored to its prior consistent state</a:t>
            </a:r>
          </a:p>
          <a:p>
            <a:pPr marL="411480" lvl="1" indent="0">
              <a:buNone/>
            </a:pPr>
            <a:endParaRPr lang="en-US" dirty="0"/>
          </a:p>
          <a:p>
            <a:r>
              <a:rPr lang="en-US" dirty="0"/>
              <a:t>If aborted:</a:t>
            </a:r>
          </a:p>
          <a:p>
            <a:pPr lvl="1"/>
            <a:r>
              <a:rPr lang="en-US" dirty="0"/>
              <a:t>Restart the transaction</a:t>
            </a:r>
            <a:br>
              <a:rPr lang="en-US" dirty="0"/>
            </a:br>
            <a:r>
              <a:rPr lang="en-US" dirty="0"/>
              <a:t>or</a:t>
            </a:r>
          </a:p>
          <a:p>
            <a:pPr lvl="1"/>
            <a:r>
              <a:rPr lang="en-US" dirty="0"/>
              <a:t>Kill the transaction</a:t>
            </a:r>
          </a:p>
          <a:p>
            <a:r>
              <a:rPr lang="en-US" b="1" dirty="0"/>
              <a:t>Committed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successful completion</a:t>
            </a:r>
          </a:p>
        </p:txBody>
      </p:sp>
    </p:spTree>
    <p:extLst>
      <p:ext uri="{BB962C8B-B14F-4D97-AF65-F5344CB8AC3E}">
        <p14:creationId xmlns:p14="http://schemas.microsoft.com/office/powerpoint/2010/main" val="2693423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5F829-D484-4A81-9DC1-D311C291B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states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05FA90-E453-4BDF-BA3D-5BC08E278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772816"/>
            <a:ext cx="6384949" cy="446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289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DCA04-4E42-43B6-8D47-911EBA479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E86A0-5691-435F-819C-FF87A8428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Transaction failure :</a:t>
            </a:r>
          </a:p>
          <a:p>
            <a:pPr lvl="1"/>
            <a:r>
              <a:rPr lang="en-US" dirty="0"/>
              <a:t>Logical errors: transaction cannot complete due to some internal error condition</a:t>
            </a:r>
          </a:p>
          <a:p>
            <a:pPr lvl="1"/>
            <a:r>
              <a:rPr lang="en-US" dirty="0"/>
              <a:t>System errors: the database system must terminate an active transaction due to an error condition (e.g., deadlock)</a:t>
            </a:r>
          </a:p>
          <a:p>
            <a:r>
              <a:rPr lang="en-US" dirty="0"/>
              <a:t>System crash: hardware or software failure. It is assumed that non-volatile storage contents are not corrupted.</a:t>
            </a:r>
          </a:p>
        </p:txBody>
      </p:sp>
    </p:spTree>
    <p:extLst>
      <p:ext uri="{BB962C8B-B14F-4D97-AF65-F5344CB8AC3E}">
        <p14:creationId xmlns:p14="http://schemas.microsoft.com/office/powerpoint/2010/main" val="1772581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F337A-8A55-4846-99D2-4E5B99783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Fault-Tolerance</a:t>
            </a:r>
            <a:br>
              <a:rPr lang="en-US" dirty="0"/>
            </a:br>
            <a:r>
              <a:rPr lang="en-US" dirty="0"/>
              <a:t>Log-Based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AA76F-BA8E-4557-8E1B-3010BDF1C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log is kept on stable storage, which maintains a record of update activities on the database.</a:t>
            </a:r>
          </a:p>
          <a:p>
            <a:r>
              <a:rPr lang="en-US" dirty="0"/>
              <a:t>When transaction </a:t>
            </a:r>
            <a:r>
              <a:rPr lang="en-US" dirty="0" err="1"/>
              <a:t>Ti</a:t>
            </a:r>
            <a:r>
              <a:rPr lang="en-US" dirty="0"/>
              <a:t> starts, it registers itself by writing a &lt;</a:t>
            </a:r>
            <a:r>
              <a:rPr lang="en-US" dirty="0" err="1"/>
              <a:t>Ti</a:t>
            </a:r>
            <a:r>
              <a:rPr lang="en-US" dirty="0"/>
              <a:t> start&gt; log record!</a:t>
            </a:r>
          </a:p>
          <a:p>
            <a:r>
              <a:rPr lang="en-US" dirty="0"/>
              <a:t>Before </a:t>
            </a:r>
            <a:r>
              <a:rPr lang="en-US" dirty="0" err="1"/>
              <a:t>Ti</a:t>
            </a:r>
            <a:r>
              <a:rPr lang="en-US" dirty="0"/>
              <a:t> executes write(X), a log record &lt;</a:t>
            </a:r>
            <a:r>
              <a:rPr lang="en-US" dirty="0" err="1"/>
              <a:t>Ti</a:t>
            </a:r>
            <a:r>
              <a:rPr lang="en-US" dirty="0"/>
              <a:t>, X, V1, V2&gt; is written, where V1 is the value of X before the write, and V2 is the value to be written to X.</a:t>
            </a:r>
          </a:p>
          <a:p>
            <a:r>
              <a:rPr lang="en-US" dirty="0"/>
              <a:t>When </a:t>
            </a:r>
            <a:r>
              <a:rPr lang="en-US" dirty="0" err="1"/>
              <a:t>Ti</a:t>
            </a:r>
            <a:r>
              <a:rPr lang="en-US" dirty="0"/>
              <a:t> finishes it last statement, the log record &lt;</a:t>
            </a:r>
            <a:r>
              <a:rPr lang="en-US" dirty="0" err="1"/>
              <a:t>Ti</a:t>
            </a:r>
            <a:r>
              <a:rPr lang="en-US" dirty="0"/>
              <a:t> commit&gt; is written. </a:t>
            </a:r>
          </a:p>
        </p:txBody>
      </p:sp>
    </p:spTree>
    <p:extLst>
      <p:ext uri="{BB962C8B-B14F-4D97-AF65-F5344CB8AC3E}">
        <p14:creationId xmlns:p14="http://schemas.microsoft.com/office/powerpoint/2010/main" val="1187217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89E09-B1DD-4B06-BE2E-B48007119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Transactions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6643C-16F1-437A-8C39-0003B4E4D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site has a local transaction manager responsible for:</a:t>
            </a:r>
          </a:p>
          <a:p>
            <a:pPr lvl="1"/>
            <a:r>
              <a:rPr lang="en-US" dirty="0"/>
              <a:t>Maintaining a log for recovery purposes</a:t>
            </a:r>
          </a:p>
          <a:p>
            <a:pPr lvl="1"/>
            <a:r>
              <a:rPr lang="en-US" dirty="0"/>
              <a:t>Participating in coordinating the concurrent execution of the transactions executing at that site.</a:t>
            </a:r>
          </a:p>
          <a:p>
            <a:r>
              <a:rPr lang="en-US" dirty="0"/>
              <a:t>Each site has a transaction coordinator, which is responsible for:</a:t>
            </a:r>
          </a:p>
          <a:p>
            <a:pPr lvl="1"/>
            <a:r>
              <a:rPr lang="en-US" dirty="0"/>
              <a:t>Starting the execution of transactions that originate at the site.</a:t>
            </a:r>
          </a:p>
          <a:p>
            <a:pPr lvl="1"/>
            <a:r>
              <a:rPr lang="en-US" dirty="0"/>
              <a:t>Distributing sub-transactions at appropriate sites for execution.</a:t>
            </a:r>
          </a:p>
          <a:p>
            <a:pPr lvl="1"/>
            <a:r>
              <a:rPr lang="en-US" dirty="0"/>
              <a:t>Coordinating the termination of each transaction that originates at the site, which may result in the transaction being committed at all sites or aborted at all sites.</a:t>
            </a:r>
          </a:p>
        </p:txBody>
      </p:sp>
    </p:spTree>
    <p:extLst>
      <p:ext uri="{BB962C8B-B14F-4D97-AF65-F5344CB8AC3E}">
        <p14:creationId xmlns:p14="http://schemas.microsoft.com/office/powerpoint/2010/main" val="2165295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FB69A-8D3D-4D82-A0BE-699870FA7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System Failures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E991C-8829-4296-815C-101176888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Failures unique to distributed systems:</a:t>
            </a:r>
          </a:p>
          <a:p>
            <a:pPr lvl="1"/>
            <a:r>
              <a:rPr lang="en-US" dirty="0"/>
              <a:t>Failure of a site (crash).</a:t>
            </a:r>
          </a:p>
          <a:p>
            <a:pPr lvl="1"/>
            <a:r>
              <a:rPr lang="en-US" dirty="0"/>
              <a:t>Loss of messages</a:t>
            </a:r>
          </a:p>
          <a:p>
            <a:pPr lvl="2"/>
            <a:r>
              <a:rPr lang="en-US" dirty="0"/>
              <a:t>Handled by network transmission control protocols such as TCP-IP!</a:t>
            </a:r>
          </a:p>
          <a:p>
            <a:pPr lvl="1"/>
            <a:r>
              <a:rPr lang="en-US" dirty="0"/>
              <a:t>Failure of a communication link!</a:t>
            </a:r>
          </a:p>
          <a:p>
            <a:pPr lvl="2"/>
            <a:r>
              <a:rPr lang="en-US" dirty="0"/>
              <a:t>Handled by network protocols, by routing messages via alternative links!</a:t>
            </a:r>
          </a:p>
          <a:p>
            <a:pPr lvl="1"/>
            <a:r>
              <a:rPr lang="en-US" dirty="0"/>
              <a:t>Network partition</a:t>
            </a:r>
          </a:p>
          <a:p>
            <a:pPr lvl="2"/>
            <a:r>
              <a:rPr lang="en-US" dirty="0"/>
              <a:t>Network partitioning and site failures are generally indistinguishable</a:t>
            </a:r>
          </a:p>
        </p:txBody>
      </p:sp>
    </p:spTree>
    <p:extLst>
      <p:ext uri="{BB962C8B-B14F-4D97-AF65-F5344CB8AC3E}">
        <p14:creationId xmlns:p14="http://schemas.microsoft.com/office/powerpoint/2010/main" val="2157977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04B7A-D5E1-4DE2-AB80-5122BE966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B18BF-AB57-4E57-AD25-BDD0EC60D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Commit protocols are used to ensure atomicity across sites</a:t>
            </a:r>
          </a:p>
          <a:p>
            <a:pPr lvl="1"/>
            <a:r>
              <a:rPr lang="en-US" dirty="0"/>
              <a:t>a transaction which executes at multiple sites must either be committed at all the sites, or aborted at all the sites</a:t>
            </a:r>
          </a:p>
          <a:p>
            <a:r>
              <a:rPr lang="en-US" dirty="0"/>
              <a:t>The two-phase commit (2 PC) protocol is widely used</a:t>
            </a:r>
          </a:p>
          <a:p>
            <a:r>
              <a:rPr lang="en-US" dirty="0"/>
              <a:t>The three-phase commit (3 PC) protocol is more complicated and more expensive, but avoids some drawbacks of two-phase commit protocol.</a:t>
            </a:r>
          </a:p>
        </p:txBody>
      </p:sp>
    </p:spTree>
    <p:extLst>
      <p:ext uri="{BB962C8B-B14F-4D97-AF65-F5344CB8AC3E}">
        <p14:creationId xmlns:p14="http://schemas.microsoft.com/office/powerpoint/2010/main" val="11342844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Γειτνίαση">
  <a:themeElements>
    <a:clrScheme name="Γειτνίαση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Γειτνίαση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688</TotalTime>
  <Words>1841</Words>
  <Application>Microsoft Office PowerPoint</Application>
  <PresentationFormat>On-screen Show (4:3)</PresentationFormat>
  <Paragraphs>152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Cambria</vt:lpstr>
      <vt:lpstr>Γειτνίαση</vt:lpstr>
      <vt:lpstr>Distributed Systems Distributed Transactions</vt:lpstr>
      <vt:lpstr>Transactions</vt:lpstr>
      <vt:lpstr>Transaction states</vt:lpstr>
      <vt:lpstr>Transaction states</vt:lpstr>
      <vt:lpstr>Atomicity</vt:lpstr>
      <vt:lpstr>Fault-Tolerance Log-Based Recovery</vt:lpstr>
      <vt:lpstr>Distributed Transactions</vt:lpstr>
      <vt:lpstr>Distributed System Failures</vt:lpstr>
      <vt:lpstr>Commit protocols</vt:lpstr>
      <vt:lpstr>Two Phase Commit Protocol</vt:lpstr>
      <vt:lpstr>Phase 1: Obtaining a Decision</vt:lpstr>
      <vt:lpstr>Phase 2: Recording the Decision</vt:lpstr>
      <vt:lpstr>Fault-Tolerance – Site crash</vt:lpstr>
      <vt:lpstr>Fault-Tolerance – Coordinator crash</vt:lpstr>
      <vt:lpstr>Fault-Tolerance – Link failure</vt:lpstr>
      <vt:lpstr>Three-Phase Commit Protocol</vt:lpstr>
      <vt:lpstr>Three-Phase Commit Protocol Phase 2</vt:lpstr>
      <vt:lpstr>Three-Phase Commit Protocol Phase 3</vt:lpstr>
      <vt:lpstr>Three-Phase Commit Protocol Failure Handling</vt:lpstr>
      <vt:lpstr>Three-Phase Commit Protocol Coordinator Failure Handling</vt:lpstr>
      <vt:lpstr>Three-Phase Commit Protocol Coordinator Failure Handling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Κατανεμημένα Συστήματα Επικοινωνία</dc:title>
  <dc:creator>Adanar</dc:creator>
  <cp:lastModifiedBy>Harris Papadakis</cp:lastModifiedBy>
  <cp:revision>160</cp:revision>
  <dcterms:created xsi:type="dcterms:W3CDTF">2016-12-15T15:44:38Z</dcterms:created>
  <dcterms:modified xsi:type="dcterms:W3CDTF">2018-11-21T11:03:44Z</dcterms:modified>
</cp:coreProperties>
</file>