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317" r:id="rId4"/>
    <p:sldId id="281" r:id="rId5"/>
    <p:sldId id="271" r:id="rId6"/>
    <p:sldId id="283" r:id="rId7"/>
    <p:sldId id="272" r:id="rId8"/>
    <p:sldId id="273" r:id="rId9"/>
    <p:sldId id="274" r:id="rId10"/>
    <p:sldId id="275" r:id="rId11"/>
    <p:sldId id="276" r:id="rId12"/>
    <p:sldId id="300" r:id="rId13"/>
    <p:sldId id="284" r:id="rId14"/>
    <p:sldId id="296" r:id="rId15"/>
    <p:sldId id="301" r:id="rId16"/>
    <p:sldId id="297" r:id="rId17"/>
    <p:sldId id="298" r:id="rId18"/>
    <p:sldId id="285" r:id="rId19"/>
    <p:sldId id="302" r:id="rId20"/>
    <p:sldId id="286" r:id="rId21"/>
    <p:sldId id="260" r:id="rId22"/>
    <p:sldId id="262" r:id="rId23"/>
    <p:sldId id="263" r:id="rId24"/>
    <p:sldId id="264" r:id="rId25"/>
    <p:sldId id="265" r:id="rId26"/>
    <p:sldId id="299" r:id="rId27"/>
    <p:sldId id="313" r:id="rId28"/>
    <p:sldId id="266" r:id="rId29"/>
    <p:sldId id="308" r:id="rId30"/>
    <p:sldId id="309" r:id="rId31"/>
    <p:sldId id="267" r:id="rId32"/>
    <p:sldId id="268" r:id="rId33"/>
    <p:sldId id="269" r:id="rId34"/>
    <p:sldId id="270" r:id="rId35"/>
    <p:sldId id="277" r:id="rId36"/>
    <p:sldId id="288" r:id="rId37"/>
    <p:sldId id="289" r:id="rId38"/>
    <p:sldId id="314" r:id="rId39"/>
    <p:sldId id="310" r:id="rId40"/>
    <p:sldId id="311" r:id="rId41"/>
    <p:sldId id="290" r:id="rId42"/>
    <p:sldId id="303" r:id="rId43"/>
    <p:sldId id="295" r:id="rId44"/>
    <p:sldId id="312" r:id="rId45"/>
    <p:sldId id="304" r:id="rId46"/>
    <p:sldId id="305" r:id="rId47"/>
    <p:sldId id="306" r:id="rId48"/>
    <p:sldId id="307" r:id="rId49"/>
    <p:sldId id="278" r:id="rId50"/>
    <p:sldId id="279" r:id="rId51"/>
    <p:sldId id="291" r:id="rId52"/>
    <p:sldId id="292" r:id="rId53"/>
    <p:sldId id="293" r:id="rId54"/>
    <p:sldId id="294" r:id="rId55"/>
    <p:sldId id="261" r:id="rId56"/>
    <p:sldId id="287" r:id="rId57"/>
    <p:sldId id="280" r:id="rId58"/>
    <p:sldId id="259" r:id="rId59"/>
    <p:sldId id="316" r:id="rId6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015" autoAdjust="0"/>
    <p:restoredTop sz="94660"/>
  </p:normalViewPr>
  <p:slideViewPr>
    <p:cSldViewPr>
      <p:cViewPr varScale="1">
        <p:scale>
          <a:sx n="68" d="100"/>
          <a:sy n="68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33B4-3828-4412-8993-E7F37D268000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354A7-6DC5-4FE9-96DB-0B447698C08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33B4-3828-4412-8993-E7F37D268000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354A7-6DC5-4FE9-96DB-0B447698C0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33B4-3828-4412-8993-E7F37D268000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354A7-6DC5-4FE9-96DB-0B447698C0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33B4-3828-4412-8993-E7F37D268000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354A7-6DC5-4FE9-96DB-0B447698C0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33B4-3828-4412-8993-E7F37D268000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04354A7-6DC5-4FE9-96DB-0B447698C0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33B4-3828-4412-8993-E7F37D268000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354A7-6DC5-4FE9-96DB-0B447698C0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33B4-3828-4412-8993-E7F37D268000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354A7-6DC5-4FE9-96DB-0B447698C0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33B4-3828-4412-8993-E7F37D268000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354A7-6DC5-4FE9-96DB-0B447698C0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33B4-3828-4412-8993-E7F37D268000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354A7-6DC5-4FE9-96DB-0B447698C0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33B4-3828-4412-8993-E7F37D268000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354A7-6DC5-4FE9-96DB-0B447698C0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33B4-3828-4412-8993-E7F37D268000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354A7-6DC5-4FE9-96DB-0B447698C0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A2733B4-3828-4412-8993-E7F37D268000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04354A7-6DC5-4FE9-96DB-0B447698C08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pakeioa1.blogspot.com/2008/02/blog-post634.html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2000" b="1" dirty="0" smtClean="0"/>
              <a:t>ΣΕΜΙΝΑΡΙΟ ΠΟΥ ΑΠΕΥΘΥΝΕΤΑΙ ΣΕ ΦΟΙΤΗΤΕΣ ΚΑΙ ΑΦΟΡΑ ΤΗΝ ΔΙΑΔΙΚΑΣΙΑ ΤΗΣ ΜΑΘΗΣΗΣ ΣΤΟ ΠΑΝΕΠΙΣΤΗΜΙΟ ΤΗΝ ΠΡΟΣΩΠΙΚΗ ΕΞΕΛΙΞΗ ΚΑΙ ΕΠΙΔΟΣΗ</a:t>
            </a:r>
            <a:endParaRPr lang="el-GR" sz="20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Ελληνικό μεσογειακό πανεπιστήμιο</a:t>
            </a:r>
          </a:p>
          <a:p>
            <a:r>
              <a:rPr lang="el-GR" dirty="0" smtClean="0"/>
              <a:t>Κέντρο υποστήριξης διδασκαλίας και μάθησης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866216" y="5849748"/>
            <a:ext cx="2414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https://kedima.hmu.gr/</a:t>
            </a:r>
            <a:endParaRPr lang="el-GR" dirty="0"/>
          </a:p>
        </p:txBody>
      </p:sp>
      <p:pic>
        <p:nvPicPr>
          <p:cNvPr id="1026" name="Picture 2" descr="https://qa.hmu.gr/wp-content/uploads/2023/06/ELMEPA-LOGO-GR-Compress-120x120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460" y="116192"/>
            <a:ext cx="1228088" cy="16374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7773" y="5472072"/>
            <a:ext cx="2434687" cy="112468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2681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Μαθησιακοί στόχοι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/>
              <a:t>1.Ατομικοί</a:t>
            </a:r>
          </a:p>
          <a:p>
            <a:r>
              <a:rPr lang="el-GR" dirty="0" smtClean="0"/>
              <a:t>Οριοθετούνται βάση κριτηρίων</a:t>
            </a:r>
          </a:p>
          <a:p>
            <a:r>
              <a:rPr lang="el-GR" dirty="0" smtClean="0"/>
              <a:t>Η αξιολόγηση συντελείται με γνώμονα παλιότερων επιδόσεων</a:t>
            </a:r>
          </a:p>
          <a:p>
            <a:pPr>
              <a:buNone/>
            </a:pPr>
            <a:r>
              <a:rPr lang="el-GR" b="1" dirty="0" smtClean="0"/>
              <a:t>2. Ανταγωνιστικοί</a:t>
            </a:r>
          </a:p>
          <a:p>
            <a:r>
              <a:rPr lang="el-GR" dirty="0" smtClean="0"/>
              <a:t>Προκαλούν  άγχος</a:t>
            </a:r>
          </a:p>
          <a:p>
            <a:r>
              <a:rPr lang="el-GR" dirty="0" smtClean="0"/>
              <a:t>Μειώνουν τις επιδόσεις</a:t>
            </a:r>
          </a:p>
          <a:p>
            <a:r>
              <a:rPr lang="el-GR" dirty="0" smtClean="0"/>
              <a:t>Περιθωριοποιεί τα άτομα</a:t>
            </a:r>
          </a:p>
          <a:p>
            <a:r>
              <a:rPr lang="el-GR" dirty="0" smtClean="0"/>
              <a:t>Συντελεί στη καχυποψία</a:t>
            </a:r>
          </a:p>
          <a:p>
            <a:r>
              <a:rPr lang="el-GR" dirty="0" smtClean="0"/>
              <a:t>Δεν προωθεί την αριστεία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Μαθησιακοί στόχοι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 </a:t>
            </a:r>
            <a:r>
              <a:rPr lang="el-GR" b="1" dirty="0" smtClean="0"/>
              <a:t>3. Συνεργατικοί</a:t>
            </a:r>
          </a:p>
          <a:p>
            <a:r>
              <a:rPr lang="el-GR" dirty="0" smtClean="0"/>
              <a:t>Ενισχύουν δεξιότητες</a:t>
            </a:r>
          </a:p>
          <a:p>
            <a:r>
              <a:rPr lang="el-GR" dirty="0" smtClean="0"/>
              <a:t>Ενισχύουν την αυτοεκτίμηση</a:t>
            </a:r>
          </a:p>
          <a:p>
            <a:r>
              <a:rPr lang="el-GR" dirty="0" smtClean="0"/>
              <a:t>Ενισχύουν τη διαπολιτισμική αντίληψη</a:t>
            </a:r>
          </a:p>
          <a:p>
            <a:r>
              <a:rPr lang="el-GR" dirty="0" smtClean="0"/>
              <a:t>Ενισχύουν τις φιλικές σχέσεις</a:t>
            </a:r>
          </a:p>
          <a:p>
            <a:r>
              <a:rPr lang="el-GR" dirty="0" smtClean="0"/>
              <a:t>Διαμορφώνουν θετική στάση για τη μάθηση</a:t>
            </a:r>
          </a:p>
          <a:p>
            <a:r>
              <a:rPr lang="el-GR" dirty="0" smtClean="0"/>
              <a:t>Ενισχύουν την αποδοχή υστερούντων φοιτητών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Ταξινομία Μαθησιακών Στόχων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 algn="just">
              <a:buNone/>
            </a:pPr>
            <a:r>
              <a:rPr lang="el-GR" dirty="0" smtClean="0"/>
              <a:t>Ορίζεται η συστηματοποίηση των μαθησιακών στόχων με βάση την ποιότητα, την πολυπλοκότητα και την </a:t>
            </a:r>
            <a:r>
              <a:rPr lang="el-GR" dirty="0" err="1" smtClean="0"/>
              <a:t>αφαιρετικότητα</a:t>
            </a:r>
            <a:r>
              <a:rPr lang="el-GR" dirty="0" smtClean="0"/>
              <a:t> τους.</a:t>
            </a:r>
          </a:p>
          <a:p>
            <a:pPr algn="just">
              <a:buNone/>
            </a:pPr>
            <a:r>
              <a:rPr lang="el-GR" dirty="0" smtClean="0"/>
              <a:t>               </a:t>
            </a:r>
          </a:p>
          <a:p>
            <a:pPr>
              <a:buNone/>
            </a:pPr>
            <a:r>
              <a:rPr lang="el-GR" dirty="0" smtClean="0"/>
              <a:t>                               (Βρεττός &amp; Καψάλης, 1999)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Ταξινόμηση μαθησιακών στόχων </a:t>
            </a:r>
            <a:br>
              <a:rPr lang="el-GR" b="1" dirty="0" smtClean="0"/>
            </a:br>
            <a:r>
              <a:rPr lang="el-GR" b="1" dirty="0" smtClean="0"/>
              <a:t>(</a:t>
            </a:r>
            <a:r>
              <a:rPr lang="en-US" b="1" dirty="0" smtClean="0"/>
              <a:t>Bloom)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Χωρίζονται σε τρείς τομείς</a:t>
            </a:r>
            <a:r>
              <a:rPr lang="en-US" dirty="0" smtClean="0"/>
              <a:t>:</a:t>
            </a:r>
          </a:p>
          <a:p>
            <a:r>
              <a:rPr lang="en-US" dirty="0" smtClean="0"/>
              <a:t>1) </a:t>
            </a:r>
            <a:r>
              <a:rPr lang="el-GR" b="1" dirty="0" smtClean="0"/>
              <a:t>τον γνωστικό </a:t>
            </a:r>
          </a:p>
          <a:p>
            <a:pPr>
              <a:buNone/>
            </a:pPr>
            <a:r>
              <a:rPr lang="el-GR" dirty="0" smtClean="0"/>
              <a:t>   (τρόπος επεξεργασίας της γνώσης)</a:t>
            </a:r>
          </a:p>
          <a:p>
            <a:r>
              <a:rPr lang="el-GR" dirty="0" smtClean="0"/>
              <a:t>2) </a:t>
            </a:r>
            <a:r>
              <a:rPr lang="el-GR" b="1" dirty="0" smtClean="0"/>
              <a:t>τον ψυχοκινητικό</a:t>
            </a:r>
          </a:p>
          <a:p>
            <a:pPr>
              <a:buNone/>
            </a:pPr>
            <a:r>
              <a:rPr lang="el-GR" b="1" dirty="0" smtClean="0"/>
              <a:t>    </a:t>
            </a:r>
            <a:r>
              <a:rPr lang="el-GR" dirty="0" smtClean="0"/>
              <a:t>(σχετίζεται με τις δεξιότητες)</a:t>
            </a:r>
          </a:p>
          <a:p>
            <a:r>
              <a:rPr lang="el-GR" dirty="0" smtClean="0"/>
              <a:t>3) </a:t>
            </a:r>
            <a:r>
              <a:rPr lang="el-GR" b="1" dirty="0" smtClean="0"/>
              <a:t>τον συναισθηματικό </a:t>
            </a:r>
          </a:p>
          <a:p>
            <a:pPr>
              <a:buNone/>
            </a:pPr>
            <a:r>
              <a:rPr lang="el-GR" b="1" dirty="0" smtClean="0"/>
              <a:t>    </a:t>
            </a:r>
            <a:r>
              <a:rPr lang="el-GR" dirty="0" smtClean="0"/>
              <a:t>(συνδέεται με στάσεις και συμπεριφορές)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Γνωστικός τομέας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ικανότητα απομνημόνευσης, ανάκλησης πληροφοριών, διατύπωσης υποθέσεων, επιχειρηματολογίας</a:t>
            </a:r>
          </a:p>
          <a:p>
            <a:r>
              <a:rPr lang="el-GR" dirty="0" smtClean="0"/>
              <a:t>κατανόηση εννοιών</a:t>
            </a:r>
          </a:p>
          <a:p>
            <a:r>
              <a:rPr lang="el-GR" dirty="0" smtClean="0"/>
              <a:t>εφαρμογή εννοιών</a:t>
            </a:r>
          </a:p>
          <a:p>
            <a:r>
              <a:rPr lang="el-GR" dirty="0" smtClean="0"/>
              <a:t>ανάλυση</a:t>
            </a:r>
          </a:p>
          <a:p>
            <a:r>
              <a:rPr lang="el-GR" dirty="0" smtClean="0"/>
              <a:t>σύνθεση</a:t>
            </a:r>
          </a:p>
          <a:p>
            <a:r>
              <a:rPr lang="el-GR" dirty="0" smtClean="0"/>
              <a:t>αξιολόγηση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effectLst/>
                <a:latin typeface="Arial Black" pitchFamily="34" charset="0"/>
              </a:rPr>
              <a:t>Blooms Taxonomy of </a:t>
            </a:r>
            <a:r>
              <a:rPr lang="en-US" sz="1600" i="1" dirty="0" smtClean="0">
                <a:effectLst/>
                <a:latin typeface="Arial Black" pitchFamily="34" charset="0"/>
              </a:rPr>
              <a:t>learning</a:t>
            </a:r>
            <a:r>
              <a:rPr lang="en-US" sz="1600" dirty="0" smtClean="0">
                <a:effectLst/>
                <a:latin typeface="Arial Black" pitchFamily="34" charset="0"/>
              </a:rPr>
              <a:t>. Adapted from: Bloom, B.S. (Ed.) (1956). Taxonomy of educational objectives: The classification of educational goals. Handbook I, cognitive domain. New York: Toronto: Longmans, Green</a:t>
            </a:r>
            <a:r>
              <a:rPr lang="en-US" sz="1600" b="0" dirty="0" smtClean="0">
                <a:effectLst/>
                <a:latin typeface="Arial Black" pitchFamily="34" charset="0"/>
              </a:rPr>
              <a:t>.</a:t>
            </a:r>
            <a:endParaRPr lang="el-GR" sz="1600" b="0" dirty="0">
              <a:effectLst/>
              <a:latin typeface="Arial Black" pitchFamily="34" charset="0"/>
            </a:endParaRPr>
          </a:p>
        </p:txBody>
      </p:sp>
      <p:pic>
        <p:nvPicPr>
          <p:cNvPr id="4" name="3 - Θέση περιεχομένου" descr="unnamed (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3593" y="1600200"/>
            <a:ext cx="6736813" cy="4708525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Ψυχοκινητικό τομέα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Επιτέλεση κινητικής φύσεως ενεργειών με ακρίβεια και ταχύτητα</a:t>
            </a:r>
          </a:p>
          <a:p>
            <a:pPr>
              <a:buNone/>
            </a:pPr>
            <a:r>
              <a:rPr lang="el-GR" dirty="0" smtClean="0"/>
              <a:t>πχ.</a:t>
            </a:r>
          </a:p>
          <a:p>
            <a:r>
              <a:rPr lang="el-GR" dirty="0" smtClean="0"/>
              <a:t>Μετρήσεις</a:t>
            </a:r>
          </a:p>
          <a:p>
            <a:r>
              <a:rPr lang="el-GR" dirty="0" smtClean="0"/>
              <a:t>Σχεδιασμός χάρτη</a:t>
            </a:r>
          </a:p>
          <a:p>
            <a:r>
              <a:rPr lang="el-GR" dirty="0" smtClean="0"/>
              <a:t>Πείραμα βάση υποδείξεων</a:t>
            </a:r>
          </a:p>
          <a:p>
            <a:r>
              <a:rPr lang="el-GR" dirty="0" smtClean="0"/>
              <a:t>Χειρισμός υλικών</a:t>
            </a:r>
          </a:p>
          <a:p>
            <a:r>
              <a:rPr lang="el-GR" dirty="0" smtClean="0"/>
              <a:t>Εκτέλεση νέων δραστηριοτήτων</a:t>
            </a:r>
          </a:p>
          <a:p>
            <a:pPr>
              <a:buNone/>
            </a:pPr>
            <a:r>
              <a:rPr lang="el-GR" dirty="0" smtClean="0"/>
              <a:t>                                              (</a:t>
            </a:r>
            <a:r>
              <a:rPr lang="el-GR" dirty="0" err="1" smtClean="0"/>
              <a:t>Μαυρόπουλος</a:t>
            </a:r>
            <a:r>
              <a:rPr lang="el-GR" dirty="0" smtClean="0"/>
              <a:t>, 2013)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Συναισθηματικό τομέα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στάσεις συνδέονται με αξίες, εκδηλώνονται με τις προτιμήσεις και πράξεις των ατόμων</a:t>
            </a:r>
          </a:p>
          <a:p>
            <a:r>
              <a:rPr lang="el-GR" dirty="0" smtClean="0"/>
              <a:t>Επηρεάζουν την προτίμηση σε καταστάσεις, πρόσωπα, μαθήματα και γεγονότα</a:t>
            </a:r>
          </a:p>
          <a:p>
            <a:r>
              <a:rPr lang="el-GR" dirty="0" smtClean="0"/>
              <a:t>Μεταβάλλονται εύκολα λόγω των κοινωνικών αλλαγών, του χρόνου που απαιτείται και της μη αντικειμενικής αξιολόγησης.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Στόχοι Μάθησης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Bloom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Επιβάλλετε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l-GR" dirty="0" smtClean="0"/>
              <a:t> να θεσπίζουν σαφείς στόχους οι καθηγητές</a:t>
            </a:r>
          </a:p>
          <a:p>
            <a:pPr>
              <a:buNone/>
            </a:pPr>
            <a:r>
              <a:rPr lang="en-US" dirty="0" smtClean="0"/>
              <a:t> - </a:t>
            </a:r>
            <a:r>
              <a:rPr lang="el-GR" dirty="0" smtClean="0"/>
              <a:t>να περικλείουν όλα τα στάδια της διδασκαλίας</a:t>
            </a:r>
          </a:p>
          <a:p>
            <a:pPr>
              <a:buNone/>
            </a:pPr>
            <a:r>
              <a:rPr lang="el-GR" dirty="0" smtClean="0"/>
              <a:t>( προγραμματισμό, υλικό, μέθοδοι, αξιολόγηση)</a:t>
            </a:r>
          </a:p>
          <a:p>
            <a:pPr algn="just">
              <a:buNone/>
            </a:pPr>
            <a:r>
              <a:rPr lang="el-GR" dirty="0" smtClean="0"/>
              <a:t>Ο μαθησιακός στόχος φανερώνει τι περιμένουμε να κερδίσει ο φοιτητής και καθοδηγεί τη δημιουργία δραστηριοτήτων.</a:t>
            </a:r>
          </a:p>
          <a:p>
            <a:pPr algn="just">
              <a:buNone/>
            </a:pPr>
            <a:r>
              <a:rPr lang="el-GR" dirty="0" smtClean="0"/>
              <a:t>      Η μάθηση επιτυγχάνεται όταν διαπιστώσουμε μεταβολή στη συμπεριφορά.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Διατύπωση Μαθησιακών Στόχων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Επιβάλλετε να συνδέουν τη νέα γνώση, δεξιότητα, στάση με μία αναγνωρίσιμη συμπεριφορά.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Επομένως να χρησιμοποιούνται ρήματα που δηλώνουν ενέργειες που προσδιορίζονται με εύκολο τρόπο και συντελείται η αξιολόγηση των διδακτικών αποτελεσμάτων.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sz="4800" dirty="0" smtClean="0"/>
          </a:p>
          <a:p>
            <a:pPr>
              <a:buNone/>
            </a:pPr>
            <a:r>
              <a:rPr lang="el-GR" sz="4800" b="1" dirty="0" smtClean="0"/>
              <a:t> </a:t>
            </a:r>
            <a:r>
              <a:rPr lang="en-US" sz="4800" b="1" dirty="0" smtClean="0"/>
              <a:t>     </a:t>
            </a:r>
            <a:r>
              <a:rPr lang="el-GR" sz="4800" b="1" dirty="0" smtClean="0"/>
              <a:t>ΣΤΟΧΟΙ  ΜΑΘΗΣΗΣ</a:t>
            </a:r>
            <a:endParaRPr lang="el-GR" sz="4800" dirty="0"/>
          </a:p>
        </p:txBody>
      </p:sp>
      <p:pic>
        <p:nvPicPr>
          <p:cNvPr id="4" name="Picture 2" descr="https://qa.hmu.gr/wp-content/uploads/2023/06/ELMEPA-LOGO-GR-Compress-120x120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460" y="116192"/>
            <a:ext cx="1228088" cy="16374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4648893" y="644807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1000" b="1" dirty="0" smtClean="0"/>
              <a:t>Ελληνικό Μεσογειακό Πανεπιστήμιο/ Κέντρο Υποστήριξης Διδασκαλίας </a:t>
            </a:r>
            <a:r>
              <a:rPr lang="el-GR" sz="1000" b="1" dirty="0"/>
              <a:t>και </a:t>
            </a:r>
            <a:r>
              <a:rPr lang="el-GR" sz="1000" b="1" dirty="0" smtClean="0"/>
              <a:t>Μάθησης</a:t>
            </a:r>
            <a:endParaRPr lang="el-GR" sz="1000" b="1" dirty="0"/>
          </a:p>
        </p:txBody>
      </p:sp>
    </p:spTree>
    <p:extLst>
      <p:ext uri="{BB962C8B-B14F-4D97-AF65-F5344CB8AC3E}">
        <p14:creationId xmlns="" xmlns:p14="http://schemas.microsoft.com/office/powerpoint/2010/main" val="2777832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Κατάλογος ρημάτων για τη διατύπωση Στόχων</a:t>
            </a:r>
            <a:endParaRPr lang="el-GR" b="1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285720" y="1500176"/>
          <a:ext cx="8472518" cy="6131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6259"/>
                <a:gridCol w="4236259"/>
              </a:tblGrid>
              <a:tr h="400721">
                <a:tc>
                  <a:txBody>
                    <a:bodyPr/>
                    <a:lstStyle/>
                    <a:p>
                      <a:r>
                        <a:rPr lang="el-GR" dirty="0" smtClean="0"/>
                        <a:t>Τομείς Μάθησης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Ρήματα</a:t>
                      </a:r>
                      <a:endParaRPr lang="el-GR" dirty="0"/>
                    </a:p>
                  </a:txBody>
                  <a:tcPr/>
                </a:tc>
              </a:tr>
              <a:tr h="1284501">
                <a:tc>
                  <a:txBody>
                    <a:bodyPr/>
                    <a:lstStyle/>
                    <a:p>
                      <a:r>
                        <a:rPr lang="el-GR" dirty="0" smtClean="0"/>
                        <a:t>ΓΝΩΣΕΩΝ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Επιλέγω, ονομάζω, ορίζω, μεταφράζω, εξηγώ,</a:t>
                      </a:r>
                      <a:r>
                        <a:rPr lang="el-GR" baseline="0" dirty="0" smtClean="0"/>
                        <a:t> συγκρίνω, ελέγχω, συμπεραίνω, σχεδιάζω, ταξινομώ, οργανώνω, παρατηρώ, επαναλαμβάνω, </a:t>
                      </a:r>
                      <a:endParaRPr lang="el-GR" dirty="0"/>
                    </a:p>
                  </a:txBody>
                  <a:tcPr/>
                </a:tc>
              </a:tr>
              <a:tr h="1284501">
                <a:tc>
                  <a:txBody>
                    <a:bodyPr/>
                    <a:lstStyle/>
                    <a:p>
                      <a:r>
                        <a:rPr lang="el-GR" dirty="0" smtClean="0"/>
                        <a:t>ΔΕΞΙΟΤΗΤΩΝ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Χρησιμοποιώ, αναλύω, παρουσιάζω, κρίνω, μετρώ, δημιουργώ, διορθώνω, τροποποιώ,</a:t>
                      </a:r>
                      <a:r>
                        <a:rPr lang="el-GR" baseline="0" dirty="0" smtClean="0"/>
                        <a:t> διευθύνω, οργανώνω, αντιδρώ</a:t>
                      </a:r>
                      <a:r>
                        <a:rPr lang="el-GR" dirty="0" smtClean="0"/>
                        <a:t> </a:t>
                      </a:r>
                      <a:endParaRPr lang="el-GR" dirty="0"/>
                    </a:p>
                  </a:txBody>
                  <a:tcPr/>
                </a:tc>
              </a:tr>
              <a:tr h="1580926">
                <a:tc>
                  <a:txBody>
                    <a:bodyPr/>
                    <a:lstStyle/>
                    <a:p>
                      <a:r>
                        <a:rPr lang="el-GR" dirty="0" smtClean="0"/>
                        <a:t>ΣΤΑΣΕΩΝ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Αισθάνομαι, αμφισβητώ, εκτιμώ, πείθω, υποστηρίζω, αποδέχομαι, συνεργάζομαι, συμμετέχω, προκαλώ,</a:t>
                      </a:r>
                      <a:r>
                        <a:rPr lang="el-GR" baseline="0" dirty="0" smtClean="0"/>
                        <a:t> προτιμώ, ενθαρρύνω, αντιμετωπίζω, χειρίζομαι, συνθέτω, υιοθετώ</a:t>
                      </a:r>
                      <a:endParaRPr lang="el-GR" dirty="0"/>
                    </a:p>
                  </a:txBody>
                  <a:tcPr/>
                </a:tc>
              </a:tr>
              <a:tr h="1580926"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/>
                        <a:t>                                           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                                 </a:t>
                      </a:r>
                      <a:r>
                        <a:rPr lang="el-GR" dirty="0" smtClean="0"/>
                        <a:t>Ράπτη</a:t>
                      </a:r>
                      <a:r>
                        <a:rPr lang="en-US" baseline="0" dirty="0" smtClean="0"/>
                        <a:t>,</a:t>
                      </a:r>
                      <a:r>
                        <a:rPr lang="el-GR" dirty="0" smtClean="0"/>
                        <a:t> (2006). </a:t>
                      </a:r>
                    </a:p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ΑΥΤΟΡΡΥΘΜΙΖΟΜΕΝΗ ΜΑΘΗΣΗ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- Οι φοιτητές επιλέγουν να διαβάσουν το υλικό των μαθημάτων τους.</a:t>
            </a:r>
          </a:p>
          <a:p>
            <a:r>
              <a:rPr lang="el-GR" dirty="0" smtClean="0"/>
              <a:t>Προγραμματίζουν τον χρόνο και τον τόπο μάθησης</a:t>
            </a:r>
          </a:p>
          <a:p>
            <a:r>
              <a:rPr lang="el-GR" dirty="0" smtClean="0"/>
              <a:t>Ρυθμίζουν τις υποχρεώσεις τους</a:t>
            </a:r>
          </a:p>
          <a:p>
            <a:r>
              <a:rPr lang="el-GR" dirty="0" smtClean="0"/>
              <a:t>Προβαίνουν σε διορθώσεις</a:t>
            </a:r>
          </a:p>
          <a:p>
            <a:r>
              <a:rPr lang="el-GR" dirty="0" smtClean="0"/>
              <a:t>Αξιολογούν τη μαθησιακή τους πορεία</a:t>
            </a:r>
          </a:p>
          <a:p>
            <a:pPr>
              <a:buNone/>
            </a:pPr>
            <a:r>
              <a:rPr lang="en-US" dirty="0" smtClean="0"/>
              <a:t>                                                Knowles,(1986)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Στάδια  Εφαρμογής της Αυτορρυθμιζόμενης Μάθησης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l-GR" b="1" dirty="0" smtClean="0"/>
              <a:t>1. Αξιολόγηση της ετοιμότητας του φοιτητή</a:t>
            </a:r>
          </a:p>
          <a:p>
            <a:pPr algn="just"/>
            <a:r>
              <a:rPr lang="el-GR" dirty="0"/>
              <a:t>α</a:t>
            </a:r>
            <a:r>
              <a:rPr lang="el-GR" dirty="0" smtClean="0"/>
              <a:t>υτοαξιολόγηση της μαθησιακής τους κατάστασης, των συνηθειών μελέτης, της οικογενειακής τους κατάστασης και του υποστηρικτικού δικτύου που διαθέτουν</a:t>
            </a:r>
          </a:p>
          <a:p>
            <a:pPr algn="just"/>
            <a:r>
              <a:rPr lang="el-GR" dirty="0"/>
              <a:t>α</a:t>
            </a:r>
            <a:r>
              <a:rPr lang="el-GR" dirty="0" smtClean="0"/>
              <a:t>ξιολόγηση προηγούμενων εμπειριών</a:t>
            </a:r>
          </a:p>
          <a:p>
            <a:pPr algn="just">
              <a:buNone/>
            </a:pPr>
            <a:r>
              <a:rPr lang="el-GR" b="1" dirty="0" smtClean="0"/>
              <a:t>Απαιτείται</a:t>
            </a:r>
            <a:r>
              <a:rPr lang="en-US" b="1" dirty="0"/>
              <a:t> </a:t>
            </a:r>
            <a:r>
              <a:rPr lang="el-GR" b="1" dirty="0" smtClean="0"/>
              <a:t>να είναι</a:t>
            </a:r>
            <a:r>
              <a:rPr lang="en-US" b="1" dirty="0" smtClean="0"/>
              <a:t>:</a:t>
            </a:r>
            <a:r>
              <a:rPr lang="el-GR" b="1" dirty="0" smtClean="0"/>
              <a:t> </a:t>
            </a:r>
            <a:endParaRPr lang="en-US" b="1" dirty="0" smtClean="0"/>
          </a:p>
          <a:p>
            <a:pPr algn="just">
              <a:buNone/>
            </a:pPr>
            <a:r>
              <a:rPr lang="el-GR" dirty="0" smtClean="0"/>
              <a:t>αυτόνομοι </a:t>
            </a:r>
            <a:endParaRPr lang="en-US" dirty="0" smtClean="0"/>
          </a:p>
          <a:p>
            <a:pPr algn="just">
              <a:buNone/>
            </a:pPr>
            <a:r>
              <a:rPr lang="el-GR" dirty="0" smtClean="0"/>
              <a:t>οργανωτικοί </a:t>
            </a:r>
            <a:endParaRPr lang="en-US" dirty="0" smtClean="0"/>
          </a:p>
          <a:p>
            <a:pPr algn="just">
              <a:buNone/>
            </a:pPr>
            <a:r>
              <a:rPr lang="el-GR" dirty="0" smtClean="0"/>
              <a:t>επικοινωνιακοί </a:t>
            </a:r>
            <a:endParaRPr lang="en-US" dirty="0" smtClean="0"/>
          </a:p>
          <a:p>
            <a:pPr algn="just">
              <a:buNone/>
            </a:pPr>
            <a:r>
              <a:rPr lang="el-GR" dirty="0" smtClean="0"/>
              <a:t>πειθαρχημένοι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000108"/>
            <a:ext cx="8472518" cy="512605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2.</a:t>
            </a:r>
            <a:r>
              <a:rPr lang="el-GR" b="1" dirty="0" smtClean="0"/>
              <a:t> Προσδιορισμός των μαθησιακών στόχων</a:t>
            </a:r>
          </a:p>
          <a:p>
            <a:pPr>
              <a:buNone/>
            </a:pPr>
            <a:r>
              <a:rPr lang="el-GR" dirty="0" smtClean="0"/>
              <a:t>Προετοιμασία συμβολαίου μάθησης που θα περικλείει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/>
              <a:t>σ</a:t>
            </a:r>
            <a:r>
              <a:rPr lang="el-GR" dirty="0" smtClean="0"/>
              <a:t>τόχους διαβάσματος</a:t>
            </a:r>
          </a:p>
          <a:p>
            <a:r>
              <a:rPr lang="el-GR" dirty="0"/>
              <a:t>χ</a:t>
            </a:r>
            <a:r>
              <a:rPr lang="el-GR" dirty="0" smtClean="0"/>
              <a:t>ρονοδιάγραμμα</a:t>
            </a:r>
          </a:p>
          <a:p>
            <a:r>
              <a:rPr lang="el-GR" dirty="0"/>
              <a:t>δ</a:t>
            </a:r>
            <a:r>
              <a:rPr lang="el-GR" dirty="0" smtClean="0"/>
              <a:t>ομή δραστηριοτήτων</a:t>
            </a:r>
          </a:p>
          <a:p>
            <a:r>
              <a:rPr lang="el-GR" dirty="0"/>
              <a:t>μ</a:t>
            </a:r>
            <a:r>
              <a:rPr lang="el-GR" dirty="0" smtClean="0"/>
              <a:t>αθησιακούς πόρους- εποπτικά μέσα-υλικά</a:t>
            </a:r>
          </a:p>
          <a:p>
            <a:r>
              <a:rPr lang="el-GR" dirty="0"/>
              <a:t>α</a:t>
            </a:r>
            <a:r>
              <a:rPr lang="el-GR" dirty="0" smtClean="0"/>
              <a:t>νατροφοδότηση και λεπτομέρειες</a:t>
            </a:r>
          </a:p>
          <a:p>
            <a:r>
              <a:rPr lang="el-GR" dirty="0"/>
              <a:t>α</a:t>
            </a:r>
            <a:r>
              <a:rPr lang="el-GR" dirty="0" smtClean="0"/>
              <a:t>ξιολόγηση και λεπτομέρειες</a:t>
            </a:r>
          </a:p>
          <a:p>
            <a:r>
              <a:rPr lang="el-GR" dirty="0"/>
              <a:t>π</a:t>
            </a:r>
            <a:r>
              <a:rPr lang="el-GR" dirty="0" smtClean="0"/>
              <a:t>λάνα συναντήσεων με τον διδάσκοντα</a:t>
            </a:r>
          </a:p>
          <a:p>
            <a:r>
              <a:rPr lang="el-GR" dirty="0"/>
              <a:t>π</a:t>
            </a:r>
            <a:r>
              <a:rPr lang="el-GR" dirty="0" smtClean="0"/>
              <a:t>ολιτική που θα τηρηθεί σε περιπτώσεις αστοχιών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3. Δήλωση συμμετοχής στην εκπαιδευτική διαδικασία</a:t>
            </a:r>
          </a:p>
          <a:p>
            <a:pPr>
              <a:buNone/>
            </a:pPr>
            <a:r>
              <a:rPr lang="el-GR" dirty="0" smtClean="0"/>
              <a:t>Αναστοχασμός</a:t>
            </a:r>
            <a:r>
              <a:rPr lang="en-US" dirty="0" smtClean="0"/>
              <a:t>:</a:t>
            </a:r>
          </a:p>
          <a:p>
            <a:r>
              <a:rPr lang="el-GR" dirty="0" smtClean="0"/>
              <a:t>Ποιες είναι οι μαθησιακές μου ανάγκες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Ποιες μεθόδους θα ακολουθήσω</a:t>
            </a:r>
            <a:r>
              <a:rPr lang="en-US" dirty="0" smtClean="0"/>
              <a:t>;</a:t>
            </a:r>
            <a:r>
              <a:rPr lang="el-GR" dirty="0" smtClean="0"/>
              <a:t> </a:t>
            </a:r>
          </a:p>
          <a:p>
            <a:r>
              <a:rPr lang="el-GR" dirty="0" smtClean="0"/>
              <a:t>Ποιος είναι ο αγαπημένος μου καθηγητής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Τι διαφορετικό κάνει συγκριτικά με άλλους</a:t>
            </a:r>
            <a:r>
              <a:rPr lang="en-US" dirty="0" smtClean="0"/>
              <a:t>;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214422"/>
            <a:ext cx="8329642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Απαιτείται</a:t>
            </a:r>
            <a:r>
              <a:rPr lang="en-US" b="1" dirty="0" smtClean="0"/>
              <a:t>:</a:t>
            </a:r>
            <a:endParaRPr lang="el-GR" b="1" dirty="0" smtClean="0"/>
          </a:p>
          <a:p>
            <a:pPr>
              <a:buNone/>
            </a:pPr>
            <a:r>
              <a:rPr lang="el-GR" dirty="0" smtClean="0"/>
              <a:t>   -Ικανότητα προσαρμογής στη χρήση τεχνολογιών</a:t>
            </a:r>
          </a:p>
          <a:p>
            <a:pPr algn="just">
              <a:buNone/>
            </a:pPr>
            <a:r>
              <a:rPr lang="el-GR" dirty="0" smtClean="0"/>
              <a:t>   -Στρατηγικές προσέγγισης για αποδοτική μελέτη  και υψηλή βαθμολογία</a:t>
            </a:r>
          </a:p>
          <a:p>
            <a:pPr>
              <a:buNone/>
            </a:pPr>
            <a:r>
              <a:rPr lang="el-GR" dirty="0" smtClean="0"/>
              <a:t>   -Αφιέρωση χρόνου για εξάσκηση </a:t>
            </a:r>
          </a:p>
          <a:p>
            <a:pPr>
              <a:buNone/>
            </a:pPr>
            <a:r>
              <a:rPr lang="el-GR" dirty="0" smtClean="0"/>
              <a:t>   -Ικανότητες αφομοίωσης</a:t>
            </a:r>
          </a:p>
          <a:p>
            <a:pPr>
              <a:buNone/>
            </a:pPr>
            <a:r>
              <a:rPr lang="el-GR" dirty="0" smtClean="0"/>
              <a:t>   -Βαθιά προσέγγιση στη μελέτη</a:t>
            </a:r>
          </a:p>
          <a:p>
            <a:pPr>
              <a:buNone/>
            </a:pPr>
            <a:r>
              <a:rPr lang="el-GR" dirty="0" smtClean="0"/>
              <a:t>   -Εφαρμογή των γνώσεων σε νέες καταστάσεις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</a:t>
            </a:r>
            <a:r>
              <a:rPr lang="en-US" dirty="0" smtClean="0"/>
              <a:t>                             </a:t>
            </a:r>
            <a:r>
              <a:rPr lang="el-GR" dirty="0" smtClean="0"/>
              <a:t> (</a:t>
            </a:r>
            <a:r>
              <a:rPr lang="en-US" dirty="0" smtClean="0"/>
              <a:t>Graves, 1993)</a:t>
            </a: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Μαθησιακό περιβάλλον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Καλλιέργεια κατάλληλου μαθησιακού κλίματος στην αίθουσα διδασκαλίας</a:t>
            </a:r>
          </a:p>
          <a:p>
            <a:r>
              <a:rPr lang="el-GR" dirty="0" smtClean="0"/>
              <a:t>Σεβασμός αμοιβαίος</a:t>
            </a:r>
          </a:p>
          <a:p>
            <a:r>
              <a:rPr lang="el-GR" dirty="0" smtClean="0"/>
              <a:t>Ενδιαφέρον για τις προσδοκίες των φοιτητών</a:t>
            </a:r>
          </a:p>
          <a:p>
            <a:r>
              <a:rPr lang="el-GR" dirty="0" smtClean="0"/>
              <a:t>Αμοιβαία εμπιστοσύνη</a:t>
            </a:r>
          </a:p>
          <a:p>
            <a:r>
              <a:rPr lang="el-GR" dirty="0" smtClean="0"/>
              <a:t>Προσδοκίες για μαθησιακά επιτεύγματα</a:t>
            </a:r>
          </a:p>
          <a:p>
            <a:r>
              <a:rPr lang="el-GR" dirty="0" smtClean="0"/>
              <a:t>αλληλοκατανόηση</a:t>
            </a:r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Διαστάσεις ψυχοκοινωνικού περιβάλλοντος της τάξης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1)εμπλοκή- ενδιαφέρον φοιτητών</a:t>
            </a:r>
          </a:p>
          <a:p>
            <a:r>
              <a:rPr lang="el-GR" dirty="0" smtClean="0"/>
              <a:t>2) δεσμοί μεταξύ εκπαιδευομένων</a:t>
            </a:r>
          </a:p>
          <a:p>
            <a:r>
              <a:rPr lang="el-GR" dirty="0" smtClean="0"/>
              <a:t>3)υποστηρικτική στάση εκπαιδευτικού</a:t>
            </a:r>
          </a:p>
          <a:p>
            <a:r>
              <a:rPr lang="el-GR" dirty="0" smtClean="0"/>
              <a:t>4) προσανατολισμός στο έργο</a:t>
            </a:r>
          </a:p>
          <a:p>
            <a:r>
              <a:rPr lang="el-GR" dirty="0" smtClean="0"/>
              <a:t>5) τάξη και οργάνωση</a:t>
            </a:r>
          </a:p>
          <a:p>
            <a:r>
              <a:rPr lang="el-GR" dirty="0" smtClean="0"/>
              <a:t>6)σαφήνεια κανόνων</a:t>
            </a:r>
          </a:p>
          <a:p>
            <a:pPr>
              <a:buNone/>
            </a:pPr>
            <a:r>
              <a:rPr lang="en-US" dirty="0" smtClean="0"/>
              <a:t>                                                  </a:t>
            </a:r>
            <a:r>
              <a:rPr lang="el-GR" dirty="0" smtClean="0"/>
              <a:t>(</a:t>
            </a:r>
            <a:r>
              <a:rPr lang="en-US" dirty="0" smtClean="0"/>
              <a:t>Fuller, 1995)</a:t>
            </a:r>
            <a:endParaRPr lang="el-GR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</a:t>
            </a:r>
            <a:r>
              <a:rPr lang="el-GR" b="1" dirty="0" smtClean="0"/>
              <a:t>Αξιολόγηση  της Μάθησης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Συμμετοχή σε ενέργειες αναστοχασμού και αυτοαξιολόγησης</a:t>
            </a:r>
            <a:r>
              <a:rPr lang="en-US" dirty="0" smtClean="0"/>
              <a:t>: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Απαιτείτε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Να συζητούν οι φοιτητές με τον καθηγητή</a:t>
            </a:r>
          </a:p>
          <a:p>
            <a:r>
              <a:rPr lang="el-GR" dirty="0" smtClean="0"/>
              <a:t>Να επιζητούν ανατροφοδότηση</a:t>
            </a:r>
          </a:p>
          <a:p>
            <a:r>
              <a:rPr lang="el-GR" dirty="0" smtClean="0"/>
              <a:t>Να στοχάζονται πάνω στη μαθησιακή τους πορεία</a:t>
            </a:r>
          </a:p>
          <a:p>
            <a:pPr>
              <a:buNone/>
            </a:pPr>
            <a:r>
              <a:rPr lang="el-GR" dirty="0" smtClean="0"/>
              <a:t> πχ.</a:t>
            </a:r>
          </a:p>
          <a:p>
            <a:pPr>
              <a:buNone/>
            </a:pPr>
            <a:r>
              <a:rPr lang="el-GR" dirty="0"/>
              <a:t>-</a:t>
            </a:r>
            <a:r>
              <a:rPr lang="el-GR" dirty="0" smtClean="0"/>
              <a:t> πως γνωρίζω ότι αφομοίωσα τις νέες γνώσεις</a:t>
            </a:r>
            <a:r>
              <a:rPr lang="en-US" dirty="0" smtClean="0"/>
              <a:t>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l-GR" dirty="0" smtClean="0"/>
              <a:t>-πως δέχομαι τις αλλαγές πρόθυμα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l-GR" dirty="0" smtClean="0"/>
              <a:t> -πως δέχομαι συμβουλές από τον καθηγητή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n-US" dirty="0" smtClean="0"/>
              <a:t>-</a:t>
            </a:r>
            <a:r>
              <a:rPr lang="el-GR" dirty="0" smtClean="0"/>
              <a:t>πως επεξηγώ όσα έμαθα</a:t>
            </a:r>
            <a:r>
              <a:rPr lang="en-US" dirty="0" smtClean="0"/>
              <a:t>;</a:t>
            </a: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Τεχνικές Αξιολόγησης Μάθησης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Ασκήσεις πολλαπλών επιλογών</a:t>
            </a:r>
          </a:p>
          <a:p>
            <a:r>
              <a:rPr lang="el-GR" dirty="0" smtClean="0"/>
              <a:t>Ασκήσεις αντιστοιχίας</a:t>
            </a:r>
          </a:p>
          <a:p>
            <a:r>
              <a:rPr lang="el-GR" dirty="0" smtClean="0"/>
              <a:t>Ασκήσεις συμπλήρωσης κενών</a:t>
            </a:r>
          </a:p>
          <a:p>
            <a:r>
              <a:rPr lang="el-GR" dirty="0" smtClean="0"/>
              <a:t>Ασκήσεις σωστής ακολουθίας</a:t>
            </a:r>
          </a:p>
          <a:p>
            <a:r>
              <a:rPr lang="el-GR" dirty="0" smtClean="0"/>
              <a:t>Ασκήσεις συμπλήρωσης «σωστού»- «λάθους»</a:t>
            </a:r>
          </a:p>
          <a:p>
            <a:r>
              <a:rPr lang="el-GR" dirty="0" smtClean="0"/>
              <a:t>Γραπτές- Προφορικές εξετάσεις</a:t>
            </a:r>
          </a:p>
          <a:p>
            <a:r>
              <a:rPr lang="el-GR" dirty="0" smtClean="0"/>
              <a:t>Διερευνητικές εργασίες</a:t>
            </a:r>
          </a:p>
          <a:p>
            <a:r>
              <a:rPr lang="el-GR" dirty="0" smtClean="0"/>
              <a:t>Συστηματική παρατήρηση</a:t>
            </a:r>
          </a:p>
          <a:p>
            <a:r>
              <a:rPr lang="el-GR" dirty="0" smtClean="0"/>
              <a:t>Φάκελος εργασιών του εκπαιδευόμενου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500035" y="4857761"/>
            <a:ext cx="83308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 smtClean="0"/>
              <a:t>Το σεμινάριο υλοποιείται στα πλαίσια της </a:t>
            </a:r>
            <a:r>
              <a:rPr lang="el-GR" sz="1600" dirty="0"/>
              <a:t>Πράξης «Γραφείο υποστήριξης της διδασκαλίας και μάθησης στο Ελληνικό Μεσογειακό Πανεπιστήμιο» με κωδικό ΟΠΣ (MIS) </a:t>
            </a:r>
            <a:r>
              <a:rPr lang="el-GR" sz="1600" dirty="0" smtClean="0"/>
              <a:t>5162371</a:t>
            </a:r>
          </a:p>
          <a:p>
            <a:endParaRPr lang="el-GR" sz="1600" dirty="0"/>
          </a:p>
          <a:p>
            <a:r>
              <a:rPr lang="el-GR" sz="1600" dirty="0"/>
              <a:t>“Το έργο συγχρηματοδοτείται από την Ελλάδα και την Ευρωπαϊκή Ένωση (Ευρωπαϊκό Κοινωνικό Ταμείο) μέσω του Επιχειρησιακού Προγράμματος «Ανάπτυξη Ανθρώπινου Δυναμικού, Εκπαίδευση και Διά Βίου Μάθηση» .” </a:t>
            </a:r>
          </a:p>
        </p:txBody>
      </p:sp>
      <p:pic>
        <p:nvPicPr>
          <p:cNvPr id="6" name="Picture 2" descr="https://qa.hmu.gr/wp-content/uploads/2023/06/ELMEPA-LOGO-GR-Compress-120x120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460" y="116192"/>
            <a:ext cx="1228088" cy="16374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569" y="3708790"/>
            <a:ext cx="4953762" cy="9936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44537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Ενεργητικές Εκπαιδευτικές Τεχνικές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Ερωτήσεις- απαντήσεις</a:t>
            </a:r>
          </a:p>
          <a:p>
            <a:r>
              <a:rPr lang="el-GR" dirty="0" smtClean="0"/>
              <a:t>Διάλογος</a:t>
            </a:r>
          </a:p>
          <a:p>
            <a:r>
              <a:rPr lang="el-GR" dirty="0" smtClean="0"/>
              <a:t>Καταιγισμός ιδεών</a:t>
            </a:r>
          </a:p>
          <a:p>
            <a:r>
              <a:rPr lang="el-GR" dirty="0" smtClean="0"/>
              <a:t>Ασκήσεις</a:t>
            </a:r>
          </a:p>
          <a:p>
            <a:r>
              <a:rPr lang="el-GR" dirty="0" smtClean="0"/>
              <a:t>Ομαδικές εργασίες</a:t>
            </a:r>
          </a:p>
          <a:p>
            <a:r>
              <a:rPr lang="el-GR" dirty="0" smtClean="0"/>
              <a:t>Παιχνίδι ρόλων</a:t>
            </a:r>
          </a:p>
          <a:p>
            <a:r>
              <a:rPr lang="el-GR" dirty="0" smtClean="0"/>
              <a:t>Προσομοίωση</a:t>
            </a:r>
          </a:p>
          <a:p>
            <a:r>
              <a:rPr lang="el-GR" dirty="0" smtClean="0"/>
              <a:t>Συνέντευξη από ειδικό</a:t>
            </a:r>
          </a:p>
          <a:p>
            <a:r>
              <a:rPr lang="el-GR" dirty="0" smtClean="0"/>
              <a:t>Εκπαιδευτική επίσκεψη</a:t>
            </a:r>
          </a:p>
          <a:p>
            <a:r>
              <a:rPr lang="el-GR" dirty="0" smtClean="0"/>
              <a:t>Μελλοντικό εργαστήρι</a:t>
            </a:r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Υποχρεώσεις Φοιτητών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Να δομήσουν τους μαθησιακούς στόχους</a:t>
            </a:r>
          </a:p>
          <a:p>
            <a:pPr algn="just"/>
            <a:r>
              <a:rPr lang="el-GR" dirty="0" smtClean="0"/>
              <a:t>Να παρακολουθούν τη μαθησιακή τους πορεία</a:t>
            </a:r>
          </a:p>
          <a:p>
            <a:pPr algn="just"/>
            <a:r>
              <a:rPr lang="el-GR" dirty="0" smtClean="0"/>
              <a:t>Να λαμβάνουν πρωτοβουλίες</a:t>
            </a:r>
          </a:p>
          <a:p>
            <a:pPr algn="just"/>
            <a:r>
              <a:rPr lang="el-GR" dirty="0" smtClean="0"/>
              <a:t>Να συμβουλεύονται τους καθηγητές</a:t>
            </a:r>
          </a:p>
          <a:p>
            <a:pPr algn="just"/>
            <a:r>
              <a:rPr lang="el-GR" dirty="0" smtClean="0"/>
              <a:t>Να επαναξιολογούν τους στόχους μάθησης </a:t>
            </a:r>
          </a:p>
          <a:p>
            <a:pPr algn="just"/>
            <a:r>
              <a:rPr lang="el-GR" dirty="0" smtClean="0"/>
              <a:t>Να προβαίνουν σε διορθώσεις μέσω της ανατροφοδότησης</a:t>
            </a:r>
            <a:endParaRPr lang="el-G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Υποχρεώσεις Καθηγητών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αναπτύσσουν συνεργατικό περιβάλλον μάθησης</a:t>
            </a:r>
          </a:p>
          <a:p>
            <a:r>
              <a:rPr lang="el-GR" dirty="0" smtClean="0"/>
              <a:t>Να παρέχουν συναισθηματική στήριξη</a:t>
            </a:r>
          </a:p>
          <a:p>
            <a:r>
              <a:rPr lang="el-GR" dirty="0" smtClean="0"/>
              <a:t>Να παρέχουν ρόλο συμβούλου-ψυχολόγου στους φοιτητές</a:t>
            </a:r>
          </a:p>
          <a:p>
            <a:r>
              <a:rPr lang="el-GR" dirty="0" smtClean="0"/>
              <a:t>Να επικροτούν τις πρωτοβουλίες των φοιτητών</a:t>
            </a:r>
          </a:p>
          <a:p>
            <a:r>
              <a:rPr lang="el-GR" dirty="0" smtClean="0"/>
              <a:t>Να είναι διαθέσιμοι για τους φοιτητές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Δραστηριότητα </a:t>
            </a:r>
            <a:br>
              <a:rPr lang="el-GR" b="1" dirty="0" smtClean="0"/>
            </a:br>
            <a:endParaRPr lang="el-GR" b="1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Δεξιότητες</a:t>
                      </a:r>
                      <a:r>
                        <a:rPr lang="el-GR" baseline="0" dirty="0" smtClean="0"/>
                        <a:t> / Στάσεις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Πόσο χρήσιμη</a:t>
                      </a:r>
                      <a:r>
                        <a:rPr lang="el-GR" baseline="0" dirty="0" smtClean="0"/>
                        <a:t> θεωρείτε τη δεξιότητα</a:t>
                      </a:r>
                      <a:r>
                        <a:rPr lang="en-US" baseline="0" dirty="0" smtClean="0"/>
                        <a:t>;</a:t>
                      </a:r>
                      <a:r>
                        <a:rPr lang="el-GR" b="1" dirty="0" smtClean="0"/>
                        <a:t> </a:t>
                      </a:r>
                    </a:p>
                    <a:p>
                      <a:r>
                        <a:rPr lang="el-GR" b="1" dirty="0" smtClean="0"/>
                        <a:t>(1 </a:t>
                      </a:r>
                      <a:r>
                        <a:rPr lang="el-GR" sz="1800" b="1" dirty="0" smtClean="0"/>
                        <a:t>πολύ, 2 αρκετά, 3 όχι πολύ, 4 ασήμαντο)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Σε</a:t>
                      </a:r>
                      <a:r>
                        <a:rPr lang="el-GR" baseline="0" dirty="0" smtClean="0"/>
                        <a:t> ποιο βαθμό την κατέχετε</a:t>
                      </a:r>
                      <a:r>
                        <a:rPr lang="en-US" baseline="0" dirty="0" smtClean="0"/>
                        <a:t>;</a:t>
                      </a:r>
                      <a:endParaRPr lang="el-GR" baseline="0" dirty="0" smtClean="0"/>
                    </a:p>
                    <a:p>
                      <a:r>
                        <a:rPr lang="el-GR" baseline="0" dirty="0" smtClean="0"/>
                        <a:t> (1 άριστο, 2 καλό, 3 επαρκές, 4 ανεπαρκές)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Οργάνωση</a:t>
                      </a:r>
                      <a:r>
                        <a:rPr lang="el-GR" baseline="0" dirty="0" smtClean="0"/>
                        <a:t> χρόνου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πρωτοβουλία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Οργάνωση υλικού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Αριθμητικές γνώσεις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αυτογνωσία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προσαρμοστικότητα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Δραστηριότητα</a:t>
            </a:r>
            <a:endParaRPr lang="el-GR" b="1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5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Δεξιότητες/στάσεις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Πόσο χρήσιμη θεωρείτε τη δεξιότητα</a:t>
                      </a:r>
                      <a:r>
                        <a:rPr lang="en-US" dirty="0" smtClean="0"/>
                        <a:t>;</a:t>
                      </a:r>
                      <a:r>
                        <a:rPr lang="el-GR" b="1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/>
                        <a:t>(1 </a:t>
                      </a:r>
                      <a:r>
                        <a:rPr lang="el-GR" sz="1800" b="1" dirty="0" smtClean="0"/>
                        <a:t>πολύ, 2 αρκετά, 3 όχι πολύ, 4 ασήμαντο)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Σε</a:t>
                      </a:r>
                      <a:r>
                        <a:rPr lang="el-GR" baseline="0" dirty="0" smtClean="0"/>
                        <a:t> ποιο βαθμό την κατέχετε</a:t>
                      </a:r>
                      <a:r>
                        <a:rPr lang="en-US" baseline="0" dirty="0" smtClean="0"/>
                        <a:t>;</a:t>
                      </a:r>
                      <a:endParaRPr lang="el-GR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aseline="0" dirty="0" smtClean="0"/>
                        <a:t> (1 άριστο, 2 καλό, 3 επαρκές, 4 ανεπαρκές)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Γνωστικές</a:t>
                      </a:r>
                      <a:r>
                        <a:rPr lang="el-GR" baseline="0" dirty="0" smtClean="0"/>
                        <a:t> ικανότητες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Αντιληπτικές ικανότητες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Ομιλητικές ικανότητες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Ικανότητα</a:t>
                      </a:r>
                      <a:r>
                        <a:rPr lang="el-GR" baseline="0" dirty="0" smtClean="0"/>
                        <a:t> συλλογής δεδομένων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Ικανότητα αυτοαξιολόγησης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Μοντέλο ακαδημαϊκής ανάπτυξης και προσαρμογής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l-GR" dirty="0" smtClean="0"/>
              <a:t>Ο </a:t>
            </a:r>
            <a:r>
              <a:rPr lang="en-US" dirty="0" err="1" smtClean="0"/>
              <a:t>Chickering</a:t>
            </a:r>
            <a:r>
              <a:rPr lang="el-GR" dirty="0" smtClean="0"/>
              <a:t> (1969),</a:t>
            </a:r>
            <a:r>
              <a:rPr lang="en-US" dirty="0" smtClean="0"/>
              <a:t> </a:t>
            </a:r>
            <a:r>
              <a:rPr lang="el-GR" dirty="0" smtClean="0"/>
              <a:t>στο </a:t>
            </a:r>
            <a:r>
              <a:rPr lang="en-US" dirty="0" err="1" smtClean="0"/>
              <a:t>Wintre</a:t>
            </a:r>
            <a:r>
              <a:rPr lang="en-US" dirty="0" smtClean="0"/>
              <a:t> &amp; </a:t>
            </a:r>
            <a:r>
              <a:rPr lang="en-US" dirty="0" err="1" smtClean="0"/>
              <a:t>Yaffe</a:t>
            </a:r>
            <a:r>
              <a:rPr lang="el-GR" dirty="0" smtClean="0"/>
              <a:t>(2000)</a:t>
            </a:r>
            <a:r>
              <a:rPr lang="en-US" dirty="0" smtClean="0"/>
              <a:t> </a:t>
            </a:r>
            <a:r>
              <a:rPr lang="el-GR" dirty="0" smtClean="0"/>
              <a:t>πιστεύει πως κεντρικό ρόλο έχει η ανάπτυξη της ταυτότητας.</a:t>
            </a:r>
          </a:p>
          <a:p>
            <a:pPr>
              <a:buNone/>
            </a:pPr>
            <a:r>
              <a:rPr lang="el-GR" sz="3800" b="1" dirty="0" smtClean="0"/>
              <a:t>  7 </a:t>
            </a:r>
            <a:r>
              <a:rPr lang="el-GR" b="1" dirty="0" smtClean="0"/>
              <a:t>παράγοντες διαμόρφωσης της ταυτότητας</a:t>
            </a:r>
          </a:p>
          <a:p>
            <a:r>
              <a:rPr lang="el-GR" dirty="0"/>
              <a:t>α</a:t>
            </a:r>
            <a:r>
              <a:rPr lang="el-GR" dirty="0" smtClean="0"/>
              <a:t>ίσθηση επάρκειας του ατόμου</a:t>
            </a:r>
          </a:p>
          <a:p>
            <a:r>
              <a:rPr lang="el-GR" dirty="0"/>
              <a:t>ί</a:t>
            </a:r>
            <a:r>
              <a:rPr lang="el-GR" dirty="0" smtClean="0"/>
              <a:t>δρυση δικής του ταυτότητας</a:t>
            </a:r>
          </a:p>
          <a:p>
            <a:r>
              <a:rPr lang="el-GR" dirty="0"/>
              <a:t>η</a:t>
            </a:r>
            <a:r>
              <a:rPr lang="el-GR" dirty="0" smtClean="0"/>
              <a:t> διαχείριση των συναισθημάτων του</a:t>
            </a:r>
          </a:p>
          <a:p>
            <a:r>
              <a:rPr lang="el-GR" dirty="0"/>
              <a:t>κ</a:t>
            </a:r>
            <a:r>
              <a:rPr lang="el-GR" dirty="0" smtClean="0"/>
              <a:t>αλλιέργεια αυτονομίας</a:t>
            </a:r>
          </a:p>
          <a:p>
            <a:r>
              <a:rPr lang="el-GR" dirty="0"/>
              <a:t>α</a:t>
            </a:r>
            <a:r>
              <a:rPr lang="el-GR" dirty="0" smtClean="0"/>
              <a:t>λληλεπίδραση με τρίτους</a:t>
            </a:r>
          </a:p>
          <a:p>
            <a:r>
              <a:rPr lang="el-GR" dirty="0"/>
              <a:t>α</a:t>
            </a:r>
            <a:r>
              <a:rPr lang="el-GR" dirty="0" smtClean="0"/>
              <a:t>ίσθηση σκοπού</a:t>
            </a:r>
          </a:p>
          <a:p>
            <a:r>
              <a:rPr lang="el-GR" dirty="0"/>
              <a:t>σ</a:t>
            </a:r>
            <a:r>
              <a:rPr lang="el-GR" dirty="0" smtClean="0"/>
              <a:t>υστήματα αξιών</a:t>
            </a:r>
            <a:endParaRPr lang="el-G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Γνωρίσματα σύγχρονης προσέγγισης της διδασκαλίας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Σύνδεση προϋπάρχουσας γνώσης και εμπειρίας των φοιτητών</a:t>
            </a:r>
          </a:p>
          <a:p>
            <a:pPr algn="just"/>
            <a:r>
              <a:rPr lang="el-GR" dirty="0" smtClean="0"/>
              <a:t>Ενεργητική συμμετοχή των φοιτητών</a:t>
            </a:r>
          </a:p>
          <a:p>
            <a:pPr algn="just"/>
            <a:r>
              <a:rPr lang="el-GR" dirty="0" smtClean="0"/>
              <a:t>Δημιουργία νοήματος για τους φοιτητές</a:t>
            </a:r>
          </a:p>
          <a:p>
            <a:pPr algn="just"/>
            <a:r>
              <a:rPr lang="el-GR" dirty="0" smtClean="0"/>
              <a:t>Ατομική παιδαγωγική θεώρηση και στυλ διδασκαλίας των καθηγητών</a:t>
            </a:r>
          </a:p>
          <a:p>
            <a:pPr>
              <a:buNone/>
            </a:pPr>
            <a:r>
              <a:rPr lang="el-GR" dirty="0" smtClean="0"/>
              <a:t>Κανόνας άμεσης διδασκαλίας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</a:t>
            </a:r>
            <a:r>
              <a:rPr lang="el-GR" dirty="0" smtClean="0"/>
              <a:t> (</a:t>
            </a:r>
            <a:r>
              <a:rPr lang="en-US" dirty="0" smtClean="0"/>
              <a:t>Callahan, Clark &amp;</a:t>
            </a:r>
            <a:r>
              <a:rPr lang="en-US" dirty="0" err="1" smtClean="0"/>
              <a:t>Keloough</a:t>
            </a:r>
            <a:r>
              <a:rPr lang="en-US" dirty="0" smtClean="0"/>
              <a:t>, 1992)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</a:t>
            </a:r>
            <a:r>
              <a:rPr lang="el-GR" b="1" dirty="0" smtClean="0"/>
              <a:t>Σημαντικό</a:t>
            </a:r>
            <a:r>
              <a:rPr lang="en-US" b="1" dirty="0" smtClean="0"/>
              <a:t>:</a:t>
            </a:r>
            <a:endParaRPr lang="el-GR" b="1" dirty="0" smtClean="0"/>
          </a:p>
          <a:p>
            <a:r>
              <a:rPr lang="el-GR" dirty="0" smtClean="0"/>
              <a:t>Ενημερώνετε τους φοιτητές</a:t>
            </a:r>
            <a:r>
              <a:rPr lang="en-US" dirty="0" smtClean="0"/>
              <a:t>…</a:t>
            </a:r>
            <a:r>
              <a:rPr lang="el-GR" dirty="0" smtClean="0"/>
              <a:t> ποια θέματα θα τους παρουσιάσετε</a:t>
            </a:r>
            <a:r>
              <a:rPr lang="en-US" dirty="0" smtClean="0"/>
              <a:t> </a:t>
            </a:r>
            <a:r>
              <a:rPr lang="el-GR" dirty="0" smtClean="0"/>
              <a:t>στην ολομέλεια</a:t>
            </a:r>
            <a:r>
              <a:rPr lang="en-US" dirty="0" smtClean="0"/>
              <a:t>;</a:t>
            </a: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      Ενημερώστε τους</a:t>
            </a:r>
            <a:r>
              <a:rPr lang="en-US" dirty="0" smtClean="0"/>
              <a:t>!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Και μετά… υπενθυμίστε τους τι τους είχατε αναφέρει.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unnamed (8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0710" y="928670"/>
            <a:ext cx="7130314" cy="5653161"/>
          </a:xfr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Αντίδραση καθηγητών σε σωστές απαντήσεις φοιτητών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Έπαινος</a:t>
            </a:r>
          </a:p>
          <a:p>
            <a:r>
              <a:rPr lang="el-GR" dirty="0" smtClean="0"/>
              <a:t>Αποδοχή απάντησης</a:t>
            </a:r>
          </a:p>
          <a:p>
            <a:r>
              <a:rPr lang="el-GR" dirty="0" smtClean="0"/>
              <a:t>Επεξήγηση ορθότητας απάντησης</a:t>
            </a:r>
          </a:p>
          <a:p>
            <a:r>
              <a:rPr lang="el-GR" dirty="0" smtClean="0"/>
              <a:t>Επεκτείνει την απάντηση του φοιτητή</a:t>
            </a:r>
          </a:p>
          <a:p>
            <a:r>
              <a:rPr lang="el-GR" dirty="0" smtClean="0"/>
              <a:t>Ζητάει από τους υπόλοιπους φοιτητές να συμπληρώσουν την απάντηση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Μάθηση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Σύμφωνα με τον </a:t>
            </a:r>
            <a:r>
              <a:rPr lang="en-US" dirty="0" smtClean="0"/>
              <a:t>Rogers (2003), </a:t>
            </a:r>
            <a:r>
              <a:rPr lang="el-GR" dirty="0" smtClean="0"/>
              <a:t>«η μάθηση αποτελεί την περιέργεια που οδηγεί τον έφηβο να μαθαίνει και να κατανοεί όλα όσα μπορεί να δει με στόχο να βελτιωθεί».</a:t>
            </a:r>
          </a:p>
          <a:p>
            <a:r>
              <a:rPr lang="el-GR" dirty="0" smtClean="0"/>
              <a:t>Με βάση τον </a:t>
            </a:r>
            <a:r>
              <a:rPr lang="en-US" dirty="0" smtClean="0"/>
              <a:t>Gagne </a:t>
            </a:r>
            <a:r>
              <a:rPr lang="el-GR" dirty="0" smtClean="0"/>
              <a:t>«η μάθηση αποτελεί τη διαδικασία που βοηθά το άτομο να αλλάξει τη συμπεριφορά του  με μόνιμο τρόπο»      </a:t>
            </a:r>
          </a:p>
          <a:p>
            <a:pPr>
              <a:buNone/>
            </a:pPr>
            <a:r>
              <a:rPr lang="el-GR" dirty="0" smtClean="0"/>
              <a:t>                                            </a:t>
            </a:r>
            <a:r>
              <a:rPr lang="en-US" dirty="0" smtClean="0"/>
              <a:t>  </a:t>
            </a:r>
            <a:r>
              <a:rPr lang="el-GR" dirty="0" smtClean="0"/>
              <a:t>(Φλουρής, 1986).</a:t>
            </a:r>
            <a:endParaRPr lang="el-G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Αντίδραση καθηγητών σε λανθασμένες απαντήσεις φοιτητών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714488"/>
            <a:ext cx="8186766" cy="4411675"/>
          </a:xfrm>
        </p:spPr>
        <p:txBody>
          <a:bodyPr/>
          <a:lstStyle/>
          <a:p>
            <a:r>
              <a:rPr lang="el-GR" dirty="0" smtClean="0"/>
              <a:t>Επεξηγεί γιατί είναι λανθασμένη η απάντηση</a:t>
            </a:r>
          </a:p>
          <a:p>
            <a:r>
              <a:rPr lang="el-GR" dirty="0" smtClean="0"/>
              <a:t>Επαναλαμβάνει το ερώτημα</a:t>
            </a:r>
          </a:p>
          <a:p>
            <a:r>
              <a:rPr lang="el-GR" dirty="0" smtClean="0"/>
              <a:t>Αναλύει το αρχικό ερώτημα σε επιμέρους ερωτήματα για διευκόλυνση </a:t>
            </a:r>
          </a:p>
          <a:p>
            <a:r>
              <a:rPr lang="el-GR" dirty="0" smtClean="0"/>
              <a:t>Δίνει το λόγο σε άλλο μαθητή</a:t>
            </a:r>
            <a:endParaRPr lang="el-G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Διδακτικά μέσα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Πίνακας</a:t>
            </a:r>
          </a:p>
          <a:p>
            <a:r>
              <a:rPr lang="el-GR" dirty="0" err="1" smtClean="0"/>
              <a:t>Διαδραστικοί</a:t>
            </a:r>
            <a:r>
              <a:rPr lang="el-GR" dirty="0" smtClean="0"/>
              <a:t> πίνακες- Χάρτες-φωτογραφίες</a:t>
            </a:r>
          </a:p>
          <a:p>
            <a:r>
              <a:rPr lang="el-GR" dirty="0" smtClean="0"/>
              <a:t>Ηλεκτρονικοί υπολογιστές-ΤΠΕ</a:t>
            </a:r>
          </a:p>
          <a:p>
            <a:r>
              <a:rPr lang="el-GR" dirty="0" smtClean="0"/>
              <a:t>Βιντεοπροβολέας</a:t>
            </a:r>
          </a:p>
          <a:p>
            <a:r>
              <a:rPr lang="el-GR" dirty="0" smtClean="0"/>
              <a:t>Εργαστήρια</a:t>
            </a:r>
          </a:p>
          <a:p>
            <a:r>
              <a:rPr lang="el-GR" dirty="0" smtClean="0"/>
              <a:t>Έντυπο υλικό</a:t>
            </a:r>
          </a:p>
          <a:p>
            <a:r>
              <a:rPr lang="el-GR" dirty="0" smtClean="0"/>
              <a:t>Πίνακες ανακοινώσεων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Μέσα και Υλικά Μάθησης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Πρέπει να αξιοποιούν πολλές αισθήσεις των</a:t>
            </a:r>
            <a:r>
              <a:rPr lang="en-US" dirty="0" smtClean="0"/>
              <a:t> </a:t>
            </a:r>
            <a:r>
              <a:rPr lang="el-GR" dirty="0" smtClean="0"/>
              <a:t>φοιτητών με στόχο</a:t>
            </a:r>
            <a:r>
              <a:rPr lang="en-US" dirty="0" smtClean="0"/>
              <a:t>: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τη διέγερση του ενδιαφέροντος</a:t>
            </a:r>
          </a:p>
          <a:p>
            <a:pPr>
              <a:buNone/>
            </a:pPr>
            <a:r>
              <a:rPr lang="el-GR" dirty="0" smtClean="0"/>
              <a:t>τη διατήρηση της προσοχής</a:t>
            </a:r>
          </a:p>
          <a:p>
            <a:pPr>
              <a:buNone/>
            </a:pPr>
            <a:r>
              <a:rPr lang="el-GR" dirty="0" smtClean="0"/>
              <a:t>την διευκόλυνση της μάθησης</a:t>
            </a:r>
          </a:p>
          <a:p>
            <a:pPr>
              <a:buNone/>
            </a:pPr>
            <a:r>
              <a:rPr lang="el-GR" dirty="0" smtClean="0"/>
              <a:t> Πχ. </a:t>
            </a:r>
            <a:r>
              <a:rPr lang="el-GR" dirty="0" err="1" smtClean="0"/>
              <a:t>οπτικοποίηση</a:t>
            </a:r>
            <a:r>
              <a:rPr lang="el-GR" dirty="0" smtClean="0"/>
              <a:t> σύνθετων εννοιών </a:t>
            </a:r>
          </a:p>
          <a:p>
            <a:pPr>
              <a:buNone/>
            </a:pPr>
            <a:r>
              <a:rPr lang="el-GR" dirty="0" smtClean="0"/>
              <a:t>Πρέπει</a:t>
            </a:r>
            <a:r>
              <a:rPr lang="en-US" dirty="0" smtClean="0"/>
              <a:t>: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Να επιτυγχάνονται ποικίλα μαθησιακά στυλ</a:t>
            </a:r>
            <a:endParaRPr lang="el-G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Σχεδιασμός της Διδασκαλίας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Λόγοι που θα διδάξω</a:t>
            </a:r>
          </a:p>
          <a:p>
            <a:pPr>
              <a:buNone/>
            </a:pPr>
            <a:r>
              <a:rPr lang="el-GR" dirty="0" smtClean="0"/>
              <a:t>(Σκοπός και μαθησιακοί στόχοι)</a:t>
            </a:r>
          </a:p>
          <a:p>
            <a:r>
              <a:rPr lang="el-GR" dirty="0" smtClean="0"/>
              <a:t>Περιεχόμενο διδασκαλίας</a:t>
            </a:r>
          </a:p>
          <a:p>
            <a:r>
              <a:rPr lang="el-GR" dirty="0" smtClean="0"/>
              <a:t>Ποιους θα διδάξω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Με ποιο τρόπο</a:t>
            </a:r>
            <a:r>
              <a:rPr lang="en-US" dirty="0" smtClean="0"/>
              <a:t>;</a:t>
            </a: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(Οργάνωση αίθουσας, μεθοδολογία, υλικά μέσα)</a:t>
            </a:r>
          </a:p>
          <a:p>
            <a:r>
              <a:rPr lang="el-GR" dirty="0" smtClean="0"/>
              <a:t>Πως θα γίνει η αξιολόγηση</a:t>
            </a:r>
            <a:r>
              <a:rPr lang="en-US" dirty="0" smtClean="0"/>
              <a:t>;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                            (</a:t>
            </a:r>
            <a:r>
              <a:rPr lang="el-GR" dirty="0" err="1" smtClean="0"/>
              <a:t>Μαυρόπουλος</a:t>
            </a:r>
            <a:r>
              <a:rPr lang="el-GR" dirty="0" smtClean="0"/>
              <a:t>, 2013)</a:t>
            </a:r>
            <a:endParaRPr lang="el-G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Επίπεδα σχεδιασμού της διδασκαλίας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1) μακροπρόθεσμος σχεδιασμός</a:t>
            </a:r>
          </a:p>
          <a:p>
            <a:r>
              <a:rPr lang="el-GR" dirty="0" smtClean="0"/>
              <a:t>2) μεσοπρόθεσμος σχεδιασμός</a:t>
            </a:r>
          </a:p>
          <a:p>
            <a:r>
              <a:rPr lang="el-GR" dirty="0" smtClean="0"/>
              <a:t>3) εβδομαδιαίος σχεδιασμός</a:t>
            </a:r>
          </a:p>
          <a:p>
            <a:r>
              <a:rPr lang="el-GR" dirty="0" smtClean="0"/>
              <a:t>4) ωριαίος σχεδιασμός</a:t>
            </a:r>
          </a:p>
          <a:p>
            <a:pPr>
              <a:buNone/>
            </a:pPr>
            <a:r>
              <a:rPr lang="el-GR" dirty="0" smtClean="0"/>
              <a:t>                                  (Ματσαγγούρας, </a:t>
            </a:r>
            <a:r>
              <a:rPr lang="en-US" dirty="0" smtClean="0"/>
              <a:t>2006</a:t>
            </a:r>
            <a:r>
              <a:rPr lang="el-GR" dirty="0" smtClean="0"/>
              <a:t>)</a:t>
            </a:r>
            <a:endParaRPr lang="el-G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Φάσεις Σχεδιασμού της Διδασκαλίας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Α) Φάση προσανατολισμού (6-10’)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Β) Φάση επεξεργασίας (25-30’)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Γ) Κλείσιμο διδασκαλίας (6-10’)</a:t>
            </a:r>
          </a:p>
          <a:p>
            <a:pPr>
              <a:buNone/>
            </a:pPr>
            <a:r>
              <a:rPr lang="el-GR" dirty="0" smtClean="0"/>
              <a:t>                                  </a:t>
            </a:r>
          </a:p>
          <a:p>
            <a:pPr>
              <a:buNone/>
            </a:pPr>
            <a:r>
              <a:rPr lang="el-GR" dirty="0" smtClean="0"/>
              <a:t>                                       (</a:t>
            </a:r>
            <a:r>
              <a:rPr lang="el-GR" dirty="0" err="1" smtClean="0"/>
              <a:t>Μαυρόπουλος</a:t>
            </a:r>
            <a:r>
              <a:rPr lang="el-GR" dirty="0" smtClean="0"/>
              <a:t>, 2013)</a:t>
            </a:r>
            <a:endParaRPr lang="el-G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Φάση Προσανατολισμού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Παρακίνηση ενδιαφέροντος </a:t>
            </a:r>
          </a:p>
          <a:p>
            <a:pPr>
              <a:buNone/>
            </a:pPr>
            <a:r>
              <a:rPr lang="el-GR" dirty="0" smtClean="0"/>
              <a:t>   - Χρηστικότητα γνώσεων</a:t>
            </a:r>
          </a:p>
          <a:p>
            <a:pPr>
              <a:buNone/>
            </a:pPr>
            <a:r>
              <a:rPr lang="el-GR" dirty="0" smtClean="0"/>
              <a:t>   - Αξιοποίηση επίκαιρων θεμάτων</a:t>
            </a:r>
          </a:p>
          <a:p>
            <a:pPr>
              <a:buNone/>
            </a:pPr>
            <a:r>
              <a:rPr lang="el-GR" dirty="0" smtClean="0"/>
              <a:t>   - Καίρια ερωτήματα</a:t>
            </a:r>
          </a:p>
          <a:p>
            <a:pPr>
              <a:buNone/>
            </a:pPr>
            <a:r>
              <a:rPr lang="el-GR" dirty="0" smtClean="0"/>
              <a:t>   - Ευκαιρίες σύγκρισης ή αμφισβήτησης</a:t>
            </a:r>
          </a:p>
          <a:p>
            <a:pPr>
              <a:buNone/>
            </a:pPr>
            <a:r>
              <a:rPr lang="el-GR" dirty="0" smtClean="0"/>
              <a:t>   - Θελκτικότητα μέσω εικόνων, βίντεο</a:t>
            </a:r>
          </a:p>
          <a:p>
            <a:r>
              <a:rPr lang="el-GR" dirty="0" smtClean="0"/>
              <a:t>Δήλωση των μαθησιακών στόχων</a:t>
            </a:r>
          </a:p>
          <a:p>
            <a:r>
              <a:rPr lang="el-GR" dirty="0" smtClean="0"/>
              <a:t>Σύνδεση με προϋπάρχουσες γνώσεις </a:t>
            </a:r>
            <a:endParaRPr lang="el-G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Φάση Επεξεργασίας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b="1" dirty="0" smtClean="0"/>
              <a:t>Δήλωση των νέων γνώσεων</a:t>
            </a:r>
          </a:p>
          <a:p>
            <a:pPr>
              <a:buNone/>
            </a:pPr>
            <a:r>
              <a:rPr lang="el-GR" dirty="0" smtClean="0"/>
              <a:t>Θετικό είναι η νέα γνώση να ανακαλύπτεται από τους φοιτητές μέσω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l-GR" dirty="0" smtClean="0"/>
              <a:t>ερωτημάτων</a:t>
            </a:r>
          </a:p>
          <a:p>
            <a:pPr>
              <a:buNone/>
            </a:pPr>
            <a:r>
              <a:rPr lang="el-GR" dirty="0" smtClean="0"/>
              <a:t>διαλόγου</a:t>
            </a:r>
          </a:p>
          <a:p>
            <a:pPr>
              <a:buNone/>
            </a:pPr>
            <a:r>
              <a:rPr lang="el-GR" dirty="0" smtClean="0"/>
              <a:t>πειραμάτων</a:t>
            </a:r>
          </a:p>
          <a:p>
            <a:pPr>
              <a:buNone/>
            </a:pPr>
            <a:r>
              <a:rPr lang="el-GR" dirty="0" smtClean="0"/>
              <a:t>δραστηριοτήτων</a:t>
            </a:r>
          </a:p>
          <a:p>
            <a:pPr>
              <a:buNone/>
            </a:pPr>
            <a:r>
              <a:rPr lang="el-GR" dirty="0" smtClean="0"/>
              <a:t>εφαρμογών</a:t>
            </a:r>
          </a:p>
          <a:p>
            <a:pPr>
              <a:buNone/>
            </a:pPr>
            <a:r>
              <a:rPr lang="el-GR" b="1" dirty="0" smtClean="0"/>
              <a:t>Εφαρμογή των νέων γνώσεων στην καθημερινή μας ζωή</a:t>
            </a:r>
          </a:p>
          <a:p>
            <a:pPr>
              <a:buNone/>
            </a:pPr>
            <a:r>
              <a:rPr lang="el-GR" dirty="0" smtClean="0"/>
              <a:t> Εδώ εντοπίζονται και οι </a:t>
            </a:r>
            <a:r>
              <a:rPr lang="el-GR" b="1" dirty="0" smtClean="0"/>
              <a:t>δυσκολίες μάθησης των φοιτητών </a:t>
            </a:r>
            <a:r>
              <a:rPr lang="el-GR" dirty="0" smtClean="0"/>
              <a:t>με σκοπό την </a:t>
            </a:r>
            <a:r>
              <a:rPr lang="el-GR" b="1" dirty="0" smtClean="0"/>
              <a:t>υποστήριξη </a:t>
            </a:r>
            <a:r>
              <a:rPr lang="el-GR" dirty="0" smtClean="0"/>
              <a:t>και </a:t>
            </a:r>
            <a:r>
              <a:rPr lang="el-GR" b="1" dirty="0" smtClean="0"/>
              <a:t>βελτίωση</a:t>
            </a:r>
            <a:r>
              <a:rPr lang="el-GR" dirty="0" smtClean="0"/>
              <a:t> -ανατροφοδότηση</a:t>
            </a:r>
            <a:endParaRPr lang="el-G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Κλείσιμο της Διδασκαλίας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Ανακεφαλαίωση σημαντικών στοιχείων</a:t>
            </a:r>
          </a:p>
          <a:p>
            <a:r>
              <a:rPr lang="el-GR" dirty="0" smtClean="0"/>
              <a:t>Αναστοχασμός των φοιτητών πάνω στη νέα γνώση</a:t>
            </a:r>
          </a:p>
          <a:p>
            <a:r>
              <a:rPr lang="el-GR" dirty="0" smtClean="0"/>
              <a:t>Τι έμαθα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Που δυσκολεύτηκα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Τι δεν κατανόησα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Τι θα έκανε ευκολότερη τη μάθηση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Εργασίες για</a:t>
            </a:r>
            <a:r>
              <a:rPr lang="en-US" dirty="0" smtClean="0"/>
              <a:t> </a:t>
            </a:r>
            <a:r>
              <a:rPr lang="el-GR" dirty="0" smtClean="0"/>
              <a:t>εμπέδωση γνώσεων στο σπίτι</a:t>
            </a:r>
            <a:endParaRPr lang="el-G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 7 παράγοντες ανάπτυξης της προσαρμογής των φοιτητών</a:t>
            </a:r>
            <a:r>
              <a:rPr lang="en-US" b="1" dirty="0" smtClean="0"/>
              <a:t>:</a:t>
            </a:r>
            <a:endParaRPr lang="el-GR" b="1" dirty="0" smtClean="0"/>
          </a:p>
          <a:p>
            <a:r>
              <a:rPr lang="el-GR" dirty="0"/>
              <a:t>σ</a:t>
            </a:r>
            <a:r>
              <a:rPr lang="el-GR" dirty="0" smtClean="0"/>
              <a:t>αφείς θεσμικοί στόχοι των πανεπιστημίων</a:t>
            </a:r>
          </a:p>
          <a:p>
            <a:r>
              <a:rPr lang="el-GR" dirty="0"/>
              <a:t>α</a:t>
            </a:r>
            <a:r>
              <a:rPr lang="el-GR" dirty="0" smtClean="0"/>
              <a:t>ριθμός ακαδημαϊκής κοινότητας</a:t>
            </a:r>
          </a:p>
          <a:p>
            <a:r>
              <a:rPr lang="el-GR" dirty="0"/>
              <a:t>σ</a:t>
            </a:r>
            <a:r>
              <a:rPr lang="el-GR" dirty="0" smtClean="0"/>
              <a:t>χέσεις σχολής- φοιτητών</a:t>
            </a:r>
          </a:p>
          <a:p>
            <a:r>
              <a:rPr lang="el-GR" dirty="0"/>
              <a:t>δ</a:t>
            </a:r>
            <a:r>
              <a:rPr lang="el-GR" dirty="0" smtClean="0"/>
              <a:t>ιδακτέα ύλη -</a:t>
            </a:r>
            <a:r>
              <a:rPr lang="el-GR" dirty="0"/>
              <a:t>η</a:t>
            </a:r>
            <a:r>
              <a:rPr lang="el-GR" dirty="0" smtClean="0"/>
              <a:t> διδασκαλία </a:t>
            </a:r>
          </a:p>
          <a:p>
            <a:r>
              <a:rPr lang="el-GR" dirty="0"/>
              <a:t>π</a:t>
            </a:r>
            <a:r>
              <a:rPr lang="el-GR" dirty="0" smtClean="0"/>
              <a:t>ρόγραμμα μαθημάτων</a:t>
            </a:r>
          </a:p>
          <a:p>
            <a:r>
              <a:rPr lang="el-GR" dirty="0"/>
              <a:t>φ</a:t>
            </a:r>
            <a:r>
              <a:rPr lang="el-GR" dirty="0" smtClean="0"/>
              <a:t>ιλίες- κοινότητες φοιτητών</a:t>
            </a:r>
          </a:p>
          <a:p>
            <a:r>
              <a:rPr lang="el-GR" dirty="0"/>
              <a:t>υ</a:t>
            </a:r>
            <a:r>
              <a:rPr lang="el-GR" dirty="0" smtClean="0"/>
              <a:t>πηρεσίες στήριξης στους φοιτητές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Σκοποί της Μάθησης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l-GR" dirty="0" smtClean="0"/>
              <a:t>Οι σκοποί της μάθησης αφορούν γενικές επιδιώξεις.</a:t>
            </a:r>
          </a:p>
          <a:p>
            <a:pPr>
              <a:buNone/>
            </a:pPr>
            <a:r>
              <a:rPr lang="el-GR" dirty="0" smtClean="0"/>
              <a:t>Διακρίνονται σε</a:t>
            </a:r>
            <a:r>
              <a:rPr lang="en-US" dirty="0" smtClean="0"/>
              <a:t>:</a:t>
            </a:r>
          </a:p>
          <a:p>
            <a:r>
              <a:rPr lang="el-GR" dirty="0" smtClean="0"/>
              <a:t>Προσκόμιση γνώσεων</a:t>
            </a:r>
          </a:p>
          <a:p>
            <a:r>
              <a:rPr lang="el-GR" dirty="0" smtClean="0"/>
              <a:t>Καλλιέργεια προσωπικών χαρακτηριστικών</a:t>
            </a:r>
          </a:p>
          <a:p>
            <a:r>
              <a:rPr lang="el-GR" dirty="0" smtClean="0"/>
              <a:t>Καλλιέργεια κοινωνικών δεξιοτήτων</a:t>
            </a:r>
          </a:p>
          <a:p>
            <a:r>
              <a:rPr lang="el-GR" dirty="0" smtClean="0"/>
              <a:t>Καλλιέργεια ηθικής συμπεριφοράς</a:t>
            </a:r>
            <a:endParaRPr lang="el-GR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Η ολοκλήρωση των σπουδών συνδέεται</a:t>
            </a:r>
            <a:r>
              <a:rPr lang="en-US" b="1" dirty="0" smtClean="0"/>
              <a:t>:</a:t>
            </a:r>
            <a:r>
              <a:rPr lang="el-GR" b="1" dirty="0" smtClean="0"/>
              <a:t> </a:t>
            </a:r>
          </a:p>
          <a:p>
            <a:r>
              <a:rPr lang="el-GR" dirty="0" smtClean="0"/>
              <a:t>Με την υποστήριξη των γονέων</a:t>
            </a:r>
          </a:p>
          <a:p>
            <a:r>
              <a:rPr lang="el-GR" dirty="0" smtClean="0"/>
              <a:t>Με το επίπεδο κοινωνικής ενσωμάτωσης</a:t>
            </a:r>
          </a:p>
          <a:p>
            <a:r>
              <a:rPr lang="el-GR" dirty="0" smtClean="0"/>
              <a:t>Με την  ακαδημαϊκή ενσωμάτωση</a:t>
            </a:r>
          </a:p>
          <a:p>
            <a:r>
              <a:rPr lang="el-GR" dirty="0" smtClean="0"/>
              <a:t>Με τη δέσμευση με τον αρχικό του στόχο</a:t>
            </a:r>
          </a:p>
          <a:p>
            <a:r>
              <a:rPr lang="el-GR" dirty="0" smtClean="0"/>
              <a:t>Με το δεσμό με τους καθηγητές</a:t>
            </a:r>
          </a:p>
          <a:p>
            <a:r>
              <a:rPr lang="el-GR" dirty="0" smtClean="0"/>
              <a:t>Με την αποφασιστικότητά του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                        (Τ</a:t>
            </a:r>
            <a:r>
              <a:rPr lang="en-US" dirty="0" err="1" smtClean="0"/>
              <a:t>erenzini</a:t>
            </a:r>
            <a:r>
              <a:rPr lang="en-US" dirty="0" smtClean="0"/>
              <a:t>, 1996)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Δεξιότητες Μάθησης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l-GR" dirty="0" smtClean="0"/>
              <a:t>Στρατηγικές – Τεχνικές</a:t>
            </a:r>
          </a:p>
          <a:p>
            <a:pPr algn="just"/>
            <a:r>
              <a:rPr lang="el-GR" dirty="0" smtClean="0"/>
              <a:t>1) Προετοιμασία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2) Τρόπος μελέτης</a:t>
            </a:r>
          </a:p>
          <a:p>
            <a:pPr algn="just">
              <a:buNone/>
            </a:pPr>
            <a:endParaRPr lang="el-GR" dirty="0" smtClean="0"/>
          </a:p>
          <a:p>
            <a:pPr algn="just"/>
            <a:r>
              <a:rPr lang="el-GR" dirty="0" smtClean="0"/>
              <a:t>3)Στρατηγικές υψηλών επιδόσεων στις εξετάσεις</a:t>
            </a:r>
            <a:endParaRPr lang="el-G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1)Προετοιμασία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Εντοπίζετε τα κίνητρα που σας ώθησαν να γίνετε φοιτητές  στη συγκεκριμένη σχολή. Θα δώσετε νόημα στη φοίτησή σας</a:t>
            </a:r>
          </a:p>
          <a:p>
            <a:r>
              <a:rPr lang="el-GR" dirty="0" smtClean="0"/>
              <a:t>Θέσπιση στόχων ρεαλιστικών, ευέλικτων, μετρήσιμων, με βάση των δικών σας αξιών και προσδοκιών.</a:t>
            </a:r>
          </a:p>
          <a:p>
            <a:r>
              <a:rPr lang="el-GR" dirty="0" smtClean="0"/>
              <a:t>Διαμόρφωση χώρου μελέτης</a:t>
            </a:r>
          </a:p>
          <a:p>
            <a:pPr>
              <a:buNone/>
            </a:pPr>
            <a:r>
              <a:rPr lang="el-GR" dirty="0" smtClean="0"/>
              <a:t>Ήσυχο περιβάλλον, σωστό φωτισμό, ευάερο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2. Τρόπος Μελέτης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Διαχείριση χρόνου</a:t>
            </a:r>
          </a:p>
          <a:p>
            <a:r>
              <a:rPr lang="el-GR" dirty="0" smtClean="0"/>
              <a:t>Σημειώσεις μαθημάτων</a:t>
            </a:r>
          </a:p>
          <a:p>
            <a:r>
              <a:rPr lang="el-GR" dirty="0" smtClean="0"/>
              <a:t>Τεχνικές απομνημόνευσης</a:t>
            </a:r>
          </a:p>
          <a:p>
            <a:pPr algn="just">
              <a:buNone/>
            </a:pPr>
            <a:r>
              <a:rPr lang="el-GR" dirty="0" smtClean="0"/>
              <a:t>   πχ. </a:t>
            </a:r>
          </a:p>
          <a:p>
            <a:pPr algn="just">
              <a:buNone/>
            </a:pPr>
            <a:r>
              <a:rPr lang="el-GR" dirty="0" smtClean="0"/>
              <a:t>ομαδοποιείτε τις πληροφορίες, δημιουργείτε διαγράμματα, σύνδεση πληροφοριών με οικείες θεωρίες, σύνδεση νέων γνώσεων με εικόνες, ακούσματα, μυρωδιές και γεύσεις</a:t>
            </a:r>
            <a:endParaRPr lang="el-G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58204" cy="1560514"/>
          </a:xfrm>
        </p:spPr>
        <p:txBody>
          <a:bodyPr>
            <a:noAutofit/>
          </a:bodyPr>
          <a:lstStyle/>
          <a:p>
            <a:r>
              <a:rPr lang="el-GR" sz="3600" b="1" dirty="0" smtClean="0"/>
              <a:t>3)Στρατηγικές υψηλών επιδόσεων στις εξετάσεις</a:t>
            </a:r>
            <a:r>
              <a:rPr lang="el-GR" sz="3600" dirty="0" smtClean="0"/>
              <a:t/>
            </a:r>
            <a:br>
              <a:rPr lang="el-GR" sz="3600" dirty="0" smtClean="0"/>
            </a:b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Ακούστε τις οδηγίες του εξεταστή</a:t>
            </a:r>
          </a:p>
          <a:p>
            <a:r>
              <a:rPr lang="el-GR" dirty="0" smtClean="0"/>
              <a:t>Ρίξτε μια ματιά σε όλα τα ερωτήματα</a:t>
            </a:r>
          </a:p>
          <a:p>
            <a:r>
              <a:rPr lang="el-GR" dirty="0" smtClean="0"/>
              <a:t>Απαντήστε πρώτα στα εύκολα ερωτήματα</a:t>
            </a:r>
          </a:p>
          <a:p>
            <a:r>
              <a:rPr lang="el-GR" dirty="0" smtClean="0"/>
              <a:t>Ελέγξτε τις απαντήσεις σας</a:t>
            </a:r>
          </a:p>
          <a:p>
            <a:r>
              <a:rPr lang="el-GR" dirty="0" smtClean="0"/>
              <a:t>Μη χάνετε χρόνο με ερωτήματα που δεν γνωρίζετε</a:t>
            </a:r>
          </a:p>
          <a:p>
            <a:pPr>
              <a:buNone/>
            </a:pPr>
            <a:r>
              <a:rPr lang="el-GR" dirty="0" smtClean="0"/>
              <a:t>Να Θυμάστε</a:t>
            </a:r>
            <a:r>
              <a:rPr lang="en-US" dirty="0" smtClean="0"/>
              <a:t>:   </a:t>
            </a:r>
          </a:p>
          <a:p>
            <a:pPr>
              <a:buNone/>
            </a:pPr>
            <a:r>
              <a:rPr lang="el-GR" dirty="0" smtClean="0"/>
              <a:t>όσο πιο ήρεμοι είστε τόσο πιο αποδοτικοί θα γίνετε</a:t>
            </a:r>
            <a:endParaRPr lang="el-G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ΒΙΒΛΙΟΓΡΑΦΙΑ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000" dirty="0" err="1" smtClean="0"/>
              <a:t>Βερτσέτης</a:t>
            </a:r>
            <a:r>
              <a:rPr lang="el-GR" sz="2000" dirty="0" smtClean="0"/>
              <a:t>, Α. (1997). </a:t>
            </a:r>
            <a:r>
              <a:rPr lang="el-GR" sz="2000" i="1" dirty="0" smtClean="0"/>
              <a:t>Διδακτική (τ. Α). </a:t>
            </a:r>
            <a:r>
              <a:rPr lang="el-GR" sz="2000" dirty="0" smtClean="0"/>
              <a:t>Πανεπιστημιακές σημειώσεις. Πανεπιστήμιο Αθηνών. Αθήνα. </a:t>
            </a:r>
          </a:p>
          <a:p>
            <a:pPr algn="just"/>
            <a:r>
              <a:rPr lang="el-GR" sz="2000" dirty="0" smtClean="0"/>
              <a:t>Βρεττός, Γ., &amp; Καψάλης, Α. (1999). </a:t>
            </a:r>
            <a:r>
              <a:rPr lang="el-GR" sz="2000" i="1" dirty="0" smtClean="0"/>
              <a:t>Αναλυτικό πρόγραμμα. Σχεδιασμός- Αξιολόγηση- Αναμόρφωση.</a:t>
            </a:r>
            <a:r>
              <a:rPr lang="el-GR" sz="2000" dirty="0" smtClean="0"/>
              <a:t> Αθήνα</a:t>
            </a:r>
            <a:r>
              <a:rPr lang="en-US" sz="2000" dirty="0" smtClean="0"/>
              <a:t>: </a:t>
            </a:r>
            <a:r>
              <a:rPr lang="el-GR" sz="2000" dirty="0" smtClean="0"/>
              <a:t>Εκδόσεις Ελληνικά Γράμματα.</a:t>
            </a:r>
          </a:p>
          <a:p>
            <a:pPr algn="just"/>
            <a:r>
              <a:rPr lang="en-US" sz="2000" dirty="0" smtClean="0"/>
              <a:t>Bloom, B., </a:t>
            </a:r>
            <a:r>
              <a:rPr lang="en-US" sz="2000" dirty="0" err="1" smtClean="0"/>
              <a:t>Englehart</a:t>
            </a:r>
            <a:r>
              <a:rPr lang="en-US" sz="2000" dirty="0" smtClean="0"/>
              <a:t>, M. </a:t>
            </a:r>
            <a:r>
              <a:rPr lang="en-US" sz="2000" dirty="0" err="1" smtClean="0"/>
              <a:t>Furst</a:t>
            </a:r>
            <a:r>
              <a:rPr lang="en-US" sz="2000" dirty="0" smtClean="0"/>
              <a:t>, E., Hill, W., &amp; </a:t>
            </a:r>
            <a:r>
              <a:rPr lang="en-US" sz="2000" dirty="0" err="1" smtClean="0"/>
              <a:t>Krathwohl</a:t>
            </a:r>
            <a:r>
              <a:rPr lang="en-US" sz="2000" dirty="0" smtClean="0"/>
              <a:t>, D. </a:t>
            </a:r>
            <a:r>
              <a:rPr lang="en-US" sz="2000" i="1" dirty="0" smtClean="0"/>
              <a:t>“Taxonomy of educational objectives: The classification of educational goals. Handbook I:Cognitive domain” </a:t>
            </a:r>
            <a:r>
              <a:rPr lang="en-US" sz="2000" dirty="0" smtClean="0"/>
              <a:t>New York, Toronto: Longmans, Green, 1956.</a:t>
            </a:r>
            <a:endParaRPr lang="el-GR" sz="2000" dirty="0" smtClean="0"/>
          </a:p>
          <a:p>
            <a:r>
              <a:rPr lang="en-US" sz="2000" dirty="0" smtClean="0"/>
              <a:t>Graves, N. (Ed.). </a:t>
            </a:r>
            <a:r>
              <a:rPr lang="en-US" sz="2000" i="1" dirty="0" smtClean="0"/>
              <a:t>Learner managed learning: Practice, theory, and policy. </a:t>
            </a:r>
            <a:r>
              <a:rPr lang="en-US" sz="2000" dirty="0" smtClean="0"/>
              <a:t>Leeds: AW Angus &amp; Co. Limited. </a:t>
            </a:r>
            <a:endParaRPr lang="el-GR" sz="2000" dirty="0" smtClean="0"/>
          </a:p>
          <a:p>
            <a:r>
              <a:rPr lang="el-GR" sz="2000" dirty="0" err="1" smtClean="0"/>
              <a:t>Κασσωτάκης</a:t>
            </a:r>
            <a:r>
              <a:rPr lang="el-GR" sz="2000" dirty="0" smtClean="0"/>
              <a:t>, Μ. &amp; Φλουρής, Γ. (2005).</a:t>
            </a:r>
            <a:r>
              <a:rPr lang="el-GR" sz="2000" i="1" dirty="0" smtClean="0"/>
              <a:t> Μάθηση και διδασκαλία. Θεωρία, Πράξη και Αξιολόγηση της Διδασκαλίας (Τόμος, Β), Αθήνα. </a:t>
            </a:r>
            <a:endParaRPr lang="en-US" sz="2000" i="1" dirty="0" smtClean="0"/>
          </a:p>
          <a:p>
            <a:pPr algn="just">
              <a:buNone/>
            </a:pPr>
            <a:endParaRPr lang="el-GR" sz="2000" dirty="0" smtClean="0"/>
          </a:p>
          <a:p>
            <a:endParaRPr lang="el-GR" sz="2400" dirty="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ΒΙΒΛΙΟΓΡΑΦΙΑ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000" dirty="0" smtClean="0"/>
              <a:t>Knowles, M. (1986). </a:t>
            </a:r>
            <a:r>
              <a:rPr lang="en-US" sz="2000" i="1" dirty="0" smtClean="0"/>
              <a:t>Using learning contracts: Practical approaches to individualizing and structuring learning. </a:t>
            </a:r>
            <a:r>
              <a:rPr lang="en-US" sz="2000" dirty="0" smtClean="0"/>
              <a:t>London: Jossey- Bass Publications. </a:t>
            </a:r>
            <a:endParaRPr lang="el-GR" sz="2000" dirty="0" smtClean="0"/>
          </a:p>
          <a:p>
            <a:pPr algn="just"/>
            <a:r>
              <a:rPr lang="el-GR" sz="2000" dirty="0" err="1" smtClean="0"/>
              <a:t>Μαυρόπουλος</a:t>
            </a:r>
            <a:r>
              <a:rPr lang="el-GR" sz="2000" dirty="0" smtClean="0"/>
              <a:t>, Α. (2013). </a:t>
            </a:r>
            <a:r>
              <a:rPr lang="el-GR" sz="2000" i="1" dirty="0" smtClean="0"/>
              <a:t>Σχέδιο μαθήματος. </a:t>
            </a:r>
            <a:r>
              <a:rPr lang="el-GR" sz="2000" dirty="0" smtClean="0"/>
              <a:t>Αθήνα</a:t>
            </a:r>
            <a:r>
              <a:rPr lang="en-US" sz="2000" dirty="0" smtClean="0"/>
              <a:t>: </a:t>
            </a:r>
            <a:r>
              <a:rPr lang="el-GR" sz="2000" dirty="0" err="1" smtClean="0"/>
              <a:t>Αυτοέκδοση</a:t>
            </a:r>
            <a:r>
              <a:rPr lang="el-GR" sz="2000" dirty="0" smtClean="0"/>
              <a:t>.</a:t>
            </a:r>
          </a:p>
          <a:p>
            <a:pPr algn="just"/>
            <a:r>
              <a:rPr lang="el-GR" sz="2000" dirty="0" smtClean="0"/>
              <a:t>Ματσαγγούρας, Η. (2006). </a:t>
            </a:r>
            <a:r>
              <a:rPr lang="el-GR" sz="2000" i="1" dirty="0" smtClean="0"/>
              <a:t>Η Εξέλιξη της Διδακτικής</a:t>
            </a:r>
            <a:r>
              <a:rPr lang="el-GR" sz="2000" dirty="0" smtClean="0"/>
              <a:t>. Αθήνα</a:t>
            </a:r>
            <a:r>
              <a:rPr lang="en-US" sz="2000" dirty="0" smtClean="0"/>
              <a:t>: Gutenberg.</a:t>
            </a:r>
            <a:endParaRPr lang="el-GR" sz="2000" dirty="0" smtClean="0"/>
          </a:p>
          <a:p>
            <a:pPr algn="just"/>
            <a:r>
              <a:rPr lang="el-GR" sz="2000" dirty="0" smtClean="0"/>
              <a:t>Παπαϊωάννου,  Μ. (2008). Θεωρία Ανάπτυξης Προγραμμάτων. </a:t>
            </a:r>
            <a:r>
              <a:rPr lang="el-GR" sz="2000" i="1" dirty="0" smtClean="0"/>
              <a:t>Σημειώσεις για το μάθημα</a:t>
            </a:r>
            <a:r>
              <a:rPr lang="el-GR" sz="2000" dirty="0" smtClean="0"/>
              <a:t>, </a:t>
            </a:r>
            <a:r>
              <a:rPr lang="en-US" sz="2000" dirty="0" smtClean="0"/>
              <a:t>http://eclass.uao.gr</a:t>
            </a:r>
          </a:p>
          <a:p>
            <a:pPr algn="just"/>
            <a:r>
              <a:rPr lang="el-GR" sz="2000" dirty="0" smtClean="0"/>
              <a:t>Ράπτη, Α., (2006). Ταξινομίες Στόχων, Μαθησιακών Αποτελεσμάτων και Επιπέδων Μάθησης, </a:t>
            </a:r>
            <a:r>
              <a:rPr lang="en-US" sz="2000" dirty="0" smtClean="0"/>
              <a:t>EPICT. </a:t>
            </a:r>
          </a:p>
          <a:p>
            <a:pPr algn="just">
              <a:buNone/>
            </a:pPr>
            <a:r>
              <a:rPr lang="en-US" sz="2000" dirty="0" smtClean="0">
                <a:hlinkClick r:id="rId2"/>
              </a:rPr>
              <a:t>http://pakeioa1.blogspot.com/2008/02/blog-post634.html</a:t>
            </a:r>
            <a:endParaRPr lang="el-GR" sz="2000" dirty="0" smtClean="0"/>
          </a:p>
          <a:p>
            <a:pPr algn="just">
              <a:buNone/>
            </a:pPr>
            <a:r>
              <a:rPr lang="el-GR" sz="2000" dirty="0" smtClean="0"/>
              <a:t>     </a:t>
            </a:r>
            <a:r>
              <a:rPr lang="en-US" sz="2000" dirty="0" err="1" smtClean="0"/>
              <a:t>Terenzini</a:t>
            </a:r>
            <a:r>
              <a:rPr lang="en-US" sz="2000" dirty="0" smtClean="0"/>
              <a:t>, P. T., Springer, L., </a:t>
            </a:r>
            <a:r>
              <a:rPr lang="en-US" sz="2000" dirty="0" err="1" smtClean="0"/>
              <a:t>Yaeger</a:t>
            </a:r>
            <a:r>
              <a:rPr lang="en-US" sz="2000" dirty="0" smtClean="0"/>
              <a:t>, P.M., </a:t>
            </a:r>
            <a:r>
              <a:rPr lang="en-US" sz="2000" dirty="0" err="1" smtClean="0"/>
              <a:t>Pascarella</a:t>
            </a:r>
            <a:r>
              <a:rPr lang="en-US" sz="2000" dirty="0" smtClean="0"/>
              <a:t>, E., &amp; Nora, A. (1996). </a:t>
            </a:r>
            <a:r>
              <a:rPr lang="en-US" sz="2000" i="1" dirty="0" smtClean="0"/>
              <a:t>First- generation college students: Characteristics, experiences, and cognitive development.</a:t>
            </a:r>
            <a:r>
              <a:rPr lang="en-US" sz="2000" dirty="0" smtClean="0"/>
              <a:t> Research in Higher Education 37, 1-22.</a:t>
            </a:r>
            <a:endParaRPr lang="el-GR" sz="2000" dirty="0" smtClean="0"/>
          </a:p>
          <a:p>
            <a:pPr algn="just"/>
            <a:endParaRPr lang="el-GR" sz="20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ΒΙΒΛΙΟΓΡΑΦΙΑ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500174"/>
            <a:ext cx="8329642" cy="4625989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 smtClean="0"/>
              <a:t>Wintre</a:t>
            </a:r>
            <a:r>
              <a:rPr lang="en-US" sz="2000" dirty="0" smtClean="0"/>
              <a:t>, M.G., &amp; </a:t>
            </a:r>
            <a:r>
              <a:rPr lang="en-US" sz="2000" dirty="0" err="1" smtClean="0"/>
              <a:t>Yaffe</a:t>
            </a:r>
            <a:r>
              <a:rPr lang="en-US" sz="2000" dirty="0" smtClean="0"/>
              <a:t>, M. (2000). </a:t>
            </a:r>
            <a:r>
              <a:rPr lang="en-US" sz="2000" i="1" dirty="0" smtClean="0"/>
              <a:t>First year students adjustment to university life as a function of relationships with parents</a:t>
            </a:r>
            <a:r>
              <a:rPr lang="en-US" sz="2000" dirty="0" smtClean="0"/>
              <a:t>. Journal of Adolescent Research, 15, 9-13.</a:t>
            </a:r>
            <a:endParaRPr lang="el-GR" sz="2000" dirty="0" smtClean="0"/>
          </a:p>
          <a:p>
            <a:pPr algn="just"/>
            <a:r>
              <a:rPr lang="el-GR" sz="2000" dirty="0" smtClean="0"/>
              <a:t>Φλουρής, Γ. (1992). </a:t>
            </a:r>
            <a:r>
              <a:rPr lang="el-GR" sz="2000" i="1" dirty="0" smtClean="0"/>
              <a:t>Η Αρχιτεκτονική της Διδασκαλίας. </a:t>
            </a:r>
            <a:r>
              <a:rPr lang="el-GR" sz="2000" dirty="0" smtClean="0"/>
              <a:t>Αθήνα</a:t>
            </a:r>
            <a:r>
              <a:rPr lang="en-US" sz="2000" dirty="0" smtClean="0"/>
              <a:t>: </a:t>
            </a:r>
            <a:r>
              <a:rPr lang="el-GR" sz="2000" dirty="0" smtClean="0"/>
              <a:t>Γρηγόρης.</a:t>
            </a:r>
            <a:endParaRPr lang="en-US" sz="2000" dirty="0" smtClean="0"/>
          </a:p>
          <a:p>
            <a:pPr algn="just"/>
            <a:r>
              <a:rPr lang="en-US" sz="2000" dirty="0" smtClean="0"/>
              <a:t>Fuller, S. (1995). </a:t>
            </a:r>
            <a:r>
              <a:rPr lang="en-US" sz="2000" i="1" dirty="0" smtClean="0"/>
              <a:t>Is there life for sociological theory </a:t>
            </a:r>
            <a:r>
              <a:rPr lang="en-US" sz="2000" i="1" smtClean="0"/>
              <a:t>after the </a:t>
            </a:r>
            <a:r>
              <a:rPr lang="en-US" sz="2000" i="1" dirty="0" smtClean="0"/>
              <a:t>sociology of Sociology;</a:t>
            </a:r>
            <a:r>
              <a:rPr lang="en-US" sz="2000" dirty="0" smtClean="0"/>
              <a:t> The journal of the British Sociological Association, 29, (1).</a:t>
            </a:r>
            <a:endParaRPr lang="el-GR" sz="20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56" y="4882391"/>
            <a:ext cx="2721769" cy="125730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576198" y="4882391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Το σεμινάριο υλοποιείται στα πλαίσια της </a:t>
            </a:r>
            <a:r>
              <a:rPr lang="el-GR" dirty="0"/>
              <a:t>Πράξης «Γραφείο υποστήριξης της διδασκαλίας και μάθησης στο Ελληνικό Μεσογειακό Πανεπιστήμιο» με κωδικό ΟΠΣ (MIS) </a:t>
            </a:r>
            <a:r>
              <a:rPr lang="el-GR" dirty="0" smtClean="0"/>
              <a:t>5162371 με τη Συγχρηματοδότησης της Ευρωπαϊκής Ένωσης</a:t>
            </a:r>
            <a:endParaRPr lang="el-GR" dirty="0"/>
          </a:p>
        </p:txBody>
      </p:sp>
      <p:pic>
        <p:nvPicPr>
          <p:cNvPr id="6" name="Picture 2" descr="https://qa.hmu.gr/wp-content/uploads/2023/06/ELMEPA-LOGO-GR-Compress-120x120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460" y="116192"/>
            <a:ext cx="1228088" cy="16374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224886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500035" y="4857761"/>
            <a:ext cx="83308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 smtClean="0"/>
              <a:t>Το σεμινάριο υλοποιείται στα πλαίσια της </a:t>
            </a:r>
            <a:r>
              <a:rPr lang="el-GR" sz="1600" dirty="0"/>
              <a:t>Πράξης «Γραφείο υποστήριξης της διδασκαλίας και μάθησης στο Ελληνικό Μεσογειακό Πανεπιστήμιο» με κωδικό ΟΠΣ (MIS) </a:t>
            </a:r>
            <a:r>
              <a:rPr lang="el-GR" sz="1600" dirty="0" smtClean="0"/>
              <a:t>5162371</a:t>
            </a:r>
          </a:p>
          <a:p>
            <a:endParaRPr lang="el-GR" sz="1600" dirty="0"/>
          </a:p>
          <a:p>
            <a:r>
              <a:rPr lang="el-GR" sz="1600" dirty="0"/>
              <a:t>“Το έργο συγχρηματοδοτείται από την Ελλάδα και την Ευρωπαϊκή Ένωση (Ευρωπαϊκό Κοινωνικό Ταμείο) μέσω του Επιχειρησιακού Προγράμματος «Ανάπτυξη Ανθρώπινου Δυναμικού, Εκπαίδευση και Διά Βίου Μάθηση» .” </a:t>
            </a:r>
          </a:p>
        </p:txBody>
      </p:sp>
      <p:pic>
        <p:nvPicPr>
          <p:cNvPr id="6" name="Picture 2" descr="https://qa.hmu.gr/wp-content/uploads/2023/06/ELMEPA-LOGO-GR-Compress-120x120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460" y="116192"/>
            <a:ext cx="1228088" cy="16374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569" y="3708790"/>
            <a:ext cx="4953762" cy="9936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4453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Ο </a:t>
            </a:r>
            <a:r>
              <a:rPr lang="en-US" dirty="0" smtClean="0"/>
              <a:t>Gagne </a:t>
            </a:r>
            <a:r>
              <a:rPr lang="el-GR" dirty="0" smtClean="0"/>
              <a:t>ταξινομεί τις μορφές της μάθησης σε</a:t>
            </a:r>
            <a:r>
              <a:rPr lang="en-US" dirty="0" smtClean="0"/>
              <a:t>:</a:t>
            </a:r>
          </a:p>
          <a:p>
            <a:r>
              <a:rPr lang="el-GR" dirty="0" smtClean="0"/>
              <a:t>Μάθηση πληροφοριών</a:t>
            </a:r>
          </a:p>
          <a:p>
            <a:r>
              <a:rPr lang="el-GR" dirty="0" smtClean="0"/>
              <a:t>Μάθηση νοητικών δεξιοτήτων</a:t>
            </a:r>
          </a:p>
          <a:p>
            <a:r>
              <a:rPr lang="el-GR" dirty="0" smtClean="0"/>
              <a:t>Μάθηση στάσεων</a:t>
            </a:r>
          </a:p>
          <a:p>
            <a:r>
              <a:rPr lang="el-GR" dirty="0" smtClean="0"/>
              <a:t>Μάθηση γνωστικής στρατηγικής</a:t>
            </a:r>
          </a:p>
          <a:p>
            <a:r>
              <a:rPr lang="el-GR" dirty="0" smtClean="0"/>
              <a:t>Μάθηση κινητικών δεξιοτήτων</a:t>
            </a:r>
          </a:p>
          <a:p>
            <a:pPr>
              <a:buNone/>
            </a:pPr>
            <a:r>
              <a:rPr lang="el-GR" dirty="0" smtClean="0"/>
              <a:t>                        (</a:t>
            </a:r>
            <a:r>
              <a:rPr lang="el-GR" dirty="0" err="1" smtClean="0"/>
              <a:t>Κασσωτάκης</a:t>
            </a:r>
            <a:r>
              <a:rPr lang="el-GR" dirty="0" smtClean="0"/>
              <a:t> &amp; Φλουρής, 2005)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Οι Διδακτικοί </a:t>
            </a:r>
            <a:r>
              <a:rPr lang="el-GR" b="1" dirty="0"/>
              <a:t>Σ</a:t>
            </a:r>
            <a:r>
              <a:rPr lang="el-GR" b="1" dirty="0" smtClean="0"/>
              <a:t>τόχοι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Αφορούν στο σχεδιασμό προγραμμάτων διδασκαλίας</a:t>
            </a:r>
          </a:p>
          <a:p>
            <a:r>
              <a:rPr lang="el-GR" dirty="0" smtClean="0"/>
              <a:t>Αφορούν μαθησιακά αποτελέσματα</a:t>
            </a:r>
          </a:p>
          <a:p>
            <a:r>
              <a:rPr lang="el-GR" dirty="0" smtClean="0"/>
              <a:t>Διατυπώνονται αντικειμενικά</a:t>
            </a:r>
          </a:p>
          <a:p>
            <a:r>
              <a:rPr lang="el-GR" dirty="0" smtClean="0"/>
              <a:t>Αφορά μετρήσιμους τρόπους συμπεριφοράς</a:t>
            </a:r>
          </a:p>
          <a:p>
            <a:r>
              <a:rPr lang="el-GR" dirty="0" smtClean="0"/>
              <a:t>Είναι επαληθεύσιμοι</a:t>
            </a:r>
          </a:p>
          <a:p>
            <a:pPr>
              <a:buNone/>
            </a:pPr>
            <a:r>
              <a:rPr lang="el-GR" dirty="0" smtClean="0"/>
              <a:t>                                                (</a:t>
            </a:r>
            <a:r>
              <a:rPr lang="el-GR" dirty="0" err="1" smtClean="0"/>
              <a:t>Βερτσέτης</a:t>
            </a:r>
            <a:r>
              <a:rPr lang="el-GR" dirty="0" smtClean="0"/>
              <a:t>, 1997)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Σκοποί της </a:t>
            </a:r>
            <a:r>
              <a:rPr lang="el-GR" b="1" dirty="0"/>
              <a:t>Δ</a:t>
            </a:r>
            <a:r>
              <a:rPr lang="el-GR" b="1" dirty="0" smtClean="0"/>
              <a:t>ιδασκαλίας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Αφομοίωση πληροφοριών</a:t>
            </a:r>
          </a:p>
          <a:p>
            <a:r>
              <a:rPr lang="el-GR" dirty="0" smtClean="0"/>
              <a:t>Δημιουργία απόψεων- στάσεων</a:t>
            </a:r>
          </a:p>
          <a:p>
            <a:r>
              <a:rPr lang="el-GR" dirty="0" smtClean="0"/>
              <a:t>Ανάληψη πρωτοβουλιών</a:t>
            </a:r>
          </a:p>
          <a:p>
            <a:r>
              <a:rPr lang="el-GR" dirty="0" smtClean="0"/>
              <a:t>Συγκέντρωση πληροφοριών</a:t>
            </a:r>
          </a:p>
          <a:p>
            <a:r>
              <a:rPr lang="el-GR" dirty="0" smtClean="0"/>
              <a:t>Οικοδόμηση γνώσεων</a:t>
            </a:r>
          </a:p>
          <a:p>
            <a:r>
              <a:rPr lang="el-GR" dirty="0" smtClean="0"/>
              <a:t>Έλεγχος πληροφοριών</a:t>
            </a:r>
          </a:p>
          <a:p>
            <a:r>
              <a:rPr lang="el-GR" dirty="0" smtClean="0"/>
              <a:t>Αφύπνιση σε κοινωνικά θέματα</a:t>
            </a:r>
          </a:p>
          <a:p>
            <a:r>
              <a:rPr lang="el-GR" dirty="0" smtClean="0"/>
              <a:t>Υιοθέτηση κοινωνικών αξιών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Διδακτικές Αρχές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Ανάπτυξη θετικού κλίματος</a:t>
            </a:r>
          </a:p>
          <a:p>
            <a:r>
              <a:rPr lang="el-GR" dirty="0" smtClean="0"/>
              <a:t>Ενίσχυση φοιτητών-συμβουλευτική</a:t>
            </a:r>
          </a:p>
          <a:p>
            <a:r>
              <a:rPr lang="el-GR" dirty="0" smtClean="0"/>
              <a:t>Ενθάρρυνση για ανάληψη πρωτοβουλιών από τους φοιτητές</a:t>
            </a:r>
          </a:p>
          <a:p>
            <a:r>
              <a:rPr lang="el-GR" dirty="0" smtClean="0"/>
              <a:t>Μαθητοκεντρικό  μοντέλο διδασκαλίας</a:t>
            </a:r>
          </a:p>
          <a:p>
            <a:r>
              <a:rPr lang="el-GR" dirty="0" smtClean="0"/>
              <a:t>Ενεργητική συμμετοχή φοιτητών</a:t>
            </a:r>
          </a:p>
          <a:p>
            <a:r>
              <a:rPr lang="el-GR" dirty="0" smtClean="0"/>
              <a:t>Εποπτεία φοιτητών</a:t>
            </a:r>
          </a:p>
          <a:p>
            <a:r>
              <a:rPr lang="el-GR" dirty="0" err="1" smtClean="0"/>
              <a:t>Διαθεματικότητα</a:t>
            </a:r>
            <a:r>
              <a:rPr lang="el-GR" dirty="0" smtClean="0"/>
              <a:t> υλικού</a:t>
            </a:r>
          </a:p>
          <a:p>
            <a:r>
              <a:rPr lang="el-GR" dirty="0" smtClean="0"/>
              <a:t>Άσκηση και καθοδήγηση των φοιτητών</a:t>
            </a:r>
          </a:p>
          <a:p>
            <a:r>
              <a:rPr lang="el-GR" dirty="0" smtClean="0"/>
              <a:t>Αξιοποίηση προϋπάρχουσας γνώσης των φοιτητών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1451</TotalTime>
  <Words>2465</Words>
  <Application>Microsoft Office PowerPoint</Application>
  <PresentationFormat>Προβολή στην οθόνη (4:3)</PresentationFormat>
  <Paragraphs>414</Paragraphs>
  <Slides>59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59</vt:i4>
      </vt:variant>
    </vt:vector>
  </HeadingPairs>
  <TitlesOfParts>
    <vt:vector size="60" baseType="lpstr">
      <vt:lpstr>Αποκορύφωμα</vt:lpstr>
      <vt:lpstr>ΣΕΜΙΝΑΡΙΟ ΠΟΥ ΑΠΕΥΘΥΝΕΤΑΙ ΣΕ ΦΟΙΤΗΤΕΣ ΚΑΙ ΑΦΟΡΑ ΤΗΝ ΔΙΑΔΙΚΑΣΙΑ ΤΗΣ ΜΑΘΗΣΗΣ ΣΤΟ ΠΑΝΕΠΙΣΤΗΜΙΟ ΤΗΝ ΠΡΟΣΩΠΙΚΗ ΕΞΕΛΙΞΗ ΚΑΙ ΕΠΙΔΟΣΗ</vt:lpstr>
      <vt:lpstr>Διαφάνεια 2</vt:lpstr>
      <vt:lpstr>Διαφάνεια 3</vt:lpstr>
      <vt:lpstr>Μάθηση</vt:lpstr>
      <vt:lpstr>Σκοποί της Μάθησης</vt:lpstr>
      <vt:lpstr>Διαφάνεια 6</vt:lpstr>
      <vt:lpstr>Οι Διδακτικοί Στόχοι</vt:lpstr>
      <vt:lpstr>Σκοποί της Διδασκαλίας</vt:lpstr>
      <vt:lpstr>Διδακτικές Αρχές</vt:lpstr>
      <vt:lpstr>Μαθησιακοί στόχοι</vt:lpstr>
      <vt:lpstr>Μαθησιακοί στόχοι</vt:lpstr>
      <vt:lpstr>Ταξινομία Μαθησιακών Στόχων</vt:lpstr>
      <vt:lpstr>Ταξινόμηση μαθησιακών στόχων  (Bloom)</vt:lpstr>
      <vt:lpstr>Γνωστικός τομέας</vt:lpstr>
      <vt:lpstr>Blooms Taxonomy of learning. Adapted from: Bloom, B.S. (Ed.) (1956). Taxonomy of educational objectives: The classification of educational goals. Handbook I, cognitive domain. New York: Toronto: Longmans, Green.</vt:lpstr>
      <vt:lpstr>Ψυχοκινητικό τομέα</vt:lpstr>
      <vt:lpstr>Συναισθηματικό τομέα</vt:lpstr>
      <vt:lpstr>Στόχοι Μάθησης Bloom</vt:lpstr>
      <vt:lpstr>Διατύπωση Μαθησιακών Στόχων</vt:lpstr>
      <vt:lpstr>Κατάλογος ρημάτων για τη διατύπωση Στόχων</vt:lpstr>
      <vt:lpstr>ΑΥΤΟΡΡΥΘΜΙΖΟΜΕΝΗ ΜΑΘΗΣΗ</vt:lpstr>
      <vt:lpstr>Στάδια  Εφαρμογής της Αυτορρυθμιζόμενης Μάθησης</vt:lpstr>
      <vt:lpstr>Διαφάνεια 23</vt:lpstr>
      <vt:lpstr>Διαφάνεια 24</vt:lpstr>
      <vt:lpstr>Διαφάνεια 25</vt:lpstr>
      <vt:lpstr>Μαθησιακό περιβάλλον</vt:lpstr>
      <vt:lpstr>Διαστάσεις ψυχοκοινωνικού περιβάλλοντος της τάξης</vt:lpstr>
      <vt:lpstr>4. Αξιολόγηση  της Μάθησης</vt:lpstr>
      <vt:lpstr>Τεχνικές Αξιολόγησης Μάθησης</vt:lpstr>
      <vt:lpstr>Ενεργητικές Εκπαιδευτικές Τεχνικές</vt:lpstr>
      <vt:lpstr>Υποχρεώσεις Φοιτητών</vt:lpstr>
      <vt:lpstr>Υποχρεώσεις Καθηγητών</vt:lpstr>
      <vt:lpstr>Δραστηριότητα  </vt:lpstr>
      <vt:lpstr>Δραστηριότητα</vt:lpstr>
      <vt:lpstr>Μοντέλο ακαδημαϊκής ανάπτυξης και προσαρμογής</vt:lpstr>
      <vt:lpstr>Γνωρίσματα σύγχρονης προσέγγισης της διδασκαλίας</vt:lpstr>
      <vt:lpstr>Διαφάνεια 37</vt:lpstr>
      <vt:lpstr>Διαφάνεια 38</vt:lpstr>
      <vt:lpstr>Αντίδραση καθηγητών σε σωστές απαντήσεις φοιτητών</vt:lpstr>
      <vt:lpstr>Αντίδραση καθηγητών σε λανθασμένες απαντήσεις φοιτητών</vt:lpstr>
      <vt:lpstr>Διδακτικά μέσα</vt:lpstr>
      <vt:lpstr>Μέσα και Υλικά Μάθησης</vt:lpstr>
      <vt:lpstr>Σχεδιασμός της Διδασκαλίας</vt:lpstr>
      <vt:lpstr>Επίπεδα σχεδιασμού της διδασκαλίας</vt:lpstr>
      <vt:lpstr>Φάσεις Σχεδιασμού της Διδασκαλίας</vt:lpstr>
      <vt:lpstr>Φάση Προσανατολισμού</vt:lpstr>
      <vt:lpstr>Φάση Επεξεργασίας</vt:lpstr>
      <vt:lpstr>Κλείσιμο της Διδασκαλίας</vt:lpstr>
      <vt:lpstr>Διαφάνεια 49</vt:lpstr>
      <vt:lpstr>Διαφάνεια 50</vt:lpstr>
      <vt:lpstr>Δεξιότητες Μάθησης</vt:lpstr>
      <vt:lpstr>1)Προετοιμασία</vt:lpstr>
      <vt:lpstr>2. Τρόπος Μελέτης</vt:lpstr>
      <vt:lpstr>3)Στρατηγικές υψηλών επιδόσεων στις εξετάσεις </vt:lpstr>
      <vt:lpstr>ΒΙΒΛΙΟΓΡΑΦΙΑ</vt:lpstr>
      <vt:lpstr>ΒΙΒΛΙΟΓΡΑΦΙΑ</vt:lpstr>
      <vt:lpstr>ΒΙΒΛΙΟΓΡΑΦΙΑ</vt:lpstr>
      <vt:lpstr>Διαφάνεια 58</vt:lpstr>
      <vt:lpstr>Διαφάνεια 59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ΣΤΟΧΟΙ  ΜΑΘΗΣΗΣ</dc:title>
  <dc:creator>Anta</dc:creator>
  <cp:lastModifiedBy>Anta</cp:lastModifiedBy>
  <cp:revision>83</cp:revision>
  <dcterms:created xsi:type="dcterms:W3CDTF">2023-09-22T09:53:54Z</dcterms:created>
  <dcterms:modified xsi:type="dcterms:W3CDTF">2023-10-12T09:26:10Z</dcterms:modified>
</cp:coreProperties>
</file>