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63" autoAdjust="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A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21D5F-98B2-45D8-8848-7B658457B31E}" type="datetimeFigureOut">
              <a:rPr lang="el-GR" smtClean="0"/>
              <a:pPr/>
              <a:t>23/11/2018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45379-B3BE-4CE8-8728-9BA0910C1B8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Image result for node-red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30" name="AutoShape 6" descr="Image result for node-red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8" name="7 - Εικόνα" descr="nodered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48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mic Sans MS" pitchFamily="66" charset="0"/>
              </a:rPr>
              <a:t>Node red-ARDUINO</a:t>
            </a:r>
            <a:br>
              <a:rPr lang="en-US" b="1" dirty="0" smtClean="0">
                <a:latin typeface="Comic Sans MS" pitchFamily="66" charset="0"/>
              </a:rPr>
            </a:br>
            <a:r>
              <a:rPr lang="en-US" b="1" dirty="0" smtClean="0">
                <a:latin typeface="Comic Sans MS" pitchFamily="66" charset="0"/>
              </a:rPr>
              <a:t>Serial example </a:t>
            </a:r>
            <a:endParaRPr lang="el-GR" b="1" dirty="0">
              <a:latin typeface="Comic Sans MS" pitchFamily="66" charset="0"/>
            </a:endParaRPr>
          </a:p>
        </p:txBody>
      </p:sp>
      <p:pic>
        <p:nvPicPr>
          <p:cNvPr id="4" name="3 - Εικόνα" descr="Untitled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828800"/>
            <a:ext cx="6467475" cy="46348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Node-Red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447800"/>
            <a:ext cx="8763000" cy="1600200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Comic Sans MS" pitchFamily="66" charset="0"/>
              </a:rPr>
              <a:t>   A flow based programming tool for the Internet of Things or for any event driven application.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4098" name="AutoShape 2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0" name="AutoShape 4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4102" name="Picture 6" descr="Image result for node-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00400"/>
            <a:ext cx="4368800" cy="3276600"/>
          </a:xfrm>
          <a:prstGeom prst="rect">
            <a:avLst/>
          </a:prstGeom>
          <a:noFill/>
        </p:spPr>
      </p:pic>
      <p:sp>
        <p:nvSpPr>
          <p:cNvPr id="8" name="2 - Θέση περιεχομένου"/>
          <p:cNvSpPr txBox="1">
            <a:spLocks/>
          </p:cNvSpPr>
          <p:nvPr/>
        </p:nvSpPr>
        <p:spPr>
          <a:xfrm>
            <a:off x="381000" y="3581400"/>
            <a:ext cx="39624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omic Sans MS" pitchFamily="66" charset="0"/>
              </a:rPr>
              <a:t>It is:</a:t>
            </a:r>
            <a:endParaRPr lang="en-US" sz="3200" dirty="0">
              <a:latin typeface="Comic Sans MS" pitchFamily="66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 browser-based editor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latin typeface="Comic Sans MS" pitchFamily="66" charset="0"/>
              </a:rPr>
              <a:t>Node.js runtime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Extendable palette</a:t>
            </a:r>
            <a:endParaRPr kumimoji="0" lang="el-G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Flow based programming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447800"/>
            <a:ext cx="8763000" cy="1600200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Comic Sans MS" pitchFamily="66" charset="0"/>
              </a:rPr>
              <a:t>   A network of asynchronous processes communicating by means of streams of structured data chunks. 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4098" name="AutoShape 2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0" name="AutoShape 4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4102" name="Picture 6" descr="Image result for node-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00400"/>
            <a:ext cx="4368800" cy="3276600"/>
          </a:xfrm>
          <a:prstGeom prst="rect">
            <a:avLst/>
          </a:prstGeom>
          <a:noFill/>
        </p:spPr>
      </p:pic>
      <p:sp>
        <p:nvSpPr>
          <p:cNvPr id="8" name="2 - Θέση περιεχομένου"/>
          <p:cNvSpPr txBox="1">
            <a:spLocks/>
          </p:cNvSpPr>
          <p:nvPr/>
        </p:nvSpPr>
        <p:spPr>
          <a:xfrm>
            <a:off x="0" y="3581400"/>
            <a:ext cx="45720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Each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process is black-box and acts on the data it receives and passes the result on.</a:t>
            </a:r>
            <a:endParaRPr kumimoji="0" lang="el-G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Node-red flow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447800"/>
            <a:ext cx="8763000" cy="16002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smtClean="0">
                <a:latin typeface="Comic Sans MS" pitchFamily="66" charset="0"/>
              </a:rPr>
              <a:t>   </a:t>
            </a:r>
            <a:r>
              <a:rPr lang="en-US" u="sng" dirty="0" smtClean="0">
                <a:latin typeface="Comic Sans MS" pitchFamily="66" charset="0"/>
              </a:rPr>
              <a:t>Node-red flow:</a:t>
            </a:r>
          </a:p>
          <a:p>
            <a:pPr algn="just">
              <a:buNone/>
            </a:pPr>
            <a:r>
              <a:rPr lang="en-US" dirty="0" smtClean="0">
                <a:latin typeface="Comic Sans MS" pitchFamily="66" charset="0"/>
              </a:rPr>
              <a:t>	Nodes which represent the functionality and the messages pass between them.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4098" name="AutoShape 2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0" name="AutoShape 4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4102" name="Picture 6" descr="Image result for node-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00400"/>
            <a:ext cx="4368800" cy="3276600"/>
          </a:xfrm>
          <a:prstGeom prst="rect">
            <a:avLst/>
          </a:prstGeom>
          <a:noFill/>
        </p:spPr>
      </p:pic>
      <p:sp>
        <p:nvSpPr>
          <p:cNvPr id="8" name="2 - Θέση περιεχομένου"/>
          <p:cNvSpPr txBox="1">
            <a:spLocks/>
          </p:cNvSpPr>
          <p:nvPr/>
        </p:nvSpPr>
        <p:spPr>
          <a:xfrm>
            <a:off x="0" y="2971800"/>
            <a:ext cx="45720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r>
              <a:rPr lang="en-US" sz="3200" u="sng" dirty="0" smtClean="0">
                <a:latin typeface="Comic Sans MS" pitchFamily="66" charset="0"/>
              </a:rPr>
              <a:t>Nodes: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Self-contained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latin typeface="Comic Sans MS" pitchFamily="66" charset="0"/>
              </a:rPr>
              <a:t>Reusable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JS program logic and API overhead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Comic Sans MS" pitchFamily="66" charset="0"/>
              </a:rPr>
              <a:t>	</a:t>
            </a:r>
            <a:r>
              <a:rPr lang="en-US" sz="3200" u="sng" dirty="0" smtClean="0">
                <a:latin typeface="Comic Sans MS" pitchFamily="66" charset="0"/>
              </a:rPr>
              <a:t>Messages: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JS objects</a:t>
            </a:r>
            <a:endParaRPr kumimoji="0" lang="el-G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Nodes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0" y="1295400"/>
            <a:ext cx="8763000" cy="5562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latin typeface="Comic Sans MS" pitchFamily="66" charset="0"/>
              </a:rPr>
              <a:t>   Node are represented:</a:t>
            </a:r>
          </a:p>
          <a:p>
            <a:pPr algn="just"/>
            <a:r>
              <a:rPr lang="en-US" dirty="0" smtClean="0">
                <a:latin typeface="Comic Sans MS" pitchFamily="66" charset="0"/>
              </a:rPr>
              <a:t>HTML file</a:t>
            </a:r>
          </a:p>
          <a:p>
            <a:pPr marL="914400" lvl="1" indent="-514350" algn="just"/>
            <a:r>
              <a:rPr lang="en-US" dirty="0" smtClean="0">
                <a:latin typeface="Comic Sans MS" pitchFamily="66" charset="0"/>
              </a:rPr>
              <a:t>Is what gets loaded in the editor</a:t>
            </a:r>
          </a:p>
          <a:p>
            <a:pPr marL="914400" lvl="1" indent="-514350" algn="just"/>
            <a:r>
              <a:rPr lang="en-US" dirty="0" smtClean="0">
                <a:latin typeface="Comic Sans MS" pitchFamily="66" charset="0"/>
              </a:rPr>
              <a:t>Defines appearance and configuration properties</a:t>
            </a:r>
          </a:p>
          <a:p>
            <a:pPr algn="just"/>
            <a:r>
              <a:rPr lang="en-US" dirty="0" smtClean="0">
                <a:latin typeface="Comic Sans MS" pitchFamily="66" charset="0"/>
              </a:rPr>
              <a:t>JavaScript file</a:t>
            </a:r>
          </a:p>
          <a:p>
            <a:pPr lvl="1" algn="just"/>
            <a:r>
              <a:rPr lang="en-US" dirty="0" smtClean="0">
                <a:latin typeface="Comic Sans MS" pitchFamily="66" charset="0"/>
              </a:rPr>
              <a:t>Node module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that gets loaded in the node runtime</a:t>
            </a:r>
          </a:p>
          <a:p>
            <a:pPr lvl="1" algn="just"/>
            <a:r>
              <a:rPr lang="en-US" dirty="0" smtClean="0">
                <a:latin typeface="Comic Sans MS" pitchFamily="66" charset="0"/>
              </a:rPr>
              <a:t>Defines the runtime behavior</a:t>
            </a:r>
          </a:p>
          <a:p>
            <a:pPr algn="just"/>
            <a:r>
              <a:rPr lang="en-US" dirty="0" smtClean="0">
                <a:latin typeface="Comic Sans MS" pitchFamily="66" charset="0"/>
              </a:rPr>
              <a:t>Both packaged as a node module (JSON) </a:t>
            </a:r>
          </a:p>
        </p:txBody>
      </p:sp>
      <p:sp>
        <p:nvSpPr>
          <p:cNvPr id="4098" name="AutoShape 2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0" name="AutoShape 4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>
          <a:xfrm>
            <a:off x="0" y="2971800"/>
            <a:ext cx="45720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endParaRPr kumimoji="0" lang="el-G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JSON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81000" y="1752600"/>
            <a:ext cx="8382000" cy="51054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n-US" dirty="0" smtClean="0">
                <a:latin typeface="Comic Sans MS" pitchFamily="66" charset="0"/>
              </a:rPr>
              <a:t>[{"id":"ea919b3e.994658","type":"</a:t>
            </a:r>
            <a:r>
              <a:rPr lang="en-US" dirty="0" err="1" smtClean="0">
                <a:latin typeface="Comic Sans MS" pitchFamily="66" charset="0"/>
              </a:rPr>
              <a:t>tab","label</a:t>
            </a:r>
            <a:r>
              <a:rPr lang="en-US" dirty="0" smtClean="0">
                <a:latin typeface="Comic Sans MS" pitchFamily="66" charset="0"/>
              </a:rPr>
              <a:t>":"Flow 2","disabled":</a:t>
            </a:r>
            <a:r>
              <a:rPr lang="en-US" dirty="0" err="1" smtClean="0">
                <a:latin typeface="Comic Sans MS" pitchFamily="66" charset="0"/>
              </a:rPr>
              <a:t>false,"info</a:t>
            </a:r>
            <a:r>
              <a:rPr lang="en-US" dirty="0" smtClean="0">
                <a:latin typeface="Comic Sans MS" pitchFamily="66" charset="0"/>
              </a:rPr>
              <a:t>":""},</a:t>
            </a:r>
          </a:p>
          <a:p>
            <a:pPr algn="just">
              <a:buNone/>
            </a:pPr>
            <a:endParaRPr lang="en-US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en-US" dirty="0" smtClean="0">
                <a:latin typeface="Comic Sans MS" pitchFamily="66" charset="0"/>
              </a:rPr>
              <a:t>{"id":"b72cb696.f05428","type":"</a:t>
            </a:r>
            <a:r>
              <a:rPr lang="en-US" dirty="0" err="1" smtClean="0">
                <a:latin typeface="Comic Sans MS" pitchFamily="66" charset="0"/>
              </a:rPr>
              <a:t>inject","z</a:t>
            </a:r>
            <a:r>
              <a:rPr lang="en-US" dirty="0" smtClean="0">
                <a:latin typeface="Comic Sans MS" pitchFamily="66" charset="0"/>
              </a:rPr>
              <a:t>":"ea919b3e.994658","name":"","topic":"","payload":"","</a:t>
            </a:r>
            <a:r>
              <a:rPr lang="en-US" dirty="0" err="1" smtClean="0">
                <a:latin typeface="Comic Sans MS" pitchFamily="66" charset="0"/>
              </a:rPr>
              <a:t>payloadType</a:t>
            </a:r>
            <a:r>
              <a:rPr lang="en-US" dirty="0" smtClean="0">
                <a:latin typeface="Comic Sans MS" pitchFamily="66" charset="0"/>
              </a:rPr>
              <a:t>":"</a:t>
            </a:r>
            <a:r>
              <a:rPr lang="en-US" dirty="0" err="1" smtClean="0">
                <a:latin typeface="Comic Sans MS" pitchFamily="66" charset="0"/>
              </a:rPr>
              <a:t>date","repeat</a:t>
            </a:r>
            <a:r>
              <a:rPr lang="en-US" dirty="0" smtClean="0">
                <a:latin typeface="Comic Sans MS" pitchFamily="66" charset="0"/>
              </a:rPr>
              <a:t>":"","</a:t>
            </a:r>
            <a:r>
              <a:rPr lang="en-US" dirty="0" err="1" smtClean="0">
                <a:latin typeface="Comic Sans MS" pitchFamily="66" charset="0"/>
              </a:rPr>
              <a:t>crontab</a:t>
            </a:r>
            <a:r>
              <a:rPr lang="en-US" dirty="0" smtClean="0">
                <a:latin typeface="Comic Sans MS" pitchFamily="66" charset="0"/>
              </a:rPr>
              <a:t>":"","once":</a:t>
            </a:r>
            <a:r>
              <a:rPr lang="en-US" dirty="0" err="1" smtClean="0">
                <a:latin typeface="Comic Sans MS" pitchFamily="66" charset="0"/>
              </a:rPr>
              <a:t>false,"onceDelay</a:t>
            </a:r>
            <a:r>
              <a:rPr lang="en-US" dirty="0" smtClean="0">
                <a:latin typeface="Comic Sans MS" pitchFamily="66" charset="0"/>
              </a:rPr>
              <a:t>":0.1,"x":140,"y":120,"wires":[["2f3e2698.ab2cba"]]},</a:t>
            </a:r>
          </a:p>
          <a:p>
            <a:pPr algn="just">
              <a:buNone/>
            </a:pPr>
            <a:endParaRPr lang="en-US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en-US" dirty="0" smtClean="0">
                <a:latin typeface="Comic Sans MS" pitchFamily="66" charset="0"/>
              </a:rPr>
              <a:t>{"id":"f58e14a6.f0ab68","type":"</a:t>
            </a:r>
            <a:r>
              <a:rPr lang="en-US" dirty="0" err="1" smtClean="0">
                <a:latin typeface="Comic Sans MS" pitchFamily="66" charset="0"/>
              </a:rPr>
              <a:t>debug","z</a:t>
            </a:r>
            <a:r>
              <a:rPr lang="en-US" dirty="0" smtClean="0">
                <a:latin typeface="Comic Sans MS" pitchFamily="66" charset="0"/>
              </a:rPr>
              <a:t>":"ea919b3e.994658","name":"","active":</a:t>
            </a:r>
            <a:r>
              <a:rPr lang="en-US" dirty="0" err="1" smtClean="0">
                <a:latin typeface="Comic Sans MS" pitchFamily="66" charset="0"/>
              </a:rPr>
              <a:t>true,"tosidebar</a:t>
            </a:r>
            <a:r>
              <a:rPr lang="en-US" dirty="0" smtClean="0">
                <a:latin typeface="Comic Sans MS" pitchFamily="66" charset="0"/>
              </a:rPr>
              <a:t>":</a:t>
            </a:r>
            <a:r>
              <a:rPr lang="en-US" dirty="0" err="1" smtClean="0">
                <a:latin typeface="Comic Sans MS" pitchFamily="66" charset="0"/>
              </a:rPr>
              <a:t>true,"console</a:t>
            </a:r>
            <a:r>
              <a:rPr lang="en-US" dirty="0" smtClean="0">
                <a:latin typeface="Comic Sans MS" pitchFamily="66" charset="0"/>
              </a:rPr>
              <a:t>":</a:t>
            </a:r>
            <a:r>
              <a:rPr lang="en-US" dirty="0" err="1" smtClean="0">
                <a:latin typeface="Comic Sans MS" pitchFamily="66" charset="0"/>
              </a:rPr>
              <a:t>false,"tostatus</a:t>
            </a:r>
            <a:r>
              <a:rPr lang="en-US" dirty="0" smtClean="0">
                <a:latin typeface="Comic Sans MS" pitchFamily="66" charset="0"/>
              </a:rPr>
              <a:t>":</a:t>
            </a:r>
            <a:r>
              <a:rPr lang="en-US" dirty="0" err="1" smtClean="0">
                <a:latin typeface="Comic Sans MS" pitchFamily="66" charset="0"/>
              </a:rPr>
              <a:t>false,"complete</a:t>
            </a:r>
            <a:r>
              <a:rPr lang="en-US" dirty="0" smtClean="0">
                <a:latin typeface="Comic Sans MS" pitchFamily="66" charset="0"/>
              </a:rPr>
              <a:t>":"</a:t>
            </a:r>
            <a:r>
              <a:rPr lang="en-US" dirty="0" err="1" smtClean="0">
                <a:latin typeface="Comic Sans MS" pitchFamily="66" charset="0"/>
              </a:rPr>
              <a:t>false","x</a:t>
            </a:r>
            <a:r>
              <a:rPr lang="en-US" dirty="0" smtClean="0">
                <a:latin typeface="Comic Sans MS" pitchFamily="66" charset="0"/>
              </a:rPr>
              <a:t>":560,"y":220,"wires":[]},</a:t>
            </a:r>
          </a:p>
          <a:p>
            <a:pPr algn="just">
              <a:buNone/>
            </a:pPr>
            <a:r>
              <a:rPr lang="en-US" dirty="0" smtClean="0">
                <a:latin typeface="Comic Sans MS" pitchFamily="66" charset="0"/>
              </a:rPr>
              <a:t>{"id":"2f3e2698.ab2cba","type":"</a:t>
            </a:r>
            <a:r>
              <a:rPr lang="en-US" dirty="0" err="1" smtClean="0">
                <a:latin typeface="Comic Sans MS" pitchFamily="66" charset="0"/>
              </a:rPr>
              <a:t>change","z</a:t>
            </a:r>
            <a:r>
              <a:rPr lang="en-US" dirty="0" smtClean="0">
                <a:latin typeface="Comic Sans MS" pitchFamily="66" charset="0"/>
              </a:rPr>
              <a:t>":"ea919b3e.994658","name":"","rules":[{"t":"</a:t>
            </a:r>
            <a:r>
              <a:rPr lang="en-US" dirty="0" err="1" smtClean="0">
                <a:latin typeface="Comic Sans MS" pitchFamily="66" charset="0"/>
              </a:rPr>
              <a:t>set","p</a:t>
            </a:r>
            <a:r>
              <a:rPr lang="en-US" dirty="0" smtClean="0">
                <a:latin typeface="Comic Sans MS" pitchFamily="66" charset="0"/>
              </a:rPr>
              <a:t>":"</a:t>
            </a:r>
            <a:r>
              <a:rPr lang="en-US" dirty="0" err="1" smtClean="0">
                <a:latin typeface="Comic Sans MS" pitchFamily="66" charset="0"/>
              </a:rPr>
              <a:t>payload","pt</a:t>
            </a:r>
            <a:r>
              <a:rPr lang="en-US" dirty="0" smtClean="0">
                <a:latin typeface="Comic Sans MS" pitchFamily="66" charset="0"/>
              </a:rPr>
              <a:t>":"</a:t>
            </a:r>
            <a:r>
              <a:rPr lang="en-US" dirty="0" err="1" smtClean="0">
                <a:latin typeface="Comic Sans MS" pitchFamily="66" charset="0"/>
              </a:rPr>
              <a:t>msg","to</a:t>
            </a:r>
            <a:r>
              <a:rPr lang="en-US" dirty="0" smtClean="0">
                <a:latin typeface="Comic Sans MS" pitchFamily="66" charset="0"/>
              </a:rPr>
              <a:t>":"</a:t>
            </a:r>
            <a:r>
              <a:rPr lang="en-US" dirty="0" err="1" smtClean="0">
                <a:latin typeface="Comic Sans MS" pitchFamily="66" charset="0"/>
              </a:rPr>
              <a:t>payload","tot</a:t>
            </a:r>
            <a:r>
              <a:rPr lang="en-US" dirty="0" smtClean="0">
                <a:latin typeface="Comic Sans MS" pitchFamily="66" charset="0"/>
              </a:rPr>
              <a:t>":"</a:t>
            </a:r>
            <a:r>
              <a:rPr lang="en-US" dirty="0" err="1" smtClean="0">
                <a:latin typeface="Comic Sans MS" pitchFamily="66" charset="0"/>
              </a:rPr>
              <a:t>msg</a:t>
            </a:r>
            <a:r>
              <a:rPr lang="en-US" dirty="0" smtClean="0">
                <a:latin typeface="Comic Sans MS" pitchFamily="66" charset="0"/>
              </a:rPr>
              <a:t>"}],"action":"","property":"","from":"","to":"","</a:t>
            </a:r>
            <a:r>
              <a:rPr lang="en-US" dirty="0" err="1" smtClean="0">
                <a:latin typeface="Comic Sans MS" pitchFamily="66" charset="0"/>
              </a:rPr>
              <a:t>reg</a:t>
            </a:r>
            <a:r>
              <a:rPr lang="en-US" dirty="0" smtClean="0">
                <a:latin typeface="Comic Sans MS" pitchFamily="66" charset="0"/>
              </a:rPr>
              <a:t>":</a:t>
            </a:r>
            <a:r>
              <a:rPr lang="en-US" dirty="0" err="1" smtClean="0">
                <a:latin typeface="Comic Sans MS" pitchFamily="66" charset="0"/>
              </a:rPr>
              <a:t>false,"x</a:t>
            </a:r>
            <a:r>
              <a:rPr lang="en-US" dirty="0" smtClean="0">
                <a:latin typeface="Comic Sans MS" pitchFamily="66" charset="0"/>
              </a:rPr>
              <a:t>":340,"y":200,"wires":[["f58e14a6.f0ab68"]]}]</a:t>
            </a:r>
          </a:p>
        </p:txBody>
      </p:sp>
      <p:sp>
        <p:nvSpPr>
          <p:cNvPr id="4098" name="AutoShape 2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0" name="AutoShape 4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>
          <a:xfrm>
            <a:off x="0" y="2971800"/>
            <a:ext cx="45720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endParaRPr kumimoji="0" lang="el-G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7" name="6 - Εικόνα" descr="Untit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1219200"/>
            <a:ext cx="5438775" cy="514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Installation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4098" name="AutoShape 2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0" name="AutoShape 4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>
          <a:xfrm>
            <a:off x="0" y="2971800"/>
            <a:ext cx="45720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endParaRPr kumimoji="0" lang="el-G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9" name="8 - Εικόνα" descr="Untitle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752600"/>
            <a:ext cx="7867650" cy="461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Installation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4098" name="AutoShape 2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0" name="AutoShape 4" descr="Image result for node-r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>
          <a:xfrm>
            <a:off x="0" y="2971800"/>
            <a:ext cx="45720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endParaRPr kumimoji="0" lang="el-G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7" name="6 - Εικόνα" descr="Untitle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6762" y="2078850"/>
            <a:ext cx="7915275" cy="2000250"/>
          </a:xfrm>
          <a:prstGeom prst="rect">
            <a:avLst/>
          </a:prstGeom>
        </p:spPr>
      </p:pic>
      <p:pic>
        <p:nvPicPr>
          <p:cNvPr id="10" name="9 - Εικόνα" descr="Untitled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962400"/>
            <a:ext cx="7924800" cy="514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mic Sans MS" pitchFamily="66" charset="0"/>
              </a:rPr>
              <a:t>Node red-ARDUINO</a:t>
            </a:r>
            <a:br>
              <a:rPr lang="en-US" b="1" dirty="0" smtClean="0">
                <a:latin typeface="Comic Sans MS" pitchFamily="66" charset="0"/>
              </a:rPr>
            </a:br>
            <a:r>
              <a:rPr lang="en-US" b="1" dirty="0" smtClean="0">
                <a:latin typeface="Comic Sans MS" pitchFamily="66" charset="0"/>
              </a:rPr>
              <a:t>Serial example </a:t>
            </a:r>
            <a:endParaRPr lang="el-GR" b="1" dirty="0">
              <a:latin typeface="Comic Sans MS" pitchFamily="66" charset="0"/>
            </a:endParaRPr>
          </a:p>
        </p:txBody>
      </p:sp>
      <p:pic>
        <p:nvPicPr>
          <p:cNvPr id="6" name="5 - Θέση περιεχομένου" descr="Untitled Sketch 2_b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981200"/>
            <a:ext cx="7793228" cy="44196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311</Words>
  <Application>Microsoft Office PowerPoint</Application>
  <PresentationFormat>Προβολή στην οθόνη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Θέμα του Office</vt:lpstr>
      <vt:lpstr>Διαφάνεια 1</vt:lpstr>
      <vt:lpstr>Node-Red</vt:lpstr>
      <vt:lpstr>Flow based programming</vt:lpstr>
      <vt:lpstr>Node-red flow</vt:lpstr>
      <vt:lpstr>Nodes</vt:lpstr>
      <vt:lpstr>JSON</vt:lpstr>
      <vt:lpstr>Installation</vt:lpstr>
      <vt:lpstr>Installation</vt:lpstr>
      <vt:lpstr>Node red-ARDUINO Serial example </vt:lpstr>
      <vt:lpstr>Node red-ARDUINO Serial example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xristof</dc:creator>
  <cp:lastModifiedBy>xristof</cp:lastModifiedBy>
  <cp:revision>29</cp:revision>
  <dcterms:created xsi:type="dcterms:W3CDTF">2018-11-21T12:18:41Z</dcterms:created>
  <dcterms:modified xsi:type="dcterms:W3CDTF">2018-11-23T15:26:39Z</dcterms:modified>
</cp:coreProperties>
</file>