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108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766F51-0357-40FD-B3C3-EE6097E57458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68C6E-56A1-4F22-9800-9EF5793E8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818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83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623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77466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577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4147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859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08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535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/>
            </a:lvl1pPr>
            <a:lvl2pPr>
              <a:defRPr sz="2000" baseline="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43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4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568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368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276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655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543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68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13E5D-56B4-4629-9A84-2D9F09B244CB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52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3" r:id="rId1"/>
    <p:sldLayoutId id="2147484044" r:id="rId2"/>
    <p:sldLayoutId id="2147484045" r:id="rId3"/>
    <p:sldLayoutId id="2147484046" r:id="rId4"/>
    <p:sldLayoutId id="2147484047" r:id="rId5"/>
    <p:sldLayoutId id="2147484048" r:id="rId6"/>
    <p:sldLayoutId id="2147484049" r:id="rId7"/>
    <p:sldLayoutId id="2147484050" r:id="rId8"/>
    <p:sldLayoutId id="2147484051" r:id="rId9"/>
    <p:sldLayoutId id="2147484052" r:id="rId10"/>
    <p:sldLayoutId id="2147484053" r:id="rId11"/>
    <p:sldLayoutId id="2147484054" r:id="rId12"/>
    <p:sldLayoutId id="2147484055" r:id="rId13"/>
    <p:sldLayoutId id="2147484056" r:id="rId14"/>
    <p:sldLayoutId id="2147484057" r:id="rId15"/>
    <p:sldLayoutId id="21474840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ΠΛΗΡΟΦΟΡΙΚΗ Ι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Τμήμα Λογιστικής ΤΕΙ Κρήτης</a:t>
            </a:r>
          </a:p>
          <a:p>
            <a:r>
              <a:rPr lang="el-GR" dirty="0" smtClean="0"/>
              <a:t>Γιάννης </a:t>
            </a:r>
            <a:r>
              <a:rPr lang="el-GR" dirty="0" err="1" smtClean="0"/>
              <a:t>Χρυσάκης</a:t>
            </a:r>
            <a:endParaRPr lang="el-GR" dirty="0" smtClean="0"/>
          </a:p>
          <a:p>
            <a:r>
              <a:rPr lang="en-US" dirty="0" smtClean="0"/>
              <a:t>jch@staff.teicrete.gr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08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Λίστες (2/3)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477" y="1437283"/>
            <a:ext cx="8596668" cy="4822003"/>
          </a:xfrm>
        </p:spPr>
        <p:txBody>
          <a:bodyPr>
            <a:normAutofit fontScale="55000" lnSpcReduction="20000"/>
          </a:bodyPr>
          <a:lstStyle/>
          <a:p>
            <a:r>
              <a:rPr lang="el-GR" sz="4400" b="1" dirty="0"/>
              <a:t>Μορφή </a:t>
            </a:r>
            <a:r>
              <a:rPr lang="el-GR" sz="4400" b="1" dirty="0">
                <a:sym typeface="Wingdings" panose="05000000000000000000" pitchFamily="2" charset="2"/>
              </a:rPr>
              <a:t></a:t>
            </a:r>
            <a:r>
              <a:rPr lang="el-GR" sz="4400" b="1" dirty="0"/>
              <a:t> Κουκίδες και αρίθμηση</a:t>
            </a:r>
          </a:p>
          <a:p>
            <a:r>
              <a:rPr lang="el-GR" sz="4400" b="1" dirty="0" smtClean="0"/>
              <a:t>Αρίθμηση</a:t>
            </a:r>
            <a:r>
              <a:rPr lang="el-GR" sz="3600" b="1" dirty="0" smtClean="0"/>
              <a:t>:</a:t>
            </a:r>
            <a:endParaRPr lang="el-GR" sz="3600" b="1" dirty="0"/>
          </a:p>
          <a:p>
            <a:pPr lvl="1"/>
            <a:r>
              <a:rPr lang="el-GR" sz="2900" dirty="0"/>
              <a:t>Επιλέγουμε το στυλ της αρίθμησης από τις προτεινόμενες και πατάμε </a:t>
            </a:r>
            <a:r>
              <a:rPr lang="el-GR" sz="2900" dirty="0" smtClean="0"/>
              <a:t>ΟΚ </a:t>
            </a:r>
            <a:r>
              <a:rPr lang="el-GR" sz="2900" dirty="0"/>
              <a:t>για να δημιουργήσουμε τη μια λίστα με αρίθμηση με το στυλ αρίθμησης που επιλέξαμε.</a:t>
            </a:r>
            <a:endParaRPr lang="en-US" sz="2900" dirty="0"/>
          </a:p>
          <a:p>
            <a:pPr lvl="1"/>
            <a:r>
              <a:rPr lang="el-GR" sz="2900" dirty="0"/>
              <a:t>Μπορούμε να επιλέξουμε εάν επιθυμούμε να συνεχιστεί η αρίθμηση από μια προηγούμενη λίστα του εγγράφου μας ή  να ξαναρχίσουμε από την αρχή να μετράμε.</a:t>
            </a:r>
            <a:endParaRPr lang="en-US" sz="2900" dirty="0"/>
          </a:p>
          <a:p>
            <a:pPr lvl="1"/>
            <a:r>
              <a:rPr lang="el-GR" sz="2900" dirty="0"/>
              <a:t>Μπορούμε να πατήσουμε το κουμπί προσαρμογή για να επιλέξουμε ένα άλλο στυλ αρίθμησης. </a:t>
            </a:r>
            <a:endParaRPr lang="en-US" sz="2900" dirty="0"/>
          </a:p>
          <a:p>
            <a:pPr lvl="1"/>
            <a:r>
              <a:rPr lang="el-GR" sz="2900" dirty="0"/>
              <a:t>Πατάμε το κουμπί γραμματοσειρά και επιλέγουμε τη γραμματοσειρά που θέλουμε να έχει το κείμενο της αρίθμησης της λίστας.</a:t>
            </a:r>
            <a:endParaRPr lang="en-US" sz="2900" dirty="0"/>
          </a:p>
          <a:p>
            <a:pPr lvl="1"/>
            <a:r>
              <a:rPr lang="el-GR" sz="2900" dirty="0"/>
              <a:t>Μπορούμε να επιλέξουμε ποιο στυλ αρίθμησης επιθυμούμε να έχει η λίστα μας (σύμβολο ή/και με κείμενο) καθώς και από ποιόν αριθμό θέλουμε να ξεκινήσει η αρίθμηση στη λίστα μας.</a:t>
            </a:r>
            <a:endParaRPr lang="en-US" sz="2900" dirty="0"/>
          </a:p>
          <a:p>
            <a:pPr lvl="1"/>
            <a:r>
              <a:rPr lang="el-GR" sz="2900" dirty="0"/>
              <a:t>Μπορούμε να επιλέξουμε τη θέσης των αριθμών και τη στοίχισή τους στη λίστα μας.</a:t>
            </a:r>
            <a:endParaRPr lang="en-US" sz="2900" dirty="0"/>
          </a:p>
          <a:p>
            <a:pPr lvl="1"/>
            <a:r>
              <a:rPr lang="el-GR" sz="2900" dirty="0"/>
              <a:t>Εάν θέλουμε μπορούμε να προσαρμόσουμε τον </a:t>
            </a:r>
            <a:r>
              <a:rPr lang="el-GR" sz="2900" dirty="0" err="1"/>
              <a:t>στηλοθέτη</a:t>
            </a:r>
            <a:r>
              <a:rPr lang="el-GR" sz="2900" dirty="0"/>
              <a:t> (για την γραμμή με τη κουκίδα) ή την εσοχή για την «από κάτω γραμμή».</a:t>
            </a:r>
            <a:endParaRPr lang="en-US" sz="2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04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Λίστες (3/3)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 fontScale="92500" lnSpcReduction="10000"/>
          </a:bodyPr>
          <a:lstStyle/>
          <a:p>
            <a:r>
              <a:rPr lang="el-GR" b="1" dirty="0"/>
              <a:t>Λίστα πολλών </a:t>
            </a:r>
            <a:r>
              <a:rPr lang="el-GR" b="1" dirty="0" smtClean="0"/>
              <a:t>επιπέδων:</a:t>
            </a:r>
          </a:p>
          <a:p>
            <a:pPr lvl="1"/>
            <a:r>
              <a:rPr lang="el-GR" dirty="0" smtClean="0"/>
              <a:t>Όταν θέλουμε </a:t>
            </a:r>
            <a:r>
              <a:rPr lang="el-GR" dirty="0"/>
              <a:t>να ιεραρχήσουμε κάποια δεδομένα σε επίπεδα. </a:t>
            </a:r>
            <a:endParaRPr lang="el-GR" dirty="0" smtClean="0"/>
          </a:p>
          <a:p>
            <a:pPr lvl="1"/>
            <a:r>
              <a:rPr lang="el-GR" dirty="0" smtClean="0"/>
              <a:t>Το </a:t>
            </a:r>
            <a:r>
              <a:rPr lang="el-GR" dirty="0"/>
              <a:t>πρώτο επίπεδο είναι η γενική ενότητα η οποία περιλαμβάνει </a:t>
            </a:r>
            <a:r>
              <a:rPr lang="el-GR" dirty="0" err="1"/>
              <a:t>υποενότητες</a:t>
            </a:r>
            <a:r>
              <a:rPr lang="el-GR" dirty="0"/>
              <a:t> (δεύτερο επίπεδο) οι οποίες με τη σειρά τους έχουν  και αυτές </a:t>
            </a:r>
            <a:r>
              <a:rPr lang="el-GR" dirty="0" err="1"/>
              <a:t>υποενότητες</a:t>
            </a:r>
            <a:r>
              <a:rPr lang="el-GR" dirty="0"/>
              <a:t> (τρίτο επίπεδο) κλπ</a:t>
            </a:r>
            <a:r>
              <a:rPr lang="el-GR" dirty="0" smtClean="0"/>
              <a:t>.</a:t>
            </a:r>
          </a:p>
          <a:p>
            <a:pPr lvl="1"/>
            <a:r>
              <a:rPr lang="el-GR" dirty="0"/>
              <a:t>Δημιουργούμε μία λίστα με αρίθμηση και έπειτα πατώντας τα κουμπιά των εσοχών διαμορφώνουμε τα επίπεδα της λίστας</a:t>
            </a:r>
            <a:r>
              <a:rPr lang="el-GR" dirty="0" smtClean="0"/>
              <a:t>.</a:t>
            </a:r>
          </a:p>
          <a:p>
            <a:pPr lvl="1"/>
            <a:r>
              <a:rPr lang="el-GR" dirty="0"/>
              <a:t>Για κάθε ένα από τα επίπεδα της λίστας μπορούμε να διαλέξουμε το στυλ του αριθμού ή του συμβόλου που θέλουμε, όπως επίσης και να εισάγουμε παρενθέσεις, αγκύλες ή ότι άλλη μορφή θέλουμε να έχει το επίπεδο της λίστας μας.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86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Περιγράμματα και Σκίαση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Μορφή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Περιγράμματα και </a:t>
            </a:r>
            <a:r>
              <a:rPr lang="el-GR" b="1" dirty="0" smtClean="0"/>
              <a:t>Σκίαση</a:t>
            </a:r>
          </a:p>
          <a:p>
            <a:pPr lvl="0"/>
            <a:r>
              <a:rPr lang="en-US" dirty="0"/>
              <a:t>K</a:t>
            </a:r>
            <a:r>
              <a:rPr lang="el-GR" dirty="0" err="1" smtClean="0"/>
              <a:t>αρτέλα</a:t>
            </a:r>
            <a:r>
              <a:rPr lang="el-GR" dirty="0" smtClean="0"/>
              <a:t> </a:t>
            </a:r>
            <a:r>
              <a:rPr lang="el-GR" dirty="0"/>
              <a:t>Περιγράμματα: Ρύθμιση, στυλ, χρώμα, πλάτος</a:t>
            </a:r>
            <a:endParaRPr lang="en-US" dirty="0"/>
          </a:p>
          <a:p>
            <a:pPr lvl="0"/>
            <a:r>
              <a:rPr lang="el-GR" dirty="0"/>
              <a:t>Κ</a:t>
            </a:r>
            <a:r>
              <a:rPr lang="el-GR" dirty="0" smtClean="0"/>
              <a:t>αρτέλα </a:t>
            </a:r>
            <a:r>
              <a:rPr lang="el-GR" dirty="0"/>
              <a:t>Περίγραμμα Σελίδας</a:t>
            </a:r>
            <a:endParaRPr lang="en-US" dirty="0"/>
          </a:p>
          <a:p>
            <a:pPr lvl="0"/>
            <a:r>
              <a:rPr lang="el-GR" dirty="0"/>
              <a:t>Κ</a:t>
            </a:r>
            <a:r>
              <a:rPr lang="el-GR" dirty="0" smtClean="0"/>
              <a:t>αρτέλα </a:t>
            </a:r>
            <a:r>
              <a:rPr lang="el-GR" dirty="0"/>
              <a:t>Σκίαση: Γέμισμα, μοτίβα</a:t>
            </a:r>
            <a:endParaRPr lang="en-US" dirty="0"/>
          </a:p>
          <a:p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9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Αναζήτηση και αντικατάσταση κειμένου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Επιλέγουμε </a:t>
            </a:r>
            <a:r>
              <a:rPr lang="el-GR" b="1" dirty="0"/>
              <a:t>Επεξεργασία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Εύρεση </a:t>
            </a:r>
            <a:r>
              <a:rPr lang="el-GR" dirty="0"/>
              <a:t>και γράφουμε τη λέξη που αναζητούμε</a:t>
            </a:r>
            <a:endParaRPr lang="en-US" dirty="0"/>
          </a:p>
          <a:p>
            <a:r>
              <a:rPr lang="el-GR" dirty="0"/>
              <a:t>Επιλέγουμε </a:t>
            </a:r>
            <a:r>
              <a:rPr lang="el-GR" b="1" dirty="0"/>
              <a:t>Επεξεργασία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Αντικατάσταση </a:t>
            </a:r>
            <a:r>
              <a:rPr lang="el-GR" dirty="0"/>
              <a:t>και γράφουμε τη λέξη που αναζητούμε και τη λέξη με την οποία θέλουμε να αντικατασταθεί.</a:t>
            </a:r>
            <a:endParaRPr lang="en-US" dirty="0"/>
          </a:p>
          <a:p>
            <a:pPr lvl="0"/>
            <a:r>
              <a:rPr lang="el-GR" dirty="0"/>
              <a:t>Πατάμε </a:t>
            </a:r>
            <a:r>
              <a:rPr lang="el-GR" b="1" dirty="0"/>
              <a:t>Αντικατάσταση</a:t>
            </a:r>
            <a:r>
              <a:rPr lang="el-GR" dirty="0"/>
              <a:t> για να αντικατασταθεί μία και μόνο λέξη</a:t>
            </a:r>
            <a:endParaRPr lang="en-US" dirty="0"/>
          </a:p>
          <a:p>
            <a:pPr lvl="0"/>
            <a:r>
              <a:rPr lang="el-GR" dirty="0"/>
              <a:t>Πατάμε </a:t>
            </a:r>
            <a:r>
              <a:rPr lang="el-GR" b="1" dirty="0"/>
              <a:t>Αντικατάσταση όλων</a:t>
            </a:r>
            <a:r>
              <a:rPr lang="el-GR" dirty="0"/>
              <a:t> για να αντικατασταθούν όλες οι λέξεις</a:t>
            </a:r>
            <a:endParaRPr lang="en-US" dirty="0"/>
          </a:p>
          <a:p>
            <a:r>
              <a:rPr lang="el-GR" dirty="0"/>
              <a:t>Πατάμε </a:t>
            </a:r>
            <a:r>
              <a:rPr lang="el-GR" b="1" dirty="0"/>
              <a:t>Εύρεση επόμενου</a:t>
            </a:r>
            <a:r>
              <a:rPr lang="el-GR" dirty="0"/>
              <a:t> για να παραβλέψουμε αυτή τη λέξη και να πάμε στην επόμενη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9372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Γλώσσα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708" y="1716969"/>
            <a:ext cx="8596668" cy="3880773"/>
          </a:xfrm>
        </p:spPr>
        <p:txBody>
          <a:bodyPr/>
          <a:lstStyle/>
          <a:p>
            <a:r>
              <a:rPr lang="el-GR" dirty="0"/>
              <a:t>Για να ορίσουμε στο Word πως η γλώσσα συγγραφής του κειμένου μας είναι τα ελληνικά επιλέγουμε: </a:t>
            </a:r>
            <a:r>
              <a:rPr lang="el-GR" b="1" dirty="0"/>
              <a:t>Εργαλεία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Γλώσσα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Ορισμός Γλώσσας</a:t>
            </a:r>
            <a:r>
              <a:rPr lang="el-GR" dirty="0"/>
              <a:t>. Εκεί επιλέγουμε </a:t>
            </a:r>
            <a:r>
              <a:rPr lang="el-GR" b="1" dirty="0"/>
              <a:t>Ελληνικά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Μπορούμε </a:t>
            </a:r>
            <a:r>
              <a:rPr lang="el-GR" dirty="0"/>
              <a:t>να πατήσουμε και </a:t>
            </a:r>
            <a:r>
              <a:rPr lang="el-GR" b="1" dirty="0"/>
              <a:t>Προεπιλογή</a:t>
            </a:r>
            <a:r>
              <a:rPr lang="el-GR" dirty="0"/>
              <a:t> ώστε </a:t>
            </a:r>
            <a:r>
              <a:rPr lang="el-GR" b="1" u="sng" dirty="0"/>
              <a:t>κάθε</a:t>
            </a:r>
            <a:r>
              <a:rPr lang="el-GR" dirty="0"/>
              <a:t> κείμενο στο Word να θεωρείτε πως θα έχει σαν γλώσσα συγγραφής τα Ελληνικά.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182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Ορθογραφικός </a:t>
            </a:r>
            <a:r>
              <a:rPr lang="el-GR" b="1" dirty="0" smtClean="0"/>
              <a:t>έλεγχος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Για να ελέγξουμε εάν ένα έγγραφο ή κάποιο κομμάτι του έχει σωστή ορθογραφία μπορούμε να χρησιμοποιήσουμε τον ορθογραφικό έλεγχο επιλέγοντας </a:t>
            </a:r>
            <a:r>
              <a:rPr lang="el-GR" b="1" dirty="0"/>
              <a:t>Εργαλεία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Ορθογραφικός και γραμματικός </a:t>
            </a:r>
            <a:r>
              <a:rPr lang="el-GR" b="1" dirty="0" smtClean="0"/>
              <a:t>έλεγχος</a:t>
            </a:r>
            <a:r>
              <a:rPr lang="el-GR" dirty="0"/>
              <a:t> </a:t>
            </a:r>
            <a:r>
              <a:rPr lang="el-GR" dirty="0"/>
              <a:t>ή πατώντας το πλήκτρο </a:t>
            </a:r>
            <a:r>
              <a:rPr lang="el-GR" b="1" dirty="0" smtClean="0"/>
              <a:t>F7.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555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Ορθογραφικός έλεγχος </a:t>
            </a:r>
            <a:r>
              <a:rPr lang="el-GR" b="1" dirty="0" smtClean="0"/>
              <a:t>(2/2</a:t>
            </a:r>
            <a:r>
              <a:rPr lang="el-GR" b="1" dirty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/>
              <a:t>Όποτε βρεθεί λέξη που δεν υπάρχει μέσα στο λεξικό του Word θα μας παρουσιαστεί ένα παράθυρο στο οποίο μπορούμε να κάνουμε ένα από τα εξής:</a:t>
            </a:r>
            <a:endParaRPr lang="en-US" dirty="0"/>
          </a:p>
          <a:p>
            <a:pPr lvl="0"/>
            <a:r>
              <a:rPr lang="el-GR" dirty="0"/>
              <a:t>Να αποδεχτούμε την υπόδειξη του </a:t>
            </a:r>
            <a:r>
              <a:rPr lang="el-GR" dirty="0" err="1"/>
              <a:t>word</a:t>
            </a:r>
            <a:r>
              <a:rPr lang="el-GR" dirty="0"/>
              <a:t> και να αποδεχτούμε την αλλαγή στη συγκεκριμένη λέξη πατώντας «</a:t>
            </a:r>
            <a:r>
              <a:rPr lang="el-GR" b="1" dirty="0"/>
              <a:t>Αλλαγή</a:t>
            </a:r>
            <a:r>
              <a:rPr lang="el-GR" dirty="0"/>
              <a:t>»</a:t>
            </a:r>
            <a:endParaRPr lang="en-US" dirty="0"/>
          </a:p>
          <a:p>
            <a:pPr lvl="0"/>
            <a:r>
              <a:rPr lang="el-GR" dirty="0"/>
              <a:t>Να αποδεχτούμε την υπόδειξη του </a:t>
            </a:r>
            <a:r>
              <a:rPr lang="el-GR" dirty="0" err="1"/>
              <a:t>word</a:t>
            </a:r>
            <a:r>
              <a:rPr lang="el-GR" dirty="0"/>
              <a:t> και να αποδεχτούμε την αλλαγή σε όλες τις ίδιες λέξεις πατώντας «</a:t>
            </a:r>
            <a:r>
              <a:rPr lang="el-GR" b="1" dirty="0"/>
              <a:t>Αλλαγή όλων</a:t>
            </a:r>
            <a:r>
              <a:rPr lang="el-GR" dirty="0"/>
              <a:t>»</a:t>
            </a:r>
            <a:endParaRPr lang="en-US" dirty="0"/>
          </a:p>
          <a:p>
            <a:pPr lvl="0"/>
            <a:r>
              <a:rPr lang="el-GR" dirty="0"/>
              <a:t>Να αγνοήσουμε την υπόδειξη του </a:t>
            </a:r>
            <a:r>
              <a:rPr lang="el-GR" dirty="0" err="1"/>
              <a:t>word</a:t>
            </a:r>
            <a:r>
              <a:rPr lang="el-GR" dirty="0"/>
              <a:t> και να μην αποδεχτούμε την αλλαγή στη συγκεκριμένη λέξη πατώντας «</a:t>
            </a:r>
            <a:r>
              <a:rPr lang="el-GR" b="1" dirty="0"/>
              <a:t>Παράβλεψη</a:t>
            </a:r>
            <a:r>
              <a:rPr lang="el-GR" dirty="0"/>
              <a:t>»</a:t>
            </a:r>
            <a:endParaRPr lang="en-US" dirty="0"/>
          </a:p>
          <a:p>
            <a:pPr lvl="0"/>
            <a:r>
              <a:rPr lang="el-GR" dirty="0"/>
              <a:t>Να αγνοήσουμε την υπόδειξη του </a:t>
            </a:r>
            <a:r>
              <a:rPr lang="el-GR" dirty="0" err="1"/>
              <a:t>word</a:t>
            </a:r>
            <a:r>
              <a:rPr lang="el-GR" dirty="0"/>
              <a:t> και να μην αποδεχτούμε την αλλαγή σε όλες τις ίδιες λέξεις πατώντας «</a:t>
            </a:r>
            <a:r>
              <a:rPr lang="el-GR" b="1" dirty="0"/>
              <a:t>Παράβλεψη όλων</a:t>
            </a:r>
            <a:r>
              <a:rPr lang="el-GR" dirty="0"/>
              <a:t>»</a:t>
            </a:r>
            <a:endParaRPr lang="en-US" dirty="0"/>
          </a:p>
          <a:p>
            <a:pPr lvl="0"/>
            <a:r>
              <a:rPr lang="el-GR" dirty="0"/>
              <a:t>Μπορούμε να προσθέσουμε τη συγκεκριμένη γλώσσα στο λεξικό του Word εάν είμαστε σίγουρη για την ορθογραφία πατώντας «</a:t>
            </a:r>
            <a:r>
              <a:rPr lang="el-GR" b="1" dirty="0"/>
              <a:t>Προσθήκη</a:t>
            </a:r>
            <a:r>
              <a:rPr lang="el-GR" dirty="0"/>
              <a:t>»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439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Θέματα </a:t>
            </a:r>
            <a:r>
              <a:rPr lang="en-US" b="1" dirty="0" smtClean="0"/>
              <a:t>3</a:t>
            </a:r>
            <a:r>
              <a:rPr lang="el-GR" b="1" baseline="30000" dirty="0" smtClean="0"/>
              <a:t>ης</a:t>
            </a:r>
            <a:r>
              <a:rPr lang="el-GR" b="1" dirty="0" smtClean="0"/>
              <a:t> </a:t>
            </a:r>
            <a:r>
              <a:rPr lang="el-GR" b="1" dirty="0" smtClean="0"/>
              <a:t>εβδομάδας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476" y="1420360"/>
            <a:ext cx="8596668" cy="4664754"/>
          </a:xfrm>
        </p:spPr>
        <p:txBody>
          <a:bodyPr>
            <a:normAutofit/>
          </a:bodyPr>
          <a:lstStyle/>
          <a:p>
            <a:endParaRPr lang="en-US" sz="1400" dirty="0"/>
          </a:p>
          <a:p>
            <a:r>
              <a:rPr lang="el-GR" b="1" dirty="0" smtClean="0"/>
              <a:t>Αρχιγράμματα</a:t>
            </a:r>
            <a:endParaRPr lang="en-US" dirty="0"/>
          </a:p>
          <a:p>
            <a:r>
              <a:rPr lang="el-GR" b="1" dirty="0" smtClean="0"/>
              <a:t>Σύμβολα</a:t>
            </a:r>
            <a:endParaRPr lang="en-US" dirty="0"/>
          </a:p>
          <a:p>
            <a:r>
              <a:rPr lang="el-GR" b="1" dirty="0"/>
              <a:t>Κεφαλίδες &amp; </a:t>
            </a:r>
            <a:r>
              <a:rPr lang="el-GR" b="1" dirty="0" smtClean="0"/>
              <a:t>Υποσέλιδα</a:t>
            </a:r>
            <a:endParaRPr lang="en-US" dirty="0"/>
          </a:p>
          <a:p>
            <a:r>
              <a:rPr lang="el-GR" b="1" dirty="0"/>
              <a:t>Λίστες</a:t>
            </a:r>
            <a:endParaRPr lang="en-US" dirty="0"/>
          </a:p>
          <a:p>
            <a:r>
              <a:rPr lang="el-GR" b="1" dirty="0"/>
              <a:t>Περιγράμματα &amp; Σκίαση</a:t>
            </a:r>
            <a:endParaRPr lang="en-US" dirty="0"/>
          </a:p>
          <a:p>
            <a:r>
              <a:rPr lang="el-GR" b="1" dirty="0"/>
              <a:t>Ορθογραφικός </a:t>
            </a:r>
            <a:r>
              <a:rPr lang="el-GR" b="1" dirty="0" smtClean="0"/>
              <a:t>έλεγχος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41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Αρχιγράμματα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i="1" dirty="0"/>
              <a:t>Μπορούμε να βάλουμε </a:t>
            </a:r>
            <a:r>
              <a:rPr lang="el-GR" b="1" i="1" dirty="0"/>
              <a:t>αρχιγράμματα</a:t>
            </a:r>
            <a:r>
              <a:rPr lang="el-GR" i="1" dirty="0"/>
              <a:t> στην αρχή παραγράφων  στο κείμενό μας. </a:t>
            </a:r>
            <a:endParaRPr lang="en-US" i="1" dirty="0" smtClean="0"/>
          </a:p>
          <a:p>
            <a:r>
              <a:rPr lang="el-GR" i="1" dirty="0" smtClean="0"/>
              <a:t>Πρέπει </a:t>
            </a:r>
            <a:r>
              <a:rPr lang="el-GR" b="1" i="1" dirty="0"/>
              <a:t>να είμαστε μέσα σε μία παράγραφο </a:t>
            </a:r>
            <a:r>
              <a:rPr lang="el-GR" i="1" dirty="0"/>
              <a:t>για να μπει το αρχίγραμμα, εάν έχουμε επιλέξει την πρώτη λέξη τότε ολόκληρη αυτή η λέξη μπορεί να γίνει </a:t>
            </a:r>
            <a:r>
              <a:rPr lang="el-GR" i="1" dirty="0" smtClean="0"/>
              <a:t>αρχίγραμμα</a:t>
            </a:r>
            <a:r>
              <a:rPr lang="en-US" i="1" dirty="0" smtClean="0"/>
              <a:t>.</a:t>
            </a:r>
          </a:p>
          <a:p>
            <a:r>
              <a:rPr lang="el-GR" b="1" dirty="0"/>
              <a:t>Μορφή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Αρχίγραμμα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77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Αρχιγράμματα (2/2)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/>
              <a:t>Θέση (Καμία, Ενσωματωμένο, στο περιθώριο)</a:t>
            </a:r>
            <a:endParaRPr lang="en-US" dirty="0"/>
          </a:p>
          <a:p>
            <a:pPr lvl="0"/>
            <a:r>
              <a:rPr lang="el-GR" dirty="0"/>
              <a:t>Γραμματοσειρά</a:t>
            </a:r>
            <a:endParaRPr lang="en-US" dirty="0"/>
          </a:p>
          <a:p>
            <a:pPr lvl="0"/>
            <a:r>
              <a:rPr lang="el-GR" dirty="0"/>
              <a:t>Γραμμές ενσωμάτωσης</a:t>
            </a:r>
            <a:endParaRPr lang="en-US" dirty="0"/>
          </a:p>
          <a:p>
            <a:pPr lvl="0"/>
            <a:r>
              <a:rPr lang="el-GR" dirty="0"/>
              <a:t>Απόσταση από το κείμενο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37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Σύμβολα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Εισαγωγή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</a:t>
            </a:r>
            <a:r>
              <a:rPr lang="el-GR" b="1" dirty="0" smtClean="0"/>
              <a:t>Σύμβολο</a:t>
            </a:r>
          </a:p>
          <a:p>
            <a:r>
              <a:rPr lang="el-GR" dirty="0" smtClean="0"/>
              <a:t>Κάθε γραμματοσειρά διαθέτει τα δικά της σύμβολα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109" y="3281315"/>
            <a:ext cx="5680301" cy="2847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97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Κεφαλίδες και </a:t>
            </a:r>
            <a:r>
              <a:rPr lang="el-GR" b="1" dirty="0" smtClean="0"/>
              <a:t>υποσέλιδα (1/3)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Μπορούμε να βάλουμε κείμενο περιθώριο πάνω και κάτω σε κάθε σελίδα στο έγγραφό μας.</a:t>
            </a:r>
            <a:endParaRPr lang="en-US" dirty="0"/>
          </a:p>
          <a:p>
            <a:pPr lvl="0"/>
            <a:r>
              <a:rPr lang="el-GR" dirty="0"/>
              <a:t>Βάζουμε </a:t>
            </a:r>
            <a:r>
              <a:rPr lang="el-GR" dirty="0" smtClean="0"/>
              <a:t>Κεφαλίδες </a:t>
            </a:r>
            <a:r>
              <a:rPr lang="en-US" dirty="0" smtClean="0"/>
              <a:t>(header)</a:t>
            </a:r>
            <a:r>
              <a:rPr lang="el-GR" dirty="0" smtClean="0"/>
              <a:t> </a:t>
            </a:r>
            <a:r>
              <a:rPr lang="el-GR" dirty="0"/>
              <a:t>και υποσέλιδα </a:t>
            </a:r>
            <a:r>
              <a:rPr lang="en-US" dirty="0" smtClean="0"/>
              <a:t>(footer) </a:t>
            </a:r>
            <a:r>
              <a:rPr lang="el-GR" dirty="0" smtClean="0"/>
              <a:t>από </a:t>
            </a:r>
            <a:r>
              <a:rPr lang="el-GR" dirty="0"/>
              <a:t>το μενού </a:t>
            </a:r>
            <a:r>
              <a:rPr lang="el-GR" b="1" dirty="0"/>
              <a:t>Προβολή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Κεφαλίδες και υποσέλιδα</a:t>
            </a:r>
            <a:endParaRPr lang="en-US" dirty="0"/>
          </a:p>
          <a:p>
            <a:pPr lvl="0"/>
            <a:r>
              <a:rPr lang="el-GR" dirty="0"/>
              <a:t>Γράφουμε κείμενο και βλέπουμε πως φαίνεται πάνω-πάνω στη σελίδα σε κάθε σελίδα, κάνουμε το ίδιο και με το υποσέλιδο.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38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Κεφαλίδες </a:t>
            </a:r>
            <a:r>
              <a:rPr lang="el-GR" b="1" dirty="0"/>
              <a:t>και </a:t>
            </a:r>
            <a:r>
              <a:rPr lang="el-GR" b="1" dirty="0" smtClean="0"/>
              <a:t>υποσέλιδα (2/3)</a:t>
            </a:r>
            <a:br>
              <a:rPr lang="el-GR" b="1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34664"/>
            <a:ext cx="8596668" cy="3880773"/>
          </a:xfrm>
        </p:spPr>
        <p:txBody>
          <a:bodyPr>
            <a:noAutofit/>
          </a:bodyPr>
          <a:lstStyle/>
          <a:p>
            <a:pPr lvl="0"/>
            <a:r>
              <a:rPr lang="el-GR" sz="2200" dirty="0"/>
              <a:t>Εναλλαγή κεφαλίδα/υποσέλιδο</a:t>
            </a:r>
            <a:endParaRPr lang="en-US" sz="2200" dirty="0"/>
          </a:p>
          <a:p>
            <a:pPr lvl="0"/>
            <a:r>
              <a:rPr lang="el-GR" sz="2200" dirty="0"/>
              <a:t>Αριθμός σελίδας</a:t>
            </a:r>
            <a:endParaRPr lang="en-US" sz="2200" dirty="0"/>
          </a:p>
          <a:p>
            <a:pPr lvl="0"/>
            <a:r>
              <a:rPr lang="el-GR" sz="2200" dirty="0"/>
              <a:t>Αριθμός σελίδων</a:t>
            </a:r>
            <a:endParaRPr lang="en-US" sz="2200" dirty="0"/>
          </a:p>
          <a:p>
            <a:pPr lvl="0"/>
            <a:r>
              <a:rPr lang="el-GR" sz="2200" dirty="0"/>
              <a:t>Μορφή αρίθμησης σελίδας (το πάνω και το κάτω αναλυτικά, τα υπόλοιπα απλή αναφορά)</a:t>
            </a:r>
            <a:endParaRPr lang="en-US" sz="2200" dirty="0"/>
          </a:p>
          <a:p>
            <a:pPr lvl="0"/>
            <a:r>
              <a:rPr lang="el-GR" sz="2200" dirty="0"/>
              <a:t>Εισαγωγή ημερομηνίας</a:t>
            </a:r>
            <a:endParaRPr lang="en-US" sz="2200" dirty="0"/>
          </a:p>
          <a:p>
            <a:pPr lvl="0"/>
            <a:r>
              <a:rPr lang="el-GR" sz="2200" dirty="0"/>
              <a:t>Εισαγωγή ώρας</a:t>
            </a:r>
            <a:endParaRPr lang="en-US" sz="2200" dirty="0"/>
          </a:p>
          <a:p>
            <a:pPr lvl="0"/>
            <a:r>
              <a:rPr lang="el-GR" sz="2200" dirty="0"/>
              <a:t>Διαμόρφωση σελίδας – μόνο την  τελευταία καρτέλα για το πως βάζουμε διαφορετικές κεφαλίδες και υποσέλιδα στις μονές/ζυγές σελίδες ή/και στην πρώτη σελίδα του εγγράφου.</a:t>
            </a:r>
            <a:endParaRPr lang="en-US" sz="2200" dirty="0"/>
          </a:p>
          <a:p>
            <a:pPr lvl="0"/>
            <a:r>
              <a:rPr lang="el-GR" sz="2200" dirty="0"/>
              <a:t>Κρύψιμο/εμφάνιση κειμένου</a:t>
            </a:r>
            <a:endParaRPr lang="en-US" sz="2200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1244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Κεφαλίδες/υποσέλιδα</a:t>
            </a:r>
            <a:r>
              <a:rPr lang="el-GR" dirty="0" smtClean="0"/>
              <a:t> (3/3)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Μπορούμε να κάνουμε </a:t>
            </a:r>
            <a:r>
              <a:rPr lang="el-GR" b="1" dirty="0"/>
              <a:t>οποιαδήποτε μορφοποίηση </a:t>
            </a:r>
            <a:r>
              <a:rPr lang="el-GR" dirty="0"/>
              <a:t>θέλουμε στο κείμενο στις κεφαλίδες και τα υποσέλιδα, όπως ακριβώς στο υπόλοιπο κείμενό μας</a:t>
            </a:r>
            <a:r>
              <a:rPr lang="el-GR" b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75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Λίστες (1/3)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35488"/>
            <a:ext cx="8596668" cy="3880773"/>
          </a:xfrm>
        </p:spPr>
        <p:txBody>
          <a:bodyPr>
            <a:normAutofit fontScale="85000" lnSpcReduction="10000"/>
          </a:bodyPr>
          <a:lstStyle/>
          <a:p>
            <a:r>
              <a:rPr lang="el-GR" b="1" dirty="0"/>
              <a:t>Μορφή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Κουκίδες και </a:t>
            </a:r>
            <a:r>
              <a:rPr lang="el-GR" b="1" dirty="0" smtClean="0"/>
              <a:t>αρίθμηση</a:t>
            </a:r>
          </a:p>
          <a:p>
            <a:r>
              <a:rPr lang="el-GR" b="1" dirty="0" smtClean="0"/>
              <a:t>Κουκίδες:</a:t>
            </a:r>
          </a:p>
          <a:p>
            <a:pPr lvl="1"/>
            <a:r>
              <a:rPr lang="el-GR" dirty="0" smtClean="0"/>
              <a:t>Επιλέγουμε </a:t>
            </a:r>
            <a:r>
              <a:rPr lang="el-GR" dirty="0"/>
              <a:t>το στυλ της κουκίδας από τις προτεινόμενες και πατάμε οκ για να δημιουργήσουμε τη μια λίστα με κουκίδες με το στυλ κουκίδας που επιλέξαμε.</a:t>
            </a:r>
            <a:endParaRPr lang="en-US" dirty="0"/>
          </a:p>
          <a:p>
            <a:pPr lvl="1"/>
            <a:r>
              <a:rPr lang="el-GR" dirty="0"/>
              <a:t>Μπορούμε να πατήσουμε το κουμπί προσαρμογή για να επιλέξουμε ένα άλλο σύμβολο. </a:t>
            </a:r>
            <a:endParaRPr lang="en-US" dirty="0"/>
          </a:p>
          <a:p>
            <a:pPr lvl="1"/>
            <a:r>
              <a:rPr lang="el-GR" dirty="0"/>
              <a:t>Πατάμε το κουμπί χαρακτήρας και επιλέγουμε το χαρακτήρα που θέλουμε σαν σύμβολο για την κουκίδα της λίστας.</a:t>
            </a:r>
            <a:endParaRPr lang="en-US" dirty="0"/>
          </a:p>
          <a:p>
            <a:pPr lvl="1"/>
            <a:r>
              <a:rPr lang="el-GR" dirty="0"/>
              <a:t>Πατάμε το κουμπί εικόνα και επιλέγουμε μια εικόνα από αυτές που έχει έτοιμες το Word ή πατάμε εισαγωγή και επιλέγουμε μια δικιά μας εικόνα.</a:t>
            </a:r>
            <a:endParaRPr lang="en-US" dirty="0"/>
          </a:p>
          <a:p>
            <a:pPr lvl="1"/>
            <a:r>
              <a:rPr lang="el-GR" dirty="0"/>
              <a:t>Εάν θέλουμε μπορούμε να προσαρμόσουμε τον </a:t>
            </a:r>
            <a:r>
              <a:rPr lang="el-GR" dirty="0" err="1"/>
              <a:t>στηλοθέτη</a:t>
            </a:r>
            <a:r>
              <a:rPr lang="el-GR" dirty="0"/>
              <a:t> (για την γραμμή με τη κουκίδα) ή την εσοχή για την «από κάτω γραμμή».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219</TotalTime>
  <Words>951</Words>
  <Application>Microsoft Office PowerPoint</Application>
  <PresentationFormat>Widescreen</PresentationFormat>
  <Paragraphs>87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Trebuchet MS</vt:lpstr>
      <vt:lpstr>Wingdings</vt:lpstr>
      <vt:lpstr>Wingdings 3</vt:lpstr>
      <vt:lpstr>Facet</vt:lpstr>
      <vt:lpstr>ΠΛΗΡΟΦΟΡΙΚΗ Ι</vt:lpstr>
      <vt:lpstr>Θέματα 3ης εβδομάδας</vt:lpstr>
      <vt:lpstr>Αρχιγράμματα (1/2)</vt:lpstr>
      <vt:lpstr>Αρχιγράμματα (2/2)</vt:lpstr>
      <vt:lpstr>Σύμβολα</vt:lpstr>
      <vt:lpstr>Κεφαλίδες και υποσέλιδα (1/3)</vt:lpstr>
      <vt:lpstr>Κεφαλίδες και υποσέλιδα (2/3)  </vt:lpstr>
      <vt:lpstr>Κεφαλίδες/υποσέλιδα (3/3)</vt:lpstr>
      <vt:lpstr>Λίστες (1/3)</vt:lpstr>
      <vt:lpstr>Λίστες (2/3)</vt:lpstr>
      <vt:lpstr>Λίστες (3/3)</vt:lpstr>
      <vt:lpstr>Περιγράμματα και Σκίαση</vt:lpstr>
      <vt:lpstr>Αναζήτηση και αντικατάσταση κειμένου</vt:lpstr>
      <vt:lpstr>Γλώσσα</vt:lpstr>
      <vt:lpstr>Ορθογραφικός έλεγχος (1/2)</vt:lpstr>
      <vt:lpstr>Ορθογραφικός έλεγχος (2/2)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ΠΛΗΡΟΦΟΡΙΚΗ Ι</dc:title>
  <dc:creator>Johnny</dc:creator>
  <cp:lastModifiedBy>Johnny</cp:lastModifiedBy>
  <cp:revision>68</cp:revision>
  <dcterms:created xsi:type="dcterms:W3CDTF">2014-10-04T21:12:32Z</dcterms:created>
  <dcterms:modified xsi:type="dcterms:W3CDTF">2014-10-19T12:02:20Z</dcterms:modified>
</cp:coreProperties>
</file>