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5" d="100"/>
          <a:sy n="85" d="100"/>
        </p:scale>
        <p:origin x="-1378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5263E5E-3EAF-4CCE-9D9D-7EE36F408C4E}" type="datetimeFigureOut">
              <a:rPr lang="el-GR" smtClean="0"/>
              <a:pPr/>
              <a:t>16/1/2011</a:t>
            </a:fld>
            <a:endParaRPr lang="el-GR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427096F-4553-4C0C-916D-C10E4F34B7EA}" type="slidenum">
              <a:rPr lang="el-GR" smtClean="0"/>
              <a:pPr/>
              <a:t>‹#›</a:t>
            </a:fld>
            <a:endParaRPr lang="el-GR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85918" y="1071546"/>
            <a:ext cx="3008313" cy="857256"/>
          </a:xfrm>
        </p:spPr>
        <p:txBody>
          <a:bodyPr>
            <a:normAutofit fontScale="90000"/>
          </a:bodyPr>
          <a:lstStyle/>
          <a:p>
            <a:r>
              <a:rPr lang="el-GR" dirty="0" smtClean="0"/>
              <a:t>ΤΕΙ Κρήτης</a:t>
            </a:r>
            <a:br>
              <a:rPr lang="el-GR" dirty="0" smtClean="0"/>
            </a:br>
            <a:r>
              <a:rPr lang="el-GR" dirty="0" smtClean="0"/>
              <a:t>Παράρτημα Χανίων</a:t>
            </a:r>
            <a:br>
              <a:rPr lang="el-GR" dirty="0" smtClean="0"/>
            </a:br>
            <a:r>
              <a:rPr lang="el-GR" dirty="0" smtClean="0"/>
              <a:t>Τμήμα Ηλεκτρονικής</a:t>
            </a:r>
            <a:endParaRPr lang="el-GR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2"/>
          </p:nvPr>
        </p:nvSpPr>
        <p:spPr>
          <a:xfrm>
            <a:off x="1357290" y="2500306"/>
            <a:ext cx="7286676" cy="3214710"/>
          </a:xfrm>
        </p:spPr>
        <p:txBody>
          <a:bodyPr>
            <a:noAutofit/>
          </a:bodyPr>
          <a:lstStyle/>
          <a:p>
            <a:r>
              <a:rPr lang="el-GR" sz="2000" dirty="0" smtClean="0"/>
              <a:t>Θέμα εργασίας: Χρησιμότητα Γείωσης Κτιρίων </a:t>
            </a:r>
          </a:p>
          <a:p>
            <a:r>
              <a:rPr lang="el-GR" sz="2000" dirty="0"/>
              <a:t>	 </a:t>
            </a:r>
            <a:r>
              <a:rPr lang="el-GR" sz="2000" dirty="0" smtClean="0"/>
              <a:t>             Εφαρμογές Κλωβού </a:t>
            </a:r>
            <a:r>
              <a:rPr lang="en-US" sz="2000" dirty="0" smtClean="0"/>
              <a:t>Faraday</a:t>
            </a:r>
          </a:p>
          <a:p>
            <a:endParaRPr lang="en-US" sz="2000" dirty="0"/>
          </a:p>
          <a:p>
            <a:endParaRPr lang="en-US" sz="2000" dirty="0" smtClean="0"/>
          </a:p>
          <a:p>
            <a:endParaRPr lang="el-GR" sz="2000" dirty="0" smtClean="0"/>
          </a:p>
          <a:p>
            <a:endParaRPr lang="el-GR" sz="2000" dirty="0"/>
          </a:p>
          <a:p>
            <a:endParaRPr lang="el-GR" sz="2000" dirty="0" smtClean="0"/>
          </a:p>
          <a:p>
            <a:endParaRPr lang="el-GR" sz="2000" dirty="0"/>
          </a:p>
          <a:p>
            <a:r>
              <a:rPr lang="el-GR" sz="2000" dirty="0" smtClean="0"/>
              <a:t>				   Α.Μ. 3139 Σολανάκης Μανόλης</a:t>
            </a:r>
            <a:endParaRPr lang="el-GR" sz="2000" dirty="0"/>
          </a:p>
        </p:txBody>
      </p:sp>
      <p:pic>
        <p:nvPicPr>
          <p:cNvPr id="7" name="Content Placeholder 6" descr="teic_logo.gif"/>
          <p:cNvPicPr>
            <a:picLocks noGrp="1" noChangeAspect="1"/>
          </p:cNvPicPr>
          <p:nvPr>
            <p:ph sz="half" idx="1"/>
          </p:nvPr>
        </p:nvPicPr>
        <p:blipFill>
          <a:blip r:embed="rId2"/>
          <a:stretch>
            <a:fillRect/>
          </a:stretch>
        </p:blipFill>
        <p:spPr>
          <a:xfrm>
            <a:off x="428596" y="928670"/>
            <a:ext cx="1196340" cy="1059180"/>
          </a:xfr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7"/>
          <p:cNvSpPr txBox="1"/>
          <p:nvPr/>
        </p:nvSpPr>
        <p:spPr>
          <a:xfrm>
            <a:off x="1214414" y="1000108"/>
            <a:ext cx="685804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l-GR" dirty="0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00034" y="928670"/>
            <a:ext cx="7851648" cy="700078"/>
          </a:xfrm>
          <a:solidFill>
            <a:schemeClr val="tx1"/>
          </a:solidFill>
          <a:ln>
            <a:solidFill>
              <a:schemeClr val="tx1"/>
            </a:solidFill>
          </a:ln>
        </p:spPr>
        <p:txBody>
          <a:bodyPr>
            <a:normAutofit fontScale="90000"/>
          </a:bodyPr>
          <a:lstStyle/>
          <a:p>
            <a:pPr algn="l"/>
            <a:r>
              <a:rPr lang="el-GR" sz="4900" b="0" dirty="0" smtClean="0">
                <a:solidFill>
                  <a:schemeClr val="bg1"/>
                </a:solidFill>
              </a:rPr>
              <a:t>Ενότητες</a:t>
            </a:r>
            <a:endParaRPr lang="el-GR" b="0" dirty="0">
              <a:solidFill>
                <a:schemeClr val="bg1"/>
              </a:solidFill>
            </a:endParaRPr>
          </a:p>
        </p:txBody>
      </p:sp>
      <p:sp>
        <p:nvSpPr>
          <p:cNvPr id="10" name="Subtitle 9"/>
          <p:cNvSpPr>
            <a:spLocks noGrp="1"/>
          </p:cNvSpPr>
          <p:nvPr>
            <p:ph type="subTitle" idx="1"/>
          </p:nvPr>
        </p:nvSpPr>
        <p:spPr>
          <a:xfrm>
            <a:off x="533400" y="1785926"/>
            <a:ext cx="7854696" cy="3214710"/>
          </a:xfrm>
        </p:spPr>
        <p:txBody>
          <a:bodyPr/>
          <a:lstStyle/>
          <a:p>
            <a:pPr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 Έννοια της γείωσης</a:t>
            </a:r>
          </a:p>
          <a:p>
            <a:pPr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 Χρησιμότητα – Παραδείγματα εφαρμογών</a:t>
            </a:r>
          </a:p>
          <a:p>
            <a:pPr lvl="1"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 Γείωση κτιρίων – κλωβός </a:t>
            </a:r>
            <a:r>
              <a:rPr lang="en-US" dirty="0" smtClean="0">
                <a:solidFill>
                  <a:schemeClr val="bg1"/>
                </a:solidFill>
              </a:rPr>
              <a:t>Faraday</a:t>
            </a:r>
          </a:p>
          <a:p>
            <a:pPr lvl="1"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Αεροσκάφη</a:t>
            </a:r>
          </a:p>
          <a:p>
            <a:pPr lvl="1"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Πλοία</a:t>
            </a:r>
          </a:p>
          <a:p>
            <a:pPr lvl="1" algn="l">
              <a:buClr>
                <a:schemeClr val="bg1"/>
              </a:buClr>
              <a:buFont typeface="Arial" pitchFamily="34" charset="0"/>
              <a:buChar char="•"/>
            </a:pPr>
            <a:r>
              <a:rPr lang="el-GR" dirty="0" smtClean="0">
                <a:solidFill>
                  <a:schemeClr val="bg1"/>
                </a:solidFill>
              </a:rPr>
              <a:t>Ηλεκτρονικές συσκευές</a:t>
            </a:r>
            <a:endParaRPr lang="en-US" dirty="0" smtClean="0">
              <a:solidFill>
                <a:schemeClr val="bg1"/>
              </a:solidFill>
            </a:endParaRPr>
          </a:p>
          <a:p>
            <a:pPr algn="l">
              <a:buClr>
                <a:schemeClr val="bg1"/>
              </a:buClr>
            </a:pPr>
            <a:endParaRPr lang="el-GR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642910" y="1214422"/>
            <a:ext cx="792961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Έννοια της γείωσης :</a:t>
            </a:r>
            <a:endParaRPr lang="el-GR" b="1" dirty="0"/>
          </a:p>
        </p:txBody>
      </p:sp>
      <p:sp>
        <p:nvSpPr>
          <p:cNvPr id="5" name="TextBox 4"/>
          <p:cNvSpPr txBox="1"/>
          <p:nvPr/>
        </p:nvSpPr>
        <p:spPr>
          <a:xfrm>
            <a:off x="785786" y="1857364"/>
            <a:ext cx="714380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Στην ηλεκτρική μηχανική, η γείωση μπορεί να είναι :</a:t>
            </a:r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το σημείο αναφοράς σε ένα ηλέκτρικό κύκλωμα από το οποίο μετρούνται όλες οι τάσεις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ένα κοινό μονοπάτι επιστροφής του ηλεκτρικού ρεύματος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ή μια απ’ευθείας φυσική σύνδεση με τη Γη.</a:t>
            </a:r>
          </a:p>
          <a:p>
            <a:pPr>
              <a:buFont typeface="Arial" pitchFamily="34" charset="0"/>
              <a:buChar char="•"/>
            </a:pPr>
            <a:endParaRPr lang="el-GR" dirty="0"/>
          </a:p>
          <a:p>
            <a:endParaRPr lang="el-GR" dirty="0" smtClean="0"/>
          </a:p>
          <a:p>
            <a:endParaRPr lang="el-GR" dirty="0"/>
          </a:p>
          <a:p>
            <a:endParaRPr lang="el-GR" dirty="0" smtClean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571472" y="1500174"/>
            <a:ext cx="8001056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Τα ηλεκτρικά κυκλώματα συνδέονται στη Γη για πολλούς λόγους.</a:t>
            </a:r>
          </a:p>
          <a:p>
            <a:endParaRPr lang="el-GR" dirty="0"/>
          </a:p>
          <a:p>
            <a:r>
              <a:rPr lang="el-GR" dirty="0" smtClean="0"/>
              <a:t>  Για παράδειγμα στις συσκευές που συνδέονται με το δίκτυο ηλεκτροδότησης τα εκτεθειμένα μεταλλικά μέρη τους συνδέονται με τη Γη για να αποφύγουμε επαφή με επικίνδυνες τάσεις σε περίπτωση που καταστραφεί η ηλεκτρική μόνωση.</a:t>
            </a:r>
          </a:p>
          <a:p>
            <a:endParaRPr lang="el-GR" dirty="0"/>
          </a:p>
          <a:p>
            <a:r>
              <a:rPr lang="el-GR" dirty="0" smtClean="0"/>
              <a:t> Επίσης εξασφαλίζει, στην περίπτωση βραχυκυκλώματος, τη δημιουργία ρεύματος μεγάλης έντασης έτσι ώστε να λειτουργήσει η ασφάλεια υπερέντασης της ηλεκτρολογικής εγκατάστασης.</a:t>
            </a:r>
          </a:p>
          <a:p>
            <a:endParaRPr lang="el-GR" dirty="0"/>
          </a:p>
          <a:p>
            <a:r>
              <a:rPr lang="el-GR" dirty="0" smtClean="0"/>
              <a:t>Οι συνδέσεις με τη γείωση  περιορίζουν τη δημιουργία στατικού ηλεκτρισμού.</a:t>
            </a:r>
            <a:endParaRPr lang="el-G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00108"/>
            <a:ext cx="7143800" cy="461665"/>
          </a:xfrm>
          <a:prstGeom prst="rect">
            <a:avLst/>
          </a:prstGeom>
          <a:noFill/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l-GR" sz="2400" b="1" dirty="0" smtClean="0"/>
              <a:t>Προστασία κτιρίων:</a:t>
            </a:r>
            <a:endParaRPr lang="el-GR" sz="2400" b="1" dirty="0"/>
          </a:p>
        </p:txBody>
      </p:sp>
      <p:sp>
        <p:nvSpPr>
          <p:cNvPr id="3" name="TextBox 2"/>
          <p:cNvSpPr txBox="1"/>
          <p:nvPr/>
        </p:nvSpPr>
        <p:spPr>
          <a:xfrm>
            <a:off x="1000100" y="1785926"/>
            <a:ext cx="750099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 Ένας από τους κινδύνους που διατρέχει ένα κτίριο είναι τα χτυπήματα από </a:t>
            </a:r>
          </a:p>
          <a:p>
            <a:r>
              <a:rPr lang="el-GR" dirty="0" smtClean="0"/>
              <a:t>Κεραυνούς. Όπως είδαμε σε προηγούμενη εργασία πάνω στο φαινόμενο αυτό η λύση είναι η κατασκευή αλεξικέραυνου σε συνδυασμό με την κατασκευή κλωβού </a:t>
            </a:r>
            <a:r>
              <a:rPr lang="en-US" dirty="0" smtClean="0"/>
              <a:t>Faraday.</a:t>
            </a:r>
            <a:endParaRPr lang="el-GR" dirty="0"/>
          </a:p>
        </p:txBody>
      </p:sp>
      <p:pic>
        <p:nvPicPr>
          <p:cNvPr id="4" name="Picture 3" descr="klovo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2030" y="3357562"/>
            <a:ext cx="7139940" cy="3119438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71546"/>
            <a:ext cx="7786742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Χαρακτηριστικές ιδιότητες κλωβού </a:t>
            </a:r>
            <a:r>
              <a:rPr lang="en-US" dirty="0" smtClean="0"/>
              <a:t>Faraday</a:t>
            </a:r>
            <a:r>
              <a:rPr lang="el-GR" dirty="0" smtClean="0"/>
              <a:t>:</a:t>
            </a:r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Περικλείει την κατασκευή και όντας γειωμένος προστατεύει με μια «ασπίδα» χαμηλότερου δυναμικού.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Παρέχει προστασία από ηλεκτρομαγνητικά κύμματα (αρκεί οι οπές του κλωβού να είναι μικρότερες από το μήκος κύμματος).</a:t>
            </a:r>
            <a:endParaRPr lang="el-GR" dirty="0"/>
          </a:p>
        </p:txBody>
      </p:sp>
      <p:sp>
        <p:nvSpPr>
          <p:cNvPr id="3" name="TextBox 2"/>
          <p:cNvSpPr txBox="1"/>
          <p:nvPr/>
        </p:nvSpPr>
        <p:spPr>
          <a:xfrm>
            <a:off x="928662" y="3929066"/>
            <a:ext cx="75724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Εκμεταλευόμενοι αυτές τις ιδιότητες μπορούμε να εφαρμόσουμε αυτή την κατασκευή σε:</a:t>
            </a:r>
          </a:p>
          <a:p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Αεροσκάφη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Πλοία</a:t>
            </a:r>
          </a:p>
          <a:p>
            <a:pPr>
              <a:buFont typeface="Arial" pitchFamily="34" charset="0"/>
              <a:buChar char="•"/>
            </a:pPr>
            <a:endParaRPr lang="el-GR" dirty="0" smtClean="0"/>
          </a:p>
          <a:p>
            <a:pPr>
              <a:buFont typeface="Arial" pitchFamily="34" charset="0"/>
              <a:buChar char="•"/>
            </a:pPr>
            <a:r>
              <a:rPr lang="el-GR" dirty="0" smtClean="0"/>
              <a:t> Ηλεκτρονικά κυκλώματα</a:t>
            </a:r>
            <a:endParaRPr lang="el-G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571472" y="1071546"/>
            <a:ext cx="81439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Αεροσκάφη:</a:t>
            </a:r>
          </a:p>
          <a:p>
            <a:endParaRPr lang="el-GR" dirty="0" smtClean="0"/>
          </a:p>
          <a:p>
            <a:r>
              <a:rPr lang="el-GR" dirty="0" smtClean="0"/>
              <a:t>Όταν ένα αεροσκάφος πετάει σε νεφελώδη καιρό τότε είναι πιθανό να διακόψει τη διαδρομή ενός κεραυνού και άρα να χτυπηθεί από αυτόν. </a:t>
            </a:r>
          </a:p>
          <a:p>
            <a:endParaRPr lang="el-GR" dirty="0" smtClean="0"/>
          </a:p>
          <a:p>
            <a:r>
              <a:rPr lang="el-GR" dirty="0" smtClean="0"/>
              <a:t>Για να προστατέυσουμε το σκάφος καθώς κ όλα τα ευαίσθητα σε ηλεκτρομαγνητισμό όργανά του χρησιμοποιούμε την ίδια λογική με τον κλωβό </a:t>
            </a:r>
            <a:r>
              <a:rPr lang="en-US" dirty="0" smtClean="0"/>
              <a:t>Faraday </a:t>
            </a:r>
            <a:r>
              <a:rPr lang="el-GR" dirty="0" smtClean="0"/>
              <a:t> σε όλη την άτρακτο εκτός απο το ρύγχος το οποίο περιέχει το </a:t>
            </a:r>
            <a:r>
              <a:rPr lang="en-US" dirty="0" smtClean="0"/>
              <a:t>radar </a:t>
            </a:r>
            <a:r>
              <a:rPr lang="el-GR" dirty="0" smtClean="0"/>
              <a:t>και άλλες συσκευές οι οποίες εκπέμπουν/λαμβάνουν ηλεκτρομαγνητικά κύμματα.</a:t>
            </a:r>
            <a:endParaRPr lang="el-GR" dirty="0"/>
          </a:p>
        </p:txBody>
      </p:sp>
      <p:pic>
        <p:nvPicPr>
          <p:cNvPr id="4" name="Picture 3" descr="thunder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4348" y="4000504"/>
            <a:ext cx="3987800" cy="27051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86314" y="5072074"/>
            <a:ext cx="414340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Εργαστηριακή δοκιμή χτυπήματος κεραυνού σε αεροσκάφος.</a:t>
            </a:r>
            <a:endParaRPr lang="el-G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28662" y="1071546"/>
            <a:ext cx="728667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Πλοία:</a:t>
            </a:r>
          </a:p>
          <a:p>
            <a:endParaRPr lang="el-GR" dirty="0" smtClean="0"/>
          </a:p>
          <a:p>
            <a:r>
              <a:rPr lang="el-GR" dirty="0" smtClean="0"/>
              <a:t>Στα πλοία χρησιμοποιείται συνδυασμός αλεξικέραυνου και κλωβού </a:t>
            </a:r>
            <a:r>
              <a:rPr lang="en-US" dirty="0" smtClean="0"/>
              <a:t>Faraday. </a:t>
            </a:r>
            <a:r>
              <a:rPr lang="el-GR" dirty="0" smtClean="0"/>
              <a:t>Επειδή δεν μπορούμε να τα συνδέσουμε με τη γη όταν κινούνται φροντίζουμε να καταλήγει η κατασκευή στο πιο χαμηλό σημείο του (προπέλα, πτερύγια σταθεροποίησης, άγκυρα κλπ.)</a:t>
            </a:r>
          </a:p>
        </p:txBody>
      </p:sp>
      <p:pic>
        <p:nvPicPr>
          <p:cNvPr id="4" name="Picture 3" descr="as048f6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00100" y="3571876"/>
            <a:ext cx="3407196" cy="2428892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4714876" y="4286256"/>
            <a:ext cx="364333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Το αλεξικέραυνο δημιουργεί ένα κώνο προστασίας γύρω από το σκάφος και ο κλωβός εξασφαλίζει την ακεραιότητα του εσωτερικού.</a:t>
            </a:r>
            <a:endParaRPr lang="el-GR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Electromagnetic_shielding_inside_mobile_phon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482554"/>
            <a:ext cx="4500594" cy="3375446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142976" y="857232"/>
            <a:ext cx="7072362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Ηλεκτρονικές συσκευές:</a:t>
            </a:r>
          </a:p>
          <a:p>
            <a:endParaRPr lang="el-GR" dirty="0" smtClean="0"/>
          </a:p>
          <a:p>
            <a:r>
              <a:rPr lang="el-GR" dirty="0" smtClean="0"/>
              <a:t>Εφαρμογές βρίσκουμε και σε ηλεκτρονικά κυκλώματα όπου θέλουμε να απομονώσουμε τμήματα ευαίσθητα σε </a:t>
            </a:r>
            <a:r>
              <a:rPr lang="en-US" dirty="0" smtClean="0"/>
              <a:t>EMI (Electro Magnetic Interference)</a:t>
            </a:r>
            <a:endParaRPr lang="el-GR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500562" y="4214818"/>
            <a:ext cx="435771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dirty="0" smtClean="0"/>
              <a:t>Κινητό τηλέφωνο στο οποίο βλέπουμε μικρούς κλωβούς γύρω από τμήματα του κυκλώματος.</a:t>
            </a:r>
            <a:endParaRPr lang="el-G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254</TotalTime>
  <Words>427</Words>
  <Application>Microsoft Office PowerPoint</Application>
  <PresentationFormat>On-screen Show (4:3)</PresentationFormat>
  <Paragraphs>63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Flow</vt:lpstr>
      <vt:lpstr>ΤΕΙ Κρήτης Παράρτημα Χανίων Τμήμα Ηλεκτρονικής</vt:lpstr>
      <vt:lpstr>Ενότητες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ΤΕΙ Κρήτης Παράρτημα Χανίων Τμήμα Ηλεκτρονικής</dc:title>
  <dc:creator>Sol</dc:creator>
  <cp:lastModifiedBy>Sol</cp:lastModifiedBy>
  <cp:revision>26</cp:revision>
  <dcterms:created xsi:type="dcterms:W3CDTF">2011-01-14T11:11:10Z</dcterms:created>
  <dcterms:modified xsi:type="dcterms:W3CDTF">2011-01-16T20:29:13Z</dcterms:modified>
</cp:coreProperties>
</file>