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7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24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0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4523-3658-4252-9B96-050235A3BDDC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42BB-3773-46E8-888E-80716AB50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ronoi_diagram" TargetMode="External"/><Relationship Id="rId2" Type="http://schemas.openxmlformats.org/officeDocument/2006/relationships/hyperlink" Target="https://el.wikipedia.org/wiki/&#927;&#956;&#945;&#948;&#959;&#960;&#959;&#943;&#951;&#963;&#951;_&#922;-&#956;&#941;&#963;&#969;&#957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Ομαδοποίηση με </a:t>
            </a:r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Γιώργος </a:t>
            </a:r>
            <a:r>
              <a:rPr lang="el-GR" dirty="0" err="1" smtClean="0"/>
              <a:t>Παπαδουράκης</a:t>
            </a:r>
            <a:r>
              <a:rPr lang="el-GR" dirty="0" smtClean="0"/>
              <a:t>				Κώστας </a:t>
            </a:r>
            <a:r>
              <a:rPr lang="el-GR" dirty="0" err="1" smtClean="0"/>
              <a:t>Μαριάς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12192000" cy="1718114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66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αλγορίθμου 3/3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714931"/>
              </p:ext>
            </p:extLst>
          </p:nvPr>
        </p:nvGraphicFramePr>
        <p:xfrm>
          <a:off x="964710" y="3551103"/>
          <a:ext cx="1789723" cy="286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523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 dirty="0" smtClean="0">
                          <a:effectLst/>
                        </a:rPr>
                        <a:t>Πρότυπα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1st Iteration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Height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Weight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en-US" sz="11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4522" y="1602154"/>
            <a:ext cx="6994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Έχοντας υπολογίσει τα νέα κέντρα</a:t>
            </a:r>
            <a:r>
              <a:rPr lang="el-GR" dirty="0">
                <a:solidFill>
                  <a:srgbClr val="FF0000"/>
                </a:solidFill>
              </a:rPr>
              <a:t> Κ1=(</a:t>
            </a:r>
            <a:r>
              <a:rPr lang="el-GR" dirty="0" smtClean="0">
                <a:solidFill>
                  <a:srgbClr val="FF0000"/>
                </a:solidFill>
              </a:rPr>
              <a:t>182.5,75.33)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Κ2=(165.83,66) </a:t>
            </a:r>
            <a:r>
              <a:rPr lang="el-GR" dirty="0" smtClean="0"/>
              <a:t>υπολογίζουμε και πάλι τις αποστάσεις από όλα τα πρότυπα όπως φαίνεται στους παρακάτω πίνακες και το κάθε πρότυπο κατατάσσεται στο πλησιέστερο (νέο) κέντρο. Παρατηρούμε ότι το πρότυπο 7 παραμένει στην </a:t>
            </a:r>
            <a:r>
              <a:rPr lang="el-GR" dirty="0" smtClean="0">
                <a:solidFill>
                  <a:srgbClr val="FF0000"/>
                </a:solidFill>
              </a:rPr>
              <a:t>κόκκινη</a:t>
            </a:r>
            <a:r>
              <a:rPr lang="el-GR" dirty="0" smtClean="0"/>
              <a:t> ομάδα και γενικά δεν υπάρχει καμία αλλαγή στις συστάδες σε σχέση με το προηγούμενο βήμα, οπότε ο αλγόριθμός μας συγκλίνει!!!</a:t>
            </a:r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317282">
            <a:off x="3919745" y="2162355"/>
            <a:ext cx="300986" cy="1879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38050"/>
              </p:ext>
            </p:extLst>
          </p:nvPr>
        </p:nvGraphicFramePr>
        <p:xfrm>
          <a:off x="2754433" y="3895908"/>
          <a:ext cx="1600200" cy="2524125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 from 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20,08385518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23,02230416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10,83333462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21,10355631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6,379220868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11,22618764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8,408002075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3,370591771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17,24416478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5,74698955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24,74593419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5,002748134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15,02313346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18,29464645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4,085882878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8,68111104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24,87357149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22,50246851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10,72509855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25,87844448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7,896901854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5,540260724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14,98981384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22" y="3606921"/>
            <a:ext cx="4108228" cy="30811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5693" y="5844758"/>
            <a:ext cx="26963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x=[185 182 188 180 183 177]</a:t>
            </a:r>
          </a:p>
          <a:p>
            <a:r>
              <a:rPr lang="en-US" sz="900" dirty="0"/>
              <a:t>y=[72 72 77 71 84 76]</a:t>
            </a:r>
          </a:p>
          <a:p>
            <a:r>
              <a:rPr lang="en-US" sz="900" dirty="0"/>
              <a:t>x2=[170 168 174 165 160 158]</a:t>
            </a:r>
          </a:p>
          <a:p>
            <a:r>
              <a:rPr lang="en-US" sz="900" dirty="0"/>
              <a:t>y2=[56 60 68 70 75 67</a:t>
            </a:r>
            <a:r>
              <a:rPr lang="en-US" sz="900" dirty="0" smtClean="0"/>
              <a:t>]</a:t>
            </a:r>
          </a:p>
          <a:p>
            <a:r>
              <a:rPr lang="en-US" sz="900" dirty="0"/>
              <a:t>plot(x,y,'ro',x2,y2,'go');</a:t>
            </a:r>
            <a:r>
              <a:rPr lang="en-US" sz="900" dirty="0" err="1"/>
              <a:t>xlabel</a:t>
            </a:r>
            <a:r>
              <a:rPr lang="en-US" sz="900" dirty="0"/>
              <a:t>('height');</a:t>
            </a:r>
            <a:r>
              <a:rPr lang="en-US" sz="900" dirty="0" err="1"/>
              <a:t>ylabel</a:t>
            </a:r>
            <a:r>
              <a:rPr lang="en-US" sz="900" dirty="0"/>
              <a:t>('width')</a:t>
            </a:r>
          </a:p>
        </p:txBody>
      </p:sp>
      <p:sp>
        <p:nvSpPr>
          <p:cNvPr id="9" name="Oval 8"/>
          <p:cNvSpPr/>
          <p:nvPr/>
        </p:nvSpPr>
        <p:spPr>
          <a:xfrm>
            <a:off x="8354644" y="4509477"/>
            <a:ext cx="164123" cy="16412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36705" y="430426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889259" y="5404339"/>
            <a:ext cx="164123" cy="16412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5033" y="5475426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χρήση του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στην εικόνα μπορεί να θεωρηθεί ως μια μέθοδο </a:t>
            </a:r>
            <a:r>
              <a:rPr lang="el-GR" dirty="0" err="1" smtClean="0"/>
              <a:t>τμηματοποίησης</a:t>
            </a:r>
            <a:r>
              <a:rPr lang="el-GR" dirty="0" smtClean="0"/>
              <a:t>. Για να εφαρμόσουμε την τεχνική αυτή </a:t>
            </a:r>
            <a:r>
              <a:rPr lang="el-GR" dirty="0" err="1" smtClean="0"/>
              <a:t>συσταδοποίησης</a:t>
            </a:r>
            <a:r>
              <a:rPr lang="el-GR" dirty="0" smtClean="0"/>
              <a:t> σε μια εικόνα θα πρέπει να σκεφτούμε τι ακριβώς θέλουμε να κάνουμε:</a:t>
            </a:r>
          </a:p>
          <a:p>
            <a:r>
              <a:rPr lang="el-GR" dirty="0" smtClean="0"/>
              <a:t>Αν έχουμε μονόχρωμη εικόνα </a:t>
            </a:r>
            <a:r>
              <a:rPr lang="en-US" dirty="0" smtClean="0"/>
              <a:t>(gray-scale) </a:t>
            </a:r>
            <a:r>
              <a:rPr lang="el-GR" dirty="0" smtClean="0"/>
              <a:t>μπορούμε να θεωρήσουμε κάθε</a:t>
            </a:r>
            <a:r>
              <a:rPr lang="en-US" dirty="0" smtClean="0"/>
              <a:t> pixel </a:t>
            </a:r>
            <a:r>
              <a:rPr lang="el-GR" dirty="0" smtClean="0"/>
              <a:t>ως ένα πρότυπο και να χωρίσουμε τα </a:t>
            </a:r>
            <a:r>
              <a:rPr lang="en-US" dirty="0" smtClean="0"/>
              <a:t>pixels </a:t>
            </a:r>
            <a:r>
              <a:rPr lang="el-GR" dirty="0" smtClean="0"/>
              <a:t>της εικόνας σε όσες κλάσεις επιθυμούμε. </a:t>
            </a:r>
          </a:p>
          <a:p>
            <a:r>
              <a:rPr lang="el-GR" dirty="0" smtClean="0"/>
              <a:t>Σε έγχρωμες εικόνες μπορούμε να χρησιμοποιήσουμε 2ή 3 κανάλια, </a:t>
            </a:r>
            <a:r>
              <a:rPr lang="el-GR" dirty="0" err="1" smtClean="0"/>
              <a:t>δηλαδη</a:t>
            </a:r>
            <a:r>
              <a:rPr lang="el-GR" dirty="0" smtClean="0"/>
              <a:t> 2 ή 3 χαρακτηριστικά </a:t>
            </a:r>
            <a:r>
              <a:rPr lang="el-GR" dirty="0" err="1" smtClean="0"/>
              <a:t>ανα</a:t>
            </a:r>
            <a:r>
              <a:rPr lang="el-GR" dirty="0" smtClean="0"/>
              <a:t> </a:t>
            </a:r>
            <a:r>
              <a:rPr lang="en-US" dirty="0" smtClean="0"/>
              <a:t>pixel </a:t>
            </a:r>
            <a:r>
              <a:rPr lang="el-GR" dirty="0" smtClean="0"/>
              <a:t>για να κάνουμε </a:t>
            </a:r>
            <a:r>
              <a:rPr lang="en-US" dirty="0" err="1" smtClean="0"/>
              <a:t>kmeans</a:t>
            </a:r>
            <a:r>
              <a:rPr lang="en-US" dirty="0" smtClean="0"/>
              <a:t>.</a:t>
            </a:r>
          </a:p>
          <a:p>
            <a:r>
              <a:rPr lang="el-GR" dirty="0" smtClean="0"/>
              <a:t>Για να το υλοποιήσουμε στη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l-GR" dirty="0" smtClean="0"/>
              <a:t>σε κάθε περίπτωση πρέπει να κατανοήσουμε την εντολή </a:t>
            </a:r>
            <a:r>
              <a:rPr lang="en-US" dirty="0" smtClean="0"/>
              <a:t>reshape.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9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Ας πούμε ότι φορτώνουμε μια </a:t>
            </a:r>
            <a:r>
              <a:rPr lang="en-US" dirty="0" smtClean="0"/>
              <a:t>RGB </a:t>
            </a:r>
            <a:r>
              <a:rPr lang="el-GR" dirty="0" smtClean="0"/>
              <a:t>εικόνα (ουσιαστικά είναι 3 πίνακες με τιμές που αντιπροσωπεύουν κάθε βασικό χρώμα). </a:t>
            </a:r>
          </a:p>
          <a:p>
            <a:pPr marL="0" indent="0">
              <a:buNone/>
            </a:pPr>
            <a:r>
              <a:rPr lang="en-US" dirty="0" err="1"/>
              <a:t>im</a:t>
            </a:r>
            <a:r>
              <a:rPr lang="en-US" dirty="0"/>
              <a:t> = </a:t>
            </a:r>
            <a:r>
              <a:rPr lang="en-US" dirty="0" err="1"/>
              <a:t>imread</a:t>
            </a:r>
            <a:r>
              <a:rPr lang="en-US" dirty="0"/>
              <a:t>('football.jpg</a:t>
            </a:r>
            <a:r>
              <a:rPr lang="en-US" dirty="0" smtClean="0"/>
              <a:t>');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n-US" dirty="0" smtClean="0"/>
              <a:t>workspace </a:t>
            </a:r>
            <a:r>
              <a:rPr lang="el-GR" dirty="0" smtClean="0"/>
              <a:t>βλέπουμε ότι είναι</a:t>
            </a:r>
            <a:r>
              <a:rPr lang="en-US" dirty="0" smtClean="0"/>
              <a:t> </a:t>
            </a:r>
            <a:r>
              <a:rPr lang="en-US" dirty="0"/>
              <a:t>&lt;256x320x3 uint8</a:t>
            </a:r>
            <a:r>
              <a:rPr lang="en-US" dirty="0" smtClean="0"/>
              <a:t>&gt;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Αν κόψουμε ένα μικρό 3Δ κύβο π.χ.:</a:t>
            </a:r>
          </a:p>
          <a:p>
            <a:pPr marL="0" indent="0">
              <a:buNone/>
            </a:pPr>
            <a:r>
              <a:rPr lang="en-US" dirty="0"/>
              <a:t>test=</a:t>
            </a:r>
            <a:r>
              <a:rPr lang="en-US" dirty="0" err="1"/>
              <a:t>im</a:t>
            </a:r>
            <a:r>
              <a:rPr lang="en-US" dirty="0"/>
              <a:t>(1:4,1:4,1:3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Τότε θα πάρουμε: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726935">
            <a:off x="6596743" y="3958046"/>
            <a:ext cx="1645920" cy="1240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726935">
            <a:off x="6749143" y="4110446"/>
            <a:ext cx="1645920" cy="1240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726935">
            <a:off x="6901543" y="4262846"/>
            <a:ext cx="1645920" cy="1240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726935">
            <a:off x="7351143" y="4655280"/>
            <a:ext cx="180522" cy="19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726935">
            <a:off x="7427343" y="4690089"/>
            <a:ext cx="180522" cy="19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726935">
            <a:off x="7488874" y="4724899"/>
            <a:ext cx="180522" cy="19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7521" y="4497049"/>
            <a:ext cx="3551880" cy="2083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702423">
            <a:off x="7196157" y="5126262"/>
            <a:ext cx="12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football.jpg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473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82087" y="4058741"/>
            <a:ext cx="1950720" cy="1545771"/>
            <a:chOff x="6596743" y="3958046"/>
            <a:chExt cx="1950720" cy="1545771"/>
          </a:xfrm>
        </p:grpSpPr>
        <p:sp>
          <p:nvSpPr>
            <p:cNvPr id="5" name="Rectangle 4"/>
            <p:cNvSpPr/>
            <p:nvPr/>
          </p:nvSpPr>
          <p:spPr>
            <a:xfrm rot="20726935">
              <a:off x="6596743" y="39580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726935">
              <a:off x="6749143" y="41104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0726935">
              <a:off x="6901543" y="42628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726935">
              <a:off x="7351143" y="4655280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0726935">
              <a:off x="7427343" y="4690089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726935">
              <a:off x="7488874" y="4724899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9391" y="1364546"/>
            <a:ext cx="2031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test(:,:,1) =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   </a:t>
            </a:r>
            <a:r>
              <a:rPr lang="en-US" sz="1600" dirty="0">
                <a:solidFill>
                  <a:srgbClr val="C00000"/>
                </a:solidFill>
              </a:rPr>
              <a:t>49   43   33   44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  36   38   39   38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  34   30   36   37</a:t>
            </a:r>
          </a:p>
          <a:p>
            <a:r>
              <a:rPr lang="en-US" sz="1600" dirty="0">
                <a:solidFill>
                  <a:srgbClr val="C00000"/>
                </a:solidFill>
              </a:rPr>
              <a:t>   37   24   27   42</a:t>
            </a:r>
          </a:p>
          <a:p>
            <a:endParaRPr lang="en-US" sz="1600" dirty="0"/>
          </a:p>
          <a:p>
            <a:r>
              <a:rPr lang="en-US" sz="1600" dirty="0"/>
              <a:t>test(:,:,2) =</a:t>
            </a:r>
          </a:p>
          <a:p>
            <a:endParaRPr lang="en-US" sz="1600" dirty="0"/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86   80   73   84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73   75   79   78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71   67   73   74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   74   61   64   79</a:t>
            </a:r>
          </a:p>
          <a:p>
            <a:endParaRPr lang="en-US" sz="1600" dirty="0"/>
          </a:p>
          <a:p>
            <a:r>
              <a:rPr lang="en-US" sz="1600" dirty="0"/>
              <a:t>test(:,:,3) =</a:t>
            </a:r>
          </a:p>
          <a:p>
            <a:endParaRPr lang="en-US" sz="1600" dirty="0"/>
          </a:p>
          <a:p>
            <a:r>
              <a:rPr lang="en-US" sz="1600" dirty="0"/>
              <a:t>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113  107   99  110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100  102  105  104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 98   94  100  101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101   88   91  106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3568" y="1348154"/>
            <a:ext cx="939018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Ας υποθέσουμε ότι θέλουμε το και τα 3 κανάλια πληροφορίας για να το περάσουμε για </a:t>
            </a:r>
            <a:r>
              <a:rPr lang="en-US" sz="1600" dirty="0" err="1" smtClean="0"/>
              <a:t>kmeans</a:t>
            </a:r>
            <a:r>
              <a:rPr lang="en-US" sz="1600" dirty="0" smtClean="0"/>
              <a:t>. </a:t>
            </a:r>
            <a:r>
              <a:rPr lang="el-GR" sz="1600" dirty="0" smtClean="0"/>
              <a:t>Τότε γράφουμε:</a:t>
            </a:r>
          </a:p>
          <a:p>
            <a:r>
              <a:rPr lang="en-US" b="1" dirty="0"/>
              <a:t>ab = reshape(</a:t>
            </a:r>
            <a:r>
              <a:rPr lang="en-US" b="1" dirty="0" err="1"/>
              <a:t>test,size</a:t>
            </a:r>
            <a:r>
              <a:rPr lang="en-US" b="1" dirty="0"/>
              <a:t>(test,1)*size(test,2),3)</a:t>
            </a:r>
          </a:p>
          <a:p>
            <a:endParaRPr lang="en-US" sz="1600" dirty="0"/>
          </a:p>
          <a:p>
            <a:r>
              <a:rPr lang="en-US" sz="1600" dirty="0"/>
              <a:t>ab =</a:t>
            </a:r>
          </a:p>
          <a:p>
            <a:r>
              <a:rPr lang="en-US" sz="1600" dirty="0" smtClean="0"/>
              <a:t>   </a:t>
            </a:r>
            <a:r>
              <a:rPr lang="en-US" sz="1600" dirty="0">
                <a:solidFill>
                  <a:srgbClr val="C00000"/>
                </a:solidFill>
              </a:rPr>
              <a:t>49</a:t>
            </a:r>
            <a:r>
              <a:rPr lang="en-US" sz="1600" dirty="0"/>
              <a:t>  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86</a:t>
            </a:r>
            <a:r>
              <a:rPr lang="en-US" sz="1600" dirty="0"/>
              <a:t>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113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36</a:t>
            </a:r>
            <a:r>
              <a:rPr lang="en-US" sz="1600" dirty="0"/>
              <a:t>   73  100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34</a:t>
            </a:r>
            <a:r>
              <a:rPr lang="en-US" sz="1600" dirty="0"/>
              <a:t>   71   98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37</a:t>
            </a:r>
            <a:r>
              <a:rPr lang="en-US" sz="1600" dirty="0"/>
              <a:t>   74  101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43</a:t>
            </a:r>
            <a:r>
              <a:rPr lang="en-US" sz="1600" dirty="0"/>
              <a:t>   80  107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38</a:t>
            </a:r>
            <a:r>
              <a:rPr lang="en-US" sz="1600" dirty="0"/>
              <a:t>   75  102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30</a:t>
            </a:r>
            <a:r>
              <a:rPr lang="en-US" sz="1600" dirty="0"/>
              <a:t>   67   94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24</a:t>
            </a:r>
            <a:r>
              <a:rPr lang="en-US" sz="1600" dirty="0"/>
              <a:t>   61   88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33</a:t>
            </a:r>
            <a:r>
              <a:rPr lang="en-US" sz="1600" dirty="0"/>
              <a:t>   73   99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39</a:t>
            </a:r>
            <a:r>
              <a:rPr lang="en-US" sz="1600" dirty="0"/>
              <a:t>   79  105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36</a:t>
            </a:r>
            <a:r>
              <a:rPr lang="en-US" sz="1600" dirty="0"/>
              <a:t>   73  100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27</a:t>
            </a:r>
            <a:r>
              <a:rPr lang="en-US" sz="1600" dirty="0"/>
              <a:t>   64   91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44</a:t>
            </a:r>
            <a:r>
              <a:rPr lang="en-US" sz="1600" dirty="0"/>
              <a:t>   84  110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38</a:t>
            </a:r>
            <a:r>
              <a:rPr lang="en-US" sz="1600" dirty="0"/>
              <a:t>   78  104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37</a:t>
            </a:r>
            <a:r>
              <a:rPr lang="en-US" sz="1600" dirty="0"/>
              <a:t>   74  101</a:t>
            </a:r>
          </a:p>
          <a:p>
            <a:r>
              <a:rPr lang="en-US" sz="1600" dirty="0"/>
              <a:t>   </a:t>
            </a:r>
            <a:r>
              <a:rPr lang="en-US" sz="1600" dirty="0">
                <a:solidFill>
                  <a:srgbClr val="C00000"/>
                </a:solidFill>
              </a:rPr>
              <a:t>42</a:t>
            </a:r>
            <a:r>
              <a:rPr lang="en-US" sz="1600" dirty="0"/>
              <a:t>   79  106</a:t>
            </a:r>
          </a:p>
        </p:txBody>
      </p:sp>
      <p:sp>
        <p:nvSpPr>
          <p:cNvPr id="14" name="Oval 13"/>
          <p:cNvSpPr/>
          <p:nvPr/>
        </p:nvSpPr>
        <p:spPr>
          <a:xfrm>
            <a:off x="375138" y="1690688"/>
            <a:ext cx="375139" cy="1345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5968" y="2613027"/>
            <a:ext cx="375139" cy="10445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097" y="1690688"/>
            <a:ext cx="284703" cy="1345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1213" y="3649143"/>
            <a:ext cx="284703" cy="94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5968" y="4571482"/>
            <a:ext cx="375139" cy="1010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93176" y="1690688"/>
            <a:ext cx="375139" cy="1345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84660" y="5606893"/>
            <a:ext cx="284703" cy="949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73755" y="1714135"/>
            <a:ext cx="284703" cy="1345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751385" y="2778369"/>
            <a:ext cx="88509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2338" y="2613027"/>
            <a:ext cx="693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Διάνυσμα με 3 χαρακτηριστικά  που αντιστοιχούν στο </a:t>
            </a:r>
            <a:r>
              <a:rPr lang="en-US" dirty="0" smtClean="0"/>
              <a:t>pixel (1,1)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17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94800" y="1397513"/>
            <a:ext cx="6297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Για να μπορούμε όμως να τα περάσουμε στον αλγόριθμο </a:t>
            </a:r>
            <a:r>
              <a:rPr lang="en-US" sz="1400" dirty="0" err="1" smtClean="0"/>
              <a:t>kmeans</a:t>
            </a:r>
            <a:r>
              <a:rPr lang="el-GR" sz="1400" dirty="0" smtClean="0"/>
              <a:t> θα πρέπει να χρησιμοποιήσουμε την εντολή </a:t>
            </a:r>
            <a:r>
              <a:rPr lang="en-US" sz="1400" dirty="0" smtClean="0"/>
              <a:t>reshape </a:t>
            </a:r>
            <a:r>
              <a:rPr lang="el-GR" sz="1400" dirty="0" smtClean="0"/>
              <a:t>ώστε κάθε </a:t>
            </a:r>
            <a:r>
              <a:rPr lang="en-US" sz="1400" dirty="0" smtClean="0"/>
              <a:t>pixel </a:t>
            </a:r>
            <a:r>
              <a:rPr lang="el-GR" sz="1400" dirty="0" smtClean="0"/>
              <a:t>να έχει 2 χαρακτηριστικά</a:t>
            </a:r>
            <a:r>
              <a:rPr lang="en-US" sz="1400" dirty="0" smtClean="0"/>
              <a:t>. </a:t>
            </a:r>
            <a:r>
              <a:rPr lang="el-GR" sz="1400" dirty="0" smtClean="0"/>
              <a:t>Τότε γράφουμε:</a:t>
            </a:r>
          </a:p>
          <a:p>
            <a:r>
              <a:rPr lang="en-US" dirty="0"/>
              <a:t>ab = reshape(test2,size(test2,1)*size(test2,2),2)</a:t>
            </a:r>
          </a:p>
          <a:p>
            <a:endParaRPr lang="en-US" sz="1400" dirty="0"/>
          </a:p>
          <a:p>
            <a:r>
              <a:rPr lang="en-US" sz="1400" dirty="0"/>
              <a:t>ab =</a:t>
            </a:r>
          </a:p>
          <a:p>
            <a:endParaRPr lang="en-US" sz="1400" dirty="0"/>
          </a:p>
          <a:p>
            <a:r>
              <a:rPr lang="en-US" sz="1400" dirty="0"/>
              <a:t>   86  113</a:t>
            </a:r>
          </a:p>
          <a:p>
            <a:r>
              <a:rPr lang="en-US" sz="1400" dirty="0"/>
              <a:t>   73  100</a:t>
            </a:r>
          </a:p>
          <a:p>
            <a:r>
              <a:rPr lang="en-US" sz="1400" dirty="0"/>
              <a:t>   71   98</a:t>
            </a:r>
          </a:p>
          <a:p>
            <a:r>
              <a:rPr lang="en-US" sz="1400" dirty="0"/>
              <a:t>   74  101</a:t>
            </a:r>
          </a:p>
          <a:p>
            <a:r>
              <a:rPr lang="en-US" sz="1400" dirty="0"/>
              <a:t>   80  107</a:t>
            </a:r>
          </a:p>
          <a:p>
            <a:r>
              <a:rPr lang="en-US" sz="1400" dirty="0"/>
              <a:t>   75  102</a:t>
            </a:r>
          </a:p>
          <a:p>
            <a:r>
              <a:rPr lang="en-US" sz="1400" dirty="0"/>
              <a:t>   67   94</a:t>
            </a:r>
          </a:p>
          <a:p>
            <a:r>
              <a:rPr lang="en-US" sz="1400" dirty="0"/>
              <a:t>   61   88</a:t>
            </a:r>
          </a:p>
          <a:p>
            <a:r>
              <a:rPr lang="en-US" sz="1400" dirty="0"/>
              <a:t>   73   99</a:t>
            </a:r>
          </a:p>
          <a:p>
            <a:r>
              <a:rPr lang="en-US" sz="1400" dirty="0"/>
              <a:t>   79  105</a:t>
            </a:r>
          </a:p>
          <a:p>
            <a:r>
              <a:rPr lang="en-US" sz="1400" dirty="0"/>
              <a:t>   73  100</a:t>
            </a:r>
          </a:p>
          <a:p>
            <a:r>
              <a:rPr lang="en-US" sz="1400" dirty="0"/>
              <a:t>   64   91</a:t>
            </a:r>
          </a:p>
          <a:p>
            <a:r>
              <a:rPr lang="en-US" sz="1400" dirty="0"/>
              <a:t>   84  110</a:t>
            </a:r>
          </a:p>
          <a:p>
            <a:r>
              <a:rPr lang="en-US" sz="1400" dirty="0"/>
              <a:t>   78  104</a:t>
            </a:r>
          </a:p>
          <a:p>
            <a:r>
              <a:rPr lang="en-US" sz="1400" dirty="0"/>
              <a:t>   74  101</a:t>
            </a:r>
          </a:p>
          <a:p>
            <a:r>
              <a:rPr lang="en-US" sz="1400" dirty="0"/>
              <a:t>   79  106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82087" y="4058741"/>
            <a:ext cx="1950720" cy="1545771"/>
            <a:chOff x="6596743" y="3958046"/>
            <a:chExt cx="1950720" cy="1545771"/>
          </a:xfrm>
        </p:grpSpPr>
        <p:sp>
          <p:nvSpPr>
            <p:cNvPr id="5" name="Rectangle 4"/>
            <p:cNvSpPr/>
            <p:nvPr/>
          </p:nvSpPr>
          <p:spPr>
            <a:xfrm rot="20726935">
              <a:off x="6596743" y="39580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0726935">
              <a:off x="6749143" y="41104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0726935">
              <a:off x="6901543" y="4262846"/>
              <a:ext cx="1645920" cy="12409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726935">
              <a:off x="7351143" y="4655280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0726935">
              <a:off x="7427343" y="4690089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20726935">
              <a:off x="7488874" y="4724899"/>
              <a:ext cx="180522" cy="196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9391" y="1364546"/>
            <a:ext cx="2031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test(:,:,1) =</a:t>
            </a:r>
          </a:p>
          <a:p>
            <a:endParaRPr lang="en-US" sz="1600" dirty="0"/>
          </a:p>
          <a:p>
            <a:r>
              <a:rPr lang="en-US" sz="1600" dirty="0"/>
              <a:t>   49   43   33   44</a:t>
            </a:r>
          </a:p>
          <a:p>
            <a:r>
              <a:rPr lang="en-US" sz="1600" dirty="0"/>
              <a:t>   36   38   39   38</a:t>
            </a:r>
          </a:p>
          <a:p>
            <a:r>
              <a:rPr lang="en-US" sz="1600" dirty="0"/>
              <a:t>   34   30   36   37</a:t>
            </a:r>
          </a:p>
          <a:p>
            <a:r>
              <a:rPr lang="en-US" sz="1600" dirty="0"/>
              <a:t>   37   24   27   42</a:t>
            </a:r>
          </a:p>
          <a:p>
            <a:endParaRPr lang="en-US" sz="1600" dirty="0"/>
          </a:p>
          <a:p>
            <a:r>
              <a:rPr lang="en-US" sz="1600" dirty="0"/>
              <a:t>test(:,:,2) =</a:t>
            </a:r>
          </a:p>
          <a:p>
            <a:endParaRPr lang="en-US" sz="1600" dirty="0"/>
          </a:p>
          <a:p>
            <a:r>
              <a:rPr lang="en-US" sz="1600" dirty="0"/>
              <a:t>   86   80   73   84</a:t>
            </a:r>
          </a:p>
          <a:p>
            <a:r>
              <a:rPr lang="en-US" sz="1600" dirty="0"/>
              <a:t>   73   75   79   78</a:t>
            </a:r>
          </a:p>
          <a:p>
            <a:r>
              <a:rPr lang="en-US" sz="1600" dirty="0"/>
              <a:t>   71   67   73   74</a:t>
            </a:r>
          </a:p>
          <a:p>
            <a:r>
              <a:rPr lang="en-US" sz="1600" dirty="0"/>
              <a:t>   74   61   64   79</a:t>
            </a:r>
          </a:p>
          <a:p>
            <a:endParaRPr lang="en-US" sz="1600" dirty="0"/>
          </a:p>
          <a:p>
            <a:r>
              <a:rPr lang="en-US" sz="1600" dirty="0"/>
              <a:t>test(:,:,3) =</a:t>
            </a:r>
          </a:p>
          <a:p>
            <a:endParaRPr lang="en-US" sz="1600" dirty="0"/>
          </a:p>
          <a:p>
            <a:r>
              <a:rPr lang="en-US" sz="1600" dirty="0"/>
              <a:t>  113  107   99  110</a:t>
            </a:r>
          </a:p>
          <a:p>
            <a:r>
              <a:rPr lang="en-US" sz="1600" dirty="0"/>
              <a:t>  100  102  105  104</a:t>
            </a:r>
          </a:p>
          <a:p>
            <a:r>
              <a:rPr lang="en-US" sz="1600" dirty="0"/>
              <a:t>   98   94  100  101</a:t>
            </a:r>
          </a:p>
          <a:p>
            <a:r>
              <a:rPr lang="en-US" sz="1600" dirty="0"/>
              <a:t>  101   88   91  106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3569" y="1348154"/>
            <a:ext cx="337624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Ας υποθέσουμε ότι θέλουμε το 2 και 3 κανάλι πληροφορίας για να το περάσουμε για </a:t>
            </a:r>
            <a:r>
              <a:rPr lang="en-US" sz="1600" dirty="0" err="1" smtClean="0"/>
              <a:t>kmeans</a:t>
            </a:r>
            <a:r>
              <a:rPr lang="en-US" sz="1600" dirty="0" smtClean="0"/>
              <a:t>. </a:t>
            </a:r>
            <a:r>
              <a:rPr lang="el-GR" sz="1600" dirty="0" smtClean="0"/>
              <a:t>Τότε γράφουμε:</a:t>
            </a:r>
          </a:p>
          <a:p>
            <a:r>
              <a:rPr lang="en-US" sz="1600" dirty="0"/>
              <a:t>test2=test(:,:,2:3)</a:t>
            </a:r>
          </a:p>
          <a:p>
            <a:endParaRPr lang="en-US" sz="1600" dirty="0"/>
          </a:p>
          <a:p>
            <a:r>
              <a:rPr lang="en-US" sz="1600" dirty="0"/>
              <a:t>test2(:,:,1) =</a:t>
            </a:r>
          </a:p>
          <a:p>
            <a:endParaRPr lang="en-US" sz="1600" dirty="0"/>
          </a:p>
          <a:p>
            <a:r>
              <a:rPr lang="en-US" sz="1600" dirty="0"/>
              <a:t>   86   80   73   84</a:t>
            </a:r>
          </a:p>
          <a:p>
            <a:r>
              <a:rPr lang="en-US" sz="1600" dirty="0"/>
              <a:t>   73   75   79   78</a:t>
            </a:r>
          </a:p>
          <a:p>
            <a:r>
              <a:rPr lang="en-US" sz="1600" dirty="0"/>
              <a:t>   71   67   73   74</a:t>
            </a:r>
          </a:p>
          <a:p>
            <a:r>
              <a:rPr lang="en-US" sz="1600" dirty="0"/>
              <a:t>   74   61   64   79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test2(:,:,2) =</a:t>
            </a:r>
          </a:p>
          <a:p>
            <a:endParaRPr lang="en-US" sz="1600" dirty="0"/>
          </a:p>
          <a:p>
            <a:r>
              <a:rPr lang="en-US" sz="1600" dirty="0"/>
              <a:t>  113  107   99  110</a:t>
            </a:r>
          </a:p>
          <a:p>
            <a:r>
              <a:rPr lang="en-US" sz="1600" dirty="0"/>
              <a:t>  100  102  105  104</a:t>
            </a:r>
          </a:p>
          <a:p>
            <a:r>
              <a:rPr lang="en-US" sz="1600" dirty="0"/>
              <a:t>   98   94  100  101</a:t>
            </a:r>
          </a:p>
          <a:p>
            <a:r>
              <a:rPr lang="en-US" sz="1600" dirty="0"/>
              <a:t>  101   88   91  106</a:t>
            </a:r>
            <a:endParaRPr lang="el-GR" sz="1600" dirty="0" smtClean="0"/>
          </a:p>
          <a:p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740770" y="3105530"/>
            <a:ext cx="88509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31723" y="2940188"/>
            <a:ext cx="6934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Διάνυσμα με 3 χαρακτηριστικά  που αντιστοιχούν στο </a:t>
            </a:r>
            <a:r>
              <a:rPr lang="en-US" sz="1200" dirty="0" smtClean="0"/>
              <a:t>pixel (1,1) 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07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Ας ξεκινήσουμε από μια ασπρόμαυρη εικόνα του φεγγαριού. Με τον τρόπο που περιγράψαμε μπορούμε να περάσουμε στο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την ένταση κάθε </a:t>
            </a:r>
            <a:r>
              <a:rPr lang="en-US" dirty="0" smtClean="0"/>
              <a:t>pixel </a:t>
            </a:r>
            <a:r>
              <a:rPr lang="el-GR" dirty="0" smtClean="0"/>
              <a:t>ως το χαρακτηριστικό του προτύπου.</a:t>
            </a:r>
          </a:p>
          <a:p>
            <a:r>
              <a:rPr lang="el-GR" dirty="0" smtClean="0"/>
              <a:t>Τα αποτελέσματα και ο κώδικας που φτιάξαμε φαίνονται στην επόμενη διαφάνεια όπου χρησιμοποιούμε τον αλγόριθμο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για να </a:t>
            </a:r>
            <a:r>
              <a:rPr lang="el-GR" dirty="0" err="1" smtClean="0"/>
              <a:t>τμηματοποιήσουμε</a:t>
            </a:r>
            <a:r>
              <a:rPr lang="el-GR" dirty="0" smtClean="0"/>
              <a:t> την εικόνα σε Κ=3 κλάσεις.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5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Εφαρμογή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σε Εικόνα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err="1" smtClean="0"/>
              <a:t>Α.Να</a:t>
            </a:r>
            <a:r>
              <a:rPr lang="el-GR" dirty="0" smtClean="0"/>
              <a:t> εφαρμόσετε τη μέθοδο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για να </a:t>
            </a:r>
            <a:r>
              <a:rPr lang="el-GR" dirty="0" err="1" smtClean="0"/>
              <a:t>τμηματοποιήσετε</a:t>
            </a:r>
            <a:r>
              <a:rPr lang="el-GR" dirty="0" smtClean="0"/>
              <a:t> την </a:t>
            </a:r>
            <a:r>
              <a:rPr lang="en-US" dirty="0" smtClean="0"/>
              <a:t>gray scale </a:t>
            </a:r>
            <a:r>
              <a:rPr lang="el-GR" dirty="0" smtClean="0"/>
              <a:t>ασπρόμαυρη εικόνα </a:t>
            </a:r>
            <a:r>
              <a:rPr lang="en-US" dirty="0" err="1" smtClean="0"/>
              <a:t>moon.tif</a:t>
            </a:r>
            <a:r>
              <a:rPr lang="el-GR" dirty="0" smtClean="0"/>
              <a:t> σε τρείς </a:t>
            </a:r>
            <a:r>
              <a:rPr lang="el-GR" dirty="0" err="1" smtClean="0"/>
              <a:t>κάλσεις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err="1" smtClean="0"/>
              <a:t>Β.</a:t>
            </a:r>
            <a:r>
              <a:rPr lang="el-GR" dirty="0" err="1" smtClean="0"/>
              <a:t>Να</a:t>
            </a:r>
            <a:r>
              <a:rPr lang="el-GR" dirty="0" smtClean="0"/>
              <a:t> φορτώσετε την </a:t>
            </a:r>
            <a:r>
              <a:rPr lang="en-US" dirty="0" smtClean="0"/>
              <a:t>RGB </a:t>
            </a:r>
            <a:r>
              <a:rPr lang="el-GR" dirty="0" smtClean="0"/>
              <a:t>εικόνα της </a:t>
            </a:r>
            <a:r>
              <a:rPr lang="en-US" dirty="0" err="1" smtClean="0"/>
              <a:t>Matlab</a:t>
            </a:r>
            <a:r>
              <a:rPr lang="en-US" dirty="0" smtClean="0"/>
              <a:t> football.jpg </a:t>
            </a:r>
            <a:r>
              <a:rPr lang="el-GR" dirty="0" smtClean="0"/>
              <a:t>και να εφαρμόσετε την μέθοδο </a:t>
            </a:r>
            <a:r>
              <a:rPr lang="en-US" dirty="0" err="1" smtClean="0"/>
              <a:t>kmeans</a:t>
            </a:r>
            <a:r>
              <a:rPr lang="en-US" dirty="0" smtClean="0"/>
              <a:t> </a:t>
            </a:r>
            <a:r>
              <a:rPr lang="el-GR" dirty="0" smtClean="0"/>
              <a:t>χρησιμοποιώντας α) Όλα τα κανάλια και β)Μόνο τα κανάλια </a:t>
            </a:r>
            <a:r>
              <a:rPr lang="en-US" dirty="0" smtClean="0"/>
              <a:t>G,B. </a:t>
            </a:r>
            <a:r>
              <a:rPr lang="el-GR" dirty="0" smtClean="0"/>
              <a:t>Να γίνει </a:t>
            </a:r>
            <a:r>
              <a:rPr lang="el-GR" dirty="0" err="1" smtClean="0"/>
              <a:t>τμηματοποίηση</a:t>
            </a:r>
            <a:r>
              <a:rPr lang="el-GR" dirty="0" smtClean="0"/>
              <a:t> για Κ=3 και Κ=4 σε όλα τα παραπάνω και να γραφτεί αναφορά με κώδικα, εξηγήσεις, αποτελέσματα εικόνων και γενικά σχόλια.</a:t>
            </a:r>
          </a:p>
          <a:p>
            <a:pPr marL="0" indent="0">
              <a:buNone/>
            </a:pPr>
            <a:endParaRPr lang="el-GR" sz="4400" dirty="0" smtClean="0"/>
          </a:p>
          <a:p>
            <a:pPr marL="0" indent="0">
              <a:buNone/>
            </a:pPr>
            <a:r>
              <a:rPr lang="el-GR" sz="4400" dirty="0" smtClean="0"/>
              <a:t>Οι απαντήσεις είναι στα επόμενα </a:t>
            </a:r>
            <a:r>
              <a:rPr lang="en-US" sz="4400" dirty="0" smtClean="0"/>
              <a:t>slides </a:t>
            </a:r>
            <a:r>
              <a:rPr lang="el-GR" sz="4400" dirty="0" smtClean="0"/>
              <a:t>(μόνο για διδάσκοντες </a:t>
            </a:r>
            <a:r>
              <a:rPr lang="el-GR" sz="4400" dirty="0" smtClean="0">
                <a:sym typeface="Wingdings" panose="05000000000000000000" pitchFamily="2" charset="2"/>
              </a:rPr>
              <a:t>)</a:t>
            </a:r>
            <a:endParaRPr lang="el-GR" sz="4400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69" t="10946" r="67919" b="9553"/>
          <a:stretch/>
        </p:blipFill>
        <p:spPr>
          <a:xfrm>
            <a:off x="309563" y="0"/>
            <a:ext cx="5307464" cy="6766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9261" y="0"/>
            <a:ext cx="6096000" cy="67710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moon.tif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nrows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size(im,1);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ncols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size(im,2);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ab = reshape(double(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nrows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*ncols,1);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nColors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3;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repeat the clustering 5 times to avoid local minima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cluster_idx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cluster_center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kmeans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(ab,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nColors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'distance'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sqEuclidean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      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'Replicates'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,5);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 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pixel_labels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reshape(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cluster_idx,nrows,ncols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pixel_labels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,[]), 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'image labeled by cluster index'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subplot(2,2,1),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), 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'moon'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subplot(2,2,2),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.*(uint8(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pixel_labels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==1))), 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'objects in cluster 1'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subplot(2,2,3),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.*(uint8(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pixel_labels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==2))), 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'objects in cluster 2'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subplot(2,2,4),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.*(uint8(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pixel_labels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==3))), 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'objects in cluster 3'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4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24637" y="-41275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Labelled by Cluster Index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69" t="10946" r="67919" b="9553"/>
          <a:stretch/>
        </p:blipFill>
        <p:spPr>
          <a:xfrm>
            <a:off x="309563" y="0"/>
            <a:ext cx="5307464" cy="6766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2" t="9875" r="70516" b="7437"/>
          <a:stretch/>
        </p:blipFill>
        <p:spPr>
          <a:xfrm>
            <a:off x="6624637" y="457200"/>
            <a:ext cx="431074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5"/>
          <p:cNvSpPr txBox="1">
            <a:spLocks/>
          </p:cNvSpPr>
          <p:nvPr/>
        </p:nvSpPr>
        <p:spPr>
          <a:xfrm>
            <a:off x="6844960" y="169333"/>
            <a:ext cx="552171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 smtClean="0"/>
              <a:t>im</a:t>
            </a:r>
            <a:r>
              <a:rPr lang="en-US" sz="1000" dirty="0" smtClean="0"/>
              <a:t> = </a:t>
            </a:r>
            <a:r>
              <a:rPr lang="en-US" sz="1000" dirty="0" err="1" smtClean="0"/>
              <a:t>imread</a:t>
            </a:r>
            <a:r>
              <a:rPr lang="en-US" sz="1000" dirty="0" smtClean="0"/>
              <a:t>('football.jpg');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im</a:t>
            </a:r>
            <a:r>
              <a:rPr lang="en-US" sz="1000" dirty="0" smtClean="0"/>
              <a:t>), title('</a:t>
            </a:r>
            <a:r>
              <a:rPr lang="en-US" sz="1000" dirty="0" err="1" smtClean="0"/>
              <a:t>ball_RGB</a:t>
            </a:r>
            <a:r>
              <a:rPr lang="en-US" sz="1000" dirty="0" smtClean="0"/>
              <a:t>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ab = double(</a:t>
            </a:r>
            <a:r>
              <a:rPr lang="en-US" sz="1000" dirty="0" err="1" smtClean="0"/>
              <a:t>im</a:t>
            </a:r>
            <a:r>
              <a:rPr lang="en-US" sz="1000" dirty="0" smtClean="0"/>
              <a:t>(:,:,1:3));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</a:t>
            </a:r>
            <a:r>
              <a:rPr lang="en-US" sz="1000" dirty="0" err="1" smtClean="0"/>
              <a:t>nrows</a:t>
            </a:r>
            <a:r>
              <a:rPr lang="en-US" sz="1000" dirty="0" smtClean="0"/>
              <a:t> = size(ab,1);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 smtClean="0"/>
              <a:t>ncols</a:t>
            </a:r>
            <a:r>
              <a:rPr lang="en-US" sz="1000" dirty="0" smtClean="0"/>
              <a:t> = size(ab,2);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ab = reshape(</a:t>
            </a:r>
            <a:r>
              <a:rPr lang="en-US" sz="1000" dirty="0" err="1" smtClean="0"/>
              <a:t>ab,nrows</a:t>
            </a:r>
            <a:r>
              <a:rPr lang="en-US" sz="1000" dirty="0" smtClean="0"/>
              <a:t>*ncols,3);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</a:t>
            </a:r>
            <a:r>
              <a:rPr lang="en-US" sz="1000" dirty="0" err="1" smtClean="0"/>
              <a:t>nColors</a:t>
            </a:r>
            <a:r>
              <a:rPr lang="en-US" sz="1000" dirty="0" smtClean="0"/>
              <a:t> = 3;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% repeat the clustering 3 times to avoid local minima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[</a:t>
            </a:r>
            <a:r>
              <a:rPr lang="en-US" sz="1000" dirty="0" err="1" smtClean="0"/>
              <a:t>cluster_idx</a:t>
            </a:r>
            <a:r>
              <a:rPr lang="en-US" sz="1000" dirty="0" smtClean="0"/>
              <a:t>, </a:t>
            </a:r>
            <a:r>
              <a:rPr lang="en-US" sz="1000" dirty="0" err="1" smtClean="0"/>
              <a:t>cluster_center</a:t>
            </a:r>
            <a:r>
              <a:rPr lang="en-US" sz="1000" dirty="0" smtClean="0"/>
              <a:t>] = </a:t>
            </a:r>
            <a:r>
              <a:rPr lang="en-US" sz="1000" dirty="0" err="1" smtClean="0"/>
              <a:t>kmeans</a:t>
            </a:r>
            <a:r>
              <a:rPr lang="en-US" sz="1000" dirty="0" smtClean="0"/>
              <a:t>(ab,</a:t>
            </a:r>
            <a:r>
              <a:rPr lang="en-US" sz="1000" dirty="0" err="1" smtClean="0"/>
              <a:t>nColors</a:t>
            </a:r>
            <a:r>
              <a:rPr lang="en-US" sz="1000" dirty="0" smtClean="0"/>
              <a:t>,'distance','</a:t>
            </a:r>
            <a:r>
              <a:rPr lang="en-US" sz="1000" dirty="0" err="1" smtClean="0"/>
              <a:t>sqEuclidean</a:t>
            </a:r>
            <a:r>
              <a:rPr lang="en-US" sz="1000" dirty="0" smtClean="0"/>
              <a:t>', 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                                     'Replicates',3);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</a:t>
            </a:r>
            <a:r>
              <a:rPr lang="en-US" sz="1000" dirty="0" err="1" smtClean="0"/>
              <a:t>pixel_labels</a:t>
            </a:r>
            <a:r>
              <a:rPr lang="en-US" sz="1000" dirty="0" smtClean="0"/>
              <a:t> = reshape(</a:t>
            </a:r>
            <a:r>
              <a:rPr lang="en-US" sz="1000" dirty="0" err="1" smtClean="0"/>
              <a:t>cluster_idx,nrows,ncols</a:t>
            </a:r>
            <a:r>
              <a:rPr lang="en-US" sz="1000" dirty="0" smtClean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figure, </a:t>
            </a: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pixel_labels</a:t>
            </a:r>
            <a:r>
              <a:rPr lang="en-US" sz="1000" dirty="0" smtClean="0"/>
              <a:t>,[]), title('image labeled by cluster index');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err="1" smtClean="0"/>
              <a:t>segmented_images</a:t>
            </a:r>
            <a:r>
              <a:rPr lang="en-US" sz="1000" dirty="0" smtClean="0"/>
              <a:t> = cell(1,3);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000" dirty="0" smtClean="0"/>
              <a:t>rgb_label = repmat(pixel_labels,[1 1 3]);</a:t>
            </a: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for k = 1:nColors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   color = </a:t>
            </a:r>
            <a:r>
              <a:rPr lang="en-US" sz="1000" dirty="0" err="1" smtClean="0"/>
              <a:t>im</a:t>
            </a:r>
            <a:r>
              <a:rPr lang="en-US" sz="1000" dirty="0" smtClean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   color(</a:t>
            </a:r>
            <a:r>
              <a:rPr lang="en-US" sz="1000" dirty="0" err="1" smtClean="0"/>
              <a:t>rgb_label</a:t>
            </a:r>
            <a:r>
              <a:rPr lang="en-US" sz="1000" dirty="0" smtClean="0"/>
              <a:t> ~= k) 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    </a:t>
            </a:r>
            <a:r>
              <a:rPr lang="en-US" sz="1000" dirty="0" err="1" smtClean="0"/>
              <a:t>segmented_images</a:t>
            </a:r>
            <a:r>
              <a:rPr lang="en-US" sz="1000" dirty="0" smtClean="0"/>
              <a:t>{k} = color;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end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figure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subplot(2,2,1), </a:t>
            </a: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im</a:t>
            </a:r>
            <a:r>
              <a:rPr lang="en-US" sz="1000" dirty="0" smtClean="0"/>
              <a:t>), title('</a:t>
            </a:r>
            <a:r>
              <a:rPr lang="en-US" sz="1000" dirty="0" err="1" smtClean="0"/>
              <a:t>ball_RGB</a:t>
            </a:r>
            <a:r>
              <a:rPr lang="en-US" sz="1000" dirty="0" smtClean="0"/>
              <a:t>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subplot(2,2,2), </a:t>
            </a: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segmented_images</a:t>
            </a:r>
            <a:r>
              <a:rPr lang="en-US" sz="1000" dirty="0" smtClean="0"/>
              <a:t>{1}), title('objects in cluster 1');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subplot(2,2,3), </a:t>
            </a: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segmented_images</a:t>
            </a:r>
            <a:r>
              <a:rPr lang="en-US" sz="1000" dirty="0" smtClean="0"/>
              <a:t>{2}), title('objects in cluster 2');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 smtClean="0"/>
              <a:t>subplot(2,2,4), </a:t>
            </a:r>
            <a:r>
              <a:rPr lang="en-US" sz="1000" dirty="0" err="1" smtClean="0"/>
              <a:t>imshow</a:t>
            </a:r>
            <a:r>
              <a:rPr lang="en-US" sz="1000" dirty="0" smtClean="0"/>
              <a:t>(</a:t>
            </a:r>
            <a:r>
              <a:rPr lang="en-US" sz="1000" dirty="0" err="1" smtClean="0"/>
              <a:t>segmented_images</a:t>
            </a:r>
            <a:r>
              <a:rPr lang="en-US" sz="1000" dirty="0" smtClean="0"/>
              <a:t>{3}), title('objects in cluster 3');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42" t="14750" r="67499" b="12500"/>
          <a:stretch/>
        </p:blipFill>
        <p:spPr>
          <a:xfrm>
            <a:off x="367195" y="169333"/>
            <a:ext cx="600676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Διαχωριστική και Ιεραρχική </a:t>
            </a:r>
            <a:r>
              <a:rPr lang="el-GR" dirty="0" err="1" smtClean="0"/>
              <a:t>συσταδοποίηση</a:t>
            </a:r>
            <a:r>
              <a:rPr lang="el-GR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Όπως είδαμε αναλυτικά σε προηγούμενα μαθήματα υπάρχει η δυνατότητα διαχωριστικής ομαδοποίησης όπου τα πρότυπα διαχωρίζονται σε μη επικαλυπτόμενες ομάδες (συστάδες) και </a:t>
            </a:r>
            <a:r>
              <a:rPr lang="el-GR" dirty="0" err="1" smtClean="0"/>
              <a:t>κάθες</a:t>
            </a:r>
            <a:r>
              <a:rPr lang="el-GR" dirty="0" smtClean="0"/>
              <a:t> πρότυπο ανήκει μόνο σε μια ομάδα.</a:t>
            </a:r>
          </a:p>
          <a:p>
            <a:r>
              <a:rPr lang="el-GR" dirty="0" smtClean="0"/>
              <a:t>Σε αντίθεση στην ιεραρχική ομαδοποίηση δημιουργούνται ουσιαστικά ένα σύνολο από </a:t>
            </a:r>
            <a:r>
              <a:rPr lang="el-GR" dirty="0" err="1" smtClean="0"/>
              <a:t>εμφωλευμένες</a:t>
            </a:r>
            <a:r>
              <a:rPr lang="el-GR" dirty="0" smtClean="0"/>
              <a:t> συστάδες με μια </a:t>
            </a:r>
            <a:r>
              <a:rPr lang="el-GR" dirty="0" err="1" smtClean="0"/>
              <a:t>ιεράρχιση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28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5"/>
          <p:cNvSpPr txBox="1">
            <a:spLocks/>
          </p:cNvSpPr>
          <p:nvPr/>
        </p:nvSpPr>
        <p:spPr>
          <a:xfrm>
            <a:off x="6844960" y="169333"/>
            <a:ext cx="552171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err="1"/>
              <a:t>im</a:t>
            </a:r>
            <a:r>
              <a:rPr lang="en-US" sz="1000" dirty="0"/>
              <a:t> = </a:t>
            </a:r>
            <a:r>
              <a:rPr lang="en-US" sz="1000" dirty="0" err="1"/>
              <a:t>imread</a:t>
            </a:r>
            <a:r>
              <a:rPr lang="en-US" sz="1000" dirty="0"/>
              <a:t>('football.jpg');</a:t>
            </a:r>
          </a:p>
          <a:p>
            <a:pPr marL="0" indent="0">
              <a:buNone/>
            </a:pP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im</a:t>
            </a:r>
            <a:r>
              <a:rPr lang="en-US" sz="1000" dirty="0"/>
              <a:t>), title('</a:t>
            </a:r>
            <a:r>
              <a:rPr lang="en-US" sz="1000" dirty="0" err="1"/>
              <a:t>ball_RGB</a:t>
            </a:r>
            <a:r>
              <a:rPr lang="en-US" sz="1000" dirty="0"/>
              <a:t>');</a:t>
            </a:r>
          </a:p>
          <a:p>
            <a:pPr marL="0" indent="0">
              <a:buNone/>
            </a:pPr>
            <a:r>
              <a:rPr lang="en-US" sz="1000" dirty="0" smtClean="0"/>
              <a:t>ab </a:t>
            </a:r>
            <a:r>
              <a:rPr lang="en-US" sz="1000" dirty="0"/>
              <a:t>= double(</a:t>
            </a:r>
            <a:r>
              <a:rPr lang="en-US" sz="1000" dirty="0" err="1"/>
              <a:t>im</a:t>
            </a:r>
            <a:r>
              <a:rPr lang="en-US" sz="1000" dirty="0"/>
              <a:t>(:,:,2:3));</a:t>
            </a:r>
          </a:p>
          <a:p>
            <a:pPr marL="0" indent="0">
              <a:buNone/>
            </a:pPr>
            <a:r>
              <a:rPr lang="en-US" sz="1000" dirty="0" err="1" smtClean="0"/>
              <a:t>nrows</a:t>
            </a:r>
            <a:r>
              <a:rPr lang="en-US" sz="1000" dirty="0" smtClean="0"/>
              <a:t> </a:t>
            </a:r>
            <a:r>
              <a:rPr lang="en-US" sz="1000" dirty="0"/>
              <a:t>= size(ab,1);</a:t>
            </a:r>
          </a:p>
          <a:p>
            <a:pPr marL="0" indent="0">
              <a:buNone/>
            </a:pPr>
            <a:r>
              <a:rPr lang="en-US" sz="1000" dirty="0" err="1"/>
              <a:t>ncols</a:t>
            </a:r>
            <a:r>
              <a:rPr lang="en-US" sz="1000" dirty="0"/>
              <a:t> = size(ab,2);</a:t>
            </a:r>
          </a:p>
          <a:p>
            <a:pPr marL="0" indent="0">
              <a:buNone/>
            </a:pPr>
            <a:r>
              <a:rPr lang="en-US" sz="1000" dirty="0"/>
              <a:t>ab = reshape(</a:t>
            </a:r>
            <a:r>
              <a:rPr lang="en-US" sz="1000" dirty="0" err="1"/>
              <a:t>ab,nrows</a:t>
            </a:r>
            <a:r>
              <a:rPr lang="en-US" sz="1000" dirty="0"/>
              <a:t>*ncols,2);</a:t>
            </a:r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err="1" smtClean="0"/>
              <a:t>nColors</a:t>
            </a:r>
            <a:r>
              <a:rPr lang="en-US" sz="1000" dirty="0" smtClean="0"/>
              <a:t> </a:t>
            </a:r>
            <a:r>
              <a:rPr lang="en-US" sz="1000" dirty="0"/>
              <a:t>= 3;</a:t>
            </a:r>
          </a:p>
          <a:p>
            <a:pPr marL="0" indent="0">
              <a:buNone/>
            </a:pPr>
            <a:r>
              <a:rPr lang="en-US" sz="1000" dirty="0"/>
              <a:t>% repeat the clustering 3 times to avoid local minima</a:t>
            </a:r>
          </a:p>
          <a:p>
            <a:pPr marL="0" indent="0">
              <a:buNone/>
            </a:pPr>
            <a:r>
              <a:rPr lang="en-US" sz="1000" dirty="0"/>
              <a:t>[</a:t>
            </a:r>
            <a:r>
              <a:rPr lang="en-US" sz="1000" dirty="0" err="1"/>
              <a:t>cluster_idx</a:t>
            </a:r>
            <a:r>
              <a:rPr lang="en-US" sz="1000" dirty="0"/>
              <a:t>, </a:t>
            </a:r>
            <a:r>
              <a:rPr lang="en-US" sz="1000" dirty="0" err="1"/>
              <a:t>cluster_center</a:t>
            </a:r>
            <a:r>
              <a:rPr lang="en-US" sz="1000" dirty="0"/>
              <a:t>] = </a:t>
            </a:r>
            <a:r>
              <a:rPr lang="en-US" sz="1000" dirty="0" err="1"/>
              <a:t>kmeans</a:t>
            </a:r>
            <a:r>
              <a:rPr lang="en-US" sz="1000" dirty="0"/>
              <a:t>(ab,</a:t>
            </a:r>
            <a:r>
              <a:rPr lang="en-US" sz="1000" dirty="0" err="1"/>
              <a:t>nColors</a:t>
            </a:r>
            <a:r>
              <a:rPr lang="en-US" sz="1000" dirty="0"/>
              <a:t>,'distance','</a:t>
            </a:r>
            <a:r>
              <a:rPr lang="en-US" sz="1000" dirty="0" err="1"/>
              <a:t>sqEuclidean</a:t>
            </a:r>
            <a:r>
              <a:rPr lang="en-US" sz="1000" dirty="0"/>
              <a:t>', ...</a:t>
            </a:r>
          </a:p>
          <a:p>
            <a:pPr marL="0" indent="0">
              <a:buNone/>
            </a:pPr>
            <a:r>
              <a:rPr lang="en-US" sz="1000" dirty="0"/>
              <a:t>                                      'Replicates',3</a:t>
            </a:r>
            <a:r>
              <a:rPr lang="en-US" sz="1000" dirty="0" smtClean="0"/>
              <a:t>);                            </a:t>
            </a:r>
            <a:endParaRPr lang="en-US" sz="1000" dirty="0"/>
          </a:p>
          <a:p>
            <a:pPr marL="0" indent="0">
              <a:buNone/>
            </a:pPr>
            <a:r>
              <a:rPr lang="en-US" sz="1000" dirty="0" err="1"/>
              <a:t>pixel_labels</a:t>
            </a:r>
            <a:r>
              <a:rPr lang="en-US" sz="1000" dirty="0"/>
              <a:t> = reshape(</a:t>
            </a:r>
            <a:r>
              <a:rPr lang="en-US" sz="1000" dirty="0" err="1"/>
              <a:t>cluster_idx,nrows,ncols</a:t>
            </a:r>
            <a:r>
              <a:rPr lang="en-US" sz="1000" dirty="0"/>
              <a:t>);</a:t>
            </a:r>
          </a:p>
          <a:p>
            <a:pPr marL="0" indent="0">
              <a:buNone/>
            </a:pPr>
            <a:r>
              <a:rPr lang="en-US" sz="1000" dirty="0"/>
              <a:t>figure, </a:t>
            </a: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pixel_labels</a:t>
            </a:r>
            <a:r>
              <a:rPr lang="en-US" sz="1000" dirty="0"/>
              <a:t>,[]), title('image labeled by cluster index');</a:t>
            </a:r>
          </a:p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1000" dirty="0" err="1" smtClean="0"/>
              <a:t>segmented_images</a:t>
            </a:r>
            <a:r>
              <a:rPr lang="en-US" sz="1000" dirty="0" smtClean="0"/>
              <a:t> </a:t>
            </a:r>
            <a:r>
              <a:rPr lang="en-US" sz="1000" dirty="0"/>
              <a:t>= cell(1,3);</a:t>
            </a:r>
          </a:p>
          <a:p>
            <a:pPr marL="0" indent="0">
              <a:buNone/>
            </a:pPr>
            <a:r>
              <a:rPr lang="de-DE" sz="1000" dirty="0"/>
              <a:t>rgb_label = repmat(pixel_labels,[1 1 3]);</a:t>
            </a:r>
          </a:p>
          <a:p>
            <a:pPr marL="0" indent="0">
              <a:buNone/>
            </a:pPr>
            <a:r>
              <a:rPr lang="en-US" sz="1000" dirty="0"/>
              <a:t> </a:t>
            </a:r>
            <a:endParaRPr lang="el-GR" sz="1000" dirty="0" smtClean="0"/>
          </a:p>
          <a:p>
            <a:pPr marL="0" indent="0">
              <a:buNone/>
            </a:pPr>
            <a:r>
              <a:rPr lang="en-US" sz="1000" dirty="0" smtClean="0"/>
              <a:t>for </a:t>
            </a:r>
            <a:r>
              <a:rPr lang="en-US" sz="1000" dirty="0"/>
              <a:t>k = 1:nColors</a:t>
            </a:r>
          </a:p>
          <a:p>
            <a:pPr marL="0" indent="0">
              <a:buNone/>
            </a:pPr>
            <a:r>
              <a:rPr lang="en-US" sz="1000" dirty="0"/>
              <a:t>    color = </a:t>
            </a:r>
            <a:r>
              <a:rPr lang="en-US" sz="1000" dirty="0" err="1"/>
              <a:t>im</a:t>
            </a:r>
            <a:r>
              <a:rPr lang="en-US" sz="1000" dirty="0"/>
              <a:t>;</a:t>
            </a:r>
          </a:p>
          <a:p>
            <a:pPr marL="0" indent="0">
              <a:buNone/>
            </a:pPr>
            <a:r>
              <a:rPr lang="en-US" sz="1000" dirty="0"/>
              <a:t>    color(</a:t>
            </a:r>
            <a:r>
              <a:rPr lang="en-US" sz="1000" dirty="0" err="1"/>
              <a:t>rgb_label</a:t>
            </a:r>
            <a:r>
              <a:rPr lang="en-US" sz="1000" dirty="0"/>
              <a:t> ~= k) = 0;</a:t>
            </a:r>
          </a:p>
          <a:p>
            <a:pPr marL="0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segmented_images</a:t>
            </a:r>
            <a:r>
              <a:rPr lang="en-US" sz="1000" dirty="0"/>
              <a:t>{k} = color;</a:t>
            </a:r>
          </a:p>
          <a:p>
            <a:pPr marL="0" indent="0">
              <a:buNone/>
            </a:pPr>
            <a:r>
              <a:rPr lang="en-US" sz="1000" dirty="0"/>
              <a:t>end</a:t>
            </a:r>
          </a:p>
          <a:p>
            <a:pPr marL="0" indent="0">
              <a:buNone/>
            </a:pPr>
            <a:r>
              <a:rPr lang="en-US" sz="1000" dirty="0"/>
              <a:t>figure</a:t>
            </a:r>
          </a:p>
          <a:p>
            <a:pPr marL="0" indent="0">
              <a:buNone/>
            </a:pPr>
            <a:r>
              <a:rPr lang="en-US" sz="1000" dirty="0"/>
              <a:t>subplot(2,2,1), </a:t>
            </a: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im</a:t>
            </a:r>
            <a:r>
              <a:rPr lang="en-US" sz="1000" dirty="0"/>
              <a:t>), title('</a:t>
            </a:r>
            <a:r>
              <a:rPr lang="en-US" sz="1000" dirty="0" err="1"/>
              <a:t>ball_RGB</a:t>
            </a:r>
            <a:r>
              <a:rPr lang="en-US" sz="1000" dirty="0"/>
              <a:t>');</a:t>
            </a:r>
          </a:p>
          <a:p>
            <a:pPr marL="0" indent="0">
              <a:buNone/>
            </a:pPr>
            <a:r>
              <a:rPr lang="en-US" sz="1000" dirty="0" smtClean="0"/>
              <a:t>subplot(2,2,2</a:t>
            </a:r>
            <a:r>
              <a:rPr lang="en-US" sz="1000" dirty="0"/>
              <a:t>), </a:t>
            </a: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segmented_images</a:t>
            </a:r>
            <a:r>
              <a:rPr lang="en-US" sz="1000" dirty="0"/>
              <a:t>{1}), title('objects in cluster 1');</a:t>
            </a:r>
          </a:p>
          <a:p>
            <a:pPr marL="0" indent="0">
              <a:buNone/>
            </a:pPr>
            <a:r>
              <a:rPr lang="en-US" sz="1000" dirty="0" smtClean="0"/>
              <a:t>subplot(2,2,3</a:t>
            </a:r>
            <a:r>
              <a:rPr lang="en-US" sz="1000" dirty="0"/>
              <a:t>), </a:t>
            </a: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segmented_images</a:t>
            </a:r>
            <a:r>
              <a:rPr lang="en-US" sz="1000" dirty="0"/>
              <a:t>{2}), title('objects in cluster 2');</a:t>
            </a:r>
          </a:p>
          <a:p>
            <a:pPr marL="0" indent="0">
              <a:buNone/>
            </a:pPr>
            <a:r>
              <a:rPr lang="en-US" sz="1000" dirty="0" smtClean="0"/>
              <a:t>subplot(2,2,4</a:t>
            </a:r>
            <a:r>
              <a:rPr lang="en-US" sz="1000" dirty="0"/>
              <a:t>), </a:t>
            </a:r>
            <a:r>
              <a:rPr lang="en-US" sz="1000" dirty="0" err="1"/>
              <a:t>imshow</a:t>
            </a:r>
            <a:r>
              <a:rPr lang="en-US" sz="1000" dirty="0"/>
              <a:t>(</a:t>
            </a:r>
            <a:r>
              <a:rPr lang="en-US" sz="1000" dirty="0" err="1"/>
              <a:t>segmented_images</a:t>
            </a:r>
            <a:r>
              <a:rPr lang="en-US" sz="1000" dirty="0"/>
              <a:t>{3}), title('objects in cluster 3');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5" t="16106" r="67726" b="14375"/>
          <a:stretch/>
        </p:blipFill>
        <p:spPr>
          <a:xfrm>
            <a:off x="281353" y="169333"/>
            <a:ext cx="6084277" cy="64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325563"/>
          </a:xfrm>
        </p:spPr>
        <p:txBody>
          <a:bodyPr/>
          <a:lstStyle/>
          <a:p>
            <a:r>
              <a:rPr lang="el-GR" dirty="0" smtClean="0"/>
              <a:t>Ομαδοποίηση (ή </a:t>
            </a:r>
            <a:r>
              <a:rPr lang="el-GR" dirty="0" err="1" smtClean="0"/>
              <a:t>συσταδοποίηση</a:t>
            </a:r>
            <a:r>
              <a:rPr lang="el-GR" dirty="0" smtClean="0"/>
              <a:t> με </a:t>
            </a:r>
            <a:r>
              <a:rPr lang="en-US" dirty="0" smtClean="0"/>
              <a:t> </a:t>
            </a:r>
            <a:r>
              <a:rPr lang="en-US" dirty="0" err="1" smtClean="0"/>
              <a:t>kmeans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Ό</a:t>
            </a:r>
            <a:r>
              <a:rPr lang="el-GR" dirty="0" smtClean="0"/>
              <a:t>ταν έχουμε ένα σύνολο προτύπων η ομαδοποίηση είναι μια τεχνική που προσπαθεί να δημιουργήσει συστάδες αντικειμένων με παρόμοια χαρακτηριστικά. Ιδεατά οι αποστάσεις ανάμεσα σε κάθε συστάδα πρέπει να είναι ελάχιστες ενώ ανάμεσα στις διαφορετικές συστάδες μέγιστες.</a:t>
            </a:r>
          </a:p>
          <a:p>
            <a:r>
              <a:rPr lang="el-GR" dirty="0" smtClean="0"/>
              <a:t>Με αυτό ακριβώς το σκεπτικό μπορεί κανείς να σκεφτεί ότι η ποιότητα της ομαδοποίησης εξαρτάται άμεσα από το να υπάρχει </a:t>
            </a:r>
            <a:r>
              <a:rPr lang="el-GR" b="1" dirty="0" smtClean="0"/>
              <a:t>μεγάλη ομοιότητα εντός κάθε συστάδας</a:t>
            </a:r>
            <a:r>
              <a:rPr lang="el-GR" dirty="0" smtClean="0"/>
              <a:t> (π.χ. να μην υπάρχουν </a:t>
            </a:r>
            <a:r>
              <a:rPr lang="en-US" dirty="0" smtClean="0"/>
              <a:t>outliers</a:t>
            </a:r>
            <a:r>
              <a:rPr lang="el-GR" dirty="0" smtClean="0"/>
              <a:t>*</a:t>
            </a:r>
            <a:r>
              <a:rPr lang="en-US" dirty="0" smtClean="0"/>
              <a:t>) </a:t>
            </a:r>
            <a:r>
              <a:rPr lang="el-GR" dirty="0" smtClean="0"/>
              <a:t>και παράλληλα μικρή ομοιότητα</a:t>
            </a:r>
            <a:r>
              <a:rPr lang="en-US" dirty="0" smtClean="0"/>
              <a:t> (</a:t>
            </a:r>
            <a:r>
              <a:rPr lang="el-GR" dirty="0" smtClean="0"/>
              <a:t>η αλλιώς μεγάλη απόσταση</a:t>
            </a:r>
            <a:r>
              <a:rPr lang="en-US" dirty="0" smtClean="0"/>
              <a:t>)</a:t>
            </a:r>
            <a:r>
              <a:rPr lang="el-GR" dirty="0" smtClean="0"/>
              <a:t> ανάμεσα στις συστάδες.</a:t>
            </a:r>
          </a:p>
          <a:p>
            <a:r>
              <a:rPr lang="el-GR" dirty="0" smtClean="0"/>
              <a:t>Αναλόγως το μέγεθος των προτύπων μπορούν να υπάρχουν υπολογιστικές προκλήσεις. Συχνά για να λυθεί για να λυθεί υπάρχουν αρκετοί </a:t>
            </a:r>
            <a:r>
              <a:rPr lang="el-GR" dirty="0" err="1" smtClean="0"/>
              <a:t>ευριστικοί</a:t>
            </a:r>
            <a:r>
              <a:rPr lang="el-GR" dirty="0" smtClean="0"/>
              <a:t> αλγόριθμοι που μπορούν να συγκλίνουν γρήγορα.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2553" y="6311900"/>
            <a:ext cx="9863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*ακραίες τιμές ή απομονωνόμενα πρότυπα που δυσκολεύουν την ομαδοποίηση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-21777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Επεξήγηση του κ </a:t>
            </a:r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k-means </a:t>
            </a:r>
            <a:r>
              <a:rPr lang="el-GR" dirty="0" smtClean="0"/>
              <a:t>έχει χρησιμοποιηθεί κατά κόρον στην ψηφιακή επεξεργασία σήματος π.χ. για </a:t>
            </a:r>
            <a:r>
              <a:rPr lang="en-US" dirty="0" smtClean="0"/>
              <a:t>data mining. </a:t>
            </a:r>
            <a:endParaRPr lang="el-GR" dirty="0" smtClean="0"/>
          </a:p>
          <a:p>
            <a:r>
              <a:rPr lang="el-GR" dirty="0" smtClean="0"/>
              <a:t>Η ομαδοποίηση αυτή έχει ως στόχο να διαχωρίσει </a:t>
            </a:r>
            <a:r>
              <a:rPr lang="el-GR" i="1" dirty="0" smtClean="0">
                <a:solidFill>
                  <a:srgbClr val="FF0000"/>
                </a:solidFill>
              </a:rPr>
              <a:t>n</a:t>
            </a:r>
            <a:r>
              <a:rPr lang="el-GR" dirty="0" smtClean="0"/>
              <a:t> παρατηρήσεις σε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l-GR" dirty="0" smtClean="0"/>
              <a:t> ομάδες, έτσι ώστε κάθε παρατήρηση να ανήκει στη συστάδα με το κοντινότερο μέσο, το οποίο χρησιμεύει ως ένα χαρακτηριστικό δείγμα της συστάδας. </a:t>
            </a:r>
            <a:endParaRPr lang="en-US" dirty="0" smtClean="0"/>
          </a:p>
          <a:p>
            <a:r>
              <a:rPr lang="el-GR" dirty="0" smtClean="0"/>
              <a:t>Αυτό οδηγεί σε μια </a:t>
            </a:r>
            <a:r>
              <a:rPr lang="el-GR" dirty="0" err="1" smtClean="0"/>
              <a:t>διαμέριση</a:t>
            </a:r>
            <a:r>
              <a:rPr lang="el-GR" dirty="0" smtClean="0"/>
              <a:t> του χώρου δεδομένων σε κελιά </a:t>
            </a:r>
            <a:r>
              <a:rPr lang="el-GR" dirty="0" err="1" smtClean="0"/>
              <a:t>Voronoi</a:t>
            </a:r>
            <a:r>
              <a:rPr lang="en-US" dirty="0" smtClean="0"/>
              <a:t>*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830" y="5942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https://el.wikipedia.org/wiki/</a:t>
            </a:r>
            <a:r>
              <a:rPr lang="el-GR" dirty="0" err="1" smtClean="0">
                <a:hlinkClick r:id="rId2"/>
              </a:rPr>
              <a:t>Ομαδοποίηση_Κ</a:t>
            </a:r>
            <a:r>
              <a:rPr lang="el-GR" dirty="0" smtClean="0">
                <a:hlinkClick r:id="rId2"/>
              </a:rPr>
              <a:t>-μέσων</a:t>
            </a:r>
            <a:endParaRPr lang="en-US" dirty="0" smtClean="0"/>
          </a:p>
          <a:p>
            <a:r>
              <a:rPr lang="en-US" dirty="0"/>
              <a:t>*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en.wikipedia.org/wiki/Voronoi_diagram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85169" y="5988734"/>
            <a:ext cx="5744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Στα μαθηματικά, ένα διάγραμμα </a:t>
            </a:r>
            <a:r>
              <a:rPr lang="el-GR" sz="1200" dirty="0" err="1"/>
              <a:t>Voronoi</a:t>
            </a:r>
            <a:r>
              <a:rPr lang="el-GR" sz="1200" dirty="0"/>
              <a:t> είναι ένα </a:t>
            </a:r>
            <a:r>
              <a:rPr lang="el-GR" sz="1200" dirty="0" smtClean="0"/>
              <a:t>διαχωρισμό</a:t>
            </a:r>
            <a:r>
              <a:rPr lang="el-GR" sz="1200" dirty="0"/>
              <a:t>ς</a:t>
            </a:r>
            <a:r>
              <a:rPr lang="el-GR" sz="1200" dirty="0" smtClean="0"/>
              <a:t> </a:t>
            </a:r>
            <a:r>
              <a:rPr lang="el-GR" sz="1200" dirty="0"/>
              <a:t>ενός επιπέδου σε περιοχές που βασίζονται στην απόσταση από τα σημεία </a:t>
            </a:r>
            <a:r>
              <a:rPr lang="el-GR" sz="1200" dirty="0" smtClean="0"/>
              <a:t>ενός συγκεκριμένου υποσυνόλου του </a:t>
            </a:r>
            <a:r>
              <a:rPr lang="el-GR" sz="1200" dirty="0"/>
              <a:t>επιπέδου.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89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9538" y="3048000"/>
            <a:ext cx="9988062" cy="193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K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είσοδος του αλγορίθμου είναι ένα σύνολο προτύπων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 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καθώς και ο επιθυμητός αριθμός των ομάδων Κ</a:t>
            </a:r>
          </a:p>
          <a:p>
            <a:r>
              <a:rPr lang="el-GR" dirty="0" smtClean="0"/>
              <a:t>Ξεκινάμε μια επαναληπτική διαδικασία όπου</a:t>
            </a:r>
          </a:p>
          <a:p>
            <a:pPr lvl="1"/>
            <a:r>
              <a:rPr lang="el-GR" dirty="0" smtClean="0"/>
              <a:t>Αναθέτουμε τυχαία τα κέντρα των ομάδων Κ</a:t>
            </a:r>
            <a:r>
              <a:rPr lang="el-GR" baseline="-25000" dirty="0" smtClean="0"/>
              <a:t>1</a:t>
            </a:r>
            <a:r>
              <a:rPr lang="el-GR" dirty="0" smtClean="0"/>
              <a:t>, Κ</a:t>
            </a:r>
            <a:r>
              <a:rPr lang="el-GR" baseline="-25000" dirty="0" smtClean="0"/>
              <a:t>2</a:t>
            </a:r>
            <a:r>
              <a:rPr lang="el-GR" dirty="0" smtClean="0"/>
              <a:t>,…,Κ</a:t>
            </a:r>
            <a:r>
              <a:rPr lang="en-US" baseline="-25000" dirty="0" smtClean="0"/>
              <a:t>n</a:t>
            </a:r>
          </a:p>
          <a:p>
            <a:pPr lvl="1"/>
            <a:r>
              <a:rPr lang="el-GR" dirty="0" smtClean="0"/>
              <a:t>Για κάθε πρότυπο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l-GR" dirty="0" smtClean="0"/>
              <a:t> υπολογίζουμε το κοντινότερο κέντρο Κ</a:t>
            </a:r>
            <a:r>
              <a:rPr lang="en-US" baseline="-25000" dirty="0" smtClean="0"/>
              <a:t>j</a:t>
            </a:r>
            <a:r>
              <a:rPr lang="el-GR" baseline="-25000" dirty="0" smtClean="0"/>
              <a:t> </a:t>
            </a:r>
            <a:r>
              <a:rPr lang="el-GR" dirty="0" smtClean="0"/>
              <a:t>και αναθέτουμε το </a:t>
            </a:r>
            <a:r>
              <a:rPr lang="en-US" i="1" dirty="0" smtClean="0"/>
              <a:t>x</a:t>
            </a:r>
            <a:r>
              <a:rPr lang="en-US" i="1" baseline="-25000" dirty="0" smtClean="0"/>
              <a:t>i </a:t>
            </a:r>
            <a:r>
              <a:rPr lang="el-GR" i="1" baseline="-25000" dirty="0" smtClean="0"/>
              <a:t> </a:t>
            </a:r>
            <a:r>
              <a:rPr lang="el-GR" dirty="0"/>
              <a:t>στην </a:t>
            </a:r>
            <a:r>
              <a:rPr lang="el-GR" dirty="0" smtClean="0"/>
              <a:t>συστάδα </a:t>
            </a:r>
            <a:r>
              <a:rPr lang="el-GR" dirty="0"/>
              <a:t>Κ</a:t>
            </a:r>
            <a:r>
              <a:rPr lang="en-US" baseline="-25000" dirty="0" smtClean="0"/>
              <a:t>j</a:t>
            </a:r>
            <a:endParaRPr lang="el-GR" baseline="-25000" dirty="0" smtClean="0"/>
          </a:p>
          <a:p>
            <a:pPr lvl="1"/>
            <a:r>
              <a:rPr lang="el-GR" dirty="0" smtClean="0"/>
              <a:t>Στη συνέχεια για κάθε συστάδα </a:t>
            </a:r>
            <a:r>
              <a:rPr lang="el-GR" dirty="0"/>
              <a:t>Κ</a:t>
            </a:r>
            <a:r>
              <a:rPr lang="el-GR" baseline="-25000" dirty="0"/>
              <a:t>1</a:t>
            </a:r>
            <a:r>
              <a:rPr lang="el-GR" dirty="0"/>
              <a:t>, Κ</a:t>
            </a:r>
            <a:r>
              <a:rPr lang="el-GR" baseline="-25000" dirty="0"/>
              <a:t>2</a:t>
            </a:r>
            <a:r>
              <a:rPr lang="el-GR" dirty="0"/>
              <a:t>,…,Κ</a:t>
            </a:r>
            <a:r>
              <a:rPr lang="en-US" baseline="-25000" dirty="0" smtClean="0"/>
              <a:t>n</a:t>
            </a:r>
            <a:r>
              <a:rPr lang="el-GR" baseline="-25000" dirty="0" smtClean="0"/>
              <a:t> </a:t>
            </a:r>
            <a:r>
              <a:rPr lang="el-GR" dirty="0" smtClean="0"/>
              <a:t>υπολογίζομε τα νέα γεωμετρικά τους κέντρα ως τους μέσους όρους κάθε συστάδας με όλα τα σημεία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που προκύψαν από το προηγούμενο βήμα.</a:t>
            </a:r>
          </a:p>
          <a:p>
            <a:r>
              <a:rPr lang="el-GR" dirty="0" smtClean="0"/>
              <a:t>Σταματάμε την διαδικασία όταν δεν έχουμε μεταβολές στις συστάδες, δηλαδή τα στοιχεία τους παραμένουν ίδια.</a:t>
            </a:r>
          </a:p>
          <a:p>
            <a:endParaRPr lang="en-US" baseline="-25000" dirty="0"/>
          </a:p>
          <a:p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36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28613" y="4935964"/>
            <a:ext cx="10033000" cy="8786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2985" y="1794365"/>
            <a:ext cx="10033000" cy="393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8613" y="2243016"/>
            <a:ext cx="9988062" cy="2633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 αλγόριθμος </a:t>
            </a:r>
            <a:r>
              <a:rPr lang="en-US" sz="3200" dirty="0" smtClean="0"/>
              <a:t>K means (</a:t>
            </a:r>
            <a:r>
              <a:rPr lang="el-GR" sz="3200" dirty="0" smtClean="0"/>
              <a:t>με περισσότερα μαθηματικά </a:t>
            </a:r>
            <a:r>
              <a:rPr lang="el-GR" sz="3200" dirty="0" smtClean="0">
                <a:sym typeface="Wingdings" panose="05000000000000000000" pitchFamily="2" charset="2"/>
              </a:rPr>
              <a:t>)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3322" y="1763105"/>
                <a:ext cx="989427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Αναθέτουμε τυχαία τα κέντρα των ομάδων Κ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, Κ</a:t>
                </a:r>
                <a:r>
                  <a:rPr lang="el-GR" baseline="-25000" dirty="0" smtClean="0"/>
                  <a:t>2</a:t>
                </a:r>
                <a:r>
                  <a:rPr lang="el-GR" dirty="0" smtClean="0"/>
                  <a:t>,…,Κ</a:t>
                </a:r>
                <a:r>
                  <a:rPr lang="en-US" baseline="-25000" dirty="0" smtClean="0"/>
                  <a:t>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l-GR" i="1" dirty="0" smtClean="0"/>
                  <a:t> 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</a:t>
                </a:r>
                <a:r>
                  <a:rPr lang="el-GR" dirty="0" smtClean="0"/>
                  <a:t> υπολογίζουμε το κοντινότερο κέντρο Κ</a:t>
                </a:r>
                <a:r>
                  <a:rPr lang="en-US" baseline="-25000" dirty="0" smtClean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𝐾𝑗</m:t>
                        </m:r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και αναθέτουμε το </a:t>
                </a:r>
                <a:r>
                  <a:rPr lang="en-US" i="1" dirty="0" smtClean="0"/>
                  <a:t>x</a:t>
                </a:r>
                <a:r>
                  <a:rPr lang="en-US" i="1" baseline="-25000" dirty="0" smtClean="0"/>
                  <a:t>i </a:t>
                </a:r>
                <a:r>
                  <a:rPr lang="el-GR" i="1" baseline="-25000" dirty="0" smtClean="0"/>
                  <a:t> </a:t>
                </a:r>
                <a:r>
                  <a:rPr lang="el-GR" dirty="0"/>
                  <a:t>στην </a:t>
                </a:r>
                <a:r>
                  <a:rPr lang="el-GR" dirty="0" smtClean="0"/>
                  <a:t>συστάδα </a:t>
                </a:r>
                <a:r>
                  <a:rPr lang="el-GR" dirty="0"/>
                  <a:t>Κ</a:t>
                </a:r>
                <a:r>
                  <a:rPr lang="en-US" baseline="-25000" dirty="0" smtClean="0"/>
                  <a:t>j</a:t>
                </a:r>
                <a:endParaRPr lang="el-GR" baseline="-25000" dirty="0" smtClean="0"/>
              </a:p>
              <a:p>
                <a:pPr lvl="1"/>
                <a:r>
                  <a:rPr lang="el-GR" dirty="0" smtClean="0"/>
                  <a:t>Στη συνέχεια για κάθε συστάδα </a:t>
                </a:r>
                <a:r>
                  <a:rPr lang="el-GR" dirty="0"/>
                  <a:t>Κ</a:t>
                </a:r>
                <a:r>
                  <a:rPr lang="el-GR" baseline="-25000" dirty="0"/>
                  <a:t>1</a:t>
                </a:r>
                <a:r>
                  <a:rPr lang="el-GR" dirty="0"/>
                  <a:t>, Κ</a:t>
                </a:r>
                <a:r>
                  <a:rPr lang="el-GR" baseline="-25000" dirty="0"/>
                  <a:t>2</a:t>
                </a:r>
                <a:r>
                  <a:rPr lang="el-GR" dirty="0"/>
                  <a:t>,…,Κ</a:t>
                </a:r>
                <a:r>
                  <a:rPr lang="en-US" baseline="-25000" dirty="0" smtClean="0"/>
                  <a:t>n</a:t>
                </a:r>
                <a:r>
                  <a:rPr lang="el-GR" baseline="-25000" dirty="0" smtClean="0"/>
                  <a:t> </a:t>
                </a:r>
                <a:r>
                  <a:rPr lang="el-GR" dirty="0" smtClean="0"/>
                  <a:t>υπολογίζομε τα νέα γεωμετρικά τους κέντρα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𝐾𝑗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Σταματάμε την διαδικασία όταν δεν έχουμε μεταβολές στις συστάδες, δηλαδή τα στοιχεία τους παραμένουν ίδια.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3322" y="1763105"/>
                <a:ext cx="9894277" cy="4351338"/>
              </a:xfrm>
              <a:blipFill rotWithShape="0">
                <a:blip r:embed="rId2"/>
                <a:stretch>
                  <a:fillRect l="-129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Left Arrow 6"/>
          <p:cNvSpPr/>
          <p:nvPr/>
        </p:nvSpPr>
        <p:spPr>
          <a:xfrm>
            <a:off x="11074400" y="2430585"/>
            <a:ext cx="672123" cy="2205581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flipH="1" flipV="1">
            <a:off x="1041400" y="2462667"/>
            <a:ext cx="515815" cy="2141416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42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Πολυπλοκότητα αλγορίθμου κ </a:t>
            </a:r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/>
              <a:t> Χώρος: αποθηκεύουμε μόνα τα κέντρα</a:t>
            </a:r>
          </a:p>
          <a:p>
            <a:endParaRPr lang="el-GR" altLang="en-US" dirty="0"/>
          </a:p>
          <a:p>
            <a:r>
              <a:rPr lang="el-GR" altLang="en-US" dirty="0"/>
              <a:t> Η πολυπλοκότητα είναι O(I * n * K  * d)</a:t>
            </a:r>
          </a:p>
          <a:p>
            <a:pPr lvl="1"/>
            <a:r>
              <a:rPr lang="el-GR" altLang="en-US" dirty="0"/>
              <a:t>n = αριθμός σημείων, </a:t>
            </a:r>
          </a:p>
          <a:p>
            <a:pPr lvl="1"/>
            <a:r>
              <a:rPr lang="el-GR" altLang="en-US" dirty="0"/>
              <a:t>K = αριθμός συστάδων, </a:t>
            </a:r>
          </a:p>
          <a:p>
            <a:pPr lvl="1"/>
            <a:r>
              <a:rPr lang="el-GR" altLang="en-US" dirty="0"/>
              <a:t>I = αριθμός επαναλήψεων, </a:t>
            </a:r>
          </a:p>
          <a:p>
            <a:pPr lvl="1"/>
            <a:r>
              <a:rPr lang="el-GR" altLang="en-US" dirty="0"/>
              <a:t>d = αριθμός γνωρισμάτων (διάσταση)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98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αλγορίθμου 1/3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23187"/>
              </p:ext>
            </p:extLst>
          </p:nvPr>
        </p:nvGraphicFramePr>
        <p:xfrm>
          <a:off x="964710" y="3551103"/>
          <a:ext cx="1789723" cy="286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523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 dirty="0" smtClean="0">
                          <a:effectLst/>
                        </a:rPr>
                        <a:t>Πρότυπα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1st Iteration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Height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Weight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</a:t>
                      </a:r>
                      <a:endParaRPr lang="en-US" sz="1100" b="0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180</a:t>
                      </a:r>
                      <a:endParaRPr lang="en-US" sz="11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3969" y="1602154"/>
            <a:ext cx="84953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ότι έχουμε τα παρακάτω 12 πρότυπα που ουσιαστικά έχουν ως χαρακτηριστικά το ύψος και το βάρος 12 ανθρώπων. Υποθέτουμε ότι θέλουμε να τους χωρίσουμε σε 2 κατηγορίες (Κ=2).</a:t>
            </a:r>
          </a:p>
          <a:p>
            <a:endParaRPr lang="el-GR" dirty="0"/>
          </a:p>
          <a:p>
            <a:r>
              <a:rPr lang="el-GR" dirty="0" smtClean="0"/>
              <a:t>Αρχικά θα πρέπει να </a:t>
            </a:r>
            <a:r>
              <a:rPr lang="el-GR" dirty="0" err="1"/>
              <a:t>α</a:t>
            </a:r>
            <a:r>
              <a:rPr lang="el-GR" dirty="0" err="1" smtClean="0"/>
              <a:t>ρχικοποιήσουμε</a:t>
            </a:r>
            <a:r>
              <a:rPr lang="el-GR" dirty="0" smtClean="0"/>
              <a:t> τον αλγόριθμό και να αναθέσουμε 2 κέντρα, έστω π.χ. </a:t>
            </a:r>
            <a:r>
              <a:rPr lang="el-GR" dirty="0" smtClean="0">
                <a:solidFill>
                  <a:srgbClr val="FF0000"/>
                </a:solidFill>
              </a:rPr>
              <a:t>Κ1=(190,90)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Κ2=(170,56). </a:t>
            </a:r>
            <a:r>
              <a:rPr lang="el-GR" dirty="0" smtClean="0"/>
              <a:t>Στη συνέχει υπολογίζουμε τις αποστάσεις από όλα τα πρότυπα όπως φαίνεται στους παρακάτω πίνακες:</a:t>
            </a:r>
          </a:p>
          <a:p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41720"/>
              </p:ext>
            </p:extLst>
          </p:nvPr>
        </p:nvGraphicFramePr>
        <p:xfrm>
          <a:off x="2754433" y="3895908"/>
          <a:ext cx="2400300" cy="2524125"/>
        </p:xfrm>
        <a:graphic>
          <a:graphicData uri="http://schemas.openxmlformats.org/drawingml/2006/table">
            <a:tbl>
              <a:tblPr/>
              <a:tblGrid>
                <a:gridCol w="1131978"/>
                <a:gridCol w="126832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 from 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 from 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18,68154169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21,9317122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39,44616585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37,20215048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4,472135955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27,20294102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12,64911064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19,6977156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13,15294644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27,65863337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21,47091055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18,02775638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32,01562119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14,86606875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9,219544457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30,87069808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33,54101966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21,47091055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39,40812099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16,2788206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19,10497317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21,1896201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2440200">
            <a:off x="2354016" y="1960094"/>
            <a:ext cx="367323" cy="173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2440200">
            <a:off x="5808050" y="3461214"/>
            <a:ext cx="367323" cy="1735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96526" y="4071815"/>
            <a:ext cx="4745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Αν η μικρότερη απόσταση είναι από το Κ1 το πρότυπο κατατάσσεται στην </a:t>
            </a:r>
            <a:r>
              <a:rPr lang="el-GR" dirty="0" smtClean="0">
                <a:solidFill>
                  <a:srgbClr val="FF0000"/>
                </a:solidFill>
              </a:rPr>
              <a:t>κόκκινη ομάδα </a:t>
            </a:r>
            <a:r>
              <a:rPr lang="el-GR" dirty="0" smtClean="0"/>
              <a:t>ενώ αν είναι κοντινότερα στην Κ2 κατατάσσεται στη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πράσινη</a:t>
            </a:r>
            <a:r>
              <a:rPr lang="el-GR" dirty="0" smtClean="0"/>
              <a:t>. </a:t>
            </a:r>
          </a:p>
          <a:p>
            <a:pPr algn="just"/>
            <a:r>
              <a:rPr lang="el-GR" dirty="0" smtClean="0"/>
              <a:t>Στη συνέχεια βρίσκουμε το καινούριο κέντρο Κ1 ως τον μέσο όρο όλων των «κόκκινων» προτύπων και αντίστοιχα το Κ2 ως τον μέσο όρο των πράσινων προτύπων.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798" y="6368110"/>
            <a:ext cx="56505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Based and extended from http</a:t>
            </a:r>
            <a:r>
              <a:rPr lang="en-US" sz="1100" dirty="0"/>
              <a:t>://dni-institute.in/blogs/k-means-clustering-algorithm-explained/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8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αλγορίθμου 2/3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74145"/>
              </p:ext>
            </p:extLst>
          </p:nvPr>
        </p:nvGraphicFramePr>
        <p:xfrm>
          <a:off x="964710" y="3551103"/>
          <a:ext cx="1789723" cy="2868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523"/>
                <a:gridCol w="609600"/>
                <a:gridCol w="609600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l-GR" sz="1100" u="none" strike="noStrike" dirty="0" smtClean="0">
                          <a:effectLst/>
                        </a:rPr>
                        <a:t>Πρότυπα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1st Iteration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Height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Weight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en-US" sz="1100" b="0" i="1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180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34522" y="1602154"/>
            <a:ext cx="69947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Έχοντας υπολογίσει τα νέα κέντρα</a:t>
            </a:r>
            <a:r>
              <a:rPr lang="el-GR" dirty="0">
                <a:solidFill>
                  <a:srgbClr val="FF0000"/>
                </a:solidFill>
              </a:rPr>
              <a:t> Κ1=(</a:t>
            </a:r>
            <a:r>
              <a:rPr lang="el-GR" dirty="0" smtClean="0">
                <a:solidFill>
                  <a:srgbClr val="FF0000"/>
                </a:solidFill>
              </a:rPr>
              <a:t>183,76,2)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Κ2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=(167.86,66.74) </a:t>
            </a:r>
            <a:r>
              <a:rPr lang="el-GR" dirty="0" smtClean="0"/>
              <a:t>υπολογίζουμε και πάλι τις αποστάσεις από όλα τα πρότυπα όπως φαίνεται στους παρακάτω πίνακες και το κάθε πρότυπο κατατάσσεται στο πλησιέστερο (νέο) κέντρο. Παρατηρούμε ότι το πρότυπο 7 ενώ ήταν στην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πράσινη ομάδα </a:t>
            </a:r>
            <a:r>
              <a:rPr lang="el-GR" dirty="0" smtClean="0"/>
              <a:t>τώρα είναι κοντινότερα στην </a:t>
            </a:r>
            <a:r>
              <a:rPr lang="el-GR" dirty="0" smtClean="0">
                <a:solidFill>
                  <a:srgbClr val="FF0000"/>
                </a:solidFill>
              </a:rPr>
              <a:t>κόκκινη</a:t>
            </a:r>
            <a:r>
              <a:rPr lang="el-GR" dirty="0" smtClean="0"/>
              <a:t> και άρα κατατάσσεται σε αυτήν. </a:t>
            </a:r>
          </a:p>
          <a:p>
            <a:pPr algn="just"/>
            <a:r>
              <a:rPr lang="el-GR" dirty="0" smtClean="0"/>
              <a:t>Ο αλγόριθμός μας λοιπόν δεν έχει συγκλίνει ακόμα οπότε προχωράμε σε Τρίτη επανάληψή οπού και πάλι </a:t>
            </a:r>
            <a:r>
              <a:rPr lang="el-GR" dirty="0"/>
              <a:t>βρίσκουμε το καινούριο κέντρο Κ1 ως τον μέσο όρο όλων των «κόκκινων» προτύπων και αντίστοιχα το Κ2 ως τον μέσο όρο των πράσινων προτύπων.</a:t>
            </a:r>
            <a:endParaRPr lang="en-US" dirty="0"/>
          </a:p>
          <a:p>
            <a:endParaRPr lang="el-G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2317282">
            <a:off x="3919745" y="2162355"/>
            <a:ext cx="300986" cy="1879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1554"/>
              </p:ext>
            </p:extLst>
          </p:nvPr>
        </p:nvGraphicFramePr>
        <p:xfrm>
          <a:off x="2754433" y="3856014"/>
          <a:ext cx="1689100" cy="2524125"/>
        </p:xfrm>
        <a:graphic>
          <a:graphicData uri="http://schemas.openxmlformats.org/drawingml/2006/table">
            <a:tbl>
              <a:tblPr/>
              <a:tblGrid>
                <a:gridCol w="939443"/>
                <a:gridCol w="74965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 from 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4,65188134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17,9392398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21,48799314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10,9264704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19,50874289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6,71580529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9,622445062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6,27596643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2,394712713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15,0983172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7,242185373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22,6170425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3,528292644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12,8769688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16,84016772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4,3542145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9,864403123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22,9804708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21,29768177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11,4187458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24,39887803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9,86128282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4,615847591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13,0313593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944" t="12211" r="7777" b="72789"/>
          <a:stretch/>
        </p:blipFill>
        <p:spPr>
          <a:xfrm>
            <a:off x="0" y="0"/>
            <a:ext cx="5491026" cy="773803"/>
          </a:xfrm>
          <a:prstGeom prst="rect">
            <a:avLst/>
          </a:prstGeom>
          <a:effectLst>
            <a:outerShdw sx="1000" sy="1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56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2256</Words>
  <Application>Microsoft Office PowerPoint</Application>
  <PresentationFormat>Widescreen</PresentationFormat>
  <Paragraphs>464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Ομαδοποίηση με k-means</vt:lpstr>
      <vt:lpstr>Διαχωριστική και Ιεραρχική συσταδοποίηση </vt:lpstr>
      <vt:lpstr>Ομαδοποίηση (ή συσταδοποίηση με  kmeans)</vt:lpstr>
      <vt:lpstr>Επεξήγηση του κ means</vt:lpstr>
      <vt:lpstr>Ο αλγόριθμος K means</vt:lpstr>
      <vt:lpstr>Ο αλγόριθμος K means (με περισσότερα μαθηματικά )</vt:lpstr>
      <vt:lpstr>Πολυπλοκότητα αλγορίθμου κ means</vt:lpstr>
      <vt:lpstr>Παράδειγμα αλγορίθμου 1/3</vt:lpstr>
      <vt:lpstr>Παράδειγμα αλγορίθμου 2/3</vt:lpstr>
      <vt:lpstr>Παράδειγμα αλγορίθμου 3/3</vt:lpstr>
      <vt:lpstr>Εφαρμογή kmeans σε Εικόνα</vt:lpstr>
      <vt:lpstr>Εφαρμογή kmeans σε Εικόνα</vt:lpstr>
      <vt:lpstr>Εφαρμογή kmeans σε Εικόνα</vt:lpstr>
      <vt:lpstr>Εφαρμογή kmeans σε Εικόνα</vt:lpstr>
      <vt:lpstr>Εφαρμογή kmeans σε Εικόνα</vt:lpstr>
      <vt:lpstr>Άσκηση Εφαρμογή kmeans σε Εικόνα</vt:lpstr>
      <vt:lpstr>PowerPoint Presentation</vt:lpstr>
      <vt:lpstr>Image Labelled by Cluster Index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Ομαδοποίηση με k-means</dc:title>
  <dc:creator>Kostas Marias</dc:creator>
  <cp:lastModifiedBy>Konstantinos Marias</cp:lastModifiedBy>
  <cp:revision>57</cp:revision>
  <dcterms:created xsi:type="dcterms:W3CDTF">2017-08-09T11:54:13Z</dcterms:created>
  <dcterms:modified xsi:type="dcterms:W3CDTF">2017-09-06T10:40:15Z</dcterms:modified>
</cp:coreProperties>
</file>