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notesSlides/notesSlide2.xml" ContentType="application/vnd.openxmlformats-officedocument.presentationml.notesSlide+xml"/>
  <Override PartName="/ppt/theme/themeOverride5.xml" ContentType="application/vnd.openxmlformats-officedocument.themeOverride+xml"/>
  <Override PartName="/ppt/notesSlides/notesSlide3.xml" ContentType="application/vnd.openxmlformats-officedocument.presentationml.notesSl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heme/themeOverride10.xml" ContentType="application/vnd.openxmlformats-officedocument.themeOverride+xml"/>
  <Override PartName="/ppt/notesSlides/notesSlide6.xml" ContentType="application/vnd.openxmlformats-officedocument.presentationml.notesSlide+xml"/>
  <Override PartName="/ppt/theme/themeOverride11.xml" ContentType="application/vnd.openxmlformats-officedocument.themeOverride+xml"/>
  <Override PartName="/ppt/theme/themeOverride12.xml" ContentType="application/vnd.openxmlformats-officedocument.themeOverride+xml"/>
  <Override PartName="/ppt/theme/themeOverride13.xml" ContentType="application/vnd.openxmlformats-officedocument.themeOverride+xml"/>
  <Override PartName="/ppt/notesSlides/notesSlide7.xml" ContentType="application/vnd.openxmlformats-officedocument.presentationml.notesSlide+xml"/>
  <Override PartName="/ppt/theme/themeOverride14.xml" ContentType="application/vnd.openxmlformats-officedocument.themeOverride+xml"/>
  <Override PartName="/ppt/notesSlides/notesSlide8.xml" ContentType="application/vnd.openxmlformats-officedocument.presentationml.notesSlide+xml"/>
  <Override PartName="/ppt/theme/themeOverride15.xml" ContentType="application/vnd.openxmlformats-officedocument.themeOverride+xml"/>
  <Override PartName="/ppt/notesSlides/notesSlide9.xml" ContentType="application/vnd.openxmlformats-officedocument.presentationml.notesSlide+xml"/>
  <Override PartName="/ppt/theme/themeOverride16.xml" ContentType="application/vnd.openxmlformats-officedocument.themeOverr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heme/themeOverride17.xml" ContentType="application/vnd.openxmlformats-officedocument.themeOverride+xml"/>
  <Override PartName="/ppt/theme/themeOverride18.xml" ContentType="application/vnd.openxmlformats-officedocument.themeOverride+xml"/>
  <Override PartName="/ppt/notesSlides/notesSlide12.xml" ContentType="application/vnd.openxmlformats-officedocument.presentationml.notesSlide+xml"/>
  <Override PartName="/ppt/theme/themeOverride19.xml" ContentType="application/vnd.openxmlformats-officedocument.themeOverr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theme/themeOverride20.xml" ContentType="application/vnd.openxmlformats-officedocument.themeOverride+xml"/>
  <Override PartName="/ppt/notesSlides/notesSlide27.xml" ContentType="application/vnd.openxmlformats-officedocument.presentationml.notesSlide+xml"/>
  <Override PartName="/ppt/theme/themeOverride21.xml" ContentType="application/vnd.openxmlformats-officedocument.themeOverr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theme/themeOverride22.xml" ContentType="application/vnd.openxmlformats-officedocument.themeOverride+xml"/>
  <Override PartName="/ppt/notesSlides/notesSlide33.xml" ContentType="application/vnd.openxmlformats-officedocument.presentationml.notesSlide+xml"/>
  <Override PartName="/ppt/theme/themeOverride23.xml" ContentType="application/vnd.openxmlformats-officedocument.themeOverr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8"/>
  </p:notesMasterIdLst>
  <p:handoutMasterIdLst>
    <p:handoutMasterId r:id="rId69"/>
  </p:handoutMasterIdLst>
  <p:sldIdLst>
    <p:sldId id="256" r:id="rId2"/>
    <p:sldId id="335" r:id="rId3"/>
    <p:sldId id="363" r:id="rId4"/>
    <p:sldId id="260" r:id="rId5"/>
    <p:sldId id="261" r:id="rId6"/>
    <p:sldId id="348" r:id="rId7"/>
    <p:sldId id="349" r:id="rId8"/>
    <p:sldId id="351" r:id="rId9"/>
    <p:sldId id="292" r:id="rId10"/>
    <p:sldId id="368" r:id="rId11"/>
    <p:sldId id="1659" r:id="rId12"/>
    <p:sldId id="1661" r:id="rId13"/>
    <p:sldId id="1657" r:id="rId14"/>
    <p:sldId id="350" r:id="rId15"/>
    <p:sldId id="1658" r:id="rId16"/>
    <p:sldId id="293" r:id="rId17"/>
    <p:sldId id="294" r:id="rId18"/>
    <p:sldId id="257" r:id="rId19"/>
    <p:sldId id="308" r:id="rId20"/>
    <p:sldId id="371" r:id="rId21"/>
    <p:sldId id="311" r:id="rId22"/>
    <p:sldId id="367" r:id="rId23"/>
    <p:sldId id="372" r:id="rId24"/>
    <p:sldId id="373" r:id="rId25"/>
    <p:sldId id="358" r:id="rId26"/>
    <p:sldId id="374" r:id="rId27"/>
    <p:sldId id="313" r:id="rId28"/>
    <p:sldId id="315" r:id="rId29"/>
    <p:sldId id="316" r:id="rId30"/>
    <p:sldId id="364" r:id="rId31"/>
    <p:sldId id="365" r:id="rId32"/>
    <p:sldId id="376" r:id="rId33"/>
    <p:sldId id="680" r:id="rId34"/>
    <p:sldId id="682" r:id="rId35"/>
    <p:sldId id="385" r:id="rId36"/>
    <p:sldId id="383" r:id="rId37"/>
    <p:sldId id="683" r:id="rId38"/>
    <p:sldId id="684" r:id="rId39"/>
    <p:sldId id="685" r:id="rId40"/>
    <p:sldId id="686" r:id="rId41"/>
    <p:sldId id="687" r:id="rId42"/>
    <p:sldId id="688" r:id="rId43"/>
    <p:sldId id="689" r:id="rId44"/>
    <p:sldId id="690" r:id="rId45"/>
    <p:sldId id="691" r:id="rId46"/>
    <p:sldId id="681" r:id="rId47"/>
    <p:sldId id="692" r:id="rId48"/>
    <p:sldId id="693" r:id="rId49"/>
    <p:sldId id="694" r:id="rId50"/>
    <p:sldId id="388" r:id="rId51"/>
    <p:sldId id="290" r:id="rId52"/>
    <p:sldId id="1229" r:id="rId53"/>
    <p:sldId id="1230" r:id="rId54"/>
    <p:sldId id="377" r:id="rId55"/>
    <p:sldId id="380" r:id="rId56"/>
    <p:sldId id="1232" r:id="rId57"/>
    <p:sldId id="386" r:id="rId58"/>
    <p:sldId id="1231" r:id="rId59"/>
    <p:sldId id="277" r:id="rId60"/>
    <p:sldId id="1655" r:id="rId61"/>
    <p:sldId id="1653" r:id="rId62"/>
    <p:sldId id="1225" r:id="rId63"/>
    <p:sldId id="280" r:id="rId64"/>
    <p:sldId id="1656" r:id="rId65"/>
    <p:sldId id="1660" r:id="rId66"/>
    <p:sldId id="1226" r:id="rId67"/>
  </p:sldIdLst>
  <p:sldSz cx="9144000" cy="5143500" type="screen16x9"/>
  <p:notesSz cx="7315200" cy="96012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Μεσαίο στυλ 2 - Έμφαση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4" autoAdjust="0"/>
    <p:restoredTop sz="89125" autoAdjust="0"/>
  </p:normalViewPr>
  <p:slideViewPr>
    <p:cSldViewPr>
      <p:cViewPr varScale="1">
        <p:scale>
          <a:sx n="85" d="100"/>
          <a:sy n="85" d="100"/>
        </p:scale>
        <p:origin x="740" y="52"/>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21717"/>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3169920" cy="480060"/>
          </a:xfrm>
          <a:prstGeom prst="rect">
            <a:avLst/>
          </a:prstGeom>
        </p:spPr>
        <p:txBody>
          <a:bodyPr vert="horz" lIns="96653" tIns="48326" rIns="96653" bIns="48326" rtlCol="0"/>
          <a:lstStyle>
            <a:lvl1pPr algn="l">
              <a:defRPr sz="1300"/>
            </a:lvl1pPr>
          </a:lstStyle>
          <a:p>
            <a:endParaRPr lang="el-GR"/>
          </a:p>
        </p:txBody>
      </p:sp>
      <p:sp>
        <p:nvSpPr>
          <p:cNvPr id="3" name="Θέση ημερομηνίας 2"/>
          <p:cNvSpPr>
            <a:spLocks noGrp="1"/>
          </p:cNvSpPr>
          <p:nvPr>
            <p:ph type="dt" sz="quarter" idx="1"/>
          </p:nvPr>
        </p:nvSpPr>
        <p:spPr>
          <a:xfrm>
            <a:off x="4143587" y="0"/>
            <a:ext cx="3169920" cy="480060"/>
          </a:xfrm>
          <a:prstGeom prst="rect">
            <a:avLst/>
          </a:prstGeom>
        </p:spPr>
        <p:txBody>
          <a:bodyPr vert="horz" lIns="96653" tIns="48326" rIns="96653" bIns="48326" rtlCol="0"/>
          <a:lstStyle>
            <a:lvl1pPr algn="r">
              <a:defRPr sz="1300"/>
            </a:lvl1pPr>
          </a:lstStyle>
          <a:p>
            <a:fld id="{0DE3302C-438F-4C3E-8004-CFA5C6F2B51B}" type="datetimeFigureOut">
              <a:rPr lang="el-GR" smtClean="0"/>
              <a:t>9/10/2023</a:t>
            </a:fld>
            <a:endParaRPr lang="el-GR"/>
          </a:p>
        </p:txBody>
      </p:sp>
      <p:sp>
        <p:nvSpPr>
          <p:cNvPr id="4" name="Θέση υποσέλιδου 3"/>
          <p:cNvSpPr>
            <a:spLocks noGrp="1"/>
          </p:cNvSpPr>
          <p:nvPr>
            <p:ph type="ftr" sz="quarter" idx="2"/>
          </p:nvPr>
        </p:nvSpPr>
        <p:spPr>
          <a:xfrm>
            <a:off x="0" y="9119474"/>
            <a:ext cx="3169920" cy="480060"/>
          </a:xfrm>
          <a:prstGeom prst="rect">
            <a:avLst/>
          </a:prstGeom>
        </p:spPr>
        <p:txBody>
          <a:bodyPr vert="horz" lIns="96653" tIns="48326" rIns="96653" bIns="48326" rtlCol="0" anchor="b"/>
          <a:lstStyle>
            <a:lvl1pPr algn="l">
              <a:defRPr sz="1300"/>
            </a:lvl1pPr>
          </a:lstStyle>
          <a:p>
            <a:r>
              <a:rPr lang="en-US"/>
              <a:t>hhhh</a:t>
            </a:r>
            <a:endParaRPr lang="el-GR"/>
          </a:p>
        </p:txBody>
      </p:sp>
      <p:sp>
        <p:nvSpPr>
          <p:cNvPr id="5" name="Θέση αριθμού διαφάνειας 4"/>
          <p:cNvSpPr>
            <a:spLocks noGrp="1"/>
          </p:cNvSpPr>
          <p:nvPr>
            <p:ph type="sldNum" sz="quarter" idx="3"/>
          </p:nvPr>
        </p:nvSpPr>
        <p:spPr>
          <a:xfrm>
            <a:off x="4143587" y="9119474"/>
            <a:ext cx="3169920" cy="480060"/>
          </a:xfrm>
          <a:prstGeom prst="rect">
            <a:avLst/>
          </a:prstGeom>
        </p:spPr>
        <p:txBody>
          <a:bodyPr vert="horz" lIns="96653" tIns="48326" rIns="96653" bIns="48326" rtlCol="0" anchor="b"/>
          <a:lstStyle>
            <a:lvl1pPr algn="r">
              <a:defRPr sz="1300"/>
            </a:lvl1pPr>
          </a:lstStyle>
          <a:p>
            <a:fld id="{B38D1226-D4CA-4529-993D-D983DCEDDCA1}" type="slidenum">
              <a:rPr lang="el-GR" smtClean="0"/>
              <a:t>‹#›</a:t>
            </a:fld>
            <a:endParaRPr lang="el-GR"/>
          </a:p>
        </p:txBody>
      </p:sp>
    </p:spTree>
    <p:extLst>
      <p:ext uri="{BB962C8B-B14F-4D97-AF65-F5344CB8AC3E}">
        <p14:creationId xmlns:p14="http://schemas.microsoft.com/office/powerpoint/2010/main" val="388915025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3169920" cy="480060"/>
          </a:xfrm>
          <a:prstGeom prst="rect">
            <a:avLst/>
          </a:prstGeom>
        </p:spPr>
        <p:txBody>
          <a:bodyPr vert="horz" lIns="96653" tIns="48326" rIns="96653" bIns="48326" rtlCol="0"/>
          <a:lstStyle>
            <a:lvl1pPr algn="l">
              <a:defRPr sz="1300"/>
            </a:lvl1pPr>
          </a:lstStyle>
          <a:p>
            <a:endParaRPr lang="el-GR"/>
          </a:p>
        </p:txBody>
      </p:sp>
      <p:sp>
        <p:nvSpPr>
          <p:cNvPr id="3" name="Θέση ημερομηνίας 2"/>
          <p:cNvSpPr>
            <a:spLocks noGrp="1"/>
          </p:cNvSpPr>
          <p:nvPr>
            <p:ph type="dt" idx="1"/>
          </p:nvPr>
        </p:nvSpPr>
        <p:spPr>
          <a:xfrm>
            <a:off x="4143587" y="0"/>
            <a:ext cx="3169920" cy="480060"/>
          </a:xfrm>
          <a:prstGeom prst="rect">
            <a:avLst/>
          </a:prstGeom>
        </p:spPr>
        <p:txBody>
          <a:bodyPr vert="horz" lIns="96653" tIns="48326" rIns="96653" bIns="48326" rtlCol="0"/>
          <a:lstStyle>
            <a:lvl1pPr algn="r">
              <a:defRPr sz="1300"/>
            </a:lvl1pPr>
          </a:lstStyle>
          <a:p>
            <a:fld id="{89040D8A-5A7E-46EC-AF6F-A68C82AD87BC}" type="datetimeFigureOut">
              <a:rPr lang="el-GR" smtClean="0"/>
              <a:t>9/10/2023</a:t>
            </a:fld>
            <a:endParaRPr lang="el-GR"/>
          </a:p>
        </p:txBody>
      </p:sp>
      <p:sp>
        <p:nvSpPr>
          <p:cNvPr id="4" name="Θέση εικόνας διαφάνειας 3"/>
          <p:cNvSpPr>
            <a:spLocks noGrp="1" noRot="1" noChangeAspect="1"/>
          </p:cNvSpPr>
          <p:nvPr>
            <p:ph type="sldImg" idx="2"/>
          </p:nvPr>
        </p:nvSpPr>
        <p:spPr>
          <a:xfrm>
            <a:off x="457200" y="720725"/>
            <a:ext cx="6400800" cy="3600450"/>
          </a:xfrm>
          <a:prstGeom prst="rect">
            <a:avLst/>
          </a:prstGeom>
          <a:noFill/>
          <a:ln w="12700">
            <a:solidFill>
              <a:prstClr val="black"/>
            </a:solidFill>
          </a:ln>
        </p:spPr>
        <p:txBody>
          <a:bodyPr vert="horz" lIns="96653" tIns="48326" rIns="96653" bIns="48326" rtlCol="0" anchor="ctr"/>
          <a:lstStyle/>
          <a:p>
            <a:endParaRPr lang="el-GR"/>
          </a:p>
        </p:txBody>
      </p:sp>
      <p:sp>
        <p:nvSpPr>
          <p:cNvPr id="5" name="Θέση σημειώσεων 4"/>
          <p:cNvSpPr>
            <a:spLocks noGrp="1"/>
          </p:cNvSpPr>
          <p:nvPr>
            <p:ph type="body" sz="quarter" idx="3"/>
          </p:nvPr>
        </p:nvSpPr>
        <p:spPr>
          <a:xfrm>
            <a:off x="731520" y="4560570"/>
            <a:ext cx="5852160" cy="4320540"/>
          </a:xfrm>
          <a:prstGeom prst="rect">
            <a:avLst/>
          </a:prstGeom>
        </p:spPr>
        <p:txBody>
          <a:bodyPr vert="horz" lIns="96653" tIns="48326" rIns="96653" bIns="48326" rtlCol="0"/>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Θέση υποσέλιδου 5"/>
          <p:cNvSpPr>
            <a:spLocks noGrp="1"/>
          </p:cNvSpPr>
          <p:nvPr>
            <p:ph type="ftr" sz="quarter" idx="4"/>
          </p:nvPr>
        </p:nvSpPr>
        <p:spPr>
          <a:xfrm>
            <a:off x="0" y="9119474"/>
            <a:ext cx="3169920" cy="480060"/>
          </a:xfrm>
          <a:prstGeom prst="rect">
            <a:avLst/>
          </a:prstGeom>
        </p:spPr>
        <p:txBody>
          <a:bodyPr vert="horz" lIns="96653" tIns="48326" rIns="96653" bIns="48326" rtlCol="0" anchor="b"/>
          <a:lstStyle>
            <a:lvl1pPr algn="l">
              <a:defRPr sz="1300"/>
            </a:lvl1pPr>
          </a:lstStyle>
          <a:p>
            <a:r>
              <a:rPr lang="en-US"/>
              <a:t>hhhh</a:t>
            </a:r>
            <a:endParaRPr lang="el-GR"/>
          </a:p>
        </p:txBody>
      </p:sp>
      <p:sp>
        <p:nvSpPr>
          <p:cNvPr id="7" name="Θέση αριθμού διαφάνειας 6"/>
          <p:cNvSpPr>
            <a:spLocks noGrp="1"/>
          </p:cNvSpPr>
          <p:nvPr>
            <p:ph type="sldNum" sz="quarter" idx="5"/>
          </p:nvPr>
        </p:nvSpPr>
        <p:spPr>
          <a:xfrm>
            <a:off x="4143587" y="9119474"/>
            <a:ext cx="3169920" cy="480060"/>
          </a:xfrm>
          <a:prstGeom prst="rect">
            <a:avLst/>
          </a:prstGeom>
        </p:spPr>
        <p:txBody>
          <a:bodyPr vert="horz" lIns="96653" tIns="48326" rIns="96653" bIns="48326" rtlCol="0" anchor="b"/>
          <a:lstStyle>
            <a:lvl1pPr algn="r">
              <a:defRPr sz="1300"/>
            </a:lvl1pPr>
          </a:lstStyle>
          <a:p>
            <a:fld id="{79AB2BEC-164B-42C9-973F-8C8C4C801895}" type="slidenum">
              <a:rPr lang="el-GR" smtClean="0"/>
              <a:t>‹#›</a:t>
            </a:fld>
            <a:endParaRPr lang="el-GR"/>
          </a:p>
        </p:txBody>
      </p:sp>
    </p:spTree>
    <p:extLst>
      <p:ext uri="{BB962C8B-B14F-4D97-AF65-F5344CB8AC3E}">
        <p14:creationId xmlns:p14="http://schemas.microsoft.com/office/powerpoint/2010/main" val="2539479008"/>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Tree>
    <p:extLst>
      <p:ext uri="{BB962C8B-B14F-4D97-AF65-F5344CB8AC3E}">
        <p14:creationId xmlns:p14="http://schemas.microsoft.com/office/powerpoint/2010/main" val="770941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6724471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err="1"/>
              <a:t>shm_perm.cuid</a:t>
            </a:r>
            <a:r>
              <a:rPr lang="en-US" dirty="0"/>
              <a:t> and </a:t>
            </a:r>
            <a:r>
              <a:rPr lang="en-US" i="1" dirty="0" err="1"/>
              <a:t>shm_perm.uid</a:t>
            </a:r>
            <a:r>
              <a:rPr lang="en-US" dirty="0"/>
              <a:t> are set to the effective user ID of the calling process. </a:t>
            </a:r>
            <a:r>
              <a:rPr lang="en-US" i="1" dirty="0" err="1"/>
              <a:t>shm_perm.cgid</a:t>
            </a:r>
            <a:r>
              <a:rPr lang="en-US" dirty="0"/>
              <a:t> and </a:t>
            </a:r>
            <a:r>
              <a:rPr lang="en-US" i="1" dirty="0" err="1"/>
              <a:t>shm_perm.gid</a:t>
            </a:r>
            <a:r>
              <a:rPr lang="en-US" dirty="0"/>
              <a:t> are set to the effective group ID of the calling process. The least significant 9 bits of </a:t>
            </a:r>
            <a:r>
              <a:rPr lang="en-US" i="1" dirty="0" err="1"/>
              <a:t>shm_perm.mode</a:t>
            </a:r>
            <a:r>
              <a:rPr lang="en-US" dirty="0"/>
              <a:t> are set to the least significant 9 bit of </a:t>
            </a:r>
            <a:r>
              <a:rPr lang="en-US" i="1" dirty="0" err="1"/>
              <a:t>shmflg</a:t>
            </a:r>
            <a:r>
              <a:rPr lang="en-US" dirty="0"/>
              <a:t>. </a:t>
            </a:r>
            <a:r>
              <a:rPr lang="en-US" i="1" dirty="0" err="1"/>
              <a:t>shm_segsz</a:t>
            </a:r>
            <a:r>
              <a:rPr lang="en-US" dirty="0"/>
              <a:t> is set to the value of </a:t>
            </a:r>
            <a:r>
              <a:rPr lang="en-US" i="1" dirty="0"/>
              <a:t>size</a:t>
            </a:r>
            <a:r>
              <a:rPr lang="en-US" dirty="0"/>
              <a:t>. </a:t>
            </a:r>
            <a:r>
              <a:rPr lang="en-US" i="1" dirty="0" err="1"/>
              <a:t>shm_lpid</a:t>
            </a:r>
            <a:r>
              <a:rPr lang="en-US" dirty="0"/>
              <a:t>, </a:t>
            </a:r>
            <a:r>
              <a:rPr lang="en-US" i="1" dirty="0" err="1"/>
              <a:t>shm_nattch</a:t>
            </a:r>
            <a:r>
              <a:rPr lang="en-US" dirty="0"/>
              <a:t>, </a:t>
            </a:r>
            <a:r>
              <a:rPr lang="en-US" i="1" dirty="0" err="1"/>
              <a:t>shm_atime</a:t>
            </a:r>
            <a:r>
              <a:rPr lang="en-US" dirty="0"/>
              <a:t>, and </a:t>
            </a:r>
            <a:r>
              <a:rPr lang="en-US" i="1" dirty="0" err="1"/>
              <a:t>shm_dtime</a:t>
            </a:r>
            <a:r>
              <a:rPr lang="en-US" dirty="0"/>
              <a:t> are set to 0. </a:t>
            </a:r>
            <a:r>
              <a:rPr lang="en-US" i="1" dirty="0" err="1"/>
              <a:t>shm_ctime</a:t>
            </a:r>
            <a:r>
              <a:rPr lang="en-US" dirty="0"/>
              <a:t> is set to the current time.</a:t>
            </a:r>
          </a:p>
        </p:txBody>
      </p:sp>
    </p:spTree>
    <p:extLst>
      <p:ext uri="{BB962C8B-B14F-4D97-AF65-F5344CB8AC3E}">
        <p14:creationId xmlns:p14="http://schemas.microsoft.com/office/powerpoint/2010/main" val="38504682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Two additional commands are provided by Linux and Solaris, but are not part of the</a:t>
            </a:r>
          </a:p>
          <a:p>
            <a:r>
              <a:rPr lang="en-US" sz="1200" b="0" i="0" u="none" strike="noStrike" kern="1200" baseline="0" dirty="0">
                <a:solidFill>
                  <a:schemeClr val="tx1"/>
                </a:solidFill>
                <a:latin typeface="+mn-lt"/>
                <a:ea typeface="+mn-ea"/>
                <a:cs typeface="+mn-cs"/>
              </a:rPr>
              <a:t>Single UNIX Specification.</a:t>
            </a:r>
          </a:p>
          <a:p>
            <a:r>
              <a:rPr lang="en-US" sz="1200" b="0" i="0" u="none" strike="noStrike" kern="1200" baseline="0" dirty="0">
                <a:solidFill>
                  <a:schemeClr val="tx1"/>
                </a:solidFill>
                <a:latin typeface="+mn-lt"/>
                <a:ea typeface="+mn-ea"/>
                <a:cs typeface="+mn-cs"/>
              </a:rPr>
              <a:t>SHM_LOCK Lock the shared memory segment in memory. This command can</a:t>
            </a:r>
          </a:p>
          <a:p>
            <a:r>
              <a:rPr lang="en-US" sz="1200" b="0" i="0" u="none" strike="noStrike" kern="1200" baseline="0" dirty="0">
                <a:solidFill>
                  <a:schemeClr val="tx1"/>
                </a:solidFill>
                <a:latin typeface="+mn-lt"/>
                <a:ea typeface="+mn-ea"/>
                <a:cs typeface="+mn-cs"/>
              </a:rPr>
              <a:t>be executed only by the superuser.</a:t>
            </a:r>
          </a:p>
          <a:p>
            <a:r>
              <a:rPr lang="en-US" sz="1200" b="0" i="0" u="none" strike="noStrike" kern="1200" baseline="0" dirty="0">
                <a:solidFill>
                  <a:schemeClr val="tx1"/>
                </a:solidFill>
                <a:latin typeface="+mn-lt"/>
                <a:ea typeface="+mn-ea"/>
                <a:cs typeface="+mn-cs"/>
              </a:rPr>
              <a:t>SHM_UNLOCK Unlock the shared memory segment. This command can be</a:t>
            </a:r>
          </a:p>
          <a:p>
            <a:r>
              <a:rPr lang="en-US" sz="1200" b="0" i="0" u="none" strike="noStrike" kern="1200" baseline="0" dirty="0">
                <a:solidFill>
                  <a:schemeClr val="tx1"/>
                </a:solidFill>
                <a:latin typeface="+mn-lt"/>
                <a:ea typeface="+mn-ea"/>
                <a:cs typeface="+mn-cs"/>
              </a:rPr>
              <a:t>executed only by the superuser.</a:t>
            </a:r>
            <a:endParaRPr lang="en-US" dirty="0"/>
          </a:p>
        </p:txBody>
      </p:sp>
    </p:spTree>
    <p:extLst>
      <p:ext uri="{BB962C8B-B14F-4D97-AF65-F5344CB8AC3E}">
        <p14:creationId xmlns:p14="http://schemas.microsoft.com/office/powerpoint/2010/main" val="37458856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Two additional commands are provided by Linux and Solaris, but are not part of the</a:t>
            </a:r>
          </a:p>
          <a:p>
            <a:r>
              <a:rPr lang="en-US" sz="1200" b="0" i="0" u="none" strike="noStrike" kern="1200" baseline="0" dirty="0">
                <a:solidFill>
                  <a:schemeClr val="tx1"/>
                </a:solidFill>
                <a:latin typeface="+mn-lt"/>
                <a:ea typeface="+mn-ea"/>
                <a:cs typeface="+mn-cs"/>
              </a:rPr>
              <a:t>Single UNIX Specification.</a:t>
            </a:r>
          </a:p>
          <a:p>
            <a:r>
              <a:rPr lang="en-US" sz="1200" b="0" i="0" u="none" strike="noStrike" kern="1200" baseline="0" dirty="0">
                <a:solidFill>
                  <a:schemeClr val="tx1"/>
                </a:solidFill>
                <a:latin typeface="+mn-lt"/>
                <a:ea typeface="+mn-ea"/>
                <a:cs typeface="+mn-cs"/>
              </a:rPr>
              <a:t>SHM_LOCK Lock the shared memory segment in memory. This command can</a:t>
            </a:r>
          </a:p>
          <a:p>
            <a:r>
              <a:rPr lang="en-US" sz="1200" b="0" i="0" u="none" strike="noStrike" kern="1200" baseline="0" dirty="0">
                <a:solidFill>
                  <a:schemeClr val="tx1"/>
                </a:solidFill>
                <a:latin typeface="+mn-lt"/>
                <a:ea typeface="+mn-ea"/>
                <a:cs typeface="+mn-cs"/>
              </a:rPr>
              <a:t>be executed only by the superuser.</a:t>
            </a:r>
          </a:p>
          <a:p>
            <a:r>
              <a:rPr lang="en-US" sz="1200" b="0" i="0" u="none" strike="noStrike" kern="1200" baseline="0" dirty="0">
                <a:solidFill>
                  <a:schemeClr val="tx1"/>
                </a:solidFill>
                <a:latin typeface="+mn-lt"/>
                <a:ea typeface="+mn-ea"/>
                <a:cs typeface="+mn-cs"/>
              </a:rPr>
              <a:t>SHM_UNLOCK Unlock the shared memory segment. This command can be</a:t>
            </a:r>
          </a:p>
          <a:p>
            <a:r>
              <a:rPr lang="en-US" sz="1200" b="0" i="0" u="none" strike="noStrike" kern="1200" baseline="0" dirty="0">
                <a:solidFill>
                  <a:schemeClr val="tx1"/>
                </a:solidFill>
                <a:latin typeface="+mn-lt"/>
                <a:ea typeface="+mn-ea"/>
                <a:cs typeface="+mn-cs"/>
              </a:rPr>
              <a:t>executed only by the superuser.</a:t>
            </a:r>
            <a:endParaRPr lang="en-US" dirty="0"/>
          </a:p>
        </p:txBody>
      </p:sp>
    </p:spTree>
    <p:extLst>
      <p:ext uri="{BB962C8B-B14F-4D97-AF65-F5344CB8AC3E}">
        <p14:creationId xmlns:p14="http://schemas.microsoft.com/office/powerpoint/2010/main" val="15810084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Related or unrelated processes</a:t>
            </a:r>
          </a:p>
          <a:p>
            <a:r>
              <a:rPr lang="en-US" dirty="0"/>
              <a:t>Persistent – until next system boot or </a:t>
            </a:r>
            <a:r>
              <a:rPr lang="en-US" dirty="0" err="1"/>
              <a:t>shm_unlink</a:t>
            </a:r>
            <a:endParaRPr lang="en-US" dirty="0"/>
          </a:p>
        </p:txBody>
      </p:sp>
    </p:spTree>
    <p:extLst>
      <p:ext uri="{BB962C8B-B14F-4D97-AF65-F5344CB8AC3E}">
        <p14:creationId xmlns:p14="http://schemas.microsoft.com/office/powerpoint/2010/main" val="25526380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Two additional commands are provided by Linux and Solaris, but are not part of the</a:t>
            </a:r>
          </a:p>
          <a:p>
            <a:r>
              <a:rPr lang="en-US" dirty="0"/>
              <a:t>Single UNIX Specification.</a:t>
            </a:r>
          </a:p>
          <a:p>
            <a:r>
              <a:rPr lang="en-US" dirty="0"/>
              <a:t>SHM_LOCK Lock the shared memory segment in memory. This command can</a:t>
            </a:r>
          </a:p>
          <a:p>
            <a:r>
              <a:rPr lang="en-US" dirty="0"/>
              <a:t>be executed only by the superuser.</a:t>
            </a:r>
          </a:p>
          <a:p>
            <a:r>
              <a:rPr lang="en-US" dirty="0"/>
              <a:t>SHM_UNLOCK Unlock the shared memory segment. This command can be</a:t>
            </a:r>
          </a:p>
          <a:p>
            <a:r>
              <a:rPr lang="en-US" dirty="0"/>
              <a:t>executed only by the superuser.</a:t>
            </a:r>
          </a:p>
        </p:txBody>
      </p:sp>
    </p:spTree>
    <p:extLst>
      <p:ext uri="{BB962C8B-B14F-4D97-AF65-F5344CB8AC3E}">
        <p14:creationId xmlns:p14="http://schemas.microsoft.com/office/powerpoint/2010/main" val="37458856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529">
              <a:defRPr/>
            </a:pPr>
            <a:r>
              <a:rPr lang="en-US" dirty="0"/>
              <a:t>shared memory segments are anonymous</a:t>
            </a:r>
          </a:p>
          <a:p>
            <a:pPr defTabSz="966529">
              <a:defRPr/>
            </a:pPr>
            <a:endParaRPr lang="en-US" dirty="0"/>
          </a:p>
        </p:txBody>
      </p:sp>
    </p:spTree>
    <p:extLst>
      <p:ext uri="{BB962C8B-B14F-4D97-AF65-F5344CB8AC3E}">
        <p14:creationId xmlns:p14="http://schemas.microsoft.com/office/powerpoint/2010/main" val="37126946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addr</a:t>
            </a:r>
            <a:r>
              <a:rPr lang="en-US" dirty="0"/>
              <a:t> = </a:t>
            </a:r>
            <a:r>
              <a:rPr lang="en-US" dirty="0" err="1"/>
              <a:t>mmap</a:t>
            </a:r>
            <a:r>
              <a:rPr lang="en-US" dirty="0"/>
              <a:t>(NULL, length, PROT_READ | PROT_WRITE, MAP_SHARED | MAP_ANONYMOUS, -1, 0); </a:t>
            </a:r>
          </a:p>
          <a:p>
            <a:r>
              <a:rPr lang="en-US" dirty="0"/>
              <a:t>if (</a:t>
            </a:r>
            <a:r>
              <a:rPr lang="en-US" dirty="0" err="1"/>
              <a:t>addr</a:t>
            </a:r>
            <a:r>
              <a:rPr lang="en-US" dirty="0"/>
              <a:t> == MAP_FAILED) exit(EXIT_FAILURE); </a:t>
            </a:r>
          </a:p>
          <a:p>
            <a:r>
              <a:rPr lang="en-US" dirty="0"/>
              <a:t>The </a:t>
            </a:r>
            <a:r>
              <a:rPr lang="en-US" dirty="0" err="1"/>
              <a:t>shm_open</a:t>
            </a:r>
            <a:r>
              <a:rPr lang="en-US" dirty="0"/>
              <a:t> subroutine </a:t>
            </a:r>
            <a:r>
              <a:rPr lang="en-US" b="1" dirty="0"/>
              <a:t>establishes a connection between a shared memory object and a file descriptor</a:t>
            </a:r>
            <a:r>
              <a:rPr lang="en-US" dirty="0"/>
              <a:t>. It creates an open file description that refers to the shared memory object and a file descriptor that refers to that open file description.</a:t>
            </a:r>
          </a:p>
          <a:p>
            <a:endParaRPr lang="en-US" dirty="0"/>
          </a:p>
          <a:p>
            <a:r>
              <a:rPr lang="en-US" dirty="0"/>
              <a:t>nm /</a:t>
            </a:r>
            <a:r>
              <a:rPr lang="en-US" dirty="0" err="1"/>
              <a:t>usr</a:t>
            </a:r>
            <a:r>
              <a:rPr lang="en-US" dirty="0"/>
              <a:t>/lib32/</a:t>
            </a:r>
            <a:r>
              <a:rPr lang="en-US" dirty="0" err="1"/>
              <a:t>librt.a</a:t>
            </a:r>
            <a:r>
              <a:rPr lang="en-US" dirty="0"/>
              <a:t> | grep ' T ' | grep -v ' __’  -&gt; list of functions in rt?</a:t>
            </a:r>
          </a:p>
        </p:txBody>
      </p:sp>
    </p:spTree>
    <p:extLst>
      <p:ext uri="{BB962C8B-B14F-4D97-AF65-F5344CB8AC3E}">
        <p14:creationId xmlns:p14="http://schemas.microsoft.com/office/powerpoint/2010/main" val="30761037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0647593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529">
              <a:defRPr/>
            </a:pPr>
            <a:r>
              <a:rPr lang="en-US" dirty="0"/>
              <a:t>and </a:t>
            </a:r>
            <a:r>
              <a:rPr lang="en-US" dirty="0">
                <a:latin typeface="Courier New" panose="02070309020205020404" pitchFamily="49" charset="0"/>
                <a:cs typeface="Courier New" panose="02070309020205020404" pitchFamily="49" charset="0"/>
              </a:rPr>
              <a:t>MAP_SHARED</a:t>
            </a:r>
            <a:endParaRPr lang="en-US" dirty="0"/>
          </a:p>
          <a:p>
            <a:endParaRPr lang="en-US" dirty="0"/>
          </a:p>
        </p:txBody>
      </p:sp>
    </p:spTree>
    <p:extLst>
      <p:ext uri="{BB962C8B-B14F-4D97-AF65-F5344CB8AC3E}">
        <p14:creationId xmlns:p14="http://schemas.microsoft.com/office/powerpoint/2010/main" val="14793018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dirty="0"/>
              <a:t>The child gets a copy of parent's data </a:t>
            </a:r>
            <a:r>
              <a:rPr lang="en-US" b="1" dirty="0"/>
              <a:t>space, heap and stack.</a:t>
            </a:r>
          </a:p>
          <a:p>
            <a:pPr lvl="1"/>
            <a:r>
              <a:rPr lang="en-US" dirty="0"/>
              <a:t>Note that this is only a copy; </a:t>
            </a:r>
            <a:r>
              <a:rPr lang="en-US" b="1" dirty="0"/>
              <a:t>The parent and child process do not share the above portions of memory.</a:t>
            </a:r>
          </a:p>
          <a:p>
            <a:pPr lvl="1"/>
            <a:r>
              <a:rPr lang="en-US" dirty="0"/>
              <a:t>While they share the text segment. Why?</a:t>
            </a:r>
          </a:p>
          <a:p>
            <a:endParaRPr lang="en-US" dirty="0"/>
          </a:p>
        </p:txBody>
      </p:sp>
    </p:spTree>
    <p:extLst>
      <p:ext uri="{BB962C8B-B14F-4D97-AF65-F5344CB8AC3E}">
        <p14:creationId xmlns:p14="http://schemas.microsoft.com/office/powerpoint/2010/main" val="323530983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latin typeface="Courier New" panose="02070309020205020404" pitchFamily="49" charset="0"/>
                <a:cs typeface="Courier New" panose="02070309020205020404" pitchFamily="49" charset="0"/>
              </a:rPr>
              <a:t>#include &lt;sys/</a:t>
            </a:r>
            <a:r>
              <a:rPr lang="en-US" b="1" dirty="0" err="1">
                <a:latin typeface="Courier New" panose="02070309020205020404" pitchFamily="49" charset="0"/>
                <a:cs typeface="Courier New" panose="02070309020205020404" pitchFamily="49" charset="0"/>
              </a:rPr>
              <a:t>mman.h</a:t>
            </a:r>
            <a:r>
              <a:rPr lang="en-US" b="1" dirty="0">
                <a:latin typeface="Courier New" panose="02070309020205020404" pitchFamily="49" charset="0"/>
                <a:cs typeface="Courier New" panose="02070309020205020404" pitchFamily="49" charset="0"/>
              </a:rPr>
              <a:t>&gt;</a:t>
            </a:r>
          </a:p>
          <a:p>
            <a:r>
              <a:rPr lang="en-US" b="1" dirty="0">
                <a:latin typeface="Courier New" panose="02070309020205020404" pitchFamily="49" charset="0"/>
                <a:cs typeface="Courier New" panose="02070309020205020404" pitchFamily="49" charset="0"/>
              </a:rPr>
              <a:t>#include &lt;sys/</a:t>
            </a:r>
            <a:r>
              <a:rPr lang="en-US" b="1" dirty="0" err="1">
                <a:latin typeface="Courier New" panose="02070309020205020404" pitchFamily="49" charset="0"/>
                <a:cs typeface="Courier New" panose="02070309020205020404" pitchFamily="49" charset="0"/>
              </a:rPr>
              <a:t>stat.h</a:t>
            </a:r>
            <a:r>
              <a:rPr lang="en-US" b="1" dirty="0">
                <a:latin typeface="Courier New" panose="02070309020205020404" pitchFamily="49" charset="0"/>
                <a:cs typeface="Courier New" panose="02070309020205020404" pitchFamily="49" charset="0"/>
              </a:rPr>
              <a:t>&gt; </a:t>
            </a:r>
            <a:r>
              <a:rPr lang="en-US" dirty="0">
                <a:latin typeface="Courier New" panose="02070309020205020404" pitchFamily="49" charset="0"/>
                <a:cs typeface="Courier New" panose="02070309020205020404" pitchFamily="49" charset="0"/>
              </a:rPr>
              <a:t>/* For mode constants </a:t>
            </a:r>
          </a:p>
          <a:p>
            <a:r>
              <a:rPr lang="en-US" dirty="0">
                <a:latin typeface="Courier New" panose="02070309020205020404" pitchFamily="49" charset="0"/>
                <a:cs typeface="Courier New" panose="02070309020205020404" pitchFamily="49" charset="0"/>
              </a:rPr>
              <a:t>/ </a:t>
            </a:r>
            <a:r>
              <a:rPr lang="en-US" b="1" dirty="0">
                <a:latin typeface="Courier New" panose="02070309020205020404" pitchFamily="49" charset="0"/>
                <a:cs typeface="Courier New" panose="02070309020205020404" pitchFamily="49" charset="0"/>
              </a:rPr>
              <a:t>#include &lt;</a:t>
            </a:r>
            <a:r>
              <a:rPr lang="en-US" b="1" dirty="0" err="1">
                <a:latin typeface="Courier New" panose="02070309020205020404" pitchFamily="49" charset="0"/>
                <a:cs typeface="Courier New" panose="02070309020205020404" pitchFamily="49" charset="0"/>
              </a:rPr>
              <a:t>fcntl.h</a:t>
            </a:r>
            <a:r>
              <a:rPr lang="en-US" b="1" dirty="0">
                <a:latin typeface="Courier New" panose="02070309020205020404" pitchFamily="49" charset="0"/>
                <a:cs typeface="Courier New" panose="02070309020205020404" pitchFamily="49" charset="0"/>
              </a:rPr>
              <a:t>&gt; </a:t>
            </a:r>
            <a:r>
              <a:rPr lang="en-US" dirty="0">
                <a:latin typeface="Courier New" pitchFamily="49" charset="0"/>
                <a:cs typeface="Courier New" pitchFamily="49" charset="0"/>
              </a:rPr>
              <a:t>/* For O_* constants */ </a:t>
            </a:r>
          </a:p>
          <a:p>
            <a:r>
              <a:rPr lang="en-US" dirty="0">
                <a:latin typeface="Courier New" pitchFamily="49" charset="0"/>
                <a:cs typeface="Courier New" pitchFamily="49" charset="0"/>
              </a:rPr>
              <a:t>int </a:t>
            </a:r>
            <a:r>
              <a:rPr lang="en-US" dirty="0" err="1">
                <a:latin typeface="Courier New" pitchFamily="49" charset="0"/>
                <a:cs typeface="Courier New" pitchFamily="49" charset="0"/>
              </a:rPr>
              <a:t>shm_open</a:t>
            </a:r>
            <a:r>
              <a:rPr lang="en-US" dirty="0">
                <a:latin typeface="Courier New" pitchFamily="49" charset="0"/>
                <a:cs typeface="Courier New" pitchFamily="49" charset="0"/>
              </a:rPr>
              <a:t> </a:t>
            </a:r>
            <a:r>
              <a:rPr lang="fr-FR" dirty="0">
                <a:latin typeface="Courier New" pitchFamily="49" charset="0"/>
                <a:cs typeface="Courier New" pitchFamily="49" charset="0"/>
              </a:rPr>
              <a:t>(</a:t>
            </a:r>
            <a:r>
              <a:rPr lang="fr-FR" dirty="0" err="1">
                <a:latin typeface="Courier New" pitchFamily="49" charset="0"/>
                <a:cs typeface="Courier New" pitchFamily="49" charset="0"/>
              </a:rPr>
              <a:t>const</a:t>
            </a:r>
            <a:r>
              <a:rPr lang="fr-FR" dirty="0">
                <a:latin typeface="Courier New" pitchFamily="49" charset="0"/>
                <a:cs typeface="Courier New" pitchFamily="49" charset="0"/>
              </a:rPr>
              <a:t> char *</a:t>
            </a:r>
            <a:r>
              <a:rPr lang="fr-FR" dirty="0" err="1">
                <a:latin typeface="Courier New" pitchFamily="49" charset="0"/>
                <a:cs typeface="Courier New" pitchFamily="49" charset="0"/>
              </a:rPr>
              <a:t>name</a:t>
            </a:r>
            <a:r>
              <a:rPr lang="fr-FR" dirty="0">
                <a:latin typeface="Courier New" pitchFamily="49" charset="0"/>
                <a:cs typeface="Courier New" pitchFamily="49" charset="0"/>
              </a:rPr>
              <a:t>, </a:t>
            </a:r>
            <a:r>
              <a:rPr lang="fr-FR" dirty="0" err="1">
                <a:latin typeface="Courier New" pitchFamily="49" charset="0"/>
                <a:cs typeface="Courier New" pitchFamily="49" charset="0"/>
              </a:rPr>
              <a:t>int</a:t>
            </a:r>
            <a:r>
              <a:rPr lang="fr-FR" dirty="0">
                <a:latin typeface="Courier New" pitchFamily="49" charset="0"/>
                <a:cs typeface="Courier New" pitchFamily="49" charset="0"/>
              </a:rPr>
              <a:t> oflag, </a:t>
            </a:r>
            <a:r>
              <a:rPr lang="fr-FR" dirty="0" err="1">
                <a:latin typeface="Courier New" pitchFamily="49" charset="0"/>
                <a:cs typeface="Courier New" pitchFamily="49" charset="0"/>
              </a:rPr>
              <a:t>mode_t</a:t>
            </a:r>
            <a:r>
              <a:rPr lang="fr-FR" dirty="0">
                <a:latin typeface="Courier New" pitchFamily="49" charset="0"/>
                <a:cs typeface="Courier New" pitchFamily="49" charset="0"/>
              </a:rPr>
              <a:t> mode);</a:t>
            </a:r>
          </a:p>
          <a:p>
            <a:r>
              <a:rPr lang="en-US" dirty="0">
                <a:latin typeface="Courier New" pitchFamily="49" charset="0"/>
                <a:cs typeface="Courier New" pitchFamily="49" charset="0"/>
              </a:rPr>
              <a:t>Returns: a nonnegative file descriptor if OK, −1 on error</a:t>
            </a:r>
            <a:endParaRPr lang="el-GR" dirty="0">
              <a:latin typeface="Courier New" panose="02070309020205020404" pitchFamily="49" charset="0"/>
              <a:cs typeface="Courier New" panose="02070309020205020404" pitchFamily="49" charset="0"/>
            </a:endParaRPr>
          </a:p>
          <a:p>
            <a:endParaRPr lang="en-US" dirty="0"/>
          </a:p>
        </p:txBody>
      </p:sp>
    </p:spTree>
    <p:extLst>
      <p:ext uri="{BB962C8B-B14F-4D97-AF65-F5344CB8AC3E}">
        <p14:creationId xmlns:p14="http://schemas.microsoft.com/office/powerpoint/2010/main" val="16724471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67244714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Two additional commands are provided by Linux and Solaris, but are not part of the</a:t>
            </a:r>
          </a:p>
          <a:p>
            <a:r>
              <a:rPr lang="en-US" dirty="0"/>
              <a:t>Single UNIX Specification.</a:t>
            </a:r>
          </a:p>
          <a:p>
            <a:r>
              <a:rPr lang="en-US" dirty="0"/>
              <a:t>SHM_LOCK Lock the shared memory segment in memory. This command can</a:t>
            </a:r>
          </a:p>
          <a:p>
            <a:r>
              <a:rPr lang="en-US" dirty="0"/>
              <a:t>be executed only by the superuser.</a:t>
            </a:r>
          </a:p>
          <a:p>
            <a:r>
              <a:rPr lang="en-US" dirty="0"/>
              <a:t>SHM_UNLOCK Unlock the shared memory segment. This command can be</a:t>
            </a:r>
          </a:p>
          <a:p>
            <a:r>
              <a:rPr lang="en-US" dirty="0"/>
              <a:t>executed only by the superuser.</a:t>
            </a:r>
          </a:p>
        </p:txBody>
      </p:sp>
    </p:spTree>
    <p:extLst>
      <p:ext uri="{BB962C8B-B14F-4D97-AF65-F5344CB8AC3E}">
        <p14:creationId xmlns:p14="http://schemas.microsoft.com/office/powerpoint/2010/main" val="374588562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MAP_FIXED is dup2 for memory mappings, and it's useful in exactly the same situations where dup2 is useful for file descriptors: when you want to perform a </a:t>
            </a:r>
            <a:r>
              <a:rPr lang="en-US" i="1" dirty="0"/>
              <a:t>replace</a:t>
            </a:r>
            <a:r>
              <a:rPr lang="en-US" dirty="0"/>
              <a:t> operation that atomically reassigns a resource identifier (memory range in the case of MAP_FIXED, or </a:t>
            </a:r>
            <a:r>
              <a:rPr lang="en-US" dirty="0" err="1"/>
              <a:t>fd</a:t>
            </a:r>
            <a:r>
              <a:rPr lang="en-US" dirty="0"/>
              <a:t> in the case of dup2) to refer to a new resource without the possibility of races where it might get reassigned to something else if you first released the old resource then attempted to regain it for the new resource.</a:t>
            </a:r>
          </a:p>
          <a:p>
            <a:r>
              <a:rPr lang="en-US" dirty="0"/>
              <a:t>As an example, take loading a shared library (by the dynamic loader). It consists of at least three types of mappings: </a:t>
            </a:r>
            <a:r>
              <a:rPr lang="en-US" dirty="0" err="1"/>
              <a:t>read+exec-only</a:t>
            </a:r>
            <a:r>
              <a:rPr lang="en-US" dirty="0"/>
              <a:t> mapping of the program code and read-only data from the executable file, read-write mapping of the initialized data (also from the executable file, but typically with a different relative offset), and read-write zero-initialized anonymous memory (for .</a:t>
            </a:r>
            <a:r>
              <a:rPr lang="en-US" dirty="0" err="1"/>
              <a:t>bss</a:t>
            </a:r>
            <a:r>
              <a:rPr lang="en-US" dirty="0"/>
              <a:t>). Creating these as separate mappings would not work because they must be at fixed </a:t>
            </a:r>
            <a:r>
              <a:rPr lang="en-US" i="1" dirty="0"/>
              <a:t>relative addresses</a:t>
            </a:r>
            <a:r>
              <a:rPr lang="en-US" dirty="0"/>
              <a:t> relative to one another. So instead you first make a dummy mapping of the total length needed (the type of this mapping doesn't matter) without MAP_FIXED just to reserve a sufficient range of contiguous addresses at a kernel-assigned location, then you use MAP_FIXED to map over top of parts of this range as needed with the three or more mappings you need to create.</a:t>
            </a:r>
          </a:p>
          <a:p>
            <a:r>
              <a:rPr lang="en-US" dirty="0"/>
              <a:t>Further, note that use of MAP_FIXED with a hard-coded address or a random address is </a:t>
            </a:r>
            <a:r>
              <a:rPr lang="en-US" b="1" dirty="0"/>
              <a:t>always a bug</a:t>
            </a:r>
            <a:r>
              <a:rPr lang="en-US" dirty="0"/>
              <a:t>. The only correct way to use MAP_FIXED is to replace an existing mapping whose address was assigned by a previous successful call to </a:t>
            </a:r>
            <a:r>
              <a:rPr lang="en-US" dirty="0" err="1"/>
              <a:t>mmap</a:t>
            </a:r>
            <a:r>
              <a:rPr lang="en-US" dirty="0"/>
              <a:t> without MAP_FIXED, or in some other way where you feel it's safe to replace whole pages. This aspect too is completely analogous to dup2; it's always a bug to use dup2 when the caller doesn't already have an open file on the target </a:t>
            </a:r>
            <a:r>
              <a:rPr lang="en-US" dirty="0" err="1"/>
              <a:t>fd</a:t>
            </a:r>
            <a:r>
              <a:rPr lang="en-US" dirty="0"/>
              <a:t> with the intent to replace it.</a:t>
            </a:r>
          </a:p>
        </p:txBody>
      </p:sp>
    </p:spTree>
    <p:extLst>
      <p:ext uri="{BB962C8B-B14F-4D97-AF65-F5344CB8AC3E}">
        <p14:creationId xmlns:p14="http://schemas.microsoft.com/office/powerpoint/2010/main" val="374588562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74588562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Two additional commands are provided by Linux and Solaris, but are not part of the</a:t>
            </a:r>
          </a:p>
          <a:p>
            <a:r>
              <a:rPr lang="en-US" dirty="0"/>
              <a:t>Single UNIX Specification.</a:t>
            </a:r>
          </a:p>
          <a:p>
            <a:r>
              <a:rPr lang="en-US" dirty="0"/>
              <a:t>SHM_LOCK Lock the shared memory segment in memory. This command can</a:t>
            </a:r>
          </a:p>
          <a:p>
            <a:r>
              <a:rPr lang="en-US" dirty="0"/>
              <a:t>be executed only by the superuser.</a:t>
            </a:r>
          </a:p>
          <a:p>
            <a:r>
              <a:rPr lang="en-US" dirty="0"/>
              <a:t>SHM_UNLOCK Unlock the shared memory segment. This command can be</a:t>
            </a:r>
          </a:p>
          <a:p>
            <a:r>
              <a:rPr lang="en-US" dirty="0"/>
              <a:t>executed only by the superuser.</a:t>
            </a:r>
          </a:p>
        </p:txBody>
      </p:sp>
    </p:spTree>
    <p:extLst>
      <p:ext uri="{BB962C8B-B14F-4D97-AF65-F5344CB8AC3E}">
        <p14:creationId xmlns:p14="http://schemas.microsoft.com/office/powerpoint/2010/main" val="158100841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Two additional commands are provided by Linux and Solaris, but are not part of the</a:t>
            </a:r>
          </a:p>
          <a:p>
            <a:r>
              <a:rPr lang="en-US" dirty="0"/>
              <a:t>Single UNIX Specification.</a:t>
            </a:r>
          </a:p>
          <a:p>
            <a:r>
              <a:rPr lang="en-US" dirty="0"/>
              <a:t>SHM_LOCK Lock the shared memory segment in memory. This command can</a:t>
            </a:r>
          </a:p>
          <a:p>
            <a:r>
              <a:rPr lang="en-US" dirty="0"/>
              <a:t>be executed only by the superuser.</a:t>
            </a:r>
          </a:p>
          <a:p>
            <a:r>
              <a:rPr lang="en-US" dirty="0"/>
              <a:t>SHM_UNLOCK Unlock the shared memory segment. This command can be</a:t>
            </a:r>
          </a:p>
          <a:p>
            <a:r>
              <a:rPr lang="en-US" dirty="0"/>
              <a:t>executed only by the superuser.</a:t>
            </a:r>
          </a:p>
        </p:txBody>
      </p:sp>
    </p:spTree>
    <p:extLst>
      <p:ext uri="{BB962C8B-B14F-4D97-AF65-F5344CB8AC3E}">
        <p14:creationId xmlns:p14="http://schemas.microsoft.com/office/powerpoint/2010/main" val="221939229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529">
              <a:defRPr/>
            </a:pPr>
            <a:r>
              <a:rPr lang="en-US" dirty="0"/>
              <a:t>and </a:t>
            </a:r>
            <a:r>
              <a:rPr lang="en-US" dirty="0">
                <a:latin typeface="Courier New" panose="02070309020205020404" pitchFamily="49" charset="0"/>
                <a:cs typeface="Courier New" panose="02070309020205020404" pitchFamily="49" charset="0"/>
              </a:rPr>
              <a:t>MAP_SHARED</a:t>
            </a:r>
            <a:endParaRPr lang="en-US" dirty="0"/>
          </a:p>
          <a:p>
            <a:endParaRPr lang="en-US" dirty="0"/>
          </a:p>
        </p:txBody>
      </p:sp>
    </p:spTree>
    <p:extLst>
      <p:ext uri="{BB962C8B-B14F-4D97-AF65-F5344CB8AC3E}">
        <p14:creationId xmlns:p14="http://schemas.microsoft.com/office/powerpoint/2010/main" val="27583129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Two additional commands are provided by Linux and Solaris, but are not part of the</a:t>
            </a:r>
          </a:p>
          <a:p>
            <a:r>
              <a:rPr lang="en-US" dirty="0"/>
              <a:t>Single UNIX Specification.</a:t>
            </a:r>
          </a:p>
          <a:p>
            <a:r>
              <a:rPr lang="en-US" dirty="0"/>
              <a:t>SHM_LOCK Lock the shared memory segment in memory. This command can</a:t>
            </a:r>
          </a:p>
          <a:p>
            <a:r>
              <a:rPr lang="en-US" dirty="0"/>
              <a:t>be executed only by the superuser.</a:t>
            </a:r>
          </a:p>
          <a:p>
            <a:r>
              <a:rPr lang="en-US" dirty="0"/>
              <a:t>SHM_UNLOCK Unlock the shared memory segment. This command can be</a:t>
            </a:r>
          </a:p>
          <a:p>
            <a:r>
              <a:rPr lang="en-US" dirty="0"/>
              <a:t>executed only by the superuser.</a:t>
            </a:r>
          </a:p>
        </p:txBody>
      </p:sp>
    </p:spTree>
    <p:extLst>
      <p:ext uri="{BB962C8B-B14F-4D97-AF65-F5344CB8AC3E}">
        <p14:creationId xmlns:p14="http://schemas.microsoft.com/office/powerpoint/2010/main" val="233730196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Two additional commands are provided by Linux and Solaris, but are not part of the</a:t>
            </a:r>
          </a:p>
          <a:p>
            <a:r>
              <a:rPr lang="en-US" dirty="0"/>
              <a:t>Single UNIX Specification.</a:t>
            </a:r>
          </a:p>
          <a:p>
            <a:r>
              <a:rPr lang="en-US" dirty="0"/>
              <a:t>SHM_LOCK Lock the shared memory segment in memory. This command can</a:t>
            </a:r>
          </a:p>
          <a:p>
            <a:r>
              <a:rPr lang="en-US" dirty="0"/>
              <a:t>be executed only by the superuser.</a:t>
            </a:r>
          </a:p>
          <a:p>
            <a:r>
              <a:rPr lang="en-US" dirty="0"/>
              <a:t>SHM_UNLOCK Unlock the shared memory segment. This command can be</a:t>
            </a:r>
          </a:p>
          <a:p>
            <a:r>
              <a:rPr lang="en-US" dirty="0"/>
              <a:t>executed only by the superuser.</a:t>
            </a:r>
          </a:p>
        </p:txBody>
      </p:sp>
    </p:spTree>
    <p:extLst>
      <p:ext uri="{BB962C8B-B14F-4D97-AF65-F5344CB8AC3E}">
        <p14:creationId xmlns:p14="http://schemas.microsoft.com/office/powerpoint/2010/main" val="5050417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sz="1200" dirty="0"/>
              <a:t>user and group ids</a:t>
            </a:r>
          </a:p>
          <a:p>
            <a:r>
              <a:rPr lang="en-US" altLang="en-US" sz="1200" dirty="0"/>
              <a:t>process group id</a:t>
            </a:r>
          </a:p>
          <a:p>
            <a:r>
              <a:rPr lang="en-US" altLang="en-US" sz="1200" dirty="0"/>
              <a:t>controlling terminal</a:t>
            </a:r>
          </a:p>
          <a:p>
            <a:r>
              <a:rPr lang="en-US" altLang="en-US" sz="1200" dirty="0" err="1"/>
              <a:t>setuid</a:t>
            </a:r>
            <a:r>
              <a:rPr lang="en-US" altLang="en-US" sz="1200" dirty="0"/>
              <a:t> flag</a:t>
            </a:r>
          </a:p>
          <a:p>
            <a:r>
              <a:rPr lang="en-US" altLang="en-US" sz="1200" dirty="0"/>
              <a:t>current working directory</a:t>
            </a:r>
          </a:p>
          <a:p>
            <a:r>
              <a:rPr lang="en-US" altLang="en-US" sz="1200" dirty="0"/>
              <a:t>root directory (chroot)</a:t>
            </a:r>
          </a:p>
          <a:p>
            <a:r>
              <a:rPr lang="en-US" altLang="en-US" sz="1200" dirty="0"/>
              <a:t>file creation mask</a:t>
            </a:r>
          </a:p>
          <a:p>
            <a:r>
              <a:rPr lang="en-US" altLang="en-US" sz="1200" dirty="0"/>
              <a:t>signal masks</a:t>
            </a:r>
          </a:p>
          <a:p>
            <a:r>
              <a:rPr lang="en-US" altLang="en-US" sz="1200" dirty="0"/>
              <a:t>close-on-exec flag</a:t>
            </a:r>
          </a:p>
          <a:p>
            <a:r>
              <a:rPr lang="en-US" altLang="en-US" sz="1200" dirty="0"/>
              <a:t>environment</a:t>
            </a:r>
          </a:p>
          <a:p>
            <a:r>
              <a:rPr lang="en-US" altLang="en-US" sz="1200" dirty="0"/>
              <a:t>shared memory</a:t>
            </a:r>
          </a:p>
          <a:p>
            <a:r>
              <a:rPr lang="en-US" altLang="en-US" sz="1200" dirty="0"/>
              <a:t>resource limits</a:t>
            </a:r>
            <a:endParaRPr lang="en-US" dirty="0"/>
          </a:p>
        </p:txBody>
      </p:sp>
    </p:spTree>
    <p:extLst>
      <p:ext uri="{BB962C8B-B14F-4D97-AF65-F5344CB8AC3E}">
        <p14:creationId xmlns:p14="http://schemas.microsoft.com/office/powerpoint/2010/main" val="24302578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Two additional commands are provided by Linux and Solaris, but are not part of the</a:t>
            </a:r>
          </a:p>
          <a:p>
            <a:r>
              <a:rPr lang="en-US" dirty="0"/>
              <a:t>Single UNIX Specification.</a:t>
            </a:r>
          </a:p>
          <a:p>
            <a:r>
              <a:rPr lang="en-US" dirty="0"/>
              <a:t>SHM_LOCK Lock the shared memory segment in memory. This command can</a:t>
            </a:r>
          </a:p>
          <a:p>
            <a:r>
              <a:rPr lang="en-US" dirty="0"/>
              <a:t>be executed only by the superuser.</a:t>
            </a:r>
          </a:p>
          <a:p>
            <a:r>
              <a:rPr lang="en-US" dirty="0"/>
              <a:t>SHM_UNLOCK Unlock the shared memory segment. This command can be</a:t>
            </a:r>
          </a:p>
          <a:p>
            <a:r>
              <a:rPr lang="en-US" dirty="0"/>
              <a:t>executed only by the superuser.</a:t>
            </a:r>
          </a:p>
        </p:txBody>
      </p:sp>
    </p:spTree>
    <p:extLst>
      <p:ext uri="{BB962C8B-B14F-4D97-AF65-F5344CB8AC3E}">
        <p14:creationId xmlns:p14="http://schemas.microsoft.com/office/powerpoint/2010/main" val="398879575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Times New Roman" panose="02020603050405020304" pitchFamily="18" charset="0"/>
              <a:buNone/>
            </a:pPr>
            <a:r>
              <a:rPr lang="en-US" altLang="en-US" b="1" u="sng" dirty="0" err="1">
                <a:solidFill>
                  <a:srgbClr val="7030A0"/>
                </a:solidFill>
              </a:rPr>
              <a:t>Errno</a:t>
            </a:r>
            <a:r>
              <a:rPr lang="en-US" altLang="en-US" b="1" u="sng" dirty="0">
                <a:solidFill>
                  <a:srgbClr val="7030A0"/>
                </a:solidFill>
              </a:rPr>
              <a:t> value</a:t>
            </a:r>
            <a:r>
              <a:rPr lang="en-US" altLang="en-US" b="1" dirty="0">
                <a:solidFill>
                  <a:srgbClr val="7030A0"/>
                </a:solidFill>
              </a:rPr>
              <a:t>        </a:t>
            </a:r>
            <a:r>
              <a:rPr lang="en-US" altLang="en-US" b="1" u="sng" dirty="0">
                <a:solidFill>
                  <a:srgbClr val="7030A0"/>
                </a:solidFill>
              </a:rPr>
              <a:t>Meaning</a:t>
            </a:r>
          </a:p>
          <a:p>
            <a:pPr>
              <a:buFont typeface="Times New Roman" panose="02020603050405020304" pitchFamily="18" charset="0"/>
              <a:buNone/>
            </a:pPr>
            <a:r>
              <a:rPr lang="en-US" altLang="en-US" dirty="0">
                <a:solidFill>
                  <a:srgbClr val="7030A0"/>
                </a:solidFill>
              </a:rPr>
              <a:t>EFAULT             The </a:t>
            </a:r>
            <a:r>
              <a:rPr lang="en-US" altLang="en-US" dirty="0" err="1">
                <a:solidFill>
                  <a:srgbClr val="7030A0"/>
                </a:solidFill>
              </a:rPr>
              <a:t>fifo</a:t>
            </a:r>
            <a:r>
              <a:rPr lang="en-US" altLang="en-US" dirty="0">
                <a:solidFill>
                  <a:srgbClr val="7030A0"/>
                </a:solidFill>
              </a:rPr>
              <a:t> argument is illegal</a:t>
            </a:r>
          </a:p>
          <a:p>
            <a:pPr>
              <a:buFont typeface="Times New Roman" panose="02020603050405020304" pitchFamily="18" charset="0"/>
              <a:buNone/>
            </a:pPr>
            <a:r>
              <a:rPr lang="en-US" altLang="en-US" dirty="0">
                <a:solidFill>
                  <a:srgbClr val="7030A0"/>
                </a:solidFill>
              </a:rPr>
              <a:t>ENFILE               The system file table is full</a:t>
            </a:r>
          </a:p>
          <a:p>
            <a:endParaRPr lang="en-US" dirty="0"/>
          </a:p>
        </p:txBody>
      </p:sp>
      <p:sp>
        <p:nvSpPr>
          <p:cNvPr id="4" name="Slide Number Placeholder 3"/>
          <p:cNvSpPr>
            <a:spLocks noGrp="1"/>
          </p:cNvSpPr>
          <p:nvPr>
            <p:ph type="sldNum" sz="quarter" idx="5"/>
          </p:nvPr>
        </p:nvSpPr>
        <p:spPr/>
        <p:txBody>
          <a:bodyPr/>
          <a:lstStyle/>
          <a:p>
            <a:fld id="{E94D4B47-82FD-4FE0-A4DE-60B91D1BF547}" type="slidenum">
              <a:rPr lang="el-GR" smtClean="0"/>
              <a:t>54</a:t>
            </a:fld>
            <a:endParaRPr lang="el-GR"/>
          </a:p>
        </p:txBody>
      </p:sp>
    </p:spTree>
    <p:extLst>
      <p:ext uri="{BB962C8B-B14F-4D97-AF65-F5344CB8AC3E}">
        <p14:creationId xmlns:p14="http://schemas.microsoft.com/office/powerpoint/2010/main" val="354793837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33527203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C3DA94C2-ED95-4460-9CEA-C076DB16F2E1}"/>
              </a:ext>
            </a:extLst>
          </p:cNvPr>
          <p:cNvSpPr>
            <a:spLocks noGrp="1" noChangeArrowheads="1"/>
          </p:cNvSpPr>
          <p:nvPr>
            <p:ph type="sldNum" sz="quarter" idx="5"/>
          </p:nvPr>
        </p:nvSpPr>
        <p:spPr>
          <a:noFill/>
        </p:spPr>
        <p:txBody>
          <a:bodyPr/>
          <a:lstStyle>
            <a:lvl1pPr>
              <a:defRPr>
                <a:solidFill>
                  <a:schemeClr val="tx1"/>
                </a:solidFill>
                <a:latin typeface="Tahoma" panose="020B0604030504040204" pitchFamily="34" charset="0"/>
              </a:defRPr>
            </a:lvl1pPr>
            <a:lvl2pPr marL="742817" indent="-285699">
              <a:defRPr>
                <a:solidFill>
                  <a:schemeClr val="tx1"/>
                </a:solidFill>
                <a:latin typeface="Tahoma" panose="020B0604030504040204" pitchFamily="34" charset="0"/>
              </a:defRPr>
            </a:lvl2pPr>
            <a:lvl3pPr marL="1142796" indent="-228560">
              <a:defRPr>
                <a:solidFill>
                  <a:schemeClr val="tx1"/>
                </a:solidFill>
                <a:latin typeface="Tahoma" panose="020B0604030504040204" pitchFamily="34" charset="0"/>
              </a:defRPr>
            </a:lvl3pPr>
            <a:lvl4pPr marL="1599914" indent="-228560">
              <a:defRPr>
                <a:solidFill>
                  <a:schemeClr val="tx1"/>
                </a:solidFill>
                <a:latin typeface="Tahoma" panose="020B0604030504040204" pitchFamily="34" charset="0"/>
              </a:defRPr>
            </a:lvl4pPr>
            <a:lvl5pPr marL="2057034" indent="-228560">
              <a:defRPr>
                <a:solidFill>
                  <a:schemeClr val="tx1"/>
                </a:solidFill>
                <a:latin typeface="Tahoma" panose="020B0604030504040204" pitchFamily="34" charset="0"/>
              </a:defRPr>
            </a:lvl5pPr>
            <a:lvl6pPr marL="2514152" indent="-228560" eaLnBrk="0" fontAlgn="base" hangingPunct="0">
              <a:spcBef>
                <a:spcPct val="0"/>
              </a:spcBef>
              <a:spcAft>
                <a:spcPct val="0"/>
              </a:spcAft>
              <a:defRPr>
                <a:solidFill>
                  <a:schemeClr val="tx1"/>
                </a:solidFill>
                <a:latin typeface="Tahoma" panose="020B0604030504040204" pitchFamily="34" charset="0"/>
              </a:defRPr>
            </a:lvl6pPr>
            <a:lvl7pPr marL="2971271" indent="-228560" eaLnBrk="0" fontAlgn="base" hangingPunct="0">
              <a:spcBef>
                <a:spcPct val="0"/>
              </a:spcBef>
              <a:spcAft>
                <a:spcPct val="0"/>
              </a:spcAft>
              <a:defRPr>
                <a:solidFill>
                  <a:schemeClr val="tx1"/>
                </a:solidFill>
                <a:latin typeface="Tahoma" panose="020B0604030504040204" pitchFamily="34" charset="0"/>
              </a:defRPr>
            </a:lvl7pPr>
            <a:lvl8pPr marL="3428389" indent="-228560" eaLnBrk="0" fontAlgn="base" hangingPunct="0">
              <a:spcBef>
                <a:spcPct val="0"/>
              </a:spcBef>
              <a:spcAft>
                <a:spcPct val="0"/>
              </a:spcAft>
              <a:defRPr>
                <a:solidFill>
                  <a:schemeClr val="tx1"/>
                </a:solidFill>
                <a:latin typeface="Tahoma" panose="020B0604030504040204" pitchFamily="34" charset="0"/>
              </a:defRPr>
            </a:lvl8pPr>
            <a:lvl9pPr marL="3885507" indent="-228560" eaLnBrk="0" fontAlgn="base" hangingPunct="0">
              <a:spcBef>
                <a:spcPct val="0"/>
              </a:spcBef>
              <a:spcAft>
                <a:spcPct val="0"/>
              </a:spcAft>
              <a:defRPr>
                <a:solidFill>
                  <a:schemeClr val="tx1"/>
                </a:solidFill>
                <a:latin typeface="Tahoma" panose="020B0604030504040204" pitchFamily="34" charset="0"/>
              </a:defRPr>
            </a:lvl9pPr>
          </a:lstStyle>
          <a:p>
            <a:fld id="{9F1DE3E0-9EEA-4976-9D22-65D1169DADF9}" type="slidenum">
              <a:rPr lang="en-US" altLang="en-US">
                <a:latin typeface="Arial" panose="020B0604020202020204" pitchFamily="34" charset="0"/>
              </a:rPr>
              <a:pPr/>
              <a:t>58</a:t>
            </a:fld>
            <a:endParaRPr lang="en-US" altLang="en-US">
              <a:latin typeface="Arial" panose="020B0604020202020204" pitchFamily="34" charset="0"/>
            </a:endParaRPr>
          </a:p>
        </p:txBody>
      </p:sp>
      <p:sp>
        <p:nvSpPr>
          <p:cNvPr id="26627" name="Rectangle 2">
            <a:extLst>
              <a:ext uri="{FF2B5EF4-FFF2-40B4-BE49-F238E27FC236}">
                <a16:creationId xmlns:a16="http://schemas.microsoft.com/office/drawing/2014/main" id="{1E0B6216-5121-4BD7-BB25-C349423A90CD}"/>
              </a:ext>
            </a:extLst>
          </p:cNvPr>
          <p:cNvSpPr>
            <a:spLocks noGrp="1" noRot="1" noChangeAspect="1" noChangeArrowheads="1" noTextEdit="1"/>
          </p:cNvSpPr>
          <p:nvPr>
            <p:ph type="sldImg"/>
          </p:nvPr>
        </p:nvSpPr>
        <p:spPr>
          <a:ln/>
        </p:spPr>
      </p:sp>
      <p:sp>
        <p:nvSpPr>
          <p:cNvPr id="26628" name="Rectangle 3">
            <a:extLst>
              <a:ext uri="{FF2B5EF4-FFF2-40B4-BE49-F238E27FC236}">
                <a16:creationId xmlns:a16="http://schemas.microsoft.com/office/drawing/2014/main" id="{5B8C17F7-B95E-4CB5-896A-596ADC1494D7}"/>
              </a:ext>
            </a:extLst>
          </p:cNvPr>
          <p:cNvSpPr>
            <a:spLocks noGrp="1" noChangeArrowheads="1"/>
          </p:cNvSpPr>
          <p:nvPr>
            <p:ph type="body" idx="1"/>
          </p:nvPr>
        </p:nvSpPr>
        <p:spPr>
          <a:noFill/>
        </p:spPr>
        <p:txBody>
          <a:bodyPr/>
          <a:lstStyle/>
          <a:p>
            <a:pPr eaLnBrk="1" hangingPunct="1"/>
            <a:r>
              <a:rPr lang="en-US" altLang="en-US" dirty="0">
                <a:latin typeface="Arial" panose="020B0604020202020204" pitchFamily="34" charset="0"/>
              </a:rPr>
              <a:t>http://www.cs.uah.edu/~kkeen/CS590/examples/ipc/pipehello</a:t>
            </a:r>
          </a:p>
          <a:p>
            <a:pPr eaLnBrk="1" hangingPunct="1"/>
            <a:r>
              <a:rPr lang="en-US" altLang="en-US" dirty="0">
                <a:latin typeface="Arial" panose="020B0604020202020204" pitchFamily="34" charset="0"/>
              </a:rPr>
              <a:t>http://www.cs.uah.edu/~kkeen/CS590/examples/ipc/pipeexample</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237">
              <a:defRPr/>
            </a:pPr>
            <a:r>
              <a:rPr lang="en-US" altLang="en-US" dirty="0" err="1">
                <a:solidFill>
                  <a:srgbClr val="FF0000"/>
                </a:solidFill>
              </a:rPr>
              <a:t>fflush</a:t>
            </a:r>
            <a:r>
              <a:rPr lang="en-US" altLang="en-US" dirty="0">
                <a:solidFill>
                  <a:srgbClr val="FF0000"/>
                </a:solidFill>
              </a:rPr>
              <a:t>(</a:t>
            </a:r>
            <a:r>
              <a:rPr lang="en-US" altLang="en-US" dirty="0" err="1">
                <a:solidFill>
                  <a:srgbClr val="FF0000"/>
                </a:solidFill>
              </a:rPr>
              <a:t>stdout</a:t>
            </a:r>
            <a:r>
              <a:rPr lang="en-US" altLang="en-US" dirty="0">
                <a:solidFill>
                  <a:srgbClr val="FF0000"/>
                </a:solidFill>
              </a:rPr>
              <a:t>)</a:t>
            </a:r>
          </a:p>
          <a:p>
            <a:endParaRPr lang="en-US" dirty="0"/>
          </a:p>
        </p:txBody>
      </p:sp>
      <p:sp>
        <p:nvSpPr>
          <p:cNvPr id="4" name="Slide Number Placeholder 3"/>
          <p:cNvSpPr>
            <a:spLocks noGrp="1"/>
          </p:cNvSpPr>
          <p:nvPr>
            <p:ph type="sldNum" sz="quarter" idx="5"/>
          </p:nvPr>
        </p:nvSpPr>
        <p:spPr/>
        <p:txBody>
          <a:bodyPr/>
          <a:lstStyle/>
          <a:p>
            <a:fld id="{E94D4B47-82FD-4FE0-A4DE-60B91D1BF547}" type="slidenum">
              <a:rPr lang="el-GR" smtClean="0"/>
              <a:t>59</a:t>
            </a:fld>
            <a:endParaRPr lang="el-GR"/>
          </a:p>
        </p:txBody>
      </p:sp>
    </p:spTree>
    <p:extLst>
      <p:ext uri="{BB962C8B-B14F-4D97-AF65-F5344CB8AC3E}">
        <p14:creationId xmlns:p14="http://schemas.microsoft.com/office/powerpoint/2010/main" val="157986951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469DA6FC-3A8D-49D1-A5B8-866E1D61C1A7}"/>
              </a:ext>
            </a:extLst>
          </p:cNvPr>
          <p:cNvSpPr>
            <a:spLocks noGrp="1" noChangeArrowheads="1"/>
          </p:cNvSpPr>
          <p:nvPr>
            <p:ph type="sldNum" sz="quarter" idx="5"/>
          </p:nvPr>
        </p:nvSpPr>
        <p:spPr>
          <a:noFill/>
        </p:spPr>
        <p:txBody>
          <a:bodyPr/>
          <a:lstStyle>
            <a:lvl1pPr>
              <a:defRPr>
                <a:solidFill>
                  <a:schemeClr val="tx1"/>
                </a:solidFill>
                <a:latin typeface="Tahoma" panose="020B0604030504040204" pitchFamily="34" charset="0"/>
              </a:defRPr>
            </a:lvl1pPr>
            <a:lvl2pPr marL="742817" indent="-285699">
              <a:defRPr>
                <a:solidFill>
                  <a:schemeClr val="tx1"/>
                </a:solidFill>
                <a:latin typeface="Tahoma" panose="020B0604030504040204" pitchFamily="34" charset="0"/>
              </a:defRPr>
            </a:lvl2pPr>
            <a:lvl3pPr marL="1142796" indent="-228560">
              <a:defRPr>
                <a:solidFill>
                  <a:schemeClr val="tx1"/>
                </a:solidFill>
                <a:latin typeface="Tahoma" panose="020B0604030504040204" pitchFamily="34" charset="0"/>
              </a:defRPr>
            </a:lvl3pPr>
            <a:lvl4pPr marL="1599914" indent="-228560">
              <a:defRPr>
                <a:solidFill>
                  <a:schemeClr val="tx1"/>
                </a:solidFill>
                <a:latin typeface="Tahoma" panose="020B0604030504040204" pitchFamily="34" charset="0"/>
              </a:defRPr>
            </a:lvl4pPr>
            <a:lvl5pPr marL="2057034" indent="-228560">
              <a:defRPr>
                <a:solidFill>
                  <a:schemeClr val="tx1"/>
                </a:solidFill>
                <a:latin typeface="Tahoma" panose="020B0604030504040204" pitchFamily="34" charset="0"/>
              </a:defRPr>
            </a:lvl5pPr>
            <a:lvl6pPr marL="2514152" indent="-228560" eaLnBrk="0" fontAlgn="base" hangingPunct="0">
              <a:spcBef>
                <a:spcPct val="0"/>
              </a:spcBef>
              <a:spcAft>
                <a:spcPct val="0"/>
              </a:spcAft>
              <a:defRPr>
                <a:solidFill>
                  <a:schemeClr val="tx1"/>
                </a:solidFill>
                <a:latin typeface="Tahoma" panose="020B0604030504040204" pitchFamily="34" charset="0"/>
              </a:defRPr>
            </a:lvl6pPr>
            <a:lvl7pPr marL="2971271" indent="-228560" eaLnBrk="0" fontAlgn="base" hangingPunct="0">
              <a:spcBef>
                <a:spcPct val="0"/>
              </a:spcBef>
              <a:spcAft>
                <a:spcPct val="0"/>
              </a:spcAft>
              <a:defRPr>
                <a:solidFill>
                  <a:schemeClr val="tx1"/>
                </a:solidFill>
                <a:latin typeface="Tahoma" panose="020B0604030504040204" pitchFamily="34" charset="0"/>
              </a:defRPr>
            </a:lvl7pPr>
            <a:lvl8pPr marL="3428389" indent="-228560" eaLnBrk="0" fontAlgn="base" hangingPunct="0">
              <a:spcBef>
                <a:spcPct val="0"/>
              </a:spcBef>
              <a:spcAft>
                <a:spcPct val="0"/>
              </a:spcAft>
              <a:defRPr>
                <a:solidFill>
                  <a:schemeClr val="tx1"/>
                </a:solidFill>
                <a:latin typeface="Tahoma" panose="020B0604030504040204" pitchFamily="34" charset="0"/>
              </a:defRPr>
            </a:lvl8pPr>
            <a:lvl9pPr marL="3885507" indent="-228560" eaLnBrk="0" fontAlgn="base" hangingPunct="0">
              <a:spcBef>
                <a:spcPct val="0"/>
              </a:spcBef>
              <a:spcAft>
                <a:spcPct val="0"/>
              </a:spcAft>
              <a:defRPr>
                <a:solidFill>
                  <a:schemeClr val="tx1"/>
                </a:solidFill>
                <a:latin typeface="Tahoma" panose="020B0604030504040204" pitchFamily="34" charset="0"/>
              </a:defRPr>
            </a:lvl9pPr>
          </a:lstStyle>
          <a:p>
            <a:fld id="{A97C57D4-BF3E-4D43-BD6A-76F7BDDC8E56}" type="slidenum">
              <a:rPr lang="en-US" altLang="en-US">
                <a:latin typeface="Arial" panose="020B0604020202020204" pitchFamily="34" charset="0"/>
              </a:rPr>
              <a:pPr/>
              <a:t>60</a:t>
            </a:fld>
            <a:endParaRPr lang="en-US" altLang="en-US">
              <a:latin typeface="Arial" panose="020B0604020202020204" pitchFamily="34" charset="0"/>
            </a:endParaRPr>
          </a:p>
        </p:txBody>
      </p:sp>
      <p:sp>
        <p:nvSpPr>
          <p:cNvPr id="30723" name="Rectangle 2">
            <a:extLst>
              <a:ext uri="{FF2B5EF4-FFF2-40B4-BE49-F238E27FC236}">
                <a16:creationId xmlns:a16="http://schemas.microsoft.com/office/drawing/2014/main" id="{3B9C7C9C-7EC8-44D4-905E-0AD1674DA36D}"/>
              </a:ext>
            </a:extLst>
          </p:cNvPr>
          <p:cNvSpPr>
            <a:spLocks noGrp="1" noRot="1" noChangeAspect="1" noChangeArrowheads="1" noTextEdit="1"/>
          </p:cNvSpPr>
          <p:nvPr>
            <p:ph type="sldImg"/>
          </p:nvPr>
        </p:nvSpPr>
        <p:spPr>
          <a:ln/>
        </p:spPr>
      </p:sp>
      <p:sp>
        <p:nvSpPr>
          <p:cNvPr id="30724" name="Rectangle 3">
            <a:extLst>
              <a:ext uri="{FF2B5EF4-FFF2-40B4-BE49-F238E27FC236}">
                <a16:creationId xmlns:a16="http://schemas.microsoft.com/office/drawing/2014/main" id="{023196CF-61CC-4F92-83AA-88A70C62002D}"/>
              </a:ext>
            </a:extLst>
          </p:cNvPr>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800"/>
              </a:spcBef>
            </a:pPr>
            <a:r>
              <a:rPr lang="en-US" altLang="en-US" dirty="0">
                <a:solidFill>
                  <a:srgbClr val="000000"/>
                </a:solidFill>
              </a:rPr>
              <a:t>All six return: 1 on error, no return on success.</a:t>
            </a:r>
          </a:p>
          <a:p>
            <a:pPr>
              <a:spcBef>
                <a:spcPts val="800"/>
              </a:spcBef>
              <a:buFont typeface="Arial" panose="020B0604020202020204" pitchFamily="34" charset="0"/>
              <a:buChar char="•"/>
            </a:pPr>
            <a:r>
              <a:rPr lang="en-US" altLang="en-US" dirty="0">
                <a:solidFill>
                  <a:srgbClr val="000000"/>
                </a:solidFill>
              </a:rPr>
              <a:t>The first difference in these functions is that the first four take a pathname argument, whereas the last two take a filename argument. When a filename argument is specified</a:t>
            </a:r>
          </a:p>
          <a:p>
            <a:pPr>
              <a:spcBef>
                <a:spcPts val="800"/>
              </a:spcBef>
              <a:buFont typeface="Wingdings" panose="05000000000000000000" pitchFamily="2" charset="2"/>
              <a:buChar char=""/>
            </a:pPr>
            <a:r>
              <a:rPr lang="en-US" altLang="en-US" dirty="0">
                <a:solidFill>
                  <a:srgbClr val="000000"/>
                </a:solidFill>
              </a:rPr>
              <a:t>If filename contains a slash, it is taken as a pathname.</a:t>
            </a:r>
          </a:p>
          <a:p>
            <a:pPr>
              <a:spcBef>
                <a:spcPts val="800"/>
              </a:spcBef>
              <a:buFont typeface="Wingdings" panose="05000000000000000000" pitchFamily="2" charset="2"/>
              <a:buChar char=""/>
            </a:pPr>
            <a:r>
              <a:rPr lang="en-US" altLang="en-US" dirty="0">
                <a:solidFill>
                  <a:srgbClr val="000000"/>
                </a:solidFill>
              </a:rPr>
              <a:t>Otherwise, the executable file is searched for in the directories specified by the PATH environment variable.</a:t>
            </a:r>
          </a:p>
          <a:p>
            <a:pPr>
              <a:spcBef>
                <a:spcPts val="800"/>
              </a:spcBef>
              <a:buFont typeface="Arial" panose="020B0604020202020204" pitchFamily="34" charset="0"/>
              <a:buChar char="•"/>
            </a:pPr>
            <a:r>
              <a:rPr lang="en-US" altLang="en-US" dirty="0">
                <a:solidFill>
                  <a:srgbClr val="000000"/>
                </a:solidFill>
              </a:rPr>
              <a:t>The functions </a:t>
            </a:r>
            <a:r>
              <a:rPr lang="en-US" altLang="en-US" dirty="0" err="1">
                <a:solidFill>
                  <a:srgbClr val="000000"/>
                </a:solidFill>
              </a:rPr>
              <a:t>execl</a:t>
            </a:r>
            <a:r>
              <a:rPr lang="en-US" altLang="en-US" dirty="0">
                <a:solidFill>
                  <a:srgbClr val="000000"/>
                </a:solidFill>
              </a:rPr>
              <a:t>, </a:t>
            </a:r>
            <a:r>
              <a:rPr lang="en-US" altLang="en-US" dirty="0" err="1">
                <a:solidFill>
                  <a:srgbClr val="000000"/>
                </a:solidFill>
              </a:rPr>
              <a:t>execlp</a:t>
            </a:r>
            <a:r>
              <a:rPr lang="en-US" altLang="en-US" dirty="0">
                <a:solidFill>
                  <a:srgbClr val="000000"/>
                </a:solidFill>
              </a:rPr>
              <a:t>, and </a:t>
            </a:r>
            <a:r>
              <a:rPr lang="en-US" altLang="en-US" dirty="0" err="1">
                <a:solidFill>
                  <a:srgbClr val="000000"/>
                </a:solidFill>
              </a:rPr>
              <a:t>execle</a:t>
            </a:r>
            <a:r>
              <a:rPr lang="en-US" altLang="en-US" dirty="0">
                <a:solidFill>
                  <a:srgbClr val="000000"/>
                </a:solidFill>
              </a:rPr>
              <a:t> require each of the command-line arguments to the new program to be specified as separate arguments. We mark the end of the arguments with a null pointer. </a:t>
            </a:r>
          </a:p>
          <a:p>
            <a:pPr>
              <a:spcBef>
                <a:spcPts val="800"/>
              </a:spcBef>
              <a:buFont typeface="Arial" panose="020B0604020202020204" pitchFamily="34" charset="0"/>
              <a:buChar char="•"/>
            </a:pPr>
            <a:r>
              <a:rPr lang="en-US" altLang="en-US" dirty="0">
                <a:solidFill>
                  <a:srgbClr val="000000"/>
                </a:solidFill>
              </a:rPr>
              <a:t>For the other three functions (</a:t>
            </a:r>
            <a:r>
              <a:rPr lang="en-US" altLang="en-US" dirty="0" err="1">
                <a:solidFill>
                  <a:srgbClr val="000000"/>
                </a:solidFill>
              </a:rPr>
              <a:t>execv</a:t>
            </a:r>
            <a:r>
              <a:rPr lang="en-US" altLang="en-US" dirty="0">
                <a:solidFill>
                  <a:srgbClr val="000000"/>
                </a:solidFill>
              </a:rPr>
              <a:t>, </a:t>
            </a:r>
            <a:r>
              <a:rPr lang="en-US" altLang="en-US" dirty="0" err="1">
                <a:solidFill>
                  <a:srgbClr val="000000"/>
                </a:solidFill>
              </a:rPr>
              <a:t>execvp</a:t>
            </a:r>
            <a:r>
              <a:rPr lang="en-US" altLang="en-US" dirty="0">
                <a:solidFill>
                  <a:srgbClr val="000000"/>
                </a:solidFill>
              </a:rPr>
              <a:t>, and </a:t>
            </a:r>
            <a:r>
              <a:rPr lang="en-US" altLang="en-US" dirty="0" err="1">
                <a:solidFill>
                  <a:srgbClr val="000000"/>
                </a:solidFill>
              </a:rPr>
              <a:t>execve</a:t>
            </a:r>
            <a:r>
              <a:rPr lang="en-US" altLang="en-US" dirty="0">
                <a:solidFill>
                  <a:srgbClr val="000000"/>
                </a:solidFill>
              </a:rPr>
              <a:t>), we have to build an array of pointers to the arguments, and the address of this array is the argument to these three functions.</a:t>
            </a:r>
          </a:p>
        </p:txBody>
      </p:sp>
      <p:sp>
        <p:nvSpPr>
          <p:cNvPr id="4" name="Slide Number Placeholder 3"/>
          <p:cNvSpPr>
            <a:spLocks noGrp="1"/>
          </p:cNvSpPr>
          <p:nvPr>
            <p:ph type="sldNum" sz="quarter" idx="5"/>
          </p:nvPr>
        </p:nvSpPr>
        <p:spPr/>
        <p:txBody>
          <a:bodyPr/>
          <a:lstStyle/>
          <a:p>
            <a:fld id="{E94D4B47-82FD-4FE0-A4DE-60B91D1BF547}" type="slidenum">
              <a:rPr lang="el-GR" smtClean="0"/>
              <a:t>62</a:t>
            </a:fld>
            <a:endParaRPr lang="el-GR"/>
          </a:p>
        </p:txBody>
      </p:sp>
    </p:spTree>
    <p:extLst>
      <p:ext uri="{BB962C8B-B14F-4D97-AF65-F5344CB8AC3E}">
        <p14:creationId xmlns:p14="http://schemas.microsoft.com/office/powerpoint/2010/main" val="391732319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26897672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4D4B47-82FD-4FE0-A4DE-60B91D1BF547}" type="slidenum">
              <a:rPr lang="el-GR" smtClean="0"/>
              <a:t>66</a:t>
            </a:fld>
            <a:endParaRPr lang="el-GR"/>
          </a:p>
        </p:txBody>
      </p:sp>
    </p:spTree>
    <p:extLst>
      <p:ext uri="{BB962C8B-B14F-4D97-AF65-F5344CB8AC3E}">
        <p14:creationId xmlns:p14="http://schemas.microsoft.com/office/powerpoint/2010/main" val="13101879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A parent that calls wait(2) or </a:t>
            </a:r>
            <a:r>
              <a:rPr lang="en-US" dirty="0" err="1"/>
              <a:t>waitpid</a:t>
            </a:r>
            <a:r>
              <a:rPr lang="en-US" dirty="0"/>
              <a:t>(2) can: block (if all of its children are still running). return immediately with the termination status of a child, or return immediately with an error</a:t>
            </a:r>
            <a:endParaRPr lang="en-US" sz="1200" b="0" i="0" u="none" strike="noStrike" kern="1200" baseline="0" dirty="0">
              <a:solidFill>
                <a:schemeClr val="tx1"/>
              </a:solidFill>
              <a:latin typeface="+mn-lt"/>
              <a:ea typeface="+mn-ea"/>
              <a:cs typeface="+mn-cs"/>
            </a:endParaRPr>
          </a:p>
          <a:p>
            <a:r>
              <a:rPr lang="el-GR" sz="1200" b="0" i="0" u="none" strike="noStrike" kern="1200" baseline="0" dirty="0">
                <a:solidFill>
                  <a:schemeClr val="tx1"/>
                </a:solidFill>
                <a:latin typeface="+mn-lt"/>
                <a:ea typeface="+mn-ea"/>
                <a:cs typeface="+mn-cs"/>
              </a:rPr>
              <a:t>Σημειώστε ότι το </a:t>
            </a:r>
            <a:r>
              <a:rPr lang="el-GR" sz="1200" b="1" i="0" u="none" strike="noStrike" kern="1200" baseline="0" dirty="0">
                <a:solidFill>
                  <a:schemeClr val="tx1"/>
                </a:solidFill>
                <a:latin typeface="+mn-lt"/>
                <a:ea typeface="+mn-ea"/>
                <a:cs typeface="+mn-cs"/>
              </a:rPr>
              <a:t>statloc </a:t>
            </a:r>
            <a:r>
              <a:rPr lang="el-GR" sz="1200" b="0" i="0" u="none" strike="noStrike" kern="1200" baseline="0" dirty="0">
                <a:solidFill>
                  <a:schemeClr val="tx1"/>
                </a:solidFill>
                <a:latin typeface="+mn-lt"/>
                <a:ea typeface="+mn-ea"/>
                <a:cs typeface="+mn-cs"/>
              </a:rPr>
              <a:t>είναι </a:t>
            </a:r>
            <a:r>
              <a:rPr lang="el-GR" sz="1200" b="1" i="0" u="none" strike="noStrike" kern="1200" baseline="0" dirty="0">
                <a:solidFill>
                  <a:schemeClr val="tx1"/>
                </a:solidFill>
                <a:latin typeface="+mn-lt"/>
                <a:ea typeface="+mn-ea"/>
                <a:cs typeface="+mn-cs"/>
              </a:rPr>
              <a:t>δείκτης σε ακέραιο </a:t>
            </a:r>
            <a:r>
              <a:rPr lang="el-GR" sz="1200" b="0" i="0" u="none" strike="noStrike" kern="1200" baseline="0" dirty="0">
                <a:solidFill>
                  <a:schemeClr val="tx1"/>
                </a:solidFill>
                <a:latin typeface="+mn-lt"/>
                <a:ea typeface="+mn-ea"/>
                <a:cs typeface="+mn-cs"/>
              </a:rPr>
              <a:t>και </a:t>
            </a:r>
            <a:r>
              <a:rPr lang="el-GR" sz="1200" b="1" i="0" u="none" strike="noStrike" kern="1200" baseline="0" dirty="0">
                <a:solidFill>
                  <a:schemeClr val="tx1"/>
                </a:solidFill>
                <a:latin typeface="+mn-lt"/>
                <a:ea typeface="+mn-ea"/>
                <a:cs typeface="+mn-cs"/>
              </a:rPr>
              <a:t>όχι δομή</a:t>
            </a:r>
            <a:r>
              <a:rPr lang="el-GR" sz="1200" b="0" i="0" u="none" strike="noStrike" kern="1200" baseline="0" dirty="0">
                <a:solidFill>
                  <a:schemeClr val="tx1"/>
                </a:solidFill>
                <a:latin typeface="+mn-lt"/>
                <a:ea typeface="+mn-ea"/>
                <a:cs typeface="+mn-cs"/>
              </a:rPr>
              <a:t>.</a:t>
            </a:r>
            <a:r>
              <a:rPr lang="en-US" sz="1200" b="0" i="0" u="none" strike="noStrike" kern="1200" baseline="0" dirty="0">
                <a:solidFill>
                  <a:schemeClr val="tx1"/>
                </a:solidFill>
                <a:latin typeface="+mn-lt"/>
                <a:ea typeface="+mn-ea"/>
                <a:cs typeface="+mn-cs"/>
              </a:rPr>
              <a:t> </a:t>
            </a:r>
            <a:r>
              <a:rPr lang="el-GR" sz="1200" b="0" i="0" u="none" strike="noStrike" kern="1200" baseline="0" dirty="0">
                <a:solidFill>
                  <a:schemeClr val="tx1"/>
                </a:solidFill>
                <a:latin typeface="+mn-lt"/>
                <a:ea typeface="+mn-ea"/>
                <a:cs typeface="+mn-cs"/>
              </a:rPr>
              <a:t>Πρόσβαση στην επιστρεφόμενη τιμή έχουμε μέσω διάφορων</a:t>
            </a:r>
            <a:r>
              <a:rPr lang="en-US" sz="1200" b="0" i="0" u="none" strike="noStrike" kern="1200" baseline="0" dirty="0">
                <a:solidFill>
                  <a:schemeClr val="tx1"/>
                </a:solidFill>
                <a:latin typeface="+mn-lt"/>
                <a:ea typeface="+mn-ea"/>
                <a:cs typeface="+mn-cs"/>
              </a:rPr>
              <a:t> </a:t>
            </a:r>
            <a:r>
              <a:rPr lang="el-GR" sz="1200" b="0" i="0" u="none" strike="noStrike" kern="1200" baseline="0" dirty="0">
                <a:solidFill>
                  <a:schemeClr val="tx1"/>
                </a:solidFill>
                <a:latin typeface="+mn-lt"/>
                <a:ea typeface="+mn-ea"/>
                <a:cs typeface="+mn-cs"/>
              </a:rPr>
              <a:t>macros που είναι ορισμένα στην sys/wait.h.</a:t>
            </a:r>
            <a:endParaRPr lang="en-US" sz="1200" b="0" i="0" u="none" strike="noStrike" kern="1200" baseline="0" dirty="0">
              <a:solidFill>
                <a:schemeClr val="tx1"/>
              </a:solidFill>
              <a:latin typeface="+mn-lt"/>
              <a:ea typeface="+mn-ea"/>
              <a:cs typeface="+mn-cs"/>
            </a:endParaRPr>
          </a:p>
          <a:p>
            <a:endParaRPr lang="el-GR" sz="1200" b="0" i="0" u="none" strike="noStrike" kern="1200" baseline="0" dirty="0">
              <a:solidFill>
                <a:schemeClr val="tx1"/>
              </a:solidFill>
              <a:latin typeface="+mn-lt"/>
              <a:ea typeface="+mn-ea"/>
              <a:cs typeface="+mn-cs"/>
            </a:endParaRPr>
          </a:p>
        </p:txBody>
      </p:sp>
    </p:spTree>
    <p:extLst>
      <p:ext uri="{BB962C8B-B14F-4D97-AF65-F5344CB8AC3E}">
        <p14:creationId xmlns:p14="http://schemas.microsoft.com/office/powerpoint/2010/main" val="13883266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0012084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a:t>if </a:t>
            </a:r>
            <a:r>
              <a:rPr lang="en-US" altLang="en-US" dirty="0" err="1">
                <a:latin typeface="Courier New" panose="02070309020205020404" pitchFamily="49" charset="0"/>
              </a:rPr>
              <a:t>child_status</a:t>
            </a:r>
            <a:r>
              <a:rPr lang="en-US" altLang="en-US" dirty="0"/>
              <a:t> </a:t>
            </a:r>
            <a:r>
              <a:rPr lang="en-US" altLang="en-US" dirty="0">
                <a:latin typeface="Courier New" panose="02070309020205020404" pitchFamily="49" charset="0"/>
              </a:rPr>
              <a:t>!= NULL</a:t>
            </a:r>
            <a:r>
              <a:rPr lang="en-US" altLang="en-US" dirty="0"/>
              <a:t>, then the object it points to will be set to  a status indicating why the child process terminated</a:t>
            </a:r>
          </a:p>
        </p:txBody>
      </p:sp>
    </p:spTree>
    <p:extLst>
      <p:ext uri="{BB962C8B-B14F-4D97-AF65-F5344CB8AC3E}">
        <p14:creationId xmlns:p14="http://schemas.microsoft.com/office/powerpoint/2010/main" val="20965295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a:extLst>
              <a:ext uri="{FF2B5EF4-FFF2-40B4-BE49-F238E27FC236}">
                <a16:creationId xmlns:a16="http://schemas.microsoft.com/office/drawing/2014/main" id="{4E4EA3D5-ED1C-44DA-8361-F8BB51917B67}"/>
              </a:ext>
            </a:extLst>
          </p:cNvPr>
          <p:cNvSpPr>
            <a:spLocks noGrp="1" noRot="1" noChangeAspect="1" noTextEdit="1"/>
          </p:cNvSpPr>
          <p:nvPr>
            <p:ph type="sldImg"/>
          </p:nvPr>
        </p:nvSpPr>
        <p:spPr>
          <a:ln/>
        </p:spPr>
      </p:sp>
      <p:sp>
        <p:nvSpPr>
          <p:cNvPr id="19459" name="Notes Placeholder 2">
            <a:extLst>
              <a:ext uri="{FF2B5EF4-FFF2-40B4-BE49-F238E27FC236}">
                <a16:creationId xmlns:a16="http://schemas.microsoft.com/office/drawing/2014/main" id="{13C11140-59F0-4823-BD27-FA593246DCDE}"/>
              </a:ext>
            </a:extLst>
          </p:cNvPr>
          <p:cNvSpPr>
            <a:spLocks noGrp="1"/>
          </p:cNvSpPr>
          <p:nvPr>
            <p:ph type="body" idx="1"/>
          </p:nvPr>
        </p:nvSpPr>
        <p:spPr>
          <a:noFill/>
        </p:spPr>
        <p:txBody>
          <a:bodyPr/>
          <a:lstStyle/>
          <a:p>
            <a:pPr eaLnBrk="1" hangingPunct="1"/>
            <a:r>
              <a:rPr lang="en-US" altLang="en-US" dirty="0">
                <a:highlight>
                  <a:srgbClr val="FFFF00"/>
                </a:highlight>
              </a:rPr>
              <a:t>See table on page 496 for which types of IPC are supported on which platforms		</a:t>
            </a:r>
            <a:endParaRPr lang="en-US" altLang="en-US" dirty="0">
              <a:latin typeface="Arial" panose="020B0604020202020204" pitchFamily="34" charset="0"/>
            </a:endParaRPr>
          </a:p>
        </p:txBody>
      </p:sp>
      <p:sp>
        <p:nvSpPr>
          <p:cNvPr id="19460" name="Slide Number Placeholder 3">
            <a:extLst>
              <a:ext uri="{FF2B5EF4-FFF2-40B4-BE49-F238E27FC236}">
                <a16:creationId xmlns:a16="http://schemas.microsoft.com/office/drawing/2014/main" id="{848CC828-2B87-4485-818E-9D3C6727D490}"/>
              </a:ext>
            </a:extLst>
          </p:cNvPr>
          <p:cNvSpPr>
            <a:spLocks noGrp="1"/>
          </p:cNvSpPr>
          <p:nvPr>
            <p:ph type="sldNum" sz="quarter" idx="5"/>
          </p:nvPr>
        </p:nvSpPr>
        <p:spPr>
          <a:noFill/>
        </p:spPr>
        <p:txBody>
          <a:bodyPr/>
          <a:lstStyle>
            <a:lvl1pPr>
              <a:defRPr>
                <a:solidFill>
                  <a:schemeClr val="tx1"/>
                </a:solidFill>
                <a:latin typeface="Tahoma" panose="020B0604030504040204" pitchFamily="34" charset="0"/>
              </a:defRPr>
            </a:lvl1pPr>
            <a:lvl2pPr marL="742817" indent="-285699">
              <a:defRPr>
                <a:solidFill>
                  <a:schemeClr val="tx1"/>
                </a:solidFill>
                <a:latin typeface="Tahoma" panose="020B0604030504040204" pitchFamily="34" charset="0"/>
              </a:defRPr>
            </a:lvl2pPr>
            <a:lvl3pPr marL="1142796" indent="-228560">
              <a:defRPr>
                <a:solidFill>
                  <a:schemeClr val="tx1"/>
                </a:solidFill>
                <a:latin typeface="Tahoma" panose="020B0604030504040204" pitchFamily="34" charset="0"/>
              </a:defRPr>
            </a:lvl3pPr>
            <a:lvl4pPr marL="1599914" indent="-228560">
              <a:defRPr>
                <a:solidFill>
                  <a:schemeClr val="tx1"/>
                </a:solidFill>
                <a:latin typeface="Tahoma" panose="020B0604030504040204" pitchFamily="34" charset="0"/>
              </a:defRPr>
            </a:lvl4pPr>
            <a:lvl5pPr marL="2057034" indent="-228560">
              <a:defRPr>
                <a:solidFill>
                  <a:schemeClr val="tx1"/>
                </a:solidFill>
                <a:latin typeface="Tahoma" panose="020B0604030504040204" pitchFamily="34" charset="0"/>
              </a:defRPr>
            </a:lvl5pPr>
            <a:lvl6pPr marL="2514152" indent="-228560" eaLnBrk="0" fontAlgn="base" hangingPunct="0">
              <a:spcBef>
                <a:spcPct val="0"/>
              </a:spcBef>
              <a:spcAft>
                <a:spcPct val="0"/>
              </a:spcAft>
              <a:defRPr>
                <a:solidFill>
                  <a:schemeClr val="tx1"/>
                </a:solidFill>
                <a:latin typeface="Tahoma" panose="020B0604030504040204" pitchFamily="34" charset="0"/>
              </a:defRPr>
            </a:lvl6pPr>
            <a:lvl7pPr marL="2971271" indent="-228560" eaLnBrk="0" fontAlgn="base" hangingPunct="0">
              <a:spcBef>
                <a:spcPct val="0"/>
              </a:spcBef>
              <a:spcAft>
                <a:spcPct val="0"/>
              </a:spcAft>
              <a:defRPr>
                <a:solidFill>
                  <a:schemeClr val="tx1"/>
                </a:solidFill>
                <a:latin typeface="Tahoma" panose="020B0604030504040204" pitchFamily="34" charset="0"/>
              </a:defRPr>
            </a:lvl7pPr>
            <a:lvl8pPr marL="3428389" indent="-228560" eaLnBrk="0" fontAlgn="base" hangingPunct="0">
              <a:spcBef>
                <a:spcPct val="0"/>
              </a:spcBef>
              <a:spcAft>
                <a:spcPct val="0"/>
              </a:spcAft>
              <a:defRPr>
                <a:solidFill>
                  <a:schemeClr val="tx1"/>
                </a:solidFill>
                <a:latin typeface="Tahoma" panose="020B0604030504040204" pitchFamily="34" charset="0"/>
              </a:defRPr>
            </a:lvl8pPr>
            <a:lvl9pPr marL="3885507" indent="-228560" eaLnBrk="0" fontAlgn="base" hangingPunct="0">
              <a:spcBef>
                <a:spcPct val="0"/>
              </a:spcBef>
              <a:spcAft>
                <a:spcPct val="0"/>
              </a:spcAft>
              <a:defRPr>
                <a:solidFill>
                  <a:schemeClr val="tx1"/>
                </a:solidFill>
                <a:latin typeface="Tahoma" panose="020B0604030504040204" pitchFamily="34" charset="0"/>
              </a:defRPr>
            </a:lvl9pPr>
          </a:lstStyle>
          <a:p>
            <a:fld id="{0E366A7F-6E7D-433A-B62E-5803E2A1CA5D}" type="slidenum">
              <a:rPr lang="en-US" altLang="en-US">
                <a:latin typeface="Arial" panose="020B0604020202020204" pitchFamily="34" charset="0"/>
              </a:rPr>
              <a:pPr/>
              <a:t>18</a:t>
            </a:fld>
            <a:endParaRPr lang="en-US" altLang="en-US">
              <a:latin typeface="Arial" panose="020B0604020202020204" pitchFamily="34" charset="0"/>
            </a:endParaRPr>
          </a:p>
        </p:txBody>
      </p:sp>
    </p:spTree>
    <p:extLst>
      <p:ext uri="{BB962C8B-B14F-4D97-AF65-F5344CB8AC3E}">
        <p14:creationId xmlns:p14="http://schemas.microsoft.com/office/powerpoint/2010/main" val="39260009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Related or unrelated processes</a:t>
            </a:r>
          </a:p>
          <a:p>
            <a:r>
              <a:rPr lang="en-US" dirty="0"/>
              <a:t>Persistent – until next system boot or </a:t>
            </a:r>
            <a:r>
              <a:rPr lang="en-US"/>
              <a:t>shmctl</a:t>
            </a:r>
            <a:endParaRPr lang="en-US" dirty="0"/>
          </a:p>
        </p:txBody>
      </p:sp>
    </p:spTree>
    <p:extLst>
      <p:ext uri="{BB962C8B-B14F-4D97-AF65-F5344CB8AC3E}">
        <p14:creationId xmlns:p14="http://schemas.microsoft.com/office/powerpoint/2010/main" val="30413682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shared memory segments are anonymous</a:t>
            </a:r>
          </a:p>
        </p:txBody>
      </p:sp>
    </p:spTree>
    <p:extLst>
      <p:ext uri="{BB962C8B-B14F-4D97-AF65-F5344CB8AC3E}">
        <p14:creationId xmlns:p14="http://schemas.microsoft.com/office/powerpoint/2010/main" val="15163835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bg>
      <p:bgRef idx="1001">
        <a:schemeClr val="bg1"/>
      </p:bgRef>
    </p:bg>
    <p:spTree>
      <p:nvGrpSpPr>
        <p:cNvPr id="1" name=""/>
        <p:cNvGrpSpPr/>
        <p:nvPr/>
      </p:nvGrpSpPr>
      <p:grpSpPr>
        <a:xfrm>
          <a:off x="0" y="0"/>
          <a:ext cx="0" cy="0"/>
          <a:chOff x="0" y="0"/>
          <a:chExt cx="0" cy="0"/>
        </a:xfrm>
      </p:grpSpPr>
      <p:sp>
        <p:nvSpPr>
          <p:cNvPr id="8" name="Τίτλος 7"/>
          <p:cNvSpPr>
            <a:spLocks noGrp="1"/>
          </p:cNvSpPr>
          <p:nvPr>
            <p:ph type="ctrTitle"/>
          </p:nvPr>
        </p:nvSpPr>
        <p:spPr>
          <a:xfrm>
            <a:off x="2286000" y="2343150"/>
            <a:ext cx="6172200" cy="1420772"/>
          </a:xfrm>
        </p:spPr>
        <p:txBody>
          <a:bodyPr/>
          <a:lstStyle>
            <a:lvl1pPr>
              <a:defRPr b="1"/>
            </a:lvl1pPr>
          </a:lstStyle>
          <a:p>
            <a:r>
              <a:rPr kumimoji="0" lang="el-GR"/>
              <a:t>Στυλ κύριου τίτλου</a:t>
            </a:r>
            <a:endParaRPr kumimoji="0" lang="en-US"/>
          </a:p>
        </p:txBody>
      </p:sp>
      <p:sp>
        <p:nvSpPr>
          <p:cNvPr id="9" name="Υπότιτλος 8"/>
          <p:cNvSpPr>
            <a:spLocks noGrp="1"/>
          </p:cNvSpPr>
          <p:nvPr>
            <p:ph type="subTitle" idx="1"/>
          </p:nvPr>
        </p:nvSpPr>
        <p:spPr>
          <a:xfrm>
            <a:off x="2286000" y="3752492"/>
            <a:ext cx="6172200" cy="10287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l-GR"/>
              <a:t>Στυλ κύριου υπότιτλου</a:t>
            </a:r>
            <a:endParaRPr kumimoji="0" lang="en-US"/>
          </a:p>
        </p:txBody>
      </p:sp>
      <p:sp>
        <p:nvSpPr>
          <p:cNvPr id="28" name="Θέση ημερομηνίας 27"/>
          <p:cNvSpPr>
            <a:spLocks noGrp="1"/>
          </p:cNvSpPr>
          <p:nvPr>
            <p:ph type="dt" sz="half" idx="10"/>
          </p:nvPr>
        </p:nvSpPr>
        <p:spPr bwMode="auto">
          <a:xfrm rot="5400000">
            <a:off x="8050371" y="832948"/>
            <a:ext cx="1714500" cy="381000"/>
          </a:xfrm>
        </p:spPr>
        <p:txBody>
          <a:bodyPr/>
          <a:lstStyle/>
          <a:p>
            <a:fld id="{BE005DAB-9AD4-4E15-9CE4-1E84DF9E80CD}" type="datetime1">
              <a:rPr lang="el-GR" smtClean="0"/>
              <a:t>9/10/2023</a:t>
            </a:fld>
            <a:endParaRPr lang="el-GR" dirty="0"/>
          </a:p>
        </p:txBody>
      </p:sp>
      <p:sp>
        <p:nvSpPr>
          <p:cNvPr id="17" name="Θέση υποσέλιδου 16"/>
          <p:cNvSpPr>
            <a:spLocks noGrp="1"/>
          </p:cNvSpPr>
          <p:nvPr>
            <p:ph type="ftr" sz="quarter" idx="11"/>
          </p:nvPr>
        </p:nvSpPr>
        <p:spPr bwMode="auto">
          <a:xfrm rot="5400000">
            <a:off x="7534469" y="3088246"/>
            <a:ext cx="2743200" cy="384048"/>
          </a:xfrm>
        </p:spPr>
        <p:txBody>
          <a:bodyPr/>
          <a:lstStyle/>
          <a:p>
            <a:r>
              <a:rPr lang="en-US"/>
              <a:t>Process Control - 8. </a:t>
            </a:r>
            <a:endParaRPr lang="el-GR" dirty="0"/>
          </a:p>
        </p:txBody>
      </p:sp>
      <p:sp>
        <p:nvSpPr>
          <p:cNvPr id="10" name="Ορθογώνιο 9"/>
          <p:cNvSpPr/>
          <p:nvPr/>
        </p:nvSpPr>
        <p:spPr bwMode="auto">
          <a:xfrm>
            <a:off x="381000" y="0"/>
            <a:ext cx="609600" cy="51435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Ορθογώνιο 11"/>
          <p:cNvSpPr/>
          <p:nvPr/>
        </p:nvSpPr>
        <p:spPr bwMode="auto">
          <a:xfrm>
            <a:off x="276336" y="0"/>
            <a:ext cx="104664" cy="51435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Ορθογώνιο 13"/>
          <p:cNvSpPr/>
          <p:nvPr/>
        </p:nvSpPr>
        <p:spPr bwMode="auto">
          <a:xfrm>
            <a:off x="990600" y="0"/>
            <a:ext cx="181872" cy="51435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Ορθογώνιο 18"/>
          <p:cNvSpPr/>
          <p:nvPr/>
        </p:nvSpPr>
        <p:spPr bwMode="auto">
          <a:xfrm>
            <a:off x="1141320" y="0"/>
            <a:ext cx="230280" cy="51435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Ευθεία γραμμή σύνδεσης 10"/>
          <p:cNvSpPr>
            <a:spLocks noChangeShapeType="1"/>
          </p:cNvSpPr>
          <p:nvPr/>
        </p:nvSpPr>
        <p:spPr bwMode="auto">
          <a:xfrm>
            <a:off x="106344" y="0"/>
            <a:ext cx="0" cy="51435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Ευθεία γραμμή σύνδεσης 17"/>
          <p:cNvSpPr>
            <a:spLocks noChangeShapeType="1"/>
          </p:cNvSpPr>
          <p:nvPr/>
        </p:nvSpPr>
        <p:spPr bwMode="auto">
          <a:xfrm>
            <a:off x="914400" y="0"/>
            <a:ext cx="0" cy="51435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Ευθεία γραμμή σύνδεσης 19"/>
          <p:cNvSpPr>
            <a:spLocks noChangeShapeType="1"/>
          </p:cNvSpPr>
          <p:nvPr/>
        </p:nvSpPr>
        <p:spPr bwMode="auto">
          <a:xfrm>
            <a:off x="854112" y="0"/>
            <a:ext cx="0" cy="51435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Ευθεία γραμμή σύνδεσης 15"/>
          <p:cNvSpPr>
            <a:spLocks noChangeShapeType="1"/>
          </p:cNvSpPr>
          <p:nvPr/>
        </p:nvSpPr>
        <p:spPr bwMode="auto">
          <a:xfrm>
            <a:off x="1726640" y="0"/>
            <a:ext cx="0" cy="51435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Ευθεία γραμμή σύνδεσης 14"/>
          <p:cNvSpPr>
            <a:spLocks noChangeShapeType="1"/>
          </p:cNvSpPr>
          <p:nvPr/>
        </p:nvSpPr>
        <p:spPr bwMode="auto">
          <a:xfrm>
            <a:off x="1066800" y="0"/>
            <a:ext cx="0" cy="51435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Ευθεία γραμμή σύνδεσης 21"/>
          <p:cNvSpPr>
            <a:spLocks noChangeShapeType="1"/>
          </p:cNvSpPr>
          <p:nvPr/>
        </p:nvSpPr>
        <p:spPr bwMode="auto">
          <a:xfrm>
            <a:off x="9113856" y="0"/>
            <a:ext cx="0" cy="51435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7" name="Ορθογώνιο 26"/>
          <p:cNvSpPr/>
          <p:nvPr/>
        </p:nvSpPr>
        <p:spPr bwMode="auto">
          <a:xfrm>
            <a:off x="1219200" y="0"/>
            <a:ext cx="76200" cy="51435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Έλλειψη 20"/>
          <p:cNvSpPr/>
          <p:nvPr/>
        </p:nvSpPr>
        <p:spPr bwMode="auto">
          <a:xfrm>
            <a:off x="609600" y="2571750"/>
            <a:ext cx="1295400" cy="97155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Έλλειψη 22"/>
          <p:cNvSpPr/>
          <p:nvPr/>
        </p:nvSpPr>
        <p:spPr bwMode="auto">
          <a:xfrm>
            <a:off x="1309632" y="3650064"/>
            <a:ext cx="641424" cy="481068"/>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Έλλειψη 23"/>
          <p:cNvSpPr/>
          <p:nvPr/>
        </p:nvSpPr>
        <p:spPr bwMode="auto">
          <a:xfrm>
            <a:off x="1091080" y="4125474"/>
            <a:ext cx="137160" cy="10287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Έλλειψη 25"/>
          <p:cNvSpPr/>
          <p:nvPr/>
        </p:nvSpPr>
        <p:spPr bwMode="auto">
          <a:xfrm>
            <a:off x="1664208" y="4341114"/>
            <a:ext cx="274320" cy="20574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Έλλειψη 24"/>
          <p:cNvSpPr/>
          <p:nvPr/>
        </p:nvSpPr>
        <p:spPr>
          <a:xfrm>
            <a:off x="1905000" y="3371850"/>
            <a:ext cx="365760" cy="27432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Θέση αριθμού διαφάνειας 28"/>
          <p:cNvSpPr>
            <a:spLocks noGrp="1"/>
          </p:cNvSpPr>
          <p:nvPr>
            <p:ph type="sldNum" sz="quarter" idx="12"/>
          </p:nvPr>
        </p:nvSpPr>
        <p:spPr bwMode="auto">
          <a:xfrm>
            <a:off x="1325544" y="3696527"/>
            <a:ext cx="609600" cy="388143"/>
          </a:xfrm>
        </p:spPr>
        <p:txBody>
          <a:bodyPr/>
          <a:lstStyle/>
          <a:p>
            <a:fld id="{A5164F59-2C4C-48AE-8821-48AE3F4796E9}" type="slidenum">
              <a:rPr lang="el-GR" smtClean="0"/>
              <a:t>‹#›</a:t>
            </a:fld>
            <a:endParaRPr lang="el-GR"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kumimoji="0" lang="el-GR"/>
              <a:t>Στυλ κύριου τίτλου</a:t>
            </a:r>
            <a:endParaRPr kumimoji="0" lang="en-US"/>
          </a:p>
        </p:txBody>
      </p:sp>
      <p:sp>
        <p:nvSpPr>
          <p:cNvPr id="3" name="Θέση κατακόρυφου κειμένου 2"/>
          <p:cNvSpPr>
            <a:spLocks noGrp="1"/>
          </p:cNvSpPr>
          <p:nvPr>
            <p:ph type="body" orient="vert" idx="1"/>
          </p:nvPr>
        </p:nvSpPr>
        <p:spPr/>
        <p:txBody>
          <a:bodyPr vert="eaVert"/>
          <a:lstStyle/>
          <a:p>
            <a:pPr lvl="0" eaLnBrk="1" latinLnBrk="0" hangingPunct="1"/>
            <a:r>
              <a:rPr lang="el-GR"/>
              <a:t>Στυλ υποδείγματος κειμένου</a:t>
            </a:r>
          </a:p>
          <a:p>
            <a:pPr lvl="1" eaLnBrk="1" latinLnBrk="0" hangingPunct="1"/>
            <a:r>
              <a:rPr lang="el-GR"/>
              <a:t>Δεύτερου επιπέδου</a:t>
            </a:r>
          </a:p>
          <a:p>
            <a:pPr lvl="2" eaLnBrk="1" latinLnBrk="0" hangingPunct="1"/>
            <a:r>
              <a:rPr lang="el-GR"/>
              <a:t>Τρίτου επιπέδου</a:t>
            </a:r>
          </a:p>
          <a:p>
            <a:pPr lvl="3" eaLnBrk="1" latinLnBrk="0" hangingPunct="1"/>
            <a:r>
              <a:rPr lang="el-GR"/>
              <a:t>Τέταρτου επιπέδου</a:t>
            </a:r>
          </a:p>
          <a:p>
            <a:pPr lvl="4" eaLnBrk="1" latinLnBrk="0" hangingPunct="1"/>
            <a:r>
              <a:rPr lang="el-GR"/>
              <a:t>Πέμπτου επιπέδου</a:t>
            </a:r>
            <a:endParaRPr kumimoji="0" lang="en-US"/>
          </a:p>
        </p:txBody>
      </p:sp>
      <p:sp>
        <p:nvSpPr>
          <p:cNvPr id="4" name="Θέση ημερομηνίας 3"/>
          <p:cNvSpPr>
            <a:spLocks noGrp="1"/>
          </p:cNvSpPr>
          <p:nvPr>
            <p:ph type="dt" sz="half" idx="10"/>
          </p:nvPr>
        </p:nvSpPr>
        <p:spPr/>
        <p:txBody>
          <a:bodyPr/>
          <a:lstStyle/>
          <a:p>
            <a:fld id="{47D0E4E5-AB28-4E1A-AA46-F8B515F1FDA3}" type="datetime1">
              <a:rPr lang="el-GR" smtClean="0"/>
              <a:t>9/10/2023</a:t>
            </a:fld>
            <a:endParaRPr lang="el-GR" dirty="0"/>
          </a:p>
        </p:txBody>
      </p:sp>
      <p:sp>
        <p:nvSpPr>
          <p:cNvPr id="5" name="Θέση υποσέλιδου 4"/>
          <p:cNvSpPr>
            <a:spLocks noGrp="1"/>
          </p:cNvSpPr>
          <p:nvPr>
            <p:ph type="ftr" sz="quarter" idx="11"/>
          </p:nvPr>
        </p:nvSpPr>
        <p:spPr/>
        <p:txBody>
          <a:bodyPr/>
          <a:lstStyle/>
          <a:p>
            <a:r>
              <a:rPr lang="en-US"/>
              <a:t>Process Control - 8. </a:t>
            </a:r>
            <a:endParaRPr lang="el-GR" dirty="0"/>
          </a:p>
        </p:txBody>
      </p:sp>
      <p:sp>
        <p:nvSpPr>
          <p:cNvPr id="6" name="Θέση αριθμού διαφάνειας 5"/>
          <p:cNvSpPr>
            <a:spLocks noGrp="1"/>
          </p:cNvSpPr>
          <p:nvPr>
            <p:ph type="sldNum" sz="quarter" idx="12"/>
          </p:nvPr>
        </p:nvSpPr>
        <p:spPr/>
        <p:txBody>
          <a:bodyPr/>
          <a:lstStyle/>
          <a:p>
            <a:fld id="{A5164F59-2C4C-48AE-8821-48AE3F4796E9}" type="slidenum">
              <a:rPr lang="el-GR" smtClean="0"/>
              <a:t>‹#›</a:t>
            </a:fld>
            <a:endParaRPr lang="el-G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6629400" y="205980"/>
            <a:ext cx="1676400" cy="4388644"/>
          </a:xfrm>
        </p:spPr>
        <p:txBody>
          <a:bodyPr vert="eaVert"/>
          <a:lstStyle/>
          <a:p>
            <a:r>
              <a:rPr kumimoji="0" lang="el-GR"/>
              <a:t>Στυλ κύριου τίτλου</a:t>
            </a:r>
            <a:endParaRPr kumimoji="0" lang="en-US"/>
          </a:p>
        </p:txBody>
      </p:sp>
      <p:sp>
        <p:nvSpPr>
          <p:cNvPr id="3" name="Θέση κατακόρυφου κειμένου 2"/>
          <p:cNvSpPr>
            <a:spLocks noGrp="1"/>
          </p:cNvSpPr>
          <p:nvPr>
            <p:ph type="body" orient="vert" idx="1"/>
          </p:nvPr>
        </p:nvSpPr>
        <p:spPr>
          <a:xfrm>
            <a:off x="457200" y="205980"/>
            <a:ext cx="6019800" cy="4388644"/>
          </a:xfrm>
        </p:spPr>
        <p:txBody>
          <a:bodyPr vert="eaVert"/>
          <a:lstStyle/>
          <a:p>
            <a:pPr lvl="0" eaLnBrk="1" latinLnBrk="0" hangingPunct="1"/>
            <a:r>
              <a:rPr lang="el-GR"/>
              <a:t>Στυλ υποδείγματος κειμένου</a:t>
            </a:r>
          </a:p>
          <a:p>
            <a:pPr lvl="1" eaLnBrk="1" latinLnBrk="0" hangingPunct="1"/>
            <a:r>
              <a:rPr lang="el-GR"/>
              <a:t>Δεύτερου επιπέδου</a:t>
            </a:r>
          </a:p>
          <a:p>
            <a:pPr lvl="2" eaLnBrk="1" latinLnBrk="0" hangingPunct="1"/>
            <a:r>
              <a:rPr lang="el-GR"/>
              <a:t>Τρίτου επιπέδου</a:t>
            </a:r>
          </a:p>
          <a:p>
            <a:pPr lvl="3" eaLnBrk="1" latinLnBrk="0" hangingPunct="1"/>
            <a:r>
              <a:rPr lang="el-GR"/>
              <a:t>Τέταρτου επιπέδου</a:t>
            </a:r>
          </a:p>
          <a:p>
            <a:pPr lvl="4" eaLnBrk="1" latinLnBrk="0" hangingPunct="1"/>
            <a:r>
              <a:rPr lang="el-GR"/>
              <a:t>Πέμπτου επιπέδου</a:t>
            </a:r>
            <a:endParaRPr kumimoji="0" lang="en-US"/>
          </a:p>
        </p:txBody>
      </p:sp>
      <p:sp>
        <p:nvSpPr>
          <p:cNvPr id="4" name="Θέση ημερομηνίας 3"/>
          <p:cNvSpPr>
            <a:spLocks noGrp="1"/>
          </p:cNvSpPr>
          <p:nvPr>
            <p:ph type="dt" sz="half" idx="10"/>
          </p:nvPr>
        </p:nvSpPr>
        <p:spPr/>
        <p:txBody>
          <a:bodyPr/>
          <a:lstStyle/>
          <a:p>
            <a:fld id="{83390A81-02C8-4ECB-AE7C-9BAC4D922B78}" type="datetime1">
              <a:rPr lang="el-GR" smtClean="0"/>
              <a:t>9/10/2023</a:t>
            </a:fld>
            <a:endParaRPr lang="el-GR" dirty="0"/>
          </a:p>
        </p:txBody>
      </p:sp>
      <p:sp>
        <p:nvSpPr>
          <p:cNvPr id="5" name="Θέση υποσέλιδου 4"/>
          <p:cNvSpPr>
            <a:spLocks noGrp="1"/>
          </p:cNvSpPr>
          <p:nvPr>
            <p:ph type="ftr" sz="quarter" idx="11"/>
          </p:nvPr>
        </p:nvSpPr>
        <p:spPr/>
        <p:txBody>
          <a:bodyPr/>
          <a:lstStyle/>
          <a:p>
            <a:r>
              <a:rPr lang="en-US"/>
              <a:t>Process Control - 8. </a:t>
            </a:r>
            <a:endParaRPr lang="el-GR" dirty="0"/>
          </a:p>
        </p:txBody>
      </p:sp>
      <p:sp>
        <p:nvSpPr>
          <p:cNvPr id="6" name="Θέση αριθμού διαφάνειας 5"/>
          <p:cNvSpPr>
            <a:spLocks noGrp="1"/>
          </p:cNvSpPr>
          <p:nvPr>
            <p:ph type="sldNum" sz="quarter" idx="12"/>
          </p:nvPr>
        </p:nvSpPr>
        <p:spPr/>
        <p:txBody>
          <a:bodyPr/>
          <a:lstStyle/>
          <a:p>
            <a:fld id="{A5164F59-2C4C-48AE-8821-48AE3F4796E9}" type="slidenum">
              <a:rPr lang="el-GR" smtClean="0"/>
              <a:t>‹#›</a:t>
            </a:fld>
            <a:endParaRPr lang="el-G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kumimoji="0" lang="el-GR"/>
              <a:t>Στυλ κύριου τίτλου</a:t>
            </a:r>
            <a:endParaRPr kumimoji="0" lang="en-US"/>
          </a:p>
        </p:txBody>
      </p:sp>
      <p:sp>
        <p:nvSpPr>
          <p:cNvPr id="8" name="Θέση περιεχομένου 7"/>
          <p:cNvSpPr>
            <a:spLocks noGrp="1"/>
          </p:cNvSpPr>
          <p:nvPr>
            <p:ph sz="quarter" idx="1"/>
          </p:nvPr>
        </p:nvSpPr>
        <p:spPr>
          <a:xfrm>
            <a:off x="457200" y="1200150"/>
            <a:ext cx="7467600" cy="3655314"/>
          </a:xfrm>
        </p:spPr>
        <p:txBody>
          <a:bodyPr/>
          <a:lstStyle/>
          <a:p>
            <a:pPr lvl="0" eaLnBrk="1" latinLnBrk="0" hangingPunct="1"/>
            <a:r>
              <a:rPr lang="el-GR"/>
              <a:t>Στυλ υποδείγματος κειμένου</a:t>
            </a:r>
          </a:p>
          <a:p>
            <a:pPr lvl="1" eaLnBrk="1" latinLnBrk="0" hangingPunct="1"/>
            <a:r>
              <a:rPr lang="el-GR"/>
              <a:t>Δεύτερου επιπέδου</a:t>
            </a:r>
          </a:p>
          <a:p>
            <a:pPr lvl="2" eaLnBrk="1" latinLnBrk="0" hangingPunct="1"/>
            <a:r>
              <a:rPr lang="el-GR"/>
              <a:t>Τρίτου επιπέδου</a:t>
            </a:r>
          </a:p>
          <a:p>
            <a:pPr lvl="3" eaLnBrk="1" latinLnBrk="0" hangingPunct="1"/>
            <a:r>
              <a:rPr lang="el-GR"/>
              <a:t>Τέταρτου επιπέδου</a:t>
            </a:r>
          </a:p>
          <a:p>
            <a:pPr lvl="4" eaLnBrk="1" latinLnBrk="0" hangingPunct="1"/>
            <a:r>
              <a:rPr lang="el-GR"/>
              <a:t>Πέμπτου επιπέδου</a:t>
            </a:r>
            <a:endParaRPr kumimoji="0" lang="en-US"/>
          </a:p>
        </p:txBody>
      </p:sp>
      <p:sp>
        <p:nvSpPr>
          <p:cNvPr id="7" name="Θέση ημερομηνίας 6"/>
          <p:cNvSpPr>
            <a:spLocks noGrp="1"/>
          </p:cNvSpPr>
          <p:nvPr>
            <p:ph type="dt" sz="half" idx="14"/>
          </p:nvPr>
        </p:nvSpPr>
        <p:spPr/>
        <p:txBody>
          <a:bodyPr rtlCol="0"/>
          <a:lstStyle/>
          <a:p>
            <a:fld id="{D86D0139-FAFD-4F07-8E64-CF82978E58B9}" type="datetime1">
              <a:rPr lang="el-GR" smtClean="0"/>
              <a:t>9/10/2023</a:t>
            </a:fld>
            <a:endParaRPr lang="el-GR" dirty="0"/>
          </a:p>
        </p:txBody>
      </p:sp>
      <p:sp>
        <p:nvSpPr>
          <p:cNvPr id="9" name="Θέση αριθμού διαφάνειας 8"/>
          <p:cNvSpPr>
            <a:spLocks noGrp="1"/>
          </p:cNvSpPr>
          <p:nvPr>
            <p:ph type="sldNum" sz="quarter" idx="15"/>
          </p:nvPr>
        </p:nvSpPr>
        <p:spPr/>
        <p:txBody>
          <a:bodyPr rtlCol="0"/>
          <a:lstStyle/>
          <a:p>
            <a:fld id="{A5164F59-2C4C-48AE-8821-48AE3F4796E9}" type="slidenum">
              <a:rPr lang="el-GR" smtClean="0"/>
              <a:t>‹#›</a:t>
            </a:fld>
            <a:endParaRPr lang="el-GR" dirty="0"/>
          </a:p>
        </p:txBody>
      </p:sp>
      <p:sp>
        <p:nvSpPr>
          <p:cNvPr id="10" name="Θέση υποσέλιδου 9"/>
          <p:cNvSpPr>
            <a:spLocks noGrp="1"/>
          </p:cNvSpPr>
          <p:nvPr>
            <p:ph type="ftr" sz="quarter" idx="16"/>
          </p:nvPr>
        </p:nvSpPr>
        <p:spPr/>
        <p:txBody>
          <a:bodyPr rtlCol="0"/>
          <a:lstStyle/>
          <a:p>
            <a:r>
              <a:rPr lang="en-US"/>
              <a:t>Process Control - 8. </a:t>
            </a:r>
            <a:endParaRPr lang="el-G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bg>
      <p:bgRef idx="1001">
        <a:schemeClr val="bg2"/>
      </p:bgRef>
    </p:bg>
    <p:spTree>
      <p:nvGrpSpPr>
        <p:cNvPr id="1" name=""/>
        <p:cNvGrpSpPr/>
        <p:nvPr/>
      </p:nvGrpSpPr>
      <p:grpSpPr>
        <a:xfrm>
          <a:off x="0" y="0"/>
          <a:ext cx="0" cy="0"/>
          <a:chOff x="0" y="0"/>
          <a:chExt cx="0" cy="0"/>
        </a:xfrm>
      </p:grpSpPr>
      <p:sp>
        <p:nvSpPr>
          <p:cNvPr id="2" name="Τίτλος 1"/>
          <p:cNvSpPr>
            <a:spLocks noGrp="1"/>
          </p:cNvSpPr>
          <p:nvPr>
            <p:ph type="title"/>
          </p:nvPr>
        </p:nvSpPr>
        <p:spPr>
          <a:xfrm>
            <a:off x="2286000" y="2171700"/>
            <a:ext cx="6172200" cy="1540193"/>
          </a:xfrm>
        </p:spPr>
        <p:txBody>
          <a:bodyPr/>
          <a:lstStyle>
            <a:lvl1pPr algn="l">
              <a:buNone/>
              <a:defRPr sz="3000" b="1" cap="small" baseline="0"/>
            </a:lvl1pPr>
          </a:lstStyle>
          <a:p>
            <a:r>
              <a:rPr kumimoji="0" lang="el-GR"/>
              <a:t>Στυλ κύριου τίτλου</a:t>
            </a:r>
            <a:endParaRPr kumimoji="0" lang="en-US"/>
          </a:p>
        </p:txBody>
      </p:sp>
      <p:sp>
        <p:nvSpPr>
          <p:cNvPr id="3" name="Θέση κειμένου 2"/>
          <p:cNvSpPr>
            <a:spLocks noGrp="1"/>
          </p:cNvSpPr>
          <p:nvPr>
            <p:ph type="body" idx="1"/>
          </p:nvPr>
        </p:nvSpPr>
        <p:spPr>
          <a:xfrm>
            <a:off x="2286000" y="3757613"/>
            <a:ext cx="6172200" cy="10287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l-GR"/>
              <a:t>Στυλ υποδείγματος κειμένου</a:t>
            </a:r>
          </a:p>
        </p:txBody>
      </p:sp>
      <p:sp>
        <p:nvSpPr>
          <p:cNvPr id="4" name="Θέση ημερομηνίας 3"/>
          <p:cNvSpPr>
            <a:spLocks noGrp="1"/>
          </p:cNvSpPr>
          <p:nvPr>
            <p:ph type="dt" sz="half" idx="10"/>
          </p:nvPr>
        </p:nvSpPr>
        <p:spPr bwMode="auto">
          <a:xfrm rot="5400000">
            <a:off x="8049006" y="830199"/>
            <a:ext cx="1714500" cy="381000"/>
          </a:xfrm>
        </p:spPr>
        <p:txBody>
          <a:bodyPr/>
          <a:lstStyle/>
          <a:p>
            <a:fld id="{B90C0E5C-D525-40D4-A063-73C8171AD62D}" type="datetime1">
              <a:rPr lang="el-GR" smtClean="0"/>
              <a:t>9/10/2023</a:t>
            </a:fld>
            <a:endParaRPr lang="el-GR" dirty="0"/>
          </a:p>
        </p:txBody>
      </p:sp>
      <p:sp>
        <p:nvSpPr>
          <p:cNvPr id="5" name="Θέση υποσέλιδου 4"/>
          <p:cNvSpPr>
            <a:spLocks noGrp="1"/>
          </p:cNvSpPr>
          <p:nvPr>
            <p:ph type="ftr" sz="quarter" idx="11"/>
          </p:nvPr>
        </p:nvSpPr>
        <p:spPr bwMode="auto">
          <a:xfrm rot="5400000">
            <a:off x="7534656" y="3086100"/>
            <a:ext cx="2743200" cy="384048"/>
          </a:xfrm>
        </p:spPr>
        <p:txBody>
          <a:bodyPr/>
          <a:lstStyle/>
          <a:p>
            <a:r>
              <a:rPr lang="en-US"/>
              <a:t>Process Control - 8. </a:t>
            </a:r>
            <a:endParaRPr lang="el-GR" dirty="0"/>
          </a:p>
        </p:txBody>
      </p:sp>
      <p:sp>
        <p:nvSpPr>
          <p:cNvPr id="9" name="Ορθογώνιο 8"/>
          <p:cNvSpPr/>
          <p:nvPr/>
        </p:nvSpPr>
        <p:spPr bwMode="auto">
          <a:xfrm>
            <a:off x="381000" y="0"/>
            <a:ext cx="609600" cy="51435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Ορθογώνιο 9"/>
          <p:cNvSpPr/>
          <p:nvPr/>
        </p:nvSpPr>
        <p:spPr bwMode="auto">
          <a:xfrm>
            <a:off x="276336" y="0"/>
            <a:ext cx="104664" cy="51435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Ορθογώνιο 10"/>
          <p:cNvSpPr/>
          <p:nvPr/>
        </p:nvSpPr>
        <p:spPr bwMode="auto">
          <a:xfrm>
            <a:off x="990600" y="0"/>
            <a:ext cx="181872" cy="51435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Ορθογώνιο 11"/>
          <p:cNvSpPr/>
          <p:nvPr/>
        </p:nvSpPr>
        <p:spPr bwMode="auto">
          <a:xfrm>
            <a:off x="1141320" y="0"/>
            <a:ext cx="230280" cy="51435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Ευθεία γραμμή σύνδεσης 12"/>
          <p:cNvSpPr>
            <a:spLocks noChangeShapeType="1"/>
          </p:cNvSpPr>
          <p:nvPr/>
        </p:nvSpPr>
        <p:spPr bwMode="auto">
          <a:xfrm>
            <a:off x="106344" y="0"/>
            <a:ext cx="0" cy="51435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Ευθεία γραμμή σύνδεσης 13"/>
          <p:cNvSpPr>
            <a:spLocks noChangeShapeType="1"/>
          </p:cNvSpPr>
          <p:nvPr/>
        </p:nvSpPr>
        <p:spPr bwMode="auto">
          <a:xfrm>
            <a:off x="914400" y="0"/>
            <a:ext cx="0" cy="51435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Ευθεία γραμμή σύνδεσης 14"/>
          <p:cNvSpPr>
            <a:spLocks noChangeShapeType="1"/>
          </p:cNvSpPr>
          <p:nvPr/>
        </p:nvSpPr>
        <p:spPr bwMode="auto">
          <a:xfrm>
            <a:off x="854112" y="0"/>
            <a:ext cx="0" cy="51435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Ευθεία γραμμή σύνδεσης 15"/>
          <p:cNvSpPr>
            <a:spLocks noChangeShapeType="1"/>
          </p:cNvSpPr>
          <p:nvPr/>
        </p:nvSpPr>
        <p:spPr bwMode="auto">
          <a:xfrm>
            <a:off x="1726640" y="0"/>
            <a:ext cx="0" cy="51435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Ευθεία γραμμή σύνδεσης 16"/>
          <p:cNvSpPr>
            <a:spLocks noChangeShapeType="1"/>
          </p:cNvSpPr>
          <p:nvPr/>
        </p:nvSpPr>
        <p:spPr bwMode="auto">
          <a:xfrm>
            <a:off x="1066800" y="0"/>
            <a:ext cx="0" cy="51435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Ορθογώνιο 17"/>
          <p:cNvSpPr/>
          <p:nvPr/>
        </p:nvSpPr>
        <p:spPr bwMode="auto">
          <a:xfrm>
            <a:off x="1219200" y="0"/>
            <a:ext cx="76200" cy="51435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Έλλειψη 18"/>
          <p:cNvSpPr/>
          <p:nvPr/>
        </p:nvSpPr>
        <p:spPr bwMode="auto">
          <a:xfrm>
            <a:off x="609600" y="2571750"/>
            <a:ext cx="1295400" cy="97155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Έλλειψη 19"/>
          <p:cNvSpPr/>
          <p:nvPr/>
        </p:nvSpPr>
        <p:spPr bwMode="auto">
          <a:xfrm>
            <a:off x="1324704" y="3650064"/>
            <a:ext cx="641424" cy="481068"/>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Έλλειψη 20"/>
          <p:cNvSpPr/>
          <p:nvPr/>
        </p:nvSpPr>
        <p:spPr bwMode="auto">
          <a:xfrm>
            <a:off x="1091080" y="4125474"/>
            <a:ext cx="137160" cy="10287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Έλλειψη 21"/>
          <p:cNvSpPr/>
          <p:nvPr/>
        </p:nvSpPr>
        <p:spPr bwMode="auto">
          <a:xfrm>
            <a:off x="1664208" y="4343400"/>
            <a:ext cx="274320" cy="20574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Έλλειψη 22"/>
          <p:cNvSpPr/>
          <p:nvPr/>
        </p:nvSpPr>
        <p:spPr bwMode="auto">
          <a:xfrm>
            <a:off x="1879040" y="3359916"/>
            <a:ext cx="365760" cy="27432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Ευθεία γραμμή σύνδεσης 25"/>
          <p:cNvSpPr>
            <a:spLocks noChangeShapeType="1"/>
          </p:cNvSpPr>
          <p:nvPr/>
        </p:nvSpPr>
        <p:spPr bwMode="auto">
          <a:xfrm>
            <a:off x="9097944" y="0"/>
            <a:ext cx="0" cy="51435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Θέση αριθμού διαφάνειας 5"/>
          <p:cNvSpPr>
            <a:spLocks noGrp="1"/>
          </p:cNvSpPr>
          <p:nvPr>
            <p:ph type="sldNum" sz="quarter" idx="12"/>
          </p:nvPr>
        </p:nvSpPr>
        <p:spPr bwMode="auto">
          <a:xfrm>
            <a:off x="1340616" y="3696527"/>
            <a:ext cx="609600" cy="388143"/>
          </a:xfrm>
        </p:spPr>
        <p:txBody>
          <a:bodyPr/>
          <a:lstStyle/>
          <a:p>
            <a:fld id="{A5164F59-2C4C-48AE-8821-48AE3F4796E9}" type="slidenum">
              <a:rPr lang="el-GR" smtClean="0"/>
              <a:t>‹#›</a:t>
            </a:fld>
            <a:endParaRPr lang="el-GR"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kumimoji="0" lang="el-GR"/>
              <a:t>Στυλ κύριου τίτλου</a:t>
            </a:r>
            <a:endParaRPr kumimoji="0" lang="en-US"/>
          </a:p>
        </p:txBody>
      </p:sp>
      <p:sp>
        <p:nvSpPr>
          <p:cNvPr id="5" name="Θέση ημερομηνίας 4"/>
          <p:cNvSpPr>
            <a:spLocks noGrp="1"/>
          </p:cNvSpPr>
          <p:nvPr>
            <p:ph type="dt" sz="half" idx="10"/>
          </p:nvPr>
        </p:nvSpPr>
        <p:spPr/>
        <p:txBody>
          <a:bodyPr/>
          <a:lstStyle/>
          <a:p>
            <a:fld id="{267C35D0-A679-4466-81BE-BB5C140D1290}" type="datetime1">
              <a:rPr lang="el-GR" smtClean="0"/>
              <a:t>9/10/2023</a:t>
            </a:fld>
            <a:endParaRPr lang="el-GR" dirty="0"/>
          </a:p>
        </p:txBody>
      </p:sp>
      <p:sp>
        <p:nvSpPr>
          <p:cNvPr id="6" name="Θέση υποσέλιδου 5"/>
          <p:cNvSpPr>
            <a:spLocks noGrp="1"/>
          </p:cNvSpPr>
          <p:nvPr>
            <p:ph type="ftr" sz="quarter" idx="11"/>
          </p:nvPr>
        </p:nvSpPr>
        <p:spPr/>
        <p:txBody>
          <a:bodyPr/>
          <a:lstStyle/>
          <a:p>
            <a:r>
              <a:rPr lang="en-US"/>
              <a:t>Process Control - 8. </a:t>
            </a:r>
            <a:endParaRPr lang="el-GR" dirty="0"/>
          </a:p>
        </p:txBody>
      </p:sp>
      <p:sp>
        <p:nvSpPr>
          <p:cNvPr id="7" name="Θέση αριθμού διαφάνειας 6"/>
          <p:cNvSpPr>
            <a:spLocks noGrp="1"/>
          </p:cNvSpPr>
          <p:nvPr>
            <p:ph type="sldNum" sz="quarter" idx="12"/>
          </p:nvPr>
        </p:nvSpPr>
        <p:spPr/>
        <p:txBody>
          <a:bodyPr/>
          <a:lstStyle/>
          <a:p>
            <a:fld id="{A5164F59-2C4C-48AE-8821-48AE3F4796E9}" type="slidenum">
              <a:rPr lang="el-GR" smtClean="0"/>
              <a:t>‹#›</a:t>
            </a:fld>
            <a:endParaRPr lang="el-GR" dirty="0"/>
          </a:p>
        </p:txBody>
      </p:sp>
      <p:sp>
        <p:nvSpPr>
          <p:cNvPr id="9" name="Θέση περιεχομένου 8"/>
          <p:cNvSpPr>
            <a:spLocks noGrp="1"/>
          </p:cNvSpPr>
          <p:nvPr>
            <p:ph sz="quarter" idx="1"/>
          </p:nvPr>
        </p:nvSpPr>
        <p:spPr>
          <a:xfrm>
            <a:off x="457200" y="1200150"/>
            <a:ext cx="3657600" cy="3429000"/>
          </a:xfrm>
        </p:spPr>
        <p:txBody>
          <a:bodyPr/>
          <a:lstStyle/>
          <a:p>
            <a:pPr lvl="0" eaLnBrk="1" latinLnBrk="0" hangingPunct="1"/>
            <a:r>
              <a:rPr lang="el-GR"/>
              <a:t>Στυλ υποδείγματος κειμένου</a:t>
            </a:r>
          </a:p>
          <a:p>
            <a:pPr lvl="1" eaLnBrk="1" latinLnBrk="0" hangingPunct="1"/>
            <a:r>
              <a:rPr lang="el-GR"/>
              <a:t>Δεύτερου επιπέδου</a:t>
            </a:r>
          </a:p>
          <a:p>
            <a:pPr lvl="2" eaLnBrk="1" latinLnBrk="0" hangingPunct="1"/>
            <a:r>
              <a:rPr lang="el-GR"/>
              <a:t>Τρίτου επιπέδου</a:t>
            </a:r>
          </a:p>
          <a:p>
            <a:pPr lvl="3" eaLnBrk="1" latinLnBrk="0" hangingPunct="1"/>
            <a:r>
              <a:rPr lang="el-GR"/>
              <a:t>Τέταρτου επιπέδου</a:t>
            </a:r>
          </a:p>
          <a:p>
            <a:pPr lvl="4" eaLnBrk="1" latinLnBrk="0" hangingPunct="1"/>
            <a:r>
              <a:rPr lang="el-GR"/>
              <a:t>Πέμπτου επιπέδου</a:t>
            </a:r>
            <a:endParaRPr kumimoji="0" lang="en-US"/>
          </a:p>
        </p:txBody>
      </p:sp>
      <p:sp>
        <p:nvSpPr>
          <p:cNvPr id="11" name="Θέση περιεχομένου 10"/>
          <p:cNvSpPr>
            <a:spLocks noGrp="1"/>
          </p:cNvSpPr>
          <p:nvPr>
            <p:ph sz="quarter" idx="2"/>
          </p:nvPr>
        </p:nvSpPr>
        <p:spPr>
          <a:xfrm>
            <a:off x="4270248" y="1200150"/>
            <a:ext cx="3657600" cy="3429000"/>
          </a:xfrm>
        </p:spPr>
        <p:txBody>
          <a:bodyPr/>
          <a:lstStyle/>
          <a:p>
            <a:pPr lvl="0" eaLnBrk="1" latinLnBrk="0" hangingPunct="1"/>
            <a:r>
              <a:rPr lang="el-GR"/>
              <a:t>Στυλ υποδείγματος κειμένου</a:t>
            </a:r>
          </a:p>
          <a:p>
            <a:pPr lvl="1" eaLnBrk="1" latinLnBrk="0" hangingPunct="1"/>
            <a:r>
              <a:rPr lang="el-GR"/>
              <a:t>Δεύτερου επιπέδου</a:t>
            </a:r>
          </a:p>
          <a:p>
            <a:pPr lvl="2" eaLnBrk="1" latinLnBrk="0" hangingPunct="1"/>
            <a:r>
              <a:rPr lang="el-GR"/>
              <a:t>Τρίτου επιπέδου</a:t>
            </a:r>
          </a:p>
          <a:p>
            <a:pPr lvl="3" eaLnBrk="1" latinLnBrk="0" hangingPunct="1"/>
            <a:r>
              <a:rPr lang="el-GR"/>
              <a:t>Τέταρτου επιπέδου</a:t>
            </a:r>
          </a:p>
          <a:p>
            <a:pPr lvl="4" eaLnBrk="1" latinLnBrk="0" hangingPunct="1"/>
            <a:r>
              <a:rPr lang="el-GR"/>
              <a:t>Πέμπτου επιπέδου</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204788"/>
            <a:ext cx="7543800" cy="857250"/>
          </a:xfrm>
        </p:spPr>
        <p:txBody>
          <a:bodyPr anchor="b"/>
          <a:lstStyle>
            <a:lvl1pPr>
              <a:defRPr/>
            </a:lvl1pPr>
          </a:lstStyle>
          <a:p>
            <a:r>
              <a:rPr kumimoji="0" lang="el-GR"/>
              <a:t>Στυλ κύριου τίτλου</a:t>
            </a:r>
            <a:endParaRPr kumimoji="0" lang="en-US"/>
          </a:p>
        </p:txBody>
      </p:sp>
      <p:sp>
        <p:nvSpPr>
          <p:cNvPr id="7" name="Θέση ημερομηνίας 6"/>
          <p:cNvSpPr>
            <a:spLocks noGrp="1"/>
          </p:cNvSpPr>
          <p:nvPr>
            <p:ph type="dt" sz="half" idx="10"/>
          </p:nvPr>
        </p:nvSpPr>
        <p:spPr/>
        <p:txBody>
          <a:bodyPr/>
          <a:lstStyle/>
          <a:p>
            <a:fld id="{504569F9-F699-4FD0-88E7-4F797B670E43}" type="datetime1">
              <a:rPr lang="el-GR" smtClean="0"/>
              <a:t>9/10/2023</a:t>
            </a:fld>
            <a:endParaRPr lang="el-GR" dirty="0"/>
          </a:p>
        </p:txBody>
      </p:sp>
      <p:sp>
        <p:nvSpPr>
          <p:cNvPr id="8" name="Θέση υποσέλιδου 7"/>
          <p:cNvSpPr>
            <a:spLocks noGrp="1"/>
          </p:cNvSpPr>
          <p:nvPr>
            <p:ph type="ftr" sz="quarter" idx="11"/>
          </p:nvPr>
        </p:nvSpPr>
        <p:spPr/>
        <p:txBody>
          <a:bodyPr/>
          <a:lstStyle/>
          <a:p>
            <a:r>
              <a:rPr lang="en-US"/>
              <a:t>Process Control - 8. </a:t>
            </a:r>
            <a:endParaRPr lang="el-GR" dirty="0"/>
          </a:p>
        </p:txBody>
      </p:sp>
      <p:sp>
        <p:nvSpPr>
          <p:cNvPr id="9" name="Θέση αριθμού διαφάνειας 8"/>
          <p:cNvSpPr>
            <a:spLocks noGrp="1"/>
          </p:cNvSpPr>
          <p:nvPr>
            <p:ph type="sldNum" sz="quarter" idx="12"/>
          </p:nvPr>
        </p:nvSpPr>
        <p:spPr/>
        <p:txBody>
          <a:bodyPr/>
          <a:lstStyle/>
          <a:p>
            <a:fld id="{A5164F59-2C4C-48AE-8821-48AE3F4796E9}" type="slidenum">
              <a:rPr lang="el-GR" smtClean="0"/>
              <a:t>‹#›</a:t>
            </a:fld>
            <a:endParaRPr lang="el-GR" dirty="0"/>
          </a:p>
        </p:txBody>
      </p:sp>
      <p:sp>
        <p:nvSpPr>
          <p:cNvPr id="11" name="Θέση περιεχομένου 10"/>
          <p:cNvSpPr>
            <a:spLocks noGrp="1"/>
          </p:cNvSpPr>
          <p:nvPr>
            <p:ph sz="quarter" idx="2"/>
          </p:nvPr>
        </p:nvSpPr>
        <p:spPr>
          <a:xfrm>
            <a:off x="457200" y="1771650"/>
            <a:ext cx="3657600" cy="2914650"/>
          </a:xfrm>
        </p:spPr>
        <p:txBody>
          <a:bodyPr/>
          <a:lstStyle/>
          <a:p>
            <a:pPr lvl="0" eaLnBrk="1" latinLnBrk="0" hangingPunct="1"/>
            <a:r>
              <a:rPr lang="el-GR"/>
              <a:t>Στυλ υποδείγματος κειμένου</a:t>
            </a:r>
          </a:p>
          <a:p>
            <a:pPr lvl="1" eaLnBrk="1" latinLnBrk="0" hangingPunct="1"/>
            <a:r>
              <a:rPr lang="el-GR"/>
              <a:t>Δεύτερου επιπέδου</a:t>
            </a:r>
          </a:p>
          <a:p>
            <a:pPr lvl="2" eaLnBrk="1" latinLnBrk="0" hangingPunct="1"/>
            <a:r>
              <a:rPr lang="el-GR"/>
              <a:t>Τρίτου επιπέδου</a:t>
            </a:r>
          </a:p>
          <a:p>
            <a:pPr lvl="3" eaLnBrk="1" latinLnBrk="0" hangingPunct="1"/>
            <a:r>
              <a:rPr lang="el-GR"/>
              <a:t>Τέταρτου επιπέδου</a:t>
            </a:r>
          </a:p>
          <a:p>
            <a:pPr lvl="4" eaLnBrk="1" latinLnBrk="0" hangingPunct="1"/>
            <a:r>
              <a:rPr lang="el-GR"/>
              <a:t>Πέμπτου επιπέδου</a:t>
            </a:r>
            <a:endParaRPr kumimoji="0" lang="en-US"/>
          </a:p>
        </p:txBody>
      </p:sp>
      <p:sp>
        <p:nvSpPr>
          <p:cNvPr id="13" name="Θέση περιεχομένου 12"/>
          <p:cNvSpPr>
            <a:spLocks noGrp="1"/>
          </p:cNvSpPr>
          <p:nvPr>
            <p:ph sz="quarter" idx="4"/>
          </p:nvPr>
        </p:nvSpPr>
        <p:spPr>
          <a:xfrm>
            <a:off x="4371975" y="1771650"/>
            <a:ext cx="3657600" cy="2914650"/>
          </a:xfrm>
        </p:spPr>
        <p:txBody>
          <a:bodyPr/>
          <a:lstStyle/>
          <a:p>
            <a:pPr lvl="0" eaLnBrk="1" latinLnBrk="0" hangingPunct="1"/>
            <a:r>
              <a:rPr lang="el-GR"/>
              <a:t>Στυλ υποδείγματος κειμένου</a:t>
            </a:r>
          </a:p>
          <a:p>
            <a:pPr lvl="1" eaLnBrk="1" latinLnBrk="0" hangingPunct="1"/>
            <a:r>
              <a:rPr lang="el-GR"/>
              <a:t>Δεύτερου επιπέδου</a:t>
            </a:r>
          </a:p>
          <a:p>
            <a:pPr lvl="2" eaLnBrk="1" latinLnBrk="0" hangingPunct="1"/>
            <a:r>
              <a:rPr lang="el-GR"/>
              <a:t>Τρίτου επιπέδου</a:t>
            </a:r>
          </a:p>
          <a:p>
            <a:pPr lvl="3" eaLnBrk="1" latinLnBrk="0" hangingPunct="1"/>
            <a:r>
              <a:rPr lang="el-GR"/>
              <a:t>Τέταρτου επιπέδου</a:t>
            </a:r>
          </a:p>
          <a:p>
            <a:pPr lvl="4" eaLnBrk="1" latinLnBrk="0" hangingPunct="1"/>
            <a:r>
              <a:rPr lang="el-GR"/>
              <a:t>Πέμπτου επιπέδου</a:t>
            </a:r>
            <a:endParaRPr kumimoji="0" lang="en-US"/>
          </a:p>
        </p:txBody>
      </p:sp>
      <p:sp>
        <p:nvSpPr>
          <p:cNvPr id="12" name="Θέση κειμένου 11"/>
          <p:cNvSpPr>
            <a:spLocks noGrp="1"/>
          </p:cNvSpPr>
          <p:nvPr>
            <p:ph type="body" sz="quarter" idx="1"/>
          </p:nvPr>
        </p:nvSpPr>
        <p:spPr>
          <a:xfrm>
            <a:off x="457200" y="1177290"/>
            <a:ext cx="3657600" cy="493776"/>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l-GR"/>
              <a:t>Στυλ υποδείγματος κειμένου</a:t>
            </a:r>
          </a:p>
        </p:txBody>
      </p:sp>
      <p:sp>
        <p:nvSpPr>
          <p:cNvPr id="14" name="Θέση κειμένου 13"/>
          <p:cNvSpPr>
            <a:spLocks noGrp="1"/>
          </p:cNvSpPr>
          <p:nvPr>
            <p:ph type="body" sz="quarter" idx="3"/>
          </p:nvPr>
        </p:nvSpPr>
        <p:spPr>
          <a:xfrm>
            <a:off x="4343400" y="1177290"/>
            <a:ext cx="3657600" cy="493776"/>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l-GR"/>
              <a:t>Στυλ υποδείγματος κειμένου</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kumimoji="0" lang="el-GR"/>
              <a:t>Στυλ κύριου τίτλου</a:t>
            </a:r>
            <a:endParaRPr kumimoji="0" lang="en-US"/>
          </a:p>
        </p:txBody>
      </p:sp>
      <p:sp>
        <p:nvSpPr>
          <p:cNvPr id="6" name="Θέση ημερομηνίας 5"/>
          <p:cNvSpPr>
            <a:spLocks noGrp="1"/>
          </p:cNvSpPr>
          <p:nvPr>
            <p:ph type="dt" sz="half" idx="10"/>
          </p:nvPr>
        </p:nvSpPr>
        <p:spPr/>
        <p:txBody>
          <a:bodyPr rtlCol="0"/>
          <a:lstStyle/>
          <a:p>
            <a:fld id="{B033D368-AF78-46A3-ABE6-B71321CFF406}" type="datetime1">
              <a:rPr lang="el-GR" smtClean="0"/>
              <a:t>9/10/2023</a:t>
            </a:fld>
            <a:endParaRPr lang="el-GR" dirty="0"/>
          </a:p>
        </p:txBody>
      </p:sp>
      <p:sp>
        <p:nvSpPr>
          <p:cNvPr id="7" name="Θέση αριθμού διαφάνειας 6"/>
          <p:cNvSpPr>
            <a:spLocks noGrp="1"/>
          </p:cNvSpPr>
          <p:nvPr>
            <p:ph type="sldNum" sz="quarter" idx="11"/>
          </p:nvPr>
        </p:nvSpPr>
        <p:spPr/>
        <p:txBody>
          <a:bodyPr rtlCol="0"/>
          <a:lstStyle/>
          <a:p>
            <a:fld id="{A5164F59-2C4C-48AE-8821-48AE3F4796E9}" type="slidenum">
              <a:rPr lang="el-GR" smtClean="0"/>
              <a:t>‹#›</a:t>
            </a:fld>
            <a:endParaRPr lang="el-GR" dirty="0"/>
          </a:p>
        </p:txBody>
      </p:sp>
      <p:sp>
        <p:nvSpPr>
          <p:cNvPr id="8" name="Θέση υποσέλιδου 7"/>
          <p:cNvSpPr>
            <a:spLocks noGrp="1"/>
          </p:cNvSpPr>
          <p:nvPr>
            <p:ph type="ftr" sz="quarter" idx="12"/>
          </p:nvPr>
        </p:nvSpPr>
        <p:spPr/>
        <p:txBody>
          <a:bodyPr rtlCol="0"/>
          <a:lstStyle/>
          <a:p>
            <a:r>
              <a:rPr lang="en-US"/>
              <a:t>Process Control - 8. </a:t>
            </a:r>
            <a:endParaRPr lang="el-G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p>
            <a:fld id="{A1F097C9-9411-479B-9422-2B2C5B86B56D}" type="datetime1">
              <a:rPr lang="el-GR" smtClean="0"/>
              <a:t>9/10/2023</a:t>
            </a:fld>
            <a:endParaRPr lang="el-GR" dirty="0"/>
          </a:p>
        </p:txBody>
      </p:sp>
      <p:sp>
        <p:nvSpPr>
          <p:cNvPr id="3" name="Θέση υποσέλιδου 2"/>
          <p:cNvSpPr>
            <a:spLocks noGrp="1"/>
          </p:cNvSpPr>
          <p:nvPr>
            <p:ph type="ftr" sz="quarter" idx="11"/>
          </p:nvPr>
        </p:nvSpPr>
        <p:spPr/>
        <p:txBody>
          <a:bodyPr/>
          <a:lstStyle/>
          <a:p>
            <a:r>
              <a:rPr lang="en-US"/>
              <a:t>Process Control - 8. </a:t>
            </a:r>
            <a:endParaRPr lang="el-GR" dirty="0"/>
          </a:p>
        </p:txBody>
      </p:sp>
      <p:sp>
        <p:nvSpPr>
          <p:cNvPr id="4" name="Θέση αριθμού διαφάνειας 3"/>
          <p:cNvSpPr>
            <a:spLocks noGrp="1"/>
          </p:cNvSpPr>
          <p:nvPr>
            <p:ph type="sldNum" sz="quarter" idx="12"/>
          </p:nvPr>
        </p:nvSpPr>
        <p:spPr/>
        <p:txBody>
          <a:bodyPr/>
          <a:lstStyle/>
          <a:p>
            <a:fld id="{A5164F59-2C4C-48AE-8821-48AE3F4796E9}" type="slidenum">
              <a:rPr lang="el-GR" smtClean="0"/>
              <a:t>‹#›</a:t>
            </a:fld>
            <a:endParaRPr lang="el-G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Περιεχόμενο με λεζάντα">
    <p:bg>
      <p:bgRef idx="1001">
        <a:schemeClr val="bg1"/>
      </p:bgRef>
    </p:bg>
    <p:spTree>
      <p:nvGrpSpPr>
        <p:cNvPr id="1" name=""/>
        <p:cNvGrpSpPr/>
        <p:nvPr/>
      </p:nvGrpSpPr>
      <p:grpSpPr>
        <a:xfrm>
          <a:off x="0" y="0"/>
          <a:ext cx="0" cy="0"/>
          <a:chOff x="0" y="0"/>
          <a:chExt cx="0" cy="0"/>
        </a:xfrm>
      </p:grpSpPr>
      <p:sp>
        <p:nvSpPr>
          <p:cNvPr id="10" name="Ευθεία γραμμή σύνδεσης 9"/>
          <p:cNvSpPr>
            <a:spLocks noChangeShapeType="1"/>
          </p:cNvSpPr>
          <p:nvPr/>
        </p:nvSpPr>
        <p:spPr bwMode="auto">
          <a:xfrm>
            <a:off x="8763000" y="0"/>
            <a:ext cx="0" cy="51435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Τίτλος 1"/>
          <p:cNvSpPr>
            <a:spLocks noGrp="1"/>
          </p:cNvSpPr>
          <p:nvPr>
            <p:ph type="title"/>
          </p:nvPr>
        </p:nvSpPr>
        <p:spPr>
          <a:xfrm rot="5400000">
            <a:off x="4160521" y="2343150"/>
            <a:ext cx="4732020" cy="457200"/>
          </a:xfrm>
        </p:spPr>
        <p:txBody>
          <a:bodyPr anchor="b"/>
          <a:lstStyle>
            <a:lvl1pPr algn="l">
              <a:buNone/>
              <a:defRPr sz="2000" b="1" cap="small" baseline="0"/>
            </a:lvl1pPr>
          </a:lstStyle>
          <a:p>
            <a:r>
              <a:rPr kumimoji="0" lang="el-GR"/>
              <a:t>Στυλ κύριου τίτλου</a:t>
            </a:r>
            <a:endParaRPr kumimoji="0" lang="en-US"/>
          </a:p>
        </p:txBody>
      </p:sp>
      <p:sp>
        <p:nvSpPr>
          <p:cNvPr id="3" name="Θέση κειμένου 2"/>
          <p:cNvSpPr>
            <a:spLocks noGrp="1"/>
          </p:cNvSpPr>
          <p:nvPr>
            <p:ph type="body" idx="2"/>
          </p:nvPr>
        </p:nvSpPr>
        <p:spPr>
          <a:xfrm>
            <a:off x="6812280" y="205740"/>
            <a:ext cx="1527048" cy="373761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l-GR"/>
              <a:t>Στυλ υποδείγματος κειμένου</a:t>
            </a:r>
          </a:p>
        </p:txBody>
      </p:sp>
      <p:sp>
        <p:nvSpPr>
          <p:cNvPr id="8" name="Ευθεία γραμμή σύνδεσης 7"/>
          <p:cNvSpPr>
            <a:spLocks noChangeShapeType="1"/>
          </p:cNvSpPr>
          <p:nvPr/>
        </p:nvSpPr>
        <p:spPr bwMode="auto">
          <a:xfrm>
            <a:off x="6248400" y="0"/>
            <a:ext cx="0" cy="51435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Ευθεία γραμμή σύνδεσης 8"/>
          <p:cNvSpPr>
            <a:spLocks noChangeShapeType="1"/>
          </p:cNvSpPr>
          <p:nvPr/>
        </p:nvSpPr>
        <p:spPr bwMode="auto">
          <a:xfrm>
            <a:off x="6192296" y="0"/>
            <a:ext cx="0" cy="51435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Ευθεία γραμμή σύνδεσης 10"/>
          <p:cNvSpPr>
            <a:spLocks noChangeShapeType="1"/>
          </p:cNvSpPr>
          <p:nvPr/>
        </p:nvSpPr>
        <p:spPr bwMode="auto">
          <a:xfrm>
            <a:off x="8991600" y="0"/>
            <a:ext cx="0" cy="51435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Ορθογώνιο 11"/>
          <p:cNvSpPr/>
          <p:nvPr/>
        </p:nvSpPr>
        <p:spPr bwMode="auto">
          <a:xfrm>
            <a:off x="8839200" y="0"/>
            <a:ext cx="304800" cy="51435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Ευθεία γραμμή σύνδεσης 12"/>
          <p:cNvSpPr>
            <a:spLocks noChangeShapeType="1"/>
          </p:cNvSpPr>
          <p:nvPr/>
        </p:nvSpPr>
        <p:spPr bwMode="auto">
          <a:xfrm>
            <a:off x="8915400" y="0"/>
            <a:ext cx="0" cy="51435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Έλλειψη 13"/>
          <p:cNvSpPr/>
          <p:nvPr/>
        </p:nvSpPr>
        <p:spPr>
          <a:xfrm>
            <a:off x="8156448" y="4286250"/>
            <a:ext cx="548640" cy="41148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Θέση περιεχομένου 17"/>
          <p:cNvSpPr>
            <a:spLocks noGrp="1"/>
          </p:cNvSpPr>
          <p:nvPr>
            <p:ph sz="quarter" idx="1"/>
          </p:nvPr>
        </p:nvSpPr>
        <p:spPr>
          <a:xfrm>
            <a:off x="304800" y="205740"/>
            <a:ext cx="5638800" cy="4745736"/>
          </a:xfrm>
        </p:spPr>
        <p:txBody>
          <a:bodyPr/>
          <a:lstStyle/>
          <a:p>
            <a:pPr lvl="0" eaLnBrk="1" latinLnBrk="0" hangingPunct="1"/>
            <a:r>
              <a:rPr lang="el-GR"/>
              <a:t>Στυλ υποδείγματος κειμένου</a:t>
            </a:r>
          </a:p>
          <a:p>
            <a:pPr lvl="1" eaLnBrk="1" latinLnBrk="0" hangingPunct="1"/>
            <a:r>
              <a:rPr lang="el-GR"/>
              <a:t>Δεύτερου επιπέδου</a:t>
            </a:r>
          </a:p>
          <a:p>
            <a:pPr lvl="2" eaLnBrk="1" latinLnBrk="0" hangingPunct="1"/>
            <a:r>
              <a:rPr lang="el-GR"/>
              <a:t>Τρίτου επιπέδου</a:t>
            </a:r>
          </a:p>
          <a:p>
            <a:pPr lvl="3" eaLnBrk="1" latinLnBrk="0" hangingPunct="1"/>
            <a:r>
              <a:rPr lang="el-GR"/>
              <a:t>Τέταρτου επιπέδου</a:t>
            </a:r>
          </a:p>
          <a:p>
            <a:pPr lvl="4" eaLnBrk="1" latinLnBrk="0" hangingPunct="1"/>
            <a:r>
              <a:rPr lang="el-GR"/>
              <a:t>Πέμπτου επιπέδου</a:t>
            </a:r>
            <a:endParaRPr kumimoji="0" lang="en-US"/>
          </a:p>
        </p:txBody>
      </p:sp>
      <p:sp>
        <p:nvSpPr>
          <p:cNvPr id="21" name="Θέση ημερομηνίας 20"/>
          <p:cNvSpPr>
            <a:spLocks noGrp="1"/>
          </p:cNvSpPr>
          <p:nvPr>
            <p:ph type="dt" sz="half" idx="14"/>
          </p:nvPr>
        </p:nvSpPr>
        <p:spPr/>
        <p:txBody>
          <a:bodyPr rtlCol="0"/>
          <a:lstStyle/>
          <a:p>
            <a:fld id="{6F34F95E-76D7-469A-9946-907CA01B3B96}" type="datetime1">
              <a:rPr lang="el-GR" smtClean="0"/>
              <a:t>9/10/2023</a:t>
            </a:fld>
            <a:endParaRPr lang="el-GR" dirty="0"/>
          </a:p>
        </p:txBody>
      </p:sp>
      <p:sp>
        <p:nvSpPr>
          <p:cNvPr id="22" name="Θέση αριθμού διαφάνειας 21"/>
          <p:cNvSpPr>
            <a:spLocks noGrp="1"/>
          </p:cNvSpPr>
          <p:nvPr>
            <p:ph type="sldNum" sz="quarter" idx="15"/>
          </p:nvPr>
        </p:nvSpPr>
        <p:spPr/>
        <p:txBody>
          <a:bodyPr rtlCol="0"/>
          <a:lstStyle/>
          <a:p>
            <a:fld id="{A5164F59-2C4C-48AE-8821-48AE3F4796E9}" type="slidenum">
              <a:rPr lang="el-GR" smtClean="0"/>
              <a:t>‹#›</a:t>
            </a:fld>
            <a:endParaRPr lang="el-GR" dirty="0"/>
          </a:p>
        </p:txBody>
      </p:sp>
      <p:sp>
        <p:nvSpPr>
          <p:cNvPr id="23" name="Θέση υποσέλιδου 22"/>
          <p:cNvSpPr>
            <a:spLocks noGrp="1"/>
          </p:cNvSpPr>
          <p:nvPr>
            <p:ph type="ftr" sz="quarter" idx="16"/>
          </p:nvPr>
        </p:nvSpPr>
        <p:spPr/>
        <p:txBody>
          <a:bodyPr rtlCol="0"/>
          <a:lstStyle/>
          <a:p>
            <a:r>
              <a:rPr lang="en-US"/>
              <a:t>Process Control - 8. </a:t>
            </a:r>
            <a:endParaRPr lang="el-GR"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spTree>
      <p:nvGrpSpPr>
        <p:cNvPr id="1" name=""/>
        <p:cNvGrpSpPr/>
        <p:nvPr/>
      </p:nvGrpSpPr>
      <p:grpSpPr>
        <a:xfrm>
          <a:off x="0" y="0"/>
          <a:ext cx="0" cy="0"/>
          <a:chOff x="0" y="0"/>
          <a:chExt cx="0" cy="0"/>
        </a:xfrm>
      </p:grpSpPr>
      <p:sp>
        <p:nvSpPr>
          <p:cNvPr id="9" name="Ευθεία γραμμή σύνδεσης 8"/>
          <p:cNvSpPr>
            <a:spLocks noChangeShapeType="1"/>
          </p:cNvSpPr>
          <p:nvPr/>
        </p:nvSpPr>
        <p:spPr bwMode="auto">
          <a:xfrm>
            <a:off x="8763000" y="0"/>
            <a:ext cx="0" cy="51435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Έλλειψη 12"/>
          <p:cNvSpPr/>
          <p:nvPr/>
        </p:nvSpPr>
        <p:spPr>
          <a:xfrm>
            <a:off x="8156448" y="4286250"/>
            <a:ext cx="548640" cy="41148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Τίτλος 1"/>
          <p:cNvSpPr>
            <a:spLocks noGrp="1"/>
          </p:cNvSpPr>
          <p:nvPr>
            <p:ph type="title"/>
          </p:nvPr>
        </p:nvSpPr>
        <p:spPr>
          <a:xfrm rot="5400000">
            <a:off x="4138803" y="2343150"/>
            <a:ext cx="4732020" cy="457200"/>
          </a:xfrm>
        </p:spPr>
        <p:txBody>
          <a:bodyPr anchor="b"/>
          <a:lstStyle>
            <a:lvl1pPr algn="l">
              <a:buNone/>
              <a:defRPr sz="2000" b="1"/>
            </a:lvl1pPr>
          </a:lstStyle>
          <a:p>
            <a:r>
              <a:rPr kumimoji="0" lang="el-GR"/>
              <a:t>Στυλ κύριου τίτλου</a:t>
            </a:r>
            <a:endParaRPr kumimoji="0" lang="en-US"/>
          </a:p>
        </p:txBody>
      </p:sp>
      <p:sp>
        <p:nvSpPr>
          <p:cNvPr id="3" name="Θέση εικόνας 2"/>
          <p:cNvSpPr>
            <a:spLocks noGrp="1"/>
          </p:cNvSpPr>
          <p:nvPr>
            <p:ph type="pic" idx="1"/>
          </p:nvPr>
        </p:nvSpPr>
        <p:spPr>
          <a:xfrm>
            <a:off x="0" y="0"/>
            <a:ext cx="6172200" cy="51435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l-GR" dirty="0"/>
              <a:t>Κάντε κλικ στο εικονίδιο για να προσθέσετε μια εικόνα</a:t>
            </a:r>
            <a:endParaRPr kumimoji="0" lang="en-US" dirty="0"/>
          </a:p>
        </p:txBody>
      </p:sp>
      <p:sp>
        <p:nvSpPr>
          <p:cNvPr id="4" name="Θέση κειμένου 3"/>
          <p:cNvSpPr>
            <a:spLocks noGrp="1"/>
          </p:cNvSpPr>
          <p:nvPr>
            <p:ph type="body" sz="half" idx="2"/>
          </p:nvPr>
        </p:nvSpPr>
        <p:spPr>
          <a:xfrm>
            <a:off x="6765799" y="198596"/>
            <a:ext cx="1524000" cy="3717036"/>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l-GR"/>
              <a:t>Στυλ υποδείγματος κειμένου</a:t>
            </a:r>
          </a:p>
        </p:txBody>
      </p:sp>
      <p:sp>
        <p:nvSpPr>
          <p:cNvPr id="10" name="Ευθεία γραμμή σύνδεσης 9"/>
          <p:cNvSpPr>
            <a:spLocks noChangeShapeType="1"/>
          </p:cNvSpPr>
          <p:nvPr/>
        </p:nvSpPr>
        <p:spPr bwMode="auto">
          <a:xfrm>
            <a:off x="8991600" y="0"/>
            <a:ext cx="0" cy="51435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Ορθογώνιο 10"/>
          <p:cNvSpPr/>
          <p:nvPr/>
        </p:nvSpPr>
        <p:spPr bwMode="auto">
          <a:xfrm>
            <a:off x="8839200" y="0"/>
            <a:ext cx="304800" cy="51435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Ευθεία γραμμή σύνδεσης 11"/>
          <p:cNvSpPr>
            <a:spLocks noChangeShapeType="1"/>
          </p:cNvSpPr>
          <p:nvPr/>
        </p:nvSpPr>
        <p:spPr bwMode="auto">
          <a:xfrm>
            <a:off x="8915400" y="0"/>
            <a:ext cx="0" cy="51435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9" name="Ευθεία γραμμή σύνδεσης 18"/>
          <p:cNvSpPr>
            <a:spLocks noChangeShapeType="1"/>
          </p:cNvSpPr>
          <p:nvPr/>
        </p:nvSpPr>
        <p:spPr bwMode="auto">
          <a:xfrm>
            <a:off x="6248400" y="0"/>
            <a:ext cx="0" cy="51435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Ευθεία γραμμή σύνδεσης 19"/>
          <p:cNvSpPr>
            <a:spLocks noChangeShapeType="1"/>
          </p:cNvSpPr>
          <p:nvPr/>
        </p:nvSpPr>
        <p:spPr bwMode="auto">
          <a:xfrm>
            <a:off x="6192296" y="0"/>
            <a:ext cx="0" cy="51435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Θέση ημερομηνίας 16"/>
          <p:cNvSpPr>
            <a:spLocks noGrp="1"/>
          </p:cNvSpPr>
          <p:nvPr>
            <p:ph type="dt" sz="half" idx="10"/>
          </p:nvPr>
        </p:nvSpPr>
        <p:spPr/>
        <p:txBody>
          <a:bodyPr rtlCol="0"/>
          <a:lstStyle/>
          <a:p>
            <a:fld id="{8C650457-225F-4369-A2AD-2276D6CFC61B}" type="datetime1">
              <a:rPr lang="el-GR" smtClean="0"/>
              <a:t>9/10/2023</a:t>
            </a:fld>
            <a:endParaRPr lang="el-GR" dirty="0"/>
          </a:p>
        </p:txBody>
      </p:sp>
      <p:sp>
        <p:nvSpPr>
          <p:cNvPr id="18" name="Θέση αριθμού διαφάνειας 17"/>
          <p:cNvSpPr>
            <a:spLocks noGrp="1"/>
          </p:cNvSpPr>
          <p:nvPr>
            <p:ph type="sldNum" sz="quarter" idx="11"/>
          </p:nvPr>
        </p:nvSpPr>
        <p:spPr/>
        <p:txBody>
          <a:bodyPr rtlCol="0"/>
          <a:lstStyle/>
          <a:p>
            <a:fld id="{A5164F59-2C4C-48AE-8821-48AE3F4796E9}" type="slidenum">
              <a:rPr lang="el-GR" smtClean="0"/>
              <a:t>‹#›</a:t>
            </a:fld>
            <a:endParaRPr lang="el-GR" dirty="0"/>
          </a:p>
        </p:txBody>
      </p:sp>
      <p:sp>
        <p:nvSpPr>
          <p:cNvPr id="21" name="Θέση υποσέλιδου 20"/>
          <p:cNvSpPr>
            <a:spLocks noGrp="1"/>
          </p:cNvSpPr>
          <p:nvPr>
            <p:ph type="ftr" sz="quarter" idx="12"/>
          </p:nvPr>
        </p:nvSpPr>
        <p:spPr/>
        <p:txBody>
          <a:bodyPr rtlCol="0"/>
          <a:lstStyle/>
          <a:p>
            <a:r>
              <a:rPr lang="en-US"/>
              <a:t>Process Control - 8. </a:t>
            </a:r>
            <a:endParaRPr lang="el-G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Ευθεία γραμμή σύνδεσης 15"/>
          <p:cNvSpPr>
            <a:spLocks noChangeShapeType="1"/>
          </p:cNvSpPr>
          <p:nvPr/>
        </p:nvSpPr>
        <p:spPr bwMode="auto">
          <a:xfrm>
            <a:off x="8763000" y="0"/>
            <a:ext cx="0" cy="51435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Θέση τίτλου 21"/>
          <p:cNvSpPr>
            <a:spLocks noGrp="1"/>
          </p:cNvSpPr>
          <p:nvPr>
            <p:ph type="title"/>
          </p:nvPr>
        </p:nvSpPr>
        <p:spPr>
          <a:xfrm>
            <a:off x="457200" y="205979"/>
            <a:ext cx="7467600" cy="857250"/>
          </a:xfrm>
          <a:prstGeom prst="rect">
            <a:avLst/>
          </a:prstGeom>
        </p:spPr>
        <p:txBody>
          <a:bodyPr vert="horz" anchor="b">
            <a:normAutofit/>
          </a:bodyPr>
          <a:lstStyle/>
          <a:p>
            <a:r>
              <a:rPr kumimoji="0" lang="el-GR"/>
              <a:t>Στυλ κύριου τίτλου</a:t>
            </a:r>
            <a:endParaRPr kumimoji="0" lang="en-US"/>
          </a:p>
        </p:txBody>
      </p:sp>
      <p:sp>
        <p:nvSpPr>
          <p:cNvPr id="13" name="Θέση κειμένου 12"/>
          <p:cNvSpPr>
            <a:spLocks noGrp="1"/>
          </p:cNvSpPr>
          <p:nvPr>
            <p:ph type="body" idx="1"/>
          </p:nvPr>
        </p:nvSpPr>
        <p:spPr>
          <a:xfrm>
            <a:off x="457200" y="1200150"/>
            <a:ext cx="7467600" cy="3655314"/>
          </a:xfrm>
          <a:prstGeom prst="rect">
            <a:avLst/>
          </a:prstGeom>
        </p:spPr>
        <p:txBody>
          <a:bodyPr vert="horz">
            <a:normAutofit/>
          </a:bodyPr>
          <a:lstStyle/>
          <a:p>
            <a:pPr lvl="0" eaLnBrk="1" latinLnBrk="0" hangingPunct="1"/>
            <a:r>
              <a:rPr kumimoji="0" lang="el-GR"/>
              <a:t>Στυλ υποδείγματος κειμένου</a:t>
            </a:r>
          </a:p>
          <a:p>
            <a:pPr lvl="1" eaLnBrk="1" latinLnBrk="0" hangingPunct="1"/>
            <a:r>
              <a:rPr kumimoji="0" lang="el-GR"/>
              <a:t>Δεύτερου επιπέδου</a:t>
            </a:r>
          </a:p>
          <a:p>
            <a:pPr lvl="2" eaLnBrk="1" latinLnBrk="0" hangingPunct="1"/>
            <a:r>
              <a:rPr kumimoji="0" lang="el-GR"/>
              <a:t>Τρίτου επιπέδου</a:t>
            </a:r>
          </a:p>
          <a:p>
            <a:pPr lvl="3" eaLnBrk="1" latinLnBrk="0" hangingPunct="1"/>
            <a:r>
              <a:rPr kumimoji="0" lang="el-GR"/>
              <a:t>Τέταρτου επιπέδου</a:t>
            </a:r>
          </a:p>
          <a:p>
            <a:pPr lvl="4" eaLnBrk="1" latinLnBrk="0" hangingPunct="1"/>
            <a:r>
              <a:rPr kumimoji="0" lang="el-GR"/>
              <a:t>Πέμπτου επιπέδου</a:t>
            </a:r>
            <a:endParaRPr kumimoji="0" lang="en-US"/>
          </a:p>
        </p:txBody>
      </p:sp>
      <p:sp>
        <p:nvSpPr>
          <p:cNvPr id="14" name="Θέση ημερομηνίας 13"/>
          <p:cNvSpPr>
            <a:spLocks noGrp="1"/>
          </p:cNvSpPr>
          <p:nvPr>
            <p:ph type="dt" sz="half" idx="2"/>
          </p:nvPr>
        </p:nvSpPr>
        <p:spPr>
          <a:xfrm rot="5400000">
            <a:off x="7840980" y="763382"/>
            <a:ext cx="1508760" cy="384048"/>
          </a:xfrm>
          <a:prstGeom prst="rect">
            <a:avLst/>
          </a:prstGeom>
        </p:spPr>
        <p:txBody>
          <a:bodyPr vert="horz" anchor="ctr" anchorCtr="0"/>
          <a:lstStyle>
            <a:lvl1pPr algn="r" eaLnBrk="1" latinLnBrk="0" hangingPunct="1">
              <a:defRPr kumimoji="0" sz="1200">
                <a:solidFill>
                  <a:schemeClr val="tx2"/>
                </a:solidFill>
              </a:defRPr>
            </a:lvl1pPr>
          </a:lstStyle>
          <a:p>
            <a:fld id="{972C30F3-EBE1-4AE9-9AF0-CC9D13BC5B5C}" type="datetime1">
              <a:rPr lang="el-GR" smtClean="0"/>
              <a:t>9/10/2023</a:t>
            </a:fld>
            <a:endParaRPr lang="el-GR" dirty="0"/>
          </a:p>
        </p:txBody>
      </p:sp>
      <p:sp>
        <p:nvSpPr>
          <p:cNvPr id="3" name="Θέση υποσέλιδου 2"/>
          <p:cNvSpPr>
            <a:spLocks noGrp="1"/>
          </p:cNvSpPr>
          <p:nvPr>
            <p:ph type="ftr" sz="quarter" idx="3"/>
          </p:nvPr>
        </p:nvSpPr>
        <p:spPr>
          <a:xfrm rot="5400000">
            <a:off x="7390237" y="2757210"/>
            <a:ext cx="2400300" cy="365760"/>
          </a:xfrm>
          <a:prstGeom prst="rect">
            <a:avLst/>
          </a:prstGeom>
        </p:spPr>
        <p:txBody>
          <a:bodyPr vert="horz" anchor="ctr" anchorCtr="0"/>
          <a:lstStyle>
            <a:lvl1pPr algn="l" eaLnBrk="1" latinLnBrk="0" hangingPunct="1">
              <a:defRPr kumimoji="0" sz="1200">
                <a:solidFill>
                  <a:schemeClr val="tx2"/>
                </a:solidFill>
              </a:defRPr>
            </a:lvl1pPr>
          </a:lstStyle>
          <a:p>
            <a:r>
              <a:rPr lang="en-US"/>
              <a:t>Process Control - 8. </a:t>
            </a:r>
            <a:endParaRPr lang="el-GR" dirty="0"/>
          </a:p>
        </p:txBody>
      </p:sp>
      <p:sp>
        <p:nvSpPr>
          <p:cNvPr id="7" name="Ευθεία γραμμή σύνδεσης 6"/>
          <p:cNvSpPr>
            <a:spLocks noChangeShapeType="1"/>
          </p:cNvSpPr>
          <p:nvPr/>
        </p:nvSpPr>
        <p:spPr bwMode="auto">
          <a:xfrm>
            <a:off x="76200" y="0"/>
            <a:ext cx="0" cy="51435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Ευθεία γραμμή σύνδεσης 8"/>
          <p:cNvSpPr>
            <a:spLocks noChangeShapeType="1"/>
          </p:cNvSpPr>
          <p:nvPr/>
        </p:nvSpPr>
        <p:spPr bwMode="auto">
          <a:xfrm>
            <a:off x="8991600" y="0"/>
            <a:ext cx="0" cy="51435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0" name="Ορθογώνιο 9"/>
          <p:cNvSpPr/>
          <p:nvPr/>
        </p:nvSpPr>
        <p:spPr bwMode="auto">
          <a:xfrm>
            <a:off x="8839200" y="0"/>
            <a:ext cx="304800" cy="51435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Ευθεία γραμμή σύνδεσης 10"/>
          <p:cNvSpPr>
            <a:spLocks noChangeShapeType="1"/>
          </p:cNvSpPr>
          <p:nvPr/>
        </p:nvSpPr>
        <p:spPr bwMode="auto">
          <a:xfrm>
            <a:off x="8915400" y="0"/>
            <a:ext cx="0" cy="51435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Έλλειψη 11"/>
          <p:cNvSpPr/>
          <p:nvPr/>
        </p:nvSpPr>
        <p:spPr>
          <a:xfrm>
            <a:off x="8156448" y="4286250"/>
            <a:ext cx="548640" cy="41148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Θέση αριθμού διαφάνειας 22"/>
          <p:cNvSpPr>
            <a:spLocks noGrp="1"/>
          </p:cNvSpPr>
          <p:nvPr>
            <p:ph type="sldNum" sz="quarter" idx="4"/>
          </p:nvPr>
        </p:nvSpPr>
        <p:spPr>
          <a:xfrm>
            <a:off x="8129016" y="4300538"/>
            <a:ext cx="609600" cy="390906"/>
          </a:xfrm>
          <a:prstGeom prst="rect">
            <a:avLst/>
          </a:prstGeom>
        </p:spPr>
        <p:txBody>
          <a:bodyPr vert="horz" anchor="ctr"/>
          <a:lstStyle>
            <a:lvl1pPr algn="ctr" eaLnBrk="1" latinLnBrk="0" hangingPunct="1">
              <a:defRPr kumimoji="0" sz="1400" b="1">
                <a:solidFill>
                  <a:srgbClr val="FFFFFF"/>
                </a:solidFill>
              </a:defRPr>
            </a:lvl1pPr>
          </a:lstStyle>
          <a:p>
            <a:fld id="{A5164F59-2C4C-48AE-8821-48AE3F4796E9}" type="slidenum">
              <a:rPr lang="el-GR" smtClean="0"/>
              <a:t>‹#›</a:t>
            </a:fld>
            <a:endParaRPr lang="el-GR"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hemeOverride" Target="../theme/themeOverride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hemeOverride" Target="../theme/themeOverride10.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hemeOverride" Target="../theme/themeOverride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2.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hemeOverride" Target="../theme/themeOverride14.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20.xml.rels><?xml version="1.0" encoding="UTF-8" standalone="yes"?>
<Relationships xmlns="http://schemas.openxmlformats.org/package/2006/relationships"><Relationship Id="rId3" Type="http://schemas.openxmlformats.org/officeDocument/2006/relationships/hyperlink" Target="https://www.halolinux.us/kernel-reference/ipc-shared-memory.html" TargetMode="External"/><Relationship Id="rId2" Type="http://schemas.openxmlformats.org/officeDocument/2006/relationships/image" Target="../media/image6.jpg"/><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hemeOverride" Target="../theme/themeOverride15.xml"/><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6.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7.xml"/></Relationships>
</file>

<file path=ppt/slides/_rels/slide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hemeOverride" Target="../theme/themeOverride18.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hemeOverride" Target="../theme/themeOverride1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themeOverride" Target="../theme/themeOverride20.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themeOverride" Target="../theme/themeOverride21.xml"/><Relationship Id="rId4" Type="http://schemas.openxmlformats.org/officeDocument/2006/relationships/hyperlink" Target="https://pubs.opengroup.org/onlinepubs/007908799/xsh/sysstat.h.html" TargetMode="Externa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hemeOverride" Target="../theme/themeOverride4.xml"/></Relationships>
</file>

<file path=ppt/slides/_rels/slide5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2.xml"/><Relationship Id="rId1" Type="http://schemas.openxmlformats.org/officeDocument/2006/relationships/themeOverride" Target="../theme/themeOverride22.xml"/></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2.xml"/><Relationship Id="rId1" Type="http://schemas.openxmlformats.org/officeDocument/2006/relationships/themeOverride" Target="../theme/themeOverride23.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hemeOverride" Target="../theme/themeOverride5.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6.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7.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Τίτλος 1"/>
          <p:cNvSpPr>
            <a:spLocks noGrp="1"/>
          </p:cNvSpPr>
          <p:nvPr>
            <p:ph type="ctrTitle"/>
          </p:nvPr>
        </p:nvSpPr>
        <p:spPr>
          <a:xfrm>
            <a:off x="2286000" y="2343150"/>
            <a:ext cx="6172200" cy="1028700"/>
          </a:xfrm>
        </p:spPr>
        <p:txBody>
          <a:bodyPr>
            <a:normAutofit fontScale="90000"/>
          </a:bodyPr>
          <a:lstStyle/>
          <a:p>
            <a:pPr algn="ctr"/>
            <a:r>
              <a:rPr lang="en-US" dirty="0"/>
              <a:t>Processes, Shared Memory, Pipes …</a:t>
            </a:r>
            <a:br>
              <a:rPr lang="en-US" dirty="0"/>
            </a:br>
            <a:endParaRPr lang="el-GR" dirty="0"/>
          </a:p>
        </p:txBody>
      </p:sp>
      <p:sp>
        <p:nvSpPr>
          <p:cNvPr id="3" name="Υπότιτλος 2"/>
          <p:cNvSpPr>
            <a:spLocks noGrp="1"/>
          </p:cNvSpPr>
          <p:nvPr>
            <p:ph type="subTitle" idx="1"/>
          </p:nvPr>
        </p:nvSpPr>
        <p:spPr>
          <a:xfrm>
            <a:off x="2286000" y="3752492"/>
            <a:ext cx="6477000" cy="1028700"/>
          </a:xfrm>
        </p:spPr>
        <p:txBody>
          <a:bodyPr>
            <a:normAutofit fontScale="70000" lnSpcReduction="20000"/>
          </a:bodyPr>
          <a:lstStyle/>
          <a:p>
            <a:r>
              <a:rPr lang="en-US" dirty="0"/>
              <a:t>1) System calls: fork, wait, exit … (zombies, orphans) &amp; Communication</a:t>
            </a:r>
          </a:p>
          <a:p>
            <a:r>
              <a:rPr lang="en-US" dirty="0"/>
              <a:t>2) </a:t>
            </a:r>
            <a:r>
              <a:rPr lang="en-US" dirty="0" err="1"/>
              <a:t>SystemV</a:t>
            </a:r>
            <a:r>
              <a:rPr lang="en-US" dirty="0"/>
              <a:t> </a:t>
            </a:r>
            <a:r>
              <a:rPr lang="en-US" dirty="0" err="1"/>
              <a:t>Shmem</a:t>
            </a:r>
            <a:r>
              <a:rPr lang="en-US" dirty="0"/>
              <a:t>: </a:t>
            </a:r>
            <a:r>
              <a:rPr lang="en-US" dirty="0" err="1"/>
              <a:t>shmget</a:t>
            </a:r>
            <a:r>
              <a:rPr lang="en-US" dirty="0"/>
              <a:t>, </a:t>
            </a:r>
            <a:r>
              <a:rPr lang="en-US" dirty="0" err="1"/>
              <a:t>shmat</a:t>
            </a:r>
            <a:r>
              <a:rPr lang="en-US" dirty="0"/>
              <a:t>, </a:t>
            </a:r>
            <a:r>
              <a:rPr lang="en-US" dirty="0" err="1"/>
              <a:t>shmdt</a:t>
            </a:r>
            <a:r>
              <a:rPr lang="en-US" dirty="0"/>
              <a:t>,  </a:t>
            </a:r>
            <a:r>
              <a:rPr lang="en-US" dirty="0" err="1"/>
              <a:t>shmctl</a:t>
            </a:r>
            <a:r>
              <a:rPr lang="en-US" dirty="0"/>
              <a:t>, </a:t>
            </a:r>
            <a:r>
              <a:rPr lang="en-US" dirty="0" err="1"/>
              <a:t>ftok</a:t>
            </a:r>
            <a:r>
              <a:rPr lang="en-US" dirty="0"/>
              <a:t> functions</a:t>
            </a:r>
          </a:p>
          <a:p>
            <a:r>
              <a:rPr lang="en-US" dirty="0"/>
              <a:t>3) POSIX </a:t>
            </a:r>
            <a:r>
              <a:rPr lang="en-US" dirty="0" err="1"/>
              <a:t>Shmem</a:t>
            </a:r>
            <a:r>
              <a:rPr lang="en-US" dirty="0"/>
              <a:t>: </a:t>
            </a:r>
            <a:r>
              <a:rPr lang="en-US" dirty="0" err="1"/>
              <a:t>shm_open</a:t>
            </a:r>
            <a:r>
              <a:rPr lang="en-US" dirty="0"/>
              <a:t>, </a:t>
            </a:r>
            <a:r>
              <a:rPr lang="en-US" dirty="0" err="1"/>
              <a:t>ftruncate</a:t>
            </a:r>
            <a:r>
              <a:rPr lang="en-US" dirty="0"/>
              <a:t>, </a:t>
            </a:r>
            <a:r>
              <a:rPr lang="en-US" dirty="0" err="1"/>
              <a:t>mmap</a:t>
            </a:r>
            <a:r>
              <a:rPr lang="en-US" dirty="0"/>
              <a:t>,  </a:t>
            </a:r>
            <a:r>
              <a:rPr lang="en-US" dirty="0" err="1"/>
              <a:t>munmap</a:t>
            </a:r>
            <a:r>
              <a:rPr lang="en-US" dirty="0"/>
              <a:t>, close, </a:t>
            </a:r>
            <a:r>
              <a:rPr lang="en-US" dirty="0" err="1"/>
              <a:t>shm_unlink</a:t>
            </a:r>
            <a:endParaRPr lang="en-US" dirty="0"/>
          </a:p>
          <a:p>
            <a:r>
              <a:rPr lang="en-US" dirty="0"/>
              <a:t>4) Unnamed/Anonymous Pipes (related processes), named Pipes (FIFOs), Msg Queues</a:t>
            </a:r>
          </a:p>
          <a:p>
            <a:endParaRPr lang="en-US" dirty="0"/>
          </a:p>
          <a:p>
            <a:endParaRPr lang="en-US" dirty="0"/>
          </a:p>
          <a:p>
            <a:endParaRPr lang="el-GR" dirty="0"/>
          </a:p>
        </p:txBody>
      </p:sp>
      <p:sp>
        <p:nvSpPr>
          <p:cNvPr id="8" name="Θέση αριθμού διαφάνειας 7"/>
          <p:cNvSpPr>
            <a:spLocks noGrp="1"/>
          </p:cNvSpPr>
          <p:nvPr>
            <p:ph type="sldNum" sz="quarter" idx="12"/>
          </p:nvPr>
        </p:nvSpPr>
        <p:spPr/>
        <p:txBody>
          <a:bodyPr/>
          <a:lstStyle/>
          <a:p>
            <a:fld id="{A5164F59-2C4C-48AE-8821-48AE3F4796E9}" type="slidenum">
              <a:rPr lang="el-GR" smtClean="0"/>
              <a:t>1</a:t>
            </a:fld>
            <a:endParaRPr lang="el-GR" dirty="0"/>
          </a:p>
        </p:txBody>
      </p:sp>
      <p:sp>
        <p:nvSpPr>
          <p:cNvPr id="6" name="Υπότιτλος 2">
            <a:extLst>
              <a:ext uri="{FF2B5EF4-FFF2-40B4-BE49-F238E27FC236}">
                <a16:creationId xmlns:a16="http://schemas.microsoft.com/office/drawing/2014/main" id="{4F949F2A-5425-416C-8649-7C168065F181}"/>
              </a:ext>
            </a:extLst>
          </p:cNvPr>
          <p:cNvSpPr txBox="1">
            <a:spLocks/>
          </p:cNvSpPr>
          <p:nvPr/>
        </p:nvSpPr>
        <p:spPr>
          <a:xfrm>
            <a:off x="2438400" y="1632764"/>
            <a:ext cx="6172200" cy="1028700"/>
          </a:xfrm>
          <a:prstGeom prst="rect">
            <a:avLst/>
          </a:prstGeom>
        </p:spPr>
        <p:txBody>
          <a:bodyPr vert="horz">
            <a:normAutofit/>
          </a:bodyPr>
          <a:lstStyle>
            <a:lvl1pPr marL="0" indent="0" algn="l" rtl="0" eaLnBrk="1" latinLnBrk="0" hangingPunct="1">
              <a:spcBef>
                <a:spcPts val="600"/>
              </a:spcBef>
              <a:buClr>
                <a:schemeClr val="accent1"/>
              </a:buClr>
              <a:buSzPct val="70000"/>
              <a:buFont typeface="Wingdings"/>
              <a:buNone/>
              <a:defRPr kumimoji="0" sz="1800" b="1" kern="1200">
                <a:solidFill>
                  <a:schemeClr val="tx2"/>
                </a:solidFill>
                <a:latin typeface="+mn-lt"/>
                <a:ea typeface="+mn-ea"/>
                <a:cs typeface="+mn-cs"/>
              </a:defRPr>
            </a:lvl1pPr>
            <a:lvl2pPr marL="457200" indent="0" algn="ctr" rtl="0" eaLnBrk="1" latinLnBrk="0" hangingPunct="1">
              <a:spcBef>
                <a:spcPct val="20000"/>
              </a:spcBef>
              <a:buClr>
                <a:schemeClr val="accent1"/>
              </a:buClr>
              <a:buSzPct val="80000"/>
              <a:buFont typeface="Wingdings 2"/>
              <a:buNone/>
              <a:defRPr kumimoji="0" sz="2100" kern="1200">
                <a:solidFill>
                  <a:schemeClr val="tx1"/>
                </a:solidFill>
                <a:latin typeface="+mn-lt"/>
                <a:ea typeface="+mn-ea"/>
                <a:cs typeface="+mn-cs"/>
              </a:defRPr>
            </a:lvl2pPr>
            <a:lvl3pPr marL="914400" indent="0" algn="ctr" rtl="0" eaLnBrk="1" latinLnBrk="0" hangingPunct="1">
              <a:spcBef>
                <a:spcPct val="20000"/>
              </a:spcBef>
              <a:buClr>
                <a:schemeClr val="accent1">
                  <a:shade val="75000"/>
                </a:schemeClr>
              </a:buClr>
              <a:buSzPct val="60000"/>
              <a:buFont typeface="Wingdings"/>
              <a:buNone/>
              <a:defRPr kumimoji="0" sz="1800" kern="1200">
                <a:solidFill>
                  <a:schemeClr val="tx1"/>
                </a:solidFill>
                <a:latin typeface="+mn-lt"/>
                <a:ea typeface="+mn-ea"/>
                <a:cs typeface="+mn-cs"/>
              </a:defRPr>
            </a:lvl3pPr>
            <a:lvl4pPr marL="1371600" indent="0" algn="ctr" rtl="0" eaLnBrk="1" latinLnBrk="0" hangingPunct="1">
              <a:spcBef>
                <a:spcPct val="20000"/>
              </a:spcBef>
              <a:buClr>
                <a:schemeClr val="accent1">
                  <a:tint val="60000"/>
                </a:schemeClr>
              </a:buClr>
              <a:buSzPct val="60000"/>
              <a:buFont typeface="Wingdings"/>
              <a:buNone/>
              <a:defRPr kumimoji="0" sz="1800" kern="1200">
                <a:solidFill>
                  <a:schemeClr val="tx1"/>
                </a:solidFill>
                <a:latin typeface="+mn-lt"/>
                <a:ea typeface="+mn-ea"/>
                <a:cs typeface="+mn-cs"/>
              </a:defRPr>
            </a:lvl4pPr>
            <a:lvl5pPr marL="1828800" indent="0" algn="ctr" rtl="0" eaLnBrk="1" latinLnBrk="0" hangingPunct="1">
              <a:spcBef>
                <a:spcPct val="20000"/>
              </a:spcBef>
              <a:buClr>
                <a:schemeClr val="accent2">
                  <a:tint val="60000"/>
                </a:schemeClr>
              </a:buClr>
              <a:buSzPct val="68000"/>
              <a:buFont typeface="Wingdings 2"/>
              <a:buNone/>
              <a:defRPr kumimoji="0" sz="1600" kern="1200">
                <a:solidFill>
                  <a:schemeClr val="tx1"/>
                </a:solidFill>
                <a:latin typeface="+mn-lt"/>
                <a:ea typeface="+mn-ea"/>
                <a:cs typeface="+mn-cs"/>
              </a:defRPr>
            </a:lvl5pPr>
            <a:lvl6pPr marL="2286000" indent="0" algn="ctr" rtl="0" eaLnBrk="1" latinLnBrk="0" hangingPunct="1">
              <a:spcBef>
                <a:spcPct val="20000"/>
              </a:spcBef>
              <a:buClr>
                <a:schemeClr val="accent1"/>
              </a:buClr>
              <a:buNone/>
              <a:defRPr kumimoji="0" sz="1600" kern="1200">
                <a:solidFill>
                  <a:schemeClr val="tx2"/>
                </a:solidFill>
                <a:latin typeface="+mn-lt"/>
                <a:ea typeface="+mn-ea"/>
                <a:cs typeface="+mn-cs"/>
              </a:defRPr>
            </a:lvl6pPr>
            <a:lvl7pPr marL="2743200" indent="0" algn="ctr" rtl="0" eaLnBrk="1" latinLnBrk="0" hangingPunct="1">
              <a:spcBef>
                <a:spcPct val="20000"/>
              </a:spcBef>
              <a:buClr>
                <a:schemeClr val="accent1">
                  <a:tint val="60000"/>
                </a:schemeClr>
              </a:buClr>
              <a:buSzPct val="60000"/>
              <a:buFont typeface="Wingdings"/>
              <a:buNone/>
              <a:defRPr kumimoji="0" sz="1400" kern="1200" baseline="0">
                <a:solidFill>
                  <a:schemeClr val="tx2"/>
                </a:solidFill>
                <a:latin typeface="+mn-lt"/>
                <a:ea typeface="+mn-ea"/>
                <a:cs typeface="+mn-cs"/>
              </a:defRPr>
            </a:lvl7pPr>
            <a:lvl8pPr marL="3200400" indent="0" algn="ctr" rtl="0" eaLnBrk="1" latinLnBrk="0" hangingPunct="1">
              <a:spcBef>
                <a:spcPct val="20000"/>
              </a:spcBef>
              <a:buClr>
                <a:schemeClr val="accent2"/>
              </a:buClr>
              <a:buNone/>
              <a:defRPr kumimoji="0" sz="1400" kern="1200" cap="small" baseline="0">
                <a:solidFill>
                  <a:schemeClr val="tx2"/>
                </a:solidFill>
                <a:latin typeface="+mn-lt"/>
                <a:ea typeface="+mn-ea"/>
                <a:cs typeface="+mn-cs"/>
              </a:defRPr>
            </a:lvl8pPr>
            <a:lvl9pPr marL="3657600" indent="0" algn="ctr" rtl="0" eaLnBrk="1" latinLnBrk="0" hangingPunct="1">
              <a:spcBef>
                <a:spcPct val="20000"/>
              </a:spcBef>
              <a:buClr>
                <a:schemeClr val="accent1">
                  <a:shade val="75000"/>
                </a:schemeClr>
              </a:buClr>
              <a:buNone/>
              <a:defRPr kumimoji="0" sz="1400" kern="1200" baseline="0">
                <a:solidFill>
                  <a:schemeClr val="tx2"/>
                </a:solidFill>
                <a:latin typeface="+mn-lt"/>
                <a:ea typeface="+mn-ea"/>
                <a:cs typeface="+mn-cs"/>
              </a:defRPr>
            </a:lvl9pPr>
          </a:lstStyle>
          <a:p>
            <a:endParaRPr lang="en-US" dirty="0"/>
          </a:p>
        </p:txBody>
      </p:sp>
    </p:spTree>
    <p:extLst>
      <p:ext uri="{BB962C8B-B14F-4D97-AF65-F5344CB8AC3E}">
        <p14:creationId xmlns:p14="http://schemas.microsoft.com/office/powerpoint/2010/main" val="23517562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Ορθογώνιο 3"/>
          <p:cNvSpPr/>
          <p:nvPr/>
        </p:nvSpPr>
        <p:spPr>
          <a:xfrm>
            <a:off x="370733" y="2045494"/>
            <a:ext cx="8036773" cy="14097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Τίτλος 1"/>
          <p:cNvSpPr>
            <a:spLocks noGrp="1"/>
          </p:cNvSpPr>
          <p:nvPr>
            <p:ph type="title"/>
          </p:nvPr>
        </p:nvSpPr>
        <p:spPr/>
        <p:txBody>
          <a:bodyPr>
            <a:normAutofit/>
          </a:bodyPr>
          <a:lstStyle/>
          <a:p>
            <a:r>
              <a:rPr lang="en-US" dirty="0"/>
              <a:t>WAIT/WAITPID Function</a:t>
            </a:r>
            <a:endParaRPr lang="el-GR" dirty="0"/>
          </a:p>
        </p:txBody>
      </p:sp>
      <p:sp>
        <p:nvSpPr>
          <p:cNvPr id="3" name="Θέση περιεχομένου 2"/>
          <p:cNvSpPr>
            <a:spLocks noGrp="1"/>
          </p:cNvSpPr>
          <p:nvPr>
            <p:ph sz="quarter" idx="1"/>
          </p:nvPr>
        </p:nvSpPr>
        <p:spPr>
          <a:xfrm>
            <a:off x="457200" y="1200150"/>
            <a:ext cx="8077200" cy="3810000"/>
          </a:xfrm>
        </p:spPr>
        <p:txBody>
          <a:bodyPr>
            <a:normAutofit fontScale="77500" lnSpcReduction="20000"/>
          </a:bodyPr>
          <a:lstStyle/>
          <a:p>
            <a:pPr marL="0" indent="0">
              <a:buNone/>
            </a:pPr>
            <a:r>
              <a:rPr lang="en-US" dirty="0"/>
              <a:t>After a child is created using </a:t>
            </a:r>
            <a:r>
              <a:rPr lang="en-US" dirty="0">
                <a:latin typeface="Courier New" panose="02070309020205020404" pitchFamily="49" charset="0"/>
                <a:cs typeface="Courier New" panose="02070309020205020404" pitchFamily="49" charset="0"/>
              </a:rPr>
              <a:t>fork()</a:t>
            </a:r>
            <a:r>
              <a:rPr lang="en-US" dirty="0"/>
              <a:t>, the parent must call </a:t>
            </a:r>
            <a:r>
              <a:rPr lang="en-US" dirty="0">
                <a:latin typeface="Courier New" panose="02070309020205020404" pitchFamily="49" charset="0"/>
                <a:cs typeface="Courier New" panose="02070309020205020404" pitchFamily="49" charset="0"/>
              </a:rPr>
              <a:t>wait</a:t>
            </a:r>
            <a:r>
              <a:rPr lang="en-US" dirty="0"/>
              <a:t> to monitor child termination (to cleanup PCB, e.g. memory maps, close files, </a:t>
            </a:r>
            <a:r>
              <a:rPr lang="en-US" dirty="0" err="1"/>
              <a:t>etc</a:t>
            </a:r>
            <a:r>
              <a:rPr lang="en-US" dirty="0"/>
              <a:t>)</a:t>
            </a:r>
          </a:p>
          <a:p>
            <a:pPr marL="0" indent="0">
              <a:buNone/>
            </a:pPr>
            <a:endParaRPr lang="en-US" dirty="0"/>
          </a:p>
          <a:p>
            <a:pPr marL="0" indent="0">
              <a:buNone/>
            </a:pPr>
            <a:r>
              <a:rPr lang="en-US" dirty="0">
                <a:latin typeface="Courier New" panose="02070309020205020404" pitchFamily="49" charset="0"/>
                <a:cs typeface="Courier New" panose="02070309020205020404" pitchFamily="49" charset="0"/>
              </a:rPr>
              <a:t>#include &lt;sys/wait.h&gt;</a:t>
            </a:r>
          </a:p>
          <a:p>
            <a:pPr marL="0" indent="0">
              <a:buNone/>
            </a:pPr>
            <a:r>
              <a:rPr lang="en-US" dirty="0">
                <a:latin typeface="Courier New" panose="02070309020205020404" pitchFamily="49" charset="0"/>
                <a:cs typeface="Courier New" panose="02070309020205020404" pitchFamily="49" charset="0"/>
              </a:rPr>
              <a:t>pid_t wait(int *</a:t>
            </a:r>
            <a:r>
              <a:rPr lang="en-US" i="1" dirty="0">
                <a:latin typeface="Courier New" panose="02070309020205020404" pitchFamily="49" charset="0"/>
                <a:cs typeface="Courier New" panose="02070309020205020404" pitchFamily="49" charset="0"/>
              </a:rPr>
              <a:t>statloc</a:t>
            </a:r>
            <a:r>
              <a:rPr lang="en-US" dirty="0">
                <a:latin typeface="Courier New" panose="02070309020205020404" pitchFamily="49" charset="0"/>
                <a:cs typeface="Courier New" panose="02070309020205020404" pitchFamily="49" charset="0"/>
              </a:rPr>
              <a:t>);</a:t>
            </a:r>
          </a:p>
          <a:p>
            <a:pPr marL="0" indent="0">
              <a:buNone/>
            </a:pPr>
            <a:r>
              <a:rPr lang="en-US" dirty="0">
                <a:latin typeface="Courier New" panose="02070309020205020404" pitchFamily="49" charset="0"/>
                <a:cs typeface="Courier New" panose="02070309020205020404" pitchFamily="49" charset="0"/>
              </a:rPr>
              <a:t>pid_t waitpid(pid_t </a:t>
            </a:r>
            <a:r>
              <a:rPr lang="en-US" i="1" dirty="0">
                <a:latin typeface="Courier New" panose="02070309020205020404" pitchFamily="49" charset="0"/>
                <a:cs typeface="Courier New" panose="02070309020205020404" pitchFamily="49" charset="0"/>
              </a:rPr>
              <a:t>pid</a:t>
            </a:r>
            <a:r>
              <a:rPr lang="en-US" dirty="0">
                <a:latin typeface="Courier New" panose="02070309020205020404" pitchFamily="49" charset="0"/>
                <a:cs typeface="Courier New" panose="02070309020205020404" pitchFamily="49" charset="0"/>
              </a:rPr>
              <a:t>, int *</a:t>
            </a:r>
            <a:r>
              <a:rPr lang="en-US" i="1" dirty="0" err="1">
                <a:latin typeface="Courier New" panose="02070309020205020404" pitchFamily="49" charset="0"/>
                <a:cs typeface="Courier New" panose="02070309020205020404" pitchFamily="49" charset="0"/>
              </a:rPr>
              <a:t>statloc</a:t>
            </a:r>
            <a:r>
              <a:rPr lang="en-US" dirty="0">
                <a:latin typeface="Courier New" panose="02070309020205020404" pitchFamily="49" charset="0"/>
                <a:cs typeface="Courier New" panose="02070309020205020404" pitchFamily="49" charset="0"/>
              </a:rPr>
              <a:t>, </a:t>
            </a:r>
            <a:r>
              <a:rPr lang="en-US" dirty="0">
                <a:solidFill>
                  <a:srgbClr val="FF0000"/>
                </a:solidFill>
                <a:latin typeface="Courier New" panose="02070309020205020404" pitchFamily="49" charset="0"/>
                <a:cs typeface="Courier New" panose="02070309020205020404" pitchFamily="49" charset="0"/>
              </a:rPr>
              <a:t>int </a:t>
            </a:r>
            <a:r>
              <a:rPr lang="en-US" i="1" dirty="0">
                <a:solidFill>
                  <a:srgbClr val="FF0000"/>
                </a:solidFill>
                <a:latin typeface="Courier New" panose="02070309020205020404" pitchFamily="49" charset="0"/>
                <a:cs typeface="Courier New" panose="02070309020205020404" pitchFamily="49" charset="0"/>
              </a:rPr>
              <a:t>options</a:t>
            </a:r>
            <a:r>
              <a:rPr lang="en-US" dirty="0">
                <a:latin typeface="Courier New" panose="02070309020205020404" pitchFamily="49" charset="0"/>
                <a:cs typeface="Courier New" panose="02070309020205020404" pitchFamily="49" charset="0"/>
              </a:rPr>
              <a:t>);</a:t>
            </a:r>
          </a:p>
          <a:p>
            <a:pPr marL="0" indent="0">
              <a:buNone/>
            </a:pPr>
            <a:r>
              <a:rPr lang="en-US" dirty="0"/>
              <a:t>	Both return: PID if OK, 0 (see later), or −1 on error</a:t>
            </a:r>
          </a:p>
          <a:p>
            <a:endParaRPr lang="en-US" dirty="0"/>
          </a:p>
          <a:p>
            <a:r>
              <a:rPr lang="en-US" dirty="0"/>
              <a:t>The wait function can block the caller until a child process terminates, whereas waitpid has an option that prevents it from blocking.</a:t>
            </a:r>
          </a:p>
          <a:p>
            <a:pPr lvl="1"/>
            <a:r>
              <a:rPr lang="el-GR" sz="2400" b="1" dirty="0"/>
              <a:t>statloc&gt;&gt;8 </a:t>
            </a:r>
            <a:r>
              <a:rPr lang="en-US" sz="2400" dirty="0"/>
              <a:t>provides the </a:t>
            </a:r>
            <a:r>
              <a:rPr lang="el-GR" sz="2400" dirty="0"/>
              <a:t>exit code</a:t>
            </a:r>
            <a:r>
              <a:rPr lang="en-US" sz="2400" dirty="0"/>
              <a:t> of the child</a:t>
            </a:r>
            <a:endParaRPr lang="en-US" dirty="0"/>
          </a:p>
          <a:p>
            <a:r>
              <a:rPr lang="en-US" dirty="0"/>
              <a:t>The waitpid function doesn’t wait for the child that terminates first; it can control which process it waits for via the </a:t>
            </a:r>
            <a:r>
              <a:rPr lang="en-US" sz="2500" dirty="0" err="1">
                <a:latin typeface="Courier New" panose="02070309020205020404" pitchFamily="49" charset="0"/>
                <a:cs typeface="Courier New" panose="02070309020205020404" pitchFamily="49" charset="0"/>
              </a:rPr>
              <a:t>pid</a:t>
            </a:r>
            <a:r>
              <a:rPr lang="en-US" dirty="0"/>
              <a:t> argument (see next)</a:t>
            </a:r>
          </a:p>
        </p:txBody>
      </p:sp>
      <p:sp>
        <p:nvSpPr>
          <p:cNvPr id="7" name="Θέση αριθμού διαφάνειας 6"/>
          <p:cNvSpPr>
            <a:spLocks noGrp="1"/>
          </p:cNvSpPr>
          <p:nvPr>
            <p:ph type="sldNum" sz="quarter" idx="15"/>
          </p:nvPr>
        </p:nvSpPr>
        <p:spPr/>
        <p:txBody>
          <a:bodyPr/>
          <a:lstStyle/>
          <a:p>
            <a:fld id="{A5164F59-2C4C-48AE-8821-48AE3F4796E9}" type="slidenum">
              <a:rPr lang="el-GR" smtClean="0"/>
              <a:t>10</a:t>
            </a:fld>
            <a:endParaRPr lang="el-GR" dirty="0"/>
          </a:p>
        </p:txBody>
      </p:sp>
    </p:spTree>
    <p:extLst>
      <p:ext uri="{BB962C8B-B14F-4D97-AF65-F5344CB8AC3E}">
        <p14:creationId xmlns:p14="http://schemas.microsoft.com/office/powerpoint/2010/main" val="1575700047"/>
      </p:ext>
    </p:extLst>
  </p:cSld>
  <p:clrMapOvr>
    <a:overrideClrMapping bg1="lt1" tx1="dk1" bg2="lt2" tx2="dk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E066B0-37BC-4EAE-BD68-0D26E3E6F0DF}"/>
              </a:ext>
            </a:extLst>
          </p:cNvPr>
          <p:cNvSpPr>
            <a:spLocks noGrp="1"/>
          </p:cNvSpPr>
          <p:nvPr>
            <p:ph type="title"/>
          </p:nvPr>
        </p:nvSpPr>
        <p:spPr/>
        <p:txBody>
          <a:bodyPr/>
          <a:lstStyle/>
          <a:p>
            <a:r>
              <a:rPr lang="en-US" dirty="0"/>
              <a:t>WAITPID Parameters</a:t>
            </a:r>
          </a:p>
        </p:txBody>
      </p:sp>
      <p:sp>
        <p:nvSpPr>
          <p:cNvPr id="3" name="Content Placeholder 2">
            <a:extLst>
              <a:ext uri="{FF2B5EF4-FFF2-40B4-BE49-F238E27FC236}">
                <a16:creationId xmlns:a16="http://schemas.microsoft.com/office/drawing/2014/main" id="{A4BB3097-AE75-467B-AF4D-4713CE55E5B7}"/>
              </a:ext>
            </a:extLst>
          </p:cNvPr>
          <p:cNvSpPr>
            <a:spLocks noGrp="1"/>
          </p:cNvSpPr>
          <p:nvPr>
            <p:ph sz="quarter" idx="1"/>
          </p:nvPr>
        </p:nvSpPr>
        <p:spPr>
          <a:xfrm>
            <a:off x="457200" y="1200150"/>
            <a:ext cx="7848600" cy="3655314"/>
          </a:xfrm>
        </p:spPr>
        <p:txBody>
          <a:bodyPr>
            <a:normAutofit fontScale="92500"/>
          </a:bodyPr>
          <a:lstStyle/>
          <a:p>
            <a:r>
              <a:rPr lang="en-US" dirty="0"/>
              <a:t>Can wait for specific processes</a:t>
            </a:r>
          </a:p>
          <a:p>
            <a:pPr lvl="2"/>
            <a:r>
              <a:rPr lang="en-US" altLang="en-US" dirty="0">
                <a:latin typeface="Courier New" panose="02070309020205020404" pitchFamily="49" charset="0"/>
                <a:cs typeface="Courier New" panose="02070309020205020404" pitchFamily="49" charset="0"/>
              </a:rPr>
              <a:t>pid &gt; 0,</a:t>
            </a:r>
            <a:r>
              <a:rPr lang="en-US" altLang="en-US" dirty="0"/>
              <a:t> normal (specific process)</a:t>
            </a:r>
          </a:p>
          <a:p>
            <a:pPr lvl="2"/>
            <a:r>
              <a:rPr lang="en-US" altLang="en-US" dirty="0">
                <a:latin typeface="Courier New" panose="02070309020205020404" pitchFamily="49" charset="0"/>
                <a:cs typeface="Courier New" panose="02070309020205020404" pitchFamily="49" charset="0"/>
              </a:rPr>
              <a:t>pid == 0</a:t>
            </a:r>
            <a:r>
              <a:rPr lang="en-US" altLang="en-US" dirty="0"/>
              <a:t>, wait for any child whose </a:t>
            </a:r>
            <a:r>
              <a:rPr lang="en-US" altLang="en-US" dirty="0">
                <a:solidFill>
                  <a:srgbClr val="FF0000"/>
                </a:solidFill>
              </a:rPr>
              <a:t>process group ID</a:t>
            </a:r>
            <a:r>
              <a:rPr lang="en-US" altLang="en-US" dirty="0"/>
              <a:t> is equal to that of the calling process ID</a:t>
            </a:r>
          </a:p>
          <a:p>
            <a:pPr lvl="2"/>
            <a:r>
              <a:rPr lang="en-US" altLang="en-US" dirty="0" err="1">
                <a:latin typeface="Courier New" panose="02070309020205020404" pitchFamily="49" charset="0"/>
                <a:cs typeface="Courier New" panose="02070309020205020404" pitchFamily="49" charset="0"/>
              </a:rPr>
              <a:t>pid</a:t>
            </a:r>
            <a:r>
              <a:rPr lang="en-US" altLang="en-US" dirty="0">
                <a:latin typeface="Courier New" panose="02070309020205020404" pitchFamily="49" charset="0"/>
                <a:cs typeface="Courier New" panose="02070309020205020404" pitchFamily="49" charset="0"/>
              </a:rPr>
              <a:t> &lt; -1</a:t>
            </a:r>
            <a:r>
              <a:rPr lang="en-US" altLang="en-US" dirty="0"/>
              <a:t>, wait for any child whose </a:t>
            </a:r>
            <a:r>
              <a:rPr lang="en-US" altLang="en-US" dirty="0">
                <a:solidFill>
                  <a:srgbClr val="FF0000"/>
                </a:solidFill>
              </a:rPr>
              <a:t>process group ID </a:t>
            </a:r>
            <a:r>
              <a:rPr lang="en-US" altLang="en-US" dirty="0"/>
              <a:t>is equal to </a:t>
            </a:r>
            <a:r>
              <a:rPr lang="en-US" altLang="en-US" dirty="0">
                <a:latin typeface="Courier New" panose="02070309020205020404" pitchFamily="49" charset="0"/>
                <a:cs typeface="Courier New" panose="02070309020205020404" pitchFamily="49" charset="0"/>
              </a:rPr>
              <a:t>|</a:t>
            </a:r>
            <a:r>
              <a:rPr lang="en-US" altLang="en-US" dirty="0" err="1">
                <a:latin typeface="Courier New" panose="02070309020205020404" pitchFamily="49" charset="0"/>
                <a:cs typeface="Courier New" panose="02070309020205020404" pitchFamily="49" charset="0"/>
              </a:rPr>
              <a:t>pid</a:t>
            </a:r>
            <a:r>
              <a:rPr lang="en-US" altLang="en-US" dirty="0">
                <a:latin typeface="Courier New" panose="02070309020205020404" pitchFamily="49" charset="0"/>
                <a:cs typeface="Courier New" panose="02070309020205020404" pitchFamily="49" charset="0"/>
              </a:rPr>
              <a:t>|</a:t>
            </a:r>
          </a:p>
          <a:p>
            <a:pPr lvl="2"/>
            <a:r>
              <a:rPr lang="en-US" altLang="en-US" dirty="0" err="1">
                <a:latin typeface="Courier New" panose="02070309020205020404" pitchFamily="49" charset="0"/>
                <a:cs typeface="Courier New" panose="02070309020205020404" pitchFamily="49" charset="0"/>
              </a:rPr>
              <a:t>pid</a:t>
            </a:r>
            <a:r>
              <a:rPr lang="en-US" altLang="en-US" dirty="0">
                <a:latin typeface="Courier New" panose="02070309020205020404" pitchFamily="49" charset="0"/>
                <a:cs typeface="Courier New" panose="02070309020205020404" pitchFamily="49" charset="0"/>
              </a:rPr>
              <a:t> ==-1</a:t>
            </a:r>
            <a:r>
              <a:rPr lang="en-US" altLang="en-US" dirty="0"/>
              <a:t>, wait for any child process (as wait)</a:t>
            </a:r>
            <a:endParaRPr lang="en-US" altLang="en-US" dirty="0">
              <a:latin typeface="Courier New" panose="02070309020205020404" pitchFamily="49" charset="0"/>
              <a:cs typeface="Courier New" panose="02070309020205020404" pitchFamily="49" charset="0"/>
            </a:endParaRPr>
          </a:p>
          <a:p>
            <a:r>
              <a:rPr lang="en-US" dirty="0"/>
              <a:t>Extended functions (for detailed resource utilization statistics)</a:t>
            </a:r>
          </a:p>
          <a:p>
            <a:r>
              <a:rPr lang="en-US" sz="1900" dirty="0" err="1">
                <a:latin typeface="Courier New" panose="02070309020205020404" pitchFamily="49" charset="0"/>
                <a:cs typeface="Courier New" panose="02070309020205020404" pitchFamily="49" charset="0"/>
              </a:rPr>
              <a:t>pid</a:t>
            </a:r>
            <a:r>
              <a:rPr lang="en-US" sz="1900" dirty="0">
                <a:latin typeface="Courier New" panose="02070309020205020404" pitchFamily="49" charset="0"/>
                <a:cs typeface="Courier New" panose="02070309020205020404" pitchFamily="49" charset="0"/>
              </a:rPr>
              <a:t> t wait3(int *status, int options, struct </a:t>
            </a:r>
            <a:r>
              <a:rPr lang="en-US" sz="1900" dirty="0" err="1">
                <a:latin typeface="Courier New" panose="02070309020205020404" pitchFamily="49" charset="0"/>
                <a:cs typeface="Courier New" panose="02070309020205020404" pitchFamily="49" charset="0"/>
              </a:rPr>
              <a:t>rusage</a:t>
            </a:r>
            <a:r>
              <a:rPr lang="en-US" sz="1900" dirty="0">
                <a:latin typeface="Courier New" panose="02070309020205020404" pitchFamily="49" charset="0"/>
                <a:cs typeface="Courier New" panose="02070309020205020404" pitchFamily="49" charset="0"/>
              </a:rPr>
              <a:t> *</a:t>
            </a:r>
            <a:r>
              <a:rPr lang="en-US" sz="1900" dirty="0" err="1">
                <a:latin typeface="Courier New" panose="02070309020205020404" pitchFamily="49" charset="0"/>
                <a:cs typeface="Courier New" panose="02070309020205020404" pitchFamily="49" charset="0"/>
              </a:rPr>
              <a:t>rusage</a:t>
            </a:r>
            <a:r>
              <a:rPr lang="en-US" sz="1900" dirty="0">
                <a:latin typeface="Courier New" panose="02070309020205020404" pitchFamily="49" charset="0"/>
                <a:cs typeface="Courier New" panose="02070309020205020404" pitchFamily="49" charset="0"/>
              </a:rPr>
              <a:t>);</a:t>
            </a:r>
          </a:p>
          <a:p>
            <a:r>
              <a:rPr lang="en-US" sz="1900" dirty="0" err="1">
                <a:latin typeface="Courier New" panose="02070309020205020404" pitchFamily="49" charset="0"/>
                <a:cs typeface="Courier New" panose="02070309020205020404" pitchFamily="49" charset="0"/>
              </a:rPr>
              <a:t>pid</a:t>
            </a:r>
            <a:r>
              <a:rPr lang="en-US" sz="1900" dirty="0">
                <a:latin typeface="Courier New" panose="02070309020205020404" pitchFamily="49" charset="0"/>
                <a:cs typeface="Courier New" panose="02070309020205020404" pitchFamily="49" charset="0"/>
              </a:rPr>
              <a:t> t wait4(</a:t>
            </a:r>
            <a:r>
              <a:rPr lang="en-US" sz="1900" dirty="0" err="1">
                <a:latin typeface="Courier New" panose="02070309020205020404" pitchFamily="49" charset="0"/>
                <a:cs typeface="Courier New" panose="02070309020205020404" pitchFamily="49" charset="0"/>
              </a:rPr>
              <a:t>pid</a:t>
            </a:r>
            <a:r>
              <a:rPr lang="en-US" sz="1900" dirty="0">
                <a:latin typeface="Courier New" panose="02070309020205020404" pitchFamily="49" charset="0"/>
                <a:cs typeface="Courier New" panose="02070309020205020404" pitchFamily="49" charset="0"/>
              </a:rPr>
              <a:t> t </a:t>
            </a:r>
            <a:r>
              <a:rPr lang="en-US" sz="1900" dirty="0" err="1">
                <a:latin typeface="Courier New" panose="02070309020205020404" pitchFamily="49" charset="0"/>
                <a:cs typeface="Courier New" panose="02070309020205020404" pitchFamily="49" charset="0"/>
              </a:rPr>
              <a:t>wpid</a:t>
            </a:r>
            <a:r>
              <a:rPr lang="en-US" sz="1900" dirty="0">
                <a:latin typeface="Courier New" panose="02070309020205020404" pitchFamily="49" charset="0"/>
                <a:cs typeface="Courier New" panose="02070309020205020404" pitchFamily="49" charset="0"/>
              </a:rPr>
              <a:t>, int *status, int options, struct </a:t>
            </a:r>
            <a:r>
              <a:rPr lang="en-US" sz="1900" dirty="0" err="1">
                <a:latin typeface="Courier New" panose="02070309020205020404" pitchFamily="49" charset="0"/>
                <a:cs typeface="Courier New" panose="02070309020205020404" pitchFamily="49" charset="0"/>
              </a:rPr>
              <a:t>rusage</a:t>
            </a:r>
            <a:r>
              <a:rPr lang="en-US" sz="1900" dirty="0">
                <a:latin typeface="Courier New" panose="02070309020205020404" pitchFamily="49" charset="0"/>
                <a:cs typeface="Courier New" panose="02070309020205020404" pitchFamily="49" charset="0"/>
              </a:rPr>
              <a:t> *</a:t>
            </a:r>
            <a:r>
              <a:rPr lang="en-US" sz="1900" dirty="0" err="1">
                <a:latin typeface="Courier New" panose="02070309020205020404" pitchFamily="49" charset="0"/>
                <a:cs typeface="Courier New" panose="02070309020205020404" pitchFamily="49" charset="0"/>
              </a:rPr>
              <a:t>rusage</a:t>
            </a:r>
            <a:r>
              <a:rPr lang="en-US" sz="1900" dirty="0">
                <a:latin typeface="Courier New" panose="02070309020205020404" pitchFamily="49" charset="0"/>
                <a:cs typeface="Courier New" panose="02070309020205020404" pitchFamily="49" charset="0"/>
              </a:rPr>
              <a:t>);</a:t>
            </a:r>
          </a:p>
          <a:p>
            <a:endParaRPr lang="en-US" dirty="0"/>
          </a:p>
        </p:txBody>
      </p:sp>
      <p:sp>
        <p:nvSpPr>
          <p:cNvPr id="4" name="Slide Number Placeholder 3">
            <a:extLst>
              <a:ext uri="{FF2B5EF4-FFF2-40B4-BE49-F238E27FC236}">
                <a16:creationId xmlns:a16="http://schemas.microsoft.com/office/drawing/2014/main" id="{E289525E-BEDF-4750-A204-20B59D3AB0F3}"/>
              </a:ext>
            </a:extLst>
          </p:cNvPr>
          <p:cNvSpPr>
            <a:spLocks noGrp="1"/>
          </p:cNvSpPr>
          <p:nvPr>
            <p:ph type="sldNum" sz="quarter" idx="15"/>
          </p:nvPr>
        </p:nvSpPr>
        <p:spPr/>
        <p:txBody>
          <a:bodyPr/>
          <a:lstStyle/>
          <a:p>
            <a:fld id="{A5164F59-2C4C-48AE-8821-48AE3F4796E9}" type="slidenum">
              <a:rPr lang="el-GR" smtClean="0"/>
              <a:t>11</a:t>
            </a:fld>
            <a:endParaRPr lang="el-GR" dirty="0"/>
          </a:p>
        </p:txBody>
      </p:sp>
    </p:spTree>
    <p:extLst>
      <p:ext uri="{BB962C8B-B14F-4D97-AF65-F5344CB8AC3E}">
        <p14:creationId xmlns:p14="http://schemas.microsoft.com/office/powerpoint/2010/main" val="12349949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20351C-39B0-4BC6-8DA2-A11808CE8DD0}"/>
              </a:ext>
            </a:extLst>
          </p:cNvPr>
          <p:cNvSpPr>
            <a:spLocks noGrp="1"/>
          </p:cNvSpPr>
          <p:nvPr>
            <p:ph type="title"/>
          </p:nvPr>
        </p:nvSpPr>
        <p:spPr/>
        <p:txBody>
          <a:bodyPr/>
          <a:lstStyle/>
          <a:p>
            <a:r>
              <a:rPr lang="en-US" dirty="0"/>
              <a:t>WAIT Functions</a:t>
            </a:r>
          </a:p>
        </p:txBody>
      </p:sp>
      <p:sp>
        <p:nvSpPr>
          <p:cNvPr id="4" name="Slide Number Placeholder 3">
            <a:extLst>
              <a:ext uri="{FF2B5EF4-FFF2-40B4-BE49-F238E27FC236}">
                <a16:creationId xmlns:a16="http://schemas.microsoft.com/office/drawing/2014/main" id="{CC2323B0-E468-4746-8703-C6EE17494CF1}"/>
              </a:ext>
            </a:extLst>
          </p:cNvPr>
          <p:cNvSpPr>
            <a:spLocks noGrp="1"/>
          </p:cNvSpPr>
          <p:nvPr>
            <p:ph type="sldNum" sz="quarter" idx="15"/>
          </p:nvPr>
        </p:nvSpPr>
        <p:spPr/>
        <p:txBody>
          <a:bodyPr/>
          <a:lstStyle/>
          <a:p>
            <a:fld id="{A5164F59-2C4C-48AE-8821-48AE3F4796E9}" type="slidenum">
              <a:rPr lang="el-GR" smtClean="0"/>
              <a:t>12</a:t>
            </a:fld>
            <a:endParaRPr lang="el-GR" dirty="0"/>
          </a:p>
        </p:txBody>
      </p:sp>
      <p:pic>
        <p:nvPicPr>
          <p:cNvPr id="6" name="Picture 5">
            <a:extLst>
              <a:ext uri="{FF2B5EF4-FFF2-40B4-BE49-F238E27FC236}">
                <a16:creationId xmlns:a16="http://schemas.microsoft.com/office/drawing/2014/main" id="{70FD3BCB-FA9F-4BE4-B4B6-E727F60ABAD7}"/>
              </a:ext>
            </a:extLst>
          </p:cNvPr>
          <p:cNvPicPr>
            <a:picLocks noChangeAspect="1"/>
          </p:cNvPicPr>
          <p:nvPr/>
        </p:nvPicPr>
        <p:blipFill>
          <a:blip r:embed="rId2"/>
          <a:stretch>
            <a:fillRect/>
          </a:stretch>
        </p:blipFill>
        <p:spPr>
          <a:xfrm>
            <a:off x="457200" y="1443830"/>
            <a:ext cx="7848600" cy="2255840"/>
          </a:xfrm>
          <a:prstGeom prst="rect">
            <a:avLst/>
          </a:prstGeom>
        </p:spPr>
      </p:pic>
    </p:spTree>
    <p:extLst>
      <p:ext uri="{BB962C8B-B14F-4D97-AF65-F5344CB8AC3E}">
        <p14:creationId xmlns:p14="http://schemas.microsoft.com/office/powerpoint/2010/main" val="22101213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n-US" dirty="0"/>
              <a:t>WAIT/WAITPID Function</a:t>
            </a:r>
            <a:endParaRPr lang="el-GR" dirty="0"/>
          </a:p>
        </p:txBody>
      </p:sp>
      <p:sp>
        <p:nvSpPr>
          <p:cNvPr id="7" name="Θέση αριθμού διαφάνειας 6"/>
          <p:cNvSpPr>
            <a:spLocks noGrp="1"/>
          </p:cNvSpPr>
          <p:nvPr>
            <p:ph type="sldNum" sz="quarter" idx="15"/>
          </p:nvPr>
        </p:nvSpPr>
        <p:spPr/>
        <p:txBody>
          <a:bodyPr/>
          <a:lstStyle/>
          <a:p>
            <a:fld id="{A5164F59-2C4C-48AE-8821-48AE3F4796E9}" type="slidenum">
              <a:rPr lang="el-GR" smtClean="0"/>
              <a:t>13</a:t>
            </a:fld>
            <a:endParaRPr lang="el-GR" dirty="0"/>
          </a:p>
        </p:txBody>
      </p:sp>
      <p:sp>
        <p:nvSpPr>
          <p:cNvPr id="8" name="Content Placeholder 7">
            <a:extLst>
              <a:ext uri="{FF2B5EF4-FFF2-40B4-BE49-F238E27FC236}">
                <a16:creationId xmlns:a16="http://schemas.microsoft.com/office/drawing/2014/main" id="{E684E6C2-01F1-4814-A927-AD1B887F404B}"/>
              </a:ext>
            </a:extLst>
          </p:cNvPr>
          <p:cNvSpPr>
            <a:spLocks noGrp="1"/>
          </p:cNvSpPr>
          <p:nvPr>
            <p:ph sz="quarter" idx="1"/>
          </p:nvPr>
        </p:nvSpPr>
        <p:spPr/>
        <p:txBody>
          <a:bodyPr>
            <a:normAutofit fontScale="85000" lnSpcReduction="20000"/>
          </a:bodyPr>
          <a:lstStyle/>
          <a:p>
            <a:pPr marL="0" indent="0">
              <a:buNone/>
            </a:pPr>
            <a:r>
              <a:rPr lang="en-US" dirty="0"/>
              <a:t>From </a:t>
            </a:r>
            <a:r>
              <a:rPr lang="en-US" dirty="0" err="1">
                <a:latin typeface="Courier New" panose="02070309020205020404" pitchFamily="49" charset="0"/>
                <a:cs typeface="Courier New" panose="02070309020205020404" pitchFamily="49" charset="0"/>
              </a:rPr>
              <a:t>statloc</a:t>
            </a:r>
            <a:r>
              <a:rPr lang="en-US" dirty="0"/>
              <a:t>, we can determine how a child exited using macros:</a:t>
            </a:r>
          </a:p>
          <a:p>
            <a:r>
              <a:rPr lang="en-US" dirty="0">
                <a:latin typeface="Courier New" panose="02070309020205020404" pitchFamily="49" charset="0"/>
                <a:cs typeface="Courier New" panose="02070309020205020404" pitchFamily="49" charset="0"/>
              </a:rPr>
              <a:t>WIFEXITED(status)</a:t>
            </a:r>
            <a:r>
              <a:rPr lang="en-US" dirty="0"/>
              <a:t> is true if the child terminated normally. Then, use </a:t>
            </a:r>
            <a:r>
              <a:rPr lang="en-US" dirty="0">
                <a:latin typeface="Courier New" panose="02070309020205020404" pitchFamily="49" charset="0"/>
                <a:cs typeface="Courier New" panose="02070309020205020404" pitchFamily="49" charset="0"/>
              </a:rPr>
              <a:t>WEXITSTATUS(status)</a:t>
            </a:r>
            <a:r>
              <a:rPr lang="en-US" dirty="0"/>
              <a:t> to obtain the exit status.</a:t>
            </a:r>
          </a:p>
          <a:p>
            <a:r>
              <a:rPr lang="en-US" dirty="0">
                <a:latin typeface="Courier New" panose="02070309020205020404" pitchFamily="49" charset="0"/>
                <a:cs typeface="Courier New" panose="02070309020205020404" pitchFamily="49" charset="0"/>
              </a:rPr>
              <a:t>WIFSIGNALED(status)</a:t>
            </a:r>
            <a:r>
              <a:rPr lang="en-US" dirty="0"/>
              <a:t> is true if child terminated abnormally (by receiving a signal it didn’t catch). Then, use </a:t>
            </a:r>
            <a:r>
              <a:rPr lang="en-US" dirty="0">
                <a:latin typeface="Courier New" panose="02070309020205020404" pitchFamily="49" charset="0"/>
                <a:cs typeface="Courier New" panose="02070309020205020404" pitchFamily="49" charset="0"/>
              </a:rPr>
              <a:t>WTERMSIG(status)</a:t>
            </a:r>
            <a:r>
              <a:rPr lang="en-US" dirty="0"/>
              <a:t> to retrieve the signal number</a:t>
            </a:r>
          </a:p>
          <a:p>
            <a:r>
              <a:rPr lang="en-US" dirty="0">
                <a:latin typeface="Courier New" panose="02070309020205020404" pitchFamily="49" charset="0"/>
                <a:cs typeface="Courier New" panose="02070309020205020404" pitchFamily="49" charset="0"/>
              </a:rPr>
              <a:t>WCOREDUMP(status)</a:t>
            </a:r>
            <a:r>
              <a:rPr lang="en-US" dirty="0"/>
              <a:t> to see if the child left a core image</a:t>
            </a:r>
          </a:p>
          <a:p>
            <a:r>
              <a:rPr lang="en-US" dirty="0">
                <a:latin typeface="Courier New" panose="02070309020205020404" pitchFamily="49" charset="0"/>
                <a:cs typeface="Courier New" panose="02070309020205020404" pitchFamily="49" charset="0"/>
              </a:rPr>
              <a:t>WIFSTOPPED(status)</a:t>
            </a:r>
            <a:r>
              <a:rPr lang="en-US" dirty="0"/>
              <a:t> is true if the child is currently stopped. Then, use </a:t>
            </a:r>
            <a:r>
              <a:rPr lang="en-US" dirty="0">
                <a:latin typeface="Courier New" panose="02070309020205020404" pitchFamily="49" charset="0"/>
                <a:cs typeface="Courier New" panose="02070309020205020404" pitchFamily="49" charset="0"/>
              </a:rPr>
              <a:t>WSTOPSIG(status)</a:t>
            </a:r>
            <a:r>
              <a:rPr lang="en-US" dirty="0"/>
              <a:t> to determine the signal that caused this.</a:t>
            </a:r>
          </a:p>
          <a:p>
            <a:pPr marL="0" indent="0">
              <a:buNone/>
            </a:pPr>
            <a:r>
              <a:rPr lang="en-US" dirty="0"/>
              <a:t>Finally, with </a:t>
            </a:r>
            <a:r>
              <a:rPr lang="en-US" dirty="0">
                <a:latin typeface="Courier New" panose="02070309020205020404" pitchFamily="49" charset="0"/>
                <a:cs typeface="Courier New" panose="02070309020205020404" pitchFamily="49" charset="0"/>
              </a:rPr>
              <a:t>WNOHANG</a:t>
            </a:r>
            <a:r>
              <a:rPr lang="en-US" dirty="0"/>
              <a:t> </a:t>
            </a:r>
            <a:r>
              <a:rPr lang="en-US" dirty="0">
                <a:solidFill>
                  <a:srgbClr val="FF0000"/>
                </a:solidFill>
              </a:rPr>
              <a:t>option</a:t>
            </a:r>
            <a:r>
              <a:rPr lang="en-US" dirty="0"/>
              <a:t>, if the requested PID has not terminated, </a:t>
            </a:r>
            <a:r>
              <a:rPr lang="en-US" dirty="0" err="1">
                <a:latin typeface="Courier New" panose="02070309020205020404" pitchFamily="49" charset="0"/>
                <a:cs typeface="Courier New" panose="02070309020205020404" pitchFamily="49" charset="0"/>
              </a:rPr>
              <a:t>waitpid</a:t>
            </a:r>
            <a:r>
              <a:rPr lang="en-US" dirty="0"/>
              <a:t> returns immediately instead of blocking.</a:t>
            </a:r>
          </a:p>
        </p:txBody>
      </p:sp>
    </p:spTree>
    <p:extLst>
      <p:ext uri="{BB962C8B-B14F-4D97-AF65-F5344CB8AC3E}">
        <p14:creationId xmlns:p14="http://schemas.microsoft.com/office/powerpoint/2010/main" val="2333013488"/>
      </p:ext>
    </p:extLst>
  </p:cSld>
  <p:clrMapOvr>
    <a:overrideClrMapping bg1="lt1" tx1="dk1" bg2="lt2" tx2="dk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n-US" dirty="0"/>
              <a:t>Fork – Example 1</a:t>
            </a:r>
            <a:endParaRPr lang="el-GR" dirty="0"/>
          </a:p>
        </p:txBody>
      </p:sp>
      <p:sp>
        <p:nvSpPr>
          <p:cNvPr id="4" name="Θέση αριθμού διαφάνειας 3"/>
          <p:cNvSpPr>
            <a:spLocks noGrp="1"/>
          </p:cNvSpPr>
          <p:nvPr>
            <p:ph type="sldNum" sz="quarter" idx="15"/>
          </p:nvPr>
        </p:nvSpPr>
        <p:spPr/>
        <p:txBody>
          <a:bodyPr/>
          <a:lstStyle/>
          <a:p>
            <a:fld id="{A5164F59-2C4C-48AE-8821-48AE3F4796E9}" type="slidenum">
              <a:rPr lang="el-GR" smtClean="0"/>
              <a:t>14</a:t>
            </a:fld>
            <a:endParaRPr lang="el-GR"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2080" y="1123950"/>
            <a:ext cx="5623560" cy="37490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76078704"/>
      </p:ext>
    </p:extLst>
  </p:cSld>
  <p:clrMapOvr>
    <a:overrideClrMapping bg1="lt1" tx1="dk1" bg2="lt2" tx2="dk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9F2222-50E1-4AB0-BED2-F6D82AB173D7}"/>
              </a:ext>
            </a:extLst>
          </p:cNvPr>
          <p:cNvSpPr>
            <a:spLocks noGrp="1"/>
          </p:cNvSpPr>
          <p:nvPr>
            <p:ph type="title"/>
          </p:nvPr>
        </p:nvSpPr>
        <p:spPr/>
        <p:txBody>
          <a:bodyPr/>
          <a:lstStyle/>
          <a:p>
            <a:r>
              <a:rPr lang="en-US" dirty="0"/>
              <a:t>WAITPID EXAMPLE</a:t>
            </a:r>
          </a:p>
        </p:txBody>
      </p:sp>
      <p:sp>
        <p:nvSpPr>
          <p:cNvPr id="4" name="Slide Number Placeholder 3">
            <a:extLst>
              <a:ext uri="{FF2B5EF4-FFF2-40B4-BE49-F238E27FC236}">
                <a16:creationId xmlns:a16="http://schemas.microsoft.com/office/drawing/2014/main" id="{E3163B3E-721C-4427-A351-700CE7E49E97}"/>
              </a:ext>
            </a:extLst>
          </p:cNvPr>
          <p:cNvSpPr>
            <a:spLocks noGrp="1"/>
          </p:cNvSpPr>
          <p:nvPr>
            <p:ph type="sldNum" sz="quarter" idx="15"/>
          </p:nvPr>
        </p:nvSpPr>
        <p:spPr/>
        <p:txBody>
          <a:bodyPr/>
          <a:lstStyle/>
          <a:p>
            <a:fld id="{A5164F59-2C4C-48AE-8821-48AE3F4796E9}" type="slidenum">
              <a:rPr lang="el-GR" smtClean="0"/>
              <a:t>15</a:t>
            </a:fld>
            <a:endParaRPr lang="el-GR" dirty="0"/>
          </a:p>
        </p:txBody>
      </p:sp>
      <p:sp>
        <p:nvSpPr>
          <p:cNvPr id="6" name="Text Box 4">
            <a:extLst>
              <a:ext uri="{FF2B5EF4-FFF2-40B4-BE49-F238E27FC236}">
                <a16:creationId xmlns:a16="http://schemas.microsoft.com/office/drawing/2014/main" id="{10DD8C5F-A8A7-4564-A8A8-303292966155}"/>
              </a:ext>
            </a:extLst>
          </p:cNvPr>
          <p:cNvSpPr txBox="1">
            <a:spLocks noChangeArrowheads="1"/>
          </p:cNvSpPr>
          <p:nvPr/>
        </p:nvSpPr>
        <p:spPr bwMode="auto">
          <a:xfrm>
            <a:off x="457200" y="1276350"/>
            <a:ext cx="7290816" cy="3539430"/>
          </a:xfrm>
          <a:prstGeom prst="rect">
            <a:avLst/>
          </a:prstGeom>
          <a:solidFill>
            <a:srgbClr val="FFFF99"/>
          </a:solidFill>
          <a:ln>
            <a:noFill/>
          </a:ln>
          <a:effectLst/>
          <a:extLs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lnSpc>
                <a:spcPct val="100000"/>
              </a:lnSpc>
            </a:pPr>
            <a:r>
              <a:rPr lang="en-US" altLang="en-US" sz="1400" dirty="0">
                <a:latin typeface="Courier New" panose="02070309020205020404" pitchFamily="49" charset="0"/>
              </a:rPr>
              <a:t>void fork11()</a:t>
            </a:r>
          </a:p>
          <a:p>
            <a:pPr algn="just">
              <a:lnSpc>
                <a:spcPct val="100000"/>
              </a:lnSpc>
            </a:pPr>
            <a:r>
              <a:rPr lang="en-US" altLang="en-US" sz="1400" dirty="0">
                <a:latin typeface="Courier New" panose="02070309020205020404" pitchFamily="49" charset="0"/>
              </a:rPr>
              <a:t>{</a:t>
            </a:r>
          </a:p>
          <a:p>
            <a:pPr algn="just">
              <a:lnSpc>
                <a:spcPct val="100000"/>
              </a:lnSpc>
            </a:pPr>
            <a:r>
              <a:rPr lang="en-US" altLang="en-US" sz="1400" dirty="0">
                <a:latin typeface="Courier New" panose="02070309020205020404" pitchFamily="49" charset="0"/>
              </a:rPr>
              <a:t>    </a:t>
            </a:r>
            <a:r>
              <a:rPr lang="en-US" altLang="en-US" sz="1400" dirty="0" err="1">
                <a:latin typeface="Courier New" panose="02070309020205020404" pitchFamily="49" charset="0"/>
              </a:rPr>
              <a:t>pid_t</a:t>
            </a:r>
            <a:r>
              <a:rPr lang="en-US" altLang="en-US" sz="1400" dirty="0">
                <a:latin typeface="Courier New" panose="02070309020205020404" pitchFamily="49" charset="0"/>
              </a:rPr>
              <a:t> </a:t>
            </a:r>
            <a:r>
              <a:rPr lang="en-US" altLang="en-US" sz="1400" dirty="0" err="1">
                <a:latin typeface="Courier New" panose="02070309020205020404" pitchFamily="49" charset="0"/>
              </a:rPr>
              <a:t>pid</a:t>
            </a:r>
            <a:r>
              <a:rPr lang="en-US" altLang="en-US" sz="1400" dirty="0">
                <a:latin typeface="Courier New" panose="02070309020205020404" pitchFamily="49" charset="0"/>
              </a:rPr>
              <a:t>[N];</a:t>
            </a:r>
          </a:p>
          <a:p>
            <a:pPr algn="just">
              <a:lnSpc>
                <a:spcPct val="100000"/>
              </a:lnSpc>
            </a:pPr>
            <a:r>
              <a:rPr lang="en-US" altLang="en-US" sz="1400" dirty="0">
                <a:latin typeface="Courier New" panose="02070309020205020404" pitchFamily="49" charset="0"/>
              </a:rPr>
              <a:t>    int </a:t>
            </a:r>
            <a:r>
              <a:rPr lang="en-US" altLang="en-US" sz="1400" dirty="0" err="1">
                <a:latin typeface="Courier New" panose="02070309020205020404" pitchFamily="49" charset="0"/>
              </a:rPr>
              <a:t>i</a:t>
            </a:r>
            <a:r>
              <a:rPr lang="en-US" altLang="en-US" sz="1400" dirty="0">
                <a:latin typeface="Courier New" panose="02070309020205020404" pitchFamily="49" charset="0"/>
              </a:rPr>
              <a:t>;</a:t>
            </a:r>
          </a:p>
          <a:p>
            <a:pPr algn="just">
              <a:lnSpc>
                <a:spcPct val="100000"/>
              </a:lnSpc>
            </a:pPr>
            <a:r>
              <a:rPr lang="en-US" altLang="en-US" sz="1400" dirty="0">
                <a:latin typeface="Courier New" panose="02070309020205020404" pitchFamily="49" charset="0"/>
              </a:rPr>
              <a:t>    int </a:t>
            </a:r>
            <a:r>
              <a:rPr lang="en-US" altLang="en-US" sz="1400" dirty="0" err="1">
                <a:latin typeface="Courier New" panose="02070309020205020404" pitchFamily="49" charset="0"/>
              </a:rPr>
              <a:t>child_status</a:t>
            </a:r>
            <a:r>
              <a:rPr lang="en-US" altLang="en-US" sz="1400" dirty="0">
                <a:latin typeface="Courier New" panose="02070309020205020404" pitchFamily="49" charset="0"/>
              </a:rPr>
              <a:t>;</a:t>
            </a:r>
          </a:p>
          <a:p>
            <a:pPr algn="just">
              <a:lnSpc>
                <a:spcPct val="100000"/>
              </a:lnSpc>
            </a:pPr>
            <a:r>
              <a:rPr lang="en-US" altLang="en-US" sz="1400" dirty="0">
                <a:latin typeface="Courier New" panose="02070309020205020404" pitchFamily="49" charset="0"/>
              </a:rPr>
              <a:t>    for (</a:t>
            </a:r>
            <a:r>
              <a:rPr lang="en-US" altLang="en-US" sz="1400" dirty="0" err="1">
                <a:latin typeface="Courier New" panose="02070309020205020404" pitchFamily="49" charset="0"/>
              </a:rPr>
              <a:t>i</a:t>
            </a:r>
            <a:r>
              <a:rPr lang="en-US" altLang="en-US" sz="1400" dirty="0">
                <a:latin typeface="Courier New" panose="02070309020205020404" pitchFamily="49" charset="0"/>
              </a:rPr>
              <a:t> = 0; </a:t>
            </a:r>
            <a:r>
              <a:rPr lang="en-US" altLang="en-US" sz="1400" dirty="0" err="1">
                <a:latin typeface="Courier New" panose="02070309020205020404" pitchFamily="49" charset="0"/>
              </a:rPr>
              <a:t>i</a:t>
            </a:r>
            <a:r>
              <a:rPr lang="en-US" altLang="en-US" sz="1400" dirty="0">
                <a:latin typeface="Courier New" panose="02070309020205020404" pitchFamily="49" charset="0"/>
              </a:rPr>
              <a:t> &lt; N; </a:t>
            </a:r>
            <a:r>
              <a:rPr lang="en-US" altLang="en-US" sz="1400" dirty="0" err="1">
                <a:latin typeface="Courier New" panose="02070309020205020404" pitchFamily="49" charset="0"/>
              </a:rPr>
              <a:t>i</a:t>
            </a:r>
            <a:r>
              <a:rPr lang="en-US" altLang="en-US" sz="1400" dirty="0">
                <a:latin typeface="Courier New" panose="02070309020205020404" pitchFamily="49" charset="0"/>
              </a:rPr>
              <a:t>++)</a:t>
            </a:r>
          </a:p>
          <a:p>
            <a:pPr algn="just">
              <a:lnSpc>
                <a:spcPct val="100000"/>
              </a:lnSpc>
            </a:pPr>
            <a:r>
              <a:rPr lang="en-US" altLang="en-US" sz="1400" dirty="0">
                <a:latin typeface="Courier New" panose="02070309020205020404" pitchFamily="49" charset="0"/>
              </a:rPr>
              <a:t>	if ((</a:t>
            </a:r>
            <a:r>
              <a:rPr lang="en-US" altLang="en-US" sz="1400" dirty="0" err="1">
                <a:latin typeface="Courier New" panose="02070309020205020404" pitchFamily="49" charset="0"/>
              </a:rPr>
              <a:t>pid</a:t>
            </a:r>
            <a:r>
              <a:rPr lang="en-US" altLang="en-US" sz="1400" dirty="0">
                <a:latin typeface="Courier New" panose="02070309020205020404" pitchFamily="49" charset="0"/>
              </a:rPr>
              <a:t>[</a:t>
            </a:r>
            <a:r>
              <a:rPr lang="en-US" altLang="en-US" sz="1400" dirty="0" err="1">
                <a:latin typeface="Courier New" panose="02070309020205020404" pitchFamily="49" charset="0"/>
              </a:rPr>
              <a:t>i</a:t>
            </a:r>
            <a:r>
              <a:rPr lang="en-US" altLang="en-US" sz="1400" dirty="0">
                <a:latin typeface="Courier New" panose="02070309020205020404" pitchFamily="49" charset="0"/>
              </a:rPr>
              <a:t>] = fork()) == 0)</a:t>
            </a:r>
          </a:p>
          <a:p>
            <a:pPr algn="just">
              <a:lnSpc>
                <a:spcPct val="100000"/>
              </a:lnSpc>
            </a:pPr>
            <a:r>
              <a:rPr lang="en-US" altLang="en-US" sz="1400" dirty="0">
                <a:latin typeface="Courier New" panose="02070309020205020404" pitchFamily="49" charset="0"/>
              </a:rPr>
              <a:t>	    exit(100+i); /* Child */</a:t>
            </a:r>
          </a:p>
          <a:p>
            <a:pPr algn="just">
              <a:lnSpc>
                <a:spcPct val="100000"/>
              </a:lnSpc>
            </a:pPr>
            <a:r>
              <a:rPr lang="en-US" altLang="en-US" sz="1400" dirty="0">
                <a:latin typeface="Courier New" panose="02070309020205020404" pitchFamily="49" charset="0"/>
              </a:rPr>
              <a:t>    for (</a:t>
            </a:r>
            <a:r>
              <a:rPr lang="en-US" altLang="en-US" sz="1400" dirty="0" err="1">
                <a:latin typeface="Courier New" panose="02070309020205020404" pitchFamily="49" charset="0"/>
              </a:rPr>
              <a:t>i</a:t>
            </a:r>
            <a:r>
              <a:rPr lang="en-US" altLang="en-US" sz="1400" dirty="0">
                <a:latin typeface="Courier New" panose="02070309020205020404" pitchFamily="49" charset="0"/>
              </a:rPr>
              <a:t> = 0; </a:t>
            </a:r>
            <a:r>
              <a:rPr lang="en-US" altLang="en-US" sz="1400" dirty="0" err="1">
                <a:latin typeface="Courier New" panose="02070309020205020404" pitchFamily="49" charset="0"/>
              </a:rPr>
              <a:t>i</a:t>
            </a:r>
            <a:r>
              <a:rPr lang="en-US" altLang="en-US" sz="1400" dirty="0">
                <a:latin typeface="Courier New" panose="02070309020205020404" pitchFamily="49" charset="0"/>
              </a:rPr>
              <a:t> &lt; N; </a:t>
            </a:r>
            <a:r>
              <a:rPr lang="en-US" altLang="en-US" sz="1400" dirty="0" err="1">
                <a:latin typeface="Courier New" panose="02070309020205020404" pitchFamily="49" charset="0"/>
              </a:rPr>
              <a:t>i</a:t>
            </a:r>
            <a:r>
              <a:rPr lang="en-US" altLang="en-US" sz="1400" dirty="0">
                <a:latin typeface="Courier New" panose="02070309020205020404" pitchFamily="49" charset="0"/>
              </a:rPr>
              <a:t>++) {</a:t>
            </a:r>
          </a:p>
          <a:p>
            <a:pPr algn="just">
              <a:lnSpc>
                <a:spcPct val="100000"/>
              </a:lnSpc>
            </a:pPr>
            <a:r>
              <a:rPr lang="en-US" altLang="en-US" sz="1400" dirty="0">
                <a:latin typeface="Courier New" panose="02070309020205020404" pitchFamily="49" charset="0"/>
              </a:rPr>
              <a:t>	</a:t>
            </a:r>
            <a:r>
              <a:rPr lang="en-US" altLang="en-US" sz="1400" dirty="0" err="1">
                <a:latin typeface="Courier New" panose="02070309020205020404" pitchFamily="49" charset="0"/>
              </a:rPr>
              <a:t>pid_t</a:t>
            </a:r>
            <a:r>
              <a:rPr lang="en-US" altLang="en-US" sz="1400" dirty="0">
                <a:latin typeface="Courier New" panose="02070309020205020404" pitchFamily="49" charset="0"/>
              </a:rPr>
              <a:t> </a:t>
            </a:r>
            <a:r>
              <a:rPr lang="en-US" altLang="en-US" sz="1400" dirty="0" err="1">
                <a:latin typeface="Courier New" panose="02070309020205020404" pitchFamily="49" charset="0"/>
              </a:rPr>
              <a:t>wpid</a:t>
            </a:r>
            <a:r>
              <a:rPr lang="en-US" altLang="en-US" sz="1400" dirty="0">
                <a:latin typeface="Courier New" panose="02070309020205020404" pitchFamily="49" charset="0"/>
              </a:rPr>
              <a:t> = </a:t>
            </a:r>
            <a:r>
              <a:rPr lang="en-US" altLang="en-US" sz="1400" i="1" dirty="0" err="1">
                <a:latin typeface="Courier New" panose="02070309020205020404" pitchFamily="49" charset="0"/>
              </a:rPr>
              <a:t>waitpid</a:t>
            </a:r>
            <a:r>
              <a:rPr lang="en-US" altLang="en-US" sz="1400" dirty="0">
                <a:latin typeface="Courier New" panose="02070309020205020404" pitchFamily="49" charset="0"/>
              </a:rPr>
              <a:t>(</a:t>
            </a:r>
            <a:r>
              <a:rPr lang="en-US" altLang="en-US" sz="1400" b="1" dirty="0" err="1">
                <a:solidFill>
                  <a:srgbClr val="FF0000"/>
                </a:solidFill>
                <a:latin typeface="Courier New" panose="02070309020205020404" pitchFamily="49" charset="0"/>
              </a:rPr>
              <a:t>pid</a:t>
            </a:r>
            <a:r>
              <a:rPr lang="en-US" altLang="en-US" sz="1400" b="1" dirty="0">
                <a:solidFill>
                  <a:srgbClr val="FF0000"/>
                </a:solidFill>
                <a:latin typeface="Courier New" panose="02070309020205020404" pitchFamily="49" charset="0"/>
              </a:rPr>
              <a:t>[</a:t>
            </a:r>
            <a:r>
              <a:rPr lang="en-US" altLang="en-US" sz="1400" b="1" dirty="0" err="1">
                <a:solidFill>
                  <a:srgbClr val="FF0000"/>
                </a:solidFill>
                <a:latin typeface="Courier New" panose="02070309020205020404" pitchFamily="49" charset="0"/>
              </a:rPr>
              <a:t>i</a:t>
            </a:r>
            <a:r>
              <a:rPr lang="en-US" altLang="en-US" sz="1400" b="1" dirty="0">
                <a:solidFill>
                  <a:srgbClr val="FF0000"/>
                </a:solidFill>
                <a:latin typeface="Courier New" panose="02070309020205020404" pitchFamily="49" charset="0"/>
              </a:rPr>
              <a:t>]</a:t>
            </a:r>
            <a:r>
              <a:rPr lang="en-US" altLang="en-US" sz="1400" dirty="0">
                <a:latin typeface="Courier New" panose="02070309020205020404" pitchFamily="49" charset="0"/>
              </a:rPr>
              <a:t>, &amp;</a:t>
            </a:r>
            <a:r>
              <a:rPr lang="en-US" altLang="en-US" sz="1400" dirty="0" err="1">
                <a:latin typeface="Courier New" panose="02070309020205020404" pitchFamily="49" charset="0"/>
              </a:rPr>
              <a:t>child_status</a:t>
            </a:r>
            <a:r>
              <a:rPr lang="en-US" altLang="en-US" sz="1400" dirty="0">
                <a:latin typeface="Courier New" panose="02070309020205020404" pitchFamily="49" charset="0"/>
              </a:rPr>
              <a:t>, 0);</a:t>
            </a:r>
          </a:p>
          <a:p>
            <a:pPr algn="just">
              <a:lnSpc>
                <a:spcPct val="100000"/>
              </a:lnSpc>
            </a:pPr>
            <a:r>
              <a:rPr lang="en-US" altLang="en-US" sz="1400" dirty="0">
                <a:latin typeface="Courier New" panose="02070309020205020404" pitchFamily="49" charset="0"/>
              </a:rPr>
              <a:t>	if (WIFEXITED(</a:t>
            </a:r>
            <a:r>
              <a:rPr lang="en-US" altLang="en-US" sz="1400" dirty="0" err="1">
                <a:latin typeface="Courier New" panose="02070309020205020404" pitchFamily="49" charset="0"/>
              </a:rPr>
              <a:t>child_status</a:t>
            </a:r>
            <a:r>
              <a:rPr lang="en-US" altLang="en-US" sz="1400" dirty="0">
                <a:latin typeface="Courier New" panose="02070309020205020404" pitchFamily="49" charset="0"/>
              </a:rPr>
              <a:t>))</a:t>
            </a:r>
          </a:p>
          <a:p>
            <a:pPr algn="just">
              <a:lnSpc>
                <a:spcPct val="100000"/>
              </a:lnSpc>
            </a:pPr>
            <a:r>
              <a:rPr lang="en-US" altLang="en-US" sz="1400" dirty="0">
                <a:latin typeface="Courier New" panose="02070309020205020404" pitchFamily="49" charset="0"/>
              </a:rPr>
              <a:t>	    </a:t>
            </a:r>
            <a:r>
              <a:rPr lang="en-US" altLang="en-US" sz="1400" dirty="0" err="1">
                <a:latin typeface="Courier New" panose="02070309020205020404" pitchFamily="49" charset="0"/>
              </a:rPr>
              <a:t>printf</a:t>
            </a:r>
            <a:r>
              <a:rPr lang="en-US" altLang="en-US" sz="1400" dirty="0">
                <a:latin typeface="Courier New" panose="02070309020205020404" pitchFamily="49" charset="0"/>
              </a:rPr>
              <a:t>("Child %d terminated with exit status %d\n",</a:t>
            </a:r>
          </a:p>
          <a:p>
            <a:pPr algn="just">
              <a:lnSpc>
                <a:spcPct val="100000"/>
              </a:lnSpc>
            </a:pPr>
            <a:r>
              <a:rPr lang="en-US" altLang="en-US" sz="1400" dirty="0">
                <a:latin typeface="Courier New" panose="02070309020205020404" pitchFamily="49" charset="0"/>
              </a:rPr>
              <a:t>		   </a:t>
            </a:r>
            <a:r>
              <a:rPr lang="en-US" altLang="en-US" sz="1400" dirty="0" err="1">
                <a:latin typeface="Courier New" panose="02070309020205020404" pitchFamily="49" charset="0"/>
              </a:rPr>
              <a:t>wpid</a:t>
            </a:r>
            <a:r>
              <a:rPr lang="en-US" altLang="en-US" sz="1400" dirty="0">
                <a:latin typeface="Courier New" panose="02070309020205020404" pitchFamily="49" charset="0"/>
              </a:rPr>
              <a:t>, WEXITSTATUS(</a:t>
            </a:r>
            <a:r>
              <a:rPr lang="en-US" altLang="en-US" sz="1400" dirty="0" err="1">
                <a:latin typeface="Courier New" panose="02070309020205020404" pitchFamily="49" charset="0"/>
              </a:rPr>
              <a:t>child_status</a:t>
            </a:r>
            <a:r>
              <a:rPr lang="en-US" altLang="en-US" sz="1400" dirty="0">
                <a:latin typeface="Courier New" panose="02070309020205020404" pitchFamily="49" charset="0"/>
              </a:rPr>
              <a:t>));</a:t>
            </a:r>
          </a:p>
          <a:p>
            <a:pPr algn="just">
              <a:lnSpc>
                <a:spcPct val="100000"/>
              </a:lnSpc>
            </a:pPr>
            <a:r>
              <a:rPr lang="en-US" altLang="en-US" sz="1400" dirty="0">
                <a:latin typeface="Courier New" panose="02070309020205020404" pitchFamily="49" charset="0"/>
              </a:rPr>
              <a:t>	else</a:t>
            </a:r>
          </a:p>
          <a:p>
            <a:pPr algn="just">
              <a:lnSpc>
                <a:spcPct val="100000"/>
              </a:lnSpc>
            </a:pPr>
            <a:r>
              <a:rPr lang="en-US" altLang="en-US" sz="1400" dirty="0">
                <a:latin typeface="Courier New" panose="02070309020205020404" pitchFamily="49" charset="0"/>
              </a:rPr>
              <a:t>	    </a:t>
            </a:r>
            <a:r>
              <a:rPr lang="en-US" altLang="en-US" sz="1400" dirty="0" err="1">
                <a:latin typeface="Courier New" panose="02070309020205020404" pitchFamily="49" charset="0"/>
              </a:rPr>
              <a:t>printf</a:t>
            </a:r>
            <a:r>
              <a:rPr lang="en-US" altLang="en-US" sz="1400" dirty="0">
                <a:latin typeface="Courier New" panose="02070309020205020404" pitchFamily="49" charset="0"/>
              </a:rPr>
              <a:t>("Child %d terminated abnormally\n", </a:t>
            </a:r>
            <a:r>
              <a:rPr lang="en-US" altLang="en-US" sz="1400" dirty="0" err="1">
                <a:latin typeface="Courier New" panose="02070309020205020404" pitchFamily="49" charset="0"/>
              </a:rPr>
              <a:t>wpid</a:t>
            </a:r>
            <a:r>
              <a:rPr lang="en-US" altLang="en-US" sz="1400" dirty="0">
                <a:latin typeface="Courier New" panose="02070309020205020404" pitchFamily="49" charset="0"/>
              </a:rPr>
              <a:t>);</a:t>
            </a:r>
          </a:p>
          <a:p>
            <a:pPr algn="just">
              <a:lnSpc>
                <a:spcPct val="100000"/>
              </a:lnSpc>
            </a:pPr>
            <a:r>
              <a:rPr lang="en-US" altLang="en-US" sz="1400" dirty="0">
                <a:latin typeface="Courier New" panose="02070309020205020404" pitchFamily="49" charset="0"/>
              </a:rPr>
              <a:t>    }</a:t>
            </a:r>
          </a:p>
        </p:txBody>
      </p:sp>
    </p:spTree>
    <p:extLst>
      <p:ext uri="{BB962C8B-B14F-4D97-AF65-F5344CB8AC3E}">
        <p14:creationId xmlns:p14="http://schemas.microsoft.com/office/powerpoint/2010/main" val="18075172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n-US" dirty="0"/>
              <a:t>Orphan Processes</a:t>
            </a:r>
            <a:endParaRPr lang="el-GR" dirty="0"/>
          </a:p>
        </p:txBody>
      </p:sp>
      <p:sp>
        <p:nvSpPr>
          <p:cNvPr id="3" name="Θέση περιεχομένου 2"/>
          <p:cNvSpPr>
            <a:spLocks noGrp="1"/>
          </p:cNvSpPr>
          <p:nvPr>
            <p:ph sz="quarter" idx="1"/>
          </p:nvPr>
        </p:nvSpPr>
        <p:spPr/>
        <p:txBody>
          <a:bodyPr>
            <a:normAutofit/>
          </a:bodyPr>
          <a:lstStyle/>
          <a:p>
            <a:pPr marL="0" indent="0">
              <a:buNone/>
            </a:pPr>
            <a:r>
              <a:rPr lang="en-US" b="1" dirty="0"/>
              <a:t>What happens if parent terminates before the child?</a:t>
            </a:r>
          </a:p>
          <a:p>
            <a:pPr>
              <a:buFont typeface="Wingdings" pitchFamily="2" charset="2"/>
              <a:buChar char="Ø"/>
            </a:pPr>
            <a:r>
              <a:rPr lang="en-US" dirty="0"/>
              <a:t>The child becomes an orphan and the </a:t>
            </a:r>
            <a:r>
              <a:rPr lang="en-US" dirty="0" err="1"/>
              <a:t>init</a:t>
            </a:r>
            <a:r>
              <a:rPr lang="en-US" dirty="0"/>
              <a:t> process (</a:t>
            </a:r>
            <a:r>
              <a:rPr lang="en-US" dirty="0" err="1"/>
              <a:t>systemd</a:t>
            </a:r>
            <a:r>
              <a:rPr lang="en-US" dirty="0"/>
              <a:t>) becomes the (adopted) parent process</a:t>
            </a:r>
          </a:p>
          <a:p>
            <a:pPr>
              <a:buFont typeface="Wingdings" pitchFamily="2" charset="2"/>
              <a:buChar char="Ø"/>
            </a:pPr>
            <a:r>
              <a:rPr lang="en-US" dirty="0"/>
              <a:t>The </a:t>
            </a:r>
            <a:r>
              <a:rPr lang="en-US" dirty="0" err="1"/>
              <a:t>init</a:t>
            </a:r>
            <a:r>
              <a:rPr lang="en-US" dirty="0"/>
              <a:t> process will now use </a:t>
            </a:r>
            <a:r>
              <a:rPr lang="en-US" dirty="0">
                <a:latin typeface="Courier New" panose="02070309020205020404" pitchFamily="49" charset="0"/>
                <a:cs typeface="Courier New" panose="02070309020205020404" pitchFamily="49" charset="0"/>
              </a:rPr>
              <a:t>wait</a:t>
            </a:r>
            <a:r>
              <a:rPr lang="en-US" dirty="0"/>
              <a:t> to monitor termination information consists of the PID, termination status, and amount of CPU time taken by the process</a:t>
            </a:r>
          </a:p>
        </p:txBody>
      </p:sp>
      <p:sp>
        <p:nvSpPr>
          <p:cNvPr id="6" name="Θέση αριθμού διαφάνειας 5"/>
          <p:cNvSpPr>
            <a:spLocks noGrp="1"/>
          </p:cNvSpPr>
          <p:nvPr>
            <p:ph type="sldNum" sz="quarter" idx="15"/>
          </p:nvPr>
        </p:nvSpPr>
        <p:spPr/>
        <p:txBody>
          <a:bodyPr/>
          <a:lstStyle/>
          <a:p>
            <a:fld id="{A5164F59-2C4C-48AE-8821-48AE3F4796E9}" type="slidenum">
              <a:rPr lang="el-GR" smtClean="0"/>
              <a:t>16</a:t>
            </a:fld>
            <a:endParaRPr lang="el-GR" dirty="0"/>
          </a:p>
        </p:txBody>
      </p:sp>
    </p:spTree>
    <p:extLst>
      <p:ext uri="{BB962C8B-B14F-4D97-AF65-F5344CB8AC3E}">
        <p14:creationId xmlns:p14="http://schemas.microsoft.com/office/powerpoint/2010/main" val="730092556"/>
      </p:ext>
    </p:extLst>
  </p:cSld>
  <p:clrMapOvr>
    <a:overrideClrMapping bg1="lt1" tx1="dk1" bg2="lt2" tx2="dk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n-US" dirty="0"/>
              <a:t>Zombies vs Orphans</a:t>
            </a:r>
            <a:endParaRPr lang="el-GR" dirty="0"/>
          </a:p>
        </p:txBody>
      </p:sp>
      <p:sp>
        <p:nvSpPr>
          <p:cNvPr id="3" name="Θέση περιεχομένου 2"/>
          <p:cNvSpPr>
            <a:spLocks noGrp="1"/>
          </p:cNvSpPr>
          <p:nvPr>
            <p:ph sz="quarter" idx="1"/>
          </p:nvPr>
        </p:nvSpPr>
        <p:spPr/>
        <p:txBody>
          <a:bodyPr>
            <a:normAutofit/>
          </a:bodyPr>
          <a:lstStyle/>
          <a:p>
            <a:r>
              <a:rPr lang="en-US" dirty="0"/>
              <a:t>Zombie is a process that has terminated, but whose parent has not yet called the </a:t>
            </a:r>
            <a:r>
              <a:rPr lang="en-US" dirty="0">
                <a:latin typeface="Courier New" panose="02070309020205020404" pitchFamily="49" charset="0"/>
                <a:cs typeface="Courier New" panose="02070309020205020404" pitchFamily="49" charset="0"/>
              </a:rPr>
              <a:t>wait/</a:t>
            </a:r>
            <a:r>
              <a:rPr lang="en-US" dirty="0" err="1">
                <a:latin typeface="Courier New" panose="02070309020205020404" pitchFamily="49" charset="0"/>
                <a:cs typeface="Courier New" panose="02070309020205020404" pitchFamily="49" charset="0"/>
              </a:rPr>
              <a:t>waitpid</a:t>
            </a:r>
            <a:r>
              <a:rPr lang="en-US" dirty="0"/>
              <a:t> function</a:t>
            </a:r>
          </a:p>
          <a:p>
            <a:r>
              <a:rPr lang="en-US" dirty="0"/>
              <a:t>Orphan is a process whose parent has terminated and is inherited by the </a:t>
            </a:r>
            <a:r>
              <a:rPr lang="en-US" dirty="0" err="1"/>
              <a:t>init</a:t>
            </a:r>
            <a:r>
              <a:rPr lang="en-US" dirty="0"/>
              <a:t> process</a:t>
            </a:r>
          </a:p>
        </p:txBody>
      </p:sp>
      <p:sp>
        <p:nvSpPr>
          <p:cNvPr id="6" name="Θέση αριθμού διαφάνειας 5"/>
          <p:cNvSpPr>
            <a:spLocks noGrp="1"/>
          </p:cNvSpPr>
          <p:nvPr>
            <p:ph type="sldNum" sz="quarter" idx="15"/>
          </p:nvPr>
        </p:nvSpPr>
        <p:spPr/>
        <p:txBody>
          <a:bodyPr/>
          <a:lstStyle/>
          <a:p>
            <a:fld id="{A5164F59-2C4C-48AE-8821-48AE3F4796E9}" type="slidenum">
              <a:rPr lang="el-GR" smtClean="0"/>
              <a:t>17</a:t>
            </a:fld>
            <a:endParaRPr lang="el-GR" dirty="0"/>
          </a:p>
        </p:txBody>
      </p:sp>
    </p:spTree>
    <p:extLst>
      <p:ext uri="{BB962C8B-B14F-4D97-AF65-F5344CB8AC3E}">
        <p14:creationId xmlns:p14="http://schemas.microsoft.com/office/powerpoint/2010/main" val="1599357799"/>
      </p:ext>
    </p:extLst>
  </p:cSld>
  <p:clrMapOvr>
    <a:overrideClrMapping bg1="lt1" tx1="dk1" bg2="lt2" tx2="dk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AE6769F5-00CB-4D58-A6F2-C8B4F66F05AD}"/>
              </a:ext>
            </a:extLst>
          </p:cNvPr>
          <p:cNvSpPr>
            <a:spLocks noGrp="1" noChangeArrowheads="1"/>
          </p:cNvSpPr>
          <p:nvPr>
            <p:ph type="title"/>
          </p:nvPr>
        </p:nvSpPr>
        <p:spPr/>
        <p:txBody>
          <a:bodyPr/>
          <a:lstStyle/>
          <a:p>
            <a:pPr algn="ctr" eaLnBrk="1" hangingPunct="1"/>
            <a:r>
              <a:rPr lang="en-US" altLang="en-US" dirty="0"/>
              <a:t>Inter-Process Communication (IPC)</a:t>
            </a:r>
          </a:p>
        </p:txBody>
      </p:sp>
      <p:sp>
        <p:nvSpPr>
          <p:cNvPr id="4099" name="Rectangle 3">
            <a:extLst>
              <a:ext uri="{FF2B5EF4-FFF2-40B4-BE49-F238E27FC236}">
                <a16:creationId xmlns:a16="http://schemas.microsoft.com/office/drawing/2014/main" id="{1A082068-E354-4095-9EC5-3FBD9F2C3401}"/>
              </a:ext>
            </a:extLst>
          </p:cNvPr>
          <p:cNvSpPr>
            <a:spLocks noGrp="1" noChangeArrowheads="1"/>
          </p:cNvSpPr>
          <p:nvPr>
            <p:ph sz="quarter" idx="1"/>
          </p:nvPr>
        </p:nvSpPr>
        <p:spPr>
          <a:xfrm>
            <a:off x="457200" y="1200150"/>
            <a:ext cx="7924800" cy="3655314"/>
          </a:xfrm>
        </p:spPr>
        <p:txBody>
          <a:bodyPr>
            <a:normAutofit fontScale="92500" lnSpcReduction="10000"/>
          </a:bodyPr>
          <a:lstStyle/>
          <a:p>
            <a:pPr marL="0" indent="0" eaLnBrk="1" hangingPunct="1">
              <a:buNone/>
            </a:pPr>
            <a:r>
              <a:rPr lang="en-US" altLang="en-US" sz="2600" dirty="0"/>
              <a:t>Processes on the same system</a:t>
            </a:r>
          </a:p>
          <a:p>
            <a:r>
              <a:rPr lang="en-US" altLang="en-US" sz="2200" dirty="0"/>
              <a:t>Shared memory with Synchronization Objects (Locks, Semaphores, …)</a:t>
            </a:r>
          </a:p>
          <a:p>
            <a:r>
              <a:rPr lang="en-US" altLang="en-US" sz="2200" dirty="0"/>
              <a:t>Unnamed (anonymous) Pipes</a:t>
            </a:r>
          </a:p>
          <a:p>
            <a:r>
              <a:rPr lang="en-US" altLang="en-US" sz="2200" dirty="0">
                <a:solidFill>
                  <a:srgbClr val="FF0000"/>
                </a:solidFill>
              </a:rPr>
              <a:t>FIFO queues</a:t>
            </a:r>
          </a:p>
          <a:p>
            <a:r>
              <a:rPr lang="en-US" altLang="en-US" sz="2200" dirty="0">
                <a:solidFill>
                  <a:srgbClr val="FF0000"/>
                </a:solidFill>
              </a:rPr>
              <a:t>Message queues</a:t>
            </a:r>
          </a:p>
          <a:p>
            <a:pPr marL="0" indent="0">
              <a:buNone/>
            </a:pPr>
            <a:r>
              <a:rPr lang="en-US" altLang="en-US" dirty="0"/>
              <a:t>Processes on different systems (LAN, WAN, …)</a:t>
            </a:r>
          </a:p>
          <a:p>
            <a:r>
              <a:rPr lang="en-US" altLang="en-US" sz="2100" dirty="0"/>
              <a:t>Sockets</a:t>
            </a:r>
          </a:p>
          <a:p>
            <a:r>
              <a:rPr lang="en-US" altLang="en-US" sz="2100" dirty="0"/>
              <a:t>STREAMS</a:t>
            </a:r>
          </a:p>
          <a:p>
            <a:endParaRPr lang="en-US" altLang="en-US" sz="2100" dirty="0"/>
          </a:p>
          <a:p>
            <a:pPr>
              <a:buNone/>
            </a:pPr>
            <a:r>
              <a:rPr lang="en-US" altLang="en-US" sz="2100" dirty="0">
                <a:highlight>
                  <a:srgbClr val="FFFF00"/>
                </a:highlight>
              </a:rPr>
              <a:t>	</a:t>
            </a:r>
            <a:r>
              <a:rPr lang="en-US" altLang="en-US" sz="2100" dirty="0"/>
              <a:t>	</a:t>
            </a:r>
          </a:p>
        </p:txBody>
      </p:sp>
    </p:spTree>
    <p:extLst>
      <p:ext uri="{BB962C8B-B14F-4D97-AF65-F5344CB8AC3E}">
        <p14:creationId xmlns:p14="http://schemas.microsoft.com/office/powerpoint/2010/main" val="11008942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n-US" dirty="0"/>
              <a:t>Shared Memory</a:t>
            </a:r>
            <a:endParaRPr lang="el-GR" dirty="0"/>
          </a:p>
        </p:txBody>
      </p:sp>
      <p:sp>
        <p:nvSpPr>
          <p:cNvPr id="3" name="Θέση περιεχομένου 2"/>
          <p:cNvSpPr>
            <a:spLocks noGrp="1"/>
          </p:cNvSpPr>
          <p:nvPr>
            <p:ph sz="quarter" idx="1"/>
          </p:nvPr>
        </p:nvSpPr>
        <p:spPr>
          <a:xfrm>
            <a:off x="457199" y="1200150"/>
            <a:ext cx="7950308" cy="3655314"/>
          </a:xfrm>
        </p:spPr>
        <p:txBody>
          <a:bodyPr>
            <a:normAutofit/>
          </a:bodyPr>
          <a:lstStyle/>
          <a:p>
            <a:pPr marL="0" indent="0">
              <a:buNone/>
            </a:pPr>
            <a:r>
              <a:rPr lang="en-US" dirty="0"/>
              <a:t>Shared memory allows two or more processes to communicate by sharing a persistent physical memory segment to their virtual address space</a:t>
            </a:r>
          </a:p>
          <a:p>
            <a:r>
              <a:rPr lang="en-US" dirty="0"/>
              <a:t>Processes share the memory region for transferring data</a:t>
            </a:r>
          </a:p>
          <a:p>
            <a:pPr lvl="1"/>
            <a:r>
              <a:rPr lang="en-US" dirty="0"/>
              <a:t>Writes are immediately visible to other processes (fastest IPC)</a:t>
            </a:r>
          </a:p>
          <a:p>
            <a:pPr lvl="1"/>
            <a:r>
              <a:rPr lang="en-US" dirty="0"/>
              <a:t>However, processes must synchronize accesses to the region</a:t>
            </a:r>
          </a:p>
          <a:p>
            <a:pPr lvl="2"/>
            <a:r>
              <a:rPr lang="en-US" dirty="0"/>
              <a:t>Use IPC lock, barrier, semaphore, condition variable, …</a:t>
            </a:r>
          </a:p>
          <a:p>
            <a:pPr marL="0" indent="0">
              <a:buNone/>
            </a:pPr>
            <a:endParaRPr lang="en-US" dirty="0"/>
          </a:p>
        </p:txBody>
      </p:sp>
      <p:sp>
        <p:nvSpPr>
          <p:cNvPr id="6" name="Θέση αριθμού διαφάνειας 5"/>
          <p:cNvSpPr>
            <a:spLocks noGrp="1"/>
          </p:cNvSpPr>
          <p:nvPr>
            <p:ph type="sldNum" sz="quarter" idx="15"/>
          </p:nvPr>
        </p:nvSpPr>
        <p:spPr/>
        <p:txBody>
          <a:bodyPr/>
          <a:lstStyle/>
          <a:p>
            <a:fld id="{A5164F59-2C4C-48AE-8821-48AE3F4796E9}" type="slidenum">
              <a:rPr lang="el-GR" smtClean="0"/>
              <a:t>19</a:t>
            </a:fld>
            <a:endParaRPr lang="el-GR" dirty="0"/>
          </a:p>
        </p:txBody>
      </p:sp>
    </p:spTree>
    <p:extLst>
      <p:ext uri="{BB962C8B-B14F-4D97-AF65-F5344CB8AC3E}">
        <p14:creationId xmlns:p14="http://schemas.microsoft.com/office/powerpoint/2010/main" val="3230232913"/>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n-US" dirty="0"/>
              <a:t>Process - Memory layout of a C program</a:t>
            </a:r>
            <a:endParaRPr lang="el-GR" dirty="0"/>
          </a:p>
        </p:txBody>
      </p:sp>
      <p:sp>
        <p:nvSpPr>
          <p:cNvPr id="5" name="Θέση αριθμού διαφάνειας 4"/>
          <p:cNvSpPr>
            <a:spLocks noGrp="1"/>
          </p:cNvSpPr>
          <p:nvPr>
            <p:ph type="sldNum" sz="quarter" idx="15"/>
          </p:nvPr>
        </p:nvSpPr>
        <p:spPr/>
        <p:txBody>
          <a:bodyPr/>
          <a:lstStyle/>
          <a:p>
            <a:fld id="{A5164F59-2C4C-48AE-8821-48AE3F4796E9}" type="slidenum">
              <a:rPr lang="el-GR" smtClean="0"/>
              <a:t>2</a:t>
            </a:fld>
            <a:endParaRPr lang="el-GR" dirty="0"/>
          </a:p>
        </p:txBody>
      </p:sp>
      <p:pic>
        <p:nvPicPr>
          <p:cNvPr id="9" name="Picture 8">
            <a:extLst>
              <a:ext uri="{FF2B5EF4-FFF2-40B4-BE49-F238E27FC236}">
                <a16:creationId xmlns:a16="http://schemas.microsoft.com/office/drawing/2014/main" id="{65CDC1B5-D9FB-4478-BCB6-62A9F93DECC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76400" y="1077088"/>
            <a:ext cx="4876800" cy="3726004"/>
          </a:xfrm>
          <a:prstGeom prst="rect">
            <a:avLst/>
          </a:prstGeom>
        </p:spPr>
      </p:pic>
    </p:spTree>
    <p:extLst>
      <p:ext uri="{BB962C8B-B14F-4D97-AF65-F5344CB8AC3E}">
        <p14:creationId xmlns:p14="http://schemas.microsoft.com/office/powerpoint/2010/main" val="4096338941"/>
      </p:ext>
    </p:extLst>
  </p:cSld>
  <p:clrMapOvr>
    <a:overrideClrMapping bg1="lt1" tx1="dk1" bg2="lt2" tx2="dk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4681E5-CBFF-4CBA-9760-F25640268D36}"/>
              </a:ext>
            </a:extLst>
          </p:cNvPr>
          <p:cNvSpPr>
            <a:spLocks noGrp="1"/>
          </p:cNvSpPr>
          <p:nvPr>
            <p:ph type="title"/>
          </p:nvPr>
        </p:nvSpPr>
        <p:spPr>
          <a:xfrm>
            <a:off x="457200" y="205979"/>
            <a:ext cx="7467600" cy="857250"/>
          </a:xfrm>
        </p:spPr>
        <p:txBody>
          <a:bodyPr/>
          <a:lstStyle/>
          <a:p>
            <a:r>
              <a:rPr lang="en-US" dirty="0"/>
              <a:t>Kernel Support for Shared Memory</a:t>
            </a:r>
          </a:p>
        </p:txBody>
      </p:sp>
      <p:sp>
        <p:nvSpPr>
          <p:cNvPr id="4" name="Slide Number Placeholder 3">
            <a:extLst>
              <a:ext uri="{FF2B5EF4-FFF2-40B4-BE49-F238E27FC236}">
                <a16:creationId xmlns:a16="http://schemas.microsoft.com/office/drawing/2014/main" id="{05559778-D0A6-409C-BFFD-EDBAA03235F9}"/>
              </a:ext>
            </a:extLst>
          </p:cNvPr>
          <p:cNvSpPr>
            <a:spLocks noGrp="1"/>
          </p:cNvSpPr>
          <p:nvPr>
            <p:ph type="sldNum" sz="quarter" idx="15"/>
          </p:nvPr>
        </p:nvSpPr>
        <p:spPr>
          <a:xfrm>
            <a:off x="8129016" y="4300538"/>
            <a:ext cx="609600" cy="390906"/>
          </a:xfrm>
        </p:spPr>
        <p:txBody>
          <a:bodyPr/>
          <a:lstStyle/>
          <a:p>
            <a:fld id="{A5164F59-2C4C-48AE-8821-48AE3F4796E9}" type="slidenum">
              <a:rPr lang="el-GR" smtClean="0"/>
              <a:t>20</a:t>
            </a:fld>
            <a:endParaRPr lang="el-GR" dirty="0"/>
          </a:p>
        </p:txBody>
      </p:sp>
      <p:sp>
        <p:nvSpPr>
          <p:cNvPr id="5" name="Footer Placeholder 4">
            <a:extLst>
              <a:ext uri="{FF2B5EF4-FFF2-40B4-BE49-F238E27FC236}">
                <a16:creationId xmlns:a16="http://schemas.microsoft.com/office/drawing/2014/main" id="{9D79AB1D-7AD5-4961-8458-144A7DEC5264}"/>
              </a:ext>
            </a:extLst>
          </p:cNvPr>
          <p:cNvSpPr>
            <a:spLocks noGrp="1"/>
          </p:cNvSpPr>
          <p:nvPr>
            <p:ph type="ftr" sz="quarter" idx="16"/>
          </p:nvPr>
        </p:nvSpPr>
        <p:spPr>
          <a:xfrm rot="5400000">
            <a:off x="7390237" y="2757210"/>
            <a:ext cx="2400300" cy="365760"/>
          </a:xfrm>
        </p:spPr>
        <p:txBody>
          <a:bodyPr/>
          <a:lstStyle/>
          <a:p>
            <a:r>
              <a:rPr lang="en-US"/>
              <a:t>Shared Memory - 15.9 - Stevens &amp;  Rago</a:t>
            </a:r>
            <a:endParaRPr lang="el-GR" dirty="0"/>
          </a:p>
        </p:txBody>
      </p:sp>
      <p:sp>
        <p:nvSpPr>
          <p:cNvPr id="6" name="Content Placeholder 5">
            <a:extLst>
              <a:ext uri="{FF2B5EF4-FFF2-40B4-BE49-F238E27FC236}">
                <a16:creationId xmlns:a16="http://schemas.microsoft.com/office/drawing/2014/main" id="{90CAA1BA-5F00-4598-A9A3-2A6491DB5F35}"/>
              </a:ext>
            </a:extLst>
          </p:cNvPr>
          <p:cNvSpPr>
            <a:spLocks noGrp="1"/>
          </p:cNvSpPr>
          <p:nvPr>
            <p:ph sz="quarter" idx="1"/>
          </p:nvPr>
        </p:nvSpPr>
        <p:spPr>
          <a:xfrm>
            <a:off x="457200" y="1200150"/>
            <a:ext cx="3200400" cy="3655314"/>
          </a:xfrm>
        </p:spPr>
        <p:txBody>
          <a:bodyPr>
            <a:normAutofit/>
          </a:bodyPr>
          <a:lstStyle/>
          <a:p>
            <a:r>
              <a:rPr lang="en-US" sz="2000" dirty="0"/>
              <a:t>The </a:t>
            </a:r>
            <a:r>
              <a:rPr lang="en-US" sz="2000" dirty="0" err="1"/>
              <a:t>shm_ids</a:t>
            </a:r>
            <a:r>
              <a:rPr lang="en-US" sz="2000" dirty="0"/>
              <a:t> variable stores IPC shared memory resources</a:t>
            </a:r>
          </a:p>
          <a:p>
            <a:r>
              <a:rPr lang="en-US" sz="2000" dirty="0"/>
              <a:t>It includes pointers to </a:t>
            </a:r>
            <a:r>
              <a:rPr lang="en-US" sz="2000" dirty="0" err="1">
                <a:latin typeface="Courier New" panose="02070309020205020404" pitchFamily="49" charset="0"/>
                <a:cs typeface="Courier New" panose="02070309020205020404" pitchFamily="49" charset="0"/>
              </a:rPr>
              <a:t>shmid_kernel</a:t>
            </a:r>
            <a:r>
              <a:rPr lang="en-US" sz="2000" dirty="0">
                <a:latin typeface="Courier New" panose="02070309020205020404" pitchFamily="49" charset="0"/>
                <a:cs typeface="Courier New" panose="02070309020205020404" pitchFamily="49" charset="0"/>
              </a:rPr>
              <a:t> </a:t>
            </a:r>
            <a:r>
              <a:rPr lang="en-US" sz="2000" dirty="0"/>
              <a:t>data structures</a:t>
            </a:r>
          </a:p>
        </p:txBody>
      </p:sp>
      <p:pic>
        <p:nvPicPr>
          <p:cNvPr id="8" name="Content Placeholder 6">
            <a:extLst>
              <a:ext uri="{FF2B5EF4-FFF2-40B4-BE49-F238E27FC236}">
                <a16:creationId xmlns:a16="http://schemas.microsoft.com/office/drawing/2014/main" id="{D74272F9-30B4-41C6-8F1C-FC2343C420B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67044" y="1194443"/>
            <a:ext cx="4652528" cy="3491294"/>
          </a:xfrm>
          <a:prstGeom prst="rect">
            <a:avLst/>
          </a:prstGeom>
        </p:spPr>
      </p:pic>
      <p:sp>
        <p:nvSpPr>
          <p:cNvPr id="3" name="Rectangle 2">
            <a:extLst>
              <a:ext uri="{FF2B5EF4-FFF2-40B4-BE49-F238E27FC236}">
                <a16:creationId xmlns:a16="http://schemas.microsoft.com/office/drawing/2014/main" id="{50807A9D-71DC-4365-A303-B5CBC6793A1A}"/>
              </a:ext>
            </a:extLst>
          </p:cNvPr>
          <p:cNvSpPr/>
          <p:nvPr/>
        </p:nvSpPr>
        <p:spPr>
          <a:xfrm>
            <a:off x="1885749" y="4713475"/>
            <a:ext cx="6704638" cy="369332"/>
          </a:xfrm>
          <a:prstGeom prst="rect">
            <a:avLst/>
          </a:prstGeom>
        </p:spPr>
        <p:txBody>
          <a:bodyPr wrap="square">
            <a:spAutoFit/>
          </a:bodyPr>
          <a:lstStyle/>
          <a:p>
            <a:r>
              <a:rPr lang="en-US" dirty="0">
                <a:hlinkClick r:id="rId3"/>
              </a:rPr>
              <a:t>https://www.halolinux.us/kernel-reference/ipc-shared-memory.html</a:t>
            </a:r>
            <a:r>
              <a:rPr lang="en-US" dirty="0"/>
              <a:t> </a:t>
            </a:r>
          </a:p>
        </p:txBody>
      </p:sp>
      <p:pic>
        <p:nvPicPr>
          <p:cNvPr id="9" name="Picture 8">
            <a:extLst>
              <a:ext uri="{FF2B5EF4-FFF2-40B4-BE49-F238E27FC236}">
                <a16:creationId xmlns:a16="http://schemas.microsoft.com/office/drawing/2014/main" id="{E5455CE0-2A6A-4A8F-A18B-A8F0EC11061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67044" y="1200150"/>
            <a:ext cx="5184909" cy="3485587"/>
          </a:xfrm>
          <a:prstGeom prst="rect">
            <a:avLst/>
          </a:prstGeom>
        </p:spPr>
      </p:pic>
      <p:sp>
        <p:nvSpPr>
          <p:cNvPr id="7" name="Rectangle 6">
            <a:extLst>
              <a:ext uri="{FF2B5EF4-FFF2-40B4-BE49-F238E27FC236}">
                <a16:creationId xmlns:a16="http://schemas.microsoft.com/office/drawing/2014/main" id="{2C444D23-7445-401E-83FA-CF858FAEE202}"/>
              </a:ext>
            </a:extLst>
          </p:cNvPr>
          <p:cNvSpPr/>
          <p:nvPr/>
        </p:nvSpPr>
        <p:spPr>
          <a:xfrm>
            <a:off x="691267" y="3240650"/>
            <a:ext cx="2781809" cy="1477328"/>
          </a:xfrm>
          <a:prstGeom prst="rect">
            <a:avLst/>
          </a:prstGeom>
        </p:spPr>
        <p:txBody>
          <a:bodyPr wrap="square">
            <a:spAutoFit/>
          </a:bodyPr>
          <a:lstStyle/>
          <a:p>
            <a:r>
              <a:rPr lang="en-US" altLang="en-US" dirty="0">
                <a:solidFill>
                  <a:schemeClr val="hlink"/>
                </a:solidFill>
              </a:rPr>
              <a:t>User API</a:t>
            </a:r>
          </a:p>
          <a:p>
            <a:r>
              <a:rPr lang="en-US" altLang="en-US" dirty="0" err="1">
                <a:solidFill>
                  <a:schemeClr val="hlink"/>
                </a:solidFill>
              </a:rPr>
              <a:t>ipcs</a:t>
            </a:r>
            <a:r>
              <a:rPr lang="en-US" altLang="en-US" dirty="0">
                <a:solidFill>
                  <a:schemeClr val="hlink"/>
                </a:solidFill>
              </a:rPr>
              <a:t> - l</a:t>
            </a:r>
            <a:r>
              <a:rPr lang="en-US" altLang="en-US" dirty="0"/>
              <a:t>ists all IPC objects owned by the user</a:t>
            </a:r>
          </a:p>
          <a:p>
            <a:r>
              <a:rPr lang="en-US" altLang="en-US" dirty="0" err="1">
                <a:solidFill>
                  <a:schemeClr val="hlink"/>
                </a:solidFill>
              </a:rPr>
              <a:t>ipcrm</a:t>
            </a:r>
            <a:r>
              <a:rPr lang="en-US" altLang="en-US" dirty="0">
                <a:solidFill>
                  <a:schemeClr val="hlink"/>
                </a:solidFill>
              </a:rPr>
              <a:t> - r</a:t>
            </a:r>
            <a:r>
              <a:rPr lang="en-US" altLang="en-US" dirty="0"/>
              <a:t>emoves specific IPC object</a:t>
            </a:r>
          </a:p>
        </p:txBody>
      </p:sp>
    </p:spTree>
    <p:extLst>
      <p:ext uri="{BB962C8B-B14F-4D97-AF65-F5344CB8AC3E}">
        <p14:creationId xmlns:p14="http://schemas.microsoft.com/office/powerpoint/2010/main" val="3116370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n-US" sz="3200" dirty="0"/>
              <a:t>XSI (System V) </a:t>
            </a:r>
            <a:r>
              <a:rPr lang="en-US" dirty="0"/>
              <a:t>Shared Memory</a:t>
            </a:r>
            <a:endParaRPr lang="el-GR" dirty="0"/>
          </a:p>
        </p:txBody>
      </p:sp>
      <p:sp>
        <p:nvSpPr>
          <p:cNvPr id="3" name="Θέση περιεχομένου 2"/>
          <p:cNvSpPr>
            <a:spLocks noGrp="1"/>
          </p:cNvSpPr>
          <p:nvPr>
            <p:ph sz="quarter" idx="1"/>
          </p:nvPr>
        </p:nvSpPr>
        <p:spPr>
          <a:xfrm>
            <a:off x="457200" y="1200150"/>
            <a:ext cx="7467600" cy="381000"/>
          </a:xfrm>
          <a:ln w="19050">
            <a:solidFill>
              <a:srgbClr val="0070C0"/>
            </a:solidFill>
          </a:ln>
        </p:spPr>
        <p:txBody>
          <a:bodyPr>
            <a:noAutofit/>
          </a:bodyPr>
          <a:lstStyle/>
          <a:p>
            <a:pPr marL="0" indent="0">
              <a:buNone/>
            </a:pPr>
            <a:r>
              <a:rPr lang="en-US" sz="1600" dirty="0"/>
              <a:t>The kernel maintains a data structure for each shared memory segment:</a:t>
            </a:r>
          </a:p>
          <a:p>
            <a:pPr marL="0" indent="0">
              <a:buNone/>
            </a:pPr>
            <a:endParaRPr lang="en-US" sz="1600" b="1" dirty="0">
              <a:latin typeface="Courier New" pitchFamily="49" charset="0"/>
              <a:cs typeface="Courier New" pitchFamily="49" charset="0"/>
            </a:endParaRPr>
          </a:p>
        </p:txBody>
      </p:sp>
      <p:sp>
        <p:nvSpPr>
          <p:cNvPr id="6" name="Θέση αριθμού διαφάνειας 5"/>
          <p:cNvSpPr>
            <a:spLocks noGrp="1"/>
          </p:cNvSpPr>
          <p:nvPr>
            <p:ph type="sldNum" sz="quarter" idx="15"/>
          </p:nvPr>
        </p:nvSpPr>
        <p:spPr/>
        <p:txBody>
          <a:bodyPr/>
          <a:lstStyle/>
          <a:p>
            <a:fld id="{A5164F59-2C4C-48AE-8821-48AE3F4796E9}" type="slidenum">
              <a:rPr lang="el-GR" smtClean="0"/>
              <a:t>21</a:t>
            </a:fld>
            <a:endParaRPr lang="el-GR" dirty="0"/>
          </a:p>
        </p:txBody>
      </p:sp>
      <p:pic>
        <p:nvPicPr>
          <p:cNvPr id="9" name="Picture 8">
            <a:extLst>
              <a:ext uri="{FF2B5EF4-FFF2-40B4-BE49-F238E27FC236}">
                <a16:creationId xmlns:a16="http://schemas.microsoft.com/office/drawing/2014/main" id="{23E09C48-55CB-4454-8FE9-06EBA66AD176}"/>
              </a:ext>
            </a:extLst>
          </p:cNvPr>
          <p:cNvPicPr>
            <a:picLocks noChangeAspect="1"/>
          </p:cNvPicPr>
          <p:nvPr/>
        </p:nvPicPr>
        <p:blipFill>
          <a:blip r:embed="rId4"/>
          <a:stretch>
            <a:fillRect/>
          </a:stretch>
        </p:blipFill>
        <p:spPr>
          <a:xfrm>
            <a:off x="478536" y="1592581"/>
            <a:ext cx="7446263" cy="3479116"/>
          </a:xfrm>
          <a:prstGeom prst="rect">
            <a:avLst/>
          </a:prstGeom>
        </p:spPr>
      </p:pic>
    </p:spTree>
    <p:extLst>
      <p:ext uri="{BB962C8B-B14F-4D97-AF65-F5344CB8AC3E}">
        <p14:creationId xmlns:p14="http://schemas.microsoft.com/office/powerpoint/2010/main" val="1493569357"/>
      </p:ext>
    </p:extLst>
  </p:cSld>
  <p:clrMapOvr>
    <a:overrideClrMapping bg1="lt1" tx1="dk1" bg2="lt2" tx2="dk2" accent1="accent1" accent2="accent2" accent3="accent3" accent4="accent4" accent5="accent5" accent6="accent6" hlink="hlink" folHlink="folHlink"/>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C15B93-1AD3-47F8-954F-729A9F046DB9}"/>
              </a:ext>
            </a:extLst>
          </p:cNvPr>
          <p:cNvSpPr>
            <a:spLocks noGrp="1"/>
          </p:cNvSpPr>
          <p:nvPr>
            <p:ph type="title"/>
          </p:nvPr>
        </p:nvSpPr>
        <p:spPr/>
        <p:txBody>
          <a:bodyPr/>
          <a:lstStyle/>
          <a:p>
            <a:r>
              <a:rPr lang="en-US" sz="2800" dirty="0"/>
              <a:t>XSI (System V) </a:t>
            </a:r>
            <a:r>
              <a:rPr lang="en-US" dirty="0"/>
              <a:t>Shared Memory</a:t>
            </a:r>
          </a:p>
        </p:txBody>
      </p:sp>
      <p:sp>
        <p:nvSpPr>
          <p:cNvPr id="3" name="Content Placeholder 2">
            <a:extLst>
              <a:ext uri="{FF2B5EF4-FFF2-40B4-BE49-F238E27FC236}">
                <a16:creationId xmlns:a16="http://schemas.microsoft.com/office/drawing/2014/main" id="{FB332561-DBD7-4A6A-90EF-513A63CE3D2F}"/>
              </a:ext>
            </a:extLst>
          </p:cNvPr>
          <p:cNvSpPr>
            <a:spLocks noGrp="1"/>
          </p:cNvSpPr>
          <p:nvPr>
            <p:ph sz="quarter" idx="1"/>
          </p:nvPr>
        </p:nvSpPr>
        <p:spPr>
          <a:xfrm>
            <a:off x="457200" y="1733550"/>
            <a:ext cx="7467600" cy="2813010"/>
          </a:xfrm>
        </p:spPr>
        <p:txBody>
          <a:bodyPr>
            <a:normAutofit/>
          </a:bodyPr>
          <a:lstStyle/>
          <a:p>
            <a:pPr marL="0" indent="0">
              <a:buNone/>
            </a:pPr>
            <a:r>
              <a:rPr lang="en-US" sz="1600" dirty="0">
                <a:latin typeface="Courier New" panose="02070309020205020404" pitchFamily="49" charset="0"/>
                <a:cs typeface="Courier New" panose="02070309020205020404" pitchFamily="49" charset="0"/>
              </a:rPr>
              <a:t>struct </a:t>
            </a:r>
            <a:r>
              <a:rPr lang="en-US" sz="1600" dirty="0" err="1">
                <a:latin typeface="Courier New" panose="02070309020205020404" pitchFamily="49" charset="0"/>
                <a:cs typeface="Courier New" panose="02070309020205020404" pitchFamily="49" charset="0"/>
              </a:rPr>
              <a:t>ipc_perm</a:t>
            </a:r>
            <a:r>
              <a:rPr lang="en-US" sz="1600" dirty="0">
                <a:latin typeface="Courier New" panose="02070309020205020404" pitchFamily="49" charset="0"/>
                <a:cs typeface="Courier New" panose="02070309020205020404" pitchFamily="49" charset="0"/>
              </a:rPr>
              <a:t> { </a:t>
            </a:r>
          </a:p>
          <a:p>
            <a:pPr marL="365760" lvl="1" indent="0">
              <a:buNone/>
            </a:pPr>
            <a:r>
              <a:rPr lang="en-US" sz="1600" dirty="0" err="1">
                <a:latin typeface="Courier New" panose="02070309020205020404" pitchFamily="49" charset="0"/>
                <a:cs typeface="Courier New" panose="02070309020205020404" pitchFamily="49" charset="0"/>
              </a:rPr>
              <a:t>key_t</a:t>
            </a:r>
            <a:r>
              <a:rPr lang="en-US" sz="1600" dirty="0">
                <a:latin typeface="Courier New" panose="02070309020205020404" pitchFamily="49" charset="0"/>
                <a:cs typeface="Courier New" panose="02070309020205020404" pitchFamily="49" charset="0"/>
              </a:rPr>
              <a:t> key;</a:t>
            </a:r>
          </a:p>
          <a:p>
            <a:pPr marL="365760" lvl="1" indent="0">
              <a:buNone/>
            </a:pPr>
            <a:r>
              <a:rPr lang="en-US" sz="1600" dirty="0" err="1">
                <a:latin typeface="Courier New" panose="02070309020205020404" pitchFamily="49" charset="0"/>
                <a:cs typeface="Courier New" panose="02070309020205020404" pitchFamily="49" charset="0"/>
              </a:rPr>
              <a:t>ushort</a:t>
            </a: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uid</a:t>
            </a:r>
            <a:r>
              <a:rPr lang="en-US" sz="1600" dirty="0">
                <a:latin typeface="Courier New" panose="02070309020205020404" pitchFamily="49" charset="0"/>
                <a:cs typeface="Courier New" panose="02070309020205020404" pitchFamily="49" charset="0"/>
              </a:rPr>
              <a:t>; // owner </a:t>
            </a:r>
            <a:r>
              <a:rPr lang="en-US" sz="1600" dirty="0" err="1">
                <a:latin typeface="Courier New" panose="02070309020205020404" pitchFamily="49" charset="0"/>
                <a:cs typeface="Courier New" panose="02070309020205020404" pitchFamily="49" charset="0"/>
              </a:rPr>
              <a:t>uid</a:t>
            </a: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gid</a:t>
            </a: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euid</a:t>
            </a: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egid</a:t>
            </a:r>
            <a:endParaRPr lang="en-US" sz="1600" dirty="0">
              <a:latin typeface="Courier New" panose="02070309020205020404" pitchFamily="49" charset="0"/>
              <a:cs typeface="Courier New" panose="02070309020205020404" pitchFamily="49" charset="0"/>
            </a:endParaRPr>
          </a:p>
          <a:p>
            <a:pPr marL="365760" lvl="1" indent="0">
              <a:buNone/>
            </a:pPr>
            <a:r>
              <a:rPr lang="en-US" sz="1600" dirty="0" err="1">
                <a:latin typeface="Courier New" panose="02070309020205020404" pitchFamily="49" charset="0"/>
                <a:cs typeface="Courier New" panose="02070309020205020404" pitchFamily="49" charset="0"/>
              </a:rPr>
              <a:t>ushort</a:t>
            </a: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gid</a:t>
            </a:r>
            <a:r>
              <a:rPr lang="en-US" sz="1600" dirty="0">
                <a:latin typeface="Courier New" panose="02070309020205020404" pitchFamily="49" charset="0"/>
                <a:cs typeface="Courier New" panose="02070309020205020404" pitchFamily="49" charset="0"/>
              </a:rPr>
              <a:t>;</a:t>
            </a:r>
          </a:p>
          <a:p>
            <a:pPr marL="365760" lvl="1" indent="0">
              <a:buNone/>
            </a:pPr>
            <a:r>
              <a:rPr lang="en-US" sz="1600" dirty="0" err="1">
                <a:latin typeface="Courier New" panose="02070309020205020404" pitchFamily="49" charset="0"/>
                <a:cs typeface="Courier New" panose="02070309020205020404" pitchFamily="49" charset="0"/>
              </a:rPr>
              <a:t>ushort</a:t>
            </a: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cuid</a:t>
            </a:r>
            <a:r>
              <a:rPr lang="en-US" sz="1600" dirty="0">
                <a:latin typeface="Courier New" panose="02070309020205020404" pitchFamily="49" charset="0"/>
                <a:cs typeface="Courier New" panose="02070309020205020404" pitchFamily="49" charset="0"/>
              </a:rPr>
              <a:t>;</a:t>
            </a:r>
          </a:p>
          <a:p>
            <a:pPr marL="365760" lvl="1" indent="0">
              <a:buNone/>
            </a:pPr>
            <a:r>
              <a:rPr lang="en-US" sz="1600" dirty="0" err="1">
                <a:latin typeface="Courier New" panose="02070309020205020404" pitchFamily="49" charset="0"/>
                <a:cs typeface="Courier New" panose="02070309020205020404" pitchFamily="49" charset="0"/>
              </a:rPr>
              <a:t>ushort</a:t>
            </a: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cgid</a:t>
            </a:r>
            <a:r>
              <a:rPr lang="en-US" sz="1600" dirty="0">
                <a:latin typeface="Courier New" panose="02070309020205020404" pitchFamily="49" charset="0"/>
                <a:cs typeface="Courier New" panose="02070309020205020404" pitchFamily="49" charset="0"/>
              </a:rPr>
              <a:t>;</a:t>
            </a:r>
          </a:p>
          <a:p>
            <a:pPr marL="365760" lvl="1" indent="0">
              <a:buNone/>
            </a:pPr>
            <a:r>
              <a:rPr lang="en-US" sz="1600" dirty="0" err="1">
                <a:latin typeface="Courier New" panose="02070309020205020404" pitchFamily="49" charset="0"/>
                <a:cs typeface="Courier New" panose="02070309020205020404" pitchFamily="49" charset="0"/>
              </a:rPr>
              <a:t>ushort</a:t>
            </a:r>
            <a:r>
              <a:rPr lang="en-US" sz="1600" dirty="0">
                <a:latin typeface="Courier New" panose="02070309020205020404" pitchFamily="49" charset="0"/>
                <a:cs typeface="Courier New" panose="02070309020205020404" pitchFamily="49" charset="0"/>
              </a:rPr>
              <a:t> mode; // access modes</a:t>
            </a:r>
          </a:p>
          <a:p>
            <a:pPr marL="365760" lvl="1" indent="0">
              <a:buNone/>
            </a:pPr>
            <a:r>
              <a:rPr lang="en-US" sz="1600" dirty="0" err="1">
                <a:latin typeface="Courier New" panose="02070309020205020404" pitchFamily="49" charset="0"/>
                <a:cs typeface="Courier New" panose="02070309020205020404" pitchFamily="49" charset="0"/>
              </a:rPr>
              <a:t>ushort</a:t>
            </a:r>
            <a:r>
              <a:rPr lang="en-US" sz="1600" dirty="0">
                <a:latin typeface="Courier New" panose="02070309020205020404" pitchFamily="49" charset="0"/>
                <a:cs typeface="Courier New" panose="02070309020205020404" pitchFamily="49" charset="0"/>
              </a:rPr>
              <a:t> seq; //sequence number</a:t>
            </a:r>
          </a:p>
          <a:p>
            <a:pPr marL="0" indent="0">
              <a:buNone/>
            </a:pPr>
            <a:r>
              <a:rPr lang="en-US" sz="1600" dirty="0">
                <a:latin typeface="Courier New" panose="02070309020205020404" pitchFamily="49" charset="0"/>
                <a:cs typeface="Courier New" panose="02070309020205020404" pitchFamily="49" charset="0"/>
              </a:rPr>
              <a:t>};</a:t>
            </a:r>
          </a:p>
        </p:txBody>
      </p:sp>
      <p:sp>
        <p:nvSpPr>
          <p:cNvPr id="4" name="Slide Number Placeholder 3">
            <a:extLst>
              <a:ext uri="{FF2B5EF4-FFF2-40B4-BE49-F238E27FC236}">
                <a16:creationId xmlns:a16="http://schemas.microsoft.com/office/drawing/2014/main" id="{50673A49-0482-4159-B6C3-10A8FA58D4FD}"/>
              </a:ext>
            </a:extLst>
          </p:cNvPr>
          <p:cNvSpPr>
            <a:spLocks noGrp="1"/>
          </p:cNvSpPr>
          <p:nvPr>
            <p:ph type="sldNum" sz="quarter" idx="15"/>
          </p:nvPr>
        </p:nvSpPr>
        <p:spPr/>
        <p:txBody>
          <a:bodyPr/>
          <a:lstStyle/>
          <a:p>
            <a:fld id="{A5164F59-2C4C-48AE-8821-48AE3F4796E9}" type="slidenum">
              <a:rPr lang="el-GR" smtClean="0"/>
              <a:t>22</a:t>
            </a:fld>
            <a:endParaRPr lang="el-GR" dirty="0"/>
          </a:p>
        </p:txBody>
      </p:sp>
    </p:spTree>
    <p:extLst>
      <p:ext uri="{BB962C8B-B14F-4D97-AF65-F5344CB8AC3E}">
        <p14:creationId xmlns:p14="http://schemas.microsoft.com/office/powerpoint/2010/main" val="3191123452"/>
      </p:ext>
    </p:extLst>
  </p:cSld>
  <p:clrMapOvr>
    <a:overrideClrMapping bg1="lt1" tx1="dk1" bg2="lt2" tx2="dk2" accent1="accent1" accent2="accent2" accent3="accent3" accent4="accent4" accent5="accent5" accent6="accent6" hlink="hlink" folHlink="folHlink"/>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817905F5-741B-405D-9454-3BEB55EE6561}"/>
              </a:ext>
            </a:extLst>
          </p:cNvPr>
          <p:cNvGrpSpPr/>
          <p:nvPr/>
        </p:nvGrpSpPr>
        <p:grpSpPr>
          <a:xfrm>
            <a:off x="152400" y="963209"/>
            <a:ext cx="6248400" cy="2370541"/>
            <a:chOff x="685800" y="2691529"/>
            <a:chExt cx="6248400" cy="2370541"/>
          </a:xfrm>
        </p:grpSpPr>
        <p:pic>
          <p:nvPicPr>
            <p:cNvPr id="14" name="Picture 13">
              <a:extLst>
                <a:ext uri="{FF2B5EF4-FFF2-40B4-BE49-F238E27FC236}">
                  <a16:creationId xmlns:a16="http://schemas.microsoft.com/office/drawing/2014/main" id="{5463A81D-AE35-48B2-A903-094F9C0EE05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3000" y="2942376"/>
              <a:ext cx="5622062" cy="2119694"/>
            </a:xfrm>
            <a:prstGeom prst="rect">
              <a:avLst/>
            </a:prstGeom>
          </p:spPr>
        </p:pic>
        <p:sp>
          <p:nvSpPr>
            <p:cNvPr id="15" name="Rectangle 14">
              <a:extLst>
                <a:ext uri="{FF2B5EF4-FFF2-40B4-BE49-F238E27FC236}">
                  <a16:creationId xmlns:a16="http://schemas.microsoft.com/office/drawing/2014/main" id="{0DF6FDB0-5AD9-42C1-8BF2-2E31AF9900A2}"/>
                </a:ext>
              </a:extLst>
            </p:cNvPr>
            <p:cNvSpPr/>
            <p:nvPr/>
          </p:nvSpPr>
          <p:spPr>
            <a:xfrm>
              <a:off x="685800" y="2691529"/>
              <a:ext cx="6248400" cy="4136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FE1CB21A-7B01-43D0-B217-844BB573BCE1}"/>
              </a:ext>
            </a:extLst>
          </p:cNvPr>
          <p:cNvSpPr>
            <a:spLocks noGrp="1"/>
          </p:cNvSpPr>
          <p:nvPr>
            <p:ph type="title"/>
          </p:nvPr>
        </p:nvSpPr>
        <p:spPr>
          <a:xfrm>
            <a:off x="457200" y="205979"/>
            <a:ext cx="7848600" cy="857250"/>
          </a:xfrm>
        </p:spPr>
        <p:txBody>
          <a:bodyPr>
            <a:normAutofit fontScale="90000"/>
          </a:bodyPr>
          <a:lstStyle/>
          <a:p>
            <a:r>
              <a:rPr lang="en-US" dirty="0"/>
              <a:t>API: Creating &amp; Attaching Physical Segments</a:t>
            </a:r>
          </a:p>
        </p:txBody>
      </p:sp>
      <p:sp>
        <p:nvSpPr>
          <p:cNvPr id="4" name="Slide Number Placeholder 3">
            <a:extLst>
              <a:ext uri="{FF2B5EF4-FFF2-40B4-BE49-F238E27FC236}">
                <a16:creationId xmlns:a16="http://schemas.microsoft.com/office/drawing/2014/main" id="{1E278AD7-8477-4754-B18B-4E4B77FAF912}"/>
              </a:ext>
            </a:extLst>
          </p:cNvPr>
          <p:cNvSpPr>
            <a:spLocks noGrp="1"/>
          </p:cNvSpPr>
          <p:nvPr>
            <p:ph type="sldNum" sz="quarter" idx="15"/>
          </p:nvPr>
        </p:nvSpPr>
        <p:spPr/>
        <p:txBody>
          <a:bodyPr/>
          <a:lstStyle/>
          <a:p>
            <a:fld id="{A5164F59-2C4C-48AE-8821-48AE3F4796E9}" type="slidenum">
              <a:rPr lang="el-GR" smtClean="0"/>
              <a:t>23</a:t>
            </a:fld>
            <a:endParaRPr lang="el-GR" dirty="0"/>
          </a:p>
        </p:txBody>
      </p:sp>
      <p:pic>
        <p:nvPicPr>
          <p:cNvPr id="9" name="Content Placeholder 10">
            <a:extLst>
              <a:ext uri="{FF2B5EF4-FFF2-40B4-BE49-F238E27FC236}">
                <a16:creationId xmlns:a16="http://schemas.microsoft.com/office/drawing/2014/main" id="{EF1736AB-6684-4778-9426-C9F56A01202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3000" y="3420019"/>
            <a:ext cx="5629350" cy="1513931"/>
          </a:xfrm>
          <a:prstGeom prst="rect">
            <a:avLst/>
          </a:prstGeom>
        </p:spPr>
      </p:pic>
    </p:spTree>
    <p:extLst>
      <p:ext uri="{BB962C8B-B14F-4D97-AF65-F5344CB8AC3E}">
        <p14:creationId xmlns:p14="http://schemas.microsoft.com/office/powerpoint/2010/main" val="3201794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818CB8-7A03-462F-84F0-16AFEB668373}"/>
              </a:ext>
            </a:extLst>
          </p:cNvPr>
          <p:cNvSpPr>
            <a:spLocks noGrp="1"/>
          </p:cNvSpPr>
          <p:nvPr>
            <p:ph type="title"/>
          </p:nvPr>
        </p:nvSpPr>
        <p:spPr>
          <a:xfrm>
            <a:off x="457199" y="205979"/>
            <a:ext cx="7950307" cy="857250"/>
          </a:xfrm>
        </p:spPr>
        <p:txBody>
          <a:bodyPr>
            <a:normAutofit fontScale="90000"/>
          </a:bodyPr>
          <a:lstStyle/>
          <a:p>
            <a:r>
              <a:rPr lang="en-US" dirty="0"/>
              <a:t>API: Detaching &amp; Deleting Physical Segments</a:t>
            </a:r>
          </a:p>
        </p:txBody>
      </p:sp>
      <p:sp>
        <p:nvSpPr>
          <p:cNvPr id="4" name="Slide Number Placeholder 3">
            <a:extLst>
              <a:ext uri="{FF2B5EF4-FFF2-40B4-BE49-F238E27FC236}">
                <a16:creationId xmlns:a16="http://schemas.microsoft.com/office/drawing/2014/main" id="{72587A1D-CF65-4ACD-AB77-CFA3486AA305}"/>
              </a:ext>
            </a:extLst>
          </p:cNvPr>
          <p:cNvSpPr>
            <a:spLocks noGrp="1"/>
          </p:cNvSpPr>
          <p:nvPr>
            <p:ph type="sldNum" sz="quarter" idx="15"/>
          </p:nvPr>
        </p:nvSpPr>
        <p:spPr/>
        <p:txBody>
          <a:bodyPr/>
          <a:lstStyle/>
          <a:p>
            <a:fld id="{A5164F59-2C4C-48AE-8821-48AE3F4796E9}" type="slidenum">
              <a:rPr lang="el-GR" smtClean="0"/>
              <a:t>24</a:t>
            </a:fld>
            <a:endParaRPr lang="el-GR" dirty="0"/>
          </a:p>
        </p:txBody>
      </p:sp>
      <p:pic>
        <p:nvPicPr>
          <p:cNvPr id="13" name="Picture 12">
            <a:extLst>
              <a:ext uri="{FF2B5EF4-FFF2-40B4-BE49-F238E27FC236}">
                <a16:creationId xmlns:a16="http://schemas.microsoft.com/office/drawing/2014/main" id="{9F168BE0-BE80-4E5D-8038-D7E8C95D84E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600" y="1200150"/>
            <a:ext cx="3276600" cy="611895"/>
          </a:xfrm>
          <a:prstGeom prst="rect">
            <a:avLst/>
          </a:prstGeom>
        </p:spPr>
      </p:pic>
      <p:pic>
        <p:nvPicPr>
          <p:cNvPr id="14" name="Picture 13">
            <a:extLst>
              <a:ext uri="{FF2B5EF4-FFF2-40B4-BE49-F238E27FC236}">
                <a16:creationId xmlns:a16="http://schemas.microsoft.com/office/drawing/2014/main" id="{7CAAC5C3-B571-46CB-85A4-C46395F958F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6071" y="3181350"/>
            <a:ext cx="4835129" cy="1623474"/>
          </a:xfrm>
          <a:prstGeom prst="rect">
            <a:avLst/>
          </a:prstGeom>
        </p:spPr>
      </p:pic>
    </p:spTree>
    <p:extLst>
      <p:ext uri="{BB962C8B-B14F-4D97-AF65-F5344CB8AC3E}">
        <p14:creationId xmlns:p14="http://schemas.microsoft.com/office/powerpoint/2010/main" val="28192410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n-US" dirty="0"/>
              <a:t>SHMGET Function</a:t>
            </a:r>
            <a:endParaRPr lang="el-GR" dirty="0"/>
          </a:p>
        </p:txBody>
      </p:sp>
      <p:sp>
        <p:nvSpPr>
          <p:cNvPr id="3" name="Θέση περιεχομένου 2"/>
          <p:cNvSpPr>
            <a:spLocks noGrp="1"/>
          </p:cNvSpPr>
          <p:nvPr>
            <p:ph sz="quarter" idx="1"/>
          </p:nvPr>
        </p:nvSpPr>
        <p:spPr>
          <a:xfrm>
            <a:off x="457200" y="2114550"/>
            <a:ext cx="7753350" cy="2740914"/>
          </a:xfrm>
        </p:spPr>
        <p:txBody>
          <a:bodyPr>
            <a:normAutofit fontScale="85000" lnSpcReduction="10000"/>
          </a:bodyPr>
          <a:lstStyle/>
          <a:p>
            <a:pPr>
              <a:buClr>
                <a:srgbClr val="0070C0"/>
              </a:buClr>
              <a:buFont typeface="Wingdings" pitchFamily="2" charset="2"/>
              <a:buChar char="¢"/>
            </a:pPr>
            <a:r>
              <a:rPr lang="en-US" dirty="0" err="1">
                <a:latin typeface="Courier New" pitchFamily="49" charset="0"/>
                <a:cs typeface="Courier New" pitchFamily="49" charset="0"/>
              </a:rPr>
              <a:t>key_t</a:t>
            </a:r>
            <a:r>
              <a:rPr lang="en-US" dirty="0">
                <a:latin typeface="Courier New" pitchFamily="49" charset="0"/>
                <a:cs typeface="Courier New" pitchFamily="49" charset="0"/>
              </a:rPr>
              <a:t> </a:t>
            </a:r>
            <a:r>
              <a:rPr lang="en-US" i="1" dirty="0">
                <a:latin typeface="Courier New" pitchFamily="49" charset="0"/>
                <a:cs typeface="Courier New" pitchFamily="49" charset="0"/>
              </a:rPr>
              <a:t>key: </a:t>
            </a:r>
            <a:r>
              <a:rPr lang="en-US" dirty="0"/>
              <a:t>If </a:t>
            </a:r>
            <a:r>
              <a:rPr lang="en-US" i="1" dirty="0">
                <a:latin typeface="Courier New" panose="02070309020205020404" pitchFamily="49" charset="0"/>
                <a:cs typeface="Courier New" panose="02070309020205020404" pitchFamily="49" charset="0"/>
              </a:rPr>
              <a:t>key</a:t>
            </a:r>
            <a:r>
              <a:rPr lang="en-US" dirty="0"/>
              <a:t> is </a:t>
            </a:r>
            <a:r>
              <a:rPr lang="en-US" b="1" dirty="0">
                <a:latin typeface="Courier New" panose="02070309020205020404" pitchFamily="49" charset="0"/>
                <a:cs typeface="Courier New" panose="02070309020205020404" pitchFamily="49" charset="0"/>
              </a:rPr>
              <a:t>IPC_PRIVATE </a:t>
            </a:r>
            <a:r>
              <a:rPr lang="en-US" dirty="0"/>
              <a:t>a new segment is created. Otherwise an old value previously obtained using </a:t>
            </a:r>
            <a:r>
              <a:rPr lang="en-US" dirty="0" err="1">
                <a:latin typeface="Courier New" panose="02070309020205020404" pitchFamily="49" charset="0"/>
                <a:cs typeface="Courier New" panose="02070309020205020404" pitchFamily="49" charset="0"/>
              </a:rPr>
              <a:t>ftok</a:t>
            </a:r>
            <a:r>
              <a:rPr lang="en-US" dirty="0"/>
              <a:t> function can be used to access a previously defined shared memory segment</a:t>
            </a:r>
          </a:p>
          <a:p>
            <a:pPr>
              <a:buClr>
                <a:srgbClr val="0070C0"/>
              </a:buClr>
              <a:buFont typeface="Wingdings" pitchFamily="2" charset="2"/>
              <a:buChar char="¢"/>
            </a:pPr>
            <a:r>
              <a:rPr lang="en-US" dirty="0" err="1">
                <a:latin typeface="Courier New" pitchFamily="49" charset="0"/>
                <a:cs typeface="Courier New" pitchFamily="49" charset="0"/>
              </a:rPr>
              <a:t>size_t</a:t>
            </a:r>
            <a:r>
              <a:rPr lang="en-US" dirty="0">
                <a:latin typeface="Courier New" pitchFamily="49" charset="0"/>
                <a:cs typeface="Courier New" pitchFamily="49" charset="0"/>
              </a:rPr>
              <a:t> size</a:t>
            </a:r>
            <a:r>
              <a:rPr lang="en-US" dirty="0"/>
              <a:t>: size of the shared memory segment in bytes</a:t>
            </a:r>
          </a:p>
          <a:p>
            <a:pPr>
              <a:buClr>
                <a:srgbClr val="0070C0"/>
              </a:buClr>
              <a:buFont typeface="Wingdings" pitchFamily="2" charset="2"/>
              <a:buChar char="¢"/>
            </a:pPr>
            <a:r>
              <a:rPr lang="en-US" dirty="0">
                <a:latin typeface="Courier New" pitchFamily="49" charset="0"/>
                <a:cs typeface="Courier New" pitchFamily="49" charset="0"/>
              </a:rPr>
              <a:t>int </a:t>
            </a:r>
            <a:r>
              <a:rPr lang="en-US" i="1" dirty="0">
                <a:latin typeface="Courier New" pitchFamily="49" charset="0"/>
                <a:cs typeface="Courier New" pitchFamily="49" charset="0"/>
              </a:rPr>
              <a:t>flag:</a:t>
            </a:r>
            <a:r>
              <a:rPr lang="en-US" dirty="0">
                <a:cs typeface="Courier New" pitchFamily="49" charset="0"/>
              </a:rPr>
              <a:t> bitwise OR combination of 9-bit security r/w flag with</a:t>
            </a:r>
          </a:p>
          <a:p>
            <a:pPr lvl="1">
              <a:buClr>
                <a:srgbClr val="0070C0"/>
              </a:buClr>
              <a:buFont typeface="Wingdings" pitchFamily="2" charset="2"/>
              <a:buChar char="Ø"/>
            </a:pPr>
            <a:r>
              <a:rPr lang="en-US" i="1" dirty="0">
                <a:cs typeface="Courier New" pitchFamily="49" charset="0"/>
              </a:rPr>
              <a:t>IPC_CREAT</a:t>
            </a:r>
            <a:r>
              <a:rPr lang="en-US" dirty="0">
                <a:cs typeface="Courier New" pitchFamily="49" charset="0"/>
              </a:rPr>
              <a:t>: Create a new segment. </a:t>
            </a:r>
          </a:p>
          <a:p>
            <a:pPr lvl="1">
              <a:buClr>
                <a:srgbClr val="0070C0"/>
              </a:buClr>
              <a:buFont typeface="Wingdings" pitchFamily="2" charset="2"/>
              <a:buChar char="Ø"/>
            </a:pPr>
            <a:r>
              <a:rPr lang="en-US" i="1" dirty="0">
                <a:cs typeface="Courier New" pitchFamily="49" charset="0"/>
              </a:rPr>
              <a:t>IPC_EXC</a:t>
            </a:r>
            <a:r>
              <a:rPr lang="en-US" dirty="0">
                <a:cs typeface="Courier New" pitchFamily="49" charset="0"/>
              </a:rPr>
              <a:t>L: Used with IPC_CREAT to ensure that this call creates the segment. If the segment already exists, the call fails. </a:t>
            </a:r>
          </a:p>
          <a:p>
            <a:pPr>
              <a:buClr>
                <a:srgbClr val="0070C0"/>
              </a:buClr>
              <a:buFont typeface="Wingdings" pitchFamily="2" charset="2"/>
              <a:buChar char="¢"/>
            </a:pPr>
            <a:endParaRPr lang="en-US" dirty="0"/>
          </a:p>
          <a:p>
            <a:pPr>
              <a:buClr>
                <a:srgbClr val="0070C0"/>
              </a:buClr>
              <a:buFont typeface="Wingdings" pitchFamily="2" charset="2"/>
              <a:buChar char="¢"/>
            </a:pPr>
            <a:endParaRPr lang="el-GR" dirty="0"/>
          </a:p>
          <a:p>
            <a:pPr>
              <a:buClr>
                <a:srgbClr val="0070C0"/>
              </a:buClr>
              <a:buFont typeface="Wingdings" pitchFamily="2" charset="2"/>
              <a:buChar char="¢"/>
            </a:pPr>
            <a:endParaRPr lang="en-US" dirty="0"/>
          </a:p>
          <a:p>
            <a:pPr>
              <a:buClr>
                <a:srgbClr val="0070C0"/>
              </a:buClr>
              <a:buFont typeface="Wingdings" pitchFamily="2" charset="2"/>
              <a:buChar char="¢"/>
            </a:pPr>
            <a:endParaRPr lang="en-US" dirty="0"/>
          </a:p>
          <a:p>
            <a:pPr marL="285750" indent="-285750">
              <a:buClr>
                <a:srgbClr val="0070C0"/>
              </a:buClr>
              <a:buFont typeface="Wingdings" pitchFamily="2" charset="2"/>
              <a:buChar char="Ø"/>
            </a:pPr>
            <a:endParaRPr lang="el-GR" dirty="0"/>
          </a:p>
          <a:p>
            <a:endParaRPr lang="el-GR" dirty="0"/>
          </a:p>
        </p:txBody>
      </p:sp>
      <p:sp>
        <p:nvSpPr>
          <p:cNvPr id="4" name="Θέση αριθμού διαφάνειας 3"/>
          <p:cNvSpPr>
            <a:spLocks noGrp="1"/>
          </p:cNvSpPr>
          <p:nvPr>
            <p:ph type="sldNum" sz="quarter" idx="15"/>
          </p:nvPr>
        </p:nvSpPr>
        <p:spPr/>
        <p:txBody>
          <a:bodyPr/>
          <a:lstStyle/>
          <a:p>
            <a:fld id="{A5164F59-2C4C-48AE-8821-48AE3F4796E9}" type="slidenum">
              <a:rPr lang="el-GR" smtClean="0"/>
              <a:t>25</a:t>
            </a:fld>
            <a:endParaRPr lang="el-GR" dirty="0"/>
          </a:p>
        </p:txBody>
      </p:sp>
      <p:sp>
        <p:nvSpPr>
          <p:cNvPr id="6" name="Ορθογώνιο 5"/>
          <p:cNvSpPr/>
          <p:nvPr/>
        </p:nvSpPr>
        <p:spPr>
          <a:xfrm>
            <a:off x="495300" y="1200150"/>
            <a:ext cx="7239000" cy="838200"/>
          </a:xfrm>
          <a:prstGeom prst="rect">
            <a:avLst/>
          </a:prstGeom>
          <a:solidFill>
            <a:schemeClr val="bg1"/>
          </a:solid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l-GR" sz="1600" dirty="0">
              <a:solidFill>
                <a:schemeClr val="tx1"/>
              </a:solidFill>
              <a:latin typeface="Courier New" pitchFamily="49" charset="0"/>
              <a:cs typeface="Courier New" pitchFamily="49" charset="0"/>
            </a:endParaRPr>
          </a:p>
        </p:txBody>
      </p:sp>
      <p:sp>
        <p:nvSpPr>
          <p:cNvPr id="7" name="TextBox 6"/>
          <p:cNvSpPr txBox="1"/>
          <p:nvPr/>
        </p:nvSpPr>
        <p:spPr>
          <a:xfrm>
            <a:off x="478173" y="1170571"/>
            <a:ext cx="7658100" cy="1200329"/>
          </a:xfrm>
          <a:prstGeom prst="rect">
            <a:avLst/>
          </a:prstGeom>
          <a:noFill/>
        </p:spPr>
        <p:txBody>
          <a:bodyPr wrap="square" rtlCol="0">
            <a:spAutoFit/>
          </a:bodyPr>
          <a:lstStyle/>
          <a:p>
            <a:r>
              <a:rPr lang="en-US" dirty="0">
                <a:latin typeface="Courier New" pitchFamily="49" charset="0"/>
                <a:cs typeface="Courier New" pitchFamily="49" charset="0"/>
              </a:rPr>
              <a:t>#include &lt;sys/</a:t>
            </a:r>
            <a:r>
              <a:rPr lang="en-US" dirty="0" err="1">
                <a:latin typeface="Courier New" pitchFamily="49" charset="0"/>
                <a:cs typeface="Courier New" pitchFamily="49" charset="0"/>
              </a:rPr>
              <a:t>shm.h</a:t>
            </a:r>
            <a:r>
              <a:rPr lang="en-US" dirty="0">
                <a:latin typeface="Courier New" pitchFamily="49" charset="0"/>
                <a:cs typeface="Courier New" pitchFamily="49" charset="0"/>
              </a:rPr>
              <a:t>&gt;</a:t>
            </a:r>
          </a:p>
          <a:p>
            <a:r>
              <a:rPr lang="en-US" dirty="0" err="1">
                <a:latin typeface="Courier New" pitchFamily="49" charset="0"/>
                <a:cs typeface="Courier New" pitchFamily="49" charset="0"/>
              </a:rPr>
              <a:t>int</a:t>
            </a:r>
            <a:r>
              <a:rPr lang="en-US" dirty="0">
                <a:latin typeface="Courier New" pitchFamily="49" charset="0"/>
                <a:cs typeface="Courier New" pitchFamily="49" charset="0"/>
              </a:rPr>
              <a:t> </a:t>
            </a:r>
            <a:r>
              <a:rPr lang="en-US" dirty="0" err="1">
                <a:latin typeface="Courier New" pitchFamily="49" charset="0"/>
                <a:cs typeface="Courier New" pitchFamily="49" charset="0"/>
              </a:rPr>
              <a:t>shmget</a:t>
            </a:r>
            <a:r>
              <a:rPr lang="en-US" dirty="0">
                <a:latin typeface="Courier New" pitchFamily="49" charset="0"/>
                <a:cs typeface="Courier New" pitchFamily="49" charset="0"/>
              </a:rPr>
              <a:t>(</a:t>
            </a:r>
            <a:r>
              <a:rPr lang="en-US" dirty="0" err="1">
                <a:latin typeface="Courier New" pitchFamily="49" charset="0"/>
                <a:cs typeface="Courier New" pitchFamily="49" charset="0"/>
              </a:rPr>
              <a:t>key_t</a:t>
            </a:r>
            <a:r>
              <a:rPr lang="en-US" dirty="0">
                <a:latin typeface="Courier New" pitchFamily="49" charset="0"/>
                <a:cs typeface="Courier New" pitchFamily="49" charset="0"/>
              </a:rPr>
              <a:t> </a:t>
            </a:r>
            <a:r>
              <a:rPr lang="en-US" i="1" dirty="0">
                <a:latin typeface="Courier New" pitchFamily="49" charset="0"/>
                <a:cs typeface="Courier New" pitchFamily="49" charset="0"/>
              </a:rPr>
              <a:t>key</a:t>
            </a:r>
            <a:r>
              <a:rPr lang="en-US" dirty="0">
                <a:latin typeface="Courier New" pitchFamily="49" charset="0"/>
                <a:cs typeface="Courier New" pitchFamily="49" charset="0"/>
              </a:rPr>
              <a:t>, </a:t>
            </a:r>
            <a:r>
              <a:rPr lang="en-US" dirty="0" err="1">
                <a:latin typeface="Courier New" pitchFamily="49" charset="0"/>
                <a:cs typeface="Courier New" pitchFamily="49" charset="0"/>
              </a:rPr>
              <a:t>size_t</a:t>
            </a:r>
            <a:r>
              <a:rPr lang="en-US" dirty="0">
                <a:latin typeface="Courier New" pitchFamily="49" charset="0"/>
                <a:cs typeface="Courier New" pitchFamily="49" charset="0"/>
              </a:rPr>
              <a:t> </a:t>
            </a:r>
            <a:r>
              <a:rPr lang="en-US" i="1" dirty="0">
                <a:latin typeface="Courier New" pitchFamily="49" charset="0"/>
                <a:cs typeface="Courier New" pitchFamily="49" charset="0"/>
              </a:rPr>
              <a:t>size</a:t>
            </a:r>
            <a:r>
              <a:rPr lang="en-US" dirty="0">
                <a:latin typeface="Courier New" pitchFamily="49" charset="0"/>
                <a:cs typeface="Courier New" pitchFamily="49" charset="0"/>
              </a:rPr>
              <a:t>, </a:t>
            </a:r>
            <a:r>
              <a:rPr lang="en-US" dirty="0" err="1">
                <a:latin typeface="Courier New" pitchFamily="49" charset="0"/>
                <a:cs typeface="Courier New" pitchFamily="49" charset="0"/>
              </a:rPr>
              <a:t>int</a:t>
            </a:r>
            <a:r>
              <a:rPr lang="en-US" dirty="0">
                <a:latin typeface="Courier New" pitchFamily="49" charset="0"/>
                <a:cs typeface="Courier New" pitchFamily="49" charset="0"/>
              </a:rPr>
              <a:t> </a:t>
            </a:r>
            <a:r>
              <a:rPr lang="en-US" i="1" dirty="0">
                <a:latin typeface="Courier New" pitchFamily="49" charset="0"/>
                <a:cs typeface="Courier New" pitchFamily="49" charset="0"/>
              </a:rPr>
              <a:t>flag</a:t>
            </a:r>
            <a:r>
              <a:rPr lang="en-US" dirty="0">
                <a:latin typeface="Courier New" pitchFamily="49" charset="0"/>
                <a:cs typeface="Courier New" pitchFamily="49" charset="0"/>
              </a:rPr>
              <a:t>);</a:t>
            </a:r>
          </a:p>
          <a:p>
            <a:r>
              <a:rPr lang="en-US" dirty="0">
                <a:latin typeface="Courier New" pitchFamily="49" charset="0"/>
                <a:cs typeface="Courier New" pitchFamily="49" charset="0"/>
              </a:rPr>
              <a:t>	Returns: shared memory ID if OK, −1 on error</a:t>
            </a:r>
            <a:endParaRPr lang="el-GR" dirty="0">
              <a:latin typeface="Courier New" pitchFamily="49" charset="0"/>
              <a:cs typeface="Courier New" pitchFamily="49" charset="0"/>
            </a:endParaRPr>
          </a:p>
          <a:p>
            <a:endParaRPr lang="el-GR" dirty="0"/>
          </a:p>
        </p:txBody>
      </p:sp>
      <p:pic>
        <p:nvPicPr>
          <p:cNvPr id="9" name="Picture 8">
            <a:extLst>
              <a:ext uri="{FF2B5EF4-FFF2-40B4-BE49-F238E27FC236}">
                <a16:creationId xmlns:a16="http://schemas.microsoft.com/office/drawing/2014/main" id="{567754DE-4DFD-4B84-8721-4B3E6856E5CE}"/>
              </a:ext>
            </a:extLst>
          </p:cNvPr>
          <p:cNvPicPr>
            <a:picLocks noChangeAspect="1"/>
          </p:cNvPicPr>
          <p:nvPr/>
        </p:nvPicPr>
        <p:blipFill>
          <a:blip r:embed="rId3"/>
          <a:stretch>
            <a:fillRect/>
          </a:stretch>
        </p:blipFill>
        <p:spPr>
          <a:xfrm>
            <a:off x="6625464" y="95424"/>
            <a:ext cx="1964923" cy="1480496"/>
          </a:xfrm>
          <a:prstGeom prst="rect">
            <a:avLst/>
          </a:prstGeom>
        </p:spPr>
      </p:pic>
    </p:spTree>
    <p:extLst>
      <p:ext uri="{BB962C8B-B14F-4D97-AF65-F5344CB8AC3E}">
        <p14:creationId xmlns:p14="http://schemas.microsoft.com/office/powerpoint/2010/main" val="114369158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A46A52-D371-482A-A04D-927C87979527}"/>
              </a:ext>
            </a:extLst>
          </p:cNvPr>
          <p:cNvSpPr>
            <a:spLocks noGrp="1"/>
          </p:cNvSpPr>
          <p:nvPr>
            <p:ph type="title"/>
          </p:nvPr>
        </p:nvSpPr>
        <p:spPr/>
        <p:txBody>
          <a:bodyPr/>
          <a:lstStyle/>
          <a:p>
            <a:r>
              <a:rPr lang="en-US" dirty="0"/>
              <a:t>Key Generation – FTOK()</a:t>
            </a:r>
          </a:p>
        </p:txBody>
      </p:sp>
      <p:sp>
        <p:nvSpPr>
          <p:cNvPr id="3" name="Content Placeholder 2">
            <a:extLst>
              <a:ext uri="{FF2B5EF4-FFF2-40B4-BE49-F238E27FC236}">
                <a16:creationId xmlns:a16="http://schemas.microsoft.com/office/drawing/2014/main" id="{46E79B84-4D41-45E9-9042-4ECACD74BA86}"/>
              </a:ext>
            </a:extLst>
          </p:cNvPr>
          <p:cNvSpPr>
            <a:spLocks noGrp="1"/>
          </p:cNvSpPr>
          <p:nvPr>
            <p:ph sz="quarter" idx="1"/>
          </p:nvPr>
        </p:nvSpPr>
        <p:spPr/>
        <p:txBody>
          <a:bodyPr>
            <a:normAutofit/>
          </a:bodyPr>
          <a:lstStyle/>
          <a:p>
            <a:pPr marL="0" indent="0">
              <a:buNone/>
            </a:pPr>
            <a:r>
              <a:rPr lang="en-US" sz="2100" dirty="0">
                <a:latin typeface="Courier New" pitchFamily="49" charset="0"/>
                <a:cs typeface="Courier New" pitchFamily="49" charset="0"/>
              </a:rPr>
              <a:t>#include &lt;sys/</a:t>
            </a:r>
            <a:r>
              <a:rPr lang="en-US" sz="2100" dirty="0" err="1">
                <a:latin typeface="Courier New" pitchFamily="49" charset="0"/>
                <a:cs typeface="Courier New" pitchFamily="49" charset="0"/>
              </a:rPr>
              <a:t>ipc.h</a:t>
            </a:r>
            <a:r>
              <a:rPr lang="en-US" sz="2100" dirty="0">
                <a:latin typeface="Courier New" pitchFamily="49" charset="0"/>
                <a:cs typeface="Courier New" pitchFamily="49" charset="0"/>
              </a:rPr>
              <a:t>&gt;</a:t>
            </a:r>
          </a:p>
          <a:p>
            <a:pPr marL="0" indent="0">
              <a:buNone/>
            </a:pPr>
            <a:r>
              <a:rPr lang="en-US" sz="2100" dirty="0" err="1">
                <a:latin typeface="Courier New" pitchFamily="49" charset="0"/>
                <a:cs typeface="Courier New" pitchFamily="49" charset="0"/>
              </a:rPr>
              <a:t>key_t</a:t>
            </a:r>
            <a:r>
              <a:rPr lang="en-US" sz="2100" dirty="0">
                <a:latin typeface="Courier New" pitchFamily="49" charset="0"/>
                <a:cs typeface="Courier New" pitchFamily="49" charset="0"/>
              </a:rPr>
              <a:t> </a:t>
            </a:r>
            <a:r>
              <a:rPr lang="en-US" sz="2100" dirty="0" err="1">
                <a:latin typeface="Courier New" pitchFamily="49" charset="0"/>
                <a:cs typeface="Courier New" pitchFamily="49" charset="0"/>
              </a:rPr>
              <a:t>ftok</a:t>
            </a:r>
            <a:r>
              <a:rPr lang="en-US" sz="2100" dirty="0">
                <a:latin typeface="Courier New" pitchFamily="49" charset="0"/>
                <a:cs typeface="Courier New" pitchFamily="49" charset="0"/>
              </a:rPr>
              <a:t>(const char *path, int id); </a:t>
            </a:r>
          </a:p>
          <a:p>
            <a:pPr marL="0" indent="0">
              <a:buNone/>
            </a:pPr>
            <a:endParaRPr lang="en-US" sz="2100" dirty="0">
              <a:latin typeface="Courier New" pitchFamily="49" charset="0"/>
              <a:cs typeface="Courier New" pitchFamily="49" charset="0"/>
            </a:endParaRPr>
          </a:p>
          <a:p>
            <a:pPr marL="0" indent="0">
              <a:buNone/>
            </a:pPr>
            <a:r>
              <a:rPr lang="en-US" dirty="0"/>
              <a:t>The </a:t>
            </a:r>
            <a:r>
              <a:rPr lang="en-US" sz="2000" dirty="0" err="1">
                <a:latin typeface="Courier New" panose="02070309020205020404" pitchFamily="49" charset="0"/>
                <a:cs typeface="Courier New" panose="02070309020205020404" pitchFamily="49" charset="0"/>
              </a:rPr>
              <a:t>ftok</a:t>
            </a:r>
            <a:r>
              <a:rPr lang="en-US" sz="2000" dirty="0">
                <a:latin typeface="Courier New" panose="02070309020205020404" pitchFamily="49" charset="0"/>
                <a:cs typeface="Courier New" panose="02070309020205020404" pitchFamily="49" charset="0"/>
              </a:rPr>
              <a:t>() </a:t>
            </a:r>
            <a:r>
              <a:rPr lang="en-US" dirty="0"/>
              <a:t>function returns a key based on </a:t>
            </a:r>
            <a:r>
              <a:rPr lang="en-US" sz="2000" dirty="0">
                <a:latin typeface="Courier New" panose="02070309020205020404" pitchFamily="49" charset="0"/>
                <a:cs typeface="Courier New" panose="02070309020205020404" pitchFamily="49" charset="0"/>
              </a:rPr>
              <a:t>path</a:t>
            </a:r>
            <a:r>
              <a:rPr lang="en-US" dirty="0"/>
              <a:t> and the eight least significant bits of </a:t>
            </a:r>
            <a:r>
              <a:rPr lang="en-US" sz="2000" dirty="0">
                <a:latin typeface="Courier New" panose="02070309020205020404" pitchFamily="49" charset="0"/>
                <a:cs typeface="Courier New" panose="02070309020205020404" pitchFamily="49" charset="0"/>
              </a:rPr>
              <a:t>id</a:t>
            </a:r>
            <a:r>
              <a:rPr lang="en-US" dirty="0"/>
              <a:t>. The key is usable in subsequent calls to </a:t>
            </a:r>
            <a:r>
              <a:rPr lang="en-US" sz="2000" dirty="0" err="1">
                <a:latin typeface="Courier New" panose="02070309020205020404" pitchFamily="49" charset="0"/>
                <a:cs typeface="Courier New" panose="02070309020205020404" pitchFamily="49" charset="0"/>
              </a:rPr>
              <a:t>msgget</a:t>
            </a:r>
            <a:r>
              <a:rPr lang="en-US" sz="2000" dirty="0">
                <a:latin typeface="Courier New" panose="02070309020205020404" pitchFamily="49" charset="0"/>
                <a:cs typeface="Courier New" panose="02070309020205020404" pitchFamily="49" charset="0"/>
              </a:rPr>
              <a:t>()</a:t>
            </a:r>
            <a:r>
              <a:rPr lang="en-US" dirty="0"/>
              <a:t>, </a:t>
            </a:r>
            <a:r>
              <a:rPr lang="en-US" sz="2000" dirty="0" err="1">
                <a:latin typeface="Courier New" panose="02070309020205020404" pitchFamily="49" charset="0"/>
                <a:cs typeface="Courier New" panose="02070309020205020404" pitchFamily="49" charset="0"/>
              </a:rPr>
              <a:t>semget</a:t>
            </a:r>
            <a:r>
              <a:rPr lang="en-US" sz="2000" dirty="0">
                <a:latin typeface="Courier New" panose="02070309020205020404" pitchFamily="49" charset="0"/>
                <a:cs typeface="Courier New" panose="02070309020205020404" pitchFamily="49" charset="0"/>
              </a:rPr>
              <a:t>()</a:t>
            </a:r>
            <a:r>
              <a:rPr lang="en-US" dirty="0"/>
              <a:t>, and </a:t>
            </a:r>
            <a:r>
              <a:rPr lang="en-US" sz="2000" dirty="0" err="1">
                <a:latin typeface="Courier New" panose="02070309020205020404" pitchFamily="49" charset="0"/>
                <a:cs typeface="Courier New" panose="02070309020205020404" pitchFamily="49" charset="0"/>
              </a:rPr>
              <a:t>shmget</a:t>
            </a:r>
            <a:r>
              <a:rPr lang="en-US" sz="2000" dirty="0">
                <a:latin typeface="Courier New" panose="02070309020205020404" pitchFamily="49" charset="0"/>
                <a:cs typeface="Courier New" panose="02070309020205020404" pitchFamily="49" charset="0"/>
              </a:rPr>
              <a:t>()</a:t>
            </a:r>
            <a:r>
              <a:rPr lang="en-US" dirty="0"/>
              <a:t>. </a:t>
            </a:r>
          </a:p>
          <a:p>
            <a:pPr marL="0" indent="0">
              <a:buNone/>
            </a:pPr>
            <a:r>
              <a:rPr lang="en-US" dirty="0"/>
              <a:t>The </a:t>
            </a:r>
            <a:r>
              <a:rPr lang="en-US" sz="2000" dirty="0">
                <a:latin typeface="Courier New" panose="02070309020205020404" pitchFamily="49" charset="0"/>
                <a:cs typeface="Courier New" panose="02070309020205020404" pitchFamily="49" charset="0"/>
              </a:rPr>
              <a:t>path</a:t>
            </a:r>
            <a:r>
              <a:rPr lang="en-US" dirty="0"/>
              <a:t> argument must correspond to an existing file that the process is able to </a:t>
            </a:r>
            <a:r>
              <a:rPr lang="en-US" sz="2000" dirty="0">
                <a:latin typeface="Courier New" panose="02070309020205020404" pitchFamily="49" charset="0"/>
                <a:cs typeface="Courier New" panose="02070309020205020404" pitchFamily="49" charset="0"/>
              </a:rPr>
              <a:t>stat()</a:t>
            </a:r>
            <a:r>
              <a:rPr lang="en-US" dirty="0"/>
              <a:t>.</a:t>
            </a:r>
          </a:p>
        </p:txBody>
      </p:sp>
      <p:sp>
        <p:nvSpPr>
          <p:cNvPr id="4" name="Slide Number Placeholder 3">
            <a:extLst>
              <a:ext uri="{FF2B5EF4-FFF2-40B4-BE49-F238E27FC236}">
                <a16:creationId xmlns:a16="http://schemas.microsoft.com/office/drawing/2014/main" id="{71EA598A-5B49-4A92-A560-A51ADF0B56C1}"/>
              </a:ext>
            </a:extLst>
          </p:cNvPr>
          <p:cNvSpPr>
            <a:spLocks noGrp="1"/>
          </p:cNvSpPr>
          <p:nvPr>
            <p:ph type="sldNum" sz="quarter" idx="15"/>
          </p:nvPr>
        </p:nvSpPr>
        <p:spPr/>
        <p:txBody>
          <a:bodyPr/>
          <a:lstStyle/>
          <a:p>
            <a:fld id="{A5164F59-2C4C-48AE-8821-48AE3F4796E9}" type="slidenum">
              <a:rPr lang="el-GR" smtClean="0"/>
              <a:t>26</a:t>
            </a:fld>
            <a:endParaRPr lang="el-GR" dirty="0"/>
          </a:p>
        </p:txBody>
      </p:sp>
    </p:spTree>
    <p:extLst>
      <p:ext uri="{BB962C8B-B14F-4D97-AF65-F5344CB8AC3E}">
        <p14:creationId xmlns:p14="http://schemas.microsoft.com/office/powerpoint/2010/main" val="22929272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n-US" dirty="0"/>
              <a:t>SHMGET Function</a:t>
            </a:r>
            <a:endParaRPr lang="el-GR" dirty="0"/>
          </a:p>
        </p:txBody>
      </p:sp>
      <p:sp>
        <p:nvSpPr>
          <p:cNvPr id="3" name="Θέση περιεχομένου 2"/>
          <p:cNvSpPr>
            <a:spLocks noGrp="1"/>
          </p:cNvSpPr>
          <p:nvPr>
            <p:ph sz="quarter" idx="1"/>
          </p:nvPr>
        </p:nvSpPr>
        <p:spPr>
          <a:xfrm>
            <a:off x="457200" y="1200150"/>
            <a:ext cx="7467600" cy="2667000"/>
          </a:xfrm>
        </p:spPr>
        <p:txBody>
          <a:bodyPr>
            <a:normAutofit fontScale="92500" lnSpcReduction="20000"/>
          </a:bodyPr>
          <a:lstStyle/>
          <a:p>
            <a:pPr marL="0" indent="0">
              <a:buNone/>
            </a:pPr>
            <a:r>
              <a:rPr lang="en-US" dirty="0"/>
              <a:t>When a new segment is created, several fields in </a:t>
            </a:r>
            <a:r>
              <a:rPr lang="en-US" dirty="0" err="1">
                <a:latin typeface="Courier New" panose="02070309020205020404" pitchFamily="49" charset="0"/>
                <a:cs typeface="Courier New" panose="02070309020205020404" pitchFamily="49" charset="0"/>
              </a:rPr>
              <a:t>shmid_ds</a:t>
            </a:r>
            <a:r>
              <a:rPr lang="en-US" dirty="0">
                <a:latin typeface="Courier New" panose="02070309020205020404" pitchFamily="49" charset="0"/>
                <a:cs typeface="Courier New" panose="02070309020205020404" pitchFamily="49" charset="0"/>
              </a:rPr>
              <a:t> </a:t>
            </a:r>
            <a:r>
              <a:rPr lang="en-US" dirty="0"/>
              <a:t>are initialized.</a:t>
            </a:r>
          </a:p>
          <a:p>
            <a:pPr>
              <a:buFont typeface="Wingdings" pitchFamily="2" charset="2"/>
              <a:buChar char="Ø"/>
            </a:pPr>
            <a:r>
              <a:rPr lang="en-US" dirty="0" err="1">
                <a:latin typeface="Courier New" panose="02070309020205020404" pitchFamily="49" charset="0"/>
                <a:cs typeface="Courier New" panose="02070309020205020404" pitchFamily="49" charset="0"/>
              </a:rPr>
              <a:t>ipc_perm</a:t>
            </a:r>
            <a:r>
              <a:rPr lang="en-US" dirty="0">
                <a:latin typeface="Courier New" panose="02070309020205020404" pitchFamily="49" charset="0"/>
                <a:cs typeface="Courier New" panose="02070309020205020404" pitchFamily="49" charset="0"/>
              </a:rPr>
              <a:t> structure</a:t>
            </a:r>
            <a:r>
              <a:rPr lang="en-US" dirty="0"/>
              <a:t>: The mode member of this structure is set to the corresponding permission bits of </a:t>
            </a:r>
            <a:r>
              <a:rPr lang="en-US" i="1" dirty="0"/>
              <a:t>flag</a:t>
            </a:r>
            <a:endParaRPr lang="en-US" dirty="0"/>
          </a:p>
          <a:p>
            <a:pPr>
              <a:buFont typeface="Wingdings" pitchFamily="2" charset="2"/>
              <a:buChar char="Ø"/>
            </a:pPr>
            <a:r>
              <a:rPr lang="en-US" dirty="0" err="1">
                <a:latin typeface="Courier New" panose="02070309020205020404" pitchFamily="49" charset="0"/>
                <a:cs typeface="Courier New" panose="02070309020205020404" pitchFamily="49" charset="0"/>
              </a:rPr>
              <a:t>shm_lpid</a:t>
            </a:r>
            <a:r>
              <a:rPr lang="en-US" dirty="0"/>
              <a:t>, </a:t>
            </a:r>
            <a:r>
              <a:rPr lang="en-US" dirty="0" err="1">
                <a:latin typeface="Courier New" panose="02070309020205020404" pitchFamily="49" charset="0"/>
                <a:cs typeface="Courier New" panose="02070309020205020404" pitchFamily="49" charset="0"/>
              </a:rPr>
              <a:t>shm_nattch</a:t>
            </a:r>
            <a:r>
              <a:rPr lang="en-US" dirty="0"/>
              <a:t>, </a:t>
            </a:r>
            <a:r>
              <a:rPr lang="en-US" dirty="0" err="1">
                <a:latin typeface="Courier New" panose="02070309020205020404" pitchFamily="49" charset="0"/>
                <a:cs typeface="Courier New" panose="02070309020205020404" pitchFamily="49" charset="0"/>
              </a:rPr>
              <a:t>shm_atime</a:t>
            </a:r>
            <a:r>
              <a:rPr lang="en-US" dirty="0"/>
              <a:t>, and </a:t>
            </a:r>
            <a:r>
              <a:rPr lang="en-US" dirty="0" err="1">
                <a:latin typeface="Courier New" panose="02070309020205020404" pitchFamily="49" charset="0"/>
                <a:cs typeface="Courier New" panose="02070309020205020404" pitchFamily="49" charset="0"/>
              </a:rPr>
              <a:t>shm_dtime</a:t>
            </a:r>
            <a:r>
              <a:rPr lang="en-US" dirty="0"/>
              <a:t> are all set to 0</a:t>
            </a:r>
          </a:p>
          <a:p>
            <a:pPr>
              <a:buFont typeface="Wingdings" pitchFamily="2" charset="2"/>
              <a:buChar char="Ø"/>
            </a:pPr>
            <a:r>
              <a:rPr lang="en-US" dirty="0" err="1">
                <a:latin typeface="Courier New" panose="02070309020205020404" pitchFamily="49" charset="0"/>
                <a:cs typeface="Courier New" panose="02070309020205020404" pitchFamily="49" charset="0"/>
              </a:rPr>
              <a:t>shm_ctime</a:t>
            </a:r>
            <a:r>
              <a:rPr lang="en-US" dirty="0"/>
              <a:t> is set to the current time</a:t>
            </a:r>
          </a:p>
          <a:p>
            <a:pPr>
              <a:buFont typeface="Wingdings" pitchFamily="2" charset="2"/>
              <a:buChar char="Ø"/>
            </a:pPr>
            <a:r>
              <a:rPr lang="en-US" dirty="0" err="1">
                <a:latin typeface="Courier New" panose="02070309020205020404" pitchFamily="49" charset="0"/>
                <a:cs typeface="Courier New" panose="02070309020205020404" pitchFamily="49" charset="0"/>
              </a:rPr>
              <a:t>shm_segsz</a:t>
            </a:r>
            <a:r>
              <a:rPr lang="en-US" dirty="0"/>
              <a:t> is set to the requested </a:t>
            </a:r>
            <a:r>
              <a:rPr lang="en-US" i="1" dirty="0">
                <a:latin typeface="Courier New" panose="02070309020205020404" pitchFamily="49" charset="0"/>
                <a:cs typeface="Courier New" panose="02070309020205020404" pitchFamily="49" charset="0"/>
              </a:rPr>
              <a:t>size </a:t>
            </a:r>
            <a:r>
              <a:rPr lang="en-US" dirty="0"/>
              <a:t>in bytes</a:t>
            </a:r>
          </a:p>
        </p:txBody>
      </p:sp>
      <p:sp>
        <p:nvSpPr>
          <p:cNvPr id="6" name="Θέση αριθμού διαφάνειας 5"/>
          <p:cNvSpPr>
            <a:spLocks noGrp="1"/>
          </p:cNvSpPr>
          <p:nvPr>
            <p:ph type="sldNum" sz="quarter" idx="15"/>
          </p:nvPr>
        </p:nvSpPr>
        <p:spPr/>
        <p:txBody>
          <a:bodyPr/>
          <a:lstStyle/>
          <a:p>
            <a:fld id="{A5164F59-2C4C-48AE-8821-48AE3F4796E9}" type="slidenum">
              <a:rPr lang="el-GR" smtClean="0"/>
              <a:t>27</a:t>
            </a:fld>
            <a:endParaRPr lang="el-GR" dirty="0"/>
          </a:p>
        </p:txBody>
      </p:sp>
    </p:spTree>
    <p:extLst>
      <p:ext uri="{BB962C8B-B14F-4D97-AF65-F5344CB8AC3E}">
        <p14:creationId xmlns:p14="http://schemas.microsoft.com/office/powerpoint/2010/main" val="135693417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n-US" dirty="0"/>
              <a:t>SHMAT Function</a:t>
            </a:r>
            <a:endParaRPr lang="el-GR" dirty="0"/>
          </a:p>
        </p:txBody>
      </p:sp>
      <p:cxnSp>
        <p:nvCxnSpPr>
          <p:cNvPr id="7" name="Ευθεία γραμμή σύνδεσης 6"/>
          <p:cNvCxnSpPr/>
          <p:nvPr/>
        </p:nvCxnSpPr>
        <p:spPr>
          <a:xfrm>
            <a:off x="228600" y="4857750"/>
            <a:ext cx="228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Ευθεία γραμμή σύνδεσης 10"/>
          <p:cNvCxnSpPr/>
          <p:nvPr/>
        </p:nvCxnSpPr>
        <p:spPr>
          <a:xfrm>
            <a:off x="228600" y="1200150"/>
            <a:ext cx="228600" cy="0"/>
          </a:xfrm>
          <a:prstGeom prst="line">
            <a:avLst/>
          </a:prstGeom>
        </p:spPr>
        <p:style>
          <a:lnRef idx="1">
            <a:schemeClr val="accent1"/>
          </a:lnRef>
          <a:fillRef idx="0">
            <a:schemeClr val="accent1"/>
          </a:fillRef>
          <a:effectRef idx="0">
            <a:schemeClr val="accent1"/>
          </a:effectRef>
          <a:fontRef idx="minor">
            <a:schemeClr val="tx1"/>
          </a:fontRef>
        </p:style>
      </p:cxnSp>
      <p:sp>
        <p:nvSpPr>
          <p:cNvPr id="15" name="Ορθογώνιο 14"/>
          <p:cNvSpPr/>
          <p:nvPr/>
        </p:nvSpPr>
        <p:spPr>
          <a:xfrm>
            <a:off x="457200" y="1200150"/>
            <a:ext cx="7391400" cy="838200"/>
          </a:xfrm>
          <a:prstGeom prst="rect">
            <a:avLst/>
          </a:prstGeom>
          <a:solidFill>
            <a:schemeClr val="bg1"/>
          </a:solid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chemeClr val="tx1"/>
                </a:solidFill>
                <a:latin typeface="Courier New" pitchFamily="49" charset="0"/>
                <a:cs typeface="Courier New" pitchFamily="49" charset="0"/>
              </a:rPr>
              <a:t>#include &lt;sys/</a:t>
            </a:r>
            <a:r>
              <a:rPr lang="en-US" sz="1600" dirty="0" err="1">
                <a:solidFill>
                  <a:schemeClr val="tx1"/>
                </a:solidFill>
                <a:latin typeface="Courier New" pitchFamily="49" charset="0"/>
                <a:cs typeface="Courier New" pitchFamily="49" charset="0"/>
              </a:rPr>
              <a:t>shm.h</a:t>
            </a:r>
            <a:r>
              <a:rPr lang="en-US" sz="1600" dirty="0">
                <a:solidFill>
                  <a:schemeClr val="tx1"/>
                </a:solidFill>
                <a:latin typeface="Courier New" pitchFamily="49" charset="0"/>
                <a:cs typeface="Courier New" pitchFamily="49" charset="0"/>
              </a:rPr>
              <a:t>&gt;</a:t>
            </a:r>
          </a:p>
          <a:p>
            <a:r>
              <a:rPr lang="en-US" sz="1600" dirty="0">
                <a:solidFill>
                  <a:schemeClr val="tx1"/>
                </a:solidFill>
                <a:latin typeface="Courier New" pitchFamily="49" charset="0"/>
                <a:cs typeface="Courier New" pitchFamily="49" charset="0"/>
              </a:rPr>
              <a:t>void *</a:t>
            </a:r>
            <a:r>
              <a:rPr lang="en-US" sz="1600" dirty="0" err="1">
                <a:solidFill>
                  <a:schemeClr val="tx1"/>
                </a:solidFill>
                <a:latin typeface="Courier New" pitchFamily="49" charset="0"/>
                <a:cs typeface="Courier New" pitchFamily="49" charset="0"/>
              </a:rPr>
              <a:t>shmat</a:t>
            </a:r>
            <a:r>
              <a:rPr lang="en-US" sz="1600" dirty="0">
                <a:solidFill>
                  <a:schemeClr val="tx1"/>
                </a:solidFill>
                <a:latin typeface="Courier New" pitchFamily="49" charset="0"/>
                <a:cs typeface="Courier New" pitchFamily="49" charset="0"/>
              </a:rPr>
              <a:t>(int </a:t>
            </a:r>
            <a:r>
              <a:rPr lang="en-US" sz="1600" i="1" dirty="0" err="1">
                <a:solidFill>
                  <a:schemeClr val="tx1"/>
                </a:solidFill>
                <a:latin typeface="Courier New" pitchFamily="49" charset="0"/>
                <a:cs typeface="Courier New" pitchFamily="49" charset="0"/>
              </a:rPr>
              <a:t>shmid</a:t>
            </a:r>
            <a:r>
              <a:rPr lang="en-US" sz="1600" dirty="0">
                <a:solidFill>
                  <a:schemeClr val="tx1"/>
                </a:solidFill>
                <a:latin typeface="Courier New" pitchFamily="49" charset="0"/>
                <a:cs typeface="Courier New" pitchFamily="49" charset="0"/>
              </a:rPr>
              <a:t>, const void *</a:t>
            </a:r>
            <a:r>
              <a:rPr lang="en-US" sz="1600" i="1" dirty="0" err="1">
                <a:solidFill>
                  <a:schemeClr val="tx1"/>
                </a:solidFill>
                <a:latin typeface="Courier New" pitchFamily="49" charset="0"/>
                <a:cs typeface="Courier New" pitchFamily="49" charset="0"/>
              </a:rPr>
              <a:t>addr</a:t>
            </a:r>
            <a:r>
              <a:rPr lang="en-US" sz="1600" dirty="0">
                <a:solidFill>
                  <a:schemeClr val="tx1"/>
                </a:solidFill>
                <a:latin typeface="Courier New" pitchFamily="49" charset="0"/>
                <a:cs typeface="Courier New" pitchFamily="49" charset="0"/>
              </a:rPr>
              <a:t>, int </a:t>
            </a:r>
            <a:r>
              <a:rPr lang="en-US" sz="1600" i="1" dirty="0">
                <a:solidFill>
                  <a:schemeClr val="tx1"/>
                </a:solidFill>
                <a:latin typeface="Courier New" pitchFamily="49" charset="0"/>
                <a:cs typeface="Courier New" pitchFamily="49" charset="0"/>
              </a:rPr>
              <a:t>flag</a:t>
            </a:r>
            <a:r>
              <a:rPr lang="en-US" sz="1600" dirty="0">
                <a:solidFill>
                  <a:schemeClr val="tx1"/>
                </a:solidFill>
                <a:latin typeface="Courier New" pitchFamily="49" charset="0"/>
                <a:cs typeface="Courier New" pitchFamily="49" charset="0"/>
              </a:rPr>
              <a:t>);</a:t>
            </a:r>
          </a:p>
          <a:p>
            <a:r>
              <a:rPr lang="en-US" sz="1600" dirty="0">
                <a:solidFill>
                  <a:schemeClr val="tx1"/>
                </a:solidFill>
                <a:latin typeface="Courier New" pitchFamily="49" charset="0"/>
                <a:cs typeface="Courier New" pitchFamily="49" charset="0"/>
              </a:rPr>
              <a:t>	Returns: pointer to SM segment if OK, −1 on error</a:t>
            </a:r>
          </a:p>
        </p:txBody>
      </p:sp>
      <p:sp>
        <p:nvSpPr>
          <p:cNvPr id="17" name="TextBox 16"/>
          <p:cNvSpPr txBox="1"/>
          <p:nvPr/>
        </p:nvSpPr>
        <p:spPr>
          <a:xfrm>
            <a:off x="457200" y="2047875"/>
            <a:ext cx="7467600" cy="2585323"/>
          </a:xfrm>
          <a:prstGeom prst="rect">
            <a:avLst/>
          </a:prstGeom>
          <a:noFill/>
        </p:spPr>
        <p:txBody>
          <a:bodyPr wrap="square" rtlCol="0">
            <a:spAutoFit/>
          </a:bodyPr>
          <a:lstStyle/>
          <a:p>
            <a:pPr marL="285750" indent="-285750">
              <a:buClr>
                <a:srgbClr val="0070C0"/>
              </a:buClr>
              <a:buFont typeface="Wingdings" pitchFamily="2" charset="2"/>
              <a:buChar char="¢"/>
            </a:pPr>
            <a:r>
              <a:rPr lang="en-US" dirty="0">
                <a:latin typeface="Courier New" pitchFamily="49" charset="0"/>
                <a:cs typeface="Courier New" pitchFamily="49" charset="0"/>
              </a:rPr>
              <a:t>const void *</a:t>
            </a:r>
            <a:r>
              <a:rPr lang="en-US" i="1" dirty="0" err="1">
                <a:latin typeface="Courier New" pitchFamily="49" charset="0"/>
                <a:cs typeface="Courier New" pitchFamily="49" charset="0"/>
              </a:rPr>
              <a:t>addr</a:t>
            </a:r>
            <a:r>
              <a:rPr lang="en-US" dirty="0">
                <a:latin typeface="Courier New" pitchFamily="49" charset="0"/>
                <a:cs typeface="Courier New" pitchFamily="49" charset="0"/>
              </a:rPr>
              <a:t>:</a:t>
            </a:r>
            <a:r>
              <a:rPr lang="en-US" i="1" dirty="0">
                <a:latin typeface="Courier New" pitchFamily="49" charset="0"/>
                <a:cs typeface="Courier New" pitchFamily="49" charset="0"/>
              </a:rPr>
              <a:t> </a:t>
            </a:r>
            <a:r>
              <a:rPr lang="en-US" dirty="0"/>
              <a:t>The address at which the segment is attached depends on </a:t>
            </a:r>
            <a:r>
              <a:rPr lang="en-US" i="1" dirty="0" err="1">
                <a:latin typeface="Courier New" panose="02070309020205020404" pitchFamily="49" charset="0"/>
                <a:cs typeface="Courier New" panose="02070309020205020404" pitchFamily="49" charset="0"/>
              </a:rPr>
              <a:t>addr</a:t>
            </a:r>
            <a:r>
              <a:rPr lang="en-US" i="1" dirty="0"/>
              <a:t> </a:t>
            </a:r>
            <a:r>
              <a:rPr lang="en-US" dirty="0"/>
              <a:t>and whether the </a:t>
            </a:r>
            <a:r>
              <a:rPr lang="en-US" dirty="0">
                <a:latin typeface="Courier New" panose="02070309020205020404" pitchFamily="49" charset="0"/>
                <a:cs typeface="Courier New" panose="02070309020205020404" pitchFamily="49" charset="0"/>
              </a:rPr>
              <a:t>SHM_RND </a:t>
            </a:r>
            <a:r>
              <a:rPr lang="en-US" dirty="0"/>
              <a:t>bit is specified in </a:t>
            </a:r>
            <a:r>
              <a:rPr lang="en-US" i="1" dirty="0">
                <a:latin typeface="Courier New" panose="02070309020205020404" pitchFamily="49" charset="0"/>
                <a:cs typeface="Courier New" panose="02070309020205020404" pitchFamily="49" charset="0"/>
              </a:rPr>
              <a:t>flag</a:t>
            </a:r>
            <a:r>
              <a:rPr lang="en-US" dirty="0"/>
              <a:t>.</a:t>
            </a:r>
          </a:p>
          <a:p>
            <a:pPr marL="742950" lvl="1" indent="-285750">
              <a:buClr>
                <a:srgbClr val="0070C0"/>
              </a:buClr>
              <a:buFont typeface="Wingdings" pitchFamily="2" charset="2"/>
              <a:buChar char="Ø"/>
            </a:pPr>
            <a:r>
              <a:rPr lang="en-US" dirty="0"/>
              <a:t>If </a:t>
            </a:r>
            <a:r>
              <a:rPr lang="en-US" i="1" dirty="0" err="1">
                <a:latin typeface="Courier New" panose="02070309020205020404" pitchFamily="49" charset="0"/>
                <a:cs typeface="Courier New" panose="02070309020205020404" pitchFamily="49" charset="0"/>
              </a:rPr>
              <a:t>addr</a:t>
            </a:r>
            <a:r>
              <a:rPr lang="en-US" i="1" dirty="0"/>
              <a:t> </a:t>
            </a:r>
            <a:r>
              <a:rPr lang="en-US" dirty="0"/>
              <a:t>is 0, the segment is attached at the first available address selected by the kernel. This is the </a:t>
            </a:r>
            <a:r>
              <a:rPr lang="en-US" b="1" dirty="0"/>
              <a:t>recommended</a:t>
            </a:r>
            <a:r>
              <a:rPr lang="en-US" dirty="0"/>
              <a:t> technique.</a:t>
            </a:r>
          </a:p>
          <a:p>
            <a:pPr marL="742950" lvl="1" indent="-285750">
              <a:buClr>
                <a:srgbClr val="0070C0"/>
              </a:buClr>
              <a:buFont typeface="Wingdings" pitchFamily="2" charset="2"/>
              <a:buChar char="Ø"/>
            </a:pPr>
            <a:r>
              <a:rPr lang="en-US" dirty="0"/>
              <a:t> If </a:t>
            </a:r>
            <a:r>
              <a:rPr lang="en-US" i="1" dirty="0" err="1">
                <a:latin typeface="Courier New" panose="02070309020205020404" pitchFamily="49" charset="0"/>
                <a:cs typeface="Courier New" panose="02070309020205020404" pitchFamily="49" charset="0"/>
              </a:rPr>
              <a:t>addr</a:t>
            </a:r>
            <a:r>
              <a:rPr lang="en-US" i="1" dirty="0"/>
              <a:t> </a:t>
            </a:r>
            <a:r>
              <a:rPr lang="en-US" dirty="0"/>
              <a:t>is nonzero and </a:t>
            </a:r>
            <a:r>
              <a:rPr lang="en-US" dirty="0">
                <a:latin typeface="Courier New" panose="02070309020205020404" pitchFamily="49" charset="0"/>
                <a:cs typeface="Courier New" panose="02070309020205020404" pitchFamily="49" charset="0"/>
              </a:rPr>
              <a:t>SHM_RND </a:t>
            </a:r>
            <a:r>
              <a:rPr lang="en-US" dirty="0"/>
              <a:t>is not specified, the segment is attached at the address given by </a:t>
            </a:r>
            <a:r>
              <a:rPr lang="en-US" i="1" dirty="0" err="1">
                <a:latin typeface="Courier New" panose="02070309020205020404" pitchFamily="49" charset="0"/>
                <a:cs typeface="Courier New" panose="02070309020205020404" pitchFamily="49" charset="0"/>
              </a:rPr>
              <a:t>addr</a:t>
            </a:r>
            <a:endParaRPr lang="en-US" dirty="0"/>
          </a:p>
          <a:p>
            <a:pPr marL="742950" lvl="1" indent="-285750">
              <a:buClr>
                <a:srgbClr val="0070C0"/>
              </a:buClr>
              <a:buFont typeface="Wingdings" pitchFamily="2" charset="2"/>
              <a:buChar char="Ø"/>
            </a:pPr>
            <a:r>
              <a:rPr lang="en-US" dirty="0"/>
              <a:t>If </a:t>
            </a:r>
            <a:r>
              <a:rPr lang="en-US" i="1" dirty="0" err="1">
                <a:latin typeface="Courier New" panose="02070309020205020404" pitchFamily="49" charset="0"/>
                <a:cs typeface="Courier New" panose="02070309020205020404" pitchFamily="49" charset="0"/>
              </a:rPr>
              <a:t>addr</a:t>
            </a:r>
            <a:r>
              <a:rPr lang="en-US" i="1" dirty="0"/>
              <a:t> </a:t>
            </a:r>
            <a:r>
              <a:rPr lang="en-US" dirty="0"/>
              <a:t>is nonzero and </a:t>
            </a:r>
            <a:r>
              <a:rPr lang="en-US" dirty="0">
                <a:latin typeface="Courier New" panose="02070309020205020404" pitchFamily="49" charset="0"/>
                <a:cs typeface="Courier New" panose="02070309020205020404" pitchFamily="49" charset="0"/>
              </a:rPr>
              <a:t>SHM_RND</a:t>
            </a:r>
            <a:r>
              <a:rPr lang="en-US" dirty="0"/>
              <a:t> is specified, the segment is attached at the address given by </a:t>
            </a:r>
            <a:r>
              <a:rPr lang="en-US" dirty="0">
                <a:latin typeface="Courier New" panose="02070309020205020404" pitchFamily="49" charset="0"/>
                <a:cs typeface="Courier New" panose="02070309020205020404" pitchFamily="49" charset="0"/>
              </a:rPr>
              <a:t>(</a:t>
            </a:r>
            <a:r>
              <a:rPr lang="en-US" i="1" dirty="0" err="1">
                <a:latin typeface="Courier New" panose="02070309020205020404" pitchFamily="49" charset="0"/>
                <a:cs typeface="Courier New" panose="02070309020205020404" pitchFamily="49" charset="0"/>
              </a:rPr>
              <a:t>addr</a:t>
            </a:r>
            <a:r>
              <a:rPr lang="en-US" i="1" dirty="0">
                <a:latin typeface="Courier New" panose="02070309020205020404" pitchFamily="49" charset="0"/>
                <a:cs typeface="Courier New" panose="02070309020205020404" pitchFamily="49" charset="0"/>
              </a:rPr>
              <a:t> </a:t>
            </a:r>
            <a:r>
              <a:rPr lang="en-US" dirty="0">
                <a:latin typeface="Courier New" panose="02070309020205020404" pitchFamily="49" charset="0"/>
                <a:cs typeface="Courier New" panose="02070309020205020404" pitchFamily="49" charset="0"/>
              </a:rPr>
              <a:t>− (</a:t>
            </a:r>
            <a:r>
              <a:rPr lang="en-US" i="1" dirty="0" err="1">
                <a:latin typeface="Courier New" panose="02070309020205020404" pitchFamily="49" charset="0"/>
                <a:cs typeface="Courier New" panose="02070309020205020404" pitchFamily="49" charset="0"/>
              </a:rPr>
              <a:t>addr</a:t>
            </a:r>
            <a:r>
              <a:rPr lang="en-US" i="1" dirty="0">
                <a:latin typeface="Courier New" panose="02070309020205020404" pitchFamily="49" charset="0"/>
                <a:cs typeface="Courier New" panose="02070309020205020404" pitchFamily="49" charset="0"/>
              </a:rPr>
              <a:t> </a:t>
            </a:r>
            <a:r>
              <a:rPr lang="en-US" dirty="0">
                <a:latin typeface="Courier New" panose="02070309020205020404" pitchFamily="49" charset="0"/>
                <a:cs typeface="Courier New" panose="02070309020205020404" pitchFamily="49" charset="0"/>
              </a:rPr>
              <a:t>modulus SHMLBA))</a:t>
            </a:r>
            <a:endParaRPr lang="en-US" dirty="0"/>
          </a:p>
          <a:p>
            <a:pPr marL="742950" lvl="1" indent="-285750">
              <a:buClr>
                <a:srgbClr val="0070C0"/>
              </a:buClr>
              <a:buFont typeface="Arial" pitchFamily="34" charset="0"/>
              <a:buChar char="•"/>
            </a:pPr>
            <a:endParaRPr lang="el-GR" dirty="0"/>
          </a:p>
        </p:txBody>
      </p:sp>
      <p:sp>
        <p:nvSpPr>
          <p:cNvPr id="5" name="Θέση αριθμού διαφάνειας 4"/>
          <p:cNvSpPr>
            <a:spLocks noGrp="1"/>
          </p:cNvSpPr>
          <p:nvPr>
            <p:ph type="sldNum" sz="quarter" idx="15"/>
          </p:nvPr>
        </p:nvSpPr>
        <p:spPr/>
        <p:txBody>
          <a:bodyPr/>
          <a:lstStyle/>
          <a:p>
            <a:fld id="{A5164F59-2C4C-48AE-8821-48AE3F4796E9}" type="slidenum">
              <a:rPr lang="el-GR" smtClean="0"/>
              <a:t>28</a:t>
            </a:fld>
            <a:endParaRPr lang="el-GR" dirty="0"/>
          </a:p>
        </p:txBody>
      </p:sp>
    </p:spTree>
    <p:extLst>
      <p:ext uri="{BB962C8B-B14F-4D97-AF65-F5344CB8AC3E}">
        <p14:creationId xmlns:p14="http://schemas.microsoft.com/office/powerpoint/2010/main" val="199353823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n-US" dirty="0"/>
              <a:t>SHMAT Function</a:t>
            </a:r>
            <a:endParaRPr lang="el-GR" dirty="0"/>
          </a:p>
        </p:txBody>
      </p:sp>
      <p:sp>
        <p:nvSpPr>
          <p:cNvPr id="3" name="Θέση περιεχομένου 2"/>
          <p:cNvSpPr>
            <a:spLocks noGrp="1"/>
          </p:cNvSpPr>
          <p:nvPr>
            <p:ph sz="quarter" idx="1"/>
          </p:nvPr>
        </p:nvSpPr>
        <p:spPr>
          <a:xfrm>
            <a:off x="457200" y="1200150"/>
            <a:ext cx="7467600" cy="3655314"/>
          </a:xfrm>
        </p:spPr>
        <p:txBody>
          <a:bodyPr>
            <a:normAutofit/>
          </a:bodyPr>
          <a:lstStyle/>
          <a:p>
            <a:pPr algn="just">
              <a:buFont typeface="Wingdings" pitchFamily="2" charset="2"/>
              <a:buChar char="¢"/>
            </a:pPr>
            <a:r>
              <a:rPr lang="en-US" sz="2000" dirty="0">
                <a:latin typeface="Courier New" pitchFamily="49" charset="0"/>
                <a:cs typeface="Courier New" pitchFamily="49" charset="0"/>
              </a:rPr>
              <a:t>int </a:t>
            </a:r>
            <a:r>
              <a:rPr lang="en-US" sz="2000" i="1" dirty="0">
                <a:latin typeface="Courier New" pitchFamily="49" charset="0"/>
                <a:cs typeface="Courier New" pitchFamily="49" charset="0"/>
              </a:rPr>
              <a:t>flag: </a:t>
            </a:r>
            <a:r>
              <a:rPr lang="en-US" sz="2000" dirty="0"/>
              <a:t>refers to following fields</a:t>
            </a:r>
          </a:p>
          <a:p>
            <a:pPr lvl="1" algn="just">
              <a:buFont typeface="Wingdings" pitchFamily="2" charset="2"/>
              <a:buChar char="Ø"/>
            </a:pPr>
            <a:r>
              <a:rPr lang="en-US" sz="1700" dirty="0">
                <a:latin typeface="Courier New" panose="02070309020205020404" pitchFamily="49" charset="0"/>
                <a:cs typeface="Courier New" panose="02070309020205020404" pitchFamily="49" charset="0"/>
              </a:rPr>
              <a:t>SHM_EXEC </a:t>
            </a:r>
            <a:r>
              <a:rPr lang="en-US" sz="1700" dirty="0"/>
              <a:t>(Linux-specific; since Linux 2.6.9): Allow the contents of the segment to be executed. The caller must have execute permission</a:t>
            </a:r>
          </a:p>
          <a:p>
            <a:pPr lvl="1">
              <a:buFont typeface="Wingdings" pitchFamily="2" charset="2"/>
              <a:buChar char="Ø"/>
            </a:pPr>
            <a:r>
              <a:rPr lang="en-US" sz="1700" dirty="0">
                <a:latin typeface="Courier New" panose="02070309020205020404" pitchFamily="49" charset="0"/>
                <a:cs typeface="Courier New" panose="02070309020205020404" pitchFamily="49" charset="0"/>
              </a:rPr>
              <a:t>SHM_RDONLY</a:t>
            </a:r>
            <a:r>
              <a:rPr lang="en-US" sz="1700" b="1" dirty="0"/>
              <a:t>:</a:t>
            </a:r>
            <a:r>
              <a:rPr lang="en-US" sz="1700" dirty="0"/>
              <a:t> Attach the segment for read-only access. Otherwise, the segment is attached as read–write</a:t>
            </a:r>
          </a:p>
          <a:p>
            <a:pPr lvl="1" algn="just">
              <a:buFont typeface="Wingdings" pitchFamily="2" charset="2"/>
              <a:buChar char="Ø"/>
            </a:pPr>
            <a:r>
              <a:rPr lang="en-US" sz="1700" dirty="0">
                <a:latin typeface="Courier New" panose="02070309020205020404" pitchFamily="49" charset="0"/>
                <a:cs typeface="Courier New" panose="02070309020205020404" pitchFamily="49" charset="0"/>
              </a:rPr>
              <a:t>SHM_REMAP</a:t>
            </a:r>
            <a:r>
              <a:rPr lang="en-US" sz="1700" b="1" dirty="0"/>
              <a:t>: </a:t>
            </a:r>
            <a:r>
              <a:rPr lang="en-US" sz="1700" dirty="0"/>
              <a:t>(Linux-specific) This flag specifies that the mapping of the segment should replace any existing mapping in the range starting at </a:t>
            </a:r>
            <a:r>
              <a:rPr lang="en-US" sz="1700" i="1" dirty="0" err="1">
                <a:latin typeface="Courier New" panose="02070309020205020404" pitchFamily="49" charset="0"/>
                <a:cs typeface="Courier New" panose="02070309020205020404" pitchFamily="49" charset="0"/>
              </a:rPr>
              <a:t>shmaddr</a:t>
            </a:r>
            <a:r>
              <a:rPr lang="en-US" sz="1700" dirty="0"/>
              <a:t> and continuing for the size of the segment. In this case, </a:t>
            </a:r>
            <a:r>
              <a:rPr lang="en-US" sz="1700" i="1" dirty="0" err="1">
                <a:latin typeface="Courier New" panose="02070309020205020404" pitchFamily="49" charset="0"/>
                <a:cs typeface="Courier New" panose="02070309020205020404" pitchFamily="49" charset="0"/>
              </a:rPr>
              <a:t>shmaddr</a:t>
            </a:r>
            <a:r>
              <a:rPr lang="en-US" sz="1700" dirty="0"/>
              <a:t> must not be </a:t>
            </a:r>
            <a:r>
              <a:rPr lang="en-US" sz="1700" dirty="0">
                <a:latin typeface="Courier New" panose="02070309020205020404" pitchFamily="49" charset="0"/>
                <a:cs typeface="Courier New" panose="02070309020205020404" pitchFamily="49" charset="0"/>
              </a:rPr>
              <a:t>NULL</a:t>
            </a:r>
            <a:r>
              <a:rPr lang="en-US" sz="1700" dirty="0"/>
              <a:t>.</a:t>
            </a:r>
            <a:endParaRPr lang="el-GR" sz="1700" dirty="0"/>
          </a:p>
        </p:txBody>
      </p:sp>
      <p:sp>
        <p:nvSpPr>
          <p:cNvPr id="6" name="Θέση αριθμού διαφάνειας 5"/>
          <p:cNvSpPr>
            <a:spLocks noGrp="1"/>
          </p:cNvSpPr>
          <p:nvPr>
            <p:ph type="sldNum" sz="quarter" idx="15"/>
          </p:nvPr>
        </p:nvSpPr>
        <p:spPr/>
        <p:txBody>
          <a:bodyPr/>
          <a:lstStyle/>
          <a:p>
            <a:fld id="{A5164F59-2C4C-48AE-8821-48AE3F4796E9}" type="slidenum">
              <a:rPr lang="el-GR" smtClean="0"/>
              <a:t>29</a:t>
            </a:fld>
            <a:endParaRPr lang="el-GR" dirty="0"/>
          </a:p>
        </p:txBody>
      </p:sp>
    </p:spTree>
    <p:extLst>
      <p:ext uri="{BB962C8B-B14F-4D97-AF65-F5344CB8AC3E}">
        <p14:creationId xmlns:p14="http://schemas.microsoft.com/office/powerpoint/2010/main" val="2907257459"/>
      </p:ext>
    </p:extLst>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FF1F4A-A73B-4729-8ED9-848E028F8DB9}"/>
              </a:ext>
            </a:extLst>
          </p:cNvPr>
          <p:cNvSpPr>
            <a:spLocks noGrp="1"/>
          </p:cNvSpPr>
          <p:nvPr>
            <p:ph type="title"/>
          </p:nvPr>
        </p:nvSpPr>
        <p:spPr/>
        <p:txBody>
          <a:bodyPr/>
          <a:lstStyle/>
          <a:p>
            <a:r>
              <a:rPr lang="en-US" dirty="0"/>
              <a:t>Fields in Process Control Block</a:t>
            </a:r>
          </a:p>
        </p:txBody>
      </p:sp>
      <p:pic>
        <p:nvPicPr>
          <p:cNvPr id="6" name="Content Placeholder 5">
            <a:extLst>
              <a:ext uri="{FF2B5EF4-FFF2-40B4-BE49-F238E27FC236}">
                <a16:creationId xmlns:a16="http://schemas.microsoft.com/office/drawing/2014/main" id="{204D7E28-703D-4D0D-BC41-FE26E521E392}"/>
              </a:ext>
            </a:extLst>
          </p:cNvPr>
          <p:cNvPicPr>
            <a:picLocks noGrp="1" noChangeAspect="1"/>
          </p:cNvPicPr>
          <p:nvPr>
            <p:ph sz="quarter" idx="1"/>
          </p:nvPr>
        </p:nvPicPr>
        <p:blipFill>
          <a:blip r:embed="rId3"/>
          <a:stretch>
            <a:fillRect/>
          </a:stretch>
        </p:blipFill>
        <p:spPr>
          <a:xfrm>
            <a:off x="863431" y="1200150"/>
            <a:ext cx="6655138" cy="3656013"/>
          </a:xfrm>
          <a:prstGeom prst="rect">
            <a:avLst/>
          </a:prstGeom>
        </p:spPr>
      </p:pic>
      <p:sp>
        <p:nvSpPr>
          <p:cNvPr id="4" name="Slide Number Placeholder 3">
            <a:extLst>
              <a:ext uri="{FF2B5EF4-FFF2-40B4-BE49-F238E27FC236}">
                <a16:creationId xmlns:a16="http://schemas.microsoft.com/office/drawing/2014/main" id="{FE230C7A-3CB1-43A7-9E8B-EB55EE0D540B}"/>
              </a:ext>
            </a:extLst>
          </p:cNvPr>
          <p:cNvSpPr>
            <a:spLocks noGrp="1"/>
          </p:cNvSpPr>
          <p:nvPr>
            <p:ph type="sldNum" sz="quarter" idx="15"/>
          </p:nvPr>
        </p:nvSpPr>
        <p:spPr/>
        <p:txBody>
          <a:bodyPr/>
          <a:lstStyle/>
          <a:p>
            <a:fld id="{A5164F59-2C4C-48AE-8821-48AE3F4796E9}" type="slidenum">
              <a:rPr lang="el-GR" smtClean="0"/>
              <a:t>3</a:t>
            </a:fld>
            <a:endParaRPr lang="el-GR" dirty="0"/>
          </a:p>
        </p:txBody>
      </p:sp>
    </p:spTree>
    <p:extLst>
      <p:ext uri="{BB962C8B-B14F-4D97-AF65-F5344CB8AC3E}">
        <p14:creationId xmlns:p14="http://schemas.microsoft.com/office/powerpoint/2010/main" val="851099268"/>
      </p:ext>
    </p:extLst>
  </p:cSld>
  <p:clrMapOvr>
    <a:overrideClrMapping bg1="lt1" tx1="dk1" bg2="lt2" tx2="dk2" accent1="accent1" accent2="accent2" accent3="accent3" accent4="accent4" accent5="accent5" accent6="accent6" hlink="hlink" folHlink="folHlink"/>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Ορθογώνιο 14">
            <a:extLst>
              <a:ext uri="{FF2B5EF4-FFF2-40B4-BE49-F238E27FC236}">
                <a16:creationId xmlns:a16="http://schemas.microsoft.com/office/drawing/2014/main" id="{1E3EFCCA-98A6-4F44-8D68-A02B5860D130}"/>
              </a:ext>
            </a:extLst>
          </p:cNvPr>
          <p:cNvSpPr/>
          <p:nvPr/>
        </p:nvSpPr>
        <p:spPr>
          <a:xfrm>
            <a:off x="457200" y="1188407"/>
            <a:ext cx="7391400" cy="838200"/>
          </a:xfrm>
          <a:prstGeom prst="rect">
            <a:avLst/>
          </a:prstGeom>
          <a:solidFill>
            <a:schemeClr val="bg1"/>
          </a:solid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chemeClr val="tx1"/>
                </a:solidFill>
                <a:latin typeface="Courier New" pitchFamily="49" charset="0"/>
                <a:cs typeface="Courier New" pitchFamily="49" charset="0"/>
              </a:rPr>
              <a:t>#include &lt;sys/</a:t>
            </a:r>
            <a:r>
              <a:rPr lang="en-US" sz="1600" dirty="0" err="1">
                <a:solidFill>
                  <a:schemeClr val="tx1"/>
                </a:solidFill>
                <a:latin typeface="Courier New" pitchFamily="49" charset="0"/>
                <a:cs typeface="Courier New" pitchFamily="49" charset="0"/>
              </a:rPr>
              <a:t>shm.h</a:t>
            </a:r>
            <a:r>
              <a:rPr lang="en-US" sz="1600" dirty="0">
                <a:solidFill>
                  <a:schemeClr val="tx1"/>
                </a:solidFill>
                <a:latin typeface="Courier New" pitchFamily="49" charset="0"/>
                <a:cs typeface="Courier New" pitchFamily="49" charset="0"/>
              </a:rPr>
              <a:t>&gt;</a:t>
            </a:r>
          </a:p>
          <a:p>
            <a:r>
              <a:rPr lang="en-US" sz="1600" dirty="0">
                <a:solidFill>
                  <a:schemeClr val="tx1"/>
                </a:solidFill>
                <a:latin typeface="Courier New" pitchFamily="49" charset="0"/>
                <a:cs typeface="Courier New" pitchFamily="49" charset="0"/>
              </a:rPr>
              <a:t>void *</a:t>
            </a:r>
            <a:r>
              <a:rPr lang="en-US" sz="1600" dirty="0" err="1">
                <a:solidFill>
                  <a:schemeClr val="tx1"/>
                </a:solidFill>
                <a:latin typeface="Courier New" pitchFamily="49" charset="0"/>
                <a:cs typeface="Courier New" pitchFamily="49" charset="0"/>
              </a:rPr>
              <a:t>shmdt</a:t>
            </a:r>
            <a:r>
              <a:rPr lang="en-US" sz="1600" dirty="0">
                <a:solidFill>
                  <a:schemeClr val="tx1"/>
                </a:solidFill>
                <a:latin typeface="Courier New" pitchFamily="49" charset="0"/>
                <a:cs typeface="Courier New" pitchFamily="49" charset="0"/>
              </a:rPr>
              <a:t>(const void *</a:t>
            </a:r>
            <a:r>
              <a:rPr lang="en-US" sz="1600" i="1" dirty="0" err="1">
                <a:solidFill>
                  <a:schemeClr val="tx1"/>
                </a:solidFill>
                <a:latin typeface="Courier New" pitchFamily="49" charset="0"/>
                <a:cs typeface="Courier New" pitchFamily="49" charset="0"/>
              </a:rPr>
              <a:t>addr</a:t>
            </a:r>
            <a:r>
              <a:rPr lang="en-US" sz="1600" dirty="0">
                <a:solidFill>
                  <a:schemeClr val="tx1"/>
                </a:solidFill>
                <a:latin typeface="Courier New" pitchFamily="49" charset="0"/>
                <a:cs typeface="Courier New" pitchFamily="49" charset="0"/>
              </a:rPr>
              <a:t>);</a:t>
            </a:r>
          </a:p>
          <a:p>
            <a:r>
              <a:rPr lang="en-US" sz="1600" dirty="0">
                <a:solidFill>
                  <a:schemeClr val="tx1"/>
                </a:solidFill>
                <a:latin typeface="Courier New" pitchFamily="49" charset="0"/>
                <a:cs typeface="Courier New" pitchFamily="49" charset="0"/>
              </a:rPr>
              <a:t>				Returns: 0 if OK, −1 on error</a:t>
            </a:r>
          </a:p>
        </p:txBody>
      </p:sp>
      <p:sp>
        <p:nvSpPr>
          <p:cNvPr id="2" name="Τίτλος 1"/>
          <p:cNvSpPr>
            <a:spLocks noGrp="1"/>
          </p:cNvSpPr>
          <p:nvPr>
            <p:ph type="title"/>
          </p:nvPr>
        </p:nvSpPr>
        <p:spPr/>
        <p:txBody>
          <a:bodyPr/>
          <a:lstStyle/>
          <a:p>
            <a:r>
              <a:rPr lang="en-US" dirty="0"/>
              <a:t>SHMDT Function</a:t>
            </a:r>
            <a:endParaRPr lang="el-GR" dirty="0"/>
          </a:p>
        </p:txBody>
      </p:sp>
      <p:sp>
        <p:nvSpPr>
          <p:cNvPr id="5" name="Θέση αριθμού διαφάνειας 4"/>
          <p:cNvSpPr>
            <a:spLocks noGrp="1"/>
          </p:cNvSpPr>
          <p:nvPr>
            <p:ph type="sldNum" sz="quarter" idx="15"/>
          </p:nvPr>
        </p:nvSpPr>
        <p:spPr/>
        <p:txBody>
          <a:bodyPr/>
          <a:lstStyle/>
          <a:p>
            <a:fld id="{A5164F59-2C4C-48AE-8821-48AE3F4796E9}" type="slidenum">
              <a:rPr lang="el-GR" smtClean="0"/>
              <a:t>30</a:t>
            </a:fld>
            <a:endParaRPr lang="el-GR" dirty="0"/>
          </a:p>
        </p:txBody>
      </p:sp>
      <p:sp>
        <p:nvSpPr>
          <p:cNvPr id="17" name="TextBox 16"/>
          <p:cNvSpPr txBox="1"/>
          <p:nvPr/>
        </p:nvSpPr>
        <p:spPr>
          <a:xfrm>
            <a:off x="457200" y="2047875"/>
            <a:ext cx="7772400" cy="1938992"/>
          </a:xfrm>
          <a:prstGeom prst="rect">
            <a:avLst/>
          </a:prstGeom>
          <a:noFill/>
        </p:spPr>
        <p:txBody>
          <a:bodyPr wrap="square" rtlCol="0">
            <a:spAutoFit/>
          </a:bodyPr>
          <a:lstStyle/>
          <a:p>
            <a:pPr marL="342900" indent="-342900">
              <a:buClr>
                <a:srgbClr val="0070C0"/>
              </a:buClr>
              <a:buFont typeface="Wingdings" pitchFamily="2" charset="2"/>
              <a:buChar char="¢"/>
            </a:pPr>
            <a:r>
              <a:rPr lang="en-US" sz="2000" dirty="0" err="1">
                <a:latin typeface="Courier New" panose="02070309020205020404" pitchFamily="49" charset="0"/>
                <a:cs typeface="Courier New" panose="02070309020205020404" pitchFamily="49" charset="0"/>
              </a:rPr>
              <a:t>addr</a:t>
            </a:r>
            <a:r>
              <a:rPr lang="en-US" sz="2000" dirty="0">
                <a:cs typeface="Courier New" pitchFamily="49" charset="0"/>
              </a:rPr>
              <a:t> is the value that was returned by a previous call to </a:t>
            </a:r>
            <a:r>
              <a:rPr lang="en-US" sz="2000" dirty="0" err="1">
                <a:latin typeface="Courier New" panose="02070309020205020404" pitchFamily="49" charset="0"/>
                <a:cs typeface="Courier New" panose="02070309020205020404" pitchFamily="49" charset="0"/>
              </a:rPr>
              <a:t>shmat</a:t>
            </a:r>
            <a:endParaRPr lang="en-US" sz="2000" dirty="0">
              <a:latin typeface="Courier New" panose="02070309020205020404" pitchFamily="49" charset="0"/>
              <a:cs typeface="Courier New" pitchFamily="49" charset="0"/>
            </a:endParaRPr>
          </a:p>
          <a:p>
            <a:pPr marL="342900" indent="-342900">
              <a:buClr>
                <a:srgbClr val="0070C0"/>
              </a:buClr>
              <a:buFont typeface="Wingdings" pitchFamily="2" charset="2"/>
              <a:buChar char="¢"/>
            </a:pPr>
            <a:endParaRPr lang="en-US" sz="2000" dirty="0">
              <a:latin typeface="Courier New" panose="02070309020205020404" pitchFamily="49" charset="0"/>
              <a:cs typeface="Courier New" pitchFamily="49" charset="0"/>
            </a:endParaRPr>
          </a:p>
          <a:p>
            <a:pPr>
              <a:buClr>
                <a:srgbClr val="0070C0"/>
              </a:buClr>
            </a:pPr>
            <a:r>
              <a:rPr lang="en-US" sz="2000" dirty="0">
                <a:cs typeface="Courier New" pitchFamily="49" charset="0"/>
              </a:rPr>
              <a:t>If</a:t>
            </a:r>
            <a:r>
              <a:rPr lang="en-US" sz="2000" dirty="0">
                <a:latin typeface="Courier New" panose="02070309020205020404" pitchFamily="49" charset="0"/>
                <a:cs typeface="Courier New" pitchFamily="49" charset="0"/>
              </a:rPr>
              <a:t> </a:t>
            </a:r>
            <a:r>
              <a:rPr lang="en-US" sz="2000" dirty="0">
                <a:cs typeface="Courier New" pitchFamily="49" charset="0"/>
              </a:rPr>
              <a:t>successful, </a:t>
            </a:r>
            <a:r>
              <a:rPr lang="en-US" sz="2000" dirty="0" err="1">
                <a:latin typeface="Courier New" panose="02070309020205020404" pitchFamily="49" charset="0"/>
                <a:cs typeface="Courier New" panose="02070309020205020404" pitchFamily="49" charset="0"/>
              </a:rPr>
              <a:t>shmdt</a:t>
            </a:r>
            <a:r>
              <a:rPr lang="en-US" sz="2000" dirty="0">
                <a:cs typeface="Courier New" pitchFamily="49" charset="0"/>
              </a:rPr>
              <a:t> detaches the segment (decrements </a:t>
            </a:r>
            <a:r>
              <a:rPr lang="en-US" sz="2000" dirty="0" err="1">
                <a:latin typeface="Courier New" panose="02070309020205020404" pitchFamily="49" charset="0"/>
                <a:cs typeface="Courier New" panose="02070309020205020404" pitchFamily="49" charset="0"/>
              </a:rPr>
              <a:t>shm_nattch</a:t>
            </a:r>
            <a:r>
              <a:rPr lang="en-US" sz="2000" dirty="0">
                <a:latin typeface="Courier New" panose="02070309020205020404" pitchFamily="49" charset="0"/>
                <a:cs typeface="Courier New" panose="02070309020205020404" pitchFamily="49" charset="0"/>
              </a:rPr>
              <a:t> </a:t>
            </a:r>
            <a:r>
              <a:rPr lang="en-US" sz="2000" dirty="0">
                <a:cs typeface="Courier New" pitchFamily="49" charset="0"/>
              </a:rPr>
              <a:t>counter), but does not remove it from the system. The segment can be later attached to another process via </a:t>
            </a:r>
            <a:r>
              <a:rPr lang="en-US" sz="2000" dirty="0" err="1">
                <a:latin typeface="Courier New" panose="02070309020205020404" pitchFamily="49" charset="0"/>
                <a:cs typeface="Courier New" panose="02070309020205020404" pitchFamily="49" charset="0"/>
              </a:rPr>
              <a:t>shmat</a:t>
            </a:r>
            <a:r>
              <a:rPr lang="en-US" sz="2000" dirty="0">
                <a:cs typeface="Courier New" pitchFamily="49" charset="0"/>
              </a:rPr>
              <a:t>, or later removed by calling </a:t>
            </a:r>
            <a:r>
              <a:rPr lang="en-US" sz="2000" dirty="0" err="1">
                <a:latin typeface="Courier New" panose="02070309020205020404" pitchFamily="49" charset="0"/>
                <a:cs typeface="Courier New" panose="02070309020205020404" pitchFamily="49" charset="0"/>
              </a:rPr>
              <a:t>shmctl</a:t>
            </a:r>
            <a:r>
              <a:rPr lang="en-US" sz="2000" dirty="0">
                <a:cs typeface="Courier New" pitchFamily="49" charset="0"/>
              </a:rPr>
              <a:t> with a command of </a:t>
            </a:r>
            <a:r>
              <a:rPr lang="en-US" sz="2000" dirty="0">
                <a:latin typeface="Courier New" panose="02070309020205020404" pitchFamily="49" charset="0"/>
                <a:cs typeface="Courier New" panose="02070309020205020404" pitchFamily="49" charset="0"/>
              </a:rPr>
              <a:t>IPC_RMID</a:t>
            </a:r>
            <a:r>
              <a:rPr lang="en-US" sz="2000" dirty="0">
                <a:cs typeface="Courier New" pitchFamily="49" charset="0"/>
              </a:rPr>
              <a:t>. </a:t>
            </a:r>
          </a:p>
        </p:txBody>
      </p:sp>
    </p:spTree>
    <p:extLst>
      <p:ext uri="{BB962C8B-B14F-4D97-AF65-F5344CB8AC3E}">
        <p14:creationId xmlns:p14="http://schemas.microsoft.com/office/powerpoint/2010/main" val="177484407"/>
      </p:ext>
    </p:extLst>
  </p:cSld>
  <p:clrMapOvr>
    <a:overrideClrMapping bg1="lt1" tx1="dk1" bg2="lt2" tx2="dk2" accent1="accent1" accent2="accent2" accent3="accent3" accent4="accent4" accent5="accent5" accent6="accent6" hlink="hlink" folHlink="folHlink"/>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n-US" dirty="0"/>
              <a:t>SHMCTL Function</a:t>
            </a:r>
            <a:endParaRPr lang="el-GR" dirty="0"/>
          </a:p>
        </p:txBody>
      </p:sp>
      <p:sp>
        <p:nvSpPr>
          <p:cNvPr id="5" name="Θέση αριθμού διαφάνειας 4"/>
          <p:cNvSpPr>
            <a:spLocks noGrp="1"/>
          </p:cNvSpPr>
          <p:nvPr>
            <p:ph type="sldNum" sz="quarter" idx="15"/>
          </p:nvPr>
        </p:nvSpPr>
        <p:spPr/>
        <p:txBody>
          <a:bodyPr/>
          <a:lstStyle/>
          <a:p>
            <a:fld id="{A5164F59-2C4C-48AE-8821-48AE3F4796E9}" type="slidenum">
              <a:rPr lang="el-GR" smtClean="0"/>
              <a:t>31</a:t>
            </a:fld>
            <a:endParaRPr lang="el-GR" dirty="0"/>
          </a:p>
        </p:txBody>
      </p:sp>
      <p:cxnSp>
        <p:nvCxnSpPr>
          <p:cNvPr id="7" name="Ευθεία γραμμή σύνδεσης 6"/>
          <p:cNvCxnSpPr/>
          <p:nvPr/>
        </p:nvCxnSpPr>
        <p:spPr>
          <a:xfrm>
            <a:off x="228600" y="4857750"/>
            <a:ext cx="228600" cy="0"/>
          </a:xfrm>
          <a:prstGeom prst="line">
            <a:avLst/>
          </a:prstGeom>
        </p:spPr>
        <p:style>
          <a:lnRef idx="1">
            <a:schemeClr val="accent1"/>
          </a:lnRef>
          <a:fillRef idx="0">
            <a:schemeClr val="accent1"/>
          </a:fillRef>
          <a:effectRef idx="0">
            <a:schemeClr val="accent1"/>
          </a:effectRef>
          <a:fontRef idx="minor">
            <a:schemeClr val="tx1"/>
          </a:fontRef>
        </p:style>
      </p:cxnSp>
      <p:sp>
        <p:nvSpPr>
          <p:cNvPr id="15" name="Ορθογώνιο 14"/>
          <p:cNvSpPr/>
          <p:nvPr/>
        </p:nvSpPr>
        <p:spPr>
          <a:xfrm>
            <a:off x="457200" y="1200150"/>
            <a:ext cx="7391400" cy="838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chemeClr val="tx1"/>
                </a:solidFill>
                <a:latin typeface="Courier New" pitchFamily="49" charset="0"/>
                <a:cs typeface="Courier New" pitchFamily="49" charset="0"/>
              </a:rPr>
              <a:t>#include &lt;sys/</a:t>
            </a:r>
            <a:r>
              <a:rPr lang="en-US" sz="1600" dirty="0" err="1">
                <a:solidFill>
                  <a:schemeClr val="tx1"/>
                </a:solidFill>
                <a:latin typeface="Courier New" pitchFamily="49" charset="0"/>
                <a:cs typeface="Courier New" pitchFamily="49" charset="0"/>
              </a:rPr>
              <a:t>shm.h</a:t>
            </a:r>
            <a:r>
              <a:rPr lang="en-US" sz="1600" dirty="0">
                <a:solidFill>
                  <a:schemeClr val="tx1"/>
                </a:solidFill>
                <a:latin typeface="Courier New" pitchFamily="49" charset="0"/>
                <a:cs typeface="Courier New" pitchFamily="49" charset="0"/>
              </a:rPr>
              <a:t>&gt;</a:t>
            </a:r>
          </a:p>
          <a:p>
            <a:r>
              <a:rPr lang="en-US" sz="1600" dirty="0" err="1">
                <a:solidFill>
                  <a:schemeClr val="tx1"/>
                </a:solidFill>
                <a:latin typeface="Courier New" pitchFamily="49" charset="0"/>
                <a:cs typeface="Courier New" pitchFamily="49" charset="0"/>
              </a:rPr>
              <a:t>int</a:t>
            </a:r>
            <a:r>
              <a:rPr lang="en-US" sz="1600" dirty="0">
                <a:solidFill>
                  <a:schemeClr val="tx1"/>
                </a:solidFill>
                <a:latin typeface="Courier New" pitchFamily="49" charset="0"/>
                <a:cs typeface="Courier New" pitchFamily="49" charset="0"/>
              </a:rPr>
              <a:t> </a:t>
            </a:r>
            <a:r>
              <a:rPr lang="en-US" sz="1600" dirty="0" err="1">
                <a:solidFill>
                  <a:schemeClr val="tx1"/>
                </a:solidFill>
                <a:latin typeface="Courier New" pitchFamily="49" charset="0"/>
                <a:cs typeface="Courier New" pitchFamily="49" charset="0"/>
              </a:rPr>
              <a:t>shmctl</a:t>
            </a:r>
            <a:r>
              <a:rPr lang="en-US" sz="1600" dirty="0">
                <a:solidFill>
                  <a:schemeClr val="tx1"/>
                </a:solidFill>
                <a:latin typeface="Courier New" pitchFamily="49" charset="0"/>
                <a:cs typeface="Courier New" pitchFamily="49" charset="0"/>
              </a:rPr>
              <a:t>(</a:t>
            </a:r>
            <a:r>
              <a:rPr lang="en-US" sz="1600" dirty="0" err="1">
                <a:solidFill>
                  <a:schemeClr val="tx1"/>
                </a:solidFill>
                <a:latin typeface="Courier New" pitchFamily="49" charset="0"/>
                <a:cs typeface="Courier New" pitchFamily="49" charset="0"/>
              </a:rPr>
              <a:t>int</a:t>
            </a:r>
            <a:r>
              <a:rPr lang="en-US" sz="1600" dirty="0">
                <a:solidFill>
                  <a:schemeClr val="tx1"/>
                </a:solidFill>
                <a:latin typeface="Courier New" pitchFamily="49" charset="0"/>
                <a:cs typeface="Courier New" pitchFamily="49" charset="0"/>
              </a:rPr>
              <a:t> </a:t>
            </a:r>
            <a:r>
              <a:rPr lang="en-US" sz="1600" i="1" dirty="0" err="1">
                <a:solidFill>
                  <a:schemeClr val="tx1"/>
                </a:solidFill>
                <a:latin typeface="Courier New" pitchFamily="49" charset="0"/>
                <a:cs typeface="Courier New" pitchFamily="49" charset="0"/>
              </a:rPr>
              <a:t>shmid</a:t>
            </a:r>
            <a:r>
              <a:rPr lang="en-US" sz="1600" dirty="0">
                <a:solidFill>
                  <a:schemeClr val="tx1"/>
                </a:solidFill>
                <a:latin typeface="Courier New" pitchFamily="49" charset="0"/>
                <a:cs typeface="Courier New" pitchFamily="49" charset="0"/>
              </a:rPr>
              <a:t>, </a:t>
            </a:r>
            <a:r>
              <a:rPr lang="en-US" sz="1600" dirty="0" err="1">
                <a:solidFill>
                  <a:schemeClr val="tx1"/>
                </a:solidFill>
                <a:latin typeface="Courier New" pitchFamily="49" charset="0"/>
                <a:cs typeface="Courier New" pitchFamily="49" charset="0"/>
              </a:rPr>
              <a:t>int</a:t>
            </a:r>
            <a:r>
              <a:rPr lang="en-US" sz="1600" dirty="0">
                <a:solidFill>
                  <a:schemeClr val="tx1"/>
                </a:solidFill>
                <a:latin typeface="Courier New" pitchFamily="49" charset="0"/>
                <a:cs typeface="Courier New" pitchFamily="49" charset="0"/>
              </a:rPr>
              <a:t> </a:t>
            </a:r>
            <a:r>
              <a:rPr lang="en-US" sz="1600" i="1" dirty="0" err="1">
                <a:solidFill>
                  <a:schemeClr val="tx1"/>
                </a:solidFill>
                <a:latin typeface="Courier New" pitchFamily="49" charset="0"/>
                <a:cs typeface="Courier New" pitchFamily="49" charset="0"/>
              </a:rPr>
              <a:t>cmd</a:t>
            </a:r>
            <a:r>
              <a:rPr lang="en-US" sz="1600" dirty="0">
                <a:solidFill>
                  <a:schemeClr val="tx1"/>
                </a:solidFill>
                <a:latin typeface="Courier New" pitchFamily="49" charset="0"/>
                <a:cs typeface="Courier New" pitchFamily="49" charset="0"/>
              </a:rPr>
              <a:t>, </a:t>
            </a:r>
            <a:r>
              <a:rPr lang="en-US" sz="1600" dirty="0" err="1">
                <a:solidFill>
                  <a:schemeClr val="tx1"/>
                </a:solidFill>
                <a:latin typeface="Courier New" pitchFamily="49" charset="0"/>
                <a:cs typeface="Courier New" pitchFamily="49" charset="0"/>
              </a:rPr>
              <a:t>struct</a:t>
            </a:r>
            <a:r>
              <a:rPr lang="en-US" sz="1600" dirty="0">
                <a:solidFill>
                  <a:schemeClr val="tx1"/>
                </a:solidFill>
                <a:latin typeface="Courier New" pitchFamily="49" charset="0"/>
                <a:cs typeface="Courier New" pitchFamily="49" charset="0"/>
              </a:rPr>
              <a:t> </a:t>
            </a:r>
            <a:r>
              <a:rPr lang="en-US" sz="1600" dirty="0" err="1">
                <a:solidFill>
                  <a:schemeClr val="tx1"/>
                </a:solidFill>
                <a:latin typeface="Courier New" pitchFamily="49" charset="0"/>
                <a:cs typeface="Courier New" pitchFamily="49" charset="0"/>
              </a:rPr>
              <a:t>shmid_ds</a:t>
            </a:r>
            <a:r>
              <a:rPr lang="en-US" sz="1600" dirty="0">
                <a:solidFill>
                  <a:schemeClr val="tx1"/>
                </a:solidFill>
                <a:latin typeface="Courier New" pitchFamily="49" charset="0"/>
                <a:cs typeface="Courier New" pitchFamily="49" charset="0"/>
              </a:rPr>
              <a:t> *</a:t>
            </a:r>
            <a:r>
              <a:rPr lang="en-US" sz="1600" i="1" dirty="0" err="1">
                <a:solidFill>
                  <a:schemeClr val="tx1"/>
                </a:solidFill>
                <a:latin typeface="Courier New" pitchFamily="49" charset="0"/>
                <a:cs typeface="Courier New" pitchFamily="49" charset="0"/>
              </a:rPr>
              <a:t>buf</a:t>
            </a:r>
            <a:r>
              <a:rPr lang="en-US" sz="1600" i="1" dirty="0">
                <a:solidFill>
                  <a:schemeClr val="tx1"/>
                </a:solidFill>
                <a:latin typeface="Courier New" pitchFamily="49" charset="0"/>
                <a:cs typeface="Courier New" pitchFamily="49" charset="0"/>
              </a:rPr>
              <a:t> </a:t>
            </a:r>
            <a:r>
              <a:rPr lang="en-US" sz="1600" dirty="0">
                <a:solidFill>
                  <a:schemeClr val="tx1"/>
                </a:solidFill>
                <a:latin typeface="Courier New" pitchFamily="49" charset="0"/>
                <a:cs typeface="Courier New" pitchFamily="49" charset="0"/>
              </a:rPr>
              <a:t>);</a:t>
            </a:r>
          </a:p>
          <a:p>
            <a:r>
              <a:rPr lang="en-US" sz="1600" dirty="0">
                <a:solidFill>
                  <a:schemeClr val="tx1"/>
                </a:solidFill>
                <a:latin typeface="Courier New" pitchFamily="49" charset="0"/>
                <a:cs typeface="Courier New" pitchFamily="49" charset="0"/>
              </a:rPr>
              <a:t>				Returns: 0 if OK, −1 on error</a:t>
            </a:r>
            <a:endParaRPr lang="el-GR" sz="1600" dirty="0">
              <a:solidFill>
                <a:schemeClr val="tx1"/>
              </a:solidFill>
              <a:latin typeface="Courier New" pitchFamily="49" charset="0"/>
              <a:cs typeface="Courier New" pitchFamily="49" charset="0"/>
            </a:endParaRPr>
          </a:p>
        </p:txBody>
      </p:sp>
      <p:sp>
        <p:nvSpPr>
          <p:cNvPr id="17" name="TextBox 16"/>
          <p:cNvSpPr txBox="1"/>
          <p:nvPr/>
        </p:nvSpPr>
        <p:spPr>
          <a:xfrm>
            <a:off x="457200" y="2047875"/>
            <a:ext cx="7467600" cy="3139321"/>
          </a:xfrm>
          <a:prstGeom prst="rect">
            <a:avLst/>
          </a:prstGeom>
          <a:noFill/>
        </p:spPr>
        <p:txBody>
          <a:bodyPr wrap="square" rtlCol="0">
            <a:spAutoFit/>
          </a:bodyPr>
          <a:lstStyle/>
          <a:p>
            <a:pPr marL="342900" indent="-342900">
              <a:buClr>
                <a:srgbClr val="0070C0"/>
              </a:buClr>
              <a:buFont typeface="Wingdings" pitchFamily="2" charset="2"/>
              <a:buChar char="¢"/>
            </a:pPr>
            <a:r>
              <a:rPr lang="en-US" i="1" dirty="0" err="1">
                <a:latin typeface="Courier New" panose="02070309020205020404" pitchFamily="49" charset="0"/>
                <a:cs typeface="Courier New" pitchFamily="49" charset="0"/>
              </a:rPr>
              <a:t>cmd</a:t>
            </a:r>
            <a:r>
              <a:rPr lang="en-US" i="1" dirty="0"/>
              <a:t> : </a:t>
            </a:r>
            <a:r>
              <a:rPr lang="en-US" dirty="0"/>
              <a:t>specifies command to be performed on the </a:t>
            </a:r>
            <a:r>
              <a:rPr lang="en-US" i="1" dirty="0" err="1">
                <a:latin typeface="Courier New" panose="02070309020205020404" pitchFamily="49" charset="0"/>
                <a:cs typeface="Courier New" panose="02070309020205020404" pitchFamily="49" charset="0"/>
              </a:rPr>
              <a:t>shmid</a:t>
            </a:r>
            <a:r>
              <a:rPr lang="en-US" i="1" dirty="0">
                <a:latin typeface="Courier New" panose="02070309020205020404" pitchFamily="49" charset="0"/>
                <a:cs typeface="Courier New" panose="02070309020205020404" pitchFamily="49" charset="0"/>
              </a:rPr>
              <a:t> </a:t>
            </a:r>
            <a:r>
              <a:rPr lang="en-US" dirty="0"/>
              <a:t>segment, e.g.</a:t>
            </a:r>
            <a:endParaRPr lang="en-US" dirty="0">
              <a:latin typeface="Courier New" panose="02070309020205020404" pitchFamily="49" charset="0"/>
              <a:cs typeface="Courier New" panose="02070309020205020404" pitchFamily="49" charset="0"/>
            </a:endParaRPr>
          </a:p>
          <a:p>
            <a:pPr marL="742950" lvl="1" indent="-285750">
              <a:buClr>
                <a:srgbClr val="0070C0"/>
              </a:buClr>
              <a:buFont typeface="Wingdings" pitchFamily="2" charset="2"/>
              <a:buChar char="Ø"/>
            </a:pPr>
            <a:r>
              <a:rPr lang="en-US" dirty="0">
                <a:latin typeface="Courier New" panose="02070309020205020404" pitchFamily="49" charset="0"/>
                <a:cs typeface="Courier New" panose="02070309020205020404" pitchFamily="49" charset="0"/>
              </a:rPr>
              <a:t>IPC_STAT</a:t>
            </a:r>
            <a:r>
              <a:rPr lang="en-US" dirty="0"/>
              <a:t>: Fetch the </a:t>
            </a:r>
            <a:r>
              <a:rPr lang="en-US" dirty="0" err="1">
                <a:latin typeface="Courier New" panose="02070309020205020404" pitchFamily="49" charset="0"/>
                <a:cs typeface="Courier New" panose="02070309020205020404" pitchFamily="49" charset="0"/>
              </a:rPr>
              <a:t>shmid_ds</a:t>
            </a:r>
            <a:r>
              <a:rPr lang="en-US" dirty="0"/>
              <a:t> structure for this segment, storing it in the</a:t>
            </a:r>
            <a:r>
              <a:rPr lang="el-GR" dirty="0"/>
              <a:t> </a:t>
            </a:r>
            <a:r>
              <a:rPr lang="en-US" dirty="0"/>
              <a:t>structure pointed to by </a:t>
            </a:r>
            <a:r>
              <a:rPr lang="en-US" i="1" dirty="0" err="1">
                <a:latin typeface="Courier New" panose="02070309020205020404" pitchFamily="49" charset="0"/>
                <a:cs typeface="Courier New" panose="02070309020205020404" pitchFamily="49" charset="0"/>
              </a:rPr>
              <a:t>buf</a:t>
            </a:r>
            <a:r>
              <a:rPr lang="en-US" dirty="0"/>
              <a:t>.</a:t>
            </a:r>
          </a:p>
          <a:p>
            <a:pPr marL="742950" lvl="1" indent="-285750">
              <a:buClr>
                <a:srgbClr val="0070C0"/>
              </a:buClr>
              <a:buFont typeface="Wingdings" pitchFamily="2" charset="2"/>
              <a:buChar char="Ø"/>
            </a:pPr>
            <a:r>
              <a:rPr lang="en-US" dirty="0">
                <a:latin typeface="Courier New" panose="02070309020205020404" pitchFamily="49" charset="0"/>
                <a:cs typeface="Courier New" panose="02070309020205020404" pitchFamily="49" charset="0"/>
              </a:rPr>
              <a:t>IPC_SET</a:t>
            </a:r>
            <a:r>
              <a:rPr lang="en-US" dirty="0"/>
              <a:t>: Set the following three fields from </a:t>
            </a:r>
            <a:r>
              <a:rPr lang="en-US" i="1" dirty="0" err="1">
                <a:latin typeface="Courier New" panose="02070309020205020404" pitchFamily="49" charset="0"/>
                <a:cs typeface="Courier New" panose="02070309020205020404" pitchFamily="49" charset="0"/>
              </a:rPr>
              <a:t>buf</a:t>
            </a:r>
            <a:r>
              <a:rPr lang="en-US" i="1" dirty="0"/>
              <a:t> </a:t>
            </a:r>
            <a:r>
              <a:rPr lang="en-US" dirty="0"/>
              <a:t>to the </a:t>
            </a:r>
            <a:r>
              <a:rPr lang="en-US" dirty="0" err="1">
                <a:latin typeface="Courier New" panose="02070309020205020404" pitchFamily="49" charset="0"/>
                <a:cs typeface="Courier New" panose="02070309020205020404" pitchFamily="49" charset="0"/>
              </a:rPr>
              <a:t>shmid_ds</a:t>
            </a:r>
            <a:r>
              <a:rPr lang="en-US" dirty="0">
                <a:latin typeface="Courier New" panose="02070309020205020404" pitchFamily="49" charset="0"/>
                <a:cs typeface="Courier New" panose="02070309020205020404" pitchFamily="49" charset="0"/>
              </a:rPr>
              <a:t> </a:t>
            </a:r>
            <a:r>
              <a:rPr lang="en-US" dirty="0"/>
              <a:t>structure associated with </a:t>
            </a:r>
            <a:r>
              <a:rPr lang="en-US" dirty="0" err="1"/>
              <a:t>shmid</a:t>
            </a:r>
            <a:r>
              <a:rPr lang="en-US" dirty="0"/>
              <a:t> segment: </a:t>
            </a:r>
            <a:r>
              <a:rPr lang="en-US" dirty="0" err="1">
                <a:latin typeface="Courier New" panose="02070309020205020404" pitchFamily="49" charset="0"/>
                <a:cs typeface="Courier New" panose="02070309020205020404" pitchFamily="49" charset="0"/>
              </a:rPr>
              <a:t>shm_perm.uid</a:t>
            </a:r>
            <a:r>
              <a:rPr lang="en-US" dirty="0"/>
              <a:t>, </a:t>
            </a:r>
            <a:r>
              <a:rPr lang="en-US" dirty="0" err="1">
                <a:latin typeface="Courier New" panose="02070309020205020404" pitchFamily="49" charset="0"/>
                <a:cs typeface="Courier New" panose="02070309020205020404" pitchFamily="49" charset="0"/>
              </a:rPr>
              <a:t>shm_perm.gid</a:t>
            </a:r>
            <a:r>
              <a:rPr lang="en-US" dirty="0"/>
              <a:t>, and </a:t>
            </a:r>
            <a:r>
              <a:rPr lang="en-US" dirty="0" err="1">
                <a:latin typeface="Courier New" panose="02070309020205020404" pitchFamily="49" charset="0"/>
                <a:cs typeface="Courier New" panose="02070309020205020404" pitchFamily="49" charset="0"/>
              </a:rPr>
              <a:t>shm_perm.mode</a:t>
            </a:r>
            <a:r>
              <a:rPr lang="en-US" dirty="0">
                <a:latin typeface="Courier New" panose="02070309020205020404" pitchFamily="49" charset="0"/>
                <a:cs typeface="Courier New" panose="02070309020205020404" pitchFamily="49" charset="0"/>
              </a:rPr>
              <a:t> </a:t>
            </a:r>
            <a:r>
              <a:rPr lang="en-US" dirty="0"/>
              <a:t>(requires privileges)</a:t>
            </a:r>
          </a:p>
          <a:p>
            <a:pPr marL="742950" lvl="1" indent="-285750">
              <a:buClr>
                <a:srgbClr val="0070C0"/>
              </a:buClr>
              <a:buFont typeface="Wingdings" pitchFamily="2" charset="2"/>
              <a:buChar char="Ø"/>
            </a:pPr>
            <a:r>
              <a:rPr lang="en-US" dirty="0">
                <a:latin typeface="Courier New" panose="02070309020205020404" pitchFamily="49" charset="0"/>
                <a:cs typeface="Courier New" panose="02070309020205020404" pitchFamily="49" charset="0"/>
              </a:rPr>
              <a:t>IPC_RMID</a:t>
            </a:r>
            <a:r>
              <a:rPr lang="en-US" dirty="0"/>
              <a:t>: Remove the </a:t>
            </a:r>
            <a:r>
              <a:rPr lang="en-US" i="1" dirty="0" err="1">
                <a:latin typeface="Courier New" panose="02070309020205020404" pitchFamily="49" charset="0"/>
                <a:cs typeface="Courier New" panose="02070309020205020404" pitchFamily="49" charset="0"/>
              </a:rPr>
              <a:t>shmid</a:t>
            </a:r>
            <a:r>
              <a:rPr lang="en-US" dirty="0"/>
              <a:t> segment (requires privileges). The segment is not removed until the last process using the segment terminates or detaches it (see </a:t>
            </a:r>
            <a:r>
              <a:rPr lang="en-US" dirty="0" err="1">
                <a:latin typeface="Courier New" panose="02070309020205020404" pitchFamily="49" charset="0"/>
                <a:cs typeface="Courier New" panose="02070309020205020404" pitchFamily="49" charset="0"/>
              </a:rPr>
              <a:t>shm_nattch</a:t>
            </a:r>
            <a:r>
              <a:rPr lang="en-US" dirty="0">
                <a:latin typeface="Courier New" panose="02070309020205020404" pitchFamily="49" charset="0"/>
                <a:cs typeface="Courier New" panose="02070309020205020404" pitchFamily="49" charset="0"/>
              </a:rPr>
              <a:t>)</a:t>
            </a:r>
            <a:endParaRPr lang="en-US" dirty="0"/>
          </a:p>
          <a:p>
            <a:pPr marL="285750" indent="-285750">
              <a:buClr>
                <a:srgbClr val="0070C0"/>
              </a:buClr>
              <a:buFont typeface="Wingdings" pitchFamily="2" charset="2"/>
              <a:buChar char="¢"/>
            </a:pPr>
            <a:r>
              <a:rPr lang="en-US" i="1" dirty="0" err="1">
                <a:latin typeface="Courier New" panose="02070309020205020404" pitchFamily="49" charset="0"/>
                <a:cs typeface="Courier New" panose="02070309020205020404" pitchFamily="49" charset="0"/>
              </a:rPr>
              <a:t>buf</a:t>
            </a:r>
            <a:r>
              <a:rPr lang="en-US" dirty="0"/>
              <a:t>: is a pointer to the </a:t>
            </a:r>
            <a:r>
              <a:rPr lang="en-US" i="1" dirty="0" err="1">
                <a:latin typeface="Courier New" panose="02070309020205020404" pitchFamily="49" charset="0"/>
                <a:cs typeface="Courier New" panose="02070309020205020404" pitchFamily="49" charset="0"/>
              </a:rPr>
              <a:t>shmid_ds</a:t>
            </a:r>
            <a:r>
              <a:rPr lang="en-US" dirty="0">
                <a:latin typeface="Courier New" panose="02070309020205020404" pitchFamily="49" charset="0"/>
                <a:cs typeface="Courier New" panose="02070309020205020404" pitchFamily="49" charset="0"/>
              </a:rPr>
              <a:t> </a:t>
            </a:r>
            <a:r>
              <a:rPr lang="en-US" dirty="0"/>
              <a:t>structure (parameters, statistics)</a:t>
            </a:r>
            <a:endParaRPr lang="el-GR" dirty="0"/>
          </a:p>
          <a:p>
            <a:pPr marL="742950" lvl="1" indent="-285750">
              <a:buClr>
                <a:srgbClr val="0070C0"/>
              </a:buClr>
              <a:buFont typeface="Wingdings" pitchFamily="2" charset="2"/>
              <a:buChar char="Ø"/>
            </a:pPr>
            <a:endParaRPr lang="el-GR" dirty="0"/>
          </a:p>
        </p:txBody>
      </p:sp>
    </p:spTree>
    <p:extLst>
      <p:ext uri="{BB962C8B-B14F-4D97-AF65-F5344CB8AC3E}">
        <p14:creationId xmlns:p14="http://schemas.microsoft.com/office/powerpoint/2010/main" val="1238348317"/>
      </p:ext>
    </p:extLst>
  </p:cSld>
  <p:clrMapOvr>
    <a:overrideClrMapping bg1="lt1" tx1="dk1" bg2="lt2" tx2="dk2" accent1="accent1" accent2="accent2" accent3="accent3" accent4="accent4" accent5="accent5" accent6="accent6" hlink="hlink" folHlink="folHlink"/>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n-US" dirty="0"/>
              <a:t>POSIX Shared Memory</a:t>
            </a:r>
            <a:endParaRPr lang="el-GR" dirty="0"/>
          </a:p>
        </p:txBody>
      </p:sp>
      <p:sp>
        <p:nvSpPr>
          <p:cNvPr id="3" name="Θέση περιεχομένου 2"/>
          <p:cNvSpPr>
            <a:spLocks noGrp="1"/>
          </p:cNvSpPr>
          <p:nvPr>
            <p:ph sz="quarter" idx="1"/>
          </p:nvPr>
        </p:nvSpPr>
        <p:spPr>
          <a:xfrm>
            <a:off x="457199" y="1200150"/>
            <a:ext cx="8153401" cy="3655314"/>
          </a:xfrm>
        </p:spPr>
        <p:txBody>
          <a:bodyPr>
            <a:normAutofit/>
          </a:bodyPr>
          <a:lstStyle/>
          <a:p>
            <a:pPr marL="0" indent="0">
              <a:buNone/>
            </a:pPr>
            <a:r>
              <a:rPr lang="en-US" dirty="0"/>
              <a:t>POSIX</a:t>
            </a:r>
            <a:r>
              <a:rPr lang="en-US" b="1" dirty="0"/>
              <a:t> s</a:t>
            </a:r>
            <a:r>
              <a:rPr lang="en-US" dirty="0"/>
              <a:t>hared memory allows two or more processes to communicate by attaching a persistent physical memory segment to their virtual address space</a:t>
            </a:r>
          </a:p>
          <a:p>
            <a:r>
              <a:rPr lang="en-US" dirty="0">
                <a:solidFill>
                  <a:srgbClr val="FF0000"/>
                </a:solidFill>
              </a:rPr>
              <a:t>Processes share the memory object for transferring data</a:t>
            </a:r>
          </a:p>
          <a:p>
            <a:pPr lvl="1"/>
            <a:r>
              <a:rPr lang="en-US" dirty="0">
                <a:solidFill>
                  <a:srgbClr val="FF0000"/>
                </a:solidFill>
              </a:rPr>
              <a:t>Writes are immediately visible to other processes (efficient)</a:t>
            </a:r>
          </a:p>
          <a:p>
            <a:pPr lvl="1"/>
            <a:r>
              <a:rPr lang="en-US" dirty="0">
                <a:solidFill>
                  <a:srgbClr val="FF0000"/>
                </a:solidFill>
              </a:rPr>
              <a:t>However, processes must synchronize accesses to the region</a:t>
            </a:r>
          </a:p>
          <a:p>
            <a:pPr lvl="2"/>
            <a:r>
              <a:rPr lang="en-US" dirty="0">
                <a:solidFill>
                  <a:srgbClr val="FF0000"/>
                </a:solidFill>
              </a:rPr>
              <a:t>Use IPC: lock, barrier, semaphore, condition variable, …</a:t>
            </a:r>
          </a:p>
          <a:p>
            <a:pPr marL="0" indent="0">
              <a:buNone/>
            </a:pPr>
            <a:r>
              <a:rPr lang="en-US" dirty="0"/>
              <a:t>Many types of storage data could be shared in the memory, e.g. data files, disks, remote files, </a:t>
            </a:r>
            <a:r>
              <a:rPr lang="en-US" dirty="0" err="1"/>
              <a:t>etc</a:t>
            </a:r>
            <a:endParaRPr lang="en-US" dirty="0"/>
          </a:p>
        </p:txBody>
      </p:sp>
      <p:sp>
        <p:nvSpPr>
          <p:cNvPr id="6" name="Θέση αριθμού διαφάνειας 5"/>
          <p:cNvSpPr>
            <a:spLocks noGrp="1"/>
          </p:cNvSpPr>
          <p:nvPr>
            <p:ph type="sldNum" sz="quarter" idx="15"/>
          </p:nvPr>
        </p:nvSpPr>
        <p:spPr/>
        <p:txBody>
          <a:bodyPr/>
          <a:lstStyle/>
          <a:p>
            <a:fld id="{A5164F59-2C4C-48AE-8821-48AE3F4796E9}" type="slidenum">
              <a:rPr lang="el-GR" smtClean="0"/>
              <a:t>32</a:t>
            </a:fld>
            <a:endParaRPr lang="el-GR" dirty="0"/>
          </a:p>
        </p:txBody>
      </p:sp>
    </p:spTree>
    <p:extLst>
      <p:ext uri="{BB962C8B-B14F-4D97-AF65-F5344CB8AC3E}">
        <p14:creationId xmlns:p14="http://schemas.microsoft.com/office/powerpoint/2010/main" val="18159699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n-US" dirty="0"/>
              <a:t>POSIX Shared Memory Layout</a:t>
            </a:r>
            <a:endParaRPr lang="el-GR" dirty="0"/>
          </a:p>
        </p:txBody>
      </p:sp>
      <p:sp>
        <p:nvSpPr>
          <p:cNvPr id="5" name="Θέση αριθμού διαφάνειας 4"/>
          <p:cNvSpPr>
            <a:spLocks noGrp="1"/>
          </p:cNvSpPr>
          <p:nvPr>
            <p:ph type="sldNum" sz="quarter" idx="15"/>
          </p:nvPr>
        </p:nvSpPr>
        <p:spPr/>
        <p:txBody>
          <a:bodyPr/>
          <a:lstStyle/>
          <a:p>
            <a:fld id="{A5164F59-2C4C-48AE-8821-48AE3F4796E9}" type="slidenum">
              <a:rPr lang="el-GR" smtClean="0"/>
              <a:t>33</a:t>
            </a:fld>
            <a:endParaRPr lang="el-GR"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1030484"/>
            <a:ext cx="5344832" cy="41130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4108897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n-US" sz="3200" dirty="0"/>
              <a:t>POSIX </a:t>
            </a:r>
            <a:r>
              <a:rPr lang="en-US" dirty="0"/>
              <a:t>Shared Memory</a:t>
            </a:r>
            <a:endParaRPr lang="el-GR" dirty="0"/>
          </a:p>
        </p:txBody>
      </p:sp>
      <p:sp>
        <p:nvSpPr>
          <p:cNvPr id="6" name="Θέση αριθμού διαφάνειας 5"/>
          <p:cNvSpPr>
            <a:spLocks noGrp="1"/>
          </p:cNvSpPr>
          <p:nvPr>
            <p:ph type="sldNum" sz="quarter" idx="15"/>
          </p:nvPr>
        </p:nvSpPr>
        <p:spPr/>
        <p:txBody>
          <a:bodyPr/>
          <a:lstStyle/>
          <a:p>
            <a:fld id="{A5164F59-2C4C-48AE-8821-48AE3F4796E9}" type="slidenum">
              <a:rPr lang="el-GR" smtClean="0"/>
              <a:t>34</a:t>
            </a:fld>
            <a:endParaRPr lang="el-GR" dirty="0"/>
          </a:p>
        </p:txBody>
      </p:sp>
      <p:sp>
        <p:nvSpPr>
          <p:cNvPr id="4" name="Rectangle 3">
            <a:extLst>
              <a:ext uri="{FF2B5EF4-FFF2-40B4-BE49-F238E27FC236}">
                <a16:creationId xmlns:a16="http://schemas.microsoft.com/office/drawing/2014/main" id="{A5E980EC-0037-4456-98AC-06EF328CC281}"/>
              </a:ext>
            </a:extLst>
          </p:cNvPr>
          <p:cNvSpPr/>
          <p:nvPr/>
        </p:nvSpPr>
        <p:spPr>
          <a:xfrm>
            <a:off x="302553" y="1003260"/>
            <a:ext cx="8436063" cy="4247317"/>
          </a:xfrm>
          <a:prstGeom prst="rect">
            <a:avLst/>
          </a:prstGeom>
        </p:spPr>
        <p:txBody>
          <a:bodyPr wrap="square">
            <a:spAutoFit/>
          </a:bodyPr>
          <a:lstStyle/>
          <a:p>
            <a:r>
              <a:rPr lang="en-US" dirty="0">
                <a:latin typeface="Courier New" panose="02070309020205020404" pitchFamily="49" charset="0"/>
                <a:cs typeface="Courier New" panose="02070309020205020404" pitchFamily="49" charset="0"/>
              </a:rPr>
              <a:t>struct stat { </a:t>
            </a:r>
          </a:p>
          <a:p>
            <a:pPr lvl="1"/>
            <a:r>
              <a:rPr lang="en-US" dirty="0" err="1">
                <a:latin typeface="Courier New" panose="02070309020205020404" pitchFamily="49" charset="0"/>
                <a:cs typeface="Courier New" panose="02070309020205020404" pitchFamily="49" charset="0"/>
              </a:rPr>
              <a:t>dev_t</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st_dev</a:t>
            </a:r>
            <a:r>
              <a:rPr lang="en-US" dirty="0">
                <a:latin typeface="Courier New" panose="02070309020205020404" pitchFamily="49" charset="0"/>
                <a:cs typeface="Courier New" panose="02070309020205020404" pitchFamily="49" charset="0"/>
              </a:rPr>
              <a:t>; // ID of device containing file</a:t>
            </a:r>
          </a:p>
          <a:p>
            <a:pPr lvl="1"/>
            <a:r>
              <a:rPr lang="en-US" dirty="0" err="1">
                <a:latin typeface="Courier New" panose="02070309020205020404" pitchFamily="49" charset="0"/>
                <a:cs typeface="Courier New" panose="02070309020205020404" pitchFamily="49" charset="0"/>
              </a:rPr>
              <a:t>ino_t</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st_ino</a:t>
            </a:r>
            <a:r>
              <a:rPr lang="en-US" dirty="0">
                <a:latin typeface="Courier New" panose="02070309020205020404" pitchFamily="49" charset="0"/>
                <a:cs typeface="Courier New" panose="02070309020205020404" pitchFamily="49" charset="0"/>
              </a:rPr>
              <a:t>; // </a:t>
            </a:r>
            <a:r>
              <a:rPr lang="en-US" dirty="0" err="1">
                <a:latin typeface="Courier New" panose="02070309020205020404" pitchFamily="49" charset="0"/>
                <a:cs typeface="Courier New" panose="02070309020205020404" pitchFamily="49" charset="0"/>
              </a:rPr>
              <a:t>inode</a:t>
            </a:r>
            <a:r>
              <a:rPr lang="en-US" dirty="0">
                <a:latin typeface="Courier New" panose="02070309020205020404" pitchFamily="49" charset="0"/>
                <a:cs typeface="Courier New" panose="02070309020205020404" pitchFamily="49" charset="0"/>
              </a:rPr>
              <a:t> number</a:t>
            </a:r>
          </a:p>
          <a:p>
            <a:pPr lvl="1"/>
            <a:r>
              <a:rPr lang="en-US" dirty="0" err="1">
                <a:latin typeface="Courier New" panose="02070309020205020404" pitchFamily="49" charset="0"/>
                <a:cs typeface="Courier New" panose="02070309020205020404" pitchFamily="49" charset="0"/>
              </a:rPr>
              <a:t>mode_t</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st_mode</a:t>
            </a:r>
            <a:r>
              <a:rPr lang="en-US" dirty="0">
                <a:latin typeface="Courier New" panose="02070309020205020404" pitchFamily="49" charset="0"/>
                <a:cs typeface="Courier New" panose="02070309020205020404" pitchFamily="49" charset="0"/>
              </a:rPr>
              <a:t>; // protection</a:t>
            </a:r>
          </a:p>
          <a:p>
            <a:pPr lvl="1"/>
            <a:r>
              <a:rPr lang="en-US" dirty="0" err="1">
                <a:latin typeface="Courier New" panose="02070309020205020404" pitchFamily="49" charset="0"/>
                <a:cs typeface="Courier New" panose="02070309020205020404" pitchFamily="49" charset="0"/>
              </a:rPr>
              <a:t>nlink_t</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st_nlink</a:t>
            </a:r>
            <a:r>
              <a:rPr lang="en-US" dirty="0">
                <a:latin typeface="Courier New" panose="02070309020205020404" pitchFamily="49" charset="0"/>
                <a:cs typeface="Courier New" panose="02070309020205020404" pitchFamily="49" charset="0"/>
              </a:rPr>
              <a:t>; // number of hard links</a:t>
            </a:r>
          </a:p>
          <a:p>
            <a:pPr lvl="1"/>
            <a:r>
              <a:rPr lang="en-US" dirty="0" err="1">
                <a:latin typeface="Courier New" panose="02070309020205020404" pitchFamily="49" charset="0"/>
                <a:cs typeface="Courier New" panose="02070309020205020404" pitchFamily="49" charset="0"/>
              </a:rPr>
              <a:t>uid_t</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st_uid</a:t>
            </a:r>
            <a:r>
              <a:rPr lang="en-US" dirty="0">
                <a:latin typeface="Courier New" panose="02070309020205020404" pitchFamily="49" charset="0"/>
                <a:cs typeface="Courier New" panose="02070309020205020404" pitchFamily="49" charset="0"/>
              </a:rPr>
              <a:t>; // user ID of owner</a:t>
            </a:r>
          </a:p>
          <a:p>
            <a:pPr lvl="1"/>
            <a:r>
              <a:rPr lang="en-US" dirty="0" err="1">
                <a:latin typeface="Courier New" panose="02070309020205020404" pitchFamily="49" charset="0"/>
                <a:cs typeface="Courier New" panose="02070309020205020404" pitchFamily="49" charset="0"/>
              </a:rPr>
              <a:t>gid_t</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st_gid</a:t>
            </a:r>
            <a:r>
              <a:rPr lang="en-US" dirty="0">
                <a:latin typeface="Courier New" panose="02070309020205020404" pitchFamily="49" charset="0"/>
                <a:cs typeface="Courier New" panose="02070309020205020404" pitchFamily="49" charset="0"/>
              </a:rPr>
              <a:t>; // group ID of owner</a:t>
            </a:r>
          </a:p>
          <a:p>
            <a:pPr lvl="1"/>
            <a:r>
              <a:rPr lang="en-US" dirty="0" err="1">
                <a:latin typeface="Courier New" panose="02070309020205020404" pitchFamily="49" charset="0"/>
                <a:cs typeface="Courier New" panose="02070309020205020404" pitchFamily="49" charset="0"/>
              </a:rPr>
              <a:t>dev_t</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st_rdev</a:t>
            </a:r>
            <a:r>
              <a:rPr lang="en-US" dirty="0">
                <a:latin typeface="Courier New" panose="02070309020205020404" pitchFamily="49" charset="0"/>
                <a:cs typeface="Courier New" panose="02070309020205020404" pitchFamily="49" charset="0"/>
              </a:rPr>
              <a:t>; // device ID (if special file)</a:t>
            </a:r>
          </a:p>
          <a:p>
            <a:pPr lvl="1"/>
            <a:r>
              <a:rPr lang="en-US" dirty="0" err="1">
                <a:latin typeface="Courier New" panose="02070309020205020404" pitchFamily="49" charset="0"/>
                <a:cs typeface="Courier New" panose="02070309020205020404" pitchFamily="49" charset="0"/>
              </a:rPr>
              <a:t>off_t</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st_size</a:t>
            </a:r>
            <a:r>
              <a:rPr lang="en-US" dirty="0">
                <a:latin typeface="Courier New" panose="02070309020205020404" pitchFamily="49" charset="0"/>
                <a:cs typeface="Courier New" panose="02070309020205020404" pitchFamily="49" charset="0"/>
              </a:rPr>
              <a:t>; // total size, in bytes</a:t>
            </a:r>
          </a:p>
          <a:p>
            <a:pPr lvl="1"/>
            <a:r>
              <a:rPr lang="en-US" dirty="0" err="1">
                <a:latin typeface="Courier New" panose="02070309020205020404" pitchFamily="49" charset="0"/>
                <a:cs typeface="Courier New" panose="02070309020205020404" pitchFamily="49" charset="0"/>
              </a:rPr>
              <a:t>blksize_t</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st_blksize</a:t>
            </a:r>
            <a:r>
              <a:rPr lang="en-US" dirty="0">
                <a:latin typeface="Courier New" panose="02070309020205020404" pitchFamily="49" charset="0"/>
                <a:cs typeface="Courier New" panose="02070309020205020404" pitchFamily="49" charset="0"/>
              </a:rPr>
              <a:t>; // </a:t>
            </a:r>
            <a:r>
              <a:rPr lang="en-US" dirty="0" err="1">
                <a:latin typeface="Courier New" panose="02070309020205020404" pitchFamily="49" charset="0"/>
                <a:cs typeface="Courier New" panose="02070309020205020404" pitchFamily="49" charset="0"/>
              </a:rPr>
              <a:t>blocksize</a:t>
            </a:r>
            <a:r>
              <a:rPr lang="en-US" dirty="0">
                <a:latin typeface="Courier New" panose="02070309020205020404" pitchFamily="49" charset="0"/>
                <a:cs typeface="Courier New" panose="02070309020205020404" pitchFamily="49" charset="0"/>
              </a:rPr>
              <a:t> for file system I/O </a:t>
            </a:r>
            <a:r>
              <a:rPr lang="en-US" dirty="0" err="1">
                <a:latin typeface="Courier New" panose="02070309020205020404" pitchFamily="49" charset="0"/>
                <a:cs typeface="Courier New" panose="02070309020205020404" pitchFamily="49" charset="0"/>
              </a:rPr>
              <a:t>blkcnt_t</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st_blocks</a:t>
            </a:r>
            <a:r>
              <a:rPr lang="en-US" dirty="0">
                <a:latin typeface="Courier New" panose="02070309020205020404" pitchFamily="49" charset="0"/>
                <a:cs typeface="Courier New" panose="02070309020205020404" pitchFamily="49" charset="0"/>
              </a:rPr>
              <a:t>; // number of 512B blocks allocated</a:t>
            </a:r>
          </a:p>
          <a:p>
            <a:pPr lvl="1"/>
            <a:r>
              <a:rPr lang="en-US" dirty="0" err="1">
                <a:latin typeface="Courier New" panose="02070309020205020404" pitchFamily="49" charset="0"/>
                <a:cs typeface="Courier New" panose="02070309020205020404" pitchFamily="49" charset="0"/>
              </a:rPr>
              <a:t>time_t</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st_atime</a:t>
            </a:r>
            <a:r>
              <a:rPr lang="en-US" dirty="0">
                <a:latin typeface="Courier New" panose="02070309020205020404" pitchFamily="49" charset="0"/>
                <a:cs typeface="Courier New" panose="02070309020205020404" pitchFamily="49" charset="0"/>
              </a:rPr>
              <a:t>; // time of last access</a:t>
            </a:r>
          </a:p>
          <a:p>
            <a:pPr lvl="1"/>
            <a:r>
              <a:rPr lang="en-US" dirty="0" err="1">
                <a:latin typeface="Courier New" panose="02070309020205020404" pitchFamily="49" charset="0"/>
                <a:cs typeface="Courier New" panose="02070309020205020404" pitchFamily="49" charset="0"/>
              </a:rPr>
              <a:t>time_t</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st_mtime</a:t>
            </a:r>
            <a:r>
              <a:rPr lang="en-US" dirty="0">
                <a:latin typeface="Courier New" panose="02070309020205020404" pitchFamily="49" charset="0"/>
                <a:cs typeface="Courier New" panose="02070309020205020404" pitchFamily="49" charset="0"/>
              </a:rPr>
              <a:t>; // time of last modification</a:t>
            </a:r>
          </a:p>
          <a:p>
            <a:pPr lvl="1"/>
            <a:r>
              <a:rPr lang="en-US" dirty="0" err="1">
                <a:latin typeface="Courier New" panose="02070309020205020404" pitchFamily="49" charset="0"/>
                <a:cs typeface="Courier New" panose="02070309020205020404" pitchFamily="49" charset="0"/>
              </a:rPr>
              <a:t>time_t</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st_ctime</a:t>
            </a:r>
            <a:r>
              <a:rPr lang="en-US" dirty="0">
                <a:latin typeface="Courier New" panose="02070309020205020404" pitchFamily="49" charset="0"/>
                <a:cs typeface="Courier New" panose="02070309020205020404" pitchFamily="49" charset="0"/>
              </a:rPr>
              <a:t>; // time of last status change </a:t>
            </a:r>
          </a:p>
          <a:p>
            <a:r>
              <a:rPr lang="en-US"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155578151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205979"/>
            <a:ext cx="7924800" cy="857250"/>
          </a:xfrm>
        </p:spPr>
        <p:txBody>
          <a:bodyPr>
            <a:normAutofit/>
          </a:bodyPr>
          <a:lstStyle/>
          <a:p>
            <a:r>
              <a:rPr lang="en-US" dirty="0"/>
              <a:t>API: Creating Physical Segments</a:t>
            </a:r>
            <a:endParaRPr lang="el-GR" dirty="0"/>
          </a:p>
        </p:txBody>
      </p:sp>
      <p:sp>
        <p:nvSpPr>
          <p:cNvPr id="4" name="Θέση αριθμού διαφάνειας 3"/>
          <p:cNvSpPr>
            <a:spLocks noGrp="1"/>
          </p:cNvSpPr>
          <p:nvPr>
            <p:ph type="sldNum" sz="quarter" idx="15"/>
          </p:nvPr>
        </p:nvSpPr>
        <p:spPr/>
        <p:txBody>
          <a:bodyPr/>
          <a:lstStyle/>
          <a:p>
            <a:fld id="{A5164F59-2C4C-48AE-8821-48AE3F4796E9}" type="slidenum">
              <a:rPr lang="el-GR" smtClean="0"/>
              <a:t>35</a:t>
            </a:fld>
            <a:endParaRPr lang="el-GR" dirty="0"/>
          </a:p>
        </p:txBody>
      </p:sp>
      <p:cxnSp>
        <p:nvCxnSpPr>
          <p:cNvPr id="7" name="Ευθύγραμμο βέλος σύνδεσης 6"/>
          <p:cNvCxnSpPr>
            <a:cxnSpLocks/>
          </p:cNvCxnSpPr>
          <p:nvPr/>
        </p:nvCxnSpPr>
        <p:spPr>
          <a:xfrm flipH="1">
            <a:off x="2727310" y="1451107"/>
            <a:ext cx="1558810" cy="21981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788685" y="1644548"/>
            <a:ext cx="2671030" cy="307777"/>
          </a:xfrm>
          <a:prstGeom prst="rect">
            <a:avLst/>
          </a:prstGeom>
          <a:noFill/>
        </p:spPr>
        <p:txBody>
          <a:bodyPr wrap="square" rtlCol="0">
            <a:spAutoFit/>
          </a:bodyPr>
          <a:lstStyle/>
          <a:p>
            <a:r>
              <a:rPr lang="en-US" sz="1400" dirty="0"/>
              <a:t>shared memory object name</a:t>
            </a:r>
            <a:endParaRPr lang="el-GR" sz="1400" dirty="0"/>
          </a:p>
        </p:txBody>
      </p:sp>
      <p:cxnSp>
        <p:nvCxnSpPr>
          <p:cNvPr id="12" name="Ευθύγραμμο βέλος σύνδεσης 11"/>
          <p:cNvCxnSpPr>
            <a:cxnSpLocks/>
          </p:cNvCxnSpPr>
          <p:nvPr/>
        </p:nvCxnSpPr>
        <p:spPr>
          <a:xfrm flipH="1">
            <a:off x="4953896" y="1458697"/>
            <a:ext cx="913506" cy="18698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4518212" y="1665104"/>
            <a:ext cx="1219200" cy="954107"/>
          </a:xfrm>
          <a:prstGeom prst="rect">
            <a:avLst/>
          </a:prstGeom>
          <a:noFill/>
        </p:spPr>
        <p:txBody>
          <a:bodyPr wrap="square" rtlCol="0">
            <a:spAutoFit/>
          </a:bodyPr>
          <a:lstStyle/>
          <a:p>
            <a:r>
              <a:rPr lang="en-US" sz="1400" dirty="0"/>
              <a:t>O_RDONLY,</a:t>
            </a:r>
          </a:p>
          <a:p>
            <a:r>
              <a:rPr lang="en-US" sz="1400" dirty="0"/>
              <a:t>O_CREATE,</a:t>
            </a:r>
          </a:p>
          <a:p>
            <a:r>
              <a:rPr lang="en-US" sz="1400" dirty="0"/>
              <a:t>O_EXCL,</a:t>
            </a:r>
          </a:p>
          <a:p>
            <a:r>
              <a:rPr lang="en-US" sz="1400" dirty="0"/>
              <a:t>O_TRUNC</a:t>
            </a:r>
            <a:endParaRPr lang="el-GR" sz="1400" dirty="0"/>
          </a:p>
        </p:txBody>
      </p:sp>
      <p:sp>
        <p:nvSpPr>
          <p:cNvPr id="18" name="TextBox 17"/>
          <p:cNvSpPr txBox="1"/>
          <p:nvPr/>
        </p:nvSpPr>
        <p:spPr>
          <a:xfrm>
            <a:off x="5763410" y="1676736"/>
            <a:ext cx="1219200" cy="738664"/>
          </a:xfrm>
          <a:prstGeom prst="rect">
            <a:avLst/>
          </a:prstGeom>
          <a:noFill/>
        </p:spPr>
        <p:txBody>
          <a:bodyPr wrap="square" rtlCol="0">
            <a:spAutoFit/>
          </a:bodyPr>
          <a:lstStyle/>
          <a:p>
            <a:r>
              <a:rPr lang="en-US" sz="1400" dirty="0"/>
              <a:t>e.g.</a:t>
            </a:r>
          </a:p>
          <a:p>
            <a:r>
              <a:rPr lang="en-US" sz="1400" dirty="0"/>
              <a:t>S_IRWXU | S_IRWXG</a:t>
            </a:r>
            <a:endParaRPr lang="el-GR" sz="1400" dirty="0"/>
          </a:p>
        </p:txBody>
      </p:sp>
      <p:cxnSp>
        <p:nvCxnSpPr>
          <p:cNvPr id="19" name="Ευθύγραμμο βέλος σύνδεσης 18"/>
          <p:cNvCxnSpPr>
            <a:cxnSpLocks/>
          </p:cNvCxnSpPr>
          <p:nvPr/>
        </p:nvCxnSpPr>
        <p:spPr>
          <a:xfrm flipH="1">
            <a:off x="6231593" y="1508193"/>
            <a:ext cx="903615" cy="21407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Ευθύγραμμο βέλος σύνδεσης 19"/>
          <p:cNvCxnSpPr>
            <a:cxnSpLocks/>
            <a:endCxn id="22" idx="0"/>
          </p:cNvCxnSpPr>
          <p:nvPr/>
        </p:nvCxnSpPr>
        <p:spPr>
          <a:xfrm flipH="1">
            <a:off x="990600" y="1458697"/>
            <a:ext cx="94243" cy="20640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381000" y="1665104"/>
            <a:ext cx="1219200" cy="307777"/>
          </a:xfrm>
          <a:prstGeom prst="rect">
            <a:avLst/>
          </a:prstGeom>
          <a:noFill/>
        </p:spPr>
        <p:txBody>
          <a:bodyPr wrap="square" rtlCol="0">
            <a:spAutoFit/>
          </a:bodyPr>
          <a:lstStyle/>
          <a:p>
            <a:r>
              <a:rPr lang="en-US" sz="1400" dirty="0"/>
              <a:t>file descriptor</a:t>
            </a:r>
            <a:endParaRPr lang="el-GR" sz="1400" dirty="0"/>
          </a:p>
        </p:txBody>
      </p:sp>
      <p:sp>
        <p:nvSpPr>
          <p:cNvPr id="23" name="TextBox 22"/>
          <p:cNvSpPr txBox="1"/>
          <p:nvPr/>
        </p:nvSpPr>
        <p:spPr>
          <a:xfrm>
            <a:off x="581809" y="1123950"/>
            <a:ext cx="8055410" cy="369332"/>
          </a:xfrm>
          <a:prstGeom prst="rect">
            <a:avLst/>
          </a:prstGeom>
          <a:noFill/>
        </p:spPr>
        <p:txBody>
          <a:bodyPr wrap="none" rtlCol="0">
            <a:spAutoFit/>
          </a:bodyPr>
          <a:lstStyle/>
          <a:p>
            <a:pPr marL="285750" indent="-285750">
              <a:buClr>
                <a:srgbClr val="1F497D"/>
              </a:buClr>
              <a:buFont typeface="Wingdings" pitchFamily="2" charset="2"/>
              <a:buChar char="v"/>
            </a:pPr>
            <a:r>
              <a:rPr lang="fr-FR" b="1" dirty="0">
                <a:latin typeface="Courier New" panose="02070309020205020404" pitchFamily="49" charset="0"/>
                <a:cs typeface="Courier New" panose="02070309020205020404" pitchFamily="49" charset="0"/>
              </a:rPr>
              <a:t>int </a:t>
            </a:r>
            <a:r>
              <a:rPr lang="fr-FR" b="1" dirty="0" err="1">
                <a:latin typeface="Courier New" panose="02070309020205020404" pitchFamily="49" charset="0"/>
                <a:cs typeface="Courier New" panose="02070309020205020404" pitchFamily="49" charset="0"/>
              </a:rPr>
              <a:t>shm_open</a:t>
            </a:r>
            <a:r>
              <a:rPr lang="fr-FR" b="1" dirty="0">
                <a:latin typeface="Courier New" panose="02070309020205020404" pitchFamily="49" charset="0"/>
                <a:cs typeface="Courier New" panose="02070309020205020404" pitchFamily="49" charset="0"/>
              </a:rPr>
              <a:t>(</a:t>
            </a:r>
            <a:r>
              <a:rPr lang="fr-FR" b="1" dirty="0" err="1">
                <a:latin typeface="Courier New" panose="02070309020205020404" pitchFamily="49" charset="0"/>
                <a:cs typeface="Courier New" panose="02070309020205020404" pitchFamily="49" charset="0"/>
              </a:rPr>
              <a:t>const</a:t>
            </a:r>
            <a:r>
              <a:rPr lang="fr-FR" b="1" dirty="0">
                <a:latin typeface="Courier New" panose="02070309020205020404" pitchFamily="49" charset="0"/>
                <a:cs typeface="Courier New" panose="02070309020205020404" pitchFamily="49" charset="0"/>
              </a:rPr>
              <a:t> char *</a:t>
            </a:r>
            <a:r>
              <a:rPr lang="fr-FR" b="1" dirty="0" err="1">
                <a:latin typeface="Courier New" panose="02070309020205020404" pitchFamily="49" charset="0"/>
                <a:cs typeface="Courier New" panose="02070309020205020404" pitchFamily="49" charset="0"/>
              </a:rPr>
              <a:t>name</a:t>
            </a:r>
            <a:r>
              <a:rPr lang="fr-FR" b="1" dirty="0">
                <a:latin typeface="Courier New" panose="02070309020205020404" pitchFamily="49" charset="0"/>
                <a:cs typeface="Courier New" panose="02070309020205020404" pitchFamily="49" charset="0"/>
              </a:rPr>
              <a:t>, int oflag, </a:t>
            </a:r>
            <a:r>
              <a:rPr lang="fr-FR" b="1" dirty="0" err="1">
                <a:latin typeface="Courier New" panose="02070309020205020404" pitchFamily="49" charset="0"/>
                <a:cs typeface="Courier New" panose="02070309020205020404" pitchFamily="49" charset="0"/>
              </a:rPr>
              <a:t>mode_t</a:t>
            </a:r>
            <a:r>
              <a:rPr lang="fr-FR" b="1" dirty="0">
                <a:latin typeface="Courier New" panose="02070309020205020404" pitchFamily="49" charset="0"/>
                <a:cs typeface="Courier New" panose="02070309020205020404" pitchFamily="49" charset="0"/>
              </a:rPr>
              <a:t> mode);</a:t>
            </a:r>
            <a:endParaRPr lang="el-GR" b="1" dirty="0">
              <a:latin typeface="Courier New" panose="02070309020205020404" pitchFamily="49" charset="0"/>
              <a:cs typeface="Courier New" panose="02070309020205020404" pitchFamily="49" charset="0"/>
            </a:endParaRPr>
          </a:p>
        </p:txBody>
      </p:sp>
      <p:cxnSp>
        <p:nvCxnSpPr>
          <p:cNvPr id="30" name="Ευθύγραμμο βέλος σύνδεσης 29"/>
          <p:cNvCxnSpPr>
            <a:endCxn id="31" idx="0"/>
          </p:cNvCxnSpPr>
          <p:nvPr/>
        </p:nvCxnSpPr>
        <p:spPr>
          <a:xfrm flipH="1">
            <a:off x="3473672" y="2940455"/>
            <a:ext cx="45277"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2864072" y="3169055"/>
            <a:ext cx="1219200" cy="307777"/>
          </a:xfrm>
          <a:prstGeom prst="rect">
            <a:avLst/>
          </a:prstGeom>
          <a:noFill/>
        </p:spPr>
        <p:txBody>
          <a:bodyPr wrap="square" rtlCol="0">
            <a:spAutoFit/>
          </a:bodyPr>
          <a:lstStyle/>
          <a:p>
            <a:r>
              <a:rPr lang="en-US" sz="1400" dirty="0"/>
              <a:t>file descriptor</a:t>
            </a:r>
            <a:endParaRPr lang="el-GR" sz="1400" dirty="0"/>
          </a:p>
        </p:txBody>
      </p:sp>
      <p:sp>
        <p:nvSpPr>
          <p:cNvPr id="32" name="TextBox 31"/>
          <p:cNvSpPr txBox="1"/>
          <p:nvPr/>
        </p:nvSpPr>
        <p:spPr>
          <a:xfrm>
            <a:off x="546849" y="2585414"/>
            <a:ext cx="5436104" cy="369332"/>
          </a:xfrm>
          <a:prstGeom prst="rect">
            <a:avLst/>
          </a:prstGeom>
          <a:noFill/>
        </p:spPr>
        <p:txBody>
          <a:bodyPr wrap="none" rtlCol="0">
            <a:spAutoFit/>
          </a:bodyPr>
          <a:lstStyle/>
          <a:p>
            <a:pPr marL="285750" indent="-285750">
              <a:buClr>
                <a:srgbClr val="1F497D"/>
              </a:buClr>
              <a:buFont typeface="Wingdings" pitchFamily="2" charset="2"/>
              <a:buChar char="v"/>
            </a:pPr>
            <a:r>
              <a:rPr lang="en-US" b="1" dirty="0">
                <a:latin typeface="Courier New" panose="02070309020205020404" pitchFamily="49" charset="0"/>
                <a:cs typeface="Courier New" panose="02070309020205020404" pitchFamily="49" charset="0"/>
              </a:rPr>
              <a:t>int </a:t>
            </a:r>
            <a:r>
              <a:rPr lang="en-US" b="1" dirty="0" err="1">
                <a:latin typeface="Courier New" panose="02070309020205020404" pitchFamily="49" charset="0"/>
                <a:cs typeface="Courier New" panose="02070309020205020404" pitchFamily="49" charset="0"/>
              </a:rPr>
              <a:t>ftruncate</a:t>
            </a:r>
            <a:r>
              <a:rPr lang="en-US" b="1" dirty="0">
                <a:latin typeface="Courier New" panose="02070309020205020404" pitchFamily="49" charset="0"/>
                <a:cs typeface="Courier New" panose="02070309020205020404" pitchFamily="49" charset="0"/>
              </a:rPr>
              <a:t>(int </a:t>
            </a:r>
            <a:r>
              <a:rPr lang="en-US" b="1" dirty="0" err="1">
                <a:latin typeface="Courier New" panose="02070309020205020404" pitchFamily="49" charset="0"/>
                <a:cs typeface="Courier New" panose="02070309020205020404" pitchFamily="49" charset="0"/>
              </a:rPr>
              <a:t>fd</a:t>
            </a:r>
            <a:r>
              <a:rPr lang="en-US" b="1" dirty="0">
                <a:latin typeface="Courier New" panose="02070309020205020404" pitchFamily="49" charset="0"/>
                <a:cs typeface="Courier New" panose="02070309020205020404" pitchFamily="49" charset="0"/>
              </a:rPr>
              <a:t>, </a:t>
            </a:r>
            <a:r>
              <a:rPr lang="en-US" b="1" dirty="0" err="1">
                <a:latin typeface="Courier New" panose="02070309020205020404" pitchFamily="49" charset="0"/>
                <a:cs typeface="Courier New" panose="02070309020205020404" pitchFamily="49" charset="0"/>
              </a:rPr>
              <a:t>off_t</a:t>
            </a:r>
            <a:r>
              <a:rPr lang="en-US" b="1" dirty="0">
                <a:latin typeface="Courier New" panose="02070309020205020404" pitchFamily="49" charset="0"/>
                <a:cs typeface="Courier New" panose="02070309020205020404" pitchFamily="49" charset="0"/>
              </a:rPr>
              <a:t> length);</a:t>
            </a:r>
            <a:endParaRPr lang="el-GR" b="1" dirty="0">
              <a:latin typeface="Courier New" panose="02070309020205020404" pitchFamily="49" charset="0"/>
              <a:cs typeface="Courier New" panose="02070309020205020404" pitchFamily="49" charset="0"/>
            </a:endParaRPr>
          </a:p>
        </p:txBody>
      </p:sp>
      <p:cxnSp>
        <p:nvCxnSpPr>
          <p:cNvPr id="36" name="Ευθύγραμμο βέλος σύνδεσης 35"/>
          <p:cNvCxnSpPr>
            <a:cxnSpLocks/>
          </p:cNvCxnSpPr>
          <p:nvPr/>
        </p:nvCxnSpPr>
        <p:spPr>
          <a:xfrm>
            <a:off x="5081885" y="2874380"/>
            <a:ext cx="249479" cy="2500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4916745" y="3130374"/>
            <a:ext cx="1219200" cy="307777"/>
          </a:xfrm>
          <a:prstGeom prst="rect">
            <a:avLst/>
          </a:prstGeom>
          <a:noFill/>
        </p:spPr>
        <p:txBody>
          <a:bodyPr wrap="square" rtlCol="0">
            <a:spAutoFit/>
          </a:bodyPr>
          <a:lstStyle/>
          <a:p>
            <a:r>
              <a:rPr lang="en-US" sz="1400" dirty="0"/>
              <a:t>size (bytes)</a:t>
            </a:r>
            <a:endParaRPr lang="el-GR" sz="1400" dirty="0"/>
          </a:p>
        </p:txBody>
      </p:sp>
      <p:sp>
        <p:nvSpPr>
          <p:cNvPr id="56" name="TextBox 55"/>
          <p:cNvSpPr txBox="1"/>
          <p:nvPr/>
        </p:nvSpPr>
        <p:spPr>
          <a:xfrm>
            <a:off x="533400" y="3564136"/>
            <a:ext cx="7557249" cy="646331"/>
          </a:xfrm>
          <a:prstGeom prst="rect">
            <a:avLst/>
          </a:prstGeom>
          <a:noFill/>
        </p:spPr>
        <p:txBody>
          <a:bodyPr wrap="square" rtlCol="0">
            <a:spAutoFit/>
          </a:bodyPr>
          <a:lstStyle/>
          <a:p>
            <a:pPr marL="285750" indent="-285750">
              <a:buClr>
                <a:srgbClr val="1F497D"/>
              </a:buClr>
              <a:buFont typeface="Wingdings" pitchFamily="2" charset="2"/>
              <a:buChar char="v"/>
            </a:pPr>
            <a:r>
              <a:rPr lang="en-US" dirty="0">
                <a:latin typeface="Courier New" panose="02070309020205020404" pitchFamily="49" charset="0"/>
                <a:cs typeface="Courier New" panose="02070309020205020404" pitchFamily="49" charset="0"/>
              </a:rPr>
              <a:t> </a:t>
            </a:r>
            <a:r>
              <a:rPr lang="en-US" b="1" dirty="0">
                <a:latin typeface="Courier New" panose="02070309020205020404" pitchFamily="49" charset="0"/>
                <a:cs typeface="Courier New" panose="02070309020205020404" pitchFamily="49" charset="0"/>
              </a:rPr>
              <a:t>void *</a:t>
            </a:r>
            <a:r>
              <a:rPr lang="en-US" b="1" dirty="0" err="1">
                <a:latin typeface="Courier New" panose="02070309020205020404" pitchFamily="49" charset="0"/>
                <a:cs typeface="Courier New" panose="02070309020205020404" pitchFamily="49" charset="0"/>
              </a:rPr>
              <a:t>mmap</a:t>
            </a:r>
            <a:r>
              <a:rPr lang="en-US" b="1" dirty="0">
                <a:latin typeface="Courier New" panose="02070309020205020404" pitchFamily="49" charset="0"/>
                <a:cs typeface="Courier New" panose="02070309020205020404" pitchFamily="49" charset="0"/>
              </a:rPr>
              <a:t>(void *</a:t>
            </a:r>
            <a:r>
              <a:rPr lang="en-US" b="1" dirty="0" err="1">
                <a:latin typeface="Courier New" panose="02070309020205020404" pitchFamily="49" charset="0"/>
                <a:cs typeface="Courier New" panose="02070309020205020404" pitchFamily="49" charset="0"/>
              </a:rPr>
              <a:t>addr</a:t>
            </a:r>
            <a:r>
              <a:rPr lang="en-US" b="1" dirty="0">
                <a:latin typeface="Courier New" panose="02070309020205020404" pitchFamily="49" charset="0"/>
                <a:cs typeface="Courier New" panose="02070309020205020404" pitchFamily="49" charset="0"/>
              </a:rPr>
              <a:t>, </a:t>
            </a:r>
            <a:r>
              <a:rPr lang="en-US" b="1" dirty="0" err="1">
                <a:latin typeface="Courier New" panose="02070309020205020404" pitchFamily="49" charset="0"/>
                <a:cs typeface="Courier New" panose="02070309020205020404" pitchFamily="49" charset="0"/>
              </a:rPr>
              <a:t>size_t</a:t>
            </a:r>
            <a:r>
              <a:rPr lang="en-US" b="1" dirty="0">
                <a:latin typeface="Courier New" panose="02070309020205020404" pitchFamily="49" charset="0"/>
                <a:cs typeface="Courier New" panose="02070309020205020404" pitchFamily="49" charset="0"/>
              </a:rPr>
              <a:t> length, int </a:t>
            </a:r>
            <a:r>
              <a:rPr lang="en-US" b="1" dirty="0" err="1">
                <a:latin typeface="Courier New" panose="02070309020205020404" pitchFamily="49" charset="0"/>
                <a:cs typeface="Courier New" panose="02070309020205020404" pitchFamily="49" charset="0"/>
              </a:rPr>
              <a:t>prot</a:t>
            </a:r>
            <a:r>
              <a:rPr lang="en-US" b="1" dirty="0">
                <a:latin typeface="Courier New" panose="02070309020205020404" pitchFamily="49" charset="0"/>
                <a:cs typeface="Courier New" panose="02070309020205020404" pitchFamily="49" charset="0"/>
              </a:rPr>
              <a:t>, int flags, int </a:t>
            </a:r>
            <a:r>
              <a:rPr lang="en-US" b="1" dirty="0" err="1">
                <a:latin typeface="Courier New" panose="02070309020205020404" pitchFamily="49" charset="0"/>
                <a:cs typeface="Courier New" panose="02070309020205020404" pitchFamily="49" charset="0"/>
              </a:rPr>
              <a:t>fd</a:t>
            </a:r>
            <a:r>
              <a:rPr lang="en-US" b="1" dirty="0">
                <a:latin typeface="Courier New" panose="02070309020205020404" pitchFamily="49" charset="0"/>
                <a:cs typeface="Courier New" panose="02070309020205020404" pitchFamily="49" charset="0"/>
              </a:rPr>
              <a:t>, </a:t>
            </a:r>
            <a:r>
              <a:rPr lang="en-US" b="1" dirty="0" err="1">
                <a:latin typeface="Courier New" panose="02070309020205020404" pitchFamily="49" charset="0"/>
                <a:cs typeface="Courier New" panose="02070309020205020404" pitchFamily="49" charset="0"/>
              </a:rPr>
              <a:t>off_t</a:t>
            </a:r>
            <a:r>
              <a:rPr lang="en-US" b="1" dirty="0">
                <a:latin typeface="Courier New" panose="02070309020205020404" pitchFamily="49" charset="0"/>
                <a:cs typeface="Courier New" panose="02070309020205020404" pitchFamily="49" charset="0"/>
              </a:rPr>
              <a:t> offset);</a:t>
            </a:r>
            <a:endParaRPr lang="el-GR" b="1" dirty="0">
              <a:latin typeface="Courier New" panose="02070309020205020404" pitchFamily="49" charset="0"/>
              <a:cs typeface="Courier New" panose="02070309020205020404" pitchFamily="49" charset="0"/>
            </a:endParaRPr>
          </a:p>
        </p:txBody>
      </p:sp>
      <p:sp>
        <p:nvSpPr>
          <p:cNvPr id="57" name="TextBox 56"/>
          <p:cNvSpPr txBox="1"/>
          <p:nvPr/>
        </p:nvSpPr>
        <p:spPr>
          <a:xfrm>
            <a:off x="5410200" y="4075049"/>
            <a:ext cx="2517236" cy="307777"/>
          </a:xfrm>
          <a:prstGeom prst="rect">
            <a:avLst/>
          </a:prstGeom>
          <a:noFill/>
        </p:spPr>
        <p:txBody>
          <a:bodyPr wrap="square" rtlCol="0">
            <a:spAutoFit/>
          </a:bodyPr>
          <a:lstStyle/>
          <a:p>
            <a:r>
              <a:rPr lang="en-US" sz="1400" dirty="0"/>
              <a:t>PROT_READ|PROT_WRITE</a:t>
            </a:r>
            <a:endParaRPr lang="el-GR" sz="1400" dirty="0"/>
          </a:p>
        </p:txBody>
      </p:sp>
      <p:cxnSp>
        <p:nvCxnSpPr>
          <p:cNvPr id="58" name="Ευθύγραμμο βέλος σύνδεσης 57"/>
          <p:cNvCxnSpPr>
            <a:cxnSpLocks/>
            <a:endCxn id="57" idx="0"/>
          </p:cNvCxnSpPr>
          <p:nvPr/>
        </p:nvCxnSpPr>
        <p:spPr>
          <a:xfrm flipH="1">
            <a:off x="6668818" y="3905196"/>
            <a:ext cx="308808" cy="16985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9" name="TextBox 58"/>
          <p:cNvSpPr txBox="1"/>
          <p:nvPr/>
        </p:nvSpPr>
        <p:spPr>
          <a:xfrm>
            <a:off x="706074" y="4558247"/>
            <a:ext cx="1453180" cy="523220"/>
          </a:xfrm>
          <a:prstGeom prst="rect">
            <a:avLst/>
          </a:prstGeom>
          <a:noFill/>
        </p:spPr>
        <p:txBody>
          <a:bodyPr wrap="square" rtlCol="0">
            <a:spAutoFit/>
          </a:bodyPr>
          <a:lstStyle/>
          <a:p>
            <a:r>
              <a:rPr lang="en-US" sz="1400" dirty="0"/>
              <a:t>MAP_SHARED</a:t>
            </a:r>
          </a:p>
          <a:p>
            <a:r>
              <a:rPr lang="en-US" sz="1400" dirty="0"/>
              <a:t>MAP_PRIVATE</a:t>
            </a:r>
            <a:endParaRPr lang="el-GR" sz="1400" dirty="0"/>
          </a:p>
        </p:txBody>
      </p:sp>
      <p:cxnSp>
        <p:nvCxnSpPr>
          <p:cNvPr id="61" name="Ευθύγραμμο βέλος σύνδεσης 60"/>
          <p:cNvCxnSpPr>
            <a:cxnSpLocks/>
          </p:cNvCxnSpPr>
          <p:nvPr/>
        </p:nvCxnSpPr>
        <p:spPr>
          <a:xfrm flipH="1">
            <a:off x="1432664" y="4178511"/>
            <a:ext cx="356021"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6708236" y="4561724"/>
            <a:ext cx="1219200" cy="307777"/>
          </a:xfrm>
          <a:prstGeom prst="rect">
            <a:avLst/>
          </a:prstGeom>
          <a:noFill/>
        </p:spPr>
        <p:txBody>
          <a:bodyPr wrap="square" rtlCol="0">
            <a:spAutoFit/>
          </a:bodyPr>
          <a:lstStyle/>
          <a:p>
            <a:r>
              <a:rPr lang="en-US" sz="1400" dirty="0"/>
              <a:t>file descriptor</a:t>
            </a:r>
            <a:endParaRPr lang="el-GR" sz="1400" dirty="0"/>
          </a:p>
        </p:txBody>
      </p:sp>
      <p:cxnSp>
        <p:nvCxnSpPr>
          <p:cNvPr id="64" name="Ευθύγραμμο βέλος σύνδεσης 63"/>
          <p:cNvCxnSpPr>
            <a:cxnSpLocks/>
            <a:endCxn id="63" idx="0"/>
          </p:cNvCxnSpPr>
          <p:nvPr/>
        </p:nvCxnSpPr>
        <p:spPr>
          <a:xfrm>
            <a:off x="3178459" y="4147862"/>
            <a:ext cx="4139377" cy="41386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8" name="Rectangle 27">
            <a:extLst>
              <a:ext uri="{FF2B5EF4-FFF2-40B4-BE49-F238E27FC236}">
                <a16:creationId xmlns:a16="http://schemas.microsoft.com/office/drawing/2014/main" id="{21A99621-4D49-4341-AC5E-66E189E56077}"/>
              </a:ext>
            </a:extLst>
          </p:cNvPr>
          <p:cNvSpPr/>
          <p:nvPr/>
        </p:nvSpPr>
        <p:spPr>
          <a:xfrm>
            <a:off x="6969418" y="1753317"/>
            <a:ext cx="1813411" cy="1754326"/>
          </a:xfrm>
          <a:prstGeom prst="rect">
            <a:avLst/>
          </a:prstGeom>
        </p:spPr>
        <p:txBody>
          <a:bodyPr wrap="square">
            <a:spAutoFit/>
          </a:bodyPr>
          <a:lstStyle/>
          <a:p>
            <a:r>
              <a:rPr lang="en-US" dirty="0">
                <a:solidFill>
                  <a:srgbClr val="0070C0"/>
                </a:solidFill>
              </a:rPr>
              <a:t>Programs using POSIX shared memory are linked with real-time library</a:t>
            </a:r>
          </a:p>
          <a:p>
            <a:r>
              <a:rPr lang="en-US" dirty="0">
                <a:solidFill>
                  <a:srgbClr val="0070C0"/>
                </a:solidFill>
              </a:rPr>
              <a:t>(</a:t>
            </a:r>
            <a:r>
              <a:rPr lang="en-US" dirty="0" err="1">
                <a:solidFill>
                  <a:srgbClr val="0070C0"/>
                </a:solidFill>
              </a:rPr>
              <a:t>gcc</a:t>
            </a:r>
            <a:r>
              <a:rPr lang="en-US" dirty="0">
                <a:solidFill>
                  <a:srgbClr val="0070C0"/>
                </a:solidFill>
              </a:rPr>
              <a:t> </a:t>
            </a:r>
            <a:r>
              <a:rPr lang="en-US" i="1" dirty="0">
                <a:solidFill>
                  <a:srgbClr val="0070C0"/>
                </a:solidFill>
              </a:rPr>
              <a:t>–</a:t>
            </a:r>
            <a:r>
              <a:rPr lang="en-US" i="1" dirty="0" err="1">
                <a:solidFill>
                  <a:srgbClr val="0070C0"/>
                </a:solidFill>
              </a:rPr>
              <a:t>lrt</a:t>
            </a:r>
            <a:r>
              <a:rPr lang="en-US" i="1" dirty="0">
                <a:solidFill>
                  <a:srgbClr val="0070C0"/>
                </a:solidFill>
              </a:rPr>
              <a:t>)</a:t>
            </a:r>
            <a:endParaRPr lang="en-US" dirty="0">
              <a:solidFill>
                <a:srgbClr val="0070C0"/>
              </a:solidFill>
            </a:endParaRPr>
          </a:p>
        </p:txBody>
      </p:sp>
      <p:sp>
        <p:nvSpPr>
          <p:cNvPr id="3" name="Rectangle 1">
            <a:extLst>
              <a:ext uri="{FF2B5EF4-FFF2-40B4-BE49-F238E27FC236}">
                <a16:creationId xmlns:a16="http://schemas.microsoft.com/office/drawing/2014/main" id="{A4BE2721-353A-56E4-3DEA-7B114041EDA8}"/>
              </a:ext>
            </a:extLst>
          </p:cNvPr>
          <p:cNvSpPr>
            <a:spLocks noChangeArrowheads="1"/>
          </p:cNvSpPr>
          <p:nvPr/>
        </p:nvSpPr>
        <p:spPr bwMode="auto">
          <a:xfrm>
            <a:off x="2080248" y="4592502"/>
            <a:ext cx="3608783"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1000" dirty="0">
                <a:latin typeface="Arial Unicode MS"/>
              </a:rPr>
              <a:t>Using the MAP_ANONYMOUS flag, one can map a memory segment without any data being saved, as it is all stored in memory. This is equivalent to invoking malloc. </a:t>
            </a:r>
          </a:p>
        </p:txBody>
      </p:sp>
    </p:spTree>
    <p:extLst>
      <p:ext uri="{BB962C8B-B14F-4D97-AF65-F5344CB8AC3E}">
        <p14:creationId xmlns:p14="http://schemas.microsoft.com/office/powerpoint/2010/main" val="103600357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205979"/>
            <a:ext cx="8077200" cy="857250"/>
          </a:xfrm>
        </p:spPr>
        <p:txBody>
          <a:bodyPr>
            <a:normAutofit/>
          </a:bodyPr>
          <a:lstStyle/>
          <a:p>
            <a:r>
              <a:rPr lang="en-US" dirty="0"/>
              <a:t>API: Detaching &amp; Deleting a Shared Object</a:t>
            </a:r>
            <a:endParaRPr lang="el-GR" dirty="0"/>
          </a:p>
        </p:txBody>
      </p:sp>
      <p:sp>
        <p:nvSpPr>
          <p:cNvPr id="4" name="Θέση αριθμού διαφάνειας 3"/>
          <p:cNvSpPr>
            <a:spLocks noGrp="1"/>
          </p:cNvSpPr>
          <p:nvPr>
            <p:ph type="sldNum" sz="quarter" idx="15"/>
          </p:nvPr>
        </p:nvSpPr>
        <p:spPr/>
        <p:txBody>
          <a:bodyPr/>
          <a:lstStyle/>
          <a:p>
            <a:fld id="{A5164F59-2C4C-48AE-8821-48AE3F4796E9}" type="slidenum">
              <a:rPr lang="el-GR" smtClean="0"/>
              <a:t>36</a:t>
            </a:fld>
            <a:endParaRPr lang="el-GR" dirty="0"/>
          </a:p>
        </p:txBody>
      </p:sp>
      <p:cxnSp>
        <p:nvCxnSpPr>
          <p:cNvPr id="7" name="Ευθύγραμμο βέλος σύνδεσης 6"/>
          <p:cNvCxnSpPr>
            <a:endCxn id="10" idx="0"/>
          </p:cNvCxnSpPr>
          <p:nvPr/>
        </p:nvCxnSpPr>
        <p:spPr>
          <a:xfrm flipH="1">
            <a:off x="2474506" y="1435307"/>
            <a:ext cx="152400" cy="2274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138991" y="1662773"/>
            <a:ext cx="2671030" cy="307777"/>
          </a:xfrm>
          <a:prstGeom prst="rect">
            <a:avLst/>
          </a:prstGeom>
          <a:noFill/>
        </p:spPr>
        <p:txBody>
          <a:bodyPr wrap="square" rtlCol="0">
            <a:spAutoFit/>
          </a:bodyPr>
          <a:lstStyle/>
          <a:p>
            <a:r>
              <a:rPr lang="en-US" sz="1400" dirty="0"/>
              <a:t>address of </a:t>
            </a:r>
            <a:r>
              <a:rPr lang="en-US" sz="1400" dirty="0" err="1"/>
              <a:t>unmap</a:t>
            </a:r>
            <a:endParaRPr lang="el-GR" sz="1400" dirty="0"/>
          </a:p>
        </p:txBody>
      </p:sp>
      <p:sp>
        <p:nvSpPr>
          <p:cNvPr id="23" name="TextBox 22"/>
          <p:cNvSpPr txBox="1"/>
          <p:nvPr/>
        </p:nvSpPr>
        <p:spPr>
          <a:xfrm>
            <a:off x="581809" y="1123950"/>
            <a:ext cx="5711820" cy="369332"/>
          </a:xfrm>
          <a:prstGeom prst="rect">
            <a:avLst/>
          </a:prstGeom>
          <a:noFill/>
        </p:spPr>
        <p:txBody>
          <a:bodyPr wrap="none" rtlCol="0">
            <a:spAutoFit/>
          </a:bodyPr>
          <a:lstStyle/>
          <a:p>
            <a:pPr marL="285750" indent="-285750">
              <a:buClr>
                <a:srgbClr val="1F497D"/>
              </a:buClr>
              <a:buFont typeface="Wingdings" pitchFamily="2" charset="2"/>
              <a:buChar char="v"/>
            </a:pPr>
            <a:r>
              <a:rPr lang="en-US" b="1" dirty="0">
                <a:latin typeface="Courier New" panose="02070309020205020404" pitchFamily="49" charset="0"/>
                <a:cs typeface="Courier New" panose="02070309020205020404" pitchFamily="49" charset="0"/>
              </a:rPr>
              <a:t>int </a:t>
            </a:r>
            <a:r>
              <a:rPr lang="en-US" b="1" dirty="0" err="1">
                <a:latin typeface="Courier New" panose="02070309020205020404" pitchFamily="49" charset="0"/>
                <a:cs typeface="Courier New" panose="02070309020205020404" pitchFamily="49" charset="0"/>
              </a:rPr>
              <a:t>munmap</a:t>
            </a:r>
            <a:r>
              <a:rPr lang="en-US" b="1" dirty="0">
                <a:latin typeface="Courier New" panose="02070309020205020404" pitchFamily="49" charset="0"/>
                <a:cs typeface="Courier New" panose="02070309020205020404" pitchFamily="49" charset="0"/>
              </a:rPr>
              <a:t>(void *</a:t>
            </a:r>
            <a:r>
              <a:rPr lang="en-US" b="1" dirty="0" err="1">
                <a:latin typeface="Courier New" panose="02070309020205020404" pitchFamily="49" charset="0"/>
                <a:cs typeface="Courier New" panose="02070309020205020404" pitchFamily="49" charset="0"/>
              </a:rPr>
              <a:t>addr</a:t>
            </a:r>
            <a:r>
              <a:rPr lang="en-US" b="1" dirty="0">
                <a:latin typeface="Courier New" panose="02070309020205020404" pitchFamily="49" charset="0"/>
                <a:cs typeface="Courier New" panose="02070309020205020404" pitchFamily="49" charset="0"/>
              </a:rPr>
              <a:t>, </a:t>
            </a:r>
            <a:r>
              <a:rPr lang="en-US" b="1" dirty="0" err="1">
                <a:latin typeface="Courier New" panose="02070309020205020404" pitchFamily="49" charset="0"/>
                <a:cs typeface="Courier New" panose="02070309020205020404" pitchFamily="49" charset="0"/>
              </a:rPr>
              <a:t>size_t</a:t>
            </a:r>
            <a:r>
              <a:rPr lang="en-US" b="1" dirty="0">
                <a:latin typeface="Courier New" panose="02070309020205020404" pitchFamily="49" charset="0"/>
                <a:cs typeface="Courier New" panose="02070309020205020404" pitchFamily="49" charset="0"/>
              </a:rPr>
              <a:t> length);</a:t>
            </a:r>
            <a:endParaRPr lang="el-GR" b="1" dirty="0">
              <a:latin typeface="Courier New" panose="02070309020205020404" pitchFamily="49" charset="0"/>
              <a:cs typeface="Courier New" panose="02070309020205020404" pitchFamily="49" charset="0"/>
            </a:endParaRPr>
          </a:p>
        </p:txBody>
      </p:sp>
      <p:sp>
        <p:nvSpPr>
          <p:cNvPr id="80" name="TextBox 79"/>
          <p:cNvSpPr txBox="1"/>
          <p:nvPr/>
        </p:nvSpPr>
        <p:spPr>
          <a:xfrm>
            <a:off x="685800" y="2106150"/>
            <a:ext cx="6629400" cy="2862322"/>
          </a:xfrm>
          <a:prstGeom prst="rect">
            <a:avLst/>
          </a:prstGeom>
          <a:noFill/>
        </p:spPr>
        <p:txBody>
          <a:bodyPr wrap="square" rtlCol="0">
            <a:spAutoFit/>
          </a:bodyPr>
          <a:lstStyle/>
          <a:p>
            <a:pPr marL="285750" indent="-285750">
              <a:buClr>
                <a:srgbClr val="1F497D"/>
              </a:buClr>
              <a:buFont typeface="Wingdings" pitchFamily="2" charset="2"/>
              <a:buChar char="v"/>
            </a:pPr>
            <a:r>
              <a:rPr lang="en-US" b="1" dirty="0">
                <a:latin typeface="Courier New" panose="02070309020205020404" pitchFamily="49" charset="0"/>
                <a:cs typeface="Courier New" panose="02070309020205020404" pitchFamily="49" charset="0"/>
              </a:rPr>
              <a:t>int close(int </a:t>
            </a:r>
            <a:r>
              <a:rPr lang="en-US" b="1" dirty="0" err="1">
                <a:latin typeface="Courier New" panose="02070309020205020404" pitchFamily="49" charset="0"/>
                <a:cs typeface="Courier New" panose="02070309020205020404" pitchFamily="49" charset="0"/>
              </a:rPr>
              <a:t>fd</a:t>
            </a:r>
            <a:r>
              <a:rPr lang="en-US" b="1" dirty="0">
                <a:latin typeface="Courier New" panose="02070309020205020404" pitchFamily="49" charset="0"/>
                <a:cs typeface="Courier New" panose="02070309020205020404" pitchFamily="49" charset="0"/>
              </a:rPr>
              <a:t>);</a:t>
            </a:r>
          </a:p>
          <a:p>
            <a:pPr marL="285750" indent="-285750">
              <a:buClr>
                <a:srgbClr val="1F497D"/>
              </a:buClr>
              <a:buFont typeface="Wingdings" pitchFamily="2" charset="2"/>
              <a:buChar char="v"/>
            </a:pPr>
            <a:endParaRPr lang="en-US" b="1" dirty="0">
              <a:latin typeface="Courier New" panose="02070309020205020404" pitchFamily="49" charset="0"/>
              <a:cs typeface="Courier New" panose="02070309020205020404" pitchFamily="49" charset="0"/>
            </a:endParaRPr>
          </a:p>
          <a:p>
            <a:pPr marL="285750" indent="-285750">
              <a:buClr>
                <a:srgbClr val="1F497D"/>
              </a:buClr>
              <a:buFont typeface="Wingdings" pitchFamily="2" charset="2"/>
              <a:buChar char="v"/>
            </a:pPr>
            <a:r>
              <a:rPr lang="en-US" b="1" dirty="0">
                <a:latin typeface="Courier New" panose="02070309020205020404" pitchFamily="49" charset="0"/>
                <a:cs typeface="Courier New" panose="02070309020205020404" pitchFamily="49" charset="0"/>
              </a:rPr>
              <a:t>int </a:t>
            </a:r>
            <a:r>
              <a:rPr lang="en-US" b="1" dirty="0" err="1">
                <a:latin typeface="Courier New" panose="02070309020205020404" pitchFamily="49" charset="0"/>
                <a:cs typeface="Courier New" panose="02070309020205020404" pitchFamily="49" charset="0"/>
              </a:rPr>
              <a:t>shm_unlink</a:t>
            </a:r>
            <a:r>
              <a:rPr lang="en-US" b="1" dirty="0">
                <a:latin typeface="Courier New" panose="02070309020205020404" pitchFamily="49" charset="0"/>
                <a:cs typeface="Courier New" panose="02070309020205020404" pitchFamily="49" charset="0"/>
              </a:rPr>
              <a:t>(const char *name); </a:t>
            </a:r>
          </a:p>
          <a:p>
            <a:pPr marL="285750" indent="-285750">
              <a:buClr>
                <a:srgbClr val="1F497D"/>
              </a:buClr>
              <a:buFont typeface="Wingdings" pitchFamily="2" charset="2"/>
              <a:buChar char="v"/>
            </a:pPr>
            <a:endParaRPr lang="en-US" b="1" dirty="0">
              <a:latin typeface="Courier New" panose="02070309020205020404" pitchFamily="49" charset="0"/>
              <a:cs typeface="Courier New" panose="02070309020205020404" pitchFamily="49" charset="0"/>
            </a:endParaRPr>
          </a:p>
          <a:p>
            <a:pPr marL="285750" indent="-285750">
              <a:buClr>
                <a:srgbClr val="1F497D"/>
              </a:buClr>
              <a:buFont typeface="Wingdings" pitchFamily="2" charset="2"/>
              <a:buChar char="v"/>
            </a:pPr>
            <a:endParaRPr lang="en-US" b="1" dirty="0"/>
          </a:p>
          <a:p>
            <a:pPr marL="285750" indent="-285750">
              <a:buClr>
                <a:srgbClr val="1F497D"/>
              </a:buClr>
              <a:buFont typeface="Wingdings" pitchFamily="2" charset="2"/>
              <a:buChar char="v"/>
            </a:pPr>
            <a:r>
              <a:rPr lang="en-US" b="1" dirty="0">
                <a:latin typeface="Courier New" panose="02070309020205020404" pitchFamily="49" charset="0"/>
                <a:cs typeface="Courier New" panose="02070309020205020404" pitchFamily="49" charset="0"/>
              </a:rPr>
              <a:t>int </a:t>
            </a:r>
            <a:r>
              <a:rPr lang="en-US" b="1" dirty="0" err="1">
                <a:latin typeface="Courier New" panose="02070309020205020404" pitchFamily="49" charset="0"/>
                <a:cs typeface="Courier New" panose="02070309020205020404" pitchFamily="49" charset="0"/>
              </a:rPr>
              <a:t>fstat</a:t>
            </a:r>
            <a:r>
              <a:rPr lang="en-US" b="1" dirty="0">
                <a:latin typeface="Courier New" panose="02070309020205020404" pitchFamily="49" charset="0"/>
                <a:cs typeface="Courier New" panose="02070309020205020404" pitchFamily="49" charset="0"/>
              </a:rPr>
              <a:t>(int </a:t>
            </a:r>
            <a:r>
              <a:rPr lang="en-US" b="1" i="1" dirty="0" err="1">
                <a:latin typeface="Courier New" panose="02070309020205020404" pitchFamily="49" charset="0"/>
                <a:cs typeface="Courier New" panose="02070309020205020404" pitchFamily="49" charset="0"/>
              </a:rPr>
              <a:t>fd</a:t>
            </a:r>
            <a:r>
              <a:rPr lang="en-US" b="1" dirty="0">
                <a:latin typeface="Courier New" panose="02070309020205020404" pitchFamily="49" charset="0"/>
                <a:cs typeface="Courier New" panose="02070309020205020404" pitchFamily="49" charset="0"/>
              </a:rPr>
              <a:t>, struct stat *</a:t>
            </a:r>
            <a:r>
              <a:rPr lang="en-US" b="1" i="1" dirty="0" err="1">
                <a:latin typeface="Courier New" panose="02070309020205020404" pitchFamily="49" charset="0"/>
                <a:cs typeface="Courier New" panose="02070309020205020404" pitchFamily="49" charset="0"/>
              </a:rPr>
              <a:t>buf</a:t>
            </a:r>
            <a:r>
              <a:rPr lang="en-US" b="1" dirty="0">
                <a:latin typeface="Courier New" panose="02070309020205020404" pitchFamily="49" charset="0"/>
                <a:cs typeface="Courier New" panose="02070309020205020404" pitchFamily="49" charset="0"/>
              </a:rPr>
              <a:t>);</a:t>
            </a:r>
          </a:p>
          <a:p>
            <a:pPr marL="285750" indent="-285750">
              <a:buClr>
                <a:srgbClr val="1F497D"/>
              </a:buClr>
              <a:buFont typeface="Wingdings" pitchFamily="2" charset="2"/>
              <a:buChar char="v"/>
            </a:pPr>
            <a:endParaRPr lang="en-US" b="1" dirty="0">
              <a:latin typeface="Courier New" panose="02070309020205020404" pitchFamily="49" charset="0"/>
              <a:cs typeface="Courier New" panose="02070309020205020404" pitchFamily="49" charset="0"/>
            </a:endParaRPr>
          </a:p>
          <a:p>
            <a:pPr marL="285750" indent="-285750">
              <a:buClr>
                <a:srgbClr val="1F497D"/>
              </a:buClr>
              <a:buFont typeface="Wingdings" pitchFamily="2" charset="2"/>
              <a:buChar char="v"/>
            </a:pPr>
            <a:r>
              <a:rPr lang="en-US" b="1" dirty="0">
                <a:latin typeface="Courier New" panose="02070309020205020404" pitchFamily="49" charset="0"/>
                <a:cs typeface="Courier New" panose="02070309020205020404" pitchFamily="49" charset="0"/>
              </a:rPr>
              <a:t>int fchown(int </a:t>
            </a:r>
            <a:r>
              <a:rPr lang="en-US" b="1" i="1" dirty="0" err="1">
                <a:latin typeface="Courier New" panose="02070309020205020404" pitchFamily="49" charset="0"/>
                <a:cs typeface="Courier New" panose="02070309020205020404" pitchFamily="49" charset="0"/>
              </a:rPr>
              <a:t>fd</a:t>
            </a:r>
            <a:r>
              <a:rPr lang="en-US" b="1" dirty="0">
                <a:latin typeface="Courier New" panose="02070309020205020404" pitchFamily="49" charset="0"/>
                <a:cs typeface="Courier New" panose="02070309020205020404" pitchFamily="49" charset="0"/>
              </a:rPr>
              <a:t>, </a:t>
            </a:r>
            <a:r>
              <a:rPr lang="en-US" b="1" dirty="0" err="1">
                <a:latin typeface="Courier New" panose="02070309020205020404" pitchFamily="49" charset="0"/>
                <a:cs typeface="Courier New" panose="02070309020205020404" pitchFamily="49" charset="0"/>
              </a:rPr>
              <a:t>uid_t</a:t>
            </a:r>
            <a:r>
              <a:rPr lang="en-US" b="1" dirty="0">
                <a:latin typeface="Courier New" panose="02070309020205020404" pitchFamily="49" charset="0"/>
                <a:cs typeface="Courier New" panose="02070309020205020404" pitchFamily="49" charset="0"/>
              </a:rPr>
              <a:t> </a:t>
            </a:r>
            <a:r>
              <a:rPr lang="en-US" b="1" i="1" dirty="0">
                <a:latin typeface="Courier New" panose="02070309020205020404" pitchFamily="49" charset="0"/>
                <a:cs typeface="Courier New" panose="02070309020205020404" pitchFamily="49" charset="0"/>
              </a:rPr>
              <a:t>owner</a:t>
            </a:r>
            <a:r>
              <a:rPr lang="en-US" b="1" dirty="0">
                <a:latin typeface="Courier New" panose="02070309020205020404" pitchFamily="49" charset="0"/>
                <a:cs typeface="Courier New" panose="02070309020205020404" pitchFamily="49" charset="0"/>
              </a:rPr>
              <a:t>, </a:t>
            </a:r>
            <a:r>
              <a:rPr lang="en-US" b="1" dirty="0" err="1">
                <a:latin typeface="Courier New" panose="02070309020205020404" pitchFamily="49" charset="0"/>
                <a:cs typeface="Courier New" panose="02070309020205020404" pitchFamily="49" charset="0"/>
              </a:rPr>
              <a:t>gid_t</a:t>
            </a:r>
            <a:r>
              <a:rPr lang="en-US" b="1" dirty="0">
                <a:latin typeface="Courier New" panose="02070309020205020404" pitchFamily="49" charset="0"/>
                <a:cs typeface="Courier New" panose="02070309020205020404" pitchFamily="49" charset="0"/>
              </a:rPr>
              <a:t> </a:t>
            </a:r>
            <a:r>
              <a:rPr lang="en-US" b="1" i="1" dirty="0">
                <a:latin typeface="Courier New" panose="02070309020205020404" pitchFamily="49" charset="0"/>
                <a:cs typeface="Courier New" panose="02070309020205020404" pitchFamily="49" charset="0"/>
              </a:rPr>
              <a:t>group</a:t>
            </a:r>
            <a:r>
              <a:rPr lang="en-US" b="1" dirty="0">
                <a:latin typeface="Courier New" panose="02070309020205020404" pitchFamily="49" charset="0"/>
                <a:cs typeface="Courier New" panose="02070309020205020404" pitchFamily="49" charset="0"/>
              </a:rPr>
              <a:t>);</a:t>
            </a:r>
          </a:p>
          <a:p>
            <a:pPr marL="285750" indent="-285750">
              <a:buClr>
                <a:srgbClr val="1F497D"/>
              </a:buClr>
              <a:buFont typeface="Wingdings" pitchFamily="2" charset="2"/>
              <a:buChar char="v"/>
            </a:pPr>
            <a:endParaRPr lang="en-US" b="1" dirty="0">
              <a:latin typeface="Courier New" panose="02070309020205020404" pitchFamily="49" charset="0"/>
              <a:cs typeface="Courier New" panose="02070309020205020404" pitchFamily="49" charset="0"/>
            </a:endParaRPr>
          </a:p>
          <a:p>
            <a:pPr marL="285750" indent="-285750">
              <a:buClr>
                <a:srgbClr val="1F497D"/>
              </a:buClr>
              <a:buFont typeface="Wingdings" pitchFamily="2" charset="2"/>
              <a:buChar char="v"/>
            </a:pPr>
            <a:r>
              <a:rPr lang="fr-FR" b="1" dirty="0" err="1">
                <a:latin typeface="Courier New" panose="02070309020205020404" pitchFamily="49" charset="0"/>
                <a:cs typeface="Courier New" panose="02070309020205020404" pitchFamily="49" charset="0"/>
              </a:rPr>
              <a:t>int</a:t>
            </a:r>
            <a:r>
              <a:rPr lang="fr-FR" b="1" dirty="0">
                <a:latin typeface="Courier New" panose="02070309020205020404" pitchFamily="49" charset="0"/>
                <a:cs typeface="Courier New" panose="02070309020205020404" pitchFamily="49" charset="0"/>
              </a:rPr>
              <a:t> </a:t>
            </a:r>
            <a:r>
              <a:rPr lang="fr-FR" b="1" dirty="0" err="1">
                <a:latin typeface="Courier New" panose="02070309020205020404" pitchFamily="49" charset="0"/>
                <a:cs typeface="Courier New" panose="02070309020205020404" pitchFamily="49" charset="0"/>
              </a:rPr>
              <a:t>fchmod</a:t>
            </a:r>
            <a:r>
              <a:rPr lang="fr-FR" b="1" dirty="0">
                <a:latin typeface="Courier New" panose="02070309020205020404" pitchFamily="49" charset="0"/>
                <a:cs typeface="Courier New" panose="02070309020205020404" pitchFamily="49" charset="0"/>
              </a:rPr>
              <a:t>(</a:t>
            </a:r>
            <a:r>
              <a:rPr lang="fr-FR" b="1" dirty="0" err="1">
                <a:latin typeface="Courier New" panose="02070309020205020404" pitchFamily="49" charset="0"/>
                <a:cs typeface="Courier New" panose="02070309020205020404" pitchFamily="49" charset="0"/>
              </a:rPr>
              <a:t>int</a:t>
            </a:r>
            <a:r>
              <a:rPr lang="fr-FR" b="1" dirty="0">
                <a:latin typeface="Courier New" panose="02070309020205020404" pitchFamily="49" charset="0"/>
                <a:cs typeface="Courier New" panose="02070309020205020404" pitchFamily="49" charset="0"/>
              </a:rPr>
              <a:t> </a:t>
            </a:r>
            <a:r>
              <a:rPr lang="fr-FR" b="1" i="1" dirty="0" err="1">
                <a:latin typeface="Courier New" panose="02070309020205020404" pitchFamily="49" charset="0"/>
                <a:cs typeface="Courier New" panose="02070309020205020404" pitchFamily="49" charset="0"/>
              </a:rPr>
              <a:t>fd</a:t>
            </a:r>
            <a:r>
              <a:rPr lang="fr-FR" b="1" dirty="0">
                <a:latin typeface="Courier New" panose="02070309020205020404" pitchFamily="49" charset="0"/>
                <a:cs typeface="Courier New" panose="02070309020205020404" pitchFamily="49" charset="0"/>
              </a:rPr>
              <a:t>, </a:t>
            </a:r>
            <a:r>
              <a:rPr lang="fr-FR" b="1" dirty="0" err="1">
                <a:latin typeface="Courier New" panose="02070309020205020404" pitchFamily="49" charset="0"/>
                <a:cs typeface="Courier New" panose="02070309020205020404" pitchFamily="49" charset="0"/>
              </a:rPr>
              <a:t>mode_t</a:t>
            </a:r>
            <a:r>
              <a:rPr lang="fr-FR" b="1" dirty="0">
                <a:latin typeface="Courier New" panose="02070309020205020404" pitchFamily="49" charset="0"/>
                <a:cs typeface="Courier New" panose="02070309020205020404" pitchFamily="49" charset="0"/>
              </a:rPr>
              <a:t> </a:t>
            </a:r>
            <a:r>
              <a:rPr lang="fr-FR" b="1" i="1" dirty="0">
                <a:latin typeface="Courier New" panose="02070309020205020404" pitchFamily="49" charset="0"/>
                <a:cs typeface="Courier New" panose="02070309020205020404" pitchFamily="49" charset="0"/>
              </a:rPr>
              <a:t>mode</a:t>
            </a:r>
            <a:r>
              <a:rPr lang="fr-FR" b="1" dirty="0">
                <a:latin typeface="Courier New" panose="02070309020205020404" pitchFamily="49" charset="0"/>
                <a:cs typeface="Courier New" panose="02070309020205020404" pitchFamily="49" charset="0"/>
              </a:rPr>
              <a:t>); </a:t>
            </a:r>
            <a:endParaRPr lang="en-US" b="1" dirty="0">
              <a:latin typeface="Courier New" panose="02070309020205020404" pitchFamily="49" charset="0"/>
              <a:cs typeface="Courier New" panose="02070309020205020404" pitchFamily="49" charset="0"/>
            </a:endParaRPr>
          </a:p>
        </p:txBody>
      </p:sp>
      <p:sp>
        <p:nvSpPr>
          <p:cNvPr id="3" name="Rectangle 2">
            <a:extLst>
              <a:ext uri="{FF2B5EF4-FFF2-40B4-BE49-F238E27FC236}">
                <a16:creationId xmlns:a16="http://schemas.microsoft.com/office/drawing/2014/main" id="{4265DC4B-1FAC-4D2F-B261-3C318FD798DF}"/>
              </a:ext>
            </a:extLst>
          </p:cNvPr>
          <p:cNvSpPr/>
          <p:nvPr/>
        </p:nvSpPr>
        <p:spPr>
          <a:xfrm>
            <a:off x="6176230" y="1073647"/>
            <a:ext cx="2584157" cy="2308324"/>
          </a:xfrm>
          <a:prstGeom prst="rect">
            <a:avLst/>
          </a:prstGeom>
        </p:spPr>
        <p:txBody>
          <a:bodyPr wrap="square">
            <a:spAutoFit/>
          </a:bodyPr>
          <a:lstStyle/>
          <a:p>
            <a:r>
              <a:rPr lang="en-US" dirty="0">
                <a:solidFill>
                  <a:srgbClr val="0070C0"/>
                </a:solidFill>
              </a:rPr>
              <a:t>#include &lt;</a:t>
            </a:r>
            <a:r>
              <a:rPr lang="en-US" dirty="0" err="1">
                <a:solidFill>
                  <a:srgbClr val="0070C0"/>
                </a:solidFill>
              </a:rPr>
              <a:t>stdio.h</a:t>
            </a:r>
            <a:r>
              <a:rPr lang="en-US" dirty="0">
                <a:solidFill>
                  <a:srgbClr val="0070C0"/>
                </a:solidFill>
              </a:rPr>
              <a:t>&gt; #include &lt;</a:t>
            </a:r>
            <a:r>
              <a:rPr lang="en-US" dirty="0" err="1">
                <a:solidFill>
                  <a:srgbClr val="0070C0"/>
                </a:solidFill>
              </a:rPr>
              <a:t>stdlib.h</a:t>
            </a:r>
            <a:r>
              <a:rPr lang="en-US" dirty="0">
                <a:solidFill>
                  <a:srgbClr val="0070C0"/>
                </a:solidFill>
              </a:rPr>
              <a:t>&gt; #include &lt;</a:t>
            </a:r>
            <a:r>
              <a:rPr lang="en-US" dirty="0" err="1">
                <a:solidFill>
                  <a:srgbClr val="0070C0"/>
                </a:solidFill>
              </a:rPr>
              <a:t>fcntl.h</a:t>
            </a:r>
            <a:r>
              <a:rPr lang="en-US" dirty="0">
                <a:solidFill>
                  <a:srgbClr val="0070C0"/>
                </a:solidFill>
              </a:rPr>
              <a:t>&gt; #include &lt;</a:t>
            </a:r>
            <a:r>
              <a:rPr lang="en-US" dirty="0" err="1">
                <a:solidFill>
                  <a:srgbClr val="0070C0"/>
                </a:solidFill>
              </a:rPr>
              <a:t>unistd.h</a:t>
            </a:r>
            <a:r>
              <a:rPr lang="en-US" dirty="0">
                <a:solidFill>
                  <a:srgbClr val="0070C0"/>
                </a:solidFill>
              </a:rPr>
              <a:t>&gt; #include &lt;sys/</a:t>
            </a:r>
            <a:r>
              <a:rPr lang="en-US" dirty="0" err="1">
                <a:solidFill>
                  <a:srgbClr val="0070C0"/>
                </a:solidFill>
              </a:rPr>
              <a:t>types.h</a:t>
            </a:r>
            <a:r>
              <a:rPr lang="en-US" dirty="0">
                <a:solidFill>
                  <a:srgbClr val="0070C0"/>
                </a:solidFill>
              </a:rPr>
              <a:t>&gt; #include &lt;sys/</a:t>
            </a:r>
            <a:r>
              <a:rPr lang="en-US" dirty="0" err="1">
                <a:solidFill>
                  <a:srgbClr val="0070C0"/>
                </a:solidFill>
              </a:rPr>
              <a:t>mman.h</a:t>
            </a:r>
            <a:r>
              <a:rPr lang="en-US" dirty="0">
                <a:solidFill>
                  <a:srgbClr val="0070C0"/>
                </a:solidFill>
              </a:rPr>
              <a:t>&gt; #include &lt;sys/</a:t>
            </a:r>
            <a:r>
              <a:rPr lang="en-US" dirty="0" err="1">
                <a:solidFill>
                  <a:srgbClr val="0070C0"/>
                </a:solidFill>
              </a:rPr>
              <a:t>stat.h</a:t>
            </a:r>
            <a:r>
              <a:rPr lang="en-US" dirty="0">
                <a:solidFill>
                  <a:srgbClr val="0070C0"/>
                </a:solidFill>
              </a:rPr>
              <a:t>&gt; #include &lt;</a:t>
            </a:r>
            <a:r>
              <a:rPr lang="en-US" dirty="0" err="1">
                <a:solidFill>
                  <a:srgbClr val="0070C0"/>
                </a:solidFill>
              </a:rPr>
              <a:t>errno.h</a:t>
            </a:r>
            <a:r>
              <a:rPr lang="en-US" dirty="0">
                <a:solidFill>
                  <a:srgbClr val="0070C0"/>
                </a:solidFill>
              </a:rPr>
              <a:t>&gt;</a:t>
            </a:r>
          </a:p>
        </p:txBody>
      </p:sp>
      <p:cxnSp>
        <p:nvCxnSpPr>
          <p:cNvPr id="9" name="Ευθύγραμμο βέλος σύνδεσης 6">
            <a:extLst>
              <a:ext uri="{FF2B5EF4-FFF2-40B4-BE49-F238E27FC236}">
                <a16:creationId xmlns:a16="http://schemas.microsoft.com/office/drawing/2014/main" id="{0BCD2CC1-6C6F-48D0-9588-CC99958D7477}"/>
              </a:ext>
            </a:extLst>
          </p:cNvPr>
          <p:cNvCxnSpPr>
            <a:endCxn id="11" idx="0"/>
          </p:cNvCxnSpPr>
          <p:nvPr/>
        </p:nvCxnSpPr>
        <p:spPr>
          <a:xfrm flipH="1">
            <a:off x="4688315" y="1428750"/>
            <a:ext cx="152400" cy="2274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D6699E9B-3DA3-4DB2-A0E9-3568164B9EC5}"/>
              </a:ext>
            </a:extLst>
          </p:cNvPr>
          <p:cNvSpPr txBox="1"/>
          <p:nvPr/>
        </p:nvSpPr>
        <p:spPr>
          <a:xfrm>
            <a:off x="3352800" y="1656216"/>
            <a:ext cx="2671030" cy="307777"/>
          </a:xfrm>
          <a:prstGeom prst="rect">
            <a:avLst/>
          </a:prstGeom>
          <a:noFill/>
        </p:spPr>
        <p:txBody>
          <a:bodyPr wrap="square" rtlCol="0">
            <a:spAutoFit/>
          </a:bodyPr>
          <a:lstStyle/>
          <a:p>
            <a:r>
              <a:rPr lang="en-US" sz="1400" dirty="0"/>
              <a:t>size of mapped region</a:t>
            </a:r>
            <a:endParaRPr lang="el-GR" sz="1400" dirty="0"/>
          </a:p>
        </p:txBody>
      </p:sp>
      <p:cxnSp>
        <p:nvCxnSpPr>
          <p:cNvPr id="12" name="Ευθύγραμμο βέλος σύνδεσης 6">
            <a:extLst>
              <a:ext uri="{FF2B5EF4-FFF2-40B4-BE49-F238E27FC236}">
                <a16:creationId xmlns:a16="http://schemas.microsoft.com/office/drawing/2014/main" id="{4336250A-4BF2-4C00-87D4-1F3AB090A878}"/>
              </a:ext>
            </a:extLst>
          </p:cNvPr>
          <p:cNvCxnSpPr>
            <a:cxnSpLocks/>
          </p:cNvCxnSpPr>
          <p:nvPr/>
        </p:nvCxnSpPr>
        <p:spPr>
          <a:xfrm flipH="1">
            <a:off x="4602534" y="2996496"/>
            <a:ext cx="369759" cy="13776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6D6B60D5-135C-4112-A58F-67DDD85E4791}"/>
              </a:ext>
            </a:extLst>
          </p:cNvPr>
          <p:cNvSpPr txBox="1"/>
          <p:nvPr/>
        </p:nvSpPr>
        <p:spPr>
          <a:xfrm>
            <a:off x="3505200" y="3083676"/>
            <a:ext cx="2671030" cy="307777"/>
          </a:xfrm>
          <a:prstGeom prst="rect">
            <a:avLst/>
          </a:prstGeom>
          <a:noFill/>
        </p:spPr>
        <p:txBody>
          <a:bodyPr wrap="square" rtlCol="0">
            <a:spAutoFit/>
          </a:bodyPr>
          <a:lstStyle/>
          <a:p>
            <a:r>
              <a:rPr lang="en-US" sz="1400" dirty="0"/>
              <a:t>shared memory object name</a:t>
            </a:r>
            <a:endParaRPr lang="el-GR" sz="1400" dirty="0"/>
          </a:p>
        </p:txBody>
      </p:sp>
    </p:spTree>
    <p:extLst>
      <p:ext uri="{BB962C8B-B14F-4D97-AF65-F5344CB8AC3E}">
        <p14:creationId xmlns:p14="http://schemas.microsoft.com/office/powerpoint/2010/main" val="184063209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FD57E4C-CAB2-4641-A918-6A43A2DC0CA4}"/>
              </a:ext>
            </a:extLst>
          </p:cNvPr>
          <p:cNvSpPr>
            <a:spLocks noGrp="1"/>
          </p:cNvSpPr>
          <p:nvPr>
            <p:ph type="title"/>
          </p:nvPr>
        </p:nvSpPr>
        <p:spPr>
          <a:xfrm>
            <a:off x="457199" y="205979"/>
            <a:ext cx="8229601" cy="857250"/>
          </a:xfrm>
        </p:spPr>
        <p:txBody>
          <a:bodyPr>
            <a:normAutofit/>
          </a:bodyPr>
          <a:lstStyle/>
          <a:p>
            <a:r>
              <a:rPr lang="en-US" dirty="0"/>
              <a:t>Managing POSIX Shared Memory - Summary</a:t>
            </a:r>
          </a:p>
        </p:txBody>
      </p:sp>
      <p:sp>
        <p:nvSpPr>
          <p:cNvPr id="9" name="Content Placeholder 8">
            <a:extLst>
              <a:ext uri="{FF2B5EF4-FFF2-40B4-BE49-F238E27FC236}">
                <a16:creationId xmlns:a16="http://schemas.microsoft.com/office/drawing/2014/main" id="{3EA7C2D3-DCD3-4E2E-B0C0-A0CE704BEA8E}"/>
              </a:ext>
            </a:extLst>
          </p:cNvPr>
          <p:cNvSpPr>
            <a:spLocks noGrp="1"/>
          </p:cNvSpPr>
          <p:nvPr>
            <p:ph sz="quarter" idx="1"/>
          </p:nvPr>
        </p:nvSpPr>
        <p:spPr>
          <a:xfrm>
            <a:off x="457200" y="1200150"/>
            <a:ext cx="7950306" cy="3655314"/>
          </a:xfrm>
        </p:spPr>
        <p:txBody>
          <a:bodyPr>
            <a:normAutofit fontScale="85000" lnSpcReduction="10000"/>
          </a:bodyPr>
          <a:lstStyle/>
          <a:p>
            <a:pPr marL="0" indent="0">
              <a:buNone/>
            </a:pPr>
            <a:r>
              <a:rPr lang="en-US" dirty="0"/>
              <a:t>A POSIX shared memory segment API.</a:t>
            </a:r>
          </a:p>
          <a:p>
            <a:r>
              <a:rPr lang="en-US" dirty="0"/>
              <a:t>Create and/or open a shared memory object with </a:t>
            </a:r>
            <a:r>
              <a:rPr lang="en-US" dirty="0" err="1">
                <a:latin typeface="Courier New" panose="02070309020205020404" pitchFamily="49" charset="0"/>
                <a:cs typeface="Courier New" panose="02070309020205020404" pitchFamily="49" charset="0"/>
              </a:rPr>
              <a:t>shm_open</a:t>
            </a:r>
            <a:r>
              <a:rPr lang="en-US" dirty="0">
                <a:latin typeface="Courier New" panose="02070309020205020404" pitchFamily="49" charset="0"/>
                <a:cs typeface="Courier New" panose="02070309020205020404" pitchFamily="49" charset="0"/>
              </a:rPr>
              <a:t>()</a:t>
            </a:r>
            <a:r>
              <a:rPr lang="en-US" dirty="0"/>
              <a:t>. A file descriptor is returned if </a:t>
            </a:r>
            <a:r>
              <a:rPr lang="en-US" dirty="0" err="1">
                <a:latin typeface="Courier New" panose="02070309020205020404" pitchFamily="49" charset="0"/>
                <a:cs typeface="Courier New" panose="02070309020205020404" pitchFamily="49" charset="0"/>
              </a:rPr>
              <a:t>shm_open</a:t>
            </a:r>
            <a:r>
              <a:rPr lang="en-US" dirty="0">
                <a:latin typeface="Courier New" panose="02070309020205020404" pitchFamily="49" charset="0"/>
                <a:cs typeface="Courier New" panose="02070309020205020404" pitchFamily="49" charset="0"/>
              </a:rPr>
              <a:t>()</a:t>
            </a:r>
            <a:r>
              <a:rPr lang="en-US" dirty="0"/>
              <a:t> runs successfully</a:t>
            </a:r>
          </a:p>
          <a:p>
            <a:r>
              <a:rPr lang="en-US" dirty="0"/>
              <a:t>Set the shared memory object size using </a:t>
            </a:r>
            <a:r>
              <a:rPr lang="en-US" dirty="0" err="1">
                <a:latin typeface="Courier New" panose="02070309020205020404" pitchFamily="49" charset="0"/>
                <a:cs typeface="Courier New" panose="02070309020205020404" pitchFamily="49" charset="0"/>
              </a:rPr>
              <a:t>ftruncate</a:t>
            </a:r>
            <a:r>
              <a:rPr lang="en-US" dirty="0">
                <a:latin typeface="Courier New" panose="02070309020205020404" pitchFamily="49" charset="0"/>
                <a:cs typeface="Courier New" panose="02070309020205020404" pitchFamily="49" charset="0"/>
              </a:rPr>
              <a:t>()</a:t>
            </a:r>
            <a:endParaRPr lang="en-US" dirty="0"/>
          </a:p>
          <a:p>
            <a:r>
              <a:rPr lang="en-US" dirty="0"/>
              <a:t>Map the shared memory object into the current virtual address space of the calling process using </a:t>
            </a:r>
            <a:r>
              <a:rPr lang="en-US" dirty="0" err="1">
                <a:latin typeface="Courier New" panose="02070309020205020404" pitchFamily="49" charset="0"/>
                <a:cs typeface="Courier New" panose="02070309020205020404" pitchFamily="49" charset="0"/>
              </a:rPr>
              <a:t>mmap</a:t>
            </a:r>
            <a:r>
              <a:rPr lang="en-US" dirty="0">
                <a:latin typeface="Courier New" panose="02070309020205020404" pitchFamily="49" charset="0"/>
                <a:cs typeface="Courier New" panose="02070309020205020404" pitchFamily="49" charset="0"/>
              </a:rPr>
              <a:t>()</a:t>
            </a:r>
          </a:p>
          <a:p>
            <a:r>
              <a:rPr lang="en-US" dirty="0"/>
              <a:t>Access</a:t>
            </a:r>
            <a:r>
              <a:rPr lang="en-US" dirty="0">
                <a:latin typeface="Courier New" panose="02070309020205020404" pitchFamily="49" charset="0"/>
                <a:cs typeface="Courier New" panose="02070309020205020404" pitchFamily="49" charset="0"/>
              </a:rPr>
              <a:t> </a:t>
            </a:r>
            <a:r>
              <a:rPr lang="en-US" dirty="0"/>
              <a:t>the shared memory </a:t>
            </a:r>
            <a:r>
              <a:rPr lang="en-US" dirty="0">
                <a:latin typeface="Courier New" panose="02070309020205020404" pitchFamily="49" charset="0"/>
                <a:cs typeface="Courier New" panose="02070309020205020404" pitchFamily="49" charset="0"/>
              </a:rPr>
              <a:t>(read/write/modify)</a:t>
            </a:r>
            <a:endParaRPr lang="en-US" dirty="0"/>
          </a:p>
          <a:p>
            <a:r>
              <a:rPr lang="en-US" dirty="0" err="1"/>
              <a:t>Unmap</a:t>
            </a:r>
            <a:r>
              <a:rPr lang="en-US" dirty="0"/>
              <a:t> the shared memory from virtual address space of the calling process using </a:t>
            </a:r>
            <a:r>
              <a:rPr lang="en-US" dirty="0" err="1">
                <a:latin typeface="Courier New" panose="02070309020205020404" pitchFamily="49" charset="0"/>
                <a:cs typeface="Courier New" panose="02070309020205020404" pitchFamily="49" charset="0"/>
              </a:rPr>
              <a:t>munmap</a:t>
            </a:r>
            <a:r>
              <a:rPr lang="en-US" dirty="0">
                <a:latin typeface="Courier New" panose="02070309020205020404" pitchFamily="49" charset="0"/>
                <a:cs typeface="Courier New" panose="02070309020205020404" pitchFamily="49" charset="0"/>
              </a:rPr>
              <a:t>()</a:t>
            </a:r>
          </a:p>
          <a:p>
            <a:r>
              <a:rPr lang="en-US" dirty="0"/>
              <a:t>Close the file descriptor of the shared memory object with </a:t>
            </a:r>
            <a:r>
              <a:rPr lang="en-US" dirty="0">
                <a:latin typeface="Courier New" panose="02070309020205020404" pitchFamily="49" charset="0"/>
                <a:cs typeface="Courier New" panose="02070309020205020404" pitchFamily="49" charset="0"/>
              </a:rPr>
              <a:t>close()</a:t>
            </a:r>
          </a:p>
          <a:p>
            <a:r>
              <a:rPr lang="en-US" dirty="0"/>
              <a:t>Delete shared memory object using </a:t>
            </a:r>
            <a:r>
              <a:rPr lang="en-US" dirty="0" err="1">
                <a:latin typeface="Courier New" panose="02070309020205020404" pitchFamily="49" charset="0"/>
                <a:cs typeface="Courier New" panose="02070309020205020404" pitchFamily="49" charset="0"/>
              </a:rPr>
              <a:t>shm_unlink</a:t>
            </a:r>
            <a:r>
              <a:rPr lang="en-US" dirty="0">
                <a:latin typeface="Courier New" panose="02070309020205020404" pitchFamily="49" charset="0"/>
                <a:cs typeface="Courier New" panose="02070309020205020404" pitchFamily="49" charset="0"/>
              </a:rPr>
              <a:t>()</a:t>
            </a:r>
          </a:p>
        </p:txBody>
      </p:sp>
      <p:sp>
        <p:nvSpPr>
          <p:cNvPr id="4" name="Slide Number Placeholder 3">
            <a:extLst>
              <a:ext uri="{FF2B5EF4-FFF2-40B4-BE49-F238E27FC236}">
                <a16:creationId xmlns:a16="http://schemas.microsoft.com/office/drawing/2014/main" id="{2E7CC6EF-327C-4747-8AF9-DA7A71B68292}"/>
              </a:ext>
            </a:extLst>
          </p:cNvPr>
          <p:cNvSpPr>
            <a:spLocks noGrp="1"/>
          </p:cNvSpPr>
          <p:nvPr>
            <p:ph type="sldNum" sz="quarter" idx="15"/>
          </p:nvPr>
        </p:nvSpPr>
        <p:spPr/>
        <p:txBody>
          <a:bodyPr/>
          <a:lstStyle/>
          <a:p>
            <a:fld id="{A5164F59-2C4C-48AE-8821-48AE3F4796E9}" type="slidenum">
              <a:rPr lang="el-GR" smtClean="0"/>
              <a:t>37</a:t>
            </a:fld>
            <a:endParaRPr lang="el-GR" dirty="0"/>
          </a:p>
        </p:txBody>
      </p:sp>
    </p:spTree>
    <p:extLst>
      <p:ext uri="{BB962C8B-B14F-4D97-AF65-F5344CB8AC3E}">
        <p14:creationId xmlns:p14="http://schemas.microsoft.com/office/powerpoint/2010/main" val="396040747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n-US" dirty="0"/>
              <a:t>SHM_OPEN Function</a:t>
            </a:r>
            <a:endParaRPr lang="el-GR" dirty="0"/>
          </a:p>
        </p:txBody>
      </p:sp>
      <p:sp>
        <p:nvSpPr>
          <p:cNvPr id="3" name="Θέση περιεχομένου 2"/>
          <p:cNvSpPr>
            <a:spLocks noGrp="1"/>
          </p:cNvSpPr>
          <p:nvPr>
            <p:ph sz="quarter" idx="1"/>
          </p:nvPr>
        </p:nvSpPr>
        <p:spPr>
          <a:xfrm>
            <a:off x="585216" y="3181350"/>
            <a:ext cx="7848600" cy="1703137"/>
          </a:xfrm>
        </p:spPr>
        <p:txBody>
          <a:bodyPr>
            <a:noAutofit/>
          </a:bodyPr>
          <a:lstStyle/>
          <a:p>
            <a:pPr marL="0">
              <a:spcBef>
                <a:spcPts val="0"/>
              </a:spcBef>
              <a:buClr>
                <a:srgbClr val="0070C0"/>
              </a:buClr>
              <a:buFont typeface="Wingdings" pitchFamily="2" charset="2"/>
              <a:buChar char="¢"/>
            </a:pPr>
            <a:r>
              <a:rPr lang="en-US" sz="1400" b="1" dirty="0">
                <a:latin typeface="Courier New" pitchFamily="49" charset="0"/>
                <a:cs typeface="Courier New" pitchFamily="49" charset="0"/>
              </a:rPr>
              <a:t>const char *name</a:t>
            </a:r>
            <a:r>
              <a:rPr lang="en-US" sz="1400" i="1" dirty="0">
                <a:latin typeface="Courier New" pitchFamily="49" charset="0"/>
                <a:cs typeface="Courier New" pitchFamily="49" charset="0"/>
              </a:rPr>
              <a:t>: </a:t>
            </a:r>
            <a:r>
              <a:rPr lang="en-US" sz="1400" dirty="0"/>
              <a:t>defines a specific path name, usually </a:t>
            </a:r>
            <a:r>
              <a:rPr lang="en-US" sz="1400" dirty="0">
                <a:latin typeface="Courier New" pitchFamily="49" charset="0"/>
                <a:cs typeface="Courier New" pitchFamily="49" charset="0"/>
              </a:rPr>
              <a:t>/</a:t>
            </a:r>
            <a:r>
              <a:rPr lang="en-US" sz="1400" dirty="0" err="1">
                <a:latin typeface="Courier New" pitchFamily="49" charset="0"/>
                <a:cs typeface="Courier New" pitchFamily="49" charset="0"/>
              </a:rPr>
              <a:t>somename</a:t>
            </a:r>
            <a:endParaRPr lang="en-US" sz="1400" dirty="0">
              <a:latin typeface="Courier New" pitchFamily="49" charset="0"/>
              <a:cs typeface="Courier New" pitchFamily="49" charset="0"/>
            </a:endParaRPr>
          </a:p>
          <a:p>
            <a:pPr marL="0">
              <a:spcBef>
                <a:spcPts val="0"/>
              </a:spcBef>
              <a:buClr>
                <a:srgbClr val="0070C0"/>
              </a:buClr>
              <a:buFont typeface="Wingdings" pitchFamily="2" charset="2"/>
              <a:buChar char="¢"/>
            </a:pPr>
            <a:r>
              <a:rPr lang="en-US" sz="1400" b="1" dirty="0">
                <a:latin typeface="Courier New" pitchFamily="49" charset="0"/>
                <a:cs typeface="Courier New" pitchFamily="49" charset="0"/>
              </a:rPr>
              <a:t>int oflag</a:t>
            </a:r>
            <a:r>
              <a:rPr lang="en-US" sz="1400" dirty="0">
                <a:latin typeface="Courier New" pitchFamily="49" charset="0"/>
                <a:cs typeface="Courier New" pitchFamily="49" charset="0"/>
              </a:rPr>
              <a:t>: </a:t>
            </a:r>
            <a:r>
              <a:rPr lang="en-US" sz="1400" dirty="0"/>
              <a:t>bit mask OR combination</a:t>
            </a:r>
          </a:p>
          <a:p>
            <a:pPr marL="0" lvl="1">
              <a:spcBef>
                <a:spcPts val="0"/>
              </a:spcBef>
              <a:buClr>
                <a:srgbClr val="0070C0"/>
              </a:buClr>
              <a:buFont typeface="Wingdings" pitchFamily="2" charset="2"/>
              <a:buChar char="Ø"/>
            </a:pPr>
            <a:r>
              <a:rPr lang="en-US" sz="1400" i="1" dirty="0">
                <a:latin typeface="Courier New" panose="02070309020205020404" pitchFamily="49" charset="0"/>
                <a:cs typeface="Courier New" panose="02070309020205020404" pitchFamily="49" charset="0"/>
              </a:rPr>
              <a:t>O_RDONLY</a:t>
            </a:r>
            <a:r>
              <a:rPr lang="en-US" sz="1400" dirty="0">
                <a:cs typeface="Courier New" pitchFamily="49" charset="0"/>
              </a:rPr>
              <a:t>: Open the object for read</a:t>
            </a:r>
          </a:p>
          <a:p>
            <a:pPr marL="0" lvl="1">
              <a:spcBef>
                <a:spcPts val="0"/>
              </a:spcBef>
              <a:buClr>
                <a:srgbClr val="0070C0"/>
              </a:buClr>
              <a:buFont typeface="Wingdings" pitchFamily="2" charset="2"/>
              <a:buChar char="Ø"/>
            </a:pPr>
            <a:r>
              <a:rPr lang="en-US" sz="1400" i="1" dirty="0">
                <a:latin typeface="Courier New" panose="02070309020205020404" pitchFamily="49" charset="0"/>
                <a:cs typeface="Courier New" panose="02070309020205020404" pitchFamily="49" charset="0"/>
              </a:rPr>
              <a:t>O_RDWR</a:t>
            </a:r>
            <a:r>
              <a:rPr lang="en-US" sz="1400" dirty="0">
                <a:cs typeface="Courier New" pitchFamily="49" charset="0"/>
              </a:rPr>
              <a:t>: Open the object for read/write access</a:t>
            </a:r>
          </a:p>
          <a:p>
            <a:pPr marL="0" lvl="1">
              <a:spcBef>
                <a:spcPts val="0"/>
              </a:spcBef>
              <a:buClr>
                <a:srgbClr val="0070C0"/>
              </a:buClr>
              <a:buFont typeface="Wingdings" pitchFamily="2" charset="2"/>
              <a:buChar char="Ø"/>
            </a:pPr>
            <a:r>
              <a:rPr lang="en-US" sz="1400" dirty="0">
                <a:latin typeface="Courier New" panose="02070309020205020404" pitchFamily="49" charset="0"/>
                <a:cs typeface="Courier New" panose="02070309020205020404" pitchFamily="49" charset="0"/>
              </a:rPr>
              <a:t>O_CREAT</a:t>
            </a:r>
            <a:r>
              <a:rPr lang="en-US" sz="1400" dirty="0">
                <a:cs typeface="Courier New" pitchFamily="49" charset="0"/>
              </a:rPr>
              <a:t>: Create shared memory object if it does not exist, use </a:t>
            </a:r>
            <a:r>
              <a:rPr lang="en-US" sz="1400" dirty="0" err="1">
                <a:cs typeface="Courier New" pitchFamily="49" charset="0"/>
              </a:rPr>
              <a:t>euid</a:t>
            </a:r>
            <a:r>
              <a:rPr lang="en-US" sz="1400" dirty="0">
                <a:cs typeface="Courier New" pitchFamily="49" charset="0"/>
              </a:rPr>
              <a:t>/</a:t>
            </a:r>
            <a:r>
              <a:rPr lang="en-US" sz="1400" dirty="0" err="1">
                <a:cs typeface="Courier New" pitchFamily="49" charset="0"/>
              </a:rPr>
              <a:t>egid</a:t>
            </a:r>
            <a:r>
              <a:rPr lang="en-US" sz="1400" dirty="0">
                <a:cs typeface="Courier New" pitchFamily="49" charset="0"/>
              </a:rPr>
              <a:t> &amp; mode bits except </a:t>
            </a:r>
            <a:r>
              <a:rPr lang="en-US" sz="1400" dirty="0" err="1">
                <a:cs typeface="Courier New" pitchFamily="49" charset="0"/>
              </a:rPr>
              <a:t>umask</a:t>
            </a:r>
            <a:r>
              <a:rPr lang="en-US" sz="1400" dirty="0">
                <a:cs typeface="Courier New" pitchFamily="49" charset="0"/>
              </a:rPr>
              <a:t>)</a:t>
            </a:r>
          </a:p>
          <a:p>
            <a:pPr marL="0" lvl="1">
              <a:spcBef>
                <a:spcPts val="0"/>
              </a:spcBef>
              <a:buClr>
                <a:srgbClr val="0070C0"/>
              </a:buClr>
              <a:buFont typeface="Wingdings" pitchFamily="2" charset="2"/>
              <a:buChar char="Ø"/>
            </a:pPr>
            <a:r>
              <a:rPr lang="en-US" sz="1400" dirty="0">
                <a:latin typeface="Courier New" panose="02070309020205020404" pitchFamily="49" charset="0"/>
                <a:cs typeface="Courier New" panose="02070309020205020404" pitchFamily="49" charset="0"/>
              </a:rPr>
              <a:t>O_EXCL</a:t>
            </a:r>
            <a:r>
              <a:rPr lang="en-US" sz="1400" dirty="0">
                <a:cs typeface="Courier New" pitchFamily="49" charset="0"/>
              </a:rPr>
              <a:t>:  if </a:t>
            </a:r>
            <a:r>
              <a:rPr lang="en-US" sz="1400" dirty="0">
                <a:latin typeface="Courier New" panose="02070309020205020404" pitchFamily="49" charset="0"/>
                <a:cs typeface="Courier New" panose="02070309020205020404" pitchFamily="49" charset="0"/>
              </a:rPr>
              <a:t>O_CREAT </a:t>
            </a:r>
            <a:r>
              <a:rPr lang="en-US" sz="1400" dirty="0">
                <a:cs typeface="Courier New" pitchFamily="49" charset="0"/>
              </a:rPr>
              <a:t>was specified, return an error. </a:t>
            </a:r>
          </a:p>
          <a:p>
            <a:pPr marL="0" lvl="1">
              <a:spcBef>
                <a:spcPts val="0"/>
              </a:spcBef>
              <a:buClr>
                <a:srgbClr val="0070C0"/>
              </a:buClr>
              <a:buFont typeface="Wingdings" pitchFamily="2" charset="2"/>
              <a:buChar char="Ø"/>
            </a:pPr>
            <a:r>
              <a:rPr lang="en-US" sz="1400" dirty="0">
                <a:latin typeface="Courier New" panose="02070309020205020404" pitchFamily="49" charset="0"/>
                <a:cs typeface="Courier New" panose="02070309020205020404" pitchFamily="49" charset="0"/>
              </a:rPr>
              <a:t>O_TRUNC</a:t>
            </a:r>
            <a:r>
              <a:rPr lang="en-US" sz="1400" dirty="0">
                <a:cs typeface="Courier New" pitchFamily="49" charset="0"/>
              </a:rPr>
              <a:t>: initialize the shared memory object to zero bytes</a:t>
            </a:r>
          </a:p>
          <a:p>
            <a:pPr marL="0">
              <a:spcBef>
                <a:spcPts val="0"/>
              </a:spcBef>
              <a:buClr>
                <a:srgbClr val="0070C0"/>
              </a:buClr>
              <a:buFont typeface="Wingdings" pitchFamily="2" charset="2"/>
              <a:buChar char="¢"/>
            </a:pPr>
            <a:r>
              <a:rPr lang="en-US" sz="1400" b="1" dirty="0">
                <a:latin typeface="Courier New" pitchFamily="49" charset="0"/>
                <a:cs typeface="Courier New" pitchFamily="49" charset="0"/>
              </a:rPr>
              <a:t>mode_t mode</a:t>
            </a:r>
            <a:r>
              <a:rPr lang="en-US" sz="1400" dirty="0"/>
              <a:t>: defines file access mode bits. Symbolic macro definitions from </a:t>
            </a:r>
            <a:r>
              <a:rPr lang="en-US" sz="1400" dirty="0">
                <a:latin typeface="Courier New" pitchFamily="49" charset="0"/>
                <a:cs typeface="Courier New" pitchFamily="49" charset="0"/>
              </a:rPr>
              <a:t>&lt;sys/</a:t>
            </a:r>
            <a:r>
              <a:rPr lang="en-US" sz="1400" dirty="0" err="1">
                <a:latin typeface="Courier New" pitchFamily="49" charset="0"/>
                <a:cs typeface="Courier New" pitchFamily="49" charset="0"/>
              </a:rPr>
              <a:t>stat.h</a:t>
            </a:r>
            <a:r>
              <a:rPr lang="en-US" sz="1400" dirty="0">
                <a:latin typeface="Courier New" pitchFamily="49" charset="0"/>
                <a:cs typeface="Courier New" pitchFamily="49" charset="0"/>
              </a:rPr>
              <a:t>&gt;</a:t>
            </a:r>
            <a:endParaRPr lang="el-GR" sz="1400" dirty="0"/>
          </a:p>
        </p:txBody>
      </p:sp>
      <p:sp>
        <p:nvSpPr>
          <p:cNvPr id="4" name="Θέση αριθμού διαφάνειας 3"/>
          <p:cNvSpPr>
            <a:spLocks noGrp="1"/>
          </p:cNvSpPr>
          <p:nvPr>
            <p:ph type="sldNum" sz="quarter" idx="15"/>
          </p:nvPr>
        </p:nvSpPr>
        <p:spPr>
          <a:xfrm>
            <a:off x="8129016" y="4314444"/>
            <a:ext cx="609600" cy="390906"/>
          </a:xfrm>
        </p:spPr>
        <p:txBody>
          <a:bodyPr/>
          <a:lstStyle/>
          <a:p>
            <a:fld id="{A5164F59-2C4C-48AE-8821-48AE3F4796E9}" type="slidenum">
              <a:rPr lang="el-GR" smtClean="0"/>
              <a:t>38</a:t>
            </a:fld>
            <a:endParaRPr lang="el-GR" dirty="0"/>
          </a:p>
        </p:txBody>
      </p:sp>
      <p:sp>
        <p:nvSpPr>
          <p:cNvPr id="6" name="Ορθογώνιο 5"/>
          <p:cNvSpPr/>
          <p:nvPr/>
        </p:nvSpPr>
        <p:spPr>
          <a:xfrm>
            <a:off x="623316" y="1973799"/>
            <a:ext cx="6387084" cy="1207551"/>
          </a:xfrm>
          <a:prstGeom prst="rect">
            <a:avLst/>
          </a:prstGeom>
          <a:solidFill>
            <a:schemeClr val="bg1"/>
          </a:solid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a:solidFill>
                  <a:schemeClr val="tx1"/>
                </a:solidFill>
                <a:latin typeface="Courier New" panose="02070309020205020404" pitchFamily="49" charset="0"/>
                <a:cs typeface="Courier New" panose="02070309020205020404" pitchFamily="49" charset="0"/>
              </a:rPr>
              <a:t>#include &lt;sys/</a:t>
            </a:r>
            <a:r>
              <a:rPr lang="en-US" sz="1400" b="1" dirty="0" err="1">
                <a:solidFill>
                  <a:schemeClr val="tx1"/>
                </a:solidFill>
                <a:latin typeface="Courier New" panose="02070309020205020404" pitchFamily="49" charset="0"/>
                <a:cs typeface="Courier New" panose="02070309020205020404" pitchFamily="49" charset="0"/>
              </a:rPr>
              <a:t>mman.h</a:t>
            </a:r>
            <a:r>
              <a:rPr lang="en-US" sz="1400" b="1" dirty="0">
                <a:solidFill>
                  <a:schemeClr val="tx1"/>
                </a:solidFill>
                <a:latin typeface="Courier New" panose="02070309020205020404" pitchFamily="49" charset="0"/>
                <a:cs typeface="Courier New" panose="02070309020205020404" pitchFamily="49" charset="0"/>
              </a:rPr>
              <a:t>&gt;</a:t>
            </a:r>
          </a:p>
          <a:p>
            <a:r>
              <a:rPr lang="en-US" sz="1400" b="1" dirty="0">
                <a:solidFill>
                  <a:schemeClr val="tx1"/>
                </a:solidFill>
                <a:latin typeface="Courier New" panose="02070309020205020404" pitchFamily="49" charset="0"/>
                <a:cs typeface="Courier New" panose="02070309020205020404" pitchFamily="49" charset="0"/>
              </a:rPr>
              <a:t>#include &lt;sys/</a:t>
            </a:r>
            <a:r>
              <a:rPr lang="en-US" sz="1400" b="1" dirty="0" err="1">
                <a:solidFill>
                  <a:schemeClr val="tx1"/>
                </a:solidFill>
                <a:latin typeface="Courier New" panose="02070309020205020404" pitchFamily="49" charset="0"/>
                <a:cs typeface="Courier New" panose="02070309020205020404" pitchFamily="49" charset="0"/>
              </a:rPr>
              <a:t>stat.h</a:t>
            </a:r>
            <a:r>
              <a:rPr lang="en-US" sz="1400" b="1" dirty="0">
                <a:solidFill>
                  <a:schemeClr val="tx1"/>
                </a:solidFill>
                <a:latin typeface="Courier New" panose="02070309020205020404" pitchFamily="49" charset="0"/>
                <a:cs typeface="Courier New" panose="02070309020205020404" pitchFamily="49" charset="0"/>
              </a:rPr>
              <a:t>&gt; </a:t>
            </a:r>
            <a:r>
              <a:rPr lang="en-US" sz="1400" dirty="0">
                <a:solidFill>
                  <a:schemeClr val="tx1"/>
                </a:solidFill>
                <a:latin typeface="Courier New" panose="02070309020205020404" pitchFamily="49" charset="0"/>
                <a:cs typeface="Courier New" panose="02070309020205020404" pitchFamily="49" charset="0"/>
              </a:rPr>
              <a:t>// For mode constants</a:t>
            </a:r>
          </a:p>
          <a:p>
            <a:r>
              <a:rPr lang="en-US" sz="1400" b="1" dirty="0">
                <a:solidFill>
                  <a:schemeClr val="tx1"/>
                </a:solidFill>
                <a:latin typeface="Courier New" panose="02070309020205020404" pitchFamily="49" charset="0"/>
                <a:cs typeface="Courier New" panose="02070309020205020404" pitchFamily="49" charset="0"/>
              </a:rPr>
              <a:t>#include &lt;</a:t>
            </a:r>
            <a:r>
              <a:rPr lang="en-US" sz="1400" b="1" dirty="0" err="1">
                <a:solidFill>
                  <a:schemeClr val="tx1"/>
                </a:solidFill>
                <a:latin typeface="Courier New" panose="02070309020205020404" pitchFamily="49" charset="0"/>
                <a:cs typeface="Courier New" panose="02070309020205020404" pitchFamily="49" charset="0"/>
              </a:rPr>
              <a:t>fcntl.h</a:t>
            </a:r>
            <a:r>
              <a:rPr lang="en-US" sz="1400" b="1" dirty="0">
                <a:solidFill>
                  <a:schemeClr val="tx1"/>
                </a:solidFill>
                <a:latin typeface="Courier New" panose="02070309020205020404" pitchFamily="49" charset="0"/>
                <a:cs typeface="Courier New" panose="02070309020205020404" pitchFamily="49" charset="0"/>
              </a:rPr>
              <a:t>&gt; </a:t>
            </a:r>
            <a:r>
              <a:rPr lang="en-US" sz="1400" dirty="0">
                <a:solidFill>
                  <a:schemeClr val="tx1"/>
                </a:solidFill>
                <a:latin typeface="Courier New" pitchFamily="49" charset="0"/>
                <a:cs typeface="Courier New" pitchFamily="49" charset="0"/>
              </a:rPr>
              <a:t>// For O_* constants */ </a:t>
            </a:r>
          </a:p>
          <a:p>
            <a:r>
              <a:rPr lang="en-US" sz="1400" dirty="0">
                <a:solidFill>
                  <a:schemeClr val="tx1"/>
                </a:solidFill>
                <a:latin typeface="Courier New" pitchFamily="49" charset="0"/>
                <a:cs typeface="Courier New" pitchFamily="49" charset="0"/>
              </a:rPr>
              <a:t>int </a:t>
            </a:r>
            <a:r>
              <a:rPr lang="en-US" sz="1400" dirty="0" err="1">
                <a:solidFill>
                  <a:schemeClr val="tx1"/>
                </a:solidFill>
                <a:latin typeface="Courier New" panose="02070309020205020404" pitchFamily="49" charset="0"/>
                <a:cs typeface="Courier New" pitchFamily="49" charset="0"/>
              </a:rPr>
              <a:t>shm_open</a:t>
            </a:r>
            <a:r>
              <a:rPr lang="en-US" sz="1400" dirty="0">
                <a:solidFill>
                  <a:schemeClr val="tx1"/>
                </a:solidFill>
                <a:latin typeface="Courier New" panose="02070309020205020404" pitchFamily="49" charset="0"/>
                <a:cs typeface="Courier New" pitchFamily="49" charset="0"/>
              </a:rPr>
              <a:t> </a:t>
            </a:r>
            <a:r>
              <a:rPr lang="fr-FR" sz="1400" dirty="0">
                <a:solidFill>
                  <a:schemeClr val="tx1"/>
                </a:solidFill>
                <a:latin typeface="Courier New" panose="02070309020205020404" pitchFamily="49" charset="0"/>
                <a:cs typeface="Courier New" pitchFamily="49" charset="0"/>
              </a:rPr>
              <a:t>(</a:t>
            </a:r>
            <a:r>
              <a:rPr lang="fr-FR" sz="1400" dirty="0" err="1">
                <a:solidFill>
                  <a:schemeClr val="tx1"/>
                </a:solidFill>
                <a:latin typeface="Courier New" panose="02070309020205020404" pitchFamily="49" charset="0"/>
                <a:cs typeface="Courier New" pitchFamily="49" charset="0"/>
              </a:rPr>
              <a:t>const</a:t>
            </a:r>
            <a:r>
              <a:rPr lang="fr-FR" sz="1400" dirty="0">
                <a:solidFill>
                  <a:schemeClr val="tx1"/>
                </a:solidFill>
                <a:latin typeface="Courier New" panose="02070309020205020404" pitchFamily="49" charset="0"/>
                <a:cs typeface="Courier New" pitchFamily="49" charset="0"/>
              </a:rPr>
              <a:t> char *</a:t>
            </a:r>
            <a:r>
              <a:rPr lang="fr-FR" sz="1400" dirty="0" err="1">
                <a:solidFill>
                  <a:schemeClr val="tx1"/>
                </a:solidFill>
                <a:latin typeface="Courier New" panose="02070309020205020404" pitchFamily="49" charset="0"/>
                <a:cs typeface="Courier New" pitchFamily="49" charset="0"/>
              </a:rPr>
              <a:t>name</a:t>
            </a:r>
            <a:r>
              <a:rPr lang="fr-FR" sz="1400" dirty="0">
                <a:solidFill>
                  <a:schemeClr val="tx1"/>
                </a:solidFill>
                <a:latin typeface="Courier New" panose="02070309020205020404" pitchFamily="49" charset="0"/>
                <a:cs typeface="Courier New" pitchFamily="49" charset="0"/>
              </a:rPr>
              <a:t>, </a:t>
            </a:r>
            <a:r>
              <a:rPr lang="fr-FR" sz="1400" dirty="0" err="1">
                <a:solidFill>
                  <a:schemeClr val="tx1"/>
                </a:solidFill>
                <a:latin typeface="Courier New" panose="02070309020205020404" pitchFamily="49" charset="0"/>
                <a:cs typeface="Courier New" pitchFamily="49" charset="0"/>
              </a:rPr>
              <a:t>int</a:t>
            </a:r>
            <a:r>
              <a:rPr lang="fr-FR" sz="1400" dirty="0">
                <a:solidFill>
                  <a:schemeClr val="tx1"/>
                </a:solidFill>
                <a:latin typeface="Courier New" panose="02070309020205020404" pitchFamily="49" charset="0"/>
                <a:cs typeface="Courier New" pitchFamily="49" charset="0"/>
              </a:rPr>
              <a:t> oflag, </a:t>
            </a:r>
            <a:r>
              <a:rPr lang="fr-FR" sz="1400" dirty="0" err="1">
                <a:solidFill>
                  <a:schemeClr val="tx1"/>
                </a:solidFill>
                <a:latin typeface="Courier New" panose="02070309020205020404" pitchFamily="49" charset="0"/>
                <a:cs typeface="Courier New" pitchFamily="49" charset="0"/>
              </a:rPr>
              <a:t>mode_t</a:t>
            </a:r>
            <a:r>
              <a:rPr lang="fr-FR" sz="1400" dirty="0">
                <a:solidFill>
                  <a:schemeClr val="tx1"/>
                </a:solidFill>
                <a:latin typeface="Courier New" panose="02070309020205020404" pitchFamily="49" charset="0"/>
                <a:cs typeface="Courier New" pitchFamily="49" charset="0"/>
              </a:rPr>
              <a:t> mode);</a:t>
            </a:r>
          </a:p>
          <a:p>
            <a:r>
              <a:rPr lang="en-US" sz="1400" dirty="0">
                <a:solidFill>
                  <a:schemeClr val="tx1"/>
                </a:solidFill>
                <a:latin typeface="Courier New" panose="02070309020205020404" pitchFamily="49" charset="0"/>
                <a:cs typeface="Courier New" pitchFamily="49" charset="0"/>
              </a:rPr>
              <a:t>Returns: a nonnegative file descriptor if OK, −1 on error</a:t>
            </a:r>
            <a:endParaRPr lang="el-GR" sz="1400" dirty="0">
              <a:solidFill>
                <a:schemeClr val="tx1"/>
              </a:solidFill>
              <a:latin typeface="Courier New" panose="02070309020205020404" pitchFamily="49" charset="0"/>
              <a:cs typeface="Courier New" panose="02070309020205020404" pitchFamily="49" charset="0"/>
            </a:endParaRPr>
          </a:p>
        </p:txBody>
      </p:sp>
      <p:sp>
        <p:nvSpPr>
          <p:cNvPr id="8" name="TextBox 7"/>
          <p:cNvSpPr txBox="1"/>
          <p:nvPr/>
        </p:nvSpPr>
        <p:spPr>
          <a:xfrm>
            <a:off x="557156" y="1314450"/>
            <a:ext cx="8115300" cy="646331"/>
          </a:xfrm>
          <a:prstGeom prst="rect">
            <a:avLst/>
          </a:prstGeom>
          <a:noFill/>
        </p:spPr>
        <p:txBody>
          <a:bodyPr wrap="square" rtlCol="0">
            <a:spAutoFit/>
          </a:bodyPr>
          <a:lstStyle/>
          <a:p>
            <a:r>
              <a:rPr lang="en-US" dirty="0"/>
              <a:t>Create and/or open new/existing a </a:t>
            </a:r>
            <a:r>
              <a:rPr lang="en-US" dirty="0">
                <a:cs typeface="Courier New" pitchFamily="49" charset="0"/>
              </a:rPr>
              <a:t>POSIX </a:t>
            </a:r>
            <a:r>
              <a:rPr lang="en-US" dirty="0"/>
              <a:t>shared memory object. A file descriptor is returned if successful</a:t>
            </a:r>
            <a:endParaRPr lang="el-GR" dirty="0"/>
          </a:p>
        </p:txBody>
      </p:sp>
    </p:spTree>
    <p:extLst>
      <p:ext uri="{BB962C8B-B14F-4D97-AF65-F5344CB8AC3E}">
        <p14:creationId xmlns:p14="http://schemas.microsoft.com/office/powerpoint/2010/main" val="86823080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205979"/>
            <a:ext cx="8153400" cy="857250"/>
          </a:xfrm>
        </p:spPr>
        <p:txBody>
          <a:bodyPr>
            <a:normAutofit/>
          </a:bodyPr>
          <a:lstStyle/>
          <a:p>
            <a:r>
              <a:rPr lang="en-US" dirty="0"/>
              <a:t>SHMOPEN –Macros for Access Permission</a:t>
            </a:r>
            <a:endParaRPr lang="el-GR" dirty="0"/>
          </a:p>
        </p:txBody>
      </p:sp>
      <p:sp>
        <p:nvSpPr>
          <p:cNvPr id="3" name="Θέση περιεχομένου 2"/>
          <p:cNvSpPr>
            <a:spLocks noGrp="1"/>
          </p:cNvSpPr>
          <p:nvPr>
            <p:ph sz="quarter" idx="1"/>
          </p:nvPr>
        </p:nvSpPr>
        <p:spPr>
          <a:xfrm>
            <a:off x="457200" y="1200150"/>
            <a:ext cx="7753350" cy="3943350"/>
          </a:xfrm>
        </p:spPr>
        <p:txBody>
          <a:bodyPr>
            <a:normAutofit fontScale="70000" lnSpcReduction="20000"/>
          </a:bodyPr>
          <a:lstStyle/>
          <a:p>
            <a:pPr lvl="1">
              <a:buClr>
                <a:srgbClr val="0070C0"/>
              </a:buClr>
              <a:buFont typeface="Wingdings" pitchFamily="2" charset="2"/>
              <a:buChar char="Ø"/>
            </a:pPr>
            <a:r>
              <a:rPr lang="en-US" dirty="0">
                <a:cs typeface="Courier New" pitchFamily="49" charset="0"/>
              </a:rPr>
              <a:t>S_ISUID: set-user-ID on execution</a:t>
            </a:r>
          </a:p>
          <a:p>
            <a:pPr lvl="1">
              <a:buClr>
                <a:srgbClr val="0070C0"/>
              </a:buClr>
              <a:buFont typeface="Wingdings" pitchFamily="2" charset="2"/>
              <a:buChar char="Ø"/>
            </a:pPr>
            <a:r>
              <a:rPr lang="en-US" dirty="0">
                <a:cs typeface="Courier New" pitchFamily="49" charset="0"/>
              </a:rPr>
              <a:t>S_ISGID: set-group-ID on execution</a:t>
            </a:r>
          </a:p>
          <a:p>
            <a:pPr lvl="1">
              <a:buClr>
                <a:srgbClr val="0070C0"/>
              </a:buClr>
              <a:buFont typeface="Wingdings" pitchFamily="2" charset="2"/>
              <a:buChar char="Ø"/>
            </a:pPr>
            <a:r>
              <a:rPr lang="en-US" dirty="0">
                <a:cs typeface="Courier New" pitchFamily="49" charset="0"/>
              </a:rPr>
              <a:t>S_ISVTX: on directories, restricted deletion flag</a:t>
            </a:r>
            <a:endParaRPr lang="el-GR" dirty="0"/>
          </a:p>
          <a:p>
            <a:pPr lvl="1">
              <a:buClr>
                <a:srgbClr val="0070C0"/>
              </a:buClr>
              <a:buFont typeface="Wingdings" pitchFamily="2" charset="2"/>
              <a:buChar char="Ø"/>
            </a:pPr>
            <a:r>
              <a:rPr lang="en-US" dirty="0">
                <a:cs typeface="Courier New" pitchFamily="49" charset="0"/>
              </a:rPr>
              <a:t>S_IRUSR: read permission, owner</a:t>
            </a:r>
          </a:p>
          <a:p>
            <a:pPr lvl="1">
              <a:buClr>
                <a:srgbClr val="0070C0"/>
              </a:buClr>
              <a:buFont typeface="Wingdings" pitchFamily="2" charset="2"/>
              <a:buChar char="Ø"/>
            </a:pPr>
            <a:r>
              <a:rPr lang="en-US" dirty="0">
                <a:cs typeface="Courier New" pitchFamily="49" charset="0"/>
              </a:rPr>
              <a:t>S_IWUSR: write permission, owner</a:t>
            </a:r>
          </a:p>
          <a:p>
            <a:pPr lvl="1">
              <a:buClr>
                <a:srgbClr val="0070C0"/>
              </a:buClr>
              <a:buFont typeface="Wingdings" pitchFamily="2" charset="2"/>
              <a:buChar char="Ø"/>
            </a:pPr>
            <a:r>
              <a:rPr lang="en-US" dirty="0">
                <a:cs typeface="Courier New" pitchFamily="49" charset="0"/>
              </a:rPr>
              <a:t>S_IXUSR: execute/search permission, owner</a:t>
            </a:r>
          </a:p>
          <a:p>
            <a:pPr lvl="1">
              <a:buClr>
                <a:srgbClr val="0070C0"/>
              </a:buClr>
              <a:buFont typeface="Wingdings" pitchFamily="2" charset="2"/>
              <a:buChar char="Ø"/>
            </a:pPr>
            <a:r>
              <a:rPr lang="en-US" dirty="0">
                <a:cs typeface="Courier New" pitchFamily="49" charset="0"/>
              </a:rPr>
              <a:t>S_IRGRP: read permission, group</a:t>
            </a:r>
          </a:p>
          <a:p>
            <a:pPr lvl="1">
              <a:buClr>
                <a:srgbClr val="0070C0"/>
              </a:buClr>
              <a:buFont typeface="Wingdings" pitchFamily="2" charset="2"/>
              <a:buChar char="Ø"/>
            </a:pPr>
            <a:r>
              <a:rPr lang="en-US" dirty="0">
                <a:cs typeface="Courier New" pitchFamily="49" charset="0"/>
              </a:rPr>
              <a:t>S_IWGRP: write permission, group</a:t>
            </a:r>
          </a:p>
          <a:p>
            <a:pPr lvl="1">
              <a:buClr>
                <a:srgbClr val="0070C0"/>
              </a:buClr>
              <a:buFont typeface="Wingdings" pitchFamily="2" charset="2"/>
              <a:buChar char="Ø"/>
            </a:pPr>
            <a:r>
              <a:rPr lang="en-US" dirty="0">
                <a:cs typeface="Courier New" pitchFamily="49" charset="0"/>
              </a:rPr>
              <a:t>S_IXGRP: execute/search permission, group</a:t>
            </a:r>
          </a:p>
          <a:p>
            <a:pPr lvl="1">
              <a:buClr>
                <a:srgbClr val="0070C0"/>
              </a:buClr>
              <a:buFont typeface="Wingdings" pitchFamily="2" charset="2"/>
              <a:buChar char="Ø"/>
            </a:pPr>
            <a:r>
              <a:rPr lang="en-US" dirty="0">
                <a:cs typeface="Courier New" pitchFamily="49" charset="0"/>
              </a:rPr>
              <a:t>S_IROTH: read permission, others</a:t>
            </a:r>
          </a:p>
          <a:p>
            <a:pPr lvl="1">
              <a:buClr>
                <a:srgbClr val="0070C0"/>
              </a:buClr>
              <a:buFont typeface="Wingdings" pitchFamily="2" charset="2"/>
              <a:buChar char="Ø"/>
            </a:pPr>
            <a:r>
              <a:rPr lang="en-US" dirty="0">
                <a:cs typeface="Courier New" pitchFamily="49" charset="0"/>
              </a:rPr>
              <a:t>S_IWOTH: write permission, others</a:t>
            </a:r>
          </a:p>
          <a:p>
            <a:pPr lvl="1">
              <a:buClr>
                <a:srgbClr val="0070C0"/>
              </a:buClr>
              <a:buFont typeface="Wingdings" pitchFamily="2" charset="2"/>
              <a:buChar char="Ø"/>
            </a:pPr>
            <a:r>
              <a:rPr lang="en-US" dirty="0">
                <a:cs typeface="Courier New" pitchFamily="49" charset="0"/>
              </a:rPr>
              <a:t>S_IXOTH: execute/search permission, others</a:t>
            </a:r>
          </a:p>
          <a:p>
            <a:pPr lvl="1">
              <a:buClr>
                <a:srgbClr val="0070C0"/>
              </a:buClr>
              <a:buFont typeface="Wingdings" pitchFamily="2" charset="2"/>
              <a:buChar char="Ø"/>
            </a:pPr>
            <a:endParaRPr lang="en-US" dirty="0">
              <a:cs typeface="Courier New" pitchFamily="49" charset="0"/>
            </a:endParaRPr>
          </a:p>
          <a:p>
            <a:pPr lvl="1">
              <a:buClr>
                <a:srgbClr val="0070C0"/>
              </a:buClr>
              <a:buFont typeface="Wingdings" pitchFamily="2" charset="2"/>
              <a:buChar char="Ø"/>
            </a:pPr>
            <a:r>
              <a:rPr lang="en-US" dirty="0">
                <a:cs typeface="Courier New" pitchFamily="49" charset="0"/>
              </a:rPr>
              <a:t>S_IRWXU: Read, write, execute/search by owner</a:t>
            </a:r>
          </a:p>
          <a:p>
            <a:pPr lvl="1">
              <a:buClr>
                <a:srgbClr val="0070C0"/>
              </a:buClr>
              <a:buFont typeface="Wingdings" pitchFamily="2" charset="2"/>
              <a:buChar char="Ø"/>
            </a:pPr>
            <a:r>
              <a:rPr lang="en-US" dirty="0">
                <a:cs typeface="Courier New" pitchFamily="49" charset="0"/>
              </a:rPr>
              <a:t>S_IRWXG: read, write, execute/search by group</a:t>
            </a:r>
          </a:p>
          <a:p>
            <a:pPr lvl="1">
              <a:buClr>
                <a:srgbClr val="0070C0"/>
              </a:buClr>
              <a:buFont typeface="Wingdings" pitchFamily="2" charset="2"/>
              <a:buChar char="Ø"/>
            </a:pPr>
            <a:r>
              <a:rPr lang="en-US" dirty="0">
                <a:cs typeface="Courier New" pitchFamily="49" charset="0"/>
              </a:rPr>
              <a:t>S_IRWXO: read, write, execute/search by others</a:t>
            </a:r>
          </a:p>
          <a:p>
            <a:pPr lvl="1">
              <a:buClr>
                <a:srgbClr val="0070C0"/>
              </a:buClr>
              <a:buFont typeface="Wingdings" pitchFamily="2" charset="2"/>
              <a:buChar char="Ø"/>
            </a:pPr>
            <a:endParaRPr lang="en-US" dirty="0">
              <a:cs typeface="Courier New" pitchFamily="49" charset="0"/>
            </a:endParaRPr>
          </a:p>
        </p:txBody>
      </p:sp>
      <p:sp>
        <p:nvSpPr>
          <p:cNvPr id="4" name="Θέση αριθμού διαφάνειας 3"/>
          <p:cNvSpPr>
            <a:spLocks noGrp="1"/>
          </p:cNvSpPr>
          <p:nvPr>
            <p:ph type="sldNum" sz="quarter" idx="15"/>
          </p:nvPr>
        </p:nvSpPr>
        <p:spPr/>
        <p:txBody>
          <a:bodyPr/>
          <a:lstStyle/>
          <a:p>
            <a:fld id="{A5164F59-2C4C-48AE-8821-48AE3F4796E9}" type="slidenum">
              <a:rPr lang="el-GR" smtClean="0"/>
              <a:t>39</a:t>
            </a:fld>
            <a:endParaRPr lang="el-GR" dirty="0"/>
          </a:p>
        </p:txBody>
      </p:sp>
    </p:spTree>
    <p:extLst>
      <p:ext uri="{BB962C8B-B14F-4D97-AF65-F5344CB8AC3E}">
        <p14:creationId xmlns:p14="http://schemas.microsoft.com/office/powerpoint/2010/main" val="3242516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n-US" dirty="0"/>
              <a:t> Process ID &amp; Functions</a:t>
            </a:r>
            <a:endParaRPr lang="el-GR" dirty="0"/>
          </a:p>
        </p:txBody>
      </p:sp>
      <p:sp>
        <p:nvSpPr>
          <p:cNvPr id="6" name="Θέση αριθμού διαφάνειας 5"/>
          <p:cNvSpPr>
            <a:spLocks noGrp="1"/>
          </p:cNvSpPr>
          <p:nvPr>
            <p:ph type="sldNum" sz="quarter" idx="15"/>
          </p:nvPr>
        </p:nvSpPr>
        <p:spPr/>
        <p:txBody>
          <a:bodyPr/>
          <a:lstStyle/>
          <a:p>
            <a:fld id="{A5164F59-2C4C-48AE-8821-48AE3F4796E9}" type="slidenum">
              <a:rPr lang="el-GR" smtClean="0"/>
              <a:t>4</a:t>
            </a:fld>
            <a:endParaRPr lang="el-GR" dirty="0"/>
          </a:p>
        </p:txBody>
      </p:sp>
      <p:sp>
        <p:nvSpPr>
          <p:cNvPr id="7" name="Θέση περιεχομένου 2"/>
          <p:cNvSpPr txBox="1">
            <a:spLocks/>
          </p:cNvSpPr>
          <p:nvPr/>
        </p:nvSpPr>
        <p:spPr>
          <a:xfrm>
            <a:off x="457200" y="1200150"/>
            <a:ext cx="7686674" cy="2057400"/>
          </a:xfrm>
          <a:prstGeom prst="rect">
            <a:avLst/>
          </a:prstGeom>
        </p:spPr>
        <p:txBody>
          <a:bodyPr vert="horz">
            <a:normAutofit fontScale="70000" lnSpcReduction="20000"/>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r>
              <a:rPr lang="en-US" dirty="0"/>
              <a:t>Every process has a unique (non negative) id between 0 and 65535</a:t>
            </a:r>
            <a:r>
              <a:rPr lang="el-GR" dirty="0"/>
              <a:t>.</a:t>
            </a:r>
          </a:p>
          <a:p>
            <a:pPr lvl="1"/>
            <a:r>
              <a:rPr lang="en-US" dirty="0"/>
              <a:t>IDs are reused when processes terminate</a:t>
            </a:r>
            <a:endParaRPr lang="el-GR" dirty="0"/>
          </a:p>
          <a:p>
            <a:r>
              <a:rPr lang="en-US" dirty="0"/>
              <a:t>Linux known processes (implementation-dependent), e.g. in </a:t>
            </a:r>
            <a:r>
              <a:rPr lang="en-US" sz="2300" dirty="0"/>
              <a:t>pre-</a:t>
            </a:r>
            <a:r>
              <a:rPr lang="en-US" sz="2300" dirty="0" err="1">
                <a:latin typeface="Courier New" panose="02070309020205020404" pitchFamily="49" charset="0"/>
                <a:cs typeface="Courier New" panose="02070309020205020404" pitchFamily="49" charset="0"/>
              </a:rPr>
              <a:t>systemd</a:t>
            </a:r>
            <a:r>
              <a:rPr lang="en-US" dirty="0"/>
              <a:t> distros</a:t>
            </a:r>
          </a:p>
          <a:p>
            <a:pPr lvl="1"/>
            <a:r>
              <a:rPr lang="en-US" dirty="0"/>
              <a:t>PID 0 : scheduler process</a:t>
            </a:r>
          </a:p>
          <a:p>
            <a:pPr lvl="1"/>
            <a:r>
              <a:rPr lang="en-US" dirty="0"/>
              <a:t>PID 1 : </a:t>
            </a:r>
            <a:r>
              <a:rPr lang="en-US" dirty="0" err="1"/>
              <a:t>init</a:t>
            </a:r>
            <a:r>
              <a:rPr lang="en-US" dirty="0"/>
              <a:t> process, </a:t>
            </a:r>
          </a:p>
          <a:p>
            <a:pPr lvl="1"/>
            <a:r>
              <a:rPr lang="en-US" dirty="0"/>
              <a:t>PID 2 : is the </a:t>
            </a:r>
            <a:r>
              <a:rPr lang="en-US" dirty="0" err="1"/>
              <a:t>pagedaemon</a:t>
            </a:r>
            <a:endParaRPr lang="en-US" dirty="0"/>
          </a:p>
          <a:p>
            <a:r>
              <a:rPr lang="en-US" dirty="0"/>
              <a:t>A process ID is represented by the pid_t data type</a:t>
            </a:r>
          </a:p>
          <a:p>
            <a:pPr lvl="1"/>
            <a:endParaRPr lang="el-GR" dirty="0"/>
          </a:p>
        </p:txBody>
      </p:sp>
      <p:sp>
        <p:nvSpPr>
          <p:cNvPr id="10" name="TextBox 9"/>
          <p:cNvSpPr txBox="1"/>
          <p:nvPr/>
        </p:nvSpPr>
        <p:spPr>
          <a:xfrm>
            <a:off x="438041" y="3146376"/>
            <a:ext cx="7610474" cy="1754326"/>
          </a:xfrm>
          <a:prstGeom prst="rect">
            <a:avLst/>
          </a:prstGeom>
          <a:noFill/>
        </p:spPr>
        <p:txBody>
          <a:bodyPr wrap="square" rtlCol="0">
            <a:spAutoFit/>
          </a:bodyPr>
          <a:lstStyle/>
          <a:p>
            <a:r>
              <a:rPr lang="en-US" dirty="0">
                <a:cs typeface="Courier New" pitchFamily="49" charset="0"/>
              </a:rPr>
              <a:t>A process can call these functions</a:t>
            </a:r>
            <a:r>
              <a:rPr lang="el-GR" dirty="0">
                <a:cs typeface="Courier New" pitchFamily="49" charset="0"/>
              </a:rPr>
              <a:t> (</a:t>
            </a:r>
            <a:r>
              <a:rPr lang="en-US" dirty="0">
                <a:cs typeface="Courier New" pitchFamily="49" charset="0"/>
              </a:rPr>
              <a:t>see page 228):</a:t>
            </a:r>
          </a:p>
          <a:p>
            <a:r>
              <a:rPr lang="en-US" dirty="0">
                <a:latin typeface="Courier New" pitchFamily="49" charset="0"/>
                <a:cs typeface="Courier New" pitchFamily="49" charset="0"/>
              </a:rPr>
              <a:t>#include &lt;</a:t>
            </a:r>
            <a:r>
              <a:rPr lang="en-US" dirty="0" err="1">
                <a:latin typeface="Courier New" pitchFamily="49" charset="0"/>
                <a:cs typeface="Courier New" pitchFamily="49" charset="0"/>
              </a:rPr>
              <a:t>unistd.h</a:t>
            </a:r>
            <a:r>
              <a:rPr lang="en-US" dirty="0">
                <a:latin typeface="Courier New" pitchFamily="49" charset="0"/>
                <a:cs typeface="Courier New" pitchFamily="49" charset="0"/>
              </a:rPr>
              <a:t>&gt;</a:t>
            </a:r>
          </a:p>
          <a:p>
            <a:r>
              <a:rPr lang="en-US" dirty="0" err="1">
                <a:latin typeface="Courier New" pitchFamily="49" charset="0"/>
                <a:cs typeface="Courier New" pitchFamily="49" charset="0"/>
              </a:rPr>
              <a:t>pid_t</a:t>
            </a:r>
            <a:r>
              <a:rPr lang="en-US" dirty="0">
                <a:latin typeface="Courier New" pitchFamily="49" charset="0"/>
                <a:cs typeface="Courier New" pitchFamily="49" charset="0"/>
              </a:rPr>
              <a:t> </a:t>
            </a:r>
            <a:r>
              <a:rPr lang="en-US" dirty="0" err="1">
                <a:latin typeface="Courier New" pitchFamily="49" charset="0"/>
                <a:cs typeface="Courier New" pitchFamily="49" charset="0"/>
              </a:rPr>
              <a:t>getpid</a:t>
            </a:r>
            <a:r>
              <a:rPr lang="en-US" dirty="0">
                <a:latin typeface="Courier New" pitchFamily="49" charset="0"/>
                <a:cs typeface="Courier New" pitchFamily="49" charset="0"/>
              </a:rPr>
              <a:t>(void);</a:t>
            </a:r>
          </a:p>
          <a:p>
            <a:r>
              <a:rPr lang="en-US" dirty="0">
                <a:latin typeface="Courier New" pitchFamily="49" charset="0"/>
                <a:cs typeface="Courier New" pitchFamily="49" charset="0"/>
              </a:rPr>
              <a:t>		Returns: PID of calling process</a:t>
            </a:r>
          </a:p>
          <a:p>
            <a:r>
              <a:rPr lang="en-US" dirty="0" err="1">
                <a:latin typeface="Courier New" pitchFamily="49" charset="0"/>
                <a:cs typeface="Courier New" pitchFamily="49" charset="0"/>
              </a:rPr>
              <a:t>pid_t</a:t>
            </a:r>
            <a:r>
              <a:rPr lang="en-US" dirty="0">
                <a:latin typeface="Courier New" pitchFamily="49" charset="0"/>
                <a:cs typeface="Courier New" pitchFamily="49" charset="0"/>
              </a:rPr>
              <a:t> </a:t>
            </a:r>
            <a:r>
              <a:rPr lang="en-US" dirty="0" err="1">
                <a:latin typeface="Courier New" pitchFamily="49" charset="0"/>
                <a:cs typeface="Courier New" pitchFamily="49" charset="0"/>
              </a:rPr>
              <a:t>getppid</a:t>
            </a:r>
            <a:r>
              <a:rPr lang="en-US" dirty="0">
                <a:latin typeface="Courier New" pitchFamily="49" charset="0"/>
                <a:cs typeface="Courier New" pitchFamily="49" charset="0"/>
              </a:rPr>
              <a:t>(void);</a:t>
            </a:r>
          </a:p>
          <a:p>
            <a:r>
              <a:rPr lang="en-US" dirty="0">
                <a:latin typeface="Courier New" pitchFamily="49" charset="0"/>
                <a:cs typeface="Courier New" pitchFamily="49" charset="0"/>
              </a:rPr>
              <a:t>		Returns: parent PID of calling process</a:t>
            </a:r>
            <a:endParaRPr lang="el-GR" dirty="0"/>
          </a:p>
        </p:txBody>
      </p:sp>
    </p:spTree>
    <p:extLst>
      <p:ext uri="{BB962C8B-B14F-4D97-AF65-F5344CB8AC3E}">
        <p14:creationId xmlns:p14="http://schemas.microsoft.com/office/powerpoint/2010/main" val="3121608780"/>
      </p:ext>
    </p:extLst>
  </p:cSld>
  <p:clrMapOvr>
    <a:overrideClrMapping bg1="lt1" tx1="dk1" bg2="lt2" tx2="dk2" accent1="accent1" accent2="accent2" accent3="accent3" accent4="accent4" accent5="accent5" accent6="accent6" hlink="hlink" folHlink="folHlink"/>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n-US" dirty="0"/>
              <a:t>FTRUNCATE</a:t>
            </a:r>
            <a:r>
              <a:rPr lang="en-US" dirty="0">
                <a:solidFill>
                  <a:srgbClr val="1F497D"/>
                </a:solidFill>
              </a:rPr>
              <a:t> Function</a:t>
            </a:r>
            <a:endParaRPr lang="el-GR" dirty="0"/>
          </a:p>
        </p:txBody>
      </p:sp>
      <p:sp>
        <p:nvSpPr>
          <p:cNvPr id="5" name="Θέση αριθμού διαφάνειας 4"/>
          <p:cNvSpPr>
            <a:spLocks noGrp="1"/>
          </p:cNvSpPr>
          <p:nvPr>
            <p:ph type="sldNum" sz="quarter" idx="15"/>
          </p:nvPr>
        </p:nvSpPr>
        <p:spPr/>
        <p:txBody>
          <a:bodyPr/>
          <a:lstStyle/>
          <a:p>
            <a:fld id="{A5164F59-2C4C-48AE-8821-48AE3F4796E9}" type="slidenum">
              <a:rPr lang="el-GR" smtClean="0"/>
              <a:t>40</a:t>
            </a:fld>
            <a:endParaRPr lang="el-GR" dirty="0"/>
          </a:p>
        </p:txBody>
      </p:sp>
      <p:cxnSp>
        <p:nvCxnSpPr>
          <p:cNvPr id="7" name="Ευθεία γραμμή σύνδεσης 6"/>
          <p:cNvCxnSpPr/>
          <p:nvPr/>
        </p:nvCxnSpPr>
        <p:spPr>
          <a:xfrm>
            <a:off x="228600" y="4857750"/>
            <a:ext cx="228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Ευθεία γραμμή σύνδεσης 10"/>
          <p:cNvCxnSpPr/>
          <p:nvPr/>
        </p:nvCxnSpPr>
        <p:spPr>
          <a:xfrm>
            <a:off x="228600" y="1200150"/>
            <a:ext cx="228600" cy="0"/>
          </a:xfrm>
          <a:prstGeom prst="line">
            <a:avLst/>
          </a:prstGeom>
        </p:spPr>
        <p:style>
          <a:lnRef idx="1">
            <a:schemeClr val="accent1"/>
          </a:lnRef>
          <a:fillRef idx="0">
            <a:schemeClr val="accent1"/>
          </a:fillRef>
          <a:effectRef idx="0">
            <a:schemeClr val="accent1"/>
          </a:effectRef>
          <a:fontRef idx="minor">
            <a:schemeClr val="tx1"/>
          </a:fontRef>
        </p:style>
      </p:cxnSp>
      <p:sp>
        <p:nvSpPr>
          <p:cNvPr id="15" name="Ορθογώνιο 14"/>
          <p:cNvSpPr/>
          <p:nvPr/>
        </p:nvSpPr>
        <p:spPr>
          <a:xfrm>
            <a:off x="457200" y="1571499"/>
            <a:ext cx="7391400" cy="838200"/>
          </a:xfrm>
          <a:prstGeom prst="rect">
            <a:avLst/>
          </a:prstGeom>
          <a:solidFill>
            <a:schemeClr val="bg1"/>
          </a:solid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chemeClr val="tx1"/>
                </a:solidFill>
                <a:latin typeface="Courier New" pitchFamily="49" charset="0"/>
                <a:cs typeface="Courier New" pitchFamily="49" charset="0"/>
              </a:rPr>
              <a:t>#include &lt;unistd.h&gt;</a:t>
            </a:r>
          </a:p>
          <a:p>
            <a:r>
              <a:rPr lang="en-US" sz="1600" dirty="0">
                <a:solidFill>
                  <a:schemeClr val="tx1"/>
                </a:solidFill>
                <a:latin typeface="Courier New" pitchFamily="49" charset="0"/>
                <a:cs typeface="Courier New" pitchFamily="49" charset="0"/>
              </a:rPr>
              <a:t>int ftruncate(int fd, off_t length);</a:t>
            </a:r>
          </a:p>
          <a:p>
            <a:r>
              <a:rPr lang="en-US" sz="1600" dirty="0">
                <a:solidFill>
                  <a:schemeClr val="tx1"/>
                </a:solidFill>
                <a:latin typeface="Courier New" pitchFamily="49" charset="0"/>
                <a:cs typeface="Courier New" pitchFamily="49" charset="0"/>
              </a:rPr>
              <a:t>	Returns: 0 if OK, −1 on error</a:t>
            </a:r>
          </a:p>
        </p:txBody>
      </p:sp>
      <p:sp>
        <p:nvSpPr>
          <p:cNvPr id="17" name="TextBox 16"/>
          <p:cNvSpPr txBox="1"/>
          <p:nvPr/>
        </p:nvSpPr>
        <p:spPr>
          <a:xfrm>
            <a:off x="457200" y="2562820"/>
            <a:ext cx="7467600" cy="646331"/>
          </a:xfrm>
          <a:prstGeom prst="rect">
            <a:avLst/>
          </a:prstGeom>
          <a:noFill/>
        </p:spPr>
        <p:txBody>
          <a:bodyPr wrap="square" rtlCol="0">
            <a:spAutoFit/>
          </a:bodyPr>
          <a:lstStyle/>
          <a:p>
            <a:pPr marL="285750" indent="-285750">
              <a:buClr>
                <a:srgbClr val="0070C0"/>
              </a:buClr>
              <a:buFont typeface="Wingdings" pitchFamily="2" charset="2"/>
              <a:buChar char="¢"/>
            </a:pPr>
            <a:r>
              <a:rPr lang="en-US" dirty="0">
                <a:latin typeface="Courier New" pitchFamily="49" charset="0"/>
                <a:cs typeface="Courier New" pitchFamily="49" charset="0"/>
              </a:rPr>
              <a:t>int </a:t>
            </a:r>
            <a:r>
              <a:rPr lang="en-US" dirty="0" err="1">
                <a:latin typeface="Courier New" pitchFamily="49" charset="0"/>
                <a:cs typeface="Courier New" pitchFamily="49" charset="0"/>
              </a:rPr>
              <a:t>fd</a:t>
            </a:r>
            <a:r>
              <a:rPr lang="en-US" dirty="0">
                <a:latin typeface="Courier New" pitchFamily="49" charset="0"/>
                <a:cs typeface="Courier New" pitchFamily="49" charset="0"/>
              </a:rPr>
              <a:t>:</a:t>
            </a:r>
            <a:r>
              <a:rPr lang="en-US" i="1" dirty="0">
                <a:latin typeface="Courier New" pitchFamily="49" charset="0"/>
                <a:cs typeface="Courier New" pitchFamily="49" charset="0"/>
              </a:rPr>
              <a:t> </a:t>
            </a:r>
            <a:r>
              <a:rPr lang="en-US" dirty="0"/>
              <a:t>file descriptor mapped to shared memory</a:t>
            </a:r>
          </a:p>
          <a:p>
            <a:pPr marL="285750" indent="-285750">
              <a:buClr>
                <a:srgbClr val="0070C0"/>
              </a:buClr>
              <a:buFont typeface="Wingdings" pitchFamily="2" charset="2"/>
              <a:buChar char="¢"/>
            </a:pPr>
            <a:r>
              <a:rPr lang="en-US" dirty="0"/>
              <a:t> </a:t>
            </a:r>
            <a:r>
              <a:rPr lang="en-US" dirty="0" err="1">
                <a:latin typeface="Courier New" pitchFamily="49" charset="0"/>
                <a:cs typeface="Courier New" pitchFamily="49" charset="0"/>
              </a:rPr>
              <a:t>off_t</a:t>
            </a:r>
            <a:r>
              <a:rPr lang="en-US" dirty="0">
                <a:latin typeface="Courier New" pitchFamily="49" charset="0"/>
                <a:cs typeface="Courier New" pitchFamily="49" charset="0"/>
              </a:rPr>
              <a:t> length:</a:t>
            </a:r>
            <a:r>
              <a:rPr lang="en-US" i="1" dirty="0">
                <a:latin typeface="Courier New" pitchFamily="49" charset="0"/>
                <a:cs typeface="Courier New" pitchFamily="49" charset="0"/>
              </a:rPr>
              <a:t> </a:t>
            </a:r>
            <a:r>
              <a:rPr lang="en-US" dirty="0"/>
              <a:t>number of bytes </a:t>
            </a:r>
          </a:p>
        </p:txBody>
      </p:sp>
      <p:sp>
        <p:nvSpPr>
          <p:cNvPr id="9" name="TextBox 8"/>
          <p:cNvSpPr txBox="1"/>
          <p:nvPr/>
        </p:nvSpPr>
        <p:spPr>
          <a:xfrm>
            <a:off x="446442" y="1202167"/>
            <a:ext cx="8586844" cy="369332"/>
          </a:xfrm>
          <a:prstGeom prst="rect">
            <a:avLst/>
          </a:prstGeom>
          <a:noFill/>
        </p:spPr>
        <p:txBody>
          <a:bodyPr wrap="square" rtlCol="0">
            <a:spAutoFit/>
          </a:bodyPr>
          <a:lstStyle/>
          <a:p>
            <a:r>
              <a:rPr lang="en-US" dirty="0">
                <a:cs typeface="Courier New" pitchFamily="49" charset="0"/>
              </a:rPr>
              <a:t>Define shared memory of </a:t>
            </a:r>
            <a:r>
              <a:rPr lang="en-US" sz="1600" dirty="0">
                <a:latin typeface="Courier New" pitchFamily="49" charset="0"/>
                <a:cs typeface="Courier New" pitchFamily="49" charset="0"/>
              </a:rPr>
              <a:t>length</a:t>
            </a:r>
            <a:r>
              <a:rPr lang="en-US" dirty="0">
                <a:cs typeface="Courier New" pitchFamily="49" charset="0"/>
              </a:rPr>
              <a:t> bytes</a:t>
            </a:r>
          </a:p>
        </p:txBody>
      </p:sp>
    </p:spTree>
    <p:extLst>
      <p:ext uri="{BB962C8B-B14F-4D97-AF65-F5344CB8AC3E}">
        <p14:creationId xmlns:p14="http://schemas.microsoft.com/office/powerpoint/2010/main" val="371021172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Ορθογώνιο 14">
            <a:extLst>
              <a:ext uri="{FF2B5EF4-FFF2-40B4-BE49-F238E27FC236}">
                <a16:creationId xmlns:a16="http://schemas.microsoft.com/office/drawing/2014/main" id="{1E3EFCCA-98A6-4F44-8D68-A02B5860D130}"/>
              </a:ext>
            </a:extLst>
          </p:cNvPr>
          <p:cNvSpPr/>
          <p:nvPr/>
        </p:nvSpPr>
        <p:spPr>
          <a:xfrm>
            <a:off x="457200" y="1616079"/>
            <a:ext cx="7772400" cy="1002343"/>
          </a:xfrm>
          <a:prstGeom prst="rect">
            <a:avLst/>
          </a:prstGeom>
          <a:solidFill>
            <a:schemeClr val="bg1"/>
          </a:solid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chemeClr val="tx1"/>
                </a:solidFill>
                <a:latin typeface="Courier New" pitchFamily="49" charset="0"/>
                <a:cs typeface="Courier New" pitchFamily="49" charset="0"/>
              </a:rPr>
              <a:t>#include &lt;sys/mman.h&gt;</a:t>
            </a:r>
          </a:p>
          <a:p>
            <a:r>
              <a:rPr lang="en-US" sz="1600" dirty="0">
                <a:solidFill>
                  <a:schemeClr val="tx1"/>
                </a:solidFill>
                <a:latin typeface="Courier New" pitchFamily="49" charset="0"/>
                <a:cs typeface="Courier New" pitchFamily="49" charset="0"/>
              </a:rPr>
              <a:t>void *mmap(void *addr, size_t len, int prot, int flag, int fd, </a:t>
            </a:r>
          </a:p>
          <a:p>
            <a:r>
              <a:rPr lang="en-US" sz="1600" dirty="0">
                <a:solidFill>
                  <a:schemeClr val="tx1"/>
                </a:solidFill>
                <a:latin typeface="Courier New" pitchFamily="49" charset="0"/>
                <a:cs typeface="Courier New" pitchFamily="49" charset="0"/>
              </a:rPr>
              <a:t>                                                  off_t off);</a:t>
            </a:r>
          </a:p>
          <a:p>
            <a:r>
              <a:rPr lang="en-US" sz="1600" dirty="0">
                <a:solidFill>
                  <a:schemeClr val="tx1"/>
                </a:solidFill>
                <a:latin typeface="Courier New" pitchFamily="49" charset="0"/>
                <a:cs typeface="Courier New" pitchFamily="49" charset="0"/>
              </a:rPr>
              <a:t>Returns: starting address of mapped region if OK, −1 on error</a:t>
            </a:r>
          </a:p>
        </p:txBody>
      </p:sp>
      <p:sp>
        <p:nvSpPr>
          <p:cNvPr id="2" name="Τίτλος 1"/>
          <p:cNvSpPr>
            <a:spLocks noGrp="1"/>
          </p:cNvSpPr>
          <p:nvPr>
            <p:ph type="title"/>
          </p:nvPr>
        </p:nvSpPr>
        <p:spPr/>
        <p:txBody>
          <a:bodyPr/>
          <a:lstStyle/>
          <a:p>
            <a:r>
              <a:rPr lang="en-US" dirty="0"/>
              <a:t>MMAP Function</a:t>
            </a:r>
            <a:endParaRPr lang="el-GR" dirty="0"/>
          </a:p>
        </p:txBody>
      </p:sp>
      <p:sp>
        <p:nvSpPr>
          <p:cNvPr id="5" name="Θέση αριθμού διαφάνειας 4"/>
          <p:cNvSpPr>
            <a:spLocks noGrp="1"/>
          </p:cNvSpPr>
          <p:nvPr>
            <p:ph type="sldNum" sz="quarter" idx="15"/>
          </p:nvPr>
        </p:nvSpPr>
        <p:spPr/>
        <p:txBody>
          <a:bodyPr/>
          <a:lstStyle/>
          <a:p>
            <a:fld id="{A5164F59-2C4C-48AE-8821-48AE3F4796E9}" type="slidenum">
              <a:rPr lang="el-GR" smtClean="0"/>
              <a:t>41</a:t>
            </a:fld>
            <a:endParaRPr lang="el-GR" dirty="0"/>
          </a:p>
        </p:txBody>
      </p:sp>
      <p:sp>
        <p:nvSpPr>
          <p:cNvPr id="17" name="TextBox 16"/>
          <p:cNvSpPr txBox="1"/>
          <p:nvPr/>
        </p:nvSpPr>
        <p:spPr>
          <a:xfrm>
            <a:off x="457200" y="2618422"/>
            <a:ext cx="7772400" cy="1200329"/>
          </a:xfrm>
          <a:prstGeom prst="rect">
            <a:avLst/>
          </a:prstGeom>
          <a:noFill/>
        </p:spPr>
        <p:txBody>
          <a:bodyPr wrap="square" rtlCol="0">
            <a:spAutoFit/>
          </a:bodyPr>
          <a:lstStyle/>
          <a:p>
            <a:pPr marL="342900" indent="-342900">
              <a:buClr>
                <a:srgbClr val="0070C0"/>
              </a:buClr>
              <a:buFont typeface="Wingdings" pitchFamily="2" charset="2"/>
              <a:buChar char="¢"/>
            </a:pPr>
            <a:r>
              <a:rPr lang="en-US" dirty="0">
                <a:latin typeface="Courier New" panose="02070309020205020404" pitchFamily="49" charset="0"/>
                <a:cs typeface="Courier New" panose="02070309020205020404" pitchFamily="49" charset="0"/>
              </a:rPr>
              <a:t>void *addr</a:t>
            </a:r>
            <a:r>
              <a:rPr lang="en-US" dirty="0">
                <a:cs typeface="Courier New" pitchFamily="49" charset="0"/>
              </a:rPr>
              <a:t>: specify start address of mapped region. If </a:t>
            </a:r>
            <a:r>
              <a:rPr lang="en-US" dirty="0">
                <a:latin typeface="Courier New" pitchFamily="49" charset="0"/>
                <a:cs typeface="Courier New" pitchFamily="49" charset="0"/>
              </a:rPr>
              <a:t>0</a:t>
            </a:r>
            <a:r>
              <a:rPr lang="en-US" dirty="0">
                <a:cs typeface="Courier New" pitchFamily="49" charset="0"/>
              </a:rPr>
              <a:t>, kernel chooses this. The return value of this function is the starting address of the mapped area</a:t>
            </a:r>
          </a:p>
          <a:p>
            <a:pPr marL="342900" indent="-342900">
              <a:buClr>
                <a:srgbClr val="0070C0"/>
              </a:buClr>
              <a:buFont typeface="Wingdings" pitchFamily="2" charset="2"/>
              <a:buChar char="¢"/>
            </a:pPr>
            <a:r>
              <a:rPr lang="en-US" dirty="0">
                <a:latin typeface="Courier New" panose="02070309020205020404" pitchFamily="49" charset="0"/>
                <a:cs typeface="Courier New" panose="02070309020205020404" pitchFamily="49" charset="0"/>
              </a:rPr>
              <a:t>size_t len</a:t>
            </a:r>
            <a:r>
              <a:rPr lang="en-US" dirty="0">
                <a:cs typeface="Courier New" pitchFamily="49" charset="0"/>
              </a:rPr>
              <a:t>: set the number of bytes to map</a:t>
            </a:r>
          </a:p>
          <a:p>
            <a:pPr marL="342900" indent="-342900">
              <a:buClr>
                <a:srgbClr val="0070C0"/>
              </a:buClr>
              <a:buFont typeface="Wingdings" pitchFamily="2" charset="2"/>
              <a:buChar char="¢"/>
            </a:pPr>
            <a:r>
              <a:rPr lang="en-US" dirty="0">
                <a:latin typeface="Courier New" panose="02070309020205020404" pitchFamily="49" charset="0"/>
                <a:cs typeface="Courier New" panose="02070309020205020404" pitchFamily="49" charset="0"/>
              </a:rPr>
              <a:t>int prot</a:t>
            </a:r>
            <a:r>
              <a:rPr lang="en-US" dirty="0">
                <a:cs typeface="Courier New" pitchFamily="49" charset="0"/>
              </a:rPr>
              <a:t>: specify protection of the mapped region</a:t>
            </a:r>
            <a:endParaRPr lang="en-US" dirty="0">
              <a:latin typeface="Courier New" panose="02070309020205020404" pitchFamily="49" charset="0"/>
              <a:cs typeface="Courier New" panose="02070309020205020404" pitchFamily="49"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9321" y="3818751"/>
            <a:ext cx="3727879" cy="13148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446442" y="1202167"/>
            <a:ext cx="8011758" cy="369332"/>
          </a:xfrm>
          <a:prstGeom prst="rect">
            <a:avLst/>
          </a:prstGeom>
          <a:noFill/>
        </p:spPr>
        <p:txBody>
          <a:bodyPr wrap="square" rtlCol="0">
            <a:spAutoFit/>
          </a:bodyPr>
          <a:lstStyle/>
          <a:p>
            <a:r>
              <a:rPr lang="en-US" dirty="0">
                <a:cs typeface="Courier New" pitchFamily="49" charset="0"/>
              </a:rPr>
              <a:t>Map the shared memory object into the virtual address space of the calling process. </a:t>
            </a:r>
          </a:p>
        </p:txBody>
      </p:sp>
    </p:spTree>
    <p:extLst>
      <p:ext uri="{BB962C8B-B14F-4D97-AF65-F5344CB8AC3E}">
        <p14:creationId xmlns:p14="http://schemas.microsoft.com/office/powerpoint/2010/main" val="78031286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n-US" dirty="0"/>
              <a:t>MMAP Function</a:t>
            </a:r>
            <a:endParaRPr lang="el-GR" dirty="0"/>
          </a:p>
        </p:txBody>
      </p:sp>
      <p:sp>
        <p:nvSpPr>
          <p:cNvPr id="5" name="Θέση αριθμού διαφάνειας 4"/>
          <p:cNvSpPr>
            <a:spLocks noGrp="1"/>
          </p:cNvSpPr>
          <p:nvPr>
            <p:ph type="sldNum" sz="quarter" idx="15"/>
          </p:nvPr>
        </p:nvSpPr>
        <p:spPr/>
        <p:txBody>
          <a:bodyPr/>
          <a:lstStyle/>
          <a:p>
            <a:fld id="{A5164F59-2C4C-48AE-8821-48AE3F4796E9}" type="slidenum">
              <a:rPr lang="el-GR" smtClean="0"/>
              <a:t>42</a:t>
            </a:fld>
            <a:endParaRPr lang="el-GR" dirty="0"/>
          </a:p>
        </p:txBody>
      </p:sp>
      <p:sp>
        <p:nvSpPr>
          <p:cNvPr id="17" name="TextBox 16"/>
          <p:cNvSpPr txBox="1"/>
          <p:nvPr/>
        </p:nvSpPr>
        <p:spPr>
          <a:xfrm>
            <a:off x="424927" y="1200150"/>
            <a:ext cx="7772400" cy="2708434"/>
          </a:xfrm>
          <a:prstGeom prst="rect">
            <a:avLst/>
          </a:prstGeom>
          <a:noFill/>
        </p:spPr>
        <p:txBody>
          <a:bodyPr wrap="square" rtlCol="0">
            <a:spAutoFit/>
          </a:bodyPr>
          <a:lstStyle/>
          <a:p>
            <a:pPr marL="342900" indent="-342900" algn="just">
              <a:buClr>
                <a:srgbClr val="0070C0"/>
              </a:buClr>
              <a:buFont typeface="Wingdings" pitchFamily="2" charset="2"/>
              <a:buChar char="¢"/>
            </a:pPr>
            <a:r>
              <a:rPr lang="en-US" sz="2000" dirty="0">
                <a:latin typeface="Courier New" pitchFamily="49" charset="0"/>
                <a:cs typeface="Courier New" pitchFamily="49" charset="0"/>
              </a:rPr>
              <a:t>int flag</a:t>
            </a:r>
            <a:r>
              <a:rPr lang="en-US" sz="2000" dirty="0">
                <a:cs typeface="Courier New" pitchFamily="49" charset="0"/>
              </a:rPr>
              <a:t>: affects attributes of the mapped region</a:t>
            </a:r>
          </a:p>
          <a:p>
            <a:pPr lvl="1" algn="just">
              <a:buClr>
                <a:srgbClr val="0070C0"/>
              </a:buClr>
              <a:buFont typeface="Wingdings" pitchFamily="2" charset="2"/>
              <a:buChar char="Ø"/>
            </a:pPr>
            <a:r>
              <a:rPr lang="en-US" dirty="0">
                <a:latin typeface="Courier New" panose="02070309020205020404" pitchFamily="49" charset="0"/>
                <a:cs typeface="Courier New" panose="02070309020205020404" pitchFamily="49" charset="0"/>
              </a:rPr>
              <a:t>MAP_SHARED</a:t>
            </a:r>
            <a:r>
              <a:rPr lang="en-US" dirty="0">
                <a:cs typeface="Courier New" pitchFamily="49" charset="0"/>
              </a:rPr>
              <a:t>: This flag describes </a:t>
            </a:r>
            <a:r>
              <a:rPr lang="en-US" dirty="0"/>
              <a:t>a shared mapping, where updates are </a:t>
            </a:r>
            <a:r>
              <a:rPr lang="en-US" dirty="0" err="1"/>
              <a:t>are</a:t>
            </a:r>
            <a:r>
              <a:rPr lang="en-US" dirty="0"/>
              <a:t> carried through to the underlying file and are visible to other processes mapping the same region</a:t>
            </a:r>
            <a:endParaRPr lang="en-US" dirty="0">
              <a:cs typeface="Courier New" pitchFamily="49" charset="0"/>
            </a:endParaRPr>
          </a:p>
          <a:p>
            <a:pPr lvl="1" algn="just">
              <a:buClr>
                <a:srgbClr val="0070C0"/>
              </a:buClr>
              <a:buFont typeface="Wingdings" pitchFamily="2" charset="2"/>
              <a:buChar char="Ø"/>
            </a:pPr>
            <a:r>
              <a:rPr lang="en-US" dirty="0">
                <a:latin typeface="Courier New" panose="02070309020205020404" pitchFamily="49" charset="0"/>
                <a:cs typeface="Courier New" panose="02070309020205020404" pitchFamily="49" charset="0"/>
              </a:rPr>
              <a:t>MAP_PRIVATE</a:t>
            </a:r>
            <a:r>
              <a:rPr lang="en-US" dirty="0">
                <a:cs typeface="Courier New" pitchFamily="49" charset="0"/>
              </a:rPr>
              <a:t>: store operations into the mapped region write to a private copy of the mapped file (copy-on-write)</a:t>
            </a:r>
          </a:p>
          <a:p>
            <a:pPr lvl="1" algn="just">
              <a:buClr>
                <a:srgbClr val="0070C0"/>
              </a:buClr>
              <a:buFont typeface="Wingdings" pitchFamily="2" charset="2"/>
              <a:buChar char="Ø"/>
            </a:pPr>
            <a:r>
              <a:rPr lang="en-US" sz="2000" dirty="0">
                <a:cs typeface="Courier New" pitchFamily="49" charset="0"/>
              </a:rPr>
              <a:t>…</a:t>
            </a:r>
          </a:p>
          <a:p>
            <a:pPr marL="342900" indent="-342900" algn="just">
              <a:buClr>
                <a:srgbClr val="0070C0"/>
              </a:buClr>
              <a:buFont typeface="Wingdings" pitchFamily="2" charset="2"/>
              <a:buChar char="¢"/>
            </a:pPr>
            <a:r>
              <a:rPr lang="en-US" sz="2000" dirty="0">
                <a:latin typeface="Courier New" pitchFamily="49" charset="0"/>
                <a:cs typeface="Courier New" pitchFamily="49" charset="0"/>
              </a:rPr>
              <a:t>int fd</a:t>
            </a:r>
            <a:r>
              <a:rPr lang="en-US" sz="2000" dirty="0">
                <a:cs typeface="Courier New" pitchFamily="49" charset="0"/>
              </a:rPr>
              <a:t>: file descriptor of mapped file</a:t>
            </a:r>
          </a:p>
          <a:p>
            <a:pPr marL="342900" indent="-342900" algn="just">
              <a:buClr>
                <a:srgbClr val="0070C0"/>
              </a:buClr>
              <a:buFont typeface="Wingdings" pitchFamily="2" charset="2"/>
              <a:buChar char="¢"/>
            </a:pPr>
            <a:r>
              <a:rPr lang="en-US" sz="2000" dirty="0">
                <a:latin typeface="Courier New" pitchFamily="49" charset="0"/>
                <a:cs typeface="Courier New" pitchFamily="49" charset="0"/>
              </a:rPr>
              <a:t>off_t off</a:t>
            </a:r>
            <a:r>
              <a:rPr lang="en-US" sz="2000" dirty="0">
                <a:cs typeface="Courier New" pitchFamily="49" charset="0"/>
              </a:rPr>
              <a:t>: starting offset of the file to map</a:t>
            </a:r>
            <a:endParaRPr lang="en-US" sz="20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46819517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Ορθογώνιο 14">
            <a:extLst>
              <a:ext uri="{FF2B5EF4-FFF2-40B4-BE49-F238E27FC236}">
                <a16:creationId xmlns:a16="http://schemas.microsoft.com/office/drawing/2014/main" id="{1E3EFCCA-98A6-4F44-8D68-A02B5860D130}"/>
              </a:ext>
            </a:extLst>
          </p:cNvPr>
          <p:cNvSpPr/>
          <p:nvPr/>
        </p:nvSpPr>
        <p:spPr>
          <a:xfrm>
            <a:off x="470647" y="1962150"/>
            <a:ext cx="7772400" cy="1002343"/>
          </a:xfrm>
          <a:prstGeom prst="rect">
            <a:avLst/>
          </a:prstGeom>
          <a:solidFill>
            <a:schemeClr val="bg1"/>
          </a:solid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chemeClr val="tx1"/>
                </a:solidFill>
                <a:latin typeface="Courier New" pitchFamily="49" charset="0"/>
                <a:cs typeface="Courier New" pitchFamily="49" charset="0"/>
              </a:rPr>
              <a:t>#include &lt;sys/mman.h&gt;</a:t>
            </a:r>
          </a:p>
          <a:p>
            <a:r>
              <a:rPr lang="en-US" sz="1600" dirty="0">
                <a:solidFill>
                  <a:schemeClr val="tx1"/>
                </a:solidFill>
                <a:latin typeface="Courier New" pitchFamily="49" charset="0"/>
                <a:cs typeface="Courier New" pitchFamily="49" charset="0"/>
              </a:rPr>
              <a:t>int munmap(void *addr, size_t len);</a:t>
            </a:r>
          </a:p>
          <a:p>
            <a:r>
              <a:rPr lang="en-US" sz="1600" dirty="0">
                <a:solidFill>
                  <a:schemeClr val="tx1"/>
                </a:solidFill>
                <a:latin typeface="Courier New" pitchFamily="49" charset="0"/>
                <a:cs typeface="Courier New" pitchFamily="49" charset="0"/>
              </a:rPr>
              <a:t>		Returns: 0 if OK, −1 on error</a:t>
            </a:r>
          </a:p>
        </p:txBody>
      </p:sp>
      <p:sp>
        <p:nvSpPr>
          <p:cNvPr id="2" name="Τίτλος 1"/>
          <p:cNvSpPr>
            <a:spLocks noGrp="1"/>
          </p:cNvSpPr>
          <p:nvPr>
            <p:ph type="title"/>
          </p:nvPr>
        </p:nvSpPr>
        <p:spPr/>
        <p:txBody>
          <a:bodyPr/>
          <a:lstStyle/>
          <a:p>
            <a:r>
              <a:rPr lang="en-US" dirty="0"/>
              <a:t>MU</a:t>
            </a:r>
            <a:r>
              <a:rPr lang="el-GR"/>
              <a:t>Ν</a:t>
            </a:r>
            <a:r>
              <a:rPr lang="en-US"/>
              <a:t>MAP Function</a:t>
            </a:r>
            <a:endParaRPr lang="el-GR" dirty="0"/>
          </a:p>
        </p:txBody>
      </p:sp>
      <p:sp>
        <p:nvSpPr>
          <p:cNvPr id="5" name="Θέση αριθμού διαφάνειας 4"/>
          <p:cNvSpPr>
            <a:spLocks noGrp="1"/>
          </p:cNvSpPr>
          <p:nvPr>
            <p:ph type="sldNum" sz="quarter" idx="15"/>
          </p:nvPr>
        </p:nvSpPr>
        <p:spPr/>
        <p:txBody>
          <a:bodyPr/>
          <a:lstStyle/>
          <a:p>
            <a:fld id="{A5164F59-2C4C-48AE-8821-48AE3F4796E9}" type="slidenum">
              <a:rPr lang="el-GR" smtClean="0"/>
              <a:t>43</a:t>
            </a:fld>
            <a:endParaRPr lang="el-GR" dirty="0"/>
          </a:p>
        </p:txBody>
      </p:sp>
      <p:sp>
        <p:nvSpPr>
          <p:cNvPr id="17" name="TextBox 16"/>
          <p:cNvSpPr txBox="1"/>
          <p:nvPr/>
        </p:nvSpPr>
        <p:spPr>
          <a:xfrm>
            <a:off x="457200" y="3133695"/>
            <a:ext cx="7772400" cy="707886"/>
          </a:xfrm>
          <a:prstGeom prst="rect">
            <a:avLst/>
          </a:prstGeom>
          <a:noFill/>
        </p:spPr>
        <p:txBody>
          <a:bodyPr wrap="square" rtlCol="0">
            <a:spAutoFit/>
          </a:bodyPr>
          <a:lstStyle/>
          <a:p>
            <a:pPr marL="342900" indent="-342900">
              <a:buClr>
                <a:srgbClr val="0070C0"/>
              </a:buClr>
              <a:buFont typeface="Wingdings" pitchFamily="2" charset="2"/>
              <a:buChar char="¢"/>
            </a:pPr>
            <a:r>
              <a:rPr lang="en-US" sz="2000" dirty="0">
                <a:latin typeface="Courier New" panose="02070309020205020404" pitchFamily="49" charset="0"/>
                <a:cs typeface="Courier New" panose="02070309020205020404" pitchFamily="49" charset="0"/>
              </a:rPr>
              <a:t>void *</a:t>
            </a:r>
            <a:r>
              <a:rPr lang="en-US" sz="2000" dirty="0" err="1">
                <a:latin typeface="Courier New" panose="02070309020205020404" pitchFamily="49" charset="0"/>
                <a:cs typeface="Courier New" panose="02070309020205020404" pitchFamily="49" charset="0"/>
              </a:rPr>
              <a:t>addr</a:t>
            </a:r>
            <a:r>
              <a:rPr lang="en-US" sz="2000" dirty="0">
                <a:cs typeface="Courier New" pitchFamily="49" charset="0"/>
              </a:rPr>
              <a:t>: specify start address of shared region to be unmapped. </a:t>
            </a:r>
          </a:p>
          <a:p>
            <a:pPr marL="342900" indent="-342900">
              <a:buClr>
                <a:srgbClr val="0070C0"/>
              </a:buClr>
              <a:buFont typeface="Wingdings" pitchFamily="2" charset="2"/>
              <a:buChar char="¢"/>
            </a:pPr>
            <a:r>
              <a:rPr lang="en-US" sz="2000" dirty="0" err="1">
                <a:latin typeface="Courier New" panose="02070309020205020404" pitchFamily="49" charset="0"/>
                <a:cs typeface="Courier New" panose="02070309020205020404" pitchFamily="49" charset="0"/>
              </a:rPr>
              <a:t>size_t</a:t>
            </a:r>
            <a:r>
              <a:rPr lang="en-US" sz="2000" dirty="0">
                <a:latin typeface="Courier New" panose="02070309020205020404" pitchFamily="49" charset="0"/>
                <a:cs typeface="Courier New" panose="02070309020205020404" pitchFamily="49" charset="0"/>
              </a:rPr>
              <a:t> </a:t>
            </a:r>
            <a:r>
              <a:rPr lang="en-US" sz="2000" dirty="0" err="1">
                <a:latin typeface="Courier New" panose="02070309020205020404" pitchFamily="49" charset="0"/>
                <a:cs typeface="Courier New" panose="02070309020205020404" pitchFamily="49" charset="0"/>
              </a:rPr>
              <a:t>len</a:t>
            </a:r>
            <a:r>
              <a:rPr lang="en-US" sz="2000" dirty="0">
                <a:cs typeface="Courier New" pitchFamily="49" charset="0"/>
              </a:rPr>
              <a:t>: number of bytes to </a:t>
            </a:r>
            <a:r>
              <a:rPr lang="en-US" sz="2000" dirty="0" err="1">
                <a:cs typeface="Courier New" pitchFamily="49" charset="0"/>
              </a:rPr>
              <a:t>unmap</a:t>
            </a:r>
            <a:endParaRPr lang="en-US" sz="2000" dirty="0">
              <a:cs typeface="Courier New" pitchFamily="49" charset="0"/>
            </a:endParaRPr>
          </a:p>
        </p:txBody>
      </p:sp>
      <p:sp>
        <p:nvSpPr>
          <p:cNvPr id="3" name="TextBox 2"/>
          <p:cNvSpPr txBox="1"/>
          <p:nvPr/>
        </p:nvSpPr>
        <p:spPr>
          <a:xfrm>
            <a:off x="441064" y="1263608"/>
            <a:ext cx="7788536" cy="646331"/>
          </a:xfrm>
          <a:prstGeom prst="rect">
            <a:avLst/>
          </a:prstGeom>
          <a:noFill/>
        </p:spPr>
        <p:txBody>
          <a:bodyPr wrap="square" rtlCol="0">
            <a:spAutoFit/>
          </a:bodyPr>
          <a:lstStyle/>
          <a:p>
            <a:r>
              <a:rPr lang="en-US" dirty="0">
                <a:cs typeface="Courier New" pitchFamily="49" charset="0"/>
              </a:rPr>
              <a:t>The memory-mapped region is automatically unmapped when the process terminates, or we can </a:t>
            </a:r>
            <a:r>
              <a:rPr lang="en-US" dirty="0" err="1">
                <a:cs typeface="Courier New" pitchFamily="49" charset="0"/>
              </a:rPr>
              <a:t>unmap</a:t>
            </a:r>
            <a:r>
              <a:rPr lang="en-US" dirty="0">
                <a:cs typeface="Courier New" pitchFamily="49" charset="0"/>
              </a:rPr>
              <a:t> a region directly by calling </a:t>
            </a:r>
            <a:r>
              <a:rPr lang="en-US" dirty="0" err="1">
                <a:latin typeface="Courier New" pitchFamily="49" charset="0"/>
                <a:cs typeface="Courier New" pitchFamily="49" charset="0"/>
              </a:rPr>
              <a:t>munmap</a:t>
            </a:r>
            <a:endParaRPr lang="el-GR" dirty="0"/>
          </a:p>
        </p:txBody>
      </p:sp>
    </p:spTree>
    <p:extLst>
      <p:ext uri="{BB962C8B-B14F-4D97-AF65-F5344CB8AC3E}">
        <p14:creationId xmlns:p14="http://schemas.microsoft.com/office/powerpoint/2010/main" val="28228849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n-US" dirty="0"/>
              <a:t>CLOSE Function</a:t>
            </a:r>
            <a:endParaRPr lang="el-GR" dirty="0"/>
          </a:p>
        </p:txBody>
      </p:sp>
      <p:sp>
        <p:nvSpPr>
          <p:cNvPr id="5" name="Θέση αριθμού διαφάνειας 4"/>
          <p:cNvSpPr>
            <a:spLocks noGrp="1"/>
          </p:cNvSpPr>
          <p:nvPr>
            <p:ph type="sldNum" sz="quarter" idx="15"/>
          </p:nvPr>
        </p:nvSpPr>
        <p:spPr/>
        <p:txBody>
          <a:bodyPr/>
          <a:lstStyle/>
          <a:p>
            <a:fld id="{A5164F59-2C4C-48AE-8821-48AE3F4796E9}" type="slidenum">
              <a:rPr lang="el-GR" smtClean="0"/>
              <a:t>44</a:t>
            </a:fld>
            <a:endParaRPr lang="el-GR" dirty="0"/>
          </a:p>
        </p:txBody>
      </p:sp>
      <p:cxnSp>
        <p:nvCxnSpPr>
          <p:cNvPr id="7" name="Ευθεία γραμμή σύνδεσης 6"/>
          <p:cNvCxnSpPr/>
          <p:nvPr/>
        </p:nvCxnSpPr>
        <p:spPr>
          <a:xfrm>
            <a:off x="228600" y="4857750"/>
            <a:ext cx="228600" cy="0"/>
          </a:xfrm>
          <a:prstGeom prst="line">
            <a:avLst/>
          </a:prstGeom>
        </p:spPr>
        <p:style>
          <a:lnRef idx="1">
            <a:schemeClr val="accent1"/>
          </a:lnRef>
          <a:fillRef idx="0">
            <a:schemeClr val="accent1"/>
          </a:fillRef>
          <a:effectRef idx="0">
            <a:schemeClr val="accent1"/>
          </a:effectRef>
          <a:fontRef idx="minor">
            <a:schemeClr val="tx1"/>
          </a:fontRef>
        </p:style>
      </p:cxnSp>
      <p:sp>
        <p:nvSpPr>
          <p:cNvPr id="15" name="Ορθογώνιο 14"/>
          <p:cNvSpPr/>
          <p:nvPr/>
        </p:nvSpPr>
        <p:spPr>
          <a:xfrm>
            <a:off x="533400" y="1504950"/>
            <a:ext cx="7391400" cy="838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chemeClr val="tx1"/>
                </a:solidFill>
                <a:latin typeface="Courier New" pitchFamily="49" charset="0"/>
                <a:cs typeface="Courier New" pitchFamily="49" charset="0"/>
              </a:rPr>
              <a:t>#include &lt;unistd.h&gt;</a:t>
            </a:r>
          </a:p>
          <a:p>
            <a:r>
              <a:rPr lang="en-US" sz="1600" dirty="0">
                <a:solidFill>
                  <a:schemeClr val="tx1"/>
                </a:solidFill>
                <a:latin typeface="Courier New" pitchFamily="49" charset="0"/>
                <a:cs typeface="Courier New" pitchFamily="49" charset="0"/>
              </a:rPr>
              <a:t>int close(int fd);</a:t>
            </a:r>
          </a:p>
          <a:p>
            <a:r>
              <a:rPr lang="en-US" sz="1600" dirty="0">
                <a:solidFill>
                  <a:schemeClr val="tx1"/>
                </a:solidFill>
                <a:latin typeface="Courier New" pitchFamily="49" charset="0"/>
                <a:cs typeface="Courier New" pitchFamily="49" charset="0"/>
              </a:rPr>
              <a:t>			Returns: 0 if OK, −1 on error</a:t>
            </a:r>
          </a:p>
        </p:txBody>
      </p:sp>
      <p:sp>
        <p:nvSpPr>
          <p:cNvPr id="17" name="TextBox 16"/>
          <p:cNvSpPr txBox="1"/>
          <p:nvPr/>
        </p:nvSpPr>
        <p:spPr>
          <a:xfrm>
            <a:off x="457200" y="1160740"/>
            <a:ext cx="7467600" cy="923330"/>
          </a:xfrm>
          <a:prstGeom prst="rect">
            <a:avLst/>
          </a:prstGeom>
          <a:noFill/>
        </p:spPr>
        <p:txBody>
          <a:bodyPr wrap="square" rtlCol="0">
            <a:spAutoFit/>
          </a:bodyPr>
          <a:lstStyle/>
          <a:p>
            <a:pPr>
              <a:buClr>
                <a:srgbClr val="0070C0"/>
              </a:buClr>
            </a:pPr>
            <a:r>
              <a:rPr lang="en-US" dirty="0"/>
              <a:t>Closes a file descriptor, so that it no longer refers to any file and may be reused  </a:t>
            </a:r>
          </a:p>
          <a:p>
            <a:pPr>
              <a:buClr>
                <a:srgbClr val="0070C0"/>
              </a:buClr>
            </a:pPr>
            <a:endParaRPr lang="en-US" dirty="0">
              <a:latin typeface="Courier New" panose="02070309020205020404" pitchFamily="49" charset="0"/>
              <a:cs typeface="Courier New" panose="02070309020205020404" pitchFamily="49" charset="0"/>
            </a:endParaRPr>
          </a:p>
          <a:p>
            <a:pPr marL="742950" lvl="1" indent="-285750">
              <a:buClr>
                <a:srgbClr val="0070C0"/>
              </a:buClr>
              <a:buFont typeface="Wingdings" pitchFamily="2" charset="2"/>
              <a:buChar char="Ø"/>
            </a:pPr>
            <a:endParaRPr lang="el-GR" dirty="0"/>
          </a:p>
        </p:txBody>
      </p:sp>
    </p:spTree>
    <p:extLst>
      <p:ext uri="{BB962C8B-B14F-4D97-AF65-F5344CB8AC3E}">
        <p14:creationId xmlns:p14="http://schemas.microsoft.com/office/powerpoint/2010/main" val="276729318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Ορθογώνιο 14"/>
          <p:cNvSpPr/>
          <p:nvPr/>
        </p:nvSpPr>
        <p:spPr>
          <a:xfrm>
            <a:off x="533400" y="1504950"/>
            <a:ext cx="7391400" cy="16764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latin typeface="Courier New" panose="02070309020205020404" pitchFamily="49" charset="0"/>
                <a:cs typeface="Courier New" panose="02070309020205020404" pitchFamily="49" charset="0"/>
              </a:rPr>
              <a:t>#include &lt;sys/</a:t>
            </a:r>
            <a:r>
              <a:rPr lang="en-US" dirty="0" err="1">
                <a:solidFill>
                  <a:schemeClr val="tx1"/>
                </a:solidFill>
                <a:latin typeface="Courier New" panose="02070309020205020404" pitchFamily="49" charset="0"/>
                <a:cs typeface="Courier New" panose="02070309020205020404" pitchFamily="49" charset="0"/>
              </a:rPr>
              <a:t>mman.h</a:t>
            </a:r>
            <a:r>
              <a:rPr lang="en-US" dirty="0">
                <a:solidFill>
                  <a:schemeClr val="tx1"/>
                </a:solidFill>
                <a:latin typeface="Courier New" panose="02070309020205020404" pitchFamily="49" charset="0"/>
                <a:cs typeface="Courier New" panose="02070309020205020404" pitchFamily="49" charset="0"/>
              </a:rPr>
              <a:t>&gt; </a:t>
            </a:r>
          </a:p>
          <a:p>
            <a:r>
              <a:rPr lang="en-US" dirty="0">
                <a:solidFill>
                  <a:schemeClr val="tx1"/>
                </a:solidFill>
                <a:latin typeface="Courier New" panose="02070309020205020404" pitchFamily="49" charset="0"/>
                <a:cs typeface="Courier New" panose="02070309020205020404" pitchFamily="49" charset="0"/>
              </a:rPr>
              <a:t>#include &lt;sys/</a:t>
            </a:r>
            <a:r>
              <a:rPr lang="en-US" dirty="0" err="1">
                <a:solidFill>
                  <a:schemeClr val="tx1"/>
                </a:solidFill>
                <a:latin typeface="Courier New" panose="02070309020205020404" pitchFamily="49" charset="0"/>
                <a:cs typeface="Courier New" panose="02070309020205020404" pitchFamily="49" charset="0"/>
              </a:rPr>
              <a:t>stat.h</a:t>
            </a:r>
            <a:r>
              <a:rPr lang="en-US" dirty="0">
                <a:solidFill>
                  <a:schemeClr val="tx1"/>
                </a:solidFill>
                <a:latin typeface="Courier New" panose="02070309020205020404" pitchFamily="49" charset="0"/>
                <a:cs typeface="Courier New" panose="02070309020205020404" pitchFamily="49" charset="0"/>
              </a:rPr>
              <a:t>&gt; // For mode constants</a:t>
            </a:r>
          </a:p>
          <a:p>
            <a:r>
              <a:rPr lang="en-US" dirty="0">
                <a:solidFill>
                  <a:schemeClr val="tx1"/>
                </a:solidFill>
                <a:latin typeface="Courier New" panose="02070309020205020404" pitchFamily="49" charset="0"/>
                <a:cs typeface="Courier New" panose="02070309020205020404" pitchFamily="49" charset="0"/>
              </a:rPr>
              <a:t>#include &lt;</a:t>
            </a:r>
            <a:r>
              <a:rPr lang="en-US" dirty="0" err="1">
                <a:solidFill>
                  <a:schemeClr val="tx1"/>
                </a:solidFill>
                <a:latin typeface="Courier New" panose="02070309020205020404" pitchFamily="49" charset="0"/>
                <a:cs typeface="Courier New" panose="02070309020205020404" pitchFamily="49" charset="0"/>
              </a:rPr>
              <a:t>fcntl.h</a:t>
            </a:r>
            <a:r>
              <a:rPr lang="en-US" dirty="0">
                <a:solidFill>
                  <a:schemeClr val="tx1"/>
                </a:solidFill>
                <a:latin typeface="Courier New" panose="02070309020205020404" pitchFamily="49" charset="0"/>
                <a:cs typeface="Courier New" panose="02070309020205020404" pitchFamily="49" charset="0"/>
              </a:rPr>
              <a:t>&gt; // For O_* constants</a:t>
            </a:r>
          </a:p>
          <a:p>
            <a:r>
              <a:rPr lang="en-US" dirty="0">
                <a:solidFill>
                  <a:schemeClr val="tx1"/>
                </a:solidFill>
                <a:latin typeface="Courier New" panose="02070309020205020404" pitchFamily="49" charset="0"/>
                <a:cs typeface="Courier New" panose="02070309020205020404" pitchFamily="49" charset="0"/>
              </a:rPr>
              <a:t>int </a:t>
            </a:r>
            <a:r>
              <a:rPr lang="en-US" dirty="0" err="1">
                <a:solidFill>
                  <a:schemeClr val="tx1"/>
                </a:solidFill>
                <a:latin typeface="Courier New" panose="02070309020205020404" pitchFamily="49" charset="0"/>
                <a:cs typeface="Courier New" panose="02070309020205020404" pitchFamily="49" charset="0"/>
              </a:rPr>
              <a:t>shm_unlink</a:t>
            </a:r>
            <a:r>
              <a:rPr lang="en-US" dirty="0">
                <a:solidFill>
                  <a:schemeClr val="tx1"/>
                </a:solidFill>
                <a:latin typeface="Courier New" panose="02070309020205020404" pitchFamily="49" charset="0"/>
                <a:cs typeface="Courier New" panose="02070309020205020404" pitchFamily="49" charset="0"/>
              </a:rPr>
              <a:t>(const char *</a:t>
            </a:r>
            <a:r>
              <a:rPr lang="en-US" i="1" dirty="0">
                <a:solidFill>
                  <a:schemeClr val="tx1"/>
                </a:solidFill>
                <a:latin typeface="Courier New" panose="02070309020205020404" pitchFamily="49" charset="0"/>
                <a:cs typeface="Courier New" panose="02070309020205020404" pitchFamily="49" charset="0"/>
              </a:rPr>
              <a:t>name</a:t>
            </a:r>
            <a:r>
              <a:rPr lang="en-US" dirty="0">
                <a:solidFill>
                  <a:schemeClr val="tx1"/>
                </a:solidFill>
                <a:latin typeface="Courier New" panose="02070309020205020404" pitchFamily="49" charset="0"/>
                <a:cs typeface="Courier New" panose="02070309020205020404" pitchFamily="49" charset="0"/>
              </a:rPr>
              <a:t>); 					Returns: 0 if OK, −1 on error</a:t>
            </a:r>
          </a:p>
        </p:txBody>
      </p:sp>
      <p:sp>
        <p:nvSpPr>
          <p:cNvPr id="2" name="Τίτλος 1"/>
          <p:cNvSpPr>
            <a:spLocks noGrp="1"/>
          </p:cNvSpPr>
          <p:nvPr>
            <p:ph type="title"/>
          </p:nvPr>
        </p:nvSpPr>
        <p:spPr/>
        <p:txBody>
          <a:bodyPr/>
          <a:lstStyle/>
          <a:p>
            <a:r>
              <a:rPr lang="en-US" dirty="0"/>
              <a:t>SHM_UNLINK Function</a:t>
            </a:r>
            <a:endParaRPr lang="el-GR" dirty="0"/>
          </a:p>
        </p:txBody>
      </p:sp>
      <p:sp>
        <p:nvSpPr>
          <p:cNvPr id="5" name="Θέση αριθμού διαφάνειας 4"/>
          <p:cNvSpPr>
            <a:spLocks noGrp="1"/>
          </p:cNvSpPr>
          <p:nvPr>
            <p:ph type="sldNum" sz="quarter" idx="15"/>
          </p:nvPr>
        </p:nvSpPr>
        <p:spPr/>
        <p:txBody>
          <a:bodyPr/>
          <a:lstStyle/>
          <a:p>
            <a:fld id="{A5164F59-2C4C-48AE-8821-48AE3F4796E9}" type="slidenum">
              <a:rPr lang="el-GR" smtClean="0"/>
              <a:t>45</a:t>
            </a:fld>
            <a:endParaRPr lang="el-GR" dirty="0"/>
          </a:p>
        </p:txBody>
      </p:sp>
      <p:cxnSp>
        <p:nvCxnSpPr>
          <p:cNvPr id="7" name="Ευθεία γραμμή σύνδεσης 6"/>
          <p:cNvCxnSpPr/>
          <p:nvPr/>
        </p:nvCxnSpPr>
        <p:spPr>
          <a:xfrm>
            <a:off x="228600" y="4857750"/>
            <a:ext cx="228600"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457200" y="1123950"/>
            <a:ext cx="7467600" cy="923330"/>
          </a:xfrm>
          <a:prstGeom prst="rect">
            <a:avLst/>
          </a:prstGeom>
          <a:noFill/>
        </p:spPr>
        <p:txBody>
          <a:bodyPr wrap="square" rtlCol="0">
            <a:spAutoFit/>
          </a:bodyPr>
          <a:lstStyle/>
          <a:p>
            <a:pPr>
              <a:buClr>
                <a:srgbClr val="0070C0"/>
              </a:buClr>
            </a:pPr>
            <a:r>
              <a:rPr lang="en-US" dirty="0">
                <a:highlight>
                  <a:srgbClr val="FFFF00"/>
                </a:highlight>
              </a:rPr>
              <a:t>Remove the shared memory object that was created with </a:t>
            </a:r>
            <a:r>
              <a:rPr lang="en-US" dirty="0" err="1">
                <a:highlight>
                  <a:srgbClr val="FFFF00"/>
                </a:highlight>
                <a:latin typeface="Courier New" panose="02070309020205020404" pitchFamily="49" charset="0"/>
                <a:cs typeface="Courier New" panose="02070309020205020404" pitchFamily="49" charset="0"/>
              </a:rPr>
              <a:t>shm_open</a:t>
            </a:r>
            <a:endParaRPr lang="en-US" dirty="0">
              <a:highlight>
                <a:srgbClr val="FFFF00"/>
              </a:highlight>
              <a:latin typeface="Courier New" panose="02070309020205020404" pitchFamily="49" charset="0"/>
              <a:cs typeface="Courier New" panose="02070309020205020404" pitchFamily="49" charset="0"/>
            </a:endParaRPr>
          </a:p>
          <a:p>
            <a:pPr>
              <a:buClr>
                <a:srgbClr val="0070C0"/>
              </a:buClr>
            </a:pPr>
            <a:endParaRPr lang="en-US" dirty="0">
              <a:highlight>
                <a:srgbClr val="FFFF00"/>
              </a:highlight>
              <a:latin typeface="Courier New" panose="02070309020205020404" pitchFamily="49" charset="0"/>
              <a:cs typeface="Courier New" panose="02070309020205020404" pitchFamily="49" charset="0"/>
            </a:endParaRPr>
          </a:p>
          <a:p>
            <a:pPr marL="742950" lvl="1" indent="-285750">
              <a:buClr>
                <a:srgbClr val="0070C0"/>
              </a:buClr>
              <a:buFont typeface="Wingdings" pitchFamily="2" charset="2"/>
              <a:buChar char="Ø"/>
            </a:pPr>
            <a:endParaRPr lang="el-GR" dirty="0">
              <a:highlight>
                <a:srgbClr val="FFFF00"/>
              </a:highlight>
            </a:endParaRPr>
          </a:p>
        </p:txBody>
      </p:sp>
    </p:spTree>
    <p:extLst>
      <p:ext uri="{BB962C8B-B14F-4D97-AF65-F5344CB8AC3E}">
        <p14:creationId xmlns:p14="http://schemas.microsoft.com/office/powerpoint/2010/main" val="400558516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FD57E4C-CAB2-4641-A918-6A43A2DC0CA4}"/>
              </a:ext>
            </a:extLst>
          </p:cNvPr>
          <p:cNvSpPr>
            <a:spLocks noGrp="1"/>
          </p:cNvSpPr>
          <p:nvPr>
            <p:ph type="title"/>
          </p:nvPr>
        </p:nvSpPr>
        <p:spPr>
          <a:xfrm>
            <a:off x="457199" y="205979"/>
            <a:ext cx="7950307" cy="857250"/>
          </a:xfrm>
        </p:spPr>
        <p:txBody>
          <a:bodyPr>
            <a:normAutofit/>
          </a:bodyPr>
          <a:lstStyle/>
          <a:p>
            <a:r>
              <a:rPr lang="en-US" dirty="0"/>
              <a:t>Extra Functions - POSIX Shared Memory</a:t>
            </a:r>
          </a:p>
        </p:txBody>
      </p:sp>
      <p:sp>
        <p:nvSpPr>
          <p:cNvPr id="9" name="Content Placeholder 8">
            <a:extLst>
              <a:ext uri="{FF2B5EF4-FFF2-40B4-BE49-F238E27FC236}">
                <a16:creationId xmlns:a16="http://schemas.microsoft.com/office/drawing/2014/main" id="{3EA7C2D3-DCD3-4E2E-B0C0-A0CE704BEA8E}"/>
              </a:ext>
            </a:extLst>
          </p:cNvPr>
          <p:cNvSpPr>
            <a:spLocks noGrp="1"/>
          </p:cNvSpPr>
          <p:nvPr>
            <p:ph sz="quarter" idx="1"/>
          </p:nvPr>
        </p:nvSpPr>
        <p:spPr>
          <a:xfrm>
            <a:off x="457200" y="1200150"/>
            <a:ext cx="7950306" cy="3655314"/>
          </a:xfrm>
        </p:spPr>
        <p:txBody>
          <a:bodyPr>
            <a:normAutofit/>
          </a:bodyPr>
          <a:lstStyle/>
          <a:p>
            <a:r>
              <a:rPr lang="en-US" dirty="0"/>
              <a:t>Obtain a stat structure that describes the shared memory object using </a:t>
            </a:r>
            <a:r>
              <a:rPr lang="en-US" dirty="0" err="1">
                <a:latin typeface="Courier New" panose="02070309020205020404" pitchFamily="49" charset="0"/>
                <a:cs typeface="Courier New" panose="02070309020205020404" pitchFamily="49" charset="0"/>
              </a:rPr>
              <a:t>fstat</a:t>
            </a:r>
            <a:r>
              <a:rPr lang="en-US" dirty="0">
                <a:latin typeface="Courier New" panose="02070309020205020404" pitchFamily="49" charset="0"/>
                <a:cs typeface="Courier New" panose="02070309020205020404" pitchFamily="49" charset="0"/>
              </a:rPr>
              <a:t>()</a:t>
            </a:r>
            <a:r>
              <a:rPr lang="en-US" dirty="0"/>
              <a:t>. For example, this returns the size (</a:t>
            </a:r>
            <a:r>
              <a:rPr lang="en-US" dirty="0" err="1">
                <a:latin typeface="Courier New" panose="02070309020205020404" pitchFamily="49" charset="0"/>
                <a:cs typeface="Courier New" panose="02070309020205020404" pitchFamily="49" charset="0"/>
              </a:rPr>
              <a:t>st_size</a:t>
            </a:r>
            <a:r>
              <a:rPr lang="en-US" dirty="0"/>
              <a:t>), permissions (</a:t>
            </a:r>
            <a:r>
              <a:rPr lang="en-US" dirty="0" err="1">
                <a:latin typeface="Courier New" panose="02070309020205020404" pitchFamily="49" charset="0"/>
                <a:cs typeface="Courier New" panose="02070309020205020404" pitchFamily="49" charset="0"/>
              </a:rPr>
              <a:t>st_mode</a:t>
            </a:r>
            <a:r>
              <a:rPr lang="en-US" dirty="0"/>
              <a:t>), owner (</a:t>
            </a:r>
            <a:r>
              <a:rPr lang="en-US" dirty="0" err="1">
                <a:latin typeface="Courier New" panose="02070309020205020404" pitchFamily="49" charset="0"/>
                <a:cs typeface="Courier New" panose="02070309020205020404" pitchFamily="49" charset="0"/>
              </a:rPr>
              <a:t>st_uid</a:t>
            </a:r>
            <a:r>
              <a:rPr lang="en-US" dirty="0"/>
              <a:t>), and group info (</a:t>
            </a:r>
            <a:r>
              <a:rPr lang="en-US" dirty="0" err="1">
                <a:latin typeface="Courier New" panose="02070309020205020404" pitchFamily="49" charset="0"/>
                <a:cs typeface="Courier New" panose="02070309020205020404" pitchFamily="49" charset="0"/>
              </a:rPr>
              <a:t>st_gid</a:t>
            </a:r>
            <a:r>
              <a:rPr lang="en-US" dirty="0"/>
              <a:t>). See also Linux </a:t>
            </a:r>
            <a:r>
              <a:rPr lang="en-US" dirty="0">
                <a:latin typeface="Courier New" panose="02070309020205020404" pitchFamily="49" charset="0"/>
                <a:cs typeface="Courier New" panose="02070309020205020404" pitchFamily="49" charset="0"/>
              </a:rPr>
              <a:t>stat</a:t>
            </a:r>
            <a:r>
              <a:rPr lang="en-US" dirty="0"/>
              <a:t> command</a:t>
            </a:r>
          </a:p>
          <a:p>
            <a:r>
              <a:rPr lang="en-US" dirty="0"/>
              <a:t>Change owner of a shared memory with </a:t>
            </a:r>
            <a:r>
              <a:rPr lang="en-US" dirty="0">
                <a:latin typeface="Courier New" panose="02070309020205020404" pitchFamily="49" charset="0"/>
                <a:cs typeface="Courier New" panose="02070309020205020404" pitchFamily="49" charset="0"/>
              </a:rPr>
              <a:t>fchown()</a:t>
            </a:r>
            <a:r>
              <a:rPr lang="en-US" dirty="0"/>
              <a:t> </a:t>
            </a:r>
          </a:p>
          <a:p>
            <a:r>
              <a:rPr lang="en-US" dirty="0"/>
              <a:t>Change permissions of a shared memory using</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fchmod</a:t>
            </a:r>
            <a:r>
              <a:rPr lang="en-US" dirty="0">
                <a:latin typeface="Courier New" panose="02070309020205020404" pitchFamily="49" charset="0"/>
                <a:cs typeface="Courier New" panose="02070309020205020404" pitchFamily="49" charset="0"/>
              </a:rPr>
              <a:t>()</a:t>
            </a:r>
            <a:endParaRPr lang="en-US" dirty="0"/>
          </a:p>
        </p:txBody>
      </p:sp>
      <p:sp>
        <p:nvSpPr>
          <p:cNvPr id="4" name="Slide Number Placeholder 3">
            <a:extLst>
              <a:ext uri="{FF2B5EF4-FFF2-40B4-BE49-F238E27FC236}">
                <a16:creationId xmlns:a16="http://schemas.microsoft.com/office/drawing/2014/main" id="{2E7CC6EF-327C-4747-8AF9-DA7A71B68292}"/>
              </a:ext>
            </a:extLst>
          </p:cNvPr>
          <p:cNvSpPr>
            <a:spLocks noGrp="1"/>
          </p:cNvSpPr>
          <p:nvPr>
            <p:ph type="sldNum" sz="quarter" idx="15"/>
          </p:nvPr>
        </p:nvSpPr>
        <p:spPr/>
        <p:txBody>
          <a:bodyPr/>
          <a:lstStyle/>
          <a:p>
            <a:fld id="{A5164F59-2C4C-48AE-8821-48AE3F4796E9}" type="slidenum">
              <a:rPr lang="el-GR" smtClean="0"/>
              <a:t>46</a:t>
            </a:fld>
            <a:endParaRPr lang="el-GR" dirty="0"/>
          </a:p>
        </p:txBody>
      </p:sp>
    </p:spTree>
    <p:extLst>
      <p:ext uri="{BB962C8B-B14F-4D97-AF65-F5344CB8AC3E}">
        <p14:creationId xmlns:p14="http://schemas.microsoft.com/office/powerpoint/2010/main" val="1459711677"/>
      </p:ext>
    </p:extLst>
  </p:cSld>
  <p:clrMapOvr>
    <a:overrideClrMapping bg1="lt1" tx1="dk1" bg2="lt2" tx2="dk2" accent1="accent1" accent2="accent2" accent3="accent3" accent4="accent4" accent5="accent5" accent6="accent6" hlink="hlink" folHlink="folHlink"/>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Ορθογώνιο 14"/>
          <p:cNvSpPr/>
          <p:nvPr/>
        </p:nvSpPr>
        <p:spPr>
          <a:xfrm>
            <a:off x="533400" y="1504950"/>
            <a:ext cx="7391400" cy="16764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latin typeface="Courier New" panose="02070309020205020404" pitchFamily="49" charset="0"/>
                <a:cs typeface="Courier New" panose="02070309020205020404" pitchFamily="49" charset="0"/>
              </a:rPr>
              <a:t>#include &lt;sys/</a:t>
            </a:r>
            <a:r>
              <a:rPr lang="en-US" dirty="0" err="1">
                <a:solidFill>
                  <a:schemeClr val="tx1"/>
                </a:solidFill>
                <a:latin typeface="Courier New" panose="02070309020205020404" pitchFamily="49" charset="0"/>
                <a:cs typeface="Courier New" panose="02070309020205020404" pitchFamily="49" charset="0"/>
              </a:rPr>
              <a:t>types.h</a:t>
            </a:r>
            <a:r>
              <a:rPr lang="en-US" dirty="0">
                <a:solidFill>
                  <a:schemeClr val="tx1"/>
                </a:solidFill>
                <a:latin typeface="Courier New" panose="02070309020205020404" pitchFamily="49" charset="0"/>
                <a:cs typeface="Courier New" panose="02070309020205020404" pitchFamily="49" charset="0"/>
              </a:rPr>
              <a:t>&gt;</a:t>
            </a:r>
          </a:p>
          <a:p>
            <a:r>
              <a:rPr lang="en-US" dirty="0">
                <a:solidFill>
                  <a:schemeClr val="tx1"/>
                </a:solidFill>
                <a:latin typeface="Courier New" panose="02070309020205020404" pitchFamily="49" charset="0"/>
                <a:cs typeface="Courier New" panose="02070309020205020404" pitchFamily="49" charset="0"/>
              </a:rPr>
              <a:t>#include &lt;sys/</a:t>
            </a:r>
            <a:r>
              <a:rPr lang="en-US" dirty="0" err="1">
                <a:solidFill>
                  <a:schemeClr val="tx1"/>
                </a:solidFill>
                <a:latin typeface="Courier New" panose="02070309020205020404" pitchFamily="49" charset="0"/>
                <a:cs typeface="Courier New" panose="02070309020205020404" pitchFamily="49" charset="0"/>
              </a:rPr>
              <a:t>stat.h</a:t>
            </a:r>
            <a:r>
              <a:rPr lang="en-US" dirty="0">
                <a:solidFill>
                  <a:schemeClr val="tx1"/>
                </a:solidFill>
                <a:latin typeface="Courier New" panose="02070309020205020404" pitchFamily="49" charset="0"/>
                <a:cs typeface="Courier New" panose="02070309020205020404" pitchFamily="49" charset="0"/>
              </a:rPr>
              <a:t>&gt;</a:t>
            </a:r>
          </a:p>
          <a:p>
            <a:r>
              <a:rPr lang="en-US" dirty="0">
                <a:solidFill>
                  <a:schemeClr val="tx1"/>
                </a:solidFill>
                <a:latin typeface="Courier New" panose="02070309020205020404" pitchFamily="49" charset="0"/>
                <a:cs typeface="Courier New" panose="02070309020205020404" pitchFamily="49" charset="0"/>
              </a:rPr>
              <a:t>#include &lt;</a:t>
            </a:r>
            <a:r>
              <a:rPr lang="en-US" dirty="0" err="1">
                <a:solidFill>
                  <a:schemeClr val="tx1"/>
                </a:solidFill>
                <a:latin typeface="Courier New" panose="02070309020205020404" pitchFamily="49" charset="0"/>
                <a:cs typeface="Courier New" panose="02070309020205020404" pitchFamily="49" charset="0"/>
              </a:rPr>
              <a:t>unistd.h</a:t>
            </a:r>
            <a:r>
              <a:rPr lang="en-US" dirty="0">
                <a:solidFill>
                  <a:schemeClr val="tx1"/>
                </a:solidFill>
                <a:latin typeface="Courier New" panose="02070309020205020404" pitchFamily="49" charset="0"/>
                <a:cs typeface="Courier New" panose="02070309020205020404" pitchFamily="49" charset="0"/>
              </a:rPr>
              <a:t>&gt;</a:t>
            </a:r>
          </a:p>
          <a:p>
            <a:r>
              <a:rPr lang="en-US" dirty="0">
                <a:solidFill>
                  <a:schemeClr val="tx1"/>
                </a:solidFill>
                <a:latin typeface="Courier New" panose="02070309020205020404" pitchFamily="49" charset="0"/>
                <a:cs typeface="Courier New" panose="02070309020205020404" pitchFamily="49" charset="0"/>
              </a:rPr>
              <a:t>int </a:t>
            </a:r>
            <a:r>
              <a:rPr lang="en-US" dirty="0" err="1">
                <a:solidFill>
                  <a:schemeClr val="tx1"/>
                </a:solidFill>
                <a:latin typeface="Courier New" panose="02070309020205020404" pitchFamily="49" charset="0"/>
                <a:cs typeface="Courier New" panose="02070309020205020404" pitchFamily="49" charset="0"/>
              </a:rPr>
              <a:t>fstat</a:t>
            </a:r>
            <a:r>
              <a:rPr lang="en-US" dirty="0">
                <a:solidFill>
                  <a:schemeClr val="tx1"/>
                </a:solidFill>
                <a:latin typeface="Courier New" panose="02070309020205020404" pitchFamily="49" charset="0"/>
                <a:cs typeface="Courier New" panose="02070309020205020404" pitchFamily="49" charset="0"/>
              </a:rPr>
              <a:t>(int </a:t>
            </a:r>
            <a:r>
              <a:rPr lang="en-US" dirty="0" err="1">
                <a:solidFill>
                  <a:schemeClr val="tx1"/>
                </a:solidFill>
                <a:latin typeface="Courier New" panose="02070309020205020404" pitchFamily="49" charset="0"/>
                <a:cs typeface="Courier New" panose="02070309020205020404" pitchFamily="49" charset="0"/>
              </a:rPr>
              <a:t>fd</a:t>
            </a:r>
            <a:r>
              <a:rPr lang="en-US" dirty="0">
                <a:solidFill>
                  <a:schemeClr val="tx1"/>
                </a:solidFill>
                <a:latin typeface="Courier New" panose="02070309020205020404" pitchFamily="49" charset="0"/>
                <a:cs typeface="Courier New" panose="02070309020205020404" pitchFamily="49" charset="0"/>
              </a:rPr>
              <a:t>, </a:t>
            </a:r>
            <a:r>
              <a:rPr lang="en-US" b="1" dirty="0">
                <a:solidFill>
                  <a:schemeClr val="tx1"/>
                </a:solidFill>
                <a:latin typeface="Courier New" panose="02070309020205020404" pitchFamily="49" charset="0"/>
                <a:cs typeface="Courier New" panose="02070309020205020404" pitchFamily="49" charset="0"/>
              </a:rPr>
              <a:t>struct stat *</a:t>
            </a:r>
            <a:r>
              <a:rPr lang="en-US" b="1" dirty="0" err="1">
                <a:solidFill>
                  <a:schemeClr val="tx1"/>
                </a:solidFill>
                <a:latin typeface="Courier New" panose="02070309020205020404" pitchFamily="49" charset="0"/>
                <a:cs typeface="Courier New" panose="02070309020205020404" pitchFamily="49" charset="0"/>
              </a:rPr>
              <a:t>statbuf</a:t>
            </a:r>
            <a:r>
              <a:rPr lang="en-US" dirty="0">
                <a:solidFill>
                  <a:schemeClr val="tx1"/>
                </a:solidFill>
                <a:latin typeface="Courier New" panose="02070309020205020404" pitchFamily="49" charset="0"/>
                <a:cs typeface="Courier New" panose="02070309020205020404" pitchFamily="49" charset="0"/>
              </a:rPr>
              <a:t>); </a:t>
            </a:r>
          </a:p>
          <a:p>
            <a:r>
              <a:rPr lang="en-US" dirty="0">
                <a:solidFill>
                  <a:schemeClr val="tx1"/>
                </a:solidFill>
                <a:latin typeface="Courier New" panose="02070309020205020404" pitchFamily="49" charset="0"/>
                <a:cs typeface="Courier New" panose="02070309020205020404" pitchFamily="49" charset="0"/>
              </a:rPr>
              <a:t>			Returns: 0 if OK, −1 on error</a:t>
            </a:r>
          </a:p>
        </p:txBody>
      </p:sp>
      <p:sp>
        <p:nvSpPr>
          <p:cNvPr id="2" name="Τίτλος 1"/>
          <p:cNvSpPr>
            <a:spLocks noGrp="1"/>
          </p:cNvSpPr>
          <p:nvPr>
            <p:ph type="title"/>
          </p:nvPr>
        </p:nvSpPr>
        <p:spPr/>
        <p:txBody>
          <a:bodyPr/>
          <a:lstStyle/>
          <a:p>
            <a:r>
              <a:rPr lang="en-US" dirty="0"/>
              <a:t>FSTAT Function</a:t>
            </a:r>
            <a:endParaRPr lang="el-GR" dirty="0"/>
          </a:p>
        </p:txBody>
      </p:sp>
      <p:sp>
        <p:nvSpPr>
          <p:cNvPr id="5" name="Θέση αριθμού διαφάνειας 4"/>
          <p:cNvSpPr>
            <a:spLocks noGrp="1"/>
          </p:cNvSpPr>
          <p:nvPr>
            <p:ph type="sldNum" sz="quarter" idx="15"/>
          </p:nvPr>
        </p:nvSpPr>
        <p:spPr/>
        <p:txBody>
          <a:bodyPr/>
          <a:lstStyle/>
          <a:p>
            <a:fld id="{A5164F59-2C4C-48AE-8821-48AE3F4796E9}" type="slidenum">
              <a:rPr lang="el-GR" smtClean="0"/>
              <a:t>47</a:t>
            </a:fld>
            <a:endParaRPr lang="el-GR" dirty="0"/>
          </a:p>
        </p:txBody>
      </p:sp>
      <p:cxnSp>
        <p:nvCxnSpPr>
          <p:cNvPr id="7" name="Ευθεία γραμμή σύνδεσης 6"/>
          <p:cNvCxnSpPr/>
          <p:nvPr/>
        </p:nvCxnSpPr>
        <p:spPr>
          <a:xfrm>
            <a:off x="228600" y="4857750"/>
            <a:ext cx="228600"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457200" y="1123950"/>
            <a:ext cx="7467600" cy="923330"/>
          </a:xfrm>
          <a:prstGeom prst="rect">
            <a:avLst/>
          </a:prstGeom>
          <a:noFill/>
        </p:spPr>
        <p:txBody>
          <a:bodyPr wrap="square" rtlCol="0">
            <a:spAutoFit/>
          </a:bodyPr>
          <a:lstStyle/>
          <a:p>
            <a:pPr>
              <a:buClr>
                <a:srgbClr val="0070C0"/>
              </a:buClr>
            </a:pPr>
            <a:r>
              <a:rPr lang="en-US" dirty="0">
                <a:highlight>
                  <a:srgbClr val="FFFF00"/>
                </a:highlight>
              </a:rPr>
              <a:t>Stat info on file descriptor </a:t>
            </a:r>
            <a:endParaRPr lang="en-US" dirty="0">
              <a:highlight>
                <a:srgbClr val="FFFF00"/>
              </a:highlight>
              <a:latin typeface="Courier New" panose="02070309020205020404" pitchFamily="49" charset="0"/>
              <a:cs typeface="Courier New" panose="02070309020205020404" pitchFamily="49" charset="0"/>
            </a:endParaRPr>
          </a:p>
          <a:p>
            <a:pPr>
              <a:buClr>
                <a:srgbClr val="0070C0"/>
              </a:buClr>
            </a:pPr>
            <a:endParaRPr lang="en-US" dirty="0">
              <a:highlight>
                <a:srgbClr val="FFFF00"/>
              </a:highlight>
              <a:latin typeface="Courier New" panose="02070309020205020404" pitchFamily="49" charset="0"/>
              <a:cs typeface="Courier New" panose="02070309020205020404" pitchFamily="49" charset="0"/>
            </a:endParaRPr>
          </a:p>
          <a:p>
            <a:pPr marL="742950" lvl="1" indent="-285750">
              <a:buClr>
                <a:srgbClr val="0070C0"/>
              </a:buClr>
              <a:buFont typeface="Wingdings" pitchFamily="2" charset="2"/>
              <a:buChar char="Ø"/>
            </a:pPr>
            <a:endParaRPr lang="el-GR" dirty="0">
              <a:highlight>
                <a:srgbClr val="FFFF00"/>
              </a:highlight>
            </a:endParaRPr>
          </a:p>
        </p:txBody>
      </p:sp>
      <p:sp>
        <p:nvSpPr>
          <p:cNvPr id="8" name="Ορθογώνιο 16">
            <a:extLst>
              <a:ext uri="{FF2B5EF4-FFF2-40B4-BE49-F238E27FC236}">
                <a16:creationId xmlns:a16="http://schemas.microsoft.com/office/drawing/2014/main" id="{75B0F601-0E1F-4E07-98AF-FDC6032CC43A}"/>
              </a:ext>
            </a:extLst>
          </p:cNvPr>
          <p:cNvSpPr/>
          <p:nvPr/>
        </p:nvSpPr>
        <p:spPr>
          <a:xfrm>
            <a:off x="489856" y="3703608"/>
            <a:ext cx="7587344" cy="400110"/>
          </a:xfrm>
          <a:prstGeom prst="rect">
            <a:avLst/>
          </a:prstGeom>
        </p:spPr>
        <p:txBody>
          <a:bodyPr wrap="square">
            <a:spAutoFit/>
          </a:bodyPr>
          <a:lstStyle/>
          <a:p>
            <a:r>
              <a:rPr lang="en-US" sz="2000" dirty="0">
                <a:hlinkClick r:id="rId4"/>
              </a:rPr>
              <a:t>https://pubs.opengroup.org/onlinepubs/007908799/xsh/sysstat.h.html</a:t>
            </a:r>
            <a:endParaRPr lang="el-GR" sz="2000" dirty="0"/>
          </a:p>
        </p:txBody>
      </p:sp>
    </p:spTree>
    <p:extLst>
      <p:ext uri="{BB962C8B-B14F-4D97-AF65-F5344CB8AC3E}">
        <p14:creationId xmlns:p14="http://schemas.microsoft.com/office/powerpoint/2010/main" val="1214169581"/>
      </p:ext>
    </p:extLst>
  </p:cSld>
  <p:clrMapOvr>
    <a:overrideClrMapping bg1="lt1" tx1="dk1" bg2="lt2" tx2="dk2" accent1="accent1" accent2="accent2" accent3="accent3" accent4="accent4" accent5="accent5" accent6="accent6" hlink="hlink" folHlink="folHlink"/>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Ορθογώνιο 14"/>
          <p:cNvSpPr/>
          <p:nvPr/>
        </p:nvSpPr>
        <p:spPr>
          <a:xfrm>
            <a:off x="533400" y="1504950"/>
            <a:ext cx="8305800" cy="10668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latin typeface="Courier New" panose="02070309020205020404" pitchFamily="49" charset="0"/>
                <a:cs typeface="Courier New" panose="02070309020205020404" pitchFamily="49" charset="0"/>
              </a:rPr>
              <a:t>#include &lt;</a:t>
            </a:r>
            <a:r>
              <a:rPr lang="en-US" dirty="0" err="1">
                <a:solidFill>
                  <a:schemeClr val="tx1"/>
                </a:solidFill>
                <a:latin typeface="Courier New" panose="02070309020205020404" pitchFamily="49" charset="0"/>
                <a:cs typeface="Courier New" panose="02070309020205020404" pitchFamily="49" charset="0"/>
              </a:rPr>
              <a:t>unistd.h</a:t>
            </a:r>
            <a:r>
              <a:rPr lang="en-US" dirty="0">
                <a:solidFill>
                  <a:schemeClr val="tx1"/>
                </a:solidFill>
                <a:latin typeface="Courier New" panose="02070309020205020404" pitchFamily="49" charset="0"/>
                <a:cs typeface="Courier New" panose="02070309020205020404" pitchFamily="49" charset="0"/>
              </a:rPr>
              <a:t>&gt;</a:t>
            </a:r>
          </a:p>
          <a:p>
            <a:r>
              <a:rPr lang="en-US" dirty="0">
                <a:solidFill>
                  <a:schemeClr val="tx1"/>
                </a:solidFill>
                <a:latin typeface="Courier New" panose="02070309020205020404" pitchFamily="49" charset="0"/>
                <a:cs typeface="Courier New" panose="02070309020205020404" pitchFamily="49" charset="0"/>
              </a:rPr>
              <a:t>int </a:t>
            </a:r>
            <a:r>
              <a:rPr lang="en-US" dirty="0" err="1">
                <a:solidFill>
                  <a:schemeClr val="tx1"/>
                </a:solidFill>
                <a:latin typeface="Courier New" panose="02070309020205020404" pitchFamily="49" charset="0"/>
                <a:cs typeface="Courier New" panose="02070309020205020404" pitchFamily="49" charset="0"/>
              </a:rPr>
              <a:t>fchown</a:t>
            </a:r>
            <a:r>
              <a:rPr lang="en-US" dirty="0">
                <a:solidFill>
                  <a:schemeClr val="tx1"/>
                </a:solidFill>
                <a:latin typeface="Courier New" panose="02070309020205020404" pitchFamily="49" charset="0"/>
                <a:cs typeface="Courier New" panose="02070309020205020404" pitchFamily="49" charset="0"/>
              </a:rPr>
              <a:t>(const char *</a:t>
            </a:r>
            <a:r>
              <a:rPr lang="en-US" i="1" dirty="0">
                <a:solidFill>
                  <a:schemeClr val="tx1"/>
                </a:solidFill>
                <a:latin typeface="Courier New" panose="02070309020205020404" pitchFamily="49" charset="0"/>
                <a:cs typeface="Courier New" panose="02070309020205020404" pitchFamily="49" charset="0"/>
              </a:rPr>
              <a:t>pathname</a:t>
            </a:r>
            <a:r>
              <a:rPr lang="en-US" dirty="0">
                <a:solidFill>
                  <a:schemeClr val="tx1"/>
                </a:solidFill>
                <a:latin typeface="Courier New" panose="02070309020205020404" pitchFamily="49" charset="0"/>
                <a:cs typeface="Courier New" panose="02070309020205020404" pitchFamily="49" charset="0"/>
              </a:rPr>
              <a:t>, </a:t>
            </a:r>
            <a:r>
              <a:rPr lang="en-US" dirty="0" err="1">
                <a:solidFill>
                  <a:schemeClr val="tx1"/>
                </a:solidFill>
                <a:latin typeface="Courier New" panose="02070309020205020404" pitchFamily="49" charset="0"/>
                <a:cs typeface="Courier New" panose="02070309020205020404" pitchFamily="49" charset="0"/>
              </a:rPr>
              <a:t>uid_t</a:t>
            </a:r>
            <a:r>
              <a:rPr lang="en-US" dirty="0">
                <a:solidFill>
                  <a:schemeClr val="tx1"/>
                </a:solidFill>
                <a:latin typeface="Courier New" panose="02070309020205020404" pitchFamily="49" charset="0"/>
                <a:cs typeface="Courier New" panose="02070309020205020404" pitchFamily="49" charset="0"/>
              </a:rPr>
              <a:t> </a:t>
            </a:r>
            <a:r>
              <a:rPr lang="en-US" i="1" dirty="0">
                <a:solidFill>
                  <a:schemeClr val="tx1"/>
                </a:solidFill>
                <a:latin typeface="Courier New" panose="02070309020205020404" pitchFamily="49" charset="0"/>
                <a:cs typeface="Courier New" panose="02070309020205020404" pitchFamily="49" charset="0"/>
              </a:rPr>
              <a:t>owner</a:t>
            </a:r>
            <a:r>
              <a:rPr lang="en-US" dirty="0">
                <a:solidFill>
                  <a:schemeClr val="tx1"/>
                </a:solidFill>
                <a:latin typeface="Courier New" panose="02070309020205020404" pitchFamily="49" charset="0"/>
                <a:cs typeface="Courier New" panose="02070309020205020404" pitchFamily="49" charset="0"/>
              </a:rPr>
              <a:t>, </a:t>
            </a:r>
            <a:r>
              <a:rPr lang="en-US" dirty="0" err="1">
                <a:solidFill>
                  <a:schemeClr val="tx1"/>
                </a:solidFill>
                <a:latin typeface="Courier New" panose="02070309020205020404" pitchFamily="49" charset="0"/>
                <a:cs typeface="Courier New" panose="02070309020205020404" pitchFamily="49" charset="0"/>
              </a:rPr>
              <a:t>gid_t</a:t>
            </a:r>
            <a:r>
              <a:rPr lang="en-US" dirty="0">
                <a:solidFill>
                  <a:schemeClr val="tx1"/>
                </a:solidFill>
                <a:latin typeface="Courier New" panose="02070309020205020404" pitchFamily="49" charset="0"/>
                <a:cs typeface="Courier New" panose="02070309020205020404" pitchFamily="49" charset="0"/>
              </a:rPr>
              <a:t> </a:t>
            </a:r>
            <a:r>
              <a:rPr lang="en-US" i="1" dirty="0">
                <a:solidFill>
                  <a:schemeClr val="tx1"/>
                </a:solidFill>
                <a:latin typeface="Courier New" panose="02070309020205020404" pitchFamily="49" charset="0"/>
                <a:cs typeface="Courier New" panose="02070309020205020404" pitchFamily="49" charset="0"/>
              </a:rPr>
              <a:t>group</a:t>
            </a:r>
            <a:r>
              <a:rPr lang="en-US" dirty="0">
                <a:solidFill>
                  <a:schemeClr val="tx1"/>
                </a:solidFill>
                <a:latin typeface="Courier New" panose="02070309020205020404" pitchFamily="49" charset="0"/>
                <a:cs typeface="Courier New" panose="02070309020205020404" pitchFamily="49" charset="0"/>
              </a:rPr>
              <a:t>); </a:t>
            </a:r>
          </a:p>
          <a:p>
            <a:r>
              <a:rPr lang="en-US" dirty="0">
                <a:solidFill>
                  <a:schemeClr val="tx1"/>
                </a:solidFill>
                <a:latin typeface="Courier New" panose="02070309020205020404" pitchFamily="49" charset="0"/>
                <a:cs typeface="Courier New" panose="02070309020205020404" pitchFamily="49" charset="0"/>
              </a:rPr>
              <a:t>			Returns: 0 if OK, −1 on error</a:t>
            </a:r>
          </a:p>
        </p:txBody>
      </p:sp>
      <p:sp>
        <p:nvSpPr>
          <p:cNvPr id="2" name="Τίτλος 1"/>
          <p:cNvSpPr>
            <a:spLocks noGrp="1"/>
          </p:cNvSpPr>
          <p:nvPr>
            <p:ph type="title"/>
          </p:nvPr>
        </p:nvSpPr>
        <p:spPr/>
        <p:txBody>
          <a:bodyPr/>
          <a:lstStyle/>
          <a:p>
            <a:r>
              <a:rPr lang="en-US" dirty="0"/>
              <a:t>FCHOWN Function</a:t>
            </a:r>
            <a:endParaRPr lang="el-GR" dirty="0"/>
          </a:p>
        </p:txBody>
      </p:sp>
      <p:sp>
        <p:nvSpPr>
          <p:cNvPr id="5" name="Θέση αριθμού διαφάνειας 4"/>
          <p:cNvSpPr>
            <a:spLocks noGrp="1"/>
          </p:cNvSpPr>
          <p:nvPr>
            <p:ph type="sldNum" sz="quarter" idx="15"/>
          </p:nvPr>
        </p:nvSpPr>
        <p:spPr/>
        <p:txBody>
          <a:bodyPr/>
          <a:lstStyle/>
          <a:p>
            <a:fld id="{A5164F59-2C4C-48AE-8821-48AE3F4796E9}" type="slidenum">
              <a:rPr lang="el-GR" smtClean="0"/>
              <a:t>48</a:t>
            </a:fld>
            <a:endParaRPr lang="el-GR" dirty="0"/>
          </a:p>
        </p:txBody>
      </p:sp>
      <p:cxnSp>
        <p:nvCxnSpPr>
          <p:cNvPr id="7" name="Ευθεία γραμμή σύνδεσης 6"/>
          <p:cNvCxnSpPr/>
          <p:nvPr/>
        </p:nvCxnSpPr>
        <p:spPr>
          <a:xfrm>
            <a:off x="228600" y="4857750"/>
            <a:ext cx="228600"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457200" y="1123950"/>
            <a:ext cx="7467600" cy="646331"/>
          </a:xfrm>
          <a:prstGeom prst="rect">
            <a:avLst/>
          </a:prstGeom>
          <a:noFill/>
        </p:spPr>
        <p:txBody>
          <a:bodyPr wrap="square" rtlCol="0">
            <a:spAutoFit/>
          </a:bodyPr>
          <a:lstStyle/>
          <a:p>
            <a:pPr>
              <a:buClr>
                <a:srgbClr val="0070C0"/>
              </a:buClr>
            </a:pPr>
            <a:r>
              <a:rPr lang="en-US" dirty="0">
                <a:highlight>
                  <a:srgbClr val="FFFF00"/>
                </a:highlight>
              </a:rPr>
              <a:t>Change file permissions</a:t>
            </a:r>
            <a:endParaRPr lang="en-US" dirty="0">
              <a:highlight>
                <a:srgbClr val="FFFF00"/>
              </a:highlight>
              <a:latin typeface="Courier New" panose="02070309020205020404" pitchFamily="49" charset="0"/>
              <a:cs typeface="Courier New" panose="02070309020205020404" pitchFamily="49" charset="0"/>
            </a:endParaRPr>
          </a:p>
          <a:p>
            <a:pPr marL="742950" lvl="1" indent="-285750">
              <a:buClr>
                <a:srgbClr val="0070C0"/>
              </a:buClr>
              <a:buFont typeface="Wingdings" pitchFamily="2" charset="2"/>
              <a:buChar char="Ø"/>
            </a:pPr>
            <a:endParaRPr lang="el-GR" dirty="0">
              <a:highlight>
                <a:srgbClr val="FFFF00"/>
              </a:highlight>
            </a:endParaRPr>
          </a:p>
        </p:txBody>
      </p:sp>
    </p:spTree>
    <p:extLst>
      <p:ext uri="{BB962C8B-B14F-4D97-AF65-F5344CB8AC3E}">
        <p14:creationId xmlns:p14="http://schemas.microsoft.com/office/powerpoint/2010/main" val="98289175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Ορθογώνιο 14"/>
          <p:cNvSpPr/>
          <p:nvPr/>
        </p:nvSpPr>
        <p:spPr>
          <a:xfrm>
            <a:off x="533400" y="1504950"/>
            <a:ext cx="8305800" cy="10668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latin typeface="Courier New" panose="02070309020205020404" pitchFamily="49" charset="0"/>
                <a:cs typeface="Courier New" panose="02070309020205020404" pitchFamily="49" charset="0"/>
              </a:rPr>
              <a:t>#include &lt;sys/</a:t>
            </a:r>
            <a:r>
              <a:rPr lang="en-US" dirty="0" err="1">
                <a:solidFill>
                  <a:schemeClr val="tx1"/>
                </a:solidFill>
                <a:latin typeface="Courier New" panose="02070309020205020404" pitchFamily="49" charset="0"/>
                <a:cs typeface="Courier New" panose="02070309020205020404" pitchFamily="49" charset="0"/>
              </a:rPr>
              <a:t>stat.h</a:t>
            </a:r>
            <a:r>
              <a:rPr lang="en-US" dirty="0">
                <a:solidFill>
                  <a:schemeClr val="tx1"/>
                </a:solidFill>
                <a:latin typeface="Courier New" panose="02070309020205020404" pitchFamily="49" charset="0"/>
                <a:cs typeface="Courier New" panose="02070309020205020404" pitchFamily="49" charset="0"/>
              </a:rPr>
              <a:t>&gt;</a:t>
            </a:r>
          </a:p>
          <a:p>
            <a:r>
              <a:rPr lang="fr-FR" dirty="0" err="1">
                <a:solidFill>
                  <a:schemeClr val="tx1"/>
                </a:solidFill>
                <a:latin typeface="Courier New" panose="02070309020205020404" pitchFamily="49" charset="0"/>
                <a:cs typeface="Courier New" panose="02070309020205020404" pitchFamily="49" charset="0"/>
              </a:rPr>
              <a:t>int</a:t>
            </a:r>
            <a:r>
              <a:rPr lang="fr-FR" dirty="0">
                <a:solidFill>
                  <a:schemeClr val="tx1"/>
                </a:solidFill>
                <a:latin typeface="Courier New" panose="02070309020205020404" pitchFamily="49" charset="0"/>
                <a:cs typeface="Courier New" panose="02070309020205020404" pitchFamily="49" charset="0"/>
              </a:rPr>
              <a:t> </a:t>
            </a:r>
            <a:r>
              <a:rPr lang="fr-FR" dirty="0" err="1">
                <a:solidFill>
                  <a:schemeClr val="tx1"/>
                </a:solidFill>
                <a:latin typeface="Courier New" panose="02070309020205020404" pitchFamily="49" charset="0"/>
                <a:cs typeface="Courier New" panose="02070309020205020404" pitchFamily="49" charset="0"/>
              </a:rPr>
              <a:t>fchmod</a:t>
            </a:r>
            <a:r>
              <a:rPr lang="fr-FR" dirty="0">
                <a:solidFill>
                  <a:schemeClr val="tx1"/>
                </a:solidFill>
                <a:latin typeface="Courier New" panose="02070309020205020404" pitchFamily="49" charset="0"/>
                <a:cs typeface="Courier New" panose="02070309020205020404" pitchFamily="49" charset="0"/>
              </a:rPr>
              <a:t>(</a:t>
            </a:r>
            <a:r>
              <a:rPr lang="fr-FR" dirty="0" err="1">
                <a:solidFill>
                  <a:schemeClr val="tx1"/>
                </a:solidFill>
                <a:latin typeface="Courier New" panose="02070309020205020404" pitchFamily="49" charset="0"/>
                <a:cs typeface="Courier New" panose="02070309020205020404" pitchFamily="49" charset="0"/>
              </a:rPr>
              <a:t>int</a:t>
            </a:r>
            <a:r>
              <a:rPr lang="fr-FR" dirty="0">
                <a:solidFill>
                  <a:schemeClr val="tx1"/>
                </a:solidFill>
                <a:latin typeface="Courier New" panose="02070309020205020404" pitchFamily="49" charset="0"/>
                <a:cs typeface="Courier New" panose="02070309020205020404" pitchFamily="49" charset="0"/>
              </a:rPr>
              <a:t> </a:t>
            </a:r>
            <a:r>
              <a:rPr lang="fr-FR" dirty="0" err="1">
                <a:solidFill>
                  <a:schemeClr val="tx1"/>
                </a:solidFill>
                <a:latin typeface="Courier New" panose="02070309020205020404" pitchFamily="49" charset="0"/>
                <a:cs typeface="Courier New" panose="02070309020205020404" pitchFamily="49" charset="0"/>
              </a:rPr>
              <a:t>fd</a:t>
            </a:r>
            <a:r>
              <a:rPr lang="fr-FR" dirty="0">
                <a:solidFill>
                  <a:schemeClr val="tx1"/>
                </a:solidFill>
                <a:latin typeface="Courier New" panose="02070309020205020404" pitchFamily="49" charset="0"/>
                <a:cs typeface="Courier New" panose="02070309020205020404" pitchFamily="49" charset="0"/>
              </a:rPr>
              <a:t>, </a:t>
            </a:r>
            <a:r>
              <a:rPr lang="fr-FR" dirty="0" err="1">
                <a:solidFill>
                  <a:schemeClr val="tx1"/>
                </a:solidFill>
                <a:latin typeface="Courier New" panose="02070309020205020404" pitchFamily="49" charset="0"/>
                <a:cs typeface="Courier New" panose="02070309020205020404" pitchFamily="49" charset="0"/>
              </a:rPr>
              <a:t>mode_t</a:t>
            </a:r>
            <a:r>
              <a:rPr lang="fr-FR" dirty="0">
                <a:solidFill>
                  <a:schemeClr val="tx1"/>
                </a:solidFill>
                <a:latin typeface="Courier New" panose="02070309020205020404" pitchFamily="49" charset="0"/>
                <a:cs typeface="Courier New" panose="02070309020205020404" pitchFamily="49" charset="0"/>
              </a:rPr>
              <a:t> mode);</a:t>
            </a:r>
          </a:p>
          <a:p>
            <a:r>
              <a:rPr lang="en-US" dirty="0">
                <a:solidFill>
                  <a:schemeClr val="tx1"/>
                </a:solidFill>
                <a:latin typeface="Courier New" panose="02070309020205020404" pitchFamily="49" charset="0"/>
                <a:cs typeface="Courier New" panose="02070309020205020404" pitchFamily="49" charset="0"/>
              </a:rPr>
              <a:t>			Returns: 0 if OK, −1 on error</a:t>
            </a:r>
          </a:p>
        </p:txBody>
      </p:sp>
      <p:sp>
        <p:nvSpPr>
          <p:cNvPr id="2" name="Τίτλος 1"/>
          <p:cNvSpPr>
            <a:spLocks noGrp="1"/>
          </p:cNvSpPr>
          <p:nvPr>
            <p:ph type="title"/>
          </p:nvPr>
        </p:nvSpPr>
        <p:spPr/>
        <p:txBody>
          <a:bodyPr/>
          <a:lstStyle/>
          <a:p>
            <a:r>
              <a:rPr lang="en-US" dirty="0"/>
              <a:t>FCHMOD Function</a:t>
            </a:r>
            <a:endParaRPr lang="el-GR" dirty="0"/>
          </a:p>
        </p:txBody>
      </p:sp>
      <p:sp>
        <p:nvSpPr>
          <p:cNvPr id="5" name="Θέση αριθμού διαφάνειας 4"/>
          <p:cNvSpPr>
            <a:spLocks noGrp="1"/>
          </p:cNvSpPr>
          <p:nvPr>
            <p:ph type="sldNum" sz="quarter" idx="15"/>
          </p:nvPr>
        </p:nvSpPr>
        <p:spPr/>
        <p:txBody>
          <a:bodyPr/>
          <a:lstStyle/>
          <a:p>
            <a:fld id="{A5164F59-2C4C-48AE-8821-48AE3F4796E9}" type="slidenum">
              <a:rPr lang="el-GR" smtClean="0"/>
              <a:t>49</a:t>
            </a:fld>
            <a:endParaRPr lang="el-GR" dirty="0"/>
          </a:p>
        </p:txBody>
      </p:sp>
      <p:cxnSp>
        <p:nvCxnSpPr>
          <p:cNvPr id="7" name="Ευθεία γραμμή σύνδεσης 6"/>
          <p:cNvCxnSpPr/>
          <p:nvPr/>
        </p:nvCxnSpPr>
        <p:spPr>
          <a:xfrm>
            <a:off x="228600" y="4857750"/>
            <a:ext cx="228600"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457200" y="1123950"/>
            <a:ext cx="7467600" cy="923330"/>
          </a:xfrm>
          <a:prstGeom prst="rect">
            <a:avLst/>
          </a:prstGeom>
          <a:noFill/>
        </p:spPr>
        <p:txBody>
          <a:bodyPr wrap="square" rtlCol="0">
            <a:spAutoFit/>
          </a:bodyPr>
          <a:lstStyle/>
          <a:p>
            <a:pPr>
              <a:buClr>
                <a:srgbClr val="0070C0"/>
              </a:buClr>
            </a:pPr>
            <a:r>
              <a:rPr lang="en-US" dirty="0">
                <a:highlight>
                  <a:srgbClr val="FFFF00"/>
                </a:highlight>
              </a:rPr>
              <a:t>Change file ownership</a:t>
            </a:r>
            <a:endParaRPr lang="en-US" dirty="0">
              <a:highlight>
                <a:srgbClr val="FFFF00"/>
              </a:highlight>
              <a:latin typeface="Courier New" panose="02070309020205020404" pitchFamily="49" charset="0"/>
              <a:cs typeface="Courier New" panose="02070309020205020404" pitchFamily="49" charset="0"/>
            </a:endParaRPr>
          </a:p>
          <a:p>
            <a:pPr>
              <a:buClr>
                <a:srgbClr val="0070C0"/>
              </a:buClr>
            </a:pPr>
            <a:endParaRPr lang="en-US" dirty="0">
              <a:highlight>
                <a:srgbClr val="FFFF00"/>
              </a:highlight>
              <a:latin typeface="Courier New" panose="02070309020205020404" pitchFamily="49" charset="0"/>
              <a:cs typeface="Courier New" panose="02070309020205020404" pitchFamily="49" charset="0"/>
            </a:endParaRPr>
          </a:p>
          <a:p>
            <a:pPr marL="742950" lvl="1" indent="-285750">
              <a:buClr>
                <a:srgbClr val="0070C0"/>
              </a:buClr>
              <a:buFont typeface="Wingdings" pitchFamily="2" charset="2"/>
              <a:buChar char="Ø"/>
            </a:pPr>
            <a:endParaRPr lang="el-GR" dirty="0">
              <a:highlight>
                <a:srgbClr val="FFFF00"/>
              </a:highlight>
            </a:endParaRPr>
          </a:p>
        </p:txBody>
      </p:sp>
    </p:spTree>
    <p:extLst>
      <p:ext uri="{BB962C8B-B14F-4D97-AF65-F5344CB8AC3E}">
        <p14:creationId xmlns:p14="http://schemas.microsoft.com/office/powerpoint/2010/main" val="30596745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n-US" dirty="0"/>
              <a:t>Fork</a:t>
            </a:r>
            <a:endParaRPr lang="el-GR" dirty="0"/>
          </a:p>
        </p:txBody>
      </p:sp>
      <p:sp>
        <p:nvSpPr>
          <p:cNvPr id="3" name="Θέση περιεχομένου 2"/>
          <p:cNvSpPr>
            <a:spLocks noGrp="1"/>
          </p:cNvSpPr>
          <p:nvPr>
            <p:ph sz="quarter" idx="1"/>
          </p:nvPr>
        </p:nvSpPr>
        <p:spPr>
          <a:xfrm>
            <a:off x="457200" y="1200150"/>
            <a:ext cx="7772400" cy="3655314"/>
          </a:xfrm>
        </p:spPr>
        <p:txBody>
          <a:bodyPr>
            <a:normAutofit/>
          </a:bodyPr>
          <a:lstStyle/>
          <a:p>
            <a:r>
              <a:rPr lang="en-US" dirty="0"/>
              <a:t>A process </a:t>
            </a:r>
            <a:r>
              <a:rPr lang="el-GR" dirty="0"/>
              <a:t>(</a:t>
            </a:r>
            <a:r>
              <a:rPr lang="en-US" dirty="0"/>
              <a:t>called parent</a:t>
            </a:r>
            <a:r>
              <a:rPr lang="el-GR" dirty="0"/>
              <a:t>) </a:t>
            </a:r>
            <a:r>
              <a:rPr lang="en-US" dirty="0"/>
              <a:t>can create new processes by calling </a:t>
            </a:r>
            <a:r>
              <a:rPr lang="en-US" sz="1900" dirty="0">
                <a:latin typeface="Courier New" pitchFamily="49" charset="0"/>
                <a:cs typeface="Courier New" pitchFamily="49" charset="0"/>
              </a:rPr>
              <a:t>fork()</a:t>
            </a:r>
            <a:r>
              <a:rPr lang="en-US" dirty="0"/>
              <a:t>. Each such process is called a child process, since its PCB is a copy of its parent (few exceptions).</a:t>
            </a:r>
          </a:p>
          <a:p>
            <a:endParaRPr lang="el-GR" dirty="0"/>
          </a:p>
        </p:txBody>
      </p:sp>
      <p:sp>
        <p:nvSpPr>
          <p:cNvPr id="9" name="Θέση αριθμού διαφάνειας 8"/>
          <p:cNvSpPr>
            <a:spLocks noGrp="1"/>
          </p:cNvSpPr>
          <p:nvPr>
            <p:ph type="sldNum" sz="quarter" idx="15"/>
          </p:nvPr>
        </p:nvSpPr>
        <p:spPr/>
        <p:txBody>
          <a:bodyPr/>
          <a:lstStyle/>
          <a:p>
            <a:fld id="{A5164F59-2C4C-48AE-8821-48AE3F4796E9}" type="slidenum">
              <a:rPr lang="el-GR" smtClean="0"/>
              <a:t>5</a:t>
            </a:fld>
            <a:endParaRPr lang="el-GR" dirty="0"/>
          </a:p>
        </p:txBody>
      </p:sp>
      <p:sp>
        <p:nvSpPr>
          <p:cNvPr id="4" name="Ορθογώνιο 3"/>
          <p:cNvSpPr/>
          <p:nvPr/>
        </p:nvSpPr>
        <p:spPr>
          <a:xfrm>
            <a:off x="762000" y="2419350"/>
            <a:ext cx="7162800" cy="731520"/>
          </a:xfrm>
          <a:prstGeom prst="rect">
            <a:avLst/>
          </a:prstGeom>
          <a:ln w="19050">
            <a:solidFill>
              <a:schemeClr val="accent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l-GR" dirty="0"/>
          </a:p>
        </p:txBody>
      </p:sp>
      <p:sp>
        <p:nvSpPr>
          <p:cNvPr id="5" name="TextBox 4"/>
          <p:cNvSpPr txBox="1"/>
          <p:nvPr/>
        </p:nvSpPr>
        <p:spPr>
          <a:xfrm>
            <a:off x="762000" y="2419350"/>
            <a:ext cx="3581400" cy="731520"/>
          </a:xfrm>
          <a:prstGeom prst="rect">
            <a:avLst/>
          </a:prstGeom>
          <a:noFill/>
        </p:spPr>
        <p:txBody>
          <a:bodyPr wrap="square" rtlCol="0">
            <a:spAutoFit/>
          </a:bodyPr>
          <a:lstStyle/>
          <a:p>
            <a:pPr>
              <a:spcAft>
                <a:spcPts val="600"/>
              </a:spcAft>
            </a:pPr>
            <a:r>
              <a:rPr lang="en-US" dirty="0">
                <a:latin typeface="Courier New" pitchFamily="49" charset="0"/>
                <a:cs typeface="Courier New" pitchFamily="49" charset="0"/>
              </a:rPr>
              <a:t>#include &lt;unistd.h&gt;</a:t>
            </a:r>
          </a:p>
          <a:p>
            <a:r>
              <a:rPr lang="en-US" dirty="0">
                <a:latin typeface="Courier New" pitchFamily="49" charset="0"/>
                <a:cs typeface="Courier New" pitchFamily="49" charset="0"/>
              </a:rPr>
              <a:t>pid_t fork(void);</a:t>
            </a:r>
            <a:endParaRPr lang="el-GR" dirty="0">
              <a:latin typeface="Courier New" pitchFamily="49" charset="0"/>
              <a:cs typeface="Courier New" pitchFamily="49" charset="0"/>
            </a:endParaRPr>
          </a:p>
          <a:p>
            <a:endParaRPr lang="el-GR" dirty="0"/>
          </a:p>
        </p:txBody>
      </p:sp>
      <p:sp>
        <p:nvSpPr>
          <p:cNvPr id="6" name="Θέση περιεχομένου 2"/>
          <p:cNvSpPr txBox="1">
            <a:spLocks/>
          </p:cNvSpPr>
          <p:nvPr/>
        </p:nvSpPr>
        <p:spPr>
          <a:xfrm>
            <a:off x="609600" y="3150870"/>
            <a:ext cx="7467600" cy="1856994"/>
          </a:xfrm>
          <a:prstGeom prst="rect">
            <a:avLst/>
          </a:prstGeom>
        </p:spPr>
        <p:txBody>
          <a:bodyPr vert="horz">
            <a:normAutofit fontScale="70000" lnSpcReduction="20000"/>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r>
              <a:rPr lang="en-US" sz="3100" dirty="0"/>
              <a:t>The fork() function is called once, but returns twice. </a:t>
            </a:r>
          </a:p>
          <a:p>
            <a:pPr lvl="1"/>
            <a:r>
              <a:rPr lang="en-US" sz="2600" dirty="0"/>
              <a:t>Once in child, returning </a:t>
            </a:r>
            <a:r>
              <a:rPr lang="en-US" sz="2600" dirty="0">
                <a:latin typeface="Courier New" pitchFamily="49" charset="0"/>
                <a:cs typeface="Courier New" pitchFamily="49" charset="0"/>
              </a:rPr>
              <a:t>0</a:t>
            </a:r>
          </a:p>
          <a:p>
            <a:pPr lvl="1"/>
            <a:r>
              <a:rPr lang="en-US" sz="2600" dirty="0"/>
              <a:t>Second in parent, returning the </a:t>
            </a:r>
            <a:r>
              <a:rPr lang="en-US" sz="2600" dirty="0">
                <a:latin typeface="Courier New" pitchFamily="49" charset="0"/>
                <a:cs typeface="Courier New" pitchFamily="49" charset="0"/>
              </a:rPr>
              <a:t>PID of the new child</a:t>
            </a:r>
          </a:p>
          <a:p>
            <a:pPr lvl="1"/>
            <a:r>
              <a:rPr lang="en-US" sz="2600" dirty="0">
                <a:latin typeface="Courier New" pitchFamily="49" charset="0"/>
                <a:cs typeface="Courier New" pitchFamily="49" charset="0"/>
              </a:rPr>
              <a:t>-1</a:t>
            </a:r>
            <a:r>
              <a:rPr lang="en-US" sz="2600" dirty="0"/>
              <a:t> on error</a:t>
            </a:r>
          </a:p>
          <a:p>
            <a:r>
              <a:rPr lang="en-US" sz="2800" dirty="0"/>
              <a:t>Both the child and the parent continue executing their code with the instruction that follows</a:t>
            </a:r>
            <a:r>
              <a:rPr lang="el-GR" sz="2800" dirty="0"/>
              <a:t> </a:t>
            </a:r>
            <a:r>
              <a:rPr lang="en-US" sz="2800" dirty="0"/>
              <a:t>the call to fork()</a:t>
            </a:r>
          </a:p>
          <a:p>
            <a:pPr lvl="1"/>
            <a:endParaRPr lang="en-US" dirty="0"/>
          </a:p>
          <a:p>
            <a:endParaRPr lang="el-GR" dirty="0"/>
          </a:p>
        </p:txBody>
      </p:sp>
    </p:spTree>
    <p:extLst>
      <p:ext uri="{BB962C8B-B14F-4D97-AF65-F5344CB8AC3E}">
        <p14:creationId xmlns:p14="http://schemas.microsoft.com/office/powerpoint/2010/main" val="1657091640"/>
      </p:ext>
    </p:extLst>
  </p:cSld>
  <p:clrMapOvr>
    <a:overrideClrMapping bg1="lt1" tx1="dk1" bg2="lt2" tx2="dk2" accent1="accent1" accent2="accent2" accent3="accent3" accent4="accent4" accent5="accent5" accent6="accent6" hlink="hlink" folHlink="folHlink"/>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41A281-9567-45A2-BD10-E143FB9649B2}"/>
              </a:ext>
            </a:extLst>
          </p:cNvPr>
          <p:cNvSpPr>
            <a:spLocks noGrp="1"/>
          </p:cNvSpPr>
          <p:nvPr>
            <p:ph type="title"/>
          </p:nvPr>
        </p:nvSpPr>
        <p:spPr/>
        <p:txBody>
          <a:bodyPr/>
          <a:lstStyle/>
          <a:p>
            <a:r>
              <a:rPr lang="en-US" dirty="0"/>
              <a:t>Pipe vs Shared Memory</a:t>
            </a:r>
          </a:p>
        </p:txBody>
      </p:sp>
      <p:sp>
        <p:nvSpPr>
          <p:cNvPr id="4" name="Slide Number Placeholder 3">
            <a:extLst>
              <a:ext uri="{FF2B5EF4-FFF2-40B4-BE49-F238E27FC236}">
                <a16:creationId xmlns:a16="http://schemas.microsoft.com/office/drawing/2014/main" id="{03A3445F-5899-4B50-A89E-87DB305D8A70}"/>
              </a:ext>
            </a:extLst>
          </p:cNvPr>
          <p:cNvSpPr>
            <a:spLocks noGrp="1"/>
          </p:cNvSpPr>
          <p:nvPr>
            <p:ph type="sldNum" sz="quarter" idx="15"/>
          </p:nvPr>
        </p:nvSpPr>
        <p:spPr/>
        <p:txBody>
          <a:bodyPr/>
          <a:lstStyle/>
          <a:p>
            <a:fld id="{A5164F59-2C4C-48AE-8821-48AE3F4796E9}" type="slidenum">
              <a:rPr lang="el-GR" smtClean="0"/>
              <a:t>50</a:t>
            </a:fld>
            <a:endParaRPr lang="el-GR" dirty="0"/>
          </a:p>
        </p:txBody>
      </p:sp>
      <p:pic>
        <p:nvPicPr>
          <p:cNvPr id="8" name="Picture 4">
            <a:extLst>
              <a:ext uri="{FF2B5EF4-FFF2-40B4-BE49-F238E27FC236}">
                <a16:creationId xmlns:a16="http://schemas.microsoft.com/office/drawing/2014/main" id="{BDCB8D82-E3E9-4755-8F22-E0F17BC886A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8400" y="1259933"/>
            <a:ext cx="5055394" cy="336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20">
            <a:extLst>
              <a:ext uri="{FF2B5EF4-FFF2-40B4-BE49-F238E27FC236}">
                <a16:creationId xmlns:a16="http://schemas.microsoft.com/office/drawing/2014/main" id="{572A219A-63FB-4A60-8BDE-AE998F9517DC}"/>
              </a:ext>
            </a:extLst>
          </p:cNvPr>
          <p:cNvSpPr txBox="1">
            <a:spLocks noChangeArrowheads="1"/>
          </p:cNvSpPr>
          <p:nvPr/>
        </p:nvSpPr>
        <p:spPr bwMode="auto">
          <a:xfrm>
            <a:off x="152400" y="3333750"/>
            <a:ext cx="1981200" cy="430887"/>
          </a:xfrm>
          <a:prstGeom prst="rect">
            <a:avLst/>
          </a:prstGeom>
          <a:solidFill>
            <a:schemeClr val="bg1">
              <a:lumMod val="75000"/>
            </a:schemeClr>
          </a:solidFill>
          <a:ln w="9525">
            <a:noFill/>
            <a:miter lim="800000"/>
            <a:headEnd/>
            <a:tailEnd/>
          </a:ln>
          <a:effectLst/>
        </p:spPr>
        <p:txBody>
          <a:bodyPr wrap="square">
            <a:spAutoFit/>
          </a:bodyPr>
          <a:lstStyle/>
          <a:p>
            <a:pPr>
              <a:defRPr/>
            </a:pPr>
            <a:r>
              <a:rPr lang="en-US" sz="1100" dirty="0">
                <a:latin typeface="Courier New" panose="02070309020205020404" pitchFamily="49" charset="0"/>
                <a:cs typeface="Courier New" panose="02070309020205020404" pitchFamily="49" charset="0"/>
              </a:rPr>
              <a:t>FIFO buffer (default size 4096 bytes)</a:t>
            </a:r>
          </a:p>
        </p:txBody>
      </p:sp>
      <p:cxnSp>
        <p:nvCxnSpPr>
          <p:cNvPr id="7" name="Straight Arrow Connector 6">
            <a:extLst>
              <a:ext uri="{FF2B5EF4-FFF2-40B4-BE49-F238E27FC236}">
                <a16:creationId xmlns:a16="http://schemas.microsoft.com/office/drawing/2014/main" id="{C170EB56-242C-46E5-A5F6-DD6F5BC839F1}"/>
              </a:ext>
            </a:extLst>
          </p:cNvPr>
          <p:cNvCxnSpPr>
            <a:cxnSpLocks/>
            <a:stCxn id="6" idx="3"/>
          </p:cNvCxnSpPr>
          <p:nvPr/>
        </p:nvCxnSpPr>
        <p:spPr>
          <a:xfrm>
            <a:off x="2133600" y="3549194"/>
            <a:ext cx="304800" cy="4703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81202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5E7AF8-7CB7-410D-8D16-AC94135317DF}"/>
              </a:ext>
            </a:extLst>
          </p:cNvPr>
          <p:cNvSpPr>
            <a:spLocks noGrp="1"/>
          </p:cNvSpPr>
          <p:nvPr>
            <p:ph type="title"/>
          </p:nvPr>
        </p:nvSpPr>
        <p:spPr/>
        <p:txBody>
          <a:bodyPr>
            <a:normAutofit/>
          </a:bodyPr>
          <a:lstStyle/>
          <a:p>
            <a:r>
              <a:rPr lang="en-US" altLang="en-US" dirty="0"/>
              <a:t>File vs Pipe</a:t>
            </a:r>
            <a:endParaRPr lang="en-US" dirty="0"/>
          </a:p>
        </p:txBody>
      </p:sp>
      <p:sp>
        <p:nvSpPr>
          <p:cNvPr id="8194" name="Rectangle 2">
            <a:extLst>
              <a:ext uri="{FF2B5EF4-FFF2-40B4-BE49-F238E27FC236}">
                <a16:creationId xmlns:a16="http://schemas.microsoft.com/office/drawing/2014/main" id="{F63CCA07-3385-4927-8D76-4A9555FD9575}"/>
              </a:ext>
            </a:extLst>
          </p:cNvPr>
          <p:cNvSpPr>
            <a:spLocks noGrp="1" noChangeArrowheads="1"/>
          </p:cNvSpPr>
          <p:nvPr>
            <p:ph sz="quarter" idx="1"/>
          </p:nvPr>
        </p:nvSpPr>
        <p:spPr>
          <a:xfrm>
            <a:off x="457200" y="1200150"/>
            <a:ext cx="7772400" cy="3655314"/>
          </a:xfrm>
        </p:spPr>
        <p:txBody>
          <a:bodyPr>
            <a:normAutofit/>
          </a:bodyPr>
          <a:lstStyle/>
          <a:p>
            <a:pPr>
              <a:lnSpc>
                <a:spcPct val="90000"/>
              </a:lnSpc>
            </a:pPr>
            <a:r>
              <a:rPr lang="en-US" altLang="en-US" dirty="0"/>
              <a:t>Both can be used to share information among processes</a:t>
            </a:r>
          </a:p>
          <a:p>
            <a:pPr>
              <a:lnSpc>
                <a:spcPct val="90000"/>
              </a:lnSpc>
            </a:pPr>
            <a:r>
              <a:rPr lang="en-US" altLang="en-US" dirty="0"/>
              <a:t>Both share the file API</a:t>
            </a:r>
          </a:p>
          <a:p>
            <a:pPr>
              <a:lnSpc>
                <a:spcPct val="90000"/>
              </a:lnSpc>
            </a:pPr>
            <a:r>
              <a:rPr lang="en-US" altLang="en-US" dirty="0"/>
              <a:t>Semantic difference</a:t>
            </a:r>
          </a:p>
          <a:p>
            <a:pPr lvl="1">
              <a:lnSpc>
                <a:spcPct val="90000"/>
              </a:lnSpc>
            </a:pPr>
            <a:r>
              <a:rPr lang="en-US" altLang="en-US" dirty="0"/>
              <a:t>A pipe is a FIFO queue</a:t>
            </a:r>
          </a:p>
          <a:p>
            <a:pPr lvl="2">
              <a:lnSpc>
                <a:spcPct val="90000"/>
              </a:lnSpc>
            </a:pPr>
            <a:r>
              <a:rPr lang="en-US" altLang="en-US" dirty="0"/>
              <a:t>Pipe data can only be read once (data is lost after read)</a:t>
            </a:r>
          </a:p>
          <a:p>
            <a:pPr lvl="1">
              <a:lnSpc>
                <a:spcPct val="90000"/>
              </a:lnSpc>
            </a:pPr>
            <a:r>
              <a:rPr lang="en-US" altLang="en-US" dirty="0"/>
              <a:t>A storage in a file is persistent</a:t>
            </a:r>
          </a:p>
          <a:p>
            <a:pPr lvl="2">
              <a:lnSpc>
                <a:spcPct val="90000"/>
              </a:lnSpc>
            </a:pPr>
            <a:r>
              <a:rPr lang="en-US" altLang="en-US" dirty="0"/>
              <a:t>File data can be used many times. </a:t>
            </a:r>
          </a:p>
          <a:p>
            <a:pPr>
              <a:lnSpc>
                <a:spcPct val="90000"/>
              </a:lnSpc>
            </a:pPr>
            <a:r>
              <a:rPr lang="en-US" altLang="en-US" dirty="0"/>
              <a:t>Performance difference</a:t>
            </a:r>
          </a:p>
          <a:p>
            <a:pPr lvl="1">
              <a:lnSpc>
                <a:spcPct val="90000"/>
              </a:lnSpc>
            </a:pPr>
            <a:r>
              <a:rPr lang="en-US" altLang="en-US" dirty="0"/>
              <a:t>A pipe is usually realized in memory (r/w), a file on disk (I/O)</a:t>
            </a:r>
          </a:p>
        </p:txBody>
      </p:sp>
    </p:spTree>
    <p:extLst>
      <p:ext uri="{BB962C8B-B14F-4D97-AF65-F5344CB8AC3E}">
        <p14:creationId xmlns:p14="http://schemas.microsoft.com/office/powerpoint/2010/main" val="37395091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2FD7AE-4E3D-48A8-A5D7-15B397440973}"/>
              </a:ext>
            </a:extLst>
          </p:cNvPr>
          <p:cNvSpPr>
            <a:spLocks noGrp="1"/>
          </p:cNvSpPr>
          <p:nvPr>
            <p:ph type="title"/>
          </p:nvPr>
        </p:nvSpPr>
        <p:spPr/>
        <p:txBody>
          <a:bodyPr/>
          <a:lstStyle/>
          <a:p>
            <a:r>
              <a:rPr lang="en-US" dirty="0"/>
              <a:t>Unnamed vs Named Pipes (</a:t>
            </a:r>
            <a:r>
              <a:rPr lang="en-US" dirty="0" err="1"/>
              <a:t>Fifos</a:t>
            </a:r>
            <a:r>
              <a:rPr lang="en-US" dirty="0"/>
              <a:t>)</a:t>
            </a:r>
          </a:p>
        </p:txBody>
      </p:sp>
      <p:sp>
        <p:nvSpPr>
          <p:cNvPr id="3" name="Content Placeholder 2">
            <a:extLst>
              <a:ext uri="{FF2B5EF4-FFF2-40B4-BE49-F238E27FC236}">
                <a16:creationId xmlns:a16="http://schemas.microsoft.com/office/drawing/2014/main" id="{5408A95A-BD32-4B82-95CB-F1AA557D9593}"/>
              </a:ext>
            </a:extLst>
          </p:cNvPr>
          <p:cNvSpPr>
            <a:spLocks noGrp="1"/>
          </p:cNvSpPr>
          <p:nvPr>
            <p:ph sz="quarter" idx="1"/>
          </p:nvPr>
        </p:nvSpPr>
        <p:spPr/>
        <p:txBody>
          <a:bodyPr/>
          <a:lstStyle/>
          <a:p>
            <a:pPr>
              <a:lnSpc>
                <a:spcPct val="90000"/>
              </a:lnSpc>
            </a:pPr>
            <a:r>
              <a:rPr lang="en-US" altLang="en-US" dirty="0"/>
              <a:t>Unnamed pipes</a:t>
            </a:r>
          </a:p>
          <a:p>
            <a:pPr lvl="1">
              <a:lnSpc>
                <a:spcPct val="90000"/>
              </a:lnSpc>
            </a:pPr>
            <a:r>
              <a:rPr lang="en-US" altLang="en-US" dirty="0"/>
              <a:t>An unnamed pipe does not associate with any physical file</a:t>
            </a:r>
          </a:p>
          <a:p>
            <a:pPr lvl="1">
              <a:lnSpc>
                <a:spcPct val="90000"/>
              </a:lnSpc>
            </a:pPr>
            <a:r>
              <a:rPr lang="en-US" altLang="en-US" dirty="0"/>
              <a:t>It can only be shared by related processes (descendants of a process that creates the unnamed pipe)</a:t>
            </a:r>
          </a:p>
          <a:p>
            <a:pPr lvl="1">
              <a:lnSpc>
                <a:spcPct val="90000"/>
              </a:lnSpc>
            </a:pPr>
            <a:r>
              <a:rPr lang="en-US" altLang="en-US" dirty="0"/>
              <a:t>Created using system call </a:t>
            </a:r>
            <a:r>
              <a:rPr lang="en-US" altLang="en-US" sz="1900" dirty="0">
                <a:latin typeface="Courier New" panose="02070309020205020404" pitchFamily="49" charset="0"/>
                <a:cs typeface="Courier New" panose="02070309020205020404" pitchFamily="49" charset="0"/>
              </a:rPr>
              <a:t>pipe()</a:t>
            </a:r>
          </a:p>
          <a:p>
            <a:pPr>
              <a:lnSpc>
                <a:spcPct val="90000"/>
              </a:lnSpc>
            </a:pPr>
            <a:r>
              <a:rPr lang="en-US" altLang="en-US" dirty="0"/>
              <a:t>Named pipes</a:t>
            </a:r>
          </a:p>
          <a:p>
            <a:pPr lvl="1">
              <a:lnSpc>
                <a:spcPct val="90000"/>
              </a:lnSpc>
            </a:pPr>
            <a:r>
              <a:rPr lang="en-US" altLang="en-US" dirty="0"/>
              <a:t>treat them as files (</a:t>
            </a:r>
            <a:r>
              <a:rPr lang="en-US" altLang="en-US" sz="1900" dirty="0" err="1">
                <a:latin typeface="Courier New" panose="02070309020205020404" pitchFamily="49" charset="0"/>
                <a:cs typeface="Courier New" panose="02070309020205020404" pitchFamily="49" charset="0"/>
              </a:rPr>
              <a:t>mknod</a:t>
            </a:r>
            <a:r>
              <a:rPr lang="en-US" altLang="en-US" sz="2000" dirty="0"/>
              <a:t> ,</a:t>
            </a:r>
            <a:r>
              <a:rPr lang="en-US" altLang="en-US" sz="1900" dirty="0">
                <a:latin typeface="Courier New" panose="02070309020205020404" pitchFamily="49" charset="0"/>
                <a:cs typeface="Courier New" panose="02070309020205020404" pitchFamily="49" charset="0"/>
              </a:rPr>
              <a:t> </a:t>
            </a:r>
            <a:r>
              <a:rPr lang="en-US" altLang="en-US" sz="1900" dirty="0" err="1">
                <a:latin typeface="Courier New" panose="02070309020205020404" pitchFamily="49" charset="0"/>
                <a:cs typeface="Courier New" panose="02070309020205020404" pitchFamily="49" charset="0"/>
              </a:rPr>
              <a:t>mkfifo</a:t>
            </a:r>
            <a:r>
              <a:rPr lang="en-US" altLang="en-US" dirty="0"/>
              <a:t>, </a:t>
            </a:r>
            <a:r>
              <a:rPr lang="en-US" altLang="en-US" sz="1900" dirty="0">
                <a:latin typeface="Courier New" panose="02070309020205020404" pitchFamily="49" charset="0"/>
                <a:cs typeface="Courier New" panose="02070309020205020404" pitchFamily="49" charset="0"/>
              </a:rPr>
              <a:t>open</a:t>
            </a:r>
            <a:r>
              <a:rPr lang="en-US" altLang="en-US" dirty="0"/>
              <a:t>, </a:t>
            </a:r>
            <a:r>
              <a:rPr lang="en-US" altLang="en-US" sz="1900" dirty="0">
                <a:latin typeface="Courier New" panose="02070309020205020404" pitchFamily="49" charset="0"/>
                <a:cs typeface="Courier New" panose="02070309020205020404" pitchFamily="49" charset="0"/>
              </a:rPr>
              <a:t>read/write</a:t>
            </a:r>
            <a:r>
              <a:rPr lang="en-US" altLang="en-US" dirty="0"/>
              <a:t>)</a:t>
            </a:r>
          </a:p>
          <a:p>
            <a:pPr lvl="1">
              <a:lnSpc>
                <a:spcPct val="90000"/>
              </a:lnSpc>
            </a:pPr>
            <a:r>
              <a:rPr lang="en-US" altLang="en-US" dirty="0"/>
              <a:t>can be shared by any process</a:t>
            </a:r>
          </a:p>
          <a:p>
            <a:pPr lvl="1">
              <a:lnSpc>
                <a:spcPct val="90000"/>
              </a:lnSpc>
            </a:pPr>
            <a:r>
              <a:rPr lang="en-US" altLang="en-US" dirty="0"/>
              <a:t>discussed in detail later</a:t>
            </a:r>
          </a:p>
          <a:p>
            <a:endParaRPr lang="en-US" dirty="0"/>
          </a:p>
        </p:txBody>
      </p:sp>
      <p:sp>
        <p:nvSpPr>
          <p:cNvPr id="4" name="Slide Number Placeholder 3">
            <a:extLst>
              <a:ext uri="{FF2B5EF4-FFF2-40B4-BE49-F238E27FC236}">
                <a16:creationId xmlns:a16="http://schemas.microsoft.com/office/drawing/2014/main" id="{DAEA3EF9-B34A-4776-A8A8-F3541D51E15C}"/>
              </a:ext>
            </a:extLst>
          </p:cNvPr>
          <p:cNvSpPr>
            <a:spLocks noGrp="1"/>
          </p:cNvSpPr>
          <p:nvPr>
            <p:ph type="sldNum" sz="quarter" idx="15"/>
          </p:nvPr>
        </p:nvSpPr>
        <p:spPr/>
        <p:txBody>
          <a:bodyPr/>
          <a:lstStyle/>
          <a:p>
            <a:fld id="{A5164F59-2C4C-48AE-8821-48AE3F4796E9}" type="slidenum">
              <a:rPr lang="el-GR" smtClean="0"/>
              <a:t>52</a:t>
            </a:fld>
            <a:endParaRPr lang="el-GR" dirty="0"/>
          </a:p>
        </p:txBody>
      </p:sp>
    </p:spTree>
    <p:extLst>
      <p:ext uri="{BB962C8B-B14F-4D97-AF65-F5344CB8AC3E}">
        <p14:creationId xmlns:p14="http://schemas.microsoft.com/office/powerpoint/2010/main" val="390924454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209550"/>
            <a:ext cx="7467600" cy="857250"/>
          </a:xfrm>
        </p:spPr>
        <p:txBody>
          <a:bodyPr/>
          <a:lstStyle/>
          <a:p>
            <a:r>
              <a:rPr lang="en-US" dirty="0"/>
              <a:t>Unnamed Pipes</a:t>
            </a:r>
            <a:endParaRPr lang="el-GR" dirty="0"/>
          </a:p>
        </p:txBody>
      </p:sp>
      <p:sp>
        <p:nvSpPr>
          <p:cNvPr id="3" name="Θέση περιεχομένου 2"/>
          <p:cNvSpPr>
            <a:spLocks noGrp="1"/>
          </p:cNvSpPr>
          <p:nvPr>
            <p:ph sz="quarter" idx="1"/>
          </p:nvPr>
        </p:nvSpPr>
        <p:spPr>
          <a:xfrm>
            <a:off x="457199" y="1200150"/>
            <a:ext cx="7950307" cy="3810000"/>
          </a:xfrm>
        </p:spPr>
        <p:txBody>
          <a:bodyPr>
            <a:normAutofit fontScale="92500" lnSpcReduction="10000"/>
          </a:bodyPr>
          <a:lstStyle/>
          <a:p>
            <a:pPr>
              <a:lnSpc>
                <a:spcPct val="90000"/>
              </a:lnSpc>
            </a:pPr>
            <a:r>
              <a:rPr lang="en-US" altLang="en-US" dirty="0"/>
              <a:t>Oldest form of IPC in UNIX</a:t>
            </a:r>
          </a:p>
          <a:p>
            <a:pPr>
              <a:lnSpc>
                <a:spcPct val="90000"/>
              </a:lnSpc>
            </a:pPr>
            <a:r>
              <a:rPr lang="en-US" altLang="en-US" dirty="0"/>
              <a:t>Historically they are half duplex (</a:t>
            </a:r>
            <a:r>
              <a:rPr lang="en-US" altLang="en-US" dirty="0" err="1"/>
              <a:t>uni</a:t>
            </a:r>
            <a:r>
              <a:rPr lang="en-US" altLang="en-US" dirty="0"/>
              <a:t>-directional)</a:t>
            </a:r>
          </a:p>
          <a:p>
            <a:pPr algn="just"/>
            <a:r>
              <a:rPr lang="en-US" dirty="0"/>
              <a:t>Pipes used between processes that have a common ancestor</a:t>
            </a:r>
          </a:p>
          <a:p>
            <a:pPr lvl="1" algn="just"/>
            <a:r>
              <a:rPr lang="en-US" altLang="en-US" dirty="0"/>
              <a:t>Typically, a process forks after creating an unnamed pipe</a:t>
            </a:r>
          </a:p>
          <a:p>
            <a:pPr lvl="2" algn="just"/>
            <a:r>
              <a:rPr lang="en-US" dirty="0"/>
              <a:t>pipe can be shared between parent &amp; child.</a:t>
            </a:r>
          </a:p>
          <a:p>
            <a:pPr algn="just"/>
            <a:r>
              <a:rPr lang="en-US" altLang="zh-CN" dirty="0"/>
              <a:t>Default size 65K bytes (16 pages, limit defined by POSIX)</a:t>
            </a:r>
          </a:p>
          <a:p>
            <a:pPr lvl="1" algn="just"/>
            <a:r>
              <a:rPr lang="en-US" dirty="0"/>
              <a:t>Cannot write more than 65K bytes (</a:t>
            </a:r>
            <a:r>
              <a:rPr lang="en-US" sz="2200" dirty="0">
                <a:latin typeface="Courier New" panose="02070309020205020404" pitchFamily="49" charset="0"/>
                <a:cs typeface="Courier New" panose="02070309020205020404" pitchFamily="49" charset="0"/>
              </a:rPr>
              <a:t>PIPE_BUF</a:t>
            </a:r>
            <a:r>
              <a:rPr lang="en-US" dirty="0"/>
              <a:t>)</a:t>
            </a:r>
          </a:p>
          <a:p>
            <a:pPr marL="0" indent="0" algn="just">
              <a:buNone/>
            </a:pPr>
            <a:r>
              <a:rPr lang="en-US" dirty="0"/>
              <a:t>Extra functionality (see manual)</a:t>
            </a:r>
          </a:p>
          <a:p>
            <a:pPr algn="just"/>
            <a:r>
              <a:rPr lang="en-US" dirty="0" err="1"/>
              <a:t>nonatomic</a:t>
            </a:r>
            <a:r>
              <a:rPr lang="en-US" dirty="0"/>
              <a:t> writes for large sizes</a:t>
            </a:r>
          </a:p>
          <a:p>
            <a:pPr algn="just"/>
            <a:r>
              <a:rPr lang="en-US" dirty="0"/>
              <a:t>nonblocking operations via </a:t>
            </a:r>
            <a:r>
              <a:rPr lang="en-US" sz="2500" dirty="0" err="1">
                <a:latin typeface="Courier New" panose="02070309020205020404" pitchFamily="49" charset="0"/>
                <a:cs typeface="Courier New" panose="02070309020205020404" pitchFamily="49" charset="0"/>
              </a:rPr>
              <a:t>fcntl</a:t>
            </a:r>
            <a:endParaRPr lang="el-GR" dirty="0"/>
          </a:p>
        </p:txBody>
      </p:sp>
      <p:sp>
        <p:nvSpPr>
          <p:cNvPr id="5" name="Θέση αριθμού διαφάνειας 4"/>
          <p:cNvSpPr>
            <a:spLocks noGrp="1"/>
          </p:cNvSpPr>
          <p:nvPr>
            <p:ph type="sldNum" sz="quarter" idx="15"/>
          </p:nvPr>
        </p:nvSpPr>
        <p:spPr/>
        <p:txBody>
          <a:bodyPr/>
          <a:lstStyle/>
          <a:p>
            <a:fld id="{A5164F59-2C4C-48AE-8821-48AE3F4796E9}" type="slidenum">
              <a:rPr lang="el-GR" smtClean="0"/>
              <a:t>53</a:t>
            </a:fld>
            <a:endParaRPr lang="el-GR" dirty="0"/>
          </a:p>
        </p:txBody>
      </p:sp>
    </p:spTree>
    <p:extLst>
      <p:ext uri="{BB962C8B-B14F-4D97-AF65-F5344CB8AC3E}">
        <p14:creationId xmlns:p14="http://schemas.microsoft.com/office/powerpoint/2010/main" val="170630033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205979"/>
            <a:ext cx="7467600" cy="857250"/>
          </a:xfrm>
        </p:spPr>
        <p:txBody>
          <a:bodyPr/>
          <a:lstStyle/>
          <a:p>
            <a:r>
              <a:rPr lang="en-US" dirty="0"/>
              <a:t>Unnamed Pipes</a:t>
            </a:r>
            <a:endParaRPr lang="el-GR" dirty="0"/>
          </a:p>
        </p:txBody>
      </p:sp>
      <p:sp>
        <p:nvSpPr>
          <p:cNvPr id="3" name="Θέση περιεχομένου 2"/>
          <p:cNvSpPr>
            <a:spLocks noGrp="1"/>
          </p:cNvSpPr>
          <p:nvPr>
            <p:ph sz="quarter" idx="1"/>
          </p:nvPr>
        </p:nvSpPr>
        <p:spPr/>
        <p:txBody>
          <a:bodyPr>
            <a:normAutofit/>
          </a:bodyPr>
          <a:lstStyle/>
          <a:p>
            <a:pPr marL="0" indent="0">
              <a:buNone/>
            </a:pPr>
            <a:r>
              <a:rPr lang="en-US" sz="1800" dirty="0"/>
              <a:t>A pipe is created by calling the </a:t>
            </a:r>
            <a:r>
              <a:rPr lang="en-US" sz="1800" dirty="0">
                <a:latin typeface="Courier New" panose="02070309020205020404" pitchFamily="49" charset="0"/>
                <a:cs typeface="Courier New" panose="02070309020205020404" pitchFamily="49" charset="0"/>
              </a:rPr>
              <a:t>pipe</a:t>
            </a:r>
            <a:r>
              <a:rPr lang="en-US" sz="1800" dirty="0"/>
              <a:t> function</a:t>
            </a:r>
            <a:endParaRPr lang="el-GR" sz="1800" dirty="0"/>
          </a:p>
        </p:txBody>
      </p:sp>
      <p:sp>
        <p:nvSpPr>
          <p:cNvPr id="4" name="Ορθογώνιο 3"/>
          <p:cNvSpPr/>
          <p:nvPr/>
        </p:nvSpPr>
        <p:spPr>
          <a:xfrm>
            <a:off x="552450" y="1540192"/>
            <a:ext cx="7086600" cy="914400"/>
          </a:xfrm>
          <a:prstGeom prst="rect">
            <a:avLst/>
          </a:prstGeom>
          <a:ln w="19050">
            <a:solidFill>
              <a:schemeClr val="accent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l-GR" dirty="0"/>
          </a:p>
        </p:txBody>
      </p:sp>
      <p:sp>
        <p:nvSpPr>
          <p:cNvPr id="5" name="TextBox 4"/>
          <p:cNvSpPr txBox="1"/>
          <p:nvPr/>
        </p:nvSpPr>
        <p:spPr>
          <a:xfrm>
            <a:off x="571500" y="1504950"/>
            <a:ext cx="7010400" cy="984885"/>
          </a:xfrm>
          <a:prstGeom prst="rect">
            <a:avLst/>
          </a:prstGeom>
          <a:noFill/>
        </p:spPr>
        <p:txBody>
          <a:bodyPr wrap="square" rtlCol="0">
            <a:spAutoFit/>
          </a:bodyPr>
          <a:lstStyle/>
          <a:p>
            <a:pPr>
              <a:spcAft>
                <a:spcPts val="600"/>
              </a:spcAft>
            </a:pPr>
            <a:r>
              <a:rPr lang="en-US" sz="1600" dirty="0">
                <a:latin typeface="Courier New" pitchFamily="49" charset="0"/>
                <a:cs typeface="Courier New" pitchFamily="49" charset="0"/>
              </a:rPr>
              <a:t>#include &lt;</a:t>
            </a:r>
            <a:r>
              <a:rPr lang="en-US" sz="1600" dirty="0" err="1">
                <a:latin typeface="Courier New" pitchFamily="49" charset="0"/>
                <a:cs typeface="Courier New" pitchFamily="49" charset="0"/>
              </a:rPr>
              <a:t>unistd.h</a:t>
            </a:r>
            <a:r>
              <a:rPr lang="en-US" sz="1600" dirty="0">
                <a:latin typeface="Courier New" pitchFamily="49" charset="0"/>
                <a:cs typeface="Courier New" pitchFamily="49" charset="0"/>
              </a:rPr>
              <a:t>&gt;</a:t>
            </a:r>
          </a:p>
          <a:p>
            <a:pPr>
              <a:spcAft>
                <a:spcPts val="600"/>
              </a:spcAft>
            </a:pPr>
            <a:r>
              <a:rPr lang="en-US" sz="1600" dirty="0" err="1">
                <a:latin typeface="Courier New" pitchFamily="49" charset="0"/>
                <a:cs typeface="Courier New" pitchFamily="49" charset="0"/>
              </a:rPr>
              <a:t>int</a:t>
            </a:r>
            <a:r>
              <a:rPr lang="en-US" sz="1600" dirty="0">
                <a:latin typeface="Courier New" pitchFamily="49" charset="0"/>
                <a:cs typeface="Courier New" pitchFamily="49" charset="0"/>
              </a:rPr>
              <a:t> pipe(</a:t>
            </a:r>
            <a:r>
              <a:rPr lang="en-US" sz="1600" dirty="0" err="1">
                <a:latin typeface="Courier New" pitchFamily="49" charset="0"/>
                <a:cs typeface="Courier New" pitchFamily="49" charset="0"/>
              </a:rPr>
              <a:t>int</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fd</a:t>
            </a:r>
            <a:r>
              <a:rPr lang="en-US" sz="1600" dirty="0">
                <a:latin typeface="Courier New" pitchFamily="49" charset="0"/>
                <a:cs typeface="Courier New" pitchFamily="49" charset="0"/>
              </a:rPr>
              <a:t>[2]);</a:t>
            </a:r>
          </a:p>
          <a:p>
            <a:pPr>
              <a:spcAft>
                <a:spcPts val="600"/>
              </a:spcAft>
            </a:pPr>
            <a:r>
              <a:rPr lang="en-US" sz="1600" dirty="0">
                <a:latin typeface="Courier New" pitchFamily="49" charset="0"/>
                <a:cs typeface="Courier New" pitchFamily="49" charset="0"/>
              </a:rPr>
              <a:t>			Returns: 0 if OK, −1 on error</a:t>
            </a:r>
            <a:endParaRPr lang="el-GR" sz="1600" dirty="0">
              <a:latin typeface="Courier New" pitchFamily="49" charset="0"/>
              <a:cs typeface="Courier New" pitchFamily="49" charset="0"/>
            </a:endParaRPr>
          </a:p>
        </p:txBody>
      </p:sp>
      <p:sp>
        <p:nvSpPr>
          <p:cNvPr id="6" name="Θέση περιεχομένου 2"/>
          <p:cNvSpPr txBox="1">
            <a:spLocks/>
          </p:cNvSpPr>
          <p:nvPr/>
        </p:nvSpPr>
        <p:spPr>
          <a:xfrm>
            <a:off x="552450" y="2493645"/>
            <a:ext cx="7467600" cy="1221105"/>
          </a:xfrm>
          <a:prstGeom prst="rect">
            <a:avLst/>
          </a:prstGeom>
        </p:spPr>
        <p:txBody>
          <a:bodyPr vert="horz">
            <a:normAutofit lnSpcReduction="10000"/>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sz="1800" dirty="0"/>
              <a:t>Two file descriptors are returned through the </a:t>
            </a:r>
            <a:r>
              <a:rPr lang="en-US" sz="1800" dirty="0" err="1">
                <a:latin typeface="Courier New" panose="02070309020205020404" pitchFamily="49" charset="0"/>
                <a:cs typeface="Courier New" panose="02070309020205020404" pitchFamily="49" charset="0"/>
              </a:rPr>
              <a:t>fd</a:t>
            </a:r>
            <a:r>
              <a:rPr lang="en-US" sz="1800" dirty="0"/>
              <a:t> argument: </a:t>
            </a:r>
          </a:p>
          <a:p>
            <a:pPr lvl="1">
              <a:buFont typeface="Wingdings" pitchFamily="2" charset="2"/>
              <a:buChar char="Ø"/>
            </a:pPr>
            <a:r>
              <a:rPr lang="en-US" sz="1600" dirty="0" err="1">
                <a:latin typeface="Courier New" panose="02070309020205020404" pitchFamily="49" charset="0"/>
                <a:cs typeface="Courier New" panose="02070309020205020404" pitchFamily="49" charset="0"/>
              </a:rPr>
              <a:t>fd</a:t>
            </a:r>
            <a:r>
              <a:rPr lang="en-US" sz="1600" dirty="0">
                <a:latin typeface="Courier New" panose="02070309020205020404" pitchFamily="49" charset="0"/>
                <a:cs typeface="Courier New" panose="02070309020205020404" pitchFamily="49" charset="0"/>
              </a:rPr>
              <a:t>[0] </a:t>
            </a:r>
            <a:r>
              <a:rPr lang="en-US" sz="1600" dirty="0"/>
              <a:t>is open for reading, and</a:t>
            </a:r>
          </a:p>
          <a:p>
            <a:pPr lvl="1">
              <a:buFont typeface="Wingdings" pitchFamily="2" charset="2"/>
              <a:buChar char="Ø"/>
            </a:pPr>
            <a:r>
              <a:rPr lang="en-US" sz="1600" dirty="0" err="1">
                <a:latin typeface="Courier New" panose="02070309020205020404" pitchFamily="49" charset="0"/>
                <a:cs typeface="Courier New" panose="02070309020205020404" pitchFamily="49" charset="0"/>
              </a:rPr>
              <a:t>fd</a:t>
            </a:r>
            <a:r>
              <a:rPr lang="en-US" sz="1600" dirty="0">
                <a:latin typeface="Courier New" panose="02070309020205020404" pitchFamily="49" charset="0"/>
                <a:cs typeface="Courier New" panose="02070309020205020404" pitchFamily="49" charset="0"/>
              </a:rPr>
              <a:t>[1] </a:t>
            </a:r>
            <a:r>
              <a:rPr lang="en-US" sz="1600" dirty="0"/>
              <a:t>is open for writing</a:t>
            </a:r>
          </a:p>
          <a:p>
            <a:pPr lvl="1">
              <a:buFont typeface="Wingdings" pitchFamily="2" charset="2"/>
              <a:buChar char="Ø"/>
            </a:pPr>
            <a:r>
              <a:rPr lang="en-US" sz="1600" dirty="0"/>
              <a:t>output of </a:t>
            </a:r>
            <a:r>
              <a:rPr lang="en-US" sz="1600" dirty="0" err="1">
                <a:latin typeface="Courier New" panose="02070309020205020404" pitchFamily="49" charset="0"/>
                <a:cs typeface="Courier New" panose="02070309020205020404" pitchFamily="49" charset="0"/>
              </a:rPr>
              <a:t>fd</a:t>
            </a:r>
            <a:r>
              <a:rPr lang="en-US" sz="1600" dirty="0">
                <a:latin typeface="Courier New" panose="02070309020205020404" pitchFamily="49" charset="0"/>
                <a:cs typeface="Courier New" panose="02070309020205020404" pitchFamily="49" charset="0"/>
              </a:rPr>
              <a:t>[1] </a:t>
            </a:r>
            <a:r>
              <a:rPr lang="en-US" sz="1600" dirty="0"/>
              <a:t>is the input for </a:t>
            </a:r>
            <a:r>
              <a:rPr lang="en-US" sz="1600" dirty="0" err="1">
                <a:latin typeface="Courier New" panose="02070309020205020404" pitchFamily="49" charset="0"/>
                <a:cs typeface="Courier New" panose="02070309020205020404" pitchFamily="49" charset="0"/>
              </a:rPr>
              <a:t>fd</a:t>
            </a:r>
            <a:r>
              <a:rPr lang="en-US" sz="1600" dirty="0">
                <a:latin typeface="Courier New" panose="02070309020205020404" pitchFamily="49" charset="0"/>
                <a:cs typeface="Courier New" panose="02070309020205020404" pitchFamily="49" charset="0"/>
              </a:rPr>
              <a:t>[0] </a:t>
            </a:r>
            <a:r>
              <a:rPr lang="en-US" sz="1600" dirty="0"/>
              <a:t>(since, it’s a pipe)</a:t>
            </a:r>
            <a:endParaRPr lang="el-GR" sz="1600" dirty="0"/>
          </a:p>
        </p:txBody>
      </p:sp>
      <p:sp>
        <p:nvSpPr>
          <p:cNvPr id="7" name="Θέση περιεχομένου 2"/>
          <p:cNvSpPr txBox="1">
            <a:spLocks/>
          </p:cNvSpPr>
          <p:nvPr/>
        </p:nvSpPr>
        <p:spPr>
          <a:xfrm>
            <a:off x="571500" y="3676651"/>
            <a:ext cx="7467600" cy="380999"/>
          </a:xfrm>
          <a:prstGeom prst="rect">
            <a:avLst/>
          </a:prstGeom>
        </p:spPr>
        <p:txBody>
          <a:bodyPr vert="horz">
            <a:normAutofit/>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sz="1800" dirty="0"/>
              <a:t>An open file descriptor is closed by calling </a:t>
            </a:r>
            <a:r>
              <a:rPr lang="en-US" sz="1800" dirty="0">
                <a:latin typeface="Courier New" panose="02070309020205020404" pitchFamily="49" charset="0"/>
                <a:cs typeface="Courier New" panose="02070309020205020404" pitchFamily="49" charset="0"/>
              </a:rPr>
              <a:t>close</a:t>
            </a:r>
            <a:endParaRPr lang="el-GR" sz="1800" dirty="0">
              <a:latin typeface="Courier New" panose="02070309020205020404" pitchFamily="49" charset="0"/>
              <a:cs typeface="Courier New" panose="02070309020205020404" pitchFamily="49" charset="0"/>
            </a:endParaRPr>
          </a:p>
        </p:txBody>
      </p:sp>
      <p:sp>
        <p:nvSpPr>
          <p:cNvPr id="8" name="Ορθογώνιο 7"/>
          <p:cNvSpPr/>
          <p:nvPr/>
        </p:nvSpPr>
        <p:spPr>
          <a:xfrm>
            <a:off x="552450" y="3997642"/>
            <a:ext cx="7086600" cy="914400"/>
          </a:xfrm>
          <a:prstGeom prst="rect">
            <a:avLst/>
          </a:prstGeom>
          <a:ln w="19050">
            <a:solidFill>
              <a:schemeClr val="accent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l-GR" dirty="0"/>
          </a:p>
        </p:txBody>
      </p:sp>
      <p:sp>
        <p:nvSpPr>
          <p:cNvPr id="9" name="TextBox 8"/>
          <p:cNvSpPr txBox="1"/>
          <p:nvPr/>
        </p:nvSpPr>
        <p:spPr>
          <a:xfrm>
            <a:off x="542925" y="3943350"/>
            <a:ext cx="7010400" cy="984885"/>
          </a:xfrm>
          <a:prstGeom prst="rect">
            <a:avLst/>
          </a:prstGeom>
          <a:noFill/>
        </p:spPr>
        <p:txBody>
          <a:bodyPr wrap="square" rtlCol="0">
            <a:spAutoFit/>
          </a:bodyPr>
          <a:lstStyle/>
          <a:p>
            <a:pPr>
              <a:spcAft>
                <a:spcPts val="600"/>
              </a:spcAft>
            </a:pPr>
            <a:r>
              <a:rPr lang="en-US" sz="1600" dirty="0">
                <a:latin typeface="Courier New" pitchFamily="49" charset="0"/>
                <a:cs typeface="Courier New" pitchFamily="49" charset="0"/>
              </a:rPr>
              <a:t>#include &lt;</a:t>
            </a:r>
            <a:r>
              <a:rPr lang="en-US" sz="1600" dirty="0" err="1">
                <a:latin typeface="Courier New" pitchFamily="49" charset="0"/>
                <a:cs typeface="Courier New" pitchFamily="49" charset="0"/>
              </a:rPr>
              <a:t>unistd.h</a:t>
            </a:r>
            <a:r>
              <a:rPr lang="en-US" sz="1600" dirty="0">
                <a:latin typeface="Courier New" pitchFamily="49" charset="0"/>
                <a:cs typeface="Courier New" pitchFamily="49" charset="0"/>
              </a:rPr>
              <a:t>&gt;</a:t>
            </a:r>
          </a:p>
          <a:p>
            <a:pPr>
              <a:spcAft>
                <a:spcPts val="600"/>
              </a:spcAft>
            </a:pPr>
            <a:r>
              <a:rPr lang="en-US" sz="1600" dirty="0" err="1">
                <a:latin typeface="Courier New" pitchFamily="49" charset="0"/>
                <a:cs typeface="Courier New" pitchFamily="49" charset="0"/>
              </a:rPr>
              <a:t>int</a:t>
            </a:r>
            <a:r>
              <a:rPr lang="en-US" sz="1600" dirty="0">
                <a:latin typeface="Courier New" pitchFamily="49" charset="0"/>
                <a:cs typeface="Courier New" pitchFamily="49" charset="0"/>
              </a:rPr>
              <a:t> close(</a:t>
            </a:r>
            <a:r>
              <a:rPr lang="en-US" sz="1600" dirty="0" err="1">
                <a:latin typeface="Courier New" pitchFamily="49" charset="0"/>
                <a:cs typeface="Courier New" pitchFamily="49" charset="0"/>
              </a:rPr>
              <a:t>int</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fd</a:t>
            </a:r>
            <a:r>
              <a:rPr lang="en-US" sz="1600" dirty="0">
                <a:latin typeface="Courier New" pitchFamily="49" charset="0"/>
                <a:cs typeface="Courier New" pitchFamily="49" charset="0"/>
              </a:rPr>
              <a:t>);</a:t>
            </a:r>
          </a:p>
          <a:p>
            <a:pPr>
              <a:spcAft>
                <a:spcPts val="600"/>
              </a:spcAft>
            </a:pPr>
            <a:r>
              <a:rPr lang="en-US" sz="1600" dirty="0">
                <a:latin typeface="Courier New" pitchFamily="49" charset="0"/>
                <a:cs typeface="Courier New" pitchFamily="49" charset="0"/>
              </a:rPr>
              <a:t>			Returns: 0 if OK, −1 on error</a:t>
            </a:r>
            <a:endParaRPr lang="el-GR" sz="1600" dirty="0">
              <a:latin typeface="Courier New" pitchFamily="49" charset="0"/>
              <a:cs typeface="Courier New" pitchFamily="49" charset="0"/>
            </a:endParaRPr>
          </a:p>
        </p:txBody>
      </p:sp>
      <p:sp>
        <p:nvSpPr>
          <p:cNvPr id="11" name="Θέση αριθμού διαφάνειας 10"/>
          <p:cNvSpPr>
            <a:spLocks noGrp="1"/>
          </p:cNvSpPr>
          <p:nvPr>
            <p:ph type="sldNum" sz="quarter" idx="15"/>
          </p:nvPr>
        </p:nvSpPr>
        <p:spPr/>
        <p:txBody>
          <a:bodyPr/>
          <a:lstStyle/>
          <a:p>
            <a:fld id="{A5164F59-2C4C-48AE-8821-48AE3F4796E9}" type="slidenum">
              <a:rPr lang="el-GR" smtClean="0"/>
              <a:t>54</a:t>
            </a:fld>
            <a:endParaRPr lang="el-GR" dirty="0"/>
          </a:p>
        </p:txBody>
      </p:sp>
    </p:spTree>
    <p:extLst>
      <p:ext uri="{BB962C8B-B14F-4D97-AF65-F5344CB8AC3E}">
        <p14:creationId xmlns:p14="http://schemas.microsoft.com/office/powerpoint/2010/main" val="151595033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n-US" dirty="0"/>
              <a:t>Unnamed Pipes</a:t>
            </a:r>
            <a:endParaRPr lang="el-GR" dirty="0"/>
          </a:p>
        </p:txBody>
      </p:sp>
      <p:sp>
        <p:nvSpPr>
          <p:cNvPr id="3" name="Θέση περιεχομένου 2"/>
          <p:cNvSpPr>
            <a:spLocks noGrp="1"/>
          </p:cNvSpPr>
          <p:nvPr>
            <p:ph sz="quarter" idx="1"/>
          </p:nvPr>
        </p:nvSpPr>
        <p:spPr>
          <a:xfrm>
            <a:off x="457199" y="1200150"/>
            <a:ext cx="8086725" cy="3655314"/>
          </a:xfrm>
        </p:spPr>
        <p:txBody>
          <a:bodyPr/>
          <a:lstStyle/>
          <a:p>
            <a:pPr marL="0" indent="0">
              <a:buNone/>
            </a:pPr>
            <a:r>
              <a:rPr lang="en-US" dirty="0"/>
              <a:t>Data is written to the pipe using </a:t>
            </a:r>
            <a:r>
              <a:rPr lang="en-US" sz="2000" dirty="0">
                <a:latin typeface="Courier New" panose="02070309020205020404" pitchFamily="49" charset="0"/>
                <a:cs typeface="Courier New" panose="02070309020205020404" pitchFamily="49" charset="0"/>
              </a:rPr>
              <a:t>write</a:t>
            </a:r>
            <a:r>
              <a:rPr lang="en-US" dirty="0"/>
              <a:t> function (asynchronous)</a:t>
            </a:r>
          </a:p>
          <a:p>
            <a:pPr marL="0" indent="0">
              <a:buNone/>
            </a:pPr>
            <a:endParaRPr lang="el-GR" dirty="0"/>
          </a:p>
        </p:txBody>
      </p:sp>
      <p:sp>
        <p:nvSpPr>
          <p:cNvPr id="4" name="Ορθογώνιο 3"/>
          <p:cNvSpPr/>
          <p:nvPr/>
        </p:nvSpPr>
        <p:spPr>
          <a:xfrm>
            <a:off x="561974" y="1586865"/>
            <a:ext cx="7515225" cy="990600"/>
          </a:xfrm>
          <a:prstGeom prst="rect">
            <a:avLst/>
          </a:prstGeom>
          <a:ln w="19050">
            <a:solidFill>
              <a:schemeClr val="accent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l-GR" dirty="0"/>
          </a:p>
        </p:txBody>
      </p:sp>
      <p:sp>
        <p:nvSpPr>
          <p:cNvPr id="5" name="TextBox 4"/>
          <p:cNvSpPr txBox="1"/>
          <p:nvPr/>
        </p:nvSpPr>
        <p:spPr>
          <a:xfrm>
            <a:off x="600075" y="1663065"/>
            <a:ext cx="7010400" cy="984885"/>
          </a:xfrm>
          <a:prstGeom prst="rect">
            <a:avLst/>
          </a:prstGeom>
          <a:noFill/>
        </p:spPr>
        <p:txBody>
          <a:bodyPr wrap="square" rtlCol="0">
            <a:spAutoFit/>
          </a:bodyPr>
          <a:lstStyle/>
          <a:p>
            <a:pPr>
              <a:spcAft>
                <a:spcPts val="600"/>
              </a:spcAft>
            </a:pPr>
            <a:r>
              <a:rPr lang="en-US" sz="1600" dirty="0">
                <a:latin typeface="Courier New" pitchFamily="49" charset="0"/>
                <a:cs typeface="Courier New" pitchFamily="49" charset="0"/>
              </a:rPr>
              <a:t>#include &lt;</a:t>
            </a:r>
            <a:r>
              <a:rPr lang="en-US" sz="1600" dirty="0" err="1">
                <a:latin typeface="Courier New" pitchFamily="49" charset="0"/>
                <a:cs typeface="Courier New" pitchFamily="49" charset="0"/>
              </a:rPr>
              <a:t>unistd.h</a:t>
            </a:r>
            <a:r>
              <a:rPr lang="en-US" sz="1600" dirty="0">
                <a:latin typeface="Courier New" pitchFamily="49" charset="0"/>
                <a:cs typeface="Courier New" pitchFamily="49" charset="0"/>
              </a:rPr>
              <a:t>&gt;</a:t>
            </a:r>
          </a:p>
          <a:p>
            <a:pPr>
              <a:spcAft>
                <a:spcPts val="600"/>
              </a:spcAft>
            </a:pPr>
            <a:r>
              <a:rPr lang="en-US" sz="1600" dirty="0" err="1">
                <a:latin typeface="Courier New" pitchFamily="49" charset="0"/>
                <a:cs typeface="Courier New" pitchFamily="49" charset="0"/>
              </a:rPr>
              <a:t>ssize_t</a:t>
            </a:r>
            <a:r>
              <a:rPr lang="en-US" sz="1600" dirty="0">
                <a:latin typeface="Courier New" pitchFamily="49" charset="0"/>
                <a:cs typeface="Courier New" pitchFamily="49" charset="0"/>
              </a:rPr>
              <a:t> write(int </a:t>
            </a:r>
            <a:r>
              <a:rPr lang="en-US" sz="1600" dirty="0" err="1">
                <a:latin typeface="Courier New" pitchFamily="49" charset="0"/>
                <a:cs typeface="Courier New" pitchFamily="49" charset="0"/>
              </a:rPr>
              <a:t>fd</a:t>
            </a:r>
            <a:r>
              <a:rPr lang="en-US" sz="1600" dirty="0">
                <a:latin typeface="Courier New" pitchFamily="49" charset="0"/>
                <a:cs typeface="Courier New" pitchFamily="49" charset="0"/>
              </a:rPr>
              <a:t>, const void *</a:t>
            </a:r>
            <a:r>
              <a:rPr lang="en-US" sz="1600" dirty="0" err="1">
                <a:latin typeface="Courier New" pitchFamily="49" charset="0"/>
                <a:cs typeface="Courier New" pitchFamily="49" charset="0"/>
              </a:rPr>
              <a:t>buf</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size_t</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nbytes</a:t>
            </a:r>
            <a:r>
              <a:rPr lang="en-US" sz="1600" dirty="0">
                <a:latin typeface="Courier New" pitchFamily="49" charset="0"/>
                <a:cs typeface="Courier New" pitchFamily="49" charset="0"/>
              </a:rPr>
              <a:t>);</a:t>
            </a:r>
          </a:p>
          <a:p>
            <a:pPr>
              <a:spcAft>
                <a:spcPts val="600"/>
              </a:spcAft>
            </a:pPr>
            <a:r>
              <a:rPr lang="en-US" sz="1600" dirty="0">
                <a:latin typeface="Courier New" pitchFamily="49" charset="0"/>
                <a:cs typeface="Courier New" pitchFamily="49" charset="0"/>
              </a:rPr>
              <a:t>    Returns: number of bytes written if OK, −1 on error</a:t>
            </a:r>
            <a:endParaRPr lang="el-GR" sz="1600" dirty="0">
              <a:latin typeface="Courier New" pitchFamily="49" charset="0"/>
              <a:cs typeface="Courier New" pitchFamily="49" charset="0"/>
            </a:endParaRPr>
          </a:p>
        </p:txBody>
      </p:sp>
      <p:sp>
        <p:nvSpPr>
          <p:cNvPr id="6" name="Θέση περιεχομένου 2"/>
          <p:cNvSpPr txBox="1">
            <a:spLocks/>
          </p:cNvSpPr>
          <p:nvPr/>
        </p:nvSpPr>
        <p:spPr>
          <a:xfrm>
            <a:off x="457200" y="2577465"/>
            <a:ext cx="7467600" cy="457199"/>
          </a:xfrm>
          <a:prstGeom prst="rect">
            <a:avLst/>
          </a:prstGeom>
        </p:spPr>
        <p:txBody>
          <a:bodyPr vert="horz">
            <a:normAutofit lnSpcReduction="10000"/>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dirty="0"/>
              <a:t>Data is read from the pipe using </a:t>
            </a:r>
            <a:r>
              <a:rPr lang="en-US" sz="2000" dirty="0">
                <a:latin typeface="Courier New" panose="02070309020205020404" pitchFamily="49" charset="0"/>
                <a:cs typeface="Courier New" panose="02070309020205020404" pitchFamily="49" charset="0"/>
              </a:rPr>
              <a:t>read</a:t>
            </a:r>
            <a:r>
              <a:rPr lang="en-US" dirty="0"/>
              <a:t> function (blocking)</a:t>
            </a:r>
            <a:endParaRPr lang="el-GR" dirty="0"/>
          </a:p>
        </p:txBody>
      </p:sp>
      <p:sp>
        <p:nvSpPr>
          <p:cNvPr id="7" name="Ορθογώνιο 6"/>
          <p:cNvSpPr/>
          <p:nvPr/>
        </p:nvSpPr>
        <p:spPr>
          <a:xfrm>
            <a:off x="609600" y="3105150"/>
            <a:ext cx="7467600" cy="990600"/>
          </a:xfrm>
          <a:prstGeom prst="rect">
            <a:avLst/>
          </a:prstGeom>
          <a:ln w="19050">
            <a:solidFill>
              <a:schemeClr val="accent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l-GR" dirty="0"/>
          </a:p>
        </p:txBody>
      </p:sp>
      <p:sp>
        <p:nvSpPr>
          <p:cNvPr id="8" name="TextBox 7"/>
          <p:cNvSpPr txBox="1"/>
          <p:nvPr/>
        </p:nvSpPr>
        <p:spPr>
          <a:xfrm>
            <a:off x="647700" y="3110865"/>
            <a:ext cx="7581900" cy="984885"/>
          </a:xfrm>
          <a:prstGeom prst="rect">
            <a:avLst/>
          </a:prstGeom>
          <a:noFill/>
        </p:spPr>
        <p:txBody>
          <a:bodyPr wrap="square" rtlCol="0">
            <a:spAutoFit/>
          </a:bodyPr>
          <a:lstStyle/>
          <a:p>
            <a:pPr>
              <a:spcAft>
                <a:spcPts val="600"/>
              </a:spcAft>
            </a:pPr>
            <a:r>
              <a:rPr lang="en-US" sz="1600" dirty="0">
                <a:latin typeface="Courier New" pitchFamily="49" charset="0"/>
                <a:cs typeface="Courier New" pitchFamily="49" charset="0"/>
              </a:rPr>
              <a:t>#include &lt;</a:t>
            </a:r>
            <a:r>
              <a:rPr lang="en-US" sz="1600" dirty="0" err="1">
                <a:latin typeface="Courier New" pitchFamily="49" charset="0"/>
                <a:cs typeface="Courier New" pitchFamily="49" charset="0"/>
              </a:rPr>
              <a:t>unistd.h</a:t>
            </a:r>
            <a:r>
              <a:rPr lang="en-US" sz="1600" dirty="0">
                <a:latin typeface="Courier New" pitchFamily="49" charset="0"/>
                <a:cs typeface="Courier New" pitchFamily="49" charset="0"/>
              </a:rPr>
              <a:t>&gt;</a:t>
            </a:r>
          </a:p>
          <a:p>
            <a:pPr>
              <a:spcAft>
                <a:spcPts val="600"/>
              </a:spcAft>
            </a:pPr>
            <a:r>
              <a:rPr lang="en-US" sz="1600" dirty="0" err="1">
                <a:latin typeface="Courier New" pitchFamily="49" charset="0"/>
                <a:cs typeface="Courier New" pitchFamily="49" charset="0"/>
              </a:rPr>
              <a:t>ssize_t</a:t>
            </a:r>
            <a:r>
              <a:rPr lang="en-US" sz="1600" dirty="0">
                <a:latin typeface="Courier New" pitchFamily="49" charset="0"/>
                <a:cs typeface="Courier New" pitchFamily="49" charset="0"/>
              </a:rPr>
              <a:t> read(</a:t>
            </a:r>
            <a:r>
              <a:rPr lang="en-US" sz="1600" dirty="0" err="1">
                <a:latin typeface="Courier New" pitchFamily="49" charset="0"/>
                <a:cs typeface="Courier New" pitchFamily="49" charset="0"/>
              </a:rPr>
              <a:t>int</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fd</a:t>
            </a:r>
            <a:r>
              <a:rPr lang="en-US" sz="1600" dirty="0">
                <a:latin typeface="Courier New" pitchFamily="49" charset="0"/>
                <a:cs typeface="Courier New" pitchFamily="49" charset="0"/>
              </a:rPr>
              <a:t>, void *</a:t>
            </a:r>
            <a:r>
              <a:rPr lang="en-US" sz="1600" dirty="0" err="1">
                <a:latin typeface="Courier New" pitchFamily="49" charset="0"/>
                <a:cs typeface="Courier New" pitchFamily="49" charset="0"/>
              </a:rPr>
              <a:t>buf</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size_t</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nbytes</a:t>
            </a:r>
            <a:r>
              <a:rPr lang="en-US" sz="1600" dirty="0">
                <a:latin typeface="Courier New" pitchFamily="49" charset="0"/>
                <a:cs typeface="Courier New" pitchFamily="49" charset="0"/>
              </a:rPr>
              <a:t>);</a:t>
            </a:r>
          </a:p>
          <a:p>
            <a:pPr>
              <a:spcAft>
                <a:spcPts val="600"/>
              </a:spcAft>
            </a:pPr>
            <a:r>
              <a:rPr lang="en-US" sz="1600" dirty="0">
                <a:latin typeface="Courier New" pitchFamily="49" charset="0"/>
                <a:cs typeface="Courier New" pitchFamily="49" charset="0"/>
              </a:rPr>
              <a:t>Returns: number of bytes read, 0 if end of file, −1 on error</a:t>
            </a:r>
            <a:endParaRPr lang="el-GR" sz="1600" dirty="0">
              <a:latin typeface="Courier New" pitchFamily="49" charset="0"/>
              <a:cs typeface="Courier New" pitchFamily="49" charset="0"/>
            </a:endParaRPr>
          </a:p>
        </p:txBody>
      </p:sp>
      <p:sp>
        <p:nvSpPr>
          <p:cNvPr id="10" name="Θέση αριθμού διαφάνειας 9"/>
          <p:cNvSpPr>
            <a:spLocks noGrp="1"/>
          </p:cNvSpPr>
          <p:nvPr>
            <p:ph type="sldNum" sz="quarter" idx="15"/>
          </p:nvPr>
        </p:nvSpPr>
        <p:spPr/>
        <p:txBody>
          <a:bodyPr/>
          <a:lstStyle/>
          <a:p>
            <a:fld id="{A5164F59-2C4C-48AE-8821-48AE3F4796E9}" type="slidenum">
              <a:rPr lang="el-GR" smtClean="0"/>
              <a:t>55</a:t>
            </a:fld>
            <a:endParaRPr lang="el-GR" dirty="0"/>
          </a:p>
        </p:txBody>
      </p:sp>
    </p:spTree>
    <p:extLst>
      <p:ext uri="{BB962C8B-B14F-4D97-AF65-F5344CB8AC3E}">
        <p14:creationId xmlns:p14="http://schemas.microsoft.com/office/powerpoint/2010/main" val="231832710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n-US" dirty="0"/>
              <a:t>Fork the Process? </a:t>
            </a:r>
            <a:endParaRPr lang="el-GR" dirty="0"/>
          </a:p>
        </p:txBody>
      </p:sp>
      <p:sp>
        <p:nvSpPr>
          <p:cNvPr id="5" name="Θέση αριθμού διαφάνειας 4"/>
          <p:cNvSpPr>
            <a:spLocks noGrp="1"/>
          </p:cNvSpPr>
          <p:nvPr>
            <p:ph type="sldNum" sz="quarter" idx="15"/>
          </p:nvPr>
        </p:nvSpPr>
        <p:spPr/>
        <p:txBody>
          <a:bodyPr/>
          <a:lstStyle/>
          <a:p>
            <a:fld id="{A5164F59-2C4C-48AE-8821-48AE3F4796E9}" type="slidenum">
              <a:rPr lang="el-GR" smtClean="0"/>
              <a:t>56</a:t>
            </a:fld>
            <a:endParaRPr lang="el-GR"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5253" y="1809750"/>
            <a:ext cx="3715247" cy="2400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1676400" y="4324350"/>
            <a:ext cx="1543050" cy="338554"/>
          </a:xfrm>
          <a:prstGeom prst="rect">
            <a:avLst/>
          </a:prstGeom>
          <a:noFill/>
        </p:spPr>
        <p:txBody>
          <a:bodyPr wrap="square" rtlCol="0">
            <a:spAutoFit/>
          </a:bodyPr>
          <a:lstStyle/>
          <a:p>
            <a:r>
              <a:rPr lang="en-US" sz="1600" b="1" dirty="0"/>
              <a:t>Pipe after fork</a:t>
            </a:r>
            <a:endParaRPr lang="el-GR" sz="1600" b="1" dirty="0"/>
          </a:p>
        </p:txBody>
      </p:sp>
      <p:pic>
        <p:nvPicPr>
          <p:cNvPr id="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0384" y="1847851"/>
            <a:ext cx="3731066" cy="2324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Box 10"/>
          <p:cNvSpPr txBox="1"/>
          <p:nvPr/>
        </p:nvSpPr>
        <p:spPr>
          <a:xfrm>
            <a:off x="4800600" y="4333875"/>
            <a:ext cx="2571750" cy="584775"/>
          </a:xfrm>
          <a:prstGeom prst="rect">
            <a:avLst/>
          </a:prstGeom>
          <a:noFill/>
        </p:spPr>
        <p:txBody>
          <a:bodyPr wrap="square" rtlCol="0">
            <a:spAutoFit/>
          </a:bodyPr>
          <a:lstStyle/>
          <a:p>
            <a:pPr algn="ctr"/>
            <a:r>
              <a:rPr lang="en-US" sz="1600" b="1" dirty="0"/>
              <a:t>Pipe from parent to child</a:t>
            </a:r>
          </a:p>
          <a:p>
            <a:pPr algn="ctr"/>
            <a:r>
              <a:rPr lang="en-US" sz="1600" b="1" dirty="0"/>
              <a:t>(example)</a:t>
            </a:r>
            <a:endParaRPr lang="el-GR" sz="1600" b="1" dirty="0"/>
          </a:p>
        </p:txBody>
      </p:sp>
    </p:spTree>
    <p:extLst>
      <p:ext uri="{BB962C8B-B14F-4D97-AF65-F5344CB8AC3E}">
        <p14:creationId xmlns:p14="http://schemas.microsoft.com/office/powerpoint/2010/main" val="87899988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n-US" dirty="0"/>
              <a:t>Pipe After Fork</a:t>
            </a:r>
            <a:endParaRPr lang="el-GR" dirty="0"/>
          </a:p>
        </p:txBody>
      </p:sp>
      <p:sp>
        <p:nvSpPr>
          <p:cNvPr id="3" name="Θέση περιεχομένου 2"/>
          <p:cNvSpPr>
            <a:spLocks noGrp="1"/>
          </p:cNvSpPr>
          <p:nvPr>
            <p:ph sz="quarter" idx="1"/>
          </p:nvPr>
        </p:nvSpPr>
        <p:spPr>
          <a:xfrm>
            <a:off x="457200" y="1145286"/>
            <a:ext cx="4419600" cy="3941064"/>
          </a:xfrm>
        </p:spPr>
        <p:txBody>
          <a:bodyPr>
            <a:normAutofit fontScale="92500" lnSpcReduction="20000"/>
          </a:bodyPr>
          <a:lstStyle/>
          <a:p>
            <a:pPr marL="0" indent="0">
              <a:buNone/>
            </a:pPr>
            <a:r>
              <a:rPr lang="en-US" dirty="0"/>
              <a:t>What we do after fork depends on the direction of data flow. For example (right previous image)</a:t>
            </a:r>
          </a:p>
          <a:p>
            <a:r>
              <a:rPr lang="en-US" dirty="0"/>
              <a:t>if  the parent process wants to write to the pipe, it must </a:t>
            </a:r>
            <a:r>
              <a:rPr lang="en-US" b="1" dirty="0"/>
              <a:t>close its read end of the pipe</a:t>
            </a:r>
            <a:r>
              <a:rPr lang="en-US" dirty="0"/>
              <a:t>, and correspondingly</a:t>
            </a:r>
          </a:p>
          <a:p>
            <a:r>
              <a:rPr lang="en-US" dirty="0"/>
              <a:t>if the child process wants to read from the pipe, it must</a:t>
            </a:r>
            <a:r>
              <a:rPr lang="en-US" b="1" dirty="0"/>
              <a:t> close its write end </a:t>
            </a:r>
            <a:r>
              <a:rPr lang="en-US" dirty="0"/>
              <a:t>of the pipe</a:t>
            </a:r>
          </a:p>
          <a:p>
            <a:pPr marL="0" indent="0">
              <a:buNone/>
            </a:pPr>
            <a:r>
              <a:rPr lang="en-US" dirty="0"/>
              <a:t>This provides a one-way flow of data between the two processes using pipe messages</a:t>
            </a:r>
            <a:endParaRPr lang="el-GR" dirty="0"/>
          </a:p>
        </p:txBody>
      </p:sp>
      <p:sp>
        <p:nvSpPr>
          <p:cNvPr id="5" name="Θέση αριθμού διαφάνειας 4"/>
          <p:cNvSpPr>
            <a:spLocks noGrp="1"/>
          </p:cNvSpPr>
          <p:nvPr>
            <p:ph type="sldNum" sz="quarter" idx="15"/>
          </p:nvPr>
        </p:nvSpPr>
        <p:spPr/>
        <p:txBody>
          <a:bodyPr/>
          <a:lstStyle/>
          <a:p>
            <a:fld id="{A5164F59-2C4C-48AE-8821-48AE3F4796E9}" type="slidenum">
              <a:rPr lang="el-GR" smtClean="0"/>
              <a:t>57</a:t>
            </a:fld>
            <a:endParaRPr lang="el-GR" dirty="0"/>
          </a:p>
        </p:txBody>
      </p:sp>
      <p:pic>
        <p:nvPicPr>
          <p:cNvPr id="7" name="Picture 2">
            <a:extLst>
              <a:ext uri="{FF2B5EF4-FFF2-40B4-BE49-F238E27FC236}">
                <a16:creationId xmlns:a16="http://schemas.microsoft.com/office/drawing/2014/main" id="{F1A2C58F-4F29-4041-97C6-71B59B1C68A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7178" y="1739940"/>
            <a:ext cx="3409950" cy="212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a:extLst>
              <a:ext uri="{FF2B5EF4-FFF2-40B4-BE49-F238E27FC236}">
                <a16:creationId xmlns:a16="http://schemas.microsoft.com/office/drawing/2014/main" id="{9D1C30D0-9AF6-4D48-B0CE-8544CECD855B}"/>
              </a:ext>
            </a:extLst>
          </p:cNvPr>
          <p:cNvSpPr txBox="1"/>
          <p:nvPr/>
        </p:nvSpPr>
        <p:spPr>
          <a:xfrm>
            <a:off x="5638800" y="3864015"/>
            <a:ext cx="2571750" cy="338554"/>
          </a:xfrm>
          <a:prstGeom prst="rect">
            <a:avLst/>
          </a:prstGeom>
          <a:noFill/>
        </p:spPr>
        <p:txBody>
          <a:bodyPr wrap="square" rtlCol="0">
            <a:spAutoFit/>
          </a:bodyPr>
          <a:lstStyle/>
          <a:p>
            <a:r>
              <a:rPr lang="en-US" sz="1600" b="1" dirty="0"/>
              <a:t>Pipe from parent to child</a:t>
            </a:r>
            <a:endParaRPr lang="el-GR" sz="1600" b="1" dirty="0"/>
          </a:p>
        </p:txBody>
      </p:sp>
    </p:spTree>
    <p:extLst>
      <p:ext uri="{BB962C8B-B14F-4D97-AF65-F5344CB8AC3E}">
        <p14:creationId xmlns:p14="http://schemas.microsoft.com/office/powerpoint/2010/main" val="68524706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5F1E4E-BEE2-4CA9-9B5F-DCAC22045F27}"/>
              </a:ext>
            </a:extLst>
          </p:cNvPr>
          <p:cNvSpPr>
            <a:spLocks noGrp="1"/>
          </p:cNvSpPr>
          <p:nvPr>
            <p:ph type="title"/>
          </p:nvPr>
        </p:nvSpPr>
        <p:spPr/>
        <p:txBody>
          <a:bodyPr/>
          <a:lstStyle/>
          <a:p>
            <a:r>
              <a:rPr lang="en-US" altLang="en-US" dirty="0"/>
              <a:t>Unnamed Pipes</a:t>
            </a:r>
            <a:endParaRPr lang="en-US" dirty="0"/>
          </a:p>
        </p:txBody>
      </p:sp>
      <p:sp>
        <p:nvSpPr>
          <p:cNvPr id="11267" name="Rectangle 3">
            <a:extLst>
              <a:ext uri="{FF2B5EF4-FFF2-40B4-BE49-F238E27FC236}">
                <a16:creationId xmlns:a16="http://schemas.microsoft.com/office/drawing/2014/main" id="{BCD13F15-4CB6-4AFA-9A5C-D5619C68D9AC}"/>
              </a:ext>
            </a:extLst>
          </p:cNvPr>
          <p:cNvSpPr>
            <a:spLocks noGrp="1" noChangeArrowheads="1"/>
          </p:cNvSpPr>
          <p:nvPr>
            <p:ph sz="quarter" idx="1"/>
          </p:nvPr>
        </p:nvSpPr>
        <p:spPr/>
        <p:txBody>
          <a:bodyPr/>
          <a:lstStyle/>
          <a:p>
            <a:pPr eaLnBrk="1" hangingPunct="1"/>
            <a:r>
              <a:rPr lang="en-US" altLang="en-US" sz="2100" dirty="0"/>
              <a:t>Reading from an empty pipe that has its write end closed returns 0 to indicate EOF</a:t>
            </a:r>
          </a:p>
          <a:p>
            <a:pPr eaLnBrk="1" hangingPunct="1"/>
            <a:r>
              <a:rPr lang="en-US" altLang="en-US" sz="2100" dirty="0"/>
              <a:t>Writing to a pipe when the read end has been closed generates SIGPIPE signal</a:t>
            </a:r>
          </a:p>
          <a:p>
            <a:pPr lvl="1"/>
            <a:r>
              <a:rPr lang="en-US" altLang="en-US" sz="1800" dirty="0"/>
              <a:t>Ignoring the signal, or returning from the handler causes the corresponding write to return an error with </a:t>
            </a:r>
            <a:r>
              <a:rPr lang="en-US" altLang="en-US" sz="1800" dirty="0" err="1"/>
              <a:t>errno</a:t>
            </a:r>
            <a:r>
              <a:rPr lang="en-US" altLang="en-US" sz="1800" dirty="0"/>
              <a:t> set to EPIPE</a:t>
            </a:r>
          </a:p>
        </p:txBody>
      </p:sp>
    </p:spTree>
  </p:cSld>
  <p:clrMapOvr>
    <a:overrideClrMapping bg1="lt1" tx1="dk1" bg2="lt2" tx2="dk2" accent1="accent1" accent2="accent2" accent3="accent3" accent4="accent4" accent5="accent5" accent6="accent6" hlink="hlink" folHlink="folHlink"/>
  </p:clrMapOvr>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130" name="Rectangle 2">
            <a:extLst>
              <a:ext uri="{FF2B5EF4-FFF2-40B4-BE49-F238E27FC236}">
                <a16:creationId xmlns:a16="http://schemas.microsoft.com/office/drawing/2014/main" id="{1C9B776A-A209-4CC5-879A-DF72163FF7FA}"/>
              </a:ext>
            </a:extLst>
          </p:cNvPr>
          <p:cNvSpPr>
            <a:spLocks noGrp="1" noChangeArrowheads="1"/>
          </p:cNvSpPr>
          <p:nvPr>
            <p:ph type="title"/>
          </p:nvPr>
        </p:nvSpPr>
        <p:spPr/>
        <p:txBody>
          <a:bodyPr/>
          <a:lstStyle/>
          <a:p>
            <a:r>
              <a:rPr lang="en-US" altLang="en-US" dirty="0"/>
              <a:t>Pipe Questions</a:t>
            </a:r>
          </a:p>
        </p:txBody>
      </p:sp>
      <p:sp>
        <p:nvSpPr>
          <p:cNvPr id="48131" name="Rectangle 3">
            <a:extLst>
              <a:ext uri="{FF2B5EF4-FFF2-40B4-BE49-F238E27FC236}">
                <a16:creationId xmlns:a16="http://schemas.microsoft.com/office/drawing/2014/main" id="{27109137-2671-4987-96FC-B38311EF2D3B}"/>
              </a:ext>
            </a:extLst>
          </p:cNvPr>
          <p:cNvSpPr>
            <a:spLocks noGrp="1" noChangeArrowheads="1"/>
          </p:cNvSpPr>
          <p:nvPr>
            <p:ph sz="quarter" idx="1"/>
          </p:nvPr>
        </p:nvSpPr>
        <p:spPr/>
        <p:txBody>
          <a:bodyPr/>
          <a:lstStyle/>
          <a:p>
            <a:r>
              <a:rPr lang="en-US" altLang="en-US" sz="1800" dirty="0"/>
              <a:t>How come each end during </a:t>
            </a:r>
            <a:r>
              <a:rPr lang="en-US" altLang="en-US" sz="1600" dirty="0">
                <a:latin typeface="Courier New" pitchFamily="49" charset="0"/>
                <a:cs typeface="Courier New" pitchFamily="49" charset="0"/>
              </a:rPr>
              <a:t>fork() </a:t>
            </a:r>
            <a:r>
              <a:rPr lang="en-US" altLang="en-US" sz="1800" dirty="0"/>
              <a:t>works both ways?</a:t>
            </a:r>
          </a:p>
          <a:p>
            <a:r>
              <a:rPr lang="en-US" altLang="en-US" sz="1800" dirty="0"/>
              <a:t>How is a </a:t>
            </a:r>
            <a:r>
              <a:rPr lang="en-US" altLang="en-US" sz="1800" dirty="0" err="1"/>
              <a:t>a</a:t>
            </a:r>
            <a:r>
              <a:rPr lang="en-US" altLang="en-US" sz="1800" dirty="0"/>
              <a:t> pipe shared between two processes?</a:t>
            </a:r>
          </a:p>
          <a:p>
            <a:pPr lvl="1"/>
            <a:r>
              <a:rPr lang="en-US" altLang="en-US" sz="1500" dirty="0"/>
              <a:t>When is it declared?</a:t>
            </a:r>
          </a:p>
          <a:p>
            <a:pPr lvl="1"/>
            <a:r>
              <a:rPr lang="en-US" altLang="en-US" sz="1500" dirty="0"/>
              <a:t>How must the processes be related?</a:t>
            </a:r>
          </a:p>
          <a:p>
            <a:pPr lvl="1"/>
            <a:r>
              <a:rPr lang="en-US" altLang="en-US" sz="1500" dirty="0"/>
              <a:t>Can the pipe be used by threads also?</a:t>
            </a:r>
          </a:p>
          <a:p>
            <a:r>
              <a:rPr lang="en-US" altLang="en-US" sz="1800" dirty="0"/>
              <a:t>How can the pipe be used to accomplish one-way communication?</a:t>
            </a:r>
          </a:p>
          <a:p>
            <a:r>
              <a:rPr lang="en-US" altLang="en-US" sz="1800" dirty="0">
                <a:sym typeface="Wingdings" panose="05000000000000000000" pitchFamily="2" charset="2"/>
              </a:rPr>
              <a:t>What happens when we use both I/O mechanisms in the same program?</a:t>
            </a:r>
          </a:p>
          <a:p>
            <a:r>
              <a:rPr lang="en-US" altLang="en-US" sz="1800" dirty="0"/>
              <a:t>How to fix the order in printing? </a:t>
            </a:r>
          </a:p>
          <a:p>
            <a:r>
              <a:rPr lang="en-US" altLang="en-US" sz="1800" dirty="0"/>
              <a:t>How can full-duplex be achieved?</a:t>
            </a:r>
          </a:p>
          <a:p>
            <a:r>
              <a:rPr lang="en-US" altLang="en-US" sz="1800" dirty="0"/>
              <a:t>If multiple processes share one end of a pipe, how can we be sure transmissions aren’t interleaved?</a:t>
            </a:r>
          </a:p>
        </p:txBody>
      </p:sp>
    </p:spTree>
    <p:extLst>
      <p:ext uri="{BB962C8B-B14F-4D97-AF65-F5344CB8AC3E}">
        <p14:creationId xmlns:p14="http://schemas.microsoft.com/office/powerpoint/2010/main" val="2909519408"/>
      </p:ext>
    </p:extLst>
  </p:cSld>
  <p:clrMapOvr>
    <a:overrideClrMapping bg1="lt1" tx1="dk1" bg2="lt2" tx2="dk2" accent1="accent1" accent2="accent2" accent3="accent3" accent4="accent4" accent5="accent5" accent6="accent6" hlink="hlink" folHlink="folHlink"/>
  </p:clrMapOvr>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n-US" dirty="0"/>
              <a:t>Child Properties During Fork (</a:t>
            </a:r>
            <a:r>
              <a:rPr lang="en-US" dirty="0">
                <a:latin typeface="Courier New" panose="02070309020205020404" pitchFamily="49" charset="0"/>
                <a:cs typeface="Courier New" panose="02070309020205020404" pitchFamily="49" charset="0"/>
              </a:rPr>
              <a:t>man fork</a:t>
            </a:r>
            <a:r>
              <a:rPr lang="en-US" dirty="0"/>
              <a:t>)</a:t>
            </a:r>
            <a:endParaRPr lang="el-GR" dirty="0"/>
          </a:p>
        </p:txBody>
      </p:sp>
      <p:sp>
        <p:nvSpPr>
          <p:cNvPr id="3" name="Θέση περιεχομένου 2"/>
          <p:cNvSpPr>
            <a:spLocks noGrp="1"/>
          </p:cNvSpPr>
          <p:nvPr>
            <p:ph sz="quarter" idx="1"/>
          </p:nvPr>
        </p:nvSpPr>
        <p:spPr>
          <a:xfrm>
            <a:off x="457200" y="1200150"/>
            <a:ext cx="7467600" cy="3810000"/>
          </a:xfrm>
        </p:spPr>
        <p:txBody>
          <a:bodyPr>
            <a:normAutofit fontScale="25000" lnSpcReduction="20000"/>
          </a:bodyPr>
          <a:lstStyle/>
          <a:p>
            <a:pPr marL="0" indent="0">
              <a:buNone/>
            </a:pPr>
            <a:r>
              <a:rPr lang="en-US" sz="4600" b="1" dirty="0"/>
              <a:t>PCB contents of the parent are inherited by the child:</a:t>
            </a:r>
          </a:p>
          <a:p>
            <a:r>
              <a:rPr lang="en-US" sz="4600" dirty="0"/>
              <a:t>Real user ID, real group ID, effective user ID, and effective group ID</a:t>
            </a:r>
          </a:p>
          <a:p>
            <a:r>
              <a:rPr lang="en-US" sz="4600" dirty="0"/>
              <a:t>The set-user-ID and set-group-ID flags</a:t>
            </a:r>
          </a:p>
          <a:p>
            <a:r>
              <a:rPr lang="en-US" sz="4600" dirty="0"/>
              <a:t>Supplementary group IDs</a:t>
            </a:r>
          </a:p>
          <a:p>
            <a:r>
              <a:rPr lang="en-US" sz="4600" dirty="0"/>
              <a:t>Environment</a:t>
            </a:r>
          </a:p>
          <a:p>
            <a:r>
              <a:rPr lang="en-US" sz="4600" dirty="0"/>
              <a:t>Controlling terminal</a:t>
            </a:r>
          </a:p>
          <a:p>
            <a:r>
              <a:rPr lang="en-US" sz="4600" dirty="0"/>
              <a:t>Session ID</a:t>
            </a:r>
          </a:p>
          <a:p>
            <a:r>
              <a:rPr lang="en-US" sz="4600" dirty="0"/>
              <a:t>Current working directory</a:t>
            </a:r>
          </a:p>
          <a:p>
            <a:r>
              <a:rPr lang="en-US" sz="4600" dirty="0"/>
              <a:t>Root directory</a:t>
            </a:r>
          </a:p>
          <a:p>
            <a:r>
              <a:rPr lang="en-US" sz="4600" dirty="0"/>
              <a:t>File mode creation mask</a:t>
            </a:r>
          </a:p>
          <a:p>
            <a:r>
              <a:rPr lang="en-US" sz="4600" dirty="0"/>
              <a:t>Open file descriptors and flags</a:t>
            </a:r>
          </a:p>
          <a:p>
            <a:r>
              <a:rPr lang="en-US" sz="4600" dirty="0"/>
              <a:t>Signal mask and dispositions</a:t>
            </a:r>
          </a:p>
          <a:p>
            <a:r>
              <a:rPr lang="en-US" sz="4600" dirty="0"/>
              <a:t>Resource limits</a:t>
            </a:r>
          </a:p>
          <a:p>
            <a:r>
              <a:rPr lang="en-US" sz="4600" dirty="0"/>
              <a:t>Memory mappings</a:t>
            </a:r>
          </a:p>
          <a:p>
            <a:r>
              <a:rPr lang="en-US" sz="4600" dirty="0"/>
              <a:t>Attached shared memory segments</a:t>
            </a:r>
          </a:p>
        </p:txBody>
      </p:sp>
      <p:sp>
        <p:nvSpPr>
          <p:cNvPr id="4" name="Θέση αριθμού διαφάνειας 3"/>
          <p:cNvSpPr>
            <a:spLocks noGrp="1"/>
          </p:cNvSpPr>
          <p:nvPr>
            <p:ph type="sldNum" sz="quarter" idx="15"/>
          </p:nvPr>
        </p:nvSpPr>
        <p:spPr/>
        <p:txBody>
          <a:bodyPr/>
          <a:lstStyle/>
          <a:p>
            <a:fld id="{A5164F59-2C4C-48AE-8821-48AE3F4796E9}" type="slidenum">
              <a:rPr lang="el-GR" smtClean="0"/>
              <a:t>6</a:t>
            </a:fld>
            <a:endParaRPr lang="el-GR" dirty="0"/>
          </a:p>
        </p:txBody>
      </p:sp>
    </p:spTree>
    <p:extLst>
      <p:ext uri="{BB962C8B-B14F-4D97-AF65-F5344CB8AC3E}">
        <p14:creationId xmlns:p14="http://schemas.microsoft.com/office/powerpoint/2010/main" val="3700778509"/>
      </p:ext>
    </p:extLst>
  </p:cSld>
  <p:clrMapOvr>
    <a:overrideClrMapping bg1="lt1" tx1="dk1" bg2="lt2" tx2="dk2" accent1="accent1" accent2="accent2" accent3="accent3" accent4="accent4" accent5="accent5" accent6="accent6" hlink="hlink" folHlink="folHlink"/>
  </p:clrMapOvr>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9A6F1456-8EB6-4144-921F-C99193E59DA3}"/>
              </a:ext>
            </a:extLst>
          </p:cNvPr>
          <p:cNvSpPr>
            <a:spLocks noGrp="1" noChangeArrowheads="1"/>
          </p:cNvSpPr>
          <p:nvPr>
            <p:ph type="title"/>
          </p:nvPr>
        </p:nvSpPr>
        <p:spPr>
          <a:xfrm>
            <a:off x="228600" y="205979"/>
            <a:ext cx="8458200" cy="857250"/>
          </a:xfrm>
        </p:spPr>
        <p:txBody>
          <a:bodyPr>
            <a:normAutofit fontScale="90000"/>
          </a:bodyPr>
          <a:lstStyle/>
          <a:p>
            <a:pPr algn="ctr"/>
            <a:r>
              <a:rPr lang="en-US" altLang="en-US" sz="3200" dirty="0" err="1"/>
              <a:t>popen</a:t>
            </a:r>
            <a:r>
              <a:rPr lang="en-US" altLang="en-US" sz="3200" dirty="0"/>
              <a:t>/</a:t>
            </a:r>
            <a:r>
              <a:rPr lang="en-US" altLang="en-US" sz="3200" dirty="0" err="1"/>
              <a:t>pclose</a:t>
            </a:r>
            <a:r>
              <a:rPr lang="en-US" altLang="en-US" sz="3200" dirty="0"/>
              <a:t> - Link Command to Unnamed Pipe</a:t>
            </a:r>
            <a:endParaRPr lang="en-US" altLang="en-US" dirty="0"/>
          </a:p>
        </p:txBody>
      </p:sp>
      <p:sp>
        <p:nvSpPr>
          <p:cNvPr id="15363" name="Rectangle 3">
            <a:extLst>
              <a:ext uri="{FF2B5EF4-FFF2-40B4-BE49-F238E27FC236}">
                <a16:creationId xmlns:a16="http://schemas.microsoft.com/office/drawing/2014/main" id="{E95792C6-82A2-4ECF-B743-C86FE7FC49A0}"/>
              </a:ext>
            </a:extLst>
          </p:cNvPr>
          <p:cNvSpPr>
            <a:spLocks noGrp="1" noChangeArrowheads="1"/>
          </p:cNvSpPr>
          <p:nvPr>
            <p:ph type="body" idx="1"/>
          </p:nvPr>
        </p:nvSpPr>
        <p:spPr>
          <a:xfrm>
            <a:off x="457200" y="2266950"/>
            <a:ext cx="7515225" cy="2876550"/>
          </a:xfrm>
        </p:spPr>
        <p:txBody>
          <a:bodyPr>
            <a:normAutofit fontScale="85000" lnSpcReduction="20000"/>
          </a:bodyPr>
          <a:lstStyle/>
          <a:p>
            <a:pPr lvl="1" eaLnBrk="1" hangingPunct="1">
              <a:lnSpc>
                <a:spcPct val="90000"/>
              </a:lnSpc>
            </a:pPr>
            <a:r>
              <a:rPr lang="en-US" altLang="en-US" sz="1600" dirty="0" err="1">
                <a:latin typeface="Courier New" pitchFamily="49" charset="0"/>
                <a:cs typeface="Courier New" pitchFamily="49" charset="0"/>
              </a:rPr>
              <a:t>popen</a:t>
            </a:r>
            <a:r>
              <a:rPr lang="en-US" altLang="en-US" dirty="0"/>
              <a:t> creates a pipe (or a socket), forks, closes un-needed ends of pipe, execs a shell to run </a:t>
            </a:r>
            <a:r>
              <a:rPr lang="en-US" altLang="en-US" sz="1600" dirty="0">
                <a:latin typeface="Courier New" pitchFamily="49" charset="0"/>
                <a:cs typeface="Courier New" pitchFamily="49" charset="0"/>
              </a:rPr>
              <a:t>command </a:t>
            </a:r>
            <a:r>
              <a:rPr lang="en-US" altLang="en-US" dirty="0"/>
              <a:t>in child, and waits for command to finish</a:t>
            </a:r>
          </a:p>
          <a:p>
            <a:pPr lvl="1" eaLnBrk="1" hangingPunct="1">
              <a:lnSpc>
                <a:spcPct val="90000"/>
              </a:lnSpc>
            </a:pPr>
            <a:r>
              <a:rPr lang="en-US" altLang="en-US" sz="1600" dirty="0">
                <a:latin typeface="Courier New" pitchFamily="49" charset="0"/>
                <a:cs typeface="Courier New" pitchFamily="49" charset="0"/>
              </a:rPr>
              <a:t>type</a:t>
            </a:r>
            <a:r>
              <a:rPr lang="en-US" altLang="en-US" dirty="0"/>
              <a:t> either </a:t>
            </a:r>
            <a:r>
              <a:rPr lang="en-US" altLang="en-US" sz="2000" dirty="0">
                <a:latin typeface="Courier New" pitchFamily="49" charset="0"/>
                <a:cs typeface="Courier New" pitchFamily="49" charset="0"/>
              </a:rPr>
              <a:t>r</a:t>
            </a:r>
            <a:r>
              <a:rPr lang="en-US" altLang="en-US" sz="1600" dirty="0">
                <a:latin typeface="Courier New" pitchFamily="49" charset="0"/>
                <a:cs typeface="Courier New" pitchFamily="49" charset="0"/>
              </a:rPr>
              <a:t> </a:t>
            </a:r>
            <a:r>
              <a:rPr lang="en-US" altLang="en-US" dirty="0"/>
              <a:t>to read from </a:t>
            </a:r>
            <a:r>
              <a:rPr lang="en-US" altLang="en-US" dirty="0" err="1"/>
              <a:t>stdout</a:t>
            </a:r>
            <a:r>
              <a:rPr lang="en-US" altLang="en-US" dirty="0"/>
              <a:t>, or </a:t>
            </a:r>
            <a:r>
              <a:rPr lang="en-US" altLang="en-US" sz="2000" dirty="0">
                <a:latin typeface="Courier New" pitchFamily="49" charset="0"/>
                <a:cs typeface="Courier New" pitchFamily="49" charset="0"/>
              </a:rPr>
              <a:t>w</a:t>
            </a:r>
            <a:r>
              <a:rPr lang="en-US" altLang="en-US" dirty="0"/>
              <a:t> to write to stdin (of child)</a:t>
            </a:r>
          </a:p>
          <a:p>
            <a:pPr lvl="1" eaLnBrk="1" hangingPunct="1">
              <a:lnSpc>
                <a:spcPct val="90000"/>
              </a:lnSpc>
            </a:pPr>
            <a:r>
              <a:rPr lang="en-US" altLang="en-US" sz="1600" dirty="0">
                <a:latin typeface="Courier New" pitchFamily="49" charset="0"/>
                <a:cs typeface="Courier New" pitchFamily="49" charset="0"/>
              </a:rPr>
              <a:t>FILE* </a:t>
            </a:r>
            <a:r>
              <a:rPr lang="en-US" altLang="en-US" dirty="0"/>
              <a:t>returned is the created pipe</a:t>
            </a:r>
          </a:p>
          <a:p>
            <a:pPr lvl="1" eaLnBrk="1" hangingPunct="1">
              <a:lnSpc>
                <a:spcPct val="90000"/>
              </a:lnSpc>
            </a:pPr>
            <a:endParaRPr lang="en-US" altLang="en-US" dirty="0"/>
          </a:p>
          <a:p>
            <a:pPr marL="365760" lvl="1" indent="0" eaLnBrk="1" hangingPunct="1">
              <a:lnSpc>
                <a:spcPct val="90000"/>
              </a:lnSpc>
              <a:buNone/>
            </a:pPr>
            <a:endParaRPr lang="en-US" altLang="en-US" dirty="0"/>
          </a:p>
          <a:p>
            <a:pPr lvl="1" eaLnBrk="1" hangingPunct="1">
              <a:lnSpc>
                <a:spcPct val="90000"/>
              </a:lnSpc>
            </a:pPr>
            <a:endParaRPr lang="en-US" altLang="en-US" dirty="0"/>
          </a:p>
          <a:p>
            <a:pPr lvl="1" eaLnBrk="1" hangingPunct="1">
              <a:lnSpc>
                <a:spcPct val="90000"/>
              </a:lnSpc>
            </a:pPr>
            <a:endParaRPr lang="en-US" altLang="en-US" dirty="0"/>
          </a:p>
          <a:p>
            <a:pPr marL="365760" lvl="1" indent="0" eaLnBrk="1" hangingPunct="1">
              <a:lnSpc>
                <a:spcPct val="90000"/>
              </a:lnSpc>
              <a:buNone/>
            </a:pPr>
            <a:endParaRPr lang="en-US" altLang="en-US" dirty="0"/>
          </a:p>
          <a:p>
            <a:pPr lvl="1">
              <a:lnSpc>
                <a:spcPct val="90000"/>
              </a:lnSpc>
            </a:pPr>
            <a:r>
              <a:rPr lang="en-US" altLang="en-US" sz="1600" dirty="0" err="1">
                <a:latin typeface="Courier New" pitchFamily="49" charset="0"/>
                <a:cs typeface="Courier New" pitchFamily="49" charset="0"/>
              </a:rPr>
              <a:t>pclose</a:t>
            </a:r>
            <a:r>
              <a:rPr lang="en-US" altLang="en-US" dirty="0"/>
              <a:t> closes standard I/O stream, waits for the </a:t>
            </a:r>
            <a:r>
              <a:rPr lang="en-US" altLang="en-US" sz="1700" dirty="0">
                <a:latin typeface="Courier New" pitchFamily="49" charset="0"/>
                <a:cs typeface="Courier New" pitchFamily="49" charset="0"/>
              </a:rPr>
              <a:t>command</a:t>
            </a:r>
            <a:r>
              <a:rPr lang="en-US" altLang="en-US" dirty="0"/>
              <a:t> to terminate and returns the exit status</a:t>
            </a:r>
          </a:p>
        </p:txBody>
      </p:sp>
      <p:sp>
        <p:nvSpPr>
          <p:cNvPr id="4" name="Ορθογώνιο 3">
            <a:extLst>
              <a:ext uri="{FF2B5EF4-FFF2-40B4-BE49-F238E27FC236}">
                <a16:creationId xmlns:a16="http://schemas.microsoft.com/office/drawing/2014/main" id="{5EF4D55A-3CF0-4FA3-A0ED-F92CEADCC656}"/>
              </a:ext>
            </a:extLst>
          </p:cNvPr>
          <p:cNvSpPr/>
          <p:nvPr/>
        </p:nvSpPr>
        <p:spPr>
          <a:xfrm>
            <a:off x="431346" y="1200150"/>
            <a:ext cx="7645854" cy="990600"/>
          </a:xfrm>
          <a:prstGeom prst="rect">
            <a:avLst/>
          </a:prstGeom>
          <a:ln w="19050">
            <a:solidFill>
              <a:schemeClr val="accent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l-GR" dirty="0"/>
          </a:p>
        </p:txBody>
      </p:sp>
      <p:sp>
        <p:nvSpPr>
          <p:cNvPr id="5" name="TextBox 4">
            <a:extLst>
              <a:ext uri="{FF2B5EF4-FFF2-40B4-BE49-F238E27FC236}">
                <a16:creationId xmlns:a16="http://schemas.microsoft.com/office/drawing/2014/main" id="{DBF40813-4D56-4F82-B6FC-92365A0828A0}"/>
              </a:ext>
            </a:extLst>
          </p:cNvPr>
          <p:cNvSpPr txBox="1"/>
          <p:nvPr/>
        </p:nvSpPr>
        <p:spPr>
          <a:xfrm>
            <a:off x="469447" y="1276350"/>
            <a:ext cx="7645852" cy="864852"/>
          </a:xfrm>
          <a:prstGeom prst="rect">
            <a:avLst/>
          </a:prstGeom>
          <a:noFill/>
        </p:spPr>
        <p:txBody>
          <a:bodyPr wrap="square" rtlCol="0">
            <a:spAutoFit/>
          </a:bodyPr>
          <a:lstStyle/>
          <a:p>
            <a:pPr>
              <a:spcAft>
                <a:spcPts val="600"/>
              </a:spcAft>
            </a:pPr>
            <a:r>
              <a:rPr lang="en-US" sz="1600" dirty="0">
                <a:latin typeface="Courier New" pitchFamily="49" charset="0"/>
                <a:cs typeface="Courier New" pitchFamily="49" charset="0"/>
              </a:rPr>
              <a:t>#include &lt;</a:t>
            </a:r>
            <a:r>
              <a:rPr lang="en-US" sz="1600" dirty="0" err="1">
                <a:latin typeface="Courier New" pitchFamily="49" charset="0"/>
                <a:cs typeface="Courier New" pitchFamily="49" charset="0"/>
              </a:rPr>
              <a:t>stdio.h</a:t>
            </a:r>
            <a:r>
              <a:rPr lang="en-US" sz="1600" dirty="0">
                <a:latin typeface="Courier New" pitchFamily="49" charset="0"/>
                <a:cs typeface="Courier New" pitchFamily="49" charset="0"/>
              </a:rPr>
              <a:t>&gt;</a:t>
            </a:r>
          </a:p>
          <a:p>
            <a:pPr>
              <a:lnSpc>
                <a:spcPct val="90000"/>
              </a:lnSpc>
            </a:pPr>
            <a:r>
              <a:rPr lang="en-US" altLang="en-US" sz="1600" dirty="0">
                <a:latin typeface="Courier New" pitchFamily="49" charset="0"/>
                <a:cs typeface="Courier New" pitchFamily="49" charset="0"/>
              </a:rPr>
              <a:t>FILE *</a:t>
            </a:r>
            <a:r>
              <a:rPr lang="en-US" altLang="en-US" sz="1600" dirty="0" err="1">
                <a:latin typeface="Courier New" pitchFamily="49" charset="0"/>
                <a:cs typeface="Courier New" pitchFamily="49" charset="0"/>
              </a:rPr>
              <a:t>popen</a:t>
            </a:r>
            <a:r>
              <a:rPr lang="en-US" altLang="en-US" sz="1600" dirty="0">
                <a:latin typeface="Courier New" pitchFamily="49" charset="0"/>
                <a:cs typeface="Courier New" pitchFamily="49" charset="0"/>
              </a:rPr>
              <a:t>(const char *command, const char *type);</a:t>
            </a:r>
          </a:p>
          <a:p>
            <a:pPr>
              <a:lnSpc>
                <a:spcPct val="90000"/>
              </a:lnSpc>
            </a:pPr>
            <a:r>
              <a:rPr lang="en-US" altLang="en-US" sz="1600" dirty="0">
                <a:latin typeface="Courier New" pitchFamily="49" charset="0"/>
                <a:cs typeface="Courier New" pitchFamily="49" charset="0"/>
              </a:rPr>
              <a:t>	</a:t>
            </a:r>
            <a:r>
              <a:rPr lang="en-US" sz="1600" dirty="0">
                <a:latin typeface="Courier New" pitchFamily="49" charset="0"/>
                <a:cs typeface="Courier New" pitchFamily="49" charset="0"/>
              </a:rPr>
              <a:t> Returns: pointer to open stream if OK, NULL on error</a:t>
            </a:r>
            <a:endParaRPr lang="en-US" altLang="en-US" sz="1600" dirty="0">
              <a:latin typeface="Courier New" pitchFamily="49" charset="0"/>
              <a:cs typeface="Courier New" pitchFamily="49" charset="0"/>
            </a:endParaRPr>
          </a:p>
        </p:txBody>
      </p:sp>
      <p:sp>
        <p:nvSpPr>
          <p:cNvPr id="6" name="Ορθογώνιο 3">
            <a:extLst>
              <a:ext uri="{FF2B5EF4-FFF2-40B4-BE49-F238E27FC236}">
                <a16:creationId xmlns:a16="http://schemas.microsoft.com/office/drawing/2014/main" id="{CAA6BD6F-B53F-47A1-A598-60398DF578FF}"/>
              </a:ext>
            </a:extLst>
          </p:cNvPr>
          <p:cNvSpPr/>
          <p:nvPr/>
        </p:nvSpPr>
        <p:spPr>
          <a:xfrm>
            <a:off x="372745" y="3409950"/>
            <a:ext cx="7515225" cy="990600"/>
          </a:xfrm>
          <a:prstGeom prst="rect">
            <a:avLst/>
          </a:prstGeom>
          <a:ln w="19050">
            <a:solidFill>
              <a:schemeClr val="accent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l-GR" dirty="0"/>
          </a:p>
        </p:txBody>
      </p:sp>
      <p:sp>
        <p:nvSpPr>
          <p:cNvPr id="7" name="TextBox 6">
            <a:extLst>
              <a:ext uri="{FF2B5EF4-FFF2-40B4-BE49-F238E27FC236}">
                <a16:creationId xmlns:a16="http://schemas.microsoft.com/office/drawing/2014/main" id="{4C1BF6A4-4C40-4CAA-86B5-4E889020181E}"/>
              </a:ext>
            </a:extLst>
          </p:cNvPr>
          <p:cNvSpPr txBox="1"/>
          <p:nvPr/>
        </p:nvSpPr>
        <p:spPr>
          <a:xfrm>
            <a:off x="419100" y="3460011"/>
            <a:ext cx="7468869" cy="864852"/>
          </a:xfrm>
          <a:prstGeom prst="rect">
            <a:avLst/>
          </a:prstGeom>
          <a:noFill/>
        </p:spPr>
        <p:txBody>
          <a:bodyPr wrap="square" rtlCol="0">
            <a:spAutoFit/>
          </a:bodyPr>
          <a:lstStyle/>
          <a:p>
            <a:pPr>
              <a:spcAft>
                <a:spcPts val="600"/>
              </a:spcAft>
            </a:pPr>
            <a:r>
              <a:rPr lang="en-US" sz="1600" dirty="0">
                <a:latin typeface="Courier New" pitchFamily="49" charset="0"/>
                <a:cs typeface="Courier New" pitchFamily="49" charset="0"/>
              </a:rPr>
              <a:t>#include &lt;</a:t>
            </a:r>
            <a:r>
              <a:rPr lang="en-US" sz="1600" dirty="0" err="1">
                <a:latin typeface="Courier New" pitchFamily="49" charset="0"/>
                <a:cs typeface="Courier New" pitchFamily="49" charset="0"/>
              </a:rPr>
              <a:t>stdio.h</a:t>
            </a:r>
            <a:r>
              <a:rPr lang="en-US" sz="1600" dirty="0">
                <a:latin typeface="Courier New" pitchFamily="49" charset="0"/>
                <a:cs typeface="Courier New" pitchFamily="49" charset="0"/>
              </a:rPr>
              <a:t>&gt;</a:t>
            </a:r>
            <a:endParaRPr lang="en-US" altLang="en-US" sz="1600" dirty="0">
              <a:latin typeface="Courier New" pitchFamily="49" charset="0"/>
              <a:cs typeface="Courier New" pitchFamily="49" charset="0"/>
            </a:endParaRPr>
          </a:p>
          <a:p>
            <a:pPr>
              <a:lnSpc>
                <a:spcPct val="90000"/>
              </a:lnSpc>
            </a:pPr>
            <a:r>
              <a:rPr lang="en-US" altLang="en-US" sz="1600" dirty="0">
                <a:latin typeface="Courier New" pitchFamily="49" charset="0"/>
                <a:cs typeface="Courier New" pitchFamily="49" charset="0"/>
              </a:rPr>
              <a:t>int </a:t>
            </a:r>
            <a:r>
              <a:rPr lang="en-US" altLang="en-US" sz="1600" dirty="0" err="1">
                <a:latin typeface="Courier New" pitchFamily="49" charset="0"/>
                <a:cs typeface="Courier New" pitchFamily="49" charset="0"/>
              </a:rPr>
              <a:t>pclose</a:t>
            </a:r>
            <a:r>
              <a:rPr lang="en-US" altLang="en-US" sz="1600" dirty="0">
                <a:latin typeface="Courier New" pitchFamily="49" charset="0"/>
                <a:cs typeface="Courier New" pitchFamily="49" charset="0"/>
              </a:rPr>
              <a:t>(FILE *stream);</a:t>
            </a:r>
          </a:p>
          <a:p>
            <a:pPr>
              <a:lnSpc>
                <a:spcPct val="90000"/>
              </a:lnSpc>
            </a:pPr>
            <a:r>
              <a:rPr lang="en-US" sz="1600" dirty="0">
                <a:latin typeface="Courier New" pitchFamily="49" charset="0"/>
                <a:cs typeface="Courier New" pitchFamily="49" charset="0"/>
              </a:rPr>
              <a:t>	 Returns: exit status of command if OK, −1 on error</a:t>
            </a:r>
            <a:endParaRPr lang="el-GR" sz="1600" dirty="0">
              <a:latin typeface="Courier New" pitchFamily="49" charset="0"/>
              <a:cs typeface="Courier New" pitchFamily="49" charset="0"/>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46466" name="Rectangle 2">
            <a:extLst>
              <a:ext uri="{FF2B5EF4-FFF2-40B4-BE49-F238E27FC236}">
                <a16:creationId xmlns:a16="http://schemas.microsoft.com/office/drawing/2014/main" id="{153229DE-5A09-43A2-B89E-339ABBBA5658}"/>
              </a:ext>
            </a:extLst>
          </p:cNvPr>
          <p:cNvSpPr>
            <a:spLocks noGrp="1" noChangeArrowheads="1"/>
          </p:cNvSpPr>
          <p:nvPr>
            <p:ph type="title"/>
          </p:nvPr>
        </p:nvSpPr>
        <p:spPr>
          <a:xfrm>
            <a:off x="457200" y="205979"/>
            <a:ext cx="8153400" cy="857250"/>
          </a:xfrm>
        </p:spPr>
        <p:txBody>
          <a:bodyPr>
            <a:normAutofit fontScale="90000"/>
          </a:bodyPr>
          <a:lstStyle/>
          <a:p>
            <a:r>
              <a:rPr lang="en-US" altLang="en-US" dirty="0"/>
              <a:t>Example – from Command to Program via POPEN</a:t>
            </a:r>
          </a:p>
        </p:txBody>
      </p:sp>
      <p:sp>
        <p:nvSpPr>
          <p:cNvPr id="3646467" name="Rectangle 3">
            <a:extLst>
              <a:ext uri="{FF2B5EF4-FFF2-40B4-BE49-F238E27FC236}">
                <a16:creationId xmlns:a16="http://schemas.microsoft.com/office/drawing/2014/main" id="{5C1526EB-A743-41CD-B827-BBC5AD5144CD}"/>
              </a:ext>
            </a:extLst>
          </p:cNvPr>
          <p:cNvSpPr>
            <a:spLocks noGrp="1" noChangeArrowheads="1"/>
          </p:cNvSpPr>
          <p:nvPr>
            <p:ph sz="quarter" idx="1"/>
          </p:nvPr>
        </p:nvSpPr>
        <p:spPr>
          <a:xfrm>
            <a:off x="457200" y="1200150"/>
            <a:ext cx="7467600" cy="3655314"/>
          </a:xfrm>
        </p:spPr>
        <p:txBody>
          <a:bodyPr>
            <a:noAutofit/>
          </a:bodyPr>
          <a:lstStyle/>
          <a:p>
            <a:pPr>
              <a:spcBef>
                <a:spcPts val="200"/>
              </a:spcBef>
              <a:buFont typeface="Monotype Sorts" pitchFamily="2" charset="2"/>
              <a:buNone/>
            </a:pPr>
            <a:r>
              <a:rPr lang="en-US" altLang="en-US" sz="1800" dirty="0">
                <a:latin typeface="Courier New" panose="02070309020205020404" pitchFamily="49" charset="0"/>
                <a:cs typeface="Courier New" panose="02070309020205020404" pitchFamily="49" charset="0"/>
              </a:rPr>
              <a:t>#include &lt;</a:t>
            </a:r>
            <a:r>
              <a:rPr lang="en-US" altLang="en-US" sz="1800" dirty="0" err="1">
                <a:latin typeface="Courier New" panose="02070309020205020404" pitchFamily="49" charset="0"/>
                <a:cs typeface="Courier New" panose="02070309020205020404" pitchFamily="49" charset="0"/>
              </a:rPr>
              <a:t>stdio.h</a:t>
            </a:r>
            <a:r>
              <a:rPr lang="en-US" altLang="en-US" sz="1800" dirty="0">
                <a:latin typeface="Courier New" panose="02070309020205020404" pitchFamily="49" charset="0"/>
                <a:cs typeface="Courier New" panose="02070309020205020404" pitchFamily="49" charset="0"/>
              </a:rPr>
              <a:t>&gt;</a:t>
            </a:r>
          </a:p>
          <a:p>
            <a:pPr>
              <a:spcBef>
                <a:spcPts val="200"/>
              </a:spcBef>
              <a:buFont typeface="Monotype Sorts" pitchFamily="2" charset="2"/>
              <a:buNone/>
            </a:pPr>
            <a:r>
              <a:rPr lang="en-US" altLang="en-US" sz="1800" dirty="0">
                <a:latin typeface="Courier New" panose="02070309020205020404" pitchFamily="49" charset="0"/>
                <a:cs typeface="Courier New" panose="02070309020205020404" pitchFamily="49" charset="0"/>
              </a:rPr>
              <a:t>int main() {</a:t>
            </a:r>
          </a:p>
          <a:p>
            <a:pPr>
              <a:spcBef>
                <a:spcPts val="200"/>
              </a:spcBef>
              <a:buFont typeface="Monotype Sorts" pitchFamily="2" charset="2"/>
              <a:buNone/>
            </a:pPr>
            <a:r>
              <a:rPr lang="en-US" altLang="en-US" sz="1800" dirty="0">
                <a:latin typeface="Courier New" panose="02070309020205020404" pitchFamily="49" charset="0"/>
                <a:cs typeface="Courier New" panose="02070309020205020404" pitchFamily="49" charset="0"/>
              </a:rPr>
              <a:t>   FILE *</a:t>
            </a:r>
            <a:r>
              <a:rPr lang="en-US" altLang="en-US" sz="1800" dirty="0" err="1">
                <a:latin typeface="Courier New" panose="02070309020205020404" pitchFamily="49" charset="0"/>
                <a:cs typeface="Courier New" panose="02070309020205020404" pitchFamily="49" charset="0"/>
              </a:rPr>
              <a:t>fp</a:t>
            </a:r>
            <a:r>
              <a:rPr lang="en-US" altLang="en-US" sz="1800" dirty="0">
                <a:latin typeface="Courier New" panose="02070309020205020404" pitchFamily="49" charset="0"/>
                <a:cs typeface="Courier New" panose="02070309020205020404" pitchFamily="49" charset="0"/>
              </a:rPr>
              <a:t>;</a:t>
            </a:r>
          </a:p>
          <a:p>
            <a:pPr>
              <a:spcBef>
                <a:spcPts val="200"/>
              </a:spcBef>
              <a:buFont typeface="Monotype Sorts" pitchFamily="2" charset="2"/>
              <a:buNone/>
            </a:pPr>
            <a:r>
              <a:rPr lang="en-US" altLang="en-US" sz="1800" dirty="0">
                <a:latin typeface="Courier New" panose="02070309020205020404" pitchFamily="49" charset="0"/>
                <a:cs typeface="Courier New" panose="02070309020205020404" pitchFamily="49" charset="0"/>
              </a:rPr>
              <a:t>   char buffer[100];a</a:t>
            </a:r>
          </a:p>
          <a:p>
            <a:pPr>
              <a:spcBef>
                <a:spcPts val="200"/>
              </a:spcBef>
              <a:buFont typeface="Monotype Sorts" pitchFamily="2" charset="2"/>
              <a:buNone/>
            </a:pPr>
            <a:r>
              <a:rPr lang="en-US" altLang="en-US" sz="1800" dirty="0">
                <a:latin typeface="Courier New" panose="02070309020205020404" pitchFamily="49" charset="0"/>
                <a:cs typeface="Courier New" panose="02070309020205020404" pitchFamily="49" charset="0"/>
              </a:rPr>
              <a:t>   if ((</a:t>
            </a:r>
            <a:r>
              <a:rPr lang="en-US" altLang="en-US" sz="1800" dirty="0" err="1">
                <a:latin typeface="Courier New" panose="02070309020205020404" pitchFamily="49" charset="0"/>
                <a:cs typeface="Courier New" panose="02070309020205020404" pitchFamily="49" charset="0"/>
              </a:rPr>
              <a:t>fp</a:t>
            </a:r>
            <a:r>
              <a:rPr lang="en-US" altLang="en-US" sz="1800" dirty="0">
                <a:latin typeface="Courier New" panose="02070309020205020404" pitchFamily="49" charset="0"/>
                <a:cs typeface="Courier New" panose="02070309020205020404" pitchFamily="49" charset="0"/>
              </a:rPr>
              <a:t> = </a:t>
            </a:r>
            <a:r>
              <a:rPr lang="en-US" altLang="en-US" sz="1800" dirty="0" err="1">
                <a:latin typeface="Courier New" panose="02070309020205020404" pitchFamily="49" charset="0"/>
                <a:cs typeface="Courier New" panose="02070309020205020404" pitchFamily="49" charset="0"/>
              </a:rPr>
              <a:t>popen</a:t>
            </a:r>
            <a:r>
              <a:rPr lang="en-US" altLang="en-US" sz="1800" dirty="0">
                <a:latin typeface="Courier New" panose="02070309020205020404" pitchFamily="49" charset="0"/>
                <a:cs typeface="Courier New" panose="02070309020205020404" pitchFamily="49" charset="0"/>
              </a:rPr>
              <a:t>("ls -l", "r")) != NULL) {</a:t>
            </a:r>
          </a:p>
          <a:p>
            <a:pPr>
              <a:spcBef>
                <a:spcPts val="200"/>
              </a:spcBef>
              <a:buFont typeface="Monotype Sorts" pitchFamily="2" charset="2"/>
              <a:buNone/>
            </a:pPr>
            <a:r>
              <a:rPr lang="en-US" altLang="en-US" sz="1800" dirty="0">
                <a:latin typeface="Courier New" panose="02070309020205020404" pitchFamily="49" charset="0"/>
                <a:cs typeface="Courier New" panose="02070309020205020404" pitchFamily="49" charset="0"/>
              </a:rPr>
              <a:t>     while(</a:t>
            </a:r>
            <a:r>
              <a:rPr lang="en-US" altLang="en-US" sz="1800" dirty="0" err="1">
                <a:latin typeface="Courier New" panose="02070309020205020404" pitchFamily="49" charset="0"/>
                <a:cs typeface="Courier New" panose="02070309020205020404" pitchFamily="49" charset="0"/>
              </a:rPr>
              <a:t>fgets</a:t>
            </a:r>
            <a:r>
              <a:rPr lang="en-US" altLang="en-US" sz="1800" dirty="0">
                <a:latin typeface="Courier New" panose="02070309020205020404" pitchFamily="49" charset="0"/>
                <a:cs typeface="Courier New" panose="02070309020205020404" pitchFamily="49" charset="0"/>
              </a:rPr>
              <a:t>(buffer, 100, </a:t>
            </a:r>
            <a:r>
              <a:rPr lang="en-US" altLang="en-US" sz="1800" dirty="0" err="1">
                <a:latin typeface="Courier New" panose="02070309020205020404" pitchFamily="49" charset="0"/>
                <a:cs typeface="Courier New" panose="02070309020205020404" pitchFamily="49" charset="0"/>
              </a:rPr>
              <a:t>fp</a:t>
            </a:r>
            <a:r>
              <a:rPr lang="en-US" altLang="en-US" sz="1800" dirty="0">
                <a:latin typeface="Courier New" panose="02070309020205020404" pitchFamily="49" charset="0"/>
                <a:cs typeface="Courier New" panose="02070309020205020404" pitchFamily="49" charset="0"/>
              </a:rPr>
              <a:t>) != NULL) {</a:t>
            </a:r>
          </a:p>
          <a:p>
            <a:pPr>
              <a:spcBef>
                <a:spcPts val="200"/>
              </a:spcBef>
              <a:buFont typeface="Monotype Sorts" pitchFamily="2" charset="2"/>
              <a:buNone/>
            </a:pPr>
            <a:r>
              <a:rPr lang="en-US" altLang="en-US" sz="1800" dirty="0">
                <a:latin typeface="Courier New" panose="02070309020205020404" pitchFamily="49" charset="0"/>
                <a:cs typeface="Courier New" panose="02070309020205020404" pitchFamily="49" charset="0"/>
              </a:rPr>
              <a:t>        </a:t>
            </a:r>
            <a:r>
              <a:rPr lang="en-US" altLang="en-US" sz="1800" dirty="0" err="1">
                <a:latin typeface="Courier New" panose="02070309020205020404" pitchFamily="49" charset="0"/>
                <a:cs typeface="Courier New" panose="02070309020205020404" pitchFamily="49" charset="0"/>
              </a:rPr>
              <a:t>printf</a:t>
            </a:r>
            <a:r>
              <a:rPr lang="en-US" altLang="en-US" sz="1800" dirty="0">
                <a:latin typeface="Courier New" panose="02070309020205020404" pitchFamily="49" charset="0"/>
                <a:cs typeface="Courier New" panose="02070309020205020404" pitchFamily="49" charset="0"/>
              </a:rPr>
              <a:t>("Line from ls:\n");</a:t>
            </a:r>
          </a:p>
          <a:p>
            <a:pPr>
              <a:spcBef>
                <a:spcPts val="200"/>
              </a:spcBef>
              <a:buFont typeface="Monotype Sorts" pitchFamily="2" charset="2"/>
              <a:buNone/>
            </a:pPr>
            <a:r>
              <a:rPr lang="en-US" altLang="en-US" sz="1800" dirty="0">
                <a:latin typeface="Courier New" panose="02070309020205020404" pitchFamily="49" charset="0"/>
                <a:cs typeface="Courier New" panose="02070309020205020404" pitchFamily="49" charset="0"/>
              </a:rPr>
              <a:t>        </a:t>
            </a:r>
            <a:r>
              <a:rPr lang="en-US" altLang="en-US" sz="1800" dirty="0" err="1">
                <a:latin typeface="Courier New" panose="02070309020205020404" pitchFamily="49" charset="0"/>
                <a:cs typeface="Courier New" panose="02070309020205020404" pitchFamily="49" charset="0"/>
              </a:rPr>
              <a:t>printf</a:t>
            </a:r>
            <a:r>
              <a:rPr lang="en-US" altLang="en-US" sz="1800" dirty="0">
                <a:latin typeface="Courier New" panose="02070309020205020404" pitchFamily="49" charset="0"/>
                <a:cs typeface="Courier New" panose="02070309020205020404" pitchFamily="49" charset="0"/>
              </a:rPr>
              <a:t>("  %s\n", buffer);</a:t>
            </a:r>
          </a:p>
          <a:p>
            <a:pPr>
              <a:spcBef>
                <a:spcPts val="200"/>
              </a:spcBef>
              <a:buFont typeface="Monotype Sorts" pitchFamily="2" charset="2"/>
              <a:buNone/>
            </a:pPr>
            <a:r>
              <a:rPr lang="en-US" altLang="en-US" sz="1800" dirty="0">
                <a:latin typeface="Courier New" panose="02070309020205020404" pitchFamily="49" charset="0"/>
                <a:cs typeface="Courier New" panose="02070309020205020404" pitchFamily="49" charset="0"/>
              </a:rPr>
              <a:t>      }</a:t>
            </a:r>
          </a:p>
          <a:p>
            <a:pPr>
              <a:spcBef>
                <a:spcPts val="200"/>
              </a:spcBef>
              <a:buFont typeface="Monotype Sorts" pitchFamily="2" charset="2"/>
              <a:buNone/>
            </a:pPr>
            <a:r>
              <a:rPr lang="en-US" altLang="en-US" sz="1800" dirty="0">
                <a:latin typeface="Courier New" panose="02070309020205020404" pitchFamily="49" charset="0"/>
                <a:cs typeface="Courier New" panose="02070309020205020404" pitchFamily="49" charset="0"/>
              </a:rPr>
              <a:t>     </a:t>
            </a:r>
            <a:r>
              <a:rPr lang="en-US" altLang="en-US" sz="1800" dirty="0" err="1">
                <a:latin typeface="Courier New" panose="02070309020205020404" pitchFamily="49" charset="0"/>
                <a:cs typeface="Courier New" panose="02070309020205020404" pitchFamily="49" charset="0"/>
              </a:rPr>
              <a:t>pclose</a:t>
            </a:r>
            <a:r>
              <a:rPr lang="en-US" altLang="en-US" sz="1800" dirty="0">
                <a:latin typeface="Courier New" panose="02070309020205020404" pitchFamily="49" charset="0"/>
                <a:cs typeface="Courier New" panose="02070309020205020404" pitchFamily="49" charset="0"/>
              </a:rPr>
              <a:t>(</a:t>
            </a:r>
            <a:r>
              <a:rPr lang="en-US" altLang="en-US" sz="1800" dirty="0" err="1">
                <a:latin typeface="Courier New" panose="02070309020205020404" pitchFamily="49" charset="0"/>
                <a:cs typeface="Courier New" panose="02070309020205020404" pitchFamily="49" charset="0"/>
              </a:rPr>
              <a:t>fp</a:t>
            </a:r>
            <a:r>
              <a:rPr lang="en-US" altLang="en-US" sz="1800" dirty="0">
                <a:latin typeface="Courier New" panose="02070309020205020404" pitchFamily="49" charset="0"/>
                <a:cs typeface="Courier New" panose="02070309020205020404" pitchFamily="49" charset="0"/>
              </a:rPr>
              <a:t>);</a:t>
            </a:r>
          </a:p>
          <a:p>
            <a:pPr>
              <a:spcBef>
                <a:spcPts val="200"/>
              </a:spcBef>
              <a:buFont typeface="Monotype Sorts" pitchFamily="2" charset="2"/>
              <a:buNone/>
            </a:pPr>
            <a:r>
              <a:rPr lang="en-US" altLang="en-US" sz="1800" dirty="0">
                <a:latin typeface="Courier New" panose="02070309020205020404" pitchFamily="49" charset="0"/>
                <a:cs typeface="Courier New" panose="02070309020205020404" pitchFamily="49" charset="0"/>
              </a:rPr>
              <a:t>   }</a:t>
            </a:r>
          </a:p>
          <a:p>
            <a:pPr>
              <a:spcBef>
                <a:spcPts val="200"/>
              </a:spcBef>
              <a:buFont typeface="Monotype Sorts" pitchFamily="2" charset="2"/>
              <a:buNone/>
            </a:pPr>
            <a:r>
              <a:rPr lang="en-US" altLang="en-US" sz="1800" dirty="0">
                <a:latin typeface="Courier New" panose="02070309020205020404" pitchFamily="49" charset="0"/>
                <a:cs typeface="Courier New" panose="02070309020205020404" pitchFamily="49" charset="0"/>
              </a:rPr>
              <a:t>   return 0;</a:t>
            </a:r>
          </a:p>
          <a:p>
            <a:pPr>
              <a:spcBef>
                <a:spcPts val="200"/>
              </a:spcBef>
              <a:buFont typeface="Monotype Sorts" pitchFamily="2" charset="2"/>
              <a:buNone/>
            </a:pPr>
            <a:r>
              <a:rPr lang="en-US" altLang="en-US" sz="1800" dirty="0">
                <a:latin typeface="Courier New" panose="02070309020205020404" pitchFamily="49" charset="0"/>
                <a:cs typeface="Courier New" panose="02070309020205020404" pitchFamily="49" charset="0"/>
              </a:rPr>
              <a:t>}</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4901948-7F9C-42E8-9EB4-F8AFEAD95012}"/>
              </a:ext>
            </a:extLst>
          </p:cNvPr>
          <p:cNvSpPr>
            <a:spLocks noGrp="1"/>
          </p:cNvSpPr>
          <p:nvPr>
            <p:ph type="title"/>
          </p:nvPr>
        </p:nvSpPr>
        <p:spPr/>
        <p:txBody>
          <a:bodyPr>
            <a:normAutofit fontScale="90000"/>
          </a:bodyPr>
          <a:lstStyle/>
          <a:p>
            <a:r>
              <a:rPr lang="en-US" dirty="0"/>
              <a:t>Hands on - EXECV &amp; Other EXEC Functions</a:t>
            </a:r>
          </a:p>
        </p:txBody>
      </p:sp>
      <p:sp>
        <p:nvSpPr>
          <p:cNvPr id="15362" name="Rectangle 2">
            <a:extLst>
              <a:ext uri="{FF2B5EF4-FFF2-40B4-BE49-F238E27FC236}">
                <a16:creationId xmlns:a16="http://schemas.microsoft.com/office/drawing/2014/main" id="{2B11C609-C70A-4A33-A19A-80A806CDFD5B}"/>
              </a:ext>
            </a:extLst>
          </p:cNvPr>
          <p:cNvSpPr>
            <a:spLocks noGrp="1" noChangeArrowheads="1"/>
          </p:cNvSpPr>
          <p:nvPr>
            <p:ph sz="quarter" idx="1"/>
          </p:nvPr>
        </p:nvSpPr>
        <p:spPr>
          <a:xfrm>
            <a:off x="457200" y="2261234"/>
            <a:ext cx="8305800" cy="2825116"/>
          </a:xfrm>
        </p:spPr>
        <p:txBody>
          <a:bodyPr>
            <a:normAutofit fontScale="47500" lnSpcReduction="20000"/>
          </a:bodyPr>
          <a:lstStyle/>
          <a:p>
            <a:pPr marL="0" indent="0">
              <a:spcAft>
                <a:spcPts val="1200"/>
              </a:spcAft>
              <a:buNone/>
            </a:pPr>
            <a:r>
              <a:rPr lang="en-US" sz="4200" dirty="0">
                <a:solidFill>
                  <a:srgbClr val="000000"/>
                </a:solidFill>
              </a:rPr>
              <a:t>The exec() family of functions replace the current process PCB image (text, data, heap, stack segments) with a new image </a:t>
            </a:r>
            <a:r>
              <a:rPr lang="en-US" altLang="en-US" sz="4200" dirty="0">
                <a:solidFill>
                  <a:srgbClr val="000000"/>
                </a:solidFill>
              </a:rPr>
              <a:t>from disk (using </a:t>
            </a:r>
            <a:r>
              <a:rPr lang="en-US" altLang="en-US" sz="3400" dirty="0" err="1">
                <a:latin typeface="Courier New" pitchFamily="49" charset="0"/>
                <a:cs typeface="Courier New" pitchFamily="49" charset="0"/>
              </a:rPr>
              <a:t>vfork</a:t>
            </a:r>
            <a:r>
              <a:rPr lang="en-US" altLang="en-US" sz="4200" dirty="0">
                <a:solidFill>
                  <a:srgbClr val="000000"/>
                </a:solidFill>
              </a:rPr>
              <a:t>)</a:t>
            </a:r>
          </a:p>
          <a:p>
            <a:pPr marL="0" indent="0">
              <a:buNone/>
            </a:pPr>
            <a:r>
              <a:rPr lang="en-US" altLang="en-US" sz="2900" dirty="0">
                <a:solidFill>
                  <a:srgbClr val="000000"/>
                </a:solidFill>
                <a:latin typeface="Courier New" panose="02070309020205020404" pitchFamily="49" charset="0"/>
                <a:cs typeface="Courier New" panose="02070309020205020404" pitchFamily="49" charset="0"/>
              </a:rPr>
              <a:t>#include &lt;</a:t>
            </a:r>
            <a:r>
              <a:rPr lang="en-US" altLang="en-US" sz="2900" dirty="0" err="1">
                <a:solidFill>
                  <a:srgbClr val="000000"/>
                </a:solidFill>
                <a:latin typeface="Courier New" panose="02070309020205020404" pitchFamily="49" charset="0"/>
                <a:cs typeface="Courier New" panose="02070309020205020404" pitchFamily="49" charset="0"/>
              </a:rPr>
              <a:t>unistd.h</a:t>
            </a:r>
            <a:r>
              <a:rPr lang="en-US" altLang="en-US" sz="2900" dirty="0">
                <a:solidFill>
                  <a:srgbClr val="000000"/>
                </a:solidFill>
                <a:latin typeface="Courier New" panose="02070309020205020404" pitchFamily="49" charset="0"/>
                <a:cs typeface="Courier New" panose="02070309020205020404" pitchFamily="49" charset="0"/>
              </a:rPr>
              <a:t>&gt; </a:t>
            </a:r>
          </a:p>
          <a:p>
            <a:pPr>
              <a:spcBef>
                <a:spcPts val="800"/>
              </a:spcBef>
              <a:buClrTx/>
            </a:pPr>
            <a:r>
              <a:rPr lang="en-US" altLang="en-US" sz="2900" dirty="0">
                <a:solidFill>
                  <a:srgbClr val="000000"/>
                </a:solidFill>
                <a:latin typeface="Courier New" panose="02070309020205020404" pitchFamily="49" charset="0"/>
                <a:cs typeface="Courier New" panose="02070309020205020404" pitchFamily="49" charset="0"/>
              </a:rPr>
              <a:t>int </a:t>
            </a:r>
            <a:r>
              <a:rPr lang="en-US" altLang="en-US" sz="2900" b="1" i="1" dirty="0" err="1">
                <a:solidFill>
                  <a:srgbClr val="000000"/>
                </a:solidFill>
                <a:latin typeface="Courier New" panose="02070309020205020404" pitchFamily="49" charset="0"/>
                <a:cs typeface="Courier New" panose="02070309020205020404" pitchFamily="49" charset="0"/>
              </a:rPr>
              <a:t>execv</a:t>
            </a:r>
            <a:r>
              <a:rPr lang="en-US" altLang="en-US" sz="2900" dirty="0">
                <a:solidFill>
                  <a:srgbClr val="000000"/>
                </a:solidFill>
                <a:latin typeface="Courier New" panose="02070309020205020404" pitchFamily="49" charset="0"/>
                <a:cs typeface="Courier New" panose="02070309020205020404" pitchFamily="49" charset="0"/>
              </a:rPr>
              <a:t> (</a:t>
            </a:r>
            <a:r>
              <a:rPr lang="en-US" altLang="en-US" sz="2900" b="1" dirty="0">
                <a:solidFill>
                  <a:srgbClr val="000000"/>
                </a:solidFill>
                <a:latin typeface="Courier New" panose="02070309020205020404" pitchFamily="49" charset="0"/>
                <a:cs typeface="Courier New" panose="02070309020205020404" pitchFamily="49" charset="0"/>
              </a:rPr>
              <a:t>const char*</a:t>
            </a:r>
            <a:r>
              <a:rPr lang="en-US" altLang="en-US" sz="2900" dirty="0">
                <a:solidFill>
                  <a:srgbClr val="000000"/>
                </a:solidFill>
                <a:latin typeface="Courier New" panose="02070309020205020404" pitchFamily="49" charset="0"/>
                <a:cs typeface="Courier New" panose="02070309020205020404" pitchFamily="49" charset="0"/>
              </a:rPr>
              <a:t> pathname, </a:t>
            </a:r>
            <a:r>
              <a:rPr lang="en-US" altLang="en-US" sz="2900" b="1" dirty="0">
                <a:solidFill>
                  <a:srgbClr val="000000"/>
                </a:solidFill>
                <a:latin typeface="Courier New" panose="02070309020205020404" pitchFamily="49" charset="0"/>
                <a:cs typeface="Courier New" panose="02070309020205020404" pitchFamily="49" charset="0"/>
              </a:rPr>
              <a:t>const char**</a:t>
            </a:r>
            <a:r>
              <a:rPr lang="en-US" altLang="en-US" sz="2900" dirty="0">
                <a:solidFill>
                  <a:srgbClr val="000000"/>
                </a:solidFill>
                <a:latin typeface="Courier New" panose="02070309020205020404" pitchFamily="49" charset="0"/>
                <a:cs typeface="Courier New" panose="02070309020205020404" pitchFamily="49" charset="0"/>
              </a:rPr>
              <a:t> </a:t>
            </a:r>
            <a:r>
              <a:rPr lang="en-US" altLang="en-US" sz="2900" dirty="0" err="1">
                <a:solidFill>
                  <a:srgbClr val="000000"/>
                </a:solidFill>
                <a:latin typeface="Courier New" panose="02070309020205020404" pitchFamily="49" charset="0"/>
                <a:cs typeface="Courier New" panose="02070309020205020404" pitchFamily="49" charset="0"/>
              </a:rPr>
              <a:t>argv</a:t>
            </a:r>
            <a:r>
              <a:rPr lang="en-US" altLang="en-US" sz="2900" dirty="0">
                <a:solidFill>
                  <a:srgbClr val="000000"/>
                </a:solidFill>
                <a:latin typeface="Courier New" panose="02070309020205020404" pitchFamily="49" charset="0"/>
                <a:cs typeface="Courier New" panose="02070309020205020404" pitchFamily="49" charset="0"/>
              </a:rPr>
              <a:t>, …); </a:t>
            </a:r>
          </a:p>
          <a:p>
            <a:pPr>
              <a:spcBef>
                <a:spcPts val="800"/>
              </a:spcBef>
              <a:buClrTx/>
            </a:pPr>
            <a:r>
              <a:rPr lang="en-US" altLang="en-US" sz="2900" dirty="0">
                <a:solidFill>
                  <a:srgbClr val="000000"/>
                </a:solidFill>
                <a:latin typeface="Courier New" panose="02070309020205020404" pitchFamily="49" charset="0"/>
                <a:cs typeface="Courier New" panose="02070309020205020404" pitchFamily="49" charset="0"/>
              </a:rPr>
              <a:t>int </a:t>
            </a:r>
            <a:r>
              <a:rPr lang="en-US" altLang="en-US" sz="2900" b="1" i="1" dirty="0" err="1">
                <a:solidFill>
                  <a:srgbClr val="000000"/>
                </a:solidFill>
                <a:latin typeface="Courier New" panose="02070309020205020404" pitchFamily="49" charset="0"/>
                <a:cs typeface="Courier New" panose="02070309020205020404" pitchFamily="49" charset="0"/>
              </a:rPr>
              <a:t>execve</a:t>
            </a:r>
            <a:r>
              <a:rPr lang="en-US" altLang="en-US" sz="2900" dirty="0">
                <a:solidFill>
                  <a:srgbClr val="000000"/>
                </a:solidFill>
                <a:latin typeface="Courier New" panose="02070309020205020404" pitchFamily="49" charset="0"/>
                <a:cs typeface="Courier New" panose="02070309020205020404" pitchFamily="49" charset="0"/>
              </a:rPr>
              <a:t> (</a:t>
            </a:r>
            <a:r>
              <a:rPr lang="en-US" altLang="en-US" sz="2900" b="1" dirty="0">
                <a:solidFill>
                  <a:srgbClr val="000000"/>
                </a:solidFill>
                <a:latin typeface="Courier New" panose="02070309020205020404" pitchFamily="49" charset="0"/>
                <a:cs typeface="Courier New" panose="02070309020205020404" pitchFamily="49" charset="0"/>
              </a:rPr>
              <a:t>const char*</a:t>
            </a:r>
            <a:r>
              <a:rPr lang="en-US" altLang="en-US" sz="2900" dirty="0">
                <a:solidFill>
                  <a:srgbClr val="000000"/>
                </a:solidFill>
                <a:latin typeface="Courier New" panose="02070309020205020404" pitchFamily="49" charset="0"/>
                <a:cs typeface="Courier New" panose="02070309020205020404" pitchFamily="49" charset="0"/>
              </a:rPr>
              <a:t> pathname, </a:t>
            </a:r>
            <a:r>
              <a:rPr lang="en-US" altLang="en-US" sz="2900" b="1" dirty="0">
                <a:solidFill>
                  <a:srgbClr val="000000"/>
                </a:solidFill>
                <a:latin typeface="Courier New" panose="02070309020205020404" pitchFamily="49" charset="0"/>
                <a:cs typeface="Courier New" panose="02070309020205020404" pitchFamily="49" charset="0"/>
              </a:rPr>
              <a:t>const char** </a:t>
            </a:r>
            <a:r>
              <a:rPr lang="en-US" altLang="en-US" sz="2900" dirty="0" err="1">
                <a:solidFill>
                  <a:srgbClr val="000000"/>
                </a:solidFill>
                <a:latin typeface="Courier New" panose="02070309020205020404" pitchFamily="49" charset="0"/>
                <a:cs typeface="Courier New" panose="02070309020205020404" pitchFamily="49" charset="0"/>
              </a:rPr>
              <a:t>argv</a:t>
            </a:r>
            <a:r>
              <a:rPr lang="en-US" altLang="en-US" sz="2900" dirty="0">
                <a:solidFill>
                  <a:srgbClr val="000000"/>
                </a:solidFill>
                <a:latin typeface="Courier New" panose="02070309020205020404" pitchFamily="49" charset="0"/>
                <a:cs typeface="Courier New" panose="02070309020205020404" pitchFamily="49" charset="0"/>
              </a:rPr>
              <a:t>, </a:t>
            </a:r>
            <a:r>
              <a:rPr lang="en-US" altLang="en-US" sz="2900" b="1" dirty="0">
                <a:solidFill>
                  <a:srgbClr val="000000"/>
                </a:solidFill>
                <a:latin typeface="Courier New" panose="02070309020205020404" pitchFamily="49" charset="0"/>
                <a:cs typeface="Courier New" panose="02070309020205020404" pitchFamily="49" charset="0"/>
              </a:rPr>
              <a:t>const char**</a:t>
            </a:r>
            <a:r>
              <a:rPr lang="en-US" altLang="en-US" sz="2900" dirty="0">
                <a:solidFill>
                  <a:srgbClr val="000000"/>
                </a:solidFill>
                <a:latin typeface="Courier New" panose="02070309020205020404" pitchFamily="49" charset="0"/>
                <a:cs typeface="Courier New" panose="02070309020205020404" pitchFamily="49" charset="0"/>
              </a:rPr>
              <a:t> env); </a:t>
            </a:r>
          </a:p>
          <a:p>
            <a:pPr>
              <a:spcBef>
                <a:spcPts val="800"/>
              </a:spcBef>
              <a:buClrTx/>
            </a:pPr>
            <a:r>
              <a:rPr lang="en-US" altLang="en-US" sz="2900" dirty="0">
                <a:solidFill>
                  <a:srgbClr val="000000"/>
                </a:solidFill>
                <a:latin typeface="Courier New" panose="02070309020205020404" pitchFamily="49" charset="0"/>
                <a:cs typeface="Courier New" panose="02070309020205020404" pitchFamily="49" charset="0"/>
              </a:rPr>
              <a:t>int </a:t>
            </a:r>
            <a:r>
              <a:rPr lang="en-US" altLang="en-US" sz="2900" b="1" i="1" dirty="0" err="1">
                <a:solidFill>
                  <a:srgbClr val="000000"/>
                </a:solidFill>
                <a:latin typeface="Courier New" panose="02070309020205020404" pitchFamily="49" charset="0"/>
                <a:cs typeface="Courier New" panose="02070309020205020404" pitchFamily="49" charset="0"/>
              </a:rPr>
              <a:t>execl</a:t>
            </a:r>
            <a:r>
              <a:rPr lang="en-US" altLang="en-US" sz="2900" dirty="0">
                <a:solidFill>
                  <a:srgbClr val="000000"/>
                </a:solidFill>
                <a:latin typeface="Courier New" panose="02070309020205020404" pitchFamily="49" charset="0"/>
                <a:cs typeface="Courier New" panose="02070309020205020404" pitchFamily="49" charset="0"/>
              </a:rPr>
              <a:t> (</a:t>
            </a:r>
            <a:r>
              <a:rPr lang="en-US" altLang="en-US" sz="2900" b="1" dirty="0">
                <a:solidFill>
                  <a:srgbClr val="000000"/>
                </a:solidFill>
                <a:latin typeface="Courier New" panose="02070309020205020404" pitchFamily="49" charset="0"/>
                <a:cs typeface="Courier New" panose="02070309020205020404" pitchFamily="49" charset="0"/>
              </a:rPr>
              <a:t>const char* </a:t>
            </a:r>
            <a:r>
              <a:rPr lang="en-US" altLang="en-US" sz="2900" dirty="0">
                <a:solidFill>
                  <a:srgbClr val="000000"/>
                </a:solidFill>
                <a:latin typeface="Courier New" panose="02070309020205020404" pitchFamily="49" charset="0"/>
                <a:cs typeface="Courier New" panose="02070309020205020404" pitchFamily="49" charset="0"/>
              </a:rPr>
              <a:t>pathname, </a:t>
            </a:r>
            <a:r>
              <a:rPr lang="en-US" altLang="en-US" sz="2900" b="1" dirty="0">
                <a:solidFill>
                  <a:srgbClr val="000000"/>
                </a:solidFill>
                <a:latin typeface="Courier New" panose="02070309020205020404" pitchFamily="49" charset="0"/>
                <a:cs typeface="Courier New" panose="02070309020205020404" pitchFamily="49" charset="0"/>
              </a:rPr>
              <a:t>const char* </a:t>
            </a:r>
            <a:r>
              <a:rPr lang="en-US" altLang="en-US" sz="2900" dirty="0" err="1">
                <a:solidFill>
                  <a:srgbClr val="000000"/>
                </a:solidFill>
                <a:latin typeface="Courier New" panose="02070309020205020404" pitchFamily="49" charset="0"/>
                <a:cs typeface="Courier New" panose="02070309020205020404" pitchFamily="49" charset="0"/>
              </a:rPr>
              <a:t>arg</a:t>
            </a:r>
            <a:r>
              <a:rPr lang="en-US" altLang="en-US" sz="2900" dirty="0">
                <a:solidFill>
                  <a:srgbClr val="000000"/>
                </a:solidFill>
                <a:latin typeface="Courier New" panose="02070309020205020404" pitchFamily="49" charset="0"/>
                <a:cs typeface="Courier New" panose="02070309020205020404" pitchFamily="49" charset="0"/>
              </a:rPr>
              <a:t>, … ); </a:t>
            </a:r>
          </a:p>
          <a:p>
            <a:pPr>
              <a:spcBef>
                <a:spcPts val="800"/>
              </a:spcBef>
              <a:buClrTx/>
            </a:pPr>
            <a:r>
              <a:rPr lang="en-US" altLang="en-US" sz="2900" dirty="0">
                <a:solidFill>
                  <a:srgbClr val="000000"/>
                </a:solidFill>
                <a:latin typeface="Courier New" panose="02070309020205020404" pitchFamily="49" charset="0"/>
                <a:cs typeface="Courier New" panose="02070309020205020404" pitchFamily="49" charset="0"/>
              </a:rPr>
              <a:t>int </a:t>
            </a:r>
            <a:r>
              <a:rPr lang="en-US" altLang="en-US" sz="2900" b="1" dirty="0" err="1">
                <a:solidFill>
                  <a:srgbClr val="000000"/>
                </a:solidFill>
                <a:latin typeface="Courier New" panose="02070309020205020404" pitchFamily="49" charset="0"/>
                <a:cs typeface="Courier New" panose="02070309020205020404" pitchFamily="49" charset="0"/>
              </a:rPr>
              <a:t>execle</a:t>
            </a:r>
            <a:r>
              <a:rPr lang="en-US" altLang="en-US" sz="2900" dirty="0">
                <a:solidFill>
                  <a:srgbClr val="000000"/>
                </a:solidFill>
                <a:latin typeface="Courier New" panose="02070309020205020404" pitchFamily="49" charset="0"/>
                <a:cs typeface="Courier New" panose="02070309020205020404" pitchFamily="49" charset="0"/>
              </a:rPr>
              <a:t> (</a:t>
            </a:r>
            <a:r>
              <a:rPr lang="en-US" altLang="en-US" sz="2900" b="1" dirty="0">
                <a:solidFill>
                  <a:srgbClr val="000000"/>
                </a:solidFill>
                <a:latin typeface="Courier New" panose="02070309020205020404" pitchFamily="49" charset="0"/>
                <a:cs typeface="Courier New" panose="02070309020205020404" pitchFamily="49" charset="0"/>
              </a:rPr>
              <a:t>const char*</a:t>
            </a:r>
            <a:r>
              <a:rPr lang="en-US" altLang="en-US" sz="2900" dirty="0">
                <a:solidFill>
                  <a:srgbClr val="000000"/>
                </a:solidFill>
                <a:latin typeface="Courier New" panose="02070309020205020404" pitchFamily="49" charset="0"/>
                <a:cs typeface="Courier New" panose="02070309020205020404" pitchFamily="49" charset="0"/>
              </a:rPr>
              <a:t> pathname, </a:t>
            </a:r>
            <a:r>
              <a:rPr lang="en-US" altLang="en-US" sz="2900" b="1" dirty="0">
                <a:solidFill>
                  <a:srgbClr val="000000"/>
                </a:solidFill>
                <a:latin typeface="Courier New" panose="02070309020205020404" pitchFamily="49" charset="0"/>
                <a:cs typeface="Courier New" panose="02070309020205020404" pitchFamily="49" charset="0"/>
              </a:rPr>
              <a:t>const char*</a:t>
            </a:r>
            <a:r>
              <a:rPr lang="en-US" altLang="en-US" sz="2900" dirty="0">
                <a:solidFill>
                  <a:srgbClr val="000000"/>
                </a:solidFill>
                <a:latin typeface="Courier New" panose="02070309020205020404" pitchFamily="49" charset="0"/>
                <a:cs typeface="Courier New" panose="02070309020205020404" pitchFamily="49" charset="0"/>
              </a:rPr>
              <a:t> </a:t>
            </a:r>
            <a:r>
              <a:rPr lang="en-US" altLang="en-US" sz="2900" dirty="0" err="1">
                <a:solidFill>
                  <a:srgbClr val="000000"/>
                </a:solidFill>
                <a:latin typeface="Courier New" panose="02070309020205020404" pitchFamily="49" charset="0"/>
                <a:cs typeface="Courier New" panose="02070309020205020404" pitchFamily="49" charset="0"/>
              </a:rPr>
              <a:t>arg</a:t>
            </a:r>
            <a:r>
              <a:rPr lang="en-US" altLang="en-US" sz="2900" dirty="0">
                <a:solidFill>
                  <a:srgbClr val="000000"/>
                </a:solidFill>
                <a:latin typeface="Courier New" panose="02070309020205020404" pitchFamily="49" charset="0"/>
                <a:cs typeface="Courier New" panose="02070309020205020404" pitchFamily="49" charset="0"/>
              </a:rPr>
              <a:t>, …, </a:t>
            </a:r>
            <a:r>
              <a:rPr lang="en-US" altLang="en-US" sz="2900" b="1" dirty="0">
                <a:solidFill>
                  <a:srgbClr val="000000"/>
                </a:solidFill>
                <a:latin typeface="Courier New" panose="02070309020205020404" pitchFamily="49" charset="0"/>
                <a:cs typeface="Courier New" panose="02070309020205020404" pitchFamily="49" charset="0"/>
              </a:rPr>
              <a:t>const char** </a:t>
            </a:r>
            <a:r>
              <a:rPr lang="en-US" altLang="en-US" sz="2900" dirty="0">
                <a:solidFill>
                  <a:srgbClr val="000000"/>
                </a:solidFill>
                <a:latin typeface="Courier New" panose="02070309020205020404" pitchFamily="49" charset="0"/>
                <a:cs typeface="Courier New" panose="02070309020205020404" pitchFamily="49" charset="0"/>
              </a:rPr>
              <a:t>env); </a:t>
            </a:r>
          </a:p>
          <a:p>
            <a:pPr>
              <a:spcBef>
                <a:spcPts val="800"/>
              </a:spcBef>
              <a:buClrTx/>
            </a:pPr>
            <a:r>
              <a:rPr lang="en-US" altLang="en-US" sz="2900" dirty="0">
                <a:solidFill>
                  <a:srgbClr val="000000"/>
                </a:solidFill>
                <a:latin typeface="Courier New" panose="02070309020205020404" pitchFamily="49" charset="0"/>
                <a:cs typeface="Courier New" panose="02070309020205020404" pitchFamily="49" charset="0"/>
              </a:rPr>
              <a:t>int </a:t>
            </a:r>
            <a:r>
              <a:rPr lang="en-US" altLang="en-US" sz="2900" b="1" i="1" dirty="0" err="1">
                <a:solidFill>
                  <a:srgbClr val="000000"/>
                </a:solidFill>
                <a:latin typeface="Courier New" panose="02070309020205020404" pitchFamily="49" charset="0"/>
                <a:cs typeface="Courier New" panose="02070309020205020404" pitchFamily="49" charset="0"/>
              </a:rPr>
              <a:t>execvp</a:t>
            </a:r>
            <a:r>
              <a:rPr lang="en-US" altLang="en-US" sz="2900" dirty="0">
                <a:solidFill>
                  <a:srgbClr val="000000"/>
                </a:solidFill>
                <a:latin typeface="Courier New" panose="02070309020205020404" pitchFamily="49" charset="0"/>
                <a:cs typeface="Courier New" panose="02070309020205020404" pitchFamily="49" charset="0"/>
              </a:rPr>
              <a:t> (</a:t>
            </a:r>
            <a:r>
              <a:rPr lang="en-US" altLang="en-US" sz="2900" b="1" dirty="0">
                <a:solidFill>
                  <a:srgbClr val="000000"/>
                </a:solidFill>
                <a:latin typeface="Courier New" panose="02070309020205020404" pitchFamily="49" charset="0"/>
                <a:cs typeface="Courier New" panose="02070309020205020404" pitchFamily="49" charset="0"/>
              </a:rPr>
              <a:t>const char* </a:t>
            </a:r>
            <a:r>
              <a:rPr lang="en-US" altLang="en-US" sz="2900" dirty="0">
                <a:solidFill>
                  <a:srgbClr val="000000"/>
                </a:solidFill>
                <a:latin typeface="Courier New" panose="02070309020205020404" pitchFamily="49" charset="0"/>
                <a:cs typeface="Courier New" panose="02070309020205020404" pitchFamily="49" charset="0"/>
              </a:rPr>
              <a:t>filename, </a:t>
            </a:r>
            <a:r>
              <a:rPr lang="en-US" altLang="en-US" sz="2900" b="1" dirty="0">
                <a:solidFill>
                  <a:srgbClr val="000000"/>
                </a:solidFill>
                <a:latin typeface="Courier New" panose="02070309020205020404" pitchFamily="49" charset="0"/>
                <a:cs typeface="Courier New" panose="02070309020205020404" pitchFamily="49" charset="0"/>
              </a:rPr>
              <a:t>const char**</a:t>
            </a:r>
            <a:r>
              <a:rPr lang="en-US" altLang="en-US" sz="2900" dirty="0">
                <a:solidFill>
                  <a:srgbClr val="000000"/>
                </a:solidFill>
                <a:latin typeface="Courier New" panose="02070309020205020404" pitchFamily="49" charset="0"/>
                <a:cs typeface="Courier New" panose="02070309020205020404" pitchFamily="49" charset="0"/>
              </a:rPr>
              <a:t> </a:t>
            </a:r>
            <a:r>
              <a:rPr lang="en-US" altLang="en-US" sz="2900" dirty="0" err="1">
                <a:solidFill>
                  <a:srgbClr val="000000"/>
                </a:solidFill>
                <a:latin typeface="Courier New" panose="02070309020205020404" pitchFamily="49" charset="0"/>
                <a:cs typeface="Courier New" panose="02070309020205020404" pitchFamily="49" charset="0"/>
              </a:rPr>
              <a:t>argv</a:t>
            </a:r>
            <a:r>
              <a:rPr lang="en-US" altLang="en-US" sz="2900" dirty="0">
                <a:solidFill>
                  <a:srgbClr val="000000"/>
                </a:solidFill>
                <a:latin typeface="Courier New" panose="02070309020205020404" pitchFamily="49" charset="0"/>
                <a:cs typeface="Courier New" panose="02070309020205020404" pitchFamily="49" charset="0"/>
              </a:rPr>
              <a:t>);</a:t>
            </a:r>
          </a:p>
          <a:p>
            <a:pPr>
              <a:spcBef>
                <a:spcPts val="800"/>
              </a:spcBef>
              <a:buClrTx/>
            </a:pPr>
            <a:r>
              <a:rPr lang="en-US" altLang="en-US" sz="2900" dirty="0">
                <a:solidFill>
                  <a:srgbClr val="000000"/>
                </a:solidFill>
                <a:latin typeface="Courier New" panose="02070309020205020404" pitchFamily="49" charset="0"/>
                <a:cs typeface="Courier New" panose="02070309020205020404" pitchFamily="49" charset="0"/>
              </a:rPr>
              <a:t>int </a:t>
            </a:r>
            <a:r>
              <a:rPr lang="en-US" altLang="en-US" sz="2900" b="1" i="1" dirty="0" err="1">
                <a:solidFill>
                  <a:srgbClr val="000000"/>
                </a:solidFill>
                <a:latin typeface="Courier New" panose="02070309020205020404" pitchFamily="49" charset="0"/>
                <a:cs typeface="Courier New" panose="02070309020205020404" pitchFamily="49" charset="0"/>
              </a:rPr>
              <a:t>execlp</a:t>
            </a:r>
            <a:r>
              <a:rPr lang="en-US" altLang="en-US" sz="2900" dirty="0">
                <a:solidFill>
                  <a:srgbClr val="000000"/>
                </a:solidFill>
                <a:latin typeface="Courier New" panose="02070309020205020404" pitchFamily="49" charset="0"/>
                <a:cs typeface="Courier New" panose="02070309020205020404" pitchFamily="49" charset="0"/>
              </a:rPr>
              <a:t> (</a:t>
            </a:r>
            <a:r>
              <a:rPr lang="en-US" altLang="en-US" sz="2900" b="1" dirty="0">
                <a:solidFill>
                  <a:srgbClr val="000000"/>
                </a:solidFill>
                <a:latin typeface="Courier New" panose="02070309020205020404" pitchFamily="49" charset="0"/>
                <a:cs typeface="Courier New" panose="02070309020205020404" pitchFamily="49" charset="0"/>
              </a:rPr>
              <a:t>const char* </a:t>
            </a:r>
            <a:r>
              <a:rPr lang="en-US" altLang="en-US" sz="2900" dirty="0">
                <a:solidFill>
                  <a:srgbClr val="000000"/>
                </a:solidFill>
                <a:latin typeface="Courier New" panose="02070309020205020404" pitchFamily="49" charset="0"/>
                <a:cs typeface="Courier New" panose="02070309020205020404" pitchFamily="49" charset="0"/>
              </a:rPr>
              <a:t>filename, </a:t>
            </a:r>
            <a:r>
              <a:rPr lang="en-US" altLang="en-US" sz="2900" b="1" dirty="0">
                <a:solidFill>
                  <a:srgbClr val="000000"/>
                </a:solidFill>
                <a:latin typeface="Courier New" panose="02070309020205020404" pitchFamily="49" charset="0"/>
                <a:cs typeface="Courier New" panose="02070309020205020404" pitchFamily="49" charset="0"/>
              </a:rPr>
              <a:t>const char* </a:t>
            </a:r>
            <a:r>
              <a:rPr lang="en-US" altLang="en-US" sz="2900" dirty="0" err="1">
                <a:solidFill>
                  <a:srgbClr val="000000"/>
                </a:solidFill>
                <a:latin typeface="Courier New" panose="02070309020205020404" pitchFamily="49" charset="0"/>
                <a:cs typeface="Courier New" panose="02070309020205020404" pitchFamily="49" charset="0"/>
              </a:rPr>
              <a:t>arg</a:t>
            </a:r>
            <a:r>
              <a:rPr lang="en-US" altLang="en-US" sz="2900" dirty="0">
                <a:solidFill>
                  <a:srgbClr val="000000"/>
                </a:solidFill>
                <a:latin typeface="Courier New" panose="02070309020205020404" pitchFamily="49" charset="0"/>
                <a:cs typeface="Courier New" panose="02070309020205020404" pitchFamily="49" charset="0"/>
              </a:rPr>
              <a:t>, … ); </a:t>
            </a:r>
          </a:p>
          <a:p>
            <a:pPr>
              <a:spcBef>
                <a:spcPts val="800"/>
              </a:spcBef>
              <a:buClrTx/>
              <a:buNone/>
            </a:pPr>
            <a:endParaRPr lang="en-US" altLang="en-US" dirty="0">
              <a:solidFill>
                <a:srgbClr val="000000"/>
              </a:solidFill>
            </a:endParaRPr>
          </a:p>
          <a:p>
            <a:endParaRPr lang="en-US" altLang="en-US" sz="2100" dirty="0"/>
          </a:p>
        </p:txBody>
      </p:sp>
      <p:sp>
        <p:nvSpPr>
          <p:cNvPr id="8" name="Ορθογώνιο 3">
            <a:extLst>
              <a:ext uri="{FF2B5EF4-FFF2-40B4-BE49-F238E27FC236}">
                <a16:creationId xmlns:a16="http://schemas.microsoft.com/office/drawing/2014/main" id="{E319AD64-BF6A-4013-97A8-EAC676495099}"/>
              </a:ext>
            </a:extLst>
          </p:cNvPr>
          <p:cNvSpPr/>
          <p:nvPr/>
        </p:nvSpPr>
        <p:spPr>
          <a:xfrm>
            <a:off x="561974" y="1123950"/>
            <a:ext cx="7515225" cy="990600"/>
          </a:xfrm>
          <a:prstGeom prst="rect">
            <a:avLst/>
          </a:prstGeom>
          <a:ln w="19050">
            <a:solidFill>
              <a:schemeClr val="accent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l-GR" dirty="0"/>
          </a:p>
        </p:txBody>
      </p:sp>
      <p:sp>
        <p:nvSpPr>
          <p:cNvPr id="9" name="TextBox 8">
            <a:extLst>
              <a:ext uri="{FF2B5EF4-FFF2-40B4-BE49-F238E27FC236}">
                <a16:creationId xmlns:a16="http://schemas.microsoft.com/office/drawing/2014/main" id="{F29F0770-89EE-4D6C-B3CC-67FA2D56B24D}"/>
              </a:ext>
            </a:extLst>
          </p:cNvPr>
          <p:cNvSpPr txBox="1"/>
          <p:nvPr/>
        </p:nvSpPr>
        <p:spPr>
          <a:xfrm>
            <a:off x="600075" y="1200150"/>
            <a:ext cx="7010400" cy="984885"/>
          </a:xfrm>
          <a:prstGeom prst="rect">
            <a:avLst/>
          </a:prstGeom>
          <a:noFill/>
        </p:spPr>
        <p:txBody>
          <a:bodyPr wrap="square" rtlCol="0">
            <a:spAutoFit/>
          </a:bodyPr>
          <a:lstStyle/>
          <a:p>
            <a:pPr>
              <a:spcAft>
                <a:spcPts val="600"/>
              </a:spcAft>
            </a:pPr>
            <a:r>
              <a:rPr lang="en-US" sz="1600" dirty="0">
                <a:latin typeface="Courier New" pitchFamily="49" charset="0"/>
                <a:cs typeface="Courier New" pitchFamily="49" charset="0"/>
              </a:rPr>
              <a:t>#include &lt;</a:t>
            </a:r>
            <a:r>
              <a:rPr lang="en-US" sz="1600" dirty="0" err="1">
                <a:latin typeface="Courier New" pitchFamily="49" charset="0"/>
                <a:cs typeface="Courier New" pitchFamily="49" charset="0"/>
              </a:rPr>
              <a:t>unistd.h</a:t>
            </a:r>
            <a:r>
              <a:rPr lang="en-US" sz="1600" dirty="0">
                <a:latin typeface="Courier New" pitchFamily="49" charset="0"/>
                <a:cs typeface="Courier New" pitchFamily="49" charset="0"/>
              </a:rPr>
              <a:t>&gt;</a:t>
            </a:r>
          </a:p>
          <a:p>
            <a:pPr>
              <a:spcAft>
                <a:spcPts val="600"/>
              </a:spcAft>
            </a:pPr>
            <a:r>
              <a:rPr lang="en-US" altLang="en-US" sz="1600" dirty="0">
                <a:latin typeface="Courier New" pitchFamily="49" charset="0"/>
                <a:cs typeface="Courier New" pitchFamily="49" charset="0"/>
              </a:rPr>
              <a:t>int </a:t>
            </a:r>
            <a:r>
              <a:rPr lang="en-US" altLang="en-US" sz="1600" dirty="0" err="1">
                <a:highlight>
                  <a:srgbClr val="FFFF00"/>
                </a:highlight>
                <a:latin typeface="Courier New" pitchFamily="49" charset="0"/>
                <a:cs typeface="Courier New" pitchFamily="49" charset="0"/>
              </a:rPr>
              <a:t>execv</a:t>
            </a:r>
            <a:r>
              <a:rPr lang="en-US" altLang="en-US" sz="1600" dirty="0">
                <a:latin typeface="Courier New" pitchFamily="49" charset="0"/>
                <a:cs typeface="Courier New" pitchFamily="49" charset="0"/>
              </a:rPr>
              <a:t>(const char * path, char * </a:t>
            </a:r>
            <a:r>
              <a:rPr lang="en-US" altLang="en-US" sz="1600" dirty="0" err="1">
                <a:latin typeface="Courier New" pitchFamily="49" charset="0"/>
                <a:cs typeface="Courier New" pitchFamily="49" charset="0"/>
              </a:rPr>
              <a:t>argv</a:t>
            </a:r>
            <a:r>
              <a:rPr lang="en-US" altLang="en-US" sz="1600" dirty="0">
                <a:latin typeface="Courier New" pitchFamily="49" charset="0"/>
                <a:cs typeface="Courier New" pitchFamily="49" charset="0"/>
              </a:rPr>
              <a:t>[])</a:t>
            </a:r>
            <a:endParaRPr lang="en-US" sz="1600" dirty="0">
              <a:latin typeface="Courier New" pitchFamily="49" charset="0"/>
              <a:cs typeface="Courier New" pitchFamily="49" charset="0"/>
            </a:endParaRPr>
          </a:p>
          <a:p>
            <a:pPr>
              <a:spcAft>
                <a:spcPts val="600"/>
              </a:spcAft>
            </a:pPr>
            <a:r>
              <a:rPr lang="en-US" sz="1600" dirty="0">
                <a:latin typeface="Courier New" pitchFamily="49" charset="0"/>
                <a:cs typeface="Courier New" pitchFamily="49" charset="0"/>
              </a:rPr>
              <a:t>    Returns: 0 if OK, −1 on error</a:t>
            </a:r>
            <a:endParaRPr lang="el-GR" sz="1600" dirty="0">
              <a:latin typeface="Courier New" pitchFamily="49" charset="0"/>
              <a:cs typeface="Courier New" pitchFamily="49" charset="0"/>
            </a:endParaRPr>
          </a:p>
        </p:txBody>
      </p:sp>
    </p:spTree>
    <p:extLst>
      <p:ext uri="{BB962C8B-B14F-4D97-AF65-F5344CB8AC3E}">
        <p14:creationId xmlns:p14="http://schemas.microsoft.com/office/powerpoint/2010/main" val="422828034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Ορθογώνιο 7">
            <a:extLst>
              <a:ext uri="{FF2B5EF4-FFF2-40B4-BE49-F238E27FC236}">
                <a16:creationId xmlns:a16="http://schemas.microsoft.com/office/drawing/2014/main" id="{640BB8F4-5A69-4F02-BE4A-0478FD211F9A}"/>
              </a:ext>
            </a:extLst>
          </p:cNvPr>
          <p:cNvSpPr/>
          <p:nvPr/>
        </p:nvSpPr>
        <p:spPr>
          <a:xfrm>
            <a:off x="457200" y="1733550"/>
            <a:ext cx="7086600" cy="914400"/>
          </a:xfrm>
          <a:prstGeom prst="rect">
            <a:avLst/>
          </a:prstGeom>
          <a:ln w="19050">
            <a:solidFill>
              <a:schemeClr val="accent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l-GR" dirty="0"/>
          </a:p>
        </p:txBody>
      </p:sp>
      <p:sp>
        <p:nvSpPr>
          <p:cNvPr id="51202" name="Rectangle 2">
            <a:extLst>
              <a:ext uri="{FF2B5EF4-FFF2-40B4-BE49-F238E27FC236}">
                <a16:creationId xmlns:a16="http://schemas.microsoft.com/office/drawing/2014/main" id="{488264B5-BBC8-4480-AEA9-DB3968DD2588}"/>
              </a:ext>
            </a:extLst>
          </p:cNvPr>
          <p:cNvSpPr>
            <a:spLocks noGrp="1" noChangeArrowheads="1"/>
          </p:cNvSpPr>
          <p:nvPr>
            <p:ph type="title"/>
          </p:nvPr>
        </p:nvSpPr>
        <p:spPr/>
        <p:txBody>
          <a:bodyPr>
            <a:normAutofit/>
          </a:bodyPr>
          <a:lstStyle/>
          <a:p>
            <a:r>
              <a:rPr lang="en-US" altLang="en-US" dirty="0"/>
              <a:t>Redirecting Standard I/O - DUP &amp; DUP2</a:t>
            </a:r>
          </a:p>
        </p:txBody>
      </p:sp>
      <p:sp>
        <p:nvSpPr>
          <p:cNvPr id="51203" name="Rectangle 3">
            <a:extLst>
              <a:ext uri="{FF2B5EF4-FFF2-40B4-BE49-F238E27FC236}">
                <a16:creationId xmlns:a16="http://schemas.microsoft.com/office/drawing/2014/main" id="{FE00A799-C1CB-4F54-BE3A-08BB3DE46E68}"/>
              </a:ext>
            </a:extLst>
          </p:cNvPr>
          <p:cNvSpPr>
            <a:spLocks noGrp="1" noChangeArrowheads="1"/>
          </p:cNvSpPr>
          <p:nvPr>
            <p:ph sz="quarter" idx="1"/>
          </p:nvPr>
        </p:nvSpPr>
        <p:spPr>
          <a:xfrm>
            <a:off x="457200" y="2800350"/>
            <a:ext cx="8077200" cy="2343150"/>
          </a:xfrm>
        </p:spPr>
        <p:txBody>
          <a:bodyPr>
            <a:normAutofit fontScale="62500" lnSpcReduction="20000"/>
          </a:bodyPr>
          <a:lstStyle/>
          <a:p>
            <a:pPr>
              <a:lnSpc>
                <a:spcPct val="90000"/>
              </a:lnSpc>
            </a:pPr>
            <a:r>
              <a:rPr lang="en-US" altLang="en-US" sz="2600" dirty="0">
                <a:latin typeface="Courier New" panose="02070309020205020404" pitchFamily="49" charset="0"/>
                <a:cs typeface="Courier New" panose="02070309020205020404" pitchFamily="49" charset="0"/>
              </a:rPr>
              <a:t>dup</a:t>
            </a:r>
            <a:r>
              <a:rPr lang="en-US" altLang="en-US" dirty="0"/>
              <a:t> returns a new file descriptor that is a copy of </a:t>
            </a:r>
            <a:r>
              <a:rPr lang="en-US" altLang="en-US" sz="2600" dirty="0" err="1">
                <a:latin typeface="Courier New" panose="02070309020205020404" pitchFamily="49" charset="0"/>
                <a:cs typeface="Courier New" panose="02070309020205020404" pitchFamily="49" charset="0"/>
              </a:rPr>
              <a:t>fd</a:t>
            </a:r>
            <a:r>
              <a:rPr lang="en-US" altLang="en-US" sz="2600" dirty="0">
                <a:latin typeface="Courier New" panose="02070309020205020404" pitchFamily="49" charset="0"/>
                <a:cs typeface="Courier New" panose="02070309020205020404" pitchFamily="49" charset="0"/>
              </a:rPr>
              <a:t> </a:t>
            </a:r>
            <a:r>
              <a:rPr lang="en-US" altLang="en-US" dirty="0"/>
              <a:t>(first available in file table)</a:t>
            </a:r>
          </a:p>
          <a:p>
            <a:pPr>
              <a:lnSpc>
                <a:spcPct val="90000"/>
              </a:lnSpc>
            </a:pPr>
            <a:r>
              <a:rPr lang="en-US" altLang="en-US" dirty="0"/>
              <a:t>For example, to dup a read pipe end to </a:t>
            </a:r>
            <a:r>
              <a:rPr lang="en-US" altLang="en-US" sz="2600" dirty="0">
                <a:latin typeface="Courier New" panose="02070309020205020404" pitchFamily="49" charset="0"/>
                <a:cs typeface="Courier New" panose="02070309020205020404" pitchFamily="49" charset="0"/>
              </a:rPr>
              <a:t>stdin (0</a:t>
            </a:r>
            <a:r>
              <a:rPr lang="en-US" altLang="en-US" sz="2300" dirty="0">
                <a:latin typeface="Courier New" panose="02070309020205020404" pitchFamily="49" charset="0"/>
                <a:cs typeface="Courier New" panose="02070309020205020404" pitchFamily="49" charset="0"/>
              </a:rPr>
              <a:t>)</a:t>
            </a:r>
            <a:endParaRPr lang="en-US" altLang="en-US" dirty="0"/>
          </a:p>
          <a:p>
            <a:pPr lvl="1">
              <a:lnSpc>
                <a:spcPct val="90000"/>
              </a:lnSpc>
            </a:pPr>
            <a:r>
              <a:rPr lang="en-US" altLang="en-US" dirty="0"/>
              <a:t>close unused file descriptor (</a:t>
            </a:r>
            <a:r>
              <a:rPr lang="en-US" altLang="en-US" sz="2000" dirty="0">
                <a:latin typeface="Courier New" panose="02070309020205020404" pitchFamily="49" charset="0"/>
                <a:cs typeface="Courier New" panose="02070309020205020404" pitchFamily="49" charset="0"/>
              </a:rPr>
              <a:t>stdin)</a:t>
            </a:r>
            <a:r>
              <a:rPr lang="en-US" altLang="en-US" dirty="0"/>
              <a:t>, then</a:t>
            </a:r>
          </a:p>
          <a:p>
            <a:pPr lvl="1">
              <a:lnSpc>
                <a:spcPct val="90000"/>
              </a:lnSpc>
            </a:pPr>
            <a:r>
              <a:rPr lang="en-US" altLang="en-US" dirty="0"/>
              <a:t>dup the read end of the pipe</a:t>
            </a:r>
          </a:p>
          <a:p>
            <a:pPr>
              <a:lnSpc>
                <a:spcPct val="90000"/>
              </a:lnSpc>
              <a:spcAft>
                <a:spcPts val="1200"/>
              </a:spcAft>
            </a:pPr>
            <a:r>
              <a:rPr lang="en-US" altLang="en-US" dirty="0"/>
              <a:t>Close unused file descriptors; a process should have only one file descriptor open on a pipe end</a:t>
            </a:r>
          </a:p>
          <a:p>
            <a:r>
              <a:rPr lang="en-US" altLang="en-US" sz="2600" dirty="0">
                <a:latin typeface="Courier New" panose="02070309020205020404" pitchFamily="49" charset="0"/>
                <a:cs typeface="Courier New" panose="02070309020205020404" pitchFamily="49" charset="0"/>
              </a:rPr>
              <a:t>dup2</a:t>
            </a:r>
            <a:r>
              <a:rPr lang="en-US" altLang="en-US" dirty="0"/>
              <a:t> duplicates </a:t>
            </a:r>
            <a:r>
              <a:rPr lang="en-US" altLang="en-US" sz="2600" dirty="0" err="1">
                <a:latin typeface="Courier New" panose="02070309020205020404" pitchFamily="49" charset="0"/>
                <a:cs typeface="Courier New" panose="02070309020205020404" pitchFamily="49" charset="0"/>
              </a:rPr>
              <a:t>fromFD</a:t>
            </a:r>
            <a:r>
              <a:rPr lang="en-US" altLang="en-US" i="1" dirty="0"/>
              <a:t> </a:t>
            </a:r>
            <a:r>
              <a:rPr lang="en-US" altLang="en-US" dirty="0"/>
              <a:t>to </a:t>
            </a:r>
            <a:r>
              <a:rPr lang="en-US" altLang="en-US" sz="2600" dirty="0" err="1">
                <a:latin typeface="Courier New" panose="02070309020205020404" pitchFamily="49" charset="0"/>
                <a:cs typeface="Courier New" panose="02070309020205020404" pitchFamily="49" charset="0"/>
              </a:rPr>
              <a:t>toFD</a:t>
            </a:r>
            <a:endParaRPr lang="en-US" altLang="en-US" sz="2600" dirty="0">
              <a:latin typeface="Courier New" panose="02070309020205020404" pitchFamily="49" charset="0"/>
              <a:cs typeface="Courier New" panose="02070309020205020404" pitchFamily="49" charset="0"/>
            </a:endParaRPr>
          </a:p>
          <a:p>
            <a:pPr lvl="1"/>
            <a:r>
              <a:rPr lang="en-US" altLang="en-US" dirty="0"/>
              <a:t>If </a:t>
            </a:r>
            <a:r>
              <a:rPr lang="en-US" altLang="en-US" sz="2600" dirty="0" err="1">
                <a:latin typeface="Courier New" panose="02070309020205020404" pitchFamily="49" charset="0"/>
                <a:cs typeface="Courier New" panose="02070309020205020404" pitchFamily="49" charset="0"/>
              </a:rPr>
              <a:t>toFD</a:t>
            </a:r>
            <a:r>
              <a:rPr lang="en-US" altLang="en-US" dirty="0"/>
              <a:t>  is open, it must be closed first</a:t>
            </a:r>
          </a:p>
          <a:p>
            <a:r>
              <a:rPr lang="en-US" altLang="en-US" dirty="0"/>
              <a:t>If the ends of a pipe are in </a:t>
            </a:r>
            <a:r>
              <a:rPr lang="en-US" altLang="en-US" sz="2000" dirty="0" err="1">
                <a:latin typeface="Courier New" panose="02070309020205020404" pitchFamily="49" charset="0"/>
                <a:cs typeface="Courier New" panose="02070309020205020404" pitchFamily="49" charset="0"/>
              </a:rPr>
              <a:t>fd</a:t>
            </a:r>
            <a:r>
              <a:rPr lang="en-US" altLang="en-US" dirty="0"/>
              <a:t>, then </a:t>
            </a:r>
            <a:r>
              <a:rPr lang="en-US" altLang="en-US" sz="2000" dirty="0">
                <a:latin typeface="Courier New" panose="02070309020205020404" pitchFamily="49" charset="0"/>
                <a:cs typeface="Courier New" panose="02070309020205020404" pitchFamily="49" charset="0"/>
              </a:rPr>
              <a:t>dup2(</a:t>
            </a:r>
            <a:r>
              <a:rPr lang="en-US" altLang="en-US" sz="2000" dirty="0" err="1">
                <a:latin typeface="Courier New" panose="02070309020205020404" pitchFamily="49" charset="0"/>
                <a:cs typeface="Courier New" panose="02070309020205020404" pitchFamily="49" charset="0"/>
              </a:rPr>
              <a:t>fd</a:t>
            </a:r>
            <a:r>
              <a:rPr lang="en-US" altLang="en-US" sz="2000" dirty="0">
                <a:latin typeface="Courier New" panose="02070309020205020404" pitchFamily="49" charset="0"/>
                <a:cs typeface="Courier New" panose="02070309020205020404" pitchFamily="49" charset="0"/>
              </a:rPr>
              <a:t>[1],</a:t>
            </a:r>
            <a:r>
              <a:rPr lang="en-US" altLang="en-US" sz="2000" b="1" dirty="0">
                <a:latin typeface="Courier New" panose="02070309020205020404" pitchFamily="49" charset="0"/>
                <a:cs typeface="Courier New" panose="02070309020205020404" pitchFamily="49" charset="0"/>
              </a:rPr>
              <a:t>1</a:t>
            </a:r>
            <a:r>
              <a:rPr lang="en-US" altLang="en-US" sz="2000" dirty="0">
                <a:latin typeface="Courier New" panose="02070309020205020404" pitchFamily="49" charset="0"/>
                <a:cs typeface="Courier New" panose="02070309020205020404" pitchFamily="49" charset="0"/>
              </a:rPr>
              <a:t>)</a:t>
            </a:r>
            <a:r>
              <a:rPr lang="en-US" altLang="en-US" b="1" dirty="0"/>
              <a:t> </a:t>
            </a:r>
            <a:r>
              <a:rPr lang="en-US" altLang="en-US" dirty="0"/>
              <a:t>redirects </a:t>
            </a:r>
            <a:r>
              <a:rPr lang="en-US" altLang="en-US" sz="2000" dirty="0" err="1">
                <a:latin typeface="Courier New" panose="02070309020205020404" pitchFamily="49" charset="0"/>
                <a:cs typeface="Courier New" panose="02070309020205020404" pitchFamily="49" charset="0"/>
              </a:rPr>
              <a:t>stdout</a:t>
            </a:r>
            <a:r>
              <a:rPr lang="en-US" altLang="en-US" dirty="0"/>
              <a:t> to the write end of the pipe</a:t>
            </a:r>
          </a:p>
          <a:p>
            <a:r>
              <a:rPr lang="en-US" altLang="en-US" dirty="0"/>
              <a:t>Must close </a:t>
            </a:r>
            <a:r>
              <a:rPr lang="en-US" altLang="en-US" dirty="0" err="1">
                <a:latin typeface="Courier New" panose="02070309020205020404" pitchFamily="49" charset="0"/>
                <a:cs typeface="Courier New" panose="02070309020205020404" pitchFamily="49" charset="0"/>
              </a:rPr>
              <a:t>fd</a:t>
            </a:r>
            <a:r>
              <a:rPr lang="en-US" altLang="en-US" dirty="0">
                <a:latin typeface="Courier New" panose="02070309020205020404" pitchFamily="49" charset="0"/>
                <a:cs typeface="Courier New" panose="02070309020205020404" pitchFamily="49" charset="0"/>
              </a:rPr>
              <a:t>[0], </a:t>
            </a:r>
            <a:r>
              <a:rPr lang="en-US" altLang="en-US" dirty="0" err="1">
                <a:latin typeface="Courier New" panose="02070309020205020404" pitchFamily="49" charset="0"/>
                <a:cs typeface="Courier New" panose="02070309020205020404" pitchFamily="49" charset="0"/>
              </a:rPr>
              <a:t>fd</a:t>
            </a:r>
            <a:r>
              <a:rPr lang="en-US" altLang="en-US" dirty="0">
                <a:latin typeface="Courier New" panose="02070309020205020404" pitchFamily="49" charset="0"/>
                <a:cs typeface="Courier New" panose="02070309020205020404" pitchFamily="49" charset="0"/>
              </a:rPr>
              <a:t>[1] </a:t>
            </a:r>
            <a:r>
              <a:rPr lang="en-US" altLang="en-US" dirty="0"/>
              <a:t>(unused read/write end of pipe)</a:t>
            </a:r>
          </a:p>
        </p:txBody>
      </p:sp>
      <p:sp>
        <p:nvSpPr>
          <p:cNvPr id="51204" name="Text Box 4">
            <a:extLst>
              <a:ext uri="{FF2B5EF4-FFF2-40B4-BE49-F238E27FC236}">
                <a16:creationId xmlns:a16="http://schemas.microsoft.com/office/drawing/2014/main" id="{5AC6B329-DCD9-465E-9E4E-B2D22D6174CD}"/>
              </a:ext>
            </a:extLst>
          </p:cNvPr>
          <p:cNvSpPr txBox="1">
            <a:spLocks noChangeArrowheads="1"/>
          </p:cNvSpPr>
          <p:nvPr/>
        </p:nvSpPr>
        <p:spPr bwMode="auto">
          <a:xfrm>
            <a:off x="723900" y="1775252"/>
            <a:ext cx="69342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1600" dirty="0">
                <a:latin typeface="Courier New" panose="02070309020205020404" pitchFamily="49" charset="0"/>
                <a:cs typeface="Courier New" panose="02070309020205020404" pitchFamily="49" charset="0"/>
              </a:rPr>
              <a:t>#include &lt;</a:t>
            </a:r>
            <a:r>
              <a:rPr lang="en-US" altLang="en-US" sz="1600" dirty="0" err="1">
                <a:latin typeface="Courier New" panose="02070309020205020404" pitchFamily="49" charset="0"/>
                <a:cs typeface="Courier New" panose="02070309020205020404" pitchFamily="49" charset="0"/>
              </a:rPr>
              <a:t>unistd.h</a:t>
            </a:r>
            <a:r>
              <a:rPr lang="en-US" altLang="en-US" sz="1600" dirty="0">
                <a:latin typeface="Courier New" panose="02070309020205020404" pitchFamily="49" charset="0"/>
                <a:cs typeface="Courier New" panose="02070309020205020404" pitchFamily="49" charset="0"/>
              </a:rPr>
              <a:t>&gt;</a:t>
            </a:r>
          </a:p>
          <a:p>
            <a:r>
              <a:rPr lang="en-US" altLang="en-US" sz="1600" dirty="0">
                <a:latin typeface="Courier New" panose="02070309020205020404" pitchFamily="49" charset="0"/>
                <a:cs typeface="Courier New" panose="02070309020205020404" pitchFamily="49" charset="0"/>
              </a:rPr>
              <a:t>int dup(int </a:t>
            </a:r>
            <a:r>
              <a:rPr lang="en-US" altLang="en-US" sz="1600" dirty="0" err="1">
                <a:latin typeface="Courier New" panose="02070309020205020404" pitchFamily="49" charset="0"/>
                <a:cs typeface="Courier New" panose="02070309020205020404" pitchFamily="49" charset="0"/>
              </a:rPr>
              <a:t>fd</a:t>
            </a:r>
            <a:r>
              <a:rPr lang="en-US" altLang="en-US" sz="1600" dirty="0">
                <a:latin typeface="Courier New" panose="02070309020205020404" pitchFamily="49" charset="0"/>
                <a:cs typeface="Courier New" panose="02070309020205020404" pitchFamily="49" charset="0"/>
              </a:rPr>
              <a:t>);</a:t>
            </a:r>
          </a:p>
          <a:p>
            <a:r>
              <a:rPr lang="en-US" altLang="en-US" sz="1600" dirty="0">
                <a:latin typeface="Courier New" panose="02070309020205020404" pitchFamily="49" charset="0"/>
                <a:cs typeface="Courier New" panose="02070309020205020404" pitchFamily="49" charset="0"/>
              </a:rPr>
              <a:t>int dup2(int </a:t>
            </a:r>
            <a:r>
              <a:rPr lang="en-US" altLang="en-US" sz="1600" dirty="0" err="1">
                <a:latin typeface="Courier New" panose="02070309020205020404" pitchFamily="49" charset="0"/>
                <a:cs typeface="Courier New" panose="02070309020205020404" pitchFamily="49" charset="0"/>
              </a:rPr>
              <a:t>fromFD,int</a:t>
            </a:r>
            <a:r>
              <a:rPr lang="en-US" altLang="en-US" sz="1600" dirty="0">
                <a:latin typeface="Courier New" panose="02070309020205020404" pitchFamily="49" charset="0"/>
                <a:cs typeface="Courier New" panose="02070309020205020404" pitchFamily="49" charset="0"/>
              </a:rPr>
              <a:t> </a:t>
            </a:r>
            <a:r>
              <a:rPr lang="en-US" altLang="en-US" sz="1600" dirty="0" err="1">
                <a:latin typeface="Courier New" panose="02070309020205020404" pitchFamily="49" charset="0"/>
                <a:cs typeface="Courier New" panose="02070309020205020404" pitchFamily="49" charset="0"/>
              </a:rPr>
              <a:t>toFD</a:t>
            </a:r>
            <a:r>
              <a:rPr lang="en-US" altLang="en-US" sz="1600" dirty="0">
                <a:latin typeface="Courier New" panose="02070309020205020404" pitchFamily="49" charset="0"/>
                <a:cs typeface="Courier New" panose="02070309020205020404" pitchFamily="49" charset="0"/>
              </a:rPr>
              <a:t>);</a:t>
            </a:r>
          </a:p>
        </p:txBody>
      </p:sp>
      <p:sp>
        <p:nvSpPr>
          <p:cNvPr id="2" name="Rectangle 1">
            <a:extLst>
              <a:ext uri="{FF2B5EF4-FFF2-40B4-BE49-F238E27FC236}">
                <a16:creationId xmlns:a16="http://schemas.microsoft.com/office/drawing/2014/main" id="{4FC7CF6F-CC1B-4FD6-A48C-2C65E3301867}"/>
              </a:ext>
            </a:extLst>
          </p:cNvPr>
          <p:cNvSpPr/>
          <p:nvPr/>
        </p:nvSpPr>
        <p:spPr>
          <a:xfrm>
            <a:off x="457200" y="1063229"/>
            <a:ext cx="7086600" cy="646331"/>
          </a:xfrm>
          <a:prstGeom prst="rect">
            <a:avLst/>
          </a:prstGeom>
        </p:spPr>
        <p:txBody>
          <a:bodyPr wrap="square">
            <a:spAutoFit/>
          </a:bodyPr>
          <a:lstStyle/>
          <a:p>
            <a:pPr>
              <a:buFontTx/>
              <a:buNone/>
            </a:pPr>
            <a:r>
              <a:rPr lang="en-US" altLang="en-US" dirty="0"/>
              <a:t>If a process communicates only via pipes, then use </a:t>
            </a:r>
            <a:r>
              <a:rPr lang="en-US" altLang="en-US" sz="1600" dirty="0">
                <a:latin typeface="Courier New" panose="02070309020205020404" pitchFamily="49" charset="0"/>
                <a:cs typeface="Courier New" panose="02070309020205020404" pitchFamily="49" charset="0"/>
              </a:rPr>
              <a:t>dup</a:t>
            </a:r>
            <a:r>
              <a:rPr lang="en-US" altLang="en-US" b="1" i="1" dirty="0"/>
              <a:t>, </a:t>
            </a:r>
            <a:r>
              <a:rPr lang="en-US" altLang="en-US" sz="1600" dirty="0">
                <a:latin typeface="Courier New" panose="02070309020205020404" pitchFamily="49" charset="0"/>
                <a:cs typeface="Courier New" panose="02070309020205020404" pitchFamily="49" charset="0"/>
              </a:rPr>
              <a:t>dup2 </a:t>
            </a:r>
            <a:r>
              <a:rPr lang="en-US" altLang="en-US" dirty="0"/>
              <a:t>to</a:t>
            </a:r>
            <a:r>
              <a:rPr lang="en-US" altLang="en-US" sz="1600" dirty="0">
                <a:latin typeface="Courier New" panose="02070309020205020404" pitchFamily="49" charset="0"/>
                <a:cs typeface="Courier New" panose="02070309020205020404" pitchFamily="49" charset="0"/>
              </a:rPr>
              <a:t> </a:t>
            </a:r>
            <a:r>
              <a:rPr lang="en-US" altLang="en-US" dirty="0"/>
              <a:t>redirect standard I/O (</a:t>
            </a:r>
            <a:r>
              <a:rPr lang="en-US" altLang="en-US" dirty="0">
                <a:latin typeface="Courier New" panose="02070309020205020404" pitchFamily="49" charset="0"/>
                <a:cs typeface="Courier New" panose="02070309020205020404" pitchFamily="49" charset="0"/>
              </a:rPr>
              <a:t>stdin</a:t>
            </a:r>
            <a:r>
              <a:rPr lang="en-US" altLang="en-US" dirty="0"/>
              <a:t>, </a:t>
            </a:r>
            <a:r>
              <a:rPr lang="en-US" altLang="en-US" dirty="0" err="1">
                <a:latin typeface="Courier New" panose="02070309020205020404" pitchFamily="49" charset="0"/>
                <a:cs typeface="Courier New" panose="02070309020205020404" pitchFamily="49" charset="0"/>
              </a:rPr>
              <a:t>stdout</a:t>
            </a:r>
            <a:r>
              <a:rPr lang="en-US" altLang="en-US" dirty="0"/>
              <a:t>) to  the appropriate pipe end</a:t>
            </a:r>
            <a:endParaRPr lang="en-US" altLang="en-US" sz="1600" dirty="0">
              <a:latin typeface="Courier New" panose="02070309020205020404" pitchFamily="49" charset="0"/>
              <a:cs typeface="Courier New" panose="02070309020205020404" pitchFamily="49" charset="0"/>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9E7595-5EAA-4D09-B0B9-31E8F790E356}"/>
              </a:ext>
            </a:extLst>
          </p:cNvPr>
          <p:cNvSpPr>
            <a:spLocks noGrp="1"/>
          </p:cNvSpPr>
          <p:nvPr>
            <p:ph type="title"/>
          </p:nvPr>
        </p:nvSpPr>
        <p:spPr/>
        <p:txBody>
          <a:bodyPr/>
          <a:lstStyle/>
          <a:p>
            <a:r>
              <a:rPr lang="en-US" dirty="0"/>
              <a:t>DUP Example</a:t>
            </a:r>
          </a:p>
        </p:txBody>
      </p:sp>
      <p:sp>
        <p:nvSpPr>
          <p:cNvPr id="3" name="Content Placeholder 2">
            <a:extLst>
              <a:ext uri="{FF2B5EF4-FFF2-40B4-BE49-F238E27FC236}">
                <a16:creationId xmlns:a16="http://schemas.microsoft.com/office/drawing/2014/main" id="{C2D1B7D2-E0A9-4B6B-BB4D-7648BE7A952D}"/>
              </a:ext>
            </a:extLst>
          </p:cNvPr>
          <p:cNvSpPr>
            <a:spLocks noGrp="1"/>
          </p:cNvSpPr>
          <p:nvPr>
            <p:ph sz="quarter" idx="1"/>
          </p:nvPr>
        </p:nvSpPr>
        <p:spPr>
          <a:xfrm>
            <a:off x="457200" y="1200150"/>
            <a:ext cx="8077200" cy="3655314"/>
          </a:xfrm>
        </p:spPr>
        <p:txBody>
          <a:bodyPr>
            <a:normAutofit fontScale="77500" lnSpcReduction="20000"/>
          </a:bodyPr>
          <a:lstStyle/>
          <a:p>
            <a:pPr marL="0" indent="0">
              <a:buNone/>
            </a:pPr>
            <a:r>
              <a:rPr lang="en-US" dirty="0">
                <a:latin typeface="Courier New" panose="02070309020205020404" pitchFamily="49" charset="0"/>
                <a:cs typeface="Courier New" panose="02070309020205020404" pitchFamily="49" charset="0"/>
              </a:rPr>
              <a:t>if (fork() == 0) { /* Child process */</a:t>
            </a:r>
          </a:p>
          <a:p>
            <a:pPr marL="365760" lvl="1" indent="0">
              <a:buNone/>
            </a:pPr>
            <a:r>
              <a:rPr lang="en-US" dirty="0">
                <a:latin typeface="Courier New" panose="02070309020205020404" pitchFamily="49" charset="0"/>
                <a:cs typeface="Courier New" panose="02070309020205020404" pitchFamily="49" charset="0"/>
              </a:rPr>
              <a:t>close(1) ; dup(</a:t>
            </a:r>
            <a:r>
              <a:rPr lang="en-US" dirty="0" err="1">
                <a:latin typeface="Courier New" panose="02070309020205020404" pitchFamily="49" charset="0"/>
                <a:cs typeface="Courier New" panose="02070309020205020404" pitchFamily="49" charset="0"/>
              </a:rPr>
              <a:t>fd</a:t>
            </a:r>
            <a:r>
              <a:rPr lang="en-US" dirty="0">
                <a:latin typeface="Courier New" panose="02070309020205020404" pitchFamily="49" charset="0"/>
                <a:cs typeface="Courier New" panose="02070309020205020404" pitchFamily="49" charset="0"/>
              </a:rPr>
              <a:t>[1]) ; // Redirect </a:t>
            </a:r>
            <a:r>
              <a:rPr lang="en-US" dirty="0" err="1">
                <a:latin typeface="Courier New" panose="02070309020205020404" pitchFamily="49" charset="0"/>
                <a:cs typeface="Courier New" panose="02070309020205020404" pitchFamily="49" charset="0"/>
              </a:rPr>
              <a:t>stdout</a:t>
            </a:r>
            <a:r>
              <a:rPr lang="en-US" dirty="0">
                <a:latin typeface="Courier New" panose="02070309020205020404" pitchFamily="49" charset="0"/>
                <a:cs typeface="Courier New" panose="02070309020205020404" pitchFamily="49" charset="0"/>
              </a:rPr>
              <a:t> to pipe</a:t>
            </a:r>
          </a:p>
          <a:p>
            <a:pPr marL="365760" lvl="1" indent="0">
              <a:buNone/>
            </a:pPr>
            <a:r>
              <a:rPr lang="en-US" dirty="0">
                <a:latin typeface="Courier New" panose="02070309020205020404" pitchFamily="49" charset="0"/>
                <a:cs typeface="Courier New" panose="02070309020205020404" pitchFamily="49" charset="0"/>
              </a:rPr>
              <a:t>close(</a:t>
            </a:r>
            <a:r>
              <a:rPr lang="en-US" dirty="0" err="1">
                <a:latin typeface="Courier New" panose="02070309020205020404" pitchFamily="49" charset="0"/>
                <a:cs typeface="Courier New" panose="02070309020205020404" pitchFamily="49" charset="0"/>
              </a:rPr>
              <a:t>fd</a:t>
            </a:r>
            <a:r>
              <a:rPr lang="en-US" dirty="0">
                <a:latin typeface="Courier New" panose="02070309020205020404" pitchFamily="49" charset="0"/>
                <a:cs typeface="Courier New" panose="02070309020205020404" pitchFamily="49" charset="0"/>
              </a:rPr>
              <a:t>[0]);</a:t>
            </a:r>
          </a:p>
          <a:p>
            <a:pPr marL="365760" lvl="1" indent="0">
              <a:buNone/>
            </a:pPr>
            <a:r>
              <a:rPr lang="en-US" dirty="0">
                <a:latin typeface="Courier New" panose="02070309020205020404" pitchFamily="49" charset="0"/>
                <a:cs typeface="Courier New" panose="02070309020205020404" pitchFamily="49" charset="0"/>
              </a:rPr>
              <a:t>for (</a:t>
            </a:r>
            <a:r>
              <a:rPr lang="en-US" dirty="0" err="1">
                <a:latin typeface="Courier New" panose="02070309020205020404" pitchFamily="49" charset="0"/>
                <a:cs typeface="Courier New" panose="02070309020205020404" pitchFamily="49" charset="0"/>
              </a:rPr>
              <a:t>i</a:t>
            </a:r>
            <a:r>
              <a:rPr lang="en-US" dirty="0">
                <a:latin typeface="Courier New" panose="02070309020205020404" pitchFamily="49" charset="0"/>
                <a:cs typeface="Courier New" panose="02070309020205020404" pitchFamily="49" charset="0"/>
              </a:rPr>
              <a:t>=0; </a:t>
            </a:r>
            <a:r>
              <a:rPr lang="en-US" dirty="0" err="1">
                <a:latin typeface="Courier New" panose="02070309020205020404" pitchFamily="49" charset="0"/>
                <a:cs typeface="Courier New" panose="02070309020205020404" pitchFamily="49" charset="0"/>
              </a:rPr>
              <a:t>i</a:t>
            </a:r>
            <a:r>
              <a:rPr lang="en-US" dirty="0">
                <a:latin typeface="Courier New" panose="02070309020205020404" pitchFamily="49" charset="0"/>
                <a:cs typeface="Courier New" panose="02070309020205020404" pitchFamily="49" charset="0"/>
              </a:rPr>
              <a:t> &lt; 10; </a:t>
            </a:r>
            <a:r>
              <a:rPr lang="en-US" dirty="0" err="1">
                <a:latin typeface="Courier New" panose="02070309020205020404" pitchFamily="49" charset="0"/>
                <a:cs typeface="Courier New" panose="02070309020205020404" pitchFamily="49" charset="0"/>
              </a:rPr>
              <a:t>i</a:t>
            </a:r>
            <a:r>
              <a:rPr lang="en-US" dirty="0">
                <a:latin typeface="Courier New" panose="02070309020205020404" pitchFamily="49" charset="0"/>
                <a:cs typeface="Courier New" panose="02070309020205020404" pitchFamily="49" charset="0"/>
              </a:rPr>
              <a:t>++) {</a:t>
            </a:r>
          </a:p>
          <a:p>
            <a:pPr marL="365760" lvl="1" indent="0">
              <a:buNone/>
            </a:pPr>
            <a:r>
              <a:rPr lang="en-US" dirty="0">
                <a:latin typeface="Courier New" panose="02070309020205020404" pitchFamily="49" charset="0"/>
                <a:cs typeface="Courier New" panose="02070309020205020404" pitchFamily="49" charset="0"/>
              </a:rPr>
              <a:t>	</a:t>
            </a:r>
            <a:r>
              <a:rPr lang="en-US" dirty="0" err="1">
                <a:highlight>
                  <a:srgbClr val="FFFF00"/>
                </a:highlight>
                <a:latin typeface="Courier New" panose="02070309020205020404" pitchFamily="49" charset="0"/>
                <a:cs typeface="Courier New" panose="02070309020205020404" pitchFamily="49" charset="0"/>
              </a:rPr>
              <a:t>printf</a:t>
            </a:r>
            <a:r>
              <a:rPr lang="en-US" dirty="0">
                <a:highlight>
                  <a:srgbClr val="FFFF00"/>
                </a:highlight>
                <a:latin typeface="Courier New" panose="02070309020205020404" pitchFamily="49" charset="0"/>
                <a:cs typeface="Courier New" panose="02070309020205020404" pitchFamily="49" charset="0"/>
              </a:rPr>
              <a:t>("%d\</a:t>
            </a:r>
            <a:r>
              <a:rPr lang="en-US" dirty="0" err="1">
                <a:highlight>
                  <a:srgbClr val="FFFF00"/>
                </a:highlight>
                <a:latin typeface="Courier New" panose="02070309020205020404" pitchFamily="49" charset="0"/>
                <a:cs typeface="Courier New" panose="02070309020205020404" pitchFamily="49" charset="0"/>
              </a:rPr>
              <a:t>n",n</a:t>
            </a:r>
            <a:r>
              <a:rPr lang="en-US" dirty="0">
                <a:highlight>
                  <a:srgbClr val="FFFF00"/>
                </a:highlight>
                <a:latin typeface="Courier New" panose="02070309020205020404" pitchFamily="49" charset="0"/>
                <a:cs typeface="Courier New" panose="02070309020205020404" pitchFamily="49" charset="0"/>
              </a:rPr>
              <a:t>); n++;</a:t>
            </a:r>
          </a:p>
          <a:p>
            <a:pPr marL="365760" lvl="1" indent="0">
              <a:buNone/>
            </a:pPr>
            <a:r>
              <a:rPr lang="en-US" dirty="0">
                <a:latin typeface="Courier New" panose="02070309020205020404" pitchFamily="49" charset="0"/>
                <a:cs typeface="Courier New" panose="02070309020205020404" pitchFamily="49" charset="0"/>
              </a:rPr>
              <a:t>}</a:t>
            </a:r>
          </a:p>
          <a:p>
            <a:pPr marL="0" indent="0">
              <a:buNone/>
            </a:pPr>
            <a:r>
              <a:rPr lang="en-US" dirty="0">
                <a:latin typeface="Courier New" panose="02070309020205020404" pitchFamily="49" charset="0"/>
                <a:cs typeface="Courier New" panose="02070309020205020404" pitchFamily="49" charset="0"/>
              </a:rPr>
              <a:t>}</a:t>
            </a:r>
          </a:p>
          <a:p>
            <a:pPr marL="0" indent="0">
              <a:buNone/>
            </a:pPr>
            <a:r>
              <a:rPr lang="en-US" dirty="0">
                <a:latin typeface="Courier New" panose="02070309020205020404" pitchFamily="49" charset="0"/>
                <a:cs typeface="Courier New" panose="02070309020205020404" pitchFamily="49" charset="0"/>
              </a:rPr>
              <a:t>else { /* Parent process */</a:t>
            </a:r>
          </a:p>
          <a:p>
            <a:pPr marL="365760" lvl="1" indent="0">
              <a:buNone/>
            </a:pPr>
            <a:r>
              <a:rPr lang="en-US" dirty="0">
                <a:latin typeface="Courier New" panose="02070309020205020404" pitchFamily="49" charset="0"/>
                <a:cs typeface="Courier New" panose="02070309020205020404" pitchFamily="49" charset="0"/>
              </a:rPr>
              <a:t>close(0) ; dup(</a:t>
            </a:r>
            <a:r>
              <a:rPr lang="en-US" dirty="0" err="1">
                <a:latin typeface="Courier New" panose="02070309020205020404" pitchFamily="49" charset="0"/>
                <a:cs typeface="Courier New" panose="02070309020205020404" pitchFamily="49" charset="0"/>
              </a:rPr>
              <a:t>fd</a:t>
            </a:r>
            <a:r>
              <a:rPr lang="en-US" dirty="0">
                <a:latin typeface="Courier New" panose="02070309020205020404" pitchFamily="49" charset="0"/>
                <a:cs typeface="Courier New" panose="02070309020205020404" pitchFamily="49" charset="0"/>
              </a:rPr>
              <a:t>[0]) ; // Redirect stdin to pipe</a:t>
            </a:r>
          </a:p>
          <a:p>
            <a:pPr marL="365760" lvl="1" indent="0">
              <a:buNone/>
            </a:pPr>
            <a:r>
              <a:rPr lang="en-US" dirty="0">
                <a:latin typeface="Courier New" panose="02070309020205020404" pitchFamily="49" charset="0"/>
                <a:cs typeface="Courier New" panose="02070309020205020404" pitchFamily="49" charset="0"/>
              </a:rPr>
              <a:t>close(</a:t>
            </a:r>
            <a:r>
              <a:rPr lang="en-US" dirty="0" err="1">
                <a:latin typeface="Courier New" panose="02070309020205020404" pitchFamily="49" charset="0"/>
                <a:cs typeface="Courier New" panose="02070309020205020404" pitchFamily="49" charset="0"/>
              </a:rPr>
              <a:t>fd</a:t>
            </a:r>
            <a:r>
              <a:rPr lang="en-US" dirty="0">
                <a:latin typeface="Courier New" panose="02070309020205020404" pitchFamily="49" charset="0"/>
                <a:cs typeface="Courier New" panose="02070309020205020404" pitchFamily="49" charset="0"/>
              </a:rPr>
              <a:t>[1]);</a:t>
            </a:r>
          </a:p>
          <a:p>
            <a:pPr marL="365760" lvl="1" indent="0">
              <a:buNone/>
            </a:pPr>
            <a:r>
              <a:rPr lang="en-US" dirty="0">
                <a:latin typeface="Courier New" panose="02070309020205020404" pitchFamily="49" charset="0"/>
                <a:cs typeface="Courier New" panose="02070309020205020404" pitchFamily="49" charset="0"/>
              </a:rPr>
              <a:t>for (</a:t>
            </a:r>
            <a:r>
              <a:rPr lang="en-US" dirty="0" err="1">
                <a:latin typeface="Courier New" panose="02070309020205020404" pitchFamily="49" charset="0"/>
                <a:cs typeface="Courier New" panose="02070309020205020404" pitchFamily="49" charset="0"/>
              </a:rPr>
              <a:t>i</a:t>
            </a:r>
            <a:r>
              <a:rPr lang="en-US" dirty="0">
                <a:latin typeface="Courier New" panose="02070309020205020404" pitchFamily="49" charset="0"/>
                <a:cs typeface="Courier New" panose="02070309020205020404" pitchFamily="49" charset="0"/>
              </a:rPr>
              <a:t>=0; </a:t>
            </a:r>
            <a:r>
              <a:rPr lang="en-US" dirty="0" err="1">
                <a:latin typeface="Courier New" panose="02070309020205020404" pitchFamily="49" charset="0"/>
                <a:cs typeface="Courier New" panose="02070309020205020404" pitchFamily="49" charset="0"/>
              </a:rPr>
              <a:t>i</a:t>
            </a:r>
            <a:r>
              <a:rPr lang="en-US" dirty="0">
                <a:latin typeface="Courier New" panose="02070309020205020404" pitchFamily="49" charset="0"/>
                <a:cs typeface="Courier New" panose="02070309020205020404" pitchFamily="49" charset="0"/>
              </a:rPr>
              <a:t> &lt; 10; </a:t>
            </a:r>
            <a:r>
              <a:rPr lang="en-US" dirty="0" err="1">
                <a:latin typeface="Courier New" panose="02070309020205020404" pitchFamily="49" charset="0"/>
                <a:cs typeface="Courier New" panose="02070309020205020404" pitchFamily="49" charset="0"/>
              </a:rPr>
              <a:t>i</a:t>
            </a:r>
            <a:r>
              <a:rPr lang="en-US" dirty="0">
                <a:latin typeface="Courier New" panose="02070309020205020404" pitchFamily="49" charset="0"/>
                <a:cs typeface="Courier New" panose="02070309020205020404" pitchFamily="49" charset="0"/>
              </a:rPr>
              <a:t>++) {</a:t>
            </a:r>
          </a:p>
          <a:p>
            <a:pPr marL="365760" lvl="1" indent="0">
              <a:buNone/>
            </a:pPr>
            <a:r>
              <a:rPr lang="en-US" dirty="0">
                <a:latin typeface="Courier New" panose="02070309020205020404" pitchFamily="49" charset="0"/>
                <a:cs typeface="Courier New" panose="02070309020205020404" pitchFamily="49" charset="0"/>
              </a:rPr>
              <a:t>	</a:t>
            </a:r>
            <a:r>
              <a:rPr lang="en-US" dirty="0" err="1">
                <a:highlight>
                  <a:srgbClr val="FFFF00"/>
                </a:highlight>
                <a:latin typeface="Courier New" panose="02070309020205020404" pitchFamily="49" charset="0"/>
                <a:cs typeface="Courier New" panose="02070309020205020404" pitchFamily="49" charset="0"/>
              </a:rPr>
              <a:t>scanf</a:t>
            </a:r>
            <a:r>
              <a:rPr lang="en-US" dirty="0">
                <a:highlight>
                  <a:srgbClr val="FFFF00"/>
                </a:highlight>
                <a:latin typeface="Courier New" panose="02070309020205020404" pitchFamily="49" charset="0"/>
                <a:cs typeface="Courier New" panose="02070309020205020404" pitchFamily="49" charset="0"/>
              </a:rPr>
              <a:t>("%</a:t>
            </a:r>
            <a:r>
              <a:rPr lang="en-US" dirty="0" err="1">
                <a:highlight>
                  <a:srgbClr val="FFFF00"/>
                </a:highlight>
                <a:latin typeface="Courier New" panose="02070309020205020404" pitchFamily="49" charset="0"/>
                <a:cs typeface="Courier New" panose="02070309020205020404" pitchFamily="49" charset="0"/>
              </a:rPr>
              <a:t>d",&amp;n</a:t>
            </a:r>
            <a:r>
              <a:rPr lang="en-US" dirty="0">
                <a:highlight>
                  <a:srgbClr val="FFFF00"/>
                </a:highlight>
                <a:latin typeface="Courier New" panose="02070309020205020404" pitchFamily="49" charset="0"/>
                <a:cs typeface="Courier New" panose="02070309020205020404" pitchFamily="49" charset="0"/>
              </a:rPr>
              <a:t>);</a:t>
            </a:r>
          </a:p>
          <a:p>
            <a:pPr marL="365760" lvl="1" indent="0">
              <a:buNone/>
            </a:pP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printf</a:t>
            </a:r>
            <a:r>
              <a:rPr lang="en-US" dirty="0">
                <a:latin typeface="Courier New" panose="02070309020205020404" pitchFamily="49" charset="0"/>
                <a:cs typeface="Courier New" panose="02070309020205020404" pitchFamily="49" charset="0"/>
              </a:rPr>
              <a:t>("n = %d\</a:t>
            </a:r>
            <a:r>
              <a:rPr lang="en-US" dirty="0" err="1">
                <a:latin typeface="Courier New" panose="02070309020205020404" pitchFamily="49" charset="0"/>
                <a:cs typeface="Courier New" panose="02070309020205020404" pitchFamily="49" charset="0"/>
              </a:rPr>
              <a:t>n",n</a:t>
            </a:r>
            <a:r>
              <a:rPr lang="en-US" dirty="0">
                <a:latin typeface="Courier New" panose="02070309020205020404" pitchFamily="49" charset="0"/>
                <a:cs typeface="Courier New" panose="02070309020205020404" pitchFamily="49" charset="0"/>
              </a:rPr>
              <a:t>); sleep(1);</a:t>
            </a:r>
          </a:p>
          <a:p>
            <a:pPr marL="365760" lvl="1" indent="0">
              <a:buNone/>
            </a:pPr>
            <a:r>
              <a:rPr lang="en-US" dirty="0">
                <a:latin typeface="Courier New" panose="02070309020205020404" pitchFamily="49" charset="0"/>
                <a:cs typeface="Courier New" panose="02070309020205020404" pitchFamily="49" charset="0"/>
              </a:rPr>
              <a:t>}</a:t>
            </a:r>
          </a:p>
        </p:txBody>
      </p:sp>
      <p:sp>
        <p:nvSpPr>
          <p:cNvPr id="4" name="Slide Number Placeholder 3">
            <a:extLst>
              <a:ext uri="{FF2B5EF4-FFF2-40B4-BE49-F238E27FC236}">
                <a16:creationId xmlns:a16="http://schemas.microsoft.com/office/drawing/2014/main" id="{CAD4AA79-F198-48E0-80E4-05D3C6CA0AA0}"/>
              </a:ext>
            </a:extLst>
          </p:cNvPr>
          <p:cNvSpPr>
            <a:spLocks noGrp="1"/>
          </p:cNvSpPr>
          <p:nvPr>
            <p:ph type="sldNum" sz="quarter" idx="15"/>
          </p:nvPr>
        </p:nvSpPr>
        <p:spPr/>
        <p:txBody>
          <a:bodyPr/>
          <a:lstStyle/>
          <a:p>
            <a:fld id="{A5164F59-2C4C-48AE-8821-48AE3F4796E9}" type="slidenum">
              <a:rPr lang="el-GR" smtClean="0"/>
              <a:t>64</a:t>
            </a:fld>
            <a:endParaRPr lang="el-GR" dirty="0"/>
          </a:p>
        </p:txBody>
      </p:sp>
    </p:spTree>
    <p:extLst>
      <p:ext uri="{BB962C8B-B14F-4D97-AF65-F5344CB8AC3E}">
        <p14:creationId xmlns:p14="http://schemas.microsoft.com/office/powerpoint/2010/main" val="24023146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02AAF8-BA5A-4B99-BE62-0FDAFE8253C7}"/>
              </a:ext>
            </a:extLst>
          </p:cNvPr>
          <p:cNvSpPr>
            <a:spLocks noGrp="1"/>
          </p:cNvSpPr>
          <p:nvPr>
            <p:ph type="title"/>
          </p:nvPr>
        </p:nvSpPr>
        <p:spPr/>
        <p:txBody>
          <a:bodyPr/>
          <a:lstStyle/>
          <a:p>
            <a:r>
              <a:rPr lang="en-US" dirty="0"/>
              <a:t>PIPE Examples</a:t>
            </a:r>
          </a:p>
        </p:txBody>
      </p:sp>
      <p:sp>
        <p:nvSpPr>
          <p:cNvPr id="4" name="Slide Number Placeholder 3">
            <a:extLst>
              <a:ext uri="{FF2B5EF4-FFF2-40B4-BE49-F238E27FC236}">
                <a16:creationId xmlns:a16="http://schemas.microsoft.com/office/drawing/2014/main" id="{8BFC480B-E569-4274-A68C-23015711C7E4}"/>
              </a:ext>
            </a:extLst>
          </p:cNvPr>
          <p:cNvSpPr>
            <a:spLocks noGrp="1"/>
          </p:cNvSpPr>
          <p:nvPr>
            <p:ph type="sldNum" sz="quarter" idx="15"/>
          </p:nvPr>
        </p:nvSpPr>
        <p:spPr/>
        <p:txBody>
          <a:bodyPr/>
          <a:lstStyle/>
          <a:p>
            <a:fld id="{A5164F59-2C4C-48AE-8821-48AE3F4796E9}" type="slidenum">
              <a:rPr lang="el-GR" smtClean="0"/>
              <a:t>65</a:t>
            </a:fld>
            <a:endParaRPr lang="el-GR" dirty="0"/>
          </a:p>
        </p:txBody>
      </p:sp>
      <p:pic>
        <p:nvPicPr>
          <p:cNvPr id="6" name="Content Placeholder 5">
            <a:extLst>
              <a:ext uri="{FF2B5EF4-FFF2-40B4-BE49-F238E27FC236}">
                <a16:creationId xmlns:a16="http://schemas.microsoft.com/office/drawing/2014/main" id="{295E4A13-7665-441F-A15E-E48A89E1E7A9}"/>
              </a:ext>
            </a:extLst>
          </p:cNvPr>
          <p:cNvPicPr>
            <a:picLocks noGrp="1" noChangeAspect="1"/>
          </p:cNvPicPr>
          <p:nvPr>
            <p:ph sz="quarter" idx="1"/>
          </p:nvPr>
        </p:nvPicPr>
        <p:blipFill>
          <a:blip r:embed="rId2"/>
          <a:stretch>
            <a:fillRect/>
          </a:stretch>
        </p:blipFill>
        <p:spPr>
          <a:xfrm>
            <a:off x="186116" y="1775925"/>
            <a:ext cx="3854009" cy="2332796"/>
          </a:xfrm>
          <a:prstGeom prst="rect">
            <a:avLst/>
          </a:prstGeom>
        </p:spPr>
      </p:pic>
      <p:pic>
        <p:nvPicPr>
          <p:cNvPr id="7" name="Picture 6">
            <a:extLst>
              <a:ext uri="{FF2B5EF4-FFF2-40B4-BE49-F238E27FC236}">
                <a16:creationId xmlns:a16="http://schemas.microsoft.com/office/drawing/2014/main" id="{99F9D7E3-AF98-4616-81DD-ED10277EC013}"/>
              </a:ext>
            </a:extLst>
          </p:cNvPr>
          <p:cNvPicPr>
            <a:picLocks noChangeAspect="1"/>
          </p:cNvPicPr>
          <p:nvPr/>
        </p:nvPicPr>
        <p:blipFill>
          <a:blip r:embed="rId3"/>
          <a:stretch>
            <a:fillRect/>
          </a:stretch>
        </p:blipFill>
        <p:spPr>
          <a:xfrm>
            <a:off x="4051209" y="1234418"/>
            <a:ext cx="3954090" cy="3703103"/>
          </a:xfrm>
          <a:prstGeom prst="rect">
            <a:avLst/>
          </a:prstGeom>
        </p:spPr>
      </p:pic>
    </p:spTree>
    <p:extLst>
      <p:ext uri="{BB962C8B-B14F-4D97-AF65-F5344CB8AC3E}">
        <p14:creationId xmlns:p14="http://schemas.microsoft.com/office/powerpoint/2010/main" val="15534284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F71B0E-40D5-457D-8762-2051A95D8998}"/>
              </a:ext>
            </a:extLst>
          </p:cNvPr>
          <p:cNvSpPr>
            <a:spLocks noGrp="1"/>
          </p:cNvSpPr>
          <p:nvPr>
            <p:ph type="title"/>
          </p:nvPr>
        </p:nvSpPr>
        <p:spPr/>
        <p:txBody>
          <a:bodyPr/>
          <a:lstStyle/>
          <a:p>
            <a:r>
              <a:rPr lang="en-US" dirty="0"/>
              <a:t>Q &amp;A</a:t>
            </a:r>
          </a:p>
        </p:txBody>
      </p:sp>
      <p:sp>
        <p:nvSpPr>
          <p:cNvPr id="3" name="Content Placeholder 2">
            <a:extLst>
              <a:ext uri="{FF2B5EF4-FFF2-40B4-BE49-F238E27FC236}">
                <a16:creationId xmlns:a16="http://schemas.microsoft.com/office/drawing/2014/main" id="{4C41E0A9-08CE-4FF1-B272-6FB61C10275C}"/>
              </a:ext>
            </a:extLst>
          </p:cNvPr>
          <p:cNvSpPr>
            <a:spLocks noGrp="1"/>
          </p:cNvSpPr>
          <p:nvPr>
            <p:ph sz="quarter" idx="1"/>
          </p:nvPr>
        </p:nvSpPr>
        <p:spPr/>
        <p:txBody>
          <a:bodyPr/>
          <a:lstStyle/>
          <a:p>
            <a:endParaRPr lang="en-US"/>
          </a:p>
        </p:txBody>
      </p:sp>
      <p:sp>
        <p:nvSpPr>
          <p:cNvPr id="4" name="Slide Number Placeholder 3">
            <a:extLst>
              <a:ext uri="{FF2B5EF4-FFF2-40B4-BE49-F238E27FC236}">
                <a16:creationId xmlns:a16="http://schemas.microsoft.com/office/drawing/2014/main" id="{8F12B8AF-1FAD-4D42-A42A-E5D5A626D655}"/>
              </a:ext>
            </a:extLst>
          </p:cNvPr>
          <p:cNvSpPr>
            <a:spLocks noGrp="1"/>
          </p:cNvSpPr>
          <p:nvPr>
            <p:ph type="sldNum" sz="quarter" idx="15"/>
          </p:nvPr>
        </p:nvSpPr>
        <p:spPr/>
        <p:txBody>
          <a:bodyPr/>
          <a:lstStyle/>
          <a:p>
            <a:fld id="{A5164F59-2C4C-48AE-8821-48AE3F4796E9}" type="slidenum">
              <a:rPr lang="el-GR" smtClean="0"/>
              <a:t>66</a:t>
            </a:fld>
            <a:endParaRPr lang="el-GR" dirty="0"/>
          </a:p>
        </p:txBody>
      </p:sp>
    </p:spTree>
    <p:extLst>
      <p:ext uri="{BB962C8B-B14F-4D97-AF65-F5344CB8AC3E}">
        <p14:creationId xmlns:p14="http://schemas.microsoft.com/office/powerpoint/2010/main" val="32970606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n-US" dirty="0"/>
              <a:t>Fork</a:t>
            </a:r>
            <a:endParaRPr lang="el-GR" dirty="0"/>
          </a:p>
        </p:txBody>
      </p:sp>
      <p:sp>
        <p:nvSpPr>
          <p:cNvPr id="3" name="Θέση περιεχομένου 2"/>
          <p:cNvSpPr>
            <a:spLocks noGrp="1"/>
          </p:cNvSpPr>
          <p:nvPr>
            <p:ph sz="quarter" idx="1"/>
          </p:nvPr>
        </p:nvSpPr>
        <p:spPr/>
        <p:txBody>
          <a:bodyPr>
            <a:normAutofit fontScale="92500" lnSpcReduction="20000"/>
          </a:bodyPr>
          <a:lstStyle/>
          <a:p>
            <a:pPr marL="0" indent="0">
              <a:buNone/>
            </a:pPr>
            <a:r>
              <a:rPr lang="en-US" b="1" dirty="0"/>
              <a:t>Differences between the parent and child are:</a:t>
            </a:r>
          </a:p>
          <a:p>
            <a:r>
              <a:rPr lang="en-US" dirty="0"/>
              <a:t>The return values from fork are different.</a:t>
            </a:r>
          </a:p>
          <a:p>
            <a:r>
              <a:rPr lang="en-US" dirty="0"/>
              <a:t>The PIDs are different.</a:t>
            </a:r>
          </a:p>
          <a:p>
            <a:r>
              <a:rPr lang="en-US" dirty="0"/>
              <a:t>The two processes have different parent process IDs:</a:t>
            </a:r>
          </a:p>
          <a:p>
            <a:pPr lvl="1"/>
            <a:r>
              <a:rPr lang="en-US" dirty="0"/>
              <a:t>the parent </a:t>
            </a:r>
            <a:r>
              <a:rPr lang="en-US" dirty="0">
                <a:latin typeface="Courier New" panose="02070309020205020404" pitchFamily="49" charset="0"/>
                <a:cs typeface="Courier New" panose="02070309020205020404" pitchFamily="49" charset="0"/>
              </a:rPr>
              <a:t>PID</a:t>
            </a:r>
            <a:r>
              <a:rPr lang="en-US" dirty="0"/>
              <a:t> of the child is the parent</a:t>
            </a:r>
          </a:p>
          <a:p>
            <a:pPr lvl="1"/>
            <a:r>
              <a:rPr lang="en-US" dirty="0"/>
              <a:t>the parent </a:t>
            </a:r>
            <a:r>
              <a:rPr lang="en-US" dirty="0">
                <a:latin typeface="Courier New" panose="02070309020205020404" pitchFamily="49" charset="0"/>
                <a:cs typeface="Courier New" panose="02070309020205020404" pitchFamily="49" charset="0"/>
              </a:rPr>
              <a:t>PID</a:t>
            </a:r>
            <a:r>
              <a:rPr lang="en-US" dirty="0"/>
              <a:t> of the parent doesn’t change</a:t>
            </a:r>
          </a:p>
          <a:p>
            <a:r>
              <a:rPr lang="en-US" dirty="0"/>
              <a:t>The child’s </a:t>
            </a:r>
            <a:r>
              <a:rPr lang="en-US" dirty="0" err="1">
                <a:latin typeface="Courier New" panose="02070309020205020404" pitchFamily="49" charset="0"/>
                <a:cs typeface="Courier New" panose="02070309020205020404" pitchFamily="49" charset="0"/>
              </a:rPr>
              <a:t>tms_utime</a:t>
            </a:r>
            <a:r>
              <a:rPr lang="en-US" dirty="0"/>
              <a:t>, </a:t>
            </a:r>
            <a:r>
              <a:rPr lang="en-US" dirty="0" err="1">
                <a:latin typeface="Courier New" panose="02070309020205020404" pitchFamily="49" charset="0"/>
                <a:cs typeface="Courier New" panose="02070309020205020404" pitchFamily="49" charset="0"/>
              </a:rPr>
              <a:t>tms_stime</a:t>
            </a:r>
            <a:r>
              <a:rPr lang="en-US" dirty="0"/>
              <a:t>, </a:t>
            </a:r>
            <a:r>
              <a:rPr lang="en-US" dirty="0" err="1">
                <a:latin typeface="Courier New" panose="02070309020205020404" pitchFamily="49" charset="0"/>
                <a:cs typeface="Courier New" panose="02070309020205020404" pitchFamily="49" charset="0"/>
              </a:rPr>
              <a:t>tms_cutime</a:t>
            </a:r>
            <a:r>
              <a:rPr lang="en-US" dirty="0"/>
              <a:t>, and </a:t>
            </a:r>
            <a:r>
              <a:rPr lang="en-US" dirty="0" err="1">
                <a:latin typeface="Courier New" panose="02070309020205020404" pitchFamily="49" charset="0"/>
                <a:cs typeface="Courier New" panose="02070309020205020404" pitchFamily="49" charset="0"/>
              </a:rPr>
              <a:t>tms_cstime</a:t>
            </a:r>
            <a:r>
              <a:rPr lang="en-US" dirty="0">
                <a:latin typeface="Courier New" panose="02070309020205020404" pitchFamily="49" charset="0"/>
                <a:cs typeface="Courier New" panose="02070309020205020404" pitchFamily="49" charset="0"/>
              </a:rPr>
              <a:t> </a:t>
            </a:r>
            <a:r>
              <a:rPr lang="en-US" dirty="0"/>
              <a:t>values are reset to 0</a:t>
            </a:r>
          </a:p>
          <a:p>
            <a:r>
              <a:rPr lang="en-US" dirty="0"/>
              <a:t>File locks set by the parent are not inherited by the child</a:t>
            </a:r>
          </a:p>
          <a:p>
            <a:r>
              <a:rPr lang="en-US" dirty="0"/>
              <a:t>Pending alarms are cleared for the child</a:t>
            </a:r>
          </a:p>
          <a:p>
            <a:r>
              <a:rPr lang="en-US" dirty="0"/>
              <a:t>The set of pending signals for the child is set to the empty set</a:t>
            </a:r>
            <a:endParaRPr lang="el-GR" dirty="0"/>
          </a:p>
        </p:txBody>
      </p:sp>
      <p:sp>
        <p:nvSpPr>
          <p:cNvPr id="4" name="Θέση αριθμού διαφάνειας 3"/>
          <p:cNvSpPr>
            <a:spLocks noGrp="1"/>
          </p:cNvSpPr>
          <p:nvPr>
            <p:ph type="sldNum" sz="quarter" idx="15"/>
          </p:nvPr>
        </p:nvSpPr>
        <p:spPr/>
        <p:txBody>
          <a:bodyPr/>
          <a:lstStyle/>
          <a:p>
            <a:fld id="{A5164F59-2C4C-48AE-8821-48AE3F4796E9}" type="slidenum">
              <a:rPr lang="el-GR" smtClean="0"/>
              <a:t>7</a:t>
            </a:fld>
            <a:endParaRPr lang="el-GR" dirty="0"/>
          </a:p>
        </p:txBody>
      </p:sp>
    </p:spTree>
    <p:extLst>
      <p:ext uri="{BB962C8B-B14F-4D97-AF65-F5344CB8AC3E}">
        <p14:creationId xmlns:p14="http://schemas.microsoft.com/office/powerpoint/2010/main" val="319540393"/>
      </p:ext>
    </p:extLst>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n-US" dirty="0"/>
              <a:t>Process Termination</a:t>
            </a:r>
            <a:endParaRPr lang="el-GR" dirty="0"/>
          </a:p>
        </p:txBody>
      </p:sp>
      <p:sp>
        <p:nvSpPr>
          <p:cNvPr id="3" name="Θέση περιεχομένου 2"/>
          <p:cNvSpPr>
            <a:spLocks noGrp="1"/>
          </p:cNvSpPr>
          <p:nvPr>
            <p:ph sz="quarter" idx="1"/>
          </p:nvPr>
        </p:nvSpPr>
        <p:spPr/>
        <p:txBody>
          <a:bodyPr>
            <a:normAutofit fontScale="77500" lnSpcReduction="20000"/>
          </a:bodyPr>
          <a:lstStyle/>
          <a:p>
            <a:pPr marL="0" indent="0">
              <a:buNone/>
            </a:pPr>
            <a:r>
              <a:rPr lang="en-US" dirty="0"/>
              <a:t>There are eight ways for a process to terminate. </a:t>
            </a:r>
          </a:p>
          <a:p>
            <a:pPr marL="0" indent="0">
              <a:buNone/>
            </a:pPr>
            <a:r>
              <a:rPr lang="en-US" b="1" dirty="0"/>
              <a:t>Normal termination </a:t>
            </a:r>
            <a:r>
              <a:rPr lang="en-US" dirty="0"/>
              <a:t>occurs in five ways:</a:t>
            </a:r>
          </a:p>
          <a:p>
            <a:pPr marL="457200" indent="-457200">
              <a:buFont typeface="+mj-lt"/>
              <a:buAutoNum type="arabicPeriod"/>
            </a:pPr>
            <a:r>
              <a:rPr lang="en-US" dirty="0"/>
              <a:t>Return from main</a:t>
            </a:r>
          </a:p>
          <a:p>
            <a:pPr marL="457200" indent="-457200">
              <a:buFont typeface="+mj-lt"/>
              <a:buAutoNum type="arabicPeriod"/>
            </a:pPr>
            <a:r>
              <a:rPr lang="en-US" dirty="0"/>
              <a:t>Calling exit with cleanup (ISO C)</a:t>
            </a:r>
          </a:p>
          <a:p>
            <a:pPr marL="457200" indent="-457200">
              <a:buFont typeface="+mj-lt"/>
              <a:buAutoNum type="arabicPeriod"/>
            </a:pPr>
            <a:r>
              <a:rPr lang="en-US" dirty="0"/>
              <a:t>Calling _exit (ISO C) or _Exit (POSIX)</a:t>
            </a:r>
          </a:p>
          <a:p>
            <a:pPr marL="457200" indent="-457200">
              <a:buFont typeface="+mj-lt"/>
              <a:buAutoNum type="arabicPeriod"/>
            </a:pPr>
            <a:r>
              <a:rPr lang="en-US" dirty="0"/>
              <a:t>Return of the last thread from its start routine (see book Section 11.5)</a:t>
            </a:r>
          </a:p>
          <a:p>
            <a:pPr marL="457200" indent="-457200">
              <a:buFont typeface="+mj-lt"/>
              <a:buAutoNum type="arabicPeriod"/>
            </a:pPr>
            <a:r>
              <a:rPr lang="en-US" dirty="0"/>
              <a:t>Calling pthread_exit (Section 11.5) from the last thread</a:t>
            </a:r>
          </a:p>
          <a:p>
            <a:pPr marL="0" indent="0">
              <a:buNone/>
            </a:pPr>
            <a:r>
              <a:rPr lang="en-US" b="1" dirty="0"/>
              <a:t>Abnormal termination </a:t>
            </a:r>
            <a:r>
              <a:rPr lang="en-US" dirty="0"/>
              <a:t>occurs in three ways:</a:t>
            </a:r>
          </a:p>
          <a:p>
            <a:pPr marL="457200" indent="-457200">
              <a:buFont typeface="+mj-lt"/>
              <a:buAutoNum type="arabicPeriod"/>
            </a:pPr>
            <a:r>
              <a:rPr lang="en-US" dirty="0"/>
              <a:t>Calling abort (Section 10.17)</a:t>
            </a:r>
          </a:p>
          <a:p>
            <a:pPr marL="457200" indent="-457200">
              <a:buFont typeface="+mj-lt"/>
              <a:buAutoNum type="arabicPeriod"/>
            </a:pPr>
            <a:r>
              <a:rPr lang="en-US" dirty="0"/>
              <a:t>Receipt of a signal (Section 10.2)</a:t>
            </a:r>
          </a:p>
          <a:p>
            <a:pPr marL="457200" indent="-457200">
              <a:buFont typeface="+mj-lt"/>
              <a:buAutoNum type="arabicPeriod"/>
            </a:pPr>
            <a:r>
              <a:rPr lang="en-US" dirty="0"/>
              <a:t>Response of last thread to a cancellation request (Sections 11.5, 12.7)</a:t>
            </a:r>
            <a:endParaRPr lang="el-GR" dirty="0"/>
          </a:p>
        </p:txBody>
      </p:sp>
      <p:sp>
        <p:nvSpPr>
          <p:cNvPr id="5" name="Θέση αριθμού διαφάνειας 4"/>
          <p:cNvSpPr>
            <a:spLocks noGrp="1"/>
          </p:cNvSpPr>
          <p:nvPr>
            <p:ph type="sldNum" sz="quarter" idx="15"/>
          </p:nvPr>
        </p:nvSpPr>
        <p:spPr/>
        <p:txBody>
          <a:bodyPr/>
          <a:lstStyle/>
          <a:p>
            <a:fld id="{A5164F59-2C4C-48AE-8821-48AE3F4796E9}" type="slidenum">
              <a:rPr lang="el-GR" smtClean="0"/>
              <a:t>8</a:t>
            </a:fld>
            <a:endParaRPr lang="el-GR" dirty="0"/>
          </a:p>
        </p:txBody>
      </p:sp>
    </p:spTree>
    <p:extLst>
      <p:ext uri="{BB962C8B-B14F-4D97-AF65-F5344CB8AC3E}">
        <p14:creationId xmlns:p14="http://schemas.microsoft.com/office/powerpoint/2010/main" val="1492320531"/>
      </p:ext>
    </p:extLst>
  </p:cSld>
  <p:clrMapOvr>
    <a:overrideClrMapping bg1="lt1" tx1="dk1" bg2="lt2" tx2="dk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n-US" dirty="0"/>
              <a:t>EXIT Function </a:t>
            </a:r>
            <a:endParaRPr lang="el-GR" dirty="0"/>
          </a:p>
        </p:txBody>
      </p:sp>
      <p:sp>
        <p:nvSpPr>
          <p:cNvPr id="3" name="Θέση περιεχομένου 2"/>
          <p:cNvSpPr>
            <a:spLocks noGrp="1"/>
          </p:cNvSpPr>
          <p:nvPr>
            <p:ph sz="quarter" idx="1"/>
          </p:nvPr>
        </p:nvSpPr>
        <p:spPr/>
        <p:txBody>
          <a:bodyPr>
            <a:noAutofit/>
          </a:bodyPr>
          <a:lstStyle/>
          <a:p>
            <a:pPr marL="0" indent="0" algn="just">
              <a:buNone/>
            </a:pPr>
            <a:r>
              <a:rPr lang="en-US" sz="2200" dirty="0"/>
              <a:t>To terminate a process </a:t>
            </a:r>
            <a:r>
              <a:rPr lang="en-US" sz="2200" b="1" dirty="0"/>
              <a:t>normally</a:t>
            </a:r>
            <a:r>
              <a:rPr lang="en-US" sz="2200" dirty="0"/>
              <a:t> use one of the exit functions:</a:t>
            </a:r>
          </a:p>
          <a:p>
            <a:pPr marL="0" indent="0" algn="just">
              <a:buNone/>
            </a:pPr>
            <a:endParaRPr lang="en-US" sz="2200" dirty="0"/>
          </a:p>
          <a:p>
            <a:pPr marL="0" indent="0" algn="just">
              <a:buNone/>
            </a:pPr>
            <a:endParaRPr lang="en-US" sz="2200" dirty="0"/>
          </a:p>
          <a:p>
            <a:pPr marL="0" indent="0" algn="just">
              <a:buNone/>
            </a:pPr>
            <a:endParaRPr lang="en-US" sz="2200" dirty="0"/>
          </a:p>
          <a:p>
            <a:pPr marL="0" indent="0" algn="just">
              <a:buNone/>
            </a:pPr>
            <a:endParaRPr lang="en-US" sz="2200" dirty="0"/>
          </a:p>
          <a:p>
            <a:pPr marL="0" indent="0" algn="just">
              <a:buNone/>
            </a:pPr>
            <a:r>
              <a:rPr lang="en-US" sz="2200" dirty="0"/>
              <a:t>In </a:t>
            </a:r>
            <a:r>
              <a:rPr lang="en-US" sz="2200" b="1" dirty="0"/>
              <a:t>abnormal termination</a:t>
            </a:r>
            <a:r>
              <a:rPr lang="en-US" sz="2200" dirty="0"/>
              <a:t>, the parent of the process can obtain a termination status generated by the kernel using the </a:t>
            </a:r>
            <a:r>
              <a:rPr lang="en-US" sz="2200" dirty="0">
                <a:latin typeface="Courier New" panose="02070309020205020404" pitchFamily="49" charset="0"/>
                <a:cs typeface="Courier New" panose="02070309020205020404" pitchFamily="49" charset="0"/>
              </a:rPr>
              <a:t>wait</a:t>
            </a:r>
            <a:r>
              <a:rPr lang="en-US" sz="2200" dirty="0"/>
              <a:t> or the </a:t>
            </a:r>
            <a:r>
              <a:rPr lang="en-US" sz="2200" dirty="0">
                <a:latin typeface="Courier New" panose="02070309020205020404" pitchFamily="49" charset="0"/>
                <a:cs typeface="Courier New" panose="02070309020205020404" pitchFamily="49" charset="0"/>
              </a:rPr>
              <a:t>waitpid</a:t>
            </a:r>
            <a:r>
              <a:rPr lang="en-US" sz="2200" dirty="0"/>
              <a:t> function (see next). If the child terminated normally, the parent can obtain the exit status of the child.</a:t>
            </a:r>
          </a:p>
        </p:txBody>
      </p:sp>
      <p:sp>
        <p:nvSpPr>
          <p:cNvPr id="6" name="Θέση αριθμού διαφάνειας 5"/>
          <p:cNvSpPr>
            <a:spLocks noGrp="1"/>
          </p:cNvSpPr>
          <p:nvPr>
            <p:ph type="sldNum" sz="quarter" idx="15"/>
          </p:nvPr>
        </p:nvSpPr>
        <p:spPr/>
        <p:txBody>
          <a:bodyPr/>
          <a:lstStyle/>
          <a:p>
            <a:fld id="{A5164F59-2C4C-48AE-8821-48AE3F4796E9}" type="slidenum">
              <a:rPr lang="el-GR" smtClean="0"/>
              <a:t>9</a:t>
            </a:fld>
            <a:endParaRPr lang="el-GR" dirty="0"/>
          </a:p>
        </p:txBody>
      </p:sp>
      <p:sp>
        <p:nvSpPr>
          <p:cNvPr id="7" name="Ορθογώνιο 6">
            <a:extLst>
              <a:ext uri="{FF2B5EF4-FFF2-40B4-BE49-F238E27FC236}">
                <a16:creationId xmlns:a16="http://schemas.microsoft.com/office/drawing/2014/main" id="{CB2C8B69-8CA1-4AAF-BEDC-B8B462F049D7}"/>
              </a:ext>
            </a:extLst>
          </p:cNvPr>
          <p:cNvSpPr/>
          <p:nvPr/>
        </p:nvSpPr>
        <p:spPr>
          <a:xfrm>
            <a:off x="485775" y="1638300"/>
            <a:ext cx="7467600" cy="1600200"/>
          </a:xfrm>
          <a:prstGeom prst="rect">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latin typeface="Courier New" pitchFamily="49" charset="0"/>
                <a:cs typeface="Courier New" pitchFamily="49" charset="0"/>
              </a:rPr>
              <a:t>#include &lt;</a:t>
            </a:r>
            <a:r>
              <a:rPr lang="en-US" dirty="0" err="1">
                <a:solidFill>
                  <a:schemeClr val="tx1"/>
                </a:solidFill>
                <a:latin typeface="Courier New" pitchFamily="49" charset="0"/>
                <a:cs typeface="Courier New" pitchFamily="49" charset="0"/>
              </a:rPr>
              <a:t>stdlib.h</a:t>
            </a:r>
            <a:r>
              <a:rPr lang="en-US" dirty="0">
                <a:solidFill>
                  <a:schemeClr val="tx1"/>
                </a:solidFill>
                <a:latin typeface="Courier New" pitchFamily="49" charset="0"/>
                <a:cs typeface="Courier New" pitchFamily="49" charset="0"/>
              </a:rPr>
              <a:t>&gt;</a:t>
            </a:r>
          </a:p>
          <a:p>
            <a:r>
              <a:rPr lang="en-US" dirty="0">
                <a:solidFill>
                  <a:schemeClr val="tx1"/>
                </a:solidFill>
                <a:latin typeface="Courier New" pitchFamily="49" charset="0"/>
                <a:cs typeface="Courier New" pitchFamily="49" charset="0"/>
              </a:rPr>
              <a:t>   void exit(</a:t>
            </a:r>
            <a:r>
              <a:rPr lang="en-US" dirty="0" err="1">
                <a:solidFill>
                  <a:schemeClr val="tx1"/>
                </a:solidFill>
                <a:latin typeface="Courier New" pitchFamily="49" charset="0"/>
                <a:cs typeface="Courier New" pitchFamily="49" charset="0"/>
              </a:rPr>
              <a:t>int</a:t>
            </a:r>
            <a:r>
              <a:rPr lang="en-US" dirty="0">
                <a:solidFill>
                  <a:schemeClr val="tx1"/>
                </a:solidFill>
                <a:latin typeface="Courier New" pitchFamily="49" charset="0"/>
                <a:cs typeface="Courier New" pitchFamily="49" charset="0"/>
              </a:rPr>
              <a:t> </a:t>
            </a:r>
            <a:r>
              <a:rPr lang="en-US" b="1" dirty="0">
                <a:solidFill>
                  <a:schemeClr val="tx1"/>
                </a:solidFill>
                <a:latin typeface="Courier New" pitchFamily="49" charset="0"/>
                <a:cs typeface="Courier New" pitchFamily="49" charset="0"/>
              </a:rPr>
              <a:t>status</a:t>
            </a:r>
            <a:r>
              <a:rPr lang="en-US" dirty="0">
                <a:solidFill>
                  <a:schemeClr val="tx1"/>
                </a:solidFill>
                <a:latin typeface="Courier New" pitchFamily="49" charset="0"/>
                <a:cs typeface="Courier New" pitchFamily="49" charset="0"/>
              </a:rPr>
              <a:t>);</a:t>
            </a:r>
          </a:p>
          <a:p>
            <a:r>
              <a:rPr lang="en-US" dirty="0">
                <a:solidFill>
                  <a:schemeClr val="tx1"/>
                </a:solidFill>
                <a:latin typeface="Courier New" pitchFamily="49" charset="0"/>
                <a:cs typeface="Courier New" pitchFamily="49" charset="0"/>
              </a:rPr>
              <a:t>   void _Exit(</a:t>
            </a:r>
            <a:r>
              <a:rPr lang="en-US" dirty="0" err="1">
                <a:solidFill>
                  <a:schemeClr val="tx1"/>
                </a:solidFill>
                <a:latin typeface="Courier New" pitchFamily="49" charset="0"/>
                <a:cs typeface="Courier New" pitchFamily="49" charset="0"/>
              </a:rPr>
              <a:t>int</a:t>
            </a:r>
            <a:r>
              <a:rPr lang="en-US" dirty="0">
                <a:solidFill>
                  <a:schemeClr val="tx1"/>
                </a:solidFill>
                <a:latin typeface="Courier New" pitchFamily="49" charset="0"/>
                <a:cs typeface="Courier New" pitchFamily="49" charset="0"/>
              </a:rPr>
              <a:t> </a:t>
            </a:r>
            <a:r>
              <a:rPr lang="en-US" b="1" dirty="0">
                <a:solidFill>
                  <a:schemeClr val="tx1"/>
                </a:solidFill>
                <a:latin typeface="Courier New" pitchFamily="49" charset="0"/>
                <a:cs typeface="Courier New" pitchFamily="49" charset="0"/>
              </a:rPr>
              <a:t>status</a:t>
            </a:r>
            <a:r>
              <a:rPr lang="en-US" dirty="0">
                <a:solidFill>
                  <a:schemeClr val="tx1"/>
                </a:solidFill>
                <a:latin typeface="Courier New" pitchFamily="49" charset="0"/>
                <a:cs typeface="Courier New" pitchFamily="49" charset="0"/>
              </a:rPr>
              <a:t>);</a:t>
            </a:r>
          </a:p>
          <a:p>
            <a:r>
              <a:rPr lang="en-US" dirty="0">
                <a:solidFill>
                  <a:schemeClr val="tx1"/>
                </a:solidFill>
                <a:latin typeface="Courier New" pitchFamily="49" charset="0"/>
                <a:cs typeface="Courier New" pitchFamily="49" charset="0"/>
              </a:rPr>
              <a:t>#include &lt;</a:t>
            </a:r>
            <a:r>
              <a:rPr lang="en-US" dirty="0" err="1">
                <a:solidFill>
                  <a:schemeClr val="tx1"/>
                </a:solidFill>
                <a:latin typeface="Courier New" pitchFamily="49" charset="0"/>
                <a:cs typeface="Courier New" pitchFamily="49" charset="0"/>
              </a:rPr>
              <a:t>unistd.h</a:t>
            </a:r>
            <a:r>
              <a:rPr lang="en-US" dirty="0">
                <a:solidFill>
                  <a:schemeClr val="tx1"/>
                </a:solidFill>
                <a:latin typeface="Courier New" pitchFamily="49" charset="0"/>
                <a:cs typeface="Courier New" pitchFamily="49" charset="0"/>
              </a:rPr>
              <a:t>&gt;</a:t>
            </a:r>
          </a:p>
          <a:p>
            <a:r>
              <a:rPr lang="en-US" dirty="0">
                <a:solidFill>
                  <a:schemeClr val="tx1"/>
                </a:solidFill>
                <a:latin typeface="Courier New" pitchFamily="49" charset="0"/>
                <a:cs typeface="Courier New" pitchFamily="49" charset="0"/>
              </a:rPr>
              <a:t>   void _exit(</a:t>
            </a:r>
            <a:r>
              <a:rPr lang="en-US" dirty="0" err="1">
                <a:solidFill>
                  <a:schemeClr val="tx1"/>
                </a:solidFill>
                <a:latin typeface="Courier New" pitchFamily="49" charset="0"/>
                <a:cs typeface="Courier New" pitchFamily="49" charset="0"/>
              </a:rPr>
              <a:t>int</a:t>
            </a:r>
            <a:r>
              <a:rPr lang="en-US" dirty="0">
                <a:solidFill>
                  <a:schemeClr val="tx1"/>
                </a:solidFill>
                <a:latin typeface="Courier New" pitchFamily="49" charset="0"/>
                <a:cs typeface="Courier New" pitchFamily="49" charset="0"/>
              </a:rPr>
              <a:t> </a:t>
            </a:r>
            <a:r>
              <a:rPr lang="en-US" b="1" dirty="0">
                <a:solidFill>
                  <a:schemeClr val="tx1"/>
                </a:solidFill>
                <a:latin typeface="Courier New" pitchFamily="49" charset="0"/>
                <a:cs typeface="Courier New" pitchFamily="49" charset="0"/>
              </a:rPr>
              <a:t>status</a:t>
            </a:r>
            <a:r>
              <a:rPr lang="en-US" dirty="0">
                <a:solidFill>
                  <a:schemeClr val="tx1"/>
                </a:solidFill>
                <a:latin typeface="Courier New" pitchFamily="49" charset="0"/>
                <a:cs typeface="Courier New" pitchFamily="49" charset="0"/>
              </a:rPr>
              <a:t>);</a:t>
            </a:r>
            <a:endParaRPr lang="el-GR" dirty="0">
              <a:solidFill>
                <a:schemeClr val="tx1"/>
              </a:solidFill>
              <a:latin typeface="Courier New" pitchFamily="49" charset="0"/>
              <a:cs typeface="Courier New" pitchFamily="49" charset="0"/>
            </a:endParaRPr>
          </a:p>
        </p:txBody>
      </p:sp>
      <p:sp>
        <p:nvSpPr>
          <p:cNvPr id="8" name="Θέση περιεχομένου 2">
            <a:extLst>
              <a:ext uri="{FF2B5EF4-FFF2-40B4-BE49-F238E27FC236}">
                <a16:creationId xmlns:a16="http://schemas.microsoft.com/office/drawing/2014/main" id="{7BE85753-802A-4ED0-AA94-783B6EDD5E5B}"/>
              </a:ext>
            </a:extLst>
          </p:cNvPr>
          <p:cNvSpPr txBox="1">
            <a:spLocks/>
          </p:cNvSpPr>
          <p:nvPr/>
        </p:nvSpPr>
        <p:spPr>
          <a:xfrm>
            <a:off x="4572000" y="1739940"/>
            <a:ext cx="3352800" cy="1212810"/>
          </a:xfrm>
          <a:prstGeom prst="rect">
            <a:avLst/>
          </a:prstGeom>
        </p:spPr>
        <p:txBody>
          <a:bodyPr vert="horz">
            <a:normAutofit fontScale="70000" lnSpcReduction="20000"/>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dirty="0">
                <a:latin typeface="Courier New" pitchFamily="49" charset="0"/>
                <a:cs typeface="Courier New" pitchFamily="49" charset="0"/>
              </a:rPr>
              <a:t>int status</a:t>
            </a:r>
            <a:r>
              <a:rPr lang="en-US" dirty="0"/>
              <a:t> </a:t>
            </a:r>
            <a:r>
              <a:rPr lang="en-US" b="1" dirty="0"/>
              <a:t>: </a:t>
            </a:r>
            <a:r>
              <a:rPr lang="en-US" dirty="0"/>
              <a:t>0 or EXIT_SUCCESS indicates successful, while EXIT_FAILURE indicates unsuccessful termination.</a:t>
            </a:r>
          </a:p>
        </p:txBody>
      </p:sp>
    </p:spTree>
    <p:extLst>
      <p:ext uri="{BB962C8B-B14F-4D97-AF65-F5344CB8AC3E}">
        <p14:creationId xmlns:p14="http://schemas.microsoft.com/office/powerpoint/2010/main" val="3664154658"/>
      </p:ext>
    </p:extLst>
  </p:cSld>
  <p:clrMapOvr>
    <a:overrideClrMapping bg1="lt1" tx1="dk1" bg2="lt2" tx2="dk2" accent1="accent1" accent2="accent2" accent3="accent3" accent4="accent4" accent5="accent5" accent6="accent6" hlink="hlink" folHlink="folHlink"/>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Προεξοχή">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Κλασικό Office">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Προεξοχή">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5995</TotalTime>
  <Words>7330</Words>
  <Application>Microsoft Office PowerPoint</Application>
  <PresentationFormat>On-screen Show (16:9)</PresentationFormat>
  <Paragraphs>717</Paragraphs>
  <Slides>66</Slides>
  <Notes>38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66</vt:i4>
      </vt:variant>
    </vt:vector>
  </HeadingPairs>
  <TitlesOfParts>
    <vt:vector size="75" baseType="lpstr">
      <vt:lpstr>Arial</vt:lpstr>
      <vt:lpstr>Arial Unicode MS</vt:lpstr>
      <vt:lpstr>Calibri</vt:lpstr>
      <vt:lpstr>Courier New</vt:lpstr>
      <vt:lpstr>Monotype Sorts</vt:lpstr>
      <vt:lpstr>Times New Roman</vt:lpstr>
      <vt:lpstr>Wingdings</vt:lpstr>
      <vt:lpstr>Wingdings 2</vt:lpstr>
      <vt:lpstr>Προεξοχή</vt:lpstr>
      <vt:lpstr>Processes, Shared Memory, Pipes … </vt:lpstr>
      <vt:lpstr>Process - Memory layout of a C program</vt:lpstr>
      <vt:lpstr>Fields in Process Control Block</vt:lpstr>
      <vt:lpstr> Process ID &amp; Functions</vt:lpstr>
      <vt:lpstr>Fork</vt:lpstr>
      <vt:lpstr>Child Properties During Fork (man fork)</vt:lpstr>
      <vt:lpstr>Fork</vt:lpstr>
      <vt:lpstr>Process Termination</vt:lpstr>
      <vt:lpstr>EXIT Function </vt:lpstr>
      <vt:lpstr>WAIT/WAITPID Function</vt:lpstr>
      <vt:lpstr>WAITPID Parameters</vt:lpstr>
      <vt:lpstr>WAIT Functions</vt:lpstr>
      <vt:lpstr>WAIT/WAITPID Function</vt:lpstr>
      <vt:lpstr>Fork – Example 1</vt:lpstr>
      <vt:lpstr>WAITPID EXAMPLE</vt:lpstr>
      <vt:lpstr>Orphan Processes</vt:lpstr>
      <vt:lpstr>Zombies vs Orphans</vt:lpstr>
      <vt:lpstr>Inter-Process Communication (IPC)</vt:lpstr>
      <vt:lpstr>Shared Memory</vt:lpstr>
      <vt:lpstr>Kernel Support for Shared Memory</vt:lpstr>
      <vt:lpstr>XSI (System V) Shared Memory</vt:lpstr>
      <vt:lpstr>XSI (System V) Shared Memory</vt:lpstr>
      <vt:lpstr>API: Creating &amp; Attaching Physical Segments</vt:lpstr>
      <vt:lpstr>API: Detaching &amp; Deleting Physical Segments</vt:lpstr>
      <vt:lpstr>SHMGET Function</vt:lpstr>
      <vt:lpstr>Key Generation – FTOK()</vt:lpstr>
      <vt:lpstr>SHMGET Function</vt:lpstr>
      <vt:lpstr>SHMAT Function</vt:lpstr>
      <vt:lpstr>SHMAT Function</vt:lpstr>
      <vt:lpstr>SHMDT Function</vt:lpstr>
      <vt:lpstr>SHMCTL Function</vt:lpstr>
      <vt:lpstr>POSIX Shared Memory</vt:lpstr>
      <vt:lpstr>POSIX Shared Memory Layout</vt:lpstr>
      <vt:lpstr>POSIX Shared Memory</vt:lpstr>
      <vt:lpstr>API: Creating Physical Segments</vt:lpstr>
      <vt:lpstr>API: Detaching &amp; Deleting a Shared Object</vt:lpstr>
      <vt:lpstr>Managing POSIX Shared Memory - Summary</vt:lpstr>
      <vt:lpstr>SHM_OPEN Function</vt:lpstr>
      <vt:lpstr>SHMOPEN –Macros for Access Permission</vt:lpstr>
      <vt:lpstr>FTRUNCATE Function</vt:lpstr>
      <vt:lpstr>MMAP Function</vt:lpstr>
      <vt:lpstr>MMAP Function</vt:lpstr>
      <vt:lpstr>MUΝMAP Function</vt:lpstr>
      <vt:lpstr>CLOSE Function</vt:lpstr>
      <vt:lpstr>SHM_UNLINK Function</vt:lpstr>
      <vt:lpstr>Extra Functions - POSIX Shared Memory</vt:lpstr>
      <vt:lpstr>FSTAT Function</vt:lpstr>
      <vt:lpstr>FCHOWN Function</vt:lpstr>
      <vt:lpstr>FCHMOD Function</vt:lpstr>
      <vt:lpstr>Pipe vs Shared Memory</vt:lpstr>
      <vt:lpstr>File vs Pipe</vt:lpstr>
      <vt:lpstr>Unnamed vs Named Pipes (Fifos)</vt:lpstr>
      <vt:lpstr>Unnamed Pipes</vt:lpstr>
      <vt:lpstr>Unnamed Pipes</vt:lpstr>
      <vt:lpstr>Unnamed Pipes</vt:lpstr>
      <vt:lpstr>Fork the Process? </vt:lpstr>
      <vt:lpstr>Pipe After Fork</vt:lpstr>
      <vt:lpstr>Unnamed Pipes</vt:lpstr>
      <vt:lpstr>Pipe Questions</vt:lpstr>
      <vt:lpstr>popen/pclose - Link Command to Unnamed Pipe</vt:lpstr>
      <vt:lpstr>Example – from Command to Program via POPEN</vt:lpstr>
      <vt:lpstr>Hands on - EXECV &amp; Other EXEC Functions</vt:lpstr>
      <vt:lpstr>Redirecting Standard I/O - DUP &amp; DUP2</vt:lpstr>
      <vt:lpstr>DUP Example</vt:lpstr>
      <vt:lpstr>PIPE Examples</vt:lpstr>
      <vt:lpstr>Q &amp;A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Processes</dc:title>
  <dc:creator>user</dc:creator>
  <cp:lastModifiedBy>Miltos Grammatikakis</cp:lastModifiedBy>
  <cp:revision>460</cp:revision>
  <cp:lastPrinted>2021-03-01T01:26:26Z</cp:lastPrinted>
  <dcterms:created xsi:type="dcterms:W3CDTF">2018-09-10T10:28:43Z</dcterms:created>
  <dcterms:modified xsi:type="dcterms:W3CDTF">2023-10-09T12:18:02Z</dcterms:modified>
</cp:coreProperties>
</file>