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472" r:id="rId3"/>
    <p:sldId id="722" r:id="rId4"/>
    <p:sldId id="275" r:id="rId5"/>
    <p:sldId id="646" r:id="rId6"/>
    <p:sldId id="723" r:id="rId7"/>
    <p:sldId id="288" r:id="rId8"/>
    <p:sldId id="478" r:id="rId9"/>
    <p:sldId id="481" r:id="rId10"/>
    <p:sldId id="1227" r:id="rId11"/>
    <p:sldId id="483" r:id="rId12"/>
    <p:sldId id="474" r:id="rId13"/>
    <p:sldId id="726" r:id="rId14"/>
    <p:sldId id="732" r:id="rId15"/>
    <p:sldId id="262" r:id="rId16"/>
    <p:sldId id="733" r:id="rId17"/>
    <p:sldId id="1233" r:id="rId18"/>
    <p:sldId id="725" r:id="rId19"/>
    <p:sldId id="1228" r:id="rId20"/>
    <p:sldId id="1229" r:id="rId21"/>
    <p:sldId id="1230" r:id="rId22"/>
    <p:sldId id="1231" r:id="rId23"/>
    <p:sldId id="1232" r:id="rId24"/>
    <p:sldId id="728" r:id="rId25"/>
    <p:sldId id="727" r:id="rId26"/>
    <p:sldId id="729" r:id="rId27"/>
    <p:sldId id="386" r:id="rId28"/>
    <p:sldId id="1226" r:id="rId29"/>
    <p:sldId id="405" r:id="rId30"/>
    <p:sldId id="631" r:id="rId31"/>
    <p:sldId id="383" r:id="rId32"/>
    <p:sldId id="389" r:id="rId33"/>
    <p:sldId id="553" r:id="rId34"/>
    <p:sldId id="554" r:id="rId35"/>
    <p:sldId id="555" r:id="rId36"/>
    <p:sldId id="274" r:id="rId37"/>
    <p:sldId id="559" r:id="rId38"/>
    <p:sldId id="562" r:id="rId39"/>
    <p:sldId id="355" r:id="rId40"/>
    <p:sldId id="514" r:id="rId41"/>
    <p:sldId id="515" r:id="rId42"/>
  </p:sldIdLst>
  <p:sldSz cx="9144000" cy="5143500" type="screen16x9"/>
  <p:notesSz cx="7315200" cy="96012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5800" autoAdjust="0"/>
  </p:normalViewPr>
  <p:slideViewPr>
    <p:cSldViewPr>
      <p:cViewPr varScale="1">
        <p:scale>
          <a:sx n="82" d="100"/>
          <a:sy n="82" d="100"/>
        </p:scale>
        <p:origin x="820" y="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71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r">
              <a:defRPr sz="1300"/>
            </a:lvl1pPr>
          </a:lstStyle>
          <a:p>
            <a:fld id="{0DE3302C-438F-4C3E-8004-CFA5C6F2B51B}" type="datetimeFigureOut">
              <a:rPr lang="el-GR" smtClean="0"/>
              <a:t>9/10/2023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l">
              <a:defRPr sz="1300"/>
            </a:lvl1pPr>
          </a:lstStyle>
          <a:p>
            <a:r>
              <a:rPr lang="en-US"/>
              <a:t>hhhh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r">
              <a:defRPr sz="1300"/>
            </a:lvl1pPr>
          </a:lstStyle>
          <a:p>
            <a:fld id="{B38D1226-D4CA-4529-993D-D983DCEDDC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91502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r">
              <a:defRPr sz="1300"/>
            </a:lvl1pPr>
          </a:lstStyle>
          <a:p>
            <a:fld id="{89040D8A-5A7E-46EC-AF6F-A68C82AD87BC}" type="datetimeFigureOut">
              <a:rPr lang="el-GR" smtClean="0"/>
              <a:t>9/10/2023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6" rIns="96653" bIns="48326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6" rIns="96653" bIns="48326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l">
              <a:defRPr sz="1300"/>
            </a:lvl1pPr>
          </a:lstStyle>
          <a:p>
            <a:r>
              <a:rPr lang="en-US"/>
              <a:t>hhhh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r">
              <a:defRPr sz="1300"/>
            </a:lvl1pPr>
          </a:lstStyle>
          <a:p>
            <a:fld id="{79AB2BEC-164B-42C9-973F-8C8C4C80189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94790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7094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91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dirty="0"/>
              <a:t>The process terminates</a:t>
            </a:r>
          </a:p>
          <a:p>
            <a:pPr lvl="1"/>
            <a:r>
              <a:rPr lang="en-US" altLang="en-US" dirty="0"/>
              <a:t>The process terminates and dumps core.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21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72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62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SA_RESTART will retry the system call if interrupted by a signal</a:t>
            </a: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structsigactionsignalAction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signalAction.sa_handler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sigIntHandler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sigemptyset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(&amp;</a:t>
            </a:r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signalAction.sa_mask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signalAction.sa_flags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SA_RESTART;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interror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sigaction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(SIGINT, &amp;</a:t>
            </a:r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signalAction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NULL );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( error ) {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perror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"</a:t>
            </a:r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sigaction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);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exit( -1 ); 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47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0">
              <a:lnSpc>
                <a:spcPct val="120000"/>
              </a:lnSpc>
              <a:buNone/>
            </a:pP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pid_t 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tcgetpgrp</a:t>
            </a: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(int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2">
              <a:lnSpc>
                <a:spcPct val="120000"/>
              </a:lnSpc>
            </a:pPr>
            <a:r>
              <a:rPr lang="en-US" altLang="en-US" sz="1650" dirty="0"/>
              <a:t>Return the process group ID of the foreground process group associated with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endParaRPr lang="en-US" altLang="en-US" sz="157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1" indent="0">
              <a:lnSpc>
                <a:spcPct val="120000"/>
              </a:lnSpc>
              <a:buNone/>
            </a:pP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tcsetpgrp</a:t>
            </a: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(int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, pid_t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pgrpid</a:t>
            </a:r>
            <a:r>
              <a:rPr lang="en-US" altLang="en-US" sz="1575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2">
              <a:lnSpc>
                <a:spcPct val="120000"/>
              </a:lnSpc>
            </a:pPr>
            <a:r>
              <a:rPr lang="en-US" altLang="en-US" sz="1650" dirty="0"/>
              <a:t>If the process has control terminal, set the foreground process group ID to </a:t>
            </a: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pgrpid</a:t>
            </a:r>
            <a:r>
              <a:rPr lang="en-US" altLang="en-US" sz="1650" dirty="0"/>
              <a:t>.</a:t>
            </a:r>
          </a:p>
          <a:p>
            <a:pPr lvl="2">
              <a:lnSpc>
                <a:spcPct val="120000"/>
              </a:lnSpc>
            </a:pPr>
            <a:r>
              <a:rPr lang="en-US" altLang="en-US" sz="1575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Pgrpid</a:t>
            </a:r>
            <a:r>
              <a:rPr lang="en-US" altLang="en-US" sz="1650" dirty="0"/>
              <a:t> must be group ID in the same session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22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4D4B47-82FD-4FE0-A4DE-60B91D1BF547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018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Since these structures are not known by name, special system calls</a:t>
            </a:r>
          </a:p>
          <a:p>
            <a:r>
              <a:rPr lang="en-US" dirty="0"/>
              <a:t>(</a:t>
            </a:r>
            <a:r>
              <a:rPr lang="en-US" dirty="0" err="1"/>
              <a:t>msgget</a:t>
            </a:r>
            <a:r>
              <a:rPr lang="en-US" dirty="0"/>
              <a:t>(2), </a:t>
            </a:r>
            <a:r>
              <a:rPr lang="en-US" dirty="0" err="1"/>
              <a:t>semop</a:t>
            </a:r>
            <a:r>
              <a:rPr lang="en-US" dirty="0"/>
              <a:t>(2), </a:t>
            </a:r>
            <a:r>
              <a:rPr lang="en-US" dirty="0" err="1"/>
              <a:t>shmat</a:t>
            </a:r>
            <a:r>
              <a:rPr lang="en-US" dirty="0"/>
              <a:t>(2), etc.) and special userland commands</a:t>
            </a:r>
          </a:p>
          <a:p>
            <a:r>
              <a:rPr lang="en-US" dirty="0"/>
              <a:t>(</a:t>
            </a:r>
            <a:r>
              <a:rPr lang="en-US" dirty="0" err="1"/>
              <a:t>ipcrm</a:t>
            </a:r>
            <a:r>
              <a:rPr lang="en-US" dirty="0"/>
              <a:t>(1), </a:t>
            </a:r>
            <a:r>
              <a:rPr lang="en-US" dirty="0" err="1"/>
              <a:t>ipcs</a:t>
            </a:r>
            <a:r>
              <a:rPr lang="en-US" dirty="0"/>
              <a:t>(1), etc.) are necessary.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l-GR" altLang="en-US" dirty="0"/>
              <a:t>Εάν το </a:t>
            </a:r>
            <a:r>
              <a:rPr lang="el-GR" altLang="en-US" i="1" dirty="0"/>
              <a:t>flag IPC_NOWAIT </a:t>
            </a:r>
            <a:r>
              <a:rPr lang="el-GR" altLang="en-US" dirty="0"/>
              <a:t>δεν ορισθεί, τότε είμαστε</a:t>
            </a:r>
            <a:r>
              <a:rPr lang="en-US" altLang="en-US" dirty="0"/>
              <a:t> </a:t>
            </a:r>
            <a:r>
              <a:rPr lang="el-GR" altLang="en-US" dirty="0"/>
              <a:t>μπλοκαρισμένοι μέχρι</a:t>
            </a:r>
          </a:p>
          <a:p>
            <a:pPr>
              <a:lnSpc>
                <a:spcPct val="80000"/>
              </a:lnSpc>
            </a:pPr>
            <a:r>
              <a:rPr lang="el-GR" altLang="en-US" dirty="0"/>
              <a:t>» να βρεθεί διαθέσιμος χώρος για το μήνυμα</a:t>
            </a:r>
          </a:p>
          <a:p>
            <a:pPr>
              <a:lnSpc>
                <a:spcPct val="80000"/>
              </a:lnSpc>
            </a:pPr>
            <a:r>
              <a:rPr lang="el-GR" altLang="en-US" dirty="0"/>
              <a:t>» η ουρά να διαγραφεί από το σύστημα (το λάθος </a:t>
            </a:r>
            <a:r>
              <a:rPr lang="el-GR" altLang="en-US" i="1" dirty="0"/>
              <a:t>EIDRM</a:t>
            </a:r>
            <a:r>
              <a:rPr lang="en-US" altLang="en-US" i="1" dirty="0"/>
              <a:t> </a:t>
            </a:r>
            <a:r>
              <a:rPr lang="el-GR" altLang="en-US" dirty="0"/>
              <a:t>επιστρέφει)</a:t>
            </a:r>
          </a:p>
          <a:p>
            <a:pPr>
              <a:lnSpc>
                <a:spcPct val="80000"/>
              </a:lnSpc>
            </a:pPr>
            <a:r>
              <a:rPr lang="el-GR" altLang="en-US" dirty="0"/>
              <a:t>» ή ένα σήμα πιάνεται και το </a:t>
            </a:r>
            <a:r>
              <a:rPr lang="el-GR" altLang="en-US" i="1" dirty="0"/>
              <a:t>signal handler </a:t>
            </a:r>
            <a:r>
              <a:rPr lang="el-GR" altLang="en-US" dirty="0"/>
              <a:t>επιστρέφει (το</a:t>
            </a:r>
            <a:r>
              <a:rPr lang="en-US" altLang="en-US" dirty="0"/>
              <a:t> </a:t>
            </a:r>
            <a:r>
              <a:rPr lang="el-GR" altLang="en-US" dirty="0"/>
              <a:t>λάθος </a:t>
            </a:r>
            <a:r>
              <a:rPr lang="el-GR" altLang="en-US" i="1" dirty="0"/>
              <a:t>EINTR – interrupt </a:t>
            </a:r>
            <a:r>
              <a:rPr lang="el-GR" altLang="en-US" dirty="0"/>
              <a:t>επιστρέφει)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34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21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V IPC: Semaphores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 cc -Wall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semdemo.c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1$ ./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a.out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2$ ./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a.out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ipcs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ipcrm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-s 1234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1$ ./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a.out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^Z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2$ ./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57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Similar to </a:t>
            </a:r>
            <a:r>
              <a:rPr lang="en-US" altLang="en-US" dirty="0" err="1"/>
              <a:t>sw</a:t>
            </a:r>
            <a:r>
              <a:rPr lang="en-US" altLang="en-US" dirty="0"/>
              <a:t> interrupt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The only information in a signal is its ID and the fact that it arrived.</a:t>
            </a:r>
          </a:p>
          <a:p>
            <a:pPr lvl="2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56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n-US" altLang="en-US" dirty="0"/>
              <a:t>Similar to </a:t>
            </a:r>
            <a:r>
              <a:rPr lang="en-US" altLang="en-US" dirty="0" err="1"/>
              <a:t>sw</a:t>
            </a:r>
            <a:r>
              <a:rPr lang="en-US" altLang="en-US" dirty="0"/>
              <a:t> interrupt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42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30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26E5D6-4725-4A1E-ADE1-5672A0DE2D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3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2286000" y="2343150"/>
            <a:ext cx="6172200" cy="142077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172200" cy="10287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50371" y="832948"/>
            <a:ext cx="1714500" cy="381000"/>
          </a:xfrm>
        </p:spPr>
        <p:txBody>
          <a:bodyPr/>
          <a:lstStyle/>
          <a:p>
            <a:fld id="{BE005DAB-9AD4-4E15-9CE4-1E84DF9E80CD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469" y="3088246"/>
            <a:ext cx="2743200" cy="384048"/>
          </a:xfrm>
        </p:spPr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10" name="Ορθογώνιο 9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Ορθογώνιο 11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Ορθογώνιο 13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Ορθογώνιο 18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Ευθεία γραμμή σύνδεσης 10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Ευθεία γραμμή σύνδεσης 17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Ευθεία γραμμή σύνδεσης 19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Ευθεία γραμμή σύνδεσης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Ευθεία γραμμή σύνδεσης 14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Ευθεία γραμμή σύνδεσης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Ορθογώνιο 26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Έλλειψη 20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Έλλειψη 22"/>
          <p:cNvSpPr/>
          <p:nvPr/>
        </p:nvSpPr>
        <p:spPr bwMode="auto">
          <a:xfrm>
            <a:off x="1309632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Έλλειψη 23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Έλλειψη 25"/>
          <p:cNvSpPr/>
          <p:nvPr/>
        </p:nvSpPr>
        <p:spPr bwMode="auto">
          <a:xfrm>
            <a:off x="1664208" y="4341114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Έλλειψη 24"/>
          <p:cNvSpPr/>
          <p:nvPr/>
        </p:nvSpPr>
        <p:spPr>
          <a:xfrm>
            <a:off x="1905000" y="3371850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3696527"/>
            <a:ext cx="609600" cy="388143"/>
          </a:xfrm>
        </p:spPr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0E4E5-AB28-4E1A-AA46-F8B515F1FDA3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1676400" cy="4388644"/>
          </a:xfrm>
        </p:spPr>
        <p:txBody>
          <a:bodyPr vert="eaVert"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0A81-02C8-4ECB-AE7C-9BAC4D922B78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8" name="Θέση περιεχομένου 7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467600" cy="3655314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86D0139-FAFD-4F07-8E64-CF82978E58B9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10" name="Θέση υποσέλιδου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/>
              <a:t>Process Control - 8. </a:t>
            </a:r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0" y="2171700"/>
            <a:ext cx="6172200" cy="1540193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2286000" y="3757613"/>
            <a:ext cx="6172200" cy="10287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49006" y="830199"/>
            <a:ext cx="1714500" cy="381000"/>
          </a:xfrm>
        </p:spPr>
        <p:txBody>
          <a:bodyPr/>
          <a:lstStyle/>
          <a:p>
            <a:fld id="{B90C0E5C-D525-40D4-A063-73C8171AD62D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656" y="3086100"/>
            <a:ext cx="2743200" cy="384048"/>
          </a:xfrm>
        </p:spPr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9" name="Ορθογώνιο 8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Ορθογώνιο 9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Ορθογώνιο 10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Ορθογώνιο 11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Ευθεία γραμμή σύνδεσης 12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Ευθεία γραμμή σύνδεσης 13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Ευθεία γραμμή σύνδεσης 14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Ευθεία γραμμή σύνδεσης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Ευθεία γραμμή σύνδεσης 16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Ορθογώνιο 17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Έλλειψη 18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Έλλειψη 19"/>
          <p:cNvSpPr/>
          <p:nvPr/>
        </p:nvSpPr>
        <p:spPr bwMode="auto">
          <a:xfrm>
            <a:off x="1324704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Έλλειψη 20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Έλλειψη 21"/>
          <p:cNvSpPr/>
          <p:nvPr/>
        </p:nvSpPr>
        <p:spPr bwMode="auto">
          <a:xfrm>
            <a:off x="1664208" y="4343400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Έλλειψη 22"/>
          <p:cNvSpPr/>
          <p:nvPr/>
        </p:nvSpPr>
        <p:spPr bwMode="auto">
          <a:xfrm>
            <a:off x="1879040" y="3359916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Ευθεία γραμμή σύνδεσης 25"/>
          <p:cNvSpPr>
            <a:spLocks noChangeShapeType="1"/>
          </p:cNvSpPr>
          <p:nvPr/>
        </p:nvSpPr>
        <p:spPr bwMode="auto">
          <a:xfrm>
            <a:off x="9097944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3696527"/>
            <a:ext cx="609600" cy="388143"/>
          </a:xfrm>
        </p:spPr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C35D0-A679-4466-81BE-BB5C140D1290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9" name="Θέση περιεχομένου 8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11" name="Θέση περιεχομένου 10"/>
          <p:cNvSpPr>
            <a:spLocks noGrp="1"/>
          </p:cNvSpPr>
          <p:nvPr>
            <p:ph sz="quarter" idx="2"/>
          </p:nvPr>
        </p:nvSpPr>
        <p:spPr>
          <a:xfrm>
            <a:off x="4270248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7543800" cy="85725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69F9-F699-4FD0-88E7-4F797B670E43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11" name="Θέση περιεχομένου 10"/>
          <p:cNvSpPr>
            <a:spLocks noGrp="1"/>
          </p:cNvSpPr>
          <p:nvPr>
            <p:ph sz="quarter" idx="2"/>
          </p:nvPr>
        </p:nvSpPr>
        <p:spPr>
          <a:xfrm>
            <a:off x="457200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13" name="Θέση περιεχομένου 12"/>
          <p:cNvSpPr>
            <a:spLocks noGrp="1"/>
          </p:cNvSpPr>
          <p:nvPr>
            <p:ph sz="quarter" idx="4"/>
          </p:nvPr>
        </p:nvSpPr>
        <p:spPr>
          <a:xfrm>
            <a:off x="4371975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12" name="Θέση κειμένου 11"/>
          <p:cNvSpPr>
            <a:spLocks noGrp="1"/>
          </p:cNvSpPr>
          <p:nvPr>
            <p:ph type="body" sz="quarter" idx="1"/>
          </p:nvPr>
        </p:nvSpPr>
        <p:spPr>
          <a:xfrm>
            <a:off x="4572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14" name="Θέση κειμένου 13"/>
          <p:cNvSpPr>
            <a:spLocks noGrp="1"/>
          </p:cNvSpPr>
          <p:nvPr>
            <p:ph type="body" sz="quarter" idx="3"/>
          </p:nvPr>
        </p:nvSpPr>
        <p:spPr>
          <a:xfrm>
            <a:off x="43434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6" name="Θέση ημερομηνίας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033D368-AF78-46A3-ABE6-B71321CFF406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/>
              <a:t>Process Control - 8. </a:t>
            </a:r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97C9-9411-479B-9422-2B2C5B86B56D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Ευθεία γραμμή σύνδεσης 9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 rot="5400000">
            <a:off x="4160521" y="2343150"/>
            <a:ext cx="473202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6812280" y="205740"/>
            <a:ext cx="1527048" cy="373761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Ευθεία γραμμή σύνδεσης 10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Ορθογώνιο 11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Ευθεία γραμμή σύνδεσης 12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Έλλειψη 13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Θέση περιεχομένου 17"/>
          <p:cNvSpPr>
            <a:spLocks noGrp="1"/>
          </p:cNvSpPr>
          <p:nvPr>
            <p:ph sz="quarter" idx="1"/>
          </p:nvPr>
        </p:nvSpPr>
        <p:spPr>
          <a:xfrm>
            <a:off x="304800" y="205740"/>
            <a:ext cx="5638800" cy="4745736"/>
          </a:xfrm>
        </p:spPr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21" name="Θέση ημερομηνίας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34F95E-76D7-469A-9946-907CA01B3B96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22" name="Θέση αριθμού διαφάνειας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23" name="Θέση υποσέλιδου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/>
              <a:t>Process Control - 8. </a:t>
            </a:r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Έλλειψη 12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 rot="5400000">
            <a:off x="4138803" y="2343150"/>
            <a:ext cx="473202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1435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l-GR" dirty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765799" y="198596"/>
            <a:ext cx="1524000" cy="3717036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10" name="Ευθεία γραμμή σύνδεσης 9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Ορθογώνιο 10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Ευθεία γραμμή σύνδεσης 11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Ευθεία γραμμή σύνδεσης 18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Ευθεία γραμμή σύνδεσης 19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Θέση ημερομηνίας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650457-225F-4369-A2AD-2276D6CFC61B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21" name="Θέση υποσέλιδου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/>
              <a:t>Process Control - 8. </a:t>
            </a:r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Ευθεία γραμμή σύνδεσης 15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467600" cy="3655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/>
              <a:t>Στυλ υποδείγματος κειμένου</a:t>
            </a:r>
          </a:p>
          <a:p>
            <a:pPr lvl="1" eaLnBrk="1" latinLnBrk="0" hangingPunct="1"/>
            <a:r>
              <a:rPr kumimoji="0" lang="el-GR"/>
              <a:t>Δεύτερου επιπέδου</a:t>
            </a:r>
          </a:p>
          <a:p>
            <a:pPr lvl="2" eaLnBrk="1" latinLnBrk="0" hangingPunct="1"/>
            <a:r>
              <a:rPr kumimoji="0" lang="el-GR"/>
              <a:t>Τρίτου επιπέδου</a:t>
            </a:r>
          </a:p>
          <a:p>
            <a:pPr lvl="3" eaLnBrk="1" latinLnBrk="0" hangingPunct="1"/>
            <a:r>
              <a:rPr kumimoji="0" lang="el-GR"/>
              <a:t>Τέταρτου επιπέδου</a:t>
            </a:r>
          </a:p>
          <a:p>
            <a:pPr lvl="4" eaLnBrk="1" latinLnBrk="0" hangingPunct="1"/>
            <a:r>
              <a:rPr kumimoji="0" lang="el-GR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 rot="5400000">
            <a:off x="7840980" y="763382"/>
            <a:ext cx="150876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2C30F3-EBE1-4AE9-9AF0-CC9D13BC5B5C}" type="datetime1">
              <a:rPr lang="el-GR" smtClean="0"/>
              <a:t>9/10/2023</a:t>
            </a:fld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 rot="5400000">
            <a:off x="7390237" y="2757210"/>
            <a:ext cx="24003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Process Control - 8. </a:t>
            </a:r>
            <a:endParaRPr lang="el-GR" dirty="0"/>
          </a:p>
        </p:txBody>
      </p:sp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76200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Ορθογώνιο 9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Ευθεία γραμμή σύνδεσης 10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Έλλειψη 11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29016" y="4300538"/>
            <a:ext cx="609600" cy="390906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164F59-2C4C-48AE-8821-48AE3F4796E9}" type="slidenum">
              <a:rPr lang="el-GR" smtClean="0"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notes.shichao.io/apue/ch1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linux.die.net/include/unistd.h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286000" y="2190750"/>
            <a:ext cx="6172200" cy="11811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Message Queues, Named Pipes, Signals, …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477000" cy="10287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/>
              <a:buAutoNum type="arabicParenR"/>
            </a:pPr>
            <a:r>
              <a:rPr lang="en-US" dirty="0"/>
              <a:t>Message Queues: </a:t>
            </a:r>
            <a:r>
              <a:rPr lang="en-US" dirty="0" err="1"/>
              <a:t>msgget</a:t>
            </a:r>
            <a:r>
              <a:rPr lang="en-US" dirty="0"/>
              <a:t>, </a:t>
            </a:r>
            <a:r>
              <a:rPr lang="en-US" dirty="0" err="1"/>
              <a:t>msgsnd</a:t>
            </a:r>
            <a:r>
              <a:rPr lang="en-US" dirty="0"/>
              <a:t>, </a:t>
            </a:r>
            <a:r>
              <a:rPr lang="en-US" dirty="0" err="1"/>
              <a:t>msgrcv</a:t>
            </a:r>
            <a:r>
              <a:rPr lang="en-US" dirty="0"/>
              <a:t>, </a:t>
            </a:r>
            <a:r>
              <a:rPr lang="en-US" dirty="0" err="1"/>
              <a:t>msgctl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Named Pipes (FIFOs): </a:t>
            </a:r>
            <a:r>
              <a:rPr lang="en-US" dirty="0" err="1"/>
              <a:t>mkfifo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Signals (kill, </a:t>
            </a:r>
            <a:r>
              <a:rPr lang="en-US" dirty="0" err="1"/>
              <a:t>sighandler</a:t>
            </a:r>
            <a:r>
              <a:rPr lang="en-US" dirty="0"/>
              <a:t>, sigprocmask, </a:t>
            </a:r>
            <a:r>
              <a:rPr lang="en-US" dirty="0" err="1"/>
              <a:t>sigaction</a:t>
            </a:r>
            <a:r>
              <a:rPr lang="en-US" dirty="0"/>
              <a:t>, …)</a:t>
            </a:r>
          </a:p>
          <a:p>
            <a:endParaRPr lang="en-US" dirty="0"/>
          </a:p>
          <a:p>
            <a:endParaRPr lang="en-US" dirty="0"/>
          </a:p>
          <a:p>
            <a:endParaRPr lang="el-GR" dirty="0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1</a:t>
            </a:fld>
            <a:endParaRPr lang="el-GR" dirty="0"/>
          </a:p>
        </p:txBody>
      </p:sp>
      <p:sp>
        <p:nvSpPr>
          <p:cNvPr id="6" name="Υπότιτλος 2">
            <a:extLst>
              <a:ext uri="{FF2B5EF4-FFF2-40B4-BE49-F238E27FC236}">
                <a16:creationId xmlns:a16="http://schemas.microsoft.com/office/drawing/2014/main" id="{4F949F2A-5425-416C-8649-7C168065F181}"/>
              </a:ext>
            </a:extLst>
          </p:cNvPr>
          <p:cNvSpPr txBox="1">
            <a:spLocks/>
          </p:cNvSpPr>
          <p:nvPr/>
        </p:nvSpPr>
        <p:spPr>
          <a:xfrm>
            <a:off x="2438400" y="1632764"/>
            <a:ext cx="6172200" cy="10287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756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3DA5C-7EDA-4A9E-97EF-A018996F8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Named PIPE (FIFO) vs PIPE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46091-85A0-4DF8-BF4B-4873313196E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l-GR" dirty="0"/>
              <a:t>PIPEs </a:t>
            </a:r>
            <a:r>
              <a:rPr lang="en-US" dirty="0"/>
              <a:t>achieve linear process </a:t>
            </a:r>
            <a:r>
              <a:rPr lang="en-US" dirty="0" err="1"/>
              <a:t>cconnections</a:t>
            </a:r>
            <a:r>
              <a:rPr lang="en-US" dirty="0"/>
              <a:t> (as in assembly line)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prog1 &lt;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inputfile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prog2 | prog3</a:t>
            </a:r>
          </a:p>
          <a:p>
            <a:r>
              <a:rPr lang="el-GR" dirty="0"/>
              <a:t>FIFOs </a:t>
            </a:r>
            <a:r>
              <a:rPr lang="en-US" dirty="0"/>
              <a:t>can use non-linear connections (via named file &amp;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tee</a:t>
            </a:r>
            <a:r>
              <a:rPr lang="en-US" dirty="0"/>
              <a:t>)</a:t>
            </a:r>
          </a:p>
          <a:p>
            <a:pPr marL="342900" lvl="1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fifo1 fifo2 # </a:t>
            </a:r>
            <a:r>
              <a:rPr 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δημιουργία 2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αρχείων</a:t>
            </a:r>
          </a:p>
          <a:p>
            <a:pPr marL="3429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prog3 &lt; fifo1 &amp;</a:t>
            </a:r>
          </a:p>
          <a:p>
            <a:pPr marL="3429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prog4 &lt; fifo2 &amp;</a:t>
            </a:r>
          </a:p>
          <a:p>
            <a:pPr marL="3429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prog1 &lt;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inputfile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tee fifo1 fifo2 | prog2</a:t>
            </a:r>
          </a:p>
          <a:p>
            <a:pPr marL="3429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(tee: copies stdin to both files fifo1,fifo2 &amp;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stdout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Alternatively, use C API</a:t>
            </a:r>
          </a:p>
          <a:p>
            <a:pPr marL="36576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open(const char *pathname, int flags);</a:t>
            </a:r>
          </a:p>
          <a:p>
            <a:pPr marL="36576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read(int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void *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count);</a:t>
            </a:r>
          </a:p>
          <a:p>
            <a:pPr marL="36576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write(int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const void *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count);</a:t>
            </a:r>
          </a:p>
          <a:p>
            <a:pPr marL="36576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close(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3640A-9830-4E38-B82C-1922146BB1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10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5215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3795E-353A-4FF6-A4C7-8A242D160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Named Pipe: Example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3F6EF-DCE7-494E-853B-77D39965B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827422"/>
            <a:ext cx="7886700" cy="13316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Example: split input into sets</a:t>
            </a:r>
          </a:p>
          <a:p>
            <a:pPr marL="342900" lvl="1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fifo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grep pattern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&gt; match &amp;</a:t>
            </a:r>
          </a:p>
          <a:p>
            <a:pPr marL="342900" lvl="1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gzcat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file.gz | tee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grep -v pattern &gt;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nomatch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1" indent="0">
              <a:buNone/>
            </a:pPr>
            <a:endParaRPr lang="en-US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B761D7-A5A9-4087-B0A1-0A5AAB45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41608"/>
            <a:ext cx="6234141" cy="180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08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304102-AB94-4B28-8BE1-7A27F57C7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453" y="1716231"/>
            <a:ext cx="6885768" cy="2317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E92A63-B4C8-4434-964E-366F97F1E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IPC Data Flow Example: Alternatives</a:t>
            </a:r>
          </a:p>
        </p:txBody>
      </p:sp>
    </p:spTree>
    <p:extLst>
      <p:ext uri="{BB962C8B-B14F-4D97-AF65-F5344CB8AC3E}">
        <p14:creationId xmlns:p14="http://schemas.microsoft.com/office/powerpoint/2010/main" val="3480798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8362950" cy="369064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 dirty="0"/>
              <a:t>A signal (number) is sent from kernel, possibly at the request of a process, to notify </a:t>
            </a:r>
            <a:r>
              <a:rPr lang="en-US" dirty="0"/>
              <a:t>another process that an asynchronous </a:t>
            </a:r>
            <a:r>
              <a:rPr lang="en-US"/>
              <a:t>event occurred</a:t>
            </a:r>
            <a:r>
              <a:rPr lang="en-US" dirty="0"/>
              <a:t>.  Signals can be</a:t>
            </a:r>
          </a:p>
          <a:p>
            <a:pPr>
              <a:lnSpc>
                <a:spcPct val="120000"/>
              </a:lnSpc>
            </a:pPr>
            <a:r>
              <a:rPr lang="en-US" b="1" dirty="0"/>
              <a:t>blocked</a:t>
            </a:r>
            <a:r>
              <a:rPr lang="en-US" dirty="0"/>
              <a:t> by a process (masked out via </a:t>
            </a: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sigprocmask</a:t>
            </a:r>
            <a:r>
              <a:rPr lang="en-US" dirty="0"/>
              <a:t>, not delivered)</a:t>
            </a:r>
          </a:p>
          <a:p>
            <a:pPr>
              <a:lnSpc>
                <a:spcPct val="120000"/>
              </a:lnSpc>
            </a:pPr>
            <a:r>
              <a:rPr lang="en-US" b="1" dirty="0"/>
              <a:t>ignored</a:t>
            </a:r>
            <a:r>
              <a:rPr lang="en-US" dirty="0"/>
              <a:t> (via </a:t>
            </a: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signal, </a:t>
            </a: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dirty="0"/>
              <a:t>)</a:t>
            </a:r>
          </a:p>
          <a:p>
            <a:pPr>
              <a:lnSpc>
                <a:spcPct val="120000"/>
              </a:lnSpc>
            </a:pPr>
            <a:r>
              <a:rPr lang="en-US" dirty="0"/>
              <a:t>allowed to cause the </a:t>
            </a:r>
            <a:r>
              <a:rPr lang="en-US" b="1" dirty="0"/>
              <a:t>default</a:t>
            </a:r>
            <a:r>
              <a:rPr lang="en-US" dirty="0"/>
              <a:t> action</a:t>
            </a:r>
          </a:p>
          <a:p>
            <a:pPr>
              <a:lnSpc>
                <a:spcPct val="120000"/>
              </a:lnSpc>
            </a:pPr>
            <a:r>
              <a:rPr lang="en-US" dirty="0"/>
              <a:t>caught at any point in the program &amp; control transferred to a user-defined </a:t>
            </a:r>
            <a:r>
              <a:rPr lang="en-US" altLang="en-US" b="1" dirty="0"/>
              <a:t>signal handler (</a:t>
            </a: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sighandler</a:t>
            </a:r>
            <a:r>
              <a:rPr lang="en-US" b="1" dirty="0"/>
              <a:t>)</a:t>
            </a:r>
            <a:endParaRPr lang="en-US" alt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dirty="0"/>
              <a:t>A signal is </a:t>
            </a:r>
            <a:r>
              <a:rPr lang="en-US" altLang="en-US" b="1" dirty="0"/>
              <a:t>pending</a:t>
            </a:r>
            <a:r>
              <a:rPr lang="en-US" altLang="en-US" dirty="0"/>
              <a:t> if it has been sent but not yet received.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dirty="0"/>
              <a:t>Only one instance of a signal is queued (exception: POSIX real time signals)</a:t>
            </a:r>
          </a:p>
        </p:txBody>
      </p:sp>
    </p:spTree>
    <p:extLst>
      <p:ext uri="{BB962C8B-B14F-4D97-AF65-F5344CB8AC3E}">
        <p14:creationId xmlns:p14="http://schemas.microsoft.com/office/powerpoint/2010/main" val="4145176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Handler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CE4C66-0964-45DE-BC32-75185E25B6E1}"/>
              </a:ext>
            </a:extLst>
          </p:cNvPr>
          <p:cNvGrpSpPr/>
          <p:nvPr/>
        </p:nvGrpSpPr>
        <p:grpSpPr>
          <a:xfrm>
            <a:off x="1371600" y="1200150"/>
            <a:ext cx="6422746" cy="3771900"/>
            <a:chOff x="1828800" y="1600200"/>
            <a:chExt cx="8563661" cy="5029200"/>
          </a:xfrm>
        </p:grpSpPr>
        <p:sp>
          <p:nvSpPr>
            <p:cNvPr id="7" name="Text Box 3">
              <a:extLst>
                <a:ext uri="{FF2B5EF4-FFF2-40B4-BE49-F238E27FC236}">
                  <a16:creationId xmlns:a16="http://schemas.microsoft.com/office/drawing/2014/main" id="{60B8F1E4-47F1-4324-9218-6206E45A94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4251" y="1600200"/>
              <a:ext cx="4375150" cy="16619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500" dirty="0">
                  <a:latin typeface="Courier New" pitchFamily="49" charset="0"/>
                </a:rPr>
                <a:t>/* code for process p */</a:t>
              </a:r>
            </a:p>
            <a:p>
              <a:pPr>
                <a:defRPr/>
              </a:pPr>
              <a:r>
                <a:rPr lang="en-US" sz="1500" dirty="0">
                  <a:latin typeface="Courier New" pitchFamily="49" charset="0"/>
                </a:rPr>
                <a:t>. . .</a:t>
              </a:r>
            </a:p>
            <a:p>
              <a:pPr>
                <a:defRPr/>
              </a:pPr>
              <a:r>
                <a:rPr lang="en-US" sz="1500" b="1" dirty="0">
                  <a:latin typeface="Courier New" pitchFamily="49" charset="0"/>
                </a:rPr>
                <a:t>signal</a:t>
              </a:r>
              <a:r>
                <a:rPr lang="en-US" sz="1500" dirty="0">
                  <a:latin typeface="Courier New" pitchFamily="49" charset="0"/>
                </a:rPr>
                <a:t>(SIG#, </a:t>
              </a:r>
              <a:r>
                <a:rPr lang="en-US" sz="1500" b="1" dirty="0" err="1">
                  <a:solidFill>
                    <a:schemeClr val="accent6">
                      <a:lumMod val="75000"/>
                    </a:schemeClr>
                  </a:solidFill>
                  <a:latin typeface="Courier New" pitchFamily="49" charset="0"/>
                </a:rPr>
                <a:t>sig_hndlr</a:t>
              </a:r>
              <a:r>
                <a:rPr lang="en-US" sz="1500" dirty="0">
                  <a:latin typeface="Courier New" pitchFamily="49" charset="0"/>
                </a:rPr>
                <a:t>);</a:t>
              </a:r>
            </a:p>
            <a:p>
              <a:pPr>
                <a:defRPr/>
              </a:pPr>
              <a:r>
                <a:rPr lang="en-US" sz="1500" dirty="0">
                  <a:latin typeface="Courier New" pitchFamily="49" charset="0"/>
                </a:rPr>
                <a:t>. . .</a:t>
              </a:r>
            </a:p>
            <a:p>
              <a:pPr>
                <a:defRPr/>
              </a:pPr>
              <a:r>
                <a:rPr lang="en-US" sz="1500" dirty="0">
                  <a:latin typeface="Courier New" pitchFamily="49" charset="0"/>
                </a:rPr>
                <a:t>/* ARBITRARY CODE */</a:t>
              </a:r>
              <a:endParaRPr lang="en-US" sz="2100" dirty="0"/>
            </a:p>
          </p:txBody>
        </p:sp>
        <p:sp>
          <p:nvSpPr>
            <p:cNvPr id="8" name="Text Box 5">
              <a:extLst>
                <a:ext uri="{FF2B5EF4-FFF2-40B4-BE49-F238E27FC236}">
                  <a16:creationId xmlns:a16="http://schemas.microsoft.com/office/drawing/2014/main" id="{EC0BC020-4AF0-419B-BA5C-83765D89E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200" y="1600201"/>
              <a:ext cx="3302613" cy="15081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50" dirty="0">
                  <a:latin typeface="Courier New" pitchFamily="49" charset="0"/>
                </a:rPr>
                <a:t>void </a:t>
              </a:r>
              <a:r>
                <a:rPr lang="en-US" sz="1350" b="1" dirty="0" err="1">
                  <a:solidFill>
                    <a:schemeClr val="accent6">
                      <a:lumMod val="75000"/>
                    </a:schemeClr>
                  </a:solidFill>
                  <a:latin typeface="Courier New" pitchFamily="49" charset="0"/>
                </a:rPr>
                <a:t>sig_handler</a:t>
              </a:r>
              <a:r>
                <a:rPr lang="en-US" sz="1350" dirty="0">
                  <a:latin typeface="Courier New" pitchFamily="49" charset="0"/>
                </a:rPr>
                <a:t>(...){</a:t>
              </a:r>
            </a:p>
            <a:p>
              <a:pPr>
                <a:defRPr/>
              </a:pPr>
              <a:r>
                <a:rPr lang="en-US" sz="1350" dirty="0">
                  <a:latin typeface="Courier New" pitchFamily="49" charset="0"/>
                </a:rPr>
                <a:t>…</a:t>
              </a:r>
            </a:p>
            <a:p>
              <a:pPr>
                <a:defRPr/>
              </a:pPr>
              <a:r>
                <a:rPr lang="en-US" sz="1350" dirty="0">
                  <a:latin typeface="Courier New" pitchFamily="49" charset="0"/>
                </a:rPr>
                <a:t>  /* handler code */</a:t>
              </a:r>
            </a:p>
            <a:p>
              <a:pPr>
                <a:defRPr/>
              </a:pPr>
              <a:endParaRPr lang="en-US" sz="1350" dirty="0">
                <a:latin typeface="Courier New" pitchFamily="49" charset="0"/>
              </a:endParaRPr>
            </a:p>
            <a:p>
              <a:pPr>
                <a:defRPr/>
              </a:pPr>
              <a:r>
                <a:rPr lang="en-US" sz="1350" dirty="0">
                  <a:latin typeface="Courier New" pitchFamily="49" charset="0"/>
                </a:rPr>
                <a:t>}</a:t>
              </a:r>
              <a:endParaRPr lang="en-US" sz="1350" dirty="0"/>
            </a:p>
          </p:txBody>
        </p:sp>
        <p:sp>
          <p:nvSpPr>
            <p:cNvPr id="9" name="Line 6">
              <a:extLst>
                <a:ext uri="{FF2B5EF4-FFF2-40B4-BE49-F238E27FC236}">
                  <a16:creationId xmlns:a16="http://schemas.microsoft.com/office/drawing/2014/main" id="{B586F745-60EA-4731-8814-38A3EECC0F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4600" y="3505200"/>
              <a:ext cx="7010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0" name="Line 7">
              <a:extLst>
                <a:ext uri="{FF2B5EF4-FFF2-40B4-BE49-F238E27FC236}">
                  <a16:creationId xmlns:a16="http://schemas.microsoft.com/office/drawing/2014/main" id="{04781004-4FB4-4E8D-8D02-8CC585F2C1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4191000"/>
              <a:ext cx="0" cy="838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53B228B7-13BC-4509-8844-914CFF47EC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600" y="3733801"/>
              <a:ext cx="250324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800" dirty="0"/>
                <a:t>Another process </a:t>
              </a:r>
              <a:r>
                <a:rPr lang="en-US" altLang="en-US" sz="1800" b="1" dirty="0"/>
                <a:t>q</a:t>
              </a:r>
            </a:p>
          </p:txBody>
        </p:sp>
        <p:sp>
          <p:nvSpPr>
            <p:cNvPr id="12" name="AutoShape 9">
              <a:extLst>
                <a:ext uri="{FF2B5EF4-FFF2-40B4-BE49-F238E27FC236}">
                  <a16:creationId xmlns:a16="http://schemas.microsoft.com/office/drawing/2014/main" id="{9B89E281-5B09-4F6A-87B8-1D5319702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0" y="4648200"/>
              <a:ext cx="762000" cy="381000"/>
            </a:xfrm>
            <a:prstGeom prst="lightningBol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 sz="1800"/>
            </a:p>
          </p:txBody>
        </p:sp>
        <p:sp>
          <p:nvSpPr>
            <p:cNvPr id="13" name="Text Box 10">
              <a:extLst>
                <a:ext uri="{FF2B5EF4-FFF2-40B4-BE49-F238E27FC236}">
                  <a16:creationId xmlns:a16="http://schemas.microsoft.com/office/drawing/2014/main" id="{26B04AF5-668A-4FA8-986B-FA5DBFE99F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00" y="4267200"/>
              <a:ext cx="273194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500" b="1"/>
                <a:t>q</a:t>
              </a:r>
              <a:r>
                <a:rPr lang="en-US" altLang="en-US" sz="1500"/>
                <a:t>  raises “SIG#” for “</a:t>
              </a:r>
              <a:r>
                <a:rPr lang="en-US" altLang="en-US" sz="1500" b="1"/>
                <a:t>p</a:t>
              </a:r>
              <a:r>
                <a:rPr lang="en-US" altLang="en-US" sz="1500"/>
                <a:t>”</a:t>
              </a:r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8207CA0E-0FB9-42DF-8B05-AEF9A6E31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5029200"/>
              <a:ext cx="266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D47A085D-AF9A-4159-8A2D-1E044E9C4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029200"/>
              <a:ext cx="0" cy="838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3E72DF01-34F8-44C7-A888-5AA21A122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601" y="5029201"/>
              <a:ext cx="2543860" cy="7386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50" b="1" dirty="0" err="1">
                  <a:solidFill>
                    <a:schemeClr val="accent6">
                      <a:lumMod val="75000"/>
                    </a:schemeClr>
                  </a:solidFill>
                  <a:latin typeface="Courier New" pitchFamily="49" charset="0"/>
                </a:rPr>
                <a:t>sig_handler</a:t>
              </a:r>
              <a:r>
                <a:rPr lang="en-US" sz="1500" dirty="0"/>
                <a:t> runs in</a:t>
              </a:r>
            </a:p>
            <a:p>
              <a:pPr>
                <a:defRPr/>
              </a:pPr>
              <a:r>
                <a:rPr lang="en-US" sz="1500" b="1" dirty="0" err="1"/>
                <a:t>p</a:t>
              </a:r>
              <a:r>
                <a:rPr lang="en-US" sz="1500" dirty="0" err="1"/>
                <a:t>’s</a:t>
              </a:r>
              <a:r>
                <a:rPr lang="en-US" sz="1500" dirty="0"/>
                <a:t> address space</a:t>
              </a:r>
            </a:p>
          </p:txBody>
        </p:sp>
        <p:sp>
          <p:nvSpPr>
            <p:cNvPr id="17" name="Line 14">
              <a:extLst>
                <a:ext uri="{FF2B5EF4-FFF2-40B4-BE49-F238E27FC236}">
                  <a16:creationId xmlns:a16="http://schemas.microsoft.com/office/drawing/2014/main" id="{69FCB221-9570-401D-B7B1-2E40CD2B7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5867400"/>
              <a:ext cx="266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8" name="Line 15">
              <a:extLst>
                <a:ext uri="{FF2B5EF4-FFF2-40B4-BE49-F238E27FC236}">
                  <a16:creationId xmlns:a16="http://schemas.microsoft.com/office/drawing/2014/main" id="{0783CD97-8900-49BA-B7E6-8C95B9255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5867400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EB721C5C-1657-476A-A5EB-A65FC0A0C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4200" y="4953000"/>
              <a:ext cx="1498701" cy="430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500" b="1" dirty="0"/>
                <a:t>q</a:t>
              </a:r>
              <a:r>
                <a:rPr lang="en-US" sz="1500" dirty="0"/>
                <a:t> is blocked</a:t>
              </a:r>
            </a:p>
          </p:txBody>
        </p:sp>
        <p:sp>
          <p:nvSpPr>
            <p:cNvPr id="20" name="Text Box 18">
              <a:extLst>
                <a:ext uri="{FF2B5EF4-FFF2-40B4-BE49-F238E27FC236}">
                  <a16:creationId xmlns:a16="http://schemas.microsoft.com/office/drawing/2014/main" id="{6691FDE9-B141-43A2-A95F-5426CB9F57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3827" y="6019800"/>
              <a:ext cx="235149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500" b="1"/>
                <a:t>q</a:t>
              </a:r>
              <a:r>
                <a:rPr lang="en-US" altLang="en-US" sz="1500"/>
                <a:t> resumes execution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5651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Handler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369218"/>
            <a:ext cx="8134350" cy="342367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signal.h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&lt;sys/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types.h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void (*signal(int 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, void (*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sighandler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)(int)))(int);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/>
              <a:t>Where 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2500" dirty="0"/>
              <a:t> is the signal (defined in </a:t>
            </a: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signal.h</a:t>
            </a:r>
            <a:r>
              <a:rPr lang="en-US" altLang="en-US" sz="2500" dirty="0"/>
              <a:t>),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sighandler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500" dirty="0"/>
              <a:t>can be replaced by </a:t>
            </a:r>
            <a:r>
              <a:rPr lang="en-US" altLang="en-US" sz="2500" dirty="0">
                <a:latin typeface="Courier New" panose="02070309020205020404" pitchFamily="49" charset="0"/>
                <a:cs typeface="Courier New" panose="02070309020205020404" pitchFamily="49" charset="0"/>
              </a:rPr>
              <a:t>SIG_IGN, SIG_DFL (SIGKILL/SIGSTOP)</a:t>
            </a:r>
            <a:endParaRPr lang="en-US" sz="2600" dirty="0"/>
          </a:p>
          <a:p>
            <a:pPr marL="0" indent="0">
              <a:lnSpc>
                <a:spcPct val="120000"/>
              </a:lnSpc>
              <a:buNone/>
            </a:pPr>
            <a:endParaRPr lang="en-US" sz="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600" dirty="0"/>
              <a:t>When a process forks, the child inherits the parent’s signal mask (not for 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SIGALRM</a:t>
            </a:r>
            <a:r>
              <a:rPr lang="en-US" sz="2600" dirty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600" dirty="0"/>
              <a:t>When the handler executes, control back to the interrupted process</a:t>
            </a:r>
          </a:p>
          <a:p>
            <a:pPr>
              <a:lnSpc>
                <a:spcPct val="120000"/>
              </a:lnSpc>
            </a:pPr>
            <a:r>
              <a:rPr lang="en-US" altLang="en-US" sz="2600" dirty="0"/>
              <a:t>High overhead for signals (thousands of cycles)</a:t>
            </a:r>
          </a:p>
          <a:p>
            <a:pPr>
              <a:lnSpc>
                <a:spcPct val="120000"/>
              </a:lnSpc>
            </a:pPr>
            <a:r>
              <a:rPr lang="en-US" altLang="en-US" sz="2600" dirty="0"/>
              <a:t>Handler may be erased after one invocation (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SIGALRM</a:t>
            </a:r>
            <a:r>
              <a:rPr lang="en-US" altLang="en-US" sz="2600" dirty="0"/>
              <a:t>, continuous coverage?)</a:t>
            </a:r>
            <a:endParaRPr lang="en-US" sz="26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2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C99685-0067-493F-96D5-F24446515EF1}"/>
              </a:ext>
            </a:extLst>
          </p:cNvPr>
          <p:cNvSpPr/>
          <p:nvPr/>
        </p:nvSpPr>
        <p:spPr>
          <a:xfrm>
            <a:off x="4022321" y="350603"/>
            <a:ext cx="4495800" cy="11541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500" b="1" dirty="0"/>
              <a:t>uses only re-entrant functions: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350" dirty="0"/>
              <a:t>“A reentrant function does not hold static data over successive calls, nor does it return a pointer to static data. All data is provided by the caller of the function. A reentrant function must not call non-reentrant functions.”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2697E5-8463-47DA-9C7C-49287EFE52F0}"/>
              </a:ext>
            </a:extLst>
          </p:cNvPr>
          <p:cNvCxnSpPr>
            <a:cxnSpLocks/>
          </p:cNvCxnSpPr>
          <p:nvPr/>
        </p:nvCxnSpPr>
        <p:spPr>
          <a:xfrm flipV="1">
            <a:off x="5334000" y="1604356"/>
            <a:ext cx="592975" cy="477491"/>
          </a:xfrm>
          <a:prstGeom prst="straightConnector1">
            <a:avLst/>
          </a:prstGeom>
          <a:ln w="920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772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3732E-4F4C-41AF-8E4C-701E3C88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310954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Reentrant Functions (In Signal Handler or Fork)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1ABBE-28F6-4BDD-BA18-C035A634E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36" y="1369219"/>
            <a:ext cx="8310955" cy="326350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abort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faccessat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linkat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select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socketpair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accept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fchmod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listen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sem_post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stat access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fchmodat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lseek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send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symlink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aio_error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fchown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sendmsg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symlinkat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aio_retuarn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fchownat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mkdir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sendto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tcdrain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aio_suspend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fcntl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mkdirat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setgid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tcflow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alarm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fdatasync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setpgid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tcflush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bind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fexecve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setsid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tcgetattr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cfgetispeed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fork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mknod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setsockopt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tcgetpgrp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cfgetospeed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mknodat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tcsendbreak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cfsetispeed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open shutdown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tcsetattr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cfsetospeed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fsync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tcsetpgrp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chdir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ftruncate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pause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sigaddset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time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futimens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pipe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sigdelset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timer_getoverrun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chown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getegid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poll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sigemptyset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timer_gettime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clock_gettime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geteuid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posix_trace_event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sigfillset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timer_settime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close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getgid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pselect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sigismember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times connect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getgroups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raise signal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umask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getpeername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read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sigpause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dup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readlink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sigpending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unlink dup2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readlinkat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sigprocmask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unlinkat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recv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sigqueue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getsockname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recvfrom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utimensat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getsockopt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recvmsg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sigsuspend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utimes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getuid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rename sleep wait _Exit kill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renameat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sockatmark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waitpid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_exit link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rmdir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socket write </a:t>
            </a:r>
          </a:p>
        </p:txBody>
      </p:sp>
    </p:spTree>
    <p:extLst>
      <p:ext uri="{BB962C8B-B14F-4D97-AF65-F5344CB8AC3E}">
        <p14:creationId xmlns:p14="http://schemas.microsoft.com/office/powerpoint/2010/main" val="1902083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3732E-4F4C-41AF-8E4C-701E3C88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3058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Reentrant Functions (In Signal Handler or Fork)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C5638679-B8F7-4403-B849-E73324DE0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19151"/>
            <a:ext cx="7665317" cy="432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71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Signals &amp; Kill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8"/>
            <a:ext cx="8454019" cy="377428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 sz="2500" dirty="0"/>
              <a:t>Function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kill</a:t>
            </a:r>
            <a:r>
              <a:rPr lang="en-US" altLang="en-US" dirty="0"/>
              <a:t>  can send signals  explicitly to a process</a:t>
            </a:r>
          </a:p>
          <a:p>
            <a:pPr>
              <a:lnSpc>
                <a:spcPct val="120000"/>
              </a:lnSpc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kill(pid_t pid, int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pid &gt; 0,</a:t>
            </a:r>
            <a:r>
              <a:rPr lang="en-US" altLang="en-US" dirty="0"/>
              <a:t> normal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pid == 0</a:t>
            </a:r>
            <a:r>
              <a:rPr lang="en-US" altLang="en-US" dirty="0"/>
              <a:t>, send to every process with group ID same as the </a:t>
            </a:r>
            <a:r>
              <a:rPr lang="en-US" altLang="en-US" dirty="0">
                <a:solidFill>
                  <a:srgbClr val="FF0000"/>
                </a:solidFill>
              </a:rPr>
              <a:t>current process group ID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pid &lt;0</a:t>
            </a:r>
            <a:r>
              <a:rPr lang="en-US" altLang="en-US" dirty="0"/>
              <a:t>, send to every process  in the process group whose ID =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|pid|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There are more than 40 POSIX signals (see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signals.h</a:t>
            </a:r>
            <a:r>
              <a:rPr lang="en-US" dirty="0"/>
              <a:t>, or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man signal</a:t>
            </a:r>
            <a:r>
              <a:rPr lang="en-US" dirty="0"/>
              <a:t>).  Examples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job control, e.g. ,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“Ctrl-C” (SIGINT, SIGTERM), “Ctrl-Z” (SIGTSTP),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fg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(SIGCONT)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system events: mem error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SIGSSEGV</a:t>
            </a:r>
            <a:r>
              <a:rPr lang="en-US" altLang="en-US" dirty="0"/>
              <a:t>), /0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SIGFPE</a:t>
            </a:r>
            <a:r>
              <a:rPr lang="en-US" altLang="en-US" dirty="0"/>
              <a:t>), pipe fault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SIGPIPE</a:t>
            </a:r>
            <a:r>
              <a:rPr lang="en-US" altLang="en-US" dirty="0"/>
              <a:t>), process dies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SIGCHLD</a:t>
            </a:r>
            <a:r>
              <a:rPr lang="en-US" altLang="en-US" dirty="0"/>
              <a:t>), terminal </a:t>
            </a:r>
            <a:r>
              <a:rPr lang="en-US" altLang="en-US" dirty="0" err="1"/>
              <a:t>hangup</a:t>
            </a:r>
            <a:r>
              <a:rPr lang="en-US" altLang="en-US" dirty="0"/>
              <a:t>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SIGHUP</a:t>
            </a:r>
            <a:r>
              <a:rPr lang="en-US" altLang="en-US" dirty="0"/>
              <a:t>), packet arrives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SIGIO)</a:t>
            </a:r>
            <a:r>
              <a:rPr lang="en-US" altLang="en-US" dirty="0"/>
              <a:t>, timer (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SIGALRM</a:t>
            </a:r>
            <a:r>
              <a:rPr lang="en-US" altLang="en-US" dirty="0"/>
              <a:t>)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unistd.h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unsigned int alarm(unsigned int seconds)</a:t>
            </a:r>
          </a:p>
          <a:p>
            <a:pPr>
              <a:lnSpc>
                <a:spcPct val="120000"/>
              </a:lnSpc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SIGABRT, SIGSEGV, SIGILL, SIGURG, SIGBUS, SIGUSR1/2, SIGTERM, …</a:t>
            </a:r>
          </a:p>
          <a:p>
            <a:pPr>
              <a:lnSpc>
                <a:spcPct val="120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SIGKILL, SIGSTOP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28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49B5D-FBE3-4E40-82E7-43A73A26D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A7F5E-017B-4603-9EEA-F71F7AE0D11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19</a:t>
            </a:fld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F878B0-F7EC-492B-959C-57949ED34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23950"/>
            <a:ext cx="7162800" cy="390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6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5DD76-C59C-442A-9968-8AC655E52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System V IPC – Message Queues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2FC44-9965-4AF9-87B4-A1A299FC4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077200" cy="3655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Three types of asynchronous IPC originating from System V</a:t>
            </a:r>
          </a:p>
          <a:p>
            <a:r>
              <a:rPr lang="en-US" dirty="0"/>
              <a:t>Shared Memory</a:t>
            </a:r>
          </a:p>
          <a:p>
            <a:r>
              <a:rPr lang="en-US" dirty="0">
                <a:solidFill>
                  <a:srgbClr val="FF0000"/>
                </a:solidFill>
              </a:rPr>
              <a:t>Message Queues</a:t>
            </a:r>
          </a:p>
          <a:p>
            <a:r>
              <a:rPr lang="en-US" dirty="0"/>
              <a:t>Semaphores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Communication between processes on one and the same host</a:t>
            </a:r>
          </a:p>
          <a:p>
            <a:pPr marL="0" indent="0">
              <a:buNone/>
            </a:pPr>
            <a:r>
              <a:rPr lang="en-US"/>
              <a:t>IPC </a:t>
            </a:r>
            <a:r>
              <a:rPr lang="en-US" dirty="0"/>
              <a:t>structures, referred to by an identifier and a key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498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6213B-BCBE-4891-8BB2-6802E5B4B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UNIX SIGNALS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B7823-6D34-4CF4-9EDD-86AA476F43A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848600" cy="3655314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SIGABRT</a:t>
            </a:r>
            <a:r>
              <a:rPr lang="en-US" dirty="0"/>
              <a:t>: Signal from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abort()</a:t>
            </a:r>
            <a:r>
              <a:rPr lang="en-US" dirty="0"/>
              <a:t>, process terminates abnormally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SIGALRM</a:t>
            </a:r>
            <a:r>
              <a:rPr lang="en-US" dirty="0"/>
              <a:t>: Timer set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alarm()</a:t>
            </a:r>
            <a:r>
              <a:rPr lang="en-US" dirty="0"/>
              <a:t> expires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SIGBUS</a:t>
            </a:r>
            <a:r>
              <a:rPr lang="en-US" dirty="0"/>
              <a:t>: Hardware fault (memory)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SIGCANCEL</a:t>
            </a:r>
            <a:r>
              <a:rPr lang="en-US" dirty="0"/>
              <a:t>: Used by Solaris thread library, not for general use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SIGCHLD</a:t>
            </a:r>
            <a:r>
              <a:rPr lang="en-US" dirty="0"/>
              <a:t>: Child terminated, default action ignore, catch using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waipid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SIGCONT</a:t>
            </a:r>
            <a:r>
              <a:rPr lang="en-US" dirty="0"/>
              <a:t>: Sent to a stopped process to continue (default action), vi catches this signal to redraw terminal screen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SIGEMT</a:t>
            </a:r>
            <a:r>
              <a:rPr lang="en-US" dirty="0"/>
              <a:t>: Hardware fault (emulator trap)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SIGFPE</a:t>
            </a:r>
            <a:r>
              <a:rPr lang="en-US" dirty="0"/>
              <a:t>: Arithmetic exception (divide by 0, floating point error, …)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SIGFREEZE</a:t>
            </a:r>
            <a:r>
              <a:rPr lang="en-US" dirty="0"/>
              <a:t>: Used by Solaris to notify processes to take special actions before system freeze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SIGHUP</a:t>
            </a:r>
            <a:r>
              <a:rPr lang="en-US" dirty="0"/>
              <a:t>: disconnect detected, session leader terminates, daemon processes reread configuration files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SIGILL</a:t>
            </a:r>
            <a:r>
              <a:rPr lang="en-US" dirty="0"/>
              <a:t>: Illegal hardware instruction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SIGINFO</a:t>
            </a:r>
            <a:r>
              <a:rPr lang="en-US" dirty="0"/>
              <a:t>: Terminal driver generates signal when we type status key (CTRL-T)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5B932-E5EF-4DFD-BF4E-DFE32A1D65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20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04517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6213B-BCBE-4891-8BB2-6802E5B4B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UNIX SIGNALS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B7823-6D34-4CF4-9EDD-86AA476F43A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848600" cy="3655314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SIGINT</a:t>
            </a:r>
            <a:r>
              <a:rPr lang="en-US" dirty="0"/>
              <a:t>: Terminal driver generates signal when we type interrupt key (CTRL-C)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SIGIO</a:t>
            </a:r>
            <a:r>
              <a:rPr lang="en-US" dirty="0"/>
              <a:t>: Asynchronous I/O event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SIGIOT</a:t>
            </a:r>
            <a:r>
              <a:rPr lang="en-US" dirty="0"/>
              <a:t>: Hardware fault (I/O trap)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SIGKILL</a:t>
            </a:r>
            <a:r>
              <a:rPr lang="en-US" dirty="0"/>
              <a:t>: Kill process by admin (cannot be caught or ignored)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SIGLWP</a:t>
            </a:r>
            <a:r>
              <a:rPr lang="en-US" dirty="0"/>
              <a:t>: Used by Solaris thread library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SIGPIPE</a:t>
            </a:r>
            <a:r>
              <a:rPr lang="en-US" dirty="0"/>
              <a:t>: Upon pipe write after pipe reader has terminated (same for socket)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SIGPOLL</a:t>
            </a:r>
            <a:r>
              <a:rPr lang="en-US" dirty="0"/>
              <a:t>: Specific event on pollable device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SIGPROF</a:t>
            </a:r>
            <a:r>
              <a:rPr lang="en-US" dirty="0"/>
              <a:t>: Profiling interval timer (set by </a:t>
            </a:r>
            <a:r>
              <a:rPr lang="en-US" dirty="0" err="1"/>
              <a:t>setitimer</a:t>
            </a:r>
            <a:r>
              <a:rPr lang="en-US" dirty="0"/>
              <a:t>) has expired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SIGPWR</a:t>
            </a:r>
            <a:r>
              <a:rPr lang="en-US" dirty="0"/>
              <a:t>: Uninterruptible power supply (UPS) notifies a process of low power,</a:t>
            </a:r>
          </a:p>
          <a:p>
            <a:pPr lvl="1"/>
            <a:r>
              <a:rPr lang="en-US" dirty="0"/>
              <a:t>process then sends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SIGPWR</a:t>
            </a:r>
            <a:r>
              <a:rPr lang="en-US" dirty="0"/>
              <a:t> to </a:t>
            </a:r>
            <a:r>
              <a:rPr lang="en-US" dirty="0" err="1"/>
              <a:t>init</a:t>
            </a:r>
            <a:r>
              <a:rPr lang="en-US" dirty="0"/>
              <a:t>,</a:t>
            </a:r>
          </a:p>
          <a:p>
            <a:pPr lvl="1"/>
            <a:r>
              <a:rPr lang="en-US" dirty="0" err="1"/>
              <a:t>init</a:t>
            </a:r>
            <a:r>
              <a:rPr lang="en-US" dirty="0"/>
              <a:t> handles system shutdown,</a:t>
            </a:r>
          </a:p>
          <a:p>
            <a:pPr lvl="1"/>
            <a:r>
              <a:rPr lang="en-US" dirty="0"/>
              <a:t>2 entries in </a:t>
            </a:r>
            <a:r>
              <a:rPr lang="en-US" dirty="0" err="1"/>
              <a:t>inittab</a:t>
            </a:r>
            <a:r>
              <a:rPr lang="en-US" dirty="0"/>
              <a:t>: </a:t>
            </a:r>
            <a:r>
              <a:rPr lang="en-US" dirty="0" err="1"/>
              <a:t>powerfail</a:t>
            </a:r>
            <a:r>
              <a:rPr lang="en-US" dirty="0"/>
              <a:t>, </a:t>
            </a:r>
            <a:r>
              <a:rPr lang="en-US" dirty="0" err="1"/>
              <a:t>powerwait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5B932-E5EF-4DFD-BF4E-DFE32A1D65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21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32325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6213B-BCBE-4891-8BB2-6802E5B4B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UNIX SIGNALS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B7823-6D34-4CF4-9EDD-86AA476F43A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8281416" cy="3655314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SIGQUIT</a:t>
            </a:r>
            <a:r>
              <a:rPr lang="en-US" dirty="0"/>
              <a:t>: Terminal driver generates signal when typing quit (CTRL-\)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SIGSEGV</a:t>
            </a:r>
            <a:r>
              <a:rPr lang="en-US" dirty="0"/>
              <a:t>: Invalid memory reference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SIGSTOP</a:t>
            </a:r>
            <a:r>
              <a:rPr lang="en-US" dirty="0"/>
              <a:t>: Job-control signal to stop process, cannot be caught or ignored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SIGSYS</a:t>
            </a:r>
            <a:r>
              <a:rPr lang="en-US" dirty="0"/>
              <a:t>: Invalid system call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SIGTERM</a:t>
            </a:r>
            <a:r>
              <a:rPr lang="en-US" dirty="0"/>
              <a:t>: Termination signal sent by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kill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SIGTHAW</a:t>
            </a:r>
            <a:r>
              <a:rPr lang="en-US" dirty="0"/>
              <a:t>: used by Solaris to notify processes to take action after resuming from suspension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SIGTRAP</a:t>
            </a:r>
            <a:r>
              <a:rPr lang="en-US" dirty="0"/>
              <a:t>: hardware fault (trap to debugger)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SIGTSTP</a:t>
            </a:r>
            <a:r>
              <a:rPr lang="en-US" dirty="0"/>
              <a:t>: Terminal driver generates signal when typing suspend (CTRL-Z)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5B932-E5EF-4DFD-BF4E-DFE32A1D65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22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83953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6EA62-23C8-4209-9EB7-53B9A16A9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UNIX SIGNALS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E1A06-D697-4917-B55B-42924AFCC04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SIGTTIN</a:t>
            </a:r>
            <a:r>
              <a:rPr lang="en-US" dirty="0"/>
              <a:t>: background process tries to read from controlling terminal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SIGTTOU</a:t>
            </a:r>
            <a:r>
              <a:rPr lang="en-US" dirty="0"/>
              <a:t>: background process tries to write to controlling terminal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SIGURG</a:t>
            </a:r>
            <a:r>
              <a:rPr lang="en-US" dirty="0"/>
              <a:t>: urgent condition has occurred (out-of-band network data)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SIGUSR1</a:t>
            </a:r>
            <a:r>
              <a:rPr lang="en-US" dirty="0"/>
              <a:t>: user-defined for API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SIGUSR2</a:t>
            </a:r>
            <a:r>
              <a:rPr lang="en-US" dirty="0"/>
              <a:t>: user-defined for API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SIGVTALRM</a:t>
            </a:r>
            <a:r>
              <a:rPr lang="da-DK" dirty="0"/>
              <a:t>: virtual interval timer set by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setitimer</a:t>
            </a:r>
            <a:r>
              <a:rPr lang="en-US" dirty="0"/>
              <a:t> expired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SIGWAITING</a:t>
            </a:r>
            <a:r>
              <a:rPr lang="en-US" dirty="0"/>
              <a:t>: used by Solaris thread library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SIGWINCH</a:t>
            </a:r>
            <a:r>
              <a:rPr lang="en-US" dirty="0"/>
              <a:t>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ioctl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dirty="0"/>
              <a:t>changes window size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SIGXCPU</a:t>
            </a:r>
            <a:r>
              <a:rPr lang="en-US" dirty="0"/>
              <a:t>: process exceeds soft CPU time limit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SIGXFSZ</a:t>
            </a:r>
            <a:r>
              <a:rPr lang="en-US" dirty="0"/>
              <a:t>: process exceeds soft file size limit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SIGRES</a:t>
            </a:r>
            <a:r>
              <a:rPr lang="en-US" dirty="0"/>
              <a:t>: used only by Solaris for resource control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9D05A-6F67-4182-BC45-E5032D262D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23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889579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Signals using  SIGACTION (detailed version)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8398193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/>
              <a:t>Supersedes 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signal</a:t>
            </a:r>
            <a:r>
              <a:rPr lang="en-US" altLang="en-US" dirty="0"/>
              <a:t> </a:t>
            </a:r>
          </a:p>
          <a:p>
            <a:pPr marL="0" indent="0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signal.h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(int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const struct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* act, </a:t>
            </a:r>
          </a:p>
          <a:p>
            <a:pPr marL="0" indent="0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		       struct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oact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struct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sigaction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void (*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sa_handler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)(); // signal handler</a:t>
            </a:r>
          </a:p>
          <a:p>
            <a:pPr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sa_mask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// additional signal to be blocked</a:t>
            </a:r>
          </a:p>
          <a:p>
            <a:pPr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int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sa_flags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   // various options for handling signal</a:t>
            </a:r>
          </a:p>
          <a:p>
            <a:pPr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9AB9D0-710F-4231-ACB8-59F5216D846A}"/>
              </a:ext>
            </a:extLst>
          </p:cNvPr>
          <p:cNvSpPr/>
          <p:nvPr/>
        </p:nvSpPr>
        <p:spPr>
          <a:xfrm>
            <a:off x="4827746" y="4263391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https://notes.shichao.io/apue/ch10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1718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Blocking Certain Signals (sigprocmask)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8398193" cy="3568302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/>
              <a:t>Manipulate signal mask of a process (block/unblock)</a:t>
            </a:r>
          </a:p>
          <a:p>
            <a:pPr lvl="1"/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sigprocmask(int how, const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*set,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oset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 how: {SIG_BLOCK, SIG_UNBLOCK, </a:t>
            </a:r>
            <a:r>
              <a:rPr lang="en-US" altLang="en-US" dirty="0"/>
              <a:t>or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SIG_SETMASK}</a:t>
            </a:r>
          </a:p>
          <a:p>
            <a:r>
              <a:rPr lang="en-US" altLang="en-US" dirty="0"/>
              <a:t>Manipulate signal sets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signal.h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sigemptyset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*set);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sigfillset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*set);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sigaddset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*set, 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sigdelset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*set, 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11480" lvl="1" indent="0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sigismember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(const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sigset_t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 *set, int 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signo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/>
              <a:t>Example</a:t>
            </a:r>
          </a:p>
          <a:p>
            <a:pPr lvl="1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sigprocmask(SIG_BLOCK, &amp;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newmask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oldmask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// critical region (no signals to worry about)</a:t>
            </a:r>
          </a:p>
          <a:p>
            <a:pPr lvl="1">
              <a:buNone/>
            </a:pP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sigprocmask(SIG_SETMASK, &amp;</a:t>
            </a:r>
            <a:r>
              <a:rPr lang="en-US" alt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oldmask</a:t>
            </a:r>
            <a:r>
              <a:rPr lang="en-US" alt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, NULL);</a:t>
            </a:r>
          </a:p>
        </p:txBody>
      </p:sp>
    </p:spTree>
    <p:extLst>
      <p:ext uri="{BB962C8B-B14F-4D97-AF65-F5344CB8AC3E}">
        <p14:creationId xmlns:p14="http://schemas.microsoft.com/office/powerpoint/2010/main" val="1643578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D1FA-2B8A-49F2-8E3E-241790003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Signals Interrupting Blocked System Calls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40F32-0F32-4505-804C-9DE2D733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8398193" cy="2269331"/>
          </a:xfrm>
        </p:spPr>
        <p:txBody>
          <a:bodyPr>
            <a:normAutofit/>
          </a:bodyPr>
          <a:lstStyle/>
          <a:p>
            <a:r>
              <a:rPr lang="en-US" altLang="en-US" dirty="0"/>
              <a:t>Impact of signals on system calls</a:t>
            </a:r>
          </a:p>
          <a:p>
            <a:pPr lvl="1"/>
            <a:r>
              <a:rPr lang="en-US" altLang="en-US" dirty="0"/>
              <a:t>A system call may return prematurely</a:t>
            </a:r>
          </a:p>
          <a:p>
            <a:pPr lvl="1"/>
            <a:r>
              <a:rPr lang="en-US" altLang="en-US" dirty="0"/>
              <a:t>How to deal with this problem? Sometimes automatically done</a:t>
            </a:r>
          </a:p>
          <a:p>
            <a:pPr lvl="2"/>
            <a:r>
              <a:rPr lang="en-US" altLang="en-US" dirty="0"/>
              <a:t>Check the return value of the system call and act accordingly</a:t>
            </a:r>
          </a:p>
          <a:p>
            <a:pPr lvl="2"/>
            <a:r>
              <a:rPr lang="en-US" altLang="en-US" dirty="0"/>
              <a:t>Check </a:t>
            </a:r>
            <a:r>
              <a:rPr lang="en-US" altLang="en-US" dirty="0" err="1"/>
              <a:t>errno</a:t>
            </a:r>
            <a:r>
              <a:rPr lang="en-US" altLang="en-US" dirty="0"/>
              <a:t> to decide the error type (see man –a read)</a:t>
            </a:r>
          </a:p>
          <a:p>
            <a:pPr lvl="2"/>
            <a:r>
              <a:rPr lang="en-US" altLang="en-US" dirty="0"/>
              <a:t>Restart (system call using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sa_flags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SA_RESTART</a:t>
            </a:r>
            <a:r>
              <a:rPr lang="en-US" alt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05433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1026">
            <a:extLst>
              <a:ext uri="{FF2B5EF4-FFF2-40B4-BE49-F238E27FC236}">
                <a16:creationId xmlns:a16="http://schemas.microsoft.com/office/drawing/2014/main" id="{8B952ADA-9750-4250-8152-2FEECC8CD3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05979"/>
            <a:ext cx="7664170" cy="85725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Example: Sending Signals from the Keyboard</a:t>
            </a:r>
          </a:p>
        </p:txBody>
      </p:sp>
      <p:sp>
        <p:nvSpPr>
          <p:cNvPr id="555011" name="Rectangle 1027">
            <a:extLst>
              <a:ext uri="{FF2B5EF4-FFF2-40B4-BE49-F238E27FC236}">
                <a16:creationId xmlns:a16="http://schemas.microsoft.com/office/drawing/2014/main" id="{2846EE86-3E0F-453B-B431-4DFC2C2D91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0890" y="1414826"/>
            <a:ext cx="4745496" cy="355520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 sz="2100" dirty="0"/>
              <a:t>Typing Ctrl-c (Ctrl-z) sends a </a:t>
            </a:r>
            <a:r>
              <a:rPr lang="en-US" alt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SIGTERM (SIGTSTP) </a:t>
            </a:r>
            <a:r>
              <a:rPr lang="en-US" altLang="en-US" sz="2100" dirty="0"/>
              <a:t>to every job in the foreground process group</a:t>
            </a:r>
          </a:p>
          <a:p>
            <a:pPr>
              <a:lnSpc>
                <a:spcPct val="120000"/>
              </a:lnSpc>
            </a:pPr>
            <a:r>
              <a:rPr lang="en-US" alt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SIGTERM</a:t>
            </a:r>
            <a:r>
              <a:rPr lang="en-US" altLang="en-US" sz="2100" dirty="0"/>
              <a:t> – default is to terminate each process </a:t>
            </a:r>
          </a:p>
          <a:p>
            <a:pPr>
              <a:lnSpc>
                <a:spcPct val="120000"/>
              </a:lnSpc>
            </a:pPr>
            <a:r>
              <a:rPr lang="en-US" alt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SIGTSTP</a:t>
            </a:r>
            <a:r>
              <a:rPr lang="en-US" altLang="en-US" sz="2100" dirty="0"/>
              <a:t> – default is to stop (suspend) each process</a:t>
            </a:r>
            <a:endParaRPr lang="en-US" altLang="en-US" sz="187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100" dirty="0"/>
              <a:t>Process group-related Functions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unistd.h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setpgid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(pid_t 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pid_t </a:t>
            </a:r>
            <a:r>
              <a:rPr lang="en-US" sz="18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pid_t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getpgid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(pid_t 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pid_t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getpgrp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(void); // POSIX.1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pid_t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getpgrp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(pid_t 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// BSD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setpgrp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(void); // System V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setpgrp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(pid_t 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pid_t </a:t>
            </a:r>
            <a:r>
              <a:rPr lang="en-US" sz="18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// BSD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sz="2100" dirty="0"/>
              <a:t>Also see </a:t>
            </a:r>
            <a:r>
              <a:rPr lang="en-US" altLang="en-US" sz="2100" dirty="0" err="1"/>
              <a:t>s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etsid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getsid</a:t>
            </a:r>
            <a:endParaRPr lang="en-US" altLang="en-US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4DA7524-E22F-4650-968E-D119D7A8AFA0}"/>
              </a:ext>
            </a:extLst>
          </p:cNvPr>
          <p:cNvGrpSpPr/>
          <p:nvPr/>
        </p:nvGrpSpPr>
        <p:grpSpPr>
          <a:xfrm>
            <a:off x="4251878" y="1733550"/>
            <a:ext cx="4745495" cy="2627729"/>
            <a:chOff x="3303235" y="2720975"/>
            <a:chExt cx="6060193" cy="3661949"/>
          </a:xfrm>
        </p:grpSpPr>
        <p:sp>
          <p:nvSpPr>
            <p:cNvPr id="555024" name="Rectangle 1040">
              <a:extLst>
                <a:ext uri="{FF2B5EF4-FFF2-40B4-BE49-F238E27FC236}">
                  <a16:creationId xmlns:a16="http://schemas.microsoft.com/office/drawing/2014/main" id="{F2DEC176-DFEC-4F65-ABEE-69E708ABC0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5200" y="4563458"/>
              <a:ext cx="1955800" cy="3853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12" name="Oval 1028">
              <a:extLst>
                <a:ext uri="{FF2B5EF4-FFF2-40B4-BE49-F238E27FC236}">
                  <a16:creationId xmlns:a16="http://schemas.microsoft.com/office/drawing/2014/main" id="{405539EA-764C-47E8-8639-45B43F762E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70363" y="3781426"/>
              <a:ext cx="787400" cy="70961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Fore-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job</a:t>
              </a:r>
            </a:p>
          </p:txBody>
        </p:sp>
        <p:sp>
          <p:nvSpPr>
            <p:cNvPr id="555013" name="Oval 1029">
              <a:extLst>
                <a:ext uri="{FF2B5EF4-FFF2-40B4-BE49-F238E27FC236}">
                  <a16:creationId xmlns:a16="http://schemas.microsoft.com/office/drawing/2014/main" id="{38289DAE-E0D1-4B19-828B-2F01997E99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29313" y="3781426"/>
              <a:ext cx="785812" cy="69056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Back-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 dirty="0">
                  <a:latin typeface="Arial" panose="020B0604020202020204" pitchFamily="34" charset="0"/>
                </a:rPr>
                <a:t>job #1</a:t>
              </a:r>
            </a:p>
          </p:txBody>
        </p:sp>
        <p:sp>
          <p:nvSpPr>
            <p:cNvPr id="555014" name="Oval 1030">
              <a:extLst>
                <a:ext uri="{FF2B5EF4-FFF2-40B4-BE49-F238E27FC236}">
                  <a16:creationId xmlns:a16="http://schemas.microsoft.com/office/drawing/2014/main" id="{9A0F3A7E-8193-427C-99E4-65F2D58A06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53338" y="3781426"/>
              <a:ext cx="787400" cy="70961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Back-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job #2</a:t>
              </a:r>
            </a:p>
          </p:txBody>
        </p:sp>
        <p:sp>
          <p:nvSpPr>
            <p:cNvPr id="555015" name="Oval 1031">
              <a:extLst>
                <a:ext uri="{FF2B5EF4-FFF2-40B4-BE49-F238E27FC236}">
                  <a16:creationId xmlns:a16="http://schemas.microsoft.com/office/drawing/2014/main" id="{5D584E69-FD78-4D8E-988C-1BED3AC25DF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32488" y="2720975"/>
              <a:ext cx="787400" cy="62230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Shell</a:t>
              </a:r>
            </a:p>
          </p:txBody>
        </p:sp>
        <p:sp>
          <p:nvSpPr>
            <p:cNvPr id="555016" name="Oval 1032">
              <a:extLst>
                <a:ext uri="{FF2B5EF4-FFF2-40B4-BE49-F238E27FC236}">
                  <a16:creationId xmlns:a16="http://schemas.microsoft.com/office/drawing/2014/main" id="{1F86F237-FA97-4BDA-B846-161F695395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24275" y="4730750"/>
              <a:ext cx="787400" cy="62230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Child</a:t>
              </a:r>
            </a:p>
          </p:txBody>
        </p:sp>
        <p:sp>
          <p:nvSpPr>
            <p:cNvPr id="555017" name="Oval 1033">
              <a:extLst>
                <a:ext uri="{FF2B5EF4-FFF2-40B4-BE49-F238E27FC236}">
                  <a16:creationId xmlns:a16="http://schemas.microsoft.com/office/drawing/2014/main" id="{41AB9E95-CF4C-4057-8F17-8DC5662692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24389" y="4730750"/>
              <a:ext cx="788987" cy="62230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altLang="en-US" sz="1050" b="1">
                  <a:latin typeface="Arial" panose="020B0604020202020204" pitchFamily="34" charset="0"/>
                </a:rPr>
                <a:t>Child</a:t>
              </a:r>
            </a:p>
          </p:txBody>
        </p:sp>
        <p:sp>
          <p:nvSpPr>
            <p:cNvPr id="555018" name="Line 1034">
              <a:extLst>
                <a:ext uri="{FF2B5EF4-FFF2-40B4-BE49-F238E27FC236}">
                  <a16:creationId xmlns:a16="http://schemas.microsoft.com/office/drawing/2014/main" id="{69E11CCE-C3E6-4022-BC2D-F41B3B09A55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178300" y="4440239"/>
              <a:ext cx="146050" cy="295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19" name="Line 1035">
              <a:extLst>
                <a:ext uri="{FF2B5EF4-FFF2-40B4-BE49-F238E27FC236}">
                  <a16:creationId xmlns:a16="http://schemas.microsoft.com/office/drawing/2014/main" id="{69AFD0D8-8BBE-45B3-9FA7-416324042C6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2189" y="4437063"/>
              <a:ext cx="130175" cy="2905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20" name="Line 1036">
              <a:extLst>
                <a:ext uri="{FF2B5EF4-FFF2-40B4-BE49-F238E27FC236}">
                  <a16:creationId xmlns:a16="http://schemas.microsoft.com/office/drawing/2014/main" id="{0404BED1-E0EB-462D-A651-00596BE8306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329363" y="3330575"/>
              <a:ext cx="0" cy="4460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21" name="Line 1037">
              <a:extLst>
                <a:ext uri="{FF2B5EF4-FFF2-40B4-BE49-F238E27FC236}">
                  <a16:creationId xmlns:a16="http://schemas.microsoft.com/office/drawing/2014/main" id="{F3C49CA9-5DF7-45D5-92C6-25D001B81A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867276" y="3257550"/>
              <a:ext cx="1185863" cy="6413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22" name="Line 1038">
              <a:extLst>
                <a:ext uri="{FF2B5EF4-FFF2-40B4-BE49-F238E27FC236}">
                  <a16:creationId xmlns:a16="http://schemas.microsoft.com/office/drawing/2014/main" id="{17CB8302-3C8D-4DE8-BB82-9D8D2D7691C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629400" y="3225800"/>
              <a:ext cx="1130300" cy="6667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23" name="Text Box 1039">
              <a:extLst>
                <a:ext uri="{FF2B5EF4-FFF2-40B4-BE49-F238E27FC236}">
                  <a16:creationId xmlns:a16="http://schemas.microsoft.com/office/drawing/2014/main" id="{9E6D3BB8-8BD5-4D9B-B20C-205AD79978B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063774" y="2799730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pid=10</a:t>
              </a:r>
            </a:p>
            <a:p>
              <a:pPr algn="r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=10</a:t>
              </a:r>
            </a:p>
          </p:txBody>
        </p:sp>
        <p:sp>
          <p:nvSpPr>
            <p:cNvPr id="555025" name="Text Box 1041">
              <a:extLst>
                <a:ext uri="{FF2B5EF4-FFF2-40B4-BE49-F238E27FC236}">
                  <a16:creationId xmlns:a16="http://schemas.microsoft.com/office/drawing/2014/main" id="{96C6D116-ABCE-4ECC-B39A-19B0E9DA2F7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573464" y="5790030"/>
              <a:ext cx="1959124" cy="5928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Foreground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process group 20</a:t>
              </a:r>
            </a:p>
          </p:txBody>
        </p:sp>
        <p:sp>
          <p:nvSpPr>
            <p:cNvPr id="555026" name="Rectangle 1042">
              <a:extLst>
                <a:ext uri="{FF2B5EF4-FFF2-40B4-BE49-F238E27FC236}">
                  <a16:creationId xmlns:a16="http://schemas.microsoft.com/office/drawing/2014/main" id="{CF7DD7B7-7597-4F6D-80D4-0161ED5192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59464" y="3937984"/>
              <a:ext cx="941387" cy="38538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27" name="Text Box 1043">
              <a:extLst>
                <a:ext uri="{FF2B5EF4-FFF2-40B4-BE49-F238E27FC236}">
                  <a16:creationId xmlns:a16="http://schemas.microsoft.com/office/drawing/2014/main" id="{A3696F6C-D6F7-4CA5-8324-7A2B4970AEB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684839" y="4560200"/>
              <a:ext cx="1445368" cy="830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Background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process 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group 32</a:t>
              </a:r>
            </a:p>
          </p:txBody>
        </p:sp>
        <p:sp>
          <p:nvSpPr>
            <p:cNvPr id="555028" name="Text Box 1044">
              <a:extLst>
                <a:ext uri="{FF2B5EF4-FFF2-40B4-BE49-F238E27FC236}">
                  <a16:creationId xmlns:a16="http://schemas.microsoft.com/office/drawing/2014/main" id="{D1B18EB4-7DCA-4D9E-BA0E-EB88CE34B4F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372350" y="4560200"/>
              <a:ext cx="1445368" cy="830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Background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process </a:t>
              </a:r>
            </a:p>
            <a:p>
              <a:pPr>
                <a:lnSpc>
                  <a:spcPct val="100000"/>
                </a:lnSpc>
              </a:pPr>
              <a:r>
                <a:rPr lang="en-US" altLang="en-US" sz="1200" b="1" i="1">
                  <a:latin typeface="Arial" panose="020B0604020202020204" pitchFamily="34" charset="0"/>
                </a:rPr>
                <a:t>group 40</a:t>
              </a:r>
            </a:p>
          </p:txBody>
        </p:sp>
        <p:sp>
          <p:nvSpPr>
            <p:cNvPr id="555029" name="Rectangle 1045">
              <a:extLst>
                <a:ext uri="{FF2B5EF4-FFF2-40B4-BE49-F238E27FC236}">
                  <a16:creationId xmlns:a16="http://schemas.microsoft.com/office/drawing/2014/main" id="{D1051E87-3A41-4E9E-AFF4-3D86F68D7B8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70789" y="3937984"/>
              <a:ext cx="941387" cy="38538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350"/>
            </a:p>
          </p:txBody>
        </p:sp>
        <p:sp>
          <p:nvSpPr>
            <p:cNvPr id="555030" name="Text Box 1046">
              <a:extLst>
                <a:ext uri="{FF2B5EF4-FFF2-40B4-BE49-F238E27FC236}">
                  <a16:creationId xmlns:a16="http://schemas.microsoft.com/office/drawing/2014/main" id="{DE783E5E-D682-4FFD-A770-C1E7732AB01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303235" y="3836368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pid=20</a:t>
              </a:r>
            </a:p>
            <a:p>
              <a:pPr algn="r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=20</a:t>
              </a:r>
            </a:p>
          </p:txBody>
        </p:sp>
        <p:sp>
          <p:nvSpPr>
            <p:cNvPr id="555031" name="Text Box 1047">
              <a:extLst>
                <a:ext uri="{FF2B5EF4-FFF2-40B4-BE49-F238E27FC236}">
                  <a16:creationId xmlns:a16="http://schemas.microsoft.com/office/drawing/2014/main" id="{994E3243-98DA-4C6F-BB78-CAABD20FA9D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781801" y="3877642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pid=32</a:t>
              </a:r>
            </a:p>
            <a:p>
              <a:pPr algn="l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=32</a:t>
              </a:r>
            </a:p>
          </p:txBody>
        </p:sp>
        <p:sp>
          <p:nvSpPr>
            <p:cNvPr id="555032" name="Text Box 1048">
              <a:extLst>
                <a:ext uri="{FF2B5EF4-FFF2-40B4-BE49-F238E27FC236}">
                  <a16:creationId xmlns:a16="http://schemas.microsoft.com/office/drawing/2014/main" id="{BF3E0FB6-D09A-4A68-9BA5-4A2610C248A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8472489" y="3898280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pid=40</a:t>
              </a:r>
            </a:p>
            <a:p>
              <a:pPr algn="l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=40</a:t>
              </a:r>
            </a:p>
          </p:txBody>
        </p:sp>
        <p:sp>
          <p:nvSpPr>
            <p:cNvPr id="555033" name="Text Box 1049">
              <a:extLst>
                <a:ext uri="{FF2B5EF4-FFF2-40B4-BE49-F238E27FC236}">
                  <a16:creationId xmlns:a16="http://schemas.microsoft.com/office/drawing/2014/main" id="{151661A1-4B68-4129-8843-257A1F086F0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542950" y="5322267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pid=21</a:t>
              </a:r>
            </a:p>
            <a:p>
              <a:pPr algn="r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=20</a:t>
              </a:r>
            </a:p>
          </p:txBody>
        </p:sp>
        <p:sp>
          <p:nvSpPr>
            <p:cNvPr id="555034" name="Text Box 1050">
              <a:extLst>
                <a:ext uri="{FF2B5EF4-FFF2-40B4-BE49-F238E27FC236}">
                  <a16:creationId xmlns:a16="http://schemas.microsoft.com/office/drawing/2014/main" id="{A6AC8915-8AA8-424B-A7E5-6C531198D14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458936" y="5330205"/>
              <a:ext cx="890939" cy="474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altLang="en-US" sz="900" b="1" dirty="0">
                  <a:latin typeface="Courier New" panose="02070309020205020404" pitchFamily="49" charset="0"/>
                </a:rPr>
                <a:t>pid=22</a:t>
              </a:r>
            </a:p>
            <a:p>
              <a:pPr algn="r">
                <a:lnSpc>
                  <a:spcPct val="100000"/>
                </a:lnSpc>
              </a:pPr>
              <a:r>
                <a:rPr lang="en-US" altLang="en-US" sz="900" b="1" dirty="0" err="1">
                  <a:latin typeface="Courier New" panose="02070309020205020404" pitchFamily="49" charset="0"/>
                </a:rPr>
                <a:t>pgid</a:t>
              </a:r>
              <a:r>
                <a:rPr lang="en-US" altLang="en-US" sz="900" b="1" dirty="0">
                  <a:latin typeface="Courier New" panose="02070309020205020404" pitchFamily="49" charset="0"/>
                </a:rPr>
                <a:t>=20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7301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1B0E-40D5-457D-8762-2051A95D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1E0A9-08CE-4FF1-B272-6FB61C10275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2B8AF-1FAD-4D42-A42A-E5D5A626D6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164F59-2C4C-48AE-8821-48AE3F4796E9}" type="slidenum">
              <a:rPr lang="el-GR" smtClean="0"/>
              <a:t>28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03B13-29FB-4589-BF81-0EABB0C3C50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pipes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97060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>
            <a:extLst>
              <a:ext uri="{FF2B5EF4-FFF2-40B4-BE49-F238E27FC236}">
                <a16:creationId xmlns:a16="http://schemas.microsoft.com/office/drawing/2014/main" id="{B4EF69F9-101A-4FE7-A550-94E4CAF15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5900" y="171450"/>
            <a:ext cx="6305550" cy="429816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Living With Nonqueuing Signals</a:t>
            </a:r>
          </a:p>
        </p:txBody>
      </p:sp>
      <p:sp>
        <p:nvSpPr>
          <p:cNvPr id="575491" name="Rectangle 3">
            <a:extLst>
              <a:ext uri="{FF2B5EF4-FFF2-40B4-BE49-F238E27FC236}">
                <a16:creationId xmlns:a16="http://schemas.microsoft.com/office/drawing/2014/main" id="{A734733D-E958-480F-9C1D-ACEA0368DC1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714500" y="685800"/>
            <a:ext cx="6286500" cy="4057650"/>
          </a:xfrm>
        </p:spPr>
        <p:txBody>
          <a:bodyPr/>
          <a:lstStyle/>
          <a:p>
            <a:r>
              <a:rPr lang="en-US" altLang="en-US"/>
              <a:t>Must check for all terminated jobs</a:t>
            </a:r>
          </a:p>
          <a:p>
            <a:pPr lvl="1"/>
            <a:r>
              <a:rPr lang="en-US" altLang="en-US"/>
              <a:t>Typically loop with </a:t>
            </a:r>
            <a:r>
              <a:rPr lang="en-US" altLang="en-US">
                <a:latin typeface="Courier New" panose="02070309020205020404" pitchFamily="49" charset="0"/>
              </a:rPr>
              <a:t>wait</a:t>
            </a:r>
          </a:p>
        </p:txBody>
      </p:sp>
      <p:sp>
        <p:nvSpPr>
          <p:cNvPr id="575492" name="Text Box 4">
            <a:extLst>
              <a:ext uri="{FF2B5EF4-FFF2-40B4-BE49-F238E27FC236}">
                <a16:creationId xmlns:a16="http://schemas.microsoft.com/office/drawing/2014/main" id="{270C7ECA-A857-42F4-9AFA-201BBB94E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1428751"/>
            <a:ext cx="5772150" cy="3231654"/>
          </a:xfrm>
          <a:prstGeom prst="rect">
            <a:avLst/>
          </a:prstGeom>
          <a:solidFill>
            <a:srgbClr val="CC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void child_handler2(int sig)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int </a:t>
            </a:r>
            <a:r>
              <a:rPr lang="en-US" altLang="en-US" sz="1200" b="1" dirty="0" err="1">
                <a:latin typeface="Courier New" panose="02070309020205020404" pitchFamily="49" charset="0"/>
              </a:rPr>
              <a:t>child_status</a:t>
            </a:r>
            <a:r>
              <a:rPr lang="en-US" altLang="en-US" sz="1200" b="1" dirty="0">
                <a:latin typeface="Courier New" panose="02070309020205020404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pid_t pid;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while ((pid = wait(&amp;</a:t>
            </a:r>
            <a:r>
              <a:rPr lang="en-US" altLang="en-US" sz="1200" b="1" dirty="0" err="1">
                <a:latin typeface="Courier New" panose="02070309020205020404" pitchFamily="49" charset="0"/>
              </a:rPr>
              <a:t>child_status</a:t>
            </a:r>
            <a:r>
              <a:rPr lang="en-US" altLang="en-US" sz="1200" b="1" dirty="0">
                <a:latin typeface="Courier New" panose="02070309020205020404" pitchFamily="49" charset="0"/>
              </a:rPr>
              <a:t>)) &gt; 0) {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	</a:t>
            </a:r>
            <a:r>
              <a:rPr lang="en-US" altLang="en-US" sz="1200" b="1" dirty="0" err="1">
                <a:latin typeface="Courier New" panose="02070309020205020404" pitchFamily="49" charset="0"/>
              </a:rPr>
              <a:t>ccount</a:t>
            </a:r>
            <a:r>
              <a:rPr lang="en-US" altLang="en-US" sz="1200" b="1" dirty="0">
                <a:latin typeface="Courier New" panose="02070309020205020404" pitchFamily="49" charset="0"/>
              </a:rPr>
              <a:t>--;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	</a:t>
            </a:r>
            <a:r>
              <a:rPr lang="en-US" altLang="en-US" sz="1200" b="1" dirty="0" err="1">
                <a:latin typeface="Courier New" panose="02070309020205020404" pitchFamily="49" charset="0"/>
              </a:rPr>
              <a:t>printf</a:t>
            </a:r>
            <a:r>
              <a:rPr lang="en-US" altLang="en-US" sz="1200" b="1" dirty="0">
                <a:latin typeface="Courier New" panose="02070309020205020404" pitchFamily="49" charset="0"/>
              </a:rPr>
              <a:t>("Received signal %d from process %d\n", sig, pid);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altLang="en-US" sz="1200" b="1" dirty="0">
              <a:latin typeface="Courier New" panose="02070309020205020404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void fork15()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. . .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signal(SIGCHLD, child_handler2);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    . . .</a:t>
            </a:r>
          </a:p>
          <a:p>
            <a:pPr algn="l">
              <a:lnSpc>
                <a:spcPct val="100000"/>
              </a:lnSpc>
            </a:pPr>
            <a:r>
              <a:rPr lang="en-US" altLang="en-US" sz="1200" b="1" dirty="0"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67226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itle 1">
            <a:extLst>
              <a:ext uri="{FF2B5EF4-FFF2-40B4-BE49-F238E27FC236}">
                <a16:creationId xmlns:a16="http://schemas.microsoft.com/office/drawing/2014/main" id="{3BE9614D-9842-4C66-B143-AD4D52E89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Message Queue</a:t>
            </a:r>
          </a:p>
        </p:txBody>
      </p:sp>
      <p:sp>
        <p:nvSpPr>
          <p:cNvPr id="160771" name="Content Placeholder 2">
            <a:extLst>
              <a:ext uri="{FF2B5EF4-FFF2-40B4-BE49-F238E27FC236}">
                <a16:creationId xmlns:a16="http://schemas.microsoft.com/office/drawing/2014/main" id="{E2628266-C6F4-4977-B306-2CAD11EFEB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7924800" cy="3886200"/>
          </a:xfrm>
        </p:spPr>
        <p:txBody>
          <a:bodyPr>
            <a:normAutofit fontScale="85000" lnSpcReduction="10000"/>
          </a:bodyPr>
          <a:lstStyle/>
          <a:p>
            <a:r>
              <a:rPr lang="en-US" altLang="en-US" dirty="0"/>
              <a:t>Linked list of messages stored in the kernel </a:t>
            </a:r>
          </a:p>
          <a:p>
            <a:pPr lvl="1"/>
            <a:r>
              <a:rPr lang="en-US" altLang="en-US" dirty="0"/>
              <a:t>synchronization by the kernel</a:t>
            </a:r>
          </a:p>
          <a:p>
            <a:r>
              <a:rPr lang="en-US" altLang="en-US" dirty="0"/>
              <a:t>Identified by a message queue identifier</a:t>
            </a:r>
          </a:p>
          <a:p>
            <a:r>
              <a:rPr lang="en-US" altLang="en-US" dirty="0"/>
              <a:t>Different processes can use the same key to post/retrieve messages</a:t>
            </a:r>
          </a:p>
          <a:p>
            <a:pPr lvl="1"/>
            <a:r>
              <a:rPr lang="en-US" altLang="en-US" dirty="0"/>
              <a:t>Every message has a type, a nonnegative length, and actual data</a:t>
            </a:r>
          </a:p>
          <a:p>
            <a:pPr lvl="1"/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msgsnd</a:t>
            </a:r>
            <a:r>
              <a:rPr lang="en-US" altLang="en-US" dirty="0"/>
              <a:t> posts a message with a tag (type) at the &lt;end of the queue&gt;</a:t>
            </a:r>
          </a:p>
          <a:p>
            <a:pPr lvl="1"/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msgrcv</a:t>
            </a:r>
            <a:r>
              <a:rPr lang="en-US" altLang="en-US" dirty="0"/>
              <a:t> retrieves a message, optionally may not follow FIFO order (use type)</a:t>
            </a:r>
          </a:p>
          <a:p>
            <a:pPr lvl="1"/>
            <a:r>
              <a:rPr lang="en-US" altLang="en-US" dirty="0"/>
              <a:t>Resource limits: 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MSGMAX</a:t>
            </a:r>
            <a:r>
              <a:rPr lang="en-US" altLang="en-US" dirty="0"/>
              <a:t>, 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MSGMNB </a:t>
            </a:r>
            <a:r>
              <a:rPr lang="en-US" altLang="en-US" dirty="0"/>
              <a:t>(bytes), </a:t>
            </a:r>
            <a:r>
              <a:rPr lang="en-US" altLang="en-US" dirty="0" err="1"/>
              <a:t>etc</a:t>
            </a:r>
            <a:endParaRPr lang="en-US" altLang="en-US" dirty="0"/>
          </a:p>
          <a:p>
            <a:r>
              <a:rPr lang="en-US" altLang="en-US" dirty="0"/>
              <a:t>The use of type provides performance benefits</a:t>
            </a:r>
          </a:p>
          <a:p>
            <a:pPr lvl="1"/>
            <a:r>
              <a:rPr lang="en-US" altLang="en-US" dirty="0"/>
              <a:t>if interested in a particular type of message</a:t>
            </a:r>
          </a:p>
          <a:p>
            <a:pPr lvl="2"/>
            <a:r>
              <a:rPr lang="el-GR" altLang="en-US" dirty="0"/>
              <a:t>server </a:t>
            </a:r>
            <a:r>
              <a:rPr lang="en-US" altLang="en-US" dirty="0"/>
              <a:t>process can post/retrieve msg to/from clients using the client PID as type!</a:t>
            </a:r>
          </a:p>
          <a:p>
            <a:pPr lvl="1"/>
            <a:r>
              <a:rPr lang="en-US" altLang="en-US" dirty="0"/>
              <a:t>equivalent to merging multiple FIFO pipes in one</a:t>
            </a:r>
          </a:p>
        </p:txBody>
      </p:sp>
    </p:spTree>
    <p:extLst>
      <p:ext uri="{BB962C8B-B14F-4D97-AF65-F5344CB8AC3E}">
        <p14:creationId xmlns:p14="http://schemas.microsoft.com/office/powerpoint/2010/main" val="37702103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itle 1">
            <a:extLst>
              <a:ext uri="{FF2B5EF4-FFF2-40B4-BE49-F238E27FC236}">
                <a16:creationId xmlns:a16="http://schemas.microsoft.com/office/drawing/2014/main" id="{05715729-8E76-467B-BB6A-EA0C422687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Review</a:t>
            </a:r>
          </a:p>
        </p:txBody>
      </p:sp>
      <p:sp>
        <p:nvSpPr>
          <p:cNvPr id="143363" name="Content Placeholder 2">
            <a:extLst>
              <a:ext uri="{FF2B5EF4-FFF2-40B4-BE49-F238E27FC236}">
                <a16:creationId xmlns:a16="http://schemas.microsoft.com/office/drawing/2014/main" id="{7F2909BB-6471-42A1-A32B-F8BFFD3C84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500" dirty="0"/>
              <a:t>Name a few commonly used signals.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What is the typical behavior when a signal is received?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Name different ways a program can deal with a signal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Which routine can be used to block a signal?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Which routine can be used to ignore a signal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Which routine can be used to establish a user-defined signal handler?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What to do to set up a code region that no-signals are allowed?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Give two routines where signals are sent to a process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What is the potential impact of signal on system calls?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Is </a:t>
            </a:r>
            <a:r>
              <a:rPr lang="en-US" altLang="en-US" sz="1500" dirty="0" err="1"/>
              <a:t>tcsh</a:t>
            </a:r>
            <a:r>
              <a:rPr lang="en-US" altLang="en-US" sz="1500" dirty="0"/>
              <a:t> using canonical mode of input?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How to turn on non-canonical mode of input?</a:t>
            </a:r>
          </a:p>
          <a:p>
            <a:pPr>
              <a:lnSpc>
                <a:spcPct val="80000"/>
              </a:lnSpc>
            </a:pPr>
            <a:r>
              <a:rPr lang="en-US" altLang="en-US" sz="1500" dirty="0"/>
              <a:t>In non-canonical mode of input, how to decide when to return from a input routine?</a:t>
            </a:r>
          </a:p>
          <a:p>
            <a:pPr>
              <a:lnSpc>
                <a:spcPct val="80000"/>
              </a:lnSpc>
            </a:pP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876329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1026">
            <a:extLst>
              <a:ext uri="{FF2B5EF4-FFF2-40B4-BE49-F238E27FC236}">
                <a16:creationId xmlns:a16="http://schemas.microsoft.com/office/drawing/2014/main" id="{496910A0-64BC-4446-A662-B23EDD80A1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Signal Concepts	</a:t>
            </a:r>
          </a:p>
        </p:txBody>
      </p:sp>
      <p:sp>
        <p:nvSpPr>
          <p:cNvPr id="550915" name="Rectangle 1027">
            <a:extLst>
              <a:ext uri="{FF2B5EF4-FFF2-40B4-BE49-F238E27FC236}">
                <a16:creationId xmlns:a16="http://schemas.microsoft.com/office/drawing/2014/main" id="{4F634979-2D1C-4E47-8D08-059D04207A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Kernel maintains </a:t>
            </a:r>
            <a:r>
              <a:rPr lang="en-US" altLang="en-US" dirty="0">
                <a:latin typeface="Courier New" panose="02070309020205020404" pitchFamily="49" charset="0"/>
              </a:rPr>
              <a:t>pending</a:t>
            </a:r>
            <a:r>
              <a:rPr lang="en-US" altLang="en-US" dirty="0"/>
              <a:t> and </a:t>
            </a:r>
            <a:r>
              <a:rPr lang="en-US" altLang="en-US" dirty="0">
                <a:latin typeface="Courier New" panose="02070309020205020404" pitchFamily="49" charset="0"/>
              </a:rPr>
              <a:t>blocked</a:t>
            </a:r>
            <a:r>
              <a:rPr lang="en-US" altLang="en-US" dirty="0"/>
              <a:t> bit vectors in the context of each process.</a:t>
            </a: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pending</a:t>
            </a:r>
            <a:r>
              <a:rPr lang="en-US" altLang="en-US" dirty="0"/>
              <a:t> – represents the set of pending signals</a:t>
            </a:r>
          </a:p>
          <a:p>
            <a:pPr lvl="2"/>
            <a:r>
              <a:rPr lang="en-US" altLang="en-US" dirty="0"/>
              <a:t>Kernel sets bit k in </a:t>
            </a:r>
            <a:r>
              <a:rPr lang="en-US" altLang="en-US" dirty="0">
                <a:latin typeface="Courier New" panose="02070309020205020404" pitchFamily="49" charset="0"/>
              </a:rPr>
              <a:t>pending</a:t>
            </a:r>
            <a:r>
              <a:rPr lang="en-US" altLang="en-US" dirty="0"/>
              <a:t> whenever a signal of type k is delivered.</a:t>
            </a:r>
          </a:p>
          <a:p>
            <a:pPr lvl="2"/>
            <a:r>
              <a:rPr lang="en-US" altLang="en-US" dirty="0"/>
              <a:t>Kernel clears bit k in </a:t>
            </a:r>
            <a:r>
              <a:rPr lang="en-US" altLang="en-US" dirty="0">
                <a:latin typeface="Courier New" panose="02070309020205020404" pitchFamily="49" charset="0"/>
              </a:rPr>
              <a:t>pending</a:t>
            </a:r>
            <a:r>
              <a:rPr lang="en-US" altLang="en-US" dirty="0"/>
              <a:t> whenever a signal of type k is received </a:t>
            </a: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blocked</a:t>
            </a:r>
            <a:r>
              <a:rPr lang="en-US" altLang="en-US" dirty="0"/>
              <a:t> – represents the set of blocked signals</a:t>
            </a:r>
          </a:p>
          <a:p>
            <a:pPr lvl="2"/>
            <a:r>
              <a:rPr lang="en-US" altLang="en-US" dirty="0"/>
              <a:t>Can be set and cleared by the application using the </a:t>
            </a:r>
            <a:r>
              <a:rPr lang="en-US" altLang="en-US" dirty="0">
                <a:latin typeface="Courier New" panose="02070309020205020404" pitchFamily="49" charset="0"/>
              </a:rPr>
              <a:t>sigprocmask</a:t>
            </a:r>
            <a:r>
              <a:rPr lang="en-US" altLang="en-US" dirty="0"/>
              <a:t> function.</a:t>
            </a:r>
          </a:p>
        </p:txBody>
      </p:sp>
    </p:spTree>
    <p:extLst>
      <p:ext uri="{BB962C8B-B14F-4D97-AF65-F5344CB8AC3E}">
        <p14:creationId xmlns:p14="http://schemas.microsoft.com/office/powerpoint/2010/main" val="2817991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1026">
            <a:extLst>
              <a:ext uri="{FF2B5EF4-FFF2-40B4-BE49-F238E27FC236}">
                <a16:creationId xmlns:a16="http://schemas.microsoft.com/office/drawing/2014/main" id="{16F8021A-0720-41B9-9F62-B9FC7EC96A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Receiving Signals</a:t>
            </a:r>
          </a:p>
        </p:txBody>
      </p:sp>
      <p:sp>
        <p:nvSpPr>
          <p:cNvPr id="558083" name="Rectangle 1027">
            <a:extLst>
              <a:ext uri="{FF2B5EF4-FFF2-40B4-BE49-F238E27FC236}">
                <a16:creationId xmlns:a16="http://schemas.microsoft.com/office/drawing/2014/main" id="{0DBE93EC-093C-4769-A2D3-6F4AC36B23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/>
              <a:t>Suppose  kernel is returning from exception handler and is ready to pass control to process </a:t>
            </a:r>
            <a:r>
              <a:rPr lang="en-US" altLang="en-US" i="1" dirty="0"/>
              <a:t>p</a:t>
            </a:r>
            <a:r>
              <a:rPr lang="en-US" altLang="en-US" dirty="0"/>
              <a:t>.</a:t>
            </a:r>
          </a:p>
          <a:p>
            <a:r>
              <a:rPr lang="en-US" altLang="en-US" dirty="0"/>
              <a:t>Kernel computes</a:t>
            </a:r>
            <a:r>
              <a:rPr lang="en-US" altLang="en-US" dirty="0">
                <a:latin typeface="Courier New" panose="02070309020205020404" pitchFamily="49" charset="0"/>
              </a:rPr>
              <a:t> </a:t>
            </a:r>
            <a:r>
              <a:rPr lang="en-US" altLang="en-US" dirty="0" err="1">
                <a:latin typeface="Courier New" panose="02070309020205020404" pitchFamily="49" charset="0"/>
              </a:rPr>
              <a:t>pnb</a:t>
            </a:r>
            <a:r>
              <a:rPr lang="en-US" altLang="en-US" dirty="0">
                <a:latin typeface="Courier New" panose="02070309020205020404" pitchFamily="49" charset="0"/>
              </a:rPr>
              <a:t> = pending &amp; ~blocked</a:t>
            </a:r>
          </a:p>
          <a:p>
            <a:pPr lvl="1"/>
            <a:r>
              <a:rPr lang="en-US" altLang="en-US" dirty="0"/>
              <a:t>The set of pending nonblocked signals for process </a:t>
            </a:r>
            <a:r>
              <a:rPr lang="en-US" altLang="en-US" i="1" dirty="0"/>
              <a:t>p</a:t>
            </a:r>
            <a:r>
              <a:rPr lang="en-US" altLang="en-US" dirty="0">
                <a:latin typeface="Courier New" panose="02070309020205020404" pitchFamily="49" charset="0"/>
              </a:rPr>
              <a:t> </a:t>
            </a:r>
          </a:p>
          <a:p>
            <a:r>
              <a:rPr lang="en-US" altLang="en-US" dirty="0"/>
              <a:t>If  (</a:t>
            </a:r>
            <a:r>
              <a:rPr lang="en-US" altLang="en-US" dirty="0" err="1">
                <a:latin typeface="Courier New" panose="02070309020205020404" pitchFamily="49" charset="0"/>
              </a:rPr>
              <a:t>pnb</a:t>
            </a:r>
            <a:r>
              <a:rPr lang="en-US" altLang="en-US" dirty="0">
                <a:latin typeface="Courier New" panose="02070309020205020404" pitchFamily="49" charset="0"/>
              </a:rPr>
              <a:t> == 0</a:t>
            </a:r>
            <a:r>
              <a:rPr lang="en-US" altLang="en-US" dirty="0"/>
              <a:t>) </a:t>
            </a:r>
          </a:p>
          <a:p>
            <a:pPr lvl="1"/>
            <a:r>
              <a:rPr lang="en-US" altLang="en-US" dirty="0"/>
              <a:t>Pass control to next instruction in the logical flow for </a:t>
            </a:r>
            <a:r>
              <a:rPr lang="en-US" altLang="en-US" i="1" dirty="0"/>
              <a:t>p</a:t>
            </a:r>
            <a:r>
              <a:rPr lang="en-US" altLang="en-US" dirty="0"/>
              <a:t>.</a:t>
            </a:r>
          </a:p>
          <a:p>
            <a:r>
              <a:rPr lang="en-US" altLang="en-US" dirty="0"/>
              <a:t>Else</a:t>
            </a:r>
          </a:p>
          <a:p>
            <a:pPr lvl="1"/>
            <a:r>
              <a:rPr lang="en-US" altLang="en-US" dirty="0"/>
              <a:t>Choose least nonzero bit </a:t>
            </a:r>
            <a:r>
              <a:rPr lang="en-US" altLang="en-US" i="1" dirty="0"/>
              <a:t>k</a:t>
            </a:r>
            <a:r>
              <a:rPr lang="en-US" altLang="en-US" dirty="0"/>
              <a:t> in </a:t>
            </a:r>
            <a:r>
              <a:rPr lang="en-US" altLang="en-US" dirty="0" err="1">
                <a:latin typeface="Courier New" panose="02070309020205020404" pitchFamily="49" charset="0"/>
              </a:rPr>
              <a:t>pnb</a:t>
            </a:r>
            <a:r>
              <a:rPr lang="en-US" altLang="en-US" dirty="0">
                <a:latin typeface="Courier New" panose="02070309020205020404" pitchFamily="49" charset="0"/>
              </a:rPr>
              <a:t> </a:t>
            </a:r>
            <a:r>
              <a:rPr lang="en-US" altLang="en-US" dirty="0"/>
              <a:t>and force process </a:t>
            </a:r>
            <a:r>
              <a:rPr lang="en-US" altLang="en-US" i="1" dirty="0"/>
              <a:t>p</a:t>
            </a:r>
            <a:r>
              <a:rPr lang="en-US" altLang="en-US" dirty="0"/>
              <a:t> to </a:t>
            </a:r>
            <a:r>
              <a:rPr lang="en-US" altLang="en-US" dirty="0">
                <a:solidFill>
                  <a:srgbClr val="FF3300"/>
                </a:solidFill>
              </a:rPr>
              <a:t>receive</a:t>
            </a:r>
            <a:r>
              <a:rPr lang="en-US" altLang="en-US" dirty="0"/>
              <a:t> signal </a:t>
            </a:r>
            <a:r>
              <a:rPr lang="en-US" altLang="en-US" i="1" dirty="0"/>
              <a:t>k.</a:t>
            </a:r>
          </a:p>
          <a:p>
            <a:pPr lvl="1"/>
            <a:r>
              <a:rPr lang="en-US" altLang="en-US" dirty="0"/>
              <a:t>The receipt of the signal triggers some </a:t>
            </a:r>
            <a:r>
              <a:rPr lang="en-US" altLang="en-US" i="1" dirty="0">
                <a:solidFill>
                  <a:srgbClr val="FF3300"/>
                </a:solidFill>
              </a:rPr>
              <a:t>action</a:t>
            </a:r>
            <a:r>
              <a:rPr lang="en-US" altLang="en-US" dirty="0"/>
              <a:t> by </a:t>
            </a:r>
            <a:r>
              <a:rPr lang="en-US" altLang="en-US" i="1" dirty="0"/>
              <a:t>p</a:t>
            </a:r>
          </a:p>
          <a:p>
            <a:pPr lvl="1"/>
            <a:r>
              <a:rPr lang="en-US" altLang="en-US" dirty="0"/>
              <a:t>Repeat for all nonzero </a:t>
            </a:r>
            <a:r>
              <a:rPr lang="en-US" altLang="en-US" i="1" dirty="0"/>
              <a:t>k</a:t>
            </a:r>
            <a:r>
              <a:rPr lang="en-US" altLang="en-US" dirty="0"/>
              <a:t> in </a:t>
            </a:r>
            <a:r>
              <a:rPr lang="en-US" altLang="en-US" dirty="0" err="1">
                <a:latin typeface="Courier New" panose="02070309020205020404" pitchFamily="49" charset="0"/>
              </a:rPr>
              <a:t>pnb</a:t>
            </a:r>
            <a:r>
              <a:rPr lang="en-US" altLang="en-US" dirty="0">
                <a:latin typeface="Courier New" panose="02070309020205020404" pitchFamily="49" charset="0"/>
              </a:rPr>
              <a:t>.</a:t>
            </a:r>
          </a:p>
          <a:p>
            <a:pPr lvl="1"/>
            <a:r>
              <a:rPr lang="en-US" altLang="en-US" dirty="0"/>
              <a:t>Pass control to next instruction in logical flow for </a:t>
            </a:r>
            <a:r>
              <a:rPr lang="en-US" altLang="en-US" i="1" dirty="0"/>
              <a:t>p</a:t>
            </a:r>
            <a:r>
              <a:rPr lang="en-US" altLang="en-US" dirty="0"/>
              <a:t>.</a:t>
            </a:r>
          </a:p>
          <a:p>
            <a:pPr lvl="1"/>
            <a:endParaRPr lang="en-US" altLang="en-US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761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6AA12-3F37-44D6-A740-7A1661975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Non-re-entrant function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8E998-940F-4E18-BC22-AD074694C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char *</a:t>
            </a:r>
            <a:r>
              <a:rPr lang="en-US" altLang="en-US" dirty="0" err="1">
                <a:latin typeface="Lucida Console" panose="020B0609040504020204" pitchFamily="49" charset="0"/>
              </a:rPr>
              <a:t>strtoupper</a:t>
            </a:r>
            <a:r>
              <a:rPr lang="en-US" altLang="en-US" dirty="0">
                <a:latin typeface="Lucida Console" panose="020B0609040504020204" pitchFamily="49" charset="0"/>
              </a:rPr>
              <a:t>(char *string) {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</a:t>
            </a:r>
            <a:r>
              <a:rPr lang="en-US" altLang="en-US" dirty="0">
                <a:highlight>
                  <a:srgbClr val="FF0000"/>
                </a:highlight>
                <a:latin typeface="Lucida Console" panose="020B0609040504020204" pitchFamily="49" charset="0"/>
              </a:rPr>
              <a:t>static char buffer[MAX_STRING_SIZE];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int index;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for (index = 0; string[index]; index++)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  buffer[index] = </a:t>
            </a:r>
            <a:r>
              <a:rPr lang="en-US" altLang="en-US" dirty="0" err="1">
                <a:latin typeface="Lucida Console" panose="020B0609040504020204" pitchFamily="49" charset="0"/>
              </a:rPr>
              <a:t>toupper</a:t>
            </a:r>
            <a:r>
              <a:rPr lang="en-US" altLang="en-US" dirty="0">
                <a:latin typeface="Lucida Console" panose="020B0609040504020204" pitchFamily="49" charset="0"/>
              </a:rPr>
              <a:t>(string[index]);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	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buffer[index] = 0;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return buffer;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45630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870F-4359-4122-8941-3E043268C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Re-entrant function (poor)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B795A-10FF-4FF6-ADEA-AA91BE45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char *</a:t>
            </a:r>
            <a:r>
              <a:rPr lang="en-US" altLang="en-US" dirty="0" err="1">
                <a:latin typeface="Lucida Console" panose="020B0609040504020204" pitchFamily="49" charset="0"/>
              </a:rPr>
              <a:t>strtoupper</a:t>
            </a:r>
            <a:r>
              <a:rPr lang="en-US" altLang="en-US" dirty="0">
                <a:latin typeface="Lucida Console" panose="020B0609040504020204" pitchFamily="49" charset="0"/>
              </a:rPr>
              <a:t>(char *string) {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char *buffer;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int index; /* error-checking needed! */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buffer = malloc(MAX_STRING_SIZE);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for (index = 0; string[index]; index++)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  buffer[index] = </a:t>
            </a:r>
            <a:r>
              <a:rPr lang="en-US" altLang="en-US" dirty="0" err="1">
                <a:latin typeface="Lucida Console" panose="020B0609040504020204" pitchFamily="49" charset="0"/>
              </a:rPr>
              <a:t>toupper</a:t>
            </a:r>
            <a:r>
              <a:rPr lang="en-US" altLang="en-US" dirty="0">
                <a:latin typeface="Lucida Console" panose="020B0609040504020204" pitchFamily="49" charset="0"/>
              </a:rPr>
              <a:t>(string[index]);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buffer[index] = 0;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return buffer;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7924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45A0-6D9E-45E8-B47C-C75F594DF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Re-entrant version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8235A-D93F-40B6-AC54-F2F133E4F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char *</a:t>
            </a:r>
            <a:r>
              <a:rPr lang="en-US" altLang="en-US" dirty="0" err="1">
                <a:latin typeface="Lucida Console" panose="020B0609040504020204" pitchFamily="49" charset="0"/>
              </a:rPr>
              <a:t>strtoupper_r</a:t>
            </a:r>
            <a:r>
              <a:rPr lang="en-US" altLang="en-US" dirty="0">
                <a:latin typeface="Lucida Console" panose="020B0609040504020204" pitchFamily="49" charset="0"/>
              </a:rPr>
              <a:t>(char *</a:t>
            </a:r>
            <a:r>
              <a:rPr lang="en-US" altLang="en-US" dirty="0" err="1">
                <a:latin typeface="Lucida Console" panose="020B0609040504020204" pitchFamily="49" charset="0"/>
              </a:rPr>
              <a:t>in_str</a:t>
            </a:r>
            <a:r>
              <a:rPr lang="en-US" altLang="en-US" dirty="0">
                <a:latin typeface="Lucida Console" panose="020B0609040504020204" pitchFamily="49" charset="0"/>
              </a:rPr>
              <a:t>, </a:t>
            </a:r>
            <a:r>
              <a:rPr lang="en-US" altLang="en-US" dirty="0">
                <a:highlight>
                  <a:srgbClr val="FFFF00"/>
                </a:highlight>
                <a:latin typeface="Lucida Console" panose="020B0609040504020204" pitchFamily="49" charset="0"/>
              </a:rPr>
              <a:t>char *</a:t>
            </a:r>
            <a:r>
              <a:rPr lang="en-US" altLang="en-US" dirty="0" err="1">
                <a:highlight>
                  <a:srgbClr val="FFFF00"/>
                </a:highlight>
                <a:latin typeface="Lucida Console" panose="020B0609040504020204" pitchFamily="49" charset="0"/>
              </a:rPr>
              <a:t>out_str</a:t>
            </a:r>
            <a:r>
              <a:rPr lang="en-US" altLang="en-US" dirty="0">
                <a:latin typeface="Lucida Console" panose="020B0609040504020204" pitchFamily="49" charset="0"/>
              </a:rPr>
              <a:t>) {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int index;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for (index = 0; </a:t>
            </a:r>
            <a:r>
              <a:rPr lang="en-US" altLang="en-US" dirty="0" err="1">
                <a:latin typeface="Lucida Console" panose="020B0609040504020204" pitchFamily="49" charset="0"/>
              </a:rPr>
              <a:t>in_str</a:t>
            </a:r>
            <a:r>
              <a:rPr lang="en-US" altLang="en-US" dirty="0">
                <a:latin typeface="Lucida Console" panose="020B0609040504020204" pitchFamily="49" charset="0"/>
              </a:rPr>
              <a:t>[index]; index++)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  </a:t>
            </a:r>
            <a:r>
              <a:rPr lang="en-US" altLang="en-US" dirty="0" err="1">
                <a:latin typeface="Lucida Console" panose="020B0609040504020204" pitchFamily="49" charset="0"/>
              </a:rPr>
              <a:t>out_str</a:t>
            </a:r>
            <a:r>
              <a:rPr lang="en-US" altLang="en-US" dirty="0">
                <a:latin typeface="Lucida Console" panose="020B0609040504020204" pitchFamily="49" charset="0"/>
              </a:rPr>
              <a:t>[index] = </a:t>
            </a:r>
            <a:r>
              <a:rPr lang="en-US" altLang="en-US" dirty="0" err="1">
                <a:latin typeface="Lucida Console" panose="020B0609040504020204" pitchFamily="49" charset="0"/>
              </a:rPr>
              <a:t>toupper</a:t>
            </a:r>
            <a:r>
              <a:rPr lang="en-US" altLang="en-US" dirty="0">
                <a:latin typeface="Lucida Console" panose="020B0609040504020204" pitchFamily="49" charset="0"/>
              </a:rPr>
              <a:t>(</a:t>
            </a:r>
            <a:r>
              <a:rPr lang="en-US" altLang="en-US" dirty="0" err="1">
                <a:latin typeface="Lucida Console" panose="020B0609040504020204" pitchFamily="49" charset="0"/>
              </a:rPr>
              <a:t>in_str</a:t>
            </a:r>
            <a:r>
              <a:rPr lang="en-US" altLang="en-US" dirty="0">
                <a:latin typeface="Lucida Console" panose="020B0609040504020204" pitchFamily="49" charset="0"/>
              </a:rPr>
              <a:t>[index]);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</a:t>
            </a:r>
            <a:r>
              <a:rPr lang="en-US" altLang="en-US" dirty="0" err="1">
                <a:latin typeface="Lucida Console" panose="020B0609040504020204" pitchFamily="49" charset="0"/>
              </a:rPr>
              <a:t>out_str</a:t>
            </a:r>
            <a:r>
              <a:rPr lang="en-US" altLang="en-US" dirty="0">
                <a:latin typeface="Lucida Console" panose="020B0609040504020204" pitchFamily="49" charset="0"/>
              </a:rPr>
              <a:t>[index] = 0;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  return </a:t>
            </a:r>
            <a:r>
              <a:rPr lang="en-US" altLang="en-US" dirty="0" err="1">
                <a:latin typeface="Lucida Console" panose="020B0609040504020204" pitchFamily="49" charset="0"/>
              </a:rPr>
              <a:t>out_str</a:t>
            </a:r>
            <a:r>
              <a:rPr lang="en-US" altLang="en-US" dirty="0">
                <a:latin typeface="Lucida Console" panose="020B0609040504020204" pitchFamily="49" charset="0"/>
              </a:rPr>
              <a:t>;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8836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8AC5958-26F8-4105-A39D-DBC0316BBE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n-US" dirty="0"/>
              <a:t>Μερι</a:t>
            </a:r>
            <a:r>
              <a:rPr lang="en-US" altLang="en-US"/>
              <a:t>ka</a:t>
            </a:r>
            <a:r>
              <a:rPr lang="el-GR" altLang="en-US"/>
              <a:t> </a:t>
            </a:r>
            <a:r>
              <a:rPr lang="el-GR" altLang="en-US" dirty="0"/>
              <a:t>Σ</a:t>
            </a:r>
            <a:r>
              <a:rPr lang="en-US" altLang="en-US" dirty="0"/>
              <a:t>h</a:t>
            </a:r>
            <a:r>
              <a:rPr lang="el-GR" altLang="en-US" dirty="0"/>
              <a:t>ματα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B1B23AD-F726-477B-932E-F31B8BF0F5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#include &lt;signal.h&gt; Δείτε πίνακα 10.1 για άλλα σήματα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SIGHUP (1) terminal line got hung-up (θυμηθείτε nohup)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SIGINT (2) interrupt (Control^C)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SIGKILL (9) kill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</a:t>
            </a:r>
            <a:r>
              <a:rPr lang="el-GR" altLang="en-US" sz="1500" b="1" dirty="0"/>
              <a:t>SIGUSR1 (10) user-defined signal 1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SIGSEGV (11) Segm. Viol. – invalid memory reference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</a:t>
            </a:r>
            <a:r>
              <a:rPr lang="el-GR" altLang="en-US" sz="1500" b="1" dirty="0"/>
              <a:t>SIGUSR2 (12) user-defined signal 2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SIGALRM (14) alarm clock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SIGTERM (15) software termination signal (like 2)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SIGCONT (18) continue after stop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SIGSTOP (19) stop </a:t>
            </a:r>
            <a:r>
              <a:rPr lang="el-GR" altLang="en-US" sz="1500" b="1" dirty="0"/>
              <a:t>(cannot be caught or ignored).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n-US" sz="1500" dirty="0"/>
              <a:t>• SIGTSTP (20) stop signal from keyboard (Control^Z)</a:t>
            </a:r>
          </a:p>
        </p:txBody>
      </p:sp>
    </p:spTree>
    <p:extLst>
      <p:ext uri="{BB962C8B-B14F-4D97-AF65-F5344CB8AC3E}">
        <p14:creationId xmlns:p14="http://schemas.microsoft.com/office/powerpoint/2010/main" val="35413001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3BFF3-AE85-4D8A-9E5E-649D5FB27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Example: alarm()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B19D0-CABE-4EB8-9215-4F67CD27B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1800" dirty="0">
                <a:latin typeface="Lucida Console" panose="020B0609040504020204" pitchFamily="49" charset="0"/>
              </a:rPr>
              <a:t>unsigned int alarm(unsigned int s);</a:t>
            </a:r>
          </a:p>
          <a:p>
            <a:r>
              <a:rPr lang="en-US" altLang="en-US" dirty="0"/>
              <a:t>generates </a:t>
            </a:r>
            <a:r>
              <a:rPr lang="en-US" altLang="en-US" dirty="0">
                <a:latin typeface="Lucida Console" panose="020B0609040504020204" pitchFamily="49" charset="0"/>
              </a:rPr>
              <a:t>SIGALRM</a:t>
            </a:r>
            <a:r>
              <a:rPr lang="en-US" altLang="en-US" dirty="0"/>
              <a:t> after s seconds</a:t>
            </a:r>
          </a:p>
          <a:p>
            <a:r>
              <a:rPr lang="en-US" altLang="en-US" dirty="0"/>
              <a:t>returns time to next alarm</a:t>
            </a:r>
          </a:p>
          <a:p>
            <a:r>
              <a:rPr lang="en-US" altLang="en-US" dirty="0"/>
              <a:t>only one pending alarm</a:t>
            </a:r>
          </a:p>
          <a:p>
            <a:r>
              <a:rPr lang="en-US" altLang="en-US" dirty="0"/>
              <a:t>s=0 cancels alarm</a:t>
            </a:r>
          </a:p>
          <a:p>
            <a:r>
              <a:rPr lang="en-US" altLang="en-US" dirty="0">
                <a:latin typeface="Lucida Console" panose="020B0609040504020204" pitchFamily="49" charset="0"/>
              </a:rPr>
              <a:t>pause()</a:t>
            </a:r>
            <a:r>
              <a:rPr lang="en-US" altLang="en-US" dirty="0"/>
              <a:t> waits until signal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35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04F496B-0A7F-416F-A18A-41EABF6471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n-US"/>
              <a:t>Διαχείριση Σημάτων (Signals)</a:t>
            </a:r>
          </a:p>
        </p:txBody>
      </p:sp>
      <p:pic>
        <p:nvPicPr>
          <p:cNvPr id="4099" name="Picture 4">
            <a:extLst>
              <a:ext uri="{FF2B5EF4-FFF2-40B4-BE49-F238E27FC236}">
                <a16:creationId xmlns:a16="http://schemas.microsoft.com/office/drawing/2014/main" id="{9CEE0624-1F8F-412D-965D-EE4DB443B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258" y="1549005"/>
            <a:ext cx="4280297" cy="307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0457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1257" name="Group 41">
            <a:extLst>
              <a:ext uri="{FF2B5EF4-FFF2-40B4-BE49-F238E27FC236}">
                <a16:creationId xmlns:a16="http://schemas.microsoft.com/office/drawing/2014/main" id="{59292F40-EC0A-4142-AA3C-689D48E587D9}"/>
              </a:ext>
            </a:extLst>
          </p:cNvPr>
          <p:cNvGraphicFramePr>
            <a:graphicFrameLocks noGrp="1"/>
          </p:cNvGraphicFramePr>
          <p:nvPr/>
        </p:nvGraphicFramePr>
        <p:xfrm>
          <a:off x="1257300" y="3028951"/>
          <a:ext cx="6654404" cy="2041017"/>
        </p:xfrm>
        <a:graphic>
          <a:graphicData uri="http://schemas.openxmlformats.org/drawingml/2006/table">
            <a:tbl>
              <a:tblPr/>
              <a:tblGrid>
                <a:gridCol w="628650">
                  <a:extLst>
                    <a:ext uri="{9D8B030D-6E8A-4147-A177-3AD203B41FA5}">
                      <a16:colId xmlns:a16="http://schemas.microsoft.com/office/drawing/2014/main" val="37156266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33699897"/>
                    </a:ext>
                  </a:extLst>
                </a:gridCol>
                <a:gridCol w="1684735">
                  <a:extLst>
                    <a:ext uri="{9D8B030D-6E8A-4147-A177-3AD203B41FA5}">
                      <a16:colId xmlns:a16="http://schemas.microsoft.com/office/drawing/2014/main" val="1641660050"/>
                    </a:ext>
                  </a:extLst>
                </a:gridCol>
                <a:gridCol w="3426619">
                  <a:extLst>
                    <a:ext uri="{9D8B030D-6E8A-4147-A177-3AD203B41FA5}">
                      <a16:colId xmlns:a16="http://schemas.microsoft.com/office/drawing/2014/main" val="3790003644"/>
                    </a:ext>
                  </a:extLst>
                </a:gridCol>
              </a:tblGrid>
              <a:tr h="264033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ID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Name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Default Action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Corresponding Event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96443"/>
                  </a:ext>
                </a:extLst>
              </a:tr>
              <a:tr h="266605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SIGINT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Terminate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Interrupt from keyboard 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ctl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-c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905973"/>
                  </a:ext>
                </a:extLst>
              </a:tr>
              <a:tr h="266605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9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SIGKILL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Terminate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Kill program (cannot override or ignore)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298393"/>
                  </a:ext>
                </a:extLst>
              </a:tr>
              <a:tr h="266605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11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SIGSEGV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Terminate &amp; Dump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Segmentation violation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638056"/>
                  </a:ext>
                </a:extLst>
              </a:tr>
              <a:tr h="266605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14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SIGALRM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Terminate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Timer signal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66357"/>
                  </a:ext>
                </a:extLst>
              </a:tr>
              <a:tr h="266605"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17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anose="02070309020205020404" pitchFamily="49" charset="0"/>
                        </a:rPr>
                        <a:t>SIGCHLD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Ignore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 defTabSz="895350">
                        <a:lnSpc>
                          <a:spcPct val="95000"/>
                        </a:lnSpc>
                        <a:spcBef>
                          <a:spcPct val="5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defRPr>
                      </a:lvl1pPr>
                      <a:lvl2pPr marL="338138" algn="l" defTabSz="895350">
                        <a:spcBef>
                          <a:spcPct val="25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2pPr>
                      <a:lvl3pPr marL="674688" algn="l" defTabSz="895350">
                        <a:lnSpc>
                          <a:spcPct val="107000"/>
                        </a:lnSpc>
                        <a:spcBef>
                          <a:spcPct val="10000"/>
                        </a:spcBef>
                        <a:buClr>
                          <a:srgbClr val="005400"/>
                        </a:buClr>
                        <a:buSzPct val="90000"/>
                        <a:buFont typeface="Wingdings" panose="05000000000000000000" pitchFamily="2" charset="2"/>
                        <a:defRPr sz="1600" b="1">
                          <a:solidFill>
                            <a:schemeClr val="folHlink"/>
                          </a:solidFill>
                          <a:latin typeface="Helvetica" panose="020B0604020202020204" pitchFamily="34" charset="0"/>
                        </a:defRPr>
                      </a:lvl3pPr>
                      <a:lvl4pPr marL="954088" algn="l" defTabSz="895350"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</a:defRPr>
                      </a:lvl4pPr>
                      <a:lvl5pPr marL="1792288" algn="l" defTabSz="8953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2494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7066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1638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621088" defTabSz="895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elvetica" panose="020B0604020202020204" pitchFamily="34" charset="0"/>
                        </a:rPr>
                        <a:t>Child stopped or terminated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526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551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022897DF-EE8A-4114-906B-C85ACC8B08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Kernel Data Structure for Message Queue</a:t>
            </a:r>
            <a:endParaRPr lang="el-GR" altLang="en-US" dirty="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FF222FD-B5F5-4EC7-9237-4DBA9CEE14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/* Structure of record for one message inside the kernel.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struct ms</a:t>
            </a:r>
            <a:r>
              <a:rPr lang="en-US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id_ds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struct ipc_perm msg_perm; /* structure describing operation permission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__time_t msg_stime; /* time of last msgsnd command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__time_t msg_rtime; /* time of last msgrcv command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__time_t msg_ctime; /* time of last change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unsigned long int __msg_cbytes; /* current number of bytes on queue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msgqnum_t msg_qnum; /* number of messages currently on queue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msglen_t msg_qbytes; /* max number of bytes allowed on queue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__pid_t msg_lspid; /* pid of last msgsnd()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__pid_t msg_lrpid; /* pid of last msgrcv() */</a:t>
            </a:r>
          </a:p>
          <a:p>
            <a:pPr marL="0" indent="0">
              <a:buNone/>
            </a:pPr>
            <a:r>
              <a:rPr lang="el-GR" altLang="en-US" sz="135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3663254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D9805-1C77-4AB8-9FC0-924B99BE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SIGNAL NAMES AND NUMBERS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58701-D3A9-4658-80BD-44F0B4C49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 0 SIGNULL </a:t>
            </a:r>
            <a:r>
              <a:rPr lang="en-US" dirty="0"/>
              <a:t>Null Check access to pid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 1 SIGHUP  </a:t>
            </a:r>
            <a:r>
              <a:rPr lang="en-US" dirty="0" err="1"/>
              <a:t>Hangup</a:t>
            </a:r>
            <a:r>
              <a:rPr lang="en-US" dirty="0"/>
              <a:t> Terminate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 2 SIGINT  </a:t>
            </a:r>
            <a:r>
              <a:rPr lang="en-US" dirty="0"/>
              <a:t>Interrupt Terminate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 3 SIGQUIT </a:t>
            </a:r>
            <a:r>
              <a:rPr lang="en-US" dirty="0"/>
              <a:t>Quit Terminate with core dump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9 SIGKILL  </a:t>
            </a:r>
            <a:r>
              <a:rPr lang="en-US" dirty="0"/>
              <a:t>Kill Forced termination; cannot be trapped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15 SIGTERM </a:t>
            </a:r>
            <a:r>
              <a:rPr lang="en-US" dirty="0"/>
              <a:t>Terminate </a:t>
            </a:r>
            <a:r>
              <a:rPr lang="en-US" dirty="0" err="1"/>
              <a:t>Terminate</a:t>
            </a:r>
            <a:r>
              <a:rPr lang="en-US" dirty="0"/>
              <a:t>; can be trapped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24 SIGSTOP </a:t>
            </a:r>
            <a:r>
              <a:rPr lang="en-US" dirty="0"/>
              <a:t>Stop Pause the process; cannot be trapped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25 SIGTSTP </a:t>
            </a:r>
            <a:r>
              <a:rPr lang="en-US" dirty="0"/>
              <a:t>Terminal stop Pause the process; can be</a:t>
            </a:r>
          </a:p>
          <a:p>
            <a:pPr marL="0" indent="0">
              <a:buNone/>
            </a:pP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26 SIGCONT </a:t>
            </a:r>
            <a:r>
              <a:rPr lang="en-US" dirty="0"/>
              <a:t>Continue Run a stopped process</a:t>
            </a:r>
          </a:p>
        </p:txBody>
      </p:sp>
    </p:spTree>
    <p:extLst>
      <p:ext uri="{BB962C8B-B14F-4D97-AF65-F5344CB8AC3E}">
        <p14:creationId xmlns:p14="http://schemas.microsoft.com/office/powerpoint/2010/main" val="33360224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31F0-4071-40D4-9240-46103BB8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SENDING A SIGNAL: KILL()SYSTEM CALL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B0882A-CB4C-441A-850B-C4CE8C47F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032" y="1005266"/>
            <a:ext cx="5295204" cy="386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5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itle 1">
            <a:extLst>
              <a:ext uri="{FF2B5EF4-FFF2-40B4-BE49-F238E27FC236}">
                <a16:creationId xmlns:a16="http://schemas.microsoft.com/office/drawing/2014/main" id="{3BE9614D-9842-4C66-B143-AD4D52E89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Message Queue: Create (or Open)</a:t>
            </a:r>
          </a:p>
        </p:txBody>
      </p:sp>
      <p:sp>
        <p:nvSpPr>
          <p:cNvPr id="160771" name="Content Placeholder 2">
            <a:extLst>
              <a:ext uri="{FF2B5EF4-FFF2-40B4-BE49-F238E27FC236}">
                <a16:creationId xmlns:a16="http://schemas.microsoft.com/office/drawing/2014/main" id="{E2628266-C6F4-4977-B306-2CAD11EFEB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28651" y="1369218"/>
            <a:ext cx="7296150" cy="37742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en-US" sz="3300" dirty="0"/>
              <a:t>Creating a message queue id</a:t>
            </a:r>
          </a:p>
          <a:p>
            <a:pPr marL="0" indent="0">
              <a:buNone/>
            </a:pPr>
            <a:r>
              <a:rPr lang="el-GR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&lt;sys/msg.h&gt;</a:t>
            </a:r>
            <a:endParaRPr lang="en-US" altLang="en-US" sz="3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3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msgget</a:t>
            </a:r>
            <a:r>
              <a:rPr lang="en-US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(key_t key, int flag);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300" dirty="0">
                <a:latin typeface="Courier New" pitchFamily="49" charset="0"/>
                <a:cs typeface="Courier New" pitchFamily="49" charset="0"/>
              </a:rPr>
              <a:t>key_t </a:t>
            </a:r>
            <a:r>
              <a:rPr lang="en-US" sz="3300" i="1" dirty="0">
                <a:latin typeface="Courier New" pitchFamily="49" charset="0"/>
                <a:cs typeface="Courier New" pitchFamily="49" charset="0"/>
              </a:rPr>
              <a:t>key: </a:t>
            </a:r>
            <a:r>
              <a:rPr lang="en-US" sz="3300" b="1" dirty="0">
                <a:latin typeface="Courier New" panose="02070309020205020404" pitchFamily="49" charset="0"/>
                <a:cs typeface="Courier New" panose="02070309020205020404" pitchFamily="49" charset="0"/>
              </a:rPr>
              <a:t>IPC_PRIVATE</a:t>
            </a:r>
            <a:r>
              <a:rPr lang="en-US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(#include &lt;sys/</a:t>
            </a:r>
            <a:r>
              <a:rPr lang="en-US" altLang="en-US" sz="3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ipc.h</a:t>
            </a:r>
            <a:r>
              <a:rPr lang="en-US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&gt;) </a:t>
            </a:r>
            <a:r>
              <a:rPr lang="en-US" altLang="en-US" sz="3300" dirty="0"/>
              <a:t>creates</a:t>
            </a:r>
            <a:r>
              <a:rPr lang="en-US" alt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 a n</a:t>
            </a:r>
            <a:r>
              <a:rPr lang="en-US" sz="3300" dirty="0"/>
              <a:t>ew segment. Otherwise, </a:t>
            </a:r>
            <a:r>
              <a:rPr lang="en-US" altLang="en-US" sz="3300" dirty="0"/>
              <a:t>non-conflicting keys in diff processes derived by</a:t>
            </a:r>
          </a:p>
          <a:p>
            <a:pPr marL="365760" lvl="1" indent="0">
              <a:lnSpc>
                <a:spcPct val="120000"/>
              </a:lnSpc>
              <a:buNone/>
            </a:pPr>
            <a:r>
              <a:rPr lang="en-US" alt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key_t </a:t>
            </a:r>
            <a:r>
              <a:rPr lang="en-US" altLang="en-US" sz="3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ftok</a:t>
            </a:r>
            <a:r>
              <a:rPr lang="en-US" alt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(const char *path, int id);</a:t>
            </a:r>
            <a:endParaRPr lang="en-US" altLang="en-US" sz="3000" dirty="0"/>
          </a:p>
          <a:p>
            <a:pPr lvl="2">
              <a:lnSpc>
                <a:spcPct val="120000"/>
              </a:lnSpc>
            </a:pPr>
            <a:r>
              <a:rPr lang="en-US" altLang="en-US" sz="2300" dirty="0">
                <a:latin typeface="Courier New" panose="02070309020205020404" pitchFamily="49" charset="0"/>
                <a:cs typeface="Courier New" panose="02070309020205020404" pitchFamily="49" charset="0"/>
              </a:rPr>
              <a:t>Path</a:t>
            </a:r>
            <a:r>
              <a:rPr lang="en-US" altLang="en-US" sz="2300" dirty="0"/>
              <a:t> points to a file that the process can stat</a:t>
            </a:r>
          </a:p>
          <a:p>
            <a:pPr lvl="2">
              <a:lnSpc>
                <a:spcPct val="120000"/>
              </a:lnSpc>
            </a:pPr>
            <a:r>
              <a:rPr lang="en-US" altLang="en-US" sz="2300" dirty="0">
                <a:latin typeface="Courier New" panose="02070309020205020404" pitchFamily="49" charset="0"/>
                <a:cs typeface="Courier New" panose="02070309020205020404" pitchFamily="49" charset="0"/>
              </a:rPr>
              <a:t>id </a:t>
            </a:r>
            <a:r>
              <a:rPr lang="en-US" altLang="en-US" sz="2300" dirty="0"/>
              <a:t>is the project ID, only the last 8 bits are used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300" dirty="0"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3300" i="1" dirty="0">
                <a:latin typeface="Courier New" pitchFamily="49" charset="0"/>
                <a:cs typeface="Courier New" pitchFamily="49" charset="0"/>
              </a:rPr>
              <a:t>flag:</a:t>
            </a:r>
            <a:r>
              <a:rPr lang="en-US" sz="3300" dirty="0">
                <a:cs typeface="Courier New" pitchFamily="49" charset="0"/>
              </a:rPr>
              <a:t> bitwise OR combination of 9-bit security r/w flag with</a:t>
            </a:r>
          </a:p>
          <a:p>
            <a:pPr lvl="1">
              <a:lnSpc>
                <a:spcPct val="120000"/>
              </a:lnSpc>
              <a:buClr>
                <a:srgbClr val="0070C0"/>
              </a:buClr>
            </a:pPr>
            <a:r>
              <a:rPr 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IPC_CREAT:</a:t>
            </a:r>
            <a:r>
              <a:rPr lang="en-US" sz="3300" dirty="0">
                <a:cs typeface="Courier New" pitchFamily="49" charset="0"/>
              </a:rPr>
              <a:t> Create a new segment. </a:t>
            </a:r>
          </a:p>
          <a:p>
            <a:pPr lvl="1">
              <a:lnSpc>
                <a:spcPct val="120000"/>
              </a:lnSpc>
              <a:buClr>
                <a:srgbClr val="0070C0"/>
              </a:buClr>
            </a:pPr>
            <a:r>
              <a:rPr 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IPC_EXCL: </a:t>
            </a:r>
            <a:r>
              <a:rPr lang="en-US" sz="3300" dirty="0">
                <a:cs typeface="Courier New" pitchFamily="49" charset="0"/>
              </a:rPr>
              <a:t>Used with </a:t>
            </a:r>
            <a:r>
              <a:rPr lang="en-US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IPC_CREAT </a:t>
            </a:r>
            <a:r>
              <a:rPr lang="en-US" sz="3300" dirty="0">
                <a:cs typeface="Courier New" pitchFamily="49" charset="0"/>
              </a:rPr>
              <a:t>to ensure that this call creates the segment. If the segment already exists, the call fails</a:t>
            </a:r>
            <a:endParaRPr lang="en-US" altLang="en-US" sz="3300" dirty="0">
              <a:cs typeface="Courier New" pitchFamily="49" charset="0"/>
            </a:endParaRPr>
          </a:p>
          <a:p>
            <a:pPr lvl="2" eaLnBrk="1" hangingPunct="1"/>
            <a:endParaRPr lang="en-US" alt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291546-7D5D-4AFB-BF1F-9CAA24E48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819150"/>
            <a:ext cx="1785818" cy="134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3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itle 1">
            <a:extLst>
              <a:ext uri="{FF2B5EF4-FFF2-40B4-BE49-F238E27FC236}">
                <a16:creationId xmlns:a16="http://schemas.microsoft.com/office/drawing/2014/main" id="{3BE9614D-9842-4C66-B143-AD4D52E89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Message Queue: Operations</a:t>
            </a:r>
          </a:p>
        </p:txBody>
      </p:sp>
      <p:sp>
        <p:nvSpPr>
          <p:cNvPr id="160771" name="Content Placeholder 2">
            <a:extLst>
              <a:ext uri="{FF2B5EF4-FFF2-40B4-BE49-F238E27FC236}">
                <a16:creationId xmlns:a16="http://schemas.microsoft.com/office/drawing/2014/main" id="{E2628266-C6F4-4977-B306-2CAD11EFEB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28651" y="1369218"/>
            <a:ext cx="8058149" cy="371713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en-US" sz="2900" dirty="0"/>
              <a:t>Message queue operations (send/receive a </a:t>
            </a:r>
            <a:r>
              <a:rPr lang="en-US" alt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msg </a:t>
            </a:r>
            <a:r>
              <a:rPr lang="en-US" altLang="en-US" sz="2900" dirty="0"/>
              <a:t>of size </a:t>
            </a:r>
            <a:r>
              <a:rPr lang="en-US" altLang="en-US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nbytes</a:t>
            </a:r>
            <a:r>
              <a:rPr lang="en-US" altLang="en-US" sz="2900" dirty="0"/>
              <a:t>)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msgsnd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(int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msqid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, const void *msg, size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nbytes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, int flag);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msgrcv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(int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msqid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, void *msg,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nbytes</a:t>
            </a:r>
            <a:r>
              <a:rPr lang="en-US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, long type, int flag);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en-US" sz="2600" dirty="0">
                <a:cs typeface="Courier New" panose="02070309020205020404" pitchFamily="49" charset="0"/>
              </a:rPr>
              <a:t>Return 0 on success, -1 on error</a:t>
            </a:r>
            <a:endParaRPr lang="en-US" sz="2600" dirty="0"/>
          </a:p>
          <a:p>
            <a:pPr lvl="1">
              <a:lnSpc>
                <a:spcPct val="120000"/>
              </a:lnSpc>
              <a:buNone/>
            </a:pPr>
            <a:r>
              <a:rPr lang="en-US" sz="2500" dirty="0"/>
              <a:t>where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msg</a:t>
            </a:r>
            <a:r>
              <a:rPr lang="en-US" sz="2600" dirty="0"/>
              <a:t> is a user-defined structure (with type and buffer)</a:t>
            </a:r>
          </a:p>
          <a:p>
            <a:pPr marL="342900" lvl="1" indent="0">
              <a:lnSpc>
                <a:spcPct val="120000"/>
              </a:lnSpc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struct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mymsg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685800" lvl="2" indent="0">
              <a:lnSpc>
                <a:spcPct val="120000"/>
              </a:lnSpc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long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mtype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; // message type used as priority or identity</a:t>
            </a:r>
          </a:p>
          <a:p>
            <a:pPr marL="685800" lvl="2" indent="0">
              <a:lnSpc>
                <a:spcPct val="120000"/>
              </a:lnSpc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// for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recv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type 0 -&gt; first msg, &gt;0 -&gt; first type msg,</a:t>
            </a:r>
          </a:p>
          <a:p>
            <a:pPr marL="685800" lvl="2" indent="0">
              <a:lnSpc>
                <a:spcPct val="120000"/>
              </a:lnSpc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//                &lt;0 first -&gt; msg &lt;= abs(type))</a:t>
            </a:r>
          </a:p>
          <a:p>
            <a:pPr marL="685800" lvl="2" indent="0">
              <a:lnSpc>
                <a:spcPct val="120000"/>
              </a:lnSpc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char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mtext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[512];}</a:t>
            </a:r>
          </a:p>
          <a:p>
            <a:pPr marL="320040" indent="-342900">
              <a:lnSpc>
                <a:spcPct val="120000"/>
              </a:lnSpc>
            </a:pPr>
            <a:r>
              <a:rPr lang="en-US" sz="2900" dirty="0"/>
              <a:t>Sender </a:t>
            </a:r>
            <a:r>
              <a:rPr lang="en-US" sz="2900" b="1" dirty="0"/>
              <a:t>blocks</a:t>
            </a:r>
            <a:r>
              <a:rPr lang="en-US" sz="2900" dirty="0"/>
              <a:t> if &gt; </a:t>
            </a:r>
            <a:r>
              <a:rPr lang="en-US" alt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MSGMAX/MSGMNB</a:t>
            </a:r>
            <a:r>
              <a:rPr lang="en-US" altLang="en-US" sz="2900" dirty="0"/>
              <a:t>, </a:t>
            </a:r>
            <a:r>
              <a:rPr lang="en-US" sz="2900" dirty="0"/>
              <a:t>unless </a:t>
            </a:r>
            <a:r>
              <a:rPr lang="el-GR" altLang="en-US" sz="2900" dirty="0"/>
              <a:t>fla</a:t>
            </a:r>
            <a:r>
              <a:rPr lang="en-US" altLang="en-US" sz="2900" dirty="0"/>
              <a:t>g is </a:t>
            </a:r>
            <a:r>
              <a:rPr lang="el-GR" alt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IPC_NOWAIT</a:t>
            </a:r>
            <a:r>
              <a:rPr lang="en-US" altLang="en-US" sz="2900" dirty="0"/>
              <a:t> </a:t>
            </a:r>
            <a:r>
              <a:rPr lang="en-US" sz="2900" dirty="0"/>
              <a:t>(returns </a:t>
            </a: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EAGAIN</a:t>
            </a:r>
            <a:r>
              <a:rPr lang="en-US" sz="2900" dirty="0"/>
              <a:t>)</a:t>
            </a:r>
          </a:p>
          <a:p>
            <a:pPr marL="320040" indent="-342900">
              <a:lnSpc>
                <a:spcPct val="120000"/>
              </a:lnSpc>
            </a:pPr>
            <a:r>
              <a:rPr lang="en-US" altLang="en-US" sz="2900" dirty="0"/>
              <a:t>Receiver returns </a:t>
            </a:r>
            <a:r>
              <a:rPr lang="el-GR" alt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E2BIG</a:t>
            </a:r>
            <a:r>
              <a:rPr lang="en-US" altLang="en-US" sz="2900" dirty="0"/>
              <a:t> if the message received is larger than </a:t>
            </a:r>
            <a:r>
              <a:rPr lang="en-US" altLang="en-US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nbytes</a:t>
            </a:r>
            <a:endParaRPr lang="en-US" alt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85800" lvl="1" indent="-342900">
              <a:lnSpc>
                <a:spcPct val="120000"/>
              </a:lnSpc>
            </a:pPr>
            <a:r>
              <a:rPr lang="en-US" altLang="en-US" sz="2600" dirty="0"/>
              <a:t>With </a:t>
            </a:r>
            <a:r>
              <a:rPr lang="el-GR" alt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MSG_NOERROR</a:t>
            </a:r>
            <a:r>
              <a:rPr lang="el-GR" altLang="en-US" sz="2600" dirty="0"/>
              <a:t> flag</a:t>
            </a:r>
            <a:r>
              <a:rPr lang="en-US" altLang="en-US" sz="2600" dirty="0"/>
              <a:t>, the message is truncated (remaining is lost)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401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E56E5EF1-6410-431F-B456-3872EA411A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Message Queue Stats, Set &amp; Destroy</a:t>
            </a:r>
            <a:br>
              <a:rPr lang="en-US" altLang="en-US" dirty="0"/>
            </a:br>
            <a:endParaRPr lang="el-GR" altLang="en-US" dirty="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AECA2FD1-E6D3-4DC3-9A74-A46C82E656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&lt;msg.h&gt;</a:t>
            </a:r>
          </a:p>
          <a:p>
            <a:pPr marL="0" indent="0">
              <a:buNone/>
            </a:pPr>
            <a:r>
              <a:rPr lang="el-GR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int msgctl(int msqid, int cmd, struct msqid_ds *buf);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1800" dirty="0"/>
              <a:t>Returns 0 if successful,</a:t>
            </a:r>
            <a:r>
              <a:rPr lang="el-GR" altLang="en-US" sz="1800" dirty="0"/>
              <a:t> -1 </a:t>
            </a:r>
            <a:r>
              <a:rPr lang="en-US" altLang="en-US" sz="1800" dirty="0"/>
              <a:t>for error</a:t>
            </a:r>
            <a:endParaRPr lang="el-GR" altLang="en-US" sz="1800" dirty="0"/>
          </a:p>
          <a:p>
            <a:pPr marL="0" indent="0">
              <a:buNone/>
            </a:pPr>
            <a:r>
              <a:rPr lang="en-US" altLang="en-US" sz="1800" dirty="0"/>
              <a:t>This function accesses or changes privileges/characteristics on the message queue identified by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msqid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dirty="0"/>
              <a:t>by executing command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endParaRPr lang="en-US" altLang="en-US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1800" dirty="0"/>
              <a:t>The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dirty="0"/>
              <a:t>parameter can be</a:t>
            </a:r>
          </a:p>
          <a:p>
            <a:pPr marL="0" indent="0">
              <a:buNone/>
            </a:pPr>
            <a:r>
              <a:rPr lang="el-GR" altLang="en-US" sz="1800" dirty="0"/>
              <a:t>– </a:t>
            </a:r>
            <a:r>
              <a:rPr lang="el-GR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IPC_SET</a:t>
            </a:r>
            <a:r>
              <a:rPr lang="en-US" altLang="en-US" sz="1800" dirty="0"/>
              <a:t>  to set (or get) privileges of owner, group, max bytes in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msqd_ds</a:t>
            </a:r>
            <a:endParaRPr lang="en-US" altLang="en-US" sz="1800" dirty="0"/>
          </a:p>
          <a:p>
            <a:pPr marL="0" indent="0">
              <a:buNone/>
            </a:pPr>
            <a:r>
              <a:rPr lang="el-GR" altLang="en-US" sz="1800" dirty="0"/>
              <a:t>– </a:t>
            </a:r>
            <a:r>
              <a:rPr lang="el-GR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IPC_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RMID</a:t>
            </a:r>
            <a:r>
              <a:rPr lang="en-US" altLang="en-US" sz="1800" dirty="0"/>
              <a:t> to destroy the queue immediately. Any process using the queue further will receive message </a:t>
            </a:r>
            <a:r>
              <a:rPr lang="en-US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EIDRM</a:t>
            </a:r>
            <a:r>
              <a:rPr lang="en-US" altLang="en-US" sz="1800" dirty="0"/>
              <a:t> (identifier removed)</a:t>
            </a:r>
          </a:p>
          <a:p>
            <a:pPr marL="0" indent="0">
              <a:buNone/>
            </a:pPr>
            <a:r>
              <a:rPr lang="el-GR" altLang="en-US" sz="1800" dirty="0"/>
              <a:t>– </a:t>
            </a:r>
            <a:r>
              <a:rPr lang="el-GR" alt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IPC_STAT</a:t>
            </a:r>
            <a:r>
              <a:rPr lang="en-US" altLang="en-US" sz="1800" dirty="0"/>
              <a:t> to obtain the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msqd_ds</a:t>
            </a:r>
            <a:r>
              <a:rPr lang="en-US" altLang="en-US" sz="1800" dirty="0"/>
              <a:t> structure (statistics) in </a:t>
            </a:r>
            <a:r>
              <a:rPr lang="en-US" alt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endParaRPr lang="en-US" altLang="en-US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081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D6782-D1D4-4ABD-BC0B-08B935C0C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POSIX Message Queues: </a:t>
            </a:r>
            <a:r>
              <a:rPr lang="en-US" dirty="0" err="1"/>
              <a:t>mq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D8699-BA0B-44F0-8A03-89A765E65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7848600" cy="36553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</a:t>
            </a:r>
            <a:r>
              <a:rPr lang="en-US" dirty="0"/>
              <a:t> provides a similar C API  for POSIX message queues. Briefly,</a:t>
            </a:r>
          </a:p>
          <a:p>
            <a:r>
              <a:rPr lang="en-US" dirty="0"/>
              <a:t>message queues are created/opened using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mq_open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identified by a named identifier (no </a:t>
            </a:r>
            <a:r>
              <a:rPr 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ftok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may be exposed in </a:t>
            </a:r>
            <a:r>
              <a:rPr lang="en-US" sz="1650" dirty="0">
                <a:latin typeface="Courier New" panose="02070309020205020404" pitchFamily="49" charset="0"/>
                <a:cs typeface="Courier New" panose="02070309020205020404" pitchFamily="49" charset="0"/>
              </a:rPr>
              <a:t>/dev/</a:t>
            </a:r>
            <a:r>
              <a:rPr lang="en-US" sz="16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mqueue</a:t>
            </a:r>
            <a:endParaRPr lang="en-US" dirty="0"/>
          </a:p>
          <a:p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mq_send</a:t>
            </a:r>
            <a:r>
              <a:rPr lang="en-US" sz="1950" dirty="0"/>
              <a:t> </a:t>
            </a:r>
            <a:r>
              <a:rPr lang="en-US" dirty="0"/>
              <a:t>and </a:t>
            </a: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mq_receive</a:t>
            </a:r>
            <a:r>
              <a:rPr lang="en-US" dirty="0"/>
              <a:t> allow blocking/non-blocking calls</a:t>
            </a:r>
          </a:p>
          <a:p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mq_send</a:t>
            </a:r>
            <a:r>
              <a:rPr lang="en-US" dirty="0"/>
              <a:t> allows priorities</a:t>
            </a:r>
          </a:p>
          <a:p>
            <a:pPr lvl="1"/>
            <a:r>
              <a:rPr lang="en-US" dirty="0"/>
              <a:t>equal priority messages queued as a FIFO</a:t>
            </a:r>
          </a:p>
          <a:p>
            <a:pPr lvl="1"/>
            <a:r>
              <a:rPr lang="en-US" dirty="0"/>
              <a:t>higher priority messages inserted before those of a lower priority</a:t>
            </a:r>
          </a:p>
          <a:p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</a:t>
            </a:r>
            <a:r>
              <a:rPr lang="en-US" dirty="0"/>
              <a:t> provides asynchronous notification: </a:t>
            </a: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mq_notify</a:t>
            </a:r>
            <a:endParaRPr lang="en-US" sz="19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mq_close</a:t>
            </a: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9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mq_unlink</a:t>
            </a:r>
            <a:r>
              <a:rPr lang="en-US" sz="195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to close/destroy the queue descriptor</a:t>
            </a:r>
          </a:p>
        </p:txBody>
      </p:sp>
    </p:spTree>
    <p:extLst>
      <p:ext uri="{BB962C8B-B14F-4D97-AF65-F5344CB8AC3E}">
        <p14:creationId xmlns:p14="http://schemas.microsoft.com/office/powerpoint/2010/main" val="130883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501F0-7F88-44BC-A221-C0193DFE6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Named Pipe (or FIFO): </a:t>
            </a:r>
            <a:r>
              <a:rPr lang="en-US" dirty="0" err="1"/>
              <a:t>mkfifo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4C62F-995F-42C7-8F4F-BB86EAEAE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7620000" cy="36553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&lt;sys/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stat.h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fr-F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</a:t>
            </a:r>
            <a:r>
              <a:rPr lang="fr-F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fr-F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fr-F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char *</a:t>
            </a:r>
            <a:r>
              <a:rPr lang="fr-F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path</a:t>
            </a:r>
            <a:r>
              <a:rPr lang="fr-F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mode t mode);</a:t>
            </a:r>
          </a:p>
          <a:p>
            <a:pPr marL="0" indent="0">
              <a:buNone/>
            </a:pPr>
            <a:r>
              <a:rPr lang="en-US" dirty="0"/>
              <a:t>Returns: 0 if OK, -1 otherwise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Unrelated </a:t>
            </a:r>
            <a:r>
              <a:rPr lang="en-US" b="1" dirty="0"/>
              <a:t>shell commands </a:t>
            </a:r>
            <a:r>
              <a:rPr lang="en-US" dirty="0"/>
              <a:t>(or processes) can communicate using kernel buffer (of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mkfifo</a:t>
            </a:r>
            <a:r>
              <a:rPr lang="en-US" dirty="0"/>
              <a:t>), without intermediate temp files</a:t>
            </a:r>
          </a:p>
          <a:p>
            <a:r>
              <a:rPr lang="en-US" dirty="0"/>
              <a:t>half-duplex communication (one-way)</a:t>
            </a:r>
          </a:p>
          <a:p>
            <a:r>
              <a:rPr lang="en-US" dirty="0"/>
              <a:t>just one type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mode</a:t>
            </a:r>
            <a:r>
              <a:rPr lang="en-US" dirty="0"/>
              <a:t> same as before, e.g., 0777</a:t>
            </a:r>
            <a:endParaRPr lang="en-US" sz="1800" dirty="0">
              <a:highlight>
                <a:srgbClr val="FF00FF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can use regular I/O operations (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open, read, write, unlink</a:t>
            </a:r>
            <a:r>
              <a:rPr lang="en-US" dirty="0"/>
              <a:t>) on the file</a:t>
            </a:r>
          </a:p>
        </p:txBody>
      </p:sp>
    </p:spTree>
    <p:extLst>
      <p:ext uri="{BB962C8B-B14F-4D97-AF65-F5344CB8AC3E}">
        <p14:creationId xmlns:p14="http://schemas.microsoft.com/office/powerpoint/2010/main" val="773371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Προεξοχή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Κλασικό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Προεξοχή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6150</TotalTime>
  <Words>4055</Words>
  <Application>Microsoft Office PowerPoint</Application>
  <PresentationFormat>On-screen Show (16:9)</PresentationFormat>
  <Paragraphs>488</Paragraphs>
  <Slides>41</Slides>
  <Notes>16</Notes>
  <HiddenSlides>14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Courier New</vt:lpstr>
      <vt:lpstr>Helvetica</vt:lpstr>
      <vt:lpstr>Lucida Console</vt:lpstr>
      <vt:lpstr>Times New Roman</vt:lpstr>
      <vt:lpstr>Wingdings</vt:lpstr>
      <vt:lpstr>Wingdings 2</vt:lpstr>
      <vt:lpstr>Προεξοχή</vt:lpstr>
      <vt:lpstr>Message Queues, Named Pipes, Signals, …</vt:lpstr>
      <vt:lpstr>System V IPC – Message Queues </vt:lpstr>
      <vt:lpstr>Message Queue</vt:lpstr>
      <vt:lpstr>Kernel Data Structure for Message Queue</vt:lpstr>
      <vt:lpstr>Message Queue: Create (or Open)</vt:lpstr>
      <vt:lpstr>Message Queue: Operations</vt:lpstr>
      <vt:lpstr>Message Queue Stats, Set &amp; Destroy </vt:lpstr>
      <vt:lpstr>POSIX Message Queues: mq </vt:lpstr>
      <vt:lpstr>Named Pipe (or FIFO): mkfifo </vt:lpstr>
      <vt:lpstr>Named PIPE (FIFO) vs PIPE </vt:lpstr>
      <vt:lpstr>Named Pipe: Example </vt:lpstr>
      <vt:lpstr>IPC Data Flow Example: Alternatives</vt:lpstr>
      <vt:lpstr>POSIX Signals</vt:lpstr>
      <vt:lpstr>Signal Handler</vt:lpstr>
      <vt:lpstr>Signal Handler</vt:lpstr>
      <vt:lpstr>Reentrant Functions (In Signal Handler or Fork) </vt:lpstr>
      <vt:lpstr>Reentrant Functions (In Signal Handler or Fork) </vt:lpstr>
      <vt:lpstr>Examples of Signals &amp; Kill Function</vt:lpstr>
      <vt:lpstr>SIGNALS</vt:lpstr>
      <vt:lpstr>UNIX SIGNALS </vt:lpstr>
      <vt:lpstr>UNIX SIGNALS </vt:lpstr>
      <vt:lpstr>UNIX SIGNALS </vt:lpstr>
      <vt:lpstr>UNIX SIGNALS </vt:lpstr>
      <vt:lpstr>Signals using  SIGACTION (detailed version)</vt:lpstr>
      <vt:lpstr>Blocking Certain Signals (sigprocmask)</vt:lpstr>
      <vt:lpstr>Signals Interrupting Blocked System Calls</vt:lpstr>
      <vt:lpstr>Example: Sending Signals from the Keyboard</vt:lpstr>
      <vt:lpstr>Q &amp;A</vt:lpstr>
      <vt:lpstr>Living With Nonqueuing Signals</vt:lpstr>
      <vt:lpstr>Review</vt:lpstr>
      <vt:lpstr>Signal Concepts </vt:lpstr>
      <vt:lpstr>Receiving Signals</vt:lpstr>
      <vt:lpstr>Non-re-entrant function</vt:lpstr>
      <vt:lpstr>Re-entrant function (poor)</vt:lpstr>
      <vt:lpstr>Re-entrant version</vt:lpstr>
      <vt:lpstr>Μεριka Σhματα</vt:lpstr>
      <vt:lpstr>Example: alarm()</vt:lpstr>
      <vt:lpstr>Διαχείριση Σημάτων (Signals)</vt:lpstr>
      <vt:lpstr>PowerPoint Presentation</vt:lpstr>
      <vt:lpstr>COMMON SIGNAL NAMES AND NUMBERS </vt:lpstr>
      <vt:lpstr>SENDING A SIGNAL: KILL()SYSTEM CALL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Processes</dc:title>
  <dc:creator>user</dc:creator>
  <cp:lastModifiedBy>Miltos Grammatikakis</cp:lastModifiedBy>
  <cp:revision>496</cp:revision>
  <cp:lastPrinted>2021-03-05T15:08:17Z</cp:lastPrinted>
  <dcterms:created xsi:type="dcterms:W3CDTF">2018-09-10T10:28:43Z</dcterms:created>
  <dcterms:modified xsi:type="dcterms:W3CDTF">2023-10-09T12:35:29Z</dcterms:modified>
</cp:coreProperties>
</file>