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256" r:id="rId2"/>
    <p:sldId id="257" r:id="rId3"/>
    <p:sldId id="357" r:id="rId4"/>
    <p:sldId id="260" r:id="rId5"/>
    <p:sldId id="266" r:id="rId6"/>
    <p:sldId id="343" r:id="rId7"/>
    <p:sldId id="275" r:id="rId8"/>
    <p:sldId id="274" r:id="rId9"/>
    <p:sldId id="270" r:id="rId10"/>
    <p:sldId id="282" r:id="rId11"/>
    <p:sldId id="294" r:id="rId12"/>
    <p:sldId id="273" r:id="rId13"/>
    <p:sldId id="377" r:id="rId14"/>
    <p:sldId id="304" r:id="rId15"/>
    <p:sldId id="305" r:id="rId16"/>
    <p:sldId id="311" r:id="rId17"/>
    <p:sldId id="306" r:id="rId18"/>
    <p:sldId id="326" r:id="rId19"/>
    <p:sldId id="325" r:id="rId20"/>
    <p:sldId id="327" r:id="rId21"/>
    <p:sldId id="328" r:id="rId22"/>
    <p:sldId id="329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86" autoAdjust="0"/>
    <p:restoredTop sz="94660"/>
  </p:normalViewPr>
  <p:slideViewPr>
    <p:cSldViewPr>
      <p:cViewPr>
        <p:scale>
          <a:sx n="60" d="100"/>
          <a:sy n="60" d="100"/>
        </p:scale>
        <p:origin x="-179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9FC84-BACC-4164-B4E6-89A0F1E2B993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8E6CB-92A1-4EA1-894F-3700C053A01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700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161620-3A60-4A9E-AB36-6A132B0949BE}" type="datetimeFigureOut">
              <a:rPr lang="el-GR" smtClean="0"/>
              <a:pPr/>
              <a:t>6/4/2020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A0A88C-3D8B-4B02-A71C-BA4F75BA6A2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6408712" cy="208823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l-GR" sz="6000" b="1" i="1" dirty="0" smtClean="0"/>
              <a:t>ΟξεοβασικΗ ΙσορροπΙα</a:t>
            </a:r>
            <a:endParaRPr lang="el-GR" sz="6000" b="1" i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384376" y="4844752"/>
            <a:ext cx="5580112" cy="1752600"/>
          </a:xfrm>
        </p:spPr>
        <p:txBody>
          <a:bodyPr>
            <a:normAutofit/>
          </a:bodyPr>
          <a:lstStyle/>
          <a:p>
            <a:r>
              <a:rPr lang="el-GR" sz="2400" b="1" dirty="0" err="1" smtClean="0"/>
              <a:t>Δροσίτης</a:t>
            </a:r>
            <a:r>
              <a:rPr lang="el-GR" sz="2400" b="1" dirty="0" smtClean="0"/>
              <a:t> Ιωάννης</a:t>
            </a:r>
          </a:p>
          <a:p>
            <a:r>
              <a:rPr lang="el-GR" sz="2400" dirty="0" smtClean="0"/>
              <a:t>Ογκολογική </a:t>
            </a:r>
            <a:r>
              <a:rPr lang="el-GR" sz="2200" dirty="0" smtClean="0"/>
              <a:t>Κλινική ΒΠΓΝΗ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827404" cy="5256584"/>
          </a:xfrm>
          <a:prstGeom prst="rect">
            <a:avLst/>
          </a:prstGeom>
          <a:noFill/>
          <a:ln w="76200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3" name="1 - Τίτλος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1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Οξεοβασική Ισορροπία</a:t>
            </a:r>
            <a:endParaRPr kumimoji="0" lang="el-GR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395536" y="125760"/>
            <a:ext cx="8496944" cy="1143000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Διαταραχές Οξεοβασικής Ισορροπίας 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296144"/>
            <a:ext cx="8748464" cy="5805264"/>
          </a:xfrm>
        </p:spPr>
        <p:txBody>
          <a:bodyPr>
            <a:normAutofit/>
          </a:bodyPr>
          <a:lstStyle/>
          <a:p>
            <a:r>
              <a:rPr lang="el-GR" b="1" dirty="0" smtClean="0"/>
              <a:t>Μεταβολική Οξέωση                     ↓</a:t>
            </a:r>
            <a:r>
              <a:rPr lang="en-US" b="1" dirty="0" smtClean="0"/>
              <a:t>pH      ↓</a:t>
            </a:r>
            <a:r>
              <a:rPr lang="en-US" b="1" u="sng" dirty="0" smtClean="0"/>
              <a:t>HCO</a:t>
            </a:r>
            <a:r>
              <a:rPr lang="en-US" b="1" baseline="-25000" dirty="0" smtClean="0"/>
              <a:t>3 </a:t>
            </a:r>
            <a:r>
              <a:rPr lang="en-US" b="1" dirty="0" smtClean="0"/>
              <a:t> </a:t>
            </a:r>
            <a:endParaRPr lang="el-GR" b="1" dirty="0" smtClean="0"/>
          </a:p>
          <a:p>
            <a:pPr>
              <a:buNone/>
            </a:pPr>
            <a:r>
              <a:rPr lang="en-US" b="1" dirty="0" smtClean="0"/>
              <a:t>                                                                          </a:t>
            </a:r>
            <a:r>
              <a:rPr lang="el-GR" b="1" dirty="0" smtClean="0"/>
              <a:t>   </a:t>
            </a:r>
            <a:r>
              <a:rPr lang="en-US" b="1" dirty="0" smtClean="0"/>
              <a:t> PaCO</a:t>
            </a:r>
            <a:r>
              <a:rPr lang="en-US" b="1" baseline="-25000" dirty="0" smtClean="0"/>
              <a:t>2 </a:t>
            </a:r>
            <a:endParaRPr lang="el-GR" b="1" baseline="-25000" dirty="0" smtClean="0"/>
          </a:p>
          <a:p>
            <a:endParaRPr lang="el-GR" b="1" dirty="0" smtClean="0"/>
          </a:p>
          <a:p>
            <a:r>
              <a:rPr lang="el-GR" b="1" dirty="0" smtClean="0"/>
              <a:t>Μεταβολική αλκάλωση</a:t>
            </a:r>
            <a:r>
              <a:rPr lang="en-US" b="1" dirty="0" smtClean="0"/>
              <a:t>                 </a:t>
            </a:r>
            <a:r>
              <a:rPr lang="el-GR" b="1" dirty="0" smtClean="0"/>
              <a:t>↑</a:t>
            </a:r>
            <a:r>
              <a:rPr lang="en-US" b="1" dirty="0" smtClean="0"/>
              <a:t>pH       </a:t>
            </a:r>
            <a:r>
              <a:rPr lang="el-GR" b="1" dirty="0" smtClean="0"/>
              <a:t>↑</a:t>
            </a:r>
            <a:r>
              <a:rPr lang="en-US" b="1" u="sng" dirty="0" smtClean="0"/>
              <a:t>HCO</a:t>
            </a:r>
            <a:r>
              <a:rPr lang="en-US" b="1" baseline="-25000" dirty="0" smtClean="0"/>
              <a:t>3 </a:t>
            </a:r>
            <a:endParaRPr lang="el-GR" b="1" dirty="0" smtClean="0"/>
          </a:p>
          <a:p>
            <a:pPr>
              <a:buNone/>
            </a:pPr>
            <a:r>
              <a:rPr lang="en-US" b="1" dirty="0" smtClean="0"/>
              <a:t>                                                                           </a:t>
            </a:r>
            <a:r>
              <a:rPr lang="el-GR" b="1" dirty="0" smtClean="0"/>
              <a:t>   </a:t>
            </a:r>
            <a:r>
              <a:rPr lang="en-US" b="1" dirty="0" smtClean="0"/>
              <a:t> PaCO</a:t>
            </a:r>
            <a:r>
              <a:rPr lang="en-US" b="1" baseline="-25000" dirty="0" smtClean="0"/>
              <a:t>2</a:t>
            </a:r>
            <a:endParaRPr lang="el-GR" b="1" dirty="0" smtClean="0"/>
          </a:p>
          <a:p>
            <a:pPr>
              <a:buNone/>
            </a:pPr>
            <a:endParaRPr lang="el-GR" b="1" dirty="0" smtClean="0"/>
          </a:p>
          <a:p>
            <a:r>
              <a:rPr lang="el-GR" b="1" dirty="0" smtClean="0"/>
              <a:t>Αναπνευστική Οξέωση</a:t>
            </a:r>
            <a:r>
              <a:rPr lang="en-US" b="1" dirty="0" smtClean="0"/>
              <a:t>                   ↓pH       </a:t>
            </a:r>
            <a:r>
              <a:rPr lang="en-US" b="1" u="sng" dirty="0" smtClean="0"/>
              <a:t>HCO</a:t>
            </a:r>
            <a:r>
              <a:rPr lang="en-US" b="1" baseline="-25000" dirty="0" smtClean="0"/>
              <a:t>3</a:t>
            </a:r>
            <a:r>
              <a:rPr lang="en-US" b="1" dirty="0" smtClean="0"/>
              <a:t>  </a:t>
            </a:r>
            <a:endParaRPr lang="el-GR" b="1" dirty="0" smtClean="0"/>
          </a:p>
          <a:p>
            <a:pPr>
              <a:buNone/>
            </a:pPr>
            <a:r>
              <a:rPr lang="el-GR" b="1" dirty="0" smtClean="0"/>
              <a:t>                                                                          </a:t>
            </a:r>
            <a:r>
              <a:rPr lang="en-US" b="1" dirty="0" smtClean="0"/>
              <a:t> </a:t>
            </a:r>
            <a:r>
              <a:rPr lang="el-GR" b="1" dirty="0" smtClean="0"/>
              <a:t>↑</a:t>
            </a:r>
            <a:r>
              <a:rPr lang="en-US" b="1" dirty="0" smtClean="0"/>
              <a:t>PaCO</a:t>
            </a:r>
            <a:r>
              <a:rPr lang="en-US" b="1" baseline="-25000" dirty="0" smtClean="0"/>
              <a:t>2</a:t>
            </a:r>
            <a:endParaRPr lang="el-GR" b="1" dirty="0" smtClean="0"/>
          </a:p>
          <a:p>
            <a:endParaRPr lang="el-GR" b="1" dirty="0" smtClean="0"/>
          </a:p>
          <a:p>
            <a:r>
              <a:rPr lang="el-GR" b="1" dirty="0" smtClean="0"/>
              <a:t>Αναπνευστική Αλκάλωση</a:t>
            </a:r>
            <a:r>
              <a:rPr lang="en-US" b="1" dirty="0" smtClean="0"/>
              <a:t>                 </a:t>
            </a:r>
            <a:r>
              <a:rPr lang="el-GR" b="1" dirty="0" smtClean="0"/>
              <a:t>↑</a:t>
            </a:r>
            <a:r>
              <a:rPr lang="en-US" b="1" dirty="0" smtClean="0"/>
              <a:t>pH       </a:t>
            </a:r>
            <a:r>
              <a:rPr lang="en-US" b="1" u="sng" dirty="0" smtClean="0"/>
              <a:t>HCO</a:t>
            </a:r>
            <a:r>
              <a:rPr lang="en-US" b="1" baseline="-25000" dirty="0" smtClean="0"/>
              <a:t>3  </a:t>
            </a:r>
          </a:p>
          <a:p>
            <a:pPr>
              <a:buNone/>
            </a:pPr>
            <a:r>
              <a:rPr lang="en-US" b="1" dirty="0" smtClean="0"/>
              <a:t>                                                                            </a:t>
            </a:r>
            <a:r>
              <a:rPr lang="el-GR" b="1" dirty="0" smtClean="0"/>
              <a:t>  ↓</a:t>
            </a:r>
            <a:r>
              <a:rPr lang="en-US" b="1" dirty="0" smtClean="0"/>
              <a:t>PaCO</a:t>
            </a:r>
            <a:r>
              <a:rPr lang="en-US" b="1" baseline="-25000" dirty="0" smtClean="0"/>
              <a:t>2</a:t>
            </a:r>
            <a:endParaRPr lang="el-GR" b="1" dirty="0" smtClean="0"/>
          </a:p>
        </p:txBody>
      </p:sp>
      <p:sp>
        <p:nvSpPr>
          <p:cNvPr id="6" name="5 - Δεξιό βέλος"/>
          <p:cNvSpPr/>
          <p:nvPr/>
        </p:nvSpPr>
        <p:spPr>
          <a:xfrm>
            <a:off x="4499992" y="1412776"/>
            <a:ext cx="50405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9 - Δεξιό βέλος"/>
          <p:cNvSpPr/>
          <p:nvPr/>
        </p:nvSpPr>
        <p:spPr>
          <a:xfrm>
            <a:off x="5148064" y="6021288"/>
            <a:ext cx="50405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10 - Δεξιό βέλος"/>
          <p:cNvSpPr/>
          <p:nvPr/>
        </p:nvSpPr>
        <p:spPr>
          <a:xfrm>
            <a:off x="4788024" y="4509120"/>
            <a:ext cx="50405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11 - Δεξιό βέλος"/>
          <p:cNvSpPr/>
          <p:nvPr/>
        </p:nvSpPr>
        <p:spPr>
          <a:xfrm>
            <a:off x="4860032" y="2996952"/>
            <a:ext cx="504056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105472" y="251937"/>
            <a:ext cx="5994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Μεταβολική Οξέωση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35496" y="908720"/>
            <a:ext cx="4139952" cy="584988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Γαλακτική οξέωση: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b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L-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Γαλακτικό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Κετοξέωση</a:t>
            </a: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(Διαβητική): </a:t>
            </a:r>
            <a:b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β-</a:t>
            </a:r>
            <a:r>
              <a:rPr lang="el-GR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υδροξυβουτυρικό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οξύ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Νεφρική ανεπάρκεια: </a:t>
            </a:r>
            <a:b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θειϊκό, φωσφορικό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Λήψη τοξικών ουσιών: </a:t>
            </a:r>
            <a:b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  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μεθανόλη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l-G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αιθανόλη</a:t>
            </a:r>
          </a:p>
          <a:p>
            <a:pPr>
              <a:buFont typeface="Wingdings" pitchFamily="2" charset="2"/>
              <a:buChar char="ü"/>
            </a:pPr>
            <a:r>
              <a:rPr lang="el-G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Ραβδομυόλυση</a:t>
            </a:r>
          </a:p>
          <a:p>
            <a:endParaRPr lang="el-G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4211960" y="980728"/>
            <a:ext cx="493204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M</a:t>
            </a:r>
            <a:r>
              <a:rPr lang="en-US" sz="2200" b="1" dirty="0" smtClean="0">
                <a:latin typeface="+mj-lt"/>
              </a:rPr>
              <a:t>ethanol</a:t>
            </a:r>
            <a:endParaRPr lang="el-GR" sz="2200" b="1" dirty="0" smtClean="0">
              <a:latin typeface="+mj-lt"/>
            </a:endParaRP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U</a:t>
            </a:r>
            <a:r>
              <a:rPr lang="en-US" sz="2200" b="1" dirty="0" smtClean="0">
                <a:latin typeface="+mj-lt"/>
              </a:rPr>
              <a:t>remia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D</a:t>
            </a:r>
            <a:r>
              <a:rPr lang="en-US" sz="2200" b="1" dirty="0" smtClean="0">
                <a:latin typeface="+mj-lt"/>
              </a:rPr>
              <a:t>iabetic Ketoacidosis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P</a:t>
            </a:r>
            <a:r>
              <a:rPr lang="en-US" sz="2200" b="1" dirty="0" smtClean="0">
                <a:latin typeface="+mj-lt"/>
              </a:rPr>
              <a:t>araldeide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I</a:t>
            </a:r>
            <a:r>
              <a:rPr lang="en-US" sz="2200" b="1" dirty="0" smtClean="0">
                <a:latin typeface="+mj-lt"/>
              </a:rPr>
              <a:t>ron/Isoniazide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L</a:t>
            </a:r>
            <a:r>
              <a:rPr lang="en-US" sz="2200" b="1" dirty="0" smtClean="0">
                <a:latin typeface="+mj-lt"/>
              </a:rPr>
              <a:t>actic (type A,B)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E</a:t>
            </a:r>
            <a:r>
              <a:rPr lang="en-US" sz="2200" b="1" dirty="0" smtClean="0">
                <a:latin typeface="+mj-lt"/>
              </a:rPr>
              <a:t>thanol</a:t>
            </a:r>
          </a:p>
          <a:p>
            <a:r>
              <a:rPr lang="en-US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S</a:t>
            </a:r>
            <a:r>
              <a:rPr lang="en-US" sz="2200" b="1" dirty="0" smtClean="0">
                <a:latin typeface="+mj-lt"/>
              </a:rPr>
              <a:t>alycylites</a:t>
            </a:r>
            <a:r>
              <a:rPr lang="el-GR" sz="2400" b="1" dirty="0" smtClean="0">
                <a:latin typeface="+mj-lt"/>
              </a:rPr>
              <a:t/>
            </a:r>
            <a:br>
              <a:rPr lang="el-GR" sz="2400" b="1" dirty="0" smtClean="0">
                <a:latin typeface="+mj-lt"/>
              </a:rPr>
            </a:br>
            <a:endParaRPr 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l-GR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ΔΔ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GAP=</a:t>
            </a:r>
            <a:r>
              <a:rPr lang="el-GR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Δ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AG/</a:t>
            </a:r>
            <a:r>
              <a:rPr lang="el-GR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Δ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HCO</a:t>
            </a:r>
            <a:r>
              <a:rPr lang="en-US" b="1" i="1" baseline="-25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  <a:r>
              <a:rPr lang="el-GR" b="1" i="1" baseline="-25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=(AG-12)/(24-HCO</a:t>
            </a:r>
            <a:r>
              <a:rPr lang="en-US" b="1" i="1" baseline="-25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</a:t>
            </a: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endParaRPr lang="el-GR" b="1" i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/>
            <a:r>
              <a:rPr lang="en-US" sz="1600" b="1" dirty="0" smtClean="0">
                <a:latin typeface="+mj-lt"/>
              </a:rPr>
              <a:t>   </a:t>
            </a:r>
            <a:r>
              <a:rPr lang="el-GR" sz="1600" b="1" dirty="0" smtClean="0">
                <a:latin typeface="+mj-lt"/>
              </a:rPr>
              <a:t>    - &lt;0,4: </a:t>
            </a:r>
            <a:r>
              <a:rPr lang="el-GR" sz="1600" b="1" dirty="0" smtClean="0">
                <a:latin typeface="Arial" charset="0"/>
              </a:rPr>
              <a:t>Υπερχλωραιμική οξέωση με κφ ΧΑ</a:t>
            </a:r>
            <a:endParaRPr lang="el-GR" sz="1600" b="1" dirty="0" smtClean="0">
              <a:latin typeface="+mj-lt"/>
            </a:endParaRPr>
          </a:p>
          <a:p>
            <a:r>
              <a:rPr lang="el-GR" sz="1600" b="1" dirty="0" smtClean="0">
                <a:latin typeface="+mj-lt"/>
              </a:rPr>
              <a:t>       - </a:t>
            </a:r>
            <a:r>
              <a:rPr lang="en-US" sz="1600" b="1" dirty="0" smtClean="0">
                <a:latin typeface="+mj-lt"/>
              </a:rPr>
              <a:t>&lt;1</a:t>
            </a:r>
            <a:r>
              <a:rPr lang="el-GR" sz="1600" b="1" dirty="0" smtClean="0">
                <a:latin typeface="+mj-lt"/>
              </a:rPr>
              <a:t>: μικτή ΜΟ</a:t>
            </a:r>
          </a:p>
          <a:p>
            <a:r>
              <a:rPr lang="el-GR" sz="1600" b="1" dirty="0" smtClean="0">
                <a:latin typeface="+mj-lt"/>
              </a:rPr>
              <a:t>       - 1-2: απλή ΜΟ με αυξ.ΧΑ</a:t>
            </a:r>
          </a:p>
          <a:p>
            <a:r>
              <a:rPr lang="el-GR" sz="1600" b="1" dirty="0">
                <a:latin typeface="+mj-lt"/>
              </a:rPr>
              <a:t> </a:t>
            </a:r>
            <a:r>
              <a:rPr lang="el-GR" sz="1600" b="1" dirty="0" smtClean="0">
                <a:latin typeface="+mj-lt"/>
              </a:rPr>
              <a:t>      - &gt;2: ΜΟ+ΜΑ ή αντιρ.ΑΟ</a:t>
            </a:r>
          </a:p>
          <a:p>
            <a:endParaRPr lang="el-GR" sz="2000" b="1" dirty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rPr>
              <a:t>*</a:t>
            </a:r>
            <a:r>
              <a:rPr lang="el-GR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ΧΑ ούρων [</a:t>
            </a:r>
            <a:r>
              <a:rPr lang="en-U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Cl</a:t>
            </a:r>
            <a:r>
              <a:rPr lang="en-US" sz="2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-</a:t>
            </a:r>
            <a:r>
              <a:rPr lang="en-U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(Na+K)]</a:t>
            </a:r>
          </a:p>
          <a:p>
            <a:r>
              <a:rPr lang="en-US" sz="1600" b="1" dirty="0">
                <a:latin typeface="+mj-lt"/>
              </a:rPr>
              <a:t> </a:t>
            </a:r>
            <a:r>
              <a:rPr lang="en-US" sz="1600" b="1" dirty="0" smtClean="0">
                <a:latin typeface="+mj-lt"/>
              </a:rPr>
              <a:t>    -</a:t>
            </a:r>
            <a:r>
              <a:rPr lang="el-GR" sz="1600" b="1" dirty="0" smtClean="0">
                <a:latin typeface="+mj-lt"/>
              </a:rPr>
              <a:t>θετικό: νεφρικές απώλειες</a:t>
            </a:r>
          </a:p>
          <a:p>
            <a:r>
              <a:rPr lang="el-GR" sz="1600" b="1" dirty="0">
                <a:latin typeface="+mj-lt"/>
              </a:rPr>
              <a:t> </a:t>
            </a:r>
            <a:r>
              <a:rPr lang="el-GR" sz="1600" b="1" dirty="0" smtClean="0">
                <a:latin typeface="+mj-lt"/>
              </a:rPr>
              <a:t>     -αρνητικό: εξωνεφρικές απώλειες </a:t>
            </a:r>
            <a:r>
              <a:rPr lang="en-US" sz="1600" b="1" dirty="0" smtClean="0">
                <a:latin typeface="+mj-lt"/>
              </a:rPr>
              <a:t>HCO</a:t>
            </a:r>
            <a:r>
              <a:rPr lang="en-US" sz="1600" b="1" baseline="-25000" dirty="0" smtClean="0">
                <a:latin typeface="+mj-lt"/>
              </a:rPr>
              <a:t>3</a:t>
            </a:r>
            <a:endParaRPr lang="el-GR" sz="1600" b="1" baseline="-25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755576" y="251937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  Μεταβολική Οξέωση</a:t>
            </a: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1043608" y="1077371"/>
            <a:ext cx="5814392" cy="5661248"/>
          </a:xfrm>
          <a:prstGeom prst="round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200" b="1" dirty="0" smtClean="0">
                <a:solidFill>
                  <a:schemeClr val="tx1"/>
                </a:solidFill>
                <a:latin typeface="+mj-lt"/>
              </a:rPr>
              <a:t>    Συνέπειες Οξέωσης</a:t>
            </a:r>
          </a:p>
          <a:p>
            <a:endParaRPr lang="el-GR" sz="2000" b="1" dirty="0">
              <a:latin typeface="+mj-lt"/>
            </a:endParaRPr>
          </a:p>
          <a:p>
            <a:r>
              <a:rPr lang="el-GR" sz="2000" b="1" u="sng" dirty="0" smtClean="0">
                <a:latin typeface="+mj-lt"/>
              </a:rPr>
              <a:t>Εκδήλωση συμπτωμάτων σε </a:t>
            </a:r>
            <a:r>
              <a:rPr lang="en-US" sz="2000" b="1" u="sng" dirty="0" smtClean="0">
                <a:latin typeface="+mj-lt"/>
              </a:rPr>
              <a:t>pH&lt;7.2</a:t>
            </a:r>
            <a:endParaRPr lang="el-GR" sz="2000" b="1" u="sng" dirty="0" smtClean="0">
              <a:latin typeface="+mj-lt"/>
            </a:endParaRPr>
          </a:p>
          <a:p>
            <a:endParaRPr lang="el-GR" sz="2000" dirty="0" smtClean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ΚΝΣ: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μειωμένο επίπεδο συνείδησης, </a:t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</a:t>
            </a:r>
            <a:r>
              <a:rPr lang="el-GR" sz="2000" b="1" dirty="0" smtClean="0">
                <a:latin typeface="+mj-lt"/>
              </a:rPr>
              <a:t>σύγχυση, υπνηλία, </a:t>
            </a:r>
            <a:r>
              <a:rPr lang="el-GR" sz="2000" dirty="0" smtClean="0">
                <a:latin typeface="+mj-lt"/>
              </a:rPr>
              <a:t>κώμα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Αναπνευστικό: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δυσχέρεια αναπνοής/ </a:t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κόπωση, </a:t>
            </a:r>
            <a:r>
              <a:rPr lang="el-GR" sz="2000" b="1" dirty="0" smtClean="0">
                <a:latin typeface="+mj-lt"/>
              </a:rPr>
              <a:t>υπεραερισμός </a:t>
            </a:r>
            <a:r>
              <a:rPr lang="el-GR" sz="2000" dirty="0" smtClean="0">
                <a:latin typeface="+mj-lt"/>
              </a:rPr>
              <a:t>(</a:t>
            </a:r>
            <a:r>
              <a:rPr lang="en-US" sz="2000" dirty="0" smtClean="0">
                <a:latin typeface="+mj-lt"/>
              </a:rPr>
              <a:t>Kussmaul</a:t>
            </a:r>
            <a:r>
              <a:rPr lang="el-GR" sz="2000" dirty="0" smtClean="0">
                <a:latin typeface="+mj-lt"/>
              </a:rPr>
              <a:t>)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Καρδιαγγειακό: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έξαψη προσώπου, </a:t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μείωση καρδιακού έργου, </a:t>
            </a:r>
            <a:r>
              <a:rPr lang="el-GR" sz="2000" b="1" dirty="0" smtClean="0">
                <a:latin typeface="+mj-lt"/>
              </a:rPr>
              <a:t>αρρυθμία</a:t>
            </a:r>
            <a:r>
              <a:rPr lang="el-GR" sz="2000" dirty="0" smtClean="0">
                <a:latin typeface="+mj-lt"/>
              </a:rPr>
              <a:t>, </a:t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υπόταση, διεύρυνση πίεσης σφυγμού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Γαστρεντερικό: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ανορεξία</a:t>
            </a:r>
            <a:r>
              <a:rPr lang="el-GR" sz="2000" b="1" dirty="0" smtClean="0">
                <a:latin typeface="+mj-lt"/>
              </a:rPr>
              <a:t>, ναυτία, έμετοι</a:t>
            </a:r>
            <a:r>
              <a:rPr lang="el-GR" sz="2000" dirty="0" smtClean="0">
                <a:latin typeface="+mj-lt"/>
              </a:rPr>
              <a:t>,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/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κοιλιακό άλγος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Μεταβολικές διαταραχές: </a:t>
            </a:r>
            <a:r>
              <a:rPr lang="el-GR" sz="2000" b="1" dirty="0" smtClean="0">
                <a:latin typeface="+mj-lt"/>
              </a:rPr>
              <a:t/>
            </a:r>
            <a:br>
              <a:rPr lang="el-GR" sz="2000" b="1" dirty="0" smtClean="0">
                <a:latin typeface="+mj-lt"/>
              </a:rPr>
            </a:br>
            <a:r>
              <a:rPr lang="el-GR" sz="2000" b="1" dirty="0" smtClean="0">
                <a:latin typeface="+mj-lt"/>
              </a:rPr>
              <a:t>    </a:t>
            </a:r>
            <a:r>
              <a:rPr lang="el-GR" sz="2000" dirty="0" err="1" smtClean="0">
                <a:latin typeface="+mj-lt"/>
              </a:rPr>
              <a:t>ινσουλινοαντίσταση</a:t>
            </a:r>
            <a:r>
              <a:rPr lang="el-GR" sz="2000" dirty="0" smtClean="0">
                <a:latin typeface="+mj-lt"/>
              </a:rPr>
              <a:t>, αυξημένος </a:t>
            </a:r>
            <a:br>
              <a:rPr lang="el-GR" sz="2000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    καταβολισμός πρωτεϊνών, </a:t>
            </a:r>
            <a:r>
              <a:rPr lang="el-GR" sz="2000" b="1" dirty="0" err="1" smtClean="0">
                <a:latin typeface="+mj-lt"/>
              </a:rPr>
              <a:t>υπερκαλιαιμία</a:t>
            </a:r>
            <a:endParaRPr lang="el-GR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67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341784"/>
            <a:ext cx="8686800" cy="1143000"/>
          </a:xfrm>
        </p:spPr>
        <p:txBody>
          <a:bodyPr>
            <a:noAutofit/>
          </a:bodyPr>
          <a:lstStyle/>
          <a:p>
            <a:r>
              <a:rPr lang="el-G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Μεταβολική Οξέωση - αντιρρόπηση</a:t>
            </a:r>
            <a:br>
              <a:rPr lang="el-G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18864" y="1628760"/>
            <a:ext cx="8229600" cy="4968592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+mj-lt"/>
              </a:rPr>
              <a:t>1παθής διαταραχή</a:t>
            </a:r>
            <a:r>
              <a:rPr lang="el-GR" b="1" dirty="0" smtClean="0">
                <a:latin typeface="+mj-lt"/>
              </a:rPr>
              <a:t>              ↓</a:t>
            </a:r>
            <a:r>
              <a:rPr lang="en-US" b="1" dirty="0" smtClean="0">
                <a:latin typeface="+mj-lt"/>
              </a:rPr>
              <a:t>pH    ↓HCO</a:t>
            </a:r>
            <a:r>
              <a:rPr lang="en-US" b="1" baseline="-25000" dirty="0" smtClean="0">
                <a:latin typeface="+mj-lt"/>
              </a:rPr>
              <a:t>3 </a:t>
            </a:r>
            <a:endParaRPr lang="el-GR" b="1" baseline="-25000" dirty="0" smtClean="0">
              <a:latin typeface="+mj-lt"/>
            </a:endParaRPr>
          </a:p>
          <a:p>
            <a:endParaRPr lang="el-GR" b="1" baseline="-25000" dirty="0" smtClean="0">
              <a:latin typeface="+mj-lt"/>
            </a:endParaRPr>
          </a:p>
          <a:p>
            <a:r>
              <a:rPr lang="el-GR" dirty="0" smtClean="0">
                <a:latin typeface="+mj-lt"/>
              </a:rPr>
              <a:t>Αντιρρόπηση            2παθής υπεραερισμός</a:t>
            </a:r>
          </a:p>
          <a:p>
            <a:pPr marL="137160" indent="0">
              <a:buNone/>
            </a:pPr>
            <a:endParaRPr lang="el-GR" dirty="0" smtClean="0">
              <a:latin typeface="+mj-lt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4499992" y="1772816"/>
            <a:ext cx="576064" cy="3600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3563888" y="2564904"/>
            <a:ext cx="576064" cy="3600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683568" y="404664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Μεταβολική Αλκάλωση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323528" y="1296044"/>
            <a:ext cx="882047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4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l-GR" sz="24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 </a:t>
            </a:r>
            <a: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&gt;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7.4</a:t>
            </a: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[HCO</a:t>
            </a:r>
            <a:r>
              <a:rPr lang="en-US" sz="2400" b="1" baseline="-25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]</a:t>
            </a:r>
            <a:r>
              <a:rPr lang="el-G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&gt;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22mEq/L</a:t>
            </a:r>
          </a:p>
          <a:p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l-GR" sz="2000" b="1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400" b="1" dirty="0" smtClean="0">
              <a:latin typeface="+mj-lt"/>
            </a:endParaRPr>
          </a:p>
          <a:p>
            <a:endParaRPr lang="el-GR" sz="2400" b="1" dirty="0">
              <a:latin typeface="+mj-lt"/>
            </a:endParaRPr>
          </a:p>
          <a:p>
            <a:endParaRPr lang="en-US" sz="2000" dirty="0" smtClean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l-GR" dirty="0"/>
          </a:p>
        </p:txBody>
      </p:sp>
      <p:sp>
        <p:nvSpPr>
          <p:cNvPr id="19" name="18 - Στρογγυλεμένο ορθογώνιο"/>
          <p:cNvSpPr/>
          <p:nvPr/>
        </p:nvSpPr>
        <p:spPr>
          <a:xfrm>
            <a:off x="3059832" y="1080120"/>
            <a:ext cx="6012160" cy="5661248"/>
          </a:xfrm>
          <a:prstGeom prst="round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200" b="1" dirty="0" smtClean="0">
                <a:solidFill>
                  <a:schemeClr val="tx1"/>
                </a:solidFill>
                <a:latin typeface="+mj-lt"/>
              </a:rPr>
              <a:t>    Κλινικές εκδηλώσεις</a:t>
            </a:r>
          </a:p>
          <a:p>
            <a:endParaRPr lang="el-GR" sz="2000" b="1" dirty="0">
              <a:latin typeface="+mj-lt"/>
            </a:endParaRPr>
          </a:p>
          <a:p>
            <a:r>
              <a:rPr lang="el-GR" sz="2000" b="1" dirty="0" smtClean="0">
                <a:latin typeface="+mj-lt"/>
              </a:rPr>
              <a:t>Εκδήλωση συμπτωμάτων σε </a:t>
            </a:r>
            <a:r>
              <a:rPr lang="en-US" sz="2000" b="1" dirty="0" smtClean="0">
                <a:latin typeface="+mj-lt"/>
              </a:rPr>
              <a:t>pH</a:t>
            </a:r>
            <a:r>
              <a:rPr lang="el-GR" sz="2000" b="1" dirty="0" smtClean="0">
                <a:latin typeface="+mj-lt"/>
              </a:rPr>
              <a:t> &gt;</a:t>
            </a:r>
            <a:r>
              <a:rPr lang="en-US" sz="2000" b="1" dirty="0" smtClean="0">
                <a:latin typeface="+mj-lt"/>
              </a:rPr>
              <a:t>7.</a:t>
            </a:r>
            <a:r>
              <a:rPr lang="el-GR" sz="2000" b="1" dirty="0" smtClean="0">
                <a:latin typeface="+mj-lt"/>
              </a:rPr>
              <a:t>6</a:t>
            </a:r>
          </a:p>
          <a:p>
            <a:endParaRPr lang="el-GR" sz="2000" dirty="0" smtClean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ΚΝΣ: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μειωμένη ροή αίματος, απάθεια, </a:t>
            </a:r>
            <a:r>
              <a:rPr lang="el-GR" sz="2000" b="1" dirty="0" smtClean="0">
                <a:latin typeface="+mj-lt"/>
              </a:rPr>
              <a:t>λήθαργος, σπασμοί</a:t>
            </a:r>
            <a:r>
              <a:rPr lang="el-GR" sz="2000" dirty="0" smtClean="0">
                <a:latin typeface="+mj-lt"/>
              </a:rPr>
              <a:t>, </a:t>
            </a:r>
            <a:r>
              <a:rPr lang="en-US" sz="2000" dirty="0" smtClean="0">
                <a:latin typeface="+mj-lt"/>
              </a:rPr>
              <a:t>delirium</a:t>
            </a:r>
            <a:endParaRPr lang="el-GR" sz="2000" dirty="0" smtClean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Αναπνευστικό:</a:t>
            </a:r>
            <a:r>
              <a:rPr lang="el-GR" sz="2000" b="1" dirty="0" smtClean="0">
                <a:latin typeface="+mj-lt"/>
              </a:rPr>
              <a:t> υποαερισμός</a:t>
            </a:r>
            <a:r>
              <a:rPr lang="el-GR" sz="2000" dirty="0" smtClean="0">
                <a:latin typeface="+mj-lt"/>
              </a:rPr>
              <a:t>, υποξαιμία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Καρδιαγγειακό: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σύσπαση αρτηριολίων, μείωση ροής αίματος στα στεφανιαία αγγεία, μείωση ουδού στηθάγχης, παροξυσμική υπερκοιλιακή και κοιλιακή </a:t>
            </a:r>
            <a:r>
              <a:rPr lang="el-GR" sz="2000" b="1" dirty="0" smtClean="0">
                <a:latin typeface="+mj-lt"/>
              </a:rPr>
              <a:t>ταχυκαρδία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Μεταβολικές διαταραχές: </a:t>
            </a:r>
            <a:r>
              <a:rPr lang="el-GR" sz="2000" b="1" dirty="0" smtClean="0">
                <a:latin typeface="+mj-lt"/>
              </a:rPr>
              <a:t> </a:t>
            </a:r>
            <a:br>
              <a:rPr lang="el-GR" sz="2000" b="1" dirty="0" smtClean="0">
                <a:latin typeface="+mj-lt"/>
              </a:rPr>
            </a:br>
            <a:r>
              <a:rPr lang="el-GR" sz="2000" dirty="0" smtClean="0">
                <a:latin typeface="+mj-lt"/>
              </a:rPr>
              <a:t>διέγερση παραγωγής οργανικών οξέων, </a:t>
            </a:r>
            <a:r>
              <a:rPr lang="el-GR" sz="2000" b="1" dirty="0" smtClean="0">
                <a:latin typeface="+mj-lt"/>
              </a:rPr>
              <a:t>υποκαλιαιμία</a:t>
            </a:r>
            <a:r>
              <a:rPr lang="el-GR" sz="2000" dirty="0" smtClean="0">
                <a:latin typeface="+mj-lt"/>
              </a:rPr>
              <a:t>, υπομαγνησιαιμία, υποφωσφαταιμία, μείωση ιονισμένου ασβεστίου (</a:t>
            </a:r>
            <a:r>
              <a:rPr lang="el-GR" sz="2000" b="1" dirty="0" smtClean="0">
                <a:latin typeface="+mj-lt"/>
              </a:rPr>
              <a:t>τετανία</a:t>
            </a:r>
            <a:r>
              <a:rPr lang="el-GR" sz="2000" dirty="0" smtClean="0">
                <a:latin typeface="+mj-lt"/>
              </a:rPr>
              <a:t> σε απότομη μείωση)</a:t>
            </a:r>
            <a:endParaRPr lang="el-GR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475656" y="116632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Μεταβολική Αλκάλωση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323528" y="1296044"/>
            <a:ext cx="828092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24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l-GR" sz="24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400" b="1" dirty="0" smtClean="0">
              <a:latin typeface="+mj-lt"/>
            </a:endParaRPr>
          </a:p>
          <a:p>
            <a:endParaRPr lang="el-GR" sz="2400" b="1" dirty="0">
              <a:latin typeface="+mj-lt"/>
            </a:endParaRPr>
          </a:p>
          <a:p>
            <a:endParaRPr lang="en-US" sz="2000" dirty="0" smtClean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l-GR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323528" y="5877272"/>
            <a:ext cx="3168352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Μείωση Κ</a:t>
            </a:r>
            <a:r>
              <a:rPr lang="el-GR" b="1" baseline="30000" dirty="0" smtClean="0">
                <a:latin typeface="+mj-lt"/>
              </a:rPr>
              <a:t>+</a:t>
            </a:r>
            <a:r>
              <a:rPr lang="el-GR" b="1" dirty="0" smtClean="0">
                <a:latin typeface="+mj-lt"/>
              </a:rPr>
              <a:t> και περίσσεια αλατοκορτικοειδών</a:t>
            </a:r>
            <a:endParaRPr lang="el-GR" b="1" dirty="0">
              <a:latin typeface="+mj-lt"/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644008" y="4005064"/>
            <a:ext cx="4104456" cy="432048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  <a:latin typeface="+mj-lt"/>
              </a:rPr>
              <a:t>Χορήγηση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</a:rPr>
              <a:t>Ringer’s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 </a:t>
            </a:r>
            <a:r>
              <a:rPr lang="el-GR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γαλακτικό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Na</a:t>
            </a:r>
            <a:endParaRPr lang="el-GR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644008" y="3501008"/>
            <a:ext cx="4104456" cy="432048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  <a:latin typeface="+mj-lt"/>
              </a:rPr>
              <a:t>Παρεντερική διατροφή </a:t>
            </a:r>
            <a:r>
              <a:rPr lang="el-GR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 οξικό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Na</a:t>
            </a:r>
            <a:endParaRPr lang="el-GR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644008" y="2996952"/>
            <a:ext cx="4104456" cy="432048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  <a:latin typeface="+mj-lt"/>
              </a:rPr>
              <a:t>μαζική μετάγγιση αιματος</a:t>
            </a:r>
            <a:r>
              <a:rPr lang="el-GR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 κιτρικό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sym typeface="Wingdings" pitchFamily="2" charset="2"/>
              </a:rPr>
              <a:t>Na</a:t>
            </a:r>
            <a:endParaRPr lang="el-G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323528" y="1124744"/>
            <a:ext cx="20882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Απώλειες ΓΕΣ</a:t>
            </a: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23528" y="1628800"/>
            <a:ext cx="3960440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Χρήση, κατάχρηση διουρητικών </a:t>
            </a:r>
          </a:p>
        </p:txBody>
      </p:sp>
      <p:sp>
        <p:nvSpPr>
          <p:cNvPr id="14" name="13 - Δεξιό βέλος"/>
          <p:cNvSpPr/>
          <p:nvPr/>
        </p:nvSpPr>
        <p:spPr>
          <a:xfrm>
            <a:off x="2555776" y="1196752"/>
            <a:ext cx="2016224" cy="2880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5" name="14 - Δεξιό βέλος"/>
          <p:cNvSpPr/>
          <p:nvPr/>
        </p:nvSpPr>
        <p:spPr>
          <a:xfrm>
            <a:off x="3563888" y="6165304"/>
            <a:ext cx="720080" cy="2880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7" name="16 - Δεξιό βέλος"/>
          <p:cNvSpPr/>
          <p:nvPr/>
        </p:nvSpPr>
        <p:spPr>
          <a:xfrm>
            <a:off x="3059832" y="3573016"/>
            <a:ext cx="1512168" cy="2880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8" name="17 - Δεξιό βέλος"/>
          <p:cNvSpPr/>
          <p:nvPr/>
        </p:nvSpPr>
        <p:spPr>
          <a:xfrm>
            <a:off x="3059832" y="3068960"/>
            <a:ext cx="1512168" cy="2880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0" name="19 - Στρογγυλεμένο ορθογώνιο"/>
          <p:cNvSpPr/>
          <p:nvPr/>
        </p:nvSpPr>
        <p:spPr>
          <a:xfrm>
            <a:off x="323528" y="2996952"/>
            <a:ext cx="2736304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Προσθήκη αλάτων Ν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a</a:t>
            </a:r>
            <a:r>
              <a:rPr lang="el-GR" b="1" dirty="0" smtClean="0">
                <a:solidFill>
                  <a:schemeClr val="bg1"/>
                </a:solidFill>
                <a:latin typeface="+mj-lt"/>
              </a:rPr>
              <a:t> χωρίς 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Cl</a:t>
            </a:r>
            <a:r>
              <a:rPr lang="el-GR" b="1" dirty="0" smtClean="0">
                <a:solidFill>
                  <a:schemeClr val="bg1"/>
                </a:solidFill>
                <a:latin typeface="+mj-lt"/>
              </a:rPr>
              <a:t>:</a:t>
            </a:r>
            <a:endParaRPr lang="el-G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" name="20 - Στρογγυλεμένο ορθογώνιο"/>
          <p:cNvSpPr/>
          <p:nvPr/>
        </p:nvSpPr>
        <p:spPr>
          <a:xfrm>
            <a:off x="4320480" y="5661248"/>
            <a:ext cx="4499992" cy="1152128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latin typeface="+mj-lt"/>
              </a:rPr>
              <a:t>1παθής/2παθής υπεραλδοστερονισμός</a:t>
            </a:r>
          </a:p>
          <a:p>
            <a:pPr algn="ctr"/>
            <a:r>
              <a:rPr lang="el-GR" sz="1600" b="1" dirty="0" smtClean="0">
                <a:latin typeface="+mj-lt"/>
              </a:rPr>
              <a:t>Σ.</a:t>
            </a:r>
            <a:r>
              <a:rPr lang="en-US" sz="1600" b="1" dirty="0" smtClean="0">
                <a:latin typeface="+mj-lt"/>
              </a:rPr>
              <a:t>Cushing,</a:t>
            </a:r>
            <a:r>
              <a:rPr lang="el-GR" sz="1600" b="1" dirty="0" smtClean="0">
                <a:latin typeface="+mj-lt"/>
              </a:rPr>
              <a:t/>
            </a:r>
            <a:br>
              <a:rPr lang="el-GR" sz="1600" b="1" dirty="0" smtClean="0">
                <a:latin typeface="+mj-lt"/>
              </a:rPr>
            </a:br>
            <a:r>
              <a:rPr lang="el-GR" sz="1600" b="1" dirty="0" smtClean="0">
                <a:latin typeface="+mj-lt"/>
              </a:rPr>
              <a:t>ανεπάρκεια επινεφριδιακών ενζύμων</a:t>
            </a:r>
            <a:endParaRPr lang="el-GR" sz="1600" b="1" dirty="0">
              <a:latin typeface="+mj-lt"/>
            </a:endParaRPr>
          </a:p>
        </p:txBody>
      </p:sp>
      <p:sp>
        <p:nvSpPr>
          <p:cNvPr id="22" name="21 - Στρογγυλεμένο ορθογώνιο"/>
          <p:cNvSpPr/>
          <p:nvPr/>
        </p:nvSpPr>
        <p:spPr>
          <a:xfrm>
            <a:off x="4716016" y="1052736"/>
            <a:ext cx="3384376" cy="576064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έμετοι</a:t>
            </a:r>
            <a:br>
              <a:rPr lang="el-GR" b="1" dirty="0" smtClean="0">
                <a:solidFill>
                  <a:schemeClr val="bg1"/>
                </a:solidFill>
                <a:latin typeface="+mj-lt"/>
              </a:rPr>
            </a:br>
            <a:r>
              <a:rPr lang="el-GR" b="1" dirty="0" smtClean="0">
                <a:solidFill>
                  <a:schemeClr val="bg1"/>
                </a:solidFill>
                <a:latin typeface="+mj-lt"/>
              </a:rPr>
              <a:t> γαστρική παροχέτευση</a:t>
            </a:r>
          </a:p>
        </p:txBody>
      </p:sp>
      <p:sp>
        <p:nvSpPr>
          <p:cNvPr id="23" name="22 - Δεξιό βέλος"/>
          <p:cNvSpPr/>
          <p:nvPr/>
        </p:nvSpPr>
        <p:spPr>
          <a:xfrm>
            <a:off x="3059832" y="4077072"/>
            <a:ext cx="1512168" cy="288032"/>
          </a:xfrm>
          <a:prstGeom prst="rightArrow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4" name="23 - Στρογγυλεμένο ορθογώνιο"/>
          <p:cNvSpPr/>
          <p:nvPr/>
        </p:nvSpPr>
        <p:spPr>
          <a:xfrm>
            <a:off x="323528" y="4581128"/>
            <a:ext cx="2880320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Υπερασβεστιαιμία</a:t>
            </a:r>
            <a:endParaRPr lang="el-G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24 - Στρογγυλεμένο ορθογώνιο"/>
          <p:cNvSpPr/>
          <p:nvPr/>
        </p:nvSpPr>
        <p:spPr>
          <a:xfrm>
            <a:off x="323528" y="2132856"/>
            <a:ext cx="2880320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+mj-lt"/>
              </a:rPr>
              <a:t>Λαχνωτό αδένωμα</a:t>
            </a:r>
            <a:br>
              <a:rPr lang="el-GR" b="1" dirty="0" smtClean="0">
                <a:solidFill>
                  <a:schemeClr val="bg1"/>
                </a:solidFill>
                <a:latin typeface="+mj-lt"/>
              </a:rPr>
            </a:br>
            <a:r>
              <a:rPr lang="el-GR" b="1" dirty="0" smtClean="0">
                <a:solidFill>
                  <a:schemeClr val="bg1"/>
                </a:solidFill>
                <a:latin typeface="+mj-lt"/>
              </a:rPr>
              <a:t>Εγκαύματα</a:t>
            </a:r>
            <a:br>
              <a:rPr lang="el-GR" b="1" dirty="0" smtClean="0">
                <a:solidFill>
                  <a:schemeClr val="bg1"/>
                </a:solidFill>
                <a:latin typeface="+mj-lt"/>
              </a:rPr>
            </a:br>
            <a:r>
              <a:rPr lang="el-GR" b="1" dirty="0" smtClean="0">
                <a:solidFill>
                  <a:schemeClr val="bg1"/>
                </a:solidFill>
                <a:latin typeface="+mj-lt"/>
              </a:rPr>
              <a:t>Λήψη πενικιλλίνης</a:t>
            </a:r>
            <a:endParaRPr lang="el-GR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Μεταβολική αλκάλωση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805264"/>
            <a:ext cx="9144000" cy="1080120"/>
          </a:xfrm>
        </p:spPr>
        <p:txBody>
          <a:bodyPr>
            <a:normAutofit/>
          </a:bodyPr>
          <a:lstStyle/>
          <a:p>
            <a:r>
              <a:rPr lang="el-GR" sz="2000" b="1" dirty="0" smtClean="0">
                <a:latin typeface="+mj-lt"/>
              </a:rPr>
              <a:t>Διόρθωση: αυξημένη απέκκριση επιπρόσθετων </a:t>
            </a:r>
            <a:r>
              <a:rPr lang="en-US" sz="2000" b="1" dirty="0" smtClean="0">
                <a:latin typeface="+mj-lt"/>
              </a:rPr>
              <a:t>HCO₃⁻</a:t>
            </a:r>
            <a:r>
              <a:rPr lang="el-GR" sz="2000" b="1" dirty="0" smtClean="0">
                <a:latin typeface="+mj-lt"/>
              </a:rPr>
              <a:t> από νεφρούς </a:t>
            </a:r>
            <a:r>
              <a:rPr lang="el-GR" sz="2000" dirty="0" smtClean="0"/>
              <a:t/>
            </a:r>
            <a:br>
              <a:rPr lang="el-GR" sz="2000" dirty="0" smtClean="0"/>
            </a:br>
            <a:endParaRPr lang="el-GR" sz="2000" dirty="0" smtClean="0"/>
          </a:p>
          <a:p>
            <a:endParaRPr lang="el-GR" sz="2000" dirty="0"/>
          </a:p>
        </p:txBody>
      </p:sp>
      <p:sp>
        <p:nvSpPr>
          <p:cNvPr id="5" name="4 - Επεξήγηση με δεξιό βέλος"/>
          <p:cNvSpPr/>
          <p:nvPr/>
        </p:nvSpPr>
        <p:spPr>
          <a:xfrm>
            <a:off x="395536" y="1772816"/>
            <a:ext cx="2448272" cy="1080120"/>
          </a:xfrm>
          <a:prstGeom prst="rightArrowCallout">
            <a:avLst>
              <a:gd name="adj1" fmla="val 30130"/>
              <a:gd name="adj2" fmla="val 15937"/>
              <a:gd name="adj3" fmla="val 10489"/>
              <a:gd name="adj4" fmla="val 90858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Απώλεια οξέων ή προσθήκη βάσεων </a:t>
            </a:r>
            <a:endParaRPr lang="el-GR" sz="2000" b="1" dirty="0"/>
          </a:p>
        </p:txBody>
      </p:sp>
      <p:sp>
        <p:nvSpPr>
          <p:cNvPr id="6" name="5 - Επεξήγηση με δεξιό βέλος"/>
          <p:cNvSpPr/>
          <p:nvPr/>
        </p:nvSpPr>
        <p:spPr>
          <a:xfrm>
            <a:off x="2915816" y="1772816"/>
            <a:ext cx="1296144" cy="1080120"/>
          </a:xfrm>
          <a:prstGeom prst="rightArrowCallout">
            <a:avLst>
              <a:gd name="adj1" fmla="val 30130"/>
              <a:gd name="adj2" fmla="val 18771"/>
              <a:gd name="adj3" fmla="val 9544"/>
              <a:gd name="adj4" fmla="val 86881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↓ [Η</a:t>
            </a:r>
            <a:r>
              <a:rPr lang="el-GR" sz="2000" b="1" baseline="30000" dirty="0" smtClean="0"/>
              <a:t>+</a:t>
            </a:r>
            <a:r>
              <a:rPr lang="el-GR" sz="2000" b="1" dirty="0" smtClean="0"/>
              <a:t>]</a:t>
            </a:r>
            <a:endParaRPr lang="el-GR" sz="2000" b="1" dirty="0"/>
          </a:p>
        </p:txBody>
      </p:sp>
      <p:sp>
        <p:nvSpPr>
          <p:cNvPr id="7" name="6 - Επεξήγηση με δεξιό βέλος"/>
          <p:cNvSpPr/>
          <p:nvPr/>
        </p:nvSpPr>
        <p:spPr>
          <a:xfrm>
            <a:off x="4283968" y="1772816"/>
            <a:ext cx="1800200" cy="1080120"/>
          </a:xfrm>
          <a:prstGeom prst="rightArrowCallout">
            <a:avLst>
              <a:gd name="adj1" fmla="val 30130"/>
              <a:gd name="adj2" fmla="val 18771"/>
              <a:gd name="adj3" fmla="val 9544"/>
              <a:gd name="adj4" fmla="val 86881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αλκαλιαιμία</a:t>
            </a:r>
            <a:endParaRPr lang="el-GR" sz="2000" b="1" dirty="0"/>
          </a:p>
        </p:txBody>
      </p:sp>
      <p:sp>
        <p:nvSpPr>
          <p:cNvPr id="8" name="7 - Επεξήγηση με δεξιό βέλος"/>
          <p:cNvSpPr/>
          <p:nvPr/>
        </p:nvSpPr>
        <p:spPr>
          <a:xfrm>
            <a:off x="6156176" y="1772816"/>
            <a:ext cx="2376264" cy="1080120"/>
          </a:xfrm>
          <a:prstGeom prst="rightArrowCallout">
            <a:avLst>
              <a:gd name="adj1" fmla="val 26716"/>
              <a:gd name="adj2" fmla="val 0"/>
              <a:gd name="adj3" fmla="val 0"/>
              <a:gd name="adj4" fmla="val 96288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000" dirty="0" smtClean="0"/>
              <a:t>↑ [</a:t>
            </a:r>
            <a:r>
              <a:rPr lang="en-US" sz="2000" dirty="0" smtClean="0"/>
              <a:t>HCO₃⁻]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>(1παθής διαταραχή) </a:t>
            </a:r>
          </a:p>
        </p:txBody>
      </p:sp>
      <p:sp>
        <p:nvSpPr>
          <p:cNvPr id="9" name="8 - Έλλειψη"/>
          <p:cNvSpPr/>
          <p:nvPr/>
        </p:nvSpPr>
        <p:spPr>
          <a:xfrm>
            <a:off x="3923928" y="4077072"/>
            <a:ext cx="2088232" cy="720080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υποαερισμός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0" name="9 - Βέλος προς τα κάτω"/>
          <p:cNvSpPr/>
          <p:nvPr/>
        </p:nvSpPr>
        <p:spPr>
          <a:xfrm>
            <a:off x="4860032" y="2924944"/>
            <a:ext cx="288032" cy="108012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5220072" y="3070701"/>
            <a:ext cx="1584176" cy="6463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Αναπνευστική αντιρρόπηση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755576" y="251937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Αναπνευστική Οξέωση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5796136" y="188640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pH &lt; 7.40</a:t>
            </a:r>
          </a:p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PaCO2 &gt; 40mmHg</a:t>
            </a:r>
            <a:endParaRPr lang="el-GR" sz="2200" b="1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323528" y="1484784"/>
            <a:ext cx="3168352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Υποαερισμός κεντρικής αιτιολογίας</a:t>
            </a:r>
            <a:endParaRPr lang="el-GR" b="1" dirty="0">
              <a:latin typeface="+mj-lt"/>
            </a:endParaRPr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3995936" y="5301208"/>
            <a:ext cx="3888432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latin typeface="+mj-lt"/>
              </a:rPr>
              <a:t>Ξένο σώμα, άσθμα, ΧΑΠ</a:t>
            </a:r>
            <a:endParaRPr lang="el-GR" sz="1400" dirty="0">
              <a:latin typeface="+mj-lt"/>
            </a:endParaRPr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3960440" y="2204864"/>
            <a:ext cx="3923928" cy="136815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latin typeface="+mj-lt"/>
              </a:rPr>
              <a:t>ΣΚΠ, Πολυομυελίτιδα, βλάβη φρενικού ν.,</a:t>
            </a:r>
            <a:r>
              <a:rPr lang="en-US" sz="1400" dirty="0" smtClean="0">
                <a:latin typeface="+mj-lt"/>
              </a:rPr>
              <a:t>GuillanBarre, </a:t>
            </a:r>
            <a:r>
              <a:rPr lang="el-GR" sz="1400" dirty="0" smtClean="0">
                <a:latin typeface="+mj-lt"/>
              </a:rPr>
              <a:t>μυασθένεια, κουράριο, αμινογλυκοσίδες, υποκαλιαιμία, υπερμαγνησιαιμία </a:t>
            </a:r>
            <a:endParaRPr lang="el-GR" sz="1400" dirty="0">
              <a:latin typeface="+mj-lt"/>
            </a:endParaRPr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3960440" y="1484784"/>
            <a:ext cx="392392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latin typeface="+mj-lt"/>
              </a:rPr>
              <a:t>Φάρμακα, ΧΑΠ, διαταραχές ΚΝΣ, παχυσαρκία</a:t>
            </a:r>
            <a:endParaRPr lang="el-GR" sz="1400" dirty="0">
              <a:latin typeface="+mj-lt"/>
            </a:endParaRPr>
          </a:p>
        </p:txBody>
      </p:sp>
      <p:sp>
        <p:nvSpPr>
          <p:cNvPr id="12" name="11 - Στρογγυλεμένο ορθογώνιο"/>
          <p:cNvSpPr/>
          <p:nvPr/>
        </p:nvSpPr>
        <p:spPr>
          <a:xfrm>
            <a:off x="323528" y="6093296"/>
            <a:ext cx="3168352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Αυξημένη παραγωγή </a:t>
            </a:r>
            <a:r>
              <a:rPr lang="en-US" b="1" dirty="0" smtClean="0">
                <a:latin typeface="+mj-lt"/>
              </a:rPr>
              <a:t>CO2</a:t>
            </a:r>
            <a:endParaRPr lang="el-GR" b="1" dirty="0">
              <a:latin typeface="+mj-lt"/>
            </a:endParaRPr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323528" y="4005064"/>
            <a:ext cx="3168352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Περιοριστικά σύνδρομα</a:t>
            </a:r>
            <a:endParaRPr lang="el-GR" b="1" dirty="0">
              <a:latin typeface="+mj-lt"/>
            </a:endParaRPr>
          </a:p>
        </p:txBody>
      </p:sp>
      <p:sp>
        <p:nvSpPr>
          <p:cNvPr id="14" name="13 - Στρογγυλεμένο ορθογώνιο"/>
          <p:cNvSpPr/>
          <p:nvPr/>
        </p:nvSpPr>
        <p:spPr>
          <a:xfrm>
            <a:off x="323528" y="5301208"/>
            <a:ext cx="3168352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Απόφραξη αεραγωγών</a:t>
            </a:r>
            <a:endParaRPr lang="el-GR" b="1" dirty="0">
              <a:latin typeface="+mj-lt"/>
            </a:endParaRPr>
          </a:p>
        </p:txBody>
      </p:sp>
      <p:sp>
        <p:nvSpPr>
          <p:cNvPr id="15" name="14 - Στρογγυλεμένο ορθογώνιο"/>
          <p:cNvSpPr/>
          <p:nvPr/>
        </p:nvSpPr>
        <p:spPr>
          <a:xfrm>
            <a:off x="323528" y="2708920"/>
            <a:ext cx="3168352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latin typeface="+mj-lt"/>
              </a:rPr>
              <a:t>Υποαερισμός νευρομυϊκής αιτιολογίας</a:t>
            </a:r>
            <a:endParaRPr lang="el-GR" b="1" dirty="0">
              <a:latin typeface="+mj-lt"/>
            </a:endParaRPr>
          </a:p>
        </p:txBody>
      </p:sp>
      <p:sp>
        <p:nvSpPr>
          <p:cNvPr id="16" name="15 - Στρογγυλεμένο ορθογώνιο"/>
          <p:cNvSpPr/>
          <p:nvPr/>
        </p:nvSpPr>
        <p:spPr>
          <a:xfrm>
            <a:off x="3995936" y="3717032"/>
            <a:ext cx="3888432" cy="136815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latin typeface="+mj-lt"/>
              </a:rPr>
              <a:t>Πλευριτική συλλογή, πνευμοθώρακας, παχυσαρκία, κυφοσκολίωση, </a:t>
            </a:r>
            <a:r>
              <a:rPr lang="el-GR" sz="1400" dirty="0" err="1" smtClean="0">
                <a:latin typeface="+mj-lt"/>
              </a:rPr>
              <a:t>αγκυλοποιητική</a:t>
            </a:r>
            <a:r>
              <a:rPr lang="el-GR" sz="1400" dirty="0" smtClean="0">
                <a:latin typeface="+mj-lt"/>
              </a:rPr>
              <a:t> </a:t>
            </a:r>
            <a:r>
              <a:rPr lang="el-GR" sz="1400" dirty="0" err="1" smtClean="0">
                <a:latin typeface="+mj-lt"/>
              </a:rPr>
              <a:t>σπονδυλίτις</a:t>
            </a:r>
            <a:r>
              <a:rPr lang="el-GR" sz="1400" dirty="0" smtClean="0">
                <a:latin typeface="+mj-lt"/>
              </a:rPr>
              <a:t>,</a:t>
            </a:r>
            <a:r>
              <a:rPr lang="en-US" sz="1400" dirty="0" smtClean="0">
                <a:latin typeface="+mj-lt"/>
              </a:rPr>
              <a:t> </a:t>
            </a:r>
            <a:r>
              <a:rPr lang="el-GR" sz="1400" dirty="0" smtClean="0">
                <a:latin typeface="+mj-lt"/>
              </a:rPr>
              <a:t>πνευμονία, πνευμονικό οίδημα</a:t>
            </a:r>
            <a:endParaRPr lang="el-GR" sz="1400" dirty="0">
              <a:latin typeface="+mj-lt"/>
            </a:endParaRPr>
          </a:p>
        </p:txBody>
      </p:sp>
      <p:sp>
        <p:nvSpPr>
          <p:cNvPr id="17" name="16 - Στρογγυλεμένο ορθογώνιο"/>
          <p:cNvSpPr/>
          <p:nvPr/>
        </p:nvSpPr>
        <p:spPr>
          <a:xfrm>
            <a:off x="3995936" y="6093296"/>
            <a:ext cx="3888432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latin typeface="+mj-lt"/>
              </a:rPr>
              <a:t>Παρεντερική διατροφή</a:t>
            </a:r>
            <a:endParaRPr lang="el-GR" sz="1400" dirty="0">
              <a:latin typeface="+mj-lt"/>
            </a:endParaRPr>
          </a:p>
        </p:txBody>
      </p:sp>
      <p:sp>
        <p:nvSpPr>
          <p:cNvPr id="18" name="17 - Δεξιό βέλος"/>
          <p:cNvSpPr/>
          <p:nvPr/>
        </p:nvSpPr>
        <p:spPr>
          <a:xfrm>
            <a:off x="3563888" y="2852936"/>
            <a:ext cx="288032" cy="2160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9" name="18 - Δεξιό βέλος"/>
          <p:cNvSpPr/>
          <p:nvPr/>
        </p:nvSpPr>
        <p:spPr>
          <a:xfrm>
            <a:off x="3563888" y="1700808"/>
            <a:ext cx="288032" cy="2160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0" name="19 - Δεξιό βέλος"/>
          <p:cNvSpPr/>
          <p:nvPr/>
        </p:nvSpPr>
        <p:spPr>
          <a:xfrm>
            <a:off x="3563888" y="5445224"/>
            <a:ext cx="288032" cy="2160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1" name="20 - Δεξιό βέλος"/>
          <p:cNvSpPr/>
          <p:nvPr/>
        </p:nvSpPr>
        <p:spPr>
          <a:xfrm>
            <a:off x="3563888" y="4149080"/>
            <a:ext cx="288032" cy="2160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2" name="21 - Δεξιό βέλος"/>
          <p:cNvSpPr/>
          <p:nvPr/>
        </p:nvSpPr>
        <p:spPr>
          <a:xfrm>
            <a:off x="3563888" y="6237312"/>
            <a:ext cx="288032" cy="2160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899592" y="548680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Αναπνευστική Οξέωση</a:t>
            </a: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3923928" y="2996952"/>
            <a:ext cx="4788024" cy="3024336"/>
          </a:xfrm>
          <a:prstGeom prst="round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200" b="1" dirty="0" smtClean="0">
                <a:solidFill>
                  <a:schemeClr val="tx1"/>
                </a:solidFill>
                <a:latin typeface="+mj-lt"/>
              </a:rPr>
              <a:t>    Συνέπειες Οξέωσης</a:t>
            </a:r>
          </a:p>
          <a:p>
            <a:endParaRPr lang="el-GR" sz="2000" b="1" dirty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ΚΝΣ: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ασυνήθιστη συμπεριφορά, σπασμοί, κώμα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Αναπνευστικό: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υποαερισμός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Καρδιαγγειακό: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ανθεκτική υπόταση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899592" y="1844824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pH &lt; 7.40</a:t>
            </a:r>
          </a:p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PaCO2 &gt; 40mmHg</a:t>
            </a:r>
            <a:endParaRPr lang="el-GR" sz="2200" b="1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Οξεοβασική Ισορροπία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36712"/>
            <a:ext cx="9010328" cy="6021287"/>
          </a:xfrm>
        </p:spPr>
        <p:txBody>
          <a:bodyPr>
            <a:noAutofit/>
          </a:bodyPr>
          <a:lstStyle/>
          <a:p>
            <a:r>
              <a:rPr lang="el-GR" sz="2600" dirty="0" smtClean="0">
                <a:latin typeface="+mj-lt"/>
              </a:rPr>
              <a:t>Η Διατήρηση της οξύτητας σωματικών υγρών σε σταθερά επίπεδα</a:t>
            </a:r>
            <a:endParaRPr lang="el-GR" sz="2600" dirty="0">
              <a:latin typeface="+mj-lt"/>
            </a:endParaRPr>
          </a:p>
          <a:p>
            <a:r>
              <a:rPr lang="el-GR" sz="2600" dirty="0" smtClean="0">
                <a:latin typeface="+mj-lt"/>
              </a:rPr>
              <a:t>Ρύθμιση </a:t>
            </a:r>
            <a:r>
              <a:rPr lang="en-US" sz="2600" dirty="0">
                <a:latin typeface="+mj-lt"/>
              </a:rPr>
              <a:t>pH </a:t>
            </a:r>
            <a:r>
              <a:rPr lang="el-GR" sz="2600" dirty="0">
                <a:latin typeface="+mj-lt"/>
              </a:rPr>
              <a:t>αίματος σε στενά όρια (7.35-7.45) με τη βοήθεια διαφόρων μηχανισμών</a:t>
            </a:r>
          </a:p>
          <a:p>
            <a:pPr marL="137160" indent="0">
              <a:buNone/>
            </a:pPr>
            <a:endParaRPr lang="en-US" sz="2600" dirty="0" smtClean="0">
              <a:latin typeface="+mj-lt"/>
            </a:endParaRPr>
          </a:p>
          <a:p>
            <a:r>
              <a:rPr lang="el-GR" altLang="el-GR" sz="2400" b="1" u="sng" dirty="0"/>
              <a:t>Πτητικό </a:t>
            </a:r>
            <a:r>
              <a:rPr lang="el-GR" altLang="el-GR" sz="2400" b="1" u="sng" dirty="0" smtClean="0"/>
              <a:t>οξύ είναι </a:t>
            </a:r>
            <a:r>
              <a:rPr lang="el-GR" altLang="el-GR" sz="2400" u="sng" dirty="0" smtClean="0"/>
              <a:t>το </a:t>
            </a:r>
            <a:r>
              <a:rPr lang="en-US" altLang="el-GR" sz="2400" u="sng" dirty="0">
                <a:solidFill>
                  <a:srgbClr val="FF0000"/>
                </a:solidFill>
              </a:rPr>
              <a:t>CO</a:t>
            </a:r>
            <a:r>
              <a:rPr lang="en-US" altLang="el-GR" sz="1400" u="sng" dirty="0">
                <a:solidFill>
                  <a:srgbClr val="FF0000"/>
                </a:solidFill>
              </a:rPr>
              <a:t>2</a:t>
            </a:r>
            <a:r>
              <a:rPr lang="el-GR" altLang="el-GR" sz="2400" dirty="0"/>
              <a:t> το οποίο αποβάλλεται από τους </a:t>
            </a:r>
            <a:r>
              <a:rPr lang="el-GR" altLang="el-GR" sz="2400" dirty="0" smtClean="0">
                <a:solidFill>
                  <a:srgbClr val="FF0000"/>
                </a:solidFill>
              </a:rPr>
              <a:t>πνεύμονες</a:t>
            </a:r>
            <a:r>
              <a:rPr lang="el-GR" altLang="el-GR" sz="2400" dirty="0"/>
              <a:t> </a:t>
            </a:r>
            <a:r>
              <a:rPr lang="el-GR" altLang="el-GR" sz="2400" dirty="0" smtClean="0"/>
              <a:t> (προϊόν μεταβολισμού </a:t>
            </a:r>
            <a:r>
              <a:rPr lang="el-GR" altLang="el-GR" sz="2400" dirty="0" smtClean="0">
                <a:solidFill>
                  <a:srgbClr val="FF0000"/>
                </a:solidFill>
              </a:rPr>
              <a:t>υδατανθράκων</a:t>
            </a:r>
            <a:r>
              <a:rPr lang="el-GR" altLang="el-GR" sz="2400" dirty="0" smtClean="0"/>
              <a:t> και </a:t>
            </a:r>
            <a:r>
              <a:rPr lang="el-GR" altLang="el-GR" sz="2400" dirty="0" smtClean="0">
                <a:solidFill>
                  <a:srgbClr val="FF0000"/>
                </a:solidFill>
              </a:rPr>
              <a:t>λιπών</a:t>
            </a:r>
            <a:r>
              <a:rPr lang="el-GR" altLang="el-GR" sz="2400" dirty="0" smtClean="0"/>
              <a:t>)</a:t>
            </a:r>
            <a:endParaRPr lang="en-US" sz="2600" dirty="0" smtClean="0">
              <a:latin typeface="+mj-lt"/>
            </a:endParaRPr>
          </a:p>
          <a:p>
            <a:r>
              <a:rPr lang="el-GR" sz="2600" dirty="0" smtClean="0">
                <a:latin typeface="+mj-lt"/>
              </a:rPr>
              <a:t>Καθημερινή παραγωγή:       </a:t>
            </a:r>
            <a:r>
              <a:rPr lang="el-GR" sz="2200" dirty="0" smtClean="0">
                <a:latin typeface="+mj-lt"/>
              </a:rPr>
              <a:t>~ 5.000 </a:t>
            </a:r>
            <a:r>
              <a:rPr lang="en-US" sz="2200" dirty="0" err="1" smtClean="0">
                <a:latin typeface="+mj-lt"/>
              </a:rPr>
              <a:t>mol</a:t>
            </a:r>
            <a:r>
              <a:rPr lang="en-US" sz="2200" dirty="0" smtClean="0">
                <a:latin typeface="+mj-lt"/>
              </a:rPr>
              <a:t> CO</a:t>
            </a:r>
            <a:r>
              <a:rPr lang="en-US" sz="2200" baseline="-25000" dirty="0" smtClean="0">
                <a:latin typeface="+mj-lt"/>
              </a:rPr>
              <a:t>2</a:t>
            </a:r>
            <a:r>
              <a:rPr lang="en-US" sz="2200" dirty="0" smtClean="0">
                <a:latin typeface="+mj-lt"/>
              </a:rPr>
              <a:t> </a:t>
            </a:r>
            <a:r>
              <a:rPr lang="el-GR" sz="2600" dirty="0" smtClean="0">
                <a:latin typeface="+mj-lt"/>
              </a:rPr>
              <a:t/>
            </a:r>
            <a:br>
              <a:rPr lang="el-GR" sz="2600" dirty="0" smtClean="0">
                <a:latin typeface="+mj-lt"/>
              </a:rPr>
            </a:br>
            <a:r>
              <a:rPr lang="el-GR" sz="2600" dirty="0" smtClean="0">
                <a:latin typeface="+mj-lt"/>
              </a:rPr>
              <a:t>                                           </a:t>
            </a:r>
            <a:r>
              <a:rPr lang="el-GR" sz="2200" dirty="0" smtClean="0">
                <a:latin typeface="+mj-lt"/>
              </a:rPr>
              <a:t>50-100</a:t>
            </a:r>
            <a:r>
              <a:rPr lang="en-US" sz="2200" dirty="0" smtClean="0">
                <a:latin typeface="+mj-lt"/>
              </a:rPr>
              <a:t>m</a:t>
            </a:r>
            <a:r>
              <a:rPr lang="el-GR" sz="2200" dirty="0" smtClean="0">
                <a:latin typeface="+mj-lt"/>
              </a:rPr>
              <a:t>Ε</a:t>
            </a:r>
            <a:r>
              <a:rPr lang="en-US" sz="2200" dirty="0" smtClean="0">
                <a:latin typeface="+mj-lt"/>
              </a:rPr>
              <a:t>q</a:t>
            </a:r>
            <a:r>
              <a:rPr lang="el-GR" sz="2200" dirty="0" smtClean="0">
                <a:latin typeface="+mj-lt"/>
              </a:rPr>
              <a:t> </a:t>
            </a:r>
            <a:r>
              <a:rPr lang="el-GR" sz="2200" dirty="0" smtClean="0">
                <a:solidFill>
                  <a:srgbClr val="FFFF00"/>
                </a:solidFill>
                <a:latin typeface="+mj-lt"/>
              </a:rPr>
              <a:t>μη πτητικού οξέος</a:t>
            </a:r>
          </a:p>
          <a:p>
            <a:pPr marL="137160" indent="0">
              <a:buNone/>
            </a:pPr>
            <a:r>
              <a:rPr lang="el-GR" sz="24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l-GR" sz="2400" dirty="0" smtClean="0">
                <a:solidFill>
                  <a:srgbClr val="FFFF00"/>
                </a:solidFill>
                <a:latin typeface="+mj-lt"/>
              </a:rPr>
              <a:t>                </a:t>
            </a:r>
            <a:r>
              <a:rPr lang="el-GR" sz="2400" u="sng" dirty="0">
                <a:solidFill>
                  <a:srgbClr val="FFFF00"/>
                </a:solidFill>
                <a:latin typeface="+mj-lt"/>
              </a:rPr>
              <a:t>κυρίως </a:t>
            </a:r>
            <a:r>
              <a:rPr lang="el-GR" altLang="el-GR" sz="2400" u="sng" dirty="0" err="1" smtClean="0">
                <a:solidFill>
                  <a:srgbClr val="FFFF00"/>
                </a:solidFill>
                <a:latin typeface="+mj-lt"/>
              </a:rPr>
              <a:t>θειϊκό</a:t>
            </a:r>
            <a:r>
              <a:rPr lang="el-GR" altLang="el-GR" sz="2400" u="sng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l-GR" sz="2400" u="sng" dirty="0" smtClean="0">
                <a:solidFill>
                  <a:srgbClr val="FFFF00"/>
                </a:solidFill>
                <a:latin typeface="+mj-lt"/>
              </a:rPr>
              <a:t>(</a:t>
            </a:r>
            <a:r>
              <a:rPr lang="el-GR" sz="2400" u="sng" dirty="0">
                <a:solidFill>
                  <a:srgbClr val="FFFF00"/>
                </a:solidFill>
                <a:latin typeface="+mj-lt"/>
              </a:rPr>
              <a:t>Η</a:t>
            </a:r>
            <a:r>
              <a:rPr lang="el-GR" sz="2400" u="sng" baseline="-25000" dirty="0">
                <a:solidFill>
                  <a:srgbClr val="FFFF00"/>
                </a:solidFill>
                <a:latin typeface="+mj-lt"/>
              </a:rPr>
              <a:t>2</a:t>
            </a:r>
            <a:r>
              <a:rPr lang="en-US" sz="2400" u="sng" dirty="0" smtClean="0">
                <a:solidFill>
                  <a:srgbClr val="FFFF00"/>
                </a:solidFill>
                <a:latin typeface="+mj-lt"/>
              </a:rPr>
              <a:t>SO</a:t>
            </a:r>
            <a:r>
              <a:rPr lang="en-US" sz="2400" u="sng" baseline="-25000" dirty="0" smtClean="0">
                <a:solidFill>
                  <a:srgbClr val="FFFF00"/>
                </a:solidFill>
                <a:latin typeface="+mj-lt"/>
              </a:rPr>
              <a:t>4</a:t>
            </a:r>
            <a:r>
              <a:rPr lang="en-US" sz="2400" u="sng" dirty="0" smtClean="0">
                <a:solidFill>
                  <a:srgbClr val="FFFF00"/>
                </a:solidFill>
                <a:latin typeface="+mj-lt"/>
              </a:rPr>
              <a:t>)</a:t>
            </a:r>
            <a:r>
              <a:rPr lang="el-GR" sz="2400" u="sng" dirty="0">
                <a:solidFill>
                  <a:srgbClr val="FFFF00"/>
                </a:solidFill>
                <a:latin typeface="+mj-lt"/>
              </a:rPr>
              <a:t> </a:t>
            </a:r>
            <a:r>
              <a:rPr lang="el-GR" altLang="el-GR" sz="2400" u="sng" dirty="0" smtClean="0">
                <a:solidFill>
                  <a:srgbClr val="FFFF00"/>
                </a:solidFill>
                <a:latin typeface="+mj-lt"/>
              </a:rPr>
              <a:t>και φωσφορικό</a:t>
            </a:r>
            <a:r>
              <a:rPr lang="en-US" altLang="el-GR" sz="2400" u="sng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l-GR" altLang="el-GR" sz="2400" u="sng" dirty="0" smtClean="0">
                <a:solidFill>
                  <a:srgbClr val="FFFF00"/>
                </a:solidFill>
                <a:latin typeface="+mj-lt"/>
              </a:rPr>
              <a:t>οξύ </a:t>
            </a:r>
            <a:endParaRPr lang="en-US" altLang="el-GR" sz="2400" u="sng" dirty="0" smtClean="0">
              <a:solidFill>
                <a:srgbClr val="FFFF00"/>
              </a:solidFill>
              <a:latin typeface="+mj-lt"/>
            </a:endParaRPr>
          </a:p>
          <a:p>
            <a:pPr marL="137160" indent="0">
              <a:buNone/>
            </a:pPr>
            <a:endParaRPr lang="el-GR" altLang="el-GR" sz="2400" u="sng" dirty="0" smtClean="0">
              <a:solidFill>
                <a:srgbClr val="FFFF00"/>
              </a:solidFill>
              <a:latin typeface="+mj-lt"/>
            </a:endParaRPr>
          </a:p>
          <a:p>
            <a:pPr marL="137160" indent="0">
              <a:buNone/>
            </a:pPr>
            <a:r>
              <a:rPr lang="el-GR" altLang="el-GR" sz="2400" dirty="0" smtClean="0"/>
              <a:t>(Παράγωγα μεταβολισμού </a:t>
            </a:r>
            <a:r>
              <a:rPr lang="el-GR" altLang="el-GR" sz="2400" b="1" dirty="0" smtClean="0"/>
              <a:t>αμινοξέων που </a:t>
            </a:r>
            <a:r>
              <a:rPr lang="el-GR" altLang="el-GR" sz="2400" dirty="0" smtClean="0"/>
              <a:t>περιέχουν </a:t>
            </a:r>
            <a:r>
              <a:rPr lang="el-GR" altLang="el-GR" sz="2400" b="1" dirty="0" err="1" smtClean="0"/>
              <a:t>θειϊκές</a:t>
            </a:r>
            <a:r>
              <a:rPr lang="el-GR" altLang="el-GR" sz="2400" b="1" dirty="0" smtClean="0"/>
              <a:t> ρίζες. Λιπών</a:t>
            </a:r>
            <a:r>
              <a:rPr lang="el-GR" altLang="el-GR" sz="2400" dirty="0" smtClean="0"/>
              <a:t> και </a:t>
            </a:r>
            <a:r>
              <a:rPr lang="el-GR" altLang="el-GR" sz="2400" b="1" dirty="0" err="1" smtClean="0"/>
              <a:t>νουκλεοτιδίων</a:t>
            </a:r>
            <a:r>
              <a:rPr lang="el-GR" altLang="el-GR" sz="2400" b="1" dirty="0" smtClean="0"/>
              <a:t> που </a:t>
            </a:r>
            <a:r>
              <a:rPr lang="el-GR" altLang="el-GR" sz="2400" dirty="0" smtClean="0"/>
              <a:t>περιέχουν  </a:t>
            </a:r>
            <a:r>
              <a:rPr lang="el-GR" altLang="el-GR" sz="2400" b="1" dirty="0" smtClean="0"/>
              <a:t>φωσφορικές ρίζες)</a:t>
            </a:r>
          </a:p>
          <a:p>
            <a:pPr marL="137160" indent="0">
              <a:buNone/>
            </a:pPr>
            <a:endParaRPr lang="el-GR" sz="2600" dirty="0" smtClean="0">
              <a:latin typeface="+mj-lt"/>
            </a:endParaRPr>
          </a:p>
          <a:p>
            <a:endParaRPr lang="el-GR" sz="2600" dirty="0" smtClean="0">
              <a:latin typeface="+mj-lt"/>
            </a:endParaRPr>
          </a:p>
          <a:p>
            <a:endParaRPr lang="el-GR" sz="2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341784"/>
            <a:ext cx="8686800" cy="1143000"/>
          </a:xfrm>
        </p:spPr>
        <p:txBody>
          <a:bodyPr>
            <a:noAutofit/>
          </a:bodyPr>
          <a:lstStyle/>
          <a:p>
            <a:r>
              <a:rPr lang="el-G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Αναπνευστική Οξέωση - αντιρρόπηση</a:t>
            </a:r>
            <a:br>
              <a:rPr lang="el-GR" sz="36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1196752"/>
            <a:ext cx="8841160" cy="5661248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+mj-lt"/>
              </a:rPr>
              <a:t>1παθής διαταραχή</a:t>
            </a:r>
            <a:r>
              <a:rPr lang="el-GR" b="1" dirty="0" smtClean="0">
                <a:latin typeface="+mj-lt"/>
              </a:rPr>
              <a:t>              ↓</a:t>
            </a:r>
            <a:r>
              <a:rPr lang="en-US" b="1" dirty="0" smtClean="0">
                <a:latin typeface="+mj-lt"/>
              </a:rPr>
              <a:t>pH    </a:t>
            </a:r>
            <a:r>
              <a:rPr lang="en-US" b="1" dirty="0" smtClean="0">
                <a:latin typeface="Times New Roman"/>
                <a:cs typeface="Times New Roman"/>
              </a:rPr>
              <a:t>↑</a:t>
            </a:r>
            <a:r>
              <a:rPr lang="en-US" b="1" dirty="0" smtClean="0">
                <a:latin typeface="+mj-lt"/>
              </a:rPr>
              <a:t>PaCO</a:t>
            </a:r>
            <a:r>
              <a:rPr lang="el-GR" b="1" baseline="-25000" dirty="0" smtClean="0">
                <a:latin typeface="+mj-lt"/>
              </a:rPr>
              <a:t>2</a:t>
            </a:r>
            <a:r>
              <a:rPr lang="en-US" b="1" baseline="-25000" dirty="0" smtClean="0">
                <a:latin typeface="+mj-lt"/>
              </a:rPr>
              <a:t> </a:t>
            </a:r>
            <a:endParaRPr lang="el-GR" b="1" baseline="-25000" dirty="0" smtClean="0">
              <a:latin typeface="+mj-lt"/>
            </a:endParaRPr>
          </a:p>
          <a:p>
            <a:endParaRPr lang="el-GR" b="1" baseline="-25000" dirty="0" smtClean="0">
              <a:latin typeface="+mj-lt"/>
            </a:endParaRPr>
          </a:p>
          <a:p>
            <a:r>
              <a:rPr lang="el-GR" dirty="0" smtClean="0">
                <a:latin typeface="+mj-lt"/>
              </a:rPr>
              <a:t>Αντιρρόπηση              ενδοκυττάριο </a:t>
            </a:r>
            <a:r>
              <a:rPr lang="en-US" dirty="0" smtClean="0">
                <a:latin typeface="+mj-lt"/>
              </a:rPr>
              <a:t>‘buffering’</a:t>
            </a:r>
            <a:r>
              <a:rPr lang="el-GR" dirty="0" smtClean="0">
                <a:latin typeface="+mj-lt"/>
              </a:rPr>
              <a:t/>
            </a:r>
            <a:br>
              <a:rPr lang="el-GR" dirty="0" smtClean="0">
                <a:latin typeface="+mj-lt"/>
              </a:rPr>
            </a:br>
            <a:r>
              <a:rPr lang="el-GR" dirty="0" smtClean="0">
                <a:latin typeface="+mj-lt"/>
              </a:rPr>
              <a:t>                         κατακράτηση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HCO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l-GR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+mj-lt"/>
              </a:rPr>
              <a:t>από νεφρούς </a:t>
            </a:r>
            <a:endParaRPr lang="el-GR" dirty="0" smtClean="0">
              <a:latin typeface="+mj-lt"/>
              <a:cs typeface="Arial" pitchFamily="34" charset="0"/>
            </a:endParaRPr>
          </a:p>
          <a:p>
            <a:endParaRPr lang="el-GR" dirty="0" smtClean="0">
              <a:latin typeface="+mj-lt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3779912" y="1484784"/>
            <a:ext cx="576064" cy="3600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Δεξιό βέλος"/>
          <p:cNvSpPr/>
          <p:nvPr/>
        </p:nvSpPr>
        <p:spPr>
          <a:xfrm>
            <a:off x="3059832" y="2132856"/>
            <a:ext cx="576064" cy="3600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899592" y="548680"/>
            <a:ext cx="65527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Αναπνευστική Αλκάλωση</a:t>
            </a:r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5796136" y="1556792"/>
            <a:ext cx="3096344" cy="4248472"/>
          </a:xfrm>
          <a:prstGeom prst="round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100" b="1" dirty="0" smtClean="0">
                <a:solidFill>
                  <a:schemeClr val="tx1"/>
                </a:solidFill>
                <a:latin typeface="+mj-lt"/>
              </a:rPr>
              <a:t> Συνέπειες Οξέωσης</a:t>
            </a:r>
          </a:p>
          <a:p>
            <a:endParaRPr lang="el-GR" sz="2000" b="1" dirty="0">
              <a:latin typeface="+mj-lt"/>
            </a:endParaRP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ΚΝΣ: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σπασμοί, συγκοπτικά επεισόδια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Αναπνευστικό: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υπεραερισμός</a:t>
            </a:r>
          </a:p>
          <a:p>
            <a:r>
              <a:rPr lang="el-G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Καρδιαγγειακό:</a:t>
            </a:r>
            <a:r>
              <a:rPr lang="el-GR" sz="2000" b="1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αρρυθμίες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899592" y="1844824"/>
            <a:ext cx="30243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pH </a:t>
            </a:r>
            <a:r>
              <a:rPr lang="el-GR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7.40</a:t>
            </a:r>
          </a:p>
          <a:p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PaCO2 </a:t>
            </a:r>
            <a:r>
              <a:rPr lang="el-GR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en-US" sz="2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40mmHg</a:t>
            </a:r>
            <a:endParaRPr lang="el-GR" sz="2200" b="1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- Στρογγυλεμένο ορθογώνιο"/>
          <p:cNvSpPr/>
          <p:nvPr/>
        </p:nvSpPr>
        <p:spPr>
          <a:xfrm>
            <a:off x="683568" y="3068960"/>
            <a:ext cx="4176464" cy="35283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Πνευμονική εμβολή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Πνευμονία/ ΟΠΟ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Διαταραχές αερισμού 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Υψόμετρο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Υστερία/άγχος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Φάρμακα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Σήψη (</a:t>
            </a:r>
            <a:r>
              <a:rPr lang="en-US" b="1" dirty="0" smtClean="0">
                <a:solidFill>
                  <a:schemeClr val="bg1"/>
                </a:solidFill>
                <a:latin typeface="+mj-lt"/>
              </a:rPr>
              <a:t>gram-)</a:t>
            </a:r>
            <a:endParaRPr lang="el-GR" b="1" dirty="0" smtClean="0">
              <a:solidFill>
                <a:schemeClr val="bg1"/>
              </a:solidFill>
              <a:latin typeface="+mj-lt"/>
            </a:endParaRP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Αύξηση θερμοκρασίας σώματος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Κύηση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ΚΝΣ (ΑΕΕ, όγκοι, λοιμώξεις)</a:t>
            </a:r>
          </a:p>
          <a:p>
            <a:r>
              <a:rPr lang="el-GR" b="1" dirty="0" smtClean="0">
                <a:solidFill>
                  <a:schemeClr val="bg1"/>
                </a:solidFill>
                <a:latin typeface="+mj-lt"/>
              </a:rPr>
              <a:t>Ηπατική ανεπάρκεια</a:t>
            </a:r>
            <a:endParaRPr lang="el-GR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-36512" y="485800"/>
            <a:ext cx="9217024" cy="1143000"/>
          </a:xfrm>
        </p:spPr>
        <p:txBody>
          <a:bodyPr>
            <a:noAutofit/>
          </a:bodyPr>
          <a:lstStyle/>
          <a:p>
            <a:r>
              <a:rPr lang="el-GR" sz="3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Αναπνευστική </a:t>
            </a:r>
            <a:r>
              <a:rPr lang="el-GR" sz="3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Αλκάλωση</a:t>
            </a:r>
            <a:r>
              <a:rPr lang="el-GR" sz="3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34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3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628760"/>
            <a:ext cx="8712968" cy="4968592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+mj-lt"/>
              </a:rPr>
              <a:t>Αντιρρόπηση            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ενδοκυττάριο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‘buffering’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dirty="0" smtClean="0">
                <a:latin typeface="Arial" pitchFamily="34" charset="0"/>
                <a:cs typeface="Arial" pitchFamily="34" charset="0"/>
              </a:rPr>
            </a:br>
            <a:r>
              <a:rPr lang="el-GR" dirty="0" smtClean="0">
                <a:latin typeface="Arial" pitchFamily="34" charset="0"/>
                <a:cs typeface="Arial" pitchFamily="34" charset="0"/>
              </a:rPr>
              <a:t>                         αποβολή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HCO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από τους Νεφρούς                                                            </a:t>
            </a:r>
          </a:p>
        </p:txBody>
      </p:sp>
      <p:sp>
        <p:nvSpPr>
          <p:cNvPr id="5" name="4 - Δεξιό βέλος"/>
          <p:cNvSpPr/>
          <p:nvPr/>
        </p:nvSpPr>
        <p:spPr>
          <a:xfrm>
            <a:off x="3563888" y="1700808"/>
            <a:ext cx="576064" cy="360040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"/>
            <a:ext cx="496855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26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Οξεοβασική Ισορροπία – βασικές έννοιες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700808"/>
            <a:ext cx="4438328" cy="4997152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l-GR" dirty="0">
                <a:latin typeface="+mj-lt"/>
              </a:rPr>
              <a:t> </a:t>
            </a:r>
            <a:r>
              <a:rPr lang="el-GR" dirty="0" smtClean="0">
                <a:latin typeface="+mj-lt"/>
              </a:rPr>
              <a:t>                 </a:t>
            </a:r>
            <a:r>
              <a:rPr lang="el-GR" sz="3000" b="1" dirty="0" smtClean="0">
                <a:latin typeface="+mj-lt"/>
              </a:rPr>
              <a:t>Οξέα</a:t>
            </a:r>
          </a:p>
          <a:p>
            <a:pPr>
              <a:buFont typeface="Book Antiqua" pitchFamily="18" charset="0"/>
              <a:buChar char="◙"/>
              <a:defRPr/>
            </a:pPr>
            <a:r>
              <a:rPr lang="en-US" sz="2800" dirty="0" smtClean="0">
                <a:latin typeface="+mj-lt"/>
              </a:rPr>
              <a:t>δότες </a:t>
            </a:r>
            <a:r>
              <a:rPr lang="el-GR" sz="2800" dirty="0" smtClean="0">
                <a:latin typeface="+mj-lt"/>
              </a:rPr>
              <a:t>πρ</a:t>
            </a:r>
            <a:r>
              <a:rPr lang="en-US" sz="2800" dirty="0" smtClean="0">
                <a:latin typeface="+mj-lt"/>
              </a:rPr>
              <a:t>ωτονίων </a:t>
            </a:r>
            <a:r>
              <a:rPr lang="en-US" sz="2800" b="1" dirty="0">
                <a:solidFill>
                  <a:srgbClr val="FFC000"/>
                </a:solidFill>
                <a:latin typeface="+mj-lt"/>
              </a:rPr>
              <a:t>(H</a:t>
            </a:r>
            <a:r>
              <a:rPr lang="en-US" sz="2800" b="1" baseline="30000" dirty="0">
                <a:solidFill>
                  <a:srgbClr val="FFC000"/>
                </a:solidFill>
                <a:latin typeface="+mj-lt"/>
              </a:rPr>
              <a:t>+</a:t>
            </a:r>
            <a:r>
              <a:rPr lang="en-US" sz="2800" b="1" dirty="0">
                <a:solidFill>
                  <a:srgbClr val="FFC000"/>
                </a:solidFill>
                <a:latin typeface="+mj-lt"/>
              </a:rPr>
              <a:t>)</a:t>
            </a:r>
          </a:p>
          <a:p>
            <a:pPr>
              <a:buFont typeface="Book Antiqua" pitchFamily="18" charset="0"/>
              <a:buChar char="◙"/>
              <a:defRPr/>
            </a:pPr>
            <a:r>
              <a:rPr lang="el-GR" sz="2800" dirty="0" smtClean="0">
                <a:latin typeface="+mj-lt"/>
              </a:rPr>
              <a:t>μ</a:t>
            </a:r>
            <a:r>
              <a:rPr lang="en-US" sz="2800" dirty="0" smtClean="0">
                <a:latin typeface="+mj-lt"/>
              </a:rPr>
              <a:t>όρια </a:t>
            </a:r>
            <a:r>
              <a:rPr lang="el-GR" dirty="0" smtClean="0">
                <a:latin typeface="+mj-lt"/>
              </a:rPr>
              <a:t>π</a:t>
            </a:r>
            <a:r>
              <a:rPr lang="en-US" sz="2800" dirty="0" smtClean="0">
                <a:latin typeface="+mj-lt"/>
              </a:rPr>
              <a:t>ου </a:t>
            </a:r>
            <a:r>
              <a:rPr lang="en-US" sz="2800" dirty="0">
                <a:latin typeface="+mj-lt"/>
              </a:rPr>
              <a:t>σε υδατικό διάλυμα </a:t>
            </a:r>
            <a:r>
              <a:rPr lang="el-GR" dirty="0" smtClean="0">
                <a:latin typeface="+mj-lt"/>
              </a:rPr>
              <a:t>π</a:t>
            </a:r>
            <a:r>
              <a:rPr lang="en-US" sz="2800" dirty="0" smtClean="0">
                <a:latin typeface="+mj-lt"/>
              </a:rPr>
              <a:t>αράγουν H</a:t>
            </a:r>
            <a:r>
              <a:rPr lang="en-US" sz="2800" baseline="30000" dirty="0" smtClean="0">
                <a:latin typeface="+mj-lt"/>
              </a:rPr>
              <a:t>+</a:t>
            </a:r>
            <a:r>
              <a:rPr lang="el-GR" sz="2800" baseline="30000" dirty="0" smtClean="0">
                <a:latin typeface="+mj-lt"/>
              </a:rPr>
              <a:t/>
            </a:r>
            <a:br>
              <a:rPr lang="el-GR" sz="2800" baseline="30000" dirty="0" smtClean="0">
                <a:latin typeface="+mj-lt"/>
              </a:rPr>
            </a:br>
            <a:endParaRPr lang="en-US" sz="2800" baseline="30000" dirty="0">
              <a:latin typeface="+mj-lt"/>
            </a:endParaRPr>
          </a:p>
          <a:p>
            <a:pPr>
              <a:buFont typeface="Book Antiqua" pitchFamily="18" charset="0"/>
              <a:buChar char="◙"/>
              <a:defRPr/>
            </a:pPr>
            <a:r>
              <a:rPr lang="el-GR" dirty="0" smtClean="0">
                <a:latin typeface="+mj-lt"/>
              </a:rPr>
              <a:t>Κ</a:t>
            </a:r>
            <a:r>
              <a:rPr lang="en-US" sz="2800" dirty="0" smtClean="0">
                <a:latin typeface="+mj-lt"/>
              </a:rPr>
              <a:t>ύρια </a:t>
            </a:r>
            <a:r>
              <a:rPr lang="en-US" sz="2800" dirty="0">
                <a:latin typeface="+mj-lt"/>
              </a:rPr>
              <a:t>οξέα </a:t>
            </a:r>
            <a:r>
              <a:rPr lang="en-US" sz="2800" dirty="0" smtClean="0">
                <a:latin typeface="+mj-lt"/>
              </a:rPr>
              <a:t>οργανισμού:</a:t>
            </a:r>
            <a:endParaRPr lang="en-US" sz="2800" dirty="0">
              <a:latin typeface="+mj-lt"/>
            </a:endParaRPr>
          </a:p>
          <a:p>
            <a:pPr lvl="1">
              <a:buClr>
                <a:srgbClr val="FFC0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solidFill>
                  <a:srgbClr val="FFC000"/>
                </a:solidFill>
                <a:latin typeface="+mj-lt"/>
              </a:rPr>
              <a:t>α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νθρακικό 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οξύ (H</a:t>
            </a:r>
            <a:r>
              <a:rPr lang="en-US" baseline="-25000" dirty="0">
                <a:solidFill>
                  <a:srgbClr val="FFC000"/>
                </a:solidFill>
                <a:latin typeface="+mj-lt"/>
              </a:rPr>
              <a:t>2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CO</a:t>
            </a:r>
            <a:r>
              <a:rPr lang="en-US" baseline="-25000" dirty="0">
                <a:solidFill>
                  <a:srgbClr val="FFC000"/>
                </a:solidFill>
                <a:latin typeface="+mj-lt"/>
              </a:rPr>
              <a:t>3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)</a:t>
            </a:r>
          </a:p>
          <a:p>
            <a:pPr lvl="1">
              <a:buClr>
                <a:srgbClr val="FFC0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solidFill>
                  <a:srgbClr val="FFC000"/>
                </a:solidFill>
                <a:latin typeface="+mj-lt"/>
              </a:rPr>
              <a:t>φ</a:t>
            </a:r>
            <a:r>
              <a:rPr lang="en-US" dirty="0" err="1" smtClean="0">
                <a:solidFill>
                  <a:srgbClr val="FFC000"/>
                </a:solidFill>
                <a:latin typeface="+mj-lt"/>
              </a:rPr>
              <a:t>ωσφορικό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+mj-lt"/>
              </a:rPr>
              <a:t>οξύ</a:t>
            </a:r>
            <a:r>
              <a:rPr lang="el-GR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(H</a:t>
            </a:r>
            <a:r>
              <a:rPr lang="en-US" baseline="-25000" dirty="0" smtClean="0">
                <a:solidFill>
                  <a:srgbClr val="FFC000"/>
                </a:solidFill>
                <a:latin typeface="+mj-lt"/>
              </a:rPr>
              <a:t>3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PO</a:t>
            </a:r>
            <a:r>
              <a:rPr lang="en-US" baseline="-25000" dirty="0" smtClean="0">
                <a:solidFill>
                  <a:srgbClr val="FFC000"/>
                </a:solidFill>
                <a:latin typeface="+mj-lt"/>
              </a:rPr>
              <a:t>4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)</a:t>
            </a:r>
          </a:p>
          <a:p>
            <a:pPr lvl="1">
              <a:buClr>
                <a:srgbClr val="FFC0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solidFill>
                  <a:srgbClr val="FFC000"/>
                </a:solidFill>
                <a:latin typeface="+mj-lt"/>
              </a:rPr>
              <a:t>π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υροσταφυλικό 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οξύ</a:t>
            </a:r>
          </a:p>
          <a:p>
            <a:pPr lvl="1">
              <a:buClr>
                <a:srgbClr val="FFC0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solidFill>
                  <a:srgbClr val="FFC000"/>
                </a:solidFill>
                <a:latin typeface="+mj-lt"/>
              </a:rPr>
              <a:t>γ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αλακτικό </a:t>
            </a:r>
            <a:r>
              <a:rPr lang="en-US" dirty="0">
                <a:solidFill>
                  <a:srgbClr val="FFC000"/>
                </a:solidFill>
                <a:latin typeface="+mj-lt"/>
              </a:rPr>
              <a:t>οξύ</a:t>
            </a:r>
          </a:p>
          <a:p>
            <a:endParaRPr lang="el-GR" dirty="0">
              <a:latin typeface="+mj-lt"/>
            </a:endParaRPr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644008" y="1772816"/>
            <a:ext cx="4499992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             </a:t>
            </a:r>
            <a:r>
              <a:rPr lang="el-GR" sz="3000" b="1" dirty="0" smtClean="0">
                <a:latin typeface="+mj-lt"/>
              </a:rPr>
              <a:t>Βάσεις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Book Antiqua" pitchFamily="18" charset="0"/>
              <a:buChar char="◙"/>
              <a:tabLst/>
              <a:defRPr/>
            </a:pPr>
            <a:r>
              <a:rPr lang="el-GR" sz="2800" dirty="0" smtClean="0">
                <a:latin typeface="+mj-lt"/>
              </a:rPr>
              <a:t>δέκτες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πρωτονίων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  <a:t>(</a:t>
            </a: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  <a:t>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  <a:t>H</a:t>
            </a:r>
            <a:r>
              <a:rPr lang="el-GR" sz="2800" b="1" baseline="30000" dirty="0" smtClean="0">
                <a:solidFill>
                  <a:srgbClr val="FFC000"/>
                </a:solidFill>
                <a:latin typeface="+mj-lt"/>
              </a:rPr>
              <a:t>-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  <a:t>)</a:t>
            </a: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  <a:t/>
            </a:r>
            <a:b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</a:rPr>
            </a:br>
            <a:endParaRPr kumimoji="0" lang="el-GR" sz="28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Book Antiqua" pitchFamily="18" charset="0"/>
              <a:buChar char="◙"/>
              <a:tabLst/>
              <a:defRPr/>
            </a:pPr>
            <a:r>
              <a:rPr lang="el-GR" sz="2800" dirty="0" smtClean="0">
                <a:latin typeface="+mj-lt"/>
              </a:rPr>
              <a:t>Κ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ύρι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ες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βάσεις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οργανισμού: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διττανθρακικά </a:t>
            </a:r>
            <a:r>
              <a:rPr lang="el-GR" sz="2400" dirty="0" smtClean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HCO</a:t>
            </a:r>
            <a:r>
              <a:rPr lang="en-US" sz="2400" baseline="-25000" dirty="0" smtClean="0">
                <a:solidFill>
                  <a:srgbClr val="FFC000"/>
                </a:solidFill>
                <a:latin typeface="+mj-lt"/>
              </a:rPr>
              <a:t>3</a:t>
            </a:r>
            <a:r>
              <a:rPr lang="en-US" sz="2400" baseline="30000" dirty="0" smtClean="0">
                <a:solidFill>
                  <a:srgbClr val="FFC000"/>
                </a:solidFill>
                <a:latin typeface="+mj-lt"/>
              </a:rPr>
              <a:t>-</a:t>
            </a: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)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δ</a:t>
            </a:r>
            <a:r>
              <a:rPr lang="el-GR" sz="2400" dirty="0" smtClean="0">
                <a:solidFill>
                  <a:srgbClr val="FFC000"/>
                </a:solidFill>
                <a:latin typeface="+mj-lt"/>
              </a:rPr>
              <a:t>ι</a:t>
            </a: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φωσφορικά (HPO</a:t>
            </a:r>
            <a:r>
              <a:rPr lang="en-US" sz="2400" baseline="-25000" dirty="0" smtClean="0">
                <a:solidFill>
                  <a:srgbClr val="FFC000"/>
                </a:solidFill>
                <a:latin typeface="+mj-lt"/>
              </a:rPr>
              <a:t>4</a:t>
            </a:r>
            <a:r>
              <a:rPr lang="en-US" sz="2400" baseline="30000" dirty="0" smtClean="0">
                <a:solidFill>
                  <a:srgbClr val="FFC000"/>
                </a:solidFill>
                <a:latin typeface="+mj-lt"/>
              </a:rPr>
              <a:t>-2</a:t>
            </a: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)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Οξεοβασική Ισορροπία – βασικές έννοιες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525658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>
              <a:buNone/>
            </a:pPr>
            <a:r>
              <a:rPr lang="el-GR" b="1" i="1" u="sng" dirty="0" smtClean="0"/>
              <a:t>Πως επιτυγχάνεται μια τόσο λεπτή ισορροπία;</a:t>
            </a:r>
          </a:p>
          <a:p>
            <a:pPr>
              <a:buNone/>
            </a:pPr>
            <a:endParaRPr lang="el-GR" dirty="0" smtClean="0"/>
          </a:p>
          <a:p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Ρυθμιστικά διαλύματα </a:t>
            </a:r>
            <a:r>
              <a:rPr lang="el-GR" sz="2400" dirty="0" smtClean="0"/>
              <a:t>(εξωκυττάρια /ενδοκυττάρια) </a:t>
            </a:r>
            <a:br>
              <a:rPr lang="el-GR" sz="2400" dirty="0" smtClean="0"/>
            </a:br>
            <a:r>
              <a:rPr lang="el-GR" sz="2400" dirty="0" smtClean="0"/>
              <a:t>                  άμεση δράση</a:t>
            </a:r>
            <a:br>
              <a:rPr lang="el-GR" sz="2400" dirty="0" smtClean="0"/>
            </a:br>
            <a:endParaRPr lang="el-GR" sz="2400" dirty="0" smtClean="0"/>
          </a:p>
          <a:p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Αναπνευστική αντιρρόπηση: </a:t>
            </a:r>
            <a:r>
              <a:rPr lang="el-GR" sz="2400" dirty="0" smtClean="0"/>
              <a:t>μεταβολή του κατά λεπτό αερισμού και άρα του </a:t>
            </a:r>
            <a:r>
              <a:rPr lang="en-US" sz="2400" dirty="0" smtClean="0"/>
              <a:t>pCO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           </a:t>
            </a:r>
            <a:br>
              <a:rPr lang="el-GR" sz="2400" dirty="0" smtClean="0"/>
            </a:br>
            <a:r>
              <a:rPr lang="el-GR" sz="2400" dirty="0" smtClean="0"/>
              <a:t> </a:t>
            </a:r>
          </a:p>
          <a:p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Νεφρική αντιρρόπηση: </a:t>
            </a:r>
            <a:r>
              <a:rPr lang="el-GR" sz="2400" dirty="0" smtClean="0"/>
              <a:t>μεταβολή [</a:t>
            </a:r>
            <a:r>
              <a:rPr lang="en-US" sz="2400" dirty="0" smtClean="0"/>
              <a:t>HCO₃⁻]</a:t>
            </a: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1763688" y="3140968"/>
            <a:ext cx="360040" cy="288032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Οξεοβασική Ισορροπία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601416"/>
            <a:ext cx="8892480" cy="525658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Ρυθμιστικά διαλύματα (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buffers)</a:t>
            </a:r>
          </a:p>
          <a:p>
            <a:pPr>
              <a:buNone/>
            </a:pPr>
            <a:endParaRPr lang="en-US" sz="24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CO₂ + H₂O ↔ H₂CO₃ ↔ HCO₃⁻ + H</a:t>
            </a:r>
            <a:r>
              <a:rPr lang="en-US" sz="2400" b="1" baseline="30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+</a:t>
            </a:r>
            <a:endParaRPr lang="el-GR" sz="24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 </a:t>
            </a:r>
            <a:r>
              <a:rPr lang="el-GR" sz="2400" dirty="0" smtClean="0">
                <a:latin typeface="+mj-lt"/>
              </a:rPr>
              <a:t>  </a:t>
            </a:r>
            <a:r>
              <a:rPr lang="en-US" sz="2400" dirty="0" smtClean="0">
                <a:latin typeface="+mj-lt"/>
              </a:rPr>
              <a:t>(</a:t>
            </a:r>
            <a:r>
              <a:rPr lang="el-GR" sz="2400" dirty="0" smtClean="0">
                <a:latin typeface="+mj-lt"/>
              </a:rPr>
              <a:t>εξωκυττάριο υγρό)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H₂PO₄⁻ ↔ HPO₄⁻⁻  +  H</a:t>
            </a:r>
            <a:r>
              <a:rPr lang="en-US" sz="2400" b="1" baseline="30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+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   </a:t>
            </a:r>
            <a:endParaRPr lang="el-GR" sz="24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l-GR" sz="2400" dirty="0" smtClean="0">
                <a:latin typeface="+mj-lt"/>
              </a:rPr>
              <a:t>  (κυρίως στα ούρα - τιτλοποιούμενη οξύτητα)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* O</a:t>
            </a:r>
            <a:r>
              <a:rPr lang="el-G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στά  (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NaHCO</a:t>
            </a:r>
            <a:r>
              <a:rPr lang="en-US" sz="2400" b="1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l-G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CaHCO</a:t>
            </a:r>
            <a:r>
              <a:rPr lang="en-US" sz="2400" b="1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l-G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CaHPO</a:t>
            </a:r>
            <a:r>
              <a:rPr lang="en-US" sz="2400" b="1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l-GR" sz="24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    &gt; </a:t>
            </a:r>
            <a:r>
              <a:rPr lang="el-GR" sz="2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40% συνολικής λειτουργίας στα οστά</a:t>
            </a:r>
            <a:endParaRPr lang="en-US" sz="2400" b="1" dirty="0" smtClean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2400" dirty="0" smtClean="0">
                <a:latin typeface="+mj-lt"/>
              </a:rPr>
              <a:t>                  </a:t>
            </a:r>
            <a:endParaRPr lang="el-G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496" y="1412776"/>
            <a:ext cx="8208912" cy="9361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Επαναρρόφηση διττανθρακικών </a:t>
            </a:r>
          </a:p>
          <a:p>
            <a:pPr>
              <a:buNone/>
            </a:pPr>
            <a:r>
              <a:rPr lang="el-G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  – εγγύς εσπειραμένο σωληνάριο</a:t>
            </a:r>
            <a:endParaRPr lang="el-GR" sz="2600" dirty="0">
              <a:latin typeface="+mj-lt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-36512" y="269776"/>
            <a:ext cx="91440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Οξεοβασική Ισορροπία  </a:t>
            </a:r>
            <a:endParaRPr kumimoji="0" lang="el-GR" sz="36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3" descr="11_01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564904"/>
            <a:ext cx="4644008" cy="4293096"/>
          </a:xfrm>
          <a:prstGeom prst="roundRect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</p:pic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0" y="2636912"/>
            <a:ext cx="4716016" cy="4221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l-G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Αύξηση ρυθμού επαναρρόφησης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HCO₃⁻</a:t>
            </a:r>
            <a:r>
              <a:rPr kumimoji="0" lang="el-G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σε:</a:t>
            </a:r>
            <a:br>
              <a:rPr kumimoji="0" lang="el-G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  <a:tabLst/>
              <a:defRPr/>
            </a:pPr>
            <a:r>
              <a:rPr lang="el-GR" sz="2400" dirty="0" err="1" smtClean="0"/>
              <a:t>Οξεωτικές</a:t>
            </a:r>
            <a:r>
              <a:rPr lang="el-GR" sz="2400" dirty="0" smtClean="0"/>
              <a:t> καταστάσεις</a:t>
            </a:r>
            <a:endParaRPr kumimoji="0" lang="el-G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Αύξηση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pCO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₂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  <a:tabLst/>
              <a:defRPr/>
            </a:pP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Μείωση </a:t>
            </a:r>
            <a:r>
              <a:rPr kumimoji="0" lang="el-G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ενδαγγειακού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όγκου</a:t>
            </a:r>
            <a:r>
              <a:rPr kumimoji="0" lang="el-G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έ</a:t>
            </a:r>
            <a:r>
              <a:rPr kumimoji="0" lang="el-G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κκριση αγγειοτενσίνης ΙΙ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Οξεοβασική Ισορροπία 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Αναπνευστική αντιρρόπηση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:</a:t>
            </a:r>
            <a:endParaRPr lang="el-GR" sz="32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1900" dirty="0" smtClean="0"/>
              <a:t/>
            </a:r>
            <a:br>
              <a:rPr lang="el-GR" sz="1900" dirty="0" smtClean="0"/>
            </a:br>
            <a:r>
              <a:rPr lang="el-GR" sz="1900" dirty="0" smtClean="0"/>
              <a:t>*</a:t>
            </a:r>
            <a:r>
              <a:rPr lang="en-US" sz="1900" dirty="0" smtClean="0"/>
              <a:t>  </a:t>
            </a:r>
            <a:r>
              <a:rPr lang="en-US" sz="2000" dirty="0" smtClean="0"/>
              <a:t>V’co₂ : </a:t>
            </a:r>
            <a:r>
              <a:rPr lang="el-GR" sz="2000" dirty="0" smtClean="0"/>
              <a:t>παραγόμενο </a:t>
            </a:r>
            <a:r>
              <a:rPr lang="en-US" sz="2000" dirty="0" smtClean="0"/>
              <a:t>CO₂</a:t>
            </a:r>
          </a:p>
          <a:p>
            <a:pPr>
              <a:buNone/>
            </a:pPr>
            <a:r>
              <a:rPr lang="en-US" sz="1900" dirty="0" smtClean="0"/>
              <a:t>           </a:t>
            </a:r>
            <a:r>
              <a:rPr lang="en-US" sz="2000" dirty="0" smtClean="0"/>
              <a:t>V’A     :</a:t>
            </a:r>
            <a:r>
              <a:rPr lang="el-GR" sz="2000" dirty="0" smtClean="0"/>
              <a:t> κυψελιδικός αερισμός</a:t>
            </a:r>
          </a:p>
          <a:p>
            <a:pPr>
              <a:buNone/>
            </a:pPr>
            <a:endParaRPr lang="en-US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5 - Επεξήγηση με δεξιό βέλος"/>
          <p:cNvSpPr/>
          <p:nvPr/>
        </p:nvSpPr>
        <p:spPr>
          <a:xfrm>
            <a:off x="395536" y="2276872"/>
            <a:ext cx="2664296" cy="2016224"/>
          </a:xfrm>
          <a:prstGeom prst="rightArrowCallout">
            <a:avLst>
              <a:gd name="adj1" fmla="val 30130"/>
              <a:gd name="adj2" fmla="val 18771"/>
              <a:gd name="adj3" fmla="val 9544"/>
              <a:gd name="adj4" fmla="val 8688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Αύξηση [Η+] σε ΕΝΥ και μεσοκυττάριο υγρό στελέχους </a:t>
            </a:r>
            <a:endParaRPr lang="el-GR" sz="2000" b="1" dirty="0"/>
          </a:p>
        </p:txBody>
      </p:sp>
      <p:sp>
        <p:nvSpPr>
          <p:cNvPr id="8" name="7 - Επεξήγηση με δεξιό βέλος"/>
          <p:cNvSpPr/>
          <p:nvPr/>
        </p:nvSpPr>
        <p:spPr>
          <a:xfrm>
            <a:off x="3275856" y="2276872"/>
            <a:ext cx="2664296" cy="2016224"/>
          </a:xfrm>
          <a:prstGeom prst="rightArrowCallout">
            <a:avLst>
              <a:gd name="adj1" fmla="val 30130"/>
              <a:gd name="adj2" fmla="val 18771"/>
              <a:gd name="adj3" fmla="val 9544"/>
              <a:gd name="adj4" fmla="val 8688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Διέγερση κέντρου αναπνοής </a:t>
            </a:r>
            <a:endParaRPr lang="el-GR" sz="2400" b="1" dirty="0"/>
          </a:p>
        </p:txBody>
      </p:sp>
      <p:sp>
        <p:nvSpPr>
          <p:cNvPr id="9" name="8 - Επεξήγηση με δεξιό βέλος"/>
          <p:cNvSpPr/>
          <p:nvPr/>
        </p:nvSpPr>
        <p:spPr>
          <a:xfrm>
            <a:off x="4572000" y="4509120"/>
            <a:ext cx="3096344" cy="2016224"/>
          </a:xfrm>
          <a:prstGeom prst="rightArrowCallout">
            <a:avLst>
              <a:gd name="adj1" fmla="val 25091"/>
              <a:gd name="adj2" fmla="val 25070"/>
              <a:gd name="adj3" fmla="val 0"/>
              <a:gd name="adj4" fmla="val 100000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000" b="1" dirty="0" smtClean="0"/>
              <a:t>μείωση του </a:t>
            </a:r>
            <a:r>
              <a:rPr lang="en-US" sz="2000" b="1" dirty="0" smtClean="0"/>
              <a:t>pCO₂</a:t>
            </a:r>
            <a:r>
              <a:rPr lang="el-GR" sz="2000" b="1" dirty="0" smtClean="0"/>
              <a:t> και αντίστροφα:</a:t>
            </a:r>
          </a:p>
          <a:p>
            <a:pPr>
              <a:buNone/>
            </a:pPr>
            <a:r>
              <a:rPr lang="el-GR" sz="2000" dirty="0" smtClean="0"/>
              <a:t>    </a:t>
            </a:r>
          </a:p>
          <a:p>
            <a:pPr>
              <a:buNone/>
            </a:pPr>
            <a:r>
              <a:rPr lang="el-GR" sz="2000" b="1" dirty="0" smtClean="0"/>
              <a:t> </a:t>
            </a:r>
            <a:r>
              <a:rPr lang="en-US" sz="2200" b="1" dirty="0" smtClean="0"/>
              <a:t>PaCO₂=kV’co₂/V’A</a:t>
            </a:r>
          </a:p>
        </p:txBody>
      </p:sp>
      <p:sp>
        <p:nvSpPr>
          <p:cNvPr id="10" name="9 - Επεξήγηση με δεξιό βέλος"/>
          <p:cNvSpPr/>
          <p:nvPr/>
        </p:nvSpPr>
        <p:spPr>
          <a:xfrm>
            <a:off x="6156176" y="2276872"/>
            <a:ext cx="2520280" cy="2016224"/>
          </a:xfrm>
          <a:prstGeom prst="rightArrowCallout">
            <a:avLst>
              <a:gd name="adj1" fmla="val 25091"/>
              <a:gd name="adj2" fmla="val 25070"/>
              <a:gd name="adj3" fmla="val 0"/>
              <a:gd name="adj4" fmla="val 100000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b="1" dirty="0" smtClean="0"/>
              <a:t>Υπεραερισμός</a:t>
            </a:r>
            <a:endParaRPr lang="en-US" sz="2800" b="1" dirty="0" smtClean="0"/>
          </a:p>
        </p:txBody>
      </p:sp>
      <p:sp>
        <p:nvSpPr>
          <p:cNvPr id="12" name="11 - Λυγισμένο βέλος"/>
          <p:cNvSpPr/>
          <p:nvPr/>
        </p:nvSpPr>
        <p:spPr>
          <a:xfrm rot="10800000">
            <a:off x="7956376" y="4437112"/>
            <a:ext cx="648072" cy="1152128"/>
          </a:xfrm>
          <a:prstGeom prst="bentArrow">
            <a:avLst>
              <a:gd name="adj1" fmla="val 42636"/>
              <a:gd name="adj2" fmla="val 47046"/>
              <a:gd name="adj3" fmla="val 42637"/>
              <a:gd name="adj4" fmla="val 5736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556792"/>
            <a:ext cx="9073008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Νεφρική αντιρρόπηση</a:t>
            </a:r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+mj-lt"/>
              </a:rPr>
              <a:t>:</a:t>
            </a:r>
            <a:endParaRPr lang="el-GR" sz="24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j-lt"/>
            </a:endParaRPr>
          </a:p>
          <a:p>
            <a:pPr>
              <a:buNone/>
            </a:pPr>
            <a:endParaRPr lang="el-GR" dirty="0" smtClean="0">
              <a:latin typeface="+mj-lt"/>
            </a:endParaRPr>
          </a:p>
          <a:p>
            <a:r>
              <a:rPr lang="el-GR" sz="2300" dirty="0" smtClean="0">
                <a:latin typeface="+mj-lt"/>
              </a:rPr>
              <a:t>Επαναρρόφηση διττανθρακικών</a:t>
            </a:r>
          </a:p>
          <a:p>
            <a:r>
              <a:rPr lang="el-GR" sz="2300" dirty="0" smtClean="0">
                <a:latin typeface="+mj-lt"/>
              </a:rPr>
              <a:t>Αποβολή καθημερινά παραγόμενων οξέων από το μεταβολισμό</a:t>
            </a:r>
          </a:p>
          <a:p>
            <a:r>
              <a:rPr lang="el-GR" sz="2300" dirty="0" smtClean="0">
                <a:latin typeface="+mj-lt"/>
              </a:rPr>
              <a:t>Αποβολή οξέων που προστίθενται σε παθολογικές καταστάσεις</a:t>
            </a:r>
            <a:endParaRPr lang="el-GR" sz="2300" dirty="0">
              <a:latin typeface="+mj-lt"/>
            </a:endParaRPr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Οξεοβασική Ισορροπία  </a:t>
            </a:r>
            <a:endParaRPr kumimoji="0" lang="el-GR" sz="36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933056"/>
            <a:ext cx="5832648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1812</TotalTime>
  <Words>641</Words>
  <Application>Microsoft Office PowerPoint</Application>
  <PresentationFormat>Προβολή στην οθόνη (4:3)</PresentationFormat>
  <Paragraphs>233</Paragraphs>
  <Slides>22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Αποκορύφωμα</vt:lpstr>
      <vt:lpstr>ΟξεοβασικΗ ΙσορροπΙα</vt:lpstr>
      <vt:lpstr>Οξεοβασική Ισορροπία</vt:lpstr>
      <vt:lpstr>Παρουσίαση του PowerPoint</vt:lpstr>
      <vt:lpstr>Οξεοβασική Ισορροπία – βασικές έννοιες </vt:lpstr>
      <vt:lpstr>Οξεοβασική Ισορροπία – βασικές έννοιες </vt:lpstr>
      <vt:lpstr>Οξεοβασική Ισορροπία </vt:lpstr>
      <vt:lpstr>Παρουσίαση του PowerPoint</vt:lpstr>
      <vt:lpstr>Οξεοβασική Ισορροπία  </vt:lpstr>
      <vt:lpstr>Παρουσίαση του PowerPoint</vt:lpstr>
      <vt:lpstr>Παρουσίαση του PowerPoint</vt:lpstr>
      <vt:lpstr>Διαταραχές Οξεοβασικής Ισορροπίας  </vt:lpstr>
      <vt:lpstr>Παρουσίαση του PowerPoint</vt:lpstr>
      <vt:lpstr>Παρουσίαση του PowerPoint</vt:lpstr>
      <vt:lpstr>Μεταβολική Οξέωση - αντιρρόπηση </vt:lpstr>
      <vt:lpstr>Παρουσίαση του PowerPoint</vt:lpstr>
      <vt:lpstr>Παρουσίαση του PowerPoint</vt:lpstr>
      <vt:lpstr>Μεταβολική αλκάλωση</vt:lpstr>
      <vt:lpstr>Παρουσίαση του PowerPoint</vt:lpstr>
      <vt:lpstr>Παρουσίαση του PowerPoint</vt:lpstr>
      <vt:lpstr>Αναπνευστική Οξέωση - αντιρρόπηση </vt:lpstr>
      <vt:lpstr>Παρουσίαση του PowerPoint</vt:lpstr>
      <vt:lpstr>Αναπνευστική Αλκάλωση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Οξεοβασική Ισορροπία</dc:title>
  <dc:creator>maria</dc:creator>
  <cp:lastModifiedBy>tonbeldar</cp:lastModifiedBy>
  <cp:revision>251</cp:revision>
  <dcterms:created xsi:type="dcterms:W3CDTF">2015-09-27T12:34:50Z</dcterms:created>
  <dcterms:modified xsi:type="dcterms:W3CDTF">2020-04-06T17:33:43Z</dcterms:modified>
</cp:coreProperties>
</file>