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l-GR"/>
              <a:t>Στυλ κύριου τίτλου</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F2853615-BFDE-46DE-814C-47EC6EF6D371}" type="datetimeFigureOut">
              <a:rPr lang="el-GR" smtClean="0"/>
              <a:t>10/10/2018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F2853615-BFDE-46DE-814C-47EC6EF6D371}" type="datetimeFigureOut">
              <a:rPr lang="el-GR" smtClean="0"/>
              <a:t>10/10/2018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l-GR"/>
              <a:t>Στυλ κύριου τίτλου</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F2853615-BFDE-46DE-814C-47EC6EF6D371}" type="datetimeFigureOut">
              <a:rPr lang="el-GR" smtClean="0"/>
              <a:t>10/10/2018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F2853615-BFDE-46DE-814C-47EC6EF6D371}" type="datetimeFigureOut">
              <a:rPr lang="el-GR" smtClean="0"/>
              <a:t>10/10/2018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l-GR"/>
              <a:t>Στυλ κύριου τίτλου</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F2853615-BFDE-46DE-814C-47EC6EF6D371}" type="datetimeFigureOut">
              <a:rPr lang="el-GR" smtClean="0"/>
              <a:t>10/10/2018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F2853615-BFDE-46DE-814C-47EC6EF6D371}" type="datetimeFigureOut">
              <a:rPr lang="el-GR" smtClean="0"/>
              <a:t>10/10/2018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Date Placeholder 6"/>
          <p:cNvSpPr>
            <a:spLocks noGrp="1"/>
          </p:cNvSpPr>
          <p:nvPr>
            <p:ph type="dt" sz="half" idx="10"/>
          </p:nvPr>
        </p:nvSpPr>
        <p:spPr/>
        <p:txBody>
          <a:bodyPr/>
          <a:lstStyle/>
          <a:p>
            <a:fld id="{F2853615-BFDE-46DE-814C-47EC6EF6D371}" type="datetimeFigureOut">
              <a:rPr lang="el-GR" smtClean="0"/>
              <a:t>10/10/2018</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a:p>
        </p:txBody>
      </p:sp>
      <p:sp>
        <p:nvSpPr>
          <p:cNvPr id="3" name="Date Placeholder 2"/>
          <p:cNvSpPr>
            <a:spLocks noGrp="1"/>
          </p:cNvSpPr>
          <p:nvPr>
            <p:ph type="dt" sz="half" idx="10"/>
          </p:nvPr>
        </p:nvSpPr>
        <p:spPr/>
        <p:txBody>
          <a:bodyPr/>
          <a:lstStyle/>
          <a:p>
            <a:fld id="{F2853615-BFDE-46DE-814C-47EC6EF6D371}" type="datetimeFigureOut">
              <a:rPr lang="el-GR" smtClean="0"/>
              <a:t>10/10/2018</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53615-BFDE-46DE-814C-47EC6EF6D371}" type="datetimeFigureOut">
              <a:rPr lang="el-GR" smtClean="0"/>
              <a:t>10/10/2018</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l-GR"/>
              <a:t>Στυλ κύριου τίτλου</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F2853615-BFDE-46DE-814C-47EC6EF6D371}" type="datetimeFigureOut">
              <a:rPr lang="el-GR" smtClean="0"/>
              <a:t>10/10/2018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t>‹#›</a:t>
            </a:fld>
            <a:endParaRPr lang="el-GR"/>
          </a:p>
        </p:txBody>
      </p:sp>
      <p:sp>
        <p:nvSpPr>
          <p:cNvPr id="9" name="Content Placeholder 8"/>
          <p:cNvSpPr>
            <a:spLocks noGrp="1"/>
          </p:cNvSpPr>
          <p:nvPr>
            <p:ph sz="quarter" idx="13"/>
          </p:nvPr>
        </p:nvSpPr>
        <p:spPr>
          <a:xfrm>
            <a:off x="304800" y="381000"/>
            <a:ext cx="7772400" cy="4942840"/>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l-GR"/>
              <a:t>Στυλ κύριου τίτλου</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8" name="Date Placeholder 7"/>
          <p:cNvSpPr>
            <a:spLocks noGrp="1"/>
          </p:cNvSpPr>
          <p:nvPr>
            <p:ph type="dt" sz="half" idx="10"/>
          </p:nvPr>
        </p:nvSpPr>
        <p:spPr/>
        <p:txBody>
          <a:bodyPr/>
          <a:lstStyle/>
          <a:p>
            <a:fld id="{F2853615-BFDE-46DE-814C-47EC6EF6D371}" type="datetimeFigureOut">
              <a:rPr lang="el-GR" smtClean="0"/>
              <a:t>10/10/2018</a:t>
            </a:fld>
            <a:endParaRPr lang="el-GR"/>
          </a:p>
        </p:txBody>
      </p:sp>
      <p:sp>
        <p:nvSpPr>
          <p:cNvPr id="9" name="Slide Number Placeholder 8"/>
          <p:cNvSpPr>
            <a:spLocks noGrp="1"/>
          </p:cNvSpPr>
          <p:nvPr>
            <p:ph type="sldNum" sz="quarter" idx="11"/>
          </p:nvPr>
        </p:nvSpPr>
        <p:spPr/>
        <p:txBody>
          <a:bodyPr/>
          <a:lstStyle/>
          <a:p>
            <a:fld id="{3DF53439-851E-44AD-84B1-B6BFC3D0C743}" type="slidenum">
              <a:rPr lang="el-GR" smtClean="0"/>
              <a:t>‹#›</a:t>
            </a:fld>
            <a:endParaRPr lang="el-GR"/>
          </a:p>
        </p:txBody>
      </p:sp>
      <p:sp>
        <p:nvSpPr>
          <p:cNvPr id="10" name="Footer Placeholder 9"/>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l-GR"/>
              <a:t>Στυλ κύριου τίτλου</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3DF53439-851E-44AD-84B1-B6BFC3D0C743}" type="slidenum">
              <a:rPr lang="el-GR" smtClean="0"/>
              <a:t>‹#›</a:t>
            </a:fld>
            <a:endParaRPr lang="el-G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l-G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F2853615-BFDE-46DE-814C-47EC6EF6D371}" type="datetimeFigureOut">
              <a:rPr lang="el-GR" smtClean="0"/>
              <a:t>10/10/2018</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1412776"/>
            <a:ext cx="7543800" cy="3086199"/>
          </a:xfrm>
        </p:spPr>
        <p:txBody>
          <a:bodyPr/>
          <a:lstStyle/>
          <a:p>
            <a:r>
              <a:rPr lang="en-US" sz="4800" dirty="0"/>
              <a:t>Distributed Systems and Applications</a:t>
            </a:r>
            <a:br>
              <a:rPr lang="el-GR" dirty="0"/>
            </a:br>
            <a:r>
              <a:rPr lang="en-US" dirty="0"/>
              <a:t>Introduction</a:t>
            </a:r>
          </a:p>
        </p:txBody>
      </p:sp>
      <p:sp>
        <p:nvSpPr>
          <p:cNvPr id="3" name="Υπότιτλος 2"/>
          <p:cNvSpPr>
            <a:spLocks noGrp="1"/>
          </p:cNvSpPr>
          <p:nvPr>
            <p:ph type="subTitle" idx="1"/>
          </p:nvPr>
        </p:nvSpPr>
        <p:spPr/>
        <p:txBody>
          <a:bodyPr>
            <a:normAutofit lnSpcReduction="10000"/>
          </a:bodyPr>
          <a:lstStyle/>
          <a:p>
            <a:r>
              <a:rPr lang="en-US" dirty="0"/>
              <a:t>Papadakis Harris</a:t>
            </a:r>
            <a:endParaRPr lang="el-GR" dirty="0"/>
          </a:p>
          <a:p>
            <a:r>
              <a:rPr lang="en-US" dirty="0"/>
              <a:t>Dept. of Engineering Informatics</a:t>
            </a:r>
            <a:endParaRPr lang="el-GR" dirty="0"/>
          </a:p>
          <a:p>
            <a:r>
              <a:rPr lang="el-GR" dirty="0"/>
              <a:t>ΤΕΙ </a:t>
            </a:r>
            <a:r>
              <a:rPr lang="en-US" dirty="0"/>
              <a:t>of Crete</a:t>
            </a:r>
          </a:p>
        </p:txBody>
      </p:sp>
    </p:spTree>
    <p:extLst>
      <p:ext uri="{BB962C8B-B14F-4D97-AF65-F5344CB8AC3E}">
        <p14:creationId xmlns:p14="http://schemas.microsoft.com/office/powerpoint/2010/main" val="2882037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Grid Computing</a:t>
            </a:r>
          </a:p>
        </p:txBody>
      </p:sp>
      <p:sp>
        <p:nvSpPr>
          <p:cNvPr id="3" name="Θέση περιεχομένου 2"/>
          <p:cNvSpPr>
            <a:spLocks noGrp="1"/>
          </p:cNvSpPr>
          <p:nvPr>
            <p:ph idx="1"/>
          </p:nvPr>
        </p:nvSpPr>
        <p:spPr/>
        <p:txBody>
          <a:bodyPr>
            <a:normAutofit/>
          </a:bodyPr>
          <a:lstStyle/>
          <a:p>
            <a:r>
              <a:rPr lang="en-US" dirty="0"/>
              <a:t>Another innovation in recent years is the rapid growth of networks and the relatively inexpensive creation of ultra-fast standardized local or even wide-area networks.</a:t>
            </a:r>
          </a:p>
          <a:p>
            <a:r>
              <a:rPr lang="en-US" dirty="0"/>
              <a:t>Examples are </a:t>
            </a:r>
            <a:r>
              <a:rPr lang="en-US" dirty="0" err="1"/>
              <a:t>GigaBit</a:t>
            </a:r>
            <a:r>
              <a:rPr lang="en-US" dirty="0"/>
              <a:t> Ethernet, ATM, and WDM</a:t>
            </a:r>
          </a:p>
          <a:p>
            <a:r>
              <a:rPr lang="en-US" dirty="0"/>
              <a:t>The spread of such networks enabled the development of a new computational model where many simple desktop computers are connected through the fast network can function as a large, virtual parallel machine</a:t>
            </a:r>
          </a:p>
          <a:p>
            <a:r>
              <a:rPr lang="en-US" dirty="0"/>
              <a:t>This technology is known as "grid-computing", while clusters of such computers are called “clusters”</a:t>
            </a:r>
          </a:p>
          <a:p>
            <a:r>
              <a:rPr lang="en-US" dirty="0"/>
              <a:t>This technology is a bridge between parallel and distributed technology</a:t>
            </a:r>
          </a:p>
        </p:txBody>
      </p:sp>
    </p:spTree>
    <p:extLst>
      <p:ext uri="{BB962C8B-B14F-4D97-AF65-F5344CB8AC3E}">
        <p14:creationId xmlns:p14="http://schemas.microsoft.com/office/powerpoint/2010/main" val="1826398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Distributed Computing</a:t>
            </a:r>
          </a:p>
        </p:txBody>
      </p:sp>
      <p:sp>
        <p:nvSpPr>
          <p:cNvPr id="3" name="Θέση περιεχομένου 2"/>
          <p:cNvSpPr>
            <a:spLocks noGrp="1"/>
          </p:cNvSpPr>
          <p:nvPr>
            <p:ph idx="1"/>
          </p:nvPr>
        </p:nvSpPr>
        <p:spPr/>
        <p:txBody>
          <a:bodyPr>
            <a:normAutofit fontScale="92500"/>
          </a:bodyPr>
          <a:lstStyle/>
          <a:p>
            <a:r>
              <a:rPr lang="en-US" dirty="0"/>
              <a:t>Distributed editing resembles parallel processing in many points </a:t>
            </a:r>
          </a:p>
          <a:p>
            <a:pPr lvl="1"/>
            <a:r>
              <a:rPr lang="en-US" dirty="0"/>
              <a:t>First of all, as with parallel processing, we have many computers that communicate with each other and exchange information, working together on the same goal</a:t>
            </a:r>
          </a:p>
          <a:p>
            <a:pPr lvl="1"/>
            <a:r>
              <a:rPr lang="en-US" dirty="0"/>
              <a:t>In contrast to parallel processing, however, the distances between computers are often very large and for reasons of economy and distance reasons they are connected to each other by networks with limited speed (</a:t>
            </a:r>
            <a:r>
              <a:rPr lang="en-US" dirty="0" err="1"/>
              <a:t>eg</a:t>
            </a:r>
            <a:r>
              <a:rPr lang="en-US" dirty="0"/>
              <a:t> modem, ISDN, ATM, FDDI, etc.)</a:t>
            </a:r>
          </a:p>
          <a:p>
            <a:pPr lvl="1"/>
            <a:r>
              <a:rPr lang="en-US" dirty="0"/>
              <a:t>Local computers of a distributed system are largely independent and need to communicate less often than the processors of a parallel system</a:t>
            </a:r>
          </a:p>
          <a:p>
            <a:pPr lvl="1"/>
            <a:r>
              <a:rPr lang="en-US" dirty="0"/>
              <a:t>These computers are said to be loosely coupled (loosely coupled)</a:t>
            </a:r>
          </a:p>
          <a:p>
            <a:pPr lvl="1"/>
            <a:r>
              <a:rPr lang="en-US" dirty="0"/>
              <a:t>Although speed is a criterion for evaluating a distributed system as well as a parallel system, there are some more important criteria in the performance of distributed systems</a:t>
            </a:r>
          </a:p>
        </p:txBody>
      </p:sp>
    </p:spTree>
    <p:extLst>
      <p:ext uri="{BB962C8B-B14F-4D97-AF65-F5344CB8AC3E}">
        <p14:creationId xmlns:p14="http://schemas.microsoft.com/office/powerpoint/2010/main" val="1503450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Clusters</a:t>
            </a:r>
          </a:p>
        </p:txBody>
      </p:sp>
      <p:sp>
        <p:nvSpPr>
          <p:cNvPr id="3" name="Θέση περιεχομένου 2"/>
          <p:cNvSpPr>
            <a:spLocks noGrp="1"/>
          </p:cNvSpPr>
          <p:nvPr>
            <p:ph idx="1"/>
          </p:nvPr>
        </p:nvSpPr>
        <p:spPr/>
        <p:txBody>
          <a:bodyPr>
            <a:normAutofit/>
          </a:bodyPr>
          <a:lstStyle/>
          <a:p>
            <a:r>
              <a:rPr lang="en-US" dirty="0"/>
              <a:t>Cluster</a:t>
            </a:r>
          </a:p>
          <a:p>
            <a:pPr lvl="1"/>
            <a:r>
              <a:rPr lang="en-US" dirty="0"/>
              <a:t>a group of computers interconnected through a standard high-speed network to work together to solve a specific problem</a:t>
            </a:r>
          </a:p>
          <a:p>
            <a:pPr lvl="1"/>
            <a:r>
              <a:rPr lang="en-US" dirty="0"/>
              <a:t>Often the building materials of a cluster are simple office computers like those that can be bought at cheap price and without specific features</a:t>
            </a:r>
          </a:p>
          <a:p>
            <a:pPr lvl="1"/>
            <a:r>
              <a:rPr lang="en-US" dirty="0"/>
              <a:t>What gives value to the cluster is the communication between these computational nodes through a local or wide-area ultra-fast network</a:t>
            </a:r>
          </a:p>
        </p:txBody>
      </p:sp>
    </p:spTree>
    <p:extLst>
      <p:ext uri="{BB962C8B-B14F-4D97-AF65-F5344CB8AC3E}">
        <p14:creationId xmlns:p14="http://schemas.microsoft.com/office/powerpoint/2010/main" val="2408346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Clusters</a:t>
            </a:r>
          </a:p>
        </p:txBody>
      </p:sp>
      <p:sp>
        <p:nvSpPr>
          <p:cNvPr id="3" name="Θέση περιεχομένου 2"/>
          <p:cNvSpPr>
            <a:spLocks noGrp="1"/>
          </p:cNvSpPr>
          <p:nvPr>
            <p:ph idx="1"/>
          </p:nvPr>
        </p:nvSpPr>
        <p:spPr/>
        <p:txBody>
          <a:bodyPr>
            <a:normAutofit fontScale="92500" lnSpcReduction="10000"/>
          </a:bodyPr>
          <a:lstStyle/>
          <a:p>
            <a:r>
              <a:rPr lang="en-US" dirty="0"/>
              <a:t>In recent (</a:t>
            </a:r>
            <a:r>
              <a:rPr lang="en-US" dirty="0" err="1"/>
              <a:t>ie</a:t>
            </a:r>
            <a:r>
              <a:rPr lang="en-US" dirty="0"/>
              <a:t>: 15 :P) years, the development of very fast networks, such as GB Ethernet, ATM, and WDM, has facilitated the development of clusters and has led to the creation of a gray zone between parallel and distributed processing</a:t>
            </a:r>
          </a:p>
          <a:p>
            <a:r>
              <a:rPr lang="en-US" dirty="0"/>
              <a:t>Indeed, the main difference between parallel and distributed processing is the frequency and amount of communication exchanged between the nodes</a:t>
            </a:r>
          </a:p>
          <a:p>
            <a:r>
              <a:rPr lang="en-US" dirty="0"/>
              <a:t>In the parallel processing we have a close cooperation through dense communication, while in the distributed processing the cooperation is relaxed and the communication less</a:t>
            </a:r>
          </a:p>
          <a:p>
            <a:r>
              <a:rPr lang="en-US" dirty="0"/>
              <a:t>With this technology we can use a standardized network designed primarily for distributed processing so that we achieve close cooperation between the nodes through the given wide bandwidth of communication, essentially simulating the operation of a large parallel computer</a:t>
            </a:r>
          </a:p>
        </p:txBody>
      </p:sp>
    </p:spTree>
    <p:extLst>
      <p:ext uri="{BB962C8B-B14F-4D97-AF65-F5344CB8AC3E}">
        <p14:creationId xmlns:p14="http://schemas.microsoft.com/office/powerpoint/2010/main" val="1626515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Clusters</a:t>
            </a:r>
          </a:p>
        </p:txBody>
      </p:sp>
      <p:sp>
        <p:nvSpPr>
          <p:cNvPr id="3" name="Θέση περιεχομένου 2"/>
          <p:cNvSpPr>
            <a:spLocks noGrp="1"/>
          </p:cNvSpPr>
          <p:nvPr>
            <p:ph idx="1"/>
          </p:nvPr>
        </p:nvSpPr>
        <p:spPr/>
        <p:txBody>
          <a:bodyPr>
            <a:normAutofit/>
          </a:bodyPr>
          <a:lstStyle/>
          <a:p>
            <a:r>
              <a:rPr lang="en-US" dirty="0"/>
              <a:t>The first obvious advantage is cost-related</a:t>
            </a:r>
          </a:p>
          <a:p>
            <a:pPr lvl="1"/>
            <a:r>
              <a:rPr lang="en-US" dirty="0"/>
              <a:t>Instead of buying a very expensive parallel system, one can buy many cheap computers and connect them to a cost-effective network</a:t>
            </a:r>
          </a:p>
          <a:p>
            <a:pPr lvl="1"/>
            <a:r>
              <a:rPr lang="en-US" dirty="0"/>
              <a:t>Overall, the cost is smaller and the system is easily expandable</a:t>
            </a:r>
          </a:p>
          <a:p>
            <a:r>
              <a:rPr lang="en-US" dirty="0"/>
              <a:t>Another advantage of clusters is ease of error isolation and correction</a:t>
            </a:r>
          </a:p>
          <a:p>
            <a:pPr lvl="1"/>
            <a:r>
              <a:rPr lang="en-US" dirty="0"/>
              <a:t>If a computer is damaged it is repaired or replaced by buying a new one</a:t>
            </a:r>
          </a:p>
        </p:txBody>
      </p:sp>
    </p:spTree>
    <p:extLst>
      <p:ext uri="{BB962C8B-B14F-4D97-AF65-F5344CB8AC3E}">
        <p14:creationId xmlns:p14="http://schemas.microsoft.com/office/powerpoint/2010/main" val="1437256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Clusters</a:t>
            </a:r>
          </a:p>
        </p:txBody>
      </p:sp>
      <p:sp>
        <p:nvSpPr>
          <p:cNvPr id="3" name="Θέση περιεχομένου 2"/>
          <p:cNvSpPr>
            <a:spLocks noGrp="1"/>
          </p:cNvSpPr>
          <p:nvPr>
            <p:ph idx="1"/>
          </p:nvPr>
        </p:nvSpPr>
        <p:spPr/>
        <p:txBody>
          <a:bodyPr>
            <a:normAutofit/>
          </a:bodyPr>
          <a:lstStyle/>
          <a:p>
            <a:r>
              <a:rPr lang="en-US" dirty="0"/>
              <a:t>Typically, a classic parallel computer is offered with closed architecture while its software depends on the particular company and its specific hardware architecture</a:t>
            </a:r>
          </a:p>
          <a:p>
            <a:pPr lvl="1"/>
            <a:r>
              <a:rPr lang="en-US" dirty="0"/>
              <a:t>In the case of clusters, open software has been developed which offers the ability to orchestrate the communication almost for an unlimited number of nodes while the user can intervene in generating parallel code using tools such as MPI (Message Passing Interface)</a:t>
            </a:r>
          </a:p>
          <a:p>
            <a:pPr lvl="1"/>
            <a:r>
              <a:rPr lang="en-US" dirty="0"/>
              <a:t>The basic programming model here is the Single Program Multiple Data (SPMD) corresponding to SIMD, where the same program is run by all nodes but with different data for each node</a:t>
            </a:r>
          </a:p>
          <a:p>
            <a:pPr lvl="2"/>
            <a:r>
              <a:rPr lang="en-US" dirty="0"/>
              <a:t>Most of the times we can easily simulate MPMD though.</a:t>
            </a:r>
          </a:p>
        </p:txBody>
      </p:sp>
    </p:spTree>
    <p:extLst>
      <p:ext uri="{BB962C8B-B14F-4D97-AF65-F5344CB8AC3E}">
        <p14:creationId xmlns:p14="http://schemas.microsoft.com/office/powerpoint/2010/main" val="45006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Clusters</a:t>
            </a:r>
          </a:p>
        </p:txBody>
      </p:sp>
      <p:sp>
        <p:nvSpPr>
          <p:cNvPr id="3" name="Θέση περιεχομένου 2"/>
          <p:cNvSpPr>
            <a:spLocks noGrp="1"/>
          </p:cNvSpPr>
          <p:nvPr>
            <p:ph idx="1"/>
          </p:nvPr>
        </p:nvSpPr>
        <p:spPr/>
        <p:txBody>
          <a:bodyPr>
            <a:normAutofit fontScale="92500" lnSpcReduction="20000"/>
          </a:bodyPr>
          <a:lstStyle/>
          <a:p>
            <a:r>
              <a:rPr lang="en-US" dirty="0"/>
              <a:t>Disadvantages</a:t>
            </a:r>
          </a:p>
          <a:p>
            <a:pPr lvl="1"/>
            <a:r>
              <a:rPr lang="en-US" dirty="0"/>
              <a:t>A disadvantage of the clusters technology is that communication is through the I / O bus which is slower than the memory bus used on pure-bred parallel computers</a:t>
            </a:r>
          </a:p>
          <a:p>
            <a:pPr lvl="1"/>
            <a:r>
              <a:rPr lang="en-US" dirty="0"/>
              <a:t>Also in the cluster, communication is done with software as opposed to hardware-using multiprocessors</a:t>
            </a:r>
          </a:p>
          <a:p>
            <a:r>
              <a:rPr lang="en-US" dirty="0"/>
              <a:t>Generally, clusters are suitable for a variety of applications</a:t>
            </a:r>
          </a:p>
          <a:p>
            <a:pPr lvl="1"/>
            <a:r>
              <a:rPr lang="en-US" dirty="0"/>
              <a:t>Requiring a large number of processing nodes and frequent communication with each other but not having excessive bandwidth requirements so we need to resort to the multiprocessor solution</a:t>
            </a:r>
          </a:p>
          <a:p>
            <a:pPr lvl="1"/>
            <a:r>
              <a:rPr lang="en-US" dirty="0"/>
              <a:t>Such applications are for example databases, file servers, Web servers, complex system simulations, and so on.</a:t>
            </a:r>
          </a:p>
          <a:p>
            <a:pPr lvl="1"/>
            <a:r>
              <a:rPr lang="en-US" dirty="0"/>
              <a:t>The basic criteria for designing a cluster is the cost of acquiring and maintaining the hardware and software taking into account the particular application (or applications) we intend to use</a:t>
            </a:r>
          </a:p>
          <a:p>
            <a:pPr lvl="1"/>
            <a:r>
              <a:rPr lang="en-US" dirty="0"/>
              <a:t>Typically, scientific applications have more computational power requirements while database and concatenation processing applications have large storage requirements</a:t>
            </a:r>
          </a:p>
        </p:txBody>
      </p:sp>
    </p:spTree>
    <p:extLst>
      <p:ext uri="{BB962C8B-B14F-4D97-AF65-F5344CB8AC3E}">
        <p14:creationId xmlns:p14="http://schemas.microsoft.com/office/powerpoint/2010/main" val="11158466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Design Principles of DS</a:t>
            </a:r>
          </a:p>
        </p:txBody>
      </p:sp>
      <p:sp>
        <p:nvSpPr>
          <p:cNvPr id="3" name="Θέση περιεχομένου 2"/>
          <p:cNvSpPr>
            <a:spLocks noGrp="1"/>
          </p:cNvSpPr>
          <p:nvPr>
            <p:ph idx="1"/>
          </p:nvPr>
        </p:nvSpPr>
        <p:spPr/>
        <p:txBody>
          <a:bodyPr>
            <a:normAutofit/>
          </a:bodyPr>
          <a:lstStyle/>
          <a:p>
            <a:r>
              <a:rPr lang="en-US" dirty="0"/>
              <a:t>General requirements (Applicable to any system)</a:t>
            </a:r>
          </a:p>
          <a:p>
            <a:pPr lvl="1"/>
            <a:r>
              <a:rPr lang="en-US" dirty="0"/>
              <a:t>Flexibility: Easily to change or expand the system</a:t>
            </a:r>
          </a:p>
          <a:p>
            <a:pPr lvl="1"/>
            <a:r>
              <a:rPr lang="en-US" dirty="0"/>
              <a:t>Open Source: Multiple vendors</a:t>
            </a:r>
          </a:p>
          <a:p>
            <a:pPr lvl="1"/>
            <a:r>
              <a:rPr lang="en-US" dirty="0"/>
              <a:t>Performance: High processing speed</a:t>
            </a:r>
          </a:p>
          <a:p>
            <a:pPr lvl="2"/>
            <a:r>
              <a:rPr lang="en-US" dirty="0"/>
              <a:t>Performance metrics include response time, and degree of use of system resources</a:t>
            </a:r>
          </a:p>
          <a:p>
            <a:pPr lvl="2"/>
            <a:r>
              <a:rPr lang="en-US" dirty="0"/>
              <a:t>The main problems in performance are the delay in network communication and the need for synchronization of multiple machines</a:t>
            </a:r>
          </a:p>
        </p:txBody>
      </p:sp>
    </p:spTree>
    <p:extLst>
      <p:ext uri="{BB962C8B-B14F-4D97-AF65-F5344CB8AC3E}">
        <p14:creationId xmlns:p14="http://schemas.microsoft.com/office/powerpoint/2010/main" val="1371120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Design Principles of DS</a:t>
            </a:r>
          </a:p>
        </p:txBody>
      </p:sp>
      <p:sp>
        <p:nvSpPr>
          <p:cNvPr id="3" name="Θέση περιεχομένου 2"/>
          <p:cNvSpPr>
            <a:spLocks noGrp="1"/>
          </p:cNvSpPr>
          <p:nvPr>
            <p:ph idx="1"/>
          </p:nvPr>
        </p:nvSpPr>
        <p:spPr/>
        <p:txBody>
          <a:bodyPr>
            <a:normAutofit/>
          </a:bodyPr>
          <a:lstStyle/>
          <a:p>
            <a:r>
              <a:rPr lang="en-US" dirty="0"/>
              <a:t>Specific requirements (Applies specifically to distributed systems)</a:t>
            </a:r>
          </a:p>
          <a:p>
            <a:pPr lvl="1"/>
            <a:r>
              <a:rPr lang="en-US" dirty="0"/>
              <a:t>Transparency: image of a single system</a:t>
            </a:r>
          </a:p>
          <a:p>
            <a:pPr lvl="1"/>
            <a:r>
              <a:rPr lang="en-US" dirty="0"/>
              <a:t>Scalability: unlimited processor increment</a:t>
            </a:r>
          </a:p>
          <a:p>
            <a:pPr lvl="1"/>
            <a:r>
              <a:rPr lang="en-US" dirty="0"/>
              <a:t>Reliability: high availability, security, fault tolerance</a:t>
            </a:r>
          </a:p>
          <a:p>
            <a:pPr lvl="2"/>
            <a:r>
              <a:rPr lang="en-US" dirty="0"/>
              <a:t>Security is critical for users to accept their systems to participate in a distributed system, while error tolerance is also important as error sources multiply as the system grows, affecting its availability</a:t>
            </a:r>
          </a:p>
        </p:txBody>
      </p:sp>
    </p:spTree>
    <p:extLst>
      <p:ext uri="{BB962C8B-B14F-4D97-AF65-F5344CB8AC3E}">
        <p14:creationId xmlns:p14="http://schemas.microsoft.com/office/powerpoint/2010/main" val="33574161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Design Principles of DS</a:t>
            </a:r>
          </a:p>
        </p:txBody>
      </p:sp>
      <p:sp>
        <p:nvSpPr>
          <p:cNvPr id="3" name="Θέση περιεχομένου 2"/>
          <p:cNvSpPr>
            <a:spLocks noGrp="1"/>
          </p:cNvSpPr>
          <p:nvPr>
            <p:ph idx="1"/>
          </p:nvPr>
        </p:nvSpPr>
        <p:spPr/>
        <p:txBody>
          <a:bodyPr>
            <a:normAutofit/>
          </a:bodyPr>
          <a:lstStyle/>
          <a:p>
            <a:r>
              <a:rPr lang="en-US" dirty="0"/>
              <a:t>Flexibility, openness, and performance are key design goals for any system, whether distributed or not</a:t>
            </a:r>
          </a:p>
          <a:p>
            <a:r>
              <a:rPr lang="en-US" dirty="0"/>
              <a:t>Transparency and scaling, on the other hand, are distinctive features of distributed systems that appear repeatedly when designing them</a:t>
            </a:r>
          </a:p>
          <a:p>
            <a:pPr lvl="1"/>
            <a:r>
              <a:rPr lang="en-US" dirty="0"/>
              <a:t>For this reason, we will study these factors in more detail below</a:t>
            </a:r>
          </a:p>
          <a:p>
            <a:r>
              <a:rPr lang="en-US" dirty="0"/>
              <a:t>Finally, even though reliability is a feature which is important in any system, it becomes more important in a distributed system</a:t>
            </a:r>
          </a:p>
          <a:p>
            <a:pPr lvl="1"/>
            <a:r>
              <a:rPr lang="en-US" dirty="0"/>
              <a:t>If not taken into account when designing the system, it can lead to paradoxes such as an error in a single machine causing problems for the whole system</a:t>
            </a:r>
          </a:p>
        </p:txBody>
      </p:sp>
    </p:spTree>
    <p:extLst>
      <p:ext uri="{BB962C8B-B14F-4D97-AF65-F5344CB8AC3E}">
        <p14:creationId xmlns:p14="http://schemas.microsoft.com/office/powerpoint/2010/main" val="1467362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485800"/>
            <a:ext cx="7620000" cy="1143000"/>
          </a:xfrm>
        </p:spPr>
        <p:txBody>
          <a:bodyPr/>
          <a:lstStyle/>
          <a:p>
            <a:r>
              <a:rPr lang="en-US" dirty="0"/>
              <a:t>Distributed Systems</a:t>
            </a:r>
            <a:r>
              <a:rPr lang="el-GR" dirty="0"/>
              <a:t>- </a:t>
            </a:r>
            <a:r>
              <a:rPr lang="en-US" dirty="0"/>
              <a:t>Contents</a:t>
            </a:r>
            <a:br>
              <a:rPr lang="el-GR" dirty="0"/>
            </a:br>
            <a:endParaRPr lang="en-US" dirty="0"/>
          </a:p>
        </p:txBody>
      </p:sp>
      <p:sp>
        <p:nvSpPr>
          <p:cNvPr id="3" name="Θέση περιεχομένου 2"/>
          <p:cNvSpPr>
            <a:spLocks noGrp="1"/>
          </p:cNvSpPr>
          <p:nvPr>
            <p:ph idx="1"/>
          </p:nvPr>
        </p:nvSpPr>
        <p:spPr/>
        <p:txBody>
          <a:bodyPr/>
          <a:lstStyle/>
          <a:p>
            <a:r>
              <a:rPr lang="en-US" dirty="0"/>
              <a:t>Definition</a:t>
            </a:r>
            <a:endParaRPr lang="el-GR" dirty="0"/>
          </a:p>
          <a:p>
            <a:pPr lvl="1"/>
            <a:r>
              <a:rPr lang="en-US" dirty="0"/>
              <a:t>Parallel</a:t>
            </a:r>
            <a:r>
              <a:rPr lang="el-GR" dirty="0"/>
              <a:t> </a:t>
            </a:r>
            <a:r>
              <a:rPr lang="en-US" dirty="0"/>
              <a:t>Processing</a:t>
            </a:r>
            <a:endParaRPr lang="el-GR" dirty="0"/>
          </a:p>
          <a:p>
            <a:pPr lvl="1"/>
            <a:r>
              <a:rPr lang="en-US" dirty="0"/>
              <a:t>Distributed </a:t>
            </a:r>
            <a:r>
              <a:rPr lang="en-US" dirty="0" err="1"/>
              <a:t>Computin</a:t>
            </a:r>
            <a:endParaRPr lang="el-GR" dirty="0"/>
          </a:p>
          <a:p>
            <a:pPr lvl="1"/>
            <a:r>
              <a:rPr lang="en-US" dirty="0"/>
              <a:t>Clusters</a:t>
            </a:r>
          </a:p>
          <a:p>
            <a:r>
              <a:rPr lang="en-US" dirty="0"/>
              <a:t>Examples</a:t>
            </a:r>
            <a:endParaRPr lang="el-GR" dirty="0"/>
          </a:p>
          <a:p>
            <a:r>
              <a:rPr lang="en-US" dirty="0"/>
              <a:t>Design Principles</a:t>
            </a:r>
            <a:endParaRPr lang="el-GR" dirty="0"/>
          </a:p>
          <a:p>
            <a:pPr lvl="1"/>
            <a:r>
              <a:rPr lang="en-US" dirty="0"/>
              <a:t>General Requirements</a:t>
            </a:r>
            <a:endParaRPr lang="el-GR" dirty="0"/>
          </a:p>
          <a:p>
            <a:pPr lvl="1"/>
            <a:r>
              <a:rPr lang="en-US" dirty="0"/>
              <a:t>Specific Requirements</a:t>
            </a:r>
          </a:p>
        </p:txBody>
      </p:sp>
    </p:spTree>
    <p:extLst>
      <p:ext uri="{BB962C8B-B14F-4D97-AF65-F5344CB8AC3E}">
        <p14:creationId xmlns:p14="http://schemas.microsoft.com/office/powerpoint/2010/main" val="38029127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Goals of DS</a:t>
            </a:r>
          </a:p>
        </p:txBody>
      </p:sp>
      <p:sp>
        <p:nvSpPr>
          <p:cNvPr id="3" name="Θέση περιεχομένου 2"/>
          <p:cNvSpPr>
            <a:spLocks noGrp="1"/>
          </p:cNvSpPr>
          <p:nvPr>
            <p:ph idx="1"/>
          </p:nvPr>
        </p:nvSpPr>
        <p:spPr/>
        <p:txBody>
          <a:bodyPr/>
          <a:lstStyle/>
          <a:p>
            <a:r>
              <a:rPr lang="en-US" dirty="0"/>
              <a:t>A DS must meet the following conditions</a:t>
            </a:r>
          </a:p>
          <a:p>
            <a:pPr lvl="1"/>
            <a:r>
              <a:rPr lang="en-US" dirty="0"/>
              <a:t>Easily connect users and resources</a:t>
            </a:r>
          </a:p>
          <a:p>
            <a:pPr lvl="1"/>
            <a:r>
              <a:rPr lang="en-US" dirty="0"/>
              <a:t>Exhibits transparency</a:t>
            </a:r>
          </a:p>
          <a:p>
            <a:pPr lvl="1"/>
            <a:r>
              <a:rPr lang="en-US" dirty="0"/>
              <a:t>Supports Open Architecture</a:t>
            </a:r>
          </a:p>
          <a:p>
            <a:pPr lvl="1"/>
            <a:r>
              <a:rPr lang="en-US" dirty="0"/>
              <a:t>It is scalable</a:t>
            </a:r>
          </a:p>
          <a:p>
            <a:pPr lvl="2"/>
            <a:r>
              <a:rPr lang="en-US" dirty="0"/>
              <a:t>In size</a:t>
            </a:r>
          </a:p>
          <a:p>
            <a:pPr lvl="2"/>
            <a:r>
              <a:rPr lang="en-US" dirty="0"/>
              <a:t>Geographically</a:t>
            </a:r>
          </a:p>
          <a:p>
            <a:pPr lvl="2"/>
            <a:r>
              <a:rPr lang="en-US" dirty="0"/>
              <a:t>In Management</a:t>
            </a:r>
          </a:p>
        </p:txBody>
      </p:sp>
    </p:spTree>
    <p:extLst>
      <p:ext uri="{BB962C8B-B14F-4D97-AF65-F5344CB8AC3E}">
        <p14:creationId xmlns:p14="http://schemas.microsoft.com/office/powerpoint/2010/main" val="39119250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Connectivity</a:t>
            </a:r>
          </a:p>
        </p:txBody>
      </p:sp>
      <p:sp>
        <p:nvSpPr>
          <p:cNvPr id="3" name="Θέση περιεχομένου 2"/>
          <p:cNvSpPr>
            <a:spLocks noGrp="1"/>
          </p:cNvSpPr>
          <p:nvPr>
            <p:ph idx="1"/>
          </p:nvPr>
        </p:nvSpPr>
        <p:spPr/>
        <p:txBody>
          <a:bodyPr/>
          <a:lstStyle/>
          <a:p>
            <a:r>
              <a:rPr lang="en-US" dirty="0"/>
              <a:t>Easy for users to access remote resources</a:t>
            </a:r>
          </a:p>
          <a:p>
            <a:pPr lvl="1"/>
            <a:r>
              <a:rPr lang="en-US" dirty="0"/>
              <a:t>Controlled use of shared resources</a:t>
            </a:r>
          </a:p>
          <a:p>
            <a:pPr lvl="2"/>
            <a:r>
              <a:rPr lang="en-US" dirty="0"/>
              <a:t>e.g. printers, disks, networks</a:t>
            </a:r>
          </a:p>
          <a:p>
            <a:pPr lvl="1"/>
            <a:r>
              <a:rPr lang="en-US" dirty="0"/>
              <a:t>Facilitate cooperation</a:t>
            </a:r>
          </a:p>
          <a:p>
            <a:pPr lvl="2"/>
            <a:r>
              <a:rPr lang="en-US" dirty="0"/>
              <a:t>e.g. groupware, e-commerce</a:t>
            </a:r>
          </a:p>
          <a:p>
            <a:pPr lvl="1"/>
            <a:r>
              <a:rPr lang="en-US" dirty="0"/>
              <a:t>Security</a:t>
            </a:r>
          </a:p>
        </p:txBody>
      </p:sp>
    </p:spTree>
    <p:extLst>
      <p:ext uri="{BB962C8B-B14F-4D97-AF65-F5344CB8AC3E}">
        <p14:creationId xmlns:p14="http://schemas.microsoft.com/office/powerpoint/2010/main" val="519565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Transparency</a:t>
            </a:r>
          </a:p>
        </p:txBody>
      </p:sp>
      <p:sp>
        <p:nvSpPr>
          <p:cNvPr id="3" name="Θέση περιεχομένου 2"/>
          <p:cNvSpPr>
            <a:spLocks noGrp="1"/>
          </p:cNvSpPr>
          <p:nvPr>
            <p:ph idx="1"/>
          </p:nvPr>
        </p:nvSpPr>
        <p:spPr/>
        <p:txBody>
          <a:bodyPr/>
          <a:lstStyle/>
          <a:p>
            <a:r>
              <a:rPr lang="en-US" dirty="0"/>
              <a:t>Hide the fact that processes and resources are remote in space</a:t>
            </a:r>
          </a:p>
          <a:p>
            <a:pPr lvl="1"/>
            <a:r>
              <a:rPr lang="en-US" dirty="0"/>
              <a:t>Background achievement of the image of a single system for users, hiding the dispersion of resources on different machines and the need to communicate through the network</a:t>
            </a:r>
          </a:p>
          <a:p>
            <a:r>
              <a:rPr lang="en-US" dirty="0"/>
              <a:t>The DS is displayed to the user as if it were a unique computer system</a:t>
            </a:r>
          </a:p>
          <a:p>
            <a:pPr lvl="1"/>
            <a:r>
              <a:rPr lang="en-US" dirty="0"/>
              <a:t>Hide distribution to its users</a:t>
            </a:r>
          </a:p>
        </p:txBody>
      </p:sp>
    </p:spTree>
    <p:extLst>
      <p:ext uri="{BB962C8B-B14F-4D97-AF65-F5344CB8AC3E}">
        <p14:creationId xmlns:p14="http://schemas.microsoft.com/office/powerpoint/2010/main" val="11161170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Transparency</a:t>
            </a:r>
          </a:p>
        </p:txBody>
      </p:sp>
      <p:sp>
        <p:nvSpPr>
          <p:cNvPr id="3" name="Θέση περιεχομένου 2"/>
          <p:cNvSpPr>
            <a:spLocks noGrp="1"/>
          </p:cNvSpPr>
          <p:nvPr>
            <p:ph idx="1"/>
          </p:nvPr>
        </p:nvSpPr>
        <p:spPr>
          <a:xfrm>
            <a:off x="457200" y="5517232"/>
            <a:ext cx="7620000" cy="883568"/>
          </a:xfrm>
        </p:spPr>
        <p:txBody>
          <a:bodyPr/>
          <a:lstStyle/>
          <a:p>
            <a:r>
              <a:rPr lang="en-US" dirty="0"/>
              <a:t>Different forms of transparency in a distributed system</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700808"/>
            <a:ext cx="7694714" cy="36922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13783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Transparency</a:t>
            </a:r>
          </a:p>
        </p:txBody>
      </p:sp>
      <p:sp>
        <p:nvSpPr>
          <p:cNvPr id="3" name="Θέση περιεχομένου 2"/>
          <p:cNvSpPr>
            <a:spLocks noGrp="1"/>
          </p:cNvSpPr>
          <p:nvPr>
            <p:ph idx="1"/>
          </p:nvPr>
        </p:nvSpPr>
        <p:spPr/>
        <p:txBody>
          <a:bodyPr>
            <a:normAutofit/>
          </a:bodyPr>
          <a:lstStyle/>
          <a:p>
            <a:r>
              <a:rPr lang="en-US" dirty="0"/>
              <a:t>Types of transparency</a:t>
            </a:r>
          </a:p>
          <a:p>
            <a:pPr lvl="1"/>
            <a:r>
              <a:rPr lang="en-US" dirty="0"/>
              <a:t>Access transparency: accessing resources with a unified way</a:t>
            </a:r>
          </a:p>
          <a:p>
            <a:pPr lvl="2"/>
            <a:r>
              <a:rPr lang="en-US" dirty="0"/>
              <a:t>It means that users can access all system resources without having to worry about incompatibilities between the various components</a:t>
            </a:r>
          </a:p>
          <a:p>
            <a:pPr lvl="2"/>
            <a:r>
              <a:rPr lang="en-US" dirty="0"/>
              <a:t>This means that the distributed system should provide a unified way of accessing all system resources</a:t>
            </a:r>
          </a:p>
          <a:p>
            <a:pPr lvl="1"/>
            <a:r>
              <a:rPr lang="en-US" dirty="0"/>
              <a:t>Location transparency: access resources without knowing their location</a:t>
            </a:r>
          </a:p>
          <a:p>
            <a:pPr lvl="2"/>
            <a:r>
              <a:rPr lang="en-US" dirty="0"/>
              <a:t>It means that users can access the system resources without knowing the machine that provides these resources</a:t>
            </a:r>
          </a:p>
          <a:p>
            <a:pPr lvl="2"/>
            <a:r>
              <a:rPr lang="en-US" dirty="0"/>
              <a:t>This means (at least) that the resource names should be logical and not encode data about resource location</a:t>
            </a:r>
          </a:p>
        </p:txBody>
      </p:sp>
    </p:spTree>
    <p:extLst>
      <p:ext uri="{BB962C8B-B14F-4D97-AF65-F5344CB8AC3E}">
        <p14:creationId xmlns:p14="http://schemas.microsoft.com/office/powerpoint/2010/main" val="8436638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Transparency</a:t>
            </a:r>
          </a:p>
        </p:txBody>
      </p:sp>
      <p:sp>
        <p:nvSpPr>
          <p:cNvPr id="3" name="Θέση περιεχομένου 2"/>
          <p:cNvSpPr>
            <a:spLocks noGrp="1"/>
          </p:cNvSpPr>
          <p:nvPr>
            <p:ph idx="1"/>
          </p:nvPr>
        </p:nvSpPr>
        <p:spPr/>
        <p:txBody>
          <a:bodyPr>
            <a:normAutofit/>
          </a:bodyPr>
          <a:lstStyle/>
          <a:p>
            <a:r>
              <a:rPr lang="en-US" dirty="0"/>
              <a:t>Types of transparency</a:t>
            </a:r>
          </a:p>
          <a:p>
            <a:pPr lvl="1"/>
            <a:r>
              <a:rPr lang="en-US" dirty="0"/>
              <a:t>Migration transparency : Move resources without changing access</a:t>
            </a:r>
          </a:p>
          <a:p>
            <a:pPr lvl="2"/>
            <a:r>
              <a:rPr lang="en-US" dirty="0"/>
              <a:t>Migration Transparency means that resources can be moved according to the needs of applications without changing the way they are accessed</a:t>
            </a:r>
          </a:p>
          <a:p>
            <a:pPr lvl="2"/>
            <a:r>
              <a:rPr lang="en-US" dirty="0"/>
              <a:t>This obviously implies location transparency, since otherwise it is impossible to change the position of a resource without changing the way it is accessed</a:t>
            </a:r>
          </a:p>
          <a:p>
            <a:pPr lvl="1"/>
            <a:r>
              <a:rPr lang="en-US" dirty="0"/>
              <a:t>Relocation transparency : Move resources while using them</a:t>
            </a:r>
          </a:p>
          <a:p>
            <a:pPr lvl="2"/>
            <a:r>
              <a:rPr lang="en-US" dirty="0"/>
              <a:t>Relocation transparency means that resources can be moved even when used, without changing their way of access</a:t>
            </a:r>
          </a:p>
          <a:p>
            <a:pPr lvl="2"/>
            <a:r>
              <a:rPr lang="en-US" dirty="0"/>
              <a:t>Relocation Transparency is a more robust form of migration transparency, and obviously requires transparency of location</a:t>
            </a:r>
          </a:p>
        </p:txBody>
      </p:sp>
    </p:spTree>
    <p:extLst>
      <p:ext uri="{BB962C8B-B14F-4D97-AF65-F5344CB8AC3E}">
        <p14:creationId xmlns:p14="http://schemas.microsoft.com/office/powerpoint/2010/main" val="18216248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Transparency</a:t>
            </a:r>
          </a:p>
        </p:txBody>
      </p:sp>
      <p:sp>
        <p:nvSpPr>
          <p:cNvPr id="3" name="Θέση περιεχομένου 2"/>
          <p:cNvSpPr>
            <a:spLocks noGrp="1"/>
          </p:cNvSpPr>
          <p:nvPr>
            <p:ph idx="1"/>
          </p:nvPr>
        </p:nvSpPr>
        <p:spPr/>
        <p:txBody>
          <a:bodyPr>
            <a:normAutofit/>
          </a:bodyPr>
          <a:lstStyle/>
          <a:p>
            <a:r>
              <a:rPr lang="en-US" dirty="0"/>
              <a:t>Types of transparency</a:t>
            </a:r>
          </a:p>
          <a:p>
            <a:pPr lvl="1"/>
            <a:r>
              <a:rPr lang="en-US" dirty="0"/>
              <a:t>Replication transparency: Multiple copies of resources</a:t>
            </a:r>
          </a:p>
          <a:p>
            <a:pPr lvl="2"/>
            <a:r>
              <a:rPr lang="en-US" dirty="0"/>
              <a:t>It means that a resource can be replicated in multiple copies to increase either availability or system performance without the number or location of the copies being visible to the resource user</a:t>
            </a:r>
          </a:p>
          <a:p>
            <a:pPr lvl="2"/>
            <a:r>
              <a:rPr lang="en-US" dirty="0"/>
              <a:t>This means that all copies must be accessed with the same name, which implies that location transparency is required</a:t>
            </a:r>
          </a:p>
          <a:p>
            <a:pPr lvl="1"/>
            <a:r>
              <a:rPr lang="en-US" dirty="0"/>
              <a:t>Concurrency transparency: parallel use of the same resource</a:t>
            </a:r>
          </a:p>
          <a:p>
            <a:pPr lvl="2"/>
            <a:r>
              <a:rPr lang="en-US" dirty="0"/>
              <a:t>It means that multiple users can access the same resource at the same time (or at the same time), without realizing that they are in competition and without creating data consistency problems</a:t>
            </a:r>
          </a:p>
          <a:p>
            <a:pPr lvl="2"/>
            <a:r>
              <a:rPr lang="en-US" dirty="0"/>
              <a:t>This usually requires the provision of distributed lock mechanisms or distributed transactions</a:t>
            </a:r>
          </a:p>
        </p:txBody>
      </p:sp>
    </p:spTree>
    <p:extLst>
      <p:ext uri="{BB962C8B-B14F-4D97-AF65-F5344CB8AC3E}">
        <p14:creationId xmlns:p14="http://schemas.microsoft.com/office/powerpoint/2010/main" val="13306518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Transparency</a:t>
            </a:r>
          </a:p>
        </p:txBody>
      </p:sp>
      <p:sp>
        <p:nvSpPr>
          <p:cNvPr id="3" name="Θέση περιεχομένου 2"/>
          <p:cNvSpPr>
            <a:spLocks noGrp="1"/>
          </p:cNvSpPr>
          <p:nvPr>
            <p:ph idx="1"/>
          </p:nvPr>
        </p:nvSpPr>
        <p:spPr/>
        <p:txBody>
          <a:bodyPr>
            <a:normAutofit/>
          </a:bodyPr>
          <a:lstStyle/>
          <a:p>
            <a:r>
              <a:rPr lang="en-US" dirty="0"/>
              <a:t>Types of transparency</a:t>
            </a:r>
          </a:p>
          <a:p>
            <a:pPr lvl="1"/>
            <a:r>
              <a:rPr lang="en-US" dirty="0"/>
              <a:t>Failure transparency : Hiding failures from the system</a:t>
            </a:r>
          </a:p>
          <a:p>
            <a:pPr lvl="2"/>
            <a:r>
              <a:rPr lang="en-US" dirty="0"/>
              <a:t>It means that failures in a part of the distributed system should not be perceived by users not involved in this part</a:t>
            </a:r>
          </a:p>
          <a:p>
            <a:pPr lvl="2"/>
            <a:r>
              <a:rPr lang="en-US" dirty="0"/>
              <a:t>Since the scaling of a distributed system statistically multiplies the errors that may occur to it, failure transparency is necessary to avoid generalized system operating problems due to local failures</a:t>
            </a:r>
          </a:p>
        </p:txBody>
      </p:sp>
    </p:spTree>
    <p:extLst>
      <p:ext uri="{BB962C8B-B14F-4D97-AF65-F5344CB8AC3E}">
        <p14:creationId xmlns:p14="http://schemas.microsoft.com/office/powerpoint/2010/main" val="40485500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Transparency</a:t>
            </a:r>
          </a:p>
        </p:txBody>
      </p:sp>
      <p:sp>
        <p:nvSpPr>
          <p:cNvPr id="3" name="Θέση περιεχομένου 2"/>
          <p:cNvSpPr>
            <a:spLocks noGrp="1"/>
          </p:cNvSpPr>
          <p:nvPr>
            <p:ph idx="1"/>
          </p:nvPr>
        </p:nvSpPr>
        <p:spPr/>
        <p:txBody>
          <a:bodyPr>
            <a:normAutofit lnSpcReduction="10000"/>
          </a:bodyPr>
          <a:lstStyle/>
          <a:p>
            <a:r>
              <a:rPr lang="en-US" dirty="0"/>
              <a:t>Transparency is not always feasible or easily achievable</a:t>
            </a:r>
          </a:p>
          <a:p>
            <a:pPr lvl="1"/>
            <a:r>
              <a:rPr lang="en-US" dirty="0"/>
              <a:t>Although transparency is always welcome in a distributed system, its achievement may cost too much</a:t>
            </a:r>
          </a:p>
          <a:p>
            <a:pPr lvl="1"/>
            <a:r>
              <a:rPr lang="en-US" dirty="0"/>
              <a:t>For example, if a file has been replicated in multiple copies, if all updates require updating all the copies, then updates may take too long to complete, especially if the copies are remote</a:t>
            </a:r>
          </a:p>
          <a:p>
            <a:pPr lvl="1"/>
            <a:r>
              <a:rPr lang="en-US" dirty="0"/>
              <a:t>In general, some physical constraints, such as communication delay (signal transmission speed) in a wide area network, can not be eliminated, so the dilemma often arises if we prefer transparency or performance</a:t>
            </a:r>
          </a:p>
          <a:p>
            <a:r>
              <a:rPr lang="en-US" dirty="0"/>
              <a:t>Transparency or performance</a:t>
            </a:r>
          </a:p>
          <a:p>
            <a:pPr lvl="1"/>
            <a:r>
              <a:rPr lang="en-US" dirty="0"/>
              <a:t>Big cost of achieving full transparency</a:t>
            </a:r>
          </a:p>
          <a:p>
            <a:pPr lvl="1"/>
            <a:r>
              <a:rPr lang="en-US" dirty="0"/>
              <a:t>Unable to hide inherent limitations</a:t>
            </a:r>
          </a:p>
          <a:p>
            <a:pPr lvl="1"/>
            <a:r>
              <a:rPr lang="en-US" dirty="0"/>
              <a:t>Trade-off between transparency and performance</a:t>
            </a:r>
          </a:p>
          <a:p>
            <a:pPr lvl="1"/>
            <a:endParaRPr lang="en-US" dirty="0"/>
          </a:p>
        </p:txBody>
      </p:sp>
    </p:spTree>
    <p:extLst>
      <p:ext uri="{BB962C8B-B14F-4D97-AF65-F5344CB8AC3E}">
        <p14:creationId xmlns:p14="http://schemas.microsoft.com/office/powerpoint/2010/main" val="6825579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Open Architecture</a:t>
            </a:r>
          </a:p>
        </p:txBody>
      </p:sp>
      <p:sp>
        <p:nvSpPr>
          <p:cNvPr id="3" name="Θέση περιεχομένου 2"/>
          <p:cNvSpPr>
            <a:spLocks noGrp="1"/>
          </p:cNvSpPr>
          <p:nvPr>
            <p:ph idx="1"/>
          </p:nvPr>
        </p:nvSpPr>
        <p:spPr/>
        <p:txBody>
          <a:bodyPr>
            <a:normAutofit/>
          </a:bodyPr>
          <a:lstStyle/>
          <a:p>
            <a:r>
              <a:rPr lang="en-US" dirty="0"/>
              <a:t>A system that provides services in accordance with predefined rules so that collaborative implementations from different manufacturers can run on different platforms</a:t>
            </a:r>
          </a:p>
          <a:p>
            <a:r>
              <a:rPr lang="en-US" dirty="0"/>
              <a:t>These rules describe syntax and semantics and are encoded in protocols e.g. network protocols</a:t>
            </a:r>
          </a:p>
          <a:p>
            <a:r>
              <a:rPr lang="en-US" dirty="0"/>
              <a:t>In DS, services are defined by interfaces / IDLs</a:t>
            </a:r>
          </a:p>
          <a:p>
            <a:r>
              <a:rPr lang="en-US" dirty="0"/>
              <a:t>IDLs (Interface Definition Language) help describe such protocols</a:t>
            </a:r>
          </a:p>
          <a:p>
            <a:r>
              <a:rPr lang="en-US" dirty="0"/>
              <a:t>Independent producers can construct different implementations of the same interfaces resulting in different components operating in exactly the same way</a:t>
            </a:r>
          </a:p>
          <a:p>
            <a:r>
              <a:rPr lang="en-US" dirty="0"/>
              <a:t>An appropriate interface definition must be complete and neutral.</a:t>
            </a:r>
          </a:p>
        </p:txBody>
      </p:sp>
    </p:spTree>
    <p:extLst>
      <p:ext uri="{BB962C8B-B14F-4D97-AF65-F5344CB8AC3E}">
        <p14:creationId xmlns:p14="http://schemas.microsoft.com/office/powerpoint/2010/main" val="4217225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Distributed Systems</a:t>
            </a:r>
          </a:p>
        </p:txBody>
      </p:sp>
      <p:sp>
        <p:nvSpPr>
          <p:cNvPr id="3" name="Θέση περιεχομένου 2"/>
          <p:cNvSpPr>
            <a:spLocks noGrp="1"/>
          </p:cNvSpPr>
          <p:nvPr>
            <p:ph idx="1"/>
          </p:nvPr>
        </p:nvSpPr>
        <p:spPr/>
        <p:txBody>
          <a:bodyPr>
            <a:normAutofit/>
          </a:bodyPr>
          <a:lstStyle/>
          <a:p>
            <a:r>
              <a:rPr lang="en-US" dirty="0"/>
              <a:t>Two developments in technology have allowed the emergence of DS</a:t>
            </a:r>
          </a:p>
          <a:p>
            <a:pPr lvl="1"/>
            <a:r>
              <a:rPr lang="en-US" dirty="0"/>
              <a:t>More powerful microprocessors</a:t>
            </a:r>
          </a:p>
          <a:p>
            <a:pPr lvl="1"/>
            <a:r>
              <a:rPr lang="en-US" dirty="0"/>
              <a:t>High Speed Data Networks (LANs, WANs)</a:t>
            </a:r>
          </a:p>
          <a:p>
            <a:r>
              <a:rPr lang="en-US" dirty="0"/>
              <a:t>Today it is possible to connect a large number computers through fast networks</a:t>
            </a:r>
          </a:p>
          <a:p>
            <a:pPr lvl="1"/>
            <a:r>
              <a:rPr lang="en-US" dirty="0"/>
              <a:t>Multi-processor connectivity</a:t>
            </a:r>
          </a:p>
          <a:p>
            <a:r>
              <a:rPr lang="en-US" dirty="0"/>
              <a:t>Instead, there were centralized (centralized) systems in the past, which consisted of a central computer, peripherals and maybe some terminals</a:t>
            </a:r>
          </a:p>
        </p:txBody>
      </p:sp>
    </p:spTree>
    <p:extLst>
      <p:ext uri="{BB962C8B-B14F-4D97-AF65-F5344CB8AC3E}">
        <p14:creationId xmlns:p14="http://schemas.microsoft.com/office/powerpoint/2010/main" val="40607759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Open Architecture</a:t>
            </a:r>
          </a:p>
        </p:txBody>
      </p:sp>
      <p:sp>
        <p:nvSpPr>
          <p:cNvPr id="3" name="Θέση περιεχομένου 2"/>
          <p:cNvSpPr>
            <a:spLocks noGrp="1"/>
          </p:cNvSpPr>
          <p:nvPr>
            <p:ph idx="1"/>
          </p:nvPr>
        </p:nvSpPr>
        <p:spPr/>
        <p:txBody>
          <a:bodyPr>
            <a:normAutofit/>
          </a:bodyPr>
          <a:lstStyle/>
          <a:p>
            <a:r>
              <a:rPr lang="en-US" dirty="0"/>
              <a:t>Interoperability</a:t>
            </a:r>
          </a:p>
          <a:p>
            <a:pPr lvl="1"/>
            <a:r>
              <a:rPr lang="en-US" dirty="0"/>
              <a:t>We have when two implementations of a system or system components from different manufacturers can coexist and work together as long as they both follow a common protocol</a:t>
            </a:r>
          </a:p>
          <a:p>
            <a:r>
              <a:rPr lang="en-US" dirty="0"/>
              <a:t>Portability</a:t>
            </a:r>
          </a:p>
          <a:p>
            <a:pPr lvl="1"/>
            <a:r>
              <a:rPr lang="en-US" dirty="0"/>
              <a:t>The capability of an application that has been deployed for a DS A to be executed in a different DS B but which provides the same interfaces as A</a:t>
            </a:r>
          </a:p>
          <a:p>
            <a:r>
              <a:rPr lang="en-US" dirty="0"/>
              <a:t>Flexibility</a:t>
            </a:r>
          </a:p>
          <a:p>
            <a:pPr lvl="1"/>
            <a:r>
              <a:rPr lang="en-US" dirty="0"/>
              <a:t>Ability to configure a system from different components implemented by different manufacturers or developers</a:t>
            </a:r>
          </a:p>
          <a:p>
            <a:pPr lvl="1"/>
            <a:r>
              <a:rPr lang="en-US" dirty="0"/>
              <a:t>The system is a collection of individual components that can be easily adapted or replaced</a:t>
            </a:r>
          </a:p>
        </p:txBody>
      </p:sp>
    </p:spTree>
    <p:extLst>
      <p:ext uri="{BB962C8B-B14F-4D97-AF65-F5344CB8AC3E}">
        <p14:creationId xmlns:p14="http://schemas.microsoft.com/office/powerpoint/2010/main" val="37363162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Scalability</a:t>
            </a:r>
          </a:p>
        </p:txBody>
      </p:sp>
      <p:sp>
        <p:nvSpPr>
          <p:cNvPr id="3" name="Θέση περιεχομένου 2"/>
          <p:cNvSpPr>
            <a:spLocks noGrp="1"/>
          </p:cNvSpPr>
          <p:nvPr>
            <p:ph idx="1"/>
          </p:nvPr>
        </p:nvSpPr>
        <p:spPr/>
        <p:txBody>
          <a:bodyPr>
            <a:normAutofit/>
          </a:bodyPr>
          <a:lstStyle/>
          <a:p>
            <a:r>
              <a:rPr lang="en-US" dirty="0"/>
              <a:t>Many definitions for scalability</a:t>
            </a:r>
          </a:p>
          <a:p>
            <a:r>
              <a:rPr lang="en-US" dirty="0"/>
              <a:t>A system may be variable in terms of:</a:t>
            </a:r>
          </a:p>
          <a:p>
            <a:pPr lvl="1"/>
            <a:r>
              <a:rPr lang="en-US" dirty="0"/>
              <a:t>Size</a:t>
            </a:r>
          </a:p>
          <a:p>
            <a:pPr lvl="2"/>
            <a:r>
              <a:rPr lang="en-US" dirty="0"/>
              <a:t>Add more users / resources to the system</a:t>
            </a:r>
          </a:p>
          <a:p>
            <a:pPr lvl="1"/>
            <a:r>
              <a:rPr lang="en-US" dirty="0"/>
              <a:t>Geography</a:t>
            </a:r>
          </a:p>
          <a:p>
            <a:pPr lvl="2"/>
            <a:r>
              <a:rPr lang="en-US" dirty="0"/>
              <a:t>Users / resources may be remote from each other</a:t>
            </a:r>
          </a:p>
          <a:p>
            <a:r>
              <a:rPr lang="en-US" dirty="0"/>
              <a:t>Management</a:t>
            </a:r>
          </a:p>
          <a:p>
            <a:pPr lvl="1"/>
            <a:r>
              <a:rPr lang="en-US" dirty="0"/>
              <a:t>Ease of management, even if the DS includes different organizations</a:t>
            </a:r>
          </a:p>
          <a:p>
            <a:r>
              <a:rPr lang="en-US" dirty="0"/>
              <a:t>Increase in size has a cost on performance</a:t>
            </a:r>
          </a:p>
          <a:p>
            <a:pPr lvl="1"/>
            <a:r>
              <a:rPr lang="en-US" dirty="0"/>
              <a:t>The goal is to avoid size increase to negatively impact performance, since increasing the size of a system makes it more difficult to synchronize and </a:t>
            </a:r>
            <a:r>
              <a:rPr lang="en-US" dirty="0" err="1"/>
              <a:t>sysnchronize</a:t>
            </a:r>
            <a:endParaRPr lang="en-US" dirty="0"/>
          </a:p>
        </p:txBody>
      </p:sp>
    </p:spTree>
    <p:extLst>
      <p:ext uri="{BB962C8B-B14F-4D97-AF65-F5344CB8AC3E}">
        <p14:creationId xmlns:p14="http://schemas.microsoft.com/office/powerpoint/2010/main" val="17420903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Size Scalability</a:t>
            </a:r>
          </a:p>
        </p:txBody>
      </p:sp>
      <p:sp>
        <p:nvSpPr>
          <p:cNvPr id="3" name="Θέση περιεχομένου 2"/>
          <p:cNvSpPr>
            <a:spLocks noGrp="1"/>
          </p:cNvSpPr>
          <p:nvPr>
            <p:ph idx="1"/>
          </p:nvPr>
        </p:nvSpPr>
        <p:spPr/>
        <p:txBody>
          <a:bodyPr/>
          <a:lstStyle/>
          <a:p>
            <a:r>
              <a:rPr lang="en-US" dirty="0"/>
              <a:t>Size scalability: Increase of machines and users</a:t>
            </a:r>
          </a:p>
          <a:p>
            <a:pPr lvl="1"/>
            <a:r>
              <a:rPr lang="en-US" dirty="0" err="1"/>
              <a:t>eg</a:t>
            </a:r>
            <a:r>
              <a:rPr lang="en-US" dirty="0"/>
              <a:t>, the ability to increase the number of processors from dozens, to thousands or millions</a:t>
            </a:r>
          </a:p>
          <a:p>
            <a:pPr lvl="1"/>
            <a:r>
              <a:rPr lang="en-US" dirty="0"/>
              <a:t>Not centralized services, data, and algorithms</a:t>
            </a:r>
          </a:p>
          <a:p>
            <a:pPr lvl="1"/>
            <a:r>
              <a:rPr lang="en-US" dirty="0"/>
              <a:t>There is no global information</a:t>
            </a:r>
          </a:p>
          <a:p>
            <a:pPr lvl="1"/>
            <a:r>
              <a:rPr lang="en-US" dirty="0"/>
              <a:t>Decisions made using only local information</a:t>
            </a:r>
          </a:p>
          <a:p>
            <a:pPr lvl="1"/>
            <a:r>
              <a:rPr lang="en-US" dirty="0"/>
              <a:t>Tolerance in machine failures</a:t>
            </a:r>
          </a:p>
          <a:p>
            <a:pPr lvl="1"/>
            <a:r>
              <a:rPr lang="en-US" dirty="0"/>
              <a:t>There is no universal clock</a:t>
            </a:r>
          </a:p>
        </p:txBody>
      </p:sp>
    </p:spTree>
    <p:extLst>
      <p:ext uri="{BB962C8B-B14F-4D97-AF65-F5344CB8AC3E}">
        <p14:creationId xmlns:p14="http://schemas.microsoft.com/office/powerpoint/2010/main" val="11431520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Size Scalability</a:t>
            </a:r>
          </a:p>
        </p:txBody>
      </p:sp>
      <p:sp>
        <p:nvSpPr>
          <p:cNvPr id="3" name="Θέση περιεχομένου 2"/>
          <p:cNvSpPr>
            <a:spLocks noGrp="1"/>
          </p:cNvSpPr>
          <p:nvPr>
            <p:ph idx="1"/>
          </p:nvPr>
        </p:nvSpPr>
        <p:spPr>
          <a:xfrm>
            <a:off x="457200" y="2204864"/>
            <a:ext cx="7620000" cy="4483968"/>
          </a:xfrm>
        </p:spPr>
        <p:txBody>
          <a:bodyPr>
            <a:normAutofit/>
          </a:bodyPr>
          <a:lstStyle/>
          <a:p>
            <a:r>
              <a:rPr lang="en-US" dirty="0"/>
              <a:t>Centralized server</a:t>
            </a:r>
          </a:p>
          <a:p>
            <a:pPr lvl="1"/>
            <a:r>
              <a:rPr lang="en-US" dirty="0"/>
              <a:t>Bottle-neck as the number of users increases</a:t>
            </a:r>
          </a:p>
          <a:p>
            <a:pPr lvl="1"/>
            <a:r>
              <a:rPr lang="en-US" dirty="0"/>
              <a:t>Communication overload</a:t>
            </a:r>
          </a:p>
          <a:p>
            <a:pPr lvl="1"/>
            <a:r>
              <a:rPr lang="en-US" dirty="0"/>
              <a:t>Storage overload</a:t>
            </a:r>
          </a:p>
          <a:p>
            <a:r>
              <a:rPr lang="en-US" dirty="0"/>
              <a:t>Centralized data</a:t>
            </a:r>
          </a:p>
          <a:p>
            <a:pPr lvl="1"/>
            <a:r>
              <a:rPr lang="en-US" dirty="0"/>
              <a:t>Communication overload</a:t>
            </a:r>
          </a:p>
          <a:p>
            <a:r>
              <a:rPr lang="en-US" dirty="0"/>
              <a:t>Decentralized algorithms</a:t>
            </a:r>
          </a:p>
          <a:p>
            <a:pPr lvl="1"/>
            <a:r>
              <a:rPr lang="en-US" dirty="0"/>
              <a:t>No machine has complete information about the overall system status</a:t>
            </a:r>
          </a:p>
          <a:p>
            <a:pPr lvl="1"/>
            <a:r>
              <a:rPr lang="en-US" dirty="0"/>
              <a:t>Each machine makes decisions based on information available locally</a:t>
            </a:r>
          </a:p>
          <a:p>
            <a:pPr lvl="1"/>
            <a:r>
              <a:rPr lang="en-US" dirty="0"/>
              <a:t>Malfunctioning of a machine does not affect the algorithm</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1214331"/>
            <a:ext cx="4721374" cy="1405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512498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Size Scalability</a:t>
            </a:r>
          </a:p>
        </p:txBody>
      </p:sp>
      <p:sp>
        <p:nvSpPr>
          <p:cNvPr id="3" name="Θέση περιεχομένου 2"/>
          <p:cNvSpPr>
            <a:spLocks noGrp="1"/>
          </p:cNvSpPr>
          <p:nvPr>
            <p:ph idx="1"/>
          </p:nvPr>
        </p:nvSpPr>
        <p:spPr/>
        <p:txBody>
          <a:bodyPr>
            <a:normAutofit lnSpcReduction="10000"/>
          </a:bodyPr>
          <a:lstStyle/>
          <a:p>
            <a:r>
              <a:rPr lang="en-US" dirty="0"/>
              <a:t>Size scalability requires us to abandon centralized services, data and algorithms in processor systems</a:t>
            </a:r>
          </a:p>
          <a:p>
            <a:r>
              <a:rPr lang="en-US" dirty="0"/>
              <a:t>Centralized services pose problems because of their inability to serve a large number of requests from the entire system without becoming bottlenecks</a:t>
            </a:r>
          </a:p>
          <a:p>
            <a:pPr lvl="1"/>
            <a:r>
              <a:rPr lang="en-US" dirty="0"/>
              <a:t>For example, a centralized user authentication server may be desirable in terms of security, since we need to monitor a single machine, but it is certain that it will cause problems when they users grow significantly</a:t>
            </a:r>
          </a:p>
          <a:p>
            <a:r>
              <a:rPr lang="en-US" dirty="0"/>
              <a:t>A similar problem is generated by centralized data, again because it can lead to congestion problems when accessing them</a:t>
            </a:r>
          </a:p>
          <a:p>
            <a:pPr lvl="1"/>
            <a:r>
              <a:rPr lang="en-US" dirty="0"/>
              <a:t>For example, a centralized database does not require advanced copy sync algorithms, such as a distributed database, but will become a bottleneck for multiple users</a:t>
            </a:r>
          </a:p>
        </p:txBody>
      </p:sp>
    </p:spTree>
    <p:extLst>
      <p:ext uri="{BB962C8B-B14F-4D97-AF65-F5344CB8AC3E}">
        <p14:creationId xmlns:p14="http://schemas.microsoft.com/office/powerpoint/2010/main" val="40099919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Size Scalability</a:t>
            </a:r>
          </a:p>
        </p:txBody>
      </p:sp>
      <p:sp>
        <p:nvSpPr>
          <p:cNvPr id="3" name="Θέση περιεχομένου 2"/>
          <p:cNvSpPr>
            <a:spLocks noGrp="1"/>
          </p:cNvSpPr>
          <p:nvPr>
            <p:ph idx="1"/>
          </p:nvPr>
        </p:nvSpPr>
        <p:spPr/>
        <p:txBody>
          <a:bodyPr>
            <a:normAutofit fontScale="92500" lnSpcReduction="20000"/>
          </a:bodyPr>
          <a:lstStyle/>
          <a:p>
            <a:r>
              <a:rPr lang="en-US" dirty="0"/>
              <a:t>Another disadvantage of centralized algorithms is that they require excessive communication to gather input data into a machine, and possibly to distribute the results later in the system</a:t>
            </a:r>
          </a:p>
          <a:p>
            <a:pPr lvl="1"/>
            <a:r>
              <a:rPr lang="en-US" dirty="0"/>
              <a:t>For example, a centralized routing algorithm can be simple to implement, but requires data collection from all system routers to work.</a:t>
            </a:r>
          </a:p>
          <a:p>
            <a:pPr lvl="1"/>
            <a:r>
              <a:rPr lang="en-US" dirty="0"/>
              <a:t>Thus, we prefer the distributed algorithms, </a:t>
            </a:r>
            <a:r>
              <a:rPr lang="en-US" dirty="0" err="1"/>
              <a:t>ie</a:t>
            </a:r>
            <a:r>
              <a:rPr lang="en-US" dirty="0"/>
              <a:t> those that satisfy the following conditions:</a:t>
            </a:r>
          </a:p>
          <a:p>
            <a:pPr lvl="2"/>
            <a:r>
              <a:rPr lang="en-US" dirty="0"/>
              <a:t>No process has complete system status information. This would have an excessive cost of communication</a:t>
            </a:r>
          </a:p>
          <a:p>
            <a:pPr lvl="2"/>
            <a:r>
              <a:rPr lang="en-US" dirty="0"/>
              <a:t>Processes need to make decisions based on local information only. Only the incomplete picture of the system status of each process can be used</a:t>
            </a:r>
          </a:p>
          <a:p>
            <a:pPr lvl="2"/>
            <a:r>
              <a:rPr lang="en-US" dirty="0"/>
              <a:t>The failure of a machine must not cause problems in the algorithm. Otherwise the system will become more and more unreliable as its engines grow.</a:t>
            </a:r>
          </a:p>
          <a:p>
            <a:pPr lvl="2"/>
            <a:r>
              <a:rPr lang="en-US" dirty="0"/>
              <a:t>We can not assume that there is a universal clock. This is due to the unpredictable delay and unreliability of communications that prevent perfect clock synchronization</a:t>
            </a:r>
          </a:p>
        </p:txBody>
      </p:sp>
    </p:spTree>
    <p:extLst>
      <p:ext uri="{BB962C8B-B14F-4D97-AF65-F5344CB8AC3E}">
        <p14:creationId xmlns:p14="http://schemas.microsoft.com/office/powerpoint/2010/main" val="37116614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Scalability</a:t>
            </a:r>
          </a:p>
        </p:txBody>
      </p:sp>
      <p:sp>
        <p:nvSpPr>
          <p:cNvPr id="3" name="Θέση περιεχομένου 2"/>
          <p:cNvSpPr>
            <a:spLocks noGrp="1"/>
          </p:cNvSpPr>
          <p:nvPr>
            <p:ph idx="1"/>
          </p:nvPr>
        </p:nvSpPr>
        <p:spPr/>
        <p:txBody>
          <a:bodyPr>
            <a:normAutofit/>
          </a:bodyPr>
          <a:lstStyle/>
          <a:p>
            <a:r>
              <a:rPr lang="en-US" dirty="0"/>
              <a:t>Geographic scalability: Increase distances</a:t>
            </a:r>
          </a:p>
          <a:p>
            <a:pPr lvl="1"/>
            <a:r>
              <a:rPr lang="en-US" dirty="0"/>
              <a:t>A DS that expands geographically usually presents performance problems</a:t>
            </a:r>
          </a:p>
          <a:p>
            <a:r>
              <a:rPr lang="en-US" dirty="0"/>
              <a:t>Geographic escalation requires tackling the inevitable problems of broadband communications, such as signal propagation delay</a:t>
            </a:r>
          </a:p>
          <a:p>
            <a:pPr lvl="1"/>
            <a:r>
              <a:rPr lang="en-US" dirty="0"/>
              <a:t>For example, when a machine performs a remote process call on a machine located thousands of kilometers away, it is difficult to hide the significant additional cost of the propagation delay</a:t>
            </a:r>
          </a:p>
          <a:p>
            <a:pPr lvl="1"/>
            <a:r>
              <a:rPr lang="en-US" dirty="0"/>
              <a:t>Modern communication</a:t>
            </a:r>
          </a:p>
          <a:p>
            <a:pPr lvl="2"/>
            <a:r>
              <a:rPr lang="en-US" dirty="0"/>
              <a:t>The client requesting a service becomes blocked until it gets an answer</a:t>
            </a:r>
          </a:p>
          <a:p>
            <a:pPr lvl="2"/>
            <a:r>
              <a:rPr lang="en-US" dirty="0"/>
              <a:t>The approach works well in LANs but not in WANs</a:t>
            </a:r>
          </a:p>
          <a:p>
            <a:pPr lvl="2"/>
            <a:r>
              <a:rPr lang="en-US" dirty="0"/>
              <a:t>Interactive applications have latency requirements</a:t>
            </a:r>
          </a:p>
        </p:txBody>
      </p:sp>
    </p:spTree>
    <p:extLst>
      <p:ext uri="{BB962C8B-B14F-4D97-AF65-F5344CB8AC3E}">
        <p14:creationId xmlns:p14="http://schemas.microsoft.com/office/powerpoint/2010/main" val="25290761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Scalability</a:t>
            </a:r>
          </a:p>
        </p:txBody>
      </p:sp>
      <p:sp>
        <p:nvSpPr>
          <p:cNvPr id="3" name="Θέση περιεχομένου 2"/>
          <p:cNvSpPr>
            <a:spLocks noGrp="1"/>
          </p:cNvSpPr>
          <p:nvPr>
            <p:ph idx="1"/>
          </p:nvPr>
        </p:nvSpPr>
        <p:spPr/>
        <p:txBody>
          <a:bodyPr>
            <a:normAutofit fontScale="85000" lnSpcReduction="10000"/>
          </a:bodyPr>
          <a:lstStyle/>
          <a:p>
            <a:r>
              <a:rPr lang="en-US" dirty="0"/>
              <a:t>Geographical Scaling - Troubleshooting</a:t>
            </a:r>
          </a:p>
          <a:p>
            <a:pPr lvl="1"/>
            <a:r>
              <a:rPr lang="en-US" dirty="0"/>
              <a:t>Replace synchronous communication with asynchronous</a:t>
            </a:r>
          </a:p>
          <a:p>
            <a:pPr lvl="2"/>
            <a:r>
              <a:rPr lang="en-US" dirty="0"/>
              <a:t>That is, instead of the application remaining idle until the remote process call is completed, it continues with other tasks and is interrupted when the response is returned from the server to receive it normally</a:t>
            </a:r>
          </a:p>
          <a:p>
            <a:pPr lvl="2"/>
            <a:r>
              <a:rPr lang="en-US" dirty="0"/>
              <a:t>This is the tactic followed by an operating system when a call to the kernel requires a long wait until the requested data is returned from one device: the process that made the call is blocked and the control is given to another ready process or to another thread of the same process</a:t>
            </a:r>
          </a:p>
          <a:p>
            <a:pPr lvl="2"/>
            <a:r>
              <a:rPr lang="en-US" dirty="0"/>
              <a:t>Of course, if the process that made the call needs its results to continue, it does not gain anything, and the communication method has become more complex</a:t>
            </a:r>
          </a:p>
          <a:p>
            <a:r>
              <a:rPr lang="en-US" dirty="0"/>
              <a:t>Resource allocation to the network</a:t>
            </a:r>
          </a:p>
          <a:p>
            <a:pPr lvl="1"/>
            <a:r>
              <a:rPr lang="en-US" dirty="0"/>
              <a:t>In such a way that the appropriate data are closer to the respective users</a:t>
            </a:r>
          </a:p>
          <a:p>
            <a:pPr lvl="1"/>
            <a:r>
              <a:rPr lang="en-US" dirty="0"/>
              <a:t>For example, a phone book database can be partitioned so that the local directory of each city is close to the city's subscribers, since users are more likely to locally search for long distance telephones</a:t>
            </a:r>
          </a:p>
          <a:p>
            <a:pPr lvl="1"/>
            <a:r>
              <a:rPr lang="en-US" dirty="0"/>
              <a:t>In this method, if the data has a physical partition, the only problem is to ensure that all applications are routed to the correct location in a transparent manner</a:t>
            </a:r>
          </a:p>
        </p:txBody>
      </p:sp>
    </p:spTree>
    <p:extLst>
      <p:ext uri="{BB962C8B-B14F-4D97-AF65-F5344CB8AC3E}">
        <p14:creationId xmlns:p14="http://schemas.microsoft.com/office/powerpoint/2010/main" val="39259551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Scalability</a:t>
            </a:r>
          </a:p>
        </p:txBody>
      </p:sp>
      <p:sp>
        <p:nvSpPr>
          <p:cNvPr id="3" name="Θέση περιεχομένου 2"/>
          <p:cNvSpPr>
            <a:spLocks noGrp="1"/>
          </p:cNvSpPr>
          <p:nvPr>
            <p:ph idx="1"/>
          </p:nvPr>
        </p:nvSpPr>
        <p:spPr/>
        <p:txBody>
          <a:bodyPr>
            <a:normAutofit/>
          </a:bodyPr>
          <a:lstStyle/>
          <a:p>
            <a:r>
              <a:rPr lang="en-US" dirty="0"/>
              <a:t>Geographical Scaling - Troubleshooting</a:t>
            </a:r>
          </a:p>
          <a:p>
            <a:pPr lvl="1"/>
            <a:r>
              <a:rPr lang="en-US" dirty="0"/>
              <a:t>Play back copies in multiple locations</a:t>
            </a:r>
          </a:p>
          <a:p>
            <a:pPr lvl="2"/>
            <a:r>
              <a:rPr lang="en-US" dirty="0"/>
              <a:t>If all data is needed in all locations, another solution is to replicate in multiple locations so that all or most users have a copy near them</a:t>
            </a:r>
          </a:p>
          <a:p>
            <a:pPr lvl="2"/>
            <a:r>
              <a:rPr lang="en-US" dirty="0"/>
              <a:t>In this case, however, there are problems of synchronizing the copies, which are intensified when more data are updated</a:t>
            </a:r>
          </a:p>
          <a:p>
            <a:r>
              <a:rPr lang="en-US" dirty="0"/>
              <a:t>Copies (replication)</a:t>
            </a:r>
          </a:p>
          <a:p>
            <a:pPr lvl="1"/>
            <a:r>
              <a:rPr lang="en-US" dirty="0"/>
              <a:t>Increases availability</a:t>
            </a:r>
          </a:p>
          <a:p>
            <a:pPr lvl="1"/>
            <a:r>
              <a:rPr lang="en-US" dirty="0"/>
              <a:t>Balances the load</a:t>
            </a:r>
          </a:p>
          <a:p>
            <a:pPr lvl="1"/>
            <a:r>
              <a:rPr lang="en-US" dirty="0"/>
              <a:t>It hides delays in communication</a:t>
            </a:r>
          </a:p>
          <a:p>
            <a:pPr lvl="1"/>
            <a:r>
              <a:rPr lang="en-US" dirty="0"/>
              <a:t>It leads to better performance</a:t>
            </a:r>
          </a:p>
          <a:p>
            <a:pPr lvl="1"/>
            <a:endParaRPr lang="en-US" dirty="0"/>
          </a:p>
        </p:txBody>
      </p:sp>
    </p:spTree>
    <p:extLst>
      <p:ext uri="{BB962C8B-B14F-4D97-AF65-F5344CB8AC3E}">
        <p14:creationId xmlns:p14="http://schemas.microsoft.com/office/powerpoint/2010/main" val="125868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Scalability</a:t>
            </a:r>
          </a:p>
        </p:txBody>
      </p:sp>
      <p:sp>
        <p:nvSpPr>
          <p:cNvPr id="3" name="Θέση περιεχομένου 2"/>
          <p:cNvSpPr>
            <a:spLocks noGrp="1"/>
          </p:cNvSpPr>
          <p:nvPr>
            <p:ph idx="1"/>
          </p:nvPr>
        </p:nvSpPr>
        <p:spPr/>
        <p:txBody>
          <a:bodyPr>
            <a:normAutofit/>
          </a:bodyPr>
          <a:lstStyle/>
          <a:p>
            <a:r>
              <a:rPr lang="en-US" dirty="0"/>
              <a:t>Geographical Scaling - Troubleshooting</a:t>
            </a:r>
          </a:p>
          <a:p>
            <a:pPr lvl="1"/>
            <a:r>
              <a:rPr lang="en-US" dirty="0"/>
              <a:t>Caching data in cache</a:t>
            </a:r>
          </a:p>
          <a:p>
            <a:pPr lvl="2"/>
            <a:r>
              <a:rPr lang="en-US" dirty="0"/>
              <a:t>A variation of the playback is to store the data in the cache of the machines so that if the information already received is retrieved, it can be returned from the local cache</a:t>
            </a:r>
          </a:p>
          <a:p>
            <a:pPr lvl="2"/>
            <a:r>
              <a:rPr lang="en-US" dirty="0"/>
              <a:t>However, this technique introduces even greater synchronization and consistency problems than reproduction, since it can be used by any machine (and there may be millions of machines) and not just the few copies of a server</a:t>
            </a:r>
          </a:p>
          <a:p>
            <a:r>
              <a:rPr lang="en-US" dirty="0"/>
              <a:t>Caching</a:t>
            </a:r>
          </a:p>
          <a:p>
            <a:pPr lvl="1"/>
            <a:r>
              <a:rPr lang="en-US" dirty="0"/>
              <a:t>Making copies of data / services close to the client</a:t>
            </a:r>
          </a:p>
          <a:p>
            <a:pPr lvl="1"/>
            <a:r>
              <a:rPr lang="en-US" dirty="0"/>
              <a:t>The decision is taken by the client and not by the server</a:t>
            </a:r>
          </a:p>
          <a:p>
            <a:pPr lvl="1"/>
            <a:r>
              <a:rPr lang="en-US" dirty="0"/>
              <a:t>An important problem is to update the copies</a:t>
            </a:r>
          </a:p>
        </p:txBody>
      </p:sp>
    </p:spTree>
    <p:extLst>
      <p:ext uri="{BB962C8B-B14F-4D97-AF65-F5344CB8AC3E}">
        <p14:creationId xmlns:p14="http://schemas.microsoft.com/office/powerpoint/2010/main" val="1622228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Definition</a:t>
            </a:r>
          </a:p>
        </p:txBody>
      </p:sp>
      <p:sp>
        <p:nvSpPr>
          <p:cNvPr id="3" name="Θέση περιεχομένου 2"/>
          <p:cNvSpPr>
            <a:spLocks noGrp="1"/>
          </p:cNvSpPr>
          <p:nvPr>
            <p:ph idx="1"/>
          </p:nvPr>
        </p:nvSpPr>
        <p:spPr/>
        <p:txBody>
          <a:bodyPr>
            <a:normAutofit/>
          </a:bodyPr>
          <a:lstStyle/>
          <a:p>
            <a:r>
              <a:rPr lang="en-US" dirty="0"/>
              <a:t>Distributed system is:</a:t>
            </a:r>
          </a:p>
          <a:p>
            <a:pPr lvl="1"/>
            <a:r>
              <a:rPr lang="en-US" dirty="0"/>
              <a:t>"A set of independent computers presented to users as a logical system"</a:t>
            </a:r>
          </a:p>
          <a:p>
            <a:pPr lvl="1"/>
            <a:r>
              <a:rPr lang="en-US" dirty="0"/>
              <a:t>The definition refers to both h / w and s / w.</a:t>
            </a:r>
          </a:p>
          <a:p>
            <a:pPr lvl="1"/>
            <a:r>
              <a:rPr lang="en-US" dirty="0"/>
              <a:t>Differences between computers or the way they communicate does not concern users</a:t>
            </a:r>
          </a:p>
          <a:p>
            <a:pPr lvl="1"/>
            <a:r>
              <a:rPr lang="en-US" dirty="0"/>
              <a:t>Users use the system in a consistent and uniform way</a:t>
            </a:r>
          </a:p>
          <a:p>
            <a:r>
              <a:rPr lang="en-US" dirty="0"/>
              <a:t>"You know you have a distributed system when the malfunction of an unknown system does not allow you to do your job" </a:t>
            </a:r>
            <a:br>
              <a:rPr lang="en-US" dirty="0"/>
            </a:br>
            <a:r>
              <a:rPr lang="en-US" dirty="0" err="1"/>
              <a:t>Lamport</a:t>
            </a:r>
            <a:endParaRPr lang="en-US" dirty="0"/>
          </a:p>
        </p:txBody>
      </p:sp>
    </p:spTree>
    <p:extLst>
      <p:ext uri="{BB962C8B-B14F-4D97-AF65-F5344CB8AC3E}">
        <p14:creationId xmlns:p14="http://schemas.microsoft.com/office/powerpoint/2010/main" val="7945685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Scalability</a:t>
            </a:r>
          </a:p>
        </p:txBody>
      </p:sp>
      <p:sp>
        <p:nvSpPr>
          <p:cNvPr id="3" name="Θέση περιεχομένου 2"/>
          <p:cNvSpPr>
            <a:spLocks noGrp="1"/>
          </p:cNvSpPr>
          <p:nvPr>
            <p:ph idx="1"/>
          </p:nvPr>
        </p:nvSpPr>
        <p:spPr/>
        <p:txBody>
          <a:bodyPr>
            <a:normAutofit/>
          </a:bodyPr>
          <a:lstStyle/>
          <a:p>
            <a:r>
              <a:rPr lang="en-US" dirty="0"/>
              <a:t>Management</a:t>
            </a:r>
          </a:p>
          <a:p>
            <a:pPr lvl="1"/>
            <a:r>
              <a:rPr lang="en-US" dirty="0"/>
              <a:t>In a DS we have many independent management areas</a:t>
            </a:r>
          </a:p>
          <a:p>
            <a:pPr lvl="2"/>
            <a:r>
              <a:rPr lang="en-US" dirty="0"/>
              <a:t>There are contradictions in the policies that each sector applies in terms of resource use, payments, security,</a:t>
            </a:r>
          </a:p>
          <a:p>
            <a:pPr lvl="2"/>
            <a:r>
              <a:rPr lang="en-US" dirty="0"/>
              <a:t>E.g. in the same domain users trust the administrator and other users</a:t>
            </a:r>
          </a:p>
          <a:p>
            <a:pPr lvl="2"/>
            <a:r>
              <a:rPr lang="en-US" dirty="0"/>
              <a:t>Their trust, however, is not the same for other areas</a:t>
            </a:r>
          </a:p>
          <a:p>
            <a:pPr lvl="2"/>
            <a:r>
              <a:rPr lang="en-US" dirty="0"/>
              <a:t>One sector must be protected from attacks from another sector</a:t>
            </a:r>
          </a:p>
        </p:txBody>
      </p:sp>
    </p:spTree>
    <p:extLst>
      <p:ext uri="{BB962C8B-B14F-4D97-AF65-F5344CB8AC3E}">
        <p14:creationId xmlns:p14="http://schemas.microsoft.com/office/powerpoint/2010/main" val="12763518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Scalability</a:t>
            </a:r>
          </a:p>
        </p:txBody>
      </p:sp>
      <p:sp>
        <p:nvSpPr>
          <p:cNvPr id="3" name="Θέση περιεχομένου 2"/>
          <p:cNvSpPr>
            <a:spLocks noGrp="1"/>
          </p:cNvSpPr>
          <p:nvPr>
            <p:ph idx="1"/>
          </p:nvPr>
        </p:nvSpPr>
        <p:spPr/>
        <p:txBody>
          <a:bodyPr/>
          <a:lstStyle/>
          <a:p>
            <a:r>
              <a:rPr lang="en-US" dirty="0"/>
              <a:t>Techniques to achieve scaling</a:t>
            </a:r>
          </a:p>
          <a:p>
            <a:r>
              <a:rPr lang="en-US" dirty="0"/>
              <a:t>Hiding delays in communication</a:t>
            </a:r>
          </a:p>
          <a:p>
            <a:pPr lvl="1"/>
            <a:r>
              <a:rPr lang="en-US" dirty="0"/>
              <a:t>Do something else as you expect a response from the server</a:t>
            </a:r>
          </a:p>
          <a:p>
            <a:pPr lvl="1"/>
            <a:r>
              <a:rPr lang="en-US" dirty="0"/>
              <a:t>Asynchronous communication</a:t>
            </a:r>
          </a:p>
          <a:p>
            <a:pPr lvl="1"/>
            <a:r>
              <a:rPr lang="en-US" dirty="0"/>
              <a:t>This is not possible in interactive applications</a:t>
            </a:r>
          </a:p>
          <a:p>
            <a:pPr lvl="1"/>
            <a:r>
              <a:rPr lang="en-US" dirty="0"/>
              <a:t>The goal is to reduce the communication burden</a:t>
            </a:r>
          </a:p>
          <a:p>
            <a:pPr lvl="2"/>
            <a:r>
              <a:rPr lang="en-US" dirty="0"/>
              <a:t>Messages exchange is an important metric in DSs</a:t>
            </a:r>
          </a:p>
          <a:p>
            <a:pPr lvl="1"/>
            <a:r>
              <a:rPr lang="en-US" dirty="0"/>
              <a:t>Some calculations instead of the server are made to the client</a:t>
            </a:r>
          </a:p>
          <a:p>
            <a:pPr lvl="2"/>
            <a:r>
              <a:rPr lang="en-US" dirty="0"/>
              <a:t>e.g. fill out a database form</a:t>
            </a:r>
          </a:p>
          <a:p>
            <a:pPr lvl="1"/>
            <a:endParaRPr lang="en-US" dirty="0"/>
          </a:p>
        </p:txBody>
      </p:sp>
    </p:spTree>
    <p:extLst>
      <p:ext uri="{BB962C8B-B14F-4D97-AF65-F5344CB8AC3E}">
        <p14:creationId xmlns:p14="http://schemas.microsoft.com/office/powerpoint/2010/main" val="3125784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Κλιμάκωση</a:t>
            </a:r>
            <a:endParaRPr lang="en-US" dirty="0"/>
          </a:p>
        </p:txBody>
      </p:sp>
      <p:sp>
        <p:nvSpPr>
          <p:cNvPr id="3" name="Θέση περιεχομένου 2"/>
          <p:cNvSpPr>
            <a:spLocks noGrp="1"/>
          </p:cNvSpPr>
          <p:nvPr>
            <p:ph idx="1"/>
          </p:nvPr>
        </p:nvSpPr>
        <p:spPr>
          <a:xfrm>
            <a:off x="457200" y="5013176"/>
            <a:ext cx="7620000" cy="1387624"/>
          </a:xfrm>
        </p:spPr>
        <p:txBody>
          <a:bodyPr>
            <a:normAutofit/>
          </a:bodyPr>
          <a:lstStyle/>
          <a:p>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484784"/>
            <a:ext cx="5405677" cy="34167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579510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Scalability</a:t>
            </a:r>
          </a:p>
        </p:txBody>
      </p:sp>
      <p:sp>
        <p:nvSpPr>
          <p:cNvPr id="3" name="Θέση περιεχομένου 2"/>
          <p:cNvSpPr>
            <a:spLocks noGrp="1"/>
          </p:cNvSpPr>
          <p:nvPr>
            <p:ph idx="1"/>
          </p:nvPr>
        </p:nvSpPr>
        <p:spPr/>
        <p:txBody>
          <a:bodyPr/>
          <a:lstStyle/>
          <a:p>
            <a:r>
              <a:rPr lang="en-US" dirty="0"/>
              <a:t>Distribution</a:t>
            </a:r>
          </a:p>
          <a:p>
            <a:pPr lvl="1"/>
            <a:r>
              <a:rPr lang="en-US" dirty="0"/>
              <a:t>Divide an item into smaller pieces and distributed it across the system</a:t>
            </a:r>
          </a:p>
          <a:p>
            <a:pPr lvl="1"/>
            <a:r>
              <a:rPr lang="en-US" dirty="0"/>
              <a:t>e.g. DNS - Domain Name Service</a:t>
            </a:r>
          </a:p>
          <a:p>
            <a:pPr lvl="2"/>
            <a:r>
              <a:rPr lang="en-US" dirty="0"/>
              <a:t>Only one server is used to assign names to addresses for a single authority group</a:t>
            </a:r>
          </a:p>
          <a:p>
            <a:pPr lvl="2"/>
            <a:r>
              <a:rPr lang="en-US" dirty="0"/>
              <a:t>Hierarchically structured as a tree</a:t>
            </a:r>
          </a:p>
          <a:p>
            <a:pPr lvl="2"/>
            <a:r>
              <a:rPr lang="en-US" dirty="0"/>
              <a:t>non-overlapping domains</a:t>
            </a:r>
          </a:p>
          <a:p>
            <a:pPr lvl="2"/>
            <a:r>
              <a:rPr lang="en-US" dirty="0"/>
              <a:t>The names in each zone are served by a server</a:t>
            </a:r>
          </a:p>
          <a:p>
            <a:pPr lvl="3"/>
            <a:r>
              <a:rPr lang="en-US" dirty="0"/>
              <a:t>E.g. </a:t>
            </a:r>
            <a:r>
              <a:rPr lang="en-US" dirty="0" err="1"/>
              <a:t>nl.vu.cs.flits</a:t>
            </a:r>
            <a:endParaRPr lang="en-US" dirty="0"/>
          </a:p>
        </p:txBody>
      </p:sp>
    </p:spTree>
    <p:extLst>
      <p:ext uri="{BB962C8B-B14F-4D97-AF65-F5344CB8AC3E}">
        <p14:creationId xmlns:p14="http://schemas.microsoft.com/office/powerpoint/2010/main" val="32925090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Scalability</a:t>
            </a:r>
          </a:p>
        </p:txBody>
      </p:sp>
      <p:sp>
        <p:nvSpPr>
          <p:cNvPr id="3" name="Θέση περιεχομένου 2"/>
          <p:cNvSpPr>
            <a:spLocks noGrp="1"/>
          </p:cNvSpPr>
          <p:nvPr>
            <p:ph idx="1"/>
          </p:nvPr>
        </p:nvSpPr>
        <p:spPr>
          <a:xfrm>
            <a:off x="457200" y="5157192"/>
            <a:ext cx="7620000" cy="1243608"/>
          </a:xfrm>
        </p:spPr>
        <p:txBody>
          <a:bodyPr/>
          <a:lstStyle/>
          <a:p>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588" y="1433513"/>
            <a:ext cx="6847695" cy="33636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95925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Middleware</a:t>
            </a:r>
          </a:p>
        </p:txBody>
      </p:sp>
      <p:sp>
        <p:nvSpPr>
          <p:cNvPr id="3" name="Θέση περιεχομένου 2"/>
          <p:cNvSpPr>
            <a:spLocks noGrp="1"/>
          </p:cNvSpPr>
          <p:nvPr>
            <p:ph idx="1"/>
          </p:nvPr>
        </p:nvSpPr>
        <p:spPr/>
        <p:txBody>
          <a:bodyPr>
            <a:normAutofit/>
          </a:bodyPr>
          <a:lstStyle/>
          <a:p>
            <a:r>
              <a:rPr lang="en-US" dirty="0"/>
              <a:t>In order to support different kinds of computers and networks while offering a uniform picture to end users, DSs usually include a special software level, called middleware.</a:t>
            </a:r>
          </a:p>
          <a:p>
            <a:r>
              <a:rPr lang="en-US" dirty="0"/>
              <a:t>This software is logically placed between a higher level consisting of users and applications and a lower level consisting of operating systems</a:t>
            </a:r>
          </a:p>
        </p:txBody>
      </p:sp>
    </p:spTree>
    <p:extLst>
      <p:ext uri="{BB962C8B-B14F-4D97-AF65-F5344CB8AC3E}">
        <p14:creationId xmlns:p14="http://schemas.microsoft.com/office/powerpoint/2010/main" val="1448299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Middleware</a:t>
            </a:r>
          </a:p>
        </p:txBody>
      </p:sp>
      <p:sp>
        <p:nvSpPr>
          <p:cNvPr id="3" name="Θέση περιεχομένου 2"/>
          <p:cNvSpPr>
            <a:spLocks noGrp="1"/>
          </p:cNvSpPr>
          <p:nvPr>
            <p:ph idx="1"/>
          </p:nvPr>
        </p:nvSpPr>
        <p:spPr>
          <a:xfrm>
            <a:off x="457200" y="5157192"/>
            <a:ext cx="7620000" cy="1243608"/>
          </a:xfrm>
        </p:spPr>
        <p:txBody>
          <a:bodyPr/>
          <a:lstStyle/>
          <a:p>
            <a:r>
              <a:rPr lang="el-GR" dirty="0"/>
              <a:t>Παράδειγμα ΚΣ οργανωμένου σαν </a:t>
            </a:r>
            <a:r>
              <a:rPr lang="el-GR" dirty="0" err="1"/>
              <a:t>middleware</a:t>
            </a:r>
            <a:r>
              <a:rPr lang="el-GR" dirty="0"/>
              <a:t>, το επίπεδο του οποίου</a:t>
            </a:r>
            <a:r>
              <a:rPr lang="en-US" dirty="0"/>
              <a:t> </a:t>
            </a:r>
            <a:r>
              <a:rPr lang="el-GR" dirty="0"/>
              <a:t>καλύπτει πολλά υπολογιστικά συστήματα</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5108" y="1471932"/>
            <a:ext cx="5867400" cy="350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23312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DS Examples</a:t>
            </a:r>
          </a:p>
        </p:txBody>
      </p:sp>
      <p:sp>
        <p:nvSpPr>
          <p:cNvPr id="3" name="Θέση περιεχομένου 2"/>
          <p:cNvSpPr>
            <a:spLocks noGrp="1"/>
          </p:cNvSpPr>
          <p:nvPr>
            <p:ph idx="1"/>
          </p:nvPr>
        </p:nvSpPr>
        <p:spPr/>
        <p:txBody>
          <a:bodyPr/>
          <a:lstStyle/>
          <a:p>
            <a:r>
              <a:rPr lang="en-US" dirty="0"/>
              <a:t>World Wide Web</a:t>
            </a:r>
          </a:p>
          <a:p>
            <a:r>
              <a:rPr lang="en-US" dirty="0"/>
              <a:t>P2P Systems</a:t>
            </a:r>
          </a:p>
          <a:p>
            <a:r>
              <a:rPr lang="en-US" dirty="0"/>
              <a:t>Electronic banking</a:t>
            </a:r>
          </a:p>
          <a:p>
            <a:r>
              <a:rPr lang="en-US" dirty="0"/>
              <a:t>DNS</a:t>
            </a:r>
          </a:p>
          <a:p>
            <a:r>
              <a:rPr lang="en-US" dirty="0"/>
              <a:t>Sensor Networks</a:t>
            </a:r>
          </a:p>
          <a:p>
            <a:r>
              <a:rPr lang="en-US" dirty="0"/>
              <a:t>Today, almost everything…</a:t>
            </a:r>
          </a:p>
          <a:p>
            <a:endParaRPr lang="en-US" dirty="0"/>
          </a:p>
        </p:txBody>
      </p:sp>
    </p:spTree>
    <p:extLst>
      <p:ext uri="{BB962C8B-B14F-4D97-AF65-F5344CB8AC3E}">
        <p14:creationId xmlns:p14="http://schemas.microsoft.com/office/powerpoint/2010/main" val="4236234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Parallel Processing</a:t>
            </a:r>
          </a:p>
        </p:txBody>
      </p:sp>
      <p:sp>
        <p:nvSpPr>
          <p:cNvPr id="3" name="Θέση περιεχομένου 2"/>
          <p:cNvSpPr>
            <a:spLocks noGrp="1"/>
          </p:cNvSpPr>
          <p:nvPr>
            <p:ph idx="1"/>
          </p:nvPr>
        </p:nvSpPr>
        <p:spPr/>
        <p:txBody>
          <a:bodyPr>
            <a:normAutofit fontScale="92500" lnSpcReduction="10000"/>
          </a:bodyPr>
          <a:lstStyle/>
          <a:p>
            <a:r>
              <a:rPr lang="en-US" dirty="0"/>
              <a:t>Parallel processing is an extensive field in computer architecture</a:t>
            </a:r>
          </a:p>
          <a:p>
            <a:pPr lvl="1"/>
            <a:r>
              <a:rPr lang="en-US" dirty="0"/>
              <a:t>It aims at improving processing speed without being based on improving hardware technology</a:t>
            </a:r>
          </a:p>
          <a:p>
            <a:pPr lvl="1"/>
            <a:r>
              <a:rPr lang="en-US" dirty="0"/>
              <a:t>Generally speaking, a computer is considered parallel if it consists of several processing units that work closely together to solve the same problem in less time than a processor would need to solve the same problem.</a:t>
            </a:r>
          </a:p>
          <a:p>
            <a:pPr lvl="1"/>
            <a:r>
              <a:rPr lang="en-US" dirty="0"/>
              <a:t>These processors are said to be tightly coupled</a:t>
            </a:r>
          </a:p>
          <a:p>
            <a:r>
              <a:rPr lang="en-US" dirty="0"/>
              <a:t>Over the last decade the theory of parallel processing has begun to bear fruit</a:t>
            </a:r>
          </a:p>
          <a:p>
            <a:pPr lvl="1"/>
            <a:r>
              <a:rPr lang="en-US" dirty="0"/>
              <a:t>The first commercial parallel computer systems with dual or quad-core Pentium processors appeared at a cost so small that they could be used by a not very large business or even by a private individuals at home</a:t>
            </a:r>
          </a:p>
          <a:p>
            <a:pPr lvl="1"/>
            <a:r>
              <a:rPr lang="en-US" dirty="0"/>
              <a:t>Parallel processing has now begun in the so-called "desktop computing", </a:t>
            </a:r>
            <a:r>
              <a:rPr lang="en-US" dirty="0" err="1"/>
              <a:t>ie</a:t>
            </a:r>
            <a:r>
              <a:rPr lang="en-US" dirty="0"/>
              <a:t> desktop computers</a:t>
            </a:r>
          </a:p>
        </p:txBody>
      </p:sp>
    </p:spTree>
    <p:extLst>
      <p:ext uri="{BB962C8B-B14F-4D97-AF65-F5344CB8AC3E}">
        <p14:creationId xmlns:p14="http://schemas.microsoft.com/office/powerpoint/2010/main" val="453342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Παράλληλη Επεξεργασία</a:t>
            </a:r>
            <a:endParaRPr lang="en-US" dirty="0"/>
          </a:p>
        </p:txBody>
      </p:sp>
      <p:sp>
        <p:nvSpPr>
          <p:cNvPr id="3" name="Θέση περιεχομένου 2"/>
          <p:cNvSpPr>
            <a:spLocks noGrp="1"/>
          </p:cNvSpPr>
          <p:nvPr>
            <p:ph idx="1"/>
          </p:nvPr>
        </p:nvSpPr>
        <p:spPr/>
        <p:txBody>
          <a:bodyPr>
            <a:normAutofit fontScale="92500" lnSpcReduction="10000"/>
          </a:bodyPr>
          <a:lstStyle/>
          <a:p>
            <a:r>
              <a:rPr lang="en-US" dirty="0"/>
              <a:t>Parallel processing requires close collaboration between processors and their feature is that they solve a common problem</a:t>
            </a:r>
          </a:p>
          <a:p>
            <a:pPr lvl="1"/>
            <a:r>
              <a:rPr lang="en-US" dirty="0"/>
              <a:t>The goal of collaboration is to accelerate work and deliver greater performance</a:t>
            </a:r>
          </a:p>
          <a:p>
            <a:pPr lvl="1"/>
            <a:r>
              <a:rPr lang="en-US" dirty="0"/>
              <a:t>For these reasons, parallel computers consist of processors that are very close to one another, not just in the same room or in the same box, but often on the same card</a:t>
            </a:r>
          </a:p>
          <a:p>
            <a:pPr lvl="1"/>
            <a:r>
              <a:rPr lang="en-US" dirty="0"/>
              <a:t>The aim is to minimize the communication time between them and therefore the interconnection network typically has a very high speed</a:t>
            </a:r>
          </a:p>
          <a:p>
            <a:pPr lvl="1"/>
            <a:r>
              <a:rPr lang="en-US" dirty="0"/>
              <a:t>In some cases, processors are specifically designed to solve a specific problem or a class of similar problems (e.g., multiplying tables, basic image processing algorithms)</a:t>
            </a:r>
          </a:p>
          <a:p>
            <a:pPr lvl="1"/>
            <a:r>
              <a:rPr lang="en-US" dirty="0"/>
              <a:t>These computers are called special purpose and are in contrast to general purpose computers that, as their name suggests, are designed to run any application</a:t>
            </a:r>
          </a:p>
        </p:txBody>
      </p:sp>
    </p:spTree>
    <p:extLst>
      <p:ext uri="{BB962C8B-B14F-4D97-AF65-F5344CB8AC3E}">
        <p14:creationId xmlns:p14="http://schemas.microsoft.com/office/powerpoint/2010/main" val="14451519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Γειτνίαση">
  <a:themeElements>
    <a:clrScheme name="Γειτνίαση">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Γειτνίαση">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114</TotalTime>
  <Words>3552</Words>
  <Application>Microsoft Office PowerPoint</Application>
  <PresentationFormat>On-screen Show (4:3)</PresentationFormat>
  <Paragraphs>302</Paragraphs>
  <Slides>44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Calibri</vt:lpstr>
      <vt:lpstr>Cambria</vt:lpstr>
      <vt:lpstr>Γειτνίαση</vt:lpstr>
      <vt:lpstr>Distributed Systems and Applications Introduction</vt:lpstr>
      <vt:lpstr>Distributed Systems- Contents </vt:lpstr>
      <vt:lpstr>Distributed Systems</vt:lpstr>
      <vt:lpstr>Definition</vt:lpstr>
      <vt:lpstr>Middleware</vt:lpstr>
      <vt:lpstr>Middleware</vt:lpstr>
      <vt:lpstr>DS Examples</vt:lpstr>
      <vt:lpstr>Parallel Processing</vt:lpstr>
      <vt:lpstr>Παράλληλη Επεξεργασία</vt:lpstr>
      <vt:lpstr>Grid Computing</vt:lpstr>
      <vt:lpstr>Distributed Computing</vt:lpstr>
      <vt:lpstr>Clusters</vt:lpstr>
      <vt:lpstr>Clusters</vt:lpstr>
      <vt:lpstr>Clusters</vt:lpstr>
      <vt:lpstr>Clusters</vt:lpstr>
      <vt:lpstr>Clusters</vt:lpstr>
      <vt:lpstr>Design Principles of DS</vt:lpstr>
      <vt:lpstr>Design Principles of DS</vt:lpstr>
      <vt:lpstr>Design Principles of DS</vt:lpstr>
      <vt:lpstr>Goals of DS</vt:lpstr>
      <vt:lpstr>Connectivity</vt:lpstr>
      <vt:lpstr>Transparency</vt:lpstr>
      <vt:lpstr>Transparency</vt:lpstr>
      <vt:lpstr>Transparency</vt:lpstr>
      <vt:lpstr>Transparency</vt:lpstr>
      <vt:lpstr>Transparency</vt:lpstr>
      <vt:lpstr>Transparency</vt:lpstr>
      <vt:lpstr>Transparency</vt:lpstr>
      <vt:lpstr>Open Architecture</vt:lpstr>
      <vt:lpstr>Open Architecture</vt:lpstr>
      <vt:lpstr>Scalability</vt:lpstr>
      <vt:lpstr>Size Scalability</vt:lpstr>
      <vt:lpstr>Size Scalability</vt:lpstr>
      <vt:lpstr>Size Scalability</vt:lpstr>
      <vt:lpstr>Size Scalability</vt:lpstr>
      <vt:lpstr>Scalability</vt:lpstr>
      <vt:lpstr>Scalability</vt:lpstr>
      <vt:lpstr>Scalability</vt:lpstr>
      <vt:lpstr>Scalability</vt:lpstr>
      <vt:lpstr>Scalability</vt:lpstr>
      <vt:lpstr>Scalability</vt:lpstr>
      <vt:lpstr>Κλιμάκωση</vt:lpstr>
      <vt:lpstr>Scalability</vt:lpstr>
      <vt:lpstr>Scalability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Κατανεμημένα Συστήματα Εισαγωγή</dc:title>
  <dc:creator>Adanar</dc:creator>
  <cp:lastModifiedBy>Harris Papadakis</cp:lastModifiedBy>
  <cp:revision>180</cp:revision>
  <dcterms:created xsi:type="dcterms:W3CDTF">2016-12-12T11:46:38Z</dcterms:created>
  <dcterms:modified xsi:type="dcterms:W3CDTF">2018-10-10T10:07:21Z</dcterms:modified>
</cp:coreProperties>
</file>