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28/11/2018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28/11/2018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28/11/2018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28/11/2018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28/11/2018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Distributed Systems</a:t>
            </a:r>
            <a:br>
              <a:rPr lang="el-GR" dirty="0"/>
            </a:br>
            <a:r>
              <a:rPr lang="en-US" dirty="0"/>
              <a:t>Introduction to Cloud Computing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Papadakis</a:t>
            </a:r>
            <a:r>
              <a:rPr lang="en-US" dirty="0"/>
              <a:t> Harris</a:t>
            </a:r>
          </a:p>
          <a:p>
            <a:r>
              <a:rPr lang="en-US" dirty="0"/>
              <a:t>Department of Informatics Engineering</a:t>
            </a:r>
            <a:endParaRPr lang="el-GR" dirty="0"/>
          </a:p>
          <a:p>
            <a:r>
              <a:rPr lang="en-US" dirty="0"/>
              <a:t>TEI of Crete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19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IaaS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System Technology is an important parameter for IaaS</a:t>
            </a:r>
          </a:p>
          <a:p>
            <a:r>
              <a:rPr lang="en-US" dirty="0"/>
              <a:t>Resource sharing: Web, storage, data, network, software and databases servers</a:t>
            </a:r>
          </a:p>
          <a:p>
            <a:r>
              <a:rPr lang="en-US" dirty="0"/>
              <a:t>Higher usage rates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6624736" cy="260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531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IaaS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9505"/>
            <a:ext cx="7620000" cy="422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020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IaaS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Sharing resources</a:t>
            </a:r>
          </a:p>
          <a:p>
            <a:r>
              <a:rPr lang="en-US" dirty="0"/>
              <a:t>Providing computing resources as a service through:</a:t>
            </a:r>
          </a:p>
          <a:p>
            <a:pPr lvl="1"/>
            <a:r>
              <a:rPr lang="el-GR" dirty="0" err="1"/>
              <a:t>virtualization</a:t>
            </a:r>
            <a:endParaRPr lang="el-GR" dirty="0"/>
          </a:p>
          <a:p>
            <a:pPr lvl="1"/>
            <a:r>
              <a:rPr lang="en-US" dirty="0"/>
              <a:t>Dynamic provisioning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7910111" cy="29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221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IaaS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Sharing heterogeneous resources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8157197" cy="287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134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Evolution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32" y="1600200"/>
            <a:ext cx="635373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04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 Technologies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Virtualization</a:t>
            </a:r>
            <a:endParaRPr lang="en-US" dirty="0"/>
          </a:p>
          <a:p>
            <a:r>
              <a:rPr lang="en-US" b="1" dirty="0"/>
              <a:t>Web 2.0</a:t>
            </a:r>
            <a:endParaRPr lang="en-US" dirty="0"/>
          </a:p>
          <a:p>
            <a:r>
              <a:rPr lang="en-US" b="1" dirty="0"/>
              <a:t>Distributed Storage</a:t>
            </a:r>
            <a:endParaRPr lang="en-US" dirty="0"/>
          </a:p>
          <a:p>
            <a:r>
              <a:rPr lang="en-US" b="1" dirty="0"/>
              <a:t>Distributed Computing</a:t>
            </a:r>
            <a:endParaRPr lang="en-US" dirty="0"/>
          </a:p>
          <a:p>
            <a:r>
              <a:rPr lang="en-US" b="1" dirty="0"/>
              <a:t>Utility Computing</a:t>
            </a:r>
            <a:endParaRPr lang="en-US" dirty="0"/>
          </a:p>
          <a:p>
            <a:r>
              <a:rPr lang="en-US" b="1" dirty="0"/>
              <a:t>Network Bandwidth &amp; Latency</a:t>
            </a:r>
            <a:endParaRPr lang="en-US" dirty="0"/>
          </a:p>
          <a:p>
            <a:r>
              <a:rPr lang="en-US" b="1" dirty="0"/>
              <a:t>Fault‐Tolerant Systems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35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Cloud Computing?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Large scale big data processing applications</a:t>
            </a:r>
          </a:p>
          <a:p>
            <a:r>
              <a:rPr lang="en-US" dirty="0"/>
              <a:t>Flexibility</a:t>
            </a:r>
            <a:endParaRPr lang="el-GR" dirty="0"/>
          </a:p>
          <a:p>
            <a:r>
              <a:rPr lang="en-US" dirty="0"/>
              <a:t>Scalability</a:t>
            </a:r>
          </a:p>
          <a:p>
            <a:r>
              <a:rPr lang="en-US" dirty="0"/>
              <a:t>Customized services to current needs:</a:t>
            </a:r>
          </a:p>
          <a:p>
            <a:pPr lvl="1"/>
            <a:r>
              <a:rPr lang="en-US" dirty="0"/>
              <a:t>Hardware</a:t>
            </a:r>
            <a:endParaRPr lang="el-GR" dirty="0"/>
          </a:p>
          <a:p>
            <a:pPr lvl="1"/>
            <a:r>
              <a:rPr lang="en-US" dirty="0"/>
              <a:t>Software</a:t>
            </a:r>
            <a:endParaRPr lang="el-GR" dirty="0"/>
          </a:p>
          <a:p>
            <a:pPr marL="114300" indent="0">
              <a:buNone/>
            </a:pPr>
            <a:endParaRPr lang="el-GR" dirty="0"/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Cost reduction</a:t>
            </a:r>
          </a:p>
          <a:p>
            <a:pPr lvl="1"/>
            <a:r>
              <a:rPr lang="en-US" dirty="0"/>
              <a:t>Reduce maintenance</a:t>
            </a:r>
          </a:p>
          <a:p>
            <a:pPr lvl="1"/>
            <a:r>
              <a:rPr lang="en-US" dirty="0"/>
              <a:t>High resource utilization</a:t>
            </a:r>
          </a:p>
          <a:p>
            <a:pPr lvl="1"/>
            <a:r>
              <a:rPr lang="en-US" dirty="0"/>
              <a:t>Greater availability</a:t>
            </a:r>
          </a:p>
          <a:p>
            <a:pPr lvl="1"/>
            <a:r>
              <a:rPr lang="en-US" dirty="0"/>
              <a:t>Reduced carbon footprint</a:t>
            </a:r>
          </a:p>
        </p:txBody>
      </p:sp>
    </p:spTree>
    <p:extLst>
      <p:ext uri="{BB962C8B-B14F-4D97-AF65-F5344CB8AC3E}">
        <p14:creationId xmlns:p14="http://schemas.microsoft.com/office/powerpoint/2010/main" val="2938578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Flexibility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Software: Any software platform</a:t>
            </a:r>
          </a:p>
          <a:p>
            <a:r>
              <a:rPr lang="en-US" dirty="0"/>
              <a:t>Access: access resources from any computer connected to the Internet</a:t>
            </a:r>
          </a:p>
          <a:p>
            <a:r>
              <a:rPr lang="en-US" dirty="0"/>
              <a:t>Deploy the application from anywhere, anytime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3540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control</a:t>
            </a:r>
          </a:p>
          <a:p>
            <a:pPr lvl="1"/>
            <a:r>
              <a:rPr lang="en-US" dirty="0"/>
              <a:t>Add - cancel resources immediately</a:t>
            </a:r>
          </a:p>
          <a:p>
            <a:r>
              <a:rPr lang="en-US" dirty="0"/>
              <a:t>Commitment of the resources needed</a:t>
            </a:r>
          </a:p>
          <a:p>
            <a:r>
              <a:rPr lang="en-US" dirty="0"/>
              <a:t>Illusion of infinite resources available</a:t>
            </a:r>
          </a:p>
        </p:txBody>
      </p:sp>
    </p:spTree>
    <p:extLst>
      <p:ext uri="{BB962C8B-B14F-4D97-AF65-F5344CB8AC3E}">
        <p14:creationId xmlns:p14="http://schemas.microsoft.com/office/powerpoint/2010/main" val="3215170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Adaptability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in your </a:t>
            </a:r>
            <a:r>
              <a:rPr lang="en-US" dirty="0" err="1"/>
              <a:t>wishlist</a:t>
            </a:r>
            <a:endParaRPr lang="en-US" dirty="0"/>
          </a:p>
          <a:p>
            <a:pPr lvl="1"/>
            <a:r>
              <a:rPr lang="en-US" dirty="0"/>
              <a:t>software platforms</a:t>
            </a:r>
          </a:p>
          <a:p>
            <a:pPr lvl="1"/>
            <a:r>
              <a:rPr lang="en-US" dirty="0"/>
              <a:t>storage</a:t>
            </a:r>
          </a:p>
          <a:p>
            <a:pPr lvl="1"/>
            <a:r>
              <a:rPr lang="en-US" dirty="0"/>
              <a:t>bandwidth </a:t>
            </a:r>
          </a:p>
          <a:p>
            <a:pPr lvl="1"/>
            <a:r>
              <a:rPr lang="en-US" dirty="0"/>
              <a:t>speed</a:t>
            </a:r>
          </a:p>
        </p:txBody>
      </p:sp>
    </p:spTree>
    <p:extLst>
      <p:ext uri="{BB962C8B-B14F-4D97-AF65-F5344CB8AC3E}">
        <p14:creationId xmlns:p14="http://schemas.microsoft.com/office/powerpoint/2010/main" val="399561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 Categories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3573016"/>
            <a:ext cx="7620000" cy="2827784"/>
          </a:xfrm>
        </p:spPr>
        <p:txBody>
          <a:bodyPr>
            <a:normAutofit/>
          </a:bodyPr>
          <a:lstStyle/>
          <a:p>
            <a:r>
              <a:rPr lang="en-US" dirty="0"/>
              <a:t>Three basic services</a:t>
            </a:r>
            <a:r>
              <a:rPr lang="el-GR" dirty="0"/>
              <a:t>:</a:t>
            </a:r>
          </a:p>
          <a:p>
            <a:pPr marL="868680" lvl="1" indent="-457200" algn="just">
              <a:buFont typeface="+mj-lt"/>
              <a:buAutoNum type="arabicPeriod"/>
            </a:pPr>
            <a:r>
              <a:rPr lang="el-GR" dirty="0"/>
              <a:t>Software </a:t>
            </a:r>
            <a:r>
              <a:rPr lang="el-GR" dirty="0" err="1"/>
              <a:t>as</a:t>
            </a:r>
            <a:r>
              <a:rPr lang="el-GR" dirty="0"/>
              <a:t> a </a:t>
            </a:r>
            <a:r>
              <a:rPr lang="el-GR" dirty="0" err="1"/>
              <a:t>Service</a:t>
            </a:r>
            <a:r>
              <a:rPr lang="el-GR" dirty="0"/>
              <a:t> </a:t>
            </a:r>
            <a:r>
              <a:rPr lang="en-US" dirty="0"/>
              <a:t>(</a:t>
            </a:r>
            <a:r>
              <a:rPr lang="el-GR" dirty="0" err="1"/>
              <a:t>SaaS</a:t>
            </a:r>
            <a:r>
              <a:rPr lang="el-GR" dirty="0"/>
              <a:t>) </a:t>
            </a:r>
            <a:r>
              <a:rPr lang="en-US" dirty="0"/>
              <a:t>model</a:t>
            </a:r>
            <a:r>
              <a:rPr lang="el-GR" dirty="0"/>
              <a:t>. </a:t>
            </a:r>
            <a:r>
              <a:rPr lang="en-US" dirty="0"/>
              <a:t>Applications through the browser</a:t>
            </a:r>
          </a:p>
          <a:p>
            <a:pPr marL="868680" lvl="1" indent="-457200" algn="just">
              <a:buFont typeface="+mj-lt"/>
              <a:buAutoNum type="arabicPeriod"/>
            </a:pPr>
            <a:r>
              <a:rPr lang="en-US" dirty="0"/>
              <a:t>Platform as a Service (</a:t>
            </a:r>
            <a:r>
              <a:rPr lang="el-GR" dirty="0"/>
              <a:t>PAAS) </a:t>
            </a:r>
            <a:r>
              <a:rPr lang="en-US" dirty="0"/>
              <a:t>model</a:t>
            </a:r>
            <a:r>
              <a:rPr lang="el-GR" dirty="0"/>
              <a:t>. </a:t>
            </a:r>
            <a:r>
              <a:rPr lang="en-US" dirty="0"/>
              <a:t>Delivering a computing platform for custom software development as a service</a:t>
            </a:r>
            <a:endParaRPr lang="el-GR" dirty="0"/>
          </a:p>
          <a:p>
            <a:pPr marL="868680" lvl="1" indent="-457200" algn="just">
              <a:buFont typeface="+mj-lt"/>
              <a:buAutoNum type="arabicPeriod"/>
            </a:pPr>
            <a:r>
              <a:rPr lang="en-US" dirty="0"/>
              <a:t>Infrastructure as a Service (IAAS) model. Delivering IT infrastructure as a service</a:t>
            </a:r>
          </a:p>
          <a:p>
            <a:pPr marL="868680" lvl="1" indent="-457200" algn="just">
              <a:buFont typeface="+mj-lt"/>
              <a:buAutoNum type="arabicPeriod"/>
            </a:pPr>
            <a:r>
              <a:rPr lang="el-GR" dirty="0" err="1"/>
              <a:t>XaaS</a:t>
            </a:r>
            <a:r>
              <a:rPr lang="el-GR" dirty="0"/>
              <a:t>, </a:t>
            </a:r>
            <a:r>
              <a:rPr lang="en-US" dirty="0"/>
              <a:t>the list continues to grow</a:t>
            </a:r>
            <a:r>
              <a:rPr lang="el-GR" dirty="0"/>
              <a:t>...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08348"/>
            <a:ext cx="4114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003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Pay-as-you-go</a:t>
            </a:r>
            <a:r>
              <a:rPr lang="el-GR" dirty="0"/>
              <a:t> </a:t>
            </a:r>
            <a:r>
              <a:rPr lang="en-US" dirty="0"/>
              <a:t>model</a:t>
            </a:r>
            <a:r>
              <a:rPr lang="el-GR" dirty="0"/>
              <a:t> </a:t>
            </a:r>
            <a:endParaRPr lang="en-US" dirty="0"/>
          </a:p>
          <a:p>
            <a:pPr lvl="1"/>
            <a:r>
              <a:rPr lang="en-US" dirty="0"/>
              <a:t>Small / medium businesses can take advantage of  the infrastructure of corporate giants.</a:t>
            </a:r>
          </a:p>
          <a:p>
            <a:pPr lvl="1"/>
            <a:r>
              <a:rPr lang="en-US" dirty="0"/>
              <a:t>There is no overhead cost</a:t>
            </a:r>
          </a:p>
        </p:txBody>
      </p:sp>
    </p:spTree>
    <p:extLst>
      <p:ext uri="{BB962C8B-B14F-4D97-AF65-F5344CB8AC3E}">
        <p14:creationId xmlns:p14="http://schemas.microsoft.com/office/powerpoint/2010/main" val="662461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Reduce the size of the client IT department</a:t>
            </a:r>
          </a:p>
          <a:p>
            <a:r>
              <a:rPr lang="en-US" dirty="0"/>
              <a:t>It is now the responsibility of the cloud service provider.</a:t>
            </a:r>
          </a:p>
          <a:p>
            <a:r>
              <a:rPr lang="en-US" dirty="0"/>
              <a:t>This includes:</a:t>
            </a:r>
          </a:p>
          <a:p>
            <a:pPr lvl="1"/>
            <a:r>
              <a:rPr lang="en-US" dirty="0"/>
              <a:t>software updates</a:t>
            </a:r>
          </a:p>
          <a:p>
            <a:pPr lvl="1"/>
            <a:r>
              <a:rPr lang="en-US" dirty="0"/>
              <a:t>security patches</a:t>
            </a:r>
          </a:p>
          <a:p>
            <a:pPr lvl="1"/>
            <a:r>
              <a:rPr lang="en-US" dirty="0"/>
              <a:t>System health monitoring</a:t>
            </a:r>
          </a:p>
          <a:p>
            <a:pPr lvl="1"/>
            <a:r>
              <a:rPr lang="en-US" dirty="0"/>
              <a:t>backup system</a:t>
            </a:r>
          </a:p>
          <a:p>
            <a:pPr lvl="1"/>
            <a:r>
              <a:rPr lang="en-US" dirty="0"/>
              <a:t>…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60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Exploitation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Sharing big amounts of resources leads to better use of them</a:t>
            </a:r>
          </a:p>
          <a:p>
            <a:pPr lvl="1"/>
            <a:r>
              <a:rPr lang="en-US" dirty="0"/>
              <a:t>CPU cycles</a:t>
            </a:r>
          </a:p>
          <a:p>
            <a:pPr lvl="1"/>
            <a:r>
              <a:rPr lang="en-US" dirty="0"/>
              <a:t>storage</a:t>
            </a:r>
          </a:p>
          <a:p>
            <a:pPr lvl="1"/>
            <a:r>
              <a:rPr lang="en-US" dirty="0"/>
              <a:t>bandwidth</a:t>
            </a:r>
          </a:p>
        </p:txBody>
      </p:sp>
    </p:spTree>
    <p:extLst>
      <p:ext uri="{BB962C8B-B14F-4D97-AF65-F5344CB8AC3E}">
        <p14:creationId xmlns:p14="http://schemas.microsoft.com/office/powerpoint/2010/main" val="243385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Availability-Reliability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Availability</a:t>
            </a:r>
          </a:p>
          <a:p>
            <a:pPr lvl="1"/>
            <a:r>
              <a:rPr lang="en-US" dirty="0"/>
              <a:t>Having access to software, platform, infrastructure from anywhere and at any time</a:t>
            </a:r>
          </a:p>
          <a:p>
            <a:pPr lvl="1"/>
            <a:r>
              <a:rPr lang="en-US" dirty="0"/>
              <a:t>All you need is a device connected to the Internet</a:t>
            </a:r>
          </a:p>
          <a:p>
            <a:endParaRPr lang="el-GR" dirty="0"/>
          </a:p>
          <a:p>
            <a:r>
              <a:rPr lang="en-US" dirty="0"/>
              <a:t>Reliability</a:t>
            </a:r>
          </a:p>
          <a:p>
            <a:pPr lvl="1"/>
            <a:r>
              <a:rPr lang="en-US" dirty="0"/>
              <a:t>Fault Tolerance is controlled by cloud providers and users no longer have to worry about it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28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CO2 footprint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Unification of servers</a:t>
            </a:r>
          </a:p>
          <a:p>
            <a:pPr lvl="1"/>
            <a:r>
              <a:rPr lang="en-US" dirty="0"/>
              <a:t>higher utilization</a:t>
            </a:r>
          </a:p>
          <a:p>
            <a:pPr lvl="1"/>
            <a:r>
              <a:rPr lang="en-US" dirty="0"/>
              <a:t>Reduced power consumption</a:t>
            </a:r>
          </a:p>
        </p:txBody>
      </p:sp>
    </p:spTree>
    <p:extLst>
      <p:ext uri="{BB962C8B-B14F-4D97-AF65-F5344CB8AC3E}">
        <p14:creationId xmlns:p14="http://schemas.microsoft.com/office/powerpoint/2010/main" val="626472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  <a:p>
            <a:r>
              <a:rPr lang="en-US" dirty="0"/>
              <a:t>Privacy</a:t>
            </a:r>
          </a:p>
          <a:p>
            <a:r>
              <a:rPr lang="en-US" dirty="0"/>
              <a:t>Dependence on suppliers</a:t>
            </a:r>
          </a:p>
          <a:p>
            <a:r>
              <a:rPr lang="en-US" dirty="0"/>
              <a:t>Depends on the network</a:t>
            </a:r>
          </a:p>
          <a:p>
            <a:r>
              <a:rPr lang="en-US" dirty="0"/>
              <a:t>Immigration</a:t>
            </a:r>
          </a:p>
        </p:txBody>
      </p:sp>
    </p:spTree>
    <p:extLst>
      <p:ext uri="{BB962C8B-B14F-4D97-AF65-F5344CB8AC3E}">
        <p14:creationId xmlns:p14="http://schemas.microsoft.com/office/powerpoint/2010/main" val="598085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</a:t>
            </a:r>
            <a:r>
              <a:rPr lang="en-US" dirty="0" err="1"/>
              <a:t>estCase</a:t>
            </a:r>
            <a:r>
              <a:rPr lang="en-US" dirty="0"/>
              <a:t>: Apache Hadoop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MapReduce: </a:t>
            </a:r>
            <a:r>
              <a:rPr lang="en-US" dirty="0"/>
              <a:t>Removal that simplifies application development. Applications that process large volumes of data</a:t>
            </a:r>
          </a:p>
          <a:p>
            <a:r>
              <a:rPr lang="el-GR" dirty="0" err="1"/>
              <a:t>Hadoop</a:t>
            </a:r>
            <a:r>
              <a:rPr lang="el-GR" dirty="0"/>
              <a:t>: </a:t>
            </a:r>
            <a:r>
              <a:rPr lang="el-GR" dirty="0" err="1"/>
              <a:t>Open</a:t>
            </a:r>
            <a:r>
              <a:rPr lang="el-GR" dirty="0"/>
              <a:t> </a:t>
            </a:r>
            <a:r>
              <a:rPr lang="el-GR" dirty="0" err="1"/>
              <a:t>source</a:t>
            </a:r>
            <a:r>
              <a:rPr lang="el-GR" dirty="0"/>
              <a:t> MapReduce</a:t>
            </a:r>
            <a:r>
              <a:rPr lang="en-US" dirty="0"/>
              <a:t> software platform</a:t>
            </a:r>
            <a:endParaRPr lang="el-GR" dirty="0"/>
          </a:p>
          <a:p>
            <a:r>
              <a:rPr lang="en-US" dirty="0"/>
              <a:t>Distributes processing and data across multiple nodes</a:t>
            </a:r>
          </a:p>
          <a:p>
            <a:r>
              <a:rPr lang="en-US" dirty="0"/>
              <a:t>Processes the data locally at each node</a:t>
            </a:r>
          </a:p>
          <a:p>
            <a:r>
              <a:rPr lang="en-US" dirty="0"/>
              <a:t>Transparent fault-tolerance through</a:t>
            </a:r>
          </a:p>
          <a:p>
            <a:pPr lvl="1"/>
            <a:r>
              <a:rPr lang="en-US" dirty="0"/>
              <a:t>Automatic data overlay</a:t>
            </a:r>
          </a:p>
          <a:p>
            <a:pPr lvl="1"/>
            <a:r>
              <a:rPr lang="en-US" dirty="0"/>
              <a:t>Automatically detect and restart nodes that fail.</a:t>
            </a:r>
          </a:p>
        </p:txBody>
      </p:sp>
    </p:spTree>
    <p:extLst>
      <p:ext uri="{BB962C8B-B14F-4D97-AF65-F5344CB8AC3E}">
        <p14:creationId xmlns:p14="http://schemas.microsoft.com/office/powerpoint/2010/main" val="3845410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TestCase</a:t>
            </a:r>
            <a:r>
              <a:rPr lang="en-US" dirty="0"/>
              <a:t>: Apache Hadoop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Programming Model </a:t>
            </a:r>
            <a:r>
              <a:rPr lang="el-GR" dirty="0"/>
              <a:t>MapReduce </a:t>
            </a:r>
          </a:p>
          <a:p>
            <a:r>
              <a:rPr lang="en-US" dirty="0"/>
              <a:t>Programming that is easily parallelizable</a:t>
            </a:r>
          </a:p>
          <a:p>
            <a:r>
              <a:rPr lang="en-US" dirty="0"/>
              <a:t>Divided into two phases</a:t>
            </a:r>
            <a:r>
              <a:rPr lang="el-GR" dirty="0"/>
              <a:t>:</a:t>
            </a:r>
          </a:p>
          <a:p>
            <a:pPr lvl="1"/>
            <a:r>
              <a:rPr lang="en-US" dirty="0"/>
              <a:t>Mapping</a:t>
            </a:r>
            <a:r>
              <a:rPr lang="el-GR" dirty="0"/>
              <a:t> –</a:t>
            </a:r>
            <a:r>
              <a:rPr lang="en-US" dirty="0"/>
              <a:t>performs a custom function for all objects in a table</a:t>
            </a:r>
          </a:p>
          <a:p>
            <a:pPr lvl="1"/>
            <a:r>
              <a:rPr lang="en-US" dirty="0"/>
              <a:t>Reduce</a:t>
            </a:r>
            <a:r>
              <a:rPr lang="el-GR" dirty="0"/>
              <a:t>- </a:t>
            </a:r>
            <a:r>
              <a:rPr lang="en-US" dirty="0"/>
              <a:t>Collating results mapping </a:t>
            </a:r>
            <a:r>
              <a:rPr lang="el-GR" dirty="0"/>
              <a:t> </a:t>
            </a:r>
            <a:r>
              <a:rPr lang="en-US" dirty="0"/>
              <a:t>using a custom function</a:t>
            </a:r>
          </a:p>
          <a:p>
            <a:r>
              <a:rPr lang="en-US" dirty="0"/>
              <a:t>Scaled well</a:t>
            </a:r>
          </a:p>
          <a:p>
            <a:r>
              <a:rPr lang="en-US" dirty="0"/>
              <a:t>Simple example</a:t>
            </a:r>
            <a:r>
              <a:rPr lang="el-GR" dirty="0"/>
              <a:t>:</a:t>
            </a:r>
          </a:p>
          <a:p>
            <a:r>
              <a:rPr lang="en-US" dirty="0"/>
              <a:t>Mapping: Elevation of elements in the square </a:t>
            </a:r>
            <a:r>
              <a:rPr lang="el-GR" dirty="0"/>
              <a:t>{1, 2, 3, 4} -&gt; {1, 4, 9, 16}</a:t>
            </a:r>
          </a:p>
          <a:p>
            <a:r>
              <a:rPr lang="en-US" dirty="0"/>
              <a:t>Reduce: Sums up the results: </a:t>
            </a:r>
            <a:r>
              <a:rPr lang="el-GR" dirty="0"/>
              <a:t> 30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02" y="1988840"/>
            <a:ext cx="347602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940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</a:t>
            </a:r>
            <a:r>
              <a:rPr lang="en-US" dirty="0" err="1"/>
              <a:t>estCase</a:t>
            </a:r>
            <a:r>
              <a:rPr lang="en-US" dirty="0"/>
              <a:t>: Apache Hadoop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HDFS</a:t>
            </a:r>
          </a:p>
          <a:p>
            <a:r>
              <a:rPr lang="en-US" dirty="0"/>
              <a:t>Very large distributed file system</a:t>
            </a:r>
          </a:p>
          <a:p>
            <a:r>
              <a:rPr lang="el-GR" dirty="0"/>
              <a:t>10K </a:t>
            </a:r>
            <a:r>
              <a:rPr lang="en-US" dirty="0"/>
              <a:t>nodes</a:t>
            </a:r>
            <a:r>
              <a:rPr lang="el-GR" dirty="0"/>
              <a:t>, 100 </a:t>
            </a:r>
            <a:r>
              <a:rPr lang="en-US" dirty="0"/>
              <a:t>millions files</a:t>
            </a:r>
            <a:r>
              <a:rPr lang="el-GR" dirty="0"/>
              <a:t>, 10 PB</a:t>
            </a:r>
          </a:p>
          <a:p>
            <a:r>
              <a:rPr lang="en-US" dirty="0"/>
              <a:t>It works on "cheap" material</a:t>
            </a:r>
          </a:p>
          <a:p>
            <a:r>
              <a:rPr lang="en-US" dirty="0"/>
              <a:t>Files are stored in replicas to handle hardware failure</a:t>
            </a:r>
          </a:p>
          <a:p>
            <a:r>
              <a:rPr lang="en-US" dirty="0"/>
              <a:t>The system detects faults and recovers from them</a:t>
            </a:r>
          </a:p>
          <a:p>
            <a:pPr lvl="1"/>
            <a:r>
              <a:rPr lang="en-US" dirty="0"/>
              <a:t>Optimized for </a:t>
            </a:r>
            <a:r>
              <a:rPr lang="el-GR" dirty="0" err="1"/>
              <a:t>Batch</a:t>
            </a:r>
            <a:r>
              <a:rPr lang="el-GR" dirty="0"/>
              <a:t> </a:t>
            </a:r>
            <a:r>
              <a:rPr lang="el-GR" dirty="0" err="1"/>
              <a:t>Processing</a:t>
            </a:r>
            <a:endParaRPr lang="el-GR" dirty="0"/>
          </a:p>
          <a:p>
            <a:pPr lvl="1"/>
            <a:r>
              <a:rPr lang="en-US" dirty="0"/>
              <a:t>The data positions are opaque, so that the calculation can be moved to where the data is located</a:t>
            </a:r>
          </a:p>
          <a:p>
            <a:pPr lvl="1"/>
            <a:r>
              <a:rPr lang="en-US" dirty="0"/>
              <a:t>It provides a very high total bandwidth</a:t>
            </a:r>
          </a:p>
        </p:txBody>
      </p:sp>
    </p:spTree>
    <p:extLst>
      <p:ext uri="{BB962C8B-B14F-4D97-AF65-F5344CB8AC3E}">
        <p14:creationId xmlns:p14="http://schemas.microsoft.com/office/powerpoint/2010/main" val="1780163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</a:t>
            </a:r>
            <a:r>
              <a:rPr lang="en-US" dirty="0" err="1"/>
              <a:t>estCase</a:t>
            </a:r>
            <a:r>
              <a:rPr lang="en-US" dirty="0"/>
              <a:t>: Apache Hadoop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Distributed file system</a:t>
            </a:r>
          </a:p>
          <a:p>
            <a:r>
              <a:rPr lang="en-US" dirty="0"/>
              <a:t>Single namespace for the entire system</a:t>
            </a:r>
          </a:p>
          <a:p>
            <a:r>
              <a:rPr lang="en-US" dirty="0"/>
              <a:t>Consistency of data</a:t>
            </a:r>
          </a:p>
          <a:p>
            <a:r>
              <a:rPr lang="en-US" b="1" dirty="0"/>
              <a:t>Write‐once‐read‐many </a:t>
            </a:r>
            <a:r>
              <a:rPr lang="el-GR" dirty="0"/>
              <a:t> </a:t>
            </a:r>
            <a:r>
              <a:rPr lang="en-US" dirty="0"/>
              <a:t>access model</a:t>
            </a:r>
            <a:endParaRPr lang="el-GR" dirty="0"/>
          </a:p>
          <a:p>
            <a:pPr lvl="1"/>
            <a:r>
              <a:rPr lang="en-US" dirty="0"/>
              <a:t>The user can only append to existing files</a:t>
            </a:r>
          </a:p>
          <a:p>
            <a:pPr lvl="1"/>
            <a:r>
              <a:rPr lang="en-US" dirty="0"/>
              <a:t>The files are divided into blocks.</a:t>
            </a:r>
          </a:p>
          <a:p>
            <a:pPr lvl="1"/>
            <a:r>
              <a:rPr lang="en-US" dirty="0"/>
              <a:t>Usually 128 MB block size</a:t>
            </a:r>
          </a:p>
          <a:p>
            <a:pPr lvl="1"/>
            <a:r>
              <a:rPr lang="en-US" dirty="0"/>
              <a:t>Each block is replicated in many </a:t>
            </a:r>
            <a:br>
              <a:rPr lang="en-US" dirty="0"/>
            </a:br>
            <a:r>
              <a:rPr lang="en-US" dirty="0" err="1"/>
              <a:t>DataNodes</a:t>
            </a:r>
            <a:endParaRPr lang="en-US" dirty="0"/>
          </a:p>
          <a:p>
            <a:r>
              <a:rPr lang="en-US" dirty="0"/>
              <a:t>Intelligent Client</a:t>
            </a:r>
          </a:p>
          <a:p>
            <a:pPr lvl="1"/>
            <a:r>
              <a:rPr lang="en-US" dirty="0"/>
              <a:t>The Client can find the location of the blocks.</a:t>
            </a:r>
          </a:p>
          <a:p>
            <a:pPr lvl="1"/>
            <a:r>
              <a:rPr lang="en-US" dirty="0"/>
              <a:t>The Client has access to data directly from the </a:t>
            </a:r>
            <a:r>
              <a:rPr lang="en-US" dirty="0" err="1"/>
              <a:t>DataNode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7638"/>
            <a:ext cx="2666177" cy="361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90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SaaS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started around 1999 </a:t>
            </a:r>
          </a:p>
          <a:p>
            <a:r>
              <a:rPr lang="en-US" dirty="0"/>
              <a:t>An application is offered to a customer as an on-demand service </a:t>
            </a:r>
          </a:p>
          <a:p>
            <a:r>
              <a:rPr lang="en-US" dirty="0"/>
              <a:t>Software Delivery Model</a:t>
            </a:r>
            <a:r>
              <a:rPr lang="el-GR" dirty="0"/>
              <a:t>:</a:t>
            </a:r>
          </a:p>
          <a:p>
            <a:pPr lvl="1"/>
            <a:r>
              <a:rPr lang="en-US" dirty="0"/>
              <a:t>Hosted on vendor's web servers</a:t>
            </a:r>
          </a:p>
          <a:p>
            <a:pPr lvl="1"/>
            <a:r>
              <a:rPr lang="en-US" dirty="0"/>
              <a:t>It goes down to the customer’s device and switches off when the on-demand contract expires.</a:t>
            </a:r>
          </a:p>
        </p:txBody>
      </p:sp>
    </p:spTree>
    <p:extLst>
      <p:ext uri="{BB962C8B-B14F-4D97-AF65-F5344CB8AC3E}">
        <p14:creationId xmlns:p14="http://schemas.microsoft.com/office/powerpoint/2010/main" val="3607701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SaaS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800600"/>
          </a:xfrm>
        </p:spPr>
        <p:txBody>
          <a:bodyPr>
            <a:normAutofit/>
          </a:bodyPr>
          <a:lstStyle/>
          <a:p>
            <a:r>
              <a:rPr lang="en-US" dirty="0"/>
              <a:t>Maturity levels 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Each one has its own custom version of the app and executes its own snapshot</a:t>
            </a:r>
            <a:endParaRPr lang="el-GR" dirty="0"/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Customizable. Same implementation but distinct snapshots</a:t>
            </a:r>
            <a:r>
              <a:rPr lang="el-GR" dirty="0"/>
              <a:t>.</a:t>
            </a:r>
            <a:r>
              <a:rPr lang="en-US" dirty="0"/>
              <a:t> 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Co-habitation. (+): Effective resource use </a:t>
            </a:r>
            <a:br>
              <a:rPr lang="en-US" dirty="0"/>
            </a:br>
            <a:r>
              <a:rPr lang="en-US" dirty="0"/>
              <a:t>(-): Limits to scalability.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Load controller. (+) scalability</a:t>
            </a:r>
          </a:p>
          <a:p>
            <a:pPr marL="411480" lvl="1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8679"/>
            <a:ext cx="1296144" cy="158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529" y="2132856"/>
            <a:ext cx="129614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529" y="3645024"/>
            <a:ext cx="129614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101" y="5157192"/>
            <a:ext cx="130357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144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SaaS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676672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060848"/>
            <a:ext cx="789045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6B76A11-9A5B-4421-BF5F-FC2A4755D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78852"/>
            <a:ext cx="2592288" cy="26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04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PaaS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Delivering an integrated computing platform (for manufacturing / testing / deploying applications) as a service.</a:t>
            </a:r>
            <a:endParaRPr lang="el-GR" dirty="0"/>
          </a:p>
          <a:p>
            <a:endParaRPr lang="en-US" dirty="0"/>
          </a:p>
          <a:p>
            <a:r>
              <a:rPr lang="en-US" dirty="0"/>
              <a:t>Deploy your applications and do not worry about purchasing and managing the underlying hardware and software layers</a:t>
            </a:r>
          </a:p>
        </p:txBody>
      </p:sp>
    </p:spTree>
    <p:extLst>
      <p:ext uri="{BB962C8B-B14F-4D97-AF65-F5344CB8AC3E}">
        <p14:creationId xmlns:p14="http://schemas.microsoft.com/office/powerpoint/2010/main" val="1761724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PaaS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676672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74024"/>
            <a:ext cx="36766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oogle App Engine.svg">
            <a:extLst>
              <a:ext uri="{FF2B5EF4-FFF2-40B4-BE49-F238E27FC236}">
                <a16:creationId xmlns:a16="http://schemas.microsoft.com/office/drawing/2014/main" id="{DA1D19E4-6BB6-40A9-A3BD-408B18550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2452966" cy="189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doop logo new.svg">
            <a:extLst>
              <a:ext uri="{FF2B5EF4-FFF2-40B4-BE49-F238E27FC236}">
                <a16:creationId xmlns:a16="http://schemas.microsoft.com/office/drawing/2014/main" id="{8C681B03-B37D-4BC4-8370-2F806669C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52" y="4748410"/>
            <a:ext cx="5436096" cy="163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237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IaaS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Delivering processing infrastructures (typically a virtual environment platform) as a service</a:t>
            </a:r>
          </a:p>
          <a:p>
            <a:pPr algn="just"/>
            <a:r>
              <a:rPr lang="en-US" dirty="0"/>
              <a:t>Purchase resources</a:t>
            </a:r>
          </a:p>
          <a:p>
            <a:pPr algn="just"/>
            <a:r>
              <a:rPr lang="en-US" dirty="0"/>
              <a:t>Servers</a:t>
            </a:r>
          </a:p>
          <a:p>
            <a:pPr algn="just"/>
            <a:r>
              <a:rPr lang="en-US" dirty="0"/>
              <a:t>Software</a:t>
            </a:r>
          </a:p>
          <a:p>
            <a:pPr algn="just"/>
            <a:r>
              <a:rPr lang="en-US" dirty="0"/>
              <a:t>Storage space</a:t>
            </a:r>
          </a:p>
          <a:p>
            <a:pPr algn="just"/>
            <a:r>
              <a:rPr lang="en-US" dirty="0"/>
              <a:t>Network equipment</a:t>
            </a:r>
          </a:p>
        </p:txBody>
      </p:sp>
    </p:spTree>
    <p:extLst>
      <p:ext uri="{BB962C8B-B14F-4D97-AF65-F5344CB8AC3E}">
        <p14:creationId xmlns:p14="http://schemas.microsoft.com/office/powerpoint/2010/main" val="283967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IaaS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036712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35052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7340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Γειτνίαση">
  <a:themeElements>
    <a:clrScheme name="Γειτνίαση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Γειτνίαση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603</TotalTime>
  <Words>765</Words>
  <Application>Microsoft Office PowerPoint</Application>
  <PresentationFormat>On-screen Show (4:3)</PresentationFormat>
  <Paragraphs>165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Cambria</vt:lpstr>
      <vt:lpstr>Γειτνίαση</vt:lpstr>
      <vt:lpstr>Distributed Systems Introduction to Cloud Computing</vt:lpstr>
      <vt:lpstr>Cloud Computing Categories</vt:lpstr>
      <vt:lpstr>SaaS</vt:lpstr>
      <vt:lpstr>SaaS</vt:lpstr>
      <vt:lpstr>SaaS</vt:lpstr>
      <vt:lpstr>PaaS</vt:lpstr>
      <vt:lpstr>PaaS</vt:lpstr>
      <vt:lpstr>IaaS</vt:lpstr>
      <vt:lpstr>IaaS</vt:lpstr>
      <vt:lpstr>IaaS</vt:lpstr>
      <vt:lpstr>IaaS</vt:lpstr>
      <vt:lpstr>IaaS</vt:lpstr>
      <vt:lpstr>IaaS</vt:lpstr>
      <vt:lpstr>History - Evolution</vt:lpstr>
      <vt:lpstr>Prerequisites Technologies</vt:lpstr>
      <vt:lpstr>Why do we need Cloud Computing?</vt:lpstr>
      <vt:lpstr>Flexibility</vt:lpstr>
      <vt:lpstr>Scalability</vt:lpstr>
      <vt:lpstr>Adaptability</vt:lpstr>
      <vt:lpstr>Cost</vt:lpstr>
      <vt:lpstr>Maintenance</vt:lpstr>
      <vt:lpstr>Exploitation</vt:lpstr>
      <vt:lpstr>Availability-Reliability</vt:lpstr>
      <vt:lpstr>CO2 footprint</vt:lpstr>
      <vt:lpstr>Disadvantages</vt:lpstr>
      <vt:lpstr>ΤestCase: Apache Hadoop</vt:lpstr>
      <vt:lpstr>TestCase: Apache Hadoop</vt:lpstr>
      <vt:lpstr>ΤestCase: Apache Hadoop</vt:lpstr>
      <vt:lpstr>ΤestCase: Apache Hadoop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Κατανεμημένα Συστήματα Επικοινωνία</dc:title>
  <dc:creator>Adanar</dc:creator>
  <cp:lastModifiedBy>Harris Papadakis</cp:lastModifiedBy>
  <cp:revision>120</cp:revision>
  <dcterms:created xsi:type="dcterms:W3CDTF">2016-12-15T15:44:38Z</dcterms:created>
  <dcterms:modified xsi:type="dcterms:W3CDTF">2018-11-28T11:15:46Z</dcterms:modified>
</cp:coreProperties>
</file>