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340" r:id="rId3"/>
    <p:sldId id="337" r:id="rId4"/>
    <p:sldId id="267" r:id="rId5"/>
    <p:sldId id="268" r:id="rId6"/>
    <p:sldId id="328" r:id="rId7"/>
    <p:sldId id="269" r:id="rId8"/>
    <p:sldId id="329" r:id="rId9"/>
    <p:sldId id="270" r:id="rId10"/>
    <p:sldId id="271" r:id="rId11"/>
    <p:sldId id="272" r:id="rId12"/>
    <p:sldId id="330" r:id="rId13"/>
    <p:sldId id="273" r:id="rId14"/>
    <p:sldId id="274" r:id="rId15"/>
    <p:sldId id="275" r:id="rId16"/>
    <p:sldId id="318" r:id="rId17"/>
    <p:sldId id="319" r:id="rId18"/>
    <p:sldId id="320" r:id="rId19"/>
    <p:sldId id="321" r:id="rId20"/>
    <p:sldId id="322" r:id="rId21"/>
    <p:sldId id="325" r:id="rId22"/>
    <p:sldId id="341" r:id="rId23"/>
    <p:sldId id="333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279" r:id="rId56"/>
    <p:sldId id="266" r:id="rId57"/>
    <p:sldId id="257" r:id="rId58"/>
    <p:sldId id="258" r:id="rId59"/>
    <p:sldId id="331" r:id="rId60"/>
    <p:sldId id="332" r:id="rId61"/>
    <p:sldId id="276" r:id="rId62"/>
    <p:sldId id="277" r:id="rId63"/>
    <p:sldId id="261" r:id="rId64"/>
    <p:sldId id="33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5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7528D-6DC0-4A80-98E3-CE69F6AF2421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4AE4F-E5EB-447E-B689-5D3F591FC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1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9EED81-D527-4C5C-895D-DB2745B0DC6E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&lt;title&gt; = Prof., Dr., etc</a:t>
            </a:r>
          </a:p>
          <a:p>
            <a:pPr eaLnBrk="1" hangingPunct="1"/>
            <a:r>
              <a:rPr lang="en-GB" smtClean="0"/>
              <a:t>Xxxxxxx Yyyyyyyy = name of the presenter</a:t>
            </a:r>
          </a:p>
          <a:p>
            <a:pPr eaLnBrk="1" hangingPunct="1"/>
            <a:r>
              <a:rPr lang="en-GB" smtClean="0"/>
              <a:t>&lt;Full Laboratory Name&gt; = e.g. Computational Vision and Robotics</a:t>
            </a:r>
          </a:p>
          <a:p>
            <a:pPr eaLnBrk="1" hangingPunct="1"/>
            <a:r>
              <a:rPr lang="en-GB" smtClean="0"/>
              <a:t>&lt;Lab short name&gt; = e.g. CVRL</a:t>
            </a:r>
          </a:p>
          <a:p>
            <a:pPr eaLnBrk="1" hangingPunct="1"/>
            <a:r>
              <a:rPr lang="en-GB" smtClean="0"/>
              <a:t>e.t.c.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02435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410BD-2F42-4034-81CE-E90CE19CE6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0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7DC3AB2C-CDD8-4D0F-9D72-0D0862D6BCDE}" type="slidenum">
              <a:rPr lang="en-US">
                <a:latin typeface="Calibri" panose="020F0502020204030204" pitchFamily="34" charset="0"/>
              </a:rPr>
              <a:pPr/>
              <a:t>24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7DC3AB2C-CDD8-4D0F-9D72-0D0862D6BCDE}" type="slidenum">
              <a:rPr lang="en-US">
                <a:latin typeface="Calibri" panose="020F0502020204030204" pitchFamily="34" charset="0"/>
              </a:rPr>
              <a:pPr/>
              <a:t>25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6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3EE6CF6C-1E11-41EB-BEF6-B1AE06AE9FE1}" type="slidenum">
              <a:rPr lang="en-US">
                <a:latin typeface="Calibri" panose="020F0502020204030204" pitchFamily="34" charset="0"/>
              </a:rPr>
              <a:pPr/>
              <a:t>41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2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1DC446-3BE7-463E-BC63-0A867992D46F}" type="slidenum">
              <a:rPr lang="el-GR"/>
              <a:pPr/>
              <a:t>63</a:t>
            </a:fld>
            <a:endParaRPr lang="el-G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486143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4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5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1029546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27200" y="3886200"/>
            <a:ext cx="8534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308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52725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1609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37205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71164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70221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950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6011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39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2866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4929808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1" y="228600"/>
            <a:ext cx="2935817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228600"/>
            <a:ext cx="86106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9769603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228600"/>
            <a:ext cx="1174961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19200"/>
            <a:ext cx="5588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0"/>
            <a:ext cx="5588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588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95192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3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7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1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4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5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BF834-0039-439E-A5E4-B9DDBA24638B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0E56A-B7C2-404C-AE09-DCCBB72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5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3201" y="228600"/>
            <a:ext cx="1174961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219200"/>
            <a:ext cx="1137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320801" y="152401"/>
            <a:ext cx="10308167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GB" sz="1200" b="1">
              <a:latin typeface="Arial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0297584" y="6499226"/>
            <a:ext cx="1792816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spcBef>
                <a:spcPct val="50000"/>
              </a:spcBef>
              <a:defRPr/>
            </a:pPr>
            <a:fld id="{CF01D9A9-1A39-4F01-B91F-590C4ADF964C}" type="slidenum">
              <a:rPr lang="en-US" sz="1400">
                <a:solidFill>
                  <a:srgbClr val="A299BD"/>
                </a:solidFill>
                <a:latin typeface="Arial" charset="0"/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>
              <a:solidFill>
                <a:srgbClr val="A299B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6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zoom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59595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59595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59595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59595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59595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90000"/>
        <a:buFont typeface="Wingdings" pitchFamily="2" charset="2"/>
        <a:buBlip>
          <a:blip r:embed="rId14"/>
        </a:buBlip>
        <a:defRPr kumimoji="1" sz="28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6633"/>
        </a:buClr>
        <a:buSzPct val="80000"/>
        <a:buFont typeface="Wingdings" pitchFamily="2" charset="2"/>
        <a:buBlip>
          <a:blip r:embed="rId15"/>
        </a:buBlip>
        <a:defRPr kumimoji="1" sz="2400">
          <a:solidFill>
            <a:srgbClr val="59595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9900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59595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Blip>
          <a:blip r:embed="rId17"/>
        </a:buBlip>
        <a:defRPr kumimoji="1">
          <a:solidFill>
            <a:srgbClr val="59595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Blip>
          <a:blip r:embed="rId18"/>
        </a:buBlip>
        <a:defRPr kumimoji="1">
          <a:solidFill>
            <a:srgbClr val="59595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Blip>
          <a:blip r:embed="rId18"/>
        </a:buBlip>
        <a:defRPr kumimoji="1">
          <a:solidFill>
            <a:srgbClr val="0033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Blip>
          <a:blip r:embed="rId18"/>
        </a:buBlip>
        <a:defRPr kumimoji="1">
          <a:solidFill>
            <a:srgbClr val="0033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Blip>
          <a:blip r:embed="rId18"/>
        </a:buBlip>
        <a:defRPr kumimoji="1">
          <a:solidFill>
            <a:srgbClr val="0033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Blip>
          <a:blip r:embed="rId18"/>
        </a:buBlip>
        <a:defRPr kumimoji="1">
          <a:solidFill>
            <a:srgbClr val="003399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bpathology.com/case.asp?case=468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ism.ucalgary.ca/handle/1880/51900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7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90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care-informatics.com/news-item/analytics/ibm-unveils-watson-powered-imaging-solutions-rsna" TargetMode="External"/><Relationship Id="rId2" Type="http://schemas.openxmlformats.org/officeDocument/2006/relationships/hyperlink" Target="https://www.cbinsights.com/research/artificial-intelligence-healthcare-new-startup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untminnie.com/index.aspx?sec=ser&amp;sub=def&amp;pag=dis&amp;ItemID=114910" TargetMode="External"/><Relationship Id="rId4" Type="http://schemas.openxmlformats.org/officeDocument/2006/relationships/hyperlink" Target="https://www.techemergence.com/deep-learning-applications-in-medical-imaging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hr.nlm.nih.gov/primer/precisionmedicine/definition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yto.purdue.edu/cdroms/micro2/content/education/wirth06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work in </a:t>
            </a:r>
            <a:r>
              <a:rPr lang="en-US" dirty="0" smtClean="0"/>
              <a:t>Octave: Today’s tasks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Explain a simple code to implement the GLCM</a:t>
            </a:r>
          </a:p>
          <a:p>
            <a:r>
              <a:rPr lang="en-US" dirty="0" smtClean="0"/>
              <a:t>Extract 3 important features from images and explain their meaning </a:t>
            </a:r>
          </a:p>
          <a:p>
            <a:r>
              <a:rPr lang="en-US" dirty="0" smtClean="0"/>
              <a:t>See the influence of image filtering and other operations in the features</a:t>
            </a:r>
            <a:endParaRPr lang="el-GR" dirty="0" smtClean="0"/>
          </a:p>
          <a:p>
            <a:r>
              <a:rPr lang="en-US" dirty="0" smtClean="0"/>
              <a:t>Pathology images </a:t>
            </a:r>
            <a:r>
              <a:rPr lang="en-US" dirty="0"/>
              <a:t>from </a:t>
            </a:r>
            <a:r>
              <a:rPr lang="en-US" dirty="0">
                <a:hlinkClick r:id="rId2"/>
              </a:rPr>
              <a:t>https</a:t>
            </a:r>
            <a:r>
              <a:rPr lang="en-US">
                <a:hlinkClick r:id="rId2"/>
              </a:rPr>
              <a:t>://</a:t>
            </a:r>
            <a:r>
              <a:rPr lang="en-US" smtClean="0">
                <a:hlinkClick r:id="rId2"/>
              </a:rPr>
              <a:t>www.webpathology.com/case.asp?case=468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82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Conventional tumor quantitation methods based on linear or </a:t>
            </a:r>
            <a:r>
              <a:rPr lang="en-US" dirty="0" smtClean="0"/>
              <a:t>3D tumor </a:t>
            </a:r>
            <a:r>
              <a:rPr lang="en-US" dirty="0"/>
              <a:t>measurements have demonstrated significant limitations in evaluating response especially to new oncology therapies such as targeted, anti-angiogenic therapies, immunotherapies or topical therapies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In patients undergoing </a:t>
            </a:r>
            <a:r>
              <a:rPr lang="en-US" dirty="0"/>
              <a:t>targeted therapies </a:t>
            </a:r>
            <a:r>
              <a:rPr lang="en-US" dirty="0" smtClean="0"/>
              <a:t>tumors may </a:t>
            </a:r>
            <a:r>
              <a:rPr lang="en-US" dirty="0"/>
              <a:t>exhibit internal necrosis formation with or without reduction in lesion size (as in conventional cytotoxic therapy</a:t>
            </a:r>
            <a:r>
              <a:rPr lang="en-US" dirty="0" smtClean="0"/>
              <a:t>) -&gt;  </a:t>
            </a:r>
            <a:r>
              <a:rPr lang="en-US" dirty="0"/>
              <a:t>size-based tumor measurements do not necessarily reflect tumor response to therapy</a:t>
            </a:r>
            <a:r>
              <a:rPr lang="en-US" dirty="0" smtClean="0"/>
              <a:t>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176963"/>
            <a:ext cx="122642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srgbClr val="303030"/>
                </a:solidFill>
                <a:latin typeface="arial" panose="020B0604020202020204" pitchFamily="34" charset="0"/>
              </a:rPr>
              <a:t>Cai</a:t>
            </a:r>
            <a:r>
              <a:rPr lang="en-US" sz="1050" i="1" dirty="0">
                <a:solidFill>
                  <a:srgbClr val="303030"/>
                </a:solidFill>
                <a:latin typeface="arial" panose="020B0604020202020204" pitchFamily="34" charset="0"/>
              </a:rPr>
              <a:t>, W. L., &amp; Hong, G. B. (2018). Quantitative image analysis for evaluation of tumor response in clinical oncology. Chronic diseases and translational medicine, 4(1), </a:t>
            </a:r>
            <a:r>
              <a:rPr lang="en-US" sz="1050" i="1" dirty="0" smtClean="0">
                <a:solidFill>
                  <a:srgbClr val="303030"/>
                </a:solidFill>
                <a:latin typeface="arial" panose="020B0604020202020204" pitchFamily="34" charset="0"/>
              </a:rPr>
              <a:t>18–28.doi:10.1016/j.cdtm.2018.01.002</a:t>
            </a:r>
            <a:endParaRPr lang="en-US" sz="1050" i="1" dirty="0"/>
          </a:p>
        </p:txBody>
      </p:sp>
      <p:sp>
        <p:nvSpPr>
          <p:cNvPr id="6" name="Rectangle 5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10469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one of the many examples where texture analysis provides powerful tools to quantitatively describe tissue structure and characterize patterns linked to disease or response. </a:t>
            </a:r>
          </a:p>
          <a:p>
            <a:r>
              <a:rPr lang="en-US" dirty="0"/>
              <a:t>Texture is a regular repetition of an element or pattern in an image</a:t>
            </a:r>
            <a:r>
              <a:rPr lang="en-US" dirty="0" smtClean="0"/>
              <a:t>.</a:t>
            </a:r>
          </a:p>
          <a:p>
            <a:r>
              <a:rPr lang="en-US" dirty="0"/>
              <a:t>Texture provides information in the spatial arrangement of </a:t>
            </a:r>
            <a:r>
              <a:rPr lang="en-US" dirty="0" err="1"/>
              <a:t>colours</a:t>
            </a:r>
            <a:r>
              <a:rPr lang="en-US" dirty="0"/>
              <a:t> or intensities in an </a:t>
            </a:r>
            <a:r>
              <a:rPr lang="en-US" dirty="0" smtClean="0"/>
              <a:t>image.</a:t>
            </a:r>
            <a:endParaRPr lang="en-US" dirty="0"/>
          </a:p>
          <a:p>
            <a:r>
              <a:rPr lang="en-US" dirty="0"/>
              <a:t>Texture analysis refers to the characterization of an image region by its texture. 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176963"/>
            <a:ext cx="122642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srgbClr val="303030"/>
                </a:solidFill>
                <a:latin typeface="arial" panose="020B0604020202020204" pitchFamily="34" charset="0"/>
              </a:rPr>
              <a:t>Cai</a:t>
            </a:r>
            <a:r>
              <a:rPr lang="en-US" sz="1050" i="1" dirty="0">
                <a:solidFill>
                  <a:srgbClr val="303030"/>
                </a:solidFill>
                <a:latin typeface="arial" panose="020B0604020202020204" pitchFamily="34" charset="0"/>
              </a:rPr>
              <a:t>, W. L., &amp; Hong, G. B. (2018). Quantitative image analysis for evaluation of tumor response in clinical oncology. Chronic diseases and translational medicine, 4(1), </a:t>
            </a:r>
            <a:r>
              <a:rPr lang="en-US" sz="1050" i="1" dirty="0" smtClean="0">
                <a:solidFill>
                  <a:srgbClr val="303030"/>
                </a:solidFill>
                <a:latin typeface="arial" panose="020B0604020202020204" pitchFamily="34" charset="0"/>
              </a:rPr>
              <a:t>18–28.doi:10.1016/j.cdtm.2018.01.002</a:t>
            </a:r>
            <a:endParaRPr lang="en-US" sz="1050" i="1" dirty="0"/>
          </a:p>
        </p:txBody>
      </p:sp>
      <p:sp>
        <p:nvSpPr>
          <p:cNvPr id="6" name="Rectangle 5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17127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083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Texture </a:t>
            </a:r>
            <a:r>
              <a:rPr lang="en-US" dirty="0"/>
              <a:t>analysis attempts to quantify </a:t>
            </a:r>
            <a:r>
              <a:rPr lang="en-US" dirty="0" smtClean="0"/>
              <a:t>intuitive </a:t>
            </a:r>
            <a:r>
              <a:rPr lang="en-US" dirty="0"/>
              <a:t>properties described by terms such as rough, smooth, silky or irregular as a function of spatial variation in pixel intensities. </a:t>
            </a:r>
            <a:endParaRPr lang="en-US" dirty="0" smtClean="0"/>
          </a:p>
          <a:p>
            <a:r>
              <a:rPr lang="en-US" dirty="0"/>
              <a:t>The purpose of texture analysis is to classify, segment, and identify different areas of interest.</a:t>
            </a:r>
            <a:endParaRPr lang="en-US" dirty="0" smtClean="0"/>
          </a:p>
          <a:p>
            <a:r>
              <a:rPr lang="en-US" dirty="0" smtClean="0"/>
              <a:t>Texture heterogeneity </a:t>
            </a:r>
            <a:r>
              <a:rPr lang="en-US" dirty="0"/>
              <a:t>features, calculated from both spatial and time-series images, can provide reliable biomarkers in oncology (treatment response</a:t>
            </a:r>
            <a:r>
              <a:rPr lang="en-US" dirty="0" smtClean="0"/>
              <a:t>).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073170"/>
            <a:ext cx="12192000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Haralick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R.M.,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Shanmugam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K.,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Dinstein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I. Textural features for image classification. IEEE Trans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Cybern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 1973;SMC-3:610–621.</a:t>
            </a:r>
            <a:endParaRPr lang="el-G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O'Sullivan F., Roy S., O'Sullivan J., Vernon C.,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Eary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J. Incorporation of tumor shape into an assessment of spatial heterogeneity for human sarcomas imaged with FDG-PET. Biostatistics. 2005;6:293–301. </a:t>
            </a:r>
            <a:endParaRPr lang="el-G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Jain A.K. Prentice Hall; Englewood Cliffs, NJ: 1989. Fundamentals of Digital Image Processing</a:t>
            </a:r>
          </a:p>
          <a:p>
            <a:r>
              <a:rPr lang="en-US" sz="900" dirty="0" err="1" smtClean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Ganeshan</a:t>
            </a:r>
            <a:r>
              <a:rPr lang="en-US" sz="900" dirty="0" smtClean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B., Miles K.A. Quantifying </a:t>
            </a:r>
            <a:r>
              <a:rPr lang="en-US" sz="9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r>
              <a:rPr lang="en-US" sz="9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heterogeneity with CT. </a:t>
            </a:r>
            <a:r>
              <a:rPr lang="en-US" sz="9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</a:t>
            </a:r>
            <a:r>
              <a:rPr lang="en-US" sz="9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Imaging. </a:t>
            </a:r>
            <a:r>
              <a:rPr lang="en-US" sz="900" dirty="0" smtClean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2013;13:140–149</a:t>
            </a:r>
            <a:endParaRPr lang="el-GR" sz="900" dirty="0" smtClean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Alic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L., van Vliet M., van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Dijke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C.F.,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Eggermont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A.M.,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Veenland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J.F.,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Niessen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W.J. Heterogeneity in DCE-MRI parametric maps: a biomarker for treatment response. Phys Med Biol. 2011;56:1601–1616.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30507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Analysis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182" r="66573" b="5686"/>
          <a:stretch/>
        </p:blipFill>
        <p:spPr>
          <a:xfrm>
            <a:off x="838200" y="1611171"/>
            <a:ext cx="4075386" cy="4565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246" t="33345" r="69612" b="20556"/>
          <a:stretch/>
        </p:blipFill>
        <p:spPr>
          <a:xfrm>
            <a:off x="5912119" y="1960604"/>
            <a:ext cx="4305200" cy="40813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42311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Gray-level Co-occurrence Matrix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399689"/>
            <a:ext cx="11096298" cy="777273"/>
          </a:xfrm>
        </p:spPr>
        <p:txBody>
          <a:bodyPr>
            <a:noAutofit/>
          </a:bodyPr>
          <a:lstStyle/>
          <a:p>
            <a:r>
              <a:rPr lang="en-US" sz="1800" dirty="0" smtClean="0"/>
              <a:t>aka </a:t>
            </a:r>
            <a:r>
              <a:rPr lang="en-US" sz="1800" i="1" dirty="0" smtClean="0"/>
              <a:t>second order statistics</a:t>
            </a:r>
            <a:endParaRPr lang="el-GR" sz="1800" i="1" dirty="0" smtClean="0"/>
          </a:p>
          <a:p>
            <a:r>
              <a:rPr lang="en-US" sz="1800" i="1" dirty="0" smtClean="0"/>
              <a:t>The computation of large number of texture features lead to the advancement of </a:t>
            </a:r>
            <a:r>
              <a:rPr lang="en-US" sz="1800" i="1" dirty="0" err="1" smtClean="0"/>
              <a:t>Radiomics</a:t>
            </a:r>
            <a:r>
              <a:rPr lang="en-US" sz="1800" i="1" dirty="0" smtClean="0"/>
              <a:t> approaches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62" t="23530" r="69483" b="33642"/>
          <a:stretch/>
        </p:blipFill>
        <p:spPr>
          <a:xfrm>
            <a:off x="2789244" y="1425845"/>
            <a:ext cx="4291612" cy="4065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966" t="46431" r="73620" b="28883"/>
          <a:stretch/>
        </p:blipFill>
        <p:spPr>
          <a:xfrm>
            <a:off x="110935" y="1675277"/>
            <a:ext cx="2678309" cy="2315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0371" r="80927" b="31263"/>
          <a:stretch/>
        </p:blipFill>
        <p:spPr>
          <a:xfrm>
            <a:off x="7302830" y="1425845"/>
            <a:ext cx="4209660" cy="368167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230821" y="2522483"/>
            <a:ext cx="695263" cy="23837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702972" y="2522482"/>
            <a:ext cx="695263" cy="23837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0815" y="6176962"/>
            <a:ext cx="28296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5"/>
              </a:rPr>
              <a:t>https://prism.ucalgary.ca/handle/1880/51900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40901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analysis in </a:t>
            </a:r>
            <a:r>
              <a:rPr lang="en-US" dirty="0" err="1" smtClean="0"/>
              <a:t>practise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</a:t>
            </a:r>
            <a:r>
              <a:rPr lang="en-US" dirty="0"/>
              <a:t>information of lesion (</a:t>
            </a:r>
            <a:r>
              <a:rPr lang="en-US" dirty="0">
                <a:solidFill>
                  <a:srgbClr val="C00000"/>
                </a:solidFill>
              </a:rPr>
              <a:t>heterogeneous vs homogeneous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u="sng" dirty="0" smtClean="0"/>
              <a:t>TEXTURE ANALYSIS?</a:t>
            </a:r>
            <a:endParaRPr lang="en-US" b="1" u="sng" dirty="0"/>
          </a:p>
          <a:p>
            <a:pPr>
              <a:defRPr/>
            </a:pPr>
            <a:r>
              <a:rPr lang="en-US" dirty="0"/>
              <a:t>Technique used in image processing to </a:t>
            </a:r>
            <a:r>
              <a:rPr lang="en-US" dirty="0">
                <a:solidFill>
                  <a:srgbClr val="C00000"/>
                </a:solidFill>
              </a:rPr>
              <a:t>identify, characterize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compare </a:t>
            </a:r>
            <a:r>
              <a:rPr lang="en-US" dirty="0"/>
              <a:t>regions with distinct patterns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Measure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capture local image properties </a:t>
            </a:r>
            <a:r>
              <a:rPr lang="en-US" dirty="0"/>
              <a:t>which are not necessarily based on intensity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45" y="5051981"/>
            <a:ext cx="2450336" cy="1453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56676"/>
          <a:stretch/>
        </p:blipFill>
        <p:spPr>
          <a:xfrm>
            <a:off x="8400183" y="4476836"/>
            <a:ext cx="1837052" cy="22944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77907" y="5846453"/>
            <a:ext cx="4709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spiculated</a:t>
            </a:r>
            <a:r>
              <a:rPr lang="en-US" dirty="0"/>
              <a:t>                                                           </a:t>
            </a:r>
            <a:r>
              <a:rPr lang="en-US" dirty="0">
                <a:solidFill>
                  <a:srgbClr val="C00000"/>
                </a:solidFill>
              </a:rPr>
              <a:t>focal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32587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Measure in PET/SPECT/.. Images?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</a:t>
            </a:r>
            <a:r>
              <a:rPr lang="en-US" dirty="0"/>
              <a:t>information of lesion (</a:t>
            </a:r>
            <a:r>
              <a:rPr lang="en-US" dirty="0">
                <a:solidFill>
                  <a:srgbClr val="C00000"/>
                </a:solidFill>
              </a:rPr>
              <a:t>heterogeneous vs homogeneous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u="sng" dirty="0" smtClean="0"/>
              <a:t>TEXTURE ANALYSIS?</a:t>
            </a:r>
            <a:endParaRPr lang="en-US" b="1" u="sng" dirty="0"/>
          </a:p>
          <a:p>
            <a:pPr>
              <a:defRPr/>
            </a:pPr>
            <a:r>
              <a:rPr lang="en-US" dirty="0"/>
              <a:t>Technique used in image processing to </a:t>
            </a:r>
            <a:r>
              <a:rPr lang="en-US" dirty="0">
                <a:solidFill>
                  <a:srgbClr val="C00000"/>
                </a:solidFill>
              </a:rPr>
              <a:t>identify, characterize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compare </a:t>
            </a:r>
            <a:r>
              <a:rPr lang="en-US" dirty="0"/>
              <a:t>regions with distinct patterns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Measure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capture local image properties </a:t>
            </a:r>
            <a:r>
              <a:rPr lang="en-US" dirty="0"/>
              <a:t>which are not necessarily based on intensity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16906" y="4753960"/>
            <a:ext cx="6135025" cy="1844796"/>
            <a:chOff x="1905000" y="4331732"/>
            <a:chExt cx="5562600" cy="2282532"/>
          </a:xfrm>
        </p:grpSpPr>
        <p:pic>
          <p:nvPicPr>
            <p:cNvPr id="6" name="Picture 5" descr="textureSynthesis.jpg"/>
            <p:cNvPicPr>
              <a:picLocks noChangeAspect="1"/>
            </p:cNvPicPr>
            <p:nvPr/>
          </p:nvPicPr>
          <p:blipFill>
            <a:blip r:embed="rId2"/>
            <a:srcRect l="22833"/>
            <a:stretch>
              <a:fillRect/>
            </a:stretch>
          </p:blipFill>
          <p:spPr>
            <a:xfrm>
              <a:off x="1905000" y="4331732"/>
              <a:ext cx="2242595" cy="22825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 descr="nearregtex.jpg"/>
            <p:cNvPicPr>
              <a:picLocks noChangeAspect="1"/>
            </p:cNvPicPr>
            <p:nvPr/>
          </p:nvPicPr>
          <p:blipFill>
            <a:blip r:embed="rId3">
              <a:lum bright="-25000" contrast="3000"/>
            </a:blip>
            <a:stretch>
              <a:fillRect/>
            </a:stretch>
          </p:blipFill>
          <p:spPr>
            <a:xfrm>
              <a:off x="5185068" y="4331732"/>
              <a:ext cx="2282532" cy="22825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4439636" y="5181600"/>
              <a:ext cx="167495" cy="875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1pPr>
              <a:lvl2pPr marL="742950" indent="-28575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2pPr>
              <a:lvl3pPr marL="11430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3pPr>
              <a:lvl4pPr marL="16002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4pPr>
              <a:lvl5pPr marL="20574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9pPr>
            </a:lstStyle>
            <a:p>
              <a:pPr eaLnBrk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379373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Measure in PET/SPECT/.. Images?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</a:t>
            </a:r>
            <a:r>
              <a:rPr lang="en-US" dirty="0"/>
              <a:t>information of lesion (</a:t>
            </a:r>
            <a:r>
              <a:rPr lang="en-US" dirty="0">
                <a:solidFill>
                  <a:srgbClr val="C00000"/>
                </a:solidFill>
              </a:rPr>
              <a:t>heterogeneous vs homogeneous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17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918196" y="2873828"/>
            <a:ext cx="8622804" cy="3693020"/>
            <a:chOff x="914400" y="2809875"/>
            <a:chExt cx="12090400" cy="6115322"/>
          </a:xfrm>
        </p:grpSpPr>
        <p:pic>
          <p:nvPicPr>
            <p:cNvPr id="5" name="Picture 5" descr="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8" r="10638" b="30435"/>
            <a:stretch>
              <a:fillRect/>
            </a:stretch>
          </p:blipFill>
          <p:spPr bwMode="auto">
            <a:xfrm>
              <a:off x="5257800" y="2809875"/>
              <a:ext cx="3365500" cy="39338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image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12" t="17624" r="26195" b="24486"/>
            <a:stretch>
              <a:fillRect/>
            </a:stretch>
          </p:blipFill>
          <p:spPr bwMode="auto">
            <a:xfrm>
              <a:off x="1711325" y="2809875"/>
              <a:ext cx="2860675" cy="39338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438400" y="3495675"/>
              <a:ext cx="533400" cy="5334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819400" y="4105275"/>
              <a:ext cx="533400" cy="533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848600" y="2962275"/>
              <a:ext cx="533400" cy="533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914400" y="3762375"/>
              <a:ext cx="2057400" cy="4838700"/>
              <a:chOff x="456918" y="1943101"/>
              <a:chExt cx="2057682" cy="4838699"/>
            </a:xfrm>
          </p:grpSpPr>
          <p:pic>
            <p:nvPicPr>
              <p:cNvPr id="11" name="Picture 10" descr="imag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72" t="27341" r="32652" b="61865"/>
              <a:stretch>
                <a:fillRect/>
              </a:stretch>
            </p:blipFill>
            <p:spPr bwMode="auto">
              <a:xfrm>
                <a:off x="456918" y="5257800"/>
                <a:ext cx="1524209" cy="152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Straight Connector 11"/>
              <p:cNvCxnSpPr>
                <a:cxnSpLocks noChangeShapeType="1"/>
              </p:cNvCxnSpPr>
              <p:nvPr/>
            </p:nvCxnSpPr>
            <p:spPr bwMode="auto">
              <a:xfrm flipH="1">
                <a:off x="482322" y="2195514"/>
                <a:ext cx="1452762" cy="314801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" name="Straight Connector 12"/>
              <p:cNvCxnSpPr>
                <a:cxnSpLocks noChangeShapeType="1"/>
              </p:cNvCxnSpPr>
              <p:nvPr/>
            </p:nvCxnSpPr>
            <p:spPr bwMode="auto">
              <a:xfrm rot="5400000">
                <a:off x="590514" y="3333714"/>
                <a:ext cx="3314699" cy="53347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819400" y="4638675"/>
              <a:ext cx="2895600" cy="3962400"/>
              <a:chOff x="2362200" y="2819399"/>
              <a:chExt cx="2895601" cy="3962401"/>
            </a:xfrm>
          </p:grpSpPr>
          <p:pic>
            <p:nvPicPr>
              <p:cNvPr id="15" name="Picture 14" descr="imag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80" t="35976" r="31152" b="54308"/>
              <a:stretch>
                <a:fillRect/>
              </a:stretch>
            </p:blipFill>
            <p:spPr bwMode="auto">
              <a:xfrm>
                <a:off x="3733800" y="5257800"/>
                <a:ext cx="1524001" cy="152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1828800" y="3352799"/>
                <a:ext cx="2438401" cy="13716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16200000" flipH="1">
                <a:off x="2857500" y="2857499"/>
                <a:ext cx="2438401" cy="23622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7366000" y="3495675"/>
              <a:ext cx="1320800" cy="5105400"/>
              <a:chOff x="6908800" y="1676400"/>
              <a:chExt cx="1320800" cy="5105400"/>
            </a:xfrm>
          </p:grpSpPr>
          <p:pic>
            <p:nvPicPr>
              <p:cNvPr id="19" name="Picture 12" descr="h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4" t="11172" r="10947" b="21788"/>
              <a:stretch>
                <a:fillRect/>
              </a:stretch>
            </p:blipFill>
            <p:spPr bwMode="auto">
              <a:xfrm>
                <a:off x="6908800" y="5257800"/>
                <a:ext cx="13208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5359400" y="3225800"/>
                <a:ext cx="3581400" cy="4826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16200000" flipH="1">
                <a:off x="6286500" y="3314700"/>
                <a:ext cx="3581400" cy="3048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8885238" y="2962275"/>
              <a:ext cx="4119562" cy="5962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1pPr>
              <a:lvl2pPr marL="742950" indent="-28575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2pPr>
              <a:lvl3pPr marL="11430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3pPr>
              <a:lvl4pPr marL="16002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4pPr>
              <a:lvl5pPr marL="20574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9pPr>
            </a:lstStyle>
            <a:p>
              <a:pPr algn="l" eaLnBrk="1"/>
              <a:r>
                <a:rPr lang="en-US" sz="2000" dirty="0">
                  <a:solidFill>
                    <a:schemeClr val="tx1"/>
                  </a:solidFill>
                </a:rPr>
                <a:t>A spatial arrangement of a predefined number of voxels allowing the extraction of complex image properties.</a:t>
              </a:r>
            </a:p>
            <a:p>
              <a:pPr algn="l" eaLnBrk="1"/>
              <a:endParaRPr lang="en-US" sz="2000" dirty="0">
                <a:solidFill>
                  <a:schemeClr val="tx1"/>
                </a:solidFill>
              </a:endParaRPr>
            </a:p>
            <a:p>
              <a:pPr algn="l" eaLnBrk="1"/>
              <a:endParaRPr lang="en-US" sz="2000" dirty="0">
                <a:solidFill>
                  <a:schemeClr val="tx1"/>
                </a:solidFill>
              </a:endParaRPr>
            </a:p>
            <a:p>
              <a:pPr algn="l" eaLnBrk="1"/>
              <a:endParaRPr lang="en-US" sz="2000" i="1" dirty="0">
                <a:solidFill>
                  <a:schemeClr val="tx1"/>
                </a:solidFill>
              </a:endParaRPr>
            </a:p>
            <a:p>
              <a:pPr algn="l" eaLnBrk="1"/>
              <a:r>
                <a:rPr lang="en-US" sz="2000" b="1" i="1" dirty="0">
                  <a:solidFill>
                    <a:schemeClr val="tx1"/>
                  </a:solidFill>
                </a:rPr>
                <a:t>Credit to:</a:t>
              </a:r>
            </a:p>
            <a:p>
              <a:pPr algn="l" eaLnBrk="1"/>
              <a:r>
                <a:rPr lang="en-US" sz="1600" i="1" dirty="0" err="1">
                  <a:solidFill>
                    <a:schemeClr val="tx1"/>
                  </a:solidFill>
                </a:rPr>
                <a:t>Bagci</a:t>
              </a:r>
              <a:r>
                <a:rPr lang="en-US" sz="1600" i="1" dirty="0">
                  <a:solidFill>
                    <a:schemeClr val="tx1"/>
                  </a:solidFill>
                </a:rPr>
                <a:t> EMBC 2011, RSNA 2011, 2012, ISBI 2012, </a:t>
              </a:r>
              <a:r>
                <a:rPr lang="en-US" sz="1600" i="1" dirty="0" err="1">
                  <a:solidFill>
                    <a:schemeClr val="tx1"/>
                  </a:solidFill>
                </a:rPr>
                <a:t>PlosOne</a:t>
              </a:r>
              <a:r>
                <a:rPr lang="en-US" sz="1600" i="1" dirty="0">
                  <a:solidFill>
                    <a:schemeClr val="tx1"/>
                  </a:solidFill>
                </a:rPr>
                <a:t> 2013.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20920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Texture Analysis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96" y="1571855"/>
            <a:ext cx="7493660" cy="50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1E3C6E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69835" y="6488668"/>
            <a:ext cx="246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Credit to: </a:t>
            </a:r>
            <a:r>
              <a:rPr lang="en-US" i="1" dirty="0"/>
              <a:t>M. </a:t>
            </a:r>
            <a:r>
              <a:rPr lang="en-US" i="1" dirty="0" err="1"/>
              <a:t>Hatt</a:t>
            </a:r>
            <a:r>
              <a:rPr lang="en-US" i="1" dirty="0"/>
              <a:t>, JNM 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2400" y="4069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376785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"/>
          <a:stretch>
            <a:fillRect/>
          </a:stretch>
        </p:blipFill>
        <p:spPr bwMode="auto">
          <a:xfrm>
            <a:off x="1756172" y="803673"/>
            <a:ext cx="8847088" cy="26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1E3C6E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808759" y="5786438"/>
            <a:ext cx="6950236" cy="95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9pPr>
          </a:lstStyle>
          <a:p>
            <a:pPr eaLnBrk="1"/>
            <a:r>
              <a:rPr lang="en-US" sz="2812" dirty="0">
                <a:solidFill>
                  <a:schemeClr val="tx1"/>
                </a:solidFill>
              </a:rPr>
              <a:t>Complete responder, non-responder, and </a:t>
            </a:r>
          </a:p>
          <a:p>
            <a:pPr eaLnBrk="1"/>
            <a:r>
              <a:rPr lang="en-US" sz="2812" dirty="0">
                <a:solidFill>
                  <a:schemeClr val="tx1"/>
                </a:solidFill>
              </a:rPr>
              <a:t>partial responder tumors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2077" y="403563"/>
            <a:ext cx="4385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Example Texture Analysis in PET Images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24180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1524000" y="5689922"/>
            <a:ext cx="91440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90000"/>
              <a:defRPr/>
            </a:pPr>
            <a:endParaRPr kumimoji="1" lang="en-GB" sz="1100" dirty="0">
              <a:solidFill>
                <a:srgbClr val="003399"/>
              </a:solidFill>
              <a:latin typeface="Tahoma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90000"/>
              <a:defRPr/>
            </a:pPr>
            <a:endParaRPr kumimoji="1" lang="en-GB" sz="1100" b="1" dirty="0">
              <a:solidFill>
                <a:srgbClr val="003399"/>
              </a:solidFill>
              <a:latin typeface="Tahoma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90000"/>
              <a:defRPr/>
            </a:pPr>
            <a:endParaRPr kumimoji="1" lang="en-GB" sz="1100" dirty="0">
              <a:solidFill>
                <a:srgbClr val="003399"/>
              </a:solidFill>
              <a:latin typeface="Tahoma" pitchFamily="34" charset="0"/>
            </a:endParaRPr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1416050" y="1988841"/>
            <a:ext cx="92519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GB" sz="1600" b="1" dirty="0">
              <a:solidFill>
                <a:srgbClr val="FFB8AA">
                  <a:lumMod val="25000"/>
                </a:srgbClr>
              </a:solidFill>
              <a:latin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6003" y="5301209"/>
            <a:ext cx="6865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Many thanks to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Ulas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</a:rPr>
              <a:t>Bagci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(Northwestern University)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for sharing his experience and course material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5187" y="1454678"/>
            <a:ext cx="8607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Texture </a:t>
            </a:r>
            <a:r>
              <a:rPr lang="en-US" sz="3200" b="1" dirty="0" smtClean="0"/>
              <a:t>Analysis and its role in  </a:t>
            </a:r>
            <a:r>
              <a:rPr lang="en-US" sz="3200" b="1" dirty="0" err="1"/>
              <a:t>Radiomics</a:t>
            </a:r>
            <a:r>
              <a:rPr lang="en-US" sz="3200" b="1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71551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"/>
          <a:stretch>
            <a:fillRect/>
          </a:stretch>
        </p:blipFill>
        <p:spPr bwMode="auto">
          <a:xfrm>
            <a:off x="1756172" y="472158"/>
            <a:ext cx="8847088" cy="290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1E3C6E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84"/>
          <a:stretch>
            <a:fillRect/>
          </a:stretch>
        </p:blipFill>
        <p:spPr bwMode="auto">
          <a:xfrm>
            <a:off x="1595438" y="3643313"/>
            <a:ext cx="1871886" cy="11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1E3C6E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3276453" y="3740423"/>
            <a:ext cx="7159377" cy="95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9pPr>
          </a:lstStyle>
          <a:p>
            <a:pPr eaLnBrk="1"/>
            <a:r>
              <a:rPr lang="en-US" sz="2812"/>
              <a:t>  11.7                  11.0                              9.6      </a:t>
            </a:r>
          </a:p>
          <a:p>
            <a:pPr eaLnBrk="1"/>
            <a:r>
              <a:rPr lang="en-US" sz="2812"/>
              <a:t>8.2                    7.3                               5.3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4839" y="10910"/>
            <a:ext cx="4385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Example Texture Analysis in PET Images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6452" y="3740424"/>
            <a:ext cx="7326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" charset="0"/>
                <a:ea typeface="MS PGothic" charset="0"/>
                <a:cs typeface="MS PGothic" charset="0"/>
                <a:sym typeface="Avenir" charset="0"/>
              </a:defRPr>
            </a:lvl9pPr>
          </a:lstStyle>
          <a:p>
            <a:pPr eaLnBrk="1"/>
            <a:r>
              <a:rPr lang="en-US" sz="2800" dirty="0">
                <a:solidFill>
                  <a:schemeClr val="tx1"/>
                </a:solidFill>
              </a:rPr>
              <a:t>11.7                   11.0                               9.6            8.2                      7.3                                5.3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5438" y="5133456"/>
            <a:ext cx="9719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Simple Histogram </a:t>
            </a:r>
            <a:r>
              <a:rPr lang="en-US" sz="3600" dirty="0" smtClean="0"/>
              <a:t>metrics can’t </a:t>
            </a:r>
            <a:r>
              <a:rPr lang="en-US" sz="3600" dirty="0"/>
              <a:t>tell the whole story</a:t>
            </a:r>
          </a:p>
        </p:txBody>
      </p:sp>
    </p:spTree>
    <p:extLst>
      <p:ext uri="{BB962C8B-B14F-4D97-AF65-F5344CB8AC3E}">
        <p14:creationId xmlns:p14="http://schemas.microsoft.com/office/powerpoint/2010/main" val="32447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Histogram can’t tell the whole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2400" y="4069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476" t="39556" r="6739" b="19936"/>
          <a:stretch/>
        </p:blipFill>
        <p:spPr>
          <a:xfrm>
            <a:off x="1785216" y="1424011"/>
            <a:ext cx="8621568" cy="5199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6334" y="6488668"/>
            <a:ext cx="50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Credit to: </a:t>
            </a:r>
            <a:r>
              <a:rPr lang="en-US" dirty="0"/>
              <a:t>Michael A. </a:t>
            </a:r>
            <a:r>
              <a:rPr lang="en-US" dirty="0" err="1"/>
              <a:t>Wurth</a:t>
            </a:r>
            <a:r>
              <a:rPr lang="en-US" dirty="0"/>
              <a:t> from Purdue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38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056" y="2355289"/>
            <a:ext cx="10515600" cy="1325563"/>
          </a:xfrm>
        </p:spPr>
        <p:txBody>
          <a:bodyPr/>
          <a:lstStyle/>
          <a:p>
            <a:r>
              <a:rPr lang="en-US" dirty="0" smtClean="0"/>
              <a:t>A technical view on texture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345662"/>
            <a:ext cx="99964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</a:rPr>
              <a:t>Workflow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829509" y="1824329"/>
            <a:ext cx="1511121" cy="1556449"/>
            <a:chOff x="1829509" y="1824329"/>
            <a:chExt cx="1511121" cy="1556449"/>
          </a:xfrm>
        </p:grpSpPr>
        <p:pic>
          <p:nvPicPr>
            <p:cNvPr id="20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509" y="2011477"/>
              <a:ext cx="1511121" cy="1369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20677" y="1824329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ROI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34441" y="3160450"/>
            <a:ext cx="2056973" cy="1899230"/>
            <a:chOff x="7334441" y="3160450"/>
            <a:chExt cx="2056973" cy="1899230"/>
          </a:xfrm>
        </p:grpSpPr>
        <p:sp>
          <p:nvSpPr>
            <p:cNvPr id="12" name="TextBox 11"/>
            <p:cNvSpPr txBox="1"/>
            <p:nvPr/>
          </p:nvSpPr>
          <p:spPr>
            <a:xfrm>
              <a:off x="7334441" y="3381733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Linear Regression</a:t>
              </a:r>
              <a:endParaRPr lang="en-US" dirty="0"/>
            </a:p>
          </p:txBody>
        </p:sp>
        <p:cxnSp>
          <p:nvCxnSpPr>
            <p:cNvPr id="38" name="Curved Connector 18"/>
            <p:cNvCxnSpPr>
              <a:endCxn id="12" idx="0"/>
            </p:cNvCxnSpPr>
            <p:nvPr/>
          </p:nvCxnSpPr>
          <p:spPr>
            <a:xfrm>
              <a:off x="7537142" y="3160450"/>
              <a:ext cx="825786" cy="221283"/>
            </a:xfrm>
            <a:prstGeom prst="curved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96164" y="3827145"/>
              <a:ext cx="1768998" cy="1232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3" name="Group 22"/>
          <p:cNvGrpSpPr/>
          <p:nvPr/>
        </p:nvGrpSpPr>
        <p:grpSpPr>
          <a:xfrm>
            <a:off x="4943718" y="2502584"/>
            <a:ext cx="2468883" cy="3269251"/>
            <a:chOff x="4943718" y="2502584"/>
            <a:chExt cx="2468883" cy="3269251"/>
          </a:xfrm>
        </p:grpSpPr>
        <p:cxnSp>
          <p:nvCxnSpPr>
            <p:cNvPr id="19" name="Curved Connector 18"/>
            <p:cNvCxnSpPr>
              <a:stCxn id="11" idx="3"/>
              <a:endCxn id="34" idx="0"/>
            </p:cNvCxnSpPr>
            <p:nvPr/>
          </p:nvCxnSpPr>
          <p:spPr>
            <a:xfrm>
              <a:off x="4943718" y="2502584"/>
              <a:ext cx="1344216" cy="288788"/>
            </a:xfrm>
            <a:prstGeom prst="curved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63267" y="2791372"/>
              <a:ext cx="2249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Statistical Measures</a:t>
              </a:r>
            </a:p>
            <a:p>
              <a:pPr algn="ctr"/>
              <a:r>
                <a:rPr lang="en-US" dirty="0" smtClean="0"/>
                <a:t> Vector</a:t>
              </a:r>
              <a:endParaRPr 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88018" y="3381060"/>
              <a:ext cx="666750" cy="239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8" name="Group 27"/>
          <p:cNvGrpSpPr/>
          <p:nvPr/>
        </p:nvGrpSpPr>
        <p:grpSpPr>
          <a:xfrm>
            <a:off x="9390771" y="3566399"/>
            <a:ext cx="2416469" cy="3129830"/>
            <a:chOff x="9390771" y="3566399"/>
            <a:chExt cx="2416469" cy="3129830"/>
          </a:xfrm>
        </p:grpSpPr>
        <p:sp>
          <p:nvSpPr>
            <p:cNvPr id="13" name="TextBox 12"/>
            <p:cNvSpPr txBox="1"/>
            <p:nvPr/>
          </p:nvSpPr>
          <p:spPr>
            <a:xfrm>
              <a:off x="9390771" y="3925764"/>
              <a:ext cx="24032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Exploratory Statistical</a:t>
              </a:r>
            </a:p>
            <a:p>
              <a:pPr algn="ctr"/>
              <a:r>
                <a:rPr lang="en-US" dirty="0" smtClean="0"/>
                <a:t>Analysis</a:t>
              </a:r>
              <a:endParaRPr lang="en-US" dirty="0"/>
            </a:p>
          </p:txBody>
        </p:sp>
        <p:cxnSp>
          <p:nvCxnSpPr>
            <p:cNvPr id="24" name="Curved Connector 23"/>
            <p:cNvCxnSpPr>
              <a:stCxn id="12" idx="3"/>
              <a:endCxn id="13" idx="0"/>
            </p:cNvCxnSpPr>
            <p:nvPr/>
          </p:nvCxnSpPr>
          <p:spPr>
            <a:xfrm>
              <a:off x="9391414" y="3566399"/>
              <a:ext cx="1200968" cy="359365"/>
            </a:xfrm>
            <a:prstGeom prst="curved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454565" y="4515004"/>
              <a:ext cx="2352675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2" name="Group 51"/>
          <p:cNvGrpSpPr/>
          <p:nvPr/>
        </p:nvGrpSpPr>
        <p:grpSpPr>
          <a:xfrm>
            <a:off x="2815712" y="2008995"/>
            <a:ext cx="2163461" cy="1803705"/>
            <a:chOff x="2815712" y="2008995"/>
            <a:chExt cx="2163461" cy="1803705"/>
          </a:xfrm>
        </p:grpSpPr>
        <p:sp>
          <p:nvSpPr>
            <p:cNvPr id="11" name="TextBox 10"/>
            <p:cNvSpPr txBox="1"/>
            <p:nvPr/>
          </p:nvSpPr>
          <p:spPr>
            <a:xfrm>
              <a:off x="3297049" y="2317918"/>
              <a:ext cx="164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Texture Image</a:t>
              </a:r>
              <a:endParaRPr lang="en-US" dirty="0"/>
            </a:p>
          </p:txBody>
        </p:sp>
        <p:cxnSp>
          <p:nvCxnSpPr>
            <p:cNvPr id="15" name="Curved Connector 14"/>
            <p:cNvCxnSpPr>
              <a:stCxn id="10" idx="3"/>
              <a:endCxn id="11" idx="0"/>
            </p:cNvCxnSpPr>
            <p:nvPr/>
          </p:nvCxnSpPr>
          <p:spPr>
            <a:xfrm>
              <a:off x="2815712" y="2008995"/>
              <a:ext cx="1304672" cy="308923"/>
            </a:xfrm>
            <a:prstGeom prst="curved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41504" y="2634107"/>
              <a:ext cx="1737669" cy="1178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Rectangle 25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951638" y="1447800"/>
            <a:ext cx="106783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800" dirty="0" smtClean="0"/>
              <a:t>This material was developed within the context of </a:t>
            </a:r>
            <a:r>
              <a:rPr lang="en-US" sz="2800" dirty="0" err="1" smtClean="0"/>
              <a:t>Iosif</a:t>
            </a:r>
            <a:r>
              <a:rPr lang="en-US" sz="2800" dirty="0" smtClean="0"/>
              <a:t> </a:t>
            </a:r>
            <a:r>
              <a:rPr lang="en-US" sz="2800" dirty="0" err="1" smtClean="0"/>
              <a:t>Serafeimides</a:t>
            </a:r>
            <a:r>
              <a:rPr lang="en-US" sz="2800" dirty="0" smtClean="0"/>
              <a:t> thesis (supervised by K. Marias and N. </a:t>
            </a:r>
            <a:r>
              <a:rPr lang="en-US" sz="2800" dirty="0" err="1" smtClean="0"/>
              <a:t>Papanikolaou</a:t>
            </a:r>
            <a:r>
              <a:rPr lang="en-US" sz="2800" dirty="0" smtClean="0"/>
              <a:t>).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The aim was to  investigate the use of TA for discriminating between benign and malignant masses on a dataset of pancreatic MRIs.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</a:rPr>
              <a:t>TA Example from </a:t>
            </a:r>
            <a:r>
              <a:rPr lang="en-US" sz="4000" b="1" dirty="0" err="1" smtClean="0">
                <a:solidFill>
                  <a:schemeClr val="tx2">
                    <a:satMod val="130000"/>
                  </a:schemeClr>
                </a:solidFill>
              </a:rPr>
              <a:t>PaC</a:t>
            </a: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</a:rPr>
              <a:t> DW-MRI Dataset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9679" y="1678333"/>
            <a:ext cx="1731281" cy="174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39679" y="1722004"/>
            <a:ext cx="1731281" cy="16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tx2">
                    <a:satMod val="130000"/>
                  </a:schemeClr>
                </a:solidFill>
              </a:rPr>
              <a:t>TA Example from </a:t>
            </a:r>
            <a:r>
              <a:rPr lang="en-US" sz="4000" b="1" dirty="0" err="1">
                <a:solidFill>
                  <a:schemeClr val="tx2">
                    <a:satMod val="130000"/>
                  </a:schemeClr>
                </a:solidFill>
              </a:rPr>
              <a:t>PaC</a:t>
            </a:r>
            <a:r>
              <a:rPr lang="en-US" sz="4000" b="1" dirty="0">
                <a:solidFill>
                  <a:schemeClr val="tx2">
                    <a:satMod val="130000"/>
                  </a:schemeClr>
                </a:solidFill>
              </a:rPr>
              <a:t> DW-MRI Dataset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863340" y="2346960"/>
            <a:ext cx="1516380" cy="369332"/>
            <a:chOff x="3863340" y="2346960"/>
            <a:chExt cx="1516380" cy="369332"/>
          </a:xfrm>
        </p:grpSpPr>
        <p:sp>
          <p:nvSpPr>
            <p:cNvPr id="19" name="Right Arrow 18"/>
            <p:cNvSpPr/>
            <p:nvPr/>
          </p:nvSpPr>
          <p:spPr>
            <a:xfrm>
              <a:off x="3863340" y="2392680"/>
              <a:ext cx="1516380" cy="2819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74820" y="2346960"/>
              <a:ext cx="65915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IVIM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91088" y="760412"/>
            <a:ext cx="1823947" cy="1712277"/>
            <a:chOff x="4776788" y="817562"/>
            <a:chExt cx="1823947" cy="1712277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76788" y="817562"/>
              <a:ext cx="1823947" cy="1712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Box 22"/>
            <p:cNvSpPr txBox="1"/>
            <p:nvPr/>
          </p:nvSpPr>
          <p:spPr>
            <a:xfrm>
              <a:off x="5524500" y="1470660"/>
              <a:ext cx="351378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96803" y="1777365"/>
            <a:ext cx="1798606" cy="1760220"/>
            <a:chOff x="4830128" y="1767840"/>
            <a:chExt cx="1798606" cy="176022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0128" y="1767840"/>
              <a:ext cx="1798606" cy="1760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5486400" y="2400300"/>
              <a:ext cx="44114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D*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91088" y="2760662"/>
            <a:ext cx="1807713" cy="1697037"/>
            <a:chOff x="4891088" y="2760662"/>
            <a:chExt cx="1807713" cy="1697037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91088" y="2760662"/>
              <a:ext cx="1807713" cy="169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5615940" y="3390900"/>
              <a:ext cx="24878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f</a:t>
              </a:r>
              <a:endParaRPr lang="en-US" dirty="0"/>
            </a:p>
          </p:txBody>
        </p:sp>
      </p:grpSp>
      <p:sp>
        <p:nvSpPr>
          <p:cNvPr id="27" name="Right Arrow 26"/>
          <p:cNvSpPr/>
          <p:nvPr/>
        </p:nvSpPr>
        <p:spPr>
          <a:xfrm>
            <a:off x="6621780" y="2400300"/>
            <a:ext cx="922020" cy="281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7076123" y="1137603"/>
            <a:ext cx="1745932" cy="1639038"/>
            <a:chOff x="7123748" y="1259523"/>
            <a:chExt cx="1745932" cy="1639038"/>
          </a:xfrm>
        </p:grpSpPr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3748" y="1259523"/>
              <a:ext cx="1745932" cy="163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TextBox 29"/>
            <p:cNvSpPr txBox="1"/>
            <p:nvPr/>
          </p:nvSpPr>
          <p:spPr>
            <a:xfrm>
              <a:off x="7749540" y="1920240"/>
              <a:ext cx="415498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fD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55168" y="2448242"/>
            <a:ext cx="1791479" cy="1681797"/>
            <a:chOff x="7055168" y="2570162"/>
            <a:chExt cx="1791479" cy="1681797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55168" y="2570162"/>
              <a:ext cx="1791479" cy="1681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7711440" y="3116580"/>
              <a:ext cx="50526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fD*</a:t>
              </a:r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002280" y="2148840"/>
            <a:ext cx="2487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1343024" y="4419600"/>
            <a:ext cx="10734675" cy="7429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From each MRI slice we get two ROIs. One of tumorous tissue and one of normal appearing tissue.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1343024" y="5181600"/>
            <a:ext cx="107346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each ROI we calculate through the IVIM method 3 expressions D, D* and f.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1343024" y="5638800"/>
            <a:ext cx="10734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these expresions we clalculate 2 products fD and fD*.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1343024" y="6096000"/>
            <a:ext cx="10734675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dirty="0" smtClean="0">
                <a:latin typeface="+mn-lt"/>
              </a:rPr>
              <a:t>W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 have the 2 ROIs expressed in 6 different ways for a total of 12 expressions.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7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animBg="1"/>
      <p:bldP spid="38" grpId="0" uiExpand="1" animBg="1"/>
      <p:bldP spid="40" grpId="0" uiExpand="1" build="p"/>
      <p:bldP spid="41" grpId="0" build="p"/>
      <p:bldP spid="42" grpId="0" build="p"/>
      <p:bldP spid="4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006725"/>
            <a:ext cx="427672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251200"/>
            <a:ext cx="42767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494088"/>
            <a:ext cx="4278312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3738563"/>
            <a:ext cx="42783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2947387" y="1097610"/>
            <a:ext cx="79455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sz="3200" dirty="0"/>
              <a:t>Each </a:t>
            </a:r>
            <a:r>
              <a:rPr lang="en-US" sz="3200" dirty="0" smtClean="0"/>
              <a:t>DW-MRI map </a:t>
            </a:r>
            <a:r>
              <a:rPr lang="en-US" sz="3200" dirty="0"/>
              <a:t>is </a:t>
            </a:r>
            <a:r>
              <a:rPr lang="en-US" sz="3200" dirty="0" smtClean="0"/>
              <a:t>a compination of multiple </a:t>
            </a:r>
            <a:r>
              <a:rPr lang="en-US" sz="3200" dirty="0"/>
              <a:t>slices representing a 3D volume.</a:t>
            </a:r>
          </a:p>
        </p:txBody>
      </p:sp>
      <p:sp>
        <p:nvSpPr>
          <p:cNvPr id="9" name="Left Brace 8"/>
          <p:cNvSpPr/>
          <p:nvPr/>
        </p:nvSpPr>
        <p:spPr>
          <a:xfrm rot="5400000">
            <a:off x="6305550" y="-173037"/>
            <a:ext cx="622300" cy="5511800"/>
          </a:xfrm>
          <a:prstGeom prst="leftBrace">
            <a:avLst>
              <a:gd name="adj1" fmla="val 103911"/>
              <a:gd name="adj2" fmla="val 4917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914525" y="274638"/>
            <a:ext cx="99964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</a:rPr>
              <a:t>DW-MRI Dataset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31" y="3177953"/>
            <a:ext cx="3136157" cy="182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446088"/>
            <a:ext cx="9996488" cy="9715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Conversion of MRI Slice to Gray Scale Image</a:t>
            </a:r>
            <a:endParaRPr lang="en-US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18" y="4029017"/>
            <a:ext cx="3134373" cy="182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07888" y="2310170"/>
            <a:ext cx="161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Rescale range of values to</a:t>
            </a:r>
          </a:p>
          <a:p>
            <a:pPr algn="ctr"/>
            <a:r>
              <a:rPr lang="en-US" dirty="0" smtClean="0"/>
              <a:t>{0-255}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>
            <a:off x="5217288" y="2645450"/>
            <a:ext cx="731520" cy="27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ent Arrow 31"/>
          <p:cNvSpPr/>
          <p:nvPr/>
        </p:nvSpPr>
        <p:spPr>
          <a:xfrm rot="5400000">
            <a:off x="8303388" y="2378750"/>
            <a:ext cx="899160" cy="1463040"/>
          </a:xfrm>
          <a:prstGeom prst="bentArrow">
            <a:avLst>
              <a:gd name="adj1" fmla="val 1822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32 -0.19907 L -6.25E-7 3.7037E-7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allAtOnce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8" y="1881507"/>
            <a:ext cx="2865438" cy="166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446088"/>
            <a:ext cx="9996488" cy="9715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</a:rPr>
              <a:t>Different non-ROI pixels values.</a:t>
            </a:r>
            <a:endParaRPr lang="en-US" sz="4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946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72" y="4554654"/>
            <a:ext cx="22320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2944019"/>
            <a:ext cx="22304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urved Connector 21"/>
          <p:cNvCxnSpPr>
            <a:stCxn id="19460" idx="3"/>
            <a:endCxn id="19474" idx="1"/>
          </p:cNvCxnSpPr>
          <p:nvPr/>
        </p:nvCxnSpPr>
        <p:spPr>
          <a:xfrm flipV="1">
            <a:off x="6044406" y="2160588"/>
            <a:ext cx="1791494" cy="554037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19460" idx="2"/>
            <a:endCxn id="19473" idx="0"/>
          </p:cNvCxnSpPr>
          <p:nvPr/>
        </p:nvCxnSpPr>
        <p:spPr>
          <a:xfrm rot="5400000">
            <a:off x="3306384" y="3231936"/>
            <a:ext cx="989497" cy="162111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19460" idx="2"/>
            <a:endCxn id="19461" idx="0"/>
          </p:cNvCxnSpPr>
          <p:nvPr/>
        </p:nvCxnSpPr>
        <p:spPr>
          <a:xfrm rot="16200000" flipH="1">
            <a:off x="4936931" y="3222499"/>
            <a:ext cx="1006911" cy="1657398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19460" idx="3"/>
            <a:endCxn id="19462" idx="1"/>
          </p:cNvCxnSpPr>
          <p:nvPr/>
        </p:nvCxnSpPr>
        <p:spPr>
          <a:xfrm>
            <a:off x="6044406" y="2714625"/>
            <a:ext cx="1788319" cy="877888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9" name="TextBox 118"/>
          <p:cNvSpPr txBox="1">
            <a:spLocks noChangeArrowheads="1"/>
          </p:cNvSpPr>
          <p:nvPr/>
        </p:nvSpPr>
        <p:spPr bwMode="auto">
          <a:xfrm>
            <a:off x="10063163" y="1647032"/>
            <a:ext cx="18510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dirty="0" smtClean="0"/>
              <a:t>NAN values are replaced by the median value.</a:t>
            </a:r>
            <a:endParaRPr lang="en-US" dirty="0"/>
          </a:p>
        </p:txBody>
      </p:sp>
      <p:sp>
        <p:nvSpPr>
          <p:cNvPr id="19470" name="TextBox 120"/>
          <p:cNvSpPr txBox="1">
            <a:spLocks noChangeArrowheads="1"/>
          </p:cNvSpPr>
          <p:nvPr/>
        </p:nvSpPr>
        <p:spPr bwMode="auto">
          <a:xfrm>
            <a:off x="10063163" y="3128169"/>
            <a:ext cx="1851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dirty="0"/>
              <a:t>NAN values are replaced </a:t>
            </a:r>
            <a:r>
              <a:rPr lang="en-US" dirty="0" smtClean="0"/>
              <a:t>by the mean value.</a:t>
            </a:r>
            <a:endParaRPr lang="en-US" dirty="0"/>
          </a:p>
        </p:txBody>
      </p:sp>
      <p:sp>
        <p:nvSpPr>
          <p:cNvPr id="19471" name="TextBox 121"/>
          <p:cNvSpPr txBox="1">
            <a:spLocks noChangeArrowheads="1"/>
          </p:cNvSpPr>
          <p:nvPr/>
        </p:nvSpPr>
        <p:spPr bwMode="auto">
          <a:xfrm>
            <a:off x="1874564" y="5834227"/>
            <a:ext cx="2143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dirty="0"/>
              <a:t>NAN values are replaced by </a:t>
            </a:r>
            <a:r>
              <a:rPr lang="en-US" dirty="0" smtClean="0"/>
              <a:t>the maximum value.</a:t>
            </a:r>
            <a:endParaRPr lang="en-US" dirty="0"/>
          </a:p>
        </p:txBody>
      </p:sp>
      <p:sp>
        <p:nvSpPr>
          <p:cNvPr id="19472" name="TextBox 122"/>
          <p:cNvSpPr txBox="1">
            <a:spLocks noChangeArrowheads="1"/>
          </p:cNvSpPr>
          <p:nvPr/>
        </p:nvSpPr>
        <p:spPr bwMode="auto">
          <a:xfrm>
            <a:off x="5289597" y="5851641"/>
            <a:ext cx="1993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dirty="0"/>
              <a:t>NAN values are replaced by </a:t>
            </a:r>
            <a:r>
              <a:rPr lang="en-US" dirty="0" smtClean="0"/>
              <a:t>the minimum value.</a:t>
            </a:r>
            <a:endParaRPr lang="en-US" dirty="0"/>
          </a:p>
        </p:txBody>
      </p:sp>
      <p:pic>
        <p:nvPicPr>
          <p:cNvPr id="19473" name="Picture 1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64" y="4537240"/>
            <a:ext cx="22320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1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512094"/>
            <a:ext cx="22304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45212" y="1693069"/>
            <a:ext cx="98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Median Value</a:t>
            </a:r>
          </a:p>
          <a:p>
            <a:pPr algn="ctr"/>
            <a:r>
              <a:rPr lang="en-US" sz="1200" dirty="0" smtClean="0"/>
              <a:t>of ROI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751321" y="3538221"/>
            <a:ext cx="875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Mean Value</a:t>
            </a:r>
          </a:p>
          <a:p>
            <a:pPr algn="ctr"/>
            <a:r>
              <a:rPr lang="en-US" sz="1200" dirty="0" smtClean="0"/>
              <a:t>of ROI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832732" y="4099360"/>
            <a:ext cx="1115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Minimum Value</a:t>
            </a:r>
          </a:p>
          <a:p>
            <a:pPr algn="ctr"/>
            <a:r>
              <a:rPr lang="en-US" sz="1200" dirty="0" smtClean="0"/>
              <a:t>of ROI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286019" y="4099360"/>
            <a:ext cx="114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Maximum Value</a:t>
            </a:r>
          </a:p>
          <a:p>
            <a:pPr algn="ctr"/>
            <a:r>
              <a:rPr lang="en-US" sz="1200" dirty="0" smtClean="0"/>
              <a:t>of ROI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3178968" y="1881508"/>
            <a:ext cx="1432719" cy="25529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78968" y="3268661"/>
            <a:ext cx="2865438" cy="26956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78968" y="2132561"/>
            <a:ext cx="356712" cy="114480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35680" y="2136805"/>
            <a:ext cx="365760" cy="632522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38855" y="3161212"/>
            <a:ext cx="353876" cy="111572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01021" y="2136804"/>
            <a:ext cx="353876" cy="12494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323999" y="2760617"/>
            <a:ext cx="354647" cy="51031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324092" y="2132684"/>
            <a:ext cx="365760" cy="247095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681821" y="2126035"/>
            <a:ext cx="351379" cy="1142623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972143" y="3157086"/>
            <a:ext cx="353876" cy="111572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0146" y="1928692"/>
            <a:ext cx="1677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Non-ROI pixels might affect the outcome of a TA method.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968399" y="1885855"/>
            <a:ext cx="1064801" cy="25529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11348" y="1885852"/>
            <a:ext cx="353876" cy="111572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400925" y="5495925"/>
            <a:ext cx="2204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[2015 Vignati A. Et al.]</a:t>
            </a:r>
            <a:endParaRPr lang="en-US" sz="1600" i="1" dirty="0"/>
          </a:p>
        </p:txBody>
      </p:sp>
      <p:sp>
        <p:nvSpPr>
          <p:cNvPr id="46" name="Rectangle 45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19470" grpId="0"/>
      <p:bldP spid="19471" grpId="0"/>
      <p:bldP spid="19472" grpId="0"/>
      <p:bldP spid="8" grpId="0"/>
      <p:bldP spid="23" grpId="0"/>
      <p:bldP spid="24" grpId="0"/>
      <p:bldP spid="25" grpId="0"/>
      <p:bldP spid="11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From Raw Data to Texture Image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48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1830388"/>
            <a:ext cx="294957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3199044" y="6032500"/>
            <a:ext cx="256998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 dirty="0"/>
              <a:t>Sample of DW-MRI file.</a:t>
            </a:r>
          </a:p>
        </p:txBody>
      </p:sp>
      <p:pic>
        <p:nvPicPr>
          <p:cNvPr id="20485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2854325"/>
            <a:ext cx="19621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9"/>
          <p:cNvSpPr txBox="1">
            <a:spLocks noChangeArrowheads="1"/>
          </p:cNvSpPr>
          <p:nvPr/>
        </p:nvSpPr>
        <p:spPr bwMode="auto">
          <a:xfrm>
            <a:off x="7556500" y="4411663"/>
            <a:ext cx="4049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 dirty="0"/>
              <a:t>The sample on the left converted to a grayscale </a:t>
            </a:r>
            <a:r>
              <a:rPr lang="en-US" dirty="0" smtClean="0"/>
              <a:t>texture with </a:t>
            </a:r>
            <a:r>
              <a:rPr lang="en-US" dirty="0"/>
              <a:t>range 0-255.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Why computer measures of tissue appearance are so important?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 </a:t>
            </a:r>
            <a:r>
              <a:rPr lang="en-US" dirty="0">
                <a:solidFill>
                  <a:schemeClr val="accent2"/>
                </a:solidFill>
              </a:rPr>
              <a:t>technical view on texture </a:t>
            </a:r>
            <a:r>
              <a:rPr lang="en-US" dirty="0" smtClean="0">
                <a:solidFill>
                  <a:schemeClr val="accent2"/>
                </a:solidFill>
              </a:rPr>
              <a:t>analysis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From simple texture features to high-throughput feature extraction-&gt;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Radiomics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Conclusions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Written custom code in Matlab to implement texture analysis (TA) methods:</a:t>
            </a:r>
          </a:p>
          <a:p>
            <a:pPr lvl="1" eaLnBrk="1" hangingPunct="1"/>
            <a:r>
              <a:rPr lang="en-US" dirty="0" smtClean="0"/>
              <a:t>Haralick </a:t>
            </a:r>
            <a:r>
              <a:rPr lang="en-US" sz="1400" i="1" dirty="0" smtClean="0"/>
              <a:t>[1973 Haralick Robert M., Shanmugam K., Dinstein]</a:t>
            </a:r>
            <a:endParaRPr lang="en-US" i="1" dirty="0" smtClean="0"/>
          </a:p>
          <a:p>
            <a:pPr lvl="1" eaLnBrk="1" hangingPunct="1"/>
            <a:r>
              <a:rPr lang="en-US" dirty="0" smtClean="0"/>
              <a:t>Gray Level Difference Method </a:t>
            </a:r>
            <a:r>
              <a:rPr lang="en-US" sz="1400" i="1" dirty="0" smtClean="0"/>
              <a:t>[2014 Duda Dorota]</a:t>
            </a:r>
            <a:endParaRPr lang="en-US" i="1" dirty="0" smtClean="0"/>
          </a:p>
          <a:p>
            <a:pPr lvl="1" eaLnBrk="1" hangingPunct="1"/>
            <a:r>
              <a:rPr lang="en-US" dirty="0" smtClean="0"/>
              <a:t>Gradient Matrix</a:t>
            </a:r>
            <a:r>
              <a:rPr lang="en-US" sz="1200" dirty="0" smtClean="0"/>
              <a:t> </a:t>
            </a:r>
            <a:r>
              <a:rPr lang="en-US" sz="1400" i="1" dirty="0" smtClean="0"/>
              <a:t>[1993 Lerski, R. A. et al.]</a:t>
            </a:r>
            <a:endParaRPr lang="en-US" i="1" dirty="0" smtClean="0"/>
          </a:p>
          <a:p>
            <a:pPr lvl="1" eaLnBrk="1" hangingPunct="1"/>
            <a:r>
              <a:rPr lang="en-US" dirty="0" smtClean="0"/>
              <a:t>Texture Feature Coding Method </a:t>
            </a:r>
            <a:r>
              <a:rPr lang="en-US" sz="1400" i="1" dirty="0" smtClean="0"/>
              <a:t>[2002 Horng Ming-Huwi et al.]</a:t>
            </a:r>
            <a:endParaRPr lang="en-US" i="1" dirty="0" smtClean="0"/>
          </a:p>
          <a:p>
            <a:pPr lvl="1" eaLnBrk="1" hangingPunct="1"/>
            <a:r>
              <a:rPr lang="en-US" dirty="0" smtClean="0"/>
              <a:t>Fractal Dimension </a:t>
            </a:r>
            <a:r>
              <a:rPr lang="en-US" sz="1400" i="1" dirty="0" smtClean="0"/>
              <a:t>[1984 Pentland Alex P]</a:t>
            </a:r>
            <a:endParaRPr lang="en-US" i="1" dirty="0" smtClean="0"/>
          </a:p>
          <a:p>
            <a:pPr lvl="1" eaLnBrk="1" hangingPunct="1"/>
            <a:r>
              <a:rPr lang="en-US" dirty="0" smtClean="0"/>
              <a:t>Gray Level Statistics (from original MRI Values)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Texture Feature Maps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67081" y="5534564"/>
            <a:ext cx="226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Compared to what?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472758"/>
            <a:ext cx="999648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From ROI to Texture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&lt;</a:t>
            </a:r>
            <a:fld id="{27D101B7-C5C4-4B98-991C-0AB8460E400B}" type="slidenum">
              <a:rPr lang="en-US" smtClean="0"/>
              <a:pPr>
                <a:defRPr/>
              </a:pPr>
              <a:t>31</a:t>
            </a:fld>
            <a:r>
              <a:rPr lang="en-US" smtClean="0"/>
              <a:t>&gt;/56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535" y="1708784"/>
            <a:ext cx="9372314" cy="514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Curved Connector 19"/>
          <p:cNvCxnSpPr/>
          <p:nvPr/>
        </p:nvCxnSpPr>
        <p:spPr>
          <a:xfrm rot="5400000" flipH="1" flipV="1">
            <a:off x="3785688" y="2814685"/>
            <a:ext cx="1539967" cy="75837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013200" y="3829050"/>
            <a:ext cx="323850" cy="333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860801" y="3004456"/>
            <a:ext cx="15311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Extract Block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1893888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4" name="Curved Connector 33"/>
          <p:cNvCxnSpPr>
            <a:stCxn id="1027" idx="3"/>
            <a:endCxn id="1028" idx="1"/>
          </p:cNvCxnSpPr>
          <p:nvPr/>
        </p:nvCxnSpPr>
        <p:spPr>
          <a:xfrm>
            <a:off x="5183188" y="2165351"/>
            <a:ext cx="3690101" cy="476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127715" y="1974198"/>
            <a:ext cx="17920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Aply TA Method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965656" y="1963490"/>
            <a:ext cx="129606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(Value: 53)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3289" y="2091305"/>
            <a:ext cx="165921" cy="1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" name="Curved Connector 40"/>
          <p:cNvCxnSpPr>
            <a:stCxn id="1028" idx="2"/>
          </p:cNvCxnSpPr>
          <p:nvPr/>
        </p:nvCxnSpPr>
        <p:spPr>
          <a:xfrm rot="5400000">
            <a:off x="7905066" y="2878264"/>
            <a:ext cx="1680519" cy="4218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49192" y="3019579"/>
            <a:ext cx="140294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Remap ROI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67200" y="153223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(3x3 Block)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576490"/>
            <a:ext cx="99964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Method 1: Haralick features and feature maps.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&lt;</a:t>
            </a:r>
            <a:fld id="{27D101B7-C5C4-4B98-991C-0AB8460E400B}" type="slidenum">
              <a:rPr lang="en-US" smtClean="0"/>
              <a:pPr>
                <a:defRPr/>
              </a:pPr>
              <a:t>32</a:t>
            </a:fld>
            <a:r>
              <a:rPr lang="en-US" smtClean="0"/>
              <a:t>&gt;/56</a:t>
            </a:r>
            <a:endParaRPr lang="en-US" dirty="0"/>
          </a:p>
        </p:txBody>
      </p:sp>
      <p:grpSp>
        <p:nvGrpSpPr>
          <p:cNvPr id="3" name="Group 18"/>
          <p:cNvGrpSpPr/>
          <p:nvPr/>
        </p:nvGrpSpPr>
        <p:grpSpPr>
          <a:xfrm>
            <a:off x="1691077" y="1823893"/>
            <a:ext cx="4728488" cy="4573736"/>
            <a:chOff x="1691077" y="1264579"/>
            <a:chExt cx="4728488" cy="4573736"/>
          </a:xfrm>
        </p:grpSpPr>
        <p:pic>
          <p:nvPicPr>
            <p:cNvPr id="3074" name="Picture 2" descr="http://www.juzaphoto.com/shared_files/articles/exposure/histogram_e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077" y="1264579"/>
              <a:ext cx="4728488" cy="2108350"/>
            </a:xfrm>
            <a:prstGeom prst="rect">
              <a:avLst/>
            </a:prstGeom>
            <a:noFill/>
          </p:spPr>
        </p:pic>
        <p:pic>
          <p:nvPicPr>
            <p:cNvPr id="6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653" y="3863616"/>
              <a:ext cx="196215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urved Connector 9"/>
            <p:cNvCxnSpPr/>
            <p:nvPr/>
          </p:nvCxnSpPr>
          <p:spPr>
            <a:xfrm rot="16200000" flipV="1">
              <a:off x="3062377" y="3321170"/>
              <a:ext cx="1457864" cy="457200"/>
            </a:xfrm>
            <a:prstGeom prst="curvedConnector3">
              <a:avLst>
                <a:gd name="adj1" fmla="val 36982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12830" y="5468983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Gray Level Histogram</a:t>
              </a:r>
              <a:endParaRPr lang="en-US" dirty="0"/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7001619" y="1751288"/>
            <a:ext cx="4185761" cy="4698592"/>
            <a:chOff x="7001619" y="1191974"/>
            <a:chExt cx="4185761" cy="469859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45600" y="1191974"/>
              <a:ext cx="2911084" cy="278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994" y="3972883"/>
              <a:ext cx="196215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Curved Connector 24"/>
            <p:cNvCxnSpPr/>
            <p:nvPr/>
          </p:nvCxnSpPr>
          <p:spPr>
            <a:xfrm rot="5400000" flipH="1" flipV="1">
              <a:off x="7446873" y="3286664"/>
              <a:ext cx="1274435" cy="791357"/>
            </a:xfrm>
            <a:prstGeom prst="curvedConnector3">
              <a:avLst>
                <a:gd name="adj1" fmla="val 99412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flipV="1">
              <a:off x="7763776" y="3571335"/>
              <a:ext cx="1181816" cy="724621"/>
            </a:xfrm>
            <a:prstGeom prst="curvedConnector3">
              <a:avLst>
                <a:gd name="adj1" fmla="val 100365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001619" y="5521234"/>
              <a:ext cx="418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Gray Level Coocurence Matrix (GLCM)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390052"/>
            <a:ext cx="9996488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Method 1</a:t>
            </a:r>
            <a:r>
              <a:rPr lang="en-US" sz="2400" dirty="0">
                <a:solidFill>
                  <a:schemeClr val="tx2">
                    <a:satMod val="13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 Gray </a:t>
            </a:r>
            <a:r>
              <a:rPr lang="en-US" sz="2400" dirty="0">
                <a:solidFill>
                  <a:schemeClr val="tx2">
                    <a:satMod val="130000"/>
                  </a:schemeClr>
                </a:solidFill>
              </a:rPr>
              <a:t>Level Co-occurrence Matrix (GLCM) of a Region of Interest (ROI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).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404363" y="1842655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613013" y="3981026"/>
          <a:ext cx="4009710" cy="2331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467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6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(1,1)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(2,1)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(3,1)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(4,1)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(1,2)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(2,2)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(3,2)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(4,2)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(1,3)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(2,3)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(3,3)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(4,3)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(1,4)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(2,4)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(3,4)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(4,4)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05600" y="2636520"/>
            <a:ext cx="161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Gray levels</a:t>
            </a:r>
          </a:p>
          <a:p>
            <a:pPr algn="ctr"/>
            <a:r>
              <a:rPr lang="en-US" dirty="0" smtClean="0"/>
              <a:t>intensity range:</a:t>
            </a:r>
          </a:p>
          <a:p>
            <a:pPr algn="ctr"/>
            <a:r>
              <a:rPr lang="en-US" dirty="0" smtClean="0"/>
              <a:t>{1-4}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5715000" y="2971800"/>
            <a:ext cx="731520" cy="27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5400000">
            <a:off x="8801100" y="2705100"/>
            <a:ext cx="899160" cy="1463040"/>
          </a:xfrm>
          <a:prstGeom prst="bentArrow">
            <a:avLst>
              <a:gd name="adj1" fmla="val 1822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613013" y="1358004"/>
          <a:ext cx="4009710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467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6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(1,1)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(2,1)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(3,1)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(4,1)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(2,2)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(1,3)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(2,3)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(3,3)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(4,3)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(1,4)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(2,4)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(3,4)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(4,4)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7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22422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0196 -0.183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919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5" grpId="1" build="allAtOnce"/>
      <p:bldP spid="16" grpId="0" animBg="1"/>
      <p:bldP spid="16" grpId="1" animBg="1"/>
      <p:bldP spid="17" grpId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3599259" y="4914030"/>
          <a:ext cx="1636872" cy="137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613013" y="1358004"/>
          <a:ext cx="4009710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467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6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(1,1)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(2,1)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(3,1)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(4,1)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(2,2)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(4,2)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(1,3)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(2,3)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(3,3)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(4,3)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(1,4)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(2,4)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(3,4)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(4,4)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363418"/>
            <a:ext cx="9996488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Method 1</a:t>
            </a:r>
            <a:r>
              <a:rPr lang="en-US" sz="2400" dirty="0">
                <a:solidFill>
                  <a:schemeClr val="tx2">
                    <a:satMod val="13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Gray </a:t>
            </a:r>
            <a:r>
              <a:rPr lang="en-US" sz="2400" dirty="0">
                <a:solidFill>
                  <a:schemeClr val="tx2">
                    <a:satMod val="130000"/>
                  </a:schemeClr>
                </a:solidFill>
              </a:rPr>
              <a:t>Level Co-occurrence Matrix (GLCM) of a Region of Interest (ROI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).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4248" y="1842655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78318" y="5257951"/>
            <a:ext cx="452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Steps to create the GLCM of the ROI with orientation </a:t>
            </a:r>
            <a:r>
              <a:rPr lang="el-GR" dirty="0" smtClean="0"/>
              <a:t>Θ</a:t>
            </a:r>
            <a:r>
              <a:rPr lang="en-US" dirty="0" smtClean="0"/>
              <a:t> = 0</a:t>
            </a:r>
            <a:r>
              <a:rPr lang="en-US" baseline="30000" dirty="0" smtClean="0"/>
              <a:t>0 </a:t>
            </a:r>
            <a:r>
              <a:rPr lang="en-US" dirty="0" smtClean="0"/>
              <a:t>or 180</a:t>
            </a:r>
            <a:r>
              <a:rPr lang="en-US" baseline="30000" dirty="0"/>
              <a:t>0</a:t>
            </a:r>
            <a:r>
              <a:rPr lang="en-US" dirty="0" smtClean="0"/>
              <a:t>, and distance d = 1.</a:t>
            </a:r>
            <a:endParaRPr lang="en-US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8424238" y="2683392"/>
            <a:ext cx="767387" cy="53605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41320" y="2182632"/>
            <a:ext cx="41148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194560" y="2685552"/>
            <a:ext cx="41148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94560" y="3691392"/>
            <a:ext cx="41148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26080" y="4194312"/>
            <a:ext cx="41148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672840" y="2182632"/>
            <a:ext cx="41148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672840" y="4194312"/>
            <a:ext cx="41148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43767" y="28760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 rot="19567645">
            <a:off x="8031925" y="1716629"/>
            <a:ext cx="484632" cy="978408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643327" y="28741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637803" y="28799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84270" y="2016979"/>
            <a:ext cx="411480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935605" y="2016979"/>
            <a:ext cx="411480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2194560" y="2528671"/>
            <a:ext cx="411480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194560" y="3538992"/>
            <a:ext cx="411480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935605" y="4032387"/>
            <a:ext cx="411480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684270" y="4036279"/>
            <a:ext cx="411480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9231958" y="2098414"/>
            <a:ext cx="759767" cy="540011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9466727" y="22891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 rot="19567645">
            <a:off x="8863288" y="1126167"/>
            <a:ext cx="484632" cy="978408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4417695" y="2519899"/>
            <a:ext cx="411480" cy="0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205990" y="3069691"/>
            <a:ext cx="411480" cy="0"/>
          </a:xfrm>
          <a:prstGeom prst="straightConnector1">
            <a:avLst/>
          </a:prstGeom>
          <a:ln w="444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417695" y="2681824"/>
            <a:ext cx="411480" cy="0"/>
          </a:xfrm>
          <a:prstGeom prst="straightConnector1">
            <a:avLst/>
          </a:prstGeom>
          <a:ln w="444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3672840" y="2528671"/>
            <a:ext cx="411480" cy="0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672840" y="2690596"/>
            <a:ext cx="411480" cy="0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935605" y="2519899"/>
            <a:ext cx="411480" cy="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2935605" y="2681824"/>
            <a:ext cx="411480" cy="0"/>
          </a:xfrm>
          <a:prstGeom prst="straightConnector1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2926080" y="3035520"/>
            <a:ext cx="411480" cy="0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2926080" y="3197445"/>
            <a:ext cx="411480" cy="0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672840" y="3035520"/>
            <a:ext cx="411480" cy="0"/>
          </a:xfrm>
          <a:prstGeom prst="straightConnector1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3672840" y="3197445"/>
            <a:ext cx="411480" cy="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2935605" y="3529467"/>
            <a:ext cx="411480" cy="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2935605" y="3691392"/>
            <a:ext cx="411480" cy="0"/>
          </a:xfrm>
          <a:prstGeom prst="straightConnector1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674745" y="3529467"/>
            <a:ext cx="411480" cy="0"/>
          </a:xfrm>
          <a:prstGeom prst="straightConnector1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3674745" y="3691392"/>
            <a:ext cx="411480" cy="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10834070" y="3845886"/>
            <a:ext cx="767387" cy="536058"/>
          </a:xfrm>
          <a:prstGeom prst="rect">
            <a:avLst/>
          </a:prstGeom>
          <a:noFill/>
          <a:ln w="508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10834069" y="3275430"/>
            <a:ext cx="767387" cy="53605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9224338" y="3845886"/>
            <a:ext cx="767387" cy="536058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10834069" y="2683392"/>
            <a:ext cx="767387" cy="536058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2183130" y="3197445"/>
            <a:ext cx="411480" cy="0"/>
          </a:xfrm>
          <a:prstGeom prst="straightConnector1">
            <a:avLst/>
          </a:prstGeom>
          <a:ln w="444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10834069" y="2102367"/>
            <a:ext cx="767387" cy="536058"/>
          </a:xfrm>
          <a:prstGeom prst="rect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8424238" y="3837598"/>
            <a:ext cx="767387" cy="536058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8424238" y="3266470"/>
            <a:ext cx="767387" cy="536058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10038101" y="2102367"/>
            <a:ext cx="767387" cy="53605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10025041" y="3845886"/>
            <a:ext cx="767387" cy="536058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10258693" y="22891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1067721" y="4032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8657890" y="34503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1067721" y="34503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0258091" y="40376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657890" y="40306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1039629" y="22878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1039629" y="28672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9466727" y="40097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9466727" y="343136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0258091" y="343136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466727" y="28763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0250893" y="28703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656582" y="22878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/>
          </p:nvPr>
        </p:nvGraphicFramePr>
        <p:xfrm>
          <a:off x="7574596" y="1943497"/>
          <a:ext cx="4009710" cy="2331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467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6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1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3852862" y="5182069"/>
            <a:ext cx="58007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3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5" grpId="0"/>
      <p:bldP spid="25" grpId="1"/>
      <p:bldP spid="25" grpId="2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8" grpId="0"/>
      <p:bldP spid="28" grpId="1"/>
      <p:bldP spid="28" grpId="2"/>
      <p:bldP spid="26" grpId="0"/>
      <p:bldP spid="26" grpId="1"/>
      <p:bldP spid="54" grpId="0" animBg="1"/>
      <p:bldP spid="54" grpId="1" animBg="1"/>
      <p:bldP spid="55" grpId="0"/>
      <p:bldP spid="55" grpId="1"/>
      <p:bldP spid="56" grpId="0" animBg="1"/>
      <p:bldP spid="56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363418"/>
            <a:ext cx="9996488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Method 1</a:t>
            </a:r>
            <a:r>
              <a:rPr lang="en-US" sz="2400" dirty="0">
                <a:solidFill>
                  <a:schemeClr val="tx2">
                    <a:satMod val="130000"/>
                  </a:schemeClr>
                </a:solidFill>
              </a:rPr>
              <a:t>: Gray Level Co-occurrence Matrix (GLCM) of a Region of Interest (ROI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</a:rPr>
              <a:t>).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4248" y="1842655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/>
          </p:nvPr>
        </p:nvGraphicFramePr>
        <p:xfrm>
          <a:off x="7574596" y="1943497"/>
          <a:ext cx="4009710" cy="2331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467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6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1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599259" y="4914030"/>
          <a:ext cx="1636872" cy="137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78318" y="5257951"/>
            <a:ext cx="453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Steps to create the GLCM of the ROI with orientation </a:t>
            </a:r>
            <a:r>
              <a:rPr lang="el-GR" dirty="0" smtClean="0"/>
              <a:t>Θ</a:t>
            </a:r>
            <a:r>
              <a:rPr lang="en-US" dirty="0" smtClean="0"/>
              <a:t> = 45</a:t>
            </a:r>
            <a:r>
              <a:rPr lang="en-US" baseline="30000" dirty="0" smtClean="0"/>
              <a:t>0</a:t>
            </a:r>
            <a:r>
              <a:rPr lang="en-US" dirty="0" smtClean="0"/>
              <a:t>, and distance d = 1.</a:t>
            </a:r>
            <a:endParaRPr lang="en-US" baseline="30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70960" y="5166829"/>
            <a:ext cx="516255" cy="44149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Method 1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: Haralick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feature maps examples.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969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903413"/>
            <a:ext cx="470852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1844675" y="2400300"/>
            <a:ext cx="3062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Original ROI of an MRI slice of a pancreas carcinoma.</a:t>
            </a:r>
          </a:p>
        </p:txBody>
      </p:sp>
      <p:sp>
        <p:nvSpPr>
          <p:cNvPr id="29701" name="TextBox 8"/>
          <p:cNvSpPr txBox="1">
            <a:spLocks noChangeArrowheads="1"/>
          </p:cNvSpPr>
          <p:nvPr/>
        </p:nvSpPr>
        <p:spPr bwMode="auto">
          <a:xfrm>
            <a:off x="8523288" y="2324100"/>
            <a:ext cx="3135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mean of contrast feature maps.</a:t>
            </a:r>
          </a:p>
        </p:txBody>
      </p:sp>
      <p:sp>
        <p:nvSpPr>
          <p:cNvPr id="29702" name="TextBox 9"/>
          <p:cNvSpPr txBox="1">
            <a:spLocks noChangeArrowheads="1"/>
          </p:cNvSpPr>
          <p:nvPr/>
        </p:nvSpPr>
        <p:spPr bwMode="auto">
          <a:xfrm>
            <a:off x="1808163" y="4640263"/>
            <a:ext cx="31353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mean of homogeneity feature maps.</a:t>
            </a:r>
          </a:p>
        </p:txBody>
      </p:sp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8501063" y="4564063"/>
            <a:ext cx="31337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mean of sum average feature maps.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549856"/>
            <a:ext cx="99964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Method 2: 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GLDM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features and feature maps.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&lt;</a:t>
            </a:r>
            <a:fld id="{27D101B7-C5C4-4B98-991C-0AB8460E400B}" type="slidenum">
              <a:rPr lang="en-US" smtClean="0"/>
              <a:pPr>
                <a:defRPr/>
              </a:pPr>
              <a:t>37</a:t>
            </a:fld>
            <a:r>
              <a:rPr lang="en-US" smtClean="0"/>
              <a:t>&gt;/56</a:t>
            </a:r>
            <a:endParaRPr lang="en-US" dirty="0"/>
          </a:p>
        </p:txBody>
      </p:sp>
      <p:grpSp>
        <p:nvGrpSpPr>
          <p:cNvPr id="3" name="Group 18"/>
          <p:cNvGrpSpPr/>
          <p:nvPr/>
        </p:nvGrpSpPr>
        <p:grpSpPr>
          <a:xfrm>
            <a:off x="1691077" y="1770625"/>
            <a:ext cx="4728488" cy="4573736"/>
            <a:chOff x="1691077" y="1264579"/>
            <a:chExt cx="4728488" cy="4573736"/>
          </a:xfrm>
        </p:grpSpPr>
        <p:pic>
          <p:nvPicPr>
            <p:cNvPr id="3074" name="Picture 2" descr="http://www.juzaphoto.com/shared_files/articles/exposure/histogram_e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077" y="1264579"/>
              <a:ext cx="4728488" cy="2108350"/>
            </a:xfrm>
            <a:prstGeom prst="rect">
              <a:avLst/>
            </a:prstGeom>
            <a:noFill/>
          </p:spPr>
        </p:pic>
        <p:pic>
          <p:nvPicPr>
            <p:cNvPr id="6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653" y="3863616"/>
              <a:ext cx="196215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urved Connector 9"/>
            <p:cNvCxnSpPr/>
            <p:nvPr/>
          </p:nvCxnSpPr>
          <p:spPr>
            <a:xfrm rot="16200000" flipV="1">
              <a:off x="3062377" y="3321170"/>
              <a:ext cx="1457864" cy="457200"/>
            </a:xfrm>
            <a:prstGeom prst="curvedConnector3">
              <a:avLst>
                <a:gd name="adj1" fmla="val 36982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12830" y="5468983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Gray Level Histogram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762354" y="1931046"/>
            <a:ext cx="3989234" cy="4573579"/>
            <a:chOff x="6762354" y="1469390"/>
            <a:chExt cx="3989234" cy="457357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61561" y="1469390"/>
              <a:ext cx="3632563" cy="1855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569" y="4094397"/>
              <a:ext cx="196215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762354" y="5673637"/>
              <a:ext cx="3989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Gray Level Difference Matrix (GLDM)</a:t>
              </a:r>
              <a:endParaRPr lang="en-US" dirty="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8813073" y="3988526"/>
              <a:ext cx="78377" cy="435428"/>
            </a:xfrm>
            <a:custGeom>
              <a:avLst/>
              <a:gdLst>
                <a:gd name="connsiteX0" fmla="*/ 0 w 0"/>
                <a:gd name="connsiteY0" fmla="*/ 409303 h 409303"/>
                <a:gd name="connsiteX1" fmla="*/ 0 w 0"/>
                <a:gd name="connsiteY1" fmla="*/ 0 h 409303"/>
                <a:gd name="connsiteX2" fmla="*/ 0 w 0"/>
                <a:gd name="connsiteY2" fmla="*/ 0 h 40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09303">
                  <a:moveTo>
                    <a:pt x="0" y="40930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8699863" y="3744686"/>
              <a:ext cx="235131" cy="2351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8908869" y="3875314"/>
              <a:ext cx="323668" cy="557349"/>
            </a:xfrm>
            <a:custGeom>
              <a:avLst/>
              <a:gdLst>
                <a:gd name="connsiteX0" fmla="*/ 0 w 323668"/>
                <a:gd name="connsiteY0" fmla="*/ 557349 h 557349"/>
                <a:gd name="connsiteX1" fmla="*/ 313508 w 323668"/>
                <a:gd name="connsiteY1" fmla="*/ 182880 h 557349"/>
                <a:gd name="connsiteX2" fmla="*/ 60960 w 323668"/>
                <a:gd name="connsiteY2" fmla="*/ 0 h 557349"/>
                <a:gd name="connsiteX3" fmla="*/ 60960 w 323668"/>
                <a:gd name="connsiteY3" fmla="*/ 0 h 5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668" h="557349">
                  <a:moveTo>
                    <a:pt x="0" y="557349"/>
                  </a:moveTo>
                  <a:cubicBezTo>
                    <a:pt x="151674" y="416560"/>
                    <a:pt x="303348" y="275771"/>
                    <a:pt x="313508" y="182880"/>
                  </a:cubicBezTo>
                  <a:cubicBezTo>
                    <a:pt x="323668" y="89989"/>
                    <a:pt x="60960" y="0"/>
                    <a:pt x="60960" y="0"/>
                  </a:cubicBezTo>
                  <a:lnTo>
                    <a:pt x="60960" y="0"/>
                  </a:lnTo>
                </a:path>
              </a:pathLst>
            </a:cu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8823963" y="2795452"/>
              <a:ext cx="45719" cy="927464"/>
            </a:xfrm>
            <a:custGeom>
              <a:avLst/>
              <a:gdLst>
                <a:gd name="connsiteX0" fmla="*/ 0 w 0"/>
                <a:gd name="connsiteY0" fmla="*/ 409303 h 409303"/>
                <a:gd name="connsiteX1" fmla="*/ 0 w 0"/>
                <a:gd name="connsiteY1" fmla="*/ 0 h 409303"/>
                <a:gd name="connsiteX2" fmla="*/ 0 w 0"/>
                <a:gd name="connsiteY2" fmla="*/ 0 h 40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09303">
                  <a:moveTo>
                    <a:pt x="0" y="40930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692400" y="21003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404363" y="1842655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588369" y="2636520"/>
            <a:ext cx="1852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Gray levels</a:t>
            </a:r>
          </a:p>
          <a:p>
            <a:pPr algn="ctr"/>
            <a:r>
              <a:rPr lang="en-US" dirty="0" smtClean="0"/>
              <a:t>intensity range:</a:t>
            </a:r>
          </a:p>
          <a:p>
            <a:pPr algn="ctr"/>
            <a:r>
              <a:rPr lang="en-US" dirty="0" smtClean="0"/>
              <a:t>{1-4}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5715000" y="2971800"/>
            <a:ext cx="731520" cy="27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5400000">
            <a:off x="8801100" y="2705100"/>
            <a:ext cx="899160" cy="1463040"/>
          </a:xfrm>
          <a:prstGeom prst="bentArrow">
            <a:avLst>
              <a:gd name="adj1" fmla="val 1822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66925" y="427038"/>
            <a:ext cx="99964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2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: Gray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Level Difference Method (GLDM) of a Region of Interest.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308213" y="3981026"/>
          <a:ext cx="4662823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</a:t>
                      </a:r>
                    </a:p>
                    <a:p>
                      <a:pPr algn="ctr"/>
                      <a:r>
                        <a:rPr lang="en-US" dirty="0" smtClean="0"/>
                        <a:t>differences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22422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196 -0.183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919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5" grpId="1" build="allAtOnce"/>
      <p:bldP spid="16" grpId="0" animBg="1"/>
      <p:bldP spid="16" grpId="1" animBg="1"/>
      <p:bldP spid="17" grpId="0" animBg="1"/>
      <p:bldP spid="1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Table 71"/>
          <p:cNvGraphicFramePr>
            <a:graphicFrameLocks noGrp="1"/>
          </p:cNvGraphicFramePr>
          <p:nvPr>
            <p:extLst/>
          </p:nvPr>
        </p:nvGraphicFramePr>
        <p:xfrm>
          <a:off x="7287750" y="2748574"/>
          <a:ext cx="4662823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</a:t>
                      </a:r>
                    </a:p>
                    <a:p>
                      <a:pPr algn="ctr"/>
                      <a:r>
                        <a:rPr lang="en-US" dirty="0" smtClean="0"/>
                        <a:t>differences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4" name="Rectangle 73"/>
          <p:cNvSpPr/>
          <p:nvPr/>
        </p:nvSpPr>
        <p:spPr>
          <a:xfrm>
            <a:off x="8755155" y="3420072"/>
            <a:ext cx="748330" cy="2984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4248" y="1842655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33776" y="5258611"/>
            <a:ext cx="3750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Steps to create the GLDM of the ROI with orientation </a:t>
            </a:r>
            <a:r>
              <a:rPr lang="el-GR" dirty="0" smtClean="0"/>
              <a:t>Θ</a:t>
            </a:r>
            <a:r>
              <a:rPr lang="en-US" dirty="0" smtClean="0"/>
              <a:t> = 0</a:t>
            </a:r>
            <a:r>
              <a:rPr lang="en-US" baseline="30000" dirty="0" smtClean="0"/>
              <a:t>0</a:t>
            </a:r>
            <a:r>
              <a:rPr lang="en-US" dirty="0" smtClean="0"/>
              <a:t>, and distance d = 1.</a:t>
            </a:r>
            <a:endParaRPr lang="en-US" baseline="30000" dirty="0"/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2066925" y="427038"/>
            <a:ext cx="99964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2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: GLDM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of a Region of Interest.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647610" y="2935458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2647609" y="1945491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3376478" y="1888436"/>
            <a:ext cx="970233" cy="38824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1885609" y="2435823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/>
          <p:cNvSpPr/>
          <p:nvPr/>
        </p:nvSpPr>
        <p:spPr>
          <a:xfrm>
            <a:off x="3389731" y="2449077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1898863" y="3442991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2660862" y="3946569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/>
          <p:cNvSpPr/>
          <p:nvPr/>
        </p:nvSpPr>
        <p:spPr>
          <a:xfrm>
            <a:off x="3389731" y="3889514"/>
            <a:ext cx="970233" cy="38824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9543660" y="3413448"/>
            <a:ext cx="748330" cy="2984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8979279" y="33779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9767784" y="33846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2660863" y="3449609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3389732" y="3392554"/>
            <a:ext cx="970233" cy="38824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10371919" y="3426702"/>
            <a:ext cx="748330" cy="2984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10590533" y="33938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730" y="34019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11180300" y="3420078"/>
            <a:ext cx="748330" cy="2984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402985" y="2939407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4118598" y="2462331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/>
          <p:cNvSpPr/>
          <p:nvPr/>
        </p:nvSpPr>
        <p:spPr>
          <a:xfrm>
            <a:off x="1878985" y="2939407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2660880" y="2475585"/>
            <a:ext cx="970233" cy="2873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3599259" y="4914030"/>
          <a:ext cx="1636872" cy="137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852862" y="5182069"/>
            <a:ext cx="58007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/>
      <p:bldP spid="129" grpId="0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/>
      <p:bldP spid="134" grpId="0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Medical </a:t>
            </a:r>
            <a:r>
              <a:rPr lang="en-US" sz="2400" dirty="0"/>
              <a:t>images are informative but need to be processed </a:t>
            </a:r>
            <a:r>
              <a:rPr lang="en-US" sz="2400" dirty="0" smtClean="0"/>
              <a:t>to extract quantitative info!</a:t>
            </a:r>
            <a:endParaRPr lang="en-US" sz="2400" dirty="0"/>
          </a:p>
          <a:p>
            <a:r>
              <a:rPr lang="en-US" sz="2400" dirty="0" smtClean="0"/>
              <a:t>Medical Imaging assisted diagnosis </a:t>
            </a:r>
            <a:r>
              <a:rPr lang="en-US" sz="2400" dirty="0"/>
              <a:t>or </a:t>
            </a:r>
            <a:r>
              <a:rPr lang="en-US" sz="2400" dirty="0" smtClean="0"/>
              <a:t>assessment of response </a:t>
            </a:r>
            <a:r>
              <a:rPr lang="en-US" sz="2400" dirty="0"/>
              <a:t>to treatment requires the extraction of quantitative </a:t>
            </a:r>
            <a:r>
              <a:rPr lang="en-US" sz="2400" dirty="0" smtClean="0"/>
              <a:t>characteristics </a:t>
            </a:r>
            <a:r>
              <a:rPr lang="en-US" sz="2400" dirty="0"/>
              <a:t>(such as </a:t>
            </a:r>
            <a:r>
              <a:rPr lang="en-US" sz="2400" dirty="0" smtClean="0"/>
              <a:t>size</a:t>
            </a:r>
            <a:r>
              <a:rPr lang="en-US" sz="2400" dirty="0"/>
              <a:t>, </a:t>
            </a:r>
            <a:r>
              <a:rPr lang="en-US" sz="2400" dirty="0" smtClean="0"/>
              <a:t>shape, texture</a:t>
            </a:r>
            <a:r>
              <a:rPr lang="en-US" sz="2400" dirty="0"/>
              <a:t>, and activity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3428" r="79515" b="44323"/>
          <a:stretch/>
        </p:blipFill>
        <p:spPr>
          <a:xfrm>
            <a:off x="9771797" y="5202203"/>
            <a:ext cx="2420203" cy="16694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27454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Table 71"/>
          <p:cNvGraphicFramePr>
            <a:graphicFrameLocks noGrp="1"/>
          </p:cNvGraphicFramePr>
          <p:nvPr>
            <p:extLst/>
          </p:nvPr>
        </p:nvGraphicFramePr>
        <p:xfrm>
          <a:off x="7295982" y="2748574"/>
          <a:ext cx="4662823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8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</a:t>
                      </a:r>
                    </a:p>
                    <a:p>
                      <a:pPr algn="ctr"/>
                      <a:r>
                        <a:rPr lang="en-US" dirty="0" smtClean="0"/>
                        <a:t>differences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4248" y="1842655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27809" y="5303989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GLDM of the ROI with orientation </a:t>
            </a:r>
            <a:r>
              <a:rPr lang="el-GR" dirty="0" smtClean="0"/>
              <a:t>Θ</a:t>
            </a:r>
            <a:r>
              <a:rPr lang="en-US" dirty="0" smtClean="0"/>
              <a:t> = 45</a:t>
            </a:r>
            <a:r>
              <a:rPr lang="en-US" baseline="30000" dirty="0" smtClean="0"/>
              <a:t>0</a:t>
            </a:r>
            <a:r>
              <a:rPr lang="en-US" dirty="0" smtClean="0"/>
              <a:t>, and distance d = 1.</a:t>
            </a:r>
            <a:endParaRPr lang="en-US" baseline="30000" dirty="0"/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2066925" y="427038"/>
            <a:ext cx="99964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2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: GLDM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of a Region of Interest.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599259" y="4914030"/>
          <a:ext cx="1636872" cy="137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3886200" y="5182069"/>
            <a:ext cx="546735" cy="42535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646238"/>
            <a:ext cx="5143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Method 2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: GLDM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feature maps examples.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1844675" y="2400300"/>
            <a:ext cx="3062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Original ROI of an MRI slice of a pancreas carcinoma.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8523288" y="2324100"/>
            <a:ext cx="3135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mean of energy feature maps.</a:t>
            </a:r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1808163" y="4640263"/>
            <a:ext cx="31353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mean of inertia feature maps.</a:t>
            </a:r>
          </a:p>
        </p:txBody>
      </p:sp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8501063" y="4564063"/>
            <a:ext cx="31337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mean of mean feature maps.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86413" y="660032"/>
            <a:ext cx="9996488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Method 3: 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Gradient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Matrix (GM) of a Region of Interest.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306045" y="2362616"/>
          <a:ext cx="2728120" cy="2286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J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86413" y="4850192"/>
                <a:ext cx="3788345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𝐺𝑟𝑎𝑑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3" y="4850192"/>
                <a:ext cx="3788345" cy="465064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519796" y="2466009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92572" y="3371214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94075" y="4245939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17137" y="3386454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01291" y="3355974"/>
            <a:ext cx="328706" cy="321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endCxn id="8" idx="0"/>
          </p:cNvCxnSpPr>
          <p:nvPr/>
        </p:nvCxnSpPr>
        <p:spPr>
          <a:xfrm>
            <a:off x="3665346" y="2787589"/>
            <a:ext cx="298" cy="568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2"/>
          </p:cNvCxnSpPr>
          <p:nvPr/>
        </p:nvCxnSpPr>
        <p:spPr>
          <a:xfrm flipH="1" flipV="1">
            <a:off x="3841376" y="3527809"/>
            <a:ext cx="751196" cy="41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2750095" y="3529705"/>
            <a:ext cx="751196" cy="41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2"/>
          </p:cNvCxnSpPr>
          <p:nvPr/>
        </p:nvCxnSpPr>
        <p:spPr>
          <a:xfrm flipH="1">
            <a:off x="3650404" y="3677554"/>
            <a:ext cx="15240" cy="568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8303668" y="2639133"/>
          <a:ext cx="1636872" cy="137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Oval 25"/>
          <p:cNvSpPr/>
          <p:nvPr/>
        </p:nvSpPr>
        <p:spPr>
          <a:xfrm>
            <a:off x="8955444" y="2712046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494820" y="3169576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955444" y="3638288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405235" y="3179101"/>
            <a:ext cx="321580" cy="321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955444" y="3172767"/>
            <a:ext cx="328706" cy="321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6" idx="4"/>
          </p:cNvCxnSpPr>
          <p:nvPr/>
        </p:nvCxnSpPr>
        <p:spPr>
          <a:xfrm>
            <a:off x="9116234" y="3033626"/>
            <a:ext cx="0" cy="1391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7" idx="2"/>
            <a:endCxn id="30" idx="3"/>
          </p:cNvCxnSpPr>
          <p:nvPr/>
        </p:nvCxnSpPr>
        <p:spPr>
          <a:xfrm flipH="1">
            <a:off x="9284150" y="3330366"/>
            <a:ext cx="210670" cy="31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8726815" y="3339891"/>
            <a:ext cx="228629" cy="41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8" idx="0"/>
          </p:cNvCxnSpPr>
          <p:nvPr/>
        </p:nvCxnSpPr>
        <p:spPr>
          <a:xfrm>
            <a:off x="9116234" y="3503500"/>
            <a:ext cx="0" cy="1347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285797" y="4850192"/>
                <a:ext cx="3679212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𝐺𝑟𝑎𝑑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797" y="4850192"/>
                <a:ext cx="3679212" cy="465064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1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654449" y="1836762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365125"/>
            <a:ext cx="10164763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Method 3: Gradient Matrix of a ROI with 4 gray levels (1-4).</a:t>
            </a:r>
            <a:endParaRPr lang="en-US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1431925" y="4792663"/>
            <a:ext cx="10074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The ROI on the left is remapped to the matrix on the right using a 3x3 window.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664248" y="1842655"/>
          <a:ext cx="3694350" cy="251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1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865370" y="1932901"/>
            <a:ext cx="7224038" cy="1324022"/>
            <a:chOff x="1865370" y="1932901"/>
            <a:chExt cx="7224038" cy="1324022"/>
          </a:xfrm>
        </p:grpSpPr>
        <p:sp>
          <p:nvSpPr>
            <p:cNvPr id="10" name="Oval 9"/>
            <p:cNvSpPr/>
            <p:nvPr/>
          </p:nvSpPr>
          <p:spPr>
            <a:xfrm>
              <a:off x="2615604" y="1932901"/>
              <a:ext cx="321580" cy="3215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06079" y="2935343"/>
              <a:ext cx="321580" cy="3215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865370" y="2447581"/>
              <a:ext cx="321580" cy="3215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06079" y="2441247"/>
              <a:ext cx="328706" cy="3215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0" idx="4"/>
              <a:endCxn id="14" idx="0"/>
            </p:cNvCxnSpPr>
            <p:nvPr/>
          </p:nvCxnSpPr>
          <p:spPr>
            <a:xfrm flipH="1">
              <a:off x="2770432" y="2254481"/>
              <a:ext cx="5962" cy="1867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4" idx="3"/>
            </p:cNvCxnSpPr>
            <p:nvPr/>
          </p:nvCxnSpPr>
          <p:spPr>
            <a:xfrm flipH="1">
              <a:off x="2934785" y="2598846"/>
              <a:ext cx="401170" cy="319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3" idx="6"/>
            </p:cNvCxnSpPr>
            <p:nvPr/>
          </p:nvCxnSpPr>
          <p:spPr>
            <a:xfrm flipH="1" flipV="1">
              <a:off x="2186950" y="2608371"/>
              <a:ext cx="419130" cy="41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2"/>
              <a:endCxn id="12" idx="0"/>
            </p:cNvCxnSpPr>
            <p:nvPr/>
          </p:nvCxnSpPr>
          <p:spPr>
            <a:xfrm flipH="1">
              <a:off x="2766869" y="2762827"/>
              <a:ext cx="3563" cy="1725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8434316" y="2374710"/>
              <a:ext cx="655092" cy="4230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353914" y="2438056"/>
              <a:ext cx="321580" cy="3215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15250" y="1889975"/>
            <a:ext cx="3594272" cy="2392490"/>
            <a:chOff x="7715250" y="1889975"/>
            <a:chExt cx="3594272" cy="2392490"/>
          </a:xfrm>
        </p:grpSpPr>
        <p:sp>
          <p:nvSpPr>
            <p:cNvPr id="20" name="TextBox 19"/>
            <p:cNvSpPr txBox="1"/>
            <p:nvPr/>
          </p:nvSpPr>
          <p:spPr>
            <a:xfrm>
              <a:off x="7715250" y="188997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439150" y="188997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182100" y="188997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925050" y="188997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668000" y="188997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715250" y="391313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439150" y="391313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182100" y="391313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925050" y="391313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668000" y="391313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668000" y="339503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668000" y="290433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668000" y="240807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715250" y="339503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15250" y="290433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715250" y="240807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NaN</a:t>
              </a:r>
              <a:endParaRPr lang="en-US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8452870" y="240484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4.24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9211755" y="240484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2.23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9949084" y="240484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3.16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8590820" y="29133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9333769" y="29162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343295" y="33937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930034" y="291412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9930034" y="339377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8469097" y="339834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4.24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69 L 0.06172 -0.0006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6 -0.00069 L 0.12109 -0.0006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66 -0.00069 L -0.00078 0.06875 " pathEditMode="relative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6875 L 0.06016 0.06875 " pathEditMode="relative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6 0.06875 L 0.12266 0.06875 " pathEditMode="relative" ptsTypes="AA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0.06875 L -0.00078 0.14097 " pathEditMode="relative" ptsTypes="AA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14375 L 0.05859 0.14375 " pathEditMode="relative" ptsTypes="AA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6 0.14375 L 0.12266 0.14375 " pathEditMode="relative" ptsTypes="AA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  <p:bldP spid="79" grpId="0"/>
      <p:bldP spid="81" grpId="0"/>
      <p:bldP spid="8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146" y="700088"/>
            <a:ext cx="9996488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2">
                    <a:satMod val="130000"/>
                  </a:schemeClr>
                </a:solidFill>
              </a:rPr>
              <a:t>Method 3</a:t>
            </a:r>
            <a:r>
              <a:rPr lang="en-US" sz="4400" dirty="0">
                <a:solidFill>
                  <a:schemeClr val="tx2">
                    <a:satMod val="130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Gradient Matrix feature maps examples.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8800" y="2076450"/>
            <a:ext cx="4800600" cy="2628900"/>
          </a:xfrm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1697038" y="3252788"/>
            <a:ext cx="3063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Original ROI of an MRI slice of a pancreas carcinoma.</a:t>
            </a:r>
          </a:p>
        </p:txBody>
      </p:sp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8777288" y="3252788"/>
            <a:ext cx="3133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Gradient values.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6" y="363855"/>
            <a:ext cx="99964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4: 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Texture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Feature Coding Method (TFCM) of a Region of Interest.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470366" y="2475706"/>
          <a:ext cx="1636872" cy="137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344886" y="2026920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344886" y="2621280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7344886" y="3230880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344886" y="3838893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008120" y="3185160"/>
            <a:ext cx="13563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671060" y="2573495"/>
            <a:ext cx="2302" cy="118967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008120" y="2590325"/>
            <a:ext cx="1356360" cy="117284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038600" y="2590324"/>
            <a:ext cx="1328182" cy="112815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13269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860227" y="2435950"/>
          <a:ext cx="1636872" cy="137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853601" y="2425151"/>
          <a:ext cx="1636872" cy="13848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6" y="363855"/>
            <a:ext cx="99964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4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: Texture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Feature Coding Method (TFCM) of a Region of Interest.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089393" y="2026920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89393" y="2621280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089393" y="3230880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089393" y="3838893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082769" y="2020296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7082769" y="2614656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7082769" y="3224256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082769" y="3832269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5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15989 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24675 7.40741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24675 -3.33333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24675 -2.22222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24675 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088556" y="3202221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4088556" y="3810234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aseline="-250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088556" y="2592621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088556" y="1998261"/>
          <a:ext cx="2180116" cy="45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931036" y="2446917"/>
          <a:ext cx="1636872" cy="13848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6" y="363855"/>
            <a:ext cx="99964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4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: Texture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Feature Coding Method (TFCM) of a Region of Interest.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9585323" y="4570122"/>
            <a:ext cx="2304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 eaLnBrk="1" hangingPunct="1"/>
            <a:r>
              <a:rPr lang="en-US" sz="1600" dirty="0" smtClean="0"/>
              <a:t>Graphical </a:t>
            </a:r>
            <a:r>
              <a:rPr lang="en-US" sz="1600" dirty="0"/>
              <a:t>representation of all the possible gray-level variations.</a:t>
            </a: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861632" y="4629207"/>
            <a:ext cx="145168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= </a:t>
            </a:r>
            <a:r>
              <a:rPr lang="en-US" sz="2400" dirty="0" smtClean="0"/>
              <a:t>2</a:t>
            </a:r>
            <a:endParaRPr lang="en-US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dirty="0" smtClean="0"/>
              <a:t>1</a:t>
            </a:r>
            <a:endParaRPr lang="en-US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baseline="-25000" dirty="0"/>
              <a:t>1</a:t>
            </a:r>
            <a:r>
              <a:rPr lang="en-US" sz="2400" dirty="0"/>
              <a:t> = </a:t>
            </a:r>
            <a:r>
              <a:rPr lang="en-US" sz="2400" dirty="0" smtClean="0"/>
              <a:t>4</a:t>
            </a:r>
            <a:endParaRPr lang="en-US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dirty="0" smtClean="0"/>
              <a:t>4</a:t>
            </a:r>
            <a:endParaRPr lang="en-US" sz="2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9585323" y="2029581"/>
            <a:ext cx="2405836" cy="2286000"/>
            <a:chOff x="9585323" y="2029581"/>
            <a:chExt cx="2405836" cy="2286000"/>
          </a:xfrm>
        </p:grpSpPr>
        <p:sp>
          <p:nvSpPr>
            <p:cNvPr id="4" name="Rectangle 3"/>
            <p:cNvSpPr/>
            <p:nvPr/>
          </p:nvSpPr>
          <p:spPr>
            <a:xfrm>
              <a:off x="9585323" y="2029581"/>
              <a:ext cx="2405836" cy="228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585323" y="2156918"/>
              <a:ext cx="45076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(1)</a:t>
              </a:r>
            </a:p>
            <a:p>
              <a:endParaRPr lang="en-US" dirty="0"/>
            </a:p>
            <a:p>
              <a:r>
                <a:rPr lang="en-US" dirty="0" smtClean="0"/>
                <a:t>(</a:t>
              </a:r>
              <a:r>
                <a:rPr lang="en-US" dirty="0"/>
                <a:t>2</a:t>
              </a:r>
              <a:r>
                <a:rPr lang="en-US" dirty="0" smtClean="0"/>
                <a:t>)</a:t>
              </a:r>
            </a:p>
            <a:p>
              <a:endParaRPr lang="en-US" dirty="0"/>
            </a:p>
            <a:p>
              <a:r>
                <a:rPr lang="en-US" dirty="0" smtClean="0"/>
                <a:t>(</a:t>
              </a:r>
              <a:r>
                <a:rPr lang="en-US" dirty="0"/>
                <a:t>3</a:t>
              </a:r>
              <a:r>
                <a:rPr lang="en-US" dirty="0" smtClean="0"/>
                <a:t>)</a:t>
              </a:r>
            </a:p>
            <a:p>
              <a:endParaRPr lang="en-US" dirty="0"/>
            </a:p>
            <a:p>
              <a:r>
                <a:rPr lang="en-US" dirty="0" smtClean="0"/>
                <a:t>(</a:t>
              </a:r>
              <a:r>
                <a:rPr lang="en-US" dirty="0"/>
                <a:t>4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0012959" y="2371109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0207024" y="2366557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0006037" y="2897162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10202803" y="2797791"/>
              <a:ext cx="166879" cy="1024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0444107" y="2904415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638172" y="2906687"/>
              <a:ext cx="150069" cy="109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0897737" y="2797791"/>
              <a:ext cx="169174" cy="1088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1077956" y="2909775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11368585" y="2902333"/>
              <a:ext cx="156660" cy="113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1529466" y="2897781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0012959" y="3350525"/>
              <a:ext cx="162658" cy="1179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0644996" y="3350525"/>
              <a:ext cx="143245" cy="1159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180499" y="3478232"/>
              <a:ext cx="162658" cy="1179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0490706" y="3476386"/>
              <a:ext cx="143245" cy="1159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0009359" y="3938662"/>
              <a:ext cx="162658" cy="1179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0627127" y="3922922"/>
              <a:ext cx="143245" cy="1159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433395" y="3920840"/>
              <a:ext cx="162658" cy="1179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0194652" y="3939506"/>
              <a:ext cx="143245" cy="1159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0221429" y="5509101"/>
            <a:ext cx="804407" cy="369332"/>
            <a:chOff x="9585323" y="5705061"/>
            <a:chExt cx="804407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9585323" y="5705061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A=B</a:t>
              </a:r>
              <a:endParaRPr lang="en-US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0206710" y="5888697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0216244" y="5924787"/>
            <a:ext cx="781473" cy="369332"/>
            <a:chOff x="9580138" y="5924787"/>
            <a:chExt cx="781473" cy="369332"/>
          </a:xfrm>
        </p:grpSpPr>
        <p:sp>
          <p:nvSpPr>
            <p:cNvPr id="44" name="TextBox 43"/>
            <p:cNvSpPr txBox="1"/>
            <p:nvPr/>
          </p:nvSpPr>
          <p:spPr>
            <a:xfrm>
              <a:off x="9580138" y="5924787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A&lt;B</a:t>
              </a:r>
              <a:endParaRPr lang="en-US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10194732" y="5998589"/>
              <a:ext cx="166879" cy="1024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0201381" y="6339443"/>
            <a:ext cx="777643" cy="369332"/>
            <a:chOff x="9565275" y="6339443"/>
            <a:chExt cx="777643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9565275" y="6339443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A&gt;B</a:t>
              </a:r>
              <a:endParaRPr lang="en-US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0192849" y="6488757"/>
              <a:ext cx="150069" cy="109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115678" y="1743533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)/(A</a:t>
            </a:r>
            <a:r>
              <a:rPr lang="en-US" sz="1200" baseline="-25000" dirty="0" smtClean="0"/>
              <a:t>2</a:t>
            </a:r>
            <a:endParaRPr lang="en-US" sz="12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5791312" y="174990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4757749" y="1752582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(A</a:t>
            </a:r>
            <a:r>
              <a:rPr lang="en-US" sz="1200" baseline="-25000" dirty="0" smtClean="0"/>
              <a:t>1</a:t>
            </a:r>
            <a:endParaRPr lang="en-US" sz="1200" baseline="-250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6338542" y="2052282"/>
            <a:ext cx="804407" cy="369332"/>
            <a:chOff x="9585323" y="5705061"/>
            <a:chExt cx="804407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9585323" y="570506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=4</a:t>
              </a:r>
              <a:endParaRPr lang="en-US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0206710" y="5888697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7390862" y="2031234"/>
            <a:ext cx="777643" cy="369332"/>
            <a:chOff x="9565275" y="6339443"/>
            <a:chExt cx="777643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9565275" y="6339443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4&gt;2</a:t>
              </a:r>
              <a:endParaRPr lang="en-US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0192849" y="6488757"/>
              <a:ext cx="150069" cy="109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8426421" y="2029581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2</a:t>
            </a:r>
            <a:r>
              <a:rPr lang="en-US" dirty="0" smtClean="0"/>
              <a:t>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6311481" y="2662806"/>
            <a:ext cx="804407" cy="369332"/>
            <a:chOff x="9585323" y="5705061"/>
            <a:chExt cx="804407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9585323" y="570506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=4</a:t>
              </a:r>
              <a:endParaRPr lang="en-US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0206710" y="5888697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8399360" y="2640105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7363801" y="3274983"/>
            <a:ext cx="777643" cy="369332"/>
            <a:chOff x="9565275" y="6339443"/>
            <a:chExt cx="777643" cy="369332"/>
          </a:xfrm>
        </p:grpSpPr>
        <p:sp>
          <p:nvSpPr>
            <p:cNvPr id="86" name="TextBox 85"/>
            <p:cNvSpPr txBox="1"/>
            <p:nvPr/>
          </p:nvSpPr>
          <p:spPr>
            <a:xfrm>
              <a:off x="9565275" y="6339443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4&gt;2</a:t>
              </a:r>
              <a:endParaRPr lang="en-US" dirty="0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0192849" y="6488757"/>
              <a:ext cx="150069" cy="109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8399360" y="327333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(4)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7341884" y="3853226"/>
            <a:ext cx="777643" cy="369332"/>
            <a:chOff x="9565275" y="6339443"/>
            <a:chExt cx="777643" cy="369332"/>
          </a:xfrm>
        </p:grpSpPr>
        <p:sp>
          <p:nvSpPr>
            <p:cNvPr id="93" name="TextBox 92"/>
            <p:cNvSpPr txBox="1"/>
            <p:nvPr/>
          </p:nvSpPr>
          <p:spPr>
            <a:xfrm>
              <a:off x="9565275" y="6339443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4&gt;3</a:t>
              </a:r>
              <a:endParaRPr lang="en-US" dirty="0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10192849" y="6488757"/>
              <a:ext cx="150069" cy="109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8377443" y="385157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(4)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6314260" y="3295359"/>
            <a:ext cx="781473" cy="369332"/>
            <a:chOff x="9580138" y="5924787"/>
            <a:chExt cx="781473" cy="369332"/>
          </a:xfrm>
        </p:grpSpPr>
        <p:sp>
          <p:nvSpPr>
            <p:cNvPr id="97" name="TextBox 96"/>
            <p:cNvSpPr txBox="1"/>
            <p:nvPr/>
          </p:nvSpPr>
          <p:spPr>
            <a:xfrm>
              <a:off x="9580138" y="5924787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2&lt;4</a:t>
              </a:r>
              <a:endParaRPr lang="en-US" dirty="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V="1">
              <a:off x="10194732" y="5998589"/>
              <a:ext cx="166879" cy="1024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6311481" y="3888771"/>
            <a:ext cx="781473" cy="369332"/>
            <a:chOff x="9580138" y="5924787"/>
            <a:chExt cx="781473" cy="369332"/>
          </a:xfrm>
        </p:grpSpPr>
        <p:sp>
          <p:nvSpPr>
            <p:cNvPr id="100" name="TextBox 99"/>
            <p:cNvSpPr txBox="1"/>
            <p:nvPr/>
          </p:nvSpPr>
          <p:spPr>
            <a:xfrm>
              <a:off x="9580138" y="5924787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2&lt;4</a:t>
              </a:r>
              <a:endParaRPr lang="en-US" dirty="0"/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V="1">
              <a:off x="10194732" y="5998589"/>
              <a:ext cx="166879" cy="1024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7363675" y="2661316"/>
            <a:ext cx="804407" cy="369332"/>
            <a:chOff x="9585323" y="5705061"/>
            <a:chExt cx="804407" cy="369332"/>
          </a:xfrm>
        </p:grpSpPr>
        <p:sp>
          <p:nvSpPr>
            <p:cNvPr id="103" name="TextBox 102"/>
            <p:cNvSpPr txBox="1"/>
            <p:nvPr/>
          </p:nvSpPr>
          <p:spPr>
            <a:xfrm>
              <a:off x="9585323" y="5705061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=4</a:t>
              </a:r>
              <a:endParaRPr lang="en-US" dirty="0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0206710" y="5888697"/>
              <a:ext cx="1830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57" grpId="0"/>
      <p:bldP spid="58" grpId="0"/>
      <p:bldP spid="65" grpId="0"/>
      <p:bldP spid="81" grpId="0"/>
      <p:bldP spid="88" grpId="0"/>
      <p:bldP spid="9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336" y="511006"/>
            <a:ext cx="999648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Method 4</a:t>
            </a:r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: Texture 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Feature Coding Method of a Region of Interest.</a:t>
            </a:r>
            <a:endParaRPr lang="en-US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4194534" y="4717901"/>
            <a:ext cx="1466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F </a:t>
            </a:r>
            <a:r>
              <a:rPr lang="en-US" sz="2400" dirty="0"/>
              <a:t>= </a:t>
            </a:r>
            <a:r>
              <a:rPr lang="en-US" sz="2400" dirty="0" smtClean="0"/>
              <a:t>2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S </a:t>
            </a:r>
            <a:r>
              <a:rPr lang="en-US" sz="2400" dirty="0"/>
              <a:t>= </a:t>
            </a:r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795263" y="2101470"/>
            <a:ext cx="145168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 = </a:t>
            </a:r>
            <a:r>
              <a:rPr lang="en-US" sz="2400" dirty="0" smtClean="0"/>
              <a:t>2</a:t>
            </a:r>
            <a:endParaRPr lang="en-US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dirty="0" smtClean="0"/>
              <a:t>1</a:t>
            </a:r>
            <a:endParaRPr lang="en-US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baseline="-25000" dirty="0"/>
              <a:t>1</a:t>
            </a:r>
            <a:r>
              <a:rPr lang="en-US" sz="2400" dirty="0"/>
              <a:t> = </a:t>
            </a:r>
            <a:r>
              <a:rPr lang="en-US" sz="2400" dirty="0" smtClean="0"/>
              <a:t>4</a:t>
            </a:r>
            <a:endParaRPr lang="en-US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dirty="0" smtClean="0"/>
              <a:t>4</a:t>
            </a:r>
            <a:endParaRPr lang="en-US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551449" y="1367619"/>
          <a:ext cx="3286970" cy="24882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13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5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79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</a:t>
                      </a:r>
                      <a:r>
                        <a:rPr lang="en-US" sz="1800" baseline="-25000" dirty="0" smtClean="0"/>
                        <a:t>1</a:t>
                      </a:r>
                      <a:r>
                        <a:rPr lang="en-US" sz="1800" dirty="0" smtClean="0"/>
                        <a:t>/S</a:t>
                      </a:r>
                      <a:r>
                        <a:rPr lang="en-US" sz="1800" baseline="-25000" dirty="0" smtClean="0"/>
                        <a:t>1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46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/S</a:t>
                      </a:r>
                      <a:r>
                        <a:rPr lang="en-US" sz="1800" baseline="-25000" dirty="0" smtClean="0"/>
                        <a:t>2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(1)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(2)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(3)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94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(1)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4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(2)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94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(3)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14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795263" y="2101470"/>
            <a:ext cx="1281750" cy="81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2783839">
            <a:off x="8022462" y="1671336"/>
            <a:ext cx="405114" cy="2377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783839">
            <a:off x="7017392" y="2082391"/>
            <a:ext cx="405114" cy="2377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5263" y="2913894"/>
            <a:ext cx="1281750" cy="818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783839">
            <a:off x="9108068" y="1677606"/>
            <a:ext cx="405114" cy="2377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783839">
            <a:off x="7003325" y="3342907"/>
            <a:ext cx="405114" cy="2377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62960" y="2259418"/>
            <a:ext cx="331299" cy="369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430886" y="3461805"/>
            <a:ext cx="331299" cy="369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08295" y="4902566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 smtClean="0"/>
              <a:t>F </a:t>
            </a:r>
            <a:r>
              <a:rPr lang="en-US" sz="2400" dirty="0"/>
              <a:t>x S = 2 x 10 = </a:t>
            </a:r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" grpId="0" animBg="1"/>
      <p:bldP spid="4" grpId="1" animBg="1"/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7" grpId="0" animBg="1"/>
      <p:bldP spid="18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497058"/>
            <a:ext cx="999648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Method 4</a:t>
            </a:r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: Texture 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Feature Coding Method of a Region of Interest.</a:t>
            </a:r>
            <a:endParaRPr lang="en-US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013051" y="3065896"/>
          <a:ext cx="1636872" cy="13848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>
            <a:off x="5885826" y="3376246"/>
            <a:ext cx="1674056" cy="7455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27600" y="3518207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 smtClean="0"/>
              <a:t>TFN = 20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3354" y="2283256"/>
            <a:ext cx="31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 Feature Number (TFN)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dirty="0"/>
              <a:t>imaging </a:t>
            </a:r>
            <a:r>
              <a:rPr lang="en-US" sz="2400" dirty="0" smtClean="0"/>
              <a:t>and machine learning approaches, provide </a:t>
            </a:r>
            <a:r>
              <a:rPr lang="en-US" sz="2400" dirty="0"/>
              <a:t>a wide range of techniques for the extraction of objective and quantifiable </a:t>
            </a:r>
            <a:r>
              <a:rPr lang="en-US" sz="2400" dirty="0" smtClean="0"/>
              <a:t>information towards precision radiology.</a:t>
            </a:r>
          </a:p>
          <a:p>
            <a:r>
              <a:rPr lang="en-US" sz="2400" dirty="0" smtClean="0"/>
              <a:t>Biology is a system of systems, therefore it is reasonable to assume that such features may convey multi-level pathophysiology information.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3428" r="79515" b="44323"/>
          <a:stretch/>
        </p:blipFill>
        <p:spPr>
          <a:xfrm>
            <a:off x="9771797" y="5202203"/>
            <a:ext cx="2420203" cy="16694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38296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400300"/>
            <a:ext cx="4800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2">
                    <a:satMod val="130000"/>
                  </a:schemeClr>
                </a:solidFill>
              </a:rPr>
              <a:t>Method 4</a:t>
            </a:r>
            <a:r>
              <a:rPr lang="en-US" sz="4400" dirty="0">
                <a:solidFill>
                  <a:schemeClr val="tx2">
                    <a:satMod val="130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TFCM feature maps examples.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1541463" y="3530600"/>
            <a:ext cx="3063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Original ROI of an MRI slice of a pancreas carcinoma.</a:t>
            </a: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8777288" y="3252788"/>
            <a:ext cx="3133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/>
              <a:t>Map of the ROI constructed from the TFN values.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6" y="363855"/>
            <a:ext cx="99964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5: 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Fractal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Dimension (Box Counting Method).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172575" y="2612936"/>
            <a:ext cx="8037444" cy="2920162"/>
            <a:chOff x="2108640" y="2396164"/>
            <a:chExt cx="8037444" cy="29201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362" y="2413418"/>
              <a:ext cx="2875722" cy="29029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457" y="2413416"/>
              <a:ext cx="2875722" cy="29029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40" y="2396164"/>
              <a:ext cx="2875722" cy="29029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51925" y="5351941"/>
                <a:ext cx="1577035" cy="67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925" y="5351941"/>
                <a:ext cx="1577035" cy="678455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713310" y="1522917"/>
            <a:ext cx="9124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calculate </a:t>
            </a:r>
            <a:r>
              <a:rPr lang="en-US" dirty="0" smtClean="0"/>
              <a:t>the </a:t>
            </a:r>
            <a:r>
              <a:rPr lang="en-US" dirty="0"/>
              <a:t>FD of a line </a:t>
            </a:r>
            <a:r>
              <a:rPr lang="en-US" dirty="0" smtClean="0"/>
              <a:t>using the </a:t>
            </a:r>
            <a:r>
              <a:rPr lang="en-US" dirty="0"/>
              <a:t>Box Counting </a:t>
            </a:r>
            <a:r>
              <a:rPr lang="en-US" dirty="0" smtClean="0"/>
              <a:t>Method, we count </a:t>
            </a:r>
            <a:r>
              <a:rPr lang="en-US" dirty="0"/>
              <a:t>how many </a:t>
            </a:r>
            <a:r>
              <a:rPr lang="en-US" dirty="0" smtClean="0"/>
              <a:t>squares of a given size </a:t>
            </a:r>
            <a:r>
              <a:rPr lang="en-US" dirty="0"/>
              <a:t>are required to cover the </a:t>
            </a:r>
            <a:r>
              <a:rPr lang="en-US" dirty="0" smtClean="0"/>
              <a:t>line. </a:t>
            </a:r>
          </a:p>
          <a:p>
            <a:r>
              <a:rPr lang="en-US" dirty="0" smtClean="0"/>
              <a:t>The FD is </a:t>
            </a:r>
            <a:r>
              <a:rPr lang="en-US" dirty="0"/>
              <a:t>calculated by </a:t>
            </a:r>
            <a:r>
              <a:rPr lang="en-US" dirty="0" smtClean="0"/>
              <a:t>the rate of the number of boxes needed to cover the line over the size of the boxes.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6" y="363855"/>
            <a:ext cx="99964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5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: Fractal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Dimension.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97" y="1532472"/>
            <a:ext cx="1991542" cy="1991542"/>
          </a:xfrm>
          <a:prstGeom prst="rect">
            <a:avLst/>
          </a:prstGeom>
        </p:spPr>
      </p:pic>
      <p:pic>
        <p:nvPicPr>
          <p:cNvPr id="1026" name="Picture 2" descr="C:\Users\Joseph\Dropbox\Thesis\matlab\Fractals\surface_simp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6537" y="1540296"/>
            <a:ext cx="2563123" cy="2021038"/>
          </a:xfrm>
          <a:prstGeom prst="rect">
            <a:avLst/>
          </a:prstGeom>
          <a:noFill/>
        </p:spPr>
      </p:pic>
      <p:pic>
        <p:nvPicPr>
          <p:cNvPr id="1027" name="Picture 3" descr="C:\Users\Joseph\Dropbox\Thesis\matlab\Fractals\boxes10_simpl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1856" y="3827374"/>
            <a:ext cx="2589602" cy="2041916"/>
          </a:xfrm>
          <a:prstGeom prst="rect">
            <a:avLst/>
          </a:prstGeom>
          <a:noFill/>
        </p:spPr>
      </p:pic>
      <p:pic>
        <p:nvPicPr>
          <p:cNvPr id="1028" name="Picture 4" descr="C:\Users\Joseph\Dropbox\Thesis\matlab\Fractals\boxes20_simpl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0567" y="3801553"/>
            <a:ext cx="2585308" cy="203853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9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6" y="363855"/>
            <a:ext cx="99964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Method 5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: Fractal </a:t>
            </a: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Dimension.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1375" y="1491625"/>
            <a:ext cx="1778815" cy="2041594"/>
          </a:xfrm>
          <a:prstGeom prst="rect">
            <a:avLst/>
          </a:prstGeom>
        </p:spPr>
      </p:pic>
      <p:pic>
        <p:nvPicPr>
          <p:cNvPr id="2050" name="Picture 2" descr="C:\Users\Joseph\Dropbox\Thesis\matlab\Fractals\surface_ro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3093" y="1481319"/>
            <a:ext cx="2552144" cy="2012380"/>
          </a:xfrm>
          <a:prstGeom prst="rect">
            <a:avLst/>
          </a:prstGeom>
          <a:noFill/>
        </p:spPr>
      </p:pic>
      <p:pic>
        <p:nvPicPr>
          <p:cNvPr id="2051" name="Picture 3" descr="C:\Users\Joseph\Dropbox\Thesis\matlab\Fractals\boxes10_ro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92" y="3862029"/>
            <a:ext cx="2552144" cy="2012380"/>
          </a:xfrm>
          <a:prstGeom prst="rect">
            <a:avLst/>
          </a:prstGeom>
          <a:noFill/>
        </p:spPr>
      </p:pic>
      <p:pic>
        <p:nvPicPr>
          <p:cNvPr id="2052" name="Picture 4" descr="C:\Users\Joseph\Dropbox\Thesis\matlab\Fractals\boxes20_roi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5575" y="3888058"/>
            <a:ext cx="2552144" cy="201238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692400" y="1272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</a:t>
            </a:r>
            <a:r>
              <a:rPr lang="en-US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056" y="2355289"/>
            <a:ext cx="10515600" cy="1325563"/>
          </a:xfrm>
        </p:spPr>
        <p:txBody>
          <a:bodyPr/>
          <a:lstStyle/>
          <a:p>
            <a:r>
              <a:rPr lang="en-US" dirty="0" smtClean="0"/>
              <a:t>From simple texture features to high-throughput feature extraction-&gt; </a:t>
            </a:r>
            <a:r>
              <a:rPr lang="en-US" dirty="0" err="1" smtClean="0"/>
              <a:t>Radiomics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ACE5-0DCE-4F55-B922-93A3B2929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(AI) in imaging and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7958F-9A5B-4F1C-B4C5-B8FF81957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2424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One-third of startups receiving first funding since 2015 are in AI </a:t>
            </a:r>
            <a:r>
              <a:rPr lang="en-US" b="1" dirty="0"/>
              <a:t>imaging and diagnostics</a:t>
            </a:r>
            <a:r>
              <a:rPr lang="en-US" dirty="0"/>
              <a:t>, which has seen investment from VCs including Data Collective, Khosla Ventures, and Google Ventures.</a:t>
            </a:r>
          </a:p>
          <a:p>
            <a:r>
              <a:rPr lang="en-US" dirty="0"/>
              <a:t>IBM researchers estimate that medical images currently account for at least 90 percent of all medical data, making it the largest data source in the healthcare industry. </a:t>
            </a:r>
          </a:p>
          <a:p>
            <a:r>
              <a:rPr lang="en-US" dirty="0"/>
              <a:t>Deep Learning applications are matching the performance of experts in melanoma detection, tumor segmentation and therapy outcome prediction, diabetic retinopathy etc.</a:t>
            </a:r>
          </a:p>
          <a:p>
            <a:r>
              <a:rPr lang="en-US" dirty="0"/>
              <a:t>Bradley Erickson from the Mayo Clinic in Rochester, Minnesota, believes that </a:t>
            </a:r>
            <a:r>
              <a:rPr lang="en-US" b="1" dirty="0"/>
              <a:t>computers will be contributing significantly to automatic diagnostic imaging in the next 15 to 20 years.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C9C4D-98DB-43A1-94A1-7D953A09DD61}"/>
              </a:ext>
            </a:extLst>
          </p:cNvPr>
          <p:cNvSpPr/>
          <p:nvPr/>
        </p:nvSpPr>
        <p:spPr>
          <a:xfrm>
            <a:off x="729672" y="6144639"/>
            <a:ext cx="7241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2"/>
              </a:rPr>
              <a:t>https://www.cbinsights.com/research/artificial-intelligence-healthcare-new-startups/</a:t>
            </a:r>
            <a:endParaRPr lang="en-US" sz="1100" dirty="0"/>
          </a:p>
          <a:p>
            <a:r>
              <a:rPr lang="en-US" sz="1100" dirty="0">
                <a:hlinkClick r:id="rId3"/>
              </a:rPr>
              <a:t>https://www.healthcare-informatics.com/news-item/analytics/ibm-unveils-watson-powered-imaging-solutions-rsna</a:t>
            </a:r>
            <a:r>
              <a:rPr lang="en-US" sz="1100" dirty="0"/>
              <a:t> </a:t>
            </a:r>
          </a:p>
          <a:p>
            <a:r>
              <a:rPr lang="en-US" sz="1100" dirty="0">
                <a:hlinkClick r:id="rId4"/>
              </a:rPr>
              <a:t>https://www.techemergence.com/deep-learning-applications-in-medical-imaging/</a:t>
            </a:r>
            <a:r>
              <a:rPr lang="en-US" sz="1100" dirty="0"/>
              <a:t>  </a:t>
            </a:r>
          </a:p>
          <a:p>
            <a:r>
              <a:rPr lang="en-US" sz="1100" dirty="0">
                <a:hlinkClick r:id="rId5"/>
              </a:rPr>
              <a:t>http://www.auntminnie.com/index.aspx?sec=ser&amp;sub=def&amp;pag=dis&amp;ItemID=114910</a:t>
            </a:r>
            <a:r>
              <a:rPr lang="en-US" sz="11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50458" y="973327"/>
            <a:ext cx="244154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P-MED and AI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6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 and </a:t>
            </a:r>
            <a:r>
              <a:rPr lang="en-US" dirty="0" err="1"/>
              <a:t>Personalised</a:t>
            </a:r>
            <a:r>
              <a:rPr lang="en-US" dirty="0"/>
              <a:t> Medicine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34" t="29334" r="25084" b="12147"/>
          <a:stretch/>
        </p:blipFill>
        <p:spPr>
          <a:xfrm>
            <a:off x="6339840" y="1349534"/>
            <a:ext cx="5852160" cy="2959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7206" y="1840709"/>
            <a:ext cx="6096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0" algn="just"/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However, the ESR, as the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</a:rPr>
              <a:t>organised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 representation of radiological disciplines in Europe, is of the opinion that, 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</a:rPr>
              <a:t>from a scientific and medical perspective, 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it is absolutely essential that medical imaging be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recognised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alongside -omics technologies as an integral part in the development of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personalised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medicine.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</a:p>
          <a:p>
            <a:pPr marR="0" algn="just"/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</a:rPr>
              <a:t>Imaging’s contributions – detection and staging of disease, guiding tissue sampling for molecular profiling, imaging biomarkers in patient profiling for preventive and predictive medicine, assessment and prediction of response to treatment – are vital necessities for the very concept of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</a:rPr>
              <a:t>personalised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</a:rPr>
              <a:t> medicine.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-22788" y="2785889"/>
            <a:ext cx="6335994" cy="1360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 and </a:t>
            </a:r>
            <a:r>
              <a:rPr lang="en-US" dirty="0" err="1"/>
              <a:t>Personalised</a:t>
            </a:r>
            <a:r>
              <a:rPr lang="en-US" dirty="0"/>
              <a:t> Medicine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34" t="29334" r="25084" b="12147"/>
          <a:stretch/>
        </p:blipFill>
        <p:spPr>
          <a:xfrm>
            <a:off x="6339840" y="1349534"/>
            <a:ext cx="5852160" cy="29597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" y="1690688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/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0" algn="just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The SWD does not mention the promising field of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radiogenomics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, which the ESR considers to have enormous potential for the development of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personalised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medicine.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It should therefore be an indispensable part of any document on this subject. 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</a:rPr>
              <a:t>As a rapidly growing discipline that correlates radiological information with genomic data, it links imaging with -omics technologies and is therefore a particularly relevant field for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</a:rPr>
              <a:t>personalised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</a:rPr>
              <a:t> medicine. </a:t>
            </a:r>
          </a:p>
          <a:p>
            <a:pPr marR="0" algn="just"/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The ESR considers it very important that research in the field of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</a:rPr>
              <a:t>radiogenomics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 is strengthened, which is why it is deemed necessary that the European Commission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</a:rPr>
              <a:t>recognise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 this in the report and take it into consideration in the development of research agendas and regulatory frameworks.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3843" y="1905000"/>
            <a:ext cx="6335994" cy="1360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medical imaging in precision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Traditional Medical Image Analysis worked for decades with human-defined features usually inspired from low-level image properties such as intensity/contrast/image texture. </a:t>
            </a:r>
          </a:p>
          <a:p>
            <a:r>
              <a:rPr lang="en-US" sz="2400" dirty="0"/>
              <a:t>Although so far such methods were successfully used e.g. in cancer subclassification, it is hard to use them to derive high-level features representative of the complex patterns that an expert Radiologist uses to define the presence or absence of a lung cancer. </a:t>
            </a:r>
          </a:p>
          <a:p>
            <a:r>
              <a:rPr lang="en-US" sz="2400" dirty="0"/>
              <a:t>That said, in some cases these high level features are amenable to mathematical definition or can be constructed by combining a number of low-level features such as shape and texture metrics.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176963"/>
            <a:ext cx="130674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222222"/>
                </a:solidFill>
                <a:latin typeface="+mj-lt"/>
              </a:rPr>
              <a:t>Precision Radiology: Predicting longevity using feature engineering and deep learning methods in a </a:t>
            </a:r>
            <a:r>
              <a:rPr lang="en-US" sz="900" i="1" dirty="0" err="1">
                <a:solidFill>
                  <a:srgbClr val="222222"/>
                </a:solidFill>
                <a:latin typeface="+mj-lt"/>
              </a:rPr>
              <a:t>radiomics</a:t>
            </a:r>
            <a:r>
              <a:rPr lang="en-US" sz="900" i="1" dirty="0">
                <a:solidFill>
                  <a:srgbClr val="222222"/>
                </a:solidFill>
                <a:latin typeface="+mj-lt"/>
              </a:rPr>
              <a:t> framework, Scientific Reports volume  7, Article number: 1648 (2017) </a:t>
            </a:r>
            <a:endParaRPr lang="en-US" sz="900" i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medical imaging in precision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This is a central concept in </a:t>
            </a:r>
            <a:r>
              <a:rPr lang="en-US" sz="2400" dirty="0" err="1"/>
              <a:t>Radiomics</a:t>
            </a:r>
            <a:r>
              <a:rPr lang="en-US" sz="2400" dirty="0"/>
              <a:t>: In analogy to genomics where only the advent of whole genome association scans and next generation sequencing used in a hypothesis free paradigm has enabled the discovery of thousands of novel genetic variants robustly associated with chronic diseases, </a:t>
            </a:r>
            <a:r>
              <a:rPr lang="en-US" sz="2400" dirty="0" err="1"/>
              <a:t>Radiomics</a:t>
            </a:r>
            <a:r>
              <a:rPr lang="en-US" sz="2400" dirty="0"/>
              <a:t> deploy high-throughput imaging feature extraction in an effort to analyze </a:t>
            </a:r>
            <a:r>
              <a:rPr lang="en-US" sz="2400" u="sng" dirty="0"/>
              <a:t>all</a:t>
            </a:r>
            <a:r>
              <a:rPr lang="en-US" sz="2400" dirty="0"/>
              <a:t> of the available variation in an image and correlate it with pathophysiology. </a:t>
            </a:r>
          </a:p>
          <a:p>
            <a:r>
              <a:rPr lang="en-US" sz="2400" dirty="0"/>
              <a:t>Deep learning offers an alternative approach to computational medical imaging by learning complex, high-level features directly from large number of medical images which contain variable instances of a particular pathology.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763CDC-1F78-4411-B18B-2C3562BB4B0F}"/>
              </a:ext>
            </a:extLst>
          </p:cNvPr>
          <p:cNvSpPr/>
          <p:nvPr/>
        </p:nvSpPr>
        <p:spPr>
          <a:xfrm>
            <a:off x="0" y="6176963"/>
            <a:ext cx="130674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222222"/>
                </a:solidFill>
                <a:latin typeface="+mj-lt"/>
              </a:rPr>
              <a:t>Precision Radiology: Predicting longevity using feature engineering and deep learning methods in a </a:t>
            </a:r>
            <a:r>
              <a:rPr lang="en-US" sz="900" i="1" dirty="0" err="1">
                <a:solidFill>
                  <a:srgbClr val="222222"/>
                </a:solidFill>
                <a:latin typeface="+mj-lt"/>
              </a:rPr>
              <a:t>radiomics</a:t>
            </a:r>
            <a:r>
              <a:rPr lang="en-US" sz="900" i="1" dirty="0">
                <a:solidFill>
                  <a:srgbClr val="222222"/>
                </a:solidFill>
                <a:latin typeface="+mj-lt"/>
              </a:rPr>
              <a:t> framework, Scientific Reports volume  7, Article number: 1648 (2017) </a:t>
            </a:r>
            <a:endParaRPr lang="en-US" sz="9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34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Lets take as an example from oncology regarding imaging biomarkers of tumor burden for characterizing microscopic/macroscopic tumor properties in one or more time points</a:t>
            </a:r>
            <a:r>
              <a:rPr lang="el-GR" dirty="0" smtClean="0"/>
              <a:t> </a:t>
            </a:r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678" t="7321" r="12003" b="69034"/>
          <a:stretch/>
        </p:blipFill>
        <p:spPr>
          <a:xfrm>
            <a:off x="1623847" y="3496797"/>
            <a:ext cx="7407304" cy="1757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1820" y="5254652"/>
            <a:ext cx="74698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303030"/>
                </a:solidFill>
                <a:latin typeface="arial" panose="020B0604020202020204" pitchFamily="34" charset="0"/>
              </a:rPr>
              <a:t>Cai</a:t>
            </a:r>
            <a:r>
              <a:rPr lang="en-US" sz="1050" dirty="0">
                <a:solidFill>
                  <a:srgbClr val="303030"/>
                </a:solidFill>
                <a:latin typeface="arial" panose="020B0604020202020204" pitchFamily="34" charset="0"/>
              </a:rPr>
              <a:t>, W. L., &amp; Hong, G. B. (2018). Quantitative image analysis for evaluation of tumor response in clinical oncology. </a:t>
            </a:r>
            <a:r>
              <a:rPr lang="en-US" sz="1050" dirty="0" smtClean="0">
                <a:solidFill>
                  <a:srgbClr val="303030"/>
                </a:solidFill>
                <a:latin typeface="arial" panose="020B0604020202020204" pitchFamily="34" charset="0"/>
              </a:rPr>
              <a:t/>
            </a:r>
            <a:br>
              <a:rPr lang="en-US" sz="1050" dirty="0" smtClean="0">
                <a:solidFill>
                  <a:srgbClr val="303030"/>
                </a:solidFill>
                <a:latin typeface="arial" panose="020B0604020202020204" pitchFamily="34" charset="0"/>
              </a:rPr>
            </a:br>
            <a:r>
              <a:rPr lang="en-US" sz="1050" i="1" dirty="0" smtClean="0">
                <a:solidFill>
                  <a:srgbClr val="303030"/>
                </a:solidFill>
                <a:latin typeface="arial" panose="020B0604020202020204" pitchFamily="34" charset="0"/>
              </a:rPr>
              <a:t>Chronic </a:t>
            </a:r>
            <a:r>
              <a:rPr lang="en-US" sz="1050" i="1" dirty="0">
                <a:solidFill>
                  <a:srgbClr val="303030"/>
                </a:solidFill>
                <a:latin typeface="arial" panose="020B0604020202020204" pitchFamily="34" charset="0"/>
              </a:rPr>
              <a:t>diseases and translational medicine</a:t>
            </a:r>
            <a:r>
              <a:rPr lang="en-US" sz="1050" dirty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sz="1050" i="1" dirty="0">
                <a:solidFill>
                  <a:srgbClr val="303030"/>
                </a:solidFill>
                <a:latin typeface="arial" panose="020B0604020202020204" pitchFamily="34" charset="0"/>
              </a:rPr>
              <a:t>4</a:t>
            </a:r>
            <a:r>
              <a:rPr lang="en-US" sz="1050" dirty="0">
                <a:solidFill>
                  <a:srgbClr val="303030"/>
                </a:solidFill>
                <a:latin typeface="arial" panose="020B0604020202020204" pitchFamily="34" charset="0"/>
              </a:rPr>
              <a:t>(1), 18–28. doi:10.1016/j.cdtm.2018.01.002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14728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ÎÏÎ¿ÏÎ­Î»ÎµÏÎ¼Î± ÎµÎ¹ÎºÏÎ½Î±Ï Î³Î¹Î± radio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8"/>
          <a:stretch/>
        </p:blipFill>
        <p:spPr bwMode="auto">
          <a:xfrm>
            <a:off x="59447" y="1237704"/>
            <a:ext cx="6214354" cy="520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635" r="79796" b="51673"/>
          <a:stretch/>
        </p:blipFill>
        <p:spPr>
          <a:xfrm>
            <a:off x="8886203" y="4808910"/>
            <a:ext cx="3246351" cy="200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Radiomics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ADA6C2-DCF3-40F8-880B-057E058965C3}"/>
              </a:ext>
            </a:extLst>
          </p:cNvPr>
          <p:cNvSpPr txBox="1">
            <a:spLocks/>
          </p:cNvSpPr>
          <p:nvPr/>
        </p:nvSpPr>
        <p:spPr>
          <a:xfrm>
            <a:off x="6844601" y="1093895"/>
            <a:ext cx="52879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The term </a:t>
            </a:r>
            <a:r>
              <a:rPr lang="en-US" dirty="0" err="1"/>
              <a:t>radiomics</a:t>
            </a:r>
            <a:r>
              <a:rPr lang="en-US" dirty="0"/>
              <a:t> refer to the high-throughput feature extraction from medical images using advanced multi-resolution image processing feature extraction techniques.</a:t>
            </a:r>
          </a:p>
          <a:p>
            <a:pPr algn="just"/>
            <a:r>
              <a:rPr lang="en-US" dirty="0"/>
              <a:t>This offers massive opportunities for discovering more correlations with pathophysiology.</a:t>
            </a:r>
          </a:p>
          <a:p>
            <a:pPr algn="just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7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DF84-9B3A-4A5E-9D5E-738AAA4F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Radiogenomics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DA6C2-DCF3-40F8-880B-057E05896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00310" cy="4351338"/>
          </a:xfrm>
        </p:spPr>
        <p:txBody>
          <a:bodyPr>
            <a:normAutofit/>
          </a:bodyPr>
          <a:lstStyle/>
          <a:p>
            <a:r>
              <a:rPr lang="en-US" dirty="0"/>
              <a:t>The term </a:t>
            </a:r>
            <a:r>
              <a:rPr lang="en-US" b="1" dirty="0" err="1"/>
              <a:t>radiogenomics</a:t>
            </a:r>
            <a:r>
              <a:rPr lang="en-US" dirty="0"/>
              <a:t> refer to the correlation between cancer imaging features and gene expression (Imaging Genomics).</a:t>
            </a:r>
          </a:p>
          <a:p>
            <a:r>
              <a:rPr lang="en-US" dirty="0" smtClean="0"/>
              <a:t>Human body is a system of systems therefore it is reasonable to assume that imaging phenotype reflects pathophysiology changes from several levels. </a:t>
            </a:r>
            <a:endParaRPr lang="en-US" dirty="0"/>
          </a:p>
          <a:p>
            <a:r>
              <a:rPr lang="en-US" dirty="0"/>
              <a:t>Deep learning </a:t>
            </a:r>
            <a:r>
              <a:rPr lang="en-US" dirty="0" err="1"/>
              <a:t>Radiogenomics</a:t>
            </a:r>
            <a:r>
              <a:rPr lang="en-US" dirty="0"/>
              <a:t> aim to reveal more complex relationships between genetic/molecular characteristics and imaging phenotype </a:t>
            </a:r>
            <a:r>
              <a:rPr lang="en-US" b="1" dirty="0"/>
              <a:t>which are literally invisible to the human eye.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role of medical imaging in precision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Medical images are routinely collected and contain rich diagnostic and prognostic information. </a:t>
            </a:r>
          </a:p>
          <a:p>
            <a:r>
              <a:rPr lang="en-US" sz="2400" dirty="0"/>
              <a:t>A variety of human and machine detectable changes have been shown to quantify clinical and preclinical disease states</a:t>
            </a:r>
            <a:r>
              <a:rPr lang="el-GR" sz="2400" dirty="0"/>
              <a:t> </a:t>
            </a:r>
            <a:r>
              <a:rPr lang="en-US" sz="2400" dirty="0"/>
              <a:t>while Imaging biomarkers can be correlated to both macroscopic tissue properties as well as finer ones such as texture and heterogeneity.</a:t>
            </a:r>
          </a:p>
          <a:p>
            <a:r>
              <a:rPr lang="en-US" sz="2400" dirty="0"/>
              <a:t>Machine and Deep Learning in medical image analysis have demonstrated computational paradigms where imaging biomarkers can match the descriptive power of biopsy, microscopy and even DNA analysis for a number of pathologies.</a:t>
            </a:r>
          </a:p>
          <a:p>
            <a:r>
              <a:rPr lang="en-US" sz="2400" dirty="0"/>
              <a:t>Medical image analysis is therefore highly attractive for precision medicine phenotyping.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365461" y="5799612"/>
            <a:ext cx="6826539" cy="584775"/>
          </a:xfrm>
          <a:prstGeom prst="rect">
            <a:avLst/>
          </a:prstGeom>
          <a:solidFill>
            <a:srgbClr val="005A96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/>
              </a:rPr>
              <a:t>“</a:t>
            </a:r>
            <a:r>
              <a:rPr lang="en-US" sz="1600" i="1" dirty="0">
                <a:solidFill>
                  <a:schemeClr val="bg1"/>
                </a:solidFill>
                <a:latin typeface="Roboto"/>
              </a:rPr>
              <a:t>to predict more accurately which treatment and prevention strategies for a particular disease will work in which groups of people</a:t>
            </a:r>
            <a:r>
              <a:rPr lang="en-US" sz="1600" dirty="0">
                <a:solidFill>
                  <a:schemeClr val="bg1"/>
                </a:solidFill>
                <a:latin typeface="Roboto"/>
              </a:rPr>
              <a:t>.”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213" r="77112" b="88069"/>
          <a:stretch/>
        </p:blipFill>
        <p:spPr>
          <a:xfrm>
            <a:off x="19339" y="5903225"/>
            <a:ext cx="5346122" cy="377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9899" y="6209704"/>
            <a:ext cx="39658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https://ghr.nlm.nih.gov/primer/precisionmedicine/definition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1524000" y="1700809"/>
            <a:ext cx="91440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 algn="ctr" eaLnBrk="0" hangingPunct="0">
              <a:spcBef>
                <a:spcPct val="20000"/>
              </a:spcBef>
              <a:buClr>
                <a:srgbClr val="FF9933"/>
              </a:buClr>
              <a:buSzPct val="90000"/>
              <a:defRPr/>
            </a:pPr>
            <a:endParaRPr kumimoji="1" lang="el-GR" sz="33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charset="0"/>
            </a:endParaRPr>
          </a:p>
          <a:p>
            <a:pPr marL="266700" indent="-266700" algn="ctr" eaLnBrk="0" hangingPunct="0">
              <a:spcBef>
                <a:spcPct val="20000"/>
              </a:spcBef>
              <a:buClr>
                <a:srgbClr val="FF9933"/>
              </a:buClr>
              <a:buSzPct val="90000"/>
              <a:defRPr/>
            </a:pPr>
            <a:endParaRPr kumimoji="1" lang="el-GR" sz="33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charset="0"/>
            </a:endParaRPr>
          </a:p>
          <a:p>
            <a:pPr marL="266700" indent="-266700" algn="ctr" eaLnBrk="0" hangingPunct="0">
              <a:spcBef>
                <a:spcPct val="20000"/>
              </a:spcBef>
              <a:buClr>
                <a:srgbClr val="FF9933"/>
              </a:buClr>
              <a:buSzPct val="90000"/>
              <a:defRPr/>
            </a:pPr>
            <a:r>
              <a:rPr kumimoji="1" lang="en-GB" sz="3300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Thank you for your attention!</a:t>
            </a:r>
          </a:p>
          <a:p>
            <a:pPr marL="266700" indent="-266700" eaLnBrk="0" hangingPunct="0">
              <a:spcBef>
                <a:spcPct val="20000"/>
              </a:spcBef>
              <a:buClr>
                <a:srgbClr val="FF9933"/>
              </a:buClr>
              <a:buSzPct val="90000"/>
              <a:buBlip>
                <a:blip r:embed="rId3"/>
              </a:buBlip>
              <a:defRPr/>
            </a:pPr>
            <a:endParaRPr kumimoji="1" lang="el-GR" sz="3300" i="1" dirty="0">
              <a:solidFill>
                <a:srgbClr val="003399"/>
              </a:solidFill>
              <a:effectLst>
                <a:reflection blurRad="6350" stA="55000" endA="300" endPos="45500" dir="5400000" sy="-100000" algn="bl" rotWithShape="0"/>
              </a:effectLst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dirty="0" smtClean="0">
                <a:ln/>
                <a:solidFill>
                  <a:schemeClr val="accent3"/>
                </a:solidFill>
              </a:rPr>
              <a:t>End of today’s lecture</a:t>
            </a:r>
            <a:endParaRPr lang="en-US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24000" y="5094512"/>
            <a:ext cx="92519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endParaRPr kumimoji="1" lang="en-GB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0935" y="5855004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 to </a:t>
            </a:r>
            <a:r>
              <a:rPr lang="en-US" dirty="0" err="1" smtClean="0"/>
              <a:t>Ulas</a:t>
            </a:r>
            <a:r>
              <a:rPr lang="en-US" dirty="0" smtClean="0"/>
              <a:t> </a:t>
            </a:r>
            <a:r>
              <a:rPr lang="en-US" dirty="0" err="1" smtClean="0"/>
              <a:t>Bagci</a:t>
            </a:r>
            <a:r>
              <a:rPr lang="en-US" dirty="0" smtClean="0"/>
              <a:t> and Michael A. </a:t>
            </a:r>
            <a:r>
              <a:rPr lang="en-US" dirty="0" err="1" smtClean="0"/>
              <a:t>Wurth</a:t>
            </a:r>
            <a:r>
              <a:rPr lang="en-US" dirty="0" smtClean="0"/>
              <a:t> from Purdue </a:t>
            </a:r>
            <a:r>
              <a:rPr lang="en-US" dirty="0"/>
              <a:t>University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www.cyto.purdue.edu/cdroms/micro2/content/education/wirth06.pdf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552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Personalised</a:t>
            </a:r>
            <a:r>
              <a:rPr lang="en-US" dirty="0" smtClean="0"/>
              <a:t> medicine needs quantitative information regarding both microscopic and macroscopic properties such as size, shape and structure. </a:t>
            </a:r>
          </a:p>
          <a:p>
            <a:r>
              <a:rPr lang="en-US" dirty="0" smtClean="0"/>
              <a:t>This is important since in clinical practice subjective characterizations might be used (e.g. average heterogeneity, speculated mass, necrotic core)</a:t>
            </a:r>
            <a:r>
              <a:rPr lang="el-GR" dirty="0" smtClean="0"/>
              <a:t>. </a:t>
            </a:r>
            <a:endParaRPr lang="el-GR" dirty="0"/>
          </a:p>
          <a:p>
            <a:r>
              <a:rPr lang="en-US" dirty="0" smtClean="0"/>
              <a:t>To make things worse, several studies have reported very high intra/inter-observed variability in linear metrics (e.g. longer lesion diameter) estimation</a:t>
            </a:r>
            <a:r>
              <a:rPr lang="el-GR" dirty="0" smtClean="0"/>
              <a:t> </a:t>
            </a:r>
            <a:r>
              <a:rPr lang="el-GR" dirty="0"/>
              <a:t>6% -14% </a:t>
            </a:r>
            <a:r>
              <a:rPr lang="en-US" dirty="0" smtClean="0"/>
              <a:t>/</a:t>
            </a:r>
            <a:r>
              <a:rPr lang="el-GR" dirty="0" smtClean="0"/>
              <a:t>10</a:t>
            </a:r>
            <a:r>
              <a:rPr lang="el-GR" dirty="0"/>
              <a:t>% -25% </a:t>
            </a:r>
            <a:r>
              <a:rPr lang="el-GR" dirty="0" smtClean="0"/>
              <a:t>*</a:t>
            </a:r>
            <a:r>
              <a:rPr lang="en-US" dirty="0" smtClean="0"/>
              <a:t> which can lead to the wrong assessment of tumor response.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7690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i="1" dirty="0" smtClean="0"/>
              <a:t>*</a:t>
            </a:r>
            <a:r>
              <a:rPr lang="en-US" sz="1000" i="1" dirty="0" smtClean="0"/>
              <a:t>Zhao </a:t>
            </a:r>
            <a:r>
              <a:rPr lang="en-US" sz="1000" i="1" dirty="0"/>
              <a:t>B., </a:t>
            </a:r>
            <a:r>
              <a:rPr lang="en-US" sz="1000" i="1" dirty="0" smtClean="0"/>
              <a:t>et al.. </a:t>
            </a:r>
            <a:r>
              <a:rPr lang="en-US" sz="1000" i="1" dirty="0"/>
              <a:t>Exploring intra- and inter-reader variability in </a:t>
            </a:r>
            <a:r>
              <a:rPr lang="en-US" sz="1000" i="1" dirty="0" err="1"/>
              <a:t>uni</a:t>
            </a:r>
            <a:r>
              <a:rPr lang="en-US" sz="1000" i="1" dirty="0"/>
              <a:t>-dimensional, bi-dimensional, and volumetric measurements of solid tumors on CT scans reconstructed at different slice intervals. </a:t>
            </a:r>
            <a:r>
              <a:rPr lang="en-US" sz="1000" i="1" dirty="0" err="1"/>
              <a:t>Eur</a:t>
            </a:r>
            <a:r>
              <a:rPr lang="en-US" sz="1000" i="1" dirty="0"/>
              <a:t> J </a:t>
            </a:r>
            <a:r>
              <a:rPr lang="en-US" sz="1000" i="1" dirty="0" err="1"/>
              <a:t>Radiol</a:t>
            </a:r>
            <a:r>
              <a:rPr lang="en-US" sz="1000" i="1" dirty="0"/>
              <a:t>. 2013;82:959–968. </a:t>
            </a:r>
            <a:endParaRPr lang="el-GR" sz="1000" i="1" dirty="0" smtClean="0"/>
          </a:p>
          <a:p>
            <a:r>
              <a:rPr lang="el-GR" sz="1000" i="1" dirty="0" smtClean="0"/>
              <a:t>**</a:t>
            </a:r>
            <a:r>
              <a:rPr lang="en-US" sz="1000" i="1" dirty="0" smtClean="0"/>
              <a:t>Erasmus </a:t>
            </a:r>
            <a:r>
              <a:rPr lang="en-US" sz="1000" i="1" dirty="0"/>
              <a:t>J.J., </a:t>
            </a:r>
            <a:r>
              <a:rPr lang="en-US" sz="1000" i="1" dirty="0" err="1"/>
              <a:t>Gladish</a:t>
            </a:r>
            <a:r>
              <a:rPr lang="en-US" sz="1000" i="1" dirty="0"/>
              <a:t> G.W., </a:t>
            </a:r>
            <a:r>
              <a:rPr lang="en-US" sz="1000" i="1" dirty="0" err="1"/>
              <a:t>Broemeling</a:t>
            </a:r>
            <a:r>
              <a:rPr lang="en-US" sz="1000" i="1" dirty="0"/>
              <a:t> L. </a:t>
            </a:r>
            <a:r>
              <a:rPr lang="en-US" sz="1000" i="1" dirty="0" err="1"/>
              <a:t>Interobserver</a:t>
            </a:r>
            <a:r>
              <a:rPr lang="en-US" sz="1000" i="1" dirty="0"/>
              <a:t> and </a:t>
            </a:r>
            <a:r>
              <a:rPr lang="en-US" sz="1000" i="1" dirty="0" err="1"/>
              <a:t>intraobserver</a:t>
            </a:r>
            <a:r>
              <a:rPr lang="en-US" sz="1000" i="1" dirty="0"/>
              <a:t> variability in measurement of non-small-cell carcinoma lung lesions: implications for assessment of tumor response. J </a:t>
            </a:r>
            <a:r>
              <a:rPr lang="en-US" sz="1000" i="1" dirty="0" err="1"/>
              <a:t>Clin</a:t>
            </a:r>
            <a:r>
              <a:rPr lang="en-US" sz="1000" i="1" dirty="0"/>
              <a:t> </a:t>
            </a:r>
            <a:r>
              <a:rPr lang="en-US" sz="1000" i="1" dirty="0" err="1"/>
              <a:t>Oncol</a:t>
            </a:r>
            <a:r>
              <a:rPr lang="en-US" sz="1000" i="1" dirty="0"/>
              <a:t>. 2003;21:2574–2582.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2991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studies report false tumor response classification accuracy due to inter-observer variability in the order of</a:t>
            </a:r>
            <a:r>
              <a:rPr lang="el-GR" dirty="0" smtClean="0"/>
              <a:t> </a:t>
            </a:r>
            <a:r>
              <a:rPr lang="el-GR" dirty="0"/>
              <a:t>43% </a:t>
            </a:r>
            <a:r>
              <a:rPr lang="el-GR" dirty="0" smtClean="0"/>
              <a:t>(</a:t>
            </a:r>
            <a:r>
              <a:rPr lang="en-US" dirty="0" smtClean="0"/>
              <a:t>WHO</a:t>
            </a:r>
            <a:r>
              <a:rPr lang="el-GR" dirty="0" smtClean="0"/>
              <a:t>) </a:t>
            </a:r>
            <a:r>
              <a:rPr lang="en-US" dirty="0" smtClean="0"/>
              <a:t>and </a:t>
            </a:r>
            <a:r>
              <a:rPr lang="el-GR" dirty="0" smtClean="0"/>
              <a:t>30</a:t>
            </a:r>
            <a:r>
              <a:rPr lang="el-GR" dirty="0"/>
              <a:t>% (RECIST</a:t>
            </a:r>
            <a:r>
              <a:rPr lang="el-GR" dirty="0" smtClean="0"/>
              <a:t>)**.</a:t>
            </a:r>
            <a:endParaRPr lang="en-US" dirty="0" smtClean="0"/>
          </a:p>
          <a:p>
            <a:r>
              <a:rPr lang="en-US" dirty="0" smtClean="0"/>
              <a:t>Microscopic properties such as micro-perfusion or tumor heterogeneity (texture) can be derived via advanced quantitative studies requiring computer-based analysis algorithms</a:t>
            </a:r>
            <a:endParaRPr lang="en-US" dirty="0"/>
          </a:p>
          <a:p>
            <a:r>
              <a:rPr lang="en-US" dirty="0" smtClean="0"/>
              <a:t>Quantitative biomarkers must be precise and reproducible!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7690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i="1" dirty="0" smtClean="0"/>
              <a:t>*</a:t>
            </a:r>
            <a:r>
              <a:rPr lang="en-US" sz="1000" i="1" dirty="0" smtClean="0"/>
              <a:t>Zhao </a:t>
            </a:r>
            <a:r>
              <a:rPr lang="en-US" sz="1000" i="1" dirty="0"/>
              <a:t>B., </a:t>
            </a:r>
            <a:r>
              <a:rPr lang="en-US" sz="1000" i="1" dirty="0" smtClean="0"/>
              <a:t>et al.. </a:t>
            </a:r>
            <a:r>
              <a:rPr lang="en-US" sz="1000" i="1" dirty="0"/>
              <a:t>Exploring intra- and inter-reader variability in </a:t>
            </a:r>
            <a:r>
              <a:rPr lang="en-US" sz="1000" i="1" dirty="0" err="1"/>
              <a:t>uni</a:t>
            </a:r>
            <a:r>
              <a:rPr lang="en-US" sz="1000" i="1" dirty="0"/>
              <a:t>-dimensional, bi-dimensional, and volumetric measurements of solid tumors on CT scans reconstructed at different slice intervals. </a:t>
            </a:r>
            <a:r>
              <a:rPr lang="en-US" sz="1000" i="1" dirty="0" err="1"/>
              <a:t>Eur</a:t>
            </a:r>
            <a:r>
              <a:rPr lang="en-US" sz="1000" i="1" dirty="0"/>
              <a:t> J </a:t>
            </a:r>
            <a:r>
              <a:rPr lang="en-US" sz="1000" i="1" dirty="0" err="1"/>
              <a:t>Radiol</a:t>
            </a:r>
            <a:r>
              <a:rPr lang="en-US" sz="1000" i="1" dirty="0"/>
              <a:t>. 2013;82:959–968. </a:t>
            </a:r>
            <a:endParaRPr lang="el-GR" sz="1000" i="1" dirty="0" smtClean="0"/>
          </a:p>
          <a:p>
            <a:r>
              <a:rPr lang="el-GR" sz="1000" i="1" dirty="0" smtClean="0"/>
              <a:t>**</a:t>
            </a:r>
            <a:r>
              <a:rPr lang="en-US" sz="1000" i="1" dirty="0" smtClean="0"/>
              <a:t>Erasmus </a:t>
            </a:r>
            <a:r>
              <a:rPr lang="en-US" sz="1000" i="1" dirty="0"/>
              <a:t>J.J., </a:t>
            </a:r>
            <a:r>
              <a:rPr lang="en-US" sz="1000" i="1" dirty="0" err="1"/>
              <a:t>Gladish</a:t>
            </a:r>
            <a:r>
              <a:rPr lang="en-US" sz="1000" i="1" dirty="0"/>
              <a:t> G.W., </a:t>
            </a:r>
            <a:r>
              <a:rPr lang="en-US" sz="1000" i="1" dirty="0" err="1"/>
              <a:t>Broemeling</a:t>
            </a:r>
            <a:r>
              <a:rPr lang="en-US" sz="1000" i="1" dirty="0"/>
              <a:t> L. </a:t>
            </a:r>
            <a:r>
              <a:rPr lang="en-US" sz="1000" i="1" dirty="0" err="1"/>
              <a:t>Interobserver</a:t>
            </a:r>
            <a:r>
              <a:rPr lang="en-US" sz="1000" i="1" dirty="0"/>
              <a:t> and </a:t>
            </a:r>
            <a:r>
              <a:rPr lang="en-US" sz="1000" i="1" dirty="0" err="1"/>
              <a:t>intraobserver</a:t>
            </a:r>
            <a:r>
              <a:rPr lang="en-US" sz="1000" i="1" dirty="0"/>
              <a:t> variability in measurement of non-small-cell carcinoma lung lesions: implications for assessment of tumor response. J </a:t>
            </a:r>
            <a:r>
              <a:rPr lang="en-US" sz="1000" i="1" dirty="0" err="1"/>
              <a:t>Clin</a:t>
            </a:r>
            <a:r>
              <a:rPr lang="en-US" sz="1000" i="1" dirty="0"/>
              <a:t> </a:t>
            </a:r>
            <a:r>
              <a:rPr lang="en-US" sz="1000" i="1" dirty="0" err="1"/>
              <a:t>Oncol</a:t>
            </a:r>
            <a:r>
              <a:rPr lang="en-US" sz="1000" i="1" dirty="0"/>
              <a:t>. 2003;21:2574–2582.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78014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96456"/>
            <a:ext cx="122865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303030"/>
                </a:solidFill>
                <a:latin typeface="arial" panose="020B0604020202020204" pitchFamily="34" charset="0"/>
              </a:rPr>
              <a:t>Cai</a:t>
            </a:r>
            <a:r>
              <a:rPr lang="en-US" sz="1100" dirty="0" smtClean="0">
                <a:solidFill>
                  <a:srgbClr val="303030"/>
                </a:solidFill>
                <a:latin typeface="arial" panose="020B0604020202020204" pitchFamily="34" charset="0"/>
              </a:rPr>
              <a:t>, W. L., &amp; Hong, G. B. (2018). Quantitative image analysis for evaluation of tumor response in clinical oncology. </a:t>
            </a:r>
            <a:r>
              <a:rPr lang="en-US" sz="1100" i="1" dirty="0" smtClean="0">
                <a:solidFill>
                  <a:srgbClr val="303030"/>
                </a:solidFill>
                <a:latin typeface="arial" panose="020B0604020202020204" pitchFamily="34" charset="0"/>
              </a:rPr>
              <a:t>Chronic diseases and translational medicine</a:t>
            </a:r>
            <a:r>
              <a:rPr lang="en-US" sz="1100" dirty="0" smtClean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sz="1100" i="1" dirty="0" smtClean="0">
                <a:solidFill>
                  <a:srgbClr val="303030"/>
                </a:solidFill>
                <a:latin typeface="arial" panose="020B0604020202020204" pitchFamily="34" charset="0"/>
              </a:rPr>
              <a:t>4</a:t>
            </a:r>
            <a:r>
              <a:rPr lang="en-US" sz="1100" dirty="0" smtClean="0">
                <a:solidFill>
                  <a:srgbClr val="303030"/>
                </a:solidFill>
                <a:latin typeface="arial" panose="020B0604020202020204" pitchFamily="34" charset="0"/>
              </a:rPr>
              <a:t>(1), 18–28. doi:10.1016/j.cdtm.2018.01.002</a:t>
            </a:r>
          </a:p>
          <a:p>
            <a:r>
              <a:rPr lang="el-GR" sz="1100" dirty="0" smtClean="0"/>
              <a:t>**</a:t>
            </a:r>
            <a:r>
              <a:rPr lang="en-US" sz="1100" dirty="0"/>
              <a:t>Duran R., </a:t>
            </a:r>
            <a:r>
              <a:rPr lang="en-US" sz="1100" dirty="0" err="1"/>
              <a:t>Chapiro</a:t>
            </a:r>
            <a:r>
              <a:rPr lang="en-US" sz="1100" dirty="0"/>
              <a:t> J., </a:t>
            </a:r>
            <a:r>
              <a:rPr lang="en-US" sz="1100" dirty="0" err="1"/>
              <a:t>Frangakis</a:t>
            </a:r>
            <a:r>
              <a:rPr lang="en-US" sz="1100" dirty="0"/>
              <a:t> C. Uveal melanoma metastatic to the liver: the role of quantitative volumetric contrast-enhanced MR imaging in the assessment of early tumor response after </a:t>
            </a:r>
            <a:r>
              <a:rPr lang="en-US" sz="1100" dirty="0" err="1"/>
              <a:t>transarterial</a:t>
            </a:r>
            <a:r>
              <a:rPr lang="en-US" sz="1100" dirty="0"/>
              <a:t> chemoembolization. </a:t>
            </a:r>
            <a:r>
              <a:rPr lang="en-US" sz="1100" dirty="0" err="1"/>
              <a:t>Transl</a:t>
            </a:r>
            <a:r>
              <a:rPr lang="en-US" sz="1100" dirty="0"/>
              <a:t> </a:t>
            </a:r>
            <a:r>
              <a:rPr lang="en-US" sz="1100" dirty="0" err="1"/>
              <a:t>Oncol</a:t>
            </a:r>
            <a:r>
              <a:rPr lang="en-US" sz="1100" dirty="0"/>
              <a:t>. 2014;7:447–455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from linear measures to 3D measures such as lesion volume in mm3, can alleviate the problem.</a:t>
            </a:r>
          </a:p>
          <a:p>
            <a:r>
              <a:rPr lang="en-US" dirty="0" smtClean="0"/>
              <a:t>For example a tumor with BL diameter 4cm is considered SD within </a:t>
            </a:r>
            <a:r>
              <a:rPr lang="el-GR" dirty="0"/>
              <a:t>2,8-4,8 </a:t>
            </a:r>
            <a:r>
              <a:rPr lang="el-GR" dirty="0" err="1"/>
              <a:t>cm</a:t>
            </a:r>
            <a:r>
              <a:rPr lang="el-GR" dirty="0"/>
              <a:t> </a:t>
            </a:r>
            <a:r>
              <a:rPr lang="en-US" dirty="0" smtClean="0"/>
              <a:t>follow-up diameters according to </a:t>
            </a:r>
            <a:r>
              <a:rPr lang="el-GR" dirty="0" smtClean="0"/>
              <a:t>RECIST</a:t>
            </a:r>
            <a:r>
              <a:rPr lang="en-US" dirty="0" smtClean="0"/>
              <a:t> which might be far too broad.</a:t>
            </a:r>
          </a:p>
          <a:p>
            <a:r>
              <a:rPr lang="en-US" dirty="0" smtClean="0"/>
              <a:t>Several </a:t>
            </a:r>
            <a:r>
              <a:rPr lang="en-US" dirty="0"/>
              <a:t>studies have shown that 3D quantitative response assessment is better correlated with disease progression than those based on 1D linear measurements**</a:t>
            </a:r>
            <a:r>
              <a:rPr lang="el-GR" dirty="0"/>
              <a:t>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58611" y="1380526"/>
            <a:ext cx="7924800" cy="5556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265" t="4388" r="26500" b="11594"/>
          <a:stretch/>
        </p:blipFill>
        <p:spPr>
          <a:xfrm>
            <a:off x="-16163" y="1482789"/>
            <a:ext cx="4468009" cy="646767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31" y="1610194"/>
            <a:ext cx="2771209" cy="3675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29" y="1606694"/>
            <a:ext cx="1470294" cy="19499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1646" y="5015338"/>
            <a:ext cx="75303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Conclusion</a:t>
            </a:r>
          </a:p>
          <a:p>
            <a:r>
              <a:rPr lang="en-US" dirty="0"/>
              <a:t>The results demonstrate that volumetric measurements are reliable markers of rectal cancer prognosis, enabling the prediction of DFS and tumor regression grade </a:t>
            </a:r>
            <a:r>
              <a:rPr lang="el-GR" dirty="0" smtClean="0"/>
              <a:t>(</a:t>
            </a:r>
            <a:r>
              <a:rPr lang="en-US" dirty="0" smtClean="0"/>
              <a:t>TRG</a:t>
            </a:r>
            <a:r>
              <a:rPr lang="el-GR" dirty="0" smtClean="0"/>
              <a:t>)</a:t>
            </a:r>
            <a:r>
              <a:rPr lang="en-US" dirty="0" smtClean="0"/>
              <a:t>. The </a:t>
            </a:r>
            <a:r>
              <a:rPr lang="en-US" dirty="0"/>
              <a:t>cutoff of 70% is an easy parameter to use as a surrogate for clinical response to predict both TRG and outcome.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22240" y="5008539"/>
            <a:ext cx="33595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T2-weighted fast spin-echo axial oblique MR image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86" y="1622089"/>
            <a:ext cx="1470294" cy="19345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365426" y="2512605"/>
            <a:ext cx="508719" cy="3668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algn="ctr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rise of machine learning in radiology-why computer measures of tissue appearance are so important</a:t>
            </a:r>
            <a:r>
              <a:rPr lang="en-US" sz="3600" dirty="0" smtClean="0"/>
              <a:t>?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20564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9" grpId="0"/>
      <p:bldP spid="10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1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0000FF"/>
      </a:folHlink>
    </a:clrScheme>
    <a:fontScheme name="template1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1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4897</Words>
  <Application>Microsoft Office PowerPoint</Application>
  <PresentationFormat>Widescreen</PresentationFormat>
  <Paragraphs>1009</Paragraphs>
  <Slides>63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MS PGothic</vt:lpstr>
      <vt:lpstr>Arial</vt:lpstr>
      <vt:lpstr>Arial</vt:lpstr>
      <vt:lpstr>Avenir</vt:lpstr>
      <vt:lpstr>Calibri</vt:lpstr>
      <vt:lpstr>Calibri Light</vt:lpstr>
      <vt:lpstr>Cambria Math</vt:lpstr>
      <vt:lpstr>Gill Sans MT</vt:lpstr>
      <vt:lpstr>Roboto</vt:lpstr>
      <vt:lpstr>Tahoma</vt:lpstr>
      <vt:lpstr>Times New Roman</vt:lpstr>
      <vt:lpstr>Wingdings</vt:lpstr>
      <vt:lpstr>Wingdings 2</vt:lpstr>
      <vt:lpstr>Office Theme</vt:lpstr>
      <vt:lpstr>template1</vt:lpstr>
      <vt:lpstr>Laboratory work in Octave: Today’s tasks  </vt:lpstr>
      <vt:lpstr>PowerPoint Presentation</vt:lpstr>
      <vt:lpstr>Contents of the talk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The rise of machine learning in radiology-why computer measures of tissue appearance are so important?</vt:lpstr>
      <vt:lpstr>Texture Analysis tutorial</vt:lpstr>
      <vt:lpstr>Gray-level Co-occurrence Matrix Texture</vt:lpstr>
      <vt:lpstr>Texture analysis in practise</vt:lpstr>
      <vt:lpstr>What to Measure in PET/SPECT/.. Images?</vt:lpstr>
      <vt:lpstr>What to Measure in PET/SPECT/.. Images?</vt:lpstr>
      <vt:lpstr>Example Texture Analysis Strategy</vt:lpstr>
      <vt:lpstr>PowerPoint Presentation</vt:lpstr>
      <vt:lpstr>PowerPoint Presentation</vt:lpstr>
      <vt:lpstr>Simple Histogram can’t tell the whole story</vt:lpstr>
      <vt:lpstr>A technical view on texture analysis</vt:lpstr>
      <vt:lpstr>Workflow</vt:lpstr>
      <vt:lpstr>TA Example from PaC DW-MRI Dataset</vt:lpstr>
      <vt:lpstr>TA Example from PaC DW-MRI Dataset</vt:lpstr>
      <vt:lpstr>DW-MRI Dataset</vt:lpstr>
      <vt:lpstr>Conversion of MRI Slice to Gray Scale Image</vt:lpstr>
      <vt:lpstr>Different non-ROI pixels values.</vt:lpstr>
      <vt:lpstr>From Raw Data to Texture Image</vt:lpstr>
      <vt:lpstr>Texture Feature Maps</vt:lpstr>
      <vt:lpstr>From ROI to Texture Image.</vt:lpstr>
      <vt:lpstr>Method 1: Haralick features and feature maps.</vt:lpstr>
      <vt:lpstr>Method 1:  Gray Level Co-occurrence Matrix (GLCM) of a Region of Interest (ROI).</vt:lpstr>
      <vt:lpstr>Method 1: Gray Level Co-occurrence Matrix (GLCM) of a Region of Interest (ROI).</vt:lpstr>
      <vt:lpstr>Method 1: Gray Level Co-occurrence Matrix (GLCM) of a Region of Interest (ROI).</vt:lpstr>
      <vt:lpstr>Method 1: Haralick feature maps examples.</vt:lpstr>
      <vt:lpstr>Method 2: GLDM features and feature maps.</vt:lpstr>
      <vt:lpstr>PowerPoint Presentation</vt:lpstr>
      <vt:lpstr>PowerPoint Presentation</vt:lpstr>
      <vt:lpstr>PowerPoint Presentation</vt:lpstr>
      <vt:lpstr>Method 2: GLDM feature maps examples.</vt:lpstr>
      <vt:lpstr>Method 3: Gradient Matrix (GM) of a Region of Interest.</vt:lpstr>
      <vt:lpstr>Method 3: Gradient Matrix of a ROI with 4 gray levels (1-4).</vt:lpstr>
      <vt:lpstr>Method 3: Gradient Matrix feature maps examples.</vt:lpstr>
      <vt:lpstr>Method 4: Texture Feature Coding Method (TFCM) of a Region of Interest.</vt:lpstr>
      <vt:lpstr>Method 4: Texture Feature Coding Method (TFCM) of a Region of Interest.</vt:lpstr>
      <vt:lpstr>Method 4: Texture Feature Coding Method (TFCM) of a Region of Interest.</vt:lpstr>
      <vt:lpstr>Method 4: Texture Feature Coding Method of a Region of Interest.</vt:lpstr>
      <vt:lpstr>Method 4: Texture Feature Coding Method of a Region of Interest.</vt:lpstr>
      <vt:lpstr>Method 4: TFCM feature maps examples.</vt:lpstr>
      <vt:lpstr>Method 5: Fractal Dimension (Box Counting Method).</vt:lpstr>
      <vt:lpstr>Method 5: Fractal Dimension.</vt:lpstr>
      <vt:lpstr>Method 5: Fractal Dimension.</vt:lpstr>
      <vt:lpstr>From simple texture features to high-throughput feature extraction-&gt; Radiomics</vt:lpstr>
      <vt:lpstr>Artificial Intelligence (AI) in imaging and diagnostics</vt:lpstr>
      <vt:lpstr>Radiology and Personalised Medicine</vt:lpstr>
      <vt:lpstr>Radiology and Personalised Medicine</vt:lpstr>
      <vt:lpstr>The role of medical imaging in precision medicine</vt:lpstr>
      <vt:lpstr>The role of medical imaging in precision medicine</vt:lpstr>
      <vt:lpstr>Radiomics</vt:lpstr>
      <vt:lpstr>Radiogenomics</vt:lpstr>
      <vt:lpstr>The role of medical imaging in precision medicine</vt:lpstr>
      <vt:lpstr>End of today’s lecture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 of the talk</dc:title>
  <dc:creator>Kostas Marias</dc:creator>
  <cp:lastModifiedBy>Kostas Marias</cp:lastModifiedBy>
  <cp:revision>22</cp:revision>
  <dcterms:created xsi:type="dcterms:W3CDTF">2021-03-22T12:20:05Z</dcterms:created>
  <dcterms:modified xsi:type="dcterms:W3CDTF">2021-04-19T15:41:09Z</dcterms:modified>
</cp:coreProperties>
</file>