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l-GR"/>
              <a:t>Στυλ κύριου τίτλου</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F2853615-BFDE-46DE-814C-47EC6EF6D371}" type="datetimeFigureOut">
              <a:rPr lang="el-GR" smtClean="0"/>
              <a:pPr/>
              <a:t>26/10/2018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F2853615-BFDE-46DE-814C-47EC6EF6D371}" type="datetimeFigureOut">
              <a:rPr lang="el-GR" smtClean="0"/>
              <a:pPr/>
              <a:t>26/10/2018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l-GR"/>
              <a:t>Στυλ κύριου τίτλου</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F2853615-BFDE-46DE-814C-47EC6EF6D371}" type="datetimeFigureOut">
              <a:rPr lang="el-GR" smtClean="0"/>
              <a:pPr/>
              <a:t>26/10/2018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F2853615-BFDE-46DE-814C-47EC6EF6D371}" type="datetimeFigureOut">
              <a:rPr lang="el-GR" smtClean="0"/>
              <a:pPr/>
              <a:t>26/10/2018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l-GR"/>
              <a:t>Στυλ κύριου τίτλου</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F2853615-BFDE-46DE-814C-47EC6EF6D371}" type="datetimeFigureOut">
              <a:rPr lang="el-GR" smtClean="0"/>
              <a:pPr/>
              <a:t>26/10/2018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F2853615-BFDE-46DE-814C-47EC6EF6D371}" type="datetimeFigureOut">
              <a:rPr lang="el-GR" smtClean="0"/>
              <a:pPr/>
              <a:t>26/10/2018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Date Placeholder 6"/>
          <p:cNvSpPr>
            <a:spLocks noGrp="1"/>
          </p:cNvSpPr>
          <p:nvPr>
            <p:ph type="dt" sz="half" idx="10"/>
          </p:nvPr>
        </p:nvSpPr>
        <p:spPr/>
        <p:txBody>
          <a:bodyPr/>
          <a:lstStyle/>
          <a:p>
            <a:fld id="{F2853615-BFDE-46DE-814C-47EC6EF6D371}" type="datetimeFigureOut">
              <a:rPr lang="el-GR" smtClean="0"/>
              <a:pPr/>
              <a:t>26/10/2018</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Date Placeholder 2"/>
          <p:cNvSpPr>
            <a:spLocks noGrp="1"/>
          </p:cNvSpPr>
          <p:nvPr>
            <p:ph type="dt" sz="half" idx="10"/>
          </p:nvPr>
        </p:nvSpPr>
        <p:spPr/>
        <p:txBody>
          <a:bodyPr/>
          <a:lstStyle/>
          <a:p>
            <a:fld id="{F2853615-BFDE-46DE-814C-47EC6EF6D371}" type="datetimeFigureOut">
              <a:rPr lang="el-GR" smtClean="0"/>
              <a:pPr/>
              <a:t>26/10/2018</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53615-BFDE-46DE-814C-47EC6EF6D371}" type="datetimeFigureOut">
              <a:rPr lang="el-GR" smtClean="0"/>
              <a:pPr/>
              <a:t>26/10/2018</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l-GR"/>
              <a:t>Στυλ κύριου τίτλου</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F2853615-BFDE-46DE-814C-47EC6EF6D371}" type="datetimeFigureOut">
              <a:rPr lang="el-GR" smtClean="0"/>
              <a:pPr/>
              <a:t>26/10/2018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pPr/>
              <a:t>‹#›</a:t>
            </a:fld>
            <a:endParaRPr lang="el-GR"/>
          </a:p>
        </p:txBody>
      </p:sp>
      <p:sp>
        <p:nvSpPr>
          <p:cNvPr id="9" name="Content Placeholder 8"/>
          <p:cNvSpPr>
            <a:spLocks noGrp="1"/>
          </p:cNvSpPr>
          <p:nvPr>
            <p:ph sz="quarter" idx="13"/>
          </p:nvPr>
        </p:nvSpPr>
        <p:spPr>
          <a:xfrm>
            <a:off x="304800" y="381000"/>
            <a:ext cx="7772400" cy="494284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l-GR"/>
              <a:t>Στυλ κύριου τίτλου</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8" name="Date Placeholder 7"/>
          <p:cNvSpPr>
            <a:spLocks noGrp="1"/>
          </p:cNvSpPr>
          <p:nvPr>
            <p:ph type="dt" sz="half" idx="10"/>
          </p:nvPr>
        </p:nvSpPr>
        <p:spPr/>
        <p:txBody>
          <a:bodyPr/>
          <a:lstStyle/>
          <a:p>
            <a:fld id="{F2853615-BFDE-46DE-814C-47EC6EF6D371}" type="datetimeFigureOut">
              <a:rPr lang="el-GR" smtClean="0"/>
              <a:pPr/>
              <a:t>26/10/2018</a:t>
            </a:fld>
            <a:endParaRPr lang="el-GR"/>
          </a:p>
        </p:txBody>
      </p:sp>
      <p:sp>
        <p:nvSpPr>
          <p:cNvPr id="9" name="Slide Number Placeholder 8"/>
          <p:cNvSpPr>
            <a:spLocks noGrp="1"/>
          </p:cNvSpPr>
          <p:nvPr>
            <p:ph type="sldNum" sz="quarter" idx="11"/>
          </p:nvPr>
        </p:nvSpPr>
        <p:spPr/>
        <p:txBody>
          <a:bodyPr/>
          <a:lstStyle/>
          <a:p>
            <a:fld id="{3DF53439-851E-44AD-84B1-B6BFC3D0C743}" type="slidenum">
              <a:rPr lang="el-GR" smtClean="0"/>
              <a:pPr/>
              <a:t>‹#›</a:t>
            </a:fld>
            <a:endParaRPr lang="el-GR"/>
          </a:p>
        </p:txBody>
      </p:sp>
      <p:sp>
        <p:nvSpPr>
          <p:cNvPr id="10" name="Footer Placeholder 9"/>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l-GR"/>
              <a:t>Στυλ κύριου τίτλου</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DF53439-851E-44AD-84B1-B6BFC3D0C743}" type="slidenum">
              <a:rPr lang="el-GR" smtClean="0"/>
              <a:pPr/>
              <a:t>‹#›</a:t>
            </a:fld>
            <a:endParaRPr lang="el-G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l-G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F2853615-BFDE-46DE-814C-47EC6EF6D371}" type="datetimeFigureOut">
              <a:rPr lang="el-GR" smtClean="0"/>
              <a:pPr/>
              <a:t>26/10/2018</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n-US" sz="4800" dirty="0"/>
              <a:t>Distributed Systems</a:t>
            </a:r>
            <a:br>
              <a:rPr lang="el-GR" dirty="0"/>
            </a:br>
            <a:r>
              <a:rPr lang="en-US" dirty="0"/>
              <a:t>Basic Algorithms</a:t>
            </a:r>
          </a:p>
        </p:txBody>
      </p:sp>
      <p:sp>
        <p:nvSpPr>
          <p:cNvPr id="3" name="Υπότιτλος 2"/>
          <p:cNvSpPr>
            <a:spLocks noGrp="1"/>
          </p:cNvSpPr>
          <p:nvPr>
            <p:ph type="subTitle" idx="1"/>
          </p:nvPr>
        </p:nvSpPr>
        <p:spPr/>
        <p:txBody>
          <a:bodyPr>
            <a:normAutofit lnSpcReduction="10000"/>
          </a:bodyPr>
          <a:lstStyle/>
          <a:p>
            <a:r>
              <a:rPr lang="en-US" dirty="0" err="1"/>
              <a:t>Papadakis</a:t>
            </a:r>
            <a:r>
              <a:rPr lang="en-US" dirty="0"/>
              <a:t> Harris</a:t>
            </a:r>
          </a:p>
          <a:p>
            <a:r>
              <a:rPr lang="en-US" dirty="0"/>
              <a:t>Department of Informatics Engineering</a:t>
            </a:r>
            <a:endParaRPr lang="el-GR" dirty="0"/>
          </a:p>
          <a:p>
            <a:r>
              <a:rPr lang="en-US" dirty="0"/>
              <a:t>TEI of Crete</a:t>
            </a:r>
          </a:p>
          <a:p>
            <a:endParaRPr lang="en-US" dirty="0"/>
          </a:p>
        </p:txBody>
      </p:sp>
    </p:spTree>
    <p:extLst>
      <p:ext uri="{BB962C8B-B14F-4D97-AF65-F5344CB8AC3E}">
        <p14:creationId xmlns:p14="http://schemas.microsoft.com/office/powerpoint/2010/main" val="3251075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Broadcast on a Spanning Tree</a:t>
            </a:r>
          </a:p>
        </p:txBody>
      </p:sp>
      <p:sp>
        <p:nvSpPr>
          <p:cNvPr id="3" name="Θέση περιεχομένου 2"/>
          <p:cNvSpPr>
            <a:spLocks noGrp="1"/>
          </p:cNvSpPr>
          <p:nvPr>
            <p:ph idx="1"/>
          </p:nvPr>
        </p:nvSpPr>
        <p:spPr/>
        <p:txBody>
          <a:bodyPr>
            <a:normAutofit lnSpcReduction="10000"/>
          </a:bodyPr>
          <a:lstStyle/>
          <a:p>
            <a:r>
              <a:rPr lang="en-US" dirty="0"/>
              <a:t>Time Complexity</a:t>
            </a:r>
          </a:p>
          <a:p>
            <a:pPr algn="just"/>
            <a:r>
              <a:rPr lang="en-US" dirty="0"/>
              <a:t>Lemma: In every execution of the broadcast algorithm in the synchronous model, every process at distance t from </a:t>
            </a:r>
            <a:r>
              <a:rPr lang="en-US" dirty="0" err="1"/>
              <a:t>p</a:t>
            </a:r>
            <a:r>
              <a:rPr lang="en-US" sz="1700" dirty="0" err="1"/>
              <a:t>r</a:t>
            </a:r>
            <a:r>
              <a:rPr lang="en-US" dirty="0"/>
              <a:t> in the spanning tree receives &lt;M&gt; in round t.</a:t>
            </a:r>
          </a:p>
          <a:p>
            <a:pPr algn="just"/>
            <a:r>
              <a:rPr lang="en-US" dirty="0"/>
              <a:t>Proof: By induction on the distance t of a process from pr.</a:t>
            </a:r>
          </a:p>
          <a:p>
            <a:pPr lvl="1" algn="just"/>
            <a:r>
              <a:rPr lang="en-US" dirty="0"/>
              <a:t>t = 1. Each child of </a:t>
            </a:r>
            <a:r>
              <a:rPr lang="en-US" dirty="0" err="1"/>
              <a:t>p</a:t>
            </a:r>
            <a:r>
              <a:rPr lang="en-US" sz="1600" dirty="0" err="1"/>
              <a:t>r</a:t>
            </a:r>
            <a:r>
              <a:rPr lang="en-US" dirty="0"/>
              <a:t> receives &lt;M&gt; from </a:t>
            </a:r>
            <a:r>
              <a:rPr lang="en-US" dirty="0" err="1"/>
              <a:t>p</a:t>
            </a:r>
            <a:r>
              <a:rPr lang="en-US" sz="1600" dirty="0" err="1"/>
              <a:t>r</a:t>
            </a:r>
            <a:r>
              <a:rPr lang="en-US" dirty="0"/>
              <a:t> in the first round.</a:t>
            </a:r>
          </a:p>
          <a:p>
            <a:pPr lvl="1" algn="just"/>
            <a:r>
              <a:rPr lang="en-US" dirty="0"/>
              <a:t>Assume that every process at distance t-1 ≥ 1 from </a:t>
            </a:r>
            <a:r>
              <a:rPr lang="en-US" dirty="0" err="1"/>
              <a:t>p</a:t>
            </a:r>
            <a:r>
              <a:rPr lang="en-US" sz="1600" dirty="0" err="1"/>
              <a:t>r</a:t>
            </a:r>
            <a:r>
              <a:rPr lang="en-US" dirty="0"/>
              <a:t> receives the message &lt;Μ&gt; in round t-1.</a:t>
            </a:r>
          </a:p>
          <a:p>
            <a:pPr algn="just"/>
            <a:r>
              <a:rPr lang="en-US" dirty="0"/>
              <a:t>Let p be any process in distance t from pr. Let p’ be the parent of p in the spanning tree. Since p’ is at distance t-1 from </a:t>
            </a:r>
            <a:r>
              <a:rPr lang="en-US" dirty="0" err="1"/>
              <a:t>p</a:t>
            </a:r>
            <a:r>
              <a:rPr lang="en-US" sz="1700" dirty="0" err="1"/>
              <a:t>r</a:t>
            </a:r>
            <a:r>
              <a:rPr lang="en-US" dirty="0"/>
              <a:t>, by the induction hypothesis, p’ receives &lt;M&gt; in round t-1. By the description of the algorithm, p receives &lt;M&gt; from p’ in the next round.</a:t>
            </a:r>
          </a:p>
          <a:p>
            <a:pPr algn="just"/>
            <a:r>
              <a:rPr lang="en-US" dirty="0"/>
              <a:t>The same proof also for asynchronous  system </a:t>
            </a:r>
            <a:r>
              <a:rPr lang="el-GR" dirty="0"/>
              <a:t>(</a:t>
            </a:r>
            <a:r>
              <a:rPr lang="en-US" dirty="0"/>
              <a:t>why?)</a:t>
            </a:r>
            <a:endParaRPr lang="el-GR" dirty="0"/>
          </a:p>
          <a:p>
            <a:endParaRPr lang="en-US" dirty="0"/>
          </a:p>
        </p:txBody>
      </p:sp>
    </p:spTree>
    <p:extLst>
      <p:ext uri="{BB962C8B-B14F-4D97-AF65-F5344CB8AC3E}">
        <p14:creationId xmlns:p14="http://schemas.microsoft.com/office/powerpoint/2010/main" val="3714921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Building a Spanning Tree</a:t>
            </a:r>
          </a:p>
        </p:txBody>
      </p:sp>
      <p:sp>
        <p:nvSpPr>
          <p:cNvPr id="3" name="Θέση περιεχομένου 2"/>
          <p:cNvSpPr>
            <a:spLocks noGrp="1"/>
          </p:cNvSpPr>
          <p:nvPr>
            <p:ph idx="1"/>
          </p:nvPr>
        </p:nvSpPr>
        <p:spPr/>
        <p:txBody>
          <a:bodyPr/>
          <a:lstStyle/>
          <a:p>
            <a:r>
              <a:rPr lang="en-US" dirty="0"/>
              <a:t>Flooding </a:t>
            </a:r>
          </a:p>
          <a:p>
            <a:r>
              <a:rPr lang="en-US" dirty="0"/>
              <a:t>Each process knows other processes</a:t>
            </a:r>
          </a:p>
          <a:p>
            <a:r>
              <a:rPr lang="en-US" dirty="0"/>
              <a:t>Each message received for the first time is sent to the </a:t>
            </a:r>
            <a:r>
              <a:rPr lang="en-US"/>
              <a:t>m processes</a:t>
            </a:r>
          </a:p>
          <a:p>
            <a:r>
              <a:rPr lang="en-US"/>
              <a:t>We </a:t>
            </a:r>
            <a:r>
              <a:rPr lang="en-US" dirty="0"/>
              <a:t>will use flooding to build a spanning tree.</a:t>
            </a:r>
          </a:p>
        </p:txBody>
      </p:sp>
    </p:spTree>
    <p:extLst>
      <p:ext uri="{BB962C8B-B14F-4D97-AF65-F5344CB8AC3E}">
        <p14:creationId xmlns:p14="http://schemas.microsoft.com/office/powerpoint/2010/main" val="549561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Building a Spanning Tree</a:t>
            </a:r>
          </a:p>
        </p:txBody>
      </p:sp>
      <p:pic>
        <p:nvPicPr>
          <p:cNvPr id="3" name="Picture 2">
            <a:extLst>
              <a:ext uri="{FF2B5EF4-FFF2-40B4-BE49-F238E27FC236}">
                <a16:creationId xmlns:a16="http://schemas.microsoft.com/office/drawing/2014/main" id="{28C0DE49-E208-46B5-8E38-857A593E5416}"/>
              </a:ext>
            </a:extLst>
          </p:cNvPr>
          <p:cNvPicPr>
            <a:picLocks noChangeAspect="1"/>
          </p:cNvPicPr>
          <p:nvPr/>
        </p:nvPicPr>
        <p:blipFill>
          <a:blip r:embed="rId2"/>
          <a:stretch>
            <a:fillRect/>
          </a:stretch>
        </p:blipFill>
        <p:spPr>
          <a:xfrm>
            <a:off x="1181100" y="1340768"/>
            <a:ext cx="6172200" cy="5114925"/>
          </a:xfrm>
          <a:prstGeom prst="rect">
            <a:avLst/>
          </a:prstGeom>
        </p:spPr>
      </p:pic>
    </p:spTree>
    <p:extLst>
      <p:ext uri="{BB962C8B-B14F-4D97-AF65-F5344CB8AC3E}">
        <p14:creationId xmlns:p14="http://schemas.microsoft.com/office/powerpoint/2010/main" val="1656793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Building a Spanning Tree</a:t>
            </a:r>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1342" y="1600200"/>
            <a:ext cx="5011716" cy="480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6428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Building a Spanning Tree</a:t>
            </a:r>
          </a:p>
        </p:txBody>
      </p:sp>
      <p:sp>
        <p:nvSpPr>
          <p:cNvPr id="3" name="Θέση περιεχομένου 2"/>
          <p:cNvSpPr>
            <a:spLocks noGrp="1"/>
          </p:cNvSpPr>
          <p:nvPr>
            <p:ph idx="1"/>
          </p:nvPr>
        </p:nvSpPr>
        <p:spPr/>
        <p:txBody>
          <a:bodyPr>
            <a:normAutofit/>
          </a:bodyPr>
          <a:lstStyle/>
          <a:p>
            <a:pPr algn="just"/>
            <a:r>
              <a:rPr lang="en-US" dirty="0"/>
              <a:t>Theorem: There is an asynchronous algorithm to find a spanning tree of a network with m edges and diameter D, given a distinguished node, with message complexity O(m) and time complexity O(D).</a:t>
            </a:r>
          </a:p>
          <a:p>
            <a:pPr algn="just"/>
            <a:r>
              <a:rPr lang="en-US" dirty="0"/>
              <a:t> What kind of tree is the output of F-Spanning Tree when the system is synchronous?</a:t>
            </a:r>
          </a:p>
          <a:p>
            <a:pPr algn="just"/>
            <a:r>
              <a:rPr lang="en-US" dirty="0"/>
              <a:t>What kind of tree can be the output of F-Spanning Tree when the system is asynchronous?</a:t>
            </a:r>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080" y="4459336"/>
            <a:ext cx="2362969" cy="199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5490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br>
              <a:rPr lang="el-GR" dirty="0"/>
            </a:br>
            <a:r>
              <a:rPr lang="en-US" dirty="0"/>
              <a:t>The Leader Election Problem</a:t>
            </a:r>
            <a:br>
              <a:rPr lang="el-GR" dirty="0"/>
            </a:br>
            <a:endParaRPr lang="en-US" dirty="0"/>
          </a:p>
        </p:txBody>
      </p:sp>
      <p:sp>
        <p:nvSpPr>
          <p:cNvPr id="3" name="Θέση περιεχομένου 2"/>
          <p:cNvSpPr>
            <a:spLocks noGrp="1"/>
          </p:cNvSpPr>
          <p:nvPr>
            <p:ph idx="1"/>
          </p:nvPr>
        </p:nvSpPr>
        <p:spPr/>
        <p:txBody>
          <a:bodyPr/>
          <a:lstStyle/>
          <a:p>
            <a:r>
              <a:rPr lang="en-US" dirty="0"/>
              <a:t>Each process should eventually decide that it is either the leader or it is not the leader.</a:t>
            </a:r>
          </a:p>
          <a:p>
            <a:r>
              <a:rPr lang="en-US" dirty="0"/>
              <a:t> Exactly one process should decide that it is the leader.</a:t>
            </a:r>
          </a:p>
          <a:p>
            <a:r>
              <a:rPr lang="en-US" dirty="0"/>
              <a:t> The leader process may be responsible for achieving synchronization in future activities of the system:</a:t>
            </a:r>
          </a:p>
          <a:p>
            <a:pPr lvl="1"/>
            <a:r>
              <a:rPr lang="en-US" dirty="0"/>
              <a:t>token re-creation</a:t>
            </a:r>
          </a:p>
          <a:p>
            <a:pPr lvl="1"/>
            <a:r>
              <a:rPr lang="en-US" dirty="0"/>
              <a:t>recovery from deadlock</a:t>
            </a:r>
          </a:p>
          <a:p>
            <a:pPr lvl="1"/>
            <a:r>
              <a:rPr lang="en-US"/>
              <a:t>play </a:t>
            </a:r>
            <a:r>
              <a:rPr lang="en-US" dirty="0"/>
              <a:t>the role of the root node in the construction of a spanning tree, etc.</a:t>
            </a:r>
          </a:p>
        </p:txBody>
      </p:sp>
    </p:spTree>
    <p:extLst>
      <p:ext uri="{BB962C8B-B14F-4D97-AF65-F5344CB8AC3E}">
        <p14:creationId xmlns:p14="http://schemas.microsoft.com/office/powerpoint/2010/main" val="2704009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br>
              <a:rPr lang="el-GR" dirty="0"/>
            </a:br>
            <a:r>
              <a:rPr lang="en-US" dirty="0"/>
              <a:t>The Leader Election Problem</a:t>
            </a:r>
            <a:br>
              <a:rPr lang="el-GR" dirty="0"/>
            </a:br>
            <a:endParaRPr lang="en-US" dirty="0"/>
          </a:p>
        </p:txBody>
      </p:sp>
      <p:sp>
        <p:nvSpPr>
          <p:cNvPr id="3" name="Θέση περιεχομένου 2"/>
          <p:cNvSpPr>
            <a:spLocks noGrp="1"/>
          </p:cNvSpPr>
          <p:nvPr>
            <p:ph idx="1"/>
          </p:nvPr>
        </p:nvSpPr>
        <p:spPr/>
        <p:txBody>
          <a:bodyPr>
            <a:normAutofit/>
          </a:bodyPr>
          <a:lstStyle/>
          <a:p>
            <a:pPr algn="just"/>
            <a:r>
              <a:rPr lang="en-US" dirty="0"/>
              <a:t>An algorithm is said to solve the leader election problem if it satisfies the following conditions:</a:t>
            </a:r>
          </a:p>
          <a:p>
            <a:pPr lvl="1" algn="just"/>
            <a:r>
              <a:rPr lang="en-US" sz="2400" dirty="0"/>
              <a:t>The terminated states are partitioned into elected and not-elected states. Once a process enters an elected (respectively, not-elected) state, its transition function will only move it to another (or the same) elected (respectively, not-elected) state.</a:t>
            </a:r>
          </a:p>
          <a:p>
            <a:pPr lvl="1" algn="just"/>
            <a:r>
              <a:rPr lang="en-US" sz="2400" dirty="0"/>
              <a:t>In every admissible execution, exactly one process (the leader) enters an elected state and all the remaining processes enter a not-elected state.</a:t>
            </a:r>
          </a:p>
        </p:txBody>
      </p:sp>
    </p:spTree>
    <p:extLst>
      <p:ext uri="{BB962C8B-B14F-4D97-AF65-F5344CB8AC3E}">
        <p14:creationId xmlns:p14="http://schemas.microsoft.com/office/powerpoint/2010/main" val="1870128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Leader Election in Rings</a:t>
            </a:r>
          </a:p>
        </p:txBody>
      </p:sp>
      <p:sp>
        <p:nvSpPr>
          <p:cNvPr id="3" name="Θέση περιεχομένου 2"/>
          <p:cNvSpPr>
            <a:spLocks noGrp="1"/>
          </p:cNvSpPr>
          <p:nvPr>
            <p:ph idx="1"/>
          </p:nvPr>
        </p:nvSpPr>
        <p:spPr/>
        <p:txBody>
          <a:bodyPr/>
          <a:lstStyle/>
          <a:p>
            <a:r>
              <a:rPr lang="en-US" dirty="0"/>
              <a:t>Ring topology</a:t>
            </a:r>
          </a:p>
          <a:p>
            <a:pPr lvl="1"/>
            <a:r>
              <a:rPr lang="en-US" dirty="0"/>
              <a:t>The n processes have a consistent notion of left and right</a:t>
            </a:r>
          </a:p>
          <a:p>
            <a:pPr lvl="2"/>
            <a:r>
              <a:rPr lang="en-US" dirty="0"/>
              <a:t>If right</a:t>
            </a:r>
            <a:r>
              <a:rPr lang="el-GR" dirty="0"/>
              <a:t>(</a:t>
            </a:r>
            <a:r>
              <a:rPr lang="en-US" dirty="0" err="1"/>
              <a:t>i</a:t>
            </a:r>
            <a:r>
              <a:rPr lang="en-US" dirty="0"/>
              <a:t>)</a:t>
            </a:r>
            <a:r>
              <a:rPr lang="el-GR" dirty="0"/>
              <a:t> = </a:t>
            </a:r>
            <a:r>
              <a:rPr lang="en-US" dirty="0"/>
              <a:t>j</a:t>
            </a:r>
            <a:r>
              <a:rPr lang="el-GR" dirty="0"/>
              <a:t>, </a:t>
            </a:r>
            <a:r>
              <a:rPr lang="en-US" dirty="0"/>
              <a:t>then left</a:t>
            </a:r>
            <a:r>
              <a:rPr lang="el-GR" dirty="0"/>
              <a:t>(</a:t>
            </a:r>
            <a:r>
              <a:rPr lang="en-US" dirty="0"/>
              <a:t>j) = </a:t>
            </a:r>
            <a:r>
              <a:rPr lang="en-US" dirty="0" err="1"/>
              <a:t>i</a:t>
            </a:r>
            <a:r>
              <a:rPr lang="en-US" dirty="0"/>
              <a:t>.</a:t>
            </a:r>
          </a:p>
          <a:p>
            <a:pPr lvl="2"/>
            <a:r>
              <a:rPr lang="en-US" dirty="0"/>
              <a:t>The right process of process n-1 is process 0, and respectively</a:t>
            </a:r>
            <a:endParaRPr lang="el-GR"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3356992"/>
            <a:ext cx="3024336" cy="2700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546012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Leader Election</a:t>
            </a:r>
          </a:p>
        </p:txBody>
      </p:sp>
      <p:sp>
        <p:nvSpPr>
          <p:cNvPr id="3" name="Θέση περιεχομένου 2"/>
          <p:cNvSpPr>
            <a:spLocks noGrp="1"/>
          </p:cNvSpPr>
          <p:nvPr>
            <p:ph idx="1"/>
          </p:nvPr>
        </p:nvSpPr>
        <p:spPr/>
        <p:txBody>
          <a:bodyPr>
            <a:normAutofit/>
          </a:bodyPr>
          <a:lstStyle/>
          <a:p>
            <a:pPr algn="just"/>
            <a:r>
              <a:rPr lang="en-US" dirty="0"/>
              <a:t>An algorithm is anonymous if the processes do not have unique identifiers that can be used by the algorithm.</a:t>
            </a:r>
          </a:p>
          <a:p>
            <a:pPr lvl="1" algn="just"/>
            <a:r>
              <a:rPr lang="en-US" dirty="0"/>
              <a:t> Every process has the same state machine.</a:t>
            </a:r>
          </a:p>
          <a:p>
            <a:pPr algn="just"/>
            <a:r>
              <a:rPr lang="en-US" dirty="0"/>
              <a:t> Otherwise, the algorithm is called eponymous (or non-anonymous).</a:t>
            </a:r>
          </a:p>
          <a:p>
            <a:pPr algn="just"/>
            <a:r>
              <a:rPr lang="en-US" dirty="0"/>
              <a:t> If n is not known to the algorithm, the algorithm is called uniform.</a:t>
            </a:r>
          </a:p>
          <a:p>
            <a:pPr lvl="1" algn="just"/>
            <a:r>
              <a:rPr lang="en-US" dirty="0"/>
              <a:t> The algorithm looks the same for every value of n.</a:t>
            </a:r>
          </a:p>
          <a:p>
            <a:pPr algn="just"/>
            <a:r>
              <a:rPr lang="en-US" dirty="0"/>
              <a:t> In an anonymous non-uniform algorithm, for each value of n, there is a single state machine, but there can be different state machines for different ring sizes.</a:t>
            </a:r>
            <a:endParaRPr lang="el-GR" dirty="0"/>
          </a:p>
        </p:txBody>
      </p:sp>
    </p:spTree>
    <p:extLst>
      <p:ext uri="{BB962C8B-B14F-4D97-AF65-F5344CB8AC3E}">
        <p14:creationId xmlns:p14="http://schemas.microsoft.com/office/powerpoint/2010/main" val="10158386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931224" cy="1143000"/>
          </a:xfrm>
        </p:spPr>
        <p:txBody>
          <a:bodyPr/>
          <a:lstStyle/>
          <a:p>
            <a:r>
              <a:rPr lang="en-US" dirty="0"/>
              <a:t>Leader Election in Anonymous</a:t>
            </a:r>
            <a:br>
              <a:rPr lang="en-US" dirty="0"/>
            </a:br>
            <a:r>
              <a:rPr lang="en-US" dirty="0"/>
              <a:t>Synchronous Rings</a:t>
            </a:r>
            <a:r>
              <a:rPr lang="el-GR" dirty="0"/>
              <a:t>.</a:t>
            </a:r>
            <a:endParaRPr lang="en-US" dirty="0"/>
          </a:p>
        </p:txBody>
      </p:sp>
      <p:sp>
        <p:nvSpPr>
          <p:cNvPr id="3" name="Θέση περιεχομένου 2"/>
          <p:cNvSpPr>
            <a:spLocks noGrp="1"/>
          </p:cNvSpPr>
          <p:nvPr>
            <p:ph idx="1"/>
          </p:nvPr>
        </p:nvSpPr>
        <p:spPr/>
        <p:txBody>
          <a:bodyPr/>
          <a:lstStyle/>
          <a:p>
            <a:pPr algn="just"/>
            <a:r>
              <a:rPr lang="en-US" dirty="0"/>
              <a:t>There is no non-uniform anonymous algorithm for leader election in synchronous rings. </a:t>
            </a:r>
          </a:p>
          <a:p>
            <a:pPr lvl="1"/>
            <a:r>
              <a:rPr lang="en-US" dirty="0"/>
              <a:t>All processes execute the same state machine (anonymous)</a:t>
            </a:r>
            <a:r>
              <a:rPr lang="el-GR" dirty="0"/>
              <a:t>.</a:t>
            </a:r>
          </a:p>
          <a:p>
            <a:pPr lvl="1"/>
            <a:r>
              <a:rPr lang="en-US" dirty="0"/>
              <a:t>All processes begin in the same state.</a:t>
            </a:r>
            <a:endParaRPr lang="el-GR" dirty="0"/>
          </a:p>
          <a:p>
            <a:pPr lvl="1"/>
            <a:r>
              <a:rPr lang="en-US" dirty="0"/>
              <a:t>At the end all processes will be in the same state.</a:t>
            </a:r>
            <a:endParaRPr lang="el-GR" dirty="0"/>
          </a:p>
          <a:p>
            <a:pPr lvl="2"/>
            <a:r>
              <a:rPr lang="en-US" dirty="0"/>
              <a:t>So all elected or not-elected</a:t>
            </a:r>
            <a:r>
              <a:rPr lang="el-GR" dirty="0"/>
              <a:t>.</a:t>
            </a:r>
            <a:endParaRPr lang="en-US" dirty="0"/>
          </a:p>
        </p:txBody>
      </p:sp>
    </p:spTree>
    <p:extLst>
      <p:ext uri="{BB962C8B-B14F-4D97-AF65-F5344CB8AC3E}">
        <p14:creationId xmlns:p14="http://schemas.microsoft.com/office/powerpoint/2010/main" val="2448176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Formal Model of </a:t>
            </a:r>
            <a:br>
              <a:rPr lang="en-US" dirty="0"/>
            </a:br>
            <a:r>
              <a:rPr lang="en-US" dirty="0"/>
              <a:t>Message-Passing Systems</a:t>
            </a:r>
          </a:p>
        </p:txBody>
      </p:sp>
      <p:sp>
        <p:nvSpPr>
          <p:cNvPr id="3" name="Θέση περιεχομένου 2"/>
          <p:cNvSpPr>
            <a:spLocks noGrp="1"/>
          </p:cNvSpPr>
          <p:nvPr>
            <p:ph idx="1"/>
          </p:nvPr>
        </p:nvSpPr>
        <p:spPr/>
        <p:txBody>
          <a:bodyPr>
            <a:normAutofit/>
          </a:bodyPr>
          <a:lstStyle/>
          <a:p>
            <a:r>
              <a:rPr lang="en-US" dirty="0"/>
              <a:t>There are n processes in the system</a:t>
            </a:r>
            <a:r>
              <a:rPr lang="el-GR" dirty="0"/>
              <a:t>: </a:t>
            </a:r>
            <a:br>
              <a:rPr lang="el-GR" dirty="0"/>
            </a:br>
            <a:r>
              <a:rPr lang="el-GR" dirty="0"/>
              <a:t>p0, .., pn-1</a:t>
            </a:r>
          </a:p>
          <a:p>
            <a:r>
              <a:rPr lang="en-US" dirty="0"/>
              <a:t>Each process is modeled as a </a:t>
            </a:r>
            <a:br>
              <a:rPr lang="en-US" dirty="0"/>
            </a:br>
            <a:r>
              <a:rPr lang="en-US" dirty="0"/>
              <a:t>state machine</a:t>
            </a:r>
            <a:r>
              <a:rPr lang="el-GR" dirty="0"/>
              <a:t>.</a:t>
            </a:r>
          </a:p>
          <a:p>
            <a:pPr algn="just"/>
            <a:r>
              <a:rPr lang="en-US" dirty="0"/>
              <a:t>The state of each process is comprised by its local variables and a set of arrays.</a:t>
            </a:r>
          </a:p>
          <a:p>
            <a:r>
              <a:rPr lang="en-US" dirty="0"/>
              <a:t>For instance, for p0, the state includes six arrays:</a:t>
            </a:r>
            <a:endParaRPr lang="el-GR" dirty="0"/>
          </a:p>
          <a:p>
            <a:pPr algn="just"/>
            <a:r>
              <a:rPr lang="en-US" dirty="0"/>
              <a:t>inbuf0[1], …, inbuf0[3]: contain messages that have been sent to p0 by p1, p2 and p3, respectively, but p0 has not yet processed</a:t>
            </a:r>
            <a:r>
              <a:rPr lang="el-GR" dirty="0"/>
              <a:t>.</a:t>
            </a:r>
          </a:p>
          <a:p>
            <a:pPr algn="just"/>
            <a:r>
              <a:rPr lang="en-US" dirty="0"/>
              <a:t>outbuf0[1], …, outbuf0[3]: messages that have been sent by p0 to p1, p2, and p3, respectively, but have not yet been delivered to them.</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056" y="1513856"/>
            <a:ext cx="2880320" cy="16401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441491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859216" cy="1143000"/>
          </a:xfrm>
        </p:spPr>
        <p:txBody>
          <a:bodyPr/>
          <a:lstStyle/>
          <a:p>
            <a:r>
              <a:rPr lang="en-US" dirty="0"/>
              <a:t>Leader Election in Eponymous Asynchronous Rings</a:t>
            </a:r>
          </a:p>
        </p:txBody>
      </p:sp>
      <p:sp>
        <p:nvSpPr>
          <p:cNvPr id="3" name="Θέση περιεχομένου 2"/>
          <p:cNvSpPr>
            <a:spLocks noGrp="1"/>
          </p:cNvSpPr>
          <p:nvPr>
            <p:ph idx="1"/>
          </p:nvPr>
        </p:nvSpPr>
        <p:spPr/>
        <p:txBody>
          <a:bodyPr>
            <a:normAutofit/>
          </a:bodyPr>
          <a:lstStyle/>
          <a:p>
            <a:pPr algn="just"/>
            <a:r>
              <a:rPr lang="en-US" dirty="0"/>
              <a:t>Each process sends a message with its identifier to its left neighbor and then waits for messages from its right neighbor.</a:t>
            </a:r>
          </a:p>
          <a:p>
            <a:pPr algn="just"/>
            <a:r>
              <a:rPr lang="en-US" dirty="0"/>
              <a:t> When is receives such a message, it checks the identifier in the message:</a:t>
            </a:r>
          </a:p>
          <a:p>
            <a:pPr lvl="1" algn="just"/>
            <a:r>
              <a:rPr lang="en-US" dirty="0"/>
              <a:t> If it is greater than its own identifier, it forwards the message to the left.</a:t>
            </a:r>
          </a:p>
          <a:p>
            <a:pPr lvl="1" algn="just"/>
            <a:r>
              <a:rPr lang="en-US" dirty="0"/>
              <a:t> Otherwise, it shallows the message.</a:t>
            </a:r>
          </a:p>
          <a:p>
            <a:pPr algn="just"/>
            <a:r>
              <a:rPr lang="en-US" dirty="0"/>
              <a:t> If a processor receives a message with its own identifier, it declares itself a leader by sending a termination message to its left neighbor and terminating.</a:t>
            </a:r>
          </a:p>
          <a:p>
            <a:pPr algn="just"/>
            <a:r>
              <a:rPr lang="en-US" dirty="0"/>
              <a:t> A processor that receives the termination message, forwards it to the left and terminates as non-leader.</a:t>
            </a:r>
          </a:p>
        </p:txBody>
      </p:sp>
    </p:spTree>
    <p:extLst>
      <p:ext uri="{BB962C8B-B14F-4D97-AF65-F5344CB8AC3E}">
        <p14:creationId xmlns:p14="http://schemas.microsoft.com/office/powerpoint/2010/main" val="38466658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931224" cy="1143000"/>
          </a:xfrm>
        </p:spPr>
        <p:txBody>
          <a:bodyPr/>
          <a:lstStyle/>
          <a:p>
            <a:r>
              <a:rPr lang="en-US" dirty="0"/>
              <a:t>Leader Election in Eponymous Asynchronous Rings</a:t>
            </a:r>
          </a:p>
        </p:txBody>
      </p:sp>
      <p:sp>
        <p:nvSpPr>
          <p:cNvPr id="3" name="Θέση περιεχομένου 2"/>
          <p:cNvSpPr>
            <a:spLocks noGrp="1"/>
          </p:cNvSpPr>
          <p:nvPr>
            <p:ph idx="1"/>
          </p:nvPr>
        </p:nvSpPr>
        <p:spPr/>
        <p:txBody>
          <a:bodyPr/>
          <a:lstStyle/>
          <a:p>
            <a:r>
              <a:rPr lang="en-US" dirty="0"/>
              <a:t>Communication Complexity: </a:t>
            </a:r>
            <a:r>
              <a:rPr lang="el-GR" dirty="0"/>
              <a:t>Ο(</a:t>
            </a:r>
            <a:r>
              <a:rPr lang="en-US" dirty="0"/>
              <a:t>n</a:t>
            </a:r>
            <a:r>
              <a:rPr lang="en-US" baseline="30000" dirty="0"/>
              <a:t>2</a:t>
            </a:r>
            <a:r>
              <a:rPr lang="en-US" dirty="0"/>
              <a:t>)</a:t>
            </a:r>
          </a:p>
          <a:p>
            <a:r>
              <a:rPr lang="en-US" dirty="0"/>
              <a:t>Time Complexity: </a:t>
            </a:r>
            <a:r>
              <a:rPr lang="el-GR" dirty="0"/>
              <a:t>Ο(</a:t>
            </a:r>
            <a:r>
              <a:rPr lang="en-US" dirty="0"/>
              <a:t>n</a:t>
            </a:r>
            <a:r>
              <a:rPr lang="el-GR" dirty="0"/>
              <a:t>)</a:t>
            </a: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2492896"/>
            <a:ext cx="2762250" cy="2800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753903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931224" cy="1143000"/>
          </a:xfrm>
        </p:spPr>
        <p:txBody>
          <a:bodyPr/>
          <a:lstStyle/>
          <a:p>
            <a:r>
              <a:rPr lang="en-US" dirty="0"/>
              <a:t>Leader Election in Eponymous Asynchronous Rings</a:t>
            </a:r>
          </a:p>
        </p:txBody>
      </p:sp>
      <p:sp>
        <p:nvSpPr>
          <p:cNvPr id="3" name="Θέση περιεχομένου 2"/>
          <p:cNvSpPr>
            <a:spLocks noGrp="1"/>
          </p:cNvSpPr>
          <p:nvPr>
            <p:ph idx="1"/>
          </p:nvPr>
        </p:nvSpPr>
        <p:spPr/>
        <p:txBody>
          <a:bodyPr>
            <a:normAutofit/>
          </a:bodyPr>
          <a:lstStyle/>
          <a:p>
            <a:r>
              <a:rPr lang="en-US" dirty="0"/>
              <a:t>O(</a:t>
            </a:r>
            <a:r>
              <a:rPr lang="en-US" dirty="0" err="1"/>
              <a:t>NlogN</a:t>
            </a:r>
            <a:r>
              <a:rPr lang="en-US" dirty="0"/>
              <a:t>) algorithm</a:t>
            </a:r>
          </a:p>
          <a:p>
            <a:pPr algn="just"/>
            <a:r>
              <a:rPr lang="en-US" dirty="0"/>
              <a:t>The k-neighborhood of a process pi in the ring is the set of processes that are at distance at most k from pi in the ring (either to the left or to the right).</a:t>
            </a:r>
          </a:p>
          <a:p>
            <a:r>
              <a:rPr lang="en-US" dirty="0"/>
              <a:t>The algorithm works in phases</a:t>
            </a:r>
            <a:r>
              <a:rPr lang="el-GR" dirty="0"/>
              <a:t>:</a:t>
            </a:r>
          </a:p>
          <a:p>
            <a:pPr lvl="1"/>
            <a:r>
              <a:rPr lang="en-US" dirty="0"/>
              <a:t>kth phase, k ≥ 0: a process tries to become a winner for the phase; a process becomes a winner if it has the largest id in its 2</a:t>
            </a:r>
            <a:r>
              <a:rPr lang="en-US" baseline="30000" dirty="0"/>
              <a:t>k</a:t>
            </a:r>
            <a:r>
              <a:rPr lang="en-US" dirty="0"/>
              <a:t>-neighborhood.</a:t>
            </a:r>
          </a:p>
          <a:p>
            <a:pPr lvl="1" algn="just"/>
            <a:r>
              <a:rPr lang="en-US" dirty="0"/>
              <a:t> Only processes that are winners in the k</a:t>
            </a:r>
            <a:r>
              <a:rPr lang="en-US" sz="1400" dirty="0"/>
              <a:t>th</a:t>
            </a:r>
            <a:r>
              <a:rPr lang="en-US" dirty="0"/>
              <a:t> phase continue to compete in the (k+1)</a:t>
            </a:r>
            <a:r>
              <a:rPr lang="en-US" dirty="0" err="1"/>
              <a:t>st</a:t>
            </a:r>
            <a:r>
              <a:rPr lang="en-US" dirty="0"/>
              <a:t> phase.</a:t>
            </a:r>
          </a:p>
        </p:txBody>
      </p:sp>
    </p:spTree>
    <p:extLst>
      <p:ext uri="{BB962C8B-B14F-4D97-AF65-F5344CB8AC3E}">
        <p14:creationId xmlns:p14="http://schemas.microsoft.com/office/powerpoint/2010/main" val="4685827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859216" cy="1143000"/>
          </a:xfrm>
        </p:spPr>
        <p:txBody>
          <a:bodyPr/>
          <a:lstStyle/>
          <a:p>
            <a:r>
              <a:rPr lang="en-US" dirty="0"/>
              <a:t>Leader Election in Eponymous Asynchronous Rings</a:t>
            </a:r>
          </a:p>
        </p:txBody>
      </p:sp>
      <p:sp>
        <p:nvSpPr>
          <p:cNvPr id="3" name="Θέση περιεχομένου 2"/>
          <p:cNvSpPr>
            <a:spLocks noGrp="1"/>
          </p:cNvSpPr>
          <p:nvPr>
            <p:ph idx="1"/>
          </p:nvPr>
        </p:nvSpPr>
        <p:spPr/>
        <p:txBody>
          <a:bodyPr>
            <a:normAutofit/>
          </a:bodyPr>
          <a:lstStyle/>
          <a:p>
            <a:pPr algn="just"/>
            <a:r>
              <a:rPr lang="en-US" dirty="0"/>
              <a:t>In phase k, a process pi that is a phase k-1 winner sends &lt;probe&gt; messages with its identifier to the 2</a:t>
            </a:r>
            <a:r>
              <a:rPr lang="en-US" baseline="30000" dirty="0"/>
              <a:t>k</a:t>
            </a:r>
            <a:r>
              <a:rPr lang="en-US" dirty="0"/>
              <a:t>-neighborhood (one in each direction).</a:t>
            </a:r>
          </a:p>
          <a:p>
            <a:pPr algn="just"/>
            <a:r>
              <a:rPr lang="en-US" dirty="0"/>
              <a:t> A &lt;probe&gt; is shallowed by a processor if it contains  an identifier that is smaller than its own identifier.</a:t>
            </a:r>
          </a:p>
          <a:p>
            <a:pPr algn="just"/>
            <a:r>
              <a:rPr lang="en-US" dirty="0"/>
              <a:t> If the message arrives at the last process in the neighborhood, then that last process sends back a &lt;reply&gt; message to pi.</a:t>
            </a:r>
          </a:p>
          <a:p>
            <a:pPr algn="just"/>
            <a:r>
              <a:rPr lang="en-US" dirty="0"/>
              <a:t> If pi receives replies from both directions, it becomes a phase k winner, and it continues to phase k+1.</a:t>
            </a:r>
          </a:p>
          <a:p>
            <a:pPr algn="just"/>
            <a:r>
              <a:rPr lang="en-US" dirty="0"/>
              <a:t> A processor that receives its own &lt;probe&gt; message terminates the algorithm as the leader and sends a termination message around the ring.</a:t>
            </a:r>
          </a:p>
        </p:txBody>
      </p:sp>
    </p:spTree>
    <p:extLst>
      <p:ext uri="{BB962C8B-B14F-4D97-AF65-F5344CB8AC3E}">
        <p14:creationId xmlns:p14="http://schemas.microsoft.com/office/powerpoint/2010/main" val="40103782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859216" cy="1143000"/>
          </a:xfrm>
        </p:spPr>
        <p:txBody>
          <a:bodyPr/>
          <a:lstStyle/>
          <a:p>
            <a:r>
              <a:rPr lang="en-US" dirty="0"/>
              <a:t>Leader Election in Eponymous Asynchronous Rings</a:t>
            </a:r>
          </a:p>
        </p:txBody>
      </p:sp>
      <p:sp>
        <p:nvSpPr>
          <p:cNvPr id="3" name="Θέση περιεχομένου 2"/>
          <p:cNvSpPr>
            <a:spLocks noGrp="1"/>
          </p:cNvSpPr>
          <p:nvPr>
            <p:ph idx="1"/>
          </p:nvPr>
        </p:nvSpPr>
        <p:spPr/>
        <p:txBody>
          <a:bodyPr/>
          <a:lstStyle/>
          <a:p>
            <a:endParaRPr lang="en-US"/>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7" y="1700808"/>
            <a:ext cx="6966355" cy="4680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05142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003232" cy="1143000"/>
          </a:xfrm>
        </p:spPr>
        <p:txBody>
          <a:bodyPr/>
          <a:lstStyle/>
          <a:p>
            <a:r>
              <a:rPr lang="en-US" dirty="0"/>
              <a:t>Leader Election in Eponymous Asynchronous Rings</a:t>
            </a:r>
          </a:p>
        </p:txBody>
      </p:sp>
      <p:sp>
        <p:nvSpPr>
          <p:cNvPr id="3" name="Θέση περιεχομένου 2"/>
          <p:cNvSpPr>
            <a:spLocks noGrp="1"/>
          </p:cNvSpPr>
          <p:nvPr>
            <p:ph idx="1"/>
          </p:nvPr>
        </p:nvSpPr>
        <p:spPr/>
        <p:txBody>
          <a:bodyPr>
            <a:normAutofit/>
          </a:bodyPr>
          <a:lstStyle/>
          <a:p>
            <a:r>
              <a:rPr lang="en-US" dirty="0"/>
              <a:t> </a:t>
            </a:r>
            <a:r>
              <a:rPr lang="en-US" b="1" dirty="0"/>
              <a:t>Lemma: </a:t>
            </a:r>
            <a:r>
              <a:rPr lang="en-US" dirty="0"/>
              <a:t>For each k ≥ 0, the number of processes that are phase k winners is at most n/(2</a:t>
            </a:r>
            <a:r>
              <a:rPr lang="en-US" baseline="30000" dirty="0"/>
              <a:t>k+1</a:t>
            </a:r>
            <a:r>
              <a:rPr lang="en-US" dirty="0"/>
              <a:t>+1).</a:t>
            </a:r>
          </a:p>
          <a:p>
            <a:r>
              <a:rPr lang="en-US" b="1" dirty="0"/>
              <a:t>Proof:</a:t>
            </a:r>
          </a:p>
          <a:p>
            <a:pPr lvl="1"/>
            <a:r>
              <a:rPr lang="en-US" dirty="0"/>
              <a:t> Between two winners of phase k there are 2</a:t>
            </a:r>
            <a:r>
              <a:rPr lang="en-US" baseline="30000" dirty="0"/>
              <a:t>k</a:t>
            </a:r>
            <a:r>
              <a:rPr lang="en-US" dirty="0"/>
              <a:t> other processes in the ring.</a:t>
            </a:r>
            <a:endParaRPr lang="el-GR" dirty="0"/>
          </a:p>
          <a:p>
            <a:r>
              <a:rPr lang="en-US" dirty="0"/>
              <a:t>There is just one winner after log(n) phases.</a:t>
            </a:r>
            <a:endParaRPr lang="el-GR" dirty="0"/>
          </a:p>
          <a:p>
            <a:r>
              <a:rPr lang="en-US" dirty="0"/>
              <a:t>The total number of messages is:</a:t>
            </a:r>
            <a:endParaRPr lang="el-GR" dirty="0"/>
          </a:p>
          <a:p>
            <a:pPr lvl="1"/>
            <a:r>
              <a:rPr lang="en-US" dirty="0"/>
              <a:t>Communication Complexity:</a:t>
            </a:r>
            <a:r>
              <a:rPr lang="el-GR" dirty="0"/>
              <a:t> </a:t>
            </a:r>
            <a:r>
              <a:rPr lang="en-US" dirty="0"/>
              <a:t>4*n+8*(n/2)+..+ 2</a:t>
            </a:r>
            <a:r>
              <a:rPr lang="en-US" baseline="30000" dirty="0"/>
              <a:t>logn</a:t>
            </a:r>
            <a:r>
              <a:rPr lang="en-US" dirty="0"/>
              <a:t>*(n/ 2</a:t>
            </a:r>
            <a:r>
              <a:rPr lang="en-US" baseline="30000" dirty="0"/>
              <a:t>logn-2</a:t>
            </a:r>
            <a:r>
              <a:rPr lang="en-US" dirty="0"/>
              <a:t>) = 4n+4n+….+4n = </a:t>
            </a:r>
            <a:r>
              <a:rPr lang="el-GR" dirty="0"/>
              <a:t>O (</a:t>
            </a:r>
            <a:r>
              <a:rPr lang="el-GR" dirty="0" err="1"/>
              <a:t>nlogn</a:t>
            </a:r>
            <a:r>
              <a:rPr lang="el-GR" dirty="0"/>
              <a:t>).</a:t>
            </a:r>
            <a:endParaRPr lang="en-US" dirty="0"/>
          </a:p>
          <a:p>
            <a:pPr lvl="1"/>
            <a:r>
              <a:rPr lang="en-US" dirty="0"/>
              <a:t>Time Complexity: 2+4+8+…+2</a:t>
            </a:r>
            <a:r>
              <a:rPr lang="en-US" baseline="30000" dirty="0"/>
              <a:t>i</a:t>
            </a:r>
            <a:r>
              <a:rPr lang="en-US" dirty="0"/>
              <a:t>+…+ 2</a:t>
            </a:r>
            <a:r>
              <a:rPr lang="en-US" baseline="30000" dirty="0"/>
              <a:t>logn </a:t>
            </a:r>
            <a:r>
              <a:rPr lang="en-US" dirty="0"/>
              <a:t>= O(2</a:t>
            </a:r>
            <a:r>
              <a:rPr lang="en-US" baseline="30000" dirty="0"/>
              <a:t>logn</a:t>
            </a:r>
            <a:r>
              <a:rPr lang="en-US" dirty="0"/>
              <a:t>) = O(n)</a:t>
            </a:r>
          </a:p>
        </p:txBody>
      </p:sp>
    </p:spTree>
    <p:extLst>
      <p:ext uri="{BB962C8B-B14F-4D97-AF65-F5344CB8AC3E}">
        <p14:creationId xmlns:p14="http://schemas.microsoft.com/office/powerpoint/2010/main" val="27401729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859216" cy="1143000"/>
          </a:xfrm>
        </p:spPr>
        <p:txBody>
          <a:bodyPr/>
          <a:lstStyle/>
          <a:p>
            <a:r>
              <a:rPr lang="en-US" dirty="0"/>
              <a:t>Leader Election in Eponymous, Synchronous Rings</a:t>
            </a:r>
          </a:p>
        </p:txBody>
      </p:sp>
      <p:sp>
        <p:nvSpPr>
          <p:cNvPr id="3" name="Θέση περιεχομένου 2"/>
          <p:cNvSpPr>
            <a:spLocks noGrp="1"/>
          </p:cNvSpPr>
          <p:nvPr>
            <p:ph idx="1"/>
          </p:nvPr>
        </p:nvSpPr>
        <p:spPr/>
        <p:txBody>
          <a:bodyPr>
            <a:normAutofit/>
          </a:bodyPr>
          <a:lstStyle/>
          <a:p>
            <a:pPr algn="just"/>
            <a:r>
              <a:rPr lang="en-US" dirty="0"/>
              <a:t>The Non-Uniform Algorithm: O(N) messages</a:t>
            </a:r>
            <a:endParaRPr lang="el-GR" dirty="0"/>
          </a:p>
          <a:p>
            <a:pPr algn="just"/>
            <a:r>
              <a:rPr lang="en-US" dirty="0"/>
              <a:t>Elects the processor with the minimal identifier as the leader.</a:t>
            </a:r>
          </a:p>
          <a:p>
            <a:pPr algn="just"/>
            <a:r>
              <a:rPr lang="en-US" dirty="0"/>
              <a:t> It works in phases, each consisting of n rounds.</a:t>
            </a:r>
          </a:p>
          <a:p>
            <a:pPr algn="just"/>
            <a:r>
              <a:rPr lang="en-US" dirty="0"/>
              <a:t> In phase </a:t>
            </a:r>
            <a:r>
              <a:rPr lang="en-US" dirty="0" err="1"/>
              <a:t>i</a:t>
            </a:r>
            <a:r>
              <a:rPr lang="en-US" dirty="0"/>
              <a:t> ≥ 0, if there is a processor with id </a:t>
            </a:r>
            <a:r>
              <a:rPr lang="en-US" dirty="0" err="1"/>
              <a:t>i</a:t>
            </a:r>
            <a:r>
              <a:rPr lang="en-US" dirty="0"/>
              <a:t>, it is elected as a leader and the algorithm terminates.</a:t>
            </a:r>
          </a:p>
          <a:p>
            <a:pPr algn="just"/>
            <a:r>
              <a:rPr lang="en-US" dirty="0"/>
              <a:t> Phase </a:t>
            </a:r>
            <a:r>
              <a:rPr lang="en-US" dirty="0" err="1"/>
              <a:t>i</a:t>
            </a:r>
            <a:r>
              <a:rPr lang="en-US" dirty="0"/>
              <a:t> includes rounds ni+1, ni+2, …, </a:t>
            </a:r>
            <a:r>
              <a:rPr lang="en-US" dirty="0" err="1"/>
              <a:t>ni+n</a:t>
            </a:r>
            <a:r>
              <a:rPr lang="en-US" dirty="0"/>
              <a:t>.</a:t>
            </a:r>
          </a:p>
          <a:p>
            <a:pPr algn="just"/>
            <a:r>
              <a:rPr lang="en-US" dirty="0"/>
              <a:t> At the beginning of phase </a:t>
            </a:r>
            <a:r>
              <a:rPr lang="en-US" dirty="0" err="1"/>
              <a:t>i</a:t>
            </a:r>
            <a:r>
              <a:rPr lang="en-US" dirty="0"/>
              <a:t>, if a process has id </a:t>
            </a:r>
            <a:r>
              <a:rPr lang="en-US" dirty="0" err="1"/>
              <a:t>i</a:t>
            </a:r>
            <a:r>
              <a:rPr lang="en-US" dirty="0"/>
              <a:t>, and it has not terminated yet, the process sends a message around the ring and terminates as a leader.</a:t>
            </a:r>
          </a:p>
          <a:p>
            <a:pPr algn="just"/>
            <a:r>
              <a:rPr lang="en-US" dirty="0"/>
              <a:t>If the process does not have id </a:t>
            </a:r>
            <a:r>
              <a:rPr lang="en-US" dirty="0" err="1"/>
              <a:t>i</a:t>
            </a:r>
            <a:r>
              <a:rPr lang="en-US" dirty="0"/>
              <a:t>, and it receives a message in phase </a:t>
            </a:r>
            <a:r>
              <a:rPr lang="en-US" dirty="0" err="1"/>
              <a:t>i</a:t>
            </a:r>
            <a:r>
              <a:rPr lang="en-US" dirty="0"/>
              <a:t>, it forwards the message and terminates as the </a:t>
            </a:r>
            <a:r>
              <a:rPr lang="en-US" dirty="0" err="1"/>
              <a:t>nonleader</a:t>
            </a:r>
            <a:r>
              <a:rPr lang="en-US" dirty="0"/>
              <a:t>.</a:t>
            </a:r>
          </a:p>
        </p:txBody>
      </p:sp>
    </p:spTree>
    <p:extLst>
      <p:ext uri="{BB962C8B-B14F-4D97-AF65-F5344CB8AC3E}">
        <p14:creationId xmlns:p14="http://schemas.microsoft.com/office/powerpoint/2010/main" val="27220392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859216" cy="1143000"/>
          </a:xfrm>
        </p:spPr>
        <p:txBody>
          <a:bodyPr/>
          <a:lstStyle/>
          <a:p>
            <a:r>
              <a:rPr lang="en-US" dirty="0"/>
              <a:t>Leader Election in Eponymous, Synchronous Rings</a:t>
            </a:r>
          </a:p>
        </p:txBody>
      </p:sp>
      <p:sp>
        <p:nvSpPr>
          <p:cNvPr id="3" name="Θέση περιεχομένου 2"/>
          <p:cNvSpPr>
            <a:spLocks noGrp="1"/>
          </p:cNvSpPr>
          <p:nvPr>
            <p:ph idx="1"/>
          </p:nvPr>
        </p:nvSpPr>
        <p:spPr/>
        <p:txBody>
          <a:bodyPr>
            <a:normAutofit fontScale="92500" lnSpcReduction="10000"/>
          </a:bodyPr>
          <a:lstStyle/>
          <a:p>
            <a:r>
              <a:rPr lang="en-US" dirty="0"/>
              <a:t>The Uniform Algorithm</a:t>
            </a:r>
          </a:p>
          <a:p>
            <a:pPr algn="just"/>
            <a:r>
              <a:rPr lang="en-US" dirty="0"/>
              <a:t>Processes wake up either spontaneously in an arbitrary round or upon receiving a message from some other processor.</a:t>
            </a:r>
          </a:p>
          <a:p>
            <a:pPr algn="just"/>
            <a:r>
              <a:rPr lang="en-US" dirty="0"/>
              <a:t>Messages that originate from different processes are forwarded at different rates.</a:t>
            </a:r>
          </a:p>
          <a:p>
            <a:pPr algn="just"/>
            <a:r>
              <a:rPr lang="en-US" dirty="0"/>
              <a:t>A message that originates at a processor with identifier </a:t>
            </a:r>
            <a:r>
              <a:rPr lang="en-US" dirty="0" err="1"/>
              <a:t>i</a:t>
            </a:r>
            <a:r>
              <a:rPr lang="en-US" dirty="0"/>
              <a:t> is delayed 2</a:t>
            </a:r>
            <a:r>
              <a:rPr lang="en-US" baseline="30000" dirty="0"/>
              <a:t>i-1</a:t>
            </a:r>
            <a:r>
              <a:rPr lang="en-US" dirty="0"/>
              <a:t> rounds at each processor that receives it, before it is forwarded clockwise to the next processor (slow message).</a:t>
            </a:r>
          </a:p>
          <a:p>
            <a:pPr algn="just"/>
            <a:r>
              <a:rPr lang="en-US" dirty="0"/>
              <a:t>There is a wake-up phase.</a:t>
            </a:r>
          </a:p>
          <a:p>
            <a:pPr lvl="1" algn="just"/>
            <a:r>
              <a:rPr lang="en-US" dirty="0"/>
              <a:t>Each process that wakes up spontaneously sends a “wake-up” message around the ring (fast message).</a:t>
            </a:r>
          </a:p>
          <a:p>
            <a:pPr lvl="1" algn="just"/>
            <a:r>
              <a:rPr lang="en-US" dirty="0"/>
              <a:t> A process that receives a wake-up message before starting the algorithm does not participate in the algorithm and will only act as a relay, forwarding or </a:t>
            </a:r>
            <a:r>
              <a:rPr lang="en-US" dirty="0" err="1"/>
              <a:t>shallowing</a:t>
            </a:r>
            <a:r>
              <a:rPr lang="en-US" dirty="0"/>
              <a:t> messages.</a:t>
            </a:r>
          </a:p>
          <a:p>
            <a:pPr algn="just"/>
            <a:r>
              <a:rPr lang="en-US" dirty="0"/>
              <a:t> The leader is elected among the set of participating processes.</a:t>
            </a:r>
          </a:p>
        </p:txBody>
      </p:sp>
    </p:spTree>
    <p:extLst>
      <p:ext uri="{BB962C8B-B14F-4D97-AF65-F5344CB8AC3E}">
        <p14:creationId xmlns:p14="http://schemas.microsoft.com/office/powerpoint/2010/main" val="29739619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931224" cy="1143000"/>
          </a:xfrm>
        </p:spPr>
        <p:txBody>
          <a:bodyPr/>
          <a:lstStyle/>
          <a:p>
            <a:r>
              <a:rPr lang="en-US" dirty="0"/>
              <a:t>Leader Election in Eponymous, Synchronous Rings</a:t>
            </a:r>
          </a:p>
        </p:txBody>
      </p:sp>
      <p:pic>
        <p:nvPicPr>
          <p:cNvPr id="4" name="Picture 3">
            <a:extLst>
              <a:ext uri="{FF2B5EF4-FFF2-40B4-BE49-F238E27FC236}">
                <a16:creationId xmlns:a16="http://schemas.microsoft.com/office/drawing/2014/main" id="{2500EF9F-6C50-48EF-BB8B-FA56D308A962}"/>
              </a:ext>
            </a:extLst>
          </p:cNvPr>
          <p:cNvPicPr>
            <a:picLocks noChangeAspect="1"/>
          </p:cNvPicPr>
          <p:nvPr/>
        </p:nvPicPr>
        <p:blipFill>
          <a:blip r:embed="rId2"/>
          <a:stretch>
            <a:fillRect/>
          </a:stretch>
        </p:blipFill>
        <p:spPr>
          <a:xfrm>
            <a:off x="1907704" y="1628800"/>
            <a:ext cx="4505325" cy="5114925"/>
          </a:xfrm>
          <a:prstGeom prst="rect">
            <a:avLst/>
          </a:prstGeom>
        </p:spPr>
      </p:pic>
    </p:spTree>
    <p:extLst>
      <p:ext uri="{BB962C8B-B14F-4D97-AF65-F5344CB8AC3E}">
        <p14:creationId xmlns:p14="http://schemas.microsoft.com/office/powerpoint/2010/main" val="13672939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931224" cy="1143000"/>
          </a:xfrm>
        </p:spPr>
        <p:txBody>
          <a:bodyPr/>
          <a:lstStyle/>
          <a:p>
            <a:r>
              <a:rPr lang="en-US" dirty="0"/>
              <a:t>Leader Election in Eponymous, Synchronous Rings</a:t>
            </a:r>
          </a:p>
        </p:txBody>
      </p:sp>
      <p:sp>
        <p:nvSpPr>
          <p:cNvPr id="3" name="Θέση περιεχομένου 2"/>
          <p:cNvSpPr>
            <a:spLocks noGrp="1"/>
          </p:cNvSpPr>
          <p:nvPr>
            <p:ph idx="1"/>
          </p:nvPr>
        </p:nvSpPr>
        <p:spPr/>
        <p:txBody>
          <a:bodyPr>
            <a:normAutofit/>
          </a:bodyPr>
          <a:lstStyle/>
          <a:p>
            <a:pPr algn="just"/>
            <a:r>
              <a:rPr lang="en-US" dirty="0"/>
              <a:t>Only the process with the smallest id among the participating processes receives its own message back.</a:t>
            </a:r>
          </a:p>
          <a:p>
            <a:pPr algn="just"/>
            <a:r>
              <a:rPr lang="en-US" dirty="0"/>
              <a:t>To calculate the number of messages sent during an admissible execution of the algorithm we divide them into three categories:</a:t>
            </a:r>
          </a:p>
          <a:p>
            <a:pPr lvl="1" algn="just"/>
            <a:r>
              <a:rPr lang="en-US" dirty="0"/>
              <a:t>Category 1: First phase messages (fast messages)</a:t>
            </a:r>
          </a:p>
          <a:p>
            <a:pPr lvl="1" algn="just"/>
            <a:r>
              <a:rPr lang="en-US" dirty="0"/>
              <a:t>Category 2: Second phase messages (slow messages</a:t>
            </a:r>
            <a:r>
              <a:rPr lang="el-GR" dirty="0"/>
              <a:t>)</a:t>
            </a:r>
            <a:endParaRPr lang="en-US" dirty="0"/>
          </a:p>
          <a:p>
            <a:pPr algn="just"/>
            <a:r>
              <a:rPr lang="en-US" dirty="0"/>
              <a:t>The total number of messages in the first category is at most n.</a:t>
            </a:r>
          </a:p>
          <a:p>
            <a:pPr lvl="1" algn="just"/>
            <a:r>
              <a:rPr lang="en-US" dirty="0"/>
              <a:t>At most one 1st phase message is forwarded by each process.</a:t>
            </a:r>
          </a:p>
        </p:txBody>
      </p:sp>
    </p:spTree>
    <p:extLst>
      <p:ext uri="{BB962C8B-B14F-4D97-AF65-F5344CB8AC3E}">
        <p14:creationId xmlns:p14="http://schemas.microsoft.com/office/powerpoint/2010/main" val="2660449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Formal Model of </a:t>
            </a:r>
            <a:br>
              <a:rPr lang="en-US" dirty="0"/>
            </a:br>
            <a:r>
              <a:rPr lang="en-US" dirty="0"/>
              <a:t>Message-Passing Systems</a:t>
            </a:r>
          </a:p>
        </p:txBody>
      </p:sp>
      <p:sp>
        <p:nvSpPr>
          <p:cNvPr id="3" name="Θέση περιεχομένου 2"/>
          <p:cNvSpPr>
            <a:spLocks noGrp="1"/>
          </p:cNvSpPr>
          <p:nvPr>
            <p:ph idx="1"/>
          </p:nvPr>
        </p:nvSpPr>
        <p:spPr/>
        <p:txBody>
          <a:bodyPr>
            <a:normAutofit/>
          </a:bodyPr>
          <a:lstStyle/>
          <a:p>
            <a:pPr algn="just"/>
            <a:r>
              <a:rPr lang="en-US" dirty="0"/>
              <a:t>Each process has an initial state in which all </a:t>
            </a:r>
            <a:r>
              <a:rPr lang="en-US" dirty="0" err="1"/>
              <a:t>inbuf</a:t>
            </a:r>
            <a:r>
              <a:rPr lang="en-US" dirty="0"/>
              <a:t> arrays are empty.</a:t>
            </a:r>
          </a:p>
          <a:p>
            <a:pPr algn="just"/>
            <a:r>
              <a:rPr lang="en-US" dirty="0"/>
              <a:t>At each step of a process, all messages stored in the </a:t>
            </a:r>
            <a:r>
              <a:rPr lang="en-US" dirty="0" err="1"/>
              <a:t>inbuf</a:t>
            </a:r>
            <a:r>
              <a:rPr lang="en-US" dirty="0"/>
              <a:t> arrays of the process are processed and messages to other  processes can be sent.</a:t>
            </a:r>
          </a:p>
          <a:p>
            <a:pPr algn="just"/>
            <a:r>
              <a:rPr lang="en-US" dirty="0"/>
              <a:t>A configuration is a vector C = (q0, .., qn-1) where qi represents the state of pi.</a:t>
            </a:r>
          </a:p>
          <a:p>
            <a:pPr algn="just"/>
            <a:r>
              <a:rPr lang="en-US" dirty="0"/>
              <a:t>The states of the </a:t>
            </a:r>
            <a:r>
              <a:rPr lang="en-US" dirty="0" err="1"/>
              <a:t>outbuf</a:t>
            </a:r>
            <a:r>
              <a:rPr lang="en-US" dirty="0"/>
              <a:t> variables in a configuration represent the messages that are in transit on the communication channels.</a:t>
            </a:r>
          </a:p>
          <a:p>
            <a:pPr algn="just"/>
            <a:r>
              <a:rPr lang="en-US" dirty="0"/>
              <a:t>In an initial configuration all processes are in initial states.</a:t>
            </a:r>
          </a:p>
        </p:txBody>
      </p:sp>
    </p:spTree>
    <p:extLst>
      <p:ext uri="{BB962C8B-B14F-4D97-AF65-F5344CB8AC3E}">
        <p14:creationId xmlns:p14="http://schemas.microsoft.com/office/powerpoint/2010/main" val="23221823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931224" cy="1143000"/>
          </a:xfrm>
        </p:spPr>
        <p:txBody>
          <a:bodyPr/>
          <a:lstStyle/>
          <a:p>
            <a:r>
              <a:rPr lang="en-US" dirty="0"/>
              <a:t>Leader Election in Eponymous, Synchronous Rings</a:t>
            </a:r>
          </a:p>
        </p:txBody>
      </p:sp>
      <p:sp>
        <p:nvSpPr>
          <p:cNvPr id="3" name="Θέση περιεχομένου 2"/>
          <p:cNvSpPr>
            <a:spLocks noGrp="1"/>
          </p:cNvSpPr>
          <p:nvPr>
            <p:ph idx="1"/>
          </p:nvPr>
        </p:nvSpPr>
        <p:spPr/>
        <p:txBody>
          <a:bodyPr>
            <a:normAutofit/>
          </a:bodyPr>
          <a:lstStyle/>
          <a:p>
            <a:r>
              <a:rPr lang="en-US" dirty="0"/>
              <a:t>Assume leader has smallest id : </a:t>
            </a:r>
            <a:r>
              <a:rPr lang="en-US" dirty="0" err="1"/>
              <a:t>i</a:t>
            </a:r>
            <a:endParaRPr lang="en-US" dirty="0"/>
          </a:p>
          <a:p>
            <a:r>
              <a:rPr lang="en-US" dirty="0"/>
              <a:t>Total running time of the algorithm: n* 2</a:t>
            </a:r>
            <a:r>
              <a:rPr lang="en-US" baseline="30000" dirty="0"/>
              <a:t>i </a:t>
            </a:r>
            <a:r>
              <a:rPr lang="en-US" dirty="0"/>
              <a:t>= O(n)</a:t>
            </a:r>
            <a:endParaRPr lang="en-US" baseline="30000" dirty="0"/>
          </a:p>
          <a:p>
            <a:r>
              <a:rPr lang="en-US" dirty="0"/>
              <a:t>If i’s message has been forwarded x times, i+1’s message has been forwarded x/2 times at most.</a:t>
            </a:r>
          </a:p>
          <a:p>
            <a:r>
              <a:rPr lang="en-US" dirty="0"/>
              <a:t>Total number of messages when i’s message has been forwarded n times:</a:t>
            </a:r>
          </a:p>
          <a:p>
            <a:pPr lvl="1"/>
            <a:r>
              <a:rPr lang="en-US" dirty="0" err="1"/>
              <a:t>n+n</a:t>
            </a:r>
            <a:r>
              <a:rPr lang="en-US"/>
              <a:t>/2+n/4+…+ 1 &lt;= 2n = O(n)</a:t>
            </a:r>
            <a:endParaRPr lang="el-GR" dirty="0"/>
          </a:p>
        </p:txBody>
      </p:sp>
    </p:spTree>
    <p:extLst>
      <p:ext uri="{BB962C8B-B14F-4D97-AF65-F5344CB8AC3E}">
        <p14:creationId xmlns:p14="http://schemas.microsoft.com/office/powerpoint/2010/main" val="3547013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Formal Model of </a:t>
            </a:r>
            <a:br>
              <a:rPr lang="en-US" dirty="0"/>
            </a:br>
            <a:r>
              <a:rPr lang="en-US" dirty="0"/>
              <a:t>Message-Passing Systems</a:t>
            </a:r>
          </a:p>
        </p:txBody>
      </p:sp>
      <p:sp>
        <p:nvSpPr>
          <p:cNvPr id="3" name="Θέση περιεχομένου 2"/>
          <p:cNvSpPr>
            <a:spLocks noGrp="1"/>
          </p:cNvSpPr>
          <p:nvPr>
            <p:ph idx="1"/>
          </p:nvPr>
        </p:nvSpPr>
        <p:spPr/>
        <p:txBody>
          <a:bodyPr>
            <a:normAutofit fontScale="92500" lnSpcReduction="10000"/>
          </a:bodyPr>
          <a:lstStyle/>
          <a:p>
            <a:r>
              <a:rPr lang="en-US" dirty="0"/>
              <a:t>Computation event, comp(</a:t>
            </a:r>
            <a:r>
              <a:rPr lang="en-US" dirty="0" err="1"/>
              <a:t>i</a:t>
            </a:r>
            <a:r>
              <a:rPr lang="en-US" dirty="0"/>
              <a:t>)</a:t>
            </a:r>
          </a:p>
          <a:p>
            <a:pPr lvl="1"/>
            <a:r>
              <a:rPr lang="en-US" dirty="0"/>
              <a:t>Represents a computation step of process pi in which pi’s transition function is applied to its current accessible state.</a:t>
            </a:r>
          </a:p>
          <a:p>
            <a:r>
              <a:rPr lang="en-US" dirty="0"/>
              <a:t>Delivery Event, del(</a:t>
            </a:r>
            <a:r>
              <a:rPr lang="en-US" dirty="0" err="1"/>
              <a:t>i,j,m</a:t>
            </a:r>
            <a:r>
              <a:rPr lang="en-US" dirty="0"/>
              <a:t>)</a:t>
            </a:r>
          </a:p>
          <a:p>
            <a:pPr lvl="1"/>
            <a:r>
              <a:rPr lang="en-US" dirty="0"/>
              <a:t>Represents the delivery of message m from processor pi to processor </a:t>
            </a:r>
            <a:r>
              <a:rPr lang="en-US" dirty="0" err="1"/>
              <a:t>pj</a:t>
            </a:r>
            <a:r>
              <a:rPr lang="en-US" dirty="0"/>
              <a:t> </a:t>
            </a:r>
          </a:p>
          <a:p>
            <a:r>
              <a:rPr lang="en-US" dirty="0"/>
              <a:t>The behavior of a system over time is modeled as an </a:t>
            </a:r>
            <a:r>
              <a:rPr lang="en-US" dirty="0">
                <a:solidFill>
                  <a:srgbClr val="FF0000"/>
                </a:solidFill>
              </a:rPr>
              <a:t>execution</a:t>
            </a:r>
            <a:r>
              <a:rPr lang="en-US" dirty="0"/>
              <a:t>, which is a sequence of configurations alternating with events.</a:t>
            </a:r>
          </a:p>
          <a:p>
            <a:r>
              <a:rPr lang="en-US" dirty="0"/>
              <a:t>This sequence must satisfy a variety of properties.</a:t>
            </a:r>
          </a:p>
          <a:p>
            <a:pPr lvl="1"/>
            <a:r>
              <a:rPr lang="en-US" dirty="0"/>
              <a:t>Safety property</a:t>
            </a:r>
          </a:p>
          <a:p>
            <a:pPr lvl="2"/>
            <a:r>
              <a:rPr lang="en-US" dirty="0"/>
              <a:t>Holds in every finite prefix of the execution (it states that nothing bad has happened yet)</a:t>
            </a:r>
          </a:p>
          <a:p>
            <a:pPr lvl="1"/>
            <a:r>
              <a:rPr lang="en-US" dirty="0"/>
              <a:t>Liveness property</a:t>
            </a:r>
          </a:p>
          <a:p>
            <a:pPr lvl="2"/>
            <a:r>
              <a:rPr lang="en-US" dirty="0"/>
              <a:t>Holds a certain number of times (it states that eventually something good must happen)</a:t>
            </a:r>
          </a:p>
        </p:txBody>
      </p:sp>
    </p:spTree>
    <p:extLst>
      <p:ext uri="{BB962C8B-B14F-4D97-AF65-F5344CB8AC3E}">
        <p14:creationId xmlns:p14="http://schemas.microsoft.com/office/powerpoint/2010/main" val="4133888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Formal Model of </a:t>
            </a:r>
            <a:br>
              <a:rPr lang="en-US" dirty="0"/>
            </a:br>
            <a:r>
              <a:rPr lang="en-US" dirty="0"/>
              <a:t>Message-Passing Systems</a:t>
            </a:r>
          </a:p>
        </p:txBody>
      </p:sp>
      <p:sp>
        <p:nvSpPr>
          <p:cNvPr id="3" name="Θέση περιεχομένου 2"/>
          <p:cNvSpPr>
            <a:spLocks noGrp="1"/>
          </p:cNvSpPr>
          <p:nvPr>
            <p:ph idx="1"/>
          </p:nvPr>
        </p:nvSpPr>
        <p:spPr/>
        <p:txBody>
          <a:bodyPr/>
          <a:lstStyle/>
          <a:p>
            <a:pPr algn="just"/>
            <a:r>
              <a:rPr lang="en-US" dirty="0"/>
              <a:t>The model is divided into 2 subcategories:</a:t>
            </a:r>
          </a:p>
          <a:p>
            <a:pPr lvl="1" algn="just"/>
            <a:r>
              <a:rPr lang="en-US" dirty="0"/>
              <a:t>Synchronous systems: There is a time guarantee for receiving a message from the recipient</a:t>
            </a:r>
            <a:endParaRPr lang="el-GR" dirty="0"/>
          </a:p>
          <a:p>
            <a:pPr lvl="1" algn="just"/>
            <a:r>
              <a:rPr lang="en-US" dirty="0"/>
              <a:t>Asynchronous systems: No guarantee</a:t>
            </a:r>
            <a:r>
              <a:rPr lang="el-GR" dirty="0"/>
              <a:t>.</a:t>
            </a:r>
          </a:p>
          <a:p>
            <a:pPr algn="just"/>
            <a:r>
              <a:rPr lang="en-US" dirty="0"/>
              <a:t>Synchronous systems work with "rounds" of execution. In each round,</a:t>
            </a:r>
            <a:r>
              <a:rPr lang="el-GR" dirty="0"/>
              <a:t> </a:t>
            </a:r>
            <a:r>
              <a:rPr lang="en-US" dirty="0"/>
              <a:t>duration as long as the maximum message reception time, the following occur :</a:t>
            </a:r>
            <a:endParaRPr lang="el-GR" dirty="0"/>
          </a:p>
          <a:p>
            <a:pPr marL="868680" lvl="1" indent="-457200" algn="just">
              <a:buFont typeface="+mj-lt"/>
              <a:buAutoNum type="arabicPeriod"/>
            </a:pPr>
            <a:r>
              <a:rPr lang="en-US" dirty="0"/>
              <a:t>Receive messages</a:t>
            </a:r>
          </a:p>
          <a:p>
            <a:pPr marL="868680" lvl="1" indent="-457200" algn="just">
              <a:buFont typeface="+mj-lt"/>
              <a:buAutoNum type="arabicPeriod"/>
            </a:pPr>
            <a:r>
              <a:rPr lang="en-US" dirty="0"/>
              <a:t>Process messages</a:t>
            </a:r>
          </a:p>
          <a:p>
            <a:pPr marL="868680" lvl="1" indent="-457200" algn="just">
              <a:buFont typeface="+mj-lt"/>
              <a:buAutoNum type="arabicPeriod"/>
            </a:pPr>
            <a:r>
              <a:rPr lang="en-US" dirty="0"/>
              <a:t>Send messages</a:t>
            </a:r>
          </a:p>
        </p:txBody>
      </p:sp>
    </p:spTree>
    <p:extLst>
      <p:ext uri="{BB962C8B-B14F-4D97-AF65-F5344CB8AC3E}">
        <p14:creationId xmlns:p14="http://schemas.microsoft.com/office/powerpoint/2010/main" val="745278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Formal Model of </a:t>
            </a:r>
            <a:br>
              <a:rPr lang="en-US" dirty="0"/>
            </a:br>
            <a:r>
              <a:rPr lang="en-US" dirty="0"/>
              <a:t>Message-Passing Systems</a:t>
            </a:r>
          </a:p>
        </p:txBody>
      </p:sp>
      <p:sp>
        <p:nvSpPr>
          <p:cNvPr id="3" name="Θέση περιεχομένου 2"/>
          <p:cNvSpPr>
            <a:spLocks noGrp="1"/>
          </p:cNvSpPr>
          <p:nvPr>
            <p:ph idx="1"/>
          </p:nvPr>
        </p:nvSpPr>
        <p:spPr/>
        <p:txBody>
          <a:bodyPr/>
          <a:lstStyle/>
          <a:p>
            <a:pPr algn="just"/>
            <a:r>
              <a:rPr lang="en-US" dirty="0"/>
              <a:t>The message complexity of an algorithm for either a synchronous or an asynchronous system is the total number of messages sent.</a:t>
            </a:r>
          </a:p>
          <a:p>
            <a:pPr algn="just"/>
            <a:r>
              <a:rPr lang="en-US" dirty="0"/>
              <a:t>The time complexity of an algorithm for a synchronous message-passing system is the maximum number of rounds, in any execution of the algorithm, until the algorithm has terminated.</a:t>
            </a:r>
          </a:p>
        </p:txBody>
      </p:sp>
    </p:spTree>
    <p:extLst>
      <p:ext uri="{BB962C8B-B14F-4D97-AF65-F5344CB8AC3E}">
        <p14:creationId xmlns:p14="http://schemas.microsoft.com/office/powerpoint/2010/main" val="1739374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Formal Model of </a:t>
            </a:r>
            <a:br>
              <a:rPr lang="en-US" dirty="0"/>
            </a:br>
            <a:r>
              <a:rPr lang="en-US" dirty="0"/>
              <a:t>Message-Passing Systems</a:t>
            </a:r>
          </a:p>
        </p:txBody>
      </p:sp>
      <p:sp>
        <p:nvSpPr>
          <p:cNvPr id="3" name="Θέση περιεχομένου 2"/>
          <p:cNvSpPr>
            <a:spLocks noGrp="1"/>
          </p:cNvSpPr>
          <p:nvPr>
            <p:ph idx="1"/>
          </p:nvPr>
        </p:nvSpPr>
        <p:spPr/>
        <p:txBody>
          <a:bodyPr>
            <a:normAutofit fontScale="92500" lnSpcReduction="10000"/>
          </a:bodyPr>
          <a:lstStyle/>
          <a:p>
            <a:pPr marL="114300" indent="0" algn="just">
              <a:buNone/>
            </a:pPr>
            <a:r>
              <a:rPr lang="en-US" dirty="0"/>
              <a:t>Measuring the time complexity of asynchronous algorithms</a:t>
            </a:r>
          </a:p>
          <a:p>
            <a:pPr algn="just"/>
            <a:r>
              <a:rPr lang="en-US" dirty="0"/>
              <a:t> A timed execution is an execution that has a nonnegative real number associated with each event, the time at which that event occurs.</a:t>
            </a:r>
          </a:p>
          <a:p>
            <a:pPr algn="just"/>
            <a:r>
              <a:rPr lang="en-US" dirty="0"/>
              <a:t>The times must start at 0, must be strictly increasing for each individual processor, and must increase without bound if the execution is infinite.</a:t>
            </a:r>
          </a:p>
          <a:p>
            <a:pPr algn="just"/>
            <a:r>
              <a:rPr lang="en-US" dirty="0"/>
              <a:t>We define the delay of a message to be the time that elapses between the computation event that sends the message and the computation event that processes the message.</a:t>
            </a:r>
          </a:p>
          <a:p>
            <a:pPr algn="just"/>
            <a:r>
              <a:rPr lang="en-US" dirty="0"/>
              <a:t>Assumption: The maximum message delay in any execution is one unit of time.</a:t>
            </a:r>
          </a:p>
          <a:p>
            <a:pPr algn="just"/>
            <a:r>
              <a:rPr lang="en-US" dirty="0"/>
              <a:t>The time complexity of an asynchronous algorithm is the maximum time until termination until termination among all timed executions of the algorithm in which every message delay is at most one time unit.</a:t>
            </a:r>
          </a:p>
        </p:txBody>
      </p:sp>
    </p:spTree>
    <p:extLst>
      <p:ext uri="{BB962C8B-B14F-4D97-AF65-F5344CB8AC3E}">
        <p14:creationId xmlns:p14="http://schemas.microsoft.com/office/powerpoint/2010/main" val="2726375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Broadcast on a Spanning Tree</a:t>
            </a:r>
          </a:p>
        </p:txBody>
      </p:sp>
      <p:sp>
        <p:nvSpPr>
          <p:cNvPr id="3" name="Θέση περιεχομένου 2"/>
          <p:cNvSpPr>
            <a:spLocks noGrp="1"/>
          </p:cNvSpPr>
          <p:nvPr>
            <p:ph idx="1"/>
          </p:nvPr>
        </p:nvSpPr>
        <p:spPr>
          <a:xfrm>
            <a:off x="179512" y="1600200"/>
            <a:ext cx="7897688" cy="4061048"/>
          </a:xfrm>
        </p:spPr>
        <p:txBody>
          <a:bodyPr>
            <a:normAutofit fontScale="92500" lnSpcReduction="10000"/>
          </a:bodyPr>
          <a:lstStyle/>
          <a:p>
            <a:r>
              <a:rPr lang="en-US" dirty="0"/>
              <a:t>A distinguished processor, </a:t>
            </a:r>
            <a:r>
              <a:rPr lang="en-US" dirty="0" err="1"/>
              <a:t>p</a:t>
            </a:r>
            <a:r>
              <a:rPr lang="en-US" sz="1700" dirty="0" err="1"/>
              <a:t>r</a:t>
            </a:r>
            <a:r>
              <a:rPr lang="en-US" dirty="0"/>
              <a:t>, has a message &lt;M&gt; it wishes to send to</a:t>
            </a:r>
          </a:p>
          <a:p>
            <a:pPr marL="354013" indent="-239713">
              <a:buNone/>
            </a:pPr>
            <a:r>
              <a:rPr lang="en-US" dirty="0"/>
              <a:t>	all other processors.</a:t>
            </a:r>
          </a:p>
          <a:p>
            <a:r>
              <a:rPr lang="en-US" dirty="0"/>
              <a:t>Copies of the message are to be sent along a tree which is rooted at</a:t>
            </a:r>
          </a:p>
          <a:p>
            <a:pPr marL="354013" indent="-239713" algn="just">
              <a:buNone/>
            </a:pPr>
            <a:r>
              <a:rPr lang="en-US" dirty="0"/>
              <a:t> 	 </a:t>
            </a:r>
            <a:r>
              <a:rPr lang="en-US" dirty="0" err="1"/>
              <a:t>p</a:t>
            </a:r>
            <a:r>
              <a:rPr lang="en-US" sz="1700" dirty="0" err="1"/>
              <a:t>r</a:t>
            </a:r>
            <a:r>
              <a:rPr lang="en-US" dirty="0"/>
              <a:t>, and spans all the processors in the network</a:t>
            </a:r>
            <a:r>
              <a:rPr lang="el-GR" dirty="0"/>
              <a:t>.</a:t>
            </a:r>
          </a:p>
          <a:p>
            <a:r>
              <a:rPr lang="en-US" dirty="0"/>
              <a:t>The spanning tree is </a:t>
            </a:r>
            <a:br>
              <a:rPr lang="en-US" dirty="0"/>
            </a:br>
            <a:r>
              <a:rPr lang="en-US" dirty="0"/>
              <a:t>maintained in a distributed</a:t>
            </a:r>
            <a:br>
              <a:rPr lang="en-US" dirty="0"/>
            </a:br>
            <a:r>
              <a:rPr lang="en-US" dirty="0"/>
              <a:t>fashion</a:t>
            </a:r>
            <a:r>
              <a:rPr lang="el-GR" dirty="0"/>
              <a:t>:</a:t>
            </a:r>
          </a:p>
          <a:p>
            <a:pPr lvl="1"/>
            <a:r>
              <a:rPr lang="en-US" dirty="0"/>
              <a:t>Each processor has a </a:t>
            </a:r>
            <a:br>
              <a:rPr lang="en-US" dirty="0"/>
            </a:br>
            <a:r>
              <a:rPr lang="en-US" dirty="0"/>
              <a:t>distinguished channel </a:t>
            </a:r>
            <a:br>
              <a:rPr lang="en-US" dirty="0"/>
            </a:br>
            <a:r>
              <a:rPr lang="en-US" dirty="0"/>
              <a:t>that leads to its parent, </a:t>
            </a:r>
            <a:br>
              <a:rPr lang="en-US" dirty="0"/>
            </a:br>
            <a:r>
              <a:rPr lang="en-US" dirty="0"/>
              <a:t>as well as a set of </a:t>
            </a:r>
            <a:br>
              <a:rPr lang="en-US" dirty="0"/>
            </a:br>
            <a:r>
              <a:rPr lang="en-US" dirty="0"/>
              <a:t>channels that lead to </a:t>
            </a:r>
            <a:br>
              <a:rPr lang="en-US" dirty="0"/>
            </a:br>
            <a:r>
              <a:rPr lang="en-US" dirty="0"/>
              <a:t>its children.</a:t>
            </a:r>
            <a:r>
              <a:rPr lang="el-GR" dirty="0"/>
              <a:t>.</a:t>
            </a:r>
            <a:endParaRPr lang="en-US" dirty="0"/>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3132" y="2924944"/>
            <a:ext cx="5067300" cy="3409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61267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Broadcast on a Spanning Tree</a:t>
            </a:r>
          </a:p>
        </p:txBody>
      </p:sp>
      <p:sp>
        <p:nvSpPr>
          <p:cNvPr id="3" name="Θέση περιεχομένου 2"/>
          <p:cNvSpPr>
            <a:spLocks noGrp="1"/>
          </p:cNvSpPr>
          <p:nvPr>
            <p:ph idx="1"/>
          </p:nvPr>
        </p:nvSpPr>
        <p:spPr/>
        <p:txBody>
          <a:bodyPr>
            <a:normAutofit fontScale="92500" lnSpcReduction="20000"/>
          </a:bodyPr>
          <a:lstStyle/>
          <a:p>
            <a:r>
              <a:rPr lang="en-US" dirty="0"/>
              <a:t>State of process pi, </a:t>
            </a:r>
            <a:r>
              <a:rPr lang="en-US" dirty="0" err="1"/>
              <a:t>i</a:t>
            </a:r>
            <a:r>
              <a:rPr lang="en-US" dirty="0"/>
              <a:t> ∈ {0, …, n-1}</a:t>
            </a:r>
          </a:p>
          <a:p>
            <a:pPr lvl="1"/>
            <a:r>
              <a:rPr lang="en-US" dirty="0"/>
              <a:t>A variable parent(</a:t>
            </a:r>
            <a:r>
              <a:rPr lang="en-US" dirty="0" err="1"/>
              <a:t>i</a:t>
            </a:r>
            <a:r>
              <a:rPr lang="en-US" dirty="0"/>
              <a:t>),which holds either a processor index or nil</a:t>
            </a:r>
          </a:p>
          <a:p>
            <a:pPr lvl="1"/>
            <a:r>
              <a:rPr lang="en-US" dirty="0"/>
              <a:t>A variable children(</a:t>
            </a:r>
            <a:r>
              <a:rPr lang="en-US" dirty="0" err="1"/>
              <a:t>i</a:t>
            </a:r>
            <a:r>
              <a:rPr lang="en-US" dirty="0"/>
              <a:t>), which holds a set of processor indices</a:t>
            </a:r>
          </a:p>
          <a:p>
            <a:r>
              <a:rPr lang="en-US" dirty="0"/>
              <a:t>A variable terminated(</a:t>
            </a:r>
            <a:r>
              <a:rPr lang="en-US" dirty="0" err="1"/>
              <a:t>i</a:t>
            </a:r>
            <a:r>
              <a:rPr lang="en-US" dirty="0"/>
              <a:t>), which indicates whether pi is in a terminated state</a:t>
            </a:r>
          </a:p>
          <a:p>
            <a:r>
              <a:rPr lang="en-US" dirty="0"/>
              <a:t>The </a:t>
            </a:r>
            <a:r>
              <a:rPr lang="en-US" dirty="0" err="1"/>
              <a:t>inbuf</a:t>
            </a:r>
            <a:r>
              <a:rPr lang="en-US" dirty="0"/>
              <a:t> and </a:t>
            </a:r>
            <a:r>
              <a:rPr lang="en-US" dirty="0" err="1"/>
              <a:t>outbuf</a:t>
            </a:r>
            <a:r>
              <a:rPr lang="en-US" dirty="0"/>
              <a:t> tables of pi</a:t>
            </a:r>
          </a:p>
          <a:p>
            <a:pPr marL="114300" indent="0">
              <a:buNone/>
            </a:pPr>
            <a:endParaRPr lang="en-US" dirty="0"/>
          </a:p>
          <a:p>
            <a:r>
              <a:rPr lang="en-US" dirty="0"/>
              <a:t>Initial State</a:t>
            </a:r>
          </a:p>
          <a:p>
            <a:pPr lvl="1"/>
            <a:r>
              <a:rPr lang="en-US" dirty="0"/>
              <a:t>all terminated variables are false.</a:t>
            </a:r>
          </a:p>
          <a:p>
            <a:pPr lvl="1"/>
            <a:r>
              <a:rPr lang="en-US" dirty="0"/>
              <a:t>The </a:t>
            </a:r>
            <a:r>
              <a:rPr lang="en-US" dirty="0" err="1"/>
              <a:t>inbuf</a:t>
            </a:r>
            <a:r>
              <a:rPr lang="en-US" dirty="0"/>
              <a:t> tables are empty, for all processes.</a:t>
            </a:r>
          </a:p>
          <a:p>
            <a:pPr lvl="1"/>
            <a:r>
              <a:rPr lang="en-US" dirty="0"/>
              <a:t>The </a:t>
            </a:r>
            <a:r>
              <a:rPr lang="en-US" dirty="0" err="1"/>
              <a:t>outbuf</a:t>
            </a:r>
            <a:r>
              <a:rPr lang="en-US" dirty="0"/>
              <a:t> tables are empty for all processes other than </a:t>
            </a:r>
            <a:r>
              <a:rPr lang="en-US" dirty="0" err="1"/>
              <a:t>pr</a:t>
            </a:r>
            <a:endParaRPr lang="en-US" dirty="0"/>
          </a:p>
          <a:p>
            <a:pPr lvl="1"/>
            <a:r>
              <a:rPr lang="en-US" dirty="0" err="1"/>
              <a:t>outbufr</a:t>
            </a:r>
            <a:r>
              <a:rPr lang="en-US" dirty="0"/>
              <a:t>[j] contains Μ for all j ∈ children(r)</a:t>
            </a:r>
          </a:p>
          <a:p>
            <a:pPr marL="411480" lvl="1" indent="0">
              <a:buNone/>
            </a:pPr>
            <a:r>
              <a:rPr lang="en-US" dirty="0"/>
              <a:t>.</a:t>
            </a:r>
          </a:p>
          <a:p>
            <a:r>
              <a:rPr lang="en-US" dirty="0"/>
              <a:t>Complexities?</a:t>
            </a:r>
          </a:p>
          <a:p>
            <a:pPr lvl="1"/>
            <a:r>
              <a:rPr lang="en-US" dirty="0"/>
              <a:t>Communication Complexity? (N-1)</a:t>
            </a:r>
            <a:endParaRPr lang="el-GR" dirty="0"/>
          </a:p>
          <a:p>
            <a:pPr lvl="1"/>
            <a:r>
              <a:rPr lang="en-US" dirty="0"/>
              <a:t>Time Complexity: d, where</a:t>
            </a:r>
            <a:r>
              <a:rPr lang="el-GR" dirty="0"/>
              <a:t> </a:t>
            </a:r>
            <a:r>
              <a:rPr lang="en-US" dirty="0"/>
              <a:t>d the height of the tree</a:t>
            </a:r>
          </a:p>
        </p:txBody>
      </p:sp>
    </p:spTree>
    <p:extLst>
      <p:ext uri="{BB962C8B-B14F-4D97-AF65-F5344CB8AC3E}">
        <p14:creationId xmlns:p14="http://schemas.microsoft.com/office/powerpoint/2010/main" val="6118680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Γειτνίαση">
  <a:themeElements>
    <a:clrScheme name="Γειτνίαση">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Γειτνίαση">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570</TotalTime>
  <Words>2293</Words>
  <Application>Microsoft Office PowerPoint</Application>
  <PresentationFormat>On-screen Show (4:3)</PresentationFormat>
  <Paragraphs>179</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Cambria</vt:lpstr>
      <vt:lpstr>Γειτνίαση</vt:lpstr>
      <vt:lpstr>Distributed Systems Basic Algorithms</vt:lpstr>
      <vt:lpstr>Formal Model of  Message-Passing Systems</vt:lpstr>
      <vt:lpstr>Formal Model of  Message-Passing Systems</vt:lpstr>
      <vt:lpstr>Formal Model of  Message-Passing Systems</vt:lpstr>
      <vt:lpstr>Formal Model of  Message-Passing Systems</vt:lpstr>
      <vt:lpstr>Formal Model of  Message-Passing Systems</vt:lpstr>
      <vt:lpstr>Formal Model of  Message-Passing Systems</vt:lpstr>
      <vt:lpstr>Broadcast on a Spanning Tree</vt:lpstr>
      <vt:lpstr>Broadcast on a Spanning Tree</vt:lpstr>
      <vt:lpstr>Broadcast on a Spanning Tree</vt:lpstr>
      <vt:lpstr>Building a Spanning Tree</vt:lpstr>
      <vt:lpstr>Building a Spanning Tree</vt:lpstr>
      <vt:lpstr>Building a Spanning Tree</vt:lpstr>
      <vt:lpstr>Building a Spanning Tree</vt:lpstr>
      <vt:lpstr> The Leader Election Problem </vt:lpstr>
      <vt:lpstr> The Leader Election Problem </vt:lpstr>
      <vt:lpstr>Leader Election in Rings</vt:lpstr>
      <vt:lpstr>Leader Election</vt:lpstr>
      <vt:lpstr>Leader Election in Anonymous Synchronous Rings.</vt:lpstr>
      <vt:lpstr>Leader Election in Eponymous Asynchronous Rings</vt:lpstr>
      <vt:lpstr>Leader Election in Eponymous Asynchronous Rings</vt:lpstr>
      <vt:lpstr>Leader Election in Eponymous Asynchronous Rings</vt:lpstr>
      <vt:lpstr>Leader Election in Eponymous Asynchronous Rings</vt:lpstr>
      <vt:lpstr>Leader Election in Eponymous Asynchronous Rings</vt:lpstr>
      <vt:lpstr>Leader Election in Eponymous Asynchronous Rings</vt:lpstr>
      <vt:lpstr>Leader Election in Eponymous, Synchronous Rings</vt:lpstr>
      <vt:lpstr>Leader Election in Eponymous, Synchronous Rings</vt:lpstr>
      <vt:lpstr>Leader Election in Eponymous, Synchronous Rings</vt:lpstr>
      <vt:lpstr>Leader Election in Eponymous, Synchronous Rings</vt:lpstr>
      <vt:lpstr>Leader Election in Eponymous, Synchronous Rings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Κατανεμημένα Συστήματα Βασικοί Αλγόριθμοι</dc:title>
  <dc:creator>Adanar</dc:creator>
  <cp:lastModifiedBy>Harris Papadakis</cp:lastModifiedBy>
  <cp:revision>221</cp:revision>
  <dcterms:created xsi:type="dcterms:W3CDTF">2016-12-13T10:43:52Z</dcterms:created>
  <dcterms:modified xsi:type="dcterms:W3CDTF">2018-10-26T13:52:16Z</dcterms:modified>
</cp:coreProperties>
</file>