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1"/>
  </p:notesMasterIdLst>
  <p:sldIdLst>
    <p:sldId id="257" r:id="rId2"/>
    <p:sldId id="258" r:id="rId3"/>
    <p:sldId id="259" r:id="rId4"/>
    <p:sldId id="260" r:id="rId5"/>
    <p:sldId id="261" r:id="rId6"/>
    <p:sldId id="274" r:id="rId7"/>
    <p:sldId id="262" r:id="rId8"/>
    <p:sldId id="263" r:id="rId9"/>
    <p:sldId id="264" r:id="rId10"/>
    <p:sldId id="265" r:id="rId11"/>
    <p:sldId id="266" r:id="rId12"/>
    <p:sldId id="267" r:id="rId13"/>
    <p:sldId id="268" r:id="rId14"/>
    <p:sldId id="269" r:id="rId15"/>
    <p:sldId id="275" r:id="rId16"/>
    <p:sldId id="270" r:id="rId17"/>
    <p:sldId id="271" r:id="rId18"/>
    <p:sldId id="272" r:id="rId19"/>
    <p:sldId id="273"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60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3DCCA5-ADBF-4D8E-8291-BA51722AE675}" type="datetimeFigureOut">
              <a:rPr lang="el-GR" smtClean="0"/>
              <a:pPr/>
              <a:t>15/5/2011</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E01CF6-F74B-49C8-8DEB-C45A43BCE880}" type="slidenum">
              <a:rPr lang="el-GR" smtClean="0"/>
              <a:pPr/>
              <a:t>‹#›</a:t>
            </a:fld>
            <a:endParaRPr lang="el-G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6EE01CF6-F74B-49C8-8DEB-C45A43BCE880}" type="slidenum">
              <a:rPr lang="el-GR" smtClean="0"/>
              <a:pPr/>
              <a:t>8</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 Τίτλος"/>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0" name="9 - Θέση ημερομηνίας"/>
          <p:cNvSpPr>
            <a:spLocks noGrp="1"/>
          </p:cNvSpPr>
          <p:nvPr>
            <p:ph type="dt" sz="half" idx="10"/>
          </p:nvPr>
        </p:nvSpPr>
        <p:spPr>
          <a:xfrm>
            <a:off x="5562600" y="6509004"/>
            <a:ext cx="3002280" cy="274320"/>
          </a:xfrm>
        </p:spPr>
        <p:txBody>
          <a:bodyPr vert="horz" rtlCol="0"/>
          <a:lstStyle>
            <a:extLst/>
          </a:lstStyle>
          <a:p>
            <a:fld id="{2342CEA3-3058-4D43-AE35-B3DA76CB4003}" type="datetimeFigureOut">
              <a:rPr lang="el-GR" smtClean="0"/>
              <a:pPr/>
              <a:t>15/5/2011</a:t>
            </a:fld>
            <a:endParaRPr lang="el-GR" dirty="0"/>
          </a:p>
        </p:txBody>
      </p:sp>
      <p:sp>
        <p:nvSpPr>
          <p:cNvPr id="11" name="10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3F1D1C4-C2D9-4231-9FB2-B2D9D97AA41D}" type="slidenum">
              <a:rPr lang="el-GR" smtClean="0"/>
              <a:pPr/>
              <a:t>‹#›</a:t>
            </a:fld>
            <a:endParaRPr lang="el-GR" dirty="0"/>
          </a:p>
        </p:txBody>
      </p:sp>
      <p:sp>
        <p:nvSpPr>
          <p:cNvPr id="12" name="11 - Θέση υποσέλιδου"/>
          <p:cNvSpPr>
            <a:spLocks noGrp="1"/>
          </p:cNvSpPr>
          <p:nvPr>
            <p:ph type="ftr" sz="quarter" idx="12"/>
          </p:nvPr>
        </p:nvSpPr>
        <p:spPr>
          <a:xfrm>
            <a:off x="1600200" y="6509004"/>
            <a:ext cx="3907464" cy="274320"/>
          </a:xfrm>
        </p:spPr>
        <p:txBody>
          <a:bodyPr vert="horz" rtlCol="0"/>
          <a:lstStyle>
            <a:extLst/>
          </a:lstStyle>
          <a:p>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15/5/2011</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lvl1pPr algn="l">
              <a:defRPr/>
            </a:lvl1pPr>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15/5/2011</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15/5/2011</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a:xfrm>
            <a:off x="5562600" y="6513670"/>
            <a:ext cx="3002280" cy="274320"/>
          </a:xfrm>
        </p:spPr>
        <p:txBody>
          <a:bodyPr vert="horz" rtlCol="0"/>
          <a:lstStyle>
            <a:extLst/>
          </a:lstStyle>
          <a:p>
            <a:fld id="{2342CEA3-3058-4D43-AE35-B3DA76CB4003}" type="datetimeFigureOut">
              <a:rPr lang="el-GR" smtClean="0"/>
              <a:pPr/>
              <a:t>15/5/2011</a:t>
            </a:fld>
            <a:endParaRPr lang="el-GR" dirty="0"/>
          </a:p>
        </p:txBody>
      </p:sp>
      <p:sp>
        <p:nvSpPr>
          <p:cNvPr id="9" name="8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3F1D1C4-C2D9-4231-9FB2-B2D9D97AA41D}" type="slidenum">
              <a:rPr lang="el-GR" smtClean="0"/>
              <a:pPr/>
              <a:t>‹#›</a:t>
            </a:fld>
            <a:endParaRPr lang="el-GR" dirty="0"/>
          </a:p>
        </p:txBody>
      </p:sp>
      <p:sp>
        <p:nvSpPr>
          <p:cNvPr id="10" name="9 - Θέση υποσέλιδου"/>
          <p:cNvSpPr>
            <a:spLocks noGrp="1"/>
          </p:cNvSpPr>
          <p:nvPr>
            <p:ph type="ftr" sz="quarter" idx="12"/>
          </p:nvPr>
        </p:nvSpPr>
        <p:spPr>
          <a:xfrm>
            <a:off x="1600200" y="6513670"/>
            <a:ext cx="3907464" cy="274320"/>
          </a:xfrm>
        </p:spPr>
        <p:txBody>
          <a:bodyPr vert="horz" rtlCol="0"/>
          <a:lstStyle>
            <a:extLst/>
          </a:lstStyle>
          <a:p>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15/5/2011</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a:xfrm>
            <a:off x="8641080" y="6514568"/>
            <a:ext cx="464288" cy="274320"/>
          </a:xfrm>
        </p:spPr>
        <p:txBody>
          <a:bodyPr/>
          <a:lstStyle>
            <a:extLst/>
          </a:lstStyle>
          <a:p>
            <a:fld id="{D3F1D1C4-C2D9-4231-9FB2-B2D9D97AA41D}" type="slidenum">
              <a:rPr lang="el-GR" smtClean="0"/>
              <a:pPr/>
              <a:t>‹#›</a:t>
            </a:fld>
            <a:endParaRPr lang="el-GR" dirty="0"/>
          </a:p>
        </p:txBody>
      </p:sp>
      <p:sp>
        <p:nvSpPr>
          <p:cNvPr id="10" name="9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9 - Ορθογώνιο"/>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10 - Ορθογώνιο"/>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1 - Τίτλος"/>
          <p:cNvSpPr>
            <a:spLocks noGrp="1"/>
          </p:cNvSpPr>
          <p:nvPr>
            <p:ph type="title"/>
          </p:nvPr>
        </p:nvSpPr>
        <p:spPr>
          <a:xfrm>
            <a:off x="457200" y="251948"/>
            <a:ext cx="8229600"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2342CEA3-3058-4D43-AE35-B3DA76CB4003}" type="datetimeFigureOut">
              <a:rPr lang="el-GR" smtClean="0"/>
              <a:pPr/>
              <a:t>15/5/2011</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9" name="8 - Θέση αριθμού διαφάνειας"/>
          <p:cNvSpPr>
            <a:spLocks noGrp="1"/>
          </p:cNvSpPr>
          <p:nvPr>
            <p:ph type="sldNum" sz="quarter" idx="12"/>
          </p:nvPr>
        </p:nvSpPr>
        <p:spPr>
          <a:xfrm>
            <a:off x="8641080" y="6514568"/>
            <a:ext cx="464288" cy="274320"/>
          </a:xfrm>
        </p:spPr>
        <p:txBody>
          <a:bodyPr/>
          <a:lstStyle>
            <a:extLst/>
          </a:lstStyle>
          <a:p>
            <a:fld id="{D3F1D1C4-C2D9-4231-9FB2-B2D9D97AA41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53218"/>
            <a:ext cx="8229600"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2342CEA3-3058-4D43-AE35-B3DA76CB4003}" type="datetimeFigureOut">
              <a:rPr lang="el-GR" smtClean="0"/>
              <a:pPr/>
              <a:t>15/5/2011</a:t>
            </a:fld>
            <a:endParaRPr lang="el-GR" dirty="0"/>
          </a:p>
        </p:txBody>
      </p:sp>
      <p:sp>
        <p:nvSpPr>
          <p:cNvPr id="4" name="3 - Θέση υποσέλιδου"/>
          <p:cNvSpPr>
            <a:spLocks noGrp="1"/>
          </p:cNvSpPr>
          <p:nvPr>
            <p:ph type="ftr" sz="quarter" idx="11"/>
          </p:nvPr>
        </p:nvSpPr>
        <p:spPr/>
        <p:txBody>
          <a:bodyPr/>
          <a:lstStyle>
            <a:extLst/>
          </a:lstStyle>
          <a:p>
            <a:endParaRPr lang="el-GR" dirty="0"/>
          </a:p>
        </p:txBody>
      </p:sp>
      <p:sp>
        <p:nvSpPr>
          <p:cNvPr id="5" name="4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dirty="0"/>
          </a:p>
        </p:txBody>
      </p:sp>
      <p:sp>
        <p:nvSpPr>
          <p:cNvPr id="7" name="6 - Ορθογώνιο"/>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2342CEA3-3058-4D43-AE35-B3DA76CB4003}" type="datetimeFigureOut">
              <a:rPr lang="el-GR" smtClean="0"/>
              <a:pPr/>
              <a:t>15/5/2011</a:t>
            </a:fld>
            <a:endParaRPr lang="el-GR" dirty="0"/>
          </a:p>
        </p:txBody>
      </p:sp>
      <p:sp>
        <p:nvSpPr>
          <p:cNvPr id="3" name="2 - Θέση υποσέλιδου"/>
          <p:cNvSpPr>
            <a:spLocks noGrp="1"/>
          </p:cNvSpPr>
          <p:nvPr>
            <p:ph type="ftr" sz="quarter" idx="11"/>
          </p:nvPr>
        </p:nvSpPr>
        <p:spPr/>
        <p:txBody>
          <a:bodyPr/>
          <a:lstStyle>
            <a:extLst/>
          </a:lstStyle>
          <a:p>
            <a:endParaRPr lang="el-GR" dirty="0"/>
          </a:p>
        </p:txBody>
      </p:sp>
      <p:sp>
        <p:nvSpPr>
          <p:cNvPr id="4" name="3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4963136" y="304800"/>
            <a:ext cx="3931920" cy="762000"/>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9" name="8 - Θέση ημερομηνίας"/>
          <p:cNvSpPr>
            <a:spLocks noGrp="1"/>
          </p:cNvSpPr>
          <p:nvPr>
            <p:ph type="dt" sz="half" idx="10"/>
          </p:nvPr>
        </p:nvSpPr>
        <p:spPr>
          <a:xfrm>
            <a:off x="5562600" y="6513670"/>
            <a:ext cx="3002280" cy="274320"/>
          </a:xfrm>
        </p:spPr>
        <p:txBody>
          <a:bodyPr vert="horz" rtlCol="0"/>
          <a:lstStyle>
            <a:extLst/>
          </a:lstStyle>
          <a:p>
            <a:fld id="{2342CEA3-3058-4D43-AE35-B3DA76CB4003}" type="datetimeFigureOut">
              <a:rPr lang="el-GR" smtClean="0"/>
              <a:pPr/>
              <a:t>15/5/2011</a:t>
            </a:fld>
            <a:endParaRPr lang="el-GR" dirty="0"/>
          </a:p>
        </p:txBody>
      </p:sp>
      <p:sp>
        <p:nvSpPr>
          <p:cNvPr id="10" name="9 - Θέση αριθμού διαφάνειας"/>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3F1D1C4-C2D9-4231-9FB2-B2D9D97AA41D}" type="slidenum">
              <a:rPr lang="el-GR" smtClean="0"/>
              <a:pPr/>
              <a:t>‹#›</a:t>
            </a:fld>
            <a:endParaRPr lang="el-GR" dirty="0"/>
          </a:p>
        </p:txBody>
      </p:sp>
      <p:sp>
        <p:nvSpPr>
          <p:cNvPr id="11" name="10 - Θέση υποσέλιδου"/>
          <p:cNvSpPr>
            <a:spLocks noGrp="1"/>
          </p:cNvSpPr>
          <p:nvPr>
            <p:ph type="ftr" sz="quarter" idx="12"/>
          </p:nvPr>
        </p:nvSpPr>
        <p:spPr>
          <a:xfrm>
            <a:off x="1600200" y="6513670"/>
            <a:ext cx="3907464" cy="274320"/>
          </a:xfrm>
        </p:spPr>
        <p:txBody>
          <a:bodyPr vert="horz" rtlCol="0"/>
          <a:lstStyle>
            <a:extLst/>
          </a:lstStyle>
          <a:p>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40443" y="4724400"/>
            <a:ext cx="5486400" cy="664536"/>
          </a:xfrm>
        </p:spPr>
        <p:txBody>
          <a:bodyPr anchor="b"/>
          <a:lstStyle>
            <a:lvl1pPr marL="0" algn="r">
              <a:buNone/>
              <a:defRPr sz="2000" b="1"/>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13" name="12 - Θέση εικόνας"/>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l-GR" dirty="0"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8" name="7 - Θέση ημερομηνίας"/>
          <p:cNvSpPr>
            <a:spLocks noGrp="1"/>
          </p:cNvSpPr>
          <p:nvPr>
            <p:ph type="dt" sz="half" idx="10"/>
          </p:nvPr>
        </p:nvSpPr>
        <p:spPr>
          <a:xfrm>
            <a:off x="5562600" y="6509004"/>
            <a:ext cx="3002280" cy="274320"/>
          </a:xfrm>
        </p:spPr>
        <p:txBody>
          <a:bodyPr vert="horz" rtlCol="0"/>
          <a:lstStyle>
            <a:extLst/>
          </a:lstStyle>
          <a:p>
            <a:fld id="{2342CEA3-3058-4D43-AE35-B3DA76CB4003}" type="datetimeFigureOut">
              <a:rPr lang="el-GR" smtClean="0"/>
              <a:pPr/>
              <a:t>15/5/2011</a:t>
            </a:fld>
            <a:endParaRPr lang="el-GR" dirty="0"/>
          </a:p>
        </p:txBody>
      </p:sp>
      <p:sp>
        <p:nvSpPr>
          <p:cNvPr id="9" name="8 - Θέση αριθμού διαφάνειας"/>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3F1D1C4-C2D9-4231-9FB2-B2D9D97AA41D}" type="slidenum">
              <a:rPr lang="el-GR" smtClean="0"/>
              <a:pPr/>
              <a:t>‹#›</a:t>
            </a:fld>
            <a:endParaRPr lang="el-GR" dirty="0"/>
          </a:p>
        </p:txBody>
      </p:sp>
      <p:sp>
        <p:nvSpPr>
          <p:cNvPr id="10" name="9 - Θέση υποσέλιδου"/>
          <p:cNvSpPr>
            <a:spLocks noGrp="1"/>
          </p:cNvSpPr>
          <p:nvPr>
            <p:ph type="ftr" sz="quarter" idx="12"/>
          </p:nvPr>
        </p:nvSpPr>
        <p:spPr>
          <a:xfrm>
            <a:off x="1600200" y="6509004"/>
            <a:ext cx="3907464" cy="274320"/>
          </a:xfrm>
        </p:spPr>
        <p:txBody>
          <a:bodyPr vert="horz" rtlCol="0"/>
          <a:lstStyle>
            <a:extLst/>
          </a:lstStyle>
          <a:p>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ύλεμα διαγώνιας γωνίας του ορθογωνίου"/>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2 - Θέση υποσέλιδου"/>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l-GR" dirty="0"/>
          </a:p>
        </p:txBody>
      </p:sp>
      <p:sp>
        <p:nvSpPr>
          <p:cNvPr id="14" name="13 - Θέση ημερομηνίας"/>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342CEA3-3058-4D43-AE35-B3DA76CB4003}" type="datetimeFigureOut">
              <a:rPr lang="el-GR" smtClean="0"/>
              <a:pPr/>
              <a:t>15/5/2011</a:t>
            </a:fld>
            <a:endParaRPr lang="el-GR" dirty="0"/>
          </a:p>
        </p:txBody>
      </p:sp>
      <p:sp>
        <p:nvSpPr>
          <p:cNvPr id="23" name="22 - Θέση αριθμού διαφάνειας"/>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3F1D1C4-C2D9-4231-9FB2-B2D9D97AA41D}" type="slidenum">
              <a:rPr lang="el-GR" smtClean="0"/>
              <a:pPr/>
              <a:t>‹#›</a:t>
            </a:fld>
            <a:endParaRPr lang="el-GR" dirty="0"/>
          </a:p>
        </p:txBody>
      </p:sp>
      <p:sp>
        <p:nvSpPr>
          <p:cNvPr id="22" name="21 - Θέση τίτλου"/>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ΛΑΜΠΤΗΡΕΣ ΠΑΡΑΓΩΓΗΣ ΦΩΤΟΣ</a:t>
            </a:r>
            <a:endParaRPr lang="el-GR" dirty="0"/>
          </a:p>
        </p:txBody>
      </p:sp>
      <p:pic>
        <p:nvPicPr>
          <p:cNvPr id="4" name="3 - Θέση περιεχομένου" descr="martyrLamp2.jpg"/>
          <p:cNvPicPr>
            <a:picLocks noGrp="1" noChangeAspect="1"/>
          </p:cNvPicPr>
          <p:nvPr>
            <p:ph idx="1"/>
          </p:nvPr>
        </p:nvPicPr>
        <p:blipFill>
          <a:blip r:embed="rId2"/>
          <a:stretch>
            <a:fillRect/>
          </a:stretch>
        </p:blipFill>
        <p:spPr>
          <a:xfrm>
            <a:off x="2143108" y="2143116"/>
            <a:ext cx="4884233" cy="3663175"/>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42910" y="500042"/>
            <a:ext cx="8072494" cy="1538883"/>
          </a:xfrm>
          <a:prstGeom prst="rect">
            <a:avLst/>
          </a:prstGeom>
        </p:spPr>
        <p:txBody>
          <a:bodyPr wrap="square">
            <a:spAutoFit/>
          </a:bodyPr>
          <a:lstStyle/>
          <a:p>
            <a:r>
              <a:rPr lang="el-GR" sz="2000" i="1" u="sng" dirty="0" smtClean="0"/>
              <a:t>Λαμπτήρες εκκένωσης</a:t>
            </a:r>
          </a:p>
          <a:p>
            <a:endParaRPr lang="en-US" sz="2000" i="1" u="sng" dirty="0" smtClean="0"/>
          </a:p>
          <a:p>
            <a:r>
              <a:rPr lang="el-GR" dirty="0" smtClean="0"/>
              <a:t>Στην περίπτωση των λαμπτήρων εκκένωσης, η ορατή ακτινοβολία προκύπτει ως αποτέλεσμα της ηλεκτρικής εκκένωσης εντός αερίου ή ατμών υδραργύρου ή νατρίου, με τα οποία έχει πληρωθεί(γεμίσει) η λυχνία</a:t>
            </a:r>
            <a:endParaRPr lang="el-GR" dirty="0"/>
          </a:p>
        </p:txBody>
      </p:sp>
      <p:sp>
        <p:nvSpPr>
          <p:cNvPr id="3" name="2 - Ορθογώνιο"/>
          <p:cNvSpPr/>
          <p:nvPr/>
        </p:nvSpPr>
        <p:spPr>
          <a:xfrm>
            <a:off x="642910" y="1928802"/>
            <a:ext cx="8501090" cy="2031325"/>
          </a:xfrm>
          <a:prstGeom prst="rect">
            <a:avLst/>
          </a:prstGeom>
        </p:spPr>
        <p:txBody>
          <a:bodyPr wrap="square">
            <a:spAutoFit/>
          </a:bodyPr>
          <a:lstStyle/>
          <a:p>
            <a:r>
              <a:rPr lang="el-GR" dirty="0" smtClean="0"/>
              <a:t>Στην περίπτωση των λαμπτήρων εκκένωσης η αναπτυσσόμενη θερμοκρασία είναι σαφώς μικρότερη σε σχέση με τους λαμπτήρες πυράκτωσης με συνέπεια να παρουσιάζουν υψηλότερη απόδοση. Ωστόσο, οι λαμπτήρες εκκένωσης αερίου παρουσιάζουν την ιδιαιτερότητα ότι δεν μπορούν να συνδεθούν απευθείας στο δίκτυο τροφοδοσίας όπως οι λαμπτήρες πυράκτωσης, αλλά απαιτούν διάταξη η οποία διευκολύνει την </a:t>
            </a:r>
            <a:r>
              <a:rPr lang="el-GR" dirty="0" smtClean="0"/>
              <a:t>έναυση</a:t>
            </a:r>
            <a:r>
              <a:rPr lang="el-GR" dirty="0" smtClean="0"/>
              <a:t> της εκκένωσης. </a:t>
            </a:r>
            <a:br>
              <a:rPr lang="el-GR" dirty="0" smtClean="0"/>
            </a:br>
            <a:endParaRPr lang="el-GR" dirty="0"/>
          </a:p>
        </p:txBody>
      </p:sp>
      <p:sp>
        <p:nvSpPr>
          <p:cNvPr id="4" name="3 - Ορθογώνιο"/>
          <p:cNvSpPr/>
          <p:nvPr/>
        </p:nvSpPr>
        <p:spPr>
          <a:xfrm>
            <a:off x="642910" y="3643314"/>
            <a:ext cx="7715304" cy="2308324"/>
          </a:xfrm>
          <a:prstGeom prst="rect">
            <a:avLst/>
          </a:prstGeom>
        </p:spPr>
        <p:txBody>
          <a:bodyPr wrap="square">
            <a:spAutoFit/>
          </a:bodyPr>
          <a:lstStyle/>
          <a:p>
            <a:r>
              <a:rPr lang="el-GR" dirty="0" smtClean="0"/>
              <a:t>Στην κατηγορία των λαμπτήρων εκκένωσης ανήκουν και οι συνήθεις λαμπτήρες φθορισμού, στον σωλήνα των οποίων περιέχονται ατμοί υδραργύρου σε χαμηλή πίεση (10-2 </a:t>
            </a:r>
            <a:r>
              <a:rPr lang="el-GR" dirty="0" smtClean="0"/>
              <a:t>bar</a:t>
            </a:r>
            <a:r>
              <a:rPr lang="el-GR" dirty="0" smtClean="0"/>
              <a:t>). Ο σωλήνας των λαμπτήρων φθορισμού είναι επικαλυμμένος εσωτερικά με φθορίζουσα ουσία. Για την έναρξη της ηλεκτρικής εκκένωσης, της διάσπασης δηλαδή της μονωτικής συμπεριφοράς των ατμών του υδραργύρου, απαιτείται η δημιουργία κατάλληλης υπέρτασης μεταξύ των ηλεκτροδίων τροφοδοσίας του λαμπτήρα φθορισμού. </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Εικόνα" descr="Lamptiras_Fthorismou_litourgia-128.jpg"/>
          <p:cNvPicPr>
            <a:picLocks noChangeAspect="1"/>
          </p:cNvPicPr>
          <p:nvPr/>
        </p:nvPicPr>
        <p:blipFill>
          <a:blip r:embed="rId2"/>
          <a:stretch>
            <a:fillRect/>
          </a:stretch>
        </p:blipFill>
        <p:spPr>
          <a:xfrm>
            <a:off x="785786" y="1714488"/>
            <a:ext cx="7378206" cy="1703482"/>
          </a:xfrm>
          <a:prstGeom prst="rect">
            <a:avLst/>
          </a:prstGeom>
        </p:spPr>
      </p:pic>
      <p:sp>
        <p:nvSpPr>
          <p:cNvPr id="5" name="4 - Ορθογώνιο"/>
          <p:cNvSpPr/>
          <p:nvPr/>
        </p:nvSpPr>
        <p:spPr>
          <a:xfrm>
            <a:off x="857224" y="714356"/>
            <a:ext cx="7786742" cy="923330"/>
          </a:xfrm>
          <a:prstGeom prst="rect">
            <a:avLst/>
          </a:prstGeom>
        </p:spPr>
        <p:txBody>
          <a:bodyPr wrap="square">
            <a:spAutoFit/>
          </a:bodyPr>
          <a:lstStyle/>
          <a:p>
            <a:r>
              <a:rPr lang="el-GR" dirty="0" smtClean="0"/>
              <a:t>Τα ηλεκτρόδια τροφοδοσίας βρίσκονται στα </a:t>
            </a:r>
            <a:r>
              <a:rPr lang="el-GR" dirty="0" smtClean="0"/>
              <a:t>άκρα,του</a:t>
            </a:r>
            <a:r>
              <a:rPr lang="el-GR" dirty="0" smtClean="0"/>
              <a:t> λαμπτήρα </a:t>
            </a:r>
            <a:r>
              <a:rPr lang="el-GR" dirty="0" smtClean="0"/>
              <a:t>φθορισμού,και</a:t>
            </a:r>
            <a:r>
              <a:rPr lang="el-GR" dirty="0" smtClean="0"/>
              <a:t> όταν αυτά τεθούν υπό επαρκή τάση προκαλούν εκκένωση του αερίου στο εσωτερικό του σωλήνα, η οποία παράγει την ακτινοβολία. </a:t>
            </a:r>
            <a:endParaRPr lang="el-GR" dirty="0"/>
          </a:p>
        </p:txBody>
      </p:sp>
      <p:sp>
        <p:nvSpPr>
          <p:cNvPr id="6" name="5 - Ορθογώνιο"/>
          <p:cNvSpPr/>
          <p:nvPr/>
        </p:nvSpPr>
        <p:spPr>
          <a:xfrm>
            <a:off x="928662" y="3500438"/>
            <a:ext cx="7572428" cy="1754326"/>
          </a:xfrm>
          <a:prstGeom prst="rect">
            <a:avLst/>
          </a:prstGeom>
        </p:spPr>
        <p:txBody>
          <a:bodyPr wrap="square">
            <a:spAutoFit/>
          </a:bodyPr>
          <a:lstStyle/>
          <a:p>
            <a:r>
              <a:rPr lang="el-GR" dirty="0" smtClean="0"/>
              <a:t>Στην οικογένεια των λαμπτήρων φθορισμού, ανήκουν και οι «ηλεκτρονικοί λαμπτήρες οικονομικής κατανάλωσης», που είναι γνωστοί και ως συμπαγείς λαμπτήρες φθορισμού CFL (</a:t>
            </a:r>
            <a:r>
              <a:rPr lang="el-GR" dirty="0" smtClean="0"/>
              <a:t>Compact</a:t>
            </a:r>
            <a:r>
              <a:rPr lang="el-GR" dirty="0" smtClean="0"/>
              <a:t> </a:t>
            </a:r>
            <a:r>
              <a:rPr lang="el-GR" dirty="0" smtClean="0"/>
              <a:t>Fluorescent</a:t>
            </a:r>
            <a:r>
              <a:rPr lang="el-GR" dirty="0" smtClean="0"/>
              <a:t> </a:t>
            </a:r>
            <a:r>
              <a:rPr lang="el-GR" dirty="0" smtClean="0"/>
              <a:t>Lamps</a:t>
            </a:r>
            <a:r>
              <a:rPr lang="el-GR" dirty="0" smtClean="0"/>
              <a:t>). Διατέθηκαν στην αγορά την δεκαετία του ’70 για επαγγελματική και βιομηχανική χρήση και την δεκαετία του ’80 για οικιακή χρήση και είναι πλέον ευρέως διαδεδομένη </a:t>
            </a:r>
            <a:endParaRPr lang="el-GR" dirty="0"/>
          </a:p>
        </p:txBody>
      </p:sp>
      <p:sp>
        <p:nvSpPr>
          <p:cNvPr id="7" name="6 - Ορθογώνιο"/>
          <p:cNvSpPr/>
          <p:nvPr/>
        </p:nvSpPr>
        <p:spPr>
          <a:xfrm>
            <a:off x="928662" y="5103674"/>
            <a:ext cx="7000924" cy="1754326"/>
          </a:xfrm>
          <a:prstGeom prst="rect">
            <a:avLst/>
          </a:prstGeom>
        </p:spPr>
        <p:txBody>
          <a:bodyPr wrap="square">
            <a:spAutoFit/>
          </a:bodyPr>
          <a:lstStyle/>
          <a:p>
            <a:r>
              <a:rPr lang="el-GR" dirty="0" smtClean="0"/>
              <a:t>η χρήση τους σε κάθε είδους εφαρμογές φωτισμού. Μπορεί να έχουν ενσωματωμένο ηλεκτρονικό κύκλωμα </a:t>
            </a:r>
            <a:r>
              <a:rPr lang="el-GR" dirty="0" smtClean="0"/>
              <a:t>έναυσης</a:t>
            </a:r>
            <a:r>
              <a:rPr lang="el-GR" dirty="0" smtClean="0"/>
              <a:t> ή να απαιτούν την σύνδεση εξωτερικού πηνίου </a:t>
            </a:r>
            <a:r>
              <a:rPr lang="el-GR" dirty="0" smtClean="0"/>
              <a:t>έναυσης</a:t>
            </a:r>
            <a:r>
              <a:rPr lang="el-GR" dirty="0" smtClean="0"/>
              <a:t> (</a:t>
            </a:r>
            <a:r>
              <a:rPr lang="el-GR" dirty="0" smtClean="0"/>
              <a:t>ballast</a:t>
            </a:r>
            <a:r>
              <a:rPr lang="el-GR" dirty="0" smtClean="0"/>
              <a:t>) για την λειτουργία τους. </a:t>
            </a:r>
            <a:br>
              <a:rPr lang="el-GR" dirty="0" smtClean="0"/>
            </a:b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85786" y="428604"/>
            <a:ext cx="7715304" cy="923330"/>
          </a:xfrm>
          <a:prstGeom prst="rect">
            <a:avLst/>
          </a:prstGeom>
        </p:spPr>
        <p:txBody>
          <a:bodyPr wrap="square">
            <a:spAutoFit/>
          </a:bodyPr>
          <a:lstStyle/>
          <a:p>
            <a:r>
              <a:rPr lang="el-GR" dirty="0" smtClean="0"/>
              <a:t>Οι λαμπτήρες φθορισμού παρουσιάζουν μεγαλύτερη φωτεινή απόδοση (περίπου τριπλάσια) σε σχέση με τους λαμπτήρες πυρακτώσεως, ενώ η διάρκεια ζωής τους ξεπερνά τις 6.000 ώρες. </a:t>
            </a:r>
            <a:endParaRPr lang="el-GR" dirty="0"/>
          </a:p>
        </p:txBody>
      </p:sp>
      <p:sp>
        <p:nvSpPr>
          <p:cNvPr id="3" name="2 - Ορθογώνιο"/>
          <p:cNvSpPr/>
          <p:nvPr/>
        </p:nvSpPr>
        <p:spPr>
          <a:xfrm>
            <a:off x="714348" y="1714488"/>
            <a:ext cx="7715304" cy="2585323"/>
          </a:xfrm>
          <a:prstGeom prst="rect">
            <a:avLst/>
          </a:prstGeom>
        </p:spPr>
        <p:txBody>
          <a:bodyPr wrap="square">
            <a:spAutoFit/>
          </a:bodyPr>
          <a:lstStyle/>
          <a:p>
            <a:r>
              <a:rPr lang="el-GR" dirty="0" smtClean="0"/>
              <a:t>Επίσης λαμπτήρες εκκενώσεως  </a:t>
            </a:r>
            <a:r>
              <a:rPr lang="el-GR" dirty="0" smtClean="0"/>
              <a:t>είναι </a:t>
            </a:r>
            <a:r>
              <a:rPr lang="el-GR" dirty="0" smtClean="0"/>
              <a:t>και οι</a:t>
            </a:r>
            <a:r>
              <a:rPr lang="en-US" dirty="0" smtClean="0"/>
              <a:t>:</a:t>
            </a:r>
            <a:r>
              <a:rPr lang="el-GR" dirty="0" smtClean="0"/>
              <a:t>λαμπτήρες ατμών υδραργύρου και νατρίου</a:t>
            </a:r>
          </a:p>
          <a:p>
            <a:r>
              <a:rPr lang="el-GR" dirty="0" smtClean="0"/>
              <a:t>Οι λαμπτήρες ατμών νατρίου περιέχουν ποσότητα νατρίου και μίγμα αερίου νέου και αργού. Είναι λαμπτήρες πολύ υψηλής φωτεινής απόδοσης, οι οποίοι όμως αποδίδουν σχεδόν μονοχρωματική ακτινοβολία. Χρησιμοποιούνται κατά κόρον στον </a:t>
            </a:r>
            <a:r>
              <a:rPr lang="el-GR" dirty="0" smtClean="0"/>
              <a:t>οδοφωτισμό</a:t>
            </a:r>
            <a:r>
              <a:rPr lang="el-GR" dirty="0" smtClean="0"/>
              <a:t>, καθώς και στο φωτισμό περιοχών όπου η ορατότητα είναι περιορισμένη λόγω ομιχλώδους ατμόσφαιρας. Μπορούν ακόμα να χρησιμοποιηθούν και για φωτισμό εσωτερικών χώρων, όπου η απεικόνιση των χρωμάτων δεν παίζει </a:t>
            </a:r>
            <a:endParaRPr lang="el-GR" dirty="0"/>
          </a:p>
        </p:txBody>
      </p:sp>
      <p:sp>
        <p:nvSpPr>
          <p:cNvPr id="4" name="3 - Ορθογώνιο"/>
          <p:cNvSpPr/>
          <p:nvPr/>
        </p:nvSpPr>
        <p:spPr>
          <a:xfrm>
            <a:off x="714348" y="4143380"/>
            <a:ext cx="7215238" cy="646331"/>
          </a:xfrm>
          <a:prstGeom prst="rect">
            <a:avLst/>
          </a:prstGeom>
        </p:spPr>
        <p:txBody>
          <a:bodyPr wrap="square">
            <a:spAutoFit/>
          </a:bodyPr>
          <a:lstStyle/>
          <a:p>
            <a:r>
              <a:rPr lang="el-GR" dirty="0" smtClean="0"/>
              <a:t>κανένα ρόλο (π.χ. αποθήκες, χώροι στάθμευσης, περιμετρικός φωτισμός φυλακών, στρατοπέδων κλπ.) </a:t>
            </a:r>
            <a:endParaRPr lang="el-GR" dirty="0"/>
          </a:p>
        </p:txBody>
      </p:sp>
      <p:sp>
        <p:nvSpPr>
          <p:cNvPr id="5" name="4 - Ορθογώνιο"/>
          <p:cNvSpPr/>
          <p:nvPr/>
        </p:nvSpPr>
        <p:spPr>
          <a:xfrm>
            <a:off x="714348" y="4714884"/>
            <a:ext cx="7286676" cy="1754326"/>
          </a:xfrm>
          <a:prstGeom prst="rect">
            <a:avLst/>
          </a:prstGeom>
        </p:spPr>
        <p:txBody>
          <a:bodyPr wrap="square">
            <a:spAutoFit/>
          </a:bodyPr>
          <a:lstStyle/>
          <a:p>
            <a:r>
              <a:rPr lang="el-GR" dirty="0" smtClean="0"/>
              <a:t>Οι λαμπτήρες ατμών υδραργύρου είναι λαμπτήρες εκκενώσεως τόξου ατμών υδραργύρου. Εντός του κώδωνα υπάρχει σωλήνας εκκενώσεως τόξου κατασκευασμένος από χαλαζία, πληρωμένος με ευγενές αέριο αργό και υδράργυρο (κύρια σε υγρή μορφή). Για την </a:t>
            </a:r>
            <a:r>
              <a:rPr lang="el-GR" dirty="0" smtClean="0"/>
              <a:t>έναυση</a:t>
            </a:r>
            <a:r>
              <a:rPr lang="el-GR" dirty="0" smtClean="0"/>
              <a:t> των λαμπτήρων αυτών απαιτούνται τρία έως και πέντε λεπτά της ώρας, ενώ για την </a:t>
            </a:r>
            <a:r>
              <a:rPr lang="el-GR" dirty="0" smtClean="0"/>
              <a:t>επανέναυσή</a:t>
            </a:r>
            <a:r>
              <a:rPr lang="el-GR" dirty="0" smtClean="0"/>
              <a:t> τους τέσσερα έως επτά λεπτά της ώρας. </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14348" y="357166"/>
            <a:ext cx="7858180" cy="923330"/>
          </a:xfrm>
          <a:prstGeom prst="rect">
            <a:avLst/>
          </a:prstGeom>
        </p:spPr>
        <p:txBody>
          <a:bodyPr wrap="square">
            <a:spAutoFit/>
          </a:bodyPr>
          <a:lstStyle/>
          <a:p>
            <a:r>
              <a:rPr lang="el-GR" dirty="0" smtClean="0"/>
              <a:t>Οι λαμπτήρες αυτοί έχουν μεγάλη διάρκεια ζωής και μπορούν να χρησιμοποιηθούν τόσο για εξωτερικό φωτισμό (μεγάλοι δρόμοι, πλατείες, κήποι κλπ.) όσο και για εσωτερικό (βιοτεχνίες, καταστήματα, διάδρομοι κλπ.) </a:t>
            </a:r>
            <a:endParaRPr lang="el-GR" dirty="0"/>
          </a:p>
        </p:txBody>
      </p:sp>
      <p:pic>
        <p:nvPicPr>
          <p:cNvPr id="3" name="2 - Εικόνα" descr="LAMP.jpg"/>
          <p:cNvPicPr>
            <a:picLocks noChangeAspect="1"/>
          </p:cNvPicPr>
          <p:nvPr/>
        </p:nvPicPr>
        <p:blipFill>
          <a:blip r:embed="rId2"/>
          <a:stretch>
            <a:fillRect/>
          </a:stretch>
        </p:blipFill>
        <p:spPr>
          <a:xfrm>
            <a:off x="2071670" y="1500174"/>
            <a:ext cx="4503687" cy="378621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96" y="428604"/>
            <a:ext cx="8001056" cy="2062103"/>
          </a:xfrm>
          <a:prstGeom prst="rect">
            <a:avLst/>
          </a:prstGeom>
        </p:spPr>
        <p:txBody>
          <a:bodyPr wrap="square">
            <a:spAutoFit/>
          </a:bodyPr>
          <a:lstStyle/>
          <a:p>
            <a:r>
              <a:rPr lang="el-GR" sz="2000" i="1" u="sng" dirty="0" smtClean="0"/>
              <a:t>Λάμπες </a:t>
            </a:r>
            <a:r>
              <a:rPr lang="en-US" sz="2000" i="1" u="sng" dirty="0" smtClean="0"/>
              <a:t>LED</a:t>
            </a:r>
            <a:r>
              <a:rPr lang="el-GR" sz="2000" i="1" u="sng" dirty="0" smtClean="0"/>
              <a:t>-</a:t>
            </a:r>
            <a:r>
              <a:rPr lang="el-GR" sz="2000" i="1" u="sng" dirty="0" smtClean="0"/>
              <a:t>Φωτοδίοδοι</a:t>
            </a:r>
            <a:endParaRPr lang="el-GR" sz="2000" i="1" u="sng" dirty="0" smtClean="0"/>
          </a:p>
          <a:p>
            <a:endParaRPr lang="el-GR" dirty="0" smtClean="0"/>
          </a:p>
          <a:p>
            <a:r>
              <a:rPr lang="el-GR" dirty="0" smtClean="0"/>
              <a:t>Τα τελευταία χρόνια όλοι έχουμε ακούσει και χρησιμοποιήσει τις </a:t>
            </a:r>
            <a:r>
              <a:rPr lang="el-GR" dirty="0" smtClean="0"/>
              <a:t>φωτοδιόδους</a:t>
            </a:r>
            <a:r>
              <a:rPr lang="el-GR" b="1" dirty="0" smtClean="0"/>
              <a:t> (LED - </a:t>
            </a:r>
            <a:r>
              <a:rPr lang="el-GR" b="1" dirty="0" smtClean="0"/>
              <a:t>Light</a:t>
            </a:r>
            <a:r>
              <a:rPr lang="el-GR" b="1" dirty="0" smtClean="0"/>
              <a:t> </a:t>
            </a:r>
            <a:r>
              <a:rPr lang="el-GR" b="1" dirty="0" smtClean="0"/>
              <a:t>Emmiting</a:t>
            </a:r>
            <a:r>
              <a:rPr lang="el-GR" b="1" dirty="0" smtClean="0"/>
              <a:t> </a:t>
            </a:r>
            <a:r>
              <a:rPr lang="el-GR" b="1" dirty="0" smtClean="0"/>
              <a:t>Diode</a:t>
            </a:r>
            <a:r>
              <a:rPr lang="el-GR" b="1" dirty="0" smtClean="0"/>
              <a:t>)</a:t>
            </a:r>
            <a:r>
              <a:rPr lang="el-GR" dirty="0" smtClean="0"/>
              <a:t> για τον φωτισμό μας, σε αναπτήρες, φακούς, ταμπέλες, φωτεινές επιγραφές και άλλα πολλά </a:t>
            </a:r>
            <a:r>
              <a:rPr lang="el-GR" dirty="0" smtClean="0"/>
              <a:t>συστήματα!Το</a:t>
            </a:r>
            <a:r>
              <a:rPr lang="el-GR" dirty="0" smtClean="0"/>
              <a:t> </a:t>
            </a:r>
            <a:r>
              <a:rPr lang="en-US" dirty="0" smtClean="0"/>
              <a:t>LED </a:t>
            </a:r>
            <a:r>
              <a:rPr lang="el-GR" dirty="0" smtClean="0"/>
              <a:t>είναι ένας τύπος διόδου</a:t>
            </a:r>
          </a:p>
          <a:p>
            <a:endParaRPr lang="el-GR" dirty="0"/>
          </a:p>
        </p:txBody>
      </p:sp>
      <p:sp>
        <p:nvSpPr>
          <p:cNvPr id="1025" name="Rectangle 1"/>
          <p:cNvSpPr>
            <a:spLocks noChangeArrowheads="1"/>
          </p:cNvSpPr>
          <p:nvPr/>
        </p:nvSpPr>
        <p:spPr bwMode="auto">
          <a:xfrm>
            <a:off x="428596" y="2071678"/>
            <a:ext cx="785818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l-GR" dirty="0" smtClean="0"/>
              <a:t>Η βασική ιδέα της διόδου είναι πάρα πολύ </a:t>
            </a:r>
            <a:r>
              <a:rPr lang="el-GR" dirty="0" smtClean="0"/>
              <a:t>απλή.Κατασκευαστικά</a:t>
            </a:r>
            <a:r>
              <a:rPr lang="el-GR" dirty="0" smtClean="0"/>
              <a:t> αποτελείται από μία απλή επαφή θετικών και αρνητικών φορτίων. Στη μία περιοχή υπάρχουν πολλά ηλεκτρόνια - αρνητικό </a:t>
            </a:r>
            <a:r>
              <a:rPr lang="el-GR" dirty="0" smtClean="0"/>
              <a:t>φορτίο(περιοχή </a:t>
            </a:r>
            <a:r>
              <a:rPr lang="en-US" dirty="0" smtClean="0"/>
              <a:t>n</a:t>
            </a:r>
            <a:r>
              <a:rPr lang="el-GR" dirty="0" smtClean="0"/>
              <a:t>) </a:t>
            </a:r>
            <a:r>
              <a:rPr lang="el-GR" dirty="0" smtClean="0"/>
              <a:t>- και στην άλλη πολλές </a:t>
            </a:r>
            <a:r>
              <a:rPr lang="en-US" dirty="0" smtClean="0"/>
              <a:t>“</a:t>
            </a:r>
            <a:r>
              <a:rPr lang="el-GR" dirty="0" smtClean="0"/>
              <a:t>οπές</a:t>
            </a:r>
            <a:r>
              <a:rPr lang="en-US" dirty="0" smtClean="0"/>
              <a:t>”</a:t>
            </a:r>
            <a:r>
              <a:rPr lang="el-GR" dirty="0" smtClean="0"/>
              <a:t>(περιοχή </a:t>
            </a:r>
            <a:r>
              <a:rPr lang="en-US" dirty="0" smtClean="0"/>
              <a:t>p</a:t>
            </a:r>
            <a:r>
              <a:rPr lang="el-GR" dirty="0" smtClean="0"/>
              <a:t>)</a:t>
            </a:r>
            <a:r>
              <a:rPr lang="el-GR" dirty="0" smtClean="0"/>
              <a:t> </a:t>
            </a:r>
            <a:r>
              <a:rPr lang="el-GR" dirty="0" smtClean="0"/>
              <a:t>όπως λέγονται στα ηλεκτρονικά, δηλαδή απουσία </a:t>
            </a:r>
            <a:r>
              <a:rPr lang="el-GR" dirty="0" smtClean="0"/>
              <a:t>ηλεκτρονίων.Η</a:t>
            </a:r>
            <a:r>
              <a:rPr lang="el-GR" dirty="0" smtClean="0"/>
              <a:t> επαφή αυτή τροφοδοτείτε με μια </a:t>
            </a:r>
            <a:r>
              <a:rPr lang="el-GR" dirty="0" smtClean="0"/>
              <a:t>τάση,της</a:t>
            </a:r>
            <a:r>
              <a:rPr lang="el-GR" dirty="0" smtClean="0"/>
              <a:t> οποίας ο αρνητικός πόλος συνδέετε στην περιοχή </a:t>
            </a:r>
            <a:r>
              <a:rPr lang="el-GR" dirty="0" smtClean="0"/>
              <a:t> </a:t>
            </a:r>
            <a:r>
              <a:rPr lang="en-US" dirty="0" smtClean="0"/>
              <a:t>n,</a:t>
            </a:r>
            <a:r>
              <a:rPr lang="el-GR" dirty="0" smtClean="0"/>
              <a:t>και ο θετικός στην περιοχή </a:t>
            </a:r>
            <a:r>
              <a:rPr lang="en-US" dirty="0" smtClean="0"/>
              <a:t>p</a:t>
            </a:r>
            <a:r>
              <a:rPr lang="el-GR" dirty="0" smtClean="0"/>
              <a:t>.Λόγο της συνδεσμολογίας τα ηλεκτρόνια και οι οπές έλκονται προς την επαφή με αποτέλεσμα να έχουμε την ροη ηλεκτρονίων(ρεύμα).Αυτή η συνδεσμολογία ονομάζετε ορθή </a:t>
            </a:r>
            <a:r>
              <a:rPr lang="el-GR" dirty="0" smtClean="0"/>
              <a:t>πόλωση.</a:t>
            </a:r>
            <a:r>
              <a:rPr lang="el-GR" dirty="0" smtClean="0"/>
              <a:t>Φανταστείτε</a:t>
            </a:r>
            <a:r>
              <a:rPr lang="el-GR" dirty="0" smtClean="0"/>
              <a:t> </a:t>
            </a:r>
            <a:r>
              <a:rPr lang="el-GR" dirty="0" smtClean="0"/>
              <a:t>περίπου έναν μαγνήτη με τον θετικό και τον αρνητικό του πόλο, αλλά χωρίς τις μαγνητικές του ιδιότητες σε τόσο μεγάλη </a:t>
            </a:r>
            <a:r>
              <a:rPr lang="el-GR" dirty="0" smtClean="0"/>
              <a:t>έκταση.Με</a:t>
            </a:r>
            <a:r>
              <a:rPr lang="el-GR" dirty="0" smtClean="0"/>
              <a:t> αυτόν τον τρόπο πετυχαίνουμε το ρεύμα να περνάει προς τη μία κατεύθυνση και να αποκόβεται προς την </a:t>
            </a:r>
            <a:r>
              <a:rPr lang="el-GR" dirty="0" smtClean="0"/>
              <a:t>αντίθετη</a:t>
            </a:r>
            <a:r>
              <a:rPr kumimoji="0" lang="el-GR" sz="10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lang="el-GR" dirty="0" smtClean="0">
                <a:latin typeface="Cambria" pitchFamily="18" charset="0"/>
                <a:ea typeface="Times New Roman" pitchFamily="18" charset="0"/>
                <a:cs typeface="Tahoma" pitchFamily="34" charset="0"/>
              </a:rPr>
              <a:t>Τα παρακάτω διαγράμματα αναπαριστούν την παραπάνω διαδικασία </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5" name="Picture 3" descr="C:\Users\Γιάννης\Documents\Οι σαρώσεις μου\2011-05 (Μαϊ)\σάρωση0003.jpg"/>
          <p:cNvPicPr>
            <a:picLocks noChangeAspect="1" noChangeArrowheads="1"/>
          </p:cNvPicPr>
          <p:nvPr/>
        </p:nvPicPr>
        <p:blipFill>
          <a:blip r:embed="rId2" cstate="print"/>
          <a:srcRect/>
          <a:stretch>
            <a:fillRect/>
          </a:stretch>
        </p:blipFill>
        <p:spPr bwMode="auto">
          <a:xfrm>
            <a:off x="2500298" y="285728"/>
            <a:ext cx="4791108" cy="4714908"/>
          </a:xfrm>
          <a:prstGeom prst="rect">
            <a:avLst/>
          </a:prstGeom>
          <a:noFill/>
        </p:spPr>
      </p:pic>
      <p:sp>
        <p:nvSpPr>
          <p:cNvPr id="4" name="3 - TextBox"/>
          <p:cNvSpPr txBox="1"/>
          <p:nvPr/>
        </p:nvSpPr>
        <p:spPr>
          <a:xfrm>
            <a:off x="785786" y="5072074"/>
            <a:ext cx="7929618" cy="1754326"/>
          </a:xfrm>
          <a:prstGeom prst="rect">
            <a:avLst/>
          </a:prstGeom>
          <a:noFill/>
        </p:spPr>
        <p:txBody>
          <a:bodyPr wrap="square" rtlCol="0">
            <a:spAutoFit/>
          </a:bodyPr>
          <a:lstStyle/>
          <a:p>
            <a:r>
              <a:rPr lang="el-GR" dirty="0" smtClean="0"/>
              <a:t>Γιατί όμως η δίοδος</a:t>
            </a:r>
            <a:r>
              <a:rPr lang="en-US" dirty="0" smtClean="0"/>
              <a:t> LED</a:t>
            </a:r>
            <a:r>
              <a:rPr lang="el-GR" dirty="0" smtClean="0"/>
              <a:t> παράγει φώς</a:t>
            </a:r>
            <a:r>
              <a:rPr lang="en-US" dirty="0" smtClean="0"/>
              <a:t>;</a:t>
            </a:r>
            <a:r>
              <a:rPr lang="el-GR" dirty="0" smtClean="0"/>
              <a:t>Αν κοιτάξουμε το </a:t>
            </a:r>
            <a:r>
              <a:rPr lang="el-GR" dirty="0" smtClean="0"/>
              <a:t>δίαγραμμα</a:t>
            </a:r>
            <a:r>
              <a:rPr lang="el-GR" dirty="0" smtClean="0"/>
              <a:t> </a:t>
            </a:r>
            <a:r>
              <a:rPr lang="en-US" dirty="0" smtClean="0"/>
              <a:t>b</a:t>
            </a:r>
            <a:r>
              <a:rPr lang="el-GR" dirty="0" smtClean="0"/>
              <a:t> </a:t>
            </a:r>
            <a:r>
              <a:rPr lang="el-GR" dirty="0" smtClean="0"/>
              <a:t>βλέπουμε,ότι</a:t>
            </a:r>
            <a:r>
              <a:rPr lang="el-GR" dirty="0" smtClean="0"/>
              <a:t> κατά την ορθή </a:t>
            </a:r>
            <a:r>
              <a:rPr lang="el-GR" dirty="0" smtClean="0"/>
              <a:t>πόλωση,τα</a:t>
            </a:r>
            <a:r>
              <a:rPr lang="el-GR" dirty="0" smtClean="0"/>
              <a:t> ηλεκτρόνια πέφτουν από υψηλό ενεργειακό επίπεδο σε </a:t>
            </a:r>
            <a:r>
              <a:rPr lang="el-GR" dirty="0" smtClean="0"/>
              <a:t>χαμηλό.Κατα</a:t>
            </a:r>
            <a:r>
              <a:rPr lang="el-GR" dirty="0" smtClean="0"/>
              <a:t> την πτώση αυτή ακτινοβολείτε ενέργεια με την μορφή </a:t>
            </a:r>
            <a:r>
              <a:rPr lang="el-GR" dirty="0" smtClean="0"/>
              <a:t>θερμότητας,στις</a:t>
            </a:r>
            <a:r>
              <a:rPr lang="el-GR" dirty="0" smtClean="0"/>
              <a:t> διόδους </a:t>
            </a:r>
            <a:r>
              <a:rPr lang="el-GR" dirty="0" smtClean="0"/>
              <a:t>ανόρθωσης,και</a:t>
            </a:r>
            <a:r>
              <a:rPr lang="el-GR" dirty="0" smtClean="0"/>
              <a:t> με την μορφή φωτός στις διόδους </a:t>
            </a:r>
            <a:r>
              <a:rPr lang="en-US" dirty="0" smtClean="0"/>
              <a:t>LED</a:t>
            </a:r>
            <a:r>
              <a:rPr lang="el-GR" dirty="0" smtClean="0"/>
              <a:t>.Σε μια δίοδο </a:t>
            </a:r>
            <a:r>
              <a:rPr lang="en-US" dirty="0" smtClean="0"/>
              <a:t>LED</a:t>
            </a:r>
            <a:r>
              <a:rPr lang="el-GR" dirty="0" smtClean="0"/>
              <a:t> τοποθετείτε ανάμεσα στα ενεργειακά επίπεδα ένα υλικό πχ(</a:t>
            </a:r>
            <a:r>
              <a:rPr lang="el-GR" dirty="0" smtClean="0"/>
              <a:t>γάλλιο,φώσφορο</a:t>
            </a:r>
            <a:r>
              <a:rPr lang="el-GR" dirty="0" smtClean="0"/>
              <a:t>).</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3e1d32l4.jpg"/>
          <p:cNvPicPr>
            <a:picLocks noChangeAspect="1"/>
          </p:cNvPicPr>
          <p:nvPr/>
        </p:nvPicPr>
        <p:blipFill>
          <a:blip r:embed="rId2"/>
          <a:stretch>
            <a:fillRect/>
          </a:stretch>
        </p:blipFill>
        <p:spPr>
          <a:xfrm>
            <a:off x="2214546" y="1714488"/>
            <a:ext cx="4786346" cy="3198459"/>
          </a:xfrm>
          <a:prstGeom prst="rect">
            <a:avLst/>
          </a:prstGeom>
        </p:spPr>
      </p:pic>
      <p:sp>
        <p:nvSpPr>
          <p:cNvPr id="3" name="2 - Ορθογώνιο"/>
          <p:cNvSpPr/>
          <p:nvPr/>
        </p:nvSpPr>
        <p:spPr>
          <a:xfrm>
            <a:off x="571472" y="4826675"/>
            <a:ext cx="8358214" cy="2031325"/>
          </a:xfrm>
          <a:prstGeom prst="rect">
            <a:avLst/>
          </a:prstGeom>
        </p:spPr>
        <p:txBody>
          <a:bodyPr wrap="square">
            <a:spAutoFit/>
          </a:bodyPr>
          <a:lstStyle/>
          <a:p>
            <a:r>
              <a:rPr lang="el-GR" dirty="0" smtClean="0"/>
              <a:t>Οι λαμπτήρες που ενσωματώνουν διόδους εκπομπής φωτός (L.E.D), αποτελούν την νεότερη κατηγορία. Ουσιαστικά πρόκειται για ομάδες L.E.D κατάλληλα </a:t>
            </a:r>
            <a:r>
              <a:rPr lang="el-GR" dirty="0" smtClean="0"/>
              <a:t>συνδεσμολογημένων</a:t>
            </a:r>
            <a:r>
              <a:rPr lang="el-GR" dirty="0" smtClean="0"/>
              <a:t> και ελεγχόμενων από ηλεκτρονικό κύκλωμα, οι οποίες είναι συνήθως τοποθετημένες στο εσωτερικό μιας λυχνίας η εξωτερική μορφή της οποίας πλησιάζει αυτή των λαμπτήρων πυράκτωσης. </a:t>
            </a:r>
            <a:br>
              <a:rPr lang="el-GR" dirty="0" smtClean="0"/>
            </a:br>
            <a:r>
              <a:rPr lang="el-GR" dirty="0" smtClean="0"/>
              <a:t/>
            </a:r>
            <a:br>
              <a:rPr lang="el-GR" dirty="0" smtClean="0"/>
            </a:br>
            <a:endParaRPr lang="el-GR" dirty="0"/>
          </a:p>
        </p:txBody>
      </p:sp>
      <p:sp>
        <p:nvSpPr>
          <p:cNvPr id="5" name="4 - TextBox"/>
          <p:cNvSpPr txBox="1"/>
          <p:nvPr/>
        </p:nvSpPr>
        <p:spPr>
          <a:xfrm>
            <a:off x="714348" y="285728"/>
            <a:ext cx="7715304" cy="1477328"/>
          </a:xfrm>
          <a:prstGeom prst="rect">
            <a:avLst/>
          </a:prstGeom>
          <a:noFill/>
        </p:spPr>
        <p:txBody>
          <a:bodyPr wrap="square" rtlCol="0">
            <a:spAutoFit/>
          </a:bodyPr>
          <a:lstStyle/>
          <a:p>
            <a:r>
              <a:rPr lang="el-GR" dirty="0" smtClean="0"/>
              <a:t>Αυτό το υλικό λόγο της πρόσπτωσης ηλεκτρονίων πάνω του θερμαίνετε και επαληθεύοντας το θεώρημα του </a:t>
            </a:r>
            <a:r>
              <a:rPr lang="en-US" dirty="0" smtClean="0"/>
              <a:t>Joule</a:t>
            </a:r>
            <a:r>
              <a:rPr lang="el-GR" dirty="0" smtClean="0"/>
              <a:t> </a:t>
            </a:r>
            <a:r>
              <a:rPr lang="el-GR" dirty="0" smtClean="0"/>
              <a:t>εκπέμπετε </a:t>
            </a:r>
            <a:r>
              <a:rPr lang="el-GR" dirty="0" smtClean="0"/>
              <a:t>φώς.Αυτό</a:t>
            </a:r>
            <a:r>
              <a:rPr lang="el-GR" dirty="0" smtClean="0"/>
              <a:t> φαίνετε και στο παρακάτω </a:t>
            </a:r>
            <a:r>
              <a:rPr lang="el-GR" dirty="0" smtClean="0"/>
              <a:t>σχήμα.Ανάλογα</a:t>
            </a:r>
            <a:r>
              <a:rPr lang="el-GR" dirty="0" smtClean="0"/>
              <a:t> το υλικό που τοποθετείται ανάμεσα στα ενεργειακά επίπεδα(άνοδος και κάθοδος του </a:t>
            </a:r>
            <a:r>
              <a:rPr lang="en-US" dirty="0" smtClean="0"/>
              <a:t>LED</a:t>
            </a:r>
            <a:r>
              <a:rPr lang="el-GR" dirty="0" smtClean="0"/>
              <a:t>) έχουμε και το αντίστοιχο χρώμα φωτός</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 Εικόνα" descr="led-light-bulb.jpg"/>
          <p:cNvPicPr>
            <a:picLocks noChangeAspect="1"/>
          </p:cNvPicPr>
          <p:nvPr/>
        </p:nvPicPr>
        <p:blipFill>
          <a:blip r:embed="rId2"/>
          <a:stretch>
            <a:fillRect/>
          </a:stretch>
        </p:blipFill>
        <p:spPr>
          <a:xfrm>
            <a:off x="2714612" y="3286124"/>
            <a:ext cx="3205998" cy="3286148"/>
          </a:xfrm>
          <a:prstGeom prst="rect">
            <a:avLst/>
          </a:prstGeom>
        </p:spPr>
      </p:pic>
      <p:sp>
        <p:nvSpPr>
          <p:cNvPr id="7" name="Rectangle 1"/>
          <p:cNvSpPr>
            <a:spLocks noChangeArrowheads="1"/>
          </p:cNvSpPr>
          <p:nvPr/>
        </p:nvSpPr>
        <p:spPr bwMode="auto">
          <a:xfrm>
            <a:off x="714348" y="1428736"/>
            <a:ext cx="764386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l-GR" dirty="0" smtClean="0"/>
              <a:t>Με τον τρόπο αυτό είναι δυνατή η εγκατάσταση τους ακόμη και σε φωτιστικά σώματα τα οποία προορίζονταν για την φιλοξενία λαμπτήρων πυράκτωσης. Τα πλεονεκτήματα των λαμπτήρων με L.E.D, είναι αφενός η παραγωγή χρωματιστού φωτός χωρίς την μεσολάβηση οπτικών φίλτρων και αφετέρου η δυνατότητα που παρέχεται μέσω κατάλληλης διάταξης ελέγχου για εναλλαγή χρωμάτων</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571472" y="4143380"/>
            <a:ext cx="757242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l-GR" dirty="0" smtClean="0"/>
              <a:t>Αν λοιπόν σε ένα δωμάτιο έχουμε μια κοινή λάμπα 100 </a:t>
            </a:r>
            <a:r>
              <a:rPr lang="el-GR" dirty="0" smtClean="0"/>
              <a:t>Watt</a:t>
            </a:r>
            <a:r>
              <a:rPr lang="el-GR" dirty="0" smtClean="0"/>
              <a:t> και θέλουμε να έχουμε τον </a:t>
            </a:r>
            <a:r>
              <a:rPr lang="el-GR" dirty="0" smtClean="0"/>
              <a:t>Ίδη</a:t>
            </a:r>
            <a:r>
              <a:rPr lang="en-US" dirty="0" smtClean="0"/>
              <a:t>o </a:t>
            </a:r>
            <a:r>
              <a:rPr lang="el-GR" dirty="0" smtClean="0"/>
              <a:t>φωτισμό, αλλά με μικρότερη κατανάλωση, τότε θα πρέπει να προσέξουμε ότι: </a:t>
            </a:r>
          </a:p>
        </p:txBody>
      </p:sp>
      <p:sp>
        <p:nvSpPr>
          <p:cNvPr id="3" name="2 - Ορθογώνιο"/>
          <p:cNvSpPr/>
          <p:nvPr/>
        </p:nvSpPr>
        <p:spPr>
          <a:xfrm>
            <a:off x="571472" y="5000636"/>
            <a:ext cx="8001056" cy="1200329"/>
          </a:xfrm>
          <a:prstGeom prst="rect">
            <a:avLst/>
          </a:prstGeom>
        </p:spPr>
        <p:txBody>
          <a:bodyPr wrap="square">
            <a:spAutoFit/>
          </a:bodyPr>
          <a:lstStyle/>
          <a:p>
            <a:r>
              <a:rPr lang="el-GR" dirty="0" smtClean="0"/>
              <a:t>Λαμπτήρας πυρακτώσεως 1500 </a:t>
            </a:r>
            <a:r>
              <a:rPr lang="el-GR" dirty="0" smtClean="0"/>
              <a:t>Lumen</a:t>
            </a:r>
            <a:r>
              <a:rPr lang="el-GR" dirty="0" smtClean="0"/>
              <a:t> ------&gt; κατανάλωση 100 </a:t>
            </a:r>
            <a:r>
              <a:rPr lang="el-GR" dirty="0" smtClean="0"/>
              <a:t>Watt</a:t>
            </a:r>
            <a:r>
              <a:rPr lang="el-GR" dirty="0" smtClean="0"/>
              <a:t> </a:t>
            </a:r>
            <a:br>
              <a:rPr lang="el-GR" dirty="0" smtClean="0"/>
            </a:br>
            <a:r>
              <a:rPr lang="el-GR" dirty="0" smtClean="0"/>
              <a:t>Λαμπτήρας φθορισμού 1500 </a:t>
            </a:r>
            <a:r>
              <a:rPr lang="el-GR" dirty="0" smtClean="0"/>
              <a:t>Lumen</a:t>
            </a:r>
            <a:r>
              <a:rPr lang="el-GR" dirty="0" smtClean="0"/>
              <a:t> -----------&gt; κατανάλωση 30 </a:t>
            </a:r>
            <a:r>
              <a:rPr lang="el-GR" dirty="0" smtClean="0"/>
              <a:t>Watt</a:t>
            </a:r>
            <a:r>
              <a:rPr lang="el-GR" dirty="0" smtClean="0"/>
              <a:t> </a:t>
            </a:r>
            <a:br>
              <a:rPr lang="el-GR" dirty="0" smtClean="0"/>
            </a:br>
            <a:r>
              <a:rPr lang="el-GR" dirty="0" smtClean="0"/>
              <a:t>Λαμπτήρας οικονομίας 1500 </a:t>
            </a:r>
            <a:r>
              <a:rPr lang="el-GR" dirty="0" smtClean="0"/>
              <a:t>Lumen</a:t>
            </a:r>
            <a:r>
              <a:rPr lang="el-GR" dirty="0" smtClean="0"/>
              <a:t> -----------&gt; κατανάλωση 28 </a:t>
            </a:r>
            <a:r>
              <a:rPr lang="el-GR" dirty="0" smtClean="0"/>
              <a:t>Watt</a:t>
            </a:r>
            <a:r>
              <a:rPr lang="el-GR" dirty="0" smtClean="0"/>
              <a:t> </a:t>
            </a:r>
            <a:br>
              <a:rPr lang="el-GR" dirty="0" smtClean="0"/>
            </a:br>
            <a:r>
              <a:rPr lang="el-GR" dirty="0" smtClean="0"/>
              <a:t>Λαμπτήρας LED 1500 </a:t>
            </a:r>
            <a:r>
              <a:rPr lang="el-GR" dirty="0" smtClean="0"/>
              <a:t>Lumen</a:t>
            </a:r>
            <a:r>
              <a:rPr lang="el-GR" dirty="0" smtClean="0"/>
              <a:t> --------------------&gt; κατανάλωση 16,6 </a:t>
            </a:r>
            <a:r>
              <a:rPr lang="el-GR" dirty="0" smtClean="0"/>
              <a:t>Wat</a:t>
            </a:r>
            <a:endParaRPr lang="el-GR" dirty="0"/>
          </a:p>
        </p:txBody>
      </p:sp>
      <p:sp>
        <p:nvSpPr>
          <p:cNvPr id="4" name="3 - Ορθογώνιο"/>
          <p:cNvSpPr/>
          <p:nvPr/>
        </p:nvSpPr>
        <p:spPr>
          <a:xfrm>
            <a:off x="642910" y="3071810"/>
            <a:ext cx="7358114" cy="923330"/>
          </a:xfrm>
          <a:prstGeom prst="rect">
            <a:avLst/>
          </a:prstGeom>
        </p:spPr>
        <p:txBody>
          <a:bodyPr wrap="square">
            <a:spAutoFit/>
          </a:bodyPr>
          <a:lstStyle/>
          <a:p>
            <a:r>
              <a:rPr lang="el-GR" dirty="0" smtClean="0"/>
              <a:t>Όπως προκύπτει από τα παραπάνω, μια κλασική λάμπα 100W δίνει φωτισμό 1500 </a:t>
            </a:r>
            <a:r>
              <a:rPr lang="el-GR" dirty="0" smtClean="0"/>
              <a:t>Lumen</a:t>
            </a:r>
            <a:r>
              <a:rPr lang="el-GR" dirty="0" smtClean="0"/>
              <a:t>. </a:t>
            </a:r>
            <a:br>
              <a:rPr lang="el-GR" dirty="0" smtClean="0"/>
            </a:br>
            <a:endParaRPr lang="el-GR" dirty="0"/>
          </a:p>
        </p:txBody>
      </p:sp>
      <p:sp>
        <p:nvSpPr>
          <p:cNvPr id="5" name="4 - Ορθογώνιο"/>
          <p:cNvSpPr/>
          <p:nvPr/>
        </p:nvSpPr>
        <p:spPr>
          <a:xfrm>
            <a:off x="642910" y="1500174"/>
            <a:ext cx="7786742" cy="1200329"/>
          </a:xfrm>
          <a:prstGeom prst="rect">
            <a:avLst/>
          </a:prstGeom>
        </p:spPr>
        <p:txBody>
          <a:bodyPr wrap="square">
            <a:spAutoFit/>
          </a:bodyPr>
          <a:lstStyle/>
          <a:p>
            <a:r>
              <a:rPr lang="el-GR" dirty="0" smtClean="0"/>
              <a:t>Λαμπτήρας πυρακτώσεως --&gt; 15 </a:t>
            </a:r>
            <a:r>
              <a:rPr lang="el-GR" dirty="0" smtClean="0"/>
              <a:t>Lumen</a:t>
            </a:r>
            <a:r>
              <a:rPr lang="el-GR" dirty="0" smtClean="0"/>
              <a:t> / </a:t>
            </a:r>
            <a:r>
              <a:rPr lang="el-GR" dirty="0" smtClean="0"/>
              <a:t>Watt</a:t>
            </a:r>
            <a:r>
              <a:rPr lang="el-GR" dirty="0" smtClean="0"/>
              <a:t> </a:t>
            </a:r>
            <a:br>
              <a:rPr lang="el-GR" dirty="0" smtClean="0"/>
            </a:br>
            <a:r>
              <a:rPr lang="el-GR" dirty="0" smtClean="0"/>
              <a:t>Λαμπτήρας φθορισμού -------&gt; 50 </a:t>
            </a:r>
            <a:r>
              <a:rPr lang="el-GR" dirty="0" smtClean="0"/>
              <a:t>Lumen</a:t>
            </a:r>
            <a:r>
              <a:rPr lang="el-GR" dirty="0" smtClean="0"/>
              <a:t> / </a:t>
            </a:r>
            <a:r>
              <a:rPr lang="el-GR" dirty="0" smtClean="0"/>
              <a:t>Watt</a:t>
            </a:r>
            <a:r>
              <a:rPr lang="el-GR" dirty="0" smtClean="0"/>
              <a:t> </a:t>
            </a:r>
            <a:br>
              <a:rPr lang="el-GR" dirty="0" smtClean="0"/>
            </a:br>
            <a:r>
              <a:rPr lang="el-GR" dirty="0" smtClean="0"/>
              <a:t>Λαμπτήρας οικονομίας --------&gt; 55 </a:t>
            </a:r>
            <a:r>
              <a:rPr lang="el-GR" dirty="0" smtClean="0"/>
              <a:t>Lumen</a:t>
            </a:r>
            <a:r>
              <a:rPr lang="el-GR" dirty="0" smtClean="0"/>
              <a:t> / </a:t>
            </a:r>
            <a:r>
              <a:rPr lang="el-GR" dirty="0" smtClean="0"/>
              <a:t>Watt</a:t>
            </a:r>
            <a:r>
              <a:rPr lang="el-GR" dirty="0" smtClean="0"/>
              <a:t> </a:t>
            </a:r>
            <a:br>
              <a:rPr lang="el-GR" dirty="0" smtClean="0"/>
            </a:br>
            <a:r>
              <a:rPr lang="el-GR" dirty="0" smtClean="0"/>
              <a:t>Λαμπτήρας LED -----------------&gt; 90 </a:t>
            </a:r>
            <a:r>
              <a:rPr lang="el-GR" dirty="0" smtClean="0"/>
              <a:t>Lumen</a:t>
            </a:r>
            <a:r>
              <a:rPr lang="el-GR" dirty="0" smtClean="0"/>
              <a:t> / </a:t>
            </a:r>
            <a:r>
              <a:rPr lang="el-GR" dirty="0" smtClean="0"/>
              <a:t>Watt</a:t>
            </a:r>
            <a:r>
              <a:rPr lang="el-GR" dirty="0" smtClean="0"/>
              <a:t> </a:t>
            </a:r>
            <a:endParaRPr lang="el-GR" dirty="0"/>
          </a:p>
        </p:txBody>
      </p:sp>
      <p:sp>
        <p:nvSpPr>
          <p:cNvPr id="6" name="5 - Ορθογώνιο"/>
          <p:cNvSpPr/>
          <p:nvPr/>
        </p:nvSpPr>
        <p:spPr>
          <a:xfrm>
            <a:off x="642910" y="642918"/>
            <a:ext cx="7715304" cy="1200329"/>
          </a:xfrm>
          <a:prstGeom prst="rect">
            <a:avLst/>
          </a:prstGeom>
        </p:spPr>
        <p:txBody>
          <a:bodyPr wrap="square">
            <a:spAutoFit/>
          </a:bodyPr>
          <a:lstStyle/>
          <a:p>
            <a:r>
              <a:rPr lang="el-GR" dirty="0" smtClean="0"/>
              <a:t>Παρακάτω ακολουθεί η αντιστοιχία φωτιστικής απόδοσης μεταξύ τους (μέσοι όροι απόδοσης - υπάρχουν μικροδιαφορές ανάλογα με τη μάρκα και την ποιότητα). </a:t>
            </a:r>
            <a:br>
              <a:rPr lang="el-GR" dirty="0" smtClean="0"/>
            </a:b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tips-buying-lamps-table1.jpg"/>
          <p:cNvPicPr>
            <a:picLocks noChangeAspect="1"/>
          </p:cNvPicPr>
          <p:nvPr/>
        </p:nvPicPr>
        <p:blipFill>
          <a:blip r:embed="rId2"/>
          <a:stretch>
            <a:fillRect/>
          </a:stretch>
        </p:blipFill>
        <p:spPr>
          <a:xfrm>
            <a:off x="2071670" y="204746"/>
            <a:ext cx="4848226" cy="5172095"/>
          </a:xfrm>
          <a:prstGeom prst="rect">
            <a:avLst/>
          </a:prstGeom>
        </p:spPr>
      </p:pic>
      <p:sp>
        <p:nvSpPr>
          <p:cNvPr id="3" name="2 - TextBox"/>
          <p:cNvSpPr txBox="1"/>
          <p:nvPr/>
        </p:nvSpPr>
        <p:spPr>
          <a:xfrm>
            <a:off x="714348" y="5429264"/>
            <a:ext cx="7858180" cy="1200329"/>
          </a:xfrm>
          <a:prstGeom prst="rect">
            <a:avLst/>
          </a:prstGeom>
          <a:noFill/>
        </p:spPr>
        <p:txBody>
          <a:bodyPr wrap="square" rtlCol="0">
            <a:spAutoFit/>
          </a:bodyPr>
          <a:lstStyle/>
          <a:p>
            <a:r>
              <a:rPr lang="el-GR" dirty="0" smtClean="0"/>
              <a:t>Το σίγουρο λοιπόν είναι ότι το </a:t>
            </a:r>
            <a:r>
              <a:rPr lang="el-GR" dirty="0" smtClean="0"/>
              <a:t>μέλλον,σε</a:t>
            </a:r>
            <a:r>
              <a:rPr lang="el-GR" dirty="0" smtClean="0"/>
              <a:t> ότι έχει να κάνει με παραγωγή ορατής </a:t>
            </a:r>
            <a:r>
              <a:rPr lang="el-GR" dirty="0" smtClean="0"/>
              <a:t>ακτινοβολίας,ανήκει</a:t>
            </a:r>
            <a:r>
              <a:rPr lang="el-GR" dirty="0" smtClean="0"/>
              <a:t> στους λαμπτήρες </a:t>
            </a:r>
            <a:r>
              <a:rPr lang="en-US" dirty="0" smtClean="0"/>
              <a:t>LED.</a:t>
            </a:r>
            <a:r>
              <a:rPr lang="el-GR" dirty="0" smtClean="0"/>
              <a:t>Η μέχρι στιγμής περιορισμένη χρήση τους οφείλετε στο υψηλό </a:t>
            </a:r>
            <a:r>
              <a:rPr lang="el-GR" dirty="0" smtClean="0"/>
              <a:t>κόστος </a:t>
            </a:r>
            <a:r>
              <a:rPr lang="el-GR" dirty="0" smtClean="0"/>
              <a:t>κατασκευής εν </a:t>
            </a:r>
            <a:r>
              <a:rPr lang="el-GR" dirty="0" smtClean="0"/>
              <a:t>συγκρίση</a:t>
            </a:r>
            <a:r>
              <a:rPr lang="el-GR" dirty="0" smtClean="0"/>
              <a:t> με τους άλλους τύπους λαμπτήρων</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642910" y="714356"/>
            <a:ext cx="4500594" cy="6186309"/>
          </a:xfrm>
          <a:prstGeom prst="rect">
            <a:avLst/>
          </a:prstGeom>
          <a:noFill/>
        </p:spPr>
        <p:txBody>
          <a:bodyPr wrap="square" rtlCol="0">
            <a:spAutoFit/>
          </a:bodyPr>
          <a:lstStyle/>
          <a:p>
            <a:r>
              <a:rPr lang="el-GR" dirty="0" smtClean="0"/>
              <a:t>Ο πρώτος λαμπτήρας παραγωγής φωτός ήταν ο λαμπτήρας πυράκτωσης ο οποίος ανακαλύφθηκε από τον Αμερικανό Τόμας </a:t>
            </a:r>
            <a:r>
              <a:rPr lang="el-GR" dirty="0" err="1" smtClean="0"/>
              <a:t>Έντισον</a:t>
            </a:r>
            <a:endParaRPr lang="el-GR" dirty="0" smtClean="0"/>
          </a:p>
          <a:p>
            <a:r>
              <a:rPr lang="el-GR" dirty="0" smtClean="0"/>
              <a:t>Ο </a:t>
            </a:r>
            <a:r>
              <a:rPr lang="el-GR" b="1" dirty="0" smtClean="0"/>
              <a:t>Τόμας </a:t>
            </a:r>
            <a:r>
              <a:rPr lang="el-GR" b="1" dirty="0" smtClean="0"/>
              <a:t>Έντισον</a:t>
            </a:r>
            <a:r>
              <a:rPr lang="el-GR" dirty="0" smtClean="0"/>
              <a:t> (</a:t>
            </a:r>
            <a:r>
              <a:rPr lang="el-GR" i="1" dirty="0" smtClean="0"/>
              <a:t>Thomas</a:t>
            </a:r>
            <a:r>
              <a:rPr lang="el-GR" i="1" dirty="0" smtClean="0"/>
              <a:t> </a:t>
            </a:r>
            <a:r>
              <a:rPr lang="el-GR" i="1" dirty="0" smtClean="0"/>
              <a:t>Alva</a:t>
            </a:r>
            <a:r>
              <a:rPr lang="el-GR" i="1" dirty="0" smtClean="0"/>
              <a:t> </a:t>
            </a:r>
            <a:r>
              <a:rPr lang="el-GR" i="1" dirty="0" smtClean="0"/>
              <a:t>Edison</a:t>
            </a:r>
            <a:r>
              <a:rPr lang="el-GR" dirty="0" smtClean="0"/>
              <a:t>) (</a:t>
            </a:r>
            <a:r>
              <a:rPr lang="en-US" dirty="0" smtClean="0"/>
              <a:t>1</a:t>
            </a:r>
            <a:r>
              <a:rPr lang="el-GR" dirty="0" smtClean="0"/>
              <a:t>1 Φεβρουαρίου 1847 – 18 Οκτωβρίου 1931) ήταν ο περισσότερο παραγωγικός εφευρέτης της σύγχρονης εποχής. Αν και αυτοδίδακτος δραστηριοποιήθηκε σε πολλούς τομείς της τεχνικής. Από τις γνωστότερες εφευρέσεις του είναι το μικρόφωνο, o φωνόγραφος και ο ηλεκτρικός λαμπτήρας. Πολλές από τις κατασκευές τού </a:t>
            </a:r>
            <a:r>
              <a:rPr lang="el-GR" dirty="0" smtClean="0"/>
              <a:t>Έντισον</a:t>
            </a:r>
            <a:r>
              <a:rPr lang="el-GR" dirty="0" smtClean="0"/>
              <a:t> ήταν βέβαια, είτε βελτιώσεις άλλων υπαρχουσών με κακή απόδοση, είτε πρότυπα, τα οποία τελειοποιήθηκαν στη συνέχεια από άλλους τεχνικούς.</a:t>
            </a:r>
          </a:p>
          <a:p>
            <a:endParaRPr lang="el-GR" dirty="0" smtClean="0"/>
          </a:p>
          <a:p>
            <a:endParaRPr lang="el-GR" dirty="0" smtClean="0"/>
          </a:p>
          <a:p>
            <a:endParaRPr lang="el-GR" dirty="0" smtClean="0"/>
          </a:p>
          <a:p>
            <a:endParaRPr lang="el-GR" dirty="0"/>
          </a:p>
        </p:txBody>
      </p:sp>
      <p:pic>
        <p:nvPicPr>
          <p:cNvPr id="3" name="2 - Εικόνα" descr="EDISLG.JPG"/>
          <p:cNvPicPr>
            <a:picLocks noChangeAspect="1"/>
          </p:cNvPicPr>
          <p:nvPr/>
        </p:nvPicPr>
        <p:blipFill>
          <a:blip r:embed="rId2"/>
          <a:stretch>
            <a:fillRect/>
          </a:stretch>
        </p:blipFill>
        <p:spPr>
          <a:xfrm>
            <a:off x="5143504" y="857232"/>
            <a:ext cx="3055959" cy="500066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15 - TextBox"/>
          <p:cNvSpPr txBox="1"/>
          <p:nvPr/>
        </p:nvSpPr>
        <p:spPr>
          <a:xfrm>
            <a:off x="571472" y="1142984"/>
            <a:ext cx="7500990" cy="4247317"/>
          </a:xfrm>
          <a:prstGeom prst="rect">
            <a:avLst/>
          </a:prstGeom>
          <a:noFill/>
        </p:spPr>
        <p:txBody>
          <a:bodyPr wrap="square" rtlCol="0">
            <a:spAutoFit/>
          </a:bodyPr>
          <a:lstStyle/>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a:p>
        </p:txBody>
      </p:sp>
      <p:sp>
        <p:nvSpPr>
          <p:cNvPr id="18" name="17 - TextBox"/>
          <p:cNvSpPr txBox="1"/>
          <p:nvPr/>
        </p:nvSpPr>
        <p:spPr>
          <a:xfrm>
            <a:off x="571472" y="714356"/>
            <a:ext cx="8143932" cy="5909310"/>
          </a:xfrm>
          <a:prstGeom prst="rect">
            <a:avLst/>
          </a:prstGeom>
          <a:noFill/>
        </p:spPr>
        <p:txBody>
          <a:bodyPr wrap="square" rtlCol="0">
            <a:spAutoFit/>
          </a:bodyPr>
          <a:lstStyle/>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a:p>
        </p:txBody>
      </p:sp>
      <p:sp>
        <p:nvSpPr>
          <p:cNvPr id="20" name="19 - TextBox"/>
          <p:cNvSpPr txBox="1"/>
          <p:nvPr/>
        </p:nvSpPr>
        <p:spPr>
          <a:xfrm>
            <a:off x="642910" y="714356"/>
            <a:ext cx="7715304" cy="5909310"/>
          </a:xfrm>
          <a:prstGeom prst="rect">
            <a:avLst/>
          </a:prstGeom>
          <a:noFill/>
        </p:spPr>
        <p:txBody>
          <a:bodyPr wrap="square" rtlCol="0">
            <a:spAutoFit/>
          </a:bodyPr>
          <a:lstStyle/>
          <a:p>
            <a:r>
              <a:rPr lang="el-GR" dirty="0" smtClean="0"/>
              <a:t>Γεννήθηκε στο </a:t>
            </a:r>
            <a:r>
              <a:rPr lang="el-GR" dirty="0" smtClean="0"/>
              <a:t>Milan</a:t>
            </a:r>
            <a:r>
              <a:rPr lang="el-GR" dirty="0" smtClean="0"/>
              <a:t> της πολιτείας Οχάιο από πατέρα που εμπορευόταν δημητριακά. Ήδη στα 12 χρόνια του έπρεπε να εργαστεί για να στηρίξει οικονομικά την οικογένειά του. Στα 15 του προσπάθησε να εκδώσει μια εφημερίδα και στη συνέχεια άρχισε να εργάζεται ως τηλεγραφητής</a:t>
            </a:r>
            <a:r>
              <a:rPr lang="en-US" dirty="0" smtClean="0"/>
              <a:t> </a:t>
            </a:r>
            <a:r>
              <a:rPr lang="el-GR" dirty="0" smtClean="0"/>
              <a:t>στα τραίνα. Από αυτή τη θέση απολύθηκε, γιατί συνελήφθη να στέλνει το αναμενόμενο σήμα ελέγχου στον επόμενο σταθμό, αντί χειροκίνητα και με οπτική επαφή με το διερχόμενο τραίνο, αυτόματα με μια συσκευή δικής του επινοήσεως. Το 1868 υπέβαλε αίτηση για την πρώτη ευρεσιτεχνία του με ένα τηλέγραφο χαρακτήρων. Ακολούθησε μεγάλος αριθμός άλλων ευρεσιτεχνιών.</a:t>
            </a:r>
          </a:p>
          <a:p>
            <a:r>
              <a:rPr lang="el-GR" dirty="0" smtClean="0"/>
              <a:t>Δημιούργησε το πρώτο εργοστάσιο παραγωγής ηλεκτρικής ενέργειας που τροφοδότησε με ηλεκτρισμό τη Νέα Υόρκη και εξελίχθηκε στη γνωστή γιγαντιαία εταιρία </a:t>
            </a:r>
            <a:r>
              <a:rPr lang="el-GR" dirty="0" smtClean="0"/>
              <a:t>General</a:t>
            </a:r>
            <a:r>
              <a:rPr lang="el-GR" dirty="0" smtClean="0"/>
              <a:t> </a:t>
            </a:r>
            <a:r>
              <a:rPr lang="el-GR" dirty="0" smtClean="0"/>
              <a:t>Electric</a:t>
            </a:r>
            <a:r>
              <a:rPr lang="el-GR" dirty="0" smtClean="0"/>
              <a:t>. Η ανακάλυψή του για την εκπομπή ηλεκτρονίων από πυρακτωμένα μέταλλα, «φαινόμενο </a:t>
            </a:r>
            <a:r>
              <a:rPr lang="el-GR" dirty="0" smtClean="0"/>
              <a:t>Edison</a:t>
            </a:r>
            <a:r>
              <a:rPr lang="el-GR" dirty="0" smtClean="0"/>
              <a:t>», απετέλεσε προϋπόθεση για την κατασκευή της ηλεκτρονικής λυχνίας  και την απαρχή της ηλεκτρονικής τεχνολογίας. Όταν πέθανε ο </a:t>
            </a:r>
            <a:r>
              <a:rPr lang="el-GR" dirty="0" smtClean="0"/>
              <a:t>Έντισον</a:t>
            </a:r>
            <a:r>
              <a:rPr lang="el-GR" dirty="0" smtClean="0"/>
              <a:t> σε ηλικία 84 ετών, είχε αποκτήσει περισσότερα από 1000 διπλώματα ευρεσιτεχνίας, ανάμεσά τους για μία μέθοδο διαχωρισμού μεταλλευμάτων, ένα για την επεξεργασία και χύτευση του μπετόν, το οποίο απετέλεσε τη βάση για την κατασκευή προκατασκευασμένων οικιών.</a:t>
            </a:r>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642910" y="1071546"/>
            <a:ext cx="7215238" cy="3693319"/>
          </a:xfrm>
          <a:prstGeom prst="rect">
            <a:avLst/>
          </a:prstGeom>
        </p:spPr>
        <p:txBody>
          <a:bodyPr wrap="square">
            <a:spAutoFit/>
          </a:bodyPr>
          <a:lstStyle/>
          <a:p>
            <a:r>
              <a:rPr lang="el-GR" dirty="0" smtClean="0"/>
              <a:t>Οι λαμπτήρες που χρησιμοποιούνται για τον τεχνητό φωτισμό, μπορούν να διαχωριστούν ανάλογα με τον τρόπο με τον οποίο παράγουν το φως, δηλαδή με βάση τον τρόπο με τον οποίο παράγεται η ορατή ακτινοβολία, στις ακόλουθες κύριες κατηγορίες:</a:t>
            </a:r>
            <a:endParaRPr lang="en-US" dirty="0" smtClean="0"/>
          </a:p>
          <a:p>
            <a:r>
              <a:rPr lang="el-GR" dirty="0" smtClean="0"/>
              <a:t/>
            </a:r>
            <a:br>
              <a:rPr lang="el-GR" dirty="0" smtClean="0"/>
            </a:br>
            <a:r>
              <a:rPr lang="el-GR" dirty="0" smtClean="0"/>
              <a:t/>
            </a:r>
            <a:br>
              <a:rPr lang="el-GR" dirty="0" smtClean="0"/>
            </a:br>
            <a:r>
              <a:rPr lang="el-GR" dirty="0" smtClean="0"/>
              <a:t/>
            </a:r>
            <a:br>
              <a:rPr lang="el-GR" dirty="0" smtClean="0"/>
            </a:br>
            <a:r>
              <a:rPr lang="el-GR" dirty="0" smtClean="0"/>
              <a:t>• Λαμπτήρες πυράκτωσης</a:t>
            </a:r>
            <a:br>
              <a:rPr lang="el-GR" dirty="0" smtClean="0"/>
            </a:br>
            <a:r>
              <a:rPr lang="el-GR" dirty="0" smtClean="0"/>
              <a:t/>
            </a:r>
            <a:br>
              <a:rPr lang="el-GR" dirty="0" smtClean="0"/>
            </a:br>
            <a:r>
              <a:rPr lang="el-GR" dirty="0" smtClean="0"/>
              <a:t>• Λαμπτήρες εκκένωσης</a:t>
            </a:r>
            <a:br>
              <a:rPr lang="el-GR" dirty="0" smtClean="0"/>
            </a:br>
            <a:r>
              <a:rPr lang="el-GR" dirty="0" smtClean="0"/>
              <a:t/>
            </a:r>
            <a:br>
              <a:rPr lang="el-GR" dirty="0" smtClean="0"/>
            </a:br>
            <a:r>
              <a:rPr lang="el-GR" dirty="0" smtClean="0"/>
              <a:t>• Λαμπτήρες με LED</a:t>
            </a:r>
            <a:br>
              <a:rPr lang="el-GR" dirty="0" smtClean="0"/>
            </a:b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96" y="357166"/>
            <a:ext cx="8001056" cy="2369880"/>
          </a:xfrm>
          <a:prstGeom prst="rect">
            <a:avLst/>
          </a:prstGeom>
        </p:spPr>
        <p:txBody>
          <a:bodyPr wrap="square">
            <a:spAutoFit/>
          </a:bodyPr>
          <a:lstStyle/>
          <a:p>
            <a:r>
              <a:rPr lang="el-GR" sz="2000" i="1" u="sng" dirty="0" smtClean="0"/>
              <a:t>Λαμπτήρες πυράκτωσης</a:t>
            </a:r>
          </a:p>
          <a:p>
            <a:endParaRPr lang="en-US" sz="2000" i="1" dirty="0" smtClean="0"/>
          </a:p>
          <a:p>
            <a:r>
              <a:rPr lang="el-GR" dirty="0" smtClean="0"/>
              <a:t>Οι λαμπτήρες πυράκτωσης, με ή χωρίς αλογόνο, βασίζουν την </a:t>
            </a:r>
            <a:endParaRPr lang="en-US" dirty="0" smtClean="0"/>
          </a:p>
          <a:p>
            <a:r>
              <a:rPr lang="el-GR" dirty="0" smtClean="0"/>
              <a:t>λειτουργία </a:t>
            </a:r>
            <a:r>
              <a:rPr lang="el-GR" dirty="0" smtClean="0"/>
              <a:t>τους</a:t>
            </a:r>
            <a:r>
              <a:rPr lang="en-US" dirty="0" smtClean="0"/>
              <a:t> </a:t>
            </a:r>
            <a:r>
              <a:rPr lang="el-GR" dirty="0" smtClean="0"/>
              <a:t> στο φαινόμενο </a:t>
            </a:r>
            <a:r>
              <a:rPr lang="en-US" dirty="0" smtClean="0"/>
              <a:t>J</a:t>
            </a:r>
            <a:r>
              <a:rPr lang="en-US" dirty="0" smtClean="0"/>
              <a:t>oule</a:t>
            </a:r>
            <a:r>
              <a:rPr lang="el-GR" dirty="0" smtClean="0"/>
              <a:t>, κατά το οποίο όταν ένας αγωγός διαρρέεται από ηλεκτρικό </a:t>
            </a:r>
            <a:r>
              <a:rPr lang="el-GR" dirty="0" smtClean="0"/>
              <a:t>ρεύμα,αυξάνετε</a:t>
            </a:r>
            <a:r>
              <a:rPr lang="el-GR" dirty="0" smtClean="0"/>
              <a:t> η θερμοκρασία </a:t>
            </a:r>
            <a:r>
              <a:rPr lang="el-GR" dirty="0" smtClean="0"/>
              <a:t>του.Δηλαδή</a:t>
            </a:r>
            <a:r>
              <a:rPr lang="el-GR" dirty="0" smtClean="0"/>
              <a:t> η ηλεκτρική ενέργεια μετατρέπετε σε άλλου είδους </a:t>
            </a:r>
            <a:r>
              <a:rPr lang="el-GR" dirty="0" smtClean="0"/>
              <a:t>ενέργεια,την</a:t>
            </a:r>
            <a:r>
              <a:rPr lang="el-GR" dirty="0" smtClean="0"/>
              <a:t> </a:t>
            </a:r>
            <a:r>
              <a:rPr lang="el-GR" dirty="0" smtClean="0"/>
              <a:t>θερμότητα.Η</a:t>
            </a:r>
            <a:r>
              <a:rPr lang="el-GR" dirty="0" smtClean="0"/>
              <a:t> παραγωγή θερμότητας προκαλεί και </a:t>
            </a:r>
            <a:r>
              <a:rPr lang="el-GR" dirty="0" smtClean="0"/>
              <a:t>παραγωγή ακτινοβολίας μέρος της οποίας βρίσκεται εντός του ορατού </a:t>
            </a:r>
            <a:r>
              <a:rPr lang="el-GR" dirty="0" smtClean="0"/>
              <a:t>φάσματος,</a:t>
            </a:r>
            <a:endParaRPr lang="el-GR" dirty="0"/>
          </a:p>
        </p:txBody>
      </p:sp>
      <p:sp>
        <p:nvSpPr>
          <p:cNvPr id="5" name="4 - Ορθογώνιο"/>
          <p:cNvSpPr/>
          <p:nvPr/>
        </p:nvSpPr>
        <p:spPr>
          <a:xfrm>
            <a:off x="357158" y="2643182"/>
            <a:ext cx="3571900" cy="1477328"/>
          </a:xfrm>
          <a:prstGeom prst="rect">
            <a:avLst/>
          </a:prstGeom>
        </p:spPr>
        <p:txBody>
          <a:bodyPr wrap="square">
            <a:spAutoFit/>
          </a:bodyPr>
          <a:lstStyle/>
          <a:p>
            <a:r>
              <a:rPr lang="el-GR" dirty="0" smtClean="0"/>
              <a:t>Ο λαμπτήρας πυράκτωσης περιλαμβάνει ένα λεπτό μεταλλικό νήμα, από βαρύ, δύστηκτο μέταλλο, συνήθως βολφράμιο, τυλιγμένο σε </a:t>
            </a:r>
            <a:r>
              <a:rPr lang="el-GR" dirty="0" smtClean="0"/>
              <a:t>σπείρες.</a:t>
            </a:r>
            <a:endParaRPr lang="el-GR" dirty="0"/>
          </a:p>
        </p:txBody>
      </p:sp>
      <p:pic>
        <p:nvPicPr>
          <p:cNvPr id="6" name="5 - Εικόνα" descr="lamptiras_lamp_s.jpg"/>
          <p:cNvPicPr>
            <a:picLocks noChangeAspect="1"/>
          </p:cNvPicPr>
          <p:nvPr/>
        </p:nvPicPr>
        <p:blipFill>
          <a:blip r:embed="rId2"/>
          <a:stretch>
            <a:fillRect/>
          </a:stretch>
        </p:blipFill>
        <p:spPr>
          <a:xfrm>
            <a:off x="3786182" y="2643182"/>
            <a:ext cx="4714908" cy="3804584"/>
          </a:xfrm>
          <a:prstGeom prst="rect">
            <a:avLst/>
          </a:prstGeom>
        </p:spPr>
      </p:pic>
      <p:sp>
        <p:nvSpPr>
          <p:cNvPr id="7" name="6 - Ορθογώνιο"/>
          <p:cNvSpPr/>
          <p:nvPr/>
        </p:nvSpPr>
        <p:spPr>
          <a:xfrm>
            <a:off x="357158" y="4071942"/>
            <a:ext cx="3571900" cy="2585323"/>
          </a:xfrm>
          <a:prstGeom prst="rect">
            <a:avLst/>
          </a:prstGeom>
        </p:spPr>
        <p:txBody>
          <a:bodyPr wrap="square">
            <a:spAutoFit/>
          </a:bodyPr>
          <a:lstStyle/>
          <a:p>
            <a:r>
              <a:rPr lang="el-GR" dirty="0" smtClean="0"/>
              <a:t>Το βολφράμιο είναι ένα μέταλλο που έχει πολύ υψηλό σημείο τήξης (</a:t>
            </a:r>
            <a:r>
              <a:rPr lang="el-GR" dirty="0" smtClean="0"/>
              <a:t>3.400°</a:t>
            </a:r>
            <a:r>
              <a:rPr lang="en-US" dirty="0" smtClean="0"/>
              <a:t>C</a:t>
            </a:r>
            <a:r>
              <a:rPr lang="el-GR" dirty="0" smtClean="0"/>
              <a:t>) και </a:t>
            </a:r>
            <a:r>
              <a:rPr lang="el-GR" dirty="0" smtClean="0"/>
              <a:t>εξαχνώνεται</a:t>
            </a:r>
            <a:r>
              <a:rPr lang="el-GR" dirty="0" smtClean="0"/>
              <a:t> </a:t>
            </a:r>
            <a:r>
              <a:rPr lang="el-GR" dirty="0" smtClean="0"/>
              <a:t>επίσης σε πολύ </a:t>
            </a:r>
            <a:r>
              <a:rPr lang="el-GR" dirty="0" smtClean="0"/>
              <a:t>υψηλές θερμοκρασίες.</a:t>
            </a:r>
            <a:r>
              <a:rPr lang="el-GR" dirty="0" smtClean="0"/>
              <a:t> </a:t>
            </a:r>
            <a:r>
              <a:rPr lang="el-GR" dirty="0" smtClean="0"/>
              <a:t>Αυτό φέρεται </a:t>
            </a:r>
            <a:r>
              <a:rPr lang="el-GR" dirty="0" smtClean="0"/>
              <a:t>από τις άκρες του συγκολλημένο σε δύο παχύτερα σύρματα από όπου εφαρμόζεται η ηλεκτρική τάση η οποία θέτει τα </a:t>
            </a:r>
            <a:r>
              <a:rPr lang="el-GR" dirty="0" smtClean="0"/>
              <a:t>ηλεκτρικά</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0034" y="785794"/>
            <a:ext cx="835824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l-GR" dirty="0" smtClean="0"/>
              <a:t>Αναλυτικότερα η παραπάνω διαδικασία θέρμανσης αγωγού περιγράφετε ως εξής</a:t>
            </a:r>
            <a:r>
              <a:rPr lang="en-US" dirty="0" smtClean="0"/>
              <a:t>:</a:t>
            </a:r>
            <a:r>
              <a:rPr lang="el-GR" dirty="0" smtClean="0"/>
              <a:t>Σε </a:t>
            </a:r>
            <a:r>
              <a:rPr lang="el-GR" dirty="0" smtClean="0"/>
              <a:t>ένα μεταλλικό σύρμα, όσο μεγαλύτερη είναι </a:t>
            </a:r>
            <a:r>
              <a:rPr lang="el-GR" dirty="0" smtClean="0"/>
              <a:t>η</a:t>
            </a:r>
            <a:r>
              <a:rPr lang="en-US" dirty="0" smtClean="0"/>
              <a:t> </a:t>
            </a:r>
            <a:r>
              <a:rPr lang="el-GR" dirty="0" smtClean="0"/>
              <a:t>θερμοκρασία </a:t>
            </a:r>
            <a:r>
              <a:rPr lang="el-GR" dirty="0" smtClean="0"/>
              <a:t>του, τόσο πιο έντονη είναι η άτακτη </a:t>
            </a:r>
            <a:r>
              <a:rPr lang="el-GR" dirty="0" smtClean="0"/>
              <a:t>κίνηση</a:t>
            </a:r>
            <a:r>
              <a:rPr lang="en-US" dirty="0" smtClean="0"/>
              <a:t> </a:t>
            </a:r>
            <a:r>
              <a:rPr lang="el-GR" dirty="0" smtClean="0"/>
              <a:t>των </a:t>
            </a:r>
            <a:r>
              <a:rPr lang="el-GR" dirty="0" smtClean="0"/>
              <a:t>ιόντων και των ελεύθερων ηλεκτρονίων του. </a:t>
            </a:r>
            <a:r>
              <a:rPr lang="el-GR" dirty="0" smtClean="0"/>
              <a:t>Εξαιτίας</a:t>
            </a:r>
            <a:r>
              <a:rPr lang="en-US" dirty="0" smtClean="0"/>
              <a:t> </a:t>
            </a:r>
            <a:r>
              <a:rPr lang="el-GR" dirty="0" smtClean="0"/>
              <a:t>της </a:t>
            </a:r>
            <a:r>
              <a:rPr lang="el-GR" dirty="0" smtClean="0"/>
              <a:t>διαφοράς δυναμικού τα ελεύθερα ηλεκτρόνια </a:t>
            </a:r>
            <a:r>
              <a:rPr lang="el-GR" dirty="0" smtClean="0"/>
              <a:t>μετατοπίζονται </a:t>
            </a:r>
            <a:r>
              <a:rPr lang="el-GR" dirty="0" smtClean="0"/>
              <a:t>κατά μήκος του αγωγού και έτσι αποκτούν </a:t>
            </a:r>
            <a:r>
              <a:rPr lang="el-GR" dirty="0" smtClean="0"/>
              <a:t>πρόσθετη </a:t>
            </a:r>
            <a:r>
              <a:rPr lang="el-GR" dirty="0" smtClean="0"/>
              <a:t>κινητική ενέργεια. Συγκρούονται τότε με τα ιόντα </a:t>
            </a:r>
            <a:r>
              <a:rPr lang="el-GR" dirty="0" smtClean="0"/>
              <a:t>του</a:t>
            </a:r>
            <a:r>
              <a:rPr lang="en-US" dirty="0" smtClean="0"/>
              <a:t> </a:t>
            </a:r>
            <a:r>
              <a:rPr lang="el-GR" dirty="0" smtClean="0"/>
              <a:t>πλέγματος </a:t>
            </a:r>
            <a:r>
              <a:rPr lang="el-GR" dirty="0" smtClean="0"/>
              <a:t>και η άτακτη κίνηση (ταλάντωση) των ιόντων γίνεται εντονότερη. Ταυτόχρονα τα ηλεκτρόνια επιταχύνονται εκ νέου από το ηλεκτρικό πεδίο και αναπληρώνουν τη χαμένη τους κινητική ενέργεια. Έτσι η συνολική χαοτική κίνηση των σωματιδίων του σύρματος γίνεται </a:t>
            </a:r>
            <a:r>
              <a:rPr lang="el-GR" dirty="0" smtClean="0"/>
              <a:t>εντονότερη.Η</a:t>
            </a:r>
            <a:r>
              <a:rPr lang="el-GR" dirty="0" smtClean="0"/>
              <a:t> θερμική ενέργεια και η θερμοκρασία του </a:t>
            </a:r>
            <a:r>
              <a:rPr lang="el-GR" dirty="0" smtClean="0"/>
              <a:t>αυξάνονται.Το</a:t>
            </a:r>
            <a:r>
              <a:rPr lang="el-GR" dirty="0" smtClean="0"/>
              <a:t> εκπεμπόμενο φώς από το νήμα αυξάνει και γίνεται πιο </a:t>
            </a:r>
            <a:r>
              <a:rPr lang="en-US" dirty="0" smtClean="0"/>
              <a:t>“</a:t>
            </a:r>
            <a:r>
              <a:rPr lang="el-GR" dirty="0" smtClean="0"/>
              <a:t>λευκό</a:t>
            </a:r>
            <a:r>
              <a:rPr lang="en-US" dirty="0" smtClean="0"/>
              <a:t>”</a:t>
            </a:r>
            <a:r>
              <a:rPr lang="el-GR" dirty="0" smtClean="0"/>
              <a:t>όσο μεγαλύτερη είναι η θερμοκρασία του</a:t>
            </a:r>
            <a:endParaRPr lang="el-GR" dirty="0" smtClean="0"/>
          </a:p>
          <a:p>
            <a:pPr marL="0" marR="0" lvl="0" indent="0" algn="l" defTabSz="914400" rtl="0" eaLnBrk="1" fontAlgn="base" latinLnBrk="0" hangingPunct="1">
              <a:lnSpc>
                <a:spcPct val="100000"/>
              </a:lnSpc>
              <a:spcBef>
                <a:spcPct val="0"/>
              </a:spcBef>
              <a:spcAft>
                <a:spcPct val="0"/>
              </a:spcAft>
              <a:buClrTx/>
              <a:buSzTx/>
              <a:buFontTx/>
              <a:buNone/>
              <a:tabLst/>
            </a:pPr>
            <a:endParaRPr lang="el-GR" dirty="0" smtClean="0"/>
          </a:p>
        </p:txBody>
      </p:sp>
      <p:sp>
        <p:nvSpPr>
          <p:cNvPr id="6" name="5 - Ορθογώνιο"/>
          <p:cNvSpPr/>
          <p:nvPr/>
        </p:nvSpPr>
        <p:spPr>
          <a:xfrm>
            <a:off x="500034" y="285728"/>
            <a:ext cx="8215370" cy="923330"/>
          </a:xfrm>
          <a:prstGeom prst="rect">
            <a:avLst/>
          </a:prstGeom>
        </p:spPr>
        <p:txBody>
          <a:bodyPr wrap="square">
            <a:spAutoFit/>
          </a:bodyPr>
          <a:lstStyle/>
          <a:p>
            <a:r>
              <a:rPr lang="el-GR" dirty="0" smtClean="0"/>
              <a:t>φορτία σε κίνηση η οποία εξαναγκάζει το νήμα να φωτοβολεί από τη θέρμανσή του</a:t>
            </a:r>
            <a:br>
              <a:rPr lang="el-GR" dirty="0" smtClean="0"/>
            </a:br>
            <a:endParaRPr lang="el-GR" dirty="0"/>
          </a:p>
        </p:txBody>
      </p:sp>
      <p:sp>
        <p:nvSpPr>
          <p:cNvPr id="1026" name="Rectangle 2"/>
          <p:cNvSpPr>
            <a:spLocks noChangeArrowheads="1"/>
          </p:cNvSpPr>
          <p:nvPr/>
        </p:nvSpPr>
        <p:spPr bwMode="auto">
          <a:xfrm>
            <a:off x="500034" y="3786190"/>
            <a:ext cx="814393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l-GR" dirty="0" smtClean="0"/>
              <a:t>Όταν το μήκος του </a:t>
            </a:r>
            <a:r>
              <a:rPr lang="el-GR" dirty="0" smtClean="0"/>
              <a:t>νήματος(βολφράμιο) </a:t>
            </a:r>
            <a:r>
              <a:rPr lang="el-GR" dirty="0" smtClean="0"/>
              <a:t>είναι μεγαλύτερο των 2 cm τότε αυτό συγκρατείται και ενδιάμεσα από μη ηλεκτροφόρα σύρματα σε ακτινική διάταξη. Η κατασκευή αυτή περικλείεται σε γυάλινη σφαιρική ή ελλειπτική φύσιγγα χαμηλής πίεσης αερίου</a:t>
            </a:r>
            <a:r>
              <a:rPr lang="el-GR" dirty="0" smtClean="0"/>
              <a:t>.</a:t>
            </a:r>
            <a:r>
              <a:rPr lang="el-GR" dirty="0" smtClean="0"/>
              <a:t> Η φύσιγγα αυτή σε λαμπτήρες μικρής ισχύος είναι </a:t>
            </a:r>
            <a:r>
              <a:rPr lang="el-GR" dirty="0" smtClean="0"/>
              <a:t>αερόκενη</a:t>
            </a:r>
            <a:r>
              <a:rPr lang="el-GR" dirty="0" smtClean="0"/>
              <a:t>, ή σε λαμπτήρες μεγάλης ισχύος περιέχει αδρανές αέριο, συνήθως άζωτο. Ο λαμπτήρας μπορεί να διαθέτει βιδωτή επαφή που συνδέεται με τον έναν πόλο και μια επαφή στην βάση που συνδέεται με τον άλλο πόλο. Η όλη διάταξη περιέχεται σε στήριγμα από πορσελάνη ή γυαλί.</a:t>
            </a:r>
          </a:p>
          <a:p>
            <a:pPr marL="0" marR="0" lvl="0" indent="0" algn="l" defTabSz="914400" rtl="0" eaLnBrk="1" fontAlgn="base" latinLnBrk="0" hangingPunct="1">
              <a:lnSpc>
                <a:spcPct val="100000"/>
              </a:lnSpc>
              <a:spcBef>
                <a:spcPct val="0"/>
              </a:spcBef>
              <a:spcAft>
                <a:spcPct val="0"/>
              </a:spcAft>
              <a:buClrTx/>
              <a:buSzTx/>
              <a:buFontTx/>
              <a:buNone/>
              <a:tabLst/>
            </a:pPr>
            <a:endParaRPr lang="el-G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96" y="2643182"/>
            <a:ext cx="8501122" cy="1477328"/>
          </a:xfrm>
          <a:prstGeom prst="rect">
            <a:avLst/>
          </a:prstGeom>
        </p:spPr>
        <p:txBody>
          <a:bodyPr wrap="square">
            <a:spAutoFit/>
          </a:bodyPr>
          <a:lstStyle/>
          <a:p>
            <a:r>
              <a:rPr lang="el-GR" dirty="0" smtClean="0"/>
              <a:t>• παρέχουν αμέσως την ονομαστική φωτεινή ροή και αν σβήσουν μπορούν να ανάψουν πάλι αμέσως.</a:t>
            </a:r>
            <a:br>
              <a:rPr lang="el-GR" dirty="0" smtClean="0"/>
            </a:br>
            <a:r>
              <a:rPr lang="el-GR" dirty="0" smtClean="0"/>
              <a:t>• η φωτεινή ροή που εκπέμπουν μπορεί εφόσον το απαιτεί η εφαρμογή φωτισμού να ρυθμιστεί με ειδικούς "ρυθμιστές έντασης φωτισμού»(</a:t>
            </a:r>
            <a:r>
              <a:rPr lang="el-GR" dirty="0" smtClean="0"/>
              <a:t>dimme</a:t>
            </a:r>
            <a:r>
              <a:rPr lang="en-US" dirty="0" smtClean="0"/>
              <a:t>rs</a:t>
            </a:r>
            <a:r>
              <a:rPr lang="el-GR" dirty="0" smtClean="0"/>
              <a:t>)</a:t>
            </a:r>
            <a:br>
              <a:rPr lang="el-GR" dirty="0" smtClean="0"/>
            </a:br>
            <a:r>
              <a:rPr lang="el-GR" dirty="0" smtClean="0"/>
              <a:t>• μπορούν να λειτουργούν και σε πολύ χαμηλές θερμοκρασίες. </a:t>
            </a:r>
            <a:endParaRPr lang="el-GR" dirty="0"/>
          </a:p>
        </p:txBody>
      </p:sp>
      <p:sp>
        <p:nvSpPr>
          <p:cNvPr id="5" name="4 - Ορθογώνιο"/>
          <p:cNvSpPr/>
          <p:nvPr/>
        </p:nvSpPr>
        <p:spPr>
          <a:xfrm>
            <a:off x="428596" y="428604"/>
            <a:ext cx="8358246" cy="2308324"/>
          </a:xfrm>
          <a:prstGeom prst="rect">
            <a:avLst/>
          </a:prstGeom>
        </p:spPr>
        <p:txBody>
          <a:bodyPr wrap="square">
            <a:spAutoFit/>
          </a:bodyPr>
          <a:lstStyle/>
          <a:p>
            <a:r>
              <a:rPr lang="el-GR" dirty="0" smtClean="0"/>
              <a:t>Οι κλασικοί λαμπτήρες πυράκτωσης, χαρακτηρίζονται από τις ακόλουθες ιδιότητες:</a:t>
            </a:r>
            <a:br>
              <a:rPr lang="el-GR" dirty="0" smtClean="0"/>
            </a:br>
            <a:r>
              <a:rPr lang="el-GR" dirty="0" smtClean="0"/>
              <a:t>• εκπέμπουν φως "θερμής" απόχρωσης </a:t>
            </a:r>
            <a:r>
              <a:rPr lang="el-GR" dirty="0" smtClean="0"/>
              <a:t>(</a:t>
            </a:r>
            <a:r>
              <a:rPr lang="el-GR" dirty="0" smtClean="0"/>
              <a:t>2526</a:t>
            </a:r>
            <a:r>
              <a:rPr lang="el-GR" dirty="0" smtClean="0"/>
              <a:t>° </a:t>
            </a:r>
            <a:r>
              <a:rPr lang="en-US" dirty="0" smtClean="0"/>
              <a:t>C</a:t>
            </a:r>
            <a:r>
              <a:rPr lang="el-GR" dirty="0" smtClean="0"/>
              <a:t>) </a:t>
            </a:r>
            <a:r>
              <a:rPr lang="el-GR" dirty="0" smtClean="0"/>
              <a:t>με δείκτη χρωματικής απόδοσης 100.</a:t>
            </a:r>
            <a:br>
              <a:rPr lang="el-GR" dirty="0" smtClean="0"/>
            </a:br>
            <a:r>
              <a:rPr lang="el-GR" dirty="0" smtClean="0"/>
              <a:t>• έχουν φωτεινή απόδοση περίπου 12 lm/W για ισχύ 100W/220V.</a:t>
            </a:r>
            <a:br>
              <a:rPr lang="el-GR" dirty="0" smtClean="0"/>
            </a:br>
            <a:r>
              <a:rPr lang="el-GR" dirty="0" smtClean="0"/>
              <a:t>• η μέση διάρκεια ζωής τους σε συνθήκες κανονικής τροφοδοσίας είναι 1.000 ώρες.</a:t>
            </a:r>
            <a:br>
              <a:rPr lang="el-GR" dirty="0" smtClean="0"/>
            </a:br>
            <a:r>
              <a:rPr lang="el-GR" dirty="0" smtClean="0"/>
              <a:t>• συνδέονται απευθείας στο δίκτυο τροφοδοσίας χωρίς την παρεμβολή ειδικών διατάξεων </a:t>
            </a:r>
            <a:r>
              <a:rPr lang="el-GR" dirty="0" smtClean="0"/>
              <a:t>έναυσης</a:t>
            </a:r>
            <a:r>
              <a:rPr lang="el-GR" dirty="0" smtClean="0"/>
              <a:t> η τροφοδοσίας</a:t>
            </a:r>
            <a:endParaRPr lang="el-GR" dirty="0"/>
          </a:p>
        </p:txBody>
      </p:sp>
      <p:sp>
        <p:nvSpPr>
          <p:cNvPr id="6" name="Rectangle 2"/>
          <p:cNvSpPr>
            <a:spLocks noChangeArrowheads="1"/>
          </p:cNvSpPr>
          <p:nvPr/>
        </p:nvSpPr>
        <p:spPr bwMode="auto">
          <a:xfrm>
            <a:off x="428596" y="4071942"/>
            <a:ext cx="828680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dirty="0" smtClean="0"/>
              <a:t> </a:t>
            </a:r>
            <a:r>
              <a:rPr lang="el-GR" dirty="0" smtClean="0"/>
              <a:t>Ένας λαμπτήρας πυράκτωσης έχει διάρκεια ζωής περίπου 750 - 1500 ώρες συνεχούς λειτουργίας. Όσο μεγαλύτερη είναι η ισχύς του τόσο μικρότερη είναι η ζωή του. Ο λαμπτήρας πυράκτωσης ανάβει μόνο όταν και οι δύο επαφές του ακουμπούν και στους δύο πόλους της μπαταρίας ή της πρίζας. Στις περιπτώσεις που η λάμπα δεν ανάβει, έχει κοπεί (καεί από υπερβολική αύξηση του ηλεκτρικού ρεύματος απότομα) το </a:t>
            </a:r>
            <a:r>
              <a:rPr lang="el-GR" dirty="0" smtClean="0"/>
              <a:t>συρματάκι</a:t>
            </a:r>
            <a:r>
              <a:rPr lang="el-GR"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357158" y="357166"/>
            <a:ext cx="8429684" cy="923330"/>
          </a:xfrm>
          <a:prstGeom prst="rect">
            <a:avLst/>
          </a:prstGeom>
        </p:spPr>
        <p:txBody>
          <a:bodyPr wrap="square">
            <a:spAutoFit/>
          </a:bodyPr>
          <a:lstStyle/>
          <a:p>
            <a:r>
              <a:rPr lang="el-GR" dirty="0" smtClean="0"/>
              <a:t>Ό</a:t>
            </a:r>
            <a:r>
              <a:rPr lang="el-GR" dirty="0" smtClean="0"/>
              <a:t>πως προείπαμε στους </a:t>
            </a:r>
            <a:r>
              <a:rPr lang="el-GR" dirty="0" smtClean="0"/>
              <a:t>πρώτους λαμπτήρες πυράκτωσης, δημιουργούταν κενό στο εσωτερικό του γυάλινου περιβλήματος, έτσι ώστε να αποφεύγεται η γρήγορη φθορά (η ανάφλεξη) του νήματος εξαιτίας της παρουσίας οξυγόνου. </a:t>
            </a:r>
            <a:endParaRPr lang="el-GR" dirty="0"/>
          </a:p>
        </p:txBody>
      </p:sp>
      <p:sp>
        <p:nvSpPr>
          <p:cNvPr id="5" name="4 - Ορθογώνιο"/>
          <p:cNvSpPr/>
          <p:nvPr/>
        </p:nvSpPr>
        <p:spPr>
          <a:xfrm>
            <a:off x="357158" y="1142984"/>
            <a:ext cx="8143932" cy="1200329"/>
          </a:xfrm>
          <a:prstGeom prst="rect">
            <a:avLst/>
          </a:prstGeom>
        </p:spPr>
        <p:txBody>
          <a:bodyPr wrap="square">
            <a:spAutoFit/>
          </a:bodyPr>
          <a:lstStyle/>
          <a:p>
            <a:r>
              <a:rPr lang="el-GR" dirty="0" smtClean="0"/>
              <a:t>Στους νεότερους λαμπτήρες πυράκτωσης, το γυάλινο περίβλημα, γεμίζεται με κάποιο ευγενές αέριο ή και αλογόνο (π.χ. ιώδιο), καθώς παρατηρήθηκε ότι η ύπαρξη του αερίου καθυστερεί την διαδικασία εξάχνωσης του </a:t>
            </a:r>
            <a:r>
              <a:rPr lang="el-GR" dirty="0" smtClean="0"/>
              <a:t>βολφραμίου.Οι</a:t>
            </a:r>
            <a:r>
              <a:rPr lang="el-GR" dirty="0" smtClean="0"/>
              <a:t> λαμπτήρες αλογόνου ανήκουν </a:t>
            </a:r>
            <a:r>
              <a:rPr lang="el-GR" dirty="0" smtClean="0"/>
              <a:t>σ’αυτην</a:t>
            </a:r>
            <a:r>
              <a:rPr lang="el-GR" dirty="0" smtClean="0"/>
              <a:t> την κατηγορία</a:t>
            </a:r>
            <a:endParaRPr lang="el-GR" dirty="0"/>
          </a:p>
        </p:txBody>
      </p:sp>
      <p:pic>
        <p:nvPicPr>
          <p:cNvPr id="6" name="5 - Εικόνα" descr="halogen 2.jpg"/>
          <p:cNvPicPr>
            <a:picLocks noChangeAspect="1"/>
          </p:cNvPicPr>
          <p:nvPr/>
        </p:nvPicPr>
        <p:blipFill>
          <a:blip r:embed="rId3"/>
          <a:stretch>
            <a:fillRect/>
          </a:stretch>
        </p:blipFill>
        <p:spPr>
          <a:xfrm>
            <a:off x="2143108" y="2571744"/>
            <a:ext cx="4191393" cy="350046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71472" y="428604"/>
            <a:ext cx="764386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l-GR" dirty="0" smtClean="0"/>
              <a:t>Έχουν σχήμα σωλήνα μικρής διαμέτρου με αξονική διαμήκη διάταξη του νήματος βολφραμίου. Το γυαλί είναι </a:t>
            </a:r>
            <a:r>
              <a:rPr lang="el-GR" dirty="0" smtClean="0"/>
              <a:t>χαλαζιακό</a:t>
            </a:r>
            <a:r>
              <a:rPr lang="el-GR" dirty="0" smtClean="0"/>
              <a:t> και όταν λειτουργεί ο λαμπτήρας, η θερμοκρασία του φθάνει στους 600° C. Οι λαμπτήρες αλογόνου αναπτύχθηκαν για να λύσουν το πρόβλημα της μικρής διάρκειας ζωής των λαμπτήρων πυράκτωσης καθώς ένας τυπικός λαμπτήρας αλογόνου έχει διάρκεια ζωής περίπου 2000 ώρες, σχεδόν διπλάσια από έναν τυπικό λαμπτήρα πυράκτωσης.</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Τήξη">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Τήξη">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Τήξη">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1070</TotalTime>
  <Words>1874</Words>
  <PresentationFormat>Προβολή στην οθόνη (4:3)</PresentationFormat>
  <Paragraphs>85</Paragraphs>
  <Slides>19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Τήξη</vt:lpstr>
      <vt:lpstr>ΛΑΜΠΤΗΡΕΣ ΠΑΡΑΓΩΓΗΣ ΦΩΤΟΣ</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ΛΑΜΠΤΗΡΕΣ ΠΑΡΑΓΩΓΗΣ ΦΩΤΟΣ</dc:title>
  <dc:creator>Γιάννης</dc:creator>
  <cp:lastModifiedBy>Γιάννης</cp:lastModifiedBy>
  <cp:revision>88</cp:revision>
  <dcterms:created xsi:type="dcterms:W3CDTF">2011-04-27T19:39:38Z</dcterms:created>
  <dcterms:modified xsi:type="dcterms:W3CDTF">2011-05-15T19:54:56Z</dcterms:modified>
</cp:coreProperties>
</file>