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0" r:id="rId1"/>
  </p:sldMasterIdLst>
  <p:notesMasterIdLst>
    <p:notesMasterId r:id="rId22"/>
  </p:notesMasterIdLst>
  <p:handoutMasterIdLst>
    <p:handoutMasterId r:id="rId23"/>
  </p:handoutMasterIdLst>
  <p:sldIdLst>
    <p:sldId id="365" r:id="rId2"/>
    <p:sldId id="353" r:id="rId3"/>
    <p:sldId id="347" r:id="rId4"/>
    <p:sldId id="348" r:id="rId5"/>
    <p:sldId id="349" r:id="rId6"/>
    <p:sldId id="350" r:id="rId7"/>
    <p:sldId id="351" r:id="rId8"/>
    <p:sldId id="354" r:id="rId9"/>
    <p:sldId id="332" r:id="rId10"/>
    <p:sldId id="331" r:id="rId11"/>
    <p:sldId id="330" r:id="rId12"/>
    <p:sldId id="333" r:id="rId13"/>
    <p:sldId id="355" r:id="rId14"/>
    <p:sldId id="359" r:id="rId15"/>
    <p:sldId id="356" r:id="rId16"/>
    <p:sldId id="357" r:id="rId17"/>
    <p:sldId id="358" r:id="rId18"/>
    <p:sldId id="360" r:id="rId19"/>
    <p:sldId id="323" r:id="rId20"/>
    <p:sldId id="367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accent2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618FFD"/>
    <a:srgbClr val="C073FA"/>
    <a:srgbClr val="8CFC6C"/>
    <a:srgbClr val="038A69"/>
    <a:srgbClr val="037C03"/>
    <a:srgbClr val="FF7A31"/>
    <a:srgbClr val="FEF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2" autoAdjust="0"/>
  </p:normalViewPr>
  <p:slideViewPr>
    <p:cSldViewPr snapToGrid="0">
      <p:cViewPr varScale="1">
        <p:scale>
          <a:sx n="106" d="100"/>
          <a:sy n="106" d="100"/>
        </p:scale>
        <p:origin x="176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notesViewPr>
    <p:cSldViewPr snapToGrid="0">
      <p:cViewPr varScale="1">
        <p:scale>
          <a:sx n="45" d="100"/>
          <a:sy n="45" d="100"/>
        </p:scale>
        <p:origin x="-1686" y="-108"/>
      </p:cViewPr>
      <p:guideLst>
        <p:guide orient="horz" pos="3024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t" anchorCtr="0" compatLnSpc="1">
            <a:prstTxWarp prst="textNoShape">
              <a:avLst/>
            </a:prstTxWarp>
          </a:bodyPr>
          <a:lstStyle>
            <a:lvl1pPr defTabSz="979488">
              <a:defRPr sz="1000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t" anchorCtr="0" compatLnSpc="1">
            <a:prstTxWarp prst="textNoShape">
              <a:avLst/>
            </a:prstTxWarp>
          </a:bodyPr>
          <a:lstStyle>
            <a:lvl1pPr algn="r" defTabSz="979488">
              <a:defRPr sz="1000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b" anchorCtr="0" compatLnSpc="1">
            <a:prstTxWarp prst="textNoShape">
              <a:avLst/>
            </a:prstTxWarp>
          </a:bodyPr>
          <a:lstStyle>
            <a:lvl1pPr defTabSz="979488">
              <a:defRPr sz="1000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b" anchorCtr="0" compatLnSpc="1">
            <a:prstTxWarp prst="textNoShape">
              <a:avLst/>
            </a:prstTxWarp>
          </a:bodyPr>
          <a:lstStyle>
            <a:lvl1pPr algn="r" defTabSz="979488">
              <a:defRPr sz="1000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0E07EAC-A481-494C-A70D-5543AF74D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159000" y="9140825"/>
            <a:ext cx="3114675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501" tIns="18268" rIns="46501" bIns="18268">
            <a:spAutoFit/>
          </a:bodyPr>
          <a:lstStyle>
            <a:lvl1pPr marL="338138" indent="-338138" defTabSz="912813"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12813"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12813"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12813"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12813"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ct val="57000"/>
              </a:spcAft>
              <a:defRPr/>
            </a:pPr>
            <a:r>
              <a:rPr lang="en-US" altLang="en-US" sz="1200" b="1">
                <a:solidFill>
                  <a:srgbClr val="000000"/>
                </a:solidFill>
              </a:rPr>
              <a:t>       2002 M. T. Harandi and J. Hou</a:t>
            </a:r>
          </a:p>
        </p:txBody>
      </p:sp>
      <p:pic>
        <p:nvPicPr>
          <p:cNvPr id="35847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13" y="9101138"/>
            <a:ext cx="220662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348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t" anchorCtr="0" compatLnSpc="1">
            <a:prstTxWarp prst="textNoShape">
              <a:avLst/>
            </a:prstTxWarp>
          </a:bodyPr>
          <a:lstStyle>
            <a:lvl1pPr defTabSz="979488">
              <a:lnSpc>
                <a:spcPct val="100000"/>
              </a:lnSpc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t" anchorCtr="0" compatLnSpc="1">
            <a:prstTxWarp prst="textNoShape">
              <a:avLst/>
            </a:prstTxWarp>
          </a:bodyPr>
          <a:lstStyle>
            <a:lvl1pPr algn="r" defTabSz="979488">
              <a:lnSpc>
                <a:spcPct val="100000"/>
              </a:lnSpc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b" anchorCtr="0" compatLnSpc="1">
            <a:prstTxWarp prst="textNoShape">
              <a:avLst/>
            </a:prstTxWarp>
          </a:bodyPr>
          <a:lstStyle>
            <a:lvl1pPr defTabSz="979488">
              <a:lnSpc>
                <a:spcPct val="100000"/>
              </a:lnSpc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0" tIns="0" rIns="19930" bIns="0" numCol="1" anchor="b" anchorCtr="0" compatLnSpc="1">
            <a:prstTxWarp prst="textNoShape">
              <a:avLst/>
            </a:prstTxWarp>
          </a:bodyPr>
          <a:lstStyle>
            <a:lvl1pPr algn="r" defTabSz="979488">
              <a:lnSpc>
                <a:spcPct val="100000"/>
              </a:lnSpc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7418DAD-2179-4427-A914-EE714171D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6213" y="142875"/>
            <a:ext cx="3725862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417513" y="341313"/>
            <a:ext cx="39179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156075" y="77788"/>
            <a:ext cx="30511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85" tIns="48163" rIns="97985" bIns="48163">
            <a:spAutoFit/>
          </a:bodyPr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700" b="1">
                <a:solidFill>
                  <a:srgbClr val="000000"/>
                </a:solidFill>
              </a:rPr>
              <a:t>Teaching Tips: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106863" y="22225"/>
            <a:ext cx="3124200" cy="3136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52388" y="3217863"/>
            <a:ext cx="7178675" cy="5867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14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308D3AFD-239E-45F1-8EE8-BCBF0335EF54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EDEA6ED6-E03D-4463-844E-13DA972D5422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61D73186-8915-45B0-A6CC-B3CDD927EE51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C2A292C3-4B03-4770-BE52-29815487C914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D30A8915-FADF-4F59-AB68-D9192AAF198E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2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8822AF4C-AC9A-4C2F-8C1C-F1AF6B833627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84AB1634-AFB2-4F8E-99C5-5A497C8932F9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43ECCE7B-8FCE-4D3F-A12E-D5071E95E67E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CEAC310A-5287-45D3-B99A-DBB3D71A2CC6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3131D050-6B6F-4A64-A0BE-D02D3E2DA8CA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04DE3620-6588-4C45-9815-CFCF34E2EBC6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D30A8915-FADF-4F59-AB68-D9192AAF198E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 defTabSz="979488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defTabSz="9794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41C7903B-1F68-4889-9FB1-3F46BFADF164}" type="slidenum">
              <a:rPr lang="en-US" altLang="en-US" sz="1000" smtClean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38" tIns="47919" rIns="95838" bIns="47919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597E0-AC0F-4960-BC7F-C57E00AA8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34016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4052-CBFE-43F0-896B-4C16F3A6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58960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8192D-AAE6-4336-81B5-43CFC03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696967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99E6E-0631-4296-92F5-7F29675DC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56475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5E5D1-FE9B-4AB1-8D88-0DB62FF4C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9959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3DDE-4F51-4B97-9319-615EFD5F7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30561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D3B6D-AA5D-41E9-BB96-B4524C5E8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4423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C937C-64BA-4280-AFEF-744D2D282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95847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17970-FC22-486C-B9AC-9E4CCEBAF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22814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AC92-E951-4C96-8B4E-700180DAD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20787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9F22A-AE87-4B68-9563-0A6EFE4F3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67225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υποδείγματος κειμένου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E4ADBF-6425-4E1D-A086-78D2B208D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 2002, M. T. Harandi and J. Hou (modified: I. Gupta)</a:t>
            </a:r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Distributed Systems</a:t>
            </a:r>
            <a:br>
              <a:rPr lang="el-GR" dirty="0"/>
            </a:br>
            <a:r>
              <a:rPr lang="en-US" dirty="0"/>
              <a:t>Message Ordering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>
            <a:normAutofit lnSpcReduction="10000"/>
          </a:bodyPr>
          <a:lstStyle/>
          <a:p>
            <a:r>
              <a:rPr lang="en-US" dirty="0" err="1"/>
              <a:t>Papadakis</a:t>
            </a:r>
            <a:r>
              <a:rPr lang="en-US" dirty="0"/>
              <a:t> Harris</a:t>
            </a:r>
          </a:p>
          <a:p>
            <a:r>
              <a:rPr lang="en-US" dirty="0"/>
              <a:t>Department of Informatics Engineering</a:t>
            </a:r>
            <a:endParaRPr lang="el-GR" dirty="0"/>
          </a:p>
          <a:p>
            <a:r>
              <a:rPr lang="en-US" dirty="0"/>
              <a:t>TEI of Crete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19088" y="173038"/>
            <a:ext cx="7664450" cy="15128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</a:rPr>
              <a:t>FIFO</a:t>
            </a:r>
            <a:r>
              <a:rPr lang="el-GR" altLang="en-US" dirty="0">
                <a:solidFill>
                  <a:schemeClr val="tx1"/>
                </a:solidFill>
              </a:rPr>
              <a:t>- </a:t>
            </a:r>
            <a:r>
              <a:rPr lang="en-US" altLang="en-US" dirty="0"/>
              <a:t>Ordered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  <a:endParaRPr lang="en-GB" altLang="en-US" dirty="0"/>
          </a:p>
        </p:txBody>
      </p:sp>
      <p:grpSp>
        <p:nvGrpSpPr>
          <p:cNvPr id="11267" name="Group 7"/>
          <p:cNvGrpSpPr>
            <a:grpSpLocks noChangeAspect="1"/>
          </p:cNvGrpSpPr>
          <p:nvPr/>
        </p:nvGrpSpPr>
        <p:grpSpPr bwMode="auto">
          <a:xfrm>
            <a:off x="1266825" y="1741488"/>
            <a:ext cx="5688013" cy="4667250"/>
            <a:chOff x="798" y="1097"/>
            <a:chExt cx="3583" cy="2940"/>
          </a:xfrm>
        </p:grpSpPr>
        <p:sp>
          <p:nvSpPr>
            <p:cNvPr id="11270" name="AutoShape 6"/>
            <p:cNvSpPr>
              <a:spLocks noChangeAspect="1" noChangeArrowheads="1" noTextEdit="1"/>
            </p:cNvSpPr>
            <p:nvPr/>
          </p:nvSpPr>
          <p:spPr bwMode="auto">
            <a:xfrm>
              <a:off x="798" y="1097"/>
              <a:ext cx="3583" cy="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Rectangle 8"/>
            <p:cNvSpPr>
              <a:spLocks noChangeArrowheads="1"/>
            </p:cNvSpPr>
            <p:nvPr/>
          </p:nvSpPr>
          <p:spPr bwMode="auto">
            <a:xfrm>
              <a:off x="1668" y="1097"/>
              <a:ext cx="2696" cy="2921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2" name="Rectangle 9"/>
            <p:cNvSpPr>
              <a:spLocks noChangeArrowheads="1"/>
            </p:cNvSpPr>
            <p:nvPr/>
          </p:nvSpPr>
          <p:spPr bwMode="auto">
            <a:xfrm>
              <a:off x="1668" y="1097"/>
              <a:ext cx="2713" cy="2940"/>
            </a:xfrm>
            <a:prstGeom prst="rect">
              <a:avLst/>
            </a:prstGeom>
            <a:noFill/>
            <a:ln w="17">
              <a:solidFill>
                <a:srgbClr val="FFDC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3" name="Oval 10"/>
            <p:cNvSpPr>
              <a:spLocks noChangeArrowheads="1"/>
            </p:cNvSpPr>
            <p:nvPr/>
          </p:nvSpPr>
          <p:spPr bwMode="auto">
            <a:xfrm>
              <a:off x="1772" y="1191"/>
              <a:ext cx="2487" cy="2714"/>
            </a:xfrm>
            <a:prstGeom prst="ellipse">
              <a:avLst/>
            </a:prstGeom>
            <a:solidFill>
              <a:srgbClr val="FFFFFF"/>
            </a:solidFill>
            <a:ln w="1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4" name="Line 11"/>
            <p:cNvSpPr>
              <a:spLocks noChangeShapeType="1"/>
            </p:cNvSpPr>
            <p:nvPr/>
          </p:nvSpPr>
          <p:spPr bwMode="auto">
            <a:xfrm>
              <a:off x="1772" y="2548"/>
              <a:ext cx="2487" cy="1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Rectangle 12"/>
            <p:cNvSpPr>
              <a:spLocks noChangeArrowheads="1"/>
            </p:cNvSpPr>
            <p:nvPr/>
          </p:nvSpPr>
          <p:spPr bwMode="auto">
            <a:xfrm>
              <a:off x="2763" y="1681"/>
              <a:ext cx="62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Message</a:t>
              </a:r>
              <a:endParaRPr lang="en-US" altLang="en-US"/>
            </a:p>
          </p:txBody>
        </p:sp>
        <p:sp>
          <p:nvSpPr>
            <p:cNvPr id="11276" name="Rectangle 13"/>
            <p:cNvSpPr>
              <a:spLocks noChangeArrowheads="1"/>
            </p:cNvSpPr>
            <p:nvPr/>
          </p:nvSpPr>
          <p:spPr bwMode="auto">
            <a:xfrm>
              <a:off x="2676" y="1851"/>
              <a:ext cx="731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processing</a:t>
              </a:r>
              <a:endParaRPr lang="en-US" altLang="en-US"/>
            </a:p>
          </p:txBody>
        </p:sp>
        <p:sp>
          <p:nvSpPr>
            <p:cNvPr id="11277" name="Rectangle 14"/>
            <p:cNvSpPr>
              <a:spLocks noChangeArrowheads="1"/>
            </p:cNvSpPr>
            <p:nvPr/>
          </p:nvSpPr>
          <p:spPr bwMode="auto">
            <a:xfrm>
              <a:off x="2937" y="2869"/>
              <a:ext cx="140" cy="150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8" name="Rectangle 15"/>
            <p:cNvSpPr>
              <a:spLocks noChangeArrowheads="1"/>
            </p:cNvSpPr>
            <p:nvPr/>
          </p:nvSpPr>
          <p:spPr bwMode="auto">
            <a:xfrm>
              <a:off x="3146" y="2736"/>
              <a:ext cx="939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Delivery queue</a:t>
              </a:r>
              <a:endParaRPr lang="en-US" altLang="en-US"/>
            </a:p>
          </p:txBody>
        </p:sp>
        <p:sp>
          <p:nvSpPr>
            <p:cNvPr id="11279" name="Rectangle 16"/>
            <p:cNvSpPr>
              <a:spLocks noChangeArrowheads="1"/>
            </p:cNvSpPr>
            <p:nvPr/>
          </p:nvSpPr>
          <p:spPr bwMode="auto">
            <a:xfrm>
              <a:off x="1824" y="2604"/>
              <a:ext cx="661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Hold-back</a:t>
              </a:r>
              <a:endParaRPr lang="en-US" altLang="en-US"/>
            </a:p>
          </p:txBody>
        </p:sp>
        <p:sp>
          <p:nvSpPr>
            <p:cNvPr id="11280" name="Rectangle 17"/>
            <p:cNvSpPr>
              <a:spLocks noChangeArrowheads="1"/>
            </p:cNvSpPr>
            <p:nvPr/>
          </p:nvSpPr>
          <p:spPr bwMode="auto">
            <a:xfrm>
              <a:off x="1946" y="2793"/>
              <a:ext cx="435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queue</a:t>
              </a:r>
              <a:endParaRPr lang="en-US" altLang="en-US"/>
            </a:p>
          </p:txBody>
        </p:sp>
        <p:sp>
          <p:nvSpPr>
            <p:cNvPr id="11281" name="Rectangle 18"/>
            <p:cNvSpPr>
              <a:spLocks noChangeArrowheads="1"/>
            </p:cNvSpPr>
            <p:nvPr/>
          </p:nvSpPr>
          <p:spPr bwMode="auto">
            <a:xfrm>
              <a:off x="3077" y="2303"/>
              <a:ext cx="452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deliver</a:t>
              </a:r>
              <a:endParaRPr lang="en-US" altLang="en-US"/>
            </a:p>
          </p:txBody>
        </p:sp>
        <p:sp>
          <p:nvSpPr>
            <p:cNvPr id="11282" name="Freeform 19"/>
            <p:cNvSpPr>
              <a:spLocks/>
            </p:cNvSpPr>
            <p:nvPr/>
          </p:nvSpPr>
          <p:spPr bwMode="auto">
            <a:xfrm>
              <a:off x="2816" y="3019"/>
              <a:ext cx="104" cy="57"/>
            </a:xfrm>
            <a:custGeom>
              <a:avLst/>
              <a:gdLst>
                <a:gd name="T0" fmla="*/ 17 w 104"/>
                <a:gd name="T1" fmla="*/ 38 h 57"/>
                <a:gd name="T2" fmla="*/ 0 w 104"/>
                <a:gd name="T3" fmla="*/ 0 h 57"/>
                <a:gd name="T4" fmla="*/ 104 w 104"/>
                <a:gd name="T5" fmla="*/ 0 h 57"/>
                <a:gd name="T6" fmla="*/ 17 w 104"/>
                <a:gd name="T7" fmla="*/ 57 h 57"/>
                <a:gd name="T8" fmla="*/ 17 w 104"/>
                <a:gd name="T9" fmla="*/ 38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57"/>
                <a:gd name="T17" fmla="*/ 104 w 104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57">
                  <a:moveTo>
                    <a:pt x="17" y="38"/>
                  </a:moveTo>
                  <a:lnTo>
                    <a:pt x="0" y="0"/>
                  </a:lnTo>
                  <a:lnTo>
                    <a:pt x="104" y="0"/>
                  </a:lnTo>
                  <a:lnTo>
                    <a:pt x="17" y="57"/>
                  </a:lnTo>
                  <a:lnTo>
                    <a:pt x="17" y="38"/>
                  </a:lnTo>
                  <a:close/>
                </a:path>
              </a:pathLst>
            </a:cu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20"/>
            <p:cNvSpPr>
              <a:spLocks/>
            </p:cNvSpPr>
            <p:nvPr/>
          </p:nvSpPr>
          <p:spPr bwMode="auto">
            <a:xfrm>
              <a:off x="2816" y="3019"/>
              <a:ext cx="104" cy="57"/>
            </a:xfrm>
            <a:custGeom>
              <a:avLst/>
              <a:gdLst>
                <a:gd name="T0" fmla="*/ 17 w 104"/>
                <a:gd name="T1" fmla="*/ 38 h 57"/>
                <a:gd name="T2" fmla="*/ 0 w 104"/>
                <a:gd name="T3" fmla="*/ 0 h 57"/>
                <a:gd name="T4" fmla="*/ 104 w 104"/>
                <a:gd name="T5" fmla="*/ 0 h 57"/>
                <a:gd name="T6" fmla="*/ 17 w 104"/>
                <a:gd name="T7" fmla="*/ 57 h 57"/>
                <a:gd name="T8" fmla="*/ 17 w 104"/>
                <a:gd name="T9" fmla="*/ 38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57"/>
                <a:gd name="T17" fmla="*/ 104 w 104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57">
                  <a:moveTo>
                    <a:pt x="17" y="38"/>
                  </a:moveTo>
                  <a:lnTo>
                    <a:pt x="0" y="0"/>
                  </a:lnTo>
                  <a:lnTo>
                    <a:pt x="104" y="0"/>
                  </a:lnTo>
                  <a:lnTo>
                    <a:pt x="17" y="57"/>
                  </a:lnTo>
                  <a:lnTo>
                    <a:pt x="17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 flipV="1">
              <a:off x="2590" y="3057"/>
              <a:ext cx="226" cy="7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Rectangle 22"/>
            <p:cNvSpPr>
              <a:spLocks noChangeArrowheads="1"/>
            </p:cNvSpPr>
            <p:nvPr/>
          </p:nvSpPr>
          <p:spPr bwMode="auto">
            <a:xfrm>
              <a:off x="815" y="3660"/>
              <a:ext cx="609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Incoming</a:t>
              </a:r>
              <a:endParaRPr lang="en-US" altLang="en-US"/>
            </a:p>
          </p:txBody>
        </p:sp>
        <p:sp>
          <p:nvSpPr>
            <p:cNvPr id="11286" name="Rectangle 23"/>
            <p:cNvSpPr>
              <a:spLocks noChangeArrowheads="1"/>
            </p:cNvSpPr>
            <p:nvPr/>
          </p:nvSpPr>
          <p:spPr bwMode="auto">
            <a:xfrm>
              <a:off x="798" y="3848"/>
              <a:ext cx="678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messages</a:t>
              </a:r>
              <a:endParaRPr lang="en-US" altLang="en-US"/>
            </a:p>
          </p:txBody>
        </p:sp>
        <p:sp>
          <p:nvSpPr>
            <p:cNvPr id="11287" name="Freeform 24"/>
            <p:cNvSpPr>
              <a:spLocks/>
            </p:cNvSpPr>
            <p:nvPr/>
          </p:nvSpPr>
          <p:spPr bwMode="auto">
            <a:xfrm>
              <a:off x="2346" y="3453"/>
              <a:ext cx="87" cy="56"/>
            </a:xfrm>
            <a:custGeom>
              <a:avLst/>
              <a:gdLst>
                <a:gd name="T0" fmla="*/ 0 w 87"/>
                <a:gd name="T1" fmla="*/ 19 h 56"/>
                <a:gd name="T2" fmla="*/ 0 w 87"/>
                <a:gd name="T3" fmla="*/ 0 h 56"/>
                <a:gd name="T4" fmla="*/ 87 w 87"/>
                <a:gd name="T5" fmla="*/ 0 h 56"/>
                <a:gd name="T6" fmla="*/ 17 w 87"/>
                <a:gd name="T7" fmla="*/ 56 h 56"/>
                <a:gd name="T8" fmla="*/ 0 w 87"/>
                <a:gd name="T9" fmla="*/ 1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56"/>
                <a:gd name="T17" fmla="*/ 87 w 87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56">
                  <a:moveTo>
                    <a:pt x="0" y="19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17" y="56"/>
                  </a:lnTo>
                  <a:lnTo>
                    <a:pt x="0" y="19"/>
                  </a:lnTo>
                  <a:close/>
                </a:path>
              </a:pathLst>
            </a:cu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25"/>
            <p:cNvSpPr>
              <a:spLocks/>
            </p:cNvSpPr>
            <p:nvPr/>
          </p:nvSpPr>
          <p:spPr bwMode="auto">
            <a:xfrm>
              <a:off x="2346" y="3453"/>
              <a:ext cx="87" cy="56"/>
            </a:xfrm>
            <a:custGeom>
              <a:avLst/>
              <a:gdLst>
                <a:gd name="T0" fmla="*/ 0 w 87"/>
                <a:gd name="T1" fmla="*/ 19 h 56"/>
                <a:gd name="T2" fmla="*/ 0 w 87"/>
                <a:gd name="T3" fmla="*/ 0 h 56"/>
                <a:gd name="T4" fmla="*/ 87 w 87"/>
                <a:gd name="T5" fmla="*/ 0 h 56"/>
                <a:gd name="T6" fmla="*/ 17 w 87"/>
                <a:gd name="T7" fmla="*/ 56 h 56"/>
                <a:gd name="T8" fmla="*/ 0 w 87"/>
                <a:gd name="T9" fmla="*/ 1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56"/>
                <a:gd name="T17" fmla="*/ 87 w 87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56">
                  <a:moveTo>
                    <a:pt x="0" y="19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17" y="56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6"/>
            <p:cNvSpPr>
              <a:spLocks noChangeShapeType="1"/>
            </p:cNvSpPr>
            <p:nvPr/>
          </p:nvSpPr>
          <p:spPr bwMode="auto">
            <a:xfrm flipH="1">
              <a:off x="1563" y="3472"/>
              <a:ext cx="783" cy="282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27"/>
            <p:cNvSpPr>
              <a:spLocks/>
            </p:cNvSpPr>
            <p:nvPr/>
          </p:nvSpPr>
          <p:spPr bwMode="auto">
            <a:xfrm>
              <a:off x="1842" y="3547"/>
              <a:ext cx="156" cy="151"/>
            </a:xfrm>
            <a:custGeom>
              <a:avLst/>
              <a:gdLst>
                <a:gd name="T0" fmla="*/ 0 w 156"/>
                <a:gd name="T1" fmla="*/ 38 h 151"/>
                <a:gd name="T2" fmla="*/ 121 w 156"/>
                <a:gd name="T3" fmla="*/ 0 h 151"/>
                <a:gd name="T4" fmla="*/ 156 w 156"/>
                <a:gd name="T5" fmla="*/ 113 h 151"/>
                <a:gd name="T6" fmla="*/ 52 w 156"/>
                <a:gd name="T7" fmla="*/ 151 h 151"/>
                <a:gd name="T8" fmla="*/ 0 w 156"/>
                <a:gd name="T9" fmla="*/ 38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151"/>
                <a:gd name="T17" fmla="*/ 156 w 156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151">
                  <a:moveTo>
                    <a:pt x="0" y="38"/>
                  </a:moveTo>
                  <a:lnTo>
                    <a:pt x="121" y="0"/>
                  </a:lnTo>
                  <a:lnTo>
                    <a:pt x="156" y="113"/>
                  </a:lnTo>
                  <a:lnTo>
                    <a:pt x="52" y="15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 w="1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Rectangle 28"/>
            <p:cNvSpPr>
              <a:spLocks noChangeArrowheads="1"/>
            </p:cNvSpPr>
            <p:nvPr/>
          </p:nvSpPr>
          <p:spPr bwMode="auto">
            <a:xfrm>
              <a:off x="2937" y="2737"/>
              <a:ext cx="140" cy="150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2" name="Rectangle 29"/>
            <p:cNvSpPr>
              <a:spLocks noChangeArrowheads="1"/>
            </p:cNvSpPr>
            <p:nvPr/>
          </p:nvSpPr>
          <p:spPr bwMode="auto">
            <a:xfrm>
              <a:off x="2937" y="2605"/>
              <a:ext cx="140" cy="150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3" name="Freeform 30"/>
            <p:cNvSpPr>
              <a:spLocks/>
            </p:cNvSpPr>
            <p:nvPr/>
          </p:nvSpPr>
          <p:spPr bwMode="auto">
            <a:xfrm>
              <a:off x="2955" y="2284"/>
              <a:ext cx="87" cy="151"/>
            </a:xfrm>
            <a:custGeom>
              <a:avLst/>
              <a:gdLst>
                <a:gd name="T0" fmla="*/ 35 w 87"/>
                <a:gd name="T1" fmla="*/ 151 h 151"/>
                <a:gd name="T2" fmla="*/ 0 w 87"/>
                <a:gd name="T3" fmla="*/ 151 h 151"/>
                <a:gd name="T4" fmla="*/ 35 w 87"/>
                <a:gd name="T5" fmla="*/ 0 h 151"/>
                <a:gd name="T6" fmla="*/ 87 w 87"/>
                <a:gd name="T7" fmla="*/ 151 h 151"/>
                <a:gd name="T8" fmla="*/ 35 w 87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51"/>
                <a:gd name="T17" fmla="*/ 87 w 87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51">
                  <a:moveTo>
                    <a:pt x="35" y="151"/>
                  </a:moveTo>
                  <a:lnTo>
                    <a:pt x="0" y="151"/>
                  </a:lnTo>
                  <a:lnTo>
                    <a:pt x="35" y="0"/>
                  </a:lnTo>
                  <a:lnTo>
                    <a:pt x="87" y="151"/>
                  </a:lnTo>
                  <a:lnTo>
                    <a:pt x="35" y="151"/>
                  </a:lnTo>
                  <a:close/>
                </a:path>
              </a:pathLst>
            </a:cu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31"/>
            <p:cNvSpPr>
              <a:spLocks/>
            </p:cNvSpPr>
            <p:nvPr/>
          </p:nvSpPr>
          <p:spPr bwMode="auto">
            <a:xfrm>
              <a:off x="2955" y="2284"/>
              <a:ext cx="87" cy="151"/>
            </a:xfrm>
            <a:custGeom>
              <a:avLst/>
              <a:gdLst>
                <a:gd name="T0" fmla="*/ 35 w 87"/>
                <a:gd name="T1" fmla="*/ 151 h 151"/>
                <a:gd name="T2" fmla="*/ 0 w 87"/>
                <a:gd name="T3" fmla="*/ 151 h 151"/>
                <a:gd name="T4" fmla="*/ 35 w 87"/>
                <a:gd name="T5" fmla="*/ 0 h 151"/>
                <a:gd name="T6" fmla="*/ 87 w 87"/>
                <a:gd name="T7" fmla="*/ 151 h 151"/>
                <a:gd name="T8" fmla="*/ 35 w 87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51"/>
                <a:gd name="T17" fmla="*/ 87 w 87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51">
                  <a:moveTo>
                    <a:pt x="35" y="151"/>
                  </a:moveTo>
                  <a:lnTo>
                    <a:pt x="0" y="151"/>
                  </a:lnTo>
                  <a:lnTo>
                    <a:pt x="35" y="0"/>
                  </a:lnTo>
                  <a:lnTo>
                    <a:pt x="87" y="151"/>
                  </a:lnTo>
                  <a:lnTo>
                    <a:pt x="35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32"/>
            <p:cNvSpPr>
              <a:spLocks noChangeShapeType="1"/>
            </p:cNvSpPr>
            <p:nvPr/>
          </p:nvSpPr>
          <p:spPr bwMode="auto">
            <a:xfrm flipV="1">
              <a:off x="2990" y="2454"/>
              <a:ext cx="1" cy="151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Rectangle 33"/>
            <p:cNvSpPr>
              <a:spLocks noChangeArrowheads="1"/>
            </p:cNvSpPr>
            <p:nvPr/>
          </p:nvSpPr>
          <p:spPr bwMode="auto">
            <a:xfrm>
              <a:off x="2433" y="3283"/>
              <a:ext cx="139" cy="151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7" name="Rectangle 34"/>
            <p:cNvSpPr>
              <a:spLocks noChangeArrowheads="1"/>
            </p:cNvSpPr>
            <p:nvPr/>
          </p:nvSpPr>
          <p:spPr bwMode="auto">
            <a:xfrm>
              <a:off x="2433" y="3151"/>
              <a:ext cx="139" cy="151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8" name="Rectangle 35"/>
            <p:cNvSpPr>
              <a:spLocks noChangeArrowheads="1"/>
            </p:cNvSpPr>
            <p:nvPr/>
          </p:nvSpPr>
          <p:spPr bwMode="auto">
            <a:xfrm>
              <a:off x="2433" y="3019"/>
              <a:ext cx="139" cy="151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9" name="Rectangle 36"/>
            <p:cNvSpPr>
              <a:spLocks noChangeArrowheads="1"/>
            </p:cNvSpPr>
            <p:nvPr/>
          </p:nvSpPr>
          <p:spPr bwMode="auto">
            <a:xfrm>
              <a:off x="2433" y="2887"/>
              <a:ext cx="139" cy="151"/>
            </a:xfrm>
            <a:prstGeom prst="rect">
              <a:avLst/>
            </a:prstGeom>
            <a:noFill/>
            <a:ln w="1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00" name="Line 37"/>
            <p:cNvSpPr>
              <a:spLocks noChangeShapeType="1"/>
            </p:cNvSpPr>
            <p:nvPr/>
          </p:nvSpPr>
          <p:spPr bwMode="auto">
            <a:xfrm>
              <a:off x="2711" y="3114"/>
              <a:ext cx="174" cy="150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38"/>
            <p:cNvSpPr>
              <a:spLocks noChangeArrowheads="1"/>
            </p:cNvSpPr>
            <p:nvPr/>
          </p:nvSpPr>
          <p:spPr bwMode="auto">
            <a:xfrm>
              <a:off x="2955" y="3208"/>
              <a:ext cx="904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When delivery </a:t>
              </a:r>
              <a:endParaRPr lang="en-US" altLang="en-US"/>
            </a:p>
          </p:txBody>
        </p:sp>
        <p:sp>
          <p:nvSpPr>
            <p:cNvPr id="11302" name="Rectangle 39"/>
            <p:cNvSpPr>
              <a:spLocks noChangeArrowheads="1"/>
            </p:cNvSpPr>
            <p:nvPr/>
          </p:nvSpPr>
          <p:spPr bwMode="auto">
            <a:xfrm>
              <a:off x="2955" y="3377"/>
              <a:ext cx="957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guarantees are</a:t>
              </a:r>
              <a:endParaRPr lang="en-US" altLang="en-US"/>
            </a:p>
          </p:txBody>
        </p:sp>
        <p:sp>
          <p:nvSpPr>
            <p:cNvPr id="11303" name="Rectangle 40"/>
            <p:cNvSpPr>
              <a:spLocks noChangeArrowheads="1"/>
            </p:cNvSpPr>
            <p:nvPr/>
          </p:nvSpPr>
          <p:spPr bwMode="auto">
            <a:xfrm>
              <a:off x="2955" y="3547"/>
              <a:ext cx="278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000000"/>
                  </a:solidFill>
                  <a:latin typeface="Arial" charset="0"/>
                </a:rPr>
                <a:t>met</a:t>
              </a:r>
              <a:endParaRPr lang="en-US" altLang="en-US"/>
            </a:p>
          </p:txBody>
        </p:sp>
      </p:grpSp>
      <p:sp>
        <p:nvSpPr>
          <p:cNvPr id="11268" name="TextBox 39"/>
          <p:cNvSpPr txBox="1">
            <a:spLocks noChangeArrowheads="1"/>
          </p:cNvSpPr>
          <p:nvPr/>
        </p:nvSpPr>
        <p:spPr bwMode="auto">
          <a:xfrm>
            <a:off x="7110413" y="3357563"/>
            <a:ext cx="10191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FO-deliver</a:t>
            </a:r>
          </a:p>
        </p:txBody>
      </p:sp>
      <p:cxnSp>
        <p:nvCxnSpPr>
          <p:cNvPr id="11269" name="Straight Arrow Connector 41"/>
          <p:cNvCxnSpPr>
            <a:cxnSpLocks noChangeShapeType="1"/>
            <a:stCxn id="11268" idx="1"/>
          </p:cNvCxnSpPr>
          <p:nvPr/>
        </p:nvCxnSpPr>
        <p:spPr bwMode="auto">
          <a:xfrm rot="10800000" flipV="1">
            <a:off x="5676900" y="3500438"/>
            <a:ext cx="1433513" cy="293687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8438"/>
            <a:ext cx="8599488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FIFO Ordering Implementation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71488" y="1555750"/>
            <a:ext cx="7772400" cy="4505325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000" i="1" dirty="0" err="1"/>
              <a:t>S</a:t>
            </a:r>
            <a:r>
              <a:rPr lang="en-US" altLang="en-US" sz="2000" i="1" baseline="30000" dirty="0" err="1"/>
              <a:t>p</a:t>
            </a:r>
            <a:r>
              <a:rPr lang="en-US" altLang="en-US" sz="2000" i="1" baseline="-25000" dirty="0" err="1"/>
              <a:t>g</a:t>
            </a:r>
            <a:r>
              <a:rPr lang="en-US" altLang="en-US" sz="2000" dirty="0"/>
              <a:t>: </a:t>
            </a:r>
            <a:r>
              <a:rPr lang="en-US" sz="2000" dirty="0"/>
              <a:t> the number of messages </a:t>
            </a:r>
            <a:r>
              <a:rPr lang="en-US" sz="2000" i="1" dirty="0"/>
              <a:t>p</a:t>
            </a:r>
            <a:r>
              <a:rPr lang="en-US" sz="2000" dirty="0"/>
              <a:t> has sent to </a:t>
            </a:r>
            <a:r>
              <a:rPr lang="en-US" sz="2000" i="1" dirty="0"/>
              <a:t>g.</a:t>
            </a:r>
            <a:endParaRPr lang="en-US" altLang="en-US" sz="2000" dirty="0"/>
          </a:p>
          <a:p>
            <a:pPr eaLnBrk="1" hangingPunct="1"/>
            <a:r>
              <a:rPr lang="en-US" altLang="en-US" sz="2000" dirty="0" err="1"/>
              <a:t>R</a:t>
            </a:r>
            <a:r>
              <a:rPr lang="en-US" altLang="en-US" sz="2000" baseline="30000" dirty="0" err="1"/>
              <a:t>q</a:t>
            </a:r>
            <a:r>
              <a:rPr lang="en-US" altLang="en-US" sz="2000" baseline="-25000" dirty="0" err="1"/>
              <a:t>g</a:t>
            </a:r>
            <a:r>
              <a:rPr lang="en-US" altLang="en-US" sz="2000" dirty="0"/>
              <a:t>: the sequence number of the latest message that  p has delivered to group </a:t>
            </a:r>
            <a:r>
              <a:rPr lang="en-US" altLang="en-US" sz="2000" i="1" dirty="0"/>
              <a:t>g</a:t>
            </a:r>
            <a:r>
              <a:rPr lang="en-US" altLang="en-US" sz="2000" dirty="0"/>
              <a:t>.  </a:t>
            </a:r>
          </a:p>
          <a:p>
            <a:pPr eaLnBrk="1" hangingPunct="1"/>
            <a:r>
              <a:rPr lang="en-US" altLang="en-US" sz="2000" dirty="0"/>
              <a:t>For p to </a:t>
            </a:r>
            <a:r>
              <a:rPr lang="en-US" altLang="en-US" sz="2000" dirty="0">
                <a:solidFill>
                  <a:srgbClr val="FF0000"/>
                </a:solidFill>
              </a:rPr>
              <a:t>FO-multicast </a:t>
            </a:r>
            <a:r>
              <a:rPr lang="en-US" altLang="en-US" sz="2000" i="1" dirty="0"/>
              <a:t>m</a:t>
            </a:r>
            <a:r>
              <a:rPr lang="en-US" altLang="en-US" sz="2000" dirty="0"/>
              <a:t> to </a:t>
            </a:r>
            <a:r>
              <a:rPr lang="en-US" altLang="en-US" sz="2000" i="1" dirty="0"/>
              <a:t>g</a:t>
            </a:r>
          </a:p>
          <a:p>
            <a:pPr lvl="1" eaLnBrk="1" hangingPunct="1"/>
            <a:r>
              <a:rPr lang="en-US" altLang="en-US" sz="1600" i="1" dirty="0"/>
              <a:t>p increments </a:t>
            </a:r>
            <a:r>
              <a:rPr lang="en-US" altLang="en-US" sz="1600" i="1" dirty="0" err="1"/>
              <a:t>S</a:t>
            </a:r>
            <a:r>
              <a:rPr lang="en-US" altLang="en-US" sz="1600" i="1" baseline="30000" dirty="0" err="1"/>
              <a:t>p</a:t>
            </a:r>
            <a:r>
              <a:rPr lang="en-US" altLang="en-US" sz="1600" i="1" baseline="-25000" dirty="0" err="1"/>
              <a:t>g</a:t>
            </a:r>
            <a:r>
              <a:rPr lang="en-US" altLang="en-US" sz="1600" i="1" baseline="-25000" dirty="0"/>
              <a:t> </a:t>
            </a:r>
            <a:r>
              <a:rPr lang="en-US" altLang="en-US" sz="1600" i="1" dirty="0"/>
              <a:t> by 1 </a:t>
            </a:r>
          </a:p>
          <a:p>
            <a:pPr lvl="1" eaLnBrk="1" hangingPunct="1"/>
            <a:r>
              <a:rPr lang="en-US" altLang="en-US" sz="1600" dirty="0"/>
              <a:t>p adds the value </a:t>
            </a:r>
            <a:r>
              <a:rPr lang="el-GR" altLang="en-US" sz="1600" dirty="0"/>
              <a:t> </a:t>
            </a:r>
            <a:r>
              <a:rPr lang="en-US" altLang="en-US" sz="1600" i="1" dirty="0" err="1"/>
              <a:t>S</a:t>
            </a:r>
            <a:r>
              <a:rPr lang="en-US" altLang="en-US" sz="1600" i="1" baseline="30000" dirty="0" err="1"/>
              <a:t>p</a:t>
            </a:r>
            <a:r>
              <a:rPr lang="en-US" altLang="en-US" sz="1600" i="1" baseline="-25000" dirty="0" err="1"/>
              <a:t>g</a:t>
            </a:r>
            <a:r>
              <a:rPr lang="en-US" altLang="en-US" sz="1600" i="1" baseline="-25000" dirty="0"/>
              <a:t> </a:t>
            </a:r>
            <a:r>
              <a:rPr lang="en-US" altLang="en-US" sz="1600" i="1" dirty="0"/>
              <a:t>to the message.</a:t>
            </a:r>
          </a:p>
          <a:p>
            <a:pPr lvl="1" eaLnBrk="1" hangingPunct="1"/>
            <a:r>
              <a:rPr lang="en-US" altLang="en-US" sz="1600" i="1" dirty="0"/>
              <a:t>p B-multicasts</a:t>
            </a:r>
            <a:r>
              <a:rPr lang="el-GR" altLang="en-US" sz="1600" i="1" dirty="0"/>
              <a:t> </a:t>
            </a:r>
            <a:r>
              <a:rPr lang="en-US" altLang="en-US" sz="1600" i="1" dirty="0"/>
              <a:t>message m to g.</a:t>
            </a:r>
          </a:p>
          <a:p>
            <a:pPr eaLnBrk="1" hangingPunct="1"/>
            <a:r>
              <a:rPr lang="en-US" altLang="en-US" sz="2000" dirty="0"/>
              <a:t>Process </a:t>
            </a:r>
            <a:r>
              <a:rPr lang="en-US" altLang="en-US" sz="2000" i="1" dirty="0"/>
              <a:t>p</a:t>
            </a:r>
            <a:r>
              <a:rPr lang="en-US" altLang="en-US" sz="2000" dirty="0"/>
              <a:t>, upon receipt of message </a:t>
            </a:r>
            <a:r>
              <a:rPr lang="en-US" altLang="en-US" sz="2000" i="1" dirty="0"/>
              <a:t>m</a:t>
            </a:r>
            <a:r>
              <a:rPr lang="en-US" altLang="en-US" sz="2000" dirty="0"/>
              <a:t> from</a:t>
            </a:r>
            <a:r>
              <a:rPr lang="el-GR" altLang="en-US" sz="2000" dirty="0"/>
              <a:t> </a:t>
            </a:r>
            <a:r>
              <a:rPr lang="en-US" altLang="en-US" sz="2000" i="1" dirty="0"/>
              <a:t>q</a:t>
            </a:r>
            <a:r>
              <a:rPr lang="en-US" altLang="en-US" sz="2000" dirty="0"/>
              <a:t> </a:t>
            </a:r>
            <a:r>
              <a:rPr lang="en-US" sz="2000" dirty="0"/>
              <a:t>with sequence number </a:t>
            </a:r>
            <a:r>
              <a:rPr lang="en-US" altLang="en-US" sz="2000" i="1" dirty="0"/>
              <a:t>S</a:t>
            </a:r>
            <a:r>
              <a:rPr lang="en-US" altLang="en-US" sz="2000" dirty="0"/>
              <a:t>:</a:t>
            </a:r>
          </a:p>
          <a:p>
            <a:pPr lvl="1" eaLnBrk="1" hangingPunct="1"/>
            <a:r>
              <a:rPr lang="en-US" altLang="en-US" sz="1600" i="1" dirty="0"/>
              <a:t>p </a:t>
            </a:r>
            <a:r>
              <a:rPr lang="en-US" sz="1600" dirty="0"/>
              <a:t>checks whether </a:t>
            </a:r>
            <a:r>
              <a:rPr lang="en-US" altLang="en-US" sz="1600" i="1" dirty="0"/>
              <a:t>S= R</a:t>
            </a:r>
            <a:r>
              <a:rPr lang="en-US" altLang="en-US" sz="1600" i="1" baseline="30000" dirty="0"/>
              <a:t>q</a:t>
            </a:r>
            <a:r>
              <a:rPr lang="en-US" altLang="en-US" sz="1600" i="1" baseline="-25000" dirty="0"/>
              <a:t>g</a:t>
            </a:r>
            <a:r>
              <a:rPr lang="en-US" altLang="en-US" sz="1600" i="1" dirty="0"/>
              <a:t>+1. </a:t>
            </a:r>
            <a:r>
              <a:rPr lang="en-US" sz="1600" dirty="0"/>
              <a:t>If so</a:t>
            </a:r>
            <a:r>
              <a:rPr lang="en-US" altLang="en-US" sz="1600" dirty="0"/>
              <a:t>, </a:t>
            </a:r>
            <a:r>
              <a:rPr lang="el-GR" altLang="en-US" sz="1600" dirty="0"/>
              <a:t> </a:t>
            </a:r>
            <a:r>
              <a:rPr lang="en-US" altLang="en-US" sz="1600" dirty="0"/>
              <a:t>p </a:t>
            </a:r>
            <a:r>
              <a:rPr lang="en-US" altLang="en-US" sz="1600" dirty="0">
                <a:solidFill>
                  <a:srgbClr val="FF0000"/>
                </a:solidFill>
              </a:rPr>
              <a:t>FO-delivers</a:t>
            </a:r>
            <a:r>
              <a:rPr lang="el-GR" altLang="en-US" sz="1600" dirty="0"/>
              <a:t> </a:t>
            </a:r>
            <a:r>
              <a:rPr lang="en-US" altLang="en-US" sz="1600" i="1" dirty="0"/>
              <a:t>m </a:t>
            </a:r>
            <a:r>
              <a:rPr lang="en-US" altLang="en-US" sz="1600" dirty="0"/>
              <a:t>and increments</a:t>
            </a:r>
            <a:r>
              <a:rPr lang="el-GR" altLang="en-US" sz="1600" dirty="0"/>
              <a:t> </a:t>
            </a:r>
            <a:r>
              <a:rPr lang="en-US" altLang="en-US" sz="1600" dirty="0"/>
              <a:t> </a:t>
            </a:r>
            <a:r>
              <a:rPr lang="en-US" altLang="en-US" sz="1600" i="1" dirty="0" err="1"/>
              <a:t>R</a:t>
            </a:r>
            <a:r>
              <a:rPr lang="en-US" altLang="en-US" sz="1600" i="1" baseline="30000" dirty="0" err="1"/>
              <a:t>q</a:t>
            </a:r>
            <a:r>
              <a:rPr lang="en-US" altLang="en-US" sz="1600" i="1" baseline="-25000" dirty="0" err="1"/>
              <a:t>g</a:t>
            </a:r>
            <a:endParaRPr lang="en-US" altLang="en-US" sz="1600" i="1" dirty="0"/>
          </a:p>
          <a:p>
            <a:pPr lvl="1" eaLnBrk="1" hangingPunct="1"/>
            <a:r>
              <a:rPr lang="en-US" altLang="en-US" sz="1600" dirty="0"/>
              <a:t>If </a:t>
            </a:r>
            <a:r>
              <a:rPr lang="en-US" altLang="en-US" sz="1600" i="1" dirty="0"/>
              <a:t>S &gt; R</a:t>
            </a:r>
            <a:r>
              <a:rPr lang="en-US" altLang="en-US" sz="1600" i="1" baseline="30000" dirty="0"/>
              <a:t>q</a:t>
            </a:r>
            <a:r>
              <a:rPr lang="en-US" altLang="en-US" sz="1600" i="1" baseline="-25000" dirty="0"/>
              <a:t>g</a:t>
            </a:r>
            <a:r>
              <a:rPr lang="en-US" altLang="en-US" sz="1600" i="1" dirty="0"/>
              <a:t>+1, p places the message in the hold-back queue until the intervening messages have been delivered </a:t>
            </a:r>
            <a:r>
              <a:rPr lang="el-GR" altLang="en-US" sz="1600" dirty="0"/>
              <a:t> </a:t>
            </a:r>
            <a:r>
              <a:rPr lang="en-US" altLang="en-US" sz="1600" dirty="0"/>
              <a:t>AND </a:t>
            </a:r>
            <a:r>
              <a:rPr lang="en-US" altLang="en-US" sz="1600" i="1" dirty="0"/>
              <a:t>S= R</a:t>
            </a:r>
            <a:r>
              <a:rPr lang="en-US" altLang="en-US" sz="1600" i="1" baseline="30000" dirty="0"/>
              <a:t>q</a:t>
            </a:r>
            <a:r>
              <a:rPr lang="en-US" altLang="en-US" sz="1600" i="1" baseline="-25000" dirty="0"/>
              <a:t>g</a:t>
            </a:r>
            <a:r>
              <a:rPr lang="en-US" altLang="en-US" sz="1600" i="1" dirty="0"/>
              <a:t>+1.</a:t>
            </a:r>
          </a:p>
          <a:p>
            <a:pPr lvl="1" eaLnBrk="1" hangingPunct="1"/>
            <a:r>
              <a:rPr lang="en-US" altLang="en-US" sz="1600" i="1" dirty="0"/>
              <a:t>If S &lt; R</a:t>
            </a:r>
            <a:r>
              <a:rPr lang="en-US" altLang="en-US" sz="1600" i="1" baseline="30000" dirty="0"/>
              <a:t>q</a:t>
            </a:r>
            <a:r>
              <a:rPr lang="en-US" altLang="en-US" sz="1600" i="1" baseline="-25000" dirty="0"/>
              <a:t>g</a:t>
            </a:r>
            <a:r>
              <a:rPr lang="en-US" altLang="en-US" sz="1600" i="1" dirty="0"/>
              <a:t>+1, then ignores the message</a:t>
            </a:r>
            <a:r>
              <a:rPr lang="el-GR" altLang="en-US" sz="1600" dirty="0"/>
              <a:t>.</a:t>
            </a:r>
            <a:endParaRPr lang="en-US" altLang="en-US" sz="1600" dirty="0"/>
          </a:p>
          <a:p>
            <a:pPr eaLnBrk="1" hangingPunct="1"/>
            <a:endParaRPr lang="en-US" altLang="en-US" sz="20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1219200" y="22987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1397000" y="23114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574800" y="2298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201613" y="233363"/>
            <a:ext cx="7062787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bg2"/>
                </a:solidFill>
              </a:rPr>
              <a:t>Example: FIFO Multicast</a:t>
            </a:r>
            <a:r>
              <a:rPr lang="en-US" altLang="en-US" dirty="0"/>
              <a:t> 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2108200" y="2362200"/>
            <a:ext cx="57023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673100" y="21971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P1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673100" y="28067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P2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647700" y="34417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P3</a:t>
            </a:r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2362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2362200" y="2362200"/>
            <a:ext cx="30099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 flipV="1">
            <a:off x="2120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 flipV="1">
            <a:off x="21209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1190625" y="22606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0</a:t>
            </a:r>
            <a:r>
              <a:rPr lang="en-US" altLang="en-US" sz="1600" b="1">
                <a:solidFill>
                  <a:schemeClr val="hlink"/>
                </a:solidFill>
              </a:rPr>
              <a:t> 0 0</a:t>
            </a:r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>
            <a:off x="5029200" y="1701800"/>
            <a:ext cx="266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 flipV="1">
            <a:off x="1308100" y="1701800"/>
            <a:ext cx="49149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3124200" y="1308100"/>
            <a:ext cx="2298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>
            <a:off x="3390900" y="2362200"/>
            <a:ext cx="1206500" cy="1320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20"/>
          <p:cNvSpPr>
            <a:spLocks noChangeShapeType="1"/>
          </p:cNvSpPr>
          <p:nvPr/>
        </p:nvSpPr>
        <p:spPr bwMode="auto">
          <a:xfrm>
            <a:off x="3416300" y="2387600"/>
            <a:ext cx="1193800" cy="6223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69" name="Rectangle 25"/>
          <p:cNvSpPr>
            <a:spLocks noChangeArrowheads="1"/>
          </p:cNvSpPr>
          <p:nvPr/>
        </p:nvSpPr>
        <p:spPr bwMode="auto">
          <a:xfrm>
            <a:off x="1231900" y="28956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>
            <a:off x="1409700" y="2908300"/>
            <a:ext cx="15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7"/>
          <p:cNvSpPr>
            <a:spLocks noChangeShapeType="1"/>
          </p:cNvSpPr>
          <p:nvPr/>
        </p:nvSpPr>
        <p:spPr bwMode="auto">
          <a:xfrm>
            <a:off x="1587500" y="2895600"/>
            <a:ext cx="15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72" name="Rectangle 28"/>
          <p:cNvSpPr>
            <a:spLocks noChangeArrowheads="1"/>
          </p:cNvSpPr>
          <p:nvPr/>
        </p:nvSpPr>
        <p:spPr bwMode="auto">
          <a:xfrm>
            <a:off x="1231900" y="35941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36" name="Line 29"/>
          <p:cNvSpPr>
            <a:spLocks noChangeShapeType="1"/>
          </p:cNvSpPr>
          <p:nvPr/>
        </p:nvSpPr>
        <p:spPr bwMode="auto">
          <a:xfrm>
            <a:off x="1409700" y="36068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30"/>
          <p:cNvSpPr>
            <a:spLocks noChangeShapeType="1"/>
          </p:cNvSpPr>
          <p:nvPr/>
        </p:nvSpPr>
        <p:spPr bwMode="auto">
          <a:xfrm>
            <a:off x="1587500" y="35941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31"/>
          <p:cNvSpPr>
            <a:spLocks noChangeShapeType="1"/>
          </p:cNvSpPr>
          <p:nvPr/>
        </p:nvSpPr>
        <p:spPr bwMode="auto">
          <a:xfrm flipV="1">
            <a:off x="5727700" y="2374900"/>
            <a:ext cx="3302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32"/>
          <p:cNvSpPr>
            <a:spLocks noChangeShapeType="1"/>
          </p:cNvSpPr>
          <p:nvPr/>
        </p:nvSpPr>
        <p:spPr bwMode="auto">
          <a:xfrm>
            <a:off x="5765800" y="30353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 flipV="1">
            <a:off x="6680200" y="2362200"/>
            <a:ext cx="571500" cy="431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78" name="Rectangle 34"/>
          <p:cNvSpPr>
            <a:spLocks noChangeArrowheads="1"/>
          </p:cNvSpPr>
          <p:nvPr/>
        </p:nvSpPr>
        <p:spPr bwMode="auto">
          <a:xfrm>
            <a:off x="2133600" y="21717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>
            <a:off x="2311400" y="21844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6"/>
          <p:cNvSpPr>
            <a:spLocks noChangeShapeType="1"/>
          </p:cNvSpPr>
          <p:nvPr/>
        </p:nvSpPr>
        <p:spPr bwMode="auto">
          <a:xfrm>
            <a:off x="24892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1" name="Rectangle 37"/>
          <p:cNvSpPr>
            <a:spLocks noChangeArrowheads="1"/>
          </p:cNvSpPr>
          <p:nvPr/>
        </p:nvSpPr>
        <p:spPr bwMode="auto">
          <a:xfrm>
            <a:off x="3187700" y="21463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45" name="Line 38"/>
          <p:cNvSpPr>
            <a:spLocks noChangeShapeType="1"/>
          </p:cNvSpPr>
          <p:nvPr/>
        </p:nvSpPr>
        <p:spPr bwMode="auto">
          <a:xfrm>
            <a:off x="33655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9"/>
          <p:cNvSpPr>
            <a:spLocks noChangeShapeType="1"/>
          </p:cNvSpPr>
          <p:nvPr/>
        </p:nvSpPr>
        <p:spPr bwMode="auto">
          <a:xfrm>
            <a:off x="3543300" y="2146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4" name="Rectangle 40"/>
          <p:cNvSpPr>
            <a:spLocks noChangeArrowheads="1"/>
          </p:cNvSpPr>
          <p:nvPr/>
        </p:nvSpPr>
        <p:spPr bwMode="auto">
          <a:xfrm>
            <a:off x="2463800" y="30226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48" name="Line 41"/>
          <p:cNvSpPr>
            <a:spLocks noChangeShapeType="1"/>
          </p:cNvSpPr>
          <p:nvPr/>
        </p:nvSpPr>
        <p:spPr bwMode="auto">
          <a:xfrm>
            <a:off x="2641600" y="3035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42"/>
          <p:cNvSpPr>
            <a:spLocks noChangeShapeType="1"/>
          </p:cNvSpPr>
          <p:nvPr/>
        </p:nvSpPr>
        <p:spPr bwMode="auto">
          <a:xfrm>
            <a:off x="2819400" y="30226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7" name="Rectangle 43"/>
          <p:cNvSpPr>
            <a:spLocks noChangeArrowheads="1"/>
          </p:cNvSpPr>
          <p:nvPr/>
        </p:nvSpPr>
        <p:spPr bwMode="auto">
          <a:xfrm>
            <a:off x="4279900" y="36830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51" name="Line 44"/>
          <p:cNvSpPr>
            <a:spLocks noChangeShapeType="1"/>
          </p:cNvSpPr>
          <p:nvPr/>
        </p:nvSpPr>
        <p:spPr bwMode="auto">
          <a:xfrm>
            <a:off x="4457700" y="3695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5"/>
          <p:cNvSpPr>
            <a:spLocks noChangeShapeType="1"/>
          </p:cNvSpPr>
          <p:nvPr/>
        </p:nvSpPr>
        <p:spPr bwMode="auto">
          <a:xfrm>
            <a:off x="46355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90" name="Rectangle 46"/>
          <p:cNvSpPr>
            <a:spLocks noChangeArrowheads="1"/>
          </p:cNvSpPr>
          <p:nvPr/>
        </p:nvSpPr>
        <p:spPr bwMode="auto">
          <a:xfrm>
            <a:off x="4381500" y="30226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54" name="Line 47"/>
          <p:cNvSpPr>
            <a:spLocks noChangeShapeType="1"/>
          </p:cNvSpPr>
          <p:nvPr/>
        </p:nvSpPr>
        <p:spPr bwMode="auto">
          <a:xfrm>
            <a:off x="4559300" y="3035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8"/>
          <p:cNvSpPr>
            <a:spLocks noChangeShapeType="1"/>
          </p:cNvSpPr>
          <p:nvPr/>
        </p:nvSpPr>
        <p:spPr bwMode="auto">
          <a:xfrm>
            <a:off x="4737100" y="30226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93" name="Rectangle 49"/>
          <p:cNvSpPr>
            <a:spLocks noChangeArrowheads="1"/>
          </p:cNvSpPr>
          <p:nvPr/>
        </p:nvSpPr>
        <p:spPr bwMode="auto">
          <a:xfrm>
            <a:off x="5092700" y="36830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57" name="Line 50"/>
          <p:cNvSpPr>
            <a:spLocks noChangeShapeType="1"/>
          </p:cNvSpPr>
          <p:nvPr/>
        </p:nvSpPr>
        <p:spPr bwMode="auto">
          <a:xfrm>
            <a:off x="5270500" y="3695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51"/>
          <p:cNvSpPr>
            <a:spLocks noChangeShapeType="1"/>
          </p:cNvSpPr>
          <p:nvPr/>
        </p:nvSpPr>
        <p:spPr bwMode="auto">
          <a:xfrm>
            <a:off x="54483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96" name="Rectangle 52"/>
          <p:cNvSpPr>
            <a:spLocks noChangeArrowheads="1"/>
          </p:cNvSpPr>
          <p:nvPr/>
        </p:nvSpPr>
        <p:spPr bwMode="auto">
          <a:xfrm>
            <a:off x="5194300" y="29083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60" name="Line 53"/>
          <p:cNvSpPr>
            <a:spLocks noChangeShapeType="1"/>
          </p:cNvSpPr>
          <p:nvPr/>
        </p:nvSpPr>
        <p:spPr bwMode="auto">
          <a:xfrm>
            <a:off x="5372100" y="2921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1" name="Line 54"/>
          <p:cNvSpPr>
            <a:spLocks noChangeShapeType="1"/>
          </p:cNvSpPr>
          <p:nvPr/>
        </p:nvSpPr>
        <p:spPr bwMode="auto">
          <a:xfrm>
            <a:off x="5549900" y="2908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99" name="Rectangle 55"/>
          <p:cNvSpPr>
            <a:spLocks noChangeArrowheads="1"/>
          </p:cNvSpPr>
          <p:nvPr/>
        </p:nvSpPr>
        <p:spPr bwMode="auto">
          <a:xfrm>
            <a:off x="5765800" y="21590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63" name="Line 56"/>
          <p:cNvSpPr>
            <a:spLocks noChangeShapeType="1"/>
          </p:cNvSpPr>
          <p:nvPr/>
        </p:nvSpPr>
        <p:spPr bwMode="auto">
          <a:xfrm>
            <a:off x="59436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4" name="Line 57"/>
          <p:cNvSpPr>
            <a:spLocks noChangeShapeType="1"/>
          </p:cNvSpPr>
          <p:nvPr/>
        </p:nvSpPr>
        <p:spPr bwMode="auto">
          <a:xfrm>
            <a:off x="61214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802" name="Rectangle 58"/>
          <p:cNvSpPr>
            <a:spLocks noChangeArrowheads="1"/>
          </p:cNvSpPr>
          <p:nvPr/>
        </p:nvSpPr>
        <p:spPr bwMode="auto">
          <a:xfrm>
            <a:off x="5892800" y="36703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66" name="Line 59"/>
          <p:cNvSpPr>
            <a:spLocks noChangeShapeType="1"/>
          </p:cNvSpPr>
          <p:nvPr/>
        </p:nvSpPr>
        <p:spPr bwMode="auto">
          <a:xfrm>
            <a:off x="60706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7" name="Line 60"/>
          <p:cNvSpPr>
            <a:spLocks noChangeShapeType="1"/>
          </p:cNvSpPr>
          <p:nvPr/>
        </p:nvSpPr>
        <p:spPr bwMode="auto">
          <a:xfrm>
            <a:off x="6248400" y="3670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805" name="Rectangle 61"/>
          <p:cNvSpPr>
            <a:spLocks noChangeArrowheads="1"/>
          </p:cNvSpPr>
          <p:nvPr/>
        </p:nvSpPr>
        <p:spPr bwMode="auto">
          <a:xfrm>
            <a:off x="6858000" y="2171700"/>
            <a:ext cx="546100" cy="215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69" name="Line 62"/>
          <p:cNvSpPr>
            <a:spLocks noChangeShapeType="1"/>
          </p:cNvSpPr>
          <p:nvPr/>
        </p:nvSpPr>
        <p:spPr bwMode="auto">
          <a:xfrm>
            <a:off x="72136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0" name="Line 63"/>
          <p:cNvSpPr>
            <a:spLocks noChangeShapeType="1"/>
          </p:cNvSpPr>
          <p:nvPr/>
        </p:nvSpPr>
        <p:spPr bwMode="auto">
          <a:xfrm>
            <a:off x="70485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1" name="Text Box 64"/>
          <p:cNvSpPr txBox="1">
            <a:spLocks noChangeArrowheads="1"/>
          </p:cNvSpPr>
          <p:nvPr/>
        </p:nvSpPr>
        <p:spPr bwMode="auto">
          <a:xfrm>
            <a:off x="2092325" y="21336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1</a:t>
            </a:r>
            <a:r>
              <a:rPr lang="en-US" altLang="en-US" sz="1600" b="1">
                <a:solidFill>
                  <a:schemeClr val="hlink"/>
                </a:solidFill>
              </a:rPr>
              <a:t> 0 0</a:t>
            </a:r>
          </a:p>
        </p:txBody>
      </p:sp>
      <p:sp>
        <p:nvSpPr>
          <p:cNvPr id="13372" name="Text Box 65"/>
          <p:cNvSpPr txBox="1">
            <a:spLocks noChangeArrowheads="1"/>
          </p:cNvSpPr>
          <p:nvPr/>
        </p:nvSpPr>
        <p:spPr bwMode="auto">
          <a:xfrm>
            <a:off x="3146425" y="21082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2</a:t>
            </a:r>
            <a:r>
              <a:rPr lang="en-US" altLang="en-US" sz="1600" b="1">
                <a:solidFill>
                  <a:schemeClr val="hlink"/>
                </a:solidFill>
              </a:rPr>
              <a:t> 0 0</a:t>
            </a:r>
          </a:p>
        </p:txBody>
      </p:sp>
      <p:sp>
        <p:nvSpPr>
          <p:cNvPr id="13373" name="Text Box 66"/>
          <p:cNvSpPr txBox="1">
            <a:spLocks noChangeArrowheads="1"/>
          </p:cNvSpPr>
          <p:nvPr/>
        </p:nvSpPr>
        <p:spPr bwMode="auto">
          <a:xfrm>
            <a:off x="2422525" y="2984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</a:t>
            </a:r>
            <a:r>
              <a:rPr lang="en-US" altLang="en-US" sz="1600" b="1"/>
              <a:t> 0</a:t>
            </a:r>
            <a:r>
              <a:rPr lang="en-US" altLang="en-US" sz="1600" b="1">
                <a:solidFill>
                  <a:schemeClr val="hlink"/>
                </a:solidFill>
              </a:rPr>
              <a:t> 0</a:t>
            </a:r>
          </a:p>
        </p:txBody>
      </p:sp>
      <p:sp>
        <p:nvSpPr>
          <p:cNvPr id="13374" name="Text Box 67"/>
          <p:cNvSpPr txBox="1">
            <a:spLocks noChangeArrowheads="1"/>
          </p:cNvSpPr>
          <p:nvPr/>
        </p:nvSpPr>
        <p:spPr bwMode="auto">
          <a:xfrm>
            <a:off x="4340225" y="29718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2 </a:t>
            </a:r>
            <a:r>
              <a:rPr lang="en-US" altLang="en-US" sz="1600" b="1"/>
              <a:t>0</a:t>
            </a:r>
            <a:r>
              <a:rPr lang="en-US" altLang="en-US" sz="1600" b="1">
                <a:solidFill>
                  <a:schemeClr val="hlink"/>
                </a:solidFill>
              </a:rPr>
              <a:t> 0</a:t>
            </a:r>
          </a:p>
        </p:txBody>
      </p:sp>
      <p:sp>
        <p:nvSpPr>
          <p:cNvPr id="13375" name="Text Box 68"/>
          <p:cNvSpPr txBox="1">
            <a:spLocks noChangeArrowheads="1"/>
          </p:cNvSpPr>
          <p:nvPr/>
        </p:nvSpPr>
        <p:spPr bwMode="auto">
          <a:xfrm>
            <a:off x="5153025" y="28702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2 </a:t>
            </a:r>
            <a:r>
              <a:rPr lang="en-US" altLang="en-US" sz="1600" b="1"/>
              <a:t>1</a:t>
            </a:r>
            <a:r>
              <a:rPr lang="en-US" altLang="en-US" sz="1600" b="1">
                <a:solidFill>
                  <a:schemeClr val="hlink"/>
                </a:solidFill>
              </a:rPr>
              <a:t> 0</a:t>
            </a:r>
          </a:p>
        </p:txBody>
      </p:sp>
      <p:sp>
        <p:nvSpPr>
          <p:cNvPr id="13376" name="Text Box 69"/>
          <p:cNvSpPr txBox="1">
            <a:spLocks noChangeArrowheads="1"/>
          </p:cNvSpPr>
          <p:nvPr/>
        </p:nvSpPr>
        <p:spPr bwMode="auto">
          <a:xfrm>
            <a:off x="5724525" y="2120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2</a:t>
            </a:r>
            <a:r>
              <a:rPr lang="en-US" altLang="en-US" sz="1600" b="1">
                <a:solidFill>
                  <a:schemeClr val="hlink"/>
                </a:solidFill>
              </a:rPr>
              <a:t> 1 0</a:t>
            </a:r>
          </a:p>
        </p:txBody>
      </p:sp>
      <p:sp>
        <p:nvSpPr>
          <p:cNvPr id="13377" name="Text Box 70"/>
          <p:cNvSpPr txBox="1">
            <a:spLocks noChangeArrowheads="1"/>
          </p:cNvSpPr>
          <p:nvPr/>
        </p:nvSpPr>
        <p:spPr bwMode="auto">
          <a:xfrm>
            <a:off x="1203325" y="2857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0 </a:t>
            </a:r>
            <a:r>
              <a:rPr lang="en-US" altLang="en-US" sz="1600" b="1"/>
              <a:t>0</a:t>
            </a:r>
            <a:r>
              <a:rPr lang="en-US" altLang="en-US" sz="1600" b="1">
                <a:solidFill>
                  <a:schemeClr val="hlink"/>
                </a:solidFill>
              </a:rPr>
              <a:t> 0</a:t>
            </a:r>
          </a:p>
        </p:txBody>
      </p:sp>
      <p:sp>
        <p:nvSpPr>
          <p:cNvPr id="13378" name="Text Box 71"/>
          <p:cNvSpPr txBox="1">
            <a:spLocks noChangeArrowheads="1"/>
          </p:cNvSpPr>
          <p:nvPr/>
        </p:nvSpPr>
        <p:spPr bwMode="auto">
          <a:xfrm>
            <a:off x="1203325" y="35560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0 0 </a:t>
            </a:r>
            <a:r>
              <a:rPr lang="en-US" altLang="en-US" sz="1600" b="1"/>
              <a:t>0</a:t>
            </a:r>
          </a:p>
        </p:txBody>
      </p:sp>
      <p:sp>
        <p:nvSpPr>
          <p:cNvPr id="13379" name="Text Box 72"/>
          <p:cNvSpPr txBox="1">
            <a:spLocks noChangeArrowheads="1"/>
          </p:cNvSpPr>
          <p:nvPr/>
        </p:nvSpPr>
        <p:spPr bwMode="auto">
          <a:xfrm>
            <a:off x="6829425" y="21336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2</a:t>
            </a:r>
            <a:r>
              <a:rPr lang="en-US" altLang="en-US" sz="1600" b="1">
                <a:solidFill>
                  <a:schemeClr val="hlink"/>
                </a:solidFill>
              </a:rPr>
              <a:t> 1 0</a:t>
            </a:r>
          </a:p>
        </p:txBody>
      </p:sp>
      <p:sp>
        <p:nvSpPr>
          <p:cNvPr id="13380" name="Text Box 73"/>
          <p:cNvSpPr txBox="1">
            <a:spLocks noChangeArrowheads="1"/>
          </p:cNvSpPr>
          <p:nvPr/>
        </p:nvSpPr>
        <p:spPr bwMode="auto">
          <a:xfrm>
            <a:off x="4238625" y="3644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0 0 </a:t>
            </a:r>
            <a:r>
              <a:rPr lang="en-US" altLang="en-US" sz="1600" b="1"/>
              <a:t>0</a:t>
            </a:r>
          </a:p>
        </p:txBody>
      </p:sp>
      <p:sp>
        <p:nvSpPr>
          <p:cNvPr id="13381" name="Text Box 74"/>
          <p:cNvSpPr txBox="1">
            <a:spLocks noChangeArrowheads="1"/>
          </p:cNvSpPr>
          <p:nvPr/>
        </p:nvSpPr>
        <p:spPr bwMode="auto">
          <a:xfrm>
            <a:off x="5051425" y="3644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1 0 </a:t>
            </a:r>
            <a:r>
              <a:rPr lang="en-US" altLang="en-US" sz="1600" b="1"/>
              <a:t>0</a:t>
            </a:r>
          </a:p>
        </p:txBody>
      </p:sp>
      <p:sp>
        <p:nvSpPr>
          <p:cNvPr id="13382" name="Text Box 75"/>
          <p:cNvSpPr txBox="1">
            <a:spLocks noChangeArrowheads="1"/>
          </p:cNvSpPr>
          <p:nvPr/>
        </p:nvSpPr>
        <p:spPr bwMode="auto">
          <a:xfrm>
            <a:off x="5851525" y="36322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2 1 0</a:t>
            </a:r>
          </a:p>
        </p:txBody>
      </p:sp>
      <p:sp>
        <p:nvSpPr>
          <p:cNvPr id="13383" name="Text Box 76"/>
          <p:cNvSpPr txBox="1">
            <a:spLocks noChangeArrowheads="1"/>
          </p:cNvSpPr>
          <p:nvPr/>
        </p:nvSpPr>
        <p:spPr bwMode="auto">
          <a:xfrm>
            <a:off x="6553200" y="24130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13384" name="Text Box 77"/>
          <p:cNvSpPr txBox="1">
            <a:spLocks noChangeArrowheads="1"/>
          </p:cNvSpPr>
          <p:nvPr/>
        </p:nvSpPr>
        <p:spPr bwMode="auto">
          <a:xfrm>
            <a:off x="2247900" y="25146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13385" name="Text Box 78"/>
          <p:cNvSpPr txBox="1">
            <a:spLocks noChangeArrowheads="1"/>
          </p:cNvSpPr>
          <p:nvPr/>
        </p:nvSpPr>
        <p:spPr bwMode="auto">
          <a:xfrm>
            <a:off x="2832100" y="26162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13386" name="Text Box 79"/>
          <p:cNvSpPr txBox="1">
            <a:spLocks noChangeArrowheads="1"/>
          </p:cNvSpPr>
          <p:nvPr/>
        </p:nvSpPr>
        <p:spPr bwMode="auto">
          <a:xfrm>
            <a:off x="3327400" y="24765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13387" name="Text Box 80"/>
          <p:cNvSpPr txBox="1">
            <a:spLocks noChangeArrowheads="1"/>
          </p:cNvSpPr>
          <p:nvPr/>
        </p:nvSpPr>
        <p:spPr bwMode="auto">
          <a:xfrm>
            <a:off x="3898900" y="24384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13388" name="Text Box 81"/>
          <p:cNvSpPr txBox="1">
            <a:spLocks noChangeArrowheads="1"/>
          </p:cNvSpPr>
          <p:nvPr/>
        </p:nvSpPr>
        <p:spPr bwMode="auto">
          <a:xfrm>
            <a:off x="5562600" y="25019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13389" name="Text Box 82"/>
          <p:cNvSpPr txBox="1">
            <a:spLocks noChangeArrowheads="1"/>
          </p:cNvSpPr>
          <p:nvPr/>
        </p:nvSpPr>
        <p:spPr bwMode="auto">
          <a:xfrm>
            <a:off x="5651500" y="3225800"/>
            <a:ext cx="317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159827" name="AutoShape 83"/>
          <p:cNvSpPr>
            <a:spLocks noChangeArrowheads="1"/>
          </p:cNvSpPr>
          <p:nvPr/>
        </p:nvSpPr>
        <p:spPr bwMode="auto">
          <a:xfrm>
            <a:off x="7073900" y="1485900"/>
            <a:ext cx="1333500" cy="584200"/>
          </a:xfrm>
          <a:prstGeom prst="wedgeEllipseCallout">
            <a:avLst>
              <a:gd name="adj1" fmla="val -45347"/>
              <a:gd name="adj2" fmla="val 64403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Reject:</a:t>
            </a:r>
            <a:r>
              <a:rPr lang="en-US" altLang="en-US" b="1">
                <a:solidFill>
                  <a:schemeClr val="tx1"/>
                </a:solidFill>
              </a:rPr>
              <a:t>  1 &lt; 1 + 1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524000" y="1955800"/>
            <a:ext cx="3989388" cy="2603500"/>
            <a:chOff x="960" y="1232"/>
            <a:chExt cx="2513" cy="1640"/>
          </a:xfrm>
        </p:grpSpPr>
        <p:sp>
          <p:nvSpPr>
            <p:cNvPr id="13438" name="AutoShape 85"/>
            <p:cNvSpPr>
              <a:spLocks noChangeArrowheads="1"/>
            </p:cNvSpPr>
            <p:nvPr/>
          </p:nvSpPr>
          <p:spPr bwMode="auto">
            <a:xfrm>
              <a:off x="960" y="2504"/>
              <a:ext cx="854" cy="368"/>
            </a:xfrm>
            <a:prstGeom prst="wedgeEllipseCallout">
              <a:avLst>
                <a:gd name="adj1" fmla="val 39759"/>
                <a:gd name="adj2" fmla="val -179074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</a:t>
              </a:r>
              <a:r>
                <a:rPr lang="en-US" altLang="en-US" b="1">
                  <a:solidFill>
                    <a:schemeClr val="tx1"/>
                  </a:solidFill>
                </a:rPr>
                <a:t>  1 = 0 + 1</a:t>
              </a:r>
            </a:p>
          </p:txBody>
        </p:sp>
        <p:sp>
          <p:nvSpPr>
            <p:cNvPr id="13439" name="AutoShape 86"/>
            <p:cNvSpPr>
              <a:spLocks noChangeArrowheads="1"/>
            </p:cNvSpPr>
            <p:nvPr/>
          </p:nvSpPr>
          <p:spPr bwMode="auto">
            <a:xfrm>
              <a:off x="2656" y="1232"/>
              <a:ext cx="817" cy="368"/>
            </a:xfrm>
            <a:prstGeom prst="wedgeEllipseCallout">
              <a:avLst>
                <a:gd name="adj1" fmla="val -31514"/>
                <a:gd name="adj2" fmla="val 136144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Accept:</a:t>
              </a:r>
              <a:r>
                <a:rPr lang="en-US" altLang="en-US" b="1">
                  <a:solidFill>
                    <a:schemeClr val="tx1"/>
                  </a:solidFill>
                </a:rPr>
                <a:t>  2 = 1 + 1</a:t>
              </a:r>
            </a:p>
          </p:txBody>
        </p:sp>
      </p:grpSp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3857625" y="3835400"/>
            <a:ext cx="1504950" cy="1371600"/>
            <a:chOff x="2430" y="2416"/>
            <a:chExt cx="948" cy="864"/>
          </a:xfrm>
        </p:grpSpPr>
        <p:grpSp>
          <p:nvGrpSpPr>
            <p:cNvPr id="13430" name="Group 88"/>
            <p:cNvGrpSpPr>
              <a:grpSpLocks/>
            </p:cNvGrpSpPr>
            <p:nvPr/>
          </p:nvGrpSpPr>
          <p:grpSpPr bwMode="auto">
            <a:xfrm>
              <a:off x="2430" y="2416"/>
              <a:ext cx="548" cy="365"/>
              <a:chOff x="2734" y="2416"/>
              <a:chExt cx="548" cy="365"/>
            </a:xfrm>
          </p:grpSpPr>
          <p:grpSp>
            <p:nvGrpSpPr>
              <p:cNvPr id="13432" name="Group 89"/>
              <p:cNvGrpSpPr>
                <a:grpSpLocks/>
              </p:cNvGrpSpPr>
              <p:nvPr/>
            </p:nvGrpSpPr>
            <p:grpSpPr bwMode="auto">
              <a:xfrm>
                <a:off x="2744" y="2608"/>
                <a:ext cx="360" cy="144"/>
                <a:chOff x="1024" y="3016"/>
                <a:chExt cx="360" cy="144"/>
              </a:xfrm>
            </p:grpSpPr>
            <p:sp>
              <p:nvSpPr>
                <p:cNvPr id="159834" name="Rectangle 90"/>
                <p:cNvSpPr>
                  <a:spLocks noChangeArrowheads="1"/>
                </p:cNvSpPr>
                <p:nvPr/>
              </p:nvSpPr>
              <p:spPr bwMode="auto">
                <a:xfrm>
                  <a:off x="1024" y="3016"/>
                  <a:ext cx="360" cy="13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5000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436" name="Line 91"/>
                <p:cNvSpPr>
                  <a:spLocks noChangeShapeType="1"/>
                </p:cNvSpPr>
                <p:nvPr/>
              </p:nvSpPr>
              <p:spPr bwMode="auto">
                <a:xfrm>
                  <a:off x="1144" y="3024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37" name="Line 92"/>
                <p:cNvSpPr>
                  <a:spLocks noChangeShapeType="1"/>
                </p:cNvSpPr>
                <p:nvPr/>
              </p:nvSpPr>
              <p:spPr bwMode="auto">
                <a:xfrm>
                  <a:off x="1264" y="3016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433" name="AutoShape 93"/>
              <p:cNvSpPr>
                <a:spLocks noChangeArrowheads="1"/>
              </p:cNvSpPr>
              <p:nvPr/>
            </p:nvSpPr>
            <p:spPr bwMode="auto">
              <a:xfrm>
                <a:off x="2808" y="2416"/>
                <a:ext cx="184" cy="200"/>
              </a:xfrm>
              <a:prstGeom prst="curvedRightArrow">
                <a:avLst>
                  <a:gd name="adj1" fmla="val 21739"/>
                  <a:gd name="adj2" fmla="val 43478"/>
                  <a:gd name="adj3" fmla="val 33333"/>
                </a:avLst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:ln>
            </p:spPr>
            <p:txBody>
              <a:bodyPr wrap="none" anchor="ctr"/>
              <a:lstStyle>
                <a:lvl1pPr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434" name="Text Box 94"/>
              <p:cNvSpPr txBox="1">
                <a:spLocks noChangeArrowheads="1"/>
              </p:cNvSpPr>
              <p:nvPr/>
            </p:nvSpPr>
            <p:spPr bwMode="auto">
              <a:xfrm>
                <a:off x="2734" y="2584"/>
                <a:ext cx="548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600" b="1">
                    <a:solidFill>
                      <a:schemeClr val="hlink"/>
                    </a:solidFill>
                  </a:rPr>
                  <a:t>2 0 </a:t>
                </a:r>
                <a:r>
                  <a:rPr lang="en-US" altLang="en-US" sz="1600" b="1"/>
                  <a:t>0</a:t>
                </a:r>
              </a:p>
            </p:txBody>
          </p:sp>
        </p:grpSp>
        <p:sp>
          <p:nvSpPr>
            <p:cNvPr id="13431" name="AutoShape 95"/>
            <p:cNvSpPr>
              <a:spLocks noChangeArrowheads="1"/>
            </p:cNvSpPr>
            <p:nvPr/>
          </p:nvSpPr>
          <p:spPr bwMode="auto">
            <a:xfrm>
              <a:off x="2588" y="2912"/>
              <a:ext cx="790" cy="368"/>
            </a:xfrm>
            <a:prstGeom prst="wedgeEllipseCallout">
              <a:avLst>
                <a:gd name="adj1" fmla="val -29389"/>
                <a:gd name="adj2" fmla="val -176903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Buffer</a:t>
              </a:r>
              <a:r>
                <a:rPr lang="en-US" altLang="en-US" b="1">
                  <a:solidFill>
                    <a:schemeClr val="tx1"/>
                  </a:solidFill>
                </a:rPr>
                <a:t>  2 &gt; 0 + 1</a:t>
              </a:r>
            </a:p>
          </p:txBody>
        </p:sp>
      </p:grpSp>
      <p:sp>
        <p:nvSpPr>
          <p:cNvPr id="159840" name="AutoShape 96"/>
          <p:cNvSpPr>
            <a:spLocks noChangeArrowheads="1"/>
          </p:cNvSpPr>
          <p:nvPr/>
        </p:nvSpPr>
        <p:spPr bwMode="auto">
          <a:xfrm>
            <a:off x="5842000" y="4076700"/>
            <a:ext cx="1377950" cy="584200"/>
          </a:xfrm>
          <a:prstGeom prst="wedgeEllipseCallout">
            <a:avLst>
              <a:gd name="adj1" fmla="val -101727"/>
              <a:gd name="adj2" fmla="val -98644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Accept:</a:t>
            </a:r>
            <a:r>
              <a:rPr lang="en-US" altLang="en-US" b="1">
                <a:solidFill>
                  <a:schemeClr val="tx1"/>
                </a:solidFill>
              </a:rPr>
              <a:t>  1 = 0 + 1</a:t>
            </a:r>
          </a:p>
        </p:txBody>
      </p: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4937125" y="3822700"/>
            <a:ext cx="2636838" cy="1676400"/>
            <a:chOff x="3118" y="2408"/>
            <a:chExt cx="1661" cy="1056"/>
          </a:xfrm>
        </p:grpSpPr>
        <p:grpSp>
          <p:nvGrpSpPr>
            <p:cNvPr id="13423" name="Group 98"/>
            <p:cNvGrpSpPr>
              <a:grpSpLocks/>
            </p:cNvGrpSpPr>
            <p:nvPr/>
          </p:nvGrpSpPr>
          <p:grpSpPr bwMode="auto">
            <a:xfrm>
              <a:off x="3118" y="2408"/>
              <a:ext cx="548" cy="197"/>
              <a:chOff x="3254" y="2392"/>
              <a:chExt cx="548" cy="197"/>
            </a:xfrm>
          </p:grpSpPr>
          <p:grpSp>
            <p:nvGrpSpPr>
              <p:cNvPr id="13425" name="Group 99"/>
              <p:cNvGrpSpPr>
                <a:grpSpLocks/>
              </p:cNvGrpSpPr>
              <p:nvPr/>
            </p:nvGrpSpPr>
            <p:grpSpPr bwMode="auto">
              <a:xfrm>
                <a:off x="3264" y="2416"/>
                <a:ext cx="360" cy="144"/>
                <a:chOff x="1024" y="3016"/>
                <a:chExt cx="360" cy="144"/>
              </a:xfrm>
            </p:grpSpPr>
            <p:sp>
              <p:nvSpPr>
                <p:cNvPr id="159844" name="Rectangle 100"/>
                <p:cNvSpPr>
                  <a:spLocks noChangeArrowheads="1"/>
                </p:cNvSpPr>
                <p:nvPr/>
              </p:nvSpPr>
              <p:spPr bwMode="auto">
                <a:xfrm>
                  <a:off x="1024" y="3016"/>
                  <a:ext cx="360" cy="13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5000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428" name="Line 101"/>
                <p:cNvSpPr>
                  <a:spLocks noChangeShapeType="1"/>
                </p:cNvSpPr>
                <p:nvPr/>
              </p:nvSpPr>
              <p:spPr bwMode="auto">
                <a:xfrm>
                  <a:off x="1144" y="3024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29" name="Line 102"/>
                <p:cNvSpPr>
                  <a:spLocks noChangeShapeType="1"/>
                </p:cNvSpPr>
                <p:nvPr/>
              </p:nvSpPr>
              <p:spPr bwMode="auto">
                <a:xfrm>
                  <a:off x="1264" y="3016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426" name="Text Box 103"/>
              <p:cNvSpPr txBox="1">
                <a:spLocks noChangeArrowheads="1"/>
              </p:cNvSpPr>
              <p:nvPr/>
            </p:nvSpPr>
            <p:spPr bwMode="auto">
              <a:xfrm>
                <a:off x="3254" y="2392"/>
                <a:ext cx="548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600" b="1">
                    <a:solidFill>
                      <a:schemeClr val="hlink"/>
                    </a:solidFill>
                  </a:rPr>
                  <a:t>2 0 </a:t>
                </a:r>
                <a:r>
                  <a:rPr lang="en-US" altLang="en-US" sz="1600" b="1"/>
                  <a:t>0</a:t>
                </a:r>
              </a:p>
            </p:txBody>
          </p:sp>
        </p:grpSp>
        <p:sp>
          <p:nvSpPr>
            <p:cNvPr id="13424" name="AutoShape 104"/>
            <p:cNvSpPr>
              <a:spLocks noChangeArrowheads="1"/>
            </p:cNvSpPr>
            <p:nvPr/>
          </p:nvSpPr>
          <p:spPr bwMode="auto">
            <a:xfrm>
              <a:off x="3864" y="2968"/>
              <a:ext cx="915" cy="496"/>
            </a:xfrm>
            <a:prstGeom prst="wedgeEllipseCallout">
              <a:avLst>
                <a:gd name="adj1" fmla="val -132579"/>
                <a:gd name="adj2" fmla="val -128023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 Buffer</a:t>
              </a:r>
              <a:r>
                <a:rPr lang="en-US" altLang="en-US" b="1">
                  <a:solidFill>
                    <a:schemeClr val="tx1"/>
                  </a:solidFill>
                </a:rPr>
                <a:t>  </a:t>
              </a:r>
            </a:p>
            <a:p>
              <a:pPr algn="ctr"/>
              <a:r>
                <a:rPr lang="en-US" altLang="en-US" b="1">
                  <a:solidFill>
                    <a:schemeClr val="tx1"/>
                  </a:solidFill>
                </a:rPr>
                <a:t>2 = 1 + 1</a:t>
              </a:r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6223000" y="3060700"/>
            <a:ext cx="1460500" cy="584200"/>
            <a:chOff x="3920" y="1928"/>
            <a:chExt cx="760" cy="368"/>
          </a:xfrm>
        </p:grpSpPr>
        <p:sp>
          <p:nvSpPr>
            <p:cNvPr id="13421" name="AutoShape 106"/>
            <p:cNvSpPr>
              <a:spLocks noChangeArrowheads="1"/>
            </p:cNvSpPr>
            <p:nvPr/>
          </p:nvSpPr>
          <p:spPr bwMode="auto">
            <a:xfrm>
              <a:off x="3928" y="1928"/>
              <a:ext cx="752" cy="368"/>
            </a:xfrm>
            <a:prstGeom prst="wedgeEllipseCallout">
              <a:avLst>
                <a:gd name="adj1" fmla="val -58111"/>
                <a:gd name="adj2" fmla="val 60056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Reject:</a:t>
              </a:r>
              <a:r>
                <a:rPr lang="en-US" altLang="en-US" b="1">
                  <a:solidFill>
                    <a:schemeClr val="tx1"/>
                  </a:solidFill>
                </a:rPr>
                <a:t>  1 &lt; 1 + 1</a:t>
              </a:r>
            </a:p>
          </p:txBody>
        </p:sp>
        <p:sp>
          <p:nvSpPr>
            <p:cNvPr id="13422" name="AutoShape 107"/>
            <p:cNvSpPr>
              <a:spLocks noChangeArrowheads="1"/>
            </p:cNvSpPr>
            <p:nvPr/>
          </p:nvSpPr>
          <p:spPr bwMode="auto">
            <a:xfrm>
              <a:off x="3920" y="1928"/>
              <a:ext cx="752" cy="368"/>
            </a:xfrm>
            <a:prstGeom prst="wedgeEllipseCallout">
              <a:avLst>
                <a:gd name="adj1" fmla="val -66620"/>
                <a:gd name="adj2" fmla="val -174727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</a:t>
              </a:r>
              <a:r>
                <a:rPr lang="en-US" altLang="en-US" b="1">
                  <a:solidFill>
                    <a:schemeClr val="tx1"/>
                  </a:solidFill>
                </a:rPr>
                <a:t>  </a:t>
              </a:r>
            </a:p>
            <a:p>
              <a:pPr algn="ctr"/>
              <a:r>
                <a:rPr lang="en-US" altLang="en-US" b="1">
                  <a:solidFill>
                    <a:schemeClr val="tx1"/>
                  </a:solidFill>
                </a:rPr>
                <a:t>1 = 0 + 1</a:t>
              </a:r>
            </a:p>
          </p:txBody>
        </p:sp>
      </p:grpSp>
      <p:sp>
        <p:nvSpPr>
          <p:cNvPr id="13396" name="Text Box 108"/>
          <p:cNvSpPr txBox="1">
            <a:spLocks noChangeArrowheads="1"/>
          </p:cNvSpPr>
          <p:nvPr/>
        </p:nvSpPr>
        <p:spPr bwMode="auto">
          <a:xfrm>
            <a:off x="1816100" y="5613400"/>
            <a:ext cx="26670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/>
              <a:t>Sequence Vector for P1</a:t>
            </a:r>
          </a:p>
        </p:txBody>
      </p:sp>
      <p:grpSp>
        <p:nvGrpSpPr>
          <p:cNvPr id="13397" name="Group 121"/>
          <p:cNvGrpSpPr>
            <a:grpSpLocks/>
          </p:cNvGrpSpPr>
          <p:nvPr/>
        </p:nvGrpSpPr>
        <p:grpSpPr bwMode="auto">
          <a:xfrm>
            <a:off x="777875" y="5600700"/>
            <a:ext cx="1404938" cy="1017588"/>
            <a:chOff x="777922" y="5600700"/>
            <a:chExt cx="1404506" cy="1018093"/>
          </a:xfrm>
        </p:grpSpPr>
        <p:grpSp>
          <p:nvGrpSpPr>
            <p:cNvPr id="13410" name="Group 21"/>
            <p:cNvGrpSpPr>
              <a:grpSpLocks/>
            </p:cNvGrpSpPr>
            <p:nvPr/>
          </p:nvGrpSpPr>
          <p:grpSpPr bwMode="auto">
            <a:xfrm>
              <a:off x="1104900" y="5638800"/>
              <a:ext cx="571500" cy="228600"/>
              <a:chOff x="1024" y="3016"/>
              <a:chExt cx="360" cy="144"/>
            </a:xfrm>
          </p:grpSpPr>
          <p:sp>
            <p:nvSpPr>
              <p:cNvPr id="159766" name="Rectangle 22"/>
              <p:cNvSpPr>
                <a:spLocks noChangeArrowheads="1"/>
              </p:cNvSpPr>
              <p:nvPr/>
            </p:nvSpPr>
            <p:spPr bwMode="auto">
              <a:xfrm>
                <a:off x="1024" y="3016"/>
                <a:ext cx="360" cy="136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50000">
                    <a:srgbClr val="FFFFFF"/>
                  </a:gs>
                  <a:gs pos="100000">
                    <a:schemeClr val="folHlink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19" name="Line 23"/>
              <p:cNvSpPr>
                <a:spLocks noChangeShapeType="1"/>
              </p:cNvSpPr>
              <p:nvPr/>
            </p:nvSpPr>
            <p:spPr bwMode="auto">
              <a:xfrm>
                <a:off x="1144" y="3024"/>
                <a:ext cx="0" cy="1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0" name="Line 24"/>
              <p:cNvSpPr>
                <a:spLocks noChangeShapeType="1"/>
              </p:cNvSpPr>
              <p:nvPr/>
            </p:nvSpPr>
            <p:spPr bwMode="auto">
              <a:xfrm>
                <a:off x="1264" y="3016"/>
                <a:ext cx="0" cy="1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11" name="Text Box 109"/>
            <p:cNvSpPr txBox="1">
              <a:spLocks noChangeArrowheads="1"/>
            </p:cNvSpPr>
            <p:nvPr/>
          </p:nvSpPr>
          <p:spPr bwMode="auto">
            <a:xfrm>
              <a:off x="1089025" y="5600700"/>
              <a:ext cx="869950" cy="312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/>
                <a:t>0</a:t>
              </a:r>
              <a:r>
                <a:rPr lang="en-US" altLang="en-US" sz="1600" b="1">
                  <a:solidFill>
                    <a:schemeClr val="hlink"/>
                  </a:solidFill>
                </a:rPr>
                <a:t> 0 0</a:t>
              </a:r>
            </a:p>
          </p:txBody>
        </p:sp>
        <p:sp>
          <p:nvSpPr>
            <p:cNvPr id="13412" name="TextBox 112"/>
            <p:cNvSpPr txBox="1">
              <a:spLocks noChangeArrowheads="1"/>
            </p:cNvSpPr>
            <p:nvPr/>
          </p:nvSpPr>
          <p:spPr bwMode="auto">
            <a:xfrm>
              <a:off x="777922" y="6318913"/>
              <a:ext cx="439544" cy="286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/>
                <a:t>S</a:t>
              </a:r>
              <a:r>
                <a:rPr lang="en-US" altLang="en-US" baseline="30000"/>
                <a:t>1</a:t>
              </a:r>
              <a:r>
                <a:rPr lang="en-US" altLang="en-US" baseline="-25000"/>
                <a:t>g</a:t>
              </a:r>
            </a:p>
          </p:txBody>
        </p:sp>
        <p:sp>
          <p:nvSpPr>
            <p:cNvPr id="13413" name="TextBox 113"/>
            <p:cNvSpPr txBox="1">
              <a:spLocks noChangeArrowheads="1"/>
            </p:cNvSpPr>
            <p:nvPr/>
          </p:nvSpPr>
          <p:spPr bwMode="auto">
            <a:xfrm>
              <a:off x="1269242" y="6332561"/>
              <a:ext cx="449162" cy="286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/>
                <a:t>R</a:t>
              </a:r>
              <a:r>
                <a:rPr lang="en-US" altLang="en-US" baseline="30000"/>
                <a:t>2</a:t>
              </a:r>
              <a:r>
                <a:rPr lang="en-US" altLang="en-US" baseline="-25000"/>
                <a:t>g</a:t>
              </a:r>
            </a:p>
          </p:txBody>
        </p:sp>
        <p:sp>
          <p:nvSpPr>
            <p:cNvPr id="13414" name="TextBox 114"/>
            <p:cNvSpPr txBox="1">
              <a:spLocks noChangeArrowheads="1"/>
            </p:cNvSpPr>
            <p:nvPr/>
          </p:nvSpPr>
          <p:spPr bwMode="auto">
            <a:xfrm>
              <a:off x="1733266" y="6318913"/>
              <a:ext cx="449162" cy="286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r>
                <a:rPr lang="en-US" altLang="en-US"/>
                <a:t>R</a:t>
              </a:r>
              <a:r>
                <a:rPr lang="en-US" altLang="en-US" baseline="30000"/>
                <a:t>3</a:t>
              </a:r>
              <a:r>
                <a:rPr lang="en-US" altLang="en-US" baseline="-25000"/>
                <a:t>g</a:t>
              </a:r>
            </a:p>
          </p:txBody>
        </p:sp>
        <p:cxnSp>
          <p:nvCxnSpPr>
            <p:cNvPr id="13415" name="Straight Arrow Connector 116"/>
            <p:cNvCxnSpPr>
              <a:cxnSpLocks noChangeShapeType="1"/>
            </p:cNvCxnSpPr>
            <p:nvPr/>
          </p:nvCxnSpPr>
          <p:spPr bwMode="auto">
            <a:xfrm rot="5400000" flipH="1" flipV="1">
              <a:off x="846161" y="5895834"/>
              <a:ext cx="395785" cy="313899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16" name="Straight Arrow Connector 118"/>
            <p:cNvCxnSpPr>
              <a:cxnSpLocks noChangeShapeType="1"/>
              <a:stCxn id="13413" idx="0"/>
            </p:cNvCxnSpPr>
            <p:nvPr/>
          </p:nvCxnSpPr>
          <p:spPr bwMode="auto">
            <a:xfrm rot="16200000" flipV="1">
              <a:off x="1204112" y="6042850"/>
              <a:ext cx="491319" cy="88104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17" name="Straight Arrow Connector 120"/>
            <p:cNvCxnSpPr>
              <a:cxnSpLocks noChangeShapeType="1"/>
            </p:cNvCxnSpPr>
            <p:nvPr/>
          </p:nvCxnSpPr>
          <p:spPr bwMode="auto">
            <a:xfrm rot="16200000" flipV="1">
              <a:off x="1555846" y="5964071"/>
              <a:ext cx="382137" cy="21836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398" name="Group 21"/>
          <p:cNvGrpSpPr>
            <a:grpSpLocks/>
          </p:cNvGrpSpPr>
          <p:nvPr/>
        </p:nvGrpSpPr>
        <p:grpSpPr bwMode="auto">
          <a:xfrm>
            <a:off x="4683125" y="5708650"/>
            <a:ext cx="571500" cy="228600"/>
            <a:chOff x="1024" y="3016"/>
            <a:chExt cx="360" cy="144"/>
          </a:xfrm>
        </p:grpSpPr>
        <p:sp>
          <p:nvSpPr>
            <p:cNvPr id="132" name="Rectangle 22"/>
            <p:cNvSpPr>
              <a:spLocks noChangeArrowheads="1"/>
            </p:cNvSpPr>
            <p:nvPr/>
          </p:nvSpPr>
          <p:spPr bwMode="auto">
            <a:xfrm>
              <a:off x="1024" y="3016"/>
              <a:ext cx="360" cy="1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08" name="Line 23"/>
            <p:cNvSpPr>
              <a:spLocks noChangeShapeType="1"/>
            </p:cNvSpPr>
            <p:nvPr/>
          </p:nvSpPr>
          <p:spPr bwMode="auto">
            <a:xfrm>
              <a:off x="1144" y="3024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9" name="Line 24"/>
            <p:cNvSpPr>
              <a:spLocks noChangeShapeType="1"/>
            </p:cNvSpPr>
            <p:nvPr/>
          </p:nvSpPr>
          <p:spPr bwMode="auto">
            <a:xfrm>
              <a:off x="1264" y="301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99" name="Text Box 109"/>
          <p:cNvSpPr txBox="1">
            <a:spLocks noChangeArrowheads="1"/>
          </p:cNvSpPr>
          <p:nvPr/>
        </p:nvSpPr>
        <p:spPr bwMode="auto">
          <a:xfrm>
            <a:off x="4667250" y="567055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0033CC"/>
                </a:solidFill>
              </a:rPr>
              <a:t>0</a:t>
            </a:r>
            <a:r>
              <a:rPr lang="en-US" altLang="en-US" sz="1600" b="1">
                <a:solidFill>
                  <a:schemeClr val="hlink"/>
                </a:solidFill>
              </a:rPr>
              <a:t> </a:t>
            </a:r>
            <a:r>
              <a:rPr lang="en-US" altLang="en-US" sz="1600" b="1">
                <a:solidFill>
                  <a:srgbClr val="FF0000"/>
                </a:solidFill>
              </a:rPr>
              <a:t>0</a:t>
            </a:r>
            <a:r>
              <a:rPr lang="en-US" altLang="en-US" sz="1600" b="1">
                <a:solidFill>
                  <a:schemeClr val="hlink"/>
                </a:solidFill>
              </a:rPr>
              <a:t> 0</a:t>
            </a:r>
          </a:p>
        </p:txBody>
      </p:sp>
      <p:sp>
        <p:nvSpPr>
          <p:cNvPr id="13400" name="TextBox 125"/>
          <p:cNvSpPr txBox="1">
            <a:spLocks noChangeArrowheads="1"/>
          </p:cNvSpPr>
          <p:nvPr/>
        </p:nvSpPr>
        <p:spPr bwMode="auto">
          <a:xfrm>
            <a:off x="4356100" y="6389688"/>
            <a:ext cx="4492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</a:t>
            </a:r>
            <a:r>
              <a:rPr lang="en-US" altLang="en-US" baseline="30000"/>
              <a:t>1</a:t>
            </a:r>
            <a:r>
              <a:rPr lang="en-US" altLang="en-US" baseline="-25000"/>
              <a:t>g</a:t>
            </a:r>
          </a:p>
        </p:txBody>
      </p:sp>
      <p:sp>
        <p:nvSpPr>
          <p:cNvPr id="13401" name="TextBox 126"/>
          <p:cNvSpPr txBox="1">
            <a:spLocks noChangeArrowheads="1"/>
          </p:cNvSpPr>
          <p:nvPr/>
        </p:nvSpPr>
        <p:spPr bwMode="auto">
          <a:xfrm>
            <a:off x="4846638" y="6402388"/>
            <a:ext cx="4397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S</a:t>
            </a:r>
            <a:r>
              <a:rPr lang="en-US" altLang="en-US" baseline="30000"/>
              <a:t>2</a:t>
            </a:r>
            <a:r>
              <a:rPr lang="en-US" altLang="en-US" baseline="-25000"/>
              <a:t>g</a:t>
            </a:r>
          </a:p>
        </p:txBody>
      </p:sp>
      <p:sp>
        <p:nvSpPr>
          <p:cNvPr id="13402" name="TextBox 127"/>
          <p:cNvSpPr txBox="1">
            <a:spLocks noChangeArrowheads="1"/>
          </p:cNvSpPr>
          <p:nvPr/>
        </p:nvSpPr>
        <p:spPr bwMode="auto">
          <a:xfrm>
            <a:off x="5311775" y="6389688"/>
            <a:ext cx="4492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</a:t>
            </a:r>
            <a:r>
              <a:rPr lang="en-US" altLang="en-US" baseline="30000"/>
              <a:t>3</a:t>
            </a:r>
            <a:r>
              <a:rPr lang="en-US" altLang="en-US" baseline="-25000"/>
              <a:t>g</a:t>
            </a:r>
          </a:p>
        </p:txBody>
      </p:sp>
      <p:cxnSp>
        <p:nvCxnSpPr>
          <p:cNvPr id="13403" name="Straight Arrow Connector 128"/>
          <p:cNvCxnSpPr>
            <a:cxnSpLocks noChangeShapeType="1"/>
          </p:cNvCxnSpPr>
          <p:nvPr/>
        </p:nvCxnSpPr>
        <p:spPr bwMode="auto">
          <a:xfrm rot="5400000" flipH="1" flipV="1">
            <a:off x="4424363" y="5967413"/>
            <a:ext cx="395287" cy="312737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404" name="Straight Arrow Connector 129"/>
          <p:cNvCxnSpPr>
            <a:cxnSpLocks noChangeShapeType="1"/>
            <a:stCxn id="13401" idx="0"/>
          </p:cNvCxnSpPr>
          <p:nvPr/>
        </p:nvCxnSpPr>
        <p:spPr bwMode="auto">
          <a:xfrm rot="16200000" flipV="1">
            <a:off x="4779963" y="6115050"/>
            <a:ext cx="490538" cy="84137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405" name="Straight Arrow Connector 130"/>
          <p:cNvCxnSpPr>
            <a:cxnSpLocks noChangeShapeType="1"/>
          </p:cNvCxnSpPr>
          <p:nvPr/>
        </p:nvCxnSpPr>
        <p:spPr bwMode="auto">
          <a:xfrm rot="16200000" flipV="1">
            <a:off x="5133976" y="6034087"/>
            <a:ext cx="381000" cy="219075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406" name="Text Box 108"/>
          <p:cNvSpPr txBox="1">
            <a:spLocks noChangeArrowheads="1"/>
          </p:cNvSpPr>
          <p:nvPr/>
        </p:nvSpPr>
        <p:spPr bwMode="auto">
          <a:xfrm>
            <a:off x="5489575" y="5765800"/>
            <a:ext cx="26670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/>
              <a:t>Sequence Vector for P2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9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9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27" grpId="0" animBg="1" autoUpdateAnimBg="0"/>
      <p:bldP spid="15984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892425"/>
            <a:ext cx="8056563" cy="650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Causal-ordered multicast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28613" y="411163"/>
            <a:ext cx="3314700" cy="527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Causal Multicast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65250"/>
            <a:ext cx="7772400" cy="473075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Assume g is a multicast </a:t>
            </a:r>
            <a:r>
              <a:rPr lang="en-US" altLang="en-US" i="1" dirty="0"/>
              <a:t>group</a:t>
            </a:r>
          </a:p>
          <a:p>
            <a:pPr eaLnBrk="1" hangingPunct="1"/>
            <a:r>
              <a:rPr lang="en-US" altLang="en-US" dirty="0"/>
              <a:t>Each process </a:t>
            </a:r>
            <a:r>
              <a:rPr lang="en-US" altLang="en-US" i="1" dirty="0" err="1"/>
              <a:t>i</a:t>
            </a:r>
            <a:r>
              <a:rPr lang="az-Cyrl-AZ" altLang="en-US" i="1" dirty="0"/>
              <a:t>є</a:t>
            </a:r>
            <a:r>
              <a:rPr lang="en-US" altLang="en-US" i="1" dirty="0"/>
              <a:t>g </a:t>
            </a:r>
            <a:r>
              <a:rPr lang="en-US" altLang="en-US" dirty="0"/>
              <a:t>keeps</a:t>
            </a:r>
            <a:r>
              <a:rPr lang="el-GR" altLang="en-US" dirty="0"/>
              <a:t> </a:t>
            </a:r>
            <a:r>
              <a:rPr lang="en-US" altLang="en-US" dirty="0"/>
              <a:t>a vector </a:t>
            </a:r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 of length |g| where</a:t>
            </a:r>
            <a:endParaRPr lang="en-US" altLang="en-US" dirty="0"/>
          </a:p>
          <a:p>
            <a:pPr lvl="1" eaLnBrk="1" hangingPunct="1"/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[j] </a:t>
            </a:r>
            <a:r>
              <a:rPr lang="en-US" altLang="en-US" dirty="0"/>
              <a:t>counts the number of messages in group g from process j to </a:t>
            </a:r>
            <a:r>
              <a:rPr lang="en-US" altLang="en-US" dirty="0" err="1"/>
              <a:t>i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Messages that process </a:t>
            </a:r>
            <a:r>
              <a:rPr lang="en-US" altLang="en-US" dirty="0" err="1"/>
              <a:t>i</a:t>
            </a:r>
            <a:r>
              <a:rPr lang="en-US" altLang="en-US" dirty="0"/>
              <a:t> multicasts contain </a:t>
            </a:r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endParaRPr lang="en-US" altLang="en-US" i="1" baseline="-25000" dirty="0"/>
          </a:p>
          <a:p>
            <a:pPr eaLnBrk="1" hangingPunct="1"/>
            <a:r>
              <a:rPr lang="en-US" altLang="en-US" i="1" dirty="0"/>
              <a:t>Remember the rule for receiving vector clock timestamps</a:t>
            </a:r>
          </a:p>
          <a:p>
            <a:pPr lvl="1" eaLnBrk="1" hangingPunct="1">
              <a:lnSpc>
                <a:spcPct val="120000"/>
              </a:lnSpc>
              <a:buClr>
                <a:schemeClr val="hlink"/>
              </a:buClr>
              <a:buSzPct val="120000"/>
              <a:buFont typeface="Wingdings" pitchFamily="2" charset="2"/>
              <a:buNone/>
            </a:pPr>
            <a:r>
              <a:rPr lang="en-US" altLang="en-US" dirty="0"/>
              <a:t>                              </a:t>
            </a:r>
            <a:r>
              <a:rPr lang="en-US" altLang="en-US" dirty="0">
                <a:solidFill>
                  <a:schemeClr val="hlink"/>
                </a:solidFill>
              </a:rPr>
              <a:t>Max(</a:t>
            </a:r>
            <a:r>
              <a:rPr lang="en-US" altLang="en-US" dirty="0" err="1">
                <a:solidFill>
                  <a:schemeClr val="hlink"/>
                </a:solidFill>
              </a:rPr>
              <a:t>V</a:t>
            </a:r>
            <a:r>
              <a:rPr lang="en-US" altLang="en-US" baseline="-25000" dirty="0" err="1">
                <a:solidFill>
                  <a:schemeClr val="hlink"/>
                </a:solidFill>
              </a:rPr>
              <a:t>receiver</a:t>
            </a:r>
            <a:r>
              <a:rPr lang="en-US" altLang="en-US" dirty="0">
                <a:solidFill>
                  <a:schemeClr val="hlink"/>
                </a:solidFill>
              </a:rPr>
              <a:t>[j] , </a:t>
            </a:r>
            <a:r>
              <a:rPr lang="en-US" altLang="en-US" dirty="0" err="1">
                <a:solidFill>
                  <a:schemeClr val="hlink"/>
                </a:solidFill>
              </a:rPr>
              <a:t>V</a:t>
            </a:r>
            <a:r>
              <a:rPr lang="en-US" altLang="en-US" baseline="-25000" dirty="0" err="1">
                <a:solidFill>
                  <a:schemeClr val="hlink"/>
                </a:solidFill>
              </a:rPr>
              <a:t>message</a:t>
            </a:r>
            <a:r>
              <a:rPr lang="en-US" altLang="en-US" dirty="0">
                <a:solidFill>
                  <a:schemeClr val="hlink"/>
                </a:solidFill>
              </a:rPr>
              <a:t>[j]),   if not j</a:t>
            </a:r>
          </a:p>
          <a:p>
            <a:pPr lvl="1" eaLnBrk="1" hangingPunct="1">
              <a:lnSpc>
                <a:spcPct val="120000"/>
              </a:lnSpc>
              <a:buClr>
                <a:schemeClr val="hlink"/>
              </a:buClr>
              <a:buSzPct val="120000"/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			       </a:t>
            </a:r>
            <a:r>
              <a:rPr lang="en-US" altLang="en-US" dirty="0" err="1">
                <a:solidFill>
                  <a:schemeClr val="hlink"/>
                </a:solidFill>
              </a:rPr>
              <a:t>V</a:t>
            </a:r>
            <a:r>
              <a:rPr lang="en-US" altLang="en-US" baseline="-25000" dirty="0" err="1">
                <a:solidFill>
                  <a:schemeClr val="hlink"/>
                </a:solidFill>
              </a:rPr>
              <a:t>receiver</a:t>
            </a:r>
            <a:r>
              <a:rPr lang="en-US" altLang="en-US" dirty="0">
                <a:solidFill>
                  <a:schemeClr val="hlink"/>
                </a:solidFill>
              </a:rPr>
              <a:t>[j] + 1		else</a:t>
            </a:r>
          </a:p>
          <a:p>
            <a:pPr eaLnBrk="1" hangingPunct="1"/>
            <a:r>
              <a:rPr lang="en-US" altLang="en-US" dirty="0"/>
              <a:t>when process</a:t>
            </a:r>
            <a:r>
              <a:rPr lang="el-GR" altLang="en-US" dirty="0"/>
              <a:t> </a:t>
            </a:r>
            <a:r>
              <a:rPr lang="en-US" altLang="en-US" dirty="0" err="1"/>
              <a:t>i</a:t>
            </a:r>
            <a:r>
              <a:rPr lang="el-GR" altLang="en-US" dirty="0"/>
              <a:t> </a:t>
            </a:r>
            <a:r>
              <a:rPr lang="en-US" altLang="en-US" dirty="0"/>
              <a:t>receives</a:t>
            </a:r>
            <a:r>
              <a:rPr lang="el-GR" altLang="en-US" dirty="0"/>
              <a:t> </a:t>
            </a:r>
            <a:r>
              <a:rPr lang="en-US" altLang="en-US" dirty="0"/>
              <a:t>a</a:t>
            </a:r>
            <a:r>
              <a:rPr lang="en-US" altLang="en-US" i="1" dirty="0"/>
              <a:t> &lt;</a:t>
            </a:r>
            <a:r>
              <a:rPr lang="en-US" altLang="en-US" i="1" dirty="0" err="1"/>
              <a:t>m,V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&gt; from j, then </a:t>
            </a:r>
          </a:p>
          <a:p>
            <a:pPr lvl="1" eaLnBrk="1" hangingPunct="1"/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[k]  = max(</a:t>
            </a:r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[k], </a:t>
            </a:r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[k])         if k ≠ </a:t>
            </a:r>
            <a:r>
              <a:rPr lang="en-US" altLang="en-US" i="1" dirty="0" err="1"/>
              <a:t>i</a:t>
            </a:r>
            <a:endParaRPr lang="en-US" altLang="en-US" i="1" dirty="0"/>
          </a:p>
          <a:p>
            <a:pPr lvl="1" eaLnBrk="1" hangingPunct="1"/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[k] = </a:t>
            </a:r>
            <a:r>
              <a:rPr lang="en-US" altLang="en-US" i="1" dirty="0" err="1"/>
              <a:t>V</a:t>
            </a:r>
            <a:r>
              <a:rPr lang="en-US" altLang="en-US" i="1" baseline="30000" dirty="0" err="1"/>
              <a:t>g</a:t>
            </a:r>
            <a:r>
              <a:rPr lang="en-US" altLang="en-US" i="1" baseline="-25000" dirty="0" err="1"/>
              <a:t>i</a:t>
            </a:r>
            <a:r>
              <a:rPr lang="en-US" altLang="en-US" i="1" dirty="0"/>
              <a:t>[k]  + 1                        if k = </a:t>
            </a:r>
            <a:r>
              <a:rPr lang="en-US" altLang="en-US" i="1" dirty="0" err="1"/>
              <a:t>i</a:t>
            </a:r>
            <a:endParaRPr lang="en-US" altLang="en-US" i="1" dirty="0"/>
          </a:p>
          <a:p>
            <a:pPr eaLnBrk="1" hangingPunct="1"/>
            <a:r>
              <a:rPr lang="en-US" altLang="en-US" i="1" dirty="0"/>
              <a:t>Remember: V(a) &lt; V(b) if and only if a </a:t>
            </a:r>
            <a:r>
              <a:rPr lang="el-GR" altLang="en-US" i="1" dirty="0"/>
              <a:t>-&gt;</a:t>
            </a:r>
            <a:r>
              <a:rPr lang="en-US" altLang="en-US" i="1" dirty="0"/>
              <a:t> b </a:t>
            </a:r>
          </a:p>
          <a:p>
            <a:pPr eaLnBrk="1" hangingPunct="1"/>
            <a:endParaRPr lang="en-US" altLang="en-US" i="1" dirty="0"/>
          </a:p>
        </p:txBody>
      </p:sp>
      <p:sp>
        <p:nvSpPr>
          <p:cNvPr id="15364" name="Text Box 1029"/>
          <p:cNvSpPr txBox="1">
            <a:spLocks noChangeArrowheads="1"/>
          </p:cNvSpPr>
          <p:nvPr/>
        </p:nvSpPr>
        <p:spPr bwMode="auto">
          <a:xfrm>
            <a:off x="920750" y="3547268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chemeClr val="hlink"/>
                </a:solidFill>
                <a:latin typeface="Arial" charset="0"/>
              </a:rPr>
              <a:t>V</a:t>
            </a:r>
            <a:r>
              <a:rPr lang="en-US" altLang="en-US" sz="2000" b="1" baseline="-25000" dirty="0" err="1">
                <a:solidFill>
                  <a:schemeClr val="hlink"/>
                </a:solidFill>
                <a:latin typeface="Arial" charset="0"/>
              </a:rPr>
              <a:t>receiver</a:t>
            </a:r>
            <a:r>
              <a:rPr lang="en-US" altLang="en-US" sz="2000" b="1" dirty="0">
                <a:solidFill>
                  <a:schemeClr val="hlink"/>
                </a:solidFill>
                <a:latin typeface="Arial" charset="0"/>
              </a:rPr>
              <a:t>[j] =</a:t>
            </a:r>
          </a:p>
        </p:txBody>
      </p:sp>
      <p:sp>
        <p:nvSpPr>
          <p:cNvPr id="15365" name="AutoShape 1030"/>
          <p:cNvSpPr>
            <a:spLocks/>
          </p:cNvSpPr>
          <p:nvPr/>
        </p:nvSpPr>
        <p:spPr bwMode="auto">
          <a:xfrm>
            <a:off x="2546350" y="3324224"/>
            <a:ext cx="266700" cy="812800"/>
          </a:xfrm>
          <a:prstGeom prst="leftBrace">
            <a:avLst>
              <a:gd name="adj1" fmla="val 2539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3" y="437629"/>
            <a:ext cx="8132762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dirty="0"/>
              <a:t>Causal Ordering using vector timestamps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476375"/>
            <a:ext cx="7200900" cy="4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1901825" y="2273300"/>
            <a:ext cx="3330575" cy="80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05425" y="1985963"/>
            <a:ext cx="3791423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dirty="0">
                <a:solidFill>
                  <a:schemeClr val="hlink"/>
                </a:solidFill>
              </a:rPr>
              <a:t>The number of messages that process j</a:t>
            </a:r>
            <a:br>
              <a:rPr lang="en-US" altLang="en-US" sz="1600" dirty="0">
                <a:solidFill>
                  <a:schemeClr val="hlink"/>
                </a:solidFill>
              </a:rPr>
            </a:br>
            <a:r>
              <a:rPr lang="el-GR" altLang="en-US" sz="1600" dirty="0">
                <a:solidFill>
                  <a:schemeClr val="hlink"/>
                </a:solidFill>
              </a:rPr>
              <a:t> </a:t>
            </a:r>
            <a:r>
              <a:rPr lang="en-US" altLang="en-US" sz="1600" dirty="0">
                <a:solidFill>
                  <a:schemeClr val="hlink"/>
                </a:solidFill>
              </a:rPr>
              <a:t> has received from </a:t>
            </a:r>
            <a:r>
              <a:rPr lang="el-GR" altLang="en-US" sz="1600" dirty="0">
                <a:solidFill>
                  <a:schemeClr val="hlink"/>
                </a:solidFill>
              </a:rPr>
              <a:t> </a:t>
            </a:r>
            <a:r>
              <a:rPr lang="en-US" altLang="en-US" sz="1600" dirty="0">
                <a:solidFill>
                  <a:schemeClr val="hlink"/>
                </a:solidFill>
              </a:rPr>
              <a:t>i until now</a:t>
            </a:r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7205663" y="4189413"/>
            <a:ext cx="144780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/>
              <a:t>Guarantees</a:t>
            </a:r>
          </a:p>
          <a:p>
            <a:r>
              <a:rPr lang="en-US" altLang="en-US" dirty="0"/>
              <a:t>Causal ordering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927600" y="4625975"/>
            <a:ext cx="2455863" cy="465138"/>
          </a:xfrm>
          <a:prstGeom prst="rect">
            <a:avLst/>
          </a:prstGeom>
          <a:noFill/>
          <a:ln>
            <a:headEnd type="none" w="sm" len="sm"/>
            <a:tailEnd type="stealth" w="med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2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>
          <a:xfrm>
            <a:off x="201613" y="449263"/>
            <a:ext cx="7140575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bg2"/>
                </a:solidFill>
              </a:rPr>
              <a:t>Example: Causal Ordering Multicast</a:t>
            </a:r>
            <a:r>
              <a:rPr lang="en-US" altLang="en-US" dirty="0"/>
              <a:t> 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411" name="Rectangle 6"/>
          <p:cNvSpPr>
            <a:spLocks noGrp="1" noChangeArrowheads="1"/>
          </p:cNvSpPr>
          <p:nvPr>
            <p:ph idx="1"/>
          </p:nvPr>
        </p:nvSpPr>
        <p:spPr>
          <a:xfrm>
            <a:off x="558800" y="1193800"/>
            <a:ext cx="7848600" cy="495300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800"/>
              <a:t>  </a:t>
            </a:r>
            <a:endParaRPr lang="en-US" altLang="en-US" sz="3600">
              <a:solidFill>
                <a:schemeClr val="hlink"/>
              </a:solidFill>
            </a:endParaRPr>
          </a:p>
        </p:txBody>
      </p:sp>
      <p:sp>
        <p:nvSpPr>
          <p:cNvPr id="17412" name="Line 7"/>
          <p:cNvSpPr>
            <a:spLocks noChangeShapeType="1"/>
          </p:cNvSpPr>
          <p:nvPr/>
        </p:nvSpPr>
        <p:spPr bwMode="auto">
          <a:xfrm flipV="1">
            <a:off x="2108200" y="2374900"/>
            <a:ext cx="49403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673100" y="21971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P1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73100" y="28067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P2</a:t>
            </a: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647700" y="3441700"/>
            <a:ext cx="1155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P3</a:t>
            </a:r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2362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>
            <a:off x="2362200" y="2362200"/>
            <a:ext cx="34417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3"/>
          <p:cNvSpPr>
            <a:spLocks noChangeShapeType="1"/>
          </p:cNvSpPr>
          <p:nvPr/>
        </p:nvSpPr>
        <p:spPr bwMode="auto">
          <a:xfrm flipV="1">
            <a:off x="2120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4"/>
          <p:cNvSpPr>
            <a:spLocks noChangeShapeType="1"/>
          </p:cNvSpPr>
          <p:nvPr/>
        </p:nvSpPr>
        <p:spPr bwMode="auto">
          <a:xfrm flipV="1">
            <a:off x="21590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5384800" y="5740400"/>
            <a:ext cx="266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 flipV="1">
            <a:off x="1663700" y="5740400"/>
            <a:ext cx="49149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3467100" y="5791200"/>
            <a:ext cx="2298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 flipV="1">
            <a:off x="3594100" y="2387600"/>
            <a:ext cx="3302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3606800" y="3022600"/>
            <a:ext cx="431800" cy="6985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 flipV="1">
            <a:off x="5334000" y="2349500"/>
            <a:ext cx="469900" cy="546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82"/>
          <p:cNvSpPr txBox="1">
            <a:spLocks noChangeArrowheads="1"/>
          </p:cNvSpPr>
          <p:nvPr/>
        </p:nvSpPr>
        <p:spPr bwMode="auto">
          <a:xfrm>
            <a:off x="3149600" y="3238500"/>
            <a:ext cx="723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(1,1,0)</a:t>
            </a:r>
          </a:p>
        </p:txBody>
      </p:sp>
      <p:sp>
        <p:nvSpPr>
          <p:cNvPr id="117843" name="AutoShape 83"/>
          <p:cNvSpPr>
            <a:spLocks noChangeArrowheads="1"/>
          </p:cNvSpPr>
          <p:nvPr/>
        </p:nvSpPr>
        <p:spPr bwMode="auto">
          <a:xfrm>
            <a:off x="6019800" y="1536700"/>
            <a:ext cx="1193800" cy="457200"/>
          </a:xfrm>
          <a:prstGeom prst="wedgeEllipseCallout">
            <a:avLst>
              <a:gd name="adj1" fmla="val -50667"/>
              <a:gd name="adj2" fmla="val 96181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Reject:</a:t>
            </a:r>
            <a:endParaRPr lang="en-US" altLang="en-US" b="1">
              <a:solidFill>
                <a:schemeClr val="tx1"/>
              </a:solidFill>
            </a:endParaRPr>
          </a:p>
        </p:txBody>
      </p:sp>
      <p:sp>
        <p:nvSpPr>
          <p:cNvPr id="117845" name="AutoShape 85"/>
          <p:cNvSpPr>
            <a:spLocks noChangeArrowheads="1"/>
          </p:cNvSpPr>
          <p:nvPr/>
        </p:nvSpPr>
        <p:spPr bwMode="auto">
          <a:xfrm>
            <a:off x="1524000" y="3975100"/>
            <a:ext cx="1193800" cy="495300"/>
          </a:xfrm>
          <a:prstGeom prst="wedgeEllipseCallout">
            <a:avLst>
              <a:gd name="adj1" fmla="val 39759"/>
              <a:gd name="adj2" fmla="val -202245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Accept</a:t>
            </a:r>
            <a:endParaRPr lang="en-US" altLang="en-US" b="1">
              <a:solidFill>
                <a:schemeClr val="tx1"/>
              </a:solidFill>
            </a:endParaRPr>
          </a:p>
        </p:txBody>
      </p:sp>
      <p:grpSp>
        <p:nvGrpSpPr>
          <p:cNvPr id="17429" name="Group 117"/>
          <p:cNvGrpSpPr>
            <a:grpSpLocks/>
          </p:cNvGrpSpPr>
          <p:nvPr/>
        </p:nvGrpSpPr>
        <p:grpSpPr bwMode="auto">
          <a:xfrm>
            <a:off x="1193800" y="2247900"/>
            <a:ext cx="942975" cy="312738"/>
            <a:chOff x="976" y="1360"/>
            <a:chExt cx="594" cy="197"/>
          </a:xfrm>
        </p:grpSpPr>
        <p:sp>
          <p:nvSpPr>
            <p:cNvPr id="17460" name="Oval 115"/>
            <p:cNvSpPr>
              <a:spLocks noChangeArrowheads="1"/>
            </p:cNvSpPr>
            <p:nvPr/>
          </p:nvSpPr>
          <p:spPr bwMode="auto">
            <a:xfrm>
              <a:off x="976" y="1376"/>
              <a:ext cx="488" cy="1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</p:spPr>
          <p:txBody>
            <a:bodyPr wrap="none" anchor="ctr"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61" name="Text Box 116"/>
            <p:cNvSpPr txBox="1">
              <a:spLocks noChangeArrowheads="1"/>
            </p:cNvSpPr>
            <p:nvPr/>
          </p:nvSpPr>
          <p:spPr bwMode="auto">
            <a:xfrm>
              <a:off x="1022" y="1360"/>
              <a:ext cx="5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chemeClr val="hlink"/>
                  </a:solidFill>
                </a:rPr>
                <a:t>0,0,0</a:t>
              </a:r>
            </a:p>
          </p:txBody>
        </p:sp>
      </p:grpSp>
      <p:sp>
        <p:nvSpPr>
          <p:cNvPr id="17430" name="Oval 118"/>
          <p:cNvSpPr>
            <a:spLocks noChangeArrowheads="1"/>
          </p:cNvSpPr>
          <p:nvPr/>
        </p:nvSpPr>
        <p:spPr bwMode="auto">
          <a:xfrm>
            <a:off x="1206500" y="28956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1" name="Text Box 119"/>
          <p:cNvSpPr txBox="1">
            <a:spLocks noChangeArrowheads="1"/>
          </p:cNvSpPr>
          <p:nvPr/>
        </p:nvSpPr>
        <p:spPr bwMode="auto">
          <a:xfrm>
            <a:off x="1279525" y="28702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0,0,0</a:t>
            </a:r>
          </a:p>
        </p:txBody>
      </p:sp>
      <p:sp>
        <p:nvSpPr>
          <p:cNvPr id="17432" name="Oval 120"/>
          <p:cNvSpPr>
            <a:spLocks noChangeArrowheads="1"/>
          </p:cNvSpPr>
          <p:nvPr/>
        </p:nvSpPr>
        <p:spPr bwMode="auto">
          <a:xfrm>
            <a:off x="1219200" y="35560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3" name="Text Box 121"/>
          <p:cNvSpPr txBox="1">
            <a:spLocks noChangeArrowheads="1"/>
          </p:cNvSpPr>
          <p:nvPr/>
        </p:nvSpPr>
        <p:spPr bwMode="auto">
          <a:xfrm>
            <a:off x="1292225" y="35306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0,0,0</a:t>
            </a:r>
          </a:p>
        </p:txBody>
      </p:sp>
      <p:sp>
        <p:nvSpPr>
          <p:cNvPr id="17434" name="Oval 122"/>
          <p:cNvSpPr>
            <a:spLocks noChangeArrowheads="1"/>
          </p:cNvSpPr>
          <p:nvPr/>
        </p:nvSpPr>
        <p:spPr bwMode="auto">
          <a:xfrm>
            <a:off x="2032000" y="21209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5" name="Text Box 123"/>
          <p:cNvSpPr txBox="1">
            <a:spLocks noChangeArrowheads="1"/>
          </p:cNvSpPr>
          <p:nvPr/>
        </p:nvSpPr>
        <p:spPr bwMode="auto">
          <a:xfrm>
            <a:off x="2105025" y="2095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1,0,0</a:t>
            </a:r>
          </a:p>
        </p:txBody>
      </p:sp>
      <p:sp>
        <p:nvSpPr>
          <p:cNvPr id="17436" name="Oval 124"/>
          <p:cNvSpPr>
            <a:spLocks noChangeArrowheads="1"/>
          </p:cNvSpPr>
          <p:nvPr/>
        </p:nvSpPr>
        <p:spPr bwMode="auto">
          <a:xfrm>
            <a:off x="3467100" y="21463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7" name="Text Box 125"/>
          <p:cNvSpPr txBox="1">
            <a:spLocks noChangeArrowheads="1"/>
          </p:cNvSpPr>
          <p:nvPr/>
        </p:nvSpPr>
        <p:spPr bwMode="auto">
          <a:xfrm>
            <a:off x="3540125" y="2120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1,1,0</a:t>
            </a:r>
          </a:p>
        </p:txBody>
      </p:sp>
      <p:sp>
        <p:nvSpPr>
          <p:cNvPr id="17438" name="Oval 126"/>
          <p:cNvSpPr>
            <a:spLocks noChangeArrowheads="1"/>
          </p:cNvSpPr>
          <p:nvPr/>
        </p:nvSpPr>
        <p:spPr bwMode="auto">
          <a:xfrm>
            <a:off x="2260600" y="30099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9" name="Text Box 127"/>
          <p:cNvSpPr txBox="1">
            <a:spLocks noChangeArrowheads="1"/>
          </p:cNvSpPr>
          <p:nvPr/>
        </p:nvSpPr>
        <p:spPr bwMode="auto">
          <a:xfrm>
            <a:off x="2333625" y="2984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1,0,0</a:t>
            </a:r>
          </a:p>
        </p:txBody>
      </p:sp>
      <p:sp>
        <p:nvSpPr>
          <p:cNvPr id="117896" name="AutoShape 136"/>
          <p:cNvSpPr>
            <a:spLocks noChangeArrowheads="1"/>
          </p:cNvSpPr>
          <p:nvPr/>
        </p:nvSpPr>
        <p:spPr bwMode="auto">
          <a:xfrm>
            <a:off x="3125788" y="4686300"/>
            <a:ext cx="2443162" cy="876300"/>
          </a:xfrm>
          <a:prstGeom prst="wedgeEllipseCallout">
            <a:avLst>
              <a:gd name="adj1" fmla="val -29389"/>
              <a:gd name="adj2" fmla="val -134602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Buffer </a:t>
            </a:r>
          </a:p>
          <a:p>
            <a:pPr algn="ctr"/>
            <a:r>
              <a:rPr lang="en-US" altLang="en-US" b="1">
                <a:solidFill>
                  <a:schemeClr val="tx1"/>
                </a:solidFill>
              </a:rPr>
              <a:t> missing P1(1) </a:t>
            </a:r>
          </a:p>
          <a:p>
            <a:pPr algn="ctr"/>
            <a:r>
              <a:rPr lang="en-US" altLang="en-US" b="1">
                <a:solidFill>
                  <a:schemeClr val="tx1"/>
                </a:solidFill>
              </a:rPr>
              <a:t>(1,1,0) &gt;(1,0,0)</a:t>
            </a:r>
          </a:p>
        </p:txBody>
      </p:sp>
      <p:sp>
        <p:nvSpPr>
          <p:cNvPr id="17441" name="Oval 137"/>
          <p:cNvSpPr>
            <a:spLocks noChangeArrowheads="1"/>
          </p:cNvSpPr>
          <p:nvPr/>
        </p:nvSpPr>
        <p:spPr bwMode="auto">
          <a:xfrm>
            <a:off x="3606800" y="37084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42" name="Text Box 138"/>
          <p:cNvSpPr txBox="1">
            <a:spLocks noChangeArrowheads="1"/>
          </p:cNvSpPr>
          <p:nvPr/>
        </p:nvSpPr>
        <p:spPr bwMode="auto">
          <a:xfrm>
            <a:off x="3625850" y="3668713"/>
            <a:ext cx="86995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002060"/>
                </a:solidFill>
              </a:rPr>
              <a:t>1</a:t>
            </a:r>
            <a:r>
              <a:rPr lang="en-US" altLang="en-US" sz="1600" b="1">
                <a:solidFill>
                  <a:srgbClr val="0033CC"/>
                </a:solidFill>
              </a:rPr>
              <a:t>,1,</a:t>
            </a:r>
            <a:r>
              <a:rPr lang="en-US" altLang="en-US" sz="16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17443" name="Oval 139"/>
          <p:cNvSpPr>
            <a:spLocks noChangeArrowheads="1"/>
          </p:cNvSpPr>
          <p:nvPr/>
        </p:nvSpPr>
        <p:spPr bwMode="auto">
          <a:xfrm>
            <a:off x="3162300" y="29337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44" name="Text Box 140"/>
          <p:cNvSpPr txBox="1">
            <a:spLocks noChangeArrowheads="1"/>
          </p:cNvSpPr>
          <p:nvPr/>
        </p:nvSpPr>
        <p:spPr bwMode="auto">
          <a:xfrm>
            <a:off x="3235325" y="29083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1,1,0</a:t>
            </a:r>
          </a:p>
        </p:txBody>
      </p:sp>
      <p:sp>
        <p:nvSpPr>
          <p:cNvPr id="17445" name="Oval 141"/>
          <p:cNvSpPr>
            <a:spLocks noChangeArrowheads="1"/>
          </p:cNvSpPr>
          <p:nvPr/>
        </p:nvSpPr>
        <p:spPr bwMode="auto">
          <a:xfrm>
            <a:off x="5372100" y="2171700"/>
            <a:ext cx="774700" cy="241300"/>
          </a:xfrm>
          <a:prstGeom prst="ellipse">
            <a:avLst/>
          </a:prstGeom>
          <a:solidFill>
            <a:schemeClr val="folHlink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46" name="Text Box 142"/>
          <p:cNvSpPr txBox="1">
            <a:spLocks noChangeArrowheads="1"/>
          </p:cNvSpPr>
          <p:nvPr/>
        </p:nvSpPr>
        <p:spPr bwMode="auto">
          <a:xfrm>
            <a:off x="5445125" y="21463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hlink"/>
                </a:solidFill>
              </a:rPr>
              <a:t>1,1,0</a:t>
            </a:r>
          </a:p>
        </p:txBody>
      </p:sp>
      <p:grpSp>
        <p:nvGrpSpPr>
          <p:cNvPr id="3" name="Group 154"/>
          <p:cNvGrpSpPr>
            <a:grpSpLocks/>
          </p:cNvGrpSpPr>
          <p:nvPr/>
        </p:nvGrpSpPr>
        <p:grpSpPr bwMode="auto">
          <a:xfrm>
            <a:off x="4838700" y="3632200"/>
            <a:ext cx="1425575" cy="1028700"/>
            <a:chOff x="3048" y="2288"/>
            <a:chExt cx="898" cy="648"/>
          </a:xfrm>
        </p:grpSpPr>
        <p:sp>
          <p:nvSpPr>
            <p:cNvPr id="17457" name="AutoShape 96"/>
            <p:cNvSpPr>
              <a:spLocks noChangeArrowheads="1"/>
            </p:cNvSpPr>
            <p:nvPr/>
          </p:nvSpPr>
          <p:spPr bwMode="auto">
            <a:xfrm>
              <a:off x="3048" y="2624"/>
              <a:ext cx="752" cy="312"/>
            </a:xfrm>
            <a:prstGeom prst="wedgeEllipseCallout">
              <a:avLst>
                <a:gd name="adj1" fmla="val 21676"/>
                <a:gd name="adj2" fmla="val -102245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</a:t>
              </a:r>
              <a:endParaRPr lang="en-US" altLang="en-US" b="1">
                <a:solidFill>
                  <a:schemeClr val="tx1"/>
                </a:solidFill>
              </a:endParaRPr>
            </a:p>
          </p:txBody>
        </p:sp>
        <p:sp>
          <p:nvSpPr>
            <p:cNvPr id="17458" name="Oval 145"/>
            <p:cNvSpPr>
              <a:spLocks noChangeArrowheads="1"/>
            </p:cNvSpPr>
            <p:nvPr/>
          </p:nvSpPr>
          <p:spPr bwMode="auto">
            <a:xfrm>
              <a:off x="3352" y="2304"/>
              <a:ext cx="488" cy="1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</p:spPr>
          <p:txBody>
            <a:bodyPr wrap="none" anchor="ctr"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59" name="Text Box 146"/>
            <p:cNvSpPr txBox="1">
              <a:spLocks noChangeArrowheads="1"/>
            </p:cNvSpPr>
            <p:nvPr/>
          </p:nvSpPr>
          <p:spPr bwMode="auto">
            <a:xfrm>
              <a:off x="3398" y="2288"/>
              <a:ext cx="5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chemeClr val="hlink"/>
                  </a:solidFill>
                </a:rPr>
                <a:t>1,0,0</a:t>
              </a:r>
            </a:p>
          </p:txBody>
        </p:sp>
      </p:grp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5994400" y="3606800"/>
            <a:ext cx="1947863" cy="1600200"/>
            <a:chOff x="3776" y="2272"/>
            <a:chExt cx="1227" cy="1008"/>
          </a:xfrm>
        </p:grpSpPr>
        <p:sp>
          <p:nvSpPr>
            <p:cNvPr id="17454" name="AutoShape 104"/>
            <p:cNvSpPr>
              <a:spLocks noChangeArrowheads="1"/>
            </p:cNvSpPr>
            <p:nvPr/>
          </p:nvSpPr>
          <p:spPr bwMode="auto">
            <a:xfrm>
              <a:off x="4080" y="2784"/>
              <a:ext cx="923" cy="496"/>
            </a:xfrm>
            <a:prstGeom prst="wedgeEllipseCallout">
              <a:avLst>
                <a:gd name="adj1" fmla="val -60218"/>
                <a:gd name="adj2" fmla="val -121574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 algn="ctr"/>
              <a:r>
                <a:rPr lang="en-US" altLang="en-US" b="1"/>
                <a:t>Accept Buffered message</a:t>
              </a:r>
              <a:endParaRPr lang="en-US" altLang="en-US" b="1">
                <a:solidFill>
                  <a:schemeClr val="tx1"/>
                </a:solidFill>
              </a:endParaRPr>
            </a:p>
          </p:txBody>
        </p:sp>
        <p:sp>
          <p:nvSpPr>
            <p:cNvPr id="17455" name="Oval 147"/>
            <p:cNvSpPr>
              <a:spLocks noChangeArrowheads="1"/>
            </p:cNvSpPr>
            <p:nvPr/>
          </p:nvSpPr>
          <p:spPr bwMode="auto">
            <a:xfrm>
              <a:off x="3776" y="2288"/>
              <a:ext cx="488" cy="1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</p:spPr>
          <p:txBody>
            <a:bodyPr wrap="none" anchor="ctr"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56" name="Text Box 148"/>
            <p:cNvSpPr txBox="1">
              <a:spLocks noChangeArrowheads="1"/>
            </p:cNvSpPr>
            <p:nvPr/>
          </p:nvSpPr>
          <p:spPr bwMode="auto">
            <a:xfrm>
              <a:off x="3822" y="2272"/>
              <a:ext cx="5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chemeClr val="hlink"/>
                  </a:solidFill>
                </a:rPr>
                <a:t>1,1,0</a:t>
              </a:r>
            </a:p>
          </p:txBody>
        </p:sp>
      </p:grpSp>
      <p:sp>
        <p:nvSpPr>
          <p:cNvPr id="17449" name="Text Box 149"/>
          <p:cNvSpPr txBox="1">
            <a:spLocks noChangeArrowheads="1"/>
          </p:cNvSpPr>
          <p:nvPr/>
        </p:nvSpPr>
        <p:spPr bwMode="auto">
          <a:xfrm>
            <a:off x="1866900" y="2540000"/>
            <a:ext cx="723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(1,0,0)</a:t>
            </a:r>
          </a:p>
        </p:txBody>
      </p:sp>
      <p:sp>
        <p:nvSpPr>
          <p:cNvPr id="17450" name="Text Box 150"/>
          <p:cNvSpPr txBox="1">
            <a:spLocks noChangeArrowheads="1"/>
          </p:cNvSpPr>
          <p:nvPr/>
        </p:nvSpPr>
        <p:spPr bwMode="auto">
          <a:xfrm>
            <a:off x="4356100" y="3213100"/>
            <a:ext cx="723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(1,0,0)</a:t>
            </a:r>
          </a:p>
        </p:txBody>
      </p:sp>
      <p:sp>
        <p:nvSpPr>
          <p:cNvPr id="17451" name="Text Box 151"/>
          <p:cNvSpPr txBox="1">
            <a:spLocks noChangeArrowheads="1"/>
          </p:cNvSpPr>
          <p:nvPr/>
        </p:nvSpPr>
        <p:spPr bwMode="auto">
          <a:xfrm>
            <a:off x="3187700" y="2451100"/>
            <a:ext cx="723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(1,1,0)</a:t>
            </a:r>
          </a:p>
        </p:txBody>
      </p:sp>
      <p:sp>
        <p:nvSpPr>
          <p:cNvPr id="17452" name="Text Box 152"/>
          <p:cNvSpPr txBox="1">
            <a:spLocks noChangeArrowheads="1"/>
          </p:cNvSpPr>
          <p:nvPr/>
        </p:nvSpPr>
        <p:spPr bwMode="auto">
          <a:xfrm>
            <a:off x="4953000" y="2501900"/>
            <a:ext cx="723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(1,1,0)</a:t>
            </a:r>
          </a:p>
        </p:txBody>
      </p:sp>
      <p:sp>
        <p:nvSpPr>
          <p:cNvPr id="117915" name="AutoShape 155"/>
          <p:cNvSpPr>
            <a:spLocks noChangeArrowheads="1"/>
          </p:cNvSpPr>
          <p:nvPr/>
        </p:nvSpPr>
        <p:spPr bwMode="auto">
          <a:xfrm>
            <a:off x="4191000" y="1714500"/>
            <a:ext cx="1193800" cy="457200"/>
          </a:xfrm>
          <a:prstGeom prst="wedgeEllipseCallout">
            <a:avLst>
              <a:gd name="adj1" fmla="val -55986"/>
              <a:gd name="adj2" fmla="val 54514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algn="ctr"/>
            <a:r>
              <a:rPr lang="en-US" altLang="en-US" b="1"/>
              <a:t>Accept</a:t>
            </a:r>
            <a:endParaRPr lang="en-US" altLang="en-US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43" grpId="0" animBg="1" autoUpdateAnimBg="0"/>
      <p:bldP spid="117845" grpId="0" animBg="1" autoUpdateAnimBg="0"/>
      <p:bldP spid="117896" grpId="0" animBg="1" autoUpdateAnimBg="0"/>
      <p:bldP spid="11791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892425"/>
            <a:ext cx="7627938" cy="650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Total-ordered multicast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11138" y="376238"/>
            <a:ext cx="8428037" cy="527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Method- Using a </a:t>
            </a:r>
            <a:r>
              <a:rPr lang="el-GR" altLang="en-US" dirty="0"/>
              <a:t> </a:t>
            </a:r>
            <a:r>
              <a:rPr lang="en-US" altLang="en-US" dirty="0"/>
              <a:t>Sequencer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95300" y="1476375"/>
            <a:ext cx="7772400" cy="4657725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Similar with FIFO</a:t>
            </a:r>
          </a:p>
          <a:p>
            <a:pPr eaLnBrk="1" hangingPunct="1"/>
            <a:r>
              <a:rPr lang="en-US" dirty="0"/>
              <a:t>Each process keeps a </a:t>
            </a:r>
            <a:r>
              <a:rPr lang="en-US" dirty="0">
                <a:solidFill>
                  <a:srgbClr val="FF0000"/>
                </a:solidFill>
              </a:rPr>
              <a:t>sequence number for each multicast </a:t>
            </a:r>
            <a:r>
              <a:rPr lang="en-US" dirty="0"/>
              <a:t>(as opposed to for each process)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dirty="0"/>
              <a:t>The sender includes the unique id '</a:t>
            </a:r>
            <a:r>
              <a:rPr lang="en-US" dirty="0" err="1"/>
              <a:t>i</a:t>
            </a:r>
            <a:r>
              <a:rPr lang="en-US" dirty="0"/>
              <a:t>' in each message m and sends &lt;m, </a:t>
            </a:r>
            <a:r>
              <a:rPr lang="en-US" dirty="0" err="1"/>
              <a:t>i</a:t>
            </a:r>
            <a:r>
              <a:rPr lang="en-US" dirty="0"/>
              <a:t>&gt; to the process </a:t>
            </a:r>
            <a:r>
              <a:rPr lang="en-US" dirty="0">
                <a:solidFill>
                  <a:srgbClr val="FF0000"/>
                </a:solidFill>
              </a:rPr>
              <a:t>sequencer (g)</a:t>
            </a:r>
            <a:r>
              <a:rPr lang="en-US" dirty="0"/>
              <a:t> and to the group g</a:t>
            </a:r>
            <a:endParaRPr lang="en-US" altLang="en-US" i="1" dirty="0"/>
          </a:p>
          <a:p>
            <a:pPr eaLnBrk="1" hangingPunct="1"/>
            <a:endParaRPr lang="en-US" altLang="en-US" i="1" dirty="0"/>
          </a:p>
          <a:p>
            <a:pPr eaLnBrk="1" hangingPunct="1"/>
            <a:r>
              <a:rPr lang="en-US"/>
              <a:t>The </a:t>
            </a:r>
            <a:r>
              <a:rPr lang="en-US" dirty="0"/>
              <a:t>Sequencer maintains </a:t>
            </a:r>
            <a:r>
              <a:rPr lang="en-US" dirty="0">
                <a:solidFill>
                  <a:srgbClr val="FF0000"/>
                </a:solidFill>
              </a:rPr>
              <a:t>an increasing number for each Sg multicast</a:t>
            </a:r>
            <a:r>
              <a:rPr lang="en-US" dirty="0"/>
              <a:t> (contiguous and crescent) and B-multicasts the message (I, Sg) in g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65113" y="373063"/>
            <a:ext cx="8891587" cy="527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Method- Using a </a:t>
            </a:r>
            <a:r>
              <a:rPr lang="el-GR" altLang="en-US" dirty="0"/>
              <a:t> </a:t>
            </a:r>
            <a:r>
              <a:rPr lang="en-US" altLang="en-US" dirty="0"/>
              <a:t>Sequencer</a:t>
            </a:r>
            <a:endParaRPr lang="en-GB" altLang="en-US" dirty="0"/>
          </a:p>
        </p:txBody>
      </p:sp>
      <p:pic>
        <p:nvPicPr>
          <p:cNvPr id="20483" name="Picture 20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431925"/>
            <a:ext cx="524192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005513" y="1282700"/>
            <a:ext cx="1131887" cy="833438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20485" name="Oval 7"/>
          <p:cNvSpPr>
            <a:spLocks noChangeArrowheads="1"/>
          </p:cNvSpPr>
          <p:nvPr/>
        </p:nvSpPr>
        <p:spPr bwMode="auto">
          <a:xfrm>
            <a:off x="7808913" y="1187450"/>
            <a:ext cx="1335087" cy="957263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 sz="1200"/>
              <a:t>sequencer</a:t>
            </a:r>
          </a:p>
        </p:txBody>
      </p:sp>
      <p:sp>
        <p:nvSpPr>
          <p:cNvPr id="20486" name="Oval 8"/>
          <p:cNvSpPr>
            <a:spLocks noChangeArrowheads="1"/>
          </p:cNvSpPr>
          <p:nvPr/>
        </p:nvSpPr>
        <p:spPr bwMode="auto">
          <a:xfrm>
            <a:off x="7797800" y="3375025"/>
            <a:ext cx="1131888" cy="833438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P3</a:t>
            </a:r>
          </a:p>
        </p:txBody>
      </p:sp>
      <p:sp>
        <p:nvSpPr>
          <p:cNvPr id="20487" name="Oval 9"/>
          <p:cNvSpPr>
            <a:spLocks noChangeArrowheads="1"/>
          </p:cNvSpPr>
          <p:nvPr/>
        </p:nvSpPr>
        <p:spPr bwMode="auto">
          <a:xfrm>
            <a:off x="6107113" y="3390900"/>
            <a:ext cx="1133475" cy="833438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P2</a:t>
            </a:r>
          </a:p>
        </p:txBody>
      </p:sp>
      <p:cxnSp>
        <p:nvCxnSpPr>
          <p:cNvPr id="20488" name="Straight Arrow Connector 11"/>
          <p:cNvCxnSpPr>
            <a:cxnSpLocks noChangeShapeType="1"/>
            <a:stCxn id="20484" idx="6"/>
            <a:endCxn id="20485" idx="2"/>
          </p:cNvCxnSpPr>
          <p:nvPr/>
        </p:nvCxnSpPr>
        <p:spPr bwMode="auto">
          <a:xfrm flipV="1">
            <a:off x="7137400" y="1666875"/>
            <a:ext cx="671513" cy="3175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9" name="Straight Arrow Connector 13"/>
          <p:cNvCxnSpPr>
            <a:cxnSpLocks noChangeShapeType="1"/>
            <a:stCxn id="20484" idx="4"/>
            <a:endCxn id="20487" idx="0"/>
          </p:cNvCxnSpPr>
          <p:nvPr/>
        </p:nvCxnSpPr>
        <p:spPr bwMode="auto">
          <a:xfrm rot="16200000" flipH="1">
            <a:off x="5984876" y="2701925"/>
            <a:ext cx="1274762" cy="103187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0" name="Straight Arrow Connector 15"/>
          <p:cNvCxnSpPr>
            <a:cxnSpLocks noChangeShapeType="1"/>
            <a:stCxn id="20484" idx="5"/>
            <a:endCxn id="20486" idx="0"/>
          </p:cNvCxnSpPr>
          <p:nvPr/>
        </p:nvCxnSpPr>
        <p:spPr bwMode="auto">
          <a:xfrm rot="16200000" flipH="1">
            <a:off x="6977856" y="1988344"/>
            <a:ext cx="1381125" cy="1392238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TextBox 16"/>
          <p:cNvSpPr txBox="1">
            <a:spLocks noChangeArrowheads="1"/>
          </p:cNvSpPr>
          <p:nvPr/>
        </p:nvSpPr>
        <p:spPr bwMode="auto">
          <a:xfrm>
            <a:off x="5991225" y="2592388"/>
            <a:ext cx="6318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&lt;m,i&gt;</a:t>
            </a:r>
          </a:p>
        </p:txBody>
      </p:sp>
      <p:sp>
        <p:nvSpPr>
          <p:cNvPr id="20492" name="TextBox 17"/>
          <p:cNvSpPr txBox="1">
            <a:spLocks noChangeArrowheads="1"/>
          </p:cNvSpPr>
          <p:nvPr/>
        </p:nvSpPr>
        <p:spPr bwMode="auto">
          <a:xfrm>
            <a:off x="7235825" y="2008188"/>
            <a:ext cx="6318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&lt;m,i&gt;</a:t>
            </a:r>
          </a:p>
        </p:txBody>
      </p:sp>
      <p:sp>
        <p:nvSpPr>
          <p:cNvPr id="20493" name="TextBox 18"/>
          <p:cNvSpPr txBox="1">
            <a:spLocks noChangeArrowheads="1"/>
          </p:cNvSpPr>
          <p:nvPr/>
        </p:nvSpPr>
        <p:spPr bwMode="auto">
          <a:xfrm>
            <a:off x="7129463" y="1328738"/>
            <a:ext cx="6318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&lt;m,i&gt;</a:t>
            </a:r>
          </a:p>
        </p:txBody>
      </p:sp>
      <p:grpSp>
        <p:nvGrpSpPr>
          <p:cNvPr id="20494" name="Group 25"/>
          <p:cNvGrpSpPr>
            <a:grpSpLocks/>
          </p:cNvGrpSpPr>
          <p:nvPr/>
        </p:nvGrpSpPr>
        <p:grpSpPr bwMode="auto">
          <a:xfrm>
            <a:off x="6646863" y="3521075"/>
            <a:ext cx="342900" cy="409575"/>
            <a:chOff x="6373503" y="4694830"/>
            <a:chExt cx="343470" cy="409433"/>
          </a:xfrm>
        </p:grpSpPr>
        <p:sp>
          <p:nvSpPr>
            <p:cNvPr id="20511" name="Rectangle 19"/>
            <p:cNvSpPr>
              <a:spLocks noChangeArrowheads="1"/>
            </p:cNvSpPr>
            <p:nvPr/>
          </p:nvSpPr>
          <p:spPr bwMode="auto">
            <a:xfrm>
              <a:off x="6373504" y="4694830"/>
              <a:ext cx="341195" cy="40943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20512" name="Straight Connector 23"/>
            <p:cNvCxnSpPr>
              <a:cxnSpLocks noChangeShapeType="1"/>
            </p:cNvCxnSpPr>
            <p:nvPr/>
          </p:nvCxnSpPr>
          <p:spPr bwMode="auto">
            <a:xfrm rot="10800000" flipH="1">
              <a:off x="6373503" y="4831308"/>
              <a:ext cx="341195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3" name="Straight Connector 24"/>
            <p:cNvCxnSpPr>
              <a:cxnSpLocks noChangeShapeType="1"/>
            </p:cNvCxnSpPr>
            <p:nvPr/>
          </p:nvCxnSpPr>
          <p:spPr bwMode="auto">
            <a:xfrm rot="10800000" flipH="1">
              <a:off x="6375778" y="4983708"/>
              <a:ext cx="341195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95" name="Group 26"/>
          <p:cNvGrpSpPr>
            <a:grpSpLocks/>
          </p:cNvGrpSpPr>
          <p:nvPr/>
        </p:nvGrpSpPr>
        <p:grpSpPr bwMode="auto">
          <a:xfrm>
            <a:off x="8367713" y="3482975"/>
            <a:ext cx="344487" cy="409575"/>
            <a:chOff x="6373503" y="4694830"/>
            <a:chExt cx="343470" cy="409433"/>
          </a:xfrm>
        </p:grpSpPr>
        <p:sp>
          <p:nvSpPr>
            <p:cNvPr id="20508" name="Rectangle 27"/>
            <p:cNvSpPr>
              <a:spLocks noChangeArrowheads="1"/>
            </p:cNvSpPr>
            <p:nvPr/>
          </p:nvSpPr>
          <p:spPr bwMode="auto">
            <a:xfrm>
              <a:off x="6373504" y="4694830"/>
              <a:ext cx="341195" cy="40943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>
              <a:lvl1pPr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20509" name="Straight Connector 28"/>
            <p:cNvCxnSpPr>
              <a:cxnSpLocks noChangeShapeType="1"/>
            </p:cNvCxnSpPr>
            <p:nvPr/>
          </p:nvCxnSpPr>
          <p:spPr bwMode="auto">
            <a:xfrm rot="10800000" flipH="1">
              <a:off x="6373503" y="4831308"/>
              <a:ext cx="341195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0" name="Straight Connector 29"/>
            <p:cNvCxnSpPr>
              <a:cxnSpLocks noChangeShapeType="1"/>
            </p:cNvCxnSpPr>
            <p:nvPr/>
          </p:nvCxnSpPr>
          <p:spPr bwMode="auto">
            <a:xfrm rot="10800000" flipH="1">
              <a:off x="6375778" y="4983708"/>
              <a:ext cx="341195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96" name="TextBox 30"/>
          <p:cNvSpPr txBox="1">
            <a:spLocks noChangeArrowheads="1"/>
          </p:cNvSpPr>
          <p:nvPr/>
        </p:nvSpPr>
        <p:spPr bwMode="auto">
          <a:xfrm>
            <a:off x="8051800" y="1624013"/>
            <a:ext cx="436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  <a:r>
              <a:rPr lang="en-US" altLang="en-US" sz="1100" baseline="-25000"/>
              <a:t>g</a:t>
            </a:r>
            <a:endParaRPr lang="en-US" altLang="en-US" baseline="-25000"/>
          </a:p>
        </p:txBody>
      </p:sp>
      <p:cxnSp>
        <p:nvCxnSpPr>
          <p:cNvPr id="33" name="Straight Arrow Connector 32"/>
          <p:cNvCxnSpPr>
            <a:stCxn id="20485" idx="4"/>
            <a:endCxn id="20487" idx="6"/>
          </p:cNvCxnSpPr>
          <p:nvPr/>
        </p:nvCxnSpPr>
        <p:spPr bwMode="auto">
          <a:xfrm rot="5400000">
            <a:off x="7026276" y="2359025"/>
            <a:ext cx="1663700" cy="1235075"/>
          </a:xfrm>
          <a:prstGeom prst="straightConnector1">
            <a:avLst/>
          </a:prstGeom>
          <a:ln>
            <a:solidFill>
              <a:srgbClr val="618FFD"/>
            </a:solidFill>
            <a:headEnd type="none" w="sm" len="sm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485" idx="4"/>
            <a:endCxn id="20486" idx="0"/>
          </p:cNvCxnSpPr>
          <p:nvPr/>
        </p:nvCxnSpPr>
        <p:spPr bwMode="auto">
          <a:xfrm rot="5400000">
            <a:off x="7804945" y="2704306"/>
            <a:ext cx="1230312" cy="111125"/>
          </a:xfrm>
          <a:prstGeom prst="straightConnector1">
            <a:avLst/>
          </a:prstGeom>
          <a:ln>
            <a:solidFill>
              <a:srgbClr val="618FFD"/>
            </a:solidFill>
            <a:headEnd type="none" w="sm" len="sm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99" name="TextBox 35"/>
          <p:cNvSpPr txBox="1">
            <a:spLocks noChangeArrowheads="1"/>
          </p:cNvSpPr>
          <p:nvPr/>
        </p:nvSpPr>
        <p:spPr bwMode="auto">
          <a:xfrm>
            <a:off x="6742113" y="2921000"/>
            <a:ext cx="100171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 sz="1000" b="1">
                <a:solidFill>
                  <a:srgbClr val="0070C0"/>
                </a:solidFill>
              </a:rPr>
              <a:t>&lt;order, i, S</a:t>
            </a:r>
            <a:r>
              <a:rPr lang="en-US" altLang="en-US" sz="1000" b="1" baseline="-25000">
                <a:solidFill>
                  <a:srgbClr val="0070C0"/>
                </a:solidFill>
              </a:rPr>
              <a:t>g</a:t>
            </a:r>
            <a:r>
              <a:rPr lang="en-US" altLang="en-US" sz="1000" b="1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20500" name="TextBox 37"/>
          <p:cNvSpPr txBox="1">
            <a:spLocks noChangeArrowheads="1"/>
          </p:cNvSpPr>
          <p:nvPr/>
        </p:nvSpPr>
        <p:spPr bwMode="auto">
          <a:xfrm>
            <a:off x="8077200" y="2773363"/>
            <a:ext cx="10017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 sz="1000" b="1">
                <a:solidFill>
                  <a:srgbClr val="0070C0"/>
                </a:solidFill>
              </a:rPr>
              <a:t>&lt;order, i, S</a:t>
            </a:r>
            <a:r>
              <a:rPr lang="en-US" altLang="en-US" sz="1000" b="1" baseline="-25000">
                <a:solidFill>
                  <a:srgbClr val="0070C0"/>
                </a:solidFill>
              </a:rPr>
              <a:t>g</a:t>
            </a:r>
            <a:r>
              <a:rPr lang="en-US" altLang="en-US" sz="1000" b="1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20501" name="TextBox 38"/>
          <p:cNvSpPr txBox="1">
            <a:spLocks noChangeArrowheads="1"/>
          </p:cNvSpPr>
          <p:nvPr/>
        </p:nvSpPr>
        <p:spPr bwMode="auto">
          <a:xfrm>
            <a:off x="8310563" y="1641475"/>
            <a:ext cx="8334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, S</a:t>
            </a:r>
            <a:r>
              <a:rPr lang="en-US" altLang="en-US" sz="1100" baseline="-25000"/>
              <a:t>g</a:t>
            </a:r>
            <a:r>
              <a:rPr lang="en-US" altLang="en-US"/>
              <a:t>+1</a:t>
            </a:r>
          </a:p>
        </p:txBody>
      </p:sp>
      <p:sp>
        <p:nvSpPr>
          <p:cNvPr id="20502" name="TextBox 39"/>
          <p:cNvSpPr txBox="1">
            <a:spLocks noChangeArrowheads="1"/>
          </p:cNvSpPr>
          <p:nvPr/>
        </p:nvSpPr>
        <p:spPr bwMode="auto">
          <a:xfrm>
            <a:off x="6318250" y="3916363"/>
            <a:ext cx="3302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</a:t>
            </a:r>
            <a:r>
              <a:rPr lang="en-US" altLang="en-US" sz="1100"/>
              <a:t>g</a:t>
            </a:r>
            <a:endParaRPr lang="en-US" altLang="en-US"/>
          </a:p>
        </p:txBody>
      </p:sp>
      <p:sp>
        <p:nvSpPr>
          <p:cNvPr id="20503" name="TextBox 40"/>
          <p:cNvSpPr txBox="1">
            <a:spLocks noChangeArrowheads="1"/>
          </p:cNvSpPr>
          <p:nvPr/>
        </p:nvSpPr>
        <p:spPr bwMode="auto">
          <a:xfrm>
            <a:off x="7972425" y="3878263"/>
            <a:ext cx="3286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</a:t>
            </a:r>
            <a:r>
              <a:rPr lang="en-US" altLang="en-US" sz="1100"/>
              <a:t>g</a:t>
            </a:r>
            <a:endParaRPr lang="en-US" altLang="en-US"/>
          </a:p>
        </p:txBody>
      </p:sp>
      <p:sp>
        <p:nvSpPr>
          <p:cNvPr id="20504" name="TextBox 30"/>
          <p:cNvSpPr txBox="1">
            <a:spLocks noChangeArrowheads="1"/>
          </p:cNvSpPr>
          <p:nvPr/>
        </p:nvSpPr>
        <p:spPr bwMode="auto">
          <a:xfrm>
            <a:off x="3733800" y="1533525"/>
            <a:ext cx="12985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unique msg id</a:t>
            </a:r>
          </a:p>
        </p:txBody>
      </p:sp>
      <p:cxnSp>
        <p:nvCxnSpPr>
          <p:cNvPr id="20505" name="Straight Arrow Connector 35"/>
          <p:cNvCxnSpPr>
            <a:cxnSpLocks noChangeShapeType="1"/>
            <a:stCxn id="20504" idx="2"/>
          </p:cNvCxnSpPr>
          <p:nvPr/>
        </p:nvCxnSpPr>
        <p:spPr bwMode="auto">
          <a:xfrm rot="5400000">
            <a:off x="3934619" y="1713706"/>
            <a:ext cx="342900" cy="554038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6" name="TextBox 36"/>
          <p:cNvSpPr txBox="1">
            <a:spLocks noChangeArrowheads="1"/>
          </p:cNvSpPr>
          <p:nvPr/>
        </p:nvSpPr>
        <p:spPr bwMode="auto">
          <a:xfrm>
            <a:off x="6362700" y="5019675"/>
            <a:ext cx="1965325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  <a:p>
            <a:pPr>
              <a:buFontTx/>
              <a:buChar char="-"/>
            </a:pPr>
            <a:r>
              <a:rPr lang="en-US" altLang="en-US"/>
              <a:t> Single point of failure</a:t>
            </a:r>
          </a:p>
          <a:p>
            <a:pPr>
              <a:buFontTx/>
              <a:buChar char="-"/>
            </a:pPr>
            <a:r>
              <a:rPr lang="en-US" altLang="en-US"/>
              <a:t> Bottleneck</a:t>
            </a:r>
          </a:p>
        </p:txBody>
      </p:sp>
      <p:sp>
        <p:nvSpPr>
          <p:cNvPr id="20507" name="TextBox 37"/>
          <p:cNvSpPr txBox="1">
            <a:spLocks noChangeArrowheads="1"/>
          </p:cNvSpPr>
          <p:nvPr/>
        </p:nvSpPr>
        <p:spPr bwMode="auto">
          <a:xfrm>
            <a:off x="6457950" y="4572000"/>
            <a:ext cx="1787525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Group </a:t>
            </a:r>
            <a:r>
              <a:rPr lang="en-US" altLang="en-US" i="1"/>
              <a:t>g</a:t>
            </a:r>
            <a:r>
              <a:rPr lang="en-US" altLang="en-US"/>
              <a:t>: </a:t>
            </a:r>
            <a:r>
              <a:rPr lang="en-US" altLang="en-US" i="1"/>
              <a:t>P1, P2, P3</a:t>
            </a:r>
          </a:p>
          <a:p>
            <a:endParaRPr lang="en-US" altLang="en-US"/>
          </a:p>
          <a:p>
            <a:r>
              <a:rPr lang="en-US" altLang="en-US"/>
              <a:t>Sequencer (g) 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01613" y="233363"/>
            <a:ext cx="5646737" cy="1081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Contents</a:t>
            </a:r>
            <a:endParaRPr lang="en-U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Reliable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</a:p>
          <a:p>
            <a:pPr eaLnBrk="1" hangingPunct="1"/>
            <a:r>
              <a:rPr lang="en-US" altLang="en-US" dirty="0"/>
              <a:t>Ordered</a:t>
            </a:r>
            <a:r>
              <a:rPr lang="el-GR" altLang="en-US" dirty="0"/>
              <a:t> </a:t>
            </a:r>
            <a:r>
              <a:rPr lang="en-US" altLang="en-US" dirty="0"/>
              <a:t>Multicast </a:t>
            </a:r>
          </a:p>
          <a:p>
            <a:pPr lvl="1" eaLnBrk="1" hangingPunct="1"/>
            <a:r>
              <a:rPr lang="en-US" altLang="en-US" dirty="0"/>
              <a:t>Total ordering</a:t>
            </a:r>
          </a:p>
          <a:p>
            <a:pPr lvl="1" eaLnBrk="1" hangingPunct="1"/>
            <a:r>
              <a:rPr lang="en-US" altLang="en-US" dirty="0"/>
              <a:t>Causal ordering</a:t>
            </a:r>
            <a:r>
              <a:rPr lang="el-GR" altLang="en-US" dirty="0"/>
              <a:t> 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FIFO ordering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8438"/>
            <a:ext cx="8599488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800" dirty="0"/>
              <a:t>2nd Method: Totally Ordered</a:t>
            </a:r>
            <a:r>
              <a:rPr lang="el-GR" altLang="en-US" sz="4800" dirty="0"/>
              <a:t> </a:t>
            </a:r>
            <a:r>
              <a:rPr lang="en-US" altLang="en-US" sz="4800" dirty="0"/>
              <a:t>multicast </a:t>
            </a:r>
            <a:r>
              <a:rPr lang="en-US" sz="4800" dirty="0"/>
              <a:t>by buffering messages</a:t>
            </a: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71488" y="1555750"/>
            <a:ext cx="7772400" cy="4505325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Assumptions: Reliable, FIFO channel</a:t>
            </a:r>
          </a:p>
          <a:p>
            <a:r>
              <a:rPr lang="en-US" dirty="0"/>
              <a:t>A multicast message is also sent to the sender</a:t>
            </a:r>
          </a:p>
          <a:p>
            <a:r>
              <a:rPr lang="en-US" dirty="0"/>
              <a:t>Process pi multicasts m by timestamping it with the local clock value</a:t>
            </a:r>
          </a:p>
          <a:p>
            <a:r>
              <a:rPr lang="en-US" dirty="0"/>
              <a:t>Process j (including </a:t>
            </a:r>
            <a:r>
              <a:rPr lang="en-US" dirty="0" err="1"/>
              <a:t>i</a:t>
            </a:r>
            <a:r>
              <a:rPr lang="en-US" dirty="0"/>
              <a:t>) receives m</a:t>
            </a:r>
          </a:p>
          <a:p>
            <a:pPr lvl="1"/>
            <a:r>
              <a:rPr lang="en-US" dirty="0"/>
              <a:t>Places it in queue ordered in ascending timestamp order </a:t>
            </a:r>
            <a:br>
              <a:rPr lang="en-US" dirty="0"/>
            </a:br>
            <a:r>
              <a:rPr lang="en-US" dirty="0"/>
              <a:t>(use sender process id to break ties)</a:t>
            </a:r>
          </a:p>
          <a:p>
            <a:pPr lvl="1"/>
            <a:r>
              <a:rPr lang="en-US" dirty="0"/>
              <a:t>Multicasts a time-stamped acknowledgment</a:t>
            </a:r>
            <a:br>
              <a:rPr lang="en-US" dirty="0"/>
            </a:br>
            <a:r>
              <a:rPr lang="en-US" dirty="0"/>
              <a:t>(Note that timestamp(ack) &gt; timestamp(m))</a:t>
            </a:r>
          </a:p>
          <a:p>
            <a:r>
              <a:rPr lang="en-US" dirty="0"/>
              <a:t>Process j (including </a:t>
            </a:r>
            <a:r>
              <a:rPr lang="en-US" dirty="0" err="1"/>
              <a:t>i</a:t>
            </a:r>
            <a:r>
              <a:rPr lang="en-US" dirty="0"/>
              <a:t>) delivers m if</a:t>
            </a:r>
          </a:p>
          <a:p>
            <a:pPr lvl="1"/>
            <a:r>
              <a:rPr lang="en-US" dirty="0"/>
              <a:t>The m is the first in the queue</a:t>
            </a:r>
          </a:p>
          <a:p>
            <a:pPr lvl="1"/>
            <a:r>
              <a:rPr lang="en-US" dirty="0"/>
              <a:t>There is at least one message m</a:t>
            </a:r>
            <a:r>
              <a:rPr lang="en-US" baseline="-25000" dirty="0"/>
              <a:t>i</a:t>
            </a:r>
            <a:r>
              <a:rPr lang="en-US" dirty="0"/>
              <a:t> from every other process </a:t>
            </a:r>
            <a:r>
              <a:rPr lang="en-US" dirty="0" err="1"/>
              <a:t>i</a:t>
            </a:r>
            <a:r>
              <a:rPr lang="en-US" dirty="0"/>
              <a:t> in the queue, such as timestamp(m) &lt; timestamp(m</a:t>
            </a:r>
            <a:r>
              <a:rPr lang="en-US" baseline="-25000" dirty="0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pPr eaLnBrk="1" hangingPunct="1"/>
            <a:endParaRPr lang="en-US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209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03200"/>
            <a:ext cx="7153275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Reliable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957263"/>
            <a:ext cx="7772400" cy="568960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FF0000"/>
                </a:solidFill>
              </a:rPr>
              <a:t>Integrity: </a:t>
            </a:r>
            <a:r>
              <a:rPr lang="en-US" dirty="0"/>
              <a:t>A correct process </a:t>
            </a:r>
            <a:r>
              <a:rPr lang="en-US" i="1" dirty="0"/>
              <a:t>p</a:t>
            </a:r>
            <a:r>
              <a:rPr lang="en-US" dirty="0"/>
              <a:t> in a group(</a:t>
            </a:r>
            <a:r>
              <a:rPr lang="en-US" i="1" dirty="0"/>
              <a:t>m</a:t>
            </a:r>
            <a:r>
              <a:rPr lang="en-US" dirty="0"/>
              <a:t>) delivers a message </a:t>
            </a:r>
            <a:r>
              <a:rPr lang="en-US" i="1" dirty="0"/>
              <a:t>m</a:t>
            </a:r>
            <a:r>
              <a:rPr lang="en-US" dirty="0"/>
              <a:t> at most once.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Safety property: </a:t>
            </a:r>
            <a:r>
              <a:rPr lang="en-US" altLang="en-US" dirty="0"/>
              <a:t>a message delivered is identical to what was sent</a:t>
            </a:r>
          </a:p>
          <a:p>
            <a:r>
              <a:rPr lang="en-US" altLang="en-US" i="1" dirty="0">
                <a:solidFill>
                  <a:srgbClr val="FF0000"/>
                </a:solidFill>
              </a:rPr>
              <a:t>Validity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  <a:r>
              <a:rPr lang="en-US" altLang="en-US" dirty="0"/>
              <a:t> </a:t>
            </a:r>
            <a:r>
              <a:rPr lang="en-US" dirty="0"/>
              <a:t>If a correct process sends message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dirty="0"/>
              <a:t>, then it will eventually deliver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/>
              <a:t>Guarantees liveness to the sender</a:t>
            </a:r>
            <a:r>
              <a:rPr lang="en-US" altLang="en-US" dirty="0"/>
              <a:t>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Liveness property</a:t>
            </a:r>
            <a:r>
              <a:rPr lang="en-US" altLang="en-US" dirty="0"/>
              <a:t>: each message is finally delivered to the destination.</a:t>
            </a:r>
          </a:p>
          <a:p>
            <a:pPr lvl="1" eaLnBrk="1" hangingPunct="1"/>
            <a:r>
              <a:rPr lang="en-US" altLang="en-US" i="1" dirty="0">
                <a:solidFill>
                  <a:srgbClr val="FF0000"/>
                </a:solidFill>
              </a:rPr>
              <a:t>Agreement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If a correct process delivers message </a:t>
            </a:r>
            <a:r>
              <a:rPr lang="en-US" i="1" dirty="0"/>
              <a:t>m</a:t>
            </a:r>
            <a:r>
              <a:rPr lang="en-US" dirty="0"/>
              <a:t>, then all the other correct processes in group(</a:t>
            </a:r>
            <a:r>
              <a:rPr lang="en-US" i="1" dirty="0"/>
              <a:t>m</a:t>
            </a:r>
            <a:r>
              <a:rPr lang="en-US" dirty="0"/>
              <a:t>) will eventually deliver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411163"/>
            <a:ext cx="6211887" cy="8715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Reliable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  <a:r>
              <a:rPr lang="el-GR" altLang="en-US" dirty="0"/>
              <a:t> </a:t>
            </a:r>
            <a:r>
              <a:rPr lang="en-US" altLang="en-US" dirty="0"/>
              <a:t>Algorithm</a:t>
            </a:r>
            <a:endParaRPr lang="en-GB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533525"/>
            <a:ext cx="701992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6734175" y="1089025"/>
            <a:ext cx="15097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786563" y="1570038"/>
            <a:ext cx="15097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700838" y="730250"/>
            <a:ext cx="1074737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R-multicast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00838" y="1282700"/>
            <a:ext cx="106521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B-multicast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743700" y="1774825"/>
            <a:ext cx="136683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reliable unicast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8054975" y="914400"/>
            <a:ext cx="14288" cy="377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8135938" y="1466850"/>
            <a:ext cx="14287" cy="377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054975" y="1090613"/>
            <a:ext cx="7874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“USES”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8121650" y="1600200"/>
            <a:ext cx="7874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“USES”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962" y="531814"/>
            <a:ext cx="8131175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Reliable Multicast </a:t>
            </a:r>
            <a:br>
              <a:rPr lang="en-US" altLang="en-US" dirty="0"/>
            </a:br>
            <a:r>
              <a:rPr lang="en-US" altLang="en-US" dirty="0"/>
              <a:t>Algorithm </a:t>
            </a:r>
            <a:r>
              <a:rPr lang="en-GB" altLang="en-US" dirty="0"/>
              <a:t>(R-multicast)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533525"/>
            <a:ext cx="701992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463925" y="3562350"/>
            <a:ext cx="8096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Integrity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75463" y="4635500"/>
            <a:ext cx="1054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Agreement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54250" y="5356225"/>
            <a:ext cx="688975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 lvl="1">
              <a:spcBef>
                <a:spcPct val="30000"/>
              </a:spcBef>
              <a:buSzPct val="100000"/>
            </a:pPr>
            <a:r>
              <a:rPr lang="en-US" altLang="en-US" sz="1800" b="1">
                <a:latin typeface="Arial" charset="0"/>
              </a:rPr>
              <a:t>if </a:t>
            </a:r>
            <a:r>
              <a:rPr lang="en-US" altLang="en-US" sz="1800" b="1" u="sng">
                <a:latin typeface="Arial" charset="0"/>
              </a:rPr>
              <a:t>some</a:t>
            </a:r>
            <a:r>
              <a:rPr lang="en-US" altLang="en-US" sz="1800" b="1">
                <a:latin typeface="Arial" charset="0"/>
              </a:rPr>
              <a:t> correct process B-multicasts a message </a:t>
            </a:r>
            <a:r>
              <a:rPr lang="en-US" altLang="en-US" sz="1800" b="1" i="1">
                <a:latin typeface="Arial" charset="0"/>
              </a:rPr>
              <a:t>m</a:t>
            </a:r>
            <a:r>
              <a:rPr lang="en-US" altLang="en-US" sz="1800" b="1">
                <a:latin typeface="Arial" charset="0"/>
              </a:rPr>
              <a:t>, then, </a:t>
            </a:r>
          </a:p>
          <a:p>
            <a:pPr lvl="1">
              <a:spcBef>
                <a:spcPct val="30000"/>
              </a:spcBef>
              <a:buSzPct val="100000"/>
            </a:pPr>
            <a:r>
              <a:rPr lang="en-US" altLang="en-US" sz="1800" b="1">
                <a:latin typeface="Arial" charset="0"/>
              </a:rPr>
              <a:t>all correct processes deliver </a:t>
            </a:r>
            <a:r>
              <a:rPr lang="en-US" altLang="en-US" sz="1800" b="1" i="1">
                <a:latin typeface="Arial" charset="0"/>
              </a:rPr>
              <a:t>m</a:t>
            </a:r>
            <a:r>
              <a:rPr lang="en-US" altLang="en-US" sz="1800" b="1">
                <a:latin typeface="Arial" charset="0"/>
              </a:rPr>
              <a:t> too. If no correct process</a:t>
            </a:r>
          </a:p>
          <a:p>
            <a:pPr lvl="1">
              <a:spcBef>
                <a:spcPct val="30000"/>
              </a:spcBef>
              <a:buSzPct val="100000"/>
            </a:pPr>
            <a:r>
              <a:rPr lang="en-US" altLang="en-US" sz="1800" b="1">
                <a:latin typeface="Arial" charset="0"/>
              </a:rPr>
              <a:t>B-multicasts </a:t>
            </a:r>
            <a:r>
              <a:rPr lang="en-US" altLang="en-US" sz="1800" b="1" i="1">
                <a:latin typeface="Arial" charset="0"/>
              </a:rPr>
              <a:t>m</a:t>
            </a:r>
            <a:r>
              <a:rPr lang="en-US" altLang="en-US" sz="1800" b="1">
                <a:latin typeface="Arial" charset="0"/>
              </a:rPr>
              <a:t>, then no correct processes deliver </a:t>
            </a:r>
            <a:r>
              <a:rPr lang="en-US" altLang="en-US" sz="1800" b="1" i="1">
                <a:latin typeface="Arial" charset="0"/>
              </a:rPr>
              <a:t>m</a:t>
            </a:r>
            <a:r>
              <a:rPr lang="en-US" altLang="en-US" sz="1800" b="1">
                <a:latin typeface="Arial" charset="0"/>
              </a:rPr>
              <a:t>.</a:t>
            </a:r>
            <a:endParaRPr lang="en-US" altLang="en-US" sz="1800" b="1">
              <a:solidFill>
                <a:schemeClr val="tx1"/>
              </a:solidFill>
              <a:latin typeface="Arial" charset="0"/>
            </a:endParaRPr>
          </a:p>
          <a:p>
            <a:endParaRPr lang="en-US" alt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059238" y="4957763"/>
            <a:ext cx="147637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Integrity, Validity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436563"/>
            <a:ext cx="3532187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Ordered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51800" cy="411480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FIFO ordering: </a:t>
            </a:r>
            <a:r>
              <a:rPr lang="en-US" altLang="en-US" dirty="0"/>
              <a:t>If a correct process issues multicast(</a:t>
            </a:r>
            <a:r>
              <a:rPr lang="en-US" altLang="en-US" dirty="0" err="1"/>
              <a:t>g,m</a:t>
            </a:r>
            <a:r>
              <a:rPr lang="en-US" altLang="en-US" dirty="0"/>
              <a:t>) and then multicast(</a:t>
            </a:r>
            <a:r>
              <a:rPr lang="en-US" altLang="en-US" dirty="0" err="1"/>
              <a:t>g,m</a:t>
            </a:r>
            <a:r>
              <a:rPr lang="en-US" altLang="en-US" dirty="0"/>
              <a:t>’), then every correct process that delivers m’ will have already delivered m.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Causal ordering: </a:t>
            </a:r>
            <a:r>
              <a:rPr lang="en-US" altLang="en-US" dirty="0"/>
              <a:t>If multicast(</a:t>
            </a:r>
            <a:r>
              <a:rPr lang="en-US" altLang="en-US" dirty="0" err="1"/>
              <a:t>g,m</a:t>
            </a:r>
            <a:r>
              <a:rPr lang="en-US" altLang="en-US" dirty="0"/>
              <a:t>) </a:t>
            </a:r>
            <a:r>
              <a:rPr lang="en-US" altLang="en-US" i="1" dirty="0">
                <a:sym typeface="Wingdings" pitchFamily="2" charset="2"/>
              </a:rPr>
              <a:t></a:t>
            </a:r>
            <a:r>
              <a:rPr lang="en-US" altLang="en-US" dirty="0"/>
              <a:t> multicast(</a:t>
            </a:r>
            <a:r>
              <a:rPr lang="en-US" altLang="en-US" dirty="0" err="1"/>
              <a:t>g,m</a:t>
            </a:r>
            <a:r>
              <a:rPr lang="en-US" altLang="en-US" dirty="0"/>
              <a:t>’) then any correct process that delivers m’ will have already delivered m.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sym typeface="Wingdings" pitchFamily="2" charset="2"/>
              </a:rPr>
              <a:t>Total ordering: </a:t>
            </a:r>
            <a:r>
              <a:rPr lang="en-US" altLang="en-US" dirty="0">
                <a:sym typeface="Wingdings" pitchFamily="2" charset="2"/>
              </a:rPr>
              <a:t>If a correct process delivers message m before m’, then any other correct process that delivers m’ will have already delivered 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385763"/>
            <a:ext cx="6303962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/>
              <a:t>Total, FIFO and Causal Ordering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1347788"/>
            <a:ext cx="4894262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08000" y="1843088"/>
            <a:ext cx="2738438" cy="4335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b="1" dirty="0">
                <a:solidFill>
                  <a:schemeClr val="tx1"/>
                </a:solidFill>
                <a:latin typeface="Arial" charset="0"/>
              </a:rPr>
              <a:t>Totally ordered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Arial" charset="0"/>
              </a:rPr>
              <a:t>messages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b="1" dirty="0">
                <a:solidFill>
                  <a:schemeClr val="tx1"/>
                </a:solidFill>
                <a:latin typeface="Arial" charset="0"/>
              </a:rPr>
              <a:t>FIFO-related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Arial" charset="0"/>
              </a:rPr>
              <a:t>messages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F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F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b="1" dirty="0">
                <a:solidFill>
                  <a:schemeClr val="tx1"/>
                </a:solidFill>
                <a:latin typeface="Arial" charset="0"/>
              </a:rPr>
              <a:t>Causally-related </a:t>
            </a:r>
            <a:r>
              <a:rPr lang="en-US" altLang="en-US" sz="1600" dirty="0">
                <a:solidFill>
                  <a:schemeClr val="tx1"/>
                </a:solidFill>
                <a:latin typeface="Arial" charset="0"/>
              </a:rPr>
              <a:t>messages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GB" altLang="en-US" sz="1600" i="1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GB" altLang="en-US" sz="1600" i="1" baseline="-25000" dirty="0">
                <a:solidFill>
                  <a:schemeClr val="tx1"/>
                </a:solidFill>
                <a:latin typeface="Arial" charset="0"/>
              </a:rPr>
              <a:t>3</a:t>
            </a:r>
            <a:br>
              <a:rPr lang="en-GB" altLang="en-US" sz="1600" baseline="-25000" dirty="0">
                <a:solidFill>
                  <a:schemeClr val="tx1"/>
                </a:solidFill>
                <a:latin typeface="Arial" charset="0"/>
              </a:rPr>
            </a:br>
            <a:endParaRPr lang="en-GB" altLang="en-US" sz="1600" baseline="-250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Causal ordering </a:t>
            </a:r>
            <a:r>
              <a:rPr lang="en-GB" sz="1600" dirty="0">
                <a:solidFill>
                  <a:schemeClr val="tx1"/>
                </a:solidFill>
                <a:latin typeface="Arial" charset="0"/>
              </a:rPr>
              <a:t>implies 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FIFO ordering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Total ordering does NOT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Arial" charset="0"/>
              </a:rPr>
              <a:t>imply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causal ordering.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Causal ordering does NOT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Arial" charset="0"/>
              </a:rPr>
              <a:t>imply</a:t>
            </a:r>
            <a:r>
              <a:rPr lang="el-G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total ordering.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Arial" charset="0"/>
              </a:rPr>
              <a:t>Hybrid</a:t>
            </a:r>
            <a:r>
              <a:rPr lang="en-GB" altLang="en-US" sz="1600" dirty="0">
                <a:solidFill>
                  <a:schemeClr val="tx1"/>
                </a:solidFill>
                <a:latin typeface="Arial" charset="0"/>
              </a:rPr>
              <a:t> mode: causal-total ordering, FIFO-total ordering</a:t>
            </a: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7777163" y="1785938"/>
            <a:ext cx="13668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Totally-ordered</a:t>
            </a: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7693025" y="2700338"/>
            <a:ext cx="12668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FIFO-ordered</a:t>
            </a:r>
          </a:p>
        </p:txBody>
      </p:sp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7851775" y="4833938"/>
            <a:ext cx="8016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r>
              <a:rPr lang="en-US" altLang="en-US"/>
              <a:t>Causal-</a:t>
            </a:r>
          </a:p>
          <a:p>
            <a:r>
              <a:rPr lang="en-US" altLang="en-US"/>
              <a:t>ordered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892425"/>
            <a:ext cx="7088188" cy="650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FIFO-ordered multicast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201613" y="233363"/>
            <a:ext cx="7545387" cy="522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</a:rPr>
              <a:t>FIFO</a:t>
            </a:r>
            <a:r>
              <a:rPr lang="el-GR" altLang="en-US" dirty="0">
                <a:solidFill>
                  <a:schemeClr val="tx1"/>
                </a:solidFill>
              </a:rPr>
              <a:t>- </a:t>
            </a:r>
            <a:r>
              <a:rPr lang="en-US" altLang="en-US" dirty="0"/>
              <a:t>Ordered</a:t>
            </a:r>
            <a:r>
              <a:rPr lang="el-GR" altLang="en-US" dirty="0"/>
              <a:t> </a:t>
            </a:r>
            <a:r>
              <a:rPr lang="en-US" altLang="en-US" dirty="0"/>
              <a:t>Multicast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77825" y="1109663"/>
            <a:ext cx="7848600" cy="534670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defRPr/>
            </a:pPr>
            <a:r>
              <a:rPr lang="en-US" altLang="en-US" sz="3200" dirty="0">
                <a:solidFill>
                  <a:schemeClr val="hlink"/>
                </a:solidFill>
              </a:rPr>
              <a:t> </a:t>
            </a:r>
            <a:r>
              <a:rPr lang="en-US" altLang="en-US" sz="3200" dirty="0"/>
              <a:t>Processes the sent messages </a:t>
            </a:r>
            <a:r>
              <a:rPr lang="en-US" sz="3200" dirty="0"/>
              <a:t>from each process in the order they were sent</a:t>
            </a:r>
            <a:r>
              <a:rPr lang="en-US" altLang="en-US" sz="3200" dirty="0"/>
              <a:t>:</a:t>
            </a:r>
            <a:endParaRPr lang="en-US" altLang="en-US" sz="3200" dirty="0">
              <a:solidFill>
                <a:schemeClr val="hlink"/>
              </a:solidFill>
            </a:endParaRPr>
          </a:p>
          <a:p>
            <a:pPr marL="640080" lvl="1"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defRPr/>
            </a:pPr>
            <a:r>
              <a:rPr lang="en-US" altLang="en-US" sz="2400" dirty="0">
                <a:solidFill>
                  <a:schemeClr val="hlink"/>
                </a:solidFill>
              </a:rPr>
              <a:t>	</a:t>
            </a:r>
            <a:r>
              <a:rPr lang="en-US" altLang="en-US" sz="2800" dirty="0">
                <a:solidFill>
                  <a:schemeClr val="hlink"/>
                </a:solidFill>
              </a:rPr>
              <a:t>Each process keeps a sequence number for each other process.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defRPr/>
            </a:pPr>
            <a:r>
              <a:rPr lang="en-US" altLang="en-US" sz="2800" dirty="0">
                <a:solidFill>
                  <a:schemeClr val="hlink"/>
                </a:solidFill>
              </a:rPr>
              <a:t> Messages are sent from each process with a local sequence number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defRPr/>
            </a:pPr>
            <a:r>
              <a:rPr lang="en-US" altLang="en-US" sz="2400" dirty="0">
                <a:solidFill>
                  <a:schemeClr val="hlink"/>
                </a:solidFill>
              </a:rPr>
              <a:t>  </a:t>
            </a:r>
            <a:r>
              <a:rPr lang="en-US" altLang="en-US" sz="2800" dirty="0">
                <a:solidFill>
                  <a:schemeClr val="hlink"/>
                </a:solidFill>
              </a:rPr>
              <a:t>When a message is received,</a:t>
            </a:r>
            <a:r>
              <a:rPr lang="el-GR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>
                <a:solidFill>
                  <a:schemeClr val="hlink"/>
                </a:solidFill>
              </a:rPr>
              <a:t>then:</a:t>
            </a:r>
            <a:r>
              <a:rPr lang="en-US" altLang="en-US" sz="2400" dirty="0">
                <a:solidFill>
                  <a:schemeClr val="hlink"/>
                </a:solidFill>
              </a:rPr>
              <a:t> 		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/>
            </a:pPr>
            <a:r>
              <a:rPr lang="en-US" altLang="en-US" sz="2400" dirty="0">
                <a:solidFill>
                  <a:schemeClr val="hlink"/>
                </a:solidFill>
              </a:rPr>
              <a:t>			</a:t>
            </a:r>
            <a:r>
              <a:rPr lang="en-US" altLang="en-US" sz="2400" dirty="0"/>
              <a:t>next expected,</a:t>
            </a:r>
            <a:r>
              <a:rPr lang="en-US" altLang="en-US" sz="2400" dirty="0">
                <a:solidFill>
                  <a:schemeClr val="hlink"/>
                </a:solidFill>
              </a:rPr>
              <a:t> accept</a:t>
            </a:r>
            <a:r>
              <a:rPr lang="el-GR" altLang="en-US" sz="2400" dirty="0">
                <a:solidFill>
                  <a:schemeClr val="hlink"/>
                </a:solidFill>
              </a:rPr>
              <a:t> </a:t>
            </a:r>
            <a:endParaRPr lang="en-US" altLang="en-US" sz="2400" dirty="0">
              <a:solidFill>
                <a:schemeClr val="hlink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/>
            </a:pPr>
            <a:r>
              <a:rPr lang="en-US" altLang="en-US" sz="3200" dirty="0">
                <a:solidFill>
                  <a:schemeClr val="hlink"/>
                </a:solidFill>
              </a:rPr>
              <a:t>			</a:t>
            </a:r>
            <a:r>
              <a:rPr lang="en-US" dirty="0"/>
              <a:t> higher than expected</a:t>
            </a:r>
            <a:r>
              <a:rPr lang="en-US" altLang="en-US" dirty="0"/>
              <a:t>,</a:t>
            </a:r>
            <a:r>
              <a:rPr lang="en-US" altLang="en-US" dirty="0">
                <a:solidFill>
                  <a:schemeClr val="hlink"/>
                </a:solidFill>
              </a:rPr>
              <a:t> buffer 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/>
            </a:pPr>
            <a:r>
              <a:rPr lang="en-US" altLang="en-US" dirty="0">
                <a:solidFill>
                  <a:schemeClr val="hlink"/>
                </a:solidFill>
              </a:rPr>
              <a:t> 	 		</a:t>
            </a:r>
            <a:r>
              <a:rPr lang="en-US" altLang="en-US" sz="2400" dirty="0"/>
              <a:t>lower than expected,</a:t>
            </a:r>
            <a:r>
              <a:rPr lang="en-US" altLang="en-US" sz="2400" dirty="0">
                <a:solidFill>
                  <a:schemeClr val="hlink"/>
                </a:solidFill>
              </a:rPr>
              <a:t> reject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7650" y="5162550"/>
            <a:ext cx="153670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/>
              <a:t>If</a:t>
            </a:r>
            <a:r>
              <a:rPr lang="el-GR" altLang="en-US" sz="1800" b="1" dirty="0"/>
              <a:t> </a:t>
            </a:r>
            <a:r>
              <a:rPr lang="en-US" altLang="en-US" sz="1800" b="1" dirty="0"/>
              <a:t>#message is</a:t>
            </a:r>
          </a:p>
        </p:txBody>
      </p:sp>
      <p:sp>
        <p:nvSpPr>
          <p:cNvPr id="10245" name="AutoShape 5"/>
          <p:cNvSpPr>
            <a:spLocks/>
          </p:cNvSpPr>
          <p:nvPr/>
        </p:nvSpPr>
        <p:spPr bwMode="auto">
          <a:xfrm>
            <a:off x="1916113" y="4741863"/>
            <a:ext cx="190500" cy="1587500"/>
          </a:xfrm>
          <a:prstGeom prst="leftBrace">
            <a:avLst>
              <a:gd name="adj1" fmla="val 69444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accent2"/>
                </a:solidFill>
                <a:latin typeface="Helvetica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Helvetica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99204331</TotalTime>
  <Pages>34</Pages>
  <Words>971</Words>
  <Application>Microsoft Office PowerPoint</Application>
  <PresentationFormat>On-screen Show (4:3)</PresentationFormat>
  <Paragraphs>227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</vt:lpstr>
      <vt:lpstr>Helvetica</vt:lpstr>
      <vt:lpstr>Times New Roman</vt:lpstr>
      <vt:lpstr>Wingdings</vt:lpstr>
      <vt:lpstr>Γειτνίαση</vt:lpstr>
      <vt:lpstr>Distributed Systems Message Ordering</vt:lpstr>
      <vt:lpstr>Contents</vt:lpstr>
      <vt:lpstr>Reliable Multicast</vt:lpstr>
      <vt:lpstr>Reliable Multicast Algorithm</vt:lpstr>
      <vt:lpstr>Reliable Multicast  Algorithm (R-multicast)</vt:lpstr>
      <vt:lpstr>Ordered Multicast</vt:lpstr>
      <vt:lpstr>Total, FIFO and Causal Ordering</vt:lpstr>
      <vt:lpstr>FIFO-ordered multicast</vt:lpstr>
      <vt:lpstr>FIFO- Ordered Multicast</vt:lpstr>
      <vt:lpstr>FIFO- Ordered Multicast</vt:lpstr>
      <vt:lpstr>FIFO Ordering Implementation</vt:lpstr>
      <vt:lpstr>Example: FIFO Multicast </vt:lpstr>
      <vt:lpstr>Causal-ordered multicast</vt:lpstr>
      <vt:lpstr>Causal Multicast</vt:lpstr>
      <vt:lpstr>Causal Ordering using vector timestamps</vt:lpstr>
      <vt:lpstr>Example: Causal Ordering Multicast </vt:lpstr>
      <vt:lpstr>Total-ordered multicast</vt:lpstr>
      <vt:lpstr>1st Method- Using a  Sequencer</vt:lpstr>
      <vt:lpstr>1st Method- Using a  Sequencer</vt:lpstr>
      <vt:lpstr>2nd Method: Totally Ordered multicast by buffering messages</vt:lpstr>
    </vt:vector>
  </TitlesOfParts>
  <Company>University of Illinois at Urbana-Champaign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subject>Distributed Systems</dc:subject>
  <dc:creator>Mehdi T. Harandi</dc:creator>
  <cp:lastModifiedBy>Harris Papadakis</cp:lastModifiedBy>
  <cp:revision>402</cp:revision>
  <cp:lastPrinted>1997-09-02T21:25:19Z</cp:lastPrinted>
  <dcterms:created xsi:type="dcterms:W3CDTF">1996-09-04T22:06:06Z</dcterms:created>
  <dcterms:modified xsi:type="dcterms:W3CDTF">2018-11-14T14:31:21Z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C:\WINNT40\Profiles\harandi.000\Personal</vt:lpwstr>
  </property>
</Properties>
</file>