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310" r:id="rId4"/>
    <p:sldId id="269" r:id="rId5"/>
    <p:sldId id="270" r:id="rId6"/>
    <p:sldId id="271" r:id="rId7"/>
    <p:sldId id="272" r:id="rId8"/>
    <p:sldId id="273" r:id="rId9"/>
    <p:sldId id="274" r:id="rId10"/>
    <p:sldId id="259" r:id="rId11"/>
    <p:sldId id="260" r:id="rId12"/>
    <p:sldId id="261" r:id="rId13"/>
    <p:sldId id="262" r:id="rId14"/>
    <p:sldId id="263" r:id="rId15"/>
    <p:sldId id="264" r:id="rId16"/>
    <p:sldId id="265" r:id="rId17"/>
    <p:sldId id="266"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3" r:id="rId35"/>
    <p:sldId id="294" r:id="rId36"/>
    <p:sldId id="295" r:id="rId37"/>
    <p:sldId id="296" r:id="rId38"/>
    <p:sldId id="298" r:id="rId39"/>
    <p:sldId id="299" r:id="rId40"/>
    <p:sldId id="301" r:id="rId41"/>
    <p:sldId id="302" r:id="rId42"/>
    <p:sldId id="303" r:id="rId43"/>
    <p:sldId id="304" r:id="rId44"/>
    <p:sldId id="305" r:id="rId45"/>
    <p:sldId id="306" r:id="rId46"/>
    <p:sldId id="300" r:id="rId47"/>
    <p:sldId id="307" r:id="rId48"/>
    <p:sldId id="297" r:id="rId49"/>
    <p:sldId id="308"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ED9A4-8623-4176-A01E-EE4B2F368C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98DA14A-D59B-4844-9C19-23BC8EB56C41}">
      <dgm:prSet/>
      <dgm:spPr/>
      <dgm:t>
        <a:bodyPr/>
        <a:lstStyle/>
        <a:p>
          <a:pPr rtl="0"/>
          <a:r>
            <a:rPr lang="en-US" dirty="0" smtClean="0">
              <a:solidFill>
                <a:srgbClr val="FF0000"/>
              </a:solidFill>
            </a:rPr>
            <a:t>Piaget </a:t>
          </a:r>
          <a:endParaRPr lang="el-GR" dirty="0">
            <a:solidFill>
              <a:srgbClr val="FF0000"/>
            </a:solidFill>
          </a:endParaRPr>
        </a:p>
      </dgm:t>
    </dgm:pt>
    <dgm:pt modelId="{AEA7424C-1C6B-4FAB-9670-A47C3F9A0286}" type="parTrans" cxnId="{3D880ADB-545B-443C-AF40-7519699FE4AD}">
      <dgm:prSet/>
      <dgm:spPr/>
      <dgm:t>
        <a:bodyPr/>
        <a:lstStyle/>
        <a:p>
          <a:endParaRPr lang="el-GR"/>
        </a:p>
      </dgm:t>
    </dgm:pt>
    <dgm:pt modelId="{32A805C3-637C-42D4-B0A7-D0A571069267}" type="sibTrans" cxnId="{3D880ADB-545B-443C-AF40-7519699FE4AD}">
      <dgm:prSet/>
      <dgm:spPr/>
      <dgm:t>
        <a:bodyPr/>
        <a:lstStyle/>
        <a:p>
          <a:endParaRPr lang="el-GR"/>
        </a:p>
      </dgm:t>
    </dgm:pt>
    <dgm:pt modelId="{AEAC4E23-D3D9-4D48-AB50-D80964A541C0}">
      <dgm:prSet/>
      <dgm:spPr/>
      <dgm:t>
        <a:bodyPr/>
        <a:lstStyle/>
        <a:p>
          <a:pPr rtl="0"/>
          <a:r>
            <a:rPr lang="el-GR" dirty="0" smtClean="0"/>
            <a:t>Εκπρόσωπος γνωστικής προσέγγισης. </a:t>
          </a:r>
          <a:endParaRPr lang="el-GR" dirty="0"/>
        </a:p>
      </dgm:t>
    </dgm:pt>
    <dgm:pt modelId="{E6AAECD3-6248-4F47-AFA5-617D5554816D}" type="parTrans" cxnId="{F61BB9FC-BCC4-4211-A5E9-D25C4EC4185A}">
      <dgm:prSet/>
      <dgm:spPr/>
      <dgm:t>
        <a:bodyPr/>
        <a:lstStyle/>
        <a:p>
          <a:endParaRPr lang="el-GR"/>
        </a:p>
      </dgm:t>
    </dgm:pt>
    <dgm:pt modelId="{9E8A3189-91D8-4D34-8B9D-F4874C26742A}" type="sibTrans" cxnId="{F61BB9FC-BCC4-4211-A5E9-D25C4EC4185A}">
      <dgm:prSet/>
      <dgm:spPr/>
      <dgm:t>
        <a:bodyPr/>
        <a:lstStyle/>
        <a:p>
          <a:endParaRPr lang="el-GR"/>
        </a:p>
      </dgm:t>
    </dgm:pt>
    <dgm:pt modelId="{8B42653A-402E-435E-9146-CD6F8843FFB2}">
      <dgm:prSet/>
      <dgm:spPr/>
      <dgm:t>
        <a:bodyPr/>
        <a:lstStyle/>
        <a:p>
          <a:pPr rtl="0"/>
          <a:r>
            <a:rPr lang="el-GR" dirty="0" smtClean="0"/>
            <a:t>Ανάπτυξη μέσω σταδίων από την γέννηση έως την εφηβεία. </a:t>
          </a:r>
          <a:endParaRPr lang="el-GR" dirty="0"/>
        </a:p>
      </dgm:t>
    </dgm:pt>
    <dgm:pt modelId="{AE9750F4-CFAD-4997-94BC-6144A92ED8B1}" type="parTrans" cxnId="{AE2E1C81-262B-4DB3-B696-A36786DF1BE5}">
      <dgm:prSet/>
      <dgm:spPr/>
      <dgm:t>
        <a:bodyPr/>
        <a:lstStyle/>
        <a:p>
          <a:endParaRPr lang="el-GR"/>
        </a:p>
      </dgm:t>
    </dgm:pt>
    <dgm:pt modelId="{FE51754B-DB7D-44EA-84D2-5707FE4CFEB4}" type="sibTrans" cxnId="{AE2E1C81-262B-4DB3-B696-A36786DF1BE5}">
      <dgm:prSet/>
      <dgm:spPr/>
      <dgm:t>
        <a:bodyPr/>
        <a:lstStyle/>
        <a:p>
          <a:endParaRPr lang="el-GR"/>
        </a:p>
      </dgm:t>
    </dgm:pt>
    <dgm:pt modelId="{85E76803-0EF3-42E9-84FC-1FD7D8C83338}">
      <dgm:prSet/>
      <dgm:spPr/>
      <dgm:t>
        <a:bodyPr/>
        <a:lstStyle/>
        <a:p>
          <a:pPr rtl="0"/>
          <a:r>
            <a:rPr lang="el-GR" b="1" u="sng" dirty="0" smtClean="0">
              <a:effectLst>
                <a:outerShdw blurRad="38100" dist="38100" dir="2700000" algn="tl">
                  <a:srgbClr val="000000">
                    <a:alpha val="43137"/>
                  </a:srgbClr>
                </a:outerShdw>
              </a:effectLst>
            </a:rPr>
            <a:t>ΣΤΑΔΙΑ </a:t>
          </a:r>
          <a:r>
            <a:rPr lang="el-GR" b="1" u="sng" smtClean="0">
              <a:effectLst>
                <a:outerShdw blurRad="38100" dist="38100" dir="2700000" algn="tl">
                  <a:srgbClr val="000000">
                    <a:alpha val="43137"/>
                  </a:srgbClr>
                </a:outerShdw>
              </a:effectLst>
            </a:rPr>
            <a:t>ΘΕΩΡΙΑΣ </a:t>
          </a:r>
          <a:endParaRPr lang="el-GR" b="1" u="sng" dirty="0">
            <a:effectLst>
              <a:outerShdw blurRad="38100" dist="38100" dir="2700000" algn="tl">
                <a:srgbClr val="000000">
                  <a:alpha val="43137"/>
                </a:srgbClr>
              </a:outerShdw>
            </a:effectLst>
          </a:endParaRPr>
        </a:p>
      </dgm:t>
    </dgm:pt>
    <dgm:pt modelId="{E2BB64BB-6247-4D3F-A99F-4BBED2BA11D9}" type="parTrans" cxnId="{07CE33AA-9DAC-406D-930B-F8D87A94291F}">
      <dgm:prSet/>
      <dgm:spPr/>
      <dgm:t>
        <a:bodyPr/>
        <a:lstStyle/>
        <a:p>
          <a:endParaRPr lang="el-GR"/>
        </a:p>
      </dgm:t>
    </dgm:pt>
    <dgm:pt modelId="{FE32BC24-51AA-4322-B63A-14C86AF306B3}" type="sibTrans" cxnId="{07CE33AA-9DAC-406D-930B-F8D87A94291F}">
      <dgm:prSet/>
      <dgm:spPr/>
      <dgm:t>
        <a:bodyPr/>
        <a:lstStyle/>
        <a:p>
          <a:endParaRPr lang="el-GR"/>
        </a:p>
      </dgm:t>
    </dgm:pt>
    <dgm:pt modelId="{4DD63EBD-85EE-4C63-A16F-ABEF765D3118}">
      <dgm:prSet/>
      <dgm:spPr/>
      <dgm:t>
        <a:bodyPr/>
        <a:lstStyle/>
        <a:p>
          <a:pPr rtl="0"/>
          <a:r>
            <a:rPr lang="el-GR" dirty="0" smtClean="0"/>
            <a:t>αισθητικοκινητικό στάδιο (έως 2 ετών). </a:t>
          </a:r>
          <a:endParaRPr lang="el-GR" dirty="0"/>
        </a:p>
      </dgm:t>
    </dgm:pt>
    <dgm:pt modelId="{A82BD44B-4CDA-43B5-A545-D8F6D6165B7A}" type="parTrans" cxnId="{619B8ABE-3452-456C-8EF3-9209AD9860B2}">
      <dgm:prSet/>
      <dgm:spPr/>
      <dgm:t>
        <a:bodyPr/>
        <a:lstStyle/>
        <a:p>
          <a:endParaRPr lang="el-GR"/>
        </a:p>
      </dgm:t>
    </dgm:pt>
    <dgm:pt modelId="{4125C541-ECA1-441E-BA9B-6AE8B3A1D32C}" type="sibTrans" cxnId="{619B8ABE-3452-456C-8EF3-9209AD9860B2}">
      <dgm:prSet/>
      <dgm:spPr/>
      <dgm:t>
        <a:bodyPr/>
        <a:lstStyle/>
        <a:p>
          <a:endParaRPr lang="el-GR"/>
        </a:p>
      </dgm:t>
    </dgm:pt>
    <dgm:pt modelId="{586027DA-C1D5-4D40-A19F-FCCD87AB1DF5}">
      <dgm:prSet/>
      <dgm:spPr/>
      <dgm:t>
        <a:bodyPr/>
        <a:lstStyle/>
        <a:p>
          <a:pPr rtl="0"/>
          <a:r>
            <a:rPr lang="el-GR" dirty="0" smtClean="0"/>
            <a:t>Προλογική νόηση (έως 6 ετών).</a:t>
          </a:r>
          <a:endParaRPr lang="el-GR" dirty="0"/>
        </a:p>
      </dgm:t>
    </dgm:pt>
    <dgm:pt modelId="{0589D90F-104E-4193-81B9-6AFD7A58808E}" type="parTrans" cxnId="{42DE1A6D-76D3-4388-8B68-201BFFA542C8}">
      <dgm:prSet/>
      <dgm:spPr/>
      <dgm:t>
        <a:bodyPr/>
        <a:lstStyle/>
        <a:p>
          <a:endParaRPr lang="el-GR"/>
        </a:p>
      </dgm:t>
    </dgm:pt>
    <dgm:pt modelId="{1515ED84-6093-4CAC-B989-1FB90565C432}" type="sibTrans" cxnId="{42DE1A6D-76D3-4388-8B68-201BFFA542C8}">
      <dgm:prSet/>
      <dgm:spPr/>
      <dgm:t>
        <a:bodyPr/>
        <a:lstStyle/>
        <a:p>
          <a:endParaRPr lang="el-GR"/>
        </a:p>
      </dgm:t>
    </dgm:pt>
    <dgm:pt modelId="{88FA4909-DE09-4E75-82EE-D3B7B7BC2445}">
      <dgm:prSet/>
      <dgm:spPr/>
      <dgm:t>
        <a:bodyPr/>
        <a:lstStyle/>
        <a:p>
          <a:pPr rtl="0"/>
          <a:r>
            <a:rPr lang="el-GR" dirty="0" smtClean="0"/>
            <a:t>Συγκεκριμένη λογική σκέψη (έως 12ετων).</a:t>
          </a:r>
          <a:endParaRPr lang="el-GR" dirty="0"/>
        </a:p>
      </dgm:t>
    </dgm:pt>
    <dgm:pt modelId="{2CA5BD9B-60DE-402B-AC17-4704F1791515}" type="parTrans" cxnId="{814ADDCF-EC9B-4628-9504-83BDE57626F7}">
      <dgm:prSet/>
      <dgm:spPr/>
      <dgm:t>
        <a:bodyPr/>
        <a:lstStyle/>
        <a:p>
          <a:endParaRPr lang="el-GR"/>
        </a:p>
      </dgm:t>
    </dgm:pt>
    <dgm:pt modelId="{1364863D-18B7-4270-B693-1A684DA20382}" type="sibTrans" cxnId="{814ADDCF-EC9B-4628-9504-83BDE57626F7}">
      <dgm:prSet/>
      <dgm:spPr/>
      <dgm:t>
        <a:bodyPr/>
        <a:lstStyle/>
        <a:p>
          <a:endParaRPr lang="el-GR"/>
        </a:p>
      </dgm:t>
    </dgm:pt>
    <dgm:pt modelId="{20A946F0-6509-4542-ABB6-C1480262CE77}">
      <dgm:prSet/>
      <dgm:spPr/>
      <dgm:t>
        <a:bodyPr/>
        <a:lstStyle/>
        <a:p>
          <a:pPr rtl="0"/>
          <a:r>
            <a:rPr lang="el-GR" dirty="0" smtClean="0"/>
            <a:t>Λογική σκέψη (έως τέλος της εφηβείας).</a:t>
          </a:r>
          <a:endParaRPr lang="el-GR" dirty="0"/>
        </a:p>
      </dgm:t>
    </dgm:pt>
    <dgm:pt modelId="{6236DD9B-1F09-49BE-9550-78060F5696D6}" type="parTrans" cxnId="{6F8BA8E0-5B86-4722-BF66-ED8E97E18316}">
      <dgm:prSet/>
      <dgm:spPr/>
      <dgm:t>
        <a:bodyPr/>
        <a:lstStyle/>
        <a:p>
          <a:endParaRPr lang="el-GR"/>
        </a:p>
      </dgm:t>
    </dgm:pt>
    <dgm:pt modelId="{4B0DC872-B529-4558-B50C-6FD17BC6C439}" type="sibTrans" cxnId="{6F8BA8E0-5B86-4722-BF66-ED8E97E18316}">
      <dgm:prSet/>
      <dgm:spPr/>
      <dgm:t>
        <a:bodyPr/>
        <a:lstStyle/>
        <a:p>
          <a:endParaRPr lang="el-GR"/>
        </a:p>
      </dgm:t>
    </dgm:pt>
    <dgm:pt modelId="{CED937D9-42CC-4422-89C8-E3700A7CB659}">
      <dgm:prSet/>
      <dgm:spPr/>
      <dgm:t>
        <a:bodyPr/>
        <a:lstStyle/>
        <a:p>
          <a:pPr rtl="0"/>
          <a:endParaRPr lang="el-GR" dirty="0"/>
        </a:p>
      </dgm:t>
    </dgm:pt>
    <dgm:pt modelId="{1B4BC599-F6E5-4800-934F-B5C32A101C2C}" type="parTrans" cxnId="{2666F109-ACCC-4D7F-8F16-E003E2780CF6}">
      <dgm:prSet/>
      <dgm:spPr/>
      <dgm:t>
        <a:bodyPr/>
        <a:lstStyle/>
        <a:p>
          <a:endParaRPr lang="el-GR"/>
        </a:p>
      </dgm:t>
    </dgm:pt>
    <dgm:pt modelId="{6F4428B7-E12C-4E92-B160-F46B7EDF3AEF}" type="sibTrans" cxnId="{2666F109-ACCC-4D7F-8F16-E003E2780CF6}">
      <dgm:prSet/>
      <dgm:spPr/>
      <dgm:t>
        <a:bodyPr/>
        <a:lstStyle/>
        <a:p>
          <a:endParaRPr lang="el-GR"/>
        </a:p>
      </dgm:t>
    </dgm:pt>
    <dgm:pt modelId="{5C22DBF4-367D-4834-A918-85486612EB3C}" type="pres">
      <dgm:prSet presAssocID="{DBDED9A4-8623-4176-A01E-EE4B2F368C70}" presName="linear" presStyleCnt="0">
        <dgm:presLayoutVars>
          <dgm:animLvl val="lvl"/>
          <dgm:resizeHandles val="exact"/>
        </dgm:presLayoutVars>
      </dgm:prSet>
      <dgm:spPr/>
      <dgm:t>
        <a:bodyPr/>
        <a:lstStyle/>
        <a:p>
          <a:endParaRPr lang="el-GR"/>
        </a:p>
      </dgm:t>
    </dgm:pt>
    <dgm:pt modelId="{7B025AA7-A0BF-427F-80DB-0DF5A382B1A1}" type="pres">
      <dgm:prSet presAssocID="{B98DA14A-D59B-4844-9C19-23BC8EB56C41}" presName="parentText" presStyleLbl="node1" presStyleIdx="0" presStyleCnt="2" custLinFactNeighborX="-7749" custLinFactNeighborY="865">
        <dgm:presLayoutVars>
          <dgm:chMax val="0"/>
          <dgm:bulletEnabled val="1"/>
        </dgm:presLayoutVars>
      </dgm:prSet>
      <dgm:spPr/>
      <dgm:t>
        <a:bodyPr/>
        <a:lstStyle/>
        <a:p>
          <a:endParaRPr lang="el-GR"/>
        </a:p>
      </dgm:t>
    </dgm:pt>
    <dgm:pt modelId="{CD312542-9CB8-44B5-8A84-305601CC5151}" type="pres">
      <dgm:prSet presAssocID="{B98DA14A-D59B-4844-9C19-23BC8EB56C41}" presName="childText" presStyleLbl="revTx" presStyleIdx="0" presStyleCnt="1">
        <dgm:presLayoutVars>
          <dgm:bulletEnabled val="1"/>
        </dgm:presLayoutVars>
      </dgm:prSet>
      <dgm:spPr/>
      <dgm:t>
        <a:bodyPr/>
        <a:lstStyle/>
        <a:p>
          <a:endParaRPr lang="el-GR"/>
        </a:p>
      </dgm:t>
    </dgm:pt>
    <dgm:pt modelId="{6B108074-B909-49A2-B6AE-1E512306AAE2}" type="pres">
      <dgm:prSet presAssocID="{CED937D9-42CC-4422-89C8-E3700A7CB659}" presName="parentText" presStyleLbl="node1" presStyleIdx="1" presStyleCnt="2">
        <dgm:presLayoutVars>
          <dgm:chMax val="0"/>
          <dgm:bulletEnabled val="1"/>
        </dgm:presLayoutVars>
      </dgm:prSet>
      <dgm:spPr/>
      <dgm:t>
        <a:bodyPr/>
        <a:lstStyle/>
        <a:p>
          <a:endParaRPr lang="el-GR"/>
        </a:p>
      </dgm:t>
    </dgm:pt>
  </dgm:ptLst>
  <dgm:cxnLst>
    <dgm:cxn modelId="{814ADDCF-EC9B-4628-9504-83BDE57626F7}" srcId="{B98DA14A-D59B-4844-9C19-23BC8EB56C41}" destId="{88FA4909-DE09-4E75-82EE-D3B7B7BC2445}" srcOrd="5" destOrd="0" parTransId="{2CA5BD9B-60DE-402B-AC17-4704F1791515}" sibTransId="{1364863D-18B7-4270-B693-1A684DA20382}"/>
    <dgm:cxn modelId="{2666F109-ACCC-4D7F-8F16-E003E2780CF6}" srcId="{DBDED9A4-8623-4176-A01E-EE4B2F368C70}" destId="{CED937D9-42CC-4422-89C8-E3700A7CB659}" srcOrd="1" destOrd="0" parTransId="{1B4BC599-F6E5-4800-934F-B5C32A101C2C}" sibTransId="{6F4428B7-E12C-4E92-B160-F46B7EDF3AEF}"/>
    <dgm:cxn modelId="{6F8BA8E0-5B86-4722-BF66-ED8E97E18316}" srcId="{B98DA14A-D59B-4844-9C19-23BC8EB56C41}" destId="{20A946F0-6509-4542-ABB6-C1480262CE77}" srcOrd="6" destOrd="0" parTransId="{6236DD9B-1F09-49BE-9550-78060F5696D6}" sibTransId="{4B0DC872-B529-4558-B50C-6FD17BC6C439}"/>
    <dgm:cxn modelId="{F61BB9FC-BCC4-4211-A5E9-D25C4EC4185A}" srcId="{B98DA14A-D59B-4844-9C19-23BC8EB56C41}" destId="{AEAC4E23-D3D9-4D48-AB50-D80964A541C0}" srcOrd="0" destOrd="0" parTransId="{E6AAECD3-6248-4F47-AFA5-617D5554816D}" sibTransId="{9E8A3189-91D8-4D34-8B9D-F4874C26742A}"/>
    <dgm:cxn modelId="{42DE1A6D-76D3-4388-8B68-201BFFA542C8}" srcId="{B98DA14A-D59B-4844-9C19-23BC8EB56C41}" destId="{586027DA-C1D5-4D40-A19F-FCCD87AB1DF5}" srcOrd="4" destOrd="0" parTransId="{0589D90F-104E-4193-81B9-6AFD7A58808E}" sibTransId="{1515ED84-6093-4CAC-B989-1FB90565C432}"/>
    <dgm:cxn modelId="{AE2E1C81-262B-4DB3-B696-A36786DF1BE5}" srcId="{B98DA14A-D59B-4844-9C19-23BC8EB56C41}" destId="{8B42653A-402E-435E-9146-CD6F8843FFB2}" srcOrd="1" destOrd="0" parTransId="{AE9750F4-CFAD-4997-94BC-6144A92ED8B1}" sibTransId="{FE51754B-DB7D-44EA-84D2-5707FE4CFEB4}"/>
    <dgm:cxn modelId="{AB2A2482-C2C2-4842-B197-ADE8D073C8D0}" type="presOf" srcId="{AEAC4E23-D3D9-4D48-AB50-D80964A541C0}" destId="{CD312542-9CB8-44B5-8A84-305601CC5151}" srcOrd="0" destOrd="0" presId="urn:microsoft.com/office/officeart/2005/8/layout/vList2"/>
    <dgm:cxn modelId="{4F959198-370C-4EDF-98C2-4BB225A8EF80}" type="presOf" srcId="{85E76803-0EF3-42E9-84FC-1FD7D8C83338}" destId="{CD312542-9CB8-44B5-8A84-305601CC5151}" srcOrd="0" destOrd="2" presId="urn:microsoft.com/office/officeart/2005/8/layout/vList2"/>
    <dgm:cxn modelId="{7E32FF2A-F18B-49C3-B41E-3194CF461005}" type="presOf" srcId="{20A946F0-6509-4542-ABB6-C1480262CE77}" destId="{CD312542-9CB8-44B5-8A84-305601CC5151}" srcOrd="0" destOrd="6" presId="urn:microsoft.com/office/officeart/2005/8/layout/vList2"/>
    <dgm:cxn modelId="{3D880ADB-545B-443C-AF40-7519699FE4AD}" srcId="{DBDED9A4-8623-4176-A01E-EE4B2F368C70}" destId="{B98DA14A-D59B-4844-9C19-23BC8EB56C41}" srcOrd="0" destOrd="0" parTransId="{AEA7424C-1C6B-4FAB-9670-A47C3F9A0286}" sibTransId="{32A805C3-637C-42D4-B0A7-D0A571069267}"/>
    <dgm:cxn modelId="{0DF309BB-2327-4E5B-B1A3-D2C4D5E3CFB2}" type="presOf" srcId="{88FA4909-DE09-4E75-82EE-D3B7B7BC2445}" destId="{CD312542-9CB8-44B5-8A84-305601CC5151}" srcOrd="0" destOrd="5" presId="urn:microsoft.com/office/officeart/2005/8/layout/vList2"/>
    <dgm:cxn modelId="{EFDA5DE0-70B6-4556-BBA5-CA4747A36438}" type="presOf" srcId="{586027DA-C1D5-4D40-A19F-FCCD87AB1DF5}" destId="{CD312542-9CB8-44B5-8A84-305601CC5151}" srcOrd="0" destOrd="4" presId="urn:microsoft.com/office/officeart/2005/8/layout/vList2"/>
    <dgm:cxn modelId="{225732D5-C951-4D4B-B348-001B4EBAC9DD}" type="presOf" srcId="{CED937D9-42CC-4422-89C8-E3700A7CB659}" destId="{6B108074-B909-49A2-B6AE-1E512306AAE2}" srcOrd="0" destOrd="0" presId="urn:microsoft.com/office/officeart/2005/8/layout/vList2"/>
    <dgm:cxn modelId="{619B8ABE-3452-456C-8EF3-9209AD9860B2}" srcId="{B98DA14A-D59B-4844-9C19-23BC8EB56C41}" destId="{4DD63EBD-85EE-4C63-A16F-ABEF765D3118}" srcOrd="3" destOrd="0" parTransId="{A82BD44B-4CDA-43B5-A545-D8F6D6165B7A}" sibTransId="{4125C541-ECA1-441E-BA9B-6AE8B3A1D32C}"/>
    <dgm:cxn modelId="{2F3431B5-BDC4-44FF-A727-04AF43380712}" type="presOf" srcId="{DBDED9A4-8623-4176-A01E-EE4B2F368C70}" destId="{5C22DBF4-367D-4834-A918-85486612EB3C}" srcOrd="0" destOrd="0" presId="urn:microsoft.com/office/officeart/2005/8/layout/vList2"/>
    <dgm:cxn modelId="{7777972B-3C72-4CE5-A88B-1AAE0496F047}" type="presOf" srcId="{4DD63EBD-85EE-4C63-A16F-ABEF765D3118}" destId="{CD312542-9CB8-44B5-8A84-305601CC5151}" srcOrd="0" destOrd="3" presId="urn:microsoft.com/office/officeart/2005/8/layout/vList2"/>
    <dgm:cxn modelId="{07CE33AA-9DAC-406D-930B-F8D87A94291F}" srcId="{B98DA14A-D59B-4844-9C19-23BC8EB56C41}" destId="{85E76803-0EF3-42E9-84FC-1FD7D8C83338}" srcOrd="2" destOrd="0" parTransId="{E2BB64BB-6247-4D3F-A99F-4BBED2BA11D9}" sibTransId="{FE32BC24-51AA-4322-B63A-14C86AF306B3}"/>
    <dgm:cxn modelId="{8AD03006-FACE-4BAE-842D-D7F38CBBBDE5}" type="presOf" srcId="{B98DA14A-D59B-4844-9C19-23BC8EB56C41}" destId="{7B025AA7-A0BF-427F-80DB-0DF5A382B1A1}" srcOrd="0" destOrd="0" presId="urn:microsoft.com/office/officeart/2005/8/layout/vList2"/>
    <dgm:cxn modelId="{1E22B6B0-736F-45E1-82A7-ED9D9DD235C6}" type="presOf" srcId="{8B42653A-402E-435E-9146-CD6F8843FFB2}" destId="{CD312542-9CB8-44B5-8A84-305601CC5151}" srcOrd="0" destOrd="1" presId="urn:microsoft.com/office/officeart/2005/8/layout/vList2"/>
    <dgm:cxn modelId="{BB5AE802-CDC1-416C-998A-1AFAC9D1FBA3}" type="presParOf" srcId="{5C22DBF4-367D-4834-A918-85486612EB3C}" destId="{7B025AA7-A0BF-427F-80DB-0DF5A382B1A1}" srcOrd="0" destOrd="0" presId="urn:microsoft.com/office/officeart/2005/8/layout/vList2"/>
    <dgm:cxn modelId="{D3D1A726-72CD-46A0-9D80-8187E997D5B8}" type="presParOf" srcId="{5C22DBF4-367D-4834-A918-85486612EB3C}" destId="{CD312542-9CB8-44B5-8A84-305601CC5151}" srcOrd="1" destOrd="0" presId="urn:microsoft.com/office/officeart/2005/8/layout/vList2"/>
    <dgm:cxn modelId="{859A1558-5D97-47B7-9B8F-2C5C57E28D9D}" type="presParOf" srcId="{5C22DBF4-367D-4834-A918-85486612EB3C}" destId="{6B108074-B909-49A2-B6AE-1E512306AAE2}"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5EB57EC4-FB5A-4E6E-A5F3-87DD5D3513A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562034D-B3DA-4E69-B133-6F8C49EA6719}" type="datetimeFigureOut">
              <a:rPr lang="el-GR" smtClean="0"/>
              <a:pPr/>
              <a:t>12/10/2023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EB57EC4-FB5A-4E6E-A5F3-87DD5D3513A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62034D-B3DA-4E69-B133-6F8C49EA6719}" type="datetimeFigureOut">
              <a:rPr lang="el-GR" smtClean="0"/>
              <a:pPr/>
              <a:t>12/10/2023</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B57EC4-FB5A-4E6E-A5F3-87DD5D3513A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books.google.gr/books?id=n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2000" dirty="0" err="1" smtClean="0"/>
              <a:t>Σεμιναριο</a:t>
            </a:r>
            <a:r>
              <a:rPr lang="el-GR" sz="2000" dirty="0" smtClean="0"/>
              <a:t> που </a:t>
            </a:r>
            <a:r>
              <a:rPr lang="el-GR" sz="2000" dirty="0" err="1" smtClean="0"/>
              <a:t>απευθυνεται</a:t>
            </a:r>
            <a:r>
              <a:rPr lang="el-GR" sz="2000" dirty="0" smtClean="0"/>
              <a:t> σε </a:t>
            </a:r>
            <a:r>
              <a:rPr lang="el-GR" sz="2000" dirty="0" err="1" smtClean="0"/>
              <a:t>φοιτητεσ</a:t>
            </a:r>
            <a:r>
              <a:rPr lang="el-GR" sz="2000" dirty="0" smtClean="0"/>
              <a:t> και </a:t>
            </a:r>
            <a:r>
              <a:rPr lang="el-GR" sz="2000" dirty="0" err="1" smtClean="0"/>
              <a:t>αφορα</a:t>
            </a:r>
            <a:r>
              <a:rPr lang="el-GR" sz="2000" dirty="0" smtClean="0"/>
              <a:t> την </a:t>
            </a:r>
            <a:r>
              <a:rPr lang="el-GR" sz="2000" dirty="0" err="1" smtClean="0"/>
              <a:t>διαδικασια</a:t>
            </a:r>
            <a:r>
              <a:rPr lang="el-GR" sz="2000" dirty="0" smtClean="0"/>
              <a:t> </a:t>
            </a:r>
            <a:r>
              <a:rPr lang="el-GR" sz="2000" dirty="0" err="1" smtClean="0"/>
              <a:t>τησ</a:t>
            </a:r>
            <a:r>
              <a:rPr lang="el-GR" sz="2000" dirty="0" smtClean="0"/>
              <a:t> </a:t>
            </a:r>
            <a:r>
              <a:rPr lang="el-GR" sz="2000" dirty="0" err="1" smtClean="0"/>
              <a:t>μαθησησ</a:t>
            </a:r>
            <a:r>
              <a:rPr lang="el-GR" sz="2000" dirty="0" smtClean="0"/>
              <a:t> στο </a:t>
            </a:r>
            <a:r>
              <a:rPr lang="el-GR" sz="2000" dirty="0" err="1" smtClean="0"/>
              <a:t>πανεπιστημιο</a:t>
            </a:r>
            <a:r>
              <a:rPr lang="el-GR" sz="2000" dirty="0" smtClean="0"/>
              <a:t> την </a:t>
            </a:r>
            <a:r>
              <a:rPr lang="el-GR" sz="2000" dirty="0" err="1" smtClean="0"/>
              <a:t>προσωπικη</a:t>
            </a:r>
            <a:r>
              <a:rPr lang="el-GR" sz="2000" dirty="0" smtClean="0"/>
              <a:t> </a:t>
            </a:r>
            <a:r>
              <a:rPr lang="el-GR" sz="2000" dirty="0" err="1" smtClean="0"/>
              <a:t>εξελιξη</a:t>
            </a:r>
            <a:r>
              <a:rPr lang="el-GR" sz="2000" dirty="0" smtClean="0"/>
              <a:t> και </a:t>
            </a:r>
            <a:r>
              <a:rPr lang="el-GR" sz="2000" dirty="0" err="1" smtClean="0"/>
              <a:t>επιδοση</a:t>
            </a:r>
            <a:endParaRPr lang="el-GR" sz="2000" dirty="0"/>
          </a:p>
        </p:txBody>
      </p:sp>
      <p:sp>
        <p:nvSpPr>
          <p:cNvPr id="3" name="Υπότιτλος 2"/>
          <p:cNvSpPr>
            <a:spLocks noGrp="1"/>
          </p:cNvSpPr>
          <p:nvPr>
            <p:ph type="subTitle" idx="1"/>
          </p:nvPr>
        </p:nvSpPr>
        <p:spPr/>
        <p:txBody>
          <a:bodyPr>
            <a:normAutofit/>
          </a:bodyPr>
          <a:lstStyle/>
          <a:p>
            <a:r>
              <a:rPr lang="el-GR" dirty="0" smtClean="0"/>
              <a:t>Ελληνικό Μεσογειακό Πανεπιστήμιο</a:t>
            </a:r>
          </a:p>
          <a:p>
            <a:r>
              <a:rPr lang="el-GR" dirty="0" smtClean="0"/>
              <a:t>Κέντρο Υποστήριξης Διδασκαλίας και Μάθησης</a:t>
            </a:r>
          </a:p>
        </p:txBody>
      </p:sp>
      <p:sp>
        <p:nvSpPr>
          <p:cNvPr id="4" name="Ορθογώνιο 3"/>
          <p:cNvSpPr/>
          <p:nvPr/>
        </p:nvSpPr>
        <p:spPr>
          <a:xfrm>
            <a:off x="866216" y="5849748"/>
            <a:ext cx="2414187" cy="369332"/>
          </a:xfrm>
          <a:prstGeom prst="rect">
            <a:avLst/>
          </a:prstGeom>
        </p:spPr>
        <p:txBody>
          <a:bodyPr wrap="none">
            <a:spAutoFit/>
          </a:bodyPr>
          <a:lstStyle/>
          <a:p>
            <a:r>
              <a:rPr lang="en-US" dirty="0"/>
              <a:t>https://kedima.hmu.gr/</a:t>
            </a:r>
            <a:endParaRPr lang="el-GR" dirty="0"/>
          </a:p>
        </p:txBody>
      </p:sp>
      <p:pic>
        <p:nvPicPr>
          <p:cNvPr id="1026" name="Picture 2" descr="https://qa.hmu.gr/wp-content/uploads/2023/06/ELMEPA-LOGO-GR-Compress-120x12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85460" y="116192"/>
            <a:ext cx="1228088" cy="163745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Εικόνα 5"/>
          <p:cNvPicPr>
            <a:picLocks noChangeAspect="1"/>
          </p:cNvPicPr>
          <p:nvPr/>
        </p:nvPicPr>
        <p:blipFill>
          <a:blip r:embed="rId3"/>
          <a:stretch>
            <a:fillRect/>
          </a:stretch>
        </p:blipFill>
        <p:spPr>
          <a:xfrm>
            <a:off x="6427773" y="5472072"/>
            <a:ext cx="2434687" cy="1124685"/>
          </a:xfrm>
          <a:prstGeom prst="rect">
            <a:avLst/>
          </a:prstGeom>
        </p:spPr>
      </p:pic>
    </p:spTree>
    <p:extLst>
      <p:ext uri="{BB962C8B-B14F-4D97-AF65-F5344CB8AC3E}">
        <p14:creationId xmlns="" xmlns:p14="http://schemas.microsoft.com/office/powerpoint/2010/main" val="12268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έννοια της μάθησης</a:t>
            </a:r>
            <a:endParaRPr lang="el-GR" b="1" dirty="0"/>
          </a:p>
        </p:txBody>
      </p:sp>
      <p:sp>
        <p:nvSpPr>
          <p:cNvPr id="3" name="2 - Θέση περιεχομένου"/>
          <p:cNvSpPr>
            <a:spLocks noGrp="1"/>
          </p:cNvSpPr>
          <p:nvPr>
            <p:ph idx="1"/>
          </p:nvPr>
        </p:nvSpPr>
        <p:spPr/>
        <p:txBody>
          <a:bodyPr/>
          <a:lstStyle/>
          <a:p>
            <a:pPr>
              <a:buNone/>
            </a:pPr>
            <a:r>
              <a:rPr lang="el-GR" dirty="0" smtClean="0"/>
              <a:t>Διάφοροι ορισμοί έχουν δοθεί</a:t>
            </a:r>
            <a:r>
              <a:rPr lang="en-US" dirty="0" smtClean="0"/>
              <a:t>:</a:t>
            </a:r>
            <a:endParaRPr lang="el-GR" dirty="0" smtClean="0"/>
          </a:p>
          <a:p>
            <a:r>
              <a:rPr lang="el-GR" dirty="0" smtClean="0"/>
              <a:t>Δημιουργία υποκατάστατων ανακλαστικών (</a:t>
            </a:r>
            <a:r>
              <a:rPr lang="en-US" dirty="0" smtClean="0"/>
              <a:t>Pavlov)</a:t>
            </a:r>
          </a:p>
          <a:p>
            <a:r>
              <a:rPr lang="el-GR" dirty="0" smtClean="0"/>
              <a:t>Δοκιμή και πλάνη (</a:t>
            </a:r>
            <a:r>
              <a:rPr lang="en-US" dirty="0" smtClean="0"/>
              <a:t>Thorndike)</a:t>
            </a:r>
          </a:p>
          <a:p>
            <a:r>
              <a:rPr lang="el-GR" dirty="0" smtClean="0"/>
              <a:t>Επανάληψη μιας αντίδρασης μετά από θετική ενίσχυση (</a:t>
            </a:r>
            <a:r>
              <a:rPr lang="en-US" dirty="0" smtClean="0"/>
              <a:t>Skinner)</a:t>
            </a:r>
          </a:p>
          <a:p>
            <a:r>
              <a:rPr lang="el-GR" dirty="0" smtClean="0"/>
              <a:t>Μίμηση προτύπου (</a:t>
            </a:r>
            <a:r>
              <a:rPr lang="en-US" dirty="0" smtClean="0"/>
              <a:t>Bandura)</a:t>
            </a:r>
          </a:p>
          <a:p>
            <a:r>
              <a:rPr lang="el-GR" dirty="0" smtClean="0"/>
              <a:t>Επεξεργασία πληροφοριών (</a:t>
            </a:r>
            <a:r>
              <a:rPr lang="en-US" dirty="0" smtClean="0"/>
              <a:t>Gagne)</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ΜΑΘΗΣΗ</a:t>
            </a:r>
            <a:endParaRPr lang="el-GR" b="1" dirty="0"/>
          </a:p>
        </p:txBody>
      </p:sp>
      <p:sp>
        <p:nvSpPr>
          <p:cNvPr id="3" name="2 - Θέση περιεχομένου"/>
          <p:cNvSpPr>
            <a:spLocks noGrp="1"/>
          </p:cNvSpPr>
          <p:nvPr>
            <p:ph idx="1"/>
          </p:nvPr>
        </p:nvSpPr>
        <p:spPr/>
        <p:txBody>
          <a:bodyPr/>
          <a:lstStyle/>
          <a:p>
            <a:pPr algn="just">
              <a:buNone/>
            </a:pPr>
            <a:r>
              <a:rPr lang="el-GR" b="1" dirty="0" smtClean="0"/>
              <a:t>Πιο αντιπροσωπευτικός ορισμός θεωρείται ο εξής</a:t>
            </a:r>
            <a:r>
              <a:rPr lang="en-US" b="1" dirty="0" smtClean="0"/>
              <a:t>: </a:t>
            </a:r>
          </a:p>
          <a:p>
            <a:pPr algn="just">
              <a:buNone/>
            </a:pPr>
            <a:r>
              <a:rPr lang="en-US" b="1" dirty="0"/>
              <a:t> </a:t>
            </a:r>
            <a:r>
              <a:rPr lang="en-US" b="1" dirty="0" smtClean="0"/>
              <a:t> </a:t>
            </a:r>
            <a:endParaRPr lang="el-GR" b="1" dirty="0" smtClean="0"/>
          </a:p>
          <a:p>
            <a:pPr algn="just">
              <a:buNone/>
            </a:pPr>
            <a:r>
              <a:rPr lang="en-US" b="1" dirty="0" smtClean="0"/>
              <a:t> </a:t>
            </a:r>
            <a:r>
              <a:rPr lang="el-GR" dirty="0" smtClean="0"/>
              <a:t>«Μάθηση είναι μια σταθερή αλλαγή σε μία δυνατότητα της συμπεριφοράς, η οποία συμβαίνει ως αποτέλεσμα ενισχυμένης πρακτικής».</a:t>
            </a:r>
            <a:endParaRPr lang="en-US" dirty="0" smtClean="0"/>
          </a:p>
          <a:p>
            <a:pPr algn="just">
              <a:buNone/>
            </a:pPr>
            <a:r>
              <a:rPr lang="en-US" dirty="0"/>
              <a:t> </a:t>
            </a:r>
            <a:r>
              <a:rPr lang="en-US" dirty="0" smtClean="0"/>
              <a:t>                         </a:t>
            </a:r>
            <a:r>
              <a:rPr lang="el-GR" dirty="0" smtClean="0"/>
              <a:t>                  (</a:t>
            </a:r>
            <a:r>
              <a:rPr lang="en-US" dirty="0" smtClean="0"/>
              <a:t>Kimble, 1980)</a:t>
            </a:r>
            <a:r>
              <a:rPr lang="el-GR" dirty="0" smtClean="0"/>
              <a:t> </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b="1" dirty="0" smtClean="0"/>
              <a:t>Γενικά η μάθηση έχει</a:t>
            </a:r>
            <a:r>
              <a:rPr lang="en-US" b="1" dirty="0" smtClean="0"/>
              <a:t>:</a:t>
            </a:r>
          </a:p>
          <a:p>
            <a:r>
              <a:rPr lang="el-GR" dirty="0" smtClean="0"/>
              <a:t>Ατομικό χαρακτήρα</a:t>
            </a:r>
          </a:p>
          <a:p>
            <a:r>
              <a:rPr lang="el-GR" dirty="0" smtClean="0"/>
              <a:t>Κάθε άτομο μαθαίνει μοναδικά</a:t>
            </a:r>
          </a:p>
          <a:p>
            <a:r>
              <a:rPr lang="el-GR" dirty="0" smtClean="0"/>
              <a:t>Αποτελεί συνεχή διαδικασία</a:t>
            </a:r>
          </a:p>
          <a:p>
            <a:pPr>
              <a:buNone/>
            </a:pPr>
            <a:r>
              <a:rPr lang="el-GR" dirty="0"/>
              <a:t> </a:t>
            </a:r>
            <a:r>
              <a:rPr lang="el-GR" dirty="0" smtClean="0"/>
              <a:t> …δια βίου μάθηση</a:t>
            </a:r>
          </a:p>
          <a:p>
            <a:r>
              <a:rPr lang="el-GR" dirty="0" smtClean="0"/>
              <a:t>Χρησιμοποιεί διάφορους τρόπους και μέσα</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smtClean="0"/>
              <a:t>Στάδια μάθησης</a:t>
            </a:r>
            <a:endParaRPr lang="el-GR" b="1" u="sng" dirty="0"/>
          </a:p>
        </p:txBody>
      </p:sp>
      <p:sp>
        <p:nvSpPr>
          <p:cNvPr id="3" name="2 - Θέση περιεχομένου"/>
          <p:cNvSpPr>
            <a:spLocks noGrp="1"/>
          </p:cNvSpPr>
          <p:nvPr>
            <p:ph idx="1"/>
          </p:nvPr>
        </p:nvSpPr>
        <p:spPr>
          <a:xfrm>
            <a:off x="357158" y="1428736"/>
            <a:ext cx="8329642" cy="4697427"/>
          </a:xfrm>
        </p:spPr>
        <p:txBody>
          <a:bodyPr>
            <a:normAutofit/>
          </a:bodyPr>
          <a:lstStyle/>
          <a:p>
            <a:r>
              <a:rPr lang="el-GR" dirty="0" smtClean="0"/>
              <a:t>Διαδικασία επικέντρωσης της προσοχής</a:t>
            </a:r>
          </a:p>
          <a:p>
            <a:r>
              <a:rPr lang="el-GR" dirty="0" smtClean="0"/>
              <a:t>Διατήρηση στη βραχυπρόθεσμη μνήμη</a:t>
            </a:r>
          </a:p>
          <a:p>
            <a:r>
              <a:rPr lang="el-GR" dirty="0" smtClean="0"/>
              <a:t>Κωδικοποίηση</a:t>
            </a:r>
          </a:p>
          <a:p>
            <a:r>
              <a:rPr lang="el-GR" dirty="0" smtClean="0"/>
              <a:t>Συγκέντρωση και αποθήκευση</a:t>
            </a:r>
          </a:p>
          <a:p>
            <a:r>
              <a:rPr lang="el-GR" dirty="0" smtClean="0"/>
              <a:t>Ανάκτηση πληροφοριών</a:t>
            </a:r>
          </a:p>
          <a:p>
            <a:r>
              <a:rPr lang="el-GR" dirty="0" smtClean="0"/>
              <a:t>Αντιδράσεις σε ερεθίσματα</a:t>
            </a:r>
          </a:p>
          <a:p>
            <a:r>
              <a:rPr lang="el-GR" dirty="0" smtClean="0"/>
              <a:t>Εκτέλεση</a:t>
            </a:r>
          </a:p>
          <a:p>
            <a:r>
              <a:rPr lang="el-GR" dirty="0" smtClean="0"/>
              <a:t>Ανατροφοδότηση</a:t>
            </a:r>
          </a:p>
          <a:p>
            <a:r>
              <a:rPr lang="el-GR" dirty="0" smtClean="0"/>
              <a:t>Διαδικασίες ελέγχου</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Άτυπη μάθηση</a:t>
            </a:r>
            <a:endParaRPr lang="el-GR" b="1" dirty="0"/>
          </a:p>
        </p:txBody>
      </p:sp>
      <p:sp>
        <p:nvSpPr>
          <p:cNvPr id="3" name="2 - Θέση περιεχομένου"/>
          <p:cNvSpPr>
            <a:spLocks noGrp="1"/>
          </p:cNvSpPr>
          <p:nvPr>
            <p:ph idx="1"/>
          </p:nvPr>
        </p:nvSpPr>
        <p:spPr/>
        <p:txBody>
          <a:bodyPr>
            <a:normAutofit/>
          </a:bodyPr>
          <a:lstStyle/>
          <a:p>
            <a:r>
              <a:rPr lang="el-GR" dirty="0" smtClean="0"/>
              <a:t>Με βάση τους </a:t>
            </a:r>
            <a:r>
              <a:rPr lang="en-US" dirty="0" err="1" smtClean="0"/>
              <a:t>Jeffs</a:t>
            </a:r>
            <a:r>
              <a:rPr lang="en-US" dirty="0" smtClean="0"/>
              <a:t> &amp; Smith </a:t>
            </a:r>
            <a:r>
              <a:rPr lang="el-GR" dirty="0" smtClean="0"/>
              <a:t>καλείται ο τρόπος απόκτησης αξιών, ικανοτήτων, γνώσεων και δεξιοτήτων καθ’ όλη τη διάρκεια της ζωής του από τις επιδράσεις που δέχεται από το περιβάλλον (εργασία, οικογένεια, ΜΜΕ, βιβλία, διαδίκτυο κλπ.)</a:t>
            </a:r>
          </a:p>
          <a:p>
            <a:r>
              <a:rPr lang="el-GR" dirty="0" smtClean="0"/>
              <a:t>Η μάθηση δεν οδηγεί σε επίσημη πιστοποίηση.</a:t>
            </a:r>
          </a:p>
          <a:p>
            <a:r>
              <a:rPr lang="el-GR" dirty="0" smtClean="0"/>
              <a:t>Συντελείται χωρίς καθοδήγηση των δασκάλων</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ΑΤΥΠΗ ΜΑΘΗΣΗ</a:t>
            </a:r>
            <a:endParaRPr lang="el-GR" b="1" dirty="0"/>
          </a:p>
        </p:txBody>
      </p:sp>
      <p:sp>
        <p:nvSpPr>
          <p:cNvPr id="3" name="2 - Θέση περιεχομένου"/>
          <p:cNvSpPr>
            <a:spLocks noGrp="1"/>
          </p:cNvSpPr>
          <p:nvPr>
            <p:ph idx="1"/>
          </p:nvPr>
        </p:nvSpPr>
        <p:spPr/>
        <p:txBody>
          <a:bodyPr/>
          <a:lstStyle/>
          <a:p>
            <a:pPr>
              <a:buNone/>
            </a:pPr>
            <a:r>
              <a:rPr lang="el-GR" b="1" dirty="0" smtClean="0"/>
              <a:t>Παραδείγματα</a:t>
            </a:r>
            <a:r>
              <a:rPr lang="en-US" b="1" dirty="0" smtClean="0"/>
              <a:t>:</a:t>
            </a:r>
          </a:p>
          <a:p>
            <a:r>
              <a:rPr lang="el-GR" dirty="0" smtClean="0"/>
              <a:t>Η εκμάθηση μιας γλώσσας</a:t>
            </a:r>
          </a:p>
          <a:p>
            <a:r>
              <a:rPr lang="el-GR" dirty="0" smtClean="0"/>
              <a:t>Ο χειρισμός νέων τεχνολογιών (Η/Υ, κινητά)</a:t>
            </a:r>
          </a:p>
          <a:p>
            <a:r>
              <a:rPr lang="el-GR" dirty="0" smtClean="0"/>
              <a:t>Η μάθηση από το φιλικό περίγυρο</a:t>
            </a:r>
          </a:p>
          <a:p>
            <a:r>
              <a:rPr lang="el-GR" dirty="0" smtClean="0"/>
              <a:t>Η μάθηση από το εργασιακό περίγυρο</a:t>
            </a:r>
          </a:p>
          <a:p>
            <a:r>
              <a:rPr lang="el-GR" dirty="0" smtClean="0"/>
              <a:t>Πολιτιστικές αναφορές –μουσεία, πολιτιστικοί χώροι</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Μη τυπική μάθηση</a:t>
            </a:r>
            <a:endParaRPr lang="el-GR" b="1" dirty="0"/>
          </a:p>
        </p:txBody>
      </p:sp>
      <p:sp>
        <p:nvSpPr>
          <p:cNvPr id="3" name="2 - Θέση περιεχομένου"/>
          <p:cNvSpPr>
            <a:spLocks noGrp="1"/>
          </p:cNvSpPr>
          <p:nvPr>
            <p:ph idx="1"/>
          </p:nvPr>
        </p:nvSpPr>
        <p:spPr/>
        <p:txBody>
          <a:bodyPr>
            <a:normAutofit/>
          </a:bodyPr>
          <a:lstStyle/>
          <a:p>
            <a:pPr>
              <a:buNone/>
            </a:pPr>
            <a:r>
              <a:rPr lang="el-GR" dirty="0" smtClean="0"/>
              <a:t>Καλείται</a:t>
            </a:r>
            <a:r>
              <a:rPr lang="en-US" dirty="0"/>
              <a:t>:</a:t>
            </a:r>
            <a:r>
              <a:rPr lang="el-GR" dirty="0" smtClean="0"/>
              <a:t> (</a:t>
            </a:r>
            <a:r>
              <a:rPr lang="en-US" dirty="0" err="1" smtClean="0"/>
              <a:t>Jeffs</a:t>
            </a:r>
            <a:r>
              <a:rPr lang="en-US" dirty="0" smtClean="0"/>
              <a:t> &amp; Smith,1990)</a:t>
            </a:r>
            <a:endParaRPr lang="el-GR" dirty="0" smtClean="0"/>
          </a:p>
          <a:p>
            <a:r>
              <a:rPr lang="el-GR" dirty="0" smtClean="0"/>
              <a:t> οποιαδήποτε εκπαιδευτική δραστηριότητα εκτός του τυπικού εκπαιδευτικού συστήματος</a:t>
            </a:r>
          </a:p>
          <a:p>
            <a:r>
              <a:rPr lang="el-GR" dirty="0"/>
              <a:t>α</a:t>
            </a:r>
            <a:r>
              <a:rPr lang="el-GR" dirty="0" smtClean="0"/>
              <a:t>φορά συγκεκριμένους εκπαιδευόμενους</a:t>
            </a:r>
          </a:p>
          <a:p>
            <a:r>
              <a:rPr lang="el-GR" dirty="0"/>
              <a:t>έ</a:t>
            </a:r>
            <a:r>
              <a:rPr lang="el-GR" dirty="0" smtClean="0"/>
              <a:t>χει συγκεκριμένους εκπαιδευτικούς στόχους</a:t>
            </a:r>
          </a:p>
          <a:p>
            <a:r>
              <a:rPr lang="el-GR" dirty="0" smtClean="0"/>
              <a:t>Πχ εκπαιδευτικά προγράμματα, περιβαλλοντική εργασία (Φραγκούλης &amp; Καραγιάννης, 2004)</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Τυπική μάθηση</a:t>
            </a:r>
            <a:endParaRPr lang="el-GR" b="1" dirty="0"/>
          </a:p>
        </p:txBody>
      </p:sp>
      <p:sp>
        <p:nvSpPr>
          <p:cNvPr id="3" name="2 - Θέση περιεχομένου"/>
          <p:cNvSpPr>
            <a:spLocks noGrp="1"/>
          </p:cNvSpPr>
          <p:nvPr>
            <p:ph idx="1"/>
          </p:nvPr>
        </p:nvSpPr>
        <p:spPr/>
        <p:txBody>
          <a:bodyPr>
            <a:normAutofit/>
          </a:bodyPr>
          <a:lstStyle/>
          <a:p>
            <a:pPr>
              <a:buNone/>
            </a:pPr>
            <a:r>
              <a:rPr lang="el-GR" b="1" dirty="0" smtClean="0"/>
              <a:t>Καλείται</a:t>
            </a:r>
            <a:r>
              <a:rPr lang="en-US" b="1" dirty="0" smtClean="0"/>
              <a:t>:</a:t>
            </a:r>
          </a:p>
          <a:p>
            <a:r>
              <a:rPr lang="el-GR" dirty="0" smtClean="0"/>
              <a:t>Το δομημένο ιεραρχικά σε βαθμίδες εκπαιδευτικό σύστημα</a:t>
            </a:r>
          </a:p>
          <a:p>
            <a:r>
              <a:rPr lang="el-GR" dirty="0" smtClean="0"/>
              <a:t>Γενικές ακαδημαϊκές σπουδές</a:t>
            </a:r>
          </a:p>
          <a:p>
            <a:r>
              <a:rPr lang="el-GR" dirty="0" smtClean="0"/>
              <a:t>Εξειδικευμένα προγράμματα</a:t>
            </a:r>
          </a:p>
          <a:p>
            <a:r>
              <a:rPr lang="el-GR" dirty="0" smtClean="0"/>
              <a:t>Επαγγελματική- τεχνική εκπαίδευση</a:t>
            </a:r>
          </a:p>
          <a:p>
            <a:r>
              <a:rPr lang="el-GR" dirty="0" smtClean="0"/>
              <a:t>Καθοδηγητής θεωρείται ο καθηγητής</a:t>
            </a:r>
          </a:p>
          <a:p>
            <a:r>
              <a:rPr lang="el-GR" dirty="0" smtClean="0"/>
              <a:t>Αντικείμενο σπουδών</a:t>
            </a:r>
          </a:p>
          <a:p>
            <a:r>
              <a:rPr lang="el-GR" dirty="0" smtClean="0"/>
              <a:t>Διδακτέα ύλη</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9F6FC4A-3A6B-6842-AF15-1F5F0BAF849A}"/>
              </a:ext>
            </a:extLst>
          </p:cNvPr>
          <p:cNvSpPr>
            <a:spLocks noGrp="1"/>
          </p:cNvSpPr>
          <p:nvPr>
            <p:ph type="title"/>
          </p:nvPr>
        </p:nvSpPr>
        <p:spPr>
          <a:xfrm>
            <a:off x="1714480" y="0"/>
            <a:ext cx="5940172" cy="1500174"/>
          </a:xfrm>
        </p:spPr>
        <p:txBody>
          <a:bodyPr>
            <a:normAutofit/>
          </a:bodyPr>
          <a:lstStyle/>
          <a:p>
            <a:r>
              <a:rPr lang="el-GR" sz="2000" b="1" dirty="0"/>
              <a:t>ΓΝΩΣΤΙΚΕΣ ΛΕΙΤΟΥΡΓΙΕΣ:</a:t>
            </a:r>
            <a:r>
              <a:rPr lang="en-US" sz="2000" b="1" dirty="0"/>
              <a:t/>
            </a:r>
            <a:br>
              <a:rPr lang="en-US" sz="2000" b="1" dirty="0"/>
            </a:br>
            <a:r>
              <a:rPr lang="el-GR" sz="2000" b="1" dirty="0" smtClean="0">
                <a:solidFill>
                  <a:srgbClr val="FF0000"/>
                </a:solidFill>
              </a:rPr>
              <a:t>Μάθηση</a:t>
            </a:r>
            <a:r>
              <a:rPr lang="el-GR" sz="2000" b="1" dirty="0">
                <a:solidFill>
                  <a:srgbClr val="FF0000"/>
                </a:solidFill>
              </a:rPr>
              <a:t/>
            </a:r>
            <a:br>
              <a:rPr lang="el-GR" sz="2000" b="1" dirty="0">
                <a:solidFill>
                  <a:srgbClr val="FF0000"/>
                </a:solidFill>
              </a:rPr>
            </a:br>
            <a:r>
              <a:rPr lang="el-GR" sz="2000" b="1" dirty="0">
                <a:solidFill>
                  <a:schemeClr val="bg1">
                    <a:lumMod val="65000"/>
                  </a:schemeClr>
                </a:solidFill>
              </a:rPr>
              <a:t>ΚΛΑΣΣΙΚΑ ΠΕΙΡΑΜΑΤΑ</a:t>
            </a:r>
            <a:endParaRPr lang="en-US" sz="2000" b="1" dirty="0">
              <a:solidFill>
                <a:schemeClr val="bg1">
                  <a:lumMod val="65000"/>
                </a:schemeClr>
              </a:solidFill>
            </a:endParaRPr>
          </a:p>
        </p:txBody>
      </p:sp>
      <p:sp>
        <p:nvSpPr>
          <p:cNvPr id="3" name="Content Placeholder 2">
            <a:extLst>
              <a:ext uri="{FF2B5EF4-FFF2-40B4-BE49-F238E27FC236}">
                <a16:creationId xmlns="" xmlns:a16="http://schemas.microsoft.com/office/drawing/2014/main" id="{D0A86D0D-1265-2F47-BAB3-25A8C068DD1B}"/>
              </a:ext>
            </a:extLst>
          </p:cNvPr>
          <p:cNvSpPr>
            <a:spLocks noGrp="1"/>
          </p:cNvSpPr>
          <p:nvPr>
            <p:ph idx="1"/>
          </p:nvPr>
        </p:nvSpPr>
        <p:spPr>
          <a:xfrm>
            <a:off x="194595" y="1509331"/>
            <a:ext cx="8763667" cy="4934332"/>
          </a:xfrm>
        </p:spPr>
        <p:txBody>
          <a:bodyPr>
            <a:normAutofit fontScale="62500" lnSpcReduction="20000"/>
          </a:bodyPr>
          <a:lstStyle/>
          <a:p>
            <a:pPr algn="just"/>
            <a:r>
              <a:rPr lang="en-US" b="1" dirty="0"/>
              <a:t>Ivan Pavlov</a:t>
            </a:r>
            <a:r>
              <a:rPr lang="el-GR" b="1" dirty="0"/>
              <a:t> </a:t>
            </a:r>
            <a:r>
              <a:rPr lang="el-GR" dirty="0"/>
              <a:t>(1849-1936)</a:t>
            </a:r>
            <a:r>
              <a:rPr lang="en-US" dirty="0"/>
              <a:t> : </a:t>
            </a:r>
            <a:r>
              <a:rPr lang="el-GR" dirty="0"/>
              <a:t>Κλασσική Εξαρτημένη Μάθηση (</a:t>
            </a:r>
            <a:r>
              <a:rPr lang="en-US" dirty="0"/>
              <a:t>Pavlovian </a:t>
            </a:r>
            <a:r>
              <a:rPr lang="el-GR" dirty="0"/>
              <a:t>ή </a:t>
            </a:r>
            <a:r>
              <a:rPr lang="en-US" dirty="0"/>
              <a:t>Classical Conditioning)</a:t>
            </a:r>
            <a:r>
              <a:rPr lang="en-US" dirty="0">
                <a:sym typeface="Wingdings" pitchFamily="2" charset="2"/>
              </a:rPr>
              <a:t> </a:t>
            </a:r>
            <a:r>
              <a:rPr lang="el-GR" dirty="0">
                <a:sym typeface="Wingdings" pitchFamily="2" charset="2"/>
              </a:rPr>
              <a:t>Η μάθηση ως αποτέλεσμα ετερόκλητων μεταξύ τους ερεθισμάτων. Η σύνδεση ή οι συνδέσεις αυτές μεταξύ τους ενισχύονται ή εξαλείφονται, αναλογικά με τη συχνότητα των επαναλήψεων</a:t>
            </a:r>
          </a:p>
          <a:p>
            <a:endParaRPr lang="el-GR" dirty="0">
              <a:sym typeface="Wingdings" pitchFamily="2" charset="2"/>
            </a:endParaRPr>
          </a:p>
          <a:p>
            <a:pPr algn="just"/>
            <a:r>
              <a:rPr lang="en-US" b="1" dirty="0">
                <a:latin typeface="Corbel" panose="020B0503020204020204" pitchFamily="34" charset="0"/>
                <a:sym typeface="Wingdings" pitchFamily="2" charset="2"/>
              </a:rPr>
              <a:t>John Watson </a:t>
            </a:r>
            <a:r>
              <a:rPr lang="en-US" dirty="0" smtClean="0">
                <a:latin typeface="Corbel" panose="020B0503020204020204" pitchFamily="34" charset="0"/>
                <a:sym typeface="Wingdings" pitchFamily="2" charset="2"/>
              </a:rPr>
              <a:t>(</a:t>
            </a:r>
            <a:r>
              <a:rPr lang="el-GR" dirty="0" smtClean="0">
                <a:latin typeface="Corbel" panose="020B0503020204020204" pitchFamily="34" charset="0"/>
                <a:sym typeface="Wingdings" pitchFamily="2" charset="2"/>
              </a:rPr>
              <a:t>1878</a:t>
            </a:r>
            <a:r>
              <a:rPr lang="en-US" dirty="0" smtClean="0">
                <a:latin typeface="Corbel" panose="020B0503020204020204" pitchFamily="34" charset="0"/>
                <a:sym typeface="Wingdings" pitchFamily="2" charset="2"/>
              </a:rPr>
              <a:t>-1958</a:t>
            </a:r>
            <a:r>
              <a:rPr lang="en-US" dirty="0">
                <a:latin typeface="Corbel" panose="020B0503020204020204" pitchFamily="34" charset="0"/>
                <a:sym typeface="Wingdings" pitchFamily="2" charset="2"/>
              </a:rPr>
              <a:t>) &amp; </a:t>
            </a:r>
            <a:r>
              <a:rPr lang="en-US" b="1" dirty="0">
                <a:latin typeface="Corbel" panose="020B0503020204020204" pitchFamily="34" charset="0"/>
                <a:sym typeface="Wingdings" pitchFamily="2" charset="2"/>
              </a:rPr>
              <a:t>Rosalie Rayner </a:t>
            </a:r>
            <a:r>
              <a:rPr lang="en-US" dirty="0">
                <a:latin typeface="Corbel" panose="020B0503020204020204" pitchFamily="34" charset="0"/>
                <a:sym typeface="Wingdings" pitchFamily="2" charset="2"/>
              </a:rPr>
              <a:t>(1898-1935):  </a:t>
            </a:r>
            <a:r>
              <a:rPr lang="el-GR" dirty="0">
                <a:latin typeface="Corbel" panose="020B0503020204020204" pitchFamily="34" charset="0"/>
                <a:sym typeface="Wingdings" pitchFamily="2" charset="2"/>
              </a:rPr>
              <a:t>Διατύπωσαν όρους, όπως η Γενίκευση στην Κλασσική Εξαρτημένη Μάθηση. Πείραμα με τον «μικρό </a:t>
            </a:r>
            <a:r>
              <a:rPr lang="en-US" dirty="0">
                <a:latin typeface="Corbel" panose="020B0503020204020204" pitchFamily="34" charset="0"/>
                <a:sym typeface="Wingdings" pitchFamily="2" charset="2"/>
              </a:rPr>
              <a:t>Albert</a:t>
            </a:r>
            <a:r>
              <a:rPr lang="el-GR" dirty="0">
                <a:latin typeface="Corbel" panose="020B0503020204020204" pitchFamily="34" charset="0"/>
                <a:sym typeface="Wingdings" pitchFamily="2" charset="2"/>
              </a:rPr>
              <a:t>» (παραλλαγή του πειράματος του </a:t>
            </a:r>
            <a:r>
              <a:rPr lang="en-US" dirty="0">
                <a:latin typeface="Corbel" panose="020B0503020204020204" pitchFamily="34" charset="0"/>
                <a:sym typeface="Wingdings" pitchFamily="2" charset="2"/>
              </a:rPr>
              <a:t>Pavlov</a:t>
            </a:r>
            <a:r>
              <a:rPr lang="el-GR" dirty="0">
                <a:latin typeface="Corbel" panose="020B0503020204020204" pitchFamily="34" charset="0"/>
                <a:sym typeface="Wingdings" pitchFamily="2" charset="2"/>
              </a:rPr>
              <a:t> με τον σκύλο και την τροφή). Βλέπε λαϊκή ρήση «κάηκε από το χυλό, φυσάει και το γιαούρτι»… </a:t>
            </a:r>
          </a:p>
          <a:p>
            <a:endParaRPr lang="el-GR" dirty="0">
              <a:latin typeface="Corbel" panose="020B0503020204020204" pitchFamily="34" charset="0"/>
              <a:sym typeface="Wingdings" pitchFamily="2" charset="2"/>
            </a:endParaRPr>
          </a:p>
          <a:p>
            <a:r>
              <a:rPr lang="el-GR" b="1" u="sng" dirty="0">
                <a:sym typeface="Wingdings" pitchFamily="2" charset="2"/>
              </a:rPr>
              <a:t>Οι    </a:t>
            </a:r>
            <a:r>
              <a:rPr lang="el-GR" b="1" u="sng" spc="600" dirty="0">
                <a:sym typeface="Wingdings" pitchFamily="2" charset="2"/>
              </a:rPr>
              <a:t>Γενικεύσεις</a:t>
            </a:r>
            <a:r>
              <a:rPr lang="el-GR" b="1" spc="600" dirty="0">
                <a:sym typeface="Wingdings" pitchFamily="2" charset="2"/>
              </a:rPr>
              <a:t> </a:t>
            </a:r>
            <a:r>
              <a:rPr lang="el-GR" spc="600" dirty="0">
                <a:sym typeface="Wingdings" pitchFamily="2" charset="2"/>
              </a:rPr>
              <a:t>μπορεί να αποτελέσουν συχνά εσφαλμένο τρόπο </a:t>
            </a:r>
            <a:r>
              <a:rPr lang="el-GR" spc="600" dirty="0" smtClean="0">
                <a:sym typeface="Wingdings" pitchFamily="2" charset="2"/>
              </a:rPr>
              <a:t>αντίδρασης(πχ. </a:t>
            </a:r>
            <a:r>
              <a:rPr lang="el-GR" spc="600" dirty="0">
                <a:sym typeface="Wingdings" pitchFamily="2" charset="2"/>
              </a:rPr>
              <a:t>τραυματικές εμπειρίες) </a:t>
            </a:r>
            <a:r>
              <a:rPr lang="el-GR" b="1" spc="600" dirty="0">
                <a:sym typeface="Wingdings" pitchFamily="2" charset="2"/>
              </a:rPr>
              <a:t>⍯  Μεταβίβαση ή Μεταφορά της μάθησης.</a:t>
            </a:r>
          </a:p>
          <a:p>
            <a:endParaRPr lang="el-GR" b="1" spc="600" dirty="0">
              <a:sym typeface="Wingdings" pitchFamily="2" charset="2"/>
            </a:endParaRPr>
          </a:p>
          <a:p>
            <a:pPr algn="ctr"/>
            <a:r>
              <a:rPr lang="el-GR" b="1" spc="600" dirty="0">
                <a:sym typeface="Wingdings" pitchFamily="2" charset="2"/>
              </a:rPr>
              <a:t>Η θεραπεία τη</a:t>
            </a:r>
            <a:r>
              <a:rPr lang="el-GR" b="1" spc="600" dirty="0">
                <a:latin typeface="Corbel" panose="020B0503020204020204" pitchFamily="34" charset="0"/>
                <a:sym typeface="Wingdings" pitchFamily="2" charset="2"/>
              </a:rPr>
              <a:t>ς συμπεριφοράς </a:t>
            </a:r>
            <a:endParaRPr lang="en-US" b="1" spc="600" dirty="0">
              <a:latin typeface="Corbel" panose="020B0503020204020204" pitchFamily="34" charset="0"/>
              <a:sym typeface="Wingdings" pitchFamily="2" charset="2"/>
            </a:endParaRPr>
          </a:p>
          <a:p>
            <a:pPr marL="0" indent="0" algn="ctr">
              <a:buNone/>
            </a:pPr>
            <a:r>
              <a:rPr lang="el-GR" b="1" spc="600" dirty="0" smtClean="0">
                <a:latin typeface="Corbel" panose="020B0503020204020204" pitchFamily="34" charset="0"/>
                <a:sym typeface="Wingdings" pitchFamily="2" charset="2"/>
              </a:rPr>
              <a:t>(πχ. </a:t>
            </a:r>
            <a:r>
              <a:rPr lang="el-GR" b="1" spc="600" dirty="0">
                <a:latin typeface="Corbel" panose="020B0503020204020204" pitchFamily="34" charset="0"/>
                <a:sym typeface="Wingdings" pitchFamily="2" charset="2"/>
              </a:rPr>
              <a:t>ΓΝΩΣΤΙΚΗ ΣΥΜΠΕΡΙΦΟΡΙΣΤΙΚΗ ΨΥΧΟΘΕΡΑΠΕΙΑ) </a:t>
            </a:r>
          </a:p>
          <a:p>
            <a:pPr marL="0" indent="0" algn="ctr">
              <a:buNone/>
            </a:pPr>
            <a:r>
              <a:rPr lang="el-GR" b="1" spc="600" dirty="0">
                <a:latin typeface="Corbel" panose="020B0503020204020204" pitchFamily="34" charset="0"/>
                <a:sym typeface="Wingdings" pitchFamily="2" charset="2"/>
              </a:rPr>
              <a:t>ΑΠΟΣΚΟΠΕΙ, ΠΡΩΤΙΣΤΩΣ, ΣΤΗΝ ΕΞΑΛΕΙΨΗ ΤΩΝ ΓΕΝΙΚΕΥΣΕΩΝ</a:t>
            </a:r>
            <a:r>
              <a:rPr lang="el-GR" spc="600" dirty="0">
                <a:latin typeface="Corbel" panose="020B0503020204020204" pitchFamily="34" charset="0"/>
                <a:sym typeface="Wingdings" pitchFamily="2" charset="2"/>
              </a:rPr>
              <a:t> </a:t>
            </a:r>
          </a:p>
          <a:p>
            <a:endParaRPr lang="el-GR" dirty="0">
              <a:sym typeface="Wingdings" pitchFamily="2" charset="2"/>
            </a:endParaRPr>
          </a:p>
          <a:p>
            <a:endParaRPr lang="el-GR" dirty="0">
              <a:sym typeface="Wingdings" pitchFamily="2" charset="2"/>
            </a:endParaRPr>
          </a:p>
          <a:p>
            <a:endParaRPr lang="el-GR" dirty="0">
              <a:sym typeface="Wingdings" pitchFamily="2" charset="2"/>
            </a:endParaRPr>
          </a:p>
          <a:p>
            <a:endParaRPr lang="el-GR" dirty="0">
              <a:sym typeface="Wingdings" pitchFamily="2" charset="2"/>
            </a:endParaRPr>
          </a:p>
          <a:p>
            <a:endParaRPr lang="el-GR" dirty="0">
              <a:sym typeface="Wingdings" pitchFamily="2" charset="2"/>
            </a:endParaRPr>
          </a:p>
          <a:p>
            <a:endParaRPr lang="en-US" dirty="0"/>
          </a:p>
        </p:txBody>
      </p:sp>
    </p:spTree>
    <p:extLst>
      <p:ext uri="{BB962C8B-B14F-4D97-AF65-F5344CB8AC3E}">
        <p14:creationId xmlns:p14="http://schemas.microsoft.com/office/powerpoint/2010/main" xmlns="" val="31009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68F9E68-6560-374C-8AE3-C00260878705}"/>
              </a:ext>
            </a:extLst>
          </p:cNvPr>
          <p:cNvSpPr>
            <a:spLocks noGrp="1"/>
          </p:cNvSpPr>
          <p:nvPr>
            <p:ph type="title"/>
          </p:nvPr>
        </p:nvSpPr>
        <p:spPr>
          <a:xfrm>
            <a:off x="1500166" y="-214338"/>
            <a:ext cx="5940172" cy="1500198"/>
          </a:xfrm>
        </p:spPr>
        <p:txBody>
          <a:bodyPr>
            <a:normAutofit fontScale="90000"/>
          </a:bodyPr>
          <a:lstStyle/>
          <a:p>
            <a:r>
              <a:rPr lang="en-US" dirty="0"/>
              <a:t/>
            </a:r>
            <a:br>
              <a:rPr lang="en-US" dirty="0"/>
            </a:br>
            <a:r>
              <a:rPr lang="el-GR" b="1" dirty="0" smtClean="0">
                <a:solidFill>
                  <a:srgbClr val="FF0000"/>
                </a:solidFill>
              </a:rPr>
              <a:t>Μ</a:t>
            </a:r>
            <a:r>
              <a:rPr lang="el-GR" b="1" dirty="0">
                <a:solidFill>
                  <a:srgbClr val="FF0000"/>
                </a:solidFill>
              </a:rPr>
              <a:t>ά</a:t>
            </a:r>
            <a:r>
              <a:rPr lang="el-GR" b="1" dirty="0" smtClean="0">
                <a:solidFill>
                  <a:srgbClr val="FF0000"/>
                </a:solidFill>
              </a:rPr>
              <a:t>θηση</a:t>
            </a:r>
            <a:r>
              <a:rPr lang="el-GR" b="1" dirty="0">
                <a:solidFill>
                  <a:srgbClr val="FF0000"/>
                </a:solidFill>
              </a:rPr>
              <a:t/>
            </a:r>
            <a:br>
              <a:rPr lang="el-GR" b="1" dirty="0">
                <a:solidFill>
                  <a:srgbClr val="FF0000"/>
                </a:solidFill>
              </a:rPr>
            </a:br>
            <a:r>
              <a:rPr lang="el-GR" sz="3100" b="1" dirty="0" smtClean="0">
                <a:solidFill>
                  <a:schemeClr val="bg1">
                    <a:lumMod val="65000"/>
                  </a:schemeClr>
                </a:solidFill>
              </a:rPr>
              <a:t>ΚΛΑΣΣΙΚΑ </a:t>
            </a:r>
            <a:r>
              <a:rPr lang="el-GR" sz="3100" b="1" dirty="0">
                <a:solidFill>
                  <a:schemeClr val="bg1">
                    <a:lumMod val="65000"/>
                  </a:schemeClr>
                </a:solidFill>
              </a:rPr>
              <a:t>ΠΕΙΡΑΜΑΤΑ</a:t>
            </a:r>
            <a:endParaRPr lang="en-US" sz="3100" b="1" dirty="0">
              <a:solidFill>
                <a:schemeClr val="bg1">
                  <a:lumMod val="65000"/>
                </a:schemeClr>
              </a:solidFill>
            </a:endParaRPr>
          </a:p>
        </p:txBody>
      </p:sp>
      <p:sp>
        <p:nvSpPr>
          <p:cNvPr id="3" name="Content Placeholder 2">
            <a:extLst>
              <a:ext uri="{FF2B5EF4-FFF2-40B4-BE49-F238E27FC236}">
                <a16:creationId xmlns="" xmlns:a16="http://schemas.microsoft.com/office/drawing/2014/main" id="{82078AB7-FA3F-3B46-9227-1E0621ED6AC8}"/>
              </a:ext>
            </a:extLst>
          </p:cNvPr>
          <p:cNvSpPr>
            <a:spLocks noGrp="1"/>
          </p:cNvSpPr>
          <p:nvPr>
            <p:ph idx="1"/>
          </p:nvPr>
        </p:nvSpPr>
        <p:spPr>
          <a:xfrm>
            <a:off x="174357" y="1537665"/>
            <a:ext cx="8834033" cy="5111109"/>
          </a:xfrm>
        </p:spPr>
        <p:txBody>
          <a:bodyPr>
            <a:normAutofit fontScale="92500" lnSpcReduction="10000"/>
          </a:bodyPr>
          <a:lstStyle/>
          <a:p>
            <a:r>
              <a:rPr lang="en-US" b="1" dirty="0"/>
              <a:t>Albert Bandura </a:t>
            </a:r>
            <a:r>
              <a:rPr lang="en-US" dirty="0"/>
              <a:t>(</a:t>
            </a:r>
            <a:r>
              <a:rPr lang="en-US" dirty="0" smtClean="0"/>
              <a:t>1925):</a:t>
            </a:r>
            <a:r>
              <a:rPr lang="el-GR" dirty="0" smtClean="0"/>
              <a:t> </a:t>
            </a:r>
            <a:r>
              <a:rPr lang="en-US" b="1" dirty="0"/>
              <a:t>Bobo Doll Experiment </a:t>
            </a:r>
            <a:r>
              <a:rPr lang="en-US" dirty="0"/>
              <a:t>(1961)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a:t>
            </a:r>
          </a:p>
          <a:p>
            <a:pPr marL="0" indent="0">
              <a:buNone/>
            </a:pPr>
            <a:endParaRPr lang="en-US" dirty="0"/>
          </a:p>
          <a:p>
            <a:pPr marL="0" indent="0">
              <a:buNone/>
            </a:pPr>
            <a:endParaRPr lang="en-US" dirty="0"/>
          </a:p>
        </p:txBody>
      </p:sp>
      <p:pic>
        <p:nvPicPr>
          <p:cNvPr id="5" name="Picture 4">
            <a:extLst>
              <a:ext uri="{FF2B5EF4-FFF2-40B4-BE49-F238E27FC236}">
                <a16:creationId xmlns="" xmlns:a16="http://schemas.microsoft.com/office/drawing/2014/main" id="{EEA75475-D2FC-C345-B430-557CE62D4656}"/>
              </a:ext>
            </a:extLst>
          </p:cNvPr>
          <p:cNvPicPr>
            <a:picLocks noChangeAspect="1"/>
          </p:cNvPicPr>
          <p:nvPr/>
        </p:nvPicPr>
        <p:blipFill>
          <a:blip r:embed="rId2"/>
          <a:stretch>
            <a:fillRect/>
          </a:stretch>
        </p:blipFill>
        <p:spPr>
          <a:xfrm>
            <a:off x="174356" y="2064395"/>
            <a:ext cx="4762500" cy="3721100"/>
          </a:xfrm>
          <a:prstGeom prst="rect">
            <a:avLst/>
          </a:prstGeom>
        </p:spPr>
      </p:pic>
      <p:grpSp>
        <p:nvGrpSpPr>
          <p:cNvPr id="2" name="Group 7">
            <a:extLst>
              <a:ext uri="{FF2B5EF4-FFF2-40B4-BE49-F238E27FC236}">
                <a16:creationId xmlns="" xmlns:a16="http://schemas.microsoft.com/office/drawing/2014/main" id="{6805C680-C4E2-D444-A833-829D1B63556E}"/>
              </a:ext>
            </a:extLst>
          </p:cNvPr>
          <p:cNvGrpSpPr/>
          <p:nvPr/>
        </p:nvGrpSpPr>
        <p:grpSpPr>
          <a:xfrm>
            <a:off x="5581148" y="2246558"/>
            <a:ext cx="3460050" cy="3970318"/>
            <a:chOff x="7423689" y="2064395"/>
            <a:chExt cx="4613400" cy="3970318"/>
          </a:xfrm>
        </p:grpSpPr>
        <p:sp>
          <p:nvSpPr>
            <p:cNvPr id="6" name="TextBox 5">
              <a:extLst>
                <a:ext uri="{FF2B5EF4-FFF2-40B4-BE49-F238E27FC236}">
                  <a16:creationId xmlns="" xmlns:a16="http://schemas.microsoft.com/office/drawing/2014/main" id="{FFBF1ED1-E201-CB4B-B991-184F1B700D3C}"/>
                </a:ext>
              </a:extLst>
            </p:cNvPr>
            <p:cNvSpPr txBox="1"/>
            <p:nvPr/>
          </p:nvSpPr>
          <p:spPr>
            <a:xfrm>
              <a:off x="7423689" y="2064395"/>
              <a:ext cx="4613400" cy="3970318"/>
            </a:xfrm>
            <a:prstGeom prst="rect">
              <a:avLst/>
            </a:prstGeom>
            <a:noFill/>
          </p:spPr>
          <p:txBody>
            <a:bodyPr wrap="none" rtlCol="0">
              <a:spAutoFit/>
            </a:bodyPr>
            <a:lstStyle/>
            <a:p>
              <a:r>
                <a:rPr lang="el-GR" b="1" dirty="0"/>
                <a:t>ΚΟΙΝΩΝΙΚΗ ΜΑΘΗΣΗ</a:t>
              </a:r>
            </a:p>
            <a:p>
              <a:r>
                <a:rPr lang="el-GR" b="1" dirty="0"/>
                <a:t>ΚΟΙΝΩΝΙΟΓΝΩΣΤΙΚΗ ΘΕΩΡΙΑ</a:t>
              </a:r>
            </a:p>
            <a:p>
              <a:r>
                <a:rPr lang="el-GR" b="1" dirty="0"/>
                <a:t>ΜΙΜΗΣΗ ΜΕΣΩ ΠΡΟΤΥΠΟΥ</a:t>
              </a:r>
            </a:p>
            <a:p>
              <a:endParaRPr lang="el-GR" dirty="0"/>
            </a:p>
            <a:p>
              <a:endParaRPr lang="el-GR" dirty="0"/>
            </a:p>
            <a:p>
              <a:endParaRPr lang="el-GR" dirty="0"/>
            </a:p>
            <a:p>
              <a:endParaRPr lang="el-GR" dirty="0"/>
            </a:p>
            <a:p>
              <a:endParaRPr lang="el-GR" dirty="0"/>
            </a:p>
            <a:p>
              <a:endParaRPr lang="el-GR" dirty="0"/>
            </a:p>
            <a:p>
              <a:r>
                <a:rPr lang="el-GR" b="1" dirty="0"/>
                <a:t>Η ΕΠΙΔΡΑΣΗ ΤΩΝ ΣΗΜΑΙΝΟΝΤΩΝ </a:t>
              </a:r>
            </a:p>
            <a:p>
              <a:r>
                <a:rPr lang="el-GR" b="1" dirty="0"/>
                <a:t>ΠΡΟΣΩΠΩΝ ΓΙΑ Ε</a:t>
              </a:r>
              <a:r>
                <a:rPr lang="el-GR" b="1" dirty="0" smtClean="0"/>
                <a:t>ΝΑ </a:t>
              </a:r>
              <a:r>
                <a:rPr lang="el-GR" b="1" dirty="0"/>
                <a:t>Α</a:t>
              </a:r>
              <a:r>
                <a:rPr lang="el-GR" b="1" dirty="0" smtClean="0"/>
                <a:t>ΤΟΜΟ</a:t>
              </a:r>
              <a:endParaRPr lang="el-GR" b="1" dirty="0"/>
            </a:p>
            <a:p>
              <a:r>
                <a:rPr lang="el-GR" b="1" dirty="0"/>
                <a:t>ΣΤΗ ΜΙΜΗΣΗ-ΕΚΜΑΘΗΣΗ ΜΙΑΣ </a:t>
              </a:r>
            </a:p>
            <a:p>
              <a:r>
                <a:rPr lang="el-GR" b="1" dirty="0"/>
                <a:t>ΣΥΜΠΕΡΙΦΟΡΑΣ</a:t>
              </a:r>
            </a:p>
            <a:p>
              <a:endParaRPr lang="en-US" dirty="0"/>
            </a:p>
          </p:txBody>
        </p:sp>
        <p:sp>
          <p:nvSpPr>
            <p:cNvPr id="7" name="Down Arrow 6">
              <a:extLst>
                <a:ext uri="{FF2B5EF4-FFF2-40B4-BE49-F238E27FC236}">
                  <a16:creationId xmlns="" xmlns:a16="http://schemas.microsoft.com/office/drawing/2014/main" id="{D3658CAF-7131-B94B-9C89-13354D5A5AC7}"/>
                </a:ext>
              </a:extLst>
            </p:cNvPr>
            <p:cNvSpPr/>
            <p:nvPr/>
          </p:nvSpPr>
          <p:spPr>
            <a:xfrm>
              <a:off x="8630303" y="3153846"/>
              <a:ext cx="805912" cy="117787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8799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a:buNone/>
            </a:pPr>
            <a:endParaRPr lang="el-GR" dirty="0" smtClean="0"/>
          </a:p>
          <a:p>
            <a:pPr algn="just">
              <a:buNone/>
            </a:pPr>
            <a:r>
              <a:rPr lang="el-GR" sz="4800" dirty="0" smtClean="0"/>
              <a:t>  </a:t>
            </a:r>
            <a:r>
              <a:rPr lang="el-GR" sz="4400" dirty="0" smtClean="0"/>
              <a:t>ΕΤΟΙΜΟΤΗΤΑ  ΓΙΑ  ΜΑΘΗΣΗ</a:t>
            </a:r>
            <a:endParaRPr lang="el-GR" sz="4400" dirty="0"/>
          </a:p>
        </p:txBody>
      </p:sp>
      <p:pic>
        <p:nvPicPr>
          <p:cNvPr id="4" name="Picture 2" descr="https://qa.hmu.gr/wp-content/uploads/2023/06/ELMEPA-LOGO-GR-Compress-120x12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85460" y="116192"/>
            <a:ext cx="1228088" cy="16374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4648893" y="6448070"/>
            <a:ext cx="4572000" cy="400110"/>
          </a:xfrm>
          <a:prstGeom prst="rect">
            <a:avLst/>
          </a:prstGeom>
        </p:spPr>
        <p:txBody>
          <a:bodyPr>
            <a:spAutoFit/>
          </a:bodyPr>
          <a:lstStyle/>
          <a:p>
            <a:r>
              <a:rPr lang="el-GR" sz="1000" b="1" dirty="0" smtClean="0"/>
              <a:t>Ελληνικό Μεσογειακό Πανεπιστήμιο/ Κέντρο Υποστήριξης Διδασκαλίας </a:t>
            </a:r>
            <a:r>
              <a:rPr lang="el-GR" sz="1000" b="1" dirty="0"/>
              <a:t>και </a:t>
            </a:r>
            <a:r>
              <a:rPr lang="el-GR" sz="1000" b="1" dirty="0" smtClean="0"/>
              <a:t>Μάθησης</a:t>
            </a:r>
            <a:endParaRPr lang="el-GR" sz="1000" b="1" dirty="0"/>
          </a:p>
        </p:txBody>
      </p:sp>
    </p:spTree>
    <p:extLst>
      <p:ext uri="{BB962C8B-B14F-4D97-AF65-F5344CB8AC3E}">
        <p14:creationId xmlns="" xmlns:p14="http://schemas.microsoft.com/office/powerpoint/2010/main" val="2777832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D0C79C-B0C0-6D44-AE34-2044D34A4A35}"/>
              </a:ext>
            </a:extLst>
          </p:cNvPr>
          <p:cNvSpPr>
            <a:spLocks noGrp="1"/>
          </p:cNvSpPr>
          <p:nvPr>
            <p:ph type="title"/>
          </p:nvPr>
        </p:nvSpPr>
        <p:spPr/>
        <p:txBody>
          <a:bodyPr>
            <a:normAutofit fontScale="90000"/>
          </a:bodyPr>
          <a:lstStyle/>
          <a:p>
            <a:r>
              <a:rPr lang="en-US" dirty="0"/>
              <a:t/>
            </a:r>
            <a:br>
              <a:rPr lang="en-US" dirty="0"/>
            </a:br>
            <a:r>
              <a:rPr lang="el-GR" b="1" dirty="0">
                <a:solidFill>
                  <a:srgbClr val="FF0000"/>
                </a:solidFill>
              </a:rPr>
              <a:t>ΜΝΗΜΗ</a:t>
            </a:r>
            <a:endParaRPr lang="en-US" b="1" dirty="0"/>
          </a:p>
        </p:txBody>
      </p:sp>
      <p:sp>
        <p:nvSpPr>
          <p:cNvPr id="3" name="Content Placeholder 2">
            <a:extLst>
              <a:ext uri="{FF2B5EF4-FFF2-40B4-BE49-F238E27FC236}">
                <a16:creationId xmlns="" xmlns:a16="http://schemas.microsoft.com/office/drawing/2014/main" id="{80ABAEA0-1AA9-4249-BF00-72A32152BCAA}"/>
              </a:ext>
            </a:extLst>
          </p:cNvPr>
          <p:cNvSpPr>
            <a:spLocks noGrp="1"/>
          </p:cNvSpPr>
          <p:nvPr>
            <p:ph idx="1"/>
          </p:nvPr>
        </p:nvSpPr>
        <p:spPr>
          <a:xfrm>
            <a:off x="1" y="1714489"/>
            <a:ext cx="8996766" cy="4934286"/>
          </a:xfrm>
        </p:spPr>
        <p:txBody>
          <a:bodyPr>
            <a:normAutofit fontScale="70000" lnSpcReduction="20000"/>
          </a:bodyPr>
          <a:lstStyle/>
          <a:p>
            <a:pPr>
              <a:buNone/>
            </a:pPr>
            <a:r>
              <a:rPr lang="el-GR" b="1" spc="600" dirty="0"/>
              <a:t>Μνήμη</a:t>
            </a:r>
            <a:r>
              <a:rPr lang="el-GR" dirty="0">
                <a:sym typeface="Wingdings" pitchFamily="2" charset="2"/>
              </a:rPr>
              <a:t> γνωστική λειτουργία, όπου αποθηκεύουμε, αναγνωρίζουμε, ανακαλούμε ή/και αναπλάθουμε πληροφορίες, προηγούμενες εμπειρίες ή συμπεριφορές </a:t>
            </a:r>
            <a:r>
              <a:rPr lang="el-GR" dirty="0" smtClean="0">
                <a:sym typeface="Wingdings" pitchFamily="2" charset="2"/>
              </a:rPr>
              <a:t>μας.</a:t>
            </a:r>
            <a:endParaRPr lang="el-GR" dirty="0">
              <a:sym typeface="Wingdings" pitchFamily="2" charset="2"/>
            </a:endParaRPr>
          </a:p>
          <a:p>
            <a:pPr>
              <a:buNone/>
            </a:pPr>
            <a:r>
              <a:rPr lang="el-GR" b="1" dirty="0"/>
              <a:t>Στάδια μνήμης</a:t>
            </a:r>
          </a:p>
          <a:p>
            <a:r>
              <a:rPr lang="el-GR" dirty="0"/>
              <a:t>1) </a:t>
            </a:r>
            <a:r>
              <a:rPr lang="el-GR" b="1" spc="600" dirty="0"/>
              <a:t>Αισθητηριακή αποτύπωση </a:t>
            </a:r>
            <a:r>
              <a:rPr lang="el-GR" dirty="0" smtClean="0"/>
              <a:t>(αντίληψη</a:t>
            </a:r>
            <a:r>
              <a:rPr lang="el-GR" dirty="0"/>
              <a:t>)</a:t>
            </a:r>
          </a:p>
          <a:p>
            <a:r>
              <a:rPr lang="el-GR" dirty="0"/>
              <a:t>2) </a:t>
            </a:r>
            <a:r>
              <a:rPr lang="el-GR" b="1" spc="600" dirty="0"/>
              <a:t>Βραχύχρονη Μνήμη </a:t>
            </a:r>
            <a:r>
              <a:rPr lang="el-GR" dirty="0"/>
              <a:t>(20’’ ή </a:t>
            </a:r>
            <a:r>
              <a:rPr lang="el-GR" u="sng" dirty="0"/>
              <a:t>περισσότερο με επανάληψη</a:t>
            </a:r>
            <a:r>
              <a:rPr lang="el-GR" dirty="0"/>
              <a:t>,</a:t>
            </a:r>
            <a:r>
              <a:rPr lang="en-US" dirty="0"/>
              <a:t> </a:t>
            </a:r>
            <a:r>
              <a:rPr lang="el-GR" dirty="0"/>
              <a:t>χωρητικότητα: </a:t>
            </a:r>
            <a:r>
              <a:rPr lang="en-US" dirty="0"/>
              <a:t>±</a:t>
            </a:r>
            <a:r>
              <a:rPr lang="el-GR" dirty="0"/>
              <a:t> 7)</a:t>
            </a:r>
          </a:p>
          <a:p>
            <a:r>
              <a:rPr lang="el-GR" dirty="0"/>
              <a:t>3) </a:t>
            </a:r>
            <a:r>
              <a:rPr lang="el-GR" b="1" spc="600" dirty="0"/>
              <a:t>Μακρόχρονη Μνήμη</a:t>
            </a:r>
            <a:r>
              <a:rPr lang="el-GR" dirty="0"/>
              <a:t>: Αριθμός επαναλήψεων ή η σημασία της πληροφορίας προς απομνημόνευση </a:t>
            </a:r>
            <a:r>
              <a:rPr lang="el-GR" dirty="0">
                <a:sym typeface="Wingdings" pitchFamily="2" charset="2"/>
              </a:rPr>
              <a:t> καθοριστική σημασία. Υπάρχουν αρκετές υποκατηγορίες (π.χ. Αυτοβιογραφική, Επεισοδιακή, Διαδικαστική…). Όσα είδη αισθήσεων έχουμε, τόσα και τα είδη ΜΝΗΜΗΣ  </a:t>
            </a:r>
            <a:r>
              <a:rPr lang="el-GR" b="1" spc="600" dirty="0" smtClean="0">
                <a:sym typeface="Wingdings" pitchFamily="2" charset="2"/>
              </a:rPr>
              <a:t>⍯</a:t>
            </a:r>
          </a:p>
          <a:p>
            <a:pPr>
              <a:buNone/>
            </a:pPr>
            <a:r>
              <a:rPr lang="el-GR" b="1" spc="600" dirty="0" smtClean="0">
                <a:sym typeface="Wingdings" pitchFamily="2" charset="2"/>
              </a:rPr>
              <a:t> </a:t>
            </a:r>
            <a:r>
              <a:rPr lang="el-GR" b="1" spc="600" dirty="0">
                <a:sym typeface="Wingdings" pitchFamily="2" charset="2"/>
              </a:rPr>
              <a:t>ΛΗΘΗ</a:t>
            </a:r>
            <a:r>
              <a:rPr lang="el-GR" dirty="0">
                <a:sym typeface="Wingdings" pitchFamily="2" charset="2"/>
              </a:rPr>
              <a:t>: Έλλειψη ενδιαφέροντος-προσοχής, μη σωστή νοητική ταξινόμηση πληροφοριών (συσχέτιση), </a:t>
            </a:r>
            <a:r>
              <a:rPr lang="el-GR" dirty="0" smtClean="0">
                <a:sym typeface="Wingdings" pitchFamily="2" charset="2"/>
              </a:rPr>
              <a:t>μη </a:t>
            </a:r>
            <a:r>
              <a:rPr lang="el-GR" dirty="0">
                <a:sym typeface="Wingdings" pitchFamily="2" charset="2"/>
              </a:rPr>
              <a:t>επανάληψη, μη χρησιμότητα…</a:t>
            </a:r>
          </a:p>
          <a:p>
            <a:pPr>
              <a:buNone/>
            </a:pPr>
            <a:r>
              <a:rPr lang="el-GR" b="1" dirty="0">
                <a:sym typeface="Wingdings" pitchFamily="2" charset="2"/>
              </a:rPr>
              <a:t>Παράγοντες που επηρεάζουν τη μνήμη</a:t>
            </a:r>
            <a:r>
              <a:rPr lang="el-GR" dirty="0">
                <a:sym typeface="Wingdings" pitchFamily="2" charset="2"/>
              </a:rPr>
              <a:t>: ηλικία, ασθένειες (π.χ. </a:t>
            </a:r>
            <a:r>
              <a:rPr lang="en-US" dirty="0">
                <a:sym typeface="Wingdings" pitchFamily="2" charset="2"/>
              </a:rPr>
              <a:t>Alzheimer) </a:t>
            </a:r>
            <a:r>
              <a:rPr lang="el-GR" dirty="0">
                <a:sym typeface="Wingdings" pitchFamily="2" charset="2"/>
              </a:rPr>
              <a:t>ή βλάβες-ατυχήματα (π.χ. ασθενής </a:t>
            </a:r>
            <a:r>
              <a:rPr lang="en-US" dirty="0">
                <a:sym typeface="Wingdings" pitchFamily="2" charset="2"/>
              </a:rPr>
              <a:t>H.M.), </a:t>
            </a:r>
            <a:r>
              <a:rPr lang="el-GR" dirty="0">
                <a:sym typeface="Wingdings" pitchFamily="2" charset="2"/>
              </a:rPr>
              <a:t>κατάχρηση ουσιών, ψυχολογική-συναισθηματική ή σωματική κατάσταση (π.χ. κόπωση), γονιδιακή προδιάθεση (π.χ. σύνδρομο </a:t>
            </a:r>
            <a:r>
              <a:rPr lang="en-US" dirty="0">
                <a:sym typeface="Wingdings" pitchFamily="2" charset="2"/>
              </a:rPr>
              <a:t>Asperger)</a:t>
            </a:r>
            <a:endParaRPr lang="el-GR" dirty="0">
              <a:sym typeface="Wingdings" pitchFamily="2" charset="2"/>
            </a:endParaRPr>
          </a:p>
          <a:p>
            <a:endParaRPr lang="en-US" dirty="0"/>
          </a:p>
        </p:txBody>
      </p:sp>
    </p:spTree>
    <p:extLst>
      <p:ext uri="{BB962C8B-B14F-4D97-AF65-F5344CB8AC3E}">
        <p14:creationId xmlns:p14="http://schemas.microsoft.com/office/powerpoint/2010/main" xmlns="" val="14677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EE927B2-6E3C-4342-A670-C68A523F81AB}"/>
              </a:ext>
            </a:extLst>
          </p:cNvPr>
          <p:cNvSpPr>
            <a:spLocks noGrp="1"/>
          </p:cNvSpPr>
          <p:nvPr>
            <p:ph type="title"/>
          </p:nvPr>
        </p:nvSpPr>
        <p:spPr>
          <a:xfrm>
            <a:off x="1357290" y="357166"/>
            <a:ext cx="5786478" cy="1000132"/>
          </a:xfrm>
        </p:spPr>
        <p:txBody>
          <a:bodyPr>
            <a:normAutofit fontScale="90000"/>
          </a:bodyPr>
          <a:lstStyle/>
          <a:p>
            <a:r>
              <a:rPr lang="en-US" dirty="0"/>
              <a:t/>
            </a:r>
            <a:br>
              <a:rPr lang="en-US" dirty="0"/>
            </a:br>
            <a:r>
              <a:rPr lang="el-GR" sz="3100" b="1" dirty="0" smtClean="0">
                <a:solidFill>
                  <a:srgbClr val="FF0000"/>
                </a:solidFill>
              </a:rPr>
              <a:t>Διαταραχές μνήμης</a:t>
            </a:r>
            <a:endParaRPr lang="en-US" sz="3100" dirty="0"/>
          </a:p>
        </p:txBody>
      </p:sp>
      <p:sp>
        <p:nvSpPr>
          <p:cNvPr id="3" name="Content Placeholder 2">
            <a:extLst>
              <a:ext uri="{FF2B5EF4-FFF2-40B4-BE49-F238E27FC236}">
                <a16:creationId xmlns="" xmlns:a16="http://schemas.microsoft.com/office/drawing/2014/main" id="{28C545EF-BBC3-3C49-A3A1-38C1004EAA2E}"/>
              </a:ext>
            </a:extLst>
          </p:cNvPr>
          <p:cNvSpPr>
            <a:spLocks noGrp="1"/>
          </p:cNvSpPr>
          <p:nvPr>
            <p:ph idx="1"/>
          </p:nvPr>
        </p:nvSpPr>
        <p:spPr/>
        <p:txBody>
          <a:bodyPr>
            <a:normAutofit fontScale="92500" lnSpcReduction="10000"/>
          </a:bodyPr>
          <a:lstStyle/>
          <a:p>
            <a:r>
              <a:rPr lang="el-GR" dirty="0"/>
              <a:t>Ασθένειες-</a:t>
            </a:r>
            <a:r>
              <a:rPr lang="el-GR" dirty="0" err="1"/>
              <a:t>Νευροεκφυλιστικές</a:t>
            </a:r>
            <a:r>
              <a:rPr lang="el-GR" dirty="0"/>
              <a:t> παθήσεις (</a:t>
            </a:r>
            <a:r>
              <a:rPr lang="en-US" dirty="0"/>
              <a:t>Alzheimer, Parkinson, LAS…)</a:t>
            </a:r>
          </a:p>
          <a:p>
            <a:r>
              <a:rPr lang="el-GR" dirty="0"/>
              <a:t>Παραμνησία: γνωστοί αναγνωρίζονται ως άγνωστοι και </a:t>
            </a:r>
            <a:r>
              <a:rPr lang="el-GR" dirty="0" smtClean="0"/>
              <a:t>αντίστροφα.</a:t>
            </a:r>
            <a:endParaRPr lang="el-GR" dirty="0"/>
          </a:p>
          <a:p>
            <a:r>
              <a:rPr lang="en-US" dirty="0" err="1">
                <a:latin typeface="Corbel" panose="020B0503020204020204" pitchFamily="34" charset="0"/>
              </a:rPr>
              <a:t>Dejavu</a:t>
            </a:r>
            <a:r>
              <a:rPr lang="el-GR" dirty="0">
                <a:latin typeface="Corbel" panose="020B0503020204020204" pitchFamily="34" charset="0"/>
              </a:rPr>
              <a:t> </a:t>
            </a:r>
            <a:endParaRPr lang="en-US" dirty="0">
              <a:latin typeface="Corbel" panose="020B0503020204020204" pitchFamily="34" charset="0"/>
            </a:endParaRPr>
          </a:p>
          <a:p>
            <a:pPr marL="0" indent="0">
              <a:buNone/>
            </a:pPr>
            <a:r>
              <a:rPr lang="en-US" b="1" spc="600" dirty="0">
                <a:sym typeface="Wingdings" pitchFamily="2" charset="2"/>
              </a:rPr>
              <a:t>				</a:t>
            </a:r>
            <a:r>
              <a:rPr lang="el-GR" b="1" spc="600" dirty="0">
                <a:sym typeface="Wingdings" pitchFamily="2" charset="2"/>
              </a:rPr>
              <a:t>⍯</a:t>
            </a:r>
            <a:endParaRPr lang="en-US" b="1" spc="600" dirty="0">
              <a:sym typeface="Wingdings" pitchFamily="2" charset="2"/>
            </a:endParaRPr>
          </a:p>
          <a:p>
            <a:r>
              <a:rPr lang="el-GR" dirty="0">
                <a:latin typeface="Corbel" panose="020B0503020204020204" pitchFamily="34" charset="0"/>
              </a:rPr>
              <a:t>Υπερμνησία: μετά από βλάβη, ασθένεια- υψηλό πυρετό</a:t>
            </a:r>
            <a:r>
              <a:rPr lang="el-GR" dirty="0">
                <a:latin typeface="Corbel" panose="020B0503020204020204" pitchFamily="34" charset="0"/>
                <a:sym typeface="Wingdings" pitchFamily="2" charset="2"/>
              </a:rPr>
              <a:t> όπως στο παραλήρημα, το άτομο θυμάται υπερβολικά μεγάλο αριθμό λεπτομερειών, πληροφοριών που δεν είχε </a:t>
            </a:r>
            <a:r>
              <a:rPr lang="el-GR" dirty="0" smtClean="0">
                <a:latin typeface="Corbel" panose="020B0503020204020204" pitchFamily="34" charset="0"/>
                <a:sym typeface="Wingdings" pitchFamily="2" charset="2"/>
              </a:rPr>
              <a:t>ξανά αναφέρει </a:t>
            </a:r>
            <a:r>
              <a:rPr lang="el-GR" dirty="0">
                <a:latin typeface="Corbel" panose="020B0503020204020204" pitchFamily="34" charset="0"/>
                <a:sym typeface="Wingdings" pitchFamily="2" charset="2"/>
              </a:rPr>
              <a:t>ή δεν γνώριζε προηγουμένως ότι </a:t>
            </a:r>
            <a:r>
              <a:rPr lang="el-GR" dirty="0" smtClean="0">
                <a:latin typeface="Corbel" panose="020B0503020204020204" pitchFamily="34" charset="0"/>
                <a:sym typeface="Wingdings" pitchFamily="2" charset="2"/>
              </a:rPr>
              <a:t>ξέρει. </a:t>
            </a:r>
            <a:endParaRPr lang="en-US" dirty="0">
              <a:latin typeface="Corbel" panose="020B0503020204020204" pitchFamily="34" charset="0"/>
            </a:endParaRPr>
          </a:p>
          <a:p>
            <a:endParaRPr lang="en-US" dirty="0">
              <a:latin typeface="Corbel" panose="020B0503020204020204" pitchFamily="34" charset="0"/>
            </a:endParaRPr>
          </a:p>
        </p:txBody>
      </p:sp>
    </p:spTree>
    <p:extLst>
      <p:ext uri="{BB962C8B-B14F-4D97-AF65-F5344CB8AC3E}">
        <p14:creationId xmlns:p14="http://schemas.microsoft.com/office/powerpoint/2010/main" xmlns="" val="66090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68FE4-BBB4-5846-9775-995A44CE31BC}"/>
              </a:ext>
            </a:extLst>
          </p:cNvPr>
          <p:cNvSpPr>
            <a:spLocks noGrp="1"/>
          </p:cNvSpPr>
          <p:nvPr>
            <p:ph type="title"/>
          </p:nvPr>
        </p:nvSpPr>
        <p:spPr>
          <a:xfrm>
            <a:off x="428596" y="274638"/>
            <a:ext cx="8258204" cy="939784"/>
          </a:xfrm>
        </p:spPr>
        <p:txBody>
          <a:bodyPr>
            <a:normAutofit fontScale="90000"/>
          </a:bodyPr>
          <a:lstStyle/>
          <a:p>
            <a:r>
              <a:rPr lang="en-US" dirty="0"/>
              <a:t/>
            </a:r>
            <a:br>
              <a:rPr lang="en-US" dirty="0"/>
            </a:br>
            <a:r>
              <a:rPr lang="el-GR" sz="4000" b="1" dirty="0" smtClean="0">
                <a:solidFill>
                  <a:srgbClr val="FF0000"/>
                </a:solidFill>
              </a:rPr>
              <a:t>Μνήμη </a:t>
            </a:r>
            <a:r>
              <a:rPr lang="el-GR" sz="4000" b="1" dirty="0">
                <a:solidFill>
                  <a:srgbClr val="FF0000"/>
                </a:solidFill>
              </a:rPr>
              <a:t> </a:t>
            </a:r>
            <a:r>
              <a:rPr lang="el-GR" sz="4000" b="1" dirty="0" smtClean="0">
                <a:solidFill>
                  <a:srgbClr val="FF0000"/>
                </a:solidFill>
              </a:rPr>
              <a:t>και τεχνικές βελτίωσης </a:t>
            </a:r>
            <a:endParaRPr lang="en-US" sz="4000" dirty="0"/>
          </a:p>
        </p:txBody>
      </p:sp>
      <p:sp>
        <p:nvSpPr>
          <p:cNvPr id="3" name="Content Placeholder 2">
            <a:extLst>
              <a:ext uri="{FF2B5EF4-FFF2-40B4-BE49-F238E27FC236}">
                <a16:creationId xmlns="" xmlns:a16="http://schemas.microsoft.com/office/drawing/2014/main" id="{A2B94B89-EBE8-774A-A08C-BD5A78BE86D3}"/>
              </a:ext>
            </a:extLst>
          </p:cNvPr>
          <p:cNvSpPr>
            <a:spLocks noGrp="1"/>
          </p:cNvSpPr>
          <p:nvPr>
            <p:ph idx="1"/>
          </p:nvPr>
        </p:nvSpPr>
        <p:spPr>
          <a:xfrm>
            <a:off x="285720" y="1285860"/>
            <a:ext cx="8401080" cy="4840303"/>
          </a:xfrm>
        </p:spPr>
        <p:txBody>
          <a:bodyPr/>
          <a:lstStyle/>
          <a:p>
            <a:endParaRPr lang="el-GR" dirty="0"/>
          </a:p>
          <a:p>
            <a:pPr algn="just"/>
            <a:r>
              <a:rPr lang="el-GR" b="1" dirty="0"/>
              <a:t>Καλή οργάνωση της μαθησιακής ύλης</a:t>
            </a:r>
            <a:r>
              <a:rPr lang="el-GR" b="1" dirty="0" smtClean="0"/>
              <a:t>:</a:t>
            </a:r>
          </a:p>
          <a:p>
            <a:pPr algn="just">
              <a:buNone/>
            </a:pPr>
            <a:r>
              <a:rPr lang="el-GR" b="1" dirty="0" smtClean="0"/>
              <a:t> σύνδεση, συσχέτιση</a:t>
            </a:r>
            <a:r>
              <a:rPr lang="el-GR" b="1" dirty="0"/>
              <a:t>, ταξινόμηση, ομαδοποίηση </a:t>
            </a:r>
            <a:r>
              <a:rPr lang="el-GR" b="1" dirty="0" smtClean="0"/>
              <a:t>πληροφοριών.</a:t>
            </a:r>
            <a:endParaRPr lang="el-GR" b="1" dirty="0"/>
          </a:p>
          <a:p>
            <a:r>
              <a:rPr lang="el-GR" b="1" dirty="0"/>
              <a:t>Πολλαπλές </a:t>
            </a:r>
            <a:r>
              <a:rPr lang="el-GR" b="1" dirty="0" smtClean="0"/>
              <a:t>επαναλήψεις.</a:t>
            </a:r>
            <a:endParaRPr lang="el-GR" b="1" dirty="0"/>
          </a:p>
          <a:p>
            <a:r>
              <a:rPr lang="el-GR" b="1" dirty="0"/>
              <a:t>Σημειώσεις -οπτικοακουστικά </a:t>
            </a:r>
            <a:r>
              <a:rPr lang="el-GR" b="1" dirty="0" smtClean="0"/>
              <a:t>μέσα.</a:t>
            </a:r>
            <a:endParaRPr lang="el-GR" b="1" dirty="0"/>
          </a:p>
          <a:p>
            <a:r>
              <a:rPr lang="el-GR" b="1" dirty="0"/>
              <a:t>Σωστή κατανομή του χρόνου </a:t>
            </a:r>
            <a:r>
              <a:rPr lang="el-GR" b="1" dirty="0" smtClean="0"/>
              <a:t>–διαλείμματα.</a:t>
            </a:r>
            <a:endParaRPr lang="en-US" b="1" dirty="0"/>
          </a:p>
        </p:txBody>
      </p:sp>
    </p:spTree>
    <p:extLst>
      <p:ext uri="{BB962C8B-B14F-4D97-AF65-F5344CB8AC3E}">
        <p14:creationId xmlns:p14="http://schemas.microsoft.com/office/powerpoint/2010/main" xmlns="" val="325836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D0F6E-87E8-A642-BE84-6D53B8307100}"/>
              </a:ext>
            </a:extLst>
          </p:cNvPr>
          <p:cNvSpPr>
            <a:spLocks noGrp="1"/>
          </p:cNvSpPr>
          <p:nvPr>
            <p:ph type="title"/>
          </p:nvPr>
        </p:nvSpPr>
        <p:spPr/>
        <p:txBody>
          <a:bodyPr>
            <a:normAutofit/>
          </a:bodyPr>
          <a:lstStyle/>
          <a:p>
            <a:r>
              <a:rPr lang="el-GR" sz="3200" b="1" dirty="0" smtClean="0"/>
              <a:t>Νοημοσύνη</a:t>
            </a:r>
            <a:r>
              <a:rPr lang="el-GR" sz="3200" b="1" dirty="0"/>
              <a:t/>
            </a:r>
            <a:br>
              <a:rPr lang="el-GR" sz="3200" b="1" dirty="0"/>
            </a:br>
            <a:r>
              <a:rPr lang="el-GR" sz="2200" b="1" dirty="0">
                <a:latin typeface="Corbel" panose="020B0503020204020204" pitchFamily="34" charset="0"/>
              </a:rPr>
              <a:t>(</a:t>
            </a:r>
            <a:r>
              <a:rPr lang="en-US" sz="2200" b="1" dirty="0">
                <a:latin typeface="Corbel" panose="020B0503020204020204" pitchFamily="34" charset="0"/>
              </a:rPr>
              <a:t>intelligence)</a:t>
            </a:r>
          </a:p>
        </p:txBody>
      </p:sp>
      <p:sp>
        <p:nvSpPr>
          <p:cNvPr id="3" name="Content Placeholder 2">
            <a:extLst>
              <a:ext uri="{FF2B5EF4-FFF2-40B4-BE49-F238E27FC236}">
                <a16:creationId xmlns="" xmlns:a16="http://schemas.microsoft.com/office/drawing/2014/main" id="{32E56F67-E0A6-5B48-B167-A03CD402C2CB}"/>
              </a:ext>
            </a:extLst>
          </p:cNvPr>
          <p:cNvSpPr>
            <a:spLocks noGrp="1"/>
          </p:cNvSpPr>
          <p:nvPr>
            <p:ph idx="1"/>
          </p:nvPr>
        </p:nvSpPr>
        <p:spPr>
          <a:xfrm>
            <a:off x="1428728" y="1357299"/>
            <a:ext cx="6041920" cy="4064054"/>
          </a:xfrm>
        </p:spPr>
        <p:txBody>
          <a:bodyPr>
            <a:normAutofit/>
          </a:bodyPr>
          <a:lstStyle/>
          <a:p>
            <a:pPr algn="just"/>
            <a:r>
              <a:rPr lang="el-GR" sz="1800" b="1" dirty="0"/>
              <a:t>Νοημοσύνη</a:t>
            </a:r>
            <a:r>
              <a:rPr lang="el-GR" sz="1800" dirty="0">
                <a:sym typeface="Wingdings" pitchFamily="2" charset="2"/>
              </a:rPr>
              <a:t> Περιλαμβάνει όλες τις γνωστικές λειτουργίες (όπως, αντίληψη, μνήμη, μάθηση, λογική σκέψη, προσοχή, σχεδιασμό)</a:t>
            </a:r>
          </a:p>
          <a:p>
            <a:pPr algn="just"/>
            <a:r>
              <a:rPr lang="el-GR" sz="1600" b="1" dirty="0">
                <a:sym typeface="Wingdings" pitchFamily="2" charset="2"/>
              </a:rPr>
              <a:t>Δείκτης Νοημοσύνης</a:t>
            </a:r>
            <a:r>
              <a:rPr lang="el-GR" sz="1600" dirty="0">
                <a:sym typeface="Wingdings" pitchFamily="2" charset="2"/>
              </a:rPr>
              <a:t> (</a:t>
            </a:r>
            <a:r>
              <a:rPr lang="en-US" sz="1600" b="1" dirty="0">
                <a:sym typeface="Wingdings" pitchFamily="2" charset="2"/>
              </a:rPr>
              <a:t>IQ</a:t>
            </a:r>
            <a:r>
              <a:rPr lang="en-US" sz="1600" dirty="0">
                <a:sym typeface="Wingdings" pitchFamily="2" charset="2"/>
              </a:rPr>
              <a:t>): </a:t>
            </a:r>
            <a:r>
              <a:rPr lang="el-GR" sz="1600" dirty="0">
                <a:sym typeface="Wingdings" pitchFamily="2" charset="2"/>
              </a:rPr>
              <a:t>Ένας αριθμός, ο οποίος μετρά προσεγγιστικά την ευφυΐα ενός ατόμου, σε σχέση με τον υπόλοιπο πληθυσμό (ίδιας </a:t>
            </a:r>
            <a:r>
              <a:rPr lang="el-GR" sz="1800" dirty="0">
                <a:sym typeface="Wingdings" pitchFamily="2" charset="2"/>
              </a:rPr>
              <a:t>ηλικίας και </a:t>
            </a:r>
            <a:r>
              <a:rPr lang="el-GR" sz="1800" dirty="0" smtClean="0">
                <a:sym typeface="Wingdings" pitchFamily="2" charset="2"/>
              </a:rPr>
              <a:t>φύλου). </a:t>
            </a:r>
            <a:endParaRPr lang="el-GR" sz="1800" dirty="0">
              <a:sym typeface="Wingdings" pitchFamily="2" charset="2"/>
            </a:endParaRPr>
          </a:p>
          <a:p>
            <a:endParaRPr lang="en-US" dirty="0"/>
          </a:p>
        </p:txBody>
      </p:sp>
      <p:pic>
        <p:nvPicPr>
          <p:cNvPr id="4" name="Picture 3">
            <a:extLst>
              <a:ext uri="{FF2B5EF4-FFF2-40B4-BE49-F238E27FC236}">
                <a16:creationId xmlns="" xmlns:a16="http://schemas.microsoft.com/office/drawing/2014/main" id="{B489800D-2713-1847-BCE4-E9523AC4192C}"/>
              </a:ext>
            </a:extLst>
          </p:cNvPr>
          <p:cNvPicPr>
            <a:picLocks noChangeAspect="1"/>
          </p:cNvPicPr>
          <p:nvPr/>
        </p:nvPicPr>
        <p:blipFill>
          <a:blip r:embed="rId2"/>
          <a:stretch>
            <a:fillRect/>
          </a:stretch>
        </p:blipFill>
        <p:spPr>
          <a:xfrm>
            <a:off x="914616" y="3984702"/>
            <a:ext cx="7314768" cy="2873298"/>
          </a:xfrm>
          <a:prstGeom prst="rect">
            <a:avLst/>
          </a:prstGeom>
        </p:spPr>
      </p:pic>
    </p:spTree>
    <p:extLst>
      <p:ext uri="{BB962C8B-B14F-4D97-AF65-F5344CB8AC3E}">
        <p14:creationId xmlns:p14="http://schemas.microsoft.com/office/powerpoint/2010/main" xmlns="" val="23584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9A426DD-C34E-E24E-8015-83FFCB14CF9F}"/>
              </a:ext>
            </a:extLst>
          </p:cNvPr>
          <p:cNvSpPr>
            <a:spLocks noGrp="1"/>
          </p:cNvSpPr>
          <p:nvPr>
            <p:ph type="title"/>
          </p:nvPr>
        </p:nvSpPr>
        <p:spPr>
          <a:xfrm>
            <a:off x="428596" y="274638"/>
            <a:ext cx="8258204" cy="796908"/>
          </a:xfrm>
        </p:spPr>
        <p:txBody>
          <a:bodyPr>
            <a:normAutofit fontScale="90000"/>
          </a:bodyPr>
          <a:lstStyle/>
          <a:p>
            <a:r>
              <a:rPr lang="el-GR" sz="4000" b="1" dirty="0" smtClean="0"/>
              <a:t>Νοημοσύνη</a:t>
            </a:r>
            <a:r>
              <a:rPr lang="el-GR" sz="4000" b="1" dirty="0"/>
              <a:t/>
            </a:r>
            <a:br>
              <a:rPr lang="el-GR" sz="4000" b="1" dirty="0"/>
            </a:br>
            <a:r>
              <a:rPr lang="el-GR" sz="2200" b="1" dirty="0">
                <a:latin typeface="Corbel" panose="020B0503020204020204" pitchFamily="34" charset="0"/>
              </a:rPr>
              <a:t>(</a:t>
            </a:r>
            <a:r>
              <a:rPr lang="en-US" sz="2200" b="1" dirty="0">
                <a:latin typeface="Corbel" panose="020B0503020204020204" pitchFamily="34" charset="0"/>
              </a:rPr>
              <a:t>intelligence)</a:t>
            </a:r>
          </a:p>
        </p:txBody>
      </p:sp>
      <p:sp>
        <p:nvSpPr>
          <p:cNvPr id="3" name="Content Placeholder 2">
            <a:extLst>
              <a:ext uri="{FF2B5EF4-FFF2-40B4-BE49-F238E27FC236}">
                <a16:creationId xmlns="" xmlns:a16="http://schemas.microsoft.com/office/drawing/2014/main" id="{1910C0D7-18AE-C940-B82F-F1FB0174FFF1}"/>
              </a:ext>
            </a:extLst>
          </p:cNvPr>
          <p:cNvSpPr>
            <a:spLocks noGrp="1"/>
          </p:cNvSpPr>
          <p:nvPr>
            <p:ph idx="1"/>
          </p:nvPr>
        </p:nvSpPr>
        <p:spPr>
          <a:xfrm>
            <a:off x="1142976" y="1000108"/>
            <a:ext cx="7643866" cy="5514992"/>
          </a:xfrm>
        </p:spPr>
        <p:txBody>
          <a:bodyPr/>
          <a:lstStyle/>
          <a:p>
            <a:pPr algn="just"/>
            <a:r>
              <a:rPr lang="el-GR" dirty="0"/>
              <a:t>Κάθε νοητική ικανότητα είναι διαφορετικά ανεπτυγμένη στον καθένα</a:t>
            </a:r>
          </a:p>
          <a:p>
            <a:pPr>
              <a:buNone/>
            </a:pPr>
            <a:endParaRPr lang="en-US" dirty="0"/>
          </a:p>
        </p:txBody>
      </p:sp>
      <p:pic>
        <p:nvPicPr>
          <p:cNvPr id="5" name="10 - Θέση περιεχομένου" descr="iq.gif">
            <a:extLst>
              <a:ext uri="{FF2B5EF4-FFF2-40B4-BE49-F238E27FC236}">
                <a16:creationId xmlns="" xmlns:a16="http://schemas.microsoft.com/office/drawing/2014/main" id="{5F94BCF3-3BB6-8A44-A26B-C0660B57B543}"/>
              </a:ext>
            </a:extLst>
          </p:cNvPr>
          <p:cNvPicPr>
            <a:picLocks noChangeAspect="1"/>
          </p:cNvPicPr>
          <p:nvPr/>
        </p:nvPicPr>
        <p:blipFill>
          <a:blip r:embed="rId2"/>
          <a:stretch>
            <a:fillRect/>
          </a:stretch>
        </p:blipFill>
        <p:spPr>
          <a:xfrm>
            <a:off x="1807892" y="3190138"/>
            <a:ext cx="2088700" cy="2960749"/>
          </a:xfrm>
          <a:prstGeom prst="rect">
            <a:avLst/>
          </a:prstGeom>
        </p:spPr>
      </p:pic>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xmlns="" id="{7D0E4847-299D-6B46-A11F-C6DF564B91E6}"/>
                  </a:ext>
                </a:extLst>
              </p:cNvPr>
              <p:cNvSpPr txBox="1"/>
              <p:nvPr/>
            </p:nvSpPr>
            <p:spPr>
              <a:xfrm>
                <a:off x="6617769" y="3491346"/>
                <a:ext cx="3343095" cy="680699"/>
              </a:xfrm>
              <a:prstGeom prst="rect">
                <a:avLst/>
              </a:prstGeom>
              <a:noFill/>
            </p:spPr>
            <p:txBody>
              <a:bodyPr wrap="none" rtlCol="0">
                <a:spAutoFit/>
              </a:bodyPr>
              <a:lstStyle/>
              <a:p>
                <a14:m>
                  <m:oMath xmlns:m="http://schemas.openxmlformats.org/officeDocument/2006/math">
                    <m:r>
                      <m:rPr>
                        <m:sty m:val="p"/>
                      </m:rPr>
                      <a:rPr lang="en-US" sz="2400" b="0" i="0" smtClean="0">
                        <a:latin typeface="Cambria Math" panose="02040503050406030204" pitchFamily="18" charset="0"/>
                      </a:rPr>
                      <m:t>IQ</m:t>
                    </m:r>
                    <m:r>
                      <a:rPr lang="en-US" sz="2400" b="0" i="0" smtClean="0">
                        <a:latin typeface="Cambria Math" panose="02040503050406030204" pitchFamily="18" charset="0"/>
                      </a:rPr>
                      <m:t>=</m:t>
                    </m:r>
                    <m:f>
                      <m:fPr>
                        <m:ctrlPr>
                          <a:rPr lang="en-US" sz="2400" b="0" i="1" smtClean="0">
                            <a:latin typeface="Cambria Math"/>
                          </a:rPr>
                        </m:ctrlPr>
                      </m:fPr>
                      <m:num>
                        <m:r>
                          <m:rPr>
                            <m:sty m:val="p"/>
                          </m:rPr>
                          <a:rPr lang="en-US" sz="2400" b="0" i="0" smtClean="0">
                            <a:latin typeface="Cambria Math" panose="02040503050406030204" pitchFamily="18" charset="0"/>
                          </a:rPr>
                          <m:t>NH</m:t>
                        </m:r>
                        <m:r>
                          <a:rPr lang="en-US" sz="2400" b="0" i="0" smtClean="0">
                            <a:latin typeface="Cambria Math" panose="02040503050406030204" pitchFamily="18" charset="0"/>
                          </a:rPr>
                          <m:t> (7</m:t>
                        </m:r>
                        <m:r>
                          <m:rPr>
                            <m:sty m:val="p"/>
                          </m:rPr>
                          <a:rPr lang="el-GR" sz="2400" b="0" i="0" smtClean="0">
                            <a:latin typeface="Cambria Math" panose="02040503050406030204" pitchFamily="18" charset="0"/>
                          </a:rPr>
                          <m:t>χρ</m:t>
                        </m:r>
                        <m:r>
                          <a:rPr lang="el-GR" sz="2400" b="0" i="0" smtClean="0">
                            <a:latin typeface="Cambria Math" panose="02040503050406030204" pitchFamily="18" charset="0"/>
                          </a:rPr>
                          <m:t>)</m:t>
                        </m:r>
                      </m:num>
                      <m:den>
                        <m:r>
                          <m:rPr>
                            <m:sty m:val="p"/>
                          </m:rPr>
                          <a:rPr lang="el-GR" sz="2400" b="0" i="0" smtClean="0">
                            <a:latin typeface="Cambria Math" panose="02040503050406030204" pitchFamily="18" charset="0"/>
                          </a:rPr>
                          <m:t>ΧΗ</m:t>
                        </m:r>
                        <m:r>
                          <a:rPr lang="el-GR" sz="2400" b="0" i="0" smtClean="0">
                            <a:latin typeface="Cambria Math" panose="02040503050406030204" pitchFamily="18" charset="0"/>
                          </a:rPr>
                          <m:t> (6</m:t>
                        </m:r>
                        <m:r>
                          <m:rPr>
                            <m:sty m:val="p"/>
                          </m:rPr>
                          <a:rPr lang="el-GR" sz="2400" b="0" i="0" smtClean="0">
                            <a:latin typeface="Cambria Math" panose="02040503050406030204" pitchFamily="18" charset="0"/>
                          </a:rPr>
                          <m:t>χρ</m:t>
                        </m:r>
                        <m:r>
                          <a:rPr lang="el-GR" sz="2400" b="0" i="0" smtClean="0">
                            <a:latin typeface="Cambria Math" panose="02040503050406030204" pitchFamily="18" charset="0"/>
                          </a:rPr>
                          <m:t>)</m:t>
                        </m:r>
                      </m:den>
                    </m:f>
                  </m:oMath>
                </a14:m>
                <a:r>
                  <a:rPr lang="el-GR" sz="2400" dirty="0">
                    <a:latin typeface="Corbel" panose="020B0503020204020204" pitchFamily="34" charset="0"/>
                  </a:rPr>
                  <a:t> Χ 100 = 117 </a:t>
                </a:r>
                <a:endParaRPr lang="en-US" sz="2400" dirty="0">
                  <a:latin typeface="Arial Rounded MT Bold" panose="020F0704030504030204" pitchFamily="34" charset="77"/>
                </a:endParaRPr>
              </a:p>
            </p:txBody>
          </p:sp>
        </mc:Choice>
        <mc:Fallback>
          <p:sp>
            <p:nvSpPr>
              <p:cNvPr id="6" name="TextBox 5">
                <a:extLst>
                  <a:ext uri="{FF2B5EF4-FFF2-40B4-BE49-F238E27FC236}">
                    <a16:creationId xmlns:a16="http://schemas.microsoft.com/office/drawing/2014/main" xmlns="" xmlns:a14="http://schemas.microsoft.com/office/drawing/2010/main" id="{7D0E4847-299D-6B46-A11F-C6DF564B91E6}"/>
                  </a:ext>
                </a:extLst>
              </p:cNvPr>
              <p:cNvSpPr txBox="1">
                <a:spLocks noRot="1" noChangeAspect="1" noMove="1" noResize="1" noEditPoints="1" noAdjustHandles="1" noChangeArrowheads="1" noChangeShapeType="1" noTextEdit="1"/>
              </p:cNvSpPr>
              <p:nvPr/>
            </p:nvSpPr>
            <p:spPr>
              <a:xfrm>
                <a:off x="4963327" y="3491347"/>
                <a:ext cx="2507321" cy="680699"/>
              </a:xfrm>
              <a:prstGeom prst="rect">
                <a:avLst/>
              </a:prstGeom>
              <a:blipFill>
                <a:blip r:embed="rId3"/>
                <a:stretch>
                  <a:fillRect l="-1136" r="-1894" b="-7273"/>
                </a:stretch>
              </a:blipFill>
            </p:spPr>
            <p:txBody>
              <a:bodyPr/>
              <a:lstStyle/>
              <a:p>
                <a:r>
                  <a:rPr lang="en-US">
                    <a:noFill/>
                  </a:rPr>
                  <a:t> </a:t>
                </a:r>
              </a:p>
            </p:txBody>
          </p:sp>
        </mc:Fallback>
      </mc:AlternateContent>
      <p:sp>
        <p:nvSpPr>
          <p:cNvPr id="7" name="TextBox 6">
            <a:extLst>
              <a:ext uri="{FF2B5EF4-FFF2-40B4-BE49-F238E27FC236}">
                <a16:creationId xmlns="" xmlns:a16="http://schemas.microsoft.com/office/drawing/2014/main" id="{234E5E27-15B1-6544-AAA8-EE01C093230A}"/>
              </a:ext>
            </a:extLst>
          </p:cNvPr>
          <p:cNvSpPr txBox="1"/>
          <p:nvPr/>
        </p:nvSpPr>
        <p:spPr>
          <a:xfrm>
            <a:off x="3786182" y="4143381"/>
            <a:ext cx="7143799" cy="1477328"/>
          </a:xfrm>
          <a:prstGeom prst="rect">
            <a:avLst/>
          </a:prstGeom>
          <a:noFill/>
        </p:spPr>
        <p:txBody>
          <a:bodyPr wrap="square" rtlCol="0">
            <a:spAutoFit/>
          </a:bodyPr>
          <a:lstStyle/>
          <a:p>
            <a:r>
              <a:rPr lang="el-GR" b="1" dirty="0"/>
              <a:t>Νοητική Ηλικία</a:t>
            </a:r>
            <a:r>
              <a:rPr lang="el-GR" dirty="0"/>
              <a:t>: </a:t>
            </a:r>
            <a:endParaRPr lang="el-GR" dirty="0" smtClean="0"/>
          </a:p>
          <a:p>
            <a:pPr algn="just"/>
            <a:r>
              <a:rPr lang="el-GR" dirty="0" smtClean="0"/>
              <a:t>Σε </a:t>
            </a:r>
            <a:r>
              <a:rPr lang="el-GR" dirty="0"/>
              <a:t>κάθε ηλικία αναμένονται </a:t>
            </a:r>
          </a:p>
          <a:p>
            <a:pPr algn="just"/>
            <a:r>
              <a:rPr lang="el-GR" dirty="0"/>
              <a:t>ορισμένες ικανότητες νοητικής λειτουργίας,</a:t>
            </a:r>
          </a:p>
          <a:p>
            <a:pPr algn="just"/>
            <a:r>
              <a:rPr lang="el-GR" dirty="0"/>
              <a:t>οι οποίες βασίζονται στο μέσο όρο του πληθυσμού</a:t>
            </a:r>
          </a:p>
          <a:p>
            <a:pPr algn="just"/>
            <a:r>
              <a:rPr lang="el-GR" dirty="0"/>
              <a:t>ανά χρονολογική ηλικία και φύλο </a:t>
            </a:r>
            <a:endParaRPr lang="en-US" dirty="0"/>
          </a:p>
        </p:txBody>
      </p:sp>
    </p:spTree>
    <p:extLst>
      <p:ext uri="{BB962C8B-B14F-4D97-AF65-F5344CB8AC3E}">
        <p14:creationId xmlns:p14="http://schemas.microsoft.com/office/powerpoint/2010/main" xmlns="" val="22140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A9AA55-81F3-B24F-998B-22142ACEDEC7}"/>
              </a:ext>
            </a:extLst>
          </p:cNvPr>
          <p:cNvSpPr>
            <a:spLocks noGrp="1"/>
          </p:cNvSpPr>
          <p:nvPr>
            <p:ph type="title"/>
          </p:nvPr>
        </p:nvSpPr>
        <p:spPr>
          <a:xfrm>
            <a:off x="1657766" y="206156"/>
            <a:ext cx="5771754" cy="1008265"/>
          </a:xfrm>
        </p:spPr>
        <p:txBody>
          <a:bodyPr>
            <a:normAutofit/>
          </a:bodyPr>
          <a:lstStyle/>
          <a:p>
            <a:r>
              <a:rPr lang="el-GR" sz="4400" b="1" dirty="0" smtClean="0"/>
              <a:t>Νοημοσύνη</a:t>
            </a:r>
            <a:endParaRPr lang="en-US" dirty="0"/>
          </a:p>
        </p:txBody>
      </p:sp>
      <p:pic>
        <p:nvPicPr>
          <p:cNvPr id="4" name="Content Placeholder 3" descr="σάρωση0013">
            <a:extLst>
              <a:ext uri="{FF2B5EF4-FFF2-40B4-BE49-F238E27FC236}">
                <a16:creationId xmlns="" xmlns:a16="http://schemas.microsoft.com/office/drawing/2014/main" id="{EE9D701A-2BD4-F44E-B39D-06515F49E48A}"/>
              </a:ext>
            </a:extLst>
          </p:cNvPr>
          <p:cNvPicPr>
            <a:picLocks noGrp="1" noChangeAspect="1" noChangeArrowheads="1"/>
          </p:cNvPicPr>
          <p:nvPr>
            <p:ph idx="1"/>
          </p:nvPr>
        </p:nvPicPr>
        <p:blipFill>
          <a:blip r:embed="rId2">
            <a:lum contrast="10000"/>
          </a:blip>
          <a:srcRect/>
          <a:stretch>
            <a:fillRect/>
          </a:stretch>
        </p:blipFill>
        <p:spPr>
          <a:xfrm>
            <a:off x="2010218" y="1000108"/>
            <a:ext cx="3919103" cy="2814825"/>
          </a:xfrm>
          <a:prstGeom prst="rect">
            <a:avLst/>
          </a:prstGeom>
          <a:noFill/>
          <a:ln/>
        </p:spPr>
      </p:pic>
      <p:sp>
        <p:nvSpPr>
          <p:cNvPr id="5" name="TextBox 4">
            <a:extLst>
              <a:ext uri="{FF2B5EF4-FFF2-40B4-BE49-F238E27FC236}">
                <a16:creationId xmlns="" xmlns:a16="http://schemas.microsoft.com/office/drawing/2014/main" id="{EEA8B73D-437C-1F41-8237-E3CC177991AD}"/>
              </a:ext>
            </a:extLst>
          </p:cNvPr>
          <p:cNvSpPr txBox="1"/>
          <p:nvPr/>
        </p:nvSpPr>
        <p:spPr>
          <a:xfrm>
            <a:off x="1" y="3786191"/>
            <a:ext cx="8001023" cy="954107"/>
          </a:xfrm>
          <a:prstGeom prst="rect">
            <a:avLst/>
          </a:prstGeom>
          <a:noFill/>
        </p:spPr>
        <p:txBody>
          <a:bodyPr wrap="square" rtlCol="0">
            <a:spAutoFit/>
          </a:bodyPr>
          <a:lstStyle/>
          <a:p>
            <a:pPr algn="just"/>
            <a:r>
              <a:rPr lang="el-GR" sz="1400" b="1" dirty="0"/>
              <a:t>Ο </a:t>
            </a:r>
            <a:r>
              <a:rPr lang="el-GR" sz="1400" b="1" dirty="0" smtClean="0"/>
              <a:t>Δ.Ν . αντικατοπτρίζει </a:t>
            </a:r>
            <a:r>
              <a:rPr lang="el-GR" sz="1400" b="1" dirty="0"/>
              <a:t>κυρίως τις ακαδημαϊκές γνώσεις και ικανότητες ενός ατόμου. </a:t>
            </a:r>
            <a:endParaRPr lang="el-GR" sz="1400" b="1" dirty="0" smtClean="0"/>
          </a:p>
          <a:p>
            <a:pPr algn="just"/>
            <a:r>
              <a:rPr lang="el-GR" sz="1400" dirty="0" smtClean="0"/>
              <a:t>Γι</a:t>
            </a:r>
            <a:r>
              <a:rPr lang="el-GR" sz="1400" dirty="0"/>
              <a:t>’ αυτό τα τεστ </a:t>
            </a:r>
            <a:r>
              <a:rPr lang="el-GR" sz="1400" dirty="0" smtClean="0"/>
              <a:t>νοημοσύνης έχουν </a:t>
            </a:r>
            <a:r>
              <a:rPr lang="el-GR" sz="1400" dirty="0"/>
              <a:t>δεχθεί κριτική (π.χ. δεν μετρούν δεξιότητες, όπως η κοινωνικότητα). </a:t>
            </a:r>
            <a:endParaRPr lang="el-GR" sz="1400" dirty="0" smtClean="0"/>
          </a:p>
          <a:p>
            <a:pPr algn="just"/>
            <a:r>
              <a:rPr lang="el-GR" sz="1400" dirty="0" smtClean="0"/>
              <a:t>Η </a:t>
            </a:r>
            <a:r>
              <a:rPr lang="el-GR" sz="1400" dirty="0"/>
              <a:t>κόπωση, άλλοι παράγοντες όπως </a:t>
            </a:r>
            <a:r>
              <a:rPr lang="el-GR" sz="1400" dirty="0" smtClean="0"/>
              <a:t> μία </a:t>
            </a:r>
            <a:r>
              <a:rPr lang="el-GR" sz="1400" dirty="0"/>
              <a:t>ασθένεια, αποτελούν παραμέτρους, που μπορεί να επηρεάσουν </a:t>
            </a:r>
            <a:endParaRPr lang="el-GR" sz="1400" dirty="0" smtClean="0"/>
          </a:p>
          <a:p>
            <a:pPr algn="just"/>
            <a:r>
              <a:rPr lang="el-GR" sz="1400" dirty="0" smtClean="0"/>
              <a:t>αρνητικά </a:t>
            </a:r>
            <a:r>
              <a:rPr lang="el-GR" sz="1400" dirty="0"/>
              <a:t>την επίδοση ενός ατόμου σε ένα </a:t>
            </a:r>
            <a:r>
              <a:rPr lang="en-US" sz="1400" dirty="0"/>
              <a:t>IQ</a:t>
            </a:r>
            <a:r>
              <a:rPr lang="el-GR" sz="1400" dirty="0"/>
              <a:t> </a:t>
            </a:r>
            <a:r>
              <a:rPr lang="el-GR" sz="1400" dirty="0" smtClean="0"/>
              <a:t>τεστ.</a:t>
            </a:r>
            <a:endParaRPr lang="en-US" sz="1400" dirty="0"/>
          </a:p>
        </p:txBody>
      </p:sp>
      <p:sp>
        <p:nvSpPr>
          <p:cNvPr id="6" name="TextBox 5">
            <a:extLst>
              <a:ext uri="{FF2B5EF4-FFF2-40B4-BE49-F238E27FC236}">
                <a16:creationId xmlns="" xmlns:a16="http://schemas.microsoft.com/office/drawing/2014/main" id="{084D96CE-E6EC-3546-9BE2-95390AE7C806}"/>
              </a:ext>
            </a:extLst>
          </p:cNvPr>
          <p:cNvSpPr txBox="1"/>
          <p:nvPr/>
        </p:nvSpPr>
        <p:spPr>
          <a:xfrm>
            <a:off x="0" y="4929198"/>
            <a:ext cx="9114844" cy="1169551"/>
          </a:xfrm>
          <a:prstGeom prst="rect">
            <a:avLst/>
          </a:prstGeom>
          <a:noFill/>
        </p:spPr>
        <p:txBody>
          <a:bodyPr wrap="square" rtlCol="0">
            <a:spAutoFit/>
          </a:bodyPr>
          <a:lstStyle/>
          <a:p>
            <a:r>
              <a:rPr lang="el-GR" sz="1400" dirty="0"/>
              <a:t>Πιστεύεται ότι η </a:t>
            </a:r>
            <a:r>
              <a:rPr lang="el-GR" sz="1400" b="1" dirty="0"/>
              <a:t>νόηση</a:t>
            </a:r>
            <a:r>
              <a:rPr lang="el-GR" sz="1400" dirty="0"/>
              <a:t> αρχίζει να αναπτύσσεται από </a:t>
            </a:r>
            <a:r>
              <a:rPr lang="el-GR" sz="1400" b="1" dirty="0"/>
              <a:t>τη γέννηση </a:t>
            </a:r>
            <a:r>
              <a:rPr lang="el-GR" sz="1400" dirty="0"/>
              <a:t>και </a:t>
            </a:r>
            <a:r>
              <a:rPr lang="el-GR" sz="1400" b="1" dirty="0"/>
              <a:t>κορυφώνεται στην εφηβική ηλικία (15-16 χρ</a:t>
            </a:r>
            <a:r>
              <a:rPr lang="el-GR" sz="1400" b="1" dirty="0" smtClean="0"/>
              <a:t>.). </a:t>
            </a:r>
          </a:p>
          <a:p>
            <a:endParaRPr lang="el-GR" sz="1400" b="1" dirty="0"/>
          </a:p>
          <a:p>
            <a:r>
              <a:rPr lang="el-GR" sz="1400" dirty="0"/>
              <a:t>Μετά, </a:t>
            </a:r>
            <a:r>
              <a:rPr lang="el-GR" sz="1400" b="1" dirty="0"/>
              <a:t>η εμπειρία (π.χ. η εκπαίδευση) και η εξάσκηση εμπλουτίζουν τις νοητικές λειτουργίες</a:t>
            </a:r>
            <a:r>
              <a:rPr lang="el-GR" sz="1400" dirty="0"/>
              <a:t>. </a:t>
            </a:r>
            <a:endParaRPr lang="el-GR" sz="1400" dirty="0" smtClean="0"/>
          </a:p>
          <a:p>
            <a:endParaRPr lang="el-GR" sz="1400" dirty="0"/>
          </a:p>
          <a:p>
            <a:r>
              <a:rPr lang="el-GR" sz="1400" dirty="0"/>
              <a:t>Μετά την </a:t>
            </a:r>
            <a:r>
              <a:rPr lang="el-GR" sz="1400" b="1" dirty="0"/>
              <a:t>ηλικία των 50 </a:t>
            </a:r>
            <a:r>
              <a:rPr lang="el-GR" sz="1400" dirty="0"/>
              <a:t>η </a:t>
            </a:r>
            <a:r>
              <a:rPr lang="el-GR" sz="1400" b="1" dirty="0"/>
              <a:t>νοημοσύνη</a:t>
            </a:r>
            <a:r>
              <a:rPr lang="el-GR" sz="1400" dirty="0"/>
              <a:t> αρχίζει να </a:t>
            </a:r>
            <a:r>
              <a:rPr lang="el-GR" sz="1400" b="1" dirty="0"/>
              <a:t>φθίνει </a:t>
            </a:r>
            <a:endParaRPr lang="en-US" sz="1400" b="1" dirty="0"/>
          </a:p>
        </p:txBody>
      </p:sp>
    </p:spTree>
    <p:extLst>
      <p:ext uri="{BB962C8B-B14F-4D97-AF65-F5344CB8AC3E}">
        <p14:creationId xmlns:p14="http://schemas.microsoft.com/office/powerpoint/2010/main" xmlns="" val="12974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1BC6D-E49F-B649-9F2E-536051B2C0F5}"/>
              </a:ext>
            </a:extLst>
          </p:cNvPr>
          <p:cNvSpPr>
            <a:spLocks noGrp="1"/>
          </p:cNvSpPr>
          <p:nvPr>
            <p:ph type="title"/>
          </p:nvPr>
        </p:nvSpPr>
        <p:spPr/>
        <p:txBody>
          <a:bodyPr/>
          <a:lstStyle/>
          <a:p>
            <a:r>
              <a:rPr lang="el-GR" b="1" dirty="0" smtClean="0"/>
              <a:t>Νοητική Υστέρηση</a:t>
            </a:r>
            <a:endParaRPr lang="en-US" b="1" dirty="0"/>
          </a:p>
        </p:txBody>
      </p:sp>
      <p:sp>
        <p:nvSpPr>
          <p:cNvPr id="3" name="Content Placeholder 2">
            <a:extLst>
              <a:ext uri="{FF2B5EF4-FFF2-40B4-BE49-F238E27FC236}">
                <a16:creationId xmlns="" xmlns:a16="http://schemas.microsoft.com/office/drawing/2014/main" id="{39532878-C560-8848-8A27-BD01161D910A}"/>
              </a:ext>
            </a:extLst>
          </p:cNvPr>
          <p:cNvSpPr>
            <a:spLocks noGrp="1"/>
          </p:cNvSpPr>
          <p:nvPr>
            <p:ph idx="1"/>
          </p:nvPr>
        </p:nvSpPr>
        <p:spPr/>
        <p:txBody>
          <a:bodyPr>
            <a:normAutofit fontScale="77500" lnSpcReduction="20000"/>
          </a:bodyPr>
          <a:lstStyle/>
          <a:p>
            <a:r>
              <a:rPr lang="el-GR" dirty="0"/>
              <a:t>3% του πληθυσμού</a:t>
            </a:r>
          </a:p>
          <a:p>
            <a:r>
              <a:rPr lang="el-GR" dirty="0"/>
              <a:t>ε</a:t>
            </a:r>
            <a:r>
              <a:rPr lang="el-GR" dirty="0" smtClean="0"/>
              <a:t>λαφρά</a:t>
            </a:r>
            <a:r>
              <a:rPr lang="el-GR" dirty="0"/>
              <a:t>, μέτρια, βαριά</a:t>
            </a:r>
          </a:p>
          <a:p>
            <a:pPr algn="just"/>
            <a:r>
              <a:rPr lang="el-GR" dirty="0"/>
              <a:t>α</a:t>
            </a:r>
            <a:r>
              <a:rPr lang="el-GR" dirty="0" smtClean="0"/>
              <a:t>δυναμία </a:t>
            </a:r>
            <a:r>
              <a:rPr lang="el-GR" dirty="0"/>
              <a:t>επίλυσης απλών καθημερινών αναγκών, έλλειψη προσαρμοστικότητας (στο σχολείο, στο χώρο εργασίας κ.α.), αρκετά περιορισμένο εύρος γνωστικών λειτουργιών </a:t>
            </a:r>
          </a:p>
          <a:p>
            <a:pPr algn="just"/>
            <a:r>
              <a:rPr lang="el-GR" b="1" dirty="0"/>
              <a:t>Γενετικές </a:t>
            </a:r>
            <a:r>
              <a:rPr lang="el-GR" dirty="0" err="1"/>
              <a:t>χρωμοσωματικές</a:t>
            </a:r>
            <a:r>
              <a:rPr lang="el-GR" dirty="0"/>
              <a:t> ανωμαλίες (π.χ. σύνδρομο </a:t>
            </a:r>
            <a:r>
              <a:rPr lang="en-US" dirty="0"/>
              <a:t>Down - </a:t>
            </a:r>
            <a:r>
              <a:rPr lang="el-GR" dirty="0"/>
              <a:t>ηλικία εγκυμοσύνης  &gt; 35) ή ενδοκρινολογικές ανωμαλίες (π.χ. </a:t>
            </a:r>
            <a:r>
              <a:rPr lang="el-GR" dirty="0" smtClean="0"/>
              <a:t>υποθυρεοειδισμός, σακχαρώδης </a:t>
            </a:r>
            <a:r>
              <a:rPr lang="el-GR" dirty="0"/>
              <a:t>διαβήτης)</a:t>
            </a:r>
          </a:p>
          <a:p>
            <a:pPr algn="just"/>
            <a:r>
              <a:rPr lang="el-GR" b="1" dirty="0"/>
              <a:t>Περιβαλλοντικοί </a:t>
            </a:r>
            <a:r>
              <a:rPr lang="el-GR" dirty="0"/>
              <a:t>παράγοντες: ενδομήτρια λοίμωξη ή άλλες ασθένειες (π.χ. μηνιγγίτιδα), κατάχρηση ουσιών (αλκοόλ, κάπνισμα, ναρκωτικά), τραυματισμός στον τοκετό </a:t>
            </a:r>
          </a:p>
          <a:p>
            <a:pPr algn="just"/>
            <a:endParaRPr lang="el-GR" dirty="0"/>
          </a:p>
          <a:p>
            <a:pPr algn="just"/>
            <a:r>
              <a:rPr lang="el-GR" dirty="0"/>
              <a:t>Οι ψυχικές διαταραχές, όπως η σχιζοφρένεια, μπορεί να επάγουν διαταραχές της σκέψης κα του νοητικού δυναμικού, αλλά όχι νοητική υστέρηση</a:t>
            </a:r>
          </a:p>
        </p:txBody>
      </p:sp>
    </p:spTree>
    <p:extLst>
      <p:ext uri="{BB962C8B-B14F-4D97-AF65-F5344CB8AC3E}">
        <p14:creationId xmlns:p14="http://schemas.microsoft.com/office/powerpoint/2010/main" xmlns="" val="26325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Θεωρίες Μάθησης</a:t>
            </a:r>
            <a:endParaRPr lang="el-GR" b="1" dirty="0"/>
          </a:p>
        </p:txBody>
      </p:sp>
      <p:sp>
        <p:nvSpPr>
          <p:cNvPr id="3" name="2 - Θέση περιεχομένου"/>
          <p:cNvSpPr>
            <a:spLocks noGrp="1"/>
          </p:cNvSpPr>
          <p:nvPr>
            <p:ph idx="1"/>
          </p:nvPr>
        </p:nvSpPr>
        <p:spPr>
          <a:xfrm>
            <a:off x="357158" y="1357298"/>
            <a:ext cx="8329642" cy="4768865"/>
          </a:xfrm>
        </p:spPr>
        <p:txBody>
          <a:bodyPr>
            <a:normAutofit lnSpcReduction="10000"/>
          </a:bodyPr>
          <a:lstStyle/>
          <a:p>
            <a:pPr>
              <a:buNone/>
            </a:pPr>
            <a:r>
              <a:rPr lang="el-GR" dirty="0"/>
              <a:t>Τ</a:t>
            </a:r>
            <a:r>
              <a:rPr lang="el-GR" dirty="0" smtClean="0"/>
              <a:t>ρία μεγάλα ψυχολογικά ρεύματα επηρεάζουν τη μαθησιακή διαδικασία</a:t>
            </a:r>
            <a:r>
              <a:rPr lang="en-US" dirty="0" smtClean="0"/>
              <a:t>:</a:t>
            </a:r>
            <a:endParaRPr lang="el-GR" dirty="0" smtClean="0"/>
          </a:p>
          <a:p>
            <a:pPr>
              <a:buNone/>
            </a:pPr>
            <a:r>
              <a:rPr lang="el-GR" b="1" dirty="0" smtClean="0"/>
              <a:t>1)Συμπεριφορισμός </a:t>
            </a:r>
          </a:p>
          <a:p>
            <a:pPr>
              <a:buNone/>
            </a:pPr>
            <a:r>
              <a:rPr lang="el-GR" dirty="0" smtClean="0"/>
              <a:t>(αναμετάδοση της πληροφορίας και τροποποίηση της συμπεριφοράς)</a:t>
            </a:r>
          </a:p>
          <a:p>
            <a:pPr>
              <a:buNone/>
            </a:pPr>
            <a:r>
              <a:rPr lang="el-GR" b="1" dirty="0" smtClean="0"/>
              <a:t>2)</a:t>
            </a:r>
            <a:r>
              <a:rPr lang="el-GR" b="1" dirty="0" err="1" smtClean="0"/>
              <a:t>Εποικοδομισμός</a:t>
            </a:r>
            <a:r>
              <a:rPr lang="el-GR" b="1" dirty="0" smtClean="0"/>
              <a:t> ή Κονστρουκτιβισμός</a:t>
            </a:r>
            <a:endParaRPr lang="el-GR" dirty="0" smtClean="0"/>
          </a:p>
          <a:p>
            <a:pPr>
              <a:buNone/>
            </a:pPr>
            <a:r>
              <a:rPr lang="el-GR" dirty="0" smtClean="0"/>
              <a:t>(οικοδόμηση νέων γνώσεων στις ήδη υπάρχουσες)</a:t>
            </a:r>
          </a:p>
          <a:p>
            <a:pPr>
              <a:buNone/>
            </a:pPr>
            <a:r>
              <a:rPr lang="el-GR" b="1" dirty="0" smtClean="0"/>
              <a:t>3)Θεωρία της δραστηριότητας</a:t>
            </a:r>
          </a:p>
          <a:p>
            <a:pPr algn="just">
              <a:buNone/>
            </a:pPr>
            <a:r>
              <a:rPr lang="el-GR" dirty="0" smtClean="0"/>
              <a:t>(οι γνωστικές διαδικασίες αποτελούν συστατικά ενός οργανωμένου </a:t>
            </a:r>
            <a:r>
              <a:rPr lang="el-GR" dirty="0" err="1" smtClean="0"/>
              <a:t>κοινωνικοπολιτισμικού</a:t>
            </a:r>
            <a:r>
              <a:rPr lang="el-GR" dirty="0" smtClean="0"/>
              <a:t> περιβάλλοντος</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smtClean="0"/>
              <a:t>Συμπεριφοριστές</a:t>
            </a:r>
            <a:r>
              <a:rPr lang="en-US" b="1" dirty="0" smtClean="0"/>
              <a:t>: PAVLOV</a:t>
            </a:r>
            <a:endParaRPr lang="el-GR" b="1" dirty="0"/>
          </a:p>
        </p:txBody>
      </p:sp>
      <p:sp>
        <p:nvSpPr>
          <p:cNvPr id="3" name="Θέση περιεχομένου 2"/>
          <p:cNvSpPr>
            <a:spLocks noGrp="1"/>
          </p:cNvSpPr>
          <p:nvPr>
            <p:ph idx="1"/>
          </p:nvPr>
        </p:nvSpPr>
        <p:spPr/>
        <p:txBody>
          <a:bodyPr>
            <a:normAutofit fontScale="77500" lnSpcReduction="20000"/>
          </a:bodyPr>
          <a:lstStyle/>
          <a:p>
            <a:pPr>
              <a:buNone/>
            </a:pPr>
            <a:r>
              <a:rPr lang="el-GR" b="1" dirty="0"/>
              <a:t>Η πειραματική διαδικασία που ακολούθησε ο </a:t>
            </a:r>
            <a:r>
              <a:rPr lang="el-GR" b="1" dirty="0" err="1"/>
              <a:t>Pavlov</a:t>
            </a:r>
            <a:r>
              <a:rPr lang="el-GR" b="1" dirty="0"/>
              <a:t> είχε ως εξής:</a:t>
            </a:r>
          </a:p>
          <a:p>
            <a:pPr algn="just"/>
            <a:r>
              <a:rPr lang="el-GR" dirty="0"/>
              <a:t>Ο πειραματιστής χτυπάει ένα κουδούνι, ο σκύλος δεν εκκρίνει σάλιο κι αμέσως μετά του προσφέρεται η τροφή του, οπότε και την τρώει παράγοντας τις συνηθισμένες ποσότητες σάλιου. Στο επόμενο γεύμα του σκύλου, ο ερευνητής ξαναχτυπάει το κουδούνι και αμέσως μετά προσφέρεται στο σκύλο το φαγητό του. Η ίδια ακριβώς διαδικασία επαναλαμβάνεται αρκετές φορές, έως ότου ο σκύλος να εκκρίνει σάλιο μόλις ακούσει το κουδούνι και πριν του παρουσιαστεί η τροφή του.</a:t>
            </a:r>
          </a:p>
          <a:p>
            <a:pPr algn="just"/>
            <a:r>
              <a:rPr lang="el-GR" dirty="0"/>
              <a:t>Μέσα από αυτό το πείραμα, ο </a:t>
            </a:r>
            <a:r>
              <a:rPr lang="el-GR" dirty="0" err="1"/>
              <a:t>Pavloν</a:t>
            </a:r>
            <a:r>
              <a:rPr lang="el-GR" dirty="0"/>
              <a:t> μπόρεσε να δείξει ότι ο σκύλος έμαθε να συσχετίζει τον ήχο του κουδουνιού με την έλευση της τροφής του, έδειξε δηλαδή ότι ένα ουδέτερο ερέθισμα μπόρεσε, μέσω της μάθησης, να γίνει εξαρτημένο και να επηρεάσει τη συμπεριφορά ενός οργανισμού. Η διαδικασία αυτή ονομάστηκε από τον </a:t>
            </a:r>
            <a:r>
              <a:rPr lang="el-GR" dirty="0" err="1"/>
              <a:t>Pavlov</a:t>
            </a:r>
            <a:r>
              <a:rPr lang="el-GR" dirty="0"/>
              <a:t> </a:t>
            </a:r>
            <a:r>
              <a:rPr lang="el-GR" b="1" dirty="0"/>
              <a:t>κλασική εξαρτημένη μάθηση</a:t>
            </a:r>
            <a:r>
              <a:rPr lang="el-GR" dirty="0"/>
              <a:t> (</a:t>
            </a:r>
            <a:r>
              <a:rPr lang="el-GR" dirty="0" err="1"/>
              <a:t>classical</a:t>
            </a:r>
            <a:r>
              <a:rPr lang="el-GR" dirty="0"/>
              <a:t> </a:t>
            </a:r>
            <a:r>
              <a:rPr lang="el-GR" dirty="0" err="1"/>
              <a:t>conditioning</a:t>
            </a:r>
            <a:r>
              <a:rPr lang="el-GR" dirty="0"/>
              <a:t> </a:t>
            </a:r>
            <a:r>
              <a:rPr lang="el-GR" dirty="0" err="1"/>
              <a:t>learning</a:t>
            </a:r>
            <a:r>
              <a:rPr lang="el-GR" dirty="0" smtClean="0"/>
              <a:t>).</a:t>
            </a:r>
            <a:endParaRPr lang="el-GR" dirty="0"/>
          </a:p>
        </p:txBody>
      </p:sp>
    </p:spTree>
    <p:extLst>
      <p:ext uri="{BB962C8B-B14F-4D97-AF65-F5344CB8AC3E}">
        <p14:creationId xmlns="" xmlns:p14="http://schemas.microsoft.com/office/powerpoint/2010/main" val="236106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PAVLOV</a:t>
            </a:r>
            <a:endParaRPr lang="el-GR" b="1" dirty="0"/>
          </a:p>
        </p:txBody>
      </p:sp>
      <p:sp>
        <p:nvSpPr>
          <p:cNvPr id="3" name="Θέση περιεχομένου 2"/>
          <p:cNvSpPr>
            <a:spLocks noGrp="1"/>
          </p:cNvSpPr>
          <p:nvPr>
            <p:ph idx="1"/>
          </p:nvPr>
        </p:nvSpPr>
        <p:spPr/>
        <p:txBody>
          <a:bodyPr>
            <a:normAutofit fontScale="92500" lnSpcReduction="20000"/>
          </a:bodyPr>
          <a:lstStyle/>
          <a:p>
            <a:pPr>
              <a:buNone/>
            </a:pPr>
            <a:r>
              <a:rPr lang="el-GR" b="1" dirty="0"/>
              <a:t>Βασικές αρχές της κλασικής εξαρτημένης </a:t>
            </a:r>
            <a:r>
              <a:rPr lang="el-GR" b="1" dirty="0" smtClean="0"/>
              <a:t>μάθησης</a:t>
            </a:r>
            <a:r>
              <a:rPr lang="en-US" b="1" dirty="0"/>
              <a:t>:</a:t>
            </a:r>
            <a:endParaRPr lang="el-GR" b="1" dirty="0"/>
          </a:p>
          <a:p>
            <a:pPr algn="just">
              <a:buNone/>
            </a:pPr>
            <a:r>
              <a:rPr lang="el-GR" dirty="0"/>
              <a:t>Η θεμελιώδης αρχή της κλασικής εξαρτημένης μάθησης, όπως περιγράφεται από τον ίδιο τον </a:t>
            </a:r>
            <a:r>
              <a:rPr lang="el-GR" dirty="0" err="1"/>
              <a:t>Pavlov</a:t>
            </a:r>
            <a:r>
              <a:rPr lang="el-GR" dirty="0"/>
              <a:t> (1927), είναι η ακόλουθη:</a:t>
            </a:r>
          </a:p>
          <a:p>
            <a:pPr algn="just"/>
            <a:r>
              <a:rPr lang="el-GR" dirty="0"/>
              <a:t>Αν ένα </a:t>
            </a:r>
            <a:r>
              <a:rPr lang="el-GR" b="1" dirty="0"/>
              <a:t>ερέθισμα</a:t>
            </a:r>
            <a:r>
              <a:rPr lang="el-GR" dirty="0"/>
              <a:t> (π.χ. ένα κουδούνι) παρουσιάζεται την ίδια χρονική στιγμή με ένα άλλο ερέθισμα </a:t>
            </a:r>
            <a:r>
              <a:rPr lang="el-GR" dirty="0" smtClean="0"/>
              <a:t>( </a:t>
            </a:r>
            <a:r>
              <a:rPr lang="el-GR" dirty="0" err="1" smtClean="0"/>
              <a:t>π.χ</a:t>
            </a:r>
            <a:r>
              <a:rPr lang="en-US" dirty="0" smtClean="0"/>
              <a:t>.</a:t>
            </a:r>
            <a:r>
              <a:rPr lang="el-GR" dirty="0" smtClean="0"/>
              <a:t> </a:t>
            </a:r>
            <a:r>
              <a:rPr lang="el-GR" dirty="0"/>
              <a:t>το φαγητό το οποίο προκαλεί αυτόματα μία αντίδραση (έκκριση σάλιου στην προκειμένη περίπτωση), τότε το πρώτο ερέθισμα θα γίνει τελικά ικανό να προκαλεί την αναμενόμενη </a:t>
            </a:r>
            <a:r>
              <a:rPr lang="el-GR" b="1" dirty="0"/>
              <a:t>αντίδραση</a:t>
            </a:r>
            <a:r>
              <a:rPr lang="el-GR" dirty="0"/>
              <a:t> </a:t>
            </a:r>
            <a:r>
              <a:rPr lang="el-GR" dirty="0" smtClean="0"/>
              <a:t>χωρίς </a:t>
            </a:r>
            <a:r>
              <a:rPr lang="el-GR" dirty="0"/>
              <a:t>την παρουσίαση του δεύτερου ερεθίσματος (δηλαδή το κουδούνι μόνο του θα προκαλεί την έκκριση του σάλιου, χωρίς την παρουσίαση του φαγητού) </a:t>
            </a:r>
            <a:r>
              <a:rPr lang="el-GR" dirty="0" smtClean="0"/>
              <a:t>.</a:t>
            </a:r>
            <a:endParaRPr lang="el-GR" dirty="0"/>
          </a:p>
        </p:txBody>
      </p:sp>
    </p:spTree>
    <p:extLst>
      <p:ext uri="{BB962C8B-B14F-4D97-AF65-F5344CB8AC3E}">
        <p14:creationId xmlns="" xmlns:p14="http://schemas.microsoft.com/office/powerpoint/2010/main" val="127233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500035" y="4786323"/>
            <a:ext cx="8330816" cy="1600438"/>
          </a:xfrm>
          <a:prstGeom prst="rect">
            <a:avLst/>
          </a:prstGeom>
        </p:spPr>
        <p:txBody>
          <a:bodyPr wrap="square">
            <a:spAutoFit/>
          </a:bodyPr>
          <a:lstStyle/>
          <a:p>
            <a:r>
              <a:rPr lang="el-GR" sz="1600" dirty="0" smtClean="0"/>
              <a:t>Το σεμινάριο υλοποιείται στα πλαίσια της </a:t>
            </a:r>
            <a:r>
              <a:rPr lang="el-GR" sz="1600" dirty="0"/>
              <a:t>Πράξης «Γραφείο υποστήριξης της διδασκαλίας και μάθησης στο Ελληνικό Μεσογειακό Πανεπιστήμιο» με κωδικό ΟΠΣ (MIS) </a:t>
            </a:r>
            <a:r>
              <a:rPr lang="el-GR" sz="1600" dirty="0" smtClean="0"/>
              <a:t>5162371</a:t>
            </a:r>
          </a:p>
          <a:p>
            <a:endParaRPr lang="el-GR" sz="1600" dirty="0"/>
          </a:p>
          <a:p>
            <a:r>
              <a:rPr lang="el-GR" sz="1600" dirty="0"/>
              <a:t>“Το έργο συγχρηματοδοτείται από την Ελλάδα και την Ευρωπαϊκή Ένωση (Ευρωπαϊκό Κοινωνικό Ταμείο) μέσω του Επιχειρησιακού Προγράμματος «Ανάπτυξη Ανθρώπινου Δυναμικού, Εκπαίδευση και Διά Βίου Μάθηση» </a:t>
            </a:r>
            <a:r>
              <a:rPr lang="el-GR" dirty="0"/>
              <a:t>.” </a:t>
            </a:r>
          </a:p>
        </p:txBody>
      </p:sp>
      <p:pic>
        <p:nvPicPr>
          <p:cNvPr id="6" name="Picture 2" descr="https://qa.hmu.gr/wp-content/uploads/2023/06/ELMEPA-LOGO-GR-Compress-120x12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85460" y="116192"/>
            <a:ext cx="1228088" cy="163745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Εικόνα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0569" y="3708790"/>
            <a:ext cx="4953762" cy="993648"/>
          </a:xfrm>
          <a:prstGeom prst="rect">
            <a:avLst/>
          </a:prstGeom>
        </p:spPr>
      </p:pic>
    </p:spTree>
    <p:extLst>
      <p:ext uri="{BB962C8B-B14F-4D97-AF65-F5344CB8AC3E}">
        <p14:creationId xmlns="" xmlns:p14="http://schemas.microsoft.com/office/powerpoint/2010/main" val="165445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PAVLOV</a:t>
            </a:r>
            <a:endParaRPr lang="el-GR" b="1" dirty="0"/>
          </a:p>
        </p:txBody>
      </p:sp>
      <p:sp>
        <p:nvSpPr>
          <p:cNvPr id="3" name="Θέση περιεχομένου 2"/>
          <p:cNvSpPr>
            <a:spLocks noGrp="1"/>
          </p:cNvSpPr>
          <p:nvPr>
            <p:ph idx="1"/>
          </p:nvPr>
        </p:nvSpPr>
        <p:spPr/>
        <p:txBody>
          <a:bodyPr>
            <a:normAutofit fontScale="77500" lnSpcReduction="20000"/>
          </a:bodyPr>
          <a:lstStyle/>
          <a:p>
            <a:pPr algn="just"/>
            <a:r>
              <a:rPr lang="el-GR" dirty="0"/>
              <a:t>Έτσι, το φαγητό το ονομάζουμε </a:t>
            </a:r>
            <a:r>
              <a:rPr lang="el-GR" b="1" dirty="0"/>
              <a:t>μη εξαρτημένο ερέθισμα</a:t>
            </a:r>
            <a:r>
              <a:rPr lang="el-GR" dirty="0"/>
              <a:t> </a:t>
            </a:r>
            <a:r>
              <a:rPr lang="el-GR" dirty="0" smtClean="0"/>
              <a:t>και </a:t>
            </a:r>
            <a:r>
              <a:rPr lang="el-GR" dirty="0"/>
              <a:t>την έκκριση του σάλιου μη εξαρτημένη </a:t>
            </a:r>
            <a:r>
              <a:rPr lang="el-GR" dirty="0" smtClean="0"/>
              <a:t>αντίδραση</a:t>
            </a:r>
            <a:r>
              <a:rPr lang="en-US" dirty="0" smtClean="0"/>
              <a:t>. </a:t>
            </a:r>
            <a:r>
              <a:rPr lang="el-GR" dirty="0" smtClean="0"/>
              <a:t>Η </a:t>
            </a:r>
            <a:r>
              <a:rPr lang="el-GR" dirty="0"/>
              <a:t>έκκριση του σάλιου που προκαλείται από το χτύπημα του </a:t>
            </a:r>
            <a:r>
              <a:rPr lang="el-GR" dirty="0" smtClean="0"/>
              <a:t>κουδουνιού </a:t>
            </a:r>
            <a:r>
              <a:rPr lang="el-GR" dirty="0"/>
              <a:t>(κι όχι από τη λήψη της τροφής στο στόμα) ονομάζεται</a:t>
            </a:r>
            <a:r>
              <a:rPr lang="el-GR" b="1" dirty="0"/>
              <a:t> εξαρτημένη αντίδραση</a:t>
            </a:r>
            <a:r>
              <a:rPr lang="el-GR" dirty="0"/>
              <a:t> </a:t>
            </a:r>
            <a:r>
              <a:rPr lang="el-GR" dirty="0" smtClean="0"/>
              <a:t>και </a:t>
            </a:r>
            <a:r>
              <a:rPr lang="el-GR" dirty="0"/>
              <a:t>το κουδούνι έχει γίνει τώρα εξαρτημένο </a:t>
            </a:r>
            <a:r>
              <a:rPr lang="el-GR" dirty="0" smtClean="0"/>
              <a:t>ερέθισμα</a:t>
            </a:r>
            <a:r>
              <a:rPr lang="en-US" dirty="0" smtClean="0"/>
              <a:t>.</a:t>
            </a:r>
            <a:endParaRPr lang="el-GR" dirty="0"/>
          </a:p>
          <a:p>
            <a:pPr algn="just"/>
            <a:r>
              <a:rPr lang="el-GR" dirty="0"/>
              <a:t>Στη συνέχεια, ο </a:t>
            </a:r>
            <a:r>
              <a:rPr lang="el-GR" dirty="0" err="1"/>
              <a:t>Pavlον</a:t>
            </a:r>
            <a:r>
              <a:rPr lang="el-GR" dirty="0"/>
              <a:t> παρατήρησε ότι, όταν ένα συγκεκριμένο εξαρτημένο ερέθισμα έχει συσχετιστεί με μία εξαρτημένη αντίδραση, τότε είναι δυνατό άλλα , παρόμοια με το πρωτότυπο, ερεθίσματα να προκαλέσουν την ίδια εξαρτημένη αντίδραση. </a:t>
            </a:r>
            <a:endParaRPr lang="en-US" dirty="0" smtClean="0"/>
          </a:p>
          <a:p>
            <a:pPr algn="just">
              <a:buNone/>
            </a:pPr>
            <a:endParaRPr lang="en-US" dirty="0" smtClean="0"/>
          </a:p>
          <a:p>
            <a:pPr algn="just">
              <a:buNone/>
            </a:pPr>
            <a:r>
              <a:rPr lang="el-GR" dirty="0" smtClean="0"/>
              <a:t>Για </a:t>
            </a:r>
            <a:r>
              <a:rPr lang="el-GR" dirty="0"/>
              <a:t>παράδειγμα, ένα κουδούνι με ελαφρώς διαφορετική τονικότητα στον ήχο του από αυτόν που παράγει το αρχικό κουδούνι μπορεί επίσης να προκαλέσει την έκκριση του σάλιου στο σκύλο. </a:t>
            </a:r>
            <a:endParaRPr lang="en-US" dirty="0" smtClean="0"/>
          </a:p>
          <a:p>
            <a:pPr>
              <a:buNone/>
            </a:pPr>
            <a:endParaRPr lang="en-US" dirty="0" smtClean="0"/>
          </a:p>
          <a:p>
            <a:pPr>
              <a:buNone/>
            </a:pPr>
            <a:r>
              <a:rPr lang="el-GR" dirty="0" smtClean="0"/>
              <a:t>Αυτήν </a:t>
            </a:r>
            <a:r>
              <a:rPr lang="el-GR" dirty="0"/>
              <a:t>ακριβώς τη διαδικασία ο </a:t>
            </a:r>
            <a:r>
              <a:rPr lang="el-GR" dirty="0" err="1"/>
              <a:t>Pavlov</a:t>
            </a:r>
            <a:r>
              <a:rPr lang="el-GR" dirty="0"/>
              <a:t> </a:t>
            </a:r>
            <a:r>
              <a:rPr lang="el-GR" dirty="0" smtClean="0"/>
              <a:t>αποκάλεσε</a:t>
            </a:r>
            <a:r>
              <a:rPr lang="el-GR" dirty="0"/>
              <a:t> </a:t>
            </a:r>
            <a:r>
              <a:rPr lang="el-GR" b="1" dirty="0"/>
              <a:t>γενίκευση</a:t>
            </a:r>
            <a:r>
              <a:rPr lang="el-GR" dirty="0"/>
              <a:t> </a:t>
            </a:r>
            <a:r>
              <a:rPr lang="en-US" dirty="0" smtClean="0"/>
              <a:t>.</a:t>
            </a:r>
            <a:endParaRPr lang="el-GR" dirty="0"/>
          </a:p>
          <a:p>
            <a:endParaRPr lang="el-GR" dirty="0"/>
          </a:p>
        </p:txBody>
      </p:sp>
    </p:spTree>
    <p:extLst>
      <p:ext uri="{BB962C8B-B14F-4D97-AF65-F5344CB8AC3E}">
        <p14:creationId xmlns="" xmlns:p14="http://schemas.microsoft.com/office/powerpoint/2010/main" val="385413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ΠΕΙΡΑΜΑ </a:t>
            </a:r>
            <a:r>
              <a:rPr lang="en-US" b="1" dirty="0" smtClean="0"/>
              <a:t>PAVLOV</a:t>
            </a:r>
            <a:endParaRPr lang="el-GR" b="1" dirty="0"/>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62000" y="1711325"/>
            <a:ext cx="7620000" cy="4486275"/>
          </a:xfrm>
        </p:spPr>
      </p:pic>
    </p:spTree>
    <p:extLst>
      <p:ext uri="{BB962C8B-B14F-4D97-AF65-F5344CB8AC3E}">
        <p14:creationId xmlns="" xmlns:p14="http://schemas.microsoft.com/office/powerpoint/2010/main" val="194928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PAVLOV</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37988" y="1600200"/>
            <a:ext cx="7668023" cy="4708525"/>
          </a:xfrm>
        </p:spPr>
      </p:pic>
    </p:spTree>
    <p:extLst>
      <p:ext uri="{BB962C8B-B14F-4D97-AF65-F5344CB8AC3E}">
        <p14:creationId xmlns="" xmlns:p14="http://schemas.microsoft.com/office/powerpoint/2010/main" val="379569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Μοντέλο Διδακτικού Σχεδιασμού</a:t>
            </a:r>
            <a:endParaRPr lang="el-GR" b="1" dirty="0"/>
          </a:p>
        </p:txBody>
      </p:sp>
      <p:sp>
        <p:nvSpPr>
          <p:cNvPr id="3" name="2 - Θέση περιεχομένου"/>
          <p:cNvSpPr>
            <a:spLocks noGrp="1"/>
          </p:cNvSpPr>
          <p:nvPr>
            <p:ph idx="1"/>
          </p:nvPr>
        </p:nvSpPr>
        <p:spPr/>
        <p:txBody>
          <a:bodyPr/>
          <a:lstStyle/>
          <a:p>
            <a:pPr>
              <a:buNone/>
            </a:pPr>
            <a:r>
              <a:rPr lang="el-GR" dirty="0" smtClean="0"/>
              <a:t>Στάδια ανάλυσης με βάση τον </a:t>
            </a:r>
            <a:r>
              <a:rPr lang="en-US" dirty="0" smtClean="0"/>
              <a:t>Boyle:</a:t>
            </a:r>
            <a:endParaRPr lang="el-GR" dirty="0" smtClean="0"/>
          </a:p>
          <a:p>
            <a:r>
              <a:rPr lang="el-GR" dirty="0" smtClean="0"/>
              <a:t>Αξιολόγηση αναγκών των μαθητών</a:t>
            </a:r>
          </a:p>
          <a:p>
            <a:r>
              <a:rPr lang="el-GR" dirty="0" smtClean="0"/>
              <a:t>Επιλογή διδακτικών μεθόδων και υλικού</a:t>
            </a:r>
          </a:p>
          <a:p>
            <a:pPr>
              <a:buNone/>
            </a:pPr>
            <a:r>
              <a:rPr lang="el-GR" dirty="0" smtClean="0"/>
              <a:t>(στηρίζονται σε μετρήσιμα μεγέθη συμπεριφοράς)</a:t>
            </a:r>
          </a:p>
          <a:p>
            <a:r>
              <a:rPr lang="el-GR" dirty="0" smtClean="0"/>
              <a:t>Αξιολόγηση του μαθητή</a:t>
            </a:r>
          </a:p>
          <a:p>
            <a:pPr>
              <a:buNone/>
            </a:pPr>
            <a:r>
              <a:rPr lang="el-GR" dirty="0" smtClean="0"/>
              <a:t>(τεστ που αποδεικνύεται η επίτευξη διδακτικών στόχων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4267568687"/>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73252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a:xfrm>
            <a:off x="457200" y="836613"/>
            <a:ext cx="8229600" cy="431800"/>
          </a:xfrm>
        </p:spPr>
        <p:txBody>
          <a:bodyPr>
            <a:normAutofit fontScale="90000"/>
          </a:bodyPr>
          <a:lstStyle/>
          <a:p>
            <a:pPr algn="ctr" eaLnBrk="1" hangingPunct="1"/>
            <a:r>
              <a:rPr lang="en-US" b="1" dirty="0" smtClean="0"/>
              <a:t>JEAN PIAGET</a:t>
            </a:r>
            <a:endParaRPr lang="el-GR" b="1" dirty="0" smtClean="0"/>
          </a:p>
        </p:txBody>
      </p:sp>
      <p:pic>
        <p:nvPicPr>
          <p:cNvPr id="52227" name="5 - Θέση περιεχομένου" descr="https://encrypted-tbn1.gstatic.com/images?q=tbn:ANd9GcSW9FU4BkpX0PJ65X6pcUCmrGfYrx8OK0ubwpTEyvHh-DBCXjFiWg"/>
          <p:cNvPicPr>
            <a:picLocks noGrp="1"/>
          </p:cNvPicPr>
          <p:nvPr>
            <p:ph idx="1"/>
          </p:nvPr>
        </p:nvPicPr>
        <p:blipFill>
          <a:blip r:embed="rId2"/>
          <a:srcRect/>
          <a:stretch>
            <a:fillRect/>
          </a:stretch>
        </p:blipFill>
        <p:spPr>
          <a:xfrm>
            <a:off x="827088" y="1557338"/>
            <a:ext cx="7416800" cy="489585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Σύμφωνα με τον </a:t>
            </a:r>
            <a:r>
              <a:rPr lang="el-GR" dirty="0" err="1" smtClean="0"/>
              <a:t>Piaget</a:t>
            </a:r>
            <a:endParaRPr lang="el-GR" dirty="0"/>
          </a:p>
          <a:p>
            <a:pPr>
              <a:buNone/>
            </a:pPr>
            <a:r>
              <a:rPr lang="el-GR" dirty="0" smtClean="0"/>
              <a:t> </a:t>
            </a:r>
            <a:r>
              <a:rPr lang="el-GR" dirty="0">
                <a:solidFill>
                  <a:srgbClr val="FF0000"/>
                </a:solidFill>
              </a:rPr>
              <a:t>βασική πηγή γνώσης αποτελεί η ίδια η πράξη</a:t>
            </a:r>
            <a:r>
              <a:rPr lang="el-GR" dirty="0"/>
              <a:t> που </a:t>
            </a:r>
            <a:r>
              <a:rPr lang="el-GR" dirty="0" smtClean="0"/>
              <a:t>ασκεί</a:t>
            </a:r>
            <a:r>
              <a:rPr lang="en-US" dirty="0" smtClean="0"/>
              <a:t> </a:t>
            </a:r>
            <a:r>
              <a:rPr lang="el-GR" dirty="0" smtClean="0"/>
              <a:t>το</a:t>
            </a:r>
            <a:r>
              <a:rPr lang="en-US" dirty="0" smtClean="0"/>
              <a:t> </a:t>
            </a:r>
            <a:r>
              <a:rPr lang="el-GR" dirty="0" smtClean="0"/>
              <a:t>παιδί </a:t>
            </a:r>
            <a:r>
              <a:rPr lang="el-GR" dirty="0"/>
              <a:t>στο περιβάλλον του, δηλαδή η </a:t>
            </a:r>
            <a:r>
              <a:rPr lang="el-GR" dirty="0" smtClean="0"/>
              <a:t>ενεργητική</a:t>
            </a:r>
            <a:r>
              <a:rPr lang="en-US" dirty="0" smtClean="0"/>
              <a:t> </a:t>
            </a:r>
            <a:r>
              <a:rPr lang="el-GR" dirty="0" smtClean="0"/>
              <a:t>δημιουργία </a:t>
            </a:r>
            <a:r>
              <a:rPr lang="el-GR" dirty="0"/>
              <a:t>της γνώσης από το ίδιο</a:t>
            </a:r>
            <a:br>
              <a:rPr lang="el-GR" dirty="0"/>
            </a:br>
            <a:r>
              <a:rPr lang="el-GR" dirty="0"/>
              <a:t>το παιδί μέσω εποικοδομητικών διεργασιών, με τις οποίες είναι από τη φύση του</a:t>
            </a:r>
            <a:br>
              <a:rPr lang="el-GR" dirty="0"/>
            </a:br>
            <a:r>
              <a:rPr lang="el-GR" dirty="0"/>
              <a:t>προικισμένο. </a:t>
            </a:r>
            <a:endParaRPr lang="en-US" dirty="0" smtClean="0"/>
          </a:p>
          <a:p>
            <a:pPr>
              <a:buNone/>
            </a:pPr>
            <a:r>
              <a:rPr lang="el-GR" dirty="0" smtClean="0"/>
              <a:t>Τα </a:t>
            </a:r>
            <a:r>
              <a:rPr lang="el-GR" dirty="0"/>
              <a:t>παιδιά «κατά την ενέργεια επί του κόσμου» (</a:t>
            </a:r>
            <a:r>
              <a:rPr lang="el-GR" dirty="0" err="1"/>
              <a:t>Cole</a:t>
            </a:r>
            <a:r>
              <a:rPr lang="el-GR" dirty="0"/>
              <a:t> &amp; </a:t>
            </a:r>
            <a:r>
              <a:rPr lang="el-GR" dirty="0" err="1"/>
              <a:t>Cole</a:t>
            </a:r>
            <a:r>
              <a:rPr lang="el-GR" dirty="0"/>
              <a:t>, </a:t>
            </a:r>
            <a:r>
              <a:rPr lang="el-GR" dirty="0" smtClean="0"/>
              <a:t>2002:283</a:t>
            </a:r>
            <a:r>
              <a:rPr lang="el-GR" dirty="0"/>
              <a:t>) </a:t>
            </a:r>
            <a:r>
              <a:rPr lang="el-GR" dirty="0" smtClean="0"/>
              <a:t>,</a:t>
            </a:r>
            <a:endParaRPr lang="en-US" dirty="0" smtClean="0"/>
          </a:p>
          <a:p>
            <a:pPr>
              <a:buNone/>
            </a:pPr>
            <a:r>
              <a:rPr lang="el-GR" dirty="0" smtClean="0"/>
              <a:t>«οικοδομούν </a:t>
            </a:r>
            <a:r>
              <a:rPr lang="el-GR" dirty="0"/>
              <a:t>σχήματα, οργανωμένα μοντέλα </a:t>
            </a:r>
            <a:r>
              <a:rPr lang="el-GR" dirty="0" smtClean="0"/>
              <a:t>ατομικής γνώσης</a:t>
            </a:r>
            <a:r>
              <a:rPr lang="el-GR" dirty="0"/>
              <a:t>, </a:t>
            </a:r>
            <a:r>
              <a:rPr lang="el-GR" dirty="0" smtClean="0"/>
              <a:t>που αναπαριστούν </a:t>
            </a:r>
            <a:r>
              <a:rPr lang="el-GR" dirty="0"/>
              <a:t>αντικείμενα και τις μεταξύ τους </a:t>
            </a:r>
            <a:r>
              <a:rPr lang="el-GR" dirty="0" smtClean="0"/>
              <a:t>σχέσεις». </a:t>
            </a:r>
            <a:endParaRPr lang="el-GR" dirty="0"/>
          </a:p>
        </p:txBody>
      </p:sp>
    </p:spTree>
    <p:extLst>
      <p:ext uri="{BB962C8B-B14F-4D97-AF65-F5344CB8AC3E}">
        <p14:creationId xmlns="" xmlns:p14="http://schemas.microsoft.com/office/powerpoint/2010/main" val="234505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buNone/>
            </a:pPr>
            <a:r>
              <a:rPr lang="el-GR" dirty="0"/>
              <a:t>Τα </a:t>
            </a:r>
            <a:r>
              <a:rPr lang="el-GR" dirty="0" smtClean="0"/>
              <a:t>σχήματα</a:t>
            </a:r>
            <a:r>
              <a:rPr lang="en-US" dirty="0" smtClean="0"/>
              <a:t>:</a:t>
            </a:r>
          </a:p>
          <a:p>
            <a:pPr algn="just">
              <a:buNone/>
            </a:pPr>
            <a:r>
              <a:rPr lang="en-US" dirty="0" smtClean="0"/>
              <a:t>   </a:t>
            </a:r>
            <a:r>
              <a:rPr lang="el-GR" dirty="0" smtClean="0"/>
              <a:t> </a:t>
            </a:r>
            <a:r>
              <a:rPr lang="el-GR" dirty="0"/>
              <a:t>δομούν </a:t>
            </a:r>
            <a:r>
              <a:rPr lang="el-GR" dirty="0" smtClean="0"/>
              <a:t>τον τρόπο </a:t>
            </a:r>
            <a:r>
              <a:rPr lang="el-GR" dirty="0"/>
              <a:t>κατανόησης </a:t>
            </a:r>
            <a:r>
              <a:rPr lang="el-GR" dirty="0" smtClean="0"/>
              <a:t>και ενέργειας</a:t>
            </a:r>
            <a:r>
              <a:rPr lang="en-US" dirty="0" smtClean="0"/>
              <a:t>  </a:t>
            </a:r>
            <a:r>
              <a:rPr lang="el-GR" dirty="0" smtClean="0"/>
              <a:t>του </a:t>
            </a:r>
            <a:r>
              <a:rPr lang="el-GR" dirty="0"/>
              <a:t>παιδιού, παρέχοντας </a:t>
            </a:r>
            <a:r>
              <a:rPr lang="el-GR" dirty="0" smtClean="0"/>
              <a:t>στον οργανισμό ένα μοντέλο </a:t>
            </a:r>
            <a:r>
              <a:rPr lang="el-GR" dirty="0"/>
              <a:t>δράσης σε παρόμοιες συνθήκες </a:t>
            </a:r>
            <a:r>
              <a:rPr lang="en-US" dirty="0" smtClean="0"/>
              <a:t>   </a:t>
            </a:r>
            <a:r>
              <a:rPr lang="el-GR" dirty="0" smtClean="0"/>
              <a:t>(</a:t>
            </a:r>
            <a:r>
              <a:rPr lang="el-GR" dirty="0" err="1"/>
              <a:t>Piaget</a:t>
            </a:r>
            <a:r>
              <a:rPr lang="el-GR" dirty="0"/>
              <a:t> &amp; </a:t>
            </a:r>
            <a:r>
              <a:rPr lang="el-GR" dirty="0" err="1"/>
              <a:t>Inhelder</a:t>
            </a:r>
            <a:r>
              <a:rPr lang="el-GR" dirty="0"/>
              <a:t>, 1969</a:t>
            </a:r>
            <a:r>
              <a:rPr lang="el-GR" dirty="0" smtClean="0"/>
              <a:t>).</a:t>
            </a:r>
            <a:endParaRPr lang="en-US" dirty="0" smtClean="0"/>
          </a:p>
          <a:p>
            <a:pPr algn="just">
              <a:buNone/>
            </a:pPr>
            <a:r>
              <a:rPr lang="el-GR" dirty="0" smtClean="0"/>
              <a:t> </a:t>
            </a:r>
            <a:r>
              <a:rPr lang="el-GR" dirty="0"/>
              <a:t>Επομένως, </a:t>
            </a:r>
            <a:r>
              <a:rPr lang="el-GR" dirty="0" smtClean="0"/>
              <a:t>το</a:t>
            </a:r>
            <a:r>
              <a:rPr lang="en-US" dirty="0"/>
              <a:t> </a:t>
            </a:r>
            <a:r>
              <a:rPr lang="el-GR" dirty="0" smtClean="0"/>
              <a:t>σχήμα </a:t>
            </a:r>
            <a:r>
              <a:rPr lang="el-GR" dirty="0"/>
              <a:t>αποτελεί το βασικό συστατικό της γνώσης. </a:t>
            </a:r>
          </a:p>
          <a:p>
            <a:pPr marL="0" indent="0">
              <a:buNone/>
            </a:pPr>
            <a:endParaRPr lang="el-GR" dirty="0"/>
          </a:p>
        </p:txBody>
      </p:sp>
    </p:spTree>
    <p:extLst>
      <p:ext uri="{BB962C8B-B14F-4D97-AF65-F5344CB8AC3E}">
        <p14:creationId xmlns="" xmlns:p14="http://schemas.microsoft.com/office/powerpoint/2010/main" val="3879701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Βασικές παραδοχές εποικοδομητικής θεωρίας</a:t>
            </a:r>
            <a:endParaRPr lang="el-GR" b="1" dirty="0"/>
          </a:p>
        </p:txBody>
      </p:sp>
      <p:sp>
        <p:nvSpPr>
          <p:cNvPr id="3" name="2 - Θέση περιεχομένου"/>
          <p:cNvSpPr>
            <a:spLocks noGrp="1"/>
          </p:cNvSpPr>
          <p:nvPr>
            <p:ph idx="1"/>
          </p:nvPr>
        </p:nvSpPr>
        <p:spPr/>
        <p:txBody>
          <a:bodyPr>
            <a:normAutofit/>
          </a:bodyPr>
          <a:lstStyle/>
          <a:p>
            <a:pPr algn="just"/>
            <a:r>
              <a:rPr lang="el-GR" dirty="0" smtClean="0"/>
              <a:t>Τα παιδιά δεν είναι παθητικοί δέκτες</a:t>
            </a:r>
          </a:p>
          <a:p>
            <a:pPr algn="just"/>
            <a:r>
              <a:rPr lang="el-GR" dirty="0" smtClean="0"/>
              <a:t>Κουβαλάνε προηγούμενες εμπειρίες, απόψεις και αντιλήψεις</a:t>
            </a:r>
          </a:p>
          <a:p>
            <a:pPr algn="just"/>
            <a:r>
              <a:rPr lang="el-GR" dirty="0" smtClean="0"/>
              <a:t>Η μάθηση τα εμπλέκει ενεργά στη εκπαιδευτική διαδικασία</a:t>
            </a:r>
          </a:p>
          <a:p>
            <a:pPr algn="just"/>
            <a:r>
              <a:rPr lang="el-GR" dirty="0" smtClean="0"/>
              <a:t>Η γνώση οικοδομείται με προσωπικό και κοινωνικό τρόπο</a:t>
            </a:r>
          </a:p>
          <a:p>
            <a:pPr algn="just"/>
            <a:r>
              <a:rPr lang="el-GR" dirty="0" smtClean="0"/>
              <a:t>Οι διδάσκοντες αλληλεπιδρούν με τα παιδιά στις αίθουσες.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Θεωρία της Δραστηριότητας</a:t>
            </a:r>
            <a:endParaRPr lang="el-GR" b="1" dirty="0"/>
          </a:p>
        </p:txBody>
      </p:sp>
      <p:sp>
        <p:nvSpPr>
          <p:cNvPr id="3" name="2 - Θέση περιεχομένου"/>
          <p:cNvSpPr>
            <a:spLocks noGrp="1"/>
          </p:cNvSpPr>
          <p:nvPr>
            <p:ph idx="1"/>
          </p:nvPr>
        </p:nvSpPr>
        <p:spPr/>
        <p:txBody>
          <a:bodyPr>
            <a:normAutofit/>
          </a:bodyPr>
          <a:lstStyle/>
          <a:p>
            <a:pPr algn="just"/>
            <a:r>
              <a:rPr lang="el-GR" dirty="0" smtClean="0"/>
              <a:t>Έχει ρίζες στον </a:t>
            </a:r>
            <a:r>
              <a:rPr lang="en-US" dirty="0" smtClean="0"/>
              <a:t>Vygotsky, </a:t>
            </a:r>
            <a:r>
              <a:rPr lang="en-US" dirty="0" err="1" smtClean="0"/>
              <a:t>Leontiev</a:t>
            </a:r>
            <a:r>
              <a:rPr lang="en-US" dirty="0" smtClean="0"/>
              <a:t>, Luria</a:t>
            </a:r>
            <a:endParaRPr lang="el-GR" dirty="0" smtClean="0"/>
          </a:p>
          <a:p>
            <a:pPr algn="just"/>
            <a:r>
              <a:rPr lang="el-GR" dirty="0" smtClean="0"/>
              <a:t>Η ανθρώπινη δράση </a:t>
            </a:r>
            <a:r>
              <a:rPr lang="el-GR" dirty="0" err="1" smtClean="0"/>
              <a:t>διαμεσολαβείται</a:t>
            </a:r>
            <a:r>
              <a:rPr lang="el-GR" dirty="0" smtClean="0"/>
              <a:t> από πολιτισμικά σύμβολα</a:t>
            </a:r>
          </a:p>
          <a:p>
            <a:pPr algn="just"/>
            <a:r>
              <a:rPr lang="el-GR" dirty="0" smtClean="0"/>
              <a:t>Βασική μονάδα ανάλυσης είναι η δραστηριότητα</a:t>
            </a:r>
          </a:p>
          <a:p>
            <a:pPr algn="just"/>
            <a:r>
              <a:rPr lang="el-GR" dirty="0" smtClean="0"/>
              <a:t>Μελετά το άτομο στο φυσικό περιβάλλον με βάση πολιτιστικούς παράγοντες και πτυχές της πνευματικής ανθρώπινης ζωής.</a:t>
            </a:r>
          </a:p>
          <a:p>
            <a:pPr algn="just"/>
            <a:r>
              <a:rPr lang="el-GR" dirty="0" smtClean="0"/>
              <a:t>Εφαρμόζεται σε συνεργατικά μαθησιακά περιβάλλοντα με υπολογιστή που ευνοούν τη </a:t>
            </a:r>
            <a:r>
              <a:rPr lang="el-GR" b="1" dirty="0" smtClean="0"/>
              <a:t>συνεργατική μάθηση.</a:t>
            </a: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89BCA-6DF8-FA4D-BE74-668E6B48278C}"/>
              </a:ext>
            </a:extLst>
          </p:cNvPr>
          <p:cNvSpPr>
            <a:spLocks noGrp="1"/>
          </p:cNvSpPr>
          <p:nvPr>
            <p:ph type="title"/>
          </p:nvPr>
        </p:nvSpPr>
        <p:spPr>
          <a:xfrm>
            <a:off x="500034" y="0"/>
            <a:ext cx="8229600" cy="1285860"/>
          </a:xfrm>
        </p:spPr>
        <p:txBody>
          <a:bodyPr>
            <a:normAutofit fontScale="90000"/>
          </a:bodyPr>
          <a:lstStyle/>
          <a:p>
            <a:r>
              <a:rPr lang="el-GR" dirty="0"/>
              <a:t>ΕΓΚΕΦΑΛΟΣ ΚΑΙ ΓΝΩΣΤΙΚΕΣ ΛΕΙΤΟΥΡΓΙΕΣ</a:t>
            </a:r>
            <a:endParaRPr lang="en-US" dirty="0"/>
          </a:p>
        </p:txBody>
      </p:sp>
      <p:sp>
        <p:nvSpPr>
          <p:cNvPr id="3" name="Content Placeholder 2">
            <a:extLst>
              <a:ext uri="{FF2B5EF4-FFF2-40B4-BE49-F238E27FC236}">
                <a16:creationId xmlns="" xmlns:a16="http://schemas.microsoft.com/office/drawing/2014/main" id="{B3148D64-11F6-8640-9900-C81B87B22C61}"/>
              </a:ext>
            </a:extLst>
          </p:cNvPr>
          <p:cNvSpPr>
            <a:spLocks noGrp="1"/>
          </p:cNvSpPr>
          <p:nvPr>
            <p:ph idx="1"/>
          </p:nvPr>
        </p:nvSpPr>
        <p:spPr>
          <a:xfrm>
            <a:off x="1285852" y="1428736"/>
            <a:ext cx="6184796" cy="5200664"/>
          </a:xfrm>
        </p:spPr>
        <p:txBody>
          <a:bodyPr>
            <a:normAutofit fontScale="77500" lnSpcReduction="20000"/>
          </a:bodyPr>
          <a:lstStyle/>
          <a:p>
            <a:pPr algn="just"/>
            <a:r>
              <a:rPr lang="el-GR" dirty="0" smtClean="0"/>
              <a:t>Όλες οι </a:t>
            </a:r>
            <a:r>
              <a:rPr lang="el-GR" dirty="0" err="1" smtClean="0"/>
              <a:t>ψυχοδιανοητικές</a:t>
            </a:r>
            <a:r>
              <a:rPr lang="el-GR" dirty="0" smtClean="0"/>
              <a:t> </a:t>
            </a:r>
            <a:r>
              <a:rPr lang="el-GR" dirty="0"/>
              <a:t>(γνωστικές λειτουργίες) προέρχονται από τον </a:t>
            </a:r>
            <a:r>
              <a:rPr lang="el-GR" dirty="0" smtClean="0"/>
              <a:t>εγκέφαλο.</a:t>
            </a:r>
            <a:endParaRPr lang="el-GR" dirty="0"/>
          </a:p>
          <a:p>
            <a:pPr algn="just"/>
            <a:r>
              <a:rPr lang="el-GR" dirty="0"/>
              <a:t>Μέσω του εγκεφάλου τα ερεθίσματα από το περιβάλλον αποκτούν σημασία, τίθενται υπό επεξεργασία και παράγεται η </a:t>
            </a:r>
            <a:r>
              <a:rPr lang="el-GR" dirty="0" smtClean="0"/>
              <a:t>συμπεριφορά.</a:t>
            </a:r>
            <a:endParaRPr lang="el-GR" dirty="0"/>
          </a:p>
          <a:p>
            <a:pPr algn="just"/>
            <a:r>
              <a:rPr lang="el-GR" b="1" dirty="0"/>
              <a:t>Βασικές Γνωστικές </a:t>
            </a:r>
            <a:r>
              <a:rPr lang="el-GR" b="1" dirty="0" smtClean="0"/>
              <a:t>Λειτουργίες (ανώτερες</a:t>
            </a:r>
            <a:r>
              <a:rPr lang="el-GR" b="1" dirty="0"/>
              <a:t>): Αντίληψη</a:t>
            </a:r>
            <a:r>
              <a:rPr lang="el-GR" b="1" dirty="0" smtClean="0"/>
              <a:t>,  </a:t>
            </a:r>
            <a:r>
              <a:rPr lang="el-GR" b="1" dirty="0"/>
              <a:t>Μνήμη</a:t>
            </a:r>
            <a:r>
              <a:rPr lang="el-GR" b="1" dirty="0" smtClean="0"/>
              <a:t>,  Μάθηση.</a:t>
            </a:r>
            <a:endParaRPr lang="el-GR" b="1" dirty="0"/>
          </a:p>
          <a:p>
            <a:pPr algn="just"/>
            <a:r>
              <a:rPr lang="el-GR" dirty="0"/>
              <a:t> Στον εγκέφαλο οι ανώτερες γνωστικές λειτουργίες, εντοπίζονται κατά κύριο λόγο, στον φλοιό των εγκεφαλικών </a:t>
            </a:r>
            <a:r>
              <a:rPr lang="el-GR" dirty="0" smtClean="0"/>
              <a:t>ημισφαιρίων.</a:t>
            </a:r>
            <a:endParaRPr lang="el-GR" dirty="0"/>
          </a:p>
          <a:p>
            <a:pPr algn="just"/>
            <a:r>
              <a:rPr lang="el-GR" dirty="0"/>
              <a:t>Γι’ αυτό, ο φλοιός των εγκεφαλικών ημισφαιρίων είναι πιο ανεπτυγμένος στον άνθρωπο, σε σύγκριση με τα υπόλοιπα </a:t>
            </a:r>
            <a:r>
              <a:rPr lang="el-GR" dirty="0" smtClean="0"/>
              <a:t>θηλαστικά.  </a:t>
            </a:r>
            <a:endParaRPr lang="el-GR" dirty="0"/>
          </a:p>
          <a:p>
            <a:pPr>
              <a:buNone/>
            </a:pPr>
            <a:endParaRPr lang="en-US" dirty="0"/>
          </a:p>
        </p:txBody>
      </p:sp>
    </p:spTree>
    <p:extLst>
      <p:ext uri="{BB962C8B-B14F-4D97-AF65-F5344CB8AC3E}">
        <p14:creationId xmlns:p14="http://schemas.microsoft.com/office/powerpoint/2010/main" xmlns="" val="27577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Μάθηση μέσω διαθέσιμων πόρων</a:t>
            </a:r>
            <a:endParaRPr lang="el-GR" b="1" dirty="0"/>
          </a:p>
        </p:txBody>
      </p:sp>
      <p:sp>
        <p:nvSpPr>
          <p:cNvPr id="3" name="2 - Θέση περιεχομένου"/>
          <p:cNvSpPr>
            <a:spLocks noGrp="1"/>
          </p:cNvSpPr>
          <p:nvPr>
            <p:ph idx="1"/>
          </p:nvPr>
        </p:nvSpPr>
        <p:spPr/>
        <p:txBody>
          <a:bodyPr>
            <a:normAutofit lnSpcReduction="10000"/>
          </a:bodyPr>
          <a:lstStyle/>
          <a:p>
            <a:pPr algn="just">
              <a:buNone/>
            </a:pPr>
            <a:r>
              <a:rPr lang="el-GR" dirty="0" smtClean="0"/>
              <a:t>Δίνει έμφαση στο ρόλο των πόρων, πηγών, του μαθησιακού περιεχομένου της εκπαιδευτικής διαδικασίας. </a:t>
            </a:r>
          </a:p>
          <a:p>
            <a:pPr algn="just">
              <a:buNone/>
            </a:pPr>
            <a:r>
              <a:rPr lang="el-GR" dirty="0" smtClean="0"/>
              <a:t>       Αφορά</a:t>
            </a:r>
            <a:r>
              <a:rPr lang="en-US" dirty="0" smtClean="0"/>
              <a:t>:</a:t>
            </a:r>
          </a:p>
          <a:p>
            <a:pPr algn="just">
              <a:buNone/>
            </a:pPr>
            <a:r>
              <a:rPr lang="el-GR" dirty="0" smtClean="0"/>
              <a:t>-τη χρήση εκπαιδευτικού υλικού με τη βοήθεια της τεχνολογίας</a:t>
            </a:r>
          </a:p>
          <a:p>
            <a:pPr algn="just">
              <a:buNone/>
            </a:pPr>
            <a:r>
              <a:rPr lang="el-GR" dirty="0" smtClean="0"/>
              <a:t>-τη φύση των δραστηριοτήτων</a:t>
            </a:r>
          </a:p>
          <a:p>
            <a:pPr algn="just">
              <a:buNone/>
            </a:pPr>
            <a:r>
              <a:rPr lang="el-GR" dirty="0" smtClean="0"/>
              <a:t>-την επιλογή ατομικής ή ομαδικής εργασίας</a:t>
            </a:r>
          </a:p>
          <a:p>
            <a:pPr algn="just">
              <a:buNone/>
            </a:pPr>
            <a:r>
              <a:rPr lang="el-GR" dirty="0" smtClean="0"/>
              <a:t>-τον τρόπο υποστήριξης των εκπαιδευομένων</a:t>
            </a:r>
          </a:p>
          <a:p>
            <a:pPr algn="just">
              <a:buNone/>
            </a:pPr>
            <a:r>
              <a:rPr lang="el-GR" dirty="0" smtClean="0"/>
              <a:t>-τους τρόπους αξιολόγησης των εκπαιδευομένων </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Μάθηση μέσω διαθέσιμων πόρων</a:t>
            </a:r>
            <a:endParaRPr lang="el-GR" dirty="0"/>
          </a:p>
        </p:txBody>
      </p:sp>
      <p:sp>
        <p:nvSpPr>
          <p:cNvPr id="3" name="2 - Θέση περιεχομένου"/>
          <p:cNvSpPr>
            <a:spLocks noGrp="1"/>
          </p:cNvSpPr>
          <p:nvPr>
            <p:ph idx="1"/>
          </p:nvPr>
        </p:nvSpPr>
        <p:spPr/>
        <p:txBody>
          <a:bodyPr/>
          <a:lstStyle/>
          <a:p>
            <a:pPr algn="just"/>
            <a:r>
              <a:rPr lang="el-GR" dirty="0" smtClean="0"/>
              <a:t>Βασικός μοχλός μάθησης αποτελεί η αλληλεπίδραση των εκπαιδευομένων με τους διαθέσιμους πόρους.</a:t>
            </a:r>
          </a:p>
          <a:p>
            <a:pPr>
              <a:buNone/>
            </a:pPr>
            <a:r>
              <a:rPr lang="el-GR" dirty="0" smtClean="0"/>
              <a:t>Ως πόρος θεωρείται</a:t>
            </a:r>
            <a:r>
              <a:rPr lang="en-US" dirty="0" smtClean="0"/>
              <a:t>:</a:t>
            </a:r>
            <a:endParaRPr lang="el-GR" dirty="0" smtClean="0"/>
          </a:p>
          <a:p>
            <a:r>
              <a:rPr lang="el-GR" dirty="0" smtClean="0"/>
              <a:t> το εκπαιδευτικό υλικό</a:t>
            </a:r>
          </a:p>
          <a:p>
            <a:r>
              <a:rPr lang="el-GR" dirty="0" smtClean="0"/>
              <a:t> ο χώρος μάθησης </a:t>
            </a:r>
          </a:p>
          <a:p>
            <a:r>
              <a:rPr lang="el-GR" dirty="0" smtClean="0"/>
              <a:t>οι προσφερόμενες δραστηριότητες </a:t>
            </a:r>
          </a:p>
          <a:p>
            <a:r>
              <a:rPr lang="el-GR" dirty="0" smtClean="0"/>
              <a:t>το ανθρώπινο δυναμικό</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Προβληματοκεντρική</a:t>
            </a:r>
            <a:r>
              <a:rPr lang="el-GR" b="1" dirty="0" smtClean="0"/>
              <a:t> Μάθηση</a:t>
            </a:r>
            <a:endParaRPr lang="el-GR" b="1"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Οι εκπαιδευόμενοι μαθαίνουν μέσω της επίλυσης ενός προβλήματος</a:t>
            </a:r>
          </a:p>
          <a:p>
            <a:pPr>
              <a:buNone/>
            </a:pPr>
            <a:r>
              <a:rPr lang="el-GR" dirty="0" smtClean="0"/>
              <a:t>          Στόχος</a:t>
            </a:r>
            <a:r>
              <a:rPr lang="en-US" dirty="0" smtClean="0"/>
              <a:t>: </a:t>
            </a:r>
            <a:endParaRPr lang="el-GR" dirty="0" smtClean="0"/>
          </a:p>
          <a:p>
            <a:pPr>
              <a:buNone/>
            </a:pPr>
            <a:r>
              <a:rPr lang="el-GR" dirty="0" smtClean="0"/>
              <a:t>   - Δημιουργεί εσωτερικά κίνητρα στους εκπαιδευόμενους </a:t>
            </a:r>
          </a:p>
          <a:p>
            <a:pPr>
              <a:buNone/>
            </a:pPr>
            <a:r>
              <a:rPr lang="el-GR" dirty="0" smtClean="0"/>
              <a:t>   - Τους υποβοηθά να αναπτύξουν δεξιότητες</a:t>
            </a:r>
          </a:p>
          <a:p>
            <a:pPr>
              <a:buNone/>
            </a:pPr>
            <a:r>
              <a:rPr lang="el-GR" dirty="0" smtClean="0"/>
              <a:t>   - Οι καθηγητές έχουν υποστηρικτικό ρόλο</a:t>
            </a:r>
          </a:p>
          <a:p>
            <a:pPr>
              <a:buNone/>
            </a:pPr>
            <a:r>
              <a:rPr lang="el-GR" dirty="0" smtClean="0"/>
              <a:t>   - Η συνεργασία είναι απαραίτητη</a:t>
            </a:r>
          </a:p>
          <a:p>
            <a:pPr>
              <a:buNone/>
            </a:pPr>
            <a:r>
              <a:rPr lang="el-GR" dirty="0" smtClean="0"/>
              <a:t>   - Ό,τι μαθαίνουν οι εκπαιδευόμενοι αυτόνομα εφαρμόζεται στην επίλυση των προβλημάτων</a:t>
            </a:r>
          </a:p>
          <a:p>
            <a:pPr>
              <a:buNone/>
            </a:pPr>
            <a:r>
              <a:rPr lang="el-GR" dirty="0" smtClean="0"/>
              <a:t>    - Οι εξετάσεις αποτιμούν την πρόοδο σχετικά με την επίτευξη των στόχων</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Μάθηση με ανάπτυξη έργου (</a:t>
            </a:r>
            <a:r>
              <a:rPr lang="en-US" b="1" dirty="0" smtClean="0"/>
              <a:t>Project)</a:t>
            </a:r>
            <a:endParaRPr lang="el-GR" b="1" dirty="0"/>
          </a:p>
        </p:txBody>
      </p:sp>
      <p:sp>
        <p:nvSpPr>
          <p:cNvPr id="3" name="2 - Θέση περιεχομένου"/>
          <p:cNvSpPr>
            <a:spLocks noGrp="1"/>
          </p:cNvSpPr>
          <p:nvPr>
            <p:ph idx="1"/>
          </p:nvPr>
        </p:nvSpPr>
        <p:spPr/>
        <p:txBody>
          <a:bodyPr>
            <a:normAutofit/>
          </a:bodyPr>
          <a:lstStyle/>
          <a:p>
            <a:pPr>
              <a:buNone/>
            </a:pPr>
            <a:r>
              <a:rPr lang="el-GR" dirty="0" smtClean="0"/>
              <a:t>Στάδια εκπόνησης έργου</a:t>
            </a:r>
            <a:r>
              <a:rPr lang="en-US" dirty="0" smtClean="0"/>
              <a:t>:</a:t>
            </a:r>
            <a:endParaRPr lang="el-GR" dirty="0" smtClean="0"/>
          </a:p>
          <a:p>
            <a:r>
              <a:rPr lang="el-GR" dirty="0" smtClean="0"/>
              <a:t>Πρόταση θέματος με βάση τα ενδιαφέροντα των εκπαιδευομένων </a:t>
            </a:r>
          </a:p>
          <a:p>
            <a:r>
              <a:rPr lang="el-GR" dirty="0" smtClean="0"/>
              <a:t>Σχεδιασμός των δραστηριοτήτων, ανάληψη ρόλων με την βοήθεια του καθηγητή</a:t>
            </a:r>
          </a:p>
          <a:p>
            <a:r>
              <a:rPr lang="el-GR" dirty="0" smtClean="0"/>
              <a:t>Υλοποίηση του έργου με χρήση κατάλληλων εργαλείων</a:t>
            </a:r>
          </a:p>
          <a:p>
            <a:r>
              <a:rPr lang="el-GR" dirty="0" smtClean="0"/>
              <a:t>Αξιολόγηση, αυτό-αξιολόγηση, αναστοχασμός</a:t>
            </a:r>
          </a:p>
          <a:p>
            <a:r>
              <a:rPr lang="el-GR" dirty="0" smtClean="0"/>
              <a:t>Παρουσίαση αποτελεσμάτων</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Μάθηση με ανάπτυξη έργου (</a:t>
            </a:r>
            <a:r>
              <a:rPr lang="en-US" b="1" dirty="0" smtClean="0"/>
              <a:t>Project)</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Το </a:t>
            </a:r>
            <a:r>
              <a:rPr lang="en-US" dirty="0" smtClean="0"/>
              <a:t>Project</a:t>
            </a:r>
            <a:r>
              <a:rPr lang="el-GR" dirty="0" smtClean="0"/>
              <a:t> αποτελεί τρόπο έρευνας και είναι σχέδιο εργασίας (Κόμης, 2004).</a:t>
            </a:r>
          </a:p>
          <a:p>
            <a:pPr>
              <a:buNone/>
            </a:pPr>
            <a:r>
              <a:rPr lang="el-GR" dirty="0" smtClean="0"/>
              <a:t>Οι καθηγητές επιλύουν απορίες, καθοδηγούν και υποβοηθούν τα παιδιά.</a:t>
            </a:r>
          </a:p>
          <a:p>
            <a:pPr>
              <a:buNone/>
            </a:pPr>
            <a:r>
              <a:rPr lang="el-GR" dirty="0" smtClean="0"/>
              <a:t>Ο εκπαιδευτικός δια χειρίζεται θέματα</a:t>
            </a:r>
            <a:r>
              <a:rPr lang="en-US" dirty="0" smtClean="0"/>
              <a:t>:</a:t>
            </a:r>
            <a:endParaRPr lang="el-GR" dirty="0" smtClean="0"/>
          </a:p>
          <a:p>
            <a:r>
              <a:rPr lang="el-GR" dirty="0" smtClean="0"/>
              <a:t>Τεχνικής καθοδήγησης της συνεργασίας</a:t>
            </a:r>
          </a:p>
          <a:p>
            <a:r>
              <a:rPr lang="el-GR" dirty="0" smtClean="0"/>
              <a:t>Τεχνικής ανάπτυξης των δεξιοτήτων</a:t>
            </a:r>
          </a:p>
          <a:p>
            <a:r>
              <a:rPr lang="el-GR" dirty="0" smtClean="0"/>
              <a:t>Τεχνικής αξιολόγηση των μαθητών         (Δημητριάδης, 2015)</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Συνεργατική μάθηση από απόσταση</a:t>
            </a:r>
            <a:endParaRPr lang="el-GR" b="1" dirty="0"/>
          </a:p>
        </p:txBody>
      </p:sp>
      <p:sp>
        <p:nvSpPr>
          <p:cNvPr id="3" name="2 - Θέση περιεχομένου"/>
          <p:cNvSpPr>
            <a:spLocks noGrp="1"/>
          </p:cNvSpPr>
          <p:nvPr>
            <p:ph idx="1"/>
          </p:nvPr>
        </p:nvSpPr>
        <p:spPr/>
        <p:txBody>
          <a:bodyPr/>
          <a:lstStyle/>
          <a:p>
            <a:r>
              <a:rPr lang="el-GR" dirty="0" smtClean="0"/>
              <a:t>Θεωρείται η συνεργατική μάθηση από απόσταση- σε ένα εικονικό περιβάλλον</a:t>
            </a:r>
          </a:p>
          <a:p>
            <a:r>
              <a:rPr lang="el-GR" dirty="0" smtClean="0"/>
              <a:t>Η μάθηση προσανατολίζεται στο μαθητή </a:t>
            </a:r>
          </a:p>
          <a:p>
            <a:r>
              <a:rPr lang="el-GR" dirty="0" smtClean="0"/>
              <a:t>Αυτονομία εκπαιδευόμενου</a:t>
            </a:r>
          </a:p>
          <a:p>
            <a:r>
              <a:rPr lang="el-GR" dirty="0" smtClean="0"/>
              <a:t>Ενισχύεται η αυτοπεποίθηση-αυτοεκτίμηση </a:t>
            </a:r>
          </a:p>
          <a:p>
            <a:r>
              <a:rPr lang="el-GR" dirty="0" smtClean="0"/>
              <a:t>Ανάπτυξη γνωστικών ικανοτήτων (</a:t>
            </a:r>
            <a:r>
              <a:rPr lang="en-US" dirty="0" smtClean="0"/>
              <a:t>Johnson &amp; Johnson, 1991)</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ΒΙΒΛΙΟΓΡΑΦΙΑ</a:t>
            </a:r>
            <a:endParaRPr lang="el-GR" b="1" dirty="0"/>
          </a:p>
        </p:txBody>
      </p:sp>
      <p:sp>
        <p:nvSpPr>
          <p:cNvPr id="3" name="2 - Θέση περιεχομένου"/>
          <p:cNvSpPr>
            <a:spLocks noGrp="1"/>
          </p:cNvSpPr>
          <p:nvPr>
            <p:ph idx="1"/>
          </p:nvPr>
        </p:nvSpPr>
        <p:spPr>
          <a:xfrm>
            <a:off x="0" y="1071546"/>
            <a:ext cx="8686800" cy="5054617"/>
          </a:xfrm>
        </p:spPr>
        <p:txBody>
          <a:bodyPr>
            <a:noAutofit/>
          </a:bodyPr>
          <a:lstStyle/>
          <a:p>
            <a:pPr algn="just"/>
            <a:r>
              <a:rPr lang="en-US" sz="2000" dirty="0" smtClean="0"/>
              <a:t>Bigge, M. (1990). </a:t>
            </a:r>
            <a:r>
              <a:rPr lang="el-GR" sz="2000" i="1" dirty="0" smtClean="0"/>
              <a:t>Θεωρίες Μάθησης</a:t>
            </a:r>
            <a:r>
              <a:rPr lang="el-GR" sz="2000" dirty="0" smtClean="0"/>
              <a:t>. Αθήνα</a:t>
            </a:r>
            <a:r>
              <a:rPr lang="en-US" sz="2000" dirty="0" smtClean="0"/>
              <a:t>: </a:t>
            </a:r>
            <a:r>
              <a:rPr lang="el-GR" sz="2000" dirty="0" smtClean="0"/>
              <a:t>Πατάκης.</a:t>
            </a:r>
          </a:p>
          <a:p>
            <a:pPr algn="just"/>
            <a:r>
              <a:rPr lang="en-US" sz="2000" dirty="0" smtClean="0"/>
              <a:t>Cole, M., &amp; Cole, S.R (2002). </a:t>
            </a:r>
            <a:r>
              <a:rPr lang="el-GR" sz="2000" dirty="0" smtClean="0"/>
              <a:t>Η ανάπτυξη των παιδιών (</a:t>
            </a:r>
            <a:r>
              <a:rPr lang="el-GR" sz="2000" dirty="0"/>
              <a:t>Β</a:t>
            </a:r>
            <a:r>
              <a:rPr lang="el-GR" sz="2000" dirty="0" smtClean="0"/>
              <a:t> Τόμος). Αθήνα</a:t>
            </a:r>
            <a:r>
              <a:rPr lang="en-US" sz="2000" dirty="0" smtClean="0"/>
              <a:t>: </a:t>
            </a:r>
            <a:r>
              <a:rPr lang="el-GR" sz="2000" dirty="0" err="1" smtClean="0"/>
              <a:t>Τυπωθήτω</a:t>
            </a:r>
            <a:r>
              <a:rPr lang="el-GR" sz="2000" dirty="0" smtClean="0"/>
              <a:t>.</a:t>
            </a:r>
          </a:p>
          <a:p>
            <a:pPr algn="just"/>
            <a:r>
              <a:rPr lang="el-GR" sz="2000" dirty="0" smtClean="0"/>
              <a:t>Δημητριάδης, Σ.(2015). </a:t>
            </a:r>
            <a:r>
              <a:rPr lang="el-GR" sz="2000" i="1" dirty="0" smtClean="0"/>
              <a:t>Θεωρίες Μάθησης και Εκπαιδευτικό Λογισμικό.</a:t>
            </a:r>
            <a:r>
              <a:rPr lang="el-GR" sz="2000" dirty="0" smtClean="0"/>
              <a:t> Ηλεκτρονικά Ακαδημαϊκά Συγγράμματα και Βοηθήματα για Επιστήμες Μηχανικών και Πληροφορικής.</a:t>
            </a:r>
            <a:endParaRPr lang="en-US" sz="2000" dirty="0" smtClean="0"/>
          </a:p>
          <a:p>
            <a:pPr algn="just"/>
            <a:r>
              <a:rPr lang="en-US" sz="2000" dirty="0" smtClean="0"/>
              <a:t>Johnson, D. &amp; Johnson, R. (1991). </a:t>
            </a:r>
            <a:r>
              <a:rPr lang="en-US" sz="2000" i="1" dirty="0" smtClean="0"/>
              <a:t>Learning Together and Alone. </a:t>
            </a:r>
            <a:r>
              <a:rPr lang="en-US" sz="2000" dirty="0" smtClean="0"/>
              <a:t>Prentice Hall: Englewood Cliffs, NJ.</a:t>
            </a:r>
            <a:endParaRPr lang="el-GR" sz="2000" dirty="0" smtClean="0"/>
          </a:p>
          <a:p>
            <a:pPr algn="just"/>
            <a:r>
              <a:rPr lang="el-GR" sz="2000" dirty="0" smtClean="0"/>
              <a:t>Κόμης, Ι.Β., (2004). </a:t>
            </a:r>
            <a:r>
              <a:rPr lang="el-GR" sz="2000" i="1" dirty="0" smtClean="0"/>
              <a:t>Εισαγωγή στις Εκπαιδευτικές Εφαρμογές των Τεχνολογιών της Πληροφορίας και των Επικοινωνιών</a:t>
            </a:r>
            <a:r>
              <a:rPr lang="el-GR" sz="2000" dirty="0" smtClean="0"/>
              <a:t>. Αθήνα</a:t>
            </a:r>
            <a:r>
              <a:rPr lang="en-US" sz="2000" dirty="0" smtClean="0"/>
              <a:t>: </a:t>
            </a:r>
            <a:r>
              <a:rPr lang="el-GR" sz="2000" dirty="0" smtClean="0"/>
              <a:t>Εκδόσεις Νέων Τεχνολογιών.</a:t>
            </a:r>
            <a:endParaRPr lang="en-US" sz="2000" dirty="0" smtClean="0"/>
          </a:p>
          <a:p>
            <a:pPr algn="just"/>
            <a:r>
              <a:rPr lang="en-US" sz="2000" dirty="0" smtClean="0"/>
              <a:t>Piaget, J., &amp; </a:t>
            </a:r>
            <a:r>
              <a:rPr lang="en-US" sz="2000" dirty="0" err="1" smtClean="0"/>
              <a:t>Inhelder</a:t>
            </a:r>
            <a:r>
              <a:rPr lang="en-US" sz="2000" dirty="0" smtClean="0"/>
              <a:t>, B. (1969). </a:t>
            </a:r>
            <a:r>
              <a:rPr lang="en-US" sz="2000" i="1" dirty="0" smtClean="0"/>
              <a:t>The child s conception of space</a:t>
            </a:r>
            <a:r>
              <a:rPr lang="en-US" sz="2000" dirty="0" smtClean="0"/>
              <a:t>. London: Routledge &amp; </a:t>
            </a:r>
            <a:r>
              <a:rPr lang="en-US" sz="2000" dirty="0" err="1" smtClean="0"/>
              <a:t>Kegan</a:t>
            </a:r>
            <a:r>
              <a:rPr lang="en-US" sz="2000" dirty="0" smtClean="0"/>
              <a:t> Paul.</a:t>
            </a:r>
            <a:endParaRPr lang="el-GR" sz="2000" dirty="0" smtClean="0"/>
          </a:p>
          <a:p>
            <a:pPr algn="just"/>
            <a:r>
              <a:rPr lang="el-GR" sz="2000" dirty="0" smtClean="0"/>
              <a:t>Φραγκούλης, Ι., &amp; Καραγιάννης, Π. (2004). </a:t>
            </a:r>
            <a:r>
              <a:rPr lang="el-GR" sz="2000" i="1" dirty="0" smtClean="0"/>
              <a:t>Η διδασκαλία των μαθημάτων του σχολείου με τη χρήση Η/Υ. </a:t>
            </a:r>
            <a:r>
              <a:rPr lang="el-GR" sz="2000" dirty="0" smtClean="0"/>
              <a:t>Αθήνα</a:t>
            </a:r>
            <a:r>
              <a:rPr lang="en-US" sz="2000" dirty="0" smtClean="0"/>
              <a:t>:</a:t>
            </a:r>
            <a:r>
              <a:rPr lang="el-GR" sz="2000" dirty="0" smtClean="0"/>
              <a:t> Καλειδοσκόπιο.</a:t>
            </a:r>
            <a:endParaRPr lang="el-G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Πηγές εικόνων</a:t>
            </a:r>
            <a:r>
              <a:rPr lang="en-US" dirty="0" smtClean="0"/>
              <a:t>:</a:t>
            </a:r>
          </a:p>
          <a:p>
            <a:pPr>
              <a:buNone/>
            </a:pPr>
            <a:r>
              <a:rPr lang="en-US" sz="1600" dirty="0" smtClean="0"/>
              <a:t>Bandura, A. (1986). Social Foundations of Thought and Action:  A Social Cognitive Theory. Englewood Cliffs, NJ: Prentice- Hall. </a:t>
            </a:r>
          </a:p>
          <a:p>
            <a:pPr>
              <a:buNone/>
            </a:pPr>
            <a:r>
              <a:rPr lang="en-US" sz="1600" dirty="0" smtClean="0"/>
              <a:t>Pavlov, I. P. (1928). Lectures on conditioned reflexes. (translated by W.H. Gantt) London: Allen and </a:t>
            </a:r>
            <a:r>
              <a:rPr lang="en-US" sz="1600" dirty="0" err="1" smtClean="0"/>
              <a:t>Unwin</a:t>
            </a:r>
            <a:r>
              <a:rPr lang="en-US" sz="1600" dirty="0" smtClean="0"/>
              <a:t>.</a:t>
            </a:r>
          </a:p>
          <a:p>
            <a:pPr>
              <a:buNone/>
            </a:pPr>
            <a:r>
              <a:rPr lang="en-US" sz="1600" dirty="0" smtClean="0"/>
              <a:t>Pavlov, 	I.P. (1897/1902). The work of the digestive glands. London: Griffin.</a:t>
            </a:r>
          </a:p>
          <a:p>
            <a:pPr>
              <a:buNone/>
            </a:pPr>
            <a:r>
              <a:rPr lang="en-US" sz="1600" dirty="0" smtClean="0"/>
              <a:t> </a:t>
            </a:r>
            <a:r>
              <a:rPr lang="en-US" sz="1600" dirty="0" err="1" smtClean="0"/>
              <a:t>Orrison</a:t>
            </a:r>
            <a:r>
              <a:rPr lang="en-US" sz="1600" dirty="0" smtClean="0"/>
              <a:t>  W. (2008). </a:t>
            </a:r>
            <a:r>
              <a:rPr lang="en-US" sz="1600" i="1" dirty="0" smtClean="0"/>
              <a:t>Atlas of Brain Function. Second Edition</a:t>
            </a:r>
            <a:r>
              <a:rPr lang="en-US" sz="1600" dirty="0" smtClean="0"/>
              <a:t>. </a:t>
            </a:r>
            <a:r>
              <a:rPr lang="en-US" sz="1600" dirty="0" err="1" smtClean="0"/>
              <a:t>Thieme</a:t>
            </a:r>
            <a:r>
              <a:rPr lang="en-US" sz="1600" dirty="0" smtClean="0"/>
              <a:t>. New York-Stuttgart.</a:t>
            </a:r>
          </a:p>
          <a:p>
            <a:pPr>
              <a:buNone/>
            </a:pPr>
            <a:r>
              <a:rPr lang="en-US" sz="1600" dirty="0" smtClean="0"/>
              <a:t>Nolte, J. (2009).The Human Brain E-Book: with student consult online Access.</a:t>
            </a:r>
          </a:p>
          <a:p>
            <a:pPr>
              <a:buNone/>
            </a:pPr>
            <a:r>
              <a:rPr lang="en-US" sz="1600" dirty="0" smtClean="0">
                <a:hlinkClick r:id="rId2"/>
              </a:rPr>
              <a:t>https://books.google.gr/books?id=no</a:t>
            </a:r>
            <a:endParaRPr lang="en-US" sz="1600" dirty="0" smtClean="0"/>
          </a:p>
          <a:p>
            <a:pPr>
              <a:buNone/>
            </a:pPr>
            <a:endParaRPr lang="en-US" sz="1600" dirty="0" smtClean="0"/>
          </a:p>
          <a:p>
            <a:pPr>
              <a:buNone/>
            </a:pPr>
            <a:endParaRPr lang="el-GR"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6057656" y="4882391"/>
            <a:ext cx="2721769" cy="1257300"/>
          </a:xfrm>
          <a:prstGeom prst="rect">
            <a:avLst/>
          </a:prstGeom>
        </p:spPr>
      </p:pic>
      <p:sp>
        <p:nvSpPr>
          <p:cNvPr id="5" name="Ορθογώνιο 4"/>
          <p:cNvSpPr/>
          <p:nvPr/>
        </p:nvSpPr>
        <p:spPr>
          <a:xfrm>
            <a:off x="576198" y="4882391"/>
            <a:ext cx="4572000" cy="1754326"/>
          </a:xfrm>
          <a:prstGeom prst="rect">
            <a:avLst/>
          </a:prstGeom>
        </p:spPr>
        <p:txBody>
          <a:bodyPr>
            <a:spAutoFit/>
          </a:bodyPr>
          <a:lstStyle/>
          <a:p>
            <a:r>
              <a:rPr lang="el-GR" dirty="0" smtClean="0"/>
              <a:t>Το σεμινάριο υλοποιείται στα πλαίσια της </a:t>
            </a:r>
            <a:r>
              <a:rPr lang="el-GR" dirty="0"/>
              <a:t>Πράξης «Γραφείο υποστήριξης της διδασκαλίας και μάθησης στο Ελληνικό Μεσογειακό Πανεπιστήμιο» με κωδικό ΟΠΣ (MIS) </a:t>
            </a:r>
            <a:r>
              <a:rPr lang="el-GR" dirty="0" smtClean="0"/>
              <a:t>5162371 με τη Συγχρηματοδότησης της Ευρωπαϊκής Ένωσης</a:t>
            </a:r>
            <a:endParaRPr lang="el-GR" dirty="0"/>
          </a:p>
        </p:txBody>
      </p:sp>
      <p:pic>
        <p:nvPicPr>
          <p:cNvPr id="6" name="Picture 2" descr="https://qa.hmu.gr/wp-content/uploads/2023/06/ELMEPA-LOGO-GR-Compress-120x120-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85460" y="116192"/>
            <a:ext cx="1228088" cy="16374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22488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500035" y="4786323"/>
            <a:ext cx="8330816" cy="1600438"/>
          </a:xfrm>
          <a:prstGeom prst="rect">
            <a:avLst/>
          </a:prstGeom>
        </p:spPr>
        <p:txBody>
          <a:bodyPr wrap="square">
            <a:spAutoFit/>
          </a:bodyPr>
          <a:lstStyle/>
          <a:p>
            <a:r>
              <a:rPr lang="el-GR" sz="1600" dirty="0" smtClean="0"/>
              <a:t>Το σεμινάριο υλοποιείται στα πλαίσια της </a:t>
            </a:r>
            <a:r>
              <a:rPr lang="el-GR" sz="1600" dirty="0"/>
              <a:t>Πράξης «Γραφείο υποστήριξης της διδασκαλίας και μάθησης στο Ελληνικό Μεσογειακό Πανεπιστήμιο» με κωδικό ΟΠΣ (MIS) </a:t>
            </a:r>
            <a:r>
              <a:rPr lang="el-GR" sz="1600" dirty="0" smtClean="0"/>
              <a:t>5162371</a:t>
            </a:r>
          </a:p>
          <a:p>
            <a:endParaRPr lang="el-GR" sz="1600" dirty="0"/>
          </a:p>
          <a:p>
            <a:r>
              <a:rPr lang="el-GR" sz="1600" dirty="0"/>
              <a:t>“Το έργο συγχρηματοδοτείται από την Ελλάδα και την Ευρωπαϊκή Ένωση (Ευρωπαϊκό Κοινωνικό Ταμείο) μέσω του Επιχειρησιακού Προγράμματος «Ανάπτυξη Ανθρώπινου Δυναμικού, Εκπαίδευση και Διά Βίου Μάθηση» </a:t>
            </a:r>
            <a:r>
              <a:rPr lang="el-GR" dirty="0"/>
              <a:t>.” </a:t>
            </a:r>
          </a:p>
        </p:txBody>
      </p:sp>
      <p:pic>
        <p:nvPicPr>
          <p:cNvPr id="6" name="Picture 2" descr="https://qa.hmu.gr/wp-content/uploads/2023/06/ELMEPA-LOGO-GR-Compress-120x12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85460" y="116192"/>
            <a:ext cx="1228088" cy="163745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Εικόνα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10569" y="3708790"/>
            <a:ext cx="4953762" cy="993648"/>
          </a:xfrm>
          <a:prstGeom prst="rect">
            <a:avLst/>
          </a:prstGeom>
        </p:spPr>
      </p:pic>
    </p:spTree>
    <p:extLst>
      <p:ext uri="{BB962C8B-B14F-4D97-AF65-F5344CB8AC3E}">
        <p14:creationId xmlns="" xmlns:p14="http://schemas.microsoft.com/office/powerpoint/2010/main" val="165445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CF2A0-2AED-3A48-B62C-8297E6BF73C3}"/>
              </a:ext>
            </a:extLst>
          </p:cNvPr>
          <p:cNvSpPr>
            <a:spLocks noGrp="1"/>
          </p:cNvSpPr>
          <p:nvPr>
            <p:ph type="title"/>
          </p:nvPr>
        </p:nvSpPr>
        <p:spPr>
          <a:xfrm>
            <a:off x="1673351" y="614363"/>
            <a:ext cx="5797296" cy="1657350"/>
          </a:xfrm>
        </p:spPr>
        <p:txBody>
          <a:bodyPr>
            <a:normAutofit fontScale="90000"/>
          </a:bodyPr>
          <a:lstStyle/>
          <a:p>
            <a:r>
              <a:rPr lang="el-GR" dirty="0"/>
              <a:t>ΕΓΚΕΦΑΛΟΣ ΚΑΙ ΓΝΩΣΤΙΚΕΣ ΛΕΙΤΟΥΡΓΙΕΣ</a:t>
            </a:r>
            <a:r>
              <a:rPr lang="en-US" dirty="0"/>
              <a:t>: </a:t>
            </a:r>
            <a:r>
              <a:rPr lang="el-GR" dirty="0"/>
              <a:t/>
            </a:r>
            <a:br>
              <a:rPr lang="el-GR" dirty="0"/>
            </a:br>
            <a:r>
              <a:rPr lang="el-GR" dirty="0" err="1"/>
              <a:t>βασικεσ</a:t>
            </a:r>
            <a:r>
              <a:rPr lang="el-GR" dirty="0"/>
              <a:t> </a:t>
            </a:r>
            <a:r>
              <a:rPr lang="el-GR" dirty="0" err="1"/>
              <a:t>περιοχες</a:t>
            </a:r>
            <a:r>
              <a:rPr lang="el-GR" dirty="0"/>
              <a:t> του </a:t>
            </a:r>
            <a:r>
              <a:rPr lang="el-GR" dirty="0" err="1"/>
              <a:t>εγκεφαλου</a:t>
            </a:r>
            <a:endParaRPr lang="en-US" dirty="0"/>
          </a:p>
        </p:txBody>
      </p:sp>
      <p:pic>
        <p:nvPicPr>
          <p:cNvPr id="5" name="Content Placeholder 4">
            <a:extLst>
              <a:ext uri="{FF2B5EF4-FFF2-40B4-BE49-F238E27FC236}">
                <a16:creationId xmlns="" xmlns:a16="http://schemas.microsoft.com/office/drawing/2014/main" id="{CCE030BD-33C0-964C-A30A-542078DE3EF9}"/>
              </a:ext>
            </a:extLst>
          </p:cNvPr>
          <p:cNvPicPr>
            <a:picLocks noGrp="1" noChangeAspect="1"/>
          </p:cNvPicPr>
          <p:nvPr>
            <p:ph idx="1"/>
          </p:nvPr>
        </p:nvPicPr>
        <p:blipFill>
          <a:blip r:embed="rId2"/>
          <a:stretch>
            <a:fillRect/>
          </a:stretch>
        </p:blipFill>
        <p:spPr>
          <a:xfrm>
            <a:off x="1143001" y="1"/>
            <a:ext cx="6429395" cy="6429396"/>
          </a:xfrm>
          <a:prstGeom prst="rect">
            <a:avLst/>
          </a:prstGeom>
        </p:spPr>
      </p:pic>
    </p:spTree>
    <p:extLst>
      <p:ext uri="{BB962C8B-B14F-4D97-AF65-F5344CB8AC3E}">
        <p14:creationId xmlns:p14="http://schemas.microsoft.com/office/powerpoint/2010/main" xmlns="" val="19422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53F69-025E-4643-B4A8-CAA7A6D60B65}"/>
              </a:ext>
            </a:extLst>
          </p:cNvPr>
          <p:cNvSpPr>
            <a:spLocks noGrp="1"/>
          </p:cNvSpPr>
          <p:nvPr>
            <p:ph type="title"/>
          </p:nvPr>
        </p:nvSpPr>
        <p:spPr>
          <a:xfrm>
            <a:off x="1673352" y="193167"/>
            <a:ext cx="5797296" cy="1188720"/>
          </a:xfrm>
        </p:spPr>
        <p:txBody>
          <a:bodyPr>
            <a:normAutofit fontScale="90000"/>
          </a:bodyPr>
          <a:lstStyle/>
          <a:p>
            <a:r>
              <a:rPr lang="el-GR" sz="2700" dirty="0"/>
              <a:t>ΕΓΚΕΦΑΛΟΣ ΚΑΙ ΓΝΩΣΤΙΚΕΣ ΛΕΙΤΟΥΡΓΙΕΣ:</a:t>
            </a:r>
            <a:br>
              <a:rPr lang="el-GR" sz="2700" dirty="0"/>
            </a:br>
            <a:r>
              <a:rPr lang="el-GR" sz="2700" dirty="0" smtClean="0"/>
              <a:t>φλοιός εγκεφαλικών ημισφαιρίων</a:t>
            </a:r>
            <a:endParaRPr lang="en-US" dirty="0"/>
          </a:p>
        </p:txBody>
      </p:sp>
      <p:sp>
        <p:nvSpPr>
          <p:cNvPr id="3" name="Content Placeholder 2">
            <a:extLst>
              <a:ext uri="{FF2B5EF4-FFF2-40B4-BE49-F238E27FC236}">
                <a16:creationId xmlns="" xmlns:a16="http://schemas.microsoft.com/office/drawing/2014/main" id="{0148FA51-1784-524E-A965-91105B899FE4}"/>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C7A0125C-DD86-7744-AB4B-789579989E38}"/>
              </a:ext>
            </a:extLst>
          </p:cNvPr>
          <p:cNvPicPr>
            <a:picLocks noChangeAspect="1"/>
          </p:cNvPicPr>
          <p:nvPr/>
        </p:nvPicPr>
        <p:blipFill>
          <a:blip r:embed="rId2"/>
          <a:stretch>
            <a:fillRect/>
          </a:stretch>
        </p:blipFill>
        <p:spPr>
          <a:xfrm>
            <a:off x="0" y="1659860"/>
            <a:ext cx="9144000" cy="5198140"/>
          </a:xfrm>
          <a:prstGeom prst="rect">
            <a:avLst/>
          </a:prstGeom>
        </p:spPr>
      </p:pic>
    </p:spTree>
    <p:extLst>
      <p:ext uri="{BB962C8B-B14F-4D97-AF65-F5344CB8AC3E}">
        <p14:creationId xmlns:p14="http://schemas.microsoft.com/office/powerpoint/2010/main" xmlns="" val="185927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6F31FCD-0AC0-A144-B709-C330040247E0}"/>
              </a:ext>
            </a:extLst>
          </p:cNvPr>
          <p:cNvSpPr txBox="1"/>
          <p:nvPr/>
        </p:nvSpPr>
        <p:spPr>
          <a:xfrm>
            <a:off x="543974" y="1658883"/>
            <a:ext cx="7492244" cy="923330"/>
          </a:xfrm>
          <a:prstGeom prst="rect">
            <a:avLst/>
          </a:prstGeom>
          <a:noFill/>
        </p:spPr>
        <p:txBody>
          <a:bodyPr wrap="none" rtlCol="0">
            <a:spAutoFit/>
          </a:bodyPr>
          <a:lstStyle/>
          <a:p>
            <a:r>
              <a:rPr lang="el-GR" dirty="0"/>
              <a:t>Οι γνωστικές λειτουργίες της </a:t>
            </a:r>
            <a:r>
              <a:rPr lang="el-GR" u="sng" dirty="0"/>
              <a:t>Αντίληψης</a:t>
            </a:r>
            <a:r>
              <a:rPr lang="el-GR" dirty="0"/>
              <a:t>, της </a:t>
            </a:r>
            <a:r>
              <a:rPr lang="el-GR" u="sng" dirty="0"/>
              <a:t>Μνήμης</a:t>
            </a:r>
            <a:r>
              <a:rPr lang="el-GR" dirty="0"/>
              <a:t> και της </a:t>
            </a:r>
            <a:r>
              <a:rPr lang="el-GR" u="sng" dirty="0" smtClean="0"/>
              <a:t>Μάθησης</a:t>
            </a:r>
            <a:endParaRPr lang="el-GR" dirty="0"/>
          </a:p>
          <a:p>
            <a:r>
              <a:rPr lang="el-GR" dirty="0"/>
              <a:t>-ΌΧΙ ΜΕΜΟΝΩΜΕΝΑ- για την αναγνώριση και περαιτέρω επεξεργασία των </a:t>
            </a:r>
            <a:r>
              <a:rPr lang="el-GR" dirty="0" smtClean="0">
                <a:sym typeface="Wingdings" pitchFamily="2" charset="2"/>
              </a:rPr>
              <a:t> </a:t>
            </a:r>
            <a:endParaRPr lang="el-GR" dirty="0">
              <a:sym typeface="Wingdings" pitchFamily="2" charset="2"/>
            </a:endParaRPr>
          </a:p>
          <a:p>
            <a:r>
              <a:rPr lang="el-GR" dirty="0">
                <a:sym typeface="Wingdings" pitchFamily="2" charset="2"/>
              </a:rPr>
              <a:t>(αισθητηριακή ολοκλήρωση)</a:t>
            </a:r>
            <a:endParaRPr lang="en-US" dirty="0"/>
          </a:p>
        </p:txBody>
      </p:sp>
      <p:sp>
        <p:nvSpPr>
          <p:cNvPr id="2" name="Title 1">
            <a:extLst>
              <a:ext uri="{FF2B5EF4-FFF2-40B4-BE49-F238E27FC236}">
                <a16:creationId xmlns="" xmlns:a16="http://schemas.microsoft.com/office/drawing/2014/main" id="{5DFB4BAC-EDFC-8B47-9A0F-239486A48EC5}"/>
              </a:ext>
            </a:extLst>
          </p:cNvPr>
          <p:cNvSpPr>
            <a:spLocks noGrp="1"/>
          </p:cNvSpPr>
          <p:nvPr>
            <p:ph type="title"/>
          </p:nvPr>
        </p:nvSpPr>
        <p:spPr>
          <a:xfrm>
            <a:off x="1500166" y="357166"/>
            <a:ext cx="5797296" cy="1035558"/>
          </a:xfrm>
        </p:spPr>
        <p:txBody>
          <a:bodyPr anchor="ctr">
            <a:normAutofit fontScale="90000"/>
          </a:bodyPr>
          <a:lstStyle/>
          <a:p>
            <a:r>
              <a:rPr lang="el-GR" dirty="0"/>
              <a:t/>
            </a:r>
            <a:br>
              <a:rPr lang="el-GR" dirty="0"/>
            </a:br>
            <a:r>
              <a:rPr lang="el-GR" sz="2200" b="1" dirty="0"/>
              <a:t>ΕΓΚΕΦΑΛΟΣ ΚΑΙ ΓΝΩΣΤΙΚΕΣ ΛΕΙΤΟΥΡΓΙΕΣ:</a:t>
            </a:r>
            <a:r>
              <a:rPr lang="en-US" sz="2200" dirty="0"/>
              <a:t/>
            </a:r>
            <a:br>
              <a:rPr lang="en-US" sz="2200" dirty="0"/>
            </a:br>
            <a:r>
              <a:rPr lang="el-GR" sz="2200" dirty="0" smtClean="0"/>
              <a:t>αντίληψη </a:t>
            </a:r>
            <a:r>
              <a:rPr lang="el-GR" sz="2200" dirty="0"/>
              <a:t>και </a:t>
            </a:r>
            <a:r>
              <a:rPr lang="el-GR" sz="2200" dirty="0" smtClean="0"/>
              <a:t>αισθητηριακή ολοκλήρωση</a:t>
            </a:r>
            <a:r>
              <a:rPr lang="el-GR" sz="2200" dirty="0"/>
              <a:t/>
            </a:r>
            <a:br>
              <a:rPr lang="el-GR" sz="2200" dirty="0"/>
            </a:br>
            <a:endParaRPr lang="en-US" sz="2200" dirty="0"/>
          </a:p>
        </p:txBody>
      </p:sp>
      <p:pic>
        <p:nvPicPr>
          <p:cNvPr id="4" name="Content Placeholder 3">
            <a:extLst>
              <a:ext uri="{FF2B5EF4-FFF2-40B4-BE49-F238E27FC236}">
                <a16:creationId xmlns="" xmlns:a16="http://schemas.microsoft.com/office/drawing/2014/main" id="{531DC860-6B93-7D41-82E1-E84F4E93F889}"/>
              </a:ext>
            </a:extLst>
          </p:cNvPr>
          <p:cNvPicPr>
            <a:picLocks noGrp="1" noChangeAspect="1"/>
          </p:cNvPicPr>
          <p:nvPr>
            <p:ph idx="1"/>
          </p:nvPr>
        </p:nvPicPr>
        <p:blipFill>
          <a:blip r:embed="rId2"/>
          <a:stretch>
            <a:fillRect/>
          </a:stretch>
        </p:blipFill>
        <p:spPr>
          <a:xfrm>
            <a:off x="0" y="1658883"/>
            <a:ext cx="5132277" cy="5199117"/>
          </a:xfrm>
          <a:prstGeom prst="rect">
            <a:avLst/>
          </a:prstGeom>
        </p:spPr>
      </p:pic>
      <p:pic>
        <p:nvPicPr>
          <p:cNvPr id="7" name="Picture 6">
            <a:extLst>
              <a:ext uri="{FF2B5EF4-FFF2-40B4-BE49-F238E27FC236}">
                <a16:creationId xmlns="" xmlns:a16="http://schemas.microsoft.com/office/drawing/2014/main" id="{A8A1D2EC-A506-104B-B87A-E760547D95C4}"/>
              </a:ext>
            </a:extLst>
          </p:cNvPr>
          <p:cNvPicPr>
            <a:picLocks noChangeAspect="1"/>
          </p:cNvPicPr>
          <p:nvPr/>
        </p:nvPicPr>
        <p:blipFill>
          <a:blip r:embed="rId3"/>
          <a:stretch>
            <a:fillRect/>
          </a:stretch>
        </p:blipFill>
        <p:spPr>
          <a:xfrm>
            <a:off x="4643438" y="1714488"/>
            <a:ext cx="3905250" cy="4184705"/>
          </a:xfrm>
          <a:prstGeom prst="rect">
            <a:avLst/>
          </a:prstGeom>
        </p:spPr>
      </p:pic>
    </p:spTree>
    <p:extLst>
      <p:ext uri="{BB962C8B-B14F-4D97-AF65-F5344CB8AC3E}">
        <p14:creationId xmlns:p14="http://schemas.microsoft.com/office/powerpoint/2010/main" xmlns="" val="2383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82FA4-CD26-6742-98E9-D4F055F6A870}"/>
              </a:ext>
            </a:extLst>
          </p:cNvPr>
          <p:cNvSpPr>
            <a:spLocks noGrp="1"/>
          </p:cNvSpPr>
          <p:nvPr>
            <p:ph type="title"/>
          </p:nvPr>
        </p:nvSpPr>
        <p:spPr/>
        <p:txBody>
          <a:bodyPr>
            <a:normAutofit fontScale="90000"/>
          </a:bodyPr>
          <a:lstStyle/>
          <a:p>
            <a:r>
              <a:rPr lang="el-GR" sz="3100" dirty="0"/>
              <a:t>ΕΓΚΕΦΑΛΟΣ ΚΑΙ ΓΝΩΣΤΙΚΕΣ ΛΕΙΤΟΥΡΓΙΕΣ:</a:t>
            </a:r>
            <a:r>
              <a:rPr lang="en-US" dirty="0"/>
              <a:t/>
            </a:r>
            <a:br>
              <a:rPr lang="en-US" dirty="0"/>
            </a:br>
            <a:r>
              <a:rPr lang="el-GR" dirty="0" smtClean="0">
                <a:solidFill>
                  <a:srgbClr val="0070C0"/>
                </a:solidFill>
              </a:rPr>
              <a:t>Αντίληψη</a:t>
            </a:r>
            <a:endParaRPr lang="en-US" dirty="0">
              <a:solidFill>
                <a:srgbClr val="0070C0"/>
              </a:solidFill>
            </a:endParaRPr>
          </a:p>
        </p:txBody>
      </p:sp>
      <p:sp>
        <p:nvSpPr>
          <p:cNvPr id="3" name="Content Placeholder 2">
            <a:extLst>
              <a:ext uri="{FF2B5EF4-FFF2-40B4-BE49-F238E27FC236}">
                <a16:creationId xmlns="" xmlns:a16="http://schemas.microsoft.com/office/drawing/2014/main" id="{7D3554AD-3C73-4D47-9B76-EBF5A660F5F4}"/>
              </a:ext>
            </a:extLst>
          </p:cNvPr>
          <p:cNvSpPr>
            <a:spLocks noGrp="1"/>
          </p:cNvSpPr>
          <p:nvPr>
            <p:ph idx="1"/>
          </p:nvPr>
        </p:nvSpPr>
        <p:spPr/>
        <p:txBody>
          <a:bodyPr/>
          <a:lstStyle/>
          <a:p>
            <a:endParaRPr lang="el-GR" sz="2000" dirty="0"/>
          </a:p>
          <a:p>
            <a:pPr algn="just"/>
            <a:r>
              <a:rPr lang="el-GR" sz="2000" dirty="0"/>
              <a:t>Αίσθηση (</a:t>
            </a:r>
            <a:r>
              <a:rPr lang="en-US" sz="2000" dirty="0"/>
              <a:t>sensation)</a:t>
            </a:r>
            <a:r>
              <a:rPr lang="en-US" sz="2000" dirty="0">
                <a:sym typeface="Wingdings" pitchFamily="2" charset="2"/>
              </a:rPr>
              <a:t> </a:t>
            </a:r>
            <a:r>
              <a:rPr lang="el-GR" sz="2000" dirty="0">
                <a:sym typeface="Wingdings" pitchFamily="2" charset="2"/>
              </a:rPr>
              <a:t>Όταν η φυσική ενέργεια ενός ή περισσοτέρων ερεθισμάτων του εσωτερικού ή εξωτερικού περιβάλλοντος μετατρέπεται σε νευρικό σήμα (ένα ή περισσότερα</a:t>
            </a:r>
            <a:r>
              <a:rPr lang="el-GR" sz="2000" dirty="0" smtClean="0">
                <a:sym typeface="Wingdings" pitchFamily="2" charset="2"/>
              </a:rPr>
              <a:t>). </a:t>
            </a:r>
            <a:endParaRPr lang="el-GR" sz="2000" dirty="0">
              <a:sym typeface="Wingdings" pitchFamily="2" charset="2"/>
            </a:endParaRPr>
          </a:p>
          <a:p>
            <a:pPr algn="just"/>
            <a:endParaRPr lang="el-GR" sz="2000" dirty="0"/>
          </a:p>
          <a:p>
            <a:pPr algn="just"/>
            <a:r>
              <a:rPr lang="el-GR" sz="2000" dirty="0"/>
              <a:t>Αντίληψη (</a:t>
            </a:r>
            <a:r>
              <a:rPr lang="en-US" sz="2000" dirty="0"/>
              <a:t>perception)</a:t>
            </a:r>
            <a:r>
              <a:rPr lang="en-US" sz="2000" dirty="0">
                <a:sym typeface="Wingdings" pitchFamily="2" charset="2"/>
              </a:rPr>
              <a:t> </a:t>
            </a:r>
            <a:r>
              <a:rPr lang="el-GR" sz="2000" dirty="0">
                <a:sym typeface="Wingdings" pitchFamily="2" charset="2"/>
              </a:rPr>
              <a:t>Η σύνθετη (</a:t>
            </a:r>
            <a:r>
              <a:rPr lang="el-GR" sz="2000" dirty="0" err="1">
                <a:sym typeface="Wingdings" pitchFamily="2" charset="2"/>
              </a:rPr>
              <a:t>νευροχημική</a:t>
            </a:r>
            <a:r>
              <a:rPr lang="el-GR" sz="2000" dirty="0">
                <a:sym typeface="Wingdings" pitchFamily="2" charset="2"/>
              </a:rPr>
              <a:t>) διεργασία του εγκεφάλου όπου συγκεντρώνονται, οργανώνονται και ερμηνεύονται οι αισθήσεις (αισθητηριακά εισερχόμενα</a:t>
            </a:r>
            <a:r>
              <a:rPr lang="el-GR" sz="2000" dirty="0" smtClean="0">
                <a:sym typeface="Wingdings" pitchFamily="2" charset="2"/>
              </a:rPr>
              <a:t>). </a:t>
            </a:r>
            <a:endParaRPr lang="el-GR" sz="2000" dirty="0">
              <a:sym typeface="Wingdings" pitchFamily="2" charset="2"/>
            </a:endParaRPr>
          </a:p>
          <a:p>
            <a:pPr algn="just"/>
            <a:endParaRPr lang="en-US" dirty="0"/>
          </a:p>
        </p:txBody>
      </p:sp>
    </p:spTree>
    <p:extLst>
      <p:ext uri="{BB962C8B-B14F-4D97-AF65-F5344CB8AC3E}">
        <p14:creationId xmlns:p14="http://schemas.microsoft.com/office/powerpoint/2010/main" xmlns="" val="6164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962A70E-040A-2A45-90F4-55C9F17F9F10}"/>
              </a:ext>
            </a:extLst>
          </p:cNvPr>
          <p:cNvSpPr>
            <a:spLocks noGrp="1"/>
          </p:cNvSpPr>
          <p:nvPr>
            <p:ph type="title"/>
          </p:nvPr>
        </p:nvSpPr>
        <p:spPr>
          <a:xfrm>
            <a:off x="1673351" y="53149"/>
            <a:ext cx="5797296" cy="1188720"/>
          </a:xfrm>
        </p:spPr>
        <p:txBody>
          <a:bodyPr>
            <a:noAutofit/>
          </a:bodyPr>
          <a:lstStyle/>
          <a:p>
            <a:pPr algn="just"/>
            <a:r>
              <a:rPr lang="el-GR" sz="2400" dirty="0"/>
              <a:t>ΕΓΚΕΦΑΛΟΣ ΚΑΙ ΓΝΩΣΤΙΚΕΣ ΛΕΙΤΟΥΡΓΙΕΣ:</a:t>
            </a:r>
            <a:r>
              <a:rPr lang="en-US" sz="2400" dirty="0"/>
              <a:t/>
            </a:r>
            <a:br>
              <a:rPr lang="en-US" sz="2400" dirty="0"/>
            </a:br>
            <a:r>
              <a:rPr lang="el-GR" sz="2400" dirty="0" smtClean="0"/>
              <a:t>                       </a:t>
            </a:r>
            <a:r>
              <a:rPr lang="el-GR" sz="2400" b="1" dirty="0" smtClean="0">
                <a:solidFill>
                  <a:srgbClr val="0070C0"/>
                </a:solidFill>
              </a:rPr>
              <a:t>Αντίληψη</a:t>
            </a:r>
            <a:endParaRPr lang="en-US" sz="2400" b="1" dirty="0">
              <a:solidFill>
                <a:srgbClr val="0070C0"/>
              </a:solidFill>
            </a:endParaRPr>
          </a:p>
        </p:txBody>
      </p:sp>
      <p:sp>
        <p:nvSpPr>
          <p:cNvPr id="7" name="Right Arrow 6">
            <a:extLst>
              <a:ext uri="{FF2B5EF4-FFF2-40B4-BE49-F238E27FC236}">
                <a16:creationId xmlns="" xmlns:a16="http://schemas.microsoft.com/office/drawing/2014/main" id="{09CE42E9-3ED2-1943-9D33-C6C2328F3487}"/>
              </a:ext>
            </a:extLst>
          </p:cNvPr>
          <p:cNvSpPr/>
          <p:nvPr/>
        </p:nvSpPr>
        <p:spPr>
          <a:xfrm>
            <a:off x="0" y="1604772"/>
            <a:ext cx="2475310" cy="525322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lvl="0"/>
            <a:r>
              <a:rPr lang="el-GR" b="1" dirty="0"/>
              <a:t>Ερέθισμα</a:t>
            </a:r>
          </a:p>
          <a:p>
            <a:pPr lvl="0"/>
            <a:r>
              <a:rPr lang="el-GR" b="1" dirty="0"/>
              <a:t>(</a:t>
            </a:r>
            <a:r>
              <a:rPr lang="en-US" b="1" dirty="0"/>
              <a:t>In</a:t>
            </a:r>
            <a:r>
              <a:rPr lang="el-GR" b="1" dirty="0"/>
              <a:t>/</a:t>
            </a:r>
            <a:r>
              <a:rPr lang="en-US" b="1" dirty="0"/>
              <a:t>Out</a:t>
            </a:r>
            <a:r>
              <a:rPr lang="el-GR" b="1" dirty="0"/>
              <a:t>)</a:t>
            </a:r>
          </a:p>
          <a:p>
            <a:pPr lvl="0"/>
            <a:r>
              <a:rPr lang="el-GR" b="1" dirty="0"/>
              <a:t>Φυσική Ενέργεια</a:t>
            </a:r>
          </a:p>
          <a:p>
            <a:pPr lvl="0"/>
            <a:endParaRPr lang="el-GR" b="1" dirty="0"/>
          </a:p>
          <a:p>
            <a:pPr lvl="0"/>
            <a:r>
              <a:rPr lang="el-GR" b="1" dirty="0"/>
              <a:t>Αιτία Ενεργοποίησης</a:t>
            </a:r>
          </a:p>
          <a:p>
            <a:pPr lvl="0"/>
            <a:r>
              <a:rPr lang="el-GR" b="1" dirty="0"/>
              <a:t> Αισθητηρίων Οργάνων</a:t>
            </a:r>
            <a:endParaRPr lang="en-US" b="1" dirty="0"/>
          </a:p>
          <a:p>
            <a:pPr lvl="0"/>
            <a:endParaRPr lang="el-GR" dirty="0"/>
          </a:p>
          <a:p>
            <a:pPr algn="ctr"/>
            <a:endParaRPr lang="en-US" dirty="0"/>
          </a:p>
        </p:txBody>
      </p:sp>
      <p:sp>
        <p:nvSpPr>
          <p:cNvPr id="8" name="Right Arrow 7">
            <a:extLst>
              <a:ext uri="{FF2B5EF4-FFF2-40B4-BE49-F238E27FC236}">
                <a16:creationId xmlns="" xmlns:a16="http://schemas.microsoft.com/office/drawing/2014/main" id="{E2B8BDBB-DDED-0442-9C18-9C3B183B581D}"/>
              </a:ext>
            </a:extLst>
          </p:cNvPr>
          <p:cNvSpPr/>
          <p:nvPr/>
        </p:nvSpPr>
        <p:spPr>
          <a:xfrm>
            <a:off x="2475310" y="1604772"/>
            <a:ext cx="2475310" cy="525322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lvl="0"/>
            <a:endParaRPr lang="el-GR" b="1" dirty="0"/>
          </a:p>
          <a:p>
            <a:pPr lvl="0"/>
            <a:r>
              <a:rPr lang="el-GR" b="1" dirty="0"/>
              <a:t>Διέγερση Αισθητηρίων Οργάνων</a:t>
            </a:r>
            <a:endParaRPr lang="en-US" b="1" dirty="0"/>
          </a:p>
          <a:p>
            <a:pPr lvl="0"/>
            <a:endParaRPr lang="el-GR" b="1" dirty="0"/>
          </a:p>
          <a:p>
            <a:pPr lvl="0"/>
            <a:r>
              <a:rPr lang="el-GR" b="1" dirty="0"/>
              <a:t>Σήμα Ενεργοποίησης Σώματος- Οργάνων</a:t>
            </a:r>
            <a:endParaRPr lang="en-US" b="1" dirty="0"/>
          </a:p>
          <a:p>
            <a:pPr lvl="0"/>
            <a:endParaRPr lang="el-GR" dirty="0"/>
          </a:p>
          <a:p>
            <a:pPr algn="ctr"/>
            <a:endParaRPr lang="en-US" dirty="0"/>
          </a:p>
        </p:txBody>
      </p:sp>
      <p:sp>
        <p:nvSpPr>
          <p:cNvPr id="10" name="Right Arrow 9">
            <a:extLst>
              <a:ext uri="{FF2B5EF4-FFF2-40B4-BE49-F238E27FC236}">
                <a16:creationId xmlns="" xmlns:a16="http://schemas.microsoft.com/office/drawing/2014/main" id="{28ED82DB-C3DF-D042-BB4A-E472202FDB0F}"/>
              </a:ext>
            </a:extLst>
          </p:cNvPr>
          <p:cNvSpPr/>
          <p:nvPr/>
        </p:nvSpPr>
        <p:spPr>
          <a:xfrm>
            <a:off x="4995338" y="1604772"/>
            <a:ext cx="2475310" cy="525322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lvl="0"/>
            <a:endParaRPr lang="el-GR" dirty="0"/>
          </a:p>
          <a:p>
            <a:pPr lvl="0"/>
            <a:endParaRPr lang="el-GR" b="1" dirty="0"/>
          </a:p>
          <a:p>
            <a:pPr lvl="0"/>
            <a:r>
              <a:rPr lang="el-GR" b="1" dirty="0"/>
              <a:t>Ψυχολογική Επεξεργασία -Εγκέφαλος</a:t>
            </a:r>
          </a:p>
          <a:p>
            <a:pPr lvl="0"/>
            <a:endParaRPr lang="el-GR" b="1" dirty="0"/>
          </a:p>
          <a:p>
            <a:pPr lvl="0"/>
            <a:r>
              <a:rPr lang="el-GR" b="1" dirty="0"/>
              <a:t>Συνείδηση </a:t>
            </a:r>
            <a:r>
              <a:rPr lang="el-GR" b="1" dirty="0">
                <a:sym typeface="Wingdings" pitchFamily="2" charset="2"/>
              </a:rPr>
              <a:t></a:t>
            </a:r>
            <a:endParaRPr lang="en-US" b="1" dirty="0"/>
          </a:p>
          <a:p>
            <a:pPr lvl="0"/>
            <a:r>
              <a:rPr lang="el-GR" b="1" dirty="0"/>
              <a:t>Ένταση, Διάρκεια,</a:t>
            </a:r>
            <a:endParaRPr lang="en-US" b="1" dirty="0"/>
          </a:p>
          <a:p>
            <a:pPr lvl="0"/>
            <a:r>
              <a:rPr lang="el-GR" b="1" dirty="0"/>
              <a:t>Είδος-Ποιότητα Ερεθίσματος</a:t>
            </a:r>
            <a:endParaRPr lang="en-US" b="1" dirty="0"/>
          </a:p>
          <a:p>
            <a:pPr lvl="0"/>
            <a:endParaRPr lang="en-US" b="1" dirty="0"/>
          </a:p>
          <a:p>
            <a:pPr lvl="0"/>
            <a:endParaRPr lang="el-GR" b="1" dirty="0"/>
          </a:p>
          <a:p>
            <a:pPr algn="ctr"/>
            <a:endParaRPr lang="en-US" dirty="0"/>
          </a:p>
        </p:txBody>
      </p:sp>
      <p:sp>
        <p:nvSpPr>
          <p:cNvPr id="12" name="Rounded Rectangle 11">
            <a:extLst>
              <a:ext uri="{FF2B5EF4-FFF2-40B4-BE49-F238E27FC236}">
                <a16:creationId xmlns="" xmlns:a16="http://schemas.microsoft.com/office/drawing/2014/main" id="{53658D61-CF3B-B74A-B21C-F7A3EA518418}"/>
              </a:ext>
            </a:extLst>
          </p:cNvPr>
          <p:cNvSpPr/>
          <p:nvPr/>
        </p:nvSpPr>
        <p:spPr>
          <a:xfrm>
            <a:off x="6643702" y="1214422"/>
            <a:ext cx="2500298" cy="5643578"/>
          </a:xfrm>
          <a:prstGeom prst="round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a:t>ΔΗΜΙΟΥΡΓΙΑ</a:t>
            </a:r>
          </a:p>
          <a:p>
            <a:pPr algn="ctr"/>
            <a:r>
              <a:rPr lang="el-GR" b="1" dirty="0"/>
              <a:t>ΣΥΝΑΙΣΘΗΜΑΤΟΣ</a:t>
            </a:r>
          </a:p>
          <a:p>
            <a:pPr algn="ctr"/>
            <a:endParaRPr lang="el-GR" b="1" dirty="0"/>
          </a:p>
          <a:p>
            <a:pPr algn="ctr"/>
            <a:r>
              <a:rPr lang="el-GR" b="1" dirty="0"/>
              <a:t>ΠΑΡΑΓΟΝΤΕΣ ΕΠΙΔΡΑΣΗΣ ΣΥΝΑΙΣΘΗΜΑΤΟΣ:</a:t>
            </a:r>
          </a:p>
          <a:p>
            <a:pPr algn="ctr"/>
            <a:endParaRPr lang="el-GR" dirty="0"/>
          </a:p>
          <a:p>
            <a:pPr marL="342900" indent="-342900" algn="ctr"/>
            <a:r>
              <a:rPr lang="el-GR" b="1" dirty="0" smtClean="0"/>
              <a:t>1. ΠΡΟΗΓ</a:t>
            </a:r>
            <a:r>
              <a:rPr lang="el-GR" b="1" dirty="0"/>
              <a:t>. ΕΜΠΕΙΡΙΕΣ</a:t>
            </a:r>
          </a:p>
          <a:p>
            <a:pPr marL="342900" indent="-342900" algn="ctr"/>
            <a:r>
              <a:rPr lang="el-GR" b="1" dirty="0" smtClean="0"/>
              <a:t>2.ΜΝΗΜΗ</a:t>
            </a:r>
            <a:endParaRPr lang="el-GR" b="1" dirty="0"/>
          </a:p>
          <a:p>
            <a:pPr marL="342900" indent="-342900" algn="ctr"/>
            <a:r>
              <a:rPr lang="el-GR" b="1" dirty="0" smtClean="0"/>
              <a:t>3. ΣΥΝΑΙΣΘΗΜΑΤΙΚΗ </a:t>
            </a:r>
            <a:r>
              <a:rPr lang="el-GR" b="1" dirty="0"/>
              <a:t>ΚΑΤΑΣΤΑΣΗ</a:t>
            </a:r>
          </a:p>
          <a:p>
            <a:pPr marL="342900" indent="-342900" algn="ctr"/>
            <a:r>
              <a:rPr lang="el-GR" b="1" dirty="0" smtClean="0"/>
              <a:t>4. ΠΡΟΣΩΠΙΚΟΤΗΤΑ</a:t>
            </a:r>
            <a:endParaRPr lang="el-GR" b="1" dirty="0"/>
          </a:p>
          <a:p>
            <a:pPr marL="342900" indent="-342900" algn="ctr"/>
            <a:r>
              <a:rPr lang="el-GR" b="1" dirty="0" smtClean="0"/>
              <a:t>5. ΠΛΑΙΣΙΟ</a:t>
            </a:r>
          </a:p>
          <a:p>
            <a:pPr marL="342900" indent="-342900" algn="ctr"/>
            <a:r>
              <a:rPr lang="el-GR" b="1" dirty="0" smtClean="0"/>
              <a:t> (π.χ. </a:t>
            </a:r>
            <a:r>
              <a:rPr lang="el-GR" b="1" dirty="0"/>
              <a:t>ΕΠΙΔΡΑΣΗ ΤΗΣ ΟΜΑΔΑΣ)</a:t>
            </a:r>
          </a:p>
          <a:p>
            <a:pPr algn="ctr"/>
            <a:endParaRPr lang="en-US" dirty="0"/>
          </a:p>
        </p:txBody>
      </p:sp>
    </p:spTree>
    <p:extLst>
      <p:ext uri="{BB962C8B-B14F-4D97-AF65-F5344CB8AC3E}">
        <p14:creationId xmlns:p14="http://schemas.microsoft.com/office/powerpoint/2010/main" xmlns="" val="212350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1" nodeType="clickEffect">
                                  <p:stCondLst>
                                    <p:cond delay="0"/>
                                  </p:stCondLst>
                                  <p:childTnLst>
                                    <p:animEffect transition="out" filter="fade">
                                      <p:cBhvr>
                                        <p:cTn id="47" dur="2000"/>
                                        <p:tgtEl>
                                          <p:spTgt spid="7"/>
                                        </p:tgtEl>
                                      </p:cBhvr>
                                    </p:animEffect>
                                    <p:anim calcmode="lin" valueType="num">
                                      <p:cBhvr>
                                        <p:cTn id="48"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7"/>
                                        </p:tgtEl>
                                        <p:attrNameLst>
                                          <p:attrName>ppt_h</p:attrName>
                                        </p:attrNameLst>
                                      </p:cBhvr>
                                      <p:tavLst>
                                        <p:tav tm="0">
                                          <p:val>
                                            <p:strVal val="ppt_h"/>
                                          </p:val>
                                        </p:tav>
                                        <p:tav tm="100000">
                                          <p:val>
                                            <p:strVal val="ppt_h"/>
                                          </p:val>
                                        </p:tav>
                                      </p:tavLst>
                                    </p:anim>
                                    <p:set>
                                      <p:cBhvr>
                                        <p:cTn id="50" dur="1" fill="hold">
                                          <p:stCondLst>
                                            <p:cond delay="1999"/>
                                          </p:stCondLst>
                                        </p:cTn>
                                        <p:tgtEl>
                                          <p:spTgt spid="7"/>
                                        </p:tgtEl>
                                        <p:attrNameLst>
                                          <p:attrName>style.visibility</p:attrName>
                                        </p:attrNameLst>
                                      </p:cBhvr>
                                      <p:to>
                                        <p:strVal val="hidden"/>
                                      </p:to>
                                    </p:set>
                                  </p:childTnLst>
                                </p:cTn>
                              </p:par>
                              <p:par>
                                <p:cTn id="51" presetID="45" presetClass="exit" presetSubtype="0" fill="hold" grpId="1" nodeType="withEffect">
                                  <p:stCondLst>
                                    <p:cond delay="0"/>
                                  </p:stCondLst>
                                  <p:childTnLst>
                                    <p:animEffect transition="out" filter="fade">
                                      <p:cBhvr>
                                        <p:cTn id="52" dur="2000"/>
                                        <p:tgtEl>
                                          <p:spTgt spid="8"/>
                                        </p:tgtEl>
                                      </p:cBhvr>
                                    </p:animEffect>
                                    <p:anim calcmode="lin" valueType="num">
                                      <p:cBhvr>
                                        <p:cTn id="53"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2000"/>
                                        <p:tgtEl>
                                          <p:spTgt spid="8"/>
                                        </p:tgtEl>
                                        <p:attrNameLst>
                                          <p:attrName>ppt_h</p:attrName>
                                        </p:attrNameLst>
                                      </p:cBhvr>
                                      <p:tavLst>
                                        <p:tav tm="0">
                                          <p:val>
                                            <p:strVal val="ppt_h"/>
                                          </p:val>
                                        </p:tav>
                                        <p:tav tm="100000">
                                          <p:val>
                                            <p:strVal val="ppt_h"/>
                                          </p:val>
                                        </p:tav>
                                      </p:tavLst>
                                    </p:anim>
                                    <p:set>
                                      <p:cBhvr>
                                        <p:cTn id="55" dur="1" fill="hold">
                                          <p:stCondLst>
                                            <p:cond delay="1999"/>
                                          </p:stCondLst>
                                        </p:cTn>
                                        <p:tgtEl>
                                          <p:spTgt spid="8"/>
                                        </p:tgtEl>
                                        <p:attrNameLst>
                                          <p:attrName>style.visibility</p:attrName>
                                        </p:attrNameLst>
                                      </p:cBhvr>
                                      <p:to>
                                        <p:strVal val="hidden"/>
                                      </p:to>
                                    </p:set>
                                  </p:childTnLst>
                                </p:cTn>
                              </p:par>
                              <p:par>
                                <p:cTn id="56" presetID="45" presetClass="exit" presetSubtype="0" fill="hold" grpId="1" nodeType="withEffect">
                                  <p:stCondLst>
                                    <p:cond delay="0"/>
                                  </p:stCondLst>
                                  <p:childTnLst>
                                    <p:animEffect transition="out" filter="fade">
                                      <p:cBhvr>
                                        <p:cTn id="57" dur="2000"/>
                                        <p:tgtEl>
                                          <p:spTgt spid="10"/>
                                        </p:tgtEl>
                                      </p:cBhvr>
                                    </p:animEffect>
                                    <p:anim calcmode="lin" valueType="num">
                                      <p:cBhvr>
                                        <p:cTn id="58"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9" dur="2000"/>
                                        <p:tgtEl>
                                          <p:spTgt spid="10"/>
                                        </p:tgtEl>
                                        <p:attrNameLst>
                                          <p:attrName>ppt_h</p:attrName>
                                        </p:attrNameLst>
                                      </p:cBhvr>
                                      <p:tavLst>
                                        <p:tav tm="0">
                                          <p:val>
                                            <p:strVal val="ppt_h"/>
                                          </p:val>
                                        </p:tav>
                                        <p:tav tm="100000">
                                          <p:val>
                                            <p:strVal val="ppt_h"/>
                                          </p:val>
                                        </p:tav>
                                      </p:tavLst>
                                    </p:anim>
                                    <p:set>
                                      <p:cBhvr>
                                        <p:cTn id="60" dur="1" fill="hold">
                                          <p:stCondLst>
                                            <p:cond delay="19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8" grpId="1" animBg="1"/>
      <p:bldP spid="10" grpId="0" animBg="1"/>
      <p:bldP spid="10" grpId="1"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709</TotalTime>
  <Words>2335</Words>
  <Application>Microsoft Office PowerPoint</Application>
  <PresentationFormat>Προβολή στην οθόνη (4:3)</PresentationFormat>
  <Paragraphs>323</Paragraphs>
  <Slides>49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Αποκορύφωμα</vt:lpstr>
      <vt:lpstr>Σεμιναριο που απευθυνεται σε φοιτητεσ και αφορα την διαδικασια τησ μαθησησ στο πανεπιστημιο την προσωπικη εξελιξη και επιδοση</vt:lpstr>
      <vt:lpstr>Διαφάνεια 2</vt:lpstr>
      <vt:lpstr>Διαφάνεια 3</vt:lpstr>
      <vt:lpstr>ΕΓΚΕΦΑΛΟΣ ΚΑΙ ΓΝΩΣΤΙΚΕΣ ΛΕΙΤΟΥΡΓΙΕΣ</vt:lpstr>
      <vt:lpstr>ΕΓΚΕΦΑΛΟΣ ΚΑΙ ΓΝΩΣΤΙΚΕΣ ΛΕΙΤΟΥΡΓΙΕΣ:  βασικεσ περιοχες του εγκεφαλου</vt:lpstr>
      <vt:lpstr>ΕΓΚΕΦΑΛΟΣ ΚΑΙ ΓΝΩΣΤΙΚΕΣ ΛΕΙΤΟΥΡΓΙΕΣ: φλοιός εγκεφαλικών ημισφαιρίων</vt:lpstr>
      <vt:lpstr> ΕΓΚΕΦΑΛΟΣ ΚΑΙ ΓΝΩΣΤΙΚΕΣ ΛΕΙΤΟΥΡΓΙΕΣ: αντίληψη και αισθητηριακή ολοκλήρωση </vt:lpstr>
      <vt:lpstr>ΕΓΚΕΦΑΛΟΣ ΚΑΙ ΓΝΩΣΤΙΚΕΣ ΛΕΙΤΟΥΡΓΙΕΣ: Αντίληψη</vt:lpstr>
      <vt:lpstr>ΕΓΚΕΦΑΛΟΣ ΚΑΙ ΓΝΩΣΤΙΚΕΣ ΛΕΙΤΟΥΡΓΙΕΣ:                        Αντίληψη</vt:lpstr>
      <vt:lpstr>Η έννοια της μάθησης</vt:lpstr>
      <vt:lpstr>ΜΑΘΗΣΗ</vt:lpstr>
      <vt:lpstr>Διαφάνεια 12</vt:lpstr>
      <vt:lpstr>Στάδια μάθησης</vt:lpstr>
      <vt:lpstr>Άτυπη μάθηση</vt:lpstr>
      <vt:lpstr>ΑΤΥΠΗ ΜΑΘΗΣΗ</vt:lpstr>
      <vt:lpstr>Μη τυπική μάθηση</vt:lpstr>
      <vt:lpstr>Τυπική μάθηση</vt:lpstr>
      <vt:lpstr>ΓΝΩΣΤΙΚΕΣ ΛΕΙΤΟΥΡΓΙΕΣ: Μάθηση ΚΛΑΣΣΙΚΑ ΠΕΙΡΑΜΑΤΑ</vt:lpstr>
      <vt:lpstr> Μάθηση ΚΛΑΣΣΙΚΑ ΠΕΙΡΑΜΑΤΑ</vt:lpstr>
      <vt:lpstr> ΜΝΗΜΗ</vt:lpstr>
      <vt:lpstr> Διαταραχές μνήμης</vt:lpstr>
      <vt:lpstr> Μνήμη  και τεχνικές βελτίωσης </vt:lpstr>
      <vt:lpstr>Νοημοσύνη (intelligence)</vt:lpstr>
      <vt:lpstr>Νοημοσύνη (intelligence)</vt:lpstr>
      <vt:lpstr>Νοημοσύνη</vt:lpstr>
      <vt:lpstr>Νοητική Υστέρηση</vt:lpstr>
      <vt:lpstr>Θεωρίες Μάθησης</vt:lpstr>
      <vt:lpstr>Συμπεριφοριστές: PAVLOV</vt:lpstr>
      <vt:lpstr>PAVLOV</vt:lpstr>
      <vt:lpstr>PAVLOV</vt:lpstr>
      <vt:lpstr>ΠΕΙΡΑΜΑ PAVLOV</vt:lpstr>
      <vt:lpstr>PAVLOV</vt:lpstr>
      <vt:lpstr>Μοντέλο Διδακτικού Σχεδιασμού</vt:lpstr>
      <vt:lpstr>Διαφάνεια 34</vt:lpstr>
      <vt:lpstr>JEAN PIAGET</vt:lpstr>
      <vt:lpstr>Διαφάνεια 36</vt:lpstr>
      <vt:lpstr>Διαφάνεια 37</vt:lpstr>
      <vt:lpstr>Βασικές παραδοχές εποικοδομητικής θεωρίας</vt:lpstr>
      <vt:lpstr>Θεωρία της Δραστηριότητας</vt:lpstr>
      <vt:lpstr>Μάθηση μέσω διαθέσιμων πόρων</vt:lpstr>
      <vt:lpstr>Μάθηση μέσω διαθέσιμων πόρων</vt:lpstr>
      <vt:lpstr>Προβληματοκεντρική Μάθηση</vt:lpstr>
      <vt:lpstr>Μάθηση με ανάπτυξη έργου (Project)</vt:lpstr>
      <vt:lpstr>Μάθηση με ανάπτυξη έργου (Project)</vt:lpstr>
      <vt:lpstr>Συνεργατική μάθηση από απόσταση</vt:lpstr>
      <vt:lpstr>ΒΙΒΛΙΟΓΡΑΦΙΑ</vt:lpstr>
      <vt:lpstr>Διαφάνεια 47</vt:lpstr>
      <vt:lpstr>Διαφάνεια 48</vt:lpstr>
      <vt:lpstr>Διαφάνεια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ΕΤΟΙΜΟΤΗΤΑ ΓΙΑ ΜΑΘΗΣΗ</dc:title>
  <dc:creator>Anta</dc:creator>
  <cp:lastModifiedBy>Anta</cp:lastModifiedBy>
  <cp:revision>58</cp:revision>
  <dcterms:created xsi:type="dcterms:W3CDTF">2023-09-21T13:58:04Z</dcterms:created>
  <dcterms:modified xsi:type="dcterms:W3CDTF">2023-10-12T09:28:00Z</dcterms:modified>
</cp:coreProperties>
</file>