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5" r:id="rId2"/>
    <p:sldMasterId id="2147483669" r:id="rId3"/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2" r:id="rId6"/>
    <p:sldId id="3335" r:id="rId7"/>
    <p:sldId id="3341" r:id="rId8"/>
    <p:sldId id="370" r:id="rId9"/>
    <p:sldId id="3343" r:id="rId10"/>
    <p:sldId id="309" r:id="rId11"/>
    <p:sldId id="3344" r:id="rId12"/>
    <p:sldId id="3352" r:id="rId13"/>
    <p:sldId id="3355" r:id="rId14"/>
    <p:sldId id="3356" r:id="rId15"/>
    <p:sldId id="3345" r:id="rId16"/>
    <p:sldId id="299" r:id="rId17"/>
    <p:sldId id="308" r:id="rId18"/>
    <p:sldId id="3346" r:id="rId19"/>
    <p:sldId id="258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58A"/>
    <a:srgbClr val="006600"/>
    <a:srgbClr val="F16157"/>
    <a:srgbClr val="2D3589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DDA63-FF05-4F21-BC37-99EF18D7D932}" v="147" dt="2023-11-10T15:51:28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Escudeiro" userId="866ef74d-6fed-4278-96a8-2b77f2e68b55" providerId="ADAL" clId="{C05DDA63-FF05-4F21-BC37-99EF18D7D932}"/>
    <pc:docChg chg="undo custSel addSld delSld modSld sldOrd">
      <pc:chgData name="Nuno Escudeiro" userId="866ef74d-6fed-4278-96a8-2b77f2e68b55" providerId="ADAL" clId="{C05DDA63-FF05-4F21-BC37-99EF18D7D932}" dt="2023-11-10T15:51:28.979" v="1263" actId="20577"/>
      <pc:docMkLst>
        <pc:docMk/>
      </pc:docMkLst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3358652414" sldId="259"/>
        </pc:sldMkLst>
      </pc:sldChg>
      <pc:sldChg chg="modSp mod">
        <pc:chgData name="Nuno Escudeiro" userId="866ef74d-6fed-4278-96a8-2b77f2e68b55" providerId="ADAL" clId="{C05DDA63-FF05-4F21-BC37-99EF18D7D932}" dt="2023-11-10T15:04:43.801" v="159" actId="14100"/>
        <pc:sldMkLst>
          <pc:docMk/>
          <pc:sldMk cId="3815238519" sldId="292"/>
        </pc:sldMkLst>
        <pc:spChg chg="mod">
          <ac:chgData name="Nuno Escudeiro" userId="866ef74d-6fed-4278-96a8-2b77f2e68b55" providerId="ADAL" clId="{C05DDA63-FF05-4F21-BC37-99EF18D7D932}" dt="2023-11-10T15:04:43.801" v="159" actId="14100"/>
          <ac:spMkLst>
            <pc:docMk/>
            <pc:sldMk cId="3815238519" sldId="292"/>
            <ac:spMk id="4" creationId="{AAAB782B-D2CA-4512-9B87-B5316CB13D69}"/>
          </ac:spMkLst>
        </pc:spChg>
      </pc:sldChg>
      <pc:sldChg chg="ord">
        <pc:chgData name="Nuno Escudeiro" userId="866ef74d-6fed-4278-96a8-2b77f2e68b55" providerId="ADAL" clId="{C05DDA63-FF05-4F21-BC37-99EF18D7D932}" dt="2023-11-10T15:48:20.935" v="1197"/>
        <pc:sldMkLst>
          <pc:docMk/>
          <pc:sldMk cId="2261579061" sldId="299"/>
        </pc:sldMkLst>
      </pc:sldChg>
      <pc:sldChg chg="modSp mod">
        <pc:chgData name="Nuno Escudeiro" userId="866ef74d-6fed-4278-96a8-2b77f2e68b55" providerId="ADAL" clId="{C05DDA63-FF05-4F21-BC37-99EF18D7D932}" dt="2023-11-10T15:49:05.209" v="1252" actId="20577"/>
        <pc:sldMkLst>
          <pc:docMk/>
          <pc:sldMk cId="1545067590" sldId="308"/>
        </pc:sldMkLst>
        <pc:spChg chg="mod">
          <ac:chgData name="Nuno Escudeiro" userId="866ef74d-6fed-4278-96a8-2b77f2e68b55" providerId="ADAL" clId="{C05DDA63-FF05-4F21-BC37-99EF18D7D932}" dt="2023-11-10T15:49:05.209" v="1252" actId="20577"/>
          <ac:spMkLst>
            <pc:docMk/>
            <pc:sldMk cId="1545067590" sldId="308"/>
            <ac:spMk id="6" creationId="{00000000-0000-0000-0000-000000000000}"/>
          </ac:spMkLst>
        </pc:spChg>
      </pc:sldChg>
      <pc:sldChg chg="modSp mod">
        <pc:chgData name="Nuno Escudeiro" userId="866ef74d-6fed-4278-96a8-2b77f2e68b55" providerId="ADAL" clId="{C05DDA63-FF05-4F21-BC37-99EF18D7D932}" dt="2023-11-10T15:28:06.936" v="565" actId="20577"/>
        <pc:sldMkLst>
          <pc:docMk/>
          <pc:sldMk cId="1876874186" sldId="309"/>
        </pc:sldMkLst>
        <pc:spChg chg="mod">
          <ac:chgData name="Nuno Escudeiro" userId="866ef74d-6fed-4278-96a8-2b77f2e68b55" providerId="ADAL" clId="{C05DDA63-FF05-4F21-BC37-99EF18D7D932}" dt="2023-11-10T15:28:06.936" v="565" actId="20577"/>
          <ac:spMkLst>
            <pc:docMk/>
            <pc:sldMk cId="1876874186" sldId="309"/>
            <ac:spMk id="2" creationId="{00000000-0000-0000-0000-000000000000}"/>
          </ac:spMkLst>
        </pc:spChg>
      </pc:sldChg>
      <pc:sldChg chg="add del">
        <pc:chgData name="Nuno Escudeiro" userId="866ef74d-6fed-4278-96a8-2b77f2e68b55" providerId="ADAL" clId="{C05DDA63-FF05-4F21-BC37-99EF18D7D932}" dt="2023-11-10T15:06:35.831" v="165" actId="47"/>
        <pc:sldMkLst>
          <pc:docMk/>
          <pc:sldMk cId="14254945" sldId="370"/>
        </pc:sldMkLst>
      </pc:sldChg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470222524" sldId="389"/>
        </pc:sldMkLst>
      </pc:sldChg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2709210382" sldId="390"/>
        </pc:sldMkLst>
      </pc:sldChg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1298855305" sldId="405"/>
        </pc:sldMkLst>
      </pc:sldChg>
      <pc:sldChg chg="modSp mod">
        <pc:chgData name="Nuno Escudeiro" userId="866ef74d-6fed-4278-96a8-2b77f2e68b55" providerId="ADAL" clId="{C05DDA63-FF05-4F21-BC37-99EF18D7D932}" dt="2023-11-10T15:05:46.648" v="163" actId="20577"/>
        <pc:sldMkLst>
          <pc:docMk/>
          <pc:sldMk cId="3064076939" sldId="3335"/>
        </pc:sldMkLst>
        <pc:spChg chg="mod">
          <ac:chgData name="Nuno Escudeiro" userId="866ef74d-6fed-4278-96a8-2b77f2e68b55" providerId="ADAL" clId="{C05DDA63-FF05-4F21-BC37-99EF18D7D932}" dt="2023-11-10T15:05:46.648" v="163" actId="20577"/>
          <ac:spMkLst>
            <pc:docMk/>
            <pc:sldMk cId="3064076939" sldId="3335"/>
            <ac:spMk id="11" creationId="{B3B88806-3C0A-4DD6-9C1B-B0681E423C3F}"/>
          </ac:spMkLst>
        </pc:spChg>
        <pc:spChg chg="mod">
          <ac:chgData name="Nuno Escudeiro" userId="866ef74d-6fed-4278-96a8-2b77f2e68b55" providerId="ADAL" clId="{C05DDA63-FF05-4F21-BC37-99EF18D7D932}" dt="2023-11-10T15:05:37.533" v="161" actId="313"/>
          <ac:spMkLst>
            <pc:docMk/>
            <pc:sldMk cId="3064076939" sldId="3335"/>
            <ac:spMk id="15" creationId="{1476B0E5-1F85-47E3-A382-1B618F2152B4}"/>
          </ac:spMkLst>
        </pc:spChg>
      </pc:sldChg>
      <pc:sldChg chg="add del">
        <pc:chgData name="Nuno Escudeiro" userId="866ef74d-6fed-4278-96a8-2b77f2e68b55" providerId="ADAL" clId="{C05DDA63-FF05-4F21-BC37-99EF18D7D932}" dt="2023-11-10T15:06:38.787" v="166" actId="47"/>
        <pc:sldMkLst>
          <pc:docMk/>
          <pc:sldMk cId="1867804632" sldId="3342"/>
        </pc:sldMkLst>
      </pc:sldChg>
      <pc:sldChg chg="modSp modAnim">
        <pc:chgData name="Nuno Escudeiro" userId="866ef74d-6fed-4278-96a8-2b77f2e68b55" providerId="ADAL" clId="{C05DDA63-FF05-4F21-BC37-99EF18D7D932}" dt="2023-11-10T15:12:53.799" v="298" actId="20577"/>
        <pc:sldMkLst>
          <pc:docMk/>
          <pc:sldMk cId="925735754" sldId="3343"/>
        </pc:sldMkLst>
        <pc:spChg chg="mod">
          <ac:chgData name="Nuno Escudeiro" userId="866ef74d-6fed-4278-96a8-2b77f2e68b55" providerId="ADAL" clId="{C05DDA63-FF05-4F21-BC37-99EF18D7D932}" dt="2023-11-10T15:12:53.799" v="298" actId="20577"/>
          <ac:spMkLst>
            <pc:docMk/>
            <pc:sldMk cId="925735754" sldId="3343"/>
            <ac:spMk id="6" creationId="{28233627-9B3A-462A-864E-32A61A8AA591}"/>
          </ac:spMkLst>
        </pc:spChg>
      </pc:sldChg>
      <pc:sldChg chg="modSp mod">
        <pc:chgData name="Nuno Escudeiro" userId="866ef74d-6fed-4278-96a8-2b77f2e68b55" providerId="ADAL" clId="{C05DDA63-FF05-4F21-BC37-99EF18D7D932}" dt="2023-11-10T15:50:52.223" v="1261" actId="20577"/>
        <pc:sldMkLst>
          <pc:docMk/>
          <pc:sldMk cId="3583656031" sldId="3344"/>
        </pc:sldMkLst>
        <pc:spChg chg="mod">
          <ac:chgData name="Nuno Escudeiro" userId="866ef74d-6fed-4278-96a8-2b77f2e68b55" providerId="ADAL" clId="{C05DDA63-FF05-4F21-BC37-99EF18D7D932}" dt="2023-11-10T15:27:55.022" v="562" actId="20577"/>
          <ac:spMkLst>
            <pc:docMk/>
            <pc:sldMk cId="3583656031" sldId="3344"/>
            <ac:spMk id="2" creationId="{6EAB6471-DCA5-4593-ABAF-462CFE965417}"/>
          </ac:spMkLst>
        </pc:spChg>
        <pc:spChg chg="mod">
          <ac:chgData name="Nuno Escudeiro" userId="866ef74d-6fed-4278-96a8-2b77f2e68b55" providerId="ADAL" clId="{C05DDA63-FF05-4F21-BC37-99EF18D7D932}" dt="2023-11-10T15:50:52.223" v="1261" actId="20577"/>
          <ac:spMkLst>
            <pc:docMk/>
            <pc:sldMk cId="3583656031" sldId="3344"/>
            <ac:spMk id="3" creationId="{EE204B32-8FE6-4141-9841-BF9D181ADB19}"/>
          </ac:spMkLst>
        </pc:spChg>
      </pc:sldChg>
      <pc:sldChg chg="modSp mod">
        <pc:chgData name="Nuno Escudeiro" userId="866ef74d-6fed-4278-96a8-2b77f2e68b55" providerId="ADAL" clId="{C05DDA63-FF05-4F21-BC37-99EF18D7D932}" dt="2023-11-10T15:51:28.979" v="1263" actId="20577"/>
        <pc:sldMkLst>
          <pc:docMk/>
          <pc:sldMk cId="2310434575" sldId="3346"/>
        </pc:sldMkLst>
        <pc:spChg chg="mod">
          <ac:chgData name="Nuno Escudeiro" userId="866ef74d-6fed-4278-96a8-2b77f2e68b55" providerId="ADAL" clId="{C05DDA63-FF05-4F21-BC37-99EF18D7D932}" dt="2023-11-10T15:51:28.979" v="1263" actId="20577"/>
          <ac:spMkLst>
            <pc:docMk/>
            <pc:sldMk cId="2310434575" sldId="3346"/>
            <ac:spMk id="2" creationId="{62695184-8010-4BE2-B7C7-5C6095B86806}"/>
          </ac:spMkLst>
        </pc:spChg>
        <pc:spChg chg="mod">
          <ac:chgData name="Nuno Escudeiro" userId="866ef74d-6fed-4278-96a8-2b77f2e68b55" providerId="ADAL" clId="{C05DDA63-FF05-4F21-BC37-99EF18D7D932}" dt="2023-11-10T15:49:20.998" v="1253" actId="6549"/>
          <ac:spMkLst>
            <pc:docMk/>
            <pc:sldMk cId="2310434575" sldId="3346"/>
            <ac:spMk id="6" creationId="{00000000-0000-0000-0000-000000000000}"/>
          </ac:spMkLst>
        </pc:spChg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3085752135" sldId="3347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2814603663" sldId="3348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4192678977" sldId="3349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473667033" sldId="3350"/>
        </pc:sldMkLst>
      </pc:sldChg>
      <pc:sldChg chg="del">
        <pc:chgData name="Nuno Escudeiro" userId="866ef74d-6fed-4278-96a8-2b77f2e68b55" providerId="ADAL" clId="{C05DDA63-FF05-4F21-BC37-99EF18D7D932}" dt="2023-11-10T15:29:08.938" v="571" actId="47"/>
        <pc:sldMkLst>
          <pc:docMk/>
          <pc:sldMk cId="1620420697" sldId="3351"/>
        </pc:sldMkLst>
      </pc:sldChg>
      <pc:sldChg chg="modSp add mod">
        <pc:chgData name="Nuno Escudeiro" userId="866ef74d-6fed-4278-96a8-2b77f2e68b55" providerId="ADAL" clId="{C05DDA63-FF05-4F21-BC37-99EF18D7D932}" dt="2023-11-10T15:32:13.584" v="654" actId="207"/>
        <pc:sldMkLst>
          <pc:docMk/>
          <pc:sldMk cId="3489579454" sldId="3352"/>
        </pc:sldMkLst>
        <pc:spChg chg="mod">
          <ac:chgData name="Nuno Escudeiro" userId="866ef74d-6fed-4278-96a8-2b77f2e68b55" providerId="ADAL" clId="{C05DDA63-FF05-4F21-BC37-99EF18D7D932}" dt="2023-11-10T15:29:31.898" v="585" actId="20577"/>
          <ac:spMkLst>
            <pc:docMk/>
            <pc:sldMk cId="3489579454" sldId="3352"/>
            <ac:spMk id="2" creationId="{6EAB6471-DCA5-4593-ABAF-462CFE965417}"/>
          </ac:spMkLst>
        </pc:spChg>
        <pc:spChg chg="mod">
          <ac:chgData name="Nuno Escudeiro" userId="866ef74d-6fed-4278-96a8-2b77f2e68b55" providerId="ADAL" clId="{C05DDA63-FF05-4F21-BC37-99EF18D7D932}" dt="2023-11-10T15:32:13.584" v="654" actId="207"/>
          <ac:spMkLst>
            <pc:docMk/>
            <pc:sldMk cId="3489579454" sldId="3352"/>
            <ac:spMk id="3" creationId="{EE204B32-8FE6-4141-9841-BF9D181ADB19}"/>
          </ac:spMkLst>
        </pc:spChg>
      </pc:sldChg>
      <pc:sldChg chg="modSp add del mod">
        <pc:chgData name="Nuno Escudeiro" userId="866ef74d-6fed-4278-96a8-2b77f2e68b55" providerId="ADAL" clId="{C05DDA63-FF05-4F21-BC37-99EF18D7D932}" dt="2023-11-10T15:33:14.662" v="664" actId="47"/>
        <pc:sldMkLst>
          <pc:docMk/>
          <pc:sldMk cId="1993944647" sldId="3353"/>
        </pc:sldMkLst>
        <pc:spChg chg="mod">
          <ac:chgData name="Nuno Escudeiro" userId="866ef74d-6fed-4278-96a8-2b77f2e68b55" providerId="ADAL" clId="{C05DDA63-FF05-4F21-BC37-99EF18D7D932}" dt="2023-11-10T15:29:47.222" v="595" actId="20577"/>
          <ac:spMkLst>
            <pc:docMk/>
            <pc:sldMk cId="1993944647" sldId="3353"/>
            <ac:spMk id="2" creationId="{6EAB6471-DCA5-4593-ABAF-462CFE965417}"/>
          </ac:spMkLst>
        </pc:spChg>
      </pc:sldChg>
      <pc:sldChg chg="add del">
        <pc:chgData name="Nuno Escudeiro" userId="866ef74d-6fed-4278-96a8-2b77f2e68b55" providerId="ADAL" clId="{C05DDA63-FF05-4F21-BC37-99EF18D7D932}" dt="2023-11-10T15:29:35.123" v="586" actId="47"/>
        <pc:sldMkLst>
          <pc:docMk/>
          <pc:sldMk cId="2192901802" sldId="3353"/>
        </pc:sldMkLst>
      </pc:sldChg>
      <pc:sldChg chg="add del">
        <pc:chgData name="Nuno Escudeiro" userId="866ef74d-6fed-4278-96a8-2b77f2e68b55" providerId="ADAL" clId="{C05DDA63-FF05-4F21-BC37-99EF18D7D932}" dt="2023-11-10T15:29:35.123" v="586" actId="47"/>
        <pc:sldMkLst>
          <pc:docMk/>
          <pc:sldMk cId="1288401206" sldId="3354"/>
        </pc:sldMkLst>
      </pc:sldChg>
      <pc:sldChg chg="modSp add del mod">
        <pc:chgData name="Nuno Escudeiro" userId="866ef74d-6fed-4278-96a8-2b77f2e68b55" providerId="ADAL" clId="{C05DDA63-FF05-4F21-BC37-99EF18D7D932}" dt="2023-11-10T15:47:44.133" v="1194" actId="47"/>
        <pc:sldMkLst>
          <pc:docMk/>
          <pc:sldMk cId="1314729431" sldId="3354"/>
        </pc:sldMkLst>
        <pc:spChg chg="mod">
          <ac:chgData name="Nuno Escudeiro" userId="866ef74d-6fed-4278-96a8-2b77f2e68b55" providerId="ADAL" clId="{C05DDA63-FF05-4F21-BC37-99EF18D7D932}" dt="2023-11-10T15:30:00.942" v="606" actId="20577"/>
          <ac:spMkLst>
            <pc:docMk/>
            <pc:sldMk cId="1314729431" sldId="3354"/>
            <ac:spMk id="2" creationId="{6EAB6471-DCA5-4593-ABAF-462CFE965417}"/>
          </ac:spMkLst>
        </pc:spChg>
      </pc:sldChg>
      <pc:sldChg chg="modSp add mod">
        <pc:chgData name="Nuno Escudeiro" userId="866ef74d-6fed-4278-96a8-2b77f2e68b55" providerId="ADAL" clId="{C05DDA63-FF05-4F21-BC37-99EF18D7D932}" dt="2023-11-10T15:43:47.057" v="1161" actId="20577"/>
        <pc:sldMkLst>
          <pc:docMk/>
          <pc:sldMk cId="2803117743" sldId="3355"/>
        </pc:sldMkLst>
        <pc:spChg chg="mod">
          <ac:chgData name="Nuno Escudeiro" userId="866ef74d-6fed-4278-96a8-2b77f2e68b55" providerId="ADAL" clId="{C05DDA63-FF05-4F21-BC37-99EF18D7D932}" dt="2023-11-10T15:32:33.552" v="662" actId="20577"/>
          <ac:spMkLst>
            <pc:docMk/>
            <pc:sldMk cId="2803117743" sldId="3355"/>
            <ac:spMk id="2" creationId="{6EAB6471-DCA5-4593-ABAF-462CFE965417}"/>
          </ac:spMkLst>
        </pc:spChg>
        <pc:spChg chg="mod">
          <ac:chgData name="Nuno Escudeiro" userId="866ef74d-6fed-4278-96a8-2b77f2e68b55" providerId="ADAL" clId="{C05DDA63-FF05-4F21-BC37-99EF18D7D932}" dt="2023-11-10T15:43:47.057" v="1161" actId="20577"/>
          <ac:spMkLst>
            <pc:docMk/>
            <pc:sldMk cId="2803117743" sldId="3355"/>
            <ac:spMk id="3" creationId="{EE204B32-8FE6-4141-9841-BF9D181ADB19}"/>
          </ac:spMkLst>
        </pc:spChg>
      </pc:sldChg>
      <pc:sldChg chg="modSp add mod">
        <pc:chgData name="Nuno Escudeiro" userId="866ef74d-6fed-4278-96a8-2b77f2e68b55" providerId="ADAL" clId="{C05DDA63-FF05-4F21-BC37-99EF18D7D932}" dt="2023-11-10T15:47:27.433" v="1193" actId="27636"/>
        <pc:sldMkLst>
          <pc:docMk/>
          <pc:sldMk cId="1186308170" sldId="3356"/>
        </pc:sldMkLst>
        <pc:spChg chg="mod">
          <ac:chgData name="Nuno Escudeiro" userId="866ef74d-6fed-4278-96a8-2b77f2e68b55" providerId="ADAL" clId="{C05DDA63-FF05-4F21-BC37-99EF18D7D932}" dt="2023-11-10T15:33:32.212" v="676" actId="20577"/>
          <ac:spMkLst>
            <pc:docMk/>
            <pc:sldMk cId="1186308170" sldId="3356"/>
            <ac:spMk id="2" creationId="{6EAB6471-DCA5-4593-ABAF-462CFE965417}"/>
          </ac:spMkLst>
        </pc:spChg>
        <pc:spChg chg="mod">
          <ac:chgData name="Nuno Escudeiro" userId="866ef74d-6fed-4278-96a8-2b77f2e68b55" providerId="ADAL" clId="{C05DDA63-FF05-4F21-BC37-99EF18D7D932}" dt="2023-11-10T15:47:27.433" v="1193" actId="27636"/>
          <ac:spMkLst>
            <pc:docMk/>
            <pc:sldMk cId="1186308170" sldId="3356"/>
            <ac:spMk id="3" creationId="{EE204B32-8FE6-4141-9841-BF9D181ADB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ECB2-43BA-40EF-9754-C7E23621732B}" type="datetimeFigureOut">
              <a:rPr lang="nl-BE" smtClean="0"/>
              <a:t>10/11/2023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B1FB-1019-42B5-8DB3-C006D0A6B3F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401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2A79-417F-476D-AC73-D65111AC6694}" type="datetimeFigureOut">
              <a:rPr lang="nl-BE" smtClean="0"/>
              <a:t>10/11/2023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BD19-B20F-462A-9AAC-F333D3B9255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67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3351A-F2B5-429E-852C-D4CEA22B54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0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Today,</a:t>
            </a:r>
            <a:r>
              <a:rPr lang="en-US" baseline="0"/>
              <a:t> o</a:t>
            </a:r>
            <a:r>
              <a:rPr lang="en-US"/>
              <a:t>ur mid-term ambition is to have a consortium of 50, 60 universities running the</a:t>
            </a:r>
            <a:r>
              <a:rPr lang="en-US" baseline="0"/>
              <a:t> course with the teams of students being dynamically created depending on students’ particular interest and the available challenges submitted by companies to a centralized pool.</a:t>
            </a:r>
          </a:p>
          <a:p>
            <a:endParaRPr lang="en-US" baseline="0"/>
          </a:p>
          <a:p>
            <a:r>
              <a:rPr lang="en-US" baseline="0"/>
              <a:t>You are all very welcome to join us developing further this exciting paradigm.</a:t>
            </a:r>
          </a:p>
          <a:p>
            <a:endParaRPr lang="en-US" baseline="0"/>
          </a:p>
          <a:p>
            <a:r>
              <a:rPr lang="en-US" baseline="0"/>
              <a:t>Take a deeper look online at blendedmobility.com or search for blended mobility at the Wikipedia.</a:t>
            </a:r>
          </a:p>
          <a:p>
            <a:endParaRPr lang="en-US" baseline="0"/>
          </a:p>
          <a:p>
            <a:r>
              <a:rPr lang="en-US" baseline="0"/>
              <a:t>Thank you for your attention!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BD19-B20F-462A-9AAC-F333D3B9255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8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Today,</a:t>
            </a:r>
            <a:r>
              <a:rPr lang="en-US" baseline="0"/>
              <a:t> o</a:t>
            </a:r>
            <a:r>
              <a:rPr lang="en-US"/>
              <a:t>ur mid-term ambition is to have a consortium of 50, 60 universities running the</a:t>
            </a:r>
            <a:r>
              <a:rPr lang="en-US" baseline="0"/>
              <a:t> course with the teams of students being dynamically created depending on students’ particular interest and the available challenges submitted by companies to a centralized pool.</a:t>
            </a:r>
          </a:p>
          <a:p>
            <a:endParaRPr lang="en-US" baseline="0"/>
          </a:p>
          <a:p>
            <a:r>
              <a:rPr lang="en-US" baseline="0"/>
              <a:t>You are all very welcome to join us developing further this exciting paradigm.</a:t>
            </a:r>
          </a:p>
          <a:p>
            <a:endParaRPr lang="en-US" baseline="0"/>
          </a:p>
          <a:p>
            <a:r>
              <a:rPr lang="en-US" baseline="0"/>
              <a:t>Take a deeper look online at blendedmobility.com or search for blended mobility at the Wikipedia.</a:t>
            </a:r>
          </a:p>
          <a:p>
            <a:endParaRPr lang="en-US" baseline="0"/>
          </a:p>
          <a:p>
            <a:r>
              <a:rPr lang="en-US" baseline="0"/>
              <a:t>Thank you for your attention!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BD19-B20F-462A-9AAC-F333D3B92559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75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41011" y="3608614"/>
            <a:ext cx="7317627" cy="1082717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rgbClr val="2D3589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Your</a:t>
            </a:r>
            <a:r>
              <a:rPr lang="nl-NL"/>
              <a:t> Presentation </a:t>
            </a:r>
            <a:r>
              <a:rPr lang="nl-NL" err="1"/>
              <a:t>title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641011" y="4739764"/>
            <a:ext cx="7317627" cy="836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16157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err="1"/>
              <a:t>Your</a:t>
            </a:r>
            <a:r>
              <a:rPr lang="nl-NL"/>
              <a:t> name – </a:t>
            </a:r>
            <a:r>
              <a:rPr lang="nl-NL" err="1"/>
              <a:t>Your</a:t>
            </a:r>
            <a:r>
              <a:rPr lang="nl-NL"/>
              <a:t> </a:t>
            </a:r>
            <a:r>
              <a:rPr lang="nl-NL" err="1"/>
              <a:t>institution</a:t>
            </a:r>
            <a:endParaRPr lang="nl-NL"/>
          </a:p>
          <a:p>
            <a:pPr lvl="0"/>
            <a:r>
              <a:rPr lang="nl-NL"/>
              <a:t>&lt; </a:t>
            </a:r>
            <a:r>
              <a:rPr lang="nl-NL" err="1"/>
              <a:t>creation</a:t>
            </a:r>
            <a:r>
              <a:rPr lang="nl-NL"/>
              <a:t> date &gt;</a:t>
            </a:r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4641011" y="3778370"/>
            <a:ext cx="5760000" cy="17253"/>
          </a:xfrm>
          <a:prstGeom prst="line">
            <a:avLst/>
          </a:prstGeom>
          <a:ln w="50800">
            <a:solidFill>
              <a:srgbClr val="2D3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23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64416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29298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49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629400"/>
            <a:ext cx="2336800" cy="228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079B3-2F14-0648-A484-1414D29E7A4D}" type="datetime4">
              <a:rPr lang="en-US" smtClean="0"/>
              <a:pPr/>
              <a:t>November 10, 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0" y="6629400"/>
            <a:ext cx="1016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>
            <a:noAutofit/>
          </a:bodyPr>
          <a:lstStyle>
            <a:lvl1pPr>
              <a:defRPr sz="4000">
                <a:solidFill>
                  <a:srgbClr val="7EB71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938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and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72038" y="2400300"/>
            <a:ext cx="7462837" cy="1419494"/>
          </a:xfrm>
          <a:prstGeom prst="rect">
            <a:avLst/>
          </a:prstGeom>
        </p:spPr>
        <p:txBody>
          <a:bodyPr anchor="b"/>
          <a:lstStyle>
            <a:lvl1pPr algn="l">
              <a:defRPr sz="8800" baseline="0">
                <a:solidFill>
                  <a:srgbClr val="2D3589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!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379571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(Purple)">
    <p:bg>
      <p:bgPr>
        <a:solidFill>
          <a:srgbClr val="2D3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9389" y="4266407"/>
            <a:ext cx="11309685" cy="1561443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Slide in </a:t>
            </a:r>
            <a:r>
              <a:rPr lang="nl-NL" err="1"/>
              <a:t>between</a:t>
            </a:r>
            <a:endParaRPr lang="nl-BE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389" y="257175"/>
            <a:ext cx="11310186" cy="38496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99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(Red)">
    <p:bg>
      <p:bgPr>
        <a:solidFill>
          <a:srgbClr val="F16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9389" y="4266407"/>
            <a:ext cx="11309685" cy="1561443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Slide in </a:t>
            </a:r>
            <a:r>
              <a:rPr lang="nl-NL" err="1"/>
              <a:t>between</a:t>
            </a:r>
            <a:endParaRPr lang="nl-BE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389" y="257175"/>
            <a:ext cx="11310186" cy="38496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7DA3-C79F-40EE-9465-F38FA7F4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F6201-166C-4A6B-951D-D5758338D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5F4EC-8C9F-4F33-AF27-3EF28D1E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2408-CD2B-42B1-89EA-210E0867E89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82D9-3EFE-4FC7-A560-1D4D31DA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D0573-0C59-4732-A41A-F8E20C5F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D0E-DBD0-4731-9F7B-71FD457DF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72038" y="2400300"/>
            <a:ext cx="7462837" cy="1419494"/>
          </a:xfrm>
          <a:prstGeom prst="rect">
            <a:avLst/>
          </a:prstGeom>
        </p:spPr>
        <p:txBody>
          <a:bodyPr anchor="b"/>
          <a:lstStyle>
            <a:lvl1pPr algn="l">
              <a:defRPr sz="8800" baseline="0">
                <a:solidFill>
                  <a:srgbClr val="2D3589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defRPr>
            </a:lvl1pPr>
          </a:lstStyle>
          <a:p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!</a:t>
            </a:r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377578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475118" y="1844675"/>
            <a:ext cx="9878682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8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/objec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75118" y="1844675"/>
            <a:ext cx="4320000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51984" y="1844675"/>
            <a:ext cx="5400000" cy="39608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3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032104" y="1844675"/>
            <a:ext cx="4321696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475118" y="1844674"/>
            <a:ext cx="5400000" cy="39608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55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/object and tex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475118" y="1844675"/>
            <a:ext cx="4836906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6528048" y="1844824"/>
            <a:ext cx="4825752" cy="3960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8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75118" y="1844675"/>
            <a:ext cx="9878682" cy="39608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Name Institution &lt;date&gt;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75118" y="364901"/>
            <a:ext cx="9878682" cy="54403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7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80" y="996473"/>
            <a:ext cx="6979945" cy="2342726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138284" y="6467645"/>
            <a:ext cx="8291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defRPr/>
            </a:pPr>
            <a:r>
              <a:rPr lang="en-US" sz="800" b="1" i="0">
                <a:solidFill>
                  <a:srgbClr val="002060"/>
                </a:solidFill>
                <a:latin typeface="Karla" pitchFamily="2" charset="0"/>
                <a:ea typeface="Karla" pitchFamily="2" charset="0"/>
              </a:rPr>
              <a:t>This presentation reflects only the author's view. The National Agency and Commission are not responsible for any use that may be made of the information it contains. </a:t>
            </a:r>
            <a:endParaRPr lang="en-US" sz="800" b="1" i="0">
              <a:solidFill>
                <a:srgbClr val="002060"/>
              </a:solidFill>
              <a:latin typeface="Karla" pitchFamily="2" charset="0"/>
              <a:ea typeface="Karla" pitchFamily="2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6" y="6090249"/>
            <a:ext cx="1742691" cy="700562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8626" y="-3051"/>
            <a:ext cx="18177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050">
                <a:solidFill>
                  <a:srgbClr val="002060"/>
                </a:solidFill>
                <a:cs typeface="Verdana" panose="020B0604030504040204" pitchFamily="34" charset="0"/>
              </a:rPr>
              <a:t>2015-1-PT01-KA203-013100</a:t>
            </a:r>
          </a:p>
        </p:txBody>
      </p:sp>
      <p:cxnSp>
        <p:nvCxnSpPr>
          <p:cNvPr id="3" name="Rechte verbindingslijn 2"/>
          <p:cNvCxnSpPr>
            <a:stCxn id="9" idx="0"/>
          </p:cNvCxnSpPr>
          <p:nvPr userDrawn="1"/>
        </p:nvCxnSpPr>
        <p:spPr>
          <a:xfrm>
            <a:off x="1045242" y="6090249"/>
            <a:ext cx="10893716" cy="0"/>
          </a:xfrm>
          <a:prstGeom prst="line">
            <a:avLst/>
          </a:prstGeom>
          <a:ln>
            <a:solidFill>
              <a:srgbClr val="2D3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dianummer 5"/>
          <p:cNvSpPr txBox="1">
            <a:spLocks/>
          </p:cNvSpPr>
          <p:nvPr userDrawn="1"/>
        </p:nvSpPr>
        <p:spPr>
          <a:xfrm>
            <a:off x="11128075" y="5811203"/>
            <a:ext cx="88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page </a:t>
            </a:r>
            <a:fld id="{2C8A719E-EB2F-43BD-A4DF-4A79F30164D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229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52" y="1945835"/>
            <a:ext cx="2874119" cy="2354701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138284" y="6467645"/>
            <a:ext cx="8291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defRPr/>
            </a:pPr>
            <a:r>
              <a:rPr lang="en-US" sz="800" b="1" i="0">
                <a:solidFill>
                  <a:srgbClr val="002060"/>
                </a:solidFill>
                <a:latin typeface="Karla" pitchFamily="2" charset="0"/>
                <a:ea typeface="Karla" pitchFamily="2" charset="0"/>
              </a:rPr>
              <a:t>This presentation reflects only the author's view. The National Agency and Commission are not responsible for any use that may be made of the information it contains. </a:t>
            </a:r>
            <a:endParaRPr lang="en-US" sz="800" b="1" i="0">
              <a:solidFill>
                <a:srgbClr val="002060"/>
              </a:solidFill>
              <a:latin typeface="Karla" pitchFamily="2" charset="0"/>
              <a:ea typeface="Karla" pitchFamily="2" charset="0"/>
              <a:cs typeface="Verdana" panose="020B060403050404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6" y="6090249"/>
            <a:ext cx="1742691" cy="700562"/>
          </a:xfrm>
          <a:prstGeom prst="rect">
            <a:avLst/>
          </a:prstGeom>
        </p:spPr>
      </p:pic>
      <p:cxnSp>
        <p:nvCxnSpPr>
          <p:cNvPr id="10" name="Rechte verbindingslijn 9"/>
          <p:cNvCxnSpPr>
            <a:stCxn id="9" idx="0"/>
          </p:cNvCxnSpPr>
          <p:nvPr userDrawn="1"/>
        </p:nvCxnSpPr>
        <p:spPr>
          <a:xfrm>
            <a:off x="1045242" y="6090249"/>
            <a:ext cx="10893716" cy="0"/>
          </a:xfrm>
          <a:prstGeom prst="line">
            <a:avLst/>
          </a:prstGeom>
          <a:ln>
            <a:solidFill>
              <a:srgbClr val="2D3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dianummer 5"/>
          <p:cNvSpPr txBox="1">
            <a:spLocks/>
          </p:cNvSpPr>
          <p:nvPr userDrawn="1"/>
        </p:nvSpPr>
        <p:spPr>
          <a:xfrm>
            <a:off x="11128075" y="5811203"/>
            <a:ext cx="88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page </a:t>
            </a:r>
            <a:fld id="{2C8A719E-EB2F-43BD-A4DF-4A79F30164D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38125" y="6139677"/>
            <a:ext cx="5658989" cy="3623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161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27215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475118" y="365125"/>
            <a:ext cx="9878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5118" y="1834250"/>
            <a:ext cx="9878682" cy="397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7" y="359924"/>
            <a:ext cx="1125167" cy="921824"/>
          </a:xfrm>
          <a:prstGeom prst="rect">
            <a:avLst/>
          </a:prstGeom>
        </p:spPr>
      </p:pic>
      <p:sp>
        <p:nvSpPr>
          <p:cNvPr id="10" name="Tekstvak 13"/>
          <p:cNvSpPr txBox="1"/>
          <p:nvPr userDrawn="1"/>
        </p:nvSpPr>
        <p:spPr>
          <a:xfrm>
            <a:off x="2138284" y="6467645"/>
            <a:ext cx="8291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defRPr/>
            </a:pPr>
            <a:r>
              <a:rPr lang="en-US" sz="800" b="1" i="0">
                <a:solidFill>
                  <a:srgbClr val="002060"/>
                </a:solidFill>
                <a:latin typeface="Karla" pitchFamily="2" charset="0"/>
                <a:ea typeface="Karla" pitchFamily="2" charset="0"/>
              </a:rPr>
              <a:t>This presentation reflects only the author's view. The National Agency and Commission are not responsible for any use that may be made of the information it contains. </a:t>
            </a:r>
            <a:endParaRPr lang="en-US" sz="800" b="1" i="0">
              <a:solidFill>
                <a:srgbClr val="002060"/>
              </a:solidFill>
              <a:latin typeface="Karla" pitchFamily="2" charset="0"/>
              <a:ea typeface="Karla" pitchFamily="2" charset="0"/>
              <a:cs typeface="Verdana" panose="020B0604030504040204" pitchFamily="34" charset="0"/>
            </a:endParaRPr>
          </a:p>
        </p:txBody>
      </p:sp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6" y="6090249"/>
            <a:ext cx="1742691" cy="700562"/>
          </a:xfrm>
          <a:prstGeom prst="rect">
            <a:avLst/>
          </a:prstGeom>
        </p:spPr>
      </p:pic>
      <p:cxnSp>
        <p:nvCxnSpPr>
          <p:cNvPr id="12" name="Rechte verbindingslijn 15"/>
          <p:cNvCxnSpPr/>
          <p:nvPr userDrawn="1"/>
        </p:nvCxnSpPr>
        <p:spPr>
          <a:xfrm>
            <a:off x="1045242" y="6090249"/>
            <a:ext cx="10893716" cy="0"/>
          </a:xfrm>
          <a:prstGeom prst="line">
            <a:avLst/>
          </a:prstGeom>
          <a:ln>
            <a:solidFill>
              <a:srgbClr val="2D3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dianummer 5"/>
          <p:cNvSpPr txBox="1">
            <a:spLocks/>
          </p:cNvSpPr>
          <p:nvPr userDrawn="1"/>
        </p:nvSpPr>
        <p:spPr>
          <a:xfrm>
            <a:off x="11128075" y="5811203"/>
            <a:ext cx="882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page </a:t>
            </a:r>
            <a:fld id="{2C8A719E-EB2F-43BD-A4DF-4A79F30164D0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38125" y="6139677"/>
            <a:ext cx="5658989" cy="3623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161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Name Institution &lt;date&gt;</a:t>
            </a:r>
          </a:p>
        </p:txBody>
      </p:sp>
    </p:spTree>
    <p:extLst>
      <p:ext uri="{BB962C8B-B14F-4D97-AF65-F5344CB8AC3E}">
        <p14:creationId xmlns:p14="http://schemas.microsoft.com/office/powerpoint/2010/main" val="20464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7" r:id="rId3"/>
    <p:sldLayoutId id="2147483673" r:id="rId4"/>
    <p:sldLayoutId id="2147483672" r:id="rId5"/>
    <p:sldLayoutId id="2147483676" r:id="rId6"/>
    <p:sldLayoutId id="2147483674" r:id="rId7"/>
    <p:sldLayoutId id="2147483675" r:id="rId8"/>
    <p:sldLayoutId id="2147483678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3589"/>
          </a:solidFill>
          <a:latin typeface="Karla" charset="0"/>
          <a:ea typeface="Karla" charset="0"/>
          <a:cs typeface="Karl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Karla" charset="0"/>
          <a:ea typeface="Karla" charset="0"/>
          <a:cs typeface="Karl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6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endedmobility.com/en" TargetMode="External"/><Relationship Id="rId3" Type="http://schemas.openxmlformats.org/officeDocument/2006/relationships/hyperlink" Target="http://blendedmobility.com/en/blended-mobility-wikipedia" TargetMode="External"/><Relationship Id="rId7" Type="http://schemas.openxmlformats.org/officeDocument/2006/relationships/hyperlink" Target="https://www.youtube.com/watch?v=Tlx2Mi-ejGw" TargetMode="External"/><Relationship Id="rId2" Type="http://schemas.openxmlformats.org/officeDocument/2006/relationships/hyperlink" Target="http://blendedmobility.com/en/download-toolki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pH7-70Z1zkk" TargetMode="External"/><Relationship Id="rId11" Type="http://schemas.openxmlformats.org/officeDocument/2006/relationships/hyperlink" Target="mailto:nfe@isep.ipp.pt" TargetMode="External"/><Relationship Id="rId5" Type="http://schemas.openxmlformats.org/officeDocument/2006/relationships/hyperlink" Target="https://www.youtube.com/watch?v=czbJze0U0Sg&amp;t=6s" TargetMode="External"/><Relationship Id="rId10" Type="http://schemas.openxmlformats.org/officeDocument/2006/relationships/hyperlink" Target="http://blendedmobility.com/en/contact" TargetMode="External"/><Relationship Id="rId4" Type="http://schemas.openxmlformats.org/officeDocument/2006/relationships/hyperlink" Target="https://www.amazon.com/Multinational-Undergraduate-Team-Work-International/dp/1607509830" TargetMode="External"/><Relationship Id="rId9" Type="http://schemas.openxmlformats.org/officeDocument/2006/relationships/hyperlink" Target="http://blendedmobility.com/en/apply-as-institu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lendedmobility.com/en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nfe@isep.ipp.pt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011" y="3356992"/>
            <a:ext cx="6927597" cy="1082717"/>
          </a:xfrm>
        </p:spPr>
        <p:txBody>
          <a:bodyPr/>
          <a:lstStyle/>
          <a:p>
            <a:r>
              <a:rPr lang="en-US" sz="2000" b="1" dirty="0"/>
              <a:t>Blending work and fun to assure international education for all</a:t>
            </a:r>
            <a:endParaRPr lang="pt-PT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1011" y="4437112"/>
            <a:ext cx="7791693" cy="836163"/>
          </a:xfrm>
        </p:spPr>
        <p:txBody>
          <a:bodyPr/>
          <a:lstStyle/>
          <a:p>
            <a:r>
              <a:rPr lang="pt-PT" dirty="0"/>
              <a:t>Nuno Escudeiro	nfe@isep.ipp.pt</a:t>
            </a:r>
          </a:p>
        </p:txBody>
      </p:sp>
    </p:spTree>
    <p:extLst>
      <p:ext uri="{BB962C8B-B14F-4D97-AF65-F5344CB8AC3E}">
        <p14:creationId xmlns:p14="http://schemas.microsoft.com/office/powerpoint/2010/main" val="281904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6471-DCA5-4593-ABAF-462CFE96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2023-24 projects – </a:t>
            </a:r>
            <a:r>
              <a:rPr lang="en-GB" dirty="0" err="1"/>
              <a:t>BlendEd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4B32-8FE6-4141-9841-BF9D181ADB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 err="1">
                <a:solidFill>
                  <a:srgbClr val="002060"/>
                </a:solidFill>
              </a:rPr>
              <a:t>BlendEd</a:t>
            </a:r>
            <a:r>
              <a:rPr lang="en-GB" sz="1900" b="1" dirty="0">
                <a:solidFill>
                  <a:srgbClr val="002060"/>
                </a:solidFill>
              </a:rPr>
              <a:t> the Digital Transformation</a:t>
            </a:r>
            <a:endParaRPr lang="en-GB" sz="1900" dirty="0">
              <a:solidFill>
                <a:srgbClr val="002060"/>
              </a:solidFill>
            </a:endParaRPr>
          </a:p>
          <a:p>
            <a:pPr marL="811213" indent="0">
              <a:buNone/>
            </a:pPr>
            <a:r>
              <a:rPr lang="en-GB" sz="1900" dirty="0" err="1">
                <a:solidFill>
                  <a:srgbClr val="002060"/>
                </a:solidFill>
              </a:rPr>
              <a:t>BlendEd</a:t>
            </a:r>
            <a:r>
              <a:rPr lang="en-GB" sz="1900" dirty="0">
                <a:solidFill>
                  <a:srgbClr val="002060"/>
                </a:solidFill>
              </a:rPr>
              <a:t> Consortium, Portugal-Belgium-Slovenia-Greece-Germany</a:t>
            </a:r>
          </a:p>
          <a:p>
            <a:pPr marL="0" indent="0">
              <a:buNone/>
            </a:pPr>
            <a:endParaRPr lang="en-GB" sz="19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 webapp to structure the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BlendEd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Program and manage </a:t>
            </a:r>
            <a:r>
              <a:rPr lang="en-GB" sz="1900" dirty="0" err="1">
                <a:solidFill>
                  <a:schemeClr val="accent2">
                    <a:lumMod val="50000"/>
                  </a:schemeClr>
                </a:solidFill>
              </a:rPr>
              <a:t>BlendEd</a:t>
            </a: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 course editions.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Cooperate with the 17 European universities in the consortium plus 6 African universities that are starting the course in 2023/24.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an analytical dashboard to produce key performance indicators.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The webapp will have an area open to public and another one with restricted access for teachers, students and admin staff,</a:t>
            </a:r>
          </a:p>
        </p:txBody>
      </p:sp>
    </p:spTree>
    <p:extLst>
      <p:ext uri="{BB962C8B-B14F-4D97-AF65-F5344CB8AC3E}">
        <p14:creationId xmlns:p14="http://schemas.microsoft.com/office/powerpoint/2010/main" val="280311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6471-DCA5-4593-ABAF-462CFE96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2023-24 projects – Writing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4B32-8FE6-4141-9841-BF9D181ADB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rgbClr val="002060"/>
                </a:solidFill>
              </a:rPr>
              <a:t>Writing aid</a:t>
            </a:r>
          </a:p>
          <a:p>
            <a:pPr marL="811213" indent="0">
              <a:buNone/>
            </a:pPr>
            <a:r>
              <a:rPr lang="en-GB" sz="1900" dirty="0">
                <a:solidFill>
                  <a:srgbClr val="002060"/>
                </a:solidFill>
              </a:rPr>
              <a:t>Creative Therapy, Belgium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Creative therapy makes interactive physiotherapy equipment used for measuring motion and balance.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In this challenge the students will work on the development of games and digital support of a writing aid.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The idea is to mount a 3d printed part on an interactive writing pen (used in combination with a tablet).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The design of the app and the corresponding games is free to be decided by the students.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Beautiful Figma prototypes are also seen as valuable deliverables for user testing and pitching of the concept. </a:t>
            </a:r>
          </a:p>
        </p:txBody>
      </p:sp>
    </p:spTree>
    <p:extLst>
      <p:ext uri="{BB962C8B-B14F-4D97-AF65-F5344CB8AC3E}">
        <p14:creationId xmlns:p14="http://schemas.microsoft.com/office/powerpoint/2010/main" val="118630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64" y="3110042"/>
            <a:ext cx="7462837" cy="1419494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What’s</a:t>
            </a:r>
            <a:r>
              <a:rPr lang="pt-PT" dirty="0"/>
              <a:t> </a:t>
            </a:r>
            <a:r>
              <a:rPr lang="pt-PT" dirty="0" err="1"/>
              <a:t>next</a:t>
            </a:r>
            <a:r>
              <a:rPr lang="pt-PT" dirty="0"/>
              <a:t>?</a:t>
            </a:r>
            <a:br>
              <a:rPr lang="pt-PT" dirty="0"/>
            </a:br>
            <a:endParaRPr lang="pt-PT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5" b="13466"/>
          <a:stretch/>
        </p:blipFill>
        <p:spPr>
          <a:xfrm>
            <a:off x="0" y="0"/>
            <a:ext cx="4581144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6"/>
    </mc:Choice>
    <mc:Fallback xmlns="">
      <p:transition spd="slow" advTm="355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118" y="365125"/>
            <a:ext cx="10525538" cy="1325563"/>
          </a:xfrm>
        </p:spPr>
        <p:txBody>
          <a:bodyPr/>
          <a:lstStyle/>
          <a:p>
            <a:r>
              <a:rPr lang="pt-PT" b="1" dirty="0"/>
              <a:t>We have the resources to welcome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75118" y="1340768"/>
            <a:ext cx="9878682" cy="4752527"/>
          </a:xfrm>
        </p:spPr>
        <p:txBody>
          <a:bodyPr>
            <a:normAutofit fontScale="55000" lnSpcReduction="20000"/>
          </a:bodyPr>
          <a:lstStyle/>
          <a:p>
            <a:r>
              <a:rPr lang="pt-PT" dirty="0"/>
              <a:t>Student’s kit and checklist</a:t>
            </a:r>
          </a:p>
          <a:p>
            <a:pPr marL="457200" lvl="1" indent="0">
              <a:buNone/>
            </a:pPr>
            <a:r>
              <a:rPr lang="pt-PT" dirty="0">
                <a:hlinkClick r:id="rId2"/>
              </a:rPr>
              <a:t>http://blendedmobility.com/en/download-toolkit</a:t>
            </a:r>
            <a:r>
              <a:rPr lang="pt-PT" dirty="0"/>
              <a:t> </a:t>
            </a:r>
          </a:p>
          <a:p>
            <a:r>
              <a:rPr lang="pt-PT" dirty="0"/>
              <a:t>Wikipedia</a:t>
            </a:r>
          </a:p>
          <a:p>
            <a:pPr marL="457200" lvl="1" indent="0">
              <a:buNone/>
            </a:pPr>
            <a:r>
              <a:rPr lang="pt-PT" dirty="0">
                <a:hlinkClick r:id="rId3"/>
              </a:rPr>
              <a:t>http://blendedmobility.com/en/blended-mobility-wikipedia</a:t>
            </a:r>
            <a:r>
              <a:rPr lang="pt-PT" dirty="0"/>
              <a:t> </a:t>
            </a:r>
          </a:p>
          <a:p>
            <a:r>
              <a:rPr lang="pt-PT" dirty="0"/>
              <a:t>MUTW white book</a:t>
            </a:r>
          </a:p>
          <a:p>
            <a:pPr marL="457200" lvl="1" indent="0">
              <a:buNone/>
            </a:pPr>
            <a:r>
              <a:rPr lang="pt-PT" dirty="0">
                <a:hlinkClick r:id="rId4"/>
              </a:rPr>
              <a:t>https://www.amazon.com/Multinational-Undergraduate-Team-Work-International/dp/1607509830</a:t>
            </a:r>
            <a:r>
              <a:rPr lang="pt-PT" dirty="0"/>
              <a:t>  </a:t>
            </a:r>
          </a:p>
          <a:p>
            <a:r>
              <a:rPr lang="pt-PT" dirty="0"/>
              <a:t>In vídeo</a:t>
            </a:r>
          </a:p>
          <a:p>
            <a:pPr marL="447675" indent="0">
              <a:buNone/>
            </a:pPr>
            <a:r>
              <a:rPr lang="pt-PT" sz="2400" dirty="0">
                <a:hlinkClick r:id="rId5"/>
              </a:rPr>
              <a:t>https://www.youtube.com/watch?v=czbJze0U0Sg&amp;t=6s</a:t>
            </a:r>
            <a:r>
              <a:rPr lang="pt-PT" sz="2400" dirty="0"/>
              <a:t>, 2019</a:t>
            </a:r>
          </a:p>
          <a:p>
            <a:pPr marL="457200" lvl="1" indent="0">
              <a:buNone/>
            </a:pPr>
            <a:r>
              <a:rPr lang="pt-PT" dirty="0">
                <a:hlinkClick r:id="rId6"/>
              </a:rPr>
              <a:t>https://www.youtube.com/watch?v=pH7-70Z1zkk</a:t>
            </a:r>
            <a:r>
              <a:rPr lang="pt-PT" dirty="0"/>
              <a:t>, 2017</a:t>
            </a:r>
          </a:p>
          <a:p>
            <a:pPr marL="457200" lvl="1" indent="0">
              <a:buNone/>
            </a:pPr>
            <a:r>
              <a:rPr lang="pt-PT" dirty="0">
                <a:hlinkClick r:id="rId7"/>
              </a:rPr>
              <a:t>https://www.youtube.com/watch?v=Tlx2Mi-ejGw</a:t>
            </a:r>
            <a:r>
              <a:rPr lang="pt-PT" dirty="0"/>
              <a:t>, 2011</a:t>
            </a:r>
          </a:p>
          <a:p>
            <a:r>
              <a:rPr lang="pt-PT" dirty="0" err="1"/>
              <a:t>BlendEd</a:t>
            </a:r>
            <a:r>
              <a:rPr lang="pt-PT" dirty="0"/>
              <a:t> website</a:t>
            </a:r>
          </a:p>
          <a:p>
            <a:pPr marL="457200" lvl="1" indent="0">
              <a:buNone/>
            </a:pPr>
            <a:r>
              <a:rPr lang="pt-PT" dirty="0">
                <a:hlinkClick r:id="rId8"/>
              </a:rPr>
              <a:t>http://www.blendedmobility.com/en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Join the consortium</a:t>
            </a:r>
          </a:p>
          <a:p>
            <a:pPr marL="457200" lvl="1" indent="0">
              <a:buNone/>
            </a:pPr>
            <a:r>
              <a:rPr lang="pt-PT" dirty="0">
                <a:hlinkClick r:id="rId9"/>
              </a:rPr>
              <a:t>http://blendedmobility.com/en/apply-as-institution</a:t>
            </a:r>
            <a:r>
              <a:rPr lang="pt-PT" dirty="0"/>
              <a:t> </a:t>
            </a:r>
          </a:p>
          <a:p>
            <a:r>
              <a:rPr lang="pt-PT" dirty="0"/>
              <a:t>Contact us at</a:t>
            </a:r>
          </a:p>
          <a:p>
            <a:pPr marL="457200" lvl="1" indent="0">
              <a:buNone/>
            </a:pPr>
            <a:r>
              <a:rPr lang="pt-PT" dirty="0">
                <a:hlinkClick r:id="rId10"/>
              </a:rPr>
              <a:t>http://blendedmobility.com/en/contact</a:t>
            </a:r>
            <a:r>
              <a:rPr lang="pt-PT" dirty="0"/>
              <a:t> </a:t>
            </a:r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Or by email to </a:t>
            </a:r>
            <a:r>
              <a:rPr lang="pt-PT" dirty="0">
                <a:hlinkClick r:id="rId11"/>
              </a:rPr>
              <a:t>nfe@isep.ipp.pt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57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23731" y="1166327"/>
            <a:ext cx="10430069" cy="5094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i="1" dirty="0">
                <a:solidFill>
                  <a:srgbClr val="00B050"/>
                </a:solidFill>
              </a:rPr>
              <a:t>Education at a truly European dimension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Get to know your new challenge in higher education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36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dirty="0" err="1">
                <a:solidFill>
                  <a:srgbClr val="002060"/>
                </a:solidFill>
              </a:rPr>
              <a:t>BlendEd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  <a:hlinkClick r:id="rId2"/>
              </a:rPr>
              <a:t>http://blendedmobility.com/en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5" b="80933"/>
          <a:stretch/>
        </p:blipFill>
        <p:spPr>
          <a:xfrm>
            <a:off x="119336" y="188640"/>
            <a:ext cx="7854696" cy="11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23731" y="1166327"/>
            <a:ext cx="10430069" cy="5094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i="1" dirty="0">
                <a:solidFill>
                  <a:srgbClr val="00B050"/>
                </a:solidFill>
              </a:rPr>
              <a:t>Education at a truly European dimension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Apply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002060"/>
                </a:solidFill>
              </a:rPr>
              <a:t>By </a:t>
            </a:r>
            <a:r>
              <a:rPr lang="en-US" sz="3600" b="1" dirty="0">
                <a:solidFill>
                  <a:srgbClr val="002060"/>
                </a:solidFill>
              </a:rPr>
              <a:t>email</a:t>
            </a:r>
            <a:r>
              <a:rPr lang="en-US" sz="3600" dirty="0">
                <a:solidFill>
                  <a:srgbClr val="002060"/>
                </a:solidFill>
              </a:rPr>
              <a:t> to Nuno Escudeiro – </a:t>
            </a:r>
            <a:r>
              <a:rPr lang="en-US" sz="3600" dirty="0">
                <a:solidFill>
                  <a:srgbClr val="002060"/>
                </a:solidFill>
                <a:hlinkClick r:id="rId2"/>
              </a:rPr>
              <a:t>nfe@isep.ipp.pt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5" b="80933"/>
          <a:stretch/>
        </p:blipFill>
        <p:spPr>
          <a:xfrm>
            <a:off x="119336" y="188640"/>
            <a:ext cx="7854696" cy="1106622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62695184-8010-4BE2-B7C7-5C6095B86806}"/>
              </a:ext>
            </a:extLst>
          </p:cNvPr>
          <p:cNvSpPr/>
          <p:nvPr/>
        </p:nvSpPr>
        <p:spPr>
          <a:xfrm>
            <a:off x="5565058" y="-309741"/>
            <a:ext cx="7492181" cy="2952135"/>
          </a:xfrm>
          <a:prstGeom prst="irregularSeal2">
            <a:avLst/>
          </a:prstGeom>
          <a:solidFill>
            <a:srgbClr val="FFC000"/>
          </a:solidFill>
          <a:ln>
            <a:solidFill>
              <a:srgbClr val="2D35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2D358A"/>
                </a:solidFill>
              </a:rPr>
              <a:t>Until 15</a:t>
            </a:r>
            <a:r>
              <a:rPr lang="en-GB" sz="2800" b="1" baseline="30000" dirty="0">
                <a:solidFill>
                  <a:srgbClr val="2D358A"/>
                </a:solidFill>
              </a:rPr>
              <a:t>th</a:t>
            </a:r>
            <a:r>
              <a:rPr lang="en-GB" sz="2800" b="1" dirty="0">
                <a:solidFill>
                  <a:srgbClr val="2D358A"/>
                </a:solidFill>
              </a:rPr>
              <a:t> </a:t>
            </a:r>
            <a:r>
              <a:rPr lang="en-GB" sz="2800" b="1">
                <a:solidFill>
                  <a:srgbClr val="2D358A"/>
                </a:solidFill>
              </a:rPr>
              <a:t>December 2023</a:t>
            </a:r>
            <a:endParaRPr lang="en-GB" sz="2800" b="1" dirty="0">
              <a:solidFill>
                <a:srgbClr val="2D3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038" y="3284984"/>
            <a:ext cx="7462837" cy="1419494"/>
          </a:xfrm>
        </p:spPr>
        <p:txBody>
          <a:bodyPr/>
          <a:lstStyle/>
          <a:p>
            <a:r>
              <a:rPr lang="pt-PT" dirty="0"/>
              <a:t>Thank you!</a:t>
            </a:r>
            <a:br>
              <a:rPr lang="pt-PT" dirty="0"/>
            </a:br>
            <a:br>
              <a:rPr lang="pt-PT" sz="4400" dirty="0"/>
            </a:br>
            <a:r>
              <a:rPr lang="pt-PT" sz="4400" b="1" i="1" dirty="0" err="1"/>
              <a:t>Give</a:t>
            </a:r>
            <a:r>
              <a:rPr lang="pt-PT" sz="4400" b="1" i="1" dirty="0"/>
              <a:t> </a:t>
            </a:r>
            <a:r>
              <a:rPr lang="pt-PT" sz="4400" b="1" i="1" dirty="0" err="1"/>
              <a:t>it</a:t>
            </a:r>
            <a:r>
              <a:rPr lang="pt-PT" sz="4400" b="1" i="1" dirty="0"/>
              <a:t> a try</a:t>
            </a:r>
            <a:br>
              <a:rPr lang="pt-PT" sz="4400" i="1" dirty="0"/>
            </a:br>
            <a:r>
              <a:rPr lang="pt-PT" sz="3200" i="1" dirty="0"/>
              <a:t>nfe@isep.ipp.pt</a:t>
            </a:r>
          </a:p>
        </p:txBody>
      </p:sp>
    </p:spTree>
    <p:extLst>
      <p:ext uri="{BB962C8B-B14F-4D97-AF65-F5344CB8AC3E}">
        <p14:creationId xmlns:p14="http://schemas.microsoft.com/office/powerpoint/2010/main" val="321112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B5706D-6DF6-4C4C-8B59-1E26659D0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5" b="7878"/>
          <a:stretch/>
        </p:blipFill>
        <p:spPr bwMode="auto">
          <a:xfrm>
            <a:off x="0" y="0"/>
            <a:ext cx="12171354" cy="69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B782B-D2CA-4512-9B87-B5316CB13D69}"/>
              </a:ext>
            </a:extLst>
          </p:cNvPr>
          <p:cNvSpPr txBox="1"/>
          <p:nvPr/>
        </p:nvSpPr>
        <p:spPr>
          <a:xfrm>
            <a:off x="448362" y="5621072"/>
            <a:ext cx="97019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Blended Mobility to build bridges!</a:t>
            </a:r>
          </a:p>
          <a:p>
            <a:pPr algn="l"/>
            <a:r>
              <a:rPr lang="en-US" sz="2800" b="1" dirty="0">
                <a:solidFill>
                  <a:srgbClr val="000000"/>
                </a:solidFill>
                <a:latin typeface="Gill Sans MT" panose="020B0502020104020203" pitchFamily="34" charset="0"/>
              </a:rPr>
              <a:t>A project course unit empowering students to the labour market.</a:t>
            </a:r>
            <a:endParaRPr lang="en-US" sz="2800" b="1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1CDB06C-EE40-4C84-966A-A5F8F8637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273" y="6175111"/>
            <a:ext cx="2230086" cy="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65EE07F-A8D4-4ACE-97D3-328EADBEF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3" b="21133"/>
          <a:stretch/>
        </p:blipFill>
        <p:spPr bwMode="auto">
          <a:xfrm>
            <a:off x="0" y="-2872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44BA35-108B-4CA8-827F-AC2FF14A3071}"/>
              </a:ext>
            </a:extLst>
          </p:cNvPr>
          <p:cNvCxnSpPr>
            <a:cxnSpLocks/>
          </p:cNvCxnSpPr>
          <p:nvPr/>
        </p:nvCxnSpPr>
        <p:spPr>
          <a:xfrm>
            <a:off x="621295" y="764400"/>
            <a:ext cx="6025960" cy="0"/>
          </a:xfrm>
          <a:prstGeom prst="line">
            <a:avLst/>
          </a:prstGeom>
          <a:ln w="200025" cap="sq">
            <a:solidFill>
              <a:srgbClr val="52BDC2">
                <a:alpha val="52000"/>
              </a:srgb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>
            <a:extLst>
              <a:ext uri="{FF2B5EF4-FFF2-40B4-BE49-F238E27FC236}">
                <a16:creationId xmlns:a16="http://schemas.microsoft.com/office/drawing/2014/main" id="{87014B76-C495-477C-8BCE-DEAFB5B5A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320" y="350717"/>
            <a:ext cx="2230086" cy="827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B88806-3C0A-4DD6-9C1B-B0681E423C3F}"/>
              </a:ext>
            </a:extLst>
          </p:cNvPr>
          <p:cNvSpPr txBox="1"/>
          <p:nvPr/>
        </p:nvSpPr>
        <p:spPr>
          <a:xfrm>
            <a:off x="468594" y="1207965"/>
            <a:ext cx="5777501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Interdisciplinary international student teams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are working together,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both physically and virtually,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for a period of 4 months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in collaboration with startup founders </a:t>
            </a:r>
          </a:p>
          <a:p>
            <a:r>
              <a:rPr lang="en-US" sz="2000" b="0" i="0" dirty="0">
                <a:effectLst/>
                <a:latin typeface="Gill Sans MT" panose="020B0502020104020203" pitchFamily="34" charset="0"/>
              </a:rPr>
              <a:t>as real clients in the field. </a:t>
            </a:r>
          </a:p>
          <a:p>
            <a:r>
              <a:rPr lang="en-US" sz="1800" b="0" i="0" dirty="0">
                <a:effectLst/>
                <a:latin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sz="1800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6B0E5-1F85-47E3-A382-1B618F2152B4}"/>
              </a:ext>
            </a:extLst>
          </p:cNvPr>
          <p:cNvSpPr txBox="1"/>
          <p:nvPr/>
        </p:nvSpPr>
        <p:spPr>
          <a:xfrm>
            <a:off x="55915" y="177519"/>
            <a:ext cx="12380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effectLst/>
                <a:latin typeface="Gill Sans MT" panose="020B0502020104020203" pitchFamily="34" charset="0"/>
              </a:rPr>
              <a:t>“</a:t>
            </a:r>
            <a:r>
              <a:rPr lang="en-US" sz="2400" b="0" i="0" dirty="0">
                <a:effectLst/>
                <a:latin typeface="Gill Sans MT" panose="020B0502020104020203" pitchFamily="34" charset="0"/>
              </a:rPr>
              <a:t>A </a:t>
            </a:r>
            <a:r>
              <a:rPr lang="en-US" sz="2400" dirty="0">
                <a:latin typeface="Gill Sans MT" panose="020B0502020104020203" pitchFamily="34" charset="0"/>
              </a:rPr>
              <a:t>well-established </a:t>
            </a:r>
            <a:r>
              <a:rPr lang="en-US" sz="2400" b="0" i="0" dirty="0">
                <a:effectLst/>
                <a:latin typeface="Gill Sans MT" panose="020B0502020104020203" pitchFamily="34" charset="0"/>
              </a:rPr>
              <a:t>model to enhance education, cultural awareness </a:t>
            </a:r>
            <a:r>
              <a:rPr lang="en-US" sz="2400" dirty="0">
                <a:latin typeface="Gill Sans MT" panose="020B0502020104020203" pitchFamily="34" charset="0"/>
              </a:rPr>
              <a:t>&amp; employability”</a:t>
            </a:r>
            <a:endParaRPr lang="en-US" sz="2800" b="0" i="0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71208-86CA-4554-ADF5-B23549A25561}"/>
              </a:ext>
            </a:extLst>
          </p:cNvPr>
          <p:cNvSpPr txBox="1"/>
          <p:nvPr/>
        </p:nvSpPr>
        <p:spPr>
          <a:xfrm>
            <a:off x="6865257" y="1207965"/>
            <a:ext cx="4858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The projects focus on developing a </a:t>
            </a:r>
          </a:p>
          <a:p>
            <a:pPr algn="r"/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working proof-of-concept for a challenge from a company, </a:t>
            </a:r>
          </a:p>
          <a:p>
            <a:pPr algn="r"/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including a Marketing &amp; Business Plan.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4C90EE9D-442D-43FB-B4B9-42FFB917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273" y="6175111"/>
            <a:ext cx="2230086" cy="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7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44BA35-108B-4CA8-827F-AC2FF14A3071}"/>
              </a:ext>
            </a:extLst>
          </p:cNvPr>
          <p:cNvCxnSpPr>
            <a:cxnSpLocks/>
          </p:cNvCxnSpPr>
          <p:nvPr/>
        </p:nvCxnSpPr>
        <p:spPr>
          <a:xfrm>
            <a:off x="5697446" y="1242478"/>
            <a:ext cx="6025960" cy="0"/>
          </a:xfrm>
          <a:prstGeom prst="line">
            <a:avLst/>
          </a:prstGeom>
          <a:ln w="200025" cap="sq">
            <a:solidFill>
              <a:srgbClr val="52BDC2">
                <a:alpha val="52000"/>
              </a:srgb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>
            <a:extLst>
              <a:ext uri="{FF2B5EF4-FFF2-40B4-BE49-F238E27FC236}">
                <a16:creationId xmlns:a16="http://schemas.microsoft.com/office/drawing/2014/main" id="{87014B76-C495-477C-8BCE-DEAFB5B5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320" y="350717"/>
            <a:ext cx="2230086" cy="827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9DA645-3006-4B19-A98F-A231A98F03D4}"/>
              </a:ext>
            </a:extLst>
          </p:cNvPr>
          <p:cNvSpPr txBox="1"/>
          <p:nvPr/>
        </p:nvSpPr>
        <p:spPr>
          <a:xfrm>
            <a:off x="5697446" y="663070"/>
            <a:ext cx="641373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0" i="0" dirty="0">
                <a:effectLst/>
                <a:latin typeface="Gill Sans MT" panose="020B0502020104020203" pitchFamily="34" charset="0"/>
              </a:rPr>
              <a:t>ADVANTAGES FOR STUDENTS</a:t>
            </a:r>
          </a:p>
          <a:p>
            <a:pPr algn="l" fontAlgn="base"/>
            <a:endParaRPr lang="en-US" sz="2400" dirty="0">
              <a:latin typeface="Gill Sans MT" panose="020B0502020104020203" pitchFamily="34" charset="0"/>
            </a:endParaRPr>
          </a:p>
          <a:p>
            <a:pPr algn="l" fontAlgn="base"/>
            <a:endParaRPr lang="en-US" sz="24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Develop &amp; enhance your personal and professional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competences</a:t>
            </a:r>
            <a:endParaRPr lang="en-US" sz="2000" b="1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Work in an exciting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multicultural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,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multidisciplinary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 environment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Get experience in working within a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remote team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 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Gain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 international contacts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,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partnerships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 and strengthen your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international network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Promote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teamwork and communication skills 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in international context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Find your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talent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 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dirty="0">
                <a:latin typeface="Gill Sans MT" panose="020B0502020104020203" pitchFamily="34" charset="0"/>
              </a:rPr>
              <a:t>Boost your 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employability 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Gill Sans MT" panose="020B0502020104020203" pitchFamily="34" charset="0"/>
              </a:rPr>
              <a:t>Overcome </a:t>
            </a:r>
            <a:r>
              <a:rPr lang="en-US" sz="2000" b="1" i="0" dirty="0">
                <a:effectLst/>
                <a:latin typeface="Gill Sans MT" panose="020B0502020104020203" pitchFamily="34" charset="0"/>
              </a:rPr>
              <a:t>international mobility </a:t>
            </a:r>
            <a:r>
              <a:rPr lang="en-US" sz="2000" b="0" i="0" dirty="0">
                <a:effectLst/>
                <a:latin typeface="Gill Sans MT" panose="020B0502020104020203" pitchFamily="34" charset="0"/>
              </a:rPr>
              <a:t>barriers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ABDDB57-1EB3-4527-84E1-A364E069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9D70D67-0AFA-4A11-9B4F-18F5C64A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273" y="6175111"/>
            <a:ext cx="2230086" cy="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59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Course plan in three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053" y="1340768"/>
            <a:ext cx="3960440" cy="3960813"/>
          </a:xfrm>
          <a:solidFill>
            <a:schemeClr val="bg1">
              <a:lumMod val="85000"/>
            </a:schemeClr>
          </a:solidFill>
          <a:ln w="9525">
            <a:solidFill>
              <a:srgbClr val="F16157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1800" b="1">
                <a:solidFill>
                  <a:srgbClr val="2D358A"/>
                </a:solidFill>
              </a:rPr>
              <a:t>A - PREPARATION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New edition organization (September)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Call for challenges (Praxis platform, companies, October)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Select challenges according to learning outcomes and available competences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Invite students (November till December)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Select students (December, January)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Invite supervisor teachers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Create teams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>
                <a:solidFill>
                  <a:srgbClr val="2D358A"/>
                </a:solidFill>
              </a:rPr>
              <a:t>Kick-off logistics (prep phase, f2f meeting, travel and accommodation, January).</a:t>
            </a:r>
          </a:p>
          <a:p>
            <a:endParaRPr lang="pt-PT">
              <a:solidFill>
                <a:srgbClr val="2D358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8142" y="1340768"/>
            <a:ext cx="3960440" cy="4698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1615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sz="1400" b="1" dirty="0">
                <a:solidFill>
                  <a:srgbClr val="2D358A"/>
                </a:solidFill>
              </a:rPr>
              <a:t>B - DEVELOPMENT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Launch the course edition (early February)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Preparatory phase (2 weeks before kick-off): team website (who we are), cultural stereotypes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Kick-off meeting (</a:t>
            </a:r>
            <a:r>
              <a:rPr lang="en-US" sz="1400" b="1" dirty="0">
                <a:solidFill>
                  <a:srgbClr val="C00000"/>
                </a:solidFill>
              </a:rPr>
              <a:t>physical</a:t>
            </a:r>
            <a:r>
              <a:rPr lang="en-US" sz="1400" dirty="0">
                <a:solidFill>
                  <a:srgbClr val="2D358A"/>
                </a:solidFill>
              </a:rPr>
              <a:t>, 5 working days, end of February): team building, know the client and the challenge, know the team, know the ECTS-budget, organize work and tools, seminars / workshops (agile development, intercultural team work, ...), pitch and discuss proposal with the client, peer evaluation round 1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Team work at a distance, at home institution (</a:t>
            </a:r>
            <a:r>
              <a:rPr lang="en-US" sz="1400" b="1" dirty="0">
                <a:solidFill>
                  <a:srgbClr val="C00000"/>
                </a:solidFill>
              </a:rPr>
              <a:t>virtual</a:t>
            </a:r>
            <a:r>
              <a:rPr lang="en-US" sz="1400" dirty="0">
                <a:solidFill>
                  <a:srgbClr val="2D358A"/>
                </a:solidFill>
              </a:rPr>
              <a:t>): regular meetings online, groupware platforms, distributed development environment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Peer evaluation round 2 (mid-term, April)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rgbClr val="2D358A"/>
                </a:solidFill>
              </a:rPr>
              <a:t>Closing logistics (closing f2f meeting, travel and accommodation, March/April).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84232" y="1340768"/>
            <a:ext cx="3960440" cy="3960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161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sz="1500" b="1">
                <a:solidFill>
                  <a:srgbClr val="2D358A"/>
                </a:solidFill>
              </a:rPr>
              <a:t>C - CLOSURE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>
                <a:solidFill>
                  <a:srgbClr val="2D358A"/>
                </a:solidFill>
              </a:rPr>
              <a:t>Closing meeting (</a:t>
            </a:r>
            <a:r>
              <a:rPr lang="en-US" sz="1500" b="1">
                <a:solidFill>
                  <a:srgbClr val="C00000"/>
                </a:solidFill>
              </a:rPr>
              <a:t>physical</a:t>
            </a:r>
            <a:r>
              <a:rPr lang="en-US" sz="1500">
                <a:solidFill>
                  <a:srgbClr val="2D358A"/>
                </a:solidFill>
              </a:rPr>
              <a:t>, 5 working days, end of June): finalize deliverables (product, business plan, marketing campaign, ...), pitch and discussion with teachers and client representatives, peer evaluation round 3, assessment, give grades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>
                <a:solidFill>
                  <a:srgbClr val="2D358A"/>
                </a:solidFill>
              </a:rPr>
              <a:t>Course edition debriefing: things to improve, preliminary organization of next edition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>
                <a:solidFill>
                  <a:srgbClr val="2D358A"/>
                </a:solidFill>
              </a:rPr>
              <a:t>Final dinner.</a:t>
            </a:r>
          </a:p>
        </p:txBody>
      </p:sp>
    </p:spTree>
    <p:extLst>
      <p:ext uri="{BB962C8B-B14F-4D97-AF65-F5344CB8AC3E}">
        <p14:creationId xmlns:p14="http://schemas.microsoft.com/office/powerpoint/2010/main" val="1425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Course plan in three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053" y="1340768"/>
            <a:ext cx="3960440" cy="3960813"/>
          </a:xfrm>
          <a:solidFill>
            <a:schemeClr val="bg1">
              <a:lumMod val="85000"/>
            </a:schemeClr>
          </a:solidFill>
          <a:ln w="9525">
            <a:solidFill>
              <a:srgbClr val="F16157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chemeClr val="bg1">
                    <a:lumMod val="65000"/>
                  </a:schemeClr>
                </a:solidFill>
              </a:rPr>
              <a:t>A - PREPARATION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edition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organization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September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Call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challenges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(Praxis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platform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companies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October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Select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challenges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according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learning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outcomes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available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competences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  <a:p>
            <a:pPr marL="282575" indent="-282575">
              <a:buFont typeface="+mj-lt"/>
              <a:buAutoNum type="arabicPeriod"/>
            </a:pP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Invite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students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November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till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December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b="1" dirty="0" err="1">
                <a:solidFill>
                  <a:srgbClr val="2D358A"/>
                </a:solidFill>
              </a:rPr>
              <a:t>Select</a:t>
            </a:r>
            <a:r>
              <a:rPr lang="pt-PT" sz="1800" b="1" dirty="0">
                <a:solidFill>
                  <a:srgbClr val="2D358A"/>
                </a:solidFill>
              </a:rPr>
              <a:t> </a:t>
            </a:r>
            <a:r>
              <a:rPr lang="pt-PT" sz="1800" b="1" dirty="0" err="1">
                <a:solidFill>
                  <a:srgbClr val="2D358A"/>
                </a:solidFill>
              </a:rPr>
              <a:t>students</a:t>
            </a:r>
            <a:r>
              <a:rPr lang="pt-PT" sz="1800" b="1" dirty="0">
                <a:solidFill>
                  <a:srgbClr val="2D358A"/>
                </a:solidFill>
              </a:rPr>
              <a:t> (</a:t>
            </a:r>
            <a:r>
              <a:rPr lang="pt-PT" sz="1800" b="1" dirty="0" err="1">
                <a:solidFill>
                  <a:srgbClr val="2D358A"/>
                </a:solidFill>
              </a:rPr>
              <a:t>December</a:t>
            </a:r>
            <a:r>
              <a:rPr lang="pt-PT" sz="1800" b="1" dirty="0">
                <a:solidFill>
                  <a:srgbClr val="2D358A"/>
                </a:solidFill>
              </a:rPr>
              <a:t>, </a:t>
            </a:r>
            <a:r>
              <a:rPr lang="pt-PT" sz="1800" b="1" dirty="0" err="1">
                <a:solidFill>
                  <a:srgbClr val="2D358A"/>
                </a:solidFill>
              </a:rPr>
              <a:t>January</a:t>
            </a:r>
            <a:r>
              <a:rPr lang="pt-PT" sz="1800" b="1" dirty="0">
                <a:solidFill>
                  <a:srgbClr val="2D358A"/>
                </a:solidFill>
              </a:rPr>
              <a:t>)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Invite supervisor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teachers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  <a:p>
            <a:pPr marL="282575" indent="-282575">
              <a:buFont typeface="+mj-lt"/>
              <a:buAutoNum type="arabicPeriod"/>
            </a:pPr>
            <a:r>
              <a:rPr lang="pt-PT" sz="1800" b="1" dirty="0" err="1">
                <a:solidFill>
                  <a:srgbClr val="2D358A"/>
                </a:solidFill>
              </a:rPr>
              <a:t>Create</a:t>
            </a:r>
            <a:r>
              <a:rPr lang="pt-PT" sz="1800" b="1" dirty="0">
                <a:solidFill>
                  <a:srgbClr val="2D358A"/>
                </a:solidFill>
              </a:rPr>
              <a:t> teams</a:t>
            </a:r>
          </a:p>
          <a:p>
            <a:pPr marL="282575" indent="-282575">
              <a:buFont typeface="+mj-lt"/>
              <a:buAutoNum type="arabicPeriod"/>
            </a:pP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Kick-off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logistics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prep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, f2f meeting,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travel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accommodation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January</a:t>
            </a:r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).</a:t>
            </a:r>
          </a:p>
          <a:p>
            <a:endParaRPr lang="pt-PT" dirty="0">
              <a:solidFill>
                <a:srgbClr val="2D358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8142" y="1340768"/>
            <a:ext cx="3960440" cy="4698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1615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sz="1400" b="1" dirty="0">
                <a:solidFill>
                  <a:schemeClr val="bg1">
                    <a:lumMod val="65000"/>
                  </a:schemeClr>
                </a:solidFill>
              </a:rPr>
              <a:t>B - DEVELOPMENT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Launch the course edition (early February)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b="1" dirty="0">
                <a:solidFill>
                  <a:srgbClr val="2D358A"/>
                </a:solidFill>
              </a:rPr>
              <a:t>Preparatory phase (2 weeks before kick-off): team website (who we are), cultural stereotypes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b="1" dirty="0">
                <a:solidFill>
                  <a:srgbClr val="2D358A"/>
                </a:solidFill>
              </a:rPr>
              <a:t>Kick-off meeting (</a:t>
            </a:r>
            <a:r>
              <a:rPr lang="en-US" sz="1400" b="1" dirty="0">
                <a:solidFill>
                  <a:srgbClr val="C00000"/>
                </a:solidFill>
              </a:rPr>
              <a:t>physical</a:t>
            </a:r>
            <a:r>
              <a:rPr lang="en-US" sz="1400" b="1" dirty="0">
                <a:solidFill>
                  <a:srgbClr val="2D358A"/>
                </a:solidFill>
              </a:rPr>
              <a:t>, 5 working days, end of February): team building, know the client and the challenge, know the team, know the ECTS-budget, organize work and tools, seminars / workshops (agile development, intercultural team work, ...), pitch and discuss proposal with the client, peer evaluation round 1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b="1" dirty="0">
                <a:solidFill>
                  <a:srgbClr val="2D358A"/>
                </a:solidFill>
              </a:rPr>
              <a:t>Team work at a distance, at home institution (</a:t>
            </a:r>
            <a:r>
              <a:rPr lang="en-US" sz="1400" b="1" dirty="0">
                <a:solidFill>
                  <a:srgbClr val="C00000"/>
                </a:solidFill>
              </a:rPr>
              <a:t>virtual</a:t>
            </a:r>
            <a:r>
              <a:rPr lang="en-US" sz="1400" b="1" dirty="0">
                <a:solidFill>
                  <a:srgbClr val="2D358A"/>
                </a:solidFill>
              </a:rPr>
              <a:t>): regular meetings online, groupware platforms, distributed development environment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b="1" dirty="0">
                <a:solidFill>
                  <a:srgbClr val="2D358A"/>
                </a:solidFill>
              </a:rPr>
              <a:t>Peer evaluation round 2 (mid-term, April)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Closing logistics (closing f2f meeting, travel and accommodation, March/April).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84232" y="1340768"/>
            <a:ext cx="3960440" cy="3960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161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sz="1500" b="1" dirty="0">
                <a:solidFill>
                  <a:schemeClr val="bg1">
                    <a:lumMod val="65000"/>
                  </a:schemeClr>
                </a:solidFill>
              </a:rPr>
              <a:t>C - CLOSURE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 b="1" dirty="0">
                <a:solidFill>
                  <a:srgbClr val="2D358A"/>
                </a:solidFill>
              </a:rPr>
              <a:t>Closing meeting (</a:t>
            </a:r>
            <a:r>
              <a:rPr lang="en-US" sz="1500" b="1" dirty="0">
                <a:solidFill>
                  <a:srgbClr val="C00000"/>
                </a:solidFill>
              </a:rPr>
              <a:t>physical</a:t>
            </a:r>
            <a:r>
              <a:rPr lang="en-US" sz="1500" b="1" dirty="0">
                <a:solidFill>
                  <a:srgbClr val="2D358A"/>
                </a:solidFill>
              </a:rPr>
              <a:t>, 5 working days, end of June): finalize deliverables (product, business plan, marketing campaign, ...), pitch and discussion with teachers and client representatives, peer evaluation round 3, assessment, give grades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Course edition debriefing: things to improve, preliminary organization of next edition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500" b="1" dirty="0">
                <a:solidFill>
                  <a:srgbClr val="2D358A"/>
                </a:solidFill>
              </a:rPr>
              <a:t>Final dinner.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33627-9B3A-462A-864E-32A61A8AA591}"/>
              </a:ext>
            </a:extLst>
          </p:cNvPr>
          <p:cNvSpPr txBox="1"/>
          <p:nvPr/>
        </p:nvSpPr>
        <p:spPr>
          <a:xfrm>
            <a:off x="480616" y="1751513"/>
            <a:ext cx="11366573" cy="2862322"/>
          </a:xfrm>
          <a:prstGeom prst="rect">
            <a:avLst/>
          </a:prstGeom>
          <a:solidFill>
            <a:srgbClr val="FFC000"/>
          </a:solidFill>
          <a:ln>
            <a:solidFill>
              <a:srgbClr val="2D358A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2D358A"/>
                </a:solidFill>
              </a:rPr>
              <a:t>14</a:t>
            </a:r>
            <a:r>
              <a:rPr lang="en-GB" sz="3600" baseline="30000" dirty="0">
                <a:solidFill>
                  <a:srgbClr val="2D358A"/>
                </a:solidFill>
              </a:rPr>
              <a:t>th</a:t>
            </a:r>
            <a:r>
              <a:rPr lang="en-GB" sz="3600" dirty="0">
                <a:solidFill>
                  <a:srgbClr val="2D358A"/>
                </a:solidFill>
              </a:rPr>
              <a:t> Edition of the course – 2023-2024</a:t>
            </a:r>
          </a:p>
          <a:p>
            <a:pPr marL="452438" indent="-452438">
              <a:buFont typeface="+mj-lt"/>
              <a:buAutoNum type="arabicPeriod"/>
            </a:pPr>
            <a:r>
              <a:rPr lang="en-GB" sz="3600" b="1" dirty="0">
                <a:solidFill>
                  <a:srgbClr val="2D358A"/>
                </a:solidFill>
              </a:rPr>
              <a:t>Setup</a:t>
            </a:r>
            <a:r>
              <a:rPr lang="en-GB" sz="3600" dirty="0">
                <a:solidFill>
                  <a:srgbClr val="2D358A"/>
                </a:solidFill>
              </a:rPr>
              <a:t> phase from </a:t>
            </a:r>
            <a:r>
              <a:rPr lang="en-GB" sz="3600" b="1" dirty="0">
                <a:solidFill>
                  <a:srgbClr val="2D358A"/>
                </a:solidFill>
              </a:rPr>
              <a:t>05Feb24 to 11Feb24</a:t>
            </a:r>
          </a:p>
          <a:p>
            <a:pPr marL="452438" indent="-452438">
              <a:buFont typeface="+mj-lt"/>
              <a:buAutoNum type="arabicPeriod"/>
            </a:pPr>
            <a:r>
              <a:rPr lang="en-GB" sz="3600" b="1" dirty="0">
                <a:solidFill>
                  <a:srgbClr val="2D358A"/>
                </a:solidFill>
              </a:rPr>
              <a:t>Kick-off</a:t>
            </a:r>
            <a:r>
              <a:rPr lang="en-GB" sz="3600" dirty="0">
                <a:solidFill>
                  <a:srgbClr val="2D358A"/>
                </a:solidFill>
              </a:rPr>
              <a:t> meeting (Maribor, Slovenia) </a:t>
            </a:r>
            <a:r>
              <a:rPr lang="en-GB" sz="3600" b="1" dirty="0">
                <a:solidFill>
                  <a:srgbClr val="2D358A"/>
                </a:solidFill>
              </a:rPr>
              <a:t>12Feb24 to 16Feb24</a:t>
            </a:r>
          </a:p>
          <a:p>
            <a:pPr marL="452438" indent="-452438">
              <a:buFont typeface="+mj-lt"/>
              <a:buAutoNum type="arabicPeriod"/>
            </a:pPr>
            <a:r>
              <a:rPr lang="en-GB" sz="3600" b="1" dirty="0">
                <a:solidFill>
                  <a:srgbClr val="2D358A"/>
                </a:solidFill>
              </a:rPr>
              <a:t>Midterm</a:t>
            </a:r>
            <a:r>
              <a:rPr lang="en-GB" sz="3600" dirty="0">
                <a:solidFill>
                  <a:srgbClr val="2D358A"/>
                </a:solidFill>
              </a:rPr>
              <a:t> meeting (online) </a:t>
            </a:r>
            <a:r>
              <a:rPr lang="en-GB" sz="3600" b="1" dirty="0">
                <a:solidFill>
                  <a:srgbClr val="2D358A"/>
                </a:solidFill>
              </a:rPr>
              <a:t>17Apr24</a:t>
            </a:r>
          </a:p>
          <a:p>
            <a:pPr marL="452438" indent="-452438">
              <a:buFont typeface="+mj-lt"/>
              <a:buAutoNum type="arabicPeriod"/>
            </a:pPr>
            <a:r>
              <a:rPr lang="en-GB" sz="3600" b="1" dirty="0">
                <a:solidFill>
                  <a:srgbClr val="2D358A"/>
                </a:solidFill>
              </a:rPr>
              <a:t>Closing</a:t>
            </a:r>
            <a:r>
              <a:rPr lang="en-GB" sz="3600" dirty="0">
                <a:solidFill>
                  <a:srgbClr val="2D358A"/>
                </a:solidFill>
              </a:rPr>
              <a:t> meeting (Vilnius, Lithuania) </a:t>
            </a:r>
            <a:r>
              <a:rPr lang="en-GB" sz="3600" b="1" dirty="0">
                <a:solidFill>
                  <a:srgbClr val="2D358A"/>
                </a:solidFill>
              </a:rPr>
              <a:t>mid/end of Jun24</a:t>
            </a:r>
          </a:p>
        </p:txBody>
      </p:sp>
    </p:spTree>
    <p:extLst>
      <p:ext uri="{BB962C8B-B14F-4D97-AF65-F5344CB8AC3E}">
        <p14:creationId xmlns:p14="http://schemas.microsoft.com/office/powerpoint/2010/main" val="9257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64" y="3110042"/>
            <a:ext cx="7462837" cy="1419494"/>
          </a:xfrm>
        </p:spPr>
        <p:txBody>
          <a:bodyPr>
            <a:normAutofit fontScale="90000"/>
          </a:bodyPr>
          <a:lstStyle/>
          <a:p>
            <a:r>
              <a:rPr lang="pt-PT" dirty="0"/>
              <a:t>2023-24 projects</a:t>
            </a:r>
            <a:br>
              <a:rPr lang="pt-PT" dirty="0"/>
            </a:br>
            <a:endParaRPr lang="pt-PT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5" b="13466"/>
          <a:stretch/>
        </p:blipFill>
        <p:spPr>
          <a:xfrm>
            <a:off x="0" y="0"/>
            <a:ext cx="4581144" cy="5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6"/>
    </mc:Choice>
    <mc:Fallback xmlns="">
      <p:transition spd="slow" advTm="355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6471-DCA5-4593-ABAF-462CFE96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2023-24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4B32-8FE6-4141-9841-BF9D181ADB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sz="1900" b="1" dirty="0" err="1">
                <a:solidFill>
                  <a:srgbClr val="002060"/>
                </a:solidFill>
              </a:rPr>
              <a:t>FarmIT</a:t>
            </a:r>
            <a:r>
              <a:rPr lang="en-GB" sz="1900" b="1" dirty="0">
                <a:solidFill>
                  <a:srgbClr val="002060"/>
                </a:solidFill>
              </a:rPr>
              <a:t> Farmers’ Game for efficient use of water and zero-waste agriculture</a:t>
            </a:r>
          </a:p>
          <a:p>
            <a:pPr marL="811213" indent="0">
              <a:buNone/>
            </a:pPr>
            <a:r>
              <a:rPr lang="pt-BR" sz="1900" dirty="0">
                <a:solidFill>
                  <a:srgbClr val="002060"/>
                </a:solidFill>
              </a:rPr>
              <a:t>Sociedade Agricola Casal da Cotovia, INIAV</a:t>
            </a:r>
            <a:r>
              <a:rPr lang="en-GB" sz="1900" dirty="0">
                <a:solidFill>
                  <a:srgbClr val="002060"/>
                </a:solidFill>
              </a:rPr>
              <a:t>, Portugal</a:t>
            </a:r>
          </a:p>
          <a:p>
            <a:endParaRPr lang="en-GB" sz="1900" b="1" dirty="0">
              <a:solidFill>
                <a:srgbClr val="002060"/>
              </a:solidFill>
            </a:endParaRPr>
          </a:p>
          <a:p>
            <a:r>
              <a:rPr lang="en-GB" sz="1900" b="1" dirty="0" err="1">
                <a:solidFill>
                  <a:srgbClr val="002060"/>
                </a:solidFill>
              </a:rPr>
              <a:t>BlendEd</a:t>
            </a:r>
            <a:r>
              <a:rPr lang="en-GB" sz="1900" b="1" dirty="0">
                <a:solidFill>
                  <a:srgbClr val="002060"/>
                </a:solidFill>
              </a:rPr>
              <a:t> the Digital Transformation</a:t>
            </a:r>
            <a:endParaRPr lang="en-GB" sz="1900" dirty="0">
              <a:solidFill>
                <a:srgbClr val="002060"/>
              </a:solidFill>
            </a:endParaRPr>
          </a:p>
          <a:p>
            <a:pPr marL="811213" indent="0">
              <a:buNone/>
            </a:pPr>
            <a:r>
              <a:rPr lang="en-GB" sz="1900" dirty="0" err="1">
                <a:solidFill>
                  <a:srgbClr val="002060"/>
                </a:solidFill>
              </a:rPr>
              <a:t>BlendEd</a:t>
            </a:r>
            <a:r>
              <a:rPr lang="en-GB" sz="1900" dirty="0">
                <a:solidFill>
                  <a:srgbClr val="002060"/>
                </a:solidFill>
              </a:rPr>
              <a:t> Consortium, Portugal-Belgium-Slovenia-Greece-Germany</a:t>
            </a:r>
          </a:p>
          <a:p>
            <a:endParaRPr lang="en-GB" sz="1900" b="1" dirty="0">
              <a:solidFill>
                <a:srgbClr val="002060"/>
              </a:solidFill>
            </a:endParaRPr>
          </a:p>
          <a:p>
            <a:r>
              <a:rPr lang="en-GB" sz="1900" b="1" dirty="0">
                <a:solidFill>
                  <a:srgbClr val="002060"/>
                </a:solidFill>
              </a:rPr>
              <a:t>Writing aid</a:t>
            </a:r>
          </a:p>
          <a:p>
            <a:pPr marL="811213" indent="0">
              <a:buNone/>
            </a:pPr>
            <a:r>
              <a:rPr lang="en-GB" sz="1900" dirty="0">
                <a:solidFill>
                  <a:srgbClr val="002060"/>
                </a:solidFill>
              </a:rPr>
              <a:t>Creative Therapy, Belgium</a:t>
            </a:r>
          </a:p>
          <a:p>
            <a:pPr marL="0" indent="0">
              <a:buNone/>
            </a:pPr>
            <a:endParaRPr lang="en-GB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5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6471-DCA5-4593-ABAF-462CFE96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2023-24 projects – </a:t>
            </a:r>
            <a:r>
              <a:rPr lang="en-GB" dirty="0" err="1"/>
              <a:t>FarmIT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4B32-8FE6-4141-9841-BF9D181ADB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 err="1">
                <a:solidFill>
                  <a:srgbClr val="002060"/>
                </a:solidFill>
              </a:rPr>
              <a:t>FarmIT</a:t>
            </a:r>
            <a:r>
              <a:rPr lang="en-GB" sz="1900" b="1" dirty="0">
                <a:solidFill>
                  <a:srgbClr val="002060"/>
                </a:solidFill>
              </a:rPr>
              <a:t> Farmers’ Game for efficient use of water and zero-waste agriculture</a:t>
            </a:r>
          </a:p>
          <a:p>
            <a:pPr marL="811213" indent="0">
              <a:buNone/>
            </a:pPr>
            <a:r>
              <a:rPr lang="pt-BR" sz="1900" dirty="0">
                <a:solidFill>
                  <a:srgbClr val="002060"/>
                </a:solidFill>
              </a:rPr>
              <a:t>Sociedade Agricola Casal da Cotovia, INIAV</a:t>
            </a:r>
            <a:r>
              <a:rPr lang="en-GB" sz="1900" dirty="0">
                <a:solidFill>
                  <a:srgbClr val="002060"/>
                </a:solidFill>
              </a:rPr>
              <a:t>, Portugal</a:t>
            </a:r>
          </a:p>
          <a:p>
            <a:pPr marL="0" indent="0">
              <a:buNone/>
            </a:pPr>
            <a:endParaRPr lang="en-GB" sz="19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 low-cost digital assistant to farmers looking to be more sustainable and ethical.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Develop an integrated system able to manage the use of water, watering, and fertigation.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Providing visual maps of the farm with production, amount of water and fertilizers used.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2">
                    <a:lumMod val="50000"/>
                  </a:schemeClr>
                </a:solidFill>
              </a:rPr>
              <a:t>Gamify the application to promote usage.</a:t>
            </a:r>
          </a:p>
        </p:txBody>
      </p:sp>
    </p:spTree>
    <p:extLst>
      <p:ext uri="{BB962C8B-B14F-4D97-AF65-F5344CB8AC3E}">
        <p14:creationId xmlns:p14="http://schemas.microsoft.com/office/powerpoint/2010/main" val="34895794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OR CLOSING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LL TO ACTIONS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1409</Words>
  <Application>Microsoft Office PowerPoint</Application>
  <PresentationFormat>Widescreen</PresentationFormat>
  <Paragraphs>155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Karla</vt:lpstr>
      <vt:lpstr>Times New Roman</vt:lpstr>
      <vt:lpstr>Wingdings</vt:lpstr>
      <vt:lpstr>TITLE SLIDE</vt:lpstr>
      <vt:lpstr>SECTION TITLE OR CLOSING</vt:lpstr>
      <vt:lpstr>GENERAL SLIDES</vt:lpstr>
      <vt:lpstr>CALL TO ACTIONS</vt:lpstr>
      <vt:lpstr>Blending work and fun to assure international education for all</vt:lpstr>
      <vt:lpstr>PowerPoint Presentation</vt:lpstr>
      <vt:lpstr>PowerPoint Presentation</vt:lpstr>
      <vt:lpstr>PowerPoint Presentation</vt:lpstr>
      <vt:lpstr>Course plan in three stages</vt:lpstr>
      <vt:lpstr>Course plan in three stages</vt:lpstr>
      <vt:lpstr>2023-24 projects </vt:lpstr>
      <vt:lpstr>2023-24 projects</vt:lpstr>
      <vt:lpstr>2023-24 projects – FarmIT</vt:lpstr>
      <vt:lpstr>2023-24 projects – BlendEd</vt:lpstr>
      <vt:lpstr>2023-24 projects – Writing Aid</vt:lpstr>
      <vt:lpstr>What’s next? </vt:lpstr>
      <vt:lpstr>We have the resources to welcome you</vt:lpstr>
      <vt:lpstr>PowerPoint Presentation</vt:lpstr>
      <vt:lpstr>PowerPoint Presentation</vt:lpstr>
      <vt:lpstr>Thank you!  Give it a try nfe@isep.ipp.pt</vt:lpstr>
    </vt:vector>
  </TitlesOfParts>
  <Company>KAHOHUB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Kristien Van Assche</dc:creator>
  <cp:lastModifiedBy>Nuno Escudeiro</cp:lastModifiedBy>
  <cp:revision>38</cp:revision>
  <dcterms:created xsi:type="dcterms:W3CDTF">2016-02-27T11:05:11Z</dcterms:created>
  <dcterms:modified xsi:type="dcterms:W3CDTF">2023-11-10T15:51:32Z</dcterms:modified>
</cp:coreProperties>
</file>