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05" r:id="rId1"/>
  </p:sldMasterIdLst>
  <p:notesMasterIdLst>
    <p:notesMasterId r:id="rId30"/>
  </p:notesMasterIdLst>
  <p:sldIdLst>
    <p:sldId id="256" r:id="rId2"/>
    <p:sldId id="283" r:id="rId3"/>
    <p:sldId id="278" r:id="rId4"/>
    <p:sldId id="279" r:id="rId5"/>
    <p:sldId id="280" r:id="rId6"/>
    <p:sldId id="281" r:id="rId7"/>
    <p:sldId id="282" r:id="rId8"/>
    <p:sldId id="277" r:id="rId9"/>
    <p:sldId id="284" r:id="rId10"/>
    <p:sldId id="285" r:id="rId11"/>
    <p:sldId id="286" r:id="rId12"/>
    <p:sldId id="287" r:id="rId13"/>
    <p:sldId id="288" r:id="rId14"/>
    <p:sldId id="294" r:id="rId15"/>
    <p:sldId id="289" r:id="rId16"/>
    <p:sldId id="290" r:id="rId17"/>
    <p:sldId id="291" r:id="rId18"/>
    <p:sldId id="292" r:id="rId19"/>
    <p:sldId id="295" r:id="rId20"/>
    <p:sldId id="293" r:id="rId21"/>
    <p:sldId id="296" r:id="rId22"/>
    <p:sldId id="297" r:id="rId23"/>
    <p:sldId id="298" r:id="rId24"/>
    <p:sldId id="299" r:id="rId25"/>
    <p:sldId id="303" r:id="rId26"/>
    <p:sldId id="300" r:id="rId27"/>
    <p:sldId id="301" r:id="rId28"/>
    <p:sldId id="259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6" autoAdjust="0"/>
    <p:restoredTop sz="95833"/>
  </p:normalViewPr>
  <p:slideViewPr>
    <p:cSldViewPr snapToGrid="0">
      <p:cViewPr varScale="1">
        <p:scale>
          <a:sx n="83" d="100"/>
          <a:sy n="83" d="100"/>
        </p:scale>
        <p:origin x="52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D8620-40F9-0B4D-9214-5C815BBE30D8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F7245-05D5-A041-88E8-7D08FAAD9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075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F7245-05D5-A041-88E8-7D08FAAD9E4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706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Shape 616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17" name="Shape 617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743376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8A74-9C4E-44BD-B5E1-D04566CCE484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732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8991D-C7E2-4BC4-BC1C-4664C3D747EC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94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5884-93B1-4446-A05B-7C999F49EC80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84289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B213-C4EB-4A6B-AA44-E9E20C4A81DE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306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A32EE-B629-4906-A883-49C0A746FC55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3461336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A32EE-B629-4906-A883-49C0A746FC55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514321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8A8A-3EAB-4067-9D15-AA8DC5EBDDCD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6622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B8EA0-F14A-4889-9FF1-C7E6F5042608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086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0A4C7-090E-4A71-86A9-53621728C8FB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754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9D14-7BA9-4A1F-89F7-4BCBE9EB8FAA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750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759AC-8202-4225-8E71-A07CB02CBD7B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485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4EC32-3A9A-4A35-8E54-2588157204AA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820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B23E4-23C6-477A-99F0-A29635BE82DE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210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8191-422F-47DD-8058-F350E2EE603C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895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F0A6C-0203-47E6-BFFE-E45476C55520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427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95B7-3291-49C6-9759-50BE1654277E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Yannis Nikoloudakis @ Pasiphae Lab 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206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A32EE-B629-4906-A883-49C0A746FC55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446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  <p:sldLayoutId id="2147483917" r:id="rId12"/>
    <p:sldLayoutId id="2147483918" r:id="rId13"/>
    <p:sldLayoutId id="2147483919" r:id="rId14"/>
    <p:sldLayoutId id="2147483920" r:id="rId15"/>
    <p:sldLayoutId id="2147483921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Δίκτυα Υπολογιστών Ι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4" y="4777380"/>
            <a:ext cx="9005045" cy="861420"/>
          </a:xfrm>
        </p:spPr>
        <p:txBody>
          <a:bodyPr>
            <a:normAutofit/>
          </a:bodyPr>
          <a:lstStyle/>
          <a:p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54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47270"/>
            <a:ext cx="9404723" cy="768276"/>
          </a:xfrm>
        </p:spPr>
        <p:txBody>
          <a:bodyPr/>
          <a:lstStyle/>
          <a:p>
            <a:r>
              <a:rPr lang="en-US" sz="4400" dirty="0"/>
              <a:t>VLANs (Virtual </a:t>
            </a:r>
            <a:r>
              <a:rPr lang="en-US" sz="4400" dirty="0" err="1"/>
              <a:t>Lans</a:t>
            </a:r>
            <a:r>
              <a:rPr lang="en-US" sz="4400" dirty="0"/>
              <a:t>)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486" y="3537600"/>
            <a:ext cx="9617367" cy="3320400"/>
          </a:xfrm>
        </p:spPr>
        <p:txBody>
          <a:bodyPr/>
          <a:lstStyle/>
          <a:p>
            <a:r>
              <a:rPr lang="en-US" dirty="0"/>
              <a:t>H </a:t>
            </a:r>
            <a:r>
              <a:rPr lang="el-GR" dirty="0"/>
              <a:t>κλασική λύση είναι, συσκευές που ανήκουν στο ίδιο </a:t>
            </a:r>
            <a:r>
              <a:rPr lang="en-US" dirty="0"/>
              <a:t>subnet </a:t>
            </a:r>
            <a:r>
              <a:rPr lang="el-GR" dirty="0"/>
              <a:t>να βρίσκονται στο ίδιο </a:t>
            </a:r>
            <a:r>
              <a:rPr lang="en-US" dirty="0"/>
              <a:t>switch.</a:t>
            </a:r>
          </a:p>
          <a:p>
            <a:r>
              <a:rPr lang="el-GR" dirty="0"/>
              <a:t>Δρομολόγηση πακέτων με τη χρήση </a:t>
            </a:r>
            <a:r>
              <a:rPr lang="en-US" dirty="0"/>
              <a:t>Router.</a:t>
            </a:r>
          </a:p>
          <a:p>
            <a:endParaRPr lang="en-GB" dirty="0"/>
          </a:p>
        </p:txBody>
      </p:sp>
      <p:pic>
        <p:nvPicPr>
          <p:cNvPr id="5" name="Shape 46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36334" y="1102920"/>
            <a:ext cx="2894759" cy="68975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46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3534" y="2474520"/>
            <a:ext cx="608760" cy="63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Shape 46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13453" y="2474520"/>
            <a:ext cx="608400" cy="63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Shape 46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04174" y="2474520"/>
            <a:ext cx="608400" cy="63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Shape 46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65133" y="2474520"/>
            <a:ext cx="608760" cy="6372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" name="Shape 467"/>
          <p:cNvCxnSpPr/>
          <p:nvPr/>
        </p:nvCxnSpPr>
        <p:spPr>
          <a:xfrm>
            <a:off x="1474773" y="1484160"/>
            <a:ext cx="0" cy="1066680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1" name="Shape 468"/>
          <p:cNvCxnSpPr/>
          <p:nvPr/>
        </p:nvCxnSpPr>
        <p:spPr>
          <a:xfrm>
            <a:off x="2770054" y="1484160"/>
            <a:ext cx="0" cy="1066680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2" name="Shape 469"/>
          <p:cNvSpPr/>
          <p:nvPr/>
        </p:nvSpPr>
        <p:spPr>
          <a:xfrm>
            <a:off x="864934" y="3084359"/>
            <a:ext cx="1294559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10.1.0.10/16      DG: 10.1.0.1</a:t>
            </a:r>
          </a:p>
        </p:txBody>
      </p:sp>
      <p:sp>
        <p:nvSpPr>
          <p:cNvPr id="13" name="Shape 470"/>
          <p:cNvSpPr/>
          <p:nvPr/>
        </p:nvSpPr>
        <p:spPr>
          <a:xfrm>
            <a:off x="6503974" y="3084359"/>
            <a:ext cx="1294200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3333CC"/>
                </a:solidFill>
                <a:latin typeface="Arial"/>
                <a:ea typeface="Arial"/>
                <a:cs typeface="Arial"/>
                <a:sym typeface="Arial"/>
              </a:rPr>
              <a:t>10.2.0.20/16      DG: 10.2.0.1</a:t>
            </a:r>
          </a:p>
        </p:txBody>
      </p:sp>
      <p:sp>
        <p:nvSpPr>
          <p:cNvPr id="14" name="Shape 471"/>
          <p:cNvSpPr/>
          <p:nvPr/>
        </p:nvSpPr>
        <p:spPr>
          <a:xfrm>
            <a:off x="2236533" y="3084359"/>
            <a:ext cx="1294559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10.1.0.30/16      DG: 10.1.0.1</a:t>
            </a:r>
          </a:p>
        </p:txBody>
      </p:sp>
      <p:sp>
        <p:nvSpPr>
          <p:cNvPr id="15" name="Shape 472"/>
          <p:cNvSpPr/>
          <p:nvPr/>
        </p:nvSpPr>
        <p:spPr>
          <a:xfrm>
            <a:off x="7799253" y="3084359"/>
            <a:ext cx="1294200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3333CC"/>
                </a:solidFill>
                <a:latin typeface="Arial"/>
                <a:ea typeface="Arial"/>
                <a:cs typeface="Arial"/>
                <a:sym typeface="Arial"/>
              </a:rPr>
              <a:t>10.2.0.40/16      DG: 10.2.0.1</a:t>
            </a:r>
          </a:p>
        </p:txBody>
      </p:sp>
      <p:pic>
        <p:nvPicPr>
          <p:cNvPr id="16" name="Shape 47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046774" y="1102920"/>
            <a:ext cx="2894400" cy="68975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7" name="Shape 474"/>
          <p:cNvCxnSpPr/>
          <p:nvPr/>
        </p:nvCxnSpPr>
        <p:spPr>
          <a:xfrm>
            <a:off x="8485053" y="1484160"/>
            <a:ext cx="0" cy="1066680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8" name="Shape 475"/>
          <p:cNvCxnSpPr/>
          <p:nvPr/>
        </p:nvCxnSpPr>
        <p:spPr>
          <a:xfrm>
            <a:off x="7418374" y="1484160"/>
            <a:ext cx="0" cy="1066680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pic>
        <p:nvPicPr>
          <p:cNvPr id="19" name="Shape 47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293933" y="1179239"/>
            <a:ext cx="789479" cy="6084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0" name="Shape 477"/>
          <p:cNvCxnSpPr/>
          <p:nvPr/>
        </p:nvCxnSpPr>
        <p:spPr>
          <a:xfrm>
            <a:off x="5054614" y="1479120"/>
            <a:ext cx="1672920" cy="0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1" name="Shape 478"/>
          <p:cNvCxnSpPr/>
          <p:nvPr/>
        </p:nvCxnSpPr>
        <p:spPr>
          <a:xfrm>
            <a:off x="3303574" y="1484160"/>
            <a:ext cx="990359" cy="0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2" name="Shape 479"/>
          <p:cNvSpPr/>
          <p:nvPr/>
        </p:nvSpPr>
        <p:spPr>
          <a:xfrm>
            <a:off x="3684453" y="1560120"/>
            <a:ext cx="684719" cy="27539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200" b="1" i="0" u="none" strike="noStrike" cap="none" baseline="0" dirty="0">
                <a:latin typeface="Arial"/>
                <a:ea typeface="Arial"/>
                <a:cs typeface="Arial"/>
                <a:sym typeface="Arial"/>
              </a:rPr>
              <a:t>Fa 0/0</a:t>
            </a:r>
          </a:p>
        </p:txBody>
      </p:sp>
      <p:sp>
        <p:nvSpPr>
          <p:cNvPr id="23" name="Shape 480"/>
          <p:cNvSpPr/>
          <p:nvPr/>
        </p:nvSpPr>
        <p:spPr>
          <a:xfrm>
            <a:off x="5056053" y="1560120"/>
            <a:ext cx="684719" cy="27539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200" b="1" i="0" u="none" strike="noStrike" cap="none" baseline="0" dirty="0">
                <a:latin typeface="Arial"/>
                <a:ea typeface="Arial"/>
                <a:cs typeface="Arial"/>
                <a:sym typeface="Arial"/>
              </a:rPr>
              <a:t>Fa 0/1</a:t>
            </a:r>
          </a:p>
        </p:txBody>
      </p:sp>
      <p:cxnSp>
        <p:nvCxnSpPr>
          <p:cNvPr id="24" name="Shape 481"/>
          <p:cNvCxnSpPr/>
          <p:nvPr/>
        </p:nvCxnSpPr>
        <p:spPr>
          <a:xfrm rot="10800000">
            <a:off x="1397014" y="1561559"/>
            <a:ext cx="0" cy="841320"/>
          </a:xfrm>
          <a:prstGeom prst="straightConnector1">
            <a:avLst/>
          </a:prstGeom>
          <a:noFill/>
          <a:ln w="25550" cap="flat" cmpd="sng">
            <a:solidFill>
              <a:srgbClr val="FF0000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25" name="Shape 482"/>
          <p:cNvCxnSpPr/>
          <p:nvPr/>
        </p:nvCxnSpPr>
        <p:spPr>
          <a:xfrm>
            <a:off x="2693733" y="1484160"/>
            <a:ext cx="0" cy="990359"/>
          </a:xfrm>
          <a:prstGeom prst="straightConnector1">
            <a:avLst/>
          </a:prstGeom>
          <a:noFill/>
          <a:ln w="25550" cap="flat" cmpd="sng">
            <a:solidFill>
              <a:srgbClr val="FF0000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26" name="Shape 483"/>
          <p:cNvCxnSpPr/>
          <p:nvPr/>
        </p:nvCxnSpPr>
        <p:spPr>
          <a:xfrm>
            <a:off x="3608133" y="1407839"/>
            <a:ext cx="685799" cy="0"/>
          </a:xfrm>
          <a:prstGeom prst="straightConnector1">
            <a:avLst/>
          </a:prstGeom>
          <a:noFill/>
          <a:ln w="25550" cap="flat" cmpd="sng">
            <a:solidFill>
              <a:srgbClr val="FF0000"/>
            </a:solidFill>
            <a:prstDash val="solid"/>
            <a:miter/>
            <a:headEnd type="none" w="med" len="med"/>
            <a:tailEnd type="triangle" w="lg" len="lg"/>
          </a:ln>
        </p:spPr>
      </p:cxnSp>
      <p:sp>
        <p:nvSpPr>
          <p:cNvPr id="27" name="Shape 484"/>
          <p:cNvSpPr/>
          <p:nvPr/>
        </p:nvSpPr>
        <p:spPr>
          <a:xfrm>
            <a:off x="3379533" y="1788720"/>
            <a:ext cx="1294559" cy="27539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10.1.0.1/16</a:t>
            </a:r>
            <a:endParaRPr lang="en-US" sz="1200" b="1" i="0" u="none" strike="noStrike" cap="none" baseline="0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Shape 485"/>
          <p:cNvSpPr/>
          <p:nvPr/>
        </p:nvSpPr>
        <p:spPr>
          <a:xfrm>
            <a:off x="4903774" y="1788720"/>
            <a:ext cx="1294200" cy="27539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3333CC"/>
                </a:solidFill>
                <a:latin typeface="Arial"/>
                <a:ea typeface="Arial"/>
                <a:cs typeface="Arial"/>
                <a:sym typeface="Arial"/>
              </a:rPr>
              <a:t>10.2.0.1/16</a:t>
            </a:r>
          </a:p>
        </p:txBody>
      </p:sp>
      <p:sp>
        <p:nvSpPr>
          <p:cNvPr id="29" name="Shape 486"/>
          <p:cNvSpPr/>
          <p:nvPr/>
        </p:nvSpPr>
        <p:spPr>
          <a:xfrm>
            <a:off x="3151472" y="2224227"/>
            <a:ext cx="1827719" cy="33624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b="1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ARP Request</a:t>
            </a:r>
          </a:p>
        </p:txBody>
      </p:sp>
    </p:spTree>
    <p:extLst>
      <p:ext uri="{BB962C8B-B14F-4D97-AF65-F5344CB8AC3E}">
        <p14:creationId xmlns:p14="http://schemas.microsoft.com/office/powerpoint/2010/main" val="200055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47270"/>
            <a:ext cx="9404723" cy="854773"/>
          </a:xfrm>
        </p:spPr>
        <p:txBody>
          <a:bodyPr/>
          <a:lstStyle/>
          <a:p>
            <a:r>
              <a:rPr lang="en-US" sz="4400" dirty="0"/>
              <a:t>VLANs (Virtual </a:t>
            </a:r>
            <a:r>
              <a:rPr lang="en-US" sz="4400" dirty="0" err="1"/>
              <a:t>Lans</a:t>
            </a:r>
            <a:r>
              <a:rPr lang="en-US" sz="4400" dirty="0"/>
              <a:t>)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151" y="4444677"/>
            <a:ext cx="8946541" cy="2403125"/>
          </a:xfrm>
        </p:spPr>
        <p:txBody>
          <a:bodyPr>
            <a:normAutofit/>
          </a:bodyPr>
          <a:lstStyle/>
          <a:p>
            <a:r>
              <a:rPr lang="el-GR" sz="2400" b="1" dirty="0"/>
              <a:t>Δικτύωση με χρήση </a:t>
            </a:r>
            <a:r>
              <a:rPr lang="en-US" sz="2400" b="1" dirty="0"/>
              <a:t>VLAN</a:t>
            </a:r>
          </a:p>
          <a:p>
            <a:r>
              <a:rPr lang="el-GR" dirty="0"/>
              <a:t>Το </a:t>
            </a:r>
            <a:r>
              <a:rPr lang="en-US" dirty="0"/>
              <a:t>VLAN </a:t>
            </a:r>
            <a:r>
              <a:rPr lang="el-GR" dirty="0"/>
              <a:t>είναι ένα </a:t>
            </a:r>
            <a:r>
              <a:rPr lang="en-US" dirty="0"/>
              <a:t>broadcast domain</a:t>
            </a:r>
            <a:r>
              <a:rPr lang="el-GR" dirty="0"/>
              <a:t> που πραγματοποιεί τη δρομολόγηση των πακέτων σε επίπεδο </a:t>
            </a:r>
            <a:r>
              <a:rPr lang="en-US" dirty="0"/>
              <a:t>Layer 3 (IP address)</a:t>
            </a:r>
          </a:p>
          <a:p>
            <a:r>
              <a:rPr lang="el-GR" dirty="0"/>
              <a:t>Κάθε </a:t>
            </a:r>
            <a:r>
              <a:rPr lang="el-GR" dirty="0" err="1"/>
              <a:t>διεπαφή</a:t>
            </a:r>
            <a:r>
              <a:rPr lang="el-GR" dirty="0"/>
              <a:t> μπορεί να ανήκει σε διαφορετικό </a:t>
            </a:r>
            <a:r>
              <a:rPr lang="en-US" dirty="0"/>
              <a:t>VLAN</a:t>
            </a:r>
          </a:p>
        </p:txBody>
      </p:sp>
      <p:pic>
        <p:nvPicPr>
          <p:cNvPr id="5" name="Shape 49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542181" y="1664163"/>
            <a:ext cx="4952160" cy="118007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4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04302" y="3340682"/>
            <a:ext cx="608400" cy="636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Shape 49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95022" y="3340682"/>
            <a:ext cx="608400" cy="636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Shape 49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09622" y="3340682"/>
            <a:ext cx="608400" cy="636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Shape 49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18901" y="3340682"/>
            <a:ext cx="608400" cy="63684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" name="Shape 498"/>
          <p:cNvCxnSpPr/>
          <p:nvPr/>
        </p:nvCxnSpPr>
        <p:spPr>
          <a:xfrm>
            <a:off x="3685181" y="2349963"/>
            <a:ext cx="0" cy="1066680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1" name="Shape 499"/>
          <p:cNvCxnSpPr/>
          <p:nvPr/>
        </p:nvCxnSpPr>
        <p:spPr>
          <a:xfrm>
            <a:off x="4599581" y="2349963"/>
            <a:ext cx="0" cy="1066680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2" name="Shape 500"/>
          <p:cNvCxnSpPr/>
          <p:nvPr/>
        </p:nvCxnSpPr>
        <p:spPr>
          <a:xfrm>
            <a:off x="6123822" y="2349963"/>
            <a:ext cx="0" cy="1066680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3" name="Shape 501"/>
          <p:cNvCxnSpPr/>
          <p:nvPr/>
        </p:nvCxnSpPr>
        <p:spPr>
          <a:xfrm>
            <a:off x="7114181" y="2349963"/>
            <a:ext cx="0" cy="1066680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4" name="Shape 502"/>
          <p:cNvSpPr/>
          <p:nvPr/>
        </p:nvSpPr>
        <p:spPr>
          <a:xfrm>
            <a:off x="2694821" y="3950163"/>
            <a:ext cx="1294200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10.1.0.10/16      DG: 10.1.0.1</a:t>
            </a:r>
          </a:p>
        </p:txBody>
      </p:sp>
      <p:sp>
        <p:nvSpPr>
          <p:cNvPr id="15" name="Shape 503"/>
          <p:cNvSpPr/>
          <p:nvPr/>
        </p:nvSpPr>
        <p:spPr>
          <a:xfrm>
            <a:off x="3913781" y="3950163"/>
            <a:ext cx="1294559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3333CC"/>
                </a:solidFill>
                <a:latin typeface="Arial"/>
                <a:ea typeface="Arial"/>
                <a:cs typeface="Arial"/>
                <a:sym typeface="Arial"/>
              </a:rPr>
              <a:t>10.2.0.20/16      DG: 10.2.0.1</a:t>
            </a:r>
          </a:p>
        </p:txBody>
      </p:sp>
      <p:sp>
        <p:nvSpPr>
          <p:cNvPr id="16" name="Shape 504"/>
          <p:cNvSpPr/>
          <p:nvPr/>
        </p:nvSpPr>
        <p:spPr>
          <a:xfrm>
            <a:off x="5361701" y="3950163"/>
            <a:ext cx="1294200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10.1.0.30/16      DG: 10.1.0.1</a:t>
            </a:r>
          </a:p>
        </p:txBody>
      </p:sp>
      <p:sp>
        <p:nvSpPr>
          <p:cNvPr id="17" name="Shape 505"/>
          <p:cNvSpPr/>
          <p:nvPr/>
        </p:nvSpPr>
        <p:spPr>
          <a:xfrm>
            <a:off x="6809622" y="3950163"/>
            <a:ext cx="1294200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3333CC"/>
                </a:solidFill>
                <a:latin typeface="Arial"/>
                <a:ea typeface="Arial"/>
                <a:cs typeface="Arial"/>
                <a:sym typeface="Arial"/>
              </a:rPr>
              <a:t>10.2.0.40/16      DG: 10.2.0.1</a:t>
            </a:r>
          </a:p>
        </p:txBody>
      </p:sp>
      <p:cxnSp>
        <p:nvCxnSpPr>
          <p:cNvPr id="18" name="Shape 506"/>
          <p:cNvCxnSpPr/>
          <p:nvPr/>
        </p:nvCxnSpPr>
        <p:spPr>
          <a:xfrm>
            <a:off x="3685181" y="1435563"/>
            <a:ext cx="0" cy="609480"/>
          </a:xfrm>
          <a:prstGeom prst="straightConnector1">
            <a:avLst/>
          </a:prstGeom>
          <a:noFill/>
          <a:ln w="38150" cap="flat" cmpd="sng">
            <a:solidFill>
              <a:srgbClr val="FF0000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19" name="Shape 507"/>
          <p:cNvCxnSpPr/>
          <p:nvPr/>
        </p:nvCxnSpPr>
        <p:spPr>
          <a:xfrm>
            <a:off x="6123822" y="1435563"/>
            <a:ext cx="0" cy="609480"/>
          </a:xfrm>
          <a:prstGeom prst="straightConnector1">
            <a:avLst/>
          </a:prstGeom>
          <a:noFill/>
          <a:ln w="38150" cap="flat" cmpd="sng">
            <a:solidFill>
              <a:srgbClr val="FF0000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20" name="Shape 508"/>
          <p:cNvCxnSpPr/>
          <p:nvPr/>
        </p:nvCxnSpPr>
        <p:spPr>
          <a:xfrm>
            <a:off x="4599581" y="1435563"/>
            <a:ext cx="0" cy="609480"/>
          </a:xfrm>
          <a:prstGeom prst="straightConnector1">
            <a:avLst/>
          </a:prstGeom>
          <a:noFill/>
          <a:ln w="38150" cap="flat" cmpd="sng">
            <a:solidFill>
              <a:srgbClr val="3333CC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21" name="Shape 509"/>
          <p:cNvCxnSpPr/>
          <p:nvPr/>
        </p:nvCxnSpPr>
        <p:spPr>
          <a:xfrm>
            <a:off x="7114181" y="1435563"/>
            <a:ext cx="0" cy="609480"/>
          </a:xfrm>
          <a:prstGeom prst="straightConnector1">
            <a:avLst/>
          </a:prstGeom>
          <a:noFill/>
          <a:ln w="38150" cap="flat" cmpd="sng">
            <a:solidFill>
              <a:srgbClr val="3333CC"/>
            </a:solidFill>
            <a:prstDash val="solid"/>
            <a:miter/>
            <a:headEnd type="none" w="med" len="med"/>
            <a:tailEnd type="triangle" w="lg" len="lg"/>
          </a:ln>
        </p:spPr>
      </p:cxnSp>
      <p:sp>
        <p:nvSpPr>
          <p:cNvPr id="22" name="Shape 510"/>
          <p:cNvSpPr/>
          <p:nvPr/>
        </p:nvSpPr>
        <p:spPr>
          <a:xfrm>
            <a:off x="3227981" y="902043"/>
            <a:ext cx="1523159" cy="5796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 baseline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Port 1    VLAN 10</a:t>
            </a:r>
          </a:p>
        </p:txBody>
      </p:sp>
      <p:sp>
        <p:nvSpPr>
          <p:cNvPr id="23" name="Shape 511"/>
          <p:cNvSpPr/>
          <p:nvPr/>
        </p:nvSpPr>
        <p:spPr>
          <a:xfrm>
            <a:off x="5666622" y="930843"/>
            <a:ext cx="1522800" cy="5796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 baseline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Port 9    VLAN 10</a:t>
            </a:r>
          </a:p>
        </p:txBody>
      </p:sp>
      <p:sp>
        <p:nvSpPr>
          <p:cNvPr id="24" name="Shape 512"/>
          <p:cNvSpPr/>
          <p:nvPr/>
        </p:nvSpPr>
        <p:spPr>
          <a:xfrm>
            <a:off x="6809622" y="930843"/>
            <a:ext cx="1522800" cy="5796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 baseline="0">
                <a:solidFill>
                  <a:srgbClr val="3333CC"/>
                </a:solidFill>
                <a:latin typeface="Arial"/>
                <a:ea typeface="Arial"/>
                <a:cs typeface="Arial"/>
                <a:sym typeface="Arial"/>
              </a:rPr>
              <a:t>Port 12    VLAN 20</a:t>
            </a:r>
          </a:p>
        </p:txBody>
      </p:sp>
      <p:sp>
        <p:nvSpPr>
          <p:cNvPr id="25" name="Shape 513"/>
          <p:cNvSpPr/>
          <p:nvPr/>
        </p:nvSpPr>
        <p:spPr>
          <a:xfrm>
            <a:off x="4295022" y="902043"/>
            <a:ext cx="1522800" cy="5796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 baseline="0">
                <a:solidFill>
                  <a:srgbClr val="3333CC"/>
                </a:solidFill>
                <a:latin typeface="Arial"/>
                <a:ea typeface="Arial"/>
                <a:cs typeface="Arial"/>
                <a:sym typeface="Arial"/>
              </a:rPr>
              <a:t>Port 4    VLAN 20</a:t>
            </a:r>
          </a:p>
        </p:txBody>
      </p:sp>
    </p:spTree>
    <p:extLst>
      <p:ext uri="{BB962C8B-B14F-4D97-AF65-F5344CB8AC3E}">
        <p14:creationId xmlns:p14="http://schemas.microsoft.com/office/powerpoint/2010/main" val="3008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47270"/>
            <a:ext cx="9404723" cy="830060"/>
          </a:xfrm>
        </p:spPr>
        <p:txBody>
          <a:bodyPr/>
          <a:lstStyle/>
          <a:p>
            <a:r>
              <a:rPr lang="en-US" sz="4400" dirty="0"/>
              <a:t>VLANs (Virtual </a:t>
            </a:r>
            <a:r>
              <a:rPr lang="en-US" sz="4400" dirty="0" err="1"/>
              <a:t>Lans</a:t>
            </a:r>
            <a:r>
              <a:rPr lang="en-US" sz="4400" dirty="0"/>
              <a:t>)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920" y="4383368"/>
            <a:ext cx="9740934" cy="2474631"/>
          </a:xfrm>
        </p:spPr>
        <p:txBody>
          <a:bodyPr/>
          <a:lstStyle/>
          <a:p>
            <a:r>
              <a:rPr lang="el-GR" dirty="0" err="1"/>
              <a:t>Διεπαφές</a:t>
            </a:r>
            <a:r>
              <a:rPr lang="el-GR" dirty="0"/>
              <a:t> που ανήκουν στο ίδιο </a:t>
            </a:r>
            <a:r>
              <a:rPr lang="en-US" dirty="0"/>
              <a:t>VLAN</a:t>
            </a:r>
            <a:r>
              <a:rPr lang="el-GR" dirty="0"/>
              <a:t>, μοιράζονται το ίδιο </a:t>
            </a:r>
            <a:r>
              <a:rPr lang="en-US" dirty="0"/>
              <a:t>broadcast domain.</a:t>
            </a:r>
          </a:p>
          <a:p>
            <a:r>
              <a:rPr lang="el-GR" dirty="0" err="1"/>
              <a:t>Διεπαφές</a:t>
            </a:r>
            <a:r>
              <a:rPr lang="el-GR" dirty="0"/>
              <a:t> που ανήκουν σε άλλο </a:t>
            </a:r>
            <a:r>
              <a:rPr lang="en-US" dirty="0"/>
              <a:t>VLAN, </a:t>
            </a:r>
            <a:r>
              <a:rPr lang="el-GR" dirty="0"/>
              <a:t>δεν έχουν καμία σχέση μεταξύ τους.</a:t>
            </a:r>
            <a:endParaRPr lang="en-GB" dirty="0"/>
          </a:p>
        </p:txBody>
      </p:sp>
      <p:pic>
        <p:nvPicPr>
          <p:cNvPr id="5" name="Shape 5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558500" y="1639451"/>
            <a:ext cx="4952160" cy="118007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5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20621" y="3315971"/>
            <a:ext cx="608400" cy="636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Shape 5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311341" y="3315971"/>
            <a:ext cx="608400" cy="636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Shape 5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25941" y="3315971"/>
            <a:ext cx="608400" cy="636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Shape 5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35221" y="3315971"/>
            <a:ext cx="608400" cy="63684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" name="Shape 525"/>
          <p:cNvCxnSpPr/>
          <p:nvPr/>
        </p:nvCxnSpPr>
        <p:spPr>
          <a:xfrm>
            <a:off x="3701500" y="2325251"/>
            <a:ext cx="0" cy="1066680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1" name="Shape 526"/>
          <p:cNvCxnSpPr/>
          <p:nvPr/>
        </p:nvCxnSpPr>
        <p:spPr>
          <a:xfrm>
            <a:off x="4615901" y="2325251"/>
            <a:ext cx="0" cy="1066680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2" name="Shape 527"/>
          <p:cNvCxnSpPr/>
          <p:nvPr/>
        </p:nvCxnSpPr>
        <p:spPr>
          <a:xfrm>
            <a:off x="6140141" y="2325251"/>
            <a:ext cx="0" cy="1066680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3" name="Shape 528"/>
          <p:cNvCxnSpPr/>
          <p:nvPr/>
        </p:nvCxnSpPr>
        <p:spPr>
          <a:xfrm>
            <a:off x="7130501" y="2325251"/>
            <a:ext cx="0" cy="1066680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4" name="Shape 529"/>
          <p:cNvSpPr/>
          <p:nvPr/>
        </p:nvSpPr>
        <p:spPr>
          <a:xfrm>
            <a:off x="2711141" y="3925450"/>
            <a:ext cx="1294200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10.1.0.10/16      DG: 10.1.0.1</a:t>
            </a:r>
          </a:p>
        </p:txBody>
      </p:sp>
      <p:sp>
        <p:nvSpPr>
          <p:cNvPr id="15" name="Shape 530"/>
          <p:cNvSpPr/>
          <p:nvPr/>
        </p:nvSpPr>
        <p:spPr>
          <a:xfrm>
            <a:off x="3930101" y="3925450"/>
            <a:ext cx="1294559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3333CC"/>
                </a:solidFill>
                <a:latin typeface="Arial"/>
                <a:ea typeface="Arial"/>
                <a:cs typeface="Arial"/>
                <a:sym typeface="Arial"/>
              </a:rPr>
              <a:t>10.2.0.20/16      DG: 10.2.0.1</a:t>
            </a:r>
          </a:p>
        </p:txBody>
      </p:sp>
      <p:sp>
        <p:nvSpPr>
          <p:cNvPr id="16" name="Shape 531"/>
          <p:cNvSpPr/>
          <p:nvPr/>
        </p:nvSpPr>
        <p:spPr>
          <a:xfrm>
            <a:off x="5378021" y="3925450"/>
            <a:ext cx="1294200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10.1.0.30/16      DG: 10.1.0.1</a:t>
            </a:r>
          </a:p>
        </p:txBody>
      </p:sp>
      <p:sp>
        <p:nvSpPr>
          <p:cNvPr id="17" name="Shape 532"/>
          <p:cNvSpPr/>
          <p:nvPr/>
        </p:nvSpPr>
        <p:spPr>
          <a:xfrm>
            <a:off x="6825941" y="3925450"/>
            <a:ext cx="1294200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3333CC"/>
                </a:solidFill>
                <a:latin typeface="Arial"/>
                <a:ea typeface="Arial"/>
                <a:cs typeface="Arial"/>
                <a:sym typeface="Arial"/>
              </a:rPr>
              <a:t>10.2.0.40/16      DG: 10.2.0.1</a:t>
            </a:r>
          </a:p>
        </p:txBody>
      </p:sp>
      <p:cxnSp>
        <p:nvCxnSpPr>
          <p:cNvPr id="18" name="Shape 533"/>
          <p:cNvCxnSpPr/>
          <p:nvPr/>
        </p:nvCxnSpPr>
        <p:spPr>
          <a:xfrm>
            <a:off x="3701500" y="1410851"/>
            <a:ext cx="0" cy="609480"/>
          </a:xfrm>
          <a:prstGeom prst="straightConnector1">
            <a:avLst/>
          </a:prstGeom>
          <a:noFill/>
          <a:ln w="38150" cap="flat" cmpd="sng">
            <a:solidFill>
              <a:srgbClr val="FF0000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19" name="Shape 534"/>
          <p:cNvCxnSpPr/>
          <p:nvPr/>
        </p:nvCxnSpPr>
        <p:spPr>
          <a:xfrm>
            <a:off x="6140141" y="1410851"/>
            <a:ext cx="0" cy="609480"/>
          </a:xfrm>
          <a:prstGeom prst="straightConnector1">
            <a:avLst/>
          </a:prstGeom>
          <a:noFill/>
          <a:ln w="38150" cap="flat" cmpd="sng">
            <a:solidFill>
              <a:srgbClr val="FF0000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20" name="Shape 535"/>
          <p:cNvCxnSpPr/>
          <p:nvPr/>
        </p:nvCxnSpPr>
        <p:spPr>
          <a:xfrm>
            <a:off x="4615901" y="1410851"/>
            <a:ext cx="0" cy="609480"/>
          </a:xfrm>
          <a:prstGeom prst="straightConnector1">
            <a:avLst/>
          </a:prstGeom>
          <a:noFill/>
          <a:ln w="38150" cap="flat" cmpd="sng">
            <a:solidFill>
              <a:srgbClr val="3333CC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21" name="Shape 536"/>
          <p:cNvCxnSpPr/>
          <p:nvPr/>
        </p:nvCxnSpPr>
        <p:spPr>
          <a:xfrm>
            <a:off x="7130501" y="1410851"/>
            <a:ext cx="0" cy="609480"/>
          </a:xfrm>
          <a:prstGeom prst="straightConnector1">
            <a:avLst/>
          </a:prstGeom>
          <a:noFill/>
          <a:ln w="38150" cap="flat" cmpd="sng">
            <a:solidFill>
              <a:srgbClr val="3333CC"/>
            </a:solidFill>
            <a:prstDash val="solid"/>
            <a:miter/>
            <a:headEnd type="none" w="med" len="med"/>
            <a:tailEnd type="triangle" w="lg" len="lg"/>
          </a:ln>
        </p:spPr>
      </p:cxnSp>
      <p:sp>
        <p:nvSpPr>
          <p:cNvPr id="22" name="Shape 537"/>
          <p:cNvSpPr/>
          <p:nvPr/>
        </p:nvSpPr>
        <p:spPr>
          <a:xfrm>
            <a:off x="3244300" y="877330"/>
            <a:ext cx="1523159" cy="5796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 baseline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Port 1    VLAN 10</a:t>
            </a:r>
          </a:p>
        </p:txBody>
      </p:sp>
      <p:sp>
        <p:nvSpPr>
          <p:cNvPr id="23" name="Shape 538"/>
          <p:cNvSpPr/>
          <p:nvPr/>
        </p:nvSpPr>
        <p:spPr>
          <a:xfrm>
            <a:off x="5682941" y="906130"/>
            <a:ext cx="1522800" cy="5796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 baseline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Port 9    VLAN 10</a:t>
            </a:r>
          </a:p>
        </p:txBody>
      </p:sp>
      <p:sp>
        <p:nvSpPr>
          <p:cNvPr id="24" name="Shape 539"/>
          <p:cNvSpPr/>
          <p:nvPr/>
        </p:nvSpPr>
        <p:spPr>
          <a:xfrm>
            <a:off x="6825941" y="906130"/>
            <a:ext cx="1522800" cy="5796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 baseline="0">
                <a:solidFill>
                  <a:srgbClr val="3333CC"/>
                </a:solidFill>
                <a:latin typeface="Arial"/>
                <a:ea typeface="Arial"/>
                <a:cs typeface="Arial"/>
                <a:sym typeface="Arial"/>
              </a:rPr>
              <a:t>Port 12    VLAN 20</a:t>
            </a:r>
          </a:p>
        </p:txBody>
      </p:sp>
      <p:sp>
        <p:nvSpPr>
          <p:cNvPr id="25" name="Shape 540"/>
          <p:cNvSpPr/>
          <p:nvPr/>
        </p:nvSpPr>
        <p:spPr>
          <a:xfrm>
            <a:off x="4311341" y="877330"/>
            <a:ext cx="1522800" cy="5796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 baseline="0">
                <a:solidFill>
                  <a:srgbClr val="3333CC"/>
                </a:solidFill>
                <a:latin typeface="Arial"/>
                <a:ea typeface="Arial"/>
                <a:cs typeface="Arial"/>
                <a:sym typeface="Arial"/>
              </a:rPr>
              <a:t>Port 4    VLAN 20</a:t>
            </a:r>
          </a:p>
        </p:txBody>
      </p:sp>
      <p:cxnSp>
        <p:nvCxnSpPr>
          <p:cNvPr id="26" name="Shape 541"/>
          <p:cNvCxnSpPr/>
          <p:nvPr/>
        </p:nvCxnSpPr>
        <p:spPr>
          <a:xfrm rot="10800000">
            <a:off x="3549221" y="2324891"/>
            <a:ext cx="0" cy="1066680"/>
          </a:xfrm>
          <a:prstGeom prst="straightConnector1">
            <a:avLst/>
          </a:prstGeom>
          <a:noFill/>
          <a:ln w="38150" cap="flat" cmpd="sng">
            <a:solidFill>
              <a:srgbClr val="FF0000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27" name="Shape 542"/>
          <p:cNvCxnSpPr/>
          <p:nvPr/>
        </p:nvCxnSpPr>
        <p:spPr>
          <a:xfrm>
            <a:off x="6063821" y="2325251"/>
            <a:ext cx="0" cy="1066680"/>
          </a:xfrm>
          <a:prstGeom prst="straightConnector1">
            <a:avLst/>
          </a:prstGeom>
          <a:noFill/>
          <a:ln w="38150" cap="flat" cmpd="sng">
            <a:solidFill>
              <a:srgbClr val="FF0000"/>
            </a:solidFill>
            <a:prstDash val="solid"/>
            <a:miter/>
            <a:headEnd type="none" w="med" len="med"/>
            <a:tailEnd type="triangle" w="lg" len="lg"/>
          </a:ln>
        </p:spPr>
      </p:cxnSp>
      <p:sp>
        <p:nvSpPr>
          <p:cNvPr id="28" name="Shape 543"/>
          <p:cNvSpPr/>
          <p:nvPr/>
        </p:nvSpPr>
        <p:spPr>
          <a:xfrm>
            <a:off x="1644640" y="2805131"/>
            <a:ext cx="1827719" cy="33624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b="1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ARP Request</a:t>
            </a:r>
          </a:p>
        </p:txBody>
      </p:sp>
    </p:spTree>
    <p:extLst>
      <p:ext uri="{BB962C8B-B14F-4D97-AF65-F5344CB8AC3E}">
        <p14:creationId xmlns:p14="http://schemas.microsoft.com/office/powerpoint/2010/main" val="198422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47270"/>
            <a:ext cx="9404723" cy="805346"/>
          </a:xfrm>
        </p:spPr>
        <p:txBody>
          <a:bodyPr/>
          <a:lstStyle/>
          <a:p>
            <a:r>
              <a:rPr lang="en-US" sz="4400" dirty="0"/>
              <a:t>VLANs (Virtual </a:t>
            </a:r>
            <a:r>
              <a:rPr lang="en-US" sz="4400" dirty="0" err="1"/>
              <a:t>Lans</a:t>
            </a:r>
            <a:r>
              <a:rPr lang="en-US" sz="4400" dirty="0"/>
              <a:t>)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323" y="879026"/>
            <a:ext cx="8946541" cy="4195481"/>
          </a:xfrm>
        </p:spPr>
        <p:txBody>
          <a:bodyPr/>
          <a:lstStyle/>
          <a:p>
            <a:r>
              <a:rPr lang="el-GR" dirty="0"/>
              <a:t>Πως μπορεί να ρυθμιστούν τα </a:t>
            </a:r>
            <a:r>
              <a:rPr lang="en-US" dirty="0"/>
              <a:t>VLANs</a:t>
            </a:r>
          </a:p>
          <a:p>
            <a:pPr lvl="1"/>
            <a:endParaRPr lang="en-GB" dirty="0"/>
          </a:p>
        </p:txBody>
      </p:sp>
      <p:pic>
        <p:nvPicPr>
          <p:cNvPr id="5" name="Shape 54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56019" y="2002267"/>
            <a:ext cx="7009200" cy="3072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5593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47270"/>
            <a:ext cx="9404723" cy="953627"/>
          </a:xfrm>
        </p:spPr>
        <p:txBody>
          <a:bodyPr>
            <a:normAutofit fontScale="90000"/>
          </a:bodyPr>
          <a:lstStyle/>
          <a:p>
            <a:pPr lvl="0"/>
            <a:r>
              <a:rPr lang="en-US" sz="44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Static VLANS</a:t>
            </a:r>
            <a:br>
              <a:rPr lang="en-US" sz="4400" dirty="0">
                <a:solidFill>
                  <a:schemeClr val="tx1"/>
                </a:solidFill>
                <a:ea typeface="Arial"/>
                <a:cs typeface="Arial"/>
                <a:sym typeface="Arial"/>
              </a:rPr>
            </a:br>
            <a:endParaRPr lang="en-GB" sz="4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077" y="3498658"/>
            <a:ext cx="8946541" cy="3272845"/>
          </a:xfrm>
        </p:spPr>
        <p:txBody>
          <a:bodyPr/>
          <a:lstStyle/>
          <a:p>
            <a:r>
              <a:rPr lang="el-GR" dirty="0"/>
              <a:t>Κάθε </a:t>
            </a:r>
            <a:r>
              <a:rPr lang="en-US" dirty="0"/>
              <a:t>switch </a:t>
            </a:r>
            <a:r>
              <a:rPr lang="el-GR" dirty="0"/>
              <a:t>εξ αρχής έχει όλες του τις </a:t>
            </a:r>
            <a:r>
              <a:rPr lang="el-GR" dirty="0" err="1"/>
              <a:t>διεπαφές</a:t>
            </a:r>
            <a:r>
              <a:rPr lang="el-GR" dirty="0"/>
              <a:t>, ρυθμισμένες στο </a:t>
            </a:r>
            <a:r>
              <a:rPr lang="en-US" b="1" dirty="0"/>
              <a:t>default VLAN 1</a:t>
            </a:r>
          </a:p>
          <a:p>
            <a:r>
              <a:rPr lang="el-GR" dirty="0"/>
              <a:t>Η στατική ρύθμιση </a:t>
            </a:r>
            <a:r>
              <a:rPr lang="en-US" dirty="0"/>
              <a:t>VLANs,</a:t>
            </a:r>
            <a:r>
              <a:rPr lang="el-GR" dirty="0"/>
              <a:t> ονομάζεται </a:t>
            </a:r>
            <a:r>
              <a:rPr lang="en-US" b="1" dirty="0"/>
              <a:t>port-based </a:t>
            </a:r>
            <a:r>
              <a:rPr lang="el-GR" b="1" dirty="0"/>
              <a:t>ή </a:t>
            </a:r>
            <a:r>
              <a:rPr lang="en-US" b="1" dirty="0"/>
              <a:t>port-centric VLANs</a:t>
            </a:r>
          </a:p>
          <a:p>
            <a:endParaRPr lang="en-GB" dirty="0"/>
          </a:p>
        </p:txBody>
      </p:sp>
      <p:pic>
        <p:nvPicPr>
          <p:cNvPr id="5" name="Shape 55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95727" y="857760"/>
            <a:ext cx="4951799" cy="118007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Shape 557"/>
          <p:cNvCxnSpPr/>
          <p:nvPr/>
        </p:nvCxnSpPr>
        <p:spPr>
          <a:xfrm rot="10800000">
            <a:off x="6677007" y="1619880"/>
            <a:ext cx="0" cy="990720"/>
          </a:xfrm>
          <a:prstGeom prst="straightConnector1">
            <a:avLst/>
          </a:prstGeom>
          <a:noFill/>
          <a:ln w="25550" cap="flat" cmpd="sng">
            <a:solidFill>
              <a:srgbClr val="FF0000"/>
            </a:solidFill>
            <a:prstDash val="solid"/>
            <a:miter/>
            <a:headEnd type="none" w="med" len="med"/>
            <a:tailEnd type="triangle" w="lg" len="lg"/>
          </a:ln>
        </p:spPr>
      </p:cxnSp>
      <p:sp>
        <p:nvSpPr>
          <p:cNvPr id="7" name="Shape 558"/>
          <p:cNvSpPr/>
          <p:nvPr/>
        </p:nvSpPr>
        <p:spPr>
          <a:xfrm>
            <a:off x="6143848" y="2610600"/>
            <a:ext cx="1294200" cy="5796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 baseline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VLAN 10 Configured</a:t>
            </a:r>
          </a:p>
        </p:txBody>
      </p:sp>
      <p:sp>
        <p:nvSpPr>
          <p:cNvPr id="8" name="Shape 559"/>
          <p:cNvSpPr/>
          <p:nvPr/>
        </p:nvSpPr>
        <p:spPr>
          <a:xfrm rot="-5362800">
            <a:off x="5150968" y="707279"/>
            <a:ext cx="299159" cy="2437199"/>
          </a:xfrm>
          <a:prstGeom prst="leftBrace">
            <a:avLst>
              <a:gd name="adj1" fmla="val 1800"/>
              <a:gd name="adj2" fmla="val 10800"/>
            </a:avLst>
          </a:prstGeom>
          <a:noFill/>
          <a:ln w="2555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" name="Shape 560"/>
          <p:cNvSpPr/>
          <p:nvPr/>
        </p:nvSpPr>
        <p:spPr>
          <a:xfrm>
            <a:off x="4924528" y="2105520"/>
            <a:ext cx="989639" cy="5796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 baseline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Default VLAN 1</a:t>
            </a:r>
          </a:p>
        </p:txBody>
      </p:sp>
      <p:sp>
        <p:nvSpPr>
          <p:cNvPr id="10" name="Shape 561"/>
          <p:cNvSpPr/>
          <p:nvPr/>
        </p:nvSpPr>
        <p:spPr>
          <a:xfrm rot="-5362800">
            <a:off x="7135647" y="1456079"/>
            <a:ext cx="298799" cy="913319"/>
          </a:xfrm>
          <a:prstGeom prst="leftBrace">
            <a:avLst>
              <a:gd name="adj1" fmla="val 1800"/>
              <a:gd name="adj2" fmla="val 10800"/>
            </a:avLst>
          </a:prstGeom>
          <a:noFill/>
          <a:ln w="2555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" name="Shape 562"/>
          <p:cNvSpPr/>
          <p:nvPr/>
        </p:nvSpPr>
        <p:spPr>
          <a:xfrm>
            <a:off x="7210528" y="2077079"/>
            <a:ext cx="989639" cy="5796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 baseline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Default VLAN 1</a:t>
            </a:r>
          </a:p>
        </p:txBody>
      </p:sp>
      <p:sp>
        <p:nvSpPr>
          <p:cNvPr id="12" name="Shape 563"/>
          <p:cNvSpPr/>
          <p:nvPr/>
        </p:nvSpPr>
        <p:spPr>
          <a:xfrm>
            <a:off x="1038328" y="2686559"/>
            <a:ext cx="5104440" cy="60876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latin typeface="Courier New"/>
                <a:ea typeface="Courier New"/>
                <a:cs typeface="Courier New"/>
                <a:sym typeface="Courier New"/>
              </a:rPr>
              <a:t>Switch(</a:t>
            </a:r>
            <a:r>
              <a:rPr lang="en-US" sz="1400" b="1" i="0" u="none" strike="noStrike" cap="none" baseline="0" dirty="0" err="1">
                <a:latin typeface="Courier New"/>
                <a:ea typeface="Courier New"/>
                <a:cs typeface="Courier New"/>
                <a:sym typeface="Courier New"/>
              </a:rPr>
              <a:t>config</a:t>
            </a:r>
            <a:r>
              <a:rPr lang="en-US" sz="1400" b="1" i="0" u="none" strike="noStrike" cap="none" baseline="0" dirty="0">
                <a:latin typeface="Courier New"/>
                <a:ea typeface="Courier New"/>
                <a:cs typeface="Courier New"/>
                <a:sym typeface="Courier New"/>
              </a:rPr>
              <a:t>)#interface </a:t>
            </a:r>
            <a:r>
              <a:rPr lang="en-US" sz="1400" b="1" i="0" u="none" strike="noStrike" cap="none" baseline="0" dirty="0" err="1">
                <a:latin typeface="Courier New"/>
                <a:ea typeface="Courier New"/>
                <a:cs typeface="Courier New"/>
                <a:sym typeface="Courier New"/>
              </a:rPr>
              <a:t>fastethernet</a:t>
            </a:r>
            <a:r>
              <a:rPr lang="en-US" sz="1400" b="1" i="0" u="none" strike="noStrike" cap="none" baseline="0" dirty="0">
                <a:latin typeface="Courier New"/>
                <a:ea typeface="Courier New"/>
                <a:cs typeface="Courier New"/>
                <a:sym typeface="Courier New"/>
              </a:rPr>
              <a:t> 0/9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latin typeface="Courier New"/>
                <a:ea typeface="Courier New"/>
                <a:cs typeface="Courier New"/>
                <a:sym typeface="Courier New"/>
              </a:rPr>
              <a:t>Switch(</a:t>
            </a:r>
            <a:r>
              <a:rPr lang="en-US" sz="1400" b="1" i="0" u="none" strike="noStrike" cap="none" baseline="0" dirty="0" err="1">
                <a:latin typeface="Courier New"/>
                <a:ea typeface="Courier New"/>
                <a:cs typeface="Courier New"/>
                <a:sym typeface="Courier New"/>
              </a:rPr>
              <a:t>config</a:t>
            </a:r>
            <a:r>
              <a:rPr lang="en-US" sz="1400" b="1" i="0" u="none" strike="noStrike" cap="none" baseline="0" dirty="0">
                <a:latin typeface="Courier New"/>
                <a:ea typeface="Courier New"/>
                <a:cs typeface="Courier New"/>
                <a:sym typeface="Courier New"/>
              </a:rPr>
              <a:t>-if)#</a:t>
            </a:r>
            <a:r>
              <a:rPr lang="en-US" sz="1400" b="1" i="0" u="none" strike="noStrike" cap="none" baseline="0" dirty="0" err="1">
                <a:latin typeface="Courier New"/>
                <a:ea typeface="Courier New"/>
                <a:cs typeface="Courier New"/>
                <a:sym typeface="Courier New"/>
              </a:rPr>
              <a:t>switchport</a:t>
            </a:r>
            <a:r>
              <a:rPr lang="en-US" sz="1400" b="1" i="0" u="none" strike="noStrike" cap="none" baseline="0" dirty="0">
                <a:latin typeface="Courier New"/>
                <a:ea typeface="Courier New"/>
                <a:cs typeface="Courier New"/>
                <a:sym typeface="Courier New"/>
              </a:rPr>
              <a:t> access </a:t>
            </a:r>
            <a:r>
              <a:rPr lang="en-US" sz="1400" b="1" i="0" u="none" strike="noStrike" cap="none" baseline="0" dirty="0" err="1">
                <a:latin typeface="Courier New"/>
                <a:ea typeface="Courier New"/>
                <a:cs typeface="Courier New"/>
                <a:sym typeface="Courier New"/>
              </a:rPr>
              <a:t>vlan</a:t>
            </a:r>
            <a:r>
              <a:rPr lang="en-US" sz="1400" b="1" i="0" u="none" strike="noStrike" cap="none" baseline="0" dirty="0">
                <a:latin typeface="Courier New"/>
                <a:ea typeface="Courier New"/>
                <a:cs typeface="Courier New"/>
                <a:sym typeface="Courier New"/>
              </a:rPr>
              <a:t> 10</a:t>
            </a:r>
          </a:p>
        </p:txBody>
      </p:sp>
    </p:spTree>
    <p:extLst>
      <p:ext uri="{BB962C8B-B14F-4D97-AF65-F5344CB8AC3E}">
        <p14:creationId xmlns:p14="http://schemas.microsoft.com/office/powerpoint/2010/main" val="690317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47270"/>
            <a:ext cx="9404723" cy="805346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Static VLANS</a:t>
            </a:r>
            <a:br>
              <a:rPr lang="en-US" sz="4400" dirty="0">
                <a:solidFill>
                  <a:schemeClr val="tx1"/>
                </a:solidFill>
                <a:ea typeface="Arial"/>
                <a:cs typeface="Arial"/>
                <a:sym typeface="Arial"/>
              </a:rPr>
            </a:b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479" y="4309757"/>
            <a:ext cx="8946541" cy="2336758"/>
          </a:xfrm>
        </p:spPr>
        <p:txBody>
          <a:bodyPr/>
          <a:lstStyle/>
          <a:p>
            <a:r>
              <a:rPr lang="el-GR" dirty="0"/>
              <a:t>Τα </a:t>
            </a:r>
            <a:r>
              <a:rPr lang="en-US" dirty="0"/>
              <a:t>VLANs </a:t>
            </a:r>
            <a:r>
              <a:rPr lang="el-GR" dirty="0"/>
              <a:t>ανατίθενται στις </a:t>
            </a:r>
            <a:r>
              <a:rPr lang="el-GR" dirty="0" err="1"/>
              <a:t>διεπαφές</a:t>
            </a:r>
            <a:r>
              <a:rPr lang="el-GR" dirty="0"/>
              <a:t> του </a:t>
            </a:r>
            <a:r>
              <a:rPr lang="en-US" dirty="0"/>
              <a:t>switch</a:t>
            </a:r>
          </a:p>
          <a:p>
            <a:r>
              <a:rPr lang="el-GR" dirty="0"/>
              <a:t>Για να μπορεί ο εκάστοτε </a:t>
            </a:r>
            <a:r>
              <a:rPr lang="en-US" dirty="0"/>
              <a:t>host</a:t>
            </a:r>
            <a:r>
              <a:rPr lang="el-GR" dirty="0"/>
              <a:t> να συμμετάσχει στο </a:t>
            </a:r>
            <a:r>
              <a:rPr lang="en-US" dirty="0"/>
              <a:t>VLAN, </a:t>
            </a:r>
            <a:r>
              <a:rPr lang="el-GR" dirty="0"/>
              <a:t>θα πρέπει να έχει και τη σωστή </a:t>
            </a:r>
            <a:r>
              <a:rPr lang="en-US" dirty="0"/>
              <a:t>IP </a:t>
            </a:r>
            <a:r>
              <a:rPr lang="el-GR" dirty="0"/>
              <a:t>διεύθυνση η οποία θα ανήκει στο </a:t>
            </a:r>
            <a:r>
              <a:rPr lang="en-US" dirty="0"/>
              <a:t>VLAN.</a:t>
            </a:r>
          </a:p>
          <a:p>
            <a:pPr lvl="1"/>
            <a:r>
              <a:rPr lang="en-US" b="1" dirty="0"/>
              <a:t>VLAN = Subnet</a:t>
            </a:r>
            <a:endParaRPr lang="en-GB" b="1" dirty="0"/>
          </a:p>
        </p:txBody>
      </p:sp>
      <p:pic>
        <p:nvPicPr>
          <p:cNvPr id="5" name="Shape 57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884381" y="1462878"/>
            <a:ext cx="4952160" cy="118007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57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46500" y="3139398"/>
            <a:ext cx="608400" cy="636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Shape 57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37221" y="3139398"/>
            <a:ext cx="608400" cy="636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Shape 5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51821" y="3139398"/>
            <a:ext cx="608400" cy="636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Shape 57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61101" y="3139398"/>
            <a:ext cx="608400" cy="63684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" name="Shape 575"/>
          <p:cNvCxnSpPr/>
          <p:nvPr/>
        </p:nvCxnSpPr>
        <p:spPr>
          <a:xfrm>
            <a:off x="5027381" y="2148678"/>
            <a:ext cx="0" cy="1066680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1" name="Shape 576"/>
          <p:cNvCxnSpPr/>
          <p:nvPr/>
        </p:nvCxnSpPr>
        <p:spPr>
          <a:xfrm>
            <a:off x="5941780" y="2148678"/>
            <a:ext cx="0" cy="1066680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2" name="Shape 577"/>
          <p:cNvCxnSpPr/>
          <p:nvPr/>
        </p:nvCxnSpPr>
        <p:spPr>
          <a:xfrm>
            <a:off x="7466021" y="2148678"/>
            <a:ext cx="0" cy="1066680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3" name="Shape 578"/>
          <p:cNvCxnSpPr/>
          <p:nvPr/>
        </p:nvCxnSpPr>
        <p:spPr>
          <a:xfrm>
            <a:off x="8456380" y="2148678"/>
            <a:ext cx="0" cy="1066680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4" name="Shape 579"/>
          <p:cNvSpPr/>
          <p:nvPr/>
        </p:nvSpPr>
        <p:spPr>
          <a:xfrm>
            <a:off x="4037021" y="3748877"/>
            <a:ext cx="1294200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10.1.0.10/16      DG: 10.1.0.1</a:t>
            </a:r>
          </a:p>
        </p:txBody>
      </p:sp>
      <p:sp>
        <p:nvSpPr>
          <p:cNvPr id="15" name="Shape 580"/>
          <p:cNvSpPr/>
          <p:nvPr/>
        </p:nvSpPr>
        <p:spPr>
          <a:xfrm>
            <a:off x="5255981" y="3748877"/>
            <a:ext cx="1294559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3333CC"/>
                </a:solidFill>
                <a:latin typeface="Arial"/>
                <a:ea typeface="Arial"/>
                <a:cs typeface="Arial"/>
                <a:sym typeface="Arial"/>
              </a:rPr>
              <a:t>10.2.0.20/16      DG: 10.2.0.1</a:t>
            </a:r>
          </a:p>
        </p:txBody>
      </p:sp>
      <p:sp>
        <p:nvSpPr>
          <p:cNvPr id="16" name="Shape 581"/>
          <p:cNvSpPr/>
          <p:nvPr/>
        </p:nvSpPr>
        <p:spPr>
          <a:xfrm>
            <a:off x="6703901" y="3748877"/>
            <a:ext cx="1294200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10.1.0.30/16      DG: 10.1.0.1</a:t>
            </a:r>
          </a:p>
        </p:txBody>
      </p:sp>
      <p:sp>
        <p:nvSpPr>
          <p:cNvPr id="17" name="Shape 582"/>
          <p:cNvSpPr/>
          <p:nvPr/>
        </p:nvSpPr>
        <p:spPr>
          <a:xfrm>
            <a:off x="8151821" y="3748877"/>
            <a:ext cx="1294200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3333CC"/>
                </a:solidFill>
                <a:latin typeface="Arial"/>
                <a:ea typeface="Arial"/>
                <a:cs typeface="Arial"/>
                <a:sym typeface="Arial"/>
              </a:rPr>
              <a:t>10.2.0.40/16      DG: 10.2.0.1</a:t>
            </a:r>
          </a:p>
        </p:txBody>
      </p:sp>
      <p:cxnSp>
        <p:nvCxnSpPr>
          <p:cNvPr id="18" name="Shape 583"/>
          <p:cNvCxnSpPr/>
          <p:nvPr/>
        </p:nvCxnSpPr>
        <p:spPr>
          <a:xfrm>
            <a:off x="5027381" y="1234278"/>
            <a:ext cx="0" cy="609480"/>
          </a:xfrm>
          <a:prstGeom prst="straightConnector1">
            <a:avLst/>
          </a:prstGeom>
          <a:noFill/>
          <a:ln w="38150" cap="flat" cmpd="sng">
            <a:solidFill>
              <a:srgbClr val="FF0000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19" name="Shape 584"/>
          <p:cNvCxnSpPr/>
          <p:nvPr/>
        </p:nvCxnSpPr>
        <p:spPr>
          <a:xfrm>
            <a:off x="7466021" y="1234278"/>
            <a:ext cx="0" cy="609480"/>
          </a:xfrm>
          <a:prstGeom prst="straightConnector1">
            <a:avLst/>
          </a:prstGeom>
          <a:noFill/>
          <a:ln w="38150" cap="flat" cmpd="sng">
            <a:solidFill>
              <a:srgbClr val="FF0000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20" name="Shape 585"/>
          <p:cNvCxnSpPr/>
          <p:nvPr/>
        </p:nvCxnSpPr>
        <p:spPr>
          <a:xfrm>
            <a:off x="5941780" y="1234278"/>
            <a:ext cx="0" cy="609480"/>
          </a:xfrm>
          <a:prstGeom prst="straightConnector1">
            <a:avLst/>
          </a:prstGeom>
          <a:noFill/>
          <a:ln w="38150" cap="flat" cmpd="sng">
            <a:solidFill>
              <a:srgbClr val="3333CC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21" name="Shape 586"/>
          <p:cNvCxnSpPr/>
          <p:nvPr/>
        </p:nvCxnSpPr>
        <p:spPr>
          <a:xfrm>
            <a:off x="8456380" y="1234278"/>
            <a:ext cx="0" cy="609480"/>
          </a:xfrm>
          <a:prstGeom prst="straightConnector1">
            <a:avLst/>
          </a:prstGeom>
          <a:noFill/>
          <a:ln w="38150" cap="flat" cmpd="sng">
            <a:solidFill>
              <a:srgbClr val="3333CC"/>
            </a:solidFill>
            <a:prstDash val="solid"/>
            <a:miter/>
            <a:headEnd type="none" w="med" len="med"/>
            <a:tailEnd type="triangle" w="lg" len="lg"/>
          </a:ln>
        </p:spPr>
      </p:cxnSp>
      <p:sp>
        <p:nvSpPr>
          <p:cNvPr id="22" name="Shape 587"/>
          <p:cNvSpPr/>
          <p:nvPr/>
        </p:nvSpPr>
        <p:spPr>
          <a:xfrm>
            <a:off x="4570181" y="700758"/>
            <a:ext cx="1523159" cy="5796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 baseline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Port 1    VLAN 10</a:t>
            </a:r>
          </a:p>
        </p:txBody>
      </p:sp>
      <p:sp>
        <p:nvSpPr>
          <p:cNvPr id="23" name="Shape 588"/>
          <p:cNvSpPr/>
          <p:nvPr/>
        </p:nvSpPr>
        <p:spPr>
          <a:xfrm>
            <a:off x="7008821" y="729558"/>
            <a:ext cx="1522800" cy="5796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 baseline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Port 9    VLAN 10</a:t>
            </a:r>
          </a:p>
        </p:txBody>
      </p:sp>
      <p:sp>
        <p:nvSpPr>
          <p:cNvPr id="24" name="Shape 589"/>
          <p:cNvSpPr/>
          <p:nvPr/>
        </p:nvSpPr>
        <p:spPr>
          <a:xfrm>
            <a:off x="8151821" y="729558"/>
            <a:ext cx="1522800" cy="5796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 baseline="0">
                <a:solidFill>
                  <a:srgbClr val="3333CC"/>
                </a:solidFill>
                <a:latin typeface="Arial"/>
                <a:ea typeface="Arial"/>
                <a:cs typeface="Arial"/>
                <a:sym typeface="Arial"/>
              </a:rPr>
              <a:t>Port 12    VLAN 20</a:t>
            </a:r>
          </a:p>
        </p:txBody>
      </p:sp>
      <p:sp>
        <p:nvSpPr>
          <p:cNvPr id="25" name="Shape 590"/>
          <p:cNvSpPr/>
          <p:nvPr/>
        </p:nvSpPr>
        <p:spPr>
          <a:xfrm>
            <a:off x="5637221" y="700758"/>
            <a:ext cx="1522800" cy="5796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 baseline="0">
                <a:solidFill>
                  <a:srgbClr val="3333CC"/>
                </a:solidFill>
                <a:latin typeface="Arial"/>
                <a:ea typeface="Arial"/>
                <a:cs typeface="Arial"/>
                <a:sym typeface="Arial"/>
              </a:rPr>
              <a:t>Port 4    VLAN 20</a:t>
            </a:r>
          </a:p>
        </p:txBody>
      </p:sp>
    </p:spTree>
    <p:extLst>
      <p:ext uri="{BB962C8B-B14F-4D97-AF65-F5344CB8AC3E}">
        <p14:creationId xmlns:p14="http://schemas.microsoft.com/office/powerpoint/2010/main" val="419870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00" y="47270"/>
            <a:ext cx="9404723" cy="805346"/>
          </a:xfrm>
        </p:spPr>
        <p:txBody>
          <a:bodyPr>
            <a:normAutofit fontScale="90000"/>
          </a:bodyPr>
          <a:lstStyle/>
          <a:p>
            <a:pPr lvl="0"/>
            <a:r>
              <a:rPr lang="en-US" sz="440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VLAN </a:t>
            </a:r>
            <a:r>
              <a:rPr lang="en-US" sz="4400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Trunking</a:t>
            </a:r>
            <a:r>
              <a:rPr lang="en-US" sz="440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/Tagging</a:t>
            </a:r>
            <a:br>
              <a:rPr lang="en-US" sz="440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691" y="4540309"/>
            <a:ext cx="8946541" cy="1534571"/>
          </a:xfrm>
        </p:spPr>
        <p:txBody>
          <a:bodyPr/>
          <a:lstStyle/>
          <a:p>
            <a:r>
              <a:rPr lang="el-GR" dirty="0"/>
              <a:t>Το </a:t>
            </a:r>
            <a:r>
              <a:rPr lang="en-US" dirty="0"/>
              <a:t>VLAN tagging </a:t>
            </a:r>
            <a:r>
              <a:rPr lang="el-GR" dirty="0"/>
              <a:t>χρησιμοποιείται όταν ένα </a:t>
            </a:r>
            <a:r>
              <a:rPr lang="en-US" dirty="0"/>
              <a:t>Link </a:t>
            </a:r>
            <a:r>
              <a:rPr lang="el-GR" dirty="0"/>
              <a:t>πρέπει να μεταφέρει </a:t>
            </a:r>
            <a:r>
              <a:rPr lang="en-US" dirty="0"/>
              <a:t>data </a:t>
            </a:r>
            <a:r>
              <a:rPr lang="el-GR" dirty="0"/>
              <a:t>από πολλαπλά </a:t>
            </a:r>
            <a:r>
              <a:rPr lang="en-US" dirty="0"/>
              <a:t>VLANs.</a:t>
            </a:r>
          </a:p>
          <a:p>
            <a:pPr lvl="1"/>
            <a:r>
              <a:rPr lang="en-US" b="1" dirty="0"/>
              <a:t>Tagging</a:t>
            </a:r>
          </a:p>
          <a:p>
            <a:pPr lvl="1"/>
            <a:r>
              <a:rPr lang="en-US" b="1" dirty="0"/>
              <a:t>Trunk</a:t>
            </a:r>
            <a:endParaRPr lang="en-GB" b="1" dirty="0"/>
          </a:p>
        </p:txBody>
      </p:sp>
      <p:pic>
        <p:nvPicPr>
          <p:cNvPr id="5" name="Shape 59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23319" y="1180070"/>
            <a:ext cx="7999920" cy="12657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59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99639" y="2856589"/>
            <a:ext cx="7914239" cy="144648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hape 599"/>
          <p:cNvSpPr/>
          <p:nvPr/>
        </p:nvSpPr>
        <p:spPr>
          <a:xfrm>
            <a:off x="3814238" y="722870"/>
            <a:ext cx="2818080" cy="45863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2400" b="1" i="0" u="none" strike="noStrike" cap="none" baseline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No VLAN Tagging</a:t>
            </a:r>
            <a:r>
              <a:rPr lang="en-US" sz="1600" b="1" i="0" u="none" strike="noStrike" cap="none" baseline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8" name="Shape 600"/>
          <p:cNvSpPr/>
          <p:nvPr/>
        </p:nvSpPr>
        <p:spPr>
          <a:xfrm>
            <a:off x="4015946" y="2413336"/>
            <a:ext cx="2818440" cy="45863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2400" b="1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VLAN Tagging</a:t>
            </a:r>
            <a:r>
              <a:rPr lang="en-US" sz="1600" b="1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cxnSp>
        <p:nvCxnSpPr>
          <p:cNvPr id="9" name="Shape 601"/>
          <p:cNvCxnSpPr/>
          <p:nvPr/>
        </p:nvCxnSpPr>
        <p:spPr>
          <a:xfrm>
            <a:off x="5185838" y="3008870"/>
            <a:ext cx="0" cy="304920"/>
          </a:xfrm>
          <a:prstGeom prst="straightConnector1">
            <a:avLst/>
          </a:prstGeom>
          <a:noFill/>
          <a:ln w="25550" cap="flat" cmpd="sng">
            <a:solidFill>
              <a:srgbClr val="FF0000"/>
            </a:solidFill>
            <a:prstDash val="solid"/>
            <a:miter/>
            <a:headEnd type="none" w="med" len="med"/>
            <a:tailEnd type="triangle" w="lg" len="lg"/>
          </a:ln>
        </p:spPr>
      </p:cxnSp>
    </p:spTree>
    <p:extLst>
      <p:ext uri="{BB962C8B-B14F-4D97-AF65-F5344CB8AC3E}">
        <p14:creationId xmlns:p14="http://schemas.microsoft.com/office/powerpoint/2010/main" val="338114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47270"/>
            <a:ext cx="9404723" cy="718849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VLAN </a:t>
            </a:r>
            <a:r>
              <a:rPr lang="en-US" sz="4400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Trunking</a:t>
            </a:r>
            <a:r>
              <a:rPr lang="en-US" sz="440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/Tagging</a:t>
            </a:r>
            <a:br>
              <a:rPr lang="en-US" sz="440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841" y="977397"/>
            <a:ext cx="5470483" cy="5596397"/>
          </a:xfrm>
        </p:spPr>
        <p:txBody>
          <a:bodyPr>
            <a:noAutofit/>
          </a:bodyPr>
          <a:lstStyle/>
          <a:p>
            <a:r>
              <a:rPr lang="el-GR" sz="1800" dirty="0"/>
              <a:t>Για το διαχωρισμό της κίνησης μεταξύ διαφορετικών </a:t>
            </a:r>
            <a:r>
              <a:rPr lang="en-US" sz="1800" dirty="0"/>
              <a:t>VLANs, </a:t>
            </a:r>
            <a:r>
              <a:rPr lang="el-GR" sz="1800" dirty="0"/>
              <a:t>σε κάθε πακέτο εισάγεται ένα κομμάτι πληροφορίας που αφορά το </a:t>
            </a:r>
            <a:r>
              <a:rPr lang="en-US" sz="1800" dirty="0"/>
              <a:t>VLAN </a:t>
            </a:r>
            <a:r>
              <a:rPr lang="el-GR" sz="1800" dirty="0"/>
              <a:t>στο οποίο ανήκει το πακέτο</a:t>
            </a:r>
            <a:r>
              <a:rPr lang="en-US" sz="1800" dirty="0"/>
              <a:t> (frame tagging)</a:t>
            </a:r>
            <a:r>
              <a:rPr lang="el-GR" sz="1800" dirty="0"/>
              <a:t>.</a:t>
            </a:r>
          </a:p>
          <a:p>
            <a:r>
              <a:rPr lang="el-GR" sz="1800" dirty="0"/>
              <a:t>Υπάρχουν δύο βασικές μέθοδοι για </a:t>
            </a:r>
            <a:r>
              <a:rPr lang="en-US" sz="1800" dirty="0"/>
              <a:t>frame tagging. To </a:t>
            </a:r>
            <a:r>
              <a:rPr lang="el-GR" sz="1800" dirty="0"/>
              <a:t>πρωτόκολλο </a:t>
            </a:r>
            <a:r>
              <a:rPr lang="en-US" sz="1800" b="1" dirty="0"/>
              <a:t>ISL</a:t>
            </a:r>
            <a:r>
              <a:rPr lang="en-US" sz="1800" dirty="0"/>
              <a:t> </a:t>
            </a:r>
            <a:r>
              <a:rPr lang="el-GR" sz="1800" dirty="0"/>
              <a:t>της </a:t>
            </a:r>
            <a:r>
              <a:rPr lang="en-US" sz="1800" dirty="0"/>
              <a:t>Cisco, </a:t>
            </a:r>
            <a:r>
              <a:rPr lang="el-GR" sz="1800" dirty="0"/>
              <a:t>και το </a:t>
            </a:r>
            <a:r>
              <a:rPr lang="en-US" sz="1800" b="1" dirty="0"/>
              <a:t>IEEE802.1Q.</a:t>
            </a:r>
          </a:p>
          <a:p>
            <a:r>
              <a:rPr lang="en-US" sz="1800" dirty="0"/>
              <a:t>To </a:t>
            </a:r>
            <a:r>
              <a:rPr lang="en-US" sz="1800" b="1" dirty="0"/>
              <a:t>ISL</a:t>
            </a:r>
            <a:r>
              <a:rPr lang="en-US" sz="1800" dirty="0"/>
              <a:t> </a:t>
            </a:r>
            <a:r>
              <a:rPr lang="el-GR" sz="1800" dirty="0"/>
              <a:t>έχει αντικατασταθεί από το </a:t>
            </a:r>
            <a:r>
              <a:rPr lang="en-US" sz="1800" b="1" dirty="0"/>
              <a:t>IEEE802.1Q</a:t>
            </a:r>
            <a:r>
              <a:rPr lang="el-GR" sz="1800" b="1" dirty="0"/>
              <a:t>.</a:t>
            </a:r>
          </a:p>
          <a:p>
            <a:r>
              <a:rPr lang="el-GR" sz="1800" dirty="0"/>
              <a:t>Η </a:t>
            </a:r>
            <a:r>
              <a:rPr lang="en-US" sz="1800" dirty="0"/>
              <a:t>Cisco, </a:t>
            </a:r>
            <a:r>
              <a:rPr lang="el-GR" sz="1800" dirty="0"/>
              <a:t>προτείνει τη χρήση </a:t>
            </a:r>
            <a:r>
              <a:rPr lang="en-US" sz="1800" b="1" dirty="0"/>
              <a:t>IEEE802.1Q.</a:t>
            </a:r>
            <a:endParaRPr lang="en-GB" sz="1800" dirty="0"/>
          </a:p>
        </p:txBody>
      </p:sp>
      <p:pic>
        <p:nvPicPr>
          <p:cNvPr id="6" name="Shape 60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866505" y="930029"/>
            <a:ext cx="4618383" cy="41765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189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47270"/>
            <a:ext cx="9404723" cy="867130"/>
          </a:xfrm>
        </p:spPr>
        <p:txBody>
          <a:bodyPr/>
          <a:lstStyle/>
          <a:p>
            <a:r>
              <a:rPr lang="en-US" sz="4400" dirty="0"/>
              <a:t>ISL tagged frame</a:t>
            </a:r>
            <a:endParaRPr lang="en-GB" sz="4400" dirty="0"/>
          </a:p>
        </p:txBody>
      </p:sp>
      <p:pic>
        <p:nvPicPr>
          <p:cNvPr id="1026" name="Picture 2" descr="http://ericleahy.com/wp-content/uploads/2011/07/ISL_HEAD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30" y="1447800"/>
            <a:ext cx="9659945" cy="3405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444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Shape 614"/>
          <p:cNvSpPr/>
          <p:nvPr/>
        </p:nvSpPr>
        <p:spPr>
          <a:xfrm>
            <a:off x="808454" y="0"/>
            <a:ext cx="7568291" cy="1053565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t" anchorCtr="0">
            <a:noAutofit/>
          </a:bodyPr>
          <a:lstStyle/>
          <a:p>
            <a:pPr>
              <a:buSzPct val="25000"/>
            </a:pPr>
            <a:r>
              <a:rPr lang="en-US" sz="4400" dirty="0">
                <a:latin typeface="Times New Roman"/>
                <a:ea typeface="Times New Roman"/>
                <a:cs typeface="Times New Roman"/>
                <a:sym typeface="Times New Roman"/>
              </a:rPr>
              <a:t>802.1Q</a:t>
            </a:r>
            <a:r>
              <a:rPr lang="en-US" sz="4400" b="1" dirty="0">
                <a:latin typeface="Times New Roman"/>
                <a:ea typeface="Times New Roman"/>
                <a:cs typeface="Times New Roman"/>
                <a:sym typeface="Times New Roman"/>
              </a:rPr>
              <a:t> tagged frame</a:t>
            </a:r>
          </a:p>
        </p:txBody>
      </p:sp>
      <p:pic>
        <p:nvPicPr>
          <p:cNvPr id="1026" name="Picture 2" descr="http://8185-presscdn-0-22.pagely.netdna-cdn.com/wp-content/uploads/2013/10/7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903" y="1581664"/>
            <a:ext cx="9940807" cy="3520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570546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VLANs (Virtual </a:t>
            </a:r>
            <a:r>
              <a:rPr lang="en-US" sz="4400" dirty="0" err="1"/>
              <a:t>Lans</a:t>
            </a:r>
            <a:r>
              <a:rPr lang="en-US" sz="4400" dirty="0"/>
              <a:t>)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Ένα μικρό δίκτυο, ξεκινάει κάπως έτσι.</a:t>
            </a:r>
            <a:endParaRPr lang="en-GB" sz="2400" dirty="0"/>
          </a:p>
        </p:txBody>
      </p:sp>
      <p:sp>
        <p:nvSpPr>
          <p:cNvPr id="5" name="Shape 155"/>
          <p:cNvSpPr/>
          <p:nvPr/>
        </p:nvSpPr>
        <p:spPr>
          <a:xfrm>
            <a:off x="4693503" y="2921937"/>
            <a:ext cx="1071719" cy="45576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75000"/>
              </a:lnSpc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Switch</a:t>
            </a:r>
          </a:p>
        </p:txBody>
      </p:sp>
      <p:cxnSp>
        <p:nvCxnSpPr>
          <p:cNvPr id="6" name="Shape 156"/>
          <p:cNvCxnSpPr/>
          <p:nvPr/>
        </p:nvCxnSpPr>
        <p:spPr>
          <a:xfrm rot="10800000" flipH="1">
            <a:off x="4445103" y="3378776"/>
            <a:ext cx="660600" cy="68579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7" name="Shape 157"/>
          <p:cNvCxnSpPr/>
          <p:nvPr/>
        </p:nvCxnSpPr>
        <p:spPr>
          <a:xfrm rot="10800000" flipH="1">
            <a:off x="5188144" y="3378776"/>
            <a:ext cx="41399" cy="7621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8" name="Shape 158"/>
          <p:cNvCxnSpPr/>
          <p:nvPr/>
        </p:nvCxnSpPr>
        <p:spPr>
          <a:xfrm rot="10800000">
            <a:off x="5518624" y="3378776"/>
            <a:ext cx="660600" cy="7621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" name="Shape 159"/>
          <p:cNvSpPr/>
          <p:nvPr/>
        </p:nvSpPr>
        <p:spPr>
          <a:xfrm>
            <a:off x="4280944" y="4064937"/>
            <a:ext cx="328679" cy="30347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" name="Shape 160"/>
          <p:cNvSpPr/>
          <p:nvPr/>
        </p:nvSpPr>
        <p:spPr>
          <a:xfrm>
            <a:off x="6014344" y="4141257"/>
            <a:ext cx="328679" cy="30347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" name="Shape 161"/>
          <p:cNvSpPr/>
          <p:nvPr/>
        </p:nvSpPr>
        <p:spPr>
          <a:xfrm>
            <a:off x="5023624" y="4141257"/>
            <a:ext cx="329039" cy="30347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13" name="Shape 163"/>
          <p:cNvCxnSpPr/>
          <p:nvPr/>
        </p:nvCxnSpPr>
        <p:spPr>
          <a:xfrm rot="10800000">
            <a:off x="5766304" y="3379137"/>
            <a:ext cx="1073159" cy="53351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4" name="Shape 164"/>
          <p:cNvSpPr/>
          <p:nvPr/>
        </p:nvSpPr>
        <p:spPr>
          <a:xfrm>
            <a:off x="6674944" y="3912657"/>
            <a:ext cx="328679" cy="30347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15" name="Shape 165"/>
          <p:cNvCxnSpPr/>
          <p:nvPr/>
        </p:nvCxnSpPr>
        <p:spPr>
          <a:xfrm rot="10800000" flipH="1">
            <a:off x="3784864" y="3379137"/>
            <a:ext cx="1073159" cy="53351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6" name="Shape 166"/>
          <p:cNvSpPr/>
          <p:nvPr/>
        </p:nvSpPr>
        <p:spPr>
          <a:xfrm>
            <a:off x="3620344" y="3912657"/>
            <a:ext cx="328679" cy="30347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" name="Shape 168"/>
          <p:cNvSpPr/>
          <p:nvPr/>
        </p:nvSpPr>
        <p:spPr>
          <a:xfrm>
            <a:off x="4899783" y="4750737"/>
            <a:ext cx="1029599" cy="45827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75000"/>
              </a:lnSpc>
              <a:spcBef>
                <a:spcPts val="0"/>
              </a:spcBef>
              <a:buSzPct val="25000"/>
              <a:buNone/>
            </a:pPr>
            <a:r>
              <a:rPr lang="en-US" sz="2000" b="0" i="0" u="none" strike="noStrike" cap="none" baseline="0" dirty="0">
                <a:latin typeface="Verdana"/>
                <a:ea typeface="Verdana"/>
                <a:cs typeface="Verdana"/>
                <a:sym typeface="Verdana"/>
              </a:rPr>
              <a:t>Hosts</a:t>
            </a:r>
          </a:p>
        </p:txBody>
      </p:sp>
    </p:spTree>
    <p:extLst>
      <p:ext uri="{BB962C8B-B14F-4D97-AF65-F5344CB8AC3E}">
        <p14:creationId xmlns:p14="http://schemas.microsoft.com/office/powerpoint/2010/main" val="182489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47270"/>
            <a:ext cx="9404723" cy="792989"/>
          </a:xfrm>
        </p:spPr>
        <p:txBody>
          <a:bodyPr/>
          <a:lstStyle/>
          <a:p>
            <a:r>
              <a:rPr lang="en-US" sz="4400" dirty="0"/>
              <a:t>Cisco IOS commands</a:t>
            </a:r>
            <a:endParaRPr lang="en-GB" sz="4400" dirty="0"/>
          </a:p>
        </p:txBody>
      </p:sp>
      <p:pic>
        <p:nvPicPr>
          <p:cNvPr id="5" name="Picture 5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95" y="1447800"/>
            <a:ext cx="9113090" cy="413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278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47270"/>
            <a:ext cx="9404723" cy="792989"/>
          </a:xfrm>
        </p:spPr>
        <p:txBody>
          <a:bodyPr/>
          <a:lstStyle/>
          <a:p>
            <a:r>
              <a:rPr lang="en-US" sz="4400" dirty="0"/>
              <a:t>Verify VLANs</a:t>
            </a:r>
            <a:endParaRPr lang="en-GB" sz="4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Yannis Nikoloudakis @ Pasiphae Lab 2016</a:t>
            </a:r>
            <a:endParaRPr lang="en-US" dirty="0"/>
          </a:p>
        </p:txBody>
      </p:sp>
      <p:pic>
        <p:nvPicPr>
          <p:cNvPr id="5" name="Picture 5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85" y="744795"/>
            <a:ext cx="9620337" cy="5916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983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47270"/>
            <a:ext cx="9404723" cy="842416"/>
          </a:xfrm>
        </p:spPr>
        <p:txBody>
          <a:bodyPr/>
          <a:lstStyle/>
          <a:p>
            <a:r>
              <a:rPr lang="en-US" sz="4400" dirty="0"/>
              <a:t>VLANs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419" y="2557849"/>
            <a:ext cx="8946541" cy="3694670"/>
          </a:xfrm>
        </p:spPr>
        <p:txBody>
          <a:bodyPr/>
          <a:lstStyle/>
          <a:p>
            <a:r>
              <a:rPr lang="en-US" dirty="0"/>
              <a:t>O </a:t>
            </a:r>
            <a:r>
              <a:rPr lang="el-GR" dirty="0"/>
              <a:t>μέγιστος αριθμός </a:t>
            </a:r>
            <a:r>
              <a:rPr lang="en-US" dirty="0"/>
              <a:t>VLAN </a:t>
            </a:r>
            <a:r>
              <a:rPr lang="el-GR" dirty="0"/>
              <a:t>είναι ανάλογος με το εκάστοτε </a:t>
            </a:r>
            <a:r>
              <a:rPr lang="en-US" dirty="0"/>
              <a:t>Switch</a:t>
            </a:r>
          </a:p>
          <a:p>
            <a:pPr lvl="1"/>
            <a:r>
              <a:rPr lang="el-GR" dirty="0"/>
              <a:t>Τα </a:t>
            </a:r>
            <a:r>
              <a:rPr lang="en-US" dirty="0"/>
              <a:t>switch </a:t>
            </a:r>
            <a:r>
              <a:rPr lang="el-GR" dirty="0"/>
              <a:t>της σειράς </a:t>
            </a:r>
            <a:r>
              <a:rPr lang="en-US" dirty="0"/>
              <a:t> </a:t>
            </a:r>
            <a:r>
              <a:rPr lang="en-US" b="1" dirty="0"/>
              <a:t>catalyst </a:t>
            </a:r>
            <a:r>
              <a:rPr lang="el-GR" b="1" dirty="0"/>
              <a:t>29</a:t>
            </a:r>
            <a:r>
              <a:rPr lang="en-US" b="1" dirty="0"/>
              <a:t>xx </a:t>
            </a:r>
            <a:r>
              <a:rPr lang="el-GR" dirty="0"/>
              <a:t>πχ:</a:t>
            </a:r>
          </a:p>
          <a:p>
            <a:pPr lvl="2"/>
            <a:r>
              <a:rPr lang="el-GR" dirty="0"/>
              <a:t>Επιτρέπουν μέχρι </a:t>
            </a:r>
            <a:r>
              <a:rPr lang="el-GR" b="1" dirty="0"/>
              <a:t>4,095</a:t>
            </a:r>
            <a:r>
              <a:rPr lang="el-GR" dirty="0"/>
              <a:t> </a:t>
            </a:r>
            <a:r>
              <a:rPr lang="en-US" dirty="0"/>
              <a:t>VLANs</a:t>
            </a:r>
          </a:p>
          <a:p>
            <a:pPr lvl="2"/>
            <a:r>
              <a:rPr lang="en-US" b="1" dirty="0"/>
              <a:t>VLAN1</a:t>
            </a:r>
            <a:r>
              <a:rPr lang="en-US" dirty="0"/>
              <a:t> </a:t>
            </a:r>
            <a:r>
              <a:rPr lang="el-GR" dirty="0"/>
              <a:t>είναι το </a:t>
            </a:r>
            <a:r>
              <a:rPr lang="en-US" dirty="0"/>
              <a:t>default </a:t>
            </a:r>
            <a:r>
              <a:rPr lang="en-US" b="1" dirty="0"/>
              <a:t>VLAN</a:t>
            </a:r>
          </a:p>
          <a:p>
            <a:pPr lvl="2"/>
            <a:r>
              <a:rPr lang="el-GR" dirty="0"/>
              <a:t>Τα πακέτα διαφήμισης των </a:t>
            </a:r>
            <a:r>
              <a:rPr lang="en-US" b="1" dirty="0"/>
              <a:t>CDP </a:t>
            </a:r>
            <a:r>
              <a:rPr lang="en-US" dirty="0"/>
              <a:t>(cisco discovery protocol) </a:t>
            </a:r>
            <a:r>
              <a:rPr lang="el-GR" dirty="0"/>
              <a:t>και </a:t>
            </a:r>
            <a:r>
              <a:rPr lang="en-US" b="1" dirty="0"/>
              <a:t>VTP</a:t>
            </a:r>
            <a:r>
              <a:rPr lang="en-US" dirty="0"/>
              <a:t> (VLAN </a:t>
            </a:r>
            <a:r>
              <a:rPr lang="en-US" dirty="0" err="1"/>
              <a:t>trunking</a:t>
            </a:r>
            <a:r>
              <a:rPr lang="en-US" dirty="0"/>
              <a:t> protocol)</a:t>
            </a:r>
          </a:p>
          <a:p>
            <a:pPr lvl="2"/>
            <a:endParaRPr lang="en-GB" dirty="0"/>
          </a:p>
        </p:txBody>
      </p:sp>
      <p:pic>
        <p:nvPicPr>
          <p:cNvPr id="5" name="Picture 5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173" y="889686"/>
            <a:ext cx="7155035" cy="1334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041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47270"/>
            <a:ext cx="9404723" cy="768276"/>
          </a:xfrm>
        </p:spPr>
        <p:txBody>
          <a:bodyPr/>
          <a:lstStyle/>
          <a:p>
            <a:r>
              <a:rPr lang="en-US" sz="4400" dirty="0"/>
              <a:t>Creating VLANs</a:t>
            </a:r>
            <a:endParaRPr lang="en-GB" sz="4400" dirty="0"/>
          </a:p>
        </p:txBody>
      </p:sp>
      <p:pic>
        <p:nvPicPr>
          <p:cNvPr id="5" name="Picture 5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109" y="815546"/>
            <a:ext cx="7003702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stomShape 2"/>
          <p:cNvSpPr>
            <a:spLocks noChangeArrowheads="1"/>
          </p:cNvSpPr>
          <p:nvPr/>
        </p:nvSpPr>
        <p:spPr bwMode="auto">
          <a:xfrm>
            <a:off x="496353" y="2446638"/>
            <a:ext cx="9389052" cy="3731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pPr>
              <a:lnSpc>
                <a:spcPct val="90000"/>
              </a:lnSpc>
              <a:buSzPct val="125000"/>
              <a:buFont typeface="Arial" panose="020B0604020202020204" pitchFamily="34" charset="0"/>
              <a:buChar char="•"/>
            </a:pP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Assigning access ports (non-trunk ports) to a specific VLAN</a:t>
            </a:r>
            <a:endParaRPr lang="en-US" altLang="en-US" dirty="0">
              <a:latin typeface="+mn-lt"/>
            </a:endParaRPr>
          </a:p>
          <a:p>
            <a:pPr>
              <a:lnSpc>
                <a:spcPct val="90000"/>
              </a:lnSpc>
            </a:pP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0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)#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interface </a:t>
            </a:r>
            <a:r>
              <a:rPr lang="en-US" altLang="en-US" sz="2000" b="1" dirty="0" err="1">
                <a:latin typeface="+mn-lt"/>
                <a:cs typeface="Courier New" panose="02070309020205020404" pitchFamily="49" charset="0"/>
              </a:rPr>
              <a:t>fastethernet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0/9</a:t>
            </a:r>
            <a:endParaRPr lang="en-US" altLang="en-US" dirty="0">
              <a:latin typeface="+mn-lt"/>
            </a:endParaRPr>
          </a:p>
          <a:p>
            <a:pPr>
              <a:lnSpc>
                <a:spcPct val="90000"/>
              </a:lnSpc>
            </a:pP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0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-if)#</a:t>
            </a:r>
            <a:r>
              <a:rPr lang="en-US" altLang="en-US" sz="2000" b="1" dirty="0" err="1">
                <a:latin typeface="+mn-lt"/>
                <a:cs typeface="Courier New" panose="02070309020205020404" pitchFamily="49" charset="0"/>
              </a:rPr>
              <a:t>switchport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access </a:t>
            </a:r>
            <a:r>
              <a:rPr lang="en-US" altLang="en-US" sz="2000" b="1" dirty="0" err="1">
                <a:latin typeface="+mn-lt"/>
                <a:cs typeface="Courier New" panose="02070309020205020404" pitchFamily="49" charset="0"/>
              </a:rPr>
              <a:t>vlan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</a:t>
            </a:r>
            <a:r>
              <a:rPr lang="en-US" altLang="en-US" sz="2000" i="1" dirty="0" err="1">
                <a:latin typeface="+mn-lt"/>
                <a:cs typeface="Courier New" panose="02070309020205020404" pitchFamily="49" charset="0"/>
              </a:rPr>
              <a:t>vlan_number</a:t>
            </a:r>
            <a:endParaRPr lang="en-US" altLang="en-US" dirty="0">
              <a:latin typeface="+mn-lt"/>
            </a:endParaRPr>
          </a:p>
          <a:p>
            <a:pPr>
              <a:lnSpc>
                <a:spcPct val="90000"/>
              </a:lnSpc>
            </a:pP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0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-if)#</a:t>
            </a:r>
            <a:r>
              <a:rPr lang="en-US" altLang="en-US" sz="2000" b="1" dirty="0" err="1">
                <a:latin typeface="+mn-lt"/>
                <a:cs typeface="Courier New" panose="02070309020205020404" pitchFamily="49" charset="0"/>
              </a:rPr>
              <a:t>switchport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mode access</a:t>
            </a:r>
            <a:endParaRPr lang="en-US" altLang="en-US" dirty="0">
              <a:latin typeface="+mn-lt"/>
            </a:endParaRPr>
          </a:p>
          <a:p>
            <a:pPr>
              <a:lnSpc>
                <a:spcPct val="90000"/>
              </a:lnSpc>
            </a:pPr>
            <a:endParaRPr lang="en-US" altLang="en-US" dirty="0">
              <a:latin typeface="+mn-lt"/>
            </a:endParaRPr>
          </a:p>
          <a:p>
            <a:pPr>
              <a:lnSpc>
                <a:spcPct val="90000"/>
              </a:lnSpc>
              <a:buSzPct val="125000"/>
              <a:buFont typeface="Arial" panose="020B0604020202020204" pitchFamily="34" charset="0"/>
              <a:buChar char="•"/>
            </a:pP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Create the VLAN: (This step is </a:t>
            </a:r>
            <a:r>
              <a:rPr lang="en-US" altLang="en-US" sz="2000" b="1" u="sng" dirty="0">
                <a:latin typeface="+mn-lt"/>
                <a:cs typeface="Courier New" panose="02070309020205020404" pitchFamily="49" charset="0"/>
              </a:rPr>
              <a:t>not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required and will be discussed later.)</a:t>
            </a:r>
            <a:endParaRPr lang="en-US" altLang="en-US" dirty="0">
              <a:latin typeface="+mn-lt"/>
            </a:endParaRPr>
          </a:p>
          <a:p>
            <a:pPr>
              <a:lnSpc>
                <a:spcPct val="90000"/>
              </a:lnSpc>
            </a:pPr>
            <a:r>
              <a:rPr lang="en-US" altLang="en-US" sz="2000" dirty="0" err="1">
                <a:latin typeface="+mn-lt"/>
                <a:cs typeface="Courier New" panose="02070309020205020404" pitchFamily="49" charset="0"/>
              </a:rPr>
              <a:t>Switch#</a:t>
            </a:r>
            <a:r>
              <a:rPr lang="en-US" altLang="en-US" sz="2000" b="1" dirty="0" err="1">
                <a:latin typeface="+mn-lt"/>
                <a:cs typeface="Courier New" panose="02070309020205020404" pitchFamily="49" charset="0"/>
              </a:rPr>
              <a:t>vlan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database</a:t>
            </a:r>
            <a:endParaRPr lang="en-US" altLang="en-US" dirty="0">
              <a:latin typeface="+mn-lt"/>
            </a:endParaRPr>
          </a:p>
          <a:p>
            <a:pPr>
              <a:lnSpc>
                <a:spcPct val="90000"/>
              </a:lnSpc>
            </a:pP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000" dirty="0" err="1">
                <a:latin typeface="+mn-lt"/>
                <a:cs typeface="Courier New" panose="02070309020205020404" pitchFamily="49" charset="0"/>
              </a:rPr>
              <a:t>vlan</a:t>
            </a: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)#</a:t>
            </a:r>
            <a:r>
              <a:rPr lang="en-US" altLang="en-US" sz="2000" b="1" dirty="0" err="1">
                <a:latin typeface="+mn-lt"/>
                <a:cs typeface="Courier New" panose="02070309020205020404" pitchFamily="49" charset="0"/>
              </a:rPr>
              <a:t>vlan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</a:t>
            </a:r>
            <a:r>
              <a:rPr lang="en-US" altLang="en-US" sz="2000" i="1" dirty="0" err="1">
                <a:latin typeface="+mn-lt"/>
                <a:cs typeface="Courier New" panose="02070309020205020404" pitchFamily="49" charset="0"/>
              </a:rPr>
              <a:t>vlan_number</a:t>
            </a:r>
            <a:endParaRPr lang="en-US" altLang="en-US" dirty="0">
              <a:latin typeface="+mn-lt"/>
            </a:endParaRPr>
          </a:p>
          <a:p>
            <a:pPr>
              <a:lnSpc>
                <a:spcPct val="90000"/>
              </a:lnSpc>
            </a:pP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000" dirty="0" err="1">
                <a:latin typeface="+mn-lt"/>
                <a:cs typeface="Courier New" panose="02070309020205020404" pitchFamily="49" charset="0"/>
              </a:rPr>
              <a:t>vlan</a:t>
            </a: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)#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exit</a:t>
            </a:r>
            <a:endParaRPr lang="en-US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3121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47270"/>
            <a:ext cx="9404723" cy="743562"/>
          </a:xfrm>
        </p:spPr>
        <p:txBody>
          <a:bodyPr/>
          <a:lstStyle/>
          <a:p>
            <a:r>
              <a:rPr lang="en-US" sz="4000" dirty="0"/>
              <a:t>Creating VLANs</a:t>
            </a:r>
            <a:endParaRPr lang="en-GB" dirty="0"/>
          </a:p>
        </p:txBody>
      </p:sp>
      <p:pic>
        <p:nvPicPr>
          <p:cNvPr id="5" name="Picture 5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790832"/>
            <a:ext cx="4951413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3"/>
          <p:cNvSpPr>
            <a:spLocks noChangeShapeType="1"/>
          </p:cNvSpPr>
          <p:nvPr/>
        </p:nvSpPr>
        <p:spPr bwMode="auto">
          <a:xfrm flipV="1">
            <a:off x="5715000" y="1552832"/>
            <a:ext cx="0" cy="533400"/>
          </a:xfrm>
          <a:prstGeom prst="line">
            <a:avLst/>
          </a:prstGeom>
          <a:noFill/>
          <a:ln w="2556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" name="CustomShape 4"/>
          <p:cNvSpPr>
            <a:spLocks noChangeArrowheads="1"/>
          </p:cNvSpPr>
          <p:nvPr/>
        </p:nvSpPr>
        <p:spPr bwMode="auto">
          <a:xfrm>
            <a:off x="5410200" y="2010032"/>
            <a:ext cx="6842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</a:rPr>
              <a:t>vlan 10</a:t>
            </a:r>
            <a:endParaRPr lang="en-US" altLang="en-US"/>
          </a:p>
        </p:txBody>
      </p:sp>
      <p:sp>
        <p:nvSpPr>
          <p:cNvPr id="8" name="CustomShape 5"/>
          <p:cNvSpPr>
            <a:spLocks/>
          </p:cNvSpPr>
          <p:nvPr/>
        </p:nvSpPr>
        <p:spPr bwMode="auto">
          <a:xfrm rot="16237200">
            <a:off x="4190207" y="639225"/>
            <a:ext cx="298450" cy="2436813"/>
          </a:xfrm>
          <a:prstGeom prst="leftBrace">
            <a:avLst>
              <a:gd name="adj1" fmla="val 1814"/>
              <a:gd name="adj2" fmla="val 10801"/>
            </a:avLst>
          </a:prstGeom>
          <a:noFill/>
          <a:ln w="2556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" name="CustomShape 6"/>
          <p:cNvSpPr>
            <a:spLocks noChangeArrowheads="1"/>
          </p:cNvSpPr>
          <p:nvPr/>
        </p:nvSpPr>
        <p:spPr bwMode="auto">
          <a:xfrm>
            <a:off x="3962400" y="2038607"/>
            <a:ext cx="9890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</a:rPr>
              <a:t>Default vlan 1</a:t>
            </a:r>
            <a:endParaRPr lang="en-US" altLang="en-US"/>
          </a:p>
        </p:txBody>
      </p:sp>
      <p:sp>
        <p:nvSpPr>
          <p:cNvPr id="10" name="CustomShape 7"/>
          <p:cNvSpPr>
            <a:spLocks/>
          </p:cNvSpPr>
          <p:nvPr/>
        </p:nvSpPr>
        <p:spPr bwMode="auto">
          <a:xfrm rot="16237200">
            <a:off x="6172200" y="1389320"/>
            <a:ext cx="300038" cy="912812"/>
          </a:xfrm>
          <a:prstGeom prst="leftBrace">
            <a:avLst>
              <a:gd name="adj1" fmla="val 1789"/>
              <a:gd name="adj2" fmla="val 10801"/>
            </a:avLst>
          </a:prstGeom>
          <a:noFill/>
          <a:ln w="2556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" name="CustomShape 8"/>
          <p:cNvSpPr>
            <a:spLocks noChangeArrowheads="1"/>
          </p:cNvSpPr>
          <p:nvPr/>
        </p:nvSpPr>
        <p:spPr bwMode="auto">
          <a:xfrm>
            <a:off x="6096000" y="2010032"/>
            <a:ext cx="9890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</a:rPr>
              <a:t>Default vlan 1</a:t>
            </a:r>
            <a:endParaRPr lang="en-US" altLang="en-US"/>
          </a:p>
        </p:txBody>
      </p:sp>
      <p:sp>
        <p:nvSpPr>
          <p:cNvPr id="12" name="CustomShape 2"/>
          <p:cNvSpPr>
            <a:spLocks noChangeArrowheads="1"/>
          </p:cNvSpPr>
          <p:nvPr/>
        </p:nvSpPr>
        <p:spPr bwMode="auto">
          <a:xfrm>
            <a:off x="221828" y="2848232"/>
            <a:ext cx="8685213" cy="319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pPr>
              <a:buSzPct val="125000"/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Assign ports to the VLAN</a:t>
            </a:r>
            <a:endParaRPr lang="en-US" altLang="en-US" dirty="0">
              <a:latin typeface="+mn-lt"/>
            </a:endParaRPr>
          </a:p>
          <a:p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0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)#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interface </a:t>
            </a:r>
            <a:r>
              <a:rPr lang="en-US" altLang="en-US" sz="2000" b="1" dirty="0" err="1">
                <a:latin typeface="+mn-lt"/>
                <a:cs typeface="Courier New" panose="02070309020205020404" pitchFamily="49" charset="0"/>
              </a:rPr>
              <a:t>fastethernet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0/9</a:t>
            </a:r>
            <a:endParaRPr lang="en-US" altLang="en-US" dirty="0">
              <a:latin typeface="+mn-lt"/>
            </a:endParaRPr>
          </a:p>
          <a:p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0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-if)#</a:t>
            </a:r>
            <a:r>
              <a:rPr lang="en-US" altLang="en-US" sz="2000" b="1" dirty="0" err="1">
                <a:latin typeface="+mn-lt"/>
                <a:cs typeface="Courier New" panose="02070309020205020404" pitchFamily="49" charset="0"/>
              </a:rPr>
              <a:t>switchport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access </a:t>
            </a:r>
            <a:r>
              <a:rPr lang="en-US" altLang="en-US" sz="2000" b="1" dirty="0" err="1">
                <a:latin typeface="+mn-lt"/>
                <a:cs typeface="Courier New" panose="02070309020205020404" pitchFamily="49" charset="0"/>
              </a:rPr>
              <a:t>vlan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10</a:t>
            </a:r>
            <a:endParaRPr lang="en-US" altLang="en-US" dirty="0">
              <a:latin typeface="+mn-lt"/>
            </a:endParaRPr>
          </a:p>
          <a:p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0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-if)#</a:t>
            </a:r>
            <a:r>
              <a:rPr lang="en-US" altLang="en-US" sz="2000" b="1" dirty="0" err="1">
                <a:latin typeface="+mn-lt"/>
                <a:cs typeface="Courier New" panose="02070309020205020404" pitchFamily="49" charset="0"/>
              </a:rPr>
              <a:t>switchport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mode access</a:t>
            </a:r>
            <a:endParaRPr lang="en-US" altLang="en-US" dirty="0">
              <a:latin typeface="+mn-lt"/>
            </a:endParaRPr>
          </a:p>
          <a:p>
            <a:endParaRPr lang="en-US" altLang="en-US" dirty="0">
              <a:latin typeface="+mn-lt"/>
            </a:endParaRPr>
          </a:p>
          <a:p>
            <a:pPr>
              <a:buSzPct val="125000"/>
              <a:buFont typeface="Arial" panose="020B0604020202020204" pitchFamily="34" charset="0"/>
              <a:buChar char="•"/>
            </a:pP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access</a:t>
            </a: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 – </a:t>
            </a:r>
            <a:r>
              <a:rPr lang="el-GR" altLang="en-US" sz="2000" dirty="0">
                <a:latin typeface="+mn-lt"/>
                <a:cs typeface="Courier New" panose="02070309020205020404" pitchFamily="49" charset="0"/>
              </a:rPr>
              <a:t>Χαρακτηρίζει τη </a:t>
            </a:r>
            <a:r>
              <a:rPr lang="el-GR" altLang="en-US" sz="2000" dirty="0" err="1">
                <a:latin typeface="+mn-lt"/>
                <a:cs typeface="Courier New" panose="02070309020205020404" pitchFamily="49" charset="0"/>
              </a:rPr>
              <a:t>διεπαφή</a:t>
            </a:r>
            <a:r>
              <a:rPr lang="el-GR" altLang="en-US" sz="2000" dirty="0">
                <a:latin typeface="+mn-lt"/>
                <a:cs typeface="Courier New" panose="02070309020205020404" pitchFamily="49" charset="0"/>
              </a:rPr>
              <a:t> ως 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access port </a:t>
            </a:r>
            <a:r>
              <a:rPr lang="el-GR" altLang="en-US" sz="2000" dirty="0">
                <a:latin typeface="+mn-lt"/>
                <a:cs typeface="Courier New" panose="02070309020205020404" pitchFamily="49" charset="0"/>
              </a:rPr>
              <a:t>και όχι ως </a:t>
            </a:r>
          </a:p>
          <a:p>
            <a:pPr>
              <a:buSzPct val="125000"/>
            </a:pP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trunk link </a:t>
            </a: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(</a:t>
            </a:r>
            <a:r>
              <a:rPr lang="el-GR" altLang="en-US" sz="2000" dirty="0">
                <a:latin typeface="+mn-lt"/>
                <a:cs typeface="Courier New" panose="02070309020205020404" pitchFamily="49" charset="0"/>
              </a:rPr>
              <a:t>αργότερα</a:t>
            </a: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)</a:t>
            </a:r>
            <a:endParaRPr lang="en-US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5958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47270"/>
            <a:ext cx="9404723" cy="743562"/>
          </a:xfrm>
        </p:spPr>
        <p:txBody>
          <a:bodyPr/>
          <a:lstStyle/>
          <a:p>
            <a:r>
              <a:rPr lang="en-US" sz="4000" dirty="0"/>
              <a:t>Creating VLANs</a:t>
            </a:r>
            <a:endParaRPr lang="en-GB" dirty="0"/>
          </a:p>
        </p:txBody>
      </p:sp>
      <p:pic>
        <p:nvPicPr>
          <p:cNvPr id="5" name="Picture 5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790832"/>
            <a:ext cx="4951413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3"/>
          <p:cNvSpPr>
            <a:spLocks noChangeShapeType="1"/>
          </p:cNvSpPr>
          <p:nvPr/>
        </p:nvSpPr>
        <p:spPr bwMode="auto">
          <a:xfrm flipV="1">
            <a:off x="5715000" y="1552832"/>
            <a:ext cx="0" cy="533400"/>
          </a:xfrm>
          <a:prstGeom prst="line">
            <a:avLst/>
          </a:prstGeom>
          <a:noFill/>
          <a:ln w="2556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" name="CustomShape 4"/>
          <p:cNvSpPr>
            <a:spLocks noChangeArrowheads="1"/>
          </p:cNvSpPr>
          <p:nvPr/>
        </p:nvSpPr>
        <p:spPr bwMode="auto">
          <a:xfrm>
            <a:off x="5410200" y="2010032"/>
            <a:ext cx="6842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</a:rPr>
              <a:t>vlan 10</a:t>
            </a:r>
            <a:endParaRPr lang="en-US" altLang="en-US"/>
          </a:p>
        </p:txBody>
      </p:sp>
      <p:sp>
        <p:nvSpPr>
          <p:cNvPr id="8" name="CustomShape 5"/>
          <p:cNvSpPr>
            <a:spLocks/>
          </p:cNvSpPr>
          <p:nvPr/>
        </p:nvSpPr>
        <p:spPr bwMode="auto">
          <a:xfrm rot="16237200">
            <a:off x="4190207" y="639225"/>
            <a:ext cx="298450" cy="2436813"/>
          </a:xfrm>
          <a:prstGeom prst="leftBrace">
            <a:avLst>
              <a:gd name="adj1" fmla="val 1814"/>
              <a:gd name="adj2" fmla="val 10801"/>
            </a:avLst>
          </a:prstGeom>
          <a:noFill/>
          <a:ln w="2556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" name="CustomShape 6"/>
          <p:cNvSpPr>
            <a:spLocks noChangeArrowheads="1"/>
          </p:cNvSpPr>
          <p:nvPr/>
        </p:nvSpPr>
        <p:spPr bwMode="auto">
          <a:xfrm>
            <a:off x="3962400" y="2038607"/>
            <a:ext cx="9890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</a:rPr>
              <a:t>Default vlan 1</a:t>
            </a:r>
            <a:endParaRPr lang="en-US" altLang="en-US"/>
          </a:p>
        </p:txBody>
      </p:sp>
      <p:sp>
        <p:nvSpPr>
          <p:cNvPr id="10" name="CustomShape 7"/>
          <p:cNvSpPr>
            <a:spLocks/>
          </p:cNvSpPr>
          <p:nvPr/>
        </p:nvSpPr>
        <p:spPr bwMode="auto">
          <a:xfrm rot="16237200">
            <a:off x="6172200" y="1389320"/>
            <a:ext cx="300038" cy="912812"/>
          </a:xfrm>
          <a:prstGeom prst="leftBrace">
            <a:avLst>
              <a:gd name="adj1" fmla="val 1789"/>
              <a:gd name="adj2" fmla="val 10801"/>
            </a:avLst>
          </a:prstGeom>
          <a:noFill/>
          <a:ln w="2556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" name="CustomShape 8"/>
          <p:cNvSpPr>
            <a:spLocks noChangeArrowheads="1"/>
          </p:cNvSpPr>
          <p:nvPr/>
        </p:nvSpPr>
        <p:spPr bwMode="auto">
          <a:xfrm>
            <a:off x="6096000" y="2010032"/>
            <a:ext cx="9890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</a:rPr>
              <a:t>Default vlan 1</a:t>
            </a:r>
            <a:endParaRPr lang="en-US" altLang="en-US"/>
          </a:p>
        </p:txBody>
      </p:sp>
      <p:sp>
        <p:nvSpPr>
          <p:cNvPr id="12" name="CustomShape 2"/>
          <p:cNvSpPr>
            <a:spLocks noChangeArrowheads="1"/>
          </p:cNvSpPr>
          <p:nvPr/>
        </p:nvSpPr>
        <p:spPr bwMode="auto">
          <a:xfrm>
            <a:off x="608806" y="2900620"/>
            <a:ext cx="8685213" cy="1970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2000" dirty="0">
                <a:latin typeface="+mn-lt"/>
              </a:rPr>
              <a:t>Switch(</a:t>
            </a:r>
            <a:r>
              <a:rPr lang="en-US" altLang="en-US" sz="2000" dirty="0" err="1">
                <a:latin typeface="+mn-lt"/>
              </a:rPr>
              <a:t>config</a:t>
            </a:r>
            <a:r>
              <a:rPr lang="en-US" altLang="en-US" sz="2000" dirty="0">
                <a:latin typeface="+mn-lt"/>
              </a:rPr>
              <a:t>)#</a:t>
            </a:r>
            <a:r>
              <a:rPr lang="en-US" altLang="en-US" sz="2000" b="1" dirty="0">
                <a:latin typeface="+mn-lt"/>
              </a:rPr>
              <a:t>interface </a:t>
            </a:r>
            <a:r>
              <a:rPr lang="en-US" altLang="en-US" sz="2000" b="1" dirty="0" err="1">
                <a:latin typeface="+mn-lt"/>
              </a:rPr>
              <a:t>fastethernet</a:t>
            </a:r>
            <a:r>
              <a:rPr lang="en-US" altLang="en-US" sz="2000" b="1" dirty="0">
                <a:latin typeface="+mn-lt"/>
              </a:rPr>
              <a:t> 0/9</a:t>
            </a:r>
            <a:endParaRPr lang="en-US" altLang="en-US" sz="2000" dirty="0">
              <a:latin typeface="+mn-lt"/>
            </a:endParaRPr>
          </a:p>
          <a:p>
            <a:r>
              <a:rPr lang="en-US" altLang="en-US" sz="2000" dirty="0">
                <a:latin typeface="+mn-lt"/>
              </a:rPr>
              <a:t>Switch(</a:t>
            </a:r>
            <a:r>
              <a:rPr lang="en-US" altLang="en-US" sz="2000" dirty="0" err="1">
                <a:latin typeface="+mn-lt"/>
              </a:rPr>
              <a:t>config</a:t>
            </a:r>
            <a:r>
              <a:rPr lang="en-US" altLang="en-US" sz="2000" dirty="0">
                <a:latin typeface="+mn-lt"/>
              </a:rPr>
              <a:t>-if)#</a:t>
            </a:r>
            <a:r>
              <a:rPr lang="en-US" altLang="en-US" sz="2000" b="1" dirty="0" err="1">
                <a:latin typeface="+mn-lt"/>
              </a:rPr>
              <a:t>switchport</a:t>
            </a:r>
            <a:r>
              <a:rPr lang="en-US" altLang="en-US" sz="2000" b="1" dirty="0">
                <a:latin typeface="+mn-lt"/>
              </a:rPr>
              <a:t> access </a:t>
            </a:r>
            <a:r>
              <a:rPr lang="en-US" altLang="en-US" sz="2000" b="1" dirty="0" err="1">
                <a:latin typeface="+mn-lt"/>
              </a:rPr>
              <a:t>vlan</a:t>
            </a:r>
            <a:r>
              <a:rPr lang="en-US" altLang="en-US" sz="2000" b="1" dirty="0">
                <a:latin typeface="+mn-lt"/>
              </a:rPr>
              <a:t> 300</a:t>
            </a:r>
            <a:endParaRPr lang="en-US" altLang="en-US" sz="2000" dirty="0">
              <a:latin typeface="+mn-lt"/>
            </a:endParaRPr>
          </a:p>
          <a:p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0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-if)#</a:t>
            </a:r>
            <a:r>
              <a:rPr lang="en-US" altLang="en-US" sz="2000" b="1" dirty="0" err="1">
                <a:latin typeface="+mn-lt"/>
                <a:cs typeface="Courier New" panose="02070309020205020404" pitchFamily="49" charset="0"/>
              </a:rPr>
              <a:t>switchport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mode access</a:t>
            </a:r>
            <a:endParaRPr lang="en-US" alt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6811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256" y="22048"/>
            <a:ext cx="9404723" cy="1400530"/>
          </a:xfrm>
        </p:spPr>
        <p:txBody>
          <a:bodyPr/>
          <a:lstStyle/>
          <a:p>
            <a:r>
              <a:rPr lang="en-US" sz="4400" dirty="0"/>
              <a:t>VLAN ranges</a:t>
            </a:r>
            <a:endParaRPr lang="en-GB" sz="4400" dirty="0"/>
          </a:p>
        </p:txBody>
      </p:sp>
      <p:sp>
        <p:nvSpPr>
          <p:cNvPr id="5" name="CustomShape 2"/>
          <p:cNvSpPr>
            <a:spLocks noChangeArrowheads="1"/>
          </p:cNvSpPr>
          <p:nvPr/>
        </p:nvSpPr>
        <p:spPr bwMode="auto">
          <a:xfrm>
            <a:off x="670824" y="2877929"/>
            <a:ext cx="8532813" cy="335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0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)#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interface </a:t>
            </a:r>
            <a:r>
              <a:rPr lang="en-US" altLang="en-US" sz="2000" b="1" dirty="0" err="1">
                <a:latin typeface="+mn-lt"/>
                <a:cs typeface="Courier New" panose="02070309020205020404" pitchFamily="49" charset="0"/>
              </a:rPr>
              <a:t>fastethernet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0/5</a:t>
            </a:r>
            <a:endParaRPr lang="en-US" altLang="en-US" sz="2000" dirty="0">
              <a:latin typeface="+mn-lt"/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0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-if)#</a:t>
            </a:r>
            <a:r>
              <a:rPr lang="en-US" altLang="en-US" sz="2000" b="1" dirty="0" err="1">
                <a:latin typeface="+mn-lt"/>
                <a:cs typeface="Courier New" panose="02070309020205020404" pitchFamily="49" charset="0"/>
              </a:rPr>
              <a:t>switchport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access </a:t>
            </a:r>
            <a:r>
              <a:rPr lang="en-US" altLang="en-US" sz="2000" b="1" dirty="0" err="1">
                <a:latin typeface="+mn-lt"/>
                <a:cs typeface="Courier New" panose="02070309020205020404" pitchFamily="49" charset="0"/>
              </a:rPr>
              <a:t>vlan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2</a:t>
            </a:r>
            <a:endParaRPr lang="en-US" altLang="en-US" sz="2000" dirty="0">
              <a:latin typeface="+mn-lt"/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0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-if)#</a:t>
            </a:r>
            <a:r>
              <a:rPr lang="en-US" altLang="en-US" sz="2000" b="1" dirty="0" err="1">
                <a:latin typeface="+mn-lt"/>
                <a:cs typeface="Courier New" panose="02070309020205020404" pitchFamily="49" charset="0"/>
              </a:rPr>
              <a:t>switchport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mode access</a:t>
            </a:r>
            <a:endParaRPr lang="en-US" altLang="en-US" sz="2000" dirty="0">
              <a:latin typeface="+mn-lt"/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0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-if)#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exit </a:t>
            </a:r>
            <a:endParaRPr lang="en-US" altLang="en-US" sz="2000" dirty="0">
              <a:latin typeface="+mn-lt"/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0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)#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interface </a:t>
            </a:r>
            <a:r>
              <a:rPr lang="en-US" altLang="en-US" sz="2000" b="1" dirty="0" err="1">
                <a:latin typeface="+mn-lt"/>
                <a:cs typeface="Courier New" panose="02070309020205020404" pitchFamily="49" charset="0"/>
              </a:rPr>
              <a:t>fastethernet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0/6</a:t>
            </a:r>
            <a:endParaRPr lang="en-US" altLang="en-US" sz="2000" dirty="0">
              <a:latin typeface="+mn-lt"/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0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-if)#</a:t>
            </a:r>
            <a:r>
              <a:rPr lang="en-US" altLang="en-US" sz="2000" b="1" dirty="0" err="1">
                <a:latin typeface="+mn-lt"/>
                <a:cs typeface="Courier New" panose="02070309020205020404" pitchFamily="49" charset="0"/>
              </a:rPr>
              <a:t>switchport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access </a:t>
            </a:r>
            <a:r>
              <a:rPr lang="en-US" altLang="en-US" sz="2000" b="1" dirty="0" err="1">
                <a:latin typeface="+mn-lt"/>
                <a:cs typeface="Courier New" panose="02070309020205020404" pitchFamily="49" charset="0"/>
              </a:rPr>
              <a:t>vlan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2</a:t>
            </a:r>
            <a:endParaRPr lang="en-US" altLang="en-US" sz="2000" dirty="0">
              <a:latin typeface="+mn-lt"/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0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-if)#</a:t>
            </a:r>
            <a:r>
              <a:rPr lang="en-US" altLang="en-US" sz="2000" b="1" dirty="0" err="1">
                <a:latin typeface="+mn-lt"/>
                <a:cs typeface="Courier New" panose="02070309020205020404" pitchFamily="49" charset="0"/>
              </a:rPr>
              <a:t>switchport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mode access</a:t>
            </a:r>
            <a:endParaRPr lang="en-US" altLang="en-US" sz="2000" dirty="0">
              <a:latin typeface="+mn-lt"/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0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-if)#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exit</a:t>
            </a:r>
            <a:endParaRPr lang="en-US" altLang="en-US" sz="2000" dirty="0">
              <a:latin typeface="+mn-lt"/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0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)#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interface </a:t>
            </a:r>
            <a:r>
              <a:rPr lang="en-US" altLang="en-US" sz="2000" b="1" dirty="0" err="1">
                <a:latin typeface="+mn-lt"/>
                <a:cs typeface="Courier New" panose="02070309020205020404" pitchFamily="49" charset="0"/>
              </a:rPr>
              <a:t>fastethernet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0/7</a:t>
            </a:r>
            <a:endParaRPr lang="en-US" altLang="en-US" sz="2000" dirty="0">
              <a:latin typeface="+mn-lt"/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0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-if)#</a:t>
            </a:r>
            <a:r>
              <a:rPr lang="en-US" altLang="en-US" sz="2000" b="1" dirty="0" err="1">
                <a:latin typeface="+mn-lt"/>
                <a:cs typeface="Courier New" panose="02070309020205020404" pitchFamily="49" charset="0"/>
              </a:rPr>
              <a:t>switchport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access </a:t>
            </a:r>
            <a:r>
              <a:rPr lang="en-US" altLang="en-US" sz="2000" b="1" dirty="0" err="1">
                <a:latin typeface="+mn-lt"/>
                <a:cs typeface="Courier New" panose="02070309020205020404" pitchFamily="49" charset="0"/>
              </a:rPr>
              <a:t>vlan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2</a:t>
            </a:r>
            <a:endParaRPr lang="en-US" altLang="en-US" sz="2000" dirty="0">
              <a:latin typeface="+mn-lt"/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0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-if)#</a:t>
            </a:r>
            <a:r>
              <a:rPr lang="en-US" altLang="en-US" sz="2000" b="1" dirty="0" err="1">
                <a:latin typeface="+mn-lt"/>
                <a:cs typeface="Courier New" panose="02070309020205020404" pitchFamily="49" charset="0"/>
              </a:rPr>
              <a:t>switchport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mode access</a:t>
            </a:r>
            <a:endParaRPr lang="en-US" altLang="en-US" sz="2000" dirty="0">
              <a:latin typeface="+mn-lt"/>
            </a:endParaRPr>
          </a:p>
        </p:txBody>
      </p:sp>
      <p:pic>
        <p:nvPicPr>
          <p:cNvPr id="6" name="Picture 54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087395"/>
            <a:ext cx="4951413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ustomShape 3"/>
          <p:cNvSpPr>
            <a:spLocks noChangeArrowheads="1"/>
          </p:cNvSpPr>
          <p:nvPr/>
        </p:nvSpPr>
        <p:spPr bwMode="auto">
          <a:xfrm>
            <a:off x="3962400" y="2427245"/>
            <a:ext cx="836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</a:rPr>
              <a:t>vlan 2</a:t>
            </a:r>
            <a:endParaRPr lang="en-US" altLang="en-US"/>
          </a:p>
        </p:txBody>
      </p:sp>
      <p:sp>
        <p:nvSpPr>
          <p:cNvPr id="8" name="CustomShape 4"/>
          <p:cNvSpPr>
            <a:spLocks/>
          </p:cNvSpPr>
          <p:nvPr/>
        </p:nvSpPr>
        <p:spPr bwMode="auto">
          <a:xfrm rot="16237200">
            <a:off x="4149725" y="1658895"/>
            <a:ext cx="385763" cy="912813"/>
          </a:xfrm>
          <a:prstGeom prst="leftBrace">
            <a:avLst>
              <a:gd name="adj1" fmla="val 1797"/>
              <a:gd name="adj2" fmla="val 10801"/>
            </a:avLst>
          </a:prstGeom>
          <a:noFill/>
          <a:ln w="2556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942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684" y="47270"/>
            <a:ext cx="9404723" cy="751243"/>
          </a:xfrm>
        </p:spPr>
        <p:txBody>
          <a:bodyPr/>
          <a:lstStyle/>
          <a:p>
            <a:r>
              <a:rPr lang="en-US" sz="4000" dirty="0"/>
              <a:t>VLAN ranges</a:t>
            </a:r>
            <a:endParaRPr lang="en-GB" dirty="0"/>
          </a:p>
        </p:txBody>
      </p:sp>
      <p:sp>
        <p:nvSpPr>
          <p:cNvPr id="5" name="CustomShape 2"/>
          <p:cNvSpPr>
            <a:spLocks noChangeArrowheads="1"/>
          </p:cNvSpPr>
          <p:nvPr/>
        </p:nvSpPr>
        <p:spPr bwMode="auto">
          <a:xfrm>
            <a:off x="381000" y="4343400"/>
            <a:ext cx="8532813" cy="220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pPr>
              <a:buSzPct val="125000"/>
              <a:buFont typeface="Arial" panose="020B0604020202020204" pitchFamily="34" charset="0"/>
              <a:buChar char="•"/>
            </a:pPr>
            <a:r>
              <a:rPr lang="el-GR" altLang="en-US" sz="2000" dirty="0">
                <a:cs typeface="Courier New" panose="02070309020205020404" pitchFamily="49" charset="0"/>
              </a:rPr>
              <a:t>Αυτή η εντολή δεν λειτουργεί σε όλα τα </a:t>
            </a:r>
            <a:r>
              <a:rPr lang="en-US" altLang="en-US" sz="2000" dirty="0">
                <a:cs typeface="Courier New" panose="02070309020205020404" pitchFamily="49" charset="0"/>
              </a:rPr>
              <a:t>2900 switches, </a:t>
            </a:r>
            <a:r>
              <a:rPr lang="el-GR" altLang="en-US" sz="2000" dirty="0">
                <a:cs typeface="Courier New" panose="02070309020205020404" pitchFamily="49" charset="0"/>
              </a:rPr>
              <a:t>όπως το </a:t>
            </a:r>
            <a:r>
              <a:rPr lang="en-US" altLang="en-US" sz="2000" dirty="0">
                <a:cs typeface="Courier New" panose="02070309020205020404" pitchFamily="49" charset="0"/>
              </a:rPr>
              <a:t>2900 Series XL.  </a:t>
            </a:r>
            <a:endParaRPr lang="en-US" altLang="en-US" dirty="0"/>
          </a:p>
          <a:p>
            <a:pPr>
              <a:buSzPct val="125000"/>
              <a:buFont typeface="Arial" panose="020B0604020202020204" pitchFamily="34" charset="0"/>
              <a:buChar char="•"/>
            </a:pPr>
            <a:r>
              <a:rPr lang="el-GR" altLang="en-US" sz="2000" dirty="0">
                <a:cs typeface="Courier New" panose="02070309020205020404" pitchFamily="49" charset="0"/>
              </a:rPr>
              <a:t>Αυτό το </a:t>
            </a:r>
            <a:r>
              <a:rPr lang="en-US" altLang="en-US" sz="2000" dirty="0">
                <a:cs typeface="Courier New" panose="02070309020205020404" pitchFamily="49" charset="0"/>
              </a:rPr>
              <a:t>format </a:t>
            </a:r>
            <a:r>
              <a:rPr lang="el-GR" altLang="en-US" sz="2000" dirty="0">
                <a:cs typeface="Courier New" panose="02070309020205020404" pitchFamily="49" charset="0"/>
              </a:rPr>
              <a:t>της εντολής μπορεί να διαφέρει σε μερικά </a:t>
            </a:r>
            <a:r>
              <a:rPr lang="en-US" altLang="en-US" sz="2000" dirty="0">
                <a:cs typeface="Courier New" panose="02070309020205020404" pitchFamily="49" charset="0"/>
              </a:rPr>
              <a:t>2900 switches.</a:t>
            </a:r>
            <a:endParaRPr lang="en-US" altLang="en-US" dirty="0"/>
          </a:p>
          <a:p>
            <a:pPr>
              <a:buSzPct val="125000"/>
              <a:buFont typeface="Arial" panose="020B0604020202020204" pitchFamily="34" charset="0"/>
              <a:buChar char="•"/>
            </a:pPr>
            <a:r>
              <a:rPr lang="el-GR" altLang="en-US" sz="2000" dirty="0">
                <a:cs typeface="Courier New" panose="02070309020205020404" pitchFamily="49" charset="0"/>
              </a:rPr>
              <a:t>Δεν δουλεύει στο </a:t>
            </a:r>
            <a:r>
              <a:rPr lang="en-US" altLang="en-US" sz="2000" dirty="0">
                <a:cs typeface="Courier New" panose="02070309020205020404" pitchFamily="49" charset="0"/>
              </a:rPr>
              <a:t>2950. </a:t>
            </a:r>
            <a:endParaRPr lang="en-US" altLang="en-US" dirty="0"/>
          </a:p>
        </p:txBody>
      </p:sp>
      <p:pic>
        <p:nvPicPr>
          <p:cNvPr id="6" name="Picture 5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371600"/>
            <a:ext cx="4951413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ustomShape 3"/>
          <p:cNvSpPr>
            <a:spLocks noChangeArrowheads="1"/>
          </p:cNvSpPr>
          <p:nvPr/>
        </p:nvSpPr>
        <p:spPr bwMode="auto">
          <a:xfrm>
            <a:off x="4386288" y="2605359"/>
            <a:ext cx="836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1600" b="1" dirty="0" err="1">
                <a:solidFill>
                  <a:srgbClr val="FF0000"/>
                </a:solidFill>
              </a:rPr>
              <a:t>vlan</a:t>
            </a:r>
            <a:r>
              <a:rPr lang="en-US" altLang="en-US" sz="1600" b="1" dirty="0">
                <a:solidFill>
                  <a:srgbClr val="FF0000"/>
                </a:solidFill>
              </a:rPr>
              <a:t> 3</a:t>
            </a:r>
            <a:endParaRPr lang="en-US" altLang="en-US" dirty="0"/>
          </a:p>
        </p:txBody>
      </p:sp>
      <p:sp>
        <p:nvSpPr>
          <p:cNvPr id="8" name="CustomShape 6"/>
          <p:cNvSpPr>
            <a:spLocks noChangeArrowheads="1"/>
          </p:cNvSpPr>
          <p:nvPr/>
        </p:nvSpPr>
        <p:spPr bwMode="auto">
          <a:xfrm>
            <a:off x="380999" y="3095946"/>
            <a:ext cx="8532813" cy="1141413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0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)#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interface range </a:t>
            </a:r>
            <a:r>
              <a:rPr lang="en-US" altLang="en-US" sz="2000" b="1" dirty="0" err="1">
                <a:latin typeface="+mn-lt"/>
                <a:cs typeface="Courier New" panose="02070309020205020404" pitchFamily="49" charset="0"/>
              </a:rPr>
              <a:t>fastethernet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0/8 - 12</a:t>
            </a:r>
            <a:endParaRPr lang="en-US" altLang="en-US" sz="2000" dirty="0">
              <a:latin typeface="+mn-lt"/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0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-if)#</a:t>
            </a:r>
            <a:r>
              <a:rPr lang="en-US" altLang="en-US" sz="2000" b="1" dirty="0" err="1">
                <a:latin typeface="+mn-lt"/>
                <a:cs typeface="Courier New" panose="02070309020205020404" pitchFamily="49" charset="0"/>
              </a:rPr>
              <a:t>switchport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access </a:t>
            </a:r>
            <a:r>
              <a:rPr lang="en-US" altLang="en-US" sz="2000" b="1" dirty="0" err="1">
                <a:latin typeface="+mn-lt"/>
                <a:cs typeface="Courier New" panose="02070309020205020404" pitchFamily="49" charset="0"/>
              </a:rPr>
              <a:t>vlan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3</a:t>
            </a:r>
            <a:endParaRPr lang="en-US" altLang="en-US" sz="2000" dirty="0">
              <a:latin typeface="+mn-lt"/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0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-if)#</a:t>
            </a:r>
            <a:r>
              <a:rPr lang="en-US" altLang="en-US" sz="2000" b="1" dirty="0" err="1">
                <a:latin typeface="+mn-lt"/>
                <a:cs typeface="Courier New" panose="02070309020205020404" pitchFamily="49" charset="0"/>
              </a:rPr>
              <a:t>switchport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 mode access</a:t>
            </a:r>
            <a:endParaRPr lang="en-US" altLang="en-US" sz="2000" dirty="0">
              <a:latin typeface="+mn-lt"/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0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000" dirty="0">
                <a:latin typeface="+mn-lt"/>
                <a:cs typeface="Courier New" panose="02070309020205020404" pitchFamily="49" charset="0"/>
              </a:rPr>
              <a:t>-if)#</a:t>
            </a:r>
            <a:r>
              <a:rPr lang="en-US" altLang="en-US" sz="2000" b="1" dirty="0">
                <a:latin typeface="+mn-lt"/>
                <a:cs typeface="Courier New" panose="02070309020205020404" pitchFamily="49" charset="0"/>
              </a:rPr>
              <a:t>exit</a:t>
            </a:r>
            <a:endParaRPr lang="en-US" altLang="en-US" sz="2000" dirty="0">
              <a:latin typeface="+mn-lt"/>
            </a:endParaRPr>
          </a:p>
        </p:txBody>
      </p:sp>
      <p:sp>
        <p:nvSpPr>
          <p:cNvPr id="9" name="CustomShape 4"/>
          <p:cNvSpPr>
            <a:spLocks/>
          </p:cNvSpPr>
          <p:nvPr/>
        </p:nvSpPr>
        <p:spPr bwMode="auto">
          <a:xfrm rot="16237200">
            <a:off x="4949031" y="1605757"/>
            <a:ext cx="384175" cy="1598612"/>
          </a:xfrm>
          <a:prstGeom prst="leftBrace">
            <a:avLst>
              <a:gd name="adj1" fmla="val 1811"/>
              <a:gd name="adj2" fmla="val 10801"/>
            </a:avLst>
          </a:prstGeom>
          <a:noFill/>
          <a:ln w="2556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0770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Απορίες </a:t>
            </a:r>
            <a:endParaRPr lang="en-US" dirty="0"/>
          </a:p>
        </p:txBody>
      </p:sp>
      <p:pic>
        <p:nvPicPr>
          <p:cNvPr id="4" name="Content Placeholder 3" descr="questions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01887" y="1689100"/>
            <a:ext cx="7277365" cy="4366419"/>
          </a:xfrm>
        </p:spPr>
      </p:pic>
    </p:spTree>
    <p:extLst>
      <p:ext uri="{BB962C8B-B14F-4D97-AF65-F5344CB8AC3E}">
        <p14:creationId xmlns:p14="http://schemas.microsoft.com/office/powerpoint/2010/main" val="44861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VLANs (Virtual </a:t>
            </a:r>
            <a:r>
              <a:rPr lang="en-US" sz="4400" dirty="0" err="1"/>
              <a:t>Lans</a:t>
            </a:r>
            <a:r>
              <a:rPr lang="en-US" sz="4400" dirty="0"/>
              <a:t>)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Όσο οι ανάγκες αυξάνονται, το δίκτυο εξελίσσεται.</a:t>
            </a:r>
            <a:endParaRPr lang="en-GB" sz="2400" dirty="0"/>
          </a:p>
        </p:txBody>
      </p:sp>
      <p:cxnSp>
        <p:nvCxnSpPr>
          <p:cNvPr id="5" name="Shape 177"/>
          <p:cNvCxnSpPr/>
          <p:nvPr/>
        </p:nvCxnSpPr>
        <p:spPr>
          <a:xfrm rot="10800000" flipH="1">
            <a:off x="5291007" y="3224488"/>
            <a:ext cx="660240" cy="68579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" name="Shape 178"/>
          <p:cNvCxnSpPr/>
          <p:nvPr/>
        </p:nvCxnSpPr>
        <p:spPr>
          <a:xfrm rot="10800000" flipH="1">
            <a:off x="6032968" y="3224487"/>
            <a:ext cx="41399" cy="7621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7" name="Shape 179"/>
          <p:cNvCxnSpPr/>
          <p:nvPr/>
        </p:nvCxnSpPr>
        <p:spPr>
          <a:xfrm rot="10800000">
            <a:off x="6198927" y="3224487"/>
            <a:ext cx="660240" cy="7621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" name="Shape 180"/>
          <p:cNvSpPr/>
          <p:nvPr/>
        </p:nvSpPr>
        <p:spPr>
          <a:xfrm>
            <a:off x="5125768" y="3910648"/>
            <a:ext cx="328679" cy="30347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" name="Shape 181"/>
          <p:cNvSpPr/>
          <p:nvPr/>
        </p:nvSpPr>
        <p:spPr>
          <a:xfrm>
            <a:off x="6694287" y="3986968"/>
            <a:ext cx="328679" cy="30347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" name="Shape 182"/>
          <p:cNvSpPr/>
          <p:nvPr/>
        </p:nvSpPr>
        <p:spPr>
          <a:xfrm>
            <a:off x="5868807" y="3986968"/>
            <a:ext cx="328679" cy="30347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12" name="Shape 184"/>
          <p:cNvCxnSpPr/>
          <p:nvPr/>
        </p:nvCxnSpPr>
        <p:spPr>
          <a:xfrm rot="10800000">
            <a:off x="6446247" y="3224848"/>
            <a:ext cx="1073159" cy="53351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3" name="Shape 185"/>
          <p:cNvSpPr/>
          <p:nvPr/>
        </p:nvSpPr>
        <p:spPr>
          <a:xfrm>
            <a:off x="7354528" y="3758368"/>
            <a:ext cx="329039" cy="30347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14" name="Shape 186"/>
          <p:cNvCxnSpPr/>
          <p:nvPr/>
        </p:nvCxnSpPr>
        <p:spPr>
          <a:xfrm rot="10800000" flipH="1">
            <a:off x="3847048" y="3224488"/>
            <a:ext cx="1855800" cy="68579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5" name="Shape 187"/>
          <p:cNvSpPr/>
          <p:nvPr/>
        </p:nvSpPr>
        <p:spPr>
          <a:xfrm>
            <a:off x="3311368" y="3910648"/>
            <a:ext cx="1069920" cy="45576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75000"/>
              </a:lnSpc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Switch</a:t>
            </a:r>
          </a:p>
        </p:txBody>
      </p:sp>
      <p:cxnSp>
        <p:nvCxnSpPr>
          <p:cNvPr id="16" name="Shape 188"/>
          <p:cNvCxnSpPr/>
          <p:nvPr/>
        </p:nvCxnSpPr>
        <p:spPr>
          <a:xfrm rot="10800000" flipH="1">
            <a:off x="2981247" y="4367488"/>
            <a:ext cx="660240" cy="68579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7" name="Shape 189"/>
          <p:cNvCxnSpPr/>
          <p:nvPr/>
        </p:nvCxnSpPr>
        <p:spPr>
          <a:xfrm rot="10800000" flipH="1">
            <a:off x="3723208" y="4367487"/>
            <a:ext cx="41399" cy="7621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8" name="Shape 190"/>
          <p:cNvCxnSpPr/>
          <p:nvPr/>
        </p:nvCxnSpPr>
        <p:spPr>
          <a:xfrm rot="10800000">
            <a:off x="4052248" y="4367487"/>
            <a:ext cx="660600" cy="7621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9" name="Shape 191"/>
          <p:cNvSpPr/>
          <p:nvPr/>
        </p:nvSpPr>
        <p:spPr>
          <a:xfrm>
            <a:off x="2816008" y="5053648"/>
            <a:ext cx="328679" cy="30347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" name="Shape 192"/>
          <p:cNvSpPr/>
          <p:nvPr/>
        </p:nvSpPr>
        <p:spPr>
          <a:xfrm>
            <a:off x="4547968" y="5129968"/>
            <a:ext cx="328679" cy="30347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" name="Shape 193"/>
          <p:cNvSpPr/>
          <p:nvPr/>
        </p:nvSpPr>
        <p:spPr>
          <a:xfrm>
            <a:off x="3559048" y="5129968"/>
            <a:ext cx="328679" cy="30347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22" name="Shape 194"/>
          <p:cNvCxnSpPr/>
          <p:nvPr/>
        </p:nvCxnSpPr>
        <p:spPr>
          <a:xfrm rot="10800000">
            <a:off x="4217488" y="4367848"/>
            <a:ext cx="1073159" cy="53351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3" name="Shape 195"/>
          <p:cNvSpPr/>
          <p:nvPr/>
        </p:nvSpPr>
        <p:spPr>
          <a:xfrm>
            <a:off x="5125768" y="4901368"/>
            <a:ext cx="328679" cy="30347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24" name="Shape 196"/>
          <p:cNvCxnSpPr/>
          <p:nvPr/>
        </p:nvCxnSpPr>
        <p:spPr>
          <a:xfrm rot="10800000" flipH="1">
            <a:off x="2319927" y="4367848"/>
            <a:ext cx="1073159" cy="53351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" name="Shape 197"/>
          <p:cNvSpPr/>
          <p:nvPr/>
        </p:nvSpPr>
        <p:spPr>
          <a:xfrm>
            <a:off x="2155407" y="4901368"/>
            <a:ext cx="329039" cy="30347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" name="Shape 198"/>
          <p:cNvSpPr/>
          <p:nvPr/>
        </p:nvSpPr>
        <p:spPr>
          <a:xfrm>
            <a:off x="5538687" y="2767648"/>
            <a:ext cx="1071719" cy="45576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75000"/>
              </a:lnSpc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Aggreg.</a:t>
            </a:r>
          </a:p>
        </p:txBody>
      </p:sp>
      <p:sp>
        <p:nvSpPr>
          <p:cNvPr id="27" name="Shape 199"/>
          <p:cNvSpPr/>
          <p:nvPr/>
        </p:nvSpPr>
        <p:spPr>
          <a:xfrm>
            <a:off x="5786007" y="4596448"/>
            <a:ext cx="1029599" cy="45827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75000"/>
              </a:lnSpc>
              <a:spcBef>
                <a:spcPts val="0"/>
              </a:spcBef>
              <a:buSzPct val="25000"/>
              <a:buNone/>
            </a:pPr>
            <a:r>
              <a:rPr lang="en-US" sz="2000" b="0" i="0" u="none" strike="noStrike" cap="none" baseline="0" dirty="0">
                <a:latin typeface="Verdana"/>
                <a:ea typeface="Verdana"/>
                <a:cs typeface="Verdana"/>
                <a:sym typeface="Verdana"/>
              </a:rPr>
              <a:t>Hosts</a:t>
            </a:r>
          </a:p>
        </p:txBody>
      </p:sp>
    </p:spTree>
    <p:extLst>
      <p:ext uri="{BB962C8B-B14F-4D97-AF65-F5344CB8AC3E}">
        <p14:creationId xmlns:p14="http://schemas.microsoft.com/office/powerpoint/2010/main" val="187656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VLANs (Virtual </a:t>
            </a:r>
            <a:r>
              <a:rPr lang="en-US" sz="4400" dirty="0" err="1"/>
              <a:t>Lans</a:t>
            </a:r>
            <a:r>
              <a:rPr lang="en-US" sz="4400" dirty="0"/>
              <a:t>)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Και συνεχίζει να εξελίσσεται ανάλογα με τις ανάγκες</a:t>
            </a:r>
            <a:endParaRPr lang="en-GB" dirty="0"/>
          </a:p>
        </p:txBody>
      </p:sp>
      <p:sp>
        <p:nvSpPr>
          <p:cNvPr id="6" name="Shape 208"/>
          <p:cNvSpPr/>
          <p:nvPr/>
        </p:nvSpPr>
        <p:spPr>
          <a:xfrm>
            <a:off x="4920490" y="2806680"/>
            <a:ext cx="1071719" cy="45576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75000"/>
              </a:lnSpc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Aggreg.</a:t>
            </a:r>
          </a:p>
        </p:txBody>
      </p:sp>
      <p:cxnSp>
        <p:nvCxnSpPr>
          <p:cNvPr id="7" name="Shape 209"/>
          <p:cNvCxnSpPr/>
          <p:nvPr/>
        </p:nvCxnSpPr>
        <p:spPr>
          <a:xfrm rot="10800000" flipH="1">
            <a:off x="4672810" y="3263519"/>
            <a:ext cx="660240" cy="68579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8" name="Shape 210"/>
          <p:cNvCxnSpPr/>
          <p:nvPr/>
        </p:nvCxnSpPr>
        <p:spPr>
          <a:xfrm rot="10800000" flipH="1">
            <a:off x="5415849" y="3263519"/>
            <a:ext cx="41039" cy="7621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9" name="Shape 211"/>
          <p:cNvCxnSpPr/>
          <p:nvPr/>
        </p:nvCxnSpPr>
        <p:spPr>
          <a:xfrm rot="10800000">
            <a:off x="5581089" y="3263519"/>
            <a:ext cx="660240" cy="7621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0" name="Shape 212"/>
          <p:cNvSpPr/>
          <p:nvPr/>
        </p:nvSpPr>
        <p:spPr>
          <a:xfrm>
            <a:off x="4507930" y="3949680"/>
            <a:ext cx="328679" cy="30311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" name="Shape 213"/>
          <p:cNvSpPr/>
          <p:nvPr/>
        </p:nvSpPr>
        <p:spPr>
          <a:xfrm>
            <a:off x="6076449" y="4026000"/>
            <a:ext cx="328679" cy="30311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2" name="Shape 214"/>
          <p:cNvSpPr/>
          <p:nvPr/>
        </p:nvSpPr>
        <p:spPr>
          <a:xfrm>
            <a:off x="5250969" y="4026000"/>
            <a:ext cx="328679" cy="30311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13" name="Shape 215"/>
          <p:cNvCxnSpPr/>
          <p:nvPr/>
        </p:nvCxnSpPr>
        <p:spPr>
          <a:xfrm rot="10800000">
            <a:off x="5828770" y="3263519"/>
            <a:ext cx="2185920" cy="68579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4" name="Shape 216"/>
          <p:cNvCxnSpPr/>
          <p:nvPr/>
        </p:nvCxnSpPr>
        <p:spPr>
          <a:xfrm rot="10800000" flipH="1">
            <a:off x="3229210" y="3263519"/>
            <a:ext cx="1855800" cy="68579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5" name="Shape 217"/>
          <p:cNvSpPr/>
          <p:nvPr/>
        </p:nvSpPr>
        <p:spPr>
          <a:xfrm>
            <a:off x="5168530" y="4635839"/>
            <a:ext cx="874079" cy="45827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75000"/>
              </a:lnSpc>
              <a:spcBef>
                <a:spcPts val="0"/>
              </a:spcBef>
              <a:buSzPct val="25000"/>
              <a:buNone/>
            </a:pPr>
            <a:r>
              <a:rPr lang="en-US" sz="2000" b="0" i="0" u="none" strike="noStrike" cap="none" baseline="0" dirty="0">
                <a:latin typeface="Arial"/>
                <a:ea typeface="Arial"/>
                <a:cs typeface="Arial"/>
                <a:sym typeface="Arial"/>
              </a:rPr>
              <a:t>Hosts</a:t>
            </a:r>
          </a:p>
        </p:txBody>
      </p:sp>
      <p:sp>
        <p:nvSpPr>
          <p:cNvPr id="16" name="Shape 218"/>
          <p:cNvSpPr/>
          <p:nvPr/>
        </p:nvSpPr>
        <p:spPr>
          <a:xfrm>
            <a:off x="2693170" y="3949680"/>
            <a:ext cx="1069920" cy="45576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75000"/>
              </a:lnSpc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Switch</a:t>
            </a:r>
          </a:p>
        </p:txBody>
      </p:sp>
      <p:cxnSp>
        <p:nvCxnSpPr>
          <p:cNvPr id="17" name="Shape 219"/>
          <p:cNvCxnSpPr/>
          <p:nvPr/>
        </p:nvCxnSpPr>
        <p:spPr>
          <a:xfrm rot="10800000" flipH="1">
            <a:off x="2363050" y="4406880"/>
            <a:ext cx="660240" cy="68579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8" name="Shape 220"/>
          <p:cNvCxnSpPr/>
          <p:nvPr/>
        </p:nvCxnSpPr>
        <p:spPr>
          <a:xfrm rot="10800000" flipH="1">
            <a:off x="3106089" y="4406879"/>
            <a:ext cx="41039" cy="7621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" name="Shape 221"/>
          <p:cNvCxnSpPr/>
          <p:nvPr/>
        </p:nvCxnSpPr>
        <p:spPr>
          <a:xfrm rot="10800000">
            <a:off x="3436210" y="4406879"/>
            <a:ext cx="658800" cy="7621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" name="Shape 222"/>
          <p:cNvSpPr/>
          <p:nvPr/>
        </p:nvSpPr>
        <p:spPr>
          <a:xfrm>
            <a:off x="2197809" y="5093039"/>
            <a:ext cx="328679" cy="30311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" name="Shape 223"/>
          <p:cNvSpPr/>
          <p:nvPr/>
        </p:nvSpPr>
        <p:spPr>
          <a:xfrm>
            <a:off x="3930130" y="5169360"/>
            <a:ext cx="328679" cy="30311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" name="Shape 224"/>
          <p:cNvSpPr/>
          <p:nvPr/>
        </p:nvSpPr>
        <p:spPr>
          <a:xfrm>
            <a:off x="2940849" y="5169360"/>
            <a:ext cx="328679" cy="30311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23" name="Shape 225"/>
          <p:cNvCxnSpPr/>
          <p:nvPr/>
        </p:nvCxnSpPr>
        <p:spPr>
          <a:xfrm rot="10800000">
            <a:off x="3599289" y="4407240"/>
            <a:ext cx="1073159" cy="53351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4" name="Shape 226"/>
          <p:cNvSpPr/>
          <p:nvPr/>
        </p:nvSpPr>
        <p:spPr>
          <a:xfrm>
            <a:off x="4507930" y="4940760"/>
            <a:ext cx="328679" cy="30311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25" name="Shape 227"/>
          <p:cNvCxnSpPr/>
          <p:nvPr/>
        </p:nvCxnSpPr>
        <p:spPr>
          <a:xfrm rot="10800000" flipH="1">
            <a:off x="1701730" y="4407240"/>
            <a:ext cx="1073159" cy="53351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6" name="Shape 228"/>
          <p:cNvSpPr/>
          <p:nvPr/>
        </p:nvSpPr>
        <p:spPr>
          <a:xfrm>
            <a:off x="1537569" y="4940760"/>
            <a:ext cx="328679" cy="30311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7" name="Shape 229"/>
          <p:cNvSpPr/>
          <p:nvPr/>
        </p:nvSpPr>
        <p:spPr>
          <a:xfrm>
            <a:off x="7479730" y="3949680"/>
            <a:ext cx="1069920" cy="45576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75000"/>
              </a:lnSpc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Switch</a:t>
            </a:r>
          </a:p>
        </p:txBody>
      </p:sp>
      <p:cxnSp>
        <p:nvCxnSpPr>
          <p:cNvPr id="28" name="Shape 230"/>
          <p:cNvCxnSpPr/>
          <p:nvPr/>
        </p:nvCxnSpPr>
        <p:spPr>
          <a:xfrm rot="10800000" flipH="1">
            <a:off x="7149610" y="4406880"/>
            <a:ext cx="658800" cy="68579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9" name="Shape 231"/>
          <p:cNvCxnSpPr/>
          <p:nvPr/>
        </p:nvCxnSpPr>
        <p:spPr>
          <a:xfrm rot="10800000" flipH="1">
            <a:off x="7891209" y="4406879"/>
            <a:ext cx="41039" cy="7621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0" name="Shape 232"/>
          <p:cNvCxnSpPr/>
          <p:nvPr/>
        </p:nvCxnSpPr>
        <p:spPr>
          <a:xfrm rot="10800000">
            <a:off x="8221329" y="4406879"/>
            <a:ext cx="660240" cy="7621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1" name="Shape 233"/>
          <p:cNvSpPr/>
          <p:nvPr/>
        </p:nvSpPr>
        <p:spPr>
          <a:xfrm>
            <a:off x="6984730" y="5093039"/>
            <a:ext cx="328679" cy="30311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2" name="Shape 234"/>
          <p:cNvSpPr/>
          <p:nvPr/>
        </p:nvSpPr>
        <p:spPr>
          <a:xfrm>
            <a:off x="8716690" y="5169360"/>
            <a:ext cx="328679" cy="30311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3" name="Shape 235"/>
          <p:cNvSpPr/>
          <p:nvPr/>
        </p:nvSpPr>
        <p:spPr>
          <a:xfrm>
            <a:off x="7725969" y="5169360"/>
            <a:ext cx="328679" cy="30311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34" name="Shape 236"/>
          <p:cNvCxnSpPr/>
          <p:nvPr/>
        </p:nvCxnSpPr>
        <p:spPr>
          <a:xfrm rot="10800000">
            <a:off x="8386209" y="4407240"/>
            <a:ext cx="1073159" cy="53351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5" name="Shape 237"/>
          <p:cNvSpPr/>
          <p:nvPr/>
        </p:nvSpPr>
        <p:spPr>
          <a:xfrm>
            <a:off x="9294490" y="4940760"/>
            <a:ext cx="328679" cy="30311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36" name="Shape 238"/>
          <p:cNvCxnSpPr/>
          <p:nvPr/>
        </p:nvCxnSpPr>
        <p:spPr>
          <a:xfrm rot="10800000" flipH="1">
            <a:off x="6488649" y="4407240"/>
            <a:ext cx="1073159" cy="53351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7" name="Shape 239"/>
          <p:cNvSpPr/>
          <p:nvPr/>
        </p:nvSpPr>
        <p:spPr>
          <a:xfrm>
            <a:off x="6324130" y="4940760"/>
            <a:ext cx="328679" cy="30311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8" name="Shape 240"/>
          <p:cNvSpPr/>
          <p:nvPr/>
        </p:nvSpPr>
        <p:spPr>
          <a:xfrm>
            <a:off x="5168169" y="4635480"/>
            <a:ext cx="1029599" cy="458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7734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VLANs (Virtual </a:t>
            </a:r>
            <a:r>
              <a:rPr lang="en-US" sz="4400" dirty="0" err="1"/>
              <a:t>Lans</a:t>
            </a:r>
            <a:r>
              <a:rPr lang="en-US" sz="4400" dirty="0"/>
              <a:t>)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Εδώ μπορούμε να προσθέσουμε και πλεονάζοντα </a:t>
            </a:r>
            <a:r>
              <a:rPr lang="en-US" dirty="0"/>
              <a:t>switch.</a:t>
            </a:r>
            <a:endParaRPr lang="en-GB" dirty="0"/>
          </a:p>
        </p:txBody>
      </p:sp>
      <p:sp>
        <p:nvSpPr>
          <p:cNvPr id="6" name="Shape 249"/>
          <p:cNvSpPr/>
          <p:nvPr/>
        </p:nvSpPr>
        <p:spPr>
          <a:xfrm>
            <a:off x="3666375" y="3002535"/>
            <a:ext cx="1071719" cy="45576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75000"/>
              </a:lnSpc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Aggreg.</a:t>
            </a:r>
          </a:p>
        </p:txBody>
      </p:sp>
      <p:cxnSp>
        <p:nvCxnSpPr>
          <p:cNvPr id="7" name="Shape 250"/>
          <p:cNvCxnSpPr/>
          <p:nvPr/>
        </p:nvCxnSpPr>
        <p:spPr>
          <a:xfrm rot="10800000">
            <a:off x="4202415" y="3459735"/>
            <a:ext cx="3797639" cy="45720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8" name="Shape 251"/>
          <p:cNvCxnSpPr/>
          <p:nvPr/>
        </p:nvCxnSpPr>
        <p:spPr>
          <a:xfrm rot="10800000" flipH="1">
            <a:off x="3213135" y="3459735"/>
            <a:ext cx="988920" cy="45720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" name="Shape 252"/>
          <p:cNvSpPr/>
          <p:nvPr/>
        </p:nvSpPr>
        <p:spPr>
          <a:xfrm>
            <a:off x="5152096" y="4602735"/>
            <a:ext cx="874079" cy="45827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75000"/>
              </a:lnSpc>
              <a:spcBef>
                <a:spcPts val="0"/>
              </a:spcBef>
              <a:buSzPct val="25000"/>
              <a:buNone/>
            </a:pPr>
            <a:r>
              <a:rPr lang="en-US" sz="2000" b="0" i="0" u="none" strike="noStrike" cap="none" baseline="0" dirty="0">
                <a:latin typeface="Arial"/>
                <a:ea typeface="Arial"/>
                <a:cs typeface="Arial"/>
                <a:sym typeface="Arial"/>
              </a:rPr>
              <a:t>Hosts</a:t>
            </a:r>
          </a:p>
        </p:txBody>
      </p:sp>
      <p:sp>
        <p:nvSpPr>
          <p:cNvPr id="10" name="Shape 253"/>
          <p:cNvSpPr/>
          <p:nvPr/>
        </p:nvSpPr>
        <p:spPr>
          <a:xfrm>
            <a:off x="2677456" y="3916935"/>
            <a:ext cx="1069920" cy="45576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75000"/>
              </a:lnSpc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Switch</a:t>
            </a:r>
          </a:p>
        </p:txBody>
      </p:sp>
      <p:cxnSp>
        <p:nvCxnSpPr>
          <p:cNvPr id="11" name="Shape 254"/>
          <p:cNvCxnSpPr/>
          <p:nvPr/>
        </p:nvCxnSpPr>
        <p:spPr>
          <a:xfrm rot="10800000" flipH="1">
            <a:off x="2347336" y="4373776"/>
            <a:ext cx="660240" cy="68579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2" name="Shape 255"/>
          <p:cNvCxnSpPr/>
          <p:nvPr/>
        </p:nvCxnSpPr>
        <p:spPr>
          <a:xfrm rot="10800000" flipH="1">
            <a:off x="3089296" y="4373776"/>
            <a:ext cx="41399" cy="7621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3" name="Shape 256"/>
          <p:cNvCxnSpPr/>
          <p:nvPr/>
        </p:nvCxnSpPr>
        <p:spPr>
          <a:xfrm rot="10800000">
            <a:off x="3418335" y="4373776"/>
            <a:ext cx="660600" cy="7621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4" name="Shape 257"/>
          <p:cNvSpPr/>
          <p:nvPr/>
        </p:nvSpPr>
        <p:spPr>
          <a:xfrm>
            <a:off x="2182095" y="5059935"/>
            <a:ext cx="328679" cy="30347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" name="Shape 258"/>
          <p:cNvSpPr/>
          <p:nvPr/>
        </p:nvSpPr>
        <p:spPr>
          <a:xfrm>
            <a:off x="3914056" y="5136255"/>
            <a:ext cx="328679" cy="30347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259"/>
          <p:cNvSpPr/>
          <p:nvPr/>
        </p:nvSpPr>
        <p:spPr>
          <a:xfrm>
            <a:off x="2925135" y="5136255"/>
            <a:ext cx="328679" cy="30347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17" name="Shape 260"/>
          <p:cNvCxnSpPr/>
          <p:nvPr/>
        </p:nvCxnSpPr>
        <p:spPr>
          <a:xfrm rot="10800000">
            <a:off x="3583575" y="4374135"/>
            <a:ext cx="1073159" cy="53351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8" name="Shape 261"/>
          <p:cNvSpPr/>
          <p:nvPr/>
        </p:nvSpPr>
        <p:spPr>
          <a:xfrm>
            <a:off x="4491855" y="4907655"/>
            <a:ext cx="328679" cy="30347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19" name="Shape 262"/>
          <p:cNvCxnSpPr/>
          <p:nvPr/>
        </p:nvCxnSpPr>
        <p:spPr>
          <a:xfrm rot="10800000" flipH="1">
            <a:off x="1686016" y="4374135"/>
            <a:ext cx="1073159" cy="53351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" name="Shape 263"/>
          <p:cNvSpPr/>
          <p:nvPr/>
        </p:nvSpPr>
        <p:spPr>
          <a:xfrm>
            <a:off x="1521495" y="4907655"/>
            <a:ext cx="329039" cy="30347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" name="Shape 264"/>
          <p:cNvSpPr/>
          <p:nvPr/>
        </p:nvSpPr>
        <p:spPr>
          <a:xfrm>
            <a:off x="7463655" y="3916935"/>
            <a:ext cx="1070279" cy="45576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75000"/>
              </a:lnSpc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Switch</a:t>
            </a:r>
          </a:p>
        </p:txBody>
      </p:sp>
      <p:cxnSp>
        <p:nvCxnSpPr>
          <p:cNvPr id="22" name="Shape 265"/>
          <p:cNvCxnSpPr/>
          <p:nvPr/>
        </p:nvCxnSpPr>
        <p:spPr>
          <a:xfrm rot="10800000" flipH="1">
            <a:off x="7133535" y="4373776"/>
            <a:ext cx="660240" cy="68579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3" name="Shape 266"/>
          <p:cNvCxnSpPr/>
          <p:nvPr/>
        </p:nvCxnSpPr>
        <p:spPr>
          <a:xfrm rot="10800000" flipH="1">
            <a:off x="7876576" y="4373776"/>
            <a:ext cx="41039" cy="7621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" name="Shape 267"/>
          <p:cNvCxnSpPr/>
          <p:nvPr/>
        </p:nvCxnSpPr>
        <p:spPr>
          <a:xfrm rot="10800000">
            <a:off x="8206695" y="4373776"/>
            <a:ext cx="658800" cy="7621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" name="Shape 268"/>
          <p:cNvSpPr/>
          <p:nvPr/>
        </p:nvSpPr>
        <p:spPr>
          <a:xfrm>
            <a:off x="6968296" y="5059935"/>
            <a:ext cx="328679" cy="30347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" name="Shape 269"/>
          <p:cNvSpPr/>
          <p:nvPr/>
        </p:nvSpPr>
        <p:spPr>
          <a:xfrm>
            <a:off x="8700255" y="5136255"/>
            <a:ext cx="328679" cy="30347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7" name="Shape 270"/>
          <p:cNvSpPr/>
          <p:nvPr/>
        </p:nvSpPr>
        <p:spPr>
          <a:xfrm>
            <a:off x="7711336" y="5136255"/>
            <a:ext cx="328679" cy="30347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28" name="Shape 271"/>
          <p:cNvCxnSpPr/>
          <p:nvPr/>
        </p:nvCxnSpPr>
        <p:spPr>
          <a:xfrm rot="10800000">
            <a:off x="8369776" y="4374135"/>
            <a:ext cx="1073159" cy="53351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9" name="Shape 272"/>
          <p:cNvSpPr/>
          <p:nvPr/>
        </p:nvSpPr>
        <p:spPr>
          <a:xfrm>
            <a:off x="9278055" y="4907655"/>
            <a:ext cx="329039" cy="30347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30" name="Shape 273"/>
          <p:cNvCxnSpPr/>
          <p:nvPr/>
        </p:nvCxnSpPr>
        <p:spPr>
          <a:xfrm rot="10800000" flipH="1">
            <a:off x="6472216" y="4374135"/>
            <a:ext cx="1073159" cy="53351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1" name="Shape 274"/>
          <p:cNvSpPr/>
          <p:nvPr/>
        </p:nvSpPr>
        <p:spPr>
          <a:xfrm>
            <a:off x="6308055" y="4907655"/>
            <a:ext cx="328679" cy="30347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2" name="Shape 275"/>
          <p:cNvSpPr/>
          <p:nvPr/>
        </p:nvSpPr>
        <p:spPr>
          <a:xfrm>
            <a:off x="6225255" y="3002535"/>
            <a:ext cx="1071719" cy="45576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75000"/>
              </a:lnSpc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Aggreg.</a:t>
            </a:r>
          </a:p>
        </p:txBody>
      </p:sp>
      <p:cxnSp>
        <p:nvCxnSpPr>
          <p:cNvPr id="33" name="Shape 276"/>
          <p:cNvCxnSpPr/>
          <p:nvPr/>
        </p:nvCxnSpPr>
        <p:spPr>
          <a:xfrm rot="10800000" flipH="1">
            <a:off x="3213856" y="3459735"/>
            <a:ext cx="3548159" cy="45720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4" name="Shape 277"/>
          <p:cNvCxnSpPr/>
          <p:nvPr/>
        </p:nvCxnSpPr>
        <p:spPr>
          <a:xfrm rot="10800000">
            <a:off x="6762015" y="3459735"/>
            <a:ext cx="1238400" cy="45720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6" name="Shape 279"/>
          <p:cNvCxnSpPr/>
          <p:nvPr/>
        </p:nvCxnSpPr>
        <p:spPr>
          <a:xfrm>
            <a:off x="4739535" y="3231135"/>
            <a:ext cx="1485720" cy="180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11816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VLANs (Virtual </a:t>
            </a:r>
            <a:r>
              <a:rPr lang="en-US" sz="4400" dirty="0" err="1"/>
              <a:t>Lans</a:t>
            </a:r>
            <a:r>
              <a:rPr lang="en-US" sz="4400" dirty="0"/>
              <a:t>)</a:t>
            </a:r>
            <a:endParaRPr lang="en-GB" sz="4400" dirty="0"/>
          </a:p>
        </p:txBody>
      </p:sp>
      <p:sp>
        <p:nvSpPr>
          <p:cNvPr id="5" name="Shape 285"/>
          <p:cNvSpPr/>
          <p:nvPr/>
        </p:nvSpPr>
        <p:spPr>
          <a:xfrm>
            <a:off x="1680819" y="2285881"/>
            <a:ext cx="3464280" cy="1980000"/>
          </a:xfrm>
          <a:prstGeom prst="rect">
            <a:avLst/>
          </a:prstGeom>
          <a:solidFill>
            <a:srgbClr val="009973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" name="Shape 286"/>
          <p:cNvSpPr/>
          <p:nvPr/>
        </p:nvSpPr>
        <p:spPr>
          <a:xfrm>
            <a:off x="5559100" y="2438160"/>
            <a:ext cx="3464280" cy="1980360"/>
          </a:xfrm>
          <a:prstGeom prst="rect">
            <a:avLst/>
          </a:prstGeom>
          <a:solidFill>
            <a:srgbClr val="009973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" name="Shape 287"/>
          <p:cNvSpPr/>
          <p:nvPr/>
        </p:nvSpPr>
        <p:spPr>
          <a:xfrm>
            <a:off x="3731740" y="4709041"/>
            <a:ext cx="3466079" cy="1980000"/>
          </a:xfrm>
          <a:prstGeom prst="rect">
            <a:avLst/>
          </a:prstGeom>
          <a:solidFill>
            <a:srgbClr val="009973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8" name="Shape 288"/>
          <p:cNvCxnSpPr/>
          <p:nvPr/>
        </p:nvCxnSpPr>
        <p:spPr>
          <a:xfrm rot="10800000" flipH="1">
            <a:off x="3011020" y="2736600"/>
            <a:ext cx="263519" cy="33336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9" name="Shape 289"/>
          <p:cNvCxnSpPr/>
          <p:nvPr/>
        </p:nvCxnSpPr>
        <p:spPr>
          <a:xfrm rot="10800000" flipH="1">
            <a:off x="3306220" y="2736240"/>
            <a:ext cx="15840" cy="3697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0" name="Shape 290"/>
          <p:cNvCxnSpPr/>
          <p:nvPr/>
        </p:nvCxnSpPr>
        <p:spPr>
          <a:xfrm rot="10800000">
            <a:off x="3372819" y="2736240"/>
            <a:ext cx="261720" cy="3697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1" name="Shape 291"/>
          <p:cNvSpPr/>
          <p:nvPr/>
        </p:nvSpPr>
        <p:spPr>
          <a:xfrm>
            <a:off x="2945859" y="3069960"/>
            <a:ext cx="1288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2" name="Shape 292"/>
          <p:cNvSpPr/>
          <p:nvPr/>
        </p:nvSpPr>
        <p:spPr>
          <a:xfrm>
            <a:off x="3570099" y="3106680"/>
            <a:ext cx="1288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" name="Shape 293"/>
          <p:cNvSpPr/>
          <p:nvPr/>
        </p:nvSpPr>
        <p:spPr>
          <a:xfrm>
            <a:off x="3241420" y="3106680"/>
            <a:ext cx="1306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14" name="Shape 294"/>
          <p:cNvCxnSpPr/>
          <p:nvPr/>
        </p:nvCxnSpPr>
        <p:spPr>
          <a:xfrm rot="10800000">
            <a:off x="3469660" y="2736600"/>
            <a:ext cx="871560" cy="33336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5" name="Shape 295"/>
          <p:cNvCxnSpPr/>
          <p:nvPr/>
        </p:nvCxnSpPr>
        <p:spPr>
          <a:xfrm rot="10800000" flipH="1">
            <a:off x="2436460" y="2736600"/>
            <a:ext cx="738000" cy="33336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6" name="Shape 296"/>
          <p:cNvSpPr/>
          <p:nvPr/>
        </p:nvSpPr>
        <p:spPr>
          <a:xfrm>
            <a:off x="2221899" y="3069960"/>
            <a:ext cx="427320" cy="22103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17" name="Shape 297"/>
          <p:cNvCxnSpPr/>
          <p:nvPr/>
        </p:nvCxnSpPr>
        <p:spPr>
          <a:xfrm rot="10800000" flipH="1">
            <a:off x="2090860" y="3292081"/>
            <a:ext cx="261720" cy="33155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8" name="Shape 298"/>
          <p:cNvCxnSpPr/>
          <p:nvPr/>
        </p:nvCxnSpPr>
        <p:spPr>
          <a:xfrm rot="10800000" flipH="1">
            <a:off x="2387140" y="3292081"/>
            <a:ext cx="15840" cy="3697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" name="Shape 299"/>
          <p:cNvCxnSpPr/>
          <p:nvPr/>
        </p:nvCxnSpPr>
        <p:spPr>
          <a:xfrm rot="10800000">
            <a:off x="2517100" y="3292081"/>
            <a:ext cx="263519" cy="3697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" name="Shape 300"/>
          <p:cNvSpPr/>
          <p:nvPr/>
        </p:nvSpPr>
        <p:spPr>
          <a:xfrm>
            <a:off x="2026780" y="3624001"/>
            <a:ext cx="128879" cy="14796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" name="Shape 301"/>
          <p:cNvSpPr/>
          <p:nvPr/>
        </p:nvSpPr>
        <p:spPr>
          <a:xfrm>
            <a:off x="2715820" y="3662160"/>
            <a:ext cx="1288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" name="Shape 302"/>
          <p:cNvSpPr/>
          <p:nvPr/>
        </p:nvSpPr>
        <p:spPr>
          <a:xfrm>
            <a:off x="2321980" y="3662160"/>
            <a:ext cx="1288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23" name="Shape 303"/>
          <p:cNvCxnSpPr/>
          <p:nvPr/>
        </p:nvCxnSpPr>
        <p:spPr>
          <a:xfrm rot="10800000">
            <a:off x="2585500" y="3292441"/>
            <a:ext cx="425519" cy="25847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4" name="Shape 304"/>
          <p:cNvSpPr/>
          <p:nvPr/>
        </p:nvSpPr>
        <p:spPr>
          <a:xfrm>
            <a:off x="2945859" y="3551280"/>
            <a:ext cx="1288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25" name="Shape 305"/>
          <p:cNvCxnSpPr/>
          <p:nvPr/>
        </p:nvCxnSpPr>
        <p:spPr>
          <a:xfrm rot="10800000" flipH="1">
            <a:off x="1828060" y="3292441"/>
            <a:ext cx="428400" cy="25847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6" name="Shape 306"/>
          <p:cNvSpPr/>
          <p:nvPr/>
        </p:nvSpPr>
        <p:spPr>
          <a:xfrm>
            <a:off x="1763260" y="3551280"/>
            <a:ext cx="1288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7" name="Shape 307"/>
          <p:cNvSpPr/>
          <p:nvPr/>
        </p:nvSpPr>
        <p:spPr>
          <a:xfrm>
            <a:off x="4127380" y="3069960"/>
            <a:ext cx="425879" cy="22103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28" name="Shape 308"/>
          <p:cNvCxnSpPr/>
          <p:nvPr/>
        </p:nvCxnSpPr>
        <p:spPr>
          <a:xfrm rot="10800000" flipH="1">
            <a:off x="3996340" y="3292081"/>
            <a:ext cx="261720" cy="33155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9" name="Shape 309"/>
          <p:cNvCxnSpPr/>
          <p:nvPr/>
        </p:nvCxnSpPr>
        <p:spPr>
          <a:xfrm rot="10800000" flipH="1">
            <a:off x="4292259" y="3292081"/>
            <a:ext cx="15840" cy="3697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0" name="Shape 310"/>
          <p:cNvCxnSpPr/>
          <p:nvPr/>
        </p:nvCxnSpPr>
        <p:spPr>
          <a:xfrm rot="10800000">
            <a:off x="4422580" y="3292081"/>
            <a:ext cx="263519" cy="3697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1" name="Shape 311"/>
          <p:cNvSpPr/>
          <p:nvPr/>
        </p:nvSpPr>
        <p:spPr>
          <a:xfrm>
            <a:off x="3930459" y="3624001"/>
            <a:ext cx="130679" cy="14796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2" name="Shape 312"/>
          <p:cNvSpPr/>
          <p:nvPr/>
        </p:nvSpPr>
        <p:spPr>
          <a:xfrm>
            <a:off x="4620940" y="3662160"/>
            <a:ext cx="1288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3" name="Shape 313"/>
          <p:cNvSpPr/>
          <p:nvPr/>
        </p:nvSpPr>
        <p:spPr>
          <a:xfrm>
            <a:off x="4227459" y="3662160"/>
            <a:ext cx="1288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34" name="Shape 314"/>
          <p:cNvCxnSpPr/>
          <p:nvPr/>
        </p:nvCxnSpPr>
        <p:spPr>
          <a:xfrm rot="10800000">
            <a:off x="4487739" y="3292441"/>
            <a:ext cx="428400" cy="25847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5" name="Shape 315"/>
          <p:cNvSpPr/>
          <p:nvPr/>
        </p:nvSpPr>
        <p:spPr>
          <a:xfrm>
            <a:off x="4851340" y="3551280"/>
            <a:ext cx="1288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36" name="Shape 316"/>
          <p:cNvCxnSpPr/>
          <p:nvPr/>
        </p:nvCxnSpPr>
        <p:spPr>
          <a:xfrm rot="10800000" flipH="1">
            <a:off x="3733540" y="3292441"/>
            <a:ext cx="425519" cy="25847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7" name="Shape 317"/>
          <p:cNvSpPr/>
          <p:nvPr/>
        </p:nvSpPr>
        <p:spPr>
          <a:xfrm>
            <a:off x="3668380" y="3551280"/>
            <a:ext cx="1288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8" name="Shape 318"/>
          <p:cNvSpPr/>
          <p:nvPr/>
        </p:nvSpPr>
        <p:spPr>
          <a:xfrm>
            <a:off x="3109659" y="2514481"/>
            <a:ext cx="425879" cy="22103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39" name="Shape 319"/>
          <p:cNvCxnSpPr/>
          <p:nvPr/>
        </p:nvCxnSpPr>
        <p:spPr>
          <a:xfrm rot="10800000" flipH="1">
            <a:off x="6971740" y="2965200"/>
            <a:ext cx="263519" cy="33336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" name="Shape 320"/>
          <p:cNvCxnSpPr/>
          <p:nvPr/>
        </p:nvCxnSpPr>
        <p:spPr>
          <a:xfrm rot="10800000" flipH="1">
            <a:off x="7266940" y="2964840"/>
            <a:ext cx="15840" cy="3697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1" name="Shape 321"/>
          <p:cNvCxnSpPr/>
          <p:nvPr/>
        </p:nvCxnSpPr>
        <p:spPr>
          <a:xfrm rot="10800000">
            <a:off x="7333540" y="2964840"/>
            <a:ext cx="261720" cy="3697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2" name="Shape 322"/>
          <p:cNvSpPr/>
          <p:nvPr/>
        </p:nvSpPr>
        <p:spPr>
          <a:xfrm>
            <a:off x="6906579" y="3298560"/>
            <a:ext cx="1288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3" name="Shape 323"/>
          <p:cNvSpPr/>
          <p:nvPr/>
        </p:nvSpPr>
        <p:spPr>
          <a:xfrm>
            <a:off x="7530820" y="3335280"/>
            <a:ext cx="1288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4" name="Shape 324"/>
          <p:cNvSpPr/>
          <p:nvPr/>
        </p:nvSpPr>
        <p:spPr>
          <a:xfrm>
            <a:off x="7202140" y="3335280"/>
            <a:ext cx="1306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45" name="Shape 325"/>
          <p:cNvCxnSpPr/>
          <p:nvPr/>
        </p:nvCxnSpPr>
        <p:spPr>
          <a:xfrm rot="10800000">
            <a:off x="7430379" y="2965200"/>
            <a:ext cx="871560" cy="33336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6" name="Shape 326"/>
          <p:cNvCxnSpPr/>
          <p:nvPr/>
        </p:nvCxnSpPr>
        <p:spPr>
          <a:xfrm rot="10800000" flipH="1">
            <a:off x="6397179" y="2965200"/>
            <a:ext cx="738000" cy="33336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7" name="Shape 327"/>
          <p:cNvSpPr/>
          <p:nvPr/>
        </p:nvSpPr>
        <p:spPr>
          <a:xfrm>
            <a:off x="6182620" y="3298560"/>
            <a:ext cx="427320" cy="22103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48" name="Shape 328"/>
          <p:cNvCxnSpPr/>
          <p:nvPr/>
        </p:nvCxnSpPr>
        <p:spPr>
          <a:xfrm rot="10800000" flipH="1">
            <a:off x="6051579" y="3520681"/>
            <a:ext cx="261720" cy="33155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9" name="Shape 329"/>
          <p:cNvCxnSpPr/>
          <p:nvPr/>
        </p:nvCxnSpPr>
        <p:spPr>
          <a:xfrm rot="10800000" flipH="1">
            <a:off x="6347859" y="3520681"/>
            <a:ext cx="15840" cy="3697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0" name="Shape 330"/>
          <p:cNvCxnSpPr/>
          <p:nvPr/>
        </p:nvCxnSpPr>
        <p:spPr>
          <a:xfrm rot="10800000">
            <a:off x="6477820" y="3520681"/>
            <a:ext cx="263519" cy="3697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1" name="Shape 331"/>
          <p:cNvSpPr/>
          <p:nvPr/>
        </p:nvSpPr>
        <p:spPr>
          <a:xfrm>
            <a:off x="5987500" y="3852601"/>
            <a:ext cx="128879" cy="14796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52" name="Shape 332"/>
          <p:cNvSpPr/>
          <p:nvPr/>
        </p:nvSpPr>
        <p:spPr>
          <a:xfrm>
            <a:off x="6676540" y="3890760"/>
            <a:ext cx="1288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53" name="Shape 333"/>
          <p:cNvSpPr/>
          <p:nvPr/>
        </p:nvSpPr>
        <p:spPr>
          <a:xfrm>
            <a:off x="6282700" y="3890760"/>
            <a:ext cx="1288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54" name="Shape 334"/>
          <p:cNvCxnSpPr/>
          <p:nvPr/>
        </p:nvCxnSpPr>
        <p:spPr>
          <a:xfrm rot="10800000">
            <a:off x="6546220" y="3521041"/>
            <a:ext cx="425519" cy="25847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5" name="Shape 335"/>
          <p:cNvSpPr/>
          <p:nvPr/>
        </p:nvSpPr>
        <p:spPr>
          <a:xfrm>
            <a:off x="6906579" y="3779880"/>
            <a:ext cx="1288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56" name="Shape 336"/>
          <p:cNvCxnSpPr/>
          <p:nvPr/>
        </p:nvCxnSpPr>
        <p:spPr>
          <a:xfrm rot="10800000" flipH="1">
            <a:off x="5788779" y="3521041"/>
            <a:ext cx="428400" cy="25847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7" name="Shape 337"/>
          <p:cNvSpPr/>
          <p:nvPr/>
        </p:nvSpPr>
        <p:spPr>
          <a:xfrm>
            <a:off x="5723979" y="3779880"/>
            <a:ext cx="1288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58" name="Shape 338"/>
          <p:cNvSpPr/>
          <p:nvPr/>
        </p:nvSpPr>
        <p:spPr>
          <a:xfrm>
            <a:off x="8088100" y="3298560"/>
            <a:ext cx="425879" cy="22103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59" name="Shape 339"/>
          <p:cNvCxnSpPr/>
          <p:nvPr/>
        </p:nvCxnSpPr>
        <p:spPr>
          <a:xfrm rot="10800000" flipH="1">
            <a:off x="7957060" y="3520681"/>
            <a:ext cx="261720" cy="33155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0" name="Shape 340"/>
          <p:cNvCxnSpPr/>
          <p:nvPr/>
        </p:nvCxnSpPr>
        <p:spPr>
          <a:xfrm rot="10800000" flipH="1">
            <a:off x="8252979" y="3520681"/>
            <a:ext cx="15840" cy="3697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1" name="Shape 341"/>
          <p:cNvCxnSpPr/>
          <p:nvPr/>
        </p:nvCxnSpPr>
        <p:spPr>
          <a:xfrm rot="10800000">
            <a:off x="8383299" y="3520681"/>
            <a:ext cx="263519" cy="3697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2" name="Shape 342"/>
          <p:cNvSpPr/>
          <p:nvPr/>
        </p:nvSpPr>
        <p:spPr>
          <a:xfrm>
            <a:off x="7891179" y="3852601"/>
            <a:ext cx="130679" cy="14796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3" name="Shape 343"/>
          <p:cNvSpPr/>
          <p:nvPr/>
        </p:nvSpPr>
        <p:spPr>
          <a:xfrm>
            <a:off x="8581660" y="3890760"/>
            <a:ext cx="1288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4" name="Shape 344"/>
          <p:cNvSpPr/>
          <p:nvPr/>
        </p:nvSpPr>
        <p:spPr>
          <a:xfrm>
            <a:off x="8188179" y="3890760"/>
            <a:ext cx="1288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65" name="Shape 345"/>
          <p:cNvCxnSpPr/>
          <p:nvPr/>
        </p:nvCxnSpPr>
        <p:spPr>
          <a:xfrm rot="10800000">
            <a:off x="8448460" y="3521041"/>
            <a:ext cx="428400" cy="25847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6" name="Shape 346"/>
          <p:cNvSpPr/>
          <p:nvPr/>
        </p:nvSpPr>
        <p:spPr>
          <a:xfrm>
            <a:off x="8812060" y="3779880"/>
            <a:ext cx="1288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67" name="Shape 347"/>
          <p:cNvCxnSpPr/>
          <p:nvPr/>
        </p:nvCxnSpPr>
        <p:spPr>
          <a:xfrm rot="10800000" flipH="1">
            <a:off x="7694260" y="3521041"/>
            <a:ext cx="425519" cy="25847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8" name="Shape 348"/>
          <p:cNvSpPr/>
          <p:nvPr/>
        </p:nvSpPr>
        <p:spPr>
          <a:xfrm>
            <a:off x="7629100" y="3779880"/>
            <a:ext cx="1288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9" name="Shape 349"/>
          <p:cNvSpPr/>
          <p:nvPr/>
        </p:nvSpPr>
        <p:spPr>
          <a:xfrm>
            <a:off x="7070379" y="2743081"/>
            <a:ext cx="425879" cy="22103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0" name="Shape 350"/>
          <p:cNvSpPr/>
          <p:nvPr/>
        </p:nvSpPr>
        <p:spPr>
          <a:xfrm>
            <a:off x="5160220" y="4861321"/>
            <a:ext cx="427320" cy="22103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71" name="Shape 351"/>
          <p:cNvCxnSpPr/>
          <p:nvPr/>
        </p:nvCxnSpPr>
        <p:spPr>
          <a:xfrm rot="10800000" flipH="1">
            <a:off x="5061940" y="5083441"/>
            <a:ext cx="263519" cy="33336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72" name="Shape 352"/>
          <p:cNvCxnSpPr/>
          <p:nvPr/>
        </p:nvCxnSpPr>
        <p:spPr>
          <a:xfrm rot="10800000" flipH="1">
            <a:off x="5358940" y="5083081"/>
            <a:ext cx="15840" cy="3697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73" name="Shape 353"/>
          <p:cNvCxnSpPr/>
          <p:nvPr/>
        </p:nvCxnSpPr>
        <p:spPr>
          <a:xfrm rot="10800000">
            <a:off x="5424100" y="5083081"/>
            <a:ext cx="263519" cy="3697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4" name="Shape 354"/>
          <p:cNvSpPr/>
          <p:nvPr/>
        </p:nvSpPr>
        <p:spPr>
          <a:xfrm>
            <a:off x="4996779" y="5416801"/>
            <a:ext cx="1306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5" name="Shape 355"/>
          <p:cNvSpPr/>
          <p:nvPr/>
        </p:nvSpPr>
        <p:spPr>
          <a:xfrm>
            <a:off x="5622459" y="5453521"/>
            <a:ext cx="1288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6" name="Shape 356"/>
          <p:cNvSpPr/>
          <p:nvPr/>
        </p:nvSpPr>
        <p:spPr>
          <a:xfrm>
            <a:off x="5293779" y="5453521"/>
            <a:ext cx="1288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77" name="Shape 357"/>
          <p:cNvCxnSpPr/>
          <p:nvPr/>
        </p:nvCxnSpPr>
        <p:spPr>
          <a:xfrm rot="10800000">
            <a:off x="5522019" y="5083441"/>
            <a:ext cx="871560" cy="33336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78" name="Shape 358"/>
          <p:cNvCxnSpPr/>
          <p:nvPr/>
        </p:nvCxnSpPr>
        <p:spPr>
          <a:xfrm rot="10800000" flipH="1">
            <a:off x="4488820" y="5083441"/>
            <a:ext cx="736559" cy="33336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9" name="Shape 359"/>
          <p:cNvSpPr/>
          <p:nvPr/>
        </p:nvSpPr>
        <p:spPr>
          <a:xfrm>
            <a:off x="4272820" y="5416801"/>
            <a:ext cx="427320" cy="22103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80" name="Shape 360"/>
          <p:cNvCxnSpPr/>
          <p:nvPr/>
        </p:nvCxnSpPr>
        <p:spPr>
          <a:xfrm rot="10800000" flipH="1">
            <a:off x="4142499" y="5638920"/>
            <a:ext cx="263519" cy="33155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81" name="Shape 361"/>
          <p:cNvCxnSpPr/>
          <p:nvPr/>
        </p:nvCxnSpPr>
        <p:spPr>
          <a:xfrm rot="10800000" flipH="1">
            <a:off x="4438059" y="5638920"/>
            <a:ext cx="15840" cy="3697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82" name="Shape 362"/>
          <p:cNvCxnSpPr/>
          <p:nvPr/>
        </p:nvCxnSpPr>
        <p:spPr>
          <a:xfrm rot="10800000">
            <a:off x="4569459" y="5638920"/>
            <a:ext cx="261720" cy="3697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3" name="Shape 363"/>
          <p:cNvSpPr/>
          <p:nvPr/>
        </p:nvSpPr>
        <p:spPr>
          <a:xfrm>
            <a:off x="4077699" y="5970841"/>
            <a:ext cx="128879" cy="14796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4" name="Shape 364"/>
          <p:cNvSpPr/>
          <p:nvPr/>
        </p:nvSpPr>
        <p:spPr>
          <a:xfrm>
            <a:off x="4766740" y="6009001"/>
            <a:ext cx="1306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5" name="Shape 365"/>
          <p:cNvSpPr/>
          <p:nvPr/>
        </p:nvSpPr>
        <p:spPr>
          <a:xfrm>
            <a:off x="4372900" y="6009001"/>
            <a:ext cx="1288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86" name="Shape 366"/>
          <p:cNvCxnSpPr/>
          <p:nvPr/>
        </p:nvCxnSpPr>
        <p:spPr>
          <a:xfrm rot="10800000">
            <a:off x="4636060" y="5639280"/>
            <a:ext cx="425159" cy="25847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7" name="Shape 367"/>
          <p:cNvSpPr/>
          <p:nvPr/>
        </p:nvSpPr>
        <p:spPr>
          <a:xfrm>
            <a:off x="4996779" y="5898121"/>
            <a:ext cx="1306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88" name="Shape 368"/>
          <p:cNvCxnSpPr/>
          <p:nvPr/>
        </p:nvCxnSpPr>
        <p:spPr>
          <a:xfrm rot="10800000" flipH="1">
            <a:off x="3878980" y="5639280"/>
            <a:ext cx="428400" cy="25847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9" name="Shape 369"/>
          <p:cNvSpPr/>
          <p:nvPr/>
        </p:nvSpPr>
        <p:spPr>
          <a:xfrm>
            <a:off x="3814180" y="5898121"/>
            <a:ext cx="1288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0" name="Shape 370"/>
          <p:cNvSpPr/>
          <p:nvPr/>
        </p:nvSpPr>
        <p:spPr>
          <a:xfrm>
            <a:off x="6179740" y="5416801"/>
            <a:ext cx="425879" cy="221039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91" name="Shape 371"/>
          <p:cNvCxnSpPr/>
          <p:nvPr/>
        </p:nvCxnSpPr>
        <p:spPr>
          <a:xfrm rot="10800000" flipH="1">
            <a:off x="6047979" y="5638920"/>
            <a:ext cx="263519" cy="33155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92" name="Shape 372"/>
          <p:cNvCxnSpPr/>
          <p:nvPr/>
        </p:nvCxnSpPr>
        <p:spPr>
          <a:xfrm rot="10800000" flipH="1">
            <a:off x="6343900" y="5638920"/>
            <a:ext cx="14039" cy="3697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93" name="Shape 373"/>
          <p:cNvCxnSpPr/>
          <p:nvPr/>
        </p:nvCxnSpPr>
        <p:spPr>
          <a:xfrm rot="10800000">
            <a:off x="6474939" y="5638920"/>
            <a:ext cx="263519" cy="3697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4" name="Shape 374"/>
          <p:cNvSpPr/>
          <p:nvPr/>
        </p:nvSpPr>
        <p:spPr>
          <a:xfrm>
            <a:off x="5982820" y="5970841"/>
            <a:ext cx="128879" cy="14796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5" name="Shape 375"/>
          <p:cNvSpPr/>
          <p:nvPr/>
        </p:nvSpPr>
        <p:spPr>
          <a:xfrm>
            <a:off x="6671859" y="6009001"/>
            <a:ext cx="1306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6" name="Shape 376"/>
          <p:cNvSpPr/>
          <p:nvPr/>
        </p:nvSpPr>
        <p:spPr>
          <a:xfrm>
            <a:off x="6278020" y="6009001"/>
            <a:ext cx="1306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97" name="Shape 377"/>
          <p:cNvCxnSpPr/>
          <p:nvPr/>
        </p:nvCxnSpPr>
        <p:spPr>
          <a:xfrm rot="10800000">
            <a:off x="6540100" y="5639280"/>
            <a:ext cx="428400" cy="25847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8" name="Shape 378"/>
          <p:cNvSpPr/>
          <p:nvPr/>
        </p:nvSpPr>
        <p:spPr>
          <a:xfrm>
            <a:off x="6903700" y="5898121"/>
            <a:ext cx="1288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99" name="Shape 379"/>
          <p:cNvCxnSpPr/>
          <p:nvPr/>
        </p:nvCxnSpPr>
        <p:spPr>
          <a:xfrm rot="10800000" flipH="1">
            <a:off x="5784459" y="5639280"/>
            <a:ext cx="426960" cy="258479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00" name="Shape 380"/>
          <p:cNvSpPr/>
          <p:nvPr/>
        </p:nvSpPr>
        <p:spPr>
          <a:xfrm>
            <a:off x="5719300" y="5898121"/>
            <a:ext cx="130679" cy="146520"/>
          </a:xfrm>
          <a:prstGeom prst="rect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1" name="Shape 381"/>
          <p:cNvSpPr/>
          <p:nvPr/>
        </p:nvSpPr>
        <p:spPr>
          <a:xfrm>
            <a:off x="5063740" y="1447800"/>
            <a:ext cx="741959" cy="608400"/>
          </a:xfrm>
          <a:prstGeom prst="ellipse">
            <a:avLst/>
          </a:prstGeom>
          <a:solidFill>
            <a:srgbClr val="FF6600"/>
          </a:solidFill>
          <a:ln w="9525" cap="flat" cmpd="sng">
            <a:solidFill>
              <a:srgbClr val="00CC9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102" name="Shape 382"/>
          <p:cNvCxnSpPr/>
          <p:nvPr/>
        </p:nvCxnSpPr>
        <p:spPr>
          <a:xfrm flipH="1">
            <a:off x="3331419" y="1751641"/>
            <a:ext cx="1731959" cy="7621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03" name="Shape 383"/>
          <p:cNvCxnSpPr/>
          <p:nvPr/>
        </p:nvCxnSpPr>
        <p:spPr>
          <a:xfrm>
            <a:off x="5806779" y="1752360"/>
            <a:ext cx="1485720" cy="99072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04" name="Shape 384"/>
          <p:cNvCxnSpPr/>
          <p:nvPr/>
        </p:nvCxnSpPr>
        <p:spPr>
          <a:xfrm>
            <a:off x="5434540" y="2057281"/>
            <a:ext cx="0" cy="2651760"/>
          </a:xfrm>
          <a:prstGeom prst="straightConnector1">
            <a:avLst/>
          </a:prstGeom>
          <a:noFill/>
          <a:ln w="25550" cap="flat" cmpd="sng">
            <a:solidFill>
              <a:srgbClr val="00CC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05" name="Shape 385"/>
          <p:cNvSpPr/>
          <p:nvPr/>
        </p:nvSpPr>
        <p:spPr>
          <a:xfrm>
            <a:off x="9685060" y="2438160"/>
            <a:ext cx="629279" cy="9158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1014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VLANs (Virtual </a:t>
            </a:r>
            <a:r>
              <a:rPr lang="en-US" sz="4400" dirty="0" err="1"/>
              <a:t>Lans</a:t>
            </a:r>
            <a:r>
              <a:rPr lang="en-US" sz="4400" dirty="0"/>
              <a:t>)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9"/>
            <a:ext cx="8946541" cy="4323168"/>
          </a:xfrm>
        </p:spPr>
        <p:txBody>
          <a:bodyPr>
            <a:normAutofit/>
          </a:bodyPr>
          <a:lstStyle/>
          <a:p>
            <a:r>
              <a:rPr lang="el-GR" sz="2400" dirty="0"/>
              <a:t>Δύο </a:t>
            </a:r>
            <a:r>
              <a:rPr lang="en-US" sz="2400" dirty="0"/>
              <a:t>subnet, </a:t>
            </a:r>
            <a:r>
              <a:rPr lang="el-GR" sz="2400" dirty="0"/>
              <a:t>ένα </a:t>
            </a:r>
            <a:r>
              <a:rPr lang="en-US" sz="2400" dirty="0"/>
              <a:t>switch</a:t>
            </a:r>
            <a:r>
              <a:rPr lang="el-GR" sz="2400" dirty="0"/>
              <a:t> χωρίς χρήση </a:t>
            </a:r>
            <a:r>
              <a:rPr lang="en-US" sz="2400" dirty="0"/>
              <a:t>VLAN: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l-GR" sz="2400" dirty="0"/>
              <a:t>Τι θα συμβεί όταν ο </a:t>
            </a:r>
            <a:r>
              <a:rPr lang="el-GR" sz="2400" b="1" dirty="0"/>
              <a:t>10</a:t>
            </a:r>
            <a:r>
              <a:rPr lang="en-US" sz="2400" b="1" dirty="0"/>
              <a:t>.1.0.10 </a:t>
            </a:r>
            <a:r>
              <a:rPr lang="el-GR" sz="2400" dirty="0"/>
              <a:t>στείλει ένα αίτημα </a:t>
            </a:r>
            <a:r>
              <a:rPr lang="en-US" sz="2400" dirty="0"/>
              <a:t>ARP </a:t>
            </a:r>
            <a:r>
              <a:rPr lang="el-GR" sz="2400" dirty="0"/>
              <a:t>για τον </a:t>
            </a:r>
            <a:r>
              <a:rPr lang="el-GR" sz="2400" b="1" dirty="0"/>
              <a:t>10.1.0.30</a:t>
            </a:r>
            <a:r>
              <a:rPr lang="el-GR" sz="2400" dirty="0"/>
              <a:t> ???</a:t>
            </a:r>
            <a:endParaRPr lang="en-GB" sz="2400" dirty="0"/>
          </a:p>
        </p:txBody>
      </p:sp>
      <p:pic>
        <p:nvPicPr>
          <p:cNvPr id="5" name="Shape 39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49643" y="2563675"/>
            <a:ext cx="5801389" cy="118007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39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22553" y="4267556"/>
            <a:ext cx="608760" cy="636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Shape 3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74360" y="4267556"/>
            <a:ext cx="608400" cy="636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Shape 3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79562" y="4254511"/>
            <a:ext cx="608400" cy="636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Shape 39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75083" y="4267556"/>
            <a:ext cx="608760" cy="63684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" name="Shape 396"/>
          <p:cNvCxnSpPr/>
          <p:nvPr/>
        </p:nvCxnSpPr>
        <p:spPr>
          <a:xfrm>
            <a:off x="2803793" y="3276836"/>
            <a:ext cx="0" cy="1066680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1" name="Shape 397"/>
          <p:cNvCxnSpPr/>
          <p:nvPr/>
        </p:nvCxnSpPr>
        <p:spPr>
          <a:xfrm>
            <a:off x="3879281" y="3276836"/>
            <a:ext cx="0" cy="1066680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2" name="Shape 398"/>
          <p:cNvCxnSpPr/>
          <p:nvPr/>
        </p:nvCxnSpPr>
        <p:spPr>
          <a:xfrm>
            <a:off x="5680003" y="3276836"/>
            <a:ext cx="0" cy="1066680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3" name="Shape 399"/>
          <p:cNvCxnSpPr/>
          <p:nvPr/>
        </p:nvCxnSpPr>
        <p:spPr>
          <a:xfrm>
            <a:off x="6784483" y="3263791"/>
            <a:ext cx="0" cy="1066680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4" name="Shape 400"/>
          <p:cNvSpPr/>
          <p:nvPr/>
        </p:nvSpPr>
        <p:spPr>
          <a:xfrm>
            <a:off x="1813074" y="4877036"/>
            <a:ext cx="1294200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10.1.0.10/16      DG: 10.1.0.1</a:t>
            </a:r>
          </a:p>
        </p:txBody>
      </p:sp>
      <p:sp>
        <p:nvSpPr>
          <p:cNvPr id="15" name="Shape 401"/>
          <p:cNvSpPr/>
          <p:nvPr/>
        </p:nvSpPr>
        <p:spPr>
          <a:xfrm>
            <a:off x="3193481" y="4877036"/>
            <a:ext cx="1294200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3333CC"/>
                </a:solidFill>
                <a:latin typeface="Arial"/>
                <a:ea typeface="Arial"/>
                <a:cs typeface="Arial"/>
                <a:sym typeface="Arial"/>
              </a:rPr>
              <a:t>10.2.0.20/16      DG: 10.2.0.1</a:t>
            </a:r>
          </a:p>
        </p:txBody>
      </p:sp>
      <p:sp>
        <p:nvSpPr>
          <p:cNvPr id="16" name="Shape 402"/>
          <p:cNvSpPr/>
          <p:nvPr/>
        </p:nvSpPr>
        <p:spPr>
          <a:xfrm>
            <a:off x="4917883" y="4877036"/>
            <a:ext cx="1294559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10.1.0.30/16      DG: 10.1.0.1</a:t>
            </a:r>
          </a:p>
        </p:txBody>
      </p:sp>
      <p:sp>
        <p:nvSpPr>
          <p:cNvPr id="17" name="Shape 403"/>
          <p:cNvSpPr/>
          <p:nvPr/>
        </p:nvSpPr>
        <p:spPr>
          <a:xfrm>
            <a:off x="6479562" y="4863991"/>
            <a:ext cx="1294200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3333CC"/>
                </a:solidFill>
                <a:latin typeface="Arial"/>
                <a:ea typeface="Arial"/>
                <a:cs typeface="Arial"/>
                <a:sym typeface="Arial"/>
              </a:rPr>
              <a:t>10.2.0.40/16      DG: 10.2.0.1</a:t>
            </a:r>
          </a:p>
        </p:txBody>
      </p:sp>
      <p:cxnSp>
        <p:nvCxnSpPr>
          <p:cNvPr id="18" name="Shape 404"/>
          <p:cNvCxnSpPr/>
          <p:nvPr/>
        </p:nvCxnSpPr>
        <p:spPr>
          <a:xfrm rot="10800000">
            <a:off x="2651153" y="3353155"/>
            <a:ext cx="0" cy="761759"/>
          </a:xfrm>
          <a:prstGeom prst="straightConnector1">
            <a:avLst/>
          </a:prstGeom>
          <a:noFill/>
          <a:ln w="38150" cap="flat" cmpd="sng">
            <a:solidFill>
              <a:srgbClr val="FF0000"/>
            </a:solidFill>
            <a:prstDash val="solid"/>
            <a:miter/>
            <a:headEnd type="none" w="med" len="med"/>
            <a:tailEnd type="triangle" w="lg" len="lg"/>
          </a:ln>
        </p:spPr>
      </p:cxnSp>
    </p:spTree>
    <p:extLst>
      <p:ext uri="{BB962C8B-B14F-4D97-AF65-F5344CB8AC3E}">
        <p14:creationId xmlns:p14="http://schemas.microsoft.com/office/powerpoint/2010/main" val="195576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VLANs (Virtual </a:t>
            </a:r>
            <a:r>
              <a:rPr lang="en-US" sz="4400" dirty="0" err="1"/>
              <a:t>Lans</a:t>
            </a:r>
            <a:r>
              <a:rPr lang="en-US" sz="4400" dirty="0"/>
              <a:t>)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561" y="1179756"/>
            <a:ext cx="8946541" cy="5410200"/>
          </a:xfrm>
        </p:spPr>
        <p:txBody>
          <a:bodyPr>
            <a:normAutofit/>
          </a:bodyPr>
          <a:lstStyle/>
          <a:p>
            <a:r>
              <a:rPr lang="el-GR" sz="2400" dirty="0"/>
              <a:t>Δύο </a:t>
            </a:r>
            <a:r>
              <a:rPr lang="en-US" sz="2400" dirty="0"/>
              <a:t>subnet, </a:t>
            </a:r>
            <a:r>
              <a:rPr lang="el-GR" sz="2400" dirty="0"/>
              <a:t>ένα </a:t>
            </a:r>
            <a:r>
              <a:rPr lang="en-US" sz="2400" dirty="0"/>
              <a:t>switch</a:t>
            </a:r>
            <a:r>
              <a:rPr lang="el-GR" sz="2400" dirty="0"/>
              <a:t> χωρίς χρήση </a:t>
            </a:r>
            <a:r>
              <a:rPr lang="en-US" sz="2400" dirty="0"/>
              <a:t>VLAN: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l-GR" dirty="0"/>
              <a:t>Το </a:t>
            </a:r>
            <a:r>
              <a:rPr lang="en-US" dirty="0"/>
              <a:t>switch </a:t>
            </a:r>
            <a:r>
              <a:rPr lang="el-GR" dirty="0"/>
              <a:t>πλημυρίζει όλες του τις πόρτες με το </a:t>
            </a:r>
            <a:r>
              <a:rPr lang="en-US" dirty="0"/>
              <a:t>ARP </a:t>
            </a:r>
            <a:r>
              <a:rPr lang="el-GR" dirty="0"/>
              <a:t>αίτημα.</a:t>
            </a:r>
          </a:p>
          <a:p>
            <a:r>
              <a:rPr lang="el-GR" dirty="0"/>
              <a:t>Όλοι οι </a:t>
            </a:r>
            <a:r>
              <a:rPr lang="en-US" dirty="0"/>
              <a:t>host</a:t>
            </a:r>
            <a:r>
              <a:rPr lang="el-GR" dirty="0"/>
              <a:t> λαμβάνουν το αίτημα ακόμα και αυτοί που ανήκουν σε άλλο </a:t>
            </a:r>
            <a:r>
              <a:rPr lang="en-US" dirty="0"/>
              <a:t>subnet.</a:t>
            </a:r>
          </a:p>
          <a:p>
            <a:endParaRPr lang="en-US" dirty="0"/>
          </a:p>
          <a:p>
            <a:endParaRPr lang="en-US" dirty="0"/>
          </a:p>
          <a:p>
            <a:endParaRPr lang="en-US" sz="2400" dirty="0"/>
          </a:p>
          <a:p>
            <a:endParaRPr lang="en-US" sz="2400" dirty="0"/>
          </a:p>
          <a:p>
            <a:endParaRPr lang="en-GB" dirty="0"/>
          </a:p>
        </p:txBody>
      </p:sp>
      <p:pic>
        <p:nvPicPr>
          <p:cNvPr id="5" name="Shape 4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814538" y="1669563"/>
            <a:ext cx="4951799" cy="118007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4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76298" y="3346082"/>
            <a:ext cx="608760" cy="636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Shape 4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67018" y="3346082"/>
            <a:ext cx="608400" cy="636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Shape 4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81618" y="3346082"/>
            <a:ext cx="608400" cy="636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Shape 4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90897" y="3346082"/>
            <a:ext cx="608760" cy="63684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" name="Shape 417"/>
          <p:cNvCxnSpPr/>
          <p:nvPr/>
        </p:nvCxnSpPr>
        <p:spPr>
          <a:xfrm>
            <a:off x="2957538" y="2355363"/>
            <a:ext cx="0" cy="1066680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1" name="Shape 418"/>
          <p:cNvCxnSpPr/>
          <p:nvPr/>
        </p:nvCxnSpPr>
        <p:spPr>
          <a:xfrm>
            <a:off x="3871938" y="2355363"/>
            <a:ext cx="0" cy="1066680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2" name="Shape 419"/>
          <p:cNvCxnSpPr/>
          <p:nvPr/>
        </p:nvCxnSpPr>
        <p:spPr>
          <a:xfrm>
            <a:off x="5395818" y="2355363"/>
            <a:ext cx="0" cy="1066680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3" name="Shape 420"/>
          <p:cNvCxnSpPr/>
          <p:nvPr/>
        </p:nvCxnSpPr>
        <p:spPr>
          <a:xfrm>
            <a:off x="6386537" y="2355363"/>
            <a:ext cx="0" cy="1066680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4" name="Shape 421"/>
          <p:cNvSpPr/>
          <p:nvPr/>
        </p:nvSpPr>
        <p:spPr>
          <a:xfrm>
            <a:off x="1966817" y="3955563"/>
            <a:ext cx="1294200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10.1.0.10/16      DG: 10.1.0.1</a:t>
            </a:r>
          </a:p>
        </p:txBody>
      </p:sp>
      <p:sp>
        <p:nvSpPr>
          <p:cNvPr id="15" name="Shape 422"/>
          <p:cNvSpPr/>
          <p:nvPr/>
        </p:nvSpPr>
        <p:spPr>
          <a:xfrm>
            <a:off x="3186138" y="3955563"/>
            <a:ext cx="1294200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3333CC"/>
                </a:solidFill>
                <a:latin typeface="Arial"/>
                <a:ea typeface="Arial"/>
                <a:cs typeface="Arial"/>
                <a:sym typeface="Arial"/>
              </a:rPr>
              <a:t>10.2.0.20/16      DG: 10.2.0.1</a:t>
            </a:r>
          </a:p>
        </p:txBody>
      </p:sp>
      <p:sp>
        <p:nvSpPr>
          <p:cNvPr id="16" name="Shape 423"/>
          <p:cNvSpPr/>
          <p:nvPr/>
        </p:nvSpPr>
        <p:spPr>
          <a:xfrm>
            <a:off x="4633697" y="3955563"/>
            <a:ext cx="1294559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10.1.0.30/16      DG: 10.1.0.1</a:t>
            </a:r>
          </a:p>
        </p:txBody>
      </p:sp>
      <p:sp>
        <p:nvSpPr>
          <p:cNvPr id="17" name="Shape 424"/>
          <p:cNvSpPr/>
          <p:nvPr/>
        </p:nvSpPr>
        <p:spPr>
          <a:xfrm>
            <a:off x="6081618" y="3955563"/>
            <a:ext cx="1294200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3333CC"/>
                </a:solidFill>
                <a:latin typeface="Arial"/>
                <a:ea typeface="Arial"/>
                <a:cs typeface="Arial"/>
                <a:sym typeface="Arial"/>
              </a:rPr>
              <a:t>10.2.0.40/16      DG: 10.2.0.1</a:t>
            </a:r>
          </a:p>
        </p:txBody>
      </p:sp>
      <p:cxnSp>
        <p:nvCxnSpPr>
          <p:cNvPr id="18" name="Shape 425"/>
          <p:cNvCxnSpPr/>
          <p:nvPr/>
        </p:nvCxnSpPr>
        <p:spPr>
          <a:xfrm>
            <a:off x="3795618" y="2355363"/>
            <a:ext cx="0" cy="1066680"/>
          </a:xfrm>
          <a:prstGeom prst="straightConnector1">
            <a:avLst/>
          </a:prstGeom>
          <a:noFill/>
          <a:ln w="38150" cap="flat" cmpd="sng">
            <a:solidFill>
              <a:srgbClr val="FF0000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19" name="Shape 426"/>
          <p:cNvCxnSpPr/>
          <p:nvPr/>
        </p:nvCxnSpPr>
        <p:spPr>
          <a:xfrm>
            <a:off x="5319497" y="2355363"/>
            <a:ext cx="0" cy="1066680"/>
          </a:xfrm>
          <a:prstGeom prst="straightConnector1">
            <a:avLst/>
          </a:prstGeom>
          <a:noFill/>
          <a:ln w="38150" cap="flat" cmpd="sng">
            <a:solidFill>
              <a:srgbClr val="FF0000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20" name="Shape 427"/>
          <p:cNvCxnSpPr/>
          <p:nvPr/>
        </p:nvCxnSpPr>
        <p:spPr>
          <a:xfrm>
            <a:off x="6310218" y="2355363"/>
            <a:ext cx="0" cy="1066680"/>
          </a:xfrm>
          <a:prstGeom prst="straightConnector1">
            <a:avLst/>
          </a:prstGeom>
          <a:noFill/>
          <a:ln w="38150" cap="flat" cmpd="sng">
            <a:solidFill>
              <a:srgbClr val="FF0000"/>
            </a:solidFill>
            <a:prstDash val="solid"/>
            <a:miter/>
            <a:headEnd type="none" w="med" len="med"/>
            <a:tailEnd type="triangle" w="lg" len="lg"/>
          </a:ln>
        </p:spPr>
      </p:cxnSp>
    </p:spTree>
    <p:extLst>
      <p:ext uri="{BB962C8B-B14F-4D97-AF65-F5344CB8AC3E}">
        <p14:creationId xmlns:p14="http://schemas.microsoft.com/office/powerpoint/2010/main" val="330365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68513"/>
            <a:ext cx="9404723" cy="894168"/>
          </a:xfrm>
        </p:spPr>
        <p:txBody>
          <a:bodyPr/>
          <a:lstStyle/>
          <a:p>
            <a:r>
              <a:rPr lang="en-US" sz="4400" dirty="0"/>
              <a:t>VLANs (Virtual </a:t>
            </a:r>
            <a:r>
              <a:rPr lang="en-US" sz="4400" dirty="0" err="1"/>
              <a:t>Lans</a:t>
            </a:r>
            <a:r>
              <a:rPr lang="en-US" sz="4400" dirty="0"/>
              <a:t>)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609" y="803189"/>
            <a:ext cx="8946541" cy="6178379"/>
          </a:xfrm>
        </p:spPr>
        <p:txBody>
          <a:bodyPr>
            <a:normAutofit/>
          </a:bodyPr>
          <a:lstStyle/>
          <a:p>
            <a:r>
              <a:rPr lang="el-GR" dirty="0"/>
              <a:t>Μία λύση είναι η χρήση </a:t>
            </a:r>
            <a:r>
              <a:rPr lang="en-US" dirty="0"/>
              <a:t>Router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Οι συσκευές επικοινωνούν μόνο μέσω του </a:t>
            </a:r>
            <a:r>
              <a:rPr lang="en-US" dirty="0"/>
              <a:t>Router</a:t>
            </a:r>
          </a:p>
          <a:p>
            <a:pPr lvl="1"/>
            <a:r>
              <a:rPr lang="en-US" dirty="0"/>
              <a:t>To Router </a:t>
            </a:r>
            <a:r>
              <a:rPr lang="el-GR" dirty="0"/>
              <a:t>απασχολεί τόσες </a:t>
            </a:r>
            <a:r>
              <a:rPr lang="el-GR" dirty="0" err="1"/>
              <a:t>διεπαφές</a:t>
            </a:r>
            <a:r>
              <a:rPr lang="el-GR" dirty="0"/>
              <a:t> όσα </a:t>
            </a:r>
            <a:r>
              <a:rPr lang="en-US" dirty="0"/>
              <a:t>subnet</a:t>
            </a:r>
            <a:endParaRPr lang="el-GR" dirty="0"/>
          </a:p>
          <a:p>
            <a:pPr lvl="1"/>
            <a:r>
              <a:rPr lang="el-GR" dirty="0"/>
              <a:t>Εισάγει περίσσιο </a:t>
            </a:r>
            <a:r>
              <a:rPr lang="en-US" dirty="0"/>
              <a:t>overhead </a:t>
            </a:r>
            <a:r>
              <a:rPr lang="el-GR" dirty="0"/>
              <a:t>στο δίκτυο</a:t>
            </a:r>
            <a:endParaRPr lang="en-US" dirty="0"/>
          </a:p>
          <a:p>
            <a:endParaRPr lang="en-US" dirty="0"/>
          </a:p>
          <a:p>
            <a:endParaRPr lang="en-GB" dirty="0"/>
          </a:p>
        </p:txBody>
      </p:sp>
      <p:pic>
        <p:nvPicPr>
          <p:cNvPr id="5" name="Shape 4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488573" y="2396912"/>
            <a:ext cx="4951799" cy="118007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4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50333" y="4073432"/>
            <a:ext cx="608760" cy="63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Shape 4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41053" y="4073432"/>
            <a:ext cx="608400" cy="63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Shape 4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55653" y="4073432"/>
            <a:ext cx="608400" cy="63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Shape 43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4933" y="4073432"/>
            <a:ext cx="608760" cy="6372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" name="Shape 439"/>
          <p:cNvCxnSpPr/>
          <p:nvPr/>
        </p:nvCxnSpPr>
        <p:spPr>
          <a:xfrm>
            <a:off x="5631573" y="3082711"/>
            <a:ext cx="0" cy="1067039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1" name="Shape 440"/>
          <p:cNvCxnSpPr/>
          <p:nvPr/>
        </p:nvCxnSpPr>
        <p:spPr>
          <a:xfrm>
            <a:off x="6545974" y="3082711"/>
            <a:ext cx="0" cy="1067039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2" name="Shape 441"/>
          <p:cNvCxnSpPr/>
          <p:nvPr/>
        </p:nvCxnSpPr>
        <p:spPr>
          <a:xfrm>
            <a:off x="8069853" y="3082711"/>
            <a:ext cx="0" cy="1067039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3" name="Shape 442"/>
          <p:cNvCxnSpPr/>
          <p:nvPr/>
        </p:nvCxnSpPr>
        <p:spPr>
          <a:xfrm>
            <a:off x="9060574" y="3082711"/>
            <a:ext cx="0" cy="1067039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4" name="Shape 443"/>
          <p:cNvSpPr/>
          <p:nvPr/>
        </p:nvSpPr>
        <p:spPr>
          <a:xfrm>
            <a:off x="4640854" y="4682911"/>
            <a:ext cx="1294200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10.1.0.10/16      DG: 10.1.0.1</a:t>
            </a:r>
          </a:p>
        </p:txBody>
      </p:sp>
      <p:sp>
        <p:nvSpPr>
          <p:cNvPr id="15" name="Shape 444"/>
          <p:cNvSpPr/>
          <p:nvPr/>
        </p:nvSpPr>
        <p:spPr>
          <a:xfrm>
            <a:off x="5860173" y="4682911"/>
            <a:ext cx="1294200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3333CC"/>
                </a:solidFill>
                <a:latin typeface="Arial"/>
                <a:ea typeface="Arial"/>
                <a:cs typeface="Arial"/>
                <a:sym typeface="Arial"/>
              </a:rPr>
              <a:t>10.2.0.20/16      DG: 10.2.0.1</a:t>
            </a:r>
          </a:p>
        </p:txBody>
      </p:sp>
      <p:sp>
        <p:nvSpPr>
          <p:cNvPr id="16" name="Shape 445"/>
          <p:cNvSpPr/>
          <p:nvPr/>
        </p:nvSpPr>
        <p:spPr>
          <a:xfrm>
            <a:off x="7307733" y="4682911"/>
            <a:ext cx="1294559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10.1.0.30/16      DG: 10.1.0.1</a:t>
            </a:r>
          </a:p>
        </p:txBody>
      </p:sp>
      <p:sp>
        <p:nvSpPr>
          <p:cNvPr id="17" name="Shape 446"/>
          <p:cNvSpPr/>
          <p:nvPr/>
        </p:nvSpPr>
        <p:spPr>
          <a:xfrm>
            <a:off x="8755653" y="4682911"/>
            <a:ext cx="1294200" cy="45791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3333CC"/>
                </a:solidFill>
                <a:latin typeface="Arial"/>
                <a:ea typeface="Arial"/>
                <a:cs typeface="Arial"/>
                <a:sym typeface="Arial"/>
              </a:rPr>
              <a:t>10.2.0.40/16      DG: 10.2.0.1</a:t>
            </a:r>
          </a:p>
        </p:txBody>
      </p:sp>
      <p:pic>
        <p:nvPicPr>
          <p:cNvPr id="18" name="Shape 44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926853" y="1101631"/>
            <a:ext cx="789479" cy="6084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9" name="Shape 448"/>
          <p:cNvCxnSpPr/>
          <p:nvPr/>
        </p:nvCxnSpPr>
        <p:spPr>
          <a:xfrm>
            <a:off x="7154014" y="1630112"/>
            <a:ext cx="0" cy="1444679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0" name="Shape 449"/>
          <p:cNvCxnSpPr/>
          <p:nvPr/>
        </p:nvCxnSpPr>
        <p:spPr>
          <a:xfrm>
            <a:off x="7460374" y="1635152"/>
            <a:ext cx="0" cy="1444679"/>
          </a:xfrm>
          <a:prstGeom prst="straightConnector1">
            <a:avLst/>
          </a:prstGeom>
          <a:noFill/>
          <a:ln w="2555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1" name="Shape 450"/>
          <p:cNvSpPr/>
          <p:nvPr/>
        </p:nvSpPr>
        <p:spPr>
          <a:xfrm>
            <a:off x="6317374" y="1558831"/>
            <a:ext cx="684719" cy="27539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2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 0/0</a:t>
            </a:r>
          </a:p>
        </p:txBody>
      </p:sp>
      <p:sp>
        <p:nvSpPr>
          <p:cNvPr id="22" name="Shape 451"/>
          <p:cNvSpPr/>
          <p:nvPr/>
        </p:nvSpPr>
        <p:spPr>
          <a:xfrm>
            <a:off x="7688974" y="1558831"/>
            <a:ext cx="684719" cy="27539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2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 0/1</a:t>
            </a:r>
          </a:p>
        </p:txBody>
      </p:sp>
      <p:sp>
        <p:nvSpPr>
          <p:cNvPr id="23" name="Shape 452"/>
          <p:cNvSpPr/>
          <p:nvPr/>
        </p:nvSpPr>
        <p:spPr>
          <a:xfrm>
            <a:off x="6012453" y="1787431"/>
            <a:ext cx="1294200" cy="27539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200" b="1" i="0" u="none" strike="noStrike" cap="none" baseline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10.1.0.1/16</a:t>
            </a:r>
          </a:p>
        </p:txBody>
      </p:sp>
      <p:sp>
        <p:nvSpPr>
          <p:cNvPr id="24" name="Shape 453"/>
          <p:cNvSpPr/>
          <p:nvPr/>
        </p:nvSpPr>
        <p:spPr>
          <a:xfrm>
            <a:off x="7536333" y="1787431"/>
            <a:ext cx="1294559" cy="275399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200" b="1" i="0" u="none" strike="noStrike" cap="none" baseline="0">
                <a:solidFill>
                  <a:srgbClr val="3333CC"/>
                </a:solidFill>
                <a:latin typeface="Arial"/>
                <a:ea typeface="Arial"/>
                <a:cs typeface="Arial"/>
                <a:sym typeface="Arial"/>
              </a:rPr>
              <a:t>10.2.0.1/16</a:t>
            </a:r>
          </a:p>
        </p:txBody>
      </p:sp>
      <p:cxnSp>
        <p:nvCxnSpPr>
          <p:cNvPr id="25" name="Shape 454"/>
          <p:cNvCxnSpPr/>
          <p:nvPr/>
        </p:nvCxnSpPr>
        <p:spPr>
          <a:xfrm rot="10800000" flipH="1">
            <a:off x="5707533" y="1634792"/>
            <a:ext cx="1447919" cy="2514599"/>
          </a:xfrm>
          <a:prstGeom prst="straightConnector1">
            <a:avLst/>
          </a:prstGeom>
          <a:noFill/>
          <a:ln w="38150" cap="flat" cmpd="sng">
            <a:solidFill>
              <a:srgbClr val="FF0000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26" name="Shape 455"/>
          <p:cNvCxnSpPr/>
          <p:nvPr/>
        </p:nvCxnSpPr>
        <p:spPr>
          <a:xfrm>
            <a:off x="7455333" y="1630112"/>
            <a:ext cx="1444679" cy="2514599"/>
          </a:xfrm>
          <a:prstGeom prst="straightConnector1">
            <a:avLst/>
          </a:prstGeom>
          <a:noFill/>
          <a:ln w="38150" cap="flat" cmpd="sng">
            <a:solidFill>
              <a:srgbClr val="FF0000"/>
            </a:solidFill>
            <a:prstDash val="solid"/>
            <a:miter/>
            <a:headEnd type="none" w="med" len="med"/>
            <a:tailEnd type="triangle" w="lg" len="lg"/>
          </a:ln>
        </p:spPr>
      </p:cxnSp>
    </p:spTree>
    <p:extLst>
      <p:ext uri="{BB962C8B-B14F-4D97-AF65-F5344CB8AC3E}">
        <p14:creationId xmlns:p14="http://schemas.microsoft.com/office/powerpoint/2010/main" val="327587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1713</TotalTime>
  <Words>951</Words>
  <Application>Microsoft Office PowerPoint</Application>
  <PresentationFormat>Widescreen</PresentationFormat>
  <Paragraphs>208</Paragraphs>
  <Slides>28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Arial</vt:lpstr>
      <vt:lpstr>Calibri</vt:lpstr>
      <vt:lpstr>Courier New</vt:lpstr>
      <vt:lpstr>DejaVu Sans</vt:lpstr>
      <vt:lpstr>Times New Roman</vt:lpstr>
      <vt:lpstr>Trebuchet MS</vt:lpstr>
      <vt:lpstr>Verdana</vt:lpstr>
      <vt:lpstr>Wingdings 3</vt:lpstr>
      <vt:lpstr>Facet</vt:lpstr>
      <vt:lpstr>Δίκτυα Υπολογιστών Ι</vt:lpstr>
      <vt:lpstr>VLANs (Virtual Lans)</vt:lpstr>
      <vt:lpstr>VLANs (Virtual Lans)</vt:lpstr>
      <vt:lpstr>VLANs (Virtual Lans)</vt:lpstr>
      <vt:lpstr>VLANs (Virtual Lans)</vt:lpstr>
      <vt:lpstr>VLANs (Virtual Lans)</vt:lpstr>
      <vt:lpstr>VLANs (Virtual Lans)</vt:lpstr>
      <vt:lpstr>VLANs (Virtual Lans)</vt:lpstr>
      <vt:lpstr>VLANs (Virtual Lans)</vt:lpstr>
      <vt:lpstr>VLANs (Virtual Lans)</vt:lpstr>
      <vt:lpstr>VLANs (Virtual Lans)</vt:lpstr>
      <vt:lpstr>VLANs (Virtual Lans)</vt:lpstr>
      <vt:lpstr>VLANs (Virtual Lans)</vt:lpstr>
      <vt:lpstr>Static VLANS </vt:lpstr>
      <vt:lpstr>Static VLANS </vt:lpstr>
      <vt:lpstr>VLAN Trunking/Tagging </vt:lpstr>
      <vt:lpstr>VLAN Trunking/Tagging </vt:lpstr>
      <vt:lpstr>ISL tagged frame</vt:lpstr>
      <vt:lpstr>PowerPoint Presentation</vt:lpstr>
      <vt:lpstr>Cisco IOS commands</vt:lpstr>
      <vt:lpstr>Verify VLANs</vt:lpstr>
      <vt:lpstr>VLANs</vt:lpstr>
      <vt:lpstr>Creating VLANs</vt:lpstr>
      <vt:lpstr>Creating VLANs</vt:lpstr>
      <vt:lpstr>Creating VLANs</vt:lpstr>
      <vt:lpstr>VLAN ranges</vt:lpstr>
      <vt:lpstr>VLAN ranges</vt:lpstr>
      <vt:lpstr>Απορίες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Δίκτυα Υπολογιστών Ι</dc:title>
  <dc:creator>ΝΙΚΟΛΟΥΔΑΚΗΣ ΙΩΑΝΝΗΣ</dc:creator>
  <cp:lastModifiedBy>Evangelos Markakis</cp:lastModifiedBy>
  <cp:revision>93</cp:revision>
  <dcterms:created xsi:type="dcterms:W3CDTF">2016-02-24T08:43:44Z</dcterms:created>
  <dcterms:modified xsi:type="dcterms:W3CDTF">2017-05-15T05:44:13Z</dcterms:modified>
</cp:coreProperties>
</file>